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236" r:id="rId4"/>
  </p:sldMasterIdLst>
  <p:notesMasterIdLst>
    <p:notesMasterId r:id="rId52"/>
  </p:notesMasterIdLst>
  <p:handoutMasterIdLst>
    <p:handoutMasterId r:id="rId53"/>
  </p:handoutMasterIdLst>
  <p:sldIdLst>
    <p:sldId id="778" r:id="rId5"/>
    <p:sldId id="780" r:id="rId6"/>
    <p:sldId id="788" r:id="rId7"/>
    <p:sldId id="870" r:id="rId8"/>
    <p:sldId id="783" r:id="rId9"/>
    <p:sldId id="789" r:id="rId10"/>
    <p:sldId id="793" r:id="rId11"/>
    <p:sldId id="790" r:id="rId12"/>
    <p:sldId id="800" r:id="rId13"/>
    <p:sldId id="784" r:id="rId14"/>
    <p:sldId id="801" r:id="rId15"/>
    <p:sldId id="802" r:id="rId16"/>
    <p:sldId id="803" r:id="rId17"/>
    <p:sldId id="838" r:id="rId18"/>
    <p:sldId id="837" r:id="rId19"/>
    <p:sldId id="841" r:id="rId20"/>
    <p:sldId id="842" r:id="rId21"/>
    <p:sldId id="785" r:id="rId22"/>
    <p:sldId id="843" r:id="rId23"/>
    <p:sldId id="844" r:id="rId24"/>
    <p:sldId id="831" r:id="rId25"/>
    <p:sldId id="825" r:id="rId26"/>
    <p:sldId id="845" r:id="rId27"/>
    <p:sldId id="846" r:id="rId28"/>
    <p:sldId id="847" r:id="rId29"/>
    <p:sldId id="872" r:id="rId30"/>
    <p:sldId id="786" r:id="rId31"/>
    <p:sldId id="830" r:id="rId32"/>
    <p:sldId id="897" r:id="rId33"/>
    <p:sldId id="854" r:id="rId34"/>
    <p:sldId id="855" r:id="rId35"/>
    <p:sldId id="856" r:id="rId36"/>
    <p:sldId id="873" r:id="rId37"/>
    <p:sldId id="849" r:id="rId38"/>
    <p:sldId id="824" r:id="rId39"/>
    <p:sldId id="906" r:id="rId40"/>
    <p:sldId id="850" r:id="rId41"/>
    <p:sldId id="874" r:id="rId42"/>
    <p:sldId id="871" r:id="rId43"/>
    <p:sldId id="862" r:id="rId44"/>
    <p:sldId id="863" r:id="rId45"/>
    <p:sldId id="864" r:id="rId46"/>
    <p:sldId id="875" r:id="rId47"/>
    <p:sldId id="876" r:id="rId48"/>
    <p:sldId id="916" r:id="rId49"/>
    <p:sldId id="915" r:id="rId50"/>
    <p:sldId id="869" r:id="rId51"/>
  </p:sldIdLst>
  <p:sldSz cx="12436475" cy="6994525"/>
  <p:notesSz cx="6858000" cy="9144000"/>
  <p:defaultTextStyle>
    <a:defPPr>
      <a:defRPr lang="en-US"/>
    </a:defPPr>
    <a:lvl1pPr marL="0" algn="l" defTabSz="932742" rtl="0" eaLnBrk="1" latinLnBrk="0" hangingPunct="1">
      <a:defRPr sz="1836" kern="1200">
        <a:solidFill>
          <a:schemeClr val="tx1"/>
        </a:solidFill>
        <a:latin typeface="+mn-lt"/>
        <a:ea typeface="+mn-ea"/>
        <a:cs typeface="+mn-cs"/>
      </a:defRPr>
    </a:lvl1pPr>
    <a:lvl2pPr marL="466371" algn="l" defTabSz="932742" rtl="0" eaLnBrk="1" latinLnBrk="0" hangingPunct="1">
      <a:defRPr sz="1836" kern="1200">
        <a:solidFill>
          <a:schemeClr val="tx1"/>
        </a:solidFill>
        <a:latin typeface="+mn-lt"/>
        <a:ea typeface="+mn-ea"/>
        <a:cs typeface="+mn-cs"/>
      </a:defRPr>
    </a:lvl2pPr>
    <a:lvl3pPr marL="932742" algn="l" defTabSz="932742" rtl="0" eaLnBrk="1" latinLnBrk="0" hangingPunct="1">
      <a:defRPr sz="1836" kern="1200">
        <a:solidFill>
          <a:schemeClr val="tx1"/>
        </a:solidFill>
        <a:latin typeface="+mn-lt"/>
        <a:ea typeface="+mn-ea"/>
        <a:cs typeface="+mn-cs"/>
      </a:defRPr>
    </a:lvl3pPr>
    <a:lvl4pPr marL="1399113" algn="l" defTabSz="932742" rtl="0" eaLnBrk="1" latinLnBrk="0" hangingPunct="1">
      <a:defRPr sz="1836" kern="1200">
        <a:solidFill>
          <a:schemeClr val="tx1"/>
        </a:solidFill>
        <a:latin typeface="+mn-lt"/>
        <a:ea typeface="+mn-ea"/>
        <a:cs typeface="+mn-cs"/>
      </a:defRPr>
    </a:lvl4pPr>
    <a:lvl5pPr marL="1865484" algn="l" defTabSz="932742" rtl="0" eaLnBrk="1" latinLnBrk="0" hangingPunct="1">
      <a:defRPr sz="1836" kern="1200">
        <a:solidFill>
          <a:schemeClr val="tx1"/>
        </a:solidFill>
        <a:latin typeface="+mn-lt"/>
        <a:ea typeface="+mn-ea"/>
        <a:cs typeface="+mn-cs"/>
      </a:defRPr>
    </a:lvl5pPr>
    <a:lvl6pPr marL="2331856" algn="l" defTabSz="932742" rtl="0" eaLnBrk="1" latinLnBrk="0" hangingPunct="1">
      <a:defRPr sz="1836" kern="1200">
        <a:solidFill>
          <a:schemeClr val="tx1"/>
        </a:solidFill>
        <a:latin typeface="+mn-lt"/>
        <a:ea typeface="+mn-ea"/>
        <a:cs typeface="+mn-cs"/>
      </a:defRPr>
    </a:lvl6pPr>
    <a:lvl7pPr marL="2798226" algn="l" defTabSz="932742" rtl="0" eaLnBrk="1" latinLnBrk="0" hangingPunct="1">
      <a:defRPr sz="1836" kern="1200">
        <a:solidFill>
          <a:schemeClr val="tx1"/>
        </a:solidFill>
        <a:latin typeface="+mn-lt"/>
        <a:ea typeface="+mn-ea"/>
        <a:cs typeface="+mn-cs"/>
      </a:defRPr>
    </a:lvl7pPr>
    <a:lvl8pPr marL="3264597" algn="l" defTabSz="932742" rtl="0" eaLnBrk="1" latinLnBrk="0" hangingPunct="1">
      <a:defRPr sz="1836" kern="1200">
        <a:solidFill>
          <a:schemeClr val="tx1"/>
        </a:solidFill>
        <a:latin typeface="+mn-lt"/>
        <a:ea typeface="+mn-ea"/>
        <a:cs typeface="+mn-cs"/>
      </a:defRPr>
    </a:lvl8pPr>
    <a:lvl9pPr marL="3730969" algn="l" defTabSz="932742" rtl="0" eaLnBrk="1" latinLnBrk="0" hangingPunct="1">
      <a:defRPr sz="1836"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03" userDrawn="1">
          <p15:clr>
            <a:srgbClr val="A4A3A4"/>
          </p15:clr>
        </p15:guide>
        <p15:guide id="2" pos="3917"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E9E9E"/>
    <a:srgbClr val="0071C5"/>
    <a:srgbClr val="00BEF2"/>
    <a:srgbClr val="797979"/>
    <a:srgbClr val="D83B01"/>
    <a:srgbClr val="0072C6"/>
    <a:srgbClr val="2D82FF"/>
    <a:srgbClr val="0088EE"/>
    <a:srgbClr val="0042AC"/>
    <a:srgbClr val="D2D2D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681" autoAdjust="0"/>
    <p:restoredTop sz="82199" autoAdjust="0"/>
  </p:normalViewPr>
  <p:slideViewPr>
    <p:cSldViewPr snapToGrid="0">
      <p:cViewPr varScale="1">
        <p:scale>
          <a:sx n="87" d="100"/>
          <a:sy n="87" d="100"/>
        </p:scale>
        <p:origin x="48" y="864"/>
      </p:cViewPr>
      <p:guideLst>
        <p:guide orient="horz" pos="2203"/>
        <p:guide pos="3917"/>
      </p:guideLst>
    </p:cSldViewPr>
  </p:slideViewPr>
  <p:notesTextViewPr>
    <p:cViewPr>
      <p:scale>
        <a:sx n="100" d="100"/>
        <a:sy n="100" d="100"/>
      </p:scale>
      <p:origin x="0" y="0"/>
    </p:cViewPr>
  </p:notesTextViewPr>
  <p:sorterViewPr>
    <p:cViewPr varScale="1">
      <p:scale>
        <a:sx n="1" d="1"/>
        <a:sy n="1" d="1"/>
      </p:scale>
      <p:origin x="0" y="0"/>
    </p:cViewPr>
  </p:sorterViewPr>
  <p:notesViewPr>
    <p:cSldViewPr snapToGrid="0" showGuides="1">
      <p:cViewPr varScale="1">
        <p:scale>
          <a:sx n="82" d="100"/>
          <a:sy n="82" d="100"/>
        </p:scale>
        <p:origin x="-313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a:t>Microsoft Office</a:t>
            </a: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219B1A-AE41-483B-A766-69B9363DDA6A}" type="datetimeFigureOut">
              <a:rPr lang="en-US" smtClean="0"/>
              <a:t>2/25/2016</a:t>
            </a:fld>
            <a:endParaRPr lang="en-US"/>
          </a:p>
        </p:txBody>
      </p:sp>
      <p:sp>
        <p:nvSpPr>
          <p:cNvPr id="8" name="Footer Placeholder 7"/>
          <p:cNvSpPr>
            <a:spLocks noGrp="1"/>
          </p:cNvSpPr>
          <p:nvPr>
            <p:ph type="ftr" sz="quarter" idx="2"/>
          </p:nvPr>
        </p:nvSpPr>
        <p:spPr>
          <a:xfrm>
            <a:off x="0" y="8685212"/>
            <a:ext cx="5795010" cy="366191"/>
          </a:xfrm>
          <a:prstGeom prst="rect">
            <a:avLst/>
          </a:prstGeom>
        </p:spPr>
        <p:txBody>
          <a:bodyPr vert="horz" lIns="0" tIns="45720" rIns="91440" bIns="45720" rtlCol="0" anchor="b"/>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t>‹#›</a:t>
            </a:fld>
            <a:endParaRPr lang="en-US"/>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1B1278-D92B-4AF3-A9C1-71DD298190CE}" type="datetimeFigureOut">
              <a:rPr lang="en-US" smtClean="0"/>
              <a:t>2/25/2016</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vl1pPr>
          </a:lstStyle>
          <a:p>
            <a:fld id="{B4008EB6-D09E-4580-8CD6-DDB14511944F}" type="slidenum">
              <a:rPr lang="en-US" smtClean="0"/>
              <a:t>‹#›</a:t>
            </a:fld>
            <a:endParaRPr lang="en-US" dirty="0"/>
          </a:p>
        </p:txBody>
      </p:sp>
      <p:sp>
        <p:nvSpPr>
          <p:cNvPr id="14"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a:t>Microsoft Office</a:t>
            </a:r>
          </a:p>
        </p:txBody>
      </p:sp>
      <p:sp>
        <p:nvSpPr>
          <p:cNvPr id="15" name="Footer Placeholder 7"/>
          <p:cNvSpPr>
            <a:spLocks noGrp="1"/>
          </p:cNvSpPr>
          <p:nvPr>
            <p:ph type="ftr" sz="quarter" idx="4"/>
          </p:nvPr>
        </p:nvSpPr>
        <p:spPr>
          <a:xfrm>
            <a:off x="0" y="8685212"/>
            <a:ext cx="5795010" cy="366191"/>
          </a:xfrm>
          <a:prstGeom prst="rect">
            <a:avLst/>
          </a:prstGeom>
        </p:spPr>
        <p:txBody>
          <a:bodyPr vert="horz" lIns="0" tIns="45720" rIns="91440" bIns="45720" rtlCol="0" anchor="b"/>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18"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18"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18"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18"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18" kern="1200">
        <a:solidFill>
          <a:schemeClr val="tx1"/>
        </a:solidFill>
        <a:latin typeface="Segoe UI Light" pitchFamily="34" charset="0"/>
        <a:ea typeface="+mn-ea"/>
        <a:cs typeface="+mn-cs"/>
      </a:defRPr>
    </a:lvl5pPr>
    <a:lvl6pPr marL="2331856" algn="l" defTabSz="932742" rtl="0" eaLnBrk="1" latinLnBrk="0" hangingPunct="1">
      <a:defRPr sz="1224" kern="1200">
        <a:solidFill>
          <a:schemeClr val="tx1"/>
        </a:solidFill>
        <a:latin typeface="+mn-lt"/>
        <a:ea typeface="+mn-ea"/>
        <a:cs typeface="+mn-cs"/>
      </a:defRPr>
    </a:lvl6pPr>
    <a:lvl7pPr marL="2798226" algn="l" defTabSz="932742" rtl="0" eaLnBrk="1" latinLnBrk="0" hangingPunct="1">
      <a:defRPr sz="1224" kern="1200">
        <a:solidFill>
          <a:schemeClr val="tx1"/>
        </a:solidFill>
        <a:latin typeface="+mn-lt"/>
        <a:ea typeface="+mn-ea"/>
        <a:cs typeface="+mn-cs"/>
      </a:defRPr>
    </a:lvl7pPr>
    <a:lvl8pPr marL="3264597" algn="l" defTabSz="932742" rtl="0" eaLnBrk="1" latinLnBrk="0" hangingPunct="1">
      <a:defRPr sz="1224" kern="1200">
        <a:solidFill>
          <a:schemeClr val="tx1"/>
        </a:solidFill>
        <a:latin typeface="+mn-lt"/>
        <a:ea typeface="+mn-ea"/>
        <a:cs typeface="+mn-cs"/>
      </a:defRPr>
    </a:lvl8pPr>
    <a:lvl9pPr marL="3730969" algn="l" defTabSz="932742" rtl="0" eaLnBrk="1" latinLnBrk="0" hangingPunct="1">
      <a:defRPr sz="1224"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77827E0-75C2-4762-9602-52F8A16E59DD}"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20503525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4184ABB7-2538-4DA8-837C-1631AA9C3786}" type="datetime1">
              <a:rPr lang="en-US" smtClean="0"/>
              <a:t>2/25/2016</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16</a:t>
            </a:fld>
            <a:endParaRPr lang="en-US" dirty="0"/>
          </a:p>
        </p:txBody>
      </p:sp>
      <p:sp>
        <p:nvSpPr>
          <p:cNvPr id="6" name="Header Placeholder 5"/>
          <p:cNvSpPr>
            <a:spLocks noGrp="1"/>
          </p:cNvSpPr>
          <p:nvPr>
            <p:ph type="hdr" sz="quarter" idx="12"/>
          </p:nvPr>
        </p:nvSpPr>
        <p:spPr/>
        <p:txBody>
          <a:bodyPr/>
          <a:lstStyle/>
          <a:p>
            <a:r>
              <a:rPr lang="en-US"/>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8405261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Apps are first-class principals in SharePoint</a:t>
            </a:r>
          </a:p>
          <a:p>
            <a:r>
              <a:rPr lang="en-US" dirty="0"/>
              <a:t>They have an identifier and permissions, which</a:t>
            </a:r>
            <a:r>
              <a:rPr lang="en-US" baseline="0" dirty="0"/>
              <a:t> are tracked in SharePoint through the registration and installation process</a:t>
            </a:r>
            <a:endParaRPr lang="en-US" dirty="0"/>
          </a:p>
        </p:txBody>
      </p:sp>
      <p:sp>
        <p:nvSpPr>
          <p:cNvPr id="4" name="Date Placeholder 3"/>
          <p:cNvSpPr>
            <a:spLocks noGrp="1"/>
          </p:cNvSpPr>
          <p:nvPr>
            <p:ph type="dt" idx="10"/>
          </p:nvPr>
        </p:nvSpPr>
        <p:spPr/>
        <p:txBody>
          <a:bodyPr/>
          <a:lstStyle/>
          <a:p>
            <a:fld id="{E1069F9F-5C72-40FE-A962-D85A4E6A7779}" type="datetime1">
              <a:rPr lang="en-US" smtClean="0"/>
              <a:t>2/25/2016</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19</a:t>
            </a:fld>
            <a:endParaRPr lang="en-US" dirty="0"/>
          </a:p>
        </p:txBody>
      </p:sp>
      <p:sp>
        <p:nvSpPr>
          <p:cNvPr id="6" name="Header Placeholder 5"/>
          <p:cNvSpPr>
            <a:spLocks noGrp="1"/>
          </p:cNvSpPr>
          <p:nvPr>
            <p:ph type="hdr" sz="quarter" idx="12"/>
          </p:nvPr>
        </p:nvSpPr>
        <p:spPr/>
        <p:txBody>
          <a:bodyPr/>
          <a:lstStyle/>
          <a:p>
            <a:r>
              <a:rPr lang="en-US"/>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5736644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Apps must be registered with SharePoint. This page will generate a new client ID and secret for the app. If deployed to Azure, use that information to fill out the rest of the form.</a:t>
            </a:r>
          </a:p>
        </p:txBody>
      </p:sp>
      <p:sp>
        <p:nvSpPr>
          <p:cNvPr id="4" name="Date Placeholder 3"/>
          <p:cNvSpPr>
            <a:spLocks noGrp="1"/>
          </p:cNvSpPr>
          <p:nvPr>
            <p:ph type="dt" idx="10"/>
          </p:nvPr>
        </p:nvSpPr>
        <p:spPr/>
        <p:txBody>
          <a:bodyPr/>
          <a:lstStyle/>
          <a:p>
            <a:fld id="{130F6A78-FCFE-4D45-B005-38A37DBDA5FF}" type="datetime1">
              <a:rPr lang="en-US" smtClean="0"/>
              <a:t>2/25/2016</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20</a:t>
            </a:fld>
            <a:endParaRPr lang="en-US" dirty="0"/>
          </a:p>
        </p:txBody>
      </p:sp>
      <p:sp>
        <p:nvSpPr>
          <p:cNvPr id="6" name="Header Placeholder 5"/>
          <p:cNvSpPr>
            <a:spLocks noGrp="1"/>
          </p:cNvSpPr>
          <p:nvPr>
            <p:ph type="hdr" sz="quarter" idx="12"/>
          </p:nvPr>
        </p:nvSpPr>
        <p:spPr/>
        <p:txBody>
          <a:bodyPr/>
          <a:lstStyle/>
          <a:p>
            <a:r>
              <a:rPr lang="en-US"/>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5041535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8A515E4B-48A0-498D-B44A-AAB8296969D7}" type="datetime1">
              <a:rPr lang="en-US" smtClean="0"/>
              <a:t>2/25/2016</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21</a:t>
            </a:fld>
            <a:endParaRPr lang="en-US" dirty="0"/>
          </a:p>
        </p:txBody>
      </p:sp>
      <p:sp>
        <p:nvSpPr>
          <p:cNvPr id="6" name="Header Placeholder 5"/>
          <p:cNvSpPr>
            <a:spLocks noGrp="1"/>
          </p:cNvSpPr>
          <p:nvPr>
            <p:ph type="hdr" sz="quarter" idx="12"/>
          </p:nvPr>
        </p:nvSpPr>
        <p:spPr/>
        <p:txBody>
          <a:bodyPr/>
          <a:lstStyle/>
          <a:p>
            <a:r>
              <a:rPr lang="en-US"/>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8655381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Abstracts the management of tokens to make it easier</a:t>
            </a:r>
          </a:p>
        </p:txBody>
      </p:sp>
      <p:sp>
        <p:nvSpPr>
          <p:cNvPr id="4" name="Date Placeholder 3"/>
          <p:cNvSpPr>
            <a:spLocks noGrp="1"/>
          </p:cNvSpPr>
          <p:nvPr>
            <p:ph type="dt" idx="10"/>
          </p:nvPr>
        </p:nvSpPr>
        <p:spPr/>
        <p:txBody>
          <a:bodyPr/>
          <a:lstStyle/>
          <a:p>
            <a:fld id="{65036D97-0781-4CB4-8310-DBE67BB75DC2}" type="datetime1">
              <a:rPr lang="en-US" smtClean="0"/>
              <a:t>2/25/2016</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23</a:t>
            </a:fld>
            <a:endParaRPr lang="en-US" dirty="0"/>
          </a:p>
        </p:txBody>
      </p:sp>
      <p:sp>
        <p:nvSpPr>
          <p:cNvPr id="6" name="Header Placeholder 5"/>
          <p:cNvSpPr>
            <a:spLocks noGrp="1"/>
          </p:cNvSpPr>
          <p:nvPr>
            <p:ph type="hdr" sz="quarter" idx="12"/>
          </p:nvPr>
        </p:nvSpPr>
        <p:spPr/>
        <p:txBody>
          <a:bodyPr/>
          <a:lstStyle/>
          <a:p>
            <a:r>
              <a:rPr lang="en-US"/>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9351898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8A515E4B-48A0-498D-B44A-AAB8296969D7}" type="datetime1">
              <a:rPr lang="en-US" smtClean="0"/>
              <a:t>2/25/2016</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28</a:t>
            </a:fld>
            <a:endParaRPr lang="en-US" dirty="0"/>
          </a:p>
        </p:txBody>
      </p:sp>
      <p:sp>
        <p:nvSpPr>
          <p:cNvPr id="6" name="Header Placeholder 5"/>
          <p:cNvSpPr>
            <a:spLocks noGrp="1"/>
          </p:cNvSpPr>
          <p:nvPr>
            <p:ph type="hdr" sz="quarter" idx="12"/>
          </p:nvPr>
        </p:nvSpPr>
        <p:spPr/>
        <p:txBody>
          <a:bodyPr/>
          <a:lstStyle/>
          <a:p>
            <a:r>
              <a:rPr lang="en-US"/>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2518204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The heart of </a:t>
            </a:r>
            <a:r>
              <a:rPr lang="en-US"/>
              <a:t>the Office 365 </a:t>
            </a:r>
            <a:r>
              <a:rPr lang="en-US" dirty="0"/>
              <a:t>APIs is the discovery service</a:t>
            </a:r>
          </a:p>
          <a:p>
            <a:r>
              <a:rPr lang="en-US" dirty="0"/>
              <a:t>Discovery services allow you to locate the e resource you want to utilize</a:t>
            </a:r>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2/25/2016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30</a:t>
            </a:fld>
            <a:endParaRPr lang="en-US" dirty="0"/>
          </a:p>
        </p:txBody>
      </p:sp>
    </p:spTree>
    <p:extLst>
      <p:ext uri="{BB962C8B-B14F-4D97-AF65-F5344CB8AC3E}">
        <p14:creationId xmlns:p14="http://schemas.microsoft.com/office/powerpoint/2010/main" val="8989224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The Oauth controller should be used in scenarios where you need to customize how tokens are handled. For example, you might want</a:t>
            </a:r>
            <a:r>
              <a:rPr lang="en-US" baseline="0" dirty="0"/>
              <a:t> to save them to a database and make them available across sessions.</a:t>
            </a:r>
            <a:endParaRPr lang="en-US" dirty="0"/>
          </a:p>
        </p:txBody>
      </p:sp>
      <p:sp>
        <p:nvSpPr>
          <p:cNvPr id="4" name="Date Placeholder 3"/>
          <p:cNvSpPr>
            <a:spLocks noGrp="1"/>
          </p:cNvSpPr>
          <p:nvPr>
            <p:ph type="dt" idx="10"/>
          </p:nvPr>
        </p:nvSpPr>
        <p:spPr/>
        <p:txBody>
          <a:bodyPr/>
          <a:lstStyle/>
          <a:p>
            <a:fld id="{2FB72B3C-19A5-40A1-B772-DE16D35E262B}" type="datetime1">
              <a:rPr lang="en-US" smtClean="0"/>
              <a:t>2/25/2016</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34</a:t>
            </a:fld>
            <a:endParaRPr lang="en-US" dirty="0"/>
          </a:p>
        </p:txBody>
      </p:sp>
      <p:sp>
        <p:nvSpPr>
          <p:cNvPr id="6" name="Header Placeholder 5"/>
          <p:cNvSpPr>
            <a:spLocks noGrp="1"/>
          </p:cNvSpPr>
          <p:nvPr>
            <p:ph type="hdr" sz="quarter" idx="12"/>
          </p:nvPr>
        </p:nvSpPr>
        <p:spPr/>
        <p:txBody>
          <a:bodyPr/>
          <a:lstStyle/>
          <a:p>
            <a:r>
              <a:rPr lang="en-US"/>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741799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8A515E4B-48A0-498D-B44A-AAB8296969D7}" type="datetime1">
              <a:rPr lang="en-US" smtClean="0"/>
              <a:t>2/25/2016</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35</a:t>
            </a:fld>
            <a:endParaRPr lang="en-US" dirty="0"/>
          </a:p>
        </p:txBody>
      </p:sp>
      <p:sp>
        <p:nvSpPr>
          <p:cNvPr id="6" name="Header Placeholder 5"/>
          <p:cNvSpPr>
            <a:spLocks noGrp="1"/>
          </p:cNvSpPr>
          <p:nvPr>
            <p:ph type="hdr" sz="quarter" idx="12"/>
          </p:nvPr>
        </p:nvSpPr>
        <p:spPr/>
        <p:txBody>
          <a:bodyPr/>
          <a:lstStyle/>
          <a:p>
            <a:r>
              <a:rPr lang="en-US"/>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84100893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The Oauth controller needs you to provide a redirect URL and it will give back the authorization URL</a:t>
            </a:r>
          </a:p>
        </p:txBody>
      </p:sp>
      <p:sp>
        <p:nvSpPr>
          <p:cNvPr id="4" name="Date Placeholder 3"/>
          <p:cNvSpPr>
            <a:spLocks noGrp="1"/>
          </p:cNvSpPr>
          <p:nvPr>
            <p:ph type="dt" idx="10"/>
          </p:nvPr>
        </p:nvSpPr>
        <p:spPr/>
        <p:txBody>
          <a:bodyPr/>
          <a:lstStyle/>
          <a:p>
            <a:fld id="{1B4EBD05-8EBB-4AB3-A4B2-2126F6DCC32D}" type="datetime1">
              <a:rPr lang="en-US" smtClean="0"/>
              <a:t>2/25/2016</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37</a:t>
            </a:fld>
            <a:endParaRPr lang="en-US" dirty="0"/>
          </a:p>
        </p:txBody>
      </p:sp>
      <p:sp>
        <p:nvSpPr>
          <p:cNvPr id="6" name="Header Placeholder 5"/>
          <p:cNvSpPr>
            <a:spLocks noGrp="1"/>
          </p:cNvSpPr>
          <p:nvPr>
            <p:ph type="hdr" sz="quarter" idx="12"/>
          </p:nvPr>
        </p:nvSpPr>
        <p:spPr/>
        <p:txBody>
          <a:bodyPr/>
          <a:lstStyle/>
          <a:p>
            <a:r>
              <a:rPr lang="en-US"/>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4801502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lvl="0"/>
            <a:r>
              <a:rPr lang="en-US" sz="900" kern="1200" dirty="0">
                <a:solidFill>
                  <a:schemeClr val="tx1"/>
                </a:solidFill>
                <a:effectLst/>
                <a:latin typeface="Segoe UI Light" pitchFamily="34" charset="0"/>
                <a:ea typeface="+mn-ea"/>
                <a:cs typeface="+mn-cs"/>
              </a:rPr>
              <a:t>What new APIs are available, in preview, in the Office 365 Platform</a:t>
            </a:r>
          </a:p>
          <a:p>
            <a:pPr lvl="0"/>
            <a:r>
              <a:rPr lang="en-US" sz="900" kern="1200" dirty="0">
                <a:solidFill>
                  <a:schemeClr val="tx1"/>
                </a:solidFill>
                <a:effectLst/>
                <a:latin typeface="Segoe UI Light" pitchFamily="34" charset="0"/>
                <a:ea typeface="+mn-ea"/>
                <a:cs typeface="+mn-cs"/>
              </a:rPr>
              <a:t>How to use these API’s in your platform of choice</a:t>
            </a:r>
          </a:p>
          <a:p>
            <a:pPr lvl="0"/>
            <a:r>
              <a:rPr lang="en-US" sz="900" kern="1200" dirty="0">
                <a:solidFill>
                  <a:schemeClr val="tx1"/>
                </a:solidFill>
                <a:effectLst/>
                <a:latin typeface="Segoe UI Light" pitchFamily="34" charset="0"/>
                <a:ea typeface="+mn-ea"/>
                <a:cs typeface="+mn-cs"/>
              </a:rPr>
              <a:t>Some sample business scenarios for leveraging these API’s</a:t>
            </a:r>
          </a:p>
          <a:p>
            <a:r>
              <a:rPr lang="en-US" sz="900" kern="1200" cap="all" dirty="0">
                <a:solidFill>
                  <a:schemeClr val="tx1"/>
                </a:solidFill>
                <a:effectLst/>
                <a:latin typeface="Segoe UI Light" pitchFamily="34" charset="0"/>
                <a:ea typeface="+mn-ea"/>
                <a:cs typeface="+mn-cs"/>
              </a:rPr>
              <a:t>Level:</a:t>
            </a:r>
            <a:r>
              <a:rPr lang="en-US" sz="900" kern="1200" dirty="0">
                <a:solidFill>
                  <a:schemeClr val="tx1"/>
                </a:solidFill>
                <a:effectLst/>
                <a:latin typeface="Segoe UI Light" pitchFamily="34" charset="0"/>
                <a:ea typeface="+mn-ea"/>
                <a:cs typeface="+mn-cs"/>
              </a:rPr>
              <a:t> Intermediate</a:t>
            </a:r>
          </a:p>
          <a:p>
            <a:r>
              <a:rPr lang="en-US" sz="900" kern="1200" cap="all" dirty="0">
                <a:solidFill>
                  <a:schemeClr val="tx1"/>
                </a:solidFill>
                <a:effectLst/>
                <a:latin typeface="Segoe UI Light" pitchFamily="34" charset="0"/>
                <a:ea typeface="+mn-ea"/>
                <a:cs typeface="+mn-cs"/>
              </a:rPr>
              <a:t>Audience:</a:t>
            </a:r>
            <a:r>
              <a:rPr lang="en-US" sz="900" kern="1200" dirty="0">
                <a:solidFill>
                  <a:schemeClr val="tx1"/>
                </a:solidFill>
                <a:effectLst/>
                <a:latin typeface="Segoe UI Light" pitchFamily="34" charset="0"/>
                <a:ea typeface="+mn-ea"/>
                <a:cs typeface="+mn-cs"/>
              </a:rPr>
              <a:t> Developer Essentials</a:t>
            </a:r>
          </a:p>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B079C3B8-7366-4A44-A34B-3977080C19E7}" type="datetime1">
              <a:rPr lang="en-US" smtClean="0"/>
              <a:t>2/25/2016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3</a:t>
            </a:fld>
            <a:endParaRPr lang="en-US" dirty="0"/>
          </a:p>
        </p:txBody>
      </p:sp>
      <p:sp>
        <p:nvSpPr>
          <p:cNvPr id="7" name="Header Placeholder 6"/>
          <p:cNvSpPr>
            <a:spLocks noGrp="1"/>
          </p:cNvSpPr>
          <p:nvPr>
            <p:ph type="hdr" sz="quarter" idx="13"/>
          </p:nvPr>
        </p:nvSpPr>
        <p:spPr/>
        <p:txBody>
          <a:bodyPr/>
          <a:lstStyle/>
          <a:p>
            <a:r>
              <a:rPr lang="en-US"/>
              <a:t>Build 2014</a:t>
            </a:r>
            <a:endParaRPr lang="en-US" dirty="0"/>
          </a:p>
        </p:txBody>
      </p:sp>
    </p:spTree>
    <p:extLst>
      <p:ext uri="{BB962C8B-B14F-4D97-AF65-F5344CB8AC3E}">
        <p14:creationId xmlns:p14="http://schemas.microsoft.com/office/powerpoint/2010/main" val="9098384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lvl="0"/>
            <a:r>
              <a:rPr lang="en-US" sz="900" kern="1200" dirty="0">
                <a:solidFill>
                  <a:schemeClr val="tx1"/>
                </a:solidFill>
                <a:effectLst/>
                <a:latin typeface="Segoe UI Light" pitchFamily="34" charset="0"/>
                <a:ea typeface="+mn-ea"/>
                <a:cs typeface="+mn-cs"/>
              </a:rPr>
              <a:t>What new APIs are available, in preview, in the Office 365 Platform</a:t>
            </a:r>
          </a:p>
          <a:p>
            <a:pPr lvl="0"/>
            <a:r>
              <a:rPr lang="en-US" sz="900" kern="1200" dirty="0">
                <a:solidFill>
                  <a:schemeClr val="tx1"/>
                </a:solidFill>
                <a:effectLst/>
                <a:latin typeface="Segoe UI Light" pitchFamily="34" charset="0"/>
                <a:ea typeface="+mn-ea"/>
                <a:cs typeface="+mn-cs"/>
              </a:rPr>
              <a:t>How to use these API’s in your platform of choice</a:t>
            </a:r>
          </a:p>
          <a:p>
            <a:pPr lvl="0"/>
            <a:r>
              <a:rPr lang="en-US" sz="900" kern="1200" dirty="0">
                <a:solidFill>
                  <a:schemeClr val="tx1"/>
                </a:solidFill>
                <a:effectLst/>
                <a:latin typeface="Segoe UI Light" pitchFamily="34" charset="0"/>
                <a:ea typeface="+mn-ea"/>
                <a:cs typeface="+mn-cs"/>
              </a:rPr>
              <a:t>Some sample business scenarios for leveraging these API’s</a:t>
            </a:r>
          </a:p>
          <a:p>
            <a:r>
              <a:rPr lang="en-US" sz="900" kern="1200" cap="all" dirty="0">
                <a:solidFill>
                  <a:schemeClr val="tx1"/>
                </a:solidFill>
                <a:effectLst/>
                <a:latin typeface="Segoe UI Light" pitchFamily="34" charset="0"/>
                <a:ea typeface="+mn-ea"/>
                <a:cs typeface="+mn-cs"/>
              </a:rPr>
              <a:t>Level:</a:t>
            </a:r>
            <a:r>
              <a:rPr lang="en-US" sz="900" kern="1200" dirty="0">
                <a:solidFill>
                  <a:schemeClr val="tx1"/>
                </a:solidFill>
                <a:effectLst/>
                <a:latin typeface="Segoe UI Light" pitchFamily="34" charset="0"/>
                <a:ea typeface="+mn-ea"/>
                <a:cs typeface="+mn-cs"/>
              </a:rPr>
              <a:t> Intermediate</a:t>
            </a:r>
          </a:p>
          <a:p>
            <a:r>
              <a:rPr lang="en-US" sz="900" kern="1200" cap="all" dirty="0">
                <a:solidFill>
                  <a:schemeClr val="tx1"/>
                </a:solidFill>
                <a:effectLst/>
                <a:latin typeface="Segoe UI Light" pitchFamily="34" charset="0"/>
                <a:ea typeface="+mn-ea"/>
                <a:cs typeface="+mn-cs"/>
              </a:rPr>
              <a:t>Audience:</a:t>
            </a:r>
            <a:r>
              <a:rPr lang="en-US" sz="900" kern="1200" dirty="0">
                <a:solidFill>
                  <a:schemeClr val="tx1"/>
                </a:solidFill>
                <a:effectLst/>
                <a:latin typeface="Segoe UI Light" pitchFamily="34" charset="0"/>
                <a:ea typeface="+mn-ea"/>
                <a:cs typeface="+mn-cs"/>
              </a:rPr>
              <a:t> Developer Essentials</a:t>
            </a:r>
          </a:p>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B079C3B8-7366-4A44-A34B-3977080C19E7}" type="datetime1">
              <a:rPr lang="en-US" smtClean="0">
                <a:solidFill>
                  <a:prstClr val="black"/>
                </a:solidFill>
              </a:rPr>
              <a:pPr/>
              <a:t>2/25/2016</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44</a:t>
            </a:fld>
            <a:endParaRPr lang="en-US" dirty="0">
              <a:solidFill>
                <a:prstClr val="black"/>
              </a:solidFill>
            </a:endParaRPr>
          </a:p>
        </p:txBody>
      </p:sp>
      <p:sp>
        <p:nvSpPr>
          <p:cNvPr id="7" name="Header Placeholder 6"/>
          <p:cNvSpPr>
            <a:spLocks noGrp="1"/>
          </p:cNvSpPr>
          <p:nvPr>
            <p:ph type="hdr" sz="quarter" idx="13"/>
          </p:nvPr>
        </p:nvSpPr>
        <p:spPr/>
        <p:txBody>
          <a:bodyPr/>
          <a:lstStyle/>
          <a:p>
            <a:r>
              <a:rPr lang="en-US">
                <a:solidFill>
                  <a:prstClr val="black"/>
                </a:solidFill>
              </a:rPr>
              <a:t>Build 2014</a:t>
            </a:r>
            <a:endParaRPr lang="en-US" dirty="0">
              <a:solidFill>
                <a:prstClr val="black"/>
              </a:solidFill>
            </a:endParaRPr>
          </a:p>
        </p:txBody>
      </p:sp>
    </p:spTree>
    <p:extLst>
      <p:ext uri="{BB962C8B-B14F-4D97-AF65-F5344CB8AC3E}">
        <p14:creationId xmlns:p14="http://schemas.microsoft.com/office/powerpoint/2010/main" val="352507508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defTabSz="932688">
              <a:defRPr/>
            </a:pPr>
            <a:fld id="{B9C3C9DC-C0A3-4640-9A7A-3DC41095AE2E}" type="slidenum">
              <a:rPr lang="en-US" smtClean="0">
                <a:solidFill>
                  <a:prstClr val="black"/>
                </a:solidFill>
                <a:latin typeface="Calibri" panose="020F0502020204030204"/>
              </a:rPr>
              <a:pPr defTabSz="932688">
                <a:defRPr/>
              </a:pPr>
              <a:t>45</a:t>
            </a:fld>
            <a:endParaRPr lang="en-US">
              <a:solidFill>
                <a:prstClr val="black"/>
              </a:solidFill>
              <a:latin typeface="Calibri" panose="020F0502020204030204"/>
            </a:endParaRPr>
          </a:p>
        </p:txBody>
      </p:sp>
    </p:spTree>
    <p:extLst>
      <p:ext uri="{BB962C8B-B14F-4D97-AF65-F5344CB8AC3E}">
        <p14:creationId xmlns:p14="http://schemas.microsoft.com/office/powerpoint/2010/main" val="305845111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defTabSz="932688">
              <a:defRPr/>
            </a:pPr>
            <a:fld id="{B9C3C9DC-C0A3-4640-9A7A-3DC41095AE2E}" type="slidenum">
              <a:rPr lang="en-US" smtClean="0">
                <a:solidFill>
                  <a:prstClr val="black"/>
                </a:solidFill>
                <a:latin typeface="Calibri" panose="020F0502020204030204"/>
              </a:rPr>
              <a:pPr defTabSz="932688">
                <a:defRPr/>
              </a:pPr>
              <a:t>46</a:t>
            </a:fld>
            <a:endParaRPr lang="en-US">
              <a:solidFill>
                <a:prstClr val="black"/>
              </a:solidFill>
              <a:latin typeface="Calibri" panose="020F0502020204030204"/>
            </a:endParaRPr>
          </a:p>
        </p:txBody>
      </p:sp>
    </p:spTree>
    <p:extLst>
      <p:ext uri="{BB962C8B-B14F-4D97-AF65-F5344CB8AC3E}">
        <p14:creationId xmlns:p14="http://schemas.microsoft.com/office/powerpoint/2010/main" val="2839418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Azure Active Directory is a comprehensive identity and access management cloud solution. It combines core directory services, advanced identity governance, security, and application access management. Azure AD also offers developers an identity management platform to deliver access control to their applications, based on centralized policy and rules.</a:t>
            </a:r>
          </a:p>
        </p:txBody>
      </p:sp>
      <p:sp>
        <p:nvSpPr>
          <p:cNvPr id="4" name="Date Placeholder 3"/>
          <p:cNvSpPr>
            <a:spLocks noGrp="1"/>
          </p:cNvSpPr>
          <p:nvPr>
            <p:ph type="dt" idx="10"/>
          </p:nvPr>
        </p:nvSpPr>
        <p:spPr/>
        <p:txBody>
          <a:bodyPr/>
          <a:lstStyle/>
          <a:p>
            <a:fld id="{CA454356-7988-4E39-B534-EC35F7CCC11C}" type="datetime1">
              <a:rPr lang="en-US" smtClean="0"/>
              <a:t>2/25/2016</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6</a:t>
            </a:fld>
            <a:endParaRPr lang="en-US" dirty="0"/>
          </a:p>
        </p:txBody>
      </p:sp>
      <p:sp>
        <p:nvSpPr>
          <p:cNvPr id="6" name="Header Placeholder 5"/>
          <p:cNvSpPr>
            <a:spLocks noGrp="1"/>
          </p:cNvSpPr>
          <p:nvPr>
            <p:ph type="hdr" sz="quarter" idx="12"/>
          </p:nvPr>
        </p:nvSpPr>
        <p:spPr/>
        <p:txBody>
          <a:bodyPr/>
          <a:lstStyle/>
          <a:p>
            <a:r>
              <a:rPr lang="en-US"/>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608135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An organizational account is an extension of your computer network that someone from your organization, typically an administrator from your IT department, sets up with Microsoft to provide their users with access to paid Web services or applications hosted in the cloud. For the administrator to provide access to users, they must first create individual user accounts in Windows Azure Active Directory (Windows Azure AD), specify which licensed services the account can access, and then assign each person their individual user ID and password so they can sign in to those services for which they have been assigned licenses to. User accounts stored in Windows Azure AD are referred to as organizational accounts. </a:t>
            </a:r>
          </a:p>
        </p:txBody>
      </p:sp>
      <p:sp>
        <p:nvSpPr>
          <p:cNvPr id="4" name="Date Placeholder 3"/>
          <p:cNvSpPr>
            <a:spLocks noGrp="1"/>
          </p:cNvSpPr>
          <p:nvPr>
            <p:ph type="dt" idx="10"/>
          </p:nvPr>
        </p:nvSpPr>
        <p:spPr/>
        <p:txBody>
          <a:bodyPr/>
          <a:lstStyle/>
          <a:p>
            <a:fld id="{61C5B620-E71B-4653-A37F-A929320C435E}" type="datetime1">
              <a:rPr lang="en-US" smtClean="0"/>
              <a:t>2/25/2016</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7</a:t>
            </a:fld>
            <a:endParaRPr lang="en-US" dirty="0"/>
          </a:p>
        </p:txBody>
      </p:sp>
      <p:sp>
        <p:nvSpPr>
          <p:cNvPr id="6" name="Header Placeholder 5"/>
          <p:cNvSpPr>
            <a:spLocks noGrp="1"/>
          </p:cNvSpPr>
          <p:nvPr>
            <p:ph type="hdr" sz="quarter" idx="12"/>
          </p:nvPr>
        </p:nvSpPr>
        <p:spPr/>
        <p:txBody>
          <a:bodyPr/>
          <a:lstStyle/>
          <a:p>
            <a:r>
              <a:rPr lang="en-US"/>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3963972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It’s not required to link the Office 365 Directory to an Azure subscription</a:t>
            </a:r>
          </a:p>
          <a:p>
            <a:r>
              <a:rPr lang="en-US" dirty="0"/>
              <a:t>for simply creating provider-hosted apps, but it makes life a bit easier</a:t>
            </a:r>
          </a:p>
          <a:p>
            <a:r>
              <a:rPr lang="en-US" dirty="0"/>
              <a:t>and opens up the ability to call into Office 365 from other applications.</a:t>
            </a:r>
          </a:p>
          <a:p>
            <a:endParaRPr lang="en-US" dirty="0"/>
          </a:p>
        </p:txBody>
      </p:sp>
      <p:sp>
        <p:nvSpPr>
          <p:cNvPr id="4" name="Date Placeholder 3"/>
          <p:cNvSpPr>
            <a:spLocks noGrp="1"/>
          </p:cNvSpPr>
          <p:nvPr>
            <p:ph type="dt" idx="10"/>
          </p:nvPr>
        </p:nvSpPr>
        <p:spPr/>
        <p:txBody>
          <a:bodyPr/>
          <a:lstStyle/>
          <a:p>
            <a:fld id="{BBA7F52A-B8F7-43B0-8B42-741D53CB577A}" type="datetime1">
              <a:rPr lang="en-US" smtClean="0"/>
              <a:t>2/25/2016</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8</a:t>
            </a:fld>
            <a:endParaRPr lang="en-US" dirty="0"/>
          </a:p>
        </p:txBody>
      </p:sp>
      <p:sp>
        <p:nvSpPr>
          <p:cNvPr id="6" name="Header Placeholder 5"/>
          <p:cNvSpPr>
            <a:spLocks noGrp="1"/>
          </p:cNvSpPr>
          <p:nvPr>
            <p:ph type="hdr" sz="quarter" idx="12"/>
          </p:nvPr>
        </p:nvSpPr>
        <p:spPr/>
        <p:txBody>
          <a:bodyPr/>
          <a:lstStyle/>
          <a:p>
            <a:r>
              <a:rPr lang="en-US"/>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9582939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OAuth provides a simple mechanism for end-users to grant a third party access to their data and resources without sharing their passwords. </a:t>
            </a:r>
          </a:p>
          <a:p>
            <a:r>
              <a:rPr lang="en-US" dirty="0"/>
              <a:t>It also enables the user to grant access limited by scope and duration.</a:t>
            </a:r>
          </a:p>
        </p:txBody>
      </p:sp>
      <p:sp>
        <p:nvSpPr>
          <p:cNvPr id="4" name="Date Placeholder 3"/>
          <p:cNvSpPr>
            <a:spLocks noGrp="1"/>
          </p:cNvSpPr>
          <p:nvPr>
            <p:ph type="dt" idx="10"/>
          </p:nvPr>
        </p:nvSpPr>
        <p:spPr/>
        <p:txBody>
          <a:bodyPr/>
          <a:lstStyle/>
          <a:p>
            <a:fld id="{7A5C1551-8DBF-450A-B3B4-597F4F42AC44}" type="datetime1">
              <a:rPr lang="en-US" smtClean="0"/>
              <a:t>2/25/2016</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11</a:t>
            </a:fld>
            <a:endParaRPr lang="en-US" dirty="0"/>
          </a:p>
        </p:txBody>
      </p:sp>
      <p:sp>
        <p:nvSpPr>
          <p:cNvPr id="6" name="Header Placeholder 5"/>
          <p:cNvSpPr>
            <a:spLocks noGrp="1"/>
          </p:cNvSpPr>
          <p:nvPr>
            <p:ph type="hdr" sz="quarter" idx="12"/>
          </p:nvPr>
        </p:nvSpPr>
        <p:spPr/>
        <p:txBody>
          <a:bodyPr/>
          <a:lstStyle/>
          <a:p>
            <a:r>
              <a:rPr lang="en-US"/>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9314096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Client</a:t>
            </a:r>
          </a:p>
          <a:p>
            <a:r>
              <a:rPr lang="en-US" dirty="0"/>
              <a:t>An application making requests to access protected resources on behalf of the resource owner and with its authorization. This role is defined independently from how it is implemented. It has the same meaning whether is </a:t>
            </a:r>
            <a:r>
              <a:rPr lang="en-US" dirty="0" err="1"/>
              <a:t>is</a:t>
            </a:r>
            <a:r>
              <a:rPr lang="en-US" dirty="0"/>
              <a:t> implemented as an application that executes on a server computer, a desktop computer, or a mobile device). In Concur, the client is referred to as a partner application.</a:t>
            </a:r>
          </a:p>
          <a:p>
            <a:endParaRPr lang="en-US" dirty="0"/>
          </a:p>
          <a:p>
            <a:r>
              <a:rPr lang="en-US" dirty="0"/>
              <a:t>Resource owner</a:t>
            </a:r>
          </a:p>
          <a:p>
            <a:r>
              <a:rPr lang="en-US" dirty="0"/>
              <a:t>An entity capable of granting access to a protected resource. This is generally an end user.</a:t>
            </a:r>
          </a:p>
          <a:p>
            <a:endParaRPr lang="en-US" dirty="0"/>
          </a:p>
          <a:p>
            <a:r>
              <a:rPr lang="en-US" dirty="0"/>
              <a:t>Resource server</a:t>
            </a:r>
          </a:p>
          <a:p>
            <a:r>
              <a:rPr lang="en-US" dirty="0"/>
              <a:t>A server hosting the protected resources of the resource owner, capable of accepting and responding to API requests using access tokens.</a:t>
            </a:r>
          </a:p>
          <a:p>
            <a:endParaRPr lang="en-US" dirty="0"/>
          </a:p>
          <a:p>
            <a:r>
              <a:rPr lang="en-US" dirty="0"/>
              <a:t>Authorization server</a:t>
            </a:r>
          </a:p>
          <a:p>
            <a:r>
              <a:rPr lang="en-US" dirty="0"/>
              <a:t>A server issuing access tokens to the client after successfully authenticating the resource owner and obtaining authorization.</a:t>
            </a:r>
          </a:p>
        </p:txBody>
      </p:sp>
      <p:sp>
        <p:nvSpPr>
          <p:cNvPr id="4" name="Date Placeholder 3"/>
          <p:cNvSpPr>
            <a:spLocks noGrp="1"/>
          </p:cNvSpPr>
          <p:nvPr>
            <p:ph type="dt" idx="10"/>
          </p:nvPr>
        </p:nvSpPr>
        <p:spPr/>
        <p:txBody>
          <a:bodyPr/>
          <a:lstStyle/>
          <a:p>
            <a:fld id="{3BC8CC0E-121B-4488-9618-3397B77BEEEB}" type="datetime1">
              <a:rPr lang="en-US" smtClean="0"/>
              <a:t>2/25/2016</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12</a:t>
            </a:fld>
            <a:endParaRPr lang="en-US" dirty="0"/>
          </a:p>
        </p:txBody>
      </p:sp>
      <p:sp>
        <p:nvSpPr>
          <p:cNvPr id="6" name="Header Placeholder 5"/>
          <p:cNvSpPr>
            <a:spLocks noGrp="1"/>
          </p:cNvSpPr>
          <p:nvPr>
            <p:ph type="hdr" sz="quarter" idx="12"/>
          </p:nvPr>
        </p:nvSpPr>
        <p:spPr/>
        <p:txBody>
          <a:bodyPr/>
          <a:lstStyle/>
          <a:p>
            <a:r>
              <a:rPr lang="en-US"/>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0446867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Client ID is a unique identifier</a:t>
            </a:r>
          </a:p>
          <a:p>
            <a:r>
              <a:rPr lang="en-US" dirty="0"/>
              <a:t>Client Secret is shared between the app and the authorization server</a:t>
            </a:r>
          </a:p>
          <a:p>
            <a:r>
              <a:rPr lang="en-US" dirty="0"/>
              <a:t>Forms the basis for apps as first-class principals</a:t>
            </a:r>
          </a:p>
        </p:txBody>
      </p:sp>
      <p:sp>
        <p:nvSpPr>
          <p:cNvPr id="4" name="Date Placeholder 3"/>
          <p:cNvSpPr>
            <a:spLocks noGrp="1"/>
          </p:cNvSpPr>
          <p:nvPr>
            <p:ph type="dt" idx="10"/>
          </p:nvPr>
        </p:nvSpPr>
        <p:spPr/>
        <p:txBody>
          <a:bodyPr/>
          <a:lstStyle/>
          <a:p>
            <a:fld id="{89A7E491-81C3-4F59-9A1B-8E9BA4671E1E}" type="datetime1">
              <a:rPr lang="en-US" smtClean="0"/>
              <a:t>2/25/2016</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14</a:t>
            </a:fld>
            <a:endParaRPr lang="en-US" dirty="0"/>
          </a:p>
        </p:txBody>
      </p:sp>
      <p:sp>
        <p:nvSpPr>
          <p:cNvPr id="6" name="Header Placeholder 5"/>
          <p:cNvSpPr>
            <a:spLocks noGrp="1"/>
          </p:cNvSpPr>
          <p:nvPr>
            <p:ph type="hdr" sz="quarter" idx="12"/>
          </p:nvPr>
        </p:nvSpPr>
        <p:spPr/>
        <p:txBody>
          <a:bodyPr/>
          <a:lstStyle/>
          <a:p>
            <a:r>
              <a:rPr lang="en-US"/>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7422030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In the OAuth 2.0 model, access to protected resources is done using access tokens —an object with a specific scope, lifetime, and other access attributes. OAuth access tokens are sometimes compared to valet keys. In the same way as a valet key gives restricted access to a car, allowing a valet to drive it but not open the trunk or the glove compartment, the access token allows a client application restricted access to a user’s data at a resource server via tokens issued by an authorization server in response to the user authorizing access.</a:t>
            </a:r>
          </a:p>
          <a:p>
            <a:endParaRPr lang="en-US" dirty="0"/>
          </a:p>
          <a:p>
            <a:r>
              <a:rPr lang="en-US" dirty="0"/>
              <a:t>With OAuth 2.0, a third-party application does not use the resource owner's credentials to access protected resources. Instead, the third-party application obtains an access token. Access tokens are issued to third-party clients by an authorization server with the approval of the resource owner. The client uses the access token to access the protected resources hosted by the resource server.</a:t>
            </a:r>
          </a:p>
          <a:p>
            <a:endParaRPr lang="en-US" dirty="0"/>
          </a:p>
        </p:txBody>
      </p:sp>
      <p:sp>
        <p:nvSpPr>
          <p:cNvPr id="4" name="Date Placeholder 3"/>
          <p:cNvSpPr>
            <a:spLocks noGrp="1"/>
          </p:cNvSpPr>
          <p:nvPr>
            <p:ph type="dt" idx="10"/>
          </p:nvPr>
        </p:nvSpPr>
        <p:spPr/>
        <p:txBody>
          <a:bodyPr/>
          <a:lstStyle/>
          <a:p>
            <a:fld id="{E18369E4-77BE-4358-8410-33F33BA75378}" type="datetime1">
              <a:rPr lang="en-US" smtClean="0"/>
              <a:t>2/25/2016</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15</a:t>
            </a:fld>
            <a:endParaRPr lang="en-US" dirty="0"/>
          </a:p>
        </p:txBody>
      </p:sp>
      <p:sp>
        <p:nvSpPr>
          <p:cNvPr id="6" name="Header Placeholder 5"/>
          <p:cNvSpPr>
            <a:spLocks noGrp="1"/>
          </p:cNvSpPr>
          <p:nvPr>
            <p:ph type="hdr" sz="quarter" idx="12"/>
          </p:nvPr>
        </p:nvSpPr>
        <p:spPr/>
        <p:txBody>
          <a:bodyPr/>
          <a:lstStyle/>
          <a:p>
            <a:r>
              <a:rPr lang="en-US"/>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5261732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hoto_Option">
    <p:spTree>
      <p:nvGrpSpPr>
        <p:cNvPr id="1" name=""/>
        <p:cNvGrpSpPr/>
        <p:nvPr/>
      </p:nvGrpSpPr>
      <p:grpSpPr>
        <a:xfrm>
          <a:off x="0" y="0"/>
          <a:ext cx="0" cy="0"/>
          <a:chOff x="0" y="0"/>
          <a:chExt cx="0" cy="0"/>
        </a:xfrm>
      </p:grpSpPr>
      <p:sp>
        <p:nvSpPr>
          <p:cNvPr id="2" name="Rectangle 1"/>
          <p:cNvSpPr/>
          <p:nvPr userDrawn="1"/>
        </p:nvSpPr>
        <p:spPr bwMode="ltGray">
          <a:xfrm>
            <a:off x="274638" y="2119164"/>
            <a:ext cx="6400800" cy="366409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06" tIns="146246" rIns="182806" bIns="146246" numCol="1" spcCol="0" rtlCol="0" fromWordArt="0" anchor="t" anchorCtr="0" forceAA="0" compatLnSpc="1">
            <a:prstTxWarp prst="textNoShape">
              <a:avLst/>
            </a:prstTxWarp>
            <a:noAutofit/>
          </a:bodyPr>
          <a:lstStyle/>
          <a:p>
            <a:pPr algn="ctr" defTabSz="932103" fontAlgn="base">
              <a:lnSpc>
                <a:spcPct val="90000"/>
              </a:lnSpc>
              <a:spcBef>
                <a:spcPct val="0"/>
              </a:spcBef>
              <a:spcAft>
                <a:spcPct val="0"/>
              </a:spcAft>
            </a:pPr>
            <a:endParaRPr lang="en-US" sz="2399"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black">
          <a:xfrm>
            <a:off x="274702" y="2119178"/>
            <a:ext cx="6402388" cy="1828800"/>
          </a:xfrm>
          <a:noFill/>
        </p:spPr>
        <p:txBody>
          <a:bodyPr lIns="146304" tIns="91440" rIns="146304" bIns="91440" anchor="t" anchorCtr="0"/>
          <a:lstStyle>
            <a:lvl1pPr>
              <a:defRPr sz="5398" spc="-100" baseline="0">
                <a:gradFill>
                  <a:gsLst>
                    <a:gs pos="57576">
                      <a:srgbClr val="FFFFFF"/>
                    </a:gs>
                    <a:gs pos="35000">
                      <a:srgbClr val="FFFFFF"/>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black">
          <a:xfrm>
            <a:off x="273050" y="3954463"/>
            <a:ext cx="6402388" cy="1828800"/>
          </a:xfrm>
        </p:spPr>
        <p:txBody>
          <a:bodyPr tIns="109728" bIns="109728">
            <a:noAutofit/>
          </a:bodyPr>
          <a:lstStyle>
            <a:lvl1pPr marL="0" indent="0">
              <a:spcBef>
                <a:spcPts val="0"/>
              </a:spcBef>
              <a:buNone/>
              <a:defRPr sz="3198">
                <a:gradFill>
                  <a:gsLst>
                    <a:gs pos="57576">
                      <a:srgbClr val="FFFFFF"/>
                    </a:gs>
                    <a:gs pos="35000">
                      <a:srgbClr val="FFFFFF"/>
                    </a:gs>
                  </a:gsLst>
                  <a:lin ang="5400000" scaled="0"/>
                </a:gradFill>
              </a:defRPr>
            </a:lvl1pPr>
          </a:lstStyle>
          <a:p>
            <a:pPr lvl="0"/>
            <a:r>
              <a:rPr lang="en-US" dirty="0"/>
              <a:t>Speaker Name</a:t>
            </a:r>
          </a:p>
        </p:txBody>
      </p:sp>
      <p:sp>
        <p:nvSpPr>
          <p:cNvPr id="8" name="Freeform 5"/>
          <p:cNvSpPr>
            <a:spLocks noChangeAspect="1" noEditPoints="1"/>
          </p:cNvSpPr>
          <p:nvPr userDrawn="1"/>
        </p:nvSpPr>
        <p:spPr bwMode="black">
          <a:xfrm>
            <a:off x="436564" y="6331557"/>
            <a:ext cx="1655718" cy="366107"/>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rgbClr val="DC3C00"/>
          </a:solidFill>
          <a:ln>
            <a:noFill/>
          </a:ln>
        </p:spPr>
        <p:txBody>
          <a:bodyPr vert="horz" wrap="square" lIns="91403" tIns="45702" rIns="91403" bIns="45702" numCol="1" anchor="t" anchorCtr="0" compatLnSpc="1">
            <a:prstTxWarp prst="textNoShape">
              <a:avLst/>
            </a:prstTxWarp>
          </a:bodyPr>
          <a:lstStyle/>
          <a:p>
            <a:pPr defTabSz="932372"/>
            <a:endParaRPr lang="en-US" sz="1799">
              <a:solidFill>
                <a:srgbClr val="262626"/>
              </a:solidFill>
            </a:endParaRPr>
          </a:p>
        </p:txBody>
      </p:sp>
    </p:spTree>
    <p:extLst>
      <p:ext uri="{BB962C8B-B14F-4D97-AF65-F5344CB8AC3E}">
        <p14:creationId xmlns:p14="http://schemas.microsoft.com/office/powerpoint/2010/main" val="17495793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40" y="1212849"/>
            <a:ext cx="5486399" cy="1914370"/>
          </a:xfrm>
        </p:spPr>
        <p:txBody>
          <a:bodyPr wrap="square">
            <a:spAutoFit/>
          </a:bodyPr>
          <a:lstStyle>
            <a:lvl1pPr marL="0" indent="0">
              <a:spcBef>
                <a:spcPts val="1224"/>
              </a:spcBef>
              <a:buClr>
                <a:schemeClr val="tx1"/>
              </a:buClr>
              <a:buFont typeface="Wingdings" pitchFamily="2" charset="2"/>
              <a:buNone/>
              <a:defRPr sz="3198"/>
            </a:lvl1pPr>
            <a:lvl2pPr marL="0" indent="0">
              <a:buNone/>
              <a:defRPr sz="1999"/>
            </a:lvl2pPr>
            <a:lvl3pPr marL="231684" indent="0">
              <a:buNone/>
              <a:tabLst/>
              <a:defRPr sz="1999"/>
            </a:lvl3pPr>
            <a:lvl4pPr marL="460193" indent="0">
              <a:buNone/>
              <a:defRPr/>
            </a:lvl4pPr>
            <a:lvl5pPr marL="685529"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40" y="1212849"/>
            <a:ext cx="5486399" cy="1914370"/>
          </a:xfrm>
        </p:spPr>
        <p:txBody>
          <a:bodyPr wrap="square">
            <a:spAutoFit/>
          </a:bodyPr>
          <a:lstStyle>
            <a:lvl1pPr marL="0" indent="0">
              <a:spcBef>
                <a:spcPts val="1224"/>
              </a:spcBef>
              <a:buClr>
                <a:schemeClr val="tx1"/>
              </a:buClr>
              <a:buFont typeface="Wingdings" pitchFamily="2" charset="2"/>
              <a:buNone/>
              <a:defRPr sz="3198"/>
            </a:lvl1pPr>
            <a:lvl2pPr marL="0" indent="0">
              <a:buNone/>
              <a:defRPr sz="1999"/>
            </a:lvl2pPr>
            <a:lvl3pPr marL="231684" indent="0">
              <a:buNone/>
              <a:tabLst/>
              <a:defRPr sz="1999"/>
            </a:lvl3pPr>
            <a:lvl4pPr marL="460193" indent="0">
              <a:buNone/>
              <a:defRPr/>
            </a:lvl4pPr>
            <a:lvl5pPr marL="685529"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p:cNvSpPr txBox="1"/>
          <p:nvPr userDrawn="1"/>
        </p:nvSpPr>
        <p:spPr>
          <a:xfrm>
            <a:off x="5575979" y="6516235"/>
            <a:ext cx="1304615" cy="297597"/>
          </a:xfrm>
          <a:prstGeom prst="rect">
            <a:avLst/>
          </a:prstGeom>
          <a:noFill/>
        </p:spPr>
        <p:txBody>
          <a:bodyPr wrap="none" lIns="146246" tIns="91403" rIns="146246" bIns="91403" rtlCol="0">
            <a:spAutoFit/>
          </a:bodyPr>
          <a:lstStyle/>
          <a:p>
            <a:pPr defTabSz="932372">
              <a:lnSpc>
                <a:spcPct val="90000"/>
              </a:lnSpc>
            </a:pPr>
            <a:r>
              <a:rPr lang="en-US" sz="800" dirty="0">
                <a:gradFill>
                  <a:gsLst>
                    <a:gs pos="2917">
                      <a:srgbClr val="262626"/>
                    </a:gs>
                    <a:gs pos="30000">
                      <a:srgbClr val="262626"/>
                    </a:gs>
                  </a:gsLst>
                  <a:lin ang="5400000" scaled="0"/>
                </a:gradFill>
              </a:rPr>
              <a:t>http://dev.office.com/</a:t>
            </a:r>
          </a:p>
        </p:txBody>
      </p:sp>
      <p:sp>
        <p:nvSpPr>
          <p:cNvPr id="7" name="Freeform 5"/>
          <p:cNvSpPr>
            <a:spLocks noChangeAspect="1" noEditPoints="1"/>
          </p:cNvSpPr>
          <p:nvPr userDrawn="1"/>
        </p:nvSpPr>
        <p:spPr bwMode="black">
          <a:xfrm>
            <a:off x="436563" y="6474369"/>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rgbClr val="DC3C00"/>
          </a:solidFill>
          <a:ln>
            <a:noFill/>
          </a:ln>
        </p:spPr>
        <p:txBody>
          <a:bodyPr vert="horz" wrap="square" lIns="91403" tIns="45702" rIns="91403" bIns="45702" numCol="1" anchor="t" anchorCtr="0" compatLnSpc="1">
            <a:prstTxWarp prst="textNoShape">
              <a:avLst/>
            </a:prstTxWarp>
          </a:bodyPr>
          <a:lstStyle/>
          <a:p>
            <a:pPr defTabSz="932372"/>
            <a:endParaRPr lang="en-US" sz="1799">
              <a:solidFill>
                <a:srgbClr val="262626"/>
              </a:solidFill>
            </a:endParaRPr>
          </a:p>
        </p:txBody>
      </p:sp>
    </p:spTree>
    <p:extLst>
      <p:ext uri="{BB962C8B-B14F-4D97-AF65-F5344CB8AC3E}">
        <p14:creationId xmlns:p14="http://schemas.microsoft.com/office/powerpoint/2010/main" val="30204577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40" y="1212849"/>
            <a:ext cx="5486399" cy="2425279"/>
          </a:xfrm>
        </p:spPr>
        <p:txBody>
          <a:bodyPr wrap="square">
            <a:spAutoFit/>
          </a:bodyPr>
          <a:lstStyle>
            <a:lvl1pPr marL="287224" indent="-287224">
              <a:spcBef>
                <a:spcPts val="1224"/>
              </a:spcBef>
              <a:buClr>
                <a:schemeClr val="tx2"/>
              </a:buClr>
              <a:buFont typeface="Arial" pitchFamily="34" charset="0"/>
              <a:buChar char="•"/>
              <a:defRPr sz="3198">
                <a:gradFill>
                  <a:gsLst>
                    <a:gs pos="1250">
                      <a:schemeClr val="tx2"/>
                    </a:gs>
                    <a:gs pos="99000">
                      <a:schemeClr val="tx2"/>
                    </a:gs>
                  </a:gsLst>
                  <a:lin ang="5400000" scaled="0"/>
                </a:gradFill>
              </a:defRPr>
            </a:lvl1pPr>
            <a:lvl2pPr marL="530956" indent="-233102">
              <a:defRPr sz="2399"/>
            </a:lvl2pPr>
            <a:lvl3pPr marL="699308" indent="-168352">
              <a:tabLst/>
              <a:defRPr sz="1999"/>
            </a:lvl3pPr>
            <a:lvl4pPr marL="880609" indent="-181303">
              <a:defRPr/>
            </a:lvl4pPr>
            <a:lvl5pPr marL="1048961" indent="-168352">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40" y="1212849"/>
            <a:ext cx="5486399" cy="2425279"/>
          </a:xfrm>
        </p:spPr>
        <p:txBody>
          <a:bodyPr wrap="square">
            <a:spAutoFit/>
          </a:bodyPr>
          <a:lstStyle>
            <a:lvl1pPr marL="287224" indent="-287224">
              <a:spcBef>
                <a:spcPts val="1224"/>
              </a:spcBef>
              <a:buClr>
                <a:schemeClr val="tx2"/>
              </a:buClr>
              <a:buFont typeface="Arial" pitchFamily="34" charset="0"/>
              <a:buChar char="•"/>
              <a:defRPr sz="3198">
                <a:gradFill>
                  <a:gsLst>
                    <a:gs pos="1250">
                      <a:schemeClr val="tx2"/>
                    </a:gs>
                    <a:gs pos="99000">
                      <a:schemeClr val="tx2"/>
                    </a:gs>
                  </a:gsLst>
                  <a:lin ang="5400000" scaled="0"/>
                </a:gradFill>
              </a:defRPr>
            </a:lvl1pPr>
            <a:lvl2pPr marL="530956" indent="-233102">
              <a:defRPr sz="2399"/>
            </a:lvl2pPr>
            <a:lvl3pPr marL="699308" indent="-168352">
              <a:tabLst/>
              <a:defRPr sz="1999"/>
            </a:lvl3pPr>
            <a:lvl4pPr marL="880609" indent="-181303">
              <a:defRPr/>
            </a:lvl4pPr>
            <a:lvl5pPr marL="1048961" indent="-168352">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p:cNvSpPr txBox="1"/>
          <p:nvPr userDrawn="1"/>
        </p:nvSpPr>
        <p:spPr>
          <a:xfrm>
            <a:off x="5575979" y="6516235"/>
            <a:ext cx="1304615" cy="297597"/>
          </a:xfrm>
          <a:prstGeom prst="rect">
            <a:avLst/>
          </a:prstGeom>
          <a:noFill/>
        </p:spPr>
        <p:txBody>
          <a:bodyPr wrap="none" lIns="146246" tIns="91403" rIns="146246" bIns="91403" rtlCol="0">
            <a:spAutoFit/>
          </a:bodyPr>
          <a:lstStyle/>
          <a:p>
            <a:pPr defTabSz="932372">
              <a:lnSpc>
                <a:spcPct val="90000"/>
              </a:lnSpc>
            </a:pPr>
            <a:r>
              <a:rPr lang="en-US" sz="800" dirty="0">
                <a:gradFill>
                  <a:gsLst>
                    <a:gs pos="2917">
                      <a:srgbClr val="262626"/>
                    </a:gs>
                    <a:gs pos="30000">
                      <a:srgbClr val="262626"/>
                    </a:gs>
                  </a:gsLst>
                  <a:lin ang="5400000" scaled="0"/>
                </a:gradFill>
              </a:rPr>
              <a:t>http://dev.office.com/</a:t>
            </a:r>
          </a:p>
        </p:txBody>
      </p:sp>
      <p:sp>
        <p:nvSpPr>
          <p:cNvPr id="7" name="Freeform 5"/>
          <p:cNvSpPr>
            <a:spLocks noChangeAspect="1" noEditPoints="1"/>
          </p:cNvSpPr>
          <p:nvPr userDrawn="1"/>
        </p:nvSpPr>
        <p:spPr bwMode="black">
          <a:xfrm>
            <a:off x="436563" y="6474369"/>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rgbClr val="DC3C00"/>
          </a:solidFill>
          <a:ln>
            <a:noFill/>
          </a:ln>
        </p:spPr>
        <p:txBody>
          <a:bodyPr vert="horz" wrap="square" lIns="91403" tIns="45702" rIns="91403" bIns="45702" numCol="1" anchor="t" anchorCtr="0" compatLnSpc="1">
            <a:prstTxWarp prst="textNoShape">
              <a:avLst/>
            </a:prstTxWarp>
          </a:bodyPr>
          <a:lstStyle/>
          <a:p>
            <a:pPr defTabSz="932372"/>
            <a:endParaRPr lang="en-US" sz="1799">
              <a:solidFill>
                <a:srgbClr val="262626"/>
              </a:solidFill>
            </a:endParaRPr>
          </a:p>
        </p:txBody>
      </p:sp>
    </p:spTree>
    <p:extLst>
      <p:ext uri="{BB962C8B-B14F-4D97-AF65-F5344CB8AC3E}">
        <p14:creationId xmlns:p14="http://schemas.microsoft.com/office/powerpoint/2010/main" val="36410208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40" y="1212849"/>
            <a:ext cx="5486399" cy="2425279"/>
          </a:xfrm>
        </p:spPr>
        <p:txBody>
          <a:bodyPr wrap="square">
            <a:spAutoFit/>
          </a:bodyPr>
          <a:lstStyle>
            <a:lvl1pPr marL="287224" indent="-287224">
              <a:spcBef>
                <a:spcPts val="1224"/>
              </a:spcBef>
              <a:buClr>
                <a:schemeClr val="tx1"/>
              </a:buClr>
              <a:buFont typeface="Arial" pitchFamily="34" charset="0"/>
              <a:buChar char="•"/>
              <a:defRPr sz="3198"/>
            </a:lvl1pPr>
            <a:lvl2pPr marL="530956" indent="-233102">
              <a:defRPr sz="2399"/>
            </a:lvl2pPr>
            <a:lvl3pPr marL="699308" indent="-168352">
              <a:tabLst/>
              <a:defRPr sz="1999"/>
            </a:lvl3pPr>
            <a:lvl4pPr marL="880609" indent="-181303">
              <a:defRPr/>
            </a:lvl4pPr>
            <a:lvl5pPr marL="1048961" indent="-168352">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40" y="1212849"/>
            <a:ext cx="5486399" cy="2425279"/>
          </a:xfrm>
        </p:spPr>
        <p:txBody>
          <a:bodyPr wrap="square">
            <a:spAutoFit/>
          </a:bodyPr>
          <a:lstStyle>
            <a:lvl1pPr marL="287224" indent="-287224">
              <a:spcBef>
                <a:spcPts val="1224"/>
              </a:spcBef>
              <a:buClr>
                <a:schemeClr val="tx1"/>
              </a:buClr>
              <a:buFont typeface="Arial" pitchFamily="34" charset="0"/>
              <a:buChar char="•"/>
              <a:defRPr sz="3198"/>
            </a:lvl1pPr>
            <a:lvl2pPr marL="530956" indent="-233102">
              <a:defRPr sz="2399"/>
            </a:lvl2pPr>
            <a:lvl3pPr marL="699308" indent="-168352">
              <a:tabLst/>
              <a:defRPr sz="1999"/>
            </a:lvl3pPr>
            <a:lvl4pPr marL="880609" indent="-181303">
              <a:defRPr/>
            </a:lvl4pPr>
            <a:lvl5pPr marL="1048961" indent="-168352">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p:cNvSpPr txBox="1"/>
          <p:nvPr userDrawn="1"/>
        </p:nvSpPr>
        <p:spPr>
          <a:xfrm>
            <a:off x="5575979" y="6516235"/>
            <a:ext cx="1304615" cy="297597"/>
          </a:xfrm>
          <a:prstGeom prst="rect">
            <a:avLst/>
          </a:prstGeom>
          <a:noFill/>
        </p:spPr>
        <p:txBody>
          <a:bodyPr wrap="none" lIns="146246" tIns="91403" rIns="146246" bIns="91403" rtlCol="0">
            <a:spAutoFit/>
          </a:bodyPr>
          <a:lstStyle/>
          <a:p>
            <a:pPr defTabSz="932372">
              <a:lnSpc>
                <a:spcPct val="90000"/>
              </a:lnSpc>
            </a:pPr>
            <a:r>
              <a:rPr lang="en-US" sz="800" dirty="0">
                <a:gradFill>
                  <a:gsLst>
                    <a:gs pos="2917">
                      <a:srgbClr val="262626"/>
                    </a:gs>
                    <a:gs pos="30000">
                      <a:srgbClr val="262626"/>
                    </a:gs>
                  </a:gsLst>
                  <a:lin ang="5400000" scaled="0"/>
                </a:gradFill>
              </a:rPr>
              <a:t>http://dev.office.com/</a:t>
            </a:r>
          </a:p>
        </p:txBody>
      </p:sp>
      <p:sp>
        <p:nvSpPr>
          <p:cNvPr id="7" name="Freeform 5"/>
          <p:cNvSpPr>
            <a:spLocks noChangeAspect="1" noEditPoints="1"/>
          </p:cNvSpPr>
          <p:nvPr userDrawn="1"/>
        </p:nvSpPr>
        <p:spPr bwMode="black">
          <a:xfrm>
            <a:off x="436563" y="6474369"/>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rgbClr val="DC3C00"/>
          </a:solidFill>
          <a:ln>
            <a:noFill/>
          </a:ln>
        </p:spPr>
        <p:txBody>
          <a:bodyPr vert="horz" wrap="square" lIns="91403" tIns="45702" rIns="91403" bIns="45702" numCol="1" anchor="t" anchorCtr="0" compatLnSpc="1">
            <a:prstTxWarp prst="textNoShape">
              <a:avLst/>
            </a:prstTxWarp>
          </a:bodyPr>
          <a:lstStyle/>
          <a:p>
            <a:pPr defTabSz="932372"/>
            <a:endParaRPr lang="en-US" sz="1799">
              <a:solidFill>
                <a:srgbClr val="262626"/>
              </a:solidFill>
            </a:endParaRPr>
          </a:p>
        </p:txBody>
      </p:sp>
    </p:spTree>
    <p:extLst>
      <p:ext uri="{BB962C8B-B14F-4D97-AF65-F5344CB8AC3E}">
        <p14:creationId xmlns:p14="http://schemas.microsoft.com/office/powerpoint/2010/main" val="9089370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Box 3"/>
          <p:cNvSpPr txBox="1"/>
          <p:nvPr userDrawn="1"/>
        </p:nvSpPr>
        <p:spPr>
          <a:xfrm>
            <a:off x="5575979" y="6516235"/>
            <a:ext cx="1304615" cy="297597"/>
          </a:xfrm>
          <a:prstGeom prst="rect">
            <a:avLst/>
          </a:prstGeom>
          <a:noFill/>
        </p:spPr>
        <p:txBody>
          <a:bodyPr wrap="none" lIns="146246" tIns="91403" rIns="146246" bIns="91403" rtlCol="0">
            <a:spAutoFit/>
          </a:bodyPr>
          <a:lstStyle>
            <a:defPPr>
              <a:defRPr lang="en-US"/>
            </a:defPPr>
            <a:lvl1pPr>
              <a:lnSpc>
                <a:spcPct val="90000"/>
              </a:lnSpc>
              <a:spcAft>
                <a:spcPts val="0"/>
              </a:spcAft>
              <a:defRPr sz="800">
                <a:gradFill>
                  <a:gsLst>
                    <a:gs pos="4192">
                      <a:schemeClr val="bg1"/>
                    </a:gs>
                    <a:gs pos="12000">
                      <a:schemeClr val="bg1"/>
                    </a:gs>
                  </a:gsLst>
                  <a:lin ang="5400000" scaled="0"/>
                </a:gradFill>
              </a:defRPr>
            </a:lvl1pPr>
          </a:lstStyle>
          <a:p>
            <a:pPr defTabSz="932372"/>
            <a:r>
              <a:rPr lang="en-US" sz="800" dirty="0">
                <a:gradFill>
                  <a:gsLst>
                    <a:gs pos="10359">
                      <a:srgbClr val="262626"/>
                    </a:gs>
                    <a:gs pos="30000">
                      <a:srgbClr val="262626"/>
                    </a:gs>
                  </a:gsLst>
                  <a:lin ang="5400000" scaled="0"/>
                </a:gradFill>
              </a:rPr>
              <a:t>http://dev.office.com/</a:t>
            </a:r>
          </a:p>
        </p:txBody>
      </p:sp>
      <p:sp>
        <p:nvSpPr>
          <p:cNvPr id="5" name="Freeform 4"/>
          <p:cNvSpPr>
            <a:spLocks noChangeAspect="1" noEditPoints="1"/>
          </p:cNvSpPr>
          <p:nvPr userDrawn="1"/>
        </p:nvSpPr>
        <p:spPr bwMode="black">
          <a:xfrm>
            <a:off x="436563" y="6474369"/>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chemeClr val="accent1"/>
          </a:solidFill>
          <a:ln>
            <a:noFill/>
          </a:ln>
        </p:spPr>
        <p:txBody>
          <a:bodyPr vert="horz" wrap="square" lIns="91403" tIns="45702" rIns="91403" bIns="45702" numCol="1" anchor="t" anchorCtr="0" compatLnSpc="1">
            <a:prstTxWarp prst="textNoShape">
              <a:avLst/>
            </a:prstTxWarp>
          </a:bodyPr>
          <a:lstStyle/>
          <a:p>
            <a:pPr defTabSz="932372"/>
            <a:endParaRPr lang="en-US" sz="1799">
              <a:solidFill>
                <a:srgbClr val="262626"/>
              </a:solidFill>
            </a:endParaRPr>
          </a:p>
        </p:txBody>
      </p:sp>
    </p:spTree>
    <p:extLst>
      <p:ext uri="{BB962C8B-B14F-4D97-AF65-F5344CB8AC3E}">
        <p14:creationId xmlns:p14="http://schemas.microsoft.com/office/powerpoint/2010/main" val="37742243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39497794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half and half Title Only">
    <p:spTree>
      <p:nvGrpSpPr>
        <p:cNvPr id="1" name=""/>
        <p:cNvGrpSpPr/>
        <p:nvPr/>
      </p:nvGrpSpPr>
      <p:grpSpPr>
        <a:xfrm>
          <a:off x="0" y="0"/>
          <a:ext cx="0" cy="0"/>
          <a:chOff x="0" y="0"/>
          <a:chExt cx="0" cy="0"/>
        </a:xfrm>
      </p:grpSpPr>
      <p:sp>
        <p:nvSpPr>
          <p:cNvPr id="4" name="Rectangle 3"/>
          <p:cNvSpPr/>
          <p:nvPr userDrawn="1"/>
        </p:nvSpPr>
        <p:spPr bwMode="auto">
          <a:xfrm>
            <a:off x="1" y="0"/>
            <a:ext cx="6218238" cy="6994525"/>
          </a:xfrm>
          <a:prstGeom prst="rect">
            <a:avLst/>
          </a:prstGeom>
          <a:solidFill>
            <a:schemeClr val="accent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18" rIns="0" bIns="46618" numCol="1" rtlCol="0" anchor="ctr" anchorCtr="0" compatLnSpc="1">
            <a:prstTxWarp prst="textNoShape">
              <a:avLst/>
            </a:prstTxWarp>
          </a:bodyPr>
          <a:lstStyle/>
          <a:p>
            <a:pPr algn="ctr" defTabSz="932103" fontAlgn="base">
              <a:spcBef>
                <a:spcPct val="0"/>
              </a:spcBef>
              <a:spcAft>
                <a:spcPct val="0"/>
              </a:spcAft>
            </a:pPr>
            <a:endParaRPr lang="en-US" sz="1999" dirty="0">
              <a:gradFill>
                <a:gsLst>
                  <a:gs pos="0">
                    <a:srgbClr val="FFFFFF"/>
                  </a:gs>
                  <a:gs pos="100000">
                    <a:srgbClr val="FFFFFF"/>
                  </a:gs>
                </a:gsLst>
                <a:lin ang="5400000" scaled="0"/>
              </a:gradFill>
            </a:endParaRPr>
          </a:p>
        </p:txBody>
      </p:sp>
      <p:sp>
        <p:nvSpPr>
          <p:cNvPr id="2" name="Title 1"/>
          <p:cNvSpPr>
            <a:spLocks noGrp="1"/>
          </p:cNvSpPr>
          <p:nvPr>
            <p:ph type="title"/>
          </p:nvPr>
        </p:nvSpPr>
        <p:spPr>
          <a:xfrm>
            <a:off x="274641" y="2416175"/>
            <a:ext cx="5943599" cy="917575"/>
          </a:xfrm>
          <a:noFill/>
        </p:spPr>
        <p:txBody>
          <a:bodyPr/>
          <a:lstStyle>
            <a:lvl1pPr>
              <a:defRPr sz="4798">
                <a:gradFill>
                  <a:gsLst>
                    <a:gs pos="4382">
                      <a:schemeClr val="bg1"/>
                    </a:gs>
                    <a:gs pos="50000">
                      <a:schemeClr val="bg1"/>
                    </a:gs>
                  </a:gsLst>
                  <a:lin ang="5400000" scaled="0"/>
                </a:gradFill>
              </a:defRPr>
            </a:lvl1pPr>
          </a:lstStyle>
          <a:p>
            <a:r>
              <a:rPr lang="en-US" dirty="0"/>
              <a:t>Click to edit Master title style</a:t>
            </a:r>
          </a:p>
        </p:txBody>
      </p:sp>
      <p:sp>
        <p:nvSpPr>
          <p:cNvPr id="5" name="Freeform 4"/>
          <p:cNvSpPr>
            <a:spLocks noChangeAspect="1" noEditPoints="1"/>
          </p:cNvSpPr>
          <p:nvPr userDrawn="1"/>
        </p:nvSpPr>
        <p:spPr bwMode="black">
          <a:xfrm>
            <a:off x="436563" y="6474369"/>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rgbClr val="FFFFFF"/>
          </a:solidFill>
          <a:ln>
            <a:noFill/>
          </a:ln>
        </p:spPr>
        <p:txBody>
          <a:bodyPr vert="horz" wrap="square" lIns="91403" tIns="45702" rIns="91403" bIns="45702" numCol="1" anchor="t" anchorCtr="0" compatLnSpc="1">
            <a:prstTxWarp prst="textNoShape">
              <a:avLst/>
            </a:prstTxWarp>
          </a:bodyPr>
          <a:lstStyle/>
          <a:p>
            <a:pPr defTabSz="932372"/>
            <a:endParaRPr lang="en-US" sz="1799">
              <a:solidFill>
                <a:srgbClr val="262626"/>
              </a:solidFill>
            </a:endParaRPr>
          </a:p>
        </p:txBody>
      </p:sp>
    </p:spTree>
    <p:extLst>
      <p:ext uri="{BB962C8B-B14F-4D97-AF65-F5344CB8AC3E}">
        <p14:creationId xmlns:p14="http://schemas.microsoft.com/office/powerpoint/2010/main" val="11711481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pos="3997"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half and half Title Only">
    <p:spTree>
      <p:nvGrpSpPr>
        <p:cNvPr id="1" name=""/>
        <p:cNvGrpSpPr/>
        <p:nvPr/>
      </p:nvGrpSpPr>
      <p:grpSpPr>
        <a:xfrm>
          <a:off x="0" y="0"/>
          <a:ext cx="0" cy="0"/>
          <a:chOff x="0" y="0"/>
          <a:chExt cx="0" cy="0"/>
        </a:xfrm>
      </p:grpSpPr>
      <p:sp>
        <p:nvSpPr>
          <p:cNvPr id="4" name="Rectangle 3"/>
          <p:cNvSpPr/>
          <p:nvPr userDrawn="1"/>
        </p:nvSpPr>
        <p:spPr bwMode="auto">
          <a:xfrm>
            <a:off x="1" y="0"/>
            <a:ext cx="6218238" cy="6994525"/>
          </a:xfrm>
          <a:prstGeom prst="rect">
            <a:avLst/>
          </a:prstGeom>
          <a:solidFill>
            <a:schemeClr val="accent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18" rIns="0" bIns="46618" numCol="1" rtlCol="0" anchor="ctr" anchorCtr="0" compatLnSpc="1">
            <a:prstTxWarp prst="textNoShape">
              <a:avLst/>
            </a:prstTxWarp>
          </a:bodyPr>
          <a:lstStyle/>
          <a:p>
            <a:pPr algn="ctr" defTabSz="932103" fontAlgn="base">
              <a:spcBef>
                <a:spcPct val="0"/>
              </a:spcBef>
              <a:spcAft>
                <a:spcPct val="0"/>
              </a:spcAft>
            </a:pPr>
            <a:endParaRPr lang="en-US" sz="1999" dirty="0">
              <a:gradFill>
                <a:gsLst>
                  <a:gs pos="0">
                    <a:srgbClr val="FFFFFF"/>
                  </a:gs>
                  <a:gs pos="100000">
                    <a:srgbClr val="FFFFFF"/>
                  </a:gs>
                </a:gsLst>
                <a:lin ang="5400000" scaled="0"/>
              </a:gradFill>
            </a:endParaRPr>
          </a:p>
        </p:txBody>
      </p:sp>
      <p:sp>
        <p:nvSpPr>
          <p:cNvPr id="2" name="Title 1"/>
          <p:cNvSpPr>
            <a:spLocks noGrp="1"/>
          </p:cNvSpPr>
          <p:nvPr>
            <p:ph type="title"/>
          </p:nvPr>
        </p:nvSpPr>
        <p:spPr>
          <a:xfrm>
            <a:off x="274641" y="2416175"/>
            <a:ext cx="5943599" cy="917575"/>
          </a:xfrm>
          <a:noFill/>
        </p:spPr>
        <p:txBody>
          <a:bodyPr/>
          <a:lstStyle>
            <a:lvl1pPr>
              <a:defRPr sz="4798">
                <a:gradFill>
                  <a:gsLst>
                    <a:gs pos="4382">
                      <a:schemeClr val="bg1"/>
                    </a:gs>
                    <a:gs pos="50000">
                      <a:schemeClr val="bg1"/>
                    </a:gs>
                  </a:gsLst>
                  <a:lin ang="5400000" scaled="0"/>
                </a:gradFill>
              </a:defRPr>
            </a:lvl1pPr>
          </a:lstStyle>
          <a:p>
            <a:r>
              <a:rPr lang="en-US" dirty="0"/>
              <a:t>Click to edit Master title style</a:t>
            </a:r>
          </a:p>
        </p:txBody>
      </p:sp>
      <p:sp>
        <p:nvSpPr>
          <p:cNvPr id="5" name="Freeform 4"/>
          <p:cNvSpPr>
            <a:spLocks noChangeAspect="1" noEditPoints="1"/>
          </p:cNvSpPr>
          <p:nvPr userDrawn="1"/>
        </p:nvSpPr>
        <p:spPr bwMode="black">
          <a:xfrm>
            <a:off x="436563" y="6474369"/>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rgbClr val="FFFFFF"/>
          </a:solidFill>
          <a:ln>
            <a:noFill/>
          </a:ln>
        </p:spPr>
        <p:txBody>
          <a:bodyPr vert="horz" wrap="square" lIns="91403" tIns="45702" rIns="91403" bIns="45702" numCol="1" anchor="t" anchorCtr="0" compatLnSpc="1">
            <a:prstTxWarp prst="textNoShape">
              <a:avLst/>
            </a:prstTxWarp>
          </a:bodyPr>
          <a:lstStyle/>
          <a:p>
            <a:pPr defTabSz="932372"/>
            <a:endParaRPr lang="en-US" sz="1799">
              <a:solidFill>
                <a:srgbClr val="262626"/>
              </a:solidFill>
            </a:endParaRPr>
          </a:p>
        </p:txBody>
      </p:sp>
    </p:spTree>
    <p:extLst>
      <p:ext uri="{BB962C8B-B14F-4D97-AF65-F5344CB8AC3E}">
        <p14:creationId xmlns:p14="http://schemas.microsoft.com/office/powerpoint/2010/main" val="21323912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pos="3997">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half and half Title Only">
    <p:spTree>
      <p:nvGrpSpPr>
        <p:cNvPr id="1" name=""/>
        <p:cNvGrpSpPr/>
        <p:nvPr/>
      </p:nvGrpSpPr>
      <p:grpSpPr>
        <a:xfrm>
          <a:off x="0" y="0"/>
          <a:ext cx="0" cy="0"/>
          <a:chOff x="0" y="0"/>
          <a:chExt cx="0" cy="0"/>
        </a:xfrm>
      </p:grpSpPr>
      <p:sp>
        <p:nvSpPr>
          <p:cNvPr id="4" name="Rectangle 3"/>
          <p:cNvSpPr/>
          <p:nvPr userDrawn="1"/>
        </p:nvSpPr>
        <p:spPr bwMode="auto">
          <a:xfrm>
            <a:off x="1" y="0"/>
            <a:ext cx="6218238" cy="6994525"/>
          </a:xfrm>
          <a:prstGeom prst="rect">
            <a:avLst/>
          </a:prstGeom>
          <a:solidFill>
            <a:schemeClr val="accent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18" rIns="0" bIns="46618" numCol="1" rtlCol="0" anchor="ctr" anchorCtr="0" compatLnSpc="1">
            <a:prstTxWarp prst="textNoShape">
              <a:avLst/>
            </a:prstTxWarp>
          </a:bodyPr>
          <a:lstStyle/>
          <a:p>
            <a:pPr algn="ctr" defTabSz="932103" fontAlgn="base">
              <a:spcBef>
                <a:spcPct val="0"/>
              </a:spcBef>
              <a:spcAft>
                <a:spcPct val="0"/>
              </a:spcAft>
            </a:pPr>
            <a:endParaRPr lang="en-US" sz="1999" dirty="0">
              <a:gradFill>
                <a:gsLst>
                  <a:gs pos="0">
                    <a:srgbClr val="FFFFFF"/>
                  </a:gs>
                  <a:gs pos="100000">
                    <a:srgbClr val="FFFFFF"/>
                  </a:gs>
                </a:gsLst>
                <a:lin ang="5400000" scaled="0"/>
              </a:gradFill>
            </a:endParaRPr>
          </a:p>
        </p:txBody>
      </p:sp>
      <p:sp>
        <p:nvSpPr>
          <p:cNvPr id="2" name="Title 1"/>
          <p:cNvSpPr>
            <a:spLocks noGrp="1"/>
          </p:cNvSpPr>
          <p:nvPr>
            <p:ph type="title"/>
          </p:nvPr>
        </p:nvSpPr>
        <p:spPr>
          <a:xfrm>
            <a:off x="274641" y="2416175"/>
            <a:ext cx="5943599" cy="917575"/>
          </a:xfrm>
          <a:noFill/>
        </p:spPr>
        <p:txBody>
          <a:bodyPr/>
          <a:lstStyle>
            <a:lvl1pPr>
              <a:defRPr sz="4798">
                <a:gradFill>
                  <a:gsLst>
                    <a:gs pos="4382">
                      <a:schemeClr val="bg1"/>
                    </a:gs>
                    <a:gs pos="50000">
                      <a:schemeClr val="bg1"/>
                    </a:gs>
                  </a:gsLst>
                  <a:lin ang="5400000" scaled="0"/>
                </a:gradFill>
              </a:defRPr>
            </a:lvl1pPr>
          </a:lstStyle>
          <a:p>
            <a:r>
              <a:rPr lang="en-US" dirty="0"/>
              <a:t>Click to edit Master title style</a:t>
            </a:r>
          </a:p>
        </p:txBody>
      </p:sp>
      <p:sp>
        <p:nvSpPr>
          <p:cNvPr id="5" name="Freeform 4"/>
          <p:cNvSpPr>
            <a:spLocks noChangeAspect="1" noEditPoints="1"/>
          </p:cNvSpPr>
          <p:nvPr userDrawn="1"/>
        </p:nvSpPr>
        <p:spPr bwMode="black">
          <a:xfrm>
            <a:off x="436563" y="6474369"/>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rgbClr val="FFFFFF"/>
          </a:solidFill>
          <a:ln>
            <a:noFill/>
          </a:ln>
        </p:spPr>
        <p:txBody>
          <a:bodyPr vert="horz" wrap="square" lIns="91403" tIns="45702" rIns="91403" bIns="45702" numCol="1" anchor="t" anchorCtr="0" compatLnSpc="1">
            <a:prstTxWarp prst="textNoShape">
              <a:avLst/>
            </a:prstTxWarp>
          </a:bodyPr>
          <a:lstStyle/>
          <a:p>
            <a:pPr defTabSz="932372"/>
            <a:endParaRPr lang="en-US" sz="1799">
              <a:solidFill>
                <a:srgbClr val="262626"/>
              </a:solidFill>
            </a:endParaRPr>
          </a:p>
        </p:txBody>
      </p:sp>
    </p:spTree>
    <p:extLst>
      <p:ext uri="{BB962C8B-B14F-4D97-AF65-F5344CB8AC3E}">
        <p14:creationId xmlns:p14="http://schemas.microsoft.com/office/powerpoint/2010/main" val="1244166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pos="3997">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emo slide Light Orange">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40" y="1209974"/>
            <a:ext cx="10056812" cy="1181862"/>
          </a:xfrm>
          <a:noFill/>
        </p:spPr>
        <p:txBody>
          <a:bodyPr tIns="91440" bIns="91440" anchor="t" anchorCtr="0">
            <a:spAutoFit/>
          </a:bodyPr>
          <a:lstStyle>
            <a:lvl1pPr>
              <a:defRPr sz="7197" spc="-100" baseline="0">
                <a:gradFill>
                  <a:gsLst>
                    <a:gs pos="5389">
                      <a:srgbClr val="262626"/>
                    </a:gs>
                    <a:gs pos="48000">
                      <a:srgbClr val="262626"/>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9" y="3954463"/>
            <a:ext cx="10058401" cy="738664"/>
          </a:xfrm>
          <a:noFill/>
        </p:spPr>
        <p:txBody>
          <a:bodyPr lIns="182880" tIns="146304" rIns="182880" bIns="146304">
            <a:spAutoFit/>
          </a:bodyPr>
          <a:lstStyle>
            <a:lvl1pPr marL="0" indent="0">
              <a:spcBef>
                <a:spcPts val="0"/>
              </a:spcBef>
              <a:buNone/>
              <a:defRPr sz="3198" spc="0" baseline="0">
                <a:gradFill>
                  <a:gsLst>
                    <a:gs pos="0">
                      <a:srgbClr val="262626"/>
                    </a:gs>
                    <a:gs pos="26000">
                      <a:srgbClr val="262626"/>
                    </a:gs>
                  </a:gsLst>
                  <a:lin ang="5400000" scaled="0"/>
                </a:gradFill>
                <a:latin typeface="+mj-lt"/>
              </a:defRPr>
            </a:lvl1pPr>
          </a:lstStyle>
          <a:p>
            <a:pPr lvl="0"/>
            <a:r>
              <a:rPr lang="en-US" dirty="0"/>
              <a:t>Speaker Name</a:t>
            </a:r>
          </a:p>
        </p:txBody>
      </p:sp>
      <p:sp>
        <p:nvSpPr>
          <p:cNvPr id="4" name="TextBox 3"/>
          <p:cNvSpPr txBox="1"/>
          <p:nvPr userDrawn="1"/>
        </p:nvSpPr>
        <p:spPr>
          <a:xfrm>
            <a:off x="5575979" y="6516235"/>
            <a:ext cx="1304615" cy="297597"/>
          </a:xfrm>
          <a:prstGeom prst="rect">
            <a:avLst/>
          </a:prstGeom>
          <a:noFill/>
        </p:spPr>
        <p:txBody>
          <a:bodyPr wrap="none" lIns="146246" tIns="91403" rIns="146246" bIns="91403" rtlCol="0">
            <a:spAutoFit/>
          </a:bodyPr>
          <a:lstStyle>
            <a:defPPr>
              <a:defRPr lang="en-US"/>
            </a:defPPr>
            <a:lvl1pPr>
              <a:lnSpc>
                <a:spcPct val="90000"/>
              </a:lnSpc>
              <a:spcAft>
                <a:spcPts val="0"/>
              </a:spcAft>
              <a:defRPr sz="800">
                <a:gradFill>
                  <a:gsLst>
                    <a:gs pos="4192">
                      <a:schemeClr val="bg1"/>
                    </a:gs>
                    <a:gs pos="12000">
                      <a:schemeClr val="bg1"/>
                    </a:gs>
                  </a:gsLst>
                  <a:lin ang="5400000" scaled="0"/>
                </a:gradFill>
              </a:defRPr>
            </a:lvl1pPr>
          </a:lstStyle>
          <a:p>
            <a:pPr defTabSz="932372"/>
            <a:r>
              <a:rPr lang="en-US" sz="800" dirty="0">
                <a:gradFill>
                  <a:gsLst>
                    <a:gs pos="4192">
                      <a:srgbClr val="262626"/>
                    </a:gs>
                    <a:gs pos="12000">
                      <a:srgbClr val="262626"/>
                    </a:gs>
                  </a:gsLst>
                  <a:lin ang="5400000" scaled="0"/>
                </a:gradFill>
              </a:rPr>
              <a:t>http://dev.office.com/</a:t>
            </a:r>
          </a:p>
        </p:txBody>
      </p:sp>
      <p:sp>
        <p:nvSpPr>
          <p:cNvPr id="6" name="Freeform 5"/>
          <p:cNvSpPr>
            <a:spLocks noChangeAspect="1" noEditPoints="1"/>
          </p:cNvSpPr>
          <p:nvPr userDrawn="1"/>
        </p:nvSpPr>
        <p:spPr bwMode="black">
          <a:xfrm>
            <a:off x="436563" y="6474369"/>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rgbClr val="262626"/>
          </a:solidFill>
          <a:ln>
            <a:noFill/>
          </a:ln>
        </p:spPr>
        <p:txBody>
          <a:bodyPr vert="horz" wrap="square" lIns="91403" tIns="45702" rIns="91403" bIns="45702" numCol="1" anchor="t" anchorCtr="0" compatLnSpc="1">
            <a:prstTxWarp prst="textNoShape">
              <a:avLst/>
            </a:prstTxWarp>
          </a:bodyPr>
          <a:lstStyle/>
          <a:p>
            <a:pPr defTabSz="932372"/>
            <a:endParaRPr lang="en-US" sz="1799">
              <a:solidFill>
                <a:srgbClr val="FFFFFF"/>
              </a:solidFill>
            </a:endParaRPr>
          </a:p>
        </p:txBody>
      </p:sp>
    </p:spTree>
    <p:extLst>
      <p:ext uri="{BB962C8B-B14F-4D97-AF65-F5344CB8AC3E}">
        <p14:creationId xmlns:p14="http://schemas.microsoft.com/office/powerpoint/2010/main" val="424714483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mo slide Red">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40" y="1209974"/>
            <a:ext cx="10056812" cy="1181862"/>
          </a:xfrm>
          <a:noFill/>
        </p:spPr>
        <p:txBody>
          <a:bodyPr tIns="91440" bIns="91440" anchor="t" anchorCtr="0">
            <a:spAutoFit/>
          </a:bodyPr>
          <a:lstStyle>
            <a:lvl1pPr>
              <a:defRPr sz="7197"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9" y="3954463"/>
            <a:ext cx="10058401" cy="738664"/>
          </a:xfrm>
          <a:noFill/>
        </p:spPr>
        <p:txBody>
          <a:bodyPr lIns="182880" tIns="146304" rIns="182880" bIns="146304">
            <a:spAutoFit/>
          </a:bodyPr>
          <a:lstStyle>
            <a:lvl1pPr marL="0" indent="0">
              <a:spcBef>
                <a:spcPts val="0"/>
              </a:spcBef>
              <a:buNone/>
              <a:defRPr sz="3198"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4" name="TextBox 3"/>
          <p:cNvSpPr txBox="1"/>
          <p:nvPr userDrawn="1"/>
        </p:nvSpPr>
        <p:spPr>
          <a:xfrm>
            <a:off x="5575979" y="6516235"/>
            <a:ext cx="1304615" cy="297597"/>
          </a:xfrm>
          <a:prstGeom prst="rect">
            <a:avLst/>
          </a:prstGeom>
          <a:noFill/>
        </p:spPr>
        <p:txBody>
          <a:bodyPr wrap="none" lIns="146246" tIns="91403" rIns="146246" bIns="91403" rtlCol="0">
            <a:spAutoFit/>
          </a:bodyPr>
          <a:lstStyle/>
          <a:p>
            <a:pPr defTabSz="932372">
              <a:lnSpc>
                <a:spcPct val="90000"/>
              </a:lnSpc>
            </a:pPr>
            <a:r>
              <a:rPr lang="en-US" sz="800" dirty="0">
                <a:gradFill>
                  <a:gsLst>
                    <a:gs pos="2917">
                      <a:srgbClr val="FFFFFF"/>
                    </a:gs>
                    <a:gs pos="30000">
                      <a:srgbClr val="FFFFFF"/>
                    </a:gs>
                  </a:gsLst>
                  <a:lin ang="5400000" scaled="0"/>
                </a:gradFill>
              </a:rPr>
              <a:t>http://dev.office.com/</a:t>
            </a:r>
          </a:p>
        </p:txBody>
      </p:sp>
      <p:sp>
        <p:nvSpPr>
          <p:cNvPr id="6" name="Freeform 5"/>
          <p:cNvSpPr>
            <a:spLocks noChangeAspect="1" noEditPoints="1"/>
          </p:cNvSpPr>
          <p:nvPr userDrawn="1"/>
        </p:nvSpPr>
        <p:spPr bwMode="black">
          <a:xfrm>
            <a:off x="436563" y="6474369"/>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rgbClr val="FFFFFF"/>
          </a:solidFill>
          <a:ln>
            <a:noFill/>
          </a:ln>
        </p:spPr>
        <p:txBody>
          <a:bodyPr vert="horz" wrap="square" lIns="91403" tIns="45702" rIns="91403" bIns="45702" numCol="1" anchor="t" anchorCtr="0" compatLnSpc="1">
            <a:prstTxWarp prst="textNoShape">
              <a:avLst/>
            </a:prstTxWarp>
          </a:bodyPr>
          <a:lstStyle/>
          <a:p>
            <a:pPr defTabSz="932372"/>
            <a:endParaRPr lang="en-US" sz="1799">
              <a:solidFill>
                <a:srgbClr val="FFFFFF"/>
              </a:solidFill>
            </a:endParaRPr>
          </a:p>
        </p:txBody>
      </p:sp>
    </p:spTree>
    <p:extLst>
      <p:ext uri="{BB962C8B-B14F-4D97-AF65-F5344CB8AC3E}">
        <p14:creationId xmlns:p14="http://schemas.microsoft.com/office/powerpoint/2010/main" val="108810147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7" name="Freeform 5"/>
          <p:cNvSpPr>
            <a:spLocks noChangeAspect="1" noEditPoints="1"/>
          </p:cNvSpPr>
          <p:nvPr userDrawn="1"/>
        </p:nvSpPr>
        <p:spPr bwMode="black">
          <a:xfrm>
            <a:off x="436564" y="6331557"/>
            <a:ext cx="1655718" cy="366107"/>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chemeClr val="bg1"/>
          </a:solidFill>
          <a:ln>
            <a:noFill/>
          </a:ln>
        </p:spPr>
        <p:txBody>
          <a:bodyPr vert="horz" wrap="square" lIns="91403" tIns="45702" rIns="91403" bIns="45702" numCol="1" anchor="t" anchorCtr="0" compatLnSpc="1">
            <a:prstTxWarp prst="textNoShape">
              <a:avLst/>
            </a:prstTxWarp>
          </a:bodyPr>
          <a:lstStyle/>
          <a:p>
            <a:pPr defTabSz="932372"/>
            <a:endParaRPr lang="en-US" sz="1799">
              <a:solidFill>
                <a:srgbClr val="262626"/>
              </a:solidFill>
            </a:endParaRPr>
          </a:p>
        </p:txBody>
      </p:sp>
      <p:sp>
        <p:nvSpPr>
          <p:cNvPr id="9" name="Title 1"/>
          <p:cNvSpPr>
            <a:spLocks noGrp="1"/>
          </p:cNvSpPr>
          <p:nvPr>
            <p:ph type="title" hasCustomPrompt="1"/>
          </p:nvPr>
        </p:nvSpPr>
        <p:spPr>
          <a:xfrm>
            <a:off x="274703" y="2125678"/>
            <a:ext cx="9143936" cy="1828786"/>
          </a:xfrm>
          <a:noFill/>
        </p:spPr>
        <p:txBody>
          <a:bodyPr lIns="146304" tIns="91440" rIns="146304" bIns="91440" anchor="t" anchorCtr="0"/>
          <a:lstStyle>
            <a:lvl1pPr>
              <a:defRPr sz="5398" spc="-100" baseline="0">
                <a:gradFill>
                  <a:gsLst>
                    <a:gs pos="7186">
                      <a:schemeClr val="bg1"/>
                    </a:gs>
                    <a:gs pos="28000">
                      <a:schemeClr val="bg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74702" y="3955786"/>
            <a:ext cx="7315137" cy="1828007"/>
          </a:xfrm>
          <a:noFill/>
        </p:spPr>
        <p:txBody>
          <a:bodyPr lIns="146304" tIns="109728" rIns="146304" bIns="109728">
            <a:noAutofit/>
          </a:bodyPr>
          <a:lstStyle>
            <a:lvl1pPr marL="0" indent="0">
              <a:spcBef>
                <a:spcPts val="0"/>
              </a:spcBef>
              <a:buNone/>
              <a:defRPr sz="3198" spc="0" baseline="0">
                <a:gradFill>
                  <a:gsLst>
                    <a:gs pos="8982">
                      <a:schemeClr val="bg1"/>
                    </a:gs>
                    <a:gs pos="23000">
                      <a:schemeClr val="bg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17202399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emo slide Green">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40" y="1209974"/>
            <a:ext cx="10056812" cy="1181862"/>
          </a:xfrm>
          <a:noFill/>
        </p:spPr>
        <p:txBody>
          <a:bodyPr tIns="91440" bIns="91440" anchor="t" anchorCtr="0">
            <a:spAutoFit/>
          </a:bodyPr>
          <a:lstStyle>
            <a:lvl1pPr>
              <a:defRPr sz="7197"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9" y="3954463"/>
            <a:ext cx="10058401" cy="738664"/>
          </a:xfrm>
          <a:noFill/>
        </p:spPr>
        <p:txBody>
          <a:bodyPr lIns="182880" tIns="146304" rIns="182880" bIns="146304">
            <a:spAutoFit/>
          </a:bodyPr>
          <a:lstStyle>
            <a:lvl1pPr marL="0" indent="0">
              <a:spcBef>
                <a:spcPts val="0"/>
              </a:spcBef>
              <a:buNone/>
              <a:defRPr sz="3198"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4" name="TextBox 3"/>
          <p:cNvSpPr txBox="1"/>
          <p:nvPr userDrawn="1"/>
        </p:nvSpPr>
        <p:spPr>
          <a:xfrm>
            <a:off x="5575979" y="6516235"/>
            <a:ext cx="1304615" cy="297597"/>
          </a:xfrm>
          <a:prstGeom prst="rect">
            <a:avLst/>
          </a:prstGeom>
          <a:noFill/>
        </p:spPr>
        <p:txBody>
          <a:bodyPr wrap="none" lIns="146246" tIns="91403" rIns="146246" bIns="91403" rtlCol="0">
            <a:spAutoFit/>
          </a:bodyPr>
          <a:lstStyle/>
          <a:p>
            <a:pPr defTabSz="932372">
              <a:lnSpc>
                <a:spcPct val="90000"/>
              </a:lnSpc>
            </a:pPr>
            <a:r>
              <a:rPr lang="en-US" sz="800" dirty="0">
                <a:gradFill>
                  <a:gsLst>
                    <a:gs pos="2917">
                      <a:srgbClr val="FFFFFF"/>
                    </a:gs>
                    <a:gs pos="30000">
                      <a:srgbClr val="FFFFFF"/>
                    </a:gs>
                  </a:gsLst>
                  <a:lin ang="5400000" scaled="0"/>
                </a:gradFill>
              </a:rPr>
              <a:t>http://dev.office.com/</a:t>
            </a:r>
          </a:p>
        </p:txBody>
      </p:sp>
      <p:sp>
        <p:nvSpPr>
          <p:cNvPr id="6" name="Freeform 5"/>
          <p:cNvSpPr>
            <a:spLocks noChangeAspect="1" noEditPoints="1"/>
          </p:cNvSpPr>
          <p:nvPr userDrawn="1"/>
        </p:nvSpPr>
        <p:spPr bwMode="black">
          <a:xfrm>
            <a:off x="436563" y="6474369"/>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rgbClr val="FFFFFF"/>
          </a:solidFill>
          <a:ln>
            <a:noFill/>
          </a:ln>
        </p:spPr>
        <p:txBody>
          <a:bodyPr vert="horz" wrap="square" lIns="91403" tIns="45702" rIns="91403" bIns="45702" numCol="1" anchor="t" anchorCtr="0" compatLnSpc="1">
            <a:prstTxWarp prst="textNoShape">
              <a:avLst/>
            </a:prstTxWarp>
          </a:bodyPr>
          <a:lstStyle/>
          <a:p>
            <a:pPr defTabSz="932372"/>
            <a:endParaRPr lang="en-US" sz="1799">
              <a:solidFill>
                <a:srgbClr val="FFFFFF"/>
              </a:solidFill>
            </a:endParaRPr>
          </a:p>
        </p:txBody>
      </p:sp>
    </p:spTree>
    <p:extLst>
      <p:ext uri="{BB962C8B-B14F-4D97-AF65-F5344CB8AC3E}">
        <p14:creationId xmlns:p14="http://schemas.microsoft.com/office/powerpoint/2010/main" val="106063171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emo slide Medium Blu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40" y="1209974"/>
            <a:ext cx="10056812" cy="1181862"/>
          </a:xfrm>
          <a:noFill/>
        </p:spPr>
        <p:txBody>
          <a:bodyPr tIns="91440" bIns="91440" anchor="t" anchorCtr="0">
            <a:spAutoFit/>
          </a:bodyPr>
          <a:lstStyle>
            <a:lvl1pPr>
              <a:defRPr sz="7197"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9" y="3954463"/>
            <a:ext cx="10058401" cy="738664"/>
          </a:xfrm>
          <a:noFill/>
        </p:spPr>
        <p:txBody>
          <a:bodyPr lIns="182880" tIns="146304" rIns="182880" bIns="146304">
            <a:spAutoFit/>
          </a:bodyPr>
          <a:lstStyle>
            <a:lvl1pPr marL="0" indent="0">
              <a:spcBef>
                <a:spcPts val="0"/>
              </a:spcBef>
              <a:buNone/>
              <a:defRPr sz="3198"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4" name="TextBox 3"/>
          <p:cNvSpPr txBox="1"/>
          <p:nvPr userDrawn="1"/>
        </p:nvSpPr>
        <p:spPr>
          <a:xfrm>
            <a:off x="5575979" y="6516235"/>
            <a:ext cx="1304615" cy="297597"/>
          </a:xfrm>
          <a:prstGeom prst="rect">
            <a:avLst/>
          </a:prstGeom>
          <a:noFill/>
        </p:spPr>
        <p:txBody>
          <a:bodyPr wrap="none" lIns="146246" tIns="91403" rIns="146246" bIns="91403" rtlCol="0">
            <a:spAutoFit/>
          </a:bodyPr>
          <a:lstStyle/>
          <a:p>
            <a:pPr defTabSz="932372">
              <a:lnSpc>
                <a:spcPct val="90000"/>
              </a:lnSpc>
            </a:pPr>
            <a:r>
              <a:rPr lang="en-US" sz="800" dirty="0">
                <a:gradFill>
                  <a:gsLst>
                    <a:gs pos="2917">
                      <a:srgbClr val="FFFFFF"/>
                    </a:gs>
                    <a:gs pos="30000">
                      <a:srgbClr val="FFFFFF"/>
                    </a:gs>
                  </a:gsLst>
                  <a:lin ang="5400000" scaled="0"/>
                </a:gradFill>
              </a:rPr>
              <a:t>http://dev.office.com/</a:t>
            </a:r>
          </a:p>
        </p:txBody>
      </p:sp>
      <p:sp>
        <p:nvSpPr>
          <p:cNvPr id="6" name="Freeform 5"/>
          <p:cNvSpPr>
            <a:spLocks noChangeAspect="1" noEditPoints="1"/>
          </p:cNvSpPr>
          <p:nvPr userDrawn="1"/>
        </p:nvSpPr>
        <p:spPr bwMode="black">
          <a:xfrm>
            <a:off x="436563" y="6474369"/>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rgbClr val="FFFFFF"/>
          </a:solidFill>
          <a:ln>
            <a:noFill/>
          </a:ln>
        </p:spPr>
        <p:txBody>
          <a:bodyPr vert="horz" wrap="square" lIns="91403" tIns="45702" rIns="91403" bIns="45702" numCol="1" anchor="t" anchorCtr="0" compatLnSpc="1">
            <a:prstTxWarp prst="textNoShape">
              <a:avLst/>
            </a:prstTxWarp>
          </a:bodyPr>
          <a:lstStyle/>
          <a:p>
            <a:pPr defTabSz="932372"/>
            <a:endParaRPr lang="en-US" sz="1799">
              <a:solidFill>
                <a:srgbClr val="FFFFFF"/>
              </a:solidFill>
            </a:endParaRPr>
          </a:p>
        </p:txBody>
      </p:sp>
    </p:spTree>
    <p:extLst>
      <p:ext uri="{BB962C8B-B14F-4D97-AF65-F5344CB8AC3E}">
        <p14:creationId xmlns:p14="http://schemas.microsoft.com/office/powerpoint/2010/main" val="323181754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emo slide Blue">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40" y="1209974"/>
            <a:ext cx="10056812" cy="1181862"/>
          </a:xfrm>
          <a:noFill/>
        </p:spPr>
        <p:txBody>
          <a:bodyPr tIns="91440" bIns="91440" anchor="t" anchorCtr="0">
            <a:spAutoFit/>
          </a:bodyPr>
          <a:lstStyle>
            <a:lvl1pPr>
              <a:defRPr sz="7197"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9" y="3954463"/>
            <a:ext cx="10058401" cy="738664"/>
          </a:xfrm>
          <a:noFill/>
        </p:spPr>
        <p:txBody>
          <a:bodyPr lIns="182880" tIns="146304" rIns="182880" bIns="146304">
            <a:spAutoFit/>
          </a:bodyPr>
          <a:lstStyle>
            <a:lvl1pPr marL="0" indent="0">
              <a:spcBef>
                <a:spcPts val="0"/>
              </a:spcBef>
              <a:buNone/>
              <a:defRPr sz="3198"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4" name="TextBox 3"/>
          <p:cNvSpPr txBox="1"/>
          <p:nvPr userDrawn="1"/>
        </p:nvSpPr>
        <p:spPr>
          <a:xfrm>
            <a:off x="5575979" y="6516235"/>
            <a:ext cx="1304615" cy="297597"/>
          </a:xfrm>
          <a:prstGeom prst="rect">
            <a:avLst/>
          </a:prstGeom>
          <a:noFill/>
        </p:spPr>
        <p:txBody>
          <a:bodyPr wrap="none" lIns="146246" tIns="91403" rIns="146246" bIns="91403" rtlCol="0">
            <a:spAutoFit/>
          </a:bodyPr>
          <a:lstStyle/>
          <a:p>
            <a:pPr defTabSz="932372">
              <a:lnSpc>
                <a:spcPct val="90000"/>
              </a:lnSpc>
            </a:pPr>
            <a:r>
              <a:rPr lang="en-US" sz="800" dirty="0">
                <a:gradFill>
                  <a:gsLst>
                    <a:gs pos="2917">
                      <a:srgbClr val="FFFFFF"/>
                    </a:gs>
                    <a:gs pos="30000">
                      <a:srgbClr val="FFFFFF"/>
                    </a:gs>
                  </a:gsLst>
                  <a:lin ang="5400000" scaled="0"/>
                </a:gradFill>
              </a:rPr>
              <a:t>http://dev.office.com/</a:t>
            </a:r>
          </a:p>
        </p:txBody>
      </p:sp>
      <p:sp>
        <p:nvSpPr>
          <p:cNvPr id="6" name="Freeform 5"/>
          <p:cNvSpPr>
            <a:spLocks noChangeAspect="1" noEditPoints="1"/>
          </p:cNvSpPr>
          <p:nvPr userDrawn="1"/>
        </p:nvSpPr>
        <p:spPr bwMode="black">
          <a:xfrm>
            <a:off x="436563" y="6474369"/>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rgbClr val="FFFFFF"/>
          </a:solidFill>
          <a:ln>
            <a:noFill/>
          </a:ln>
        </p:spPr>
        <p:txBody>
          <a:bodyPr vert="horz" wrap="square" lIns="91403" tIns="45702" rIns="91403" bIns="45702" numCol="1" anchor="t" anchorCtr="0" compatLnSpc="1">
            <a:prstTxWarp prst="textNoShape">
              <a:avLst/>
            </a:prstTxWarp>
          </a:bodyPr>
          <a:lstStyle/>
          <a:p>
            <a:pPr defTabSz="932372"/>
            <a:endParaRPr lang="en-US" sz="1799">
              <a:solidFill>
                <a:srgbClr val="FFFFFF"/>
              </a:solidFill>
            </a:endParaRPr>
          </a:p>
        </p:txBody>
      </p:sp>
    </p:spTree>
    <p:extLst>
      <p:ext uri="{BB962C8B-B14F-4D97-AF65-F5344CB8AC3E}">
        <p14:creationId xmlns:p14="http://schemas.microsoft.com/office/powerpoint/2010/main" val="19128174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40" y="1209974"/>
            <a:ext cx="10056812" cy="1181862"/>
          </a:xfrm>
          <a:noFill/>
        </p:spPr>
        <p:txBody>
          <a:bodyPr tIns="91440" bIns="91440" anchor="t" anchorCtr="0">
            <a:spAutoFit/>
          </a:bodyPr>
          <a:lstStyle>
            <a:lvl1pPr>
              <a:defRPr lang="en-US" sz="7197"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
        <p:nvSpPr>
          <p:cNvPr id="3" name="TextBox 2"/>
          <p:cNvSpPr txBox="1"/>
          <p:nvPr userDrawn="1"/>
        </p:nvSpPr>
        <p:spPr>
          <a:xfrm>
            <a:off x="5575979" y="6516235"/>
            <a:ext cx="1304615" cy="297597"/>
          </a:xfrm>
          <a:prstGeom prst="rect">
            <a:avLst/>
          </a:prstGeom>
          <a:noFill/>
        </p:spPr>
        <p:txBody>
          <a:bodyPr wrap="none" lIns="146246" tIns="91403" rIns="146246" bIns="91403" rtlCol="0">
            <a:spAutoFit/>
          </a:bodyPr>
          <a:lstStyle/>
          <a:p>
            <a:pPr defTabSz="932372">
              <a:lnSpc>
                <a:spcPct val="90000"/>
              </a:lnSpc>
            </a:pPr>
            <a:r>
              <a:rPr lang="en-US" sz="800" dirty="0">
                <a:gradFill>
                  <a:gsLst>
                    <a:gs pos="2917">
                      <a:srgbClr val="FFFFFF"/>
                    </a:gs>
                    <a:gs pos="30000">
                      <a:srgbClr val="FFFFFF"/>
                    </a:gs>
                  </a:gsLst>
                  <a:lin ang="5400000" scaled="0"/>
                </a:gradFill>
              </a:rPr>
              <a:t>http://dev.office.com/</a:t>
            </a:r>
          </a:p>
        </p:txBody>
      </p:sp>
      <p:sp>
        <p:nvSpPr>
          <p:cNvPr id="4" name="Freeform 3"/>
          <p:cNvSpPr>
            <a:spLocks noChangeAspect="1" noEditPoints="1"/>
          </p:cNvSpPr>
          <p:nvPr userDrawn="1"/>
        </p:nvSpPr>
        <p:spPr bwMode="black">
          <a:xfrm>
            <a:off x="436563" y="6474369"/>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rgbClr val="FFFFFF"/>
          </a:solidFill>
          <a:ln>
            <a:noFill/>
          </a:ln>
        </p:spPr>
        <p:txBody>
          <a:bodyPr vert="horz" wrap="square" lIns="91403" tIns="45702" rIns="91403" bIns="45702" numCol="1" anchor="t" anchorCtr="0" compatLnSpc="1">
            <a:prstTxWarp prst="textNoShape">
              <a:avLst/>
            </a:prstTxWarp>
          </a:bodyPr>
          <a:lstStyle/>
          <a:p>
            <a:pPr defTabSz="932372"/>
            <a:endParaRPr lang="en-US" sz="1799">
              <a:solidFill>
                <a:srgbClr val="FFFFFF"/>
              </a:solidFill>
            </a:endParaRPr>
          </a:p>
        </p:txBody>
      </p:sp>
    </p:spTree>
    <p:extLst>
      <p:ext uri="{BB962C8B-B14F-4D97-AF65-F5344CB8AC3E}">
        <p14:creationId xmlns:p14="http://schemas.microsoft.com/office/powerpoint/2010/main" val="68544512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3"/>
            <a:ext cx="11887200" cy="1181862"/>
          </a:xfrm>
          <a:noFill/>
        </p:spPr>
        <p:txBody>
          <a:bodyPr tIns="91440" bIns="91440" anchor="t" anchorCtr="0">
            <a:spAutoFit/>
          </a:bodyPr>
          <a:lstStyle>
            <a:lvl1pPr>
              <a:defRPr sz="7197" spc="-100" baseline="0">
                <a:gradFill>
                  <a:gsLst>
                    <a:gs pos="100000">
                      <a:schemeClr val="tx1"/>
                    </a:gs>
                    <a:gs pos="0">
                      <a:schemeClr val="tx1"/>
                    </a:gs>
                  </a:gsLst>
                  <a:lin ang="5400000" scaled="0"/>
                </a:gradFill>
              </a:defRPr>
            </a:lvl1pPr>
          </a:lstStyle>
          <a:p>
            <a:r>
              <a:rPr lang="en-US" dirty="0"/>
              <a:t>Section title</a:t>
            </a:r>
          </a:p>
        </p:txBody>
      </p:sp>
      <p:sp>
        <p:nvSpPr>
          <p:cNvPr id="3" name="TextBox 2"/>
          <p:cNvSpPr txBox="1"/>
          <p:nvPr userDrawn="1"/>
        </p:nvSpPr>
        <p:spPr>
          <a:xfrm>
            <a:off x="5575979" y="6516235"/>
            <a:ext cx="1304615" cy="297597"/>
          </a:xfrm>
          <a:prstGeom prst="rect">
            <a:avLst/>
          </a:prstGeom>
          <a:noFill/>
        </p:spPr>
        <p:txBody>
          <a:bodyPr wrap="none" lIns="146246" tIns="91403" rIns="146246" bIns="91403" rtlCol="0">
            <a:spAutoFit/>
          </a:bodyPr>
          <a:lstStyle/>
          <a:p>
            <a:pPr defTabSz="932372">
              <a:lnSpc>
                <a:spcPct val="90000"/>
              </a:lnSpc>
            </a:pPr>
            <a:r>
              <a:rPr lang="en-US" sz="800" dirty="0">
                <a:gradFill>
                  <a:gsLst>
                    <a:gs pos="2917">
                      <a:srgbClr val="FFFFFF"/>
                    </a:gs>
                    <a:gs pos="30000">
                      <a:srgbClr val="FFFFFF"/>
                    </a:gs>
                  </a:gsLst>
                  <a:lin ang="5400000" scaled="0"/>
                </a:gradFill>
              </a:rPr>
              <a:t>http://dev.office.com/</a:t>
            </a:r>
          </a:p>
        </p:txBody>
      </p:sp>
      <p:sp>
        <p:nvSpPr>
          <p:cNvPr id="4" name="Freeform 3"/>
          <p:cNvSpPr>
            <a:spLocks noChangeAspect="1" noEditPoints="1"/>
          </p:cNvSpPr>
          <p:nvPr userDrawn="1"/>
        </p:nvSpPr>
        <p:spPr bwMode="black">
          <a:xfrm>
            <a:off x="436563" y="6474369"/>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rgbClr val="FFFFFF"/>
          </a:solidFill>
          <a:ln>
            <a:noFill/>
          </a:ln>
        </p:spPr>
        <p:txBody>
          <a:bodyPr vert="horz" wrap="square" lIns="91403" tIns="45702" rIns="91403" bIns="45702" numCol="1" anchor="t" anchorCtr="0" compatLnSpc="1">
            <a:prstTxWarp prst="textNoShape">
              <a:avLst/>
            </a:prstTxWarp>
          </a:bodyPr>
          <a:lstStyle/>
          <a:p>
            <a:pPr defTabSz="932372"/>
            <a:endParaRPr lang="en-US" sz="1799">
              <a:solidFill>
                <a:srgbClr val="FFFFFF"/>
              </a:solidFill>
            </a:endParaRPr>
          </a:p>
        </p:txBody>
      </p:sp>
    </p:spTree>
    <p:extLst>
      <p:ext uri="{BB962C8B-B14F-4D97-AF65-F5344CB8AC3E}">
        <p14:creationId xmlns:p14="http://schemas.microsoft.com/office/powerpoint/2010/main" val="79961900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3"/>
            <a:ext cx="11887200" cy="1181862"/>
          </a:xfrm>
          <a:noFill/>
        </p:spPr>
        <p:txBody>
          <a:bodyPr tIns="91440" bIns="91440" anchor="t" anchorCtr="0">
            <a:spAutoFit/>
          </a:bodyPr>
          <a:lstStyle>
            <a:lvl1pPr>
              <a:defRPr sz="7197" spc="-100" baseline="0">
                <a:gradFill>
                  <a:gsLst>
                    <a:gs pos="100000">
                      <a:schemeClr val="tx1"/>
                    </a:gs>
                    <a:gs pos="0">
                      <a:schemeClr val="tx1"/>
                    </a:gs>
                  </a:gsLst>
                  <a:lin ang="5400000" scaled="0"/>
                </a:gradFill>
              </a:defRPr>
            </a:lvl1pPr>
          </a:lstStyle>
          <a:p>
            <a:r>
              <a:rPr lang="en-US" dirty="0"/>
              <a:t>Section title</a:t>
            </a:r>
          </a:p>
        </p:txBody>
      </p:sp>
      <p:sp>
        <p:nvSpPr>
          <p:cNvPr id="3" name="TextBox 2"/>
          <p:cNvSpPr txBox="1"/>
          <p:nvPr userDrawn="1"/>
        </p:nvSpPr>
        <p:spPr>
          <a:xfrm>
            <a:off x="5575979" y="6516235"/>
            <a:ext cx="1304615" cy="297597"/>
          </a:xfrm>
          <a:prstGeom prst="rect">
            <a:avLst/>
          </a:prstGeom>
          <a:noFill/>
        </p:spPr>
        <p:txBody>
          <a:bodyPr wrap="none" lIns="146246" tIns="91403" rIns="146246" bIns="91403" rtlCol="0">
            <a:spAutoFit/>
          </a:bodyPr>
          <a:lstStyle/>
          <a:p>
            <a:pPr defTabSz="932372">
              <a:lnSpc>
                <a:spcPct val="90000"/>
              </a:lnSpc>
            </a:pPr>
            <a:r>
              <a:rPr lang="en-US" sz="800" dirty="0">
                <a:gradFill>
                  <a:gsLst>
                    <a:gs pos="2917">
                      <a:srgbClr val="FFFFFF"/>
                    </a:gs>
                    <a:gs pos="30000">
                      <a:srgbClr val="FFFFFF"/>
                    </a:gs>
                  </a:gsLst>
                  <a:lin ang="5400000" scaled="0"/>
                </a:gradFill>
              </a:rPr>
              <a:t>http://dev.office.com/</a:t>
            </a:r>
          </a:p>
        </p:txBody>
      </p:sp>
      <p:sp>
        <p:nvSpPr>
          <p:cNvPr id="4" name="Freeform 3"/>
          <p:cNvSpPr>
            <a:spLocks noChangeAspect="1" noEditPoints="1"/>
          </p:cNvSpPr>
          <p:nvPr userDrawn="1"/>
        </p:nvSpPr>
        <p:spPr bwMode="black">
          <a:xfrm>
            <a:off x="436563" y="6474369"/>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rgbClr val="FFFFFF"/>
          </a:solidFill>
          <a:ln>
            <a:noFill/>
          </a:ln>
        </p:spPr>
        <p:txBody>
          <a:bodyPr vert="horz" wrap="square" lIns="91403" tIns="45702" rIns="91403" bIns="45702" numCol="1" anchor="t" anchorCtr="0" compatLnSpc="1">
            <a:prstTxWarp prst="textNoShape">
              <a:avLst/>
            </a:prstTxWarp>
          </a:bodyPr>
          <a:lstStyle/>
          <a:p>
            <a:pPr defTabSz="932372"/>
            <a:endParaRPr lang="en-US" sz="1799">
              <a:solidFill>
                <a:srgbClr val="FFFFFF"/>
              </a:solidFill>
            </a:endParaRPr>
          </a:p>
        </p:txBody>
      </p:sp>
    </p:spTree>
    <p:extLst>
      <p:ext uri="{BB962C8B-B14F-4D97-AF65-F5344CB8AC3E}">
        <p14:creationId xmlns:p14="http://schemas.microsoft.com/office/powerpoint/2010/main" val="174435198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3"/>
            <a:ext cx="11887200" cy="1181862"/>
          </a:xfrm>
          <a:noFill/>
        </p:spPr>
        <p:txBody>
          <a:bodyPr vert="horz" wrap="square" lIns="146304" tIns="91440" rIns="146304" bIns="91440" rtlCol="0" anchor="t" anchorCtr="0">
            <a:spAutoFit/>
          </a:bodyPr>
          <a:lstStyle>
            <a:lvl1pPr>
              <a:defRPr lang="en-US" sz="7197" spc="-100" dirty="0">
                <a:gradFill>
                  <a:gsLst>
                    <a:gs pos="100000">
                      <a:schemeClr val="tx1"/>
                    </a:gs>
                    <a:gs pos="0">
                      <a:schemeClr val="tx1"/>
                    </a:gs>
                  </a:gsLst>
                  <a:lin ang="5400000" scaled="0"/>
                </a:gradFill>
              </a:defRPr>
            </a:lvl1pPr>
          </a:lstStyle>
          <a:p>
            <a:pPr lvl="0"/>
            <a:r>
              <a:rPr lang="en-US" dirty="0"/>
              <a:t>Section title</a:t>
            </a:r>
          </a:p>
        </p:txBody>
      </p:sp>
      <p:sp>
        <p:nvSpPr>
          <p:cNvPr id="3" name="TextBox 2"/>
          <p:cNvSpPr txBox="1"/>
          <p:nvPr userDrawn="1"/>
        </p:nvSpPr>
        <p:spPr>
          <a:xfrm>
            <a:off x="5575979" y="6516235"/>
            <a:ext cx="1304615" cy="297597"/>
          </a:xfrm>
          <a:prstGeom prst="rect">
            <a:avLst/>
          </a:prstGeom>
          <a:noFill/>
        </p:spPr>
        <p:txBody>
          <a:bodyPr wrap="none" lIns="146246" tIns="91403" rIns="146246" bIns="91403" rtlCol="0">
            <a:spAutoFit/>
          </a:bodyPr>
          <a:lstStyle>
            <a:defPPr>
              <a:defRPr lang="en-US"/>
            </a:defPPr>
            <a:lvl1pPr>
              <a:lnSpc>
                <a:spcPct val="90000"/>
              </a:lnSpc>
              <a:spcAft>
                <a:spcPts val="0"/>
              </a:spcAft>
              <a:defRPr sz="800">
                <a:gradFill>
                  <a:gsLst>
                    <a:gs pos="2917">
                      <a:schemeClr val="tx1"/>
                    </a:gs>
                    <a:gs pos="30000">
                      <a:schemeClr val="tx1"/>
                    </a:gs>
                  </a:gsLst>
                  <a:lin ang="5400000" scaled="0"/>
                </a:gradFill>
              </a:defRPr>
            </a:lvl1pPr>
          </a:lstStyle>
          <a:p>
            <a:pPr defTabSz="932372"/>
            <a:r>
              <a:rPr lang="en-US" sz="800" dirty="0">
                <a:gradFill>
                  <a:gsLst>
                    <a:gs pos="2917">
                      <a:srgbClr val="FFFFFF"/>
                    </a:gs>
                    <a:gs pos="30000">
                      <a:srgbClr val="FFFFFF"/>
                    </a:gs>
                  </a:gsLst>
                  <a:lin ang="5400000" scaled="0"/>
                </a:gradFill>
              </a:rPr>
              <a:t>http://dev.office.com/</a:t>
            </a:r>
          </a:p>
        </p:txBody>
      </p:sp>
      <p:sp>
        <p:nvSpPr>
          <p:cNvPr id="4" name="Freeform 3"/>
          <p:cNvSpPr>
            <a:spLocks noChangeAspect="1" noEditPoints="1"/>
          </p:cNvSpPr>
          <p:nvPr userDrawn="1"/>
        </p:nvSpPr>
        <p:spPr bwMode="black">
          <a:xfrm>
            <a:off x="436563" y="6474369"/>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rgbClr val="FFFFFF"/>
          </a:solidFill>
          <a:ln>
            <a:noFill/>
          </a:ln>
        </p:spPr>
        <p:txBody>
          <a:bodyPr vert="horz" wrap="square" lIns="91403" tIns="45702" rIns="91403" bIns="45702" numCol="1" anchor="t" anchorCtr="0" compatLnSpc="1">
            <a:prstTxWarp prst="textNoShape">
              <a:avLst/>
            </a:prstTxWarp>
          </a:bodyPr>
          <a:lstStyle/>
          <a:p>
            <a:pPr defTabSz="932372"/>
            <a:endParaRPr lang="en-US" sz="1799">
              <a:solidFill>
                <a:srgbClr val="FFFFFF"/>
              </a:solidFill>
            </a:endParaRPr>
          </a:p>
        </p:txBody>
      </p:sp>
    </p:spTree>
    <p:extLst>
      <p:ext uri="{BB962C8B-B14F-4D97-AF65-F5344CB8AC3E}">
        <p14:creationId xmlns:p14="http://schemas.microsoft.com/office/powerpoint/2010/main" val="329388671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Section Title Accent Color 3">
    <p:bg>
      <p:bgPr>
        <a:solidFill>
          <a:srgbClr val="FF8C0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3"/>
            <a:ext cx="11887200" cy="1181862"/>
          </a:xfrm>
          <a:noFill/>
        </p:spPr>
        <p:txBody>
          <a:bodyPr tIns="91440" bIns="91440" anchor="t" anchorCtr="0">
            <a:spAutoFit/>
          </a:bodyPr>
          <a:lstStyle>
            <a:lvl1pPr>
              <a:defRPr sz="7197" spc="-100" baseline="0">
                <a:gradFill>
                  <a:gsLst>
                    <a:gs pos="96108">
                      <a:srgbClr val="262626"/>
                    </a:gs>
                    <a:gs pos="87425">
                      <a:srgbClr val="262626"/>
                    </a:gs>
                  </a:gsLst>
                  <a:lin ang="5400000" scaled="0"/>
                </a:gradFill>
              </a:defRPr>
            </a:lvl1pPr>
          </a:lstStyle>
          <a:p>
            <a:r>
              <a:rPr lang="en-US" dirty="0"/>
              <a:t>Section title</a:t>
            </a:r>
          </a:p>
        </p:txBody>
      </p:sp>
      <p:sp>
        <p:nvSpPr>
          <p:cNvPr id="3" name="TextBox 2"/>
          <p:cNvSpPr txBox="1"/>
          <p:nvPr userDrawn="1"/>
        </p:nvSpPr>
        <p:spPr>
          <a:xfrm>
            <a:off x="5575979" y="6516235"/>
            <a:ext cx="1304615" cy="297597"/>
          </a:xfrm>
          <a:prstGeom prst="rect">
            <a:avLst/>
          </a:prstGeom>
          <a:noFill/>
        </p:spPr>
        <p:txBody>
          <a:bodyPr wrap="none" lIns="146246" tIns="91403" rIns="146246" bIns="91403" rtlCol="0">
            <a:spAutoFit/>
          </a:bodyPr>
          <a:lstStyle>
            <a:defPPr>
              <a:defRPr lang="en-US"/>
            </a:defPPr>
            <a:lvl1pPr lvl="0">
              <a:lnSpc>
                <a:spcPct val="90000"/>
              </a:lnSpc>
              <a:spcAft>
                <a:spcPts val="0"/>
              </a:spcAft>
              <a:defRPr sz="800">
                <a:gradFill>
                  <a:gsLst>
                    <a:gs pos="2917">
                      <a:schemeClr val="tx1"/>
                    </a:gs>
                    <a:gs pos="30000">
                      <a:schemeClr val="tx1"/>
                    </a:gs>
                  </a:gsLst>
                  <a:lin ang="5400000" scaled="0"/>
                </a:gradFill>
              </a:defRPr>
            </a:lvl1pPr>
          </a:lstStyle>
          <a:p>
            <a:pPr defTabSz="932372"/>
            <a:r>
              <a:rPr lang="en-US" sz="800" dirty="0">
                <a:gradFill>
                  <a:gsLst>
                    <a:gs pos="0">
                      <a:schemeClr val="bg1"/>
                    </a:gs>
                    <a:gs pos="15000">
                      <a:schemeClr val="bg1"/>
                    </a:gs>
                  </a:gsLst>
                  <a:lin ang="5400000" scaled="0"/>
                </a:gradFill>
              </a:rPr>
              <a:t>http://dev.office.com/</a:t>
            </a:r>
          </a:p>
        </p:txBody>
      </p:sp>
      <p:sp>
        <p:nvSpPr>
          <p:cNvPr id="4" name="Freeform 3"/>
          <p:cNvSpPr>
            <a:spLocks noChangeAspect="1" noEditPoints="1"/>
          </p:cNvSpPr>
          <p:nvPr userDrawn="1"/>
        </p:nvSpPr>
        <p:spPr bwMode="black">
          <a:xfrm>
            <a:off x="436563" y="6474369"/>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rgbClr val="262626"/>
          </a:solidFill>
          <a:ln>
            <a:noFill/>
          </a:ln>
        </p:spPr>
        <p:txBody>
          <a:bodyPr vert="horz" wrap="square" lIns="91403" tIns="45702" rIns="91403" bIns="45702" numCol="1" anchor="t" anchorCtr="0" compatLnSpc="1">
            <a:prstTxWarp prst="textNoShape">
              <a:avLst/>
            </a:prstTxWarp>
          </a:bodyPr>
          <a:lstStyle/>
          <a:p>
            <a:pPr defTabSz="932372"/>
            <a:endParaRPr lang="en-US" sz="1799">
              <a:solidFill>
                <a:srgbClr val="FFFFFF"/>
              </a:solidFill>
            </a:endParaRPr>
          </a:p>
        </p:txBody>
      </p:sp>
    </p:spTree>
    <p:extLst>
      <p:ext uri="{BB962C8B-B14F-4D97-AF65-F5344CB8AC3E}">
        <p14:creationId xmlns:p14="http://schemas.microsoft.com/office/powerpoint/2010/main" val="249003402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3"/>
            <a:ext cx="11887200" cy="1181862"/>
          </a:xfrm>
          <a:noFill/>
        </p:spPr>
        <p:txBody>
          <a:bodyPr vert="horz" wrap="square" lIns="146304" tIns="91440" rIns="146304" bIns="91440" rtlCol="0" anchor="t" anchorCtr="0">
            <a:spAutoFit/>
          </a:bodyPr>
          <a:lstStyle>
            <a:lvl1pPr>
              <a:defRPr lang="en-US" sz="7197" spc="-100" dirty="0">
                <a:gradFill>
                  <a:gsLst>
                    <a:gs pos="94012">
                      <a:srgbClr val="262626"/>
                    </a:gs>
                    <a:gs pos="37000">
                      <a:srgbClr val="262626"/>
                    </a:gs>
                  </a:gsLst>
                  <a:lin ang="5400000" scaled="0"/>
                </a:gradFill>
              </a:defRPr>
            </a:lvl1pPr>
          </a:lstStyle>
          <a:p>
            <a:pPr lvl="0"/>
            <a:r>
              <a:rPr lang="en-US" dirty="0"/>
              <a:t>Section title</a:t>
            </a:r>
          </a:p>
        </p:txBody>
      </p:sp>
      <p:sp>
        <p:nvSpPr>
          <p:cNvPr id="3" name="TextBox 2"/>
          <p:cNvSpPr txBox="1"/>
          <p:nvPr userDrawn="1"/>
        </p:nvSpPr>
        <p:spPr>
          <a:xfrm>
            <a:off x="5575979" y="6516235"/>
            <a:ext cx="1304615" cy="297597"/>
          </a:xfrm>
          <a:prstGeom prst="rect">
            <a:avLst/>
          </a:prstGeom>
          <a:noFill/>
        </p:spPr>
        <p:txBody>
          <a:bodyPr wrap="none" lIns="146246" tIns="91403" rIns="146246" bIns="91403" rtlCol="0">
            <a:spAutoFit/>
          </a:bodyPr>
          <a:lstStyle/>
          <a:p>
            <a:pPr defTabSz="932372">
              <a:lnSpc>
                <a:spcPct val="90000"/>
              </a:lnSpc>
            </a:pPr>
            <a:r>
              <a:rPr lang="en-US" sz="800" dirty="0">
                <a:gradFill>
                  <a:gsLst>
                    <a:gs pos="2917">
                      <a:srgbClr val="262626"/>
                    </a:gs>
                    <a:gs pos="30000">
                      <a:srgbClr val="262626"/>
                    </a:gs>
                  </a:gsLst>
                  <a:lin ang="5400000" scaled="0"/>
                </a:gradFill>
              </a:rPr>
              <a:t>http://dev.office.com/</a:t>
            </a:r>
          </a:p>
        </p:txBody>
      </p:sp>
      <p:sp>
        <p:nvSpPr>
          <p:cNvPr id="4" name="Freeform 3"/>
          <p:cNvSpPr>
            <a:spLocks noChangeAspect="1" noEditPoints="1"/>
          </p:cNvSpPr>
          <p:nvPr userDrawn="1"/>
        </p:nvSpPr>
        <p:spPr bwMode="black">
          <a:xfrm>
            <a:off x="436563" y="6474369"/>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chemeClr val="accent1"/>
          </a:solidFill>
          <a:ln>
            <a:noFill/>
          </a:ln>
        </p:spPr>
        <p:txBody>
          <a:bodyPr vert="horz" wrap="square" lIns="91403" tIns="45702" rIns="91403" bIns="45702" numCol="1" anchor="t" anchorCtr="0" compatLnSpc="1">
            <a:prstTxWarp prst="textNoShape">
              <a:avLst/>
            </a:prstTxWarp>
          </a:bodyPr>
          <a:lstStyle/>
          <a:p>
            <a:pPr defTabSz="932372"/>
            <a:endParaRPr lang="en-US" sz="1799">
              <a:solidFill>
                <a:srgbClr val="262626"/>
              </a:solidFill>
            </a:endParaRPr>
          </a:p>
        </p:txBody>
      </p:sp>
    </p:spTree>
    <p:extLst>
      <p:ext uri="{BB962C8B-B14F-4D97-AF65-F5344CB8AC3E}">
        <p14:creationId xmlns:p14="http://schemas.microsoft.com/office/powerpoint/2010/main" val="36331639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40" y="1241426"/>
            <a:ext cx="5486399" cy="2012859"/>
          </a:xfrm>
        </p:spPr>
        <p:txBody>
          <a:bodyPr>
            <a:spAutoFit/>
          </a:bodyPr>
          <a:lstStyle>
            <a:lvl1pPr>
              <a:defRPr sz="6598" baseline="0">
                <a:gradFill>
                  <a:gsLst>
                    <a:gs pos="14371">
                      <a:srgbClr val="262626"/>
                    </a:gs>
                    <a:gs pos="36000">
                      <a:srgbClr val="262626"/>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219825" y="0"/>
            <a:ext cx="6216650" cy="6992587"/>
          </a:xfrm>
          <a:blipFill>
            <a:blip r:embed="rId2"/>
            <a:stretch>
              <a:fillRect/>
            </a:stretch>
          </a:blipFill>
        </p:spPr>
        <p:txBody>
          <a:bodyPr tIns="548640" anchor="ctr" anchorCtr="0">
            <a:noAutofit/>
          </a:bodyPr>
          <a:lstStyle>
            <a:lvl1pPr marL="0" indent="0" algn="ctr">
              <a:buNone/>
              <a:defRPr sz="1599"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25918979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74638" y="1212851"/>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1999"/>
            </a:lvl2pPr>
            <a:lvl3pPr marL="228510" indent="0">
              <a:buNone/>
              <a:defRPr/>
            </a:lvl3pPr>
            <a:lvl4pPr marL="457019" indent="0">
              <a:buNone/>
              <a:defRPr/>
            </a:lvl4pPr>
            <a:lvl5pPr marL="685529"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extBox 2"/>
          <p:cNvSpPr txBox="1"/>
          <p:nvPr userDrawn="1"/>
        </p:nvSpPr>
        <p:spPr>
          <a:xfrm>
            <a:off x="5575979" y="6516235"/>
            <a:ext cx="1304615" cy="297597"/>
          </a:xfrm>
          <a:prstGeom prst="rect">
            <a:avLst/>
          </a:prstGeom>
          <a:noFill/>
        </p:spPr>
        <p:txBody>
          <a:bodyPr wrap="none" lIns="146246" tIns="91403" rIns="146246" bIns="91403" rtlCol="0">
            <a:spAutoFit/>
          </a:bodyPr>
          <a:lstStyle/>
          <a:p>
            <a:pPr defTabSz="932372">
              <a:lnSpc>
                <a:spcPct val="90000"/>
              </a:lnSpc>
            </a:pPr>
            <a:r>
              <a:rPr lang="en-US" sz="800" dirty="0">
                <a:gradFill>
                  <a:gsLst>
                    <a:gs pos="2917">
                      <a:srgbClr val="262626"/>
                    </a:gs>
                    <a:gs pos="30000">
                      <a:srgbClr val="262626"/>
                    </a:gs>
                  </a:gsLst>
                  <a:lin ang="5400000" scaled="0"/>
                </a:gradFill>
              </a:rPr>
              <a:t>http://dev.office.com/</a:t>
            </a:r>
          </a:p>
        </p:txBody>
      </p:sp>
      <p:sp>
        <p:nvSpPr>
          <p:cNvPr id="5" name="Freeform 5"/>
          <p:cNvSpPr>
            <a:spLocks noChangeAspect="1" noEditPoints="1"/>
          </p:cNvSpPr>
          <p:nvPr userDrawn="1"/>
        </p:nvSpPr>
        <p:spPr bwMode="black">
          <a:xfrm>
            <a:off x="436563" y="6474369"/>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rgbClr val="DC3C00"/>
          </a:solidFill>
          <a:ln>
            <a:noFill/>
          </a:ln>
        </p:spPr>
        <p:txBody>
          <a:bodyPr vert="horz" wrap="square" lIns="91403" tIns="45702" rIns="91403" bIns="45702" numCol="1" anchor="t" anchorCtr="0" compatLnSpc="1">
            <a:prstTxWarp prst="textNoShape">
              <a:avLst/>
            </a:prstTxWarp>
          </a:bodyPr>
          <a:lstStyle/>
          <a:p>
            <a:pPr defTabSz="932372"/>
            <a:endParaRPr lang="en-US" sz="1799">
              <a:solidFill>
                <a:srgbClr val="262626"/>
              </a:solidFill>
            </a:endParaRPr>
          </a:p>
        </p:txBody>
      </p:sp>
    </p:spTree>
    <p:extLst>
      <p:ext uri="{BB962C8B-B14F-4D97-AF65-F5344CB8AC3E}">
        <p14:creationId xmlns:p14="http://schemas.microsoft.com/office/powerpoint/2010/main" val="1653238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1"/>
          <p:cNvSpPr txBox="1"/>
          <p:nvPr userDrawn="1"/>
        </p:nvSpPr>
        <p:spPr>
          <a:xfrm>
            <a:off x="5575979" y="6516235"/>
            <a:ext cx="1304615" cy="297597"/>
          </a:xfrm>
          <a:prstGeom prst="rect">
            <a:avLst/>
          </a:prstGeom>
          <a:noFill/>
        </p:spPr>
        <p:txBody>
          <a:bodyPr wrap="none" lIns="146246" tIns="91403" rIns="146246" bIns="91403" rtlCol="0">
            <a:spAutoFit/>
          </a:bodyPr>
          <a:lstStyle/>
          <a:p>
            <a:pPr defTabSz="932372">
              <a:lnSpc>
                <a:spcPct val="90000"/>
              </a:lnSpc>
            </a:pPr>
            <a:r>
              <a:rPr lang="en-US" sz="800" dirty="0">
                <a:gradFill>
                  <a:gsLst>
                    <a:gs pos="2917">
                      <a:srgbClr val="262626"/>
                    </a:gs>
                    <a:gs pos="30000">
                      <a:srgbClr val="262626"/>
                    </a:gs>
                  </a:gsLst>
                  <a:lin ang="5400000" scaled="0"/>
                </a:gradFill>
              </a:rPr>
              <a:t>http://dev.office.com/</a:t>
            </a:r>
          </a:p>
        </p:txBody>
      </p:sp>
      <p:sp>
        <p:nvSpPr>
          <p:cNvPr id="3" name="Freeform 2"/>
          <p:cNvSpPr>
            <a:spLocks noChangeAspect="1" noEditPoints="1"/>
          </p:cNvSpPr>
          <p:nvPr userDrawn="1"/>
        </p:nvSpPr>
        <p:spPr bwMode="black">
          <a:xfrm>
            <a:off x="436563" y="6474369"/>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rgbClr val="262626"/>
          </a:solidFill>
          <a:ln>
            <a:noFill/>
          </a:ln>
        </p:spPr>
        <p:txBody>
          <a:bodyPr vert="horz" wrap="square" lIns="91403" tIns="45702" rIns="91403" bIns="45702" numCol="1" anchor="t" anchorCtr="0" compatLnSpc="1">
            <a:prstTxWarp prst="textNoShape">
              <a:avLst/>
            </a:prstTxWarp>
          </a:bodyPr>
          <a:lstStyle/>
          <a:p>
            <a:pPr defTabSz="932372"/>
            <a:endParaRPr lang="en-US" sz="1799">
              <a:solidFill>
                <a:srgbClr val="262626"/>
              </a:solidFill>
            </a:endParaRPr>
          </a:p>
        </p:txBody>
      </p:sp>
    </p:spTree>
    <p:extLst>
      <p:ext uri="{BB962C8B-B14F-4D97-AF65-F5344CB8AC3E}">
        <p14:creationId xmlns:p14="http://schemas.microsoft.com/office/powerpoint/2010/main" val="39728764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
        <p:nvSpPr>
          <p:cNvPr id="2" name="TextBox 1"/>
          <p:cNvSpPr txBox="1"/>
          <p:nvPr userDrawn="1"/>
        </p:nvSpPr>
        <p:spPr>
          <a:xfrm>
            <a:off x="5575979" y="6516235"/>
            <a:ext cx="1304615" cy="297597"/>
          </a:xfrm>
          <a:prstGeom prst="rect">
            <a:avLst/>
          </a:prstGeom>
          <a:noFill/>
        </p:spPr>
        <p:txBody>
          <a:bodyPr wrap="none" lIns="146246" tIns="91403" rIns="146246" bIns="91403" rtlCol="0">
            <a:spAutoFit/>
          </a:bodyPr>
          <a:lstStyle/>
          <a:p>
            <a:pPr defTabSz="932372">
              <a:lnSpc>
                <a:spcPct val="90000"/>
              </a:lnSpc>
            </a:pPr>
            <a:r>
              <a:rPr lang="en-US" sz="800" dirty="0">
                <a:gradFill>
                  <a:gsLst>
                    <a:gs pos="2917">
                      <a:srgbClr val="FFFFFF"/>
                    </a:gs>
                    <a:gs pos="30000">
                      <a:srgbClr val="FFFFFF"/>
                    </a:gs>
                  </a:gsLst>
                  <a:lin ang="5400000" scaled="0"/>
                </a:gradFill>
              </a:rPr>
              <a:t>http://dev.office.com/</a:t>
            </a:r>
          </a:p>
        </p:txBody>
      </p:sp>
      <p:sp>
        <p:nvSpPr>
          <p:cNvPr id="3" name="Freeform 2"/>
          <p:cNvSpPr>
            <a:spLocks noChangeAspect="1" noEditPoints="1"/>
          </p:cNvSpPr>
          <p:nvPr userDrawn="1"/>
        </p:nvSpPr>
        <p:spPr bwMode="black">
          <a:xfrm>
            <a:off x="436563" y="6474369"/>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rgbClr val="FFFFFF"/>
          </a:solidFill>
          <a:ln>
            <a:noFill/>
          </a:ln>
        </p:spPr>
        <p:txBody>
          <a:bodyPr vert="horz" wrap="square" lIns="91403" tIns="45702" rIns="91403" bIns="45702" numCol="1" anchor="t" anchorCtr="0" compatLnSpc="1">
            <a:prstTxWarp prst="textNoShape">
              <a:avLst/>
            </a:prstTxWarp>
          </a:bodyPr>
          <a:lstStyle/>
          <a:p>
            <a:pPr defTabSz="932372"/>
            <a:endParaRPr lang="en-US" sz="1799">
              <a:solidFill>
                <a:srgbClr val="FFFFFF"/>
              </a:solidFill>
            </a:endParaRPr>
          </a:p>
        </p:txBody>
      </p:sp>
    </p:spTree>
    <p:extLst>
      <p:ext uri="{BB962C8B-B14F-4D97-AF65-F5344CB8AC3E}">
        <p14:creationId xmlns:p14="http://schemas.microsoft.com/office/powerpoint/2010/main" val="280310585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
        <p:nvSpPr>
          <p:cNvPr id="2" name="TextBox 1"/>
          <p:cNvSpPr txBox="1"/>
          <p:nvPr userDrawn="1"/>
        </p:nvSpPr>
        <p:spPr>
          <a:xfrm>
            <a:off x="5575979" y="6516235"/>
            <a:ext cx="1304615" cy="297597"/>
          </a:xfrm>
          <a:prstGeom prst="rect">
            <a:avLst/>
          </a:prstGeom>
          <a:noFill/>
        </p:spPr>
        <p:txBody>
          <a:bodyPr wrap="none" lIns="146246" tIns="91403" rIns="146246" bIns="91403" rtlCol="0">
            <a:spAutoFit/>
          </a:bodyPr>
          <a:lstStyle/>
          <a:p>
            <a:pPr defTabSz="932372">
              <a:lnSpc>
                <a:spcPct val="90000"/>
              </a:lnSpc>
            </a:pPr>
            <a:r>
              <a:rPr lang="en-US" sz="800" dirty="0">
                <a:gradFill>
                  <a:gsLst>
                    <a:gs pos="2917">
                      <a:srgbClr val="FFFFFF"/>
                    </a:gs>
                    <a:gs pos="30000">
                      <a:srgbClr val="FFFFFF"/>
                    </a:gs>
                  </a:gsLst>
                  <a:lin ang="5400000" scaled="0"/>
                </a:gradFill>
              </a:rPr>
              <a:t>http://dev.office.com/</a:t>
            </a:r>
          </a:p>
        </p:txBody>
      </p:sp>
      <p:sp>
        <p:nvSpPr>
          <p:cNvPr id="3" name="Freeform 2"/>
          <p:cNvSpPr>
            <a:spLocks noChangeAspect="1" noEditPoints="1"/>
          </p:cNvSpPr>
          <p:nvPr userDrawn="1"/>
        </p:nvSpPr>
        <p:spPr bwMode="black">
          <a:xfrm>
            <a:off x="436563" y="6474369"/>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rgbClr val="FFFFFF"/>
          </a:solidFill>
          <a:ln>
            <a:noFill/>
          </a:ln>
        </p:spPr>
        <p:txBody>
          <a:bodyPr vert="horz" wrap="square" lIns="91403" tIns="45702" rIns="91403" bIns="45702" numCol="1" anchor="t" anchorCtr="0" compatLnSpc="1">
            <a:prstTxWarp prst="textNoShape">
              <a:avLst/>
            </a:prstTxWarp>
          </a:bodyPr>
          <a:lstStyle/>
          <a:p>
            <a:pPr defTabSz="932372"/>
            <a:endParaRPr lang="en-US" sz="1799">
              <a:solidFill>
                <a:srgbClr val="FFFFFF"/>
              </a:solidFill>
            </a:endParaRPr>
          </a:p>
        </p:txBody>
      </p:sp>
    </p:spTree>
    <p:extLst>
      <p:ext uri="{BB962C8B-B14F-4D97-AF65-F5344CB8AC3E}">
        <p14:creationId xmlns:p14="http://schemas.microsoft.com/office/powerpoint/2010/main" val="363413167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
        <p:nvSpPr>
          <p:cNvPr id="2" name="TextBox 1"/>
          <p:cNvSpPr txBox="1"/>
          <p:nvPr userDrawn="1"/>
        </p:nvSpPr>
        <p:spPr>
          <a:xfrm>
            <a:off x="5575979" y="6516235"/>
            <a:ext cx="1304615" cy="297597"/>
          </a:xfrm>
          <a:prstGeom prst="rect">
            <a:avLst/>
          </a:prstGeom>
          <a:noFill/>
        </p:spPr>
        <p:txBody>
          <a:bodyPr wrap="none" lIns="146246" tIns="91403" rIns="146246" bIns="91403" rtlCol="0">
            <a:spAutoFit/>
          </a:bodyPr>
          <a:lstStyle/>
          <a:p>
            <a:pPr defTabSz="932372">
              <a:lnSpc>
                <a:spcPct val="90000"/>
              </a:lnSpc>
            </a:pPr>
            <a:r>
              <a:rPr lang="en-US" sz="800" dirty="0">
                <a:gradFill>
                  <a:gsLst>
                    <a:gs pos="4192">
                      <a:srgbClr val="262626"/>
                    </a:gs>
                    <a:gs pos="12000">
                      <a:srgbClr val="262626"/>
                    </a:gs>
                  </a:gsLst>
                  <a:lin ang="5400000" scaled="0"/>
                </a:gradFill>
              </a:rPr>
              <a:t>http://dev.office.com/</a:t>
            </a:r>
          </a:p>
        </p:txBody>
      </p:sp>
      <p:sp>
        <p:nvSpPr>
          <p:cNvPr id="3" name="Freeform 2"/>
          <p:cNvSpPr>
            <a:spLocks noChangeAspect="1" noEditPoints="1"/>
          </p:cNvSpPr>
          <p:nvPr userDrawn="1"/>
        </p:nvSpPr>
        <p:spPr bwMode="black">
          <a:xfrm>
            <a:off x="436563" y="6474369"/>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rgbClr val="262626"/>
          </a:solidFill>
          <a:ln>
            <a:noFill/>
          </a:ln>
        </p:spPr>
        <p:txBody>
          <a:bodyPr vert="horz" wrap="square" lIns="91403" tIns="45702" rIns="91403" bIns="45702" numCol="1" anchor="t" anchorCtr="0" compatLnSpc="1">
            <a:prstTxWarp prst="textNoShape">
              <a:avLst/>
            </a:prstTxWarp>
          </a:bodyPr>
          <a:lstStyle/>
          <a:p>
            <a:pPr defTabSz="932372"/>
            <a:endParaRPr lang="en-US" sz="1799">
              <a:solidFill>
                <a:srgbClr val="FFFFFF"/>
              </a:solidFill>
            </a:endParaRPr>
          </a:p>
        </p:txBody>
      </p:sp>
    </p:spTree>
    <p:extLst>
      <p:ext uri="{BB962C8B-B14F-4D97-AF65-F5344CB8AC3E}">
        <p14:creationId xmlns:p14="http://schemas.microsoft.com/office/powerpoint/2010/main" val="162528532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gradFill>
                  <a:gsLst>
                    <a:gs pos="8383">
                      <a:srgbClr val="262626"/>
                    </a:gs>
                    <a:gs pos="20000">
                      <a:srgbClr val="262626"/>
                    </a:gs>
                  </a:gsLst>
                  <a:lin ang="5400000" scaled="0"/>
                </a:gradFill>
              </a:defRPr>
            </a:lvl1pPr>
          </a:lstStyle>
          <a:p>
            <a:r>
              <a:rPr lang="en-US" dirty="0"/>
              <a:t>Slide for developer code</a:t>
            </a:r>
          </a:p>
        </p:txBody>
      </p:sp>
      <p:sp>
        <p:nvSpPr>
          <p:cNvPr id="3" name="Rectangle 2"/>
          <p:cNvSpPr/>
          <p:nvPr userDrawn="1"/>
        </p:nvSpPr>
        <p:spPr bwMode="hidden">
          <a:xfrm>
            <a:off x="2"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20" tIns="46620" rIns="46620" bIns="46620" numCol="1" spcCol="0" rtlCol="0" fromWordArt="0" anchor="ctr" anchorCtr="0" forceAA="0" compatLnSpc="1">
            <a:prstTxWarp prst="textNoShape">
              <a:avLst/>
            </a:prstTxWarp>
            <a:noAutofit/>
          </a:bodyPr>
          <a:lstStyle/>
          <a:p>
            <a:pPr algn="ctr" defTabSz="932103" fontAlgn="base">
              <a:spcBef>
                <a:spcPct val="0"/>
              </a:spcBef>
              <a:spcAft>
                <a:spcPct val="0"/>
              </a:spcAft>
            </a:pPr>
            <a:endParaRPr lang="en-US" sz="1799"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9" y="1221158"/>
            <a:ext cx="11887199" cy="1995931"/>
          </a:xfrm>
        </p:spPr>
        <p:txBody>
          <a:bodyPr/>
          <a:lstStyle>
            <a:lvl1pPr marL="0" indent="0">
              <a:buNone/>
              <a:defRPr sz="3298">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41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375"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24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581"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p:cNvSpPr txBox="1"/>
          <p:nvPr userDrawn="1"/>
        </p:nvSpPr>
        <p:spPr>
          <a:xfrm>
            <a:off x="5575979" y="6516235"/>
            <a:ext cx="1304615" cy="297597"/>
          </a:xfrm>
          <a:prstGeom prst="rect">
            <a:avLst/>
          </a:prstGeom>
          <a:noFill/>
        </p:spPr>
        <p:txBody>
          <a:bodyPr wrap="none" lIns="146246" tIns="91403" rIns="146246" bIns="91403" rtlCol="0">
            <a:spAutoFit/>
          </a:bodyPr>
          <a:lstStyle/>
          <a:p>
            <a:pPr defTabSz="932372">
              <a:lnSpc>
                <a:spcPct val="90000"/>
              </a:lnSpc>
            </a:pPr>
            <a:r>
              <a:rPr lang="en-US" sz="800" dirty="0">
                <a:gradFill>
                  <a:gsLst>
                    <a:gs pos="2917">
                      <a:srgbClr val="262626"/>
                    </a:gs>
                    <a:gs pos="30000">
                      <a:srgbClr val="262626"/>
                    </a:gs>
                  </a:gsLst>
                  <a:lin ang="5400000" scaled="0"/>
                </a:gradFill>
              </a:rPr>
              <a:t>http://dev.office.com/</a:t>
            </a:r>
          </a:p>
        </p:txBody>
      </p:sp>
      <p:sp>
        <p:nvSpPr>
          <p:cNvPr id="7" name="Freeform 6"/>
          <p:cNvSpPr>
            <a:spLocks noChangeAspect="1" noEditPoints="1"/>
          </p:cNvSpPr>
          <p:nvPr userDrawn="1"/>
        </p:nvSpPr>
        <p:spPr bwMode="black">
          <a:xfrm>
            <a:off x="436563" y="6474369"/>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chemeClr val="accent1"/>
          </a:solidFill>
          <a:ln>
            <a:noFill/>
          </a:ln>
        </p:spPr>
        <p:txBody>
          <a:bodyPr vert="horz" wrap="square" lIns="91403" tIns="45702" rIns="91403" bIns="45702" numCol="1" anchor="t" anchorCtr="0" compatLnSpc="1">
            <a:prstTxWarp prst="textNoShape">
              <a:avLst/>
            </a:prstTxWarp>
          </a:bodyPr>
          <a:lstStyle/>
          <a:p>
            <a:pPr defTabSz="932372"/>
            <a:endParaRPr lang="en-US" sz="1799">
              <a:solidFill>
                <a:srgbClr val="262626"/>
              </a:solidFill>
            </a:endParaRPr>
          </a:p>
        </p:txBody>
      </p:sp>
    </p:spTree>
    <p:extLst>
      <p:ext uri="{BB962C8B-B14F-4D97-AF65-F5344CB8AC3E}">
        <p14:creationId xmlns:p14="http://schemas.microsoft.com/office/powerpoint/2010/main" val="29414486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9" y="6294477"/>
            <a:ext cx="11887199" cy="403187"/>
          </a:xfrm>
          <a:prstGeom prst="rect">
            <a:avLst/>
          </a:prstGeom>
          <a:noFill/>
          <a:ln w="12700">
            <a:noFill/>
            <a:miter lim="800000"/>
            <a:headEnd type="none" w="sm" len="sm"/>
            <a:tailEnd type="none" w="sm" len="sm"/>
          </a:ln>
          <a:effectLst/>
        </p:spPr>
        <p:txBody>
          <a:bodyPr vert="horz" wrap="square" lIns="182806" tIns="146246" rIns="182806" bIns="146246" numCol="1" anchor="t" anchorCtr="0" compatLnSpc="1">
            <a:prstTxWarp prst="textNoShape">
              <a:avLst/>
            </a:prstTxWarp>
            <a:spAutoFit/>
          </a:bodyPr>
          <a:lstStyle/>
          <a:p>
            <a:pPr defTabSz="931920" eaLnBrk="0" hangingPunct="0"/>
            <a:r>
              <a:rPr lang="en-US" sz="700" dirty="0">
                <a:gradFill>
                  <a:gsLst>
                    <a:gs pos="0">
                      <a:srgbClr val="262626"/>
                    </a:gs>
                    <a:gs pos="100000">
                      <a:srgbClr val="262626"/>
                    </a:gs>
                  </a:gsLst>
                  <a:lin ang="5400000" scaled="0"/>
                </a:gradFill>
                <a:cs typeface="Segoe UI" pitchFamily="34" charset="0"/>
              </a:rPr>
              <a:t>© 2015 Microsoft Corporation. All rights reserved. </a:t>
            </a:r>
          </a:p>
        </p:txBody>
      </p:sp>
      <p:pic>
        <p:nvPicPr>
          <p:cNvPr id="4" name="Picture 3"/>
          <p:cNvPicPr>
            <a:picLocks noChangeAspect="1"/>
          </p:cNvPicPr>
          <p:nvPr userDrawn="1"/>
        </p:nvPicPr>
        <p:blipFill>
          <a:blip r:embed="rId2"/>
          <a:stretch>
            <a:fillRect/>
          </a:stretch>
        </p:blipFill>
        <p:spPr>
          <a:xfrm>
            <a:off x="459230" y="3145040"/>
            <a:ext cx="3291840" cy="705834"/>
          </a:xfrm>
          <a:prstGeom prst="rect">
            <a:avLst/>
          </a:prstGeom>
        </p:spPr>
      </p:pic>
    </p:spTree>
    <p:extLst>
      <p:ext uri="{BB962C8B-B14F-4D97-AF65-F5344CB8AC3E}">
        <p14:creationId xmlns:p14="http://schemas.microsoft.com/office/powerpoint/2010/main" val="3096437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Closing logo slide_color">
    <p:bg>
      <p:bgPr>
        <a:solidFill>
          <a:schemeClr val="accent2"/>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9" y="6294477"/>
            <a:ext cx="11887199" cy="403187"/>
          </a:xfrm>
          <a:prstGeom prst="rect">
            <a:avLst/>
          </a:prstGeom>
          <a:noFill/>
          <a:ln w="12700">
            <a:noFill/>
            <a:miter lim="800000"/>
            <a:headEnd type="none" w="sm" len="sm"/>
            <a:tailEnd type="none" w="sm" len="sm"/>
          </a:ln>
          <a:effectLst/>
        </p:spPr>
        <p:txBody>
          <a:bodyPr vert="horz" wrap="square" lIns="182806" tIns="146246" rIns="182806" bIns="146246" numCol="1" anchor="t" anchorCtr="0" compatLnSpc="1">
            <a:prstTxWarp prst="textNoShape">
              <a:avLst/>
            </a:prstTxWarp>
            <a:spAutoFit/>
          </a:bodyPr>
          <a:lstStyle/>
          <a:p>
            <a:pPr defTabSz="931920" eaLnBrk="0" hangingPunct="0"/>
            <a:r>
              <a:rPr lang="en-US" sz="700" dirty="0">
                <a:gradFill>
                  <a:gsLst>
                    <a:gs pos="0">
                      <a:srgbClr val="FFFFFF"/>
                    </a:gs>
                    <a:gs pos="100000">
                      <a:srgbClr val="FFFFFF"/>
                    </a:gs>
                  </a:gsLst>
                  <a:lin ang="5400000" scaled="0"/>
                </a:gradFill>
                <a:cs typeface="Segoe UI" pitchFamily="34" charset="0"/>
              </a:rPr>
              <a:t>© 2015 Microsoft Corporation. All rights reserved. </a:t>
            </a:r>
          </a:p>
        </p:txBody>
      </p:sp>
      <p:pic>
        <p:nvPicPr>
          <p:cNvPr id="4" name="Picture 3"/>
          <p:cNvPicPr>
            <a:picLocks noChangeAspect="1"/>
          </p:cNvPicPr>
          <p:nvPr userDrawn="1"/>
        </p:nvPicPr>
        <p:blipFill>
          <a:blip r:embed="rId2"/>
          <a:stretch>
            <a:fillRect/>
          </a:stretch>
        </p:blipFill>
        <p:spPr bwMode="invGray">
          <a:xfrm>
            <a:off x="459232" y="3145040"/>
            <a:ext cx="3291840" cy="705836"/>
          </a:xfrm>
          <a:prstGeom prst="rect">
            <a:avLst/>
          </a:prstGeom>
        </p:spPr>
      </p:pic>
    </p:spTree>
    <p:extLst>
      <p:ext uri="{BB962C8B-B14F-4D97-AF65-F5344CB8AC3E}">
        <p14:creationId xmlns:p14="http://schemas.microsoft.com/office/powerpoint/2010/main" val="307705188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1"/>
            <a:ext cx="11887200" cy="2443746"/>
          </a:xfrm>
          <a:prstGeom prst="rect">
            <a:avLst/>
          </a:prstGeom>
        </p:spPr>
        <p:txBody>
          <a:bodyPr/>
          <a:lstStyle>
            <a:lvl1pPr marL="290398" indent="-290398">
              <a:buClr>
                <a:schemeClr val="tx1"/>
              </a:buClr>
              <a:buSzPct val="90000"/>
              <a:buFont typeface="Arial" pitchFamily="34" charset="0"/>
              <a:buChar char="•"/>
              <a:defRPr sz="3598">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274" indent="-280876">
              <a:buClr>
                <a:schemeClr val="tx1"/>
              </a:buClr>
              <a:buSzPct val="90000"/>
              <a:buFont typeface="Arial" pitchFamily="34" charset="0"/>
              <a:buChar char="•"/>
              <a:defRPr sz="3198">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1672" indent="-290398">
              <a:buClr>
                <a:schemeClr val="tx1"/>
              </a:buClr>
              <a:buSzPct val="90000"/>
              <a:buFont typeface="Arial" pitchFamily="34" charset="0"/>
              <a:buChar char="•"/>
              <a:defRPr sz="2799">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181" indent="-228510">
              <a:buClr>
                <a:schemeClr val="tx1"/>
              </a:buClr>
              <a:buSzPct val="90000"/>
              <a:buFont typeface="Arial" pitchFamily="34" charset="0"/>
              <a:buChar char="•"/>
              <a:defRPr sz="2399">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8691" indent="-228510">
              <a:buClr>
                <a:schemeClr val="tx1"/>
              </a:buClr>
              <a:buSzPct val="90000"/>
              <a:buFont typeface="Arial" pitchFamily="34" charset="0"/>
              <a:buChar char="•"/>
              <a:defRPr sz="1999">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98"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04001719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74638" y="1212851"/>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1999"/>
            </a:lvl2pPr>
            <a:lvl3pPr marL="228510" indent="0">
              <a:buNone/>
              <a:defRPr/>
            </a:lvl3pPr>
            <a:lvl4pPr marL="457019" indent="0">
              <a:buNone/>
              <a:defRPr/>
            </a:lvl4pPr>
            <a:lvl5pPr marL="685529"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Box 3"/>
          <p:cNvSpPr txBox="1"/>
          <p:nvPr userDrawn="1"/>
        </p:nvSpPr>
        <p:spPr>
          <a:xfrm>
            <a:off x="5575979" y="6516235"/>
            <a:ext cx="1304615" cy="297597"/>
          </a:xfrm>
          <a:prstGeom prst="rect">
            <a:avLst/>
          </a:prstGeom>
          <a:noFill/>
        </p:spPr>
        <p:txBody>
          <a:bodyPr wrap="none" lIns="146246" tIns="91403" rIns="146246" bIns="91403" rtlCol="0">
            <a:spAutoFit/>
          </a:bodyPr>
          <a:lstStyle/>
          <a:p>
            <a:pPr defTabSz="932372">
              <a:lnSpc>
                <a:spcPct val="90000"/>
              </a:lnSpc>
            </a:pPr>
            <a:r>
              <a:rPr lang="en-US" sz="800" dirty="0">
                <a:gradFill>
                  <a:gsLst>
                    <a:gs pos="2917">
                      <a:srgbClr val="262626"/>
                    </a:gs>
                    <a:gs pos="30000">
                      <a:srgbClr val="262626"/>
                    </a:gs>
                  </a:gsLst>
                  <a:lin ang="5400000" scaled="0"/>
                </a:gradFill>
              </a:rPr>
              <a:t>http://dev.office.com/</a:t>
            </a:r>
          </a:p>
        </p:txBody>
      </p:sp>
      <p:sp>
        <p:nvSpPr>
          <p:cNvPr id="5" name="Freeform 5"/>
          <p:cNvSpPr>
            <a:spLocks noChangeAspect="1" noEditPoints="1"/>
          </p:cNvSpPr>
          <p:nvPr userDrawn="1"/>
        </p:nvSpPr>
        <p:spPr bwMode="black">
          <a:xfrm>
            <a:off x="436563" y="6474369"/>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rgbClr val="DC3C00"/>
          </a:solidFill>
          <a:ln>
            <a:noFill/>
          </a:ln>
        </p:spPr>
        <p:txBody>
          <a:bodyPr vert="horz" wrap="square" lIns="91403" tIns="45702" rIns="91403" bIns="45702" numCol="1" anchor="t" anchorCtr="0" compatLnSpc="1">
            <a:prstTxWarp prst="textNoShape">
              <a:avLst/>
            </a:prstTxWarp>
          </a:bodyPr>
          <a:lstStyle/>
          <a:p>
            <a:pPr defTabSz="932372"/>
            <a:endParaRPr lang="en-US" sz="1799">
              <a:solidFill>
                <a:srgbClr val="262626"/>
              </a:solidFill>
            </a:endParaRPr>
          </a:p>
        </p:txBody>
      </p:sp>
    </p:spTree>
    <p:extLst>
      <p:ext uri="{BB962C8B-B14F-4D97-AF65-F5344CB8AC3E}">
        <p14:creationId xmlns:p14="http://schemas.microsoft.com/office/powerpoint/2010/main" val="24696883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Orang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3984">
                      <a:schemeClr val="bg1"/>
                    </a:gs>
                    <a:gs pos="28000">
                      <a:schemeClr val="bg1"/>
                    </a:gs>
                  </a:gsLst>
                  <a:lin ang="5400000" scaled="0"/>
                </a:gradFill>
              </a:defRPr>
            </a:lvl1pPr>
          </a:lstStyle>
          <a:p>
            <a:r>
              <a:rPr lang="en-US" dirty="0"/>
              <a:t>Click to edit Master title style</a:t>
            </a:r>
          </a:p>
        </p:txBody>
      </p:sp>
      <p:sp>
        <p:nvSpPr>
          <p:cNvPr id="6" name="Text Placeholder 5"/>
          <p:cNvSpPr>
            <a:spLocks noGrp="1"/>
          </p:cNvSpPr>
          <p:nvPr>
            <p:ph type="body" sz="quarter" idx="10"/>
          </p:nvPr>
        </p:nvSpPr>
        <p:spPr>
          <a:xfrm>
            <a:off x="274638" y="1212851"/>
            <a:ext cx="11887200" cy="2025170"/>
          </a:xfrm>
        </p:spPr>
        <p:txBody>
          <a:bodyPr/>
          <a:lstStyle>
            <a:lvl1pPr marL="0" indent="0">
              <a:buNone/>
              <a:defRPr>
                <a:gradFill>
                  <a:gsLst>
                    <a:gs pos="84462">
                      <a:schemeClr val="bg1"/>
                    </a:gs>
                    <a:gs pos="62000">
                      <a:schemeClr val="bg1"/>
                    </a:gs>
                  </a:gsLst>
                  <a:lin ang="5400000" scaled="0"/>
                </a:gradFill>
              </a:defRPr>
            </a:lvl1pPr>
            <a:lvl2pPr marL="0" indent="0">
              <a:buFontTx/>
              <a:buNone/>
              <a:defRPr sz="1999">
                <a:gradFill>
                  <a:gsLst>
                    <a:gs pos="97211">
                      <a:schemeClr val="bg1"/>
                    </a:gs>
                    <a:gs pos="11000">
                      <a:schemeClr val="bg1"/>
                    </a:gs>
                  </a:gsLst>
                  <a:lin ang="5400000" scaled="0"/>
                </a:gradFill>
              </a:defRPr>
            </a:lvl2pPr>
            <a:lvl3pPr marL="228510" indent="0">
              <a:buNone/>
              <a:defRPr>
                <a:gradFill>
                  <a:gsLst>
                    <a:gs pos="97211">
                      <a:schemeClr val="bg1"/>
                    </a:gs>
                    <a:gs pos="11000">
                      <a:schemeClr val="bg1"/>
                    </a:gs>
                  </a:gsLst>
                  <a:lin ang="5400000" scaled="0"/>
                </a:gradFill>
              </a:defRPr>
            </a:lvl3pPr>
            <a:lvl4pPr marL="457019" indent="0">
              <a:buNone/>
              <a:defRPr>
                <a:gradFill>
                  <a:gsLst>
                    <a:gs pos="97211">
                      <a:schemeClr val="bg1"/>
                    </a:gs>
                    <a:gs pos="11000">
                      <a:schemeClr val="bg1"/>
                    </a:gs>
                  </a:gsLst>
                  <a:lin ang="5400000" scaled="0"/>
                </a:gradFill>
              </a:defRPr>
            </a:lvl4pPr>
            <a:lvl5pPr marL="685529" indent="0">
              <a:buNone/>
              <a:defRPr>
                <a:gradFill>
                  <a:gsLst>
                    <a:gs pos="97211">
                      <a:schemeClr val="bg1"/>
                    </a:gs>
                    <a:gs pos="11000">
                      <a:schemeClr val="bg1"/>
                    </a:gs>
                  </a:gsLst>
                  <a:lin ang="5400000" scaled="0"/>
                </a:gra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Box 3"/>
          <p:cNvSpPr txBox="1"/>
          <p:nvPr userDrawn="1"/>
        </p:nvSpPr>
        <p:spPr>
          <a:xfrm>
            <a:off x="5575979" y="6516235"/>
            <a:ext cx="1304615" cy="297597"/>
          </a:xfrm>
          <a:prstGeom prst="rect">
            <a:avLst/>
          </a:prstGeom>
          <a:noFill/>
        </p:spPr>
        <p:txBody>
          <a:bodyPr wrap="none" lIns="146246" tIns="91403" rIns="146246" bIns="91403" rtlCol="0">
            <a:spAutoFit/>
          </a:bodyPr>
          <a:lstStyle/>
          <a:p>
            <a:pPr defTabSz="932372">
              <a:lnSpc>
                <a:spcPct val="90000"/>
              </a:lnSpc>
            </a:pPr>
            <a:r>
              <a:rPr lang="en-US" sz="800" dirty="0">
                <a:gradFill>
                  <a:gsLst>
                    <a:gs pos="9163">
                      <a:srgbClr val="FFFFFF"/>
                    </a:gs>
                    <a:gs pos="19000">
                      <a:srgbClr val="FFFFFF"/>
                    </a:gs>
                  </a:gsLst>
                  <a:lin ang="5400000" scaled="0"/>
                </a:gradFill>
              </a:rPr>
              <a:t>http://dev.office.com/</a:t>
            </a:r>
          </a:p>
        </p:txBody>
      </p:sp>
      <p:sp>
        <p:nvSpPr>
          <p:cNvPr id="8" name="Freeform 7"/>
          <p:cNvSpPr>
            <a:spLocks noChangeAspect="1" noEditPoints="1"/>
          </p:cNvSpPr>
          <p:nvPr userDrawn="1"/>
        </p:nvSpPr>
        <p:spPr bwMode="black">
          <a:xfrm>
            <a:off x="436563" y="6474369"/>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rgbClr val="FFFFFF"/>
          </a:solidFill>
          <a:ln>
            <a:noFill/>
          </a:ln>
        </p:spPr>
        <p:txBody>
          <a:bodyPr vert="horz" wrap="square" lIns="91403" tIns="45702" rIns="91403" bIns="45702" numCol="1" anchor="t" anchorCtr="0" compatLnSpc="1">
            <a:prstTxWarp prst="textNoShape">
              <a:avLst/>
            </a:prstTxWarp>
          </a:bodyPr>
          <a:lstStyle/>
          <a:p>
            <a:pPr defTabSz="932372"/>
            <a:endParaRPr lang="en-US" sz="1799">
              <a:solidFill>
                <a:srgbClr val="262626"/>
              </a:solidFill>
            </a:endParaRPr>
          </a:p>
        </p:txBody>
      </p:sp>
    </p:spTree>
    <p:extLst>
      <p:ext uri="{BB962C8B-B14F-4D97-AF65-F5344CB8AC3E}">
        <p14:creationId xmlns:p14="http://schemas.microsoft.com/office/powerpoint/2010/main" val="18708640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3998">
                <a:gradFill>
                  <a:gsLst>
                    <a:gs pos="1250">
                      <a:schemeClr val="tx2"/>
                    </a:gs>
                    <a:gs pos="99000">
                      <a:schemeClr val="tx2"/>
                    </a:gs>
                  </a:gsLst>
                  <a:lin ang="5400000" scaled="0"/>
                </a:gra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5" name="TextBox 4"/>
          <p:cNvSpPr txBox="1"/>
          <p:nvPr userDrawn="1"/>
        </p:nvSpPr>
        <p:spPr>
          <a:xfrm>
            <a:off x="5575979" y="6516235"/>
            <a:ext cx="1304615" cy="297597"/>
          </a:xfrm>
          <a:prstGeom prst="rect">
            <a:avLst/>
          </a:prstGeom>
          <a:noFill/>
        </p:spPr>
        <p:txBody>
          <a:bodyPr wrap="none" lIns="146246" tIns="91403" rIns="146246" bIns="91403" rtlCol="0">
            <a:spAutoFit/>
          </a:bodyPr>
          <a:lstStyle/>
          <a:p>
            <a:pPr defTabSz="932372">
              <a:lnSpc>
                <a:spcPct val="90000"/>
              </a:lnSpc>
            </a:pPr>
            <a:r>
              <a:rPr lang="en-US" sz="800" dirty="0">
                <a:gradFill>
                  <a:gsLst>
                    <a:gs pos="2917">
                      <a:srgbClr val="262626"/>
                    </a:gs>
                    <a:gs pos="30000">
                      <a:srgbClr val="262626"/>
                    </a:gs>
                  </a:gsLst>
                  <a:lin ang="5400000" scaled="0"/>
                </a:gradFill>
              </a:rPr>
              <a:t>http://dev.office.com/</a:t>
            </a:r>
          </a:p>
        </p:txBody>
      </p:sp>
      <p:sp>
        <p:nvSpPr>
          <p:cNvPr id="7" name="Freeform 5"/>
          <p:cNvSpPr>
            <a:spLocks noChangeAspect="1" noEditPoints="1"/>
          </p:cNvSpPr>
          <p:nvPr userDrawn="1"/>
        </p:nvSpPr>
        <p:spPr bwMode="black">
          <a:xfrm>
            <a:off x="436563" y="6474369"/>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rgbClr val="DC3C00"/>
          </a:solidFill>
          <a:ln>
            <a:noFill/>
          </a:ln>
        </p:spPr>
        <p:txBody>
          <a:bodyPr vert="horz" wrap="square" lIns="91403" tIns="45702" rIns="91403" bIns="45702" numCol="1" anchor="t" anchorCtr="0" compatLnSpc="1">
            <a:prstTxWarp prst="textNoShape">
              <a:avLst/>
            </a:prstTxWarp>
          </a:bodyPr>
          <a:lstStyle/>
          <a:p>
            <a:pPr defTabSz="932372"/>
            <a:endParaRPr lang="en-US" sz="1799">
              <a:solidFill>
                <a:srgbClr val="262626"/>
              </a:solidFill>
            </a:endParaRPr>
          </a:p>
        </p:txBody>
      </p:sp>
    </p:spTree>
    <p:extLst>
      <p:ext uri="{BB962C8B-B14F-4D97-AF65-F5344CB8AC3E}">
        <p14:creationId xmlns:p14="http://schemas.microsoft.com/office/powerpoint/2010/main" val="7562360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3998"/>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5" name="TextBox 4"/>
          <p:cNvSpPr txBox="1"/>
          <p:nvPr userDrawn="1"/>
        </p:nvSpPr>
        <p:spPr>
          <a:xfrm>
            <a:off x="5575979" y="6516235"/>
            <a:ext cx="1304615" cy="297597"/>
          </a:xfrm>
          <a:prstGeom prst="rect">
            <a:avLst/>
          </a:prstGeom>
          <a:noFill/>
        </p:spPr>
        <p:txBody>
          <a:bodyPr wrap="none" lIns="146246" tIns="91403" rIns="146246" bIns="91403" rtlCol="0">
            <a:spAutoFit/>
          </a:bodyPr>
          <a:lstStyle/>
          <a:p>
            <a:pPr defTabSz="932372">
              <a:lnSpc>
                <a:spcPct val="90000"/>
              </a:lnSpc>
            </a:pPr>
            <a:r>
              <a:rPr lang="en-US" sz="800" dirty="0">
                <a:gradFill>
                  <a:gsLst>
                    <a:gs pos="2917">
                      <a:srgbClr val="262626"/>
                    </a:gs>
                    <a:gs pos="30000">
                      <a:srgbClr val="262626"/>
                    </a:gs>
                  </a:gsLst>
                  <a:lin ang="5400000" scaled="0"/>
                </a:gradFill>
              </a:rPr>
              <a:t>http://dev.office.com/</a:t>
            </a:r>
          </a:p>
        </p:txBody>
      </p:sp>
      <p:sp>
        <p:nvSpPr>
          <p:cNvPr id="7" name="Freeform 5"/>
          <p:cNvSpPr>
            <a:spLocks noChangeAspect="1" noEditPoints="1"/>
          </p:cNvSpPr>
          <p:nvPr userDrawn="1"/>
        </p:nvSpPr>
        <p:spPr bwMode="black">
          <a:xfrm>
            <a:off x="436563" y="6474369"/>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rgbClr val="DC3C00"/>
          </a:solidFill>
          <a:ln>
            <a:noFill/>
          </a:ln>
        </p:spPr>
        <p:txBody>
          <a:bodyPr vert="horz" wrap="square" lIns="91403" tIns="45702" rIns="91403" bIns="45702" numCol="1" anchor="t" anchorCtr="0" compatLnSpc="1">
            <a:prstTxWarp prst="textNoShape">
              <a:avLst/>
            </a:prstTxWarp>
          </a:bodyPr>
          <a:lstStyle/>
          <a:p>
            <a:pPr defTabSz="932372"/>
            <a:endParaRPr lang="en-US" sz="1799">
              <a:solidFill>
                <a:srgbClr val="262626"/>
              </a:solidFill>
            </a:endParaRPr>
          </a:p>
        </p:txBody>
      </p:sp>
    </p:spTree>
    <p:extLst>
      <p:ext uri="{BB962C8B-B14F-4D97-AF65-F5344CB8AC3E}">
        <p14:creationId xmlns:p14="http://schemas.microsoft.com/office/powerpoint/2010/main" val="28276100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Orang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3984">
                      <a:schemeClr val="bg1"/>
                    </a:gs>
                    <a:gs pos="28000">
                      <a:schemeClr val="bg1"/>
                    </a:gs>
                  </a:gsLst>
                  <a:lin ang="5400000" scaled="0"/>
                </a:gradFill>
              </a:defRPr>
            </a:lvl1pPr>
          </a:lstStyle>
          <a:p>
            <a:r>
              <a:rPr lang="en-US" dirty="0"/>
              <a:t>Click to edit Master title style</a:t>
            </a:r>
          </a:p>
        </p:txBody>
      </p:sp>
      <p:sp>
        <p:nvSpPr>
          <p:cNvPr id="6" name="Text Placeholder 5"/>
          <p:cNvSpPr>
            <a:spLocks noGrp="1"/>
          </p:cNvSpPr>
          <p:nvPr>
            <p:ph type="body" sz="quarter" idx="10"/>
          </p:nvPr>
        </p:nvSpPr>
        <p:spPr>
          <a:xfrm>
            <a:off x="274638" y="1212850"/>
            <a:ext cx="11887200" cy="2092881"/>
          </a:xfrm>
        </p:spPr>
        <p:txBody>
          <a:bodyPr vert="horz" wrap="square" lIns="146304" tIns="91440" rIns="146304" bIns="91440" rtlCol="0">
            <a:spAutoFit/>
          </a:bodyPr>
          <a:lstStyle>
            <a:lvl1pPr>
              <a:defRPr lang="en-US" dirty="0" smtClean="0">
                <a:gradFill>
                  <a:gsLst>
                    <a:gs pos="97610">
                      <a:schemeClr val="bg1"/>
                    </a:gs>
                    <a:gs pos="30000">
                      <a:schemeClr val="bg1"/>
                    </a:gs>
                  </a:gsLst>
                  <a:lin ang="5400000" scaled="0"/>
                </a:gradFill>
              </a:defRPr>
            </a:lvl1pPr>
            <a:lvl2pPr>
              <a:defRPr lang="en-US" dirty="0" smtClean="0">
                <a:gradFill>
                  <a:gsLst>
                    <a:gs pos="97610">
                      <a:schemeClr val="bg1"/>
                    </a:gs>
                    <a:gs pos="30000">
                      <a:schemeClr val="bg1"/>
                    </a:gs>
                  </a:gsLst>
                  <a:lin ang="5400000" scaled="0"/>
                </a:gradFill>
              </a:defRPr>
            </a:lvl2pPr>
            <a:lvl3pPr>
              <a:defRPr lang="en-US" dirty="0" smtClean="0">
                <a:gradFill>
                  <a:gsLst>
                    <a:gs pos="97610">
                      <a:schemeClr val="bg1"/>
                    </a:gs>
                    <a:gs pos="30000">
                      <a:schemeClr val="bg1"/>
                    </a:gs>
                  </a:gsLst>
                  <a:lin ang="5400000" scaled="0"/>
                </a:gradFill>
              </a:defRPr>
            </a:lvl3pPr>
            <a:lvl4pPr>
              <a:defRPr lang="en-US" dirty="0" smtClean="0">
                <a:gradFill>
                  <a:gsLst>
                    <a:gs pos="97610">
                      <a:schemeClr val="bg1"/>
                    </a:gs>
                    <a:gs pos="30000">
                      <a:schemeClr val="bg1"/>
                    </a:gs>
                  </a:gsLst>
                  <a:lin ang="5400000" scaled="0"/>
                </a:gradFill>
              </a:defRPr>
            </a:lvl4pPr>
            <a:lvl5pPr>
              <a:defRPr lang="en-US" dirty="0">
                <a:gradFill>
                  <a:gsLst>
                    <a:gs pos="97610">
                      <a:schemeClr val="bg1"/>
                    </a:gs>
                    <a:gs pos="30000">
                      <a:schemeClr val="bg1"/>
                    </a:gs>
                  </a:gsLst>
                  <a:lin ang="5400000" scaled="0"/>
                </a:gra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Box 3"/>
          <p:cNvSpPr txBox="1"/>
          <p:nvPr userDrawn="1"/>
        </p:nvSpPr>
        <p:spPr>
          <a:xfrm>
            <a:off x="5575979" y="6516235"/>
            <a:ext cx="1304615" cy="297597"/>
          </a:xfrm>
          <a:prstGeom prst="rect">
            <a:avLst/>
          </a:prstGeom>
          <a:noFill/>
        </p:spPr>
        <p:txBody>
          <a:bodyPr wrap="none" lIns="146246" tIns="91403" rIns="146246" bIns="91403" rtlCol="0">
            <a:spAutoFit/>
          </a:bodyPr>
          <a:lstStyle/>
          <a:p>
            <a:pPr defTabSz="932372">
              <a:lnSpc>
                <a:spcPct val="90000"/>
              </a:lnSpc>
            </a:pPr>
            <a:r>
              <a:rPr lang="en-US" sz="800" dirty="0">
                <a:gradFill>
                  <a:gsLst>
                    <a:gs pos="9163">
                      <a:srgbClr val="FFFFFF"/>
                    </a:gs>
                    <a:gs pos="19000">
                      <a:srgbClr val="FFFFFF"/>
                    </a:gs>
                  </a:gsLst>
                  <a:lin ang="5400000" scaled="0"/>
                </a:gradFill>
              </a:rPr>
              <a:t>http://dev.office.com/</a:t>
            </a:r>
          </a:p>
        </p:txBody>
      </p:sp>
      <p:sp>
        <p:nvSpPr>
          <p:cNvPr id="8" name="Freeform 7"/>
          <p:cNvSpPr>
            <a:spLocks noChangeAspect="1" noEditPoints="1"/>
          </p:cNvSpPr>
          <p:nvPr userDrawn="1"/>
        </p:nvSpPr>
        <p:spPr bwMode="black">
          <a:xfrm>
            <a:off x="436563" y="6474369"/>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rgbClr val="FFFFFF"/>
          </a:solidFill>
          <a:ln>
            <a:noFill/>
          </a:ln>
        </p:spPr>
        <p:txBody>
          <a:bodyPr vert="horz" wrap="square" lIns="91403" tIns="45702" rIns="91403" bIns="45702" numCol="1" anchor="t" anchorCtr="0" compatLnSpc="1">
            <a:prstTxWarp prst="textNoShape">
              <a:avLst/>
            </a:prstTxWarp>
          </a:bodyPr>
          <a:lstStyle/>
          <a:p>
            <a:pPr defTabSz="932372"/>
            <a:endParaRPr lang="en-US" sz="1799">
              <a:solidFill>
                <a:srgbClr val="262626"/>
              </a:solidFill>
            </a:endParaRPr>
          </a:p>
        </p:txBody>
      </p:sp>
    </p:spTree>
    <p:extLst>
      <p:ext uri="{BB962C8B-B14F-4D97-AF65-F5344CB8AC3E}">
        <p14:creationId xmlns:p14="http://schemas.microsoft.com/office/powerpoint/2010/main" val="4573513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40" y="1212849"/>
            <a:ext cx="5486399" cy="1914370"/>
          </a:xfrm>
        </p:spPr>
        <p:txBody>
          <a:bodyPr wrap="square">
            <a:spAutoFit/>
          </a:bodyPr>
          <a:lstStyle>
            <a:lvl1pPr marL="0" indent="0">
              <a:spcBef>
                <a:spcPts val="1224"/>
              </a:spcBef>
              <a:buClr>
                <a:schemeClr val="tx1"/>
              </a:buClr>
              <a:buFont typeface="Wingdings" pitchFamily="2" charset="2"/>
              <a:buNone/>
              <a:defRPr sz="3198">
                <a:gradFill>
                  <a:gsLst>
                    <a:gs pos="1250">
                      <a:schemeClr val="tx2"/>
                    </a:gs>
                    <a:gs pos="99000">
                      <a:schemeClr val="tx2"/>
                    </a:gs>
                  </a:gsLst>
                  <a:lin ang="5400000" scaled="0"/>
                </a:gradFill>
              </a:defRPr>
            </a:lvl1pPr>
            <a:lvl2pPr marL="0" indent="0">
              <a:buNone/>
              <a:defRPr sz="1999"/>
            </a:lvl2pPr>
            <a:lvl3pPr marL="231684" indent="0">
              <a:buNone/>
              <a:tabLst/>
              <a:defRPr sz="1999"/>
            </a:lvl3pPr>
            <a:lvl4pPr marL="460193" indent="0">
              <a:buNone/>
              <a:defRPr/>
            </a:lvl4pPr>
            <a:lvl5pPr marL="685529"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40" y="1212849"/>
            <a:ext cx="5486399" cy="1914370"/>
          </a:xfrm>
        </p:spPr>
        <p:txBody>
          <a:bodyPr wrap="square">
            <a:spAutoFit/>
          </a:bodyPr>
          <a:lstStyle>
            <a:lvl1pPr marL="0" indent="0">
              <a:spcBef>
                <a:spcPts val="1224"/>
              </a:spcBef>
              <a:buClr>
                <a:schemeClr val="tx1"/>
              </a:buClr>
              <a:buFont typeface="Wingdings" pitchFamily="2" charset="2"/>
              <a:buNone/>
              <a:defRPr sz="3198">
                <a:gradFill>
                  <a:gsLst>
                    <a:gs pos="1250">
                      <a:schemeClr val="tx2"/>
                    </a:gs>
                    <a:gs pos="99000">
                      <a:schemeClr val="tx2"/>
                    </a:gs>
                  </a:gsLst>
                  <a:lin ang="5400000" scaled="0"/>
                </a:gradFill>
              </a:defRPr>
            </a:lvl1pPr>
            <a:lvl2pPr marL="0" indent="0">
              <a:buNone/>
              <a:defRPr sz="1999"/>
            </a:lvl2pPr>
            <a:lvl3pPr marL="231684" indent="0">
              <a:buNone/>
              <a:tabLst/>
              <a:defRPr sz="1999"/>
            </a:lvl3pPr>
            <a:lvl4pPr marL="460193" indent="0">
              <a:buNone/>
              <a:defRPr/>
            </a:lvl4pPr>
            <a:lvl5pPr marL="685529"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p:cNvSpPr txBox="1"/>
          <p:nvPr userDrawn="1"/>
        </p:nvSpPr>
        <p:spPr>
          <a:xfrm>
            <a:off x="5575979" y="6516235"/>
            <a:ext cx="1304615" cy="297597"/>
          </a:xfrm>
          <a:prstGeom prst="rect">
            <a:avLst/>
          </a:prstGeom>
          <a:noFill/>
        </p:spPr>
        <p:txBody>
          <a:bodyPr wrap="none" lIns="146246" tIns="91403" rIns="146246" bIns="91403" rtlCol="0">
            <a:spAutoFit/>
          </a:bodyPr>
          <a:lstStyle/>
          <a:p>
            <a:pPr defTabSz="932372">
              <a:lnSpc>
                <a:spcPct val="90000"/>
              </a:lnSpc>
            </a:pPr>
            <a:r>
              <a:rPr lang="en-US" sz="800" dirty="0">
                <a:gradFill>
                  <a:gsLst>
                    <a:gs pos="2917">
                      <a:srgbClr val="262626"/>
                    </a:gs>
                    <a:gs pos="30000">
                      <a:srgbClr val="262626"/>
                    </a:gs>
                  </a:gsLst>
                  <a:lin ang="5400000" scaled="0"/>
                </a:gradFill>
              </a:rPr>
              <a:t>http://dev.office.com/</a:t>
            </a:r>
          </a:p>
        </p:txBody>
      </p:sp>
      <p:sp>
        <p:nvSpPr>
          <p:cNvPr id="7" name="Freeform 5"/>
          <p:cNvSpPr>
            <a:spLocks noChangeAspect="1" noEditPoints="1"/>
          </p:cNvSpPr>
          <p:nvPr userDrawn="1"/>
        </p:nvSpPr>
        <p:spPr bwMode="black">
          <a:xfrm>
            <a:off x="436563" y="6474369"/>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rgbClr val="DC3C00"/>
          </a:solidFill>
          <a:ln>
            <a:noFill/>
          </a:ln>
        </p:spPr>
        <p:txBody>
          <a:bodyPr vert="horz" wrap="square" lIns="91403" tIns="45702" rIns="91403" bIns="45702" numCol="1" anchor="t" anchorCtr="0" compatLnSpc="1">
            <a:prstTxWarp prst="textNoShape">
              <a:avLst/>
            </a:prstTxWarp>
          </a:bodyPr>
          <a:lstStyle/>
          <a:p>
            <a:pPr defTabSz="932372"/>
            <a:endParaRPr lang="en-US" sz="1799">
              <a:solidFill>
                <a:srgbClr val="262626"/>
              </a:solidFill>
            </a:endParaRPr>
          </a:p>
        </p:txBody>
      </p:sp>
    </p:spTree>
    <p:extLst>
      <p:ext uri="{BB962C8B-B14F-4D97-AF65-F5344CB8AC3E}">
        <p14:creationId xmlns:p14="http://schemas.microsoft.com/office/powerpoint/2010/main" val="16174751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image" Target="../media/image1.png"/><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40" y="295275"/>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39"/>
          <a:stretch>
            <a:fillRect/>
          </a:stretch>
        </p:blipFill>
        <p:spPr>
          <a:xfrm rot="5400000">
            <a:off x="9393900" y="3050514"/>
            <a:ext cx="6995160" cy="894134"/>
          </a:xfrm>
          <a:prstGeom prst="rect">
            <a:avLst/>
          </a:prstGeom>
        </p:spPr>
      </p:pic>
    </p:spTree>
    <p:extLst>
      <p:ext uri="{BB962C8B-B14F-4D97-AF65-F5344CB8AC3E}">
        <p14:creationId xmlns:p14="http://schemas.microsoft.com/office/powerpoint/2010/main" val="3925351400"/>
      </p:ext>
    </p:extLst>
  </p:cSld>
  <p:clrMap bg1="lt1" tx1="dk1" bg2="lt2" tx2="dk2" accent1="accent1" accent2="accent2" accent3="accent3" accent4="accent4" accent5="accent5" accent6="accent6" hlink="hlink" folHlink="folHlink"/>
  <p:sldLayoutIdLst>
    <p:sldLayoutId id="2147484237" r:id="rId1"/>
    <p:sldLayoutId id="2147484238" r:id="rId2"/>
    <p:sldLayoutId id="2147484239" r:id="rId3"/>
    <p:sldLayoutId id="2147484240" r:id="rId4"/>
    <p:sldLayoutId id="2147484241" r:id="rId5"/>
    <p:sldLayoutId id="2147484242" r:id="rId6"/>
    <p:sldLayoutId id="2147484243" r:id="rId7"/>
    <p:sldLayoutId id="2147484244" r:id="rId8"/>
    <p:sldLayoutId id="2147484245" r:id="rId9"/>
    <p:sldLayoutId id="2147484246" r:id="rId10"/>
    <p:sldLayoutId id="2147484247" r:id="rId11"/>
    <p:sldLayoutId id="2147484248" r:id="rId12"/>
    <p:sldLayoutId id="2147484249" r:id="rId13"/>
    <p:sldLayoutId id="2147484250" r:id="rId14"/>
    <p:sldLayoutId id="2147484251" r:id="rId15"/>
    <p:sldLayoutId id="2147484344" r:id="rId16"/>
    <p:sldLayoutId id="2147484345" r:id="rId17"/>
    <p:sldLayoutId id="2147484252" r:id="rId18"/>
    <p:sldLayoutId id="2147484253" r:id="rId19"/>
    <p:sldLayoutId id="2147484254" r:id="rId20"/>
    <p:sldLayoutId id="2147484255" r:id="rId21"/>
    <p:sldLayoutId id="2147484256" r:id="rId22"/>
    <p:sldLayoutId id="2147484257" r:id="rId23"/>
    <p:sldLayoutId id="2147484258" r:id="rId24"/>
    <p:sldLayoutId id="2147484259" r:id="rId25"/>
    <p:sldLayoutId id="2147484260" r:id="rId26"/>
    <p:sldLayoutId id="2147484261" r:id="rId27"/>
    <p:sldLayoutId id="2147484262" r:id="rId28"/>
    <p:sldLayoutId id="2147484263" r:id="rId29"/>
    <p:sldLayoutId id="2147484264" r:id="rId30"/>
    <p:sldLayoutId id="2147484265" r:id="rId31"/>
    <p:sldLayoutId id="2147484266" r:id="rId32"/>
    <p:sldLayoutId id="2147484267" r:id="rId33"/>
    <p:sldLayoutId id="2147484268" r:id="rId34"/>
    <p:sldLayoutId id="2147484269" r:id="rId35"/>
    <p:sldLayoutId id="2147484270" r:id="rId36"/>
    <p:sldLayoutId id="2147484271" r:id="rId3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32372" rtl="0" eaLnBrk="1" latinLnBrk="0" hangingPunct="1">
        <a:lnSpc>
          <a:spcPct val="90000"/>
        </a:lnSpc>
        <a:spcBef>
          <a:spcPct val="0"/>
        </a:spcBef>
        <a:buNone/>
        <a:defRPr lang="en-US" sz="4798" b="0" kern="1200" cap="none" spc="-102" baseline="0" dirty="0" smtClean="0">
          <a:ln w="3175">
            <a:noFill/>
          </a:ln>
          <a:gradFill>
            <a:gsLst>
              <a:gs pos="5000">
                <a:schemeClr val="tx1"/>
              </a:gs>
              <a:gs pos="46000">
                <a:schemeClr val="tx1"/>
              </a:gs>
            </a:gsLst>
            <a:lin ang="5400000" scaled="0"/>
          </a:gradFill>
          <a:effectLst/>
          <a:latin typeface="+mj-lt"/>
          <a:ea typeface="+mn-ea"/>
          <a:cs typeface="Segoe UI" pitchFamily="34" charset="0"/>
        </a:defRPr>
      </a:lvl1pPr>
    </p:titleStyle>
    <p:bodyStyle>
      <a:lvl1pPr marL="342764" marR="0" indent="-342764" algn="l" defTabSz="932372" rtl="0" eaLnBrk="1" fontAlgn="auto" latinLnBrk="0" hangingPunct="1">
        <a:lnSpc>
          <a:spcPct val="90000"/>
        </a:lnSpc>
        <a:spcBef>
          <a:spcPct val="20000"/>
        </a:spcBef>
        <a:spcAft>
          <a:spcPts val="0"/>
        </a:spcAft>
        <a:buClrTx/>
        <a:buSzPct val="90000"/>
        <a:buFont typeface="Arial" pitchFamily="34" charset="0"/>
        <a:buChar char="•"/>
        <a:tabLst/>
        <a:defRPr sz="3998" kern="1200" spc="0" baseline="0">
          <a:gradFill>
            <a:gsLst>
              <a:gs pos="92515">
                <a:srgbClr val="262626"/>
              </a:gs>
              <a:gs pos="0">
                <a:srgbClr val="262626"/>
              </a:gs>
            </a:gsLst>
            <a:lin ang="5400000" scaled="0"/>
          </a:gradFill>
          <a:latin typeface="+mj-lt"/>
          <a:ea typeface="+mn-ea"/>
          <a:cs typeface="+mn-cs"/>
        </a:defRPr>
      </a:lvl1pPr>
      <a:lvl2pPr marL="583968" marR="0" indent="-241204" algn="l" defTabSz="932372" rtl="0" eaLnBrk="1" fontAlgn="auto" latinLnBrk="0" hangingPunct="1">
        <a:lnSpc>
          <a:spcPct val="90000"/>
        </a:lnSpc>
        <a:spcBef>
          <a:spcPct val="20000"/>
        </a:spcBef>
        <a:spcAft>
          <a:spcPts val="0"/>
        </a:spcAft>
        <a:buClrTx/>
        <a:buSzPct val="90000"/>
        <a:buFont typeface="Arial" pitchFamily="34" charset="0"/>
        <a:buChar char="•"/>
        <a:tabLst/>
        <a:defRPr sz="2399" kern="1200" spc="0" baseline="0">
          <a:gradFill>
            <a:gsLst>
              <a:gs pos="92515">
                <a:srgbClr val="262626"/>
              </a:gs>
              <a:gs pos="0">
                <a:srgbClr val="262626"/>
              </a:gs>
            </a:gsLst>
            <a:lin ang="5400000" scaled="0"/>
          </a:gradFill>
          <a:latin typeface="+mn-lt"/>
          <a:ea typeface="+mn-ea"/>
          <a:cs typeface="+mn-cs"/>
        </a:defRPr>
      </a:lvl2pPr>
      <a:lvl3pPr marL="799783" marR="0" indent="-228510" algn="l" defTabSz="932372" rtl="0" eaLnBrk="1" fontAlgn="auto" latinLnBrk="0" hangingPunct="1">
        <a:lnSpc>
          <a:spcPct val="90000"/>
        </a:lnSpc>
        <a:spcBef>
          <a:spcPct val="20000"/>
        </a:spcBef>
        <a:spcAft>
          <a:spcPts val="0"/>
        </a:spcAft>
        <a:buClrTx/>
        <a:buSzPct val="90000"/>
        <a:buFont typeface="Arial" pitchFamily="34" charset="0"/>
        <a:buChar char="•"/>
        <a:tabLst/>
        <a:defRPr sz="1999" kern="1200" spc="0" baseline="0">
          <a:gradFill>
            <a:gsLst>
              <a:gs pos="92515">
                <a:srgbClr val="262626"/>
              </a:gs>
              <a:gs pos="0">
                <a:srgbClr val="262626"/>
              </a:gs>
            </a:gsLst>
            <a:lin ang="5400000" scaled="0"/>
          </a:gradFill>
          <a:latin typeface="+mn-lt"/>
          <a:ea typeface="+mn-ea"/>
          <a:cs typeface="+mn-cs"/>
        </a:defRPr>
      </a:lvl3pPr>
      <a:lvl4pPr marL="1028293" marR="0" indent="-228510" algn="l" defTabSz="932372" rtl="0" eaLnBrk="1" fontAlgn="auto" latinLnBrk="0" hangingPunct="1">
        <a:lnSpc>
          <a:spcPct val="90000"/>
        </a:lnSpc>
        <a:spcBef>
          <a:spcPct val="20000"/>
        </a:spcBef>
        <a:spcAft>
          <a:spcPts val="0"/>
        </a:spcAft>
        <a:buClrTx/>
        <a:buSzPct val="90000"/>
        <a:buFont typeface="Arial" pitchFamily="34" charset="0"/>
        <a:buChar char="•"/>
        <a:tabLst/>
        <a:defRPr sz="1799" kern="1200" spc="0" baseline="0">
          <a:gradFill>
            <a:gsLst>
              <a:gs pos="92515">
                <a:srgbClr val="262626"/>
              </a:gs>
              <a:gs pos="0">
                <a:srgbClr val="262626"/>
              </a:gs>
            </a:gsLst>
            <a:lin ang="5400000" scaled="0"/>
          </a:gradFill>
          <a:latin typeface="+mn-lt"/>
          <a:ea typeface="+mn-ea"/>
          <a:cs typeface="+mn-cs"/>
        </a:defRPr>
      </a:lvl4pPr>
      <a:lvl5pPr marL="1256802" marR="0" indent="-228510" algn="l" defTabSz="932372" rtl="0" eaLnBrk="1" fontAlgn="auto" latinLnBrk="0" hangingPunct="1">
        <a:lnSpc>
          <a:spcPct val="90000"/>
        </a:lnSpc>
        <a:spcBef>
          <a:spcPct val="20000"/>
        </a:spcBef>
        <a:spcAft>
          <a:spcPts val="0"/>
        </a:spcAft>
        <a:buClrTx/>
        <a:buSzPct val="90000"/>
        <a:buFont typeface="Arial" pitchFamily="34" charset="0"/>
        <a:buChar char="•"/>
        <a:tabLst/>
        <a:defRPr sz="1799" kern="1200" spc="0" baseline="0">
          <a:gradFill>
            <a:gsLst>
              <a:gs pos="92515">
                <a:srgbClr val="262626"/>
              </a:gs>
              <a:gs pos="0">
                <a:srgbClr val="262626"/>
              </a:gs>
            </a:gsLst>
            <a:lin ang="5400000" scaled="0"/>
          </a:gradFill>
          <a:latin typeface="+mn-lt"/>
          <a:ea typeface="+mn-ea"/>
          <a:cs typeface="+mn-cs"/>
        </a:defRPr>
      </a:lvl5pPr>
      <a:lvl6pPr marL="2564025" indent="-233094" algn="l" defTabSz="932372"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3030212" indent="-233094" algn="l" defTabSz="932372"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96398" indent="-233094" algn="l" defTabSz="932372"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962585" indent="-233094" algn="l" defTabSz="932372"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32372" rtl="0" eaLnBrk="1" latinLnBrk="0" hangingPunct="1">
        <a:defRPr sz="1799" kern="1200">
          <a:solidFill>
            <a:schemeClr val="tx1"/>
          </a:solidFill>
          <a:latin typeface="+mn-lt"/>
          <a:ea typeface="+mn-ea"/>
          <a:cs typeface="+mn-cs"/>
        </a:defRPr>
      </a:lvl1pPr>
      <a:lvl2pPr marL="466186" algn="l" defTabSz="932372" rtl="0" eaLnBrk="1" latinLnBrk="0" hangingPunct="1">
        <a:defRPr sz="1799" kern="1200">
          <a:solidFill>
            <a:schemeClr val="tx1"/>
          </a:solidFill>
          <a:latin typeface="+mn-lt"/>
          <a:ea typeface="+mn-ea"/>
          <a:cs typeface="+mn-cs"/>
        </a:defRPr>
      </a:lvl2pPr>
      <a:lvl3pPr marL="932372" algn="l" defTabSz="932372" rtl="0" eaLnBrk="1" latinLnBrk="0" hangingPunct="1">
        <a:defRPr sz="1799" kern="1200">
          <a:solidFill>
            <a:schemeClr val="tx1"/>
          </a:solidFill>
          <a:latin typeface="+mn-lt"/>
          <a:ea typeface="+mn-ea"/>
          <a:cs typeface="+mn-cs"/>
        </a:defRPr>
      </a:lvl3pPr>
      <a:lvl4pPr marL="1398559" algn="l" defTabSz="932372" rtl="0" eaLnBrk="1" latinLnBrk="0" hangingPunct="1">
        <a:defRPr sz="1799" kern="1200">
          <a:solidFill>
            <a:schemeClr val="tx1"/>
          </a:solidFill>
          <a:latin typeface="+mn-lt"/>
          <a:ea typeface="+mn-ea"/>
          <a:cs typeface="+mn-cs"/>
        </a:defRPr>
      </a:lvl4pPr>
      <a:lvl5pPr marL="1864745" algn="l" defTabSz="932372" rtl="0" eaLnBrk="1" latinLnBrk="0" hangingPunct="1">
        <a:defRPr sz="1799" kern="1200">
          <a:solidFill>
            <a:schemeClr val="tx1"/>
          </a:solidFill>
          <a:latin typeface="+mn-lt"/>
          <a:ea typeface="+mn-ea"/>
          <a:cs typeface="+mn-cs"/>
        </a:defRPr>
      </a:lvl5pPr>
      <a:lvl6pPr marL="2330932" algn="l" defTabSz="932372" rtl="0" eaLnBrk="1" latinLnBrk="0" hangingPunct="1">
        <a:defRPr sz="1799" kern="1200">
          <a:solidFill>
            <a:schemeClr val="tx1"/>
          </a:solidFill>
          <a:latin typeface="+mn-lt"/>
          <a:ea typeface="+mn-ea"/>
          <a:cs typeface="+mn-cs"/>
        </a:defRPr>
      </a:lvl6pPr>
      <a:lvl7pPr marL="2797118" algn="l" defTabSz="932372" rtl="0" eaLnBrk="1" latinLnBrk="0" hangingPunct="1">
        <a:defRPr sz="1799" kern="1200">
          <a:solidFill>
            <a:schemeClr val="tx1"/>
          </a:solidFill>
          <a:latin typeface="+mn-lt"/>
          <a:ea typeface="+mn-ea"/>
          <a:cs typeface="+mn-cs"/>
        </a:defRPr>
      </a:lvl7pPr>
      <a:lvl8pPr marL="3263305" algn="l" defTabSz="932372" rtl="0" eaLnBrk="1" latinLnBrk="0" hangingPunct="1">
        <a:defRPr sz="1799" kern="1200">
          <a:solidFill>
            <a:schemeClr val="tx1"/>
          </a:solidFill>
          <a:latin typeface="+mn-lt"/>
          <a:ea typeface="+mn-ea"/>
          <a:cs typeface="+mn-cs"/>
        </a:defRPr>
      </a:lvl8pPr>
      <a:lvl9pPr marL="3729492" algn="l" defTabSz="932372" rtl="0" eaLnBrk="1" latinLnBrk="0" hangingPunct="1">
        <a:defRPr sz="1799"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8" userDrawn="1">
          <p15:clr>
            <a:srgbClr val="5ACBF0"/>
          </p15:clr>
        </p15:guide>
        <p15:guide id="2" pos="174" userDrawn="1">
          <p15:clr>
            <a:srgbClr val="5ACBF0"/>
          </p15:clr>
        </p15:guide>
        <p15:guide id="3" pos="750" userDrawn="1">
          <p15:clr>
            <a:srgbClr val="5ACBF0"/>
          </p15:clr>
        </p15:guide>
        <p15:guide id="4" pos="1326" userDrawn="1">
          <p15:clr>
            <a:srgbClr val="5ACBF0"/>
          </p15:clr>
        </p15:guide>
        <p15:guide id="5" pos="1902" userDrawn="1">
          <p15:clr>
            <a:srgbClr val="5ACBF0"/>
          </p15:clr>
        </p15:guide>
        <p15:guide id="6" pos="2478" userDrawn="1">
          <p15:clr>
            <a:srgbClr val="5ACBF0"/>
          </p15:clr>
        </p15:guide>
        <p15:guide id="7" pos="3054" userDrawn="1">
          <p15:clr>
            <a:srgbClr val="5ACBF0"/>
          </p15:clr>
        </p15:guide>
        <p15:guide id="8" pos="3630" userDrawn="1">
          <p15:clr>
            <a:srgbClr val="5ACBF0"/>
          </p15:clr>
        </p15:guide>
        <p15:guide id="9" pos="4206" userDrawn="1">
          <p15:clr>
            <a:srgbClr val="5ACBF0"/>
          </p15:clr>
        </p15:guide>
        <p15:guide id="10" pos="4782" userDrawn="1">
          <p15:clr>
            <a:srgbClr val="5ACBF0"/>
          </p15:clr>
        </p15:guide>
        <p15:guide id="11" pos="5358" userDrawn="1">
          <p15:clr>
            <a:srgbClr val="5ACBF0"/>
          </p15:clr>
        </p15:guide>
        <p15:guide id="12" pos="5933" userDrawn="1">
          <p15:clr>
            <a:srgbClr val="5ACBF0"/>
          </p15:clr>
        </p15:guide>
        <p15:guide id="13" pos="6510" userDrawn="1">
          <p15:clr>
            <a:srgbClr val="5ACBF0"/>
          </p15:clr>
        </p15:guide>
        <p15:guide id="14" pos="7086" userDrawn="1">
          <p15:clr>
            <a:srgbClr val="5ACBF0"/>
          </p15:clr>
        </p15:guide>
        <p15:guide id="15" pos="7662" userDrawn="1">
          <p15:clr>
            <a:srgbClr val="5ACBF0"/>
          </p15:clr>
        </p15:guide>
        <p15:guide id="16" pos="288" userDrawn="1">
          <p15:clr>
            <a:srgbClr val="C35EA4"/>
          </p15:clr>
        </p15:guide>
        <p15:guide id="17" pos="7548" userDrawn="1">
          <p15:clr>
            <a:srgbClr val="C35EA4"/>
          </p15:clr>
        </p15:guide>
        <p15:guide id="18" orient="horz" pos="763" userDrawn="1">
          <p15:clr>
            <a:srgbClr val="5ACBF0"/>
          </p15:clr>
        </p15:guide>
        <p15:guide id="19" orient="horz" pos="1339" userDrawn="1">
          <p15:clr>
            <a:srgbClr val="5ACBF0"/>
          </p15:clr>
        </p15:guide>
        <p15:guide id="20" orient="horz" pos="1915" userDrawn="1">
          <p15:clr>
            <a:srgbClr val="5ACBF0"/>
          </p15:clr>
        </p15:guide>
        <p15:guide id="21" orient="horz" pos="2491" userDrawn="1">
          <p15:clr>
            <a:srgbClr val="5ACBF0"/>
          </p15:clr>
        </p15:guide>
        <p15:guide id="22" orient="horz" pos="3068" userDrawn="1">
          <p15:clr>
            <a:srgbClr val="5ACBF0"/>
          </p15:clr>
        </p15:guide>
        <p15:guide id="23" orient="horz" pos="3642" userDrawn="1">
          <p15:clr>
            <a:srgbClr val="5ACBF0"/>
          </p15:clr>
        </p15:guide>
        <p15:guide id="24" orient="horz" pos="4218" userDrawn="1">
          <p15:clr>
            <a:srgbClr val="5ACBF0"/>
          </p15:clr>
        </p15:guide>
        <p15:guide id="25" orient="horz" pos="302" userDrawn="1">
          <p15:clr>
            <a:srgbClr val="C35EA4"/>
          </p15:clr>
        </p15:guide>
        <p15:guide id="26" orient="horz" pos="4104" userDrawn="1">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1.png"/><Relationship Id="rId1" Type="http://schemas.openxmlformats.org/officeDocument/2006/relationships/slideLayout" Target="../slideLayouts/slideLayout13.xml"/><Relationship Id="rId4" Type="http://schemas.openxmlformats.org/officeDocument/2006/relationships/image" Target="../media/image12.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1.png"/><Relationship Id="rId1" Type="http://schemas.openxmlformats.org/officeDocument/2006/relationships/slideLayout" Target="../slideLayouts/slideLayout13.xml"/><Relationship Id="rId4" Type="http://schemas.openxmlformats.org/officeDocument/2006/relationships/image" Target="../media/image12.png"/></Relationships>
</file>

<file path=ppt/slides/_rels/slide3.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6.emf"/></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0.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4.xml.rels><?xml version="1.0" encoding="UTF-8" standalone="yes"?>
<Relationships xmlns="http://schemas.openxmlformats.org/package/2006/relationships"><Relationship Id="rId3" Type="http://schemas.openxmlformats.org/officeDocument/2006/relationships/hyperlink" Target="https://github.com/AzureADSamples/WebApp-WebAPI-OAuth2-UserIdentity-DotNet/blob/master/WebApp/Controllers/OAuthController.cs" TargetMode="External"/><Relationship Id="rId2" Type="http://schemas.openxmlformats.org/officeDocument/2006/relationships/notesSlide" Target="../notesSlides/notesSlide17.xml"/><Relationship Id="rId1" Type="http://schemas.openxmlformats.org/officeDocument/2006/relationships/slideLayout" Target="../slideLayouts/slideLayout4.xml"/><Relationship Id="rId4" Type="http://schemas.openxmlformats.org/officeDocument/2006/relationships/image" Target="../media/image23.emf"/></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1.png"/><Relationship Id="rId1" Type="http://schemas.openxmlformats.org/officeDocument/2006/relationships/slideLayout" Target="../slideLayouts/slideLayout13.xml"/><Relationship Id="rId4" Type="http://schemas.openxmlformats.org/officeDocument/2006/relationships/image" Target="../media/image12.png"/></Relationships>
</file>

<file path=ppt/slides/_rels/slide3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9.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image" Target="../media/image25.emf"/><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4.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3" Type="http://schemas.openxmlformats.org/officeDocument/2006/relationships/hyperlink" Target="http://dev.office.com/devprogram" TargetMode="External"/><Relationship Id="rId2" Type="http://schemas.openxmlformats.org/officeDocument/2006/relationships/notesSlide" Target="../notesSlides/notesSlide21.xml"/><Relationship Id="rId1" Type="http://schemas.openxmlformats.org/officeDocument/2006/relationships/slideLayout" Target="../slideLayouts/slideLayout13.xml"/><Relationship Id="rId5" Type="http://schemas.openxmlformats.org/officeDocument/2006/relationships/image" Target="../media/image29.emf"/><Relationship Id="rId4" Type="http://schemas.openxmlformats.org/officeDocument/2006/relationships/image" Target="../media/image28.emf"/></Relationships>
</file>

<file path=ppt/slides/_rels/slide46.xml.rels><?xml version="1.0" encoding="UTF-8" standalone="yes"?>
<Relationships xmlns="http://schemas.openxmlformats.org/package/2006/relationships"><Relationship Id="rId8" Type="http://schemas.openxmlformats.org/officeDocument/2006/relationships/hyperlink" Target="http://officespdev.uservoice.com/" TargetMode="External"/><Relationship Id="rId3" Type="http://schemas.openxmlformats.org/officeDocument/2006/relationships/hyperlink" Target="https://www.yammer.com/itpronetwork" TargetMode="External"/><Relationship Id="rId7" Type="http://schemas.openxmlformats.org/officeDocument/2006/relationships/hyperlink" Target="http://dev.office.com/podcasts" TargetMode="External"/><Relationship Id="rId12" Type="http://schemas.openxmlformats.org/officeDocument/2006/relationships/image" Target="../media/image33.png"/><Relationship Id="rId2" Type="http://schemas.openxmlformats.org/officeDocument/2006/relationships/notesSlide" Target="../notesSlides/notesSlide22.xml"/><Relationship Id="rId1" Type="http://schemas.openxmlformats.org/officeDocument/2006/relationships/slideLayout" Target="../slideLayouts/slideLayout14.xml"/><Relationship Id="rId6" Type="http://schemas.openxmlformats.org/officeDocument/2006/relationships/image" Target="../media/image31.emf"/><Relationship Id="rId11" Type="http://schemas.openxmlformats.org/officeDocument/2006/relationships/hyperlink" Target="http://aka.ms/o365DevSnackDemos" TargetMode="External"/><Relationship Id="rId5" Type="http://schemas.openxmlformats.org/officeDocument/2006/relationships/image" Target="../media/image30.emf"/><Relationship Id="rId10" Type="http://schemas.openxmlformats.org/officeDocument/2006/relationships/image" Target="../media/image32.png"/><Relationship Id="rId4" Type="http://schemas.openxmlformats.org/officeDocument/2006/relationships/hyperlink" Target="http://www.twitter.com/OfficeDev" TargetMode="External"/><Relationship Id="rId9" Type="http://schemas.openxmlformats.org/officeDocument/2006/relationships/hyperlink" Target="http://aka.ms/O365DevShow" TargetMode="Externa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5.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 Id="rId4" Type="http://schemas.openxmlformats.org/officeDocument/2006/relationships/image" Target="../media/image13.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7093" y="1788236"/>
            <a:ext cx="5510463" cy="1828786"/>
          </a:xfrm>
        </p:spPr>
        <p:txBody>
          <a:bodyPr/>
          <a:lstStyle/>
          <a:p>
            <a:r>
              <a:rPr lang="en-US" sz="6726" dirty="0"/>
              <a:t>Office 365</a:t>
            </a:r>
            <a:br>
              <a:rPr lang="en-US" sz="6726" dirty="0"/>
            </a:br>
            <a:r>
              <a:rPr lang="en-US" sz="6726" dirty="0"/>
              <a:t>development</a:t>
            </a:r>
          </a:p>
        </p:txBody>
      </p:sp>
      <p:sp>
        <p:nvSpPr>
          <p:cNvPr id="4" name="Text Placeholder 3"/>
          <p:cNvSpPr>
            <a:spLocks noGrp="1"/>
          </p:cNvSpPr>
          <p:nvPr>
            <p:ph type="body" sz="quarter" idx="12"/>
          </p:nvPr>
        </p:nvSpPr>
        <p:spPr>
          <a:xfrm>
            <a:off x="277092" y="3955786"/>
            <a:ext cx="5472114" cy="1828007"/>
          </a:xfrm>
        </p:spPr>
        <p:txBody>
          <a:bodyPr/>
          <a:lstStyle/>
          <a:p>
            <a:endParaRPr lang="en-US"/>
          </a:p>
        </p:txBody>
      </p:sp>
      <p:grpSp>
        <p:nvGrpSpPr>
          <p:cNvPr id="5" name="Group 4"/>
          <p:cNvGrpSpPr/>
          <p:nvPr/>
        </p:nvGrpSpPr>
        <p:grpSpPr>
          <a:xfrm>
            <a:off x="5769747" y="1277472"/>
            <a:ext cx="5124459" cy="4297100"/>
            <a:chOff x="5654676" y="1252538"/>
            <a:chExt cx="5024436" cy="4213226"/>
          </a:xfrm>
        </p:grpSpPr>
        <p:grpSp>
          <p:nvGrpSpPr>
            <p:cNvPr id="6" name="Group 5"/>
            <p:cNvGrpSpPr/>
            <p:nvPr/>
          </p:nvGrpSpPr>
          <p:grpSpPr>
            <a:xfrm>
              <a:off x="9685338" y="2705101"/>
              <a:ext cx="993774" cy="1214438"/>
              <a:chOff x="9685338" y="2705101"/>
              <a:chExt cx="993774" cy="1214438"/>
            </a:xfrm>
          </p:grpSpPr>
          <p:sp>
            <p:nvSpPr>
              <p:cNvPr id="38" name="Rectangle 98"/>
              <p:cNvSpPr>
                <a:spLocks noChangeArrowheads="1"/>
              </p:cNvSpPr>
              <p:nvPr/>
            </p:nvSpPr>
            <p:spPr bwMode="auto">
              <a:xfrm>
                <a:off x="10015538" y="2705101"/>
                <a:ext cx="331787" cy="404813"/>
              </a:xfrm>
              <a:prstGeom prst="rect">
                <a:avLst/>
              </a:prstGeom>
              <a:solidFill>
                <a:schemeClr val="accent3"/>
              </a:solidFill>
              <a:ln>
                <a:noFill/>
              </a:ln>
            </p:spPr>
            <p:txBody>
              <a:bodyPr vert="horz" wrap="square" lIns="93260" tIns="46630" rIns="93260" bIns="46630" numCol="1" anchor="t" anchorCtr="0" compatLnSpc="1">
                <a:prstTxWarp prst="textNoShape">
                  <a:avLst/>
                </a:prstTxWarp>
              </a:bodyPr>
              <a:lstStyle/>
              <a:p>
                <a:endParaRPr lang="en-US" sz="1873"/>
              </a:p>
            </p:txBody>
          </p:sp>
          <p:sp>
            <p:nvSpPr>
              <p:cNvPr id="39" name="Freeform 99"/>
              <p:cNvSpPr>
                <a:spLocks noEditPoints="1"/>
              </p:cNvSpPr>
              <p:nvPr/>
            </p:nvSpPr>
            <p:spPr bwMode="auto">
              <a:xfrm>
                <a:off x="10090150" y="2779713"/>
                <a:ext cx="165100" cy="238125"/>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1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7"/>
                    </a:cubicBezTo>
                    <a:cubicBezTo>
                      <a:pt x="0" y="11"/>
                      <a:pt x="2" y="13"/>
                      <a:pt x="5" y="13"/>
                    </a:cubicBezTo>
                    <a:cubicBezTo>
                      <a:pt x="8" y="13"/>
                      <a:pt x="9" y="11"/>
                      <a:pt x="9" y="7"/>
                    </a:cubicBezTo>
                    <a:cubicBezTo>
                      <a:pt x="9" y="2"/>
                      <a:pt x="8" y="0"/>
                      <a:pt x="5" y="0"/>
                    </a:cubicBezTo>
                    <a:close/>
                    <a:moveTo>
                      <a:pt x="5" y="2"/>
                    </a:moveTo>
                    <a:cubicBezTo>
                      <a:pt x="6" y="2"/>
                      <a:pt x="7" y="3"/>
                      <a:pt x="7" y="7"/>
                    </a:cubicBezTo>
                    <a:cubicBezTo>
                      <a:pt x="7" y="10"/>
                      <a:pt x="6" y="11"/>
                      <a:pt x="5" y="11"/>
                    </a:cubicBezTo>
                    <a:cubicBezTo>
                      <a:pt x="3" y="11"/>
                      <a:pt x="3" y="10"/>
                      <a:pt x="3" y="7"/>
                    </a:cubicBezTo>
                    <a:cubicBezTo>
                      <a:pt x="3" y="3"/>
                      <a:pt x="3" y="2"/>
                      <a:pt x="5" y="2"/>
                    </a:cubicBezTo>
                    <a:close/>
                  </a:path>
                </a:pathLst>
              </a:custGeom>
              <a:solidFill>
                <a:schemeClr val="accent3">
                  <a:lumMod val="20000"/>
                  <a:lumOff val="80000"/>
                </a:schemeClr>
              </a:solidFill>
              <a:ln>
                <a:noFill/>
              </a:ln>
            </p:spPr>
            <p:txBody>
              <a:bodyPr vert="horz" wrap="square" lIns="93260" tIns="46630" rIns="93260" bIns="46630" numCol="1" anchor="t" anchorCtr="0" compatLnSpc="1">
                <a:prstTxWarp prst="textNoShape">
                  <a:avLst/>
                </a:prstTxWarp>
              </a:bodyPr>
              <a:lstStyle/>
              <a:p>
                <a:endParaRPr lang="en-US" sz="1873"/>
              </a:p>
            </p:txBody>
          </p:sp>
          <p:sp>
            <p:nvSpPr>
              <p:cNvPr id="40" name="Rectangle 100"/>
              <p:cNvSpPr>
                <a:spLocks noChangeArrowheads="1"/>
              </p:cNvSpPr>
              <p:nvPr/>
            </p:nvSpPr>
            <p:spPr bwMode="auto">
              <a:xfrm>
                <a:off x="9685338" y="3109913"/>
                <a:ext cx="330200" cy="404813"/>
              </a:xfrm>
              <a:prstGeom prst="rect">
                <a:avLst/>
              </a:prstGeom>
              <a:solidFill>
                <a:schemeClr val="bg1"/>
              </a:solidFill>
              <a:ln>
                <a:noFill/>
              </a:ln>
            </p:spPr>
            <p:txBody>
              <a:bodyPr vert="horz" wrap="square" lIns="93260" tIns="46630" rIns="93260" bIns="46630" numCol="1" anchor="t" anchorCtr="0" compatLnSpc="1">
                <a:prstTxWarp prst="textNoShape">
                  <a:avLst/>
                </a:prstTxWarp>
              </a:bodyPr>
              <a:lstStyle/>
              <a:p>
                <a:endParaRPr lang="en-US" sz="1873"/>
              </a:p>
            </p:txBody>
          </p:sp>
          <p:sp>
            <p:nvSpPr>
              <p:cNvPr id="41" name="Freeform 101"/>
              <p:cNvSpPr>
                <a:spLocks/>
              </p:cNvSpPr>
              <p:nvPr/>
            </p:nvSpPr>
            <p:spPr bwMode="auto">
              <a:xfrm>
                <a:off x="9777413" y="3184526"/>
                <a:ext cx="109537" cy="238125"/>
              </a:xfrm>
              <a:custGeom>
                <a:avLst/>
                <a:gdLst>
                  <a:gd name="T0" fmla="*/ 69 w 69"/>
                  <a:gd name="T1" fmla="*/ 150 h 150"/>
                  <a:gd name="T2" fmla="*/ 69 w 69"/>
                  <a:gd name="T3" fmla="*/ 0 h 150"/>
                  <a:gd name="T4" fmla="*/ 46 w 69"/>
                  <a:gd name="T5" fmla="*/ 0 h 150"/>
                  <a:gd name="T6" fmla="*/ 0 w 69"/>
                  <a:gd name="T7" fmla="*/ 34 h 150"/>
                  <a:gd name="T8" fmla="*/ 11 w 69"/>
                  <a:gd name="T9" fmla="*/ 58 h 150"/>
                  <a:gd name="T10" fmla="*/ 46 w 69"/>
                  <a:gd name="T11" fmla="*/ 34 h 150"/>
                  <a:gd name="T12" fmla="*/ 46 w 69"/>
                  <a:gd name="T13" fmla="*/ 150 h 150"/>
                  <a:gd name="T14" fmla="*/ 69 w 69"/>
                  <a:gd name="T15" fmla="*/ 150 h 1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150">
                    <a:moveTo>
                      <a:pt x="69" y="150"/>
                    </a:moveTo>
                    <a:lnTo>
                      <a:pt x="69" y="0"/>
                    </a:lnTo>
                    <a:lnTo>
                      <a:pt x="46" y="0"/>
                    </a:lnTo>
                    <a:lnTo>
                      <a:pt x="0" y="34"/>
                    </a:lnTo>
                    <a:lnTo>
                      <a:pt x="11" y="58"/>
                    </a:lnTo>
                    <a:lnTo>
                      <a:pt x="46" y="34"/>
                    </a:lnTo>
                    <a:lnTo>
                      <a:pt x="46" y="150"/>
                    </a:lnTo>
                    <a:lnTo>
                      <a:pt x="69" y="150"/>
                    </a:lnTo>
                    <a:close/>
                  </a:path>
                </a:pathLst>
              </a:custGeom>
              <a:solidFill>
                <a:schemeClr val="accent3"/>
              </a:solidFill>
              <a:ln>
                <a:noFill/>
              </a:ln>
            </p:spPr>
            <p:txBody>
              <a:bodyPr vert="horz" wrap="square" lIns="93260" tIns="46630" rIns="93260" bIns="46630" numCol="1" anchor="t" anchorCtr="0" compatLnSpc="1">
                <a:prstTxWarp prst="textNoShape">
                  <a:avLst/>
                </a:prstTxWarp>
              </a:bodyPr>
              <a:lstStyle/>
              <a:p>
                <a:endParaRPr lang="en-US" sz="1873"/>
              </a:p>
            </p:txBody>
          </p:sp>
          <p:sp>
            <p:nvSpPr>
              <p:cNvPr id="42" name="Rectangle 102"/>
              <p:cNvSpPr>
                <a:spLocks noChangeArrowheads="1"/>
              </p:cNvSpPr>
              <p:nvPr/>
            </p:nvSpPr>
            <p:spPr bwMode="auto">
              <a:xfrm>
                <a:off x="10347325" y="3109913"/>
                <a:ext cx="331787" cy="404813"/>
              </a:xfrm>
              <a:prstGeom prst="rect">
                <a:avLst/>
              </a:prstGeom>
              <a:solidFill>
                <a:schemeClr val="accent3">
                  <a:lumMod val="20000"/>
                  <a:lumOff val="80000"/>
                </a:schemeClr>
              </a:solidFill>
              <a:ln>
                <a:noFill/>
              </a:ln>
            </p:spPr>
            <p:txBody>
              <a:bodyPr vert="horz" wrap="square" lIns="93260" tIns="46630" rIns="93260" bIns="46630" numCol="1" anchor="t" anchorCtr="0" compatLnSpc="1">
                <a:prstTxWarp prst="textNoShape">
                  <a:avLst/>
                </a:prstTxWarp>
              </a:bodyPr>
              <a:lstStyle/>
              <a:p>
                <a:endParaRPr lang="en-US" sz="1873"/>
              </a:p>
            </p:txBody>
          </p:sp>
          <p:sp>
            <p:nvSpPr>
              <p:cNvPr id="43" name="Freeform 103"/>
              <p:cNvSpPr>
                <a:spLocks/>
              </p:cNvSpPr>
              <p:nvPr/>
            </p:nvSpPr>
            <p:spPr bwMode="auto">
              <a:xfrm>
                <a:off x="10439400" y="3184526"/>
                <a:ext cx="111125" cy="238125"/>
              </a:xfrm>
              <a:custGeom>
                <a:avLst/>
                <a:gdLst>
                  <a:gd name="T0" fmla="*/ 70 w 70"/>
                  <a:gd name="T1" fmla="*/ 150 h 150"/>
                  <a:gd name="T2" fmla="*/ 70 w 70"/>
                  <a:gd name="T3" fmla="*/ 0 h 150"/>
                  <a:gd name="T4" fmla="*/ 46 w 70"/>
                  <a:gd name="T5" fmla="*/ 0 h 150"/>
                  <a:gd name="T6" fmla="*/ 0 w 70"/>
                  <a:gd name="T7" fmla="*/ 34 h 150"/>
                  <a:gd name="T8" fmla="*/ 12 w 70"/>
                  <a:gd name="T9" fmla="*/ 58 h 150"/>
                  <a:gd name="T10" fmla="*/ 46 w 70"/>
                  <a:gd name="T11" fmla="*/ 34 h 150"/>
                  <a:gd name="T12" fmla="*/ 46 w 70"/>
                  <a:gd name="T13" fmla="*/ 150 h 150"/>
                  <a:gd name="T14" fmla="*/ 70 w 70"/>
                  <a:gd name="T15" fmla="*/ 150 h 1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0">
                    <a:moveTo>
                      <a:pt x="70" y="150"/>
                    </a:moveTo>
                    <a:lnTo>
                      <a:pt x="70" y="0"/>
                    </a:lnTo>
                    <a:lnTo>
                      <a:pt x="46" y="0"/>
                    </a:lnTo>
                    <a:lnTo>
                      <a:pt x="0" y="34"/>
                    </a:lnTo>
                    <a:lnTo>
                      <a:pt x="12" y="58"/>
                    </a:lnTo>
                    <a:lnTo>
                      <a:pt x="46" y="34"/>
                    </a:lnTo>
                    <a:lnTo>
                      <a:pt x="46" y="150"/>
                    </a:lnTo>
                    <a:lnTo>
                      <a:pt x="70" y="150"/>
                    </a:lnTo>
                    <a:close/>
                  </a:path>
                </a:pathLst>
              </a:custGeom>
              <a:solidFill>
                <a:schemeClr val="accent3"/>
              </a:solidFill>
              <a:ln>
                <a:noFill/>
              </a:ln>
            </p:spPr>
            <p:txBody>
              <a:bodyPr vert="horz" wrap="square" lIns="93260" tIns="46630" rIns="93260" bIns="46630" numCol="1" anchor="t" anchorCtr="0" compatLnSpc="1">
                <a:prstTxWarp prst="textNoShape">
                  <a:avLst/>
                </a:prstTxWarp>
              </a:bodyPr>
              <a:lstStyle/>
              <a:p>
                <a:endParaRPr lang="en-US" sz="1873"/>
              </a:p>
            </p:txBody>
          </p:sp>
          <p:sp>
            <p:nvSpPr>
              <p:cNvPr id="44" name="Rectangle 104"/>
              <p:cNvSpPr>
                <a:spLocks noChangeArrowheads="1"/>
              </p:cNvSpPr>
              <p:nvPr/>
            </p:nvSpPr>
            <p:spPr bwMode="auto">
              <a:xfrm>
                <a:off x="10347325" y="3514726"/>
                <a:ext cx="331787" cy="404813"/>
              </a:xfrm>
              <a:prstGeom prst="rect">
                <a:avLst/>
              </a:prstGeom>
              <a:solidFill>
                <a:schemeClr val="accent3"/>
              </a:solidFill>
              <a:ln>
                <a:noFill/>
              </a:ln>
            </p:spPr>
            <p:txBody>
              <a:bodyPr vert="horz" wrap="square" lIns="93260" tIns="46630" rIns="93260" bIns="46630" numCol="1" anchor="t" anchorCtr="0" compatLnSpc="1">
                <a:prstTxWarp prst="textNoShape">
                  <a:avLst/>
                </a:prstTxWarp>
              </a:bodyPr>
              <a:lstStyle/>
              <a:p>
                <a:endParaRPr lang="en-US" sz="1873"/>
              </a:p>
            </p:txBody>
          </p:sp>
          <p:sp>
            <p:nvSpPr>
              <p:cNvPr id="45" name="Freeform 105"/>
              <p:cNvSpPr>
                <a:spLocks noEditPoints="1"/>
              </p:cNvSpPr>
              <p:nvPr/>
            </p:nvSpPr>
            <p:spPr bwMode="auto">
              <a:xfrm>
                <a:off x="10420350" y="3589338"/>
                <a:ext cx="166687" cy="238125"/>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2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2"/>
                      <a:pt x="5" y="12"/>
                    </a:cubicBezTo>
                    <a:cubicBezTo>
                      <a:pt x="4" y="12"/>
                      <a:pt x="3" y="10"/>
                      <a:pt x="3" y="7"/>
                    </a:cubicBezTo>
                    <a:cubicBezTo>
                      <a:pt x="3" y="3"/>
                      <a:pt x="4" y="2"/>
                      <a:pt x="5" y="2"/>
                    </a:cubicBezTo>
                    <a:close/>
                  </a:path>
                </a:pathLst>
              </a:custGeom>
              <a:solidFill>
                <a:schemeClr val="accent3">
                  <a:lumMod val="20000"/>
                  <a:lumOff val="80000"/>
                </a:schemeClr>
              </a:solidFill>
              <a:ln>
                <a:noFill/>
              </a:ln>
            </p:spPr>
            <p:txBody>
              <a:bodyPr vert="horz" wrap="square" lIns="93260" tIns="46630" rIns="93260" bIns="46630" numCol="1" anchor="t" anchorCtr="0" compatLnSpc="1">
                <a:prstTxWarp prst="textNoShape">
                  <a:avLst/>
                </a:prstTxWarp>
              </a:bodyPr>
              <a:lstStyle/>
              <a:p>
                <a:endParaRPr lang="en-US" sz="1873"/>
              </a:p>
            </p:txBody>
          </p:sp>
        </p:grpSp>
        <p:grpSp>
          <p:nvGrpSpPr>
            <p:cNvPr id="7" name="Group 6"/>
            <p:cNvGrpSpPr/>
            <p:nvPr/>
          </p:nvGrpSpPr>
          <p:grpSpPr>
            <a:xfrm>
              <a:off x="6997700" y="1252538"/>
              <a:ext cx="2908300" cy="1195388"/>
              <a:chOff x="6997700" y="1252538"/>
              <a:chExt cx="2908300" cy="1195388"/>
            </a:xfrm>
          </p:grpSpPr>
          <p:sp>
            <p:nvSpPr>
              <p:cNvPr id="22" name="Rectangle 86"/>
              <p:cNvSpPr>
                <a:spLocks noChangeArrowheads="1"/>
              </p:cNvSpPr>
              <p:nvPr/>
            </p:nvSpPr>
            <p:spPr bwMode="auto">
              <a:xfrm>
                <a:off x="8580438" y="1252538"/>
                <a:ext cx="331787" cy="404813"/>
              </a:xfrm>
              <a:prstGeom prst="rect">
                <a:avLst/>
              </a:prstGeom>
              <a:solidFill>
                <a:schemeClr val="accent3">
                  <a:lumMod val="20000"/>
                  <a:lumOff val="80000"/>
                </a:schemeClr>
              </a:solidFill>
              <a:ln>
                <a:noFill/>
              </a:ln>
            </p:spPr>
            <p:txBody>
              <a:bodyPr vert="horz" wrap="square" lIns="93260" tIns="46630" rIns="93260" bIns="46630" numCol="1" anchor="t" anchorCtr="0" compatLnSpc="1">
                <a:prstTxWarp prst="textNoShape">
                  <a:avLst/>
                </a:prstTxWarp>
              </a:bodyPr>
              <a:lstStyle/>
              <a:p>
                <a:endParaRPr lang="en-US" sz="1873"/>
              </a:p>
            </p:txBody>
          </p:sp>
          <p:sp>
            <p:nvSpPr>
              <p:cNvPr id="23" name="Freeform 87"/>
              <p:cNvSpPr>
                <a:spLocks/>
              </p:cNvSpPr>
              <p:nvPr/>
            </p:nvSpPr>
            <p:spPr bwMode="auto">
              <a:xfrm>
                <a:off x="8672513" y="1325563"/>
                <a:ext cx="111125" cy="239713"/>
              </a:xfrm>
              <a:custGeom>
                <a:avLst/>
                <a:gdLst>
                  <a:gd name="T0" fmla="*/ 70 w 70"/>
                  <a:gd name="T1" fmla="*/ 151 h 151"/>
                  <a:gd name="T2" fmla="*/ 70 w 70"/>
                  <a:gd name="T3" fmla="*/ 0 h 151"/>
                  <a:gd name="T4" fmla="*/ 46 w 70"/>
                  <a:gd name="T5" fmla="*/ 0 h 151"/>
                  <a:gd name="T6" fmla="*/ 0 w 70"/>
                  <a:gd name="T7" fmla="*/ 35 h 151"/>
                  <a:gd name="T8" fmla="*/ 12 w 70"/>
                  <a:gd name="T9" fmla="*/ 58 h 151"/>
                  <a:gd name="T10" fmla="*/ 46 w 70"/>
                  <a:gd name="T11" fmla="*/ 35 h 151"/>
                  <a:gd name="T12" fmla="*/ 46 w 70"/>
                  <a:gd name="T13" fmla="*/ 151 h 151"/>
                  <a:gd name="T14" fmla="*/ 70 w 70"/>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1">
                    <a:moveTo>
                      <a:pt x="70" y="151"/>
                    </a:moveTo>
                    <a:lnTo>
                      <a:pt x="70" y="0"/>
                    </a:lnTo>
                    <a:lnTo>
                      <a:pt x="46" y="0"/>
                    </a:lnTo>
                    <a:lnTo>
                      <a:pt x="0" y="35"/>
                    </a:lnTo>
                    <a:lnTo>
                      <a:pt x="12" y="58"/>
                    </a:lnTo>
                    <a:lnTo>
                      <a:pt x="46" y="35"/>
                    </a:lnTo>
                    <a:lnTo>
                      <a:pt x="46" y="151"/>
                    </a:lnTo>
                    <a:lnTo>
                      <a:pt x="70" y="151"/>
                    </a:lnTo>
                    <a:close/>
                  </a:path>
                </a:pathLst>
              </a:custGeom>
              <a:solidFill>
                <a:schemeClr val="accent3"/>
              </a:solidFill>
              <a:ln>
                <a:noFill/>
              </a:ln>
            </p:spPr>
            <p:txBody>
              <a:bodyPr vert="horz" wrap="square" lIns="93260" tIns="46630" rIns="93260" bIns="46630" numCol="1" anchor="t" anchorCtr="0" compatLnSpc="1">
                <a:prstTxWarp prst="textNoShape">
                  <a:avLst/>
                </a:prstTxWarp>
              </a:bodyPr>
              <a:lstStyle/>
              <a:p>
                <a:endParaRPr lang="en-US" sz="1873"/>
              </a:p>
            </p:txBody>
          </p:sp>
          <p:sp>
            <p:nvSpPr>
              <p:cNvPr id="24" name="Rectangle 88"/>
              <p:cNvSpPr>
                <a:spLocks noChangeArrowheads="1"/>
              </p:cNvSpPr>
              <p:nvPr/>
            </p:nvSpPr>
            <p:spPr bwMode="auto">
              <a:xfrm>
                <a:off x="8912225" y="1252538"/>
                <a:ext cx="330200" cy="404813"/>
              </a:xfrm>
              <a:prstGeom prst="rect">
                <a:avLst/>
              </a:prstGeom>
              <a:solidFill>
                <a:schemeClr val="accent3"/>
              </a:solidFill>
              <a:ln>
                <a:noFill/>
              </a:ln>
            </p:spPr>
            <p:txBody>
              <a:bodyPr vert="horz" wrap="square" lIns="93260" tIns="46630" rIns="93260" bIns="46630" numCol="1" anchor="t" anchorCtr="0" compatLnSpc="1">
                <a:prstTxWarp prst="textNoShape">
                  <a:avLst/>
                </a:prstTxWarp>
              </a:bodyPr>
              <a:lstStyle/>
              <a:p>
                <a:endParaRPr lang="en-US" sz="1873"/>
              </a:p>
            </p:txBody>
          </p:sp>
          <p:sp>
            <p:nvSpPr>
              <p:cNvPr id="25" name="Freeform 89"/>
              <p:cNvSpPr>
                <a:spLocks noEditPoints="1"/>
              </p:cNvSpPr>
              <p:nvPr/>
            </p:nvSpPr>
            <p:spPr bwMode="auto">
              <a:xfrm>
                <a:off x="8985250" y="1325563"/>
                <a:ext cx="166687" cy="239713"/>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1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1"/>
                      <a:pt x="5" y="11"/>
                    </a:cubicBezTo>
                    <a:cubicBezTo>
                      <a:pt x="3" y="11"/>
                      <a:pt x="3" y="10"/>
                      <a:pt x="3" y="7"/>
                    </a:cubicBezTo>
                    <a:cubicBezTo>
                      <a:pt x="3" y="3"/>
                      <a:pt x="3" y="2"/>
                      <a:pt x="5"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26" name="Rectangle 90"/>
              <p:cNvSpPr>
                <a:spLocks noChangeArrowheads="1"/>
              </p:cNvSpPr>
              <p:nvPr/>
            </p:nvSpPr>
            <p:spPr bwMode="auto">
              <a:xfrm>
                <a:off x="9242425" y="1657351"/>
                <a:ext cx="331787" cy="385763"/>
              </a:xfrm>
              <a:prstGeom prst="rect">
                <a:avLst/>
              </a:prstGeom>
              <a:solidFill>
                <a:schemeClr val="accent3">
                  <a:lumMod val="20000"/>
                  <a:lumOff val="80000"/>
                </a:schemeClr>
              </a:solidFill>
              <a:ln>
                <a:noFill/>
              </a:ln>
            </p:spPr>
            <p:txBody>
              <a:bodyPr vert="horz" wrap="square" lIns="93260" tIns="46630" rIns="93260" bIns="46630" numCol="1" anchor="t" anchorCtr="0" compatLnSpc="1">
                <a:prstTxWarp prst="textNoShape">
                  <a:avLst/>
                </a:prstTxWarp>
              </a:bodyPr>
              <a:lstStyle/>
              <a:p>
                <a:endParaRPr lang="en-US" sz="1873"/>
              </a:p>
            </p:txBody>
          </p:sp>
          <p:sp>
            <p:nvSpPr>
              <p:cNvPr id="27" name="Freeform 91"/>
              <p:cNvSpPr>
                <a:spLocks/>
              </p:cNvSpPr>
              <p:nvPr/>
            </p:nvSpPr>
            <p:spPr bwMode="auto">
              <a:xfrm>
                <a:off x="9334500" y="1730376"/>
                <a:ext cx="111125" cy="239713"/>
              </a:xfrm>
              <a:custGeom>
                <a:avLst/>
                <a:gdLst>
                  <a:gd name="T0" fmla="*/ 70 w 70"/>
                  <a:gd name="T1" fmla="*/ 151 h 151"/>
                  <a:gd name="T2" fmla="*/ 70 w 70"/>
                  <a:gd name="T3" fmla="*/ 0 h 151"/>
                  <a:gd name="T4" fmla="*/ 47 w 70"/>
                  <a:gd name="T5" fmla="*/ 0 h 151"/>
                  <a:gd name="T6" fmla="*/ 0 w 70"/>
                  <a:gd name="T7" fmla="*/ 35 h 151"/>
                  <a:gd name="T8" fmla="*/ 12 w 70"/>
                  <a:gd name="T9" fmla="*/ 46 h 151"/>
                  <a:gd name="T10" fmla="*/ 47 w 70"/>
                  <a:gd name="T11" fmla="*/ 35 h 151"/>
                  <a:gd name="T12" fmla="*/ 47 w 70"/>
                  <a:gd name="T13" fmla="*/ 151 h 151"/>
                  <a:gd name="T14" fmla="*/ 70 w 70"/>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1">
                    <a:moveTo>
                      <a:pt x="70" y="151"/>
                    </a:moveTo>
                    <a:lnTo>
                      <a:pt x="70" y="0"/>
                    </a:lnTo>
                    <a:lnTo>
                      <a:pt x="47" y="0"/>
                    </a:lnTo>
                    <a:lnTo>
                      <a:pt x="0" y="35"/>
                    </a:lnTo>
                    <a:lnTo>
                      <a:pt x="12" y="46"/>
                    </a:lnTo>
                    <a:lnTo>
                      <a:pt x="47" y="35"/>
                    </a:lnTo>
                    <a:lnTo>
                      <a:pt x="47" y="151"/>
                    </a:lnTo>
                    <a:lnTo>
                      <a:pt x="70" y="151"/>
                    </a:lnTo>
                    <a:close/>
                  </a:path>
                </a:pathLst>
              </a:custGeom>
              <a:solidFill>
                <a:schemeClr val="accent3"/>
              </a:solidFill>
              <a:ln>
                <a:noFill/>
              </a:ln>
            </p:spPr>
            <p:txBody>
              <a:bodyPr vert="horz" wrap="square" lIns="93260" tIns="46630" rIns="93260" bIns="46630" numCol="1" anchor="t" anchorCtr="0" compatLnSpc="1">
                <a:prstTxWarp prst="textNoShape">
                  <a:avLst/>
                </a:prstTxWarp>
              </a:bodyPr>
              <a:lstStyle/>
              <a:p>
                <a:endParaRPr lang="en-US" sz="1873"/>
              </a:p>
            </p:txBody>
          </p:sp>
          <p:sp>
            <p:nvSpPr>
              <p:cNvPr id="28" name="Rectangle 92"/>
              <p:cNvSpPr>
                <a:spLocks noChangeArrowheads="1"/>
              </p:cNvSpPr>
              <p:nvPr/>
            </p:nvSpPr>
            <p:spPr bwMode="auto">
              <a:xfrm>
                <a:off x="9574213" y="1657351"/>
                <a:ext cx="331787" cy="385763"/>
              </a:xfrm>
              <a:prstGeom prst="rect">
                <a:avLst/>
              </a:prstGeom>
              <a:solidFill>
                <a:schemeClr val="accent3"/>
              </a:solidFill>
              <a:ln>
                <a:noFill/>
              </a:ln>
            </p:spPr>
            <p:txBody>
              <a:bodyPr vert="horz" wrap="square" lIns="93260" tIns="46630" rIns="93260" bIns="46630" numCol="1" anchor="t" anchorCtr="0" compatLnSpc="1">
                <a:prstTxWarp prst="textNoShape">
                  <a:avLst/>
                </a:prstTxWarp>
              </a:bodyPr>
              <a:lstStyle/>
              <a:p>
                <a:endParaRPr lang="en-US" sz="1873"/>
              </a:p>
            </p:txBody>
          </p:sp>
          <p:sp>
            <p:nvSpPr>
              <p:cNvPr id="29" name="Freeform 93"/>
              <p:cNvSpPr>
                <a:spLocks noEditPoints="1"/>
              </p:cNvSpPr>
              <p:nvPr/>
            </p:nvSpPr>
            <p:spPr bwMode="auto">
              <a:xfrm>
                <a:off x="9648825" y="1730376"/>
                <a:ext cx="165100" cy="239713"/>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2 h 13"/>
                  <a:gd name="T12" fmla="*/ 7 w 9"/>
                  <a:gd name="T13" fmla="*/ 6 h 13"/>
                  <a:gd name="T14" fmla="*/ 5 w 9"/>
                  <a:gd name="T15" fmla="*/ 11 h 13"/>
                  <a:gd name="T16" fmla="*/ 3 w 9"/>
                  <a:gd name="T17" fmla="*/ 6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1"/>
                      <a:pt x="2" y="13"/>
                      <a:pt x="5" y="13"/>
                    </a:cubicBezTo>
                    <a:cubicBezTo>
                      <a:pt x="8" y="13"/>
                      <a:pt x="9" y="11"/>
                      <a:pt x="9" y="6"/>
                    </a:cubicBezTo>
                    <a:cubicBezTo>
                      <a:pt x="9" y="2"/>
                      <a:pt x="8" y="0"/>
                      <a:pt x="5" y="0"/>
                    </a:cubicBezTo>
                    <a:close/>
                    <a:moveTo>
                      <a:pt x="5" y="2"/>
                    </a:moveTo>
                    <a:cubicBezTo>
                      <a:pt x="6" y="2"/>
                      <a:pt x="7" y="3"/>
                      <a:pt x="7" y="6"/>
                    </a:cubicBezTo>
                    <a:cubicBezTo>
                      <a:pt x="7" y="10"/>
                      <a:pt x="6" y="11"/>
                      <a:pt x="5" y="11"/>
                    </a:cubicBezTo>
                    <a:cubicBezTo>
                      <a:pt x="3" y="11"/>
                      <a:pt x="3" y="10"/>
                      <a:pt x="3" y="6"/>
                    </a:cubicBezTo>
                    <a:cubicBezTo>
                      <a:pt x="3" y="3"/>
                      <a:pt x="3" y="2"/>
                      <a:pt x="5"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30" name="Rectangle 94"/>
              <p:cNvSpPr>
                <a:spLocks noChangeArrowheads="1"/>
              </p:cNvSpPr>
              <p:nvPr/>
            </p:nvSpPr>
            <p:spPr bwMode="auto">
              <a:xfrm>
                <a:off x="8912225" y="1657351"/>
                <a:ext cx="330200" cy="385763"/>
              </a:xfrm>
              <a:prstGeom prst="rect">
                <a:avLst/>
              </a:prstGeom>
              <a:solidFill>
                <a:schemeClr val="bg1"/>
              </a:solidFill>
              <a:ln>
                <a:noFill/>
              </a:ln>
            </p:spPr>
            <p:txBody>
              <a:bodyPr vert="horz" wrap="square" lIns="93260" tIns="46630" rIns="93260" bIns="46630" numCol="1" anchor="t" anchorCtr="0" compatLnSpc="1">
                <a:prstTxWarp prst="textNoShape">
                  <a:avLst/>
                </a:prstTxWarp>
              </a:bodyPr>
              <a:lstStyle/>
              <a:p>
                <a:endParaRPr lang="en-US" sz="1873"/>
              </a:p>
            </p:txBody>
          </p:sp>
          <p:sp>
            <p:nvSpPr>
              <p:cNvPr id="31" name="Freeform 95"/>
              <p:cNvSpPr>
                <a:spLocks/>
              </p:cNvSpPr>
              <p:nvPr/>
            </p:nvSpPr>
            <p:spPr bwMode="auto">
              <a:xfrm>
                <a:off x="9004300" y="1730376"/>
                <a:ext cx="109537" cy="239713"/>
              </a:xfrm>
              <a:custGeom>
                <a:avLst/>
                <a:gdLst>
                  <a:gd name="T0" fmla="*/ 69 w 69"/>
                  <a:gd name="T1" fmla="*/ 151 h 151"/>
                  <a:gd name="T2" fmla="*/ 69 w 69"/>
                  <a:gd name="T3" fmla="*/ 0 h 151"/>
                  <a:gd name="T4" fmla="*/ 46 w 69"/>
                  <a:gd name="T5" fmla="*/ 0 h 151"/>
                  <a:gd name="T6" fmla="*/ 0 w 69"/>
                  <a:gd name="T7" fmla="*/ 35 h 151"/>
                  <a:gd name="T8" fmla="*/ 11 w 69"/>
                  <a:gd name="T9" fmla="*/ 46 h 151"/>
                  <a:gd name="T10" fmla="*/ 46 w 69"/>
                  <a:gd name="T11" fmla="*/ 35 h 151"/>
                  <a:gd name="T12" fmla="*/ 46 w 69"/>
                  <a:gd name="T13" fmla="*/ 151 h 151"/>
                  <a:gd name="T14" fmla="*/ 69 w 69"/>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151">
                    <a:moveTo>
                      <a:pt x="69" y="151"/>
                    </a:moveTo>
                    <a:lnTo>
                      <a:pt x="69" y="0"/>
                    </a:lnTo>
                    <a:lnTo>
                      <a:pt x="46" y="0"/>
                    </a:lnTo>
                    <a:lnTo>
                      <a:pt x="0" y="35"/>
                    </a:lnTo>
                    <a:lnTo>
                      <a:pt x="11" y="46"/>
                    </a:lnTo>
                    <a:lnTo>
                      <a:pt x="46" y="35"/>
                    </a:lnTo>
                    <a:lnTo>
                      <a:pt x="46" y="151"/>
                    </a:lnTo>
                    <a:lnTo>
                      <a:pt x="69" y="151"/>
                    </a:lnTo>
                    <a:close/>
                  </a:path>
                </a:pathLst>
              </a:custGeom>
              <a:solidFill>
                <a:schemeClr val="accent3"/>
              </a:solidFill>
              <a:ln>
                <a:noFill/>
              </a:ln>
            </p:spPr>
            <p:txBody>
              <a:bodyPr vert="horz" wrap="square" lIns="93260" tIns="46630" rIns="93260" bIns="46630" numCol="1" anchor="t" anchorCtr="0" compatLnSpc="1">
                <a:prstTxWarp prst="textNoShape">
                  <a:avLst/>
                </a:prstTxWarp>
              </a:bodyPr>
              <a:lstStyle/>
              <a:p>
                <a:endParaRPr lang="en-US" sz="1873"/>
              </a:p>
            </p:txBody>
          </p:sp>
          <p:sp>
            <p:nvSpPr>
              <p:cNvPr id="32" name="Rectangle 96"/>
              <p:cNvSpPr>
                <a:spLocks noChangeArrowheads="1"/>
              </p:cNvSpPr>
              <p:nvPr/>
            </p:nvSpPr>
            <p:spPr bwMode="auto">
              <a:xfrm>
                <a:off x="9242425" y="2062163"/>
                <a:ext cx="331787" cy="385763"/>
              </a:xfrm>
              <a:prstGeom prst="rect">
                <a:avLst/>
              </a:prstGeom>
              <a:solidFill>
                <a:schemeClr val="accent3"/>
              </a:solidFill>
              <a:ln>
                <a:noFill/>
              </a:ln>
            </p:spPr>
            <p:txBody>
              <a:bodyPr vert="horz" wrap="square" lIns="93260" tIns="46630" rIns="93260" bIns="46630" numCol="1" anchor="t" anchorCtr="0" compatLnSpc="1">
                <a:prstTxWarp prst="textNoShape">
                  <a:avLst/>
                </a:prstTxWarp>
              </a:bodyPr>
              <a:lstStyle/>
              <a:p>
                <a:endParaRPr lang="en-US" sz="1873"/>
              </a:p>
            </p:txBody>
          </p:sp>
          <p:sp>
            <p:nvSpPr>
              <p:cNvPr id="33" name="Freeform 97"/>
              <p:cNvSpPr>
                <a:spLocks noEditPoints="1"/>
              </p:cNvSpPr>
              <p:nvPr/>
            </p:nvSpPr>
            <p:spPr bwMode="auto">
              <a:xfrm>
                <a:off x="9317038" y="2135188"/>
                <a:ext cx="165100" cy="239713"/>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1 h 13"/>
                  <a:gd name="T12" fmla="*/ 7 w 9"/>
                  <a:gd name="T13" fmla="*/ 6 h 13"/>
                  <a:gd name="T14" fmla="*/ 5 w 9"/>
                  <a:gd name="T15" fmla="*/ 11 h 13"/>
                  <a:gd name="T16" fmla="*/ 3 w 9"/>
                  <a:gd name="T17" fmla="*/ 6 h 13"/>
                  <a:gd name="T18" fmla="*/ 5 w 9"/>
                  <a:gd name="T19"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0"/>
                      <a:pt x="2" y="13"/>
                      <a:pt x="5" y="13"/>
                    </a:cubicBezTo>
                    <a:cubicBezTo>
                      <a:pt x="8" y="13"/>
                      <a:pt x="9" y="10"/>
                      <a:pt x="9" y="6"/>
                    </a:cubicBezTo>
                    <a:cubicBezTo>
                      <a:pt x="9" y="2"/>
                      <a:pt x="8" y="0"/>
                      <a:pt x="5" y="0"/>
                    </a:cubicBezTo>
                    <a:close/>
                    <a:moveTo>
                      <a:pt x="5" y="1"/>
                    </a:moveTo>
                    <a:cubicBezTo>
                      <a:pt x="6" y="1"/>
                      <a:pt x="7" y="3"/>
                      <a:pt x="7" y="6"/>
                    </a:cubicBezTo>
                    <a:cubicBezTo>
                      <a:pt x="7" y="10"/>
                      <a:pt x="6" y="11"/>
                      <a:pt x="5" y="11"/>
                    </a:cubicBezTo>
                    <a:cubicBezTo>
                      <a:pt x="3" y="11"/>
                      <a:pt x="3" y="10"/>
                      <a:pt x="3" y="6"/>
                    </a:cubicBezTo>
                    <a:cubicBezTo>
                      <a:pt x="3" y="3"/>
                      <a:pt x="3" y="1"/>
                      <a:pt x="5" y="1"/>
                    </a:cubicBezTo>
                    <a:close/>
                  </a:path>
                </a:pathLst>
              </a:custGeom>
              <a:solidFill>
                <a:schemeClr val="accent3">
                  <a:lumMod val="20000"/>
                  <a:lumOff val="80000"/>
                </a:schemeClr>
              </a:solidFill>
              <a:ln>
                <a:noFill/>
              </a:ln>
            </p:spPr>
            <p:txBody>
              <a:bodyPr vert="horz" wrap="square" lIns="93260" tIns="46630" rIns="93260" bIns="46630" numCol="1" anchor="t" anchorCtr="0" compatLnSpc="1">
                <a:prstTxWarp prst="textNoShape">
                  <a:avLst/>
                </a:prstTxWarp>
              </a:bodyPr>
              <a:lstStyle/>
              <a:p>
                <a:endParaRPr lang="en-US" sz="1873"/>
              </a:p>
            </p:txBody>
          </p:sp>
          <p:sp>
            <p:nvSpPr>
              <p:cNvPr id="34" name="Rectangle 106"/>
              <p:cNvSpPr>
                <a:spLocks noChangeArrowheads="1"/>
              </p:cNvSpPr>
              <p:nvPr/>
            </p:nvSpPr>
            <p:spPr bwMode="auto">
              <a:xfrm>
                <a:off x="6997700" y="1362076"/>
                <a:ext cx="331787" cy="404813"/>
              </a:xfrm>
              <a:prstGeom prst="rect">
                <a:avLst/>
              </a:prstGeom>
              <a:solidFill>
                <a:schemeClr val="accent3"/>
              </a:solidFill>
              <a:ln>
                <a:noFill/>
              </a:ln>
            </p:spPr>
            <p:txBody>
              <a:bodyPr vert="horz" wrap="square" lIns="93260" tIns="46630" rIns="93260" bIns="46630" numCol="1" anchor="t" anchorCtr="0" compatLnSpc="1">
                <a:prstTxWarp prst="textNoShape">
                  <a:avLst/>
                </a:prstTxWarp>
              </a:bodyPr>
              <a:lstStyle/>
              <a:p>
                <a:endParaRPr lang="en-US" sz="1873"/>
              </a:p>
            </p:txBody>
          </p:sp>
          <p:sp>
            <p:nvSpPr>
              <p:cNvPr id="35" name="Freeform 107"/>
              <p:cNvSpPr>
                <a:spLocks noEditPoints="1"/>
              </p:cNvSpPr>
              <p:nvPr/>
            </p:nvSpPr>
            <p:spPr bwMode="auto">
              <a:xfrm>
                <a:off x="7070725" y="1436688"/>
                <a:ext cx="166687" cy="238125"/>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2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2"/>
                      <a:pt x="5" y="12"/>
                    </a:cubicBezTo>
                    <a:cubicBezTo>
                      <a:pt x="3" y="12"/>
                      <a:pt x="3" y="10"/>
                      <a:pt x="3" y="7"/>
                    </a:cubicBezTo>
                    <a:cubicBezTo>
                      <a:pt x="3" y="3"/>
                      <a:pt x="3" y="2"/>
                      <a:pt x="5"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36" name="Rectangle 108"/>
              <p:cNvSpPr>
                <a:spLocks noChangeArrowheads="1"/>
              </p:cNvSpPr>
              <p:nvPr/>
            </p:nvSpPr>
            <p:spPr bwMode="auto">
              <a:xfrm>
                <a:off x="7346950" y="1362076"/>
                <a:ext cx="312737" cy="404813"/>
              </a:xfrm>
              <a:prstGeom prst="rect">
                <a:avLst/>
              </a:prstGeom>
              <a:solidFill>
                <a:schemeClr val="bg1"/>
              </a:solidFill>
              <a:ln>
                <a:noFill/>
              </a:ln>
            </p:spPr>
            <p:txBody>
              <a:bodyPr vert="horz" wrap="square" lIns="93260" tIns="46630" rIns="93260" bIns="46630" numCol="1" anchor="t" anchorCtr="0" compatLnSpc="1">
                <a:prstTxWarp prst="textNoShape">
                  <a:avLst/>
                </a:prstTxWarp>
              </a:bodyPr>
              <a:lstStyle/>
              <a:p>
                <a:endParaRPr lang="en-US" sz="1873"/>
              </a:p>
            </p:txBody>
          </p:sp>
          <p:sp>
            <p:nvSpPr>
              <p:cNvPr id="37" name="Freeform 109"/>
              <p:cNvSpPr>
                <a:spLocks/>
              </p:cNvSpPr>
              <p:nvPr/>
            </p:nvSpPr>
            <p:spPr bwMode="auto">
              <a:xfrm>
                <a:off x="7421563" y="1454151"/>
                <a:ext cx="128587" cy="220663"/>
              </a:xfrm>
              <a:custGeom>
                <a:avLst/>
                <a:gdLst>
                  <a:gd name="T0" fmla="*/ 81 w 81"/>
                  <a:gd name="T1" fmla="*/ 139 h 139"/>
                  <a:gd name="T2" fmla="*/ 81 w 81"/>
                  <a:gd name="T3" fmla="*/ 0 h 139"/>
                  <a:gd name="T4" fmla="*/ 46 w 81"/>
                  <a:gd name="T5" fmla="*/ 0 h 139"/>
                  <a:gd name="T6" fmla="*/ 0 w 81"/>
                  <a:gd name="T7" fmla="*/ 23 h 139"/>
                  <a:gd name="T8" fmla="*/ 11 w 81"/>
                  <a:gd name="T9" fmla="*/ 47 h 139"/>
                  <a:gd name="T10" fmla="*/ 46 w 81"/>
                  <a:gd name="T11" fmla="*/ 23 h 139"/>
                  <a:gd name="T12" fmla="*/ 46 w 81"/>
                  <a:gd name="T13" fmla="*/ 139 h 139"/>
                  <a:gd name="T14" fmla="*/ 81 w 81"/>
                  <a:gd name="T15" fmla="*/ 139 h 1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139">
                    <a:moveTo>
                      <a:pt x="81" y="139"/>
                    </a:moveTo>
                    <a:lnTo>
                      <a:pt x="81" y="0"/>
                    </a:lnTo>
                    <a:lnTo>
                      <a:pt x="46" y="0"/>
                    </a:lnTo>
                    <a:lnTo>
                      <a:pt x="0" y="23"/>
                    </a:lnTo>
                    <a:lnTo>
                      <a:pt x="11" y="47"/>
                    </a:lnTo>
                    <a:lnTo>
                      <a:pt x="46" y="23"/>
                    </a:lnTo>
                    <a:lnTo>
                      <a:pt x="46" y="139"/>
                    </a:lnTo>
                    <a:lnTo>
                      <a:pt x="81" y="139"/>
                    </a:lnTo>
                    <a:close/>
                  </a:path>
                </a:pathLst>
              </a:custGeom>
              <a:solidFill>
                <a:schemeClr val="accent3"/>
              </a:solidFill>
              <a:ln>
                <a:noFill/>
              </a:ln>
            </p:spPr>
            <p:txBody>
              <a:bodyPr vert="horz" wrap="square" lIns="93260" tIns="46630" rIns="93260" bIns="46630" numCol="1" anchor="t" anchorCtr="0" compatLnSpc="1">
                <a:prstTxWarp prst="textNoShape">
                  <a:avLst/>
                </a:prstTxWarp>
              </a:bodyPr>
              <a:lstStyle/>
              <a:p>
                <a:endParaRPr lang="en-US" sz="1873"/>
              </a:p>
            </p:txBody>
          </p:sp>
        </p:grpSp>
        <p:grpSp>
          <p:nvGrpSpPr>
            <p:cNvPr id="8" name="Group 7"/>
            <p:cNvGrpSpPr/>
            <p:nvPr/>
          </p:nvGrpSpPr>
          <p:grpSpPr>
            <a:xfrm>
              <a:off x="5654676" y="2908301"/>
              <a:ext cx="681036" cy="809625"/>
              <a:chOff x="5654676" y="2908301"/>
              <a:chExt cx="681036" cy="809625"/>
            </a:xfrm>
          </p:grpSpPr>
          <p:sp>
            <p:nvSpPr>
              <p:cNvPr id="18" name="Rectangle 110"/>
              <p:cNvSpPr>
                <a:spLocks noChangeArrowheads="1"/>
              </p:cNvSpPr>
              <p:nvPr/>
            </p:nvSpPr>
            <p:spPr bwMode="auto">
              <a:xfrm>
                <a:off x="5654676" y="3313113"/>
                <a:ext cx="330200" cy="404813"/>
              </a:xfrm>
              <a:prstGeom prst="rect">
                <a:avLst/>
              </a:prstGeom>
              <a:solidFill>
                <a:schemeClr val="accent3"/>
              </a:solidFill>
              <a:ln>
                <a:noFill/>
              </a:ln>
            </p:spPr>
            <p:txBody>
              <a:bodyPr vert="horz" wrap="square" lIns="93260" tIns="46630" rIns="93260" bIns="46630" numCol="1" anchor="t" anchorCtr="0" compatLnSpc="1">
                <a:prstTxWarp prst="textNoShape">
                  <a:avLst/>
                </a:prstTxWarp>
              </a:bodyPr>
              <a:lstStyle/>
              <a:p>
                <a:endParaRPr lang="en-US" sz="1873"/>
              </a:p>
            </p:txBody>
          </p:sp>
          <p:sp>
            <p:nvSpPr>
              <p:cNvPr id="19" name="Freeform 111"/>
              <p:cNvSpPr>
                <a:spLocks/>
              </p:cNvSpPr>
              <p:nvPr/>
            </p:nvSpPr>
            <p:spPr bwMode="auto">
              <a:xfrm>
                <a:off x="5746750" y="3386138"/>
                <a:ext cx="109537" cy="239713"/>
              </a:xfrm>
              <a:custGeom>
                <a:avLst/>
                <a:gdLst>
                  <a:gd name="T0" fmla="*/ 69 w 69"/>
                  <a:gd name="T1" fmla="*/ 151 h 151"/>
                  <a:gd name="T2" fmla="*/ 69 w 69"/>
                  <a:gd name="T3" fmla="*/ 0 h 151"/>
                  <a:gd name="T4" fmla="*/ 46 w 69"/>
                  <a:gd name="T5" fmla="*/ 0 h 151"/>
                  <a:gd name="T6" fmla="*/ 0 w 69"/>
                  <a:gd name="T7" fmla="*/ 35 h 151"/>
                  <a:gd name="T8" fmla="*/ 11 w 69"/>
                  <a:gd name="T9" fmla="*/ 58 h 151"/>
                  <a:gd name="T10" fmla="*/ 46 w 69"/>
                  <a:gd name="T11" fmla="*/ 35 h 151"/>
                  <a:gd name="T12" fmla="*/ 46 w 69"/>
                  <a:gd name="T13" fmla="*/ 151 h 151"/>
                  <a:gd name="T14" fmla="*/ 69 w 69"/>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151">
                    <a:moveTo>
                      <a:pt x="69" y="151"/>
                    </a:moveTo>
                    <a:lnTo>
                      <a:pt x="69" y="0"/>
                    </a:lnTo>
                    <a:lnTo>
                      <a:pt x="46" y="0"/>
                    </a:lnTo>
                    <a:lnTo>
                      <a:pt x="0" y="35"/>
                    </a:lnTo>
                    <a:lnTo>
                      <a:pt x="11" y="58"/>
                    </a:lnTo>
                    <a:lnTo>
                      <a:pt x="46" y="35"/>
                    </a:lnTo>
                    <a:lnTo>
                      <a:pt x="46" y="151"/>
                    </a:lnTo>
                    <a:lnTo>
                      <a:pt x="69" y="151"/>
                    </a:lnTo>
                    <a:close/>
                  </a:path>
                </a:pathLst>
              </a:custGeom>
              <a:solidFill>
                <a:srgbClr val="FFFFFF"/>
              </a:solidFill>
              <a:ln>
                <a:noFill/>
              </a:ln>
            </p:spPr>
            <p:txBody>
              <a:bodyPr vert="horz" wrap="square" lIns="93260" tIns="46630" rIns="93260" bIns="46630" numCol="1" anchor="t" anchorCtr="0" compatLnSpc="1">
                <a:prstTxWarp prst="textNoShape">
                  <a:avLst/>
                </a:prstTxWarp>
              </a:bodyPr>
              <a:lstStyle/>
              <a:p>
                <a:endParaRPr lang="en-US" sz="1873"/>
              </a:p>
            </p:txBody>
          </p:sp>
          <p:sp>
            <p:nvSpPr>
              <p:cNvPr id="20" name="Rectangle 112"/>
              <p:cNvSpPr>
                <a:spLocks noChangeArrowheads="1"/>
              </p:cNvSpPr>
              <p:nvPr/>
            </p:nvSpPr>
            <p:spPr bwMode="auto">
              <a:xfrm>
                <a:off x="6003925" y="2908301"/>
                <a:ext cx="331787" cy="385763"/>
              </a:xfrm>
              <a:prstGeom prst="rect">
                <a:avLst/>
              </a:prstGeom>
              <a:solidFill>
                <a:schemeClr val="accent3">
                  <a:lumMod val="20000"/>
                  <a:lumOff val="80000"/>
                </a:schemeClr>
              </a:solidFill>
              <a:ln>
                <a:noFill/>
              </a:ln>
            </p:spPr>
            <p:txBody>
              <a:bodyPr vert="horz" wrap="square" lIns="93260" tIns="46630" rIns="93260" bIns="46630" numCol="1" anchor="t" anchorCtr="0" compatLnSpc="1">
                <a:prstTxWarp prst="textNoShape">
                  <a:avLst/>
                </a:prstTxWarp>
              </a:bodyPr>
              <a:lstStyle/>
              <a:p>
                <a:endParaRPr lang="en-US" sz="1873"/>
              </a:p>
            </p:txBody>
          </p:sp>
          <p:sp>
            <p:nvSpPr>
              <p:cNvPr id="21" name="Freeform 113"/>
              <p:cNvSpPr>
                <a:spLocks/>
              </p:cNvSpPr>
              <p:nvPr/>
            </p:nvSpPr>
            <p:spPr bwMode="auto">
              <a:xfrm>
                <a:off x="6096000" y="2981326"/>
                <a:ext cx="111125" cy="239713"/>
              </a:xfrm>
              <a:custGeom>
                <a:avLst/>
                <a:gdLst>
                  <a:gd name="T0" fmla="*/ 70 w 70"/>
                  <a:gd name="T1" fmla="*/ 151 h 151"/>
                  <a:gd name="T2" fmla="*/ 70 w 70"/>
                  <a:gd name="T3" fmla="*/ 0 h 151"/>
                  <a:gd name="T4" fmla="*/ 46 w 70"/>
                  <a:gd name="T5" fmla="*/ 0 h 151"/>
                  <a:gd name="T6" fmla="*/ 0 w 70"/>
                  <a:gd name="T7" fmla="*/ 35 h 151"/>
                  <a:gd name="T8" fmla="*/ 12 w 70"/>
                  <a:gd name="T9" fmla="*/ 46 h 151"/>
                  <a:gd name="T10" fmla="*/ 35 w 70"/>
                  <a:gd name="T11" fmla="*/ 35 h 151"/>
                  <a:gd name="T12" fmla="*/ 35 w 70"/>
                  <a:gd name="T13" fmla="*/ 151 h 151"/>
                  <a:gd name="T14" fmla="*/ 70 w 70"/>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1">
                    <a:moveTo>
                      <a:pt x="70" y="151"/>
                    </a:moveTo>
                    <a:lnTo>
                      <a:pt x="70" y="0"/>
                    </a:lnTo>
                    <a:lnTo>
                      <a:pt x="46" y="0"/>
                    </a:lnTo>
                    <a:lnTo>
                      <a:pt x="0" y="35"/>
                    </a:lnTo>
                    <a:lnTo>
                      <a:pt x="12" y="46"/>
                    </a:lnTo>
                    <a:lnTo>
                      <a:pt x="35" y="35"/>
                    </a:lnTo>
                    <a:lnTo>
                      <a:pt x="35" y="151"/>
                    </a:lnTo>
                    <a:lnTo>
                      <a:pt x="70" y="151"/>
                    </a:lnTo>
                    <a:close/>
                  </a:path>
                </a:pathLst>
              </a:custGeom>
              <a:solidFill>
                <a:schemeClr val="accent3"/>
              </a:solidFill>
              <a:ln>
                <a:noFill/>
              </a:ln>
            </p:spPr>
            <p:txBody>
              <a:bodyPr vert="horz" wrap="square" lIns="93260" tIns="46630" rIns="93260" bIns="46630" numCol="1" anchor="t" anchorCtr="0" compatLnSpc="1">
                <a:prstTxWarp prst="textNoShape">
                  <a:avLst/>
                </a:prstTxWarp>
              </a:bodyPr>
              <a:lstStyle/>
              <a:p>
                <a:endParaRPr lang="en-US" sz="1873"/>
              </a:p>
            </p:txBody>
          </p:sp>
        </p:grpSp>
        <p:grpSp>
          <p:nvGrpSpPr>
            <p:cNvPr id="9" name="Group 8"/>
            <p:cNvGrpSpPr/>
            <p:nvPr/>
          </p:nvGrpSpPr>
          <p:grpSpPr>
            <a:xfrm>
              <a:off x="6481763" y="4656138"/>
              <a:ext cx="1308100" cy="809626"/>
              <a:chOff x="6481763" y="4656138"/>
              <a:chExt cx="1308100" cy="809626"/>
            </a:xfrm>
          </p:grpSpPr>
          <p:sp>
            <p:nvSpPr>
              <p:cNvPr id="10" name="Rectangle 114"/>
              <p:cNvSpPr>
                <a:spLocks noChangeArrowheads="1"/>
              </p:cNvSpPr>
              <p:nvPr/>
            </p:nvSpPr>
            <p:spPr bwMode="auto">
              <a:xfrm>
                <a:off x="6813550" y="4656138"/>
                <a:ext cx="331787" cy="404813"/>
              </a:xfrm>
              <a:prstGeom prst="rect">
                <a:avLst/>
              </a:prstGeom>
              <a:solidFill>
                <a:schemeClr val="accent3"/>
              </a:solidFill>
              <a:ln>
                <a:noFill/>
              </a:ln>
            </p:spPr>
            <p:txBody>
              <a:bodyPr vert="horz" wrap="square" lIns="93260" tIns="46630" rIns="93260" bIns="46630" numCol="1" anchor="t" anchorCtr="0" compatLnSpc="1">
                <a:prstTxWarp prst="textNoShape">
                  <a:avLst/>
                </a:prstTxWarp>
              </a:bodyPr>
              <a:lstStyle/>
              <a:p>
                <a:endParaRPr lang="en-US" sz="1873"/>
              </a:p>
            </p:txBody>
          </p:sp>
          <p:sp>
            <p:nvSpPr>
              <p:cNvPr id="11" name="Freeform 115"/>
              <p:cNvSpPr>
                <a:spLocks noEditPoints="1"/>
              </p:cNvSpPr>
              <p:nvPr/>
            </p:nvSpPr>
            <p:spPr bwMode="auto">
              <a:xfrm>
                <a:off x="6886575" y="4748213"/>
                <a:ext cx="166687" cy="238125"/>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1 h 13"/>
                  <a:gd name="T12" fmla="*/ 7 w 9"/>
                  <a:gd name="T13" fmla="*/ 6 h 13"/>
                  <a:gd name="T14" fmla="*/ 5 w 9"/>
                  <a:gd name="T15" fmla="*/ 11 h 13"/>
                  <a:gd name="T16" fmla="*/ 3 w 9"/>
                  <a:gd name="T17" fmla="*/ 6 h 13"/>
                  <a:gd name="T18" fmla="*/ 5 w 9"/>
                  <a:gd name="T19"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0"/>
                      <a:pt x="2" y="13"/>
                      <a:pt x="5" y="13"/>
                    </a:cubicBezTo>
                    <a:cubicBezTo>
                      <a:pt x="8" y="13"/>
                      <a:pt x="9" y="10"/>
                      <a:pt x="9" y="6"/>
                    </a:cubicBezTo>
                    <a:cubicBezTo>
                      <a:pt x="9" y="2"/>
                      <a:pt x="8" y="0"/>
                      <a:pt x="5" y="0"/>
                    </a:cubicBezTo>
                    <a:close/>
                    <a:moveTo>
                      <a:pt x="5" y="1"/>
                    </a:moveTo>
                    <a:cubicBezTo>
                      <a:pt x="6" y="1"/>
                      <a:pt x="7" y="2"/>
                      <a:pt x="7" y="6"/>
                    </a:cubicBezTo>
                    <a:cubicBezTo>
                      <a:pt x="7" y="10"/>
                      <a:pt x="6" y="11"/>
                      <a:pt x="5" y="11"/>
                    </a:cubicBezTo>
                    <a:cubicBezTo>
                      <a:pt x="3" y="11"/>
                      <a:pt x="3" y="9"/>
                      <a:pt x="3" y="6"/>
                    </a:cubicBezTo>
                    <a:cubicBezTo>
                      <a:pt x="3" y="3"/>
                      <a:pt x="3" y="1"/>
                      <a:pt x="5" y="1"/>
                    </a:cubicBezTo>
                    <a:close/>
                  </a:path>
                </a:pathLst>
              </a:custGeom>
              <a:solidFill>
                <a:schemeClr val="accent3">
                  <a:lumMod val="20000"/>
                  <a:lumOff val="80000"/>
                </a:schemeClr>
              </a:solidFill>
              <a:ln>
                <a:noFill/>
              </a:ln>
            </p:spPr>
            <p:txBody>
              <a:bodyPr vert="horz" wrap="square" lIns="93260" tIns="46630" rIns="93260" bIns="46630" numCol="1" anchor="t" anchorCtr="0" compatLnSpc="1">
                <a:prstTxWarp prst="textNoShape">
                  <a:avLst/>
                </a:prstTxWarp>
              </a:bodyPr>
              <a:lstStyle/>
              <a:p>
                <a:endParaRPr lang="en-US" sz="1873"/>
              </a:p>
            </p:txBody>
          </p:sp>
          <p:sp>
            <p:nvSpPr>
              <p:cNvPr id="12" name="Rectangle 116"/>
              <p:cNvSpPr>
                <a:spLocks noChangeArrowheads="1"/>
              </p:cNvSpPr>
              <p:nvPr/>
            </p:nvSpPr>
            <p:spPr bwMode="auto">
              <a:xfrm>
                <a:off x="6481763" y="5060951"/>
                <a:ext cx="331787" cy="404813"/>
              </a:xfrm>
              <a:prstGeom prst="rect">
                <a:avLst/>
              </a:prstGeom>
              <a:solidFill>
                <a:schemeClr val="accent3"/>
              </a:solidFill>
              <a:ln>
                <a:noFill/>
              </a:ln>
            </p:spPr>
            <p:txBody>
              <a:bodyPr vert="horz" wrap="square" lIns="93260" tIns="46630" rIns="93260" bIns="46630" numCol="1" anchor="t" anchorCtr="0" compatLnSpc="1">
                <a:prstTxWarp prst="textNoShape">
                  <a:avLst/>
                </a:prstTxWarp>
              </a:bodyPr>
              <a:lstStyle/>
              <a:p>
                <a:endParaRPr lang="en-US" sz="1873"/>
              </a:p>
            </p:txBody>
          </p:sp>
          <p:sp>
            <p:nvSpPr>
              <p:cNvPr id="13" name="Freeform 117"/>
              <p:cNvSpPr>
                <a:spLocks noEditPoints="1"/>
              </p:cNvSpPr>
              <p:nvPr/>
            </p:nvSpPr>
            <p:spPr bwMode="auto">
              <a:xfrm>
                <a:off x="6556375" y="5133976"/>
                <a:ext cx="165100" cy="239713"/>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1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1"/>
                      <a:pt x="5" y="11"/>
                    </a:cubicBezTo>
                    <a:cubicBezTo>
                      <a:pt x="3" y="11"/>
                      <a:pt x="3" y="10"/>
                      <a:pt x="3" y="7"/>
                    </a:cubicBezTo>
                    <a:cubicBezTo>
                      <a:pt x="3" y="3"/>
                      <a:pt x="3" y="2"/>
                      <a:pt x="5" y="2"/>
                    </a:cubicBezTo>
                    <a:close/>
                  </a:path>
                </a:pathLst>
              </a:custGeom>
              <a:solidFill>
                <a:schemeClr val="accent3">
                  <a:lumMod val="20000"/>
                  <a:lumOff val="80000"/>
                </a:schemeClr>
              </a:solidFill>
              <a:ln>
                <a:noFill/>
              </a:ln>
            </p:spPr>
            <p:txBody>
              <a:bodyPr vert="horz" wrap="square" lIns="93260" tIns="46630" rIns="93260" bIns="46630" numCol="1" anchor="t" anchorCtr="0" compatLnSpc="1">
                <a:prstTxWarp prst="textNoShape">
                  <a:avLst/>
                </a:prstTxWarp>
              </a:bodyPr>
              <a:lstStyle/>
              <a:p>
                <a:endParaRPr lang="en-US" sz="1873"/>
              </a:p>
            </p:txBody>
          </p:sp>
          <p:sp>
            <p:nvSpPr>
              <p:cNvPr id="14" name="Rectangle 118"/>
              <p:cNvSpPr>
                <a:spLocks noChangeArrowheads="1"/>
              </p:cNvSpPr>
              <p:nvPr/>
            </p:nvSpPr>
            <p:spPr bwMode="auto">
              <a:xfrm>
                <a:off x="7145338" y="4656138"/>
                <a:ext cx="330200" cy="404813"/>
              </a:xfrm>
              <a:prstGeom prst="rect">
                <a:avLst/>
              </a:prstGeom>
              <a:solidFill>
                <a:schemeClr val="accent3"/>
              </a:solidFill>
              <a:ln>
                <a:noFill/>
              </a:ln>
            </p:spPr>
            <p:txBody>
              <a:bodyPr vert="horz" wrap="square" lIns="93260" tIns="46630" rIns="93260" bIns="46630" numCol="1" anchor="t" anchorCtr="0" compatLnSpc="1">
                <a:prstTxWarp prst="textNoShape">
                  <a:avLst/>
                </a:prstTxWarp>
              </a:bodyPr>
              <a:lstStyle/>
              <a:p>
                <a:endParaRPr lang="en-US" sz="1873"/>
              </a:p>
            </p:txBody>
          </p:sp>
          <p:sp>
            <p:nvSpPr>
              <p:cNvPr id="15" name="Freeform 119"/>
              <p:cNvSpPr>
                <a:spLocks noEditPoints="1"/>
              </p:cNvSpPr>
              <p:nvPr/>
            </p:nvSpPr>
            <p:spPr bwMode="auto">
              <a:xfrm>
                <a:off x="7218363" y="4748213"/>
                <a:ext cx="166687" cy="238125"/>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1 h 13"/>
                  <a:gd name="T12" fmla="*/ 7 w 9"/>
                  <a:gd name="T13" fmla="*/ 6 h 13"/>
                  <a:gd name="T14" fmla="*/ 5 w 9"/>
                  <a:gd name="T15" fmla="*/ 11 h 13"/>
                  <a:gd name="T16" fmla="*/ 3 w 9"/>
                  <a:gd name="T17" fmla="*/ 6 h 13"/>
                  <a:gd name="T18" fmla="*/ 5 w 9"/>
                  <a:gd name="T19"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0"/>
                      <a:pt x="2" y="13"/>
                      <a:pt x="5" y="13"/>
                    </a:cubicBezTo>
                    <a:cubicBezTo>
                      <a:pt x="8" y="13"/>
                      <a:pt x="9" y="10"/>
                      <a:pt x="9" y="6"/>
                    </a:cubicBezTo>
                    <a:cubicBezTo>
                      <a:pt x="9" y="2"/>
                      <a:pt x="8" y="0"/>
                      <a:pt x="5" y="0"/>
                    </a:cubicBezTo>
                    <a:close/>
                    <a:moveTo>
                      <a:pt x="5" y="1"/>
                    </a:moveTo>
                    <a:cubicBezTo>
                      <a:pt x="6" y="1"/>
                      <a:pt x="7" y="2"/>
                      <a:pt x="7" y="6"/>
                    </a:cubicBezTo>
                    <a:cubicBezTo>
                      <a:pt x="7" y="10"/>
                      <a:pt x="6" y="11"/>
                      <a:pt x="5" y="11"/>
                    </a:cubicBezTo>
                    <a:cubicBezTo>
                      <a:pt x="3" y="11"/>
                      <a:pt x="3" y="9"/>
                      <a:pt x="3" y="6"/>
                    </a:cubicBezTo>
                    <a:cubicBezTo>
                      <a:pt x="3" y="3"/>
                      <a:pt x="3" y="1"/>
                      <a:pt x="5" y="1"/>
                    </a:cubicBezTo>
                    <a:close/>
                  </a:path>
                </a:pathLst>
              </a:custGeom>
              <a:solidFill>
                <a:schemeClr val="accent3">
                  <a:lumMod val="20000"/>
                  <a:lumOff val="80000"/>
                </a:schemeClr>
              </a:solidFill>
              <a:ln>
                <a:noFill/>
              </a:ln>
            </p:spPr>
            <p:txBody>
              <a:bodyPr vert="horz" wrap="square" lIns="93260" tIns="46630" rIns="93260" bIns="46630" numCol="1" anchor="t" anchorCtr="0" compatLnSpc="1">
                <a:prstTxWarp prst="textNoShape">
                  <a:avLst/>
                </a:prstTxWarp>
              </a:bodyPr>
              <a:lstStyle/>
              <a:p>
                <a:endParaRPr lang="en-US" sz="1873"/>
              </a:p>
            </p:txBody>
          </p:sp>
          <p:sp>
            <p:nvSpPr>
              <p:cNvPr id="16" name="Rectangle 120"/>
              <p:cNvSpPr>
                <a:spLocks noChangeArrowheads="1"/>
              </p:cNvSpPr>
              <p:nvPr/>
            </p:nvSpPr>
            <p:spPr bwMode="auto">
              <a:xfrm>
                <a:off x="7475538" y="4656138"/>
                <a:ext cx="314325" cy="404813"/>
              </a:xfrm>
              <a:prstGeom prst="rect">
                <a:avLst/>
              </a:prstGeom>
              <a:solidFill>
                <a:schemeClr val="bg1"/>
              </a:solidFill>
              <a:ln>
                <a:noFill/>
              </a:ln>
            </p:spPr>
            <p:txBody>
              <a:bodyPr vert="horz" wrap="square" lIns="93260" tIns="46630" rIns="93260" bIns="46630" numCol="1" anchor="t" anchorCtr="0" compatLnSpc="1">
                <a:prstTxWarp prst="textNoShape">
                  <a:avLst/>
                </a:prstTxWarp>
              </a:bodyPr>
              <a:lstStyle/>
              <a:p>
                <a:endParaRPr lang="en-US" sz="1873"/>
              </a:p>
            </p:txBody>
          </p:sp>
          <p:sp>
            <p:nvSpPr>
              <p:cNvPr id="17" name="Freeform 121"/>
              <p:cNvSpPr>
                <a:spLocks/>
              </p:cNvSpPr>
              <p:nvPr/>
            </p:nvSpPr>
            <p:spPr bwMode="auto">
              <a:xfrm>
                <a:off x="7550150" y="4748213"/>
                <a:ext cx="128587" cy="220663"/>
              </a:xfrm>
              <a:custGeom>
                <a:avLst/>
                <a:gdLst>
                  <a:gd name="T0" fmla="*/ 81 w 81"/>
                  <a:gd name="T1" fmla="*/ 139 h 139"/>
                  <a:gd name="T2" fmla="*/ 81 w 81"/>
                  <a:gd name="T3" fmla="*/ 0 h 139"/>
                  <a:gd name="T4" fmla="*/ 58 w 81"/>
                  <a:gd name="T5" fmla="*/ 0 h 139"/>
                  <a:gd name="T6" fmla="*/ 0 w 81"/>
                  <a:gd name="T7" fmla="*/ 23 h 139"/>
                  <a:gd name="T8" fmla="*/ 11 w 81"/>
                  <a:gd name="T9" fmla="*/ 46 h 139"/>
                  <a:gd name="T10" fmla="*/ 46 w 81"/>
                  <a:gd name="T11" fmla="*/ 23 h 139"/>
                  <a:gd name="T12" fmla="*/ 46 w 81"/>
                  <a:gd name="T13" fmla="*/ 139 h 139"/>
                  <a:gd name="T14" fmla="*/ 81 w 81"/>
                  <a:gd name="T15" fmla="*/ 139 h 1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139">
                    <a:moveTo>
                      <a:pt x="81" y="139"/>
                    </a:moveTo>
                    <a:lnTo>
                      <a:pt x="81" y="0"/>
                    </a:lnTo>
                    <a:lnTo>
                      <a:pt x="58" y="0"/>
                    </a:lnTo>
                    <a:lnTo>
                      <a:pt x="0" y="23"/>
                    </a:lnTo>
                    <a:lnTo>
                      <a:pt x="11" y="46"/>
                    </a:lnTo>
                    <a:lnTo>
                      <a:pt x="46" y="23"/>
                    </a:lnTo>
                    <a:lnTo>
                      <a:pt x="46" y="139"/>
                    </a:lnTo>
                    <a:lnTo>
                      <a:pt x="81" y="139"/>
                    </a:lnTo>
                    <a:close/>
                  </a:path>
                </a:pathLst>
              </a:custGeom>
              <a:solidFill>
                <a:schemeClr val="accent3"/>
              </a:solidFill>
              <a:ln>
                <a:noFill/>
              </a:ln>
            </p:spPr>
            <p:txBody>
              <a:bodyPr vert="horz" wrap="square" lIns="93260" tIns="46630" rIns="93260" bIns="46630" numCol="1" anchor="t" anchorCtr="0" compatLnSpc="1">
                <a:prstTxWarp prst="textNoShape">
                  <a:avLst/>
                </a:prstTxWarp>
              </a:bodyPr>
              <a:lstStyle/>
              <a:p>
                <a:endParaRPr lang="en-US" sz="1873"/>
              </a:p>
            </p:txBody>
          </p:sp>
        </p:grpSp>
      </p:grpSp>
      <p:grpSp>
        <p:nvGrpSpPr>
          <p:cNvPr id="46" name="Group 45"/>
          <p:cNvGrpSpPr/>
          <p:nvPr/>
        </p:nvGrpSpPr>
        <p:grpSpPr>
          <a:xfrm>
            <a:off x="6087599" y="2177694"/>
            <a:ext cx="5014177" cy="4484915"/>
            <a:chOff x="5966324" y="2135188"/>
            <a:chExt cx="4916306" cy="4397375"/>
          </a:xfrm>
        </p:grpSpPr>
        <p:grpSp>
          <p:nvGrpSpPr>
            <p:cNvPr id="47" name="Group 46"/>
            <p:cNvGrpSpPr/>
            <p:nvPr/>
          </p:nvGrpSpPr>
          <p:grpSpPr>
            <a:xfrm>
              <a:off x="5966324" y="4167004"/>
              <a:ext cx="4916306" cy="2303514"/>
              <a:chOff x="5966324" y="4167004"/>
              <a:chExt cx="4916306" cy="2303514"/>
            </a:xfrm>
          </p:grpSpPr>
          <p:sp>
            <p:nvSpPr>
              <p:cNvPr id="109" name="Rectangle 21"/>
              <p:cNvSpPr>
                <a:spLocks noChangeArrowheads="1"/>
              </p:cNvSpPr>
              <p:nvPr/>
            </p:nvSpPr>
            <p:spPr bwMode="auto">
              <a:xfrm>
                <a:off x="5966324" y="4167004"/>
                <a:ext cx="4916306" cy="228404"/>
              </a:xfrm>
              <a:prstGeom prst="rect">
                <a:avLst/>
              </a:prstGeom>
              <a:solidFill>
                <a:srgbClr val="985F2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73">
                  <a:solidFill>
                    <a:srgbClr val="FFFFFF"/>
                  </a:solidFill>
                </a:endParaRPr>
              </a:p>
            </p:txBody>
          </p:sp>
          <p:sp>
            <p:nvSpPr>
              <p:cNvPr id="110" name="Freeform 23"/>
              <p:cNvSpPr>
                <a:spLocks/>
              </p:cNvSpPr>
              <p:nvPr/>
            </p:nvSpPr>
            <p:spPr bwMode="auto">
              <a:xfrm>
                <a:off x="5966324" y="4383169"/>
                <a:ext cx="3262903" cy="2087349"/>
              </a:xfrm>
              <a:custGeom>
                <a:avLst/>
                <a:gdLst>
                  <a:gd name="T0" fmla="*/ 0 w 800"/>
                  <a:gd name="T1" fmla="*/ 477 h 477"/>
                  <a:gd name="T2" fmla="*/ 50 w 800"/>
                  <a:gd name="T3" fmla="*/ 477 h 477"/>
                  <a:gd name="T4" fmla="*/ 50 w 800"/>
                  <a:gd name="T5" fmla="*/ 50 h 477"/>
                  <a:gd name="T6" fmla="*/ 800 w 800"/>
                  <a:gd name="T7" fmla="*/ 50 h 477"/>
                  <a:gd name="T8" fmla="*/ 800 w 800"/>
                  <a:gd name="T9" fmla="*/ 0 h 477"/>
                  <a:gd name="T10" fmla="*/ 0 w 800"/>
                  <a:gd name="T11" fmla="*/ 0 h 477"/>
                  <a:gd name="T12" fmla="*/ 0 w 800"/>
                  <a:gd name="T13" fmla="*/ 477 h 477"/>
                </a:gdLst>
                <a:ahLst/>
                <a:cxnLst>
                  <a:cxn ang="0">
                    <a:pos x="T0" y="T1"/>
                  </a:cxn>
                  <a:cxn ang="0">
                    <a:pos x="T2" y="T3"/>
                  </a:cxn>
                  <a:cxn ang="0">
                    <a:pos x="T4" y="T5"/>
                  </a:cxn>
                  <a:cxn ang="0">
                    <a:pos x="T6" y="T7"/>
                  </a:cxn>
                  <a:cxn ang="0">
                    <a:pos x="T8" y="T9"/>
                  </a:cxn>
                  <a:cxn ang="0">
                    <a:pos x="T10" y="T11"/>
                  </a:cxn>
                  <a:cxn ang="0">
                    <a:pos x="T12" y="T13"/>
                  </a:cxn>
                </a:cxnLst>
                <a:rect l="0" t="0" r="r" b="b"/>
                <a:pathLst>
                  <a:path w="800" h="477">
                    <a:moveTo>
                      <a:pt x="0" y="477"/>
                    </a:moveTo>
                    <a:lnTo>
                      <a:pt x="50" y="477"/>
                    </a:lnTo>
                    <a:lnTo>
                      <a:pt x="50" y="50"/>
                    </a:lnTo>
                    <a:lnTo>
                      <a:pt x="800" y="50"/>
                    </a:lnTo>
                    <a:lnTo>
                      <a:pt x="800" y="0"/>
                    </a:lnTo>
                    <a:lnTo>
                      <a:pt x="0" y="0"/>
                    </a:lnTo>
                    <a:lnTo>
                      <a:pt x="0" y="477"/>
                    </a:lnTo>
                    <a:close/>
                  </a:path>
                </a:pathLst>
              </a:custGeom>
              <a:solidFill>
                <a:srgbClr val="6E45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solidFill>
                    <a:srgbClr val="FFFFFF"/>
                  </a:solidFill>
                </a:endParaRPr>
              </a:p>
            </p:txBody>
          </p:sp>
          <p:sp>
            <p:nvSpPr>
              <p:cNvPr id="111" name="Freeform 23"/>
              <p:cNvSpPr>
                <a:spLocks/>
              </p:cNvSpPr>
              <p:nvPr/>
            </p:nvSpPr>
            <p:spPr bwMode="auto">
              <a:xfrm flipH="1">
                <a:off x="7619727" y="4383169"/>
                <a:ext cx="3262903" cy="2087349"/>
              </a:xfrm>
              <a:custGeom>
                <a:avLst/>
                <a:gdLst>
                  <a:gd name="T0" fmla="*/ 0 w 800"/>
                  <a:gd name="T1" fmla="*/ 477 h 477"/>
                  <a:gd name="T2" fmla="*/ 50 w 800"/>
                  <a:gd name="T3" fmla="*/ 477 h 477"/>
                  <a:gd name="T4" fmla="*/ 50 w 800"/>
                  <a:gd name="T5" fmla="*/ 50 h 477"/>
                  <a:gd name="T6" fmla="*/ 800 w 800"/>
                  <a:gd name="T7" fmla="*/ 50 h 477"/>
                  <a:gd name="T8" fmla="*/ 800 w 800"/>
                  <a:gd name="T9" fmla="*/ 0 h 477"/>
                  <a:gd name="T10" fmla="*/ 0 w 800"/>
                  <a:gd name="T11" fmla="*/ 0 h 477"/>
                  <a:gd name="T12" fmla="*/ 0 w 800"/>
                  <a:gd name="T13" fmla="*/ 477 h 477"/>
                </a:gdLst>
                <a:ahLst/>
                <a:cxnLst>
                  <a:cxn ang="0">
                    <a:pos x="T0" y="T1"/>
                  </a:cxn>
                  <a:cxn ang="0">
                    <a:pos x="T2" y="T3"/>
                  </a:cxn>
                  <a:cxn ang="0">
                    <a:pos x="T4" y="T5"/>
                  </a:cxn>
                  <a:cxn ang="0">
                    <a:pos x="T6" y="T7"/>
                  </a:cxn>
                  <a:cxn ang="0">
                    <a:pos x="T8" y="T9"/>
                  </a:cxn>
                  <a:cxn ang="0">
                    <a:pos x="T10" y="T11"/>
                  </a:cxn>
                  <a:cxn ang="0">
                    <a:pos x="T12" y="T13"/>
                  </a:cxn>
                </a:cxnLst>
                <a:rect l="0" t="0" r="r" b="b"/>
                <a:pathLst>
                  <a:path w="800" h="477">
                    <a:moveTo>
                      <a:pt x="0" y="477"/>
                    </a:moveTo>
                    <a:lnTo>
                      <a:pt x="50" y="477"/>
                    </a:lnTo>
                    <a:lnTo>
                      <a:pt x="50" y="50"/>
                    </a:lnTo>
                    <a:lnTo>
                      <a:pt x="800" y="50"/>
                    </a:lnTo>
                    <a:lnTo>
                      <a:pt x="800" y="0"/>
                    </a:lnTo>
                    <a:lnTo>
                      <a:pt x="0" y="0"/>
                    </a:lnTo>
                    <a:lnTo>
                      <a:pt x="0" y="477"/>
                    </a:lnTo>
                    <a:close/>
                  </a:path>
                </a:pathLst>
              </a:custGeom>
              <a:solidFill>
                <a:srgbClr val="6E45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solidFill>
                    <a:srgbClr val="FFFFFF"/>
                  </a:solidFill>
                </a:endParaRPr>
              </a:p>
            </p:txBody>
          </p:sp>
        </p:grpSp>
        <p:sp>
          <p:nvSpPr>
            <p:cNvPr id="48" name="Freeform 24"/>
            <p:cNvSpPr>
              <a:spLocks/>
            </p:cNvSpPr>
            <p:nvPr/>
          </p:nvSpPr>
          <p:spPr bwMode="auto">
            <a:xfrm>
              <a:off x="6500813" y="2135188"/>
              <a:ext cx="2466975" cy="1636713"/>
            </a:xfrm>
            <a:custGeom>
              <a:avLst/>
              <a:gdLst>
                <a:gd name="T0" fmla="*/ 7 w 134"/>
                <a:gd name="T1" fmla="*/ 0 h 89"/>
                <a:gd name="T2" fmla="*/ 126 w 134"/>
                <a:gd name="T3" fmla="*/ 0 h 89"/>
                <a:gd name="T4" fmla="*/ 134 w 134"/>
                <a:gd name="T5" fmla="*/ 5 h 89"/>
                <a:gd name="T6" fmla="*/ 134 w 134"/>
                <a:gd name="T7" fmla="*/ 84 h 89"/>
                <a:gd name="T8" fmla="*/ 126 w 134"/>
                <a:gd name="T9" fmla="*/ 89 h 89"/>
                <a:gd name="T10" fmla="*/ 7 w 134"/>
                <a:gd name="T11" fmla="*/ 89 h 89"/>
                <a:gd name="T12" fmla="*/ 0 w 134"/>
                <a:gd name="T13" fmla="*/ 84 h 89"/>
                <a:gd name="T14" fmla="*/ 0 w 134"/>
                <a:gd name="T15" fmla="*/ 5 h 89"/>
                <a:gd name="T16" fmla="*/ 7 w 134"/>
                <a:gd name="T17"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4" h="89">
                  <a:moveTo>
                    <a:pt x="7" y="0"/>
                  </a:moveTo>
                  <a:cubicBezTo>
                    <a:pt x="126" y="0"/>
                    <a:pt x="126" y="0"/>
                    <a:pt x="126" y="0"/>
                  </a:cubicBezTo>
                  <a:cubicBezTo>
                    <a:pt x="130" y="0"/>
                    <a:pt x="134" y="2"/>
                    <a:pt x="134" y="5"/>
                  </a:cubicBezTo>
                  <a:cubicBezTo>
                    <a:pt x="134" y="84"/>
                    <a:pt x="134" y="84"/>
                    <a:pt x="134" y="84"/>
                  </a:cubicBezTo>
                  <a:cubicBezTo>
                    <a:pt x="134" y="87"/>
                    <a:pt x="130" y="89"/>
                    <a:pt x="126" y="89"/>
                  </a:cubicBezTo>
                  <a:cubicBezTo>
                    <a:pt x="7" y="89"/>
                    <a:pt x="7" y="89"/>
                    <a:pt x="7" y="89"/>
                  </a:cubicBezTo>
                  <a:cubicBezTo>
                    <a:pt x="3" y="89"/>
                    <a:pt x="0" y="87"/>
                    <a:pt x="0" y="84"/>
                  </a:cubicBezTo>
                  <a:cubicBezTo>
                    <a:pt x="0" y="5"/>
                    <a:pt x="0" y="5"/>
                    <a:pt x="0" y="5"/>
                  </a:cubicBezTo>
                  <a:cubicBezTo>
                    <a:pt x="0" y="2"/>
                    <a:pt x="3" y="0"/>
                    <a:pt x="7" y="0"/>
                  </a:cubicBezTo>
                  <a:close/>
                </a:path>
              </a:pathLst>
            </a:custGeom>
            <a:solidFill>
              <a:srgbClr val="7E909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49" name="Rectangle 25"/>
            <p:cNvSpPr>
              <a:spLocks noChangeArrowheads="1"/>
            </p:cNvSpPr>
            <p:nvPr/>
          </p:nvSpPr>
          <p:spPr bwMode="auto">
            <a:xfrm>
              <a:off x="6573838" y="2300288"/>
              <a:ext cx="2301875" cy="1306513"/>
            </a:xfrm>
            <a:prstGeom prst="rect">
              <a:avLst/>
            </a:prstGeom>
            <a:solidFill>
              <a:srgbClr val="34475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50" name="Rectangle 26"/>
            <p:cNvSpPr>
              <a:spLocks noChangeArrowheads="1"/>
            </p:cNvSpPr>
            <p:nvPr/>
          </p:nvSpPr>
          <p:spPr bwMode="auto">
            <a:xfrm>
              <a:off x="6611938" y="2355851"/>
              <a:ext cx="2263775" cy="1250950"/>
            </a:xfrm>
            <a:prstGeom prst="rect">
              <a:avLst/>
            </a:prstGeom>
            <a:solidFill>
              <a:schemeClr val="bg2">
                <a:lumMod val="20000"/>
                <a:lumOff val="8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51" name="Rectangle 27"/>
            <p:cNvSpPr>
              <a:spLocks noChangeArrowheads="1"/>
            </p:cNvSpPr>
            <p:nvPr/>
          </p:nvSpPr>
          <p:spPr bwMode="auto">
            <a:xfrm>
              <a:off x="7421563" y="3771901"/>
              <a:ext cx="606425" cy="276225"/>
            </a:xfrm>
            <a:prstGeom prst="rect">
              <a:avLst/>
            </a:prstGeom>
            <a:solidFill>
              <a:srgbClr val="5B6E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52" name="Freeform 28"/>
            <p:cNvSpPr>
              <a:spLocks/>
            </p:cNvSpPr>
            <p:nvPr/>
          </p:nvSpPr>
          <p:spPr bwMode="auto">
            <a:xfrm>
              <a:off x="7254875" y="4030663"/>
              <a:ext cx="939800" cy="146050"/>
            </a:xfrm>
            <a:custGeom>
              <a:avLst/>
              <a:gdLst>
                <a:gd name="T0" fmla="*/ 3 w 51"/>
                <a:gd name="T1" fmla="*/ 0 h 8"/>
                <a:gd name="T2" fmla="*/ 48 w 51"/>
                <a:gd name="T3" fmla="*/ 0 h 8"/>
                <a:gd name="T4" fmla="*/ 51 w 51"/>
                <a:gd name="T5" fmla="*/ 3 h 8"/>
                <a:gd name="T6" fmla="*/ 51 w 51"/>
                <a:gd name="T7" fmla="*/ 8 h 8"/>
                <a:gd name="T8" fmla="*/ 0 w 51"/>
                <a:gd name="T9" fmla="*/ 8 h 8"/>
                <a:gd name="T10" fmla="*/ 0 w 51"/>
                <a:gd name="T11" fmla="*/ 3 h 8"/>
                <a:gd name="T12" fmla="*/ 3 w 51"/>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51" h="8">
                  <a:moveTo>
                    <a:pt x="3" y="0"/>
                  </a:moveTo>
                  <a:cubicBezTo>
                    <a:pt x="48" y="0"/>
                    <a:pt x="48" y="0"/>
                    <a:pt x="48" y="0"/>
                  </a:cubicBezTo>
                  <a:cubicBezTo>
                    <a:pt x="50" y="0"/>
                    <a:pt x="51" y="2"/>
                    <a:pt x="51" y="3"/>
                  </a:cubicBezTo>
                  <a:cubicBezTo>
                    <a:pt x="51" y="8"/>
                    <a:pt x="51" y="8"/>
                    <a:pt x="51" y="8"/>
                  </a:cubicBezTo>
                  <a:cubicBezTo>
                    <a:pt x="0" y="8"/>
                    <a:pt x="0" y="8"/>
                    <a:pt x="0" y="8"/>
                  </a:cubicBezTo>
                  <a:cubicBezTo>
                    <a:pt x="0" y="3"/>
                    <a:pt x="0" y="3"/>
                    <a:pt x="0" y="3"/>
                  </a:cubicBezTo>
                  <a:cubicBezTo>
                    <a:pt x="0" y="2"/>
                    <a:pt x="2" y="0"/>
                    <a:pt x="3" y="0"/>
                  </a:cubicBezTo>
                  <a:close/>
                </a:path>
              </a:pathLst>
            </a:custGeom>
            <a:solidFill>
              <a:srgbClr val="7E909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53" name="Rectangle 29"/>
            <p:cNvSpPr>
              <a:spLocks noChangeArrowheads="1"/>
            </p:cNvSpPr>
            <p:nvPr/>
          </p:nvSpPr>
          <p:spPr bwMode="auto">
            <a:xfrm>
              <a:off x="7421563" y="3771901"/>
              <a:ext cx="606425" cy="74613"/>
            </a:xfrm>
            <a:prstGeom prst="rect">
              <a:avLst/>
            </a:prstGeom>
            <a:solidFill>
              <a:srgbClr val="34475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54" name="Rectangle 30"/>
            <p:cNvSpPr>
              <a:spLocks noChangeArrowheads="1"/>
            </p:cNvSpPr>
            <p:nvPr/>
          </p:nvSpPr>
          <p:spPr bwMode="auto">
            <a:xfrm>
              <a:off x="6665913" y="2411413"/>
              <a:ext cx="92075" cy="55563"/>
            </a:xfrm>
            <a:prstGeom prst="rect">
              <a:avLst/>
            </a:prstGeom>
            <a:solidFill>
              <a:srgbClr val="9695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55" name="Rectangle 31"/>
            <p:cNvSpPr>
              <a:spLocks noChangeArrowheads="1"/>
            </p:cNvSpPr>
            <p:nvPr/>
          </p:nvSpPr>
          <p:spPr bwMode="auto">
            <a:xfrm>
              <a:off x="6813550" y="2411413"/>
              <a:ext cx="1233487" cy="55563"/>
            </a:xfrm>
            <a:prstGeom prst="rect">
              <a:avLst/>
            </a:prstGeom>
            <a:solidFill>
              <a:srgbClr val="DA251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56" name="Rectangle 32"/>
            <p:cNvSpPr>
              <a:spLocks noChangeArrowheads="1"/>
            </p:cNvSpPr>
            <p:nvPr/>
          </p:nvSpPr>
          <p:spPr bwMode="auto">
            <a:xfrm>
              <a:off x="6665913" y="2520951"/>
              <a:ext cx="92075" cy="38100"/>
            </a:xfrm>
            <a:prstGeom prst="rect">
              <a:avLst/>
            </a:prstGeom>
            <a:solidFill>
              <a:srgbClr val="9695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57" name="Rectangle 33"/>
            <p:cNvSpPr>
              <a:spLocks noChangeArrowheads="1"/>
            </p:cNvSpPr>
            <p:nvPr/>
          </p:nvSpPr>
          <p:spPr bwMode="auto">
            <a:xfrm>
              <a:off x="6813550" y="2520951"/>
              <a:ext cx="1012825" cy="38100"/>
            </a:xfrm>
            <a:prstGeom prst="rect">
              <a:avLst/>
            </a:prstGeom>
            <a:solidFill>
              <a:srgbClr val="DA251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58" name="Rectangle 34"/>
            <p:cNvSpPr>
              <a:spLocks noChangeArrowheads="1"/>
            </p:cNvSpPr>
            <p:nvPr/>
          </p:nvSpPr>
          <p:spPr bwMode="auto">
            <a:xfrm>
              <a:off x="6813550" y="2632076"/>
              <a:ext cx="276225" cy="5556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59" name="Rectangle 35"/>
            <p:cNvSpPr>
              <a:spLocks noChangeArrowheads="1"/>
            </p:cNvSpPr>
            <p:nvPr/>
          </p:nvSpPr>
          <p:spPr bwMode="auto">
            <a:xfrm>
              <a:off x="6942138" y="2760663"/>
              <a:ext cx="1417637" cy="5556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60" name="Rectangle 36"/>
            <p:cNvSpPr>
              <a:spLocks noChangeArrowheads="1"/>
            </p:cNvSpPr>
            <p:nvPr/>
          </p:nvSpPr>
          <p:spPr bwMode="auto">
            <a:xfrm>
              <a:off x="6813550" y="2889251"/>
              <a:ext cx="736600" cy="5556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61" name="Rectangle 37"/>
            <p:cNvSpPr>
              <a:spLocks noChangeArrowheads="1"/>
            </p:cNvSpPr>
            <p:nvPr/>
          </p:nvSpPr>
          <p:spPr bwMode="auto">
            <a:xfrm>
              <a:off x="6942138" y="3017838"/>
              <a:ext cx="1252537" cy="3651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62" name="Rectangle 38"/>
            <p:cNvSpPr>
              <a:spLocks noChangeArrowheads="1"/>
            </p:cNvSpPr>
            <p:nvPr/>
          </p:nvSpPr>
          <p:spPr bwMode="auto">
            <a:xfrm>
              <a:off x="6813550" y="3146426"/>
              <a:ext cx="1068387" cy="55563"/>
            </a:xfrm>
            <a:prstGeom prst="rect">
              <a:avLst/>
            </a:prstGeom>
            <a:solidFill>
              <a:srgbClr val="9695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63" name="Rectangle 39"/>
            <p:cNvSpPr>
              <a:spLocks noChangeArrowheads="1"/>
            </p:cNvSpPr>
            <p:nvPr/>
          </p:nvSpPr>
          <p:spPr bwMode="auto">
            <a:xfrm>
              <a:off x="6942138" y="3276601"/>
              <a:ext cx="1068387" cy="3651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64" name="Rectangle 40"/>
            <p:cNvSpPr>
              <a:spLocks noChangeArrowheads="1"/>
            </p:cNvSpPr>
            <p:nvPr/>
          </p:nvSpPr>
          <p:spPr bwMode="auto">
            <a:xfrm>
              <a:off x="6813550" y="3405188"/>
              <a:ext cx="865187" cy="3651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65" name="Rectangle 41"/>
            <p:cNvSpPr>
              <a:spLocks noChangeArrowheads="1"/>
            </p:cNvSpPr>
            <p:nvPr/>
          </p:nvSpPr>
          <p:spPr bwMode="auto">
            <a:xfrm>
              <a:off x="6942138" y="3514726"/>
              <a:ext cx="1528762" cy="5556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66" name="Freeform 43"/>
            <p:cNvSpPr>
              <a:spLocks/>
            </p:cNvSpPr>
            <p:nvPr/>
          </p:nvSpPr>
          <p:spPr bwMode="auto">
            <a:xfrm>
              <a:off x="7550150" y="3883026"/>
              <a:ext cx="993775" cy="293688"/>
            </a:xfrm>
            <a:custGeom>
              <a:avLst/>
              <a:gdLst>
                <a:gd name="T0" fmla="*/ 6 w 54"/>
                <a:gd name="T1" fmla="*/ 16 h 16"/>
                <a:gd name="T2" fmla="*/ 7 w 54"/>
                <a:gd name="T3" fmla="*/ 16 h 16"/>
                <a:gd name="T4" fmla="*/ 53 w 54"/>
                <a:gd name="T5" fmla="*/ 16 h 16"/>
                <a:gd name="T6" fmla="*/ 51 w 54"/>
                <a:gd name="T7" fmla="*/ 3 h 16"/>
                <a:gd name="T8" fmla="*/ 51 w 54"/>
                <a:gd name="T9" fmla="*/ 3 h 16"/>
                <a:gd name="T10" fmla="*/ 21 w 54"/>
                <a:gd name="T11" fmla="*/ 1 h 16"/>
                <a:gd name="T12" fmla="*/ 6 w 54"/>
                <a:gd name="T13" fmla="*/ 16 h 16"/>
              </a:gdLst>
              <a:ahLst/>
              <a:cxnLst>
                <a:cxn ang="0">
                  <a:pos x="T0" y="T1"/>
                </a:cxn>
                <a:cxn ang="0">
                  <a:pos x="T2" y="T3"/>
                </a:cxn>
                <a:cxn ang="0">
                  <a:pos x="T4" y="T5"/>
                </a:cxn>
                <a:cxn ang="0">
                  <a:pos x="T6" y="T7"/>
                </a:cxn>
                <a:cxn ang="0">
                  <a:pos x="T8" y="T9"/>
                </a:cxn>
                <a:cxn ang="0">
                  <a:pos x="T10" y="T11"/>
                </a:cxn>
                <a:cxn ang="0">
                  <a:pos x="T12" y="T13"/>
                </a:cxn>
              </a:cxnLst>
              <a:rect l="0" t="0" r="r" b="b"/>
              <a:pathLst>
                <a:path w="54" h="16">
                  <a:moveTo>
                    <a:pt x="6" y="16"/>
                  </a:moveTo>
                  <a:cubicBezTo>
                    <a:pt x="7" y="16"/>
                    <a:pt x="7" y="16"/>
                    <a:pt x="7" y="16"/>
                  </a:cubicBezTo>
                  <a:cubicBezTo>
                    <a:pt x="53" y="16"/>
                    <a:pt x="53" y="16"/>
                    <a:pt x="53" y="16"/>
                  </a:cubicBezTo>
                  <a:cubicBezTo>
                    <a:pt x="54" y="13"/>
                    <a:pt x="53" y="7"/>
                    <a:pt x="51" y="3"/>
                  </a:cubicBezTo>
                  <a:cubicBezTo>
                    <a:pt x="51" y="3"/>
                    <a:pt x="51" y="3"/>
                    <a:pt x="51" y="3"/>
                  </a:cubicBezTo>
                  <a:cubicBezTo>
                    <a:pt x="49" y="1"/>
                    <a:pt x="33" y="1"/>
                    <a:pt x="21" y="1"/>
                  </a:cubicBezTo>
                  <a:cubicBezTo>
                    <a:pt x="7" y="0"/>
                    <a:pt x="0" y="8"/>
                    <a:pt x="6" y="16"/>
                  </a:cubicBezTo>
                  <a:close/>
                </a:path>
              </a:pathLst>
            </a:custGeom>
            <a:solidFill>
              <a:srgbClr val="3849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67" name="Freeform 44"/>
            <p:cNvSpPr>
              <a:spLocks/>
            </p:cNvSpPr>
            <p:nvPr/>
          </p:nvSpPr>
          <p:spPr bwMode="auto">
            <a:xfrm>
              <a:off x="8783638" y="3883026"/>
              <a:ext cx="1011237" cy="293688"/>
            </a:xfrm>
            <a:custGeom>
              <a:avLst/>
              <a:gdLst>
                <a:gd name="T0" fmla="*/ 48 w 55"/>
                <a:gd name="T1" fmla="*/ 16 h 16"/>
                <a:gd name="T2" fmla="*/ 47 w 55"/>
                <a:gd name="T3" fmla="*/ 16 h 16"/>
                <a:gd name="T4" fmla="*/ 2 w 55"/>
                <a:gd name="T5" fmla="*/ 16 h 16"/>
                <a:gd name="T6" fmla="*/ 4 w 55"/>
                <a:gd name="T7" fmla="*/ 3 h 16"/>
                <a:gd name="T8" fmla="*/ 4 w 55"/>
                <a:gd name="T9" fmla="*/ 3 h 16"/>
                <a:gd name="T10" fmla="*/ 34 w 55"/>
                <a:gd name="T11" fmla="*/ 1 h 16"/>
                <a:gd name="T12" fmla="*/ 48 w 55"/>
                <a:gd name="T13" fmla="*/ 16 h 16"/>
              </a:gdLst>
              <a:ahLst/>
              <a:cxnLst>
                <a:cxn ang="0">
                  <a:pos x="T0" y="T1"/>
                </a:cxn>
                <a:cxn ang="0">
                  <a:pos x="T2" y="T3"/>
                </a:cxn>
                <a:cxn ang="0">
                  <a:pos x="T4" y="T5"/>
                </a:cxn>
                <a:cxn ang="0">
                  <a:pos x="T6" y="T7"/>
                </a:cxn>
                <a:cxn ang="0">
                  <a:pos x="T8" y="T9"/>
                </a:cxn>
                <a:cxn ang="0">
                  <a:pos x="T10" y="T11"/>
                </a:cxn>
                <a:cxn ang="0">
                  <a:pos x="T12" y="T13"/>
                </a:cxn>
              </a:cxnLst>
              <a:rect l="0" t="0" r="r" b="b"/>
              <a:pathLst>
                <a:path w="55" h="16">
                  <a:moveTo>
                    <a:pt x="48" y="16"/>
                  </a:moveTo>
                  <a:cubicBezTo>
                    <a:pt x="48" y="16"/>
                    <a:pt x="48" y="16"/>
                    <a:pt x="47" y="16"/>
                  </a:cubicBezTo>
                  <a:cubicBezTo>
                    <a:pt x="2" y="16"/>
                    <a:pt x="2" y="16"/>
                    <a:pt x="2" y="16"/>
                  </a:cubicBezTo>
                  <a:cubicBezTo>
                    <a:pt x="0" y="13"/>
                    <a:pt x="1" y="7"/>
                    <a:pt x="4" y="3"/>
                  </a:cubicBezTo>
                  <a:cubicBezTo>
                    <a:pt x="4" y="3"/>
                    <a:pt x="4" y="3"/>
                    <a:pt x="4" y="3"/>
                  </a:cubicBezTo>
                  <a:cubicBezTo>
                    <a:pt x="6" y="1"/>
                    <a:pt x="22" y="1"/>
                    <a:pt x="34" y="1"/>
                  </a:cubicBezTo>
                  <a:cubicBezTo>
                    <a:pt x="48" y="0"/>
                    <a:pt x="55" y="8"/>
                    <a:pt x="48" y="16"/>
                  </a:cubicBezTo>
                  <a:close/>
                </a:path>
              </a:pathLst>
            </a:custGeom>
            <a:solidFill>
              <a:srgbClr val="3849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68" name="Freeform 45"/>
            <p:cNvSpPr>
              <a:spLocks/>
            </p:cNvSpPr>
            <p:nvPr/>
          </p:nvSpPr>
          <p:spPr bwMode="auto">
            <a:xfrm>
              <a:off x="8783638" y="5005388"/>
              <a:ext cx="349250" cy="1490663"/>
            </a:xfrm>
            <a:custGeom>
              <a:avLst/>
              <a:gdLst>
                <a:gd name="T0" fmla="*/ 10 w 19"/>
                <a:gd name="T1" fmla="*/ 0 h 81"/>
                <a:gd name="T2" fmla="*/ 10 w 19"/>
                <a:gd name="T3" fmla="*/ 0 h 81"/>
                <a:gd name="T4" fmla="*/ 19 w 19"/>
                <a:gd name="T5" fmla="*/ 9 h 81"/>
                <a:gd name="T6" fmla="*/ 19 w 19"/>
                <a:gd name="T7" fmla="*/ 72 h 81"/>
                <a:gd name="T8" fmla="*/ 10 w 19"/>
                <a:gd name="T9" fmla="*/ 81 h 81"/>
                <a:gd name="T10" fmla="*/ 10 w 19"/>
                <a:gd name="T11" fmla="*/ 81 h 81"/>
                <a:gd name="T12" fmla="*/ 0 w 19"/>
                <a:gd name="T13" fmla="*/ 72 h 81"/>
                <a:gd name="T14" fmla="*/ 0 w 19"/>
                <a:gd name="T15" fmla="*/ 9 h 81"/>
                <a:gd name="T16" fmla="*/ 10 w 19"/>
                <a:gd name="T17" fmla="*/ 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81">
                  <a:moveTo>
                    <a:pt x="10" y="0"/>
                  </a:moveTo>
                  <a:cubicBezTo>
                    <a:pt x="10" y="0"/>
                    <a:pt x="10" y="0"/>
                    <a:pt x="10" y="0"/>
                  </a:cubicBezTo>
                  <a:cubicBezTo>
                    <a:pt x="15" y="0"/>
                    <a:pt x="19" y="4"/>
                    <a:pt x="19" y="9"/>
                  </a:cubicBezTo>
                  <a:cubicBezTo>
                    <a:pt x="19" y="72"/>
                    <a:pt x="19" y="72"/>
                    <a:pt x="19" y="72"/>
                  </a:cubicBezTo>
                  <a:cubicBezTo>
                    <a:pt x="19" y="77"/>
                    <a:pt x="15" y="81"/>
                    <a:pt x="10" y="81"/>
                  </a:cubicBezTo>
                  <a:cubicBezTo>
                    <a:pt x="10" y="81"/>
                    <a:pt x="10" y="81"/>
                    <a:pt x="10" y="81"/>
                  </a:cubicBezTo>
                  <a:cubicBezTo>
                    <a:pt x="4" y="81"/>
                    <a:pt x="0" y="77"/>
                    <a:pt x="0" y="72"/>
                  </a:cubicBezTo>
                  <a:cubicBezTo>
                    <a:pt x="0" y="9"/>
                    <a:pt x="0" y="9"/>
                    <a:pt x="0" y="9"/>
                  </a:cubicBezTo>
                  <a:cubicBezTo>
                    <a:pt x="0" y="4"/>
                    <a:pt x="4" y="0"/>
                    <a:pt x="10" y="0"/>
                  </a:cubicBezTo>
                  <a:close/>
                </a:path>
              </a:pathLst>
            </a:custGeom>
            <a:solidFill>
              <a:srgbClr val="3B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69" name="Freeform 46"/>
            <p:cNvSpPr>
              <a:spLocks/>
            </p:cNvSpPr>
            <p:nvPr/>
          </p:nvSpPr>
          <p:spPr bwMode="auto">
            <a:xfrm>
              <a:off x="8912225" y="3441701"/>
              <a:ext cx="865187" cy="735013"/>
            </a:xfrm>
            <a:custGeom>
              <a:avLst/>
              <a:gdLst>
                <a:gd name="T0" fmla="*/ 36 w 47"/>
                <a:gd name="T1" fmla="*/ 40 h 40"/>
                <a:gd name="T2" fmla="*/ 20 w 47"/>
                <a:gd name="T3" fmla="*/ 28 h 40"/>
                <a:gd name="T4" fmla="*/ 4 w 47"/>
                <a:gd name="T5" fmla="*/ 12 h 40"/>
                <a:gd name="T6" fmla="*/ 13 w 47"/>
                <a:gd name="T7" fmla="*/ 0 h 40"/>
                <a:gd name="T8" fmla="*/ 13 w 47"/>
                <a:gd name="T9" fmla="*/ 0 h 40"/>
                <a:gd name="T10" fmla="*/ 36 w 47"/>
                <a:gd name="T11" fmla="*/ 20 h 40"/>
                <a:gd name="T12" fmla="*/ 36 w 47"/>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47" h="40">
                  <a:moveTo>
                    <a:pt x="36" y="40"/>
                  </a:moveTo>
                  <a:cubicBezTo>
                    <a:pt x="28" y="40"/>
                    <a:pt x="24" y="32"/>
                    <a:pt x="20" y="28"/>
                  </a:cubicBezTo>
                  <a:cubicBezTo>
                    <a:pt x="4" y="12"/>
                    <a:pt x="4" y="12"/>
                    <a:pt x="4" y="12"/>
                  </a:cubicBezTo>
                  <a:cubicBezTo>
                    <a:pt x="0" y="8"/>
                    <a:pt x="8" y="1"/>
                    <a:pt x="13" y="0"/>
                  </a:cubicBezTo>
                  <a:cubicBezTo>
                    <a:pt x="13" y="0"/>
                    <a:pt x="13" y="0"/>
                    <a:pt x="13" y="0"/>
                  </a:cubicBezTo>
                  <a:cubicBezTo>
                    <a:pt x="17" y="0"/>
                    <a:pt x="28" y="11"/>
                    <a:pt x="36" y="20"/>
                  </a:cubicBezTo>
                  <a:cubicBezTo>
                    <a:pt x="47" y="30"/>
                    <a:pt x="45" y="40"/>
                    <a:pt x="36" y="40"/>
                  </a:cubicBezTo>
                  <a:close/>
                </a:path>
              </a:pathLst>
            </a:custGeom>
            <a:solidFill>
              <a:srgbClr val="57588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70" name="Freeform 47"/>
            <p:cNvSpPr>
              <a:spLocks/>
            </p:cNvSpPr>
            <p:nvPr/>
          </p:nvSpPr>
          <p:spPr bwMode="auto">
            <a:xfrm>
              <a:off x="8194675" y="4692651"/>
              <a:ext cx="957262" cy="441325"/>
            </a:xfrm>
            <a:custGeom>
              <a:avLst/>
              <a:gdLst>
                <a:gd name="T0" fmla="*/ 11 w 52"/>
                <a:gd name="T1" fmla="*/ 0 h 24"/>
                <a:gd name="T2" fmla="*/ 26 w 52"/>
                <a:gd name="T3" fmla="*/ 0 h 24"/>
                <a:gd name="T4" fmla="*/ 41 w 52"/>
                <a:gd name="T5" fmla="*/ 0 h 24"/>
                <a:gd name="T6" fmla="*/ 50 w 52"/>
                <a:gd name="T7" fmla="*/ 5 h 24"/>
                <a:gd name="T8" fmla="*/ 50 w 52"/>
                <a:gd name="T9" fmla="*/ 11 h 24"/>
                <a:gd name="T10" fmla="*/ 51 w 52"/>
                <a:gd name="T11" fmla="*/ 18 h 24"/>
                <a:gd name="T12" fmla="*/ 42 w 52"/>
                <a:gd name="T13" fmla="*/ 24 h 24"/>
                <a:gd name="T14" fmla="*/ 26 w 52"/>
                <a:gd name="T15" fmla="*/ 24 h 24"/>
                <a:gd name="T16" fmla="*/ 9 w 52"/>
                <a:gd name="T17" fmla="*/ 24 h 24"/>
                <a:gd name="T18" fmla="*/ 0 w 52"/>
                <a:gd name="T19" fmla="*/ 18 h 24"/>
                <a:gd name="T20" fmla="*/ 1 w 52"/>
                <a:gd name="T21" fmla="*/ 11 h 24"/>
                <a:gd name="T22" fmla="*/ 2 w 52"/>
                <a:gd name="T23" fmla="*/ 5 h 24"/>
                <a:gd name="T24" fmla="*/ 11 w 52"/>
                <a:gd name="T25"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2" h="24">
                  <a:moveTo>
                    <a:pt x="11" y="0"/>
                  </a:moveTo>
                  <a:cubicBezTo>
                    <a:pt x="16" y="0"/>
                    <a:pt x="21" y="0"/>
                    <a:pt x="26" y="0"/>
                  </a:cubicBezTo>
                  <a:cubicBezTo>
                    <a:pt x="31" y="0"/>
                    <a:pt x="36" y="0"/>
                    <a:pt x="41" y="0"/>
                  </a:cubicBezTo>
                  <a:cubicBezTo>
                    <a:pt x="45" y="0"/>
                    <a:pt x="49" y="2"/>
                    <a:pt x="50" y="5"/>
                  </a:cubicBezTo>
                  <a:cubicBezTo>
                    <a:pt x="50" y="7"/>
                    <a:pt x="50" y="9"/>
                    <a:pt x="50" y="11"/>
                  </a:cubicBezTo>
                  <a:cubicBezTo>
                    <a:pt x="51" y="13"/>
                    <a:pt x="51" y="16"/>
                    <a:pt x="51" y="18"/>
                  </a:cubicBezTo>
                  <a:cubicBezTo>
                    <a:pt x="52" y="21"/>
                    <a:pt x="48" y="24"/>
                    <a:pt x="42" y="24"/>
                  </a:cubicBezTo>
                  <a:cubicBezTo>
                    <a:pt x="37" y="24"/>
                    <a:pt x="31" y="24"/>
                    <a:pt x="26" y="24"/>
                  </a:cubicBezTo>
                  <a:cubicBezTo>
                    <a:pt x="20" y="24"/>
                    <a:pt x="14" y="24"/>
                    <a:pt x="9" y="24"/>
                  </a:cubicBezTo>
                  <a:cubicBezTo>
                    <a:pt x="3" y="24"/>
                    <a:pt x="0" y="21"/>
                    <a:pt x="0" y="18"/>
                  </a:cubicBezTo>
                  <a:cubicBezTo>
                    <a:pt x="1" y="16"/>
                    <a:pt x="1" y="13"/>
                    <a:pt x="1" y="11"/>
                  </a:cubicBezTo>
                  <a:cubicBezTo>
                    <a:pt x="2" y="9"/>
                    <a:pt x="2" y="7"/>
                    <a:pt x="2" y="5"/>
                  </a:cubicBezTo>
                  <a:cubicBezTo>
                    <a:pt x="3" y="2"/>
                    <a:pt x="7" y="0"/>
                    <a:pt x="11" y="0"/>
                  </a:cubicBezTo>
                  <a:close/>
                </a:path>
              </a:pathLst>
            </a:custGeom>
            <a:solidFill>
              <a:srgbClr val="3B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71" name="Rectangle 48"/>
            <p:cNvSpPr>
              <a:spLocks noChangeArrowheads="1"/>
            </p:cNvSpPr>
            <p:nvPr/>
          </p:nvSpPr>
          <p:spPr bwMode="auto">
            <a:xfrm>
              <a:off x="8451850" y="3201988"/>
              <a:ext cx="441325" cy="239713"/>
            </a:xfrm>
            <a:prstGeom prst="rect">
              <a:avLst/>
            </a:prstGeom>
            <a:solidFill>
              <a:schemeClr val="accent3">
                <a:lumMod val="60000"/>
                <a:lumOff val="40000"/>
              </a:schemeClr>
            </a:solidFill>
            <a:ln>
              <a:noFill/>
            </a:ln>
          </p:spPr>
          <p:txBody>
            <a:bodyPr vert="horz" wrap="square" lIns="93260" tIns="46630" rIns="93260" bIns="46630" numCol="1" anchor="t" anchorCtr="0" compatLnSpc="1">
              <a:prstTxWarp prst="textNoShape">
                <a:avLst/>
              </a:prstTxWarp>
            </a:bodyPr>
            <a:lstStyle/>
            <a:p>
              <a:endParaRPr lang="en-US" sz="1873"/>
            </a:p>
          </p:txBody>
        </p:sp>
        <p:sp>
          <p:nvSpPr>
            <p:cNvPr id="72" name="Rectangle 49"/>
            <p:cNvSpPr>
              <a:spLocks noChangeArrowheads="1"/>
            </p:cNvSpPr>
            <p:nvPr/>
          </p:nvSpPr>
          <p:spPr bwMode="auto">
            <a:xfrm>
              <a:off x="8451850" y="3201988"/>
              <a:ext cx="220662" cy="239713"/>
            </a:xfrm>
            <a:prstGeom prst="rect">
              <a:avLst/>
            </a:prstGeom>
            <a:solidFill>
              <a:schemeClr val="accent3">
                <a:lumMod val="60000"/>
                <a:lumOff val="40000"/>
              </a:schemeClr>
            </a:solidFill>
            <a:ln>
              <a:noFill/>
            </a:ln>
          </p:spPr>
          <p:txBody>
            <a:bodyPr vert="horz" wrap="square" lIns="93260" tIns="46630" rIns="93260" bIns="46630" numCol="1" anchor="t" anchorCtr="0" compatLnSpc="1">
              <a:prstTxWarp prst="textNoShape">
                <a:avLst/>
              </a:prstTxWarp>
            </a:bodyPr>
            <a:lstStyle/>
            <a:p>
              <a:endParaRPr lang="en-US" sz="1873"/>
            </a:p>
          </p:txBody>
        </p:sp>
        <p:sp>
          <p:nvSpPr>
            <p:cNvPr id="73" name="Freeform 50"/>
            <p:cNvSpPr>
              <a:spLocks/>
            </p:cNvSpPr>
            <p:nvPr/>
          </p:nvSpPr>
          <p:spPr bwMode="auto">
            <a:xfrm>
              <a:off x="8286750" y="2908301"/>
              <a:ext cx="92075" cy="146050"/>
            </a:xfrm>
            <a:custGeom>
              <a:avLst/>
              <a:gdLst>
                <a:gd name="T0" fmla="*/ 1 w 5"/>
                <a:gd name="T1" fmla="*/ 0 h 8"/>
                <a:gd name="T2" fmla="*/ 2 w 5"/>
                <a:gd name="T3" fmla="*/ 0 h 8"/>
                <a:gd name="T4" fmla="*/ 4 w 5"/>
                <a:gd name="T5" fmla="*/ 1 h 8"/>
                <a:gd name="T6" fmla="*/ 5 w 5"/>
                <a:gd name="T7" fmla="*/ 6 h 8"/>
                <a:gd name="T8" fmla="*/ 4 w 5"/>
                <a:gd name="T9" fmla="*/ 7 h 8"/>
                <a:gd name="T10" fmla="*/ 3 w 5"/>
                <a:gd name="T11" fmla="*/ 7 h 8"/>
                <a:gd name="T12" fmla="*/ 1 w 5"/>
                <a:gd name="T13" fmla="*/ 6 h 8"/>
                <a:gd name="T14" fmla="*/ 0 w 5"/>
                <a:gd name="T15" fmla="*/ 2 h 8"/>
                <a:gd name="T16" fmla="*/ 1 w 5"/>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8">
                  <a:moveTo>
                    <a:pt x="1" y="0"/>
                  </a:moveTo>
                  <a:cubicBezTo>
                    <a:pt x="2" y="0"/>
                    <a:pt x="2" y="0"/>
                    <a:pt x="2" y="0"/>
                  </a:cubicBezTo>
                  <a:cubicBezTo>
                    <a:pt x="3" y="0"/>
                    <a:pt x="3" y="1"/>
                    <a:pt x="4" y="1"/>
                  </a:cubicBezTo>
                  <a:cubicBezTo>
                    <a:pt x="5" y="6"/>
                    <a:pt x="5" y="6"/>
                    <a:pt x="5" y="6"/>
                  </a:cubicBezTo>
                  <a:cubicBezTo>
                    <a:pt x="5" y="7"/>
                    <a:pt x="4" y="7"/>
                    <a:pt x="4" y="7"/>
                  </a:cubicBezTo>
                  <a:cubicBezTo>
                    <a:pt x="3" y="7"/>
                    <a:pt x="3" y="7"/>
                    <a:pt x="3" y="7"/>
                  </a:cubicBezTo>
                  <a:cubicBezTo>
                    <a:pt x="2" y="8"/>
                    <a:pt x="1" y="7"/>
                    <a:pt x="1" y="6"/>
                  </a:cubicBezTo>
                  <a:cubicBezTo>
                    <a:pt x="0" y="2"/>
                    <a:pt x="0" y="2"/>
                    <a:pt x="0" y="2"/>
                  </a:cubicBezTo>
                  <a:cubicBezTo>
                    <a:pt x="0" y="1"/>
                    <a:pt x="1" y="0"/>
                    <a:pt x="1" y="0"/>
                  </a:cubicBezTo>
                  <a:close/>
                </a:path>
              </a:pathLst>
            </a:custGeom>
            <a:solidFill>
              <a:schemeClr val="accent3">
                <a:lumMod val="60000"/>
                <a:lumOff val="40000"/>
              </a:schemeClr>
            </a:solidFill>
            <a:ln>
              <a:noFill/>
            </a:ln>
          </p:spPr>
          <p:txBody>
            <a:bodyPr vert="horz" wrap="square" lIns="93260" tIns="46630" rIns="93260" bIns="46630" numCol="1" anchor="t" anchorCtr="0" compatLnSpc="1">
              <a:prstTxWarp prst="textNoShape">
                <a:avLst/>
              </a:prstTxWarp>
            </a:bodyPr>
            <a:lstStyle/>
            <a:p>
              <a:endParaRPr lang="en-US" sz="1873"/>
            </a:p>
          </p:txBody>
        </p:sp>
        <p:sp>
          <p:nvSpPr>
            <p:cNvPr id="74" name="Freeform 51"/>
            <p:cNvSpPr>
              <a:spLocks/>
            </p:cNvSpPr>
            <p:nvPr/>
          </p:nvSpPr>
          <p:spPr bwMode="auto">
            <a:xfrm>
              <a:off x="8967788" y="2908301"/>
              <a:ext cx="92075" cy="146050"/>
            </a:xfrm>
            <a:custGeom>
              <a:avLst/>
              <a:gdLst>
                <a:gd name="T0" fmla="*/ 4 w 5"/>
                <a:gd name="T1" fmla="*/ 0 h 8"/>
                <a:gd name="T2" fmla="*/ 3 w 5"/>
                <a:gd name="T3" fmla="*/ 0 h 8"/>
                <a:gd name="T4" fmla="*/ 1 w 5"/>
                <a:gd name="T5" fmla="*/ 1 h 8"/>
                <a:gd name="T6" fmla="*/ 0 w 5"/>
                <a:gd name="T7" fmla="*/ 6 h 8"/>
                <a:gd name="T8" fmla="*/ 1 w 5"/>
                <a:gd name="T9" fmla="*/ 7 h 8"/>
                <a:gd name="T10" fmla="*/ 2 w 5"/>
                <a:gd name="T11" fmla="*/ 7 h 8"/>
                <a:gd name="T12" fmla="*/ 3 w 5"/>
                <a:gd name="T13" fmla="*/ 6 h 8"/>
                <a:gd name="T14" fmla="*/ 4 w 5"/>
                <a:gd name="T15" fmla="*/ 2 h 8"/>
                <a:gd name="T16" fmla="*/ 4 w 5"/>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8">
                  <a:moveTo>
                    <a:pt x="4" y="0"/>
                  </a:moveTo>
                  <a:cubicBezTo>
                    <a:pt x="3" y="0"/>
                    <a:pt x="3" y="0"/>
                    <a:pt x="3" y="0"/>
                  </a:cubicBezTo>
                  <a:cubicBezTo>
                    <a:pt x="2" y="0"/>
                    <a:pt x="1" y="1"/>
                    <a:pt x="1" y="1"/>
                  </a:cubicBezTo>
                  <a:cubicBezTo>
                    <a:pt x="0" y="6"/>
                    <a:pt x="0" y="6"/>
                    <a:pt x="0" y="6"/>
                  </a:cubicBezTo>
                  <a:cubicBezTo>
                    <a:pt x="0" y="7"/>
                    <a:pt x="1" y="7"/>
                    <a:pt x="1" y="7"/>
                  </a:cubicBezTo>
                  <a:cubicBezTo>
                    <a:pt x="2" y="7"/>
                    <a:pt x="2" y="7"/>
                    <a:pt x="2" y="7"/>
                  </a:cubicBezTo>
                  <a:cubicBezTo>
                    <a:pt x="3" y="8"/>
                    <a:pt x="3" y="7"/>
                    <a:pt x="3" y="6"/>
                  </a:cubicBezTo>
                  <a:cubicBezTo>
                    <a:pt x="4" y="2"/>
                    <a:pt x="4" y="2"/>
                    <a:pt x="4" y="2"/>
                  </a:cubicBezTo>
                  <a:cubicBezTo>
                    <a:pt x="5" y="1"/>
                    <a:pt x="4" y="0"/>
                    <a:pt x="4" y="0"/>
                  </a:cubicBezTo>
                  <a:close/>
                </a:path>
              </a:pathLst>
            </a:custGeom>
            <a:solidFill>
              <a:schemeClr val="accent3">
                <a:lumMod val="60000"/>
                <a:lumOff val="40000"/>
              </a:schemeClr>
            </a:solidFill>
            <a:ln>
              <a:noFill/>
            </a:ln>
          </p:spPr>
          <p:txBody>
            <a:bodyPr vert="horz" wrap="square" lIns="93260" tIns="46630" rIns="93260" bIns="46630" numCol="1" anchor="t" anchorCtr="0" compatLnSpc="1">
              <a:prstTxWarp prst="textNoShape">
                <a:avLst/>
              </a:prstTxWarp>
            </a:bodyPr>
            <a:lstStyle/>
            <a:p>
              <a:endParaRPr lang="en-US" sz="1873"/>
            </a:p>
          </p:txBody>
        </p:sp>
        <p:sp>
          <p:nvSpPr>
            <p:cNvPr id="75" name="Freeform 52"/>
            <p:cNvSpPr>
              <a:spLocks/>
            </p:cNvSpPr>
            <p:nvPr/>
          </p:nvSpPr>
          <p:spPr bwMode="auto">
            <a:xfrm>
              <a:off x="8286750" y="2338388"/>
              <a:ext cx="754062" cy="1028700"/>
            </a:xfrm>
            <a:custGeom>
              <a:avLst/>
              <a:gdLst>
                <a:gd name="T0" fmla="*/ 40 w 41"/>
                <a:gd name="T1" fmla="*/ 32 h 56"/>
                <a:gd name="T2" fmla="*/ 40 w 41"/>
                <a:gd name="T3" fmla="*/ 34 h 56"/>
                <a:gd name="T4" fmla="*/ 33 w 41"/>
                <a:gd name="T5" fmla="*/ 48 h 56"/>
                <a:gd name="T6" fmla="*/ 9 w 41"/>
                <a:gd name="T7" fmla="*/ 48 h 56"/>
                <a:gd name="T8" fmla="*/ 2 w 41"/>
                <a:gd name="T9" fmla="*/ 35 h 56"/>
                <a:gd name="T10" fmla="*/ 2 w 41"/>
                <a:gd name="T11" fmla="*/ 18 h 56"/>
                <a:gd name="T12" fmla="*/ 28 w 41"/>
                <a:gd name="T13" fmla="*/ 8 h 56"/>
                <a:gd name="T14" fmla="*/ 39 w 41"/>
                <a:gd name="T15" fmla="*/ 18 h 56"/>
                <a:gd name="T16" fmla="*/ 40 w 41"/>
                <a:gd name="T17" fmla="*/ 32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56">
                  <a:moveTo>
                    <a:pt x="40" y="32"/>
                  </a:moveTo>
                  <a:cubicBezTo>
                    <a:pt x="40" y="33"/>
                    <a:pt x="40" y="30"/>
                    <a:pt x="40" y="34"/>
                  </a:cubicBezTo>
                  <a:cubicBezTo>
                    <a:pt x="39" y="37"/>
                    <a:pt x="36" y="44"/>
                    <a:pt x="33" y="48"/>
                  </a:cubicBezTo>
                  <a:cubicBezTo>
                    <a:pt x="27" y="56"/>
                    <a:pt x="16" y="56"/>
                    <a:pt x="9" y="48"/>
                  </a:cubicBezTo>
                  <a:cubicBezTo>
                    <a:pt x="6" y="46"/>
                    <a:pt x="3" y="39"/>
                    <a:pt x="2" y="35"/>
                  </a:cubicBezTo>
                  <a:cubicBezTo>
                    <a:pt x="1" y="29"/>
                    <a:pt x="0" y="23"/>
                    <a:pt x="2" y="18"/>
                  </a:cubicBezTo>
                  <a:cubicBezTo>
                    <a:pt x="5" y="8"/>
                    <a:pt x="18" y="0"/>
                    <a:pt x="28" y="8"/>
                  </a:cubicBezTo>
                  <a:cubicBezTo>
                    <a:pt x="34" y="6"/>
                    <a:pt x="39" y="13"/>
                    <a:pt x="39" y="18"/>
                  </a:cubicBezTo>
                  <a:cubicBezTo>
                    <a:pt x="41" y="23"/>
                    <a:pt x="40" y="27"/>
                    <a:pt x="40" y="32"/>
                  </a:cubicBezTo>
                  <a:close/>
                </a:path>
              </a:pathLst>
            </a:custGeom>
            <a:solidFill>
              <a:schemeClr val="accent3">
                <a:lumMod val="50000"/>
              </a:schemeClr>
            </a:solidFill>
            <a:ln>
              <a:noFill/>
            </a:ln>
          </p:spPr>
          <p:txBody>
            <a:bodyPr vert="horz" wrap="square" lIns="93260" tIns="46630" rIns="93260" bIns="46630" numCol="1" anchor="t" anchorCtr="0" compatLnSpc="1">
              <a:prstTxWarp prst="textNoShape">
                <a:avLst/>
              </a:prstTxWarp>
            </a:bodyPr>
            <a:lstStyle/>
            <a:p>
              <a:endParaRPr lang="en-US" sz="1873"/>
            </a:p>
          </p:txBody>
        </p:sp>
        <p:sp>
          <p:nvSpPr>
            <p:cNvPr id="76" name="Freeform 53"/>
            <p:cNvSpPr>
              <a:spLocks/>
            </p:cNvSpPr>
            <p:nvPr/>
          </p:nvSpPr>
          <p:spPr bwMode="auto">
            <a:xfrm>
              <a:off x="8120063" y="3441701"/>
              <a:ext cx="1104900" cy="1527175"/>
            </a:xfrm>
            <a:custGeom>
              <a:avLst/>
              <a:gdLst>
                <a:gd name="T0" fmla="*/ 7 w 60"/>
                <a:gd name="T1" fmla="*/ 0 h 83"/>
                <a:gd name="T2" fmla="*/ 29 w 60"/>
                <a:gd name="T3" fmla="*/ 0 h 83"/>
                <a:gd name="T4" fmla="*/ 29 w 60"/>
                <a:gd name="T5" fmla="*/ 0 h 83"/>
                <a:gd name="T6" fmla="*/ 30 w 60"/>
                <a:gd name="T7" fmla="*/ 0 h 83"/>
                <a:gd name="T8" fmla="*/ 30 w 60"/>
                <a:gd name="T9" fmla="*/ 0 h 83"/>
                <a:gd name="T10" fmla="*/ 31 w 60"/>
                <a:gd name="T11" fmla="*/ 0 h 83"/>
                <a:gd name="T12" fmla="*/ 31 w 60"/>
                <a:gd name="T13" fmla="*/ 0 h 83"/>
                <a:gd name="T14" fmla="*/ 53 w 60"/>
                <a:gd name="T15" fmla="*/ 0 h 83"/>
                <a:gd name="T16" fmla="*/ 59 w 60"/>
                <a:gd name="T17" fmla="*/ 10 h 83"/>
                <a:gd name="T18" fmla="*/ 56 w 60"/>
                <a:gd name="T19" fmla="*/ 42 h 83"/>
                <a:gd name="T20" fmla="*/ 56 w 60"/>
                <a:gd name="T21" fmla="*/ 83 h 83"/>
                <a:gd name="T22" fmla="*/ 4 w 60"/>
                <a:gd name="T23" fmla="*/ 83 h 83"/>
                <a:gd name="T24" fmla="*/ 4 w 60"/>
                <a:gd name="T25" fmla="*/ 42 h 83"/>
                <a:gd name="T26" fmla="*/ 1 w 60"/>
                <a:gd name="T27" fmla="*/ 10 h 83"/>
                <a:gd name="T28" fmla="*/ 7 w 60"/>
                <a:gd name="T29" fmla="*/ 0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0" h="83">
                  <a:moveTo>
                    <a:pt x="7" y="0"/>
                  </a:moveTo>
                  <a:cubicBezTo>
                    <a:pt x="29" y="0"/>
                    <a:pt x="29" y="0"/>
                    <a:pt x="29" y="0"/>
                  </a:cubicBezTo>
                  <a:cubicBezTo>
                    <a:pt x="29" y="0"/>
                    <a:pt x="29" y="0"/>
                    <a:pt x="29" y="0"/>
                  </a:cubicBezTo>
                  <a:cubicBezTo>
                    <a:pt x="30" y="0"/>
                    <a:pt x="30" y="0"/>
                    <a:pt x="30" y="0"/>
                  </a:cubicBezTo>
                  <a:cubicBezTo>
                    <a:pt x="30" y="0"/>
                    <a:pt x="30" y="0"/>
                    <a:pt x="30" y="0"/>
                  </a:cubicBezTo>
                  <a:cubicBezTo>
                    <a:pt x="31" y="0"/>
                    <a:pt x="31" y="0"/>
                    <a:pt x="31" y="0"/>
                  </a:cubicBezTo>
                  <a:cubicBezTo>
                    <a:pt x="31" y="0"/>
                    <a:pt x="31" y="0"/>
                    <a:pt x="31" y="0"/>
                  </a:cubicBezTo>
                  <a:cubicBezTo>
                    <a:pt x="53" y="0"/>
                    <a:pt x="53" y="0"/>
                    <a:pt x="53" y="0"/>
                  </a:cubicBezTo>
                  <a:cubicBezTo>
                    <a:pt x="57" y="0"/>
                    <a:pt x="60" y="4"/>
                    <a:pt x="59" y="10"/>
                  </a:cubicBezTo>
                  <a:cubicBezTo>
                    <a:pt x="58" y="22"/>
                    <a:pt x="56" y="32"/>
                    <a:pt x="56" y="42"/>
                  </a:cubicBezTo>
                  <a:cubicBezTo>
                    <a:pt x="56" y="83"/>
                    <a:pt x="56" y="83"/>
                    <a:pt x="56" y="83"/>
                  </a:cubicBezTo>
                  <a:cubicBezTo>
                    <a:pt x="4" y="83"/>
                    <a:pt x="4" y="83"/>
                    <a:pt x="4" y="83"/>
                  </a:cubicBezTo>
                  <a:cubicBezTo>
                    <a:pt x="4" y="42"/>
                    <a:pt x="4" y="42"/>
                    <a:pt x="4" y="42"/>
                  </a:cubicBezTo>
                  <a:cubicBezTo>
                    <a:pt x="4" y="32"/>
                    <a:pt x="2" y="22"/>
                    <a:pt x="1" y="10"/>
                  </a:cubicBezTo>
                  <a:cubicBezTo>
                    <a:pt x="0" y="4"/>
                    <a:pt x="3" y="0"/>
                    <a:pt x="7" y="0"/>
                  </a:cubicBezTo>
                  <a:close/>
                </a:path>
              </a:pathLst>
            </a:custGeom>
            <a:solidFill>
              <a:srgbClr val="494F7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77" name="Freeform 54"/>
            <p:cNvSpPr>
              <a:spLocks/>
            </p:cNvSpPr>
            <p:nvPr/>
          </p:nvSpPr>
          <p:spPr bwMode="auto">
            <a:xfrm>
              <a:off x="8194675" y="5005388"/>
              <a:ext cx="349250" cy="1490663"/>
            </a:xfrm>
            <a:custGeom>
              <a:avLst/>
              <a:gdLst>
                <a:gd name="T0" fmla="*/ 10 w 19"/>
                <a:gd name="T1" fmla="*/ 0 h 81"/>
                <a:gd name="T2" fmla="*/ 10 w 19"/>
                <a:gd name="T3" fmla="*/ 0 h 81"/>
                <a:gd name="T4" fmla="*/ 19 w 19"/>
                <a:gd name="T5" fmla="*/ 9 h 81"/>
                <a:gd name="T6" fmla="*/ 19 w 19"/>
                <a:gd name="T7" fmla="*/ 72 h 81"/>
                <a:gd name="T8" fmla="*/ 10 w 19"/>
                <a:gd name="T9" fmla="*/ 81 h 81"/>
                <a:gd name="T10" fmla="*/ 10 w 19"/>
                <a:gd name="T11" fmla="*/ 81 h 81"/>
                <a:gd name="T12" fmla="*/ 0 w 19"/>
                <a:gd name="T13" fmla="*/ 72 h 81"/>
                <a:gd name="T14" fmla="*/ 0 w 19"/>
                <a:gd name="T15" fmla="*/ 9 h 81"/>
                <a:gd name="T16" fmla="*/ 10 w 19"/>
                <a:gd name="T17" fmla="*/ 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81">
                  <a:moveTo>
                    <a:pt x="10" y="0"/>
                  </a:moveTo>
                  <a:cubicBezTo>
                    <a:pt x="10" y="0"/>
                    <a:pt x="10" y="0"/>
                    <a:pt x="10" y="0"/>
                  </a:cubicBezTo>
                  <a:cubicBezTo>
                    <a:pt x="15" y="0"/>
                    <a:pt x="19" y="4"/>
                    <a:pt x="19" y="9"/>
                  </a:cubicBezTo>
                  <a:cubicBezTo>
                    <a:pt x="19" y="72"/>
                    <a:pt x="19" y="72"/>
                    <a:pt x="19" y="72"/>
                  </a:cubicBezTo>
                  <a:cubicBezTo>
                    <a:pt x="19" y="77"/>
                    <a:pt x="15" y="81"/>
                    <a:pt x="10" y="81"/>
                  </a:cubicBezTo>
                  <a:cubicBezTo>
                    <a:pt x="10" y="81"/>
                    <a:pt x="10" y="81"/>
                    <a:pt x="10" y="81"/>
                  </a:cubicBezTo>
                  <a:cubicBezTo>
                    <a:pt x="5" y="81"/>
                    <a:pt x="0" y="77"/>
                    <a:pt x="0" y="72"/>
                  </a:cubicBezTo>
                  <a:cubicBezTo>
                    <a:pt x="0" y="9"/>
                    <a:pt x="0" y="9"/>
                    <a:pt x="0" y="9"/>
                  </a:cubicBezTo>
                  <a:cubicBezTo>
                    <a:pt x="0" y="4"/>
                    <a:pt x="5" y="0"/>
                    <a:pt x="10" y="0"/>
                  </a:cubicBezTo>
                  <a:close/>
                </a:path>
              </a:pathLst>
            </a:custGeom>
            <a:solidFill>
              <a:srgbClr val="3B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78" name="Freeform 55"/>
            <p:cNvSpPr>
              <a:spLocks/>
            </p:cNvSpPr>
            <p:nvPr/>
          </p:nvSpPr>
          <p:spPr bwMode="auto">
            <a:xfrm>
              <a:off x="8175625" y="3441701"/>
              <a:ext cx="496887" cy="1527175"/>
            </a:xfrm>
            <a:custGeom>
              <a:avLst/>
              <a:gdLst>
                <a:gd name="T0" fmla="*/ 4 w 27"/>
                <a:gd name="T1" fmla="*/ 0 h 83"/>
                <a:gd name="T2" fmla="*/ 26 w 27"/>
                <a:gd name="T3" fmla="*/ 0 h 83"/>
                <a:gd name="T4" fmla="*/ 26 w 27"/>
                <a:gd name="T5" fmla="*/ 0 h 83"/>
                <a:gd name="T6" fmla="*/ 27 w 27"/>
                <a:gd name="T7" fmla="*/ 0 h 83"/>
                <a:gd name="T8" fmla="*/ 27 w 27"/>
                <a:gd name="T9" fmla="*/ 0 h 83"/>
                <a:gd name="T10" fmla="*/ 27 w 27"/>
                <a:gd name="T11" fmla="*/ 83 h 83"/>
                <a:gd name="T12" fmla="*/ 1 w 27"/>
                <a:gd name="T13" fmla="*/ 83 h 83"/>
                <a:gd name="T14" fmla="*/ 0 w 27"/>
                <a:gd name="T15" fmla="*/ 10 h 83"/>
                <a:gd name="T16" fmla="*/ 4 w 27"/>
                <a:gd name="T17" fmla="*/ 0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83">
                  <a:moveTo>
                    <a:pt x="4" y="0"/>
                  </a:moveTo>
                  <a:cubicBezTo>
                    <a:pt x="26" y="0"/>
                    <a:pt x="26" y="0"/>
                    <a:pt x="26" y="0"/>
                  </a:cubicBezTo>
                  <a:cubicBezTo>
                    <a:pt x="26" y="0"/>
                    <a:pt x="26" y="0"/>
                    <a:pt x="26" y="0"/>
                  </a:cubicBezTo>
                  <a:cubicBezTo>
                    <a:pt x="27" y="0"/>
                    <a:pt x="27" y="0"/>
                    <a:pt x="27" y="0"/>
                  </a:cubicBezTo>
                  <a:cubicBezTo>
                    <a:pt x="27" y="0"/>
                    <a:pt x="27" y="0"/>
                    <a:pt x="27" y="0"/>
                  </a:cubicBezTo>
                  <a:cubicBezTo>
                    <a:pt x="27" y="83"/>
                    <a:pt x="27" y="83"/>
                    <a:pt x="27" y="83"/>
                  </a:cubicBezTo>
                  <a:cubicBezTo>
                    <a:pt x="1" y="83"/>
                    <a:pt x="1" y="83"/>
                    <a:pt x="1" y="83"/>
                  </a:cubicBezTo>
                  <a:cubicBezTo>
                    <a:pt x="0" y="10"/>
                    <a:pt x="0" y="10"/>
                    <a:pt x="0" y="10"/>
                  </a:cubicBezTo>
                  <a:cubicBezTo>
                    <a:pt x="0" y="4"/>
                    <a:pt x="0" y="0"/>
                    <a:pt x="4" y="0"/>
                  </a:cubicBezTo>
                  <a:close/>
                </a:path>
              </a:pathLst>
            </a:custGeom>
            <a:solidFill>
              <a:srgbClr val="53628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79" name="Freeform 56"/>
            <p:cNvSpPr>
              <a:spLocks/>
            </p:cNvSpPr>
            <p:nvPr/>
          </p:nvSpPr>
          <p:spPr bwMode="auto">
            <a:xfrm>
              <a:off x="8359775" y="3386138"/>
              <a:ext cx="625475" cy="147638"/>
            </a:xfrm>
            <a:custGeom>
              <a:avLst/>
              <a:gdLst>
                <a:gd name="T0" fmla="*/ 5 w 34"/>
                <a:gd name="T1" fmla="*/ 0 h 8"/>
                <a:gd name="T2" fmla="*/ 0 w 34"/>
                <a:gd name="T3" fmla="*/ 3 h 8"/>
                <a:gd name="T4" fmla="*/ 34 w 34"/>
                <a:gd name="T5" fmla="*/ 3 h 8"/>
                <a:gd name="T6" fmla="*/ 29 w 34"/>
                <a:gd name="T7" fmla="*/ 0 h 8"/>
                <a:gd name="T8" fmla="*/ 5 w 34"/>
                <a:gd name="T9" fmla="*/ 0 h 8"/>
              </a:gdLst>
              <a:ahLst/>
              <a:cxnLst>
                <a:cxn ang="0">
                  <a:pos x="T0" y="T1"/>
                </a:cxn>
                <a:cxn ang="0">
                  <a:pos x="T2" y="T3"/>
                </a:cxn>
                <a:cxn ang="0">
                  <a:pos x="T4" y="T5"/>
                </a:cxn>
                <a:cxn ang="0">
                  <a:pos x="T6" y="T7"/>
                </a:cxn>
                <a:cxn ang="0">
                  <a:pos x="T8" y="T9"/>
                </a:cxn>
              </a:cxnLst>
              <a:rect l="0" t="0" r="r" b="b"/>
              <a:pathLst>
                <a:path w="34" h="8">
                  <a:moveTo>
                    <a:pt x="5" y="0"/>
                  </a:moveTo>
                  <a:cubicBezTo>
                    <a:pt x="0" y="3"/>
                    <a:pt x="0" y="3"/>
                    <a:pt x="0" y="3"/>
                  </a:cubicBezTo>
                  <a:cubicBezTo>
                    <a:pt x="8" y="8"/>
                    <a:pt x="28" y="7"/>
                    <a:pt x="34" y="3"/>
                  </a:cubicBezTo>
                  <a:cubicBezTo>
                    <a:pt x="29" y="0"/>
                    <a:pt x="29" y="0"/>
                    <a:pt x="29" y="0"/>
                  </a:cubicBezTo>
                  <a:cubicBezTo>
                    <a:pt x="21" y="2"/>
                    <a:pt x="12" y="2"/>
                    <a:pt x="5" y="0"/>
                  </a:cubicBezTo>
                  <a:close/>
                </a:path>
              </a:pathLst>
            </a:custGeom>
            <a:solidFill>
              <a:srgbClr val="C9E7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80" name="Freeform 57"/>
            <p:cNvSpPr>
              <a:spLocks/>
            </p:cNvSpPr>
            <p:nvPr/>
          </p:nvSpPr>
          <p:spPr bwMode="auto">
            <a:xfrm>
              <a:off x="8359775" y="3386138"/>
              <a:ext cx="312737" cy="111125"/>
            </a:xfrm>
            <a:custGeom>
              <a:avLst/>
              <a:gdLst>
                <a:gd name="T0" fmla="*/ 5 w 17"/>
                <a:gd name="T1" fmla="*/ 0 h 6"/>
                <a:gd name="T2" fmla="*/ 0 w 17"/>
                <a:gd name="T3" fmla="*/ 3 h 6"/>
                <a:gd name="T4" fmla="*/ 17 w 17"/>
                <a:gd name="T5" fmla="*/ 6 h 6"/>
                <a:gd name="T6" fmla="*/ 17 w 17"/>
                <a:gd name="T7" fmla="*/ 1 h 6"/>
                <a:gd name="T8" fmla="*/ 5 w 17"/>
                <a:gd name="T9" fmla="*/ 0 h 6"/>
              </a:gdLst>
              <a:ahLst/>
              <a:cxnLst>
                <a:cxn ang="0">
                  <a:pos x="T0" y="T1"/>
                </a:cxn>
                <a:cxn ang="0">
                  <a:pos x="T2" y="T3"/>
                </a:cxn>
                <a:cxn ang="0">
                  <a:pos x="T4" y="T5"/>
                </a:cxn>
                <a:cxn ang="0">
                  <a:pos x="T6" y="T7"/>
                </a:cxn>
                <a:cxn ang="0">
                  <a:pos x="T8" y="T9"/>
                </a:cxn>
              </a:cxnLst>
              <a:rect l="0" t="0" r="r" b="b"/>
              <a:pathLst>
                <a:path w="17" h="6">
                  <a:moveTo>
                    <a:pt x="5" y="0"/>
                  </a:moveTo>
                  <a:cubicBezTo>
                    <a:pt x="0" y="3"/>
                    <a:pt x="0" y="3"/>
                    <a:pt x="0" y="3"/>
                  </a:cubicBezTo>
                  <a:cubicBezTo>
                    <a:pt x="4" y="5"/>
                    <a:pt x="10" y="6"/>
                    <a:pt x="17" y="6"/>
                  </a:cubicBezTo>
                  <a:cubicBezTo>
                    <a:pt x="17" y="1"/>
                    <a:pt x="17" y="1"/>
                    <a:pt x="17" y="1"/>
                  </a:cubicBezTo>
                  <a:cubicBezTo>
                    <a:pt x="12" y="1"/>
                    <a:pt x="8" y="1"/>
                    <a:pt x="5" y="0"/>
                  </a:cubicBezTo>
                  <a:close/>
                </a:path>
              </a:pathLst>
            </a:custGeom>
            <a:solidFill>
              <a:srgbClr val="EBF7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81" name="Freeform 58"/>
            <p:cNvSpPr>
              <a:spLocks/>
            </p:cNvSpPr>
            <p:nvPr/>
          </p:nvSpPr>
          <p:spPr bwMode="auto">
            <a:xfrm>
              <a:off x="8323263" y="3405188"/>
              <a:ext cx="698500" cy="146050"/>
            </a:xfrm>
            <a:custGeom>
              <a:avLst/>
              <a:gdLst>
                <a:gd name="T0" fmla="*/ 4 w 38"/>
                <a:gd name="T1" fmla="*/ 0 h 8"/>
                <a:gd name="T2" fmla="*/ 33 w 38"/>
                <a:gd name="T3" fmla="*/ 0 h 8"/>
                <a:gd name="T4" fmla="*/ 38 w 38"/>
                <a:gd name="T5" fmla="*/ 2 h 8"/>
                <a:gd name="T6" fmla="*/ 0 w 38"/>
                <a:gd name="T7" fmla="*/ 2 h 8"/>
                <a:gd name="T8" fmla="*/ 4 w 38"/>
                <a:gd name="T9" fmla="*/ 0 h 8"/>
              </a:gdLst>
              <a:ahLst/>
              <a:cxnLst>
                <a:cxn ang="0">
                  <a:pos x="T0" y="T1"/>
                </a:cxn>
                <a:cxn ang="0">
                  <a:pos x="T2" y="T3"/>
                </a:cxn>
                <a:cxn ang="0">
                  <a:pos x="T4" y="T5"/>
                </a:cxn>
                <a:cxn ang="0">
                  <a:pos x="T6" y="T7"/>
                </a:cxn>
                <a:cxn ang="0">
                  <a:pos x="T8" y="T9"/>
                </a:cxn>
              </a:cxnLst>
              <a:rect l="0" t="0" r="r" b="b"/>
              <a:pathLst>
                <a:path w="38" h="8">
                  <a:moveTo>
                    <a:pt x="4" y="0"/>
                  </a:moveTo>
                  <a:cubicBezTo>
                    <a:pt x="14" y="3"/>
                    <a:pt x="25" y="3"/>
                    <a:pt x="33" y="0"/>
                  </a:cubicBezTo>
                  <a:cubicBezTo>
                    <a:pt x="38" y="2"/>
                    <a:pt x="38" y="2"/>
                    <a:pt x="38" y="2"/>
                  </a:cubicBezTo>
                  <a:cubicBezTo>
                    <a:pt x="27" y="8"/>
                    <a:pt x="11" y="8"/>
                    <a:pt x="0" y="2"/>
                  </a:cubicBezTo>
                  <a:lnTo>
                    <a:pt x="4" y="0"/>
                  </a:lnTo>
                  <a:close/>
                </a:path>
              </a:pathLst>
            </a:custGeom>
            <a:solidFill>
              <a:srgbClr val="3849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82" name="Freeform 59"/>
            <p:cNvSpPr>
              <a:spLocks/>
            </p:cNvSpPr>
            <p:nvPr/>
          </p:nvSpPr>
          <p:spPr bwMode="auto">
            <a:xfrm>
              <a:off x="7974013" y="5114926"/>
              <a:ext cx="1379537" cy="295275"/>
            </a:xfrm>
            <a:custGeom>
              <a:avLst/>
              <a:gdLst>
                <a:gd name="T0" fmla="*/ 8 w 75"/>
                <a:gd name="T1" fmla="*/ 0 h 16"/>
                <a:gd name="T2" fmla="*/ 67 w 75"/>
                <a:gd name="T3" fmla="*/ 0 h 16"/>
                <a:gd name="T4" fmla="*/ 75 w 75"/>
                <a:gd name="T5" fmla="*/ 5 h 16"/>
                <a:gd name="T6" fmla="*/ 75 w 75"/>
                <a:gd name="T7" fmla="*/ 11 h 16"/>
                <a:gd name="T8" fmla="*/ 67 w 75"/>
                <a:gd name="T9" fmla="*/ 16 h 16"/>
                <a:gd name="T10" fmla="*/ 8 w 75"/>
                <a:gd name="T11" fmla="*/ 16 h 16"/>
                <a:gd name="T12" fmla="*/ 0 w 75"/>
                <a:gd name="T13" fmla="*/ 11 h 16"/>
                <a:gd name="T14" fmla="*/ 0 w 75"/>
                <a:gd name="T15" fmla="*/ 5 h 16"/>
                <a:gd name="T16" fmla="*/ 8 w 75"/>
                <a:gd name="T17"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16">
                  <a:moveTo>
                    <a:pt x="8" y="0"/>
                  </a:moveTo>
                  <a:cubicBezTo>
                    <a:pt x="67" y="0"/>
                    <a:pt x="67" y="0"/>
                    <a:pt x="67" y="0"/>
                  </a:cubicBezTo>
                  <a:cubicBezTo>
                    <a:pt x="72" y="0"/>
                    <a:pt x="75" y="2"/>
                    <a:pt x="75" y="5"/>
                  </a:cubicBezTo>
                  <a:cubicBezTo>
                    <a:pt x="75" y="11"/>
                    <a:pt x="75" y="11"/>
                    <a:pt x="75" y="11"/>
                  </a:cubicBezTo>
                  <a:cubicBezTo>
                    <a:pt x="75" y="14"/>
                    <a:pt x="72" y="16"/>
                    <a:pt x="67" y="16"/>
                  </a:cubicBezTo>
                  <a:cubicBezTo>
                    <a:pt x="8" y="16"/>
                    <a:pt x="8" y="16"/>
                    <a:pt x="8" y="16"/>
                  </a:cubicBezTo>
                  <a:cubicBezTo>
                    <a:pt x="4" y="16"/>
                    <a:pt x="0" y="14"/>
                    <a:pt x="0" y="11"/>
                  </a:cubicBezTo>
                  <a:cubicBezTo>
                    <a:pt x="0" y="5"/>
                    <a:pt x="0" y="5"/>
                    <a:pt x="0" y="5"/>
                  </a:cubicBezTo>
                  <a:cubicBezTo>
                    <a:pt x="0" y="2"/>
                    <a:pt x="4" y="0"/>
                    <a:pt x="8" y="0"/>
                  </a:cubicBezTo>
                  <a:close/>
                </a:path>
              </a:pathLst>
            </a:custGeom>
            <a:solidFill>
              <a:srgbClr val="EEA920"/>
            </a:solidFill>
            <a:ln>
              <a:noFill/>
            </a:ln>
          </p:spPr>
          <p:txBody>
            <a:bodyPr vert="horz" wrap="square" lIns="93260" tIns="46630" rIns="93260" bIns="46630" numCol="1" anchor="t" anchorCtr="0" compatLnSpc="1">
              <a:prstTxWarp prst="textNoShape">
                <a:avLst/>
              </a:prstTxWarp>
            </a:bodyPr>
            <a:lstStyle/>
            <a:p>
              <a:endParaRPr lang="en-US" sz="1873"/>
            </a:p>
          </p:txBody>
        </p:sp>
        <p:sp>
          <p:nvSpPr>
            <p:cNvPr id="83" name="Freeform 60"/>
            <p:cNvSpPr>
              <a:spLocks/>
            </p:cNvSpPr>
            <p:nvPr/>
          </p:nvSpPr>
          <p:spPr bwMode="auto">
            <a:xfrm>
              <a:off x="7974013" y="5114926"/>
              <a:ext cx="698500" cy="295275"/>
            </a:xfrm>
            <a:custGeom>
              <a:avLst/>
              <a:gdLst>
                <a:gd name="T0" fmla="*/ 8 w 38"/>
                <a:gd name="T1" fmla="*/ 0 h 16"/>
                <a:gd name="T2" fmla="*/ 38 w 38"/>
                <a:gd name="T3" fmla="*/ 0 h 16"/>
                <a:gd name="T4" fmla="*/ 38 w 38"/>
                <a:gd name="T5" fmla="*/ 16 h 16"/>
                <a:gd name="T6" fmla="*/ 8 w 38"/>
                <a:gd name="T7" fmla="*/ 16 h 16"/>
                <a:gd name="T8" fmla="*/ 0 w 38"/>
                <a:gd name="T9" fmla="*/ 11 h 16"/>
                <a:gd name="T10" fmla="*/ 0 w 38"/>
                <a:gd name="T11" fmla="*/ 5 h 16"/>
                <a:gd name="T12" fmla="*/ 8 w 38"/>
                <a:gd name="T13" fmla="*/ 0 h 16"/>
              </a:gdLst>
              <a:ahLst/>
              <a:cxnLst>
                <a:cxn ang="0">
                  <a:pos x="T0" y="T1"/>
                </a:cxn>
                <a:cxn ang="0">
                  <a:pos x="T2" y="T3"/>
                </a:cxn>
                <a:cxn ang="0">
                  <a:pos x="T4" y="T5"/>
                </a:cxn>
                <a:cxn ang="0">
                  <a:pos x="T6" y="T7"/>
                </a:cxn>
                <a:cxn ang="0">
                  <a:pos x="T8" y="T9"/>
                </a:cxn>
                <a:cxn ang="0">
                  <a:pos x="T10" y="T11"/>
                </a:cxn>
                <a:cxn ang="0">
                  <a:pos x="T12" y="T13"/>
                </a:cxn>
              </a:cxnLst>
              <a:rect l="0" t="0" r="r" b="b"/>
              <a:pathLst>
                <a:path w="38" h="16">
                  <a:moveTo>
                    <a:pt x="8" y="0"/>
                  </a:moveTo>
                  <a:cubicBezTo>
                    <a:pt x="38" y="0"/>
                    <a:pt x="38" y="0"/>
                    <a:pt x="38" y="0"/>
                  </a:cubicBezTo>
                  <a:cubicBezTo>
                    <a:pt x="38" y="16"/>
                    <a:pt x="38" y="16"/>
                    <a:pt x="38" y="16"/>
                  </a:cubicBezTo>
                  <a:cubicBezTo>
                    <a:pt x="8" y="16"/>
                    <a:pt x="8" y="16"/>
                    <a:pt x="8" y="16"/>
                  </a:cubicBezTo>
                  <a:cubicBezTo>
                    <a:pt x="4" y="16"/>
                    <a:pt x="0" y="14"/>
                    <a:pt x="0" y="11"/>
                  </a:cubicBezTo>
                  <a:cubicBezTo>
                    <a:pt x="0" y="5"/>
                    <a:pt x="0" y="5"/>
                    <a:pt x="0" y="5"/>
                  </a:cubicBezTo>
                  <a:cubicBezTo>
                    <a:pt x="0" y="2"/>
                    <a:pt x="4" y="0"/>
                    <a:pt x="8" y="0"/>
                  </a:cubicBezTo>
                  <a:close/>
                </a:path>
              </a:pathLst>
            </a:custGeom>
            <a:solidFill>
              <a:srgbClr val="EEA9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84" name="Freeform 61"/>
            <p:cNvSpPr>
              <a:spLocks/>
            </p:cNvSpPr>
            <p:nvPr/>
          </p:nvSpPr>
          <p:spPr bwMode="auto">
            <a:xfrm>
              <a:off x="8027988" y="4159251"/>
              <a:ext cx="1289050" cy="312738"/>
            </a:xfrm>
            <a:custGeom>
              <a:avLst/>
              <a:gdLst>
                <a:gd name="T0" fmla="*/ 7 w 70"/>
                <a:gd name="T1" fmla="*/ 0 h 17"/>
                <a:gd name="T2" fmla="*/ 63 w 70"/>
                <a:gd name="T3" fmla="*/ 0 h 17"/>
                <a:gd name="T4" fmla="*/ 70 w 70"/>
                <a:gd name="T5" fmla="*/ 6 h 17"/>
                <a:gd name="T6" fmla="*/ 70 w 70"/>
                <a:gd name="T7" fmla="*/ 11 h 17"/>
                <a:gd name="T8" fmla="*/ 63 w 70"/>
                <a:gd name="T9" fmla="*/ 17 h 17"/>
                <a:gd name="T10" fmla="*/ 7 w 70"/>
                <a:gd name="T11" fmla="*/ 17 h 17"/>
                <a:gd name="T12" fmla="*/ 0 w 70"/>
                <a:gd name="T13" fmla="*/ 11 h 17"/>
                <a:gd name="T14" fmla="*/ 0 w 70"/>
                <a:gd name="T15" fmla="*/ 6 h 17"/>
                <a:gd name="T16" fmla="*/ 7 w 70"/>
                <a:gd name="T1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0" h="17">
                  <a:moveTo>
                    <a:pt x="7" y="0"/>
                  </a:moveTo>
                  <a:cubicBezTo>
                    <a:pt x="63" y="0"/>
                    <a:pt x="63" y="0"/>
                    <a:pt x="63" y="0"/>
                  </a:cubicBezTo>
                  <a:cubicBezTo>
                    <a:pt x="66" y="0"/>
                    <a:pt x="70" y="2"/>
                    <a:pt x="70" y="6"/>
                  </a:cubicBezTo>
                  <a:cubicBezTo>
                    <a:pt x="70" y="11"/>
                    <a:pt x="70" y="11"/>
                    <a:pt x="70" y="11"/>
                  </a:cubicBezTo>
                  <a:cubicBezTo>
                    <a:pt x="70" y="14"/>
                    <a:pt x="66" y="17"/>
                    <a:pt x="63" y="17"/>
                  </a:cubicBezTo>
                  <a:cubicBezTo>
                    <a:pt x="7" y="17"/>
                    <a:pt x="7" y="17"/>
                    <a:pt x="7" y="17"/>
                  </a:cubicBezTo>
                  <a:cubicBezTo>
                    <a:pt x="4" y="17"/>
                    <a:pt x="0" y="14"/>
                    <a:pt x="0" y="11"/>
                  </a:cubicBezTo>
                  <a:cubicBezTo>
                    <a:pt x="0" y="6"/>
                    <a:pt x="0" y="6"/>
                    <a:pt x="0" y="6"/>
                  </a:cubicBezTo>
                  <a:cubicBezTo>
                    <a:pt x="0" y="2"/>
                    <a:pt x="4" y="0"/>
                    <a:pt x="7" y="0"/>
                  </a:cubicBezTo>
                  <a:close/>
                </a:path>
              </a:pathLst>
            </a:custGeom>
            <a:solidFill>
              <a:srgbClr val="EEA920"/>
            </a:solidFill>
            <a:ln>
              <a:noFill/>
            </a:ln>
          </p:spPr>
          <p:txBody>
            <a:bodyPr vert="horz" wrap="square" lIns="93260" tIns="46630" rIns="93260" bIns="46630" numCol="1" anchor="t" anchorCtr="0" compatLnSpc="1">
              <a:prstTxWarp prst="textNoShape">
                <a:avLst/>
              </a:prstTxWarp>
            </a:bodyPr>
            <a:lstStyle/>
            <a:p>
              <a:endParaRPr lang="en-US" sz="1873"/>
            </a:p>
          </p:txBody>
        </p:sp>
        <p:sp>
          <p:nvSpPr>
            <p:cNvPr id="85" name="Freeform 62"/>
            <p:cNvSpPr>
              <a:spLocks/>
            </p:cNvSpPr>
            <p:nvPr/>
          </p:nvSpPr>
          <p:spPr bwMode="auto">
            <a:xfrm>
              <a:off x="8027988" y="4471988"/>
              <a:ext cx="1289050" cy="293688"/>
            </a:xfrm>
            <a:custGeom>
              <a:avLst/>
              <a:gdLst>
                <a:gd name="T0" fmla="*/ 7 w 70"/>
                <a:gd name="T1" fmla="*/ 0 h 16"/>
                <a:gd name="T2" fmla="*/ 63 w 70"/>
                <a:gd name="T3" fmla="*/ 0 h 16"/>
                <a:gd name="T4" fmla="*/ 70 w 70"/>
                <a:gd name="T5" fmla="*/ 6 h 16"/>
                <a:gd name="T6" fmla="*/ 70 w 70"/>
                <a:gd name="T7" fmla="*/ 10 h 16"/>
                <a:gd name="T8" fmla="*/ 63 w 70"/>
                <a:gd name="T9" fmla="*/ 16 h 16"/>
                <a:gd name="T10" fmla="*/ 7 w 70"/>
                <a:gd name="T11" fmla="*/ 16 h 16"/>
                <a:gd name="T12" fmla="*/ 0 w 70"/>
                <a:gd name="T13" fmla="*/ 10 h 16"/>
                <a:gd name="T14" fmla="*/ 0 w 70"/>
                <a:gd name="T15" fmla="*/ 6 h 16"/>
                <a:gd name="T16" fmla="*/ 7 w 70"/>
                <a:gd name="T17"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0" h="16">
                  <a:moveTo>
                    <a:pt x="7" y="0"/>
                  </a:moveTo>
                  <a:cubicBezTo>
                    <a:pt x="63" y="0"/>
                    <a:pt x="63" y="0"/>
                    <a:pt x="63" y="0"/>
                  </a:cubicBezTo>
                  <a:cubicBezTo>
                    <a:pt x="66" y="0"/>
                    <a:pt x="70" y="3"/>
                    <a:pt x="70" y="6"/>
                  </a:cubicBezTo>
                  <a:cubicBezTo>
                    <a:pt x="70" y="10"/>
                    <a:pt x="70" y="10"/>
                    <a:pt x="70" y="10"/>
                  </a:cubicBezTo>
                  <a:cubicBezTo>
                    <a:pt x="70" y="13"/>
                    <a:pt x="66" y="16"/>
                    <a:pt x="63" y="16"/>
                  </a:cubicBezTo>
                  <a:cubicBezTo>
                    <a:pt x="7" y="16"/>
                    <a:pt x="7" y="16"/>
                    <a:pt x="7" y="16"/>
                  </a:cubicBezTo>
                  <a:cubicBezTo>
                    <a:pt x="4" y="16"/>
                    <a:pt x="0" y="13"/>
                    <a:pt x="0" y="10"/>
                  </a:cubicBezTo>
                  <a:cubicBezTo>
                    <a:pt x="0" y="6"/>
                    <a:pt x="0" y="6"/>
                    <a:pt x="0" y="6"/>
                  </a:cubicBezTo>
                  <a:cubicBezTo>
                    <a:pt x="0" y="3"/>
                    <a:pt x="4" y="0"/>
                    <a:pt x="7" y="0"/>
                  </a:cubicBezTo>
                  <a:close/>
                </a:path>
              </a:pathLst>
            </a:custGeom>
            <a:solidFill>
              <a:srgbClr val="EEA920"/>
            </a:solidFill>
            <a:ln>
              <a:noFill/>
            </a:ln>
          </p:spPr>
          <p:txBody>
            <a:bodyPr vert="horz" wrap="square" lIns="93260" tIns="46630" rIns="93260" bIns="46630" numCol="1" anchor="t" anchorCtr="0" compatLnSpc="1">
              <a:prstTxWarp prst="textNoShape">
                <a:avLst/>
              </a:prstTxWarp>
            </a:bodyPr>
            <a:lstStyle/>
            <a:p>
              <a:endParaRPr lang="en-US" sz="1873"/>
            </a:p>
          </p:txBody>
        </p:sp>
        <p:sp>
          <p:nvSpPr>
            <p:cNvPr id="86" name="Freeform 63"/>
            <p:cNvSpPr>
              <a:spLocks/>
            </p:cNvSpPr>
            <p:nvPr/>
          </p:nvSpPr>
          <p:spPr bwMode="auto">
            <a:xfrm>
              <a:off x="8027988" y="4159251"/>
              <a:ext cx="644525" cy="312738"/>
            </a:xfrm>
            <a:custGeom>
              <a:avLst/>
              <a:gdLst>
                <a:gd name="T0" fmla="*/ 7 w 35"/>
                <a:gd name="T1" fmla="*/ 0 h 17"/>
                <a:gd name="T2" fmla="*/ 35 w 35"/>
                <a:gd name="T3" fmla="*/ 0 h 17"/>
                <a:gd name="T4" fmla="*/ 35 w 35"/>
                <a:gd name="T5" fmla="*/ 17 h 17"/>
                <a:gd name="T6" fmla="*/ 7 w 35"/>
                <a:gd name="T7" fmla="*/ 17 h 17"/>
                <a:gd name="T8" fmla="*/ 0 w 35"/>
                <a:gd name="T9" fmla="*/ 11 h 17"/>
                <a:gd name="T10" fmla="*/ 0 w 35"/>
                <a:gd name="T11" fmla="*/ 6 h 17"/>
                <a:gd name="T12" fmla="*/ 7 w 35"/>
                <a:gd name="T13" fmla="*/ 0 h 17"/>
              </a:gdLst>
              <a:ahLst/>
              <a:cxnLst>
                <a:cxn ang="0">
                  <a:pos x="T0" y="T1"/>
                </a:cxn>
                <a:cxn ang="0">
                  <a:pos x="T2" y="T3"/>
                </a:cxn>
                <a:cxn ang="0">
                  <a:pos x="T4" y="T5"/>
                </a:cxn>
                <a:cxn ang="0">
                  <a:pos x="T6" y="T7"/>
                </a:cxn>
                <a:cxn ang="0">
                  <a:pos x="T8" y="T9"/>
                </a:cxn>
                <a:cxn ang="0">
                  <a:pos x="T10" y="T11"/>
                </a:cxn>
                <a:cxn ang="0">
                  <a:pos x="T12" y="T13"/>
                </a:cxn>
              </a:cxnLst>
              <a:rect l="0" t="0" r="r" b="b"/>
              <a:pathLst>
                <a:path w="35" h="17">
                  <a:moveTo>
                    <a:pt x="7" y="0"/>
                  </a:moveTo>
                  <a:cubicBezTo>
                    <a:pt x="35" y="0"/>
                    <a:pt x="35" y="0"/>
                    <a:pt x="35" y="0"/>
                  </a:cubicBezTo>
                  <a:cubicBezTo>
                    <a:pt x="35" y="17"/>
                    <a:pt x="35" y="17"/>
                    <a:pt x="35" y="17"/>
                  </a:cubicBezTo>
                  <a:cubicBezTo>
                    <a:pt x="7" y="17"/>
                    <a:pt x="7" y="17"/>
                    <a:pt x="7" y="17"/>
                  </a:cubicBezTo>
                  <a:cubicBezTo>
                    <a:pt x="4" y="17"/>
                    <a:pt x="0" y="14"/>
                    <a:pt x="0" y="11"/>
                  </a:cubicBezTo>
                  <a:cubicBezTo>
                    <a:pt x="0" y="6"/>
                    <a:pt x="0" y="6"/>
                    <a:pt x="0" y="6"/>
                  </a:cubicBezTo>
                  <a:cubicBezTo>
                    <a:pt x="0" y="2"/>
                    <a:pt x="4" y="0"/>
                    <a:pt x="7" y="0"/>
                  </a:cubicBezTo>
                  <a:close/>
                </a:path>
              </a:pathLst>
            </a:custGeom>
            <a:solidFill>
              <a:srgbClr val="EEA9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87" name="Freeform 64"/>
            <p:cNvSpPr>
              <a:spLocks/>
            </p:cNvSpPr>
            <p:nvPr/>
          </p:nvSpPr>
          <p:spPr bwMode="auto">
            <a:xfrm>
              <a:off x="8027988" y="4471988"/>
              <a:ext cx="644525" cy="293688"/>
            </a:xfrm>
            <a:custGeom>
              <a:avLst/>
              <a:gdLst>
                <a:gd name="T0" fmla="*/ 7 w 35"/>
                <a:gd name="T1" fmla="*/ 0 h 16"/>
                <a:gd name="T2" fmla="*/ 35 w 35"/>
                <a:gd name="T3" fmla="*/ 0 h 16"/>
                <a:gd name="T4" fmla="*/ 35 w 35"/>
                <a:gd name="T5" fmla="*/ 16 h 16"/>
                <a:gd name="T6" fmla="*/ 7 w 35"/>
                <a:gd name="T7" fmla="*/ 16 h 16"/>
                <a:gd name="T8" fmla="*/ 0 w 35"/>
                <a:gd name="T9" fmla="*/ 10 h 16"/>
                <a:gd name="T10" fmla="*/ 0 w 35"/>
                <a:gd name="T11" fmla="*/ 6 h 16"/>
                <a:gd name="T12" fmla="*/ 7 w 35"/>
                <a:gd name="T13" fmla="*/ 0 h 16"/>
              </a:gdLst>
              <a:ahLst/>
              <a:cxnLst>
                <a:cxn ang="0">
                  <a:pos x="T0" y="T1"/>
                </a:cxn>
                <a:cxn ang="0">
                  <a:pos x="T2" y="T3"/>
                </a:cxn>
                <a:cxn ang="0">
                  <a:pos x="T4" y="T5"/>
                </a:cxn>
                <a:cxn ang="0">
                  <a:pos x="T6" y="T7"/>
                </a:cxn>
                <a:cxn ang="0">
                  <a:pos x="T8" y="T9"/>
                </a:cxn>
                <a:cxn ang="0">
                  <a:pos x="T10" y="T11"/>
                </a:cxn>
                <a:cxn ang="0">
                  <a:pos x="T12" y="T13"/>
                </a:cxn>
              </a:cxnLst>
              <a:rect l="0" t="0" r="r" b="b"/>
              <a:pathLst>
                <a:path w="35" h="16">
                  <a:moveTo>
                    <a:pt x="7" y="0"/>
                  </a:moveTo>
                  <a:cubicBezTo>
                    <a:pt x="35" y="0"/>
                    <a:pt x="35" y="0"/>
                    <a:pt x="35" y="0"/>
                  </a:cubicBezTo>
                  <a:cubicBezTo>
                    <a:pt x="35" y="16"/>
                    <a:pt x="35" y="16"/>
                    <a:pt x="35" y="16"/>
                  </a:cubicBezTo>
                  <a:cubicBezTo>
                    <a:pt x="7" y="16"/>
                    <a:pt x="7" y="16"/>
                    <a:pt x="7" y="16"/>
                  </a:cubicBezTo>
                  <a:cubicBezTo>
                    <a:pt x="4" y="16"/>
                    <a:pt x="0" y="13"/>
                    <a:pt x="0" y="10"/>
                  </a:cubicBezTo>
                  <a:cubicBezTo>
                    <a:pt x="0" y="6"/>
                    <a:pt x="0" y="6"/>
                    <a:pt x="0" y="6"/>
                  </a:cubicBezTo>
                  <a:cubicBezTo>
                    <a:pt x="0" y="3"/>
                    <a:pt x="4" y="0"/>
                    <a:pt x="7" y="0"/>
                  </a:cubicBezTo>
                  <a:close/>
                </a:path>
              </a:pathLst>
            </a:custGeom>
            <a:solidFill>
              <a:srgbClr val="EEA9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88" name="Freeform 65"/>
            <p:cNvSpPr>
              <a:spLocks/>
            </p:cNvSpPr>
            <p:nvPr/>
          </p:nvSpPr>
          <p:spPr bwMode="auto">
            <a:xfrm>
              <a:off x="8047038" y="4397376"/>
              <a:ext cx="1250950" cy="74613"/>
            </a:xfrm>
            <a:custGeom>
              <a:avLst/>
              <a:gdLst>
                <a:gd name="T0" fmla="*/ 68 w 68"/>
                <a:gd name="T1" fmla="*/ 0 h 4"/>
                <a:gd name="T2" fmla="*/ 62 w 68"/>
                <a:gd name="T3" fmla="*/ 4 h 4"/>
                <a:gd name="T4" fmla="*/ 6 w 68"/>
                <a:gd name="T5" fmla="*/ 4 h 4"/>
                <a:gd name="T6" fmla="*/ 0 w 68"/>
                <a:gd name="T7" fmla="*/ 0 h 4"/>
                <a:gd name="T8" fmla="*/ 68 w 68"/>
                <a:gd name="T9" fmla="*/ 0 h 4"/>
              </a:gdLst>
              <a:ahLst/>
              <a:cxnLst>
                <a:cxn ang="0">
                  <a:pos x="T0" y="T1"/>
                </a:cxn>
                <a:cxn ang="0">
                  <a:pos x="T2" y="T3"/>
                </a:cxn>
                <a:cxn ang="0">
                  <a:pos x="T4" y="T5"/>
                </a:cxn>
                <a:cxn ang="0">
                  <a:pos x="T6" y="T7"/>
                </a:cxn>
                <a:cxn ang="0">
                  <a:pos x="T8" y="T9"/>
                </a:cxn>
              </a:cxnLst>
              <a:rect l="0" t="0" r="r" b="b"/>
              <a:pathLst>
                <a:path w="68" h="4">
                  <a:moveTo>
                    <a:pt x="68" y="0"/>
                  </a:moveTo>
                  <a:cubicBezTo>
                    <a:pt x="67" y="2"/>
                    <a:pt x="64" y="4"/>
                    <a:pt x="62" y="4"/>
                  </a:cubicBezTo>
                  <a:cubicBezTo>
                    <a:pt x="6" y="4"/>
                    <a:pt x="6" y="4"/>
                    <a:pt x="6" y="4"/>
                  </a:cubicBezTo>
                  <a:cubicBezTo>
                    <a:pt x="3" y="4"/>
                    <a:pt x="1" y="2"/>
                    <a:pt x="0" y="0"/>
                  </a:cubicBezTo>
                  <a:lnTo>
                    <a:pt x="68" y="0"/>
                  </a:lnTo>
                  <a:close/>
                </a:path>
              </a:pathLst>
            </a:custGeom>
            <a:solidFill>
              <a:srgbClr val="C97F0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89" name="Rectangle 66"/>
            <p:cNvSpPr>
              <a:spLocks noChangeArrowheads="1"/>
            </p:cNvSpPr>
            <p:nvPr/>
          </p:nvSpPr>
          <p:spPr bwMode="auto">
            <a:xfrm>
              <a:off x="8580438" y="4748213"/>
              <a:ext cx="165100" cy="366713"/>
            </a:xfrm>
            <a:prstGeom prst="rect">
              <a:avLst/>
            </a:prstGeom>
            <a:solidFill>
              <a:srgbClr val="8D91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90" name="Rectangle 67"/>
            <p:cNvSpPr>
              <a:spLocks noChangeArrowheads="1"/>
            </p:cNvSpPr>
            <p:nvPr/>
          </p:nvSpPr>
          <p:spPr bwMode="auto">
            <a:xfrm>
              <a:off x="8580438" y="4748213"/>
              <a:ext cx="92075" cy="366713"/>
            </a:xfrm>
            <a:prstGeom prst="rect">
              <a:avLst/>
            </a:prstGeom>
            <a:solidFill>
              <a:srgbClr val="B7B7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91" name="Freeform 68"/>
            <p:cNvSpPr>
              <a:spLocks/>
            </p:cNvSpPr>
            <p:nvPr/>
          </p:nvSpPr>
          <p:spPr bwMode="auto">
            <a:xfrm>
              <a:off x="8047038" y="4692651"/>
              <a:ext cx="1250950" cy="73025"/>
            </a:xfrm>
            <a:custGeom>
              <a:avLst/>
              <a:gdLst>
                <a:gd name="T0" fmla="*/ 68 w 68"/>
                <a:gd name="T1" fmla="*/ 0 h 4"/>
                <a:gd name="T2" fmla="*/ 62 w 68"/>
                <a:gd name="T3" fmla="*/ 4 h 4"/>
                <a:gd name="T4" fmla="*/ 6 w 68"/>
                <a:gd name="T5" fmla="*/ 4 h 4"/>
                <a:gd name="T6" fmla="*/ 0 w 68"/>
                <a:gd name="T7" fmla="*/ 0 h 4"/>
                <a:gd name="T8" fmla="*/ 68 w 68"/>
                <a:gd name="T9" fmla="*/ 0 h 4"/>
              </a:gdLst>
              <a:ahLst/>
              <a:cxnLst>
                <a:cxn ang="0">
                  <a:pos x="T0" y="T1"/>
                </a:cxn>
                <a:cxn ang="0">
                  <a:pos x="T2" y="T3"/>
                </a:cxn>
                <a:cxn ang="0">
                  <a:pos x="T4" y="T5"/>
                </a:cxn>
                <a:cxn ang="0">
                  <a:pos x="T6" y="T7"/>
                </a:cxn>
                <a:cxn ang="0">
                  <a:pos x="T8" y="T9"/>
                </a:cxn>
              </a:cxnLst>
              <a:rect l="0" t="0" r="r" b="b"/>
              <a:pathLst>
                <a:path w="68" h="4">
                  <a:moveTo>
                    <a:pt x="68" y="0"/>
                  </a:moveTo>
                  <a:cubicBezTo>
                    <a:pt x="67" y="2"/>
                    <a:pt x="65" y="4"/>
                    <a:pt x="62" y="4"/>
                  </a:cubicBezTo>
                  <a:cubicBezTo>
                    <a:pt x="6" y="4"/>
                    <a:pt x="6" y="4"/>
                    <a:pt x="6" y="4"/>
                  </a:cubicBezTo>
                  <a:cubicBezTo>
                    <a:pt x="3" y="4"/>
                    <a:pt x="1" y="2"/>
                    <a:pt x="0" y="0"/>
                  </a:cubicBezTo>
                  <a:lnTo>
                    <a:pt x="68" y="0"/>
                  </a:lnTo>
                  <a:close/>
                </a:path>
              </a:pathLst>
            </a:custGeom>
            <a:solidFill>
              <a:srgbClr val="C97F0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92" name="Rectangle 69"/>
            <p:cNvSpPr>
              <a:spLocks noChangeArrowheads="1"/>
            </p:cNvSpPr>
            <p:nvPr/>
          </p:nvSpPr>
          <p:spPr bwMode="auto">
            <a:xfrm>
              <a:off x="8580438" y="5410201"/>
              <a:ext cx="165100" cy="773113"/>
            </a:xfrm>
            <a:prstGeom prst="rect">
              <a:avLst/>
            </a:prstGeom>
            <a:solidFill>
              <a:srgbClr val="8D91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93" name="Rectangle 70"/>
            <p:cNvSpPr>
              <a:spLocks noChangeArrowheads="1"/>
            </p:cNvSpPr>
            <p:nvPr/>
          </p:nvSpPr>
          <p:spPr bwMode="auto">
            <a:xfrm>
              <a:off x="8580438" y="5410201"/>
              <a:ext cx="92075" cy="773113"/>
            </a:xfrm>
            <a:prstGeom prst="rect">
              <a:avLst/>
            </a:prstGeom>
            <a:solidFill>
              <a:srgbClr val="B7B7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94" name="Freeform 71"/>
            <p:cNvSpPr>
              <a:spLocks/>
            </p:cNvSpPr>
            <p:nvPr/>
          </p:nvSpPr>
          <p:spPr bwMode="auto">
            <a:xfrm>
              <a:off x="7974013" y="5318126"/>
              <a:ext cx="1379537" cy="92075"/>
            </a:xfrm>
            <a:custGeom>
              <a:avLst/>
              <a:gdLst>
                <a:gd name="T0" fmla="*/ 75 w 75"/>
                <a:gd name="T1" fmla="*/ 0 h 5"/>
                <a:gd name="T2" fmla="*/ 67 w 75"/>
                <a:gd name="T3" fmla="*/ 5 h 5"/>
                <a:gd name="T4" fmla="*/ 8 w 75"/>
                <a:gd name="T5" fmla="*/ 5 h 5"/>
                <a:gd name="T6" fmla="*/ 0 w 75"/>
                <a:gd name="T7" fmla="*/ 0 h 5"/>
                <a:gd name="T8" fmla="*/ 75 w 75"/>
                <a:gd name="T9" fmla="*/ 0 h 5"/>
              </a:gdLst>
              <a:ahLst/>
              <a:cxnLst>
                <a:cxn ang="0">
                  <a:pos x="T0" y="T1"/>
                </a:cxn>
                <a:cxn ang="0">
                  <a:pos x="T2" y="T3"/>
                </a:cxn>
                <a:cxn ang="0">
                  <a:pos x="T4" y="T5"/>
                </a:cxn>
                <a:cxn ang="0">
                  <a:pos x="T6" y="T7"/>
                </a:cxn>
                <a:cxn ang="0">
                  <a:pos x="T8" y="T9"/>
                </a:cxn>
              </a:cxnLst>
              <a:rect l="0" t="0" r="r" b="b"/>
              <a:pathLst>
                <a:path w="75" h="5">
                  <a:moveTo>
                    <a:pt x="75" y="0"/>
                  </a:moveTo>
                  <a:cubicBezTo>
                    <a:pt x="75" y="3"/>
                    <a:pt x="71" y="5"/>
                    <a:pt x="67" y="5"/>
                  </a:cubicBezTo>
                  <a:cubicBezTo>
                    <a:pt x="8" y="5"/>
                    <a:pt x="8" y="5"/>
                    <a:pt x="8" y="5"/>
                  </a:cubicBezTo>
                  <a:cubicBezTo>
                    <a:pt x="4" y="5"/>
                    <a:pt x="1" y="3"/>
                    <a:pt x="0" y="0"/>
                  </a:cubicBezTo>
                  <a:lnTo>
                    <a:pt x="75" y="0"/>
                  </a:lnTo>
                  <a:close/>
                </a:path>
              </a:pathLst>
            </a:custGeom>
            <a:solidFill>
              <a:srgbClr val="C97F0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95" name="Rectangle 72"/>
            <p:cNvSpPr>
              <a:spLocks noChangeArrowheads="1"/>
            </p:cNvSpPr>
            <p:nvPr/>
          </p:nvSpPr>
          <p:spPr bwMode="auto">
            <a:xfrm>
              <a:off x="8286750" y="6164263"/>
              <a:ext cx="754062" cy="73025"/>
            </a:xfrm>
            <a:prstGeom prst="rect">
              <a:avLst/>
            </a:prstGeom>
            <a:solidFill>
              <a:srgbClr val="B7B7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96" name="Rectangle 73"/>
            <p:cNvSpPr>
              <a:spLocks noChangeArrowheads="1"/>
            </p:cNvSpPr>
            <p:nvPr/>
          </p:nvSpPr>
          <p:spPr bwMode="auto">
            <a:xfrm>
              <a:off x="8286750" y="6219826"/>
              <a:ext cx="754062" cy="17463"/>
            </a:xfrm>
            <a:prstGeom prst="rect">
              <a:avLst/>
            </a:prstGeom>
            <a:solidFill>
              <a:srgbClr val="8D91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97" name="Rectangle 74"/>
            <p:cNvSpPr>
              <a:spLocks noChangeArrowheads="1"/>
            </p:cNvSpPr>
            <p:nvPr/>
          </p:nvSpPr>
          <p:spPr bwMode="auto">
            <a:xfrm>
              <a:off x="8304213" y="6237288"/>
              <a:ext cx="36512" cy="147638"/>
            </a:xfrm>
            <a:prstGeom prst="rect">
              <a:avLst/>
            </a:prstGeom>
            <a:solidFill>
              <a:srgbClr val="8D91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98" name="Rectangle 75"/>
            <p:cNvSpPr>
              <a:spLocks noChangeArrowheads="1"/>
            </p:cNvSpPr>
            <p:nvPr/>
          </p:nvSpPr>
          <p:spPr bwMode="auto">
            <a:xfrm>
              <a:off x="8304213" y="6237288"/>
              <a:ext cx="36512" cy="36513"/>
            </a:xfrm>
            <a:prstGeom prst="rect">
              <a:avLst/>
            </a:prstGeom>
            <a:solidFill>
              <a:srgbClr val="7076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99" name="Oval 76"/>
            <p:cNvSpPr>
              <a:spLocks noChangeArrowheads="1"/>
            </p:cNvSpPr>
            <p:nvPr/>
          </p:nvSpPr>
          <p:spPr bwMode="auto">
            <a:xfrm>
              <a:off x="8212138" y="6348413"/>
              <a:ext cx="203200" cy="184150"/>
            </a:xfrm>
            <a:prstGeom prst="ellipse">
              <a:avLst/>
            </a:prstGeom>
            <a:solidFill>
              <a:srgbClr val="B7B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100" name="Oval 77"/>
            <p:cNvSpPr>
              <a:spLocks noChangeArrowheads="1"/>
            </p:cNvSpPr>
            <p:nvPr/>
          </p:nvSpPr>
          <p:spPr bwMode="auto">
            <a:xfrm>
              <a:off x="8267700" y="6384926"/>
              <a:ext cx="111125" cy="111125"/>
            </a:xfrm>
            <a:prstGeom prst="ellipse">
              <a:avLst/>
            </a:prstGeom>
            <a:solidFill>
              <a:srgbClr val="8D91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101" name="Rectangle 78"/>
            <p:cNvSpPr>
              <a:spLocks noChangeArrowheads="1"/>
            </p:cNvSpPr>
            <p:nvPr/>
          </p:nvSpPr>
          <p:spPr bwMode="auto">
            <a:xfrm>
              <a:off x="8985250" y="6237288"/>
              <a:ext cx="36512" cy="147638"/>
            </a:xfrm>
            <a:prstGeom prst="rect">
              <a:avLst/>
            </a:prstGeom>
            <a:solidFill>
              <a:srgbClr val="8D91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102" name="Rectangle 79"/>
            <p:cNvSpPr>
              <a:spLocks noChangeArrowheads="1"/>
            </p:cNvSpPr>
            <p:nvPr/>
          </p:nvSpPr>
          <p:spPr bwMode="auto">
            <a:xfrm>
              <a:off x="8985250" y="6237288"/>
              <a:ext cx="36512" cy="36513"/>
            </a:xfrm>
            <a:prstGeom prst="rect">
              <a:avLst/>
            </a:prstGeom>
            <a:solidFill>
              <a:srgbClr val="7076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103" name="Oval 80"/>
            <p:cNvSpPr>
              <a:spLocks noChangeArrowheads="1"/>
            </p:cNvSpPr>
            <p:nvPr/>
          </p:nvSpPr>
          <p:spPr bwMode="auto">
            <a:xfrm>
              <a:off x="8893175" y="6348413"/>
              <a:ext cx="203200" cy="184150"/>
            </a:xfrm>
            <a:prstGeom prst="ellipse">
              <a:avLst/>
            </a:prstGeom>
            <a:solidFill>
              <a:srgbClr val="B7B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104" name="Oval 81"/>
            <p:cNvSpPr>
              <a:spLocks noChangeArrowheads="1"/>
            </p:cNvSpPr>
            <p:nvPr/>
          </p:nvSpPr>
          <p:spPr bwMode="auto">
            <a:xfrm>
              <a:off x="8948738" y="6384926"/>
              <a:ext cx="111125" cy="111125"/>
            </a:xfrm>
            <a:prstGeom prst="ellipse">
              <a:avLst/>
            </a:prstGeom>
            <a:solidFill>
              <a:srgbClr val="8D91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105" name="Freeform 82"/>
            <p:cNvSpPr>
              <a:spLocks/>
            </p:cNvSpPr>
            <p:nvPr/>
          </p:nvSpPr>
          <p:spPr bwMode="auto">
            <a:xfrm>
              <a:off x="7531100" y="3441701"/>
              <a:ext cx="865187" cy="735013"/>
            </a:xfrm>
            <a:custGeom>
              <a:avLst/>
              <a:gdLst>
                <a:gd name="T0" fmla="*/ 11 w 47"/>
                <a:gd name="T1" fmla="*/ 40 h 40"/>
                <a:gd name="T2" fmla="*/ 27 w 47"/>
                <a:gd name="T3" fmla="*/ 28 h 40"/>
                <a:gd name="T4" fmla="*/ 43 w 47"/>
                <a:gd name="T5" fmla="*/ 12 h 40"/>
                <a:gd name="T6" fmla="*/ 33 w 47"/>
                <a:gd name="T7" fmla="*/ 0 h 40"/>
                <a:gd name="T8" fmla="*/ 33 w 47"/>
                <a:gd name="T9" fmla="*/ 0 h 40"/>
                <a:gd name="T10" fmla="*/ 10 w 47"/>
                <a:gd name="T11" fmla="*/ 20 h 40"/>
                <a:gd name="T12" fmla="*/ 11 w 47"/>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47" h="40">
                  <a:moveTo>
                    <a:pt x="11" y="40"/>
                  </a:moveTo>
                  <a:cubicBezTo>
                    <a:pt x="19" y="40"/>
                    <a:pt x="23" y="32"/>
                    <a:pt x="27" y="28"/>
                  </a:cubicBezTo>
                  <a:cubicBezTo>
                    <a:pt x="43" y="12"/>
                    <a:pt x="43" y="12"/>
                    <a:pt x="43" y="12"/>
                  </a:cubicBezTo>
                  <a:cubicBezTo>
                    <a:pt x="47" y="8"/>
                    <a:pt x="39" y="1"/>
                    <a:pt x="33" y="0"/>
                  </a:cubicBezTo>
                  <a:cubicBezTo>
                    <a:pt x="33" y="0"/>
                    <a:pt x="33" y="0"/>
                    <a:pt x="33" y="0"/>
                  </a:cubicBezTo>
                  <a:cubicBezTo>
                    <a:pt x="30" y="0"/>
                    <a:pt x="19" y="11"/>
                    <a:pt x="10" y="20"/>
                  </a:cubicBezTo>
                  <a:cubicBezTo>
                    <a:pt x="0" y="30"/>
                    <a:pt x="1" y="40"/>
                    <a:pt x="11" y="40"/>
                  </a:cubicBezTo>
                  <a:close/>
                </a:path>
              </a:pathLst>
            </a:custGeom>
            <a:solidFill>
              <a:srgbClr val="53628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106" name="Freeform 83"/>
            <p:cNvSpPr>
              <a:spLocks/>
            </p:cNvSpPr>
            <p:nvPr/>
          </p:nvSpPr>
          <p:spPr bwMode="auto">
            <a:xfrm>
              <a:off x="7954963" y="3735388"/>
              <a:ext cx="1435100" cy="460375"/>
            </a:xfrm>
            <a:custGeom>
              <a:avLst/>
              <a:gdLst>
                <a:gd name="T0" fmla="*/ 8 w 78"/>
                <a:gd name="T1" fmla="*/ 0 h 25"/>
                <a:gd name="T2" fmla="*/ 70 w 78"/>
                <a:gd name="T3" fmla="*/ 0 h 25"/>
                <a:gd name="T4" fmla="*/ 78 w 78"/>
                <a:gd name="T5" fmla="*/ 9 h 25"/>
                <a:gd name="T6" fmla="*/ 78 w 78"/>
                <a:gd name="T7" fmla="*/ 16 h 25"/>
                <a:gd name="T8" fmla="*/ 70 w 78"/>
                <a:gd name="T9" fmla="*/ 25 h 25"/>
                <a:gd name="T10" fmla="*/ 8 w 78"/>
                <a:gd name="T11" fmla="*/ 25 h 25"/>
                <a:gd name="T12" fmla="*/ 0 w 78"/>
                <a:gd name="T13" fmla="*/ 16 h 25"/>
                <a:gd name="T14" fmla="*/ 0 w 78"/>
                <a:gd name="T15" fmla="*/ 9 h 25"/>
                <a:gd name="T16" fmla="*/ 8 w 78"/>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25">
                  <a:moveTo>
                    <a:pt x="8" y="0"/>
                  </a:moveTo>
                  <a:cubicBezTo>
                    <a:pt x="70" y="0"/>
                    <a:pt x="70" y="0"/>
                    <a:pt x="70" y="0"/>
                  </a:cubicBezTo>
                  <a:cubicBezTo>
                    <a:pt x="74" y="0"/>
                    <a:pt x="78" y="4"/>
                    <a:pt x="78" y="9"/>
                  </a:cubicBezTo>
                  <a:cubicBezTo>
                    <a:pt x="78" y="16"/>
                    <a:pt x="78" y="16"/>
                    <a:pt x="78" y="16"/>
                  </a:cubicBezTo>
                  <a:cubicBezTo>
                    <a:pt x="78" y="21"/>
                    <a:pt x="74" y="25"/>
                    <a:pt x="70" y="25"/>
                  </a:cubicBezTo>
                  <a:cubicBezTo>
                    <a:pt x="8" y="25"/>
                    <a:pt x="8" y="25"/>
                    <a:pt x="8" y="25"/>
                  </a:cubicBezTo>
                  <a:cubicBezTo>
                    <a:pt x="4" y="25"/>
                    <a:pt x="0" y="21"/>
                    <a:pt x="0" y="16"/>
                  </a:cubicBezTo>
                  <a:cubicBezTo>
                    <a:pt x="0" y="9"/>
                    <a:pt x="0" y="9"/>
                    <a:pt x="0" y="9"/>
                  </a:cubicBezTo>
                  <a:cubicBezTo>
                    <a:pt x="0" y="4"/>
                    <a:pt x="4" y="0"/>
                    <a:pt x="8" y="0"/>
                  </a:cubicBezTo>
                  <a:close/>
                </a:path>
              </a:pathLst>
            </a:custGeom>
            <a:solidFill>
              <a:srgbClr val="EEA920"/>
            </a:solidFill>
            <a:ln>
              <a:noFill/>
            </a:ln>
          </p:spPr>
          <p:txBody>
            <a:bodyPr vert="horz" wrap="square" lIns="93260" tIns="46630" rIns="93260" bIns="46630" numCol="1" anchor="t" anchorCtr="0" compatLnSpc="1">
              <a:prstTxWarp prst="textNoShape">
                <a:avLst/>
              </a:prstTxWarp>
            </a:bodyPr>
            <a:lstStyle/>
            <a:p>
              <a:endParaRPr lang="en-US" sz="1873"/>
            </a:p>
          </p:txBody>
        </p:sp>
        <p:sp>
          <p:nvSpPr>
            <p:cNvPr id="107" name="Freeform 84"/>
            <p:cNvSpPr>
              <a:spLocks/>
            </p:cNvSpPr>
            <p:nvPr/>
          </p:nvSpPr>
          <p:spPr bwMode="auto">
            <a:xfrm>
              <a:off x="7954963" y="3735388"/>
              <a:ext cx="698500" cy="460375"/>
            </a:xfrm>
            <a:custGeom>
              <a:avLst/>
              <a:gdLst>
                <a:gd name="T0" fmla="*/ 8 w 38"/>
                <a:gd name="T1" fmla="*/ 0 h 25"/>
                <a:gd name="T2" fmla="*/ 38 w 38"/>
                <a:gd name="T3" fmla="*/ 0 h 25"/>
                <a:gd name="T4" fmla="*/ 38 w 38"/>
                <a:gd name="T5" fmla="*/ 25 h 25"/>
                <a:gd name="T6" fmla="*/ 8 w 38"/>
                <a:gd name="T7" fmla="*/ 25 h 25"/>
                <a:gd name="T8" fmla="*/ 0 w 38"/>
                <a:gd name="T9" fmla="*/ 16 h 25"/>
                <a:gd name="T10" fmla="*/ 0 w 38"/>
                <a:gd name="T11" fmla="*/ 9 h 25"/>
                <a:gd name="T12" fmla="*/ 8 w 38"/>
                <a:gd name="T13" fmla="*/ 0 h 25"/>
              </a:gdLst>
              <a:ahLst/>
              <a:cxnLst>
                <a:cxn ang="0">
                  <a:pos x="T0" y="T1"/>
                </a:cxn>
                <a:cxn ang="0">
                  <a:pos x="T2" y="T3"/>
                </a:cxn>
                <a:cxn ang="0">
                  <a:pos x="T4" y="T5"/>
                </a:cxn>
                <a:cxn ang="0">
                  <a:pos x="T6" y="T7"/>
                </a:cxn>
                <a:cxn ang="0">
                  <a:pos x="T8" y="T9"/>
                </a:cxn>
                <a:cxn ang="0">
                  <a:pos x="T10" y="T11"/>
                </a:cxn>
                <a:cxn ang="0">
                  <a:pos x="T12" y="T13"/>
                </a:cxn>
              </a:cxnLst>
              <a:rect l="0" t="0" r="r" b="b"/>
              <a:pathLst>
                <a:path w="38" h="25">
                  <a:moveTo>
                    <a:pt x="8" y="0"/>
                  </a:moveTo>
                  <a:cubicBezTo>
                    <a:pt x="38" y="0"/>
                    <a:pt x="38" y="0"/>
                    <a:pt x="38" y="0"/>
                  </a:cubicBezTo>
                  <a:cubicBezTo>
                    <a:pt x="38" y="25"/>
                    <a:pt x="38" y="25"/>
                    <a:pt x="38" y="25"/>
                  </a:cubicBezTo>
                  <a:cubicBezTo>
                    <a:pt x="8" y="25"/>
                    <a:pt x="8" y="25"/>
                    <a:pt x="8" y="25"/>
                  </a:cubicBezTo>
                  <a:cubicBezTo>
                    <a:pt x="4" y="25"/>
                    <a:pt x="0" y="21"/>
                    <a:pt x="0" y="16"/>
                  </a:cubicBezTo>
                  <a:cubicBezTo>
                    <a:pt x="0" y="9"/>
                    <a:pt x="0" y="9"/>
                    <a:pt x="0" y="9"/>
                  </a:cubicBezTo>
                  <a:cubicBezTo>
                    <a:pt x="0" y="4"/>
                    <a:pt x="4" y="0"/>
                    <a:pt x="8" y="0"/>
                  </a:cubicBezTo>
                  <a:close/>
                </a:path>
              </a:pathLst>
            </a:custGeom>
            <a:solidFill>
              <a:srgbClr val="EEA9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108" name="Freeform 85"/>
            <p:cNvSpPr>
              <a:spLocks/>
            </p:cNvSpPr>
            <p:nvPr/>
          </p:nvSpPr>
          <p:spPr bwMode="auto">
            <a:xfrm>
              <a:off x="7974013" y="4103688"/>
              <a:ext cx="1398587" cy="92075"/>
            </a:xfrm>
            <a:custGeom>
              <a:avLst/>
              <a:gdLst>
                <a:gd name="T0" fmla="*/ 76 w 76"/>
                <a:gd name="T1" fmla="*/ 0 h 5"/>
                <a:gd name="T2" fmla="*/ 69 w 76"/>
                <a:gd name="T3" fmla="*/ 5 h 5"/>
                <a:gd name="T4" fmla="*/ 7 w 76"/>
                <a:gd name="T5" fmla="*/ 5 h 5"/>
                <a:gd name="T6" fmla="*/ 0 w 76"/>
                <a:gd name="T7" fmla="*/ 0 h 5"/>
                <a:gd name="T8" fmla="*/ 76 w 76"/>
                <a:gd name="T9" fmla="*/ 0 h 5"/>
              </a:gdLst>
              <a:ahLst/>
              <a:cxnLst>
                <a:cxn ang="0">
                  <a:pos x="T0" y="T1"/>
                </a:cxn>
                <a:cxn ang="0">
                  <a:pos x="T2" y="T3"/>
                </a:cxn>
                <a:cxn ang="0">
                  <a:pos x="T4" y="T5"/>
                </a:cxn>
                <a:cxn ang="0">
                  <a:pos x="T6" y="T7"/>
                </a:cxn>
                <a:cxn ang="0">
                  <a:pos x="T8" y="T9"/>
                </a:cxn>
              </a:cxnLst>
              <a:rect l="0" t="0" r="r" b="b"/>
              <a:pathLst>
                <a:path w="76" h="5">
                  <a:moveTo>
                    <a:pt x="76" y="0"/>
                  </a:moveTo>
                  <a:cubicBezTo>
                    <a:pt x="75" y="3"/>
                    <a:pt x="72" y="5"/>
                    <a:pt x="69" y="5"/>
                  </a:cubicBezTo>
                  <a:cubicBezTo>
                    <a:pt x="7" y="5"/>
                    <a:pt x="7" y="5"/>
                    <a:pt x="7" y="5"/>
                  </a:cubicBezTo>
                  <a:cubicBezTo>
                    <a:pt x="4" y="5"/>
                    <a:pt x="1" y="3"/>
                    <a:pt x="0" y="0"/>
                  </a:cubicBezTo>
                  <a:lnTo>
                    <a:pt x="76" y="0"/>
                  </a:lnTo>
                  <a:close/>
                </a:path>
              </a:pathLst>
            </a:custGeom>
            <a:solidFill>
              <a:srgbClr val="C97F0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grpSp>
    </p:spTree>
    <p:extLst>
      <p:ext uri="{BB962C8B-B14F-4D97-AF65-F5344CB8AC3E}">
        <p14:creationId xmlns:p14="http://schemas.microsoft.com/office/powerpoint/2010/main" val="11662860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reeform 5"/>
          <p:cNvSpPr>
            <a:spLocks/>
          </p:cNvSpPr>
          <p:nvPr/>
        </p:nvSpPr>
        <p:spPr bwMode="auto">
          <a:xfrm>
            <a:off x="381205" y="1745136"/>
            <a:ext cx="1166812" cy="1679575"/>
          </a:xfrm>
          <a:custGeom>
            <a:avLst/>
            <a:gdLst>
              <a:gd name="T0" fmla="*/ 0 w 301"/>
              <a:gd name="T1" fmla="*/ 435 h 435"/>
              <a:gd name="T2" fmla="*/ 0 w 301"/>
              <a:gd name="T3" fmla="*/ 401 h 435"/>
              <a:gd name="T4" fmla="*/ 9 w 301"/>
              <a:gd name="T5" fmla="*/ 337 h 435"/>
              <a:gd name="T6" fmla="*/ 37 w 301"/>
              <a:gd name="T7" fmla="*/ 287 h 435"/>
              <a:gd name="T8" fmla="*/ 104 w 301"/>
              <a:gd name="T9" fmla="*/ 226 h 435"/>
              <a:gd name="T10" fmla="*/ 149 w 301"/>
              <a:gd name="T11" fmla="*/ 188 h 435"/>
              <a:gd name="T12" fmla="*/ 166 w 301"/>
              <a:gd name="T13" fmla="*/ 165 h 435"/>
              <a:gd name="T14" fmla="*/ 172 w 301"/>
              <a:gd name="T15" fmla="*/ 141 h 435"/>
              <a:gd name="T16" fmla="*/ 120 w 301"/>
              <a:gd name="T17" fmla="*/ 98 h 435"/>
              <a:gd name="T18" fmla="*/ 21 w 301"/>
              <a:gd name="T19" fmla="*/ 136 h 435"/>
              <a:gd name="T20" fmla="*/ 21 w 301"/>
              <a:gd name="T21" fmla="*/ 32 h 435"/>
              <a:gd name="T22" fmla="*/ 88 w 301"/>
              <a:gd name="T23" fmla="*/ 7 h 435"/>
              <a:gd name="T24" fmla="*/ 151 w 301"/>
              <a:gd name="T25" fmla="*/ 0 h 435"/>
              <a:gd name="T26" fmla="*/ 259 w 301"/>
              <a:gd name="T27" fmla="*/ 33 h 435"/>
              <a:gd name="T28" fmla="*/ 298 w 301"/>
              <a:gd name="T29" fmla="*/ 127 h 435"/>
              <a:gd name="T30" fmla="*/ 278 w 301"/>
              <a:gd name="T31" fmla="*/ 205 h 435"/>
              <a:gd name="T32" fmla="*/ 203 w 301"/>
              <a:gd name="T33" fmla="*/ 273 h 435"/>
              <a:gd name="T34" fmla="*/ 148 w 301"/>
              <a:gd name="T35" fmla="*/ 312 h 435"/>
              <a:gd name="T36" fmla="*/ 134 w 301"/>
              <a:gd name="T37" fmla="*/ 333 h 435"/>
              <a:gd name="T38" fmla="*/ 301 w 301"/>
              <a:gd name="T39" fmla="*/ 333 h 435"/>
              <a:gd name="T40" fmla="*/ 301 w 301"/>
              <a:gd name="T41" fmla="*/ 435 h 435"/>
              <a:gd name="T42" fmla="*/ 0 w 301"/>
              <a:gd name="T43" fmla="*/ 435 h 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01" h="435">
                <a:moveTo>
                  <a:pt x="0" y="435"/>
                </a:moveTo>
                <a:cubicBezTo>
                  <a:pt x="0" y="401"/>
                  <a:pt x="0" y="401"/>
                  <a:pt x="0" y="401"/>
                </a:cubicBezTo>
                <a:cubicBezTo>
                  <a:pt x="0" y="377"/>
                  <a:pt x="3" y="355"/>
                  <a:pt x="9" y="337"/>
                </a:cubicBezTo>
                <a:cubicBezTo>
                  <a:pt x="15" y="320"/>
                  <a:pt x="24" y="303"/>
                  <a:pt x="37" y="287"/>
                </a:cubicBezTo>
                <a:cubicBezTo>
                  <a:pt x="50" y="271"/>
                  <a:pt x="72" y="251"/>
                  <a:pt x="104" y="226"/>
                </a:cubicBezTo>
                <a:cubicBezTo>
                  <a:pt x="127" y="208"/>
                  <a:pt x="142" y="195"/>
                  <a:pt x="149" y="188"/>
                </a:cubicBezTo>
                <a:cubicBezTo>
                  <a:pt x="157" y="180"/>
                  <a:pt x="162" y="172"/>
                  <a:pt x="166" y="165"/>
                </a:cubicBezTo>
                <a:cubicBezTo>
                  <a:pt x="170" y="157"/>
                  <a:pt x="172" y="149"/>
                  <a:pt x="172" y="141"/>
                </a:cubicBezTo>
                <a:cubicBezTo>
                  <a:pt x="172" y="112"/>
                  <a:pt x="154" y="98"/>
                  <a:pt x="120" y="98"/>
                </a:cubicBezTo>
                <a:cubicBezTo>
                  <a:pt x="85" y="98"/>
                  <a:pt x="52" y="111"/>
                  <a:pt x="21" y="136"/>
                </a:cubicBezTo>
                <a:cubicBezTo>
                  <a:pt x="21" y="32"/>
                  <a:pt x="21" y="32"/>
                  <a:pt x="21" y="32"/>
                </a:cubicBezTo>
                <a:cubicBezTo>
                  <a:pt x="45" y="20"/>
                  <a:pt x="67" y="12"/>
                  <a:pt x="88" y="7"/>
                </a:cubicBezTo>
                <a:cubicBezTo>
                  <a:pt x="108" y="2"/>
                  <a:pt x="129" y="0"/>
                  <a:pt x="151" y="0"/>
                </a:cubicBezTo>
                <a:cubicBezTo>
                  <a:pt x="198" y="0"/>
                  <a:pt x="234" y="11"/>
                  <a:pt x="259" y="33"/>
                </a:cubicBezTo>
                <a:cubicBezTo>
                  <a:pt x="285" y="55"/>
                  <a:pt x="298" y="87"/>
                  <a:pt x="298" y="127"/>
                </a:cubicBezTo>
                <a:cubicBezTo>
                  <a:pt x="298" y="158"/>
                  <a:pt x="291" y="184"/>
                  <a:pt x="278" y="205"/>
                </a:cubicBezTo>
                <a:cubicBezTo>
                  <a:pt x="264" y="227"/>
                  <a:pt x="239" y="249"/>
                  <a:pt x="203" y="273"/>
                </a:cubicBezTo>
                <a:cubicBezTo>
                  <a:pt x="175" y="291"/>
                  <a:pt x="157" y="304"/>
                  <a:pt x="148" y="312"/>
                </a:cubicBezTo>
                <a:cubicBezTo>
                  <a:pt x="139" y="320"/>
                  <a:pt x="134" y="327"/>
                  <a:pt x="134" y="333"/>
                </a:cubicBezTo>
                <a:cubicBezTo>
                  <a:pt x="301" y="333"/>
                  <a:pt x="301" y="333"/>
                  <a:pt x="301" y="333"/>
                </a:cubicBezTo>
                <a:cubicBezTo>
                  <a:pt x="301" y="435"/>
                  <a:pt x="301" y="435"/>
                  <a:pt x="301" y="435"/>
                </a:cubicBezTo>
                <a:lnTo>
                  <a:pt x="0" y="435"/>
                </a:lnTo>
                <a:close/>
              </a:path>
            </a:pathLst>
          </a:custGeom>
          <a:solidFill>
            <a:schemeClr val="accent6">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 name="Title 3"/>
          <p:cNvSpPr txBox="1">
            <a:spLocks/>
          </p:cNvSpPr>
          <p:nvPr/>
        </p:nvSpPr>
        <p:spPr>
          <a:xfrm>
            <a:off x="2103438" y="1993992"/>
            <a:ext cx="6400800" cy="1181862"/>
          </a:xfrm>
          <a:prstGeom prst="rect">
            <a:avLst/>
          </a:prstGeom>
          <a:noFill/>
        </p:spPr>
        <p:txBody>
          <a:bodyPr vert="horz" wrap="square" lIns="146304" tIns="91440" rIns="146304" bIns="91440" rtlCol="0" anchor="t" anchorCtr="0">
            <a:spAutoFit/>
          </a:bodyPr>
          <a:lstStyle>
            <a:lvl1pPr algn="l" defTabSz="932372" rtl="0" eaLnBrk="1" latinLnBrk="0" hangingPunct="1">
              <a:lnSpc>
                <a:spcPct val="90000"/>
              </a:lnSpc>
              <a:spcBef>
                <a:spcPct val="0"/>
              </a:spcBef>
              <a:buNone/>
              <a:defRPr lang="en-US" sz="7197" b="0" kern="1200" cap="none" spc="-100" baseline="0" dirty="0">
                <a:ln w="3175">
                  <a:noFill/>
                </a:ln>
                <a:gradFill>
                  <a:gsLst>
                    <a:gs pos="100000">
                      <a:schemeClr val="tx1"/>
                    </a:gs>
                    <a:gs pos="0">
                      <a:schemeClr val="tx1"/>
                    </a:gs>
                  </a:gsLst>
                  <a:lin ang="5400000" scaled="0"/>
                </a:gradFill>
                <a:effectLst/>
                <a:latin typeface="+mj-lt"/>
                <a:ea typeface="+mn-ea"/>
                <a:cs typeface="Segoe UI" pitchFamily="34" charset="0"/>
              </a:defRPr>
            </a:lvl1pPr>
          </a:lstStyle>
          <a:p>
            <a:r>
              <a:rPr lang="en-US" dirty="0"/>
              <a:t>OAuth Primer</a:t>
            </a:r>
          </a:p>
        </p:txBody>
      </p:sp>
      <p:grpSp>
        <p:nvGrpSpPr>
          <p:cNvPr id="7" name="Group 6"/>
          <p:cNvGrpSpPr/>
          <p:nvPr/>
        </p:nvGrpSpPr>
        <p:grpSpPr>
          <a:xfrm>
            <a:off x="5937247" y="3062258"/>
            <a:ext cx="6042028" cy="3686645"/>
            <a:chOff x="8092941" y="4424546"/>
            <a:chExt cx="3319523" cy="2025463"/>
          </a:xfrm>
        </p:grpSpPr>
        <p:grpSp>
          <p:nvGrpSpPr>
            <p:cNvPr id="8" name="Group 7"/>
            <p:cNvGrpSpPr/>
            <p:nvPr/>
          </p:nvGrpSpPr>
          <p:grpSpPr>
            <a:xfrm>
              <a:off x="8515202" y="4424546"/>
              <a:ext cx="2897262" cy="2025463"/>
              <a:chOff x="4243570" y="1476299"/>
              <a:chExt cx="3749792" cy="2621469"/>
            </a:xfrm>
          </p:grpSpPr>
          <p:grpSp>
            <p:nvGrpSpPr>
              <p:cNvPr id="11" name="Group 10"/>
              <p:cNvGrpSpPr/>
              <p:nvPr/>
            </p:nvGrpSpPr>
            <p:grpSpPr>
              <a:xfrm>
                <a:off x="6728351" y="3141663"/>
                <a:ext cx="896938" cy="695325"/>
                <a:chOff x="6638926" y="3141663"/>
                <a:chExt cx="896938" cy="695325"/>
              </a:xfrm>
            </p:grpSpPr>
            <p:sp>
              <p:nvSpPr>
                <p:cNvPr id="48" name="Freeform 17"/>
                <p:cNvSpPr>
                  <a:spLocks/>
                </p:cNvSpPr>
                <p:nvPr/>
              </p:nvSpPr>
              <p:spPr bwMode="auto">
                <a:xfrm>
                  <a:off x="7010401" y="3363913"/>
                  <a:ext cx="142875" cy="269875"/>
                </a:xfrm>
                <a:custGeom>
                  <a:avLst/>
                  <a:gdLst>
                    <a:gd name="T0" fmla="*/ 0 w 90"/>
                    <a:gd name="T1" fmla="*/ 170 h 170"/>
                    <a:gd name="T2" fmla="*/ 90 w 90"/>
                    <a:gd name="T3" fmla="*/ 170 h 170"/>
                    <a:gd name="T4" fmla="*/ 80 w 90"/>
                    <a:gd name="T5" fmla="*/ 0 h 170"/>
                    <a:gd name="T6" fmla="*/ 11 w 90"/>
                    <a:gd name="T7" fmla="*/ 0 h 170"/>
                    <a:gd name="T8" fmla="*/ 0 w 90"/>
                    <a:gd name="T9" fmla="*/ 170 h 170"/>
                  </a:gdLst>
                  <a:ahLst/>
                  <a:cxnLst>
                    <a:cxn ang="0">
                      <a:pos x="T0" y="T1"/>
                    </a:cxn>
                    <a:cxn ang="0">
                      <a:pos x="T2" y="T3"/>
                    </a:cxn>
                    <a:cxn ang="0">
                      <a:pos x="T4" y="T5"/>
                    </a:cxn>
                    <a:cxn ang="0">
                      <a:pos x="T6" y="T7"/>
                    </a:cxn>
                    <a:cxn ang="0">
                      <a:pos x="T8" y="T9"/>
                    </a:cxn>
                  </a:cxnLst>
                  <a:rect l="0" t="0" r="r" b="b"/>
                  <a:pathLst>
                    <a:path w="90" h="170">
                      <a:moveTo>
                        <a:pt x="0" y="170"/>
                      </a:moveTo>
                      <a:lnTo>
                        <a:pt x="90" y="170"/>
                      </a:lnTo>
                      <a:lnTo>
                        <a:pt x="80" y="0"/>
                      </a:lnTo>
                      <a:lnTo>
                        <a:pt x="11" y="0"/>
                      </a:lnTo>
                      <a:lnTo>
                        <a:pt x="0" y="17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49" name="Freeform 18"/>
                <p:cNvSpPr>
                  <a:spLocks/>
                </p:cNvSpPr>
                <p:nvPr/>
              </p:nvSpPr>
              <p:spPr bwMode="auto">
                <a:xfrm>
                  <a:off x="7042151" y="3141663"/>
                  <a:ext cx="77788" cy="269875"/>
                </a:xfrm>
                <a:custGeom>
                  <a:avLst/>
                  <a:gdLst>
                    <a:gd name="T0" fmla="*/ 0 w 49"/>
                    <a:gd name="T1" fmla="*/ 170 h 170"/>
                    <a:gd name="T2" fmla="*/ 49 w 49"/>
                    <a:gd name="T3" fmla="*/ 170 h 170"/>
                    <a:gd name="T4" fmla="*/ 45 w 49"/>
                    <a:gd name="T5" fmla="*/ 0 h 170"/>
                    <a:gd name="T6" fmla="*/ 6 w 49"/>
                    <a:gd name="T7" fmla="*/ 0 h 170"/>
                    <a:gd name="T8" fmla="*/ 0 w 49"/>
                    <a:gd name="T9" fmla="*/ 170 h 170"/>
                  </a:gdLst>
                  <a:ahLst/>
                  <a:cxnLst>
                    <a:cxn ang="0">
                      <a:pos x="T0" y="T1"/>
                    </a:cxn>
                    <a:cxn ang="0">
                      <a:pos x="T2" y="T3"/>
                    </a:cxn>
                    <a:cxn ang="0">
                      <a:pos x="T4" y="T5"/>
                    </a:cxn>
                    <a:cxn ang="0">
                      <a:pos x="T6" y="T7"/>
                    </a:cxn>
                    <a:cxn ang="0">
                      <a:pos x="T8" y="T9"/>
                    </a:cxn>
                  </a:cxnLst>
                  <a:rect l="0" t="0" r="r" b="b"/>
                  <a:pathLst>
                    <a:path w="49" h="170">
                      <a:moveTo>
                        <a:pt x="0" y="170"/>
                      </a:moveTo>
                      <a:lnTo>
                        <a:pt x="49" y="170"/>
                      </a:lnTo>
                      <a:lnTo>
                        <a:pt x="45" y="0"/>
                      </a:lnTo>
                      <a:lnTo>
                        <a:pt x="6" y="0"/>
                      </a:lnTo>
                      <a:lnTo>
                        <a:pt x="0" y="17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50" name="Oval 19"/>
                <p:cNvSpPr>
                  <a:spLocks noChangeArrowheads="1"/>
                </p:cNvSpPr>
                <p:nvPr/>
              </p:nvSpPr>
              <p:spPr bwMode="auto">
                <a:xfrm>
                  <a:off x="7375526" y="3676650"/>
                  <a:ext cx="160338" cy="160338"/>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51" name="Oval 20"/>
                <p:cNvSpPr>
                  <a:spLocks noChangeArrowheads="1"/>
                </p:cNvSpPr>
                <p:nvPr/>
              </p:nvSpPr>
              <p:spPr bwMode="auto">
                <a:xfrm>
                  <a:off x="6638926" y="3671888"/>
                  <a:ext cx="160338" cy="158750"/>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52" name="Freeform 21"/>
                <p:cNvSpPr>
                  <a:spLocks/>
                </p:cNvSpPr>
                <p:nvPr/>
              </p:nvSpPr>
              <p:spPr bwMode="auto">
                <a:xfrm>
                  <a:off x="6719888" y="3546475"/>
                  <a:ext cx="735013" cy="115888"/>
                </a:xfrm>
                <a:custGeom>
                  <a:avLst/>
                  <a:gdLst>
                    <a:gd name="T0" fmla="*/ 0 w 248"/>
                    <a:gd name="T1" fmla="*/ 39 h 39"/>
                    <a:gd name="T2" fmla="*/ 32 w 248"/>
                    <a:gd name="T3" fmla="*/ 18 h 39"/>
                    <a:gd name="T4" fmla="*/ 124 w 248"/>
                    <a:gd name="T5" fmla="*/ 0 h 39"/>
                    <a:gd name="T6" fmla="*/ 216 w 248"/>
                    <a:gd name="T7" fmla="*/ 18 h 39"/>
                    <a:gd name="T8" fmla="*/ 248 w 248"/>
                    <a:gd name="T9" fmla="*/ 39 h 39"/>
                    <a:gd name="T10" fmla="*/ 0 w 248"/>
                    <a:gd name="T11" fmla="*/ 39 h 39"/>
                  </a:gdLst>
                  <a:ahLst/>
                  <a:cxnLst>
                    <a:cxn ang="0">
                      <a:pos x="T0" y="T1"/>
                    </a:cxn>
                    <a:cxn ang="0">
                      <a:pos x="T2" y="T3"/>
                    </a:cxn>
                    <a:cxn ang="0">
                      <a:pos x="T4" y="T5"/>
                    </a:cxn>
                    <a:cxn ang="0">
                      <a:pos x="T6" y="T7"/>
                    </a:cxn>
                    <a:cxn ang="0">
                      <a:pos x="T8" y="T9"/>
                    </a:cxn>
                    <a:cxn ang="0">
                      <a:pos x="T10" y="T11"/>
                    </a:cxn>
                  </a:cxnLst>
                  <a:rect l="0" t="0" r="r" b="b"/>
                  <a:pathLst>
                    <a:path w="248" h="39">
                      <a:moveTo>
                        <a:pt x="0" y="39"/>
                      </a:moveTo>
                      <a:cubicBezTo>
                        <a:pt x="5" y="27"/>
                        <a:pt x="16" y="22"/>
                        <a:pt x="32" y="18"/>
                      </a:cubicBezTo>
                      <a:cubicBezTo>
                        <a:pt x="124" y="0"/>
                        <a:pt x="124" y="0"/>
                        <a:pt x="124" y="0"/>
                      </a:cubicBezTo>
                      <a:cubicBezTo>
                        <a:pt x="216" y="18"/>
                        <a:pt x="216" y="18"/>
                        <a:pt x="216" y="18"/>
                      </a:cubicBezTo>
                      <a:cubicBezTo>
                        <a:pt x="230" y="21"/>
                        <a:pt x="243" y="27"/>
                        <a:pt x="248" y="39"/>
                      </a:cubicBezTo>
                      <a:lnTo>
                        <a:pt x="0" y="3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53" name="Rectangle 22"/>
                <p:cNvSpPr>
                  <a:spLocks noChangeArrowheads="1"/>
                </p:cNvSpPr>
                <p:nvPr/>
              </p:nvSpPr>
              <p:spPr bwMode="auto">
                <a:xfrm>
                  <a:off x="7375526" y="3662363"/>
                  <a:ext cx="79375" cy="952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54" name="Rectangle 23"/>
                <p:cNvSpPr>
                  <a:spLocks noChangeArrowheads="1"/>
                </p:cNvSpPr>
                <p:nvPr/>
              </p:nvSpPr>
              <p:spPr bwMode="auto">
                <a:xfrm>
                  <a:off x="6719888" y="3662363"/>
                  <a:ext cx="79375" cy="889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55" name="Freeform 24"/>
                <p:cNvSpPr>
                  <a:spLocks/>
                </p:cNvSpPr>
                <p:nvPr/>
              </p:nvSpPr>
              <p:spPr bwMode="auto">
                <a:xfrm>
                  <a:off x="7102476" y="3676650"/>
                  <a:ext cx="38100" cy="160338"/>
                </a:xfrm>
                <a:custGeom>
                  <a:avLst/>
                  <a:gdLst>
                    <a:gd name="T0" fmla="*/ 0 w 13"/>
                    <a:gd name="T1" fmla="*/ 51 h 54"/>
                    <a:gd name="T2" fmla="*/ 3 w 13"/>
                    <a:gd name="T3" fmla="*/ 54 h 54"/>
                    <a:gd name="T4" fmla="*/ 10 w 13"/>
                    <a:gd name="T5" fmla="*/ 54 h 54"/>
                    <a:gd name="T6" fmla="*/ 13 w 13"/>
                    <a:gd name="T7" fmla="*/ 51 h 54"/>
                    <a:gd name="T8" fmla="*/ 13 w 13"/>
                    <a:gd name="T9" fmla="*/ 3 h 54"/>
                    <a:gd name="T10" fmla="*/ 10 w 13"/>
                    <a:gd name="T11" fmla="*/ 0 h 54"/>
                    <a:gd name="T12" fmla="*/ 3 w 13"/>
                    <a:gd name="T13" fmla="*/ 0 h 54"/>
                    <a:gd name="T14" fmla="*/ 0 w 13"/>
                    <a:gd name="T15" fmla="*/ 3 h 54"/>
                    <a:gd name="T16" fmla="*/ 0 w 13"/>
                    <a:gd name="T17" fmla="*/ 51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54">
                      <a:moveTo>
                        <a:pt x="0" y="51"/>
                      </a:moveTo>
                      <a:cubicBezTo>
                        <a:pt x="0" y="52"/>
                        <a:pt x="2" y="54"/>
                        <a:pt x="3" y="54"/>
                      </a:cubicBezTo>
                      <a:cubicBezTo>
                        <a:pt x="10" y="54"/>
                        <a:pt x="10" y="54"/>
                        <a:pt x="10" y="54"/>
                      </a:cubicBezTo>
                      <a:cubicBezTo>
                        <a:pt x="12" y="54"/>
                        <a:pt x="13" y="52"/>
                        <a:pt x="13" y="51"/>
                      </a:cubicBezTo>
                      <a:cubicBezTo>
                        <a:pt x="13" y="3"/>
                        <a:pt x="13" y="3"/>
                        <a:pt x="13" y="3"/>
                      </a:cubicBezTo>
                      <a:cubicBezTo>
                        <a:pt x="13" y="1"/>
                        <a:pt x="12" y="0"/>
                        <a:pt x="10" y="0"/>
                      </a:cubicBezTo>
                      <a:cubicBezTo>
                        <a:pt x="3" y="0"/>
                        <a:pt x="3" y="0"/>
                        <a:pt x="3" y="0"/>
                      </a:cubicBezTo>
                      <a:cubicBezTo>
                        <a:pt x="2" y="0"/>
                        <a:pt x="0" y="1"/>
                        <a:pt x="0" y="3"/>
                      </a:cubicBezTo>
                      <a:lnTo>
                        <a:pt x="0" y="5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56" name="Freeform 25"/>
                <p:cNvSpPr>
                  <a:spLocks/>
                </p:cNvSpPr>
                <p:nvPr/>
              </p:nvSpPr>
              <p:spPr bwMode="auto">
                <a:xfrm>
                  <a:off x="7021513" y="3676650"/>
                  <a:ext cx="39688" cy="160338"/>
                </a:xfrm>
                <a:custGeom>
                  <a:avLst/>
                  <a:gdLst>
                    <a:gd name="T0" fmla="*/ 0 w 13"/>
                    <a:gd name="T1" fmla="*/ 51 h 54"/>
                    <a:gd name="T2" fmla="*/ 3 w 13"/>
                    <a:gd name="T3" fmla="*/ 54 h 54"/>
                    <a:gd name="T4" fmla="*/ 10 w 13"/>
                    <a:gd name="T5" fmla="*/ 54 h 54"/>
                    <a:gd name="T6" fmla="*/ 13 w 13"/>
                    <a:gd name="T7" fmla="*/ 51 h 54"/>
                    <a:gd name="T8" fmla="*/ 13 w 13"/>
                    <a:gd name="T9" fmla="*/ 3 h 54"/>
                    <a:gd name="T10" fmla="*/ 10 w 13"/>
                    <a:gd name="T11" fmla="*/ 0 h 54"/>
                    <a:gd name="T12" fmla="*/ 3 w 13"/>
                    <a:gd name="T13" fmla="*/ 0 h 54"/>
                    <a:gd name="T14" fmla="*/ 0 w 13"/>
                    <a:gd name="T15" fmla="*/ 3 h 54"/>
                    <a:gd name="T16" fmla="*/ 0 w 13"/>
                    <a:gd name="T17" fmla="*/ 51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54">
                      <a:moveTo>
                        <a:pt x="0" y="51"/>
                      </a:moveTo>
                      <a:cubicBezTo>
                        <a:pt x="0" y="52"/>
                        <a:pt x="1" y="54"/>
                        <a:pt x="3" y="54"/>
                      </a:cubicBezTo>
                      <a:cubicBezTo>
                        <a:pt x="10" y="54"/>
                        <a:pt x="10" y="54"/>
                        <a:pt x="10" y="54"/>
                      </a:cubicBezTo>
                      <a:cubicBezTo>
                        <a:pt x="11" y="54"/>
                        <a:pt x="13" y="52"/>
                        <a:pt x="13" y="51"/>
                      </a:cubicBezTo>
                      <a:cubicBezTo>
                        <a:pt x="13" y="3"/>
                        <a:pt x="13" y="3"/>
                        <a:pt x="13" y="3"/>
                      </a:cubicBezTo>
                      <a:cubicBezTo>
                        <a:pt x="13" y="1"/>
                        <a:pt x="11" y="0"/>
                        <a:pt x="10" y="0"/>
                      </a:cubicBezTo>
                      <a:cubicBezTo>
                        <a:pt x="3" y="0"/>
                        <a:pt x="3" y="0"/>
                        <a:pt x="3" y="0"/>
                      </a:cubicBezTo>
                      <a:cubicBezTo>
                        <a:pt x="1" y="0"/>
                        <a:pt x="0" y="1"/>
                        <a:pt x="0" y="3"/>
                      </a:cubicBezTo>
                      <a:lnTo>
                        <a:pt x="0" y="5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57" name="Rectangle 26"/>
                <p:cNvSpPr>
                  <a:spLocks noChangeArrowheads="1"/>
                </p:cNvSpPr>
                <p:nvPr/>
              </p:nvSpPr>
              <p:spPr bwMode="auto">
                <a:xfrm>
                  <a:off x="7040563" y="3562350"/>
                  <a:ext cx="82550" cy="2238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grpSp>
          <p:grpSp>
            <p:nvGrpSpPr>
              <p:cNvPr id="12" name="Group 11"/>
              <p:cNvGrpSpPr/>
              <p:nvPr/>
            </p:nvGrpSpPr>
            <p:grpSpPr>
              <a:xfrm rot="1103645">
                <a:off x="6767684" y="1476299"/>
                <a:ext cx="1225678" cy="1846263"/>
                <a:chOff x="6413501" y="1441450"/>
                <a:chExt cx="1225678" cy="1846263"/>
              </a:xfrm>
            </p:grpSpPr>
            <p:sp>
              <p:nvSpPr>
                <p:cNvPr id="24" name="Rectangle 5"/>
                <p:cNvSpPr>
                  <a:spLocks noChangeArrowheads="1"/>
                </p:cNvSpPr>
                <p:nvPr/>
              </p:nvSpPr>
              <p:spPr bwMode="auto">
                <a:xfrm>
                  <a:off x="7286626" y="1944688"/>
                  <a:ext cx="185738" cy="153988"/>
                </a:xfrm>
                <a:prstGeom prst="rect">
                  <a:avLst/>
                </a:prstGeom>
                <a:solidFill>
                  <a:srgbClr val="E0BB8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25" name="Freeform 6"/>
                <p:cNvSpPr>
                  <a:spLocks/>
                </p:cNvSpPr>
                <p:nvPr/>
              </p:nvSpPr>
              <p:spPr bwMode="auto">
                <a:xfrm>
                  <a:off x="7286626" y="1985963"/>
                  <a:ext cx="185738" cy="92075"/>
                </a:xfrm>
                <a:custGeom>
                  <a:avLst/>
                  <a:gdLst>
                    <a:gd name="T0" fmla="*/ 0 w 117"/>
                    <a:gd name="T1" fmla="*/ 22 h 58"/>
                    <a:gd name="T2" fmla="*/ 117 w 117"/>
                    <a:gd name="T3" fmla="*/ 0 h 58"/>
                    <a:gd name="T4" fmla="*/ 0 w 117"/>
                    <a:gd name="T5" fmla="*/ 58 h 58"/>
                    <a:gd name="T6" fmla="*/ 0 w 117"/>
                    <a:gd name="T7" fmla="*/ 22 h 58"/>
                  </a:gdLst>
                  <a:ahLst/>
                  <a:cxnLst>
                    <a:cxn ang="0">
                      <a:pos x="T0" y="T1"/>
                    </a:cxn>
                    <a:cxn ang="0">
                      <a:pos x="T2" y="T3"/>
                    </a:cxn>
                    <a:cxn ang="0">
                      <a:pos x="T4" y="T5"/>
                    </a:cxn>
                    <a:cxn ang="0">
                      <a:pos x="T6" y="T7"/>
                    </a:cxn>
                  </a:cxnLst>
                  <a:rect l="0" t="0" r="r" b="b"/>
                  <a:pathLst>
                    <a:path w="117" h="58">
                      <a:moveTo>
                        <a:pt x="0" y="22"/>
                      </a:moveTo>
                      <a:lnTo>
                        <a:pt x="117" y="0"/>
                      </a:lnTo>
                      <a:lnTo>
                        <a:pt x="0" y="58"/>
                      </a:lnTo>
                      <a:lnTo>
                        <a:pt x="0" y="22"/>
                      </a:ln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26" name="Freeform 7"/>
                <p:cNvSpPr>
                  <a:spLocks/>
                </p:cNvSpPr>
                <p:nvPr/>
              </p:nvSpPr>
              <p:spPr bwMode="auto">
                <a:xfrm>
                  <a:off x="6962776" y="1506538"/>
                  <a:ext cx="601663" cy="552450"/>
                </a:xfrm>
                <a:custGeom>
                  <a:avLst/>
                  <a:gdLst>
                    <a:gd name="T0" fmla="*/ 196 w 203"/>
                    <a:gd name="T1" fmla="*/ 75 h 187"/>
                    <a:gd name="T2" fmla="*/ 100 w 203"/>
                    <a:gd name="T3" fmla="*/ 8 h 187"/>
                    <a:gd name="T4" fmla="*/ 24 w 203"/>
                    <a:gd name="T5" fmla="*/ 21 h 187"/>
                    <a:gd name="T6" fmla="*/ 14 w 203"/>
                    <a:gd name="T7" fmla="*/ 94 h 187"/>
                    <a:gd name="T8" fmla="*/ 0 w 203"/>
                    <a:gd name="T9" fmla="*/ 115 h 187"/>
                    <a:gd name="T10" fmla="*/ 2 w 203"/>
                    <a:gd name="T11" fmla="*/ 131 h 187"/>
                    <a:gd name="T12" fmla="*/ 22 w 203"/>
                    <a:gd name="T13" fmla="*/ 128 h 187"/>
                    <a:gd name="T14" fmla="*/ 32 w 203"/>
                    <a:gd name="T15" fmla="*/ 187 h 187"/>
                    <a:gd name="T16" fmla="*/ 128 w 203"/>
                    <a:gd name="T17" fmla="*/ 170 h 187"/>
                    <a:gd name="T18" fmla="*/ 128 w 203"/>
                    <a:gd name="T19" fmla="*/ 171 h 187"/>
                    <a:gd name="T20" fmla="*/ 129 w 203"/>
                    <a:gd name="T21" fmla="*/ 170 h 187"/>
                    <a:gd name="T22" fmla="*/ 129 w 203"/>
                    <a:gd name="T23" fmla="*/ 170 h 187"/>
                    <a:gd name="T24" fmla="*/ 129 w 203"/>
                    <a:gd name="T25" fmla="*/ 170 h 187"/>
                    <a:gd name="T26" fmla="*/ 196 w 203"/>
                    <a:gd name="T27" fmla="*/ 75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3" h="187">
                      <a:moveTo>
                        <a:pt x="196" y="75"/>
                      </a:moveTo>
                      <a:cubicBezTo>
                        <a:pt x="188" y="30"/>
                        <a:pt x="145" y="0"/>
                        <a:pt x="100" y="8"/>
                      </a:cubicBezTo>
                      <a:cubicBezTo>
                        <a:pt x="24" y="21"/>
                        <a:pt x="24" y="21"/>
                        <a:pt x="24" y="21"/>
                      </a:cubicBezTo>
                      <a:cubicBezTo>
                        <a:pt x="24" y="21"/>
                        <a:pt x="15" y="91"/>
                        <a:pt x="14" y="94"/>
                      </a:cubicBezTo>
                      <a:cubicBezTo>
                        <a:pt x="13" y="103"/>
                        <a:pt x="8" y="110"/>
                        <a:pt x="0" y="115"/>
                      </a:cubicBezTo>
                      <a:cubicBezTo>
                        <a:pt x="2" y="131"/>
                        <a:pt x="2" y="131"/>
                        <a:pt x="2" y="131"/>
                      </a:cubicBezTo>
                      <a:cubicBezTo>
                        <a:pt x="22" y="128"/>
                        <a:pt x="22" y="128"/>
                        <a:pt x="22" y="128"/>
                      </a:cubicBezTo>
                      <a:cubicBezTo>
                        <a:pt x="32" y="187"/>
                        <a:pt x="32" y="187"/>
                        <a:pt x="32" y="187"/>
                      </a:cubicBezTo>
                      <a:cubicBezTo>
                        <a:pt x="128" y="170"/>
                        <a:pt x="128" y="170"/>
                        <a:pt x="128" y="170"/>
                      </a:cubicBezTo>
                      <a:cubicBezTo>
                        <a:pt x="128" y="171"/>
                        <a:pt x="128" y="171"/>
                        <a:pt x="128" y="171"/>
                      </a:cubicBezTo>
                      <a:cubicBezTo>
                        <a:pt x="129" y="171"/>
                        <a:pt x="129" y="170"/>
                        <a:pt x="129" y="170"/>
                      </a:cubicBezTo>
                      <a:cubicBezTo>
                        <a:pt x="129" y="170"/>
                        <a:pt x="129" y="170"/>
                        <a:pt x="129" y="170"/>
                      </a:cubicBezTo>
                      <a:cubicBezTo>
                        <a:pt x="129" y="170"/>
                        <a:pt x="129" y="170"/>
                        <a:pt x="129" y="170"/>
                      </a:cubicBezTo>
                      <a:cubicBezTo>
                        <a:pt x="174" y="162"/>
                        <a:pt x="203" y="120"/>
                        <a:pt x="196" y="75"/>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27" name="Freeform 8"/>
                <p:cNvSpPr>
                  <a:spLocks/>
                </p:cNvSpPr>
                <p:nvPr/>
              </p:nvSpPr>
              <p:spPr bwMode="auto">
                <a:xfrm>
                  <a:off x="6997701" y="1441450"/>
                  <a:ext cx="603250" cy="592138"/>
                </a:xfrm>
                <a:custGeom>
                  <a:avLst/>
                  <a:gdLst>
                    <a:gd name="T0" fmla="*/ 121 w 203"/>
                    <a:gd name="T1" fmla="*/ 6 h 200"/>
                    <a:gd name="T2" fmla="*/ 52 w 203"/>
                    <a:gd name="T3" fmla="*/ 18 h 200"/>
                    <a:gd name="T4" fmla="*/ 27 w 203"/>
                    <a:gd name="T5" fmla="*/ 0 h 200"/>
                    <a:gd name="T6" fmla="*/ 31 w 203"/>
                    <a:gd name="T7" fmla="*/ 22 h 200"/>
                    <a:gd name="T8" fmla="*/ 0 w 203"/>
                    <a:gd name="T9" fmla="*/ 1 h 200"/>
                    <a:gd name="T10" fmla="*/ 8 w 203"/>
                    <a:gd name="T11" fmla="*/ 46 h 200"/>
                    <a:gd name="T12" fmla="*/ 57 w 203"/>
                    <a:gd name="T13" fmla="*/ 83 h 200"/>
                    <a:gd name="T14" fmla="*/ 68 w 203"/>
                    <a:gd name="T15" fmla="*/ 150 h 200"/>
                    <a:gd name="T16" fmla="*/ 91 w 203"/>
                    <a:gd name="T17" fmla="*/ 146 h 200"/>
                    <a:gd name="T18" fmla="*/ 86 w 203"/>
                    <a:gd name="T19" fmla="*/ 120 h 200"/>
                    <a:gd name="T20" fmla="*/ 152 w 203"/>
                    <a:gd name="T21" fmla="*/ 186 h 200"/>
                    <a:gd name="T22" fmla="*/ 203 w 203"/>
                    <a:gd name="T23" fmla="*/ 200 h 200"/>
                    <a:gd name="T24" fmla="*/ 174 w 203"/>
                    <a:gd name="T25" fmla="*/ 43 h 200"/>
                    <a:gd name="T26" fmla="*/ 121 w 203"/>
                    <a:gd name="T27" fmla="*/ 6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3" h="200">
                      <a:moveTo>
                        <a:pt x="121" y="6"/>
                      </a:moveTo>
                      <a:cubicBezTo>
                        <a:pt x="52" y="18"/>
                        <a:pt x="52" y="18"/>
                        <a:pt x="52" y="18"/>
                      </a:cubicBezTo>
                      <a:cubicBezTo>
                        <a:pt x="27" y="0"/>
                        <a:pt x="27" y="0"/>
                        <a:pt x="27" y="0"/>
                      </a:cubicBezTo>
                      <a:cubicBezTo>
                        <a:pt x="31" y="22"/>
                        <a:pt x="31" y="22"/>
                        <a:pt x="31" y="22"/>
                      </a:cubicBezTo>
                      <a:cubicBezTo>
                        <a:pt x="0" y="1"/>
                        <a:pt x="0" y="1"/>
                        <a:pt x="0" y="1"/>
                      </a:cubicBezTo>
                      <a:cubicBezTo>
                        <a:pt x="8" y="46"/>
                        <a:pt x="8" y="46"/>
                        <a:pt x="8" y="46"/>
                      </a:cubicBezTo>
                      <a:cubicBezTo>
                        <a:pt x="12" y="69"/>
                        <a:pt x="34" y="85"/>
                        <a:pt x="57" y="83"/>
                      </a:cubicBezTo>
                      <a:cubicBezTo>
                        <a:pt x="68" y="150"/>
                        <a:pt x="68" y="150"/>
                        <a:pt x="68" y="150"/>
                      </a:cubicBezTo>
                      <a:cubicBezTo>
                        <a:pt x="91" y="146"/>
                        <a:pt x="91" y="146"/>
                        <a:pt x="91" y="146"/>
                      </a:cubicBezTo>
                      <a:cubicBezTo>
                        <a:pt x="86" y="120"/>
                        <a:pt x="86" y="120"/>
                        <a:pt x="86" y="120"/>
                      </a:cubicBezTo>
                      <a:cubicBezTo>
                        <a:pt x="152" y="186"/>
                        <a:pt x="152" y="186"/>
                        <a:pt x="152" y="186"/>
                      </a:cubicBezTo>
                      <a:cubicBezTo>
                        <a:pt x="203" y="200"/>
                        <a:pt x="203" y="200"/>
                        <a:pt x="203" y="200"/>
                      </a:cubicBezTo>
                      <a:cubicBezTo>
                        <a:pt x="174" y="43"/>
                        <a:pt x="174" y="43"/>
                        <a:pt x="174" y="43"/>
                      </a:cubicBezTo>
                      <a:cubicBezTo>
                        <a:pt x="170" y="18"/>
                        <a:pt x="146" y="2"/>
                        <a:pt x="121" y="6"/>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28" name="Freeform 9"/>
                <p:cNvSpPr>
                  <a:spLocks/>
                </p:cNvSpPr>
                <p:nvPr/>
              </p:nvSpPr>
              <p:spPr bwMode="auto">
                <a:xfrm>
                  <a:off x="7239001" y="1701800"/>
                  <a:ext cx="88900" cy="147638"/>
                </a:xfrm>
                <a:custGeom>
                  <a:avLst/>
                  <a:gdLst>
                    <a:gd name="T0" fmla="*/ 0 w 30"/>
                    <a:gd name="T1" fmla="*/ 2 h 50"/>
                    <a:gd name="T2" fmla="*/ 8 w 30"/>
                    <a:gd name="T3" fmla="*/ 50 h 50"/>
                    <a:gd name="T4" fmla="*/ 28 w 30"/>
                    <a:gd name="T5" fmla="*/ 22 h 50"/>
                    <a:gd name="T6" fmla="*/ 0 w 30"/>
                    <a:gd name="T7" fmla="*/ 2 h 50"/>
                  </a:gdLst>
                  <a:ahLst/>
                  <a:cxnLst>
                    <a:cxn ang="0">
                      <a:pos x="T0" y="T1"/>
                    </a:cxn>
                    <a:cxn ang="0">
                      <a:pos x="T2" y="T3"/>
                    </a:cxn>
                    <a:cxn ang="0">
                      <a:pos x="T4" y="T5"/>
                    </a:cxn>
                    <a:cxn ang="0">
                      <a:pos x="T6" y="T7"/>
                    </a:cxn>
                  </a:cxnLst>
                  <a:rect l="0" t="0" r="r" b="b"/>
                  <a:pathLst>
                    <a:path w="30" h="50">
                      <a:moveTo>
                        <a:pt x="0" y="2"/>
                      </a:moveTo>
                      <a:cubicBezTo>
                        <a:pt x="8" y="50"/>
                        <a:pt x="8" y="50"/>
                        <a:pt x="8" y="50"/>
                      </a:cubicBezTo>
                      <a:cubicBezTo>
                        <a:pt x="21" y="48"/>
                        <a:pt x="30" y="35"/>
                        <a:pt x="28" y="22"/>
                      </a:cubicBezTo>
                      <a:cubicBezTo>
                        <a:pt x="26" y="9"/>
                        <a:pt x="13" y="0"/>
                        <a:pt x="0" y="2"/>
                      </a:cubicBez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29" name="Oval 10"/>
                <p:cNvSpPr>
                  <a:spLocks noChangeArrowheads="1"/>
                </p:cNvSpPr>
                <p:nvPr/>
              </p:nvSpPr>
              <p:spPr bwMode="auto">
                <a:xfrm>
                  <a:off x="7064376" y="1801813"/>
                  <a:ext cx="34925" cy="36513"/>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30" name="Freeform 11"/>
                <p:cNvSpPr>
                  <a:spLocks/>
                </p:cNvSpPr>
                <p:nvPr/>
              </p:nvSpPr>
              <p:spPr bwMode="auto">
                <a:xfrm>
                  <a:off x="7037388" y="1920875"/>
                  <a:ext cx="96838" cy="76200"/>
                </a:xfrm>
                <a:custGeom>
                  <a:avLst/>
                  <a:gdLst>
                    <a:gd name="T0" fmla="*/ 0 w 33"/>
                    <a:gd name="T1" fmla="*/ 6 h 26"/>
                    <a:gd name="T2" fmla="*/ 3 w 33"/>
                    <a:gd name="T3" fmla="*/ 26 h 26"/>
                    <a:gd name="T4" fmla="*/ 33 w 33"/>
                    <a:gd name="T5" fmla="*/ 0 h 26"/>
                    <a:gd name="T6" fmla="*/ 0 w 33"/>
                    <a:gd name="T7" fmla="*/ 6 h 26"/>
                  </a:gdLst>
                  <a:ahLst/>
                  <a:cxnLst>
                    <a:cxn ang="0">
                      <a:pos x="T0" y="T1"/>
                    </a:cxn>
                    <a:cxn ang="0">
                      <a:pos x="T2" y="T3"/>
                    </a:cxn>
                    <a:cxn ang="0">
                      <a:pos x="T4" y="T5"/>
                    </a:cxn>
                    <a:cxn ang="0">
                      <a:pos x="T6" y="T7"/>
                    </a:cxn>
                  </a:cxnLst>
                  <a:rect l="0" t="0" r="r" b="b"/>
                  <a:pathLst>
                    <a:path w="33" h="26">
                      <a:moveTo>
                        <a:pt x="0" y="6"/>
                      </a:moveTo>
                      <a:cubicBezTo>
                        <a:pt x="3" y="26"/>
                        <a:pt x="3" y="26"/>
                        <a:pt x="3" y="26"/>
                      </a:cubicBezTo>
                      <a:cubicBezTo>
                        <a:pt x="18" y="23"/>
                        <a:pt x="29" y="13"/>
                        <a:pt x="33" y="0"/>
                      </a:cubicBezTo>
                      <a:lnTo>
                        <a:pt x="0" y="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31" name="Freeform 12"/>
                <p:cNvSpPr>
                  <a:spLocks/>
                </p:cNvSpPr>
                <p:nvPr/>
              </p:nvSpPr>
              <p:spPr bwMode="auto">
                <a:xfrm>
                  <a:off x="7116763" y="1897063"/>
                  <a:ext cx="41275" cy="44450"/>
                </a:xfrm>
                <a:custGeom>
                  <a:avLst/>
                  <a:gdLst>
                    <a:gd name="T0" fmla="*/ 12 w 14"/>
                    <a:gd name="T1" fmla="*/ 15 h 15"/>
                    <a:gd name="T2" fmla="*/ 11 w 14"/>
                    <a:gd name="T3" fmla="*/ 4 h 15"/>
                    <a:gd name="T4" fmla="*/ 0 w 14"/>
                    <a:gd name="T5" fmla="*/ 2 h 15"/>
                    <a:gd name="T6" fmla="*/ 12 w 14"/>
                    <a:gd name="T7" fmla="*/ 15 h 15"/>
                  </a:gdLst>
                  <a:ahLst/>
                  <a:cxnLst>
                    <a:cxn ang="0">
                      <a:pos x="T0" y="T1"/>
                    </a:cxn>
                    <a:cxn ang="0">
                      <a:pos x="T2" y="T3"/>
                    </a:cxn>
                    <a:cxn ang="0">
                      <a:pos x="T4" y="T5"/>
                    </a:cxn>
                    <a:cxn ang="0">
                      <a:pos x="T6" y="T7"/>
                    </a:cxn>
                  </a:cxnLst>
                  <a:rect l="0" t="0" r="r" b="b"/>
                  <a:pathLst>
                    <a:path w="14" h="15">
                      <a:moveTo>
                        <a:pt x="12" y="15"/>
                      </a:moveTo>
                      <a:cubicBezTo>
                        <a:pt x="14" y="11"/>
                        <a:pt x="14" y="7"/>
                        <a:pt x="11" y="4"/>
                      </a:cubicBezTo>
                      <a:cubicBezTo>
                        <a:pt x="8" y="1"/>
                        <a:pt x="3" y="0"/>
                        <a:pt x="0" y="2"/>
                      </a:cubicBezTo>
                      <a:lnTo>
                        <a:pt x="12" y="15"/>
                      </a:ln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32" name="Freeform 13"/>
                <p:cNvSpPr>
                  <a:spLocks/>
                </p:cNvSpPr>
                <p:nvPr/>
              </p:nvSpPr>
              <p:spPr bwMode="auto">
                <a:xfrm>
                  <a:off x="6419851" y="2811463"/>
                  <a:ext cx="1052513" cy="250825"/>
                </a:xfrm>
                <a:custGeom>
                  <a:avLst/>
                  <a:gdLst>
                    <a:gd name="T0" fmla="*/ 42 w 355"/>
                    <a:gd name="T1" fmla="*/ 0 h 85"/>
                    <a:gd name="T2" fmla="*/ 0 w 355"/>
                    <a:gd name="T3" fmla="*/ 43 h 85"/>
                    <a:gd name="T4" fmla="*/ 42 w 355"/>
                    <a:gd name="T5" fmla="*/ 85 h 85"/>
                    <a:gd name="T6" fmla="*/ 312 w 355"/>
                    <a:gd name="T7" fmla="*/ 85 h 85"/>
                    <a:gd name="T8" fmla="*/ 355 w 355"/>
                    <a:gd name="T9" fmla="*/ 43 h 85"/>
                    <a:gd name="T10" fmla="*/ 355 w 355"/>
                    <a:gd name="T11" fmla="*/ 0 h 85"/>
                    <a:gd name="T12" fmla="*/ 42 w 355"/>
                    <a:gd name="T13" fmla="*/ 0 h 85"/>
                  </a:gdLst>
                  <a:ahLst/>
                  <a:cxnLst>
                    <a:cxn ang="0">
                      <a:pos x="T0" y="T1"/>
                    </a:cxn>
                    <a:cxn ang="0">
                      <a:pos x="T2" y="T3"/>
                    </a:cxn>
                    <a:cxn ang="0">
                      <a:pos x="T4" y="T5"/>
                    </a:cxn>
                    <a:cxn ang="0">
                      <a:pos x="T6" y="T7"/>
                    </a:cxn>
                    <a:cxn ang="0">
                      <a:pos x="T8" y="T9"/>
                    </a:cxn>
                    <a:cxn ang="0">
                      <a:pos x="T10" y="T11"/>
                    </a:cxn>
                    <a:cxn ang="0">
                      <a:pos x="T12" y="T13"/>
                    </a:cxn>
                  </a:cxnLst>
                  <a:rect l="0" t="0" r="r" b="b"/>
                  <a:pathLst>
                    <a:path w="355" h="85">
                      <a:moveTo>
                        <a:pt x="42" y="0"/>
                      </a:moveTo>
                      <a:cubicBezTo>
                        <a:pt x="19" y="0"/>
                        <a:pt x="0" y="19"/>
                        <a:pt x="0" y="43"/>
                      </a:cubicBezTo>
                      <a:cubicBezTo>
                        <a:pt x="0" y="66"/>
                        <a:pt x="19" y="85"/>
                        <a:pt x="42" y="85"/>
                      </a:cubicBezTo>
                      <a:cubicBezTo>
                        <a:pt x="312" y="85"/>
                        <a:pt x="312" y="85"/>
                        <a:pt x="312" y="85"/>
                      </a:cubicBezTo>
                      <a:cubicBezTo>
                        <a:pt x="336" y="85"/>
                        <a:pt x="355" y="66"/>
                        <a:pt x="355" y="43"/>
                      </a:cubicBezTo>
                      <a:cubicBezTo>
                        <a:pt x="355" y="0"/>
                        <a:pt x="355" y="0"/>
                        <a:pt x="355" y="0"/>
                      </a:cubicBezTo>
                      <a:lnTo>
                        <a:pt x="42" y="0"/>
                      </a:lnTo>
                      <a:close/>
                    </a:path>
                  </a:pathLst>
                </a:custGeom>
                <a:solidFill>
                  <a:schemeClr val="accent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33" name="Freeform 14"/>
                <p:cNvSpPr>
                  <a:spLocks/>
                </p:cNvSpPr>
                <p:nvPr/>
              </p:nvSpPr>
              <p:spPr bwMode="auto">
                <a:xfrm>
                  <a:off x="7154863" y="2078038"/>
                  <a:ext cx="317500" cy="735013"/>
                </a:xfrm>
                <a:custGeom>
                  <a:avLst/>
                  <a:gdLst>
                    <a:gd name="T0" fmla="*/ 75 w 107"/>
                    <a:gd name="T1" fmla="*/ 0 h 249"/>
                    <a:gd name="T2" fmla="*/ 0 w 107"/>
                    <a:gd name="T3" fmla="*/ 124 h 249"/>
                    <a:gd name="T4" fmla="*/ 0 w 107"/>
                    <a:gd name="T5" fmla="*/ 249 h 249"/>
                    <a:gd name="T6" fmla="*/ 107 w 107"/>
                    <a:gd name="T7" fmla="*/ 249 h 249"/>
                    <a:gd name="T8" fmla="*/ 107 w 107"/>
                    <a:gd name="T9" fmla="*/ 0 h 249"/>
                    <a:gd name="T10" fmla="*/ 75 w 107"/>
                    <a:gd name="T11" fmla="*/ 0 h 249"/>
                  </a:gdLst>
                  <a:ahLst/>
                  <a:cxnLst>
                    <a:cxn ang="0">
                      <a:pos x="T0" y="T1"/>
                    </a:cxn>
                    <a:cxn ang="0">
                      <a:pos x="T2" y="T3"/>
                    </a:cxn>
                    <a:cxn ang="0">
                      <a:pos x="T4" y="T5"/>
                    </a:cxn>
                    <a:cxn ang="0">
                      <a:pos x="T6" y="T7"/>
                    </a:cxn>
                    <a:cxn ang="0">
                      <a:pos x="T8" y="T9"/>
                    </a:cxn>
                    <a:cxn ang="0">
                      <a:pos x="T10" y="T11"/>
                    </a:cxn>
                  </a:cxnLst>
                  <a:rect l="0" t="0" r="r" b="b"/>
                  <a:pathLst>
                    <a:path w="107" h="249">
                      <a:moveTo>
                        <a:pt x="75" y="0"/>
                      </a:moveTo>
                      <a:cubicBezTo>
                        <a:pt x="9" y="0"/>
                        <a:pt x="0" y="76"/>
                        <a:pt x="0" y="124"/>
                      </a:cubicBezTo>
                      <a:cubicBezTo>
                        <a:pt x="0" y="249"/>
                        <a:pt x="0" y="249"/>
                        <a:pt x="0" y="249"/>
                      </a:cubicBezTo>
                      <a:cubicBezTo>
                        <a:pt x="107" y="249"/>
                        <a:pt x="107" y="249"/>
                        <a:pt x="107" y="249"/>
                      </a:cubicBezTo>
                      <a:cubicBezTo>
                        <a:pt x="107" y="0"/>
                        <a:pt x="107" y="0"/>
                        <a:pt x="107" y="0"/>
                      </a:cubicBezTo>
                      <a:cubicBezTo>
                        <a:pt x="107" y="0"/>
                        <a:pt x="78" y="0"/>
                        <a:pt x="75" y="0"/>
                      </a:cubicBezTo>
                      <a:close/>
                    </a:path>
                  </a:pathLst>
                </a:custGeom>
                <a:solidFill>
                  <a:srgbClr val="D83B01">
                    <a:lumMod val="7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34" name="Freeform 27"/>
                <p:cNvSpPr>
                  <a:spLocks/>
                </p:cNvSpPr>
                <p:nvPr/>
              </p:nvSpPr>
              <p:spPr bwMode="auto">
                <a:xfrm>
                  <a:off x="6846888" y="3092450"/>
                  <a:ext cx="471488" cy="58738"/>
                </a:xfrm>
                <a:custGeom>
                  <a:avLst/>
                  <a:gdLst>
                    <a:gd name="T0" fmla="*/ 0 w 159"/>
                    <a:gd name="T1" fmla="*/ 10 h 20"/>
                    <a:gd name="T2" fmla="*/ 10 w 159"/>
                    <a:gd name="T3" fmla="*/ 20 h 20"/>
                    <a:gd name="T4" fmla="*/ 148 w 159"/>
                    <a:gd name="T5" fmla="*/ 20 h 20"/>
                    <a:gd name="T6" fmla="*/ 159 w 159"/>
                    <a:gd name="T7" fmla="*/ 10 h 20"/>
                    <a:gd name="T8" fmla="*/ 159 w 159"/>
                    <a:gd name="T9" fmla="*/ 10 h 20"/>
                    <a:gd name="T10" fmla="*/ 148 w 159"/>
                    <a:gd name="T11" fmla="*/ 0 h 20"/>
                    <a:gd name="T12" fmla="*/ 10 w 159"/>
                    <a:gd name="T13" fmla="*/ 0 h 20"/>
                    <a:gd name="T14" fmla="*/ 0 w 159"/>
                    <a:gd name="T15" fmla="*/ 1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9" h="20">
                      <a:moveTo>
                        <a:pt x="0" y="10"/>
                      </a:moveTo>
                      <a:cubicBezTo>
                        <a:pt x="0" y="16"/>
                        <a:pt x="4" y="20"/>
                        <a:pt x="10" y="20"/>
                      </a:cubicBezTo>
                      <a:cubicBezTo>
                        <a:pt x="148" y="20"/>
                        <a:pt x="148" y="20"/>
                        <a:pt x="148" y="20"/>
                      </a:cubicBezTo>
                      <a:cubicBezTo>
                        <a:pt x="154" y="20"/>
                        <a:pt x="159" y="16"/>
                        <a:pt x="159" y="10"/>
                      </a:cubicBezTo>
                      <a:cubicBezTo>
                        <a:pt x="159" y="10"/>
                        <a:pt x="159" y="10"/>
                        <a:pt x="159" y="10"/>
                      </a:cubicBezTo>
                      <a:cubicBezTo>
                        <a:pt x="159" y="4"/>
                        <a:pt x="154" y="0"/>
                        <a:pt x="148" y="0"/>
                      </a:cubicBezTo>
                      <a:cubicBezTo>
                        <a:pt x="10" y="0"/>
                        <a:pt x="10" y="0"/>
                        <a:pt x="10" y="0"/>
                      </a:cubicBezTo>
                      <a:cubicBezTo>
                        <a:pt x="4" y="0"/>
                        <a:pt x="0" y="4"/>
                        <a:pt x="0" y="1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35" name="Freeform 28"/>
                <p:cNvSpPr>
                  <a:spLocks/>
                </p:cNvSpPr>
                <p:nvPr/>
              </p:nvSpPr>
              <p:spPr bwMode="auto">
                <a:xfrm>
                  <a:off x="6630988" y="3055938"/>
                  <a:ext cx="901700" cy="65088"/>
                </a:xfrm>
                <a:custGeom>
                  <a:avLst/>
                  <a:gdLst>
                    <a:gd name="T0" fmla="*/ 304 w 304"/>
                    <a:gd name="T1" fmla="*/ 0 h 22"/>
                    <a:gd name="T2" fmla="*/ 304 w 304"/>
                    <a:gd name="T3" fmla="*/ 0 h 22"/>
                    <a:gd name="T4" fmla="*/ 282 w 304"/>
                    <a:gd name="T5" fmla="*/ 22 h 22"/>
                    <a:gd name="T6" fmla="*/ 22 w 304"/>
                    <a:gd name="T7" fmla="*/ 22 h 22"/>
                    <a:gd name="T8" fmla="*/ 0 w 304"/>
                    <a:gd name="T9" fmla="*/ 0 h 22"/>
                    <a:gd name="T10" fmla="*/ 0 w 304"/>
                    <a:gd name="T11" fmla="*/ 0 h 22"/>
                    <a:gd name="T12" fmla="*/ 304 w 304"/>
                    <a:gd name="T13" fmla="*/ 0 h 22"/>
                  </a:gdLst>
                  <a:ahLst/>
                  <a:cxnLst>
                    <a:cxn ang="0">
                      <a:pos x="T0" y="T1"/>
                    </a:cxn>
                    <a:cxn ang="0">
                      <a:pos x="T2" y="T3"/>
                    </a:cxn>
                    <a:cxn ang="0">
                      <a:pos x="T4" y="T5"/>
                    </a:cxn>
                    <a:cxn ang="0">
                      <a:pos x="T6" y="T7"/>
                    </a:cxn>
                    <a:cxn ang="0">
                      <a:pos x="T8" y="T9"/>
                    </a:cxn>
                    <a:cxn ang="0">
                      <a:pos x="T10" y="T11"/>
                    </a:cxn>
                    <a:cxn ang="0">
                      <a:pos x="T12" y="T13"/>
                    </a:cxn>
                  </a:cxnLst>
                  <a:rect l="0" t="0" r="r" b="b"/>
                  <a:pathLst>
                    <a:path w="304" h="22">
                      <a:moveTo>
                        <a:pt x="304" y="0"/>
                      </a:moveTo>
                      <a:cubicBezTo>
                        <a:pt x="304" y="0"/>
                        <a:pt x="304" y="0"/>
                        <a:pt x="304" y="0"/>
                      </a:cubicBezTo>
                      <a:cubicBezTo>
                        <a:pt x="304" y="12"/>
                        <a:pt x="294" y="22"/>
                        <a:pt x="282" y="22"/>
                      </a:cubicBezTo>
                      <a:cubicBezTo>
                        <a:pt x="22" y="22"/>
                        <a:pt x="22" y="22"/>
                        <a:pt x="22" y="22"/>
                      </a:cubicBezTo>
                      <a:cubicBezTo>
                        <a:pt x="10" y="22"/>
                        <a:pt x="0" y="12"/>
                        <a:pt x="0" y="0"/>
                      </a:cubicBezTo>
                      <a:cubicBezTo>
                        <a:pt x="0" y="0"/>
                        <a:pt x="0" y="0"/>
                        <a:pt x="0" y="0"/>
                      </a:cubicBezTo>
                      <a:lnTo>
                        <a:pt x="304"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36" name="Freeform 29"/>
                <p:cNvSpPr>
                  <a:spLocks/>
                </p:cNvSpPr>
                <p:nvPr/>
              </p:nvSpPr>
              <p:spPr bwMode="auto">
                <a:xfrm>
                  <a:off x="7470908" y="2048827"/>
                  <a:ext cx="65088" cy="795337"/>
                </a:xfrm>
                <a:custGeom>
                  <a:avLst/>
                  <a:gdLst>
                    <a:gd name="T0" fmla="*/ 0 w 22"/>
                    <a:gd name="T1" fmla="*/ 0 h 269"/>
                    <a:gd name="T2" fmla="*/ 0 w 22"/>
                    <a:gd name="T3" fmla="*/ 0 h 269"/>
                    <a:gd name="T4" fmla="*/ 22 w 22"/>
                    <a:gd name="T5" fmla="*/ 22 h 269"/>
                    <a:gd name="T6" fmla="*/ 22 w 22"/>
                    <a:gd name="T7" fmla="*/ 247 h 269"/>
                    <a:gd name="T8" fmla="*/ 0 w 22"/>
                    <a:gd name="T9" fmla="*/ 269 h 269"/>
                    <a:gd name="T10" fmla="*/ 0 w 22"/>
                    <a:gd name="T11" fmla="*/ 269 h 269"/>
                    <a:gd name="T12" fmla="*/ 0 w 22"/>
                    <a:gd name="T13" fmla="*/ 0 h 269"/>
                  </a:gdLst>
                  <a:ahLst/>
                  <a:cxnLst>
                    <a:cxn ang="0">
                      <a:pos x="T0" y="T1"/>
                    </a:cxn>
                    <a:cxn ang="0">
                      <a:pos x="T2" y="T3"/>
                    </a:cxn>
                    <a:cxn ang="0">
                      <a:pos x="T4" y="T5"/>
                    </a:cxn>
                    <a:cxn ang="0">
                      <a:pos x="T6" y="T7"/>
                    </a:cxn>
                    <a:cxn ang="0">
                      <a:pos x="T8" y="T9"/>
                    </a:cxn>
                    <a:cxn ang="0">
                      <a:pos x="T10" y="T11"/>
                    </a:cxn>
                    <a:cxn ang="0">
                      <a:pos x="T12" y="T13"/>
                    </a:cxn>
                  </a:cxnLst>
                  <a:rect l="0" t="0" r="r" b="b"/>
                  <a:pathLst>
                    <a:path w="22" h="269">
                      <a:moveTo>
                        <a:pt x="0" y="0"/>
                      </a:moveTo>
                      <a:cubicBezTo>
                        <a:pt x="0" y="0"/>
                        <a:pt x="0" y="0"/>
                        <a:pt x="0" y="0"/>
                      </a:cubicBezTo>
                      <a:cubicBezTo>
                        <a:pt x="12" y="0"/>
                        <a:pt x="22" y="9"/>
                        <a:pt x="22" y="22"/>
                      </a:cubicBezTo>
                      <a:cubicBezTo>
                        <a:pt x="22" y="247"/>
                        <a:pt x="22" y="247"/>
                        <a:pt x="22" y="247"/>
                      </a:cubicBezTo>
                      <a:cubicBezTo>
                        <a:pt x="22" y="259"/>
                        <a:pt x="12" y="269"/>
                        <a:pt x="0" y="269"/>
                      </a:cubicBezTo>
                      <a:cubicBezTo>
                        <a:pt x="0" y="269"/>
                        <a:pt x="0" y="269"/>
                        <a:pt x="0" y="269"/>
                      </a:cubicBezTo>
                      <a:lnTo>
                        <a:pt x="0"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37" name="Freeform 30"/>
                <p:cNvSpPr>
                  <a:spLocks/>
                </p:cNvSpPr>
                <p:nvPr/>
              </p:nvSpPr>
              <p:spPr bwMode="auto">
                <a:xfrm>
                  <a:off x="7116895" y="2488562"/>
                  <a:ext cx="468313" cy="677864"/>
                </a:xfrm>
                <a:custGeom>
                  <a:avLst/>
                  <a:gdLst>
                    <a:gd name="T0" fmla="*/ 0 w 158"/>
                    <a:gd name="T1" fmla="*/ 229 h 229"/>
                    <a:gd name="T2" fmla="*/ 122 w 158"/>
                    <a:gd name="T3" fmla="*/ 229 h 229"/>
                    <a:gd name="T4" fmla="*/ 158 w 158"/>
                    <a:gd name="T5" fmla="*/ 193 h 229"/>
                    <a:gd name="T6" fmla="*/ 158 w 158"/>
                    <a:gd name="T7" fmla="*/ 0 h 229"/>
                    <a:gd name="T8" fmla="*/ 142 w 158"/>
                    <a:gd name="T9" fmla="*/ 0 h 229"/>
                    <a:gd name="T10" fmla="*/ 142 w 158"/>
                    <a:gd name="T11" fmla="*/ 193 h 229"/>
                    <a:gd name="T12" fmla="*/ 122 w 158"/>
                    <a:gd name="T13" fmla="*/ 213 h 229"/>
                    <a:gd name="T14" fmla="*/ 0 w 158"/>
                    <a:gd name="T15" fmla="*/ 213 h 229"/>
                    <a:gd name="T16" fmla="*/ 0 w 158"/>
                    <a:gd name="T17" fmla="*/ 229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229">
                      <a:moveTo>
                        <a:pt x="0" y="229"/>
                      </a:moveTo>
                      <a:cubicBezTo>
                        <a:pt x="122" y="229"/>
                        <a:pt x="122" y="229"/>
                        <a:pt x="122" y="229"/>
                      </a:cubicBezTo>
                      <a:cubicBezTo>
                        <a:pt x="141" y="229"/>
                        <a:pt x="158" y="213"/>
                        <a:pt x="158" y="193"/>
                      </a:cubicBezTo>
                      <a:cubicBezTo>
                        <a:pt x="158" y="0"/>
                        <a:pt x="158" y="0"/>
                        <a:pt x="158" y="0"/>
                      </a:cubicBezTo>
                      <a:cubicBezTo>
                        <a:pt x="142" y="0"/>
                        <a:pt x="142" y="0"/>
                        <a:pt x="142" y="0"/>
                      </a:cubicBezTo>
                      <a:cubicBezTo>
                        <a:pt x="142" y="193"/>
                        <a:pt x="142" y="193"/>
                        <a:pt x="142" y="193"/>
                      </a:cubicBezTo>
                      <a:cubicBezTo>
                        <a:pt x="142" y="204"/>
                        <a:pt x="133" y="213"/>
                        <a:pt x="122" y="213"/>
                      </a:cubicBezTo>
                      <a:cubicBezTo>
                        <a:pt x="0" y="213"/>
                        <a:pt x="0" y="213"/>
                        <a:pt x="0" y="213"/>
                      </a:cubicBezTo>
                      <a:lnTo>
                        <a:pt x="0" y="2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38" name="Freeform 31"/>
                <p:cNvSpPr>
                  <a:spLocks/>
                </p:cNvSpPr>
                <p:nvPr/>
              </p:nvSpPr>
              <p:spPr bwMode="auto">
                <a:xfrm>
                  <a:off x="7181851" y="3182938"/>
                  <a:ext cx="115888" cy="104775"/>
                </a:xfrm>
                <a:custGeom>
                  <a:avLst/>
                  <a:gdLst>
                    <a:gd name="T0" fmla="*/ 39 w 39"/>
                    <a:gd name="T1" fmla="*/ 0 h 35"/>
                    <a:gd name="T2" fmla="*/ 39 w 39"/>
                    <a:gd name="T3" fmla="*/ 19 h 35"/>
                    <a:gd name="T4" fmla="*/ 24 w 39"/>
                    <a:gd name="T5" fmla="*/ 35 h 35"/>
                    <a:gd name="T6" fmla="*/ 16 w 39"/>
                    <a:gd name="T7" fmla="*/ 35 h 35"/>
                    <a:gd name="T8" fmla="*/ 0 w 39"/>
                    <a:gd name="T9" fmla="*/ 19 h 35"/>
                    <a:gd name="T10" fmla="*/ 0 w 39"/>
                    <a:gd name="T11" fmla="*/ 0 h 35"/>
                    <a:gd name="T12" fmla="*/ 39 w 39"/>
                    <a:gd name="T13" fmla="*/ 0 h 35"/>
                  </a:gdLst>
                  <a:ahLst/>
                  <a:cxnLst>
                    <a:cxn ang="0">
                      <a:pos x="T0" y="T1"/>
                    </a:cxn>
                    <a:cxn ang="0">
                      <a:pos x="T2" y="T3"/>
                    </a:cxn>
                    <a:cxn ang="0">
                      <a:pos x="T4" y="T5"/>
                    </a:cxn>
                    <a:cxn ang="0">
                      <a:pos x="T6" y="T7"/>
                    </a:cxn>
                    <a:cxn ang="0">
                      <a:pos x="T8" y="T9"/>
                    </a:cxn>
                    <a:cxn ang="0">
                      <a:pos x="T10" y="T11"/>
                    </a:cxn>
                    <a:cxn ang="0">
                      <a:pos x="T12" y="T13"/>
                    </a:cxn>
                  </a:cxnLst>
                  <a:rect l="0" t="0" r="r" b="b"/>
                  <a:pathLst>
                    <a:path w="39" h="35">
                      <a:moveTo>
                        <a:pt x="39" y="0"/>
                      </a:moveTo>
                      <a:cubicBezTo>
                        <a:pt x="39" y="19"/>
                        <a:pt x="39" y="19"/>
                        <a:pt x="39" y="19"/>
                      </a:cubicBezTo>
                      <a:cubicBezTo>
                        <a:pt x="39" y="28"/>
                        <a:pt x="32" y="35"/>
                        <a:pt x="24" y="35"/>
                      </a:cubicBezTo>
                      <a:cubicBezTo>
                        <a:pt x="16" y="35"/>
                        <a:pt x="16" y="35"/>
                        <a:pt x="16" y="35"/>
                      </a:cubicBezTo>
                      <a:cubicBezTo>
                        <a:pt x="7" y="35"/>
                        <a:pt x="0" y="28"/>
                        <a:pt x="0" y="19"/>
                      </a:cubicBezTo>
                      <a:cubicBezTo>
                        <a:pt x="0" y="0"/>
                        <a:pt x="0" y="0"/>
                        <a:pt x="0" y="0"/>
                      </a:cubicBezTo>
                      <a:lnTo>
                        <a:pt x="3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39" name="Freeform 32"/>
                <p:cNvSpPr>
                  <a:spLocks/>
                </p:cNvSpPr>
                <p:nvPr/>
              </p:nvSpPr>
              <p:spPr bwMode="auto">
                <a:xfrm>
                  <a:off x="7539166" y="2429827"/>
                  <a:ext cx="100013" cy="119064"/>
                </a:xfrm>
                <a:custGeom>
                  <a:avLst/>
                  <a:gdLst>
                    <a:gd name="T0" fmla="*/ 0 w 34"/>
                    <a:gd name="T1" fmla="*/ 0 h 40"/>
                    <a:gd name="T2" fmla="*/ 18 w 34"/>
                    <a:gd name="T3" fmla="*/ 0 h 40"/>
                    <a:gd name="T4" fmla="*/ 34 w 34"/>
                    <a:gd name="T5" fmla="*/ 16 h 40"/>
                    <a:gd name="T6" fmla="*/ 34 w 34"/>
                    <a:gd name="T7" fmla="*/ 24 h 40"/>
                    <a:gd name="T8" fmla="*/ 18 w 34"/>
                    <a:gd name="T9" fmla="*/ 40 h 40"/>
                    <a:gd name="T10" fmla="*/ 0 w 34"/>
                    <a:gd name="T11" fmla="*/ 40 h 40"/>
                    <a:gd name="T12" fmla="*/ 0 w 34"/>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4" h="40">
                      <a:moveTo>
                        <a:pt x="0" y="0"/>
                      </a:moveTo>
                      <a:cubicBezTo>
                        <a:pt x="18" y="0"/>
                        <a:pt x="18" y="0"/>
                        <a:pt x="18" y="0"/>
                      </a:cubicBezTo>
                      <a:cubicBezTo>
                        <a:pt x="27" y="0"/>
                        <a:pt x="34" y="7"/>
                        <a:pt x="34" y="16"/>
                      </a:cubicBezTo>
                      <a:cubicBezTo>
                        <a:pt x="34" y="24"/>
                        <a:pt x="34" y="24"/>
                        <a:pt x="34" y="24"/>
                      </a:cubicBezTo>
                      <a:cubicBezTo>
                        <a:pt x="34" y="33"/>
                        <a:pt x="27" y="40"/>
                        <a:pt x="18" y="40"/>
                      </a:cubicBezTo>
                      <a:cubicBezTo>
                        <a:pt x="0" y="40"/>
                        <a:pt x="0" y="40"/>
                        <a:pt x="0" y="40"/>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40" name="Freeform 33"/>
                <p:cNvSpPr>
                  <a:spLocks/>
                </p:cNvSpPr>
                <p:nvPr/>
              </p:nvSpPr>
              <p:spPr bwMode="auto">
                <a:xfrm>
                  <a:off x="6562726" y="2771775"/>
                  <a:ext cx="461963" cy="39688"/>
                </a:xfrm>
                <a:custGeom>
                  <a:avLst/>
                  <a:gdLst>
                    <a:gd name="T0" fmla="*/ 0 w 291"/>
                    <a:gd name="T1" fmla="*/ 0 h 25"/>
                    <a:gd name="T2" fmla="*/ 291 w 291"/>
                    <a:gd name="T3" fmla="*/ 13 h 25"/>
                    <a:gd name="T4" fmla="*/ 291 w 291"/>
                    <a:gd name="T5" fmla="*/ 25 h 25"/>
                    <a:gd name="T6" fmla="*/ 0 w 291"/>
                    <a:gd name="T7" fmla="*/ 25 h 25"/>
                    <a:gd name="T8" fmla="*/ 0 w 291"/>
                    <a:gd name="T9" fmla="*/ 0 h 25"/>
                  </a:gdLst>
                  <a:ahLst/>
                  <a:cxnLst>
                    <a:cxn ang="0">
                      <a:pos x="T0" y="T1"/>
                    </a:cxn>
                    <a:cxn ang="0">
                      <a:pos x="T2" y="T3"/>
                    </a:cxn>
                    <a:cxn ang="0">
                      <a:pos x="T4" y="T5"/>
                    </a:cxn>
                    <a:cxn ang="0">
                      <a:pos x="T6" y="T7"/>
                    </a:cxn>
                    <a:cxn ang="0">
                      <a:pos x="T8" y="T9"/>
                    </a:cxn>
                  </a:cxnLst>
                  <a:rect l="0" t="0" r="r" b="b"/>
                  <a:pathLst>
                    <a:path w="291" h="25">
                      <a:moveTo>
                        <a:pt x="0" y="0"/>
                      </a:moveTo>
                      <a:lnTo>
                        <a:pt x="291" y="13"/>
                      </a:lnTo>
                      <a:lnTo>
                        <a:pt x="291" y="25"/>
                      </a:lnTo>
                      <a:lnTo>
                        <a:pt x="0" y="25"/>
                      </a:lnTo>
                      <a:lnTo>
                        <a:pt x="0" y="0"/>
                      </a:lnTo>
                      <a:close/>
                    </a:path>
                  </a:pathLst>
                </a:custGeom>
                <a:solidFill>
                  <a:schemeClr val="tx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41" name="Freeform 34"/>
                <p:cNvSpPr>
                  <a:spLocks/>
                </p:cNvSpPr>
                <p:nvPr/>
              </p:nvSpPr>
              <p:spPr bwMode="auto">
                <a:xfrm>
                  <a:off x="6413501" y="2336800"/>
                  <a:ext cx="157163" cy="450850"/>
                </a:xfrm>
                <a:custGeom>
                  <a:avLst/>
                  <a:gdLst>
                    <a:gd name="T0" fmla="*/ 75 w 99"/>
                    <a:gd name="T1" fmla="*/ 284 h 284"/>
                    <a:gd name="T2" fmla="*/ 0 w 99"/>
                    <a:gd name="T3" fmla="*/ 2 h 284"/>
                    <a:gd name="T4" fmla="*/ 8 w 99"/>
                    <a:gd name="T5" fmla="*/ 0 h 284"/>
                    <a:gd name="T6" fmla="*/ 99 w 99"/>
                    <a:gd name="T7" fmla="*/ 274 h 284"/>
                    <a:gd name="T8" fmla="*/ 75 w 99"/>
                    <a:gd name="T9" fmla="*/ 284 h 284"/>
                  </a:gdLst>
                  <a:ahLst/>
                  <a:cxnLst>
                    <a:cxn ang="0">
                      <a:pos x="T0" y="T1"/>
                    </a:cxn>
                    <a:cxn ang="0">
                      <a:pos x="T2" y="T3"/>
                    </a:cxn>
                    <a:cxn ang="0">
                      <a:pos x="T4" y="T5"/>
                    </a:cxn>
                    <a:cxn ang="0">
                      <a:pos x="T6" y="T7"/>
                    </a:cxn>
                    <a:cxn ang="0">
                      <a:pos x="T8" y="T9"/>
                    </a:cxn>
                  </a:cxnLst>
                  <a:rect l="0" t="0" r="r" b="b"/>
                  <a:pathLst>
                    <a:path w="99" h="284">
                      <a:moveTo>
                        <a:pt x="75" y="284"/>
                      </a:moveTo>
                      <a:lnTo>
                        <a:pt x="0" y="2"/>
                      </a:lnTo>
                      <a:lnTo>
                        <a:pt x="8" y="0"/>
                      </a:lnTo>
                      <a:lnTo>
                        <a:pt x="99" y="274"/>
                      </a:lnTo>
                      <a:lnTo>
                        <a:pt x="75" y="284"/>
                      </a:lnTo>
                      <a:close/>
                    </a:path>
                  </a:pathLst>
                </a:custGeom>
                <a:solidFill>
                  <a:schemeClr val="tx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42" name="Oval 35"/>
                <p:cNvSpPr>
                  <a:spLocks noChangeArrowheads="1"/>
                </p:cNvSpPr>
                <p:nvPr/>
              </p:nvSpPr>
              <p:spPr bwMode="auto">
                <a:xfrm>
                  <a:off x="6532563" y="2754313"/>
                  <a:ext cx="58738" cy="5715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43" name="Freeform 36"/>
                <p:cNvSpPr>
                  <a:spLocks/>
                </p:cNvSpPr>
                <p:nvPr/>
              </p:nvSpPr>
              <p:spPr bwMode="auto">
                <a:xfrm>
                  <a:off x="7283451" y="2181225"/>
                  <a:ext cx="153988" cy="631825"/>
                </a:xfrm>
                <a:custGeom>
                  <a:avLst/>
                  <a:gdLst>
                    <a:gd name="T0" fmla="*/ 52 w 52"/>
                    <a:gd name="T1" fmla="*/ 188 h 214"/>
                    <a:gd name="T2" fmla="*/ 26 w 52"/>
                    <a:gd name="T3" fmla="*/ 214 h 214"/>
                    <a:gd name="T4" fmla="*/ 26 w 52"/>
                    <a:gd name="T5" fmla="*/ 214 h 214"/>
                    <a:gd name="T6" fmla="*/ 0 w 52"/>
                    <a:gd name="T7" fmla="*/ 188 h 214"/>
                    <a:gd name="T8" fmla="*/ 0 w 52"/>
                    <a:gd name="T9" fmla="*/ 25 h 214"/>
                    <a:gd name="T10" fmla="*/ 26 w 52"/>
                    <a:gd name="T11" fmla="*/ 0 h 214"/>
                    <a:gd name="T12" fmla="*/ 26 w 52"/>
                    <a:gd name="T13" fmla="*/ 0 h 214"/>
                    <a:gd name="T14" fmla="*/ 52 w 52"/>
                    <a:gd name="T15" fmla="*/ 25 h 214"/>
                    <a:gd name="T16" fmla="*/ 52 w 52"/>
                    <a:gd name="T17" fmla="*/ 188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 h="214">
                      <a:moveTo>
                        <a:pt x="52" y="188"/>
                      </a:moveTo>
                      <a:cubicBezTo>
                        <a:pt x="52" y="202"/>
                        <a:pt x="40" y="214"/>
                        <a:pt x="26" y="214"/>
                      </a:cubicBezTo>
                      <a:cubicBezTo>
                        <a:pt x="26" y="214"/>
                        <a:pt x="26" y="214"/>
                        <a:pt x="26" y="214"/>
                      </a:cubicBezTo>
                      <a:cubicBezTo>
                        <a:pt x="12" y="214"/>
                        <a:pt x="0" y="202"/>
                        <a:pt x="0" y="188"/>
                      </a:cubicBezTo>
                      <a:cubicBezTo>
                        <a:pt x="0" y="25"/>
                        <a:pt x="0" y="25"/>
                        <a:pt x="0" y="25"/>
                      </a:cubicBezTo>
                      <a:cubicBezTo>
                        <a:pt x="0" y="11"/>
                        <a:pt x="12" y="0"/>
                        <a:pt x="26" y="0"/>
                      </a:cubicBezTo>
                      <a:cubicBezTo>
                        <a:pt x="26" y="0"/>
                        <a:pt x="26" y="0"/>
                        <a:pt x="26" y="0"/>
                      </a:cubicBezTo>
                      <a:cubicBezTo>
                        <a:pt x="40" y="0"/>
                        <a:pt x="52" y="11"/>
                        <a:pt x="52" y="25"/>
                      </a:cubicBezTo>
                      <a:lnTo>
                        <a:pt x="52" y="188"/>
                      </a:ln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44" name="Freeform 37"/>
                <p:cNvSpPr>
                  <a:spLocks/>
                </p:cNvSpPr>
                <p:nvPr/>
              </p:nvSpPr>
              <p:spPr bwMode="auto">
                <a:xfrm>
                  <a:off x="6846888" y="2660650"/>
                  <a:ext cx="590550" cy="152400"/>
                </a:xfrm>
                <a:custGeom>
                  <a:avLst/>
                  <a:gdLst>
                    <a:gd name="T0" fmla="*/ 173 w 199"/>
                    <a:gd name="T1" fmla="*/ 0 h 52"/>
                    <a:gd name="T2" fmla="*/ 199 w 199"/>
                    <a:gd name="T3" fmla="*/ 26 h 52"/>
                    <a:gd name="T4" fmla="*/ 199 w 199"/>
                    <a:gd name="T5" fmla="*/ 26 h 52"/>
                    <a:gd name="T6" fmla="*/ 173 w 199"/>
                    <a:gd name="T7" fmla="*/ 52 h 52"/>
                    <a:gd name="T8" fmla="*/ 25 w 199"/>
                    <a:gd name="T9" fmla="*/ 52 h 52"/>
                    <a:gd name="T10" fmla="*/ 0 w 199"/>
                    <a:gd name="T11" fmla="*/ 26 h 52"/>
                    <a:gd name="T12" fmla="*/ 0 w 199"/>
                    <a:gd name="T13" fmla="*/ 26 h 52"/>
                    <a:gd name="T14" fmla="*/ 25 w 199"/>
                    <a:gd name="T15" fmla="*/ 0 h 52"/>
                    <a:gd name="T16" fmla="*/ 173 w 199"/>
                    <a:gd name="T17"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9" h="52">
                      <a:moveTo>
                        <a:pt x="173" y="0"/>
                      </a:moveTo>
                      <a:cubicBezTo>
                        <a:pt x="187" y="0"/>
                        <a:pt x="199" y="11"/>
                        <a:pt x="199" y="26"/>
                      </a:cubicBezTo>
                      <a:cubicBezTo>
                        <a:pt x="199" y="26"/>
                        <a:pt x="199" y="26"/>
                        <a:pt x="199" y="26"/>
                      </a:cubicBezTo>
                      <a:cubicBezTo>
                        <a:pt x="199" y="40"/>
                        <a:pt x="187" y="52"/>
                        <a:pt x="173" y="52"/>
                      </a:cubicBezTo>
                      <a:cubicBezTo>
                        <a:pt x="25" y="52"/>
                        <a:pt x="25" y="52"/>
                        <a:pt x="25" y="52"/>
                      </a:cubicBezTo>
                      <a:cubicBezTo>
                        <a:pt x="11" y="52"/>
                        <a:pt x="0" y="40"/>
                        <a:pt x="0" y="26"/>
                      </a:cubicBezTo>
                      <a:cubicBezTo>
                        <a:pt x="0" y="26"/>
                        <a:pt x="0" y="26"/>
                        <a:pt x="0" y="26"/>
                      </a:cubicBezTo>
                      <a:cubicBezTo>
                        <a:pt x="0" y="11"/>
                        <a:pt x="11" y="0"/>
                        <a:pt x="25" y="0"/>
                      </a:cubicBezTo>
                      <a:lnTo>
                        <a:pt x="173" y="0"/>
                      </a:ln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45" name="Freeform 38"/>
                <p:cNvSpPr>
                  <a:spLocks/>
                </p:cNvSpPr>
                <p:nvPr/>
              </p:nvSpPr>
              <p:spPr bwMode="auto">
                <a:xfrm>
                  <a:off x="6775451" y="2660650"/>
                  <a:ext cx="306388" cy="152400"/>
                </a:xfrm>
                <a:custGeom>
                  <a:avLst/>
                  <a:gdLst>
                    <a:gd name="T0" fmla="*/ 103 w 103"/>
                    <a:gd name="T1" fmla="*/ 52 h 52"/>
                    <a:gd name="T2" fmla="*/ 0 w 103"/>
                    <a:gd name="T3" fmla="*/ 52 h 52"/>
                    <a:gd name="T4" fmla="*/ 51 w 103"/>
                    <a:gd name="T5" fmla="*/ 0 h 52"/>
                    <a:gd name="T6" fmla="*/ 103 w 103"/>
                    <a:gd name="T7" fmla="*/ 52 h 52"/>
                  </a:gdLst>
                  <a:ahLst/>
                  <a:cxnLst>
                    <a:cxn ang="0">
                      <a:pos x="T0" y="T1"/>
                    </a:cxn>
                    <a:cxn ang="0">
                      <a:pos x="T2" y="T3"/>
                    </a:cxn>
                    <a:cxn ang="0">
                      <a:pos x="T4" y="T5"/>
                    </a:cxn>
                    <a:cxn ang="0">
                      <a:pos x="T6" y="T7"/>
                    </a:cxn>
                  </a:cxnLst>
                  <a:rect l="0" t="0" r="r" b="b"/>
                  <a:pathLst>
                    <a:path w="103" h="52">
                      <a:moveTo>
                        <a:pt x="103" y="52"/>
                      </a:moveTo>
                      <a:cubicBezTo>
                        <a:pt x="0" y="52"/>
                        <a:pt x="0" y="52"/>
                        <a:pt x="0" y="52"/>
                      </a:cubicBezTo>
                      <a:cubicBezTo>
                        <a:pt x="0" y="23"/>
                        <a:pt x="23" y="0"/>
                        <a:pt x="51" y="0"/>
                      </a:cubicBezTo>
                      <a:cubicBezTo>
                        <a:pt x="80" y="0"/>
                        <a:pt x="103" y="23"/>
                        <a:pt x="103" y="52"/>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46" name="Rectangle 39"/>
                <p:cNvSpPr>
                  <a:spLocks noChangeArrowheads="1"/>
                </p:cNvSpPr>
                <p:nvPr/>
              </p:nvSpPr>
              <p:spPr bwMode="auto">
                <a:xfrm>
                  <a:off x="7010401" y="2660650"/>
                  <a:ext cx="71438" cy="1524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47" name="Rectangle 40"/>
                <p:cNvSpPr>
                  <a:spLocks noChangeArrowheads="1"/>
                </p:cNvSpPr>
                <p:nvPr/>
              </p:nvSpPr>
              <p:spPr bwMode="auto">
                <a:xfrm>
                  <a:off x="7280276" y="2171700"/>
                  <a:ext cx="192088" cy="298450"/>
                </a:xfrm>
                <a:prstGeom prst="rect">
                  <a:avLst/>
                </a:prstGeom>
                <a:solidFill>
                  <a:srgbClr val="D83B01">
                    <a:lumMod val="75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grpSp>
          <p:grpSp>
            <p:nvGrpSpPr>
              <p:cNvPr id="13" name="Group 12"/>
              <p:cNvGrpSpPr/>
              <p:nvPr/>
            </p:nvGrpSpPr>
            <p:grpSpPr>
              <a:xfrm>
                <a:off x="4243570" y="3315652"/>
                <a:ext cx="2525262" cy="593085"/>
                <a:chOff x="4243570" y="3315652"/>
                <a:chExt cx="2525262" cy="593085"/>
              </a:xfrm>
            </p:grpSpPr>
            <p:sp>
              <p:nvSpPr>
                <p:cNvPr id="21" name="Freeform 20"/>
                <p:cNvSpPr>
                  <a:spLocks/>
                </p:cNvSpPr>
                <p:nvPr/>
              </p:nvSpPr>
              <p:spPr bwMode="auto">
                <a:xfrm>
                  <a:off x="4243570" y="3504565"/>
                  <a:ext cx="512979" cy="404172"/>
                </a:xfrm>
                <a:custGeom>
                  <a:avLst/>
                  <a:gdLst>
                    <a:gd name="connsiteX0" fmla="*/ 373039 w 512979"/>
                    <a:gd name="connsiteY0" fmla="*/ 0 h 404172"/>
                    <a:gd name="connsiteX1" fmla="*/ 482434 w 512979"/>
                    <a:gd name="connsiteY1" fmla="*/ 0 h 404172"/>
                    <a:gd name="connsiteX2" fmla="*/ 499938 w 512979"/>
                    <a:gd name="connsiteY2" fmla="*/ 61406 h 404172"/>
                    <a:gd name="connsiteX3" fmla="*/ 179251 w 512979"/>
                    <a:gd name="connsiteY3" fmla="*/ 404172 h 404172"/>
                    <a:gd name="connsiteX4" fmla="*/ 0 w 512979"/>
                    <a:gd name="connsiteY4" fmla="*/ 404172 h 404172"/>
                    <a:gd name="connsiteX5" fmla="*/ 69947 w 512979"/>
                    <a:gd name="connsiteY5" fmla="*/ 321209 h 404172"/>
                    <a:gd name="connsiteX6" fmla="*/ 311778 w 512979"/>
                    <a:gd name="connsiteY6" fmla="*/ 35089 h 404172"/>
                    <a:gd name="connsiteX7" fmla="*/ 373039 w 512979"/>
                    <a:gd name="connsiteY7" fmla="*/ 0 h 404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2979" h="404172">
                      <a:moveTo>
                        <a:pt x="373039" y="0"/>
                      </a:moveTo>
                      <a:cubicBezTo>
                        <a:pt x="482434" y="0"/>
                        <a:pt x="482434" y="0"/>
                        <a:pt x="482434" y="0"/>
                      </a:cubicBezTo>
                      <a:cubicBezTo>
                        <a:pt x="499938" y="0"/>
                        <a:pt x="530568" y="26317"/>
                        <a:pt x="499938" y="61406"/>
                      </a:cubicBezTo>
                      <a:lnTo>
                        <a:pt x="179251" y="404172"/>
                      </a:lnTo>
                      <a:lnTo>
                        <a:pt x="0" y="404172"/>
                      </a:lnTo>
                      <a:lnTo>
                        <a:pt x="69947" y="321209"/>
                      </a:lnTo>
                      <a:cubicBezTo>
                        <a:pt x="204708" y="161534"/>
                        <a:pt x="311778" y="35089"/>
                        <a:pt x="311778" y="35089"/>
                      </a:cubicBezTo>
                      <a:cubicBezTo>
                        <a:pt x="324905" y="13159"/>
                        <a:pt x="355536" y="0"/>
                        <a:pt x="373039" y="0"/>
                      </a:cubicBezTo>
                      <a:close/>
                    </a:path>
                  </a:pathLst>
                </a:custGeom>
                <a:solidFill>
                  <a:srgbClr val="34251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a:defRPr/>
                  </a:pPr>
                  <a:endParaRPr lang="en-US" kern="0">
                    <a:solidFill>
                      <a:srgbClr val="505050"/>
                    </a:solidFill>
                  </a:endParaRPr>
                </a:p>
              </p:txBody>
            </p:sp>
            <p:sp>
              <p:nvSpPr>
                <p:cNvPr id="22" name="Freeform 21"/>
                <p:cNvSpPr>
                  <a:spLocks/>
                </p:cNvSpPr>
                <p:nvPr/>
              </p:nvSpPr>
              <p:spPr bwMode="auto">
                <a:xfrm>
                  <a:off x="5692633" y="3504565"/>
                  <a:ext cx="512980" cy="404172"/>
                </a:xfrm>
                <a:custGeom>
                  <a:avLst/>
                  <a:gdLst>
                    <a:gd name="connsiteX0" fmla="*/ 30545 w 512980"/>
                    <a:gd name="connsiteY0" fmla="*/ 0 h 404172"/>
                    <a:gd name="connsiteX1" fmla="*/ 139940 w 512980"/>
                    <a:gd name="connsiteY1" fmla="*/ 0 h 404172"/>
                    <a:gd name="connsiteX2" fmla="*/ 201201 w 512980"/>
                    <a:gd name="connsiteY2" fmla="*/ 35089 h 404172"/>
                    <a:gd name="connsiteX3" fmla="*/ 443033 w 512980"/>
                    <a:gd name="connsiteY3" fmla="*/ 321209 h 404172"/>
                    <a:gd name="connsiteX4" fmla="*/ 512980 w 512980"/>
                    <a:gd name="connsiteY4" fmla="*/ 404172 h 404172"/>
                    <a:gd name="connsiteX5" fmla="*/ 333729 w 512980"/>
                    <a:gd name="connsiteY5" fmla="*/ 404172 h 404172"/>
                    <a:gd name="connsiteX6" fmla="*/ 13042 w 512980"/>
                    <a:gd name="connsiteY6" fmla="*/ 61406 h 404172"/>
                    <a:gd name="connsiteX7" fmla="*/ 30545 w 512980"/>
                    <a:gd name="connsiteY7" fmla="*/ 0 h 404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2980" h="404172">
                      <a:moveTo>
                        <a:pt x="30545" y="0"/>
                      </a:moveTo>
                      <a:cubicBezTo>
                        <a:pt x="30545" y="0"/>
                        <a:pt x="30545" y="0"/>
                        <a:pt x="139940" y="0"/>
                      </a:cubicBezTo>
                      <a:cubicBezTo>
                        <a:pt x="157443" y="0"/>
                        <a:pt x="188074" y="13159"/>
                        <a:pt x="201201" y="35089"/>
                      </a:cubicBezTo>
                      <a:cubicBezTo>
                        <a:pt x="201201" y="35089"/>
                        <a:pt x="308272" y="161534"/>
                        <a:pt x="443033" y="321209"/>
                      </a:cubicBezTo>
                      <a:lnTo>
                        <a:pt x="512980" y="404172"/>
                      </a:lnTo>
                      <a:lnTo>
                        <a:pt x="333729" y="404172"/>
                      </a:lnTo>
                      <a:lnTo>
                        <a:pt x="13042" y="61406"/>
                      </a:lnTo>
                      <a:cubicBezTo>
                        <a:pt x="-17589" y="26317"/>
                        <a:pt x="13042" y="0"/>
                        <a:pt x="30545" y="0"/>
                      </a:cubicBezTo>
                      <a:close/>
                    </a:path>
                  </a:pathLst>
                </a:custGeom>
                <a:solidFill>
                  <a:srgbClr val="34251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a:defRPr/>
                  </a:pPr>
                  <a:endParaRPr lang="en-US" kern="0">
                    <a:solidFill>
                      <a:srgbClr val="505050"/>
                    </a:solidFill>
                  </a:endParaRPr>
                </a:p>
              </p:txBody>
            </p:sp>
            <p:sp>
              <p:nvSpPr>
                <p:cNvPr id="23" name="Freeform 22"/>
                <p:cNvSpPr>
                  <a:spLocks/>
                </p:cNvSpPr>
                <p:nvPr/>
              </p:nvSpPr>
              <p:spPr bwMode="auto">
                <a:xfrm>
                  <a:off x="4247506" y="3315652"/>
                  <a:ext cx="2521326" cy="276225"/>
                </a:xfrm>
                <a:custGeom>
                  <a:avLst/>
                  <a:gdLst>
                    <a:gd name="connsiteX0" fmla="*/ 0 w 2521326"/>
                    <a:gd name="connsiteY0" fmla="*/ 0 h 276225"/>
                    <a:gd name="connsiteX1" fmla="*/ 177869 w 2521326"/>
                    <a:gd name="connsiteY1" fmla="*/ 0 h 276225"/>
                    <a:gd name="connsiteX2" fmla="*/ 2521326 w 2521326"/>
                    <a:gd name="connsiteY2" fmla="*/ 0 h 276225"/>
                    <a:gd name="connsiteX3" fmla="*/ 2521326 w 2521326"/>
                    <a:gd name="connsiteY3" fmla="*/ 35076 h 276225"/>
                    <a:gd name="connsiteX4" fmla="*/ 968946 w 2521326"/>
                    <a:gd name="connsiteY4" fmla="*/ 276225 h 276225"/>
                    <a:gd name="connsiteX5" fmla="*/ 29318 w 2521326"/>
                    <a:gd name="connsiteY5" fmla="*/ 210457 h 276225"/>
                    <a:gd name="connsiteX6" fmla="*/ 0 w 2521326"/>
                    <a:gd name="connsiteY6" fmla="*/ 204318 h 276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21326" h="276225">
                      <a:moveTo>
                        <a:pt x="0" y="0"/>
                      </a:moveTo>
                      <a:lnTo>
                        <a:pt x="177869" y="0"/>
                      </a:lnTo>
                      <a:cubicBezTo>
                        <a:pt x="632027" y="0"/>
                        <a:pt x="1358681" y="0"/>
                        <a:pt x="2521326" y="0"/>
                      </a:cubicBezTo>
                      <a:lnTo>
                        <a:pt x="2521326" y="35076"/>
                      </a:lnTo>
                      <a:cubicBezTo>
                        <a:pt x="2267698" y="179766"/>
                        <a:pt x="1668610" y="276225"/>
                        <a:pt x="968946" y="276225"/>
                      </a:cubicBezTo>
                      <a:cubicBezTo>
                        <a:pt x="621300" y="276225"/>
                        <a:pt x="297705" y="252110"/>
                        <a:pt x="29318" y="210457"/>
                      </a:cubicBezTo>
                      <a:lnTo>
                        <a:pt x="0" y="204318"/>
                      </a:lnTo>
                      <a:close/>
                    </a:path>
                  </a:pathLst>
                </a:custGeom>
                <a:solidFill>
                  <a:srgbClr val="513A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a:defRPr/>
                  </a:pPr>
                  <a:endParaRPr lang="en-US" kern="0">
                    <a:solidFill>
                      <a:srgbClr val="505050"/>
                    </a:solidFill>
                  </a:endParaRPr>
                </a:p>
              </p:txBody>
            </p:sp>
          </p:grpSp>
          <p:grpSp>
            <p:nvGrpSpPr>
              <p:cNvPr id="14" name="Group 13"/>
              <p:cNvGrpSpPr/>
              <p:nvPr/>
            </p:nvGrpSpPr>
            <p:grpSpPr>
              <a:xfrm rot="2350315">
                <a:off x="5989331" y="2507581"/>
                <a:ext cx="598331" cy="829441"/>
                <a:chOff x="6006115" y="2691336"/>
                <a:chExt cx="598331" cy="829441"/>
              </a:xfrm>
            </p:grpSpPr>
            <p:sp>
              <p:nvSpPr>
                <p:cNvPr id="19" name="Freeform 18"/>
                <p:cNvSpPr>
                  <a:spLocks/>
                </p:cNvSpPr>
                <p:nvPr/>
              </p:nvSpPr>
              <p:spPr bwMode="auto">
                <a:xfrm rot="1103645">
                  <a:off x="6006115" y="3349327"/>
                  <a:ext cx="388938" cy="171450"/>
                </a:xfrm>
                <a:custGeom>
                  <a:avLst/>
                  <a:gdLst>
                    <a:gd name="T0" fmla="*/ 64 w 131"/>
                    <a:gd name="T1" fmla="*/ 0 h 58"/>
                    <a:gd name="T2" fmla="*/ 0 w 131"/>
                    <a:gd name="T3" fmla="*/ 58 h 58"/>
                    <a:gd name="T4" fmla="*/ 64 w 131"/>
                    <a:gd name="T5" fmla="*/ 58 h 58"/>
                    <a:gd name="T6" fmla="*/ 131 w 131"/>
                    <a:gd name="T7" fmla="*/ 58 h 58"/>
                    <a:gd name="T8" fmla="*/ 131 w 131"/>
                    <a:gd name="T9" fmla="*/ 0 h 58"/>
                    <a:gd name="T10" fmla="*/ 64 w 131"/>
                    <a:gd name="T11" fmla="*/ 0 h 58"/>
                  </a:gdLst>
                  <a:ahLst/>
                  <a:cxnLst>
                    <a:cxn ang="0">
                      <a:pos x="T0" y="T1"/>
                    </a:cxn>
                    <a:cxn ang="0">
                      <a:pos x="T2" y="T3"/>
                    </a:cxn>
                    <a:cxn ang="0">
                      <a:pos x="T4" y="T5"/>
                    </a:cxn>
                    <a:cxn ang="0">
                      <a:pos x="T6" y="T7"/>
                    </a:cxn>
                    <a:cxn ang="0">
                      <a:pos x="T8" y="T9"/>
                    </a:cxn>
                    <a:cxn ang="0">
                      <a:pos x="T10" y="T11"/>
                    </a:cxn>
                  </a:cxnLst>
                  <a:rect l="0" t="0" r="r" b="b"/>
                  <a:pathLst>
                    <a:path w="131" h="58">
                      <a:moveTo>
                        <a:pt x="64" y="0"/>
                      </a:moveTo>
                      <a:cubicBezTo>
                        <a:pt x="31" y="0"/>
                        <a:pt x="3" y="25"/>
                        <a:pt x="0" y="58"/>
                      </a:cubicBezTo>
                      <a:cubicBezTo>
                        <a:pt x="64" y="58"/>
                        <a:pt x="64" y="58"/>
                        <a:pt x="64" y="58"/>
                      </a:cubicBezTo>
                      <a:cubicBezTo>
                        <a:pt x="131" y="58"/>
                        <a:pt x="131" y="58"/>
                        <a:pt x="131" y="58"/>
                      </a:cubicBezTo>
                      <a:cubicBezTo>
                        <a:pt x="131" y="0"/>
                        <a:pt x="131" y="0"/>
                        <a:pt x="131" y="0"/>
                      </a:cubicBezTo>
                      <a:lnTo>
                        <a:pt x="64" y="0"/>
                      </a:lnTo>
                      <a:close/>
                    </a:path>
                  </a:pathLst>
                </a:custGeom>
                <a:solidFill>
                  <a:srgbClr val="BAD80A">
                    <a:lumMod val="7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20" name="Rectangle 19"/>
                <p:cNvSpPr>
                  <a:spLocks noChangeArrowheads="1"/>
                </p:cNvSpPr>
                <p:nvPr/>
              </p:nvSpPr>
              <p:spPr bwMode="auto">
                <a:xfrm rot="1103645">
                  <a:off x="6340921" y="2691336"/>
                  <a:ext cx="263525" cy="723900"/>
                </a:xfrm>
                <a:prstGeom prst="rect">
                  <a:avLst/>
                </a:prstGeom>
                <a:solidFill>
                  <a:schemeClr val="accent2">
                    <a:lumMod val="5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grpSp>
          <p:grpSp>
            <p:nvGrpSpPr>
              <p:cNvPr id="15" name="Group 14"/>
              <p:cNvGrpSpPr/>
              <p:nvPr/>
            </p:nvGrpSpPr>
            <p:grpSpPr>
              <a:xfrm rot="19811762">
                <a:off x="6350661" y="2802697"/>
                <a:ext cx="602318" cy="827644"/>
                <a:chOff x="6280309" y="2808848"/>
                <a:chExt cx="602318" cy="827644"/>
              </a:xfrm>
            </p:grpSpPr>
            <p:sp>
              <p:nvSpPr>
                <p:cNvPr id="17" name="Freeform 16"/>
                <p:cNvSpPr>
                  <a:spLocks/>
                </p:cNvSpPr>
                <p:nvPr/>
              </p:nvSpPr>
              <p:spPr bwMode="auto">
                <a:xfrm rot="1103645">
                  <a:off x="6280309" y="3465042"/>
                  <a:ext cx="388938" cy="171450"/>
                </a:xfrm>
                <a:custGeom>
                  <a:avLst/>
                  <a:gdLst>
                    <a:gd name="T0" fmla="*/ 64 w 131"/>
                    <a:gd name="T1" fmla="*/ 0 h 58"/>
                    <a:gd name="T2" fmla="*/ 0 w 131"/>
                    <a:gd name="T3" fmla="*/ 58 h 58"/>
                    <a:gd name="T4" fmla="*/ 64 w 131"/>
                    <a:gd name="T5" fmla="*/ 58 h 58"/>
                    <a:gd name="T6" fmla="*/ 131 w 131"/>
                    <a:gd name="T7" fmla="*/ 58 h 58"/>
                    <a:gd name="T8" fmla="*/ 131 w 131"/>
                    <a:gd name="T9" fmla="*/ 0 h 58"/>
                    <a:gd name="T10" fmla="*/ 64 w 131"/>
                    <a:gd name="T11" fmla="*/ 0 h 58"/>
                  </a:gdLst>
                  <a:ahLst/>
                  <a:cxnLst>
                    <a:cxn ang="0">
                      <a:pos x="T0" y="T1"/>
                    </a:cxn>
                    <a:cxn ang="0">
                      <a:pos x="T2" y="T3"/>
                    </a:cxn>
                    <a:cxn ang="0">
                      <a:pos x="T4" y="T5"/>
                    </a:cxn>
                    <a:cxn ang="0">
                      <a:pos x="T6" y="T7"/>
                    </a:cxn>
                    <a:cxn ang="0">
                      <a:pos x="T8" y="T9"/>
                    </a:cxn>
                    <a:cxn ang="0">
                      <a:pos x="T10" y="T11"/>
                    </a:cxn>
                  </a:cxnLst>
                  <a:rect l="0" t="0" r="r" b="b"/>
                  <a:pathLst>
                    <a:path w="131" h="58">
                      <a:moveTo>
                        <a:pt x="64" y="0"/>
                      </a:moveTo>
                      <a:cubicBezTo>
                        <a:pt x="31" y="0"/>
                        <a:pt x="3" y="25"/>
                        <a:pt x="0" y="58"/>
                      </a:cubicBezTo>
                      <a:cubicBezTo>
                        <a:pt x="64" y="58"/>
                        <a:pt x="64" y="58"/>
                        <a:pt x="64" y="58"/>
                      </a:cubicBezTo>
                      <a:cubicBezTo>
                        <a:pt x="131" y="58"/>
                        <a:pt x="131" y="58"/>
                        <a:pt x="131" y="58"/>
                      </a:cubicBezTo>
                      <a:cubicBezTo>
                        <a:pt x="131" y="0"/>
                        <a:pt x="131" y="0"/>
                        <a:pt x="131" y="0"/>
                      </a:cubicBezTo>
                      <a:lnTo>
                        <a:pt x="64" y="0"/>
                      </a:lnTo>
                      <a:close/>
                    </a:path>
                  </a:pathLst>
                </a:custGeom>
                <a:solidFill>
                  <a:srgbClr val="BAD80A">
                    <a:lumMod val="7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18" name="Rectangle 17"/>
                <p:cNvSpPr>
                  <a:spLocks noChangeArrowheads="1"/>
                </p:cNvSpPr>
                <p:nvPr/>
              </p:nvSpPr>
              <p:spPr bwMode="auto">
                <a:xfrm rot="1103645">
                  <a:off x="6619102" y="2808848"/>
                  <a:ext cx="263525" cy="723900"/>
                </a:xfrm>
                <a:prstGeom prst="rect">
                  <a:avLst/>
                </a:prstGeom>
                <a:solidFill>
                  <a:schemeClr val="accent2">
                    <a:lumMod val="5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grpSp>
          <p:pic>
            <p:nvPicPr>
              <p:cNvPr id="16" name="Picture 15"/>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7163048" y="3292708"/>
                <a:ext cx="351684" cy="805060"/>
              </a:xfrm>
              <a:prstGeom prst="rect">
                <a:avLst/>
              </a:prstGeom>
            </p:spPr>
          </p:pic>
        </p:grpSp>
        <p:sp>
          <p:nvSpPr>
            <p:cNvPr id="10" name="Freeform 9"/>
            <p:cNvSpPr>
              <a:spLocks/>
            </p:cNvSpPr>
            <p:nvPr/>
          </p:nvSpPr>
          <p:spPr bwMode="auto">
            <a:xfrm flipH="1">
              <a:off x="8092941" y="5845715"/>
              <a:ext cx="1948093" cy="213424"/>
            </a:xfrm>
            <a:custGeom>
              <a:avLst/>
              <a:gdLst>
                <a:gd name="connsiteX0" fmla="*/ 0 w 2521326"/>
                <a:gd name="connsiteY0" fmla="*/ 0 h 276225"/>
                <a:gd name="connsiteX1" fmla="*/ 177869 w 2521326"/>
                <a:gd name="connsiteY1" fmla="*/ 0 h 276225"/>
                <a:gd name="connsiteX2" fmla="*/ 2521326 w 2521326"/>
                <a:gd name="connsiteY2" fmla="*/ 0 h 276225"/>
                <a:gd name="connsiteX3" fmla="*/ 2521326 w 2521326"/>
                <a:gd name="connsiteY3" fmla="*/ 35076 h 276225"/>
                <a:gd name="connsiteX4" fmla="*/ 968946 w 2521326"/>
                <a:gd name="connsiteY4" fmla="*/ 276225 h 276225"/>
                <a:gd name="connsiteX5" fmla="*/ 29318 w 2521326"/>
                <a:gd name="connsiteY5" fmla="*/ 210457 h 276225"/>
                <a:gd name="connsiteX6" fmla="*/ 0 w 2521326"/>
                <a:gd name="connsiteY6" fmla="*/ 204318 h 276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21326" h="276225">
                  <a:moveTo>
                    <a:pt x="0" y="0"/>
                  </a:moveTo>
                  <a:lnTo>
                    <a:pt x="177869" y="0"/>
                  </a:lnTo>
                  <a:cubicBezTo>
                    <a:pt x="632027" y="0"/>
                    <a:pt x="1358681" y="0"/>
                    <a:pt x="2521326" y="0"/>
                  </a:cubicBezTo>
                  <a:lnTo>
                    <a:pt x="2521326" y="35076"/>
                  </a:lnTo>
                  <a:cubicBezTo>
                    <a:pt x="2267698" y="179766"/>
                    <a:pt x="1668610" y="276225"/>
                    <a:pt x="968946" y="276225"/>
                  </a:cubicBezTo>
                  <a:cubicBezTo>
                    <a:pt x="621300" y="276225"/>
                    <a:pt x="297705" y="252110"/>
                    <a:pt x="29318" y="210457"/>
                  </a:cubicBezTo>
                  <a:lnTo>
                    <a:pt x="0" y="204318"/>
                  </a:lnTo>
                  <a:close/>
                </a:path>
              </a:pathLst>
            </a:custGeom>
            <a:solidFill>
              <a:srgbClr val="513A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a:defRPr/>
              </a:pPr>
              <a:endParaRPr lang="en-US" kern="0">
                <a:solidFill>
                  <a:srgbClr val="505050"/>
                </a:solidFill>
              </a:endParaRPr>
            </a:p>
          </p:txBody>
        </p:sp>
      </p:grpSp>
    </p:spTree>
    <p:extLst>
      <p:ext uri="{BB962C8B-B14F-4D97-AF65-F5344CB8AC3E}">
        <p14:creationId xmlns:p14="http://schemas.microsoft.com/office/powerpoint/2010/main" val="41723803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What is</a:t>
            </a:r>
            <a:br>
              <a:rPr lang="en-US" dirty="0"/>
            </a:br>
            <a:r>
              <a:rPr lang="en-US" dirty="0"/>
              <a:t>OAuth 2.0?</a:t>
            </a:r>
          </a:p>
        </p:txBody>
      </p:sp>
      <p:sp>
        <p:nvSpPr>
          <p:cNvPr id="2" name="Text Placeholder 1"/>
          <p:cNvSpPr>
            <a:spLocks noGrp="1"/>
          </p:cNvSpPr>
          <p:nvPr>
            <p:ph type="body" sz="quarter" idx="4294967295"/>
          </p:nvPr>
        </p:nvSpPr>
        <p:spPr>
          <a:xfrm>
            <a:off x="6443667" y="1312049"/>
            <a:ext cx="5719758" cy="4370427"/>
          </a:xfrm>
        </p:spPr>
        <p:txBody>
          <a:bodyPr/>
          <a:lstStyle/>
          <a:p>
            <a:r>
              <a:rPr lang="en-US" sz="3200" dirty="0"/>
              <a:t>Simple mechanism to grant a third party access to a user’s resources without sharing the user’s password</a:t>
            </a:r>
          </a:p>
          <a:p>
            <a:r>
              <a:rPr lang="en-US" sz="3200" dirty="0"/>
              <a:t>Cross platform app authorization</a:t>
            </a:r>
          </a:p>
          <a:p>
            <a:r>
              <a:rPr lang="en-US" sz="3200" dirty="0"/>
              <a:t>Internet Standard supported by Azure, Facebook, Google, Twitter, and more</a:t>
            </a:r>
          </a:p>
        </p:txBody>
      </p:sp>
      <p:grpSp>
        <p:nvGrpSpPr>
          <p:cNvPr id="8" name="Group 7"/>
          <p:cNvGrpSpPr/>
          <p:nvPr/>
        </p:nvGrpSpPr>
        <p:grpSpPr>
          <a:xfrm>
            <a:off x="10960798" y="167118"/>
            <a:ext cx="2043304" cy="287338"/>
            <a:chOff x="10305860" y="167118"/>
            <a:chExt cx="2043304" cy="287338"/>
          </a:xfrm>
        </p:grpSpPr>
        <p:sp>
          <p:nvSpPr>
            <p:cNvPr id="9" name="TextBox 8"/>
            <p:cNvSpPr txBox="1"/>
            <p:nvPr/>
          </p:nvSpPr>
          <p:spPr>
            <a:xfrm>
              <a:off x="10305860" y="167118"/>
              <a:ext cx="2043304" cy="287338"/>
            </a:xfrm>
            <a:prstGeom prst="rect">
              <a:avLst/>
            </a:prstGeom>
            <a:noFill/>
          </p:spPr>
          <p:txBody>
            <a:bodyPr wrap="square" lIns="146304" tIns="91440" rIns="146304" bIns="91440" rtlCol="0">
              <a:noAutofit/>
            </a:bodyPr>
            <a:lstStyle/>
            <a:p>
              <a:pPr>
                <a:lnSpc>
                  <a:spcPct val="90000"/>
                </a:lnSpc>
              </a:pPr>
              <a:r>
                <a:rPr lang="en-US" sz="1400" dirty="0">
                  <a:gradFill>
                    <a:gsLst>
                      <a:gs pos="8367">
                        <a:schemeClr val="tx1"/>
                      </a:gs>
                      <a:gs pos="31000">
                        <a:schemeClr val="tx1"/>
                      </a:gs>
                    </a:gsLst>
                    <a:lin ang="5400000" scaled="0"/>
                  </a:gradFill>
                </a:rPr>
                <a:t>OAuth Primer</a:t>
              </a:r>
            </a:p>
          </p:txBody>
        </p:sp>
        <p:sp>
          <p:nvSpPr>
            <p:cNvPr id="10" name="Freeform 5"/>
            <p:cNvSpPr>
              <a:spLocks/>
            </p:cNvSpPr>
            <p:nvPr/>
          </p:nvSpPr>
          <p:spPr bwMode="auto">
            <a:xfrm>
              <a:off x="10315880" y="273050"/>
              <a:ext cx="94752" cy="136391"/>
            </a:xfrm>
            <a:custGeom>
              <a:avLst/>
              <a:gdLst>
                <a:gd name="T0" fmla="*/ 0 w 301"/>
                <a:gd name="T1" fmla="*/ 435 h 435"/>
                <a:gd name="T2" fmla="*/ 0 w 301"/>
                <a:gd name="T3" fmla="*/ 401 h 435"/>
                <a:gd name="T4" fmla="*/ 9 w 301"/>
                <a:gd name="T5" fmla="*/ 337 h 435"/>
                <a:gd name="T6" fmla="*/ 37 w 301"/>
                <a:gd name="T7" fmla="*/ 287 h 435"/>
                <a:gd name="T8" fmla="*/ 104 w 301"/>
                <a:gd name="T9" fmla="*/ 226 h 435"/>
                <a:gd name="T10" fmla="*/ 149 w 301"/>
                <a:gd name="T11" fmla="*/ 188 h 435"/>
                <a:gd name="T12" fmla="*/ 166 w 301"/>
                <a:gd name="T13" fmla="*/ 165 h 435"/>
                <a:gd name="T14" fmla="*/ 172 w 301"/>
                <a:gd name="T15" fmla="*/ 141 h 435"/>
                <a:gd name="T16" fmla="*/ 120 w 301"/>
                <a:gd name="T17" fmla="*/ 98 h 435"/>
                <a:gd name="T18" fmla="*/ 21 w 301"/>
                <a:gd name="T19" fmla="*/ 136 h 435"/>
                <a:gd name="T20" fmla="*/ 21 w 301"/>
                <a:gd name="T21" fmla="*/ 32 h 435"/>
                <a:gd name="T22" fmla="*/ 88 w 301"/>
                <a:gd name="T23" fmla="*/ 7 h 435"/>
                <a:gd name="T24" fmla="*/ 151 w 301"/>
                <a:gd name="T25" fmla="*/ 0 h 435"/>
                <a:gd name="T26" fmla="*/ 259 w 301"/>
                <a:gd name="T27" fmla="*/ 33 h 435"/>
                <a:gd name="T28" fmla="*/ 298 w 301"/>
                <a:gd name="T29" fmla="*/ 127 h 435"/>
                <a:gd name="T30" fmla="*/ 278 w 301"/>
                <a:gd name="T31" fmla="*/ 205 h 435"/>
                <a:gd name="T32" fmla="*/ 203 w 301"/>
                <a:gd name="T33" fmla="*/ 273 h 435"/>
                <a:gd name="T34" fmla="*/ 148 w 301"/>
                <a:gd name="T35" fmla="*/ 312 h 435"/>
                <a:gd name="T36" fmla="*/ 134 w 301"/>
                <a:gd name="T37" fmla="*/ 333 h 435"/>
                <a:gd name="T38" fmla="*/ 301 w 301"/>
                <a:gd name="T39" fmla="*/ 333 h 435"/>
                <a:gd name="T40" fmla="*/ 301 w 301"/>
                <a:gd name="T41" fmla="*/ 435 h 435"/>
                <a:gd name="T42" fmla="*/ 0 w 301"/>
                <a:gd name="T43" fmla="*/ 435 h 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01" h="435">
                  <a:moveTo>
                    <a:pt x="0" y="435"/>
                  </a:moveTo>
                  <a:cubicBezTo>
                    <a:pt x="0" y="401"/>
                    <a:pt x="0" y="401"/>
                    <a:pt x="0" y="401"/>
                  </a:cubicBezTo>
                  <a:cubicBezTo>
                    <a:pt x="0" y="377"/>
                    <a:pt x="3" y="355"/>
                    <a:pt x="9" y="337"/>
                  </a:cubicBezTo>
                  <a:cubicBezTo>
                    <a:pt x="15" y="320"/>
                    <a:pt x="24" y="303"/>
                    <a:pt x="37" y="287"/>
                  </a:cubicBezTo>
                  <a:cubicBezTo>
                    <a:pt x="50" y="271"/>
                    <a:pt x="72" y="251"/>
                    <a:pt x="104" y="226"/>
                  </a:cubicBezTo>
                  <a:cubicBezTo>
                    <a:pt x="127" y="208"/>
                    <a:pt x="142" y="195"/>
                    <a:pt x="149" y="188"/>
                  </a:cubicBezTo>
                  <a:cubicBezTo>
                    <a:pt x="157" y="180"/>
                    <a:pt x="162" y="172"/>
                    <a:pt x="166" y="165"/>
                  </a:cubicBezTo>
                  <a:cubicBezTo>
                    <a:pt x="170" y="157"/>
                    <a:pt x="172" y="149"/>
                    <a:pt x="172" y="141"/>
                  </a:cubicBezTo>
                  <a:cubicBezTo>
                    <a:pt x="172" y="112"/>
                    <a:pt x="154" y="98"/>
                    <a:pt x="120" y="98"/>
                  </a:cubicBezTo>
                  <a:cubicBezTo>
                    <a:pt x="85" y="98"/>
                    <a:pt x="52" y="111"/>
                    <a:pt x="21" y="136"/>
                  </a:cubicBezTo>
                  <a:cubicBezTo>
                    <a:pt x="21" y="32"/>
                    <a:pt x="21" y="32"/>
                    <a:pt x="21" y="32"/>
                  </a:cubicBezTo>
                  <a:cubicBezTo>
                    <a:pt x="45" y="20"/>
                    <a:pt x="67" y="12"/>
                    <a:pt x="88" y="7"/>
                  </a:cubicBezTo>
                  <a:cubicBezTo>
                    <a:pt x="108" y="2"/>
                    <a:pt x="129" y="0"/>
                    <a:pt x="151" y="0"/>
                  </a:cubicBezTo>
                  <a:cubicBezTo>
                    <a:pt x="198" y="0"/>
                    <a:pt x="234" y="11"/>
                    <a:pt x="259" y="33"/>
                  </a:cubicBezTo>
                  <a:cubicBezTo>
                    <a:pt x="285" y="55"/>
                    <a:pt x="298" y="87"/>
                    <a:pt x="298" y="127"/>
                  </a:cubicBezTo>
                  <a:cubicBezTo>
                    <a:pt x="298" y="158"/>
                    <a:pt x="291" y="184"/>
                    <a:pt x="278" y="205"/>
                  </a:cubicBezTo>
                  <a:cubicBezTo>
                    <a:pt x="264" y="227"/>
                    <a:pt x="239" y="249"/>
                    <a:pt x="203" y="273"/>
                  </a:cubicBezTo>
                  <a:cubicBezTo>
                    <a:pt x="175" y="291"/>
                    <a:pt x="157" y="304"/>
                    <a:pt x="148" y="312"/>
                  </a:cubicBezTo>
                  <a:cubicBezTo>
                    <a:pt x="139" y="320"/>
                    <a:pt x="134" y="327"/>
                    <a:pt x="134" y="333"/>
                  </a:cubicBezTo>
                  <a:cubicBezTo>
                    <a:pt x="301" y="333"/>
                    <a:pt x="301" y="333"/>
                    <a:pt x="301" y="333"/>
                  </a:cubicBezTo>
                  <a:cubicBezTo>
                    <a:pt x="301" y="435"/>
                    <a:pt x="301" y="435"/>
                    <a:pt x="301" y="435"/>
                  </a:cubicBezTo>
                  <a:lnTo>
                    <a:pt x="0" y="435"/>
                  </a:ln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803638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OAuth 2.0 Actors</a:t>
            </a:r>
          </a:p>
        </p:txBody>
      </p:sp>
      <p:sp>
        <p:nvSpPr>
          <p:cNvPr id="2" name="Text Placeholder 1"/>
          <p:cNvSpPr>
            <a:spLocks noGrp="1"/>
          </p:cNvSpPr>
          <p:nvPr>
            <p:ph type="body" sz="quarter" idx="10"/>
          </p:nvPr>
        </p:nvSpPr>
        <p:spPr>
          <a:xfrm>
            <a:off x="274638" y="1212851"/>
            <a:ext cx="11887200" cy="2696123"/>
          </a:xfrm>
        </p:spPr>
        <p:txBody>
          <a:bodyPr/>
          <a:lstStyle/>
          <a:p>
            <a:pPr marL="342900" indent="-342900">
              <a:buFont typeface="Arial" panose="020B0604020202020204" pitchFamily="34" charset="0"/>
              <a:buChar char="•"/>
            </a:pPr>
            <a:r>
              <a:rPr lang="en-US" sz="3200" dirty="0"/>
              <a:t>Client: application requesting access to a user’s resources</a:t>
            </a:r>
          </a:p>
          <a:p>
            <a:pPr marL="342900" indent="-342900">
              <a:buFont typeface="Arial" panose="020B0604020202020204" pitchFamily="34" charset="0"/>
              <a:buChar char="•"/>
            </a:pPr>
            <a:r>
              <a:rPr lang="en-US" sz="3200" dirty="0"/>
              <a:t>Resource Owner: the user who can grant rights to the application</a:t>
            </a:r>
          </a:p>
          <a:p>
            <a:pPr marL="342900" indent="-342900">
              <a:buFont typeface="Arial" panose="020B0604020202020204" pitchFamily="34" charset="0"/>
              <a:buChar char="•"/>
            </a:pPr>
            <a:r>
              <a:rPr lang="en-US" sz="3200" dirty="0"/>
              <a:t>Resource Server: the server hosting the protected resources and exposing a web-based API</a:t>
            </a:r>
          </a:p>
          <a:p>
            <a:pPr marL="342900" indent="-342900">
              <a:buFont typeface="Arial" panose="020B0604020202020204" pitchFamily="34" charset="0"/>
              <a:buChar char="•"/>
            </a:pPr>
            <a:r>
              <a:rPr lang="en-US" sz="3200" dirty="0"/>
              <a:t>Authorization Server—server issuing tokens</a:t>
            </a:r>
          </a:p>
        </p:txBody>
      </p:sp>
      <p:grpSp>
        <p:nvGrpSpPr>
          <p:cNvPr id="5" name="Group 4"/>
          <p:cNvGrpSpPr/>
          <p:nvPr/>
        </p:nvGrpSpPr>
        <p:grpSpPr>
          <a:xfrm>
            <a:off x="10960798" y="167118"/>
            <a:ext cx="2043304" cy="287338"/>
            <a:chOff x="10305860" y="167118"/>
            <a:chExt cx="2043304" cy="287338"/>
          </a:xfrm>
        </p:grpSpPr>
        <p:sp>
          <p:nvSpPr>
            <p:cNvPr id="6" name="TextBox 5"/>
            <p:cNvSpPr txBox="1"/>
            <p:nvPr/>
          </p:nvSpPr>
          <p:spPr>
            <a:xfrm>
              <a:off x="10305860" y="167118"/>
              <a:ext cx="2043304" cy="287338"/>
            </a:xfrm>
            <a:prstGeom prst="rect">
              <a:avLst/>
            </a:prstGeom>
            <a:noFill/>
          </p:spPr>
          <p:txBody>
            <a:bodyPr wrap="square" lIns="146304" tIns="91440" rIns="146304" bIns="91440" rtlCol="0">
              <a:noAutofit/>
            </a:bodyPr>
            <a:lstStyle/>
            <a:p>
              <a:pPr>
                <a:lnSpc>
                  <a:spcPct val="90000"/>
                </a:lnSpc>
              </a:pPr>
              <a:r>
                <a:rPr lang="en-US" sz="1400" dirty="0">
                  <a:gradFill>
                    <a:gsLst>
                      <a:gs pos="8367">
                        <a:schemeClr val="tx1"/>
                      </a:gs>
                      <a:gs pos="31000">
                        <a:schemeClr val="tx1"/>
                      </a:gs>
                    </a:gsLst>
                    <a:lin ang="5400000" scaled="0"/>
                  </a:gradFill>
                </a:rPr>
                <a:t>OAuth Primer</a:t>
              </a:r>
            </a:p>
          </p:txBody>
        </p:sp>
        <p:sp>
          <p:nvSpPr>
            <p:cNvPr id="7" name="Freeform 5"/>
            <p:cNvSpPr>
              <a:spLocks/>
            </p:cNvSpPr>
            <p:nvPr/>
          </p:nvSpPr>
          <p:spPr bwMode="auto">
            <a:xfrm>
              <a:off x="10315880" y="273050"/>
              <a:ext cx="94752" cy="136391"/>
            </a:xfrm>
            <a:custGeom>
              <a:avLst/>
              <a:gdLst>
                <a:gd name="T0" fmla="*/ 0 w 301"/>
                <a:gd name="T1" fmla="*/ 435 h 435"/>
                <a:gd name="T2" fmla="*/ 0 w 301"/>
                <a:gd name="T3" fmla="*/ 401 h 435"/>
                <a:gd name="T4" fmla="*/ 9 w 301"/>
                <a:gd name="T5" fmla="*/ 337 h 435"/>
                <a:gd name="T6" fmla="*/ 37 w 301"/>
                <a:gd name="T7" fmla="*/ 287 h 435"/>
                <a:gd name="T8" fmla="*/ 104 w 301"/>
                <a:gd name="T9" fmla="*/ 226 h 435"/>
                <a:gd name="T10" fmla="*/ 149 w 301"/>
                <a:gd name="T11" fmla="*/ 188 h 435"/>
                <a:gd name="T12" fmla="*/ 166 w 301"/>
                <a:gd name="T13" fmla="*/ 165 h 435"/>
                <a:gd name="T14" fmla="*/ 172 w 301"/>
                <a:gd name="T15" fmla="*/ 141 h 435"/>
                <a:gd name="T16" fmla="*/ 120 w 301"/>
                <a:gd name="T17" fmla="*/ 98 h 435"/>
                <a:gd name="T18" fmla="*/ 21 w 301"/>
                <a:gd name="T19" fmla="*/ 136 h 435"/>
                <a:gd name="T20" fmla="*/ 21 w 301"/>
                <a:gd name="T21" fmla="*/ 32 h 435"/>
                <a:gd name="T22" fmla="*/ 88 w 301"/>
                <a:gd name="T23" fmla="*/ 7 h 435"/>
                <a:gd name="T24" fmla="*/ 151 w 301"/>
                <a:gd name="T25" fmla="*/ 0 h 435"/>
                <a:gd name="T26" fmla="*/ 259 w 301"/>
                <a:gd name="T27" fmla="*/ 33 h 435"/>
                <a:gd name="T28" fmla="*/ 298 w 301"/>
                <a:gd name="T29" fmla="*/ 127 h 435"/>
                <a:gd name="T30" fmla="*/ 278 w 301"/>
                <a:gd name="T31" fmla="*/ 205 h 435"/>
                <a:gd name="T32" fmla="*/ 203 w 301"/>
                <a:gd name="T33" fmla="*/ 273 h 435"/>
                <a:gd name="T34" fmla="*/ 148 w 301"/>
                <a:gd name="T35" fmla="*/ 312 h 435"/>
                <a:gd name="T36" fmla="*/ 134 w 301"/>
                <a:gd name="T37" fmla="*/ 333 h 435"/>
                <a:gd name="T38" fmla="*/ 301 w 301"/>
                <a:gd name="T39" fmla="*/ 333 h 435"/>
                <a:gd name="T40" fmla="*/ 301 w 301"/>
                <a:gd name="T41" fmla="*/ 435 h 435"/>
                <a:gd name="T42" fmla="*/ 0 w 301"/>
                <a:gd name="T43" fmla="*/ 435 h 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01" h="435">
                  <a:moveTo>
                    <a:pt x="0" y="435"/>
                  </a:moveTo>
                  <a:cubicBezTo>
                    <a:pt x="0" y="401"/>
                    <a:pt x="0" y="401"/>
                    <a:pt x="0" y="401"/>
                  </a:cubicBezTo>
                  <a:cubicBezTo>
                    <a:pt x="0" y="377"/>
                    <a:pt x="3" y="355"/>
                    <a:pt x="9" y="337"/>
                  </a:cubicBezTo>
                  <a:cubicBezTo>
                    <a:pt x="15" y="320"/>
                    <a:pt x="24" y="303"/>
                    <a:pt x="37" y="287"/>
                  </a:cubicBezTo>
                  <a:cubicBezTo>
                    <a:pt x="50" y="271"/>
                    <a:pt x="72" y="251"/>
                    <a:pt x="104" y="226"/>
                  </a:cubicBezTo>
                  <a:cubicBezTo>
                    <a:pt x="127" y="208"/>
                    <a:pt x="142" y="195"/>
                    <a:pt x="149" y="188"/>
                  </a:cubicBezTo>
                  <a:cubicBezTo>
                    <a:pt x="157" y="180"/>
                    <a:pt x="162" y="172"/>
                    <a:pt x="166" y="165"/>
                  </a:cubicBezTo>
                  <a:cubicBezTo>
                    <a:pt x="170" y="157"/>
                    <a:pt x="172" y="149"/>
                    <a:pt x="172" y="141"/>
                  </a:cubicBezTo>
                  <a:cubicBezTo>
                    <a:pt x="172" y="112"/>
                    <a:pt x="154" y="98"/>
                    <a:pt x="120" y="98"/>
                  </a:cubicBezTo>
                  <a:cubicBezTo>
                    <a:pt x="85" y="98"/>
                    <a:pt x="52" y="111"/>
                    <a:pt x="21" y="136"/>
                  </a:cubicBezTo>
                  <a:cubicBezTo>
                    <a:pt x="21" y="32"/>
                    <a:pt x="21" y="32"/>
                    <a:pt x="21" y="32"/>
                  </a:cubicBezTo>
                  <a:cubicBezTo>
                    <a:pt x="45" y="20"/>
                    <a:pt x="67" y="12"/>
                    <a:pt x="88" y="7"/>
                  </a:cubicBezTo>
                  <a:cubicBezTo>
                    <a:pt x="108" y="2"/>
                    <a:pt x="129" y="0"/>
                    <a:pt x="151" y="0"/>
                  </a:cubicBezTo>
                  <a:cubicBezTo>
                    <a:pt x="198" y="0"/>
                    <a:pt x="234" y="11"/>
                    <a:pt x="259" y="33"/>
                  </a:cubicBezTo>
                  <a:cubicBezTo>
                    <a:pt x="285" y="55"/>
                    <a:pt x="298" y="87"/>
                    <a:pt x="298" y="127"/>
                  </a:cubicBezTo>
                  <a:cubicBezTo>
                    <a:pt x="298" y="158"/>
                    <a:pt x="291" y="184"/>
                    <a:pt x="278" y="205"/>
                  </a:cubicBezTo>
                  <a:cubicBezTo>
                    <a:pt x="264" y="227"/>
                    <a:pt x="239" y="249"/>
                    <a:pt x="203" y="273"/>
                  </a:cubicBezTo>
                  <a:cubicBezTo>
                    <a:pt x="175" y="291"/>
                    <a:pt x="157" y="304"/>
                    <a:pt x="148" y="312"/>
                  </a:cubicBezTo>
                  <a:cubicBezTo>
                    <a:pt x="139" y="320"/>
                    <a:pt x="134" y="327"/>
                    <a:pt x="134" y="333"/>
                  </a:cubicBezTo>
                  <a:cubicBezTo>
                    <a:pt x="301" y="333"/>
                    <a:pt x="301" y="333"/>
                    <a:pt x="301" y="333"/>
                  </a:cubicBezTo>
                  <a:cubicBezTo>
                    <a:pt x="301" y="435"/>
                    <a:pt x="301" y="435"/>
                    <a:pt x="301" y="435"/>
                  </a:cubicBezTo>
                  <a:lnTo>
                    <a:pt x="0" y="435"/>
                  </a:ln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10" name="Rectangle 261"/>
          <p:cNvSpPr>
            <a:spLocks noChangeArrowheads="1"/>
          </p:cNvSpPr>
          <p:nvPr/>
        </p:nvSpPr>
        <p:spPr bwMode="auto">
          <a:xfrm>
            <a:off x="9773427" y="5996080"/>
            <a:ext cx="619276" cy="61624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Rectangle 262"/>
          <p:cNvSpPr>
            <a:spLocks noChangeArrowheads="1"/>
          </p:cNvSpPr>
          <p:nvPr/>
        </p:nvSpPr>
        <p:spPr bwMode="auto">
          <a:xfrm>
            <a:off x="10951266" y="5282698"/>
            <a:ext cx="619276" cy="619276"/>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Rectangle 263"/>
          <p:cNvSpPr>
            <a:spLocks noChangeArrowheads="1"/>
          </p:cNvSpPr>
          <p:nvPr/>
        </p:nvSpPr>
        <p:spPr bwMode="auto">
          <a:xfrm>
            <a:off x="9955567" y="5143058"/>
            <a:ext cx="1074626" cy="1074626"/>
          </a:xfrm>
          <a:prstGeom prst="rect">
            <a:avLst/>
          </a:prstGeom>
          <a:solidFill>
            <a:schemeClr val="accent3"/>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13" name="Freeform 264"/>
          <p:cNvSpPr>
            <a:spLocks/>
          </p:cNvSpPr>
          <p:nvPr/>
        </p:nvSpPr>
        <p:spPr bwMode="auto">
          <a:xfrm>
            <a:off x="10143778" y="5337340"/>
            <a:ext cx="75892" cy="179104"/>
          </a:xfrm>
          <a:custGeom>
            <a:avLst/>
            <a:gdLst>
              <a:gd name="T0" fmla="*/ 15 w 15"/>
              <a:gd name="T1" fmla="*/ 0 h 35"/>
              <a:gd name="T2" fmla="*/ 15 w 15"/>
              <a:gd name="T3" fmla="*/ 35 h 35"/>
              <a:gd name="T4" fmla="*/ 7 w 15"/>
              <a:gd name="T5" fmla="*/ 35 h 35"/>
              <a:gd name="T6" fmla="*/ 7 w 15"/>
              <a:gd name="T7" fmla="*/ 8 h 35"/>
              <a:gd name="T8" fmla="*/ 6 w 15"/>
              <a:gd name="T9" fmla="*/ 9 h 35"/>
              <a:gd name="T10" fmla="*/ 4 w 15"/>
              <a:gd name="T11" fmla="*/ 10 h 35"/>
              <a:gd name="T12" fmla="*/ 2 w 15"/>
              <a:gd name="T13" fmla="*/ 11 h 35"/>
              <a:gd name="T14" fmla="*/ 0 w 15"/>
              <a:gd name="T15" fmla="*/ 11 h 35"/>
              <a:gd name="T16" fmla="*/ 0 w 15"/>
              <a:gd name="T17" fmla="*/ 5 h 35"/>
              <a:gd name="T18" fmla="*/ 5 w 15"/>
              <a:gd name="T19" fmla="*/ 3 h 35"/>
              <a:gd name="T20" fmla="*/ 10 w 15"/>
              <a:gd name="T21" fmla="*/ 0 h 35"/>
              <a:gd name="T22" fmla="*/ 15 w 15"/>
              <a:gd name="T23"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35">
                <a:moveTo>
                  <a:pt x="15" y="0"/>
                </a:moveTo>
                <a:cubicBezTo>
                  <a:pt x="15" y="35"/>
                  <a:pt x="15" y="35"/>
                  <a:pt x="15" y="35"/>
                </a:cubicBezTo>
                <a:cubicBezTo>
                  <a:pt x="7" y="35"/>
                  <a:pt x="7" y="35"/>
                  <a:pt x="7" y="35"/>
                </a:cubicBezTo>
                <a:cubicBezTo>
                  <a:pt x="7" y="8"/>
                  <a:pt x="7" y="8"/>
                  <a:pt x="7" y="8"/>
                </a:cubicBezTo>
                <a:cubicBezTo>
                  <a:pt x="7" y="9"/>
                  <a:pt x="6" y="9"/>
                  <a:pt x="6" y="9"/>
                </a:cubicBezTo>
                <a:cubicBezTo>
                  <a:pt x="5" y="10"/>
                  <a:pt x="5" y="10"/>
                  <a:pt x="4" y="10"/>
                </a:cubicBezTo>
                <a:cubicBezTo>
                  <a:pt x="3" y="10"/>
                  <a:pt x="3" y="11"/>
                  <a:pt x="2" y="11"/>
                </a:cubicBezTo>
                <a:cubicBezTo>
                  <a:pt x="1" y="11"/>
                  <a:pt x="1" y="11"/>
                  <a:pt x="0" y="11"/>
                </a:cubicBezTo>
                <a:cubicBezTo>
                  <a:pt x="0" y="5"/>
                  <a:pt x="0" y="5"/>
                  <a:pt x="0" y="5"/>
                </a:cubicBezTo>
                <a:cubicBezTo>
                  <a:pt x="2" y="4"/>
                  <a:pt x="4" y="4"/>
                  <a:pt x="5" y="3"/>
                </a:cubicBezTo>
                <a:cubicBezTo>
                  <a:pt x="7" y="2"/>
                  <a:pt x="9" y="1"/>
                  <a:pt x="10" y="0"/>
                </a:cubicBezTo>
                <a:lnTo>
                  <a:pt x="15" y="0"/>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265"/>
          <p:cNvSpPr>
            <a:spLocks noEditPoints="1"/>
          </p:cNvSpPr>
          <p:nvPr/>
        </p:nvSpPr>
        <p:spPr bwMode="auto">
          <a:xfrm>
            <a:off x="10283419" y="5337340"/>
            <a:ext cx="124462" cy="179104"/>
          </a:xfrm>
          <a:custGeom>
            <a:avLst/>
            <a:gdLst>
              <a:gd name="T0" fmla="*/ 12 w 24"/>
              <a:gd name="T1" fmla="*/ 35 h 35"/>
              <a:gd name="T2" fmla="*/ 0 w 24"/>
              <a:gd name="T3" fmla="*/ 18 h 35"/>
              <a:gd name="T4" fmla="*/ 3 w 24"/>
              <a:gd name="T5" fmla="*/ 5 h 35"/>
              <a:gd name="T6" fmla="*/ 13 w 24"/>
              <a:gd name="T7" fmla="*/ 0 h 35"/>
              <a:gd name="T8" fmla="*/ 24 w 24"/>
              <a:gd name="T9" fmla="*/ 17 h 35"/>
              <a:gd name="T10" fmla="*/ 21 w 24"/>
              <a:gd name="T11" fmla="*/ 31 h 35"/>
              <a:gd name="T12" fmla="*/ 12 w 24"/>
              <a:gd name="T13" fmla="*/ 35 h 35"/>
              <a:gd name="T14" fmla="*/ 12 w 24"/>
              <a:gd name="T15" fmla="*/ 6 h 35"/>
              <a:gd name="T16" fmla="*/ 7 w 24"/>
              <a:gd name="T17" fmla="*/ 18 h 35"/>
              <a:gd name="T18" fmla="*/ 12 w 24"/>
              <a:gd name="T19" fmla="*/ 29 h 35"/>
              <a:gd name="T20" fmla="*/ 17 w 24"/>
              <a:gd name="T21" fmla="*/ 18 h 35"/>
              <a:gd name="T22" fmla="*/ 12 w 24"/>
              <a:gd name="T23" fmla="*/ 6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 h="35">
                <a:moveTo>
                  <a:pt x="12" y="35"/>
                </a:moveTo>
                <a:cubicBezTo>
                  <a:pt x="4" y="35"/>
                  <a:pt x="0" y="30"/>
                  <a:pt x="0" y="18"/>
                </a:cubicBezTo>
                <a:cubicBezTo>
                  <a:pt x="0" y="12"/>
                  <a:pt x="1" y="8"/>
                  <a:pt x="3" y="5"/>
                </a:cubicBezTo>
                <a:cubicBezTo>
                  <a:pt x="5" y="1"/>
                  <a:pt x="8" y="0"/>
                  <a:pt x="13" y="0"/>
                </a:cubicBezTo>
                <a:cubicBezTo>
                  <a:pt x="20" y="0"/>
                  <a:pt x="24" y="6"/>
                  <a:pt x="24" y="17"/>
                </a:cubicBezTo>
                <a:cubicBezTo>
                  <a:pt x="24" y="23"/>
                  <a:pt x="23" y="28"/>
                  <a:pt x="21" y="31"/>
                </a:cubicBezTo>
                <a:cubicBezTo>
                  <a:pt x="19" y="34"/>
                  <a:pt x="16" y="35"/>
                  <a:pt x="12" y="35"/>
                </a:cubicBezTo>
                <a:close/>
                <a:moveTo>
                  <a:pt x="12" y="6"/>
                </a:moveTo>
                <a:cubicBezTo>
                  <a:pt x="9" y="6"/>
                  <a:pt x="7" y="10"/>
                  <a:pt x="7" y="18"/>
                </a:cubicBezTo>
                <a:cubicBezTo>
                  <a:pt x="7" y="26"/>
                  <a:pt x="9" y="29"/>
                  <a:pt x="12" y="29"/>
                </a:cubicBezTo>
                <a:cubicBezTo>
                  <a:pt x="15" y="29"/>
                  <a:pt x="17" y="26"/>
                  <a:pt x="17" y="18"/>
                </a:cubicBezTo>
                <a:cubicBezTo>
                  <a:pt x="17" y="10"/>
                  <a:pt x="15" y="6"/>
                  <a:pt x="12" y="6"/>
                </a:cubicBez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266"/>
          <p:cNvSpPr>
            <a:spLocks/>
          </p:cNvSpPr>
          <p:nvPr/>
        </p:nvSpPr>
        <p:spPr bwMode="auto">
          <a:xfrm>
            <a:off x="10444309" y="5337340"/>
            <a:ext cx="75892" cy="179104"/>
          </a:xfrm>
          <a:custGeom>
            <a:avLst/>
            <a:gdLst>
              <a:gd name="T0" fmla="*/ 15 w 15"/>
              <a:gd name="T1" fmla="*/ 0 h 35"/>
              <a:gd name="T2" fmla="*/ 15 w 15"/>
              <a:gd name="T3" fmla="*/ 35 h 35"/>
              <a:gd name="T4" fmla="*/ 7 w 15"/>
              <a:gd name="T5" fmla="*/ 35 h 35"/>
              <a:gd name="T6" fmla="*/ 7 w 15"/>
              <a:gd name="T7" fmla="*/ 8 h 35"/>
              <a:gd name="T8" fmla="*/ 6 w 15"/>
              <a:gd name="T9" fmla="*/ 9 h 35"/>
              <a:gd name="T10" fmla="*/ 4 w 15"/>
              <a:gd name="T11" fmla="*/ 10 h 35"/>
              <a:gd name="T12" fmla="*/ 2 w 15"/>
              <a:gd name="T13" fmla="*/ 11 h 35"/>
              <a:gd name="T14" fmla="*/ 0 w 15"/>
              <a:gd name="T15" fmla="*/ 11 h 35"/>
              <a:gd name="T16" fmla="*/ 0 w 15"/>
              <a:gd name="T17" fmla="*/ 5 h 35"/>
              <a:gd name="T18" fmla="*/ 6 w 15"/>
              <a:gd name="T19" fmla="*/ 3 h 35"/>
              <a:gd name="T20" fmla="*/ 10 w 15"/>
              <a:gd name="T21" fmla="*/ 0 h 35"/>
              <a:gd name="T22" fmla="*/ 15 w 15"/>
              <a:gd name="T23"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35">
                <a:moveTo>
                  <a:pt x="15" y="0"/>
                </a:moveTo>
                <a:cubicBezTo>
                  <a:pt x="15" y="35"/>
                  <a:pt x="15" y="35"/>
                  <a:pt x="15" y="35"/>
                </a:cubicBezTo>
                <a:cubicBezTo>
                  <a:pt x="7" y="35"/>
                  <a:pt x="7" y="35"/>
                  <a:pt x="7" y="35"/>
                </a:cubicBezTo>
                <a:cubicBezTo>
                  <a:pt x="7" y="8"/>
                  <a:pt x="7" y="8"/>
                  <a:pt x="7" y="8"/>
                </a:cubicBezTo>
                <a:cubicBezTo>
                  <a:pt x="7" y="9"/>
                  <a:pt x="6" y="9"/>
                  <a:pt x="6" y="9"/>
                </a:cubicBezTo>
                <a:cubicBezTo>
                  <a:pt x="5" y="10"/>
                  <a:pt x="5" y="10"/>
                  <a:pt x="4" y="10"/>
                </a:cubicBezTo>
                <a:cubicBezTo>
                  <a:pt x="4" y="10"/>
                  <a:pt x="3" y="11"/>
                  <a:pt x="2" y="11"/>
                </a:cubicBezTo>
                <a:cubicBezTo>
                  <a:pt x="1" y="11"/>
                  <a:pt x="1" y="11"/>
                  <a:pt x="0" y="11"/>
                </a:cubicBezTo>
                <a:cubicBezTo>
                  <a:pt x="0" y="5"/>
                  <a:pt x="0" y="5"/>
                  <a:pt x="0" y="5"/>
                </a:cubicBezTo>
                <a:cubicBezTo>
                  <a:pt x="2" y="4"/>
                  <a:pt x="4" y="4"/>
                  <a:pt x="6" y="3"/>
                </a:cubicBezTo>
                <a:cubicBezTo>
                  <a:pt x="7" y="2"/>
                  <a:pt x="9" y="1"/>
                  <a:pt x="10" y="0"/>
                </a:cubicBezTo>
                <a:lnTo>
                  <a:pt x="15" y="0"/>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267"/>
          <p:cNvSpPr>
            <a:spLocks noEditPoints="1"/>
          </p:cNvSpPr>
          <p:nvPr/>
        </p:nvSpPr>
        <p:spPr bwMode="auto">
          <a:xfrm>
            <a:off x="10125564" y="5589301"/>
            <a:ext cx="124462" cy="182140"/>
          </a:xfrm>
          <a:custGeom>
            <a:avLst/>
            <a:gdLst>
              <a:gd name="T0" fmla="*/ 12 w 24"/>
              <a:gd name="T1" fmla="*/ 35 h 35"/>
              <a:gd name="T2" fmla="*/ 0 w 24"/>
              <a:gd name="T3" fmla="*/ 18 h 35"/>
              <a:gd name="T4" fmla="*/ 3 w 24"/>
              <a:gd name="T5" fmla="*/ 4 h 35"/>
              <a:gd name="T6" fmla="*/ 12 w 24"/>
              <a:gd name="T7" fmla="*/ 0 h 35"/>
              <a:gd name="T8" fmla="*/ 24 w 24"/>
              <a:gd name="T9" fmla="*/ 17 h 35"/>
              <a:gd name="T10" fmla="*/ 21 w 24"/>
              <a:gd name="T11" fmla="*/ 30 h 35"/>
              <a:gd name="T12" fmla="*/ 12 w 24"/>
              <a:gd name="T13" fmla="*/ 35 h 35"/>
              <a:gd name="T14" fmla="*/ 12 w 24"/>
              <a:gd name="T15" fmla="*/ 5 h 35"/>
              <a:gd name="T16" fmla="*/ 7 w 24"/>
              <a:gd name="T17" fmla="*/ 18 h 35"/>
              <a:gd name="T18" fmla="*/ 12 w 24"/>
              <a:gd name="T19" fmla="*/ 29 h 35"/>
              <a:gd name="T20" fmla="*/ 17 w 24"/>
              <a:gd name="T21" fmla="*/ 17 h 35"/>
              <a:gd name="T22" fmla="*/ 12 w 24"/>
              <a:gd name="T23" fmla="*/ 5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 h="35">
                <a:moveTo>
                  <a:pt x="12" y="35"/>
                </a:moveTo>
                <a:cubicBezTo>
                  <a:pt x="4" y="35"/>
                  <a:pt x="0" y="29"/>
                  <a:pt x="0" y="18"/>
                </a:cubicBezTo>
                <a:cubicBezTo>
                  <a:pt x="0" y="12"/>
                  <a:pt x="1" y="7"/>
                  <a:pt x="3" y="4"/>
                </a:cubicBezTo>
                <a:cubicBezTo>
                  <a:pt x="5" y="1"/>
                  <a:pt x="8" y="0"/>
                  <a:pt x="12" y="0"/>
                </a:cubicBezTo>
                <a:cubicBezTo>
                  <a:pt x="20" y="0"/>
                  <a:pt x="24" y="5"/>
                  <a:pt x="24" y="17"/>
                </a:cubicBezTo>
                <a:cubicBezTo>
                  <a:pt x="24" y="23"/>
                  <a:pt x="23" y="27"/>
                  <a:pt x="21" y="30"/>
                </a:cubicBezTo>
                <a:cubicBezTo>
                  <a:pt x="19" y="33"/>
                  <a:pt x="16" y="35"/>
                  <a:pt x="12" y="35"/>
                </a:cubicBezTo>
                <a:close/>
                <a:moveTo>
                  <a:pt x="12" y="5"/>
                </a:moveTo>
                <a:cubicBezTo>
                  <a:pt x="9" y="5"/>
                  <a:pt x="7" y="10"/>
                  <a:pt x="7" y="18"/>
                </a:cubicBezTo>
                <a:cubicBezTo>
                  <a:pt x="7" y="25"/>
                  <a:pt x="9" y="29"/>
                  <a:pt x="12" y="29"/>
                </a:cubicBezTo>
                <a:cubicBezTo>
                  <a:pt x="15" y="29"/>
                  <a:pt x="17" y="25"/>
                  <a:pt x="17" y="17"/>
                </a:cubicBezTo>
                <a:cubicBezTo>
                  <a:pt x="17" y="9"/>
                  <a:pt x="15" y="5"/>
                  <a:pt x="12" y="5"/>
                </a:cubicBez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268"/>
          <p:cNvSpPr>
            <a:spLocks/>
          </p:cNvSpPr>
          <p:nvPr/>
        </p:nvSpPr>
        <p:spPr bwMode="auto">
          <a:xfrm>
            <a:off x="10298597" y="5586265"/>
            <a:ext cx="75892" cy="179104"/>
          </a:xfrm>
          <a:custGeom>
            <a:avLst/>
            <a:gdLst>
              <a:gd name="T0" fmla="*/ 15 w 15"/>
              <a:gd name="T1" fmla="*/ 0 h 35"/>
              <a:gd name="T2" fmla="*/ 15 w 15"/>
              <a:gd name="T3" fmla="*/ 35 h 35"/>
              <a:gd name="T4" fmla="*/ 7 w 15"/>
              <a:gd name="T5" fmla="*/ 35 h 35"/>
              <a:gd name="T6" fmla="*/ 7 w 15"/>
              <a:gd name="T7" fmla="*/ 9 h 35"/>
              <a:gd name="T8" fmla="*/ 6 w 15"/>
              <a:gd name="T9" fmla="*/ 10 h 35"/>
              <a:gd name="T10" fmla="*/ 4 w 15"/>
              <a:gd name="T11" fmla="*/ 11 h 35"/>
              <a:gd name="T12" fmla="*/ 2 w 15"/>
              <a:gd name="T13" fmla="*/ 12 h 35"/>
              <a:gd name="T14" fmla="*/ 0 w 15"/>
              <a:gd name="T15" fmla="*/ 12 h 35"/>
              <a:gd name="T16" fmla="*/ 0 w 15"/>
              <a:gd name="T17" fmla="*/ 6 h 35"/>
              <a:gd name="T18" fmla="*/ 6 w 15"/>
              <a:gd name="T19" fmla="*/ 3 h 35"/>
              <a:gd name="T20" fmla="*/ 10 w 15"/>
              <a:gd name="T21" fmla="*/ 0 h 35"/>
              <a:gd name="T22" fmla="*/ 15 w 15"/>
              <a:gd name="T23"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35">
                <a:moveTo>
                  <a:pt x="15" y="0"/>
                </a:moveTo>
                <a:cubicBezTo>
                  <a:pt x="15" y="35"/>
                  <a:pt x="15" y="35"/>
                  <a:pt x="15" y="35"/>
                </a:cubicBezTo>
                <a:cubicBezTo>
                  <a:pt x="7" y="35"/>
                  <a:pt x="7" y="35"/>
                  <a:pt x="7" y="35"/>
                </a:cubicBezTo>
                <a:cubicBezTo>
                  <a:pt x="7" y="9"/>
                  <a:pt x="7" y="9"/>
                  <a:pt x="7" y="9"/>
                </a:cubicBezTo>
                <a:cubicBezTo>
                  <a:pt x="7" y="9"/>
                  <a:pt x="6" y="10"/>
                  <a:pt x="6" y="10"/>
                </a:cubicBezTo>
                <a:cubicBezTo>
                  <a:pt x="5" y="10"/>
                  <a:pt x="5" y="11"/>
                  <a:pt x="4" y="11"/>
                </a:cubicBezTo>
                <a:cubicBezTo>
                  <a:pt x="3" y="11"/>
                  <a:pt x="3" y="11"/>
                  <a:pt x="2" y="12"/>
                </a:cubicBezTo>
                <a:cubicBezTo>
                  <a:pt x="1" y="12"/>
                  <a:pt x="1" y="12"/>
                  <a:pt x="0" y="12"/>
                </a:cubicBezTo>
                <a:cubicBezTo>
                  <a:pt x="0" y="6"/>
                  <a:pt x="0" y="6"/>
                  <a:pt x="0" y="6"/>
                </a:cubicBezTo>
                <a:cubicBezTo>
                  <a:pt x="2" y="5"/>
                  <a:pt x="4" y="4"/>
                  <a:pt x="6" y="3"/>
                </a:cubicBezTo>
                <a:cubicBezTo>
                  <a:pt x="7" y="3"/>
                  <a:pt x="9" y="2"/>
                  <a:pt x="10" y="0"/>
                </a:cubicBezTo>
                <a:lnTo>
                  <a:pt x="15" y="0"/>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269"/>
          <p:cNvSpPr>
            <a:spLocks noEditPoints="1"/>
          </p:cNvSpPr>
          <p:nvPr/>
        </p:nvSpPr>
        <p:spPr bwMode="auto">
          <a:xfrm>
            <a:off x="10429131" y="5589301"/>
            <a:ext cx="124462" cy="182140"/>
          </a:xfrm>
          <a:custGeom>
            <a:avLst/>
            <a:gdLst>
              <a:gd name="T0" fmla="*/ 12 w 24"/>
              <a:gd name="T1" fmla="*/ 35 h 35"/>
              <a:gd name="T2" fmla="*/ 0 w 24"/>
              <a:gd name="T3" fmla="*/ 18 h 35"/>
              <a:gd name="T4" fmla="*/ 3 w 24"/>
              <a:gd name="T5" fmla="*/ 4 h 35"/>
              <a:gd name="T6" fmla="*/ 13 w 24"/>
              <a:gd name="T7" fmla="*/ 0 h 35"/>
              <a:gd name="T8" fmla="*/ 24 w 24"/>
              <a:gd name="T9" fmla="*/ 17 h 35"/>
              <a:gd name="T10" fmla="*/ 21 w 24"/>
              <a:gd name="T11" fmla="*/ 30 h 35"/>
              <a:gd name="T12" fmla="*/ 12 w 24"/>
              <a:gd name="T13" fmla="*/ 35 h 35"/>
              <a:gd name="T14" fmla="*/ 12 w 24"/>
              <a:gd name="T15" fmla="*/ 5 h 35"/>
              <a:gd name="T16" fmla="*/ 7 w 24"/>
              <a:gd name="T17" fmla="*/ 18 h 35"/>
              <a:gd name="T18" fmla="*/ 12 w 24"/>
              <a:gd name="T19" fmla="*/ 29 h 35"/>
              <a:gd name="T20" fmla="*/ 17 w 24"/>
              <a:gd name="T21" fmla="*/ 17 h 35"/>
              <a:gd name="T22" fmla="*/ 12 w 24"/>
              <a:gd name="T23" fmla="*/ 5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 h="35">
                <a:moveTo>
                  <a:pt x="12" y="35"/>
                </a:moveTo>
                <a:cubicBezTo>
                  <a:pt x="4" y="35"/>
                  <a:pt x="0" y="29"/>
                  <a:pt x="0" y="18"/>
                </a:cubicBezTo>
                <a:cubicBezTo>
                  <a:pt x="0" y="12"/>
                  <a:pt x="1" y="7"/>
                  <a:pt x="3" y="4"/>
                </a:cubicBezTo>
                <a:cubicBezTo>
                  <a:pt x="5" y="1"/>
                  <a:pt x="8" y="0"/>
                  <a:pt x="13" y="0"/>
                </a:cubicBezTo>
                <a:cubicBezTo>
                  <a:pt x="21" y="0"/>
                  <a:pt x="24" y="5"/>
                  <a:pt x="24" y="17"/>
                </a:cubicBezTo>
                <a:cubicBezTo>
                  <a:pt x="24" y="23"/>
                  <a:pt x="23" y="27"/>
                  <a:pt x="21" y="30"/>
                </a:cubicBezTo>
                <a:cubicBezTo>
                  <a:pt x="19" y="33"/>
                  <a:pt x="16" y="35"/>
                  <a:pt x="12" y="35"/>
                </a:cubicBezTo>
                <a:close/>
                <a:moveTo>
                  <a:pt x="12" y="5"/>
                </a:moveTo>
                <a:cubicBezTo>
                  <a:pt x="9" y="5"/>
                  <a:pt x="7" y="10"/>
                  <a:pt x="7" y="18"/>
                </a:cubicBezTo>
                <a:cubicBezTo>
                  <a:pt x="7" y="25"/>
                  <a:pt x="9" y="29"/>
                  <a:pt x="12" y="29"/>
                </a:cubicBezTo>
                <a:cubicBezTo>
                  <a:pt x="15" y="29"/>
                  <a:pt x="17" y="25"/>
                  <a:pt x="17" y="17"/>
                </a:cubicBezTo>
                <a:cubicBezTo>
                  <a:pt x="17" y="9"/>
                  <a:pt x="15" y="5"/>
                  <a:pt x="12" y="5"/>
                </a:cubicBez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270"/>
          <p:cNvSpPr>
            <a:spLocks noEditPoints="1"/>
          </p:cNvSpPr>
          <p:nvPr/>
        </p:nvSpPr>
        <p:spPr bwMode="auto">
          <a:xfrm>
            <a:off x="10125564" y="5838225"/>
            <a:ext cx="124462" cy="188211"/>
          </a:xfrm>
          <a:custGeom>
            <a:avLst/>
            <a:gdLst>
              <a:gd name="T0" fmla="*/ 12 w 24"/>
              <a:gd name="T1" fmla="*/ 36 h 36"/>
              <a:gd name="T2" fmla="*/ 0 w 24"/>
              <a:gd name="T3" fmla="*/ 19 h 36"/>
              <a:gd name="T4" fmla="*/ 3 w 24"/>
              <a:gd name="T5" fmla="*/ 5 h 36"/>
              <a:gd name="T6" fmla="*/ 12 w 24"/>
              <a:gd name="T7" fmla="*/ 0 h 36"/>
              <a:gd name="T8" fmla="*/ 24 w 24"/>
              <a:gd name="T9" fmla="*/ 18 h 36"/>
              <a:gd name="T10" fmla="*/ 21 w 24"/>
              <a:gd name="T11" fmla="*/ 31 h 36"/>
              <a:gd name="T12" fmla="*/ 12 w 24"/>
              <a:gd name="T13" fmla="*/ 36 h 36"/>
              <a:gd name="T14" fmla="*/ 12 w 24"/>
              <a:gd name="T15" fmla="*/ 6 h 36"/>
              <a:gd name="T16" fmla="*/ 7 w 24"/>
              <a:gd name="T17" fmla="*/ 18 h 36"/>
              <a:gd name="T18" fmla="*/ 12 w 24"/>
              <a:gd name="T19" fmla="*/ 30 h 36"/>
              <a:gd name="T20" fmla="*/ 17 w 24"/>
              <a:gd name="T21" fmla="*/ 18 h 36"/>
              <a:gd name="T22" fmla="*/ 12 w 24"/>
              <a:gd name="T23" fmla="*/ 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 h="36">
                <a:moveTo>
                  <a:pt x="12" y="36"/>
                </a:moveTo>
                <a:cubicBezTo>
                  <a:pt x="4" y="36"/>
                  <a:pt x="0" y="30"/>
                  <a:pt x="0" y="19"/>
                </a:cubicBezTo>
                <a:cubicBezTo>
                  <a:pt x="0" y="13"/>
                  <a:pt x="1" y="8"/>
                  <a:pt x="3" y="5"/>
                </a:cubicBezTo>
                <a:cubicBezTo>
                  <a:pt x="5" y="2"/>
                  <a:pt x="8" y="0"/>
                  <a:pt x="12" y="0"/>
                </a:cubicBezTo>
                <a:cubicBezTo>
                  <a:pt x="20" y="0"/>
                  <a:pt x="24" y="6"/>
                  <a:pt x="24" y="18"/>
                </a:cubicBezTo>
                <a:cubicBezTo>
                  <a:pt x="24" y="24"/>
                  <a:pt x="23" y="28"/>
                  <a:pt x="21" y="31"/>
                </a:cubicBezTo>
                <a:cubicBezTo>
                  <a:pt x="19" y="34"/>
                  <a:pt x="16" y="36"/>
                  <a:pt x="12" y="36"/>
                </a:cubicBezTo>
                <a:close/>
                <a:moveTo>
                  <a:pt x="12" y="6"/>
                </a:moveTo>
                <a:cubicBezTo>
                  <a:pt x="9" y="6"/>
                  <a:pt x="7" y="10"/>
                  <a:pt x="7" y="18"/>
                </a:cubicBezTo>
                <a:cubicBezTo>
                  <a:pt x="7" y="26"/>
                  <a:pt x="9" y="30"/>
                  <a:pt x="12" y="30"/>
                </a:cubicBezTo>
                <a:cubicBezTo>
                  <a:pt x="15" y="30"/>
                  <a:pt x="17" y="26"/>
                  <a:pt x="17" y="18"/>
                </a:cubicBezTo>
                <a:cubicBezTo>
                  <a:pt x="17" y="10"/>
                  <a:pt x="15" y="6"/>
                  <a:pt x="12" y="6"/>
                </a:cubicBez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271"/>
          <p:cNvSpPr>
            <a:spLocks noEditPoints="1"/>
          </p:cNvSpPr>
          <p:nvPr/>
        </p:nvSpPr>
        <p:spPr bwMode="auto">
          <a:xfrm>
            <a:off x="10283419" y="5838225"/>
            <a:ext cx="124462" cy="188211"/>
          </a:xfrm>
          <a:custGeom>
            <a:avLst/>
            <a:gdLst>
              <a:gd name="T0" fmla="*/ 12 w 24"/>
              <a:gd name="T1" fmla="*/ 36 h 36"/>
              <a:gd name="T2" fmla="*/ 0 w 24"/>
              <a:gd name="T3" fmla="*/ 19 h 36"/>
              <a:gd name="T4" fmla="*/ 3 w 24"/>
              <a:gd name="T5" fmla="*/ 5 h 36"/>
              <a:gd name="T6" fmla="*/ 13 w 24"/>
              <a:gd name="T7" fmla="*/ 0 h 36"/>
              <a:gd name="T8" fmla="*/ 24 w 24"/>
              <a:gd name="T9" fmla="*/ 18 h 36"/>
              <a:gd name="T10" fmla="*/ 21 w 24"/>
              <a:gd name="T11" fmla="*/ 31 h 36"/>
              <a:gd name="T12" fmla="*/ 12 w 24"/>
              <a:gd name="T13" fmla="*/ 36 h 36"/>
              <a:gd name="T14" fmla="*/ 12 w 24"/>
              <a:gd name="T15" fmla="*/ 6 h 36"/>
              <a:gd name="T16" fmla="*/ 7 w 24"/>
              <a:gd name="T17" fmla="*/ 18 h 36"/>
              <a:gd name="T18" fmla="*/ 12 w 24"/>
              <a:gd name="T19" fmla="*/ 30 h 36"/>
              <a:gd name="T20" fmla="*/ 17 w 24"/>
              <a:gd name="T21" fmla="*/ 18 h 36"/>
              <a:gd name="T22" fmla="*/ 12 w 24"/>
              <a:gd name="T23" fmla="*/ 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 h="36">
                <a:moveTo>
                  <a:pt x="12" y="36"/>
                </a:moveTo>
                <a:cubicBezTo>
                  <a:pt x="4" y="36"/>
                  <a:pt x="0" y="30"/>
                  <a:pt x="0" y="19"/>
                </a:cubicBezTo>
                <a:cubicBezTo>
                  <a:pt x="0" y="13"/>
                  <a:pt x="1" y="8"/>
                  <a:pt x="3" y="5"/>
                </a:cubicBezTo>
                <a:cubicBezTo>
                  <a:pt x="5" y="2"/>
                  <a:pt x="8" y="0"/>
                  <a:pt x="13" y="0"/>
                </a:cubicBezTo>
                <a:cubicBezTo>
                  <a:pt x="20" y="0"/>
                  <a:pt x="24" y="6"/>
                  <a:pt x="24" y="18"/>
                </a:cubicBezTo>
                <a:cubicBezTo>
                  <a:pt x="24" y="24"/>
                  <a:pt x="23" y="28"/>
                  <a:pt x="21" y="31"/>
                </a:cubicBezTo>
                <a:cubicBezTo>
                  <a:pt x="19" y="34"/>
                  <a:pt x="16" y="36"/>
                  <a:pt x="12" y="36"/>
                </a:cubicBezTo>
                <a:close/>
                <a:moveTo>
                  <a:pt x="12" y="6"/>
                </a:moveTo>
                <a:cubicBezTo>
                  <a:pt x="9" y="6"/>
                  <a:pt x="7" y="10"/>
                  <a:pt x="7" y="18"/>
                </a:cubicBezTo>
                <a:cubicBezTo>
                  <a:pt x="7" y="26"/>
                  <a:pt x="9" y="30"/>
                  <a:pt x="12" y="30"/>
                </a:cubicBezTo>
                <a:cubicBezTo>
                  <a:pt x="15" y="30"/>
                  <a:pt x="17" y="26"/>
                  <a:pt x="17" y="18"/>
                </a:cubicBezTo>
                <a:cubicBezTo>
                  <a:pt x="17" y="10"/>
                  <a:pt x="15" y="6"/>
                  <a:pt x="12" y="6"/>
                </a:cubicBez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272"/>
          <p:cNvSpPr>
            <a:spLocks/>
          </p:cNvSpPr>
          <p:nvPr/>
        </p:nvSpPr>
        <p:spPr bwMode="auto">
          <a:xfrm>
            <a:off x="10444309" y="5838225"/>
            <a:ext cx="75892" cy="182140"/>
          </a:xfrm>
          <a:custGeom>
            <a:avLst/>
            <a:gdLst>
              <a:gd name="T0" fmla="*/ 15 w 15"/>
              <a:gd name="T1" fmla="*/ 0 h 35"/>
              <a:gd name="T2" fmla="*/ 15 w 15"/>
              <a:gd name="T3" fmla="*/ 35 h 35"/>
              <a:gd name="T4" fmla="*/ 7 w 15"/>
              <a:gd name="T5" fmla="*/ 35 h 35"/>
              <a:gd name="T6" fmla="*/ 7 w 15"/>
              <a:gd name="T7" fmla="*/ 9 h 35"/>
              <a:gd name="T8" fmla="*/ 6 w 15"/>
              <a:gd name="T9" fmla="*/ 10 h 35"/>
              <a:gd name="T10" fmla="*/ 4 w 15"/>
              <a:gd name="T11" fmla="*/ 11 h 35"/>
              <a:gd name="T12" fmla="*/ 2 w 15"/>
              <a:gd name="T13" fmla="*/ 11 h 35"/>
              <a:gd name="T14" fmla="*/ 0 w 15"/>
              <a:gd name="T15" fmla="*/ 12 h 35"/>
              <a:gd name="T16" fmla="*/ 0 w 15"/>
              <a:gd name="T17" fmla="*/ 5 h 35"/>
              <a:gd name="T18" fmla="*/ 6 w 15"/>
              <a:gd name="T19" fmla="*/ 3 h 35"/>
              <a:gd name="T20" fmla="*/ 10 w 15"/>
              <a:gd name="T21" fmla="*/ 0 h 35"/>
              <a:gd name="T22" fmla="*/ 15 w 15"/>
              <a:gd name="T23"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35">
                <a:moveTo>
                  <a:pt x="15" y="0"/>
                </a:moveTo>
                <a:cubicBezTo>
                  <a:pt x="15" y="35"/>
                  <a:pt x="15" y="35"/>
                  <a:pt x="15" y="35"/>
                </a:cubicBezTo>
                <a:cubicBezTo>
                  <a:pt x="7" y="35"/>
                  <a:pt x="7" y="35"/>
                  <a:pt x="7" y="35"/>
                </a:cubicBezTo>
                <a:cubicBezTo>
                  <a:pt x="7" y="9"/>
                  <a:pt x="7" y="9"/>
                  <a:pt x="7" y="9"/>
                </a:cubicBezTo>
                <a:cubicBezTo>
                  <a:pt x="7" y="9"/>
                  <a:pt x="6" y="9"/>
                  <a:pt x="6" y="10"/>
                </a:cubicBezTo>
                <a:cubicBezTo>
                  <a:pt x="5" y="10"/>
                  <a:pt x="5" y="10"/>
                  <a:pt x="4" y="11"/>
                </a:cubicBezTo>
                <a:cubicBezTo>
                  <a:pt x="4" y="11"/>
                  <a:pt x="3" y="11"/>
                  <a:pt x="2" y="11"/>
                </a:cubicBezTo>
                <a:cubicBezTo>
                  <a:pt x="1" y="11"/>
                  <a:pt x="1" y="12"/>
                  <a:pt x="0" y="12"/>
                </a:cubicBezTo>
                <a:cubicBezTo>
                  <a:pt x="0" y="5"/>
                  <a:pt x="0" y="5"/>
                  <a:pt x="0" y="5"/>
                </a:cubicBezTo>
                <a:cubicBezTo>
                  <a:pt x="2" y="5"/>
                  <a:pt x="4" y="4"/>
                  <a:pt x="6" y="3"/>
                </a:cubicBezTo>
                <a:cubicBezTo>
                  <a:pt x="7" y="2"/>
                  <a:pt x="9" y="1"/>
                  <a:pt x="10" y="0"/>
                </a:cubicBezTo>
                <a:lnTo>
                  <a:pt x="15" y="0"/>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273"/>
          <p:cNvSpPr>
            <a:spLocks/>
          </p:cNvSpPr>
          <p:nvPr/>
        </p:nvSpPr>
        <p:spPr bwMode="auto">
          <a:xfrm>
            <a:off x="10750912" y="5337340"/>
            <a:ext cx="75892" cy="179104"/>
          </a:xfrm>
          <a:custGeom>
            <a:avLst/>
            <a:gdLst>
              <a:gd name="T0" fmla="*/ 15 w 15"/>
              <a:gd name="T1" fmla="*/ 0 h 35"/>
              <a:gd name="T2" fmla="*/ 15 w 15"/>
              <a:gd name="T3" fmla="*/ 35 h 35"/>
              <a:gd name="T4" fmla="*/ 7 w 15"/>
              <a:gd name="T5" fmla="*/ 35 h 35"/>
              <a:gd name="T6" fmla="*/ 7 w 15"/>
              <a:gd name="T7" fmla="*/ 8 h 35"/>
              <a:gd name="T8" fmla="*/ 6 w 15"/>
              <a:gd name="T9" fmla="*/ 9 h 35"/>
              <a:gd name="T10" fmla="*/ 4 w 15"/>
              <a:gd name="T11" fmla="*/ 10 h 35"/>
              <a:gd name="T12" fmla="*/ 2 w 15"/>
              <a:gd name="T13" fmla="*/ 11 h 35"/>
              <a:gd name="T14" fmla="*/ 0 w 15"/>
              <a:gd name="T15" fmla="*/ 11 h 35"/>
              <a:gd name="T16" fmla="*/ 0 w 15"/>
              <a:gd name="T17" fmla="*/ 5 h 35"/>
              <a:gd name="T18" fmla="*/ 6 w 15"/>
              <a:gd name="T19" fmla="*/ 3 h 35"/>
              <a:gd name="T20" fmla="*/ 10 w 15"/>
              <a:gd name="T21" fmla="*/ 0 h 35"/>
              <a:gd name="T22" fmla="*/ 15 w 15"/>
              <a:gd name="T23"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35">
                <a:moveTo>
                  <a:pt x="15" y="0"/>
                </a:moveTo>
                <a:cubicBezTo>
                  <a:pt x="15" y="35"/>
                  <a:pt x="15" y="35"/>
                  <a:pt x="15" y="35"/>
                </a:cubicBezTo>
                <a:cubicBezTo>
                  <a:pt x="7" y="35"/>
                  <a:pt x="7" y="35"/>
                  <a:pt x="7" y="35"/>
                </a:cubicBezTo>
                <a:cubicBezTo>
                  <a:pt x="7" y="8"/>
                  <a:pt x="7" y="8"/>
                  <a:pt x="7" y="8"/>
                </a:cubicBezTo>
                <a:cubicBezTo>
                  <a:pt x="7" y="9"/>
                  <a:pt x="7" y="9"/>
                  <a:pt x="6" y="9"/>
                </a:cubicBezTo>
                <a:cubicBezTo>
                  <a:pt x="5" y="10"/>
                  <a:pt x="5" y="10"/>
                  <a:pt x="4" y="10"/>
                </a:cubicBezTo>
                <a:cubicBezTo>
                  <a:pt x="4" y="10"/>
                  <a:pt x="3" y="11"/>
                  <a:pt x="2" y="11"/>
                </a:cubicBezTo>
                <a:cubicBezTo>
                  <a:pt x="2" y="11"/>
                  <a:pt x="1" y="11"/>
                  <a:pt x="0" y="11"/>
                </a:cubicBezTo>
                <a:cubicBezTo>
                  <a:pt x="0" y="5"/>
                  <a:pt x="0" y="5"/>
                  <a:pt x="0" y="5"/>
                </a:cubicBezTo>
                <a:cubicBezTo>
                  <a:pt x="2" y="4"/>
                  <a:pt x="4" y="4"/>
                  <a:pt x="6" y="3"/>
                </a:cubicBezTo>
                <a:cubicBezTo>
                  <a:pt x="7" y="2"/>
                  <a:pt x="9" y="1"/>
                  <a:pt x="10" y="0"/>
                </a:cubicBezTo>
                <a:lnTo>
                  <a:pt x="15" y="0"/>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274"/>
          <p:cNvSpPr>
            <a:spLocks noEditPoints="1"/>
          </p:cNvSpPr>
          <p:nvPr/>
        </p:nvSpPr>
        <p:spPr bwMode="auto">
          <a:xfrm>
            <a:off x="10732698" y="5589301"/>
            <a:ext cx="130534" cy="182140"/>
          </a:xfrm>
          <a:custGeom>
            <a:avLst/>
            <a:gdLst>
              <a:gd name="T0" fmla="*/ 12 w 25"/>
              <a:gd name="T1" fmla="*/ 35 h 35"/>
              <a:gd name="T2" fmla="*/ 0 w 25"/>
              <a:gd name="T3" fmla="*/ 18 h 35"/>
              <a:gd name="T4" fmla="*/ 3 w 25"/>
              <a:gd name="T5" fmla="*/ 4 h 35"/>
              <a:gd name="T6" fmla="*/ 13 w 25"/>
              <a:gd name="T7" fmla="*/ 0 h 35"/>
              <a:gd name="T8" fmla="*/ 25 w 25"/>
              <a:gd name="T9" fmla="*/ 17 h 35"/>
              <a:gd name="T10" fmla="*/ 21 w 25"/>
              <a:gd name="T11" fmla="*/ 30 h 35"/>
              <a:gd name="T12" fmla="*/ 12 w 25"/>
              <a:gd name="T13" fmla="*/ 35 h 35"/>
              <a:gd name="T14" fmla="*/ 12 w 25"/>
              <a:gd name="T15" fmla="*/ 5 h 35"/>
              <a:gd name="T16" fmla="*/ 7 w 25"/>
              <a:gd name="T17" fmla="*/ 18 h 35"/>
              <a:gd name="T18" fmla="*/ 12 w 25"/>
              <a:gd name="T19" fmla="*/ 29 h 35"/>
              <a:gd name="T20" fmla="*/ 17 w 25"/>
              <a:gd name="T21" fmla="*/ 17 h 35"/>
              <a:gd name="T22" fmla="*/ 12 w 25"/>
              <a:gd name="T23" fmla="*/ 5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5" h="35">
                <a:moveTo>
                  <a:pt x="12" y="35"/>
                </a:moveTo>
                <a:cubicBezTo>
                  <a:pt x="4" y="35"/>
                  <a:pt x="0" y="29"/>
                  <a:pt x="0" y="18"/>
                </a:cubicBezTo>
                <a:cubicBezTo>
                  <a:pt x="0" y="12"/>
                  <a:pt x="1" y="7"/>
                  <a:pt x="3" y="4"/>
                </a:cubicBezTo>
                <a:cubicBezTo>
                  <a:pt x="5" y="1"/>
                  <a:pt x="8" y="0"/>
                  <a:pt x="13" y="0"/>
                </a:cubicBezTo>
                <a:cubicBezTo>
                  <a:pt x="21" y="0"/>
                  <a:pt x="25" y="5"/>
                  <a:pt x="25" y="17"/>
                </a:cubicBezTo>
                <a:cubicBezTo>
                  <a:pt x="25" y="23"/>
                  <a:pt x="23" y="27"/>
                  <a:pt x="21" y="30"/>
                </a:cubicBezTo>
                <a:cubicBezTo>
                  <a:pt x="19" y="33"/>
                  <a:pt x="16" y="35"/>
                  <a:pt x="12" y="35"/>
                </a:cubicBezTo>
                <a:close/>
                <a:moveTo>
                  <a:pt x="12" y="5"/>
                </a:moveTo>
                <a:cubicBezTo>
                  <a:pt x="9" y="5"/>
                  <a:pt x="7" y="10"/>
                  <a:pt x="7" y="18"/>
                </a:cubicBezTo>
                <a:cubicBezTo>
                  <a:pt x="7" y="25"/>
                  <a:pt x="9" y="29"/>
                  <a:pt x="12" y="29"/>
                </a:cubicBezTo>
                <a:cubicBezTo>
                  <a:pt x="15" y="29"/>
                  <a:pt x="17" y="25"/>
                  <a:pt x="17" y="17"/>
                </a:cubicBezTo>
                <a:cubicBezTo>
                  <a:pt x="17" y="9"/>
                  <a:pt x="15" y="5"/>
                  <a:pt x="12" y="5"/>
                </a:cubicBez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275"/>
          <p:cNvSpPr>
            <a:spLocks noEditPoints="1"/>
          </p:cNvSpPr>
          <p:nvPr/>
        </p:nvSpPr>
        <p:spPr bwMode="auto">
          <a:xfrm>
            <a:off x="10732698" y="5838225"/>
            <a:ext cx="130534" cy="188211"/>
          </a:xfrm>
          <a:custGeom>
            <a:avLst/>
            <a:gdLst>
              <a:gd name="T0" fmla="*/ 12 w 25"/>
              <a:gd name="T1" fmla="*/ 36 h 36"/>
              <a:gd name="T2" fmla="*/ 0 w 25"/>
              <a:gd name="T3" fmla="*/ 19 h 36"/>
              <a:gd name="T4" fmla="*/ 3 w 25"/>
              <a:gd name="T5" fmla="*/ 5 h 36"/>
              <a:gd name="T6" fmla="*/ 13 w 25"/>
              <a:gd name="T7" fmla="*/ 0 h 36"/>
              <a:gd name="T8" fmla="*/ 25 w 25"/>
              <a:gd name="T9" fmla="*/ 18 h 36"/>
              <a:gd name="T10" fmla="*/ 21 w 25"/>
              <a:gd name="T11" fmla="*/ 31 h 36"/>
              <a:gd name="T12" fmla="*/ 12 w 25"/>
              <a:gd name="T13" fmla="*/ 36 h 36"/>
              <a:gd name="T14" fmla="*/ 12 w 25"/>
              <a:gd name="T15" fmla="*/ 6 h 36"/>
              <a:gd name="T16" fmla="*/ 7 w 25"/>
              <a:gd name="T17" fmla="*/ 18 h 36"/>
              <a:gd name="T18" fmla="*/ 12 w 25"/>
              <a:gd name="T19" fmla="*/ 30 h 36"/>
              <a:gd name="T20" fmla="*/ 17 w 25"/>
              <a:gd name="T21" fmla="*/ 18 h 36"/>
              <a:gd name="T22" fmla="*/ 12 w 25"/>
              <a:gd name="T23" fmla="*/ 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5" h="36">
                <a:moveTo>
                  <a:pt x="12" y="36"/>
                </a:moveTo>
                <a:cubicBezTo>
                  <a:pt x="4" y="36"/>
                  <a:pt x="0" y="30"/>
                  <a:pt x="0" y="19"/>
                </a:cubicBezTo>
                <a:cubicBezTo>
                  <a:pt x="0" y="13"/>
                  <a:pt x="1" y="8"/>
                  <a:pt x="3" y="5"/>
                </a:cubicBezTo>
                <a:cubicBezTo>
                  <a:pt x="5" y="2"/>
                  <a:pt x="8" y="0"/>
                  <a:pt x="13" y="0"/>
                </a:cubicBezTo>
                <a:cubicBezTo>
                  <a:pt x="21" y="0"/>
                  <a:pt x="25" y="6"/>
                  <a:pt x="25" y="18"/>
                </a:cubicBezTo>
                <a:cubicBezTo>
                  <a:pt x="25" y="24"/>
                  <a:pt x="23" y="28"/>
                  <a:pt x="21" y="31"/>
                </a:cubicBezTo>
                <a:cubicBezTo>
                  <a:pt x="19" y="34"/>
                  <a:pt x="16" y="36"/>
                  <a:pt x="12" y="36"/>
                </a:cubicBezTo>
                <a:close/>
                <a:moveTo>
                  <a:pt x="12" y="6"/>
                </a:moveTo>
                <a:cubicBezTo>
                  <a:pt x="9" y="6"/>
                  <a:pt x="7" y="10"/>
                  <a:pt x="7" y="18"/>
                </a:cubicBezTo>
                <a:cubicBezTo>
                  <a:pt x="7" y="26"/>
                  <a:pt x="9" y="30"/>
                  <a:pt x="12" y="30"/>
                </a:cubicBezTo>
                <a:cubicBezTo>
                  <a:pt x="15" y="30"/>
                  <a:pt x="17" y="26"/>
                  <a:pt x="17" y="18"/>
                </a:cubicBezTo>
                <a:cubicBezTo>
                  <a:pt x="17" y="10"/>
                  <a:pt x="15" y="6"/>
                  <a:pt x="12" y="6"/>
                </a:cubicBez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276"/>
          <p:cNvSpPr>
            <a:spLocks noEditPoints="1"/>
          </p:cNvSpPr>
          <p:nvPr/>
        </p:nvSpPr>
        <p:spPr bwMode="auto">
          <a:xfrm>
            <a:off x="10577879" y="5337340"/>
            <a:ext cx="124462" cy="179104"/>
          </a:xfrm>
          <a:custGeom>
            <a:avLst/>
            <a:gdLst>
              <a:gd name="T0" fmla="*/ 12 w 24"/>
              <a:gd name="T1" fmla="*/ 35 h 35"/>
              <a:gd name="T2" fmla="*/ 0 w 24"/>
              <a:gd name="T3" fmla="*/ 18 h 35"/>
              <a:gd name="T4" fmla="*/ 3 w 24"/>
              <a:gd name="T5" fmla="*/ 5 h 35"/>
              <a:gd name="T6" fmla="*/ 13 w 24"/>
              <a:gd name="T7" fmla="*/ 0 h 35"/>
              <a:gd name="T8" fmla="*/ 24 w 24"/>
              <a:gd name="T9" fmla="*/ 17 h 35"/>
              <a:gd name="T10" fmla="*/ 21 w 24"/>
              <a:gd name="T11" fmla="*/ 31 h 35"/>
              <a:gd name="T12" fmla="*/ 12 w 24"/>
              <a:gd name="T13" fmla="*/ 35 h 35"/>
              <a:gd name="T14" fmla="*/ 12 w 24"/>
              <a:gd name="T15" fmla="*/ 6 h 35"/>
              <a:gd name="T16" fmla="*/ 7 w 24"/>
              <a:gd name="T17" fmla="*/ 18 h 35"/>
              <a:gd name="T18" fmla="*/ 12 w 24"/>
              <a:gd name="T19" fmla="*/ 29 h 35"/>
              <a:gd name="T20" fmla="*/ 17 w 24"/>
              <a:gd name="T21" fmla="*/ 18 h 35"/>
              <a:gd name="T22" fmla="*/ 12 w 24"/>
              <a:gd name="T23" fmla="*/ 6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 h="35">
                <a:moveTo>
                  <a:pt x="12" y="35"/>
                </a:moveTo>
                <a:cubicBezTo>
                  <a:pt x="4" y="35"/>
                  <a:pt x="0" y="30"/>
                  <a:pt x="0" y="18"/>
                </a:cubicBezTo>
                <a:cubicBezTo>
                  <a:pt x="0" y="12"/>
                  <a:pt x="1" y="8"/>
                  <a:pt x="3" y="5"/>
                </a:cubicBezTo>
                <a:cubicBezTo>
                  <a:pt x="5" y="1"/>
                  <a:pt x="8" y="0"/>
                  <a:pt x="13" y="0"/>
                </a:cubicBezTo>
                <a:cubicBezTo>
                  <a:pt x="20" y="0"/>
                  <a:pt x="24" y="6"/>
                  <a:pt x="24" y="17"/>
                </a:cubicBezTo>
                <a:cubicBezTo>
                  <a:pt x="24" y="23"/>
                  <a:pt x="23" y="28"/>
                  <a:pt x="21" y="31"/>
                </a:cubicBezTo>
                <a:cubicBezTo>
                  <a:pt x="19" y="34"/>
                  <a:pt x="16" y="35"/>
                  <a:pt x="12" y="35"/>
                </a:cubicBezTo>
                <a:close/>
                <a:moveTo>
                  <a:pt x="12" y="6"/>
                </a:moveTo>
                <a:cubicBezTo>
                  <a:pt x="9" y="6"/>
                  <a:pt x="7" y="10"/>
                  <a:pt x="7" y="18"/>
                </a:cubicBezTo>
                <a:cubicBezTo>
                  <a:pt x="7" y="26"/>
                  <a:pt x="9" y="29"/>
                  <a:pt x="12" y="29"/>
                </a:cubicBezTo>
                <a:cubicBezTo>
                  <a:pt x="15" y="29"/>
                  <a:pt x="17" y="26"/>
                  <a:pt x="17" y="18"/>
                </a:cubicBezTo>
                <a:cubicBezTo>
                  <a:pt x="17" y="10"/>
                  <a:pt x="15" y="6"/>
                  <a:pt x="12" y="6"/>
                </a:cubicBez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277"/>
          <p:cNvSpPr>
            <a:spLocks/>
          </p:cNvSpPr>
          <p:nvPr/>
        </p:nvSpPr>
        <p:spPr bwMode="auto">
          <a:xfrm>
            <a:off x="10593057" y="5586265"/>
            <a:ext cx="78927" cy="179104"/>
          </a:xfrm>
          <a:custGeom>
            <a:avLst/>
            <a:gdLst>
              <a:gd name="T0" fmla="*/ 15 w 15"/>
              <a:gd name="T1" fmla="*/ 0 h 35"/>
              <a:gd name="T2" fmla="*/ 15 w 15"/>
              <a:gd name="T3" fmla="*/ 35 h 35"/>
              <a:gd name="T4" fmla="*/ 7 w 15"/>
              <a:gd name="T5" fmla="*/ 35 h 35"/>
              <a:gd name="T6" fmla="*/ 7 w 15"/>
              <a:gd name="T7" fmla="*/ 9 h 35"/>
              <a:gd name="T8" fmla="*/ 6 w 15"/>
              <a:gd name="T9" fmla="*/ 10 h 35"/>
              <a:gd name="T10" fmla="*/ 4 w 15"/>
              <a:gd name="T11" fmla="*/ 11 h 35"/>
              <a:gd name="T12" fmla="*/ 2 w 15"/>
              <a:gd name="T13" fmla="*/ 12 h 35"/>
              <a:gd name="T14" fmla="*/ 0 w 15"/>
              <a:gd name="T15" fmla="*/ 12 h 35"/>
              <a:gd name="T16" fmla="*/ 0 w 15"/>
              <a:gd name="T17" fmla="*/ 6 h 35"/>
              <a:gd name="T18" fmla="*/ 6 w 15"/>
              <a:gd name="T19" fmla="*/ 3 h 35"/>
              <a:gd name="T20" fmla="*/ 10 w 15"/>
              <a:gd name="T21" fmla="*/ 0 h 35"/>
              <a:gd name="T22" fmla="*/ 15 w 15"/>
              <a:gd name="T23"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35">
                <a:moveTo>
                  <a:pt x="15" y="0"/>
                </a:moveTo>
                <a:cubicBezTo>
                  <a:pt x="15" y="35"/>
                  <a:pt x="15" y="35"/>
                  <a:pt x="15" y="35"/>
                </a:cubicBezTo>
                <a:cubicBezTo>
                  <a:pt x="7" y="35"/>
                  <a:pt x="7" y="35"/>
                  <a:pt x="7" y="35"/>
                </a:cubicBezTo>
                <a:cubicBezTo>
                  <a:pt x="7" y="9"/>
                  <a:pt x="7" y="9"/>
                  <a:pt x="7" y="9"/>
                </a:cubicBezTo>
                <a:cubicBezTo>
                  <a:pt x="7" y="9"/>
                  <a:pt x="6" y="10"/>
                  <a:pt x="6" y="10"/>
                </a:cubicBezTo>
                <a:cubicBezTo>
                  <a:pt x="5" y="10"/>
                  <a:pt x="5" y="11"/>
                  <a:pt x="4" y="11"/>
                </a:cubicBezTo>
                <a:cubicBezTo>
                  <a:pt x="3" y="11"/>
                  <a:pt x="3" y="11"/>
                  <a:pt x="2" y="12"/>
                </a:cubicBezTo>
                <a:cubicBezTo>
                  <a:pt x="1" y="12"/>
                  <a:pt x="1" y="12"/>
                  <a:pt x="0" y="12"/>
                </a:cubicBezTo>
                <a:cubicBezTo>
                  <a:pt x="0" y="6"/>
                  <a:pt x="0" y="6"/>
                  <a:pt x="0" y="6"/>
                </a:cubicBezTo>
                <a:cubicBezTo>
                  <a:pt x="2" y="5"/>
                  <a:pt x="4" y="4"/>
                  <a:pt x="6" y="3"/>
                </a:cubicBezTo>
                <a:cubicBezTo>
                  <a:pt x="7" y="3"/>
                  <a:pt x="9" y="2"/>
                  <a:pt x="10" y="0"/>
                </a:cubicBezTo>
                <a:lnTo>
                  <a:pt x="15" y="0"/>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278"/>
          <p:cNvSpPr>
            <a:spLocks noEditPoints="1"/>
          </p:cNvSpPr>
          <p:nvPr/>
        </p:nvSpPr>
        <p:spPr bwMode="auto">
          <a:xfrm>
            <a:off x="10577879" y="5838225"/>
            <a:ext cx="124462" cy="188211"/>
          </a:xfrm>
          <a:custGeom>
            <a:avLst/>
            <a:gdLst>
              <a:gd name="T0" fmla="*/ 12 w 24"/>
              <a:gd name="T1" fmla="*/ 36 h 36"/>
              <a:gd name="T2" fmla="*/ 0 w 24"/>
              <a:gd name="T3" fmla="*/ 19 h 36"/>
              <a:gd name="T4" fmla="*/ 3 w 24"/>
              <a:gd name="T5" fmla="*/ 5 h 36"/>
              <a:gd name="T6" fmla="*/ 13 w 24"/>
              <a:gd name="T7" fmla="*/ 0 h 36"/>
              <a:gd name="T8" fmla="*/ 24 w 24"/>
              <a:gd name="T9" fmla="*/ 18 h 36"/>
              <a:gd name="T10" fmla="*/ 21 w 24"/>
              <a:gd name="T11" fmla="*/ 31 h 36"/>
              <a:gd name="T12" fmla="*/ 12 w 24"/>
              <a:gd name="T13" fmla="*/ 36 h 36"/>
              <a:gd name="T14" fmla="*/ 12 w 24"/>
              <a:gd name="T15" fmla="*/ 6 h 36"/>
              <a:gd name="T16" fmla="*/ 7 w 24"/>
              <a:gd name="T17" fmla="*/ 18 h 36"/>
              <a:gd name="T18" fmla="*/ 12 w 24"/>
              <a:gd name="T19" fmla="*/ 30 h 36"/>
              <a:gd name="T20" fmla="*/ 17 w 24"/>
              <a:gd name="T21" fmla="*/ 18 h 36"/>
              <a:gd name="T22" fmla="*/ 12 w 24"/>
              <a:gd name="T23" fmla="*/ 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 h="36">
                <a:moveTo>
                  <a:pt x="12" y="36"/>
                </a:moveTo>
                <a:cubicBezTo>
                  <a:pt x="4" y="36"/>
                  <a:pt x="0" y="30"/>
                  <a:pt x="0" y="19"/>
                </a:cubicBezTo>
                <a:cubicBezTo>
                  <a:pt x="0" y="13"/>
                  <a:pt x="1" y="8"/>
                  <a:pt x="3" y="5"/>
                </a:cubicBezTo>
                <a:cubicBezTo>
                  <a:pt x="5" y="2"/>
                  <a:pt x="8" y="0"/>
                  <a:pt x="13" y="0"/>
                </a:cubicBezTo>
                <a:cubicBezTo>
                  <a:pt x="20" y="0"/>
                  <a:pt x="24" y="6"/>
                  <a:pt x="24" y="18"/>
                </a:cubicBezTo>
                <a:cubicBezTo>
                  <a:pt x="24" y="24"/>
                  <a:pt x="23" y="28"/>
                  <a:pt x="21" y="31"/>
                </a:cubicBezTo>
                <a:cubicBezTo>
                  <a:pt x="19" y="34"/>
                  <a:pt x="16" y="36"/>
                  <a:pt x="12" y="36"/>
                </a:cubicBezTo>
                <a:close/>
                <a:moveTo>
                  <a:pt x="12" y="6"/>
                </a:moveTo>
                <a:cubicBezTo>
                  <a:pt x="9" y="6"/>
                  <a:pt x="7" y="10"/>
                  <a:pt x="7" y="18"/>
                </a:cubicBezTo>
                <a:cubicBezTo>
                  <a:pt x="7" y="26"/>
                  <a:pt x="9" y="30"/>
                  <a:pt x="12" y="30"/>
                </a:cubicBezTo>
                <a:cubicBezTo>
                  <a:pt x="15" y="30"/>
                  <a:pt x="17" y="26"/>
                  <a:pt x="17" y="18"/>
                </a:cubicBezTo>
                <a:cubicBezTo>
                  <a:pt x="17" y="10"/>
                  <a:pt x="15" y="6"/>
                  <a:pt x="12" y="6"/>
                </a:cubicBez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4" name="Rectangle 295"/>
          <p:cNvSpPr>
            <a:spLocks noChangeArrowheads="1"/>
          </p:cNvSpPr>
          <p:nvPr/>
        </p:nvSpPr>
        <p:spPr bwMode="auto">
          <a:xfrm>
            <a:off x="11145549" y="4930561"/>
            <a:ext cx="661775" cy="664811"/>
          </a:xfrm>
          <a:prstGeom prst="rect">
            <a:avLst/>
          </a:prstGeom>
          <a:solidFill>
            <a:schemeClr val="accent4"/>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45" name="Freeform 296"/>
          <p:cNvSpPr>
            <a:spLocks/>
          </p:cNvSpPr>
          <p:nvPr/>
        </p:nvSpPr>
        <p:spPr bwMode="auto">
          <a:xfrm>
            <a:off x="11263940" y="5048952"/>
            <a:ext cx="45535" cy="109284"/>
          </a:xfrm>
          <a:custGeom>
            <a:avLst/>
            <a:gdLst>
              <a:gd name="T0" fmla="*/ 9 w 9"/>
              <a:gd name="T1" fmla="*/ 0 h 21"/>
              <a:gd name="T2" fmla="*/ 9 w 9"/>
              <a:gd name="T3" fmla="*/ 21 h 21"/>
              <a:gd name="T4" fmla="*/ 4 w 9"/>
              <a:gd name="T5" fmla="*/ 21 h 21"/>
              <a:gd name="T6" fmla="*/ 4 w 9"/>
              <a:gd name="T7" fmla="*/ 5 h 21"/>
              <a:gd name="T8" fmla="*/ 3 w 9"/>
              <a:gd name="T9" fmla="*/ 6 h 21"/>
              <a:gd name="T10" fmla="*/ 2 w 9"/>
              <a:gd name="T11" fmla="*/ 6 h 21"/>
              <a:gd name="T12" fmla="*/ 1 w 9"/>
              <a:gd name="T13" fmla="*/ 7 h 21"/>
              <a:gd name="T14" fmla="*/ 0 w 9"/>
              <a:gd name="T15" fmla="*/ 7 h 21"/>
              <a:gd name="T16" fmla="*/ 0 w 9"/>
              <a:gd name="T17" fmla="*/ 3 h 21"/>
              <a:gd name="T18" fmla="*/ 3 w 9"/>
              <a:gd name="T19" fmla="*/ 2 h 21"/>
              <a:gd name="T20" fmla="*/ 6 w 9"/>
              <a:gd name="T21" fmla="*/ 0 h 21"/>
              <a:gd name="T22" fmla="*/ 9 w 9"/>
              <a:gd name="T23"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 h="21">
                <a:moveTo>
                  <a:pt x="9" y="0"/>
                </a:moveTo>
                <a:cubicBezTo>
                  <a:pt x="9" y="21"/>
                  <a:pt x="9" y="21"/>
                  <a:pt x="9" y="21"/>
                </a:cubicBezTo>
                <a:cubicBezTo>
                  <a:pt x="4" y="21"/>
                  <a:pt x="4" y="21"/>
                  <a:pt x="4" y="21"/>
                </a:cubicBezTo>
                <a:cubicBezTo>
                  <a:pt x="4" y="5"/>
                  <a:pt x="4" y="5"/>
                  <a:pt x="4" y="5"/>
                </a:cubicBezTo>
                <a:cubicBezTo>
                  <a:pt x="4" y="5"/>
                  <a:pt x="4" y="6"/>
                  <a:pt x="3" y="6"/>
                </a:cubicBezTo>
                <a:cubicBezTo>
                  <a:pt x="3" y="6"/>
                  <a:pt x="3" y="6"/>
                  <a:pt x="2" y="6"/>
                </a:cubicBezTo>
                <a:cubicBezTo>
                  <a:pt x="2" y="6"/>
                  <a:pt x="1" y="7"/>
                  <a:pt x="1" y="7"/>
                </a:cubicBezTo>
                <a:cubicBezTo>
                  <a:pt x="1" y="7"/>
                  <a:pt x="0" y="7"/>
                  <a:pt x="0" y="7"/>
                </a:cubicBezTo>
                <a:cubicBezTo>
                  <a:pt x="0" y="3"/>
                  <a:pt x="0" y="3"/>
                  <a:pt x="0" y="3"/>
                </a:cubicBezTo>
                <a:cubicBezTo>
                  <a:pt x="1" y="3"/>
                  <a:pt x="2" y="2"/>
                  <a:pt x="3" y="2"/>
                </a:cubicBezTo>
                <a:cubicBezTo>
                  <a:pt x="4" y="1"/>
                  <a:pt x="5" y="1"/>
                  <a:pt x="6" y="0"/>
                </a:cubicBezTo>
                <a:lnTo>
                  <a:pt x="9" y="0"/>
                </a:lnTo>
                <a:close/>
              </a:path>
            </a:pathLst>
          </a:custGeom>
          <a:solidFill>
            <a:schemeClr val="accent4">
              <a:lumMod val="60000"/>
              <a:lumOff val="40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46" name="Freeform 297"/>
          <p:cNvSpPr>
            <a:spLocks noEditPoints="1"/>
          </p:cNvSpPr>
          <p:nvPr/>
        </p:nvSpPr>
        <p:spPr bwMode="auto">
          <a:xfrm>
            <a:off x="11345903" y="5048952"/>
            <a:ext cx="78927" cy="115355"/>
          </a:xfrm>
          <a:custGeom>
            <a:avLst/>
            <a:gdLst>
              <a:gd name="T0" fmla="*/ 8 w 15"/>
              <a:gd name="T1" fmla="*/ 22 h 22"/>
              <a:gd name="T2" fmla="*/ 0 w 15"/>
              <a:gd name="T3" fmla="*/ 11 h 22"/>
              <a:gd name="T4" fmla="*/ 2 w 15"/>
              <a:gd name="T5" fmla="*/ 3 h 22"/>
              <a:gd name="T6" fmla="*/ 8 w 15"/>
              <a:gd name="T7" fmla="*/ 0 h 22"/>
              <a:gd name="T8" fmla="*/ 15 w 15"/>
              <a:gd name="T9" fmla="*/ 11 h 22"/>
              <a:gd name="T10" fmla="*/ 13 w 15"/>
              <a:gd name="T11" fmla="*/ 19 h 22"/>
              <a:gd name="T12" fmla="*/ 8 w 15"/>
              <a:gd name="T13" fmla="*/ 22 h 22"/>
              <a:gd name="T14" fmla="*/ 8 w 15"/>
              <a:gd name="T15" fmla="*/ 4 h 22"/>
              <a:gd name="T16" fmla="*/ 5 w 15"/>
              <a:gd name="T17" fmla="*/ 11 h 22"/>
              <a:gd name="T18" fmla="*/ 8 w 15"/>
              <a:gd name="T19" fmla="*/ 18 h 22"/>
              <a:gd name="T20" fmla="*/ 11 w 15"/>
              <a:gd name="T21" fmla="*/ 11 h 22"/>
              <a:gd name="T22" fmla="*/ 8 w 15"/>
              <a:gd name="T23"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22">
                <a:moveTo>
                  <a:pt x="8" y="22"/>
                </a:moveTo>
                <a:cubicBezTo>
                  <a:pt x="3" y="22"/>
                  <a:pt x="0" y="18"/>
                  <a:pt x="0" y="11"/>
                </a:cubicBezTo>
                <a:cubicBezTo>
                  <a:pt x="0" y="8"/>
                  <a:pt x="1" y="5"/>
                  <a:pt x="2" y="3"/>
                </a:cubicBezTo>
                <a:cubicBezTo>
                  <a:pt x="4" y="1"/>
                  <a:pt x="6" y="0"/>
                  <a:pt x="8" y="0"/>
                </a:cubicBezTo>
                <a:cubicBezTo>
                  <a:pt x="13" y="0"/>
                  <a:pt x="15" y="4"/>
                  <a:pt x="15" y="11"/>
                </a:cubicBezTo>
                <a:cubicBezTo>
                  <a:pt x="15" y="14"/>
                  <a:pt x="15" y="17"/>
                  <a:pt x="13" y="19"/>
                </a:cubicBezTo>
                <a:cubicBezTo>
                  <a:pt x="12" y="21"/>
                  <a:pt x="10" y="22"/>
                  <a:pt x="8" y="22"/>
                </a:cubicBezTo>
                <a:close/>
                <a:moveTo>
                  <a:pt x="8" y="4"/>
                </a:moveTo>
                <a:cubicBezTo>
                  <a:pt x="6" y="4"/>
                  <a:pt x="5" y="6"/>
                  <a:pt x="5" y="11"/>
                </a:cubicBezTo>
                <a:cubicBezTo>
                  <a:pt x="5" y="16"/>
                  <a:pt x="6" y="18"/>
                  <a:pt x="8" y="18"/>
                </a:cubicBezTo>
                <a:cubicBezTo>
                  <a:pt x="10" y="18"/>
                  <a:pt x="11" y="16"/>
                  <a:pt x="11" y="11"/>
                </a:cubicBezTo>
                <a:cubicBezTo>
                  <a:pt x="11" y="6"/>
                  <a:pt x="10" y="4"/>
                  <a:pt x="8" y="4"/>
                </a:cubicBezTo>
                <a:close/>
              </a:path>
            </a:pathLst>
          </a:custGeom>
          <a:solidFill>
            <a:schemeClr val="accent4">
              <a:lumMod val="60000"/>
              <a:lumOff val="40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47" name="Freeform 298"/>
          <p:cNvSpPr>
            <a:spLocks/>
          </p:cNvSpPr>
          <p:nvPr/>
        </p:nvSpPr>
        <p:spPr bwMode="auto">
          <a:xfrm>
            <a:off x="11449116" y="5048952"/>
            <a:ext cx="48571" cy="109284"/>
          </a:xfrm>
          <a:custGeom>
            <a:avLst/>
            <a:gdLst>
              <a:gd name="T0" fmla="*/ 9 w 9"/>
              <a:gd name="T1" fmla="*/ 0 h 21"/>
              <a:gd name="T2" fmla="*/ 9 w 9"/>
              <a:gd name="T3" fmla="*/ 21 h 21"/>
              <a:gd name="T4" fmla="*/ 4 w 9"/>
              <a:gd name="T5" fmla="*/ 21 h 21"/>
              <a:gd name="T6" fmla="*/ 4 w 9"/>
              <a:gd name="T7" fmla="*/ 5 h 21"/>
              <a:gd name="T8" fmla="*/ 3 w 9"/>
              <a:gd name="T9" fmla="*/ 6 h 21"/>
              <a:gd name="T10" fmla="*/ 2 w 9"/>
              <a:gd name="T11" fmla="*/ 6 h 21"/>
              <a:gd name="T12" fmla="*/ 1 w 9"/>
              <a:gd name="T13" fmla="*/ 7 h 21"/>
              <a:gd name="T14" fmla="*/ 0 w 9"/>
              <a:gd name="T15" fmla="*/ 7 h 21"/>
              <a:gd name="T16" fmla="*/ 0 w 9"/>
              <a:gd name="T17" fmla="*/ 3 h 21"/>
              <a:gd name="T18" fmla="*/ 3 w 9"/>
              <a:gd name="T19" fmla="*/ 2 h 21"/>
              <a:gd name="T20" fmla="*/ 6 w 9"/>
              <a:gd name="T21" fmla="*/ 0 h 21"/>
              <a:gd name="T22" fmla="*/ 9 w 9"/>
              <a:gd name="T23"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 h="21">
                <a:moveTo>
                  <a:pt x="9" y="0"/>
                </a:moveTo>
                <a:cubicBezTo>
                  <a:pt x="9" y="21"/>
                  <a:pt x="9" y="21"/>
                  <a:pt x="9" y="21"/>
                </a:cubicBezTo>
                <a:cubicBezTo>
                  <a:pt x="4" y="21"/>
                  <a:pt x="4" y="21"/>
                  <a:pt x="4" y="21"/>
                </a:cubicBezTo>
                <a:cubicBezTo>
                  <a:pt x="4" y="5"/>
                  <a:pt x="4" y="5"/>
                  <a:pt x="4" y="5"/>
                </a:cubicBezTo>
                <a:cubicBezTo>
                  <a:pt x="4" y="5"/>
                  <a:pt x="4" y="6"/>
                  <a:pt x="3" y="6"/>
                </a:cubicBezTo>
                <a:cubicBezTo>
                  <a:pt x="3" y="6"/>
                  <a:pt x="2" y="6"/>
                  <a:pt x="2" y="6"/>
                </a:cubicBezTo>
                <a:cubicBezTo>
                  <a:pt x="2" y="6"/>
                  <a:pt x="1" y="7"/>
                  <a:pt x="1" y="7"/>
                </a:cubicBezTo>
                <a:cubicBezTo>
                  <a:pt x="0" y="7"/>
                  <a:pt x="0" y="7"/>
                  <a:pt x="0" y="7"/>
                </a:cubicBezTo>
                <a:cubicBezTo>
                  <a:pt x="0" y="3"/>
                  <a:pt x="0" y="3"/>
                  <a:pt x="0" y="3"/>
                </a:cubicBezTo>
                <a:cubicBezTo>
                  <a:pt x="1" y="3"/>
                  <a:pt x="2" y="2"/>
                  <a:pt x="3" y="2"/>
                </a:cubicBezTo>
                <a:cubicBezTo>
                  <a:pt x="4" y="1"/>
                  <a:pt x="5" y="1"/>
                  <a:pt x="6" y="0"/>
                </a:cubicBezTo>
                <a:lnTo>
                  <a:pt x="9" y="0"/>
                </a:lnTo>
                <a:close/>
              </a:path>
            </a:pathLst>
          </a:custGeom>
          <a:solidFill>
            <a:schemeClr val="accent4">
              <a:lumMod val="60000"/>
              <a:lumOff val="40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48" name="Freeform 299"/>
          <p:cNvSpPr>
            <a:spLocks noEditPoints="1"/>
          </p:cNvSpPr>
          <p:nvPr/>
        </p:nvSpPr>
        <p:spPr bwMode="auto">
          <a:xfrm>
            <a:off x="11254833" y="5206807"/>
            <a:ext cx="75892" cy="112320"/>
          </a:xfrm>
          <a:custGeom>
            <a:avLst/>
            <a:gdLst>
              <a:gd name="T0" fmla="*/ 7 w 15"/>
              <a:gd name="T1" fmla="*/ 22 h 22"/>
              <a:gd name="T2" fmla="*/ 0 w 15"/>
              <a:gd name="T3" fmla="*/ 11 h 22"/>
              <a:gd name="T4" fmla="*/ 2 w 15"/>
              <a:gd name="T5" fmla="*/ 3 h 22"/>
              <a:gd name="T6" fmla="*/ 8 w 15"/>
              <a:gd name="T7" fmla="*/ 0 h 22"/>
              <a:gd name="T8" fmla="*/ 15 w 15"/>
              <a:gd name="T9" fmla="*/ 11 h 22"/>
              <a:gd name="T10" fmla="*/ 13 w 15"/>
              <a:gd name="T11" fmla="*/ 19 h 22"/>
              <a:gd name="T12" fmla="*/ 7 w 15"/>
              <a:gd name="T13" fmla="*/ 22 h 22"/>
              <a:gd name="T14" fmla="*/ 7 w 15"/>
              <a:gd name="T15" fmla="*/ 4 h 22"/>
              <a:gd name="T16" fmla="*/ 4 w 15"/>
              <a:gd name="T17" fmla="*/ 11 h 22"/>
              <a:gd name="T18" fmla="*/ 7 w 15"/>
              <a:gd name="T19" fmla="*/ 18 h 22"/>
              <a:gd name="T20" fmla="*/ 10 w 15"/>
              <a:gd name="T21" fmla="*/ 11 h 22"/>
              <a:gd name="T22" fmla="*/ 7 w 15"/>
              <a:gd name="T23"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22">
                <a:moveTo>
                  <a:pt x="7" y="22"/>
                </a:moveTo>
                <a:cubicBezTo>
                  <a:pt x="2" y="22"/>
                  <a:pt x="0" y="18"/>
                  <a:pt x="0" y="11"/>
                </a:cubicBezTo>
                <a:cubicBezTo>
                  <a:pt x="0" y="8"/>
                  <a:pt x="0" y="5"/>
                  <a:pt x="2" y="3"/>
                </a:cubicBezTo>
                <a:cubicBezTo>
                  <a:pt x="3" y="1"/>
                  <a:pt x="5" y="0"/>
                  <a:pt x="8" y="0"/>
                </a:cubicBezTo>
                <a:cubicBezTo>
                  <a:pt x="12" y="0"/>
                  <a:pt x="15" y="4"/>
                  <a:pt x="15" y="11"/>
                </a:cubicBezTo>
                <a:cubicBezTo>
                  <a:pt x="15" y="14"/>
                  <a:pt x="14" y="17"/>
                  <a:pt x="13" y="19"/>
                </a:cubicBezTo>
                <a:cubicBezTo>
                  <a:pt x="12" y="21"/>
                  <a:pt x="10" y="22"/>
                  <a:pt x="7" y="22"/>
                </a:cubicBezTo>
                <a:close/>
                <a:moveTo>
                  <a:pt x="7" y="4"/>
                </a:moveTo>
                <a:cubicBezTo>
                  <a:pt x="5" y="4"/>
                  <a:pt x="4" y="6"/>
                  <a:pt x="4" y="11"/>
                </a:cubicBezTo>
                <a:cubicBezTo>
                  <a:pt x="4" y="16"/>
                  <a:pt x="5" y="18"/>
                  <a:pt x="7" y="18"/>
                </a:cubicBezTo>
                <a:cubicBezTo>
                  <a:pt x="9" y="18"/>
                  <a:pt x="10" y="16"/>
                  <a:pt x="10" y="11"/>
                </a:cubicBezTo>
                <a:cubicBezTo>
                  <a:pt x="10" y="6"/>
                  <a:pt x="9" y="4"/>
                  <a:pt x="7" y="4"/>
                </a:cubicBezTo>
                <a:close/>
              </a:path>
            </a:pathLst>
          </a:custGeom>
          <a:solidFill>
            <a:schemeClr val="accent4">
              <a:lumMod val="60000"/>
              <a:lumOff val="40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49" name="Freeform 300"/>
          <p:cNvSpPr>
            <a:spLocks/>
          </p:cNvSpPr>
          <p:nvPr/>
        </p:nvSpPr>
        <p:spPr bwMode="auto">
          <a:xfrm>
            <a:off x="11358046" y="5206807"/>
            <a:ext cx="45535" cy="112320"/>
          </a:xfrm>
          <a:custGeom>
            <a:avLst/>
            <a:gdLst>
              <a:gd name="T0" fmla="*/ 9 w 9"/>
              <a:gd name="T1" fmla="*/ 0 h 22"/>
              <a:gd name="T2" fmla="*/ 9 w 9"/>
              <a:gd name="T3" fmla="*/ 22 h 22"/>
              <a:gd name="T4" fmla="*/ 5 w 9"/>
              <a:gd name="T5" fmla="*/ 22 h 22"/>
              <a:gd name="T6" fmla="*/ 5 w 9"/>
              <a:gd name="T7" fmla="*/ 5 h 22"/>
              <a:gd name="T8" fmla="*/ 4 w 9"/>
              <a:gd name="T9" fmla="*/ 6 h 22"/>
              <a:gd name="T10" fmla="*/ 3 w 9"/>
              <a:gd name="T11" fmla="*/ 6 h 22"/>
              <a:gd name="T12" fmla="*/ 2 w 9"/>
              <a:gd name="T13" fmla="*/ 7 h 22"/>
              <a:gd name="T14" fmla="*/ 0 w 9"/>
              <a:gd name="T15" fmla="*/ 7 h 22"/>
              <a:gd name="T16" fmla="*/ 0 w 9"/>
              <a:gd name="T17" fmla="*/ 3 h 22"/>
              <a:gd name="T18" fmla="*/ 4 w 9"/>
              <a:gd name="T19" fmla="*/ 2 h 22"/>
              <a:gd name="T20" fmla="*/ 7 w 9"/>
              <a:gd name="T21" fmla="*/ 0 h 22"/>
              <a:gd name="T22" fmla="*/ 9 w 9"/>
              <a:gd name="T23"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 h="22">
                <a:moveTo>
                  <a:pt x="9" y="0"/>
                </a:moveTo>
                <a:cubicBezTo>
                  <a:pt x="9" y="22"/>
                  <a:pt x="9" y="22"/>
                  <a:pt x="9" y="22"/>
                </a:cubicBezTo>
                <a:cubicBezTo>
                  <a:pt x="5" y="22"/>
                  <a:pt x="5" y="22"/>
                  <a:pt x="5" y="22"/>
                </a:cubicBezTo>
                <a:cubicBezTo>
                  <a:pt x="5" y="5"/>
                  <a:pt x="5" y="5"/>
                  <a:pt x="5" y="5"/>
                </a:cubicBezTo>
                <a:cubicBezTo>
                  <a:pt x="5" y="5"/>
                  <a:pt x="4" y="6"/>
                  <a:pt x="4" y="6"/>
                </a:cubicBezTo>
                <a:cubicBezTo>
                  <a:pt x="4" y="6"/>
                  <a:pt x="3" y="6"/>
                  <a:pt x="3" y="6"/>
                </a:cubicBezTo>
                <a:cubicBezTo>
                  <a:pt x="2" y="7"/>
                  <a:pt x="2" y="7"/>
                  <a:pt x="2" y="7"/>
                </a:cubicBezTo>
                <a:cubicBezTo>
                  <a:pt x="1" y="7"/>
                  <a:pt x="1" y="7"/>
                  <a:pt x="0" y="7"/>
                </a:cubicBezTo>
                <a:cubicBezTo>
                  <a:pt x="0" y="3"/>
                  <a:pt x="0" y="3"/>
                  <a:pt x="0" y="3"/>
                </a:cubicBezTo>
                <a:cubicBezTo>
                  <a:pt x="2" y="3"/>
                  <a:pt x="3" y="2"/>
                  <a:pt x="4" y="2"/>
                </a:cubicBezTo>
                <a:cubicBezTo>
                  <a:pt x="5" y="1"/>
                  <a:pt x="6" y="1"/>
                  <a:pt x="7" y="0"/>
                </a:cubicBezTo>
                <a:lnTo>
                  <a:pt x="9" y="0"/>
                </a:lnTo>
                <a:close/>
              </a:path>
            </a:pathLst>
          </a:custGeom>
          <a:solidFill>
            <a:schemeClr val="accent4">
              <a:lumMod val="60000"/>
              <a:lumOff val="40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50" name="Freeform 301"/>
          <p:cNvSpPr>
            <a:spLocks noEditPoints="1"/>
          </p:cNvSpPr>
          <p:nvPr/>
        </p:nvSpPr>
        <p:spPr bwMode="auto">
          <a:xfrm>
            <a:off x="11440009" y="5206807"/>
            <a:ext cx="78927" cy="112320"/>
          </a:xfrm>
          <a:custGeom>
            <a:avLst/>
            <a:gdLst>
              <a:gd name="T0" fmla="*/ 7 w 15"/>
              <a:gd name="T1" fmla="*/ 22 h 22"/>
              <a:gd name="T2" fmla="*/ 0 w 15"/>
              <a:gd name="T3" fmla="*/ 11 h 22"/>
              <a:gd name="T4" fmla="*/ 2 w 15"/>
              <a:gd name="T5" fmla="*/ 3 h 22"/>
              <a:gd name="T6" fmla="*/ 7 w 15"/>
              <a:gd name="T7" fmla="*/ 0 h 22"/>
              <a:gd name="T8" fmla="*/ 15 w 15"/>
              <a:gd name="T9" fmla="*/ 11 h 22"/>
              <a:gd name="T10" fmla="*/ 13 w 15"/>
              <a:gd name="T11" fmla="*/ 19 h 22"/>
              <a:gd name="T12" fmla="*/ 7 w 15"/>
              <a:gd name="T13" fmla="*/ 22 h 22"/>
              <a:gd name="T14" fmla="*/ 7 w 15"/>
              <a:gd name="T15" fmla="*/ 4 h 22"/>
              <a:gd name="T16" fmla="*/ 4 w 15"/>
              <a:gd name="T17" fmla="*/ 11 h 22"/>
              <a:gd name="T18" fmla="*/ 7 w 15"/>
              <a:gd name="T19" fmla="*/ 18 h 22"/>
              <a:gd name="T20" fmla="*/ 10 w 15"/>
              <a:gd name="T21" fmla="*/ 11 h 22"/>
              <a:gd name="T22" fmla="*/ 7 w 15"/>
              <a:gd name="T23"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22">
                <a:moveTo>
                  <a:pt x="7" y="22"/>
                </a:moveTo>
                <a:cubicBezTo>
                  <a:pt x="2" y="22"/>
                  <a:pt x="0" y="18"/>
                  <a:pt x="0" y="11"/>
                </a:cubicBezTo>
                <a:cubicBezTo>
                  <a:pt x="0" y="8"/>
                  <a:pt x="0" y="5"/>
                  <a:pt x="2" y="3"/>
                </a:cubicBezTo>
                <a:cubicBezTo>
                  <a:pt x="3" y="1"/>
                  <a:pt x="5" y="0"/>
                  <a:pt x="7" y="0"/>
                </a:cubicBezTo>
                <a:cubicBezTo>
                  <a:pt x="12" y="0"/>
                  <a:pt x="15" y="4"/>
                  <a:pt x="15" y="11"/>
                </a:cubicBezTo>
                <a:cubicBezTo>
                  <a:pt x="15" y="14"/>
                  <a:pt x="14" y="17"/>
                  <a:pt x="13" y="19"/>
                </a:cubicBezTo>
                <a:cubicBezTo>
                  <a:pt x="11" y="21"/>
                  <a:pt x="10" y="22"/>
                  <a:pt x="7" y="22"/>
                </a:cubicBezTo>
                <a:close/>
                <a:moveTo>
                  <a:pt x="7" y="4"/>
                </a:moveTo>
                <a:cubicBezTo>
                  <a:pt x="5" y="4"/>
                  <a:pt x="4" y="6"/>
                  <a:pt x="4" y="11"/>
                </a:cubicBezTo>
                <a:cubicBezTo>
                  <a:pt x="4" y="16"/>
                  <a:pt x="5" y="18"/>
                  <a:pt x="7" y="18"/>
                </a:cubicBezTo>
                <a:cubicBezTo>
                  <a:pt x="9" y="18"/>
                  <a:pt x="10" y="16"/>
                  <a:pt x="10" y="11"/>
                </a:cubicBezTo>
                <a:cubicBezTo>
                  <a:pt x="10" y="6"/>
                  <a:pt x="9" y="4"/>
                  <a:pt x="7" y="4"/>
                </a:cubicBezTo>
                <a:close/>
              </a:path>
            </a:pathLst>
          </a:custGeom>
          <a:solidFill>
            <a:schemeClr val="accent4">
              <a:lumMod val="60000"/>
              <a:lumOff val="40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51" name="Freeform 302"/>
          <p:cNvSpPr>
            <a:spLocks noEditPoints="1"/>
          </p:cNvSpPr>
          <p:nvPr/>
        </p:nvSpPr>
        <p:spPr bwMode="auto">
          <a:xfrm>
            <a:off x="11254833" y="5361626"/>
            <a:ext cx="75892" cy="112320"/>
          </a:xfrm>
          <a:custGeom>
            <a:avLst/>
            <a:gdLst>
              <a:gd name="T0" fmla="*/ 7 w 15"/>
              <a:gd name="T1" fmla="*/ 22 h 22"/>
              <a:gd name="T2" fmla="*/ 0 w 15"/>
              <a:gd name="T3" fmla="*/ 11 h 22"/>
              <a:gd name="T4" fmla="*/ 2 w 15"/>
              <a:gd name="T5" fmla="*/ 3 h 22"/>
              <a:gd name="T6" fmla="*/ 8 w 15"/>
              <a:gd name="T7" fmla="*/ 0 h 22"/>
              <a:gd name="T8" fmla="*/ 15 w 15"/>
              <a:gd name="T9" fmla="*/ 11 h 22"/>
              <a:gd name="T10" fmla="*/ 13 w 15"/>
              <a:gd name="T11" fmla="*/ 19 h 22"/>
              <a:gd name="T12" fmla="*/ 7 w 15"/>
              <a:gd name="T13" fmla="*/ 22 h 22"/>
              <a:gd name="T14" fmla="*/ 7 w 15"/>
              <a:gd name="T15" fmla="*/ 4 h 22"/>
              <a:gd name="T16" fmla="*/ 4 w 15"/>
              <a:gd name="T17" fmla="*/ 11 h 22"/>
              <a:gd name="T18" fmla="*/ 7 w 15"/>
              <a:gd name="T19" fmla="*/ 18 h 22"/>
              <a:gd name="T20" fmla="*/ 10 w 15"/>
              <a:gd name="T21" fmla="*/ 11 h 22"/>
              <a:gd name="T22" fmla="*/ 7 w 15"/>
              <a:gd name="T23"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22">
                <a:moveTo>
                  <a:pt x="7" y="22"/>
                </a:moveTo>
                <a:cubicBezTo>
                  <a:pt x="2" y="22"/>
                  <a:pt x="0" y="18"/>
                  <a:pt x="0" y="11"/>
                </a:cubicBezTo>
                <a:cubicBezTo>
                  <a:pt x="0" y="8"/>
                  <a:pt x="0" y="5"/>
                  <a:pt x="2" y="3"/>
                </a:cubicBezTo>
                <a:cubicBezTo>
                  <a:pt x="3" y="1"/>
                  <a:pt x="5" y="0"/>
                  <a:pt x="8" y="0"/>
                </a:cubicBezTo>
                <a:cubicBezTo>
                  <a:pt x="12" y="0"/>
                  <a:pt x="15" y="4"/>
                  <a:pt x="15" y="11"/>
                </a:cubicBezTo>
                <a:cubicBezTo>
                  <a:pt x="15" y="14"/>
                  <a:pt x="14" y="17"/>
                  <a:pt x="13" y="19"/>
                </a:cubicBezTo>
                <a:cubicBezTo>
                  <a:pt x="12" y="21"/>
                  <a:pt x="10" y="22"/>
                  <a:pt x="7" y="22"/>
                </a:cubicBezTo>
                <a:close/>
                <a:moveTo>
                  <a:pt x="7" y="4"/>
                </a:moveTo>
                <a:cubicBezTo>
                  <a:pt x="5" y="4"/>
                  <a:pt x="4" y="6"/>
                  <a:pt x="4" y="11"/>
                </a:cubicBezTo>
                <a:cubicBezTo>
                  <a:pt x="4" y="16"/>
                  <a:pt x="5" y="18"/>
                  <a:pt x="7" y="18"/>
                </a:cubicBezTo>
                <a:cubicBezTo>
                  <a:pt x="9" y="18"/>
                  <a:pt x="10" y="16"/>
                  <a:pt x="10" y="11"/>
                </a:cubicBezTo>
                <a:cubicBezTo>
                  <a:pt x="10" y="6"/>
                  <a:pt x="9" y="4"/>
                  <a:pt x="7" y="4"/>
                </a:cubicBezTo>
                <a:close/>
              </a:path>
            </a:pathLst>
          </a:custGeom>
          <a:solidFill>
            <a:schemeClr val="accent4">
              <a:lumMod val="60000"/>
              <a:lumOff val="40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52" name="Freeform 303"/>
          <p:cNvSpPr>
            <a:spLocks noEditPoints="1"/>
          </p:cNvSpPr>
          <p:nvPr/>
        </p:nvSpPr>
        <p:spPr bwMode="auto">
          <a:xfrm>
            <a:off x="11345903" y="5361626"/>
            <a:ext cx="78927" cy="112320"/>
          </a:xfrm>
          <a:custGeom>
            <a:avLst/>
            <a:gdLst>
              <a:gd name="T0" fmla="*/ 8 w 15"/>
              <a:gd name="T1" fmla="*/ 22 h 22"/>
              <a:gd name="T2" fmla="*/ 0 w 15"/>
              <a:gd name="T3" fmla="*/ 11 h 22"/>
              <a:gd name="T4" fmla="*/ 2 w 15"/>
              <a:gd name="T5" fmla="*/ 3 h 22"/>
              <a:gd name="T6" fmla="*/ 8 w 15"/>
              <a:gd name="T7" fmla="*/ 0 h 22"/>
              <a:gd name="T8" fmla="*/ 15 w 15"/>
              <a:gd name="T9" fmla="*/ 11 h 22"/>
              <a:gd name="T10" fmla="*/ 13 w 15"/>
              <a:gd name="T11" fmla="*/ 19 h 22"/>
              <a:gd name="T12" fmla="*/ 8 w 15"/>
              <a:gd name="T13" fmla="*/ 22 h 22"/>
              <a:gd name="T14" fmla="*/ 8 w 15"/>
              <a:gd name="T15" fmla="*/ 4 h 22"/>
              <a:gd name="T16" fmla="*/ 5 w 15"/>
              <a:gd name="T17" fmla="*/ 11 h 22"/>
              <a:gd name="T18" fmla="*/ 8 w 15"/>
              <a:gd name="T19" fmla="*/ 18 h 22"/>
              <a:gd name="T20" fmla="*/ 11 w 15"/>
              <a:gd name="T21" fmla="*/ 11 h 22"/>
              <a:gd name="T22" fmla="*/ 8 w 15"/>
              <a:gd name="T23"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22">
                <a:moveTo>
                  <a:pt x="8" y="22"/>
                </a:moveTo>
                <a:cubicBezTo>
                  <a:pt x="3" y="22"/>
                  <a:pt x="0" y="18"/>
                  <a:pt x="0" y="11"/>
                </a:cubicBezTo>
                <a:cubicBezTo>
                  <a:pt x="0" y="8"/>
                  <a:pt x="1" y="5"/>
                  <a:pt x="2" y="3"/>
                </a:cubicBezTo>
                <a:cubicBezTo>
                  <a:pt x="4" y="1"/>
                  <a:pt x="6" y="0"/>
                  <a:pt x="8" y="0"/>
                </a:cubicBezTo>
                <a:cubicBezTo>
                  <a:pt x="13" y="0"/>
                  <a:pt x="15" y="4"/>
                  <a:pt x="15" y="11"/>
                </a:cubicBezTo>
                <a:cubicBezTo>
                  <a:pt x="15" y="14"/>
                  <a:pt x="15" y="17"/>
                  <a:pt x="13" y="19"/>
                </a:cubicBezTo>
                <a:cubicBezTo>
                  <a:pt x="12" y="21"/>
                  <a:pt x="10" y="22"/>
                  <a:pt x="8" y="22"/>
                </a:cubicBezTo>
                <a:close/>
                <a:moveTo>
                  <a:pt x="8" y="4"/>
                </a:moveTo>
                <a:cubicBezTo>
                  <a:pt x="6" y="4"/>
                  <a:pt x="5" y="6"/>
                  <a:pt x="5" y="11"/>
                </a:cubicBezTo>
                <a:cubicBezTo>
                  <a:pt x="5" y="16"/>
                  <a:pt x="6" y="18"/>
                  <a:pt x="8" y="18"/>
                </a:cubicBezTo>
                <a:cubicBezTo>
                  <a:pt x="10" y="18"/>
                  <a:pt x="11" y="16"/>
                  <a:pt x="11" y="11"/>
                </a:cubicBezTo>
                <a:cubicBezTo>
                  <a:pt x="11" y="6"/>
                  <a:pt x="10" y="4"/>
                  <a:pt x="8" y="4"/>
                </a:cubicBezTo>
                <a:close/>
              </a:path>
            </a:pathLst>
          </a:custGeom>
          <a:solidFill>
            <a:schemeClr val="accent4">
              <a:lumMod val="60000"/>
              <a:lumOff val="40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53" name="Freeform 304"/>
          <p:cNvSpPr>
            <a:spLocks/>
          </p:cNvSpPr>
          <p:nvPr/>
        </p:nvSpPr>
        <p:spPr bwMode="auto">
          <a:xfrm>
            <a:off x="11449116" y="5361626"/>
            <a:ext cx="48571" cy="112320"/>
          </a:xfrm>
          <a:custGeom>
            <a:avLst/>
            <a:gdLst>
              <a:gd name="T0" fmla="*/ 9 w 9"/>
              <a:gd name="T1" fmla="*/ 0 h 22"/>
              <a:gd name="T2" fmla="*/ 9 w 9"/>
              <a:gd name="T3" fmla="*/ 22 h 22"/>
              <a:gd name="T4" fmla="*/ 4 w 9"/>
              <a:gd name="T5" fmla="*/ 22 h 22"/>
              <a:gd name="T6" fmla="*/ 4 w 9"/>
              <a:gd name="T7" fmla="*/ 5 h 22"/>
              <a:gd name="T8" fmla="*/ 3 w 9"/>
              <a:gd name="T9" fmla="*/ 6 h 22"/>
              <a:gd name="T10" fmla="*/ 2 w 9"/>
              <a:gd name="T11" fmla="*/ 6 h 22"/>
              <a:gd name="T12" fmla="*/ 1 w 9"/>
              <a:gd name="T13" fmla="*/ 7 h 22"/>
              <a:gd name="T14" fmla="*/ 0 w 9"/>
              <a:gd name="T15" fmla="*/ 7 h 22"/>
              <a:gd name="T16" fmla="*/ 0 w 9"/>
              <a:gd name="T17" fmla="*/ 3 h 22"/>
              <a:gd name="T18" fmla="*/ 3 w 9"/>
              <a:gd name="T19" fmla="*/ 2 h 22"/>
              <a:gd name="T20" fmla="*/ 6 w 9"/>
              <a:gd name="T21" fmla="*/ 0 h 22"/>
              <a:gd name="T22" fmla="*/ 9 w 9"/>
              <a:gd name="T23"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 h="22">
                <a:moveTo>
                  <a:pt x="9" y="0"/>
                </a:moveTo>
                <a:cubicBezTo>
                  <a:pt x="9" y="22"/>
                  <a:pt x="9" y="22"/>
                  <a:pt x="9" y="22"/>
                </a:cubicBezTo>
                <a:cubicBezTo>
                  <a:pt x="4" y="22"/>
                  <a:pt x="4" y="22"/>
                  <a:pt x="4" y="22"/>
                </a:cubicBezTo>
                <a:cubicBezTo>
                  <a:pt x="4" y="5"/>
                  <a:pt x="4" y="5"/>
                  <a:pt x="4" y="5"/>
                </a:cubicBezTo>
                <a:cubicBezTo>
                  <a:pt x="4" y="6"/>
                  <a:pt x="4" y="6"/>
                  <a:pt x="3" y="6"/>
                </a:cubicBezTo>
                <a:cubicBezTo>
                  <a:pt x="3" y="6"/>
                  <a:pt x="2" y="6"/>
                  <a:pt x="2" y="6"/>
                </a:cubicBezTo>
                <a:cubicBezTo>
                  <a:pt x="2" y="7"/>
                  <a:pt x="1" y="7"/>
                  <a:pt x="1" y="7"/>
                </a:cubicBezTo>
                <a:cubicBezTo>
                  <a:pt x="0" y="7"/>
                  <a:pt x="0" y="7"/>
                  <a:pt x="0" y="7"/>
                </a:cubicBezTo>
                <a:cubicBezTo>
                  <a:pt x="0" y="3"/>
                  <a:pt x="0" y="3"/>
                  <a:pt x="0" y="3"/>
                </a:cubicBezTo>
                <a:cubicBezTo>
                  <a:pt x="1" y="3"/>
                  <a:pt x="2" y="2"/>
                  <a:pt x="3" y="2"/>
                </a:cubicBezTo>
                <a:cubicBezTo>
                  <a:pt x="4" y="1"/>
                  <a:pt x="5" y="1"/>
                  <a:pt x="6" y="0"/>
                </a:cubicBezTo>
                <a:lnTo>
                  <a:pt x="9" y="0"/>
                </a:lnTo>
                <a:close/>
              </a:path>
            </a:pathLst>
          </a:custGeom>
          <a:solidFill>
            <a:schemeClr val="accent4">
              <a:lumMod val="60000"/>
              <a:lumOff val="40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54" name="Freeform 305"/>
          <p:cNvSpPr>
            <a:spLocks/>
          </p:cNvSpPr>
          <p:nvPr/>
        </p:nvSpPr>
        <p:spPr bwMode="auto">
          <a:xfrm>
            <a:off x="11637327" y="5048952"/>
            <a:ext cx="45535" cy="109284"/>
          </a:xfrm>
          <a:custGeom>
            <a:avLst/>
            <a:gdLst>
              <a:gd name="T0" fmla="*/ 9 w 9"/>
              <a:gd name="T1" fmla="*/ 0 h 21"/>
              <a:gd name="T2" fmla="*/ 9 w 9"/>
              <a:gd name="T3" fmla="*/ 21 h 21"/>
              <a:gd name="T4" fmla="*/ 5 w 9"/>
              <a:gd name="T5" fmla="*/ 21 h 21"/>
              <a:gd name="T6" fmla="*/ 5 w 9"/>
              <a:gd name="T7" fmla="*/ 5 h 21"/>
              <a:gd name="T8" fmla="*/ 4 w 9"/>
              <a:gd name="T9" fmla="*/ 6 h 21"/>
              <a:gd name="T10" fmla="*/ 3 w 9"/>
              <a:gd name="T11" fmla="*/ 6 h 21"/>
              <a:gd name="T12" fmla="*/ 1 w 9"/>
              <a:gd name="T13" fmla="*/ 7 h 21"/>
              <a:gd name="T14" fmla="*/ 0 w 9"/>
              <a:gd name="T15" fmla="*/ 7 h 21"/>
              <a:gd name="T16" fmla="*/ 0 w 9"/>
              <a:gd name="T17" fmla="*/ 3 h 21"/>
              <a:gd name="T18" fmla="*/ 3 w 9"/>
              <a:gd name="T19" fmla="*/ 2 h 21"/>
              <a:gd name="T20" fmla="*/ 6 w 9"/>
              <a:gd name="T21" fmla="*/ 0 h 21"/>
              <a:gd name="T22" fmla="*/ 9 w 9"/>
              <a:gd name="T23"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 h="21">
                <a:moveTo>
                  <a:pt x="9" y="0"/>
                </a:moveTo>
                <a:cubicBezTo>
                  <a:pt x="9" y="21"/>
                  <a:pt x="9" y="21"/>
                  <a:pt x="9" y="21"/>
                </a:cubicBezTo>
                <a:cubicBezTo>
                  <a:pt x="5" y="21"/>
                  <a:pt x="5" y="21"/>
                  <a:pt x="5" y="21"/>
                </a:cubicBezTo>
                <a:cubicBezTo>
                  <a:pt x="5" y="5"/>
                  <a:pt x="5" y="5"/>
                  <a:pt x="5" y="5"/>
                </a:cubicBezTo>
                <a:cubicBezTo>
                  <a:pt x="4" y="5"/>
                  <a:pt x="4" y="6"/>
                  <a:pt x="4" y="6"/>
                </a:cubicBezTo>
                <a:cubicBezTo>
                  <a:pt x="3" y="6"/>
                  <a:pt x="3" y="6"/>
                  <a:pt x="3" y="6"/>
                </a:cubicBezTo>
                <a:cubicBezTo>
                  <a:pt x="2" y="6"/>
                  <a:pt x="2" y="7"/>
                  <a:pt x="1" y="7"/>
                </a:cubicBezTo>
                <a:cubicBezTo>
                  <a:pt x="1" y="7"/>
                  <a:pt x="0" y="7"/>
                  <a:pt x="0" y="7"/>
                </a:cubicBezTo>
                <a:cubicBezTo>
                  <a:pt x="0" y="3"/>
                  <a:pt x="0" y="3"/>
                  <a:pt x="0" y="3"/>
                </a:cubicBezTo>
                <a:cubicBezTo>
                  <a:pt x="1" y="3"/>
                  <a:pt x="2" y="2"/>
                  <a:pt x="3" y="2"/>
                </a:cubicBezTo>
                <a:cubicBezTo>
                  <a:pt x="5" y="1"/>
                  <a:pt x="6" y="1"/>
                  <a:pt x="6" y="0"/>
                </a:cubicBezTo>
                <a:lnTo>
                  <a:pt x="9" y="0"/>
                </a:lnTo>
                <a:close/>
              </a:path>
            </a:pathLst>
          </a:custGeom>
          <a:solidFill>
            <a:schemeClr val="accent4">
              <a:lumMod val="60000"/>
              <a:lumOff val="40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55" name="Freeform 306"/>
          <p:cNvSpPr>
            <a:spLocks noEditPoints="1"/>
          </p:cNvSpPr>
          <p:nvPr/>
        </p:nvSpPr>
        <p:spPr bwMode="auto">
          <a:xfrm>
            <a:off x="11628220" y="5206807"/>
            <a:ext cx="75892" cy="112320"/>
          </a:xfrm>
          <a:custGeom>
            <a:avLst/>
            <a:gdLst>
              <a:gd name="T0" fmla="*/ 7 w 15"/>
              <a:gd name="T1" fmla="*/ 22 h 22"/>
              <a:gd name="T2" fmla="*/ 0 w 15"/>
              <a:gd name="T3" fmla="*/ 11 h 22"/>
              <a:gd name="T4" fmla="*/ 2 w 15"/>
              <a:gd name="T5" fmla="*/ 3 h 22"/>
              <a:gd name="T6" fmla="*/ 8 w 15"/>
              <a:gd name="T7" fmla="*/ 0 h 22"/>
              <a:gd name="T8" fmla="*/ 15 w 15"/>
              <a:gd name="T9" fmla="*/ 11 h 22"/>
              <a:gd name="T10" fmla="*/ 13 w 15"/>
              <a:gd name="T11" fmla="*/ 19 h 22"/>
              <a:gd name="T12" fmla="*/ 7 w 15"/>
              <a:gd name="T13" fmla="*/ 22 h 22"/>
              <a:gd name="T14" fmla="*/ 8 w 15"/>
              <a:gd name="T15" fmla="*/ 4 h 22"/>
              <a:gd name="T16" fmla="*/ 5 w 15"/>
              <a:gd name="T17" fmla="*/ 11 h 22"/>
              <a:gd name="T18" fmla="*/ 8 w 15"/>
              <a:gd name="T19" fmla="*/ 18 h 22"/>
              <a:gd name="T20" fmla="*/ 11 w 15"/>
              <a:gd name="T21" fmla="*/ 11 h 22"/>
              <a:gd name="T22" fmla="*/ 8 w 15"/>
              <a:gd name="T23"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22">
                <a:moveTo>
                  <a:pt x="7" y="22"/>
                </a:moveTo>
                <a:cubicBezTo>
                  <a:pt x="2" y="22"/>
                  <a:pt x="0" y="18"/>
                  <a:pt x="0" y="11"/>
                </a:cubicBezTo>
                <a:cubicBezTo>
                  <a:pt x="0" y="8"/>
                  <a:pt x="1" y="5"/>
                  <a:pt x="2" y="3"/>
                </a:cubicBezTo>
                <a:cubicBezTo>
                  <a:pt x="3" y="1"/>
                  <a:pt x="5" y="0"/>
                  <a:pt x="8" y="0"/>
                </a:cubicBezTo>
                <a:cubicBezTo>
                  <a:pt x="13" y="0"/>
                  <a:pt x="15" y="4"/>
                  <a:pt x="15" y="11"/>
                </a:cubicBezTo>
                <a:cubicBezTo>
                  <a:pt x="15" y="14"/>
                  <a:pt x="15" y="17"/>
                  <a:pt x="13" y="19"/>
                </a:cubicBezTo>
                <a:cubicBezTo>
                  <a:pt x="12" y="21"/>
                  <a:pt x="10" y="22"/>
                  <a:pt x="7" y="22"/>
                </a:cubicBezTo>
                <a:close/>
                <a:moveTo>
                  <a:pt x="8" y="4"/>
                </a:moveTo>
                <a:cubicBezTo>
                  <a:pt x="6" y="4"/>
                  <a:pt x="5" y="6"/>
                  <a:pt x="5" y="11"/>
                </a:cubicBezTo>
                <a:cubicBezTo>
                  <a:pt x="5" y="16"/>
                  <a:pt x="6" y="18"/>
                  <a:pt x="8" y="18"/>
                </a:cubicBezTo>
                <a:cubicBezTo>
                  <a:pt x="10" y="18"/>
                  <a:pt x="11" y="16"/>
                  <a:pt x="11" y="11"/>
                </a:cubicBezTo>
                <a:cubicBezTo>
                  <a:pt x="11" y="6"/>
                  <a:pt x="10" y="4"/>
                  <a:pt x="8" y="4"/>
                </a:cubicBezTo>
                <a:close/>
              </a:path>
            </a:pathLst>
          </a:custGeom>
          <a:solidFill>
            <a:schemeClr val="accent4">
              <a:lumMod val="60000"/>
              <a:lumOff val="40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56" name="Freeform 307"/>
          <p:cNvSpPr>
            <a:spLocks noEditPoints="1"/>
          </p:cNvSpPr>
          <p:nvPr/>
        </p:nvSpPr>
        <p:spPr bwMode="auto">
          <a:xfrm>
            <a:off x="11628220" y="5361626"/>
            <a:ext cx="75892" cy="112320"/>
          </a:xfrm>
          <a:custGeom>
            <a:avLst/>
            <a:gdLst>
              <a:gd name="T0" fmla="*/ 7 w 15"/>
              <a:gd name="T1" fmla="*/ 22 h 22"/>
              <a:gd name="T2" fmla="*/ 0 w 15"/>
              <a:gd name="T3" fmla="*/ 11 h 22"/>
              <a:gd name="T4" fmla="*/ 2 w 15"/>
              <a:gd name="T5" fmla="*/ 3 h 22"/>
              <a:gd name="T6" fmla="*/ 8 w 15"/>
              <a:gd name="T7" fmla="*/ 0 h 22"/>
              <a:gd name="T8" fmla="*/ 15 w 15"/>
              <a:gd name="T9" fmla="*/ 11 h 22"/>
              <a:gd name="T10" fmla="*/ 13 w 15"/>
              <a:gd name="T11" fmla="*/ 19 h 22"/>
              <a:gd name="T12" fmla="*/ 7 w 15"/>
              <a:gd name="T13" fmla="*/ 22 h 22"/>
              <a:gd name="T14" fmla="*/ 8 w 15"/>
              <a:gd name="T15" fmla="*/ 4 h 22"/>
              <a:gd name="T16" fmla="*/ 5 w 15"/>
              <a:gd name="T17" fmla="*/ 11 h 22"/>
              <a:gd name="T18" fmla="*/ 8 w 15"/>
              <a:gd name="T19" fmla="*/ 18 h 22"/>
              <a:gd name="T20" fmla="*/ 11 w 15"/>
              <a:gd name="T21" fmla="*/ 11 h 22"/>
              <a:gd name="T22" fmla="*/ 8 w 15"/>
              <a:gd name="T23"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22">
                <a:moveTo>
                  <a:pt x="7" y="22"/>
                </a:moveTo>
                <a:cubicBezTo>
                  <a:pt x="2" y="22"/>
                  <a:pt x="0" y="18"/>
                  <a:pt x="0" y="11"/>
                </a:cubicBezTo>
                <a:cubicBezTo>
                  <a:pt x="0" y="8"/>
                  <a:pt x="1" y="5"/>
                  <a:pt x="2" y="3"/>
                </a:cubicBezTo>
                <a:cubicBezTo>
                  <a:pt x="3" y="1"/>
                  <a:pt x="5" y="0"/>
                  <a:pt x="8" y="0"/>
                </a:cubicBezTo>
                <a:cubicBezTo>
                  <a:pt x="13" y="0"/>
                  <a:pt x="15" y="4"/>
                  <a:pt x="15" y="11"/>
                </a:cubicBezTo>
                <a:cubicBezTo>
                  <a:pt x="15" y="14"/>
                  <a:pt x="15" y="17"/>
                  <a:pt x="13" y="19"/>
                </a:cubicBezTo>
                <a:cubicBezTo>
                  <a:pt x="12" y="21"/>
                  <a:pt x="10" y="22"/>
                  <a:pt x="7" y="22"/>
                </a:cubicBezTo>
                <a:close/>
                <a:moveTo>
                  <a:pt x="8" y="4"/>
                </a:moveTo>
                <a:cubicBezTo>
                  <a:pt x="6" y="4"/>
                  <a:pt x="5" y="6"/>
                  <a:pt x="5" y="11"/>
                </a:cubicBezTo>
                <a:cubicBezTo>
                  <a:pt x="5" y="16"/>
                  <a:pt x="6" y="18"/>
                  <a:pt x="8" y="18"/>
                </a:cubicBezTo>
                <a:cubicBezTo>
                  <a:pt x="10" y="18"/>
                  <a:pt x="11" y="16"/>
                  <a:pt x="11" y="11"/>
                </a:cubicBezTo>
                <a:cubicBezTo>
                  <a:pt x="11" y="6"/>
                  <a:pt x="10" y="4"/>
                  <a:pt x="8" y="4"/>
                </a:cubicBezTo>
                <a:close/>
              </a:path>
            </a:pathLst>
          </a:custGeom>
          <a:solidFill>
            <a:schemeClr val="accent4">
              <a:lumMod val="60000"/>
              <a:lumOff val="40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57" name="Freeform 308"/>
          <p:cNvSpPr>
            <a:spLocks noEditPoints="1"/>
          </p:cNvSpPr>
          <p:nvPr/>
        </p:nvSpPr>
        <p:spPr bwMode="auto">
          <a:xfrm>
            <a:off x="11528043" y="5048952"/>
            <a:ext cx="81963" cy="115355"/>
          </a:xfrm>
          <a:custGeom>
            <a:avLst/>
            <a:gdLst>
              <a:gd name="T0" fmla="*/ 8 w 16"/>
              <a:gd name="T1" fmla="*/ 22 h 22"/>
              <a:gd name="T2" fmla="*/ 0 w 16"/>
              <a:gd name="T3" fmla="*/ 11 h 22"/>
              <a:gd name="T4" fmla="*/ 2 w 16"/>
              <a:gd name="T5" fmla="*/ 3 h 22"/>
              <a:gd name="T6" fmla="*/ 8 w 16"/>
              <a:gd name="T7" fmla="*/ 0 h 22"/>
              <a:gd name="T8" fmla="*/ 16 w 16"/>
              <a:gd name="T9" fmla="*/ 11 h 22"/>
              <a:gd name="T10" fmla="*/ 14 w 16"/>
              <a:gd name="T11" fmla="*/ 19 h 22"/>
              <a:gd name="T12" fmla="*/ 8 w 16"/>
              <a:gd name="T13" fmla="*/ 22 h 22"/>
              <a:gd name="T14" fmla="*/ 8 w 16"/>
              <a:gd name="T15" fmla="*/ 4 h 22"/>
              <a:gd name="T16" fmla="*/ 5 w 16"/>
              <a:gd name="T17" fmla="*/ 11 h 22"/>
              <a:gd name="T18" fmla="*/ 8 w 16"/>
              <a:gd name="T19" fmla="*/ 18 h 22"/>
              <a:gd name="T20" fmla="*/ 11 w 16"/>
              <a:gd name="T21" fmla="*/ 11 h 22"/>
              <a:gd name="T22" fmla="*/ 8 w 16"/>
              <a:gd name="T23"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 h="22">
                <a:moveTo>
                  <a:pt x="8" y="22"/>
                </a:moveTo>
                <a:cubicBezTo>
                  <a:pt x="3" y="22"/>
                  <a:pt x="0" y="18"/>
                  <a:pt x="0" y="11"/>
                </a:cubicBezTo>
                <a:cubicBezTo>
                  <a:pt x="0" y="8"/>
                  <a:pt x="1" y="5"/>
                  <a:pt x="2" y="3"/>
                </a:cubicBezTo>
                <a:cubicBezTo>
                  <a:pt x="4" y="1"/>
                  <a:pt x="6" y="0"/>
                  <a:pt x="8" y="0"/>
                </a:cubicBezTo>
                <a:cubicBezTo>
                  <a:pt x="13" y="0"/>
                  <a:pt x="16" y="4"/>
                  <a:pt x="16" y="11"/>
                </a:cubicBezTo>
                <a:cubicBezTo>
                  <a:pt x="16" y="14"/>
                  <a:pt x="15" y="17"/>
                  <a:pt x="14" y="19"/>
                </a:cubicBezTo>
                <a:cubicBezTo>
                  <a:pt x="12" y="21"/>
                  <a:pt x="10" y="22"/>
                  <a:pt x="8" y="22"/>
                </a:cubicBezTo>
                <a:close/>
                <a:moveTo>
                  <a:pt x="8" y="4"/>
                </a:moveTo>
                <a:cubicBezTo>
                  <a:pt x="6" y="4"/>
                  <a:pt x="5" y="6"/>
                  <a:pt x="5" y="11"/>
                </a:cubicBezTo>
                <a:cubicBezTo>
                  <a:pt x="5" y="16"/>
                  <a:pt x="6" y="18"/>
                  <a:pt x="8" y="18"/>
                </a:cubicBezTo>
                <a:cubicBezTo>
                  <a:pt x="10" y="18"/>
                  <a:pt x="11" y="16"/>
                  <a:pt x="11" y="11"/>
                </a:cubicBezTo>
                <a:cubicBezTo>
                  <a:pt x="11" y="6"/>
                  <a:pt x="10" y="4"/>
                  <a:pt x="8" y="4"/>
                </a:cubicBezTo>
                <a:close/>
              </a:path>
            </a:pathLst>
          </a:custGeom>
          <a:solidFill>
            <a:schemeClr val="accent4">
              <a:lumMod val="60000"/>
              <a:lumOff val="40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58" name="Freeform 309"/>
          <p:cNvSpPr>
            <a:spLocks/>
          </p:cNvSpPr>
          <p:nvPr/>
        </p:nvSpPr>
        <p:spPr bwMode="auto">
          <a:xfrm>
            <a:off x="11540186" y="5206807"/>
            <a:ext cx="51606" cy="112320"/>
          </a:xfrm>
          <a:custGeom>
            <a:avLst/>
            <a:gdLst>
              <a:gd name="T0" fmla="*/ 10 w 10"/>
              <a:gd name="T1" fmla="*/ 0 h 22"/>
              <a:gd name="T2" fmla="*/ 10 w 10"/>
              <a:gd name="T3" fmla="*/ 22 h 22"/>
              <a:gd name="T4" fmla="*/ 5 w 10"/>
              <a:gd name="T5" fmla="*/ 22 h 22"/>
              <a:gd name="T6" fmla="*/ 5 w 10"/>
              <a:gd name="T7" fmla="*/ 5 h 22"/>
              <a:gd name="T8" fmla="*/ 4 w 10"/>
              <a:gd name="T9" fmla="*/ 6 h 22"/>
              <a:gd name="T10" fmla="*/ 3 w 10"/>
              <a:gd name="T11" fmla="*/ 6 h 22"/>
              <a:gd name="T12" fmla="*/ 2 w 10"/>
              <a:gd name="T13" fmla="*/ 7 h 22"/>
              <a:gd name="T14" fmla="*/ 0 w 10"/>
              <a:gd name="T15" fmla="*/ 7 h 22"/>
              <a:gd name="T16" fmla="*/ 0 w 10"/>
              <a:gd name="T17" fmla="*/ 3 h 22"/>
              <a:gd name="T18" fmla="*/ 4 w 10"/>
              <a:gd name="T19" fmla="*/ 2 h 22"/>
              <a:gd name="T20" fmla="*/ 7 w 10"/>
              <a:gd name="T21" fmla="*/ 0 h 22"/>
              <a:gd name="T22" fmla="*/ 10 w 10"/>
              <a:gd name="T23"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 h="22">
                <a:moveTo>
                  <a:pt x="10" y="0"/>
                </a:moveTo>
                <a:cubicBezTo>
                  <a:pt x="10" y="22"/>
                  <a:pt x="10" y="22"/>
                  <a:pt x="10" y="22"/>
                </a:cubicBezTo>
                <a:cubicBezTo>
                  <a:pt x="5" y="22"/>
                  <a:pt x="5" y="22"/>
                  <a:pt x="5" y="22"/>
                </a:cubicBezTo>
                <a:cubicBezTo>
                  <a:pt x="5" y="5"/>
                  <a:pt x="5" y="5"/>
                  <a:pt x="5" y="5"/>
                </a:cubicBezTo>
                <a:cubicBezTo>
                  <a:pt x="5" y="5"/>
                  <a:pt x="4" y="6"/>
                  <a:pt x="4" y="6"/>
                </a:cubicBezTo>
                <a:cubicBezTo>
                  <a:pt x="4" y="6"/>
                  <a:pt x="3" y="6"/>
                  <a:pt x="3" y="6"/>
                </a:cubicBezTo>
                <a:cubicBezTo>
                  <a:pt x="3" y="7"/>
                  <a:pt x="2" y="7"/>
                  <a:pt x="2" y="7"/>
                </a:cubicBezTo>
                <a:cubicBezTo>
                  <a:pt x="1" y="7"/>
                  <a:pt x="1" y="7"/>
                  <a:pt x="0" y="7"/>
                </a:cubicBezTo>
                <a:cubicBezTo>
                  <a:pt x="0" y="3"/>
                  <a:pt x="0" y="3"/>
                  <a:pt x="0" y="3"/>
                </a:cubicBezTo>
                <a:cubicBezTo>
                  <a:pt x="2" y="3"/>
                  <a:pt x="3" y="2"/>
                  <a:pt x="4" y="2"/>
                </a:cubicBezTo>
                <a:cubicBezTo>
                  <a:pt x="5" y="1"/>
                  <a:pt x="6" y="1"/>
                  <a:pt x="7" y="0"/>
                </a:cubicBezTo>
                <a:lnTo>
                  <a:pt x="10" y="0"/>
                </a:lnTo>
                <a:close/>
              </a:path>
            </a:pathLst>
          </a:custGeom>
          <a:solidFill>
            <a:schemeClr val="accent4">
              <a:lumMod val="60000"/>
              <a:lumOff val="40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59" name="Freeform 310"/>
          <p:cNvSpPr>
            <a:spLocks noEditPoints="1"/>
          </p:cNvSpPr>
          <p:nvPr/>
        </p:nvSpPr>
        <p:spPr bwMode="auto">
          <a:xfrm>
            <a:off x="11528043" y="5361626"/>
            <a:ext cx="81963" cy="112320"/>
          </a:xfrm>
          <a:custGeom>
            <a:avLst/>
            <a:gdLst>
              <a:gd name="T0" fmla="*/ 8 w 16"/>
              <a:gd name="T1" fmla="*/ 22 h 22"/>
              <a:gd name="T2" fmla="*/ 0 w 16"/>
              <a:gd name="T3" fmla="*/ 11 h 22"/>
              <a:gd name="T4" fmla="*/ 2 w 16"/>
              <a:gd name="T5" fmla="*/ 3 h 22"/>
              <a:gd name="T6" fmla="*/ 8 w 16"/>
              <a:gd name="T7" fmla="*/ 0 h 22"/>
              <a:gd name="T8" fmla="*/ 16 w 16"/>
              <a:gd name="T9" fmla="*/ 11 h 22"/>
              <a:gd name="T10" fmla="*/ 14 w 16"/>
              <a:gd name="T11" fmla="*/ 19 h 22"/>
              <a:gd name="T12" fmla="*/ 8 w 16"/>
              <a:gd name="T13" fmla="*/ 22 h 22"/>
              <a:gd name="T14" fmla="*/ 8 w 16"/>
              <a:gd name="T15" fmla="*/ 4 h 22"/>
              <a:gd name="T16" fmla="*/ 5 w 16"/>
              <a:gd name="T17" fmla="*/ 11 h 22"/>
              <a:gd name="T18" fmla="*/ 8 w 16"/>
              <a:gd name="T19" fmla="*/ 18 h 22"/>
              <a:gd name="T20" fmla="*/ 11 w 16"/>
              <a:gd name="T21" fmla="*/ 11 h 22"/>
              <a:gd name="T22" fmla="*/ 8 w 16"/>
              <a:gd name="T23"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 h="22">
                <a:moveTo>
                  <a:pt x="8" y="22"/>
                </a:moveTo>
                <a:cubicBezTo>
                  <a:pt x="3" y="22"/>
                  <a:pt x="0" y="18"/>
                  <a:pt x="0" y="11"/>
                </a:cubicBezTo>
                <a:cubicBezTo>
                  <a:pt x="0" y="8"/>
                  <a:pt x="1" y="5"/>
                  <a:pt x="2" y="3"/>
                </a:cubicBezTo>
                <a:cubicBezTo>
                  <a:pt x="4" y="1"/>
                  <a:pt x="6" y="0"/>
                  <a:pt x="8" y="0"/>
                </a:cubicBezTo>
                <a:cubicBezTo>
                  <a:pt x="13" y="0"/>
                  <a:pt x="16" y="4"/>
                  <a:pt x="16" y="11"/>
                </a:cubicBezTo>
                <a:cubicBezTo>
                  <a:pt x="16" y="14"/>
                  <a:pt x="15" y="17"/>
                  <a:pt x="14" y="19"/>
                </a:cubicBezTo>
                <a:cubicBezTo>
                  <a:pt x="12" y="21"/>
                  <a:pt x="10" y="22"/>
                  <a:pt x="8" y="22"/>
                </a:cubicBezTo>
                <a:close/>
                <a:moveTo>
                  <a:pt x="8" y="4"/>
                </a:moveTo>
                <a:cubicBezTo>
                  <a:pt x="6" y="4"/>
                  <a:pt x="5" y="6"/>
                  <a:pt x="5" y="11"/>
                </a:cubicBezTo>
                <a:cubicBezTo>
                  <a:pt x="5" y="16"/>
                  <a:pt x="6" y="18"/>
                  <a:pt x="8" y="18"/>
                </a:cubicBezTo>
                <a:cubicBezTo>
                  <a:pt x="10" y="18"/>
                  <a:pt x="11" y="16"/>
                  <a:pt x="11" y="11"/>
                </a:cubicBezTo>
                <a:cubicBezTo>
                  <a:pt x="11" y="6"/>
                  <a:pt x="10" y="4"/>
                  <a:pt x="8" y="4"/>
                </a:cubicBezTo>
                <a:close/>
              </a:path>
            </a:pathLst>
          </a:custGeom>
          <a:solidFill>
            <a:schemeClr val="accent4">
              <a:lumMod val="60000"/>
              <a:lumOff val="40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60" name="Rectangle 311"/>
          <p:cNvSpPr>
            <a:spLocks noChangeArrowheads="1"/>
          </p:cNvSpPr>
          <p:nvPr/>
        </p:nvSpPr>
        <p:spPr bwMode="auto">
          <a:xfrm>
            <a:off x="10486854" y="3860488"/>
            <a:ext cx="968378" cy="968378"/>
          </a:xfrm>
          <a:prstGeom prst="rect">
            <a:avLst/>
          </a:prstGeom>
          <a:solidFill>
            <a:schemeClr val="accent2"/>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61" name="Freeform 312"/>
          <p:cNvSpPr>
            <a:spLocks/>
          </p:cNvSpPr>
          <p:nvPr/>
        </p:nvSpPr>
        <p:spPr bwMode="auto">
          <a:xfrm>
            <a:off x="10656851" y="4036557"/>
            <a:ext cx="69820" cy="160890"/>
          </a:xfrm>
          <a:custGeom>
            <a:avLst/>
            <a:gdLst>
              <a:gd name="T0" fmla="*/ 13 w 13"/>
              <a:gd name="T1" fmla="*/ 0 h 31"/>
              <a:gd name="T2" fmla="*/ 13 w 13"/>
              <a:gd name="T3" fmla="*/ 31 h 31"/>
              <a:gd name="T4" fmla="*/ 6 w 13"/>
              <a:gd name="T5" fmla="*/ 31 h 31"/>
              <a:gd name="T6" fmla="*/ 6 w 13"/>
              <a:gd name="T7" fmla="*/ 7 h 31"/>
              <a:gd name="T8" fmla="*/ 5 w 13"/>
              <a:gd name="T9" fmla="*/ 8 h 31"/>
              <a:gd name="T10" fmla="*/ 3 w 13"/>
              <a:gd name="T11" fmla="*/ 9 h 31"/>
              <a:gd name="T12" fmla="*/ 2 w 13"/>
              <a:gd name="T13" fmla="*/ 10 h 31"/>
              <a:gd name="T14" fmla="*/ 0 w 13"/>
              <a:gd name="T15" fmla="*/ 10 h 31"/>
              <a:gd name="T16" fmla="*/ 0 w 13"/>
              <a:gd name="T17" fmla="*/ 4 h 31"/>
              <a:gd name="T18" fmla="*/ 5 w 13"/>
              <a:gd name="T19" fmla="*/ 2 h 31"/>
              <a:gd name="T20" fmla="*/ 9 w 13"/>
              <a:gd name="T21" fmla="*/ 0 h 31"/>
              <a:gd name="T22" fmla="*/ 13 w 13"/>
              <a:gd name="T23"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 h="31">
                <a:moveTo>
                  <a:pt x="13" y="0"/>
                </a:moveTo>
                <a:cubicBezTo>
                  <a:pt x="13" y="31"/>
                  <a:pt x="13" y="31"/>
                  <a:pt x="13" y="31"/>
                </a:cubicBezTo>
                <a:cubicBezTo>
                  <a:pt x="6" y="31"/>
                  <a:pt x="6" y="31"/>
                  <a:pt x="6" y="31"/>
                </a:cubicBezTo>
                <a:cubicBezTo>
                  <a:pt x="6" y="7"/>
                  <a:pt x="6" y="7"/>
                  <a:pt x="6" y="7"/>
                </a:cubicBezTo>
                <a:cubicBezTo>
                  <a:pt x="6" y="8"/>
                  <a:pt x="6" y="8"/>
                  <a:pt x="5" y="8"/>
                </a:cubicBezTo>
                <a:cubicBezTo>
                  <a:pt x="5" y="8"/>
                  <a:pt x="4" y="9"/>
                  <a:pt x="3" y="9"/>
                </a:cubicBezTo>
                <a:cubicBezTo>
                  <a:pt x="3" y="9"/>
                  <a:pt x="2" y="9"/>
                  <a:pt x="2" y="10"/>
                </a:cubicBezTo>
                <a:cubicBezTo>
                  <a:pt x="1" y="10"/>
                  <a:pt x="0" y="10"/>
                  <a:pt x="0" y="10"/>
                </a:cubicBezTo>
                <a:cubicBezTo>
                  <a:pt x="0" y="4"/>
                  <a:pt x="0" y="4"/>
                  <a:pt x="0" y="4"/>
                </a:cubicBezTo>
                <a:cubicBezTo>
                  <a:pt x="2" y="4"/>
                  <a:pt x="3" y="3"/>
                  <a:pt x="5" y="2"/>
                </a:cubicBezTo>
                <a:cubicBezTo>
                  <a:pt x="6" y="1"/>
                  <a:pt x="8" y="1"/>
                  <a:pt x="9" y="0"/>
                </a:cubicBezTo>
                <a:lnTo>
                  <a:pt x="13"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2" name="Freeform 313"/>
          <p:cNvSpPr>
            <a:spLocks noEditPoints="1"/>
          </p:cNvSpPr>
          <p:nvPr/>
        </p:nvSpPr>
        <p:spPr bwMode="auto">
          <a:xfrm>
            <a:off x="10781314" y="4036557"/>
            <a:ext cx="115355" cy="163926"/>
          </a:xfrm>
          <a:custGeom>
            <a:avLst/>
            <a:gdLst>
              <a:gd name="T0" fmla="*/ 11 w 22"/>
              <a:gd name="T1" fmla="*/ 32 h 32"/>
              <a:gd name="T2" fmla="*/ 0 w 22"/>
              <a:gd name="T3" fmla="*/ 16 h 32"/>
              <a:gd name="T4" fmla="*/ 3 w 22"/>
              <a:gd name="T5" fmla="*/ 4 h 32"/>
              <a:gd name="T6" fmla="*/ 11 w 22"/>
              <a:gd name="T7" fmla="*/ 0 h 32"/>
              <a:gd name="T8" fmla="*/ 22 w 22"/>
              <a:gd name="T9" fmla="*/ 15 h 32"/>
              <a:gd name="T10" fmla="*/ 19 w 22"/>
              <a:gd name="T11" fmla="*/ 27 h 32"/>
              <a:gd name="T12" fmla="*/ 11 w 22"/>
              <a:gd name="T13" fmla="*/ 32 h 32"/>
              <a:gd name="T14" fmla="*/ 11 w 22"/>
              <a:gd name="T15" fmla="*/ 5 h 32"/>
              <a:gd name="T16" fmla="*/ 7 w 22"/>
              <a:gd name="T17" fmla="*/ 16 h 32"/>
              <a:gd name="T18" fmla="*/ 11 w 22"/>
              <a:gd name="T19" fmla="*/ 26 h 32"/>
              <a:gd name="T20" fmla="*/ 15 w 22"/>
              <a:gd name="T21" fmla="*/ 16 h 32"/>
              <a:gd name="T22" fmla="*/ 11 w 22"/>
              <a:gd name="T23" fmla="*/ 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32">
                <a:moveTo>
                  <a:pt x="11" y="32"/>
                </a:moveTo>
                <a:cubicBezTo>
                  <a:pt x="4" y="32"/>
                  <a:pt x="0" y="26"/>
                  <a:pt x="0" y="16"/>
                </a:cubicBezTo>
                <a:cubicBezTo>
                  <a:pt x="0" y="11"/>
                  <a:pt x="1" y="7"/>
                  <a:pt x="3" y="4"/>
                </a:cubicBezTo>
                <a:cubicBezTo>
                  <a:pt x="5" y="1"/>
                  <a:pt x="8" y="0"/>
                  <a:pt x="11" y="0"/>
                </a:cubicBezTo>
                <a:cubicBezTo>
                  <a:pt x="19" y="0"/>
                  <a:pt x="22" y="5"/>
                  <a:pt x="22" y="15"/>
                </a:cubicBezTo>
                <a:cubicBezTo>
                  <a:pt x="22" y="21"/>
                  <a:pt x="21" y="25"/>
                  <a:pt x="19" y="27"/>
                </a:cubicBezTo>
                <a:cubicBezTo>
                  <a:pt x="17" y="30"/>
                  <a:pt x="14" y="32"/>
                  <a:pt x="11" y="32"/>
                </a:cubicBezTo>
                <a:close/>
                <a:moveTo>
                  <a:pt x="11" y="5"/>
                </a:moveTo>
                <a:cubicBezTo>
                  <a:pt x="8" y="5"/>
                  <a:pt x="7" y="9"/>
                  <a:pt x="7" y="16"/>
                </a:cubicBezTo>
                <a:cubicBezTo>
                  <a:pt x="7" y="23"/>
                  <a:pt x="8" y="26"/>
                  <a:pt x="11" y="26"/>
                </a:cubicBezTo>
                <a:cubicBezTo>
                  <a:pt x="14" y="26"/>
                  <a:pt x="15" y="23"/>
                  <a:pt x="15" y="16"/>
                </a:cubicBezTo>
                <a:cubicBezTo>
                  <a:pt x="15" y="9"/>
                  <a:pt x="14" y="5"/>
                  <a:pt x="11" y="5"/>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3" name="Freeform 314"/>
          <p:cNvSpPr>
            <a:spLocks/>
          </p:cNvSpPr>
          <p:nvPr/>
        </p:nvSpPr>
        <p:spPr bwMode="auto">
          <a:xfrm>
            <a:off x="10927026" y="4036557"/>
            <a:ext cx="66785" cy="160890"/>
          </a:xfrm>
          <a:custGeom>
            <a:avLst/>
            <a:gdLst>
              <a:gd name="T0" fmla="*/ 13 w 13"/>
              <a:gd name="T1" fmla="*/ 0 h 31"/>
              <a:gd name="T2" fmla="*/ 13 w 13"/>
              <a:gd name="T3" fmla="*/ 31 h 31"/>
              <a:gd name="T4" fmla="*/ 7 w 13"/>
              <a:gd name="T5" fmla="*/ 31 h 31"/>
              <a:gd name="T6" fmla="*/ 7 w 13"/>
              <a:gd name="T7" fmla="*/ 7 h 31"/>
              <a:gd name="T8" fmla="*/ 5 w 13"/>
              <a:gd name="T9" fmla="*/ 8 h 31"/>
              <a:gd name="T10" fmla="*/ 4 w 13"/>
              <a:gd name="T11" fmla="*/ 9 h 31"/>
              <a:gd name="T12" fmla="*/ 2 w 13"/>
              <a:gd name="T13" fmla="*/ 10 h 31"/>
              <a:gd name="T14" fmla="*/ 0 w 13"/>
              <a:gd name="T15" fmla="*/ 10 h 31"/>
              <a:gd name="T16" fmla="*/ 0 w 13"/>
              <a:gd name="T17" fmla="*/ 4 h 31"/>
              <a:gd name="T18" fmla="*/ 5 w 13"/>
              <a:gd name="T19" fmla="*/ 2 h 31"/>
              <a:gd name="T20" fmla="*/ 9 w 13"/>
              <a:gd name="T21" fmla="*/ 0 h 31"/>
              <a:gd name="T22" fmla="*/ 13 w 13"/>
              <a:gd name="T23"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 h="31">
                <a:moveTo>
                  <a:pt x="13" y="0"/>
                </a:moveTo>
                <a:cubicBezTo>
                  <a:pt x="13" y="31"/>
                  <a:pt x="13" y="31"/>
                  <a:pt x="13" y="31"/>
                </a:cubicBezTo>
                <a:cubicBezTo>
                  <a:pt x="7" y="31"/>
                  <a:pt x="7" y="31"/>
                  <a:pt x="7" y="31"/>
                </a:cubicBezTo>
                <a:cubicBezTo>
                  <a:pt x="7" y="7"/>
                  <a:pt x="7" y="7"/>
                  <a:pt x="7" y="7"/>
                </a:cubicBezTo>
                <a:cubicBezTo>
                  <a:pt x="6" y="8"/>
                  <a:pt x="6" y="8"/>
                  <a:pt x="5" y="8"/>
                </a:cubicBezTo>
                <a:cubicBezTo>
                  <a:pt x="5" y="8"/>
                  <a:pt x="4" y="9"/>
                  <a:pt x="4" y="9"/>
                </a:cubicBezTo>
                <a:cubicBezTo>
                  <a:pt x="3" y="9"/>
                  <a:pt x="3" y="9"/>
                  <a:pt x="2" y="10"/>
                </a:cubicBezTo>
                <a:cubicBezTo>
                  <a:pt x="1" y="10"/>
                  <a:pt x="1" y="10"/>
                  <a:pt x="0" y="10"/>
                </a:cubicBezTo>
                <a:cubicBezTo>
                  <a:pt x="0" y="4"/>
                  <a:pt x="0" y="4"/>
                  <a:pt x="0" y="4"/>
                </a:cubicBezTo>
                <a:cubicBezTo>
                  <a:pt x="2" y="4"/>
                  <a:pt x="4" y="3"/>
                  <a:pt x="5" y="2"/>
                </a:cubicBezTo>
                <a:cubicBezTo>
                  <a:pt x="7" y="1"/>
                  <a:pt x="8" y="1"/>
                  <a:pt x="9" y="0"/>
                </a:cubicBezTo>
                <a:lnTo>
                  <a:pt x="13"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4" name="Freeform 315"/>
          <p:cNvSpPr>
            <a:spLocks noEditPoints="1"/>
          </p:cNvSpPr>
          <p:nvPr/>
        </p:nvSpPr>
        <p:spPr bwMode="auto">
          <a:xfrm>
            <a:off x="10641673" y="4264232"/>
            <a:ext cx="115355" cy="160890"/>
          </a:xfrm>
          <a:custGeom>
            <a:avLst/>
            <a:gdLst>
              <a:gd name="T0" fmla="*/ 11 w 22"/>
              <a:gd name="T1" fmla="*/ 31 h 31"/>
              <a:gd name="T2" fmla="*/ 0 w 22"/>
              <a:gd name="T3" fmla="*/ 16 h 31"/>
              <a:gd name="T4" fmla="*/ 3 w 22"/>
              <a:gd name="T5" fmla="*/ 4 h 31"/>
              <a:gd name="T6" fmla="*/ 11 w 22"/>
              <a:gd name="T7" fmla="*/ 0 h 31"/>
              <a:gd name="T8" fmla="*/ 22 w 22"/>
              <a:gd name="T9" fmla="*/ 15 h 31"/>
              <a:gd name="T10" fmla="*/ 19 w 22"/>
              <a:gd name="T11" fmla="*/ 27 h 31"/>
              <a:gd name="T12" fmla="*/ 11 w 22"/>
              <a:gd name="T13" fmla="*/ 31 h 31"/>
              <a:gd name="T14" fmla="*/ 11 w 22"/>
              <a:gd name="T15" fmla="*/ 5 h 31"/>
              <a:gd name="T16" fmla="*/ 7 w 22"/>
              <a:gd name="T17" fmla="*/ 16 h 31"/>
              <a:gd name="T18" fmla="*/ 11 w 22"/>
              <a:gd name="T19" fmla="*/ 26 h 31"/>
              <a:gd name="T20" fmla="*/ 15 w 22"/>
              <a:gd name="T21" fmla="*/ 15 h 31"/>
              <a:gd name="T22" fmla="*/ 11 w 22"/>
              <a:gd name="T23" fmla="*/ 5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31">
                <a:moveTo>
                  <a:pt x="11" y="31"/>
                </a:moveTo>
                <a:cubicBezTo>
                  <a:pt x="3" y="31"/>
                  <a:pt x="0" y="26"/>
                  <a:pt x="0" y="16"/>
                </a:cubicBezTo>
                <a:cubicBezTo>
                  <a:pt x="0" y="11"/>
                  <a:pt x="1" y="7"/>
                  <a:pt x="3" y="4"/>
                </a:cubicBezTo>
                <a:cubicBezTo>
                  <a:pt x="5" y="1"/>
                  <a:pt x="8" y="0"/>
                  <a:pt x="11" y="0"/>
                </a:cubicBezTo>
                <a:cubicBezTo>
                  <a:pt x="18" y="0"/>
                  <a:pt x="22" y="5"/>
                  <a:pt x="22" y="15"/>
                </a:cubicBezTo>
                <a:cubicBezTo>
                  <a:pt x="22" y="20"/>
                  <a:pt x="21" y="24"/>
                  <a:pt x="19" y="27"/>
                </a:cubicBezTo>
                <a:cubicBezTo>
                  <a:pt x="17" y="30"/>
                  <a:pt x="14" y="31"/>
                  <a:pt x="11" y="31"/>
                </a:cubicBezTo>
                <a:close/>
                <a:moveTo>
                  <a:pt x="11" y="5"/>
                </a:moveTo>
                <a:cubicBezTo>
                  <a:pt x="8" y="5"/>
                  <a:pt x="7" y="8"/>
                  <a:pt x="7" y="16"/>
                </a:cubicBezTo>
                <a:cubicBezTo>
                  <a:pt x="7" y="23"/>
                  <a:pt x="8" y="26"/>
                  <a:pt x="11" y="26"/>
                </a:cubicBezTo>
                <a:cubicBezTo>
                  <a:pt x="14" y="26"/>
                  <a:pt x="15" y="23"/>
                  <a:pt x="15" y="15"/>
                </a:cubicBezTo>
                <a:cubicBezTo>
                  <a:pt x="15" y="8"/>
                  <a:pt x="14" y="5"/>
                  <a:pt x="11" y="5"/>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5" name="Freeform 316"/>
          <p:cNvSpPr>
            <a:spLocks/>
          </p:cNvSpPr>
          <p:nvPr/>
        </p:nvSpPr>
        <p:spPr bwMode="auto">
          <a:xfrm>
            <a:off x="10796492" y="4258161"/>
            <a:ext cx="69820" cy="166962"/>
          </a:xfrm>
          <a:custGeom>
            <a:avLst/>
            <a:gdLst>
              <a:gd name="T0" fmla="*/ 13 w 13"/>
              <a:gd name="T1" fmla="*/ 0 h 32"/>
              <a:gd name="T2" fmla="*/ 13 w 13"/>
              <a:gd name="T3" fmla="*/ 32 h 32"/>
              <a:gd name="T4" fmla="*/ 6 w 13"/>
              <a:gd name="T5" fmla="*/ 32 h 32"/>
              <a:gd name="T6" fmla="*/ 6 w 13"/>
              <a:gd name="T7" fmla="*/ 8 h 32"/>
              <a:gd name="T8" fmla="*/ 5 w 13"/>
              <a:gd name="T9" fmla="*/ 9 h 32"/>
              <a:gd name="T10" fmla="*/ 4 w 13"/>
              <a:gd name="T11" fmla="*/ 10 h 32"/>
              <a:gd name="T12" fmla="*/ 2 w 13"/>
              <a:gd name="T13" fmla="*/ 10 h 32"/>
              <a:gd name="T14" fmla="*/ 0 w 13"/>
              <a:gd name="T15" fmla="*/ 11 h 32"/>
              <a:gd name="T16" fmla="*/ 0 w 13"/>
              <a:gd name="T17" fmla="*/ 5 h 32"/>
              <a:gd name="T18" fmla="*/ 5 w 13"/>
              <a:gd name="T19" fmla="*/ 3 h 32"/>
              <a:gd name="T20" fmla="*/ 9 w 13"/>
              <a:gd name="T21" fmla="*/ 0 h 32"/>
              <a:gd name="T22" fmla="*/ 13 w 13"/>
              <a:gd name="T23"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 h="32">
                <a:moveTo>
                  <a:pt x="13" y="0"/>
                </a:moveTo>
                <a:cubicBezTo>
                  <a:pt x="13" y="32"/>
                  <a:pt x="13" y="32"/>
                  <a:pt x="13" y="32"/>
                </a:cubicBezTo>
                <a:cubicBezTo>
                  <a:pt x="6" y="32"/>
                  <a:pt x="6" y="32"/>
                  <a:pt x="6" y="32"/>
                </a:cubicBezTo>
                <a:cubicBezTo>
                  <a:pt x="6" y="8"/>
                  <a:pt x="6" y="8"/>
                  <a:pt x="6" y="8"/>
                </a:cubicBezTo>
                <a:cubicBezTo>
                  <a:pt x="6" y="8"/>
                  <a:pt x="6" y="9"/>
                  <a:pt x="5" y="9"/>
                </a:cubicBezTo>
                <a:cubicBezTo>
                  <a:pt x="5" y="9"/>
                  <a:pt x="4" y="10"/>
                  <a:pt x="4" y="10"/>
                </a:cubicBezTo>
                <a:cubicBezTo>
                  <a:pt x="3" y="10"/>
                  <a:pt x="2" y="10"/>
                  <a:pt x="2" y="10"/>
                </a:cubicBezTo>
                <a:cubicBezTo>
                  <a:pt x="1" y="11"/>
                  <a:pt x="1" y="11"/>
                  <a:pt x="0" y="11"/>
                </a:cubicBezTo>
                <a:cubicBezTo>
                  <a:pt x="0" y="5"/>
                  <a:pt x="0" y="5"/>
                  <a:pt x="0" y="5"/>
                </a:cubicBezTo>
                <a:cubicBezTo>
                  <a:pt x="2" y="5"/>
                  <a:pt x="3" y="4"/>
                  <a:pt x="5" y="3"/>
                </a:cubicBezTo>
                <a:cubicBezTo>
                  <a:pt x="6" y="2"/>
                  <a:pt x="8" y="1"/>
                  <a:pt x="9" y="0"/>
                </a:cubicBezTo>
                <a:lnTo>
                  <a:pt x="13"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6" name="Freeform 317"/>
          <p:cNvSpPr>
            <a:spLocks noEditPoints="1"/>
          </p:cNvSpPr>
          <p:nvPr/>
        </p:nvSpPr>
        <p:spPr bwMode="auto">
          <a:xfrm>
            <a:off x="10911847" y="4264232"/>
            <a:ext cx="115355" cy="160890"/>
          </a:xfrm>
          <a:custGeom>
            <a:avLst/>
            <a:gdLst>
              <a:gd name="T0" fmla="*/ 11 w 22"/>
              <a:gd name="T1" fmla="*/ 31 h 31"/>
              <a:gd name="T2" fmla="*/ 0 w 22"/>
              <a:gd name="T3" fmla="*/ 16 h 31"/>
              <a:gd name="T4" fmla="*/ 3 w 22"/>
              <a:gd name="T5" fmla="*/ 4 h 31"/>
              <a:gd name="T6" fmla="*/ 12 w 22"/>
              <a:gd name="T7" fmla="*/ 0 h 31"/>
              <a:gd name="T8" fmla="*/ 22 w 22"/>
              <a:gd name="T9" fmla="*/ 15 h 31"/>
              <a:gd name="T10" fmla="*/ 19 w 22"/>
              <a:gd name="T11" fmla="*/ 27 h 31"/>
              <a:gd name="T12" fmla="*/ 11 w 22"/>
              <a:gd name="T13" fmla="*/ 31 h 31"/>
              <a:gd name="T14" fmla="*/ 11 w 22"/>
              <a:gd name="T15" fmla="*/ 5 h 31"/>
              <a:gd name="T16" fmla="*/ 7 w 22"/>
              <a:gd name="T17" fmla="*/ 16 h 31"/>
              <a:gd name="T18" fmla="*/ 11 w 22"/>
              <a:gd name="T19" fmla="*/ 26 h 31"/>
              <a:gd name="T20" fmla="*/ 15 w 22"/>
              <a:gd name="T21" fmla="*/ 15 h 31"/>
              <a:gd name="T22" fmla="*/ 11 w 22"/>
              <a:gd name="T23" fmla="*/ 5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31">
                <a:moveTo>
                  <a:pt x="11" y="31"/>
                </a:moveTo>
                <a:cubicBezTo>
                  <a:pt x="4" y="31"/>
                  <a:pt x="0" y="26"/>
                  <a:pt x="0" y="16"/>
                </a:cubicBezTo>
                <a:cubicBezTo>
                  <a:pt x="0" y="11"/>
                  <a:pt x="1" y="7"/>
                  <a:pt x="3" y="4"/>
                </a:cubicBezTo>
                <a:cubicBezTo>
                  <a:pt x="5" y="1"/>
                  <a:pt x="8" y="0"/>
                  <a:pt x="12" y="0"/>
                </a:cubicBezTo>
                <a:cubicBezTo>
                  <a:pt x="19" y="0"/>
                  <a:pt x="22" y="5"/>
                  <a:pt x="22" y="15"/>
                </a:cubicBezTo>
                <a:cubicBezTo>
                  <a:pt x="22" y="20"/>
                  <a:pt x="21" y="24"/>
                  <a:pt x="19" y="27"/>
                </a:cubicBezTo>
                <a:cubicBezTo>
                  <a:pt x="17" y="30"/>
                  <a:pt x="15" y="31"/>
                  <a:pt x="11" y="31"/>
                </a:cubicBezTo>
                <a:close/>
                <a:moveTo>
                  <a:pt x="11" y="5"/>
                </a:moveTo>
                <a:cubicBezTo>
                  <a:pt x="8" y="5"/>
                  <a:pt x="7" y="8"/>
                  <a:pt x="7" y="16"/>
                </a:cubicBezTo>
                <a:cubicBezTo>
                  <a:pt x="7" y="23"/>
                  <a:pt x="8" y="26"/>
                  <a:pt x="11" y="26"/>
                </a:cubicBezTo>
                <a:cubicBezTo>
                  <a:pt x="14" y="26"/>
                  <a:pt x="15" y="23"/>
                  <a:pt x="15" y="15"/>
                </a:cubicBezTo>
                <a:cubicBezTo>
                  <a:pt x="15" y="8"/>
                  <a:pt x="14" y="5"/>
                  <a:pt x="11" y="5"/>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7" name="Freeform 318"/>
          <p:cNvSpPr>
            <a:spLocks noEditPoints="1"/>
          </p:cNvSpPr>
          <p:nvPr/>
        </p:nvSpPr>
        <p:spPr bwMode="auto">
          <a:xfrm>
            <a:off x="10641673" y="4485836"/>
            <a:ext cx="115355" cy="166962"/>
          </a:xfrm>
          <a:custGeom>
            <a:avLst/>
            <a:gdLst>
              <a:gd name="T0" fmla="*/ 11 w 22"/>
              <a:gd name="T1" fmla="*/ 32 h 32"/>
              <a:gd name="T2" fmla="*/ 0 w 22"/>
              <a:gd name="T3" fmla="*/ 17 h 32"/>
              <a:gd name="T4" fmla="*/ 3 w 22"/>
              <a:gd name="T5" fmla="*/ 5 h 32"/>
              <a:gd name="T6" fmla="*/ 11 w 22"/>
              <a:gd name="T7" fmla="*/ 0 h 32"/>
              <a:gd name="T8" fmla="*/ 22 w 22"/>
              <a:gd name="T9" fmla="*/ 16 h 32"/>
              <a:gd name="T10" fmla="*/ 19 w 22"/>
              <a:gd name="T11" fmla="*/ 28 h 32"/>
              <a:gd name="T12" fmla="*/ 11 w 22"/>
              <a:gd name="T13" fmla="*/ 32 h 32"/>
              <a:gd name="T14" fmla="*/ 11 w 22"/>
              <a:gd name="T15" fmla="*/ 6 h 32"/>
              <a:gd name="T16" fmla="*/ 7 w 22"/>
              <a:gd name="T17" fmla="*/ 17 h 32"/>
              <a:gd name="T18" fmla="*/ 11 w 22"/>
              <a:gd name="T19" fmla="*/ 27 h 32"/>
              <a:gd name="T20" fmla="*/ 15 w 22"/>
              <a:gd name="T21" fmla="*/ 16 h 32"/>
              <a:gd name="T22" fmla="*/ 11 w 22"/>
              <a:gd name="T23" fmla="*/ 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32">
                <a:moveTo>
                  <a:pt x="11" y="32"/>
                </a:moveTo>
                <a:cubicBezTo>
                  <a:pt x="3" y="32"/>
                  <a:pt x="0" y="27"/>
                  <a:pt x="0" y="17"/>
                </a:cubicBezTo>
                <a:cubicBezTo>
                  <a:pt x="0" y="11"/>
                  <a:pt x="1" y="7"/>
                  <a:pt x="3" y="5"/>
                </a:cubicBezTo>
                <a:cubicBezTo>
                  <a:pt x="5" y="2"/>
                  <a:pt x="8" y="0"/>
                  <a:pt x="11" y="0"/>
                </a:cubicBezTo>
                <a:cubicBezTo>
                  <a:pt x="18" y="0"/>
                  <a:pt x="22" y="6"/>
                  <a:pt x="22" y="16"/>
                </a:cubicBezTo>
                <a:cubicBezTo>
                  <a:pt x="22" y="21"/>
                  <a:pt x="21" y="25"/>
                  <a:pt x="19" y="28"/>
                </a:cubicBezTo>
                <a:cubicBezTo>
                  <a:pt x="17" y="31"/>
                  <a:pt x="14" y="32"/>
                  <a:pt x="11" y="32"/>
                </a:cubicBezTo>
                <a:close/>
                <a:moveTo>
                  <a:pt x="11" y="6"/>
                </a:moveTo>
                <a:cubicBezTo>
                  <a:pt x="8" y="6"/>
                  <a:pt x="7" y="9"/>
                  <a:pt x="7" y="17"/>
                </a:cubicBezTo>
                <a:cubicBezTo>
                  <a:pt x="7" y="24"/>
                  <a:pt x="8" y="27"/>
                  <a:pt x="11" y="27"/>
                </a:cubicBezTo>
                <a:cubicBezTo>
                  <a:pt x="14" y="27"/>
                  <a:pt x="15" y="23"/>
                  <a:pt x="15" y="16"/>
                </a:cubicBezTo>
                <a:cubicBezTo>
                  <a:pt x="15" y="9"/>
                  <a:pt x="14" y="6"/>
                  <a:pt x="11" y="6"/>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8" name="Freeform 319"/>
          <p:cNvSpPr>
            <a:spLocks noEditPoints="1"/>
          </p:cNvSpPr>
          <p:nvPr/>
        </p:nvSpPr>
        <p:spPr bwMode="auto">
          <a:xfrm>
            <a:off x="10781314" y="4485836"/>
            <a:ext cx="115355" cy="166962"/>
          </a:xfrm>
          <a:custGeom>
            <a:avLst/>
            <a:gdLst>
              <a:gd name="T0" fmla="*/ 11 w 22"/>
              <a:gd name="T1" fmla="*/ 32 h 32"/>
              <a:gd name="T2" fmla="*/ 0 w 22"/>
              <a:gd name="T3" fmla="*/ 17 h 32"/>
              <a:gd name="T4" fmla="*/ 3 w 22"/>
              <a:gd name="T5" fmla="*/ 5 h 32"/>
              <a:gd name="T6" fmla="*/ 11 w 22"/>
              <a:gd name="T7" fmla="*/ 0 h 32"/>
              <a:gd name="T8" fmla="*/ 22 w 22"/>
              <a:gd name="T9" fmla="*/ 16 h 32"/>
              <a:gd name="T10" fmla="*/ 19 w 22"/>
              <a:gd name="T11" fmla="*/ 28 h 32"/>
              <a:gd name="T12" fmla="*/ 11 w 22"/>
              <a:gd name="T13" fmla="*/ 32 h 32"/>
              <a:gd name="T14" fmla="*/ 11 w 22"/>
              <a:gd name="T15" fmla="*/ 6 h 32"/>
              <a:gd name="T16" fmla="*/ 7 w 22"/>
              <a:gd name="T17" fmla="*/ 17 h 32"/>
              <a:gd name="T18" fmla="*/ 11 w 22"/>
              <a:gd name="T19" fmla="*/ 27 h 32"/>
              <a:gd name="T20" fmla="*/ 15 w 22"/>
              <a:gd name="T21" fmla="*/ 16 h 32"/>
              <a:gd name="T22" fmla="*/ 11 w 22"/>
              <a:gd name="T23" fmla="*/ 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32">
                <a:moveTo>
                  <a:pt x="11" y="32"/>
                </a:moveTo>
                <a:cubicBezTo>
                  <a:pt x="4" y="32"/>
                  <a:pt x="0" y="27"/>
                  <a:pt x="0" y="17"/>
                </a:cubicBezTo>
                <a:cubicBezTo>
                  <a:pt x="0" y="11"/>
                  <a:pt x="1" y="7"/>
                  <a:pt x="3" y="5"/>
                </a:cubicBezTo>
                <a:cubicBezTo>
                  <a:pt x="5" y="2"/>
                  <a:pt x="8" y="0"/>
                  <a:pt x="11" y="0"/>
                </a:cubicBezTo>
                <a:cubicBezTo>
                  <a:pt x="19" y="0"/>
                  <a:pt x="22" y="6"/>
                  <a:pt x="22" y="16"/>
                </a:cubicBezTo>
                <a:cubicBezTo>
                  <a:pt x="22" y="21"/>
                  <a:pt x="21" y="25"/>
                  <a:pt x="19" y="28"/>
                </a:cubicBezTo>
                <a:cubicBezTo>
                  <a:pt x="17" y="31"/>
                  <a:pt x="14" y="32"/>
                  <a:pt x="11" y="32"/>
                </a:cubicBezTo>
                <a:close/>
                <a:moveTo>
                  <a:pt x="11" y="6"/>
                </a:moveTo>
                <a:cubicBezTo>
                  <a:pt x="8" y="6"/>
                  <a:pt x="7" y="9"/>
                  <a:pt x="7" y="17"/>
                </a:cubicBezTo>
                <a:cubicBezTo>
                  <a:pt x="7" y="24"/>
                  <a:pt x="8" y="27"/>
                  <a:pt x="11" y="27"/>
                </a:cubicBezTo>
                <a:cubicBezTo>
                  <a:pt x="14" y="27"/>
                  <a:pt x="15" y="23"/>
                  <a:pt x="15" y="16"/>
                </a:cubicBezTo>
                <a:cubicBezTo>
                  <a:pt x="15" y="9"/>
                  <a:pt x="14" y="6"/>
                  <a:pt x="11" y="6"/>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9" name="Freeform 320"/>
          <p:cNvSpPr>
            <a:spLocks/>
          </p:cNvSpPr>
          <p:nvPr/>
        </p:nvSpPr>
        <p:spPr bwMode="auto">
          <a:xfrm>
            <a:off x="10927026" y="4485836"/>
            <a:ext cx="66785" cy="166962"/>
          </a:xfrm>
          <a:custGeom>
            <a:avLst/>
            <a:gdLst>
              <a:gd name="T0" fmla="*/ 13 w 13"/>
              <a:gd name="T1" fmla="*/ 0 h 32"/>
              <a:gd name="T2" fmla="*/ 13 w 13"/>
              <a:gd name="T3" fmla="*/ 32 h 32"/>
              <a:gd name="T4" fmla="*/ 7 w 13"/>
              <a:gd name="T5" fmla="*/ 32 h 32"/>
              <a:gd name="T6" fmla="*/ 7 w 13"/>
              <a:gd name="T7" fmla="*/ 8 h 32"/>
              <a:gd name="T8" fmla="*/ 5 w 13"/>
              <a:gd name="T9" fmla="*/ 9 h 32"/>
              <a:gd name="T10" fmla="*/ 4 w 13"/>
              <a:gd name="T11" fmla="*/ 10 h 32"/>
              <a:gd name="T12" fmla="*/ 2 w 13"/>
              <a:gd name="T13" fmla="*/ 10 h 32"/>
              <a:gd name="T14" fmla="*/ 0 w 13"/>
              <a:gd name="T15" fmla="*/ 11 h 32"/>
              <a:gd name="T16" fmla="*/ 0 w 13"/>
              <a:gd name="T17" fmla="*/ 5 h 32"/>
              <a:gd name="T18" fmla="*/ 5 w 13"/>
              <a:gd name="T19" fmla="*/ 3 h 32"/>
              <a:gd name="T20" fmla="*/ 9 w 13"/>
              <a:gd name="T21" fmla="*/ 0 h 32"/>
              <a:gd name="T22" fmla="*/ 13 w 13"/>
              <a:gd name="T23"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 h="32">
                <a:moveTo>
                  <a:pt x="13" y="0"/>
                </a:moveTo>
                <a:cubicBezTo>
                  <a:pt x="13" y="32"/>
                  <a:pt x="13" y="32"/>
                  <a:pt x="13" y="32"/>
                </a:cubicBezTo>
                <a:cubicBezTo>
                  <a:pt x="7" y="32"/>
                  <a:pt x="7" y="32"/>
                  <a:pt x="7" y="32"/>
                </a:cubicBezTo>
                <a:cubicBezTo>
                  <a:pt x="7" y="8"/>
                  <a:pt x="7" y="8"/>
                  <a:pt x="7" y="8"/>
                </a:cubicBezTo>
                <a:cubicBezTo>
                  <a:pt x="6" y="8"/>
                  <a:pt x="6" y="9"/>
                  <a:pt x="5" y="9"/>
                </a:cubicBezTo>
                <a:cubicBezTo>
                  <a:pt x="5" y="9"/>
                  <a:pt x="4" y="9"/>
                  <a:pt x="4" y="10"/>
                </a:cubicBezTo>
                <a:cubicBezTo>
                  <a:pt x="3" y="10"/>
                  <a:pt x="3" y="10"/>
                  <a:pt x="2" y="10"/>
                </a:cubicBezTo>
                <a:cubicBezTo>
                  <a:pt x="1" y="10"/>
                  <a:pt x="1" y="11"/>
                  <a:pt x="0" y="11"/>
                </a:cubicBezTo>
                <a:cubicBezTo>
                  <a:pt x="0" y="5"/>
                  <a:pt x="0" y="5"/>
                  <a:pt x="0" y="5"/>
                </a:cubicBezTo>
                <a:cubicBezTo>
                  <a:pt x="2" y="4"/>
                  <a:pt x="4" y="4"/>
                  <a:pt x="5" y="3"/>
                </a:cubicBezTo>
                <a:cubicBezTo>
                  <a:pt x="7" y="2"/>
                  <a:pt x="8" y="1"/>
                  <a:pt x="9" y="0"/>
                </a:cubicBezTo>
                <a:lnTo>
                  <a:pt x="13"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0" name="Freeform 321"/>
          <p:cNvSpPr>
            <a:spLocks/>
          </p:cNvSpPr>
          <p:nvPr/>
        </p:nvSpPr>
        <p:spPr bwMode="auto">
          <a:xfrm>
            <a:off x="11203271" y="4036557"/>
            <a:ext cx="72856" cy="160890"/>
          </a:xfrm>
          <a:custGeom>
            <a:avLst/>
            <a:gdLst>
              <a:gd name="T0" fmla="*/ 14 w 14"/>
              <a:gd name="T1" fmla="*/ 0 h 31"/>
              <a:gd name="T2" fmla="*/ 14 w 14"/>
              <a:gd name="T3" fmla="*/ 31 h 31"/>
              <a:gd name="T4" fmla="*/ 7 w 14"/>
              <a:gd name="T5" fmla="*/ 31 h 31"/>
              <a:gd name="T6" fmla="*/ 7 w 14"/>
              <a:gd name="T7" fmla="*/ 7 h 31"/>
              <a:gd name="T8" fmla="*/ 5 w 14"/>
              <a:gd name="T9" fmla="*/ 8 h 31"/>
              <a:gd name="T10" fmla="*/ 4 w 14"/>
              <a:gd name="T11" fmla="*/ 9 h 31"/>
              <a:gd name="T12" fmla="*/ 2 w 14"/>
              <a:gd name="T13" fmla="*/ 10 h 31"/>
              <a:gd name="T14" fmla="*/ 0 w 14"/>
              <a:gd name="T15" fmla="*/ 10 h 31"/>
              <a:gd name="T16" fmla="*/ 0 w 14"/>
              <a:gd name="T17" fmla="*/ 4 h 31"/>
              <a:gd name="T18" fmla="*/ 5 w 14"/>
              <a:gd name="T19" fmla="*/ 2 h 31"/>
              <a:gd name="T20" fmla="*/ 9 w 14"/>
              <a:gd name="T21" fmla="*/ 0 h 31"/>
              <a:gd name="T22" fmla="*/ 14 w 14"/>
              <a:gd name="T23"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 h="31">
                <a:moveTo>
                  <a:pt x="14" y="0"/>
                </a:moveTo>
                <a:cubicBezTo>
                  <a:pt x="14" y="31"/>
                  <a:pt x="14" y="31"/>
                  <a:pt x="14" y="31"/>
                </a:cubicBezTo>
                <a:cubicBezTo>
                  <a:pt x="7" y="31"/>
                  <a:pt x="7" y="31"/>
                  <a:pt x="7" y="31"/>
                </a:cubicBezTo>
                <a:cubicBezTo>
                  <a:pt x="7" y="7"/>
                  <a:pt x="7" y="7"/>
                  <a:pt x="7" y="7"/>
                </a:cubicBezTo>
                <a:cubicBezTo>
                  <a:pt x="6" y="8"/>
                  <a:pt x="6" y="8"/>
                  <a:pt x="5" y="8"/>
                </a:cubicBezTo>
                <a:cubicBezTo>
                  <a:pt x="5" y="8"/>
                  <a:pt x="4" y="9"/>
                  <a:pt x="4" y="9"/>
                </a:cubicBezTo>
                <a:cubicBezTo>
                  <a:pt x="3" y="9"/>
                  <a:pt x="3" y="9"/>
                  <a:pt x="2" y="10"/>
                </a:cubicBezTo>
                <a:cubicBezTo>
                  <a:pt x="1" y="10"/>
                  <a:pt x="1" y="10"/>
                  <a:pt x="0" y="10"/>
                </a:cubicBezTo>
                <a:cubicBezTo>
                  <a:pt x="0" y="4"/>
                  <a:pt x="0" y="4"/>
                  <a:pt x="0" y="4"/>
                </a:cubicBezTo>
                <a:cubicBezTo>
                  <a:pt x="2" y="4"/>
                  <a:pt x="4" y="3"/>
                  <a:pt x="5" y="2"/>
                </a:cubicBezTo>
                <a:cubicBezTo>
                  <a:pt x="7" y="1"/>
                  <a:pt x="8" y="1"/>
                  <a:pt x="9" y="0"/>
                </a:cubicBezTo>
                <a:lnTo>
                  <a:pt x="14"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1" name="Freeform 322"/>
          <p:cNvSpPr>
            <a:spLocks noEditPoints="1"/>
          </p:cNvSpPr>
          <p:nvPr/>
        </p:nvSpPr>
        <p:spPr bwMode="auto">
          <a:xfrm>
            <a:off x="11188093" y="4264232"/>
            <a:ext cx="112320" cy="160890"/>
          </a:xfrm>
          <a:custGeom>
            <a:avLst/>
            <a:gdLst>
              <a:gd name="T0" fmla="*/ 11 w 22"/>
              <a:gd name="T1" fmla="*/ 31 h 31"/>
              <a:gd name="T2" fmla="*/ 0 w 22"/>
              <a:gd name="T3" fmla="*/ 16 h 31"/>
              <a:gd name="T4" fmla="*/ 3 w 22"/>
              <a:gd name="T5" fmla="*/ 4 h 31"/>
              <a:gd name="T6" fmla="*/ 12 w 22"/>
              <a:gd name="T7" fmla="*/ 0 h 31"/>
              <a:gd name="T8" fmla="*/ 22 w 22"/>
              <a:gd name="T9" fmla="*/ 15 h 31"/>
              <a:gd name="T10" fmla="*/ 20 w 22"/>
              <a:gd name="T11" fmla="*/ 27 h 31"/>
              <a:gd name="T12" fmla="*/ 11 w 22"/>
              <a:gd name="T13" fmla="*/ 31 h 31"/>
              <a:gd name="T14" fmla="*/ 11 w 22"/>
              <a:gd name="T15" fmla="*/ 5 h 31"/>
              <a:gd name="T16" fmla="*/ 7 w 22"/>
              <a:gd name="T17" fmla="*/ 16 h 31"/>
              <a:gd name="T18" fmla="*/ 11 w 22"/>
              <a:gd name="T19" fmla="*/ 26 h 31"/>
              <a:gd name="T20" fmla="*/ 16 w 22"/>
              <a:gd name="T21" fmla="*/ 15 h 31"/>
              <a:gd name="T22" fmla="*/ 11 w 22"/>
              <a:gd name="T23" fmla="*/ 5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31">
                <a:moveTo>
                  <a:pt x="11" y="31"/>
                </a:moveTo>
                <a:cubicBezTo>
                  <a:pt x="4" y="31"/>
                  <a:pt x="0" y="26"/>
                  <a:pt x="0" y="16"/>
                </a:cubicBezTo>
                <a:cubicBezTo>
                  <a:pt x="0" y="11"/>
                  <a:pt x="1" y="7"/>
                  <a:pt x="3" y="4"/>
                </a:cubicBezTo>
                <a:cubicBezTo>
                  <a:pt x="5" y="1"/>
                  <a:pt x="8" y="0"/>
                  <a:pt x="12" y="0"/>
                </a:cubicBezTo>
                <a:cubicBezTo>
                  <a:pt x="19" y="0"/>
                  <a:pt x="22" y="5"/>
                  <a:pt x="22" y="15"/>
                </a:cubicBezTo>
                <a:cubicBezTo>
                  <a:pt x="22" y="20"/>
                  <a:pt x="22" y="24"/>
                  <a:pt x="20" y="27"/>
                </a:cubicBezTo>
                <a:cubicBezTo>
                  <a:pt x="18" y="30"/>
                  <a:pt x="15" y="31"/>
                  <a:pt x="11" y="31"/>
                </a:cubicBezTo>
                <a:close/>
                <a:moveTo>
                  <a:pt x="11" y="5"/>
                </a:moveTo>
                <a:cubicBezTo>
                  <a:pt x="9" y="5"/>
                  <a:pt x="7" y="8"/>
                  <a:pt x="7" y="16"/>
                </a:cubicBezTo>
                <a:cubicBezTo>
                  <a:pt x="7" y="23"/>
                  <a:pt x="9" y="26"/>
                  <a:pt x="11" y="26"/>
                </a:cubicBezTo>
                <a:cubicBezTo>
                  <a:pt x="14" y="26"/>
                  <a:pt x="16" y="23"/>
                  <a:pt x="16" y="15"/>
                </a:cubicBezTo>
                <a:cubicBezTo>
                  <a:pt x="16" y="8"/>
                  <a:pt x="14" y="5"/>
                  <a:pt x="11" y="5"/>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2" name="Freeform 323"/>
          <p:cNvSpPr>
            <a:spLocks noEditPoints="1"/>
          </p:cNvSpPr>
          <p:nvPr/>
        </p:nvSpPr>
        <p:spPr bwMode="auto">
          <a:xfrm>
            <a:off x="11188093" y="4485836"/>
            <a:ext cx="112320" cy="166962"/>
          </a:xfrm>
          <a:custGeom>
            <a:avLst/>
            <a:gdLst>
              <a:gd name="T0" fmla="*/ 11 w 22"/>
              <a:gd name="T1" fmla="*/ 32 h 32"/>
              <a:gd name="T2" fmla="*/ 0 w 22"/>
              <a:gd name="T3" fmla="*/ 17 h 32"/>
              <a:gd name="T4" fmla="*/ 3 w 22"/>
              <a:gd name="T5" fmla="*/ 5 h 32"/>
              <a:gd name="T6" fmla="*/ 12 w 22"/>
              <a:gd name="T7" fmla="*/ 0 h 32"/>
              <a:gd name="T8" fmla="*/ 22 w 22"/>
              <a:gd name="T9" fmla="*/ 16 h 32"/>
              <a:gd name="T10" fmla="*/ 20 w 22"/>
              <a:gd name="T11" fmla="*/ 28 h 32"/>
              <a:gd name="T12" fmla="*/ 11 w 22"/>
              <a:gd name="T13" fmla="*/ 32 h 32"/>
              <a:gd name="T14" fmla="*/ 11 w 22"/>
              <a:gd name="T15" fmla="*/ 6 h 32"/>
              <a:gd name="T16" fmla="*/ 7 w 22"/>
              <a:gd name="T17" fmla="*/ 17 h 32"/>
              <a:gd name="T18" fmla="*/ 11 w 22"/>
              <a:gd name="T19" fmla="*/ 27 h 32"/>
              <a:gd name="T20" fmla="*/ 16 w 22"/>
              <a:gd name="T21" fmla="*/ 16 h 32"/>
              <a:gd name="T22" fmla="*/ 11 w 22"/>
              <a:gd name="T23" fmla="*/ 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32">
                <a:moveTo>
                  <a:pt x="11" y="32"/>
                </a:moveTo>
                <a:cubicBezTo>
                  <a:pt x="4" y="32"/>
                  <a:pt x="0" y="27"/>
                  <a:pt x="0" y="17"/>
                </a:cubicBezTo>
                <a:cubicBezTo>
                  <a:pt x="0" y="11"/>
                  <a:pt x="1" y="7"/>
                  <a:pt x="3" y="5"/>
                </a:cubicBezTo>
                <a:cubicBezTo>
                  <a:pt x="5" y="2"/>
                  <a:pt x="8" y="0"/>
                  <a:pt x="12" y="0"/>
                </a:cubicBezTo>
                <a:cubicBezTo>
                  <a:pt x="19" y="0"/>
                  <a:pt x="22" y="6"/>
                  <a:pt x="22" y="16"/>
                </a:cubicBezTo>
                <a:cubicBezTo>
                  <a:pt x="22" y="21"/>
                  <a:pt x="22" y="25"/>
                  <a:pt x="20" y="28"/>
                </a:cubicBezTo>
                <a:cubicBezTo>
                  <a:pt x="18" y="31"/>
                  <a:pt x="15" y="32"/>
                  <a:pt x="11" y="32"/>
                </a:cubicBezTo>
                <a:close/>
                <a:moveTo>
                  <a:pt x="11" y="6"/>
                </a:moveTo>
                <a:cubicBezTo>
                  <a:pt x="9" y="6"/>
                  <a:pt x="7" y="9"/>
                  <a:pt x="7" y="17"/>
                </a:cubicBezTo>
                <a:cubicBezTo>
                  <a:pt x="7" y="24"/>
                  <a:pt x="9" y="27"/>
                  <a:pt x="11" y="27"/>
                </a:cubicBezTo>
                <a:cubicBezTo>
                  <a:pt x="14" y="27"/>
                  <a:pt x="16" y="23"/>
                  <a:pt x="16" y="16"/>
                </a:cubicBezTo>
                <a:cubicBezTo>
                  <a:pt x="16" y="9"/>
                  <a:pt x="14" y="6"/>
                  <a:pt x="11" y="6"/>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3" name="Freeform 324"/>
          <p:cNvSpPr>
            <a:spLocks noEditPoints="1"/>
          </p:cNvSpPr>
          <p:nvPr/>
        </p:nvSpPr>
        <p:spPr bwMode="auto">
          <a:xfrm>
            <a:off x="11045417" y="4036557"/>
            <a:ext cx="115355" cy="163926"/>
          </a:xfrm>
          <a:custGeom>
            <a:avLst/>
            <a:gdLst>
              <a:gd name="T0" fmla="*/ 11 w 22"/>
              <a:gd name="T1" fmla="*/ 32 h 32"/>
              <a:gd name="T2" fmla="*/ 0 w 22"/>
              <a:gd name="T3" fmla="*/ 16 h 32"/>
              <a:gd name="T4" fmla="*/ 3 w 22"/>
              <a:gd name="T5" fmla="*/ 4 h 32"/>
              <a:gd name="T6" fmla="*/ 12 w 22"/>
              <a:gd name="T7" fmla="*/ 0 h 32"/>
              <a:gd name="T8" fmla="*/ 22 w 22"/>
              <a:gd name="T9" fmla="*/ 15 h 32"/>
              <a:gd name="T10" fmla="*/ 19 w 22"/>
              <a:gd name="T11" fmla="*/ 27 h 32"/>
              <a:gd name="T12" fmla="*/ 11 w 22"/>
              <a:gd name="T13" fmla="*/ 32 h 32"/>
              <a:gd name="T14" fmla="*/ 11 w 22"/>
              <a:gd name="T15" fmla="*/ 5 h 32"/>
              <a:gd name="T16" fmla="*/ 7 w 22"/>
              <a:gd name="T17" fmla="*/ 16 h 32"/>
              <a:gd name="T18" fmla="*/ 11 w 22"/>
              <a:gd name="T19" fmla="*/ 26 h 32"/>
              <a:gd name="T20" fmla="*/ 15 w 22"/>
              <a:gd name="T21" fmla="*/ 16 h 32"/>
              <a:gd name="T22" fmla="*/ 11 w 22"/>
              <a:gd name="T23" fmla="*/ 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32">
                <a:moveTo>
                  <a:pt x="11" y="32"/>
                </a:moveTo>
                <a:cubicBezTo>
                  <a:pt x="4" y="32"/>
                  <a:pt x="0" y="26"/>
                  <a:pt x="0" y="16"/>
                </a:cubicBezTo>
                <a:cubicBezTo>
                  <a:pt x="0" y="11"/>
                  <a:pt x="1" y="7"/>
                  <a:pt x="3" y="4"/>
                </a:cubicBezTo>
                <a:cubicBezTo>
                  <a:pt x="5" y="1"/>
                  <a:pt x="8" y="0"/>
                  <a:pt x="12" y="0"/>
                </a:cubicBezTo>
                <a:cubicBezTo>
                  <a:pt x="19" y="0"/>
                  <a:pt x="22" y="5"/>
                  <a:pt x="22" y="15"/>
                </a:cubicBezTo>
                <a:cubicBezTo>
                  <a:pt x="22" y="21"/>
                  <a:pt x="21" y="25"/>
                  <a:pt x="19" y="27"/>
                </a:cubicBezTo>
                <a:cubicBezTo>
                  <a:pt x="18" y="30"/>
                  <a:pt x="15" y="32"/>
                  <a:pt x="11" y="32"/>
                </a:cubicBezTo>
                <a:close/>
                <a:moveTo>
                  <a:pt x="11" y="5"/>
                </a:moveTo>
                <a:cubicBezTo>
                  <a:pt x="8" y="5"/>
                  <a:pt x="7" y="9"/>
                  <a:pt x="7" y="16"/>
                </a:cubicBezTo>
                <a:cubicBezTo>
                  <a:pt x="7" y="23"/>
                  <a:pt x="8" y="26"/>
                  <a:pt x="11" y="26"/>
                </a:cubicBezTo>
                <a:cubicBezTo>
                  <a:pt x="14" y="26"/>
                  <a:pt x="15" y="23"/>
                  <a:pt x="15" y="16"/>
                </a:cubicBezTo>
                <a:cubicBezTo>
                  <a:pt x="15" y="9"/>
                  <a:pt x="14" y="5"/>
                  <a:pt x="11" y="5"/>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4" name="Freeform 325"/>
          <p:cNvSpPr>
            <a:spLocks/>
          </p:cNvSpPr>
          <p:nvPr/>
        </p:nvSpPr>
        <p:spPr bwMode="auto">
          <a:xfrm>
            <a:off x="11063631" y="4258161"/>
            <a:ext cx="66785" cy="166962"/>
          </a:xfrm>
          <a:custGeom>
            <a:avLst/>
            <a:gdLst>
              <a:gd name="T0" fmla="*/ 13 w 13"/>
              <a:gd name="T1" fmla="*/ 0 h 32"/>
              <a:gd name="T2" fmla="*/ 13 w 13"/>
              <a:gd name="T3" fmla="*/ 32 h 32"/>
              <a:gd name="T4" fmla="*/ 7 w 13"/>
              <a:gd name="T5" fmla="*/ 32 h 32"/>
              <a:gd name="T6" fmla="*/ 7 w 13"/>
              <a:gd name="T7" fmla="*/ 8 h 32"/>
              <a:gd name="T8" fmla="*/ 5 w 13"/>
              <a:gd name="T9" fmla="*/ 9 h 32"/>
              <a:gd name="T10" fmla="*/ 4 w 13"/>
              <a:gd name="T11" fmla="*/ 10 h 32"/>
              <a:gd name="T12" fmla="*/ 2 w 13"/>
              <a:gd name="T13" fmla="*/ 10 h 32"/>
              <a:gd name="T14" fmla="*/ 0 w 13"/>
              <a:gd name="T15" fmla="*/ 11 h 32"/>
              <a:gd name="T16" fmla="*/ 0 w 13"/>
              <a:gd name="T17" fmla="*/ 5 h 32"/>
              <a:gd name="T18" fmla="*/ 5 w 13"/>
              <a:gd name="T19" fmla="*/ 3 h 32"/>
              <a:gd name="T20" fmla="*/ 9 w 13"/>
              <a:gd name="T21" fmla="*/ 0 h 32"/>
              <a:gd name="T22" fmla="*/ 13 w 13"/>
              <a:gd name="T23"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 h="32">
                <a:moveTo>
                  <a:pt x="13" y="0"/>
                </a:moveTo>
                <a:cubicBezTo>
                  <a:pt x="13" y="32"/>
                  <a:pt x="13" y="32"/>
                  <a:pt x="13" y="32"/>
                </a:cubicBezTo>
                <a:cubicBezTo>
                  <a:pt x="7" y="32"/>
                  <a:pt x="7" y="32"/>
                  <a:pt x="7" y="32"/>
                </a:cubicBezTo>
                <a:cubicBezTo>
                  <a:pt x="7" y="8"/>
                  <a:pt x="7" y="8"/>
                  <a:pt x="7" y="8"/>
                </a:cubicBezTo>
                <a:cubicBezTo>
                  <a:pt x="6" y="8"/>
                  <a:pt x="6" y="9"/>
                  <a:pt x="5" y="9"/>
                </a:cubicBezTo>
                <a:cubicBezTo>
                  <a:pt x="5" y="9"/>
                  <a:pt x="4" y="10"/>
                  <a:pt x="4" y="10"/>
                </a:cubicBezTo>
                <a:cubicBezTo>
                  <a:pt x="3" y="10"/>
                  <a:pt x="3" y="10"/>
                  <a:pt x="2" y="10"/>
                </a:cubicBezTo>
                <a:cubicBezTo>
                  <a:pt x="1" y="11"/>
                  <a:pt x="1" y="11"/>
                  <a:pt x="0" y="11"/>
                </a:cubicBezTo>
                <a:cubicBezTo>
                  <a:pt x="0" y="5"/>
                  <a:pt x="0" y="5"/>
                  <a:pt x="0" y="5"/>
                </a:cubicBezTo>
                <a:cubicBezTo>
                  <a:pt x="2" y="5"/>
                  <a:pt x="4" y="4"/>
                  <a:pt x="5" y="3"/>
                </a:cubicBezTo>
                <a:cubicBezTo>
                  <a:pt x="7" y="2"/>
                  <a:pt x="8" y="1"/>
                  <a:pt x="9" y="0"/>
                </a:cubicBezTo>
                <a:lnTo>
                  <a:pt x="13"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5" name="Freeform 326"/>
          <p:cNvSpPr>
            <a:spLocks noEditPoints="1"/>
          </p:cNvSpPr>
          <p:nvPr/>
        </p:nvSpPr>
        <p:spPr bwMode="auto">
          <a:xfrm>
            <a:off x="11045417" y="4485836"/>
            <a:ext cx="115355" cy="166962"/>
          </a:xfrm>
          <a:custGeom>
            <a:avLst/>
            <a:gdLst>
              <a:gd name="T0" fmla="*/ 11 w 22"/>
              <a:gd name="T1" fmla="*/ 32 h 32"/>
              <a:gd name="T2" fmla="*/ 0 w 22"/>
              <a:gd name="T3" fmla="*/ 17 h 32"/>
              <a:gd name="T4" fmla="*/ 3 w 22"/>
              <a:gd name="T5" fmla="*/ 5 h 32"/>
              <a:gd name="T6" fmla="*/ 12 w 22"/>
              <a:gd name="T7" fmla="*/ 0 h 32"/>
              <a:gd name="T8" fmla="*/ 22 w 22"/>
              <a:gd name="T9" fmla="*/ 16 h 32"/>
              <a:gd name="T10" fmla="*/ 19 w 22"/>
              <a:gd name="T11" fmla="*/ 28 h 32"/>
              <a:gd name="T12" fmla="*/ 11 w 22"/>
              <a:gd name="T13" fmla="*/ 32 h 32"/>
              <a:gd name="T14" fmla="*/ 11 w 22"/>
              <a:gd name="T15" fmla="*/ 6 h 32"/>
              <a:gd name="T16" fmla="*/ 7 w 22"/>
              <a:gd name="T17" fmla="*/ 17 h 32"/>
              <a:gd name="T18" fmla="*/ 11 w 22"/>
              <a:gd name="T19" fmla="*/ 27 h 32"/>
              <a:gd name="T20" fmla="*/ 15 w 22"/>
              <a:gd name="T21" fmla="*/ 16 h 32"/>
              <a:gd name="T22" fmla="*/ 11 w 22"/>
              <a:gd name="T23" fmla="*/ 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32">
                <a:moveTo>
                  <a:pt x="11" y="32"/>
                </a:moveTo>
                <a:cubicBezTo>
                  <a:pt x="4" y="32"/>
                  <a:pt x="0" y="27"/>
                  <a:pt x="0" y="17"/>
                </a:cubicBezTo>
                <a:cubicBezTo>
                  <a:pt x="0" y="11"/>
                  <a:pt x="1" y="7"/>
                  <a:pt x="3" y="5"/>
                </a:cubicBezTo>
                <a:cubicBezTo>
                  <a:pt x="5" y="2"/>
                  <a:pt x="8" y="0"/>
                  <a:pt x="12" y="0"/>
                </a:cubicBezTo>
                <a:cubicBezTo>
                  <a:pt x="19" y="0"/>
                  <a:pt x="22" y="6"/>
                  <a:pt x="22" y="16"/>
                </a:cubicBezTo>
                <a:cubicBezTo>
                  <a:pt x="22" y="21"/>
                  <a:pt x="21" y="25"/>
                  <a:pt x="19" y="28"/>
                </a:cubicBezTo>
                <a:cubicBezTo>
                  <a:pt x="18" y="31"/>
                  <a:pt x="15" y="32"/>
                  <a:pt x="11" y="32"/>
                </a:cubicBezTo>
                <a:close/>
                <a:moveTo>
                  <a:pt x="11" y="6"/>
                </a:moveTo>
                <a:cubicBezTo>
                  <a:pt x="8" y="6"/>
                  <a:pt x="7" y="9"/>
                  <a:pt x="7" y="17"/>
                </a:cubicBezTo>
                <a:cubicBezTo>
                  <a:pt x="7" y="24"/>
                  <a:pt x="8" y="27"/>
                  <a:pt x="11" y="27"/>
                </a:cubicBezTo>
                <a:cubicBezTo>
                  <a:pt x="14" y="27"/>
                  <a:pt x="15" y="23"/>
                  <a:pt x="15" y="16"/>
                </a:cubicBezTo>
                <a:cubicBezTo>
                  <a:pt x="15" y="9"/>
                  <a:pt x="14" y="6"/>
                  <a:pt x="11" y="6"/>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6" name="Rectangle 327"/>
          <p:cNvSpPr>
            <a:spLocks noChangeArrowheads="1"/>
          </p:cNvSpPr>
          <p:nvPr/>
        </p:nvSpPr>
        <p:spPr bwMode="auto">
          <a:xfrm>
            <a:off x="10890553" y="6050722"/>
            <a:ext cx="968378" cy="965342"/>
          </a:xfrm>
          <a:prstGeom prst="rect">
            <a:avLst/>
          </a:prstGeom>
          <a:solidFill>
            <a:schemeClr val="accent5"/>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77" name="Freeform 328"/>
          <p:cNvSpPr>
            <a:spLocks/>
          </p:cNvSpPr>
          <p:nvPr/>
        </p:nvSpPr>
        <p:spPr bwMode="auto">
          <a:xfrm>
            <a:off x="11060550" y="6223755"/>
            <a:ext cx="69820" cy="163926"/>
          </a:xfrm>
          <a:custGeom>
            <a:avLst/>
            <a:gdLst>
              <a:gd name="T0" fmla="*/ 13 w 13"/>
              <a:gd name="T1" fmla="*/ 0 h 32"/>
              <a:gd name="T2" fmla="*/ 13 w 13"/>
              <a:gd name="T3" fmla="*/ 32 h 32"/>
              <a:gd name="T4" fmla="*/ 6 w 13"/>
              <a:gd name="T5" fmla="*/ 32 h 32"/>
              <a:gd name="T6" fmla="*/ 6 w 13"/>
              <a:gd name="T7" fmla="*/ 8 h 32"/>
              <a:gd name="T8" fmla="*/ 5 w 13"/>
              <a:gd name="T9" fmla="*/ 9 h 32"/>
              <a:gd name="T10" fmla="*/ 3 w 13"/>
              <a:gd name="T11" fmla="*/ 10 h 32"/>
              <a:gd name="T12" fmla="*/ 2 w 13"/>
              <a:gd name="T13" fmla="*/ 10 h 32"/>
              <a:gd name="T14" fmla="*/ 0 w 13"/>
              <a:gd name="T15" fmla="*/ 10 h 32"/>
              <a:gd name="T16" fmla="*/ 0 w 13"/>
              <a:gd name="T17" fmla="*/ 5 h 32"/>
              <a:gd name="T18" fmla="*/ 5 w 13"/>
              <a:gd name="T19" fmla="*/ 3 h 32"/>
              <a:gd name="T20" fmla="*/ 9 w 13"/>
              <a:gd name="T21" fmla="*/ 0 h 32"/>
              <a:gd name="T22" fmla="*/ 13 w 13"/>
              <a:gd name="T23"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 h="32">
                <a:moveTo>
                  <a:pt x="13" y="0"/>
                </a:moveTo>
                <a:cubicBezTo>
                  <a:pt x="13" y="32"/>
                  <a:pt x="13" y="32"/>
                  <a:pt x="13" y="32"/>
                </a:cubicBezTo>
                <a:cubicBezTo>
                  <a:pt x="6" y="32"/>
                  <a:pt x="6" y="32"/>
                  <a:pt x="6" y="32"/>
                </a:cubicBezTo>
                <a:cubicBezTo>
                  <a:pt x="6" y="8"/>
                  <a:pt x="6" y="8"/>
                  <a:pt x="6" y="8"/>
                </a:cubicBezTo>
                <a:cubicBezTo>
                  <a:pt x="6" y="8"/>
                  <a:pt x="6" y="8"/>
                  <a:pt x="5" y="9"/>
                </a:cubicBezTo>
                <a:cubicBezTo>
                  <a:pt x="5" y="9"/>
                  <a:pt x="4" y="9"/>
                  <a:pt x="3" y="10"/>
                </a:cubicBezTo>
                <a:cubicBezTo>
                  <a:pt x="3" y="10"/>
                  <a:pt x="2" y="10"/>
                  <a:pt x="2" y="10"/>
                </a:cubicBezTo>
                <a:cubicBezTo>
                  <a:pt x="1" y="10"/>
                  <a:pt x="0" y="10"/>
                  <a:pt x="0" y="10"/>
                </a:cubicBezTo>
                <a:cubicBezTo>
                  <a:pt x="0" y="5"/>
                  <a:pt x="0" y="5"/>
                  <a:pt x="0" y="5"/>
                </a:cubicBezTo>
                <a:cubicBezTo>
                  <a:pt x="2" y="4"/>
                  <a:pt x="3" y="4"/>
                  <a:pt x="5" y="3"/>
                </a:cubicBezTo>
                <a:cubicBezTo>
                  <a:pt x="6" y="2"/>
                  <a:pt x="8" y="1"/>
                  <a:pt x="9" y="0"/>
                </a:cubicBezTo>
                <a:lnTo>
                  <a:pt x="13" y="0"/>
                </a:lnTo>
                <a:close/>
              </a:path>
            </a:pathLst>
          </a:custGeom>
          <a:solidFill>
            <a:schemeClr val="accent5">
              <a:lumMod val="60000"/>
              <a:lumOff val="40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78" name="Freeform 329"/>
          <p:cNvSpPr>
            <a:spLocks noEditPoints="1"/>
          </p:cNvSpPr>
          <p:nvPr/>
        </p:nvSpPr>
        <p:spPr bwMode="auto">
          <a:xfrm>
            <a:off x="11185013" y="6223755"/>
            <a:ext cx="115355" cy="163926"/>
          </a:xfrm>
          <a:custGeom>
            <a:avLst/>
            <a:gdLst>
              <a:gd name="T0" fmla="*/ 11 w 22"/>
              <a:gd name="T1" fmla="*/ 32 h 32"/>
              <a:gd name="T2" fmla="*/ 0 w 22"/>
              <a:gd name="T3" fmla="*/ 17 h 32"/>
              <a:gd name="T4" fmla="*/ 3 w 22"/>
              <a:gd name="T5" fmla="*/ 5 h 32"/>
              <a:gd name="T6" fmla="*/ 11 w 22"/>
              <a:gd name="T7" fmla="*/ 0 h 32"/>
              <a:gd name="T8" fmla="*/ 22 w 22"/>
              <a:gd name="T9" fmla="*/ 16 h 32"/>
              <a:gd name="T10" fmla="*/ 19 w 22"/>
              <a:gd name="T11" fmla="*/ 28 h 32"/>
              <a:gd name="T12" fmla="*/ 11 w 22"/>
              <a:gd name="T13" fmla="*/ 32 h 32"/>
              <a:gd name="T14" fmla="*/ 11 w 22"/>
              <a:gd name="T15" fmla="*/ 6 h 32"/>
              <a:gd name="T16" fmla="*/ 7 w 22"/>
              <a:gd name="T17" fmla="*/ 17 h 32"/>
              <a:gd name="T18" fmla="*/ 11 w 22"/>
              <a:gd name="T19" fmla="*/ 27 h 32"/>
              <a:gd name="T20" fmla="*/ 15 w 22"/>
              <a:gd name="T21" fmla="*/ 16 h 32"/>
              <a:gd name="T22" fmla="*/ 11 w 22"/>
              <a:gd name="T23" fmla="*/ 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32">
                <a:moveTo>
                  <a:pt x="11" y="32"/>
                </a:moveTo>
                <a:cubicBezTo>
                  <a:pt x="4" y="32"/>
                  <a:pt x="0" y="27"/>
                  <a:pt x="0" y="17"/>
                </a:cubicBezTo>
                <a:cubicBezTo>
                  <a:pt x="0" y="11"/>
                  <a:pt x="1" y="7"/>
                  <a:pt x="3" y="5"/>
                </a:cubicBezTo>
                <a:cubicBezTo>
                  <a:pt x="5" y="2"/>
                  <a:pt x="8" y="0"/>
                  <a:pt x="11" y="0"/>
                </a:cubicBezTo>
                <a:cubicBezTo>
                  <a:pt x="19" y="0"/>
                  <a:pt x="22" y="6"/>
                  <a:pt x="22" y="16"/>
                </a:cubicBezTo>
                <a:cubicBezTo>
                  <a:pt x="22" y="21"/>
                  <a:pt x="21" y="25"/>
                  <a:pt x="19" y="28"/>
                </a:cubicBezTo>
                <a:cubicBezTo>
                  <a:pt x="17" y="31"/>
                  <a:pt x="14" y="32"/>
                  <a:pt x="11" y="32"/>
                </a:cubicBezTo>
                <a:close/>
                <a:moveTo>
                  <a:pt x="11" y="6"/>
                </a:moveTo>
                <a:cubicBezTo>
                  <a:pt x="8" y="6"/>
                  <a:pt x="7" y="9"/>
                  <a:pt x="7" y="17"/>
                </a:cubicBezTo>
                <a:cubicBezTo>
                  <a:pt x="7" y="23"/>
                  <a:pt x="8" y="27"/>
                  <a:pt x="11" y="27"/>
                </a:cubicBezTo>
                <a:cubicBezTo>
                  <a:pt x="14" y="27"/>
                  <a:pt x="15" y="23"/>
                  <a:pt x="15" y="16"/>
                </a:cubicBezTo>
                <a:cubicBezTo>
                  <a:pt x="15" y="9"/>
                  <a:pt x="14" y="6"/>
                  <a:pt x="11" y="6"/>
                </a:cubicBezTo>
                <a:close/>
              </a:path>
            </a:pathLst>
          </a:custGeom>
          <a:solidFill>
            <a:schemeClr val="accent5">
              <a:lumMod val="60000"/>
              <a:lumOff val="40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79" name="Freeform 330"/>
          <p:cNvSpPr>
            <a:spLocks/>
          </p:cNvSpPr>
          <p:nvPr/>
        </p:nvSpPr>
        <p:spPr bwMode="auto">
          <a:xfrm>
            <a:off x="11330725" y="6223755"/>
            <a:ext cx="66785" cy="163926"/>
          </a:xfrm>
          <a:custGeom>
            <a:avLst/>
            <a:gdLst>
              <a:gd name="T0" fmla="*/ 13 w 13"/>
              <a:gd name="T1" fmla="*/ 0 h 32"/>
              <a:gd name="T2" fmla="*/ 13 w 13"/>
              <a:gd name="T3" fmla="*/ 32 h 32"/>
              <a:gd name="T4" fmla="*/ 7 w 13"/>
              <a:gd name="T5" fmla="*/ 32 h 32"/>
              <a:gd name="T6" fmla="*/ 7 w 13"/>
              <a:gd name="T7" fmla="*/ 8 h 32"/>
              <a:gd name="T8" fmla="*/ 5 w 13"/>
              <a:gd name="T9" fmla="*/ 9 h 32"/>
              <a:gd name="T10" fmla="*/ 4 w 13"/>
              <a:gd name="T11" fmla="*/ 10 h 32"/>
              <a:gd name="T12" fmla="*/ 2 w 13"/>
              <a:gd name="T13" fmla="*/ 10 h 32"/>
              <a:gd name="T14" fmla="*/ 0 w 13"/>
              <a:gd name="T15" fmla="*/ 10 h 32"/>
              <a:gd name="T16" fmla="*/ 0 w 13"/>
              <a:gd name="T17" fmla="*/ 5 h 32"/>
              <a:gd name="T18" fmla="*/ 5 w 13"/>
              <a:gd name="T19" fmla="*/ 3 h 32"/>
              <a:gd name="T20" fmla="*/ 9 w 13"/>
              <a:gd name="T21" fmla="*/ 0 h 32"/>
              <a:gd name="T22" fmla="*/ 13 w 13"/>
              <a:gd name="T23"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 h="32">
                <a:moveTo>
                  <a:pt x="13" y="0"/>
                </a:moveTo>
                <a:cubicBezTo>
                  <a:pt x="13" y="32"/>
                  <a:pt x="13" y="32"/>
                  <a:pt x="13" y="32"/>
                </a:cubicBezTo>
                <a:cubicBezTo>
                  <a:pt x="7" y="32"/>
                  <a:pt x="7" y="32"/>
                  <a:pt x="7" y="32"/>
                </a:cubicBezTo>
                <a:cubicBezTo>
                  <a:pt x="7" y="8"/>
                  <a:pt x="7" y="8"/>
                  <a:pt x="7" y="8"/>
                </a:cubicBezTo>
                <a:cubicBezTo>
                  <a:pt x="6" y="8"/>
                  <a:pt x="6" y="8"/>
                  <a:pt x="5" y="9"/>
                </a:cubicBezTo>
                <a:cubicBezTo>
                  <a:pt x="5" y="9"/>
                  <a:pt x="4" y="9"/>
                  <a:pt x="4" y="10"/>
                </a:cubicBezTo>
                <a:cubicBezTo>
                  <a:pt x="3" y="10"/>
                  <a:pt x="3" y="10"/>
                  <a:pt x="2" y="10"/>
                </a:cubicBezTo>
                <a:cubicBezTo>
                  <a:pt x="1" y="10"/>
                  <a:pt x="1" y="10"/>
                  <a:pt x="0" y="10"/>
                </a:cubicBezTo>
                <a:cubicBezTo>
                  <a:pt x="0" y="5"/>
                  <a:pt x="0" y="5"/>
                  <a:pt x="0" y="5"/>
                </a:cubicBezTo>
                <a:cubicBezTo>
                  <a:pt x="2" y="4"/>
                  <a:pt x="4" y="4"/>
                  <a:pt x="5" y="3"/>
                </a:cubicBezTo>
                <a:cubicBezTo>
                  <a:pt x="7" y="2"/>
                  <a:pt x="8" y="1"/>
                  <a:pt x="9" y="0"/>
                </a:cubicBezTo>
                <a:lnTo>
                  <a:pt x="13" y="0"/>
                </a:lnTo>
                <a:close/>
              </a:path>
            </a:pathLst>
          </a:custGeom>
          <a:solidFill>
            <a:schemeClr val="accent5">
              <a:lumMod val="60000"/>
              <a:lumOff val="40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80" name="Freeform 331"/>
          <p:cNvSpPr>
            <a:spLocks noEditPoints="1"/>
          </p:cNvSpPr>
          <p:nvPr/>
        </p:nvSpPr>
        <p:spPr bwMode="auto">
          <a:xfrm>
            <a:off x="11045372" y="6451430"/>
            <a:ext cx="115355" cy="163926"/>
          </a:xfrm>
          <a:custGeom>
            <a:avLst/>
            <a:gdLst>
              <a:gd name="T0" fmla="*/ 11 w 22"/>
              <a:gd name="T1" fmla="*/ 32 h 32"/>
              <a:gd name="T2" fmla="*/ 0 w 22"/>
              <a:gd name="T3" fmla="*/ 17 h 32"/>
              <a:gd name="T4" fmla="*/ 3 w 22"/>
              <a:gd name="T5" fmla="*/ 4 h 32"/>
              <a:gd name="T6" fmla="*/ 11 w 22"/>
              <a:gd name="T7" fmla="*/ 0 h 32"/>
              <a:gd name="T8" fmla="*/ 22 w 22"/>
              <a:gd name="T9" fmla="*/ 16 h 32"/>
              <a:gd name="T10" fmla="*/ 19 w 22"/>
              <a:gd name="T11" fmla="*/ 28 h 32"/>
              <a:gd name="T12" fmla="*/ 11 w 22"/>
              <a:gd name="T13" fmla="*/ 32 h 32"/>
              <a:gd name="T14" fmla="*/ 11 w 22"/>
              <a:gd name="T15" fmla="*/ 5 h 32"/>
              <a:gd name="T16" fmla="*/ 7 w 22"/>
              <a:gd name="T17" fmla="*/ 16 h 32"/>
              <a:gd name="T18" fmla="*/ 11 w 22"/>
              <a:gd name="T19" fmla="*/ 27 h 32"/>
              <a:gd name="T20" fmla="*/ 15 w 22"/>
              <a:gd name="T21" fmla="*/ 16 h 32"/>
              <a:gd name="T22" fmla="*/ 11 w 22"/>
              <a:gd name="T23" fmla="*/ 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32">
                <a:moveTo>
                  <a:pt x="11" y="32"/>
                </a:moveTo>
                <a:cubicBezTo>
                  <a:pt x="3" y="32"/>
                  <a:pt x="0" y="27"/>
                  <a:pt x="0" y="17"/>
                </a:cubicBezTo>
                <a:cubicBezTo>
                  <a:pt x="0" y="11"/>
                  <a:pt x="1" y="7"/>
                  <a:pt x="3" y="4"/>
                </a:cubicBezTo>
                <a:cubicBezTo>
                  <a:pt x="5" y="2"/>
                  <a:pt x="8" y="0"/>
                  <a:pt x="11" y="0"/>
                </a:cubicBezTo>
                <a:cubicBezTo>
                  <a:pt x="18" y="0"/>
                  <a:pt x="22" y="5"/>
                  <a:pt x="22" y="16"/>
                </a:cubicBezTo>
                <a:cubicBezTo>
                  <a:pt x="22" y="21"/>
                  <a:pt x="21" y="25"/>
                  <a:pt x="19" y="28"/>
                </a:cubicBezTo>
                <a:cubicBezTo>
                  <a:pt x="17" y="31"/>
                  <a:pt x="14" y="32"/>
                  <a:pt x="11" y="32"/>
                </a:cubicBezTo>
                <a:close/>
                <a:moveTo>
                  <a:pt x="11" y="5"/>
                </a:moveTo>
                <a:cubicBezTo>
                  <a:pt x="8" y="5"/>
                  <a:pt x="7" y="9"/>
                  <a:pt x="7" y="16"/>
                </a:cubicBezTo>
                <a:cubicBezTo>
                  <a:pt x="7" y="23"/>
                  <a:pt x="8" y="27"/>
                  <a:pt x="11" y="27"/>
                </a:cubicBezTo>
                <a:cubicBezTo>
                  <a:pt x="14" y="27"/>
                  <a:pt x="15" y="23"/>
                  <a:pt x="15" y="16"/>
                </a:cubicBezTo>
                <a:cubicBezTo>
                  <a:pt x="15" y="9"/>
                  <a:pt x="14" y="5"/>
                  <a:pt x="11" y="5"/>
                </a:cubicBezTo>
                <a:close/>
              </a:path>
            </a:pathLst>
          </a:custGeom>
          <a:solidFill>
            <a:schemeClr val="accent5">
              <a:lumMod val="60000"/>
              <a:lumOff val="40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81" name="Freeform 332"/>
          <p:cNvSpPr>
            <a:spLocks/>
          </p:cNvSpPr>
          <p:nvPr/>
        </p:nvSpPr>
        <p:spPr bwMode="auto">
          <a:xfrm>
            <a:off x="11200191" y="6451430"/>
            <a:ext cx="69820" cy="160890"/>
          </a:xfrm>
          <a:custGeom>
            <a:avLst/>
            <a:gdLst>
              <a:gd name="T0" fmla="*/ 13 w 13"/>
              <a:gd name="T1" fmla="*/ 0 h 31"/>
              <a:gd name="T2" fmla="*/ 13 w 13"/>
              <a:gd name="T3" fmla="*/ 31 h 31"/>
              <a:gd name="T4" fmla="*/ 6 w 13"/>
              <a:gd name="T5" fmla="*/ 31 h 31"/>
              <a:gd name="T6" fmla="*/ 6 w 13"/>
              <a:gd name="T7" fmla="*/ 8 h 31"/>
              <a:gd name="T8" fmla="*/ 5 w 13"/>
              <a:gd name="T9" fmla="*/ 9 h 31"/>
              <a:gd name="T10" fmla="*/ 4 w 13"/>
              <a:gd name="T11" fmla="*/ 9 h 31"/>
              <a:gd name="T12" fmla="*/ 2 w 13"/>
              <a:gd name="T13" fmla="*/ 10 h 31"/>
              <a:gd name="T14" fmla="*/ 0 w 13"/>
              <a:gd name="T15" fmla="*/ 10 h 31"/>
              <a:gd name="T16" fmla="*/ 0 w 13"/>
              <a:gd name="T17" fmla="*/ 5 h 31"/>
              <a:gd name="T18" fmla="*/ 5 w 13"/>
              <a:gd name="T19" fmla="*/ 3 h 31"/>
              <a:gd name="T20" fmla="*/ 9 w 13"/>
              <a:gd name="T21" fmla="*/ 0 h 31"/>
              <a:gd name="T22" fmla="*/ 13 w 13"/>
              <a:gd name="T23"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 h="31">
                <a:moveTo>
                  <a:pt x="13" y="0"/>
                </a:moveTo>
                <a:cubicBezTo>
                  <a:pt x="13" y="31"/>
                  <a:pt x="13" y="31"/>
                  <a:pt x="13" y="31"/>
                </a:cubicBezTo>
                <a:cubicBezTo>
                  <a:pt x="6" y="31"/>
                  <a:pt x="6" y="31"/>
                  <a:pt x="6" y="31"/>
                </a:cubicBezTo>
                <a:cubicBezTo>
                  <a:pt x="6" y="8"/>
                  <a:pt x="6" y="8"/>
                  <a:pt x="6" y="8"/>
                </a:cubicBezTo>
                <a:cubicBezTo>
                  <a:pt x="6" y="8"/>
                  <a:pt x="6" y="8"/>
                  <a:pt x="5" y="9"/>
                </a:cubicBezTo>
                <a:cubicBezTo>
                  <a:pt x="5" y="9"/>
                  <a:pt x="4" y="9"/>
                  <a:pt x="4" y="9"/>
                </a:cubicBezTo>
                <a:cubicBezTo>
                  <a:pt x="3" y="10"/>
                  <a:pt x="2" y="10"/>
                  <a:pt x="2" y="10"/>
                </a:cubicBezTo>
                <a:cubicBezTo>
                  <a:pt x="1" y="10"/>
                  <a:pt x="1" y="10"/>
                  <a:pt x="0" y="10"/>
                </a:cubicBezTo>
                <a:cubicBezTo>
                  <a:pt x="0" y="5"/>
                  <a:pt x="0" y="5"/>
                  <a:pt x="0" y="5"/>
                </a:cubicBezTo>
                <a:cubicBezTo>
                  <a:pt x="2" y="4"/>
                  <a:pt x="3" y="3"/>
                  <a:pt x="5" y="3"/>
                </a:cubicBezTo>
                <a:cubicBezTo>
                  <a:pt x="6" y="2"/>
                  <a:pt x="8" y="1"/>
                  <a:pt x="9" y="0"/>
                </a:cubicBezTo>
                <a:lnTo>
                  <a:pt x="13" y="0"/>
                </a:lnTo>
                <a:close/>
              </a:path>
            </a:pathLst>
          </a:custGeom>
          <a:solidFill>
            <a:schemeClr val="accent5">
              <a:lumMod val="60000"/>
              <a:lumOff val="40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82" name="Freeform 333"/>
          <p:cNvSpPr>
            <a:spLocks noEditPoints="1"/>
          </p:cNvSpPr>
          <p:nvPr/>
        </p:nvSpPr>
        <p:spPr bwMode="auto">
          <a:xfrm>
            <a:off x="11315546" y="6451430"/>
            <a:ext cx="115355" cy="163926"/>
          </a:xfrm>
          <a:custGeom>
            <a:avLst/>
            <a:gdLst>
              <a:gd name="T0" fmla="*/ 11 w 22"/>
              <a:gd name="T1" fmla="*/ 32 h 32"/>
              <a:gd name="T2" fmla="*/ 0 w 22"/>
              <a:gd name="T3" fmla="*/ 17 h 32"/>
              <a:gd name="T4" fmla="*/ 3 w 22"/>
              <a:gd name="T5" fmla="*/ 4 h 32"/>
              <a:gd name="T6" fmla="*/ 12 w 22"/>
              <a:gd name="T7" fmla="*/ 0 h 32"/>
              <a:gd name="T8" fmla="*/ 22 w 22"/>
              <a:gd name="T9" fmla="*/ 16 h 32"/>
              <a:gd name="T10" fmla="*/ 19 w 22"/>
              <a:gd name="T11" fmla="*/ 28 h 32"/>
              <a:gd name="T12" fmla="*/ 11 w 22"/>
              <a:gd name="T13" fmla="*/ 32 h 32"/>
              <a:gd name="T14" fmla="*/ 11 w 22"/>
              <a:gd name="T15" fmla="*/ 5 h 32"/>
              <a:gd name="T16" fmla="*/ 7 w 22"/>
              <a:gd name="T17" fmla="*/ 16 h 32"/>
              <a:gd name="T18" fmla="*/ 11 w 22"/>
              <a:gd name="T19" fmla="*/ 27 h 32"/>
              <a:gd name="T20" fmla="*/ 15 w 22"/>
              <a:gd name="T21" fmla="*/ 16 h 32"/>
              <a:gd name="T22" fmla="*/ 11 w 22"/>
              <a:gd name="T23" fmla="*/ 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32">
                <a:moveTo>
                  <a:pt x="11" y="32"/>
                </a:moveTo>
                <a:cubicBezTo>
                  <a:pt x="4" y="32"/>
                  <a:pt x="0" y="27"/>
                  <a:pt x="0" y="17"/>
                </a:cubicBezTo>
                <a:cubicBezTo>
                  <a:pt x="0" y="11"/>
                  <a:pt x="1" y="7"/>
                  <a:pt x="3" y="4"/>
                </a:cubicBezTo>
                <a:cubicBezTo>
                  <a:pt x="5" y="2"/>
                  <a:pt x="8" y="0"/>
                  <a:pt x="12" y="0"/>
                </a:cubicBezTo>
                <a:cubicBezTo>
                  <a:pt x="19" y="0"/>
                  <a:pt x="22" y="5"/>
                  <a:pt x="22" y="16"/>
                </a:cubicBezTo>
                <a:cubicBezTo>
                  <a:pt x="22" y="21"/>
                  <a:pt x="21" y="25"/>
                  <a:pt x="19" y="28"/>
                </a:cubicBezTo>
                <a:cubicBezTo>
                  <a:pt x="17" y="31"/>
                  <a:pt x="15" y="32"/>
                  <a:pt x="11" y="32"/>
                </a:cubicBezTo>
                <a:close/>
                <a:moveTo>
                  <a:pt x="11" y="5"/>
                </a:moveTo>
                <a:cubicBezTo>
                  <a:pt x="8" y="5"/>
                  <a:pt x="7" y="9"/>
                  <a:pt x="7" y="16"/>
                </a:cubicBezTo>
                <a:cubicBezTo>
                  <a:pt x="7" y="23"/>
                  <a:pt x="8" y="27"/>
                  <a:pt x="11" y="27"/>
                </a:cubicBezTo>
                <a:cubicBezTo>
                  <a:pt x="14" y="27"/>
                  <a:pt x="15" y="23"/>
                  <a:pt x="15" y="16"/>
                </a:cubicBezTo>
                <a:cubicBezTo>
                  <a:pt x="15" y="9"/>
                  <a:pt x="14" y="5"/>
                  <a:pt x="11" y="5"/>
                </a:cubicBezTo>
                <a:close/>
              </a:path>
            </a:pathLst>
          </a:custGeom>
          <a:solidFill>
            <a:schemeClr val="accent5">
              <a:lumMod val="60000"/>
              <a:lumOff val="40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83" name="Freeform 334"/>
          <p:cNvSpPr>
            <a:spLocks noEditPoints="1"/>
          </p:cNvSpPr>
          <p:nvPr/>
        </p:nvSpPr>
        <p:spPr bwMode="auto">
          <a:xfrm>
            <a:off x="11045372" y="6679105"/>
            <a:ext cx="115355" cy="166962"/>
          </a:xfrm>
          <a:custGeom>
            <a:avLst/>
            <a:gdLst>
              <a:gd name="T0" fmla="*/ 11 w 22"/>
              <a:gd name="T1" fmla="*/ 32 h 32"/>
              <a:gd name="T2" fmla="*/ 0 w 22"/>
              <a:gd name="T3" fmla="*/ 16 h 32"/>
              <a:gd name="T4" fmla="*/ 3 w 22"/>
              <a:gd name="T5" fmla="*/ 4 h 32"/>
              <a:gd name="T6" fmla="*/ 11 w 22"/>
              <a:gd name="T7" fmla="*/ 0 h 32"/>
              <a:gd name="T8" fmla="*/ 22 w 22"/>
              <a:gd name="T9" fmla="*/ 16 h 32"/>
              <a:gd name="T10" fmla="*/ 19 w 22"/>
              <a:gd name="T11" fmla="*/ 28 h 32"/>
              <a:gd name="T12" fmla="*/ 11 w 22"/>
              <a:gd name="T13" fmla="*/ 32 h 32"/>
              <a:gd name="T14" fmla="*/ 11 w 22"/>
              <a:gd name="T15" fmla="*/ 5 h 32"/>
              <a:gd name="T16" fmla="*/ 7 w 22"/>
              <a:gd name="T17" fmla="*/ 16 h 32"/>
              <a:gd name="T18" fmla="*/ 11 w 22"/>
              <a:gd name="T19" fmla="*/ 27 h 32"/>
              <a:gd name="T20" fmla="*/ 15 w 22"/>
              <a:gd name="T21" fmla="*/ 16 h 32"/>
              <a:gd name="T22" fmla="*/ 11 w 22"/>
              <a:gd name="T23" fmla="*/ 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32">
                <a:moveTo>
                  <a:pt x="11" y="32"/>
                </a:moveTo>
                <a:cubicBezTo>
                  <a:pt x="3" y="32"/>
                  <a:pt x="0" y="27"/>
                  <a:pt x="0" y="16"/>
                </a:cubicBezTo>
                <a:cubicBezTo>
                  <a:pt x="0" y="11"/>
                  <a:pt x="1" y="7"/>
                  <a:pt x="3" y="4"/>
                </a:cubicBezTo>
                <a:cubicBezTo>
                  <a:pt x="5" y="1"/>
                  <a:pt x="8" y="0"/>
                  <a:pt x="11" y="0"/>
                </a:cubicBezTo>
                <a:cubicBezTo>
                  <a:pt x="18" y="0"/>
                  <a:pt x="22" y="5"/>
                  <a:pt x="22" y="16"/>
                </a:cubicBezTo>
                <a:cubicBezTo>
                  <a:pt x="22" y="21"/>
                  <a:pt x="21" y="25"/>
                  <a:pt x="19" y="28"/>
                </a:cubicBezTo>
                <a:cubicBezTo>
                  <a:pt x="17" y="30"/>
                  <a:pt x="14" y="32"/>
                  <a:pt x="11" y="32"/>
                </a:cubicBezTo>
                <a:close/>
                <a:moveTo>
                  <a:pt x="11" y="5"/>
                </a:moveTo>
                <a:cubicBezTo>
                  <a:pt x="8" y="5"/>
                  <a:pt x="7" y="9"/>
                  <a:pt x="7" y="16"/>
                </a:cubicBezTo>
                <a:cubicBezTo>
                  <a:pt x="7" y="23"/>
                  <a:pt x="8" y="27"/>
                  <a:pt x="11" y="27"/>
                </a:cubicBezTo>
                <a:cubicBezTo>
                  <a:pt x="14" y="27"/>
                  <a:pt x="15" y="23"/>
                  <a:pt x="15" y="16"/>
                </a:cubicBezTo>
                <a:cubicBezTo>
                  <a:pt x="15" y="9"/>
                  <a:pt x="14" y="5"/>
                  <a:pt x="11" y="5"/>
                </a:cubicBezTo>
                <a:close/>
              </a:path>
            </a:pathLst>
          </a:custGeom>
          <a:solidFill>
            <a:schemeClr val="accent5">
              <a:lumMod val="60000"/>
              <a:lumOff val="40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84" name="Freeform 335"/>
          <p:cNvSpPr>
            <a:spLocks noEditPoints="1"/>
          </p:cNvSpPr>
          <p:nvPr/>
        </p:nvSpPr>
        <p:spPr bwMode="auto">
          <a:xfrm>
            <a:off x="11185013" y="6679105"/>
            <a:ext cx="115355" cy="166962"/>
          </a:xfrm>
          <a:custGeom>
            <a:avLst/>
            <a:gdLst>
              <a:gd name="T0" fmla="*/ 11 w 22"/>
              <a:gd name="T1" fmla="*/ 32 h 32"/>
              <a:gd name="T2" fmla="*/ 0 w 22"/>
              <a:gd name="T3" fmla="*/ 16 h 32"/>
              <a:gd name="T4" fmla="*/ 3 w 22"/>
              <a:gd name="T5" fmla="*/ 4 h 32"/>
              <a:gd name="T6" fmla="*/ 11 w 22"/>
              <a:gd name="T7" fmla="*/ 0 h 32"/>
              <a:gd name="T8" fmla="*/ 22 w 22"/>
              <a:gd name="T9" fmla="*/ 16 h 32"/>
              <a:gd name="T10" fmla="*/ 19 w 22"/>
              <a:gd name="T11" fmla="*/ 28 h 32"/>
              <a:gd name="T12" fmla="*/ 11 w 22"/>
              <a:gd name="T13" fmla="*/ 32 h 32"/>
              <a:gd name="T14" fmla="*/ 11 w 22"/>
              <a:gd name="T15" fmla="*/ 5 h 32"/>
              <a:gd name="T16" fmla="*/ 7 w 22"/>
              <a:gd name="T17" fmla="*/ 16 h 32"/>
              <a:gd name="T18" fmla="*/ 11 w 22"/>
              <a:gd name="T19" fmla="*/ 27 h 32"/>
              <a:gd name="T20" fmla="*/ 15 w 22"/>
              <a:gd name="T21" fmla="*/ 16 h 32"/>
              <a:gd name="T22" fmla="*/ 11 w 22"/>
              <a:gd name="T23" fmla="*/ 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32">
                <a:moveTo>
                  <a:pt x="11" y="32"/>
                </a:moveTo>
                <a:cubicBezTo>
                  <a:pt x="4" y="32"/>
                  <a:pt x="0" y="27"/>
                  <a:pt x="0" y="16"/>
                </a:cubicBezTo>
                <a:cubicBezTo>
                  <a:pt x="0" y="11"/>
                  <a:pt x="1" y="7"/>
                  <a:pt x="3" y="4"/>
                </a:cubicBezTo>
                <a:cubicBezTo>
                  <a:pt x="5" y="1"/>
                  <a:pt x="8" y="0"/>
                  <a:pt x="11" y="0"/>
                </a:cubicBezTo>
                <a:cubicBezTo>
                  <a:pt x="19" y="0"/>
                  <a:pt x="22" y="5"/>
                  <a:pt x="22" y="16"/>
                </a:cubicBezTo>
                <a:cubicBezTo>
                  <a:pt x="22" y="21"/>
                  <a:pt x="21" y="25"/>
                  <a:pt x="19" y="28"/>
                </a:cubicBezTo>
                <a:cubicBezTo>
                  <a:pt x="17" y="30"/>
                  <a:pt x="14" y="32"/>
                  <a:pt x="11" y="32"/>
                </a:cubicBezTo>
                <a:close/>
                <a:moveTo>
                  <a:pt x="11" y="5"/>
                </a:moveTo>
                <a:cubicBezTo>
                  <a:pt x="8" y="5"/>
                  <a:pt x="7" y="9"/>
                  <a:pt x="7" y="16"/>
                </a:cubicBezTo>
                <a:cubicBezTo>
                  <a:pt x="7" y="23"/>
                  <a:pt x="8" y="27"/>
                  <a:pt x="11" y="27"/>
                </a:cubicBezTo>
                <a:cubicBezTo>
                  <a:pt x="14" y="27"/>
                  <a:pt x="15" y="23"/>
                  <a:pt x="15" y="16"/>
                </a:cubicBezTo>
                <a:cubicBezTo>
                  <a:pt x="15" y="9"/>
                  <a:pt x="14" y="5"/>
                  <a:pt x="11" y="5"/>
                </a:cubicBezTo>
                <a:close/>
              </a:path>
            </a:pathLst>
          </a:custGeom>
          <a:solidFill>
            <a:schemeClr val="accent5">
              <a:lumMod val="60000"/>
              <a:lumOff val="40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85" name="Freeform 336"/>
          <p:cNvSpPr>
            <a:spLocks/>
          </p:cNvSpPr>
          <p:nvPr/>
        </p:nvSpPr>
        <p:spPr bwMode="auto">
          <a:xfrm>
            <a:off x="11330725" y="6679105"/>
            <a:ext cx="66785" cy="160890"/>
          </a:xfrm>
          <a:custGeom>
            <a:avLst/>
            <a:gdLst>
              <a:gd name="T0" fmla="*/ 13 w 13"/>
              <a:gd name="T1" fmla="*/ 0 h 31"/>
              <a:gd name="T2" fmla="*/ 13 w 13"/>
              <a:gd name="T3" fmla="*/ 31 h 31"/>
              <a:gd name="T4" fmla="*/ 7 w 13"/>
              <a:gd name="T5" fmla="*/ 31 h 31"/>
              <a:gd name="T6" fmla="*/ 7 w 13"/>
              <a:gd name="T7" fmla="*/ 7 h 31"/>
              <a:gd name="T8" fmla="*/ 5 w 13"/>
              <a:gd name="T9" fmla="*/ 8 h 31"/>
              <a:gd name="T10" fmla="*/ 4 w 13"/>
              <a:gd name="T11" fmla="*/ 9 h 31"/>
              <a:gd name="T12" fmla="*/ 2 w 13"/>
              <a:gd name="T13" fmla="*/ 10 h 31"/>
              <a:gd name="T14" fmla="*/ 0 w 13"/>
              <a:gd name="T15" fmla="*/ 10 h 31"/>
              <a:gd name="T16" fmla="*/ 0 w 13"/>
              <a:gd name="T17" fmla="*/ 4 h 31"/>
              <a:gd name="T18" fmla="*/ 5 w 13"/>
              <a:gd name="T19" fmla="*/ 2 h 31"/>
              <a:gd name="T20" fmla="*/ 9 w 13"/>
              <a:gd name="T21" fmla="*/ 0 h 31"/>
              <a:gd name="T22" fmla="*/ 13 w 13"/>
              <a:gd name="T23"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 h="31">
                <a:moveTo>
                  <a:pt x="13" y="0"/>
                </a:moveTo>
                <a:cubicBezTo>
                  <a:pt x="13" y="31"/>
                  <a:pt x="13" y="31"/>
                  <a:pt x="13" y="31"/>
                </a:cubicBezTo>
                <a:cubicBezTo>
                  <a:pt x="7" y="31"/>
                  <a:pt x="7" y="31"/>
                  <a:pt x="7" y="31"/>
                </a:cubicBezTo>
                <a:cubicBezTo>
                  <a:pt x="7" y="7"/>
                  <a:pt x="7" y="7"/>
                  <a:pt x="7" y="7"/>
                </a:cubicBezTo>
                <a:cubicBezTo>
                  <a:pt x="6" y="8"/>
                  <a:pt x="6" y="8"/>
                  <a:pt x="5" y="8"/>
                </a:cubicBezTo>
                <a:cubicBezTo>
                  <a:pt x="5" y="9"/>
                  <a:pt x="4" y="9"/>
                  <a:pt x="4" y="9"/>
                </a:cubicBezTo>
                <a:cubicBezTo>
                  <a:pt x="3" y="9"/>
                  <a:pt x="3" y="10"/>
                  <a:pt x="2" y="10"/>
                </a:cubicBezTo>
                <a:cubicBezTo>
                  <a:pt x="1" y="10"/>
                  <a:pt x="1" y="10"/>
                  <a:pt x="0" y="10"/>
                </a:cubicBezTo>
                <a:cubicBezTo>
                  <a:pt x="0" y="4"/>
                  <a:pt x="0" y="4"/>
                  <a:pt x="0" y="4"/>
                </a:cubicBezTo>
                <a:cubicBezTo>
                  <a:pt x="2" y="4"/>
                  <a:pt x="4" y="3"/>
                  <a:pt x="5" y="2"/>
                </a:cubicBezTo>
                <a:cubicBezTo>
                  <a:pt x="7" y="2"/>
                  <a:pt x="8" y="1"/>
                  <a:pt x="9" y="0"/>
                </a:cubicBezTo>
                <a:lnTo>
                  <a:pt x="13" y="0"/>
                </a:lnTo>
                <a:close/>
              </a:path>
            </a:pathLst>
          </a:custGeom>
          <a:solidFill>
            <a:schemeClr val="accent5">
              <a:lumMod val="60000"/>
              <a:lumOff val="40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86" name="Freeform 337"/>
          <p:cNvSpPr>
            <a:spLocks/>
          </p:cNvSpPr>
          <p:nvPr/>
        </p:nvSpPr>
        <p:spPr bwMode="auto">
          <a:xfrm>
            <a:off x="11606970" y="6223755"/>
            <a:ext cx="72856" cy="163926"/>
          </a:xfrm>
          <a:custGeom>
            <a:avLst/>
            <a:gdLst>
              <a:gd name="T0" fmla="*/ 14 w 14"/>
              <a:gd name="T1" fmla="*/ 0 h 32"/>
              <a:gd name="T2" fmla="*/ 14 w 14"/>
              <a:gd name="T3" fmla="*/ 32 h 32"/>
              <a:gd name="T4" fmla="*/ 7 w 14"/>
              <a:gd name="T5" fmla="*/ 32 h 32"/>
              <a:gd name="T6" fmla="*/ 7 w 14"/>
              <a:gd name="T7" fmla="*/ 8 h 32"/>
              <a:gd name="T8" fmla="*/ 5 w 14"/>
              <a:gd name="T9" fmla="*/ 9 h 32"/>
              <a:gd name="T10" fmla="*/ 4 w 14"/>
              <a:gd name="T11" fmla="*/ 10 h 32"/>
              <a:gd name="T12" fmla="*/ 2 w 14"/>
              <a:gd name="T13" fmla="*/ 10 h 32"/>
              <a:gd name="T14" fmla="*/ 0 w 14"/>
              <a:gd name="T15" fmla="*/ 10 h 32"/>
              <a:gd name="T16" fmla="*/ 0 w 14"/>
              <a:gd name="T17" fmla="*/ 5 h 32"/>
              <a:gd name="T18" fmla="*/ 5 w 14"/>
              <a:gd name="T19" fmla="*/ 3 h 32"/>
              <a:gd name="T20" fmla="*/ 9 w 14"/>
              <a:gd name="T21" fmla="*/ 0 h 32"/>
              <a:gd name="T22" fmla="*/ 14 w 14"/>
              <a:gd name="T23"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 h="32">
                <a:moveTo>
                  <a:pt x="14" y="0"/>
                </a:moveTo>
                <a:cubicBezTo>
                  <a:pt x="14" y="32"/>
                  <a:pt x="14" y="32"/>
                  <a:pt x="14" y="32"/>
                </a:cubicBezTo>
                <a:cubicBezTo>
                  <a:pt x="7" y="32"/>
                  <a:pt x="7" y="32"/>
                  <a:pt x="7" y="32"/>
                </a:cubicBezTo>
                <a:cubicBezTo>
                  <a:pt x="7" y="8"/>
                  <a:pt x="7" y="8"/>
                  <a:pt x="7" y="8"/>
                </a:cubicBezTo>
                <a:cubicBezTo>
                  <a:pt x="6" y="8"/>
                  <a:pt x="6" y="8"/>
                  <a:pt x="5" y="9"/>
                </a:cubicBezTo>
                <a:cubicBezTo>
                  <a:pt x="5" y="9"/>
                  <a:pt x="4" y="9"/>
                  <a:pt x="4" y="10"/>
                </a:cubicBezTo>
                <a:cubicBezTo>
                  <a:pt x="3" y="10"/>
                  <a:pt x="3" y="10"/>
                  <a:pt x="2" y="10"/>
                </a:cubicBezTo>
                <a:cubicBezTo>
                  <a:pt x="1" y="10"/>
                  <a:pt x="1" y="10"/>
                  <a:pt x="0" y="10"/>
                </a:cubicBezTo>
                <a:cubicBezTo>
                  <a:pt x="0" y="5"/>
                  <a:pt x="0" y="5"/>
                  <a:pt x="0" y="5"/>
                </a:cubicBezTo>
                <a:cubicBezTo>
                  <a:pt x="2" y="4"/>
                  <a:pt x="4" y="4"/>
                  <a:pt x="5" y="3"/>
                </a:cubicBezTo>
                <a:cubicBezTo>
                  <a:pt x="7" y="2"/>
                  <a:pt x="8" y="1"/>
                  <a:pt x="9" y="0"/>
                </a:cubicBezTo>
                <a:lnTo>
                  <a:pt x="14" y="0"/>
                </a:lnTo>
                <a:close/>
              </a:path>
            </a:pathLst>
          </a:custGeom>
          <a:solidFill>
            <a:schemeClr val="accent5">
              <a:lumMod val="60000"/>
              <a:lumOff val="40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87" name="Freeform 338"/>
          <p:cNvSpPr>
            <a:spLocks noEditPoints="1"/>
          </p:cNvSpPr>
          <p:nvPr/>
        </p:nvSpPr>
        <p:spPr bwMode="auto">
          <a:xfrm>
            <a:off x="11591792" y="6451430"/>
            <a:ext cx="112320" cy="163926"/>
          </a:xfrm>
          <a:custGeom>
            <a:avLst/>
            <a:gdLst>
              <a:gd name="T0" fmla="*/ 11 w 22"/>
              <a:gd name="T1" fmla="*/ 32 h 32"/>
              <a:gd name="T2" fmla="*/ 0 w 22"/>
              <a:gd name="T3" fmla="*/ 17 h 32"/>
              <a:gd name="T4" fmla="*/ 3 w 22"/>
              <a:gd name="T5" fmla="*/ 4 h 32"/>
              <a:gd name="T6" fmla="*/ 12 w 22"/>
              <a:gd name="T7" fmla="*/ 0 h 32"/>
              <a:gd name="T8" fmla="*/ 22 w 22"/>
              <a:gd name="T9" fmla="*/ 16 h 32"/>
              <a:gd name="T10" fmla="*/ 20 w 22"/>
              <a:gd name="T11" fmla="*/ 28 h 32"/>
              <a:gd name="T12" fmla="*/ 11 w 22"/>
              <a:gd name="T13" fmla="*/ 32 h 32"/>
              <a:gd name="T14" fmla="*/ 11 w 22"/>
              <a:gd name="T15" fmla="*/ 5 h 32"/>
              <a:gd name="T16" fmla="*/ 7 w 22"/>
              <a:gd name="T17" fmla="*/ 16 h 32"/>
              <a:gd name="T18" fmla="*/ 11 w 22"/>
              <a:gd name="T19" fmla="*/ 27 h 32"/>
              <a:gd name="T20" fmla="*/ 16 w 22"/>
              <a:gd name="T21" fmla="*/ 16 h 32"/>
              <a:gd name="T22" fmla="*/ 11 w 22"/>
              <a:gd name="T23" fmla="*/ 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32">
                <a:moveTo>
                  <a:pt x="11" y="32"/>
                </a:moveTo>
                <a:cubicBezTo>
                  <a:pt x="4" y="32"/>
                  <a:pt x="0" y="27"/>
                  <a:pt x="0" y="17"/>
                </a:cubicBezTo>
                <a:cubicBezTo>
                  <a:pt x="0" y="11"/>
                  <a:pt x="1" y="7"/>
                  <a:pt x="3" y="4"/>
                </a:cubicBezTo>
                <a:cubicBezTo>
                  <a:pt x="5" y="2"/>
                  <a:pt x="8" y="0"/>
                  <a:pt x="12" y="0"/>
                </a:cubicBezTo>
                <a:cubicBezTo>
                  <a:pt x="19" y="0"/>
                  <a:pt x="22" y="5"/>
                  <a:pt x="22" y="16"/>
                </a:cubicBezTo>
                <a:cubicBezTo>
                  <a:pt x="22" y="21"/>
                  <a:pt x="22" y="25"/>
                  <a:pt x="20" y="28"/>
                </a:cubicBezTo>
                <a:cubicBezTo>
                  <a:pt x="18" y="31"/>
                  <a:pt x="15" y="32"/>
                  <a:pt x="11" y="32"/>
                </a:cubicBezTo>
                <a:close/>
                <a:moveTo>
                  <a:pt x="11" y="5"/>
                </a:moveTo>
                <a:cubicBezTo>
                  <a:pt x="9" y="5"/>
                  <a:pt x="7" y="9"/>
                  <a:pt x="7" y="16"/>
                </a:cubicBezTo>
                <a:cubicBezTo>
                  <a:pt x="7" y="23"/>
                  <a:pt x="9" y="27"/>
                  <a:pt x="11" y="27"/>
                </a:cubicBezTo>
                <a:cubicBezTo>
                  <a:pt x="14" y="27"/>
                  <a:pt x="16" y="23"/>
                  <a:pt x="16" y="16"/>
                </a:cubicBezTo>
                <a:cubicBezTo>
                  <a:pt x="16" y="9"/>
                  <a:pt x="14" y="5"/>
                  <a:pt x="11" y="5"/>
                </a:cubicBezTo>
                <a:close/>
              </a:path>
            </a:pathLst>
          </a:custGeom>
          <a:solidFill>
            <a:schemeClr val="accent5">
              <a:lumMod val="60000"/>
              <a:lumOff val="40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88" name="Freeform 339"/>
          <p:cNvSpPr>
            <a:spLocks noEditPoints="1"/>
          </p:cNvSpPr>
          <p:nvPr/>
        </p:nvSpPr>
        <p:spPr bwMode="auto">
          <a:xfrm>
            <a:off x="11591792" y="6679105"/>
            <a:ext cx="112320" cy="166962"/>
          </a:xfrm>
          <a:custGeom>
            <a:avLst/>
            <a:gdLst>
              <a:gd name="T0" fmla="*/ 11 w 22"/>
              <a:gd name="T1" fmla="*/ 32 h 32"/>
              <a:gd name="T2" fmla="*/ 0 w 22"/>
              <a:gd name="T3" fmla="*/ 16 h 32"/>
              <a:gd name="T4" fmla="*/ 3 w 22"/>
              <a:gd name="T5" fmla="*/ 4 h 32"/>
              <a:gd name="T6" fmla="*/ 12 w 22"/>
              <a:gd name="T7" fmla="*/ 0 h 32"/>
              <a:gd name="T8" fmla="*/ 22 w 22"/>
              <a:gd name="T9" fmla="*/ 16 h 32"/>
              <a:gd name="T10" fmla="*/ 20 w 22"/>
              <a:gd name="T11" fmla="*/ 28 h 32"/>
              <a:gd name="T12" fmla="*/ 11 w 22"/>
              <a:gd name="T13" fmla="*/ 32 h 32"/>
              <a:gd name="T14" fmla="*/ 11 w 22"/>
              <a:gd name="T15" fmla="*/ 5 h 32"/>
              <a:gd name="T16" fmla="*/ 7 w 22"/>
              <a:gd name="T17" fmla="*/ 16 h 32"/>
              <a:gd name="T18" fmla="*/ 11 w 22"/>
              <a:gd name="T19" fmla="*/ 27 h 32"/>
              <a:gd name="T20" fmla="*/ 16 w 22"/>
              <a:gd name="T21" fmla="*/ 16 h 32"/>
              <a:gd name="T22" fmla="*/ 11 w 22"/>
              <a:gd name="T23" fmla="*/ 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32">
                <a:moveTo>
                  <a:pt x="11" y="32"/>
                </a:moveTo>
                <a:cubicBezTo>
                  <a:pt x="4" y="32"/>
                  <a:pt x="0" y="27"/>
                  <a:pt x="0" y="16"/>
                </a:cubicBezTo>
                <a:cubicBezTo>
                  <a:pt x="0" y="11"/>
                  <a:pt x="1" y="7"/>
                  <a:pt x="3" y="4"/>
                </a:cubicBezTo>
                <a:cubicBezTo>
                  <a:pt x="5" y="1"/>
                  <a:pt x="8" y="0"/>
                  <a:pt x="12" y="0"/>
                </a:cubicBezTo>
                <a:cubicBezTo>
                  <a:pt x="19" y="0"/>
                  <a:pt x="22" y="5"/>
                  <a:pt x="22" y="16"/>
                </a:cubicBezTo>
                <a:cubicBezTo>
                  <a:pt x="22" y="21"/>
                  <a:pt x="22" y="25"/>
                  <a:pt x="20" y="28"/>
                </a:cubicBezTo>
                <a:cubicBezTo>
                  <a:pt x="18" y="30"/>
                  <a:pt x="15" y="32"/>
                  <a:pt x="11" y="32"/>
                </a:cubicBezTo>
                <a:close/>
                <a:moveTo>
                  <a:pt x="11" y="5"/>
                </a:moveTo>
                <a:cubicBezTo>
                  <a:pt x="9" y="5"/>
                  <a:pt x="7" y="9"/>
                  <a:pt x="7" y="16"/>
                </a:cubicBezTo>
                <a:cubicBezTo>
                  <a:pt x="7" y="23"/>
                  <a:pt x="9" y="27"/>
                  <a:pt x="11" y="27"/>
                </a:cubicBezTo>
                <a:cubicBezTo>
                  <a:pt x="14" y="27"/>
                  <a:pt x="16" y="23"/>
                  <a:pt x="16" y="16"/>
                </a:cubicBezTo>
                <a:cubicBezTo>
                  <a:pt x="16" y="9"/>
                  <a:pt x="14" y="5"/>
                  <a:pt x="11" y="5"/>
                </a:cubicBezTo>
                <a:close/>
              </a:path>
            </a:pathLst>
          </a:custGeom>
          <a:solidFill>
            <a:schemeClr val="accent5">
              <a:lumMod val="60000"/>
              <a:lumOff val="40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89" name="Freeform 340"/>
          <p:cNvSpPr>
            <a:spLocks noEditPoints="1"/>
          </p:cNvSpPr>
          <p:nvPr/>
        </p:nvSpPr>
        <p:spPr bwMode="auto">
          <a:xfrm>
            <a:off x="11449116" y="6223755"/>
            <a:ext cx="115355" cy="163926"/>
          </a:xfrm>
          <a:custGeom>
            <a:avLst/>
            <a:gdLst>
              <a:gd name="T0" fmla="*/ 11 w 22"/>
              <a:gd name="T1" fmla="*/ 32 h 32"/>
              <a:gd name="T2" fmla="*/ 0 w 22"/>
              <a:gd name="T3" fmla="*/ 17 h 32"/>
              <a:gd name="T4" fmla="*/ 3 w 22"/>
              <a:gd name="T5" fmla="*/ 5 h 32"/>
              <a:gd name="T6" fmla="*/ 12 w 22"/>
              <a:gd name="T7" fmla="*/ 0 h 32"/>
              <a:gd name="T8" fmla="*/ 22 w 22"/>
              <a:gd name="T9" fmla="*/ 16 h 32"/>
              <a:gd name="T10" fmla="*/ 19 w 22"/>
              <a:gd name="T11" fmla="*/ 28 h 32"/>
              <a:gd name="T12" fmla="*/ 11 w 22"/>
              <a:gd name="T13" fmla="*/ 32 h 32"/>
              <a:gd name="T14" fmla="*/ 11 w 22"/>
              <a:gd name="T15" fmla="*/ 6 h 32"/>
              <a:gd name="T16" fmla="*/ 7 w 22"/>
              <a:gd name="T17" fmla="*/ 17 h 32"/>
              <a:gd name="T18" fmla="*/ 11 w 22"/>
              <a:gd name="T19" fmla="*/ 27 h 32"/>
              <a:gd name="T20" fmla="*/ 15 w 22"/>
              <a:gd name="T21" fmla="*/ 16 h 32"/>
              <a:gd name="T22" fmla="*/ 11 w 22"/>
              <a:gd name="T23" fmla="*/ 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32">
                <a:moveTo>
                  <a:pt x="11" y="32"/>
                </a:moveTo>
                <a:cubicBezTo>
                  <a:pt x="4" y="32"/>
                  <a:pt x="0" y="27"/>
                  <a:pt x="0" y="17"/>
                </a:cubicBezTo>
                <a:cubicBezTo>
                  <a:pt x="0" y="11"/>
                  <a:pt x="1" y="7"/>
                  <a:pt x="3" y="5"/>
                </a:cubicBezTo>
                <a:cubicBezTo>
                  <a:pt x="5" y="2"/>
                  <a:pt x="8" y="0"/>
                  <a:pt x="12" y="0"/>
                </a:cubicBezTo>
                <a:cubicBezTo>
                  <a:pt x="19" y="0"/>
                  <a:pt x="22" y="6"/>
                  <a:pt x="22" y="16"/>
                </a:cubicBezTo>
                <a:cubicBezTo>
                  <a:pt x="22" y="21"/>
                  <a:pt x="21" y="25"/>
                  <a:pt x="19" y="28"/>
                </a:cubicBezTo>
                <a:cubicBezTo>
                  <a:pt x="18" y="31"/>
                  <a:pt x="15" y="32"/>
                  <a:pt x="11" y="32"/>
                </a:cubicBezTo>
                <a:close/>
                <a:moveTo>
                  <a:pt x="11" y="6"/>
                </a:moveTo>
                <a:cubicBezTo>
                  <a:pt x="8" y="6"/>
                  <a:pt x="7" y="9"/>
                  <a:pt x="7" y="17"/>
                </a:cubicBezTo>
                <a:cubicBezTo>
                  <a:pt x="7" y="23"/>
                  <a:pt x="8" y="27"/>
                  <a:pt x="11" y="27"/>
                </a:cubicBezTo>
                <a:cubicBezTo>
                  <a:pt x="14" y="27"/>
                  <a:pt x="15" y="23"/>
                  <a:pt x="15" y="16"/>
                </a:cubicBezTo>
                <a:cubicBezTo>
                  <a:pt x="15" y="9"/>
                  <a:pt x="14" y="6"/>
                  <a:pt x="11" y="6"/>
                </a:cubicBezTo>
                <a:close/>
              </a:path>
            </a:pathLst>
          </a:custGeom>
          <a:solidFill>
            <a:schemeClr val="accent5">
              <a:lumMod val="60000"/>
              <a:lumOff val="40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90" name="Freeform 341"/>
          <p:cNvSpPr>
            <a:spLocks/>
          </p:cNvSpPr>
          <p:nvPr/>
        </p:nvSpPr>
        <p:spPr bwMode="auto">
          <a:xfrm>
            <a:off x="11467330" y="6451430"/>
            <a:ext cx="66785" cy="160890"/>
          </a:xfrm>
          <a:custGeom>
            <a:avLst/>
            <a:gdLst>
              <a:gd name="T0" fmla="*/ 13 w 13"/>
              <a:gd name="T1" fmla="*/ 0 h 31"/>
              <a:gd name="T2" fmla="*/ 13 w 13"/>
              <a:gd name="T3" fmla="*/ 31 h 31"/>
              <a:gd name="T4" fmla="*/ 7 w 13"/>
              <a:gd name="T5" fmla="*/ 31 h 31"/>
              <a:gd name="T6" fmla="*/ 7 w 13"/>
              <a:gd name="T7" fmla="*/ 8 h 31"/>
              <a:gd name="T8" fmla="*/ 5 w 13"/>
              <a:gd name="T9" fmla="*/ 9 h 31"/>
              <a:gd name="T10" fmla="*/ 4 w 13"/>
              <a:gd name="T11" fmla="*/ 9 h 31"/>
              <a:gd name="T12" fmla="*/ 2 w 13"/>
              <a:gd name="T13" fmla="*/ 10 h 31"/>
              <a:gd name="T14" fmla="*/ 0 w 13"/>
              <a:gd name="T15" fmla="*/ 10 h 31"/>
              <a:gd name="T16" fmla="*/ 0 w 13"/>
              <a:gd name="T17" fmla="*/ 5 h 31"/>
              <a:gd name="T18" fmla="*/ 5 w 13"/>
              <a:gd name="T19" fmla="*/ 3 h 31"/>
              <a:gd name="T20" fmla="*/ 9 w 13"/>
              <a:gd name="T21" fmla="*/ 0 h 31"/>
              <a:gd name="T22" fmla="*/ 13 w 13"/>
              <a:gd name="T23"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 h="31">
                <a:moveTo>
                  <a:pt x="13" y="0"/>
                </a:moveTo>
                <a:cubicBezTo>
                  <a:pt x="13" y="31"/>
                  <a:pt x="13" y="31"/>
                  <a:pt x="13" y="31"/>
                </a:cubicBezTo>
                <a:cubicBezTo>
                  <a:pt x="7" y="31"/>
                  <a:pt x="7" y="31"/>
                  <a:pt x="7" y="31"/>
                </a:cubicBezTo>
                <a:cubicBezTo>
                  <a:pt x="7" y="8"/>
                  <a:pt x="7" y="8"/>
                  <a:pt x="7" y="8"/>
                </a:cubicBezTo>
                <a:cubicBezTo>
                  <a:pt x="6" y="8"/>
                  <a:pt x="6" y="8"/>
                  <a:pt x="5" y="9"/>
                </a:cubicBezTo>
                <a:cubicBezTo>
                  <a:pt x="5" y="9"/>
                  <a:pt x="4" y="9"/>
                  <a:pt x="4" y="9"/>
                </a:cubicBezTo>
                <a:cubicBezTo>
                  <a:pt x="3" y="10"/>
                  <a:pt x="3" y="10"/>
                  <a:pt x="2" y="10"/>
                </a:cubicBezTo>
                <a:cubicBezTo>
                  <a:pt x="1" y="10"/>
                  <a:pt x="1" y="10"/>
                  <a:pt x="0" y="10"/>
                </a:cubicBezTo>
                <a:cubicBezTo>
                  <a:pt x="0" y="5"/>
                  <a:pt x="0" y="5"/>
                  <a:pt x="0" y="5"/>
                </a:cubicBezTo>
                <a:cubicBezTo>
                  <a:pt x="2" y="4"/>
                  <a:pt x="4" y="3"/>
                  <a:pt x="5" y="3"/>
                </a:cubicBezTo>
                <a:cubicBezTo>
                  <a:pt x="7" y="2"/>
                  <a:pt x="8" y="1"/>
                  <a:pt x="9" y="0"/>
                </a:cubicBezTo>
                <a:lnTo>
                  <a:pt x="13" y="0"/>
                </a:lnTo>
                <a:close/>
              </a:path>
            </a:pathLst>
          </a:custGeom>
          <a:solidFill>
            <a:schemeClr val="accent5">
              <a:lumMod val="60000"/>
              <a:lumOff val="40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91" name="Freeform 342"/>
          <p:cNvSpPr>
            <a:spLocks noEditPoints="1"/>
          </p:cNvSpPr>
          <p:nvPr/>
        </p:nvSpPr>
        <p:spPr bwMode="auto">
          <a:xfrm>
            <a:off x="11449116" y="6679105"/>
            <a:ext cx="115355" cy="166962"/>
          </a:xfrm>
          <a:custGeom>
            <a:avLst/>
            <a:gdLst>
              <a:gd name="T0" fmla="*/ 11 w 22"/>
              <a:gd name="T1" fmla="*/ 32 h 32"/>
              <a:gd name="T2" fmla="*/ 0 w 22"/>
              <a:gd name="T3" fmla="*/ 16 h 32"/>
              <a:gd name="T4" fmla="*/ 3 w 22"/>
              <a:gd name="T5" fmla="*/ 4 h 32"/>
              <a:gd name="T6" fmla="*/ 12 w 22"/>
              <a:gd name="T7" fmla="*/ 0 h 32"/>
              <a:gd name="T8" fmla="*/ 22 w 22"/>
              <a:gd name="T9" fmla="*/ 16 h 32"/>
              <a:gd name="T10" fmla="*/ 19 w 22"/>
              <a:gd name="T11" fmla="*/ 28 h 32"/>
              <a:gd name="T12" fmla="*/ 11 w 22"/>
              <a:gd name="T13" fmla="*/ 32 h 32"/>
              <a:gd name="T14" fmla="*/ 11 w 22"/>
              <a:gd name="T15" fmla="*/ 5 h 32"/>
              <a:gd name="T16" fmla="*/ 7 w 22"/>
              <a:gd name="T17" fmla="*/ 16 h 32"/>
              <a:gd name="T18" fmla="*/ 11 w 22"/>
              <a:gd name="T19" fmla="*/ 27 h 32"/>
              <a:gd name="T20" fmla="*/ 15 w 22"/>
              <a:gd name="T21" fmla="*/ 16 h 32"/>
              <a:gd name="T22" fmla="*/ 11 w 22"/>
              <a:gd name="T23" fmla="*/ 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32">
                <a:moveTo>
                  <a:pt x="11" y="32"/>
                </a:moveTo>
                <a:cubicBezTo>
                  <a:pt x="4" y="32"/>
                  <a:pt x="0" y="27"/>
                  <a:pt x="0" y="16"/>
                </a:cubicBezTo>
                <a:cubicBezTo>
                  <a:pt x="0" y="11"/>
                  <a:pt x="1" y="7"/>
                  <a:pt x="3" y="4"/>
                </a:cubicBezTo>
                <a:cubicBezTo>
                  <a:pt x="5" y="1"/>
                  <a:pt x="8" y="0"/>
                  <a:pt x="12" y="0"/>
                </a:cubicBezTo>
                <a:cubicBezTo>
                  <a:pt x="19" y="0"/>
                  <a:pt x="22" y="5"/>
                  <a:pt x="22" y="16"/>
                </a:cubicBezTo>
                <a:cubicBezTo>
                  <a:pt x="22" y="21"/>
                  <a:pt x="21" y="25"/>
                  <a:pt x="19" y="28"/>
                </a:cubicBezTo>
                <a:cubicBezTo>
                  <a:pt x="18" y="30"/>
                  <a:pt x="15" y="32"/>
                  <a:pt x="11" y="32"/>
                </a:cubicBezTo>
                <a:close/>
                <a:moveTo>
                  <a:pt x="11" y="5"/>
                </a:moveTo>
                <a:cubicBezTo>
                  <a:pt x="8" y="5"/>
                  <a:pt x="7" y="9"/>
                  <a:pt x="7" y="16"/>
                </a:cubicBezTo>
                <a:cubicBezTo>
                  <a:pt x="7" y="23"/>
                  <a:pt x="8" y="27"/>
                  <a:pt x="11" y="27"/>
                </a:cubicBezTo>
                <a:cubicBezTo>
                  <a:pt x="14" y="27"/>
                  <a:pt x="15" y="23"/>
                  <a:pt x="15" y="16"/>
                </a:cubicBezTo>
                <a:cubicBezTo>
                  <a:pt x="15" y="9"/>
                  <a:pt x="14" y="5"/>
                  <a:pt x="11" y="5"/>
                </a:cubicBezTo>
                <a:close/>
              </a:path>
            </a:pathLst>
          </a:custGeom>
          <a:solidFill>
            <a:schemeClr val="accent5">
              <a:lumMod val="60000"/>
              <a:lumOff val="40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6719401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Rectangle 261"/>
          <p:cNvSpPr>
            <a:spLocks noChangeArrowheads="1"/>
          </p:cNvSpPr>
          <p:nvPr/>
        </p:nvSpPr>
        <p:spPr bwMode="auto">
          <a:xfrm>
            <a:off x="9573098" y="5818928"/>
            <a:ext cx="619276" cy="61624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 name="Title 2"/>
          <p:cNvSpPr>
            <a:spLocks noGrp="1"/>
          </p:cNvSpPr>
          <p:nvPr>
            <p:ph type="title"/>
          </p:nvPr>
        </p:nvSpPr>
        <p:spPr/>
        <p:txBody>
          <a:bodyPr/>
          <a:lstStyle/>
          <a:p>
            <a:r>
              <a:rPr lang="en-US" dirty="0"/>
              <a:t>OAuth 2.0 Actors in Office 365</a:t>
            </a:r>
          </a:p>
        </p:txBody>
      </p:sp>
      <p:sp>
        <p:nvSpPr>
          <p:cNvPr id="2" name="Text Placeholder 1"/>
          <p:cNvSpPr>
            <a:spLocks noGrp="1"/>
          </p:cNvSpPr>
          <p:nvPr>
            <p:ph type="body" sz="quarter" idx="10"/>
          </p:nvPr>
        </p:nvSpPr>
        <p:spPr>
          <a:xfrm>
            <a:off x="274638" y="1212851"/>
            <a:ext cx="11887200" cy="2696123"/>
          </a:xfrm>
        </p:spPr>
        <p:txBody>
          <a:bodyPr/>
          <a:lstStyle/>
          <a:p>
            <a:pPr marL="342900" indent="-342900">
              <a:buFont typeface="Arial" panose="020B0604020202020204" pitchFamily="34" charset="0"/>
              <a:buChar char="•"/>
            </a:pPr>
            <a:r>
              <a:rPr lang="en-US" sz="3200" dirty="0"/>
              <a:t>Client: SharePoint app, Azure web application, Windows 8 app</a:t>
            </a:r>
          </a:p>
          <a:p>
            <a:pPr marL="342900" indent="-342900">
              <a:buFont typeface="Arial" panose="020B0604020202020204" pitchFamily="34" charset="0"/>
              <a:buChar char="•"/>
            </a:pPr>
            <a:r>
              <a:rPr lang="en-US" sz="3200" dirty="0"/>
              <a:t>Resource Owner: individual or administrator with an Work or School Account in Azure Active Directory</a:t>
            </a:r>
          </a:p>
          <a:p>
            <a:pPr marL="342900" indent="-342900">
              <a:buFont typeface="Arial" panose="020B0604020202020204" pitchFamily="34" charset="0"/>
              <a:buChar char="•"/>
            </a:pPr>
            <a:r>
              <a:rPr lang="en-US" sz="3200" dirty="0"/>
              <a:t>Resource Server: SharePoint, Exchange</a:t>
            </a:r>
          </a:p>
          <a:p>
            <a:pPr marL="342900" indent="-342900">
              <a:buFont typeface="Arial" panose="020B0604020202020204" pitchFamily="34" charset="0"/>
              <a:buChar char="•"/>
            </a:pPr>
            <a:r>
              <a:rPr lang="en-US" sz="3200" dirty="0"/>
              <a:t>Authorization Server: Azure Access Control Services</a:t>
            </a:r>
          </a:p>
        </p:txBody>
      </p:sp>
      <p:grpSp>
        <p:nvGrpSpPr>
          <p:cNvPr id="5" name="Group 4"/>
          <p:cNvGrpSpPr/>
          <p:nvPr/>
        </p:nvGrpSpPr>
        <p:grpSpPr>
          <a:xfrm>
            <a:off x="10960798" y="167118"/>
            <a:ext cx="2043304" cy="287338"/>
            <a:chOff x="10305860" y="167118"/>
            <a:chExt cx="2043304" cy="287338"/>
          </a:xfrm>
        </p:grpSpPr>
        <p:sp>
          <p:nvSpPr>
            <p:cNvPr id="6" name="TextBox 5"/>
            <p:cNvSpPr txBox="1"/>
            <p:nvPr/>
          </p:nvSpPr>
          <p:spPr>
            <a:xfrm>
              <a:off x="10305860" y="167118"/>
              <a:ext cx="2043304" cy="287338"/>
            </a:xfrm>
            <a:prstGeom prst="rect">
              <a:avLst/>
            </a:prstGeom>
            <a:noFill/>
          </p:spPr>
          <p:txBody>
            <a:bodyPr wrap="square" lIns="146304" tIns="91440" rIns="146304" bIns="91440" rtlCol="0">
              <a:noAutofit/>
            </a:bodyPr>
            <a:lstStyle/>
            <a:p>
              <a:pPr>
                <a:lnSpc>
                  <a:spcPct val="90000"/>
                </a:lnSpc>
              </a:pPr>
              <a:r>
                <a:rPr lang="en-US" sz="1400" dirty="0">
                  <a:gradFill>
                    <a:gsLst>
                      <a:gs pos="8367">
                        <a:schemeClr val="tx1"/>
                      </a:gs>
                      <a:gs pos="31000">
                        <a:schemeClr val="tx1"/>
                      </a:gs>
                    </a:gsLst>
                    <a:lin ang="5400000" scaled="0"/>
                  </a:gradFill>
                </a:rPr>
                <a:t>OAuth Primer</a:t>
              </a:r>
            </a:p>
          </p:txBody>
        </p:sp>
        <p:sp>
          <p:nvSpPr>
            <p:cNvPr id="7" name="Freeform 5"/>
            <p:cNvSpPr>
              <a:spLocks/>
            </p:cNvSpPr>
            <p:nvPr/>
          </p:nvSpPr>
          <p:spPr bwMode="auto">
            <a:xfrm>
              <a:off x="10315880" y="273050"/>
              <a:ext cx="94752" cy="136391"/>
            </a:xfrm>
            <a:custGeom>
              <a:avLst/>
              <a:gdLst>
                <a:gd name="T0" fmla="*/ 0 w 301"/>
                <a:gd name="T1" fmla="*/ 435 h 435"/>
                <a:gd name="T2" fmla="*/ 0 w 301"/>
                <a:gd name="T3" fmla="*/ 401 h 435"/>
                <a:gd name="T4" fmla="*/ 9 w 301"/>
                <a:gd name="T5" fmla="*/ 337 h 435"/>
                <a:gd name="T6" fmla="*/ 37 w 301"/>
                <a:gd name="T7" fmla="*/ 287 h 435"/>
                <a:gd name="T8" fmla="*/ 104 w 301"/>
                <a:gd name="T9" fmla="*/ 226 h 435"/>
                <a:gd name="T10" fmla="*/ 149 w 301"/>
                <a:gd name="T11" fmla="*/ 188 h 435"/>
                <a:gd name="T12" fmla="*/ 166 w 301"/>
                <a:gd name="T13" fmla="*/ 165 h 435"/>
                <a:gd name="T14" fmla="*/ 172 w 301"/>
                <a:gd name="T15" fmla="*/ 141 h 435"/>
                <a:gd name="T16" fmla="*/ 120 w 301"/>
                <a:gd name="T17" fmla="*/ 98 h 435"/>
                <a:gd name="T18" fmla="*/ 21 w 301"/>
                <a:gd name="T19" fmla="*/ 136 h 435"/>
                <a:gd name="T20" fmla="*/ 21 w 301"/>
                <a:gd name="T21" fmla="*/ 32 h 435"/>
                <a:gd name="T22" fmla="*/ 88 w 301"/>
                <a:gd name="T23" fmla="*/ 7 h 435"/>
                <a:gd name="T24" fmla="*/ 151 w 301"/>
                <a:gd name="T25" fmla="*/ 0 h 435"/>
                <a:gd name="T26" fmla="*/ 259 w 301"/>
                <a:gd name="T27" fmla="*/ 33 h 435"/>
                <a:gd name="T28" fmla="*/ 298 w 301"/>
                <a:gd name="T29" fmla="*/ 127 h 435"/>
                <a:gd name="T30" fmla="*/ 278 w 301"/>
                <a:gd name="T31" fmla="*/ 205 h 435"/>
                <a:gd name="T32" fmla="*/ 203 w 301"/>
                <a:gd name="T33" fmla="*/ 273 h 435"/>
                <a:gd name="T34" fmla="*/ 148 w 301"/>
                <a:gd name="T35" fmla="*/ 312 h 435"/>
                <a:gd name="T36" fmla="*/ 134 w 301"/>
                <a:gd name="T37" fmla="*/ 333 h 435"/>
                <a:gd name="T38" fmla="*/ 301 w 301"/>
                <a:gd name="T39" fmla="*/ 333 h 435"/>
                <a:gd name="T40" fmla="*/ 301 w 301"/>
                <a:gd name="T41" fmla="*/ 435 h 435"/>
                <a:gd name="T42" fmla="*/ 0 w 301"/>
                <a:gd name="T43" fmla="*/ 435 h 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01" h="435">
                  <a:moveTo>
                    <a:pt x="0" y="435"/>
                  </a:moveTo>
                  <a:cubicBezTo>
                    <a:pt x="0" y="401"/>
                    <a:pt x="0" y="401"/>
                    <a:pt x="0" y="401"/>
                  </a:cubicBezTo>
                  <a:cubicBezTo>
                    <a:pt x="0" y="377"/>
                    <a:pt x="3" y="355"/>
                    <a:pt x="9" y="337"/>
                  </a:cubicBezTo>
                  <a:cubicBezTo>
                    <a:pt x="15" y="320"/>
                    <a:pt x="24" y="303"/>
                    <a:pt x="37" y="287"/>
                  </a:cubicBezTo>
                  <a:cubicBezTo>
                    <a:pt x="50" y="271"/>
                    <a:pt x="72" y="251"/>
                    <a:pt x="104" y="226"/>
                  </a:cubicBezTo>
                  <a:cubicBezTo>
                    <a:pt x="127" y="208"/>
                    <a:pt x="142" y="195"/>
                    <a:pt x="149" y="188"/>
                  </a:cubicBezTo>
                  <a:cubicBezTo>
                    <a:pt x="157" y="180"/>
                    <a:pt x="162" y="172"/>
                    <a:pt x="166" y="165"/>
                  </a:cubicBezTo>
                  <a:cubicBezTo>
                    <a:pt x="170" y="157"/>
                    <a:pt x="172" y="149"/>
                    <a:pt x="172" y="141"/>
                  </a:cubicBezTo>
                  <a:cubicBezTo>
                    <a:pt x="172" y="112"/>
                    <a:pt x="154" y="98"/>
                    <a:pt x="120" y="98"/>
                  </a:cubicBezTo>
                  <a:cubicBezTo>
                    <a:pt x="85" y="98"/>
                    <a:pt x="52" y="111"/>
                    <a:pt x="21" y="136"/>
                  </a:cubicBezTo>
                  <a:cubicBezTo>
                    <a:pt x="21" y="32"/>
                    <a:pt x="21" y="32"/>
                    <a:pt x="21" y="32"/>
                  </a:cubicBezTo>
                  <a:cubicBezTo>
                    <a:pt x="45" y="20"/>
                    <a:pt x="67" y="12"/>
                    <a:pt x="88" y="7"/>
                  </a:cubicBezTo>
                  <a:cubicBezTo>
                    <a:pt x="108" y="2"/>
                    <a:pt x="129" y="0"/>
                    <a:pt x="151" y="0"/>
                  </a:cubicBezTo>
                  <a:cubicBezTo>
                    <a:pt x="198" y="0"/>
                    <a:pt x="234" y="11"/>
                    <a:pt x="259" y="33"/>
                  </a:cubicBezTo>
                  <a:cubicBezTo>
                    <a:pt x="285" y="55"/>
                    <a:pt x="298" y="87"/>
                    <a:pt x="298" y="127"/>
                  </a:cubicBezTo>
                  <a:cubicBezTo>
                    <a:pt x="298" y="158"/>
                    <a:pt x="291" y="184"/>
                    <a:pt x="278" y="205"/>
                  </a:cubicBezTo>
                  <a:cubicBezTo>
                    <a:pt x="264" y="227"/>
                    <a:pt x="239" y="249"/>
                    <a:pt x="203" y="273"/>
                  </a:cubicBezTo>
                  <a:cubicBezTo>
                    <a:pt x="175" y="291"/>
                    <a:pt x="157" y="304"/>
                    <a:pt x="148" y="312"/>
                  </a:cubicBezTo>
                  <a:cubicBezTo>
                    <a:pt x="139" y="320"/>
                    <a:pt x="134" y="327"/>
                    <a:pt x="134" y="333"/>
                  </a:cubicBezTo>
                  <a:cubicBezTo>
                    <a:pt x="301" y="333"/>
                    <a:pt x="301" y="333"/>
                    <a:pt x="301" y="333"/>
                  </a:cubicBezTo>
                  <a:cubicBezTo>
                    <a:pt x="301" y="435"/>
                    <a:pt x="301" y="435"/>
                    <a:pt x="301" y="435"/>
                  </a:cubicBezTo>
                  <a:lnTo>
                    <a:pt x="0" y="435"/>
                  </a:ln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8" name="Rectangle 260"/>
          <p:cNvSpPr>
            <a:spLocks noChangeArrowheads="1"/>
          </p:cNvSpPr>
          <p:nvPr/>
        </p:nvSpPr>
        <p:spPr bwMode="auto">
          <a:xfrm>
            <a:off x="10607577" y="5876605"/>
            <a:ext cx="616240" cy="61624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Rectangle 279"/>
          <p:cNvSpPr>
            <a:spLocks noChangeArrowheads="1"/>
          </p:cNvSpPr>
          <p:nvPr/>
        </p:nvSpPr>
        <p:spPr bwMode="auto">
          <a:xfrm>
            <a:off x="10382938" y="4780729"/>
            <a:ext cx="1493548" cy="1496584"/>
          </a:xfrm>
          <a:prstGeom prst="rect">
            <a:avLst/>
          </a:pr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10" name="Freeform 280"/>
          <p:cNvSpPr>
            <a:spLocks/>
          </p:cNvSpPr>
          <p:nvPr/>
        </p:nvSpPr>
        <p:spPr bwMode="auto">
          <a:xfrm>
            <a:off x="10644005" y="5047868"/>
            <a:ext cx="109284" cy="251960"/>
          </a:xfrm>
          <a:custGeom>
            <a:avLst/>
            <a:gdLst>
              <a:gd name="T0" fmla="*/ 21 w 21"/>
              <a:gd name="T1" fmla="*/ 0 h 49"/>
              <a:gd name="T2" fmla="*/ 21 w 21"/>
              <a:gd name="T3" fmla="*/ 49 h 49"/>
              <a:gd name="T4" fmla="*/ 11 w 21"/>
              <a:gd name="T5" fmla="*/ 49 h 49"/>
              <a:gd name="T6" fmla="*/ 11 w 21"/>
              <a:gd name="T7" fmla="*/ 12 h 49"/>
              <a:gd name="T8" fmla="*/ 8 w 21"/>
              <a:gd name="T9" fmla="*/ 13 h 49"/>
              <a:gd name="T10" fmla="*/ 6 w 21"/>
              <a:gd name="T11" fmla="*/ 15 h 49"/>
              <a:gd name="T12" fmla="*/ 3 w 21"/>
              <a:gd name="T13" fmla="*/ 16 h 49"/>
              <a:gd name="T14" fmla="*/ 0 w 21"/>
              <a:gd name="T15" fmla="*/ 16 h 49"/>
              <a:gd name="T16" fmla="*/ 0 w 21"/>
              <a:gd name="T17" fmla="*/ 7 h 49"/>
              <a:gd name="T18" fmla="*/ 8 w 21"/>
              <a:gd name="T19" fmla="*/ 4 h 49"/>
              <a:gd name="T20" fmla="*/ 15 w 21"/>
              <a:gd name="T21" fmla="*/ 0 h 49"/>
              <a:gd name="T22" fmla="*/ 21 w 21"/>
              <a:gd name="T23"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49">
                <a:moveTo>
                  <a:pt x="21" y="0"/>
                </a:moveTo>
                <a:cubicBezTo>
                  <a:pt x="21" y="49"/>
                  <a:pt x="21" y="49"/>
                  <a:pt x="21" y="49"/>
                </a:cubicBezTo>
                <a:cubicBezTo>
                  <a:pt x="11" y="49"/>
                  <a:pt x="11" y="49"/>
                  <a:pt x="11" y="49"/>
                </a:cubicBezTo>
                <a:cubicBezTo>
                  <a:pt x="11" y="12"/>
                  <a:pt x="11" y="12"/>
                  <a:pt x="11" y="12"/>
                </a:cubicBezTo>
                <a:cubicBezTo>
                  <a:pt x="10" y="12"/>
                  <a:pt x="9" y="13"/>
                  <a:pt x="8" y="13"/>
                </a:cubicBezTo>
                <a:cubicBezTo>
                  <a:pt x="8" y="14"/>
                  <a:pt x="7" y="14"/>
                  <a:pt x="6" y="15"/>
                </a:cubicBezTo>
                <a:cubicBezTo>
                  <a:pt x="5" y="15"/>
                  <a:pt x="4" y="15"/>
                  <a:pt x="3" y="16"/>
                </a:cubicBezTo>
                <a:cubicBezTo>
                  <a:pt x="2" y="16"/>
                  <a:pt x="1" y="16"/>
                  <a:pt x="0" y="16"/>
                </a:cubicBezTo>
                <a:cubicBezTo>
                  <a:pt x="0" y="7"/>
                  <a:pt x="0" y="7"/>
                  <a:pt x="0" y="7"/>
                </a:cubicBezTo>
                <a:cubicBezTo>
                  <a:pt x="3" y="6"/>
                  <a:pt x="6" y="5"/>
                  <a:pt x="8" y="4"/>
                </a:cubicBezTo>
                <a:cubicBezTo>
                  <a:pt x="11" y="3"/>
                  <a:pt x="13" y="2"/>
                  <a:pt x="15" y="0"/>
                </a:cubicBezTo>
                <a:lnTo>
                  <a:pt x="21" y="0"/>
                </a:lnTo>
                <a:close/>
              </a:path>
            </a:pathLst>
          </a:custGeom>
          <a:solidFill>
            <a:schemeClr val="accent1">
              <a:lumMod val="75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11" name="Freeform 281"/>
          <p:cNvSpPr>
            <a:spLocks noEditPoints="1"/>
          </p:cNvSpPr>
          <p:nvPr/>
        </p:nvSpPr>
        <p:spPr bwMode="auto">
          <a:xfrm>
            <a:off x="10841324" y="5047868"/>
            <a:ext cx="176069" cy="251960"/>
          </a:xfrm>
          <a:custGeom>
            <a:avLst/>
            <a:gdLst>
              <a:gd name="T0" fmla="*/ 17 w 34"/>
              <a:gd name="T1" fmla="*/ 49 h 49"/>
              <a:gd name="T2" fmla="*/ 0 w 34"/>
              <a:gd name="T3" fmla="*/ 26 h 49"/>
              <a:gd name="T4" fmla="*/ 4 w 34"/>
              <a:gd name="T5" fmla="*/ 7 h 49"/>
              <a:gd name="T6" fmla="*/ 17 w 34"/>
              <a:gd name="T7" fmla="*/ 0 h 49"/>
              <a:gd name="T8" fmla="*/ 34 w 34"/>
              <a:gd name="T9" fmla="*/ 25 h 49"/>
              <a:gd name="T10" fmla="*/ 29 w 34"/>
              <a:gd name="T11" fmla="*/ 43 h 49"/>
              <a:gd name="T12" fmla="*/ 17 w 34"/>
              <a:gd name="T13" fmla="*/ 49 h 49"/>
              <a:gd name="T14" fmla="*/ 17 w 34"/>
              <a:gd name="T15" fmla="*/ 8 h 49"/>
              <a:gd name="T16" fmla="*/ 10 w 34"/>
              <a:gd name="T17" fmla="*/ 25 h 49"/>
              <a:gd name="T18" fmla="*/ 17 w 34"/>
              <a:gd name="T19" fmla="*/ 41 h 49"/>
              <a:gd name="T20" fmla="*/ 23 w 34"/>
              <a:gd name="T21" fmla="*/ 25 h 49"/>
              <a:gd name="T22" fmla="*/ 17 w 34"/>
              <a:gd name="T23" fmla="*/ 8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 h="49">
                <a:moveTo>
                  <a:pt x="17" y="49"/>
                </a:moveTo>
                <a:cubicBezTo>
                  <a:pt x="5" y="49"/>
                  <a:pt x="0" y="42"/>
                  <a:pt x="0" y="26"/>
                </a:cubicBezTo>
                <a:cubicBezTo>
                  <a:pt x="0" y="17"/>
                  <a:pt x="1" y="11"/>
                  <a:pt x="4" y="7"/>
                </a:cubicBezTo>
                <a:cubicBezTo>
                  <a:pt x="7" y="3"/>
                  <a:pt x="12" y="0"/>
                  <a:pt x="17" y="0"/>
                </a:cubicBezTo>
                <a:cubicBezTo>
                  <a:pt x="28" y="0"/>
                  <a:pt x="34" y="8"/>
                  <a:pt x="34" y="25"/>
                </a:cubicBezTo>
                <a:cubicBezTo>
                  <a:pt x="34" y="33"/>
                  <a:pt x="32" y="39"/>
                  <a:pt x="29" y="43"/>
                </a:cubicBezTo>
                <a:cubicBezTo>
                  <a:pt x="26" y="47"/>
                  <a:pt x="22" y="49"/>
                  <a:pt x="17" y="49"/>
                </a:cubicBezTo>
                <a:close/>
                <a:moveTo>
                  <a:pt x="17" y="8"/>
                </a:moveTo>
                <a:cubicBezTo>
                  <a:pt x="12" y="8"/>
                  <a:pt x="10" y="14"/>
                  <a:pt x="10" y="25"/>
                </a:cubicBezTo>
                <a:cubicBezTo>
                  <a:pt x="10" y="36"/>
                  <a:pt x="12" y="41"/>
                  <a:pt x="17" y="41"/>
                </a:cubicBezTo>
                <a:cubicBezTo>
                  <a:pt x="21" y="41"/>
                  <a:pt x="23" y="36"/>
                  <a:pt x="23" y="25"/>
                </a:cubicBezTo>
                <a:cubicBezTo>
                  <a:pt x="23" y="14"/>
                  <a:pt x="21" y="8"/>
                  <a:pt x="17" y="8"/>
                </a:cubicBezTo>
                <a:close/>
              </a:path>
            </a:pathLst>
          </a:custGeom>
          <a:solidFill>
            <a:schemeClr val="accent1">
              <a:lumMod val="75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12" name="Freeform 282"/>
          <p:cNvSpPr>
            <a:spLocks/>
          </p:cNvSpPr>
          <p:nvPr/>
        </p:nvSpPr>
        <p:spPr bwMode="auto">
          <a:xfrm>
            <a:off x="11062927" y="5047868"/>
            <a:ext cx="109284" cy="251960"/>
          </a:xfrm>
          <a:custGeom>
            <a:avLst/>
            <a:gdLst>
              <a:gd name="T0" fmla="*/ 21 w 21"/>
              <a:gd name="T1" fmla="*/ 0 h 49"/>
              <a:gd name="T2" fmla="*/ 21 w 21"/>
              <a:gd name="T3" fmla="*/ 49 h 49"/>
              <a:gd name="T4" fmla="*/ 10 w 21"/>
              <a:gd name="T5" fmla="*/ 49 h 49"/>
              <a:gd name="T6" fmla="*/ 10 w 21"/>
              <a:gd name="T7" fmla="*/ 12 h 49"/>
              <a:gd name="T8" fmla="*/ 8 w 21"/>
              <a:gd name="T9" fmla="*/ 13 h 49"/>
              <a:gd name="T10" fmla="*/ 6 w 21"/>
              <a:gd name="T11" fmla="*/ 15 h 49"/>
              <a:gd name="T12" fmla="*/ 3 w 21"/>
              <a:gd name="T13" fmla="*/ 16 h 49"/>
              <a:gd name="T14" fmla="*/ 0 w 21"/>
              <a:gd name="T15" fmla="*/ 16 h 49"/>
              <a:gd name="T16" fmla="*/ 0 w 21"/>
              <a:gd name="T17" fmla="*/ 7 h 49"/>
              <a:gd name="T18" fmla="*/ 8 w 21"/>
              <a:gd name="T19" fmla="*/ 4 h 49"/>
              <a:gd name="T20" fmla="*/ 14 w 21"/>
              <a:gd name="T21" fmla="*/ 0 h 49"/>
              <a:gd name="T22" fmla="*/ 21 w 21"/>
              <a:gd name="T23"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49">
                <a:moveTo>
                  <a:pt x="21" y="0"/>
                </a:moveTo>
                <a:cubicBezTo>
                  <a:pt x="21" y="49"/>
                  <a:pt x="21" y="49"/>
                  <a:pt x="21" y="49"/>
                </a:cubicBezTo>
                <a:cubicBezTo>
                  <a:pt x="10" y="49"/>
                  <a:pt x="10" y="49"/>
                  <a:pt x="10" y="49"/>
                </a:cubicBezTo>
                <a:cubicBezTo>
                  <a:pt x="10" y="12"/>
                  <a:pt x="10" y="12"/>
                  <a:pt x="10" y="12"/>
                </a:cubicBezTo>
                <a:cubicBezTo>
                  <a:pt x="10" y="12"/>
                  <a:pt x="9" y="13"/>
                  <a:pt x="8" y="13"/>
                </a:cubicBezTo>
                <a:cubicBezTo>
                  <a:pt x="8" y="14"/>
                  <a:pt x="7" y="14"/>
                  <a:pt x="6" y="15"/>
                </a:cubicBezTo>
                <a:cubicBezTo>
                  <a:pt x="5" y="15"/>
                  <a:pt x="4" y="15"/>
                  <a:pt x="3" y="16"/>
                </a:cubicBezTo>
                <a:cubicBezTo>
                  <a:pt x="2" y="16"/>
                  <a:pt x="1" y="16"/>
                  <a:pt x="0" y="16"/>
                </a:cubicBezTo>
                <a:cubicBezTo>
                  <a:pt x="0" y="7"/>
                  <a:pt x="0" y="7"/>
                  <a:pt x="0" y="7"/>
                </a:cubicBezTo>
                <a:cubicBezTo>
                  <a:pt x="3" y="6"/>
                  <a:pt x="6" y="5"/>
                  <a:pt x="8" y="4"/>
                </a:cubicBezTo>
                <a:cubicBezTo>
                  <a:pt x="10" y="3"/>
                  <a:pt x="12" y="2"/>
                  <a:pt x="14" y="0"/>
                </a:cubicBezTo>
                <a:lnTo>
                  <a:pt x="21" y="0"/>
                </a:lnTo>
                <a:close/>
              </a:path>
            </a:pathLst>
          </a:custGeom>
          <a:solidFill>
            <a:schemeClr val="accent1">
              <a:lumMod val="75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13" name="Freeform 283"/>
          <p:cNvSpPr>
            <a:spLocks noEditPoints="1"/>
          </p:cNvSpPr>
          <p:nvPr/>
        </p:nvSpPr>
        <p:spPr bwMode="auto">
          <a:xfrm>
            <a:off x="10622756" y="5400005"/>
            <a:ext cx="176069" cy="254996"/>
          </a:xfrm>
          <a:custGeom>
            <a:avLst/>
            <a:gdLst>
              <a:gd name="T0" fmla="*/ 17 w 34"/>
              <a:gd name="T1" fmla="*/ 49 h 49"/>
              <a:gd name="T2" fmla="*/ 0 w 34"/>
              <a:gd name="T3" fmla="*/ 25 h 49"/>
              <a:gd name="T4" fmla="*/ 4 w 34"/>
              <a:gd name="T5" fmla="*/ 7 h 49"/>
              <a:gd name="T6" fmla="*/ 18 w 34"/>
              <a:gd name="T7" fmla="*/ 0 h 49"/>
              <a:gd name="T8" fmla="*/ 34 w 34"/>
              <a:gd name="T9" fmla="*/ 24 h 49"/>
              <a:gd name="T10" fmla="*/ 30 w 34"/>
              <a:gd name="T11" fmla="*/ 43 h 49"/>
              <a:gd name="T12" fmla="*/ 17 w 34"/>
              <a:gd name="T13" fmla="*/ 49 h 49"/>
              <a:gd name="T14" fmla="*/ 17 w 34"/>
              <a:gd name="T15" fmla="*/ 8 h 49"/>
              <a:gd name="T16" fmla="*/ 10 w 34"/>
              <a:gd name="T17" fmla="*/ 25 h 49"/>
              <a:gd name="T18" fmla="*/ 17 w 34"/>
              <a:gd name="T19" fmla="*/ 41 h 49"/>
              <a:gd name="T20" fmla="*/ 23 w 34"/>
              <a:gd name="T21" fmla="*/ 25 h 49"/>
              <a:gd name="T22" fmla="*/ 17 w 34"/>
              <a:gd name="T23" fmla="*/ 8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 h="49">
                <a:moveTo>
                  <a:pt x="17" y="49"/>
                </a:moveTo>
                <a:cubicBezTo>
                  <a:pt x="5" y="49"/>
                  <a:pt x="0" y="41"/>
                  <a:pt x="0" y="25"/>
                </a:cubicBezTo>
                <a:cubicBezTo>
                  <a:pt x="0" y="17"/>
                  <a:pt x="1" y="11"/>
                  <a:pt x="4" y="7"/>
                </a:cubicBezTo>
                <a:cubicBezTo>
                  <a:pt x="7" y="2"/>
                  <a:pt x="12" y="0"/>
                  <a:pt x="18" y="0"/>
                </a:cubicBezTo>
                <a:cubicBezTo>
                  <a:pt x="29" y="0"/>
                  <a:pt x="34" y="8"/>
                  <a:pt x="34" y="24"/>
                </a:cubicBezTo>
                <a:cubicBezTo>
                  <a:pt x="34" y="32"/>
                  <a:pt x="33" y="39"/>
                  <a:pt x="30" y="43"/>
                </a:cubicBezTo>
                <a:cubicBezTo>
                  <a:pt x="27" y="47"/>
                  <a:pt x="22" y="49"/>
                  <a:pt x="17" y="49"/>
                </a:cubicBezTo>
                <a:close/>
                <a:moveTo>
                  <a:pt x="17" y="8"/>
                </a:moveTo>
                <a:cubicBezTo>
                  <a:pt x="13" y="8"/>
                  <a:pt x="10" y="14"/>
                  <a:pt x="10" y="25"/>
                </a:cubicBezTo>
                <a:cubicBezTo>
                  <a:pt x="10" y="36"/>
                  <a:pt x="13" y="41"/>
                  <a:pt x="17" y="41"/>
                </a:cubicBezTo>
                <a:cubicBezTo>
                  <a:pt x="21" y="41"/>
                  <a:pt x="23" y="36"/>
                  <a:pt x="23" y="25"/>
                </a:cubicBezTo>
                <a:cubicBezTo>
                  <a:pt x="23" y="14"/>
                  <a:pt x="21" y="8"/>
                  <a:pt x="17" y="8"/>
                </a:cubicBezTo>
                <a:close/>
              </a:path>
            </a:pathLst>
          </a:custGeom>
          <a:solidFill>
            <a:schemeClr val="accent1">
              <a:lumMod val="75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14" name="Freeform 284"/>
          <p:cNvSpPr>
            <a:spLocks/>
          </p:cNvSpPr>
          <p:nvPr/>
        </p:nvSpPr>
        <p:spPr bwMode="auto">
          <a:xfrm>
            <a:off x="10859538" y="5400005"/>
            <a:ext cx="109284" cy="248925"/>
          </a:xfrm>
          <a:custGeom>
            <a:avLst/>
            <a:gdLst>
              <a:gd name="T0" fmla="*/ 21 w 21"/>
              <a:gd name="T1" fmla="*/ 0 h 48"/>
              <a:gd name="T2" fmla="*/ 21 w 21"/>
              <a:gd name="T3" fmla="*/ 48 h 48"/>
              <a:gd name="T4" fmla="*/ 10 w 21"/>
              <a:gd name="T5" fmla="*/ 48 h 48"/>
              <a:gd name="T6" fmla="*/ 10 w 21"/>
              <a:gd name="T7" fmla="*/ 12 h 48"/>
              <a:gd name="T8" fmla="*/ 8 w 21"/>
              <a:gd name="T9" fmla="*/ 13 h 48"/>
              <a:gd name="T10" fmla="*/ 6 w 21"/>
              <a:gd name="T11" fmla="*/ 14 h 48"/>
              <a:gd name="T12" fmla="*/ 3 w 21"/>
              <a:gd name="T13" fmla="*/ 15 h 48"/>
              <a:gd name="T14" fmla="*/ 0 w 21"/>
              <a:gd name="T15" fmla="*/ 16 h 48"/>
              <a:gd name="T16" fmla="*/ 0 w 21"/>
              <a:gd name="T17" fmla="*/ 7 h 48"/>
              <a:gd name="T18" fmla="*/ 8 w 21"/>
              <a:gd name="T19" fmla="*/ 4 h 48"/>
              <a:gd name="T20" fmla="*/ 14 w 21"/>
              <a:gd name="T21" fmla="*/ 0 h 48"/>
              <a:gd name="T22" fmla="*/ 21 w 21"/>
              <a:gd name="T23"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48">
                <a:moveTo>
                  <a:pt x="21" y="0"/>
                </a:moveTo>
                <a:cubicBezTo>
                  <a:pt x="21" y="48"/>
                  <a:pt x="21" y="48"/>
                  <a:pt x="21" y="48"/>
                </a:cubicBezTo>
                <a:cubicBezTo>
                  <a:pt x="10" y="48"/>
                  <a:pt x="10" y="48"/>
                  <a:pt x="10" y="48"/>
                </a:cubicBezTo>
                <a:cubicBezTo>
                  <a:pt x="10" y="12"/>
                  <a:pt x="10" y="12"/>
                  <a:pt x="10" y="12"/>
                </a:cubicBezTo>
                <a:cubicBezTo>
                  <a:pt x="10" y="12"/>
                  <a:pt x="9" y="13"/>
                  <a:pt x="8" y="13"/>
                </a:cubicBezTo>
                <a:cubicBezTo>
                  <a:pt x="8" y="14"/>
                  <a:pt x="7" y="14"/>
                  <a:pt x="6" y="14"/>
                </a:cubicBezTo>
                <a:cubicBezTo>
                  <a:pt x="5" y="15"/>
                  <a:pt x="4" y="15"/>
                  <a:pt x="3" y="15"/>
                </a:cubicBezTo>
                <a:cubicBezTo>
                  <a:pt x="2" y="16"/>
                  <a:pt x="1" y="16"/>
                  <a:pt x="0" y="16"/>
                </a:cubicBezTo>
                <a:cubicBezTo>
                  <a:pt x="0" y="7"/>
                  <a:pt x="0" y="7"/>
                  <a:pt x="0" y="7"/>
                </a:cubicBezTo>
                <a:cubicBezTo>
                  <a:pt x="3" y="6"/>
                  <a:pt x="6" y="5"/>
                  <a:pt x="8" y="4"/>
                </a:cubicBezTo>
                <a:cubicBezTo>
                  <a:pt x="10" y="3"/>
                  <a:pt x="13" y="1"/>
                  <a:pt x="14" y="0"/>
                </a:cubicBezTo>
                <a:lnTo>
                  <a:pt x="21" y="0"/>
                </a:lnTo>
                <a:close/>
              </a:path>
            </a:pathLst>
          </a:custGeom>
          <a:solidFill>
            <a:schemeClr val="accent1">
              <a:lumMod val="75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15" name="Freeform 285"/>
          <p:cNvSpPr>
            <a:spLocks noEditPoints="1"/>
          </p:cNvSpPr>
          <p:nvPr/>
        </p:nvSpPr>
        <p:spPr bwMode="auto">
          <a:xfrm>
            <a:off x="11041678" y="5400005"/>
            <a:ext cx="176069" cy="254996"/>
          </a:xfrm>
          <a:custGeom>
            <a:avLst/>
            <a:gdLst>
              <a:gd name="T0" fmla="*/ 16 w 34"/>
              <a:gd name="T1" fmla="*/ 49 h 49"/>
              <a:gd name="T2" fmla="*/ 0 w 34"/>
              <a:gd name="T3" fmla="*/ 25 h 49"/>
              <a:gd name="T4" fmla="*/ 4 w 34"/>
              <a:gd name="T5" fmla="*/ 7 h 49"/>
              <a:gd name="T6" fmla="*/ 17 w 34"/>
              <a:gd name="T7" fmla="*/ 0 h 49"/>
              <a:gd name="T8" fmla="*/ 34 w 34"/>
              <a:gd name="T9" fmla="*/ 24 h 49"/>
              <a:gd name="T10" fmla="*/ 29 w 34"/>
              <a:gd name="T11" fmla="*/ 43 h 49"/>
              <a:gd name="T12" fmla="*/ 16 w 34"/>
              <a:gd name="T13" fmla="*/ 49 h 49"/>
              <a:gd name="T14" fmla="*/ 17 w 34"/>
              <a:gd name="T15" fmla="*/ 8 h 49"/>
              <a:gd name="T16" fmla="*/ 10 w 34"/>
              <a:gd name="T17" fmla="*/ 25 h 49"/>
              <a:gd name="T18" fmla="*/ 17 w 34"/>
              <a:gd name="T19" fmla="*/ 41 h 49"/>
              <a:gd name="T20" fmla="*/ 23 w 34"/>
              <a:gd name="T21" fmla="*/ 25 h 49"/>
              <a:gd name="T22" fmla="*/ 17 w 34"/>
              <a:gd name="T23" fmla="*/ 8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 h="49">
                <a:moveTo>
                  <a:pt x="16" y="49"/>
                </a:moveTo>
                <a:cubicBezTo>
                  <a:pt x="5" y="49"/>
                  <a:pt x="0" y="41"/>
                  <a:pt x="0" y="25"/>
                </a:cubicBezTo>
                <a:cubicBezTo>
                  <a:pt x="0" y="17"/>
                  <a:pt x="1" y="11"/>
                  <a:pt x="4" y="7"/>
                </a:cubicBezTo>
                <a:cubicBezTo>
                  <a:pt x="7" y="2"/>
                  <a:pt x="12" y="0"/>
                  <a:pt x="17" y="0"/>
                </a:cubicBezTo>
                <a:cubicBezTo>
                  <a:pt x="28" y="0"/>
                  <a:pt x="34" y="8"/>
                  <a:pt x="34" y="24"/>
                </a:cubicBezTo>
                <a:cubicBezTo>
                  <a:pt x="34" y="32"/>
                  <a:pt x="32" y="39"/>
                  <a:pt x="29" y="43"/>
                </a:cubicBezTo>
                <a:cubicBezTo>
                  <a:pt x="26" y="47"/>
                  <a:pt x="22" y="49"/>
                  <a:pt x="16" y="49"/>
                </a:cubicBezTo>
                <a:close/>
                <a:moveTo>
                  <a:pt x="17" y="8"/>
                </a:moveTo>
                <a:cubicBezTo>
                  <a:pt x="12" y="8"/>
                  <a:pt x="10" y="14"/>
                  <a:pt x="10" y="25"/>
                </a:cubicBezTo>
                <a:cubicBezTo>
                  <a:pt x="10" y="36"/>
                  <a:pt x="12" y="41"/>
                  <a:pt x="17" y="41"/>
                </a:cubicBezTo>
                <a:cubicBezTo>
                  <a:pt x="21" y="41"/>
                  <a:pt x="23" y="36"/>
                  <a:pt x="23" y="25"/>
                </a:cubicBezTo>
                <a:cubicBezTo>
                  <a:pt x="23" y="14"/>
                  <a:pt x="21" y="8"/>
                  <a:pt x="17" y="8"/>
                </a:cubicBezTo>
                <a:close/>
              </a:path>
            </a:pathLst>
          </a:custGeom>
          <a:solidFill>
            <a:schemeClr val="accent1">
              <a:lumMod val="75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16" name="Freeform 286"/>
          <p:cNvSpPr>
            <a:spLocks noEditPoints="1"/>
          </p:cNvSpPr>
          <p:nvPr/>
        </p:nvSpPr>
        <p:spPr bwMode="auto">
          <a:xfrm>
            <a:off x="10622756" y="5752143"/>
            <a:ext cx="176069" cy="254996"/>
          </a:xfrm>
          <a:custGeom>
            <a:avLst/>
            <a:gdLst>
              <a:gd name="T0" fmla="*/ 17 w 34"/>
              <a:gd name="T1" fmla="*/ 49 h 49"/>
              <a:gd name="T2" fmla="*/ 0 w 34"/>
              <a:gd name="T3" fmla="*/ 25 h 49"/>
              <a:gd name="T4" fmla="*/ 4 w 34"/>
              <a:gd name="T5" fmla="*/ 6 h 49"/>
              <a:gd name="T6" fmla="*/ 18 w 34"/>
              <a:gd name="T7" fmla="*/ 0 h 49"/>
              <a:gd name="T8" fmla="*/ 34 w 34"/>
              <a:gd name="T9" fmla="*/ 24 h 49"/>
              <a:gd name="T10" fmla="*/ 30 w 34"/>
              <a:gd name="T11" fmla="*/ 42 h 49"/>
              <a:gd name="T12" fmla="*/ 17 w 34"/>
              <a:gd name="T13" fmla="*/ 49 h 49"/>
              <a:gd name="T14" fmla="*/ 17 w 34"/>
              <a:gd name="T15" fmla="*/ 8 h 49"/>
              <a:gd name="T16" fmla="*/ 10 w 34"/>
              <a:gd name="T17" fmla="*/ 25 h 49"/>
              <a:gd name="T18" fmla="*/ 17 w 34"/>
              <a:gd name="T19" fmla="*/ 41 h 49"/>
              <a:gd name="T20" fmla="*/ 23 w 34"/>
              <a:gd name="T21" fmla="*/ 24 h 49"/>
              <a:gd name="T22" fmla="*/ 17 w 34"/>
              <a:gd name="T23" fmla="*/ 8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 h="49">
                <a:moveTo>
                  <a:pt x="17" y="49"/>
                </a:moveTo>
                <a:cubicBezTo>
                  <a:pt x="5" y="49"/>
                  <a:pt x="0" y="41"/>
                  <a:pt x="0" y="25"/>
                </a:cubicBezTo>
                <a:cubicBezTo>
                  <a:pt x="0" y="17"/>
                  <a:pt x="1" y="11"/>
                  <a:pt x="4" y="6"/>
                </a:cubicBezTo>
                <a:cubicBezTo>
                  <a:pt x="7" y="2"/>
                  <a:pt x="12" y="0"/>
                  <a:pt x="18" y="0"/>
                </a:cubicBezTo>
                <a:cubicBezTo>
                  <a:pt x="29" y="0"/>
                  <a:pt x="34" y="8"/>
                  <a:pt x="34" y="24"/>
                </a:cubicBezTo>
                <a:cubicBezTo>
                  <a:pt x="34" y="32"/>
                  <a:pt x="33" y="38"/>
                  <a:pt x="30" y="42"/>
                </a:cubicBezTo>
                <a:cubicBezTo>
                  <a:pt x="27" y="47"/>
                  <a:pt x="22" y="49"/>
                  <a:pt x="17" y="49"/>
                </a:cubicBezTo>
                <a:close/>
                <a:moveTo>
                  <a:pt x="17" y="8"/>
                </a:moveTo>
                <a:cubicBezTo>
                  <a:pt x="13" y="8"/>
                  <a:pt x="10" y="14"/>
                  <a:pt x="10" y="25"/>
                </a:cubicBezTo>
                <a:cubicBezTo>
                  <a:pt x="10" y="36"/>
                  <a:pt x="13" y="41"/>
                  <a:pt x="17" y="41"/>
                </a:cubicBezTo>
                <a:cubicBezTo>
                  <a:pt x="21" y="41"/>
                  <a:pt x="23" y="35"/>
                  <a:pt x="23" y="24"/>
                </a:cubicBezTo>
                <a:cubicBezTo>
                  <a:pt x="23" y="13"/>
                  <a:pt x="21" y="8"/>
                  <a:pt x="17" y="8"/>
                </a:cubicBezTo>
                <a:close/>
              </a:path>
            </a:pathLst>
          </a:custGeom>
          <a:solidFill>
            <a:schemeClr val="accent1">
              <a:lumMod val="75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17" name="Freeform 287"/>
          <p:cNvSpPr>
            <a:spLocks noEditPoints="1"/>
          </p:cNvSpPr>
          <p:nvPr/>
        </p:nvSpPr>
        <p:spPr bwMode="auto">
          <a:xfrm>
            <a:off x="10841324" y="5752143"/>
            <a:ext cx="176069" cy="254996"/>
          </a:xfrm>
          <a:custGeom>
            <a:avLst/>
            <a:gdLst>
              <a:gd name="T0" fmla="*/ 17 w 34"/>
              <a:gd name="T1" fmla="*/ 49 h 49"/>
              <a:gd name="T2" fmla="*/ 0 w 34"/>
              <a:gd name="T3" fmla="*/ 25 h 49"/>
              <a:gd name="T4" fmla="*/ 4 w 34"/>
              <a:gd name="T5" fmla="*/ 6 h 49"/>
              <a:gd name="T6" fmla="*/ 17 w 34"/>
              <a:gd name="T7" fmla="*/ 0 h 49"/>
              <a:gd name="T8" fmla="*/ 34 w 34"/>
              <a:gd name="T9" fmla="*/ 24 h 49"/>
              <a:gd name="T10" fmla="*/ 29 w 34"/>
              <a:gd name="T11" fmla="*/ 42 h 49"/>
              <a:gd name="T12" fmla="*/ 17 w 34"/>
              <a:gd name="T13" fmla="*/ 49 h 49"/>
              <a:gd name="T14" fmla="*/ 17 w 34"/>
              <a:gd name="T15" fmla="*/ 8 h 49"/>
              <a:gd name="T16" fmla="*/ 10 w 34"/>
              <a:gd name="T17" fmla="*/ 25 h 49"/>
              <a:gd name="T18" fmla="*/ 17 w 34"/>
              <a:gd name="T19" fmla="*/ 41 h 49"/>
              <a:gd name="T20" fmla="*/ 23 w 34"/>
              <a:gd name="T21" fmla="*/ 24 h 49"/>
              <a:gd name="T22" fmla="*/ 17 w 34"/>
              <a:gd name="T23" fmla="*/ 8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 h="49">
                <a:moveTo>
                  <a:pt x="17" y="49"/>
                </a:moveTo>
                <a:cubicBezTo>
                  <a:pt x="5" y="49"/>
                  <a:pt x="0" y="41"/>
                  <a:pt x="0" y="25"/>
                </a:cubicBezTo>
                <a:cubicBezTo>
                  <a:pt x="0" y="17"/>
                  <a:pt x="1" y="11"/>
                  <a:pt x="4" y="6"/>
                </a:cubicBezTo>
                <a:cubicBezTo>
                  <a:pt x="7" y="2"/>
                  <a:pt x="12" y="0"/>
                  <a:pt x="17" y="0"/>
                </a:cubicBezTo>
                <a:cubicBezTo>
                  <a:pt x="28" y="0"/>
                  <a:pt x="34" y="8"/>
                  <a:pt x="34" y="24"/>
                </a:cubicBezTo>
                <a:cubicBezTo>
                  <a:pt x="34" y="32"/>
                  <a:pt x="32" y="38"/>
                  <a:pt x="29" y="42"/>
                </a:cubicBezTo>
                <a:cubicBezTo>
                  <a:pt x="26" y="47"/>
                  <a:pt x="22" y="49"/>
                  <a:pt x="17" y="49"/>
                </a:cubicBezTo>
                <a:close/>
                <a:moveTo>
                  <a:pt x="17" y="8"/>
                </a:moveTo>
                <a:cubicBezTo>
                  <a:pt x="12" y="8"/>
                  <a:pt x="10" y="14"/>
                  <a:pt x="10" y="25"/>
                </a:cubicBezTo>
                <a:cubicBezTo>
                  <a:pt x="10" y="36"/>
                  <a:pt x="12" y="41"/>
                  <a:pt x="17" y="41"/>
                </a:cubicBezTo>
                <a:cubicBezTo>
                  <a:pt x="21" y="41"/>
                  <a:pt x="23" y="35"/>
                  <a:pt x="23" y="24"/>
                </a:cubicBezTo>
                <a:cubicBezTo>
                  <a:pt x="23" y="13"/>
                  <a:pt x="21" y="8"/>
                  <a:pt x="17" y="8"/>
                </a:cubicBezTo>
                <a:close/>
              </a:path>
            </a:pathLst>
          </a:custGeom>
          <a:solidFill>
            <a:schemeClr val="accent1">
              <a:lumMod val="75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18" name="Freeform 288"/>
          <p:cNvSpPr>
            <a:spLocks/>
          </p:cNvSpPr>
          <p:nvPr/>
        </p:nvSpPr>
        <p:spPr bwMode="auto">
          <a:xfrm>
            <a:off x="11062927" y="5752143"/>
            <a:ext cx="109284" cy="248925"/>
          </a:xfrm>
          <a:custGeom>
            <a:avLst/>
            <a:gdLst>
              <a:gd name="T0" fmla="*/ 21 w 21"/>
              <a:gd name="T1" fmla="*/ 0 h 48"/>
              <a:gd name="T2" fmla="*/ 21 w 21"/>
              <a:gd name="T3" fmla="*/ 48 h 48"/>
              <a:gd name="T4" fmla="*/ 10 w 21"/>
              <a:gd name="T5" fmla="*/ 48 h 48"/>
              <a:gd name="T6" fmla="*/ 10 w 21"/>
              <a:gd name="T7" fmla="*/ 11 h 48"/>
              <a:gd name="T8" fmla="*/ 8 w 21"/>
              <a:gd name="T9" fmla="*/ 13 h 48"/>
              <a:gd name="T10" fmla="*/ 6 w 21"/>
              <a:gd name="T11" fmla="*/ 14 h 48"/>
              <a:gd name="T12" fmla="*/ 3 w 21"/>
              <a:gd name="T13" fmla="*/ 15 h 48"/>
              <a:gd name="T14" fmla="*/ 0 w 21"/>
              <a:gd name="T15" fmla="*/ 16 h 48"/>
              <a:gd name="T16" fmla="*/ 0 w 21"/>
              <a:gd name="T17" fmla="*/ 7 h 48"/>
              <a:gd name="T18" fmla="*/ 8 w 21"/>
              <a:gd name="T19" fmla="*/ 4 h 48"/>
              <a:gd name="T20" fmla="*/ 14 w 21"/>
              <a:gd name="T21" fmla="*/ 0 h 48"/>
              <a:gd name="T22" fmla="*/ 21 w 21"/>
              <a:gd name="T23"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48">
                <a:moveTo>
                  <a:pt x="21" y="0"/>
                </a:moveTo>
                <a:cubicBezTo>
                  <a:pt x="21" y="48"/>
                  <a:pt x="21" y="48"/>
                  <a:pt x="21" y="48"/>
                </a:cubicBezTo>
                <a:cubicBezTo>
                  <a:pt x="10" y="48"/>
                  <a:pt x="10" y="48"/>
                  <a:pt x="10" y="48"/>
                </a:cubicBezTo>
                <a:cubicBezTo>
                  <a:pt x="10" y="11"/>
                  <a:pt x="10" y="11"/>
                  <a:pt x="10" y="11"/>
                </a:cubicBezTo>
                <a:cubicBezTo>
                  <a:pt x="10" y="12"/>
                  <a:pt x="9" y="12"/>
                  <a:pt x="8" y="13"/>
                </a:cubicBezTo>
                <a:cubicBezTo>
                  <a:pt x="8" y="13"/>
                  <a:pt x="7" y="14"/>
                  <a:pt x="6" y="14"/>
                </a:cubicBezTo>
                <a:cubicBezTo>
                  <a:pt x="5" y="14"/>
                  <a:pt x="4" y="15"/>
                  <a:pt x="3" y="15"/>
                </a:cubicBezTo>
                <a:cubicBezTo>
                  <a:pt x="2" y="15"/>
                  <a:pt x="1" y="15"/>
                  <a:pt x="0" y="16"/>
                </a:cubicBezTo>
                <a:cubicBezTo>
                  <a:pt x="0" y="7"/>
                  <a:pt x="0" y="7"/>
                  <a:pt x="0" y="7"/>
                </a:cubicBezTo>
                <a:cubicBezTo>
                  <a:pt x="3" y="6"/>
                  <a:pt x="6" y="5"/>
                  <a:pt x="8" y="4"/>
                </a:cubicBezTo>
                <a:cubicBezTo>
                  <a:pt x="10" y="2"/>
                  <a:pt x="12" y="1"/>
                  <a:pt x="14" y="0"/>
                </a:cubicBezTo>
                <a:lnTo>
                  <a:pt x="21" y="0"/>
                </a:lnTo>
                <a:close/>
              </a:path>
            </a:pathLst>
          </a:custGeom>
          <a:solidFill>
            <a:schemeClr val="accent1">
              <a:lumMod val="75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19" name="Freeform 289"/>
          <p:cNvSpPr>
            <a:spLocks/>
          </p:cNvSpPr>
          <p:nvPr/>
        </p:nvSpPr>
        <p:spPr bwMode="auto">
          <a:xfrm>
            <a:off x="11487921" y="5047868"/>
            <a:ext cx="109284" cy="251960"/>
          </a:xfrm>
          <a:custGeom>
            <a:avLst/>
            <a:gdLst>
              <a:gd name="T0" fmla="*/ 21 w 21"/>
              <a:gd name="T1" fmla="*/ 0 h 49"/>
              <a:gd name="T2" fmla="*/ 21 w 21"/>
              <a:gd name="T3" fmla="*/ 49 h 49"/>
              <a:gd name="T4" fmla="*/ 10 w 21"/>
              <a:gd name="T5" fmla="*/ 49 h 49"/>
              <a:gd name="T6" fmla="*/ 10 w 21"/>
              <a:gd name="T7" fmla="*/ 12 h 49"/>
              <a:gd name="T8" fmla="*/ 8 w 21"/>
              <a:gd name="T9" fmla="*/ 13 h 49"/>
              <a:gd name="T10" fmla="*/ 6 w 21"/>
              <a:gd name="T11" fmla="*/ 15 h 49"/>
              <a:gd name="T12" fmla="*/ 3 w 21"/>
              <a:gd name="T13" fmla="*/ 16 h 49"/>
              <a:gd name="T14" fmla="*/ 0 w 21"/>
              <a:gd name="T15" fmla="*/ 16 h 49"/>
              <a:gd name="T16" fmla="*/ 0 w 21"/>
              <a:gd name="T17" fmla="*/ 7 h 49"/>
              <a:gd name="T18" fmla="*/ 8 w 21"/>
              <a:gd name="T19" fmla="*/ 4 h 49"/>
              <a:gd name="T20" fmla="*/ 15 w 21"/>
              <a:gd name="T21" fmla="*/ 0 h 49"/>
              <a:gd name="T22" fmla="*/ 21 w 21"/>
              <a:gd name="T23"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49">
                <a:moveTo>
                  <a:pt x="21" y="0"/>
                </a:moveTo>
                <a:cubicBezTo>
                  <a:pt x="21" y="49"/>
                  <a:pt x="21" y="49"/>
                  <a:pt x="21" y="49"/>
                </a:cubicBezTo>
                <a:cubicBezTo>
                  <a:pt x="10" y="49"/>
                  <a:pt x="10" y="49"/>
                  <a:pt x="10" y="49"/>
                </a:cubicBezTo>
                <a:cubicBezTo>
                  <a:pt x="10" y="12"/>
                  <a:pt x="10" y="12"/>
                  <a:pt x="10" y="12"/>
                </a:cubicBezTo>
                <a:cubicBezTo>
                  <a:pt x="10" y="12"/>
                  <a:pt x="9" y="13"/>
                  <a:pt x="8" y="13"/>
                </a:cubicBezTo>
                <a:cubicBezTo>
                  <a:pt x="8" y="14"/>
                  <a:pt x="7" y="14"/>
                  <a:pt x="6" y="15"/>
                </a:cubicBezTo>
                <a:cubicBezTo>
                  <a:pt x="5" y="15"/>
                  <a:pt x="4" y="15"/>
                  <a:pt x="3" y="16"/>
                </a:cubicBezTo>
                <a:cubicBezTo>
                  <a:pt x="2" y="16"/>
                  <a:pt x="1" y="16"/>
                  <a:pt x="0" y="16"/>
                </a:cubicBezTo>
                <a:cubicBezTo>
                  <a:pt x="0" y="7"/>
                  <a:pt x="0" y="7"/>
                  <a:pt x="0" y="7"/>
                </a:cubicBezTo>
                <a:cubicBezTo>
                  <a:pt x="3" y="6"/>
                  <a:pt x="6" y="5"/>
                  <a:pt x="8" y="4"/>
                </a:cubicBezTo>
                <a:cubicBezTo>
                  <a:pt x="10" y="3"/>
                  <a:pt x="13" y="2"/>
                  <a:pt x="15" y="0"/>
                </a:cubicBezTo>
                <a:lnTo>
                  <a:pt x="21" y="0"/>
                </a:lnTo>
                <a:close/>
              </a:path>
            </a:pathLst>
          </a:custGeom>
          <a:solidFill>
            <a:schemeClr val="accent1">
              <a:lumMod val="75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20" name="Freeform 290"/>
          <p:cNvSpPr>
            <a:spLocks noEditPoints="1"/>
          </p:cNvSpPr>
          <p:nvPr/>
        </p:nvSpPr>
        <p:spPr bwMode="auto">
          <a:xfrm>
            <a:off x="11466671" y="5400005"/>
            <a:ext cx="176069" cy="254996"/>
          </a:xfrm>
          <a:custGeom>
            <a:avLst/>
            <a:gdLst>
              <a:gd name="T0" fmla="*/ 17 w 34"/>
              <a:gd name="T1" fmla="*/ 49 h 49"/>
              <a:gd name="T2" fmla="*/ 0 w 34"/>
              <a:gd name="T3" fmla="*/ 25 h 49"/>
              <a:gd name="T4" fmla="*/ 4 w 34"/>
              <a:gd name="T5" fmla="*/ 7 h 49"/>
              <a:gd name="T6" fmla="*/ 17 w 34"/>
              <a:gd name="T7" fmla="*/ 0 h 49"/>
              <a:gd name="T8" fmla="*/ 34 w 34"/>
              <a:gd name="T9" fmla="*/ 24 h 49"/>
              <a:gd name="T10" fmla="*/ 29 w 34"/>
              <a:gd name="T11" fmla="*/ 43 h 49"/>
              <a:gd name="T12" fmla="*/ 17 w 34"/>
              <a:gd name="T13" fmla="*/ 49 h 49"/>
              <a:gd name="T14" fmla="*/ 17 w 34"/>
              <a:gd name="T15" fmla="*/ 8 h 49"/>
              <a:gd name="T16" fmla="*/ 10 w 34"/>
              <a:gd name="T17" fmla="*/ 25 h 49"/>
              <a:gd name="T18" fmla="*/ 17 w 34"/>
              <a:gd name="T19" fmla="*/ 41 h 49"/>
              <a:gd name="T20" fmla="*/ 23 w 34"/>
              <a:gd name="T21" fmla="*/ 25 h 49"/>
              <a:gd name="T22" fmla="*/ 17 w 34"/>
              <a:gd name="T23" fmla="*/ 8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 h="49">
                <a:moveTo>
                  <a:pt x="17" y="49"/>
                </a:moveTo>
                <a:cubicBezTo>
                  <a:pt x="5" y="49"/>
                  <a:pt x="0" y="41"/>
                  <a:pt x="0" y="25"/>
                </a:cubicBezTo>
                <a:cubicBezTo>
                  <a:pt x="0" y="17"/>
                  <a:pt x="1" y="11"/>
                  <a:pt x="4" y="7"/>
                </a:cubicBezTo>
                <a:cubicBezTo>
                  <a:pt x="7" y="2"/>
                  <a:pt x="12" y="0"/>
                  <a:pt x="17" y="0"/>
                </a:cubicBezTo>
                <a:cubicBezTo>
                  <a:pt x="28" y="0"/>
                  <a:pt x="34" y="8"/>
                  <a:pt x="34" y="24"/>
                </a:cubicBezTo>
                <a:cubicBezTo>
                  <a:pt x="34" y="32"/>
                  <a:pt x="32" y="39"/>
                  <a:pt x="29" y="43"/>
                </a:cubicBezTo>
                <a:cubicBezTo>
                  <a:pt x="26" y="47"/>
                  <a:pt x="22" y="49"/>
                  <a:pt x="17" y="49"/>
                </a:cubicBezTo>
                <a:close/>
                <a:moveTo>
                  <a:pt x="17" y="8"/>
                </a:moveTo>
                <a:cubicBezTo>
                  <a:pt x="12" y="8"/>
                  <a:pt x="10" y="14"/>
                  <a:pt x="10" y="25"/>
                </a:cubicBezTo>
                <a:cubicBezTo>
                  <a:pt x="10" y="36"/>
                  <a:pt x="12" y="41"/>
                  <a:pt x="17" y="41"/>
                </a:cubicBezTo>
                <a:cubicBezTo>
                  <a:pt x="21" y="41"/>
                  <a:pt x="23" y="36"/>
                  <a:pt x="23" y="25"/>
                </a:cubicBezTo>
                <a:cubicBezTo>
                  <a:pt x="23" y="14"/>
                  <a:pt x="21" y="8"/>
                  <a:pt x="17" y="8"/>
                </a:cubicBezTo>
                <a:close/>
              </a:path>
            </a:pathLst>
          </a:custGeom>
          <a:solidFill>
            <a:schemeClr val="accent1">
              <a:lumMod val="75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21" name="Freeform 291"/>
          <p:cNvSpPr>
            <a:spLocks noEditPoints="1"/>
          </p:cNvSpPr>
          <p:nvPr/>
        </p:nvSpPr>
        <p:spPr bwMode="auto">
          <a:xfrm>
            <a:off x="11466671" y="5752143"/>
            <a:ext cx="176069" cy="254996"/>
          </a:xfrm>
          <a:custGeom>
            <a:avLst/>
            <a:gdLst>
              <a:gd name="T0" fmla="*/ 17 w 34"/>
              <a:gd name="T1" fmla="*/ 49 h 49"/>
              <a:gd name="T2" fmla="*/ 0 w 34"/>
              <a:gd name="T3" fmla="*/ 25 h 49"/>
              <a:gd name="T4" fmla="*/ 4 w 34"/>
              <a:gd name="T5" fmla="*/ 6 h 49"/>
              <a:gd name="T6" fmla="*/ 17 w 34"/>
              <a:gd name="T7" fmla="*/ 0 h 49"/>
              <a:gd name="T8" fmla="*/ 34 w 34"/>
              <a:gd name="T9" fmla="*/ 24 h 49"/>
              <a:gd name="T10" fmla="*/ 29 w 34"/>
              <a:gd name="T11" fmla="*/ 42 h 49"/>
              <a:gd name="T12" fmla="*/ 17 w 34"/>
              <a:gd name="T13" fmla="*/ 49 h 49"/>
              <a:gd name="T14" fmla="*/ 17 w 34"/>
              <a:gd name="T15" fmla="*/ 8 h 49"/>
              <a:gd name="T16" fmla="*/ 10 w 34"/>
              <a:gd name="T17" fmla="*/ 25 h 49"/>
              <a:gd name="T18" fmla="*/ 17 w 34"/>
              <a:gd name="T19" fmla="*/ 41 h 49"/>
              <a:gd name="T20" fmla="*/ 23 w 34"/>
              <a:gd name="T21" fmla="*/ 24 h 49"/>
              <a:gd name="T22" fmla="*/ 17 w 34"/>
              <a:gd name="T23" fmla="*/ 8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 h="49">
                <a:moveTo>
                  <a:pt x="17" y="49"/>
                </a:moveTo>
                <a:cubicBezTo>
                  <a:pt x="5" y="49"/>
                  <a:pt x="0" y="41"/>
                  <a:pt x="0" y="25"/>
                </a:cubicBezTo>
                <a:cubicBezTo>
                  <a:pt x="0" y="17"/>
                  <a:pt x="1" y="11"/>
                  <a:pt x="4" y="6"/>
                </a:cubicBezTo>
                <a:cubicBezTo>
                  <a:pt x="7" y="2"/>
                  <a:pt x="12" y="0"/>
                  <a:pt x="17" y="0"/>
                </a:cubicBezTo>
                <a:cubicBezTo>
                  <a:pt x="28" y="0"/>
                  <a:pt x="34" y="8"/>
                  <a:pt x="34" y="24"/>
                </a:cubicBezTo>
                <a:cubicBezTo>
                  <a:pt x="34" y="32"/>
                  <a:pt x="32" y="38"/>
                  <a:pt x="29" y="42"/>
                </a:cubicBezTo>
                <a:cubicBezTo>
                  <a:pt x="26" y="47"/>
                  <a:pt x="22" y="49"/>
                  <a:pt x="17" y="49"/>
                </a:cubicBezTo>
                <a:close/>
                <a:moveTo>
                  <a:pt x="17" y="8"/>
                </a:moveTo>
                <a:cubicBezTo>
                  <a:pt x="12" y="8"/>
                  <a:pt x="10" y="14"/>
                  <a:pt x="10" y="25"/>
                </a:cubicBezTo>
                <a:cubicBezTo>
                  <a:pt x="10" y="36"/>
                  <a:pt x="12" y="41"/>
                  <a:pt x="17" y="41"/>
                </a:cubicBezTo>
                <a:cubicBezTo>
                  <a:pt x="21" y="41"/>
                  <a:pt x="23" y="35"/>
                  <a:pt x="23" y="24"/>
                </a:cubicBezTo>
                <a:cubicBezTo>
                  <a:pt x="23" y="13"/>
                  <a:pt x="21" y="8"/>
                  <a:pt x="17" y="8"/>
                </a:cubicBezTo>
                <a:close/>
              </a:path>
            </a:pathLst>
          </a:custGeom>
          <a:solidFill>
            <a:schemeClr val="accent1">
              <a:lumMod val="75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22" name="Freeform 292"/>
          <p:cNvSpPr>
            <a:spLocks noEditPoints="1"/>
          </p:cNvSpPr>
          <p:nvPr/>
        </p:nvSpPr>
        <p:spPr bwMode="auto">
          <a:xfrm>
            <a:off x="11251139" y="5047868"/>
            <a:ext cx="176069" cy="251960"/>
          </a:xfrm>
          <a:custGeom>
            <a:avLst/>
            <a:gdLst>
              <a:gd name="T0" fmla="*/ 17 w 34"/>
              <a:gd name="T1" fmla="*/ 49 h 49"/>
              <a:gd name="T2" fmla="*/ 0 w 34"/>
              <a:gd name="T3" fmla="*/ 26 h 49"/>
              <a:gd name="T4" fmla="*/ 4 w 34"/>
              <a:gd name="T5" fmla="*/ 7 h 49"/>
              <a:gd name="T6" fmla="*/ 18 w 34"/>
              <a:gd name="T7" fmla="*/ 0 h 49"/>
              <a:gd name="T8" fmla="*/ 34 w 34"/>
              <a:gd name="T9" fmla="*/ 25 h 49"/>
              <a:gd name="T10" fmla="*/ 30 w 34"/>
              <a:gd name="T11" fmla="*/ 43 h 49"/>
              <a:gd name="T12" fmla="*/ 17 w 34"/>
              <a:gd name="T13" fmla="*/ 49 h 49"/>
              <a:gd name="T14" fmla="*/ 17 w 34"/>
              <a:gd name="T15" fmla="*/ 8 h 49"/>
              <a:gd name="T16" fmla="*/ 10 w 34"/>
              <a:gd name="T17" fmla="*/ 25 h 49"/>
              <a:gd name="T18" fmla="*/ 17 w 34"/>
              <a:gd name="T19" fmla="*/ 41 h 49"/>
              <a:gd name="T20" fmla="*/ 23 w 34"/>
              <a:gd name="T21" fmla="*/ 25 h 49"/>
              <a:gd name="T22" fmla="*/ 17 w 34"/>
              <a:gd name="T23" fmla="*/ 8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 h="49">
                <a:moveTo>
                  <a:pt x="17" y="49"/>
                </a:moveTo>
                <a:cubicBezTo>
                  <a:pt x="5" y="49"/>
                  <a:pt x="0" y="42"/>
                  <a:pt x="0" y="26"/>
                </a:cubicBezTo>
                <a:cubicBezTo>
                  <a:pt x="0" y="17"/>
                  <a:pt x="1" y="11"/>
                  <a:pt x="4" y="7"/>
                </a:cubicBezTo>
                <a:cubicBezTo>
                  <a:pt x="7" y="3"/>
                  <a:pt x="12" y="0"/>
                  <a:pt x="18" y="0"/>
                </a:cubicBezTo>
                <a:cubicBezTo>
                  <a:pt x="29" y="0"/>
                  <a:pt x="34" y="8"/>
                  <a:pt x="34" y="25"/>
                </a:cubicBezTo>
                <a:cubicBezTo>
                  <a:pt x="34" y="33"/>
                  <a:pt x="33" y="39"/>
                  <a:pt x="30" y="43"/>
                </a:cubicBezTo>
                <a:cubicBezTo>
                  <a:pt x="27" y="47"/>
                  <a:pt x="22" y="49"/>
                  <a:pt x="17" y="49"/>
                </a:cubicBezTo>
                <a:close/>
                <a:moveTo>
                  <a:pt x="17" y="8"/>
                </a:moveTo>
                <a:cubicBezTo>
                  <a:pt x="13" y="8"/>
                  <a:pt x="10" y="14"/>
                  <a:pt x="10" y="25"/>
                </a:cubicBezTo>
                <a:cubicBezTo>
                  <a:pt x="10" y="36"/>
                  <a:pt x="13" y="41"/>
                  <a:pt x="17" y="41"/>
                </a:cubicBezTo>
                <a:cubicBezTo>
                  <a:pt x="21" y="41"/>
                  <a:pt x="23" y="36"/>
                  <a:pt x="23" y="25"/>
                </a:cubicBezTo>
                <a:cubicBezTo>
                  <a:pt x="23" y="14"/>
                  <a:pt x="21" y="8"/>
                  <a:pt x="17" y="8"/>
                </a:cubicBezTo>
                <a:close/>
              </a:path>
            </a:pathLst>
          </a:custGeom>
          <a:solidFill>
            <a:schemeClr val="accent1">
              <a:lumMod val="75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23" name="Freeform 293"/>
          <p:cNvSpPr>
            <a:spLocks/>
          </p:cNvSpPr>
          <p:nvPr/>
        </p:nvSpPr>
        <p:spPr bwMode="auto">
          <a:xfrm>
            <a:off x="11269353" y="5400005"/>
            <a:ext cx="109284" cy="248925"/>
          </a:xfrm>
          <a:custGeom>
            <a:avLst/>
            <a:gdLst>
              <a:gd name="T0" fmla="*/ 21 w 21"/>
              <a:gd name="T1" fmla="*/ 0 h 48"/>
              <a:gd name="T2" fmla="*/ 21 w 21"/>
              <a:gd name="T3" fmla="*/ 48 h 48"/>
              <a:gd name="T4" fmla="*/ 11 w 21"/>
              <a:gd name="T5" fmla="*/ 48 h 48"/>
              <a:gd name="T6" fmla="*/ 11 w 21"/>
              <a:gd name="T7" fmla="*/ 12 h 48"/>
              <a:gd name="T8" fmla="*/ 9 w 21"/>
              <a:gd name="T9" fmla="*/ 13 h 48"/>
              <a:gd name="T10" fmla="*/ 6 w 21"/>
              <a:gd name="T11" fmla="*/ 14 h 48"/>
              <a:gd name="T12" fmla="*/ 3 w 21"/>
              <a:gd name="T13" fmla="*/ 15 h 48"/>
              <a:gd name="T14" fmla="*/ 0 w 21"/>
              <a:gd name="T15" fmla="*/ 16 h 48"/>
              <a:gd name="T16" fmla="*/ 0 w 21"/>
              <a:gd name="T17" fmla="*/ 7 h 48"/>
              <a:gd name="T18" fmla="*/ 8 w 21"/>
              <a:gd name="T19" fmla="*/ 4 h 48"/>
              <a:gd name="T20" fmla="*/ 15 w 21"/>
              <a:gd name="T21" fmla="*/ 0 h 48"/>
              <a:gd name="T22" fmla="*/ 21 w 21"/>
              <a:gd name="T23"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48">
                <a:moveTo>
                  <a:pt x="21" y="0"/>
                </a:moveTo>
                <a:cubicBezTo>
                  <a:pt x="21" y="48"/>
                  <a:pt x="21" y="48"/>
                  <a:pt x="21" y="48"/>
                </a:cubicBezTo>
                <a:cubicBezTo>
                  <a:pt x="11" y="48"/>
                  <a:pt x="11" y="48"/>
                  <a:pt x="11" y="48"/>
                </a:cubicBezTo>
                <a:cubicBezTo>
                  <a:pt x="11" y="12"/>
                  <a:pt x="11" y="12"/>
                  <a:pt x="11" y="12"/>
                </a:cubicBezTo>
                <a:cubicBezTo>
                  <a:pt x="10" y="12"/>
                  <a:pt x="9" y="13"/>
                  <a:pt x="9" y="13"/>
                </a:cubicBezTo>
                <a:cubicBezTo>
                  <a:pt x="8" y="14"/>
                  <a:pt x="7" y="14"/>
                  <a:pt x="6" y="14"/>
                </a:cubicBezTo>
                <a:cubicBezTo>
                  <a:pt x="5" y="15"/>
                  <a:pt x="4" y="15"/>
                  <a:pt x="3" y="15"/>
                </a:cubicBezTo>
                <a:cubicBezTo>
                  <a:pt x="2" y="16"/>
                  <a:pt x="1" y="16"/>
                  <a:pt x="0" y="16"/>
                </a:cubicBezTo>
                <a:cubicBezTo>
                  <a:pt x="0" y="7"/>
                  <a:pt x="0" y="7"/>
                  <a:pt x="0" y="7"/>
                </a:cubicBezTo>
                <a:cubicBezTo>
                  <a:pt x="3" y="6"/>
                  <a:pt x="6" y="5"/>
                  <a:pt x="8" y="4"/>
                </a:cubicBezTo>
                <a:cubicBezTo>
                  <a:pt x="11" y="3"/>
                  <a:pt x="13" y="1"/>
                  <a:pt x="15" y="0"/>
                </a:cubicBezTo>
                <a:lnTo>
                  <a:pt x="21" y="0"/>
                </a:lnTo>
                <a:close/>
              </a:path>
            </a:pathLst>
          </a:custGeom>
          <a:solidFill>
            <a:schemeClr val="accent1">
              <a:lumMod val="75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24" name="Freeform 294"/>
          <p:cNvSpPr>
            <a:spLocks noEditPoints="1"/>
          </p:cNvSpPr>
          <p:nvPr/>
        </p:nvSpPr>
        <p:spPr bwMode="auto">
          <a:xfrm>
            <a:off x="11251139" y="5752143"/>
            <a:ext cx="176069" cy="254996"/>
          </a:xfrm>
          <a:custGeom>
            <a:avLst/>
            <a:gdLst>
              <a:gd name="T0" fmla="*/ 17 w 34"/>
              <a:gd name="T1" fmla="*/ 49 h 49"/>
              <a:gd name="T2" fmla="*/ 0 w 34"/>
              <a:gd name="T3" fmla="*/ 25 h 49"/>
              <a:gd name="T4" fmla="*/ 4 w 34"/>
              <a:gd name="T5" fmla="*/ 6 h 49"/>
              <a:gd name="T6" fmla="*/ 18 w 34"/>
              <a:gd name="T7" fmla="*/ 0 h 49"/>
              <a:gd name="T8" fmla="*/ 34 w 34"/>
              <a:gd name="T9" fmla="*/ 24 h 49"/>
              <a:gd name="T10" fmla="*/ 30 w 34"/>
              <a:gd name="T11" fmla="*/ 42 h 49"/>
              <a:gd name="T12" fmla="*/ 17 w 34"/>
              <a:gd name="T13" fmla="*/ 49 h 49"/>
              <a:gd name="T14" fmla="*/ 17 w 34"/>
              <a:gd name="T15" fmla="*/ 8 h 49"/>
              <a:gd name="T16" fmla="*/ 10 w 34"/>
              <a:gd name="T17" fmla="*/ 25 h 49"/>
              <a:gd name="T18" fmla="*/ 17 w 34"/>
              <a:gd name="T19" fmla="*/ 41 h 49"/>
              <a:gd name="T20" fmla="*/ 23 w 34"/>
              <a:gd name="T21" fmla="*/ 24 h 49"/>
              <a:gd name="T22" fmla="*/ 17 w 34"/>
              <a:gd name="T23" fmla="*/ 8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 h="49">
                <a:moveTo>
                  <a:pt x="17" y="49"/>
                </a:moveTo>
                <a:cubicBezTo>
                  <a:pt x="5" y="49"/>
                  <a:pt x="0" y="41"/>
                  <a:pt x="0" y="25"/>
                </a:cubicBezTo>
                <a:cubicBezTo>
                  <a:pt x="0" y="17"/>
                  <a:pt x="1" y="11"/>
                  <a:pt x="4" y="6"/>
                </a:cubicBezTo>
                <a:cubicBezTo>
                  <a:pt x="7" y="2"/>
                  <a:pt x="12" y="0"/>
                  <a:pt x="18" y="0"/>
                </a:cubicBezTo>
                <a:cubicBezTo>
                  <a:pt x="29" y="0"/>
                  <a:pt x="34" y="8"/>
                  <a:pt x="34" y="24"/>
                </a:cubicBezTo>
                <a:cubicBezTo>
                  <a:pt x="34" y="32"/>
                  <a:pt x="33" y="38"/>
                  <a:pt x="30" y="42"/>
                </a:cubicBezTo>
                <a:cubicBezTo>
                  <a:pt x="27" y="47"/>
                  <a:pt x="22" y="49"/>
                  <a:pt x="17" y="49"/>
                </a:cubicBezTo>
                <a:close/>
                <a:moveTo>
                  <a:pt x="17" y="8"/>
                </a:moveTo>
                <a:cubicBezTo>
                  <a:pt x="13" y="8"/>
                  <a:pt x="10" y="14"/>
                  <a:pt x="10" y="25"/>
                </a:cubicBezTo>
                <a:cubicBezTo>
                  <a:pt x="10" y="36"/>
                  <a:pt x="13" y="41"/>
                  <a:pt x="17" y="41"/>
                </a:cubicBezTo>
                <a:cubicBezTo>
                  <a:pt x="21" y="41"/>
                  <a:pt x="23" y="35"/>
                  <a:pt x="23" y="24"/>
                </a:cubicBezTo>
                <a:cubicBezTo>
                  <a:pt x="23" y="13"/>
                  <a:pt x="21" y="8"/>
                  <a:pt x="17" y="8"/>
                </a:cubicBezTo>
                <a:close/>
              </a:path>
            </a:pathLst>
          </a:custGeom>
          <a:solidFill>
            <a:schemeClr val="accent1">
              <a:lumMod val="75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25" name="Rectangle 343"/>
          <p:cNvSpPr>
            <a:spLocks noChangeArrowheads="1"/>
          </p:cNvSpPr>
          <p:nvPr/>
        </p:nvSpPr>
        <p:spPr bwMode="auto">
          <a:xfrm>
            <a:off x="11500063" y="4449842"/>
            <a:ext cx="661775" cy="664811"/>
          </a:xfrm>
          <a:prstGeom prst="rect">
            <a:avLst/>
          </a:prstGeom>
          <a:solidFill>
            <a:schemeClr val="accent6"/>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26" name="Freeform 344"/>
          <p:cNvSpPr>
            <a:spLocks/>
          </p:cNvSpPr>
          <p:nvPr/>
        </p:nvSpPr>
        <p:spPr bwMode="auto">
          <a:xfrm>
            <a:off x="11612383" y="4568233"/>
            <a:ext cx="51606" cy="109284"/>
          </a:xfrm>
          <a:custGeom>
            <a:avLst/>
            <a:gdLst>
              <a:gd name="T0" fmla="*/ 10 w 10"/>
              <a:gd name="T1" fmla="*/ 0 h 21"/>
              <a:gd name="T2" fmla="*/ 10 w 10"/>
              <a:gd name="T3" fmla="*/ 21 h 21"/>
              <a:gd name="T4" fmla="*/ 5 w 10"/>
              <a:gd name="T5" fmla="*/ 21 h 21"/>
              <a:gd name="T6" fmla="*/ 5 w 10"/>
              <a:gd name="T7" fmla="*/ 5 h 21"/>
              <a:gd name="T8" fmla="*/ 4 w 10"/>
              <a:gd name="T9" fmla="*/ 5 h 21"/>
              <a:gd name="T10" fmla="*/ 3 w 10"/>
              <a:gd name="T11" fmla="*/ 6 h 21"/>
              <a:gd name="T12" fmla="*/ 2 w 10"/>
              <a:gd name="T13" fmla="*/ 6 h 21"/>
              <a:gd name="T14" fmla="*/ 0 w 10"/>
              <a:gd name="T15" fmla="*/ 7 h 21"/>
              <a:gd name="T16" fmla="*/ 0 w 10"/>
              <a:gd name="T17" fmla="*/ 3 h 21"/>
              <a:gd name="T18" fmla="*/ 4 w 10"/>
              <a:gd name="T19" fmla="*/ 1 h 21"/>
              <a:gd name="T20" fmla="*/ 7 w 10"/>
              <a:gd name="T21" fmla="*/ 0 h 21"/>
              <a:gd name="T22" fmla="*/ 10 w 10"/>
              <a:gd name="T23"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 h="21">
                <a:moveTo>
                  <a:pt x="10" y="0"/>
                </a:moveTo>
                <a:cubicBezTo>
                  <a:pt x="10" y="21"/>
                  <a:pt x="10" y="21"/>
                  <a:pt x="10" y="21"/>
                </a:cubicBezTo>
                <a:cubicBezTo>
                  <a:pt x="5" y="21"/>
                  <a:pt x="5" y="21"/>
                  <a:pt x="5" y="21"/>
                </a:cubicBezTo>
                <a:cubicBezTo>
                  <a:pt x="5" y="5"/>
                  <a:pt x="5" y="5"/>
                  <a:pt x="5" y="5"/>
                </a:cubicBezTo>
                <a:cubicBezTo>
                  <a:pt x="5" y="5"/>
                  <a:pt x="4" y="5"/>
                  <a:pt x="4" y="5"/>
                </a:cubicBezTo>
                <a:cubicBezTo>
                  <a:pt x="4" y="6"/>
                  <a:pt x="3" y="6"/>
                  <a:pt x="3" y="6"/>
                </a:cubicBezTo>
                <a:cubicBezTo>
                  <a:pt x="2" y="6"/>
                  <a:pt x="2" y="6"/>
                  <a:pt x="2" y="6"/>
                </a:cubicBezTo>
                <a:cubicBezTo>
                  <a:pt x="1" y="6"/>
                  <a:pt x="1" y="7"/>
                  <a:pt x="0" y="7"/>
                </a:cubicBezTo>
                <a:cubicBezTo>
                  <a:pt x="0" y="3"/>
                  <a:pt x="0" y="3"/>
                  <a:pt x="0" y="3"/>
                </a:cubicBezTo>
                <a:cubicBezTo>
                  <a:pt x="2" y="2"/>
                  <a:pt x="3" y="2"/>
                  <a:pt x="4" y="1"/>
                </a:cubicBezTo>
                <a:cubicBezTo>
                  <a:pt x="5" y="1"/>
                  <a:pt x="6" y="0"/>
                  <a:pt x="7" y="0"/>
                </a:cubicBezTo>
                <a:lnTo>
                  <a:pt x="10" y="0"/>
                </a:lnTo>
                <a:close/>
              </a:path>
            </a:pathLst>
          </a:custGeom>
          <a:solidFill>
            <a:schemeClr val="accent6">
              <a:lumMod val="60000"/>
              <a:lumOff val="40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27" name="Freeform 345"/>
          <p:cNvSpPr>
            <a:spLocks noEditPoints="1"/>
          </p:cNvSpPr>
          <p:nvPr/>
        </p:nvSpPr>
        <p:spPr bwMode="auto">
          <a:xfrm>
            <a:off x="11700417" y="4568233"/>
            <a:ext cx="78927" cy="109284"/>
          </a:xfrm>
          <a:custGeom>
            <a:avLst/>
            <a:gdLst>
              <a:gd name="T0" fmla="*/ 7 w 15"/>
              <a:gd name="T1" fmla="*/ 21 h 21"/>
              <a:gd name="T2" fmla="*/ 0 w 15"/>
              <a:gd name="T3" fmla="*/ 11 h 21"/>
              <a:gd name="T4" fmla="*/ 2 w 15"/>
              <a:gd name="T5" fmla="*/ 3 h 21"/>
              <a:gd name="T6" fmla="*/ 8 w 15"/>
              <a:gd name="T7" fmla="*/ 0 h 21"/>
              <a:gd name="T8" fmla="*/ 15 w 15"/>
              <a:gd name="T9" fmla="*/ 10 h 21"/>
              <a:gd name="T10" fmla="*/ 13 w 15"/>
              <a:gd name="T11" fmla="*/ 19 h 21"/>
              <a:gd name="T12" fmla="*/ 7 w 15"/>
              <a:gd name="T13" fmla="*/ 21 h 21"/>
              <a:gd name="T14" fmla="*/ 8 w 15"/>
              <a:gd name="T15" fmla="*/ 3 h 21"/>
              <a:gd name="T16" fmla="*/ 5 w 15"/>
              <a:gd name="T17" fmla="*/ 11 h 21"/>
              <a:gd name="T18" fmla="*/ 8 w 15"/>
              <a:gd name="T19" fmla="*/ 18 h 21"/>
              <a:gd name="T20" fmla="*/ 10 w 15"/>
              <a:gd name="T21" fmla="*/ 11 h 21"/>
              <a:gd name="T22" fmla="*/ 8 w 15"/>
              <a:gd name="T23" fmla="*/ 3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21">
                <a:moveTo>
                  <a:pt x="7" y="21"/>
                </a:moveTo>
                <a:cubicBezTo>
                  <a:pt x="2" y="21"/>
                  <a:pt x="0" y="18"/>
                  <a:pt x="0" y="11"/>
                </a:cubicBezTo>
                <a:cubicBezTo>
                  <a:pt x="0" y="7"/>
                  <a:pt x="1" y="4"/>
                  <a:pt x="2" y="3"/>
                </a:cubicBezTo>
                <a:cubicBezTo>
                  <a:pt x="3" y="1"/>
                  <a:pt x="5" y="0"/>
                  <a:pt x="8" y="0"/>
                </a:cubicBezTo>
                <a:cubicBezTo>
                  <a:pt x="13" y="0"/>
                  <a:pt x="15" y="3"/>
                  <a:pt x="15" y="10"/>
                </a:cubicBezTo>
                <a:cubicBezTo>
                  <a:pt x="15" y="14"/>
                  <a:pt x="15" y="17"/>
                  <a:pt x="13" y="19"/>
                </a:cubicBezTo>
                <a:cubicBezTo>
                  <a:pt x="12" y="20"/>
                  <a:pt x="10" y="21"/>
                  <a:pt x="7" y="21"/>
                </a:cubicBezTo>
                <a:close/>
                <a:moveTo>
                  <a:pt x="8" y="3"/>
                </a:moveTo>
                <a:cubicBezTo>
                  <a:pt x="6" y="3"/>
                  <a:pt x="5" y="6"/>
                  <a:pt x="5" y="11"/>
                </a:cubicBezTo>
                <a:cubicBezTo>
                  <a:pt x="5" y="15"/>
                  <a:pt x="6" y="18"/>
                  <a:pt x="8" y="18"/>
                </a:cubicBezTo>
                <a:cubicBezTo>
                  <a:pt x="10" y="18"/>
                  <a:pt x="10" y="15"/>
                  <a:pt x="10" y="11"/>
                </a:cubicBezTo>
                <a:cubicBezTo>
                  <a:pt x="10" y="6"/>
                  <a:pt x="10" y="3"/>
                  <a:pt x="8" y="3"/>
                </a:cubicBezTo>
                <a:close/>
              </a:path>
            </a:pathLst>
          </a:custGeom>
          <a:solidFill>
            <a:schemeClr val="accent6">
              <a:lumMod val="60000"/>
              <a:lumOff val="40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28" name="Freeform 346"/>
          <p:cNvSpPr>
            <a:spLocks/>
          </p:cNvSpPr>
          <p:nvPr/>
        </p:nvSpPr>
        <p:spPr bwMode="auto">
          <a:xfrm>
            <a:off x="11800594" y="4568233"/>
            <a:ext cx="45535" cy="109284"/>
          </a:xfrm>
          <a:custGeom>
            <a:avLst/>
            <a:gdLst>
              <a:gd name="T0" fmla="*/ 9 w 9"/>
              <a:gd name="T1" fmla="*/ 0 h 21"/>
              <a:gd name="T2" fmla="*/ 9 w 9"/>
              <a:gd name="T3" fmla="*/ 21 h 21"/>
              <a:gd name="T4" fmla="*/ 5 w 9"/>
              <a:gd name="T5" fmla="*/ 21 h 21"/>
              <a:gd name="T6" fmla="*/ 5 w 9"/>
              <a:gd name="T7" fmla="*/ 5 h 21"/>
              <a:gd name="T8" fmla="*/ 4 w 9"/>
              <a:gd name="T9" fmla="*/ 5 h 21"/>
              <a:gd name="T10" fmla="*/ 3 w 9"/>
              <a:gd name="T11" fmla="*/ 6 h 21"/>
              <a:gd name="T12" fmla="*/ 2 w 9"/>
              <a:gd name="T13" fmla="*/ 6 h 21"/>
              <a:gd name="T14" fmla="*/ 0 w 9"/>
              <a:gd name="T15" fmla="*/ 7 h 21"/>
              <a:gd name="T16" fmla="*/ 0 w 9"/>
              <a:gd name="T17" fmla="*/ 3 h 21"/>
              <a:gd name="T18" fmla="*/ 4 w 9"/>
              <a:gd name="T19" fmla="*/ 1 h 21"/>
              <a:gd name="T20" fmla="*/ 7 w 9"/>
              <a:gd name="T21" fmla="*/ 0 h 21"/>
              <a:gd name="T22" fmla="*/ 9 w 9"/>
              <a:gd name="T23"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 h="21">
                <a:moveTo>
                  <a:pt x="9" y="0"/>
                </a:moveTo>
                <a:cubicBezTo>
                  <a:pt x="9" y="21"/>
                  <a:pt x="9" y="21"/>
                  <a:pt x="9" y="21"/>
                </a:cubicBezTo>
                <a:cubicBezTo>
                  <a:pt x="5" y="21"/>
                  <a:pt x="5" y="21"/>
                  <a:pt x="5" y="21"/>
                </a:cubicBezTo>
                <a:cubicBezTo>
                  <a:pt x="5" y="5"/>
                  <a:pt x="5" y="5"/>
                  <a:pt x="5" y="5"/>
                </a:cubicBezTo>
                <a:cubicBezTo>
                  <a:pt x="5" y="5"/>
                  <a:pt x="4" y="5"/>
                  <a:pt x="4" y="5"/>
                </a:cubicBezTo>
                <a:cubicBezTo>
                  <a:pt x="4" y="6"/>
                  <a:pt x="3" y="6"/>
                  <a:pt x="3" y="6"/>
                </a:cubicBezTo>
                <a:cubicBezTo>
                  <a:pt x="2" y="6"/>
                  <a:pt x="2" y="6"/>
                  <a:pt x="2" y="6"/>
                </a:cubicBezTo>
                <a:cubicBezTo>
                  <a:pt x="1" y="6"/>
                  <a:pt x="1" y="7"/>
                  <a:pt x="0" y="7"/>
                </a:cubicBezTo>
                <a:cubicBezTo>
                  <a:pt x="0" y="3"/>
                  <a:pt x="0" y="3"/>
                  <a:pt x="0" y="3"/>
                </a:cubicBezTo>
                <a:cubicBezTo>
                  <a:pt x="2" y="2"/>
                  <a:pt x="3" y="2"/>
                  <a:pt x="4" y="1"/>
                </a:cubicBezTo>
                <a:cubicBezTo>
                  <a:pt x="5" y="1"/>
                  <a:pt x="6" y="0"/>
                  <a:pt x="7" y="0"/>
                </a:cubicBezTo>
                <a:lnTo>
                  <a:pt x="9" y="0"/>
                </a:lnTo>
                <a:close/>
              </a:path>
            </a:pathLst>
          </a:custGeom>
          <a:solidFill>
            <a:schemeClr val="accent6">
              <a:lumMod val="60000"/>
              <a:lumOff val="40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29" name="Freeform 347"/>
          <p:cNvSpPr>
            <a:spLocks noEditPoints="1"/>
          </p:cNvSpPr>
          <p:nvPr/>
        </p:nvSpPr>
        <p:spPr bwMode="auto">
          <a:xfrm>
            <a:off x="11603276" y="4726087"/>
            <a:ext cx="81963" cy="112320"/>
          </a:xfrm>
          <a:custGeom>
            <a:avLst/>
            <a:gdLst>
              <a:gd name="T0" fmla="*/ 8 w 16"/>
              <a:gd name="T1" fmla="*/ 22 h 22"/>
              <a:gd name="T2" fmla="*/ 0 w 16"/>
              <a:gd name="T3" fmla="*/ 11 h 22"/>
              <a:gd name="T4" fmla="*/ 2 w 16"/>
              <a:gd name="T5" fmla="*/ 3 h 22"/>
              <a:gd name="T6" fmla="*/ 8 w 16"/>
              <a:gd name="T7" fmla="*/ 0 h 22"/>
              <a:gd name="T8" fmla="*/ 16 w 16"/>
              <a:gd name="T9" fmla="*/ 10 h 22"/>
              <a:gd name="T10" fmla="*/ 14 w 16"/>
              <a:gd name="T11" fmla="*/ 19 h 22"/>
              <a:gd name="T12" fmla="*/ 8 w 16"/>
              <a:gd name="T13" fmla="*/ 22 h 22"/>
              <a:gd name="T14" fmla="*/ 8 w 16"/>
              <a:gd name="T15" fmla="*/ 3 h 22"/>
              <a:gd name="T16" fmla="*/ 5 w 16"/>
              <a:gd name="T17" fmla="*/ 11 h 22"/>
              <a:gd name="T18" fmla="*/ 8 w 16"/>
              <a:gd name="T19" fmla="*/ 18 h 22"/>
              <a:gd name="T20" fmla="*/ 11 w 16"/>
              <a:gd name="T21" fmla="*/ 11 h 22"/>
              <a:gd name="T22" fmla="*/ 8 w 16"/>
              <a:gd name="T23" fmla="*/ 3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 h="22">
                <a:moveTo>
                  <a:pt x="8" y="22"/>
                </a:moveTo>
                <a:cubicBezTo>
                  <a:pt x="3" y="22"/>
                  <a:pt x="0" y="18"/>
                  <a:pt x="0" y="11"/>
                </a:cubicBezTo>
                <a:cubicBezTo>
                  <a:pt x="0" y="7"/>
                  <a:pt x="1" y="5"/>
                  <a:pt x="2" y="3"/>
                </a:cubicBezTo>
                <a:cubicBezTo>
                  <a:pt x="4" y="1"/>
                  <a:pt x="6" y="0"/>
                  <a:pt x="8" y="0"/>
                </a:cubicBezTo>
                <a:cubicBezTo>
                  <a:pt x="13" y="0"/>
                  <a:pt x="16" y="3"/>
                  <a:pt x="16" y="10"/>
                </a:cubicBezTo>
                <a:cubicBezTo>
                  <a:pt x="16" y="14"/>
                  <a:pt x="15" y="17"/>
                  <a:pt x="14" y="19"/>
                </a:cubicBezTo>
                <a:cubicBezTo>
                  <a:pt x="12" y="21"/>
                  <a:pt x="10" y="22"/>
                  <a:pt x="8" y="22"/>
                </a:cubicBezTo>
                <a:close/>
                <a:moveTo>
                  <a:pt x="8" y="3"/>
                </a:moveTo>
                <a:cubicBezTo>
                  <a:pt x="6" y="3"/>
                  <a:pt x="5" y="6"/>
                  <a:pt x="5" y="11"/>
                </a:cubicBezTo>
                <a:cubicBezTo>
                  <a:pt x="5" y="16"/>
                  <a:pt x="6" y="18"/>
                  <a:pt x="8" y="18"/>
                </a:cubicBezTo>
                <a:cubicBezTo>
                  <a:pt x="10" y="18"/>
                  <a:pt x="11" y="16"/>
                  <a:pt x="11" y="11"/>
                </a:cubicBezTo>
                <a:cubicBezTo>
                  <a:pt x="11" y="6"/>
                  <a:pt x="10" y="3"/>
                  <a:pt x="8" y="3"/>
                </a:cubicBezTo>
                <a:close/>
              </a:path>
            </a:pathLst>
          </a:custGeom>
          <a:solidFill>
            <a:schemeClr val="accent6">
              <a:lumMod val="60000"/>
              <a:lumOff val="40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30" name="Freeform 348"/>
          <p:cNvSpPr>
            <a:spLocks/>
          </p:cNvSpPr>
          <p:nvPr/>
        </p:nvSpPr>
        <p:spPr bwMode="auto">
          <a:xfrm>
            <a:off x="11712560" y="4726087"/>
            <a:ext cx="45535" cy="109284"/>
          </a:xfrm>
          <a:custGeom>
            <a:avLst/>
            <a:gdLst>
              <a:gd name="T0" fmla="*/ 9 w 9"/>
              <a:gd name="T1" fmla="*/ 0 h 21"/>
              <a:gd name="T2" fmla="*/ 9 w 9"/>
              <a:gd name="T3" fmla="*/ 21 h 21"/>
              <a:gd name="T4" fmla="*/ 4 w 9"/>
              <a:gd name="T5" fmla="*/ 21 h 21"/>
              <a:gd name="T6" fmla="*/ 4 w 9"/>
              <a:gd name="T7" fmla="*/ 5 h 21"/>
              <a:gd name="T8" fmla="*/ 4 w 9"/>
              <a:gd name="T9" fmla="*/ 5 h 21"/>
              <a:gd name="T10" fmla="*/ 2 w 9"/>
              <a:gd name="T11" fmla="*/ 6 h 21"/>
              <a:gd name="T12" fmla="*/ 1 w 9"/>
              <a:gd name="T13" fmla="*/ 6 h 21"/>
              <a:gd name="T14" fmla="*/ 0 w 9"/>
              <a:gd name="T15" fmla="*/ 7 h 21"/>
              <a:gd name="T16" fmla="*/ 0 w 9"/>
              <a:gd name="T17" fmla="*/ 3 h 21"/>
              <a:gd name="T18" fmla="*/ 3 w 9"/>
              <a:gd name="T19" fmla="*/ 1 h 21"/>
              <a:gd name="T20" fmla="*/ 6 w 9"/>
              <a:gd name="T21" fmla="*/ 0 h 21"/>
              <a:gd name="T22" fmla="*/ 9 w 9"/>
              <a:gd name="T23"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 h="21">
                <a:moveTo>
                  <a:pt x="9" y="0"/>
                </a:moveTo>
                <a:cubicBezTo>
                  <a:pt x="9" y="21"/>
                  <a:pt x="9" y="21"/>
                  <a:pt x="9" y="21"/>
                </a:cubicBezTo>
                <a:cubicBezTo>
                  <a:pt x="4" y="21"/>
                  <a:pt x="4" y="21"/>
                  <a:pt x="4" y="21"/>
                </a:cubicBezTo>
                <a:cubicBezTo>
                  <a:pt x="4" y="5"/>
                  <a:pt x="4" y="5"/>
                  <a:pt x="4" y="5"/>
                </a:cubicBezTo>
                <a:cubicBezTo>
                  <a:pt x="4" y="5"/>
                  <a:pt x="4" y="5"/>
                  <a:pt x="4" y="5"/>
                </a:cubicBezTo>
                <a:cubicBezTo>
                  <a:pt x="3" y="6"/>
                  <a:pt x="3" y="6"/>
                  <a:pt x="2" y="6"/>
                </a:cubicBezTo>
                <a:cubicBezTo>
                  <a:pt x="2" y="6"/>
                  <a:pt x="2" y="6"/>
                  <a:pt x="1" y="6"/>
                </a:cubicBezTo>
                <a:cubicBezTo>
                  <a:pt x="1" y="7"/>
                  <a:pt x="0" y="7"/>
                  <a:pt x="0" y="7"/>
                </a:cubicBezTo>
                <a:cubicBezTo>
                  <a:pt x="0" y="3"/>
                  <a:pt x="0" y="3"/>
                  <a:pt x="0" y="3"/>
                </a:cubicBezTo>
                <a:cubicBezTo>
                  <a:pt x="1" y="2"/>
                  <a:pt x="2" y="2"/>
                  <a:pt x="3" y="1"/>
                </a:cubicBezTo>
                <a:cubicBezTo>
                  <a:pt x="4" y="1"/>
                  <a:pt x="5" y="0"/>
                  <a:pt x="6" y="0"/>
                </a:cubicBezTo>
                <a:lnTo>
                  <a:pt x="9" y="0"/>
                </a:lnTo>
                <a:close/>
              </a:path>
            </a:pathLst>
          </a:custGeom>
          <a:solidFill>
            <a:schemeClr val="accent6">
              <a:lumMod val="60000"/>
              <a:lumOff val="40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31" name="Freeform 349"/>
          <p:cNvSpPr>
            <a:spLocks noEditPoints="1"/>
          </p:cNvSpPr>
          <p:nvPr/>
        </p:nvSpPr>
        <p:spPr bwMode="auto">
          <a:xfrm>
            <a:off x="11788452" y="4726087"/>
            <a:ext cx="78927" cy="112320"/>
          </a:xfrm>
          <a:custGeom>
            <a:avLst/>
            <a:gdLst>
              <a:gd name="T0" fmla="*/ 8 w 15"/>
              <a:gd name="T1" fmla="*/ 22 h 22"/>
              <a:gd name="T2" fmla="*/ 0 w 15"/>
              <a:gd name="T3" fmla="*/ 11 h 22"/>
              <a:gd name="T4" fmla="*/ 2 w 15"/>
              <a:gd name="T5" fmla="*/ 3 h 22"/>
              <a:gd name="T6" fmla="*/ 8 w 15"/>
              <a:gd name="T7" fmla="*/ 0 h 22"/>
              <a:gd name="T8" fmla="*/ 15 w 15"/>
              <a:gd name="T9" fmla="*/ 10 h 22"/>
              <a:gd name="T10" fmla="*/ 13 w 15"/>
              <a:gd name="T11" fmla="*/ 19 h 22"/>
              <a:gd name="T12" fmla="*/ 8 w 15"/>
              <a:gd name="T13" fmla="*/ 22 h 22"/>
              <a:gd name="T14" fmla="*/ 8 w 15"/>
              <a:gd name="T15" fmla="*/ 3 h 22"/>
              <a:gd name="T16" fmla="*/ 5 w 15"/>
              <a:gd name="T17" fmla="*/ 11 h 22"/>
              <a:gd name="T18" fmla="*/ 8 w 15"/>
              <a:gd name="T19" fmla="*/ 18 h 22"/>
              <a:gd name="T20" fmla="*/ 11 w 15"/>
              <a:gd name="T21" fmla="*/ 11 h 22"/>
              <a:gd name="T22" fmla="*/ 8 w 15"/>
              <a:gd name="T23" fmla="*/ 3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22">
                <a:moveTo>
                  <a:pt x="8" y="22"/>
                </a:moveTo>
                <a:cubicBezTo>
                  <a:pt x="3" y="22"/>
                  <a:pt x="0" y="18"/>
                  <a:pt x="0" y="11"/>
                </a:cubicBezTo>
                <a:cubicBezTo>
                  <a:pt x="0" y="7"/>
                  <a:pt x="1" y="5"/>
                  <a:pt x="2" y="3"/>
                </a:cubicBezTo>
                <a:cubicBezTo>
                  <a:pt x="4" y="1"/>
                  <a:pt x="6" y="0"/>
                  <a:pt x="8" y="0"/>
                </a:cubicBezTo>
                <a:cubicBezTo>
                  <a:pt x="13" y="0"/>
                  <a:pt x="15" y="3"/>
                  <a:pt x="15" y="10"/>
                </a:cubicBezTo>
                <a:cubicBezTo>
                  <a:pt x="15" y="14"/>
                  <a:pt x="15" y="17"/>
                  <a:pt x="13" y="19"/>
                </a:cubicBezTo>
                <a:cubicBezTo>
                  <a:pt x="12" y="21"/>
                  <a:pt x="10" y="22"/>
                  <a:pt x="8" y="22"/>
                </a:cubicBezTo>
                <a:close/>
                <a:moveTo>
                  <a:pt x="8" y="3"/>
                </a:moveTo>
                <a:cubicBezTo>
                  <a:pt x="6" y="3"/>
                  <a:pt x="5" y="6"/>
                  <a:pt x="5" y="11"/>
                </a:cubicBezTo>
                <a:cubicBezTo>
                  <a:pt x="5" y="16"/>
                  <a:pt x="6" y="18"/>
                  <a:pt x="8" y="18"/>
                </a:cubicBezTo>
                <a:cubicBezTo>
                  <a:pt x="10" y="18"/>
                  <a:pt x="11" y="16"/>
                  <a:pt x="11" y="11"/>
                </a:cubicBezTo>
                <a:cubicBezTo>
                  <a:pt x="11" y="6"/>
                  <a:pt x="10" y="3"/>
                  <a:pt x="8" y="3"/>
                </a:cubicBezTo>
                <a:close/>
              </a:path>
            </a:pathLst>
          </a:custGeom>
          <a:solidFill>
            <a:schemeClr val="accent6">
              <a:lumMod val="60000"/>
              <a:lumOff val="40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32" name="Freeform 350"/>
          <p:cNvSpPr>
            <a:spLocks noEditPoints="1"/>
          </p:cNvSpPr>
          <p:nvPr/>
        </p:nvSpPr>
        <p:spPr bwMode="auto">
          <a:xfrm>
            <a:off x="11603276" y="4880906"/>
            <a:ext cx="81963" cy="112320"/>
          </a:xfrm>
          <a:custGeom>
            <a:avLst/>
            <a:gdLst>
              <a:gd name="T0" fmla="*/ 8 w 16"/>
              <a:gd name="T1" fmla="*/ 22 h 22"/>
              <a:gd name="T2" fmla="*/ 0 w 16"/>
              <a:gd name="T3" fmla="*/ 11 h 22"/>
              <a:gd name="T4" fmla="*/ 2 w 16"/>
              <a:gd name="T5" fmla="*/ 3 h 22"/>
              <a:gd name="T6" fmla="*/ 8 w 16"/>
              <a:gd name="T7" fmla="*/ 0 h 22"/>
              <a:gd name="T8" fmla="*/ 16 w 16"/>
              <a:gd name="T9" fmla="*/ 11 h 22"/>
              <a:gd name="T10" fmla="*/ 14 w 16"/>
              <a:gd name="T11" fmla="*/ 19 h 22"/>
              <a:gd name="T12" fmla="*/ 8 w 16"/>
              <a:gd name="T13" fmla="*/ 22 h 22"/>
              <a:gd name="T14" fmla="*/ 8 w 16"/>
              <a:gd name="T15" fmla="*/ 3 h 22"/>
              <a:gd name="T16" fmla="*/ 5 w 16"/>
              <a:gd name="T17" fmla="*/ 11 h 22"/>
              <a:gd name="T18" fmla="*/ 8 w 16"/>
              <a:gd name="T19" fmla="*/ 18 h 22"/>
              <a:gd name="T20" fmla="*/ 11 w 16"/>
              <a:gd name="T21" fmla="*/ 11 h 22"/>
              <a:gd name="T22" fmla="*/ 8 w 16"/>
              <a:gd name="T23" fmla="*/ 3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 h="22">
                <a:moveTo>
                  <a:pt x="8" y="22"/>
                </a:moveTo>
                <a:cubicBezTo>
                  <a:pt x="3" y="22"/>
                  <a:pt x="0" y="18"/>
                  <a:pt x="0" y="11"/>
                </a:cubicBezTo>
                <a:cubicBezTo>
                  <a:pt x="0" y="7"/>
                  <a:pt x="1" y="5"/>
                  <a:pt x="2" y="3"/>
                </a:cubicBezTo>
                <a:cubicBezTo>
                  <a:pt x="4" y="1"/>
                  <a:pt x="6" y="0"/>
                  <a:pt x="8" y="0"/>
                </a:cubicBezTo>
                <a:cubicBezTo>
                  <a:pt x="13" y="0"/>
                  <a:pt x="16" y="3"/>
                  <a:pt x="16" y="11"/>
                </a:cubicBezTo>
                <a:cubicBezTo>
                  <a:pt x="16" y="14"/>
                  <a:pt x="15" y="17"/>
                  <a:pt x="14" y="19"/>
                </a:cubicBezTo>
                <a:cubicBezTo>
                  <a:pt x="12" y="21"/>
                  <a:pt x="10" y="22"/>
                  <a:pt x="8" y="22"/>
                </a:cubicBezTo>
                <a:close/>
                <a:moveTo>
                  <a:pt x="8" y="3"/>
                </a:moveTo>
                <a:cubicBezTo>
                  <a:pt x="6" y="3"/>
                  <a:pt x="5" y="6"/>
                  <a:pt x="5" y="11"/>
                </a:cubicBezTo>
                <a:cubicBezTo>
                  <a:pt x="5" y="16"/>
                  <a:pt x="6" y="18"/>
                  <a:pt x="8" y="18"/>
                </a:cubicBezTo>
                <a:cubicBezTo>
                  <a:pt x="10" y="18"/>
                  <a:pt x="11" y="16"/>
                  <a:pt x="11" y="11"/>
                </a:cubicBezTo>
                <a:cubicBezTo>
                  <a:pt x="11" y="6"/>
                  <a:pt x="10" y="3"/>
                  <a:pt x="8" y="3"/>
                </a:cubicBezTo>
                <a:close/>
              </a:path>
            </a:pathLst>
          </a:custGeom>
          <a:solidFill>
            <a:schemeClr val="accent6">
              <a:lumMod val="60000"/>
              <a:lumOff val="40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33" name="Freeform 351"/>
          <p:cNvSpPr>
            <a:spLocks noEditPoints="1"/>
          </p:cNvSpPr>
          <p:nvPr/>
        </p:nvSpPr>
        <p:spPr bwMode="auto">
          <a:xfrm>
            <a:off x="11700417" y="4880906"/>
            <a:ext cx="78927" cy="112320"/>
          </a:xfrm>
          <a:custGeom>
            <a:avLst/>
            <a:gdLst>
              <a:gd name="T0" fmla="*/ 7 w 15"/>
              <a:gd name="T1" fmla="*/ 22 h 22"/>
              <a:gd name="T2" fmla="*/ 0 w 15"/>
              <a:gd name="T3" fmla="*/ 11 h 22"/>
              <a:gd name="T4" fmla="*/ 2 w 15"/>
              <a:gd name="T5" fmla="*/ 3 h 22"/>
              <a:gd name="T6" fmla="*/ 8 w 15"/>
              <a:gd name="T7" fmla="*/ 0 h 22"/>
              <a:gd name="T8" fmla="*/ 15 w 15"/>
              <a:gd name="T9" fmla="*/ 11 h 22"/>
              <a:gd name="T10" fmla="*/ 13 w 15"/>
              <a:gd name="T11" fmla="*/ 19 h 22"/>
              <a:gd name="T12" fmla="*/ 7 w 15"/>
              <a:gd name="T13" fmla="*/ 22 h 22"/>
              <a:gd name="T14" fmla="*/ 8 w 15"/>
              <a:gd name="T15" fmla="*/ 3 h 22"/>
              <a:gd name="T16" fmla="*/ 5 w 15"/>
              <a:gd name="T17" fmla="*/ 11 h 22"/>
              <a:gd name="T18" fmla="*/ 8 w 15"/>
              <a:gd name="T19" fmla="*/ 18 h 22"/>
              <a:gd name="T20" fmla="*/ 10 w 15"/>
              <a:gd name="T21" fmla="*/ 11 h 22"/>
              <a:gd name="T22" fmla="*/ 8 w 15"/>
              <a:gd name="T23" fmla="*/ 3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22">
                <a:moveTo>
                  <a:pt x="7" y="22"/>
                </a:moveTo>
                <a:cubicBezTo>
                  <a:pt x="2" y="22"/>
                  <a:pt x="0" y="18"/>
                  <a:pt x="0" y="11"/>
                </a:cubicBezTo>
                <a:cubicBezTo>
                  <a:pt x="0" y="7"/>
                  <a:pt x="1" y="5"/>
                  <a:pt x="2" y="3"/>
                </a:cubicBezTo>
                <a:cubicBezTo>
                  <a:pt x="3" y="1"/>
                  <a:pt x="5" y="0"/>
                  <a:pt x="8" y="0"/>
                </a:cubicBezTo>
                <a:cubicBezTo>
                  <a:pt x="13" y="0"/>
                  <a:pt x="15" y="3"/>
                  <a:pt x="15" y="11"/>
                </a:cubicBezTo>
                <a:cubicBezTo>
                  <a:pt x="15" y="14"/>
                  <a:pt x="15" y="17"/>
                  <a:pt x="13" y="19"/>
                </a:cubicBezTo>
                <a:cubicBezTo>
                  <a:pt x="12" y="21"/>
                  <a:pt x="10" y="22"/>
                  <a:pt x="7" y="22"/>
                </a:cubicBezTo>
                <a:close/>
                <a:moveTo>
                  <a:pt x="8" y="3"/>
                </a:moveTo>
                <a:cubicBezTo>
                  <a:pt x="6" y="3"/>
                  <a:pt x="5" y="6"/>
                  <a:pt x="5" y="11"/>
                </a:cubicBezTo>
                <a:cubicBezTo>
                  <a:pt x="5" y="16"/>
                  <a:pt x="6" y="18"/>
                  <a:pt x="8" y="18"/>
                </a:cubicBezTo>
                <a:cubicBezTo>
                  <a:pt x="10" y="18"/>
                  <a:pt x="10" y="16"/>
                  <a:pt x="10" y="11"/>
                </a:cubicBezTo>
                <a:cubicBezTo>
                  <a:pt x="10" y="6"/>
                  <a:pt x="10" y="3"/>
                  <a:pt x="8" y="3"/>
                </a:cubicBezTo>
                <a:close/>
              </a:path>
            </a:pathLst>
          </a:custGeom>
          <a:solidFill>
            <a:schemeClr val="accent6">
              <a:lumMod val="60000"/>
              <a:lumOff val="40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34" name="Freeform 352"/>
          <p:cNvSpPr>
            <a:spLocks/>
          </p:cNvSpPr>
          <p:nvPr/>
        </p:nvSpPr>
        <p:spPr bwMode="auto">
          <a:xfrm>
            <a:off x="11800594" y="4880906"/>
            <a:ext cx="45535" cy="109284"/>
          </a:xfrm>
          <a:custGeom>
            <a:avLst/>
            <a:gdLst>
              <a:gd name="T0" fmla="*/ 9 w 9"/>
              <a:gd name="T1" fmla="*/ 0 h 21"/>
              <a:gd name="T2" fmla="*/ 9 w 9"/>
              <a:gd name="T3" fmla="*/ 21 h 21"/>
              <a:gd name="T4" fmla="*/ 5 w 9"/>
              <a:gd name="T5" fmla="*/ 21 h 21"/>
              <a:gd name="T6" fmla="*/ 5 w 9"/>
              <a:gd name="T7" fmla="*/ 5 h 21"/>
              <a:gd name="T8" fmla="*/ 4 w 9"/>
              <a:gd name="T9" fmla="*/ 6 h 21"/>
              <a:gd name="T10" fmla="*/ 3 w 9"/>
              <a:gd name="T11" fmla="*/ 6 h 21"/>
              <a:gd name="T12" fmla="*/ 2 w 9"/>
              <a:gd name="T13" fmla="*/ 7 h 21"/>
              <a:gd name="T14" fmla="*/ 0 w 9"/>
              <a:gd name="T15" fmla="*/ 7 h 21"/>
              <a:gd name="T16" fmla="*/ 0 w 9"/>
              <a:gd name="T17" fmla="*/ 3 h 21"/>
              <a:gd name="T18" fmla="*/ 4 w 9"/>
              <a:gd name="T19" fmla="*/ 1 h 21"/>
              <a:gd name="T20" fmla="*/ 7 w 9"/>
              <a:gd name="T21" fmla="*/ 0 h 21"/>
              <a:gd name="T22" fmla="*/ 9 w 9"/>
              <a:gd name="T23"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 h="21">
                <a:moveTo>
                  <a:pt x="9" y="0"/>
                </a:moveTo>
                <a:cubicBezTo>
                  <a:pt x="9" y="21"/>
                  <a:pt x="9" y="21"/>
                  <a:pt x="9" y="21"/>
                </a:cubicBezTo>
                <a:cubicBezTo>
                  <a:pt x="5" y="21"/>
                  <a:pt x="5" y="21"/>
                  <a:pt x="5" y="21"/>
                </a:cubicBezTo>
                <a:cubicBezTo>
                  <a:pt x="5" y="5"/>
                  <a:pt x="5" y="5"/>
                  <a:pt x="5" y="5"/>
                </a:cubicBezTo>
                <a:cubicBezTo>
                  <a:pt x="5" y="5"/>
                  <a:pt x="4" y="5"/>
                  <a:pt x="4" y="6"/>
                </a:cubicBezTo>
                <a:cubicBezTo>
                  <a:pt x="4" y="6"/>
                  <a:pt x="3" y="6"/>
                  <a:pt x="3" y="6"/>
                </a:cubicBezTo>
                <a:cubicBezTo>
                  <a:pt x="2" y="6"/>
                  <a:pt x="2" y="6"/>
                  <a:pt x="2" y="7"/>
                </a:cubicBezTo>
                <a:cubicBezTo>
                  <a:pt x="1" y="7"/>
                  <a:pt x="1" y="7"/>
                  <a:pt x="0" y="7"/>
                </a:cubicBezTo>
                <a:cubicBezTo>
                  <a:pt x="0" y="3"/>
                  <a:pt x="0" y="3"/>
                  <a:pt x="0" y="3"/>
                </a:cubicBezTo>
                <a:cubicBezTo>
                  <a:pt x="2" y="2"/>
                  <a:pt x="3" y="2"/>
                  <a:pt x="4" y="1"/>
                </a:cubicBezTo>
                <a:cubicBezTo>
                  <a:pt x="5" y="1"/>
                  <a:pt x="6" y="0"/>
                  <a:pt x="7" y="0"/>
                </a:cubicBezTo>
                <a:lnTo>
                  <a:pt x="9" y="0"/>
                </a:lnTo>
                <a:close/>
              </a:path>
            </a:pathLst>
          </a:custGeom>
          <a:solidFill>
            <a:schemeClr val="accent6">
              <a:lumMod val="60000"/>
              <a:lumOff val="40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35" name="Freeform 353"/>
          <p:cNvSpPr>
            <a:spLocks/>
          </p:cNvSpPr>
          <p:nvPr/>
        </p:nvSpPr>
        <p:spPr bwMode="auto">
          <a:xfrm>
            <a:off x="11991841" y="4568233"/>
            <a:ext cx="45535" cy="109284"/>
          </a:xfrm>
          <a:custGeom>
            <a:avLst/>
            <a:gdLst>
              <a:gd name="T0" fmla="*/ 9 w 9"/>
              <a:gd name="T1" fmla="*/ 0 h 21"/>
              <a:gd name="T2" fmla="*/ 9 w 9"/>
              <a:gd name="T3" fmla="*/ 21 h 21"/>
              <a:gd name="T4" fmla="*/ 4 w 9"/>
              <a:gd name="T5" fmla="*/ 21 h 21"/>
              <a:gd name="T6" fmla="*/ 4 w 9"/>
              <a:gd name="T7" fmla="*/ 5 h 21"/>
              <a:gd name="T8" fmla="*/ 3 w 9"/>
              <a:gd name="T9" fmla="*/ 5 h 21"/>
              <a:gd name="T10" fmla="*/ 2 w 9"/>
              <a:gd name="T11" fmla="*/ 6 h 21"/>
              <a:gd name="T12" fmla="*/ 1 w 9"/>
              <a:gd name="T13" fmla="*/ 6 h 21"/>
              <a:gd name="T14" fmla="*/ 0 w 9"/>
              <a:gd name="T15" fmla="*/ 7 h 21"/>
              <a:gd name="T16" fmla="*/ 0 w 9"/>
              <a:gd name="T17" fmla="*/ 3 h 21"/>
              <a:gd name="T18" fmla="*/ 3 w 9"/>
              <a:gd name="T19" fmla="*/ 1 h 21"/>
              <a:gd name="T20" fmla="*/ 6 w 9"/>
              <a:gd name="T21" fmla="*/ 0 h 21"/>
              <a:gd name="T22" fmla="*/ 9 w 9"/>
              <a:gd name="T23"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 h="21">
                <a:moveTo>
                  <a:pt x="9" y="0"/>
                </a:moveTo>
                <a:cubicBezTo>
                  <a:pt x="9" y="21"/>
                  <a:pt x="9" y="21"/>
                  <a:pt x="9" y="21"/>
                </a:cubicBezTo>
                <a:cubicBezTo>
                  <a:pt x="4" y="21"/>
                  <a:pt x="4" y="21"/>
                  <a:pt x="4" y="21"/>
                </a:cubicBezTo>
                <a:cubicBezTo>
                  <a:pt x="4" y="5"/>
                  <a:pt x="4" y="5"/>
                  <a:pt x="4" y="5"/>
                </a:cubicBezTo>
                <a:cubicBezTo>
                  <a:pt x="4" y="5"/>
                  <a:pt x="4" y="5"/>
                  <a:pt x="3" y="5"/>
                </a:cubicBezTo>
                <a:cubicBezTo>
                  <a:pt x="3" y="6"/>
                  <a:pt x="3" y="6"/>
                  <a:pt x="2" y="6"/>
                </a:cubicBezTo>
                <a:cubicBezTo>
                  <a:pt x="2" y="6"/>
                  <a:pt x="1" y="6"/>
                  <a:pt x="1" y="6"/>
                </a:cubicBezTo>
                <a:cubicBezTo>
                  <a:pt x="1" y="6"/>
                  <a:pt x="0" y="7"/>
                  <a:pt x="0" y="7"/>
                </a:cubicBezTo>
                <a:cubicBezTo>
                  <a:pt x="0" y="3"/>
                  <a:pt x="0" y="3"/>
                  <a:pt x="0" y="3"/>
                </a:cubicBezTo>
                <a:cubicBezTo>
                  <a:pt x="1" y="2"/>
                  <a:pt x="2" y="2"/>
                  <a:pt x="3" y="1"/>
                </a:cubicBezTo>
                <a:cubicBezTo>
                  <a:pt x="4" y="1"/>
                  <a:pt x="5" y="0"/>
                  <a:pt x="6" y="0"/>
                </a:cubicBezTo>
                <a:lnTo>
                  <a:pt x="9" y="0"/>
                </a:lnTo>
                <a:close/>
              </a:path>
            </a:pathLst>
          </a:custGeom>
          <a:solidFill>
            <a:schemeClr val="accent6">
              <a:lumMod val="60000"/>
              <a:lumOff val="40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36" name="Freeform 354"/>
          <p:cNvSpPr>
            <a:spLocks noEditPoints="1"/>
          </p:cNvSpPr>
          <p:nvPr/>
        </p:nvSpPr>
        <p:spPr bwMode="auto">
          <a:xfrm>
            <a:off x="11982734" y="4726087"/>
            <a:ext cx="75892" cy="112320"/>
          </a:xfrm>
          <a:custGeom>
            <a:avLst/>
            <a:gdLst>
              <a:gd name="T0" fmla="*/ 7 w 15"/>
              <a:gd name="T1" fmla="*/ 22 h 22"/>
              <a:gd name="T2" fmla="*/ 0 w 15"/>
              <a:gd name="T3" fmla="*/ 11 h 22"/>
              <a:gd name="T4" fmla="*/ 2 w 15"/>
              <a:gd name="T5" fmla="*/ 3 h 22"/>
              <a:gd name="T6" fmla="*/ 8 w 15"/>
              <a:gd name="T7" fmla="*/ 0 h 22"/>
              <a:gd name="T8" fmla="*/ 15 w 15"/>
              <a:gd name="T9" fmla="*/ 10 h 22"/>
              <a:gd name="T10" fmla="*/ 13 w 15"/>
              <a:gd name="T11" fmla="*/ 19 h 22"/>
              <a:gd name="T12" fmla="*/ 7 w 15"/>
              <a:gd name="T13" fmla="*/ 22 h 22"/>
              <a:gd name="T14" fmla="*/ 7 w 15"/>
              <a:gd name="T15" fmla="*/ 3 h 22"/>
              <a:gd name="T16" fmla="*/ 4 w 15"/>
              <a:gd name="T17" fmla="*/ 11 h 22"/>
              <a:gd name="T18" fmla="*/ 7 w 15"/>
              <a:gd name="T19" fmla="*/ 18 h 22"/>
              <a:gd name="T20" fmla="*/ 10 w 15"/>
              <a:gd name="T21" fmla="*/ 11 h 22"/>
              <a:gd name="T22" fmla="*/ 7 w 15"/>
              <a:gd name="T23" fmla="*/ 3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22">
                <a:moveTo>
                  <a:pt x="7" y="22"/>
                </a:moveTo>
                <a:cubicBezTo>
                  <a:pt x="2" y="22"/>
                  <a:pt x="0" y="18"/>
                  <a:pt x="0" y="11"/>
                </a:cubicBezTo>
                <a:cubicBezTo>
                  <a:pt x="0" y="7"/>
                  <a:pt x="0" y="5"/>
                  <a:pt x="2" y="3"/>
                </a:cubicBezTo>
                <a:cubicBezTo>
                  <a:pt x="3" y="1"/>
                  <a:pt x="5" y="0"/>
                  <a:pt x="8" y="0"/>
                </a:cubicBezTo>
                <a:cubicBezTo>
                  <a:pt x="13" y="0"/>
                  <a:pt x="15" y="3"/>
                  <a:pt x="15" y="10"/>
                </a:cubicBezTo>
                <a:cubicBezTo>
                  <a:pt x="15" y="14"/>
                  <a:pt x="14" y="17"/>
                  <a:pt x="13" y="19"/>
                </a:cubicBezTo>
                <a:cubicBezTo>
                  <a:pt x="12" y="21"/>
                  <a:pt x="10" y="22"/>
                  <a:pt x="7" y="22"/>
                </a:cubicBezTo>
                <a:close/>
                <a:moveTo>
                  <a:pt x="7" y="3"/>
                </a:moveTo>
                <a:cubicBezTo>
                  <a:pt x="5" y="3"/>
                  <a:pt x="4" y="6"/>
                  <a:pt x="4" y="11"/>
                </a:cubicBezTo>
                <a:cubicBezTo>
                  <a:pt x="4" y="16"/>
                  <a:pt x="5" y="18"/>
                  <a:pt x="7" y="18"/>
                </a:cubicBezTo>
                <a:cubicBezTo>
                  <a:pt x="9" y="18"/>
                  <a:pt x="10" y="16"/>
                  <a:pt x="10" y="11"/>
                </a:cubicBezTo>
                <a:cubicBezTo>
                  <a:pt x="10" y="6"/>
                  <a:pt x="9" y="3"/>
                  <a:pt x="7" y="3"/>
                </a:cubicBezTo>
                <a:close/>
              </a:path>
            </a:pathLst>
          </a:custGeom>
          <a:solidFill>
            <a:schemeClr val="accent6">
              <a:lumMod val="60000"/>
              <a:lumOff val="40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37" name="Freeform 355"/>
          <p:cNvSpPr>
            <a:spLocks noEditPoints="1"/>
          </p:cNvSpPr>
          <p:nvPr/>
        </p:nvSpPr>
        <p:spPr bwMode="auto">
          <a:xfrm>
            <a:off x="11982734" y="4880906"/>
            <a:ext cx="75892" cy="112320"/>
          </a:xfrm>
          <a:custGeom>
            <a:avLst/>
            <a:gdLst>
              <a:gd name="T0" fmla="*/ 7 w 15"/>
              <a:gd name="T1" fmla="*/ 22 h 22"/>
              <a:gd name="T2" fmla="*/ 0 w 15"/>
              <a:gd name="T3" fmla="*/ 11 h 22"/>
              <a:gd name="T4" fmla="*/ 2 w 15"/>
              <a:gd name="T5" fmla="*/ 3 h 22"/>
              <a:gd name="T6" fmla="*/ 8 w 15"/>
              <a:gd name="T7" fmla="*/ 0 h 22"/>
              <a:gd name="T8" fmla="*/ 15 w 15"/>
              <a:gd name="T9" fmla="*/ 11 h 22"/>
              <a:gd name="T10" fmla="*/ 13 w 15"/>
              <a:gd name="T11" fmla="*/ 19 h 22"/>
              <a:gd name="T12" fmla="*/ 7 w 15"/>
              <a:gd name="T13" fmla="*/ 22 h 22"/>
              <a:gd name="T14" fmla="*/ 7 w 15"/>
              <a:gd name="T15" fmla="*/ 3 h 22"/>
              <a:gd name="T16" fmla="*/ 4 w 15"/>
              <a:gd name="T17" fmla="*/ 11 h 22"/>
              <a:gd name="T18" fmla="*/ 7 w 15"/>
              <a:gd name="T19" fmla="*/ 18 h 22"/>
              <a:gd name="T20" fmla="*/ 10 w 15"/>
              <a:gd name="T21" fmla="*/ 11 h 22"/>
              <a:gd name="T22" fmla="*/ 7 w 15"/>
              <a:gd name="T23" fmla="*/ 3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22">
                <a:moveTo>
                  <a:pt x="7" y="22"/>
                </a:moveTo>
                <a:cubicBezTo>
                  <a:pt x="2" y="22"/>
                  <a:pt x="0" y="18"/>
                  <a:pt x="0" y="11"/>
                </a:cubicBezTo>
                <a:cubicBezTo>
                  <a:pt x="0" y="7"/>
                  <a:pt x="0" y="5"/>
                  <a:pt x="2" y="3"/>
                </a:cubicBezTo>
                <a:cubicBezTo>
                  <a:pt x="3" y="1"/>
                  <a:pt x="5" y="0"/>
                  <a:pt x="8" y="0"/>
                </a:cubicBezTo>
                <a:cubicBezTo>
                  <a:pt x="13" y="0"/>
                  <a:pt x="15" y="3"/>
                  <a:pt x="15" y="11"/>
                </a:cubicBezTo>
                <a:cubicBezTo>
                  <a:pt x="15" y="14"/>
                  <a:pt x="14" y="17"/>
                  <a:pt x="13" y="19"/>
                </a:cubicBezTo>
                <a:cubicBezTo>
                  <a:pt x="12" y="21"/>
                  <a:pt x="10" y="22"/>
                  <a:pt x="7" y="22"/>
                </a:cubicBezTo>
                <a:close/>
                <a:moveTo>
                  <a:pt x="7" y="3"/>
                </a:moveTo>
                <a:cubicBezTo>
                  <a:pt x="5" y="3"/>
                  <a:pt x="4" y="6"/>
                  <a:pt x="4" y="11"/>
                </a:cubicBezTo>
                <a:cubicBezTo>
                  <a:pt x="4" y="16"/>
                  <a:pt x="5" y="18"/>
                  <a:pt x="7" y="18"/>
                </a:cubicBezTo>
                <a:cubicBezTo>
                  <a:pt x="9" y="18"/>
                  <a:pt x="10" y="16"/>
                  <a:pt x="10" y="11"/>
                </a:cubicBezTo>
                <a:cubicBezTo>
                  <a:pt x="10" y="6"/>
                  <a:pt x="9" y="3"/>
                  <a:pt x="7" y="3"/>
                </a:cubicBezTo>
                <a:close/>
              </a:path>
            </a:pathLst>
          </a:custGeom>
          <a:solidFill>
            <a:schemeClr val="accent6">
              <a:lumMod val="60000"/>
              <a:lumOff val="40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38" name="Freeform 356"/>
          <p:cNvSpPr>
            <a:spLocks noEditPoints="1"/>
          </p:cNvSpPr>
          <p:nvPr/>
        </p:nvSpPr>
        <p:spPr bwMode="auto">
          <a:xfrm>
            <a:off x="11882557" y="4568233"/>
            <a:ext cx="78927" cy="109284"/>
          </a:xfrm>
          <a:custGeom>
            <a:avLst/>
            <a:gdLst>
              <a:gd name="T0" fmla="*/ 8 w 15"/>
              <a:gd name="T1" fmla="*/ 21 h 21"/>
              <a:gd name="T2" fmla="*/ 0 w 15"/>
              <a:gd name="T3" fmla="*/ 11 h 21"/>
              <a:gd name="T4" fmla="*/ 2 w 15"/>
              <a:gd name="T5" fmla="*/ 3 h 21"/>
              <a:gd name="T6" fmla="*/ 8 w 15"/>
              <a:gd name="T7" fmla="*/ 0 h 21"/>
              <a:gd name="T8" fmla="*/ 15 w 15"/>
              <a:gd name="T9" fmla="*/ 10 h 21"/>
              <a:gd name="T10" fmla="*/ 13 w 15"/>
              <a:gd name="T11" fmla="*/ 19 h 21"/>
              <a:gd name="T12" fmla="*/ 8 w 15"/>
              <a:gd name="T13" fmla="*/ 21 h 21"/>
              <a:gd name="T14" fmla="*/ 8 w 15"/>
              <a:gd name="T15" fmla="*/ 3 h 21"/>
              <a:gd name="T16" fmla="*/ 5 w 15"/>
              <a:gd name="T17" fmla="*/ 11 h 21"/>
              <a:gd name="T18" fmla="*/ 8 w 15"/>
              <a:gd name="T19" fmla="*/ 18 h 21"/>
              <a:gd name="T20" fmla="*/ 11 w 15"/>
              <a:gd name="T21" fmla="*/ 11 h 21"/>
              <a:gd name="T22" fmla="*/ 8 w 15"/>
              <a:gd name="T23" fmla="*/ 3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21">
                <a:moveTo>
                  <a:pt x="8" y="21"/>
                </a:moveTo>
                <a:cubicBezTo>
                  <a:pt x="3" y="21"/>
                  <a:pt x="0" y="18"/>
                  <a:pt x="0" y="11"/>
                </a:cubicBezTo>
                <a:cubicBezTo>
                  <a:pt x="0" y="7"/>
                  <a:pt x="1" y="4"/>
                  <a:pt x="2" y="3"/>
                </a:cubicBezTo>
                <a:cubicBezTo>
                  <a:pt x="3" y="1"/>
                  <a:pt x="5" y="0"/>
                  <a:pt x="8" y="0"/>
                </a:cubicBezTo>
                <a:cubicBezTo>
                  <a:pt x="13" y="0"/>
                  <a:pt x="15" y="3"/>
                  <a:pt x="15" y="10"/>
                </a:cubicBezTo>
                <a:cubicBezTo>
                  <a:pt x="15" y="14"/>
                  <a:pt x="15" y="17"/>
                  <a:pt x="13" y="19"/>
                </a:cubicBezTo>
                <a:cubicBezTo>
                  <a:pt x="12" y="20"/>
                  <a:pt x="10" y="21"/>
                  <a:pt x="8" y="21"/>
                </a:cubicBezTo>
                <a:close/>
                <a:moveTo>
                  <a:pt x="8" y="3"/>
                </a:moveTo>
                <a:cubicBezTo>
                  <a:pt x="6" y="3"/>
                  <a:pt x="5" y="6"/>
                  <a:pt x="5" y="11"/>
                </a:cubicBezTo>
                <a:cubicBezTo>
                  <a:pt x="5" y="15"/>
                  <a:pt x="6" y="18"/>
                  <a:pt x="8" y="18"/>
                </a:cubicBezTo>
                <a:cubicBezTo>
                  <a:pt x="10" y="18"/>
                  <a:pt x="11" y="15"/>
                  <a:pt x="11" y="11"/>
                </a:cubicBezTo>
                <a:cubicBezTo>
                  <a:pt x="11" y="6"/>
                  <a:pt x="10" y="3"/>
                  <a:pt x="8" y="3"/>
                </a:cubicBezTo>
                <a:close/>
              </a:path>
            </a:pathLst>
          </a:custGeom>
          <a:solidFill>
            <a:schemeClr val="accent6">
              <a:lumMod val="60000"/>
              <a:lumOff val="40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39" name="Freeform 357"/>
          <p:cNvSpPr>
            <a:spLocks/>
          </p:cNvSpPr>
          <p:nvPr/>
        </p:nvSpPr>
        <p:spPr bwMode="auto">
          <a:xfrm>
            <a:off x="11894700" y="4726087"/>
            <a:ext cx="45535" cy="109284"/>
          </a:xfrm>
          <a:custGeom>
            <a:avLst/>
            <a:gdLst>
              <a:gd name="T0" fmla="*/ 9 w 9"/>
              <a:gd name="T1" fmla="*/ 0 h 21"/>
              <a:gd name="T2" fmla="*/ 9 w 9"/>
              <a:gd name="T3" fmla="*/ 21 h 21"/>
              <a:gd name="T4" fmla="*/ 5 w 9"/>
              <a:gd name="T5" fmla="*/ 21 h 21"/>
              <a:gd name="T6" fmla="*/ 5 w 9"/>
              <a:gd name="T7" fmla="*/ 5 h 21"/>
              <a:gd name="T8" fmla="*/ 4 w 9"/>
              <a:gd name="T9" fmla="*/ 5 h 21"/>
              <a:gd name="T10" fmla="*/ 3 w 9"/>
              <a:gd name="T11" fmla="*/ 6 h 21"/>
              <a:gd name="T12" fmla="*/ 1 w 9"/>
              <a:gd name="T13" fmla="*/ 6 h 21"/>
              <a:gd name="T14" fmla="*/ 0 w 9"/>
              <a:gd name="T15" fmla="*/ 7 h 21"/>
              <a:gd name="T16" fmla="*/ 0 w 9"/>
              <a:gd name="T17" fmla="*/ 3 h 21"/>
              <a:gd name="T18" fmla="*/ 4 w 9"/>
              <a:gd name="T19" fmla="*/ 1 h 21"/>
              <a:gd name="T20" fmla="*/ 6 w 9"/>
              <a:gd name="T21" fmla="*/ 0 h 21"/>
              <a:gd name="T22" fmla="*/ 9 w 9"/>
              <a:gd name="T23"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 h="21">
                <a:moveTo>
                  <a:pt x="9" y="0"/>
                </a:moveTo>
                <a:cubicBezTo>
                  <a:pt x="9" y="21"/>
                  <a:pt x="9" y="21"/>
                  <a:pt x="9" y="21"/>
                </a:cubicBezTo>
                <a:cubicBezTo>
                  <a:pt x="5" y="21"/>
                  <a:pt x="5" y="21"/>
                  <a:pt x="5" y="21"/>
                </a:cubicBezTo>
                <a:cubicBezTo>
                  <a:pt x="5" y="5"/>
                  <a:pt x="5" y="5"/>
                  <a:pt x="5" y="5"/>
                </a:cubicBezTo>
                <a:cubicBezTo>
                  <a:pt x="4" y="5"/>
                  <a:pt x="4" y="5"/>
                  <a:pt x="4" y="5"/>
                </a:cubicBezTo>
                <a:cubicBezTo>
                  <a:pt x="3" y="6"/>
                  <a:pt x="3" y="6"/>
                  <a:pt x="3" y="6"/>
                </a:cubicBezTo>
                <a:cubicBezTo>
                  <a:pt x="2" y="6"/>
                  <a:pt x="2" y="6"/>
                  <a:pt x="1" y="6"/>
                </a:cubicBezTo>
                <a:cubicBezTo>
                  <a:pt x="1" y="7"/>
                  <a:pt x="1" y="7"/>
                  <a:pt x="0" y="7"/>
                </a:cubicBezTo>
                <a:cubicBezTo>
                  <a:pt x="0" y="3"/>
                  <a:pt x="0" y="3"/>
                  <a:pt x="0" y="3"/>
                </a:cubicBezTo>
                <a:cubicBezTo>
                  <a:pt x="1" y="2"/>
                  <a:pt x="3" y="2"/>
                  <a:pt x="4" y="1"/>
                </a:cubicBezTo>
                <a:cubicBezTo>
                  <a:pt x="5" y="1"/>
                  <a:pt x="6" y="0"/>
                  <a:pt x="6" y="0"/>
                </a:cubicBezTo>
                <a:lnTo>
                  <a:pt x="9" y="0"/>
                </a:lnTo>
                <a:close/>
              </a:path>
            </a:pathLst>
          </a:custGeom>
          <a:solidFill>
            <a:schemeClr val="accent6">
              <a:lumMod val="60000"/>
              <a:lumOff val="40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40" name="Freeform 358"/>
          <p:cNvSpPr>
            <a:spLocks noEditPoints="1"/>
          </p:cNvSpPr>
          <p:nvPr/>
        </p:nvSpPr>
        <p:spPr bwMode="auto">
          <a:xfrm>
            <a:off x="11882557" y="4880906"/>
            <a:ext cx="78927" cy="112320"/>
          </a:xfrm>
          <a:custGeom>
            <a:avLst/>
            <a:gdLst>
              <a:gd name="T0" fmla="*/ 8 w 15"/>
              <a:gd name="T1" fmla="*/ 22 h 22"/>
              <a:gd name="T2" fmla="*/ 0 w 15"/>
              <a:gd name="T3" fmla="*/ 11 h 22"/>
              <a:gd name="T4" fmla="*/ 2 w 15"/>
              <a:gd name="T5" fmla="*/ 3 h 22"/>
              <a:gd name="T6" fmla="*/ 8 w 15"/>
              <a:gd name="T7" fmla="*/ 0 h 22"/>
              <a:gd name="T8" fmla="*/ 15 w 15"/>
              <a:gd name="T9" fmla="*/ 11 h 22"/>
              <a:gd name="T10" fmla="*/ 13 w 15"/>
              <a:gd name="T11" fmla="*/ 19 h 22"/>
              <a:gd name="T12" fmla="*/ 8 w 15"/>
              <a:gd name="T13" fmla="*/ 22 h 22"/>
              <a:gd name="T14" fmla="*/ 8 w 15"/>
              <a:gd name="T15" fmla="*/ 3 h 22"/>
              <a:gd name="T16" fmla="*/ 5 w 15"/>
              <a:gd name="T17" fmla="*/ 11 h 22"/>
              <a:gd name="T18" fmla="*/ 8 w 15"/>
              <a:gd name="T19" fmla="*/ 18 h 22"/>
              <a:gd name="T20" fmla="*/ 11 w 15"/>
              <a:gd name="T21" fmla="*/ 11 h 22"/>
              <a:gd name="T22" fmla="*/ 8 w 15"/>
              <a:gd name="T23" fmla="*/ 3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22">
                <a:moveTo>
                  <a:pt x="8" y="22"/>
                </a:moveTo>
                <a:cubicBezTo>
                  <a:pt x="3" y="22"/>
                  <a:pt x="0" y="18"/>
                  <a:pt x="0" y="11"/>
                </a:cubicBezTo>
                <a:cubicBezTo>
                  <a:pt x="0" y="7"/>
                  <a:pt x="1" y="5"/>
                  <a:pt x="2" y="3"/>
                </a:cubicBezTo>
                <a:cubicBezTo>
                  <a:pt x="3" y="1"/>
                  <a:pt x="5" y="0"/>
                  <a:pt x="8" y="0"/>
                </a:cubicBezTo>
                <a:cubicBezTo>
                  <a:pt x="13" y="0"/>
                  <a:pt x="15" y="3"/>
                  <a:pt x="15" y="11"/>
                </a:cubicBezTo>
                <a:cubicBezTo>
                  <a:pt x="15" y="14"/>
                  <a:pt x="15" y="17"/>
                  <a:pt x="13" y="19"/>
                </a:cubicBezTo>
                <a:cubicBezTo>
                  <a:pt x="12" y="21"/>
                  <a:pt x="10" y="22"/>
                  <a:pt x="8" y="22"/>
                </a:cubicBezTo>
                <a:close/>
                <a:moveTo>
                  <a:pt x="8" y="3"/>
                </a:moveTo>
                <a:cubicBezTo>
                  <a:pt x="6" y="3"/>
                  <a:pt x="5" y="6"/>
                  <a:pt x="5" y="11"/>
                </a:cubicBezTo>
                <a:cubicBezTo>
                  <a:pt x="5" y="16"/>
                  <a:pt x="6" y="18"/>
                  <a:pt x="8" y="18"/>
                </a:cubicBezTo>
                <a:cubicBezTo>
                  <a:pt x="10" y="18"/>
                  <a:pt x="11" y="16"/>
                  <a:pt x="11" y="11"/>
                </a:cubicBezTo>
                <a:cubicBezTo>
                  <a:pt x="11" y="6"/>
                  <a:pt x="10" y="3"/>
                  <a:pt x="8" y="3"/>
                </a:cubicBezTo>
                <a:close/>
              </a:path>
            </a:pathLst>
          </a:custGeom>
          <a:solidFill>
            <a:schemeClr val="accent6">
              <a:lumMod val="60000"/>
              <a:lumOff val="40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41" name="Rectangle 295"/>
          <p:cNvSpPr>
            <a:spLocks noChangeArrowheads="1"/>
          </p:cNvSpPr>
          <p:nvPr/>
        </p:nvSpPr>
        <p:spPr bwMode="auto">
          <a:xfrm>
            <a:off x="9269531" y="5419737"/>
            <a:ext cx="661775" cy="664811"/>
          </a:xfrm>
          <a:prstGeom prst="rect">
            <a:avLst/>
          </a:prstGeom>
          <a:solidFill>
            <a:schemeClr val="accent4"/>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42" name="Freeform 296"/>
          <p:cNvSpPr>
            <a:spLocks/>
          </p:cNvSpPr>
          <p:nvPr/>
        </p:nvSpPr>
        <p:spPr bwMode="auto">
          <a:xfrm>
            <a:off x="9387922" y="5538128"/>
            <a:ext cx="45535" cy="109284"/>
          </a:xfrm>
          <a:custGeom>
            <a:avLst/>
            <a:gdLst>
              <a:gd name="T0" fmla="*/ 9 w 9"/>
              <a:gd name="T1" fmla="*/ 0 h 21"/>
              <a:gd name="T2" fmla="*/ 9 w 9"/>
              <a:gd name="T3" fmla="*/ 21 h 21"/>
              <a:gd name="T4" fmla="*/ 4 w 9"/>
              <a:gd name="T5" fmla="*/ 21 h 21"/>
              <a:gd name="T6" fmla="*/ 4 w 9"/>
              <a:gd name="T7" fmla="*/ 5 h 21"/>
              <a:gd name="T8" fmla="*/ 3 w 9"/>
              <a:gd name="T9" fmla="*/ 6 h 21"/>
              <a:gd name="T10" fmla="*/ 2 w 9"/>
              <a:gd name="T11" fmla="*/ 6 h 21"/>
              <a:gd name="T12" fmla="*/ 1 w 9"/>
              <a:gd name="T13" fmla="*/ 7 h 21"/>
              <a:gd name="T14" fmla="*/ 0 w 9"/>
              <a:gd name="T15" fmla="*/ 7 h 21"/>
              <a:gd name="T16" fmla="*/ 0 w 9"/>
              <a:gd name="T17" fmla="*/ 3 h 21"/>
              <a:gd name="T18" fmla="*/ 3 w 9"/>
              <a:gd name="T19" fmla="*/ 2 h 21"/>
              <a:gd name="T20" fmla="*/ 6 w 9"/>
              <a:gd name="T21" fmla="*/ 0 h 21"/>
              <a:gd name="T22" fmla="*/ 9 w 9"/>
              <a:gd name="T23"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 h="21">
                <a:moveTo>
                  <a:pt x="9" y="0"/>
                </a:moveTo>
                <a:cubicBezTo>
                  <a:pt x="9" y="21"/>
                  <a:pt x="9" y="21"/>
                  <a:pt x="9" y="21"/>
                </a:cubicBezTo>
                <a:cubicBezTo>
                  <a:pt x="4" y="21"/>
                  <a:pt x="4" y="21"/>
                  <a:pt x="4" y="21"/>
                </a:cubicBezTo>
                <a:cubicBezTo>
                  <a:pt x="4" y="5"/>
                  <a:pt x="4" y="5"/>
                  <a:pt x="4" y="5"/>
                </a:cubicBezTo>
                <a:cubicBezTo>
                  <a:pt x="4" y="5"/>
                  <a:pt x="4" y="6"/>
                  <a:pt x="3" y="6"/>
                </a:cubicBezTo>
                <a:cubicBezTo>
                  <a:pt x="3" y="6"/>
                  <a:pt x="3" y="6"/>
                  <a:pt x="2" y="6"/>
                </a:cubicBezTo>
                <a:cubicBezTo>
                  <a:pt x="2" y="6"/>
                  <a:pt x="1" y="7"/>
                  <a:pt x="1" y="7"/>
                </a:cubicBezTo>
                <a:cubicBezTo>
                  <a:pt x="1" y="7"/>
                  <a:pt x="0" y="7"/>
                  <a:pt x="0" y="7"/>
                </a:cubicBezTo>
                <a:cubicBezTo>
                  <a:pt x="0" y="3"/>
                  <a:pt x="0" y="3"/>
                  <a:pt x="0" y="3"/>
                </a:cubicBezTo>
                <a:cubicBezTo>
                  <a:pt x="1" y="3"/>
                  <a:pt x="2" y="2"/>
                  <a:pt x="3" y="2"/>
                </a:cubicBezTo>
                <a:cubicBezTo>
                  <a:pt x="4" y="1"/>
                  <a:pt x="5" y="1"/>
                  <a:pt x="6" y="0"/>
                </a:cubicBezTo>
                <a:lnTo>
                  <a:pt x="9" y="0"/>
                </a:lnTo>
                <a:close/>
              </a:path>
            </a:pathLst>
          </a:custGeom>
          <a:solidFill>
            <a:schemeClr val="accent4">
              <a:lumMod val="60000"/>
              <a:lumOff val="40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43" name="Freeform 297"/>
          <p:cNvSpPr>
            <a:spLocks noEditPoints="1"/>
          </p:cNvSpPr>
          <p:nvPr/>
        </p:nvSpPr>
        <p:spPr bwMode="auto">
          <a:xfrm>
            <a:off x="9469885" y="5538128"/>
            <a:ext cx="78927" cy="115355"/>
          </a:xfrm>
          <a:custGeom>
            <a:avLst/>
            <a:gdLst>
              <a:gd name="T0" fmla="*/ 8 w 15"/>
              <a:gd name="T1" fmla="*/ 22 h 22"/>
              <a:gd name="T2" fmla="*/ 0 w 15"/>
              <a:gd name="T3" fmla="*/ 11 h 22"/>
              <a:gd name="T4" fmla="*/ 2 w 15"/>
              <a:gd name="T5" fmla="*/ 3 h 22"/>
              <a:gd name="T6" fmla="*/ 8 w 15"/>
              <a:gd name="T7" fmla="*/ 0 h 22"/>
              <a:gd name="T8" fmla="*/ 15 w 15"/>
              <a:gd name="T9" fmla="*/ 11 h 22"/>
              <a:gd name="T10" fmla="*/ 13 w 15"/>
              <a:gd name="T11" fmla="*/ 19 h 22"/>
              <a:gd name="T12" fmla="*/ 8 w 15"/>
              <a:gd name="T13" fmla="*/ 22 h 22"/>
              <a:gd name="T14" fmla="*/ 8 w 15"/>
              <a:gd name="T15" fmla="*/ 4 h 22"/>
              <a:gd name="T16" fmla="*/ 5 w 15"/>
              <a:gd name="T17" fmla="*/ 11 h 22"/>
              <a:gd name="T18" fmla="*/ 8 w 15"/>
              <a:gd name="T19" fmla="*/ 18 h 22"/>
              <a:gd name="T20" fmla="*/ 11 w 15"/>
              <a:gd name="T21" fmla="*/ 11 h 22"/>
              <a:gd name="T22" fmla="*/ 8 w 15"/>
              <a:gd name="T23"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22">
                <a:moveTo>
                  <a:pt x="8" y="22"/>
                </a:moveTo>
                <a:cubicBezTo>
                  <a:pt x="3" y="22"/>
                  <a:pt x="0" y="18"/>
                  <a:pt x="0" y="11"/>
                </a:cubicBezTo>
                <a:cubicBezTo>
                  <a:pt x="0" y="8"/>
                  <a:pt x="1" y="5"/>
                  <a:pt x="2" y="3"/>
                </a:cubicBezTo>
                <a:cubicBezTo>
                  <a:pt x="4" y="1"/>
                  <a:pt x="6" y="0"/>
                  <a:pt x="8" y="0"/>
                </a:cubicBezTo>
                <a:cubicBezTo>
                  <a:pt x="13" y="0"/>
                  <a:pt x="15" y="4"/>
                  <a:pt x="15" y="11"/>
                </a:cubicBezTo>
                <a:cubicBezTo>
                  <a:pt x="15" y="14"/>
                  <a:pt x="15" y="17"/>
                  <a:pt x="13" y="19"/>
                </a:cubicBezTo>
                <a:cubicBezTo>
                  <a:pt x="12" y="21"/>
                  <a:pt x="10" y="22"/>
                  <a:pt x="8" y="22"/>
                </a:cubicBezTo>
                <a:close/>
                <a:moveTo>
                  <a:pt x="8" y="4"/>
                </a:moveTo>
                <a:cubicBezTo>
                  <a:pt x="6" y="4"/>
                  <a:pt x="5" y="6"/>
                  <a:pt x="5" y="11"/>
                </a:cubicBezTo>
                <a:cubicBezTo>
                  <a:pt x="5" y="16"/>
                  <a:pt x="6" y="18"/>
                  <a:pt x="8" y="18"/>
                </a:cubicBezTo>
                <a:cubicBezTo>
                  <a:pt x="10" y="18"/>
                  <a:pt x="11" y="16"/>
                  <a:pt x="11" y="11"/>
                </a:cubicBezTo>
                <a:cubicBezTo>
                  <a:pt x="11" y="6"/>
                  <a:pt x="10" y="4"/>
                  <a:pt x="8" y="4"/>
                </a:cubicBezTo>
                <a:close/>
              </a:path>
            </a:pathLst>
          </a:custGeom>
          <a:solidFill>
            <a:schemeClr val="accent4">
              <a:lumMod val="60000"/>
              <a:lumOff val="40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44" name="Freeform 298"/>
          <p:cNvSpPr>
            <a:spLocks/>
          </p:cNvSpPr>
          <p:nvPr/>
        </p:nvSpPr>
        <p:spPr bwMode="auto">
          <a:xfrm>
            <a:off x="9573098" y="5538128"/>
            <a:ext cx="48571" cy="109284"/>
          </a:xfrm>
          <a:custGeom>
            <a:avLst/>
            <a:gdLst>
              <a:gd name="T0" fmla="*/ 9 w 9"/>
              <a:gd name="T1" fmla="*/ 0 h 21"/>
              <a:gd name="T2" fmla="*/ 9 w 9"/>
              <a:gd name="T3" fmla="*/ 21 h 21"/>
              <a:gd name="T4" fmla="*/ 4 w 9"/>
              <a:gd name="T5" fmla="*/ 21 h 21"/>
              <a:gd name="T6" fmla="*/ 4 w 9"/>
              <a:gd name="T7" fmla="*/ 5 h 21"/>
              <a:gd name="T8" fmla="*/ 3 w 9"/>
              <a:gd name="T9" fmla="*/ 6 h 21"/>
              <a:gd name="T10" fmla="*/ 2 w 9"/>
              <a:gd name="T11" fmla="*/ 6 h 21"/>
              <a:gd name="T12" fmla="*/ 1 w 9"/>
              <a:gd name="T13" fmla="*/ 7 h 21"/>
              <a:gd name="T14" fmla="*/ 0 w 9"/>
              <a:gd name="T15" fmla="*/ 7 h 21"/>
              <a:gd name="T16" fmla="*/ 0 w 9"/>
              <a:gd name="T17" fmla="*/ 3 h 21"/>
              <a:gd name="T18" fmla="*/ 3 w 9"/>
              <a:gd name="T19" fmla="*/ 2 h 21"/>
              <a:gd name="T20" fmla="*/ 6 w 9"/>
              <a:gd name="T21" fmla="*/ 0 h 21"/>
              <a:gd name="T22" fmla="*/ 9 w 9"/>
              <a:gd name="T23"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 h="21">
                <a:moveTo>
                  <a:pt x="9" y="0"/>
                </a:moveTo>
                <a:cubicBezTo>
                  <a:pt x="9" y="21"/>
                  <a:pt x="9" y="21"/>
                  <a:pt x="9" y="21"/>
                </a:cubicBezTo>
                <a:cubicBezTo>
                  <a:pt x="4" y="21"/>
                  <a:pt x="4" y="21"/>
                  <a:pt x="4" y="21"/>
                </a:cubicBezTo>
                <a:cubicBezTo>
                  <a:pt x="4" y="5"/>
                  <a:pt x="4" y="5"/>
                  <a:pt x="4" y="5"/>
                </a:cubicBezTo>
                <a:cubicBezTo>
                  <a:pt x="4" y="5"/>
                  <a:pt x="4" y="6"/>
                  <a:pt x="3" y="6"/>
                </a:cubicBezTo>
                <a:cubicBezTo>
                  <a:pt x="3" y="6"/>
                  <a:pt x="2" y="6"/>
                  <a:pt x="2" y="6"/>
                </a:cubicBezTo>
                <a:cubicBezTo>
                  <a:pt x="2" y="6"/>
                  <a:pt x="1" y="7"/>
                  <a:pt x="1" y="7"/>
                </a:cubicBezTo>
                <a:cubicBezTo>
                  <a:pt x="0" y="7"/>
                  <a:pt x="0" y="7"/>
                  <a:pt x="0" y="7"/>
                </a:cubicBezTo>
                <a:cubicBezTo>
                  <a:pt x="0" y="3"/>
                  <a:pt x="0" y="3"/>
                  <a:pt x="0" y="3"/>
                </a:cubicBezTo>
                <a:cubicBezTo>
                  <a:pt x="1" y="3"/>
                  <a:pt x="2" y="2"/>
                  <a:pt x="3" y="2"/>
                </a:cubicBezTo>
                <a:cubicBezTo>
                  <a:pt x="4" y="1"/>
                  <a:pt x="5" y="1"/>
                  <a:pt x="6" y="0"/>
                </a:cubicBezTo>
                <a:lnTo>
                  <a:pt x="9" y="0"/>
                </a:lnTo>
                <a:close/>
              </a:path>
            </a:pathLst>
          </a:custGeom>
          <a:solidFill>
            <a:schemeClr val="accent4">
              <a:lumMod val="60000"/>
              <a:lumOff val="40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45" name="Freeform 299"/>
          <p:cNvSpPr>
            <a:spLocks noEditPoints="1"/>
          </p:cNvSpPr>
          <p:nvPr/>
        </p:nvSpPr>
        <p:spPr bwMode="auto">
          <a:xfrm>
            <a:off x="9378815" y="5695983"/>
            <a:ext cx="75892" cy="112320"/>
          </a:xfrm>
          <a:custGeom>
            <a:avLst/>
            <a:gdLst>
              <a:gd name="T0" fmla="*/ 7 w 15"/>
              <a:gd name="T1" fmla="*/ 22 h 22"/>
              <a:gd name="T2" fmla="*/ 0 w 15"/>
              <a:gd name="T3" fmla="*/ 11 h 22"/>
              <a:gd name="T4" fmla="*/ 2 w 15"/>
              <a:gd name="T5" fmla="*/ 3 h 22"/>
              <a:gd name="T6" fmla="*/ 8 w 15"/>
              <a:gd name="T7" fmla="*/ 0 h 22"/>
              <a:gd name="T8" fmla="*/ 15 w 15"/>
              <a:gd name="T9" fmla="*/ 11 h 22"/>
              <a:gd name="T10" fmla="*/ 13 w 15"/>
              <a:gd name="T11" fmla="*/ 19 h 22"/>
              <a:gd name="T12" fmla="*/ 7 w 15"/>
              <a:gd name="T13" fmla="*/ 22 h 22"/>
              <a:gd name="T14" fmla="*/ 7 w 15"/>
              <a:gd name="T15" fmla="*/ 4 h 22"/>
              <a:gd name="T16" fmla="*/ 4 w 15"/>
              <a:gd name="T17" fmla="*/ 11 h 22"/>
              <a:gd name="T18" fmla="*/ 7 w 15"/>
              <a:gd name="T19" fmla="*/ 18 h 22"/>
              <a:gd name="T20" fmla="*/ 10 w 15"/>
              <a:gd name="T21" fmla="*/ 11 h 22"/>
              <a:gd name="T22" fmla="*/ 7 w 15"/>
              <a:gd name="T23"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22">
                <a:moveTo>
                  <a:pt x="7" y="22"/>
                </a:moveTo>
                <a:cubicBezTo>
                  <a:pt x="2" y="22"/>
                  <a:pt x="0" y="18"/>
                  <a:pt x="0" y="11"/>
                </a:cubicBezTo>
                <a:cubicBezTo>
                  <a:pt x="0" y="8"/>
                  <a:pt x="0" y="5"/>
                  <a:pt x="2" y="3"/>
                </a:cubicBezTo>
                <a:cubicBezTo>
                  <a:pt x="3" y="1"/>
                  <a:pt x="5" y="0"/>
                  <a:pt x="8" y="0"/>
                </a:cubicBezTo>
                <a:cubicBezTo>
                  <a:pt x="12" y="0"/>
                  <a:pt x="15" y="4"/>
                  <a:pt x="15" y="11"/>
                </a:cubicBezTo>
                <a:cubicBezTo>
                  <a:pt x="15" y="14"/>
                  <a:pt x="14" y="17"/>
                  <a:pt x="13" y="19"/>
                </a:cubicBezTo>
                <a:cubicBezTo>
                  <a:pt x="12" y="21"/>
                  <a:pt x="10" y="22"/>
                  <a:pt x="7" y="22"/>
                </a:cubicBezTo>
                <a:close/>
                <a:moveTo>
                  <a:pt x="7" y="4"/>
                </a:moveTo>
                <a:cubicBezTo>
                  <a:pt x="5" y="4"/>
                  <a:pt x="4" y="6"/>
                  <a:pt x="4" y="11"/>
                </a:cubicBezTo>
                <a:cubicBezTo>
                  <a:pt x="4" y="16"/>
                  <a:pt x="5" y="18"/>
                  <a:pt x="7" y="18"/>
                </a:cubicBezTo>
                <a:cubicBezTo>
                  <a:pt x="9" y="18"/>
                  <a:pt x="10" y="16"/>
                  <a:pt x="10" y="11"/>
                </a:cubicBezTo>
                <a:cubicBezTo>
                  <a:pt x="10" y="6"/>
                  <a:pt x="9" y="4"/>
                  <a:pt x="7" y="4"/>
                </a:cubicBezTo>
                <a:close/>
              </a:path>
            </a:pathLst>
          </a:custGeom>
          <a:solidFill>
            <a:schemeClr val="accent4">
              <a:lumMod val="60000"/>
              <a:lumOff val="40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46" name="Freeform 300"/>
          <p:cNvSpPr>
            <a:spLocks/>
          </p:cNvSpPr>
          <p:nvPr/>
        </p:nvSpPr>
        <p:spPr bwMode="auto">
          <a:xfrm>
            <a:off x="9482028" y="5695983"/>
            <a:ext cx="45535" cy="112320"/>
          </a:xfrm>
          <a:custGeom>
            <a:avLst/>
            <a:gdLst>
              <a:gd name="T0" fmla="*/ 9 w 9"/>
              <a:gd name="T1" fmla="*/ 0 h 22"/>
              <a:gd name="T2" fmla="*/ 9 w 9"/>
              <a:gd name="T3" fmla="*/ 22 h 22"/>
              <a:gd name="T4" fmla="*/ 5 w 9"/>
              <a:gd name="T5" fmla="*/ 22 h 22"/>
              <a:gd name="T6" fmla="*/ 5 w 9"/>
              <a:gd name="T7" fmla="*/ 5 h 22"/>
              <a:gd name="T8" fmla="*/ 4 w 9"/>
              <a:gd name="T9" fmla="*/ 6 h 22"/>
              <a:gd name="T10" fmla="*/ 3 w 9"/>
              <a:gd name="T11" fmla="*/ 6 h 22"/>
              <a:gd name="T12" fmla="*/ 2 w 9"/>
              <a:gd name="T13" fmla="*/ 7 h 22"/>
              <a:gd name="T14" fmla="*/ 0 w 9"/>
              <a:gd name="T15" fmla="*/ 7 h 22"/>
              <a:gd name="T16" fmla="*/ 0 w 9"/>
              <a:gd name="T17" fmla="*/ 3 h 22"/>
              <a:gd name="T18" fmla="*/ 4 w 9"/>
              <a:gd name="T19" fmla="*/ 2 h 22"/>
              <a:gd name="T20" fmla="*/ 7 w 9"/>
              <a:gd name="T21" fmla="*/ 0 h 22"/>
              <a:gd name="T22" fmla="*/ 9 w 9"/>
              <a:gd name="T23"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 h="22">
                <a:moveTo>
                  <a:pt x="9" y="0"/>
                </a:moveTo>
                <a:cubicBezTo>
                  <a:pt x="9" y="22"/>
                  <a:pt x="9" y="22"/>
                  <a:pt x="9" y="22"/>
                </a:cubicBezTo>
                <a:cubicBezTo>
                  <a:pt x="5" y="22"/>
                  <a:pt x="5" y="22"/>
                  <a:pt x="5" y="22"/>
                </a:cubicBezTo>
                <a:cubicBezTo>
                  <a:pt x="5" y="5"/>
                  <a:pt x="5" y="5"/>
                  <a:pt x="5" y="5"/>
                </a:cubicBezTo>
                <a:cubicBezTo>
                  <a:pt x="5" y="5"/>
                  <a:pt x="4" y="6"/>
                  <a:pt x="4" y="6"/>
                </a:cubicBezTo>
                <a:cubicBezTo>
                  <a:pt x="4" y="6"/>
                  <a:pt x="3" y="6"/>
                  <a:pt x="3" y="6"/>
                </a:cubicBezTo>
                <a:cubicBezTo>
                  <a:pt x="2" y="7"/>
                  <a:pt x="2" y="7"/>
                  <a:pt x="2" y="7"/>
                </a:cubicBezTo>
                <a:cubicBezTo>
                  <a:pt x="1" y="7"/>
                  <a:pt x="1" y="7"/>
                  <a:pt x="0" y="7"/>
                </a:cubicBezTo>
                <a:cubicBezTo>
                  <a:pt x="0" y="3"/>
                  <a:pt x="0" y="3"/>
                  <a:pt x="0" y="3"/>
                </a:cubicBezTo>
                <a:cubicBezTo>
                  <a:pt x="2" y="3"/>
                  <a:pt x="3" y="2"/>
                  <a:pt x="4" y="2"/>
                </a:cubicBezTo>
                <a:cubicBezTo>
                  <a:pt x="5" y="1"/>
                  <a:pt x="6" y="1"/>
                  <a:pt x="7" y="0"/>
                </a:cubicBezTo>
                <a:lnTo>
                  <a:pt x="9" y="0"/>
                </a:lnTo>
                <a:close/>
              </a:path>
            </a:pathLst>
          </a:custGeom>
          <a:solidFill>
            <a:schemeClr val="accent4">
              <a:lumMod val="60000"/>
              <a:lumOff val="40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47" name="Freeform 301"/>
          <p:cNvSpPr>
            <a:spLocks noEditPoints="1"/>
          </p:cNvSpPr>
          <p:nvPr/>
        </p:nvSpPr>
        <p:spPr bwMode="auto">
          <a:xfrm>
            <a:off x="9563991" y="5695983"/>
            <a:ext cx="78927" cy="112320"/>
          </a:xfrm>
          <a:custGeom>
            <a:avLst/>
            <a:gdLst>
              <a:gd name="T0" fmla="*/ 7 w 15"/>
              <a:gd name="T1" fmla="*/ 22 h 22"/>
              <a:gd name="T2" fmla="*/ 0 w 15"/>
              <a:gd name="T3" fmla="*/ 11 h 22"/>
              <a:gd name="T4" fmla="*/ 2 w 15"/>
              <a:gd name="T5" fmla="*/ 3 h 22"/>
              <a:gd name="T6" fmla="*/ 7 w 15"/>
              <a:gd name="T7" fmla="*/ 0 h 22"/>
              <a:gd name="T8" fmla="*/ 15 w 15"/>
              <a:gd name="T9" fmla="*/ 11 h 22"/>
              <a:gd name="T10" fmla="*/ 13 w 15"/>
              <a:gd name="T11" fmla="*/ 19 h 22"/>
              <a:gd name="T12" fmla="*/ 7 w 15"/>
              <a:gd name="T13" fmla="*/ 22 h 22"/>
              <a:gd name="T14" fmla="*/ 7 w 15"/>
              <a:gd name="T15" fmla="*/ 4 h 22"/>
              <a:gd name="T16" fmla="*/ 4 w 15"/>
              <a:gd name="T17" fmla="*/ 11 h 22"/>
              <a:gd name="T18" fmla="*/ 7 w 15"/>
              <a:gd name="T19" fmla="*/ 18 h 22"/>
              <a:gd name="T20" fmla="*/ 10 w 15"/>
              <a:gd name="T21" fmla="*/ 11 h 22"/>
              <a:gd name="T22" fmla="*/ 7 w 15"/>
              <a:gd name="T23"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22">
                <a:moveTo>
                  <a:pt x="7" y="22"/>
                </a:moveTo>
                <a:cubicBezTo>
                  <a:pt x="2" y="22"/>
                  <a:pt x="0" y="18"/>
                  <a:pt x="0" y="11"/>
                </a:cubicBezTo>
                <a:cubicBezTo>
                  <a:pt x="0" y="8"/>
                  <a:pt x="0" y="5"/>
                  <a:pt x="2" y="3"/>
                </a:cubicBezTo>
                <a:cubicBezTo>
                  <a:pt x="3" y="1"/>
                  <a:pt x="5" y="0"/>
                  <a:pt x="7" y="0"/>
                </a:cubicBezTo>
                <a:cubicBezTo>
                  <a:pt x="12" y="0"/>
                  <a:pt x="15" y="4"/>
                  <a:pt x="15" y="11"/>
                </a:cubicBezTo>
                <a:cubicBezTo>
                  <a:pt x="15" y="14"/>
                  <a:pt x="14" y="17"/>
                  <a:pt x="13" y="19"/>
                </a:cubicBezTo>
                <a:cubicBezTo>
                  <a:pt x="11" y="21"/>
                  <a:pt x="10" y="22"/>
                  <a:pt x="7" y="22"/>
                </a:cubicBezTo>
                <a:close/>
                <a:moveTo>
                  <a:pt x="7" y="4"/>
                </a:moveTo>
                <a:cubicBezTo>
                  <a:pt x="5" y="4"/>
                  <a:pt x="4" y="6"/>
                  <a:pt x="4" y="11"/>
                </a:cubicBezTo>
                <a:cubicBezTo>
                  <a:pt x="4" y="16"/>
                  <a:pt x="5" y="18"/>
                  <a:pt x="7" y="18"/>
                </a:cubicBezTo>
                <a:cubicBezTo>
                  <a:pt x="9" y="18"/>
                  <a:pt x="10" y="16"/>
                  <a:pt x="10" y="11"/>
                </a:cubicBezTo>
                <a:cubicBezTo>
                  <a:pt x="10" y="6"/>
                  <a:pt x="9" y="4"/>
                  <a:pt x="7" y="4"/>
                </a:cubicBezTo>
                <a:close/>
              </a:path>
            </a:pathLst>
          </a:custGeom>
          <a:solidFill>
            <a:schemeClr val="accent4">
              <a:lumMod val="60000"/>
              <a:lumOff val="40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48" name="Freeform 302"/>
          <p:cNvSpPr>
            <a:spLocks noEditPoints="1"/>
          </p:cNvSpPr>
          <p:nvPr/>
        </p:nvSpPr>
        <p:spPr bwMode="auto">
          <a:xfrm>
            <a:off x="9378815" y="5850802"/>
            <a:ext cx="75892" cy="112320"/>
          </a:xfrm>
          <a:custGeom>
            <a:avLst/>
            <a:gdLst>
              <a:gd name="T0" fmla="*/ 7 w 15"/>
              <a:gd name="T1" fmla="*/ 22 h 22"/>
              <a:gd name="T2" fmla="*/ 0 w 15"/>
              <a:gd name="T3" fmla="*/ 11 h 22"/>
              <a:gd name="T4" fmla="*/ 2 w 15"/>
              <a:gd name="T5" fmla="*/ 3 h 22"/>
              <a:gd name="T6" fmla="*/ 8 w 15"/>
              <a:gd name="T7" fmla="*/ 0 h 22"/>
              <a:gd name="T8" fmla="*/ 15 w 15"/>
              <a:gd name="T9" fmla="*/ 11 h 22"/>
              <a:gd name="T10" fmla="*/ 13 w 15"/>
              <a:gd name="T11" fmla="*/ 19 h 22"/>
              <a:gd name="T12" fmla="*/ 7 w 15"/>
              <a:gd name="T13" fmla="*/ 22 h 22"/>
              <a:gd name="T14" fmla="*/ 7 w 15"/>
              <a:gd name="T15" fmla="*/ 4 h 22"/>
              <a:gd name="T16" fmla="*/ 4 w 15"/>
              <a:gd name="T17" fmla="*/ 11 h 22"/>
              <a:gd name="T18" fmla="*/ 7 w 15"/>
              <a:gd name="T19" fmla="*/ 18 h 22"/>
              <a:gd name="T20" fmla="*/ 10 w 15"/>
              <a:gd name="T21" fmla="*/ 11 h 22"/>
              <a:gd name="T22" fmla="*/ 7 w 15"/>
              <a:gd name="T23"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22">
                <a:moveTo>
                  <a:pt x="7" y="22"/>
                </a:moveTo>
                <a:cubicBezTo>
                  <a:pt x="2" y="22"/>
                  <a:pt x="0" y="18"/>
                  <a:pt x="0" y="11"/>
                </a:cubicBezTo>
                <a:cubicBezTo>
                  <a:pt x="0" y="8"/>
                  <a:pt x="0" y="5"/>
                  <a:pt x="2" y="3"/>
                </a:cubicBezTo>
                <a:cubicBezTo>
                  <a:pt x="3" y="1"/>
                  <a:pt x="5" y="0"/>
                  <a:pt x="8" y="0"/>
                </a:cubicBezTo>
                <a:cubicBezTo>
                  <a:pt x="12" y="0"/>
                  <a:pt x="15" y="4"/>
                  <a:pt x="15" y="11"/>
                </a:cubicBezTo>
                <a:cubicBezTo>
                  <a:pt x="15" y="14"/>
                  <a:pt x="14" y="17"/>
                  <a:pt x="13" y="19"/>
                </a:cubicBezTo>
                <a:cubicBezTo>
                  <a:pt x="12" y="21"/>
                  <a:pt x="10" y="22"/>
                  <a:pt x="7" y="22"/>
                </a:cubicBezTo>
                <a:close/>
                <a:moveTo>
                  <a:pt x="7" y="4"/>
                </a:moveTo>
                <a:cubicBezTo>
                  <a:pt x="5" y="4"/>
                  <a:pt x="4" y="6"/>
                  <a:pt x="4" y="11"/>
                </a:cubicBezTo>
                <a:cubicBezTo>
                  <a:pt x="4" y="16"/>
                  <a:pt x="5" y="18"/>
                  <a:pt x="7" y="18"/>
                </a:cubicBezTo>
                <a:cubicBezTo>
                  <a:pt x="9" y="18"/>
                  <a:pt x="10" y="16"/>
                  <a:pt x="10" y="11"/>
                </a:cubicBezTo>
                <a:cubicBezTo>
                  <a:pt x="10" y="6"/>
                  <a:pt x="9" y="4"/>
                  <a:pt x="7" y="4"/>
                </a:cubicBezTo>
                <a:close/>
              </a:path>
            </a:pathLst>
          </a:custGeom>
          <a:solidFill>
            <a:schemeClr val="accent4">
              <a:lumMod val="60000"/>
              <a:lumOff val="40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49" name="Freeform 303"/>
          <p:cNvSpPr>
            <a:spLocks noEditPoints="1"/>
          </p:cNvSpPr>
          <p:nvPr/>
        </p:nvSpPr>
        <p:spPr bwMode="auto">
          <a:xfrm>
            <a:off x="9469885" y="5850802"/>
            <a:ext cx="78927" cy="112320"/>
          </a:xfrm>
          <a:custGeom>
            <a:avLst/>
            <a:gdLst>
              <a:gd name="T0" fmla="*/ 8 w 15"/>
              <a:gd name="T1" fmla="*/ 22 h 22"/>
              <a:gd name="T2" fmla="*/ 0 w 15"/>
              <a:gd name="T3" fmla="*/ 11 h 22"/>
              <a:gd name="T4" fmla="*/ 2 w 15"/>
              <a:gd name="T5" fmla="*/ 3 h 22"/>
              <a:gd name="T6" fmla="*/ 8 w 15"/>
              <a:gd name="T7" fmla="*/ 0 h 22"/>
              <a:gd name="T8" fmla="*/ 15 w 15"/>
              <a:gd name="T9" fmla="*/ 11 h 22"/>
              <a:gd name="T10" fmla="*/ 13 w 15"/>
              <a:gd name="T11" fmla="*/ 19 h 22"/>
              <a:gd name="T12" fmla="*/ 8 w 15"/>
              <a:gd name="T13" fmla="*/ 22 h 22"/>
              <a:gd name="T14" fmla="*/ 8 w 15"/>
              <a:gd name="T15" fmla="*/ 4 h 22"/>
              <a:gd name="T16" fmla="*/ 5 w 15"/>
              <a:gd name="T17" fmla="*/ 11 h 22"/>
              <a:gd name="T18" fmla="*/ 8 w 15"/>
              <a:gd name="T19" fmla="*/ 18 h 22"/>
              <a:gd name="T20" fmla="*/ 11 w 15"/>
              <a:gd name="T21" fmla="*/ 11 h 22"/>
              <a:gd name="T22" fmla="*/ 8 w 15"/>
              <a:gd name="T23"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22">
                <a:moveTo>
                  <a:pt x="8" y="22"/>
                </a:moveTo>
                <a:cubicBezTo>
                  <a:pt x="3" y="22"/>
                  <a:pt x="0" y="18"/>
                  <a:pt x="0" y="11"/>
                </a:cubicBezTo>
                <a:cubicBezTo>
                  <a:pt x="0" y="8"/>
                  <a:pt x="1" y="5"/>
                  <a:pt x="2" y="3"/>
                </a:cubicBezTo>
                <a:cubicBezTo>
                  <a:pt x="4" y="1"/>
                  <a:pt x="6" y="0"/>
                  <a:pt x="8" y="0"/>
                </a:cubicBezTo>
                <a:cubicBezTo>
                  <a:pt x="13" y="0"/>
                  <a:pt x="15" y="4"/>
                  <a:pt x="15" y="11"/>
                </a:cubicBezTo>
                <a:cubicBezTo>
                  <a:pt x="15" y="14"/>
                  <a:pt x="15" y="17"/>
                  <a:pt x="13" y="19"/>
                </a:cubicBezTo>
                <a:cubicBezTo>
                  <a:pt x="12" y="21"/>
                  <a:pt x="10" y="22"/>
                  <a:pt x="8" y="22"/>
                </a:cubicBezTo>
                <a:close/>
                <a:moveTo>
                  <a:pt x="8" y="4"/>
                </a:moveTo>
                <a:cubicBezTo>
                  <a:pt x="6" y="4"/>
                  <a:pt x="5" y="6"/>
                  <a:pt x="5" y="11"/>
                </a:cubicBezTo>
                <a:cubicBezTo>
                  <a:pt x="5" y="16"/>
                  <a:pt x="6" y="18"/>
                  <a:pt x="8" y="18"/>
                </a:cubicBezTo>
                <a:cubicBezTo>
                  <a:pt x="10" y="18"/>
                  <a:pt x="11" y="16"/>
                  <a:pt x="11" y="11"/>
                </a:cubicBezTo>
                <a:cubicBezTo>
                  <a:pt x="11" y="6"/>
                  <a:pt x="10" y="4"/>
                  <a:pt x="8" y="4"/>
                </a:cubicBezTo>
                <a:close/>
              </a:path>
            </a:pathLst>
          </a:custGeom>
          <a:solidFill>
            <a:schemeClr val="accent4">
              <a:lumMod val="60000"/>
              <a:lumOff val="40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50" name="Freeform 304"/>
          <p:cNvSpPr>
            <a:spLocks/>
          </p:cNvSpPr>
          <p:nvPr/>
        </p:nvSpPr>
        <p:spPr bwMode="auto">
          <a:xfrm>
            <a:off x="9573098" y="5850802"/>
            <a:ext cx="48571" cy="112320"/>
          </a:xfrm>
          <a:custGeom>
            <a:avLst/>
            <a:gdLst>
              <a:gd name="T0" fmla="*/ 9 w 9"/>
              <a:gd name="T1" fmla="*/ 0 h 22"/>
              <a:gd name="T2" fmla="*/ 9 w 9"/>
              <a:gd name="T3" fmla="*/ 22 h 22"/>
              <a:gd name="T4" fmla="*/ 4 w 9"/>
              <a:gd name="T5" fmla="*/ 22 h 22"/>
              <a:gd name="T6" fmla="*/ 4 w 9"/>
              <a:gd name="T7" fmla="*/ 5 h 22"/>
              <a:gd name="T8" fmla="*/ 3 w 9"/>
              <a:gd name="T9" fmla="*/ 6 h 22"/>
              <a:gd name="T10" fmla="*/ 2 w 9"/>
              <a:gd name="T11" fmla="*/ 6 h 22"/>
              <a:gd name="T12" fmla="*/ 1 w 9"/>
              <a:gd name="T13" fmla="*/ 7 h 22"/>
              <a:gd name="T14" fmla="*/ 0 w 9"/>
              <a:gd name="T15" fmla="*/ 7 h 22"/>
              <a:gd name="T16" fmla="*/ 0 w 9"/>
              <a:gd name="T17" fmla="*/ 3 h 22"/>
              <a:gd name="T18" fmla="*/ 3 w 9"/>
              <a:gd name="T19" fmla="*/ 2 h 22"/>
              <a:gd name="T20" fmla="*/ 6 w 9"/>
              <a:gd name="T21" fmla="*/ 0 h 22"/>
              <a:gd name="T22" fmla="*/ 9 w 9"/>
              <a:gd name="T23"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 h="22">
                <a:moveTo>
                  <a:pt x="9" y="0"/>
                </a:moveTo>
                <a:cubicBezTo>
                  <a:pt x="9" y="22"/>
                  <a:pt x="9" y="22"/>
                  <a:pt x="9" y="22"/>
                </a:cubicBezTo>
                <a:cubicBezTo>
                  <a:pt x="4" y="22"/>
                  <a:pt x="4" y="22"/>
                  <a:pt x="4" y="22"/>
                </a:cubicBezTo>
                <a:cubicBezTo>
                  <a:pt x="4" y="5"/>
                  <a:pt x="4" y="5"/>
                  <a:pt x="4" y="5"/>
                </a:cubicBezTo>
                <a:cubicBezTo>
                  <a:pt x="4" y="6"/>
                  <a:pt x="4" y="6"/>
                  <a:pt x="3" y="6"/>
                </a:cubicBezTo>
                <a:cubicBezTo>
                  <a:pt x="3" y="6"/>
                  <a:pt x="2" y="6"/>
                  <a:pt x="2" y="6"/>
                </a:cubicBezTo>
                <a:cubicBezTo>
                  <a:pt x="2" y="7"/>
                  <a:pt x="1" y="7"/>
                  <a:pt x="1" y="7"/>
                </a:cubicBezTo>
                <a:cubicBezTo>
                  <a:pt x="0" y="7"/>
                  <a:pt x="0" y="7"/>
                  <a:pt x="0" y="7"/>
                </a:cubicBezTo>
                <a:cubicBezTo>
                  <a:pt x="0" y="3"/>
                  <a:pt x="0" y="3"/>
                  <a:pt x="0" y="3"/>
                </a:cubicBezTo>
                <a:cubicBezTo>
                  <a:pt x="1" y="3"/>
                  <a:pt x="2" y="2"/>
                  <a:pt x="3" y="2"/>
                </a:cubicBezTo>
                <a:cubicBezTo>
                  <a:pt x="4" y="1"/>
                  <a:pt x="5" y="1"/>
                  <a:pt x="6" y="0"/>
                </a:cubicBezTo>
                <a:lnTo>
                  <a:pt x="9" y="0"/>
                </a:lnTo>
                <a:close/>
              </a:path>
            </a:pathLst>
          </a:custGeom>
          <a:solidFill>
            <a:schemeClr val="accent4">
              <a:lumMod val="60000"/>
              <a:lumOff val="40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51" name="Freeform 305"/>
          <p:cNvSpPr>
            <a:spLocks/>
          </p:cNvSpPr>
          <p:nvPr/>
        </p:nvSpPr>
        <p:spPr bwMode="auto">
          <a:xfrm>
            <a:off x="9761309" y="5538128"/>
            <a:ext cx="45535" cy="109284"/>
          </a:xfrm>
          <a:custGeom>
            <a:avLst/>
            <a:gdLst>
              <a:gd name="T0" fmla="*/ 9 w 9"/>
              <a:gd name="T1" fmla="*/ 0 h 21"/>
              <a:gd name="T2" fmla="*/ 9 w 9"/>
              <a:gd name="T3" fmla="*/ 21 h 21"/>
              <a:gd name="T4" fmla="*/ 5 w 9"/>
              <a:gd name="T5" fmla="*/ 21 h 21"/>
              <a:gd name="T6" fmla="*/ 5 w 9"/>
              <a:gd name="T7" fmla="*/ 5 h 21"/>
              <a:gd name="T8" fmla="*/ 4 w 9"/>
              <a:gd name="T9" fmla="*/ 6 h 21"/>
              <a:gd name="T10" fmla="*/ 3 w 9"/>
              <a:gd name="T11" fmla="*/ 6 h 21"/>
              <a:gd name="T12" fmla="*/ 1 w 9"/>
              <a:gd name="T13" fmla="*/ 7 h 21"/>
              <a:gd name="T14" fmla="*/ 0 w 9"/>
              <a:gd name="T15" fmla="*/ 7 h 21"/>
              <a:gd name="T16" fmla="*/ 0 w 9"/>
              <a:gd name="T17" fmla="*/ 3 h 21"/>
              <a:gd name="T18" fmla="*/ 3 w 9"/>
              <a:gd name="T19" fmla="*/ 2 h 21"/>
              <a:gd name="T20" fmla="*/ 6 w 9"/>
              <a:gd name="T21" fmla="*/ 0 h 21"/>
              <a:gd name="T22" fmla="*/ 9 w 9"/>
              <a:gd name="T23"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 h="21">
                <a:moveTo>
                  <a:pt x="9" y="0"/>
                </a:moveTo>
                <a:cubicBezTo>
                  <a:pt x="9" y="21"/>
                  <a:pt x="9" y="21"/>
                  <a:pt x="9" y="21"/>
                </a:cubicBezTo>
                <a:cubicBezTo>
                  <a:pt x="5" y="21"/>
                  <a:pt x="5" y="21"/>
                  <a:pt x="5" y="21"/>
                </a:cubicBezTo>
                <a:cubicBezTo>
                  <a:pt x="5" y="5"/>
                  <a:pt x="5" y="5"/>
                  <a:pt x="5" y="5"/>
                </a:cubicBezTo>
                <a:cubicBezTo>
                  <a:pt x="4" y="5"/>
                  <a:pt x="4" y="6"/>
                  <a:pt x="4" y="6"/>
                </a:cubicBezTo>
                <a:cubicBezTo>
                  <a:pt x="3" y="6"/>
                  <a:pt x="3" y="6"/>
                  <a:pt x="3" y="6"/>
                </a:cubicBezTo>
                <a:cubicBezTo>
                  <a:pt x="2" y="6"/>
                  <a:pt x="2" y="7"/>
                  <a:pt x="1" y="7"/>
                </a:cubicBezTo>
                <a:cubicBezTo>
                  <a:pt x="1" y="7"/>
                  <a:pt x="0" y="7"/>
                  <a:pt x="0" y="7"/>
                </a:cubicBezTo>
                <a:cubicBezTo>
                  <a:pt x="0" y="3"/>
                  <a:pt x="0" y="3"/>
                  <a:pt x="0" y="3"/>
                </a:cubicBezTo>
                <a:cubicBezTo>
                  <a:pt x="1" y="3"/>
                  <a:pt x="2" y="2"/>
                  <a:pt x="3" y="2"/>
                </a:cubicBezTo>
                <a:cubicBezTo>
                  <a:pt x="5" y="1"/>
                  <a:pt x="6" y="1"/>
                  <a:pt x="6" y="0"/>
                </a:cubicBezTo>
                <a:lnTo>
                  <a:pt x="9" y="0"/>
                </a:lnTo>
                <a:close/>
              </a:path>
            </a:pathLst>
          </a:custGeom>
          <a:solidFill>
            <a:schemeClr val="accent4">
              <a:lumMod val="60000"/>
              <a:lumOff val="40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52" name="Freeform 306"/>
          <p:cNvSpPr>
            <a:spLocks noEditPoints="1"/>
          </p:cNvSpPr>
          <p:nvPr/>
        </p:nvSpPr>
        <p:spPr bwMode="auto">
          <a:xfrm>
            <a:off x="9752202" y="5695983"/>
            <a:ext cx="75892" cy="112320"/>
          </a:xfrm>
          <a:custGeom>
            <a:avLst/>
            <a:gdLst>
              <a:gd name="T0" fmla="*/ 7 w 15"/>
              <a:gd name="T1" fmla="*/ 22 h 22"/>
              <a:gd name="T2" fmla="*/ 0 w 15"/>
              <a:gd name="T3" fmla="*/ 11 h 22"/>
              <a:gd name="T4" fmla="*/ 2 w 15"/>
              <a:gd name="T5" fmla="*/ 3 h 22"/>
              <a:gd name="T6" fmla="*/ 8 w 15"/>
              <a:gd name="T7" fmla="*/ 0 h 22"/>
              <a:gd name="T8" fmla="*/ 15 w 15"/>
              <a:gd name="T9" fmla="*/ 11 h 22"/>
              <a:gd name="T10" fmla="*/ 13 w 15"/>
              <a:gd name="T11" fmla="*/ 19 h 22"/>
              <a:gd name="T12" fmla="*/ 7 w 15"/>
              <a:gd name="T13" fmla="*/ 22 h 22"/>
              <a:gd name="T14" fmla="*/ 8 w 15"/>
              <a:gd name="T15" fmla="*/ 4 h 22"/>
              <a:gd name="T16" fmla="*/ 5 w 15"/>
              <a:gd name="T17" fmla="*/ 11 h 22"/>
              <a:gd name="T18" fmla="*/ 8 w 15"/>
              <a:gd name="T19" fmla="*/ 18 h 22"/>
              <a:gd name="T20" fmla="*/ 11 w 15"/>
              <a:gd name="T21" fmla="*/ 11 h 22"/>
              <a:gd name="T22" fmla="*/ 8 w 15"/>
              <a:gd name="T23"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22">
                <a:moveTo>
                  <a:pt x="7" y="22"/>
                </a:moveTo>
                <a:cubicBezTo>
                  <a:pt x="2" y="22"/>
                  <a:pt x="0" y="18"/>
                  <a:pt x="0" y="11"/>
                </a:cubicBezTo>
                <a:cubicBezTo>
                  <a:pt x="0" y="8"/>
                  <a:pt x="1" y="5"/>
                  <a:pt x="2" y="3"/>
                </a:cubicBezTo>
                <a:cubicBezTo>
                  <a:pt x="3" y="1"/>
                  <a:pt x="5" y="0"/>
                  <a:pt x="8" y="0"/>
                </a:cubicBezTo>
                <a:cubicBezTo>
                  <a:pt x="13" y="0"/>
                  <a:pt x="15" y="4"/>
                  <a:pt x="15" y="11"/>
                </a:cubicBezTo>
                <a:cubicBezTo>
                  <a:pt x="15" y="14"/>
                  <a:pt x="15" y="17"/>
                  <a:pt x="13" y="19"/>
                </a:cubicBezTo>
                <a:cubicBezTo>
                  <a:pt x="12" y="21"/>
                  <a:pt x="10" y="22"/>
                  <a:pt x="7" y="22"/>
                </a:cubicBezTo>
                <a:close/>
                <a:moveTo>
                  <a:pt x="8" y="4"/>
                </a:moveTo>
                <a:cubicBezTo>
                  <a:pt x="6" y="4"/>
                  <a:pt x="5" y="6"/>
                  <a:pt x="5" y="11"/>
                </a:cubicBezTo>
                <a:cubicBezTo>
                  <a:pt x="5" y="16"/>
                  <a:pt x="6" y="18"/>
                  <a:pt x="8" y="18"/>
                </a:cubicBezTo>
                <a:cubicBezTo>
                  <a:pt x="10" y="18"/>
                  <a:pt x="11" y="16"/>
                  <a:pt x="11" y="11"/>
                </a:cubicBezTo>
                <a:cubicBezTo>
                  <a:pt x="11" y="6"/>
                  <a:pt x="10" y="4"/>
                  <a:pt x="8" y="4"/>
                </a:cubicBezTo>
                <a:close/>
              </a:path>
            </a:pathLst>
          </a:custGeom>
          <a:solidFill>
            <a:schemeClr val="accent4">
              <a:lumMod val="60000"/>
              <a:lumOff val="40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53" name="Freeform 307"/>
          <p:cNvSpPr>
            <a:spLocks noEditPoints="1"/>
          </p:cNvSpPr>
          <p:nvPr/>
        </p:nvSpPr>
        <p:spPr bwMode="auto">
          <a:xfrm>
            <a:off x="9752202" y="5850802"/>
            <a:ext cx="75892" cy="112320"/>
          </a:xfrm>
          <a:custGeom>
            <a:avLst/>
            <a:gdLst>
              <a:gd name="T0" fmla="*/ 7 w 15"/>
              <a:gd name="T1" fmla="*/ 22 h 22"/>
              <a:gd name="T2" fmla="*/ 0 w 15"/>
              <a:gd name="T3" fmla="*/ 11 h 22"/>
              <a:gd name="T4" fmla="*/ 2 w 15"/>
              <a:gd name="T5" fmla="*/ 3 h 22"/>
              <a:gd name="T6" fmla="*/ 8 w 15"/>
              <a:gd name="T7" fmla="*/ 0 h 22"/>
              <a:gd name="T8" fmla="*/ 15 w 15"/>
              <a:gd name="T9" fmla="*/ 11 h 22"/>
              <a:gd name="T10" fmla="*/ 13 w 15"/>
              <a:gd name="T11" fmla="*/ 19 h 22"/>
              <a:gd name="T12" fmla="*/ 7 w 15"/>
              <a:gd name="T13" fmla="*/ 22 h 22"/>
              <a:gd name="T14" fmla="*/ 8 w 15"/>
              <a:gd name="T15" fmla="*/ 4 h 22"/>
              <a:gd name="T16" fmla="*/ 5 w 15"/>
              <a:gd name="T17" fmla="*/ 11 h 22"/>
              <a:gd name="T18" fmla="*/ 8 w 15"/>
              <a:gd name="T19" fmla="*/ 18 h 22"/>
              <a:gd name="T20" fmla="*/ 11 w 15"/>
              <a:gd name="T21" fmla="*/ 11 h 22"/>
              <a:gd name="T22" fmla="*/ 8 w 15"/>
              <a:gd name="T23"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22">
                <a:moveTo>
                  <a:pt x="7" y="22"/>
                </a:moveTo>
                <a:cubicBezTo>
                  <a:pt x="2" y="22"/>
                  <a:pt x="0" y="18"/>
                  <a:pt x="0" y="11"/>
                </a:cubicBezTo>
                <a:cubicBezTo>
                  <a:pt x="0" y="8"/>
                  <a:pt x="1" y="5"/>
                  <a:pt x="2" y="3"/>
                </a:cubicBezTo>
                <a:cubicBezTo>
                  <a:pt x="3" y="1"/>
                  <a:pt x="5" y="0"/>
                  <a:pt x="8" y="0"/>
                </a:cubicBezTo>
                <a:cubicBezTo>
                  <a:pt x="13" y="0"/>
                  <a:pt x="15" y="4"/>
                  <a:pt x="15" y="11"/>
                </a:cubicBezTo>
                <a:cubicBezTo>
                  <a:pt x="15" y="14"/>
                  <a:pt x="15" y="17"/>
                  <a:pt x="13" y="19"/>
                </a:cubicBezTo>
                <a:cubicBezTo>
                  <a:pt x="12" y="21"/>
                  <a:pt x="10" y="22"/>
                  <a:pt x="7" y="22"/>
                </a:cubicBezTo>
                <a:close/>
                <a:moveTo>
                  <a:pt x="8" y="4"/>
                </a:moveTo>
                <a:cubicBezTo>
                  <a:pt x="6" y="4"/>
                  <a:pt x="5" y="6"/>
                  <a:pt x="5" y="11"/>
                </a:cubicBezTo>
                <a:cubicBezTo>
                  <a:pt x="5" y="16"/>
                  <a:pt x="6" y="18"/>
                  <a:pt x="8" y="18"/>
                </a:cubicBezTo>
                <a:cubicBezTo>
                  <a:pt x="10" y="18"/>
                  <a:pt x="11" y="16"/>
                  <a:pt x="11" y="11"/>
                </a:cubicBezTo>
                <a:cubicBezTo>
                  <a:pt x="11" y="6"/>
                  <a:pt x="10" y="4"/>
                  <a:pt x="8" y="4"/>
                </a:cubicBezTo>
                <a:close/>
              </a:path>
            </a:pathLst>
          </a:custGeom>
          <a:solidFill>
            <a:schemeClr val="accent4">
              <a:lumMod val="60000"/>
              <a:lumOff val="40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54" name="Freeform 308"/>
          <p:cNvSpPr>
            <a:spLocks noEditPoints="1"/>
          </p:cNvSpPr>
          <p:nvPr/>
        </p:nvSpPr>
        <p:spPr bwMode="auto">
          <a:xfrm>
            <a:off x="9652025" y="5538128"/>
            <a:ext cx="81963" cy="115355"/>
          </a:xfrm>
          <a:custGeom>
            <a:avLst/>
            <a:gdLst>
              <a:gd name="T0" fmla="*/ 8 w 16"/>
              <a:gd name="T1" fmla="*/ 22 h 22"/>
              <a:gd name="T2" fmla="*/ 0 w 16"/>
              <a:gd name="T3" fmla="*/ 11 h 22"/>
              <a:gd name="T4" fmla="*/ 2 w 16"/>
              <a:gd name="T5" fmla="*/ 3 h 22"/>
              <a:gd name="T6" fmla="*/ 8 w 16"/>
              <a:gd name="T7" fmla="*/ 0 h 22"/>
              <a:gd name="T8" fmla="*/ 16 w 16"/>
              <a:gd name="T9" fmla="*/ 11 h 22"/>
              <a:gd name="T10" fmla="*/ 14 w 16"/>
              <a:gd name="T11" fmla="*/ 19 h 22"/>
              <a:gd name="T12" fmla="*/ 8 w 16"/>
              <a:gd name="T13" fmla="*/ 22 h 22"/>
              <a:gd name="T14" fmla="*/ 8 w 16"/>
              <a:gd name="T15" fmla="*/ 4 h 22"/>
              <a:gd name="T16" fmla="*/ 5 w 16"/>
              <a:gd name="T17" fmla="*/ 11 h 22"/>
              <a:gd name="T18" fmla="*/ 8 w 16"/>
              <a:gd name="T19" fmla="*/ 18 h 22"/>
              <a:gd name="T20" fmla="*/ 11 w 16"/>
              <a:gd name="T21" fmla="*/ 11 h 22"/>
              <a:gd name="T22" fmla="*/ 8 w 16"/>
              <a:gd name="T23"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 h="22">
                <a:moveTo>
                  <a:pt x="8" y="22"/>
                </a:moveTo>
                <a:cubicBezTo>
                  <a:pt x="3" y="22"/>
                  <a:pt x="0" y="18"/>
                  <a:pt x="0" y="11"/>
                </a:cubicBezTo>
                <a:cubicBezTo>
                  <a:pt x="0" y="8"/>
                  <a:pt x="1" y="5"/>
                  <a:pt x="2" y="3"/>
                </a:cubicBezTo>
                <a:cubicBezTo>
                  <a:pt x="4" y="1"/>
                  <a:pt x="6" y="0"/>
                  <a:pt x="8" y="0"/>
                </a:cubicBezTo>
                <a:cubicBezTo>
                  <a:pt x="13" y="0"/>
                  <a:pt x="16" y="4"/>
                  <a:pt x="16" y="11"/>
                </a:cubicBezTo>
                <a:cubicBezTo>
                  <a:pt x="16" y="14"/>
                  <a:pt x="15" y="17"/>
                  <a:pt x="14" y="19"/>
                </a:cubicBezTo>
                <a:cubicBezTo>
                  <a:pt x="12" y="21"/>
                  <a:pt x="10" y="22"/>
                  <a:pt x="8" y="22"/>
                </a:cubicBezTo>
                <a:close/>
                <a:moveTo>
                  <a:pt x="8" y="4"/>
                </a:moveTo>
                <a:cubicBezTo>
                  <a:pt x="6" y="4"/>
                  <a:pt x="5" y="6"/>
                  <a:pt x="5" y="11"/>
                </a:cubicBezTo>
                <a:cubicBezTo>
                  <a:pt x="5" y="16"/>
                  <a:pt x="6" y="18"/>
                  <a:pt x="8" y="18"/>
                </a:cubicBezTo>
                <a:cubicBezTo>
                  <a:pt x="10" y="18"/>
                  <a:pt x="11" y="16"/>
                  <a:pt x="11" y="11"/>
                </a:cubicBezTo>
                <a:cubicBezTo>
                  <a:pt x="11" y="6"/>
                  <a:pt x="10" y="4"/>
                  <a:pt x="8" y="4"/>
                </a:cubicBezTo>
                <a:close/>
              </a:path>
            </a:pathLst>
          </a:custGeom>
          <a:solidFill>
            <a:schemeClr val="accent4">
              <a:lumMod val="60000"/>
              <a:lumOff val="40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55" name="Freeform 309"/>
          <p:cNvSpPr>
            <a:spLocks/>
          </p:cNvSpPr>
          <p:nvPr/>
        </p:nvSpPr>
        <p:spPr bwMode="auto">
          <a:xfrm>
            <a:off x="9664168" y="5695983"/>
            <a:ext cx="51606" cy="112320"/>
          </a:xfrm>
          <a:custGeom>
            <a:avLst/>
            <a:gdLst>
              <a:gd name="T0" fmla="*/ 10 w 10"/>
              <a:gd name="T1" fmla="*/ 0 h 22"/>
              <a:gd name="T2" fmla="*/ 10 w 10"/>
              <a:gd name="T3" fmla="*/ 22 h 22"/>
              <a:gd name="T4" fmla="*/ 5 w 10"/>
              <a:gd name="T5" fmla="*/ 22 h 22"/>
              <a:gd name="T6" fmla="*/ 5 w 10"/>
              <a:gd name="T7" fmla="*/ 5 h 22"/>
              <a:gd name="T8" fmla="*/ 4 w 10"/>
              <a:gd name="T9" fmla="*/ 6 h 22"/>
              <a:gd name="T10" fmla="*/ 3 w 10"/>
              <a:gd name="T11" fmla="*/ 6 h 22"/>
              <a:gd name="T12" fmla="*/ 2 w 10"/>
              <a:gd name="T13" fmla="*/ 7 h 22"/>
              <a:gd name="T14" fmla="*/ 0 w 10"/>
              <a:gd name="T15" fmla="*/ 7 h 22"/>
              <a:gd name="T16" fmla="*/ 0 w 10"/>
              <a:gd name="T17" fmla="*/ 3 h 22"/>
              <a:gd name="T18" fmla="*/ 4 w 10"/>
              <a:gd name="T19" fmla="*/ 2 h 22"/>
              <a:gd name="T20" fmla="*/ 7 w 10"/>
              <a:gd name="T21" fmla="*/ 0 h 22"/>
              <a:gd name="T22" fmla="*/ 10 w 10"/>
              <a:gd name="T23"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 h="22">
                <a:moveTo>
                  <a:pt x="10" y="0"/>
                </a:moveTo>
                <a:cubicBezTo>
                  <a:pt x="10" y="22"/>
                  <a:pt x="10" y="22"/>
                  <a:pt x="10" y="22"/>
                </a:cubicBezTo>
                <a:cubicBezTo>
                  <a:pt x="5" y="22"/>
                  <a:pt x="5" y="22"/>
                  <a:pt x="5" y="22"/>
                </a:cubicBezTo>
                <a:cubicBezTo>
                  <a:pt x="5" y="5"/>
                  <a:pt x="5" y="5"/>
                  <a:pt x="5" y="5"/>
                </a:cubicBezTo>
                <a:cubicBezTo>
                  <a:pt x="5" y="5"/>
                  <a:pt x="4" y="6"/>
                  <a:pt x="4" y="6"/>
                </a:cubicBezTo>
                <a:cubicBezTo>
                  <a:pt x="4" y="6"/>
                  <a:pt x="3" y="6"/>
                  <a:pt x="3" y="6"/>
                </a:cubicBezTo>
                <a:cubicBezTo>
                  <a:pt x="3" y="7"/>
                  <a:pt x="2" y="7"/>
                  <a:pt x="2" y="7"/>
                </a:cubicBezTo>
                <a:cubicBezTo>
                  <a:pt x="1" y="7"/>
                  <a:pt x="1" y="7"/>
                  <a:pt x="0" y="7"/>
                </a:cubicBezTo>
                <a:cubicBezTo>
                  <a:pt x="0" y="3"/>
                  <a:pt x="0" y="3"/>
                  <a:pt x="0" y="3"/>
                </a:cubicBezTo>
                <a:cubicBezTo>
                  <a:pt x="2" y="3"/>
                  <a:pt x="3" y="2"/>
                  <a:pt x="4" y="2"/>
                </a:cubicBezTo>
                <a:cubicBezTo>
                  <a:pt x="5" y="1"/>
                  <a:pt x="6" y="1"/>
                  <a:pt x="7" y="0"/>
                </a:cubicBezTo>
                <a:lnTo>
                  <a:pt x="10" y="0"/>
                </a:lnTo>
                <a:close/>
              </a:path>
            </a:pathLst>
          </a:custGeom>
          <a:solidFill>
            <a:schemeClr val="accent4">
              <a:lumMod val="60000"/>
              <a:lumOff val="40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56" name="Freeform 310"/>
          <p:cNvSpPr>
            <a:spLocks noEditPoints="1"/>
          </p:cNvSpPr>
          <p:nvPr/>
        </p:nvSpPr>
        <p:spPr bwMode="auto">
          <a:xfrm>
            <a:off x="9652025" y="5850802"/>
            <a:ext cx="81963" cy="112320"/>
          </a:xfrm>
          <a:custGeom>
            <a:avLst/>
            <a:gdLst>
              <a:gd name="T0" fmla="*/ 8 w 16"/>
              <a:gd name="T1" fmla="*/ 22 h 22"/>
              <a:gd name="T2" fmla="*/ 0 w 16"/>
              <a:gd name="T3" fmla="*/ 11 h 22"/>
              <a:gd name="T4" fmla="*/ 2 w 16"/>
              <a:gd name="T5" fmla="*/ 3 h 22"/>
              <a:gd name="T6" fmla="*/ 8 w 16"/>
              <a:gd name="T7" fmla="*/ 0 h 22"/>
              <a:gd name="T8" fmla="*/ 16 w 16"/>
              <a:gd name="T9" fmla="*/ 11 h 22"/>
              <a:gd name="T10" fmla="*/ 14 w 16"/>
              <a:gd name="T11" fmla="*/ 19 h 22"/>
              <a:gd name="T12" fmla="*/ 8 w 16"/>
              <a:gd name="T13" fmla="*/ 22 h 22"/>
              <a:gd name="T14" fmla="*/ 8 w 16"/>
              <a:gd name="T15" fmla="*/ 4 h 22"/>
              <a:gd name="T16" fmla="*/ 5 w 16"/>
              <a:gd name="T17" fmla="*/ 11 h 22"/>
              <a:gd name="T18" fmla="*/ 8 w 16"/>
              <a:gd name="T19" fmla="*/ 18 h 22"/>
              <a:gd name="T20" fmla="*/ 11 w 16"/>
              <a:gd name="T21" fmla="*/ 11 h 22"/>
              <a:gd name="T22" fmla="*/ 8 w 16"/>
              <a:gd name="T23"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 h="22">
                <a:moveTo>
                  <a:pt x="8" y="22"/>
                </a:moveTo>
                <a:cubicBezTo>
                  <a:pt x="3" y="22"/>
                  <a:pt x="0" y="18"/>
                  <a:pt x="0" y="11"/>
                </a:cubicBezTo>
                <a:cubicBezTo>
                  <a:pt x="0" y="8"/>
                  <a:pt x="1" y="5"/>
                  <a:pt x="2" y="3"/>
                </a:cubicBezTo>
                <a:cubicBezTo>
                  <a:pt x="4" y="1"/>
                  <a:pt x="6" y="0"/>
                  <a:pt x="8" y="0"/>
                </a:cubicBezTo>
                <a:cubicBezTo>
                  <a:pt x="13" y="0"/>
                  <a:pt x="16" y="4"/>
                  <a:pt x="16" y="11"/>
                </a:cubicBezTo>
                <a:cubicBezTo>
                  <a:pt x="16" y="14"/>
                  <a:pt x="15" y="17"/>
                  <a:pt x="14" y="19"/>
                </a:cubicBezTo>
                <a:cubicBezTo>
                  <a:pt x="12" y="21"/>
                  <a:pt x="10" y="22"/>
                  <a:pt x="8" y="22"/>
                </a:cubicBezTo>
                <a:close/>
                <a:moveTo>
                  <a:pt x="8" y="4"/>
                </a:moveTo>
                <a:cubicBezTo>
                  <a:pt x="6" y="4"/>
                  <a:pt x="5" y="6"/>
                  <a:pt x="5" y="11"/>
                </a:cubicBezTo>
                <a:cubicBezTo>
                  <a:pt x="5" y="16"/>
                  <a:pt x="6" y="18"/>
                  <a:pt x="8" y="18"/>
                </a:cubicBezTo>
                <a:cubicBezTo>
                  <a:pt x="10" y="18"/>
                  <a:pt x="11" y="16"/>
                  <a:pt x="11" y="11"/>
                </a:cubicBezTo>
                <a:cubicBezTo>
                  <a:pt x="11" y="6"/>
                  <a:pt x="10" y="4"/>
                  <a:pt x="8" y="4"/>
                </a:cubicBezTo>
                <a:close/>
              </a:path>
            </a:pathLst>
          </a:custGeom>
          <a:solidFill>
            <a:schemeClr val="accent4">
              <a:lumMod val="60000"/>
              <a:lumOff val="40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9022109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1169551"/>
          </a:xfrm>
        </p:spPr>
        <p:txBody>
          <a:bodyPr/>
          <a:lstStyle/>
          <a:p>
            <a:r>
              <a:rPr lang="en-US" sz="3200" dirty="0"/>
              <a:t>Client ID is used to uniquely identify applications</a:t>
            </a:r>
          </a:p>
          <a:p>
            <a:r>
              <a:rPr lang="en-US" sz="3200" dirty="0"/>
              <a:t>Client Secret is used to authenticate token requests</a:t>
            </a:r>
          </a:p>
        </p:txBody>
      </p:sp>
      <p:sp>
        <p:nvSpPr>
          <p:cNvPr id="3" name="Title 2"/>
          <p:cNvSpPr>
            <a:spLocks noGrp="1"/>
          </p:cNvSpPr>
          <p:nvPr>
            <p:ph type="title"/>
          </p:nvPr>
        </p:nvSpPr>
        <p:spPr/>
        <p:txBody>
          <a:bodyPr/>
          <a:lstStyle/>
          <a:p>
            <a:r>
              <a:rPr lang="en-US" dirty="0"/>
              <a:t>Application principals</a:t>
            </a:r>
          </a:p>
        </p:txBody>
      </p:sp>
      <p:grpSp>
        <p:nvGrpSpPr>
          <p:cNvPr id="5" name="Group 4"/>
          <p:cNvGrpSpPr/>
          <p:nvPr/>
        </p:nvGrpSpPr>
        <p:grpSpPr>
          <a:xfrm>
            <a:off x="10960798" y="167118"/>
            <a:ext cx="2043304" cy="287338"/>
            <a:chOff x="10305860" y="167118"/>
            <a:chExt cx="2043304" cy="287338"/>
          </a:xfrm>
        </p:grpSpPr>
        <p:sp>
          <p:nvSpPr>
            <p:cNvPr id="6" name="TextBox 5"/>
            <p:cNvSpPr txBox="1"/>
            <p:nvPr/>
          </p:nvSpPr>
          <p:spPr>
            <a:xfrm>
              <a:off x="10305860" y="167118"/>
              <a:ext cx="2043304" cy="287338"/>
            </a:xfrm>
            <a:prstGeom prst="rect">
              <a:avLst/>
            </a:prstGeom>
            <a:noFill/>
          </p:spPr>
          <p:txBody>
            <a:bodyPr wrap="square" lIns="146304" tIns="91440" rIns="146304" bIns="91440" rtlCol="0">
              <a:noAutofit/>
            </a:bodyPr>
            <a:lstStyle/>
            <a:p>
              <a:pPr>
                <a:lnSpc>
                  <a:spcPct val="90000"/>
                </a:lnSpc>
              </a:pPr>
              <a:r>
                <a:rPr lang="en-US" sz="1400" dirty="0">
                  <a:gradFill>
                    <a:gsLst>
                      <a:gs pos="8367">
                        <a:schemeClr val="tx1"/>
                      </a:gs>
                      <a:gs pos="31000">
                        <a:schemeClr val="tx1"/>
                      </a:gs>
                    </a:gsLst>
                    <a:lin ang="5400000" scaled="0"/>
                  </a:gradFill>
                </a:rPr>
                <a:t>OAuth Primer</a:t>
              </a:r>
            </a:p>
          </p:txBody>
        </p:sp>
        <p:sp>
          <p:nvSpPr>
            <p:cNvPr id="7" name="Freeform 5"/>
            <p:cNvSpPr>
              <a:spLocks/>
            </p:cNvSpPr>
            <p:nvPr/>
          </p:nvSpPr>
          <p:spPr bwMode="auto">
            <a:xfrm>
              <a:off x="10315880" y="273050"/>
              <a:ext cx="94752" cy="136391"/>
            </a:xfrm>
            <a:custGeom>
              <a:avLst/>
              <a:gdLst>
                <a:gd name="T0" fmla="*/ 0 w 301"/>
                <a:gd name="T1" fmla="*/ 435 h 435"/>
                <a:gd name="T2" fmla="*/ 0 w 301"/>
                <a:gd name="T3" fmla="*/ 401 h 435"/>
                <a:gd name="T4" fmla="*/ 9 w 301"/>
                <a:gd name="T5" fmla="*/ 337 h 435"/>
                <a:gd name="T6" fmla="*/ 37 w 301"/>
                <a:gd name="T7" fmla="*/ 287 h 435"/>
                <a:gd name="T8" fmla="*/ 104 w 301"/>
                <a:gd name="T9" fmla="*/ 226 h 435"/>
                <a:gd name="T10" fmla="*/ 149 w 301"/>
                <a:gd name="T11" fmla="*/ 188 h 435"/>
                <a:gd name="T12" fmla="*/ 166 w 301"/>
                <a:gd name="T13" fmla="*/ 165 h 435"/>
                <a:gd name="T14" fmla="*/ 172 w 301"/>
                <a:gd name="T15" fmla="*/ 141 h 435"/>
                <a:gd name="T16" fmla="*/ 120 w 301"/>
                <a:gd name="T17" fmla="*/ 98 h 435"/>
                <a:gd name="T18" fmla="*/ 21 w 301"/>
                <a:gd name="T19" fmla="*/ 136 h 435"/>
                <a:gd name="T20" fmla="*/ 21 w 301"/>
                <a:gd name="T21" fmla="*/ 32 h 435"/>
                <a:gd name="T22" fmla="*/ 88 w 301"/>
                <a:gd name="T23" fmla="*/ 7 h 435"/>
                <a:gd name="T24" fmla="*/ 151 w 301"/>
                <a:gd name="T25" fmla="*/ 0 h 435"/>
                <a:gd name="T26" fmla="*/ 259 w 301"/>
                <a:gd name="T27" fmla="*/ 33 h 435"/>
                <a:gd name="T28" fmla="*/ 298 w 301"/>
                <a:gd name="T29" fmla="*/ 127 h 435"/>
                <a:gd name="T30" fmla="*/ 278 w 301"/>
                <a:gd name="T31" fmla="*/ 205 h 435"/>
                <a:gd name="T32" fmla="*/ 203 w 301"/>
                <a:gd name="T33" fmla="*/ 273 h 435"/>
                <a:gd name="T34" fmla="*/ 148 w 301"/>
                <a:gd name="T35" fmla="*/ 312 h 435"/>
                <a:gd name="T36" fmla="*/ 134 w 301"/>
                <a:gd name="T37" fmla="*/ 333 h 435"/>
                <a:gd name="T38" fmla="*/ 301 w 301"/>
                <a:gd name="T39" fmla="*/ 333 h 435"/>
                <a:gd name="T40" fmla="*/ 301 w 301"/>
                <a:gd name="T41" fmla="*/ 435 h 435"/>
                <a:gd name="T42" fmla="*/ 0 w 301"/>
                <a:gd name="T43" fmla="*/ 435 h 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01" h="435">
                  <a:moveTo>
                    <a:pt x="0" y="435"/>
                  </a:moveTo>
                  <a:cubicBezTo>
                    <a:pt x="0" y="401"/>
                    <a:pt x="0" y="401"/>
                    <a:pt x="0" y="401"/>
                  </a:cubicBezTo>
                  <a:cubicBezTo>
                    <a:pt x="0" y="377"/>
                    <a:pt x="3" y="355"/>
                    <a:pt x="9" y="337"/>
                  </a:cubicBezTo>
                  <a:cubicBezTo>
                    <a:pt x="15" y="320"/>
                    <a:pt x="24" y="303"/>
                    <a:pt x="37" y="287"/>
                  </a:cubicBezTo>
                  <a:cubicBezTo>
                    <a:pt x="50" y="271"/>
                    <a:pt x="72" y="251"/>
                    <a:pt x="104" y="226"/>
                  </a:cubicBezTo>
                  <a:cubicBezTo>
                    <a:pt x="127" y="208"/>
                    <a:pt x="142" y="195"/>
                    <a:pt x="149" y="188"/>
                  </a:cubicBezTo>
                  <a:cubicBezTo>
                    <a:pt x="157" y="180"/>
                    <a:pt x="162" y="172"/>
                    <a:pt x="166" y="165"/>
                  </a:cubicBezTo>
                  <a:cubicBezTo>
                    <a:pt x="170" y="157"/>
                    <a:pt x="172" y="149"/>
                    <a:pt x="172" y="141"/>
                  </a:cubicBezTo>
                  <a:cubicBezTo>
                    <a:pt x="172" y="112"/>
                    <a:pt x="154" y="98"/>
                    <a:pt x="120" y="98"/>
                  </a:cubicBezTo>
                  <a:cubicBezTo>
                    <a:pt x="85" y="98"/>
                    <a:pt x="52" y="111"/>
                    <a:pt x="21" y="136"/>
                  </a:cubicBezTo>
                  <a:cubicBezTo>
                    <a:pt x="21" y="32"/>
                    <a:pt x="21" y="32"/>
                    <a:pt x="21" y="32"/>
                  </a:cubicBezTo>
                  <a:cubicBezTo>
                    <a:pt x="45" y="20"/>
                    <a:pt x="67" y="12"/>
                    <a:pt x="88" y="7"/>
                  </a:cubicBezTo>
                  <a:cubicBezTo>
                    <a:pt x="108" y="2"/>
                    <a:pt x="129" y="0"/>
                    <a:pt x="151" y="0"/>
                  </a:cubicBezTo>
                  <a:cubicBezTo>
                    <a:pt x="198" y="0"/>
                    <a:pt x="234" y="11"/>
                    <a:pt x="259" y="33"/>
                  </a:cubicBezTo>
                  <a:cubicBezTo>
                    <a:pt x="285" y="55"/>
                    <a:pt x="298" y="87"/>
                    <a:pt x="298" y="127"/>
                  </a:cubicBezTo>
                  <a:cubicBezTo>
                    <a:pt x="298" y="158"/>
                    <a:pt x="291" y="184"/>
                    <a:pt x="278" y="205"/>
                  </a:cubicBezTo>
                  <a:cubicBezTo>
                    <a:pt x="264" y="227"/>
                    <a:pt x="239" y="249"/>
                    <a:pt x="203" y="273"/>
                  </a:cubicBezTo>
                  <a:cubicBezTo>
                    <a:pt x="175" y="291"/>
                    <a:pt x="157" y="304"/>
                    <a:pt x="148" y="312"/>
                  </a:cubicBezTo>
                  <a:cubicBezTo>
                    <a:pt x="139" y="320"/>
                    <a:pt x="134" y="327"/>
                    <a:pt x="134" y="333"/>
                  </a:cubicBezTo>
                  <a:cubicBezTo>
                    <a:pt x="301" y="333"/>
                    <a:pt x="301" y="333"/>
                    <a:pt x="301" y="333"/>
                  </a:cubicBezTo>
                  <a:cubicBezTo>
                    <a:pt x="301" y="435"/>
                    <a:pt x="301" y="435"/>
                    <a:pt x="301" y="435"/>
                  </a:cubicBezTo>
                  <a:lnTo>
                    <a:pt x="0" y="435"/>
                  </a:ln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en-US"/>
            </a:p>
          </p:txBody>
        </p:sp>
      </p:grpSp>
      <p:pic>
        <p:nvPicPr>
          <p:cNvPr id="10" name="Picture 9"/>
          <p:cNvPicPr>
            <a:picLocks noChangeAspect="1"/>
          </p:cNvPicPr>
          <p:nvPr/>
        </p:nvPicPr>
        <p:blipFill>
          <a:blip r:embed="rId3"/>
          <a:stretch>
            <a:fillRect/>
          </a:stretch>
        </p:blipFill>
        <p:spPr>
          <a:xfrm>
            <a:off x="8173761" y="4021391"/>
            <a:ext cx="2995588" cy="2493710"/>
          </a:xfrm>
          <a:prstGeom prst="rect">
            <a:avLst/>
          </a:prstGeom>
        </p:spPr>
      </p:pic>
      <p:grpSp>
        <p:nvGrpSpPr>
          <p:cNvPr id="13" name="Group 4"/>
          <p:cNvGrpSpPr>
            <a:grpSpLocks noChangeAspect="1"/>
          </p:cNvGrpSpPr>
          <p:nvPr/>
        </p:nvGrpSpPr>
        <p:grpSpPr bwMode="auto">
          <a:xfrm>
            <a:off x="10085390" y="3684588"/>
            <a:ext cx="1766888" cy="2835275"/>
            <a:chOff x="6353" y="2321"/>
            <a:chExt cx="1113" cy="1786"/>
          </a:xfrm>
        </p:grpSpPr>
        <p:sp>
          <p:nvSpPr>
            <p:cNvPr id="15" name="Rectangle 5"/>
            <p:cNvSpPr>
              <a:spLocks noChangeArrowheads="1"/>
            </p:cNvSpPr>
            <p:nvPr/>
          </p:nvSpPr>
          <p:spPr bwMode="auto">
            <a:xfrm>
              <a:off x="7154" y="2696"/>
              <a:ext cx="137" cy="112"/>
            </a:xfrm>
            <a:prstGeom prst="rect">
              <a:avLst/>
            </a:prstGeom>
            <a:solidFill>
              <a:srgbClr val="E0BB8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6"/>
            <p:cNvSpPr>
              <a:spLocks/>
            </p:cNvSpPr>
            <p:nvPr/>
          </p:nvSpPr>
          <p:spPr bwMode="auto">
            <a:xfrm>
              <a:off x="7154" y="2726"/>
              <a:ext cx="137" cy="68"/>
            </a:xfrm>
            <a:custGeom>
              <a:avLst/>
              <a:gdLst>
                <a:gd name="T0" fmla="*/ 0 w 137"/>
                <a:gd name="T1" fmla="*/ 24 h 68"/>
                <a:gd name="T2" fmla="*/ 137 w 137"/>
                <a:gd name="T3" fmla="*/ 0 h 68"/>
                <a:gd name="T4" fmla="*/ 0 w 137"/>
                <a:gd name="T5" fmla="*/ 68 h 68"/>
                <a:gd name="T6" fmla="*/ 0 w 137"/>
                <a:gd name="T7" fmla="*/ 24 h 68"/>
              </a:gdLst>
              <a:ahLst/>
              <a:cxnLst>
                <a:cxn ang="0">
                  <a:pos x="T0" y="T1"/>
                </a:cxn>
                <a:cxn ang="0">
                  <a:pos x="T2" y="T3"/>
                </a:cxn>
                <a:cxn ang="0">
                  <a:pos x="T4" y="T5"/>
                </a:cxn>
                <a:cxn ang="0">
                  <a:pos x="T6" y="T7"/>
                </a:cxn>
              </a:cxnLst>
              <a:rect l="0" t="0" r="r" b="b"/>
              <a:pathLst>
                <a:path w="137" h="68">
                  <a:moveTo>
                    <a:pt x="0" y="24"/>
                  </a:moveTo>
                  <a:lnTo>
                    <a:pt x="137" y="0"/>
                  </a:lnTo>
                  <a:lnTo>
                    <a:pt x="0" y="68"/>
                  </a:lnTo>
                  <a:lnTo>
                    <a:pt x="0" y="24"/>
                  </a:ln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7"/>
            <p:cNvSpPr>
              <a:spLocks/>
            </p:cNvSpPr>
            <p:nvPr/>
          </p:nvSpPr>
          <p:spPr bwMode="auto">
            <a:xfrm>
              <a:off x="6910" y="2365"/>
              <a:ext cx="452" cy="410"/>
            </a:xfrm>
            <a:custGeom>
              <a:avLst/>
              <a:gdLst>
                <a:gd name="T0" fmla="*/ 159 w 165"/>
                <a:gd name="T1" fmla="*/ 61 h 150"/>
                <a:gd name="T2" fmla="*/ 81 w 165"/>
                <a:gd name="T3" fmla="*/ 7 h 150"/>
                <a:gd name="T4" fmla="*/ 20 w 165"/>
                <a:gd name="T5" fmla="*/ 17 h 150"/>
                <a:gd name="T6" fmla="*/ 12 w 165"/>
                <a:gd name="T7" fmla="*/ 76 h 150"/>
                <a:gd name="T8" fmla="*/ 0 w 165"/>
                <a:gd name="T9" fmla="*/ 93 h 150"/>
                <a:gd name="T10" fmla="*/ 1 w 165"/>
                <a:gd name="T11" fmla="*/ 95 h 150"/>
                <a:gd name="T12" fmla="*/ 14 w 165"/>
                <a:gd name="T13" fmla="*/ 105 h 150"/>
                <a:gd name="T14" fmla="*/ 18 w 165"/>
                <a:gd name="T15" fmla="*/ 104 h 150"/>
                <a:gd name="T16" fmla="*/ 29 w 165"/>
                <a:gd name="T17" fmla="*/ 141 h 150"/>
                <a:gd name="T18" fmla="*/ 42 w 165"/>
                <a:gd name="T19" fmla="*/ 149 h 150"/>
                <a:gd name="T20" fmla="*/ 104 w 165"/>
                <a:gd name="T21" fmla="*/ 138 h 150"/>
                <a:gd name="T22" fmla="*/ 104 w 165"/>
                <a:gd name="T23" fmla="*/ 138 h 150"/>
                <a:gd name="T24" fmla="*/ 105 w 165"/>
                <a:gd name="T25" fmla="*/ 138 h 150"/>
                <a:gd name="T26" fmla="*/ 105 w 165"/>
                <a:gd name="T27" fmla="*/ 138 h 150"/>
                <a:gd name="T28" fmla="*/ 105 w 165"/>
                <a:gd name="T29" fmla="*/ 138 h 150"/>
                <a:gd name="T30" fmla="*/ 159 w 165"/>
                <a:gd name="T31" fmla="*/ 61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5" h="150">
                  <a:moveTo>
                    <a:pt x="159" y="61"/>
                  </a:moveTo>
                  <a:cubicBezTo>
                    <a:pt x="152" y="25"/>
                    <a:pt x="118" y="0"/>
                    <a:pt x="81" y="7"/>
                  </a:cubicBezTo>
                  <a:cubicBezTo>
                    <a:pt x="20" y="17"/>
                    <a:pt x="20" y="17"/>
                    <a:pt x="20" y="17"/>
                  </a:cubicBezTo>
                  <a:cubicBezTo>
                    <a:pt x="20" y="17"/>
                    <a:pt x="13" y="74"/>
                    <a:pt x="12" y="76"/>
                  </a:cubicBezTo>
                  <a:cubicBezTo>
                    <a:pt x="11" y="84"/>
                    <a:pt x="7" y="90"/>
                    <a:pt x="0" y="93"/>
                  </a:cubicBezTo>
                  <a:cubicBezTo>
                    <a:pt x="1" y="95"/>
                    <a:pt x="1" y="95"/>
                    <a:pt x="1" y="95"/>
                  </a:cubicBezTo>
                  <a:cubicBezTo>
                    <a:pt x="2" y="102"/>
                    <a:pt x="8" y="106"/>
                    <a:pt x="14" y="105"/>
                  </a:cubicBezTo>
                  <a:cubicBezTo>
                    <a:pt x="18" y="104"/>
                    <a:pt x="18" y="104"/>
                    <a:pt x="18" y="104"/>
                  </a:cubicBezTo>
                  <a:cubicBezTo>
                    <a:pt x="29" y="141"/>
                    <a:pt x="29" y="141"/>
                    <a:pt x="29" y="141"/>
                  </a:cubicBezTo>
                  <a:cubicBezTo>
                    <a:pt x="31" y="147"/>
                    <a:pt x="36" y="150"/>
                    <a:pt x="42" y="149"/>
                  </a:cubicBezTo>
                  <a:cubicBezTo>
                    <a:pt x="104" y="138"/>
                    <a:pt x="104" y="138"/>
                    <a:pt x="104" y="138"/>
                  </a:cubicBezTo>
                  <a:cubicBezTo>
                    <a:pt x="104" y="138"/>
                    <a:pt x="104" y="138"/>
                    <a:pt x="104" y="138"/>
                  </a:cubicBezTo>
                  <a:cubicBezTo>
                    <a:pt x="105" y="138"/>
                    <a:pt x="105" y="138"/>
                    <a:pt x="105" y="138"/>
                  </a:cubicBezTo>
                  <a:cubicBezTo>
                    <a:pt x="105" y="138"/>
                    <a:pt x="105" y="138"/>
                    <a:pt x="105" y="138"/>
                  </a:cubicBezTo>
                  <a:cubicBezTo>
                    <a:pt x="105" y="138"/>
                    <a:pt x="105" y="138"/>
                    <a:pt x="105" y="138"/>
                  </a:cubicBezTo>
                  <a:cubicBezTo>
                    <a:pt x="141" y="131"/>
                    <a:pt x="165" y="97"/>
                    <a:pt x="159" y="61"/>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8"/>
            <p:cNvSpPr>
              <a:spLocks/>
            </p:cNvSpPr>
            <p:nvPr/>
          </p:nvSpPr>
          <p:spPr bwMode="auto">
            <a:xfrm>
              <a:off x="6910" y="2321"/>
              <a:ext cx="444" cy="407"/>
            </a:xfrm>
            <a:custGeom>
              <a:avLst/>
              <a:gdLst>
                <a:gd name="T0" fmla="*/ 108 w 162"/>
                <a:gd name="T1" fmla="*/ 4 h 149"/>
                <a:gd name="T2" fmla="*/ 77 w 162"/>
                <a:gd name="T3" fmla="*/ 9 h 149"/>
                <a:gd name="T4" fmla="*/ 17 w 162"/>
                <a:gd name="T5" fmla="*/ 6 h 149"/>
                <a:gd name="T6" fmla="*/ 23 w 162"/>
                <a:gd name="T7" fmla="*/ 18 h 149"/>
                <a:gd name="T8" fmla="*/ 0 w 162"/>
                <a:gd name="T9" fmla="*/ 22 h 149"/>
                <a:gd name="T10" fmla="*/ 17 w 162"/>
                <a:gd name="T11" fmla="*/ 36 h 149"/>
                <a:gd name="T12" fmla="*/ 56 w 162"/>
                <a:gd name="T13" fmla="*/ 66 h 149"/>
                <a:gd name="T14" fmla="*/ 61 w 162"/>
                <a:gd name="T15" fmla="*/ 87 h 149"/>
                <a:gd name="T16" fmla="*/ 78 w 162"/>
                <a:gd name="T17" fmla="*/ 87 h 149"/>
                <a:gd name="T18" fmla="*/ 80 w 162"/>
                <a:gd name="T19" fmla="*/ 96 h 149"/>
                <a:gd name="T20" fmla="*/ 99 w 162"/>
                <a:gd name="T21" fmla="*/ 94 h 149"/>
                <a:gd name="T22" fmla="*/ 90 w 162"/>
                <a:gd name="T23" fmla="*/ 107 h 149"/>
                <a:gd name="T24" fmla="*/ 133 w 162"/>
                <a:gd name="T25" fmla="*/ 149 h 149"/>
                <a:gd name="T26" fmla="*/ 141 w 162"/>
                <a:gd name="T27" fmla="*/ 146 h 149"/>
                <a:gd name="T28" fmla="*/ 159 w 162"/>
                <a:gd name="T29" fmla="*/ 124 h 149"/>
                <a:gd name="T30" fmla="*/ 159 w 162"/>
                <a:gd name="T31" fmla="*/ 118 h 149"/>
                <a:gd name="T32" fmla="*/ 156 w 162"/>
                <a:gd name="T33" fmla="*/ 54 h 149"/>
                <a:gd name="T34" fmla="*/ 151 w 162"/>
                <a:gd name="T35" fmla="*/ 34 h 149"/>
                <a:gd name="T36" fmla="*/ 108 w 162"/>
                <a:gd name="T37" fmla="*/ 4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2" h="149">
                  <a:moveTo>
                    <a:pt x="108" y="4"/>
                  </a:moveTo>
                  <a:cubicBezTo>
                    <a:pt x="77" y="9"/>
                    <a:pt x="77" y="9"/>
                    <a:pt x="77" y="9"/>
                  </a:cubicBezTo>
                  <a:cubicBezTo>
                    <a:pt x="17" y="6"/>
                    <a:pt x="17" y="6"/>
                    <a:pt x="17" y="6"/>
                  </a:cubicBezTo>
                  <a:cubicBezTo>
                    <a:pt x="23" y="18"/>
                    <a:pt x="23" y="18"/>
                    <a:pt x="23" y="18"/>
                  </a:cubicBezTo>
                  <a:cubicBezTo>
                    <a:pt x="0" y="22"/>
                    <a:pt x="0" y="22"/>
                    <a:pt x="0" y="22"/>
                  </a:cubicBezTo>
                  <a:cubicBezTo>
                    <a:pt x="17" y="36"/>
                    <a:pt x="17" y="36"/>
                    <a:pt x="17" y="36"/>
                  </a:cubicBezTo>
                  <a:cubicBezTo>
                    <a:pt x="20" y="55"/>
                    <a:pt x="38" y="67"/>
                    <a:pt x="56" y="66"/>
                  </a:cubicBezTo>
                  <a:cubicBezTo>
                    <a:pt x="61" y="87"/>
                    <a:pt x="61" y="87"/>
                    <a:pt x="61" y="87"/>
                  </a:cubicBezTo>
                  <a:cubicBezTo>
                    <a:pt x="78" y="87"/>
                    <a:pt x="78" y="87"/>
                    <a:pt x="78" y="87"/>
                  </a:cubicBezTo>
                  <a:cubicBezTo>
                    <a:pt x="80" y="96"/>
                    <a:pt x="80" y="96"/>
                    <a:pt x="80" y="96"/>
                  </a:cubicBezTo>
                  <a:cubicBezTo>
                    <a:pt x="99" y="94"/>
                    <a:pt x="99" y="94"/>
                    <a:pt x="99" y="94"/>
                  </a:cubicBezTo>
                  <a:cubicBezTo>
                    <a:pt x="90" y="107"/>
                    <a:pt x="90" y="107"/>
                    <a:pt x="90" y="107"/>
                  </a:cubicBezTo>
                  <a:cubicBezTo>
                    <a:pt x="133" y="149"/>
                    <a:pt x="133" y="149"/>
                    <a:pt x="133" y="149"/>
                  </a:cubicBezTo>
                  <a:cubicBezTo>
                    <a:pt x="141" y="146"/>
                    <a:pt x="141" y="146"/>
                    <a:pt x="141" y="146"/>
                  </a:cubicBezTo>
                  <a:cubicBezTo>
                    <a:pt x="151" y="143"/>
                    <a:pt x="158" y="134"/>
                    <a:pt x="159" y="124"/>
                  </a:cubicBezTo>
                  <a:cubicBezTo>
                    <a:pt x="159" y="118"/>
                    <a:pt x="159" y="118"/>
                    <a:pt x="159" y="118"/>
                  </a:cubicBezTo>
                  <a:cubicBezTo>
                    <a:pt x="162" y="96"/>
                    <a:pt x="161" y="75"/>
                    <a:pt x="156" y="54"/>
                  </a:cubicBezTo>
                  <a:cubicBezTo>
                    <a:pt x="151" y="34"/>
                    <a:pt x="151" y="34"/>
                    <a:pt x="151" y="34"/>
                  </a:cubicBezTo>
                  <a:cubicBezTo>
                    <a:pt x="148" y="14"/>
                    <a:pt x="129" y="0"/>
                    <a:pt x="108" y="4"/>
                  </a:cubicBezTo>
                  <a:close/>
                </a:path>
              </a:pathLst>
            </a:custGeom>
            <a:solidFill>
              <a:srgbClr val="FDB8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9"/>
            <p:cNvSpPr>
              <a:spLocks/>
            </p:cNvSpPr>
            <p:nvPr/>
          </p:nvSpPr>
          <p:spPr bwMode="auto">
            <a:xfrm>
              <a:off x="7118" y="2512"/>
              <a:ext cx="66" cy="110"/>
            </a:xfrm>
            <a:custGeom>
              <a:avLst/>
              <a:gdLst>
                <a:gd name="T0" fmla="*/ 0 w 24"/>
                <a:gd name="T1" fmla="*/ 2 h 40"/>
                <a:gd name="T2" fmla="*/ 7 w 24"/>
                <a:gd name="T3" fmla="*/ 40 h 40"/>
                <a:gd name="T4" fmla="*/ 22 w 24"/>
                <a:gd name="T5" fmla="*/ 18 h 40"/>
                <a:gd name="T6" fmla="*/ 0 w 24"/>
                <a:gd name="T7" fmla="*/ 2 h 40"/>
              </a:gdLst>
              <a:ahLst/>
              <a:cxnLst>
                <a:cxn ang="0">
                  <a:pos x="T0" y="T1"/>
                </a:cxn>
                <a:cxn ang="0">
                  <a:pos x="T2" y="T3"/>
                </a:cxn>
                <a:cxn ang="0">
                  <a:pos x="T4" y="T5"/>
                </a:cxn>
                <a:cxn ang="0">
                  <a:pos x="T6" y="T7"/>
                </a:cxn>
              </a:cxnLst>
              <a:rect l="0" t="0" r="r" b="b"/>
              <a:pathLst>
                <a:path w="24" h="40">
                  <a:moveTo>
                    <a:pt x="0" y="2"/>
                  </a:moveTo>
                  <a:cubicBezTo>
                    <a:pt x="7" y="40"/>
                    <a:pt x="7" y="40"/>
                    <a:pt x="7" y="40"/>
                  </a:cubicBezTo>
                  <a:cubicBezTo>
                    <a:pt x="17" y="38"/>
                    <a:pt x="24" y="28"/>
                    <a:pt x="22" y="18"/>
                  </a:cubicBezTo>
                  <a:cubicBezTo>
                    <a:pt x="21" y="7"/>
                    <a:pt x="10" y="0"/>
                    <a:pt x="0" y="2"/>
                  </a:cubicBez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10"/>
            <p:cNvSpPr>
              <a:spLocks/>
            </p:cNvSpPr>
            <p:nvPr/>
          </p:nvSpPr>
          <p:spPr bwMode="auto">
            <a:xfrm>
              <a:off x="6507" y="3341"/>
              <a:ext cx="784" cy="186"/>
            </a:xfrm>
            <a:custGeom>
              <a:avLst/>
              <a:gdLst>
                <a:gd name="T0" fmla="*/ 34 w 286"/>
                <a:gd name="T1" fmla="*/ 0 h 68"/>
                <a:gd name="T2" fmla="*/ 0 w 286"/>
                <a:gd name="T3" fmla="*/ 34 h 68"/>
                <a:gd name="T4" fmla="*/ 34 w 286"/>
                <a:gd name="T5" fmla="*/ 68 h 68"/>
                <a:gd name="T6" fmla="*/ 252 w 286"/>
                <a:gd name="T7" fmla="*/ 68 h 68"/>
                <a:gd name="T8" fmla="*/ 286 w 286"/>
                <a:gd name="T9" fmla="*/ 34 h 68"/>
                <a:gd name="T10" fmla="*/ 286 w 286"/>
                <a:gd name="T11" fmla="*/ 0 h 68"/>
                <a:gd name="T12" fmla="*/ 34 w 286"/>
                <a:gd name="T13" fmla="*/ 0 h 68"/>
              </a:gdLst>
              <a:ahLst/>
              <a:cxnLst>
                <a:cxn ang="0">
                  <a:pos x="T0" y="T1"/>
                </a:cxn>
                <a:cxn ang="0">
                  <a:pos x="T2" y="T3"/>
                </a:cxn>
                <a:cxn ang="0">
                  <a:pos x="T4" y="T5"/>
                </a:cxn>
                <a:cxn ang="0">
                  <a:pos x="T6" y="T7"/>
                </a:cxn>
                <a:cxn ang="0">
                  <a:pos x="T8" y="T9"/>
                </a:cxn>
                <a:cxn ang="0">
                  <a:pos x="T10" y="T11"/>
                </a:cxn>
                <a:cxn ang="0">
                  <a:pos x="T12" y="T13"/>
                </a:cxn>
              </a:cxnLst>
              <a:rect l="0" t="0" r="r" b="b"/>
              <a:pathLst>
                <a:path w="286" h="68">
                  <a:moveTo>
                    <a:pt x="34" y="0"/>
                  </a:moveTo>
                  <a:cubicBezTo>
                    <a:pt x="15" y="0"/>
                    <a:pt x="0" y="15"/>
                    <a:pt x="0" y="34"/>
                  </a:cubicBezTo>
                  <a:cubicBezTo>
                    <a:pt x="0" y="53"/>
                    <a:pt x="15" y="68"/>
                    <a:pt x="34" y="68"/>
                  </a:cubicBezTo>
                  <a:cubicBezTo>
                    <a:pt x="252" y="68"/>
                    <a:pt x="252" y="68"/>
                    <a:pt x="252" y="68"/>
                  </a:cubicBezTo>
                  <a:cubicBezTo>
                    <a:pt x="271" y="68"/>
                    <a:pt x="286" y="53"/>
                    <a:pt x="286" y="34"/>
                  </a:cubicBezTo>
                  <a:cubicBezTo>
                    <a:pt x="286" y="0"/>
                    <a:pt x="286" y="0"/>
                    <a:pt x="286" y="0"/>
                  </a:cubicBezTo>
                  <a:lnTo>
                    <a:pt x="34" y="0"/>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11"/>
            <p:cNvSpPr>
              <a:spLocks/>
            </p:cNvSpPr>
            <p:nvPr/>
          </p:nvSpPr>
          <p:spPr bwMode="auto">
            <a:xfrm>
              <a:off x="7055" y="2794"/>
              <a:ext cx="236" cy="547"/>
            </a:xfrm>
            <a:custGeom>
              <a:avLst/>
              <a:gdLst>
                <a:gd name="T0" fmla="*/ 61 w 86"/>
                <a:gd name="T1" fmla="*/ 0 h 200"/>
                <a:gd name="T2" fmla="*/ 0 w 86"/>
                <a:gd name="T3" fmla="*/ 100 h 200"/>
                <a:gd name="T4" fmla="*/ 0 w 86"/>
                <a:gd name="T5" fmla="*/ 200 h 200"/>
                <a:gd name="T6" fmla="*/ 86 w 86"/>
                <a:gd name="T7" fmla="*/ 200 h 200"/>
                <a:gd name="T8" fmla="*/ 86 w 86"/>
                <a:gd name="T9" fmla="*/ 0 h 200"/>
                <a:gd name="T10" fmla="*/ 61 w 86"/>
                <a:gd name="T11" fmla="*/ 0 h 200"/>
              </a:gdLst>
              <a:ahLst/>
              <a:cxnLst>
                <a:cxn ang="0">
                  <a:pos x="T0" y="T1"/>
                </a:cxn>
                <a:cxn ang="0">
                  <a:pos x="T2" y="T3"/>
                </a:cxn>
                <a:cxn ang="0">
                  <a:pos x="T4" y="T5"/>
                </a:cxn>
                <a:cxn ang="0">
                  <a:pos x="T6" y="T7"/>
                </a:cxn>
                <a:cxn ang="0">
                  <a:pos x="T8" y="T9"/>
                </a:cxn>
                <a:cxn ang="0">
                  <a:pos x="T10" y="T11"/>
                </a:cxn>
              </a:cxnLst>
              <a:rect l="0" t="0" r="r" b="b"/>
              <a:pathLst>
                <a:path w="86" h="200">
                  <a:moveTo>
                    <a:pt x="61" y="0"/>
                  </a:moveTo>
                  <a:cubicBezTo>
                    <a:pt x="8" y="0"/>
                    <a:pt x="0" y="61"/>
                    <a:pt x="0" y="100"/>
                  </a:cubicBezTo>
                  <a:cubicBezTo>
                    <a:pt x="0" y="200"/>
                    <a:pt x="0" y="200"/>
                    <a:pt x="0" y="200"/>
                  </a:cubicBezTo>
                  <a:cubicBezTo>
                    <a:pt x="86" y="200"/>
                    <a:pt x="86" y="200"/>
                    <a:pt x="86" y="200"/>
                  </a:cubicBezTo>
                  <a:cubicBezTo>
                    <a:pt x="86" y="0"/>
                    <a:pt x="86" y="0"/>
                    <a:pt x="86" y="0"/>
                  </a:cubicBezTo>
                  <a:cubicBezTo>
                    <a:pt x="86" y="0"/>
                    <a:pt x="63" y="0"/>
                    <a:pt x="61" y="0"/>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12"/>
            <p:cNvSpPr>
              <a:spLocks/>
            </p:cNvSpPr>
            <p:nvPr/>
          </p:nvSpPr>
          <p:spPr bwMode="auto">
            <a:xfrm>
              <a:off x="6353" y="3973"/>
              <a:ext cx="291" cy="128"/>
            </a:xfrm>
            <a:custGeom>
              <a:avLst/>
              <a:gdLst>
                <a:gd name="T0" fmla="*/ 52 w 106"/>
                <a:gd name="T1" fmla="*/ 0 h 47"/>
                <a:gd name="T2" fmla="*/ 0 w 106"/>
                <a:gd name="T3" fmla="*/ 47 h 47"/>
                <a:gd name="T4" fmla="*/ 52 w 106"/>
                <a:gd name="T5" fmla="*/ 47 h 47"/>
                <a:gd name="T6" fmla="*/ 106 w 106"/>
                <a:gd name="T7" fmla="*/ 47 h 47"/>
                <a:gd name="T8" fmla="*/ 106 w 106"/>
                <a:gd name="T9" fmla="*/ 0 h 47"/>
                <a:gd name="T10" fmla="*/ 52 w 106"/>
                <a:gd name="T11" fmla="*/ 0 h 47"/>
              </a:gdLst>
              <a:ahLst/>
              <a:cxnLst>
                <a:cxn ang="0">
                  <a:pos x="T0" y="T1"/>
                </a:cxn>
                <a:cxn ang="0">
                  <a:pos x="T2" y="T3"/>
                </a:cxn>
                <a:cxn ang="0">
                  <a:pos x="T4" y="T5"/>
                </a:cxn>
                <a:cxn ang="0">
                  <a:pos x="T6" y="T7"/>
                </a:cxn>
                <a:cxn ang="0">
                  <a:pos x="T8" y="T9"/>
                </a:cxn>
                <a:cxn ang="0">
                  <a:pos x="T10" y="T11"/>
                </a:cxn>
              </a:cxnLst>
              <a:rect l="0" t="0" r="r" b="b"/>
              <a:pathLst>
                <a:path w="106" h="47">
                  <a:moveTo>
                    <a:pt x="52" y="0"/>
                  </a:moveTo>
                  <a:cubicBezTo>
                    <a:pt x="25" y="0"/>
                    <a:pt x="3" y="20"/>
                    <a:pt x="0" y="47"/>
                  </a:cubicBezTo>
                  <a:cubicBezTo>
                    <a:pt x="52" y="47"/>
                    <a:pt x="52" y="47"/>
                    <a:pt x="52" y="47"/>
                  </a:cubicBezTo>
                  <a:cubicBezTo>
                    <a:pt x="106" y="47"/>
                    <a:pt x="106" y="47"/>
                    <a:pt x="106" y="47"/>
                  </a:cubicBezTo>
                  <a:cubicBezTo>
                    <a:pt x="106" y="0"/>
                    <a:pt x="106" y="0"/>
                    <a:pt x="106" y="0"/>
                  </a:cubicBezTo>
                  <a:lnTo>
                    <a:pt x="52" y="0"/>
                  </a:lnTo>
                  <a:close/>
                </a:path>
              </a:pathLst>
            </a:custGeom>
            <a:solidFill>
              <a:schemeClr val="accent3">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Rectangle 13"/>
            <p:cNvSpPr>
              <a:spLocks noChangeArrowheads="1"/>
            </p:cNvSpPr>
            <p:nvPr/>
          </p:nvSpPr>
          <p:spPr bwMode="auto">
            <a:xfrm>
              <a:off x="6507" y="3431"/>
              <a:ext cx="197" cy="542"/>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14"/>
            <p:cNvSpPr>
              <a:spLocks/>
            </p:cNvSpPr>
            <p:nvPr/>
          </p:nvSpPr>
          <p:spPr bwMode="auto">
            <a:xfrm>
              <a:off x="6948" y="3754"/>
              <a:ext cx="107" cy="199"/>
            </a:xfrm>
            <a:custGeom>
              <a:avLst/>
              <a:gdLst>
                <a:gd name="T0" fmla="*/ 0 w 107"/>
                <a:gd name="T1" fmla="*/ 199 h 199"/>
                <a:gd name="T2" fmla="*/ 107 w 107"/>
                <a:gd name="T3" fmla="*/ 199 h 199"/>
                <a:gd name="T4" fmla="*/ 93 w 107"/>
                <a:gd name="T5" fmla="*/ 0 h 199"/>
                <a:gd name="T6" fmla="*/ 11 w 107"/>
                <a:gd name="T7" fmla="*/ 0 h 199"/>
                <a:gd name="T8" fmla="*/ 0 w 107"/>
                <a:gd name="T9" fmla="*/ 199 h 199"/>
              </a:gdLst>
              <a:ahLst/>
              <a:cxnLst>
                <a:cxn ang="0">
                  <a:pos x="T0" y="T1"/>
                </a:cxn>
                <a:cxn ang="0">
                  <a:pos x="T2" y="T3"/>
                </a:cxn>
                <a:cxn ang="0">
                  <a:pos x="T4" y="T5"/>
                </a:cxn>
                <a:cxn ang="0">
                  <a:pos x="T6" y="T7"/>
                </a:cxn>
                <a:cxn ang="0">
                  <a:pos x="T8" y="T9"/>
                </a:cxn>
              </a:cxnLst>
              <a:rect l="0" t="0" r="r" b="b"/>
              <a:pathLst>
                <a:path w="107" h="199">
                  <a:moveTo>
                    <a:pt x="0" y="199"/>
                  </a:moveTo>
                  <a:lnTo>
                    <a:pt x="107" y="199"/>
                  </a:lnTo>
                  <a:lnTo>
                    <a:pt x="93" y="0"/>
                  </a:lnTo>
                  <a:lnTo>
                    <a:pt x="11" y="0"/>
                  </a:lnTo>
                  <a:lnTo>
                    <a:pt x="0" y="19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15"/>
            <p:cNvSpPr>
              <a:spLocks/>
            </p:cNvSpPr>
            <p:nvPr/>
          </p:nvSpPr>
          <p:spPr bwMode="auto">
            <a:xfrm>
              <a:off x="6973" y="3587"/>
              <a:ext cx="55" cy="202"/>
            </a:xfrm>
            <a:custGeom>
              <a:avLst/>
              <a:gdLst>
                <a:gd name="T0" fmla="*/ 0 w 55"/>
                <a:gd name="T1" fmla="*/ 202 h 202"/>
                <a:gd name="T2" fmla="*/ 55 w 55"/>
                <a:gd name="T3" fmla="*/ 202 h 202"/>
                <a:gd name="T4" fmla="*/ 52 w 55"/>
                <a:gd name="T5" fmla="*/ 0 h 202"/>
                <a:gd name="T6" fmla="*/ 5 w 55"/>
                <a:gd name="T7" fmla="*/ 0 h 202"/>
                <a:gd name="T8" fmla="*/ 0 w 55"/>
                <a:gd name="T9" fmla="*/ 202 h 202"/>
              </a:gdLst>
              <a:ahLst/>
              <a:cxnLst>
                <a:cxn ang="0">
                  <a:pos x="T0" y="T1"/>
                </a:cxn>
                <a:cxn ang="0">
                  <a:pos x="T2" y="T3"/>
                </a:cxn>
                <a:cxn ang="0">
                  <a:pos x="T4" y="T5"/>
                </a:cxn>
                <a:cxn ang="0">
                  <a:pos x="T6" y="T7"/>
                </a:cxn>
                <a:cxn ang="0">
                  <a:pos x="T8" y="T9"/>
                </a:cxn>
              </a:cxnLst>
              <a:rect l="0" t="0" r="r" b="b"/>
              <a:pathLst>
                <a:path w="55" h="202">
                  <a:moveTo>
                    <a:pt x="0" y="202"/>
                  </a:moveTo>
                  <a:lnTo>
                    <a:pt x="55" y="202"/>
                  </a:lnTo>
                  <a:lnTo>
                    <a:pt x="52" y="0"/>
                  </a:lnTo>
                  <a:lnTo>
                    <a:pt x="5" y="0"/>
                  </a:lnTo>
                  <a:lnTo>
                    <a:pt x="0" y="20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Oval 16"/>
            <p:cNvSpPr>
              <a:spLocks noChangeArrowheads="1"/>
            </p:cNvSpPr>
            <p:nvPr/>
          </p:nvSpPr>
          <p:spPr bwMode="auto">
            <a:xfrm>
              <a:off x="7219" y="3986"/>
              <a:ext cx="121" cy="12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Oval 17"/>
            <p:cNvSpPr>
              <a:spLocks noChangeArrowheads="1"/>
            </p:cNvSpPr>
            <p:nvPr/>
          </p:nvSpPr>
          <p:spPr bwMode="auto">
            <a:xfrm>
              <a:off x="6669" y="3984"/>
              <a:ext cx="120" cy="117"/>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18"/>
            <p:cNvSpPr>
              <a:spLocks/>
            </p:cNvSpPr>
            <p:nvPr/>
          </p:nvSpPr>
          <p:spPr bwMode="auto">
            <a:xfrm>
              <a:off x="6729" y="3891"/>
              <a:ext cx="551" cy="84"/>
            </a:xfrm>
            <a:custGeom>
              <a:avLst/>
              <a:gdLst>
                <a:gd name="T0" fmla="*/ 0 w 201"/>
                <a:gd name="T1" fmla="*/ 31 h 31"/>
                <a:gd name="T2" fmla="*/ 26 w 201"/>
                <a:gd name="T3" fmla="*/ 14 h 31"/>
                <a:gd name="T4" fmla="*/ 101 w 201"/>
                <a:gd name="T5" fmla="*/ 0 h 31"/>
                <a:gd name="T6" fmla="*/ 175 w 201"/>
                <a:gd name="T7" fmla="*/ 14 h 31"/>
                <a:gd name="T8" fmla="*/ 201 w 201"/>
                <a:gd name="T9" fmla="*/ 31 h 31"/>
                <a:gd name="T10" fmla="*/ 0 w 201"/>
                <a:gd name="T11" fmla="*/ 31 h 31"/>
              </a:gdLst>
              <a:ahLst/>
              <a:cxnLst>
                <a:cxn ang="0">
                  <a:pos x="T0" y="T1"/>
                </a:cxn>
                <a:cxn ang="0">
                  <a:pos x="T2" y="T3"/>
                </a:cxn>
                <a:cxn ang="0">
                  <a:pos x="T4" y="T5"/>
                </a:cxn>
                <a:cxn ang="0">
                  <a:pos x="T6" y="T7"/>
                </a:cxn>
                <a:cxn ang="0">
                  <a:pos x="T8" y="T9"/>
                </a:cxn>
                <a:cxn ang="0">
                  <a:pos x="T10" y="T11"/>
                </a:cxn>
              </a:cxnLst>
              <a:rect l="0" t="0" r="r" b="b"/>
              <a:pathLst>
                <a:path w="201" h="31">
                  <a:moveTo>
                    <a:pt x="0" y="31"/>
                  </a:moveTo>
                  <a:cubicBezTo>
                    <a:pt x="5" y="21"/>
                    <a:pt x="14" y="17"/>
                    <a:pt x="26" y="14"/>
                  </a:cubicBezTo>
                  <a:cubicBezTo>
                    <a:pt x="101" y="0"/>
                    <a:pt x="101" y="0"/>
                    <a:pt x="101" y="0"/>
                  </a:cubicBezTo>
                  <a:cubicBezTo>
                    <a:pt x="175" y="14"/>
                    <a:pt x="175" y="14"/>
                    <a:pt x="175" y="14"/>
                  </a:cubicBezTo>
                  <a:cubicBezTo>
                    <a:pt x="187" y="17"/>
                    <a:pt x="197" y="21"/>
                    <a:pt x="201" y="31"/>
                  </a:cubicBezTo>
                  <a:lnTo>
                    <a:pt x="0"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Rectangle 19"/>
            <p:cNvSpPr>
              <a:spLocks noChangeArrowheads="1"/>
            </p:cNvSpPr>
            <p:nvPr/>
          </p:nvSpPr>
          <p:spPr bwMode="auto">
            <a:xfrm>
              <a:off x="7219" y="3975"/>
              <a:ext cx="61" cy="7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Rectangle 20"/>
            <p:cNvSpPr>
              <a:spLocks noChangeArrowheads="1"/>
            </p:cNvSpPr>
            <p:nvPr/>
          </p:nvSpPr>
          <p:spPr bwMode="auto">
            <a:xfrm>
              <a:off x="6729" y="3975"/>
              <a:ext cx="60" cy="6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21"/>
            <p:cNvSpPr>
              <a:spLocks/>
            </p:cNvSpPr>
            <p:nvPr/>
          </p:nvSpPr>
          <p:spPr bwMode="auto">
            <a:xfrm>
              <a:off x="7017" y="3986"/>
              <a:ext cx="30" cy="121"/>
            </a:xfrm>
            <a:custGeom>
              <a:avLst/>
              <a:gdLst>
                <a:gd name="T0" fmla="*/ 0 w 11"/>
                <a:gd name="T1" fmla="*/ 41 h 44"/>
                <a:gd name="T2" fmla="*/ 2 w 11"/>
                <a:gd name="T3" fmla="*/ 44 h 44"/>
                <a:gd name="T4" fmla="*/ 8 w 11"/>
                <a:gd name="T5" fmla="*/ 44 h 44"/>
                <a:gd name="T6" fmla="*/ 11 w 11"/>
                <a:gd name="T7" fmla="*/ 41 h 44"/>
                <a:gd name="T8" fmla="*/ 11 w 11"/>
                <a:gd name="T9" fmla="*/ 2 h 44"/>
                <a:gd name="T10" fmla="*/ 8 w 11"/>
                <a:gd name="T11" fmla="*/ 0 h 44"/>
                <a:gd name="T12" fmla="*/ 2 w 11"/>
                <a:gd name="T13" fmla="*/ 0 h 44"/>
                <a:gd name="T14" fmla="*/ 0 w 11"/>
                <a:gd name="T15" fmla="*/ 2 h 44"/>
                <a:gd name="T16" fmla="*/ 0 w 11"/>
                <a:gd name="T17" fmla="*/ 41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44">
                  <a:moveTo>
                    <a:pt x="0" y="41"/>
                  </a:moveTo>
                  <a:cubicBezTo>
                    <a:pt x="0" y="43"/>
                    <a:pt x="1" y="44"/>
                    <a:pt x="2" y="44"/>
                  </a:cubicBezTo>
                  <a:cubicBezTo>
                    <a:pt x="8" y="44"/>
                    <a:pt x="8" y="44"/>
                    <a:pt x="8" y="44"/>
                  </a:cubicBezTo>
                  <a:cubicBezTo>
                    <a:pt x="9" y="44"/>
                    <a:pt x="11" y="43"/>
                    <a:pt x="11" y="41"/>
                  </a:cubicBezTo>
                  <a:cubicBezTo>
                    <a:pt x="11" y="2"/>
                    <a:pt x="11" y="2"/>
                    <a:pt x="11" y="2"/>
                  </a:cubicBezTo>
                  <a:cubicBezTo>
                    <a:pt x="11" y="1"/>
                    <a:pt x="9" y="0"/>
                    <a:pt x="8" y="0"/>
                  </a:cubicBezTo>
                  <a:cubicBezTo>
                    <a:pt x="2" y="0"/>
                    <a:pt x="2" y="0"/>
                    <a:pt x="2" y="0"/>
                  </a:cubicBezTo>
                  <a:cubicBezTo>
                    <a:pt x="1" y="0"/>
                    <a:pt x="0" y="1"/>
                    <a:pt x="0" y="2"/>
                  </a:cubicBezTo>
                  <a:lnTo>
                    <a:pt x="0" y="4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22"/>
            <p:cNvSpPr>
              <a:spLocks/>
            </p:cNvSpPr>
            <p:nvPr/>
          </p:nvSpPr>
          <p:spPr bwMode="auto">
            <a:xfrm>
              <a:off x="6956" y="3986"/>
              <a:ext cx="28" cy="121"/>
            </a:xfrm>
            <a:custGeom>
              <a:avLst/>
              <a:gdLst>
                <a:gd name="T0" fmla="*/ 0 w 10"/>
                <a:gd name="T1" fmla="*/ 41 h 44"/>
                <a:gd name="T2" fmla="*/ 2 w 10"/>
                <a:gd name="T3" fmla="*/ 44 h 44"/>
                <a:gd name="T4" fmla="*/ 8 w 10"/>
                <a:gd name="T5" fmla="*/ 44 h 44"/>
                <a:gd name="T6" fmla="*/ 10 w 10"/>
                <a:gd name="T7" fmla="*/ 41 h 44"/>
                <a:gd name="T8" fmla="*/ 10 w 10"/>
                <a:gd name="T9" fmla="*/ 2 h 44"/>
                <a:gd name="T10" fmla="*/ 8 w 10"/>
                <a:gd name="T11" fmla="*/ 0 h 44"/>
                <a:gd name="T12" fmla="*/ 2 w 10"/>
                <a:gd name="T13" fmla="*/ 0 h 44"/>
                <a:gd name="T14" fmla="*/ 0 w 10"/>
                <a:gd name="T15" fmla="*/ 2 h 44"/>
                <a:gd name="T16" fmla="*/ 0 w 10"/>
                <a:gd name="T17" fmla="*/ 41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44">
                  <a:moveTo>
                    <a:pt x="0" y="41"/>
                  </a:moveTo>
                  <a:cubicBezTo>
                    <a:pt x="0" y="43"/>
                    <a:pt x="1" y="44"/>
                    <a:pt x="2" y="44"/>
                  </a:cubicBezTo>
                  <a:cubicBezTo>
                    <a:pt x="8" y="44"/>
                    <a:pt x="8" y="44"/>
                    <a:pt x="8" y="44"/>
                  </a:cubicBezTo>
                  <a:cubicBezTo>
                    <a:pt x="9" y="44"/>
                    <a:pt x="10" y="43"/>
                    <a:pt x="10" y="41"/>
                  </a:cubicBezTo>
                  <a:cubicBezTo>
                    <a:pt x="10" y="2"/>
                    <a:pt x="10" y="2"/>
                    <a:pt x="10" y="2"/>
                  </a:cubicBezTo>
                  <a:cubicBezTo>
                    <a:pt x="10" y="1"/>
                    <a:pt x="9" y="0"/>
                    <a:pt x="8" y="0"/>
                  </a:cubicBezTo>
                  <a:cubicBezTo>
                    <a:pt x="2" y="0"/>
                    <a:pt x="2" y="0"/>
                    <a:pt x="2" y="0"/>
                  </a:cubicBezTo>
                  <a:cubicBezTo>
                    <a:pt x="1" y="0"/>
                    <a:pt x="0" y="1"/>
                    <a:pt x="0" y="2"/>
                  </a:cubicBezTo>
                  <a:lnTo>
                    <a:pt x="0" y="4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Rectangle 23"/>
            <p:cNvSpPr>
              <a:spLocks noChangeArrowheads="1"/>
            </p:cNvSpPr>
            <p:nvPr/>
          </p:nvSpPr>
          <p:spPr bwMode="auto">
            <a:xfrm>
              <a:off x="6970" y="3901"/>
              <a:ext cx="60" cy="16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24"/>
            <p:cNvSpPr>
              <a:spLocks/>
            </p:cNvSpPr>
            <p:nvPr/>
          </p:nvSpPr>
          <p:spPr bwMode="auto">
            <a:xfrm>
              <a:off x="6825" y="3549"/>
              <a:ext cx="351" cy="46"/>
            </a:xfrm>
            <a:custGeom>
              <a:avLst/>
              <a:gdLst>
                <a:gd name="T0" fmla="*/ 0 w 128"/>
                <a:gd name="T1" fmla="*/ 9 h 17"/>
                <a:gd name="T2" fmla="*/ 8 w 128"/>
                <a:gd name="T3" fmla="*/ 17 h 17"/>
                <a:gd name="T4" fmla="*/ 120 w 128"/>
                <a:gd name="T5" fmla="*/ 17 h 17"/>
                <a:gd name="T6" fmla="*/ 128 w 128"/>
                <a:gd name="T7" fmla="*/ 9 h 17"/>
                <a:gd name="T8" fmla="*/ 128 w 128"/>
                <a:gd name="T9" fmla="*/ 9 h 17"/>
                <a:gd name="T10" fmla="*/ 120 w 128"/>
                <a:gd name="T11" fmla="*/ 0 h 17"/>
                <a:gd name="T12" fmla="*/ 8 w 128"/>
                <a:gd name="T13" fmla="*/ 0 h 17"/>
                <a:gd name="T14" fmla="*/ 0 w 128"/>
                <a:gd name="T15" fmla="*/ 9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8" h="17">
                  <a:moveTo>
                    <a:pt x="0" y="9"/>
                  </a:moveTo>
                  <a:cubicBezTo>
                    <a:pt x="0" y="13"/>
                    <a:pt x="4" y="17"/>
                    <a:pt x="8" y="17"/>
                  </a:cubicBezTo>
                  <a:cubicBezTo>
                    <a:pt x="120" y="17"/>
                    <a:pt x="120" y="17"/>
                    <a:pt x="120" y="17"/>
                  </a:cubicBezTo>
                  <a:cubicBezTo>
                    <a:pt x="125" y="17"/>
                    <a:pt x="128" y="13"/>
                    <a:pt x="128" y="9"/>
                  </a:cubicBezTo>
                  <a:cubicBezTo>
                    <a:pt x="128" y="9"/>
                    <a:pt x="128" y="9"/>
                    <a:pt x="128" y="9"/>
                  </a:cubicBezTo>
                  <a:cubicBezTo>
                    <a:pt x="128" y="4"/>
                    <a:pt x="125" y="0"/>
                    <a:pt x="120" y="0"/>
                  </a:cubicBezTo>
                  <a:cubicBezTo>
                    <a:pt x="8" y="0"/>
                    <a:pt x="8" y="0"/>
                    <a:pt x="8" y="0"/>
                  </a:cubicBezTo>
                  <a:cubicBezTo>
                    <a:pt x="4" y="0"/>
                    <a:pt x="0" y="4"/>
                    <a:pt x="0"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25"/>
            <p:cNvSpPr>
              <a:spLocks/>
            </p:cNvSpPr>
            <p:nvPr/>
          </p:nvSpPr>
          <p:spPr bwMode="auto">
            <a:xfrm>
              <a:off x="6666" y="3524"/>
              <a:ext cx="671" cy="49"/>
            </a:xfrm>
            <a:custGeom>
              <a:avLst/>
              <a:gdLst>
                <a:gd name="T0" fmla="*/ 245 w 245"/>
                <a:gd name="T1" fmla="*/ 0 h 18"/>
                <a:gd name="T2" fmla="*/ 245 w 245"/>
                <a:gd name="T3" fmla="*/ 0 h 18"/>
                <a:gd name="T4" fmla="*/ 227 w 245"/>
                <a:gd name="T5" fmla="*/ 18 h 18"/>
                <a:gd name="T6" fmla="*/ 17 w 245"/>
                <a:gd name="T7" fmla="*/ 18 h 18"/>
                <a:gd name="T8" fmla="*/ 0 w 245"/>
                <a:gd name="T9" fmla="*/ 0 h 18"/>
                <a:gd name="T10" fmla="*/ 0 w 245"/>
                <a:gd name="T11" fmla="*/ 0 h 18"/>
                <a:gd name="T12" fmla="*/ 245 w 245"/>
                <a:gd name="T13" fmla="*/ 0 h 18"/>
              </a:gdLst>
              <a:ahLst/>
              <a:cxnLst>
                <a:cxn ang="0">
                  <a:pos x="T0" y="T1"/>
                </a:cxn>
                <a:cxn ang="0">
                  <a:pos x="T2" y="T3"/>
                </a:cxn>
                <a:cxn ang="0">
                  <a:pos x="T4" y="T5"/>
                </a:cxn>
                <a:cxn ang="0">
                  <a:pos x="T6" y="T7"/>
                </a:cxn>
                <a:cxn ang="0">
                  <a:pos x="T8" y="T9"/>
                </a:cxn>
                <a:cxn ang="0">
                  <a:pos x="T10" y="T11"/>
                </a:cxn>
                <a:cxn ang="0">
                  <a:pos x="T12" y="T13"/>
                </a:cxn>
              </a:cxnLst>
              <a:rect l="0" t="0" r="r" b="b"/>
              <a:pathLst>
                <a:path w="245" h="18">
                  <a:moveTo>
                    <a:pt x="245" y="0"/>
                  </a:moveTo>
                  <a:cubicBezTo>
                    <a:pt x="245" y="0"/>
                    <a:pt x="245" y="0"/>
                    <a:pt x="245" y="0"/>
                  </a:cubicBezTo>
                  <a:cubicBezTo>
                    <a:pt x="245" y="10"/>
                    <a:pt x="237" y="18"/>
                    <a:pt x="227" y="18"/>
                  </a:cubicBezTo>
                  <a:cubicBezTo>
                    <a:pt x="17" y="18"/>
                    <a:pt x="17" y="18"/>
                    <a:pt x="17" y="18"/>
                  </a:cubicBezTo>
                  <a:cubicBezTo>
                    <a:pt x="8" y="18"/>
                    <a:pt x="0" y="10"/>
                    <a:pt x="0" y="0"/>
                  </a:cubicBezTo>
                  <a:cubicBezTo>
                    <a:pt x="0" y="0"/>
                    <a:pt x="0" y="0"/>
                    <a:pt x="0" y="0"/>
                  </a:cubicBezTo>
                  <a:lnTo>
                    <a:pt x="245"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26"/>
            <p:cNvSpPr>
              <a:spLocks/>
            </p:cNvSpPr>
            <p:nvPr/>
          </p:nvSpPr>
          <p:spPr bwMode="auto">
            <a:xfrm>
              <a:off x="7340" y="2789"/>
              <a:ext cx="49" cy="596"/>
            </a:xfrm>
            <a:custGeom>
              <a:avLst/>
              <a:gdLst>
                <a:gd name="T0" fmla="*/ 0 w 18"/>
                <a:gd name="T1" fmla="*/ 0 h 218"/>
                <a:gd name="T2" fmla="*/ 0 w 18"/>
                <a:gd name="T3" fmla="*/ 0 h 218"/>
                <a:gd name="T4" fmla="*/ 18 w 18"/>
                <a:gd name="T5" fmla="*/ 18 h 218"/>
                <a:gd name="T6" fmla="*/ 18 w 18"/>
                <a:gd name="T7" fmla="*/ 200 h 218"/>
                <a:gd name="T8" fmla="*/ 0 w 18"/>
                <a:gd name="T9" fmla="*/ 218 h 218"/>
                <a:gd name="T10" fmla="*/ 0 w 18"/>
                <a:gd name="T11" fmla="*/ 218 h 218"/>
                <a:gd name="T12" fmla="*/ 0 w 18"/>
                <a:gd name="T13" fmla="*/ 0 h 218"/>
              </a:gdLst>
              <a:ahLst/>
              <a:cxnLst>
                <a:cxn ang="0">
                  <a:pos x="T0" y="T1"/>
                </a:cxn>
                <a:cxn ang="0">
                  <a:pos x="T2" y="T3"/>
                </a:cxn>
                <a:cxn ang="0">
                  <a:pos x="T4" y="T5"/>
                </a:cxn>
                <a:cxn ang="0">
                  <a:pos x="T6" y="T7"/>
                </a:cxn>
                <a:cxn ang="0">
                  <a:pos x="T8" y="T9"/>
                </a:cxn>
                <a:cxn ang="0">
                  <a:pos x="T10" y="T11"/>
                </a:cxn>
                <a:cxn ang="0">
                  <a:pos x="T12" y="T13"/>
                </a:cxn>
              </a:cxnLst>
              <a:rect l="0" t="0" r="r" b="b"/>
              <a:pathLst>
                <a:path w="18" h="218">
                  <a:moveTo>
                    <a:pt x="0" y="0"/>
                  </a:moveTo>
                  <a:cubicBezTo>
                    <a:pt x="0" y="0"/>
                    <a:pt x="0" y="0"/>
                    <a:pt x="0" y="0"/>
                  </a:cubicBezTo>
                  <a:cubicBezTo>
                    <a:pt x="10" y="0"/>
                    <a:pt x="18" y="8"/>
                    <a:pt x="18" y="18"/>
                  </a:cubicBezTo>
                  <a:cubicBezTo>
                    <a:pt x="18" y="200"/>
                    <a:pt x="18" y="200"/>
                    <a:pt x="18" y="200"/>
                  </a:cubicBezTo>
                  <a:cubicBezTo>
                    <a:pt x="18" y="210"/>
                    <a:pt x="10" y="218"/>
                    <a:pt x="0" y="218"/>
                  </a:cubicBezTo>
                  <a:cubicBezTo>
                    <a:pt x="0" y="218"/>
                    <a:pt x="0" y="218"/>
                    <a:pt x="0" y="218"/>
                  </a:cubicBezTo>
                  <a:lnTo>
                    <a:pt x="0"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27"/>
            <p:cNvSpPr>
              <a:spLocks/>
            </p:cNvSpPr>
            <p:nvPr/>
          </p:nvSpPr>
          <p:spPr bwMode="auto">
            <a:xfrm>
              <a:off x="7077" y="3119"/>
              <a:ext cx="348" cy="506"/>
            </a:xfrm>
            <a:custGeom>
              <a:avLst/>
              <a:gdLst>
                <a:gd name="T0" fmla="*/ 0 w 127"/>
                <a:gd name="T1" fmla="*/ 185 h 185"/>
                <a:gd name="T2" fmla="*/ 98 w 127"/>
                <a:gd name="T3" fmla="*/ 185 h 185"/>
                <a:gd name="T4" fmla="*/ 127 w 127"/>
                <a:gd name="T5" fmla="*/ 156 h 185"/>
                <a:gd name="T6" fmla="*/ 127 w 127"/>
                <a:gd name="T7" fmla="*/ 0 h 185"/>
                <a:gd name="T8" fmla="*/ 114 w 127"/>
                <a:gd name="T9" fmla="*/ 0 h 185"/>
                <a:gd name="T10" fmla="*/ 114 w 127"/>
                <a:gd name="T11" fmla="*/ 156 h 185"/>
                <a:gd name="T12" fmla="*/ 98 w 127"/>
                <a:gd name="T13" fmla="*/ 172 h 185"/>
                <a:gd name="T14" fmla="*/ 0 w 127"/>
                <a:gd name="T15" fmla="*/ 172 h 185"/>
                <a:gd name="T16" fmla="*/ 0 w 127"/>
                <a:gd name="T17" fmla="*/ 185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7" h="185">
                  <a:moveTo>
                    <a:pt x="0" y="185"/>
                  </a:moveTo>
                  <a:cubicBezTo>
                    <a:pt x="98" y="185"/>
                    <a:pt x="98" y="185"/>
                    <a:pt x="98" y="185"/>
                  </a:cubicBezTo>
                  <a:cubicBezTo>
                    <a:pt x="114" y="185"/>
                    <a:pt x="127" y="172"/>
                    <a:pt x="127" y="156"/>
                  </a:cubicBezTo>
                  <a:cubicBezTo>
                    <a:pt x="127" y="0"/>
                    <a:pt x="127" y="0"/>
                    <a:pt x="127" y="0"/>
                  </a:cubicBezTo>
                  <a:cubicBezTo>
                    <a:pt x="114" y="0"/>
                    <a:pt x="114" y="0"/>
                    <a:pt x="114" y="0"/>
                  </a:cubicBezTo>
                  <a:cubicBezTo>
                    <a:pt x="114" y="156"/>
                    <a:pt x="114" y="156"/>
                    <a:pt x="114" y="156"/>
                  </a:cubicBezTo>
                  <a:cubicBezTo>
                    <a:pt x="114" y="165"/>
                    <a:pt x="107" y="172"/>
                    <a:pt x="98" y="172"/>
                  </a:cubicBezTo>
                  <a:cubicBezTo>
                    <a:pt x="0" y="172"/>
                    <a:pt x="0" y="172"/>
                    <a:pt x="0" y="172"/>
                  </a:cubicBezTo>
                  <a:lnTo>
                    <a:pt x="0" y="18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28"/>
            <p:cNvSpPr>
              <a:spLocks/>
            </p:cNvSpPr>
            <p:nvPr/>
          </p:nvSpPr>
          <p:spPr bwMode="auto">
            <a:xfrm>
              <a:off x="7077" y="3620"/>
              <a:ext cx="85" cy="76"/>
            </a:xfrm>
            <a:custGeom>
              <a:avLst/>
              <a:gdLst>
                <a:gd name="T0" fmla="*/ 31 w 31"/>
                <a:gd name="T1" fmla="*/ 0 h 28"/>
                <a:gd name="T2" fmla="*/ 31 w 31"/>
                <a:gd name="T3" fmla="*/ 15 h 28"/>
                <a:gd name="T4" fmla="*/ 19 w 31"/>
                <a:gd name="T5" fmla="*/ 28 h 28"/>
                <a:gd name="T6" fmla="*/ 12 w 31"/>
                <a:gd name="T7" fmla="*/ 28 h 28"/>
                <a:gd name="T8" fmla="*/ 0 w 31"/>
                <a:gd name="T9" fmla="*/ 15 h 28"/>
                <a:gd name="T10" fmla="*/ 0 w 31"/>
                <a:gd name="T11" fmla="*/ 0 h 28"/>
                <a:gd name="T12" fmla="*/ 31 w 31"/>
                <a:gd name="T13" fmla="*/ 0 h 28"/>
              </a:gdLst>
              <a:ahLst/>
              <a:cxnLst>
                <a:cxn ang="0">
                  <a:pos x="T0" y="T1"/>
                </a:cxn>
                <a:cxn ang="0">
                  <a:pos x="T2" y="T3"/>
                </a:cxn>
                <a:cxn ang="0">
                  <a:pos x="T4" y="T5"/>
                </a:cxn>
                <a:cxn ang="0">
                  <a:pos x="T6" y="T7"/>
                </a:cxn>
                <a:cxn ang="0">
                  <a:pos x="T8" y="T9"/>
                </a:cxn>
                <a:cxn ang="0">
                  <a:pos x="T10" y="T11"/>
                </a:cxn>
                <a:cxn ang="0">
                  <a:pos x="T12" y="T13"/>
                </a:cxn>
              </a:cxnLst>
              <a:rect l="0" t="0" r="r" b="b"/>
              <a:pathLst>
                <a:path w="31" h="28">
                  <a:moveTo>
                    <a:pt x="31" y="0"/>
                  </a:moveTo>
                  <a:cubicBezTo>
                    <a:pt x="31" y="15"/>
                    <a:pt x="31" y="15"/>
                    <a:pt x="31" y="15"/>
                  </a:cubicBezTo>
                  <a:cubicBezTo>
                    <a:pt x="31" y="22"/>
                    <a:pt x="26" y="28"/>
                    <a:pt x="19" y="28"/>
                  </a:cubicBezTo>
                  <a:cubicBezTo>
                    <a:pt x="12" y="28"/>
                    <a:pt x="12" y="28"/>
                    <a:pt x="12" y="28"/>
                  </a:cubicBezTo>
                  <a:cubicBezTo>
                    <a:pt x="5" y="28"/>
                    <a:pt x="0" y="22"/>
                    <a:pt x="0" y="15"/>
                  </a:cubicBezTo>
                  <a:cubicBezTo>
                    <a:pt x="0" y="0"/>
                    <a:pt x="0" y="0"/>
                    <a:pt x="0" y="0"/>
                  </a:cubicBezTo>
                  <a:lnTo>
                    <a:pt x="3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29"/>
            <p:cNvSpPr>
              <a:spLocks/>
            </p:cNvSpPr>
            <p:nvPr/>
          </p:nvSpPr>
          <p:spPr bwMode="auto">
            <a:xfrm>
              <a:off x="7389" y="3076"/>
              <a:ext cx="77" cy="87"/>
            </a:xfrm>
            <a:custGeom>
              <a:avLst/>
              <a:gdLst>
                <a:gd name="T0" fmla="*/ 0 w 28"/>
                <a:gd name="T1" fmla="*/ 0 h 32"/>
                <a:gd name="T2" fmla="*/ 15 w 28"/>
                <a:gd name="T3" fmla="*/ 0 h 32"/>
                <a:gd name="T4" fmla="*/ 28 w 28"/>
                <a:gd name="T5" fmla="*/ 13 h 32"/>
                <a:gd name="T6" fmla="*/ 28 w 28"/>
                <a:gd name="T7" fmla="*/ 19 h 32"/>
                <a:gd name="T8" fmla="*/ 15 w 28"/>
                <a:gd name="T9" fmla="*/ 32 h 32"/>
                <a:gd name="T10" fmla="*/ 0 w 28"/>
                <a:gd name="T11" fmla="*/ 32 h 32"/>
                <a:gd name="T12" fmla="*/ 0 w 28"/>
                <a:gd name="T13" fmla="*/ 0 h 32"/>
              </a:gdLst>
              <a:ahLst/>
              <a:cxnLst>
                <a:cxn ang="0">
                  <a:pos x="T0" y="T1"/>
                </a:cxn>
                <a:cxn ang="0">
                  <a:pos x="T2" y="T3"/>
                </a:cxn>
                <a:cxn ang="0">
                  <a:pos x="T4" y="T5"/>
                </a:cxn>
                <a:cxn ang="0">
                  <a:pos x="T6" y="T7"/>
                </a:cxn>
                <a:cxn ang="0">
                  <a:pos x="T8" y="T9"/>
                </a:cxn>
                <a:cxn ang="0">
                  <a:pos x="T10" y="T11"/>
                </a:cxn>
                <a:cxn ang="0">
                  <a:pos x="T12" y="T13"/>
                </a:cxn>
              </a:cxnLst>
              <a:rect l="0" t="0" r="r" b="b"/>
              <a:pathLst>
                <a:path w="28" h="32">
                  <a:moveTo>
                    <a:pt x="0" y="0"/>
                  </a:moveTo>
                  <a:cubicBezTo>
                    <a:pt x="15" y="0"/>
                    <a:pt x="15" y="0"/>
                    <a:pt x="15" y="0"/>
                  </a:cubicBezTo>
                  <a:cubicBezTo>
                    <a:pt x="22" y="0"/>
                    <a:pt x="28" y="6"/>
                    <a:pt x="28" y="13"/>
                  </a:cubicBezTo>
                  <a:cubicBezTo>
                    <a:pt x="28" y="19"/>
                    <a:pt x="28" y="19"/>
                    <a:pt x="28" y="19"/>
                  </a:cubicBezTo>
                  <a:cubicBezTo>
                    <a:pt x="28" y="26"/>
                    <a:pt x="22" y="32"/>
                    <a:pt x="15" y="32"/>
                  </a:cubicBezTo>
                  <a:cubicBezTo>
                    <a:pt x="0" y="32"/>
                    <a:pt x="0" y="32"/>
                    <a:pt x="0" y="32"/>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30"/>
            <p:cNvSpPr>
              <a:spLocks/>
            </p:cNvSpPr>
            <p:nvPr/>
          </p:nvSpPr>
          <p:spPr bwMode="auto">
            <a:xfrm>
              <a:off x="6614" y="3311"/>
              <a:ext cx="342" cy="30"/>
            </a:xfrm>
            <a:custGeom>
              <a:avLst/>
              <a:gdLst>
                <a:gd name="T0" fmla="*/ 0 w 342"/>
                <a:gd name="T1" fmla="*/ 0 h 30"/>
                <a:gd name="T2" fmla="*/ 342 w 342"/>
                <a:gd name="T3" fmla="*/ 16 h 30"/>
                <a:gd name="T4" fmla="*/ 342 w 342"/>
                <a:gd name="T5" fmla="*/ 30 h 30"/>
                <a:gd name="T6" fmla="*/ 0 w 342"/>
                <a:gd name="T7" fmla="*/ 30 h 30"/>
                <a:gd name="T8" fmla="*/ 0 w 342"/>
                <a:gd name="T9" fmla="*/ 0 h 30"/>
              </a:gdLst>
              <a:ahLst/>
              <a:cxnLst>
                <a:cxn ang="0">
                  <a:pos x="T0" y="T1"/>
                </a:cxn>
                <a:cxn ang="0">
                  <a:pos x="T2" y="T3"/>
                </a:cxn>
                <a:cxn ang="0">
                  <a:pos x="T4" y="T5"/>
                </a:cxn>
                <a:cxn ang="0">
                  <a:pos x="T6" y="T7"/>
                </a:cxn>
                <a:cxn ang="0">
                  <a:pos x="T8" y="T9"/>
                </a:cxn>
              </a:cxnLst>
              <a:rect l="0" t="0" r="r" b="b"/>
              <a:pathLst>
                <a:path w="342" h="30">
                  <a:moveTo>
                    <a:pt x="0" y="0"/>
                  </a:moveTo>
                  <a:lnTo>
                    <a:pt x="342" y="16"/>
                  </a:lnTo>
                  <a:lnTo>
                    <a:pt x="342" y="30"/>
                  </a:lnTo>
                  <a:lnTo>
                    <a:pt x="0" y="3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31"/>
            <p:cNvSpPr>
              <a:spLocks/>
            </p:cNvSpPr>
            <p:nvPr/>
          </p:nvSpPr>
          <p:spPr bwMode="auto">
            <a:xfrm>
              <a:off x="6501" y="2985"/>
              <a:ext cx="118" cy="337"/>
            </a:xfrm>
            <a:custGeom>
              <a:avLst/>
              <a:gdLst>
                <a:gd name="T0" fmla="*/ 91 w 118"/>
                <a:gd name="T1" fmla="*/ 337 h 337"/>
                <a:gd name="T2" fmla="*/ 0 w 118"/>
                <a:gd name="T3" fmla="*/ 6 h 337"/>
                <a:gd name="T4" fmla="*/ 11 w 118"/>
                <a:gd name="T5" fmla="*/ 0 h 337"/>
                <a:gd name="T6" fmla="*/ 118 w 118"/>
                <a:gd name="T7" fmla="*/ 329 h 337"/>
                <a:gd name="T8" fmla="*/ 91 w 118"/>
                <a:gd name="T9" fmla="*/ 337 h 337"/>
              </a:gdLst>
              <a:ahLst/>
              <a:cxnLst>
                <a:cxn ang="0">
                  <a:pos x="T0" y="T1"/>
                </a:cxn>
                <a:cxn ang="0">
                  <a:pos x="T2" y="T3"/>
                </a:cxn>
                <a:cxn ang="0">
                  <a:pos x="T4" y="T5"/>
                </a:cxn>
                <a:cxn ang="0">
                  <a:pos x="T6" y="T7"/>
                </a:cxn>
                <a:cxn ang="0">
                  <a:pos x="T8" y="T9"/>
                </a:cxn>
              </a:cxnLst>
              <a:rect l="0" t="0" r="r" b="b"/>
              <a:pathLst>
                <a:path w="118" h="337">
                  <a:moveTo>
                    <a:pt x="91" y="337"/>
                  </a:moveTo>
                  <a:lnTo>
                    <a:pt x="0" y="6"/>
                  </a:lnTo>
                  <a:lnTo>
                    <a:pt x="11" y="0"/>
                  </a:lnTo>
                  <a:lnTo>
                    <a:pt x="118" y="329"/>
                  </a:lnTo>
                  <a:lnTo>
                    <a:pt x="91" y="33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Oval 32"/>
            <p:cNvSpPr>
              <a:spLocks noChangeArrowheads="1"/>
            </p:cNvSpPr>
            <p:nvPr/>
          </p:nvSpPr>
          <p:spPr bwMode="auto">
            <a:xfrm>
              <a:off x="6592" y="3297"/>
              <a:ext cx="44" cy="44"/>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33"/>
            <p:cNvSpPr>
              <a:spLocks/>
            </p:cNvSpPr>
            <p:nvPr/>
          </p:nvSpPr>
          <p:spPr bwMode="auto">
            <a:xfrm>
              <a:off x="7151" y="2868"/>
              <a:ext cx="115" cy="473"/>
            </a:xfrm>
            <a:custGeom>
              <a:avLst/>
              <a:gdLst>
                <a:gd name="T0" fmla="*/ 42 w 42"/>
                <a:gd name="T1" fmla="*/ 152 h 173"/>
                <a:gd name="T2" fmla="*/ 21 w 42"/>
                <a:gd name="T3" fmla="*/ 173 h 173"/>
                <a:gd name="T4" fmla="*/ 21 w 42"/>
                <a:gd name="T5" fmla="*/ 173 h 173"/>
                <a:gd name="T6" fmla="*/ 0 w 42"/>
                <a:gd name="T7" fmla="*/ 152 h 173"/>
                <a:gd name="T8" fmla="*/ 0 w 42"/>
                <a:gd name="T9" fmla="*/ 21 h 173"/>
                <a:gd name="T10" fmla="*/ 21 w 42"/>
                <a:gd name="T11" fmla="*/ 0 h 173"/>
                <a:gd name="T12" fmla="*/ 21 w 42"/>
                <a:gd name="T13" fmla="*/ 0 h 173"/>
                <a:gd name="T14" fmla="*/ 42 w 42"/>
                <a:gd name="T15" fmla="*/ 21 h 173"/>
                <a:gd name="T16" fmla="*/ 42 w 42"/>
                <a:gd name="T17" fmla="*/ 152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 h="173">
                  <a:moveTo>
                    <a:pt x="42" y="152"/>
                  </a:moveTo>
                  <a:cubicBezTo>
                    <a:pt x="42" y="164"/>
                    <a:pt x="33" y="173"/>
                    <a:pt x="21" y="173"/>
                  </a:cubicBezTo>
                  <a:cubicBezTo>
                    <a:pt x="21" y="173"/>
                    <a:pt x="21" y="173"/>
                    <a:pt x="21" y="173"/>
                  </a:cubicBezTo>
                  <a:cubicBezTo>
                    <a:pt x="9" y="173"/>
                    <a:pt x="0" y="164"/>
                    <a:pt x="0" y="152"/>
                  </a:cubicBezTo>
                  <a:cubicBezTo>
                    <a:pt x="0" y="21"/>
                    <a:pt x="0" y="21"/>
                    <a:pt x="0" y="21"/>
                  </a:cubicBezTo>
                  <a:cubicBezTo>
                    <a:pt x="0" y="10"/>
                    <a:pt x="9" y="0"/>
                    <a:pt x="21" y="0"/>
                  </a:cubicBezTo>
                  <a:cubicBezTo>
                    <a:pt x="21" y="0"/>
                    <a:pt x="21" y="0"/>
                    <a:pt x="21" y="0"/>
                  </a:cubicBezTo>
                  <a:cubicBezTo>
                    <a:pt x="33" y="0"/>
                    <a:pt x="42" y="10"/>
                    <a:pt x="42" y="21"/>
                  </a:cubicBezTo>
                  <a:lnTo>
                    <a:pt x="42" y="152"/>
                  </a:ln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34"/>
            <p:cNvSpPr>
              <a:spLocks/>
            </p:cNvSpPr>
            <p:nvPr/>
          </p:nvSpPr>
          <p:spPr bwMode="auto">
            <a:xfrm>
              <a:off x="6825" y="3226"/>
              <a:ext cx="441" cy="115"/>
            </a:xfrm>
            <a:custGeom>
              <a:avLst/>
              <a:gdLst>
                <a:gd name="T0" fmla="*/ 140 w 161"/>
                <a:gd name="T1" fmla="*/ 0 h 42"/>
                <a:gd name="T2" fmla="*/ 161 w 161"/>
                <a:gd name="T3" fmla="*/ 21 h 42"/>
                <a:gd name="T4" fmla="*/ 161 w 161"/>
                <a:gd name="T5" fmla="*/ 21 h 42"/>
                <a:gd name="T6" fmla="*/ 140 w 161"/>
                <a:gd name="T7" fmla="*/ 42 h 42"/>
                <a:gd name="T8" fmla="*/ 21 w 161"/>
                <a:gd name="T9" fmla="*/ 42 h 42"/>
                <a:gd name="T10" fmla="*/ 0 w 161"/>
                <a:gd name="T11" fmla="*/ 21 h 42"/>
                <a:gd name="T12" fmla="*/ 0 w 161"/>
                <a:gd name="T13" fmla="*/ 21 h 42"/>
                <a:gd name="T14" fmla="*/ 21 w 161"/>
                <a:gd name="T15" fmla="*/ 0 h 42"/>
                <a:gd name="T16" fmla="*/ 140 w 161"/>
                <a:gd name="T17"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1" h="42">
                  <a:moveTo>
                    <a:pt x="140" y="0"/>
                  </a:moveTo>
                  <a:cubicBezTo>
                    <a:pt x="152" y="0"/>
                    <a:pt x="161" y="10"/>
                    <a:pt x="161" y="21"/>
                  </a:cubicBezTo>
                  <a:cubicBezTo>
                    <a:pt x="161" y="21"/>
                    <a:pt x="161" y="21"/>
                    <a:pt x="161" y="21"/>
                  </a:cubicBezTo>
                  <a:cubicBezTo>
                    <a:pt x="161" y="33"/>
                    <a:pt x="152" y="42"/>
                    <a:pt x="140" y="42"/>
                  </a:cubicBezTo>
                  <a:cubicBezTo>
                    <a:pt x="21" y="42"/>
                    <a:pt x="21" y="42"/>
                    <a:pt x="21" y="42"/>
                  </a:cubicBezTo>
                  <a:cubicBezTo>
                    <a:pt x="9" y="42"/>
                    <a:pt x="0" y="33"/>
                    <a:pt x="0" y="21"/>
                  </a:cubicBezTo>
                  <a:cubicBezTo>
                    <a:pt x="0" y="21"/>
                    <a:pt x="0" y="21"/>
                    <a:pt x="0" y="21"/>
                  </a:cubicBezTo>
                  <a:cubicBezTo>
                    <a:pt x="0" y="10"/>
                    <a:pt x="9" y="0"/>
                    <a:pt x="21" y="0"/>
                  </a:cubicBezTo>
                  <a:lnTo>
                    <a:pt x="140" y="0"/>
                  </a:ln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35"/>
            <p:cNvSpPr>
              <a:spLocks/>
            </p:cNvSpPr>
            <p:nvPr/>
          </p:nvSpPr>
          <p:spPr bwMode="auto">
            <a:xfrm>
              <a:off x="6773" y="3226"/>
              <a:ext cx="227" cy="115"/>
            </a:xfrm>
            <a:custGeom>
              <a:avLst/>
              <a:gdLst>
                <a:gd name="T0" fmla="*/ 83 w 83"/>
                <a:gd name="T1" fmla="*/ 42 h 42"/>
                <a:gd name="T2" fmla="*/ 0 w 83"/>
                <a:gd name="T3" fmla="*/ 42 h 42"/>
                <a:gd name="T4" fmla="*/ 41 w 83"/>
                <a:gd name="T5" fmla="*/ 0 h 42"/>
                <a:gd name="T6" fmla="*/ 83 w 83"/>
                <a:gd name="T7" fmla="*/ 42 h 42"/>
              </a:gdLst>
              <a:ahLst/>
              <a:cxnLst>
                <a:cxn ang="0">
                  <a:pos x="T0" y="T1"/>
                </a:cxn>
                <a:cxn ang="0">
                  <a:pos x="T2" y="T3"/>
                </a:cxn>
                <a:cxn ang="0">
                  <a:pos x="T4" y="T5"/>
                </a:cxn>
                <a:cxn ang="0">
                  <a:pos x="T6" y="T7"/>
                </a:cxn>
              </a:cxnLst>
              <a:rect l="0" t="0" r="r" b="b"/>
              <a:pathLst>
                <a:path w="83" h="42">
                  <a:moveTo>
                    <a:pt x="83" y="42"/>
                  </a:moveTo>
                  <a:cubicBezTo>
                    <a:pt x="0" y="42"/>
                    <a:pt x="0" y="42"/>
                    <a:pt x="0" y="42"/>
                  </a:cubicBezTo>
                  <a:cubicBezTo>
                    <a:pt x="0" y="19"/>
                    <a:pt x="18" y="0"/>
                    <a:pt x="41" y="0"/>
                  </a:cubicBezTo>
                  <a:cubicBezTo>
                    <a:pt x="64" y="0"/>
                    <a:pt x="83" y="19"/>
                    <a:pt x="83" y="42"/>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Rectangle 36"/>
            <p:cNvSpPr>
              <a:spLocks noChangeArrowheads="1"/>
            </p:cNvSpPr>
            <p:nvPr/>
          </p:nvSpPr>
          <p:spPr bwMode="auto">
            <a:xfrm>
              <a:off x="6948" y="3226"/>
              <a:ext cx="52" cy="11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Rectangle 37"/>
            <p:cNvSpPr>
              <a:spLocks noChangeArrowheads="1"/>
            </p:cNvSpPr>
            <p:nvPr/>
          </p:nvSpPr>
          <p:spPr bwMode="auto">
            <a:xfrm>
              <a:off x="7148" y="2862"/>
              <a:ext cx="143" cy="225"/>
            </a:xfrm>
            <a:prstGeom prst="rect">
              <a:avLst/>
            </a:prstGeom>
            <a:solidFill>
              <a:srgbClr val="3333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Oval 38"/>
            <p:cNvSpPr>
              <a:spLocks noChangeArrowheads="1"/>
            </p:cNvSpPr>
            <p:nvPr/>
          </p:nvSpPr>
          <p:spPr bwMode="auto">
            <a:xfrm>
              <a:off x="6934" y="3251"/>
              <a:ext cx="80" cy="79"/>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Oval 39"/>
            <p:cNvSpPr>
              <a:spLocks noChangeArrowheads="1"/>
            </p:cNvSpPr>
            <p:nvPr/>
          </p:nvSpPr>
          <p:spPr bwMode="auto">
            <a:xfrm>
              <a:off x="6948" y="3264"/>
              <a:ext cx="49" cy="52"/>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87310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OAuth 2.0 Tokens</a:t>
            </a:r>
          </a:p>
        </p:txBody>
      </p:sp>
      <p:sp>
        <p:nvSpPr>
          <p:cNvPr id="2" name="Text Placeholder 1"/>
          <p:cNvSpPr>
            <a:spLocks noGrp="1"/>
          </p:cNvSpPr>
          <p:nvPr>
            <p:ph type="body" sz="quarter" idx="10"/>
          </p:nvPr>
        </p:nvSpPr>
        <p:spPr>
          <a:xfrm>
            <a:off x="274638" y="1212851"/>
            <a:ext cx="11887200" cy="3741730"/>
          </a:xfrm>
        </p:spPr>
        <p:txBody>
          <a:bodyPr/>
          <a:lstStyle/>
          <a:p>
            <a:r>
              <a:rPr lang="en-US" sz="3200" dirty="0">
                <a:gradFill>
                  <a:gsLst>
                    <a:gs pos="8960">
                      <a:schemeClr val="accent6"/>
                    </a:gs>
                    <a:gs pos="26000">
                      <a:schemeClr val="accent6"/>
                    </a:gs>
                  </a:gsLst>
                  <a:lin ang="5400000" scaled="0"/>
                </a:gradFill>
              </a:rPr>
              <a:t>Context Token</a:t>
            </a:r>
          </a:p>
          <a:p>
            <a:pPr lvl="1"/>
            <a:r>
              <a:rPr lang="en-US" dirty="0"/>
              <a:t>Information about the Resources Owner and Client that can be used to get an Access Token later.</a:t>
            </a:r>
          </a:p>
          <a:p>
            <a:r>
              <a:rPr lang="en-US" sz="3200" dirty="0">
                <a:gradFill>
                  <a:gsLst>
                    <a:gs pos="87283">
                      <a:schemeClr val="accent6"/>
                    </a:gs>
                    <a:gs pos="77000">
                      <a:schemeClr val="accent6"/>
                    </a:gs>
                  </a:gsLst>
                  <a:lin ang="5400000" scaled="0"/>
                </a:gradFill>
              </a:rPr>
              <a:t>Refresh Token</a:t>
            </a:r>
          </a:p>
          <a:p>
            <a:pPr lvl="1"/>
            <a:r>
              <a:rPr lang="en-US" dirty="0"/>
              <a:t>A token used to get an Access Token from the Authorization Server.</a:t>
            </a:r>
          </a:p>
          <a:p>
            <a:r>
              <a:rPr lang="en-US" sz="3200" dirty="0">
                <a:gradFill>
                  <a:gsLst>
                    <a:gs pos="87283">
                      <a:schemeClr val="accent6"/>
                    </a:gs>
                    <a:gs pos="77000">
                      <a:schemeClr val="accent6"/>
                    </a:gs>
                  </a:gsLst>
                  <a:lin ang="5400000" scaled="0"/>
                </a:gradFill>
              </a:rPr>
              <a:t>Access Token</a:t>
            </a:r>
          </a:p>
          <a:p>
            <a:pPr lvl="1"/>
            <a:r>
              <a:rPr lang="en-US" dirty="0"/>
              <a:t>A token passed to the Resource Server authorizing the Client to access resources.</a:t>
            </a:r>
          </a:p>
          <a:p>
            <a:r>
              <a:rPr lang="en-US" sz="3200" dirty="0">
                <a:gradFill>
                  <a:gsLst>
                    <a:gs pos="87283">
                      <a:schemeClr val="accent6"/>
                    </a:gs>
                    <a:gs pos="77000">
                      <a:schemeClr val="accent6"/>
                    </a:gs>
                  </a:gsLst>
                  <a:lin ang="5400000" scaled="0"/>
                </a:gradFill>
              </a:rPr>
              <a:t>Authorization Code</a:t>
            </a:r>
          </a:p>
          <a:p>
            <a:pPr lvl="1"/>
            <a:r>
              <a:rPr lang="en-US" dirty="0"/>
              <a:t>A code that can be used to register an app on-the-fly.</a:t>
            </a:r>
          </a:p>
        </p:txBody>
      </p:sp>
      <p:grpSp>
        <p:nvGrpSpPr>
          <p:cNvPr id="5" name="Group 4"/>
          <p:cNvGrpSpPr/>
          <p:nvPr/>
        </p:nvGrpSpPr>
        <p:grpSpPr>
          <a:xfrm>
            <a:off x="10960798" y="167118"/>
            <a:ext cx="2043304" cy="287338"/>
            <a:chOff x="10305860" y="167118"/>
            <a:chExt cx="2043304" cy="287338"/>
          </a:xfrm>
        </p:grpSpPr>
        <p:sp>
          <p:nvSpPr>
            <p:cNvPr id="6" name="TextBox 5"/>
            <p:cNvSpPr txBox="1"/>
            <p:nvPr/>
          </p:nvSpPr>
          <p:spPr>
            <a:xfrm>
              <a:off x="10305860" y="167118"/>
              <a:ext cx="2043304" cy="287338"/>
            </a:xfrm>
            <a:prstGeom prst="rect">
              <a:avLst/>
            </a:prstGeom>
            <a:noFill/>
          </p:spPr>
          <p:txBody>
            <a:bodyPr wrap="square" lIns="146304" tIns="91440" rIns="146304" bIns="91440" rtlCol="0">
              <a:noAutofit/>
            </a:bodyPr>
            <a:lstStyle/>
            <a:p>
              <a:pPr>
                <a:lnSpc>
                  <a:spcPct val="90000"/>
                </a:lnSpc>
              </a:pPr>
              <a:r>
                <a:rPr lang="en-US" sz="1400" dirty="0">
                  <a:gradFill>
                    <a:gsLst>
                      <a:gs pos="8367">
                        <a:schemeClr val="tx1"/>
                      </a:gs>
                      <a:gs pos="31000">
                        <a:schemeClr val="tx1"/>
                      </a:gs>
                    </a:gsLst>
                    <a:lin ang="5400000" scaled="0"/>
                  </a:gradFill>
                </a:rPr>
                <a:t>OAuth Primer</a:t>
              </a:r>
            </a:p>
          </p:txBody>
        </p:sp>
        <p:sp>
          <p:nvSpPr>
            <p:cNvPr id="7" name="Freeform 5"/>
            <p:cNvSpPr>
              <a:spLocks/>
            </p:cNvSpPr>
            <p:nvPr/>
          </p:nvSpPr>
          <p:spPr bwMode="auto">
            <a:xfrm>
              <a:off x="10315880" y="273050"/>
              <a:ext cx="94752" cy="136391"/>
            </a:xfrm>
            <a:custGeom>
              <a:avLst/>
              <a:gdLst>
                <a:gd name="T0" fmla="*/ 0 w 301"/>
                <a:gd name="T1" fmla="*/ 435 h 435"/>
                <a:gd name="T2" fmla="*/ 0 w 301"/>
                <a:gd name="T3" fmla="*/ 401 h 435"/>
                <a:gd name="T4" fmla="*/ 9 w 301"/>
                <a:gd name="T5" fmla="*/ 337 h 435"/>
                <a:gd name="T6" fmla="*/ 37 w 301"/>
                <a:gd name="T7" fmla="*/ 287 h 435"/>
                <a:gd name="T8" fmla="*/ 104 w 301"/>
                <a:gd name="T9" fmla="*/ 226 h 435"/>
                <a:gd name="T10" fmla="*/ 149 w 301"/>
                <a:gd name="T11" fmla="*/ 188 h 435"/>
                <a:gd name="T12" fmla="*/ 166 w 301"/>
                <a:gd name="T13" fmla="*/ 165 h 435"/>
                <a:gd name="T14" fmla="*/ 172 w 301"/>
                <a:gd name="T15" fmla="*/ 141 h 435"/>
                <a:gd name="T16" fmla="*/ 120 w 301"/>
                <a:gd name="T17" fmla="*/ 98 h 435"/>
                <a:gd name="T18" fmla="*/ 21 w 301"/>
                <a:gd name="T19" fmla="*/ 136 h 435"/>
                <a:gd name="T20" fmla="*/ 21 w 301"/>
                <a:gd name="T21" fmla="*/ 32 h 435"/>
                <a:gd name="T22" fmla="*/ 88 w 301"/>
                <a:gd name="T23" fmla="*/ 7 h 435"/>
                <a:gd name="T24" fmla="*/ 151 w 301"/>
                <a:gd name="T25" fmla="*/ 0 h 435"/>
                <a:gd name="T26" fmla="*/ 259 w 301"/>
                <a:gd name="T27" fmla="*/ 33 h 435"/>
                <a:gd name="T28" fmla="*/ 298 w 301"/>
                <a:gd name="T29" fmla="*/ 127 h 435"/>
                <a:gd name="T30" fmla="*/ 278 w 301"/>
                <a:gd name="T31" fmla="*/ 205 h 435"/>
                <a:gd name="T32" fmla="*/ 203 w 301"/>
                <a:gd name="T33" fmla="*/ 273 h 435"/>
                <a:gd name="T34" fmla="*/ 148 w 301"/>
                <a:gd name="T35" fmla="*/ 312 h 435"/>
                <a:gd name="T36" fmla="*/ 134 w 301"/>
                <a:gd name="T37" fmla="*/ 333 h 435"/>
                <a:gd name="T38" fmla="*/ 301 w 301"/>
                <a:gd name="T39" fmla="*/ 333 h 435"/>
                <a:gd name="T40" fmla="*/ 301 w 301"/>
                <a:gd name="T41" fmla="*/ 435 h 435"/>
                <a:gd name="T42" fmla="*/ 0 w 301"/>
                <a:gd name="T43" fmla="*/ 435 h 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01" h="435">
                  <a:moveTo>
                    <a:pt x="0" y="435"/>
                  </a:moveTo>
                  <a:cubicBezTo>
                    <a:pt x="0" y="401"/>
                    <a:pt x="0" y="401"/>
                    <a:pt x="0" y="401"/>
                  </a:cubicBezTo>
                  <a:cubicBezTo>
                    <a:pt x="0" y="377"/>
                    <a:pt x="3" y="355"/>
                    <a:pt x="9" y="337"/>
                  </a:cubicBezTo>
                  <a:cubicBezTo>
                    <a:pt x="15" y="320"/>
                    <a:pt x="24" y="303"/>
                    <a:pt x="37" y="287"/>
                  </a:cubicBezTo>
                  <a:cubicBezTo>
                    <a:pt x="50" y="271"/>
                    <a:pt x="72" y="251"/>
                    <a:pt x="104" y="226"/>
                  </a:cubicBezTo>
                  <a:cubicBezTo>
                    <a:pt x="127" y="208"/>
                    <a:pt x="142" y="195"/>
                    <a:pt x="149" y="188"/>
                  </a:cubicBezTo>
                  <a:cubicBezTo>
                    <a:pt x="157" y="180"/>
                    <a:pt x="162" y="172"/>
                    <a:pt x="166" y="165"/>
                  </a:cubicBezTo>
                  <a:cubicBezTo>
                    <a:pt x="170" y="157"/>
                    <a:pt x="172" y="149"/>
                    <a:pt x="172" y="141"/>
                  </a:cubicBezTo>
                  <a:cubicBezTo>
                    <a:pt x="172" y="112"/>
                    <a:pt x="154" y="98"/>
                    <a:pt x="120" y="98"/>
                  </a:cubicBezTo>
                  <a:cubicBezTo>
                    <a:pt x="85" y="98"/>
                    <a:pt x="52" y="111"/>
                    <a:pt x="21" y="136"/>
                  </a:cubicBezTo>
                  <a:cubicBezTo>
                    <a:pt x="21" y="32"/>
                    <a:pt x="21" y="32"/>
                    <a:pt x="21" y="32"/>
                  </a:cubicBezTo>
                  <a:cubicBezTo>
                    <a:pt x="45" y="20"/>
                    <a:pt x="67" y="12"/>
                    <a:pt x="88" y="7"/>
                  </a:cubicBezTo>
                  <a:cubicBezTo>
                    <a:pt x="108" y="2"/>
                    <a:pt x="129" y="0"/>
                    <a:pt x="151" y="0"/>
                  </a:cubicBezTo>
                  <a:cubicBezTo>
                    <a:pt x="198" y="0"/>
                    <a:pt x="234" y="11"/>
                    <a:pt x="259" y="33"/>
                  </a:cubicBezTo>
                  <a:cubicBezTo>
                    <a:pt x="285" y="55"/>
                    <a:pt x="298" y="87"/>
                    <a:pt x="298" y="127"/>
                  </a:cubicBezTo>
                  <a:cubicBezTo>
                    <a:pt x="298" y="158"/>
                    <a:pt x="291" y="184"/>
                    <a:pt x="278" y="205"/>
                  </a:cubicBezTo>
                  <a:cubicBezTo>
                    <a:pt x="264" y="227"/>
                    <a:pt x="239" y="249"/>
                    <a:pt x="203" y="273"/>
                  </a:cubicBezTo>
                  <a:cubicBezTo>
                    <a:pt x="175" y="291"/>
                    <a:pt x="157" y="304"/>
                    <a:pt x="148" y="312"/>
                  </a:cubicBezTo>
                  <a:cubicBezTo>
                    <a:pt x="139" y="320"/>
                    <a:pt x="134" y="327"/>
                    <a:pt x="134" y="333"/>
                  </a:cubicBezTo>
                  <a:cubicBezTo>
                    <a:pt x="301" y="333"/>
                    <a:pt x="301" y="333"/>
                    <a:pt x="301" y="333"/>
                  </a:cubicBezTo>
                  <a:cubicBezTo>
                    <a:pt x="301" y="435"/>
                    <a:pt x="301" y="435"/>
                    <a:pt x="301" y="435"/>
                  </a:cubicBezTo>
                  <a:lnTo>
                    <a:pt x="0" y="435"/>
                  </a:ln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en-US"/>
            </a:p>
          </p:txBody>
        </p:sp>
      </p:grpSp>
      <p:pic>
        <p:nvPicPr>
          <p:cNvPr id="4" name="Picture 3"/>
          <p:cNvPicPr>
            <a:picLocks noChangeAspect="1"/>
          </p:cNvPicPr>
          <p:nvPr/>
        </p:nvPicPr>
        <p:blipFill>
          <a:blip r:embed="rId3"/>
          <a:stretch>
            <a:fillRect/>
          </a:stretch>
        </p:blipFill>
        <p:spPr>
          <a:xfrm>
            <a:off x="9528324" y="3371850"/>
            <a:ext cx="2454125" cy="3143250"/>
          </a:xfrm>
          <a:prstGeom prst="rect">
            <a:avLst/>
          </a:prstGeom>
        </p:spPr>
      </p:pic>
    </p:spTree>
    <p:extLst>
      <p:ext uri="{BB962C8B-B14F-4D97-AF65-F5344CB8AC3E}">
        <p14:creationId xmlns:p14="http://schemas.microsoft.com/office/powerpoint/2010/main" val="20950558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Bearer Tokens</a:t>
            </a:r>
          </a:p>
        </p:txBody>
      </p:sp>
      <p:sp>
        <p:nvSpPr>
          <p:cNvPr id="2" name="Text Placeholder 1"/>
          <p:cNvSpPr>
            <a:spLocks noGrp="1"/>
          </p:cNvSpPr>
          <p:nvPr>
            <p:ph type="body" sz="quarter" idx="10"/>
          </p:nvPr>
        </p:nvSpPr>
        <p:spPr>
          <a:xfrm>
            <a:off x="274638" y="1212851"/>
            <a:ext cx="11887200" cy="4016484"/>
          </a:xfrm>
        </p:spPr>
        <p:txBody>
          <a:bodyPr/>
          <a:lstStyle/>
          <a:p>
            <a:r>
              <a:rPr lang="en-US" sz="3200" dirty="0">
                <a:gradFill>
                  <a:gsLst>
                    <a:gs pos="10694">
                      <a:schemeClr val="accent6"/>
                    </a:gs>
                    <a:gs pos="28000">
                      <a:schemeClr val="accent6"/>
                    </a:gs>
                  </a:gsLst>
                  <a:lin ang="5400000" scaled="0"/>
                </a:gradFill>
              </a:rPr>
              <a:t>OAuth 2.0 Access Tokens are unbound tokens </a:t>
            </a:r>
            <a:br>
              <a:rPr lang="en-US" sz="3200" dirty="0">
                <a:gradFill>
                  <a:gsLst>
                    <a:gs pos="10694">
                      <a:schemeClr val="accent6"/>
                    </a:gs>
                    <a:gs pos="28000">
                      <a:schemeClr val="accent6"/>
                    </a:gs>
                  </a:gsLst>
                  <a:lin ang="5400000" scaled="0"/>
                </a:gradFill>
              </a:rPr>
            </a:br>
            <a:r>
              <a:rPr lang="en-US" sz="3200" dirty="0">
                <a:gradFill>
                  <a:gsLst>
                    <a:gs pos="10694">
                      <a:schemeClr val="accent6"/>
                    </a:gs>
                    <a:gs pos="28000">
                      <a:schemeClr val="accent6"/>
                    </a:gs>
                  </a:gsLst>
                  <a:lin ang="5400000" scaled="0"/>
                </a:gradFill>
              </a:rPr>
              <a:t>(</a:t>
            </a:r>
            <a:r>
              <a:rPr lang="en-US" sz="3200" dirty="0" err="1">
                <a:gradFill>
                  <a:gsLst>
                    <a:gs pos="10694">
                      <a:schemeClr val="accent6"/>
                    </a:gs>
                    <a:gs pos="28000">
                      <a:schemeClr val="accent6"/>
                    </a:gs>
                  </a:gsLst>
                  <a:lin ang="5400000" scaled="0"/>
                </a:gradFill>
              </a:rPr>
              <a:t>a.k.a</a:t>
            </a:r>
            <a:r>
              <a:rPr lang="en-US" sz="3200" dirty="0">
                <a:gradFill>
                  <a:gsLst>
                    <a:gs pos="10694">
                      <a:schemeClr val="accent6"/>
                    </a:gs>
                    <a:gs pos="28000">
                      <a:schemeClr val="accent6"/>
                    </a:gs>
                  </a:gsLst>
                  <a:lin ang="5400000" scaled="0"/>
                </a:gradFill>
              </a:rPr>
              <a:t>, “Bearer Tokens”)</a:t>
            </a:r>
            <a:br>
              <a:rPr lang="en-US" dirty="0"/>
            </a:br>
            <a:endParaRPr lang="en-US" sz="1800" dirty="0"/>
          </a:p>
          <a:p>
            <a:pPr marL="228600" lvl="1" indent="-228600">
              <a:buFont typeface="Arial" panose="020B0604020202020204" pitchFamily="34" charset="0"/>
              <a:buChar char="•"/>
            </a:pPr>
            <a:r>
              <a:rPr lang="en-US" sz="2400" dirty="0"/>
              <a:t>An Access Token can be used by any application that possesses it</a:t>
            </a:r>
          </a:p>
          <a:p>
            <a:pPr marL="228600" lvl="1" indent="-228600">
              <a:buFont typeface="Arial" panose="020B0604020202020204" pitchFamily="34" charset="0"/>
              <a:buChar char="•"/>
            </a:pPr>
            <a:r>
              <a:rPr lang="en-US" sz="2400" dirty="0"/>
              <a:t>Always use SSL—OAuth design depends on it!</a:t>
            </a:r>
          </a:p>
          <a:p>
            <a:pPr marL="228600" lvl="1" indent="-228600">
              <a:buFont typeface="Arial" panose="020B0604020202020204" pitchFamily="34" charset="0"/>
              <a:buChar char="•"/>
            </a:pPr>
            <a:r>
              <a:rPr lang="en-US" sz="2400" dirty="0"/>
              <a:t>Never expose tokens in JavaScript or allow them to be accessed by client-side debugging tools</a:t>
            </a:r>
          </a:p>
          <a:p>
            <a:pPr marL="228600" lvl="1" indent="-228600">
              <a:buFont typeface="Arial" panose="020B0604020202020204" pitchFamily="34" charset="0"/>
              <a:buChar char="•"/>
            </a:pPr>
            <a:r>
              <a:rPr lang="en-US" sz="2400" dirty="0"/>
              <a:t>If an Access Token is compromised, damage is limited by expiration</a:t>
            </a:r>
          </a:p>
          <a:p>
            <a:pPr marL="228600" lvl="1" indent="-228600">
              <a:buFont typeface="Arial" panose="020B0604020202020204" pitchFamily="34" charset="0"/>
              <a:buChar char="•"/>
            </a:pPr>
            <a:r>
              <a:rPr lang="en-US" sz="2400" dirty="0"/>
              <a:t>If a Refresh Token is compromised, damage is limited because the Client ID and Client Secret are required to get an Access Token from a Refresh Token.</a:t>
            </a:r>
          </a:p>
        </p:txBody>
      </p:sp>
      <p:grpSp>
        <p:nvGrpSpPr>
          <p:cNvPr id="5" name="Group 4"/>
          <p:cNvGrpSpPr/>
          <p:nvPr/>
        </p:nvGrpSpPr>
        <p:grpSpPr>
          <a:xfrm>
            <a:off x="10960798" y="167118"/>
            <a:ext cx="2043304" cy="287338"/>
            <a:chOff x="10305860" y="167118"/>
            <a:chExt cx="2043304" cy="287338"/>
          </a:xfrm>
        </p:grpSpPr>
        <p:sp>
          <p:nvSpPr>
            <p:cNvPr id="6" name="TextBox 5"/>
            <p:cNvSpPr txBox="1"/>
            <p:nvPr/>
          </p:nvSpPr>
          <p:spPr>
            <a:xfrm>
              <a:off x="10305860" y="167118"/>
              <a:ext cx="2043304" cy="287338"/>
            </a:xfrm>
            <a:prstGeom prst="rect">
              <a:avLst/>
            </a:prstGeom>
            <a:noFill/>
          </p:spPr>
          <p:txBody>
            <a:bodyPr wrap="square" lIns="146304" tIns="91440" rIns="146304" bIns="91440" rtlCol="0">
              <a:noAutofit/>
            </a:bodyPr>
            <a:lstStyle/>
            <a:p>
              <a:pPr>
                <a:lnSpc>
                  <a:spcPct val="90000"/>
                </a:lnSpc>
              </a:pPr>
              <a:r>
                <a:rPr lang="en-US" sz="1400" dirty="0">
                  <a:gradFill>
                    <a:gsLst>
                      <a:gs pos="8367">
                        <a:schemeClr val="tx1"/>
                      </a:gs>
                      <a:gs pos="31000">
                        <a:schemeClr val="tx1"/>
                      </a:gs>
                    </a:gsLst>
                    <a:lin ang="5400000" scaled="0"/>
                  </a:gradFill>
                </a:rPr>
                <a:t>OAuth Primer</a:t>
              </a:r>
            </a:p>
          </p:txBody>
        </p:sp>
        <p:sp>
          <p:nvSpPr>
            <p:cNvPr id="7" name="Freeform 5"/>
            <p:cNvSpPr>
              <a:spLocks/>
            </p:cNvSpPr>
            <p:nvPr/>
          </p:nvSpPr>
          <p:spPr bwMode="auto">
            <a:xfrm>
              <a:off x="10315880" y="273050"/>
              <a:ext cx="94752" cy="136391"/>
            </a:xfrm>
            <a:custGeom>
              <a:avLst/>
              <a:gdLst>
                <a:gd name="T0" fmla="*/ 0 w 301"/>
                <a:gd name="T1" fmla="*/ 435 h 435"/>
                <a:gd name="T2" fmla="*/ 0 w 301"/>
                <a:gd name="T3" fmla="*/ 401 h 435"/>
                <a:gd name="T4" fmla="*/ 9 w 301"/>
                <a:gd name="T5" fmla="*/ 337 h 435"/>
                <a:gd name="T6" fmla="*/ 37 w 301"/>
                <a:gd name="T7" fmla="*/ 287 h 435"/>
                <a:gd name="T8" fmla="*/ 104 w 301"/>
                <a:gd name="T9" fmla="*/ 226 h 435"/>
                <a:gd name="T10" fmla="*/ 149 w 301"/>
                <a:gd name="T11" fmla="*/ 188 h 435"/>
                <a:gd name="T12" fmla="*/ 166 w 301"/>
                <a:gd name="T13" fmla="*/ 165 h 435"/>
                <a:gd name="T14" fmla="*/ 172 w 301"/>
                <a:gd name="T15" fmla="*/ 141 h 435"/>
                <a:gd name="T16" fmla="*/ 120 w 301"/>
                <a:gd name="T17" fmla="*/ 98 h 435"/>
                <a:gd name="T18" fmla="*/ 21 w 301"/>
                <a:gd name="T19" fmla="*/ 136 h 435"/>
                <a:gd name="T20" fmla="*/ 21 w 301"/>
                <a:gd name="T21" fmla="*/ 32 h 435"/>
                <a:gd name="T22" fmla="*/ 88 w 301"/>
                <a:gd name="T23" fmla="*/ 7 h 435"/>
                <a:gd name="T24" fmla="*/ 151 w 301"/>
                <a:gd name="T25" fmla="*/ 0 h 435"/>
                <a:gd name="T26" fmla="*/ 259 w 301"/>
                <a:gd name="T27" fmla="*/ 33 h 435"/>
                <a:gd name="T28" fmla="*/ 298 w 301"/>
                <a:gd name="T29" fmla="*/ 127 h 435"/>
                <a:gd name="T30" fmla="*/ 278 w 301"/>
                <a:gd name="T31" fmla="*/ 205 h 435"/>
                <a:gd name="T32" fmla="*/ 203 w 301"/>
                <a:gd name="T33" fmla="*/ 273 h 435"/>
                <a:gd name="T34" fmla="*/ 148 w 301"/>
                <a:gd name="T35" fmla="*/ 312 h 435"/>
                <a:gd name="T36" fmla="*/ 134 w 301"/>
                <a:gd name="T37" fmla="*/ 333 h 435"/>
                <a:gd name="T38" fmla="*/ 301 w 301"/>
                <a:gd name="T39" fmla="*/ 333 h 435"/>
                <a:gd name="T40" fmla="*/ 301 w 301"/>
                <a:gd name="T41" fmla="*/ 435 h 435"/>
                <a:gd name="T42" fmla="*/ 0 w 301"/>
                <a:gd name="T43" fmla="*/ 435 h 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01" h="435">
                  <a:moveTo>
                    <a:pt x="0" y="435"/>
                  </a:moveTo>
                  <a:cubicBezTo>
                    <a:pt x="0" y="401"/>
                    <a:pt x="0" y="401"/>
                    <a:pt x="0" y="401"/>
                  </a:cubicBezTo>
                  <a:cubicBezTo>
                    <a:pt x="0" y="377"/>
                    <a:pt x="3" y="355"/>
                    <a:pt x="9" y="337"/>
                  </a:cubicBezTo>
                  <a:cubicBezTo>
                    <a:pt x="15" y="320"/>
                    <a:pt x="24" y="303"/>
                    <a:pt x="37" y="287"/>
                  </a:cubicBezTo>
                  <a:cubicBezTo>
                    <a:pt x="50" y="271"/>
                    <a:pt x="72" y="251"/>
                    <a:pt x="104" y="226"/>
                  </a:cubicBezTo>
                  <a:cubicBezTo>
                    <a:pt x="127" y="208"/>
                    <a:pt x="142" y="195"/>
                    <a:pt x="149" y="188"/>
                  </a:cubicBezTo>
                  <a:cubicBezTo>
                    <a:pt x="157" y="180"/>
                    <a:pt x="162" y="172"/>
                    <a:pt x="166" y="165"/>
                  </a:cubicBezTo>
                  <a:cubicBezTo>
                    <a:pt x="170" y="157"/>
                    <a:pt x="172" y="149"/>
                    <a:pt x="172" y="141"/>
                  </a:cubicBezTo>
                  <a:cubicBezTo>
                    <a:pt x="172" y="112"/>
                    <a:pt x="154" y="98"/>
                    <a:pt x="120" y="98"/>
                  </a:cubicBezTo>
                  <a:cubicBezTo>
                    <a:pt x="85" y="98"/>
                    <a:pt x="52" y="111"/>
                    <a:pt x="21" y="136"/>
                  </a:cubicBezTo>
                  <a:cubicBezTo>
                    <a:pt x="21" y="32"/>
                    <a:pt x="21" y="32"/>
                    <a:pt x="21" y="32"/>
                  </a:cubicBezTo>
                  <a:cubicBezTo>
                    <a:pt x="45" y="20"/>
                    <a:pt x="67" y="12"/>
                    <a:pt x="88" y="7"/>
                  </a:cubicBezTo>
                  <a:cubicBezTo>
                    <a:pt x="108" y="2"/>
                    <a:pt x="129" y="0"/>
                    <a:pt x="151" y="0"/>
                  </a:cubicBezTo>
                  <a:cubicBezTo>
                    <a:pt x="198" y="0"/>
                    <a:pt x="234" y="11"/>
                    <a:pt x="259" y="33"/>
                  </a:cubicBezTo>
                  <a:cubicBezTo>
                    <a:pt x="285" y="55"/>
                    <a:pt x="298" y="87"/>
                    <a:pt x="298" y="127"/>
                  </a:cubicBezTo>
                  <a:cubicBezTo>
                    <a:pt x="298" y="158"/>
                    <a:pt x="291" y="184"/>
                    <a:pt x="278" y="205"/>
                  </a:cubicBezTo>
                  <a:cubicBezTo>
                    <a:pt x="264" y="227"/>
                    <a:pt x="239" y="249"/>
                    <a:pt x="203" y="273"/>
                  </a:cubicBezTo>
                  <a:cubicBezTo>
                    <a:pt x="175" y="291"/>
                    <a:pt x="157" y="304"/>
                    <a:pt x="148" y="312"/>
                  </a:cubicBezTo>
                  <a:cubicBezTo>
                    <a:pt x="139" y="320"/>
                    <a:pt x="134" y="327"/>
                    <a:pt x="134" y="333"/>
                  </a:cubicBezTo>
                  <a:cubicBezTo>
                    <a:pt x="301" y="333"/>
                    <a:pt x="301" y="333"/>
                    <a:pt x="301" y="333"/>
                  </a:cubicBezTo>
                  <a:cubicBezTo>
                    <a:pt x="301" y="435"/>
                    <a:pt x="301" y="435"/>
                    <a:pt x="301" y="435"/>
                  </a:cubicBezTo>
                  <a:lnTo>
                    <a:pt x="0" y="435"/>
                  </a:ln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2165226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reeform 9"/>
          <p:cNvSpPr>
            <a:spLocks/>
          </p:cNvSpPr>
          <p:nvPr/>
        </p:nvSpPr>
        <p:spPr bwMode="auto">
          <a:xfrm>
            <a:off x="422276" y="1851990"/>
            <a:ext cx="1131887" cy="1736725"/>
          </a:xfrm>
          <a:custGeom>
            <a:avLst/>
            <a:gdLst>
              <a:gd name="T0" fmla="*/ 287 w 287"/>
              <a:gd name="T1" fmla="*/ 313 h 443"/>
              <a:gd name="T2" fmla="*/ 242 w 287"/>
              <a:gd name="T3" fmla="*/ 409 h 443"/>
              <a:gd name="T4" fmla="*/ 114 w 287"/>
              <a:gd name="T5" fmla="*/ 443 h 443"/>
              <a:gd name="T6" fmla="*/ 52 w 287"/>
              <a:gd name="T7" fmla="*/ 438 h 443"/>
              <a:gd name="T8" fmla="*/ 0 w 287"/>
              <a:gd name="T9" fmla="*/ 424 h 443"/>
              <a:gd name="T10" fmla="*/ 0 w 287"/>
              <a:gd name="T11" fmla="*/ 324 h 443"/>
              <a:gd name="T12" fmla="*/ 46 w 287"/>
              <a:gd name="T13" fmla="*/ 343 h 443"/>
              <a:gd name="T14" fmla="*/ 98 w 287"/>
              <a:gd name="T15" fmla="*/ 350 h 443"/>
              <a:gd name="T16" fmla="*/ 144 w 287"/>
              <a:gd name="T17" fmla="*/ 339 h 443"/>
              <a:gd name="T18" fmla="*/ 161 w 287"/>
              <a:gd name="T19" fmla="*/ 308 h 443"/>
              <a:gd name="T20" fmla="*/ 141 w 287"/>
              <a:gd name="T21" fmla="*/ 275 h 443"/>
              <a:gd name="T22" fmla="*/ 85 w 287"/>
              <a:gd name="T23" fmla="*/ 264 h 443"/>
              <a:gd name="T24" fmla="*/ 43 w 287"/>
              <a:gd name="T25" fmla="*/ 264 h 443"/>
              <a:gd name="T26" fmla="*/ 43 w 287"/>
              <a:gd name="T27" fmla="*/ 170 h 443"/>
              <a:gd name="T28" fmla="*/ 80 w 287"/>
              <a:gd name="T29" fmla="*/ 170 h 443"/>
              <a:gd name="T30" fmla="*/ 133 w 287"/>
              <a:gd name="T31" fmla="*/ 159 h 443"/>
              <a:gd name="T32" fmla="*/ 150 w 287"/>
              <a:gd name="T33" fmla="*/ 130 h 443"/>
              <a:gd name="T34" fmla="*/ 137 w 287"/>
              <a:gd name="T35" fmla="*/ 103 h 443"/>
              <a:gd name="T36" fmla="*/ 98 w 287"/>
              <a:gd name="T37" fmla="*/ 93 h 443"/>
              <a:gd name="T38" fmla="*/ 14 w 287"/>
              <a:gd name="T39" fmla="*/ 117 h 443"/>
              <a:gd name="T40" fmla="*/ 14 w 287"/>
              <a:gd name="T41" fmla="*/ 21 h 443"/>
              <a:gd name="T42" fmla="*/ 124 w 287"/>
              <a:gd name="T43" fmla="*/ 0 h 443"/>
              <a:gd name="T44" fmla="*/ 235 w 287"/>
              <a:gd name="T45" fmla="*/ 29 h 443"/>
              <a:gd name="T46" fmla="*/ 276 w 287"/>
              <a:gd name="T47" fmla="*/ 109 h 443"/>
              <a:gd name="T48" fmla="*/ 254 w 287"/>
              <a:gd name="T49" fmla="*/ 177 h 443"/>
              <a:gd name="T50" fmla="*/ 193 w 287"/>
              <a:gd name="T51" fmla="*/ 212 h 443"/>
              <a:gd name="T52" fmla="*/ 193 w 287"/>
              <a:gd name="T53" fmla="*/ 214 h 443"/>
              <a:gd name="T54" fmla="*/ 262 w 287"/>
              <a:gd name="T55" fmla="*/ 247 h 443"/>
              <a:gd name="T56" fmla="*/ 287 w 287"/>
              <a:gd name="T57" fmla="*/ 313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7" h="443">
                <a:moveTo>
                  <a:pt x="287" y="313"/>
                </a:moveTo>
                <a:cubicBezTo>
                  <a:pt x="287" y="354"/>
                  <a:pt x="272" y="386"/>
                  <a:pt x="242" y="409"/>
                </a:cubicBezTo>
                <a:cubicBezTo>
                  <a:pt x="212" y="432"/>
                  <a:pt x="169" y="443"/>
                  <a:pt x="114" y="443"/>
                </a:cubicBezTo>
                <a:cubicBezTo>
                  <a:pt x="93" y="443"/>
                  <a:pt x="72" y="441"/>
                  <a:pt x="52" y="438"/>
                </a:cubicBezTo>
                <a:cubicBezTo>
                  <a:pt x="32" y="434"/>
                  <a:pt x="14" y="430"/>
                  <a:pt x="0" y="424"/>
                </a:cubicBezTo>
                <a:cubicBezTo>
                  <a:pt x="0" y="324"/>
                  <a:pt x="0" y="324"/>
                  <a:pt x="0" y="324"/>
                </a:cubicBezTo>
                <a:cubicBezTo>
                  <a:pt x="13" y="332"/>
                  <a:pt x="28" y="338"/>
                  <a:pt x="46" y="343"/>
                </a:cubicBezTo>
                <a:cubicBezTo>
                  <a:pt x="63" y="348"/>
                  <a:pt x="80" y="350"/>
                  <a:pt x="98" y="350"/>
                </a:cubicBezTo>
                <a:cubicBezTo>
                  <a:pt x="118" y="350"/>
                  <a:pt x="133" y="346"/>
                  <a:pt x="144" y="339"/>
                </a:cubicBezTo>
                <a:cubicBezTo>
                  <a:pt x="155" y="332"/>
                  <a:pt x="161" y="321"/>
                  <a:pt x="161" y="308"/>
                </a:cubicBezTo>
                <a:cubicBezTo>
                  <a:pt x="161" y="294"/>
                  <a:pt x="154" y="283"/>
                  <a:pt x="141" y="275"/>
                </a:cubicBezTo>
                <a:cubicBezTo>
                  <a:pt x="127" y="268"/>
                  <a:pt x="109" y="264"/>
                  <a:pt x="85" y="264"/>
                </a:cubicBezTo>
                <a:cubicBezTo>
                  <a:pt x="43" y="264"/>
                  <a:pt x="43" y="264"/>
                  <a:pt x="43" y="264"/>
                </a:cubicBezTo>
                <a:cubicBezTo>
                  <a:pt x="43" y="170"/>
                  <a:pt x="43" y="170"/>
                  <a:pt x="43" y="170"/>
                </a:cubicBezTo>
                <a:cubicBezTo>
                  <a:pt x="80" y="170"/>
                  <a:pt x="80" y="170"/>
                  <a:pt x="80" y="170"/>
                </a:cubicBezTo>
                <a:cubicBezTo>
                  <a:pt x="104" y="170"/>
                  <a:pt x="122" y="166"/>
                  <a:pt x="133" y="159"/>
                </a:cubicBezTo>
                <a:cubicBezTo>
                  <a:pt x="145" y="151"/>
                  <a:pt x="150" y="142"/>
                  <a:pt x="150" y="130"/>
                </a:cubicBezTo>
                <a:cubicBezTo>
                  <a:pt x="150" y="118"/>
                  <a:pt x="146" y="109"/>
                  <a:pt x="137" y="103"/>
                </a:cubicBezTo>
                <a:cubicBezTo>
                  <a:pt x="129" y="96"/>
                  <a:pt x="115" y="93"/>
                  <a:pt x="98" y="93"/>
                </a:cubicBezTo>
                <a:cubicBezTo>
                  <a:pt x="70" y="93"/>
                  <a:pt x="42" y="101"/>
                  <a:pt x="14" y="117"/>
                </a:cubicBezTo>
                <a:cubicBezTo>
                  <a:pt x="14" y="21"/>
                  <a:pt x="14" y="21"/>
                  <a:pt x="14" y="21"/>
                </a:cubicBezTo>
                <a:cubicBezTo>
                  <a:pt x="49" y="7"/>
                  <a:pt x="86" y="0"/>
                  <a:pt x="124" y="0"/>
                </a:cubicBezTo>
                <a:cubicBezTo>
                  <a:pt x="171" y="0"/>
                  <a:pt x="208" y="10"/>
                  <a:pt x="235" y="29"/>
                </a:cubicBezTo>
                <a:cubicBezTo>
                  <a:pt x="262" y="48"/>
                  <a:pt x="276" y="75"/>
                  <a:pt x="276" y="109"/>
                </a:cubicBezTo>
                <a:cubicBezTo>
                  <a:pt x="276" y="136"/>
                  <a:pt x="268" y="158"/>
                  <a:pt x="254" y="177"/>
                </a:cubicBezTo>
                <a:cubicBezTo>
                  <a:pt x="240" y="195"/>
                  <a:pt x="219" y="207"/>
                  <a:pt x="193" y="212"/>
                </a:cubicBezTo>
                <a:cubicBezTo>
                  <a:pt x="193" y="214"/>
                  <a:pt x="193" y="214"/>
                  <a:pt x="193" y="214"/>
                </a:cubicBezTo>
                <a:cubicBezTo>
                  <a:pt x="222" y="218"/>
                  <a:pt x="245" y="229"/>
                  <a:pt x="262" y="247"/>
                </a:cubicBezTo>
                <a:cubicBezTo>
                  <a:pt x="278" y="265"/>
                  <a:pt x="287" y="287"/>
                  <a:pt x="287" y="313"/>
                </a:cubicBezTo>
                <a:close/>
              </a:path>
            </a:pathLst>
          </a:custGeom>
          <a:solidFill>
            <a:schemeClr val="accent3">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 name="Title 2"/>
          <p:cNvSpPr txBox="1">
            <a:spLocks/>
          </p:cNvSpPr>
          <p:nvPr/>
        </p:nvSpPr>
        <p:spPr>
          <a:xfrm>
            <a:off x="2103438" y="1631207"/>
            <a:ext cx="8229600" cy="2178289"/>
          </a:xfrm>
          <a:prstGeom prst="rect">
            <a:avLst/>
          </a:prstGeom>
          <a:noFill/>
        </p:spPr>
        <p:txBody>
          <a:bodyPr vert="horz" wrap="square" lIns="146304" tIns="91440" rIns="146304" bIns="91440" rtlCol="0" anchor="t" anchorCtr="0">
            <a:spAutoFit/>
          </a:bodyPr>
          <a:lstStyle>
            <a:lvl1pPr algn="l" defTabSz="932372" rtl="0" eaLnBrk="1" latinLnBrk="0" hangingPunct="1">
              <a:lnSpc>
                <a:spcPct val="90000"/>
              </a:lnSpc>
              <a:spcBef>
                <a:spcPct val="0"/>
              </a:spcBef>
              <a:buNone/>
              <a:defRPr lang="en-US" sz="7197" b="0" kern="1200" cap="none" spc="-100" baseline="0">
                <a:ln w="3175">
                  <a:noFill/>
                </a:ln>
                <a:gradFill>
                  <a:gsLst>
                    <a:gs pos="96108">
                      <a:srgbClr val="262626"/>
                    </a:gs>
                    <a:gs pos="87425">
                      <a:srgbClr val="262626"/>
                    </a:gs>
                  </a:gsLst>
                  <a:lin ang="5400000" scaled="0"/>
                </a:gradFill>
                <a:effectLst/>
                <a:latin typeface="+mj-lt"/>
                <a:ea typeface="+mn-ea"/>
                <a:cs typeface="Segoe UI" pitchFamily="34" charset="0"/>
              </a:defRPr>
            </a:lvl1pPr>
          </a:lstStyle>
          <a:p>
            <a:r>
              <a:rPr lang="en-US" dirty="0">
                <a:gradFill>
                  <a:gsLst>
                    <a:gs pos="64516">
                      <a:schemeClr val="bg1"/>
                    </a:gs>
                    <a:gs pos="53000">
                      <a:schemeClr val="bg1"/>
                    </a:gs>
                  </a:gsLst>
                  <a:lin ang="5400000" scaled="0"/>
                </a:gradFill>
              </a:rPr>
              <a:t>Development Scenarios</a:t>
            </a:r>
          </a:p>
        </p:txBody>
      </p:sp>
      <p:grpSp>
        <p:nvGrpSpPr>
          <p:cNvPr id="7" name="Group 6"/>
          <p:cNvGrpSpPr/>
          <p:nvPr/>
        </p:nvGrpSpPr>
        <p:grpSpPr>
          <a:xfrm>
            <a:off x="7657993" y="3089395"/>
            <a:ext cx="4511783" cy="3608268"/>
            <a:chOff x="6527800" y="2483620"/>
            <a:chExt cx="5473700" cy="4377555"/>
          </a:xfrm>
        </p:grpSpPr>
        <p:grpSp>
          <p:nvGrpSpPr>
            <p:cNvPr id="8" name="Group 7"/>
            <p:cNvGrpSpPr/>
            <p:nvPr/>
          </p:nvGrpSpPr>
          <p:grpSpPr>
            <a:xfrm flipH="1">
              <a:off x="8613773" y="2483620"/>
              <a:ext cx="1958976" cy="4377555"/>
              <a:chOff x="8956675" y="449263"/>
              <a:chExt cx="2063751" cy="4611687"/>
            </a:xfrm>
          </p:grpSpPr>
          <p:sp>
            <p:nvSpPr>
              <p:cNvPr id="47" name="Freeform 36"/>
              <p:cNvSpPr>
                <a:spLocks/>
              </p:cNvSpPr>
              <p:nvPr/>
            </p:nvSpPr>
            <p:spPr bwMode="auto">
              <a:xfrm>
                <a:off x="9283700" y="3189288"/>
                <a:ext cx="895350" cy="1662112"/>
              </a:xfrm>
              <a:custGeom>
                <a:avLst/>
                <a:gdLst>
                  <a:gd name="T0" fmla="*/ 0 w 564"/>
                  <a:gd name="T1" fmla="*/ 0 h 1047"/>
                  <a:gd name="T2" fmla="*/ 0 w 564"/>
                  <a:gd name="T3" fmla="*/ 0 h 1047"/>
                  <a:gd name="T4" fmla="*/ 146 w 564"/>
                  <a:gd name="T5" fmla="*/ 0 h 1047"/>
                  <a:gd name="T6" fmla="*/ 418 w 564"/>
                  <a:gd name="T7" fmla="*/ 0 h 1047"/>
                  <a:gd name="T8" fmla="*/ 564 w 564"/>
                  <a:gd name="T9" fmla="*/ 0 h 1047"/>
                  <a:gd name="T10" fmla="*/ 564 w 564"/>
                  <a:gd name="T11" fmla="*/ 158 h 1047"/>
                  <a:gd name="T12" fmla="*/ 564 w 564"/>
                  <a:gd name="T13" fmla="*/ 1047 h 1047"/>
                  <a:gd name="T14" fmla="*/ 418 w 564"/>
                  <a:gd name="T15" fmla="*/ 1047 h 1047"/>
                  <a:gd name="T16" fmla="*/ 418 w 564"/>
                  <a:gd name="T17" fmla="*/ 158 h 1047"/>
                  <a:gd name="T18" fmla="*/ 146 w 564"/>
                  <a:gd name="T19" fmla="*/ 158 h 1047"/>
                  <a:gd name="T20" fmla="*/ 146 w 564"/>
                  <a:gd name="T21" fmla="*/ 1047 h 1047"/>
                  <a:gd name="T22" fmla="*/ 0 w 564"/>
                  <a:gd name="T23" fmla="*/ 1047 h 1047"/>
                  <a:gd name="T24" fmla="*/ 0 w 564"/>
                  <a:gd name="T25" fmla="*/ 158 h 1047"/>
                  <a:gd name="T26" fmla="*/ 0 w 564"/>
                  <a:gd name="T27" fmla="*/ 158 h 1047"/>
                  <a:gd name="T28" fmla="*/ 0 w 564"/>
                  <a:gd name="T29" fmla="*/ 0 h 10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64" h="1047">
                    <a:moveTo>
                      <a:pt x="0" y="0"/>
                    </a:moveTo>
                    <a:lnTo>
                      <a:pt x="0" y="0"/>
                    </a:lnTo>
                    <a:lnTo>
                      <a:pt x="146" y="0"/>
                    </a:lnTo>
                    <a:lnTo>
                      <a:pt x="418" y="0"/>
                    </a:lnTo>
                    <a:lnTo>
                      <a:pt x="564" y="0"/>
                    </a:lnTo>
                    <a:lnTo>
                      <a:pt x="564" y="158"/>
                    </a:lnTo>
                    <a:lnTo>
                      <a:pt x="564" y="1047"/>
                    </a:lnTo>
                    <a:lnTo>
                      <a:pt x="418" y="1047"/>
                    </a:lnTo>
                    <a:lnTo>
                      <a:pt x="418" y="158"/>
                    </a:lnTo>
                    <a:lnTo>
                      <a:pt x="146" y="158"/>
                    </a:lnTo>
                    <a:lnTo>
                      <a:pt x="146" y="1047"/>
                    </a:lnTo>
                    <a:lnTo>
                      <a:pt x="0" y="1047"/>
                    </a:lnTo>
                    <a:lnTo>
                      <a:pt x="0" y="158"/>
                    </a:lnTo>
                    <a:lnTo>
                      <a:pt x="0" y="158"/>
                    </a:lnTo>
                    <a:lnTo>
                      <a:pt x="0" y="0"/>
                    </a:lnTo>
                    <a:close/>
                  </a:path>
                </a:pathLst>
              </a:custGeom>
              <a:solidFill>
                <a:srgbClr val="BB25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8" name="Freeform 37"/>
              <p:cNvSpPr>
                <a:spLocks/>
              </p:cNvSpPr>
              <p:nvPr/>
            </p:nvSpPr>
            <p:spPr bwMode="auto">
              <a:xfrm>
                <a:off x="9283700" y="4819650"/>
                <a:ext cx="536575" cy="241300"/>
              </a:xfrm>
              <a:custGeom>
                <a:avLst/>
                <a:gdLst>
                  <a:gd name="T0" fmla="*/ 22 w 51"/>
                  <a:gd name="T1" fmla="*/ 0 h 23"/>
                  <a:gd name="T2" fmla="*/ 51 w 51"/>
                  <a:gd name="T3" fmla="*/ 23 h 23"/>
                  <a:gd name="T4" fmla="*/ 22 w 51"/>
                  <a:gd name="T5" fmla="*/ 23 h 23"/>
                  <a:gd name="T6" fmla="*/ 0 w 51"/>
                  <a:gd name="T7" fmla="*/ 23 h 23"/>
                  <a:gd name="T8" fmla="*/ 0 w 51"/>
                  <a:gd name="T9" fmla="*/ 0 h 23"/>
                  <a:gd name="T10" fmla="*/ 22 w 51"/>
                  <a:gd name="T11" fmla="*/ 0 h 23"/>
                </a:gdLst>
                <a:ahLst/>
                <a:cxnLst>
                  <a:cxn ang="0">
                    <a:pos x="T0" y="T1"/>
                  </a:cxn>
                  <a:cxn ang="0">
                    <a:pos x="T2" y="T3"/>
                  </a:cxn>
                  <a:cxn ang="0">
                    <a:pos x="T4" y="T5"/>
                  </a:cxn>
                  <a:cxn ang="0">
                    <a:pos x="T6" y="T7"/>
                  </a:cxn>
                  <a:cxn ang="0">
                    <a:pos x="T8" y="T9"/>
                  </a:cxn>
                  <a:cxn ang="0">
                    <a:pos x="T10" y="T11"/>
                  </a:cxn>
                </a:cxnLst>
                <a:rect l="0" t="0" r="r" b="b"/>
                <a:pathLst>
                  <a:path w="51" h="23">
                    <a:moveTo>
                      <a:pt x="22" y="0"/>
                    </a:moveTo>
                    <a:cubicBezTo>
                      <a:pt x="37" y="0"/>
                      <a:pt x="50" y="10"/>
                      <a:pt x="51" y="23"/>
                    </a:cubicBezTo>
                    <a:cubicBezTo>
                      <a:pt x="22" y="23"/>
                      <a:pt x="22" y="23"/>
                      <a:pt x="22" y="23"/>
                    </a:cubicBezTo>
                    <a:cubicBezTo>
                      <a:pt x="0" y="23"/>
                      <a:pt x="0" y="23"/>
                      <a:pt x="0" y="23"/>
                    </a:cubicBezTo>
                    <a:cubicBezTo>
                      <a:pt x="0" y="0"/>
                      <a:pt x="0" y="0"/>
                      <a:pt x="0" y="0"/>
                    </a:cubicBezTo>
                    <a:lnTo>
                      <a:pt x="22" y="0"/>
                    </a:lnTo>
                    <a:close/>
                  </a:path>
                </a:pathLst>
              </a:custGeom>
              <a:solidFill>
                <a:srgbClr val="5741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9" name="Freeform 38"/>
              <p:cNvSpPr>
                <a:spLocks/>
              </p:cNvSpPr>
              <p:nvPr/>
            </p:nvSpPr>
            <p:spPr bwMode="auto">
              <a:xfrm>
                <a:off x="8956675" y="1819275"/>
                <a:ext cx="1558925" cy="1370012"/>
              </a:xfrm>
              <a:custGeom>
                <a:avLst/>
                <a:gdLst>
                  <a:gd name="T0" fmla="*/ 31 w 148"/>
                  <a:gd name="T1" fmla="*/ 0 h 131"/>
                  <a:gd name="T2" fmla="*/ 116 w 148"/>
                  <a:gd name="T3" fmla="*/ 0 h 131"/>
                  <a:gd name="T4" fmla="*/ 148 w 148"/>
                  <a:gd name="T5" fmla="*/ 27 h 131"/>
                  <a:gd name="T6" fmla="*/ 148 w 148"/>
                  <a:gd name="T7" fmla="*/ 49 h 131"/>
                  <a:gd name="T8" fmla="*/ 116 w 148"/>
                  <a:gd name="T9" fmla="*/ 49 h 131"/>
                  <a:gd name="T10" fmla="*/ 116 w 148"/>
                  <a:gd name="T11" fmla="*/ 131 h 131"/>
                  <a:gd name="T12" fmla="*/ 31 w 148"/>
                  <a:gd name="T13" fmla="*/ 131 h 131"/>
                  <a:gd name="T14" fmla="*/ 31 w 148"/>
                  <a:gd name="T15" fmla="*/ 49 h 131"/>
                  <a:gd name="T16" fmla="*/ 0 w 148"/>
                  <a:gd name="T17" fmla="*/ 49 h 131"/>
                  <a:gd name="T18" fmla="*/ 0 w 148"/>
                  <a:gd name="T19" fmla="*/ 27 h 131"/>
                  <a:gd name="T20" fmla="*/ 31 w 148"/>
                  <a:gd name="T21" fmla="*/ 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8" h="131">
                    <a:moveTo>
                      <a:pt x="31" y="0"/>
                    </a:moveTo>
                    <a:cubicBezTo>
                      <a:pt x="116" y="0"/>
                      <a:pt x="116" y="0"/>
                      <a:pt x="116" y="0"/>
                    </a:cubicBezTo>
                    <a:cubicBezTo>
                      <a:pt x="134" y="0"/>
                      <a:pt x="148" y="12"/>
                      <a:pt x="148" y="27"/>
                    </a:cubicBezTo>
                    <a:cubicBezTo>
                      <a:pt x="148" y="49"/>
                      <a:pt x="148" y="49"/>
                      <a:pt x="148" y="49"/>
                    </a:cubicBezTo>
                    <a:cubicBezTo>
                      <a:pt x="116" y="49"/>
                      <a:pt x="116" y="49"/>
                      <a:pt x="116" y="49"/>
                    </a:cubicBezTo>
                    <a:cubicBezTo>
                      <a:pt x="116" y="131"/>
                      <a:pt x="116" y="131"/>
                      <a:pt x="116" y="131"/>
                    </a:cubicBezTo>
                    <a:cubicBezTo>
                      <a:pt x="31" y="131"/>
                      <a:pt x="31" y="131"/>
                      <a:pt x="31" y="131"/>
                    </a:cubicBezTo>
                    <a:cubicBezTo>
                      <a:pt x="31" y="49"/>
                      <a:pt x="31" y="49"/>
                      <a:pt x="31" y="49"/>
                    </a:cubicBezTo>
                    <a:cubicBezTo>
                      <a:pt x="0" y="49"/>
                      <a:pt x="0" y="49"/>
                      <a:pt x="0" y="49"/>
                    </a:cubicBezTo>
                    <a:cubicBezTo>
                      <a:pt x="0" y="27"/>
                      <a:pt x="0" y="27"/>
                      <a:pt x="0" y="27"/>
                    </a:cubicBezTo>
                    <a:cubicBezTo>
                      <a:pt x="0" y="12"/>
                      <a:pt x="14" y="0"/>
                      <a:pt x="31"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0" name="Freeform 39"/>
              <p:cNvSpPr>
                <a:spLocks/>
              </p:cNvSpPr>
              <p:nvPr/>
            </p:nvSpPr>
            <p:spPr bwMode="auto">
              <a:xfrm>
                <a:off x="10231438" y="2332038"/>
                <a:ext cx="547688" cy="709612"/>
              </a:xfrm>
              <a:custGeom>
                <a:avLst/>
                <a:gdLst>
                  <a:gd name="T0" fmla="*/ 19 w 52"/>
                  <a:gd name="T1" fmla="*/ 68 h 68"/>
                  <a:gd name="T2" fmla="*/ 52 w 52"/>
                  <a:gd name="T3" fmla="*/ 68 h 68"/>
                  <a:gd name="T4" fmla="*/ 52 w 52"/>
                  <a:gd name="T5" fmla="*/ 48 h 68"/>
                  <a:gd name="T6" fmla="*/ 22 w 52"/>
                  <a:gd name="T7" fmla="*/ 48 h 68"/>
                  <a:gd name="T8" fmla="*/ 22 w 52"/>
                  <a:gd name="T9" fmla="*/ 0 h 68"/>
                  <a:gd name="T10" fmla="*/ 0 w 52"/>
                  <a:gd name="T11" fmla="*/ 0 h 68"/>
                  <a:gd name="T12" fmla="*/ 0 w 52"/>
                  <a:gd name="T13" fmla="*/ 51 h 68"/>
                  <a:gd name="T14" fmla="*/ 19 w 52"/>
                  <a:gd name="T15" fmla="*/ 68 h 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2" h="68">
                    <a:moveTo>
                      <a:pt x="19" y="68"/>
                    </a:moveTo>
                    <a:cubicBezTo>
                      <a:pt x="52" y="68"/>
                      <a:pt x="52" y="68"/>
                      <a:pt x="52" y="68"/>
                    </a:cubicBezTo>
                    <a:cubicBezTo>
                      <a:pt x="52" y="48"/>
                      <a:pt x="52" y="48"/>
                      <a:pt x="52" y="48"/>
                    </a:cubicBezTo>
                    <a:cubicBezTo>
                      <a:pt x="22" y="48"/>
                      <a:pt x="22" y="48"/>
                      <a:pt x="22" y="48"/>
                    </a:cubicBezTo>
                    <a:cubicBezTo>
                      <a:pt x="22" y="0"/>
                      <a:pt x="22" y="0"/>
                      <a:pt x="22" y="0"/>
                    </a:cubicBezTo>
                    <a:cubicBezTo>
                      <a:pt x="0" y="0"/>
                      <a:pt x="0" y="0"/>
                      <a:pt x="0" y="0"/>
                    </a:cubicBezTo>
                    <a:cubicBezTo>
                      <a:pt x="0" y="51"/>
                      <a:pt x="0" y="51"/>
                      <a:pt x="0" y="51"/>
                    </a:cubicBezTo>
                    <a:cubicBezTo>
                      <a:pt x="0" y="60"/>
                      <a:pt x="8" y="68"/>
                      <a:pt x="19" y="68"/>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1" name="Rectangle 40"/>
              <p:cNvSpPr>
                <a:spLocks noChangeArrowheads="1"/>
              </p:cNvSpPr>
              <p:nvPr/>
            </p:nvSpPr>
            <p:spPr bwMode="auto">
              <a:xfrm>
                <a:off x="8999538" y="2332038"/>
                <a:ext cx="241300" cy="1222375"/>
              </a:xfrm>
              <a:prstGeom prst="rect">
                <a:avLst/>
              </a:prstGeom>
              <a:solidFill>
                <a:srgbClr val="6E58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2" name="Freeform 41"/>
              <p:cNvSpPr>
                <a:spLocks/>
              </p:cNvSpPr>
              <p:nvPr/>
            </p:nvSpPr>
            <p:spPr bwMode="auto">
              <a:xfrm>
                <a:off x="8999538" y="3355975"/>
                <a:ext cx="241300" cy="407987"/>
              </a:xfrm>
              <a:custGeom>
                <a:avLst/>
                <a:gdLst>
                  <a:gd name="T0" fmla="*/ 23 w 23"/>
                  <a:gd name="T1" fmla="*/ 0 h 39"/>
                  <a:gd name="T2" fmla="*/ 23 w 23"/>
                  <a:gd name="T3" fmla="*/ 39 h 39"/>
                  <a:gd name="T4" fmla="*/ 0 w 23"/>
                  <a:gd name="T5" fmla="*/ 19 h 39"/>
                  <a:gd name="T6" fmla="*/ 23 w 23"/>
                  <a:gd name="T7" fmla="*/ 0 h 39"/>
                </a:gdLst>
                <a:ahLst/>
                <a:cxnLst>
                  <a:cxn ang="0">
                    <a:pos x="T0" y="T1"/>
                  </a:cxn>
                  <a:cxn ang="0">
                    <a:pos x="T2" y="T3"/>
                  </a:cxn>
                  <a:cxn ang="0">
                    <a:pos x="T4" y="T5"/>
                  </a:cxn>
                  <a:cxn ang="0">
                    <a:pos x="T6" y="T7"/>
                  </a:cxn>
                </a:cxnLst>
                <a:rect l="0" t="0" r="r" b="b"/>
                <a:pathLst>
                  <a:path w="23" h="39">
                    <a:moveTo>
                      <a:pt x="23" y="0"/>
                    </a:moveTo>
                    <a:cubicBezTo>
                      <a:pt x="23" y="39"/>
                      <a:pt x="23" y="39"/>
                      <a:pt x="23" y="39"/>
                    </a:cubicBezTo>
                    <a:cubicBezTo>
                      <a:pt x="10" y="39"/>
                      <a:pt x="0" y="30"/>
                      <a:pt x="0" y="19"/>
                    </a:cubicBezTo>
                    <a:cubicBezTo>
                      <a:pt x="0" y="8"/>
                      <a:pt x="10" y="0"/>
                      <a:pt x="23" y="0"/>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3" name="Freeform 42"/>
              <p:cNvSpPr>
                <a:spLocks/>
              </p:cNvSpPr>
              <p:nvPr/>
            </p:nvSpPr>
            <p:spPr bwMode="auto">
              <a:xfrm>
                <a:off x="10536238" y="2833688"/>
                <a:ext cx="484188" cy="207962"/>
              </a:xfrm>
              <a:custGeom>
                <a:avLst/>
                <a:gdLst>
                  <a:gd name="T0" fmla="*/ 0 w 46"/>
                  <a:gd name="T1" fmla="*/ 0 h 20"/>
                  <a:gd name="T2" fmla="*/ 46 w 46"/>
                  <a:gd name="T3" fmla="*/ 0 h 20"/>
                  <a:gd name="T4" fmla="*/ 23 w 46"/>
                  <a:gd name="T5" fmla="*/ 20 h 20"/>
                  <a:gd name="T6" fmla="*/ 0 w 46"/>
                  <a:gd name="T7" fmla="*/ 0 h 20"/>
                </a:gdLst>
                <a:ahLst/>
                <a:cxnLst>
                  <a:cxn ang="0">
                    <a:pos x="T0" y="T1"/>
                  </a:cxn>
                  <a:cxn ang="0">
                    <a:pos x="T2" y="T3"/>
                  </a:cxn>
                  <a:cxn ang="0">
                    <a:pos x="T4" y="T5"/>
                  </a:cxn>
                  <a:cxn ang="0">
                    <a:pos x="T6" y="T7"/>
                  </a:cxn>
                </a:cxnLst>
                <a:rect l="0" t="0" r="r" b="b"/>
                <a:pathLst>
                  <a:path w="46" h="20">
                    <a:moveTo>
                      <a:pt x="0" y="0"/>
                    </a:moveTo>
                    <a:cubicBezTo>
                      <a:pt x="46" y="0"/>
                      <a:pt x="46" y="0"/>
                      <a:pt x="46" y="0"/>
                    </a:cubicBezTo>
                    <a:cubicBezTo>
                      <a:pt x="46" y="11"/>
                      <a:pt x="36" y="20"/>
                      <a:pt x="23" y="20"/>
                    </a:cubicBezTo>
                    <a:cubicBezTo>
                      <a:pt x="10" y="20"/>
                      <a:pt x="0" y="11"/>
                      <a:pt x="0" y="0"/>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4" name="Rectangle 44"/>
              <p:cNvSpPr>
                <a:spLocks noChangeArrowheads="1"/>
              </p:cNvSpPr>
              <p:nvPr/>
            </p:nvSpPr>
            <p:spPr bwMode="auto">
              <a:xfrm>
                <a:off x="8999538" y="2332038"/>
                <a:ext cx="241300" cy="61912"/>
              </a:xfrm>
              <a:prstGeom prst="rect">
                <a:avLst/>
              </a:prstGeom>
              <a:solidFill>
                <a:srgbClr val="4B392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5" name="Rectangle 45"/>
              <p:cNvSpPr>
                <a:spLocks noChangeArrowheads="1"/>
              </p:cNvSpPr>
              <p:nvPr/>
            </p:nvSpPr>
            <p:spPr bwMode="auto">
              <a:xfrm>
                <a:off x="10231438" y="2332038"/>
                <a:ext cx="231775" cy="61912"/>
              </a:xfrm>
              <a:prstGeom prst="rect">
                <a:avLst/>
              </a:prstGeom>
              <a:solidFill>
                <a:srgbClr val="4B392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6" name="Freeform 46"/>
              <p:cNvSpPr>
                <a:spLocks/>
              </p:cNvSpPr>
              <p:nvPr/>
            </p:nvSpPr>
            <p:spPr bwMode="auto">
              <a:xfrm>
                <a:off x="9947275" y="4819650"/>
                <a:ext cx="536575" cy="241300"/>
              </a:xfrm>
              <a:custGeom>
                <a:avLst/>
                <a:gdLst>
                  <a:gd name="T0" fmla="*/ 22 w 51"/>
                  <a:gd name="T1" fmla="*/ 0 h 23"/>
                  <a:gd name="T2" fmla="*/ 51 w 51"/>
                  <a:gd name="T3" fmla="*/ 23 h 23"/>
                  <a:gd name="T4" fmla="*/ 22 w 51"/>
                  <a:gd name="T5" fmla="*/ 23 h 23"/>
                  <a:gd name="T6" fmla="*/ 0 w 51"/>
                  <a:gd name="T7" fmla="*/ 23 h 23"/>
                  <a:gd name="T8" fmla="*/ 0 w 51"/>
                  <a:gd name="T9" fmla="*/ 0 h 23"/>
                  <a:gd name="T10" fmla="*/ 22 w 51"/>
                  <a:gd name="T11" fmla="*/ 0 h 23"/>
                </a:gdLst>
                <a:ahLst/>
                <a:cxnLst>
                  <a:cxn ang="0">
                    <a:pos x="T0" y="T1"/>
                  </a:cxn>
                  <a:cxn ang="0">
                    <a:pos x="T2" y="T3"/>
                  </a:cxn>
                  <a:cxn ang="0">
                    <a:pos x="T4" y="T5"/>
                  </a:cxn>
                  <a:cxn ang="0">
                    <a:pos x="T6" y="T7"/>
                  </a:cxn>
                  <a:cxn ang="0">
                    <a:pos x="T8" y="T9"/>
                  </a:cxn>
                  <a:cxn ang="0">
                    <a:pos x="T10" y="T11"/>
                  </a:cxn>
                </a:cxnLst>
                <a:rect l="0" t="0" r="r" b="b"/>
                <a:pathLst>
                  <a:path w="51" h="23">
                    <a:moveTo>
                      <a:pt x="22" y="0"/>
                    </a:moveTo>
                    <a:cubicBezTo>
                      <a:pt x="37" y="0"/>
                      <a:pt x="50" y="10"/>
                      <a:pt x="51" y="23"/>
                    </a:cubicBezTo>
                    <a:cubicBezTo>
                      <a:pt x="22" y="23"/>
                      <a:pt x="22" y="23"/>
                      <a:pt x="22" y="23"/>
                    </a:cubicBezTo>
                    <a:cubicBezTo>
                      <a:pt x="0" y="23"/>
                      <a:pt x="0" y="23"/>
                      <a:pt x="0" y="23"/>
                    </a:cubicBezTo>
                    <a:cubicBezTo>
                      <a:pt x="0" y="0"/>
                      <a:pt x="0" y="0"/>
                      <a:pt x="0" y="0"/>
                    </a:cubicBezTo>
                    <a:lnTo>
                      <a:pt x="22" y="0"/>
                    </a:lnTo>
                    <a:close/>
                  </a:path>
                </a:pathLst>
              </a:custGeom>
              <a:solidFill>
                <a:srgbClr val="5741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7" name="Freeform 47"/>
              <p:cNvSpPr>
                <a:spLocks/>
              </p:cNvSpPr>
              <p:nvPr/>
            </p:nvSpPr>
            <p:spPr bwMode="auto">
              <a:xfrm>
                <a:off x="9483725" y="1609725"/>
                <a:ext cx="515938" cy="366712"/>
              </a:xfrm>
              <a:custGeom>
                <a:avLst/>
                <a:gdLst>
                  <a:gd name="T0" fmla="*/ 0 w 49"/>
                  <a:gd name="T1" fmla="*/ 27 h 35"/>
                  <a:gd name="T2" fmla="*/ 26 w 49"/>
                  <a:gd name="T3" fmla="*/ 35 h 35"/>
                  <a:gd name="T4" fmla="*/ 49 w 49"/>
                  <a:gd name="T5" fmla="*/ 27 h 35"/>
                  <a:gd name="T6" fmla="*/ 49 w 49"/>
                  <a:gd name="T7" fmla="*/ 0 h 35"/>
                  <a:gd name="T8" fmla="*/ 0 w 49"/>
                  <a:gd name="T9" fmla="*/ 0 h 35"/>
                  <a:gd name="T10" fmla="*/ 0 w 49"/>
                  <a:gd name="T11" fmla="*/ 27 h 35"/>
                </a:gdLst>
                <a:ahLst/>
                <a:cxnLst>
                  <a:cxn ang="0">
                    <a:pos x="T0" y="T1"/>
                  </a:cxn>
                  <a:cxn ang="0">
                    <a:pos x="T2" y="T3"/>
                  </a:cxn>
                  <a:cxn ang="0">
                    <a:pos x="T4" y="T5"/>
                  </a:cxn>
                  <a:cxn ang="0">
                    <a:pos x="T6" y="T7"/>
                  </a:cxn>
                  <a:cxn ang="0">
                    <a:pos x="T8" y="T9"/>
                  </a:cxn>
                  <a:cxn ang="0">
                    <a:pos x="T10" y="T11"/>
                  </a:cxn>
                </a:cxnLst>
                <a:rect l="0" t="0" r="r" b="b"/>
                <a:pathLst>
                  <a:path w="49" h="35">
                    <a:moveTo>
                      <a:pt x="0" y="27"/>
                    </a:moveTo>
                    <a:cubicBezTo>
                      <a:pt x="0" y="33"/>
                      <a:pt x="26" y="35"/>
                      <a:pt x="26" y="35"/>
                    </a:cubicBezTo>
                    <a:cubicBezTo>
                      <a:pt x="26" y="35"/>
                      <a:pt x="49" y="32"/>
                      <a:pt x="49" y="27"/>
                    </a:cubicBezTo>
                    <a:cubicBezTo>
                      <a:pt x="49" y="22"/>
                      <a:pt x="49" y="0"/>
                      <a:pt x="49" y="0"/>
                    </a:cubicBezTo>
                    <a:cubicBezTo>
                      <a:pt x="0" y="0"/>
                      <a:pt x="0" y="0"/>
                      <a:pt x="0" y="0"/>
                    </a:cubicBezTo>
                    <a:cubicBezTo>
                      <a:pt x="0" y="0"/>
                      <a:pt x="0" y="22"/>
                      <a:pt x="0" y="27"/>
                    </a:cubicBezTo>
                    <a:close/>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8" name="Freeform 48"/>
              <p:cNvSpPr>
                <a:spLocks/>
              </p:cNvSpPr>
              <p:nvPr/>
            </p:nvSpPr>
            <p:spPr bwMode="auto">
              <a:xfrm>
                <a:off x="9483725" y="1609725"/>
                <a:ext cx="515938" cy="188912"/>
              </a:xfrm>
              <a:custGeom>
                <a:avLst/>
                <a:gdLst>
                  <a:gd name="T0" fmla="*/ 0 w 49"/>
                  <a:gd name="T1" fmla="*/ 14 h 18"/>
                  <a:gd name="T2" fmla="*/ 26 w 49"/>
                  <a:gd name="T3" fmla="*/ 18 h 18"/>
                  <a:gd name="T4" fmla="*/ 49 w 49"/>
                  <a:gd name="T5" fmla="*/ 14 h 18"/>
                  <a:gd name="T6" fmla="*/ 49 w 49"/>
                  <a:gd name="T7" fmla="*/ 0 h 18"/>
                  <a:gd name="T8" fmla="*/ 0 w 49"/>
                  <a:gd name="T9" fmla="*/ 0 h 18"/>
                  <a:gd name="T10" fmla="*/ 0 w 49"/>
                  <a:gd name="T11" fmla="*/ 14 h 18"/>
                </a:gdLst>
                <a:ahLst/>
                <a:cxnLst>
                  <a:cxn ang="0">
                    <a:pos x="T0" y="T1"/>
                  </a:cxn>
                  <a:cxn ang="0">
                    <a:pos x="T2" y="T3"/>
                  </a:cxn>
                  <a:cxn ang="0">
                    <a:pos x="T4" y="T5"/>
                  </a:cxn>
                  <a:cxn ang="0">
                    <a:pos x="T6" y="T7"/>
                  </a:cxn>
                  <a:cxn ang="0">
                    <a:pos x="T8" y="T9"/>
                  </a:cxn>
                  <a:cxn ang="0">
                    <a:pos x="T10" y="T11"/>
                  </a:cxn>
                </a:cxnLst>
                <a:rect l="0" t="0" r="r" b="b"/>
                <a:pathLst>
                  <a:path w="49" h="18">
                    <a:moveTo>
                      <a:pt x="0" y="14"/>
                    </a:moveTo>
                    <a:cubicBezTo>
                      <a:pt x="0" y="16"/>
                      <a:pt x="26" y="18"/>
                      <a:pt x="26" y="18"/>
                    </a:cubicBezTo>
                    <a:cubicBezTo>
                      <a:pt x="26" y="18"/>
                      <a:pt x="49" y="16"/>
                      <a:pt x="49" y="14"/>
                    </a:cubicBezTo>
                    <a:cubicBezTo>
                      <a:pt x="49" y="11"/>
                      <a:pt x="49" y="0"/>
                      <a:pt x="49" y="0"/>
                    </a:cubicBezTo>
                    <a:cubicBezTo>
                      <a:pt x="0" y="0"/>
                      <a:pt x="0" y="0"/>
                      <a:pt x="0" y="0"/>
                    </a:cubicBezTo>
                    <a:cubicBezTo>
                      <a:pt x="0" y="0"/>
                      <a:pt x="0" y="11"/>
                      <a:pt x="0" y="14"/>
                    </a:cubicBezTo>
                    <a:close/>
                  </a:path>
                </a:pathLst>
              </a:custGeom>
              <a:solidFill>
                <a:srgbClr val="4B3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9" name="Freeform 49"/>
              <p:cNvSpPr>
                <a:spLocks/>
              </p:cNvSpPr>
              <p:nvPr/>
            </p:nvSpPr>
            <p:spPr bwMode="auto">
              <a:xfrm>
                <a:off x="9315450" y="554038"/>
                <a:ext cx="831850" cy="1139825"/>
              </a:xfrm>
              <a:custGeom>
                <a:avLst/>
                <a:gdLst>
                  <a:gd name="T0" fmla="*/ 77 w 79"/>
                  <a:gd name="T1" fmla="*/ 27 h 109"/>
                  <a:gd name="T2" fmla="*/ 62 w 79"/>
                  <a:gd name="T3" fmla="*/ 0 h 109"/>
                  <a:gd name="T4" fmla="*/ 20 w 79"/>
                  <a:gd name="T5" fmla="*/ 0 h 109"/>
                  <a:gd name="T6" fmla="*/ 7 w 79"/>
                  <a:gd name="T7" fmla="*/ 25 h 109"/>
                  <a:gd name="T8" fmla="*/ 7 w 79"/>
                  <a:gd name="T9" fmla="*/ 39 h 109"/>
                  <a:gd name="T10" fmla="*/ 0 w 79"/>
                  <a:gd name="T11" fmla="*/ 41 h 109"/>
                  <a:gd name="T12" fmla="*/ 0 w 79"/>
                  <a:gd name="T13" fmla="*/ 43 h 109"/>
                  <a:gd name="T14" fmla="*/ 0 w 79"/>
                  <a:gd name="T15" fmla="*/ 55 h 109"/>
                  <a:gd name="T16" fmla="*/ 1 w 79"/>
                  <a:gd name="T17" fmla="*/ 62 h 109"/>
                  <a:gd name="T18" fmla="*/ 1 w 79"/>
                  <a:gd name="T19" fmla="*/ 90 h 109"/>
                  <a:gd name="T20" fmla="*/ 45 w 79"/>
                  <a:gd name="T21" fmla="*/ 109 h 109"/>
                  <a:gd name="T22" fmla="*/ 79 w 79"/>
                  <a:gd name="T23" fmla="*/ 90 h 109"/>
                  <a:gd name="T24" fmla="*/ 79 w 79"/>
                  <a:gd name="T25" fmla="*/ 74 h 109"/>
                  <a:gd name="T26" fmla="*/ 77 w 79"/>
                  <a:gd name="T27" fmla="*/ 27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9" h="109">
                    <a:moveTo>
                      <a:pt x="77" y="27"/>
                    </a:moveTo>
                    <a:cubicBezTo>
                      <a:pt x="77" y="24"/>
                      <a:pt x="71" y="0"/>
                      <a:pt x="62" y="0"/>
                    </a:cubicBezTo>
                    <a:cubicBezTo>
                      <a:pt x="20" y="0"/>
                      <a:pt x="20" y="0"/>
                      <a:pt x="20" y="0"/>
                    </a:cubicBezTo>
                    <a:cubicBezTo>
                      <a:pt x="12" y="0"/>
                      <a:pt x="7" y="17"/>
                      <a:pt x="7" y="25"/>
                    </a:cubicBezTo>
                    <a:cubicBezTo>
                      <a:pt x="7" y="39"/>
                      <a:pt x="7" y="39"/>
                      <a:pt x="7" y="39"/>
                    </a:cubicBezTo>
                    <a:cubicBezTo>
                      <a:pt x="0" y="41"/>
                      <a:pt x="0" y="41"/>
                      <a:pt x="0" y="41"/>
                    </a:cubicBezTo>
                    <a:cubicBezTo>
                      <a:pt x="0" y="42"/>
                      <a:pt x="0" y="43"/>
                      <a:pt x="0" y="43"/>
                    </a:cubicBezTo>
                    <a:cubicBezTo>
                      <a:pt x="0" y="47"/>
                      <a:pt x="0" y="51"/>
                      <a:pt x="0" y="55"/>
                    </a:cubicBezTo>
                    <a:cubicBezTo>
                      <a:pt x="0" y="57"/>
                      <a:pt x="0" y="60"/>
                      <a:pt x="1" y="62"/>
                    </a:cubicBezTo>
                    <a:cubicBezTo>
                      <a:pt x="1" y="61"/>
                      <a:pt x="1" y="90"/>
                      <a:pt x="1" y="90"/>
                    </a:cubicBezTo>
                    <a:cubicBezTo>
                      <a:pt x="6" y="109"/>
                      <a:pt x="32" y="109"/>
                      <a:pt x="45" y="109"/>
                    </a:cubicBezTo>
                    <a:cubicBezTo>
                      <a:pt x="58" y="109"/>
                      <a:pt x="76" y="103"/>
                      <a:pt x="79" y="90"/>
                    </a:cubicBezTo>
                    <a:cubicBezTo>
                      <a:pt x="79" y="74"/>
                      <a:pt x="79" y="74"/>
                      <a:pt x="79" y="74"/>
                    </a:cubicBezTo>
                    <a:cubicBezTo>
                      <a:pt x="79" y="74"/>
                      <a:pt x="79" y="34"/>
                      <a:pt x="77" y="27"/>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0" name="Freeform 50"/>
              <p:cNvSpPr>
                <a:spLocks/>
              </p:cNvSpPr>
              <p:nvPr/>
            </p:nvSpPr>
            <p:spPr bwMode="auto">
              <a:xfrm>
                <a:off x="9663113" y="1411288"/>
                <a:ext cx="157163" cy="41275"/>
              </a:xfrm>
              <a:custGeom>
                <a:avLst/>
                <a:gdLst>
                  <a:gd name="T0" fmla="*/ 15 w 15"/>
                  <a:gd name="T1" fmla="*/ 0 h 4"/>
                  <a:gd name="T2" fmla="*/ 8 w 15"/>
                  <a:gd name="T3" fmla="*/ 4 h 4"/>
                  <a:gd name="T4" fmla="*/ 0 w 15"/>
                  <a:gd name="T5" fmla="*/ 0 h 4"/>
                  <a:gd name="T6" fmla="*/ 15 w 15"/>
                  <a:gd name="T7" fmla="*/ 0 h 4"/>
                </a:gdLst>
                <a:ahLst/>
                <a:cxnLst>
                  <a:cxn ang="0">
                    <a:pos x="T0" y="T1"/>
                  </a:cxn>
                  <a:cxn ang="0">
                    <a:pos x="T2" y="T3"/>
                  </a:cxn>
                  <a:cxn ang="0">
                    <a:pos x="T4" y="T5"/>
                  </a:cxn>
                  <a:cxn ang="0">
                    <a:pos x="T6" y="T7"/>
                  </a:cxn>
                </a:cxnLst>
                <a:rect l="0" t="0" r="r" b="b"/>
                <a:pathLst>
                  <a:path w="15" h="4">
                    <a:moveTo>
                      <a:pt x="15" y="0"/>
                    </a:moveTo>
                    <a:cubicBezTo>
                      <a:pt x="15" y="2"/>
                      <a:pt x="12" y="4"/>
                      <a:pt x="8" y="4"/>
                    </a:cubicBezTo>
                    <a:cubicBezTo>
                      <a:pt x="3" y="4"/>
                      <a:pt x="0" y="2"/>
                      <a:pt x="0" y="0"/>
                    </a:cubicBezTo>
                    <a:lnTo>
                      <a:pt x="1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1" name="Freeform 51"/>
              <p:cNvSpPr>
                <a:spLocks/>
              </p:cNvSpPr>
              <p:nvPr/>
            </p:nvSpPr>
            <p:spPr bwMode="auto">
              <a:xfrm>
                <a:off x="9324975" y="1192213"/>
                <a:ext cx="74613" cy="125412"/>
              </a:xfrm>
              <a:custGeom>
                <a:avLst/>
                <a:gdLst>
                  <a:gd name="T0" fmla="*/ 7 w 7"/>
                  <a:gd name="T1" fmla="*/ 0 h 12"/>
                  <a:gd name="T2" fmla="*/ 4 w 7"/>
                  <a:gd name="T3" fmla="*/ 4 h 12"/>
                  <a:gd name="T4" fmla="*/ 0 w 7"/>
                  <a:gd name="T5" fmla="*/ 8 h 12"/>
                  <a:gd name="T6" fmla="*/ 0 w 7"/>
                  <a:gd name="T7" fmla="*/ 12 h 12"/>
                  <a:gd name="T8" fmla="*/ 0 w 7"/>
                  <a:gd name="T9" fmla="*/ 12 h 12"/>
                  <a:gd name="T10" fmla="*/ 3 w 7"/>
                  <a:gd name="T11" fmla="*/ 11 h 12"/>
                  <a:gd name="T12" fmla="*/ 3 w 7"/>
                  <a:gd name="T13" fmla="*/ 11 h 12"/>
                  <a:gd name="T14" fmla="*/ 4 w 7"/>
                  <a:gd name="T15" fmla="*/ 10 h 12"/>
                  <a:gd name="T16" fmla="*/ 7 w 7"/>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2">
                    <a:moveTo>
                      <a:pt x="7" y="0"/>
                    </a:moveTo>
                    <a:cubicBezTo>
                      <a:pt x="4" y="4"/>
                      <a:pt x="4" y="4"/>
                      <a:pt x="4" y="4"/>
                    </a:cubicBezTo>
                    <a:cubicBezTo>
                      <a:pt x="3" y="6"/>
                      <a:pt x="2" y="7"/>
                      <a:pt x="0" y="8"/>
                    </a:cubicBezTo>
                    <a:cubicBezTo>
                      <a:pt x="0" y="12"/>
                      <a:pt x="0" y="12"/>
                      <a:pt x="0" y="12"/>
                    </a:cubicBezTo>
                    <a:cubicBezTo>
                      <a:pt x="0" y="12"/>
                      <a:pt x="0" y="12"/>
                      <a:pt x="0" y="12"/>
                    </a:cubicBezTo>
                    <a:cubicBezTo>
                      <a:pt x="1" y="12"/>
                      <a:pt x="2" y="12"/>
                      <a:pt x="3" y="11"/>
                    </a:cubicBezTo>
                    <a:cubicBezTo>
                      <a:pt x="3" y="11"/>
                      <a:pt x="3" y="11"/>
                      <a:pt x="3" y="11"/>
                    </a:cubicBezTo>
                    <a:cubicBezTo>
                      <a:pt x="4" y="11"/>
                      <a:pt x="4" y="10"/>
                      <a:pt x="4" y="10"/>
                    </a:cubicBezTo>
                    <a:cubicBezTo>
                      <a:pt x="7" y="5"/>
                      <a:pt x="7" y="0"/>
                      <a:pt x="7" y="0"/>
                    </a:cubicBezTo>
                  </a:path>
                </a:pathLst>
              </a:custGeom>
              <a:solidFill>
                <a:srgbClr val="4B3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2" name="Freeform 52"/>
              <p:cNvSpPr>
                <a:spLocks/>
              </p:cNvSpPr>
              <p:nvPr/>
            </p:nvSpPr>
            <p:spPr bwMode="auto">
              <a:xfrm>
                <a:off x="9263063" y="449263"/>
                <a:ext cx="936625" cy="679450"/>
              </a:xfrm>
              <a:custGeom>
                <a:avLst/>
                <a:gdLst>
                  <a:gd name="T0" fmla="*/ 88 w 89"/>
                  <a:gd name="T1" fmla="*/ 29 h 65"/>
                  <a:gd name="T2" fmla="*/ 46 w 89"/>
                  <a:gd name="T3" fmla="*/ 0 h 65"/>
                  <a:gd name="T4" fmla="*/ 46 w 89"/>
                  <a:gd name="T5" fmla="*/ 0 h 65"/>
                  <a:gd name="T6" fmla="*/ 46 w 89"/>
                  <a:gd name="T7" fmla="*/ 0 h 65"/>
                  <a:gd name="T8" fmla="*/ 45 w 89"/>
                  <a:gd name="T9" fmla="*/ 0 h 65"/>
                  <a:gd name="T10" fmla="*/ 44 w 89"/>
                  <a:gd name="T11" fmla="*/ 0 h 65"/>
                  <a:gd name="T12" fmla="*/ 43 w 89"/>
                  <a:gd name="T13" fmla="*/ 0 h 65"/>
                  <a:gd name="T14" fmla="*/ 43 w 89"/>
                  <a:gd name="T15" fmla="*/ 0 h 65"/>
                  <a:gd name="T16" fmla="*/ 2 w 89"/>
                  <a:gd name="T17" fmla="*/ 29 h 65"/>
                  <a:gd name="T18" fmla="*/ 2 w 89"/>
                  <a:gd name="T19" fmla="*/ 52 h 65"/>
                  <a:gd name="T20" fmla="*/ 5 w 89"/>
                  <a:gd name="T21" fmla="*/ 54 h 65"/>
                  <a:gd name="T22" fmla="*/ 5 w 89"/>
                  <a:gd name="T23" fmla="*/ 54 h 65"/>
                  <a:gd name="T24" fmla="*/ 11 w 89"/>
                  <a:gd name="T25" fmla="*/ 65 h 65"/>
                  <a:gd name="T26" fmla="*/ 12 w 89"/>
                  <a:gd name="T27" fmla="*/ 34 h 65"/>
                  <a:gd name="T28" fmla="*/ 45 w 89"/>
                  <a:gd name="T29" fmla="*/ 16 h 65"/>
                  <a:gd name="T30" fmla="*/ 78 w 89"/>
                  <a:gd name="T31" fmla="*/ 34 h 65"/>
                  <a:gd name="T32" fmla="*/ 79 w 89"/>
                  <a:gd name="T33" fmla="*/ 65 h 65"/>
                  <a:gd name="T34" fmla="*/ 84 w 89"/>
                  <a:gd name="T35" fmla="*/ 54 h 65"/>
                  <a:gd name="T36" fmla="*/ 84 w 89"/>
                  <a:gd name="T37" fmla="*/ 54 h 65"/>
                  <a:gd name="T38" fmla="*/ 88 w 89"/>
                  <a:gd name="T39" fmla="*/ 52 h 65"/>
                  <a:gd name="T40" fmla="*/ 88 w 89"/>
                  <a:gd name="T41" fmla="*/ 29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9" h="65">
                    <a:moveTo>
                      <a:pt x="88" y="29"/>
                    </a:moveTo>
                    <a:cubicBezTo>
                      <a:pt x="86" y="11"/>
                      <a:pt x="71" y="1"/>
                      <a:pt x="46" y="0"/>
                    </a:cubicBezTo>
                    <a:cubicBezTo>
                      <a:pt x="46" y="0"/>
                      <a:pt x="46" y="0"/>
                      <a:pt x="46" y="0"/>
                    </a:cubicBezTo>
                    <a:cubicBezTo>
                      <a:pt x="46" y="0"/>
                      <a:pt x="46" y="0"/>
                      <a:pt x="46" y="0"/>
                    </a:cubicBezTo>
                    <a:cubicBezTo>
                      <a:pt x="45" y="0"/>
                      <a:pt x="45" y="0"/>
                      <a:pt x="45" y="0"/>
                    </a:cubicBezTo>
                    <a:cubicBezTo>
                      <a:pt x="44" y="0"/>
                      <a:pt x="44" y="0"/>
                      <a:pt x="44" y="0"/>
                    </a:cubicBezTo>
                    <a:cubicBezTo>
                      <a:pt x="43" y="0"/>
                      <a:pt x="43" y="0"/>
                      <a:pt x="43" y="0"/>
                    </a:cubicBezTo>
                    <a:cubicBezTo>
                      <a:pt x="43" y="0"/>
                      <a:pt x="43" y="0"/>
                      <a:pt x="43" y="0"/>
                    </a:cubicBezTo>
                    <a:cubicBezTo>
                      <a:pt x="19" y="1"/>
                      <a:pt x="4" y="11"/>
                      <a:pt x="2" y="29"/>
                    </a:cubicBezTo>
                    <a:cubicBezTo>
                      <a:pt x="1" y="33"/>
                      <a:pt x="0" y="52"/>
                      <a:pt x="2" y="52"/>
                    </a:cubicBezTo>
                    <a:cubicBezTo>
                      <a:pt x="3" y="53"/>
                      <a:pt x="5" y="54"/>
                      <a:pt x="5" y="54"/>
                    </a:cubicBezTo>
                    <a:cubicBezTo>
                      <a:pt x="5" y="54"/>
                      <a:pt x="5" y="54"/>
                      <a:pt x="5" y="54"/>
                    </a:cubicBezTo>
                    <a:cubicBezTo>
                      <a:pt x="9" y="56"/>
                      <a:pt x="11" y="60"/>
                      <a:pt x="11" y="65"/>
                    </a:cubicBezTo>
                    <a:cubicBezTo>
                      <a:pt x="11" y="65"/>
                      <a:pt x="12" y="51"/>
                      <a:pt x="12" y="34"/>
                    </a:cubicBezTo>
                    <a:cubicBezTo>
                      <a:pt x="12" y="24"/>
                      <a:pt x="25" y="16"/>
                      <a:pt x="45" y="16"/>
                    </a:cubicBezTo>
                    <a:cubicBezTo>
                      <a:pt x="65" y="16"/>
                      <a:pt x="78" y="24"/>
                      <a:pt x="78" y="34"/>
                    </a:cubicBezTo>
                    <a:cubicBezTo>
                      <a:pt x="78" y="51"/>
                      <a:pt x="79" y="65"/>
                      <a:pt x="79" y="65"/>
                    </a:cubicBezTo>
                    <a:cubicBezTo>
                      <a:pt x="79" y="60"/>
                      <a:pt x="81" y="56"/>
                      <a:pt x="84" y="54"/>
                    </a:cubicBezTo>
                    <a:cubicBezTo>
                      <a:pt x="84" y="54"/>
                      <a:pt x="84" y="54"/>
                      <a:pt x="84" y="54"/>
                    </a:cubicBezTo>
                    <a:cubicBezTo>
                      <a:pt x="84" y="54"/>
                      <a:pt x="87" y="53"/>
                      <a:pt x="88" y="52"/>
                    </a:cubicBezTo>
                    <a:cubicBezTo>
                      <a:pt x="89" y="52"/>
                      <a:pt x="89" y="33"/>
                      <a:pt x="88" y="29"/>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3" name="Freeform 53"/>
              <p:cNvSpPr>
                <a:spLocks/>
              </p:cNvSpPr>
              <p:nvPr/>
            </p:nvSpPr>
            <p:spPr bwMode="auto">
              <a:xfrm>
                <a:off x="10072688" y="1192213"/>
                <a:ext cx="74613" cy="125412"/>
              </a:xfrm>
              <a:custGeom>
                <a:avLst/>
                <a:gdLst>
                  <a:gd name="T0" fmla="*/ 0 w 7"/>
                  <a:gd name="T1" fmla="*/ 0 h 12"/>
                  <a:gd name="T2" fmla="*/ 2 w 7"/>
                  <a:gd name="T3" fmla="*/ 4 h 12"/>
                  <a:gd name="T4" fmla="*/ 7 w 7"/>
                  <a:gd name="T5" fmla="*/ 8 h 12"/>
                  <a:gd name="T6" fmla="*/ 7 w 7"/>
                  <a:gd name="T7" fmla="*/ 12 h 12"/>
                  <a:gd name="T8" fmla="*/ 6 w 7"/>
                  <a:gd name="T9" fmla="*/ 12 h 12"/>
                  <a:gd name="T10" fmla="*/ 4 w 7"/>
                  <a:gd name="T11" fmla="*/ 11 h 12"/>
                  <a:gd name="T12" fmla="*/ 4 w 7"/>
                  <a:gd name="T13" fmla="*/ 11 h 12"/>
                  <a:gd name="T14" fmla="*/ 2 w 7"/>
                  <a:gd name="T15" fmla="*/ 10 h 12"/>
                  <a:gd name="T16" fmla="*/ 0 w 7"/>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2">
                    <a:moveTo>
                      <a:pt x="0" y="0"/>
                    </a:moveTo>
                    <a:cubicBezTo>
                      <a:pt x="2" y="4"/>
                      <a:pt x="2" y="4"/>
                      <a:pt x="2" y="4"/>
                    </a:cubicBezTo>
                    <a:cubicBezTo>
                      <a:pt x="4" y="6"/>
                      <a:pt x="5" y="7"/>
                      <a:pt x="7" y="8"/>
                    </a:cubicBezTo>
                    <a:cubicBezTo>
                      <a:pt x="7" y="12"/>
                      <a:pt x="7" y="12"/>
                      <a:pt x="7" y="12"/>
                    </a:cubicBezTo>
                    <a:cubicBezTo>
                      <a:pt x="6" y="12"/>
                      <a:pt x="6" y="12"/>
                      <a:pt x="6" y="12"/>
                    </a:cubicBezTo>
                    <a:cubicBezTo>
                      <a:pt x="6" y="12"/>
                      <a:pt x="5" y="12"/>
                      <a:pt x="4" y="11"/>
                    </a:cubicBezTo>
                    <a:cubicBezTo>
                      <a:pt x="4" y="11"/>
                      <a:pt x="4" y="11"/>
                      <a:pt x="4" y="11"/>
                    </a:cubicBezTo>
                    <a:cubicBezTo>
                      <a:pt x="3" y="11"/>
                      <a:pt x="3" y="10"/>
                      <a:pt x="2" y="10"/>
                    </a:cubicBezTo>
                    <a:cubicBezTo>
                      <a:pt x="0" y="5"/>
                      <a:pt x="0" y="0"/>
                      <a:pt x="0" y="0"/>
                    </a:cubicBezTo>
                  </a:path>
                </a:pathLst>
              </a:custGeom>
              <a:solidFill>
                <a:srgbClr val="4B3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4" name="Freeform 54"/>
              <p:cNvSpPr>
                <a:spLocks/>
              </p:cNvSpPr>
              <p:nvPr/>
            </p:nvSpPr>
            <p:spPr bwMode="auto">
              <a:xfrm>
                <a:off x="9220200" y="962025"/>
                <a:ext cx="188913" cy="323850"/>
              </a:xfrm>
              <a:custGeom>
                <a:avLst/>
                <a:gdLst>
                  <a:gd name="T0" fmla="*/ 16 w 18"/>
                  <a:gd name="T1" fmla="*/ 14 h 31"/>
                  <a:gd name="T2" fmla="*/ 12 w 18"/>
                  <a:gd name="T3" fmla="*/ 30 h 31"/>
                  <a:gd name="T4" fmla="*/ 2 w 18"/>
                  <a:gd name="T5" fmla="*/ 17 h 31"/>
                  <a:gd name="T6" fmla="*/ 5 w 18"/>
                  <a:gd name="T7" fmla="*/ 1 h 31"/>
                  <a:gd name="T8" fmla="*/ 16 w 18"/>
                  <a:gd name="T9" fmla="*/ 14 h 31"/>
                </a:gdLst>
                <a:ahLst/>
                <a:cxnLst>
                  <a:cxn ang="0">
                    <a:pos x="T0" y="T1"/>
                  </a:cxn>
                  <a:cxn ang="0">
                    <a:pos x="T2" y="T3"/>
                  </a:cxn>
                  <a:cxn ang="0">
                    <a:pos x="T4" y="T5"/>
                  </a:cxn>
                  <a:cxn ang="0">
                    <a:pos x="T6" y="T7"/>
                  </a:cxn>
                  <a:cxn ang="0">
                    <a:pos x="T8" y="T9"/>
                  </a:cxn>
                </a:cxnLst>
                <a:rect l="0" t="0" r="r" b="b"/>
                <a:pathLst>
                  <a:path w="18" h="31">
                    <a:moveTo>
                      <a:pt x="16" y="14"/>
                    </a:moveTo>
                    <a:cubicBezTo>
                      <a:pt x="18" y="22"/>
                      <a:pt x="16" y="29"/>
                      <a:pt x="12" y="30"/>
                    </a:cubicBezTo>
                    <a:cubicBezTo>
                      <a:pt x="8" y="31"/>
                      <a:pt x="4" y="25"/>
                      <a:pt x="2" y="17"/>
                    </a:cubicBezTo>
                    <a:cubicBezTo>
                      <a:pt x="0" y="10"/>
                      <a:pt x="1" y="2"/>
                      <a:pt x="5" y="1"/>
                    </a:cubicBezTo>
                    <a:cubicBezTo>
                      <a:pt x="9" y="0"/>
                      <a:pt x="14" y="6"/>
                      <a:pt x="16" y="14"/>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5" name="Freeform 55"/>
              <p:cNvSpPr>
                <a:spLocks/>
              </p:cNvSpPr>
              <p:nvPr/>
            </p:nvSpPr>
            <p:spPr bwMode="auto">
              <a:xfrm>
                <a:off x="10063163" y="962025"/>
                <a:ext cx="188913" cy="323850"/>
              </a:xfrm>
              <a:custGeom>
                <a:avLst/>
                <a:gdLst>
                  <a:gd name="T0" fmla="*/ 2 w 18"/>
                  <a:gd name="T1" fmla="*/ 14 h 31"/>
                  <a:gd name="T2" fmla="*/ 5 w 18"/>
                  <a:gd name="T3" fmla="*/ 30 h 31"/>
                  <a:gd name="T4" fmla="*/ 16 w 18"/>
                  <a:gd name="T5" fmla="*/ 17 h 31"/>
                  <a:gd name="T6" fmla="*/ 12 w 18"/>
                  <a:gd name="T7" fmla="*/ 1 h 31"/>
                  <a:gd name="T8" fmla="*/ 2 w 18"/>
                  <a:gd name="T9" fmla="*/ 14 h 31"/>
                </a:gdLst>
                <a:ahLst/>
                <a:cxnLst>
                  <a:cxn ang="0">
                    <a:pos x="T0" y="T1"/>
                  </a:cxn>
                  <a:cxn ang="0">
                    <a:pos x="T2" y="T3"/>
                  </a:cxn>
                  <a:cxn ang="0">
                    <a:pos x="T4" y="T5"/>
                  </a:cxn>
                  <a:cxn ang="0">
                    <a:pos x="T6" y="T7"/>
                  </a:cxn>
                  <a:cxn ang="0">
                    <a:pos x="T8" y="T9"/>
                  </a:cxn>
                </a:cxnLst>
                <a:rect l="0" t="0" r="r" b="b"/>
                <a:pathLst>
                  <a:path w="18" h="31">
                    <a:moveTo>
                      <a:pt x="2" y="14"/>
                    </a:moveTo>
                    <a:cubicBezTo>
                      <a:pt x="0" y="22"/>
                      <a:pt x="1" y="29"/>
                      <a:pt x="5" y="30"/>
                    </a:cubicBezTo>
                    <a:cubicBezTo>
                      <a:pt x="9" y="31"/>
                      <a:pt x="14" y="25"/>
                      <a:pt x="16" y="17"/>
                    </a:cubicBezTo>
                    <a:cubicBezTo>
                      <a:pt x="18" y="10"/>
                      <a:pt x="16" y="2"/>
                      <a:pt x="12" y="1"/>
                    </a:cubicBezTo>
                    <a:cubicBezTo>
                      <a:pt x="9" y="0"/>
                      <a:pt x="4" y="6"/>
                      <a:pt x="2" y="14"/>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6" name="Rectangle 56"/>
              <p:cNvSpPr>
                <a:spLocks noChangeArrowheads="1"/>
              </p:cNvSpPr>
              <p:nvPr/>
            </p:nvSpPr>
            <p:spPr bwMode="auto">
              <a:xfrm>
                <a:off x="9388475" y="919163"/>
                <a:ext cx="1588" cy="42862"/>
              </a:xfrm>
              <a:prstGeom prst="rect">
                <a:avLst/>
              </a:prstGeom>
              <a:solidFill>
                <a:srgbClr val="40404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7" name="Freeform 57"/>
              <p:cNvSpPr>
                <a:spLocks/>
              </p:cNvSpPr>
              <p:nvPr/>
            </p:nvSpPr>
            <p:spPr bwMode="auto">
              <a:xfrm>
                <a:off x="9378950" y="857250"/>
                <a:ext cx="704850" cy="428625"/>
              </a:xfrm>
              <a:custGeom>
                <a:avLst/>
                <a:gdLst>
                  <a:gd name="T0" fmla="*/ 34 w 67"/>
                  <a:gd name="T1" fmla="*/ 0 h 41"/>
                  <a:gd name="T2" fmla="*/ 34 w 67"/>
                  <a:gd name="T3" fmla="*/ 0 h 41"/>
                  <a:gd name="T4" fmla="*/ 1 w 67"/>
                  <a:gd name="T5" fmla="*/ 5 h 41"/>
                  <a:gd name="T6" fmla="*/ 1 w 67"/>
                  <a:gd name="T7" fmla="*/ 6 h 41"/>
                  <a:gd name="T8" fmla="*/ 1 w 67"/>
                  <a:gd name="T9" fmla="*/ 10 h 41"/>
                  <a:gd name="T10" fmla="*/ 1 w 67"/>
                  <a:gd name="T11" fmla="*/ 10 h 41"/>
                  <a:gd name="T12" fmla="*/ 0 w 67"/>
                  <a:gd name="T13" fmla="*/ 22 h 41"/>
                  <a:gd name="T14" fmla="*/ 1 w 67"/>
                  <a:gd name="T15" fmla="*/ 24 h 41"/>
                  <a:gd name="T16" fmla="*/ 2 w 67"/>
                  <a:gd name="T17" fmla="*/ 33 h 41"/>
                  <a:gd name="T18" fmla="*/ 2 w 67"/>
                  <a:gd name="T19" fmla="*/ 32 h 41"/>
                  <a:gd name="T20" fmla="*/ 1 w 67"/>
                  <a:gd name="T21" fmla="*/ 36 h 41"/>
                  <a:gd name="T22" fmla="*/ 5 w 67"/>
                  <a:gd name="T23" fmla="*/ 38 h 41"/>
                  <a:gd name="T24" fmla="*/ 24 w 67"/>
                  <a:gd name="T25" fmla="*/ 41 h 41"/>
                  <a:gd name="T26" fmla="*/ 26 w 67"/>
                  <a:gd name="T27" fmla="*/ 41 h 41"/>
                  <a:gd name="T28" fmla="*/ 30 w 67"/>
                  <a:gd name="T29" fmla="*/ 36 h 41"/>
                  <a:gd name="T30" fmla="*/ 32 w 67"/>
                  <a:gd name="T31" fmla="*/ 30 h 41"/>
                  <a:gd name="T32" fmla="*/ 32 w 67"/>
                  <a:gd name="T33" fmla="*/ 30 h 41"/>
                  <a:gd name="T34" fmla="*/ 32 w 67"/>
                  <a:gd name="T35" fmla="*/ 30 h 41"/>
                  <a:gd name="T36" fmla="*/ 34 w 67"/>
                  <a:gd name="T37" fmla="*/ 30 h 41"/>
                  <a:gd name="T38" fmla="*/ 35 w 67"/>
                  <a:gd name="T39" fmla="*/ 30 h 41"/>
                  <a:gd name="T40" fmla="*/ 35 w 67"/>
                  <a:gd name="T41" fmla="*/ 30 h 41"/>
                  <a:gd name="T42" fmla="*/ 35 w 67"/>
                  <a:gd name="T43" fmla="*/ 30 h 41"/>
                  <a:gd name="T44" fmla="*/ 37 w 67"/>
                  <a:gd name="T45" fmla="*/ 36 h 41"/>
                  <a:gd name="T46" fmla="*/ 41 w 67"/>
                  <a:gd name="T47" fmla="*/ 41 h 41"/>
                  <a:gd name="T48" fmla="*/ 43 w 67"/>
                  <a:gd name="T49" fmla="*/ 41 h 41"/>
                  <a:gd name="T50" fmla="*/ 62 w 67"/>
                  <a:gd name="T51" fmla="*/ 38 h 41"/>
                  <a:gd name="T52" fmla="*/ 66 w 67"/>
                  <a:gd name="T53" fmla="*/ 36 h 41"/>
                  <a:gd name="T54" fmla="*/ 66 w 67"/>
                  <a:gd name="T55" fmla="*/ 32 h 41"/>
                  <a:gd name="T56" fmla="*/ 66 w 67"/>
                  <a:gd name="T57" fmla="*/ 33 h 41"/>
                  <a:gd name="T58" fmla="*/ 67 w 67"/>
                  <a:gd name="T59" fmla="*/ 24 h 41"/>
                  <a:gd name="T60" fmla="*/ 67 w 67"/>
                  <a:gd name="T61" fmla="*/ 22 h 41"/>
                  <a:gd name="T62" fmla="*/ 67 w 67"/>
                  <a:gd name="T63" fmla="*/ 5 h 41"/>
                  <a:gd name="T64" fmla="*/ 34 w 67"/>
                  <a:gd name="T65"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7" h="41">
                    <a:moveTo>
                      <a:pt x="34" y="0"/>
                    </a:moveTo>
                    <a:cubicBezTo>
                      <a:pt x="34" y="0"/>
                      <a:pt x="34" y="0"/>
                      <a:pt x="34" y="0"/>
                    </a:cubicBezTo>
                    <a:cubicBezTo>
                      <a:pt x="29" y="0"/>
                      <a:pt x="11" y="0"/>
                      <a:pt x="1" y="5"/>
                    </a:cubicBezTo>
                    <a:cubicBezTo>
                      <a:pt x="1" y="5"/>
                      <a:pt x="1" y="5"/>
                      <a:pt x="1" y="6"/>
                    </a:cubicBezTo>
                    <a:cubicBezTo>
                      <a:pt x="1" y="10"/>
                      <a:pt x="1" y="10"/>
                      <a:pt x="1" y="10"/>
                    </a:cubicBezTo>
                    <a:cubicBezTo>
                      <a:pt x="1" y="10"/>
                      <a:pt x="1" y="10"/>
                      <a:pt x="1" y="10"/>
                    </a:cubicBezTo>
                    <a:cubicBezTo>
                      <a:pt x="0" y="15"/>
                      <a:pt x="0" y="19"/>
                      <a:pt x="0" y="22"/>
                    </a:cubicBezTo>
                    <a:cubicBezTo>
                      <a:pt x="0" y="23"/>
                      <a:pt x="1" y="23"/>
                      <a:pt x="1" y="24"/>
                    </a:cubicBezTo>
                    <a:cubicBezTo>
                      <a:pt x="2" y="27"/>
                      <a:pt x="2" y="30"/>
                      <a:pt x="2" y="33"/>
                    </a:cubicBezTo>
                    <a:cubicBezTo>
                      <a:pt x="2" y="32"/>
                      <a:pt x="2" y="32"/>
                      <a:pt x="2" y="32"/>
                    </a:cubicBezTo>
                    <a:cubicBezTo>
                      <a:pt x="2" y="32"/>
                      <a:pt x="2" y="34"/>
                      <a:pt x="1" y="36"/>
                    </a:cubicBezTo>
                    <a:cubicBezTo>
                      <a:pt x="2" y="37"/>
                      <a:pt x="3" y="38"/>
                      <a:pt x="5" y="38"/>
                    </a:cubicBezTo>
                    <a:cubicBezTo>
                      <a:pt x="13" y="40"/>
                      <a:pt x="21" y="41"/>
                      <a:pt x="24" y="41"/>
                    </a:cubicBezTo>
                    <a:cubicBezTo>
                      <a:pt x="25" y="41"/>
                      <a:pt x="26" y="41"/>
                      <a:pt x="26" y="41"/>
                    </a:cubicBezTo>
                    <a:cubicBezTo>
                      <a:pt x="29" y="40"/>
                      <a:pt x="30" y="38"/>
                      <a:pt x="30" y="36"/>
                    </a:cubicBezTo>
                    <a:cubicBezTo>
                      <a:pt x="30" y="34"/>
                      <a:pt x="32" y="30"/>
                      <a:pt x="32" y="30"/>
                    </a:cubicBezTo>
                    <a:cubicBezTo>
                      <a:pt x="32" y="30"/>
                      <a:pt x="32" y="30"/>
                      <a:pt x="32" y="30"/>
                    </a:cubicBezTo>
                    <a:cubicBezTo>
                      <a:pt x="32" y="30"/>
                      <a:pt x="32" y="30"/>
                      <a:pt x="32" y="30"/>
                    </a:cubicBezTo>
                    <a:cubicBezTo>
                      <a:pt x="32" y="30"/>
                      <a:pt x="33" y="30"/>
                      <a:pt x="34" y="30"/>
                    </a:cubicBezTo>
                    <a:cubicBezTo>
                      <a:pt x="34" y="30"/>
                      <a:pt x="35" y="30"/>
                      <a:pt x="35" y="30"/>
                    </a:cubicBezTo>
                    <a:cubicBezTo>
                      <a:pt x="35" y="30"/>
                      <a:pt x="35" y="30"/>
                      <a:pt x="35" y="30"/>
                    </a:cubicBezTo>
                    <a:cubicBezTo>
                      <a:pt x="35" y="30"/>
                      <a:pt x="35" y="30"/>
                      <a:pt x="35" y="30"/>
                    </a:cubicBezTo>
                    <a:cubicBezTo>
                      <a:pt x="35" y="30"/>
                      <a:pt x="37" y="34"/>
                      <a:pt x="37" y="36"/>
                    </a:cubicBezTo>
                    <a:cubicBezTo>
                      <a:pt x="37" y="38"/>
                      <a:pt x="38" y="40"/>
                      <a:pt x="41" y="41"/>
                    </a:cubicBezTo>
                    <a:cubicBezTo>
                      <a:pt x="41" y="41"/>
                      <a:pt x="42" y="41"/>
                      <a:pt x="43" y="41"/>
                    </a:cubicBezTo>
                    <a:cubicBezTo>
                      <a:pt x="46" y="41"/>
                      <a:pt x="54" y="40"/>
                      <a:pt x="62" y="38"/>
                    </a:cubicBezTo>
                    <a:cubicBezTo>
                      <a:pt x="64" y="38"/>
                      <a:pt x="65" y="37"/>
                      <a:pt x="66" y="36"/>
                    </a:cubicBezTo>
                    <a:cubicBezTo>
                      <a:pt x="66" y="34"/>
                      <a:pt x="66" y="32"/>
                      <a:pt x="66" y="32"/>
                    </a:cubicBezTo>
                    <a:cubicBezTo>
                      <a:pt x="66" y="33"/>
                      <a:pt x="66" y="33"/>
                      <a:pt x="66" y="33"/>
                    </a:cubicBezTo>
                    <a:cubicBezTo>
                      <a:pt x="66" y="30"/>
                      <a:pt x="66" y="27"/>
                      <a:pt x="67" y="24"/>
                    </a:cubicBezTo>
                    <a:cubicBezTo>
                      <a:pt x="67" y="23"/>
                      <a:pt x="67" y="23"/>
                      <a:pt x="67" y="22"/>
                    </a:cubicBezTo>
                    <a:cubicBezTo>
                      <a:pt x="67" y="18"/>
                      <a:pt x="67" y="12"/>
                      <a:pt x="67" y="5"/>
                    </a:cubicBezTo>
                    <a:cubicBezTo>
                      <a:pt x="57" y="0"/>
                      <a:pt x="38" y="0"/>
                      <a:pt x="34" y="0"/>
                    </a:cubicBezTo>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8" name="Freeform 58"/>
              <p:cNvSpPr>
                <a:spLocks/>
              </p:cNvSpPr>
              <p:nvPr/>
            </p:nvSpPr>
            <p:spPr bwMode="auto">
              <a:xfrm>
                <a:off x="9388475" y="1192213"/>
                <a:ext cx="11113" cy="41275"/>
              </a:xfrm>
              <a:custGeom>
                <a:avLst/>
                <a:gdLst>
                  <a:gd name="T0" fmla="*/ 1 w 1"/>
                  <a:gd name="T1" fmla="*/ 0 h 4"/>
                  <a:gd name="T2" fmla="*/ 1 w 1"/>
                  <a:gd name="T3" fmla="*/ 1 h 4"/>
                  <a:gd name="T4" fmla="*/ 0 w 1"/>
                  <a:gd name="T5" fmla="*/ 4 h 4"/>
                  <a:gd name="T6" fmla="*/ 0 w 1"/>
                  <a:gd name="T7" fmla="*/ 4 h 4"/>
                  <a:gd name="T8" fmla="*/ 1 w 1"/>
                  <a:gd name="T9" fmla="*/ 0 h 4"/>
                </a:gdLst>
                <a:ahLst/>
                <a:cxnLst>
                  <a:cxn ang="0">
                    <a:pos x="T0" y="T1"/>
                  </a:cxn>
                  <a:cxn ang="0">
                    <a:pos x="T2" y="T3"/>
                  </a:cxn>
                  <a:cxn ang="0">
                    <a:pos x="T4" y="T5"/>
                  </a:cxn>
                  <a:cxn ang="0">
                    <a:pos x="T6" y="T7"/>
                  </a:cxn>
                  <a:cxn ang="0">
                    <a:pos x="T8" y="T9"/>
                  </a:cxn>
                </a:cxnLst>
                <a:rect l="0" t="0" r="r" b="b"/>
                <a:pathLst>
                  <a:path w="1" h="4">
                    <a:moveTo>
                      <a:pt x="1" y="0"/>
                    </a:moveTo>
                    <a:cubicBezTo>
                      <a:pt x="1" y="1"/>
                      <a:pt x="1" y="1"/>
                      <a:pt x="1" y="1"/>
                    </a:cubicBezTo>
                    <a:cubicBezTo>
                      <a:pt x="0" y="2"/>
                      <a:pt x="0" y="3"/>
                      <a:pt x="0" y="4"/>
                    </a:cubicBezTo>
                    <a:cubicBezTo>
                      <a:pt x="0" y="4"/>
                      <a:pt x="0" y="4"/>
                      <a:pt x="0" y="4"/>
                    </a:cubicBezTo>
                    <a:cubicBezTo>
                      <a:pt x="1" y="2"/>
                      <a:pt x="1" y="0"/>
                      <a:pt x="1" y="0"/>
                    </a:cubicBezTo>
                  </a:path>
                </a:pathLst>
              </a:custGeom>
              <a:solidFill>
                <a:srgbClr val="2120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9" name="Freeform 59"/>
              <p:cNvSpPr>
                <a:spLocks noEditPoints="1"/>
              </p:cNvSpPr>
              <p:nvPr/>
            </p:nvSpPr>
            <p:spPr bwMode="auto">
              <a:xfrm>
                <a:off x="9324975" y="909638"/>
                <a:ext cx="811213" cy="177800"/>
              </a:xfrm>
              <a:custGeom>
                <a:avLst/>
                <a:gdLst>
                  <a:gd name="T0" fmla="*/ 72 w 77"/>
                  <a:gd name="T1" fmla="*/ 0 h 17"/>
                  <a:gd name="T2" fmla="*/ 72 w 77"/>
                  <a:gd name="T3" fmla="*/ 17 h 17"/>
                  <a:gd name="T4" fmla="*/ 77 w 77"/>
                  <a:gd name="T5" fmla="*/ 9 h 17"/>
                  <a:gd name="T6" fmla="*/ 77 w 77"/>
                  <a:gd name="T7" fmla="*/ 3 h 17"/>
                  <a:gd name="T8" fmla="*/ 72 w 77"/>
                  <a:gd name="T9" fmla="*/ 0 h 17"/>
                  <a:gd name="T10" fmla="*/ 6 w 77"/>
                  <a:gd name="T11" fmla="*/ 0 h 17"/>
                  <a:gd name="T12" fmla="*/ 0 w 77"/>
                  <a:gd name="T13" fmla="*/ 3 h 17"/>
                  <a:gd name="T14" fmla="*/ 0 w 77"/>
                  <a:gd name="T15" fmla="*/ 8 h 17"/>
                  <a:gd name="T16" fmla="*/ 5 w 77"/>
                  <a:gd name="T17" fmla="*/ 17 h 17"/>
                  <a:gd name="T18" fmla="*/ 6 w 77"/>
                  <a:gd name="T19" fmla="*/ 5 h 17"/>
                  <a:gd name="T20" fmla="*/ 6 w 77"/>
                  <a:gd name="T21" fmla="*/ 1 h 17"/>
                  <a:gd name="T22" fmla="*/ 6 w 77"/>
                  <a:gd name="T23"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7" h="17">
                    <a:moveTo>
                      <a:pt x="72" y="0"/>
                    </a:moveTo>
                    <a:cubicBezTo>
                      <a:pt x="72" y="7"/>
                      <a:pt x="72" y="13"/>
                      <a:pt x="72" y="17"/>
                    </a:cubicBezTo>
                    <a:cubicBezTo>
                      <a:pt x="73" y="14"/>
                      <a:pt x="75" y="11"/>
                      <a:pt x="77" y="9"/>
                    </a:cubicBezTo>
                    <a:cubicBezTo>
                      <a:pt x="77" y="5"/>
                      <a:pt x="77" y="3"/>
                      <a:pt x="77" y="3"/>
                    </a:cubicBezTo>
                    <a:cubicBezTo>
                      <a:pt x="76" y="2"/>
                      <a:pt x="74" y="1"/>
                      <a:pt x="72" y="0"/>
                    </a:cubicBezTo>
                    <a:moveTo>
                      <a:pt x="6" y="0"/>
                    </a:moveTo>
                    <a:cubicBezTo>
                      <a:pt x="3" y="0"/>
                      <a:pt x="2" y="1"/>
                      <a:pt x="0" y="3"/>
                    </a:cubicBezTo>
                    <a:cubicBezTo>
                      <a:pt x="0" y="3"/>
                      <a:pt x="0" y="5"/>
                      <a:pt x="0" y="8"/>
                    </a:cubicBezTo>
                    <a:cubicBezTo>
                      <a:pt x="2" y="10"/>
                      <a:pt x="4" y="13"/>
                      <a:pt x="5" y="17"/>
                    </a:cubicBezTo>
                    <a:cubicBezTo>
                      <a:pt x="5" y="14"/>
                      <a:pt x="5" y="10"/>
                      <a:pt x="6" y="5"/>
                    </a:cubicBezTo>
                    <a:cubicBezTo>
                      <a:pt x="6" y="4"/>
                      <a:pt x="6" y="2"/>
                      <a:pt x="6" y="1"/>
                    </a:cubicBezTo>
                    <a:cubicBezTo>
                      <a:pt x="6" y="0"/>
                      <a:pt x="6" y="0"/>
                      <a:pt x="6"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0" name="Freeform 60"/>
              <p:cNvSpPr>
                <a:spLocks/>
              </p:cNvSpPr>
              <p:nvPr/>
            </p:nvSpPr>
            <p:spPr bwMode="auto">
              <a:xfrm>
                <a:off x="10072688" y="1192213"/>
                <a:ext cx="11113" cy="41275"/>
              </a:xfrm>
              <a:custGeom>
                <a:avLst/>
                <a:gdLst>
                  <a:gd name="T0" fmla="*/ 0 w 1"/>
                  <a:gd name="T1" fmla="*/ 0 h 4"/>
                  <a:gd name="T2" fmla="*/ 0 w 1"/>
                  <a:gd name="T3" fmla="*/ 4 h 4"/>
                  <a:gd name="T4" fmla="*/ 1 w 1"/>
                  <a:gd name="T5" fmla="*/ 4 h 4"/>
                  <a:gd name="T6" fmla="*/ 0 w 1"/>
                  <a:gd name="T7" fmla="*/ 1 h 4"/>
                  <a:gd name="T8" fmla="*/ 0 w 1"/>
                  <a:gd name="T9" fmla="*/ 0 h 4"/>
                </a:gdLst>
                <a:ahLst/>
                <a:cxnLst>
                  <a:cxn ang="0">
                    <a:pos x="T0" y="T1"/>
                  </a:cxn>
                  <a:cxn ang="0">
                    <a:pos x="T2" y="T3"/>
                  </a:cxn>
                  <a:cxn ang="0">
                    <a:pos x="T4" y="T5"/>
                  </a:cxn>
                  <a:cxn ang="0">
                    <a:pos x="T6" y="T7"/>
                  </a:cxn>
                  <a:cxn ang="0">
                    <a:pos x="T8" y="T9"/>
                  </a:cxn>
                </a:cxnLst>
                <a:rect l="0" t="0" r="r" b="b"/>
                <a:pathLst>
                  <a:path w="1" h="4">
                    <a:moveTo>
                      <a:pt x="0" y="0"/>
                    </a:moveTo>
                    <a:cubicBezTo>
                      <a:pt x="0" y="0"/>
                      <a:pt x="0" y="2"/>
                      <a:pt x="0" y="4"/>
                    </a:cubicBezTo>
                    <a:cubicBezTo>
                      <a:pt x="0" y="4"/>
                      <a:pt x="1" y="4"/>
                      <a:pt x="1" y="4"/>
                    </a:cubicBezTo>
                    <a:cubicBezTo>
                      <a:pt x="0" y="3"/>
                      <a:pt x="0" y="2"/>
                      <a:pt x="0" y="1"/>
                    </a:cubicBezTo>
                    <a:cubicBezTo>
                      <a:pt x="0" y="0"/>
                      <a:pt x="0" y="0"/>
                      <a:pt x="0" y="0"/>
                    </a:cubicBezTo>
                  </a:path>
                </a:pathLst>
              </a:custGeom>
              <a:solidFill>
                <a:srgbClr val="2120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1" name="Freeform 61"/>
              <p:cNvSpPr>
                <a:spLocks/>
              </p:cNvSpPr>
              <p:nvPr/>
            </p:nvSpPr>
            <p:spPr bwMode="auto">
              <a:xfrm>
                <a:off x="9324975" y="992188"/>
                <a:ext cx="74613" cy="241300"/>
              </a:xfrm>
              <a:custGeom>
                <a:avLst/>
                <a:gdLst>
                  <a:gd name="T0" fmla="*/ 0 w 7"/>
                  <a:gd name="T1" fmla="*/ 0 h 23"/>
                  <a:gd name="T2" fmla="*/ 6 w 7"/>
                  <a:gd name="T3" fmla="*/ 23 h 23"/>
                  <a:gd name="T4" fmla="*/ 7 w 7"/>
                  <a:gd name="T5" fmla="*/ 20 h 23"/>
                  <a:gd name="T6" fmla="*/ 6 w 7"/>
                  <a:gd name="T7" fmla="*/ 11 h 23"/>
                  <a:gd name="T8" fmla="*/ 5 w 7"/>
                  <a:gd name="T9" fmla="*/ 9 h 23"/>
                  <a:gd name="T10" fmla="*/ 0 w 7"/>
                  <a:gd name="T11" fmla="*/ 0 h 23"/>
                </a:gdLst>
                <a:ahLst/>
                <a:cxnLst>
                  <a:cxn ang="0">
                    <a:pos x="T0" y="T1"/>
                  </a:cxn>
                  <a:cxn ang="0">
                    <a:pos x="T2" y="T3"/>
                  </a:cxn>
                  <a:cxn ang="0">
                    <a:pos x="T4" y="T5"/>
                  </a:cxn>
                  <a:cxn ang="0">
                    <a:pos x="T6" y="T7"/>
                  </a:cxn>
                  <a:cxn ang="0">
                    <a:pos x="T8" y="T9"/>
                  </a:cxn>
                  <a:cxn ang="0">
                    <a:pos x="T10" y="T11"/>
                  </a:cxn>
                </a:cxnLst>
                <a:rect l="0" t="0" r="r" b="b"/>
                <a:pathLst>
                  <a:path w="7" h="23">
                    <a:moveTo>
                      <a:pt x="0" y="0"/>
                    </a:moveTo>
                    <a:cubicBezTo>
                      <a:pt x="0" y="7"/>
                      <a:pt x="1" y="18"/>
                      <a:pt x="6" y="23"/>
                    </a:cubicBezTo>
                    <a:cubicBezTo>
                      <a:pt x="6" y="22"/>
                      <a:pt x="6" y="21"/>
                      <a:pt x="7" y="20"/>
                    </a:cubicBezTo>
                    <a:cubicBezTo>
                      <a:pt x="7" y="17"/>
                      <a:pt x="7" y="14"/>
                      <a:pt x="6" y="11"/>
                    </a:cubicBezTo>
                    <a:cubicBezTo>
                      <a:pt x="6" y="10"/>
                      <a:pt x="5" y="10"/>
                      <a:pt x="5" y="9"/>
                    </a:cubicBezTo>
                    <a:cubicBezTo>
                      <a:pt x="4" y="5"/>
                      <a:pt x="2" y="2"/>
                      <a:pt x="0" y="0"/>
                    </a:cubicBezTo>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2" name="Freeform 62"/>
              <p:cNvSpPr>
                <a:spLocks/>
              </p:cNvSpPr>
              <p:nvPr/>
            </p:nvSpPr>
            <p:spPr bwMode="auto">
              <a:xfrm>
                <a:off x="10072688" y="1003300"/>
                <a:ext cx="63500" cy="230187"/>
              </a:xfrm>
              <a:custGeom>
                <a:avLst/>
                <a:gdLst>
                  <a:gd name="T0" fmla="*/ 6 w 6"/>
                  <a:gd name="T1" fmla="*/ 0 h 22"/>
                  <a:gd name="T2" fmla="*/ 1 w 6"/>
                  <a:gd name="T3" fmla="*/ 8 h 22"/>
                  <a:gd name="T4" fmla="*/ 1 w 6"/>
                  <a:gd name="T5" fmla="*/ 10 h 22"/>
                  <a:gd name="T6" fmla="*/ 0 w 6"/>
                  <a:gd name="T7" fmla="*/ 19 h 22"/>
                  <a:gd name="T8" fmla="*/ 1 w 6"/>
                  <a:gd name="T9" fmla="*/ 22 h 22"/>
                  <a:gd name="T10" fmla="*/ 6 w 6"/>
                  <a:gd name="T11" fmla="*/ 0 h 22"/>
                </a:gdLst>
                <a:ahLst/>
                <a:cxnLst>
                  <a:cxn ang="0">
                    <a:pos x="T0" y="T1"/>
                  </a:cxn>
                  <a:cxn ang="0">
                    <a:pos x="T2" y="T3"/>
                  </a:cxn>
                  <a:cxn ang="0">
                    <a:pos x="T4" y="T5"/>
                  </a:cxn>
                  <a:cxn ang="0">
                    <a:pos x="T6" y="T7"/>
                  </a:cxn>
                  <a:cxn ang="0">
                    <a:pos x="T8" y="T9"/>
                  </a:cxn>
                  <a:cxn ang="0">
                    <a:pos x="T10" y="T11"/>
                  </a:cxn>
                </a:cxnLst>
                <a:rect l="0" t="0" r="r" b="b"/>
                <a:pathLst>
                  <a:path w="6" h="22">
                    <a:moveTo>
                      <a:pt x="6" y="0"/>
                    </a:moveTo>
                    <a:cubicBezTo>
                      <a:pt x="4" y="2"/>
                      <a:pt x="2" y="5"/>
                      <a:pt x="1" y="8"/>
                    </a:cubicBezTo>
                    <a:cubicBezTo>
                      <a:pt x="1" y="9"/>
                      <a:pt x="1" y="9"/>
                      <a:pt x="1" y="10"/>
                    </a:cubicBezTo>
                    <a:cubicBezTo>
                      <a:pt x="0" y="13"/>
                      <a:pt x="0" y="16"/>
                      <a:pt x="0" y="19"/>
                    </a:cubicBezTo>
                    <a:cubicBezTo>
                      <a:pt x="0" y="20"/>
                      <a:pt x="0" y="21"/>
                      <a:pt x="1" y="22"/>
                    </a:cubicBezTo>
                    <a:cubicBezTo>
                      <a:pt x="5" y="17"/>
                      <a:pt x="6" y="6"/>
                      <a:pt x="6" y="0"/>
                    </a:cubicBezTo>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3" name="Freeform 63"/>
              <p:cNvSpPr>
                <a:spLocks/>
              </p:cNvSpPr>
              <p:nvPr/>
            </p:nvSpPr>
            <p:spPr bwMode="auto">
              <a:xfrm>
                <a:off x="9304338" y="857250"/>
                <a:ext cx="852488" cy="134937"/>
              </a:xfrm>
              <a:custGeom>
                <a:avLst/>
                <a:gdLst>
                  <a:gd name="T0" fmla="*/ 0 w 81"/>
                  <a:gd name="T1" fmla="*/ 13 h 13"/>
                  <a:gd name="T2" fmla="*/ 41 w 81"/>
                  <a:gd name="T3" fmla="*/ 5 h 13"/>
                  <a:gd name="T4" fmla="*/ 81 w 81"/>
                  <a:gd name="T5" fmla="*/ 13 h 13"/>
                  <a:gd name="T6" fmla="*/ 81 w 81"/>
                  <a:gd name="T7" fmla="*/ 8 h 13"/>
                  <a:gd name="T8" fmla="*/ 40 w 81"/>
                  <a:gd name="T9" fmla="*/ 0 h 13"/>
                  <a:gd name="T10" fmla="*/ 0 w 81"/>
                  <a:gd name="T11" fmla="*/ 8 h 13"/>
                  <a:gd name="T12" fmla="*/ 0 w 81"/>
                  <a:gd name="T13" fmla="*/ 13 h 13"/>
                </a:gdLst>
                <a:ahLst/>
                <a:cxnLst>
                  <a:cxn ang="0">
                    <a:pos x="T0" y="T1"/>
                  </a:cxn>
                  <a:cxn ang="0">
                    <a:pos x="T2" y="T3"/>
                  </a:cxn>
                  <a:cxn ang="0">
                    <a:pos x="T4" y="T5"/>
                  </a:cxn>
                  <a:cxn ang="0">
                    <a:pos x="T6" y="T7"/>
                  </a:cxn>
                  <a:cxn ang="0">
                    <a:pos x="T8" y="T9"/>
                  </a:cxn>
                  <a:cxn ang="0">
                    <a:pos x="T10" y="T11"/>
                  </a:cxn>
                  <a:cxn ang="0">
                    <a:pos x="T12" y="T13"/>
                  </a:cxn>
                </a:cxnLst>
                <a:rect l="0" t="0" r="r" b="b"/>
                <a:pathLst>
                  <a:path w="81" h="13">
                    <a:moveTo>
                      <a:pt x="0" y="13"/>
                    </a:moveTo>
                    <a:cubicBezTo>
                      <a:pt x="8" y="5"/>
                      <a:pt x="35" y="5"/>
                      <a:pt x="41" y="5"/>
                    </a:cubicBezTo>
                    <a:cubicBezTo>
                      <a:pt x="47" y="5"/>
                      <a:pt x="73" y="5"/>
                      <a:pt x="81" y="13"/>
                    </a:cubicBezTo>
                    <a:cubicBezTo>
                      <a:pt x="81" y="8"/>
                      <a:pt x="81" y="8"/>
                      <a:pt x="81" y="8"/>
                    </a:cubicBezTo>
                    <a:cubicBezTo>
                      <a:pt x="72" y="1"/>
                      <a:pt x="46" y="0"/>
                      <a:pt x="40" y="0"/>
                    </a:cubicBezTo>
                    <a:cubicBezTo>
                      <a:pt x="34" y="0"/>
                      <a:pt x="8" y="1"/>
                      <a:pt x="0" y="8"/>
                    </a:cubicBezTo>
                    <a:lnTo>
                      <a:pt x="0" y="13"/>
                    </a:lnTo>
                    <a:close/>
                  </a:path>
                </a:pathLst>
              </a:custGeom>
              <a:solidFill>
                <a:srgbClr val="9091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nvGrpSpPr>
            <p:cNvPr id="10" name="Group 9"/>
            <p:cNvGrpSpPr/>
            <p:nvPr/>
          </p:nvGrpSpPr>
          <p:grpSpPr>
            <a:xfrm>
              <a:off x="6527800" y="3994753"/>
              <a:ext cx="3240121" cy="2863247"/>
              <a:chOff x="7045326" y="4452083"/>
              <a:chExt cx="2722595" cy="2405917"/>
            </a:xfrm>
          </p:grpSpPr>
          <p:sp>
            <p:nvSpPr>
              <p:cNvPr id="36" name="Rectangle 21"/>
              <p:cNvSpPr>
                <a:spLocks noChangeArrowheads="1"/>
              </p:cNvSpPr>
              <p:nvPr/>
            </p:nvSpPr>
            <p:spPr bwMode="auto">
              <a:xfrm>
                <a:off x="7045326" y="5357845"/>
                <a:ext cx="2124953" cy="148747"/>
              </a:xfrm>
              <a:prstGeom prst="rect">
                <a:avLst/>
              </a:prstGeom>
              <a:solidFill>
                <a:srgbClr val="985F2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7" name="Rectangle 22"/>
              <p:cNvSpPr>
                <a:spLocks noChangeArrowheads="1"/>
              </p:cNvSpPr>
              <p:nvPr/>
            </p:nvSpPr>
            <p:spPr bwMode="auto">
              <a:xfrm>
                <a:off x="8431858" y="5498622"/>
                <a:ext cx="140777" cy="1359378"/>
              </a:xfrm>
              <a:prstGeom prst="rect">
                <a:avLst/>
              </a:prstGeom>
              <a:solidFill>
                <a:srgbClr val="52302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8" name="Freeform 23"/>
              <p:cNvSpPr>
                <a:spLocks/>
              </p:cNvSpPr>
              <p:nvPr/>
            </p:nvSpPr>
            <p:spPr bwMode="auto">
              <a:xfrm>
                <a:off x="7045326" y="5498622"/>
                <a:ext cx="2124953" cy="1359378"/>
              </a:xfrm>
              <a:custGeom>
                <a:avLst/>
                <a:gdLst>
                  <a:gd name="T0" fmla="*/ 0 w 800"/>
                  <a:gd name="T1" fmla="*/ 477 h 477"/>
                  <a:gd name="T2" fmla="*/ 50 w 800"/>
                  <a:gd name="T3" fmla="*/ 477 h 477"/>
                  <a:gd name="T4" fmla="*/ 50 w 800"/>
                  <a:gd name="T5" fmla="*/ 50 h 477"/>
                  <a:gd name="T6" fmla="*/ 800 w 800"/>
                  <a:gd name="T7" fmla="*/ 50 h 477"/>
                  <a:gd name="T8" fmla="*/ 800 w 800"/>
                  <a:gd name="T9" fmla="*/ 0 h 477"/>
                  <a:gd name="T10" fmla="*/ 0 w 800"/>
                  <a:gd name="T11" fmla="*/ 0 h 477"/>
                  <a:gd name="T12" fmla="*/ 0 w 800"/>
                  <a:gd name="T13" fmla="*/ 477 h 477"/>
                </a:gdLst>
                <a:ahLst/>
                <a:cxnLst>
                  <a:cxn ang="0">
                    <a:pos x="T0" y="T1"/>
                  </a:cxn>
                  <a:cxn ang="0">
                    <a:pos x="T2" y="T3"/>
                  </a:cxn>
                  <a:cxn ang="0">
                    <a:pos x="T4" y="T5"/>
                  </a:cxn>
                  <a:cxn ang="0">
                    <a:pos x="T6" y="T7"/>
                  </a:cxn>
                  <a:cxn ang="0">
                    <a:pos x="T8" y="T9"/>
                  </a:cxn>
                  <a:cxn ang="0">
                    <a:pos x="T10" y="T11"/>
                  </a:cxn>
                  <a:cxn ang="0">
                    <a:pos x="T12" y="T13"/>
                  </a:cxn>
                </a:cxnLst>
                <a:rect l="0" t="0" r="r" b="b"/>
                <a:pathLst>
                  <a:path w="800" h="477">
                    <a:moveTo>
                      <a:pt x="0" y="477"/>
                    </a:moveTo>
                    <a:lnTo>
                      <a:pt x="50" y="477"/>
                    </a:lnTo>
                    <a:lnTo>
                      <a:pt x="50" y="50"/>
                    </a:lnTo>
                    <a:lnTo>
                      <a:pt x="800" y="50"/>
                    </a:lnTo>
                    <a:lnTo>
                      <a:pt x="800" y="0"/>
                    </a:lnTo>
                    <a:lnTo>
                      <a:pt x="0" y="0"/>
                    </a:lnTo>
                    <a:lnTo>
                      <a:pt x="0" y="477"/>
                    </a:lnTo>
                    <a:close/>
                  </a:path>
                </a:pathLst>
              </a:custGeom>
              <a:solidFill>
                <a:srgbClr val="6E45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9" name="Rectangle 24"/>
              <p:cNvSpPr>
                <a:spLocks noChangeArrowheads="1"/>
              </p:cNvSpPr>
              <p:nvPr/>
            </p:nvSpPr>
            <p:spPr bwMode="auto">
              <a:xfrm>
                <a:off x="8822317" y="5357845"/>
                <a:ext cx="945604" cy="148747"/>
              </a:xfrm>
              <a:prstGeom prst="rect">
                <a:avLst/>
              </a:prstGeom>
              <a:solidFill>
                <a:srgbClr val="6E451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0" name="Freeform 25"/>
              <p:cNvSpPr>
                <a:spLocks/>
              </p:cNvSpPr>
              <p:nvPr/>
            </p:nvSpPr>
            <p:spPr bwMode="auto">
              <a:xfrm>
                <a:off x="8822317" y="5498622"/>
                <a:ext cx="945604" cy="1359378"/>
              </a:xfrm>
              <a:custGeom>
                <a:avLst/>
                <a:gdLst>
                  <a:gd name="T0" fmla="*/ 0 w 356"/>
                  <a:gd name="T1" fmla="*/ 477 h 477"/>
                  <a:gd name="T2" fmla="*/ 50 w 356"/>
                  <a:gd name="T3" fmla="*/ 477 h 477"/>
                  <a:gd name="T4" fmla="*/ 50 w 356"/>
                  <a:gd name="T5" fmla="*/ 50 h 477"/>
                  <a:gd name="T6" fmla="*/ 303 w 356"/>
                  <a:gd name="T7" fmla="*/ 50 h 477"/>
                  <a:gd name="T8" fmla="*/ 303 w 356"/>
                  <a:gd name="T9" fmla="*/ 477 h 477"/>
                  <a:gd name="T10" fmla="*/ 356 w 356"/>
                  <a:gd name="T11" fmla="*/ 477 h 477"/>
                  <a:gd name="T12" fmla="*/ 356 w 356"/>
                  <a:gd name="T13" fmla="*/ 0 h 477"/>
                  <a:gd name="T14" fmla="*/ 0 w 356"/>
                  <a:gd name="T15" fmla="*/ 0 h 477"/>
                  <a:gd name="T16" fmla="*/ 0 w 356"/>
                  <a:gd name="T17" fmla="*/ 477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6" h="477">
                    <a:moveTo>
                      <a:pt x="0" y="477"/>
                    </a:moveTo>
                    <a:lnTo>
                      <a:pt x="50" y="477"/>
                    </a:lnTo>
                    <a:lnTo>
                      <a:pt x="50" y="50"/>
                    </a:lnTo>
                    <a:lnTo>
                      <a:pt x="303" y="50"/>
                    </a:lnTo>
                    <a:lnTo>
                      <a:pt x="303" y="477"/>
                    </a:lnTo>
                    <a:lnTo>
                      <a:pt x="356" y="477"/>
                    </a:lnTo>
                    <a:lnTo>
                      <a:pt x="356" y="0"/>
                    </a:lnTo>
                    <a:lnTo>
                      <a:pt x="0" y="0"/>
                    </a:lnTo>
                    <a:lnTo>
                      <a:pt x="0" y="477"/>
                    </a:lnTo>
                    <a:close/>
                  </a:path>
                </a:pathLst>
              </a:custGeom>
              <a:solidFill>
                <a:srgbClr val="52302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1" name="Freeform 26"/>
              <p:cNvSpPr>
                <a:spLocks/>
              </p:cNvSpPr>
              <p:nvPr/>
            </p:nvSpPr>
            <p:spPr bwMode="auto">
              <a:xfrm>
                <a:off x="8697477" y="5233003"/>
                <a:ext cx="783576" cy="132810"/>
              </a:xfrm>
              <a:custGeom>
                <a:avLst/>
                <a:gdLst>
                  <a:gd name="T0" fmla="*/ 9 w 106"/>
                  <a:gd name="T1" fmla="*/ 0 h 18"/>
                  <a:gd name="T2" fmla="*/ 61 w 106"/>
                  <a:gd name="T3" fmla="*/ 0 h 18"/>
                  <a:gd name="T4" fmla="*/ 98 w 106"/>
                  <a:gd name="T5" fmla="*/ 7 h 18"/>
                  <a:gd name="T6" fmla="*/ 105 w 106"/>
                  <a:gd name="T7" fmla="*/ 17 h 18"/>
                  <a:gd name="T8" fmla="*/ 69 w 106"/>
                  <a:gd name="T9" fmla="*/ 11 h 18"/>
                  <a:gd name="T10" fmla="*/ 59 w 106"/>
                  <a:gd name="T11" fmla="*/ 17 h 18"/>
                  <a:gd name="T12" fmla="*/ 7 w 106"/>
                  <a:gd name="T13" fmla="*/ 17 h 18"/>
                  <a:gd name="T14" fmla="*/ 0 w 106"/>
                  <a:gd name="T15" fmla="*/ 8 h 18"/>
                  <a:gd name="T16" fmla="*/ 0 w 106"/>
                  <a:gd name="T17" fmla="*/ 8 h 18"/>
                  <a:gd name="T18" fmla="*/ 9 w 106"/>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 h="18">
                    <a:moveTo>
                      <a:pt x="9" y="0"/>
                    </a:moveTo>
                    <a:cubicBezTo>
                      <a:pt x="18" y="0"/>
                      <a:pt x="61" y="0"/>
                      <a:pt x="61" y="0"/>
                    </a:cubicBezTo>
                    <a:cubicBezTo>
                      <a:pt x="98" y="7"/>
                      <a:pt x="98" y="7"/>
                      <a:pt x="98" y="7"/>
                    </a:cubicBezTo>
                    <a:cubicBezTo>
                      <a:pt x="103" y="8"/>
                      <a:pt x="106" y="12"/>
                      <a:pt x="105" y="17"/>
                    </a:cubicBezTo>
                    <a:cubicBezTo>
                      <a:pt x="69" y="11"/>
                      <a:pt x="69" y="11"/>
                      <a:pt x="69" y="11"/>
                    </a:cubicBezTo>
                    <a:cubicBezTo>
                      <a:pt x="68" y="15"/>
                      <a:pt x="63" y="18"/>
                      <a:pt x="59" y="17"/>
                    </a:cubicBezTo>
                    <a:cubicBezTo>
                      <a:pt x="59" y="17"/>
                      <a:pt x="13" y="17"/>
                      <a:pt x="7" y="17"/>
                    </a:cubicBezTo>
                    <a:cubicBezTo>
                      <a:pt x="3" y="17"/>
                      <a:pt x="0" y="13"/>
                      <a:pt x="0" y="8"/>
                    </a:cubicBezTo>
                    <a:cubicBezTo>
                      <a:pt x="0" y="8"/>
                      <a:pt x="0" y="8"/>
                      <a:pt x="0" y="8"/>
                    </a:cubicBezTo>
                    <a:cubicBezTo>
                      <a:pt x="0" y="8"/>
                      <a:pt x="0" y="0"/>
                      <a:pt x="9" y="0"/>
                    </a:cubicBezTo>
                    <a:close/>
                  </a:path>
                </a:pathLst>
              </a:cu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2" name="Freeform 27"/>
              <p:cNvSpPr>
                <a:spLocks/>
              </p:cNvSpPr>
              <p:nvPr/>
            </p:nvSpPr>
            <p:spPr bwMode="auto">
              <a:xfrm>
                <a:off x="9082624" y="5217066"/>
                <a:ext cx="390459" cy="148747"/>
              </a:xfrm>
              <a:custGeom>
                <a:avLst/>
                <a:gdLst>
                  <a:gd name="T0" fmla="*/ 0 w 53"/>
                  <a:gd name="T1" fmla="*/ 10 h 20"/>
                  <a:gd name="T2" fmla="*/ 10 w 53"/>
                  <a:gd name="T3" fmla="*/ 2 h 20"/>
                  <a:gd name="T4" fmla="*/ 46 w 53"/>
                  <a:gd name="T5" fmla="*/ 9 h 20"/>
                  <a:gd name="T6" fmla="*/ 51 w 53"/>
                  <a:gd name="T7" fmla="*/ 13 h 20"/>
                  <a:gd name="T8" fmla="*/ 53 w 53"/>
                  <a:gd name="T9" fmla="*/ 19 h 20"/>
                  <a:gd name="T10" fmla="*/ 17 w 53"/>
                  <a:gd name="T11" fmla="*/ 13 h 20"/>
                  <a:gd name="T12" fmla="*/ 7 w 53"/>
                  <a:gd name="T13" fmla="*/ 19 h 20"/>
                  <a:gd name="T14" fmla="*/ 0 w 53"/>
                  <a:gd name="T15" fmla="*/ 1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 h="20">
                    <a:moveTo>
                      <a:pt x="0" y="10"/>
                    </a:moveTo>
                    <a:cubicBezTo>
                      <a:pt x="0" y="10"/>
                      <a:pt x="0" y="0"/>
                      <a:pt x="10" y="2"/>
                    </a:cubicBezTo>
                    <a:cubicBezTo>
                      <a:pt x="16" y="3"/>
                      <a:pt x="35" y="7"/>
                      <a:pt x="46" y="9"/>
                    </a:cubicBezTo>
                    <a:cubicBezTo>
                      <a:pt x="48" y="9"/>
                      <a:pt x="50" y="11"/>
                      <a:pt x="51" y="13"/>
                    </a:cubicBezTo>
                    <a:cubicBezTo>
                      <a:pt x="53" y="15"/>
                      <a:pt x="53" y="17"/>
                      <a:pt x="53" y="19"/>
                    </a:cubicBezTo>
                    <a:cubicBezTo>
                      <a:pt x="17" y="13"/>
                      <a:pt x="17" y="13"/>
                      <a:pt x="17" y="13"/>
                    </a:cubicBezTo>
                    <a:cubicBezTo>
                      <a:pt x="16" y="17"/>
                      <a:pt x="11" y="20"/>
                      <a:pt x="7" y="19"/>
                    </a:cubicBezTo>
                    <a:cubicBezTo>
                      <a:pt x="3" y="19"/>
                      <a:pt x="0" y="15"/>
                      <a:pt x="0" y="10"/>
                    </a:cubicBezTo>
                    <a:close/>
                  </a:path>
                </a:pathLst>
              </a:custGeom>
              <a:solidFill>
                <a:srgbClr val="F3F4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3" name="Oval 28"/>
              <p:cNvSpPr>
                <a:spLocks noChangeArrowheads="1"/>
              </p:cNvSpPr>
              <p:nvPr/>
            </p:nvSpPr>
            <p:spPr bwMode="auto">
              <a:xfrm>
                <a:off x="9103873" y="5254252"/>
                <a:ext cx="82341" cy="87655"/>
              </a:xfrm>
              <a:prstGeom prst="ellipse">
                <a:avLst/>
              </a:pr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4" name="Freeform 29"/>
              <p:cNvSpPr>
                <a:spLocks/>
              </p:cNvSpPr>
              <p:nvPr/>
            </p:nvSpPr>
            <p:spPr bwMode="auto">
              <a:xfrm>
                <a:off x="8801067" y="4452083"/>
                <a:ext cx="244370" cy="913730"/>
              </a:xfrm>
              <a:custGeom>
                <a:avLst/>
                <a:gdLst>
                  <a:gd name="T0" fmla="*/ 12 w 33"/>
                  <a:gd name="T1" fmla="*/ 1 h 124"/>
                  <a:gd name="T2" fmla="*/ 20 w 33"/>
                  <a:gd name="T3" fmla="*/ 11 h 124"/>
                  <a:gd name="T4" fmla="*/ 31 w 33"/>
                  <a:gd name="T5" fmla="*/ 111 h 124"/>
                  <a:gd name="T6" fmla="*/ 24 w 33"/>
                  <a:gd name="T7" fmla="*/ 123 h 124"/>
                  <a:gd name="T8" fmla="*/ 14 w 33"/>
                  <a:gd name="T9" fmla="*/ 123 h 124"/>
                  <a:gd name="T10" fmla="*/ 0 w 33"/>
                  <a:gd name="T11" fmla="*/ 0 h 124"/>
                  <a:gd name="T12" fmla="*/ 12 w 33"/>
                  <a:gd name="T13" fmla="*/ 1 h 124"/>
                </a:gdLst>
                <a:ahLst/>
                <a:cxnLst>
                  <a:cxn ang="0">
                    <a:pos x="T0" y="T1"/>
                  </a:cxn>
                  <a:cxn ang="0">
                    <a:pos x="T2" y="T3"/>
                  </a:cxn>
                  <a:cxn ang="0">
                    <a:pos x="T4" y="T5"/>
                  </a:cxn>
                  <a:cxn ang="0">
                    <a:pos x="T6" y="T7"/>
                  </a:cxn>
                  <a:cxn ang="0">
                    <a:pos x="T8" y="T9"/>
                  </a:cxn>
                  <a:cxn ang="0">
                    <a:pos x="T10" y="T11"/>
                  </a:cxn>
                  <a:cxn ang="0">
                    <a:pos x="T12" y="T13"/>
                  </a:cxn>
                </a:cxnLst>
                <a:rect l="0" t="0" r="r" b="b"/>
                <a:pathLst>
                  <a:path w="33" h="124">
                    <a:moveTo>
                      <a:pt x="12" y="1"/>
                    </a:moveTo>
                    <a:cubicBezTo>
                      <a:pt x="16" y="1"/>
                      <a:pt x="20" y="4"/>
                      <a:pt x="20" y="11"/>
                    </a:cubicBezTo>
                    <a:cubicBezTo>
                      <a:pt x="31" y="111"/>
                      <a:pt x="31" y="111"/>
                      <a:pt x="31" y="111"/>
                    </a:cubicBezTo>
                    <a:cubicBezTo>
                      <a:pt x="33" y="119"/>
                      <a:pt x="29" y="124"/>
                      <a:pt x="24" y="123"/>
                    </a:cubicBezTo>
                    <a:cubicBezTo>
                      <a:pt x="14" y="123"/>
                      <a:pt x="14" y="123"/>
                      <a:pt x="14" y="123"/>
                    </a:cubicBezTo>
                    <a:cubicBezTo>
                      <a:pt x="0" y="0"/>
                      <a:pt x="0" y="0"/>
                      <a:pt x="0" y="0"/>
                    </a:cubicBezTo>
                    <a:lnTo>
                      <a:pt x="12" y="1"/>
                    </a:lnTo>
                    <a:close/>
                  </a:path>
                </a:pathLst>
              </a:custGeom>
              <a:solidFill>
                <a:srgbClr val="F3F4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5" name="Freeform 30"/>
              <p:cNvSpPr>
                <a:spLocks/>
              </p:cNvSpPr>
              <p:nvPr/>
            </p:nvSpPr>
            <p:spPr bwMode="auto">
              <a:xfrm>
                <a:off x="7820934" y="4452083"/>
                <a:ext cx="1142162" cy="905762"/>
              </a:xfrm>
              <a:custGeom>
                <a:avLst/>
                <a:gdLst>
                  <a:gd name="T0" fmla="*/ 9 w 155"/>
                  <a:gd name="T1" fmla="*/ 0 h 123"/>
                  <a:gd name="T2" fmla="*/ 132 w 155"/>
                  <a:gd name="T3" fmla="*/ 0 h 123"/>
                  <a:gd name="T4" fmla="*/ 142 w 155"/>
                  <a:gd name="T5" fmla="*/ 9 h 123"/>
                  <a:gd name="T6" fmla="*/ 154 w 155"/>
                  <a:gd name="T7" fmla="*/ 112 h 123"/>
                  <a:gd name="T8" fmla="*/ 144 w 155"/>
                  <a:gd name="T9" fmla="*/ 123 h 123"/>
                  <a:gd name="T10" fmla="*/ 21 w 155"/>
                  <a:gd name="T11" fmla="*/ 123 h 123"/>
                  <a:gd name="T12" fmla="*/ 13 w 155"/>
                  <a:gd name="T13" fmla="*/ 116 h 123"/>
                  <a:gd name="T14" fmla="*/ 1 w 155"/>
                  <a:gd name="T15" fmla="*/ 10 h 123"/>
                  <a:gd name="T16" fmla="*/ 9 w 155"/>
                  <a:gd name="T17" fmla="*/ 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5" h="123">
                    <a:moveTo>
                      <a:pt x="9" y="0"/>
                    </a:moveTo>
                    <a:cubicBezTo>
                      <a:pt x="132" y="0"/>
                      <a:pt x="132" y="0"/>
                      <a:pt x="132" y="0"/>
                    </a:cubicBezTo>
                    <a:cubicBezTo>
                      <a:pt x="137" y="0"/>
                      <a:pt x="142" y="4"/>
                      <a:pt x="142" y="9"/>
                    </a:cubicBezTo>
                    <a:cubicBezTo>
                      <a:pt x="154" y="112"/>
                      <a:pt x="154" y="112"/>
                      <a:pt x="154" y="112"/>
                    </a:cubicBezTo>
                    <a:cubicBezTo>
                      <a:pt x="155" y="118"/>
                      <a:pt x="150" y="123"/>
                      <a:pt x="144" y="123"/>
                    </a:cubicBezTo>
                    <a:cubicBezTo>
                      <a:pt x="21" y="123"/>
                      <a:pt x="21" y="123"/>
                      <a:pt x="21" y="123"/>
                    </a:cubicBezTo>
                    <a:cubicBezTo>
                      <a:pt x="17" y="123"/>
                      <a:pt x="13" y="120"/>
                      <a:pt x="13" y="116"/>
                    </a:cubicBezTo>
                    <a:cubicBezTo>
                      <a:pt x="1" y="10"/>
                      <a:pt x="1" y="10"/>
                      <a:pt x="1" y="10"/>
                    </a:cubicBezTo>
                    <a:cubicBezTo>
                      <a:pt x="0" y="5"/>
                      <a:pt x="4" y="0"/>
                      <a:pt x="9" y="0"/>
                    </a:cubicBezTo>
                    <a:close/>
                  </a:path>
                </a:pathLst>
              </a:cu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6" name="Freeform 31"/>
              <p:cNvSpPr>
                <a:spLocks/>
              </p:cNvSpPr>
              <p:nvPr/>
            </p:nvSpPr>
            <p:spPr bwMode="auto">
              <a:xfrm>
                <a:off x="8174206" y="4871761"/>
                <a:ext cx="435615" cy="74373"/>
              </a:xfrm>
              <a:custGeom>
                <a:avLst/>
                <a:gdLst>
                  <a:gd name="T0" fmla="*/ 59 w 59"/>
                  <a:gd name="T1" fmla="*/ 5 h 10"/>
                  <a:gd name="T2" fmla="*/ 54 w 59"/>
                  <a:gd name="T3" fmla="*/ 10 h 10"/>
                  <a:gd name="T4" fmla="*/ 5 w 59"/>
                  <a:gd name="T5" fmla="*/ 10 h 10"/>
                  <a:gd name="T6" fmla="*/ 0 w 59"/>
                  <a:gd name="T7" fmla="*/ 5 h 10"/>
                  <a:gd name="T8" fmla="*/ 0 w 59"/>
                  <a:gd name="T9" fmla="*/ 5 h 10"/>
                  <a:gd name="T10" fmla="*/ 5 w 59"/>
                  <a:gd name="T11" fmla="*/ 0 h 10"/>
                  <a:gd name="T12" fmla="*/ 54 w 59"/>
                  <a:gd name="T13" fmla="*/ 0 h 10"/>
                  <a:gd name="T14" fmla="*/ 59 w 59"/>
                  <a:gd name="T15" fmla="*/ 5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9" h="10">
                    <a:moveTo>
                      <a:pt x="59" y="5"/>
                    </a:moveTo>
                    <a:cubicBezTo>
                      <a:pt x="59" y="8"/>
                      <a:pt x="56" y="10"/>
                      <a:pt x="54" y="10"/>
                    </a:cubicBezTo>
                    <a:cubicBezTo>
                      <a:pt x="5" y="10"/>
                      <a:pt x="5" y="10"/>
                      <a:pt x="5" y="10"/>
                    </a:cubicBezTo>
                    <a:cubicBezTo>
                      <a:pt x="3" y="10"/>
                      <a:pt x="0" y="8"/>
                      <a:pt x="0" y="5"/>
                    </a:cubicBezTo>
                    <a:cubicBezTo>
                      <a:pt x="0" y="5"/>
                      <a:pt x="0" y="5"/>
                      <a:pt x="0" y="5"/>
                    </a:cubicBezTo>
                    <a:cubicBezTo>
                      <a:pt x="0" y="2"/>
                      <a:pt x="3" y="0"/>
                      <a:pt x="5" y="0"/>
                    </a:cubicBezTo>
                    <a:cubicBezTo>
                      <a:pt x="54" y="0"/>
                      <a:pt x="54" y="0"/>
                      <a:pt x="54" y="0"/>
                    </a:cubicBezTo>
                    <a:cubicBezTo>
                      <a:pt x="56" y="0"/>
                      <a:pt x="59" y="2"/>
                      <a:pt x="59" y="5"/>
                    </a:cubicBezTo>
                    <a:close/>
                  </a:path>
                </a:pathLst>
              </a:custGeom>
              <a:solidFill>
                <a:srgbClr val="99AD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nvGrpSpPr>
            <p:cNvPr id="11" name="Group 10"/>
            <p:cNvGrpSpPr/>
            <p:nvPr/>
          </p:nvGrpSpPr>
          <p:grpSpPr>
            <a:xfrm>
              <a:off x="10091976" y="4361890"/>
              <a:ext cx="1909524" cy="2419674"/>
              <a:chOff x="10091976" y="4967384"/>
              <a:chExt cx="1431688" cy="1814179"/>
            </a:xfrm>
          </p:grpSpPr>
          <p:sp>
            <p:nvSpPr>
              <p:cNvPr id="12" name="Rectangle 32"/>
              <p:cNvSpPr>
                <a:spLocks noChangeArrowheads="1"/>
              </p:cNvSpPr>
              <p:nvPr/>
            </p:nvSpPr>
            <p:spPr bwMode="auto">
              <a:xfrm>
                <a:off x="11066799" y="6595630"/>
                <a:ext cx="37187" cy="124842"/>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3" name="Rectangle 33"/>
              <p:cNvSpPr>
                <a:spLocks noChangeArrowheads="1"/>
              </p:cNvSpPr>
              <p:nvPr/>
            </p:nvSpPr>
            <p:spPr bwMode="auto">
              <a:xfrm>
                <a:off x="10431969" y="6595630"/>
                <a:ext cx="37187" cy="124842"/>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4" name="Freeform 34"/>
              <p:cNvSpPr>
                <a:spLocks/>
              </p:cNvSpPr>
              <p:nvPr/>
            </p:nvSpPr>
            <p:spPr bwMode="auto">
              <a:xfrm>
                <a:off x="10771961" y="6500007"/>
                <a:ext cx="377179" cy="140779"/>
              </a:xfrm>
              <a:custGeom>
                <a:avLst/>
                <a:gdLst>
                  <a:gd name="T0" fmla="*/ 0 w 142"/>
                  <a:gd name="T1" fmla="*/ 11 h 53"/>
                  <a:gd name="T2" fmla="*/ 3 w 142"/>
                  <a:gd name="T3" fmla="*/ 0 h 53"/>
                  <a:gd name="T4" fmla="*/ 142 w 142"/>
                  <a:gd name="T5" fmla="*/ 28 h 53"/>
                  <a:gd name="T6" fmla="*/ 142 w 142"/>
                  <a:gd name="T7" fmla="*/ 53 h 53"/>
                  <a:gd name="T8" fmla="*/ 0 w 142"/>
                  <a:gd name="T9" fmla="*/ 22 h 53"/>
                  <a:gd name="T10" fmla="*/ 3 w 142"/>
                  <a:gd name="T11" fmla="*/ 22 h 53"/>
                  <a:gd name="T12" fmla="*/ 0 w 142"/>
                  <a:gd name="T13" fmla="*/ 11 h 53"/>
                </a:gdLst>
                <a:ahLst/>
                <a:cxnLst>
                  <a:cxn ang="0">
                    <a:pos x="T0" y="T1"/>
                  </a:cxn>
                  <a:cxn ang="0">
                    <a:pos x="T2" y="T3"/>
                  </a:cxn>
                  <a:cxn ang="0">
                    <a:pos x="T4" y="T5"/>
                  </a:cxn>
                  <a:cxn ang="0">
                    <a:pos x="T6" y="T7"/>
                  </a:cxn>
                  <a:cxn ang="0">
                    <a:pos x="T8" y="T9"/>
                  </a:cxn>
                  <a:cxn ang="0">
                    <a:pos x="T10" y="T11"/>
                  </a:cxn>
                  <a:cxn ang="0">
                    <a:pos x="T12" y="T13"/>
                  </a:cxn>
                </a:cxnLst>
                <a:rect l="0" t="0" r="r" b="b"/>
                <a:pathLst>
                  <a:path w="142" h="53">
                    <a:moveTo>
                      <a:pt x="0" y="11"/>
                    </a:moveTo>
                    <a:lnTo>
                      <a:pt x="3" y="0"/>
                    </a:lnTo>
                    <a:lnTo>
                      <a:pt x="142" y="28"/>
                    </a:lnTo>
                    <a:lnTo>
                      <a:pt x="142" y="53"/>
                    </a:lnTo>
                    <a:lnTo>
                      <a:pt x="0" y="22"/>
                    </a:lnTo>
                    <a:lnTo>
                      <a:pt x="3" y="22"/>
                    </a:lnTo>
                    <a:lnTo>
                      <a:pt x="0" y="11"/>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5" name="Freeform 35"/>
              <p:cNvSpPr>
                <a:spLocks/>
              </p:cNvSpPr>
              <p:nvPr/>
            </p:nvSpPr>
            <p:spPr bwMode="auto">
              <a:xfrm>
                <a:off x="10386814" y="6500007"/>
                <a:ext cx="385147" cy="140779"/>
              </a:xfrm>
              <a:custGeom>
                <a:avLst/>
                <a:gdLst>
                  <a:gd name="T0" fmla="*/ 142 w 145"/>
                  <a:gd name="T1" fmla="*/ 0 h 53"/>
                  <a:gd name="T2" fmla="*/ 145 w 145"/>
                  <a:gd name="T3" fmla="*/ 11 h 53"/>
                  <a:gd name="T4" fmla="*/ 142 w 145"/>
                  <a:gd name="T5" fmla="*/ 22 h 53"/>
                  <a:gd name="T6" fmla="*/ 145 w 145"/>
                  <a:gd name="T7" fmla="*/ 22 h 53"/>
                  <a:gd name="T8" fmla="*/ 0 w 145"/>
                  <a:gd name="T9" fmla="*/ 53 h 53"/>
                  <a:gd name="T10" fmla="*/ 0 w 145"/>
                  <a:gd name="T11" fmla="*/ 28 h 53"/>
                  <a:gd name="T12" fmla="*/ 142 w 145"/>
                  <a:gd name="T13" fmla="*/ 0 h 53"/>
                </a:gdLst>
                <a:ahLst/>
                <a:cxnLst>
                  <a:cxn ang="0">
                    <a:pos x="T0" y="T1"/>
                  </a:cxn>
                  <a:cxn ang="0">
                    <a:pos x="T2" y="T3"/>
                  </a:cxn>
                  <a:cxn ang="0">
                    <a:pos x="T4" y="T5"/>
                  </a:cxn>
                  <a:cxn ang="0">
                    <a:pos x="T6" y="T7"/>
                  </a:cxn>
                  <a:cxn ang="0">
                    <a:pos x="T8" y="T9"/>
                  </a:cxn>
                  <a:cxn ang="0">
                    <a:pos x="T10" y="T11"/>
                  </a:cxn>
                  <a:cxn ang="0">
                    <a:pos x="T12" y="T13"/>
                  </a:cxn>
                </a:cxnLst>
                <a:rect l="0" t="0" r="r" b="b"/>
                <a:pathLst>
                  <a:path w="145" h="53">
                    <a:moveTo>
                      <a:pt x="142" y="0"/>
                    </a:moveTo>
                    <a:lnTo>
                      <a:pt x="145" y="11"/>
                    </a:lnTo>
                    <a:lnTo>
                      <a:pt x="142" y="22"/>
                    </a:lnTo>
                    <a:lnTo>
                      <a:pt x="145" y="22"/>
                    </a:lnTo>
                    <a:lnTo>
                      <a:pt x="0" y="53"/>
                    </a:lnTo>
                    <a:lnTo>
                      <a:pt x="0" y="28"/>
                    </a:lnTo>
                    <a:lnTo>
                      <a:pt x="142" y="0"/>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6" name="Freeform 36"/>
              <p:cNvSpPr>
                <a:spLocks/>
              </p:cNvSpPr>
              <p:nvPr/>
            </p:nvSpPr>
            <p:spPr bwMode="auto">
              <a:xfrm>
                <a:off x="10763993" y="6529224"/>
                <a:ext cx="15937" cy="29219"/>
              </a:xfrm>
              <a:custGeom>
                <a:avLst/>
                <a:gdLst>
                  <a:gd name="T0" fmla="*/ 3 w 6"/>
                  <a:gd name="T1" fmla="*/ 0 h 11"/>
                  <a:gd name="T2" fmla="*/ 6 w 6"/>
                  <a:gd name="T3" fmla="*/ 11 h 11"/>
                  <a:gd name="T4" fmla="*/ 3 w 6"/>
                  <a:gd name="T5" fmla="*/ 11 h 11"/>
                  <a:gd name="T6" fmla="*/ 0 w 6"/>
                  <a:gd name="T7" fmla="*/ 11 h 11"/>
                  <a:gd name="T8" fmla="*/ 3 w 6"/>
                  <a:gd name="T9" fmla="*/ 0 h 11"/>
                </a:gdLst>
                <a:ahLst/>
                <a:cxnLst>
                  <a:cxn ang="0">
                    <a:pos x="T0" y="T1"/>
                  </a:cxn>
                  <a:cxn ang="0">
                    <a:pos x="T2" y="T3"/>
                  </a:cxn>
                  <a:cxn ang="0">
                    <a:pos x="T4" y="T5"/>
                  </a:cxn>
                  <a:cxn ang="0">
                    <a:pos x="T6" y="T7"/>
                  </a:cxn>
                  <a:cxn ang="0">
                    <a:pos x="T8" y="T9"/>
                  </a:cxn>
                </a:cxnLst>
                <a:rect l="0" t="0" r="r" b="b"/>
                <a:pathLst>
                  <a:path w="6" h="11">
                    <a:moveTo>
                      <a:pt x="3" y="0"/>
                    </a:moveTo>
                    <a:lnTo>
                      <a:pt x="6" y="11"/>
                    </a:lnTo>
                    <a:lnTo>
                      <a:pt x="3" y="11"/>
                    </a:lnTo>
                    <a:lnTo>
                      <a:pt x="0" y="11"/>
                    </a:lnTo>
                    <a:lnTo>
                      <a:pt x="3"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7" name="Rectangle 37"/>
              <p:cNvSpPr>
                <a:spLocks noChangeArrowheads="1"/>
              </p:cNvSpPr>
              <p:nvPr/>
            </p:nvSpPr>
            <p:spPr bwMode="auto">
              <a:xfrm>
                <a:off x="10734774" y="6242355"/>
                <a:ext cx="66404" cy="398429"/>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8" name="Rectangle 38"/>
              <p:cNvSpPr>
                <a:spLocks noChangeArrowheads="1"/>
              </p:cNvSpPr>
              <p:nvPr/>
            </p:nvSpPr>
            <p:spPr bwMode="auto">
              <a:xfrm>
                <a:off x="10750712" y="6529224"/>
                <a:ext cx="34530" cy="191246"/>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9" name="Freeform 39"/>
              <p:cNvSpPr>
                <a:spLocks/>
              </p:cNvSpPr>
              <p:nvPr/>
            </p:nvSpPr>
            <p:spPr bwMode="auto">
              <a:xfrm>
                <a:off x="10277910" y="6160014"/>
                <a:ext cx="672015" cy="98280"/>
              </a:xfrm>
              <a:custGeom>
                <a:avLst/>
                <a:gdLst>
                  <a:gd name="T0" fmla="*/ 0 w 253"/>
                  <a:gd name="T1" fmla="*/ 0 h 37"/>
                  <a:gd name="T2" fmla="*/ 253 w 253"/>
                  <a:gd name="T3" fmla="*/ 0 h 37"/>
                  <a:gd name="T4" fmla="*/ 253 w 253"/>
                  <a:gd name="T5" fmla="*/ 37 h 37"/>
                  <a:gd name="T6" fmla="*/ 39 w 253"/>
                  <a:gd name="T7" fmla="*/ 37 h 37"/>
                  <a:gd name="T8" fmla="*/ 0 w 253"/>
                  <a:gd name="T9" fmla="*/ 0 h 37"/>
                </a:gdLst>
                <a:ahLst/>
                <a:cxnLst>
                  <a:cxn ang="0">
                    <a:pos x="T0" y="T1"/>
                  </a:cxn>
                  <a:cxn ang="0">
                    <a:pos x="T2" y="T3"/>
                  </a:cxn>
                  <a:cxn ang="0">
                    <a:pos x="T4" y="T5"/>
                  </a:cxn>
                  <a:cxn ang="0">
                    <a:pos x="T6" y="T7"/>
                  </a:cxn>
                  <a:cxn ang="0">
                    <a:pos x="T8" y="T9"/>
                  </a:cxn>
                </a:cxnLst>
                <a:rect l="0" t="0" r="r" b="b"/>
                <a:pathLst>
                  <a:path w="253" h="37">
                    <a:moveTo>
                      <a:pt x="0" y="0"/>
                    </a:moveTo>
                    <a:lnTo>
                      <a:pt x="253" y="0"/>
                    </a:lnTo>
                    <a:lnTo>
                      <a:pt x="253" y="37"/>
                    </a:lnTo>
                    <a:lnTo>
                      <a:pt x="39" y="37"/>
                    </a:lnTo>
                    <a:lnTo>
                      <a:pt x="0"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0" name="Freeform 40"/>
              <p:cNvSpPr>
                <a:spLocks/>
              </p:cNvSpPr>
              <p:nvPr/>
            </p:nvSpPr>
            <p:spPr bwMode="auto">
              <a:xfrm>
                <a:off x="10564778" y="6160014"/>
                <a:ext cx="672015" cy="98280"/>
              </a:xfrm>
              <a:custGeom>
                <a:avLst/>
                <a:gdLst>
                  <a:gd name="T0" fmla="*/ 0 w 253"/>
                  <a:gd name="T1" fmla="*/ 0 h 37"/>
                  <a:gd name="T2" fmla="*/ 253 w 253"/>
                  <a:gd name="T3" fmla="*/ 0 h 37"/>
                  <a:gd name="T4" fmla="*/ 253 w 253"/>
                  <a:gd name="T5" fmla="*/ 37 h 37"/>
                  <a:gd name="T6" fmla="*/ 36 w 253"/>
                  <a:gd name="T7" fmla="*/ 37 h 37"/>
                  <a:gd name="T8" fmla="*/ 0 w 253"/>
                  <a:gd name="T9" fmla="*/ 0 h 37"/>
                </a:gdLst>
                <a:ahLst/>
                <a:cxnLst>
                  <a:cxn ang="0">
                    <a:pos x="T0" y="T1"/>
                  </a:cxn>
                  <a:cxn ang="0">
                    <a:pos x="T2" y="T3"/>
                  </a:cxn>
                  <a:cxn ang="0">
                    <a:pos x="T4" y="T5"/>
                  </a:cxn>
                  <a:cxn ang="0">
                    <a:pos x="T6" y="T7"/>
                  </a:cxn>
                  <a:cxn ang="0">
                    <a:pos x="T8" y="T9"/>
                  </a:cxn>
                </a:cxnLst>
                <a:rect l="0" t="0" r="r" b="b"/>
                <a:pathLst>
                  <a:path w="253" h="37">
                    <a:moveTo>
                      <a:pt x="0" y="0"/>
                    </a:moveTo>
                    <a:lnTo>
                      <a:pt x="253" y="0"/>
                    </a:lnTo>
                    <a:lnTo>
                      <a:pt x="253" y="37"/>
                    </a:lnTo>
                    <a:lnTo>
                      <a:pt x="36" y="37"/>
                    </a:lnTo>
                    <a:lnTo>
                      <a:pt x="0" y="0"/>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1" name="Oval 41"/>
              <p:cNvSpPr>
                <a:spLocks noChangeArrowheads="1"/>
              </p:cNvSpPr>
              <p:nvPr/>
            </p:nvSpPr>
            <p:spPr bwMode="auto">
              <a:xfrm>
                <a:off x="10713525" y="6662034"/>
                <a:ext cx="116872" cy="119529"/>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2" name="Oval 42"/>
              <p:cNvSpPr>
                <a:spLocks noChangeArrowheads="1"/>
              </p:cNvSpPr>
              <p:nvPr/>
            </p:nvSpPr>
            <p:spPr bwMode="auto">
              <a:xfrm>
                <a:off x="10394782" y="6662034"/>
                <a:ext cx="119528" cy="119529"/>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3" name="Oval 43"/>
              <p:cNvSpPr>
                <a:spLocks noChangeArrowheads="1"/>
              </p:cNvSpPr>
              <p:nvPr/>
            </p:nvSpPr>
            <p:spPr bwMode="auto">
              <a:xfrm>
                <a:off x="11029612" y="6662034"/>
                <a:ext cx="119528" cy="119529"/>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4" name="Freeform 44"/>
              <p:cNvSpPr>
                <a:spLocks/>
              </p:cNvSpPr>
              <p:nvPr/>
            </p:nvSpPr>
            <p:spPr bwMode="auto">
              <a:xfrm>
                <a:off x="10285879" y="5660650"/>
                <a:ext cx="685297" cy="403741"/>
              </a:xfrm>
              <a:custGeom>
                <a:avLst/>
                <a:gdLst>
                  <a:gd name="T0" fmla="*/ 29 w 93"/>
                  <a:gd name="T1" fmla="*/ 0 h 55"/>
                  <a:gd name="T2" fmla="*/ 93 w 93"/>
                  <a:gd name="T3" fmla="*/ 0 h 55"/>
                  <a:gd name="T4" fmla="*/ 93 w 93"/>
                  <a:gd name="T5" fmla="*/ 6 h 55"/>
                  <a:gd name="T6" fmla="*/ 29 w 93"/>
                  <a:gd name="T7" fmla="*/ 6 h 55"/>
                  <a:gd name="T8" fmla="*/ 7 w 93"/>
                  <a:gd name="T9" fmla="*/ 29 h 55"/>
                  <a:gd name="T10" fmla="*/ 7 w 93"/>
                  <a:gd name="T11" fmla="*/ 55 h 55"/>
                  <a:gd name="T12" fmla="*/ 0 w 93"/>
                  <a:gd name="T13" fmla="*/ 55 h 55"/>
                  <a:gd name="T14" fmla="*/ 0 w 93"/>
                  <a:gd name="T15" fmla="*/ 29 h 55"/>
                  <a:gd name="T16" fmla="*/ 29 w 93"/>
                  <a:gd name="T17"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55">
                    <a:moveTo>
                      <a:pt x="29" y="0"/>
                    </a:moveTo>
                    <a:cubicBezTo>
                      <a:pt x="93" y="0"/>
                      <a:pt x="93" y="0"/>
                      <a:pt x="93" y="0"/>
                    </a:cubicBezTo>
                    <a:cubicBezTo>
                      <a:pt x="93" y="6"/>
                      <a:pt x="93" y="6"/>
                      <a:pt x="93" y="6"/>
                    </a:cubicBezTo>
                    <a:cubicBezTo>
                      <a:pt x="29" y="6"/>
                      <a:pt x="29" y="6"/>
                      <a:pt x="29" y="6"/>
                    </a:cubicBezTo>
                    <a:cubicBezTo>
                      <a:pt x="17" y="6"/>
                      <a:pt x="7" y="17"/>
                      <a:pt x="7" y="29"/>
                    </a:cubicBezTo>
                    <a:cubicBezTo>
                      <a:pt x="7" y="55"/>
                      <a:pt x="7" y="55"/>
                      <a:pt x="7" y="55"/>
                    </a:cubicBezTo>
                    <a:cubicBezTo>
                      <a:pt x="0" y="55"/>
                      <a:pt x="0" y="55"/>
                      <a:pt x="0" y="55"/>
                    </a:cubicBezTo>
                    <a:cubicBezTo>
                      <a:pt x="0" y="29"/>
                      <a:pt x="0" y="29"/>
                      <a:pt x="0" y="29"/>
                    </a:cubicBezTo>
                    <a:cubicBezTo>
                      <a:pt x="0" y="13"/>
                      <a:pt x="13" y="0"/>
                      <a:pt x="29" y="0"/>
                    </a:cubicBez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5" name="Oval 46"/>
              <p:cNvSpPr>
                <a:spLocks noChangeArrowheads="1"/>
              </p:cNvSpPr>
              <p:nvPr/>
            </p:nvSpPr>
            <p:spPr bwMode="auto">
              <a:xfrm>
                <a:off x="10091976" y="6013923"/>
                <a:ext cx="193901" cy="191246"/>
              </a:xfrm>
              <a:prstGeom prst="ellipse">
                <a:avLst/>
              </a:prstGeom>
              <a:solidFill>
                <a:srgbClr val="4444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6" name="Rectangle 47"/>
              <p:cNvSpPr>
                <a:spLocks noChangeArrowheads="1"/>
              </p:cNvSpPr>
              <p:nvPr/>
            </p:nvSpPr>
            <p:spPr bwMode="auto">
              <a:xfrm>
                <a:off x="10187599" y="6013923"/>
                <a:ext cx="377179" cy="191246"/>
              </a:xfrm>
              <a:prstGeom prst="rect">
                <a:avLst/>
              </a:prstGeom>
              <a:solidFill>
                <a:srgbClr val="44444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7" name="Rectangle 48"/>
              <p:cNvSpPr>
                <a:spLocks noChangeArrowheads="1"/>
              </p:cNvSpPr>
              <p:nvPr/>
            </p:nvSpPr>
            <p:spPr bwMode="auto">
              <a:xfrm>
                <a:off x="10564778" y="6013923"/>
                <a:ext cx="767638" cy="191246"/>
              </a:xfrm>
              <a:prstGeom prst="rect">
                <a:avLst/>
              </a:prstGeom>
              <a:solidFill>
                <a:srgbClr val="20202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8" name="Oval 49"/>
              <p:cNvSpPr>
                <a:spLocks noChangeArrowheads="1"/>
              </p:cNvSpPr>
              <p:nvPr/>
            </p:nvSpPr>
            <p:spPr bwMode="auto">
              <a:xfrm>
                <a:off x="10477125" y="6013923"/>
                <a:ext cx="183276" cy="19124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9" name="Oval 50"/>
              <p:cNvSpPr>
                <a:spLocks noChangeArrowheads="1"/>
              </p:cNvSpPr>
              <p:nvPr/>
            </p:nvSpPr>
            <p:spPr bwMode="auto">
              <a:xfrm>
                <a:off x="11332418" y="4967384"/>
                <a:ext cx="191246" cy="19124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0" name="Freeform 51"/>
              <p:cNvSpPr>
                <a:spLocks/>
              </p:cNvSpPr>
              <p:nvPr/>
            </p:nvSpPr>
            <p:spPr bwMode="auto">
              <a:xfrm>
                <a:off x="11236795" y="4967384"/>
                <a:ext cx="191246" cy="1237785"/>
              </a:xfrm>
              <a:custGeom>
                <a:avLst/>
                <a:gdLst>
                  <a:gd name="T0" fmla="*/ 72 w 72"/>
                  <a:gd name="T1" fmla="*/ 0 h 466"/>
                  <a:gd name="T2" fmla="*/ 36 w 72"/>
                  <a:gd name="T3" fmla="*/ 466 h 466"/>
                  <a:gd name="T4" fmla="*/ 0 w 72"/>
                  <a:gd name="T5" fmla="*/ 466 h 466"/>
                  <a:gd name="T6" fmla="*/ 36 w 72"/>
                  <a:gd name="T7" fmla="*/ 0 h 466"/>
                  <a:gd name="T8" fmla="*/ 72 w 72"/>
                  <a:gd name="T9" fmla="*/ 0 h 466"/>
                </a:gdLst>
                <a:ahLst/>
                <a:cxnLst>
                  <a:cxn ang="0">
                    <a:pos x="T0" y="T1"/>
                  </a:cxn>
                  <a:cxn ang="0">
                    <a:pos x="T2" y="T3"/>
                  </a:cxn>
                  <a:cxn ang="0">
                    <a:pos x="T4" y="T5"/>
                  </a:cxn>
                  <a:cxn ang="0">
                    <a:pos x="T6" y="T7"/>
                  </a:cxn>
                  <a:cxn ang="0">
                    <a:pos x="T8" y="T9"/>
                  </a:cxn>
                </a:cxnLst>
                <a:rect l="0" t="0" r="r" b="b"/>
                <a:pathLst>
                  <a:path w="72" h="466">
                    <a:moveTo>
                      <a:pt x="72" y="0"/>
                    </a:moveTo>
                    <a:lnTo>
                      <a:pt x="36" y="466"/>
                    </a:lnTo>
                    <a:lnTo>
                      <a:pt x="0" y="466"/>
                    </a:lnTo>
                    <a:lnTo>
                      <a:pt x="36" y="0"/>
                    </a:lnTo>
                    <a:lnTo>
                      <a:pt x="72"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1" name="Oval 52"/>
              <p:cNvSpPr>
                <a:spLocks noChangeArrowheads="1"/>
              </p:cNvSpPr>
              <p:nvPr/>
            </p:nvSpPr>
            <p:spPr bwMode="auto">
              <a:xfrm>
                <a:off x="10742744" y="6691253"/>
                <a:ext cx="58436" cy="5843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2" name="Oval 53"/>
              <p:cNvSpPr>
                <a:spLocks noChangeArrowheads="1"/>
              </p:cNvSpPr>
              <p:nvPr/>
            </p:nvSpPr>
            <p:spPr bwMode="auto">
              <a:xfrm>
                <a:off x="10424001" y="6691253"/>
                <a:ext cx="61092" cy="5843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3" name="Oval 54"/>
              <p:cNvSpPr>
                <a:spLocks noChangeArrowheads="1"/>
              </p:cNvSpPr>
              <p:nvPr/>
            </p:nvSpPr>
            <p:spPr bwMode="auto">
              <a:xfrm>
                <a:off x="11058830" y="6691253"/>
                <a:ext cx="58436" cy="5843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4" name="Freeform 83"/>
              <p:cNvSpPr>
                <a:spLocks/>
              </p:cNvSpPr>
              <p:nvPr/>
            </p:nvSpPr>
            <p:spPr bwMode="auto">
              <a:xfrm>
                <a:off x="10431969" y="5262222"/>
                <a:ext cx="509989" cy="0"/>
              </a:xfrm>
              <a:custGeom>
                <a:avLst/>
                <a:gdLst>
                  <a:gd name="T0" fmla="*/ 0 w 192"/>
                  <a:gd name="T1" fmla="*/ 192 w 192"/>
                  <a:gd name="T2" fmla="*/ 0 w 192"/>
                </a:gdLst>
                <a:ahLst/>
                <a:cxnLst>
                  <a:cxn ang="0">
                    <a:pos x="T0" y="0"/>
                  </a:cxn>
                  <a:cxn ang="0">
                    <a:pos x="T1" y="0"/>
                  </a:cxn>
                  <a:cxn ang="0">
                    <a:pos x="T2" y="0"/>
                  </a:cxn>
                </a:cxnLst>
                <a:rect l="0" t="0" r="r" b="b"/>
                <a:pathLst>
                  <a:path w="192">
                    <a:moveTo>
                      <a:pt x="0" y="0"/>
                    </a:moveTo>
                    <a:lnTo>
                      <a:pt x="192" y="0"/>
                    </a:lnTo>
                    <a:lnTo>
                      <a:pt x="0" y="0"/>
                    </a:lnTo>
                    <a:close/>
                  </a:path>
                </a:pathLst>
              </a:custGeom>
              <a:solidFill>
                <a:srgbClr val="D8D8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5" name="Freeform 112"/>
              <p:cNvSpPr>
                <a:spLocks/>
              </p:cNvSpPr>
              <p:nvPr/>
            </p:nvSpPr>
            <p:spPr bwMode="auto">
              <a:xfrm>
                <a:off x="10543529" y="5594245"/>
                <a:ext cx="672015" cy="448897"/>
              </a:xfrm>
              <a:custGeom>
                <a:avLst/>
                <a:gdLst>
                  <a:gd name="T0" fmla="*/ 29 w 91"/>
                  <a:gd name="T1" fmla="*/ 0 h 61"/>
                  <a:gd name="T2" fmla="*/ 91 w 91"/>
                  <a:gd name="T3" fmla="*/ 0 h 61"/>
                  <a:gd name="T4" fmla="*/ 91 w 91"/>
                  <a:gd name="T5" fmla="*/ 7 h 61"/>
                  <a:gd name="T6" fmla="*/ 29 w 91"/>
                  <a:gd name="T7" fmla="*/ 7 h 61"/>
                  <a:gd name="T8" fmla="*/ 7 w 91"/>
                  <a:gd name="T9" fmla="*/ 29 h 61"/>
                  <a:gd name="T10" fmla="*/ 7 w 91"/>
                  <a:gd name="T11" fmla="*/ 61 h 61"/>
                  <a:gd name="T12" fmla="*/ 0 w 91"/>
                  <a:gd name="T13" fmla="*/ 61 h 61"/>
                  <a:gd name="T14" fmla="*/ 0 w 91"/>
                  <a:gd name="T15" fmla="*/ 29 h 61"/>
                  <a:gd name="T16" fmla="*/ 29 w 91"/>
                  <a:gd name="T17"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 h="61">
                    <a:moveTo>
                      <a:pt x="29" y="0"/>
                    </a:moveTo>
                    <a:cubicBezTo>
                      <a:pt x="91" y="0"/>
                      <a:pt x="91" y="0"/>
                      <a:pt x="91" y="0"/>
                    </a:cubicBezTo>
                    <a:cubicBezTo>
                      <a:pt x="91" y="7"/>
                      <a:pt x="91" y="7"/>
                      <a:pt x="91" y="7"/>
                    </a:cubicBezTo>
                    <a:cubicBezTo>
                      <a:pt x="29" y="7"/>
                      <a:pt x="29" y="7"/>
                      <a:pt x="29" y="7"/>
                    </a:cubicBezTo>
                    <a:cubicBezTo>
                      <a:pt x="17" y="7"/>
                      <a:pt x="7" y="17"/>
                      <a:pt x="7" y="29"/>
                    </a:cubicBezTo>
                    <a:cubicBezTo>
                      <a:pt x="7" y="61"/>
                      <a:pt x="7" y="61"/>
                      <a:pt x="7" y="61"/>
                    </a:cubicBezTo>
                    <a:cubicBezTo>
                      <a:pt x="0" y="61"/>
                      <a:pt x="0" y="61"/>
                      <a:pt x="0" y="61"/>
                    </a:cubicBezTo>
                    <a:cubicBezTo>
                      <a:pt x="0" y="29"/>
                      <a:pt x="0" y="29"/>
                      <a:pt x="0" y="29"/>
                    </a:cubicBezTo>
                    <a:cubicBezTo>
                      <a:pt x="0" y="13"/>
                      <a:pt x="13" y="0"/>
                      <a:pt x="29" y="0"/>
                    </a:cubicBez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spTree>
    <p:extLst>
      <p:ext uri="{BB962C8B-B14F-4D97-AF65-F5344CB8AC3E}">
        <p14:creationId xmlns:p14="http://schemas.microsoft.com/office/powerpoint/2010/main" val="30725965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Development Scenarios</a:t>
            </a:r>
          </a:p>
        </p:txBody>
      </p:sp>
      <p:sp>
        <p:nvSpPr>
          <p:cNvPr id="9" name="Subtitle 4"/>
          <p:cNvSpPr>
            <a:spLocks noGrp="1"/>
          </p:cNvSpPr>
          <p:nvPr>
            <p:ph type="body" sz="quarter" idx="12"/>
          </p:nvPr>
        </p:nvSpPr>
        <p:spPr/>
        <p:txBody>
          <a:bodyPr/>
          <a:lstStyle/>
          <a:p>
            <a:pPr lvl="0"/>
            <a:r>
              <a:rPr lang="en-US" dirty="0"/>
              <a:t>Provider-Hosted Apps</a:t>
            </a:r>
          </a:p>
        </p:txBody>
      </p:sp>
    </p:spTree>
    <p:extLst>
      <p:ext uri="{BB962C8B-B14F-4D97-AF65-F5344CB8AC3E}">
        <p14:creationId xmlns:p14="http://schemas.microsoft.com/office/powerpoint/2010/main" val="35371471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App principals</a:t>
            </a:r>
          </a:p>
        </p:txBody>
      </p:sp>
      <p:sp>
        <p:nvSpPr>
          <p:cNvPr id="2" name="Text Placeholder 1"/>
          <p:cNvSpPr>
            <a:spLocks noGrp="1"/>
          </p:cNvSpPr>
          <p:nvPr>
            <p:ph type="body" sz="quarter" idx="10"/>
          </p:nvPr>
        </p:nvSpPr>
        <p:spPr>
          <a:xfrm>
            <a:off x="274638" y="1212851"/>
            <a:ext cx="11887200" cy="3606244"/>
          </a:xfrm>
        </p:spPr>
        <p:txBody>
          <a:bodyPr/>
          <a:lstStyle/>
          <a:p>
            <a:r>
              <a:rPr lang="en-US" sz="3200" dirty="0">
                <a:gradFill>
                  <a:gsLst>
                    <a:gs pos="18497">
                      <a:schemeClr val="accent3"/>
                    </a:gs>
                    <a:gs pos="26000">
                      <a:schemeClr val="accent3"/>
                    </a:gs>
                  </a:gsLst>
                  <a:lin ang="5400000" scaled="0"/>
                </a:gradFill>
              </a:rPr>
              <a:t>Apps must be registered with SharePoint online</a:t>
            </a:r>
          </a:p>
          <a:p>
            <a:pPr lvl="1"/>
            <a:r>
              <a:rPr lang="en-US" dirty="0"/>
              <a:t>Client ID—generated during the registration process</a:t>
            </a:r>
          </a:p>
          <a:p>
            <a:pPr lvl="1"/>
            <a:r>
              <a:rPr lang="en-US" dirty="0"/>
              <a:t>Client Secret—generated during the registration process</a:t>
            </a:r>
          </a:p>
          <a:p>
            <a:pPr lvl="1"/>
            <a:r>
              <a:rPr lang="en-US" dirty="0"/>
              <a:t>App Host Domain—the domain of the Azure web site hosting the app</a:t>
            </a:r>
          </a:p>
          <a:p>
            <a:pPr lvl="1"/>
            <a:r>
              <a:rPr lang="en-US" dirty="0"/>
              <a:t>Redirect URL—the URL of the return page after permissions are granted</a:t>
            </a:r>
          </a:p>
          <a:p>
            <a:r>
              <a:rPr lang="en-US" sz="3200" dirty="0">
                <a:gradFill>
                  <a:gsLst>
                    <a:gs pos="18497">
                      <a:schemeClr val="accent3"/>
                    </a:gs>
                    <a:gs pos="26000">
                      <a:schemeClr val="accent3"/>
                    </a:gs>
                  </a:gsLst>
                  <a:lin ang="5400000" scaled="0"/>
                </a:gradFill>
              </a:rPr>
              <a:t>SharePoint provides registration management pages</a:t>
            </a:r>
          </a:p>
          <a:p>
            <a:pPr lvl="1"/>
            <a:r>
              <a:rPr lang="en-US" dirty="0"/>
              <a:t>AppRegNew.aspx—for registering a new app</a:t>
            </a:r>
          </a:p>
          <a:p>
            <a:pPr lvl="1"/>
            <a:r>
              <a:rPr lang="en-US" dirty="0"/>
              <a:t>AppInv.aspx—for updating registered apps</a:t>
            </a:r>
          </a:p>
          <a:p>
            <a:pPr lvl="1"/>
            <a:r>
              <a:rPr lang="en-US" dirty="0"/>
              <a:t>AppPrincipals.aspx—lists all registered apps</a:t>
            </a:r>
          </a:p>
        </p:txBody>
      </p:sp>
      <p:grpSp>
        <p:nvGrpSpPr>
          <p:cNvPr id="5" name="Group 4"/>
          <p:cNvGrpSpPr/>
          <p:nvPr/>
        </p:nvGrpSpPr>
        <p:grpSpPr>
          <a:xfrm>
            <a:off x="10174941" y="167118"/>
            <a:ext cx="2169709" cy="287338"/>
            <a:chOff x="10174941" y="167118"/>
            <a:chExt cx="2169709" cy="287338"/>
          </a:xfrm>
        </p:grpSpPr>
        <p:sp>
          <p:nvSpPr>
            <p:cNvPr id="6" name="TextBox 5"/>
            <p:cNvSpPr txBox="1"/>
            <p:nvPr/>
          </p:nvSpPr>
          <p:spPr>
            <a:xfrm>
              <a:off x="10174941" y="167118"/>
              <a:ext cx="2169709" cy="287338"/>
            </a:xfrm>
            <a:prstGeom prst="rect">
              <a:avLst/>
            </a:prstGeom>
            <a:noFill/>
          </p:spPr>
          <p:txBody>
            <a:bodyPr wrap="square" lIns="146304" tIns="91440" rIns="146304" bIns="91440" rtlCol="0">
              <a:noAutofit/>
            </a:bodyPr>
            <a:lstStyle/>
            <a:p>
              <a:pPr>
                <a:lnSpc>
                  <a:spcPct val="90000"/>
                </a:lnSpc>
              </a:pPr>
              <a:r>
                <a:rPr lang="en-US" sz="1400" dirty="0">
                  <a:gradFill>
                    <a:gsLst>
                      <a:gs pos="8367">
                        <a:schemeClr val="tx1"/>
                      </a:gs>
                      <a:gs pos="31000">
                        <a:schemeClr val="tx1"/>
                      </a:gs>
                    </a:gsLst>
                    <a:lin ang="5400000" scaled="0"/>
                  </a:gradFill>
                </a:rPr>
                <a:t>Development Scenarios</a:t>
              </a:r>
            </a:p>
          </p:txBody>
        </p:sp>
        <p:sp>
          <p:nvSpPr>
            <p:cNvPr id="7" name="Freeform 6"/>
            <p:cNvSpPr>
              <a:spLocks/>
            </p:cNvSpPr>
            <p:nvPr/>
          </p:nvSpPr>
          <p:spPr bwMode="auto">
            <a:xfrm>
              <a:off x="10200532" y="277140"/>
              <a:ext cx="88891" cy="136391"/>
            </a:xfrm>
            <a:custGeom>
              <a:avLst/>
              <a:gdLst>
                <a:gd name="T0" fmla="*/ 287 w 287"/>
                <a:gd name="T1" fmla="*/ 313 h 443"/>
                <a:gd name="T2" fmla="*/ 242 w 287"/>
                <a:gd name="T3" fmla="*/ 409 h 443"/>
                <a:gd name="T4" fmla="*/ 114 w 287"/>
                <a:gd name="T5" fmla="*/ 443 h 443"/>
                <a:gd name="T6" fmla="*/ 52 w 287"/>
                <a:gd name="T7" fmla="*/ 438 h 443"/>
                <a:gd name="T8" fmla="*/ 0 w 287"/>
                <a:gd name="T9" fmla="*/ 424 h 443"/>
                <a:gd name="T10" fmla="*/ 0 w 287"/>
                <a:gd name="T11" fmla="*/ 324 h 443"/>
                <a:gd name="T12" fmla="*/ 46 w 287"/>
                <a:gd name="T13" fmla="*/ 343 h 443"/>
                <a:gd name="T14" fmla="*/ 98 w 287"/>
                <a:gd name="T15" fmla="*/ 350 h 443"/>
                <a:gd name="T16" fmla="*/ 144 w 287"/>
                <a:gd name="T17" fmla="*/ 339 h 443"/>
                <a:gd name="T18" fmla="*/ 161 w 287"/>
                <a:gd name="T19" fmla="*/ 308 h 443"/>
                <a:gd name="T20" fmla="*/ 141 w 287"/>
                <a:gd name="T21" fmla="*/ 275 h 443"/>
                <a:gd name="T22" fmla="*/ 85 w 287"/>
                <a:gd name="T23" fmla="*/ 264 h 443"/>
                <a:gd name="T24" fmla="*/ 43 w 287"/>
                <a:gd name="T25" fmla="*/ 264 h 443"/>
                <a:gd name="T26" fmla="*/ 43 w 287"/>
                <a:gd name="T27" fmla="*/ 170 h 443"/>
                <a:gd name="T28" fmla="*/ 80 w 287"/>
                <a:gd name="T29" fmla="*/ 170 h 443"/>
                <a:gd name="T30" fmla="*/ 133 w 287"/>
                <a:gd name="T31" fmla="*/ 159 h 443"/>
                <a:gd name="T32" fmla="*/ 150 w 287"/>
                <a:gd name="T33" fmla="*/ 130 h 443"/>
                <a:gd name="T34" fmla="*/ 137 w 287"/>
                <a:gd name="T35" fmla="*/ 103 h 443"/>
                <a:gd name="T36" fmla="*/ 98 w 287"/>
                <a:gd name="T37" fmla="*/ 93 h 443"/>
                <a:gd name="T38" fmla="*/ 14 w 287"/>
                <a:gd name="T39" fmla="*/ 117 h 443"/>
                <a:gd name="T40" fmla="*/ 14 w 287"/>
                <a:gd name="T41" fmla="*/ 21 h 443"/>
                <a:gd name="T42" fmla="*/ 124 w 287"/>
                <a:gd name="T43" fmla="*/ 0 h 443"/>
                <a:gd name="T44" fmla="*/ 235 w 287"/>
                <a:gd name="T45" fmla="*/ 29 h 443"/>
                <a:gd name="T46" fmla="*/ 276 w 287"/>
                <a:gd name="T47" fmla="*/ 109 h 443"/>
                <a:gd name="T48" fmla="*/ 254 w 287"/>
                <a:gd name="T49" fmla="*/ 177 h 443"/>
                <a:gd name="T50" fmla="*/ 193 w 287"/>
                <a:gd name="T51" fmla="*/ 212 h 443"/>
                <a:gd name="T52" fmla="*/ 193 w 287"/>
                <a:gd name="T53" fmla="*/ 214 h 443"/>
                <a:gd name="T54" fmla="*/ 262 w 287"/>
                <a:gd name="T55" fmla="*/ 247 h 443"/>
                <a:gd name="T56" fmla="*/ 287 w 287"/>
                <a:gd name="T57" fmla="*/ 313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7" h="443">
                  <a:moveTo>
                    <a:pt x="287" y="313"/>
                  </a:moveTo>
                  <a:cubicBezTo>
                    <a:pt x="287" y="354"/>
                    <a:pt x="272" y="386"/>
                    <a:pt x="242" y="409"/>
                  </a:cubicBezTo>
                  <a:cubicBezTo>
                    <a:pt x="212" y="432"/>
                    <a:pt x="169" y="443"/>
                    <a:pt x="114" y="443"/>
                  </a:cubicBezTo>
                  <a:cubicBezTo>
                    <a:pt x="93" y="443"/>
                    <a:pt x="72" y="441"/>
                    <a:pt x="52" y="438"/>
                  </a:cubicBezTo>
                  <a:cubicBezTo>
                    <a:pt x="32" y="434"/>
                    <a:pt x="14" y="430"/>
                    <a:pt x="0" y="424"/>
                  </a:cubicBezTo>
                  <a:cubicBezTo>
                    <a:pt x="0" y="324"/>
                    <a:pt x="0" y="324"/>
                    <a:pt x="0" y="324"/>
                  </a:cubicBezTo>
                  <a:cubicBezTo>
                    <a:pt x="13" y="332"/>
                    <a:pt x="28" y="338"/>
                    <a:pt x="46" y="343"/>
                  </a:cubicBezTo>
                  <a:cubicBezTo>
                    <a:pt x="63" y="348"/>
                    <a:pt x="80" y="350"/>
                    <a:pt x="98" y="350"/>
                  </a:cubicBezTo>
                  <a:cubicBezTo>
                    <a:pt x="118" y="350"/>
                    <a:pt x="133" y="346"/>
                    <a:pt x="144" y="339"/>
                  </a:cubicBezTo>
                  <a:cubicBezTo>
                    <a:pt x="155" y="332"/>
                    <a:pt x="161" y="321"/>
                    <a:pt x="161" y="308"/>
                  </a:cubicBezTo>
                  <a:cubicBezTo>
                    <a:pt x="161" y="294"/>
                    <a:pt x="154" y="283"/>
                    <a:pt x="141" y="275"/>
                  </a:cubicBezTo>
                  <a:cubicBezTo>
                    <a:pt x="127" y="268"/>
                    <a:pt x="109" y="264"/>
                    <a:pt x="85" y="264"/>
                  </a:cubicBezTo>
                  <a:cubicBezTo>
                    <a:pt x="43" y="264"/>
                    <a:pt x="43" y="264"/>
                    <a:pt x="43" y="264"/>
                  </a:cubicBezTo>
                  <a:cubicBezTo>
                    <a:pt x="43" y="170"/>
                    <a:pt x="43" y="170"/>
                    <a:pt x="43" y="170"/>
                  </a:cubicBezTo>
                  <a:cubicBezTo>
                    <a:pt x="80" y="170"/>
                    <a:pt x="80" y="170"/>
                    <a:pt x="80" y="170"/>
                  </a:cubicBezTo>
                  <a:cubicBezTo>
                    <a:pt x="104" y="170"/>
                    <a:pt x="122" y="166"/>
                    <a:pt x="133" y="159"/>
                  </a:cubicBezTo>
                  <a:cubicBezTo>
                    <a:pt x="145" y="151"/>
                    <a:pt x="150" y="142"/>
                    <a:pt x="150" y="130"/>
                  </a:cubicBezTo>
                  <a:cubicBezTo>
                    <a:pt x="150" y="118"/>
                    <a:pt x="146" y="109"/>
                    <a:pt x="137" y="103"/>
                  </a:cubicBezTo>
                  <a:cubicBezTo>
                    <a:pt x="129" y="96"/>
                    <a:pt x="115" y="93"/>
                    <a:pt x="98" y="93"/>
                  </a:cubicBezTo>
                  <a:cubicBezTo>
                    <a:pt x="70" y="93"/>
                    <a:pt x="42" y="101"/>
                    <a:pt x="14" y="117"/>
                  </a:cubicBezTo>
                  <a:cubicBezTo>
                    <a:pt x="14" y="21"/>
                    <a:pt x="14" y="21"/>
                    <a:pt x="14" y="21"/>
                  </a:cubicBezTo>
                  <a:cubicBezTo>
                    <a:pt x="49" y="7"/>
                    <a:pt x="86" y="0"/>
                    <a:pt x="124" y="0"/>
                  </a:cubicBezTo>
                  <a:cubicBezTo>
                    <a:pt x="171" y="0"/>
                    <a:pt x="208" y="10"/>
                    <a:pt x="235" y="29"/>
                  </a:cubicBezTo>
                  <a:cubicBezTo>
                    <a:pt x="262" y="48"/>
                    <a:pt x="276" y="75"/>
                    <a:pt x="276" y="109"/>
                  </a:cubicBezTo>
                  <a:cubicBezTo>
                    <a:pt x="276" y="136"/>
                    <a:pt x="268" y="158"/>
                    <a:pt x="254" y="177"/>
                  </a:cubicBezTo>
                  <a:cubicBezTo>
                    <a:pt x="240" y="195"/>
                    <a:pt x="219" y="207"/>
                    <a:pt x="193" y="212"/>
                  </a:cubicBezTo>
                  <a:cubicBezTo>
                    <a:pt x="193" y="214"/>
                    <a:pt x="193" y="214"/>
                    <a:pt x="193" y="214"/>
                  </a:cubicBezTo>
                  <a:cubicBezTo>
                    <a:pt x="222" y="218"/>
                    <a:pt x="245" y="229"/>
                    <a:pt x="262" y="247"/>
                  </a:cubicBezTo>
                  <a:cubicBezTo>
                    <a:pt x="278" y="265"/>
                    <a:pt x="287" y="287"/>
                    <a:pt x="287" y="313"/>
                  </a:cubicBezTo>
                  <a:close/>
                </a:path>
              </a:pathLst>
            </a:custGeom>
            <a:solidFill>
              <a:schemeClr val="accent3">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grpSp>
      <p:pic>
        <p:nvPicPr>
          <p:cNvPr id="4" name="Picture 3"/>
          <p:cNvPicPr>
            <a:picLocks noChangeAspect="1"/>
          </p:cNvPicPr>
          <p:nvPr/>
        </p:nvPicPr>
        <p:blipFill>
          <a:blip r:embed="rId3"/>
          <a:stretch>
            <a:fillRect/>
          </a:stretch>
        </p:blipFill>
        <p:spPr>
          <a:xfrm>
            <a:off x="10334624" y="2054608"/>
            <a:ext cx="1647825" cy="4460492"/>
          </a:xfrm>
          <a:prstGeom prst="rect">
            <a:avLst/>
          </a:prstGeom>
        </p:spPr>
      </p:pic>
    </p:spTree>
    <p:extLst>
      <p:ext uri="{BB962C8B-B14F-4D97-AF65-F5344CB8AC3E}">
        <p14:creationId xmlns:p14="http://schemas.microsoft.com/office/powerpoint/2010/main" val="22541385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Deep Dive into Security and OAuth</a:t>
            </a:r>
          </a:p>
        </p:txBody>
      </p:sp>
      <p:grpSp>
        <p:nvGrpSpPr>
          <p:cNvPr id="68" name="Group 67"/>
          <p:cNvGrpSpPr/>
          <p:nvPr/>
        </p:nvGrpSpPr>
        <p:grpSpPr>
          <a:xfrm>
            <a:off x="7366798" y="1211263"/>
            <a:ext cx="3882227" cy="4535488"/>
            <a:chOff x="7366798" y="1211263"/>
            <a:chExt cx="3882227" cy="4535488"/>
          </a:xfrm>
        </p:grpSpPr>
        <p:grpSp>
          <p:nvGrpSpPr>
            <p:cNvPr id="5" name="Group 4"/>
            <p:cNvGrpSpPr>
              <a:grpSpLocks noChangeAspect="1"/>
            </p:cNvGrpSpPr>
            <p:nvPr/>
          </p:nvGrpSpPr>
          <p:grpSpPr bwMode="auto">
            <a:xfrm rot="20411082" flipH="1">
              <a:off x="7366798" y="2038351"/>
              <a:ext cx="1844676" cy="3441701"/>
              <a:chOff x="3510" y="1018"/>
              <a:chExt cx="1162" cy="2168"/>
            </a:xfrm>
          </p:grpSpPr>
          <p:sp>
            <p:nvSpPr>
              <p:cNvPr id="7" name="Freeform 5"/>
              <p:cNvSpPr>
                <a:spLocks/>
              </p:cNvSpPr>
              <p:nvPr/>
            </p:nvSpPr>
            <p:spPr bwMode="auto">
              <a:xfrm>
                <a:off x="4168" y="1307"/>
                <a:ext cx="347" cy="71"/>
              </a:xfrm>
              <a:custGeom>
                <a:avLst/>
                <a:gdLst>
                  <a:gd name="T0" fmla="*/ 146 w 146"/>
                  <a:gd name="T1" fmla="*/ 23 h 30"/>
                  <a:gd name="T2" fmla="*/ 139 w 146"/>
                  <a:gd name="T3" fmla="*/ 30 h 30"/>
                  <a:gd name="T4" fmla="*/ 8 w 146"/>
                  <a:gd name="T5" fmla="*/ 30 h 30"/>
                  <a:gd name="T6" fmla="*/ 0 w 146"/>
                  <a:gd name="T7" fmla="*/ 23 h 30"/>
                  <a:gd name="T8" fmla="*/ 0 w 146"/>
                  <a:gd name="T9" fmla="*/ 7 h 30"/>
                  <a:gd name="T10" fmla="*/ 8 w 146"/>
                  <a:gd name="T11" fmla="*/ 0 h 30"/>
                  <a:gd name="T12" fmla="*/ 139 w 146"/>
                  <a:gd name="T13" fmla="*/ 0 h 30"/>
                  <a:gd name="T14" fmla="*/ 146 w 146"/>
                  <a:gd name="T15" fmla="*/ 7 h 30"/>
                  <a:gd name="T16" fmla="*/ 146 w 146"/>
                  <a:gd name="T17" fmla="*/ 2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6" h="30">
                    <a:moveTo>
                      <a:pt x="146" y="23"/>
                    </a:moveTo>
                    <a:cubicBezTo>
                      <a:pt x="146" y="27"/>
                      <a:pt x="143" y="30"/>
                      <a:pt x="139" y="30"/>
                    </a:cubicBezTo>
                    <a:cubicBezTo>
                      <a:pt x="8" y="30"/>
                      <a:pt x="8" y="30"/>
                      <a:pt x="8" y="30"/>
                    </a:cubicBezTo>
                    <a:cubicBezTo>
                      <a:pt x="3" y="30"/>
                      <a:pt x="0" y="27"/>
                      <a:pt x="0" y="23"/>
                    </a:cubicBezTo>
                    <a:cubicBezTo>
                      <a:pt x="0" y="7"/>
                      <a:pt x="0" y="7"/>
                      <a:pt x="0" y="7"/>
                    </a:cubicBezTo>
                    <a:cubicBezTo>
                      <a:pt x="0" y="3"/>
                      <a:pt x="3" y="0"/>
                      <a:pt x="8" y="0"/>
                    </a:cubicBezTo>
                    <a:cubicBezTo>
                      <a:pt x="139" y="0"/>
                      <a:pt x="139" y="0"/>
                      <a:pt x="139" y="0"/>
                    </a:cubicBezTo>
                    <a:cubicBezTo>
                      <a:pt x="143" y="0"/>
                      <a:pt x="146" y="3"/>
                      <a:pt x="146" y="7"/>
                    </a:cubicBezTo>
                    <a:lnTo>
                      <a:pt x="146" y="23"/>
                    </a:lnTo>
                    <a:close/>
                  </a:path>
                </a:pathLst>
              </a:custGeom>
              <a:solidFill>
                <a:srgbClr val="C69B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Rectangle 6"/>
              <p:cNvSpPr>
                <a:spLocks noChangeArrowheads="1"/>
              </p:cNvSpPr>
              <p:nvPr/>
            </p:nvSpPr>
            <p:spPr bwMode="auto">
              <a:xfrm>
                <a:off x="4152" y="2258"/>
                <a:ext cx="380" cy="125"/>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Rectangle 7"/>
              <p:cNvSpPr>
                <a:spLocks noChangeArrowheads="1"/>
              </p:cNvSpPr>
              <p:nvPr/>
            </p:nvSpPr>
            <p:spPr bwMode="auto">
              <a:xfrm>
                <a:off x="4152" y="2258"/>
                <a:ext cx="97" cy="824"/>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8"/>
              <p:cNvSpPr>
                <a:spLocks/>
              </p:cNvSpPr>
              <p:nvPr/>
            </p:nvSpPr>
            <p:spPr bwMode="auto">
              <a:xfrm>
                <a:off x="4021" y="3068"/>
                <a:ext cx="228" cy="118"/>
              </a:xfrm>
              <a:custGeom>
                <a:avLst/>
                <a:gdLst>
                  <a:gd name="T0" fmla="*/ 55 w 96"/>
                  <a:gd name="T1" fmla="*/ 0 h 50"/>
                  <a:gd name="T2" fmla="*/ 0 w 96"/>
                  <a:gd name="T3" fmla="*/ 50 h 50"/>
                  <a:gd name="T4" fmla="*/ 55 w 96"/>
                  <a:gd name="T5" fmla="*/ 50 h 50"/>
                  <a:gd name="T6" fmla="*/ 96 w 96"/>
                  <a:gd name="T7" fmla="*/ 50 h 50"/>
                  <a:gd name="T8" fmla="*/ 96 w 96"/>
                  <a:gd name="T9" fmla="*/ 0 h 50"/>
                  <a:gd name="T10" fmla="*/ 55 w 96"/>
                  <a:gd name="T11" fmla="*/ 0 h 50"/>
                </a:gdLst>
                <a:ahLst/>
                <a:cxnLst>
                  <a:cxn ang="0">
                    <a:pos x="T0" y="T1"/>
                  </a:cxn>
                  <a:cxn ang="0">
                    <a:pos x="T2" y="T3"/>
                  </a:cxn>
                  <a:cxn ang="0">
                    <a:pos x="T4" y="T5"/>
                  </a:cxn>
                  <a:cxn ang="0">
                    <a:pos x="T6" y="T7"/>
                  </a:cxn>
                  <a:cxn ang="0">
                    <a:pos x="T8" y="T9"/>
                  </a:cxn>
                  <a:cxn ang="0">
                    <a:pos x="T10" y="T11"/>
                  </a:cxn>
                </a:cxnLst>
                <a:rect l="0" t="0" r="r" b="b"/>
                <a:pathLst>
                  <a:path w="96" h="50">
                    <a:moveTo>
                      <a:pt x="55" y="0"/>
                    </a:moveTo>
                    <a:cubicBezTo>
                      <a:pt x="26" y="0"/>
                      <a:pt x="3" y="22"/>
                      <a:pt x="0" y="50"/>
                    </a:cubicBezTo>
                    <a:cubicBezTo>
                      <a:pt x="55" y="50"/>
                      <a:pt x="55" y="50"/>
                      <a:pt x="55" y="50"/>
                    </a:cubicBezTo>
                    <a:cubicBezTo>
                      <a:pt x="96" y="50"/>
                      <a:pt x="96" y="50"/>
                      <a:pt x="96" y="50"/>
                    </a:cubicBezTo>
                    <a:cubicBezTo>
                      <a:pt x="96" y="0"/>
                      <a:pt x="96" y="0"/>
                      <a:pt x="96" y="0"/>
                    </a:cubicBezTo>
                    <a:lnTo>
                      <a:pt x="55" y="0"/>
                    </a:lnTo>
                    <a:close/>
                  </a:path>
                </a:pathLst>
              </a:custGeom>
              <a:solidFill>
                <a:srgbClr val="563F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Rectangle 9"/>
              <p:cNvSpPr>
                <a:spLocks noChangeArrowheads="1"/>
              </p:cNvSpPr>
              <p:nvPr/>
            </p:nvSpPr>
            <p:spPr bwMode="auto">
              <a:xfrm>
                <a:off x="4434" y="2258"/>
                <a:ext cx="98" cy="824"/>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10"/>
              <p:cNvSpPr>
                <a:spLocks/>
              </p:cNvSpPr>
              <p:nvPr/>
            </p:nvSpPr>
            <p:spPr bwMode="auto">
              <a:xfrm>
                <a:off x="4304" y="3068"/>
                <a:ext cx="228" cy="118"/>
              </a:xfrm>
              <a:custGeom>
                <a:avLst/>
                <a:gdLst>
                  <a:gd name="T0" fmla="*/ 55 w 96"/>
                  <a:gd name="T1" fmla="*/ 0 h 50"/>
                  <a:gd name="T2" fmla="*/ 0 w 96"/>
                  <a:gd name="T3" fmla="*/ 50 h 50"/>
                  <a:gd name="T4" fmla="*/ 55 w 96"/>
                  <a:gd name="T5" fmla="*/ 50 h 50"/>
                  <a:gd name="T6" fmla="*/ 96 w 96"/>
                  <a:gd name="T7" fmla="*/ 50 h 50"/>
                  <a:gd name="T8" fmla="*/ 96 w 96"/>
                  <a:gd name="T9" fmla="*/ 0 h 50"/>
                  <a:gd name="T10" fmla="*/ 55 w 96"/>
                  <a:gd name="T11" fmla="*/ 0 h 50"/>
                </a:gdLst>
                <a:ahLst/>
                <a:cxnLst>
                  <a:cxn ang="0">
                    <a:pos x="T0" y="T1"/>
                  </a:cxn>
                  <a:cxn ang="0">
                    <a:pos x="T2" y="T3"/>
                  </a:cxn>
                  <a:cxn ang="0">
                    <a:pos x="T4" y="T5"/>
                  </a:cxn>
                  <a:cxn ang="0">
                    <a:pos x="T6" y="T7"/>
                  </a:cxn>
                  <a:cxn ang="0">
                    <a:pos x="T8" y="T9"/>
                  </a:cxn>
                  <a:cxn ang="0">
                    <a:pos x="T10" y="T11"/>
                  </a:cxn>
                </a:cxnLst>
                <a:rect l="0" t="0" r="r" b="b"/>
                <a:pathLst>
                  <a:path w="96" h="50">
                    <a:moveTo>
                      <a:pt x="55" y="0"/>
                    </a:moveTo>
                    <a:cubicBezTo>
                      <a:pt x="26" y="0"/>
                      <a:pt x="3" y="22"/>
                      <a:pt x="0" y="50"/>
                    </a:cubicBezTo>
                    <a:cubicBezTo>
                      <a:pt x="55" y="50"/>
                      <a:pt x="55" y="50"/>
                      <a:pt x="55" y="50"/>
                    </a:cubicBezTo>
                    <a:cubicBezTo>
                      <a:pt x="96" y="50"/>
                      <a:pt x="96" y="50"/>
                      <a:pt x="96" y="50"/>
                    </a:cubicBezTo>
                    <a:cubicBezTo>
                      <a:pt x="96" y="0"/>
                      <a:pt x="96" y="0"/>
                      <a:pt x="96" y="0"/>
                    </a:cubicBezTo>
                    <a:lnTo>
                      <a:pt x="55" y="0"/>
                    </a:lnTo>
                    <a:close/>
                  </a:path>
                </a:pathLst>
              </a:custGeom>
              <a:solidFill>
                <a:srgbClr val="563F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11"/>
              <p:cNvSpPr>
                <a:spLocks/>
              </p:cNvSpPr>
              <p:nvPr/>
            </p:nvSpPr>
            <p:spPr bwMode="auto">
              <a:xfrm>
                <a:off x="4012" y="1575"/>
                <a:ext cx="660" cy="683"/>
              </a:xfrm>
              <a:custGeom>
                <a:avLst/>
                <a:gdLst>
                  <a:gd name="T0" fmla="*/ 219 w 278"/>
                  <a:gd name="T1" fmla="*/ 0 h 288"/>
                  <a:gd name="T2" fmla="*/ 59 w 278"/>
                  <a:gd name="T3" fmla="*/ 0 h 288"/>
                  <a:gd name="T4" fmla="*/ 0 w 278"/>
                  <a:gd name="T5" fmla="*/ 59 h 288"/>
                  <a:gd name="T6" fmla="*/ 0 w 278"/>
                  <a:gd name="T7" fmla="*/ 109 h 288"/>
                  <a:gd name="T8" fmla="*/ 59 w 278"/>
                  <a:gd name="T9" fmla="*/ 109 h 288"/>
                  <a:gd name="T10" fmla="*/ 59 w 278"/>
                  <a:gd name="T11" fmla="*/ 288 h 288"/>
                  <a:gd name="T12" fmla="*/ 219 w 278"/>
                  <a:gd name="T13" fmla="*/ 288 h 288"/>
                  <a:gd name="T14" fmla="*/ 219 w 278"/>
                  <a:gd name="T15" fmla="*/ 109 h 288"/>
                  <a:gd name="T16" fmla="*/ 278 w 278"/>
                  <a:gd name="T17" fmla="*/ 109 h 288"/>
                  <a:gd name="T18" fmla="*/ 278 w 278"/>
                  <a:gd name="T19" fmla="*/ 59 h 288"/>
                  <a:gd name="T20" fmla="*/ 219 w 278"/>
                  <a:gd name="T21"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8" h="288">
                    <a:moveTo>
                      <a:pt x="219" y="0"/>
                    </a:moveTo>
                    <a:cubicBezTo>
                      <a:pt x="59" y="0"/>
                      <a:pt x="59" y="0"/>
                      <a:pt x="59" y="0"/>
                    </a:cubicBezTo>
                    <a:cubicBezTo>
                      <a:pt x="26" y="0"/>
                      <a:pt x="0" y="27"/>
                      <a:pt x="0" y="59"/>
                    </a:cubicBezTo>
                    <a:cubicBezTo>
                      <a:pt x="0" y="109"/>
                      <a:pt x="0" y="109"/>
                      <a:pt x="0" y="109"/>
                    </a:cubicBezTo>
                    <a:cubicBezTo>
                      <a:pt x="59" y="109"/>
                      <a:pt x="59" y="109"/>
                      <a:pt x="59" y="109"/>
                    </a:cubicBezTo>
                    <a:cubicBezTo>
                      <a:pt x="59" y="288"/>
                      <a:pt x="59" y="288"/>
                      <a:pt x="59" y="288"/>
                    </a:cubicBezTo>
                    <a:cubicBezTo>
                      <a:pt x="219" y="288"/>
                      <a:pt x="219" y="288"/>
                      <a:pt x="219" y="288"/>
                    </a:cubicBezTo>
                    <a:cubicBezTo>
                      <a:pt x="219" y="109"/>
                      <a:pt x="219" y="109"/>
                      <a:pt x="219" y="109"/>
                    </a:cubicBezTo>
                    <a:cubicBezTo>
                      <a:pt x="278" y="109"/>
                      <a:pt x="278" y="109"/>
                      <a:pt x="278" y="109"/>
                    </a:cubicBezTo>
                    <a:cubicBezTo>
                      <a:pt x="278" y="59"/>
                      <a:pt x="278" y="59"/>
                      <a:pt x="278" y="59"/>
                    </a:cubicBezTo>
                    <a:cubicBezTo>
                      <a:pt x="278" y="27"/>
                      <a:pt x="252" y="0"/>
                      <a:pt x="219" y="0"/>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12"/>
              <p:cNvSpPr>
                <a:spLocks/>
              </p:cNvSpPr>
              <p:nvPr/>
            </p:nvSpPr>
            <p:spPr bwMode="auto">
              <a:xfrm>
                <a:off x="3897" y="1833"/>
                <a:ext cx="236" cy="351"/>
              </a:xfrm>
              <a:custGeom>
                <a:avLst/>
                <a:gdLst>
                  <a:gd name="T0" fmla="*/ 62 w 99"/>
                  <a:gd name="T1" fmla="*/ 148 h 148"/>
                  <a:gd name="T2" fmla="*/ 0 w 99"/>
                  <a:gd name="T3" fmla="*/ 148 h 148"/>
                  <a:gd name="T4" fmla="*/ 0 w 99"/>
                  <a:gd name="T5" fmla="*/ 105 h 148"/>
                  <a:gd name="T6" fmla="*/ 56 w 99"/>
                  <a:gd name="T7" fmla="*/ 105 h 148"/>
                  <a:gd name="T8" fmla="*/ 56 w 99"/>
                  <a:gd name="T9" fmla="*/ 0 h 148"/>
                  <a:gd name="T10" fmla="*/ 99 w 99"/>
                  <a:gd name="T11" fmla="*/ 0 h 148"/>
                  <a:gd name="T12" fmla="*/ 99 w 99"/>
                  <a:gd name="T13" fmla="*/ 111 h 148"/>
                  <a:gd name="T14" fmla="*/ 62 w 99"/>
                  <a:gd name="T15" fmla="*/ 148 h 14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9" h="148">
                    <a:moveTo>
                      <a:pt x="62" y="148"/>
                    </a:moveTo>
                    <a:cubicBezTo>
                      <a:pt x="0" y="148"/>
                      <a:pt x="0" y="148"/>
                      <a:pt x="0" y="148"/>
                    </a:cubicBezTo>
                    <a:cubicBezTo>
                      <a:pt x="0" y="105"/>
                      <a:pt x="0" y="105"/>
                      <a:pt x="0" y="105"/>
                    </a:cubicBezTo>
                    <a:cubicBezTo>
                      <a:pt x="56" y="105"/>
                      <a:pt x="56" y="105"/>
                      <a:pt x="56" y="105"/>
                    </a:cubicBezTo>
                    <a:cubicBezTo>
                      <a:pt x="56" y="0"/>
                      <a:pt x="56" y="0"/>
                      <a:pt x="56" y="0"/>
                    </a:cubicBezTo>
                    <a:cubicBezTo>
                      <a:pt x="99" y="0"/>
                      <a:pt x="99" y="0"/>
                      <a:pt x="99" y="0"/>
                    </a:cubicBezTo>
                    <a:cubicBezTo>
                      <a:pt x="99" y="111"/>
                      <a:pt x="99" y="111"/>
                      <a:pt x="99" y="111"/>
                    </a:cubicBezTo>
                    <a:cubicBezTo>
                      <a:pt x="99" y="131"/>
                      <a:pt x="82" y="148"/>
                      <a:pt x="62" y="148"/>
                    </a:cubicBezTo>
                    <a:close/>
                  </a:path>
                </a:pathLst>
              </a:custGeom>
              <a:solidFill>
                <a:srgbClr val="E2BE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Rectangle 13"/>
              <p:cNvSpPr>
                <a:spLocks noChangeArrowheads="1"/>
              </p:cNvSpPr>
              <p:nvPr/>
            </p:nvSpPr>
            <p:spPr bwMode="auto">
              <a:xfrm>
                <a:off x="4551" y="1833"/>
                <a:ext cx="102" cy="607"/>
              </a:xfrm>
              <a:prstGeom prst="rect">
                <a:avLst/>
              </a:prstGeom>
              <a:solidFill>
                <a:srgbClr val="E2BE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14"/>
              <p:cNvSpPr>
                <a:spLocks/>
              </p:cNvSpPr>
              <p:nvPr/>
            </p:nvSpPr>
            <p:spPr bwMode="auto">
              <a:xfrm>
                <a:off x="4551" y="2338"/>
                <a:ext cx="102" cy="204"/>
              </a:xfrm>
              <a:custGeom>
                <a:avLst/>
                <a:gdLst>
                  <a:gd name="T0" fmla="*/ 0 w 43"/>
                  <a:gd name="T1" fmla="*/ 0 h 86"/>
                  <a:gd name="T2" fmla="*/ 0 w 43"/>
                  <a:gd name="T3" fmla="*/ 86 h 86"/>
                  <a:gd name="T4" fmla="*/ 43 w 43"/>
                  <a:gd name="T5" fmla="*/ 43 h 86"/>
                  <a:gd name="T6" fmla="*/ 0 w 43"/>
                  <a:gd name="T7" fmla="*/ 0 h 86"/>
                </a:gdLst>
                <a:ahLst/>
                <a:cxnLst>
                  <a:cxn ang="0">
                    <a:pos x="T0" y="T1"/>
                  </a:cxn>
                  <a:cxn ang="0">
                    <a:pos x="T2" y="T3"/>
                  </a:cxn>
                  <a:cxn ang="0">
                    <a:pos x="T4" y="T5"/>
                  </a:cxn>
                  <a:cxn ang="0">
                    <a:pos x="T6" y="T7"/>
                  </a:cxn>
                </a:cxnLst>
                <a:rect l="0" t="0" r="r" b="b"/>
                <a:pathLst>
                  <a:path w="43" h="86">
                    <a:moveTo>
                      <a:pt x="0" y="0"/>
                    </a:moveTo>
                    <a:cubicBezTo>
                      <a:pt x="0" y="86"/>
                      <a:pt x="0" y="86"/>
                      <a:pt x="0" y="86"/>
                    </a:cubicBezTo>
                    <a:cubicBezTo>
                      <a:pt x="24" y="86"/>
                      <a:pt x="43" y="67"/>
                      <a:pt x="43" y="43"/>
                    </a:cubicBezTo>
                    <a:cubicBezTo>
                      <a:pt x="43" y="19"/>
                      <a:pt x="24" y="0"/>
                      <a:pt x="0" y="0"/>
                    </a:cubicBezTo>
                    <a:close/>
                  </a:path>
                </a:pathLst>
              </a:custGeom>
              <a:solidFill>
                <a:srgbClr val="E2BE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15"/>
              <p:cNvSpPr>
                <a:spLocks/>
              </p:cNvSpPr>
              <p:nvPr/>
            </p:nvSpPr>
            <p:spPr bwMode="auto">
              <a:xfrm>
                <a:off x="3795" y="2080"/>
                <a:ext cx="207" cy="104"/>
              </a:xfrm>
              <a:custGeom>
                <a:avLst/>
                <a:gdLst>
                  <a:gd name="T0" fmla="*/ 87 w 87"/>
                  <a:gd name="T1" fmla="*/ 0 h 44"/>
                  <a:gd name="T2" fmla="*/ 0 w 87"/>
                  <a:gd name="T3" fmla="*/ 0 h 44"/>
                  <a:gd name="T4" fmla="*/ 43 w 87"/>
                  <a:gd name="T5" fmla="*/ 44 h 44"/>
                  <a:gd name="T6" fmla="*/ 87 w 87"/>
                  <a:gd name="T7" fmla="*/ 0 h 44"/>
                </a:gdLst>
                <a:ahLst/>
                <a:cxnLst>
                  <a:cxn ang="0">
                    <a:pos x="T0" y="T1"/>
                  </a:cxn>
                  <a:cxn ang="0">
                    <a:pos x="T2" y="T3"/>
                  </a:cxn>
                  <a:cxn ang="0">
                    <a:pos x="T4" y="T5"/>
                  </a:cxn>
                  <a:cxn ang="0">
                    <a:pos x="T6" y="T7"/>
                  </a:cxn>
                </a:cxnLst>
                <a:rect l="0" t="0" r="r" b="b"/>
                <a:pathLst>
                  <a:path w="87" h="44">
                    <a:moveTo>
                      <a:pt x="87" y="0"/>
                    </a:moveTo>
                    <a:cubicBezTo>
                      <a:pt x="0" y="0"/>
                      <a:pt x="0" y="0"/>
                      <a:pt x="0" y="0"/>
                    </a:cubicBezTo>
                    <a:cubicBezTo>
                      <a:pt x="0" y="24"/>
                      <a:pt x="19" y="44"/>
                      <a:pt x="43" y="44"/>
                    </a:cubicBezTo>
                    <a:cubicBezTo>
                      <a:pt x="68" y="44"/>
                      <a:pt x="87" y="24"/>
                      <a:pt x="87" y="0"/>
                    </a:cubicBezTo>
                    <a:close/>
                  </a:path>
                </a:pathLst>
              </a:custGeom>
              <a:solidFill>
                <a:srgbClr val="E2BE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Rectangle 17"/>
              <p:cNvSpPr>
                <a:spLocks noChangeArrowheads="1"/>
              </p:cNvSpPr>
              <p:nvPr/>
            </p:nvSpPr>
            <p:spPr bwMode="auto">
              <a:xfrm>
                <a:off x="3634" y="2032"/>
                <a:ext cx="454" cy="4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18"/>
              <p:cNvSpPr>
                <a:spLocks/>
              </p:cNvSpPr>
              <p:nvPr/>
            </p:nvSpPr>
            <p:spPr bwMode="auto">
              <a:xfrm>
                <a:off x="3510" y="1805"/>
                <a:ext cx="473" cy="227"/>
              </a:xfrm>
              <a:custGeom>
                <a:avLst/>
                <a:gdLst>
                  <a:gd name="T0" fmla="*/ 349 w 473"/>
                  <a:gd name="T1" fmla="*/ 0 h 227"/>
                  <a:gd name="T2" fmla="*/ 0 w 473"/>
                  <a:gd name="T3" fmla="*/ 0 h 227"/>
                  <a:gd name="T4" fmla="*/ 124 w 473"/>
                  <a:gd name="T5" fmla="*/ 227 h 227"/>
                  <a:gd name="T6" fmla="*/ 473 w 473"/>
                  <a:gd name="T7" fmla="*/ 227 h 227"/>
                  <a:gd name="T8" fmla="*/ 349 w 473"/>
                  <a:gd name="T9" fmla="*/ 0 h 227"/>
                </a:gdLst>
                <a:ahLst/>
                <a:cxnLst>
                  <a:cxn ang="0">
                    <a:pos x="T0" y="T1"/>
                  </a:cxn>
                  <a:cxn ang="0">
                    <a:pos x="T2" y="T3"/>
                  </a:cxn>
                  <a:cxn ang="0">
                    <a:pos x="T4" y="T5"/>
                  </a:cxn>
                  <a:cxn ang="0">
                    <a:pos x="T6" y="T7"/>
                  </a:cxn>
                  <a:cxn ang="0">
                    <a:pos x="T8" y="T9"/>
                  </a:cxn>
                </a:cxnLst>
                <a:rect l="0" t="0" r="r" b="b"/>
                <a:pathLst>
                  <a:path w="473" h="227">
                    <a:moveTo>
                      <a:pt x="349" y="0"/>
                    </a:moveTo>
                    <a:lnTo>
                      <a:pt x="0" y="0"/>
                    </a:lnTo>
                    <a:lnTo>
                      <a:pt x="124" y="227"/>
                    </a:lnTo>
                    <a:lnTo>
                      <a:pt x="473" y="227"/>
                    </a:lnTo>
                    <a:lnTo>
                      <a:pt x="34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Rectangle 19"/>
              <p:cNvSpPr>
                <a:spLocks noChangeArrowheads="1"/>
              </p:cNvSpPr>
              <p:nvPr/>
            </p:nvSpPr>
            <p:spPr bwMode="auto">
              <a:xfrm>
                <a:off x="3983" y="2032"/>
                <a:ext cx="105" cy="5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Freeform 20"/>
              <p:cNvSpPr>
                <a:spLocks/>
              </p:cNvSpPr>
              <p:nvPr/>
            </p:nvSpPr>
            <p:spPr bwMode="auto">
              <a:xfrm>
                <a:off x="4282" y="1435"/>
                <a:ext cx="119" cy="199"/>
              </a:xfrm>
              <a:custGeom>
                <a:avLst/>
                <a:gdLst>
                  <a:gd name="T0" fmla="*/ 60 w 119"/>
                  <a:gd name="T1" fmla="*/ 199 h 199"/>
                  <a:gd name="T2" fmla="*/ 0 w 119"/>
                  <a:gd name="T3" fmla="*/ 140 h 199"/>
                  <a:gd name="T4" fmla="*/ 0 w 119"/>
                  <a:gd name="T5" fmla="*/ 0 h 199"/>
                  <a:gd name="T6" fmla="*/ 119 w 119"/>
                  <a:gd name="T7" fmla="*/ 0 h 199"/>
                  <a:gd name="T8" fmla="*/ 119 w 119"/>
                  <a:gd name="T9" fmla="*/ 140 h 199"/>
                  <a:gd name="T10" fmla="*/ 60 w 119"/>
                  <a:gd name="T11" fmla="*/ 199 h 199"/>
                </a:gdLst>
                <a:ahLst/>
                <a:cxnLst>
                  <a:cxn ang="0">
                    <a:pos x="T0" y="T1"/>
                  </a:cxn>
                  <a:cxn ang="0">
                    <a:pos x="T2" y="T3"/>
                  </a:cxn>
                  <a:cxn ang="0">
                    <a:pos x="T4" y="T5"/>
                  </a:cxn>
                  <a:cxn ang="0">
                    <a:pos x="T6" y="T7"/>
                  </a:cxn>
                  <a:cxn ang="0">
                    <a:pos x="T8" y="T9"/>
                  </a:cxn>
                  <a:cxn ang="0">
                    <a:pos x="T10" y="T11"/>
                  </a:cxn>
                </a:cxnLst>
                <a:rect l="0" t="0" r="r" b="b"/>
                <a:pathLst>
                  <a:path w="119" h="199">
                    <a:moveTo>
                      <a:pt x="60" y="199"/>
                    </a:moveTo>
                    <a:lnTo>
                      <a:pt x="0" y="140"/>
                    </a:lnTo>
                    <a:lnTo>
                      <a:pt x="0" y="0"/>
                    </a:lnTo>
                    <a:lnTo>
                      <a:pt x="119" y="0"/>
                    </a:lnTo>
                    <a:lnTo>
                      <a:pt x="119" y="140"/>
                    </a:lnTo>
                    <a:lnTo>
                      <a:pt x="60" y="199"/>
                    </a:lnTo>
                    <a:close/>
                  </a:path>
                </a:pathLst>
              </a:custGeom>
              <a:solidFill>
                <a:srgbClr val="E2BE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Freeform 21"/>
              <p:cNvSpPr>
                <a:spLocks/>
              </p:cNvSpPr>
              <p:nvPr/>
            </p:nvSpPr>
            <p:spPr bwMode="auto">
              <a:xfrm>
                <a:off x="4282" y="1435"/>
                <a:ext cx="119" cy="107"/>
              </a:xfrm>
              <a:custGeom>
                <a:avLst/>
                <a:gdLst>
                  <a:gd name="T0" fmla="*/ 0 w 50"/>
                  <a:gd name="T1" fmla="*/ 41 h 45"/>
                  <a:gd name="T2" fmla="*/ 25 w 50"/>
                  <a:gd name="T3" fmla="*/ 45 h 45"/>
                  <a:gd name="T4" fmla="*/ 50 w 50"/>
                  <a:gd name="T5" fmla="*/ 41 h 45"/>
                  <a:gd name="T6" fmla="*/ 50 w 50"/>
                  <a:gd name="T7" fmla="*/ 0 h 45"/>
                  <a:gd name="T8" fmla="*/ 0 w 50"/>
                  <a:gd name="T9" fmla="*/ 0 h 45"/>
                  <a:gd name="T10" fmla="*/ 0 w 50"/>
                  <a:gd name="T11" fmla="*/ 41 h 45"/>
                </a:gdLst>
                <a:ahLst/>
                <a:cxnLst>
                  <a:cxn ang="0">
                    <a:pos x="T0" y="T1"/>
                  </a:cxn>
                  <a:cxn ang="0">
                    <a:pos x="T2" y="T3"/>
                  </a:cxn>
                  <a:cxn ang="0">
                    <a:pos x="T4" y="T5"/>
                  </a:cxn>
                  <a:cxn ang="0">
                    <a:pos x="T6" y="T7"/>
                  </a:cxn>
                  <a:cxn ang="0">
                    <a:pos x="T8" y="T9"/>
                  </a:cxn>
                  <a:cxn ang="0">
                    <a:pos x="T10" y="T11"/>
                  </a:cxn>
                </a:cxnLst>
                <a:rect l="0" t="0" r="r" b="b"/>
                <a:pathLst>
                  <a:path w="50" h="45">
                    <a:moveTo>
                      <a:pt x="0" y="41"/>
                    </a:moveTo>
                    <a:cubicBezTo>
                      <a:pt x="8" y="43"/>
                      <a:pt x="16" y="45"/>
                      <a:pt x="25" y="45"/>
                    </a:cubicBezTo>
                    <a:cubicBezTo>
                      <a:pt x="34" y="45"/>
                      <a:pt x="42" y="43"/>
                      <a:pt x="50" y="41"/>
                    </a:cubicBezTo>
                    <a:cubicBezTo>
                      <a:pt x="50" y="0"/>
                      <a:pt x="50" y="0"/>
                      <a:pt x="50" y="0"/>
                    </a:cubicBezTo>
                    <a:cubicBezTo>
                      <a:pt x="0" y="0"/>
                      <a:pt x="0" y="0"/>
                      <a:pt x="0" y="0"/>
                    </a:cubicBezTo>
                    <a:lnTo>
                      <a:pt x="0" y="41"/>
                    </a:lnTo>
                    <a:close/>
                  </a:path>
                </a:pathLst>
              </a:custGeom>
              <a:solidFill>
                <a:srgbClr val="C69B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Freeform 22"/>
              <p:cNvSpPr>
                <a:spLocks/>
              </p:cNvSpPr>
              <p:nvPr/>
            </p:nvSpPr>
            <p:spPr bwMode="auto">
              <a:xfrm>
                <a:off x="4161" y="1213"/>
                <a:ext cx="361" cy="38"/>
              </a:xfrm>
              <a:custGeom>
                <a:avLst/>
                <a:gdLst>
                  <a:gd name="T0" fmla="*/ 152 w 152"/>
                  <a:gd name="T1" fmla="*/ 8 h 16"/>
                  <a:gd name="T2" fmla="*/ 144 w 152"/>
                  <a:gd name="T3" fmla="*/ 16 h 16"/>
                  <a:gd name="T4" fmla="*/ 8 w 152"/>
                  <a:gd name="T5" fmla="*/ 16 h 16"/>
                  <a:gd name="T6" fmla="*/ 0 w 152"/>
                  <a:gd name="T7" fmla="*/ 8 h 16"/>
                  <a:gd name="T8" fmla="*/ 0 w 152"/>
                  <a:gd name="T9" fmla="*/ 8 h 16"/>
                  <a:gd name="T10" fmla="*/ 8 w 152"/>
                  <a:gd name="T11" fmla="*/ 0 h 16"/>
                  <a:gd name="T12" fmla="*/ 144 w 152"/>
                  <a:gd name="T13" fmla="*/ 0 h 16"/>
                  <a:gd name="T14" fmla="*/ 152 w 152"/>
                  <a:gd name="T15" fmla="*/ 8 h 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2" h="16">
                    <a:moveTo>
                      <a:pt x="152" y="8"/>
                    </a:moveTo>
                    <a:cubicBezTo>
                      <a:pt x="152" y="12"/>
                      <a:pt x="148" y="16"/>
                      <a:pt x="144" y="16"/>
                    </a:cubicBezTo>
                    <a:cubicBezTo>
                      <a:pt x="8" y="16"/>
                      <a:pt x="8" y="16"/>
                      <a:pt x="8" y="16"/>
                    </a:cubicBezTo>
                    <a:cubicBezTo>
                      <a:pt x="4" y="16"/>
                      <a:pt x="0" y="12"/>
                      <a:pt x="0" y="8"/>
                    </a:cubicBezTo>
                    <a:cubicBezTo>
                      <a:pt x="0" y="8"/>
                      <a:pt x="0" y="8"/>
                      <a:pt x="0" y="8"/>
                    </a:cubicBezTo>
                    <a:cubicBezTo>
                      <a:pt x="0" y="3"/>
                      <a:pt x="4" y="0"/>
                      <a:pt x="8" y="0"/>
                    </a:cubicBezTo>
                    <a:cubicBezTo>
                      <a:pt x="144" y="0"/>
                      <a:pt x="144" y="0"/>
                      <a:pt x="144" y="0"/>
                    </a:cubicBezTo>
                    <a:cubicBezTo>
                      <a:pt x="148" y="0"/>
                      <a:pt x="152" y="3"/>
                      <a:pt x="152" y="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Freeform 23"/>
              <p:cNvSpPr>
                <a:spLocks/>
              </p:cNvSpPr>
              <p:nvPr/>
            </p:nvSpPr>
            <p:spPr bwMode="auto">
              <a:xfrm>
                <a:off x="4199" y="1018"/>
                <a:ext cx="285" cy="197"/>
              </a:xfrm>
              <a:custGeom>
                <a:avLst/>
                <a:gdLst>
                  <a:gd name="T0" fmla="*/ 60 w 120"/>
                  <a:gd name="T1" fmla="*/ 0 h 83"/>
                  <a:gd name="T2" fmla="*/ 0 w 120"/>
                  <a:gd name="T3" fmla="*/ 61 h 83"/>
                  <a:gd name="T4" fmla="*/ 0 w 120"/>
                  <a:gd name="T5" fmla="*/ 83 h 83"/>
                  <a:gd name="T6" fmla="*/ 120 w 120"/>
                  <a:gd name="T7" fmla="*/ 83 h 83"/>
                  <a:gd name="T8" fmla="*/ 120 w 120"/>
                  <a:gd name="T9" fmla="*/ 61 h 83"/>
                  <a:gd name="T10" fmla="*/ 60 w 120"/>
                  <a:gd name="T11" fmla="*/ 0 h 83"/>
                </a:gdLst>
                <a:ahLst/>
                <a:cxnLst>
                  <a:cxn ang="0">
                    <a:pos x="T0" y="T1"/>
                  </a:cxn>
                  <a:cxn ang="0">
                    <a:pos x="T2" y="T3"/>
                  </a:cxn>
                  <a:cxn ang="0">
                    <a:pos x="T4" y="T5"/>
                  </a:cxn>
                  <a:cxn ang="0">
                    <a:pos x="T6" y="T7"/>
                  </a:cxn>
                  <a:cxn ang="0">
                    <a:pos x="T8" y="T9"/>
                  </a:cxn>
                  <a:cxn ang="0">
                    <a:pos x="T10" y="T11"/>
                  </a:cxn>
                </a:cxnLst>
                <a:rect l="0" t="0" r="r" b="b"/>
                <a:pathLst>
                  <a:path w="120" h="83">
                    <a:moveTo>
                      <a:pt x="60" y="0"/>
                    </a:moveTo>
                    <a:cubicBezTo>
                      <a:pt x="27" y="0"/>
                      <a:pt x="0" y="27"/>
                      <a:pt x="0" y="61"/>
                    </a:cubicBezTo>
                    <a:cubicBezTo>
                      <a:pt x="0" y="83"/>
                      <a:pt x="0" y="83"/>
                      <a:pt x="0" y="83"/>
                    </a:cubicBezTo>
                    <a:cubicBezTo>
                      <a:pt x="120" y="83"/>
                      <a:pt x="120" y="83"/>
                      <a:pt x="120" y="83"/>
                    </a:cubicBezTo>
                    <a:cubicBezTo>
                      <a:pt x="120" y="61"/>
                      <a:pt x="120" y="61"/>
                      <a:pt x="120" y="61"/>
                    </a:cubicBezTo>
                    <a:cubicBezTo>
                      <a:pt x="120" y="27"/>
                      <a:pt x="93" y="0"/>
                      <a:pt x="60"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Rectangle 24"/>
              <p:cNvSpPr>
                <a:spLocks noChangeArrowheads="1"/>
              </p:cNvSpPr>
              <p:nvPr/>
            </p:nvSpPr>
            <p:spPr bwMode="auto">
              <a:xfrm>
                <a:off x="4199" y="1163"/>
                <a:ext cx="285" cy="5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Freeform 25"/>
              <p:cNvSpPr>
                <a:spLocks/>
              </p:cNvSpPr>
              <p:nvPr/>
            </p:nvSpPr>
            <p:spPr bwMode="auto">
              <a:xfrm>
                <a:off x="4199" y="1251"/>
                <a:ext cx="285" cy="267"/>
              </a:xfrm>
              <a:custGeom>
                <a:avLst/>
                <a:gdLst>
                  <a:gd name="T0" fmla="*/ 0 w 120"/>
                  <a:gd name="T1" fmla="*/ 0 h 113"/>
                  <a:gd name="T2" fmla="*/ 0 w 120"/>
                  <a:gd name="T3" fmla="*/ 93 h 113"/>
                  <a:gd name="T4" fmla="*/ 1 w 120"/>
                  <a:gd name="T5" fmla="*/ 93 h 113"/>
                  <a:gd name="T6" fmla="*/ 60 w 120"/>
                  <a:gd name="T7" fmla="*/ 113 h 113"/>
                  <a:gd name="T8" fmla="*/ 119 w 120"/>
                  <a:gd name="T9" fmla="*/ 93 h 113"/>
                  <a:gd name="T10" fmla="*/ 120 w 120"/>
                  <a:gd name="T11" fmla="*/ 93 h 113"/>
                  <a:gd name="T12" fmla="*/ 120 w 120"/>
                  <a:gd name="T13" fmla="*/ 0 h 113"/>
                  <a:gd name="T14" fmla="*/ 0 w 120"/>
                  <a:gd name="T15" fmla="*/ 0 h 1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0" h="113">
                    <a:moveTo>
                      <a:pt x="0" y="0"/>
                    </a:moveTo>
                    <a:cubicBezTo>
                      <a:pt x="0" y="93"/>
                      <a:pt x="0" y="93"/>
                      <a:pt x="0" y="93"/>
                    </a:cubicBezTo>
                    <a:cubicBezTo>
                      <a:pt x="1" y="93"/>
                      <a:pt x="1" y="93"/>
                      <a:pt x="1" y="93"/>
                    </a:cubicBezTo>
                    <a:cubicBezTo>
                      <a:pt x="17" y="105"/>
                      <a:pt x="38" y="113"/>
                      <a:pt x="60" y="113"/>
                    </a:cubicBezTo>
                    <a:cubicBezTo>
                      <a:pt x="82" y="113"/>
                      <a:pt x="103" y="105"/>
                      <a:pt x="119" y="93"/>
                    </a:cubicBezTo>
                    <a:cubicBezTo>
                      <a:pt x="120" y="93"/>
                      <a:pt x="120" y="93"/>
                      <a:pt x="120" y="93"/>
                    </a:cubicBezTo>
                    <a:cubicBezTo>
                      <a:pt x="120" y="0"/>
                      <a:pt x="120" y="0"/>
                      <a:pt x="120" y="0"/>
                    </a:cubicBezTo>
                    <a:lnTo>
                      <a:pt x="0" y="0"/>
                    </a:lnTo>
                    <a:close/>
                  </a:path>
                </a:pathLst>
              </a:custGeom>
              <a:solidFill>
                <a:srgbClr val="E2BE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Rectangle 26"/>
              <p:cNvSpPr>
                <a:spLocks noChangeArrowheads="1"/>
              </p:cNvSpPr>
              <p:nvPr/>
            </p:nvSpPr>
            <p:spPr bwMode="auto">
              <a:xfrm>
                <a:off x="4551" y="1833"/>
                <a:ext cx="102" cy="29"/>
              </a:xfrm>
              <a:prstGeom prst="rect">
                <a:avLst/>
              </a:prstGeom>
              <a:solidFill>
                <a:srgbClr val="C69B7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Rectangle 27"/>
              <p:cNvSpPr>
                <a:spLocks noChangeArrowheads="1"/>
              </p:cNvSpPr>
              <p:nvPr/>
            </p:nvSpPr>
            <p:spPr bwMode="auto">
              <a:xfrm>
                <a:off x="4031" y="1833"/>
                <a:ext cx="102" cy="29"/>
              </a:xfrm>
              <a:prstGeom prst="rect">
                <a:avLst/>
              </a:prstGeom>
              <a:solidFill>
                <a:srgbClr val="C69B7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Freeform 28"/>
              <p:cNvSpPr>
                <a:spLocks/>
              </p:cNvSpPr>
              <p:nvPr/>
            </p:nvSpPr>
            <p:spPr bwMode="auto">
              <a:xfrm>
                <a:off x="4242" y="1386"/>
                <a:ext cx="200" cy="45"/>
              </a:xfrm>
              <a:custGeom>
                <a:avLst/>
                <a:gdLst>
                  <a:gd name="T0" fmla="*/ 75 w 84"/>
                  <a:gd name="T1" fmla="*/ 0 h 19"/>
                  <a:gd name="T2" fmla="*/ 74 w 84"/>
                  <a:gd name="T3" fmla="*/ 0 h 19"/>
                  <a:gd name="T4" fmla="*/ 80 w 84"/>
                  <a:gd name="T5" fmla="*/ 7 h 19"/>
                  <a:gd name="T6" fmla="*/ 76 w 84"/>
                  <a:gd name="T7" fmla="*/ 14 h 19"/>
                  <a:gd name="T8" fmla="*/ 54 w 84"/>
                  <a:gd name="T9" fmla="*/ 6 h 19"/>
                  <a:gd name="T10" fmla="*/ 42 w 84"/>
                  <a:gd name="T11" fmla="*/ 13 h 19"/>
                  <a:gd name="T12" fmla="*/ 30 w 84"/>
                  <a:gd name="T13" fmla="*/ 6 h 19"/>
                  <a:gd name="T14" fmla="*/ 8 w 84"/>
                  <a:gd name="T15" fmla="*/ 14 h 19"/>
                  <a:gd name="T16" fmla="*/ 4 w 84"/>
                  <a:gd name="T17" fmla="*/ 7 h 19"/>
                  <a:gd name="T18" fmla="*/ 10 w 84"/>
                  <a:gd name="T19" fmla="*/ 0 h 19"/>
                  <a:gd name="T20" fmla="*/ 9 w 84"/>
                  <a:gd name="T21" fmla="*/ 0 h 19"/>
                  <a:gd name="T22" fmla="*/ 0 w 84"/>
                  <a:gd name="T23" fmla="*/ 9 h 19"/>
                  <a:gd name="T24" fmla="*/ 8 w 84"/>
                  <a:gd name="T25" fmla="*/ 19 h 19"/>
                  <a:gd name="T26" fmla="*/ 40 w 84"/>
                  <a:gd name="T27" fmla="*/ 19 h 19"/>
                  <a:gd name="T28" fmla="*/ 44 w 84"/>
                  <a:gd name="T29" fmla="*/ 19 h 19"/>
                  <a:gd name="T30" fmla="*/ 76 w 84"/>
                  <a:gd name="T31" fmla="*/ 19 h 19"/>
                  <a:gd name="T32" fmla="*/ 84 w 84"/>
                  <a:gd name="T33" fmla="*/ 9 h 19"/>
                  <a:gd name="T34" fmla="*/ 75 w 84"/>
                  <a:gd name="T3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4" h="19">
                    <a:moveTo>
                      <a:pt x="75" y="0"/>
                    </a:moveTo>
                    <a:cubicBezTo>
                      <a:pt x="75" y="0"/>
                      <a:pt x="75" y="0"/>
                      <a:pt x="74" y="0"/>
                    </a:cubicBezTo>
                    <a:cubicBezTo>
                      <a:pt x="78" y="0"/>
                      <a:pt x="80" y="3"/>
                      <a:pt x="80" y="7"/>
                    </a:cubicBezTo>
                    <a:cubicBezTo>
                      <a:pt x="80" y="10"/>
                      <a:pt x="79" y="14"/>
                      <a:pt x="76" y="14"/>
                    </a:cubicBezTo>
                    <a:cubicBezTo>
                      <a:pt x="65" y="14"/>
                      <a:pt x="63" y="6"/>
                      <a:pt x="54" y="6"/>
                    </a:cubicBezTo>
                    <a:cubicBezTo>
                      <a:pt x="47" y="6"/>
                      <a:pt x="44" y="9"/>
                      <a:pt x="42" y="13"/>
                    </a:cubicBezTo>
                    <a:cubicBezTo>
                      <a:pt x="40" y="9"/>
                      <a:pt x="37" y="6"/>
                      <a:pt x="30" y="6"/>
                    </a:cubicBezTo>
                    <a:cubicBezTo>
                      <a:pt x="21" y="6"/>
                      <a:pt x="19" y="14"/>
                      <a:pt x="8" y="14"/>
                    </a:cubicBezTo>
                    <a:cubicBezTo>
                      <a:pt x="5" y="14"/>
                      <a:pt x="4" y="10"/>
                      <a:pt x="4" y="7"/>
                    </a:cubicBezTo>
                    <a:cubicBezTo>
                      <a:pt x="4" y="3"/>
                      <a:pt x="7" y="0"/>
                      <a:pt x="10" y="0"/>
                    </a:cubicBezTo>
                    <a:cubicBezTo>
                      <a:pt x="9" y="0"/>
                      <a:pt x="9" y="0"/>
                      <a:pt x="9" y="0"/>
                    </a:cubicBezTo>
                    <a:cubicBezTo>
                      <a:pt x="4" y="0"/>
                      <a:pt x="0" y="4"/>
                      <a:pt x="0" y="9"/>
                    </a:cubicBezTo>
                    <a:cubicBezTo>
                      <a:pt x="0" y="14"/>
                      <a:pt x="4" y="18"/>
                      <a:pt x="8" y="19"/>
                    </a:cubicBezTo>
                    <a:cubicBezTo>
                      <a:pt x="14" y="19"/>
                      <a:pt x="33" y="19"/>
                      <a:pt x="40" y="19"/>
                    </a:cubicBezTo>
                    <a:cubicBezTo>
                      <a:pt x="42" y="19"/>
                      <a:pt x="44" y="19"/>
                      <a:pt x="44" y="19"/>
                    </a:cubicBezTo>
                    <a:cubicBezTo>
                      <a:pt x="51" y="19"/>
                      <a:pt x="70" y="19"/>
                      <a:pt x="76" y="19"/>
                    </a:cubicBezTo>
                    <a:cubicBezTo>
                      <a:pt x="80" y="18"/>
                      <a:pt x="84" y="14"/>
                      <a:pt x="84" y="9"/>
                    </a:cubicBezTo>
                    <a:cubicBezTo>
                      <a:pt x="84" y="4"/>
                      <a:pt x="80" y="0"/>
                      <a:pt x="75"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Freeform 29"/>
              <p:cNvSpPr>
                <a:spLocks noEditPoints="1"/>
              </p:cNvSpPr>
              <p:nvPr/>
            </p:nvSpPr>
            <p:spPr bwMode="auto">
              <a:xfrm>
                <a:off x="4230" y="1291"/>
                <a:ext cx="221" cy="78"/>
              </a:xfrm>
              <a:custGeom>
                <a:avLst/>
                <a:gdLst>
                  <a:gd name="T0" fmla="*/ 52 w 93"/>
                  <a:gd name="T1" fmla="*/ 3 h 33"/>
                  <a:gd name="T2" fmla="*/ 47 w 93"/>
                  <a:gd name="T3" fmla="*/ 3 h 33"/>
                  <a:gd name="T4" fmla="*/ 42 w 93"/>
                  <a:gd name="T5" fmla="*/ 3 h 33"/>
                  <a:gd name="T6" fmla="*/ 0 w 93"/>
                  <a:gd name="T7" fmla="*/ 4 h 33"/>
                  <a:gd name="T8" fmla="*/ 5 w 93"/>
                  <a:gd name="T9" fmla="*/ 23 h 33"/>
                  <a:gd name="T10" fmla="*/ 8 w 93"/>
                  <a:gd name="T11" fmla="*/ 29 h 33"/>
                  <a:gd name="T12" fmla="*/ 47 w 93"/>
                  <a:gd name="T13" fmla="*/ 10 h 33"/>
                  <a:gd name="T14" fmla="*/ 88 w 93"/>
                  <a:gd name="T15" fmla="*/ 23 h 33"/>
                  <a:gd name="T16" fmla="*/ 93 w 93"/>
                  <a:gd name="T17" fmla="*/ 4 h 33"/>
                  <a:gd name="T18" fmla="*/ 34 w 93"/>
                  <a:gd name="T19" fmla="*/ 4 h 33"/>
                  <a:gd name="T20" fmla="*/ 8 w 93"/>
                  <a:gd name="T21" fmla="*/ 5 h 33"/>
                  <a:gd name="T22" fmla="*/ 6 w 93"/>
                  <a:gd name="T23" fmla="*/ 7 h 33"/>
                  <a:gd name="T24" fmla="*/ 2 w 93"/>
                  <a:gd name="T25" fmla="*/ 6 h 33"/>
                  <a:gd name="T26" fmla="*/ 4 w 93"/>
                  <a:gd name="T27" fmla="*/ 6 h 33"/>
                  <a:gd name="T28" fmla="*/ 30 w 93"/>
                  <a:gd name="T29" fmla="*/ 29 h 33"/>
                  <a:gd name="T30" fmla="*/ 10 w 93"/>
                  <a:gd name="T31" fmla="*/ 27 h 33"/>
                  <a:gd name="T32" fmla="*/ 34 w 93"/>
                  <a:gd name="T33" fmla="*/ 25 h 33"/>
                  <a:gd name="T34" fmla="*/ 8 w 93"/>
                  <a:gd name="T35" fmla="*/ 24 h 33"/>
                  <a:gd name="T36" fmla="*/ 36 w 93"/>
                  <a:gd name="T37" fmla="*/ 24 h 33"/>
                  <a:gd name="T38" fmla="*/ 6 w 93"/>
                  <a:gd name="T39" fmla="*/ 19 h 33"/>
                  <a:gd name="T40" fmla="*/ 39 w 93"/>
                  <a:gd name="T41" fmla="*/ 17 h 33"/>
                  <a:gd name="T42" fmla="*/ 40 w 93"/>
                  <a:gd name="T43" fmla="*/ 15 h 33"/>
                  <a:gd name="T44" fmla="*/ 6 w 93"/>
                  <a:gd name="T45" fmla="*/ 14 h 33"/>
                  <a:gd name="T46" fmla="*/ 40 w 93"/>
                  <a:gd name="T47" fmla="*/ 12 h 33"/>
                  <a:gd name="T48" fmla="*/ 6 w 93"/>
                  <a:gd name="T49" fmla="*/ 10 h 33"/>
                  <a:gd name="T50" fmla="*/ 40 w 93"/>
                  <a:gd name="T51" fmla="*/ 10 h 33"/>
                  <a:gd name="T52" fmla="*/ 84 w 93"/>
                  <a:gd name="T53" fmla="*/ 4 h 33"/>
                  <a:gd name="T54" fmla="*/ 57 w 93"/>
                  <a:gd name="T55" fmla="*/ 5 h 33"/>
                  <a:gd name="T56" fmla="*/ 55 w 93"/>
                  <a:gd name="T57" fmla="*/ 7 h 33"/>
                  <a:gd name="T58" fmla="*/ 54 w 93"/>
                  <a:gd name="T59" fmla="*/ 8 h 33"/>
                  <a:gd name="T60" fmla="*/ 54 w 93"/>
                  <a:gd name="T61" fmla="*/ 10 h 33"/>
                  <a:gd name="T62" fmla="*/ 64 w 93"/>
                  <a:gd name="T63" fmla="*/ 29 h 33"/>
                  <a:gd name="T64" fmla="*/ 85 w 93"/>
                  <a:gd name="T65" fmla="*/ 26 h 33"/>
                  <a:gd name="T66" fmla="*/ 59 w 93"/>
                  <a:gd name="T67" fmla="*/ 25 h 33"/>
                  <a:gd name="T68" fmla="*/ 86 w 93"/>
                  <a:gd name="T69" fmla="*/ 24 h 33"/>
                  <a:gd name="T70" fmla="*/ 87 w 93"/>
                  <a:gd name="T71" fmla="*/ 22 h 33"/>
                  <a:gd name="T72" fmla="*/ 56 w 93"/>
                  <a:gd name="T73" fmla="*/ 21 h 33"/>
                  <a:gd name="T74" fmla="*/ 87 w 93"/>
                  <a:gd name="T75" fmla="*/ 21 h 33"/>
                  <a:gd name="T76" fmla="*/ 54 w 93"/>
                  <a:gd name="T77" fmla="*/ 15 h 33"/>
                  <a:gd name="T78" fmla="*/ 88 w 93"/>
                  <a:gd name="T79" fmla="*/ 14 h 33"/>
                  <a:gd name="T80" fmla="*/ 88 w 93"/>
                  <a:gd name="T81" fmla="*/ 12 h 33"/>
                  <a:gd name="T82" fmla="*/ 90 w 93"/>
                  <a:gd name="T83" fmla="*/ 6 h 33"/>
                  <a:gd name="T84" fmla="*/ 92 w 93"/>
                  <a:gd name="T85" fmla="*/ 6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3" h="33">
                    <a:moveTo>
                      <a:pt x="92" y="2"/>
                    </a:moveTo>
                    <a:cubicBezTo>
                      <a:pt x="92" y="2"/>
                      <a:pt x="82" y="0"/>
                      <a:pt x="73" y="0"/>
                    </a:cubicBezTo>
                    <a:cubicBezTo>
                      <a:pt x="65" y="0"/>
                      <a:pt x="52" y="3"/>
                      <a:pt x="52" y="3"/>
                    </a:cubicBezTo>
                    <a:cubicBezTo>
                      <a:pt x="47" y="3"/>
                      <a:pt x="47" y="3"/>
                      <a:pt x="47" y="3"/>
                    </a:cubicBezTo>
                    <a:cubicBezTo>
                      <a:pt x="47" y="3"/>
                      <a:pt x="47" y="3"/>
                      <a:pt x="47" y="3"/>
                    </a:cubicBezTo>
                    <a:cubicBezTo>
                      <a:pt x="47" y="3"/>
                      <a:pt x="47" y="3"/>
                      <a:pt x="47" y="3"/>
                    </a:cubicBezTo>
                    <a:cubicBezTo>
                      <a:pt x="47" y="3"/>
                      <a:pt x="47" y="3"/>
                      <a:pt x="47" y="3"/>
                    </a:cubicBezTo>
                    <a:cubicBezTo>
                      <a:pt x="47" y="3"/>
                      <a:pt x="47" y="3"/>
                      <a:pt x="47" y="3"/>
                    </a:cubicBezTo>
                    <a:cubicBezTo>
                      <a:pt x="42" y="3"/>
                      <a:pt x="42" y="3"/>
                      <a:pt x="42" y="3"/>
                    </a:cubicBezTo>
                    <a:cubicBezTo>
                      <a:pt x="42" y="3"/>
                      <a:pt x="29" y="0"/>
                      <a:pt x="20" y="0"/>
                    </a:cubicBezTo>
                    <a:cubicBezTo>
                      <a:pt x="12" y="0"/>
                      <a:pt x="2" y="2"/>
                      <a:pt x="2" y="2"/>
                    </a:cubicBezTo>
                    <a:cubicBezTo>
                      <a:pt x="2" y="2"/>
                      <a:pt x="0" y="2"/>
                      <a:pt x="0" y="4"/>
                    </a:cubicBezTo>
                    <a:cubicBezTo>
                      <a:pt x="0" y="4"/>
                      <a:pt x="0" y="7"/>
                      <a:pt x="0" y="8"/>
                    </a:cubicBezTo>
                    <a:cubicBezTo>
                      <a:pt x="0" y="9"/>
                      <a:pt x="2" y="9"/>
                      <a:pt x="3" y="10"/>
                    </a:cubicBezTo>
                    <a:cubicBezTo>
                      <a:pt x="4" y="11"/>
                      <a:pt x="5" y="18"/>
                      <a:pt x="5" y="23"/>
                    </a:cubicBezTo>
                    <a:cubicBezTo>
                      <a:pt x="6" y="25"/>
                      <a:pt x="7" y="27"/>
                      <a:pt x="8" y="29"/>
                    </a:cubicBezTo>
                    <a:cubicBezTo>
                      <a:pt x="8" y="29"/>
                      <a:pt x="8" y="29"/>
                      <a:pt x="8" y="29"/>
                    </a:cubicBezTo>
                    <a:cubicBezTo>
                      <a:pt x="8" y="29"/>
                      <a:pt x="8" y="29"/>
                      <a:pt x="8" y="29"/>
                    </a:cubicBezTo>
                    <a:cubicBezTo>
                      <a:pt x="11" y="31"/>
                      <a:pt x="15" y="33"/>
                      <a:pt x="21" y="33"/>
                    </a:cubicBezTo>
                    <a:cubicBezTo>
                      <a:pt x="30" y="33"/>
                      <a:pt x="34" y="31"/>
                      <a:pt x="38" y="24"/>
                    </a:cubicBezTo>
                    <a:cubicBezTo>
                      <a:pt x="42" y="18"/>
                      <a:pt x="43" y="10"/>
                      <a:pt x="47" y="10"/>
                    </a:cubicBezTo>
                    <a:cubicBezTo>
                      <a:pt x="51" y="10"/>
                      <a:pt x="52" y="18"/>
                      <a:pt x="56" y="24"/>
                    </a:cubicBezTo>
                    <a:cubicBezTo>
                      <a:pt x="60" y="31"/>
                      <a:pt x="64" y="33"/>
                      <a:pt x="73" y="33"/>
                    </a:cubicBezTo>
                    <a:cubicBezTo>
                      <a:pt x="83" y="33"/>
                      <a:pt x="88" y="28"/>
                      <a:pt x="88" y="23"/>
                    </a:cubicBezTo>
                    <a:cubicBezTo>
                      <a:pt x="89" y="18"/>
                      <a:pt x="90" y="11"/>
                      <a:pt x="91" y="10"/>
                    </a:cubicBezTo>
                    <a:cubicBezTo>
                      <a:pt x="92" y="9"/>
                      <a:pt x="93" y="9"/>
                      <a:pt x="93" y="8"/>
                    </a:cubicBezTo>
                    <a:cubicBezTo>
                      <a:pt x="93" y="7"/>
                      <a:pt x="93" y="4"/>
                      <a:pt x="93" y="4"/>
                    </a:cubicBezTo>
                    <a:cubicBezTo>
                      <a:pt x="93" y="2"/>
                      <a:pt x="92" y="2"/>
                      <a:pt x="92" y="2"/>
                    </a:cubicBezTo>
                    <a:close/>
                    <a:moveTo>
                      <a:pt x="20" y="2"/>
                    </a:moveTo>
                    <a:cubicBezTo>
                      <a:pt x="25" y="2"/>
                      <a:pt x="30" y="2"/>
                      <a:pt x="34" y="4"/>
                    </a:cubicBezTo>
                    <a:cubicBezTo>
                      <a:pt x="9" y="4"/>
                      <a:pt x="9" y="4"/>
                      <a:pt x="9" y="4"/>
                    </a:cubicBezTo>
                    <a:cubicBezTo>
                      <a:pt x="12" y="2"/>
                      <a:pt x="15" y="2"/>
                      <a:pt x="20" y="2"/>
                    </a:cubicBezTo>
                    <a:close/>
                    <a:moveTo>
                      <a:pt x="8" y="5"/>
                    </a:moveTo>
                    <a:cubicBezTo>
                      <a:pt x="37" y="5"/>
                      <a:pt x="37" y="5"/>
                      <a:pt x="37" y="5"/>
                    </a:cubicBezTo>
                    <a:cubicBezTo>
                      <a:pt x="38" y="6"/>
                      <a:pt x="39" y="6"/>
                      <a:pt x="39" y="7"/>
                    </a:cubicBezTo>
                    <a:cubicBezTo>
                      <a:pt x="6" y="7"/>
                      <a:pt x="6" y="7"/>
                      <a:pt x="6" y="7"/>
                    </a:cubicBezTo>
                    <a:cubicBezTo>
                      <a:pt x="7" y="6"/>
                      <a:pt x="7" y="6"/>
                      <a:pt x="8" y="5"/>
                    </a:cubicBezTo>
                    <a:close/>
                    <a:moveTo>
                      <a:pt x="4" y="6"/>
                    </a:moveTo>
                    <a:cubicBezTo>
                      <a:pt x="3" y="6"/>
                      <a:pt x="2" y="6"/>
                      <a:pt x="2" y="6"/>
                    </a:cubicBezTo>
                    <a:cubicBezTo>
                      <a:pt x="2" y="5"/>
                      <a:pt x="3" y="5"/>
                      <a:pt x="4" y="5"/>
                    </a:cubicBezTo>
                    <a:cubicBezTo>
                      <a:pt x="4" y="5"/>
                      <a:pt x="5" y="5"/>
                      <a:pt x="5" y="6"/>
                    </a:cubicBezTo>
                    <a:cubicBezTo>
                      <a:pt x="5" y="6"/>
                      <a:pt x="4" y="6"/>
                      <a:pt x="4" y="6"/>
                    </a:cubicBezTo>
                    <a:close/>
                    <a:moveTo>
                      <a:pt x="22" y="31"/>
                    </a:moveTo>
                    <a:cubicBezTo>
                      <a:pt x="18" y="31"/>
                      <a:pt x="15" y="30"/>
                      <a:pt x="13" y="29"/>
                    </a:cubicBezTo>
                    <a:cubicBezTo>
                      <a:pt x="30" y="29"/>
                      <a:pt x="30" y="29"/>
                      <a:pt x="30" y="29"/>
                    </a:cubicBezTo>
                    <a:cubicBezTo>
                      <a:pt x="27" y="30"/>
                      <a:pt x="24" y="31"/>
                      <a:pt x="22" y="31"/>
                    </a:cubicBezTo>
                    <a:close/>
                    <a:moveTo>
                      <a:pt x="32" y="27"/>
                    </a:moveTo>
                    <a:cubicBezTo>
                      <a:pt x="10" y="27"/>
                      <a:pt x="10" y="27"/>
                      <a:pt x="10" y="27"/>
                    </a:cubicBezTo>
                    <a:cubicBezTo>
                      <a:pt x="10" y="27"/>
                      <a:pt x="9" y="26"/>
                      <a:pt x="9" y="26"/>
                    </a:cubicBezTo>
                    <a:cubicBezTo>
                      <a:pt x="9" y="26"/>
                      <a:pt x="9" y="25"/>
                      <a:pt x="8" y="25"/>
                    </a:cubicBezTo>
                    <a:cubicBezTo>
                      <a:pt x="34" y="25"/>
                      <a:pt x="34" y="25"/>
                      <a:pt x="34" y="25"/>
                    </a:cubicBezTo>
                    <a:cubicBezTo>
                      <a:pt x="34" y="26"/>
                      <a:pt x="33" y="27"/>
                      <a:pt x="32" y="27"/>
                    </a:cubicBezTo>
                    <a:close/>
                    <a:moveTo>
                      <a:pt x="36" y="24"/>
                    </a:moveTo>
                    <a:cubicBezTo>
                      <a:pt x="8" y="24"/>
                      <a:pt x="8" y="24"/>
                      <a:pt x="8" y="24"/>
                    </a:cubicBezTo>
                    <a:cubicBezTo>
                      <a:pt x="7" y="23"/>
                      <a:pt x="7" y="23"/>
                      <a:pt x="7" y="22"/>
                    </a:cubicBezTo>
                    <a:cubicBezTo>
                      <a:pt x="37" y="22"/>
                      <a:pt x="37" y="22"/>
                      <a:pt x="37" y="22"/>
                    </a:cubicBezTo>
                    <a:cubicBezTo>
                      <a:pt x="37" y="23"/>
                      <a:pt x="36" y="23"/>
                      <a:pt x="36" y="24"/>
                    </a:cubicBezTo>
                    <a:close/>
                    <a:moveTo>
                      <a:pt x="38" y="21"/>
                    </a:moveTo>
                    <a:cubicBezTo>
                      <a:pt x="7" y="21"/>
                      <a:pt x="7" y="21"/>
                      <a:pt x="7" y="21"/>
                    </a:cubicBezTo>
                    <a:cubicBezTo>
                      <a:pt x="6" y="20"/>
                      <a:pt x="6" y="19"/>
                      <a:pt x="6" y="19"/>
                    </a:cubicBezTo>
                    <a:cubicBezTo>
                      <a:pt x="39" y="19"/>
                      <a:pt x="39" y="19"/>
                      <a:pt x="39" y="19"/>
                    </a:cubicBezTo>
                    <a:cubicBezTo>
                      <a:pt x="38" y="19"/>
                      <a:pt x="38" y="20"/>
                      <a:pt x="38" y="21"/>
                    </a:cubicBezTo>
                    <a:close/>
                    <a:moveTo>
                      <a:pt x="39" y="17"/>
                    </a:moveTo>
                    <a:cubicBezTo>
                      <a:pt x="6" y="17"/>
                      <a:pt x="6" y="17"/>
                      <a:pt x="6" y="17"/>
                    </a:cubicBezTo>
                    <a:cubicBezTo>
                      <a:pt x="6" y="16"/>
                      <a:pt x="6" y="16"/>
                      <a:pt x="6" y="15"/>
                    </a:cubicBezTo>
                    <a:cubicBezTo>
                      <a:pt x="40" y="15"/>
                      <a:pt x="40" y="15"/>
                      <a:pt x="40" y="15"/>
                    </a:cubicBezTo>
                    <a:cubicBezTo>
                      <a:pt x="39" y="16"/>
                      <a:pt x="39" y="17"/>
                      <a:pt x="39" y="17"/>
                    </a:cubicBezTo>
                    <a:close/>
                    <a:moveTo>
                      <a:pt x="40" y="14"/>
                    </a:moveTo>
                    <a:cubicBezTo>
                      <a:pt x="6" y="14"/>
                      <a:pt x="6" y="14"/>
                      <a:pt x="6" y="14"/>
                    </a:cubicBezTo>
                    <a:cubicBezTo>
                      <a:pt x="6" y="13"/>
                      <a:pt x="6" y="13"/>
                      <a:pt x="6" y="13"/>
                    </a:cubicBezTo>
                    <a:cubicBezTo>
                      <a:pt x="6" y="12"/>
                      <a:pt x="6" y="12"/>
                      <a:pt x="6" y="12"/>
                    </a:cubicBezTo>
                    <a:cubicBezTo>
                      <a:pt x="40" y="12"/>
                      <a:pt x="40" y="12"/>
                      <a:pt x="40" y="12"/>
                    </a:cubicBezTo>
                    <a:cubicBezTo>
                      <a:pt x="40" y="12"/>
                      <a:pt x="40" y="13"/>
                      <a:pt x="40" y="14"/>
                    </a:cubicBezTo>
                    <a:close/>
                    <a:moveTo>
                      <a:pt x="40" y="10"/>
                    </a:moveTo>
                    <a:cubicBezTo>
                      <a:pt x="6" y="10"/>
                      <a:pt x="6" y="10"/>
                      <a:pt x="6" y="10"/>
                    </a:cubicBezTo>
                    <a:cubicBezTo>
                      <a:pt x="6" y="10"/>
                      <a:pt x="6" y="9"/>
                      <a:pt x="6" y="8"/>
                    </a:cubicBezTo>
                    <a:cubicBezTo>
                      <a:pt x="40" y="8"/>
                      <a:pt x="40" y="8"/>
                      <a:pt x="40" y="8"/>
                    </a:cubicBezTo>
                    <a:cubicBezTo>
                      <a:pt x="40" y="9"/>
                      <a:pt x="40" y="9"/>
                      <a:pt x="40" y="10"/>
                    </a:cubicBezTo>
                    <a:cubicBezTo>
                      <a:pt x="40" y="10"/>
                      <a:pt x="40" y="10"/>
                      <a:pt x="40" y="10"/>
                    </a:cubicBezTo>
                    <a:close/>
                    <a:moveTo>
                      <a:pt x="74" y="2"/>
                    </a:moveTo>
                    <a:cubicBezTo>
                      <a:pt x="79" y="2"/>
                      <a:pt x="82" y="2"/>
                      <a:pt x="84" y="4"/>
                    </a:cubicBezTo>
                    <a:cubicBezTo>
                      <a:pt x="60" y="4"/>
                      <a:pt x="60" y="4"/>
                      <a:pt x="60" y="4"/>
                    </a:cubicBezTo>
                    <a:cubicBezTo>
                      <a:pt x="64" y="2"/>
                      <a:pt x="69" y="2"/>
                      <a:pt x="74" y="2"/>
                    </a:cubicBezTo>
                    <a:close/>
                    <a:moveTo>
                      <a:pt x="57" y="5"/>
                    </a:moveTo>
                    <a:cubicBezTo>
                      <a:pt x="86" y="5"/>
                      <a:pt x="86" y="5"/>
                      <a:pt x="86" y="5"/>
                    </a:cubicBezTo>
                    <a:cubicBezTo>
                      <a:pt x="87" y="6"/>
                      <a:pt x="87" y="6"/>
                      <a:pt x="87" y="7"/>
                    </a:cubicBezTo>
                    <a:cubicBezTo>
                      <a:pt x="55" y="7"/>
                      <a:pt x="55" y="7"/>
                      <a:pt x="55" y="7"/>
                    </a:cubicBezTo>
                    <a:cubicBezTo>
                      <a:pt x="55" y="6"/>
                      <a:pt x="56" y="6"/>
                      <a:pt x="57" y="5"/>
                    </a:cubicBezTo>
                    <a:close/>
                    <a:moveTo>
                      <a:pt x="54" y="10"/>
                    </a:moveTo>
                    <a:cubicBezTo>
                      <a:pt x="54" y="9"/>
                      <a:pt x="54" y="9"/>
                      <a:pt x="54" y="8"/>
                    </a:cubicBezTo>
                    <a:cubicBezTo>
                      <a:pt x="88" y="8"/>
                      <a:pt x="88" y="8"/>
                      <a:pt x="88" y="8"/>
                    </a:cubicBezTo>
                    <a:cubicBezTo>
                      <a:pt x="88" y="9"/>
                      <a:pt x="88" y="10"/>
                      <a:pt x="88" y="10"/>
                    </a:cubicBezTo>
                    <a:cubicBezTo>
                      <a:pt x="54" y="10"/>
                      <a:pt x="54" y="10"/>
                      <a:pt x="54" y="10"/>
                    </a:cubicBezTo>
                    <a:cubicBezTo>
                      <a:pt x="54" y="10"/>
                      <a:pt x="54" y="10"/>
                      <a:pt x="54" y="10"/>
                    </a:cubicBezTo>
                    <a:close/>
                    <a:moveTo>
                      <a:pt x="72" y="31"/>
                    </a:moveTo>
                    <a:cubicBezTo>
                      <a:pt x="70" y="31"/>
                      <a:pt x="67" y="30"/>
                      <a:pt x="64" y="29"/>
                    </a:cubicBezTo>
                    <a:cubicBezTo>
                      <a:pt x="81" y="29"/>
                      <a:pt x="81" y="29"/>
                      <a:pt x="81" y="29"/>
                    </a:cubicBezTo>
                    <a:cubicBezTo>
                      <a:pt x="79" y="30"/>
                      <a:pt x="76" y="31"/>
                      <a:pt x="72" y="31"/>
                    </a:cubicBezTo>
                    <a:close/>
                    <a:moveTo>
                      <a:pt x="85" y="26"/>
                    </a:moveTo>
                    <a:cubicBezTo>
                      <a:pt x="85" y="26"/>
                      <a:pt x="84" y="27"/>
                      <a:pt x="83" y="27"/>
                    </a:cubicBezTo>
                    <a:cubicBezTo>
                      <a:pt x="62" y="27"/>
                      <a:pt x="62" y="27"/>
                      <a:pt x="62" y="27"/>
                    </a:cubicBezTo>
                    <a:cubicBezTo>
                      <a:pt x="61" y="27"/>
                      <a:pt x="60" y="26"/>
                      <a:pt x="59" y="25"/>
                    </a:cubicBezTo>
                    <a:cubicBezTo>
                      <a:pt x="85" y="25"/>
                      <a:pt x="85" y="25"/>
                      <a:pt x="85" y="25"/>
                    </a:cubicBezTo>
                    <a:cubicBezTo>
                      <a:pt x="85" y="25"/>
                      <a:pt x="85" y="26"/>
                      <a:pt x="85" y="26"/>
                    </a:cubicBezTo>
                    <a:close/>
                    <a:moveTo>
                      <a:pt x="86" y="24"/>
                    </a:moveTo>
                    <a:cubicBezTo>
                      <a:pt x="58" y="24"/>
                      <a:pt x="58" y="24"/>
                      <a:pt x="58" y="24"/>
                    </a:cubicBezTo>
                    <a:cubicBezTo>
                      <a:pt x="58" y="23"/>
                      <a:pt x="57" y="23"/>
                      <a:pt x="57" y="22"/>
                    </a:cubicBezTo>
                    <a:cubicBezTo>
                      <a:pt x="87" y="22"/>
                      <a:pt x="87" y="22"/>
                      <a:pt x="87" y="22"/>
                    </a:cubicBezTo>
                    <a:cubicBezTo>
                      <a:pt x="87" y="23"/>
                      <a:pt x="86" y="23"/>
                      <a:pt x="86" y="24"/>
                    </a:cubicBezTo>
                    <a:close/>
                    <a:moveTo>
                      <a:pt x="87" y="21"/>
                    </a:moveTo>
                    <a:cubicBezTo>
                      <a:pt x="56" y="21"/>
                      <a:pt x="56" y="21"/>
                      <a:pt x="56" y="21"/>
                    </a:cubicBezTo>
                    <a:cubicBezTo>
                      <a:pt x="56" y="20"/>
                      <a:pt x="55" y="19"/>
                      <a:pt x="55" y="19"/>
                    </a:cubicBezTo>
                    <a:cubicBezTo>
                      <a:pt x="88" y="19"/>
                      <a:pt x="88" y="19"/>
                      <a:pt x="88" y="19"/>
                    </a:cubicBezTo>
                    <a:cubicBezTo>
                      <a:pt x="88" y="19"/>
                      <a:pt x="87" y="20"/>
                      <a:pt x="87" y="21"/>
                    </a:cubicBezTo>
                    <a:close/>
                    <a:moveTo>
                      <a:pt x="88" y="17"/>
                    </a:moveTo>
                    <a:cubicBezTo>
                      <a:pt x="55" y="17"/>
                      <a:pt x="55" y="17"/>
                      <a:pt x="55" y="17"/>
                    </a:cubicBezTo>
                    <a:cubicBezTo>
                      <a:pt x="55" y="17"/>
                      <a:pt x="54" y="16"/>
                      <a:pt x="54" y="15"/>
                    </a:cubicBezTo>
                    <a:cubicBezTo>
                      <a:pt x="88" y="15"/>
                      <a:pt x="88" y="15"/>
                      <a:pt x="88" y="15"/>
                    </a:cubicBezTo>
                    <a:cubicBezTo>
                      <a:pt x="88" y="16"/>
                      <a:pt x="88" y="16"/>
                      <a:pt x="88" y="17"/>
                    </a:cubicBezTo>
                    <a:close/>
                    <a:moveTo>
                      <a:pt x="88" y="14"/>
                    </a:moveTo>
                    <a:cubicBezTo>
                      <a:pt x="54" y="14"/>
                      <a:pt x="54" y="14"/>
                      <a:pt x="54" y="14"/>
                    </a:cubicBezTo>
                    <a:cubicBezTo>
                      <a:pt x="54" y="13"/>
                      <a:pt x="54" y="12"/>
                      <a:pt x="54" y="12"/>
                    </a:cubicBezTo>
                    <a:cubicBezTo>
                      <a:pt x="88" y="12"/>
                      <a:pt x="88" y="12"/>
                      <a:pt x="88" y="12"/>
                    </a:cubicBezTo>
                    <a:cubicBezTo>
                      <a:pt x="88" y="12"/>
                      <a:pt x="88" y="12"/>
                      <a:pt x="88" y="13"/>
                    </a:cubicBezTo>
                    <a:cubicBezTo>
                      <a:pt x="88" y="13"/>
                      <a:pt x="88" y="13"/>
                      <a:pt x="88" y="14"/>
                    </a:cubicBezTo>
                    <a:close/>
                    <a:moveTo>
                      <a:pt x="90" y="6"/>
                    </a:moveTo>
                    <a:cubicBezTo>
                      <a:pt x="90" y="6"/>
                      <a:pt x="89" y="6"/>
                      <a:pt x="88" y="6"/>
                    </a:cubicBezTo>
                    <a:cubicBezTo>
                      <a:pt x="89" y="5"/>
                      <a:pt x="90" y="5"/>
                      <a:pt x="90" y="5"/>
                    </a:cubicBezTo>
                    <a:cubicBezTo>
                      <a:pt x="91" y="5"/>
                      <a:pt x="92" y="5"/>
                      <a:pt x="92" y="6"/>
                    </a:cubicBezTo>
                    <a:cubicBezTo>
                      <a:pt x="92" y="6"/>
                      <a:pt x="91" y="6"/>
                      <a:pt x="90" y="6"/>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Rectangle 30"/>
              <p:cNvSpPr>
                <a:spLocks noChangeArrowheads="1"/>
              </p:cNvSpPr>
              <p:nvPr/>
            </p:nvSpPr>
            <p:spPr bwMode="auto">
              <a:xfrm>
                <a:off x="4199" y="1251"/>
                <a:ext cx="285" cy="9"/>
              </a:xfrm>
              <a:prstGeom prst="rect">
                <a:avLst/>
              </a:prstGeom>
              <a:solidFill>
                <a:srgbClr val="C69B7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0" name="Group 4"/>
            <p:cNvGrpSpPr>
              <a:grpSpLocks noChangeAspect="1"/>
            </p:cNvGrpSpPr>
            <p:nvPr/>
          </p:nvGrpSpPr>
          <p:grpSpPr bwMode="auto">
            <a:xfrm>
              <a:off x="7813675" y="1211263"/>
              <a:ext cx="3435350" cy="4535488"/>
              <a:chOff x="5002" y="1025"/>
              <a:chExt cx="2164" cy="2857"/>
            </a:xfrm>
          </p:grpSpPr>
          <p:sp>
            <p:nvSpPr>
              <p:cNvPr id="12" name="Freeform 5"/>
              <p:cNvSpPr>
                <a:spLocks/>
              </p:cNvSpPr>
              <p:nvPr/>
            </p:nvSpPr>
            <p:spPr bwMode="auto">
              <a:xfrm>
                <a:off x="5296" y="1025"/>
                <a:ext cx="1576" cy="1385"/>
              </a:xfrm>
              <a:custGeom>
                <a:avLst/>
                <a:gdLst>
                  <a:gd name="T0" fmla="*/ 509 w 509"/>
                  <a:gd name="T1" fmla="*/ 448 h 448"/>
                  <a:gd name="T2" fmla="*/ 509 w 509"/>
                  <a:gd name="T3" fmla="*/ 255 h 448"/>
                  <a:gd name="T4" fmla="*/ 254 w 509"/>
                  <a:gd name="T5" fmla="*/ 0 h 448"/>
                  <a:gd name="T6" fmla="*/ 0 w 509"/>
                  <a:gd name="T7" fmla="*/ 255 h 448"/>
                  <a:gd name="T8" fmla="*/ 0 w 509"/>
                  <a:gd name="T9" fmla="*/ 448 h 448"/>
                </a:gdLst>
                <a:ahLst/>
                <a:cxnLst>
                  <a:cxn ang="0">
                    <a:pos x="T0" y="T1"/>
                  </a:cxn>
                  <a:cxn ang="0">
                    <a:pos x="T2" y="T3"/>
                  </a:cxn>
                  <a:cxn ang="0">
                    <a:pos x="T4" y="T5"/>
                  </a:cxn>
                  <a:cxn ang="0">
                    <a:pos x="T6" y="T7"/>
                  </a:cxn>
                  <a:cxn ang="0">
                    <a:pos x="T8" y="T9"/>
                  </a:cxn>
                </a:cxnLst>
                <a:rect l="0" t="0" r="r" b="b"/>
                <a:pathLst>
                  <a:path w="509" h="448">
                    <a:moveTo>
                      <a:pt x="509" y="448"/>
                    </a:moveTo>
                    <a:cubicBezTo>
                      <a:pt x="509" y="255"/>
                      <a:pt x="509" y="255"/>
                      <a:pt x="509" y="255"/>
                    </a:cubicBezTo>
                    <a:cubicBezTo>
                      <a:pt x="509" y="114"/>
                      <a:pt x="395" y="0"/>
                      <a:pt x="254" y="0"/>
                    </a:cubicBezTo>
                    <a:cubicBezTo>
                      <a:pt x="114" y="0"/>
                      <a:pt x="0" y="114"/>
                      <a:pt x="0" y="255"/>
                    </a:cubicBezTo>
                    <a:cubicBezTo>
                      <a:pt x="0" y="448"/>
                      <a:pt x="0" y="448"/>
                      <a:pt x="0" y="448"/>
                    </a:cubicBezTo>
                  </a:path>
                </a:pathLst>
              </a:custGeom>
              <a:noFill/>
              <a:ln w="461963" cap="flat">
                <a:solidFill>
                  <a:srgbClr val="46474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Rectangle 6"/>
              <p:cNvSpPr>
                <a:spLocks noChangeArrowheads="1"/>
              </p:cNvSpPr>
              <p:nvPr/>
            </p:nvSpPr>
            <p:spPr bwMode="auto">
              <a:xfrm>
                <a:off x="5646" y="2410"/>
                <a:ext cx="861" cy="133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7"/>
              <p:cNvSpPr>
                <a:spLocks/>
              </p:cNvSpPr>
              <p:nvPr/>
            </p:nvSpPr>
            <p:spPr bwMode="auto">
              <a:xfrm>
                <a:off x="5736" y="3010"/>
                <a:ext cx="495" cy="272"/>
              </a:xfrm>
              <a:custGeom>
                <a:avLst/>
                <a:gdLst>
                  <a:gd name="T0" fmla="*/ 0 w 495"/>
                  <a:gd name="T1" fmla="*/ 152 h 272"/>
                  <a:gd name="T2" fmla="*/ 207 w 495"/>
                  <a:gd name="T3" fmla="*/ 207 h 272"/>
                  <a:gd name="T4" fmla="*/ 455 w 495"/>
                  <a:gd name="T5" fmla="*/ 272 h 272"/>
                  <a:gd name="T6" fmla="*/ 495 w 495"/>
                  <a:gd name="T7" fmla="*/ 124 h 272"/>
                  <a:gd name="T8" fmla="*/ 40 w 495"/>
                  <a:gd name="T9" fmla="*/ 0 h 272"/>
                  <a:gd name="T10" fmla="*/ 0 w 495"/>
                  <a:gd name="T11" fmla="*/ 152 h 272"/>
                </a:gdLst>
                <a:ahLst/>
                <a:cxnLst>
                  <a:cxn ang="0">
                    <a:pos x="T0" y="T1"/>
                  </a:cxn>
                  <a:cxn ang="0">
                    <a:pos x="T2" y="T3"/>
                  </a:cxn>
                  <a:cxn ang="0">
                    <a:pos x="T4" y="T5"/>
                  </a:cxn>
                  <a:cxn ang="0">
                    <a:pos x="T6" y="T7"/>
                  </a:cxn>
                  <a:cxn ang="0">
                    <a:pos x="T8" y="T9"/>
                  </a:cxn>
                  <a:cxn ang="0">
                    <a:pos x="T10" y="T11"/>
                  </a:cxn>
                </a:cxnLst>
                <a:rect l="0" t="0" r="r" b="b"/>
                <a:pathLst>
                  <a:path w="495" h="272">
                    <a:moveTo>
                      <a:pt x="0" y="152"/>
                    </a:moveTo>
                    <a:lnTo>
                      <a:pt x="207" y="207"/>
                    </a:lnTo>
                    <a:lnTo>
                      <a:pt x="455" y="272"/>
                    </a:lnTo>
                    <a:lnTo>
                      <a:pt x="495" y="124"/>
                    </a:lnTo>
                    <a:lnTo>
                      <a:pt x="40" y="0"/>
                    </a:lnTo>
                    <a:lnTo>
                      <a:pt x="0" y="152"/>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8"/>
              <p:cNvSpPr>
                <a:spLocks noEditPoints="1"/>
              </p:cNvSpPr>
              <p:nvPr/>
            </p:nvSpPr>
            <p:spPr bwMode="auto">
              <a:xfrm>
                <a:off x="5002" y="2148"/>
                <a:ext cx="2164" cy="1734"/>
              </a:xfrm>
              <a:custGeom>
                <a:avLst/>
                <a:gdLst>
                  <a:gd name="T0" fmla="*/ 509 w 699"/>
                  <a:gd name="T1" fmla="*/ 0 h 561"/>
                  <a:gd name="T2" fmla="*/ 350 w 699"/>
                  <a:gd name="T3" fmla="*/ 0 h 561"/>
                  <a:gd name="T4" fmla="*/ 348 w 699"/>
                  <a:gd name="T5" fmla="*/ 0 h 561"/>
                  <a:gd name="T6" fmla="*/ 190 w 699"/>
                  <a:gd name="T7" fmla="*/ 0 h 561"/>
                  <a:gd name="T8" fmla="*/ 0 w 699"/>
                  <a:gd name="T9" fmla="*/ 38 h 561"/>
                  <a:gd name="T10" fmla="*/ 0 w 699"/>
                  <a:gd name="T11" fmla="*/ 523 h 561"/>
                  <a:gd name="T12" fmla="*/ 190 w 699"/>
                  <a:gd name="T13" fmla="*/ 561 h 561"/>
                  <a:gd name="T14" fmla="*/ 348 w 699"/>
                  <a:gd name="T15" fmla="*/ 561 h 561"/>
                  <a:gd name="T16" fmla="*/ 350 w 699"/>
                  <a:gd name="T17" fmla="*/ 561 h 561"/>
                  <a:gd name="T18" fmla="*/ 508 w 699"/>
                  <a:gd name="T19" fmla="*/ 561 h 561"/>
                  <a:gd name="T20" fmla="*/ 699 w 699"/>
                  <a:gd name="T21" fmla="*/ 523 h 561"/>
                  <a:gd name="T22" fmla="*/ 699 w 699"/>
                  <a:gd name="T23" fmla="*/ 38 h 561"/>
                  <a:gd name="T24" fmla="*/ 509 w 699"/>
                  <a:gd name="T25" fmla="*/ 0 h 561"/>
                  <a:gd name="T26" fmla="*/ 395 w 699"/>
                  <a:gd name="T27" fmla="*/ 329 h 561"/>
                  <a:gd name="T28" fmla="*/ 395 w 699"/>
                  <a:gd name="T29" fmla="*/ 463 h 561"/>
                  <a:gd name="T30" fmla="*/ 304 w 699"/>
                  <a:gd name="T31" fmla="*/ 463 h 561"/>
                  <a:gd name="T32" fmla="*/ 304 w 699"/>
                  <a:gd name="T33" fmla="*/ 329 h 561"/>
                  <a:gd name="T34" fmla="*/ 229 w 699"/>
                  <a:gd name="T35" fmla="*/ 217 h 561"/>
                  <a:gd name="T36" fmla="*/ 349 w 699"/>
                  <a:gd name="T37" fmla="*/ 97 h 561"/>
                  <a:gd name="T38" fmla="*/ 469 w 699"/>
                  <a:gd name="T39" fmla="*/ 217 h 561"/>
                  <a:gd name="T40" fmla="*/ 395 w 699"/>
                  <a:gd name="T41" fmla="*/ 329 h 5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99" h="561">
                    <a:moveTo>
                      <a:pt x="509" y="0"/>
                    </a:moveTo>
                    <a:cubicBezTo>
                      <a:pt x="350" y="0"/>
                      <a:pt x="350" y="0"/>
                      <a:pt x="350" y="0"/>
                    </a:cubicBezTo>
                    <a:cubicBezTo>
                      <a:pt x="348" y="0"/>
                      <a:pt x="348" y="0"/>
                      <a:pt x="348" y="0"/>
                    </a:cubicBezTo>
                    <a:cubicBezTo>
                      <a:pt x="190" y="0"/>
                      <a:pt x="190" y="0"/>
                      <a:pt x="190" y="0"/>
                    </a:cubicBezTo>
                    <a:cubicBezTo>
                      <a:pt x="0" y="38"/>
                      <a:pt x="0" y="38"/>
                      <a:pt x="0" y="38"/>
                    </a:cubicBezTo>
                    <a:cubicBezTo>
                      <a:pt x="0" y="523"/>
                      <a:pt x="0" y="523"/>
                      <a:pt x="0" y="523"/>
                    </a:cubicBezTo>
                    <a:cubicBezTo>
                      <a:pt x="190" y="561"/>
                      <a:pt x="190" y="561"/>
                      <a:pt x="190" y="561"/>
                    </a:cubicBezTo>
                    <a:cubicBezTo>
                      <a:pt x="348" y="561"/>
                      <a:pt x="348" y="561"/>
                      <a:pt x="348" y="561"/>
                    </a:cubicBezTo>
                    <a:cubicBezTo>
                      <a:pt x="350" y="561"/>
                      <a:pt x="350" y="561"/>
                      <a:pt x="350" y="561"/>
                    </a:cubicBezTo>
                    <a:cubicBezTo>
                      <a:pt x="508" y="561"/>
                      <a:pt x="508" y="561"/>
                      <a:pt x="508" y="561"/>
                    </a:cubicBezTo>
                    <a:cubicBezTo>
                      <a:pt x="699" y="523"/>
                      <a:pt x="699" y="523"/>
                      <a:pt x="699" y="523"/>
                    </a:cubicBezTo>
                    <a:cubicBezTo>
                      <a:pt x="699" y="38"/>
                      <a:pt x="699" y="38"/>
                      <a:pt x="699" y="38"/>
                    </a:cubicBezTo>
                    <a:lnTo>
                      <a:pt x="509" y="0"/>
                    </a:lnTo>
                    <a:close/>
                    <a:moveTo>
                      <a:pt x="395" y="329"/>
                    </a:moveTo>
                    <a:cubicBezTo>
                      <a:pt x="395" y="463"/>
                      <a:pt x="395" y="463"/>
                      <a:pt x="395" y="463"/>
                    </a:cubicBezTo>
                    <a:cubicBezTo>
                      <a:pt x="304" y="463"/>
                      <a:pt x="304" y="463"/>
                      <a:pt x="304" y="463"/>
                    </a:cubicBezTo>
                    <a:cubicBezTo>
                      <a:pt x="304" y="329"/>
                      <a:pt x="304" y="329"/>
                      <a:pt x="304" y="329"/>
                    </a:cubicBezTo>
                    <a:cubicBezTo>
                      <a:pt x="260" y="311"/>
                      <a:pt x="229" y="268"/>
                      <a:pt x="229" y="217"/>
                    </a:cubicBezTo>
                    <a:cubicBezTo>
                      <a:pt x="229" y="151"/>
                      <a:pt x="283" y="97"/>
                      <a:pt x="349" y="97"/>
                    </a:cubicBezTo>
                    <a:cubicBezTo>
                      <a:pt x="415" y="97"/>
                      <a:pt x="469" y="151"/>
                      <a:pt x="469" y="217"/>
                    </a:cubicBezTo>
                    <a:cubicBezTo>
                      <a:pt x="469" y="268"/>
                      <a:pt x="438" y="311"/>
                      <a:pt x="395" y="329"/>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9"/>
              <p:cNvSpPr>
                <a:spLocks/>
              </p:cNvSpPr>
              <p:nvPr/>
            </p:nvSpPr>
            <p:spPr bwMode="auto">
              <a:xfrm>
                <a:off x="6575" y="2148"/>
                <a:ext cx="591" cy="1734"/>
              </a:xfrm>
              <a:custGeom>
                <a:avLst/>
                <a:gdLst>
                  <a:gd name="T0" fmla="*/ 0 w 591"/>
                  <a:gd name="T1" fmla="*/ 1734 h 1734"/>
                  <a:gd name="T2" fmla="*/ 591 w 591"/>
                  <a:gd name="T3" fmla="*/ 1617 h 1734"/>
                  <a:gd name="T4" fmla="*/ 591 w 591"/>
                  <a:gd name="T5" fmla="*/ 117 h 1734"/>
                  <a:gd name="T6" fmla="*/ 3 w 591"/>
                  <a:gd name="T7" fmla="*/ 0 h 1734"/>
                  <a:gd name="T8" fmla="*/ 0 w 591"/>
                  <a:gd name="T9" fmla="*/ 1734 h 1734"/>
                </a:gdLst>
                <a:ahLst/>
                <a:cxnLst>
                  <a:cxn ang="0">
                    <a:pos x="T0" y="T1"/>
                  </a:cxn>
                  <a:cxn ang="0">
                    <a:pos x="T2" y="T3"/>
                  </a:cxn>
                  <a:cxn ang="0">
                    <a:pos x="T4" y="T5"/>
                  </a:cxn>
                  <a:cxn ang="0">
                    <a:pos x="T6" y="T7"/>
                  </a:cxn>
                  <a:cxn ang="0">
                    <a:pos x="T8" y="T9"/>
                  </a:cxn>
                </a:cxnLst>
                <a:rect l="0" t="0" r="r" b="b"/>
                <a:pathLst>
                  <a:path w="591" h="1734">
                    <a:moveTo>
                      <a:pt x="0" y="1734"/>
                    </a:moveTo>
                    <a:lnTo>
                      <a:pt x="591" y="1617"/>
                    </a:lnTo>
                    <a:lnTo>
                      <a:pt x="591" y="117"/>
                    </a:lnTo>
                    <a:lnTo>
                      <a:pt x="3" y="0"/>
                    </a:lnTo>
                    <a:lnTo>
                      <a:pt x="0" y="1734"/>
                    </a:lnTo>
                    <a:close/>
                  </a:path>
                </a:pathLst>
              </a:custGeom>
              <a:solidFill>
                <a:srgbClr val="82828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10"/>
              <p:cNvSpPr>
                <a:spLocks/>
              </p:cNvSpPr>
              <p:nvPr/>
            </p:nvSpPr>
            <p:spPr bwMode="auto">
              <a:xfrm>
                <a:off x="6575" y="2148"/>
                <a:ext cx="591" cy="1734"/>
              </a:xfrm>
              <a:custGeom>
                <a:avLst/>
                <a:gdLst>
                  <a:gd name="T0" fmla="*/ 0 w 591"/>
                  <a:gd name="T1" fmla="*/ 1734 h 1734"/>
                  <a:gd name="T2" fmla="*/ 591 w 591"/>
                  <a:gd name="T3" fmla="*/ 1617 h 1734"/>
                  <a:gd name="T4" fmla="*/ 591 w 591"/>
                  <a:gd name="T5" fmla="*/ 117 h 1734"/>
                  <a:gd name="T6" fmla="*/ 3 w 591"/>
                  <a:gd name="T7" fmla="*/ 0 h 1734"/>
                </a:gdLst>
                <a:ahLst/>
                <a:cxnLst>
                  <a:cxn ang="0">
                    <a:pos x="T0" y="T1"/>
                  </a:cxn>
                  <a:cxn ang="0">
                    <a:pos x="T2" y="T3"/>
                  </a:cxn>
                  <a:cxn ang="0">
                    <a:pos x="T4" y="T5"/>
                  </a:cxn>
                  <a:cxn ang="0">
                    <a:pos x="T6" y="T7"/>
                  </a:cxn>
                </a:cxnLst>
                <a:rect l="0" t="0" r="r" b="b"/>
                <a:pathLst>
                  <a:path w="591" h="1734">
                    <a:moveTo>
                      <a:pt x="0" y="1734"/>
                    </a:moveTo>
                    <a:lnTo>
                      <a:pt x="591" y="1617"/>
                    </a:lnTo>
                    <a:lnTo>
                      <a:pt x="591" y="117"/>
                    </a:lnTo>
                    <a:lnTo>
                      <a:pt x="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11"/>
              <p:cNvSpPr>
                <a:spLocks/>
              </p:cNvSpPr>
              <p:nvPr/>
            </p:nvSpPr>
            <p:spPr bwMode="auto">
              <a:xfrm>
                <a:off x="5002" y="2148"/>
                <a:ext cx="588" cy="1734"/>
              </a:xfrm>
              <a:custGeom>
                <a:avLst/>
                <a:gdLst>
                  <a:gd name="T0" fmla="*/ 588 w 588"/>
                  <a:gd name="T1" fmla="*/ 1734 h 1734"/>
                  <a:gd name="T2" fmla="*/ 0 w 588"/>
                  <a:gd name="T3" fmla="*/ 1617 h 1734"/>
                  <a:gd name="T4" fmla="*/ 0 w 588"/>
                  <a:gd name="T5" fmla="*/ 117 h 1734"/>
                  <a:gd name="T6" fmla="*/ 588 w 588"/>
                  <a:gd name="T7" fmla="*/ 0 h 1734"/>
                  <a:gd name="T8" fmla="*/ 588 w 588"/>
                  <a:gd name="T9" fmla="*/ 1734 h 1734"/>
                </a:gdLst>
                <a:ahLst/>
                <a:cxnLst>
                  <a:cxn ang="0">
                    <a:pos x="T0" y="T1"/>
                  </a:cxn>
                  <a:cxn ang="0">
                    <a:pos x="T2" y="T3"/>
                  </a:cxn>
                  <a:cxn ang="0">
                    <a:pos x="T4" y="T5"/>
                  </a:cxn>
                  <a:cxn ang="0">
                    <a:pos x="T6" y="T7"/>
                  </a:cxn>
                  <a:cxn ang="0">
                    <a:pos x="T8" y="T9"/>
                  </a:cxn>
                </a:cxnLst>
                <a:rect l="0" t="0" r="r" b="b"/>
                <a:pathLst>
                  <a:path w="588" h="1734">
                    <a:moveTo>
                      <a:pt x="588" y="1734"/>
                    </a:moveTo>
                    <a:lnTo>
                      <a:pt x="0" y="1617"/>
                    </a:lnTo>
                    <a:lnTo>
                      <a:pt x="0" y="117"/>
                    </a:lnTo>
                    <a:lnTo>
                      <a:pt x="588" y="0"/>
                    </a:lnTo>
                    <a:lnTo>
                      <a:pt x="588" y="1734"/>
                    </a:lnTo>
                    <a:close/>
                  </a:path>
                </a:pathLst>
              </a:custGeom>
              <a:solidFill>
                <a:srgbClr val="82828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12"/>
              <p:cNvSpPr>
                <a:spLocks/>
              </p:cNvSpPr>
              <p:nvPr/>
            </p:nvSpPr>
            <p:spPr bwMode="auto">
              <a:xfrm>
                <a:off x="5002" y="2148"/>
                <a:ext cx="588" cy="1734"/>
              </a:xfrm>
              <a:custGeom>
                <a:avLst/>
                <a:gdLst>
                  <a:gd name="T0" fmla="*/ 588 w 588"/>
                  <a:gd name="T1" fmla="*/ 1734 h 1734"/>
                  <a:gd name="T2" fmla="*/ 0 w 588"/>
                  <a:gd name="T3" fmla="*/ 1617 h 1734"/>
                  <a:gd name="T4" fmla="*/ 0 w 588"/>
                  <a:gd name="T5" fmla="*/ 117 h 1734"/>
                  <a:gd name="T6" fmla="*/ 588 w 588"/>
                  <a:gd name="T7" fmla="*/ 0 h 1734"/>
                </a:gdLst>
                <a:ahLst/>
                <a:cxnLst>
                  <a:cxn ang="0">
                    <a:pos x="T0" y="T1"/>
                  </a:cxn>
                  <a:cxn ang="0">
                    <a:pos x="T2" y="T3"/>
                  </a:cxn>
                  <a:cxn ang="0">
                    <a:pos x="T4" y="T5"/>
                  </a:cxn>
                  <a:cxn ang="0">
                    <a:pos x="T6" y="T7"/>
                  </a:cxn>
                </a:cxnLst>
                <a:rect l="0" t="0" r="r" b="b"/>
                <a:pathLst>
                  <a:path w="588" h="1734">
                    <a:moveTo>
                      <a:pt x="588" y="1734"/>
                    </a:moveTo>
                    <a:lnTo>
                      <a:pt x="0" y="1617"/>
                    </a:lnTo>
                    <a:lnTo>
                      <a:pt x="0" y="117"/>
                    </a:lnTo>
                    <a:lnTo>
                      <a:pt x="58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13"/>
              <p:cNvSpPr>
                <a:spLocks/>
              </p:cNvSpPr>
              <p:nvPr/>
            </p:nvSpPr>
            <p:spPr bwMode="auto">
              <a:xfrm>
                <a:off x="6151" y="1625"/>
                <a:ext cx="383" cy="300"/>
              </a:xfrm>
              <a:custGeom>
                <a:avLst/>
                <a:gdLst>
                  <a:gd name="T0" fmla="*/ 111 w 124"/>
                  <a:gd name="T1" fmla="*/ 97 h 97"/>
                  <a:gd name="T2" fmla="*/ 117 w 124"/>
                  <a:gd name="T3" fmla="*/ 74 h 97"/>
                  <a:gd name="T4" fmla="*/ 80 w 124"/>
                  <a:gd name="T5" fmla="*/ 10 h 97"/>
                  <a:gd name="T6" fmla="*/ 71 w 124"/>
                  <a:gd name="T7" fmla="*/ 7 h 97"/>
                  <a:gd name="T8" fmla="*/ 7 w 124"/>
                  <a:gd name="T9" fmla="*/ 45 h 97"/>
                  <a:gd name="T10" fmla="*/ 0 w 124"/>
                  <a:gd name="T11" fmla="*/ 68 h 97"/>
                  <a:gd name="T12" fmla="*/ 111 w 124"/>
                  <a:gd name="T13" fmla="*/ 97 h 97"/>
                </a:gdLst>
                <a:ahLst/>
                <a:cxnLst>
                  <a:cxn ang="0">
                    <a:pos x="T0" y="T1"/>
                  </a:cxn>
                  <a:cxn ang="0">
                    <a:pos x="T2" y="T3"/>
                  </a:cxn>
                  <a:cxn ang="0">
                    <a:pos x="T4" y="T5"/>
                  </a:cxn>
                  <a:cxn ang="0">
                    <a:pos x="T6" y="T7"/>
                  </a:cxn>
                  <a:cxn ang="0">
                    <a:pos x="T8" y="T9"/>
                  </a:cxn>
                  <a:cxn ang="0">
                    <a:pos x="T10" y="T11"/>
                  </a:cxn>
                  <a:cxn ang="0">
                    <a:pos x="T12" y="T13"/>
                  </a:cxn>
                </a:cxnLst>
                <a:rect l="0" t="0" r="r" b="b"/>
                <a:pathLst>
                  <a:path w="124" h="97">
                    <a:moveTo>
                      <a:pt x="111" y="97"/>
                    </a:moveTo>
                    <a:cubicBezTo>
                      <a:pt x="117" y="74"/>
                      <a:pt x="117" y="74"/>
                      <a:pt x="117" y="74"/>
                    </a:cubicBezTo>
                    <a:cubicBezTo>
                      <a:pt x="124" y="46"/>
                      <a:pt x="108" y="17"/>
                      <a:pt x="80" y="10"/>
                    </a:cubicBezTo>
                    <a:cubicBezTo>
                      <a:pt x="71" y="7"/>
                      <a:pt x="71" y="7"/>
                      <a:pt x="71" y="7"/>
                    </a:cubicBezTo>
                    <a:cubicBezTo>
                      <a:pt x="43" y="0"/>
                      <a:pt x="14" y="17"/>
                      <a:pt x="7" y="45"/>
                    </a:cubicBezTo>
                    <a:cubicBezTo>
                      <a:pt x="0" y="68"/>
                      <a:pt x="0" y="68"/>
                      <a:pt x="0" y="68"/>
                    </a:cubicBezTo>
                    <a:lnTo>
                      <a:pt x="111" y="9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14"/>
              <p:cNvSpPr>
                <a:spLocks/>
              </p:cNvSpPr>
              <p:nvPr/>
            </p:nvSpPr>
            <p:spPr bwMode="auto">
              <a:xfrm>
                <a:off x="6079" y="1879"/>
                <a:ext cx="434" cy="191"/>
              </a:xfrm>
              <a:custGeom>
                <a:avLst/>
                <a:gdLst>
                  <a:gd name="T0" fmla="*/ 1 w 140"/>
                  <a:gd name="T1" fmla="*/ 20 h 62"/>
                  <a:gd name="T2" fmla="*/ 6 w 140"/>
                  <a:gd name="T3" fmla="*/ 29 h 62"/>
                  <a:gd name="T4" fmla="*/ 127 w 140"/>
                  <a:gd name="T5" fmla="*/ 61 h 62"/>
                  <a:gd name="T6" fmla="*/ 136 w 140"/>
                  <a:gd name="T7" fmla="*/ 56 h 62"/>
                  <a:gd name="T8" fmla="*/ 139 w 140"/>
                  <a:gd name="T9" fmla="*/ 42 h 62"/>
                  <a:gd name="T10" fmla="*/ 135 w 140"/>
                  <a:gd name="T11" fmla="*/ 33 h 62"/>
                  <a:gd name="T12" fmla="*/ 14 w 140"/>
                  <a:gd name="T13" fmla="*/ 1 h 62"/>
                  <a:gd name="T14" fmla="*/ 5 w 140"/>
                  <a:gd name="T15" fmla="*/ 6 h 62"/>
                  <a:gd name="T16" fmla="*/ 1 w 140"/>
                  <a:gd name="T17" fmla="*/ 20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0" h="62">
                    <a:moveTo>
                      <a:pt x="1" y="20"/>
                    </a:moveTo>
                    <a:cubicBezTo>
                      <a:pt x="0" y="24"/>
                      <a:pt x="3" y="28"/>
                      <a:pt x="6" y="29"/>
                    </a:cubicBezTo>
                    <a:cubicBezTo>
                      <a:pt x="127" y="61"/>
                      <a:pt x="127" y="61"/>
                      <a:pt x="127" y="61"/>
                    </a:cubicBezTo>
                    <a:cubicBezTo>
                      <a:pt x="131" y="62"/>
                      <a:pt x="135" y="60"/>
                      <a:pt x="136" y="56"/>
                    </a:cubicBezTo>
                    <a:cubicBezTo>
                      <a:pt x="139" y="42"/>
                      <a:pt x="139" y="42"/>
                      <a:pt x="139" y="42"/>
                    </a:cubicBezTo>
                    <a:cubicBezTo>
                      <a:pt x="140" y="38"/>
                      <a:pt x="138" y="34"/>
                      <a:pt x="135" y="33"/>
                    </a:cubicBezTo>
                    <a:cubicBezTo>
                      <a:pt x="14" y="1"/>
                      <a:pt x="14" y="1"/>
                      <a:pt x="14" y="1"/>
                    </a:cubicBezTo>
                    <a:cubicBezTo>
                      <a:pt x="10" y="0"/>
                      <a:pt x="6" y="2"/>
                      <a:pt x="5" y="6"/>
                    </a:cubicBezTo>
                    <a:lnTo>
                      <a:pt x="1" y="20"/>
                    </a:ln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15"/>
              <p:cNvSpPr>
                <a:spLocks/>
              </p:cNvSpPr>
              <p:nvPr/>
            </p:nvSpPr>
            <p:spPr bwMode="auto">
              <a:xfrm>
                <a:off x="5983" y="3103"/>
                <a:ext cx="248" cy="476"/>
              </a:xfrm>
              <a:custGeom>
                <a:avLst/>
                <a:gdLst>
                  <a:gd name="T0" fmla="*/ 124 w 248"/>
                  <a:gd name="T1" fmla="*/ 476 h 476"/>
                  <a:gd name="T2" fmla="*/ 248 w 248"/>
                  <a:gd name="T3" fmla="*/ 31 h 476"/>
                  <a:gd name="T4" fmla="*/ 130 w 248"/>
                  <a:gd name="T5" fmla="*/ 0 h 476"/>
                  <a:gd name="T6" fmla="*/ 0 w 248"/>
                  <a:gd name="T7" fmla="*/ 476 h 476"/>
                  <a:gd name="T8" fmla="*/ 124 w 248"/>
                  <a:gd name="T9" fmla="*/ 476 h 476"/>
                </a:gdLst>
                <a:ahLst/>
                <a:cxnLst>
                  <a:cxn ang="0">
                    <a:pos x="T0" y="T1"/>
                  </a:cxn>
                  <a:cxn ang="0">
                    <a:pos x="T2" y="T3"/>
                  </a:cxn>
                  <a:cxn ang="0">
                    <a:pos x="T4" y="T5"/>
                  </a:cxn>
                  <a:cxn ang="0">
                    <a:pos x="T6" y="T7"/>
                  </a:cxn>
                  <a:cxn ang="0">
                    <a:pos x="T8" y="T9"/>
                  </a:cxn>
                </a:cxnLst>
                <a:rect l="0" t="0" r="r" b="b"/>
                <a:pathLst>
                  <a:path w="248" h="476">
                    <a:moveTo>
                      <a:pt x="124" y="476"/>
                    </a:moveTo>
                    <a:lnTo>
                      <a:pt x="248" y="31"/>
                    </a:lnTo>
                    <a:lnTo>
                      <a:pt x="130" y="0"/>
                    </a:lnTo>
                    <a:lnTo>
                      <a:pt x="0" y="476"/>
                    </a:lnTo>
                    <a:lnTo>
                      <a:pt x="124" y="476"/>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6"/>
              <p:cNvSpPr>
                <a:spLocks/>
              </p:cNvSpPr>
              <p:nvPr/>
            </p:nvSpPr>
            <p:spPr bwMode="auto">
              <a:xfrm>
                <a:off x="5773" y="3010"/>
                <a:ext cx="121" cy="34"/>
              </a:xfrm>
              <a:custGeom>
                <a:avLst/>
                <a:gdLst>
                  <a:gd name="T0" fmla="*/ 121 w 121"/>
                  <a:gd name="T1" fmla="*/ 34 h 34"/>
                  <a:gd name="T2" fmla="*/ 3 w 121"/>
                  <a:gd name="T3" fmla="*/ 0 h 34"/>
                  <a:gd name="T4" fmla="*/ 0 w 121"/>
                  <a:gd name="T5" fmla="*/ 13 h 34"/>
                  <a:gd name="T6" fmla="*/ 121 w 121"/>
                  <a:gd name="T7" fmla="*/ 34 h 34"/>
                </a:gdLst>
                <a:ahLst/>
                <a:cxnLst>
                  <a:cxn ang="0">
                    <a:pos x="T0" y="T1"/>
                  </a:cxn>
                  <a:cxn ang="0">
                    <a:pos x="T2" y="T3"/>
                  </a:cxn>
                  <a:cxn ang="0">
                    <a:pos x="T4" y="T5"/>
                  </a:cxn>
                  <a:cxn ang="0">
                    <a:pos x="T6" y="T7"/>
                  </a:cxn>
                </a:cxnLst>
                <a:rect l="0" t="0" r="r" b="b"/>
                <a:pathLst>
                  <a:path w="121" h="34">
                    <a:moveTo>
                      <a:pt x="121" y="34"/>
                    </a:moveTo>
                    <a:lnTo>
                      <a:pt x="3" y="0"/>
                    </a:lnTo>
                    <a:lnTo>
                      <a:pt x="0" y="13"/>
                    </a:lnTo>
                    <a:lnTo>
                      <a:pt x="121" y="34"/>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17"/>
              <p:cNvSpPr>
                <a:spLocks/>
              </p:cNvSpPr>
              <p:nvPr/>
            </p:nvSpPr>
            <p:spPr bwMode="auto">
              <a:xfrm>
                <a:off x="5745" y="2169"/>
                <a:ext cx="854" cy="965"/>
              </a:xfrm>
              <a:custGeom>
                <a:avLst/>
                <a:gdLst>
                  <a:gd name="T0" fmla="*/ 80 w 276"/>
                  <a:gd name="T1" fmla="*/ 8 h 312"/>
                  <a:gd name="T2" fmla="*/ 228 w 276"/>
                  <a:gd name="T3" fmla="*/ 47 h 312"/>
                  <a:gd name="T4" fmla="*/ 268 w 276"/>
                  <a:gd name="T5" fmla="*/ 116 h 312"/>
                  <a:gd name="T6" fmla="*/ 255 w 276"/>
                  <a:gd name="T7" fmla="*/ 161 h 312"/>
                  <a:gd name="T8" fmla="*/ 201 w 276"/>
                  <a:gd name="T9" fmla="*/ 147 h 312"/>
                  <a:gd name="T10" fmla="*/ 157 w 276"/>
                  <a:gd name="T11" fmla="*/ 312 h 312"/>
                  <a:gd name="T12" fmla="*/ 10 w 276"/>
                  <a:gd name="T13" fmla="*/ 272 h 312"/>
                  <a:gd name="T14" fmla="*/ 54 w 276"/>
                  <a:gd name="T15" fmla="*/ 107 h 312"/>
                  <a:gd name="T16" fmla="*/ 0 w 276"/>
                  <a:gd name="T17" fmla="*/ 93 h 312"/>
                  <a:gd name="T18" fmla="*/ 12 w 276"/>
                  <a:gd name="T19" fmla="*/ 47 h 312"/>
                  <a:gd name="T20" fmla="*/ 80 w 276"/>
                  <a:gd name="T21" fmla="*/ 8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6" h="312">
                    <a:moveTo>
                      <a:pt x="80" y="8"/>
                    </a:moveTo>
                    <a:cubicBezTo>
                      <a:pt x="228" y="47"/>
                      <a:pt x="228" y="47"/>
                      <a:pt x="228" y="47"/>
                    </a:cubicBezTo>
                    <a:cubicBezTo>
                      <a:pt x="258" y="55"/>
                      <a:pt x="276" y="86"/>
                      <a:pt x="268" y="116"/>
                    </a:cubicBezTo>
                    <a:cubicBezTo>
                      <a:pt x="255" y="161"/>
                      <a:pt x="255" y="161"/>
                      <a:pt x="255" y="161"/>
                    </a:cubicBezTo>
                    <a:cubicBezTo>
                      <a:pt x="201" y="147"/>
                      <a:pt x="201" y="147"/>
                      <a:pt x="201" y="147"/>
                    </a:cubicBezTo>
                    <a:cubicBezTo>
                      <a:pt x="157" y="312"/>
                      <a:pt x="157" y="312"/>
                      <a:pt x="157" y="312"/>
                    </a:cubicBezTo>
                    <a:cubicBezTo>
                      <a:pt x="10" y="272"/>
                      <a:pt x="10" y="272"/>
                      <a:pt x="10" y="272"/>
                    </a:cubicBezTo>
                    <a:cubicBezTo>
                      <a:pt x="54" y="107"/>
                      <a:pt x="54" y="107"/>
                      <a:pt x="54" y="107"/>
                    </a:cubicBezTo>
                    <a:cubicBezTo>
                      <a:pt x="0" y="93"/>
                      <a:pt x="0" y="93"/>
                      <a:pt x="0" y="93"/>
                    </a:cubicBezTo>
                    <a:cubicBezTo>
                      <a:pt x="12" y="47"/>
                      <a:pt x="12" y="47"/>
                      <a:pt x="12" y="47"/>
                    </a:cubicBezTo>
                    <a:cubicBezTo>
                      <a:pt x="20" y="17"/>
                      <a:pt x="51" y="0"/>
                      <a:pt x="80" y="8"/>
                    </a:cubicBezTo>
                    <a:close/>
                  </a:path>
                </a:pathLst>
              </a:custGeom>
              <a:solidFill>
                <a:srgbClr val="D83B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18"/>
              <p:cNvSpPr>
                <a:spLocks/>
              </p:cNvSpPr>
              <p:nvPr/>
            </p:nvSpPr>
            <p:spPr bwMode="auto">
              <a:xfrm>
                <a:off x="6290" y="2630"/>
                <a:ext cx="303" cy="495"/>
              </a:xfrm>
              <a:custGeom>
                <a:avLst/>
                <a:gdLst>
                  <a:gd name="T0" fmla="*/ 30 w 98"/>
                  <a:gd name="T1" fmla="*/ 145 h 160"/>
                  <a:gd name="T2" fmla="*/ 87 w 98"/>
                  <a:gd name="T3" fmla="*/ 160 h 160"/>
                  <a:gd name="T4" fmla="*/ 98 w 98"/>
                  <a:gd name="T5" fmla="*/ 117 h 160"/>
                  <a:gd name="T6" fmla="*/ 47 w 98"/>
                  <a:gd name="T7" fmla="*/ 103 h 160"/>
                  <a:gd name="T8" fmla="*/ 72 w 98"/>
                  <a:gd name="T9" fmla="*/ 10 h 160"/>
                  <a:gd name="T10" fmla="*/ 33 w 98"/>
                  <a:gd name="T11" fmla="*/ 0 h 160"/>
                  <a:gd name="T12" fmla="*/ 5 w 98"/>
                  <a:gd name="T13" fmla="*/ 102 h 160"/>
                  <a:gd name="T14" fmla="*/ 30 w 98"/>
                  <a:gd name="T15" fmla="*/ 145 h 16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8" h="160">
                    <a:moveTo>
                      <a:pt x="30" y="145"/>
                    </a:moveTo>
                    <a:cubicBezTo>
                      <a:pt x="87" y="160"/>
                      <a:pt x="87" y="160"/>
                      <a:pt x="87" y="160"/>
                    </a:cubicBezTo>
                    <a:cubicBezTo>
                      <a:pt x="98" y="117"/>
                      <a:pt x="98" y="117"/>
                      <a:pt x="98" y="117"/>
                    </a:cubicBezTo>
                    <a:cubicBezTo>
                      <a:pt x="47" y="103"/>
                      <a:pt x="47" y="103"/>
                      <a:pt x="47" y="103"/>
                    </a:cubicBezTo>
                    <a:cubicBezTo>
                      <a:pt x="72" y="10"/>
                      <a:pt x="72" y="10"/>
                      <a:pt x="72" y="10"/>
                    </a:cubicBezTo>
                    <a:cubicBezTo>
                      <a:pt x="33" y="0"/>
                      <a:pt x="33" y="0"/>
                      <a:pt x="33" y="0"/>
                    </a:cubicBezTo>
                    <a:cubicBezTo>
                      <a:pt x="5" y="102"/>
                      <a:pt x="5" y="102"/>
                      <a:pt x="5" y="102"/>
                    </a:cubicBezTo>
                    <a:cubicBezTo>
                      <a:pt x="0" y="121"/>
                      <a:pt x="11" y="140"/>
                      <a:pt x="30" y="145"/>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19"/>
              <p:cNvSpPr>
                <a:spLocks/>
              </p:cNvSpPr>
              <p:nvPr/>
            </p:nvSpPr>
            <p:spPr bwMode="auto">
              <a:xfrm>
                <a:off x="5572" y="2463"/>
                <a:ext cx="315" cy="760"/>
              </a:xfrm>
              <a:custGeom>
                <a:avLst/>
                <a:gdLst>
                  <a:gd name="T0" fmla="*/ 0 w 315"/>
                  <a:gd name="T1" fmla="*/ 730 h 760"/>
                  <a:gd name="T2" fmla="*/ 195 w 315"/>
                  <a:gd name="T3" fmla="*/ 0 h 760"/>
                  <a:gd name="T4" fmla="*/ 315 w 315"/>
                  <a:gd name="T5" fmla="*/ 31 h 760"/>
                  <a:gd name="T6" fmla="*/ 120 w 315"/>
                  <a:gd name="T7" fmla="*/ 760 h 760"/>
                  <a:gd name="T8" fmla="*/ 0 w 315"/>
                  <a:gd name="T9" fmla="*/ 730 h 760"/>
                </a:gdLst>
                <a:ahLst/>
                <a:cxnLst>
                  <a:cxn ang="0">
                    <a:pos x="T0" y="T1"/>
                  </a:cxn>
                  <a:cxn ang="0">
                    <a:pos x="T2" y="T3"/>
                  </a:cxn>
                  <a:cxn ang="0">
                    <a:pos x="T4" y="T5"/>
                  </a:cxn>
                  <a:cxn ang="0">
                    <a:pos x="T6" y="T7"/>
                  </a:cxn>
                  <a:cxn ang="0">
                    <a:pos x="T8" y="T9"/>
                  </a:cxn>
                </a:cxnLst>
                <a:rect l="0" t="0" r="r" b="b"/>
                <a:pathLst>
                  <a:path w="315" h="760">
                    <a:moveTo>
                      <a:pt x="0" y="730"/>
                    </a:moveTo>
                    <a:lnTo>
                      <a:pt x="195" y="0"/>
                    </a:lnTo>
                    <a:lnTo>
                      <a:pt x="315" y="31"/>
                    </a:lnTo>
                    <a:lnTo>
                      <a:pt x="120" y="760"/>
                    </a:lnTo>
                    <a:lnTo>
                      <a:pt x="0" y="730"/>
                    </a:ln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20"/>
              <p:cNvSpPr>
                <a:spLocks/>
              </p:cNvSpPr>
              <p:nvPr/>
            </p:nvSpPr>
            <p:spPr bwMode="auto">
              <a:xfrm>
                <a:off x="5553" y="3081"/>
                <a:ext cx="173" cy="266"/>
              </a:xfrm>
              <a:custGeom>
                <a:avLst/>
                <a:gdLst>
                  <a:gd name="T0" fmla="*/ 56 w 56"/>
                  <a:gd name="T1" fmla="*/ 6 h 86"/>
                  <a:gd name="T2" fmla="*/ 35 w 56"/>
                  <a:gd name="T3" fmla="*/ 86 h 86"/>
                  <a:gd name="T4" fmla="*/ 6 w 56"/>
                  <a:gd name="T5" fmla="*/ 35 h 86"/>
                  <a:gd name="T6" fmla="*/ 56 w 56"/>
                  <a:gd name="T7" fmla="*/ 6 h 86"/>
                </a:gdLst>
                <a:ahLst/>
                <a:cxnLst>
                  <a:cxn ang="0">
                    <a:pos x="T0" y="T1"/>
                  </a:cxn>
                  <a:cxn ang="0">
                    <a:pos x="T2" y="T3"/>
                  </a:cxn>
                  <a:cxn ang="0">
                    <a:pos x="T4" y="T5"/>
                  </a:cxn>
                  <a:cxn ang="0">
                    <a:pos x="T6" y="T7"/>
                  </a:cxn>
                </a:cxnLst>
                <a:rect l="0" t="0" r="r" b="b"/>
                <a:pathLst>
                  <a:path w="56" h="86">
                    <a:moveTo>
                      <a:pt x="56" y="6"/>
                    </a:moveTo>
                    <a:cubicBezTo>
                      <a:pt x="35" y="86"/>
                      <a:pt x="35" y="86"/>
                      <a:pt x="35" y="86"/>
                    </a:cubicBezTo>
                    <a:cubicBezTo>
                      <a:pt x="13" y="80"/>
                      <a:pt x="0" y="57"/>
                      <a:pt x="6" y="35"/>
                    </a:cubicBezTo>
                    <a:cubicBezTo>
                      <a:pt x="11" y="13"/>
                      <a:pt x="34" y="0"/>
                      <a:pt x="56" y="6"/>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21"/>
              <p:cNvSpPr>
                <a:spLocks/>
              </p:cNvSpPr>
              <p:nvPr/>
            </p:nvSpPr>
            <p:spPr bwMode="auto">
              <a:xfrm>
                <a:off x="6448" y="2967"/>
                <a:ext cx="269" cy="176"/>
              </a:xfrm>
              <a:custGeom>
                <a:avLst/>
                <a:gdLst>
                  <a:gd name="T0" fmla="*/ 6 w 87"/>
                  <a:gd name="T1" fmla="*/ 0 h 57"/>
                  <a:gd name="T2" fmla="*/ 87 w 87"/>
                  <a:gd name="T3" fmla="*/ 22 h 57"/>
                  <a:gd name="T4" fmla="*/ 36 w 87"/>
                  <a:gd name="T5" fmla="*/ 51 h 57"/>
                  <a:gd name="T6" fmla="*/ 6 w 87"/>
                  <a:gd name="T7" fmla="*/ 0 h 57"/>
                </a:gdLst>
                <a:ahLst/>
                <a:cxnLst>
                  <a:cxn ang="0">
                    <a:pos x="T0" y="T1"/>
                  </a:cxn>
                  <a:cxn ang="0">
                    <a:pos x="T2" y="T3"/>
                  </a:cxn>
                  <a:cxn ang="0">
                    <a:pos x="T4" y="T5"/>
                  </a:cxn>
                  <a:cxn ang="0">
                    <a:pos x="T6" y="T7"/>
                  </a:cxn>
                </a:cxnLst>
                <a:rect l="0" t="0" r="r" b="b"/>
                <a:pathLst>
                  <a:path w="87" h="57">
                    <a:moveTo>
                      <a:pt x="6" y="0"/>
                    </a:moveTo>
                    <a:cubicBezTo>
                      <a:pt x="87" y="22"/>
                      <a:pt x="87" y="22"/>
                      <a:pt x="87" y="22"/>
                    </a:cubicBezTo>
                    <a:cubicBezTo>
                      <a:pt x="81" y="44"/>
                      <a:pt x="58" y="57"/>
                      <a:pt x="36" y="51"/>
                    </a:cubicBezTo>
                    <a:cubicBezTo>
                      <a:pt x="13" y="45"/>
                      <a:pt x="0" y="23"/>
                      <a:pt x="6" y="0"/>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22"/>
              <p:cNvSpPr>
                <a:spLocks/>
              </p:cNvSpPr>
              <p:nvPr/>
            </p:nvSpPr>
            <p:spPr bwMode="auto">
              <a:xfrm>
                <a:off x="5593" y="3038"/>
                <a:ext cx="143" cy="99"/>
              </a:xfrm>
              <a:custGeom>
                <a:avLst/>
                <a:gdLst>
                  <a:gd name="T0" fmla="*/ 0 w 143"/>
                  <a:gd name="T1" fmla="*/ 65 h 99"/>
                  <a:gd name="T2" fmla="*/ 124 w 143"/>
                  <a:gd name="T3" fmla="*/ 99 h 99"/>
                  <a:gd name="T4" fmla="*/ 143 w 143"/>
                  <a:gd name="T5" fmla="*/ 31 h 99"/>
                  <a:gd name="T6" fmla="*/ 16 w 143"/>
                  <a:gd name="T7" fmla="*/ 0 h 99"/>
                  <a:gd name="T8" fmla="*/ 0 w 143"/>
                  <a:gd name="T9" fmla="*/ 65 h 99"/>
                </a:gdLst>
                <a:ahLst/>
                <a:cxnLst>
                  <a:cxn ang="0">
                    <a:pos x="T0" y="T1"/>
                  </a:cxn>
                  <a:cxn ang="0">
                    <a:pos x="T2" y="T3"/>
                  </a:cxn>
                  <a:cxn ang="0">
                    <a:pos x="T4" y="T5"/>
                  </a:cxn>
                  <a:cxn ang="0">
                    <a:pos x="T6" y="T7"/>
                  </a:cxn>
                  <a:cxn ang="0">
                    <a:pos x="T8" y="T9"/>
                  </a:cxn>
                </a:cxnLst>
                <a:rect l="0" t="0" r="r" b="b"/>
                <a:pathLst>
                  <a:path w="143" h="99">
                    <a:moveTo>
                      <a:pt x="0" y="65"/>
                    </a:moveTo>
                    <a:lnTo>
                      <a:pt x="124" y="99"/>
                    </a:lnTo>
                    <a:lnTo>
                      <a:pt x="143" y="31"/>
                    </a:lnTo>
                    <a:lnTo>
                      <a:pt x="16" y="0"/>
                    </a:lnTo>
                    <a:lnTo>
                      <a:pt x="0" y="65"/>
                    </a:lnTo>
                    <a:close/>
                  </a:path>
                </a:pathLst>
              </a:custGeom>
              <a:solidFill>
                <a:srgbClr val="D83B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23"/>
              <p:cNvSpPr>
                <a:spLocks/>
              </p:cNvSpPr>
              <p:nvPr/>
            </p:nvSpPr>
            <p:spPr bwMode="auto">
              <a:xfrm>
                <a:off x="6367" y="2883"/>
                <a:ext cx="558" cy="204"/>
              </a:xfrm>
              <a:custGeom>
                <a:avLst/>
                <a:gdLst>
                  <a:gd name="T0" fmla="*/ 558 w 558"/>
                  <a:gd name="T1" fmla="*/ 149 h 204"/>
                  <a:gd name="T2" fmla="*/ 13 w 558"/>
                  <a:gd name="T3" fmla="*/ 0 h 204"/>
                  <a:gd name="T4" fmla="*/ 0 w 558"/>
                  <a:gd name="T5" fmla="*/ 59 h 204"/>
                  <a:gd name="T6" fmla="*/ 542 w 558"/>
                  <a:gd name="T7" fmla="*/ 204 h 204"/>
                  <a:gd name="T8" fmla="*/ 558 w 558"/>
                  <a:gd name="T9" fmla="*/ 149 h 204"/>
                </a:gdLst>
                <a:ahLst/>
                <a:cxnLst>
                  <a:cxn ang="0">
                    <a:pos x="T0" y="T1"/>
                  </a:cxn>
                  <a:cxn ang="0">
                    <a:pos x="T2" y="T3"/>
                  </a:cxn>
                  <a:cxn ang="0">
                    <a:pos x="T4" y="T5"/>
                  </a:cxn>
                  <a:cxn ang="0">
                    <a:pos x="T6" y="T7"/>
                  </a:cxn>
                  <a:cxn ang="0">
                    <a:pos x="T8" y="T9"/>
                  </a:cxn>
                </a:cxnLst>
                <a:rect l="0" t="0" r="r" b="b"/>
                <a:pathLst>
                  <a:path w="558" h="204">
                    <a:moveTo>
                      <a:pt x="558" y="149"/>
                    </a:moveTo>
                    <a:lnTo>
                      <a:pt x="13" y="0"/>
                    </a:lnTo>
                    <a:lnTo>
                      <a:pt x="0" y="59"/>
                    </a:lnTo>
                    <a:lnTo>
                      <a:pt x="542" y="204"/>
                    </a:lnTo>
                    <a:lnTo>
                      <a:pt x="558" y="149"/>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24"/>
              <p:cNvSpPr>
                <a:spLocks/>
              </p:cNvSpPr>
              <p:nvPr/>
            </p:nvSpPr>
            <p:spPr bwMode="auto">
              <a:xfrm>
                <a:off x="6507" y="2682"/>
                <a:ext cx="640" cy="350"/>
              </a:xfrm>
              <a:custGeom>
                <a:avLst/>
                <a:gdLst>
                  <a:gd name="T0" fmla="*/ 219 w 640"/>
                  <a:gd name="T1" fmla="*/ 0 h 350"/>
                  <a:gd name="T2" fmla="*/ 640 w 640"/>
                  <a:gd name="T3" fmla="*/ 115 h 350"/>
                  <a:gd name="T4" fmla="*/ 418 w 640"/>
                  <a:gd name="T5" fmla="*/ 350 h 350"/>
                  <a:gd name="T6" fmla="*/ 0 w 640"/>
                  <a:gd name="T7" fmla="*/ 235 h 350"/>
                  <a:gd name="T8" fmla="*/ 219 w 640"/>
                  <a:gd name="T9" fmla="*/ 0 h 350"/>
                </a:gdLst>
                <a:ahLst/>
                <a:cxnLst>
                  <a:cxn ang="0">
                    <a:pos x="T0" y="T1"/>
                  </a:cxn>
                  <a:cxn ang="0">
                    <a:pos x="T2" y="T3"/>
                  </a:cxn>
                  <a:cxn ang="0">
                    <a:pos x="T4" y="T5"/>
                  </a:cxn>
                  <a:cxn ang="0">
                    <a:pos x="T6" y="T7"/>
                  </a:cxn>
                  <a:cxn ang="0">
                    <a:pos x="T8" y="T9"/>
                  </a:cxn>
                </a:cxnLst>
                <a:rect l="0" t="0" r="r" b="b"/>
                <a:pathLst>
                  <a:path w="640" h="350">
                    <a:moveTo>
                      <a:pt x="219" y="0"/>
                    </a:moveTo>
                    <a:lnTo>
                      <a:pt x="640" y="115"/>
                    </a:lnTo>
                    <a:lnTo>
                      <a:pt x="418" y="350"/>
                    </a:lnTo>
                    <a:lnTo>
                      <a:pt x="0" y="235"/>
                    </a:lnTo>
                    <a:lnTo>
                      <a:pt x="21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25"/>
              <p:cNvSpPr>
                <a:spLocks/>
              </p:cNvSpPr>
              <p:nvPr/>
            </p:nvSpPr>
            <p:spPr bwMode="auto">
              <a:xfrm>
                <a:off x="6367" y="2883"/>
                <a:ext cx="140" cy="90"/>
              </a:xfrm>
              <a:custGeom>
                <a:avLst/>
                <a:gdLst>
                  <a:gd name="T0" fmla="*/ 124 w 140"/>
                  <a:gd name="T1" fmla="*/ 90 h 90"/>
                  <a:gd name="T2" fmla="*/ 0 w 140"/>
                  <a:gd name="T3" fmla="*/ 59 h 90"/>
                  <a:gd name="T4" fmla="*/ 13 w 140"/>
                  <a:gd name="T5" fmla="*/ 0 h 90"/>
                  <a:gd name="T6" fmla="*/ 140 w 140"/>
                  <a:gd name="T7" fmla="*/ 34 h 90"/>
                  <a:gd name="T8" fmla="*/ 124 w 140"/>
                  <a:gd name="T9" fmla="*/ 90 h 90"/>
                </a:gdLst>
                <a:ahLst/>
                <a:cxnLst>
                  <a:cxn ang="0">
                    <a:pos x="T0" y="T1"/>
                  </a:cxn>
                  <a:cxn ang="0">
                    <a:pos x="T2" y="T3"/>
                  </a:cxn>
                  <a:cxn ang="0">
                    <a:pos x="T4" y="T5"/>
                  </a:cxn>
                  <a:cxn ang="0">
                    <a:pos x="T6" y="T7"/>
                  </a:cxn>
                  <a:cxn ang="0">
                    <a:pos x="T8" y="T9"/>
                  </a:cxn>
                </a:cxnLst>
                <a:rect l="0" t="0" r="r" b="b"/>
                <a:pathLst>
                  <a:path w="140" h="90">
                    <a:moveTo>
                      <a:pt x="124" y="90"/>
                    </a:moveTo>
                    <a:lnTo>
                      <a:pt x="0" y="59"/>
                    </a:lnTo>
                    <a:lnTo>
                      <a:pt x="13" y="0"/>
                    </a:lnTo>
                    <a:lnTo>
                      <a:pt x="140" y="34"/>
                    </a:lnTo>
                    <a:lnTo>
                      <a:pt x="124" y="9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26"/>
              <p:cNvSpPr>
                <a:spLocks/>
              </p:cNvSpPr>
              <p:nvPr/>
            </p:nvSpPr>
            <p:spPr bwMode="auto">
              <a:xfrm>
                <a:off x="6151" y="2067"/>
                <a:ext cx="188" cy="260"/>
              </a:xfrm>
              <a:custGeom>
                <a:avLst/>
                <a:gdLst>
                  <a:gd name="T0" fmla="*/ 52 w 188"/>
                  <a:gd name="T1" fmla="*/ 260 h 260"/>
                  <a:gd name="T2" fmla="*/ 145 w 188"/>
                  <a:gd name="T3" fmla="*/ 207 h 260"/>
                  <a:gd name="T4" fmla="*/ 188 w 188"/>
                  <a:gd name="T5" fmla="*/ 40 h 260"/>
                  <a:gd name="T6" fmla="*/ 43 w 188"/>
                  <a:gd name="T7" fmla="*/ 0 h 260"/>
                  <a:gd name="T8" fmla="*/ 0 w 188"/>
                  <a:gd name="T9" fmla="*/ 167 h 260"/>
                  <a:gd name="T10" fmla="*/ 52 w 188"/>
                  <a:gd name="T11" fmla="*/ 260 h 260"/>
                </a:gdLst>
                <a:ahLst/>
                <a:cxnLst>
                  <a:cxn ang="0">
                    <a:pos x="T0" y="T1"/>
                  </a:cxn>
                  <a:cxn ang="0">
                    <a:pos x="T2" y="T3"/>
                  </a:cxn>
                  <a:cxn ang="0">
                    <a:pos x="T4" y="T5"/>
                  </a:cxn>
                  <a:cxn ang="0">
                    <a:pos x="T6" y="T7"/>
                  </a:cxn>
                  <a:cxn ang="0">
                    <a:pos x="T8" y="T9"/>
                  </a:cxn>
                  <a:cxn ang="0">
                    <a:pos x="T10" y="T11"/>
                  </a:cxn>
                </a:cxnLst>
                <a:rect l="0" t="0" r="r" b="b"/>
                <a:pathLst>
                  <a:path w="188" h="260">
                    <a:moveTo>
                      <a:pt x="52" y="260"/>
                    </a:moveTo>
                    <a:lnTo>
                      <a:pt x="145" y="207"/>
                    </a:lnTo>
                    <a:lnTo>
                      <a:pt x="188" y="40"/>
                    </a:lnTo>
                    <a:lnTo>
                      <a:pt x="43" y="0"/>
                    </a:lnTo>
                    <a:lnTo>
                      <a:pt x="0" y="167"/>
                    </a:lnTo>
                    <a:lnTo>
                      <a:pt x="52" y="260"/>
                    </a:ln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27"/>
              <p:cNvSpPr>
                <a:spLocks/>
              </p:cNvSpPr>
              <p:nvPr/>
            </p:nvSpPr>
            <p:spPr bwMode="auto">
              <a:xfrm>
                <a:off x="6163" y="2067"/>
                <a:ext cx="176" cy="155"/>
              </a:xfrm>
              <a:custGeom>
                <a:avLst/>
                <a:gdLst>
                  <a:gd name="T0" fmla="*/ 47 w 57"/>
                  <a:gd name="T1" fmla="*/ 50 h 50"/>
                  <a:gd name="T2" fmla="*/ 23 w 57"/>
                  <a:gd name="T3" fmla="*/ 47 h 50"/>
                  <a:gd name="T4" fmla="*/ 0 w 57"/>
                  <a:gd name="T5" fmla="*/ 38 h 50"/>
                  <a:gd name="T6" fmla="*/ 10 w 57"/>
                  <a:gd name="T7" fmla="*/ 0 h 50"/>
                  <a:gd name="T8" fmla="*/ 57 w 57"/>
                  <a:gd name="T9" fmla="*/ 13 h 50"/>
                  <a:gd name="T10" fmla="*/ 47 w 57"/>
                  <a:gd name="T11" fmla="*/ 50 h 50"/>
                </a:gdLst>
                <a:ahLst/>
                <a:cxnLst>
                  <a:cxn ang="0">
                    <a:pos x="T0" y="T1"/>
                  </a:cxn>
                  <a:cxn ang="0">
                    <a:pos x="T2" y="T3"/>
                  </a:cxn>
                  <a:cxn ang="0">
                    <a:pos x="T4" y="T5"/>
                  </a:cxn>
                  <a:cxn ang="0">
                    <a:pos x="T6" y="T7"/>
                  </a:cxn>
                  <a:cxn ang="0">
                    <a:pos x="T8" y="T9"/>
                  </a:cxn>
                  <a:cxn ang="0">
                    <a:pos x="T10" y="T11"/>
                  </a:cxn>
                </a:cxnLst>
                <a:rect l="0" t="0" r="r" b="b"/>
                <a:pathLst>
                  <a:path w="57" h="50">
                    <a:moveTo>
                      <a:pt x="47" y="50"/>
                    </a:moveTo>
                    <a:cubicBezTo>
                      <a:pt x="39" y="50"/>
                      <a:pt x="31" y="49"/>
                      <a:pt x="23" y="47"/>
                    </a:cubicBezTo>
                    <a:cubicBezTo>
                      <a:pt x="15" y="45"/>
                      <a:pt x="7" y="42"/>
                      <a:pt x="0" y="38"/>
                    </a:cubicBezTo>
                    <a:cubicBezTo>
                      <a:pt x="10" y="0"/>
                      <a:pt x="10" y="0"/>
                      <a:pt x="10" y="0"/>
                    </a:cubicBezTo>
                    <a:cubicBezTo>
                      <a:pt x="57" y="13"/>
                      <a:pt x="57" y="13"/>
                      <a:pt x="57" y="13"/>
                    </a:cubicBezTo>
                    <a:lnTo>
                      <a:pt x="47" y="50"/>
                    </a:ln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28"/>
              <p:cNvSpPr>
                <a:spLocks/>
              </p:cNvSpPr>
              <p:nvPr/>
            </p:nvSpPr>
            <p:spPr bwMode="auto">
              <a:xfrm>
                <a:off x="6086" y="1817"/>
                <a:ext cx="411" cy="383"/>
              </a:xfrm>
              <a:custGeom>
                <a:avLst/>
                <a:gdLst>
                  <a:gd name="T0" fmla="*/ 133 w 133"/>
                  <a:gd name="T1" fmla="*/ 30 h 124"/>
                  <a:gd name="T2" fmla="*/ 110 w 133"/>
                  <a:gd name="T3" fmla="*/ 116 h 124"/>
                  <a:gd name="T4" fmla="*/ 110 w 133"/>
                  <a:gd name="T5" fmla="*/ 116 h 124"/>
                  <a:gd name="T6" fmla="*/ 50 w 133"/>
                  <a:gd name="T7" fmla="*/ 119 h 124"/>
                  <a:gd name="T8" fmla="*/ 0 w 133"/>
                  <a:gd name="T9" fmla="*/ 86 h 124"/>
                  <a:gd name="T10" fmla="*/ 23 w 133"/>
                  <a:gd name="T11" fmla="*/ 0 h 124"/>
                  <a:gd name="T12" fmla="*/ 133 w 133"/>
                  <a:gd name="T13" fmla="*/ 30 h 124"/>
                </a:gdLst>
                <a:ahLst/>
                <a:cxnLst>
                  <a:cxn ang="0">
                    <a:pos x="T0" y="T1"/>
                  </a:cxn>
                  <a:cxn ang="0">
                    <a:pos x="T2" y="T3"/>
                  </a:cxn>
                  <a:cxn ang="0">
                    <a:pos x="T4" y="T5"/>
                  </a:cxn>
                  <a:cxn ang="0">
                    <a:pos x="T6" y="T7"/>
                  </a:cxn>
                  <a:cxn ang="0">
                    <a:pos x="T8" y="T9"/>
                  </a:cxn>
                  <a:cxn ang="0">
                    <a:pos x="T10" y="T11"/>
                  </a:cxn>
                  <a:cxn ang="0">
                    <a:pos x="T12" y="T13"/>
                  </a:cxn>
                </a:cxnLst>
                <a:rect l="0" t="0" r="r" b="b"/>
                <a:pathLst>
                  <a:path w="133" h="124">
                    <a:moveTo>
                      <a:pt x="133" y="30"/>
                    </a:moveTo>
                    <a:cubicBezTo>
                      <a:pt x="110" y="116"/>
                      <a:pt x="110" y="116"/>
                      <a:pt x="110" y="116"/>
                    </a:cubicBezTo>
                    <a:cubicBezTo>
                      <a:pt x="110" y="116"/>
                      <a:pt x="110" y="116"/>
                      <a:pt x="110" y="116"/>
                    </a:cubicBezTo>
                    <a:cubicBezTo>
                      <a:pt x="91" y="123"/>
                      <a:pt x="71" y="124"/>
                      <a:pt x="50" y="119"/>
                    </a:cubicBezTo>
                    <a:cubicBezTo>
                      <a:pt x="30" y="114"/>
                      <a:pt x="12" y="102"/>
                      <a:pt x="0" y="86"/>
                    </a:cubicBezTo>
                    <a:cubicBezTo>
                      <a:pt x="23" y="0"/>
                      <a:pt x="23" y="0"/>
                      <a:pt x="23" y="0"/>
                    </a:cubicBezTo>
                    <a:lnTo>
                      <a:pt x="133" y="30"/>
                    </a:ln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29"/>
              <p:cNvSpPr>
                <a:spLocks/>
              </p:cNvSpPr>
              <p:nvPr/>
            </p:nvSpPr>
            <p:spPr bwMode="auto">
              <a:xfrm>
                <a:off x="5757" y="2463"/>
                <a:ext cx="130" cy="68"/>
              </a:xfrm>
              <a:custGeom>
                <a:avLst/>
                <a:gdLst>
                  <a:gd name="T0" fmla="*/ 0 w 130"/>
                  <a:gd name="T1" fmla="*/ 34 h 68"/>
                  <a:gd name="T2" fmla="*/ 121 w 130"/>
                  <a:gd name="T3" fmla="*/ 68 h 68"/>
                  <a:gd name="T4" fmla="*/ 130 w 130"/>
                  <a:gd name="T5" fmla="*/ 31 h 68"/>
                  <a:gd name="T6" fmla="*/ 10 w 130"/>
                  <a:gd name="T7" fmla="*/ 0 h 68"/>
                  <a:gd name="T8" fmla="*/ 0 w 130"/>
                  <a:gd name="T9" fmla="*/ 34 h 68"/>
                </a:gdLst>
                <a:ahLst/>
                <a:cxnLst>
                  <a:cxn ang="0">
                    <a:pos x="T0" y="T1"/>
                  </a:cxn>
                  <a:cxn ang="0">
                    <a:pos x="T2" y="T3"/>
                  </a:cxn>
                  <a:cxn ang="0">
                    <a:pos x="T4" y="T5"/>
                  </a:cxn>
                  <a:cxn ang="0">
                    <a:pos x="T6" y="T7"/>
                  </a:cxn>
                  <a:cxn ang="0">
                    <a:pos x="T8" y="T9"/>
                  </a:cxn>
                </a:cxnLst>
                <a:rect l="0" t="0" r="r" b="b"/>
                <a:pathLst>
                  <a:path w="130" h="68">
                    <a:moveTo>
                      <a:pt x="0" y="34"/>
                    </a:moveTo>
                    <a:lnTo>
                      <a:pt x="121" y="68"/>
                    </a:lnTo>
                    <a:lnTo>
                      <a:pt x="130" y="31"/>
                    </a:lnTo>
                    <a:lnTo>
                      <a:pt x="10" y="0"/>
                    </a:lnTo>
                    <a:lnTo>
                      <a:pt x="0" y="34"/>
                    </a:ln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30"/>
              <p:cNvSpPr>
                <a:spLocks/>
              </p:cNvSpPr>
              <p:nvPr/>
            </p:nvSpPr>
            <p:spPr bwMode="auto">
              <a:xfrm>
                <a:off x="6383" y="2630"/>
                <a:ext cx="130" cy="68"/>
              </a:xfrm>
              <a:custGeom>
                <a:avLst/>
                <a:gdLst>
                  <a:gd name="T0" fmla="*/ 0 w 130"/>
                  <a:gd name="T1" fmla="*/ 34 h 68"/>
                  <a:gd name="T2" fmla="*/ 121 w 130"/>
                  <a:gd name="T3" fmla="*/ 68 h 68"/>
                  <a:gd name="T4" fmla="*/ 130 w 130"/>
                  <a:gd name="T5" fmla="*/ 31 h 68"/>
                  <a:gd name="T6" fmla="*/ 9 w 130"/>
                  <a:gd name="T7" fmla="*/ 0 h 68"/>
                  <a:gd name="T8" fmla="*/ 0 w 130"/>
                  <a:gd name="T9" fmla="*/ 34 h 68"/>
                </a:gdLst>
                <a:ahLst/>
                <a:cxnLst>
                  <a:cxn ang="0">
                    <a:pos x="T0" y="T1"/>
                  </a:cxn>
                  <a:cxn ang="0">
                    <a:pos x="T2" y="T3"/>
                  </a:cxn>
                  <a:cxn ang="0">
                    <a:pos x="T4" y="T5"/>
                  </a:cxn>
                  <a:cxn ang="0">
                    <a:pos x="T6" y="T7"/>
                  </a:cxn>
                  <a:cxn ang="0">
                    <a:pos x="T8" y="T9"/>
                  </a:cxn>
                </a:cxnLst>
                <a:rect l="0" t="0" r="r" b="b"/>
                <a:pathLst>
                  <a:path w="130" h="68">
                    <a:moveTo>
                      <a:pt x="0" y="34"/>
                    </a:moveTo>
                    <a:lnTo>
                      <a:pt x="121" y="68"/>
                    </a:lnTo>
                    <a:lnTo>
                      <a:pt x="130" y="31"/>
                    </a:lnTo>
                    <a:lnTo>
                      <a:pt x="9" y="0"/>
                    </a:lnTo>
                    <a:lnTo>
                      <a:pt x="0" y="34"/>
                    </a:ln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31"/>
              <p:cNvSpPr>
                <a:spLocks/>
              </p:cNvSpPr>
              <p:nvPr/>
            </p:nvSpPr>
            <p:spPr bwMode="auto">
              <a:xfrm>
                <a:off x="6429" y="1882"/>
                <a:ext cx="75" cy="182"/>
              </a:xfrm>
              <a:custGeom>
                <a:avLst/>
                <a:gdLst>
                  <a:gd name="T0" fmla="*/ 47 w 75"/>
                  <a:gd name="T1" fmla="*/ 0 h 182"/>
                  <a:gd name="T2" fmla="*/ 75 w 75"/>
                  <a:gd name="T3" fmla="*/ 6 h 182"/>
                  <a:gd name="T4" fmla="*/ 28 w 75"/>
                  <a:gd name="T5" fmla="*/ 182 h 182"/>
                  <a:gd name="T6" fmla="*/ 0 w 75"/>
                  <a:gd name="T7" fmla="*/ 176 h 182"/>
                  <a:gd name="T8" fmla="*/ 47 w 75"/>
                  <a:gd name="T9" fmla="*/ 0 h 182"/>
                </a:gdLst>
                <a:ahLst/>
                <a:cxnLst>
                  <a:cxn ang="0">
                    <a:pos x="T0" y="T1"/>
                  </a:cxn>
                  <a:cxn ang="0">
                    <a:pos x="T2" y="T3"/>
                  </a:cxn>
                  <a:cxn ang="0">
                    <a:pos x="T4" y="T5"/>
                  </a:cxn>
                  <a:cxn ang="0">
                    <a:pos x="T6" y="T7"/>
                  </a:cxn>
                  <a:cxn ang="0">
                    <a:pos x="T8" y="T9"/>
                  </a:cxn>
                </a:cxnLst>
                <a:rect l="0" t="0" r="r" b="b"/>
                <a:pathLst>
                  <a:path w="75" h="182">
                    <a:moveTo>
                      <a:pt x="47" y="0"/>
                    </a:moveTo>
                    <a:lnTo>
                      <a:pt x="75" y="6"/>
                    </a:lnTo>
                    <a:lnTo>
                      <a:pt x="28" y="182"/>
                    </a:lnTo>
                    <a:lnTo>
                      <a:pt x="0" y="176"/>
                    </a:lnTo>
                    <a:lnTo>
                      <a:pt x="4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32"/>
              <p:cNvSpPr>
                <a:spLocks/>
              </p:cNvSpPr>
              <p:nvPr/>
            </p:nvSpPr>
            <p:spPr bwMode="auto">
              <a:xfrm>
                <a:off x="6113" y="1795"/>
                <a:ext cx="75" cy="186"/>
              </a:xfrm>
              <a:custGeom>
                <a:avLst/>
                <a:gdLst>
                  <a:gd name="T0" fmla="*/ 50 w 75"/>
                  <a:gd name="T1" fmla="*/ 0 h 186"/>
                  <a:gd name="T2" fmla="*/ 75 w 75"/>
                  <a:gd name="T3" fmla="*/ 9 h 186"/>
                  <a:gd name="T4" fmla="*/ 28 w 75"/>
                  <a:gd name="T5" fmla="*/ 186 h 186"/>
                  <a:gd name="T6" fmla="*/ 0 w 75"/>
                  <a:gd name="T7" fmla="*/ 179 h 186"/>
                  <a:gd name="T8" fmla="*/ 50 w 75"/>
                  <a:gd name="T9" fmla="*/ 0 h 186"/>
                </a:gdLst>
                <a:ahLst/>
                <a:cxnLst>
                  <a:cxn ang="0">
                    <a:pos x="T0" y="T1"/>
                  </a:cxn>
                  <a:cxn ang="0">
                    <a:pos x="T2" y="T3"/>
                  </a:cxn>
                  <a:cxn ang="0">
                    <a:pos x="T4" y="T5"/>
                  </a:cxn>
                  <a:cxn ang="0">
                    <a:pos x="T6" y="T7"/>
                  </a:cxn>
                  <a:cxn ang="0">
                    <a:pos x="T8" y="T9"/>
                  </a:cxn>
                </a:cxnLst>
                <a:rect l="0" t="0" r="r" b="b"/>
                <a:pathLst>
                  <a:path w="75" h="186">
                    <a:moveTo>
                      <a:pt x="50" y="0"/>
                    </a:moveTo>
                    <a:lnTo>
                      <a:pt x="75" y="9"/>
                    </a:lnTo>
                    <a:lnTo>
                      <a:pt x="28" y="186"/>
                    </a:lnTo>
                    <a:lnTo>
                      <a:pt x="0" y="179"/>
                    </a:lnTo>
                    <a:lnTo>
                      <a:pt x="5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33"/>
              <p:cNvSpPr>
                <a:spLocks/>
              </p:cNvSpPr>
              <p:nvPr/>
            </p:nvSpPr>
            <p:spPr bwMode="auto">
              <a:xfrm>
                <a:off x="6141" y="2049"/>
                <a:ext cx="214" cy="188"/>
              </a:xfrm>
              <a:custGeom>
                <a:avLst/>
                <a:gdLst>
                  <a:gd name="T0" fmla="*/ 43 w 69"/>
                  <a:gd name="T1" fmla="*/ 4 h 61"/>
                  <a:gd name="T2" fmla="*/ 5 w 69"/>
                  <a:gd name="T3" fmla="*/ 26 h 61"/>
                  <a:gd name="T4" fmla="*/ 1 w 69"/>
                  <a:gd name="T5" fmla="*/ 43 h 61"/>
                  <a:gd name="T6" fmla="*/ 0 w 69"/>
                  <a:gd name="T7" fmla="*/ 45 h 61"/>
                  <a:gd name="T8" fmla="*/ 29 w 69"/>
                  <a:gd name="T9" fmla="*/ 57 h 61"/>
                  <a:gd name="T10" fmla="*/ 60 w 69"/>
                  <a:gd name="T11" fmla="*/ 61 h 61"/>
                  <a:gd name="T12" fmla="*/ 60 w 69"/>
                  <a:gd name="T13" fmla="*/ 59 h 61"/>
                  <a:gd name="T14" fmla="*/ 65 w 69"/>
                  <a:gd name="T15" fmla="*/ 42 h 61"/>
                  <a:gd name="T16" fmla="*/ 43 w 69"/>
                  <a:gd name="T17" fmla="*/ 4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9" h="61">
                    <a:moveTo>
                      <a:pt x="43" y="4"/>
                    </a:moveTo>
                    <a:cubicBezTo>
                      <a:pt x="26" y="0"/>
                      <a:pt x="9" y="9"/>
                      <a:pt x="5" y="26"/>
                    </a:cubicBezTo>
                    <a:cubicBezTo>
                      <a:pt x="1" y="43"/>
                      <a:pt x="1" y="43"/>
                      <a:pt x="1" y="43"/>
                    </a:cubicBezTo>
                    <a:cubicBezTo>
                      <a:pt x="0" y="44"/>
                      <a:pt x="0" y="44"/>
                      <a:pt x="0" y="45"/>
                    </a:cubicBezTo>
                    <a:cubicBezTo>
                      <a:pt x="9" y="50"/>
                      <a:pt x="18" y="55"/>
                      <a:pt x="29" y="57"/>
                    </a:cubicBezTo>
                    <a:cubicBezTo>
                      <a:pt x="39" y="60"/>
                      <a:pt x="49" y="61"/>
                      <a:pt x="60" y="61"/>
                    </a:cubicBezTo>
                    <a:cubicBezTo>
                      <a:pt x="60" y="60"/>
                      <a:pt x="60" y="60"/>
                      <a:pt x="60" y="59"/>
                    </a:cubicBezTo>
                    <a:cubicBezTo>
                      <a:pt x="65" y="42"/>
                      <a:pt x="65" y="42"/>
                      <a:pt x="65" y="42"/>
                    </a:cubicBezTo>
                    <a:cubicBezTo>
                      <a:pt x="69" y="26"/>
                      <a:pt x="60" y="9"/>
                      <a:pt x="43" y="4"/>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34"/>
              <p:cNvSpPr>
                <a:spLocks/>
              </p:cNvSpPr>
              <p:nvPr/>
            </p:nvSpPr>
            <p:spPr bwMode="auto">
              <a:xfrm>
                <a:off x="6191" y="2104"/>
                <a:ext cx="124" cy="81"/>
              </a:xfrm>
              <a:custGeom>
                <a:avLst/>
                <a:gdLst>
                  <a:gd name="T0" fmla="*/ 22 w 40"/>
                  <a:gd name="T1" fmla="*/ 4 h 26"/>
                  <a:gd name="T2" fmla="*/ 1 w 40"/>
                  <a:gd name="T3" fmla="*/ 10 h 26"/>
                  <a:gd name="T4" fmla="*/ 0 w 40"/>
                  <a:gd name="T5" fmla="*/ 16 h 26"/>
                  <a:gd name="T6" fmla="*/ 17 w 40"/>
                  <a:gd name="T7" fmla="*/ 23 h 26"/>
                  <a:gd name="T8" fmla="*/ 36 w 40"/>
                  <a:gd name="T9" fmla="*/ 25 h 26"/>
                  <a:gd name="T10" fmla="*/ 37 w 40"/>
                  <a:gd name="T11" fmla="*/ 20 h 26"/>
                  <a:gd name="T12" fmla="*/ 22 w 40"/>
                  <a:gd name="T13" fmla="*/ 4 h 26"/>
                </a:gdLst>
                <a:ahLst/>
                <a:cxnLst>
                  <a:cxn ang="0">
                    <a:pos x="T0" y="T1"/>
                  </a:cxn>
                  <a:cxn ang="0">
                    <a:pos x="T2" y="T3"/>
                  </a:cxn>
                  <a:cxn ang="0">
                    <a:pos x="T4" y="T5"/>
                  </a:cxn>
                  <a:cxn ang="0">
                    <a:pos x="T6" y="T7"/>
                  </a:cxn>
                  <a:cxn ang="0">
                    <a:pos x="T8" y="T9"/>
                  </a:cxn>
                  <a:cxn ang="0">
                    <a:pos x="T10" y="T11"/>
                  </a:cxn>
                  <a:cxn ang="0">
                    <a:pos x="T12" y="T13"/>
                  </a:cxn>
                </a:cxnLst>
                <a:rect l="0" t="0" r="r" b="b"/>
                <a:pathLst>
                  <a:path w="40" h="26">
                    <a:moveTo>
                      <a:pt x="22" y="4"/>
                    </a:moveTo>
                    <a:cubicBezTo>
                      <a:pt x="12" y="2"/>
                      <a:pt x="4" y="0"/>
                      <a:pt x="1" y="10"/>
                    </a:cubicBezTo>
                    <a:cubicBezTo>
                      <a:pt x="1" y="10"/>
                      <a:pt x="0" y="15"/>
                      <a:pt x="0" y="16"/>
                    </a:cubicBezTo>
                    <a:cubicBezTo>
                      <a:pt x="5" y="19"/>
                      <a:pt x="11" y="22"/>
                      <a:pt x="17" y="23"/>
                    </a:cubicBezTo>
                    <a:cubicBezTo>
                      <a:pt x="23" y="25"/>
                      <a:pt x="30" y="26"/>
                      <a:pt x="36" y="25"/>
                    </a:cubicBezTo>
                    <a:cubicBezTo>
                      <a:pt x="36" y="25"/>
                      <a:pt x="37" y="20"/>
                      <a:pt x="37" y="20"/>
                    </a:cubicBezTo>
                    <a:cubicBezTo>
                      <a:pt x="40" y="10"/>
                      <a:pt x="32" y="7"/>
                      <a:pt x="22" y="4"/>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35"/>
              <p:cNvSpPr>
                <a:spLocks/>
              </p:cNvSpPr>
              <p:nvPr/>
            </p:nvSpPr>
            <p:spPr bwMode="auto">
              <a:xfrm>
                <a:off x="6228" y="2144"/>
                <a:ext cx="37" cy="44"/>
              </a:xfrm>
              <a:custGeom>
                <a:avLst/>
                <a:gdLst>
                  <a:gd name="T0" fmla="*/ 28 w 37"/>
                  <a:gd name="T1" fmla="*/ 44 h 44"/>
                  <a:gd name="T2" fmla="*/ 0 w 37"/>
                  <a:gd name="T3" fmla="*/ 38 h 44"/>
                  <a:gd name="T4" fmla="*/ 9 w 37"/>
                  <a:gd name="T5" fmla="*/ 0 h 44"/>
                  <a:gd name="T6" fmla="*/ 37 w 37"/>
                  <a:gd name="T7" fmla="*/ 10 h 44"/>
                  <a:gd name="T8" fmla="*/ 28 w 37"/>
                  <a:gd name="T9" fmla="*/ 44 h 44"/>
                </a:gdLst>
                <a:ahLst/>
                <a:cxnLst>
                  <a:cxn ang="0">
                    <a:pos x="T0" y="T1"/>
                  </a:cxn>
                  <a:cxn ang="0">
                    <a:pos x="T2" y="T3"/>
                  </a:cxn>
                  <a:cxn ang="0">
                    <a:pos x="T4" y="T5"/>
                  </a:cxn>
                  <a:cxn ang="0">
                    <a:pos x="T6" y="T7"/>
                  </a:cxn>
                  <a:cxn ang="0">
                    <a:pos x="T8" y="T9"/>
                  </a:cxn>
                </a:cxnLst>
                <a:rect l="0" t="0" r="r" b="b"/>
                <a:pathLst>
                  <a:path w="37" h="44">
                    <a:moveTo>
                      <a:pt x="28" y="44"/>
                    </a:moveTo>
                    <a:lnTo>
                      <a:pt x="0" y="38"/>
                    </a:lnTo>
                    <a:lnTo>
                      <a:pt x="9" y="0"/>
                    </a:lnTo>
                    <a:lnTo>
                      <a:pt x="37" y="10"/>
                    </a:lnTo>
                    <a:lnTo>
                      <a:pt x="28" y="4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36"/>
              <p:cNvSpPr>
                <a:spLocks/>
              </p:cNvSpPr>
              <p:nvPr/>
            </p:nvSpPr>
            <p:spPr bwMode="auto">
              <a:xfrm>
                <a:off x="6169" y="1869"/>
                <a:ext cx="127" cy="124"/>
              </a:xfrm>
              <a:custGeom>
                <a:avLst/>
                <a:gdLst>
                  <a:gd name="T0" fmla="*/ 15 w 41"/>
                  <a:gd name="T1" fmla="*/ 37 h 40"/>
                  <a:gd name="T2" fmla="*/ 15 w 41"/>
                  <a:gd name="T3" fmla="*/ 37 h 40"/>
                  <a:gd name="T4" fmla="*/ 3 w 41"/>
                  <a:gd name="T5" fmla="*/ 16 h 40"/>
                  <a:gd name="T6" fmla="*/ 7 w 41"/>
                  <a:gd name="T7" fmla="*/ 0 h 40"/>
                  <a:gd name="T8" fmla="*/ 41 w 41"/>
                  <a:gd name="T9" fmla="*/ 9 h 40"/>
                  <a:gd name="T10" fmla="*/ 36 w 41"/>
                  <a:gd name="T11" fmla="*/ 25 h 40"/>
                  <a:gd name="T12" fmla="*/ 15 w 41"/>
                  <a:gd name="T13" fmla="*/ 37 h 40"/>
                </a:gdLst>
                <a:ahLst/>
                <a:cxnLst>
                  <a:cxn ang="0">
                    <a:pos x="T0" y="T1"/>
                  </a:cxn>
                  <a:cxn ang="0">
                    <a:pos x="T2" y="T3"/>
                  </a:cxn>
                  <a:cxn ang="0">
                    <a:pos x="T4" y="T5"/>
                  </a:cxn>
                  <a:cxn ang="0">
                    <a:pos x="T6" y="T7"/>
                  </a:cxn>
                  <a:cxn ang="0">
                    <a:pos x="T8" y="T9"/>
                  </a:cxn>
                  <a:cxn ang="0">
                    <a:pos x="T10" y="T11"/>
                  </a:cxn>
                  <a:cxn ang="0">
                    <a:pos x="T12" y="T13"/>
                  </a:cxn>
                </a:cxnLst>
                <a:rect l="0" t="0" r="r" b="b"/>
                <a:pathLst>
                  <a:path w="41" h="40">
                    <a:moveTo>
                      <a:pt x="15" y="37"/>
                    </a:moveTo>
                    <a:cubicBezTo>
                      <a:pt x="15" y="37"/>
                      <a:pt x="15" y="37"/>
                      <a:pt x="15" y="37"/>
                    </a:cubicBezTo>
                    <a:cubicBezTo>
                      <a:pt x="6" y="35"/>
                      <a:pt x="0" y="26"/>
                      <a:pt x="3" y="16"/>
                    </a:cubicBezTo>
                    <a:cubicBezTo>
                      <a:pt x="7" y="0"/>
                      <a:pt x="7" y="0"/>
                      <a:pt x="7" y="0"/>
                    </a:cubicBezTo>
                    <a:cubicBezTo>
                      <a:pt x="41" y="9"/>
                      <a:pt x="41" y="9"/>
                      <a:pt x="41" y="9"/>
                    </a:cubicBezTo>
                    <a:cubicBezTo>
                      <a:pt x="36" y="25"/>
                      <a:pt x="36" y="25"/>
                      <a:pt x="36" y="25"/>
                    </a:cubicBezTo>
                    <a:cubicBezTo>
                      <a:pt x="34" y="35"/>
                      <a:pt x="24" y="40"/>
                      <a:pt x="15" y="37"/>
                    </a:cubicBezTo>
                    <a:close/>
                  </a:path>
                </a:pathLst>
              </a:custGeom>
              <a:noFill/>
              <a:ln w="33338"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 name="Freeform 37"/>
              <p:cNvSpPr>
                <a:spLocks/>
              </p:cNvSpPr>
              <p:nvPr/>
            </p:nvSpPr>
            <p:spPr bwMode="auto">
              <a:xfrm>
                <a:off x="6315" y="1909"/>
                <a:ext cx="124" cy="124"/>
              </a:xfrm>
              <a:custGeom>
                <a:avLst/>
                <a:gdLst>
                  <a:gd name="T0" fmla="*/ 15 w 40"/>
                  <a:gd name="T1" fmla="*/ 37 h 40"/>
                  <a:gd name="T2" fmla="*/ 15 w 40"/>
                  <a:gd name="T3" fmla="*/ 37 h 40"/>
                  <a:gd name="T4" fmla="*/ 3 w 40"/>
                  <a:gd name="T5" fmla="*/ 16 h 40"/>
                  <a:gd name="T6" fmla="*/ 7 w 40"/>
                  <a:gd name="T7" fmla="*/ 0 h 40"/>
                  <a:gd name="T8" fmla="*/ 40 w 40"/>
                  <a:gd name="T9" fmla="*/ 8 h 40"/>
                  <a:gd name="T10" fmla="*/ 36 w 40"/>
                  <a:gd name="T11" fmla="*/ 25 h 40"/>
                  <a:gd name="T12" fmla="*/ 15 w 40"/>
                  <a:gd name="T13" fmla="*/ 37 h 40"/>
                </a:gdLst>
                <a:ahLst/>
                <a:cxnLst>
                  <a:cxn ang="0">
                    <a:pos x="T0" y="T1"/>
                  </a:cxn>
                  <a:cxn ang="0">
                    <a:pos x="T2" y="T3"/>
                  </a:cxn>
                  <a:cxn ang="0">
                    <a:pos x="T4" y="T5"/>
                  </a:cxn>
                  <a:cxn ang="0">
                    <a:pos x="T6" y="T7"/>
                  </a:cxn>
                  <a:cxn ang="0">
                    <a:pos x="T8" y="T9"/>
                  </a:cxn>
                  <a:cxn ang="0">
                    <a:pos x="T10" y="T11"/>
                  </a:cxn>
                  <a:cxn ang="0">
                    <a:pos x="T12" y="T13"/>
                  </a:cxn>
                </a:cxnLst>
                <a:rect l="0" t="0" r="r" b="b"/>
                <a:pathLst>
                  <a:path w="40" h="40">
                    <a:moveTo>
                      <a:pt x="15" y="37"/>
                    </a:moveTo>
                    <a:cubicBezTo>
                      <a:pt x="15" y="37"/>
                      <a:pt x="15" y="37"/>
                      <a:pt x="15" y="37"/>
                    </a:cubicBezTo>
                    <a:cubicBezTo>
                      <a:pt x="6" y="35"/>
                      <a:pt x="0" y="25"/>
                      <a:pt x="3" y="16"/>
                    </a:cubicBezTo>
                    <a:cubicBezTo>
                      <a:pt x="7" y="0"/>
                      <a:pt x="7" y="0"/>
                      <a:pt x="7" y="0"/>
                    </a:cubicBezTo>
                    <a:cubicBezTo>
                      <a:pt x="40" y="8"/>
                      <a:pt x="40" y="8"/>
                      <a:pt x="40" y="8"/>
                    </a:cubicBezTo>
                    <a:cubicBezTo>
                      <a:pt x="36" y="25"/>
                      <a:pt x="36" y="25"/>
                      <a:pt x="36" y="25"/>
                    </a:cubicBezTo>
                    <a:cubicBezTo>
                      <a:pt x="33" y="34"/>
                      <a:pt x="24" y="40"/>
                      <a:pt x="15" y="37"/>
                    </a:cubicBezTo>
                    <a:close/>
                  </a:path>
                </a:pathLst>
              </a:custGeom>
              <a:noFill/>
              <a:ln w="33338"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 name="Freeform 38"/>
              <p:cNvSpPr>
                <a:spLocks/>
              </p:cNvSpPr>
              <p:nvPr/>
            </p:nvSpPr>
            <p:spPr bwMode="auto">
              <a:xfrm>
                <a:off x="6287" y="1909"/>
                <a:ext cx="43" cy="28"/>
              </a:xfrm>
              <a:custGeom>
                <a:avLst/>
                <a:gdLst>
                  <a:gd name="T0" fmla="*/ 0 w 14"/>
                  <a:gd name="T1" fmla="*/ 6 h 9"/>
                  <a:gd name="T2" fmla="*/ 14 w 14"/>
                  <a:gd name="T3" fmla="*/ 9 h 9"/>
                </a:gdLst>
                <a:ahLst/>
                <a:cxnLst>
                  <a:cxn ang="0">
                    <a:pos x="T0" y="T1"/>
                  </a:cxn>
                  <a:cxn ang="0">
                    <a:pos x="T2" y="T3"/>
                  </a:cxn>
                </a:cxnLst>
                <a:rect l="0" t="0" r="r" b="b"/>
                <a:pathLst>
                  <a:path w="14" h="9">
                    <a:moveTo>
                      <a:pt x="0" y="6"/>
                    </a:moveTo>
                    <a:cubicBezTo>
                      <a:pt x="0" y="6"/>
                      <a:pt x="8" y="0"/>
                      <a:pt x="14" y="9"/>
                    </a:cubicBezTo>
                  </a:path>
                </a:pathLst>
              </a:custGeom>
              <a:noFill/>
              <a:ln w="33338"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spTree>
    <p:extLst>
      <p:ext uri="{BB962C8B-B14F-4D97-AF65-F5344CB8AC3E}">
        <p14:creationId xmlns:p14="http://schemas.microsoft.com/office/powerpoint/2010/main" val="12339824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Registering a new app</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1650778"/>
            <a:ext cx="7762648" cy="4269457"/>
          </a:xfrm>
          <a:prstGeom prst="rect">
            <a:avLst/>
          </a:prstGeom>
        </p:spPr>
      </p:pic>
      <p:sp>
        <p:nvSpPr>
          <p:cNvPr id="6" name="TextBox 5"/>
          <p:cNvSpPr txBox="1"/>
          <p:nvPr/>
        </p:nvSpPr>
        <p:spPr>
          <a:xfrm>
            <a:off x="6927450" y="3319780"/>
            <a:ext cx="3679172" cy="246221"/>
          </a:xfrm>
          <a:prstGeom prst="rect">
            <a:avLst/>
          </a:prstGeom>
          <a:noFill/>
        </p:spPr>
        <p:txBody>
          <a:bodyPr wrap="square" lIns="0" tIns="0" rIns="0" bIns="0" rtlCol="0">
            <a:spAutoFit/>
          </a:bodyPr>
          <a:lstStyle/>
          <a:p>
            <a:r>
              <a:rPr lang="en-US" sz="1600" dirty="0">
                <a:gradFill>
                  <a:gsLst>
                    <a:gs pos="16763">
                      <a:schemeClr val="accent3"/>
                    </a:gs>
                    <a:gs pos="30636">
                      <a:schemeClr val="accent3"/>
                    </a:gs>
                  </a:gsLst>
                  <a:lin ang="5400000" scaled="1"/>
                </a:gradFill>
              </a:rPr>
              <a:t>Generated value</a:t>
            </a:r>
          </a:p>
        </p:txBody>
      </p:sp>
      <p:sp>
        <p:nvSpPr>
          <p:cNvPr id="7" name="TextBox 6"/>
          <p:cNvSpPr txBox="1"/>
          <p:nvPr/>
        </p:nvSpPr>
        <p:spPr>
          <a:xfrm>
            <a:off x="6927450" y="3867219"/>
            <a:ext cx="3679172" cy="246221"/>
          </a:xfrm>
          <a:prstGeom prst="rect">
            <a:avLst/>
          </a:prstGeom>
          <a:noFill/>
        </p:spPr>
        <p:txBody>
          <a:bodyPr wrap="square" lIns="0" tIns="0" rIns="0" bIns="0" rtlCol="0">
            <a:spAutoFit/>
          </a:bodyPr>
          <a:lstStyle/>
          <a:p>
            <a:r>
              <a:rPr lang="en-US" sz="1600" dirty="0">
                <a:gradFill>
                  <a:gsLst>
                    <a:gs pos="16763">
                      <a:schemeClr val="accent3"/>
                    </a:gs>
                    <a:gs pos="30636">
                      <a:schemeClr val="accent3"/>
                    </a:gs>
                  </a:gsLst>
                  <a:lin ang="5400000" scaled="1"/>
                </a:gradFill>
              </a:rPr>
              <a:t>Generated value</a:t>
            </a:r>
          </a:p>
        </p:txBody>
      </p:sp>
      <p:sp>
        <p:nvSpPr>
          <p:cNvPr id="8" name="TextBox 7"/>
          <p:cNvSpPr txBox="1"/>
          <p:nvPr/>
        </p:nvSpPr>
        <p:spPr>
          <a:xfrm>
            <a:off x="6927450" y="4330675"/>
            <a:ext cx="3679172" cy="246221"/>
          </a:xfrm>
          <a:prstGeom prst="rect">
            <a:avLst/>
          </a:prstGeom>
          <a:noFill/>
        </p:spPr>
        <p:txBody>
          <a:bodyPr wrap="square" lIns="0" tIns="0" rIns="0" bIns="0" rtlCol="0">
            <a:spAutoFit/>
          </a:bodyPr>
          <a:lstStyle/>
          <a:p>
            <a:r>
              <a:rPr lang="en-US" sz="1600" dirty="0">
                <a:gradFill>
                  <a:gsLst>
                    <a:gs pos="16763">
                      <a:schemeClr val="accent3"/>
                    </a:gs>
                    <a:gs pos="30636">
                      <a:schemeClr val="accent3"/>
                    </a:gs>
                  </a:gsLst>
                  <a:lin ang="5400000" scaled="1"/>
                </a:gradFill>
              </a:rPr>
              <a:t>Free text value</a:t>
            </a:r>
          </a:p>
        </p:txBody>
      </p:sp>
      <p:sp>
        <p:nvSpPr>
          <p:cNvPr id="9" name="TextBox 8"/>
          <p:cNvSpPr txBox="1"/>
          <p:nvPr/>
        </p:nvSpPr>
        <p:spPr>
          <a:xfrm>
            <a:off x="6927450" y="4822429"/>
            <a:ext cx="4693764" cy="246221"/>
          </a:xfrm>
          <a:prstGeom prst="rect">
            <a:avLst/>
          </a:prstGeom>
          <a:noFill/>
        </p:spPr>
        <p:txBody>
          <a:bodyPr wrap="square" lIns="0" tIns="0" rIns="0" bIns="0" rtlCol="0">
            <a:spAutoFit/>
          </a:bodyPr>
          <a:lstStyle/>
          <a:p>
            <a:r>
              <a:rPr lang="en-US" sz="1600" dirty="0">
                <a:gradFill>
                  <a:gsLst>
                    <a:gs pos="16763">
                      <a:schemeClr val="accent3"/>
                    </a:gs>
                    <a:gs pos="30636">
                      <a:schemeClr val="accent3"/>
                    </a:gs>
                  </a:gsLst>
                  <a:lin ang="5400000" scaled="1"/>
                </a:gradFill>
              </a:rPr>
              <a:t>Azure domain (e.g., myapp.azurewebsites.net)</a:t>
            </a:r>
          </a:p>
        </p:txBody>
      </p:sp>
      <p:sp>
        <p:nvSpPr>
          <p:cNvPr id="10" name="TextBox 9"/>
          <p:cNvSpPr txBox="1"/>
          <p:nvPr/>
        </p:nvSpPr>
        <p:spPr>
          <a:xfrm>
            <a:off x="6927450" y="5417616"/>
            <a:ext cx="5244142" cy="246221"/>
          </a:xfrm>
          <a:prstGeom prst="rect">
            <a:avLst/>
          </a:prstGeom>
          <a:noFill/>
        </p:spPr>
        <p:txBody>
          <a:bodyPr wrap="square" lIns="0" tIns="0" rIns="0" bIns="0" rtlCol="0">
            <a:spAutoFit/>
          </a:bodyPr>
          <a:lstStyle/>
          <a:p>
            <a:r>
              <a:rPr lang="en-US" sz="1600" dirty="0">
                <a:gradFill>
                  <a:gsLst>
                    <a:gs pos="16763">
                      <a:schemeClr val="accent3"/>
                    </a:gs>
                    <a:gs pos="30636">
                      <a:schemeClr val="accent3"/>
                    </a:gs>
                  </a:gsLst>
                  <a:lin ang="5400000" scaled="1"/>
                </a:gradFill>
              </a:rPr>
              <a:t>Web address (e.g., https://myapp.azurewebsites.net)</a:t>
            </a:r>
          </a:p>
        </p:txBody>
      </p:sp>
      <p:grpSp>
        <p:nvGrpSpPr>
          <p:cNvPr id="11" name="Group 10"/>
          <p:cNvGrpSpPr/>
          <p:nvPr/>
        </p:nvGrpSpPr>
        <p:grpSpPr>
          <a:xfrm>
            <a:off x="10174941" y="167118"/>
            <a:ext cx="2169709" cy="287338"/>
            <a:chOff x="10174941" y="167118"/>
            <a:chExt cx="2169709" cy="287338"/>
          </a:xfrm>
        </p:grpSpPr>
        <p:sp>
          <p:nvSpPr>
            <p:cNvPr id="12" name="TextBox 11"/>
            <p:cNvSpPr txBox="1"/>
            <p:nvPr/>
          </p:nvSpPr>
          <p:spPr>
            <a:xfrm>
              <a:off x="10174941" y="167118"/>
              <a:ext cx="2169709" cy="287338"/>
            </a:xfrm>
            <a:prstGeom prst="rect">
              <a:avLst/>
            </a:prstGeom>
            <a:noFill/>
          </p:spPr>
          <p:txBody>
            <a:bodyPr wrap="square" lIns="146304" tIns="91440" rIns="146304" bIns="91440" rtlCol="0">
              <a:noAutofit/>
            </a:bodyPr>
            <a:lstStyle/>
            <a:p>
              <a:pPr>
                <a:lnSpc>
                  <a:spcPct val="90000"/>
                </a:lnSpc>
              </a:pPr>
              <a:r>
                <a:rPr lang="en-US" sz="1400" dirty="0">
                  <a:gradFill>
                    <a:gsLst>
                      <a:gs pos="8367">
                        <a:schemeClr val="tx1"/>
                      </a:gs>
                      <a:gs pos="31000">
                        <a:schemeClr val="tx1"/>
                      </a:gs>
                    </a:gsLst>
                    <a:lin ang="5400000" scaled="0"/>
                  </a:gradFill>
                </a:rPr>
                <a:t>Development Scenarios</a:t>
              </a:r>
            </a:p>
          </p:txBody>
        </p:sp>
        <p:sp>
          <p:nvSpPr>
            <p:cNvPr id="13" name="Freeform 12"/>
            <p:cNvSpPr>
              <a:spLocks/>
            </p:cNvSpPr>
            <p:nvPr/>
          </p:nvSpPr>
          <p:spPr bwMode="auto">
            <a:xfrm>
              <a:off x="10200532" y="277140"/>
              <a:ext cx="88891" cy="136391"/>
            </a:xfrm>
            <a:custGeom>
              <a:avLst/>
              <a:gdLst>
                <a:gd name="T0" fmla="*/ 287 w 287"/>
                <a:gd name="T1" fmla="*/ 313 h 443"/>
                <a:gd name="T2" fmla="*/ 242 w 287"/>
                <a:gd name="T3" fmla="*/ 409 h 443"/>
                <a:gd name="T4" fmla="*/ 114 w 287"/>
                <a:gd name="T5" fmla="*/ 443 h 443"/>
                <a:gd name="T6" fmla="*/ 52 w 287"/>
                <a:gd name="T7" fmla="*/ 438 h 443"/>
                <a:gd name="T8" fmla="*/ 0 w 287"/>
                <a:gd name="T9" fmla="*/ 424 h 443"/>
                <a:gd name="T10" fmla="*/ 0 w 287"/>
                <a:gd name="T11" fmla="*/ 324 h 443"/>
                <a:gd name="T12" fmla="*/ 46 w 287"/>
                <a:gd name="T13" fmla="*/ 343 h 443"/>
                <a:gd name="T14" fmla="*/ 98 w 287"/>
                <a:gd name="T15" fmla="*/ 350 h 443"/>
                <a:gd name="T16" fmla="*/ 144 w 287"/>
                <a:gd name="T17" fmla="*/ 339 h 443"/>
                <a:gd name="T18" fmla="*/ 161 w 287"/>
                <a:gd name="T19" fmla="*/ 308 h 443"/>
                <a:gd name="T20" fmla="*/ 141 w 287"/>
                <a:gd name="T21" fmla="*/ 275 h 443"/>
                <a:gd name="T22" fmla="*/ 85 w 287"/>
                <a:gd name="T23" fmla="*/ 264 h 443"/>
                <a:gd name="T24" fmla="*/ 43 w 287"/>
                <a:gd name="T25" fmla="*/ 264 h 443"/>
                <a:gd name="T26" fmla="*/ 43 w 287"/>
                <a:gd name="T27" fmla="*/ 170 h 443"/>
                <a:gd name="T28" fmla="*/ 80 w 287"/>
                <a:gd name="T29" fmla="*/ 170 h 443"/>
                <a:gd name="T30" fmla="*/ 133 w 287"/>
                <a:gd name="T31" fmla="*/ 159 h 443"/>
                <a:gd name="T32" fmla="*/ 150 w 287"/>
                <a:gd name="T33" fmla="*/ 130 h 443"/>
                <a:gd name="T34" fmla="*/ 137 w 287"/>
                <a:gd name="T35" fmla="*/ 103 h 443"/>
                <a:gd name="T36" fmla="*/ 98 w 287"/>
                <a:gd name="T37" fmla="*/ 93 h 443"/>
                <a:gd name="T38" fmla="*/ 14 w 287"/>
                <a:gd name="T39" fmla="*/ 117 h 443"/>
                <a:gd name="T40" fmla="*/ 14 w 287"/>
                <a:gd name="T41" fmla="*/ 21 h 443"/>
                <a:gd name="T42" fmla="*/ 124 w 287"/>
                <a:gd name="T43" fmla="*/ 0 h 443"/>
                <a:gd name="T44" fmla="*/ 235 w 287"/>
                <a:gd name="T45" fmla="*/ 29 h 443"/>
                <a:gd name="T46" fmla="*/ 276 w 287"/>
                <a:gd name="T47" fmla="*/ 109 h 443"/>
                <a:gd name="T48" fmla="*/ 254 w 287"/>
                <a:gd name="T49" fmla="*/ 177 h 443"/>
                <a:gd name="T50" fmla="*/ 193 w 287"/>
                <a:gd name="T51" fmla="*/ 212 h 443"/>
                <a:gd name="T52" fmla="*/ 193 w 287"/>
                <a:gd name="T53" fmla="*/ 214 h 443"/>
                <a:gd name="T54" fmla="*/ 262 w 287"/>
                <a:gd name="T55" fmla="*/ 247 h 443"/>
                <a:gd name="T56" fmla="*/ 287 w 287"/>
                <a:gd name="T57" fmla="*/ 313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7" h="443">
                  <a:moveTo>
                    <a:pt x="287" y="313"/>
                  </a:moveTo>
                  <a:cubicBezTo>
                    <a:pt x="287" y="354"/>
                    <a:pt x="272" y="386"/>
                    <a:pt x="242" y="409"/>
                  </a:cubicBezTo>
                  <a:cubicBezTo>
                    <a:pt x="212" y="432"/>
                    <a:pt x="169" y="443"/>
                    <a:pt x="114" y="443"/>
                  </a:cubicBezTo>
                  <a:cubicBezTo>
                    <a:pt x="93" y="443"/>
                    <a:pt x="72" y="441"/>
                    <a:pt x="52" y="438"/>
                  </a:cubicBezTo>
                  <a:cubicBezTo>
                    <a:pt x="32" y="434"/>
                    <a:pt x="14" y="430"/>
                    <a:pt x="0" y="424"/>
                  </a:cubicBezTo>
                  <a:cubicBezTo>
                    <a:pt x="0" y="324"/>
                    <a:pt x="0" y="324"/>
                    <a:pt x="0" y="324"/>
                  </a:cubicBezTo>
                  <a:cubicBezTo>
                    <a:pt x="13" y="332"/>
                    <a:pt x="28" y="338"/>
                    <a:pt x="46" y="343"/>
                  </a:cubicBezTo>
                  <a:cubicBezTo>
                    <a:pt x="63" y="348"/>
                    <a:pt x="80" y="350"/>
                    <a:pt x="98" y="350"/>
                  </a:cubicBezTo>
                  <a:cubicBezTo>
                    <a:pt x="118" y="350"/>
                    <a:pt x="133" y="346"/>
                    <a:pt x="144" y="339"/>
                  </a:cubicBezTo>
                  <a:cubicBezTo>
                    <a:pt x="155" y="332"/>
                    <a:pt x="161" y="321"/>
                    <a:pt x="161" y="308"/>
                  </a:cubicBezTo>
                  <a:cubicBezTo>
                    <a:pt x="161" y="294"/>
                    <a:pt x="154" y="283"/>
                    <a:pt x="141" y="275"/>
                  </a:cubicBezTo>
                  <a:cubicBezTo>
                    <a:pt x="127" y="268"/>
                    <a:pt x="109" y="264"/>
                    <a:pt x="85" y="264"/>
                  </a:cubicBezTo>
                  <a:cubicBezTo>
                    <a:pt x="43" y="264"/>
                    <a:pt x="43" y="264"/>
                    <a:pt x="43" y="264"/>
                  </a:cubicBezTo>
                  <a:cubicBezTo>
                    <a:pt x="43" y="170"/>
                    <a:pt x="43" y="170"/>
                    <a:pt x="43" y="170"/>
                  </a:cubicBezTo>
                  <a:cubicBezTo>
                    <a:pt x="80" y="170"/>
                    <a:pt x="80" y="170"/>
                    <a:pt x="80" y="170"/>
                  </a:cubicBezTo>
                  <a:cubicBezTo>
                    <a:pt x="104" y="170"/>
                    <a:pt x="122" y="166"/>
                    <a:pt x="133" y="159"/>
                  </a:cubicBezTo>
                  <a:cubicBezTo>
                    <a:pt x="145" y="151"/>
                    <a:pt x="150" y="142"/>
                    <a:pt x="150" y="130"/>
                  </a:cubicBezTo>
                  <a:cubicBezTo>
                    <a:pt x="150" y="118"/>
                    <a:pt x="146" y="109"/>
                    <a:pt x="137" y="103"/>
                  </a:cubicBezTo>
                  <a:cubicBezTo>
                    <a:pt x="129" y="96"/>
                    <a:pt x="115" y="93"/>
                    <a:pt x="98" y="93"/>
                  </a:cubicBezTo>
                  <a:cubicBezTo>
                    <a:pt x="70" y="93"/>
                    <a:pt x="42" y="101"/>
                    <a:pt x="14" y="117"/>
                  </a:cubicBezTo>
                  <a:cubicBezTo>
                    <a:pt x="14" y="21"/>
                    <a:pt x="14" y="21"/>
                    <a:pt x="14" y="21"/>
                  </a:cubicBezTo>
                  <a:cubicBezTo>
                    <a:pt x="49" y="7"/>
                    <a:pt x="86" y="0"/>
                    <a:pt x="124" y="0"/>
                  </a:cubicBezTo>
                  <a:cubicBezTo>
                    <a:pt x="171" y="0"/>
                    <a:pt x="208" y="10"/>
                    <a:pt x="235" y="29"/>
                  </a:cubicBezTo>
                  <a:cubicBezTo>
                    <a:pt x="262" y="48"/>
                    <a:pt x="276" y="75"/>
                    <a:pt x="276" y="109"/>
                  </a:cubicBezTo>
                  <a:cubicBezTo>
                    <a:pt x="276" y="136"/>
                    <a:pt x="268" y="158"/>
                    <a:pt x="254" y="177"/>
                  </a:cubicBezTo>
                  <a:cubicBezTo>
                    <a:pt x="240" y="195"/>
                    <a:pt x="219" y="207"/>
                    <a:pt x="193" y="212"/>
                  </a:cubicBezTo>
                  <a:cubicBezTo>
                    <a:pt x="193" y="214"/>
                    <a:pt x="193" y="214"/>
                    <a:pt x="193" y="214"/>
                  </a:cubicBezTo>
                  <a:cubicBezTo>
                    <a:pt x="222" y="218"/>
                    <a:pt x="245" y="229"/>
                    <a:pt x="262" y="247"/>
                  </a:cubicBezTo>
                  <a:cubicBezTo>
                    <a:pt x="278" y="265"/>
                    <a:pt x="287" y="287"/>
                    <a:pt x="287" y="313"/>
                  </a:cubicBezTo>
                  <a:close/>
                </a:path>
              </a:pathLst>
            </a:custGeom>
            <a:solidFill>
              <a:schemeClr val="accent3">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3" name="Rectangle 2"/>
          <p:cNvSpPr/>
          <p:nvPr/>
        </p:nvSpPr>
        <p:spPr bwMode="auto">
          <a:xfrm>
            <a:off x="457200" y="1459392"/>
            <a:ext cx="11525250" cy="4813817"/>
          </a:xfrm>
          <a:prstGeom prst="rect">
            <a:avLst/>
          </a:prstGeom>
          <a:noFill/>
          <a:ln w="9525">
            <a:solidFill>
              <a:schemeClr val="bg1">
                <a:lumMod val="50000"/>
              </a:schemeClr>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15672678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Provider-hosted app flow scenario</a:t>
            </a:r>
          </a:p>
        </p:txBody>
      </p:sp>
      <p:sp>
        <p:nvSpPr>
          <p:cNvPr id="2" name="Text Placeholder 1"/>
          <p:cNvSpPr>
            <a:spLocks noGrp="1"/>
          </p:cNvSpPr>
          <p:nvPr>
            <p:ph type="body" sz="quarter" idx="10"/>
          </p:nvPr>
        </p:nvSpPr>
        <p:spPr>
          <a:xfrm>
            <a:off x="274638" y="1212851"/>
            <a:ext cx="11887200" cy="2794611"/>
          </a:xfrm>
        </p:spPr>
        <p:txBody>
          <a:bodyPr/>
          <a:lstStyle/>
          <a:p>
            <a:pPr marL="342900" indent="-342900">
              <a:buFont typeface="Arial" panose="020B0604020202020204" pitchFamily="34" charset="0"/>
              <a:buChar char="•"/>
            </a:pPr>
            <a:r>
              <a:rPr lang="en-US" sz="3200" dirty="0"/>
              <a:t>User has Work or School Account</a:t>
            </a:r>
          </a:p>
          <a:p>
            <a:pPr marL="342900" indent="-342900">
              <a:buFont typeface="Arial" panose="020B0604020202020204" pitchFamily="34" charset="0"/>
              <a:buChar char="•"/>
            </a:pPr>
            <a:r>
              <a:rPr lang="en-US" sz="3200" dirty="0"/>
              <a:t>App registered with SharePoint Online</a:t>
            </a:r>
          </a:p>
          <a:p>
            <a:pPr marL="342900" indent="-342900">
              <a:buFont typeface="Arial" panose="020B0604020202020204" pitchFamily="34" charset="0"/>
              <a:buChar char="•"/>
            </a:pPr>
            <a:r>
              <a:rPr lang="en-US" sz="3200" dirty="0"/>
              <a:t>App deployed to SharePoint Online</a:t>
            </a:r>
          </a:p>
          <a:p>
            <a:pPr marL="342900" indent="-342900">
              <a:buFont typeface="Arial" panose="020B0604020202020204" pitchFamily="34" charset="0"/>
              <a:buChar char="•"/>
            </a:pPr>
            <a:r>
              <a:rPr lang="en-US" sz="3200" dirty="0"/>
              <a:t>Remote Web deployed as an Azure Website</a:t>
            </a:r>
          </a:p>
          <a:p>
            <a:pPr marL="342900" indent="-342900">
              <a:buFont typeface="Arial" panose="020B0604020202020204" pitchFamily="34" charset="0"/>
              <a:buChar char="•"/>
            </a:pPr>
            <a:r>
              <a:rPr lang="en-US" sz="3200" dirty="0"/>
              <a:t>Client ID and Client Secret defined in AAD</a:t>
            </a:r>
          </a:p>
        </p:txBody>
      </p:sp>
      <p:grpSp>
        <p:nvGrpSpPr>
          <p:cNvPr id="5" name="Group 4"/>
          <p:cNvGrpSpPr/>
          <p:nvPr/>
        </p:nvGrpSpPr>
        <p:grpSpPr>
          <a:xfrm>
            <a:off x="10174941" y="167118"/>
            <a:ext cx="2169709" cy="287338"/>
            <a:chOff x="10174941" y="167118"/>
            <a:chExt cx="2169709" cy="287338"/>
          </a:xfrm>
        </p:grpSpPr>
        <p:sp>
          <p:nvSpPr>
            <p:cNvPr id="6" name="TextBox 5"/>
            <p:cNvSpPr txBox="1"/>
            <p:nvPr/>
          </p:nvSpPr>
          <p:spPr>
            <a:xfrm>
              <a:off x="10174941" y="167118"/>
              <a:ext cx="2169709" cy="287338"/>
            </a:xfrm>
            <a:prstGeom prst="rect">
              <a:avLst/>
            </a:prstGeom>
            <a:noFill/>
          </p:spPr>
          <p:txBody>
            <a:bodyPr wrap="square" lIns="146304" tIns="91440" rIns="146304" bIns="91440" rtlCol="0">
              <a:noAutofit/>
            </a:bodyPr>
            <a:lstStyle/>
            <a:p>
              <a:pPr>
                <a:lnSpc>
                  <a:spcPct val="90000"/>
                </a:lnSpc>
              </a:pPr>
              <a:r>
                <a:rPr lang="en-US" sz="1400" dirty="0">
                  <a:gradFill>
                    <a:gsLst>
                      <a:gs pos="8367">
                        <a:schemeClr val="tx1"/>
                      </a:gs>
                      <a:gs pos="31000">
                        <a:schemeClr val="tx1"/>
                      </a:gs>
                    </a:gsLst>
                    <a:lin ang="5400000" scaled="0"/>
                  </a:gradFill>
                </a:rPr>
                <a:t>Development Scenarios</a:t>
              </a:r>
            </a:p>
          </p:txBody>
        </p:sp>
        <p:sp>
          <p:nvSpPr>
            <p:cNvPr id="7" name="Freeform 6"/>
            <p:cNvSpPr>
              <a:spLocks/>
            </p:cNvSpPr>
            <p:nvPr/>
          </p:nvSpPr>
          <p:spPr bwMode="auto">
            <a:xfrm>
              <a:off x="10200532" y="277140"/>
              <a:ext cx="88891" cy="136391"/>
            </a:xfrm>
            <a:custGeom>
              <a:avLst/>
              <a:gdLst>
                <a:gd name="T0" fmla="*/ 287 w 287"/>
                <a:gd name="T1" fmla="*/ 313 h 443"/>
                <a:gd name="T2" fmla="*/ 242 w 287"/>
                <a:gd name="T3" fmla="*/ 409 h 443"/>
                <a:gd name="T4" fmla="*/ 114 w 287"/>
                <a:gd name="T5" fmla="*/ 443 h 443"/>
                <a:gd name="T6" fmla="*/ 52 w 287"/>
                <a:gd name="T7" fmla="*/ 438 h 443"/>
                <a:gd name="T8" fmla="*/ 0 w 287"/>
                <a:gd name="T9" fmla="*/ 424 h 443"/>
                <a:gd name="T10" fmla="*/ 0 w 287"/>
                <a:gd name="T11" fmla="*/ 324 h 443"/>
                <a:gd name="T12" fmla="*/ 46 w 287"/>
                <a:gd name="T13" fmla="*/ 343 h 443"/>
                <a:gd name="T14" fmla="*/ 98 w 287"/>
                <a:gd name="T15" fmla="*/ 350 h 443"/>
                <a:gd name="T16" fmla="*/ 144 w 287"/>
                <a:gd name="T17" fmla="*/ 339 h 443"/>
                <a:gd name="T18" fmla="*/ 161 w 287"/>
                <a:gd name="T19" fmla="*/ 308 h 443"/>
                <a:gd name="T20" fmla="*/ 141 w 287"/>
                <a:gd name="T21" fmla="*/ 275 h 443"/>
                <a:gd name="T22" fmla="*/ 85 w 287"/>
                <a:gd name="T23" fmla="*/ 264 h 443"/>
                <a:gd name="T24" fmla="*/ 43 w 287"/>
                <a:gd name="T25" fmla="*/ 264 h 443"/>
                <a:gd name="T26" fmla="*/ 43 w 287"/>
                <a:gd name="T27" fmla="*/ 170 h 443"/>
                <a:gd name="T28" fmla="*/ 80 w 287"/>
                <a:gd name="T29" fmla="*/ 170 h 443"/>
                <a:gd name="T30" fmla="*/ 133 w 287"/>
                <a:gd name="T31" fmla="*/ 159 h 443"/>
                <a:gd name="T32" fmla="*/ 150 w 287"/>
                <a:gd name="T33" fmla="*/ 130 h 443"/>
                <a:gd name="T34" fmla="*/ 137 w 287"/>
                <a:gd name="T35" fmla="*/ 103 h 443"/>
                <a:gd name="T36" fmla="*/ 98 w 287"/>
                <a:gd name="T37" fmla="*/ 93 h 443"/>
                <a:gd name="T38" fmla="*/ 14 w 287"/>
                <a:gd name="T39" fmla="*/ 117 h 443"/>
                <a:gd name="T40" fmla="*/ 14 w 287"/>
                <a:gd name="T41" fmla="*/ 21 h 443"/>
                <a:gd name="T42" fmla="*/ 124 w 287"/>
                <a:gd name="T43" fmla="*/ 0 h 443"/>
                <a:gd name="T44" fmla="*/ 235 w 287"/>
                <a:gd name="T45" fmla="*/ 29 h 443"/>
                <a:gd name="T46" fmla="*/ 276 w 287"/>
                <a:gd name="T47" fmla="*/ 109 h 443"/>
                <a:gd name="T48" fmla="*/ 254 w 287"/>
                <a:gd name="T49" fmla="*/ 177 h 443"/>
                <a:gd name="T50" fmla="*/ 193 w 287"/>
                <a:gd name="T51" fmla="*/ 212 h 443"/>
                <a:gd name="T52" fmla="*/ 193 w 287"/>
                <a:gd name="T53" fmla="*/ 214 h 443"/>
                <a:gd name="T54" fmla="*/ 262 w 287"/>
                <a:gd name="T55" fmla="*/ 247 h 443"/>
                <a:gd name="T56" fmla="*/ 287 w 287"/>
                <a:gd name="T57" fmla="*/ 313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7" h="443">
                  <a:moveTo>
                    <a:pt x="287" y="313"/>
                  </a:moveTo>
                  <a:cubicBezTo>
                    <a:pt x="287" y="354"/>
                    <a:pt x="272" y="386"/>
                    <a:pt x="242" y="409"/>
                  </a:cubicBezTo>
                  <a:cubicBezTo>
                    <a:pt x="212" y="432"/>
                    <a:pt x="169" y="443"/>
                    <a:pt x="114" y="443"/>
                  </a:cubicBezTo>
                  <a:cubicBezTo>
                    <a:pt x="93" y="443"/>
                    <a:pt x="72" y="441"/>
                    <a:pt x="52" y="438"/>
                  </a:cubicBezTo>
                  <a:cubicBezTo>
                    <a:pt x="32" y="434"/>
                    <a:pt x="14" y="430"/>
                    <a:pt x="0" y="424"/>
                  </a:cubicBezTo>
                  <a:cubicBezTo>
                    <a:pt x="0" y="324"/>
                    <a:pt x="0" y="324"/>
                    <a:pt x="0" y="324"/>
                  </a:cubicBezTo>
                  <a:cubicBezTo>
                    <a:pt x="13" y="332"/>
                    <a:pt x="28" y="338"/>
                    <a:pt x="46" y="343"/>
                  </a:cubicBezTo>
                  <a:cubicBezTo>
                    <a:pt x="63" y="348"/>
                    <a:pt x="80" y="350"/>
                    <a:pt x="98" y="350"/>
                  </a:cubicBezTo>
                  <a:cubicBezTo>
                    <a:pt x="118" y="350"/>
                    <a:pt x="133" y="346"/>
                    <a:pt x="144" y="339"/>
                  </a:cubicBezTo>
                  <a:cubicBezTo>
                    <a:pt x="155" y="332"/>
                    <a:pt x="161" y="321"/>
                    <a:pt x="161" y="308"/>
                  </a:cubicBezTo>
                  <a:cubicBezTo>
                    <a:pt x="161" y="294"/>
                    <a:pt x="154" y="283"/>
                    <a:pt x="141" y="275"/>
                  </a:cubicBezTo>
                  <a:cubicBezTo>
                    <a:pt x="127" y="268"/>
                    <a:pt x="109" y="264"/>
                    <a:pt x="85" y="264"/>
                  </a:cubicBezTo>
                  <a:cubicBezTo>
                    <a:pt x="43" y="264"/>
                    <a:pt x="43" y="264"/>
                    <a:pt x="43" y="264"/>
                  </a:cubicBezTo>
                  <a:cubicBezTo>
                    <a:pt x="43" y="170"/>
                    <a:pt x="43" y="170"/>
                    <a:pt x="43" y="170"/>
                  </a:cubicBezTo>
                  <a:cubicBezTo>
                    <a:pt x="80" y="170"/>
                    <a:pt x="80" y="170"/>
                    <a:pt x="80" y="170"/>
                  </a:cubicBezTo>
                  <a:cubicBezTo>
                    <a:pt x="104" y="170"/>
                    <a:pt x="122" y="166"/>
                    <a:pt x="133" y="159"/>
                  </a:cubicBezTo>
                  <a:cubicBezTo>
                    <a:pt x="145" y="151"/>
                    <a:pt x="150" y="142"/>
                    <a:pt x="150" y="130"/>
                  </a:cubicBezTo>
                  <a:cubicBezTo>
                    <a:pt x="150" y="118"/>
                    <a:pt x="146" y="109"/>
                    <a:pt x="137" y="103"/>
                  </a:cubicBezTo>
                  <a:cubicBezTo>
                    <a:pt x="129" y="96"/>
                    <a:pt x="115" y="93"/>
                    <a:pt x="98" y="93"/>
                  </a:cubicBezTo>
                  <a:cubicBezTo>
                    <a:pt x="70" y="93"/>
                    <a:pt x="42" y="101"/>
                    <a:pt x="14" y="117"/>
                  </a:cubicBezTo>
                  <a:cubicBezTo>
                    <a:pt x="14" y="21"/>
                    <a:pt x="14" y="21"/>
                    <a:pt x="14" y="21"/>
                  </a:cubicBezTo>
                  <a:cubicBezTo>
                    <a:pt x="49" y="7"/>
                    <a:pt x="86" y="0"/>
                    <a:pt x="124" y="0"/>
                  </a:cubicBezTo>
                  <a:cubicBezTo>
                    <a:pt x="171" y="0"/>
                    <a:pt x="208" y="10"/>
                    <a:pt x="235" y="29"/>
                  </a:cubicBezTo>
                  <a:cubicBezTo>
                    <a:pt x="262" y="48"/>
                    <a:pt x="276" y="75"/>
                    <a:pt x="276" y="109"/>
                  </a:cubicBezTo>
                  <a:cubicBezTo>
                    <a:pt x="276" y="136"/>
                    <a:pt x="268" y="158"/>
                    <a:pt x="254" y="177"/>
                  </a:cubicBezTo>
                  <a:cubicBezTo>
                    <a:pt x="240" y="195"/>
                    <a:pt x="219" y="207"/>
                    <a:pt x="193" y="212"/>
                  </a:cubicBezTo>
                  <a:cubicBezTo>
                    <a:pt x="193" y="214"/>
                    <a:pt x="193" y="214"/>
                    <a:pt x="193" y="214"/>
                  </a:cubicBezTo>
                  <a:cubicBezTo>
                    <a:pt x="222" y="218"/>
                    <a:pt x="245" y="229"/>
                    <a:pt x="262" y="247"/>
                  </a:cubicBezTo>
                  <a:cubicBezTo>
                    <a:pt x="278" y="265"/>
                    <a:pt x="287" y="287"/>
                    <a:pt x="287" y="313"/>
                  </a:cubicBezTo>
                  <a:close/>
                </a:path>
              </a:pathLst>
            </a:custGeom>
            <a:solidFill>
              <a:schemeClr val="accent3">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8" name="Group 4"/>
          <p:cNvGrpSpPr>
            <a:grpSpLocks noChangeAspect="1"/>
          </p:cNvGrpSpPr>
          <p:nvPr/>
        </p:nvGrpSpPr>
        <p:grpSpPr bwMode="auto">
          <a:xfrm>
            <a:off x="9551988" y="1973263"/>
            <a:ext cx="2443162" cy="4559300"/>
            <a:chOff x="6017" y="1243"/>
            <a:chExt cx="1539" cy="2872"/>
          </a:xfrm>
        </p:grpSpPr>
        <p:sp>
          <p:nvSpPr>
            <p:cNvPr id="10" name="Freeform 5"/>
            <p:cNvSpPr>
              <a:spLocks/>
            </p:cNvSpPr>
            <p:nvPr/>
          </p:nvSpPr>
          <p:spPr bwMode="auto">
            <a:xfrm>
              <a:off x="6889" y="1626"/>
              <a:ext cx="459" cy="94"/>
            </a:xfrm>
            <a:custGeom>
              <a:avLst/>
              <a:gdLst>
                <a:gd name="T0" fmla="*/ 146 w 146"/>
                <a:gd name="T1" fmla="*/ 23 h 30"/>
                <a:gd name="T2" fmla="*/ 139 w 146"/>
                <a:gd name="T3" fmla="*/ 30 h 30"/>
                <a:gd name="T4" fmla="*/ 8 w 146"/>
                <a:gd name="T5" fmla="*/ 30 h 30"/>
                <a:gd name="T6" fmla="*/ 0 w 146"/>
                <a:gd name="T7" fmla="*/ 23 h 30"/>
                <a:gd name="T8" fmla="*/ 0 w 146"/>
                <a:gd name="T9" fmla="*/ 7 h 30"/>
                <a:gd name="T10" fmla="*/ 8 w 146"/>
                <a:gd name="T11" fmla="*/ 0 h 30"/>
                <a:gd name="T12" fmla="*/ 139 w 146"/>
                <a:gd name="T13" fmla="*/ 0 h 30"/>
                <a:gd name="T14" fmla="*/ 146 w 146"/>
                <a:gd name="T15" fmla="*/ 7 h 30"/>
                <a:gd name="T16" fmla="*/ 146 w 146"/>
                <a:gd name="T17" fmla="*/ 2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6" h="30">
                  <a:moveTo>
                    <a:pt x="146" y="23"/>
                  </a:moveTo>
                  <a:cubicBezTo>
                    <a:pt x="146" y="27"/>
                    <a:pt x="143" y="30"/>
                    <a:pt x="139" y="30"/>
                  </a:cubicBezTo>
                  <a:cubicBezTo>
                    <a:pt x="8" y="30"/>
                    <a:pt x="8" y="30"/>
                    <a:pt x="8" y="30"/>
                  </a:cubicBezTo>
                  <a:cubicBezTo>
                    <a:pt x="3" y="30"/>
                    <a:pt x="0" y="27"/>
                    <a:pt x="0" y="23"/>
                  </a:cubicBezTo>
                  <a:cubicBezTo>
                    <a:pt x="0" y="7"/>
                    <a:pt x="0" y="7"/>
                    <a:pt x="0" y="7"/>
                  </a:cubicBezTo>
                  <a:cubicBezTo>
                    <a:pt x="0" y="3"/>
                    <a:pt x="3" y="0"/>
                    <a:pt x="8" y="0"/>
                  </a:cubicBezTo>
                  <a:cubicBezTo>
                    <a:pt x="139" y="0"/>
                    <a:pt x="139" y="0"/>
                    <a:pt x="139" y="0"/>
                  </a:cubicBezTo>
                  <a:cubicBezTo>
                    <a:pt x="143" y="0"/>
                    <a:pt x="146" y="3"/>
                    <a:pt x="146" y="7"/>
                  </a:cubicBezTo>
                  <a:lnTo>
                    <a:pt x="146" y="23"/>
                  </a:lnTo>
                  <a:close/>
                </a:path>
              </a:pathLst>
            </a:custGeom>
            <a:solidFill>
              <a:srgbClr val="C69B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Rectangle 6"/>
            <p:cNvSpPr>
              <a:spLocks noChangeArrowheads="1"/>
            </p:cNvSpPr>
            <p:nvPr/>
          </p:nvSpPr>
          <p:spPr bwMode="auto">
            <a:xfrm>
              <a:off x="6867" y="2885"/>
              <a:ext cx="503" cy="166"/>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Rectangle 7"/>
            <p:cNvSpPr>
              <a:spLocks noChangeArrowheads="1"/>
            </p:cNvSpPr>
            <p:nvPr/>
          </p:nvSpPr>
          <p:spPr bwMode="auto">
            <a:xfrm>
              <a:off x="6867" y="2885"/>
              <a:ext cx="129" cy="1092"/>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8"/>
            <p:cNvSpPr>
              <a:spLocks/>
            </p:cNvSpPr>
            <p:nvPr/>
          </p:nvSpPr>
          <p:spPr bwMode="auto">
            <a:xfrm>
              <a:off x="6694" y="3958"/>
              <a:ext cx="302" cy="157"/>
            </a:xfrm>
            <a:custGeom>
              <a:avLst/>
              <a:gdLst>
                <a:gd name="T0" fmla="*/ 55 w 96"/>
                <a:gd name="T1" fmla="*/ 0 h 50"/>
                <a:gd name="T2" fmla="*/ 0 w 96"/>
                <a:gd name="T3" fmla="*/ 50 h 50"/>
                <a:gd name="T4" fmla="*/ 55 w 96"/>
                <a:gd name="T5" fmla="*/ 50 h 50"/>
                <a:gd name="T6" fmla="*/ 96 w 96"/>
                <a:gd name="T7" fmla="*/ 50 h 50"/>
                <a:gd name="T8" fmla="*/ 96 w 96"/>
                <a:gd name="T9" fmla="*/ 0 h 50"/>
                <a:gd name="T10" fmla="*/ 55 w 96"/>
                <a:gd name="T11" fmla="*/ 0 h 50"/>
              </a:gdLst>
              <a:ahLst/>
              <a:cxnLst>
                <a:cxn ang="0">
                  <a:pos x="T0" y="T1"/>
                </a:cxn>
                <a:cxn ang="0">
                  <a:pos x="T2" y="T3"/>
                </a:cxn>
                <a:cxn ang="0">
                  <a:pos x="T4" y="T5"/>
                </a:cxn>
                <a:cxn ang="0">
                  <a:pos x="T6" y="T7"/>
                </a:cxn>
                <a:cxn ang="0">
                  <a:pos x="T8" y="T9"/>
                </a:cxn>
                <a:cxn ang="0">
                  <a:pos x="T10" y="T11"/>
                </a:cxn>
              </a:cxnLst>
              <a:rect l="0" t="0" r="r" b="b"/>
              <a:pathLst>
                <a:path w="96" h="50">
                  <a:moveTo>
                    <a:pt x="55" y="0"/>
                  </a:moveTo>
                  <a:cubicBezTo>
                    <a:pt x="26" y="0"/>
                    <a:pt x="3" y="22"/>
                    <a:pt x="0" y="50"/>
                  </a:cubicBezTo>
                  <a:cubicBezTo>
                    <a:pt x="55" y="50"/>
                    <a:pt x="55" y="50"/>
                    <a:pt x="55" y="50"/>
                  </a:cubicBezTo>
                  <a:cubicBezTo>
                    <a:pt x="96" y="50"/>
                    <a:pt x="96" y="50"/>
                    <a:pt x="96" y="50"/>
                  </a:cubicBezTo>
                  <a:cubicBezTo>
                    <a:pt x="96" y="0"/>
                    <a:pt x="96" y="0"/>
                    <a:pt x="96" y="0"/>
                  </a:cubicBezTo>
                  <a:lnTo>
                    <a:pt x="55" y="0"/>
                  </a:lnTo>
                  <a:close/>
                </a:path>
              </a:pathLst>
            </a:custGeom>
            <a:solidFill>
              <a:srgbClr val="563F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Rectangle 9"/>
            <p:cNvSpPr>
              <a:spLocks noChangeArrowheads="1"/>
            </p:cNvSpPr>
            <p:nvPr/>
          </p:nvSpPr>
          <p:spPr bwMode="auto">
            <a:xfrm>
              <a:off x="7241" y="2885"/>
              <a:ext cx="129" cy="1092"/>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0"/>
            <p:cNvSpPr>
              <a:spLocks/>
            </p:cNvSpPr>
            <p:nvPr/>
          </p:nvSpPr>
          <p:spPr bwMode="auto">
            <a:xfrm>
              <a:off x="7068" y="3958"/>
              <a:ext cx="302" cy="157"/>
            </a:xfrm>
            <a:custGeom>
              <a:avLst/>
              <a:gdLst>
                <a:gd name="T0" fmla="*/ 55 w 96"/>
                <a:gd name="T1" fmla="*/ 0 h 50"/>
                <a:gd name="T2" fmla="*/ 0 w 96"/>
                <a:gd name="T3" fmla="*/ 50 h 50"/>
                <a:gd name="T4" fmla="*/ 55 w 96"/>
                <a:gd name="T5" fmla="*/ 50 h 50"/>
                <a:gd name="T6" fmla="*/ 96 w 96"/>
                <a:gd name="T7" fmla="*/ 50 h 50"/>
                <a:gd name="T8" fmla="*/ 96 w 96"/>
                <a:gd name="T9" fmla="*/ 0 h 50"/>
                <a:gd name="T10" fmla="*/ 55 w 96"/>
                <a:gd name="T11" fmla="*/ 0 h 50"/>
              </a:gdLst>
              <a:ahLst/>
              <a:cxnLst>
                <a:cxn ang="0">
                  <a:pos x="T0" y="T1"/>
                </a:cxn>
                <a:cxn ang="0">
                  <a:pos x="T2" y="T3"/>
                </a:cxn>
                <a:cxn ang="0">
                  <a:pos x="T4" y="T5"/>
                </a:cxn>
                <a:cxn ang="0">
                  <a:pos x="T6" y="T7"/>
                </a:cxn>
                <a:cxn ang="0">
                  <a:pos x="T8" y="T9"/>
                </a:cxn>
                <a:cxn ang="0">
                  <a:pos x="T10" y="T11"/>
                </a:cxn>
              </a:cxnLst>
              <a:rect l="0" t="0" r="r" b="b"/>
              <a:pathLst>
                <a:path w="96" h="50">
                  <a:moveTo>
                    <a:pt x="55" y="0"/>
                  </a:moveTo>
                  <a:cubicBezTo>
                    <a:pt x="26" y="0"/>
                    <a:pt x="3" y="22"/>
                    <a:pt x="0" y="50"/>
                  </a:cubicBezTo>
                  <a:cubicBezTo>
                    <a:pt x="55" y="50"/>
                    <a:pt x="55" y="50"/>
                    <a:pt x="55" y="50"/>
                  </a:cubicBezTo>
                  <a:cubicBezTo>
                    <a:pt x="96" y="50"/>
                    <a:pt x="96" y="50"/>
                    <a:pt x="96" y="50"/>
                  </a:cubicBezTo>
                  <a:cubicBezTo>
                    <a:pt x="96" y="0"/>
                    <a:pt x="96" y="0"/>
                    <a:pt x="96" y="0"/>
                  </a:cubicBezTo>
                  <a:lnTo>
                    <a:pt x="55" y="0"/>
                  </a:lnTo>
                  <a:close/>
                </a:path>
              </a:pathLst>
            </a:custGeom>
            <a:solidFill>
              <a:srgbClr val="563F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11"/>
            <p:cNvSpPr>
              <a:spLocks/>
            </p:cNvSpPr>
            <p:nvPr/>
          </p:nvSpPr>
          <p:spPr bwMode="auto">
            <a:xfrm>
              <a:off x="6681" y="1981"/>
              <a:ext cx="875" cy="904"/>
            </a:xfrm>
            <a:custGeom>
              <a:avLst/>
              <a:gdLst>
                <a:gd name="T0" fmla="*/ 219 w 278"/>
                <a:gd name="T1" fmla="*/ 0 h 288"/>
                <a:gd name="T2" fmla="*/ 59 w 278"/>
                <a:gd name="T3" fmla="*/ 0 h 288"/>
                <a:gd name="T4" fmla="*/ 0 w 278"/>
                <a:gd name="T5" fmla="*/ 59 h 288"/>
                <a:gd name="T6" fmla="*/ 0 w 278"/>
                <a:gd name="T7" fmla="*/ 109 h 288"/>
                <a:gd name="T8" fmla="*/ 59 w 278"/>
                <a:gd name="T9" fmla="*/ 109 h 288"/>
                <a:gd name="T10" fmla="*/ 59 w 278"/>
                <a:gd name="T11" fmla="*/ 288 h 288"/>
                <a:gd name="T12" fmla="*/ 219 w 278"/>
                <a:gd name="T13" fmla="*/ 288 h 288"/>
                <a:gd name="T14" fmla="*/ 219 w 278"/>
                <a:gd name="T15" fmla="*/ 109 h 288"/>
                <a:gd name="T16" fmla="*/ 278 w 278"/>
                <a:gd name="T17" fmla="*/ 109 h 288"/>
                <a:gd name="T18" fmla="*/ 278 w 278"/>
                <a:gd name="T19" fmla="*/ 59 h 288"/>
                <a:gd name="T20" fmla="*/ 219 w 278"/>
                <a:gd name="T21"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8" h="288">
                  <a:moveTo>
                    <a:pt x="219" y="0"/>
                  </a:moveTo>
                  <a:cubicBezTo>
                    <a:pt x="59" y="0"/>
                    <a:pt x="59" y="0"/>
                    <a:pt x="59" y="0"/>
                  </a:cubicBezTo>
                  <a:cubicBezTo>
                    <a:pt x="26" y="0"/>
                    <a:pt x="0" y="27"/>
                    <a:pt x="0" y="59"/>
                  </a:cubicBezTo>
                  <a:cubicBezTo>
                    <a:pt x="0" y="109"/>
                    <a:pt x="0" y="109"/>
                    <a:pt x="0" y="109"/>
                  </a:cubicBezTo>
                  <a:cubicBezTo>
                    <a:pt x="59" y="109"/>
                    <a:pt x="59" y="109"/>
                    <a:pt x="59" y="109"/>
                  </a:cubicBezTo>
                  <a:cubicBezTo>
                    <a:pt x="59" y="288"/>
                    <a:pt x="59" y="288"/>
                    <a:pt x="59" y="288"/>
                  </a:cubicBezTo>
                  <a:cubicBezTo>
                    <a:pt x="219" y="288"/>
                    <a:pt x="219" y="288"/>
                    <a:pt x="219" y="288"/>
                  </a:cubicBezTo>
                  <a:cubicBezTo>
                    <a:pt x="219" y="109"/>
                    <a:pt x="219" y="109"/>
                    <a:pt x="219" y="109"/>
                  </a:cubicBezTo>
                  <a:cubicBezTo>
                    <a:pt x="278" y="109"/>
                    <a:pt x="278" y="109"/>
                    <a:pt x="278" y="109"/>
                  </a:cubicBezTo>
                  <a:cubicBezTo>
                    <a:pt x="278" y="59"/>
                    <a:pt x="278" y="59"/>
                    <a:pt x="278" y="59"/>
                  </a:cubicBezTo>
                  <a:cubicBezTo>
                    <a:pt x="278" y="27"/>
                    <a:pt x="252" y="0"/>
                    <a:pt x="219" y="0"/>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12"/>
            <p:cNvSpPr>
              <a:spLocks/>
            </p:cNvSpPr>
            <p:nvPr/>
          </p:nvSpPr>
          <p:spPr bwMode="auto">
            <a:xfrm>
              <a:off x="6530" y="2323"/>
              <a:ext cx="312" cy="464"/>
            </a:xfrm>
            <a:custGeom>
              <a:avLst/>
              <a:gdLst>
                <a:gd name="T0" fmla="*/ 62 w 99"/>
                <a:gd name="T1" fmla="*/ 148 h 148"/>
                <a:gd name="T2" fmla="*/ 0 w 99"/>
                <a:gd name="T3" fmla="*/ 148 h 148"/>
                <a:gd name="T4" fmla="*/ 0 w 99"/>
                <a:gd name="T5" fmla="*/ 105 h 148"/>
                <a:gd name="T6" fmla="*/ 56 w 99"/>
                <a:gd name="T7" fmla="*/ 105 h 148"/>
                <a:gd name="T8" fmla="*/ 56 w 99"/>
                <a:gd name="T9" fmla="*/ 0 h 148"/>
                <a:gd name="T10" fmla="*/ 99 w 99"/>
                <a:gd name="T11" fmla="*/ 0 h 148"/>
                <a:gd name="T12" fmla="*/ 99 w 99"/>
                <a:gd name="T13" fmla="*/ 111 h 148"/>
                <a:gd name="T14" fmla="*/ 62 w 99"/>
                <a:gd name="T15" fmla="*/ 148 h 14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9" h="148">
                  <a:moveTo>
                    <a:pt x="62" y="148"/>
                  </a:moveTo>
                  <a:cubicBezTo>
                    <a:pt x="0" y="148"/>
                    <a:pt x="0" y="148"/>
                    <a:pt x="0" y="148"/>
                  </a:cubicBezTo>
                  <a:cubicBezTo>
                    <a:pt x="0" y="105"/>
                    <a:pt x="0" y="105"/>
                    <a:pt x="0" y="105"/>
                  </a:cubicBezTo>
                  <a:cubicBezTo>
                    <a:pt x="56" y="105"/>
                    <a:pt x="56" y="105"/>
                    <a:pt x="56" y="105"/>
                  </a:cubicBezTo>
                  <a:cubicBezTo>
                    <a:pt x="56" y="0"/>
                    <a:pt x="56" y="0"/>
                    <a:pt x="56" y="0"/>
                  </a:cubicBezTo>
                  <a:cubicBezTo>
                    <a:pt x="99" y="0"/>
                    <a:pt x="99" y="0"/>
                    <a:pt x="99" y="0"/>
                  </a:cubicBezTo>
                  <a:cubicBezTo>
                    <a:pt x="99" y="111"/>
                    <a:pt x="99" y="111"/>
                    <a:pt x="99" y="111"/>
                  </a:cubicBezTo>
                  <a:cubicBezTo>
                    <a:pt x="99" y="131"/>
                    <a:pt x="82" y="148"/>
                    <a:pt x="62" y="148"/>
                  </a:cubicBezTo>
                  <a:close/>
                </a:path>
              </a:pathLst>
            </a:custGeom>
            <a:solidFill>
              <a:srgbClr val="E2BE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Rectangle 13"/>
            <p:cNvSpPr>
              <a:spLocks noChangeArrowheads="1"/>
            </p:cNvSpPr>
            <p:nvPr/>
          </p:nvSpPr>
          <p:spPr bwMode="auto">
            <a:xfrm>
              <a:off x="7396" y="2323"/>
              <a:ext cx="135" cy="803"/>
            </a:xfrm>
            <a:prstGeom prst="rect">
              <a:avLst/>
            </a:prstGeom>
            <a:solidFill>
              <a:srgbClr val="E2BE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14"/>
            <p:cNvSpPr>
              <a:spLocks/>
            </p:cNvSpPr>
            <p:nvPr/>
          </p:nvSpPr>
          <p:spPr bwMode="auto">
            <a:xfrm>
              <a:off x="7396" y="2991"/>
              <a:ext cx="135" cy="270"/>
            </a:xfrm>
            <a:custGeom>
              <a:avLst/>
              <a:gdLst>
                <a:gd name="T0" fmla="*/ 0 w 43"/>
                <a:gd name="T1" fmla="*/ 0 h 86"/>
                <a:gd name="T2" fmla="*/ 0 w 43"/>
                <a:gd name="T3" fmla="*/ 86 h 86"/>
                <a:gd name="T4" fmla="*/ 43 w 43"/>
                <a:gd name="T5" fmla="*/ 43 h 86"/>
                <a:gd name="T6" fmla="*/ 0 w 43"/>
                <a:gd name="T7" fmla="*/ 0 h 86"/>
              </a:gdLst>
              <a:ahLst/>
              <a:cxnLst>
                <a:cxn ang="0">
                  <a:pos x="T0" y="T1"/>
                </a:cxn>
                <a:cxn ang="0">
                  <a:pos x="T2" y="T3"/>
                </a:cxn>
                <a:cxn ang="0">
                  <a:pos x="T4" y="T5"/>
                </a:cxn>
                <a:cxn ang="0">
                  <a:pos x="T6" y="T7"/>
                </a:cxn>
              </a:cxnLst>
              <a:rect l="0" t="0" r="r" b="b"/>
              <a:pathLst>
                <a:path w="43" h="86">
                  <a:moveTo>
                    <a:pt x="0" y="0"/>
                  </a:moveTo>
                  <a:cubicBezTo>
                    <a:pt x="0" y="86"/>
                    <a:pt x="0" y="86"/>
                    <a:pt x="0" y="86"/>
                  </a:cubicBezTo>
                  <a:cubicBezTo>
                    <a:pt x="24" y="86"/>
                    <a:pt x="43" y="67"/>
                    <a:pt x="43" y="43"/>
                  </a:cubicBezTo>
                  <a:cubicBezTo>
                    <a:pt x="43" y="19"/>
                    <a:pt x="24" y="0"/>
                    <a:pt x="0" y="0"/>
                  </a:cubicBezTo>
                  <a:close/>
                </a:path>
              </a:pathLst>
            </a:custGeom>
            <a:solidFill>
              <a:srgbClr val="E2BE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15"/>
            <p:cNvSpPr>
              <a:spLocks/>
            </p:cNvSpPr>
            <p:nvPr/>
          </p:nvSpPr>
          <p:spPr bwMode="auto">
            <a:xfrm>
              <a:off x="6395" y="2649"/>
              <a:ext cx="274" cy="138"/>
            </a:xfrm>
            <a:custGeom>
              <a:avLst/>
              <a:gdLst>
                <a:gd name="T0" fmla="*/ 87 w 87"/>
                <a:gd name="T1" fmla="*/ 0 h 44"/>
                <a:gd name="T2" fmla="*/ 0 w 87"/>
                <a:gd name="T3" fmla="*/ 0 h 44"/>
                <a:gd name="T4" fmla="*/ 43 w 87"/>
                <a:gd name="T5" fmla="*/ 44 h 44"/>
                <a:gd name="T6" fmla="*/ 87 w 87"/>
                <a:gd name="T7" fmla="*/ 0 h 44"/>
              </a:gdLst>
              <a:ahLst/>
              <a:cxnLst>
                <a:cxn ang="0">
                  <a:pos x="T0" y="T1"/>
                </a:cxn>
                <a:cxn ang="0">
                  <a:pos x="T2" y="T3"/>
                </a:cxn>
                <a:cxn ang="0">
                  <a:pos x="T4" y="T5"/>
                </a:cxn>
                <a:cxn ang="0">
                  <a:pos x="T6" y="T7"/>
                </a:cxn>
              </a:cxnLst>
              <a:rect l="0" t="0" r="r" b="b"/>
              <a:pathLst>
                <a:path w="87" h="44">
                  <a:moveTo>
                    <a:pt x="87" y="0"/>
                  </a:moveTo>
                  <a:cubicBezTo>
                    <a:pt x="0" y="0"/>
                    <a:pt x="0" y="0"/>
                    <a:pt x="0" y="0"/>
                  </a:cubicBezTo>
                  <a:cubicBezTo>
                    <a:pt x="0" y="24"/>
                    <a:pt x="19" y="44"/>
                    <a:pt x="43" y="44"/>
                  </a:cubicBezTo>
                  <a:cubicBezTo>
                    <a:pt x="68" y="44"/>
                    <a:pt x="87" y="24"/>
                    <a:pt x="87" y="0"/>
                  </a:cubicBezTo>
                  <a:close/>
                </a:path>
              </a:pathLst>
            </a:custGeom>
            <a:solidFill>
              <a:srgbClr val="E2BE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Rectangle 16"/>
            <p:cNvSpPr>
              <a:spLocks noChangeArrowheads="1"/>
            </p:cNvSpPr>
            <p:nvPr/>
          </p:nvSpPr>
          <p:spPr bwMode="auto">
            <a:xfrm>
              <a:off x="7396" y="2957"/>
              <a:ext cx="138" cy="72"/>
            </a:xfrm>
            <a:prstGeom prst="rect">
              <a:avLst/>
            </a:prstGeom>
            <a:solidFill>
              <a:srgbClr val="E8112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Rectangle 17"/>
            <p:cNvSpPr>
              <a:spLocks noChangeArrowheads="1"/>
            </p:cNvSpPr>
            <p:nvPr/>
          </p:nvSpPr>
          <p:spPr bwMode="auto">
            <a:xfrm>
              <a:off x="6181" y="2587"/>
              <a:ext cx="601" cy="62"/>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8"/>
            <p:cNvSpPr>
              <a:spLocks/>
            </p:cNvSpPr>
            <p:nvPr/>
          </p:nvSpPr>
          <p:spPr bwMode="auto">
            <a:xfrm>
              <a:off x="6017" y="2285"/>
              <a:ext cx="627" cy="302"/>
            </a:xfrm>
            <a:custGeom>
              <a:avLst/>
              <a:gdLst>
                <a:gd name="T0" fmla="*/ 463 w 627"/>
                <a:gd name="T1" fmla="*/ 0 h 302"/>
                <a:gd name="T2" fmla="*/ 0 w 627"/>
                <a:gd name="T3" fmla="*/ 0 h 302"/>
                <a:gd name="T4" fmla="*/ 164 w 627"/>
                <a:gd name="T5" fmla="*/ 302 h 302"/>
                <a:gd name="T6" fmla="*/ 627 w 627"/>
                <a:gd name="T7" fmla="*/ 302 h 302"/>
                <a:gd name="T8" fmla="*/ 463 w 627"/>
                <a:gd name="T9" fmla="*/ 0 h 302"/>
              </a:gdLst>
              <a:ahLst/>
              <a:cxnLst>
                <a:cxn ang="0">
                  <a:pos x="T0" y="T1"/>
                </a:cxn>
                <a:cxn ang="0">
                  <a:pos x="T2" y="T3"/>
                </a:cxn>
                <a:cxn ang="0">
                  <a:pos x="T4" y="T5"/>
                </a:cxn>
                <a:cxn ang="0">
                  <a:pos x="T6" y="T7"/>
                </a:cxn>
                <a:cxn ang="0">
                  <a:pos x="T8" y="T9"/>
                </a:cxn>
              </a:cxnLst>
              <a:rect l="0" t="0" r="r" b="b"/>
              <a:pathLst>
                <a:path w="627" h="302">
                  <a:moveTo>
                    <a:pt x="463" y="0"/>
                  </a:moveTo>
                  <a:lnTo>
                    <a:pt x="0" y="0"/>
                  </a:lnTo>
                  <a:lnTo>
                    <a:pt x="164" y="302"/>
                  </a:lnTo>
                  <a:lnTo>
                    <a:pt x="627" y="302"/>
                  </a:lnTo>
                  <a:lnTo>
                    <a:pt x="46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Rectangle 19"/>
            <p:cNvSpPr>
              <a:spLocks noChangeArrowheads="1"/>
            </p:cNvSpPr>
            <p:nvPr/>
          </p:nvSpPr>
          <p:spPr bwMode="auto">
            <a:xfrm>
              <a:off x="6644" y="2587"/>
              <a:ext cx="138" cy="65"/>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20"/>
            <p:cNvSpPr>
              <a:spLocks/>
            </p:cNvSpPr>
            <p:nvPr/>
          </p:nvSpPr>
          <p:spPr bwMode="auto">
            <a:xfrm>
              <a:off x="7040" y="1796"/>
              <a:ext cx="157" cy="263"/>
            </a:xfrm>
            <a:custGeom>
              <a:avLst/>
              <a:gdLst>
                <a:gd name="T0" fmla="*/ 79 w 157"/>
                <a:gd name="T1" fmla="*/ 263 h 263"/>
                <a:gd name="T2" fmla="*/ 0 w 157"/>
                <a:gd name="T3" fmla="*/ 185 h 263"/>
                <a:gd name="T4" fmla="*/ 0 w 157"/>
                <a:gd name="T5" fmla="*/ 0 h 263"/>
                <a:gd name="T6" fmla="*/ 157 w 157"/>
                <a:gd name="T7" fmla="*/ 0 h 263"/>
                <a:gd name="T8" fmla="*/ 157 w 157"/>
                <a:gd name="T9" fmla="*/ 185 h 263"/>
                <a:gd name="T10" fmla="*/ 79 w 157"/>
                <a:gd name="T11" fmla="*/ 263 h 263"/>
              </a:gdLst>
              <a:ahLst/>
              <a:cxnLst>
                <a:cxn ang="0">
                  <a:pos x="T0" y="T1"/>
                </a:cxn>
                <a:cxn ang="0">
                  <a:pos x="T2" y="T3"/>
                </a:cxn>
                <a:cxn ang="0">
                  <a:pos x="T4" y="T5"/>
                </a:cxn>
                <a:cxn ang="0">
                  <a:pos x="T6" y="T7"/>
                </a:cxn>
                <a:cxn ang="0">
                  <a:pos x="T8" y="T9"/>
                </a:cxn>
                <a:cxn ang="0">
                  <a:pos x="T10" y="T11"/>
                </a:cxn>
              </a:cxnLst>
              <a:rect l="0" t="0" r="r" b="b"/>
              <a:pathLst>
                <a:path w="157" h="263">
                  <a:moveTo>
                    <a:pt x="79" y="263"/>
                  </a:moveTo>
                  <a:lnTo>
                    <a:pt x="0" y="185"/>
                  </a:lnTo>
                  <a:lnTo>
                    <a:pt x="0" y="0"/>
                  </a:lnTo>
                  <a:lnTo>
                    <a:pt x="157" y="0"/>
                  </a:lnTo>
                  <a:lnTo>
                    <a:pt x="157" y="185"/>
                  </a:lnTo>
                  <a:lnTo>
                    <a:pt x="79" y="263"/>
                  </a:lnTo>
                  <a:close/>
                </a:path>
              </a:pathLst>
            </a:custGeom>
            <a:solidFill>
              <a:srgbClr val="E2BE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21"/>
            <p:cNvSpPr>
              <a:spLocks/>
            </p:cNvSpPr>
            <p:nvPr/>
          </p:nvSpPr>
          <p:spPr bwMode="auto">
            <a:xfrm>
              <a:off x="7040" y="1796"/>
              <a:ext cx="157" cy="141"/>
            </a:xfrm>
            <a:custGeom>
              <a:avLst/>
              <a:gdLst>
                <a:gd name="T0" fmla="*/ 0 w 50"/>
                <a:gd name="T1" fmla="*/ 41 h 45"/>
                <a:gd name="T2" fmla="*/ 25 w 50"/>
                <a:gd name="T3" fmla="*/ 45 h 45"/>
                <a:gd name="T4" fmla="*/ 50 w 50"/>
                <a:gd name="T5" fmla="*/ 41 h 45"/>
                <a:gd name="T6" fmla="*/ 50 w 50"/>
                <a:gd name="T7" fmla="*/ 0 h 45"/>
                <a:gd name="T8" fmla="*/ 0 w 50"/>
                <a:gd name="T9" fmla="*/ 0 h 45"/>
                <a:gd name="T10" fmla="*/ 0 w 50"/>
                <a:gd name="T11" fmla="*/ 41 h 45"/>
              </a:gdLst>
              <a:ahLst/>
              <a:cxnLst>
                <a:cxn ang="0">
                  <a:pos x="T0" y="T1"/>
                </a:cxn>
                <a:cxn ang="0">
                  <a:pos x="T2" y="T3"/>
                </a:cxn>
                <a:cxn ang="0">
                  <a:pos x="T4" y="T5"/>
                </a:cxn>
                <a:cxn ang="0">
                  <a:pos x="T6" y="T7"/>
                </a:cxn>
                <a:cxn ang="0">
                  <a:pos x="T8" y="T9"/>
                </a:cxn>
                <a:cxn ang="0">
                  <a:pos x="T10" y="T11"/>
                </a:cxn>
              </a:cxnLst>
              <a:rect l="0" t="0" r="r" b="b"/>
              <a:pathLst>
                <a:path w="50" h="45">
                  <a:moveTo>
                    <a:pt x="0" y="41"/>
                  </a:moveTo>
                  <a:cubicBezTo>
                    <a:pt x="8" y="43"/>
                    <a:pt x="16" y="45"/>
                    <a:pt x="25" y="45"/>
                  </a:cubicBezTo>
                  <a:cubicBezTo>
                    <a:pt x="34" y="45"/>
                    <a:pt x="42" y="43"/>
                    <a:pt x="50" y="41"/>
                  </a:cubicBezTo>
                  <a:cubicBezTo>
                    <a:pt x="50" y="0"/>
                    <a:pt x="50" y="0"/>
                    <a:pt x="50" y="0"/>
                  </a:cubicBezTo>
                  <a:cubicBezTo>
                    <a:pt x="0" y="0"/>
                    <a:pt x="0" y="0"/>
                    <a:pt x="0" y="0"/>
                  </a:cubicBezTo>
                  <a:lnTo>
                    <a:pt x="0" y="41"/>
                  </a:lnTo>
                  <a:close/>
                </a:path>
              </a:pathLst>
            </a:custGeom>
            <a:solidFill>
              <a:srgbClr val="C69B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auto">
            <a:xfrm>
              <a:off x="6880" y="1500"/>
              <a:ext cx="478" cy="51"/>
            </a:xfrm>
            <a:custGeom>
              <a:avLst/>
              <a:gdLst>
                <a:gd name="T0" fmla="*/ 152 w 152"/>
                <a:gd name="T1" fmla="*/ 8 h 16"/>
                <a:gd name="T2" fmla="*/ 144 w 152"/>
                <a:gd name="T3" fmla="*/ 16 h 16"/>
                <a:gd name="T4" fmla="*/ 8 w 152"/>
                <a:gd name="T5" fmla="*/ 16 h 16"/>
                <a:gd name="T6" fmla="*/ 0 w 152"/>
                <a:gd name="T7" fmla="*/ 8 h 16"/>
                <a:gd name="T8" fmla="*/ 0 w 152"/>
                <a:gd name="T9" fmla="*/ 8 h 16"/>
                <a:gd name="T10" fmla="*/ 8 w 152"/>
                <a:gd name="T11" fmla="*/ 0 h 16"/>
                <a:gd name="T12" fmla="*/ 144 w 152"/>
                <a:gd name="T13" fmla="*/ 0 h 16"/>
                <a:gd name="T14" fmla="*/ 152 w 152"/>
                <a:gd name="T15" fmla="*/ 8 h 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2" h="16">
                  <a:moveTo>
                    <a:pt x="152" y="8"/>
                  </a:moveTo>
                  <a:cubicBezTo>
                    <a:pt x="152" y="12"/>
                    <a:pt x="148" y="16"/>
                    <a:pt x="144" y="16"/>
                  </a:cubicBezTo>
                  <a:cubicBezTo>
                    <a:pt x="8" y="16"/>
                    <a:pt x="8" y="16"/>
                    <a:pt x="8" y="16"/>
                  </a:cubicBezTo>
                  <a:cubicBezTo>
                    <a:pt x="4" y="16"/>
                    <a:pt x="0" y="12"/>
                    <a:pt x="0" y="8"/>
                  </a:cubicBezTo>
                  <a:cubicBezTo>
                    <a:pt x="0" y="8"/>
                    <a:pt x="0" y="8"/>
                    <a:pt x="0" y="8"/>
                  </a:cubicBezTo>
                  <a:cubicBezTo>
                    <a:pt x="0" y="3"/>
                    <a:pt x="4" y="0"/>
                    <a:pt x="8" y="0"/>
                  </a:cubicBezTo>
                  <a:cubicBezTo>
                    <a:pt x="144" y="0"/>
                    <a:pt x="144" y="0"/>
                    <a:pt x="144" y="0"/>
                  </a:cubicBezTo>
                  <a:cubicBezTo>
                    <a:pt x="148" y="0"/>
                    <a:pt x="152" y="3"/>
                    <a:pt x="152" y="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23"/>
            <p:cNvSpPr>
              <a:spLocks/>
            </p:cNvSpPr>
            <p:nvPr/>
          </p:nvSpPr>
          <p:spPr bwMode="auto">
            <a:xfrm>
              <a:off x="6930" y="1243"/>
              <a:ext cx="378" cy="261"/>
            </a:xfrm>
            <a:custGeom>
              <a:avLst/>
              <a:gdLst>
                <a:gd name="T0" fmla="*/ 60 w 120"/>
                <a:gd name="T1" fmla="*/ 0 h 83"/>
                <a:gd name="T2" fmla="*/ 0 w 120"/>
                <a:gd name="T3" fmla="*/ 61 h 83"/>
                <a:gd name="T4" fmla="*/ 0 w 120"/>
                <a:gd name="T5" fmla="*/ 83 h 83"/>
                <a:gd name="T6" fmla="*/ 120 w 120"/>
                <a:gd name="T7" fmla="*/ 83 h 83"/>
                <a:gd name="T8" fmla="*/ 120 w 120"/>
                <a:gd name="T9" fmla="*/ 61 h 83"/>
                <a:gd name="T10" fmla="*/ 60 w 120"/>
                <a:gd name="T11" fmla="*/ 0 h 83"/>
              </a:gdLst>
              <a:ahLst/>
              <a:cxnLst>
                <a:cxn ang="0">
                  <a:pos x="T0" y="T1"/>
                </a:cxn>
                <a:cxn ang="0">
                  <a:pos x="T2" y="T3"/>
                </a:cxn>
                <a:cxn ang="0">
                  <a:pos x="T4" y="T5"/>
                </a:cxn>
                <a:cxn ang="0">
                  <a:pos x="T6" y="T7"/>
                </a:cxn>
                <a:cxn ang="0">
                  <a:pos x="T8" y="T9"/>
                </a:cxn>
                <a:cxn ang="0">
                  <a:pos x="T10" y="T11"/>
                </a:cxn>
              </a:cxnLst>
              <a:rect l="0" t="0" r="r" b="b"/>
              <a:pathLst>
                <a:path w="120" h="83">
                  <a:moveTo>
                    <a:pt x="60" y="0"/>
                  </a:moveTo>
                  <a:cubicBezTo>
                    <a:pt x="27" y="0"/>
                    <a:pt x="0" y="27"/>
                    <a:pt x="0" y="61"/>
                  </a:cubicBezTo>
                  <a:cubicBezTo>
                    <a:pt x="0" y="83"/>
                    <a:pt x="0" y="83"/>
                    <a:pt x="0" y="83"/>
                  </a:cubicBezTo>
                  <a:cubicBezTo>
                    <a:pt x="120" y="83"/>
                    <a:pt x="120" y="83"/>
                    <a:pt x="120" y="83"/>
                  </a:cubicBezTo>
                  <a:cubicBezTo>
                    <a:pt x="120" y="61"/>
                    <a:pt x="120" y="61"/>
                    <a:pt x="120" y="61"/>
                  </a:cubicBezTo>
                  <a:cubicBezTo>
                    <a:pt x="120" y="27"/>
                    <a:pt x="93" y="0"/>
                    <a:pt x="60"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Rectangle 24"/>
            <p:cNvSpPr>
              <a:spLocks noChangeArrowheads="1"/>
            </p:cNvSpPr>
            <p:nvPr/>
          </p:nvSpPr>
          <p:spPr bwMode="auto">
            <a:xfrm>
              <a:off x="6930" y="1435"/>
              <a:ext cx="378" cy="65"/>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25"/>
            <p:cNvSpPr>
              <a:spLocks/>
            </p:cNvSpPr>
            <p:nvPr/>
          </p:nvSpPr>
          <p:spPr bwMode="auto">
            <a:xfrm>
              <a:off x="6930" y="1551"/>
              <a:ext cx="378" cy="354"/>
            </a:xfrm>
            <a:custGeom>
              <a:avLst/>
              <a:gdLst>
                <a:gd name="T0" fmla="*/ 0 w 120"/>
                <a:gd name="T1" fmla="*/ 0 h 113"/>
                <a:gd name="T2" fmla="*/ 0 w 120"/>
                <a:gd name="T3" fmla="*/ 93 h 113"/>
                <a:gd name="T4" fmla="*/ 1 w 120"/>
                <a:gd name="T5" fmla="*/ 93 h 113"/>
                <a:gd name="T6" fmla="*/ 60 w 120"/>
                <a:gd name="T7" fmla="*/ 113 h 113"/>
                <a:gd name="T8" fmla="*/ 119 w 120"/>
                <a:gd name="T9" fmla="*/ 93 h 113"/>
                <a:gd name="T10" fmla="*/ 120 w 120"/>
                <a:gd name="T11" fmla="*/ 93 h 113"/>
                <a:gd name="T12" fmla="*/ 120 w 120"/>
                <a:gd name="T13" fmla="*/ 0 h 113"/>
                <a:gd name="T14" fmla="*/ 0 w 120"/>
                <a:gd name="T15" fmla="*/ 0 h 1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0" h="113">
                  <a:moveTo>
                    <a:pt x="0" y="0"/>
                  </a:moveTo>
                  <a:cubicBezTo>
                    <a:pt x="0" y="93"/>
                    <a:pt x="0" y="93"/>
                    <a:pt x="0" y="93"/>
                  </a:cubicBezTo>
                  <a:cubicBezTo>
                    <a:pt x="1" y="93"/>
                    <a:pt x="1" y="93"/>
                    <a:pt x="1" y="93"/>
                  </a:cubicBezTo>
                  <a:cubicBezTo>
                    <a:pt x="17" y="105"/>
                    <a:pt x="38" y="113"/>
                    <a:pt x="60" y="113"/>
                  </a:cubicBezTo>
                  <a:cubicBezTo>
                    <a:pt x="82" y="113"/>
                    <a:pt x="103" y="105"/>
                    <a:pt x="119" y="93"/>
                  </a:cubicBezTo>
                  <a:cubicBezTo>
                    <a:pt x="120" y="93"/>
                    <a:pt x="120" y="93"/>
                    <a:pt x="120" y="93"/>
                  </a:cubicBezTo>
                  <a:cubicBezTo>
                    <a:pt x="120" y="0"/>
                    <a:pt x="120" y="0"/>
                    <a:pt x="120" y="0"/>
                  </a:cubicBezTo>
                  <a:lnTo>
                    <a:pt x="0" y="0"/>
                  </a:lnTo>
                  <a:close/>
                </a:path>
              </a:pathLst>
            </a:custGeom>
            <a:solidFill>
              <a:srgbClr val="E2BE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Rectangle 26"/>
            <p:cNvSpPr>
              <a:spLocks noChangeArrowheads="1"/>
            </p:cNvSpPr>
            <p:nvPr/>
          </p:nvSpPr>
          <p:spPr bwMode="auto">
            <a:xfrm>
              <a:off x="7396" y="2323"/>
              <a:ext cx="135" cy="38"/>
            </a:xfrm>
            <a:prstGeom prst="rect">
              <a:avLst/>
            </a:prstGeom>
            <a:solidFill>
              <a:srgbClr val="C69B7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Rectangle 27"/>
            <p:cNvSpPr>
              <a:spLocks noChangeArrowheads="1"/>
            </p:cNvSpPr>
            <p:nvPr/>
          </p:nvSpPr>
          <p:spPr bwMode="auto">
            <a:xfrm>
              <a:off x="6706" y="2323"/>
              <a:ext cx="136" cy="38"/>
            </a:xfrm>
            <a:prstGeom prst="rect">
              <a:avLst/>
            </a:prstGeom>
            <a:solidFill>
              <a:srgbClr val="C69B7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28"/>
            <p:cNvSpPr>
              <a:spLocks/>
            </p:cNvSpPr>
            <p:nvPr/>
          </p:nvSpPr>
          <p:spPr bwMode="auto">
            <a:xfrm>
              <a:off x="6987" y="1730"/>
              <a:ext cx="264" cy="59"/>
            </a:xfrm>
            <a:custGeom>
              <a:avLst/>
              <a:gdLst>
                <a:gd name="T0" fmla="*/ 75 w 84"/>
                <a:gd name="T1" fmla="*/ 0 h 19"/>
                <a:gd name="T2" fmla="*/ 74 w 84"/>
                <a:gd name="T3" fmla="*/ 0 h 19"/>
                <a:gd name="T4" fmla="*/ 80 w 84"/>
                <a:gd name="T5" fmla="*/ 7 h 19"/>
                <a:gd name="T6" fmla="*/ 76 w 84"/>
                <a:gd name="T7" fmla="*/ 14 h 19"/>
                <a:gd name="T8" fmla="*/ 54 w 84"/>
                <a:gd name="T9" fmla="*/ 6 h 19"/>
                <a:gd name="T10" fmla="*/ 42 w 84"/>
                <a:gd name="T11" fmla="*/ 13 h 19"/>
                <a:gd name="T12" fmla="*/ 30 w 84"/>
                <a:gd name="T13" fmla="*/ 6 h 19"/>
                <a:gd name="T14" fmla="*/ 8 w 84"/>
                <a:gd name="T15" fmla="*/ 14 h 19"/>
                <a:gd name="T16" fmla="*/ 4 w 84"/>
                <a:gd name="T17" fmla="*/ 7 h 19"/>
                <a:gd name="T18" fmla="*/ 10 w 84"/>
                <a:gd name="T19" fmla="*/ 0 h 19"/>
                <a:gd name="T20" fmla="*/ 9 w 84"/>
                <a:gd name="T21" fmla="*/ 0 h 19"/>
                <a:gd name="T22" fmla="*/ 0 w 84"/>
                <a:gd name="T23" fmla="*/ 9 h 19"/>
                <a:gd name="T24" fmla="*/ 8 w 84"/>
                <a:gd name="T25" fmla="*/ 19 h 19"/>
                <a:gd name="T26" fmla="*/ 40 w 84"/>
                <a:gd name="T27" fmla="*/ 19 h 19"/>
                <a:gd name="T28" fmla="*/ 44 w 84"/>
                <a:gd name="T29" fmla="*/ 19 h 19"/>
                <a:gd name="T30" fmla="*/ 76 w 84"/>
                <a:gd name="T31" fmla="*/ 19 h 19"/>
                <a:gd name="T32" fmla="*/ 84 w 84"/>
                <a:gd name="T33" fmla="*/ 9 h 19"/>
                <a:gd name="T34" fmla="*/ 75 w 84"/>
                <a:gd name="T3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4" h="19">
                  <a:moveTo>
                    <a:pt x="75" y="0"/>
                  </a:moveTo>
                  <a:cubicBezTo>
                    <a:pt x="75" y="0"/>
                    <a:pt x="75" y="0"/>
                    <a:pt x="74" y="0"/>
                  </a:cubicBezTo>
                  <a:cubicBezTo>
                    <a:pt x="78" y="0"/>
                    <a:pt x="80" y="3"/>
                    <a:pt x="80" y="7"/>
                  </a:cubicBezTo>
                  <a:cubicBezTo>
                    <a:pt x="80" y="10"/>
                    <a:pt x="79" y="14"/>
                    <a:pt x="76" y="14"/>
                  </a:cubicBezTo>
                  <a:cubicBezTo>
                    <a:pt x="65" y="14"/>
                    <a:pt x="63" y="6"/>
                    <a:pt x="54" y="6"/>
                  </a:cubicBezTo>
                  <a:cubicBezTo>
                    <a:pt x="47" y="6"/>
                    <a:pt x="44" y="9"/>
                    <a:pt x="42" y="13"/>
                  </a:cubicBezTo>
                  <a:cubicBezTo>
                    <a:pt x="40" y="9"/>
                    <a:pt x="37" y="6"/>
                    <a:pt x="30" y="6"/>
                  </a:cubicBezTo>
                  <a:cubicBezTo>
                    <a:pt x="21" y="6"/>
                    <a:pt x="19" y="14"/>
                    <a:pt x="8" y="14"/>
                  </a:cubicBezTo>
                  <a:cubicBezTo>
                    <a:pt x="5" y="14"/>
                    <a:pt x="4" y="10"/>
                    <a:pt x="4" y="7"/>
                  </a:cubicBezTo>
                  <a:cubicBezTo>
                    <a:pt x="4" y="3"/>
                    <a:pt x="7" y="0"/>
                    <a:pt x="10" y="0"/>
                  </a:cubicBezTo>
                  <a:cubicBezTo>
                    <a:pt x="9" y="0"/>
                    <a:pt x="9" y="0"/>
                    <a:pt x="9" y="0"/>
                  </a:cubicBezTo>
                  <a:cubicBezTo>
                    <a:pt x="4" y="0"/>
                    <a:pt x="0" y="4"/>
                    <a:pt x="0" y="9"/>
                  </a:cubicBezTo>
                  <a:cubicBezTo>
                    <a:pt x="0" y="14"/>
                    <a:pt x="4" y="18"/>
                    <a:pt x="8" y="19"/>
                  </a:cubicBezTo>
                  <a:cubicBezTo>
                    <a:pt x="14" y="19"/>
                    <a:pt x="33" y="19"/>
                    <a:pt x="40" y="19"/>
                  </a:cubicBezTo>
                  <a:cubicBezTo>
                    <a:pt x="42" y="19"/>
                    <a:pt x="44" y="19"/>
                    <a:pt x="44" y="19"/>
                  </a:cubicBezTo>
                  <a:cubicBezTo>
                    <a:pt x="51" y="19"/>
                    <a:pt x="70" y="19"/>
                    <a:pt x="76" y="19"/>
                  </a:cubicBezTo>
                  <a:cubicBezTo>
                    <a:pt x="80" y="18"/>
                    <a:pt x="84" y="14"/>
                    <a:pt x="84" y="9"/>
                  </a:cubicBezTo>
                  <a:cubicBezTo>
                    <a:pt x="84" y="4"/>
                    <a:pt x="80" y="0"/>
                    <a:pt x="75"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29"/>
            <p:cNvSpPr>
              <a:spLocks noEditPoints="1"/>
            </p:cNvSpPr>
            <p:nvPr/>
          </p:nvSpPr>
          <p:spPr bwMode="auto">
            <a:xfrm>
              <a:off x="6971" y="1604"/>
              <a:ext cx="292" cy="104"/>
            </a:xfrm>
            <a:custGeom>
              <a:avLst/>
              <a:gdLst>
                <a:gd name="T0" fmla="*/ 52 w 93"/>
                <a:gd name="T1" fmla="*/ 3 h 33"/>
                <a:gd name="T2" fmla="*/ 47 w 93"/>
                <a:gd name="T3" fmla="*/ 3 h 33"/>
                <a:gd name="T4" fmla="*/ 42 w 93"/>
                <a:gd name="T5" fmla="*/ 3 h 33"/>
                <a:gd name="T6" fmla="*/ 0 w 93"/>
                <a:gd name="T7" fmla="*/ 4 h 33"/>
                <a:gd name="T8" fmla="*/ 5 w 93"/>
                <a:gd name="T9" fmla="*/ 23 h 33"/>
                <a:gd name="T10" fmla="*/ 8 w 93"/>
                <a:gd name="T11" fmla="*/ 29 h 33"/>
                <a:gd name="T12" fmla="*/ 47 w 93"/>
                <a:gd name="T13" fmla="*/ 10 h 33"/>
                <a:gd name="T14" fmla="*/ 88 w 93"/>
                <a:gd name="T15" fmla="*/ 23 h 33"/>
                <a:gd name="T16" fmla="*/ 93 w 93"/>
                <a:gd name="T17" fmla="*/ 4 h 33"/>
                <a:gd name="T18" fmla="*/ 34 w 93"/>
                <a:gd name="T19" fmla="*/ 4 h 33"/>
                <a:gd name="T20" fmla="*/ 8 w 93"/>
                <a:gd name="T21" fmla="*/ 5 h 33"/>
                <a:gd name="T22" fmla="*/ 6 w 93"/>
                <a:gd name="T23" fmla="*/ 7 h 33"/>
                <a:gd name="T24" fmla="*/ 2 w 93"/>
                <a:gd name="T25" fmla="*/ 6 h 33"/>
                <a:gd name="T26" fmla="*/ 4 w 93"/>
                <a:gd name="T27" fmla="*/ 6 h 33"/>
                <a:gd name="T28" fmla="*/ 30 w 93"/>
                <a:gd name="T29" fmla="*/ 29 h 33"/>
                <a:gd name="T30" fmla="*/ 10 w 93"/>
                <a:gd name="T31" fmla="*/ 27 h 33"/>
                <a:gd name="T32" fmla="*/ 34 w 93"/>
                <a:gd name="T33" fmla="*/ 25 h 33"/>
                <a:gd name="T34" fmla="*/ 8 w 93"/>
                <a:gd name="T35" fmla="*/ 24 h 33"/>
                <a:gd name="T36" fmla="*/ 36 w 93"/>
                <a:gd name="T37" fmla="*/ 24 h 33"/>
                <a:gd name="T38" fmla="*/ 6 w 93"/>
                <a:gd name="T39" fmla="*/ 19 h 33"/>
                <a:gd name="T40" fmla="*/ 39 w 93"/>
                <a:gd name="T41" fmla="*/ 17 h 33"/>
                <a:gd name="T42" fmla="*/ 40 w 93"/>
                <a:gd name="T43" fmla="*/ 15 h 33"/>
                <a:gd name="T44" fmla="*/ 6 w 93"/>
                <a:gd name="T45" fmla="*/ 14 h 33"/>
                <a:gd name="T46" fmla="*/ 40 w 93"/>
                <a:gd name="T47" fmla="*/ 12 h 33"/>
                <a:gd name="T48" fmla="*/ 6 w 93"/>
                <a:gd name="T49" fmla="*/ 10 h 33"/>
                <a:gd name="T50" fmla="*/ 40 w 93"/>
                <a:gd name="T51" fmla="*/ 10 h 33"/>
                <a:gd name="T52" fmla="*/ 84 w 93"/>
                <a:gd name="T53" fmla="*/ 4 h 33"/>
                <a:gd name="T54" fmla="*/ 57 w 93"/>
                <a:gd name="T55" fmla="*/ 5 h 33"/>
                <a:gd name="T56" fmla="*/ 55 w 93"/>
                <a:gd name="T57" fmla="*/ 7 h 33"/>
                <a:gd name="T58" fmla="*/ 54 w 93"/>
                <a:gd name="T59" fmla="*/ 8 h 33"/>
                <a:gd name="T60" fmla="*/ 54 w 93"/>
                <a:gd name="T61" fmla="*/ 10 h 33"/>
                <a:gd name="T62" fmla="*/ 64 w 93"/>
                <a:gd name="T63" fmla="*/ 29 h 33"/>
                <a:gd name="T64" fmla="*/ 85 w 93"/>
                <a:gd name="T65" fmla="*/ 26 h 33"/>
                <a:gd name="T66" fmla="*/ 59 w 93"/>
                <a:gd name="T67" fmla="*/ 25 h 33"/>
                <a:gd name="T68" fmla="*/ 86 w 93"/>
                <a:gd name="T69" fmla="*/ 24 h 33"/>
                <a:gd name="T70" fmla="*/ 87 w 93"/>
                <a:gd name="T71" fmla="*/ 22 h 33"/>
                <a:gd name="T72" fmla="*/ 56 w 93"/>
                <a:gd name="T73" fmla="*/ 21 h 33"/>
                <a:gd name="T74" fmla="*/ 87 w 93"/>
                <a:gd name="T75" fmla="*/ 21 h 33"/>
                <a:gd name="T76" fmla="*/ 54 w 93"/>
                <a:gd name="T77" fmla="*/ 15 h 33"/>
                <a:gd name="T78" fmla="*/ 88 w 93"/>
                <a:gd name="T79" fmla="*/ 14 h 33"/>
                <a:gd name="T80" fmla="*/ 88 w 93"/>
                <a:gd name="T81" fmla="*/ 12 h 33"/>
                <a:gd name="T82" fmla="*/ 90 w 93"/>
                <a:gd name="T83" fmla="*/ 6 h 33"/>
                <a:gd name="T84" fmla="*/ 92 w 93"/>
                <a:gd name="T85" fmla="*/ 6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3" h="33">
                  <a:moveTo>
                    <a:pt x="92" y="2"/>
                  </a:moveTo>
                  <a:cubicBezTo>
                    <a:pt x="92" y="2"/>
                    <a:pt x="82" y="0"/>
                    <a:pt x="73" y="0"/>
                  </a:cubicBezTo>
                  <a:cubicBezTo>
                    <a:pt x="65" y="0"/>
                    <a:pt x="52" y="3"/>
                    <a:pt x="52" y="3"/>
                  </a:cubicBezTo>
                  <a:cubicBezTo>
                    <a:pt x="47" y="3"/>
                    <a:pt x="47" y="3"/>
                    <a:pt x="47" y="3"/>
                  </a:cubicBezTo>
                  <a:cubicBezTo>
                    <a:pt x="47" y="3"/>
                    <a:pt x="47" y="3"/>
                    <a:pt x="47" y="3"/>
                  </a:cubicBezTo>
                  <a:cubicBezTo>
                    <a:pt x="47" y="3"/>
                    <a:pt x="47" y="3"/>
                    <a:pt x="47" y="3"/>
                  </a:cubicBezTo>
                  <a:cubicBezTo>
                    <a:pt x="47" y="3"/>
                    <a:pt x="47" y="3"/>
                    <a:pt x="47" y="3"/>
                  </a:cubicBezTo>
                  <a:cubicBezTo>
                    <a:pt x="47" y="3"/>
                    <a:pt x="47" y="3"/>
                    <a:pt x="47" y="3"/>
                  </a:cubicBezTo>
                  <a:cubicBezTo>
                    <a:pt x="42" y="3"/>
                    <a:pt x="42" y="3"/>
                    <a:pt x="42" y="3"/>
                  </a:cubicBezTo>
                  <a:cubicBezTo>
                    <a:pt x="42" y="3"/>
                    <a:pt x="29" y="0"/>
                    <a:pt x="20" y="0"/>
                  </a:cubicBezTo>
                  <a:cubicBezTo>
                    <a:pt x="12" y="0"/>
                    <a:pt x="2" y="2"/>
                    <a:pt x="2" y="2"/>
                  </a:cubicBezTo>
                  <a:cubicBezTo>
                    <a:pt x="2" y="2"/>
                    <a:pt x="0" y="2"/>
                    <a:pt x="0" y="4"/>
                  </a:cubicBezTo>
                  <a:cubicBezTo>
                    <a:pt x="0" y="4"/>
                    <a:pt x="0" y="7"/>
                    <a:pt x="0" y="8"/>
                  </a:cubicBezTo>
                  <a:cubicBezTo>
                    <a:pt x="0" y="9"/>
                    <a:pt x="2" y="9"/>
                    <a:pt x="3" y="10"/>
                  </a:cubicBezTo>
                  <a:cubicBezTo>
                    <a:pt x="4" y="11"/>
                    <a:pt x="5" y="18"/>
                    <a:pt x="5" y="23"/>
                  </a:cubicBezTo>
                  <a:cubicBezTo>
                    <a:pt x="6" y="25"/>
                    <a:pt x="7" y="27"/>
                    <a:pt x="8" y="29"/>
                  </a:cubicBezTo>
                  <a:cubicBezTo>
                    <a:pt x="8" y="29"/>
                    <a:pt x="8" y="29"/>
                    <a:pt x="8" y="29"/>
                  </a:cubicBezTo>
                  <a:cubicBezTo>
                    <a:pt x="8" y="29"/>
                    <a:pt x="8" y="29"/>
                    <a:pt x="8" y="29"/>
                  </a:cubicBezTo>
                  <a:cubicBezTo>
                    <a:pt x="11" y="31"/>
                    <a:pt x="15" y="33"/>
                    <a:pt x="21" y="33"/>
                  </a:cubicBezTo>
                  <a:cubicBezTo>
                    <a:pt x="30" y="33"/>
                    <a:pt x="34" y="31"/>
                    <a:pt x="38" y="24"/>
                  </a:cubicBezTo>
                  <a:cubicBezTo>
                    <a:pt x="42" y="18"/>
                    <a:pt x="43" y="10"/>
                    <a:pt x="47" y="10"/>
                  </a:cubicBezTo>
                  <a:cubicBezTo>
                    <a:pt x="51" y="10"/>
                    <a:pt x="52" y="18"/>
                    <a:pt x="56" y="24"/>
                  </a:cubicBezTo>
                  <a:cubicBezTo>
                    <a:pt x="60" y="31"/>
                    <a:pt x="64" y="33"/>
                    <a:pt x="73" y="33"/>
                  </a:cubicBezTo>
                  <a:cubicBezTo>
                    <a:pt x="83" y="33"/>
                    <a:pt x="88" y="28"/>
                    <a:pt x="88" y="23"/>
                  </a:cubicBezTo>
                  <a:cubicBezTo>
                    <a:pt x="89" y="18"/>
                    <a:pt x="90" y="11"/>
                    <a:pt x="91" y="10"/>
                  </a:cubicBezTo>
                  <a:cubicBezTo>
                    <a:pt x="92" y="9"/>
                    <a:pt x="93" y="9"/>
                    <a:pt x="93" y="8"/>
                  </a:cubicBezTo>
                  <a:cubicBezTo>
                    <a:pt x="93" y="7"/>
                    <a:pt x="93" y="4"/>
                    <a:pt x="93" y="4"/>
                  </a:cubicBezTo>
                  <a:cubicBezTo>
                    <a:pt x="93" y="2"/>
                    <a:pt x="92" y="2"/>
                    <a:pt x="92" y="2"/>
                  </a:cubicBezTo>
                  <a:close/>
                  <a:moveTo>
                    <a:pt x="20" y="2"/>
                  </a:moveTo>
                  <a:cubicBezTo>
                    <a:pt x="25" y="2"/>
                    <a:pt x="30" y="2"/>
                    <a:pt x="34" y="4"/>
                  </a:cubicBezTo>
                  <a:cubicBezTo>
                    <a:pt x="9" y="4"/>
                    <a:pt x="9" y="4"/>
                    <a:pt x="9" y="4"/>
                  </a:cubicBezTo>
                  <a:cubicBezTo>
                    <a:pt x="12" y="2"/>
                    <a:pt x="15" y="2"/>
                    <a:pt x="20" y="2"/>
                  </a:cubicBezTo>
                  <a:close/>
                  <a:moveTo>
                    <a:pt x="8" y="5"/>
                  </a:moveTo>
                  <a:cubicBezTo>
                    <a:pt x="37" y="5"/>
                    <a:pt x="37" y="5"/>
                    <a:pt x="37" y="5"/>
                  </a:cubicBezTo>
                  <a:cubicBezTo>
                    <a:pt x="38" y="6"/>
                    <a:pt x="39" y="6"/>
                    <a:pt x="39" y="7"/>
                  </a:cubicBezTo>
                  <a:cubicBezTo>
                    <a:pt x="6" y="7"/>
                    <a:pt x="6" y="7"/>
                    <a:pt x="6" y="7"/>
                  </a:cubicBezTo>
                  <a:cubicBezTo>
                    <a:pt x="7" y="6"/>
                    <a:pt x="7" y="6"/>
                    <a:pt x="8" y="5"/>
                  </a:cubicBezTo>
                  <a:close/>
                  <a:moveTo>
                    <a:pt x="4" y="6"/>
                  </a:moveTo>
                  <a:cubicBezTo>
                    <a:pt x="3" y="6"/>
                    <a:pt x="2" y="6"/>
                    <a:pt x="2" y="6"/>
                  </a:cubicBezTo>
                  <a:cubicBezTo>
                    <a:pt x="2" y="5"/>
                    <a:pt x="3" y="5"/>
                    <a:pt x="4" y="5"/>
                  </a:cubicBezTo>
                  <a:cubicBezTo>
                    <a:pt x="4" y="5"/>
                    <a:pt x="5" y="5"/>
                    <a:pt x="5" y="6"/>
                  </a:cubicBezTo>
                  <a:cubicBezTo>
                    <a:pt x="5" y="6"/>
                    <a:pt x="4" y="6"/>
                    <a:pt x="4" y="6"/>
                  </a:cubicBezTo>
                  <a:close/>
                  <a:moveTo>
                    <a:pt x="22" y="31"/>
                  </a:moveTo>
                  <a:cubicBezTo>
                    <a:pt x="18" y="31"/>
                    <a:pt x="15" y="30"/>
                    <a:pt x="13" y="29"/>
                  </a:cubicBezTo>
                  <a:cubicBezTo>
                    <a:pt x="30" y="29"/>
                    <a:pt x="30" y="29"/>
                    <a:pt x="30" y="29"/>
                  </a:cubicBezTo>
                  <a:cubicBezTo>
                    <a:pt x="27" y="30"/>
                    <a:pt x="24" y="31"/>
                    <a:pt x="22" y="31"/>
                  </a:cubicBezTo>
                  <a:close/>
                  <a:moveTo>
                    <a:pt x="32" y="27"/>
                  </a:moveTo>
                  <a:cubicBezTo>
                    <a:pt x="10" y="27"/>
                    <a:pt x="10" y="27"/>
                    <a:pt x="10" y="27"/>
                  </a:cubicBezTo>
                  <a:cubicBezTo>
                    <a:pt x="10" y="27"/>
                    <a:pt x="9" y="26"/>
                    <a:pt x="9" y="26"/>
                  </a:cubicBezTo>
                  <a:cubicBezTo>
                    <a:pt x="9" y="26"/>
                    <a:pt x="9" y="25"/>
                    <a:pt x="8" y="25"/>
                  </a:cubicBezTo>
                  <a:cubicBezTo>
                    <a:pt x="34" y="25"/>
                    <a:pt x="34" y="25"/>
                    <a:pt x="34" y="25"/>
                  </a:cubicBezTo>
                  <a:cubicBezTo>
                    <a:pt x="34" y="26"/>
                    <a:pt x="33" y="27"/>
                    <a:pt x="32" y="27"/>
                  </a:cubicBezTo>
                  <a:close/>
                  <a:moveTo>
                    <a:pt x="36" y="24"/>
                  </a:moveTo>
                  <a:cubicBezTo>
                    <a:pt x="8" y="24"/>
                    <a:pt x="8" y="24"/>
                    <a:pt x="8" y="24"/>
                  </a:cubicBezTo>
                  <a:cubicBezTo>
                    <a:pt x="7" y="23"/>
                    <a:pt x="7" y="23"/>
                    <a:pt x="7" y="22"/>
                  </a:cubicBezTo>
                  <a:cubicBezTo>
                    <a:pt x="37" y="22"/>
                    <a:pt x="37" y="22"/>
                    <a:pt x="37" y="22"/>
                  </a:cubicBezTo>
                  <a:cubicBezTo>
                    <a:pt x="37" y="23"/>
                    <a:pt x="36" y="23"/>
                    <a:pt x="36" y="24"/>
                  </a:cubicBezTo>
                  <a:close/>
                  <a:moveTo>
                    <a:pt x="38" y="21"/>
                  </a:moveTo>
                  <a:cubicBezTo>
                    <a:pt x="7" y="21"/>
                    <a:pt x="7" y="21"/>
                    <a:pt x="7" y="21"/>
                  </a:cubicBezTo>
                  <a:cubicBezTo>
                    <a:pt x="6" y="20"/>
                    <a:pt x="6" y="19"/>
                    <a:pt x="6" y="19"/>
                  </a:cubicBezTo>
                  <a:cubicBezTo>
                    <a:pt x="39" y="19"/>
                    <a:pt x="39" y="19"/>
                    <a:pt x="39" y="19"/>
                  </a:cubicBezTo>
                  <a:cubicBezTo>
                    <a:pt x="38" y="19"/>
                    <a:pt x="38" y="20"/>
                    <a:pt x="38" y="21"/>
                  </a:cubicBezTo>
                  <a:close/>
                  <a:moveTo>
                    <a:pt x="39" y="17"/>
                  </a:moveTo>
                  <a:cubicBezTo>
                    <a:pt x="6" y="17"/>
                    <a:pt x="6" y="17"/>
                    <a:pt x="6" y="17"/>
                  </a:cubicBezTo>
                  <a:cubicBezTo>
                    <a:pt x="6" y="16"/>
                    <a:pt x="6" y="16"/>
                    <a:pt x="6" y="15"/>
                  </a:cubicBezTo>
                  <a:cubicBezTo>
                    <a:pt x="40" y="15"/>
                    <a:pt x="40" y="15"/>
                    <a:pt x="40" y="15"/>
                  </a:cubicBezTo>
                  <a:cubicBezTo>
                    <a:pt x="39" y="16"/>
                    <a:pt x="39" y="17"/>
                    <a:pt x="39" y="17"/>
                  </a:cubicBezTo>
                  <a:close/>
                  <a:moveTo>
                    <a:pt x="40" y="14"/>
                  </a:moveTo>
                  <a:cubicBezTo>
                    <a:pt x="6" y="14"/>
                    <a:pt x="6" y="14"/>
                    <a:pt x="6" y="14"/>
                  </a:cubicBezTo>
                  <a:cubicBezTo>
                    <a:pt x="6" y="13"/>
                    <a:pt x="6" y="13"/>
                    <a:pt x="6" y="13"/>
                  </a:cubicBezTo>
                  <a:cubicBezTo>
                    <a:pt x="6" y="12"/>
                    <a:pt x="6" y="12"/>
                    <a:pt x="6" y="12"/>
                  </a:cubicBezTo>
                  <a:cubicBezTo>
                    <a:pt x="40" y="12"/>
                    <a:pt x="40" y="12"/>
                    <a:pt x="40" y="12"/>
                  </a:cubicBezTo>
                  <a:cubicBezTo>
                    <a:pt x="40" y="12"/>
                    <a:pt x="40" y="13"/>
                    <a:pt x="40" y="14"/>
                  </a:cubicBezTo>
                  <a:close/>
                  <a:moveTo>
                    <a:pt x="40" y="10"/>
                  </a:moveTo>
                  <a:cubicBezTo>
                    <a:pt x="6" y="10"/>
                    <a:pt x="6" y="10"/>
                    <a:pt x="6" y="10"/>
                  </a:cubicBezTo>
                  <a:cubicBezTo>
                    <a:pt x="6" y="10"/>
                    <a:pt x="6" y="9"/>
                    <a:pt x="6" y="8"/>
                  </a:cubicBezTo>
                  <a:cubicBezTo>
                    <a:pt x="40" y="8"/>
                    <a:pt x="40" y="8"/>
                    <a:pt x="40" y="8"/>
                  </a:cubicBezTo>
                  <a:cubicBezTo>
                    <a:pt x="40" y="9"/>
                    <a:pt x="40" y="9"/>
                    <a:pt x="40" y="10"/>
                  </a:cubicBezTo>
                  <a:cubicBezTo>
                    <a:pt x="40" y="10"/>
                    <a:pt x="40" y="10"/>
                    <a:pt x="40" y="10"/>
                  </a:cubicBezTo>
                  <a:close/>
                  <a:moveTo>
                    <a:pt x="74" y="2"/>
                  </a:moveTo>
                  <a:cubicBezTo>
                    <a:pt x="79" y="2"/>
                    <a:pt x="82" y="2"/>
                    <a:pt x="84" y="4"/>
                  </a:cubicBezTo>
                  <a:cubicBezTo>
                    <a:pt x="60" y="4"/>
                    <a:pt x="60" y="4"/>
                    <a:pt x="60" y="4"/>
                  </a:cubicBezTo>
                  <a:cubicBezTo>
                    <a:pt x="64" y="2"/>
                    <a:pt x="69" y="2"/>
                    <a:pt x="74" y="2"/>
                  </a:cubicBezTo>
                  <a:close/>
                  <a:moveTo>
                    <a:pt x="57" y="5"/>
                  </a:moveTo>
                  <a:cubicBezTo>
                    <a:pt x="86" y="5"/>
                    <a:pt x="86" y="5"/>
                    <a:pt x="86" y="5"/>
                  </a:cubicBezTo>
                  <a:cubicBezTo>
                    <a:pt x="87" y="6"/>
                    <a:pt x="87" y="6"/>
                    <a:pt x="87" y="7"/>
                  </a:cubicBezTo>
                  <a:cubicBezTo>
                    <a:pt x="55" y="7"/>
                    <a:pt x="55" y="7"/>
                    <a:pt x="55" y="7"/>
                  </a:cubicBezTo>
                  <a:cubicBezTo>
                    <a:pt x="55" y="6"/>
                    <a:pt x="56" y="6"/>
                    <a:pt x="57" y="5"/>
                  </a:cubicBezTo>
                  <a:close/>
                  <a:moveTo>
                    <a:pt x="54" y="10"/>
                  </a:moveTo>
                  <a:cubicBezTo>
                    <a:pt x="54" y="9"/>
                    <a:pt x="54" y="9"/>
                    <a:pt x="54" y="8"/>
                  </a:cubicBezTo>
                  <a:cubicBezTo>
                    <a:pt x="88" y="8"/>
                    <a:pt x="88" y="8"/>
                    <a:pt x="88" y="8"/>
                  </a:cubicBezTo>
                  <a:cubicBezTo>
                    <a:pt x="88" y="9"/>
                    <a:pt x="88" y="10"/>
                    <a:pt x="88" y="10"/>
                  </a:cubicBezTo>
                  <a:cubicBezTo>
                    <a:pt x="54" y="10"/>
                    <a:pt x="54" y="10"/>
                    <a:pt x="54" y="10"/>
                  </a:cubicBezTo>
                  <a:cubicBezTo>
                    <a:pt x="54" y="10"/>
                    <a:pt x="54" y="10"/>
                    <a:pt x="54" y="10"/>
                  </a:cubicBezTo>
                  <a:close/>
                  <a:moveTo>
                    <a:pt x="72" y="31"/>
                  </a:moveTo>
                  <a:cubicBezTo>
                    <a:pt x="70" y="31"/>
                    <a:pt x="67" y="30"/>
                    <a:pt x="64" y="29"/>
                  </a:cubicBezTo>
                  <a:cubicBezTo>
                    <a:pt x="81" y="29"/>
                    <a:pt x="81" y="29"/>
                    <a:pt x="81" y="29"/>
                  </a:cubicBezTo>
                  <a:cubicBezTo>
                    <a:pt x="79" y="30"/>
                    <a:pt x="76" y="31"/>
                    <a:pt x="72" y="31"/>
                  </a:cubicBezTo>
                  <a:close/>
                  <a:moveTo>
                    <a:pt x="85" y="26"/>
                  </a:moveTo>
                  <a:cubicBezTo>
                    <a:pt x="85" y="26"/>
                    <a:pt x="84" y="27"/>
                    <a:pt x="83" y="27"/>
                  </a:cubicBezTo>
                  <a:cubicBezTo>
                    <a:pt x="62" y="27"/>
                    <a:pt x="62" y="27"/>
                    <a:pt x="62" y="27"/>
                  </a:cubicBezTo>
                  <a:cubicBezTo>
                    <a:pt x="61" y="27"/>
                    <a:pt x="60" y="26"/>
                    <a:pt x="59" y="25"/>
                  </a:cubicBezTo>
                  <a:cubicBezTo>
                    <a:pt x="85" y="25"/>
                    <a:pt x="85" y="25"/>
                    <a:pt x="85" y="25"/>
                  </a:cubicBezTo>
                  <a:cubicBezTo>
                    <a:pt x="85" y="25"/>
                    <a:pt x="85" y="26"/>
                    <a:pt x="85" y="26"/>
                  </a:cubicBezTo>
                  <a:close/>
                  <a:moveTo>
                    <a:pt x="86" y="24"/>
                  </a:moveTo>
                  <a:cubicBezTo>
                    <a:pt x="58" y="24"/>
                    <a:pt x="58" y="24"/>
                    <a:pt x="58" y="24"/>
                  </a:cubicBezTo>
                  <a:cubicBezTo>
                    <a:pt x="58" y="23"/>
                    <a:pt x="57" y="23"/>
                    <a:pt x="57" y="22"/>
                  </a:cubicBezTo>
                  <a:cubicBezTo>
                    <a:pt x="87" y="22"/>
                    <a:pt x="87" y="22"/>
                    <a:pt x="87" y="22"/>
                  </a:cubicBezTo>
                  <a:cubicBezTo>
                    <a:pt x="87" y="23"/>
                    <a:pt x="86" y="23"/>
                    <a:pt x="86" y="24"/>
                  </a:cubicBezTo>
                  <a:close/>
                  <a:moveTo>
                    <a:pt x="87" y="21"/>
                  </a:moveTo>
                  <a:cubicBezTo>
                    <a:pt x="56" y="21"/>
                    <a:pt x="56" y="21"/>
                    <a:pt x="56" y="21"/>
                  </a:cubicBezTo>
                  <a:cubicBezTo>
                    <a:pt x="56" y="20"/>
                    <a:pt x="55" y="19"/>
                    <a:pt x="55" y="19"/>
                  </a:cubicBezTo>
                  <a:cubicBezTo>
                    <a:pt x="88" y="19"/>
                    <a:pt x="88" y="19"/>
                    <a:pt x="88" y="19"/>
                  </a:cubicBezTo>
                  <a:cubicBezTo>
                    <a:pt x="88" y="19"/>
                    <a:pt x="87" y="20"/>
                    <a:pt x="87" y="21"/>
                  </a:cubicBezTo>
                  <a:close/>
                  <a:moveTo>
                    <a:pt x="88" y="17"/>
                  </a:moveTo>
                  <a:cubicBezTo>
                    <a:pt x="55" y="17"/>
                    <a:pt x="55" y="17"/>
                    <a:pt x="55" y="17"/>
                  </a:cubicBezTo>
                  <a:cubicBezTo>
                    <a:pt x="55" y="17"/>
                    <a:pt x="54" y="16"/>
                    <a:pt x="54" y="15"/>
                  </a:cubicBezTo>
                  <a:cubicBezTo>
                    <a:pt x="88" y="15"/>
                    <a:pt x="88" y="15"/>
                    <a:pt x="88" y="15"/>
                  </a:cubicBezTo>
                  <a:cubicBezTo>
                    <a:pt x="88" y="16"/>
                    <a:pt x="88" y="16"/>
                    <a:pt x="88" y="17"/>
                  </a:cubicBezTo>
                  <a:close/>
                  <a:moveTo>
                    <a:pt x="88" y="14"/>
                  </a:moveTo>
                  <a:cubicBezTo>
                    <a:pt x="54" y="14"/>
                    <a:pt x="54" y="14"/>
                    <a:pt x="54" y="14"/>
                  </a:cubicBezTo>
                  <a:cubicBezTo>
                    <a:pt x="54" y="13"/>
                    <a:pt x="54" y="12"/>
                    <a:pt x="54" y="12"/>
                  </a:cubicBezTo>
                  <a:cubicBezTo>
                    <a:pt x="88" y="12"/>
                    <a:pt x="88" y="12"/>
                    <a:pt x="88" y="12"/>
                  </a:cubicBezTo>
                  <a:cubicBezTo>
                    <a:pt x="88" y="12"/>
                    <a:pt x="88" y="12"/>
                    <a:pt x="88" y="13"/>
                  </a:cubicBezTo>
                  <a:cubicBezTo>
                    <a:pt x="88" y="13"/>
                    <a:pt x="88" y="13"/>
                    <a:pt x="88" y="14"/>
                  </a:cubicBezTo>
                  <a:close/>
                  <a:moveTo>
                    <a:pt x="90" y="6"/>
                  </a:moveTo>
                  <a:cubicBezTo>
                    <a:pt x="90" y="6"/>
                    <a:pt x="89" y="6"/>
                    <a:pt x="88" y="6"/>
                  </a:cubicBezTo>
                  <a:cubicBezTo>
                    <a:pt x="89" y="5"/>
                    <a:pt x="90" y="5"/>
                    <a:pt x="90" y="5"/>
                  </a:cubicBezTo>
                  <a:cubicBezTo>
                    <a:pt x="91" y="5"/>
                    <a:pt x="92" y="5"/>
                    <a:pt x="92" y="6"/>
                  </a:cubicBezTo>
                  <a:cubicBezTo>
                    <a:pt x="92" y="6"/>
                    <a:pt x="91" y="6"/>
                    <a:pt x="90" y="6"/>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Rectangle 30"/>
            <p:cNvSpPr>
              <a:spLocks noChangeArrowheads="1"/>
            </p:cNvSpPr>
            <p:nvPr/>
          </p:nvSpPr>
          <p:spPr bwMode="auto">
            <a:xfrm>
              <a:off x="6930" y="1551"/>
              <a:ext cx="378" cy="12"/>
            </a:xfrm>
            <a:prstGeom prst="rect">
              <a:avLst/>
            </a:prstGeom>
            <a:solidFill>
              <a:srgbClr val="C69B7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403572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OAuth 2.0 Flow Provider-Hosted app</a:t>
            </a:r>
          </a:p>
        </p:txBody>
      </p:sp>
      <p:sp>
        <p:nvSpPr>
          <p:cNvPr id="5" name="TextBox 4"/>
          <p:cNvSpPr txBox="1"/>
          <p:nvPr/>
        </p:nvSpPr>
        <p:spPr>
          <a:xfrm>
            <a:off x="1293392" y="4411271"/>
            <a:ext cx="1623266" cy="502317"/>
          </a:xfrm>
          <a:prstGeom prst="rect">
            <a:avLst/>
          </a:prstGeom>
          <a:noFill/>
        </p:spPr>
        <p:txBody>
          <a:bodyPr wrap="none" lIns="0" tIns="0" rIns="0" bIns="0" rtlCol="0">
            <a:spAutoFit/>
          </a:bodyPr>
          <a:lstStyle/>
          <a:p>
            <a:pPr algn="ctr"/>
            <a:r>
              <a:rPr lang="en-US" sz="1632" b="1" dirty="0">
                <a:gradFill>
                  <a:gsLst>
                    <a:gs pos="2917">
                      <a:schemeClr val="bg2"/>
                    </a:gs>
                    <a:gs pos="95000">
                      <a:schemeClr val="bg2"/>
                    </a:gs>
                  </a:gsLst>
                  <a:lin ang="5400000" scaled="0"/>
                </a:gradFill>
              </a:rPr>
              <a:t>End User</a:t>
            </a:r>
          </a:p>
          <a:p>
            <a:pPr algn="ctr"/>
            <a:r>
              <a:rPr lang="en-US" sz="1632" dirty="0">
                <a:gradFill>
                  <a:gsLst>
                    <a:gs pos="2917">
                      <a:schemeClr val="bg2"/>
                    </a:gs>
                    <a:gs pos="95000">
                      <a:schemeClr val="bg2"/>
                    </a:gs>
                  </a:gsLst>
                  <a:lin ang="5400000" scaled="0"/>
                </a:gradFill>
              </a:rPr>
              <a:t>(Resource Owner)</a:t>
            </a:r>
          </a:p>
        </p:txBody>
      </p:sp>
      <p:sp>
        <p:nvSpPr>
          <p:cNvPr id="10" name="TextBox 9"/>
          <p:cNvSpPr txBox="1"/>
          <p:nvPr/>
        </p:nvSpPr>
        <p:spPr>
          <a:xfrm>
            <a:off x="9343454" y="4411271"/>
            <a:ext cx="2017348" cy="502317"/>
          </a:xfrm>
          <a:prstGeom prst="rect">
            <a:avLst/>
          </a:prstGeom>
          <a:noFill/>
        </p:spPr>
        <p:txBody>
          <a:bodyPr wrap="none" lIns="0" tIns="0" rIns="0" bIns="0" rtlCol="0">
            <a:spAutoFit/>
          </a:bodyPr>
          <a:lstStyle/>
          <a:p>
            <a:pPr algn="ctr"/>
            <a:r>
              <a:rPr lang="en-US" sz="1632" b="1" dirty="0">
                <a:gradFill>
                  <a:gsLst>
                    <a:gs pos="2917">
                      <a:schemeClr val="bg2"/>
                    </a:gs>
                    <a:gs pos="95000">
                      <a:schemeClr val="bg2"/>
                    </a:gs>
                  </a:gsLst>
                  <a:lin ang="5400000" scaled="0"/>
                </a:gradFill>
              </a:rPr>
              <a:t>Azure ACS</a:t>
            </a:r>
          </a:p>
          <a:p>
            <a:pPr algn="ctr"/>
            <a:r>
              <a:rPr lang="en-US" sz="1632" dirty="0">
                <a:gradFill>
                  <a:gsLst>
                    <a:gs pos="2917">
                      <a:schemeClr val="bg2"/>
                    </a:gs>
                    <a:gs pos="95000">
                      <a:schemeClr val="bg2"/>
                    </a:gs>
                  </a:gsLst>
                  <a:lin ang="5400000" scaled="0"/>
                </a:gradFill>
              </a:rPr>
              <a:t>(Authorization Server)</a:t>
            </a:r>
          </a:p>
        </p:txBody>
      </p:sp>
      <p:sp>
        <p:nvSpPr>
          <p:cNvPr id="11" name="TextBox 10"/>
          <p:cNvSpPr txBox="1"/>
          <p:nvPr/>
        </p:nvSpPr>
        <p:spPr>
          <a:xfrm>
            <a:off x="5451200" y="3040063"/>
            <a:ext cx="1505925" cy="502317"/>
          </a:xfrm>
          <a:prstGeom prst="rect">
            <a:avLst/>
          </a:prstGeom>
          <a:noFill/>
        </p:spPr>
        <p:txBody>
          <a:bodyPr wrap="none" lIns="0" tIns="0" rIns="0" bIns="0" rtlCol="0">
            <a:spAutoFit/>
          </a:bodyPr>
          <a:lstStyle/>
          <a:p>
            <a:pPr algn="ctr"/>
            <a:r>
              <a:rPr lang="en-US" sz="1632" b="1" dirty="0">
                <a:gradFill>
                  <a:gsLst>
                    <a:gs pos="2917">
                      <a:schemeClr val="bg2"/>
                    </a:gs>
                    <a:gs pos="95000">
                      <a:schemeClr val="bg2"/>
                    </a:gs>
                  </a:gsLst>
                  <a:lin ang="5400000" scaled="0"/>
                </a:gradFill>
              </a:rPr>
              <a:t>Azure Web Site</a:t>
            </a:r>
          </a:p>
          <a:p>
            <a:pPr algn="ctr"/>
            <a:r>
              <a:rPr lang="en-US" sz="1632" dirty="0">
                <a:gradFill>
                  <a:gsLst>
                    <a:gs pos="2917">
                      <a:schemeClr val="bg2"/>
                    </a:gs>
                    <a:gs pos="95000">
                      <a:schemeClr val="bg2"/>
                    </a:gs>
                  </a:gsLst>
                  <a:lin ang="5400000" scaled="0"/>
                </a:gradFill>
              </a:rPr>
              <a:t>(Client)</a:t>
            </a:r>
          </a:p>
        </p:txBody>
      </p:sp>
      <p:sp>
        <p:nvSpPr>
          <p:cNvPr id="15" name="TextBox 14"/>
          <p:cNvSpPr txBox="1"/>
          <p:nvPr/>
        </p:nvSpPr>
        <p:spPr>
          <a:xfrm>
            <a:off x="5333282" y="5855763"/>
            <a:ext cx="1772280" cy="502317"/>
          </a:xfrm>
          <a:prstGeom prst="rect">
            <a:avLst/>
          </a:prstGeom>
          <a:noFill/>
        </p:spPr>
        <p:txBody>
          <a:bodyPr wrap="none" lIns="0" tIns="0" rIns="0" bIns="0" rtlCol="0">
            <a:spAutoFit/>
          </a:bodyPr>
          <a:lstStyle/>
          <a:p>
            <a:pPr algn="ctr"/>
            <a:r>
              <a:rPr lang="en-US" sz="1632" b="1" dirty="0">
                <a:gradFill>
                  <a:gsLst>
                    <a:gs pos="2917">
                      <a:schemeClr val="bg2"/>
                    </a:gs>
                    <a:gs pos="95000">
                      <a:schemeClr val="bg2"/>
                    </a:gs>
                  </a:gsLst>
                  <a:lin ang="5400000" scaled="0"/>
                </a:gradFill>
              </a:rPr>
              <a:t>SharePoint Online</a:t>
            </a:r>
          </a:p>
          <a:p>
            <a:pPr algn="ctr"/>
            <a:r>
              <a:rPr lang="en-US" sz="1632" dirty="0">
                <a:gradFill>
                  <a:gsLst>
                    <a:gs pos="2917">
                      <a:schemeClr val="bg2"/>
                    </a:gs>
                    <a:gs pos="95000">
                      <a:schemeClr val="bg2"/>
                    </a:gs>
                  </a:gsLst>
                  <a:lin ang="5400000" scaled="0"/>
                </a:gradFill>
              </a:rPr>
              <a:t>(Resource Server)</a:t>
            </a:r>
          </a:p>
        </p:txBody>
      </p:sp>
      <p:grpSp>
        <p:nvGrpSpPr>
          <p:cNvPr id="13" name="Breadcrumbs"/>
          <p:cNvGrpSpPr/>
          <p:nvPr/>
        </p:nvGrpSpPr>
        <p:grpSpPr>
          <a:xfrm>
            <a:off x="10174941" y="167118"/>
            <a:ext cx="2169709" cy="287338"/>
            <a:chOff x="10174941" y="167118"/>
            <a:chExt cx="2169709" cy="287338"/>
          </a:xfrm>
        </p:grpSpPr>
        <p:sp>
          <p:nvSpPr>
            <p:cNvPr id="16" name="TextBox 15"/>
            <p:cNvSpPr txBox="1"/>
            <p:nvPr/>
          </p:nvSpPr>
          <p:spPr>
            <a:xfrm>
              <a:off x="10174941" y="167118"/>
              <a:ext cx="2169709" cy="287338"/>
            </a:xfrm>
            <a:prstGeom prst="rect">
              <a:avLst/>
            </a:prstGeom>
            <a:noFill/>
          </p:spPr>
          <p:txBody>
            <a:bodyPr wrap="square" lIns="146304" tIns="91440" rIns="146304" bIns="91440" rtlCol="0">
              <a:noAutofit/>
            </a:bodyPr>
            <a:lstStyle/>
            <a:p>
              <a:pPr>
                <a:lnSpc>
                  <a:spcPct val="90000"/>
                </a:lnSpc>
              </a:pPr>
              <a:r>
                <a:rPr lang="en-US" sz="1400" dirty="0">
                  <a:gradFill>
                    <a:gsLst>
                      <a:gs pos="8367">
                        <a:schemeClr val="tx1"/>
                      </a:gs>
                      <a:gs pos="31000">
                        <a:schemeClr val="tx1"/>
                      </a:gs>
                    </a:gsLst>
                    <a:lin ang="5400000" scaled="0"/>
                  </a:gradFill>
                </a:rPr>
                <a:t>Development Scenarios</a:t>
              </a:r>
            </a:p>
          </p:txBody>
        </p:sp>
        <p:sp>
          <p:nvSpPr>
            <p:cNvPr id="17" name="Freeform 16"/>
            <p:cNvSpPr>
              <a:spLocks/>
            </p:cNvSpPr>
            <p:nvPr/>
          </p:nvSpPr>
          <p:spPr bwMode="auto">
            <a:xfrm>
              <a:off x="10200532" y="277140"/>
              <a:ext cx="88891" cy="136391"/>
            </a:xfrm>
            <a:custGeom>
              <a:avLst/>
              <a:gdLst>
                <a:gd name="T0" fmla="*/ 287 w 287"/>
                <a:gd name="T1" fmla="*/ 313 h 443"/>
                <a:gd name="T2" fmla="*/ 242 w 287"/>
                <a:gd name="T3" fmla="*/ 409 h 443"/>
                <a:gd name="T4" fmla="*/ 114 w 287"/>
                <a:gd name="T5" fmla="*/ 443 h 443"/>
                <a:gd name="T6" fmla="*/ 52 w 287"/>
                <a:gd name="T7" fmla="*/ 438 h 443"/>
                <a:gd name="T8" fmla="*/ 0 w 287"/>
                <a:gd name="T9" fmla="*/ 424 h 443"/>
                <a:gd name="T10" fmla="*/ 0 w 287"/>
                <a:gd name="T11" fmla="*/ 324 h 443"/>
                <a:gd name="T12" fmla="*/ 46 w 287"/>
                <a:gd name="T13" fmla="*/ 343 h 443"/>
                <a:gd name="T14" fmla="*/ 98 w 287"/>
                <a:gd name="T15" fmla="*/ 350 h 443"/>
                <a:gd name="T16" fmla="*/ 144 w 287"/>
                <a:gd name="T17" fmla="*/ 339 h 443"/>
                <a:gd name="T18" fmla="*/ 161 w 287"/>
                <a:gd name="T19" fmla="*/ 308 h 443"/>
                <a:gd name="T20" fmla="*/ 141 w 287"/>
                <a:gd name="T21" fmla="*/ 275 h 443"/>
                <a:gd name="T22" fmla="*/ 85 w 287"/>
                <a:gd name="T23" fmla="*/ 264 h 443"/>
                <a:gd name="T24" fmla="*/ 43 w 287"/>
                <a:gd name="T25" fmla="*/ 264 h 443"/>
                <a:gd name="T26" fmla="*/ 43 w 287"/>
                <a:gd name="T27" fmla="*/ 170 h 443"/>
                <a:gd name="T28" fmla="*/ 80 w 287"/>
                <a:gd name="T29" fmla="*/ 170 h 443"/>
                <a:gd name="T30" fmla="*/ 133 w 287"/>
                <a:gd name="T31" fmla="*/ 159 h 443"/>
                <a:gd name="T32" fmla="*/ 150 w 287"/>
                <a:gd name="T33" fmla="*/ 130 h 443"/>
                <a:gd name="T34" fmla="*/ 137 w 287"/>
                <a:gd name="T35" fmla="*/ 103 h 443"/>
                <a:gd name="T36" fmla="*/ 98 w 287"/>
                <a:gd name="T37" fmla="*/ 93 h 443"/>
                <a:gd name="T38" fmla="*/ 14 w 287"/>
                <a:gd name="T39" fmla="*/ 117 h 443"/>
                <a:gd name="T40" fmla="*/ 14 w 287"/>
                <a:gd name="T41" fmla="*/ 21 h 443"/>
                <a:gd name="T42" fmla="*/ 124 w 287"/>
                <a:gd name="T43" fmla="*/ 0 h 443"/>
                <a:gd name="T44" fmla="*/ 235 w 287"/>
                <a:gd name="T45" fmla="*/ 29 h 443"/>
                <a:gd name="T46" fmla="*/ 276 w 287"/>
                <a:gd name="T47" fmla="*/ 109 h 443"/>
                <a:gd name="T48" fmla="*/ 254 w 287"/>
                <a:gd name="T49" fmla="*/ 177 h 443"/>
                <a:gd name="T50" fmla="*/ 193 w 287"/>
                <a:gd name="T51" fmla="*/ 212 h 443"/>
                <a:gd name="T52" fmla="*/ 193 w 287"/>
                <a:gd name="T53" fmla="*/ 214 h 443"/>
                <a:gd name="T54" fmla="*/ 262 w 287"/>
                <a:gd name="T55" fmla="*/ 247 h 443"/>
                <a:gd name="T56" fmla="*/ 287 w 287"/>
                <a:gd name="T57" fmla="*/ 313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7" h="443">
                  <a:moveTo>
                    <a:pt x="287" y="313"/>
                  </a:moveTo>
                  <a:cubicBezTo>
                    <a:pt x="287" y="354"/>
                    <a:pt x="272" y="386"/>
                    <a:pt x="242" y="409"/>
                  </a:cubicBezTo>
                  <a:cubicBezTo>
                    <a:pt x="212" y="432"/>
                    <a:pt x="169" y="443"/>
                    <a:pt x="114" y="443"/>
                  </a:cubicBezTo>
                  <a:cubicBezTo>
                    <a:pt x="93" y="443"/>
                    <a:pt x="72" y="441"/>
                    <a:pt x="52" y="438"/>
                  </a:cubicBezTo>
                  <a:cubicBezTo>
                    <a:pt x="32" y="434"/>
                    <a:pt x="14" y="430"/>
                    <a:pt x="0" y="424"/>
                  </a:cubicBezTo>
                  <a:cubicBezTo>
                    <a:pt x="0" y="324"/>
                    <a:pt x="0" y="324"/>
                    <a:pt x="0" y="324"/>
                  </a:cubicBezTo>
                  <a:cubicBezTo>
                    <a:pt x="13" y="332"/>
                    <a:pt x="28" y="338"/>
                    <a:pt x="46" y="343"/>
                  </a:cubicBezTo>
                  <a:cubicBezTo>
                    <a:pt x="63" y="348"/>
                    <a:pt x="80" y="350"/>
                    <a:pt x="98" y="350"/>
                  </a:cubicBezTo>
                  <a:cubicBezTo>
                    <a:pt x="118" y="350"/>
                    <a:pt x="133" y="346"/>
                    <a:pt x="144" y="339"/>
                  </a:cubicBezTo>
                  <a:cubicBezTo>
                    <a:pt x="155" y="332"/>
                    <a:pt x="161" y="321"/>
                    <a:pt x="161" y="308"/>
                  </a:cubicBezTo>
                  <a:cubicBezTo>
                    <a:pt x="161" y="294"/>
                    <a:pt x="154" y="283"/>
                    <a:pt x="141" y="275"/>
                  </a:cubicBezTo>
                  <a:cubicBezTo>
                    <a:pt x="127" y="268"/>
                    <a:pt x="109" y="264"/>
                    <a:pt x="85" y="264"/>
                  </a:cubicBezTo>
                  <a:cubicBezTo>
                    <a:pt x="43" y="264"/>
                    <a:pt x="43" y="264"/>
                    <a:pt x="43" y="264"/>
                  </a:cubicBezTo>
                  <a:cubicBezTo>
                    <a:pt x="43" y="170"/>
                    <a:pt x="43" y="170"/>
                    <a:pt x="43" y="170"/>
                  </a:cubicBezTo>
                  <a:cubicBezTo>
                    <a:pt x="80" y="170"/>
                    <a:pt x="80" y="170"/>
                    <a:pt x="80" y="170"/>
                  </a:cubicBezTo>
                  <a:cubicBezTo>
                    <a:pt x="104" y="170"/>
                    <a:pt x="122" y="166"/>
                    <a:pt x="133" y="159"/>
                  </a:cubicBezTo>
                  <a:cubicBezTo>
                    <a:pt x="145" y="151"/>
                    <a:pt x="150" y="142"/>
                    <a:pt x="150" y="130"/>
                  </a:cubicBezTo>
                  <a:cubicBezTo>
                    <a:pt x="150" y="118"/>
                    <a:pt x="146" y="109"/>
                    <a:pt x="137" y="103"/>
                  </a:cubicBezTo>
                  <a:cubicBezTo>
                    <a:pt x="129" y="96"/>
                    <a:pt x="115" y="93"/>
                    <a:pt x="98" y="93"/>
                  </a:cubicBezTo>
                  <a:cubicBezTo>
                    <a:pt x="70" y="93"/>
                    <a:pt x="42" y="101"/>
                    <a:pt x="14" y="117"/>
                  </a:cubicBezTo>
                  <a:cubicBezTo>
                    <a:pt x="14" y="21"/>
                    <a:pt x="14" y="21"/>
                    <a:pt x="14" y="21"/>
                  </a:cubicBezTo>
                  <a:cubicBezTo>
                    <a:pt x="49" y="7"/>
                    <a:pt x="86" y="0"/>
                    <a:pt x="124" y="0"/>
                  </a:cubicBezTo>
                  <a:cubicBezTo>
                    <a:pt x="171" y="0"/>
                    <a:pt x="208" y="10"/>
                    <a:pt x="235" y="29"/>
                  </a:cubicBezTo>
                  <a:cubicBezTo>
                    <a:pt x="262" y="48"/>
                    <a:pt x="276" y="75"/>
                    <a:pt x="276" y="109"/>
                  </a:cubicBezTo>
                  <a:cubicBezTo>
                    <a:pt x="276" y="136"/>
                    <a:pt x="268" y="158"/>
                    <a:pt x="254" y="177"/>
                  </a:cubicBezTo>
                  <a:cubicBezTo>
                    <a:pt x="240" y="195"/>
                    <a:pt x="219" y="207"/>
                    <a:pt x="193" y="212"/>
                  </a:cubicBezTo>
                  <a:cubicBezTo>
                    <a:pt x="193" y="214"/>
                    <a:pt x="193" y="214"/>
                    <a:pt x="193" y="214"/>
                  </a:cubicBezTo>
                  <a:cubicBezTo>
                    <a:pt x="222" y="218"/>
                    <a:pt x="245" y="229"/>
                    <a:pt x="262" y="247"/>
                  </a:cubicBezTo>
                  <a:cubicBezTo>
                    <a:pt x="278" y="265"/>
                    <a:pt x="287" y="287"/>
                    <a:pt x="287" y="313"/>
                  </a:cubicBezTo>
                  <a:close/>
                </a:path>
              </a:pathLst>
            </a:custGeom>
            <a:solidFill>
              <a:schemeClr val="accent3">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18" name="Azure circle"/>
          <p:cNvGrpSpPr/>
          <p:nvPr/>
        </p:nvGrpSpPr>
        <p:grpSpPr>
          <a:xfrm>
            <a:off x="9668115" y="2961840"/>
            <a:ext cx="1329742" cy="1329740"/>
            <a:chOff x="5743408" y="4360570"/>
            <a:chExt cx="1752601" cy="1752601"/>
          </a:xfrm>
        </p:grpSpPr>
        <p:pic>
          <p:nvPicPr>
            <p:cNvPr id="19" name="Picture 1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25818" y="4642980"/>
              <a:ext cx="1187782" cy="1187782"/>
            </a:xfrm>
            <a:prstGeom prst="rect">
              <a:avLst/>
            </a:prstGeom>
          </p:spPr>
        </p:pic>
        <p:sp>
          <p:nvSpPr>
            <p:cNvPr id="20" name="Oval 19"/>
            <p:cNvSpPr/>
            <p:nvPr/>
          </p:nvSpPr>
          <p:spPr bwMode="auto">
            <a:xfrm>
              <a:off x="5743408" y="4360570"/>
              <a:ext cx="1752601" cy="1752601"/>
            </a:xfrm>
            <a:prstGeom prst="ellipse">
              <a:avLst/>
            </a:prstGeom>
            <a:noFill/>
            <a:ln w="57150">
              <a:solidFill>
                <a:srgbClr val="00BEF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sp>
        <p:nvSpPr>
          <p:cNvPr id="23" name="Oval 22"/>
          <p:cNvSpPr/>
          <p:nvPr/>
        </p:nvSpPr>
        <p:spPr bwMode="auto">
          <a:xfrm>
            <a:off x="5539291" y="4411271"/>
            <a:ext cx="1329742" cy="1329740"/>
          </a:xfrm>
          <a:prstGeom prst="ellipse">
            <a:avLst/>
          </a:prstGeom>
          <a:noFill/>
          <a:ln w="57150">
            <a:solidFill>
              <a:srgbClr val="0071C5"/>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nvGrpSpPr>
          <p:cNvPr id="24" name="User circle"/>
          <p:cNvGrpSpPr/>
          <p:nvPr/>
        </p:nvGrpSpPr>
        <p:grpSpPr>
          <a:xfrm>
            <a:off x="1411979" y="2961840"/>
            <a:ext cx="1329742" cy="1329740"/>
            <a:chOff x="1000389" y="3412485"/>
            <a:chExt cx="1752601" cy="1752601"/>
          </a:xfrm>
        </p:grpSpPr>
        <p:pic>
          <p:nvPicPr>
            <p:cNvPr id="25" name="Picture 2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1406529" y="3805795"/>
              <a:ext cx="1014591" cy="966687"/>
            </a:xfrm>
            <a:prstGeom prst="rect">
              <a:avLst/>
            </a:prstGeom>
          </p:spPr>
        </p:pic>
        <p:sp>
          <p:nvSpPr>
            <p:cNvPr id="26" name="Oval 25"/>
            <p:cNvSpPr/>
            <p:nvPr/>
          </p:nvSpPr>
          <p:spPr bwMode="auto">
            <a:xfrm>
              <a:off x="1000389" y="3412485"/>
              <a:ext cx="1752601" cy="1752601"/>
            </a:xfrm>
            <a:prstGeom prst="ellipse">
              <a:avLst/>
            </a:prstGeom>
            <a:noFill/>
            <a:ln w="57150">
              <a:solidFill>
                <a:srgbClr val="9E9E9E"/>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29" name="Azure web circle"/>
          <p:cNvGrpSpPr/>
          <p:nvPr/>
        </p:nvGrpSpPr>
        <p:grpSpPr>
          <a:xfrm>
            <a:off x="5539291" y="1595998"/>
            <a:ext cx="1329742" cy="1329740"/>
            <a:chOff x="7200599" y="2979897"/>
            <a:chExt cx="1329742" cy="1329740"/>
          </a:xfrm>
        </p:grpSpPr>
        <p:sp>
          <p:nvSpPr>
            <p:cNvPr id="8" name="Freeform 5"/>
            <p:cNvSpPr>
              <a:spLocks noEditPoints="1"/>
            </p:cNvSpPr>
            <p:nvPr/>
          </p:nvSpPr>
          <p:spPr bwMode="auto">
            <a:xfrm>
              <a:off x="7459445" y="3335071"/>
              <a:ext cx="812052" cy="619392"/>
            </a:xfrm>
            <a:custGeom>
              <a:avLst/>
              <a:gdLst>
                <a:gd name="T0" fmla="*/ 28 w 2338"/>
                <a:gd name="T1" fmla="*/ 274 h 1783"/>
                <a:gd name="T2" fmla="*/ 0 w 2338"/>
                <a:gd name="T3" fmla="*/ 1749 h 1783"/>
                <a:gd name="T4" fmla="*/ 2310 w 2338"/>
                <a:gd name="T5" fmla="*/ 1783 h 1783"/>
                <a:gd name="T6" fmla="*/ 2338 w 2338"/>
                <a:gd name="T7" fmla="*/ 308 h 1783"/>
                <a:gd name="T8" fmla="*/ 2247 w 2338"/>
                <a:gd name="T9" fmla="*/ 1692 h 1783"/>
                <a:gd name="T10" fmla="*/ 91 w 2338"/>
                <a:gd name="T11" fmla="*/ 366 h 1783"/>
                <a:gd name="T12" fmla="*/ 2247 w 2338"/>
                <a:gd name="T13" fmla="*/ 1692 h 1783"/>
                <a:gd name="T14" fmla="*/ 1984 w 2338"/>
                <a:gd name="T15" fmla="*/ 143 h 1783"/>
                <a:gd name="T16" fmla="*/ 1938 w 2338"/>
                <a:gd name="T17" fmla="*/ 97 h 1783"/>
                <a:gd name="T18" fmla="*/ 1984 w 2338"/>
                <a:gd name="T19" fmla="*/ 143 h 1783"/>
                <a:gd name="T20" fmla="*/ 2310 w 2338"/>
                <a:gd name="T21" fmla="*/ 0 h 1783"/>
                <a:gd name="T22" fmla="*/ 0 w 2338"/>
                <a:gd name="T23" fmla="*/ 34 h 1783"/>
                <a:gd name="T24" fmla="*/ 28 w 2338"/>
                <a:gd name="T25" fmla="*/ 228 h 1783"/>
                <a:gd name="T26" fmla="*/ 2338 w 2338"/>
                <a:gd name="T27" fmla="*/ 200 h 1783"/>
                <a:gd name="T28" fmla="*/ 2310 w 2338"/>
                <a:gd name="T29" fmla="*/ 0 h 1783"/>
                <a:gd name="T30" fmla="*/ 1755 w 2338"/>
                <a:gd name="T31" fmla="*/ 160 h 1783"/>
                <a:gd name="T32" fmla="*/ 1858 w 2338"/>
                <a:gd name="T33" fmla="*/ 143 h 1783"/>
                <a:gd name="T34" fmla="*/ 1858 w 2338"/>
                <a:gd name="T35" fmla="*/ 160 h 1783"/>
                <a:gd name="T36" fmla="*/ 1921 w 2338"/>
                <a:gd name="T37" fmla="*/ 160 h 1783"/>
                <a:gd name="T38" fmla="*/ 2001 w 2338"/>
                <a:gd name="T39" fmla="*/ 74 h 1783"/>
                <a:gd name="T40" fmla="*/ 2001 w 2338"/>
                <a:gd name="T41" fmla="*/ 160 h 1783"/>
                <a:gd name="T42" fmla="*/ 2161 w 2338"/>
                <a:gd name="T43" fmla="*/ 160 h 1783"/>
                <a:gd name="T44" fmla="*/ 2132 w 2338"/>
                <a:gd name="T45" fmla="*/ 131 h 1783"/>
                <a:gd name="T46" fmla="*/ 2104 w 2338"/>
                <a:gd name="T47" fmla="*/ 160 h 1783"/>
                <a:gd name="T48" fmla="*/ 2115 w 2338"/>
                <a:gd name="T49" fmla="*/ 114 h 1783"/>
                <a:gd name="T50" fmla="*/ 2104 w 2338"/>
                <a:gd name="T51" fmla="*/ 74 h 1783"/>
                <a:gd name="T52" fmla="*/ 2161 w 2338"/>
                <a:gd name="T53" fmla="*/ 74 h 1783"/>
                <a:gd name="T54" fmla="*/ 2144 w 2338"/>
                <a:gd name="T55" fmla="*/ 114 h 1783"/>
                <a:gd name="T56" fmla="*/ 2190 w 2338"/>
                <a:gd name="T57" fmla="*/ 160 h 1783"/>
                <a:gd name="T58" fmla="*/ 1240 w 2338"/>
                <a:gd name="T59" fmla="*/ 1480 h 1783"/>
                <a:gd name="T60" fmla="*/ 937 w 2338"/>
                <a:gd name="T61" fmla="*/ 1274 h 1783"/>
                <a:gd name="T62" fmla="*/ 1401 w 2338"/>
                <a:gd name="T63" fmla="*/ 1080 h 1783"/>
                <a:gd name="T64" fmla="*/ 1349 w 2338"/>
                <a:gd name="T65" fmla="*/ 1434 h 17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338" h="1783">
                  <a:moveTo>
                    <a:pt x="2310" y="274"/>
                  </a:moveTo>
                  <a:cubicBezTo>
                    <a:pt x="28" y="274"/>
                    <a:pt x="28" y="274"/>
                    <a:pt x="28" y="274"/>
                  </a:cubicBezTo>
                  <a:cubicBezTo>
                    <a:pt x="11" y="274"/>
                    <a:pt x="0" y="291"/>
                    <a:pt x="0" y="308"/>
                  </a:cubicBezTo>
                  <a:cubicBezTo>
                    <a:pt x="0" y="1749"/>
                    <a:pt x="0" y="1749"/>
                    <a:pt x="0" y="1749"/>
                  </a:cubicBezTo>
                  <a:cubicBezTo>
                    <a:pt x="0" y="1766"/>
                    <a:pt x="11" y="1783"/>
                    <a:pt x="28" y="1783"/>
                  </a:cubicBezTo>
                  <a:cubicBezTo>
                    <a:pt x="2310" y="1783"/>
                    <a:pt x="2310" y="1783"/>
                    <a:pt x="2310" y="1783"/>
                  </a:cubicBezTo>
                  <a:cubicBezTo>
                    <a:pt x="2327" y="1783"/>
                    <a:pt x="2338" y="1766"/>
                    <a:pt x="2338" y="1749"/>
                  </a:cubicBezTo>
                  <a:cubicBezTo>
                    <a:pt x="2338" y="308"/>
                    <a:pt x="2338" y="308"/>
                    <a:pt x="2338" y="308"/>
                  </a:cubicBezTo>
                  <a:cubicBezTo>
                    <a:pt x="2338" y="291"/>
                    <a:pt x="2327" y="274"/>
                    <a:pt x="2310" y="274"/>
                  </a:cubicBezTo>
                  <a:close/>
                  <a:moveTo>
                    <a:pt x="2247" y="1692"/>
                  </a:moveTo>
                  <a:cubicBezTo>
                    <a:pt x="91" y="1692"/>
                    <a:pt x="91" y="1692"/>
                    <a:pt x="91" y="1692"/>
                  </a:cubicBezTo>
                  <a:cubicBezTo>
                    <a:pt x="91" y="366"/>
                    <a:pt x="91" y="366"/>
                    <a:pt x="91" y="366"/>
                  </a:cubicBezTo>
                  <a:cubicBezTo>
                    <a:pt x="2247" y="366"/>
                    <a:pt x="2247" y="366"/>
                    <a:pt x="2247" y="366"/>
                  </a:cubicBezTo>
                  <a:cubicBezTo>
                    <a:pt x="2247" y="1692"/>
                    <a:pt x="2247" y="1692"/>
                    <a:pt x="2247" y="1692"/>
                  </a:cubicBezTo>
                  <a:cubicBezTo>
                    <a:pt x="2247" y="1692"/>
                    <a:pt x="2247" y="1692"/>
                    <a:pt x="2247" y="1692"/>
                  </a:cubicBezTo>
                  <a:close/>
                  <a:moveTo>
                    <a:pt x="1984" y="143"/>
                  </a:moveTo>
                  <a:cubicBezTo>
                    <a:pt x="1938" y="143"/>
                    <a:pt x="1938" y="143"/>
                    <a:pt x="1938" y="143"/>
                  </a:cubicBezTo>
                  <a:cubicBezTo>
                    <a:pt x="1938" y="97"/>
                    <a:pt x="1938" y="97"/>
                    <a:pt x="1938" y="97"/>
                  </a:cubicBezTo>
                  <a:cubicBezTo>
                    <a:pt x="1984" y="97"/>
                    <a:pt x="1984" y="97"/>
                    <a:pt x="1984" y="97"/>
                  </a:cubicBezTo>
                  <a:cubicBezTo>
                    <a:pt x="1984" y="143"/>
                    <a:pt x="1984" y="143"/>
                    <a:pt x="1984" y="143"/>
                  </a:cubicBezTo>
                  <a:cubicBezTo>
                    <a:pt x="1984" y="143"/>
                    <a:pt x="1984" y="143"/>
                    <a:pt x="1984" y="143"/>
                  </a:cubicBezTo>
                  <a:close/>
                  <a:moveTo>
                    <a:pt x="2310" y="0"/>
                  </a:moveTo>
                  <a:cubicBezTo>
                    <a:pt x="28" y="0"/>
                    <a:pt x="28" y="0"/>
                    <a:pt x="28" y="0"/>
                  </a:cubicBezTo>
                  <a:cubicBezTo>
                    <a:pt x="11" y="0"/>
                    <a:pt x="0" y="11"/>
                    <a:pt x="0" y="34"/>
                  </a:cubicBezTo>
                  <a:cubicBezTo>
                    <a:pt x="0" y="200"/>
                    <a:pt x="0" y="200"/>
                    <a:pt x="0" y="200"/>
                  </a:cubicBezTo>
                  <a:cubicBezTo>
                    <a:pt x="0" y="217"/>
                    <a:pt x="11" y="228"/>
                    <a:pt x="28" y="228"/>
                  </a:cubicBezTo>
                  <a:cubicBezTo>
                    <a:pt x="2310" y="228"/>
                    <a:pt x="2310" y="228"/>
                    <a:pt x="2310" y="228"/>
                  </a:cubicBezTo>
                  <a:cubicBezTo>
                    <a:pt x="2327" y="228"/>
                    <a:pt x="2338" y="217"/>
                    <a:pt x="2338" y="200"/>
                  </a:cubicBezTo>
                  <a:cubicBezTo>
                    <a:pt x="2338" y="34"/>
                    <a:pt x="2338" y="34"/>
                    <a:pt x="2338" y="34"/>
                  </a:cubicBezTo>
                  <a:cubicBezTo>
                    <a:pt x="2338" y="11"/>
                    <a:pt x="2327" y="0"/>
                    <a:pt x="2310" y="0"/>
                  </a:cubicBezTo>
                  <a:close/>
                  <a:moveTo>
                    <a:pt x="1858" y="160"/>
                  </a:moveTo>
                  <a:cubicBezTo>
                    <a:pt x="1755" y="160"/>
                    <a:pt x="1755" y="160"/>
                    <a:pt x="1755" y="160"/>
                  </a:cubicBezTo>
                  <a:cubicBezTo>
                    <a:pt x="1755" y="143"/>
                    <a:pt x="1755" y="143"/>
                    <a:pt x="1755" y="143"/>
                  </a:cubicBezTo>
                  <a:cubicBezTo>
                    <a:pt x="1858" y="143"/>
                    <a:pt x="1858" y="143"/>
                    <a:pt x="1858" y="143"/>
                  </a:cubicBezTo>
                  <a:cubicBezTo>
                    <a:pt x="1858" y="160"/>
                    <a:pt x="1858" y="160"/>
                    <a:pt x="1858" y="160"/>
                  </a:cubicBezTo>
                  <a:cubicBezTo>
                    <a:pt x="1858" y="160"/>
                    <a:pt x="1858" y="160"/>
                    <a:pt x="1858" y="160"/>
                  </a:cubicBezTo>
                  <a:close/>
                  <a:moveTo>
                    <a:pt x="2001" y="160"/>
                  </a:moveTo>
                  <a:cubicBezTo>
                    <a:pt x="1921" y="160"/>
                    <a:pt x="1921" y="160"/>
                    <a:pt x="1921" y="160"/>
                  </a:cubicBezTo>
                  <a:cubicBezTo>
                    <a:pt x="1921" y="74"/>
                    <a:pt x="1921" y="74"/>
                    <a:pt x="1921" y="74"/>
                  </a:cubicBezTo>
                  <a:cubicBezTo>
                    <a:pt x="2001" y="74"/>
                    <a:pt x="2001" y="74"/>
                    <a:pt x="2001" y="74"/>
                  </a:cubicBezTo>
                  <a:cubicBezTo>
                    <a:pt x="2001" y="160"/>
                    <a:pt x="2001" y="160"/>
                    <a:pt x="2001" y="160"/>
                  </a:cubicBezTo>
                  <a:cubicBezTo>
                    <a:pt x="2001" y="160"/>
                    <a:pt x="2001" y="160"/>
                    <a:pt x="2001" y="160"/>
                  </a:cubicBezTo>
                  <a:close/>
                  <a:moveTo>
                    <a:pt x="2190" y="160"/>
                  </a:moveTo>
                  <a:cubicBezTo>
                    <a:pt x="2161" y="160"/>
                    <a:pt x="2161" y="160"/>
                    <a:pt x="2161" y="160"/>
                  </a:cubicBezTo>
                  <a:cubicBezTo>
                    <a:pt x="2144" y="143"/>
                    <a:pt x="2144" y="143"/>
                    <a:pt x="2144" y="143"/>
                  </a:cubicBezTo>
                  <a:cubicBezTo>
                    <a:pt x="2132" y="131"/>
                    <a:pt x="2132" y="131"/>
                    <a:pt x="2132" y="131"/>
                  </a:cubicBezTo>
                  <a:cubicBezTo>
                    <a:pt x="2104" y="160"/>
                    <a:pt x="2104" y="160"/>
                    <a:pt x="2104" y="160"/>
                  </a:cubicBezTo>
                  <a:cubicBezTo>
                    <a:pt x="2104" y="160"/>
                    <a:pt x="2104" y="160"/>
                    <a:pt x="2104" y="160"/>
                  </a:cubicBezTo>
                  <a:cubicBezTo>
                    <a:pt x="2075" y="160"/>
                    <a:pt x="2075" y="160"/>
                    <a:pt x="2075" y="160"/>
                  </a:cubicBezTo>
                  <a:cubicBezTo>
                    <a:pt x="2115" y="114"/>
                    <a:pt x="2115" y="114"/>
                    <a:pt x="2115" y="114"/>
                  </a:cubicBezTo>
                  <a:cubicBezTo>
                    <a:pt x="2075" y="74"/>
                    <a:pt x="2075" y="74"/>
                    <a:pt x="2075" y="74"/>
                  </a:cubicBezTo>
                  <a:cubicBezTo>
                    <a:pt x="2104" y="74"/>
                    <a:pt x="2104" y="74"/>
                    <a:pt x="2104" y="74"/>
                  </a:cubicBezTo>
                  <a:cubicBezTo>
                    <a:pt x="2132" y="103"/>
                    <a:pt x="2132" y="103"/>
                    <a:pt x="2132" y="103"/>
                  </a:cubicBezTo>
                  <a:cubicBezTo>
                    <a:pt x="2161" y="74"/>
                    <a:pt x="2161" y="74"/>
                    <a:pt x="2161" y="74"/>
                  </a:cubicBezTo>
                  <a:cubicBezTo>
                    <a:pt x="2190" y="74"/>
                    <a:pt x="2190" y="74"/>
                    <a:pt x="2190" y="74"/>
                  </a:cubicBezTo>
                  <a:cubicBezTo>
                    <a:pt x="2144" y="114"/>
                    <a:pt x="2144" y="114"/>
                    <a:pt x="2144" y="114"/>
                  </a:cubicBezTo>
                  <a:cubicBezTo>
                    <a:pt x="2190" y="160"/>
                    <a:pt x="2190" y="160"/>
                    <a:pt x="2190" y="160"/>
                  </a:cubicBezTo>
                  <a:cubicBezTo>
                    <a:pt x="2190" y="160"/>
                    <a:pt x="2190" y="160"/>
                    <a:pt x="2190" y="160"/>
                  </a:cubicBezTo>
                  <a:close/>
                  <a:moveTo>
                    <a:pt x="1349" y="1434"/>
                  </a:moveTo>
                  <a:cubicBezTo>
                    <a:pt x="1240" y="1480"/>
                    <a:pt x="1240" y="1480"/>
                    <a:pt x="1240" y="1480"/>
                  </a:cubicBezTo>
                  <a:cubicBezTo>
                    <a:pt x="1109" y="1171"/>
                    <a:pt x="1109" y="1171"/>
                    <a:pt x="1109" y="1171"/>
                  </a:cubicBezTo>
                  <a:cubicBezTo>
                    <a:pt x="937" y="1274"/>
                    <a:pt x="937" y="1274"/>
                    <a:pt x="937" y="1274"/>
                  </a:cubicBezTo>
                  <a:cubicBezTo>
                    <a:pt x="937" y="577"/>
                    <a:pt x="937" y="577"/>
                    <a:pt x="937" y="577"/>
                  </a:cubicBezTo>
                  <a:cubicBezTo>
                    <a:pt x="1401" y="1080"/>
                    <a:pt x="1401" y="1080"/>
                    <a:pt x="1401" y="1080"/>
                  </a:cubicBezTo>
                  <a:cubicBezTo>
                    <a:pt x="1218" y="1126"/>
                    <a:pt x="1218" y="1126"/>
                    <a:pt x="1218" y="1126"/>
                  </a:cubicBezTo>
                  <a:cubicBezTo>
                    <a:pt x="1349" y="1434"/>
                    <a:pt x="1349" y="1434"/>
                    <a:pt x="1349" y="1434"/>
                  </a:cubicBezTo>
                  <a:cubicBezTo>
                    <a:pt x="1349" y="1434"/>
                    <a:pt x="1349" y="1434"/>
                    <a:pt x="1349" y="1434"/>
                  </a:cubicBezTo>
                  <a:close/>
                </a:path>
              </a:pathLst>
            </a:custGeom>
            <a:solidFill>
              <a:schemeClr val="accent5">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Oval 27"/>
            <p:cNvSpPr/>
            <p:nvPr/>
          </p:nvSpPr>
          <p:spPr bwMode="auto">
            <a:xfrm>
              <a:off x="7200599" y="2979897"/>
              <a:ext cx="1329742" cy="1329740"/>
            </a:xfrm>
            <a:prstGeom prst="ellipse">
              <a:avLst/>
            </a:prstGeom>
            <a:noFill/>
            <a:ln w="57150">
              <a:solidFill>
                <a:schemeClr val="accent5">
                  <a:lumMod val="75000"/>
                </a:schemeClr>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30" name="Arrow 1"/>
          <p:cNvGrpSpPr/>
          <p:nvPr/>
        </p:nvGrpSpPr>
        <p:grpSpPr>
          <a:xfrm>
            <a:off x="3049870" y="3969587"/>
            <a:ext cx="2199546" cy="805613"/>
            <a:chOff x="3049870" y="3969587"/>
            <a:chExt cx="2199546" cy="805613"/>
          </a:xfrm>
        </p:grpSpPr>
        <p:cxnSp>
          <p:nvCxnSpPr>
            <p:cNvPr id="31" name="Straight Arrow Connector 30"/>
            <p:cNvCxnSpPr/>
            <p:nvPr/>
          </p:nvCxnSpPr>
          <p:spPr>
            <a:xfrm>
              <a:off x="3049870" y="4047377"/>
              <a:ext cx="2199546" cy="727823"/>
            </a:xfrm>
            <a:prstGeom prst="straightConnector1">
              <a:avLst/>
            </a:prstGeom>
            <a:ln w="76200">
              <a:solidFill>
                <a:schemeClr val="bg2"/>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rot="1091222">
              <a:off x="3485624" y="3969587"/>
              <a:ext cx="1452321" cy="215444"/>
            </a:xfrm>
            <a:prstGeom prst="rect">
              <a:avLst/>
            </a:prstGeom>
            <a:noFill/>
          </p:spPr>
          <p:txBody>
            <a:bodyPr wrap="none" lIns="0" tIns="0" rIns="0" bIns="0" rtlCol="0">
              <a:spAutoFit/>
            </a:bodyPr>
            <a:lstStyle/>
            <a:p>
              <a:r>
                <a:rPr lang="en-US" sz="1400" dirty="0">
                  <a:gradFill>
                    <a:gsLst>
                      <a:gs pos="2917">
                        <a:schemeClr val="bg2"/>
                      </a:gs>
                      <a:gs pos="95000">
                        <a:schemeClr val="bg2"/>
                      </a:gs>
                    </a:gsLst>
                    <a:lin ang="5400000" scaled="0"/>
                  </a:gradFill>
                </a:rPr>
                <a:t>User launches app</a:t>
              </a:r>
            </a:p>
          </p:txBody>
        </p:sp>
      </p:grpSp>
      <p:grpSp>
        <p:nvGrpSpPr>
          <p:cNvPr id="33" name="Arrow 2"/>
          <p:cNvGrpSpPr/>
          <p:nvPr/>
        </p:nvGrpSpPr>
        <p:grpSpPr>
          <a:xfrm>
            <a:off x="7197399" y="3861866"/>
            <a:ext cx="2219981" cy="913334"/>
            <a:chOff x="7197399" y="3861866"/>
            <a:chExt cx="2219981" cy="913334"/>
          </a:xfrm>
        </p:grpSpPr>
        <p:sp>
          <p:nvSpPr>
            <p:cNvPr id="34" name="TextBox 33"/>
            <p:cNvSpPr txBox="1"/>
            <p:nvPr/>
          </p:nvSpPr>
          <p:spPr>
            <a:xfrm rot="20508778" flipH="1">
              <a:off x="7197399" y="3861866"/>
              <a:ext cx="1796774" cy="430887"/>
            </a:xfrm>
            <a:prstGeom prst="rect">
              <a:avLst/>
            </a:prstGeom>
            <a:noFill/>
          </p:spPr>
          <p:txBody>
            <a:bodyPr wrap="none" lIns="0" tIns="0" rIns="0" bIns="0" rtlCol="0">
              <a:spAutoFit/>
            </a:bodyPr>
            <a:lstStyle/>
            <a:p>
              <a:r>
                <a:rPr lang="en-US" sz="1400" dirty="0">
                  <a:gradFill>
                    <a:gsLst>
                      <a:gs pos="2917">
                        <a:schemeClr val="bg2"/>
                      </a:gs>
                      <a:gs pos="95000">
                        <a:schemeClr val="bg2"/>
                      </a:gs>
                    </a:gsLst>
                    <a:lin ang="5400000" scaled="0"/>
                  </a:gradFill>
                </a:rPr>
                <a:t>Request Context token</a:t>
              </a:r>
            </a:p>
            <a:p>
              <a:r>
                <a:rPr lang="en-US" sz="1400" dirty="0">
                  <a:gradFill>
                    <a:gsLst>
                      <a:gs pos="2917">
                        <a:schemeClr val="bg2"/>
                      </a:gs>
                      <a:gs pos="95000">
                        <a:schemeClr val="bg2"/>
                      </a:gs>
                    </a:gsLst>
                    <a:lin ang="5400000" scaled="0"/>
                  </a:gradFill>
                </a:rPr>
                <a:t> for user</a:t>
              </a:r>
            </a:p>
          </p:txBody>
        </p:sp>
        <p:cxnSp>
          <p:nvCxnSpPr>
            <p:cNvPr id="35" name="Straight Arrow Connector 34"/>
            <p:cNvCxnSpPr/>
            <p:nvPr/>
          </p:nvCxnSpPr>
          <p:spPr>
            <a:xfrm flipV="1">
              <a:off x="7217834" y="4047377"/>
              <a:ext cx="2199546" cy="727823"/>
            </a:xfrm>
            <a:prstGeom prst="straightConnector1">
              <a:avLst/>
            </a:prstGeom>
            <a:ln w="76200">
              <a:solidFill>
                <a:schemeClr val="bg2"/>
              </a:solidFill>
              <a:headEnd type="none"/>
              <a:tailEnd type="triangle"/>
            </a:ln>
          </p:spPr>
          <p:style>
            <a:lnRef idx="1">
              <a:schemeClr val="accent1"/>
            </a:lnRef>
            <a:fillRef idx="0">
              <a:schemeClr val="accent1"/>
            </a:fillRef>
            <a:effectRef idx="0">
              <a:schemeClr val="accent1"/>
            </a:effectRef>
            <a:fontRef idx="minor">
              <a:schemeClr val="tx1"/>
            </a:fontRef>
          </p:style>
        </p:cxnSp>
      </p:grpSp>
      <p:grpSp>
        <p:nvGrpSpPr>
          <p:cNvPr id="36" name="Arrow 3"/>
          <p:cNvGrpSpPr/>
          <p:nvPr/>
        </p:nvGrpSpPr>
        <p:grpSpPr>
          <a:xfrm>
            <a:off x="7217834" y="3934403"/>
            <a:ext cx="2199546" cy="840797"/>
            <a:chOff x="7217834" y="3934403"/>
            <a:chExt cx="2199546" cy="840797"/>
          </a:xfrm>
        </p:grpSpPr>
        <p:sp>
          <p:nvSpPr>
            <p:cNvPr id="37" name="TextBox 36"/>
            <p:cNvSpPr txBox="1"/>
            <p:nvPr/>
          </p:nvSpPr>
          <p:spPr>
            <a:xfrm rot="20508778" flipH="1">
              <a:off x="7246147" y="3934403"/>
              <a:ext cx="1857368" cy="215444"/>
            </a:xfrm>
            <a:prstGeom prst="rect">
              <a:avLst/>
            </a:prstGeom>
            <a:noFill/>
          </p:spPr>
          <p:txBody>
            <a:bodyPr wrap="none" lIns="0" tIns="0" rIns="0" bIns="0" rtlCol="0">
              <a:spAutoFit/>
            </a:bodyPr>
            <a:lstStyle/>
            <a:p>
              <a:r>
                <a:rPr lang="en-US" sz="1400" dirty="0">
                  <a:gradFill>
                    <a:gsLst>
                      <a:gs pos="2917">
                        <a:schemeClr val="bg2"/>
                      </a:gs>
                      <a:gs pos="95000">
                        <a:schemeClr val="bg2"/>
                      </a:gs>
                    </a:gsLst>
                    <a:lin ang="5400000" scaled="0"/>
                  </a:gradFill>
                </a:rPr>
                <a:t>Context Token returned</a:t>
              </a:r>
            </a:p>
          </p:txBody>
        </p:sp>
        <p:cxnSp>
          <p:nvCxnSpPr>
            <p:cNvPr id="38" name="Straight Arrow Connector 37"/>
            <p:cNvCxnSpPr/>
            <p:nvPr/>
          </p:nvCxnSpPr>
          <p:spPr>
            <a:xfrm rot="10800000" flipV="1">
              <a:off x="7217834" y="4047377"/>
              <a:ext cx="2199546" cy="727823"/>
            </a:xfrm>
            <a:prstGeom prst="straightConnector1">
              <a:avLst/>
            </a:prstGeom>
            <a:ln w="76200">
              <a:solidFill>
                <a:schemeClr val="bg2"/>
              </a:solidFill>
              <a:headEnd type="none"/>
              <a:tailEnd type="triangle"/>
            </a:ln>
          </p:spPr>
          <p:style>
            <a:lnRef idx="1">
              <a:schemeClr val="accent1"/>
            </a:lnRef>
            <a:fillRef idx="0">
              <a:schemeClr val="accent1"/>
            </a:fillRef>
            <a:effectRef idx="0">
              <a:schemeClr val="accent1"/>
            </a:effectRef>
            <a:fontRef idx="minor">
              <a:schemeClr val="tx1"/>
            </a:fontRef>
          </p:style>
        </p:cxnSp>
      </p:grpSp>
      <p:grpSp>
        <p:nvGrpSpPr>
          <p:cNvPr id="39" name="Arrow 4"/>
          <p:cNvGrpSpPr/>
          <p:nvPr/>
        </p:nvGrpSpPr>
        <p:grpSpPr>
          <a:xfrm>
            <a:off x="3049869" y="2532431"/>
            <a:ext cx="2437064" cy="2242769"/>
            <a:chOff x="3049869" y="2532431"/>
            <a:chExt cx="2437064" cy="2242769"/>
          </a:xfrm>
        </p:grpSpPr>
        <p:cxnSp>
          <p:nvCxnSpPr>
            <p:cNvPr id="40" name="Straight Arrow Connector 39"/>
            <p:cNvCxnSpPr/>
            <p:nvPr/>
          </p:nvCxnSpPr>
          <p:spPr>
            <a:xfrm rot="10800000">
              <a:off x="3049870" y="4047377"/>
              <a:ext cx="2199546" cy="727823"/>
            </a:xfrm>
            <a:prstGeom prst="straightConnector1">
              <a:avLst/>
            </a:prstGeom>
            <a:ln w="76200">
              <a:solidFill>
                <a:schemeClr val="bg2"/>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3384947" y="3434076"/>
              <a:ext cx="2101986" cy="430887"/>
            </a:xfrm>
            <a:prstGeom prst="rect">
              <a:avLst/>
            </a:prstGeom>
            <a:noFill/>
          </p:spPr>
          <p:txBody>
            <a:bodyPr wrap="none" lIns="0" tIns="0" rIns="0" bIns="0" rtlCol="0">
              <a:spAutoFit/>
            </a:bodyPr>
            <a:lstStyle/>
            <a:p>
              <a:r>
                <a:rPr lang="en-US" sz="1400" dirty="0">
                  <a:gradFill>
                    <a:gsLst>
                      <a:gs pos="2917">
                        <a:srgbClr val="797A7D"/>
                      </a:gs>
                      <a:gs pos="95000">
                        <a:srgbClr val="797A7D"/>
                      </a:gs>
                    </a:gsLst>
                    <a:lin ang="5400000" scaled="0"/>
                  </a:gradFill>
                </a:rPr>
                <a:t>Context Token returned</a:t>
              </a:r>
            </a:p>
            <a:p>
              <a:r>
                <a:rPr lang="en-US" sz="1400" dirty="0">
                  <a:gradFill>
                    <a:gsLst>
                      <a:gs pos="2917">
                        <a:srgbClr val="797A7D"/>
                      </a:gs>
                      <a:gs pos="95000">
                        <a:srgbClr val="797A7D"/>
                      </a:gs>
                    </a:gsLst>
                    <a:lin ang="5400000" scaled="0"/>
                  </a:gradFill>
                </a:rPr>
                <a:t>and user redirected to app</a:t>
              </a:r>
            </a:p>
          </p:txBody>
        </p:sp>
        <p:cxnSp>
          <p:nvCxnSpPr>
            <p:cNvPr id="42" name="Straight Arrow Connector 41"/>
            <p:cNvCxnSpPr/>
            <p:nvPr/>
          </p:nvCxnSpPr>
          <p:spPr>
            <a:xfrm flipV="1">
              <a:off x="3049869" y="2532431"/>
              <a:ext cx="2199546" cy="727823"/>
            </a:xfrm>
            <a:prstGeom prst="straightConnector1">
              <a:avLst/>
            </a:prstGeom>
            <a:ln w="76200">
              <a:solidFill>
                <a:schemeClr val="bg2"/>
              </a:solidFill>
              <a:headEnd type="none"/>
              <a:tailEnd type="triangle"/>
            </a:ln>
          </p:spPr>
          <p:style>
            <a:lnRef idx="1">
              <a:schemeClr val="accent1"/>
            </a:lnRef>
            <a:fillRef idx="0">
              <a:schemeClr val="accent1"/>
            </a:fillRef>
            <a:effectRef idx="0">
              <a:schemeClr val="accent1"/>
            </a:effectRef>
            <a:fontRef idx="minor">
              <a:schemeClr val="tx1"/>
            </a:fontRef>
          </p:style>
        </p:cxnSp>
      </p:grpSp>
      <p:sp>
        <p:nvSpPr>
          <p:cNvPr id="43" name="TextBox 42"/>
          <p:cNvSpPr txBox="1"/>
          <p:nvPr/>
        </p:nvSpPr>
        <p:spPr>
          <a:xfrm>
            <a:off x="5151510" y="3694677"/>
            <a:ext cx="2137829" cy="430887"/>
          </a:xfrm>
          <a:prstGeom prst="rect">
            <a:avLst/>
          </a:prstGeom>
          <a:noFill/>
        </p:spPr>
        <p:txBody>
          <a:bodyPr wrap="none" lIns="0" tIns="0" rIns="0" bIns="0" rtlCol="0">
            <a:spAutoFit/>
          </a:bodyPr>
          <a:lstStyle/>
          <a:p>
            <a:pPr algn="ctr"/>
            <a:r>
              <a:rPr lang="en-US" sz="1400" dirty="0">
                <a:gradFill>
                  <a:gsLst>
                    <a:gs pos="2917">
                      <a:srgbClr val="797A7D"/>
                    </a:gs>
                    <a:gs pos="95000">
                      <a:srgbClr val="797A7D"/>
                    </a:gs>
                  </a:gsLst>
                  <a:lin ang="5400000" scaled="0"/>
                </a:gradFill>
              </a:rPr>
              <a:t>App extracts Refresh Token</a:t>
            </a:r>
          </a:p>
          <a:p>
            <a:pPr algn="ctr"/>
            <a:r>
              <a:rPr lang="en-US" sz="1400" dirty="0">
                <a:gradFill>
                  <a:gsLst>
                    <a:gs pos="2917">
                      <a:srgbClr val="797A7D"/>
                    </a:gs>
                    <a:gs pos="95000">
                      <a:srgbClr val="797A7D"/>
                    </a:gs>
                  </a:gsLst>
                  <a:lin ang="5400000" scaled="0"/>
                </a:gradFill>
              </a:rPr>
              <a:t> from Context Token</a:t>
            </a:r>
          </a:p>
        </p:txBody>
      </p:sp>
      <p:grpSp>
        <p:nvGrpSpPr>
          <p:cNvPr id="44" name="Arrow 5"/>
          <p:cNvGrpSpPr/>
          <p:nvPr/>
        </p:nvGrpSpPr>
        <p:grpSpPr>
          <a:xfrm>
            <a:off x="7171648" y="2221097"/>
            <a:ext cx="2253774" cy="1032019"/>
            <a:chOff x="7171648" y="2221097"/>
            <a:chExt cx="2253774" cy="1032019"/>
          </a:xfrm>
        </p:grpSpPr>
        <p:cxnSp>
          <p:nvCxnSpPr>
            <p:cNvPr id="45" name="Straight Arrow Connector 44"/>
            <p:cNvCxnSpPr/>
            <p:nvPr/>
          </p:nvCxnSpPr>
          <p:spPr>
            <a:xfrm>
              <a:off x="7171648" y="2525293"/>
              <a:ext cx="2199546" cy="727823"/>
            </a:xfrm>
            <a:prstGeom prst="straightConnector1">
              <a:avLst/>
            </a:prstGeom>
            <a:ln w="76200">
              <a:solidFill>
                <a:schemeClr val="bg2"/>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rot="1091222">
              <a:off x="7284195" y="2221097"/>
              <a:ext cx="2141227" cy="430887"/>
            </a:xfrm>
            <a:prstGeom prst="rect">
              <a:avLst/>
            </a:prstGeom>
            <a:noFill/>
          </p:spPr>
          <p:txBody>
            <a:bodyPr wrap="none" lIns="0" tIns="0" rIns="0" bIns="0" rtlCol="0">
              <a:spAutoFit/>
            </a:bodyPr>
            <a:lstStyle/>
            <a:p>
              <a:r>
                <a:rPr lang="en-US" sz="1400" dirty="0">
                  <a:gradFill>
                    <a:gsLst>
                      <a:gs pos="2917">
                        <a:schemeClr val="bg2"/>
                      </a:gs>
                      <a:gs pos="95000">
                        <a:schemeClr val="bg2"/>
                      </a:gs>
                    </a:gsLst>
                    <a:lin ang="5400000" scaled="0"/>
                  </a:gradFill>
                </a:rPr>
                <a:t>App requests Access Token</a:t>
              </a:r>
            </a:p>
            <a:p>
              <a:r>
                <a:rPr lang="en-US" sz="1400" dirty="0">
                  <a:gradFill>
                    <a:gsLst>
                      <a:gs pos="2917">
                        <a:schemeClr val="bg2"/>
                      </a:gs>
                      <a:gs pos="95000">
                        <a:schemeClr val="bg2"/>
                      </a:gs>
                    </a:gsLst>
                    <a:lin ang="5400000" scaled="0"/>
                  </a:gradFill>
                </a:rPr>
                <a:t>using refresh Token</a:t>
              </a:r>
            </a:p>
          </p:txBody>
        </p:sp>
      </p:grpSp>
      <p:grpSp>
        <p:nvGrpSpPr>
          <p:cNvPr id="47" name="Arrow 6"/>
          <p:cNvGrpSpPr/>
          <p:nvPr/>
        </p:nvGrpSpPr>
        <p:grpSpPr>
          <a:xfrm>
            <a:off x="7171648" y="2328818"/>
            <a:ext cx="2199546" cy="924298"/>
            <a:chOff x="7171648" y="2328818"/>
            <a:chExt cx="2199546" cy="924298"/>
          </a:xfrm>
        </p:grpSpPr>
        <p:cxnSp>
          <p:nvCxnSpPr>
            <p:cNvPr id="48" name="Straight Arrow Connector 47"/>
            <p:cNvCxnSpPr/>
            <p:nvPr/>
          </p:nvCxnSpPr>
          <p:spPr>
            <a:xfrm rot="10800000">
              <a:off x="7171648" y="2525293"/>
              <a:ext cx="2199546" cy="727823"/>
            </a:xfrm>
            <a:prstGeom prst="straightConnector1">
              <a:avLst/>
            </a:prstGeom>
            <a:ln w="76200">
              <a:solidFill>
                <a:schemeClr val="bg2"/>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rot="1091222">
              <a:off x="7467898" y="2328818"/>
              <a:ext cx="1773819" cy="215444"/>
            </a:xfrm>
            <a:prstGeom prst="rect">
              <a:avLst/>
            </a:prstGeom>
            <a:noFill/>
          </p:spPr>
          <p:txBody>
            <a:bodyPr wrap="none" lIns="0" tIns="0" rIns="0" bIns="0" rtlCol="0">
              <a:spAutoFit/>
            </a:bodyPr>
            <a:lstStyle/>
            <a:p>
              <a:r>
                <a:rPr lang="en-US" sz="1400" dirty="0">
                  <a:gradFill>
                    <a:gsLst>
                      <a:gs pos="2917">
                        <a:schemeClr val="bg2"/>
                      </a:gs>
                      <a:gs pos="95000">
                        <a:schemeClr val="bg2"/>
                      </a:gs>
                    </a:gsLst>
                    <a:lin ang="5400000" scaled="0"/>
                  </a:gradFill>
                </a:rPr>
                <a:t>Access Token returned</a:t>
              </a:r>
            </a:p>
          </p:txBody>
        </p:sp>
      </p:grpSp>
      <p:grpSp>
        <p:nvGrpSpPr>
          <p:cNvPr id="53" name="Arrow 7"/>
          <p:cNvGrpSpPr/>
          <p:nvPr/>
        </p:nvGrpSpPr>
        <p:grpSpPr>
          <a:xfrm>
            <a:off x="6231467" y="3699562"/>
            <a:ext cx="2221908" cy="509802"/>
            <a:chOff x="6231467" y="3699562"/>
            <a:chExt cx="2221908" cy="509802"/>
          </a:xfrm>
        </p:grpSpPr>
        <p:cxnSp>
          <p:nvCxnSpPr>
            <p:cNvPr id="54" name="Straight Arrow Connector 53"/>
            <p:cNvCxnSpPr/>
            <p:nvPr/>
          </p:nvCxnSpPr>
          <p:spPr>
            <a:xfrm>
              <a:off x="6231467" y="3699562"/>
              <a:ext cx="0" cy="509802"/>
            </a:xfrm>
            <a:prstGeom prst="straightConnector1">
              <a:avLst/>
            </a:prstGeom>
            <a:ln w="76200">
              <a:solidFill>
                <a:schemeClr val="bg2"/>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6566833" y="3734723"/>
              <a:ext cx="1886542" cy="430887"/>
            </a:xfrm>
            <a:prstGeom prst="rect">
              <a:avLst/>
            </a:prstGeom>
            <a:noFill/>
          </p:spPr>
          <p:txBody>
            <a:bodyPr wrap="none" lIns="0" tIns="0" rIns="0" bIns="0" rtlCol="0">
              <a:spAutoFit/>
            </a:bodyPr>
            <a:lstStyle/>
            <a:p>
              <a:r>
                <a:rPr lang="en-US" sz="1400" dirty="0">
                  <a:gradFill>
                    <a:gsLst>
                      <a:gs pos="2917">
                        <a:srgbClr val="797A7D"/>
                      </a:gs>
                      <a:gs pos="95000">
                        <a:srgbClr val="797A7D"/>
                      </a:gs>
                    </a:gsLst>
                    <a:lin ang="5400000" scaled="0"/>
                  </a:gradFill>
                </a:rPr>
                <a:t>Access Token presented</a:t>
              </a:r>
            </a:p>
            <a:p>
              <a:r>
                <a:rPr lang="en-US" sz="1400" dirty="0">
                  <a:gradFill>
                    <a:gsLst>
                      <a:gs pos="2917">
                        <a:srgbClr val="797A7D"/>
                      </a:gs>
                      <a:gs pos="95000">
                        <a:srgbClr val="797A7D"/>
                      </a:gs>
                    </a:gsLst>
                    <a:lin ang="5400000" scaled="0"/>
                  </a:gradFill>
                </a:rPr>
                <a:t>Along with request</a:t>
              </a:r>
            </a:p>
          </p:txBody>
        </p:sp>
      </p:grpSp>
      <p:grpSp>
        <p:nvGrpSpPr>
          <p:cNvPr id="56" name="Arrow 8"/>
          <p:cNvGrpSpPr/>
          <p:nvPr/>
        </p:nvGrpSpPr>
        <p:grpSpPr>
          <a:xfrm>
            <a:off x="6231467" y="3699562"/>
            <a:ext cx="1842362" cy="509802"/>
            <a:chOff x="6231467" y="3699562"/>
            <a:chExt cx="1842362" cy="509802"/>
          </a:xfrm>
        </p:grpSpPr>
        <p:cxnSp>
          <p:nvCxnSpPr>
            <p:cNvPr id="57" name="Straight Arrow Connector 56"/>
            <p:cNvCxnSpPr/>
            <p:nvPr/>
          </p:nvCxnSpPr>
          <p:spPr>
            <a:xfrm flipV="1">
              <a:off x="6231467" y="3699562"/>
              <a:ext cx="0" cy="509802"/>
            </a:xfrm>
            <a:prstGeom prst="straightConnector1">
              <a:avLst/>
            </a:prstGeom>
            <a:ln w="76200">
              <a:solidFill>
                <a:schemeClr val="bg2"/>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6585921" y="3838343"/>
              <a:ext cx="1487908" cy="215444"/>
            </a:xfrm>
            <a:prstGeom prst="rect">
              <a:avLst/>
            </a:prstGeom>
            <a:noFill/>
          </p:spPr>
          <p:txBody>
            <a:bodyPr wrap="none" lIns="0" tIns="0" rIns="0" bIns="0" rtlCol="0">
              <a:spAutoFit/>
            </a:bodyPr>
            <a:lstStyle/>
            <a:p>
              <a:r>
                <a:rPr lang="en-US" sz="1400" dirty="0">
                  <a:gradFill>
                    <a:gsLst>
                      <a:gs pos="2917">
                        <a:srgbClr val="797A7D"/>
                      </a:gs>
                      <a:gs pos="95000">
                        <a:srgbClr val="797A7D"/>
                      </a:gs>
                    </a:gsLst>
                    <a:lin ang="5400000" scaled="0"/>
                  </a:gradFill>
                </a:rPr>
                <a:t>Response returned</a:t>
              </a:r>
            </a:p>
          </p:txBody>
        </p:sp>
      </p:grpSp>
      <p:pic>
        <p:nvPicPr>
          <p:cNvPr id="59" name="Picture 58"/>
          <p:cNvPicPr>
            <a:picLocks noChangeAspect="1"/>
          </p:cNvPicPr>
          <p:nvPr/>
        </p:nvPicPr>
        <p:blipFill rotWithShape="1">
          <a:blip r:embed="rId4">
            <a:extLst>
              <a:ext uri="{28A0092B-C50C-407E-A947-70E740481C1C}">
                <a14:useLocalDpi xmlns:a14="http://schemas.microsoft.com/office/drawing/2010/main" val="0"/>
              </a:ext>
            </a:extLst>
          </a:blip>
          <a:srcRect r="64838"/>
          <a:stretch/>
        </p:blipFill>
        <p:spPr>
          <a:xfrm>
            <a:off x="5653330" y="4470483"/>
            <a:ext cx="1132183" cy="1211316"/>
          </a:xfrm>
          <a:prstGeom prst="rect">
            <a:avLst/>
          </a:prstGeom>
        </p:spPr>
      </p:pic>
    </p:spTree>
    <p:extLst>
      <p:ext uri="{BB962C8B-B14F-4D97-AF65-F5344CB8AC3E}">
        <p14:creationId xmlns:p14="http://schemas.microsoft.com/office/powerpoint/2010/main" val="8369484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30"/>
                                        </p:tgtEl>
                                      </p:cBhvr>
                                    </p:animEffect>
                                    <p:set>
                                      <p:cBhvr>
                                        <p:cTn id="12" dur="1" fill="hold">
                                          <p:stCondLst>
                                            <p:cond delay="499"/>
                                          </p:stCondLst>
                                        </p:cTn>
                                        <p:tgtEl>
                                          <p:spTgt spid="30"/>
                                        </p:tgtEl>
                                        <p:attrNameLst>
                                          <p:attrName>style.visibility</p:attrName>
                                        </p:attrNameLst>
                                      </p:cBhvr>
                                      <p:to>
                                        <p:strVal val="hidden"/>
                                      </p:to>
                                    </p:se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33"/>
                                        </p:tgtEl>
                                        <p:attrNameLst>
                                          <p:attrName>style.visibility</p:attrName>
                                        </p:attrNameLst>
                                      </p:cBhvr>
                                      <p:to>
                                        <p:strVal val="visible"/>
                                      </p:to>
                                    </p:set>
                                    <p:animEffect transition="in" filter="fade">
                                      <p:cBhvr>
                                        <p:cTn id="16" dur="500"/>
                                        <p:tgtEl>
                                          <p:spTgt spid="33"/>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xit" presetSubtype="0" fill="hold" nodeType="clickEffect">
                                  <p:stCondLst>
                                    <p:cond delay="0"/>
                                  </p:stCondLst>
                                  <p:childTnLst>
                                    <p:animEffect transition="out" filter="fade">
                                      <p:cBhvr>
                                        <p:cTn id="20" dur="500"/>
                                        <p:tgtEl>
                                          <p:spTgt spid="33"/>
                                        </p:tgtEl>
                                      </p:cBhvr>
                                    </p:animEffect>
                                    <p:set>
                                      <p:cBhvr>
                                        <p:cTn id="21" dur="1" fill="hold">
                                          <p:stCondLst>
                                            <p:cond delay="499"/>
                                          </p:stCondLst>
                                        </p:cTn>
                                        <p:tgtEl>
                                          <p:spTgt spid="33"/>
                                        </p:tgtEl>
                                        <p:attrNameLst>
                                          <p:attrName>style.visibility</p:attrName>
                                        </p:attrNameLst>
                                      </p:cBhvr>
                                      <p:to>
                                        <p:strVal val="hidden"/>
                                      </p:to>
                                    </p:set>
                                  </p:childTnLst>
                                </p:cTn>
                              </p:par>
                            </p:childTnLst>
                          </p:cTn>
                        </p:par>
                        <p:par>
                          <p:cTn id="22" fill="hold">
                            <p:stCondLst>
                              <p:cond delay="500"/>
                            </p:stCondLst>
                            <p:childTnLst>
                              <p:par>
                                <p:cTn id="23" presetID="10" presetClass="entr" presetSubtype="0" fill="hold" nodeType="afterEffect">
                                  <p:stCondLst>
                                    <p:cond delay="0"/>
                                  </p:stCondLst>
                                  <p:childTnLst>
                                    <p:set>
                                      <p:cBhvr>
                                        <p:cTn id="24" dur="1" fill="hold">
                                          <p:stCondLst>
                                            <p:cond delay="0"/>
                                          </p:stCondLst>
                                        </p:cTn>
                                        <p:tgtEl>
                                          <p:spTgt spid="36"/>
                                        </p:tgtEl>
                                        <p:attrNameLst>
                                          <p:attrName>style.visibility</p:attrName>
                                        </p:attrNameLst>
                                      </p:cBhvr>
                                      <p:to>
                                        <p:strVal val="visible"/>
                                      </p:to>
                                    </p:set>
                                    <p:animEffect transition="in" filter="fade">
                                      <p:cBhvr>
                                        <p:cTn id="25" dur="500"/>
                                        <p:tgtEl>
                                          <p:spTgt spid="36"/>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xit" presetSubtype="0" fill="hold" nodeType="clickEffect">
                                  <p:stCondLst>
                                    <p:cond delay="0"/>
                                  </p:stCondLst>
                                  <p:childTnLst>
                                    <p:animEffect transition="out" filter="fade">
                                      <p:cBhvr>
                                        <p:cTn id="29" dur="500"/>
                                        <p:tgtEl>
                                          <p:spTgt spid="36"/>
                                        </p:tgtEl>
                                      </p:cBhvr>
                                    </p:animEffect>
                                    <p:set>
                                      <p:cBhvr>
                                        <p:cTn id="30" dur="1" fill="hold">
                                          <p:stCondLst>
                                            <p:cond delay="499"/>
                                          </p:stCondLst>
                                        </p:cTn>
                                        <p:tgtEl>
                                          <p:spTgt spid="36"/>
                                        </p:tgtEl>
                                        <p:attrNameLst>
                                          <p:attrName>style.visibility</p:attrName>
                                        </p:attrNameLst>
                                      </p:cBhvr>
                                      <p:to>
                                        <p:strVal val="hidden"/>
                                      </p:to>
                                    </p:set>
                                  </p:childTnLst>
                                </p:cTn>
                              </p:par>
                            </p:childTnLst>
                          </p:cTn>
                        </p:par>
                        <p:par>
                          <p:cTn id="31" fill="hold">
                            <p:stCondLst>
                              <p:cond delay="500"/>
                            </p:stCondLst>
                            <p:childTnLst>
                              <p:par>
                                <p:cTn id="32" presetID="10" presetClass="entr" presetSubtype="0" fill="hold" nodeType="afterEffect">
                                  <p:stCondLst>
                                    <p:cond delay="0"/>
                                  </p:stCondLst>
                                  <p:childTnLst>
                                    <p:set>
                                      <p:cBhvr>
                                        <p:cTn id="33" dur="1" fill="hold">
                                          <p:stCondLst>
                                            <p:cond delay="0"/>
                                          </p:stCondLst>
                                        </p:cTn>
                                        <p:tgtEl>
                                          <p:spTgt spid="39"/>
                                        </p:tgtEl>
                                        <p:attrNameLst>
                                          <p:attrName>style.visibility</p:attrName>
                                        </p:attrNameLst>
                                      </p:cBhvr>
                                      <p:to>
                                        <p:strVal val="visible"/>
                                      </p:to>
                                    </p:set>
                                    <p:animEffect transition="in" filter="fade">
                                      <p:cBhvr>
                                        <p:cTn id="34" dur="500"/>
                                        <p:tgtEl>
                                          <p:spTgt spid="39"/>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xit" presetSubtype="0" fill="hold" nodeType="clickEffect">
                                  <p:stCondLst>
                                    <p:cond delay="0"/>
                                  </p:stCondLst>
                                  <p:childTnLst>
                                    <p:animEffect transition="out" filter="fade">
                                      <p:cBhvr>
                                        <p:cTn id="38" dur="500"/>
                                        <p:tgtEl>
                                          <p:spTgt spid="39"/>
                                        </p:tgtEl>
                                      </p:cBhvr>
                                    </p:animEffect>
                                    <p:set>
                                      <p:cBhvr>
                                        <p:cTn id="39" dur="1" fill="hold">
                                          <p:stCondLst>
                                            <p:cond delay="499"/>
                                          </p:stCondLst>
                                        </p:cTn>
                                        <p:tgtEl>
                                          <p:spTgt spid="39"/>
                                        </p:tgtEl>
                                        <p:attrNameLst>
                                          <p:attrName>style.visibility</p:attrName>
                                        </p:attrNameLst>
                                      </p:cBhvr>
                                      <p:to>
                                        <p:strVal val="hidden"/>
                                      </p:to>
                                    </p:set>
                                  </p:childTnLst>
                                </p:cTn>
                              </p:par>
                            </p:childTnLst>
                          </p:cTn>
                        </p:par>
                        <p:par>
                          <p:cTn id="40" fill="hold">
                            <p:stCondLst>
                              <p:cond delay="500"/>
                            </p:stCondLst>
                            <p:childTnLst>
                              <p:par>
                                <p:cTn id="41" presetID="10" presetClass="entr" presetSubtype="0" fill="hold" grpId="0" nodeType="afterEffect">
                                  <p:stCondLst>
                                    <p:cond delay="0"/>
                                  </p:stCondLst>
                                  <p:childTnLst>
                                    <p:set>
                                      <p:cBhvr>
                                        <p:cTn id="42" dur="1" fill="hold">
                                          <p:stCondLst>
                                            <p:cond delay="0"/>
                                          </p:stCondLst>
                                        </p:cTn>
                                        <p:tgtEl>
                                          <p:spTgt spid="43"/>
                                        </p:tgtEl>
                                        <p:attrNameLst>
                                          <p:attrName>style.visibility</p:attrName>
                                        </p:attrNameLst>
                                      </p:cBhvr>
                                      <p:to>
                                        <p:strVal val="visible"/>
                                      </p:to>
                                    </p:set>
                                    <p:animEffect transition="in" filter="fade">
                                      <p:cBhvr>
                                        <p:cTn id="43" dur="500"/>
                                        <p:tgtEl>
                                          <p:spTgt spid="43"/>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xit" presetSubtype="0" fill="hold" grpId="1" nodeType="clickEffect">
                                  <p:stCondLst>
                                    <p:cond delay="0"/>
                                  </p:stCondLst>
                                  <p:childTnLst>
                                    <p:animEffect transition="out" filter="fade">
                                      <p:cBhvr>
                                        <p:cTn id="47" dur="500"/>
                                        <p:tgtEl>
                                          <p:spTgt spid="43"/>
                                        </p:tgtEl>
                                      </p:cBhvr>
                                    </p:animEffect>
                                    <p:set>
                                      <p:cBhvr>
                                        <p:cTn id="48" dur="1" fill="hold">
                                          <p:stCondLst>
                                            <p:cond delay="499"/>
                                          </p:stCondLst>
                                        </p:cTn>
                                        <p:tgtEl>
                                          <p:spTgt spid="43"/>
                                        </p:tgtEl>
                                        <p:attrNameLst>
                                          <p:attrName>style.visibility</p:attrName>
                                        </p:attrNameLst>
                                      </p:cBhvr>
                                      <p:to>
                                        <p:strVal val="hidden"/>
                                      </p:to>
                                    </p:set>
                                  </p:childTnLst>
                                </p:cTn>
                              </p:par>
                            </p:childTnLst>
                          </p:cTn>
                        </p:par>
                        <p:par>
                          <p:cTn id="49" fill="hold">
                            <p:stCondLst>
                              <p:cond delay="500"/>
                            </p:stCondLst>
                            <p:childTnLst>
                              <p:par>
                                <p:cTn id="50" presetID="10" presetClass="entr" presetSubtype="0" fill="hold" nodeType="afterEffect">
                                  <p:stCondLst>
                                    <p:cond delay="0"/>
                                  </p:stCondLst>
                                  <p:childTnLst>
                                    <p:set>
                                      <p:cBhvr>
                                        <p:cTn id="51" dur="1" fill="hold">
                                          <p:stCondLst>
                                            <p:cond delay="0"/>
                                          </p:stCondLst>
                                        </p:cTn>
                                        <p:tgtEl>
                                          <p:spTgt spid="44"/>
                                        </p:tgtEl>
                                        <p:attrNameLst>
                                          <p:attrName>style.visibility</p:attrName>
                                        </p:attrNameLst>
                                      </p:cBhvr>
                                      <p:to>
                                        <p:strVal val="visible"/>
                                      </p:to>
                                    </p:set>
                                    <p:animEffect transition="in" filter="fade">
                                      <p:cBhvr>
                                        <p:cTn id="52" dur="500"/>
                                        <p:tgtEl>
                                          <p:spTgt spid="44"/>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xit" presetSubtype="0" fill="hold" nodeType="clickEffect">
                                  <p:stCondLst>
                                    <p:cond delay="0"/>
                                  </p:stCondLst>
                                  <p:childTnLst>
                                    <p:animEffect transition="out" filter="fade">
                                      <p:cBhvr>
                                        <p:cTn id="56" dur="500"/>
                                        <p:tgtEl>
                                          <p:spTgt spid="44"/>
                                        </p:tgtEl>
                                      </p:cBhvr>
                                    </p:animEffect>
                                    <p:set>
                                      <p:cBhvr>
                                        <p:cTn id="57" dur="1" fill="hold">
                                          <p:stCondLst>
                                            <p:cond delay="499"/>
                                          </p:stCondLst>
                                        </p:cTn>
                                        <p:tgtEl>
                                          <p:spTgt spid="44"/>
                                        </p:tgtEl>
                                        <p:attrNameLst>
                                          <p:attrName>style.visibility</p:attrName>
                                        </p:attrNameLst>
                                      </p:cBhvr>
                                      <p:to>
                                        <p:strVal val="hidden"/>
                                      </p:to>
                                    </p:set>
                                  </p:childTnLst>
                                </p:cTn>
                              </p:par>
                            </p:childTnLst>
                          </p:cTn>
                        </p:par>
                        <p:par>
                          <p:cTn id="58" fill="hold">
                            <p:stCondLst>
                              <p:cond delay="500"/>
                            </p:stCondLst>
                            <p:childTnLst>
                              <p:par>
                                <p:cTn id="59" presetID="10" presetClass="entr" presetSubtype="0" fill="hold" nodeType="afterEffect">
                                  <p:stCondLst>
                                    <p:cond delay="0"/>
                                  </p:stCondLst>
                                  <p:childTnLst>
                                    <p:set>
                                      <p:cBhvr>
                                        <p:cTn id="60" dur="1" fill="hold">
                                          <p:stCondLst>
                                            <p:cond delay="0"/>
                                          </p:stCondLst>
                                        </p:cTn>
                                        <p:tgtEl>
                                          <p:spTgt spid="47"/>
                                        </p:tgtEl>
                                        <p:attrNameLst>
                                          <p:attrName>style.visibility</p:attrName>
                                        </p:attrNameLst>
                                      </p:cBhvr>
                                      <p:to>
                                        <p:strVal val="visible"/>
                                      </p:to>
                                    </p:set>
                                    <p:animEffect transition="in" filter="fade">
                                      <p:cBhvr>
                                        <p:cTn id="61" dur="500"/>
                                        <p:tgtEl>
                                          <p:spTgt spid="47"/>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xit" presetSubtype="0" fill="hold" nodeType="clickEffect">
                                  <p:stCondLst>
                                    <p:cond delay="0"/>
                                  </p:stCondLst>
                                  <p:childTnLst>
                                    <p:animEffect transition="out" filter="fade">
                                      <p:cBhvr>
                                        <p:cTn id="65" dur="500"/>
                                        <p:tgtEl>
                                          <p:spTgt spid="47"/>
                                        </p:tgtEl>
                                      </p:cBhvr>
                                    </p:animEffect>
                                    <p:set>
                                      <p:cBhvr>
                                        <p:cTn id="66" dur="1" fill="hold">
                                          <p:stCondLst>
                                            <p:cond delay="499"/>
                                          </p:stCondLst>
                                        </p:cTn>
                                        <p:tgtEl>
                                          <p:spTgt spid="47"/>
                                        </p:tgtEl>
                                        <p:attrNameLst>
                                          <p:attrName>style.visibility</p:attrName>
                                        </p:attrNameLst>
                                      </p:cBhvr>
                                      <p:to>
                                        <p:strVal val="hidden"/>
                                      </p:to>
                                    </p:set>
                                  </p:childTnLst>
                                </p:cTn>
                              </p:par>
                            </p:childTnLst>
                          </p:cTn>
                        </p:par>
                        <p:par>
                          <p:cTn id="67" fill="hold">
                            <p:stCondLst>
                              <p:cond delay="500"/>
                            </p:stCondLst>
                            <p:childTnLst>
                              <p:par>
                                <p:cTn id="68" presetID="10" presetClass="entr" presetSubtype="0" fill="hold" nodeType="afterEffect">
                                  <p:stCondLst>
                                    <p:cond delay="0"/>
                                  </p:stCondLst>
                                  <p:childTnLst>
                                    <p:set>
                                      <p:cBhvr>
                                        <p:cTn id="69" dur="1" fill="hold">
                                          <p:stCondLst>
                                            <p:cond delay="0"/>
                                          </p:stCondLst>
                                        </p:cTn>
                                        <p:tgtEl>
                                          <p:spTgt spid="53"/>
                                        </p:tgtEl>
                                        <p:attrNameLst>
                                          <p:attrName>style.visibility</p:attrName>
                                        </p:attrNameLst>
                                      </p:cBhvr>
                                      <p:to>
                                        <p:strVal val="visible"/>
                                      </p:to>
                                    </p:set>
                                    <p:animEffect transition="in" filter="fade">
                                      <p:cBhvr>
                                        <p:cTn id="70" dur="500"/>
                                        <p:tgtEl>
                                          <p:spTgt spid="53"/>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xit" presetSubtype="0" fill="hold" nodeType="clickEffect">
                                  <p:stCondLst>
                                    <p:cond delay="0"/>
                                  </p:stCondLst>
                                  <p:childTnLst>
                                    <p:animEffect transition="out" filter="fade">
                                      <p:cBhvr>
                                        <p:cTn id="74" dur="500"/>
                                        <p:tgtEl>
                                          <p:spTgt spid="53"/>
                                        </p:tgtEl>
                                      </p:cBhvr>
                                    </p:animEffect>
                                    <p:set>
                                      <p:cBhvr>
                                        <p:cTn id="75" dur="1" fill="hold">
                                          <p:stCondLst>
                                            <p:cond delay="499"/>
                                          </p:stCondLst>
                                        </p:cTn>
                                        <p:tgtEl>
                                          <p:spTgt spid="53"/>
                                        </p:tgtEl>
                                        <p:attrNameLst>
                                          <p:attrName>style.visibility</p:attrName>
                                        </p:attrNameLst>
                                      </p:cBhvr>
                                      <p:to>
                                        <p:strVal val="hidden"/>
                                      </p:to>
                                    </p:set>
                                  </p:childTnLst>
                                </p:cTn>
                              </p:par>
                            </p:childTnLst>
                          </p:cTn>
                        </p:par>
                        <p:par>
                          <p:cTn id="76" fill="hold">
                            <p:stCondLst>
                              <p:cond delay="500"/>
                            </p:stCondLst>
                            <p:childTnLst>
                              <p:par>
                                <p:cTn id="77" presetID="10" presetClass="entr" presetSubtype="0" fill="hold" nodeType="afterEffect">
                                  <p:stCondLst>
                                    <p:cond delay="0"/>
                                  </p:stCondLst>
                                  <p:childTnLst>
                                    <p:set>
                                      <p:cBhvr>
                                        <p:cTn id="78" dur="1" fill="hold">
                                          <p:stCondLst>
                                            <p:cond delay="0"/>
                                          </p:stCondLst>
                                        </p:cTn>
                                        <p:tgtEl>
                                          <p:spTgt spid="56"/>
                                        </p:tgtEl>
                                        <p:attrNameLst>
                                          <p:attrName>style.visibility</p:attrName>
                                        </p:attrNameLst>
                                      </p:cBhvr>
                                      <p:to>
                                        <p:strVal val="visible"/>
                                      </p:to>
                                    </p:set>
                                    <p:animEffect transition="in" filter="fade">
                                      <p:cBhvr>
                                        <p:cTn id="79"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P spid="43" grpId="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74638" y="1212850"/>
            <a:ext cx="11887200" cy="4905958"/>
          </a:xfrm>
        </p:spPr>
        <p:txBody>
          <a:bodyPr/>
          <a:lstStyle/>
          <a:p>
            <a:pPr marL="0" indent="0">
              <a:buNone/>
            </a:pPr>
            <a:r>
              <a:rPr lang="en-US" sz="3200" dirty="0">
                <a:gradFill>
                  <a:gsLst>
                    <a:gs pos="68293">
                      <a:schemeClr val="accent3"/>
                    </a:gs>
                    <a:gs pos="44000">
                      <a:schemeClr val="accent3"/>
                    </a:gs>
                  </a:gsLst>
                  <a:lin ang="5400000" scaled="0"/>
                </a:gradFill>
              </a:rPr>
              <a:t>Inherits </a:t>
            </a:r>
            <a:r>
              <a:rPr lang="en-US" sz="3200" dirty="0" err="1">
                <a:gradFill>
                  <a:gsLst>
                    <a:gs pos="68293">
                      <a:schemeClr val="accent3"/>
                    </a:gs>
                    <a:gs pos="44000">
                      <a:schemeClr val="accent3"/>
                    </a:gs>
                  </a:gsLst>
                  <a:lin ang="5400000" scaled="0"/>
                </a:gradFill>
              </a:rPr>
              <a:t>SharePointContext</a:t>
            </a:r>
            <a:endParaRPr lang="en-US" sz="3200" dirty="0">
              <a:gradFill>
                <a:gsLst>
                  <a:gs pos="68293">
                    <a:schemeClr val="accent3"/>
                  </a:gs>
                  <a:gs pos="44000">
                    <a:schemeClr val="accent3"/>
                  </a:gs>
                </a:gsLst>
                <a:lin ang="5400000" scaled="0"/>
              </a:gradFill>
            </a:endParaRPr>
          </a:p>
          <a:p>
            <a:pPr marL="0" indent="0">
              <a:buNone/>
            </a:pPr>
            <a:r>
              <a:rPr lang="en-US" sz="3200" dirty="0">
                <a:gradFill>
                  <a:gsLst>
                    <a:gs pos="68293">
                      <a:schemeClr val="accent3"/>
                    </a:gs>
                    <a:gs pos="44000">
                      <a:schemeClr val="accent3"/>
                    </a:gs>
                  </a:gsLst>
                  <a:lin ang="5400000" scaled="0"/>
                </a:gradFill>
              </a:rPr>
              <a:t>Provides specific properties and methods for dealing with context and access tokens</a:t>
            </a:r>
          </a:p>
          <a:p>
            <a:pPr marL="0" indent="0">
              <a:buNone/>
            </a:pPr>
            <a:r>
              <a:rPr lang="en-US" sz="3200" dirty="0">
                <a:gradFill>
                  <a:gsLst>
                    <a:gs pos="68293">
                      <a:schemeClr val="accent3"/>
                    </a:gs>
                    <a:gs pos="44000">
                      <a:schemeClr val="accent3"/>
                    </a:gs>
                  </a:gsLst>
                  <a:lin ang="5400000" scaled="0"/>
                </a:gradFill>
              </a:rPr>
              <a:t>CSOM</a:t>
            </a:r>
          </a:p>
          <a:p>
            <a:pPr marL="169863" lvl="1" indent="-169863"/>
            <a:r>
              <a:rPr lang="en-US" sz="1632" dirty="0" err="1">
                <a:latin typeface="Consolas" panose="020B0609020204030204" pitchFamily="49" charset="0"/>
                <a:cs typeface="Consolas" panose="020B0609020204030204" pitchFamily="49" charset="0"/>
              </a:rPr>
              <a:t>CreateAppOnlyClientContextForSPAppWeb</a:t>
            </a:r>
            <a:endParaRPr lang="en-US" sz="1632" dirty="0">
              <a:latin typeface="Consolas" panose="020B0609020204030204" pitchFamily="49" charset="0"/>
              <a:cs typeface="Consolas" panose="020B0609020204030204" pitchFamily="49" charset="0"/>
            </a:endParaRPr>
          </a:p>
          <a:p>
            <a:pPr marL="169863" lvl="1" indent="-169863"/>
            <a:r>
              <a:rPr lang="en-US" sz="1632" dirty="0" err="1">
                <a:latin typeface="Consolas" panose="020B0609020204030204" pitchFamily="49" charset="0"/>
                <a:cs typeface="Consolas" panose="020B0609020204030204" pitchFamily="49" charset="0"/>
              </a:rPr>
              <a:t>CreateAppOnlyClientContextForSPHost</a:t>
            </a:r>
            <a:endParaRPr lang="en-US" sz="1632" dirty="0">
              <a:latin typeface="Consolas" panose="020B0609020204030204" pitchFamily="49" charset="0"/>
              <a:cs typeface="Consolas" panose="020B0609020204030204" pitchFamily="49" charset="0"/>
            </a:endParaRPr>
          </a:p>
          <a:p>
            <a:pPr marL="169863" lvl="1" indent="-169863"/>
            <a:r>
              <a:rPr lang="en-US" sz="1632" dirty="0" err="1">
                <a:latin typeface="Consolas" panose="020B0609020204030204" pitchFamily="49" charset="0"/>
                <a:cs typeface="Consolas" panose="020B0609020204030204" pitchFamily="49" charset="0"/>
              </a:rPr>
              <a:t>CreateUserClientContextForSPAppWeb</a:t>
            </a:r>
            <a:endParaRPr lang="en-US" sz="1632" dirty="0">
              <a:latin typeface="Consolas" panose="020B0609020204030204" pitchFamily="49" charset="0"/>
              <a:cs typeface="Consolas" panose="020B0609020204030204" pitchFamily="49" charset="0"/>
            </a:endParaRPr>
          </a:p>
          <a:p>
            <a:pPr marL="169863" lvl="1" indent="-169863"/>
            <a:r>
              <a:rPr lang="en-US" sz="1632" dirty="0" err="1">
                <a:latin typeface="Consolas" panose="020B0609020204030204" pitchFamily="49" charset="0"/>
                <a:cs typeface="Consolas" panose="020B0609020204030204" pitchFamily="49" charset="0"/>
              </a:rPr>
              <a:t>CreateUserClientContextForSPHost</a:t>
            </a:r>
            <a:endParaRPr lang="en-US" sz="1632" dirty="0">
              <a:latin typeface="Consolas" panose="020B0609020204030204" pitchFamily="49" charset="0"/>
              <a:cs typeface="Consolas" panose="020B0609020204030204" pitchFamily="49" charset="0"/>
            </a:endParaRPr>
          </a:p>
          <a:p>
            <a:pPr marL="0" indent="0">
              <a:buNone/>
            </a:pPr>
            <a:r>
              <a:rPr lang="en-US" sz="3200" dirty="0">
                <a:gradFill>
                  <a:gsLst>
                    <a:gs pos="68293">
                      <a:schemeClr val="accent3"/>
                    </a:gs>
                    <a:gs pos="44000">
                      <a:schemeClr val="accent3"/>
                    </a:gs>
                  </a:gsLst>
                  <a:lin ang="5400000" scaled="0"/>
                </a:gradFill>
              </a:rPr>
              <a:t>REST</a:t>
            </a:r>
          </a:p>
          <a:p>
            <a:pPr marL="169863" lvl="1" indent="-169863"/>
            <a:r>
              <a:rPr lang="en-US" sz="1632" dirty="0" err="1">
                <a:latin typeface="Consolas" panose="020B0609020204030204" pitchFamily="49" charset="0"/>
                <a:cs typeface="Consolas" panose="020B0609020204030204" pitchFamily="49" charset="0"/>
              </a:rPr>
              <a:t>AppOnlyAccessTokenForSPAppWeb</a:t>
            </a:r>
            <a:endParaRPr lang="en-US" sz="1632" dirty="0">
              <a:latin typeface="Consolas" panose="020B0609020204030204" pitchFamily="49" charset="0"/>
              <a:cs typeface="Consolas" panose="020B0609020204030204" pitchFamily="49" charset="0"/>
            </a:endParaRPr>
          </a:p>
          <a:p>
            <a:pPr marL="169863" lvl="1" indent="-169863"/>
            <a:r>
              <a:rPr lang="en-US" sz="1632" dirty="0" err="1">
                <a:latin typeface="Consolas" panose="020B0609020204030204" pitchFamily="49" charset="0"/>
                <a:cs typeface="Consolas" panose="020B0609020204030204" pitchFamily="49" charset="0"/>
              </a:rPr>
              <a:t>AppOnlyAccessTokenForSPHost</a:t>
            </a:r>
            <a:endParaRPr lang="en-US" sz="1632" dirty="0">
              <a:latin typeface="Consolas" panose="020B0609020204030204" pitchFamily="49" charset="0"/>
              <a:cs typeface="Consolas" panose="020B0609020204030204" pitchFamily="49" charset="0"/>
            </a:endParaRPr>
          </a:p>
          <a:p>
            <a:pPr marL="169863" lvl="1" indent="-169863"/>
            <a:r>
              <a:rPr lang="en-US" sz="1632" dirty="0" err="1">
                <a:latin typeface="Consolas" panose="020B0609020204030204" pitchFamily="49" charset="0"/>
                <a:cs typeface="Consolas" panose="020B0609020204030204" pitchFamily="49" charset="0"/>
              </a:rPr>
              <a:t>UserAccessTokenForSPAppWeb</a:t>
            </a:r>
            <a:endParaRPr lang="en-US" sz="1632" dirty="0">
              <a:latin typeface="Consolas" panose="020B0609020204030204" pitchFamily="49" charset="0"/>
              <a:cs typeface="Consolas" panose="020B0609020204030204" pitchFamily="49" charset="0"/>
            </a:endParaRPr>
          </a:p>
          <a:p>
            <a:pPr marL="169863" lvl="1" indent="-169863"/>
            <a:r>
              <a:rPr lang="en-US" sz="1632" dirty="0" err="1">
                <a:latin typeface="Consolas" panose="020B0609020204030204" pitchFamily="49" charset="0"/>
                <a:cs typeface="Consolas" panose="020B0609020204030204" pitchFamily="49" charset="0"/>
              </a:rPr>
              <a:t>UserAccessTokenForSPHost</a:t>
            </a:r>
            <a:endParaRPr lang="en-US" sz="1632" dirty="0">
              <a:latin typeface="Consolas" panose="020B0609020204030204" pitchFamily="49" charset="0"/>
              <a:cs typeface="Consolas" panose="020B0609020204030204" pitchFamily="49" charset="0"/>
            </a:endParaRPr>
          </a:p>
        </p:txBody>
      </p:sp>
      <p:sp>
        <p:nvSpPr>
          <p:cNvPr id="2" name="Title 1"/>
          <p:cNvSpPr>
            <a:spLocks noGrp="1"/>
          </p:cNvSpPr>
          <p:nvPr>
            <p:ph type="title"/>
          </p:nvPr>
        </p:nvSpPr>
        <p:spPr/>
        <p:txBody>
          <a:bodyPr/>
          <a:lstStyle/>
          <a:p>
            <a:r>
              <a:rPr lang="en-US" dirty="0" err="1"/>
              <a:t>SharePointAcsContext</a:t>
            </a:r>
            <a:r>
              <a:rPr lang="en-US" dirty="0"/>
              <a:t> Class</a:t>
            </a:r>
          </a:p>
        </p:txBody>
      </p:sp>
      <p:grpSp>
        <p:nvGrpSpPr>
          <p:cNvPr id="4" name="Group 3"/>
          <p:cNvGrpSpPr/>
          <p:nvPr/>
        </p:nvGrpSpPr>
        <p:grpSpPr>
          <a:xfrm>
            <a:off x="10174941" y="167118"/>
            <a:ext cx="2169709" cy="287338"/>
            <a:chOff x="10174941" y="167118"/>
            <a:chExt cx="2169709" cy="287338"/>
          </a:xfrm>
        </p:grpSpPr>
        <p:sp>
          <p:nvSpPr>
            <p:cNvPr id="5" name="TextBox 4"/>
            <p:cNvSpPr txBox="1"/>
            <p:nvPr/>
          </p:nvSpPr>
          <p:spPr>
            <a:xfrm>
              <a:off x="10174941" y="167118"/>
              <a:ext cx="2169709" cy="287338"/>
            </a:xfrm>
            <a:prstGeom prst="rect">
              <a:avLst/>
            </a:prstGeom>
            <a:noFill/>
          </p:spPr>
          <p:txBody>
            <a:bodyPr wrap="square" lIns="146304" tIns="91440" rIns="146304" bIns="91440" rtlCol="0">
              <a:noAutofit/>
            </a:bodyPr>
            <a:lstStyle/>
            <a:p>
              <a:pPr>
                <a:lnSpc>
                  <a:spcPct val="90000"/>
                </a:lnSpc>
              </a:pPr>
              <a:r>
                <a:rPr lang="en-US" sz="1400" dirty="0">
                  <a:gradFill>
                    <a:gsLst>
                      <a:gs pos="8367">
                        <a:schemeClr val="tx1"/>
                      </a:gs>
                      <a:gs pos="31000">
                        <a:schemeClr val="tx1"/>
                      </a:gs>
                    </a:gsLst>
                    <a:lin ang="5400000" scaled="0"/>
                  </a:gradFill>
                </a:rPr>
                <a:t>Development Scenarios</a:t>
              </a:r>
            </a:p>
          </p:txBody>
        </p:sp>
        <p:sp>
          <p:nvSpPr>
            <p:cNvPr id="6" name="Freeform 5"/>
            <p:cNvSpPr>
              <a:spLocks/>
            </p:cNvSpPr>
            <p:nvPr/>
          </p:nvSpPr>
          <p:spPr bwMode="auto">
            <a:xfrm>
              <a:off x="10200532" y="277140"/>
              <a:ext cx="88891" cy="136391"/>
            </a:xfrm>
            <a:custGeom>
              <a:avLst/>
              <a:gdLst>
                <a:gd name="T0" fmla="*/ 287 w 287"/>
                <a:gd name="T1" fmla="*/ 313 h 443"/>
                <a:gd name="T2" fmla="*/ 242 w 287"/>
                <a:gd name="T3" fmla="*/ 409 h 443"/>
                <a:gd name="T4" fmla="*/ 114 w 287"/>
                <a:gd name="T5" fmla="*/ 443 h 443"/>
                <a:gd name="T6" fmla="*/ 52 w 287"/>
                <a:gd name="T7" fmla="*/ 438 h 443"/>
                <a:gd name="T8" fmla="*/ 0 w 287"/>
                <a:gd name="T9" fmla="*/ 424 h 443"/>
                <a:gd name="T10" fmla="*/ 0 w 287"/>
                <a:gd name="T11" fmla="*/ 324 h 443"/>
                <a:gd name="T12" fmla="*/ 46 w 287"/>
                <a:gd name="T13" fmla="*/ 343 h 443"/>
                <a:gd name="T14" fmla="*/ 98 w 287"/>
                <a:gd name="T15" fmla="*/ 350 h 443"/>
                <a:gd name="T16" fmla="*/ 144 w 287"/>
                <a:gd name="T17" fmla="*/ 339 h 443"/>
                <a:gd name="T18" fmla="*/ 161 w 287"/>
                <a:gd name="T19" fmla="*/ 308 h 443"/>
                <a:gd name="T20" fmla="*/ 141 w 287"/>
                <a:gd name="T21" fmla="*/ 275 h 443"/>
                <a:gd name="T22" fmla="*/ 85 w 287"/>
                <a:gd name="T23" fmla="*/ 264 h 443"/>
                <a:gd name="T24" fmla="*/ 43 w 287"/>
                <a:gd name="T25" fmla="*/ 264 h 443"/>
                <a:gd name="T26" fmla="*/ 43 w 287"/>
                <a:gd name="T27" fmla="*/ 170 h 443"/>
                <a:gd name="T28" fmla="*/ 80 w 287"/>
                <a:gd name="T29" fmla="*/ 170 h 443"/>
                <a:gd name="T30" fmla="*/ 133 w 287"/>
                <a:gd name="T31" fmla="*/ 159 h 443"/>
                <a:gd name="T32" fmla="*/ 150 w 287"/>
                <a:gd name="T33" fmla="*/ 130 h 443"/>
                <a:gd name="T34" fmla="*/ 137 w 287"/>
                <a:gd name="T35" fmla="*/ 103 h 443"/>
                <a:gd name="T36" fmla="*/ 98 w 287"/>
                <a:gd name="T37" fmla="*/ 93 h 443"/>
                <a:gd name="T38" fmla="*/ 14 w 287"/>
                <a:gd name="T39" fmla="*/ 117 h 443"/>
                <a:gd name="T40" fmla="*/ 14 w 287"/>
                <a:gd name="T41" fmla="*/ 21 h 443"/>
                <a:gd name="T42" fmla="*/ 124 w 287"/>
                <a:gd name="T43" fmla="*/ 0 h 443"/>
                <a:gd name="T44" fmla="*/ 235 w 287"/>
                <a:gd name="T45" fmla="*/ 29 h 443"/>
                <a:gd name="T46" fmla="*/ 276 w 287"/>
                <a:gd name="T47" fmla="*/ 109 h 443"/>
                <a:gd name="T48" fmla="*/ 254 w 287"/>
                <a:gd name="T49" fmla="*/ 177 h 443"/>
                <a:gd name="T50" fmla="*/ 193 w 287"/>
                <a:gd name="T51" fmla="*/ 212 h 443"/>
                <a:gd name="T52" fmla="*/ 193 w 287"/>
                <a:gd name="T53" fmla="*/ 214 h 443"/>
                <a:gd name="T54" fmla="*/ 262 w 287"/>
                <a:gd name="T55" fmla="*/ 247 h 443"/>
                <a:gd name="T56" fmla="*/ 287 w 287"/>
                <a:gd name="T57" fmla="*/ 313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7" h="443">
                  <a:moveTo>
                    <a:pt x="287" y="313"/>
                  </a:moveTo>
                  <a:cubicBezTo>
                    <a:pt x="287" y="354"/>
                    <a:pt x="272" y="386"/>
                    <a:pt x="242" y="409"/>
                  </a:cubicBezTo>
                  <a:cubicBezTo>
                    <a:pt x="212" y="432"/>
                    <a:pt x="169" y="443"/>
                    <a:pt x="114" y="443"/>
                  </a:cubicBezTo>
                  <a:cubicBezTo>
                    <a:pt x="93" y="443"/>
                    <a:pt x="72" y="441"/>
                    <a:pt x="52" y="438"/>
                  </a:cubicBezTo>
                  <a:cubicBezTo>
                    <a:pt x="32" y="434"/>
                    <a:pt x="14" y="430"/>
                    <a:pt x="0" y="424"/>
                  </a:cubicBezTo>
                  <a:cubicBezTo>
                    <a:pt x="0" y="324"/>
                    <a:pt x="0" y="324"/>
                    <a:pt x="0" y="324"/>
                  </a:cubicBezTo>
                  <a:cubicBezTo>
                    <a:pt x="13" y="332"/>
                    <a:pt x="28" y="338"/>
                    <a:pt x="46" y="343"/>
                  </a:cubicBezTo>
                  <a:cubicBezTo>
                    <a:pt x="63" y="348"/>
                    <a:pt x="80" y="350"/>
                    <a:pt x="98" y="350"/>
                  </a:cubicBezTo>
                  <a:cubicBezTo>
                    <a:pt x="118" y="350"/>
                    <a:pt x="133" y="346"/>
                    <a:pt x="144" y="339"/>
                  </a:cubicBezTo>
                  <a:cubicBezTo>
                    <a:pt x="155" y="332"/>
                    <a:pt x="161" y="321"/>
                    <a:pt x="161" y="308"/>
                  </a:cubicBezTo>
                  <a:cubicBezTo>
                    <a:pt x="161" y="294"/>
                    <a:pt x="154" y="283"/>
                    <a:pt x="141" y="275"/>
                  </a:cubicBezTo>
                  <a:cubicBezTo>
                    <a:pt x="127" y="268"/>
                    <a:pt x="109" y="264"/>
                    <a:pt x="85" y="264"/>
                  </a:cubicBezTo>
                  <a:cubicBezTo>
                    <a:pt x="43" y="264"/>
                    <a:pt x="43" y="264"/>
                    <a:pt x="43" y="264"/>
                  </a:cubicBezTo>
                  <a:cubicBezTo>
                    <a:pt x="43" y="170"/>
                    <a:pt x="43" y="170"/>
                    <a:pt x="43" y="170"/>
                  </a:cubicBezTo>
                  <a:cubicBezTo>
                    <a:pt x="80" y="170"/>
                    <a:pt x="80" y="170"/>
                    <a:pt x="80" y="170"/>
                  </a:cubicBezTo>
                  <a:cubicBezTo>
                    <a:pt x="104" y="170"/>
                    <a:pt x="122" y="166"/>
                    <a:pt x="133" y="159"/>
                  </a:cubicBezTo>
                  <a:cubicBezTo>
                    <a:pt x="145" y="151"/>
                    <a:pt x="150" y="142"/>
                    <a:pt x="150" y="130"/>
                  </a:cubicBezTo>
                  <a:cubicBezTo>
                    <a:pt x="150" y="118"/>
                    <a:pt x="146" y="109"/>
                    <a:pt x="137" y="103"/>
                  </a:cubicBezTo>
                  <a:cubicBezTo>
                    <a:pt x="129" y="96"/>
                    <a:pt x="115" y="93"/>
                    <a:pt x="98" y="93"/>
                  </a:cubicBezTo>
                  <a:cubicBezTo>
                    <a:pt x="70" y="93"/>
                    <a:pt x="42" y="101"/>
                    <a:pt x="14" y="117"/>
                  </a:cubicBezTo>
                  <a:cubicBezTo>
                    <a:pt x="14" y="21"/>
                    <a:pt x="14" y="21"/>
                    <a:pt x="14" y="21"/>
                  </a:cubicBezTo>
                  <a:cubicBezTo>
                    <a:pt x="49" y="7"/>
                    <a:pt x="86" y="0"/>
                    <a:pt x="124" y="0"/>
                  </a:cubicBezTo>
                  <a:cubicBezTo>
                    <a:pt x="171" y="0"/>
                    <a:pt x="208" y="10"/>
                    <a:pt x="235" y="29"/>
                  </a:cubicBezTo>
                  <a:cubicBezTo>
                    <a:pt x="262" y="48"/>
                    <a:pt x="276" y="75"/>
                    <a:pt x="276" y="109"/>
                  </a:cubicBezTo>
                  <a:cubicBezTo>
                    <a:pt x="276" y="136"/>
                    <a:pt x="268" y="158"/>
                    <a:pt x="254" y="177"/>
                  </a:cubicBezTo>
                  <a:cubicBezTo>
                    <a:pt x="240" y="195"/>
                    <a:pt x="219" y="207"/>
                    <a:pt x="193" y="212"/>
                  </a:cubicBezTo>
                  <a:cubicBezTo>
                    <a:pt x="193" y="214"/>
                    <a:pt x="193" y="214"/>
                    <a:pt x="193" y="214"/>
                  </a:cubicBezTo>
                  <a:cubicBezTo>
                    <a:pt x="222" y="218"/>
                    <a:pt x="245" y="229"/>
                    <a:pt x="262" y="247"/>
                  </a:cubicBezTo>
                  <a:cubicBezTo>
                    <a:pt x="278" y="265"/>
                    <a:pt x="287" y="287"/>
                    <a:pt x="287" y="313"/>
                  </a:cubicBezTo>
                  <a:close/>
                </a:path>
              </a:pathLst>
            </a:custGeom>
            <a:solidFill>
              <a:schemeClr val="accent3">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8" name="Group 4"/>
          <p:cNvGrpSpPr>
            <a:grpSpLocks noChangeAspect="1"/>
          </p:cNvGrpSpPr>
          <p:nvPr/>
        </p:nvGrpSpPr>
        <p:grpSpPr bwMode="auto">
          <a:xfrm>
            <a:off x="8047038" y="4105275"/>
            <a:ext cx="3925887" cy="2419350"/>
            <a:chOff x="5069" y="2586"/>
            <a:chExt cx="2473" cy="1524"/>
          </a:xfrm>
        </p:grpSpPr>
        <p:sp>
          <p:nvSpPr>
            <p:cNvPr id="10" name="Rectangle 5"/>
            <p:cNvSpPr>
              <a:spLocks noChangeArrowheads="1"/>
            </p:cNvSpPr>
            <p:nvPr/>
          </p:nvSpPr>
          <p:spPr bwMode="auto">
            <a:xfrm>
              <a:off x="5524" y="2586"/>
              <a:ext cx="1563" cy="1020"/>
            </a:xfrm>
            <a:prstGeom prst="rect">
              <a:avLst/>
            </a:prstGeom>
            <a:solidFill>
              <a:srgbClr val="3333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6"/>
            <p:cNvSpPr>
              <a:spLocks/>
            </p:cNvSpPr>
            <p:nvPr/>
          </p:nvSpPr>
          <p:spPr bwMode="auto">
            <a:xfrm>
              <a:off x="5069" y="3623"/>
              <a:ext cx="2473" cy="446"/>
            </a:xfrm>
            <a:custGeom>
              <a:avLst/>
              <a:gdLst>
                <a:gd name="T0" fmla="*/ 2473 w 2473"/>
                <a:gd name="T1" fmla="*/ 446 h 446"/>
                <a:gd name="T2" fmla="*/ 0 w 2473"/>
                <a:gd name="T3" fmla="*/ 446 h 446"/>
                <a:gd name="T4" fmla="*/ 455 w 2473"/>
                <a:gd name="T5" fmla="*/ 0 h 446"/>
                <a:gd name="T6" fmla="*/ 2018 w 2473"/>
                <a:gd name="T7" fmla="*/ 0 h 446"/>
                <a:gd name="T8" fmla="*/ 2473 w 2473"/>
                <a:gd name="T9" fmla="*/ 446 h 446"/>
              </a:gdLst>
              <a:ahLst/>
              <a:cxnLst>
                <a:cxn ang="0">
                  <a:pos x="T0" y="T1"/>
                </a:cxn>
                <a:cxn ang="0">
                  <a:pos x="T2" y="T3"/>
                </a:cxn>
                <a:cxn ang="0">
                  <a:pos x="T4" y="T5"/>
                </a:cxn>
                <a:cxn ang="0">
                  <a:pos x="T6" y="T7"/>
                </a:cxn>
                <a:cxn ang="0">
                  <a:pos x="T8" y="T9"/>
                </a:cxn>
              </a:cxnLst>
              <a:rect l="0" t="0" r="r" b="b"/>
              <a:pathLst>
                <a:path w="2473" h="446">
                  <a:moveTo>
                    <a:pt x="2473" y="446"/>
                  </a:moveTo>
                  <a:lnTo>
                    <a:pt x="0" y="446"/>
                  </a:lnTo>
                  <a:lnTo>
                    <a:pt x="455" y="0"/>
                  </a:lnTo>
                  <a:lnTo>
                    <a:pt x="2018" y="0"/>
                  </a:lnTo>
                  <a:lnTo>
                    <a:pt x="2473" y="446"/>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Rectangle 7"/>
            <p:cNvSpPr>
              <a:spLocks noChangeArrowheads="1"/>
            </p:cNvSpPr>
            <p:nvPr/>
          </p:nvSpPr>
          <p:spPr bwMode="auto">
            <a:xfrm>
              <a:off x="5069" y="4069"/>
              <a:ext cx="2473" cy="41"/>
            </a:xfrm>
            <a:prstGeom prst="rect">
              <a:avLst/>
            </a:prstGeom>
            <a:solidFill>
              <a:srgbClr val="3333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Oval 8"/>
            <p:cNvSpPr>
              <a:spLocks noChangeArrowheads="1"/>
            </p:cNvSpPr>
            <p:nvPr/>
          </p:nvSpPr>
          <p:spPr bwMode="auto">
            <a:xfrm>
              <a:off x="6288" y="2610"/>
              <a:ext cx="29" cy="29"/>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9"/>
            <p:cNvSpPr>
              <a:spLocks/>
            </p:cNvSpPr>
            <p:nvPr/>
          </p:nvSpPr>
          <p:spPr bwMode="auto">
            <a:xfrm>
              <a:off x="6031" y="3910"/>
              <a:ext cx="584" cy="112"/>
            </a:xfrm>
            <a:custGeom>
              <a:avLst/>
              <a:gdLst>
                <a:gd name="T0" fmla="*/ 560 w 584"/>
                <a:gd name="T1" fmla="*/ 0 h 112"/>
                <a:gd name="T2" fmla="*/ 24 w 584"/>
                <a:gd name="T3" fmla="*/ 0 h 112"/>
                <a:gd name="T4" fmla="*/ 0 w 584"/>
                <a:gd name="T5" fmla="*/ 112 h 112"/>
                <a:gd name="T6" fmla="*/ 584 w 584"/>
                <a:gd name="T7" fmla="*/ 112 h 112"/>
                <a:gd name="T8" fmla="*/ 560 w 584"/>
                <a:gd name="T9" fmla="*/ 0 h 112"/>
              </a:gdLst>
              <a:ahLst/>
              <a:cxnLst>
                <a:cxn ang="0">
                  <a:pos x="T0" y="T1"/>
                </a:cxn>
                <a:cxn ang="0">
                  <a:pos x="T2" y="T3"/>
                </a:cxn>
                <a:cxn ang="0">
                  <a:pos x="T4" y="T5"/>
                </a:cxn>
                <a:cxn ang="0">
                  <a:pos x="T6" y="T7"/>
                </a:cxn>
                <a:cxn ang="0">
                  <a:pos x="T8" y="T9"/>
                </a:cxn>
              </a:cxnLst>
              <a:rect l="0" t="0" r="r" b="b"/>
              <a:pathLst>
                <a:path w="584" h="112">
                  <a:moveTo>
                    <a:pt x="560" y="0"/>
                  </a:moveTo>
                  <a:lnTo>
                    <a:pt x="24" y="0"/>
                  </a:lnTo>
                  <a:lnTo>
                    <a:pt x="0" y="112"/>
                  </a:lnTo>
                  <a:lnTo>
                    <a:pt x="584" y="112"/>
                  </a:lnTo>
                  <a:lnTo>
                    <a:pt x="560" y="0"/>
                  </a:lnTo>
                  <a:close/>
                </a:path>
              </a:pathLst>
            </a:custGeom>
            <a:solidFill>
              <a:srgbClr val="98989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0"/>
            <p:cNvSpPr>
              <a:spLocks/>
            </p:cNvSpPr>
            <p:nvPr/>
          </p:nvSpPr>
          <p:spPr bwMode="auto">
            <a:xfrm>
              <a:off x="5349" y="3658"/>
              <a:ext cx="1919" cy="217"/>
            </a:xfrm>
            <a:custGeom>
              <a:avLst/>
              <a:gdLst>
                <a:gd name="T0" fmla="*/ 1709 w 1919"/>
                <a:gd name="T1" fmla="*/ 0 h 217"/>
                <a:gd name="T2" fmla="*/ 204 w 1919"/>
                <a:gd name="T3" fmla="*/ 0 h 217"/>
                <a:gd name="T4" fmla="*/ 0 w 1919"/>
                <a:gd name="T5" fmla="*/ 217 h 217"/>
                <a:gd name="T6" fmla="*/ 1919 w 1919"/>
                <a:gd name="T7" fmla="*/ 217 h 217"/>
                <a:gd name="T8" fmla="*/ 1709 w 1919"/>
                <a:gd name="T9" fmla="*/ 0 h 217"/>
              </a:gdLst>
              <a:ahLst/>
              <a:cxnLst>
                <a:cxn ang="0">
                  <a:pos x="T0" y="T1"/>
                </a:cxn>
                <a:cxn ang="0">
                  <a:pos x="T2" y="T3"/>
                </a:cxn>
                <a:cxn ang="0">
                  <a:pos x="T4" y="T5"/>
                </a:cxn>
                <a:cxn ang="0">
                  <a:pos x="T6" y="T7"/>
                </a:cxn>
                <a:cxn ang="0">
                  <a:pos x="T8" y="T9"/>
                </a:cxn>
              </a:cxnLst>
              <a:rect l="0" t="0" r="r" b="b"/>
              <a:pathLst>
                <a:path w="1919" h="217">
                  <a:moveTo>
                    <a:pt x="1709" y="0"/>
                  </a:moveTo>
                  <a:lnTo>
                    <a:pt x="204" y="0"/>
                  </a:lnTo>
                  <a:lnTo>
                    <a:pt x="0" y="217"/>
                  </a:lnTo>
                  <a:lnTo>
                    <a:pt x="1919" y="217"/>
                  </a:lnTo>
                  <a:lnTo>
                    <a:pt x="1709" y="0"/>
                  </a:lnTo>
                  <a:close/>
                </a:path>
              </a:pathLst>
            </a:custGeom>
            <a:solidFill>
              <a:srgbClr val="98989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Rectangle 11"/>
            <p:cNvSpPr>
              <a:spLocks noChangeArrowheads="1"/>
            </p:cNvSpPr>
            <p:nvPr/>
          </p:nvSpPr>
          <p:spPr bwMode="auto">
            <a:xfrm>
              <a:off x="5378" y="3799"/>
              <a:ext cx="1861" cy="12"/>
            </a:xfrm>
            <a:prstGeom prst="rect">
              <a:avLst/>
            </a:prstGeom>
            <a:solidFill>
              <a:srgbClr val="6D6E6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Rectangle 12"/>
            <p:cNvSpPr>
              <a:spLocks noChangeArrowheads="1"/>
            </p:cNvSpPr>
            <p:nvPr/>
          </p:nvSpPr>
          <p:spPr bwMode="auto">
            <a:xfrm>
              <a:off x="5436" y="3746"/>
              <a:ext cx="1756" cy="12"/>
            </a:xfrm>
            <a:prstGeom prst="rect">
              <a:avLst/>
            </a:prstGeom>
            <a:solidFill>
              <a:srgbClr val="6D6E6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Rectangle 13"/>
            <p:cNvSpPr>
              <a:spLocks noChangeArrowheads="1"/>
            </p:cNvSpPr>
            <p:nvPr/>
          </p:nvSpPr>
          <p:spPr bwMode="auto">
            <a:xfrm>
              <a:off x="5471" y="3694"/>
              <a:ext cx="1669" cy="5"/>
            </a:xfrm>
            <a:prstGeom prst="rect">
              <a:avLst/>
            </a:prstGeom>
            <a:solidFill>
              <a:srgbClr val="6D6E6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14"/>
            <p:cNvSpPr>
              <a:spLocks/>
            </p:cNvSpPr>
            <p:nvPr/>
          </p:nvSpPr>
          <p:spPr bwMode="auto">
            <a:xfrm>
              <a:off x="6737" y="3641"/>
              <a:ext cx="228" cy="269"/>
            </a:xfrm>
            <a:custGeom>
              <a:avLst/>
              <a:gdLst>
                <a:gd name="T0" fmla="*/ 59 w 228"/>
                <a:gd name="T1" fmla="*/ 0 h 269"/>
                <a:gd name="T2" fmla="*/ 228 w 228"/>
                <a:gd name="T3" fmla="*/ 269 h 269"/>
                <a:gd name="T4" fmla="*/ 152 w 228"/>
                <a:gd name="T5" fmla="*/ 269 h 269"/>
                <a:gd name="T6" fmla="*/ 0 w 228"/>
                <a:gd name="T7" fmla="*/ 0 h 269"/>
                <a:gd name="T8" fmla="*/ 59 w 228"/>
                <a:gd name="T9" fmla="*/ 0 h 269"/>
              </a:gdLst>
              <a:ahLst/>
              <a:cxnLst>
                <a:cxn ang="0">
                  <a:pos x="T0" y="T1"/>
                </a:cxn>
                <a:cxn ang="0">
                  <a:pos x="T2" y="T3"/>
                </a:cxn>
                <a:cxn ang="0">
                  <a:pos x="T4" y="T5"/>
                </a:cxn>
                <a:cxn ang="0">
                  <a:pos x="T6" y="T7"/>
                </a:cxn>
                <a:cxn ang="0">
                  <a:pos x="T8" y="T9"/>
                </a:cxn>
              </a:cxnLst>
              <a:rect l="0" t="0" r="r" b="b"/>
              <a:pathLst>
                <a:path w="228" h="269">
                  <a:moveTo>
                    <a:pt x="59" y="0"/>
                  </a:moveTo>
                  <a:lnTo>
                    <a:pt x="228" y="269"/>
                  </a:lnTo>
                  <a:lnTo>
                    <a:pt x="152" y="269"/>
                  </a:lnTo>
                  <a:lnTo>
                    <a:pt x="0" y="0"/>
                  </a:lnTo>
                  <a:lnTo>
                    <a:pt x="59" y="0"/>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15"/>
            <p:cNvSpPr>
              <a:spLocks/>
            </p:cNvSpPr>
            <p:nvPr/>
          </p:nvSpPr>
          <p:spPr bwMode="auto">
            <a:xfrm>
              <a:off x="5991" y="3805"/>
              <a:ext cx="29" cy="82"/>
            </a:xfrm>
            <a:custGeom>
              <a:avLst/>
              <a:gdLst>
                <a:gd name="T0" fmla="*/ 5 w 29"/>
                <a:gd name="T1" fmla="*/ 82 h 82"/>
                <a:gd name="T2" fmla="*/ 0 w 29"/>
                <a:gd name="T3" fmla="*/ 76 h 82"/>
                <a:gd name="T4" fmla="*/ 23 w 29"/>
                <a:gd name="T5" fmla="*/ 0 h 82"/>
                <a:gd name="T6" fmla="*/ 29 w 29"/>
                <a:gd name="T7" fmla="*/ 6 h 82"/>
                <a:gd name="T8" fmla="*/ 5 w 29"/>
                <a:gd name="T9" fmla="*/ 82 h 82"/>
              </a:gdLst>
              <a:ahLst/>
              <a:cxnLst>
                <a:cxn ang="0">
                  <a:pos x="T0" y="T1"/>
                </a:cxn>
                <a:cxn ang="0">
                  <a:pos x="T2" y="T3"/>
                </a:cxn>
                <a:cxn ang="0">
                  <a:pos x="T4" y="T5"/>
                </a:cxn>
                <a:cxn ang="0">
                  <a:pos x="T6" y="T7"/>
                </a:cxn>
                <a:cxn ang="0">
                  <a:pos x="T8" y="T9"/>
                </a:cxn>
              </a:cxnLst>
              <a:rect l="0" t="0" r="r" b="b"/>
              <a:pathLst>
                <a:path w="29" h="82">
                  <a:moveTo>
                    <a:pt x="5" y="82"/>
                  </a:moveTo>
                  <a:lnTo>
                    <a:pt x="0" y="76"/>
                  </a:lnTo>
                  <a:lnTo>
                    <a:pt x="23" y="0"/>
                  </a:lnTo>
                  <a:lnTo>
                    <a:pt x="29" y="6"/>
                  </a:lnTo>
                  <a:lnTo>
                    <a:pt x="5" y="82"/>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16"/>
            <p:cNvSpPr>
              <a:spLocks/>
            </p:cNvSpPr>
            <p:nvPr/>
          </p:nvSpPr>
          <p:spPr bwMode="auto">
            <a:xfrm>
              <a:off x="6603" y="3805"/>
              <a:ext cx="35" cy="76"/>
            </a:xfrm>
            <a:custGeom>
              <a:avLst/>
              <a:gdLst>
                <a:gd name="T0" fmla="*/ 23 w 35"/>
                <a:gd name="T1" fmla="*/ 76 h 76"/>
                <a:gd name="T2" fmla="*/ 0 w 35"/>
                <a:gd name="T3" fmla="*/ 6 h 76"/>
                <a:gd name="T4" fmla="*/ 12 w 35"/>
                <a:gd name="T5" fmla="*/ 0 h 76"/>
                <a:gd name="T6" fmla="*/ 35 w 35"/>
                <a:gd name="T7" fmla="*/ 76 h 76"/>
                <a:gd name="T8" fmla="*/ 23 w 35"/>
                <a:gd name="T9" fmla="*/ 76 h 76"/>
              </a:gdLst>
              <a:ahLst/>
              <a:cxnLst>
                <a:cxn ang="0">
                  <a:pos x="T0" y="T1"/>
                </a:cxn>
                <a:cxn ang="0">
                  <a:pos x="T2" y="T3"/>
                </a:cxn>
                <a:cxn ang="0">
                  <a:pos x="T4" y="T5"/>
                </a:cxn>
                <a:cxn ang="0">
                  <a:pos x="T6" y="T7"/>
                </a:cxn>
                <a:cxn ang="0">
                  <a:pos x="T8" y="T9"/>
                </a:cxn>
              </a:cxnLst>
              <a:rect l="0" t="0" r="r" b="b"/>
              <a:pathLst>
                <a:path w="35" h="76">
                  <a:moveTo>
                    <a:pt x="23" y="76"/>
                  </a:moveTo>
                  <a:lnTo>
                    <a:pt x="0" y="6"/>
                  </a:lnTo>
                  <a:lnTo>
                    <a:pt x="12" y="0"/>
                  </a:lnTo>
                  <a:lnTo>
                    <a:pt x="35" y="76"/>
                  </a:lnTo>
                  <a:lnTo>
                    <a:pt x="23" y="76"/>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17"/>
            <p:cNvSpPr>
              <a:spLocks/>
            </p:cNvSpPr>
            <p:nvPr/>
          </p:nvSpPr>
          <p:spPr bwMode="auto">
            <a:xfrm>
              <a:off x="5909" y="3805"/>
              <a:ext cx="41" cy="88"/>
            </a:xfrm>
            <a:custGeom>
              <a:avLst/>
              <a:gdLst>
                <a:gd name="T0" fmla="*/ 6 w 41"/>
                <a:gd name="T1" fmla="*/ 88 h 88"/>
                <a:gd name="T2" fmla="*/ 0 w 41"/>
                <a:gd name="T3" fmla="*/ 82 h 88"/>
                <a:gd name="T4" fmla="*/ 29 w 41"/>
                <a:gd name="T5" fmla="*/ 0 h 88"/>
                <a:gd name="T6" fmla="*/ 41 w 41"/>
                <a:gd name="T7" fmla="*/ 6 h 88"/>
                <a:gd name="T8" fmla="*/ 6 w 41"/>
                <a:gd name="T9" fmla="*/ 88 h 88"/>
              </a:gdLst>
              <a:ahLst/>
              <a:cxnLst>
                <a:cxn ang="0">
                  <a:pos x="T0" y="T1"/>
                </a:cxn>
                <a:cxn ang="0">
                  <a:pos x="T2" y="T3"/>
                </a:cxn>
                <a:cxn ang="0">
                  <a:pos x="T4" y="T5"/>
                </a:cxn>
                <a:cxn ang="0">
                  <a:pos x="T6" y="T7"/>
                </a:cxn>
                <a:cxn ang="0">
                  <a:pos x="T8" y="T9"/>
                </a:cxn>
              </a:cxnLst>
              <a:rect l="0" t="0" r="r" b="b"/>
              <a:pathLst>
                <a:path w="41" h="88">
                  <a:moveTo>
                    <a:pt x="6" y="88"/>
                  </a:moveTo>
                  <a:lnTo>
                    <a:pt x="0" y="82"/>
                  </a:lnTo>
                  <a:lnTo>
                    <a:pt x="29" y="0"/>
                  </a:lnTo>
                  <a:lnTo>
                    <a:pt x="41" y="6"/>
                  </a:lnTo>
                  <a:lnTo>
                    <a:pt x="6" y="88"/>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8"/>
            <p:cNvSpPr>
              <a:spLocks/>
            </p:cNvSpPr>
            <p:nvPr/>
          </p:nvSpPr>
          <p:spPr bwMode="auto">
            <a:xfrm>
              <a:off x="5833" y="3805"/>
              <a:ext cx="41" cy="82"/>
            </a:xfrm>
            <a:custGeom>
              <a:avLst/>
              <a:gdLst>
                <a:gd name="T0" fmla="*/ 6 w 41"/>
                <a:gd name="T1" fmla="*/ 82 h 82"/>
                <a:gd name="T2" fmla="*/ 0 w 41"/>
                <a:gd name="T3" fmla="*/ 76 h 82"/>
                <a:gd name="T4" fmla="*/ 35 w 41"/>
                <a:gd name="T5" fmla="*/ 0 h 82"/>
                <a:gd name="T6" fmla="*/ 41 w 41"/>
                <a:gd name="T7" fmla="*/ 6 h 82"/>
                <a:gd name="T8" fmla="*/ 6 w 41"/>
                <a:gd name="T9" fmla="*/ 82 h 82"/>
              </a:gdLst>
              <a:ahLst/>
              <a:cxnLst>
                <a:cxn ang="0">
                  <a:pos x="T0" y="T1"/>
                </a:cxn>
                <a:cxn ang="0">
                  <a:pos x="T2" y="T3"/>
                </a:cxn>
                <a:cxn ang="0">
                  <a:pos x="T4" y="T5"/>
                </a:cxn>
                <a:cxn ang="0">
                  <a:pos x="T6" y="T7"/>
                </a:cxn>
                <a:cxn ang="0">
                  <a:pos x="T8" y="T9"/>
                </a:cxn>
              </a:cxnLst>
              <a:rect l="0" t="0" r="r" b="b"/>
              <a:pathLst>
                <a:path w="41" h="82">
                  <a:moveTo>
                    <a:pt x="6" y="82"/>
                  </a:moveTo>
                  <a:lnTo>
                    <a:pt x="0" y="76"/>
                  </a:lnTo>
                  <a:lnTo>
                    <a:pt x="35" y="0"/>
                  </a:lnTo>
                  <a:lnTo>
                    <a:pt x="41" y="6"/>
                  </a:lnTo>
                  <a:lnTo>
                    <a:pt x="6" y="82"/>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19"/>
            <p:cNvSpPr>
              <a:spLocks/>
            </p:cNvSpPr>
            <p:nvPr/>
          </p:nvSpPr>
          <p:spPr bwMode="auto">
            <a:xfrm>
              <a:off x="5745" y="3811"/>
              <a:ext cx="53" cy="82"/>
            </a:xfrm>
            <a:custGeom>
              <a:avLst/>
              <a:gdLst>
                <a:gd name="T0" fmla="*/ 12 w 53"/>
                <a:gd name="T1" fmla="*/ 82 h 82"/>
                <a:gd name="T2" fmla="*/ 0 w 53"/>
                <a:gd name="T3" fmla="*/ 76 h 82"/>
                <a:gd name="T4" fmla="*/ 47 w 53"/>
                <a:gd name="T5" fmla="*/ 0 h 82"/>
                <a:gd name="T6" fmla="*/ 53 w 53"/>
                <a:gd name="T7" fmla="*/ 6 h 82"/>
                <a:gd name="T8" fmla="*/ 12 w 53"/>
                <a:gd name="T9" fmla="*/ 82 h 82"/>
              </a:gdLst>
              <a:ahLst/>
              <a:cxnLst>
                <a:cxn ang="0">
                  <a:pos x="T0" y="T1"/>
                </a:cxn>
                <a:cxn ang="0">
                  <a:pos x="T2" y="T3"/>
                </a:cxn>
                <a:cxn ang="0">
                  <a:pos x="T4" y="T5"/>
                </a:cxn>
                <a:cxn ang="0">
                  <a:pos x="T6" y="T7"/>
                </a:cxn>
                <a:cxn ang="0">
                  <a:pos x="T8" y="T9"/>
                </a:cxn>
              </a:cxnLst>
              <a:rect l="0" t="0" r="r" b="b"/>
              <a:pathLst>
                <a:path w="53" h="82">
                  <a:moveTo>
                    <a:pt x="12" y="82"/>
                  </a:moveTo>
                  <a:lnTo>
                    <a:pt x="0" y="76"/>
                  </a:lnTo>
                  <a:lnTo>
                    <a:pt x="47" y="0"/>
                  </a:lnTo>
                  <a:lnTo>
                    <a:pt x="53" y="6"/>
                  </a:lnTo>
                  <a:lnTo>
                    <a:pt x="12" y="82"/>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20"/>
            <p:cNvSpPr>
              <a:spLocks/>
            </p:cNvSpPr>
            <p:nvPr/>
          </p:nvSpPr>
          <p:spPr bwMode="auto">
            <a:xfrm>
              <a:off x="5588" y="3805"/>
              <a:ext cx="64" cy="88"/>
            </a:xfrm>
            <a:custGeom>
              <a:avLst/>
              <a:gdLst>
                <a:gd name="T0" fmla="*/ 6 w 64"/>
                <a:gd name="T1" fmla="*/ 88 h 88"/>
                <a:gd name="T2" fmla="*/ 0 w 64"/>
                <a:gd name="T3" fmla="*/ 82 h 88"/>
                <a:gd name="T4" fmla="*/ 58 w 64"/>
                <a:gd name="T5" fmla="*/ 0 h 88"/>
                <a:gd name="T6" fmla="*/ 64 w 64"/>
                <a:gd name="T7" fmla="*/ 6 h 88"/>
                <a:gd name="T8" fmla="*/ 6 w 64"/>
                <a:gd name="T9" fmla="*/ 88 h 88"/>
              </a:gdLst>
              <a:ahLst/>
              <a:cxnLst>
                <a:cxn ang="0">
                  <a:pos x="T0" y="T1"/>
                </a:cxn>
                <a:cxn ang="0">
                  <a:pos x="T2" y="T3"/>
                </a:cxn>
                <a:cxn ang="0">
                  <a:pos x="T4" y="T5"/>
                </a:cxn>
                <a:cxn ang="0">
                  <a:pos x="T6" y="T7"/>
                </a:cxn>
                <a:cxn ang="0">
                  <a:pos x="T8" y="T9"/>
                </a:cxn>
              </a:cxnLst>
              <a:rect l="0" t="0" r="r" b="b"/>
              <a:pathLst>
                <a:path w="64" h="88">
                  <a:moveTo>
                    <a:pt x="6" y="88"/>
                  </a:moveTo>
                  <a:lnTo>
                    <a:pt x="0" y="82"/>
                  </a:lnTo>
                  <a:lnTo>
                    <a:pt x="58" y="0"/>
                  </a:lnTo>
                  <a:lnTo>
                    <a:pt x="64" y="6"/>
                  </a:lnTo>
                  <a:lnTo>
                    <a:pt x="6" y="88"/>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21"/>
            <p:cNvSpPr>
              <a:spLocks/>
            </p:cNvSpPr>
            <p:nvPr/>
          </p:nvSpPr>
          <p:spPr bwMode="auto">
            <a:xfrm>
              <a:off x="6679" y="3805"/>
              <a:ext cx="35" cy="76"/>
            </a:xfrm>
            <a:custGeom>
              <a:avLst/>
              <a:gdLst>
                <a:gd name="T0" fmla="*/ 29 w 35"/>
                <a:gd name="T1" fmla="*/ 76 h 76"/>
                <a:gd name="T2" fmla="*/ 0 w 35"/>
                <a:gd name="T3" fmla="*/ 6 h 76"/>
                <a:gd name="T4" fmla="*/ 6 w 35"/>
                <a:gd name="T5" fmla="*/ 0 h 76"/>
                <a:gd name="T6" fmla="*/ 35 w 35"/>
                <a:gd name="T7" fmla="*/ 76 h 76"/>
                <a:gd name="T8" fmla="*/ 29 w 35"/>
                <a:gd name="T9" fmla="*/ 76 h 76"/>
              </a:gdLst>
              <a:ahLst/>
              <a:cxnLst>
                <a:cxn ang="0">
                  <a:pos x="T0" y="T1"/>
                </a:cxn>
                <a:cxn ang="0">
                  <a:pos x="T2" y="T3"/>
                </a:cxn>
                <a:cxn ang="0">
                  <a:pos x="T4" y="T5"/>
                </a:cxn>
                <a:cxn ang="0">
                  <a:pos x="T6" y="T7"/>
                </a:cxn>
                <a:cxn ang="0">
                  <a:pos x="T8" y="T9"/>
                </a:cxn>
              </a:cxnLst>
              <a:rect l="0" t="0" r="r" b="b"/>
              <a:pathLst>
                <a:path w="35" h="76">
                  <a:moveTo>
                    <a:pt x="29" y="76"/>
                  </a:moveTo>
                  <a:lnTo>
                    <a:pt x="0" y="6"/>
                  </a:lnTo>
                  <a:lnTo>
                    <a:pt x="6" y="0"/>
                  </a:lnTo>
                  <a:lnTo>
                    <a:pt x="35" y="76"/>
                  </a:lnTo>
                  <a:lnTo>
                    <a:pt x="29" y="76"/>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auto">
            <a:xfrm>
              <a:off x="6749" y="3805"/>
              <a:ext cx="47" cy="76"/>
            </a:xfrm>
            <a:custGeom>
              <a:avLst/>
              <a:gdLst>
                <a:gd name="T0" fmla="*/ 35 w 47"/>
                <a:gd name="T1" fmla="*/ 76 h 76"/>
                <a:gd name="T2" fmla="*/ 0 w 47"/>
                <a:gd name="T3" fmla="*/ 6 h 76"/>
                <a:gd name="T4" fmla="*/ 12 w 47"/>
                <a:gd name="T5" fmla="*/ 0 h 76"/>
                <a:gd name="T6" fmla="*/ 47 w 47"/>
                <a:gd name="T7" fmla="*/ 76 h 76"/>
                <a:gd name="T8" fmla="*/ 35 w 47"/>
                <a:gd name="T9" fmla="*/ 76 h 76"/>
              </a:gdLst>
              <a:ahLst/>
              <a:cxnLst>
                <a:cxn ang="0">
                  <a:pos x="T0" y="T1"/>
                </a:cxn>
                <a:cxn ang="0">
                  <a:pos x="T2" y="T3"/>
                </a:cxn>
                <a:cxn ang="0">
                  <a:pos x="T4" y="T5"/>
                </a:cxn>
                <a:cxn ang="0">
                  <a:pos x="T6" y="T7"/>
                </a:cxn>
                <a:cxn ang="0">
                  <a:pos x="T8" y="T9"/>
                </a:cxn>
              </a:cxnLst>
              <a:rect l="0" t="0" r="r" b="b"/>
              <a:pathLst>
                <a:path w="47" h="76">
                  <a:moveTo>
                    <a:pt x="35" y="76"/>
                  </a:moveTo>
                  <a:lnTo>
                    <a:pt x="0" y="6"/>
                  </a:lnTo>
                  <a:lnTo>
                    <a:pt x="12" y="0"/>
                  </a:lnTo>
                  <a:lnTo>
                    <a:pt x="47" y="76"/>
                  </a:lnTo>
                  <a:lnTo>
                    <a:pt x="35" y="76"/>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23"/>
            <p:cNvSpPr>
              <a:spLocks/>
            </p:cNvSpPr>
            <p:nvPr/>
          </p:nvSpPr>
          <p:spPr bwMode="auto">
            <a:xfrm>
              <a:off x="6971" y="3805"/>
              <a:ext cx="75" cy="100"/>
            </a:xfrm>
            <a:custGeom>
              <a:avLst/>
              <a:gdLst>
                <a:gd name="T0" fmla="*/ 64 w 75"/>
                <a:gd name="T1" fmla="*/ 100 h 100"/>
                <a:gd name="T2" fmla="*/ 0 w 75"/>
                <a:gd name="T3" fmla="*/ 6 h 100"/>
                <a:gd name="T4" fmla="*/ 11 w 75"/>
                <a:gd name="T5" fmla="*/ 0 h 100"/>
                <a:gd name="T6" fmla="*/ 75 w 75"/>
                <a:gd name="T7" fmla="*/ 94 h 100"/>
                <a:gd name="T8" fmla="*/ 64 w 75"/>
                <a:gd name="T9" fmla="*/ 100 h 100"/>
              </a:gdLst>
              <a:ahLst/>
              <a:cxnLst>
                <a:cxn ang="0">
                  <a:pos x="T0" y="T1"/>
                </a:cxn>
                <a:cxn ang="0">
                  <a:pos x="T2" y="T3"/>
                </a:cxn>
                <a:cxn ang="0">
                  <a:pos x="T4" y="T5"/>
                </a:cxn>
                <a:cxn ang="0">
                  <a:pos x="T6" y="T7"/>
                </a:cxn>
                <a:cxn ang="0">
                  <a:pos x="T8" y="T9"/>
                </a:cxn>
              </a:cxnLst>
              <a:rect l="0" t="0" r="r" b="b"/>
              <a:pathLst>
                <a:path w="75" h="100">
                  <a:moveTo>
                    <a:pt x="64" y="100"/>
                  </a:moveTo>
                  <a:lnTo>
                    <a:pt x="0" y="6"/>
                  </a:lnTo>
                  <a:lnTo>
                    <a:pt x="11" y="0"/>
                  </a:lnTo>
                  <a:lnTo>
                    <a:pt x="75" y="94"/>
                  </a:lnTo>
                  <a:lnTo>
                    <a:pt x="64" y="100"/>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24"/>
            <p:cNvSpPr>
              <a:spLocks/>
            </p:cNvSpPr>
            <p:nvPr/>
          </p:nvSpPr>
          <p:spPr bwMode="auto">
            <a:xfrm>
              <a:off x="7046" y="3805"/>
              <a:ext cx="70" cy="82"/>
            </a:xfrm>
            <a:custGeom>
              <a:avLst/>
              <a:gdLst>
                <a:gd name="T0" fmla="*/ 59 w 70"/>
                <a:gd name="T1" fmla="*/ 82 h 82"/>
                <a:gd name="T2" fmla="*/ 0 w 70"/>
                <a:gd name="T3" fmla="*/ 6 h 82"/>
                <a:gd name="T4" fmla="*/ 6 w 70"/>
                <a:gd name="T5" fmla="*/ 0 h 82"/>
                <a:gd name="T6" fmla="*/ 70 w 70"/>
                <a:gd name="T7" fmla="*/ 76 h 82"/>
                <a:gd name="T8" fmla="*/ 59 w 70"/>
                <a:gd name="T9" fmla="*/ 82 h 82"/>
              </a:gdLst>
              <a:ahLst/>
              <a:cxnLst>
                <a:cxn ang="0">
                  <a:pos x="T0" y="T1"/>
                </a:cxn>
                <a:cxn ang="0">
                  <a:pos x="T2" y="T3"/>
                </a:cxn>
                <a:cxn ang="0">
                  <a:pos x="T4" y="T5"/>
                </a:cxn>
                <a:cxn ang="0">
                  <a:pos x="T6" y="T7"/>
                </a:cxn>
                <a:cxn ang="0">
                  <a:pos x="T8" y="T9"/>
                </a:cxn>
              </a:cxnLst>
              <a:rect l="0" t="0" r="r" b="b"/>
              <a:pathLst>
                <a:path w="70" h="82">
                  <a:moveTo>
                    <a:pt x="59" y="82"/>
                  </a:moveTo>
                  <a:lnTo>
                    <a:pt x="0" y="6"/>
                  </a:lnTo>
                  <a:lnTo>
                    <a:pt x="6" y="0"/>
                  </a:lnTo>
                  <a:lnTo>
                    <a:pt x="70" y="76"/>
                  </a:lnTo>
                  <a:lnTo>
                    <a:pt x="59" y="82"/>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25"/>
            <p:cNvSpPr>
              <a:spLocks/>
            </p:cNvSpPr>
            <p:nvPr/>
          </p:nvSpPr>
          <p:spPr bwMode="auto">
            <a:xfrm>
              <a:off x="6936" y="3746"/>
              <a:ext cx="46" cy="65"/>
            </a:xfrm>
            <a:custGeom>
              <a:avLst/>
              <a:gdLst>
                <a:gd name="T0" fmla="*/ 35 w 46"/>
                <a:gd name="T1" fmla="*/ 65 h 65"/>
                <a:gd name="T2" fmla="*/ 0 w 46"/>
                <a:gd name="T3" fmla="*/ 6 h 65"/>
                <a:gd name="T4" fmla="*/ 5 w 46"/>
                <a:gd name="T5" fmla="*/ 0 h 65"/>
                <a:gd name="T6" fmla="*/ 46 w 46"/>
                <a:gd name="T7" fmla="*/ 59 h 65"/>
                <a:gd name="T8" fmla="*/ 35 w 46"/>
                <a:gd name="T9" fmla="*/ 65 h 65"/>
              </a:gdLst>
              <a:ahLst/>
              <a:cxnLst>
                <a:cxn ang="0">
                  <a:pos x="T0" y="T1"/>
                </a:cxn>
                <a:cxn ang="0">
                  <a:pos x="T2" y="T3"/>
                </a:cxn>
                <a:cxn ang="0">
                  <a:pos x="T4" y="T5"/>
                </a:cxn>
                <a:cxn ang="0">
                  <a:pos x="T6" y="T7"/>
                </a:cxn>
                <a:cxn ang="0">
                  <a:pos x="T8" y="T9"/>
                </a:cxn>
              </a:cxnLst>
              <a:rect l="0" t="0" r="r" b="b"/>
              <a:pathLst>
                <a:path w="46" h="65">
                  <a:moveTo>
                    <a:pt x="35" y="65"/>
                  </a:moveTo>
                  <a:lnTo>
                    <a:pt x="0" y="6"/>
                  </a:lnTo>
                  <a:lnTo>
                    <a:pt x="5" y="0"/>
                  </a:lnTo>
                  <a:lnTo>
                    <a:pt x="46" y="59"/>
                  </a:lnTo>
                  <a:lnTo>
                    <a:pt x="35" y="6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26"/>
            <p:cNvSpPr>
              <a:spLocks/>
            </p:cNvSpPr>
            <p:nvPr/>
          </p:nvSpPr>
          <p:spPr bwMode="auto">
            <a:xfrm>
              <a:off x="6924" y="3647"/>
              <a:ext cx="41" cy="52"/>
            </a:xfrm>
            <a:custGeom>
              <a:avLst/>
              <a:gdLst>
                <a:gd name="T0" fmla="*/ 35 w 41"/>
                <a:gd name="T1" fmla="*/ 52 h 52"/>
                <a:gd name="T2" fmla="*/ 0 w 41"/>
                <a:gd name="T3" fmla="*/ 6 h 52"/>
                <a:gd name="T4" fmla="*/ 6 w 41"/>
                <a:gd name="T5" fmla="*/ 0 h 52"/>
                <a:gd name="T6" fmla="*/ 41 w 41"/>
                <a:gd name="T7" fmla="*/ 47 h 52"/>
                <a:gd name="T8" fmla="*/ 35 w 41"/>
                <a:gd name="T9" fmla="*/ 52 h 52"/>
              </a:gdLst>
              <a:ahLst/>
              <a:cxnLst>
                <a:cxn ang="0">
                  <a:pos x="T0" y="T1"/>
                </a:cxn>
                <a:cxn ang="0">
                  <a:pos x="T2" y="T3"/>
                </a:cxn>
                <a:cxn ang="0">
                  <a:pos x="T4" y="T5"/>
                </a:cxn>
                <a:cxn ang="0">
                  <a:pos x="T6" y="T7"/>
                </a:cxn>
                <a:cxn ang="0">
                  <a:pos x="T8" y="T9"/>
                </a:cxn>
              </a:cxnLst>
              <a:rect l="0" t="0" r="r" b="b"/>
              <a:pathLst>
                <a:path w="41" h="52">
                  <a:moveTo>
                    <a:pt x="35" y="52"/>
                  </a:moveTo>
                  <a:lnTo>
                    <a:pt x="0" y="6"/>
                  </a:lnTo>
                  <a:lnTo>
                    <a:pt x="6" y="0"/>
                  </a:lnTo>
                  <a:lnTo>
                    <a:pt x="41" y="47"/>
                  </a:lnTo>
                  <a:lnTo>
                    <a:pt x="35" y="52"/>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27"/>
            <p:cNvSpPr>
              <a:spLocks/>
            </p:cNvSpPr>
            <p:nvPr/>
          </p:nvSpPr>
          <p:spPr bwMode="auto">
            <a:xfrm>
              <a:off x="6860" y="3647"/>
              <a:ext cx="41" cy="52"/>
            </a:xfrm>
            <a:custGeom>
              <a:avLst/>
              <a:gdLst>
                <a:gd name="T0" fmla="*/ 35 w 41"/>
                <a:gd name="T1" fmla="*/ 52 h 52"/>
                <a:gd name="T2" fmla="*/ 0 w 41"/>
                <a:gd name="T3" fmla="*/ 6 h 52"/>
                <a:gd name="T4" fmla="*/ 11 w 41"/>
                <a:gd name="T5" fmla="*/ 0 h 52"/>
                <a:gd name="T6" fmla="*/ 41 w 41"/>
                <a:gd name="T7" fmla="*/ 47 h 52"/>
                <a:gd name="T8" fmla="*/ 35 w 41"/>
                <a:gd name="T9" fmla="*/ 52 h 52"/>
              </a:gdLst>
              <a:ahLst/>
              <a:cxnLst>
                <a:cxn ang="0">
                  <a:pos x="T0" y="T1"/>
                </a:cxn>
                <a:cxn ang="0">
                  <a:pos x="T2" y="T3"/>
                </a:cxn>
                <a:cxn ang="0">
                  <a:pos x="T4" y="T5"/>
                </a:cxn>
                <a:cxn ang="0">
                  <a:pos x="T6" y="T7"/>
                </a:cxn>
                <a:cxn ang="0">
                  <a:pos x="T8" y="T9"/>
                </a:cxn>
              </a:cxnLst>
              <a:rect l="0" t="0" r="r" b="b"/>
              <a:pathLst>
                <a:path w="41" h="52">
                  <a:moveTo>
                    <a:pt x="35" y="52"/>
                  </a:moveTo>
                  <a:lnTo>
                    <a:pt x="0" y="6"/>
                  </a:lnTo>
                  <a:lnTo>
                    <a:pt x="11" y="0"/>
                  </a:lnTo>
                  <a:lnTo>
                    <a:pt x="41" y="47"/>
                  </a:lnTo>
                  <a:lnTo>
                    <a:pt x="35" y="52"/>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28"/>
            <p:cNvSpPr>
              <a:spLocks/>
            </p:cNvSpPr>
            <p:nvPr/>
          </p:nvSpPr>
          <p:spPr bwMode="auto">
            <a:xfrm>
              <a:off x="6959" y="3694"/>
              <a:ext cx="52" cy="58"/>
            </a:xfrm>
            <a:custGeom>
              <a:avLst/>
              <a:gdLst>
                <a:gd name="T0" fmla="*/ 47 w 52"/>
                <a:gd name="T1" fmla="*/ 58 h 58"/>
                <a:gd name="T2" fmla="*/ 0 w 52"/>
                <a:gd name="T3" fmla="*/ 5 h 58"/>
                <a:gd name="T4" fmla="*/ 6 w 52"/>
                <a:gd name="T5" fmla="*/ 0 h 58"/>
                <a:gd name="T6" fmla="*/ 52 w 52"/>
                <a:gd name="T7" fmla="*/ 52 h 58"/>
                <a:gd name="T8" fmla="*/ 47 w 52"/>
                <a:gd name="T9" fmla="*/ 58 h 58"/>
              </a:gdLst>
              <a:ahLst/>
              <a:cxnLst>
                <a:cxn ang="0">
                  <a:pos x="T0" y="T1"/>
                </a:cxn>
                <a:cxn ang="0">
                  <a:pos x="T2" y="T3"/>
                </a:cxn>
                <a:cxn ang="0">
                  <a:pos x="T4" y="T5"/>
                </a:cxn>
                <a:cxn ang="0">
                  <a:pos x="T6" y="T7"/>
                </a:cxn>
                <a:cxn ang="0">
                  <a:pos x="T8" y="T9"/>
                </a:cxn>
              </a:cxnLst>
              <a:rect l="0" t="0" r="r" b="b"/>
              <a:pathLst>
                <a:path w="52" h="58">
                  <a:moveTo>
                    <a:pt x="47" y="58"/>
                  </a:moveTo>
                  <a:lnTo>
                    <a:pt x="0" y="5"/>
                  </a:lnTo>
                  <a:lnTo>
                    <a:pt x="6" y="0"/>
                  </a:lnTo>
                  <a:lnTo>
                    <a:pt x="52" y="52"/>
                  </a:lnTo>
                  <a:lnTo>
                    <a:pt x="47" y="58"/>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29"/>
            <p:cNvSpPr>
              <a:spLocks/>
            </p:cNvSpPr>
            <p:nvPr/>
          </p:nvSpPr>
          <p:spPr bwMode="auto">
            <a:xfrm>
              <a:off x="6696" y="3752"/>
              <a:ext cx="24" cy="53"/>
            </a:xfrm>
            <a:custGeom>
              <a:avLst/>
              <a:gdLst>
                <a:gd name="T0" fmla="*/ 24 w 24"/>
                <a:gd name="T1" fmla="*/ 53 h 53"/>
                <a:gd name="T2" fmla="*/ 0 w 24"/>
                <a:gd name="T3" fmla="*/ 0 h 53"/>
                <a:gd name="T4" fmla="*/ 24 w 24"/>
                <a:gd name="T5" fmla="*/ 53 h 53"/>
              </a:gdLst>
              <a:ahLst/>
              <a:cxnLst>
                <a:cxn ang="0">
                  <a:pos x="T0" y="T1"/>
                </a:cxn>
                <a:cxn ang="0">
                  <a:pos x="T2" y="T3"/>
                </a:cxn>
                <a:cxn ang="0">
                  <a:pos x="T4" y="T5"/>
                </a:cxn>
              </a:cxnLst>
              <a:rect l="0" t="0" r="r" b="b"/>
              <a:pathLst>
                <a:path w="24" h="53">
                  <a:moveTo>
                    <a:pt x="24" y="53"/>
                  </a:moveTo>
                  <a:lnTo>
                    <a:pt x="0" y="0"/>
                  </a:lnTo>
                  <a:lnTo>
                    <a:pt x="24" y="53"/>
                  </a:lnTo>
                  <a:close/>
                </a:path>
              </a:pathLst>
            </a:custGeom>
            <a:solidFill>
              <a:srgbClr val="98989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Line 30"/>
            <p:cNvSpPr>
              <a:spLocks noChangeShapeType="1"/>
            </p:cNvSpPr>
            <p:nvPr/>
          </p:nvSpPr>
          <p:spPr bwMode="auto">
            <a:xfrm flipH="1" flipV="1">
              <a:off x="6696" y="3752"/>
              <a:ext cx="24" cy="5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31"/>
            <p:cNvSpPr>
              <a:spLocks/>
            </p:cNvSpPr>
            <p:nvPr/>
          </p:nvSpPr>
          <p:spPr bwMode="auto">
            <a:xfrm>
              <a:off x="6621" y="3752"/>
              <a:ext cx="29" cy="59"/>
            </a:xfrm>
            <a:custGeom>
              <a:avLst/>
              <a:gdLst>
                <a:gd name="T0" fmla="*/ 17 w 29"/>
                <a:gd name="T1" fmla="*/ 59 h 59"/>
                <a:gd name="T2" fmla="*/ 0 w 29"/>
                <a:gd name="T3" fmla="*/ 0 h 59"/>
                <a:gd name="T4" fmla="*/ 11 w 29"/>
                <a:gd name="T5" fmla="*/ 0 h 59"/>
                <a:gd name="T6" fmla="*/ 29 w 29"/>
                <a:gd name="T7" fmla="*/ 53 h 59"/>
                <a:gd name="T8" fmla="*/ 17 w 29"/>
                <a:gd name="T9" fmla="*/ 59 h 59"/>
              </a:gdLst>
              <a:ahLst/>
              <a:cxnLst>
                <a:cxn ang="0">
                  <a:pos x="T0" y="T1"/>
                </a:cxn>
                <a:cxn ang="0">
                  <a:pos x="T2" y="T3"/>
                </a:cxn>
                <a:cxn ang="0">
                  <a:pos x="T4" y="T5"/>
                </a:cxn>
                <a:cxn ang="0">
                  <a:pos x="T6" y="T7"/>
                </a:cxn>
                <a:cxn ang="0">
                  <a:pos x="T8" y="T9"/>
                </a:cxn>
              </a:cxnLst>
              <a:rect l="0" t="0" r="r" b="b"/>
              <a:pathLst>
                <a:path w="29" h="59">
                  <a:moveTo>
                    <a:pt x="17" y="59"/>
                  </a:moveTo>
                  <a:lnTo>
                    <a:pt x="0" y="0"/>
                  </a:lnTo>
                  <a:lnTo>
                    <a:pt x="11" y="0"/>
                  </a:lnTo>
                  <a:lnTo>
                    <a:pt x="29" y="53"/>
                  </a:lnTo>
                  <a:lnTo>
                    <a:pt x="17" y="59"/>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32"/>
            <p:cNvSpPr>
              <a:spLocks/>
            </p:cNvSpPr>
            <p:nvPr/>
          </p:nvSpPr>
          <p:spPr bwMode="auto">
            <a:xfrm>
              <a:off x="6551" y="3752"/>
              <a:ext cx="23" cy="59"/>
            </a:xfrm>
            <a:custGeom>
              <a:avLst/>
              <a:gdLst>
                <a:gd name="T0" fmla="*/ 17 w 23"/>
                <a:gd name="T1" fmla="*/ 59 h 59"/>
                <a:gd name="T2" fmla="*/ 0 w 23"/>
                <a:gd name="T3" fmla="*/ 0 h 59"/>
                <a:gd name="T4" fmla="*/ 11 w 23"/>
                <a:gd name="T5" fmla="*/ 0 h 59"/>
                <a:gd name="T6" fmla="*/ 23 w 23"/>
                <a:gd name="T7" fmla="*/ 53 h 59"/>
                <a:gd name="T8" fmla="*/ 17 w 23"/>
                <a:gd name="T9" fmla="*/ 59 h 59"/>
              </a:gdLst>
              <a:ahLst/>
              <a:cxnLst>
                <a:cxn ang="0">
                  <a:pos x="T0" y="T1"/>
                </a:cxn>
                <a:cxn ang="0">
                  <a:pos x="T2" y="T3"/>
                </a:cxn>
                <a:cxn ang="0">
                  <a:pos x="T4" y="T5"/>
                </a:cxn>
                <a:cxn ang="0">
                  <a:pos x="T6" y="T7"/>
                </a:cxn>
                <a:cxn ang="0">
                  <a:pos x="T8" y="T9"/>
                </a:cxn>
              </a:cxnLst>
              <a:rect l="0" t="0" r="r" b="b"/>
              <a:pathLst>
                <a:path w="23" h="59">
                  <a:moveTo>
                    <a:pt x="17" y="59"/>
                  </a:moveTo>
                  <a:lnTo>
                    <a:pt x="0" y="0"/>
                  </a:lnTo>
                  <a:lnTo>
                    <a:pt x="11" y="0"/>
                  </a:lnTo>
                  <a:lnTo>
                    <a:pt x="23" y="53"/>
                  </a:lnTo>
                  <a:lnTo>
                    <a:pt x="17" y="59"/>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33"/>
            <p:cNvSpPr>
              <a:spLocks/>
            </p:cNvSpPr>
            <p:nvPr/>
          </p:nvSpPr>
          <p:spPr bwMode="auto">
            <a:xfrm>
              <a:off x="6481" y="3752"/>
              <a:ext cx="23" cy="59"/>
            </a:xfrm>
            <a:custGeom>
              <a:avLst/>
              <a:gdLst>
                <a:gd name="T0" fmla="*/ 11 w 23"/>
                <a:gd name="T1" fmla="*/ 59 h 59"/>
                <a:gd name="T2" fmla="*/ 0 w 23"/>
                <a:gd name="T3" fmla="*/ 0 h 59"/>
                <a:gd name="T4" fmla="*/ 11 w 23"/>
                <a:gd name="T5" fmla="*/ 0 h 59"/>
                <a:gd name="T6" fmla="*/ 23 w 23"/>
                <a:gd name="T7" fmla="*/ 53 h 59"/>
                <a:gd name="T8" fmla="*/ 11 w 23"/>
                <a:gd name="T9" fmla="*/ 59 h 59"/>
              </a:gdLst>
              <a:ahLst/>
              <a:cxnLst>
                <a:cxn ang="0">
                  <a:pos x="T0" y="T1"/>
                </a:cxn>
                <a:cxn ang="0">
                  <a:pos x="T2" y="T3"/>
                </a:cxn>
                <a:cxn ang="0">
                  <a:pos x="T4" y="T5"/>
                </a:cxn>
                <a:cxn ang="0">
                  <a:pos x="T6" y="T7"/>
                </a:cxn>
                <a:cxn ang="0">
                  <a:pos x="T8" y="T9"/>
                </a:cxn>
              </a:cxnLst>
              <a:rect l="0" t="0" r="r" b="b"/>
              <a:pathLst>
                <a:path w="23" h="59">
                  <a:moveTo>
                    <a:pt x="11" y="59"/>
                  </a:moveTo>
                  <a:lnTo>
                    <a:pt x="0" y="0"/>
                  </a:lnTo>
                  <a:lnTo>
                    <a:pt x="11" y="0"/>
                  </a:lnTo>
                  <a:lnTo>
                    <a:pt x="23" y="53"/>
                  </a:lnTo>
                  <a:lnTo>
                    <a:pt x="11" y="59"/>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34"/>
            <p:cNvSpPr>
              <a:spLocks/>
            </p:cNvSpPr>
            <p:nvPr/>
          </p:nvSpPr>
          <p:spPr bwMode="auto">
            <a:xfrm>
              <a:off x="6411" y="3752"/>
              <a:ext cx="17" cy="53"/>
            </a:xfrm>
            <a:custGeom>
              <a:avLst/>
              <a:gdLst>
                <a:gd name="T0" fmla="*/ 11 w 17"/>
                <a:gd name="T1" fmla="*/ 53 h 53"/>
                <a:gd name="T2" fmla="*/ 0 w 17"/>
                <a:gd name="T3" fmla="*/ 0 h 53"/>
                <a:gd name="T4" fmla="*/ 11 w 17"/>
                <a:gd name="T5" fmla="*/ 0 h 53"/>
                <a:gd name="T6" fmla="*/ 17 w 17"/>
                <a:gd name="T7" fmla="*/ 53 h 53"/>
                <a:gd name="T8" fmla="*/ 11 w 17"/>
                <a:gd name="T9" fmla="*/ 53 h 53"/>
              </a:gdLst>
              <a:ahLst/>
              <a:cxnLst>
                <a:cxn ang="0">
                  <a:pos x="T0" y="T1"/>
                </a:cxn>
                <a:cxn ang="0">
                  <a:pos x="T2" y="T3"/>
                </a:cxn>
                <a:cxn ang="0">
                  <a:pos x="T4" y="T5"/>
                </a:cxn>
                <a:cxn ang="0">
                  <a:pos x="T6" y="T7"/>
                </a:cxn>
                <a:cxn ang="0">
                  <a:pos x="T8" y="T9"/>
                </a:cxn>
              </a:cxnLst>
              <a:rect l="0" t="0" r="r" b="b"/>
              <a:pathLst>
                <a:path w="17" h="53">
                  <a:moveTo>
                    <a:pt x="11" y="53"/>
                  </a:moveTo>
                  <a:lnTo>
                    <a:pt x="0" y="0"/>
                  </a:lnTo>
                  <a:lnTo>
                    <a:pt x="11" y="0"/>
                  </a:lnTo>
                  <a:lnTo>
                    <a:pt x="17" y="53"/>
                  </a:lnTo>
                  <a:lnTo>
                    <a:pt x="11" y="53"/>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35"/>
            <p:cNvSpPr>
              <a:spLocks/>
            </p:cNvSpPr>
            <p:nvPr/>
          </p:nvSpPr>
          <p:spPr bwMode="auto">
            <a:xfrm>
              <a:off x="6346" y="3758"/>
              <a:ext cx="12" cy="47"/>
            </a:xfrm>
            <a:custGeom>
              <a:avLst/>
              <a:gdLst>
                <a:gd name="T0" fmla="*/ 0 w 12"/>
                <a:gd name="T1" fmla="*/ 47 h 47"/>
                <a:gd name="T2" fmla="*/ 0 w 12"/>
                <a:gd name="T3" fmla="*/ 0 h 47"/>
                <a:gd name="T4" fmla="*/ 6 w 12"/>
                <a:gd name="T5" fmla="*/ 0 h 47"/>
                <a:gd name="T6" fmla="*/ 12 w 12"/>
                <a:gd name="T7" fmla="*/ 47 h 47"/>
                <a:gd name="T8" fmla="*/ 0 w 12"/>
                <a:gd name="T9" fmla="*/ 47 h 47"/>
              </a:gdLst>
              <a:ahLst/>
              <a:cxnLst>
                <a:cxn ang="0">
                  <a:pos x="T0" y="T1"/>
                </a:cxn>
                <a:cxn ang="0">
                  <a:pos x="T2" y="T3"/>
                </a:cxn>
                <a:cxn ang="0">
                  <a:pos x="T4" y="T5"/>
                </a:cxn>
                <a:cxn ang="0">
                  <a:pos x="T6" y="T7"/>
                </a:cxn>
                <a:cxn ang="0">
                  <a:pos x="T8" y="T9"/>
                </a:cxn>
              </a:cxnLst>
              <a:rect l="0" t="0" r="r" b="b"/>
              <a:pathLst>
                <a:path w="12" h="47">
                  <a:moveTo>
                    <a:pt x="0" y="47"/>
                  </a:moveTo>
                  <a:lnTo>
                    <a:pt x="0" y="0"/>
                  </a:lnTo>
                  <a:lnTo>
                    <a:pt x="6" y="0"/>
                  </a:lnTo>
                  <a:lnTo>
                    <a:pt x="12" y="47"/>
                  </a:lnTo>
                  <a:lnTo>
                    <a:pt x="0" y="47"/>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Rectangle 36"/>
            <p:cNvSpPr>
              <a:spLocks noChangeArrowheads="1"/>
            </p:cNvSpPr>
            <p:nvPr/>
          </p:nvSpPr>
          <p:spPr bwMode="auto">
            <a:xfrm>
              <a:off x="6271" y="3752"/>
              <a:ext cx="11" cy="53"/>
            </a:xfrm>
            <a:prstGeom prst="rect">
              <a:avLst/>
            </a:prstGeom>
            <a:solidFill>
              <a:srgbClr val="6D6E6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37"/>
            <p:cNvSpPr>
              <a:spLocks/>
            </p:cNvSpPr>
            <p:nvPr/>
          </p:nvSpPr>
          <p:spPr bwMode="auto">
            <a:xfrm>
              <a:off x="6195" y="3752"/>
              <a:ext cx="17" cy="53"/>
            </a:xfrm>
            <a:custGeom>
              <a:avLst/>
              <a:gdLst>
                <a:gd name="T0" fmla="*/ 11 w 17"/>
                <a:gd name="T1" fmla="*/ 53 h 53"/>
                <a:gd name="T2" fmla="*/ 0 w 17"/>
                <a:gd name="T3" fmla="*/ 53 h 53"/>
                <a:gd name="T4" fmla="*/ 6 w 17"/>
                <a:gd name="T5" fmla="*/ 0 h 53"/>
                <a:gd name="T6" fmla="*/ 17 w 17"/>
                <a:gd name="T7" fmla="*/ 0 h 53"/>
                <a:gd name="T8" fmla="*/ 11 w 17"/>
                <a:gd name="T9" fmla="*/ 53 h 53"/>
              </a:gdLst>
              <a:ahLst/>
              <a:cxnLst>
                <a:cxn ang="0">
                  <a:pos x="T0" y="T1"/>
                </a:cxn>
                <a:cxn ang="0">
                  <a:pos x="T2" y="T3"/>
                </a:cxn>
                <a:cxn ang="0">
                  <a:pos x="T4" y="T5"/>
                </a:cxn>
                <a:cxn ang="0">
                  <a:pos x="T6" y="T7"/>
                </a:cxn>
                <a:cxn ang="0">
                  <a:pos x="T8" y="T9"/>
                </a:cxn>
              </a:cxnLst>
              <a:rect l="0" t="0" r="r" b="b"/>
              <a:pathLst>
                <a:path w="17" h="53">
                  <a:moveTo>
                    <a:pt x="11" y="53"/>
                  </a:moveTo>
                  <a:lnTo>
                    <a:pt x="0" y="53"/>
                  </a:lnTo>
                  <a:lnTo>
                    <a:pt x="6" y="0"/>
                  </a:lnTo>
                  <a:lnTo>
                    <a:pt x="17" y="0"/>
                  </a:lnTo>
                  <a:lnTo>
                    <a:pt x="11" y="53"/>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38"/>
            <p:cNvSpPr>
              <a:spLocks/>
            </p:cNvSpPr>
            <p:nvPr/>
          </p:nvSpPr>
          <p:spPr bwMode="auto">
            <a:xfrm>
              <a:off x="6125" y="3752"/>
              <a:ext cx="17" cy="53"/>
            </a:xfrm>
            <a:custGeom>
              <a:avLst/>
              <a:gdLst>
                <a:gd name="T0" fmla="*/ 6 w 17"/>
                <a:gd name="T1" fmla="*/ 53 h 53"/>
                <a:gd name="T2" fmla="*/ 0 w 17"/>
                <a:gd name="T3" fmla="*/ 53 h 53"/>
                <a:gd name="T4" fmla="*/ 11 w 17"/>
                <a:gd name="T5" fmla="*/ 0 h 53"/>
                <a:gd name="T6" fmla="*/ 17 w 17"/>
                <a:gd name="T7" fmla="*/ 0 h 53"/>
                <a:gd name="T8" fmla="*/ 6 w 17"/>
                <a:gd name="T9" fmla="*/ 53 h 53"/>
              </a:gdLst>
              <a:ahLst/>
              <a:cxnLst>
                <a:cxn ang="0">
                  <a:pos x="T0" y="T1"/>
                </a:cxn>
                <a:cxn ang="0">
                  <a:pos x="T2" y="T3"/>
                </a:cxn>
                <a:cxn ang="0">
                  <a:pos x="T4" y="T5"/>
                </a:cxn>
                <a:cxn ang="0">
                  <a:pos x="T6" y="T7"/>
                </a:cxn>
                <a:cxn ang="0">
                  <a:pos x="T8" y="T9"/>
                </a:cxn>
              </a:cxnLst>
              <a:rect l="0" t="0" r="r" b="b"/>
              <a:pathLst>
                <a:path w="17" h="53">
                  <a:moveTo>
                    <a:pt x="6" y="53"/>
                  </a:moveTo>
                  <a:lnTo>
                    <a:pt x="0" y="53"/>
                  </a:lnTo>
                  <a:lnTo>
                    <a:pt x="11" y="0"/>
                  </a:lnTo>
                  <a:lnTo>
                    <a:pt x="17" y="0"/>
                  </a:lnTo>
                  <a:lnTo>
                    <a:pt x="6" y="53"/>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39"/>
            <p:cNvSpPr>
              <a:spLocks/>
            </p:cNvSpPr>
            <p:nvPr/>
          </p:nvSpPr>
          <p:spPr bwMode="auto">
            <a:xfrm>
              <a:off x="6049" y="3752"/>
              <a:ext cx="23" cy="59"/>
            </a:xfrm>
            <a:custGeom>
              <a:avLst/>
              <a:gdLst>
                <a:gd name="T0" fmla="*/ 12 w 23"/>
                <a:gd name="T1" fmla="*/ 59 h 59"/>
                <a:gd name="T2" fmla="*/ 0 w 23"/>
                <a:gd name="T3" fmla="*/ 53 h 59"/>
                <a:gd name="T4" fmla="*/ 17 w 23"/>
                <a:gd name="T5" fmla="*/ 0 h 59"/>
                <a:gd name="T6" fmla="*/ 23 w 23"/>
                <a:gd name="T7" fmla="*/ 0 h 59"/>
                <a:gd name="T8" fmla="*/ 12 w 23"/>
                <a:gd name="T9" fmla="*/ 59 h 59"/>
              </a:gdLst>
              <a:ahLst/>
              <a:cxnLst>
                <a:cxn ang="0">
                  <a:pos x="T0" y="T1"/>
                </a:cxn>
                <a:cxn ang="0">
                  <a:pos x="T2" y="T3"/>
                </a:cxn>
                <a:cxn ang="0">
                  <a:pos x="T4" y="T5"/>
                </a:cxn>
                <a:cxn ang="0">
                  <a:pos x="T6" y="T7"/>
                </a:cxn>
                <a:cxn ang="0">
                  <a:pos x="T8" y="T9"/>
                </a:cxn>
              </a:cxnLst>
              <a:rect l="0" t="0" r="r" b="b"/>
              <a:pathLst>
                <a:path w="23" h="59">
                  <a:moveTo>
                    <a:pt x="12" y="59"/>
                  </a:moveTo>
                  <a:lnTo>
                    <a:pt x="0" y="53"/>
                  </a:lnTo>
                  <a:lnTo>
                    <a:pt x="17" y="0"/>
                  </a:lnTo>
                  <a:lnTo>
                    <a:pt x="23" y="0"/>
                  </a:lnTo>
                  <a:lnTo>
                    <a:pt x="12" y="59"/>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40"/>
            <p:cNvSpPr>
              <a:spLocks/>
            </p:cNvSpPr>
            <p:nvPr/>
          </p:nvSpPr>
          <p:spPr bwMode="auto">
            <a:xfrm>
              <a:off x="5979" y="3752"/>
              <a:ext cx="23" cy="59"/>
            </a:xfrm>
            <a:custGeom>
              <a:avLst/>
              <a:gdLst>
                <a:gd name="T0" fmla="*/ 6 w 23"/>
                <a:gd name="T1" fmla="*/ 59 h 59"/>
                <a:gd name="T2" fmla="*/ 0 w 23"/>
                <a:gd name="T3" fmla="*/ 53 h 59"/>
                <a:gd name="T4" fmla="*/ 17 w 23"/>
                <a:gd name="T5" fmla="*/ 0 h 59"/>
                <a:gd name="T6" fmla="*/ 23 w 23"/>
                <a:gd name="T7" fmla="*/ 0 h 59"/>
                <a:gd name="T8" fmla="*/ 6 w 23"/>
                <a:gd name="T9" fmla="*/ 59 h 59"/>
              </a:gdLst>
              <a:ahLst/>
              <a:cxnLst>
                <a:cxn ang="0">
                  <a:pos x="T0" y="T1"/>
                </a:cxn>
                <a:cxn ang="0">
                  <a:pos x="T2" y="T3"/>
                </a:cxn>
                <a:cxn ang="0">
                  <a:pos x="T4" y="T5"/>
                </a:cxn>
                <a:cxn ang="0">
                  <a:pos x="T6" y="T7"/>
                </a:cxn>
                <a:cxn ang="0">
                  <a:pos x="T8" y="T9"/>
                </a:cxn>
              </a:cxnLst>
              <a:rect l="0" t="0" r="r" b="b"/>
              <a:pathLst>
                <a:path w="23" h="59">
                  <a:moveTo>
                    <a:pt x="6" y="59"/>
                  </a:moveTo>
                  <a:lnTo>
                    <a:pt x="0" y="53"/>
                  </a:lnTo>
                  <a:lnTo>
                    <a:pt x="17" y="0"/>
                  </a:lnTo>
                  <a:lnTo>
                    <a:pt x="23" y="0"/>
                  </a:lnTo>
                  <a:lnTo>
                    <a:pt x="6" y="59"/>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Rectangle 41"/>
            <p:cNvSpPr>
              <a:spLocks noChangeArrowheads="1"/>
            </p:cNvSpPr>
            <p:nvPr/>
          </p:nvSpPr>
          <p:spPr bwMode="auto">
            <a:xfrm>
              <a:off x="5576" y="2668"/>
              <a:ext cx="1459" cy="891"/>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42"/>
            <p:cNvSpPr>
              <a:spLocks/>
            </p:cNvSpPr>
            <p:nvPr/>
          </p:nvSpPr>
          <p:spPr bwMode="auto">
            <a:xfrm>
              <a:off x="5903" y="3752"/>
              <a:ext cx="29" cy="59"/>
            </a:xfrm>
            <a:custGeom>
              <a:avLst/>
              <a:gdLst>
                <a:gd name="T0" fmla="*/ 6 w 29"/>
                <a:gd name="T1" fmla="*/ 59 h 59"/>
                <a:gd name="T2" fmla="*/ 0 w 29"/>
                <a:gd name="T3" fmla="*/ 53 h 59"/>
                <a:gd name="T4" fmla="*/ 23 w 29"/>
                <a:gd name="T5" fmla="*/ 0 h 59"/>
                <a:gd name="T6" fmla="*/ 29 w 29"/>
                <a:gd name="T7" fmla="*/ 0 h 59"/>
                <a:gd name="T8" fmla="*/ 6 w 29"/>
                <a:gd name="T9" fmla="*/ 59 h 59"/>
              </a:gdLst>
              <a:ahLst/>
              <a:cxnLst>
                <a:cxn ang="0">
                  <a:pos x="T0" y="T1"/>
                </a:cxn>
                <a:cxn ang="0">
                  <a:pos x="T2" y="T3"/>
                </a:cxn>
                <a:cxn ang="0">
                  <a:pos x="T4" y="T5"/>
                </a:cxn>
                <a:cxn ang="0">
                  <a:pos x="T6" y="T7"/>
                </a:cxn>
                <a:cxn ang="0">
                  <a:pos x="T8" y="T9"/>
                </a:cxn>
              </a:cxnLst>
              <a:rect l="0" t="0" r="r" b="b"/>
              <a:pathLst>
                <a:path w="29" h="59">
                  <a:moveTo>
                    <a:pt x="6" y="59"/>
                  </a:moveTo>
                  <a:lnTo>
                    <a:pt x="0" y="53"/>
                  </a:lnTo>
                  <a:lnTo>
                    <a:pt x="23" y="0"/>
                  </a:lnTo>
                  <a:lnTo>
                    <a:pt x="29" y="0"/>
                  </a:lnTo>
                  <a:lnTo>
                    <a:pt x="6" y="59"/>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43"/>
            <p:cNvSpPr>
              <a:spLocks/>
            </p:cNvSpPr>
            <p:nvPr/>
          </p:nvSpPr>
          <p:spPr bwMode="auto">
            <a:xfrm>
              <a:off x="5833" y="3752"/>
              <a:ext cx="35" cy="59"/>
            </a:xfrm>
            <a:custGeom>
              <a:avLst/>
              <a:gdLst>
                <a:gd name="T0" fmla="*/ 6 w 35"/>
                <a:gd name="T1" fmla="*/ 59 h 59"/>
                <a:gd name="T2" fmla="*/ 0 w 35"/>
                <a:gd name="T3" fmla="*/ 53 h 59"/>
                <a:gd name="T4" fmla="*/ 23 w 35"/>
                <a:gd name="T5" fmla="*/ 0 h 59"/>
                <a:gd name="T6" fmla="*/ 35 w 35"/>
                <a:gd name="T7" fmla="*/ 0 h 59"/>
                <a:gd name="T8" fmla="*/ 6 w 35"/>
                <a:gd name="T9" fmla="*/ 59 h 59"/>
              </a:gdLst>
              <a:ahLst/>
              <a:cxnLst>
                <a:cxn ang="0">
                  <a:pos x="T0" y="T1"/>
                </a:cxn>
                <a:cxn ang="0">
                  <a:pos x="T2" y="T3"/>
                </a:cxn>
                <a:cxn ang="0">
                  <a:pos x="T4" y="T5"/>
                </a:cxn>
                <a:cxn ang="0">
                  <a:pos x="T6" y="T7"/>
                </a:cxn>
                <a:cxn ang="0">
                  <a:pos x="T8" y="T9"/>
                </a:cxn>
              </a:cxnLst>
              <a:rect l="0" t="0" r="r" b="b"/>
              <a:pathLst>
                <a:path w="35" h="59">
                  <a:moveTo>
                    <a:pt x="6" y="59"/>
                  </a:moveTo>
                  <a:lnTo>
                    <a:pt x="0" y="53"/>
                  </a:lnTo>
                  <a:lnTo>
                    <a:pt x="23" y="0"/>
                  </a:lnTo>
                  <a:lnTo>
                    <a:pt x="35" y="0"/>
                  </a:lnTo>
                  <a:lnTo>
                    <a:pt x="6" y="59"/>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44"/>
            <p:cNvSpPr>
              <a:spLocks/>
            </p:cNvSpPr>
            <p:nvPr/>
          </p:nvSpPr>
          <p:spPr bwMode="auto">
            <a:xfrm>
              <a:off x="5757" y="3752"/>
              <a:ext cx="41" cy="59"/>
            </a:xfrm>
            <a:custGeom>
              <a:avLst/>
              <a:gdLst>
                <a:gd name="T0" fmla="*/ 6 w 41"/>
                <a:gd name="T1" fmla="*/ 59 h 59"/>
                <a:gd name="T2" fmla="*/ 0 w 41"/>
                <a:gd name="T3" fmla="*/ 53 h 59"/>
                <a:gd name="T4" fmla="*/ 29 w 41"/>
                <a:gd name="T5" fmla="*/ 0 h 59"/>
                <a:gd name="T6" fmla="*/ 41 w 41"/>
                <a:gd name="T7" fmla="*/ 0 h 59"/>
                <a:gd name="T8" fmla="*/ 6 w 41"/>
                <a:gd name="T9" fmla="*/ 59 h 59"/>
              </a:gdLst>
              <a:ahLst/>
              <a:cxnLst>
                <a:cxn ang="0">
                  <a:pos x="T0" y="T1"/>
                </a:cxn>
                <a:cxn ang="0">
                  <a:pos x="T2" y="T3"/>
                </a:cxn>
                <a:cxn ang="0">
                  <a:pos x="T4" y="T5"/>
                </a:cxn>
                <a:cxn ang="0">
                  <a:pos x="T6" y="T7"/>
                </a:cxn>
                <a:cxn ang="0">
                  <a:pos x="T8" y="T9"/>
                </a:cxn>
              </a:cxnLst>
              <a:rect l="0" t="0" r="r" b="b"/>
              <a:pathLst>
                <a:path w="41" h="59">
                  <a:moveTo>
                    <a:pt x="6" y="59"/>
                  </a:moveTo>
                  <a:lnTo>
                    <a:pt x="0" y="53"/>
                  </a:lnTo>
                  <a:lnTo>
                    <a:pt x="29" y="0"/>
                  </a:lnTo>
                  <a:lnTo>
                    <a:pt x="41" y="0"/>
                  </a:lnTo>
                  <a:lnTo>
                    <a:pt x="6" y="59"/>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45"/>
            <p:cNvSpPr>
              <a:spLocks/>
            </p:cNvSpPr>
            <p:nvPr/>
          </p:nvSpPr>
          <p:spPr bwMode="auto">
            <a:xfrm>
              <a:off x="5681" y="3746"/>
              <a:ext cx="47" cy="65"/>
            </a:xfrm>
            <a:custGeom>
              <a:avLst/>
              <a:gdLst>
                <a:gd name="T0" fmla="*/ 12 w 47"/>
                <a:gd name="T1" fmla="*/ 65 h 65"/>
                <a:gd name="T2" fmla="*/ 0 w 47"/>
                <a:gd name="T3" fmla="*/ 59 h 65"/>
                <a:gd name="T4" fmla="*/ 35 w 47"/>
                <a:gd name="T5" fmla="*/ 0 h 65"/>
                <a:gd name="T6" fmla="*/ 47 w 47"/>
                <a:gd name="T7" fmla="*/ 6 h 65"/>
                <a:gd name="T8" fmla="*/ 12 w 47"/>
                <a:gd name="T9" fmla="*/ 65 h 65"/>
              </a:gdLst>
              <a:ahLst/>
              <a:cxnLst>
                <a:cxn ang="0">
                  <a:pos x="T0" y="T1"/>
                </a:cxn>
                <a:cxn ang="0">
                  <a:pos x="T2" y="T3"/>
                </a:cxn>
                <a:cxn ang="0">
                  <a:pos x="T4" y="T5"/>
                </a:cxn>
                <a:cxn ang="0">
                  <a:pos x="T6" y="T7"/>
                </a:cxn>
                <a:cxn ang="0">
                  <a:pos x="T8" y="T9"/>
                </a:cxn>
              </a:cxnLst>
              <a:rect l="0" t="0" r="r" b="b"/>
              <a:pathLst>
                <a:path w="47" h="65">
                  <a:moveTo>
                    <a:pt x="12" y="65"/>
                  </a:moveTo>
                  <a:lnTo>
                    <a:pt x="0" y="59"/>
                  </a:lnTo>
                  <a:lnTo>
                    <a:pt x="35" y="0"/>
                  </a:lnTo>
                  <a:lnTo>
                    <a:pt x="47" y="6"/>
                  </a:lnTo>
                  <a:lnTo>
                    <a:pt x="12" y="6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46"/>
            <p:cNvSpPr>
              <a:spLocks/>
            </p:cNvSpPr>
            <p:nvPr/>
          </p:nvSpPr>
          <p:spPr bwMode="auto">
            <a:xfrm>
              <a:off x="5611" y="3746"/>
              <a:ext cx="47" cy="65"/>
            </a:xfrm>
            <a:custGeom>
              <a:avLst/>
              <a:gdLst>
                <a:gd name="T0" fmla="*/ 6 w 47"/>
                <a:gd name="T1" fmla="*/ 65 h 65"/>
                <a:gd name="T2" fmla="*/ 0 w 47"/>
                <a:gd name="T3" fmla="*/ 59 h 65"/>
                <a:gd name="T4" fmla="*/ 41 w 47"/>
                <a:gd name="T5" fmla="*/ 0 h 65"/>
                <a:gd name="T6" fmla="*/ 47 w 47"/>
                <a:gd name="T7" fmla="*/ 6 h 65"/>
                <a:gd name="T8" fmla="*/ 6 w 47"/>
                <a:gd name="T9" fmla="*/ 65 h 65"/>
              </a:gdLst>
              <a:ahLst/>
              <a:cxnLst>
                <a:cxn ang="0">
                  <a:pos x="T0" y="T1"/>
                </a:cxn>
                <a:cxn ang="0">
                  <a:pos x="T2" y="T3"/>
                </a:cxn>
                <a:cxn ang="0">
                  <a:pos x="T4" y="T5"/>
                </a:cxn>
                <a:cxn ang="0">
                  <a:pos x="T6" y="T7"/>
                </a:cxn>
                <a:cxn ang="0">
                  <a:pos x="T8" y="T9"/>
                </a:cxn>
              </a:cxnLst>
              <a:rect l="0" t="0" r="r" b="b"/>
              <a:pathLst>
                <a:path w="47" h="65">
                  <a:moveTo>
                    <a:pt x="6" y="65"/>
                  </a:moveTo>
                  <a:lnTo>
                    <a:pt x="0" y="59"/>
                  </a:lnTo>
                  <a:lnTo>
                    <a:pt x="41" y="0"/>
                  </a:lnTo>
                  <a:lnTo>
                    <a:pt x="47" y="6"/>
                  </a:lnTo>
                  <a:lnTo>
                    <a:pt x="6" y="6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47"/>
            <p:cNvSpPr>
              <a:spLocks/>
            </p:cNvSpPr>
            <p:nvPr/>
          </p:nvSpPr>
          <p:spPr bwMode="auto">
            <a:xfrm>
              <a:off x="6656" y="3694"/>
              <a:ext cx="29" cy="58"/>
            </a:xfrm>
            <a:custGeom>
              <a:avLst/>
              <a:gdLst>
                <a:gd name="T0" fmla="*/ 23 w 29"/>
                <a:gd name="T1" fmla="*/ 58 h 58"/>
                <a:gd name="T2" fmla="*/ 0 w 29"/>
                <a:gd name="T3" fmla="*/ 5 h 58"/>
                <a:gd name="T4" fmla="*/ 5 w 29"/>
                <a:gd name="T5" fmla="*/ 0 h 58"/>
                <a:gd name="T6" fmla="*/ 29 w 29"/>
                <a:gd name="T7" fmla="*/ 58 h 58"/>
                <a:gd name="T8" fmla="*/ 23 w 29"/>
                <a:gd name="T9" fmla="*/ 58 h 58"/>
              </a:gdLst>
              <a:ahLst/>
              <a:cxnLst>
                <a:cxn ang="0">
                  <a:pos x="T0" y="T1"/>
                </a:cxn>
                <a:cxn ang="0">
                  <a:pos x="T2" y="T3"/>
                </a:cxn>
                <a:cxn ang="0">
                  <a:pos x="T4" y="T5"/>
                </a:cxn>
                <a:cxn ang="0">
                  <a:pos x="T6" y="T7"/>
                </a:cxn>
                <a:cxn ang="0">
                  <a:pos x="T8" y="T9"/>
                </a:cxn>
              </a:cxnLst>
              <a:rect l="0" t="0" r="r" b="b"/>
              <a:pathLst>
                <a:path w="29" h="58">
                  <a:moveTo>
                    <a:pt x="23" y="58"/>
                  </a:moveTo>
                  <a:lnTo>
                    <a:pt x="0" y="5"/>
                  </a:lnTo>
                  <a:lnTo>
                    <a:pt x="5" y="0"/>
                  </a:lnTo>
                  <a:lnTo>
                    <a:pt x="29" y="58"/>
                  </a:lnTo>
                  <a:lnTo>
                    <a:pt x="23" y="58"/>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48"/>
            <p:cNvSpPr>
              <a:spLocks/>
            </p:cNvSpPr>
            <p:nvPr/>
          </p:nvSpPr>
          <p:spPr bwMode="auto">
            <a:xfrm>
              <a:off x="6591" y="3694"/>
              <a:ext cx="24" cy="58"/>
            </a:xfrm>
            <a:custGeom>
              <a:avLst/>
              <a:gdLst>
                <a:gd name="T0" fmla="*/ 18 w 24"/>
                <a:gd name="T1" fmla="*/ 58 h 58"/>
                <a:gd name="T2" fmla="*/ 0 w 24"/>
                <a:gd name="T3" fmla="*/ 5 h 58"/>
                <a:gd name="T4" fmla="*/ 6 w 24"/>
                <a:gd name="T5" fmla="*/ 0 h 58"/>
                <a:gd name="T6" fmla="*/ 24 w 24"/>
                <a:gd name="T7" fmla="*/ 58 h 58"/>
                <a:gd name="T8" fmla="*/ 18 w 24"/>
                <a:gd name="T9" fmla="*/ 58 h 58"/>
              </a:gdLst>
              <a:ahLst/>
              <a:cxnLst>
                <a:cxn ang="0">
                  <a:pos x="T0" y="T1"/>
                </a:cxn>
                <a:cxn ang="0">
                  <a:pos x="T2" y="T3"/>
                </a:cxn>
                <a:cxn ang="0">
                  <a:pos x="T4" y="T5"/>
                </a:cxn>
                <a:cxn ang="0">
                  <a:pos x="T6" y="T7"/>
                </a:cxn>
                <a:cxn ang="0">
                  <a:pos x="T8" y="T9"/>
                </a:cxn>
              </a:cxnLst>
              <a:rect l="0" t="0" r="r" b="b"/>
              <a:pathLst>
                <a:path w="24" h="58">
                  <a:moveTo>
                    <a:pt x="18" y="58"/>
                  </a:moveTo>
                  <a:lnTo>
                    <a:pt x="0" y="5"/>
                  </a:lnTo>
                  <a:lnTo>
                    <a:pt x="6" y="0"/>
                  </a:lnTo>
                  <a:lnTo>
                    <a:pt x="24" y="58"/>
                  </a:lnTo>
                  <a:lnTo>
                    <a:pt x="18" y="58"/>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49"/>
            <p:cNvSpPr>
              <a:spLocks/>
            </p:cNvSpPr>
            <p:nvPr/>
          </p:nvSpPr>
          <p:spPr bwMode="auto">
            <a:xfrm>
              <a:off x="6521" y="3694"/>
              <a:ext cx="24" cy="58"/>
            </a:xfrm>
            <a:custGeom>
              <a:avLst/>
              <a:gdLst>
                <a:gd name="T0" fmla="*/ 18 w 24"/>
                <a:gd name="T1" fmla="*/ 58 h 58"/>
                <a:gd name="T2" fmla="*/ 0 w 24"/>
                <a:gd name="T3" fmla="*/ 5 h 58"/>
                <a:gd name="T4" fmla="*/ 12 w 24"/>
                <a:gd name="T5" fmla="*/ 0 h 58"/>
                <a:gd name="T6" fmla="*/ 24 w 24"/>
                <a:gd name="T7" fmla="*/ 58 h 58"/>
                <a:gd name="T8" fmla="*/ 18 w 24"/>
                <a:gd name="T9" fmla="*/ 58 h 58"/>
              </a:gdLst>
              <a:ahLst/>
              <a:cxnLst>
                <a:cxn ang="0">
                  <a:pos x="T0" y="T1"/>
                </a:cxn>
                <a:cxn ang="0">
                  <a:pos x="T2" y="T3"/>
                </a:cxn>
                <a:cxn ang="0">
                  <a:pos x="T4" y="T5"/>
                </a:cxn>
                <a:cxn ang="0">
                  <a:pos x="T6" y="T7"/>
                </a:cxn>
                <a:cxn ang="0">
                  <a:pos x="T8" y="T9"/>
                </a:cxn>
              </a:cxnLst>
              <a:rect l="0" t="0" r="r" b="b"/>
              <a:pathLst>
                <a:path w="24" h="58">
                  <a:moveTo>
                    <a:pt x="18" y="58"/>
                  </a:moveTo>
                  <a:lnTo>
                    <a:pt x="0" y="5"/>
                  </a:lnTo>
                  <a:lnTo>
                    <a:pt x="12" y="0"/>
                  </a:lnTo>
                  <a:lnTo>
                    <a:pt x="24" y="58"/>
                  </a:lnTo>
                  <a:lnTo>
                    <a:pt x="18" y="58"/>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50"/>
            <p:cNvSpPr>
              <a:spLocks/>
            </p:cNvSpPr>
            <p:nvPr/>
          </p:nvSpPr>
          <p:spPr bwMode="auto">
            <a:xfrm>
              <a:off x="6457" y="3694"/>
              <a:ext cx="18" cy="58"/>
            </a:xfrm>
            <a:custGeom>
              <a:avLst/>
              <a:gdLst>
                <a:gd name="T0" fmla="*/ 12 w 18"/>
                <a:gd name="T1" fmla="*/ 58 h 58"/>
                <a:gd name="T2" fmla="*/ 0 w 18"/>
                <a:gd name="T3" fmla="*/ 0 h 58"/>
                <a:gd name="T4" fmla="*/ 12 w 18"/>
                <a:gd name="T5" fmla="*/ 0 h 58"/>
                <a:gd name="T6" fmla="*/ 18 w 18"/>
                <a:gd name="T7" fmla="*/ 58 h 58"/>
                <a:gd name="T8" fmla="*/ 12 w 18"/>
                <a:gd name="T9" fmla="*/ 58 h 58"/>
              </a:gdLst>
              <a:ahLst/>
              <a:cxnLst>
                <a:cxn ang="0">
                  <a:pos x="T0" y="T1"/>
                </a:cxn>
                <a:cxn ang="0">
                  <a:pos x="T2" y="T3"/>
                </a:cxn>
                <a:cxn ang="0">
                  <a:pos x="T4" y="T5"/>
                </a:cxn>
                <a:cxn ang="0">
                  <a:pos x="T6" y="T7"/>
                </a:cxn>
                <a:cxn ang="0">
                  <a:pos x="T8" y="T9"/>
                </a:cxn>
              </a:cxnLst>
              <a:rect l="0" t="0" r="r" b="b"/>
              <a:pathLst>
                <a:path w="18" h="58">
                  <a:moveTo>
                    <a:pt x="12" y="58"/>
                  </a:moveTo>
                  <a:lnTo>
                    <a:pt x="0" y="0"/>
                  </a:lnTo>
                  <a:lnTo>
                    <a:pt x="12" y="0"/>
                  </a:lnTo>
                  <a:lnTo>
                    <a:pt x="18" y="58"/>
                  </a:lnTo>
                  <a:lnTo>
                    <a:pt x="12" y="58"/>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Freeform 51"/>
            <p:cNvSpPr>
              <a:spLocks/>
            </p:cNvSpPr>
            <p:nvPr/>
          </p:nvSpPr>
          <p:spPr bwMode="auto">
            <a:xfrm>
              <a:off x="6393" y="3694"/>
              <a:ext cx="18" cy="58"/>
            </a:xfrm>
            <a:custGeom>
              <a:avLst/>
              <a:gdLst>
                <a:gd name="T0" fmla="*/ 6 w 18"/>
                <a:gd name="T1" fmla="*/ 58 h 58"/>
                <a:gd name="T2" fmla="*/ 0 w 18"/>
                <a:gd name="T3" fmla="*/ 0 h 58"/>
                <a:gd name="T4" fmla="*/ 12 w 18"/>
                <a:gd name="T5" fmla="*/ 0 h 58"/>
                <a:gd name="T6" fmla="*/ 18 w 18"/>
                <a:gd name="T7" fmla="*/ 58 h 58"/>
                <a:gd name="T8" fmla="*/ 6 w 18"/>
                <a:gd name="T9" fmla="*/ 58 h 58"/>
              </a:gdLst>
              <a:ahLst/>
              <a:cxnLst>
                <a:cxn ang="0">
                  <a:pos x="T0" y="T1"/>
                </a:cxn>
                <a:cxn ang="0">
                  <a:pos x="T2" y="T3"/>
                </a:cxn>
                <a:cxn ang="0">
                  <a:pos x="T4" y="T5"/>
                </a:cxn>
                <a:cxn ang="0">
                  <a:pos x="T6" y="T7"/>
                </a:cxn>
                <a:cxn ang="0">
                  <a:pos x="T8" y="T9"/>
                </a:cxn>
              </a:cxnLst>
              <a:rect l="0" t="0" r="r" b="b"/>
              <a:pathLst>
                <a:path w="18" h="58">
                  <a:moveTo>
                    <a:pt x="6" y="58"/>
                  </a:moveTo>
                  <a:lnTo>
                    <a:pt x="0" y="0"/>
                  </a:lnTo>
                  <a:lnTo>
                    <a:pt x="12" y="0"/>
                  </a:lnTo>
                  <a:lnTo>
                    <a:pt x="18" y="58"/>
                  </a:lnTo>
                  <a:lnTo>
                    <a:pt x="6" y="58"/>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Rectangle 52"/>
            <p:cNvSpPr>
              <a:spLocks noChangeArrowheads="1"/>
            </p:cNvSpPr>
            <p:nvPr/>
          </p:nvSpPr>
          <p:spPr bwMode="auto">
            <a:xfrm>
              <a:off x="6329" y="3694"/>
              <a:ext cx="12" cy="58"/>
            </a:xfrm>
            <a:prstGeom prst="rect">
              <a:avLst/>
            </a:prstGeom>
            <a:solidFill>
              <a:srgbClr val="6D6E6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Freeform 53"/>
            <p:cNvSpPr>
              <a:spLocks/>
            </p:cNvSpPr>
            <p:nvPr/>
          </p:nvSpPr>
          <p:spPr bwMode="auto">
            <a:xfrm>
              <a:off x="6259" y="3694"/>
              <a:ext cx="12" cy="58"/>
            </a:xfrm>
            <a:custGeom>
              <a:avLst/>
              <a:gdLst>
                <a:gd name="T0" fmla="*/ 12 w 12"/>
                <a:gd name="T1" fmla="*/ 58 h 58"/>
                <a:gd name="T2" fmla="*/ 0 w 12"/>
                <a:gd name="T3" fmla="*/ 58 h 58"/>
                <a:gd name="T4" fmla="*/ 6 w 12"/>
                <a:gd name="T5" fmla="*/ 0 h 58"/>
                <a:gd name="T6" fmla="*/ 12 w 12"/>
                <a:gd name="T7" fmla="*/ 0 h 58"/>
                <a:gd name="T8" fmla="*/ 12 w 12"/>
                <a:gd name="T9" fmla="*/ 58 h 58"/>
              </a:gdLst>
              <a:ahLst/>
              <a:cxnLst>
                <a:cxn ang="0">
                  <a:pos x="T0" y="T1"/>
                </a:cxn>
                <a:cxn ang="0">
                  <a:pos x="T2" y="T3"/>
                </a:cxn>
                <a:cxn ang="0">
                  <a:pos x="T4" y="T5"/>
                </a:cxn>
                <a:cxn ang="0">
                  <a:pos x="T6" y="T7"/>
                </a:cxn>
                <a:cxn ang="0">
                  <a:pos x="T8" y="T9"/>
                </a:cxn>
              </a:cxnLst>
              <a:rect l="0" t="0" r="r" b="b"/>
              <a:pathLst>
                <a:path w="12" h="58">
                  <a:moveTo>
                    <a:pt x="12" y="58"/>
                  </a:moveTo>
                  <a:lnTo>
                    <a:pt x="0" y="58"/>
                  </a:lnTo>
                  <a:lnTo>
                    <a:pt x="6" y="0"/>
                  </a:lnTo>
                  <a:lnTo>
                    <a:pt x="12" y="0"/>
                  </a:lnTo>
                  <a:lnTo>
                    <a:pt x="12" y="58"/>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Freeform 54"/>
            <p:cNvSpPr>
              <a:spLocks/>
            </p:cNvSpPr>
            <p:nvPr/>
          </p:nvSpPr>
          <p:spPr bwMode="auto">
            <a:xfrm>
              <a:off x="6189" y="3694"/>
              <a:ext cx="17" cy="58"/>
            </a:xfrm>
            <a:custGeom>
              <a:avLst/>
              <a:gdLst>
                <a:gd name="T0" fmla="*/ 12 w 17"/>
                <a:gd name="T1" fmla="*/ 58 h 58"/>
                <a:gd name="T2" fmla="*/ 0 w 17"/>
                <a:gd name="T3" fmla="*/ 58 h 58"/>
                <a:gd name="T4" fmla="*/ 6 w 17"/>
                <a:gd name="T5" fmla="*/ 0 h 58"/>
                <a:gd name="T6" fmla="*/ 17 w 17"/>
                <a:gd name="T7" fmla="*/ 0 h 58"/>
                <a:gd name="T8" fmla="*/ 12 w 17"/>
                <a:gd name="T9" fmla="*/ 58 h 58"/>
              </a:gdLst>
              <a:ahLst/>
              <a:cxnLst>
                <a:cxn ang="0">
                  <a:pos x="T0" y="T1"/>
                </a:cxn>
                <a:cxn ang="0">
                  <a:pos x="T2" y="T3"/>
                </a:cxn>
                <a:cxn ang="0">
                  <a:pos x="T4" y="T5"/>
                </a:cxn>
                <a:cxn ang="0">
                  <a:pos x="T6" y="T7"/>
                </a:cxn>
                <a:cxn ang="0">
                  <a:pos x="T8" y="T9"/>
                </a:cxn>
              </a:cxnLst>
              <a:rect l="0" t="0" r="r" b="b"/>
              <a:pathLst>
                <a:path w="17" h="58">
                  <a:moveTo>
                    <a:pt x="12" y="58"/>
                  </a:moveTo>
                  <a:lnTo>
                    <a:pt x="0" y="58"/>
                  </a:lnTo>
                  <a:lnTo>
                    <a:pt x="6" y="0"/>
                  </a:lnTo>
                  <a:lnTo>
                    <a:pt x="17" y="0"/>
                  </a:lnTo>
                  <a:lnTo>
                    <a:pt x="12" y="58"/>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Freeform 55"/>
            <p:cNvSpPr>
              <a:spLocks/>
            </p:cNvSpPr>
            <p:nvPr/>
          </p:nvSpPr>
          <p:spPr bwMode="auto">
            <a:xfrm>
              <a:off x="6119" y="3694"/>
              <a:ext cx="23" cy="58"/>
            </a:xfrm>
            <a:custGeom>
              <a:avLst/>
              <a:gdLst>
                <a:gd name="T0" fmla="*/ 12 w 23"/>
                <a:gd name="T1" fmla="*/ 58 h 58"/>
                <a:gd name="T2" fmla="*/ 0 w 23"/>
                <a:gd name="T3" fmla="*/ 58 h 58"/>
                <a:gd name="T4" fmla="*/ 12 w 23"/>
                <a:gd name="T5" fmla="*/ 0 h 58"/>
                <a:gd name="T6" fmla="*/ 23 w 23"/>
                <a:gd name="T7" fmla="*/ 5 h 58"/>
                <a:gd name="T8" fmla="*/ 12 w 23"/>
                <a:gd name="T9" fmla="*/ 58 h 58"/>
              </a:gdLst>
              <a:ahLst/>
              <a:cxnLst>
                <a:cxn ang="0">
                  <a:pos x="T0" y="T1"/>
                </a:cxn>
                <a:cxn ang="0">
                  <a:pos x="T2" y="T3"/>
                </a:cxn>
                <a:cxn ang="0">
                  <a:pos x="T4" y="T5"/>
                </a:cxn>
                <a:cxn ang="0">
                  <a:pos x="T6" y="T7"/>
                </a:cxn>
                <a:cxn ang="0">
                  <a:pos x="T8" y="T9"/>
                </a:cxn>
              </a:cxnLst>
              <a:rect l="0" t="0" r="r" b="b"/>
              <a:pathLst>
                <a:path w="23" h="58">
                  <a:moveTo>
                    <a:pt x="12" y="58"/>
                  </a:moveTo>
                  <a:lnTo>
                    <a:pt x="0" y="58"/>
                  </a:lnTo>
                  <a:lnTo>
                    <a:pt x="12" y="0"/>
                  </a:lnTo>
                  <a:lnTo>
                    <a:pt x="23" y="5"/>
                  </a:lnTo>
                  <a:lnTo>
                    <a:pt x="12" y="58"/>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Freeform 56"/>
            <p:cNvSpPr>
              <a:spLocks/>
            </p:cNvSpPr>
            <p:nvPr/>
          </p:nvSpPr>
          <p:spPr bwMode="auto">
            <a:xfrm>
              <a:off x="6049" y="3694"/>
              <a:ext cx="29" cy="58"/>
            </a:xfrm>
            <a:custGeom>
              <a:avLst/>
              <a:gdLst>
                <a:gd name="T0" fmla="*/ 12 w 29"/>
                <a:gd name="T1" fmla="*/ 58 h 58"/>
                <a:gd name="T2" fmla="*/ 0 w 29"/>
                <a:gd name="T3" fmla="*/ 58 h 58"/>
                <a:gd name="T4" fmla="*/ 17 w 29"/>
                <a:gd name="T5" fmla="*/ 0 h 58"/>
                <a:gd name="T6" fmla="*/ 29 w 29"/>
                <a:gd name="T7" fmla="*/ 5 h 58"/>
                <a:gd name="T8" fmla="*/ 12 w 29"/>
                <a:gd name="T9" fmla="*/ 58 h 58"/>
              </a:gdLst>
              <a:ahLst/>
              <a:cxnLst>
                <a:cxn ang="0">
                  <a:pos x="T0" y="T1"/>
                </a:cxn>
                <a:cxn ang="0">
                  <a:pos x="T2" y="T3"/>
                </a:cxn>
                <a:cxn ang="0">
                  <a:pos x="T4" y="T5"/>
                </a:cxn>
                <a:cxn ang="0">
                  <a:pos x="T6" y="T7"/>
                </a:cxn>
                <a:cxn ang="0">
                  <a:pos x="T8" y="T9"/>
                </a:cxn>
              </a:cxnLst>
              <a:rect l="0" t="0" r="r" b="b"/>
              <a:pathLst>
                <a:path w="29" h="58">
                  <a:moveTo>
                    <a:pt x="12" y="58"/>
                  </a:moveTo>
                  <a:lnTo>
                    <a:pt x="0" y="58"/>
                  </a:lnTo>
                  <a:lnTo>
                    <a:pt x="17" y="0"/>
                  </a:lnTo>
                  <a:lnTo>
                    <a:pt x="29" y="5"/>
                  </a:lnTo>
                  <a:lnTo>
                    <a:pt x="12" y="58"/>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Freeform 57"/>
            <p:cNvSpPr>
              <a:spLocks/>
            </p:cNvSpPr>
            <p:nvPr/>
          </p:nvSpPr>
          <p:spPr bwMode="auto">
            <a:xfrm>
              <a:off x="5979" y="3694"/>
              <a:ext cx="29" cy="58"/>
            </a:xfrm>
            <a:custGeom>
              <a:avLst/>
              <a:gdLst>
                <a:gd name="T0" fmla="*/ 12 w 29"/>
                <a:gd name="T1" fmla="*/ 58 h 58"/>
                <a:gd name="T2" fmla="*/ 0 w 29"/>
                <a:gd name="T3" fmla="*/ 58 h 58"/>
                <a:gd name="T4" fmla="*/ 23 w 29"/>
                <a:gd name="T5" fmla="*/ 0 h 58"/>
                <a:gd name="T6" fmla="*/ 29 w 29"/>
                <a:gd name="T7" fmla="*/ 5 h 58"/>
                <a:gd name="T8" fmla="*/ 12 w 29"/>
                <a:gd name="T9" fmla="*/ 58 h 58"/>
              </a:gdLst>
              <a:ahLst/>
              <a:cxnLst>
                <a:cxn ang="0">
                  <a:pos x="T0" y="T1"/>
                </a:cxn>
                <a:cxn ang="0">
                  <a:pos x="T2" y="T3"/>
                </a:cxn>
                <a:cxn ang="0">
                  <a:pos x="T4" y="T5"/>
                </a:cxn>
                <a:cxn ang="0">
                  <a:pos x="T6" y="T7"/>
                </a:cxn>
                <a:cxn ang="0">
                  <a:pos x="T8" y="T9"/>
                </a:cxn>
              </a:cxnLst>
              <a:rect l="0" t="0" r="r" b="b"/>
              <a:pathLst>
                <a:path w="29" h="58">
                  <a:moveTo>
                    <a:pt x="12" y="58"/>
                  </a:moveTo>
                  <a:lnTo>
                    <a:pt x="0" y="58"/>
                  </a:lnTo>
                  <a:lnTo>
                    <a:pt x="23" y="0"/>
                  </a:lnTo>
                  <a:lnTo>
                    <a:pt x="29" y="5"/>
                  </a:lnTo>
                  <a:lnTo>
                    <a:pt x="12" y="58"/>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Freeform 58"/>
            <p:cNvSpPr>
              <a:spLocks/>
            </p:cNvSpPr>
            <p:nvPr/>
          </p:nvSpPr>
          <p:spPr bwMode="auto">
            <a:xfrm>
              <a:off x="5915" y="3694"/>
              <a:ext cx="29" cy="58"/>
            </a:xfrm>
            <a:custGeom>
              <a:avLst/>
              <a:gdLst>
                <a:gd name="T0" fmla="*/ 5 w 29"/>
                <a:gd name="T1" fmla="*/ 58 h 58"/>
                <a:gd name="T2" fmla="*/ 0 w 29"/>
                <a:gd name="T3" fmla="*/ 58 h 58"/>
                <a:gd name="T4" fmla="*/ 23 w 29"/>
                <a:gd name="T5" fmla="*/ 0 h 58"/>
                <a:gd name="T6" fmla="*/ 29 w 29"/>
                <a:gd name="T7" fmla="*/ 5 h 58"/>
                <a:gd name="T8" fmla="*/ 5 w 29"/>
                <a:gd name="T9" fmla="*/ 58 h 58"/>
              </a:gdLst>
              <a:ahLst/>
              <a:cxnLst>
                <a:cxn ang="0">
                  <a:pos x="T0" y="T1"/>
                </a:cxn>
                <a:cxn ang="0">
                  <a:pos x="T2" y="T3"/>
                </a:cxn>
                <a:cxn ang="0">
                  <a:pos x="T4" y="T5"/>
                </a:cxn>
                <a:cxn ang="0">
                  <a:pos x="T6" y="T7"/>
                </a:cxn>
                <a:cxn ang="0">
                  <a:pos x="T8" y="T9"/>
                </a:cxn>
              </a:cxnLst>
              <a:rect l="0" t="0" r="r" b="b"/>
              <a:pathLst>
                <a:path w="29" h="58">
                  <a:moveTo>
                    <a:pt x="5" y="58"/>
                  </a:moveTo>
                  <a:lnTo>
                    <a:pt x="0" y="58"/>
                  </a:lnTo>
                  <a:lnTo>
                    <a:pt x="23" y="0"/>
                  </a:lnTo>
                  <a:lnTo>
                    <a:pt x="29" y="5"/>
                  </a:lnTo>
                  <a:lnTo>
                    <a:pt x="5" y="58"/>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Freeform 59"/>
            <p:cNvSpPr>
              <a:spLocks/>
            </p:cNvSpPr>
            <p:nvPr/>
          </p:nvSpPr>
          <p:spPr bwMode="auto">
            <a:xfrm>
              <a:off x="5705" y="3694"/>
              <a:ext cx="46" cy="58"/>
            </a:xfrm>
            <a:custGeom>
              <a:avLst/>
              <a:gdLst>
                <a:gd name="T0" fmla="*/ 11 w 46"/>
                <a:gd name="T1" fmla="*/ 58 h 58"/>
                <a:gd name="T2" fmla="*/ 0 w 46"/>
                <a:gd name="T3" fmla="*/ 52 h 58"/>
                <a:gd name="T4" fmla="*/ 40 w 46"/>
                <a:gd name="T5" fmla="*/ 0 h 58"/>
                <a:gd name="T6" fmla="*/ 46 w 46"/>
                <a:gd name="T7" fmla="*/ 5 h 58"/>
                <a:gd name="T8" fmla="*/ 11 w 46"/>
                <a:gd name="T9" fmla="*/ 58 h 58"/>
              </a:gdLst>
              <a:ahLst/>
              <a:cxnLst>
                <a:cxn ang="0">
                  <a:pos x="T0" y="T1"/>
                </a:cxn>
                <a:cxn ang="0">
                  <a:pos x="T2" y="T3"/>
                </a:cxn>
                <a:cxn ang="0">
                  <a:pos x="T4" y="T5"/>
                </a:cxn>
                <a:cxn ang="0">
                  <a:pos x="T6" y="T7"/>
                </a:cxn>
                <a:cxn ang="0">
                  <a:pos x="T8" y="T9"/>
                </a:cxn>
              </a:cxnLst>
              <a:rect l="0" t="0" r="r" b="b"/>
              <a:pathLst>
                <a:path w="46" h="58">
                  <a:moveTo>
                    <a:pt x="11" y="58"/>
                  </a:moveTo>
                  <a:lnTo>
                    <a:pt x="0" y="52"/>
                  </a:lnTo>
                  <a:lnTo>
                    <a:pt x="40" y="0"/>
                  </a:lnTo>
                  <a:lnTo>
                    <a:pt x="46" y="5"/>
                  </a:lnTo>
                  <a:lnTo>
                    <a:pt x="11" y="58"/>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Freeform 60"/>
            <p:cNvSpPr>
              <a:spLocks/>
            </p:cNvSpPr>
            <p:nvPr/>
          </p:nvSpPr>
          <p:spPr bwMode="auto">
            <a:xfrm>
              <a:off x="5967" y="3647"/>
              <a:ext cx="29" cy="52"/>
            </a:xfrm>
            <a:custGeom>
              <a:avLst/>
              <a:gdLst>
                <a:gd name="T0" fmla="*/ 12 w 29"/>
                <a:gd name="T1" fmla="*/ 52 h 52"/>
                <a:gd name="T2" fmla="*/ 0 w 29"/>
                <a:gd name="T3" fmla="*/ 47 h 52"/>
                <a:gd name="T4" fmla="*/ 24 w 29"/>
                <a:gd name="T5" fmla="*/ 0 h 52"/>
                <a:gd name="T6" fmla="*/ 29 w 29"/>
                <a:gd name="T7" fmla="*/ 0 h 52"/>
                <a:gd name="T8" fmla="*/ 12 w 29"/>
                <a:gd name="T9" fmla="*/ 52 h 52"/>
              </a:gdLst>
              <a:ahLst/>
              <a:cxnLst>
                <a:cxn ang="0">
                  <a:pos x="T0" y="T1"/>
                </a:cxn>
                <a:cxn ang="0">
                  <a:pos x="T2" y="T3"/>
                </a:cxn>
                <a:cxn ang="0">
                  <a:pos x="T4" y="T5"/>
                </a:cxn>
                <a:cxn ang="0">
                  <a:pos x="T6" y="T7"/>
                </a:cxn>
                <a:cxn ang="0">
                  <a:pos x="T8" y="T9"/>
                </a:cxn>
              </a:cxnLst>
              <a:rect l="0" t="0" r="r" b="b"/>
              <a:pathLst>
                <a:path w="29" h="52">
                  <a:moveTo>
                    <a:pt x="12" y="52"/>
                  </a:moveTo>
                  <a:lnTo>
                    <a:pt x="0" y="47"/>
                  </a:lnTo>
                  <a:lnTo>
                    <a:pt x="24" y="0"/>
                  </a:lnTo>
                  <a:lnTo>
                    <a:pt x="29" y="0"/>
                  </a:lnTo>
                  <a:lnTo>
                    <a:pt x="12" y="52"/>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Freeform 61"/>
            <p:cNvSpPr>
              <a:spLocks/>
            </p:cNvSpPr>
            <p:nvPr/>
          </p:nvSpPr>
          <p:spPr bwMode="auto">
            <a:xfrm>
              <a:off x="5903" y="3647"/>
              <a:ext cx="35" cy="52"/>
            </a:xfrm>
            <a:custGeom>
              <a:avLst/>
              <a:gdLst>
                <a:gd name="T0" fmla="*/ 12 w 35"/>
                <a:gd name="T1" fmla="*/ 52 h 52"/>
                <a:gd name="T2" fmla="*/ 0 w 35"/>
                <a:gd name="T3" fmla="*/ 47 h 52"/>
                <a:gd name="T4" fmla="*/ 29 w 35"/>
                <a:gd name="T5" fmla="*/ 0 h 52"/>
                <a:gd name="T6" fmla="*/ 35 w 35"/>
                <a:gd name="T7" fmla="*/ 0 h 52"/>
                <a:gd name="T8" fmla="*/ 12 w 35"/>
                <a:gd name="T9" fmla="*/ 52 h 52"/>
              </a:gdLst>
              <a:ahLst/>
              <a:cxnLst>
                <a:cxn ang="0">
                  <a:pos x="T0" y="T1"/>
                </a:cxn>
                <a:cxn ang="0">
                  <a:pos x="T2" y="T3"/>
                </a:cxn>
                <a:cxn ang="0">
                  <a:pos x="T4" y="T5"/>
                </a:cxn>
                <a:cxn ang="0">
                  <a:pos x="T6" y="T7"/>
                </a:cxn>
                <a:cxn ang="0">
                  <a:pos x="T8" y="T9"/>
                </a:cxn>
              </a:cxnLst>
              <a:rect l="0" t="0" r="r" b="b"/>
              <a:pathLst>
                <a:path w="35" h="52">
                  <a:moveTo>
                    <a:pt x="12" y="52"/>
                  </a:moveTo>
                  <a:lnTo>
                    <a:pt x="0" y="47"/>
                  </a:lnTo>
                  <a:lnTo>
                    <a:pt x="29" y="0"/>
                  </a:lnTo>
                  <a:lnTo>
                    <a:pt x="35" y="0"/>
                  </a:lnTo>
                  <a:lnTo>
                    <a:pt x="12" y="52"/>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Freeform 62"/>
            <p:cNvSpPr>
              <a:spLocks/>
            </p:cNvSpPr>
            <p:nvPr/>
          </p:nvSpPr>
          <p:spPr bwMode="auto">
            <a:xfrm>
              <a:off x="6031" y="3647"/>
              <a:ext cx="30" cy="52"/>
            </a:xfrm>
            <a:custGeom>
              <a:avLst/>
              <a:gdLst>
                <a:gd name="T0" fmla="*/ 12 w 30"/>
                <a:gd name="T1" fmla="*/ 52 h 52"/>
                <a:gd name="T2" fmla="*/ 0 w 30"/>
                <a:gd name="T3" fmla="*/ 47 h 52"/>
                <a:gd name="T4" fmla="*/ 18 w 30"/>
                <a:gd name="T5" fmla="*/ 0 h 52"/>
                <a:gd name="T6" fmla="*/ 30 w 30"/>
                <a:gd name="T7" fmla="*/ 0 h 52"/>
                <a:gd name="T8" fmla="*/ 12 w 30"/>
                <a:gd name="T9" fmla="*/ 52 h 52"/>
              </a:gdLst>
              <a:ahLst/>
              <a:cxnLst>
                <a:cxn ang="0">
                  <a:pos x="T0" y="T1"/>
                </a:cxn>
                <a:cxn ang="0">
                  <a:pos x="T2" y="T3"/>
                </a:cxn>
                <a:cxn ang="0">
                  <a:pos x="T4" y="T5"/>
                </a:cxn>
                <a:cxn ang="0">
                  <a:pos x="T6" y="T7"/>
                </a:cxn>
                <a:cxn ang="0">
                  <a:pos x="T8" y="T9"/>
                </a:cxn>
              </a:cxnLst>
              <a:rect l="0" t="0" r="r" b="b"/>
              <a:pathLst>
                <a:path w="30" h="52">
                  <a:moveTo>
                    <a:pt x="12" y="52"/>
                  </a:moveTo>
                  <a:lnTo>
                    <a:pt x="0" y="47"/>
                  </a:lnTo>
                  <a:lnTo>
                    <a:pt x="18" y="0"/>
                  </a:lnTo>
                  <a:lnTo>
                    <a:pt x="30" y="0"/>
                  </a:lnTo>
                  <a:lnTo>
                    <a:pt x="12" y="52"/>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Freeform 63"/>
            <p:cNvSpPr>
              <a:spLocks/>
            </p:cNvSpPr>
            <p:nvPr/>
          </p:nvSpPr>
          <p:spPr bwMode="auto">
            <a:xfrm>
              <a:off x="6101" y="3653"/>
              <a:ext cx="18" cy="46"/>
            </a:xfrm>
            <a:custGeom>
              <a:avLst/>
              <a:gdLst>
                <a:gd name="T0" fmla="*/ 6 w 18"/>
                <a:gd name="T1" fmla="*/ 46 h 46"/>
                <a:gd name="T2" fmla="*/ 0 w 18"/>
                <a:gd name="T3" fmla="*/ 41 h 46"/>
                <a:gd name="T4" fmla="*/ 6 w 18"/>
                <a:gd name="T5" fmla="*/ 0 h 46"/>
                <a:gd name="T6" fmla="*/ 18 w 18"/>
                <a:gd name="T7" fmla="*/ 0 h 46"/>
                <a:gd name="T8" fmla="*/ 6 w 18"/>
                <a:gd name="T9" fmla="*/ 46 h 46"/>
              </a:gdLst>
              <a:ahLst/>
              <a:cxnLst>
                <a:cxn ang="0">
                  <a:pos x="T0" y="T1"/>
                </a:cxn>
                <a:cxn ang="0">
                  <a:pos x="T2" y="T3"/>
                </a:cxn>
                <a:cxn ang="0">
                  <a:pos x="T4" y="T5"/>
                </a:cxn>
                <a:cxn ang="0">
                  <a:pos x="T6" y="T7"/>
                </a:cxn>
                <a:cxn ang="0">
                  <a:pos x="T8" y="T9"/>
                </a:cxn>
              </a:cxnLst>
              <a:rect l="0" t="0" r="r" b="b"/>
              <a:pathLst>
                <a:path w="18" h="46">
                  <a:moveTo>
                    <a:pt x="6" y="46"/>
                  </a:moveTo>
                  <a:lnTo>
                    <a:pt x="0" y="41"/>
                  </a:lnTo>
                  <a:lnTo>
                    <a:pt x="6" y="0"/>
                  </a:lnTo>
                  <a:lnTo>
                    <a:pt x="18" y="0"/>
                  </a:lnTo>
                  <a:lnTo>
                    <a:pt x="6" y="46"/>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 name="Freeform 64"/>
            <p:cNvSpPr>
              <a:spLocks/>
            </p:cNvSpPr>
            <p:nvPr/>
          </p:nvSpPr>
          <p:spPr bwMode="auto">
            <a:xfrm>
              <a:off x="6166" y="3647"/>
              <a:ext cx="17" cy="47"/>
            </a:xfrm>
            <a:custGeom>
              <a:avLst/>
              <a:gdLst>
                <a:gd name="T0" fmla="*/ 5 w 17"/>
                <a:gd name="T1" fmla="*/ 47 h 47"/>
                <a:gd name="T2" fmla="*/ 0 w 17"/>
                <a:gd name="T3" fmla="*/ 47 h 47"/>
                <a:gd name="T4" fmla="*/ 5 w 17"/>
                <a:gd name="T5" fmla="*/ 0 h 47"/>
                <a:gd name="T6" fmla="*/ 17 w 17"/>
                <a:gd name="T7" fmla="*/ 0 h 47"/>
                <a:gd name="T8" fmla="*/ 5 w 17"/>
                <a:gd name="T9" fmla="*/ 47 h 47"/>
              </a:gdLst>
              <a:ahLst/>
              <a:cxnLst>
                <a:cxn ang="0">
                  <a:pos x="T0" y="T1"/>
                </a:cxn>
                <a:cxn ang="0">
                  <a:pos x="T2" y="T3"/>
                </a:cxn>
                <a:cxn ang="0">
                  <a:pos x="T4" y="T5"/>
                </a:cxn>
                <a:cxn ang="0">
                  <a:pos x="T6" y="T7"/>
                </a:cxn>
                <a:cxn ang="0">
                  <a:pos x="T8" y="T9"/>
                </a:cxn>
              </a:cxnLst>
              <a:rect l="0" t="0" r="r" b="b"/>
              <a:pathLst>
                <a:path w="17" h="47">
                  <a:moveTo>
                    <a:pt x="5" y="47"/>
                  </a:moveTo>
                  <a:lnTo>
                    <a:pt x="0" y="47"/>
                  </a:lnTo>
                  <a:lnTo>
                    <a:pt x="5" y="0"/>
                  </a:lnTo>
                  <a:lnTo>
                    <a:pt x="17" y="0"/>
                  </a:lnTo>
                  <a:lnTo>
                    <a:pt x="5" y="47"/>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Freeform 65"/>
            <p:cNvSpPr>
              <a:spLocks/>
            </p:cNvSpPr>
            <p:nvPr/>
          </p:nvSpPr>
          <p:spPr bwMode="auto">
            <a:xfrm>
              <a:off x="6230" y="3653"/>
              <a:ext cx="17" cy="41"/>
            </a:xfrm>
            <a:custGeom>
              <a:avLst/>
              <a:gdLst>
                <a:gd name="T0" fmla="*/ 11 w 17"/>
                <a:gd name="T1" fmla="*/ 41 h 41"/>
                <a:gd name="T2" fmla="*/ 0 w 17"/>
                <a:gd name="T3" fmla="*/ 41 h 41"/>
                <a:gd name="T4" fmla="*/ 6 w 17"/>
                <a:gd name="T5" fmla="*/ 0 h 41"/>
                <a:gd name="T6" fmla="*/ 17 w 17"/>
                <a:gd name="T7" fmla="*/ 0 h 41"/>
                <a:gd name="T8" fmla="*/ 11 w 17"/>
                <a:gd name="T9" fmla="*/ 41 h 41"/>
              </a:gdLst>
              <a:ahLst/>
              <a:cxnLst>
                <a:cxn ang="0">
                  <a:pos x="T0" y="T1"/>
                </a:cxn>
                <a:cxn ang="0">
                  <a:pos x="T2" y="T3"/>
                </a:cxn>
                <a:cxn ang="0">
                  <a:pos x="T4" y="T5"/>
                </a:cxn>
                <a:cxn ang="0">
                  <a:pos x="T6" y="T7"/>
                </a:cxn>
                <a:cxn ang="0">
                  <a:pos x="T8" y="T9"/>
                </a:cxn>
              </a:cxnLst>
              <a:rect l="0" t="0" r="r" b="b"/>
              <a:pathLst>
                <a:path w="17" h="41">
                  <a:moveTo>
                    <a:pt x="11" y="41"/>
                  </a:moveTo>
                  <a:lnTo>
                    <a:pt x="0" y="41"/>
                  </a:lnTo>
                  <a:lnTo>
                    <a:pt x="6" y="0"/>
                  </a:lnTo>
                  <a:lnTo>
                    <a:pt x="17" y="0"/>
                  </a:lnTo>
                  <a:lnTo>
                    <a:pt x="11" y="41"/>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Freeform 66"/>
            <p:cNvSpPr>
              <a:spLocks/>
            </p:cNvSpPr>
            <p:nvPr/>
          </p:nvSpPr>
          <p:spPr bwMode="auto">
            <a:xfrm>
              <a:off x="6294" y="3653"/>
              <a:ext cx="12" cy="41"/>
            </a:xfrm>
            <a:custGeom>
              <a:avLst/>
              <a:gdLst>
                <a:gd name="T0" fmla="*/ 12 w 12"/>
                <a:gd name="T1" fmla="*/ 41 h 41"/>
                <a:gd name="T2" fmla="*/ 0 w 12"/>
                <a:gd name="T3" fmla="*/ 41 h 41"/>
                <a:gd name="T4" fmla="*/ 6 w 12"/>
                <a:gd name="T5" fmla="*/ 0 h 41"/>
                <a:gd name="T6" fmla="*/ 12 w 12"/>
                <a:gd name="T7" fmla="*/ 0 h 41"/>
                <a:gd name="T8" fmla="*/ 12 w 12"/>
                <a:gd name="T9" fmla="*/ 41 h 41"/>
              </a:gdLst>
              <a:ahLst/>
              <a:cxnLst>
                <a:cxn ang="0">
                  <a:pos x="T0" y="T1"/>
                </a:cxn>
                <a:cxn ang="0">
                  <a:pos x="T2" y="T3"/>
                </a:cxn>
                <a:cxn ang="0">
                  <a:pos x="T4" y="T5"/>
                </a:cxn>
                <a:cxn ang="0">
                  <a:pos x="T6" y="T7"/>
                </a:cxn>
                <a:cxn ang="0">
                  <a:pos x="T8" y="T9"/>
                </a:cxn>
              </a:cxnLst>
              <a:rect l="0" t="0" r="r" b="b"/>
              <a:pathLst>
                <a:path w="12" h="41">
                  <a:moveTo>
                    <a:pt x="12" y="41"/>
                  </a:moveTo>
                  <a:lnTo>
                    <a:pt x="0" y="41"/>
                  </a:lnTo>
                  <a:lnTo>
                    <a:pt x="6" y="0"/>
                  </a:lnTo>
                  <a:lnTo>
                    <a:pt x="12" y="0"/>
                  </a:lnTo>
                  <a:lnTo>
                    <a:pt x="12" y="41"/>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Freeform 67"/>
            <p:cNvSpPr>
              <a:spLocks/>
            </p:cNvSpPr>
            <p:nvPr/>
          </p:nvSpPr>
          <p:spPr bwMode="auto">
            <a:xfrm>
              <a:off x="6358" y="3653"/>
              <a:ext cx="12" cy="41"/>
            </a:xfrm>
            <a:custGeom>
              <a:avLst/>
              <a:gdLst>
                <a:gd name="T0" fmla="*/ 6 w 12"/>
                <a:gd name="T1" fmla="*/ 41 h 41"/>
                <a:gd name="T2" fmla="*/ 0 w 12"/>
                <a:gd name="T3" fmla="*/ 0 h 41"/>
                <a:gd name="T4" fmla="*/ 12 w 12"/>
                <a:gd name="T5" fmla="*/ 0 h 41"/>
                <a:gd name="T6" fmla="*/ 12 w 12"/>
                <a:gd name="T7" fmla="*/ 41 h 41"/>
                <a:gd name="T8" fmla="*/ 6 w 12"/>
                <a:gd name="T9" fmla="*/ 41 h 41"/>
              </a:gdLst>
              <a:ahLst/>
              <a:cxnLst>
                <a:cxn ang="0">
                  <a:pos x="T0" y="T1"/>
                </a:cxn>
                <a:cxn ang="0">
                  <a:pos x="T2" y="T3"/>
                </a:cxn>
                <a:cxn ang="0">
                  <a:pos x="T4" y="T5"/>
                </a:cxn>
                <a:cxn ang="0">
                  <a:pos x="T6" y="T7"/>
                </a:cxn>
                <a:cxn ang="0">
                  <a:pos x="T8" y="T9"/>
                </a:cxn>
              </a:cxnLst>
              <a:rect l="0" t="0" r="r" b="b"/>
              <a:pathLst>
                <a:path w="12" h="41">
                  <a:moveTo>
                    <a:pt x="6" y="41"/>
                  </a:moveTo>
                  <a:lnTo>
                    <a:pt x="0" y="0"/>
                  </a:lnTo>
                  <a:lnTo>
                    <a:pt x="12" y="0"/>
                  </a:lnTo>
                  <a:lnTo>
                    <a:pt x="12" y="41"/>
                  </a:lnTo>
                  <a:lnTo>
                    <a:pt x="6" y="41"/>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Freeform 68"/>
            <p:cNvSpPr>
              <a:spLocks/>
            </p:cNvSpPr>
            <p:nvPr/>
          </p:nvSpPr>
          <p:spPr bwMode="auto">
            <a:xfrm>
              <a:off x="6422" y="3647"/>
              <a:ext cx="12" cy="47"/>
            </a:xfrm>
            <a:custGeom>
              <a:avLst/>
              <a:gdLst>
                <a:gd name="T0" fmla="*/ 6 w 12"/>
                <a:gd name="T1" fmla="*/ 47 h 47"/>
                <a:gd name="T2" fmla="*/ 0 w 12"/>
                <a:gd name="T3" fmla="*/ 0 h 47"/>
                <a:gd name="T4" fmla="*/ 6 w 12"/>
                <a:gd name="T5" fmla="*/ 0 h 47"/>
                <a:gd name="T6" fmla="*/ 12 w 12"/>
                <a:gd name="T7" fmla="*/ 47 h 47"/>
                <a:gd name="T8" fmla="*/ 6 w 12"/>
                <a:gd name="T9" fmla="*/ 47 h 47"/>
              </a:gdLst>
              <a:ahLst/>
              <a:cxnLst>
                <a:cxn ang="0">
                  <a:pos x="T0" y="T1"/>
                </a:cxn>
                <a:cxn ang="0">
                  <a:pos x="T2" y="T3"/>
                </a:cxn>
                <a:cxn ang="0">
                  <a:pos x="T4" y="T5"/>
                </a:cxn>
                <a:cxn ang="0">
                  <a:pos x="T6" y="T7"/>
                </a:cxn>
                <a:cxn ang="0">
                  <a:pos x="T8" y="T9"/>
                </a:cxn>
              </a:cxnLst>
              <a:rect l="0" t="0" r="r" b="b"/>
              <a:pathLst>
                <a:path w="12" h="47">
                  <a:moveTo>
                    <a:pt x="6" y="47"/>
                  </a:moveTo>
                  <a:lnTo>
                    <a:pt x="0" y="0"/>
                  </a:lnTo>
                  <a:lnTo>
                    <a:pt x="6" y="0"/>
                  </a:lnTo>
                  <a:lnTo>
                    <a:pt x="12" y="47"/>
                  </a:lnTo>
                  <a:lnTo>
                    <a:pt x="6" y="47"/>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Freeform 69"/>
            <p:cNvSpPr>
              <a:spLocks/>
            </p:cNvSpPr>
            <p:nvPr/>
          </p:nvSpPr>
          <p:spPr bwMode="auto">
            <a:xfrm>
              <a:off x="6481" y="3647"/>
              <a:ext cx="17" cy="52"/>
            </a:xfrm>
            <a:custGeom>
              <a:avLst/>
              <a:gdLst>
                <a:gd name="T0" fmla="*/ 11 w 17"/>
                <a:gd name="T1" fmla="*/ 52 h 52"/>
                <a:gd name="T2" fmla="*/ 0 w 17"/>
                <a:gd name="T3" fmla="*/ 0 h 52"/>
                <a:gd name="T4" fmla="*/ 11 w 17"/>
                <a:gd name="T5" fmla="*/ 0 h 52"/>
                <a:gd name="T6" fmla="*/ 17 w 17"/>
                <a:gd name="T7" fmla="*/ 47 h 52"/>
                <a:gd name="T8" fmla="*/ 11 w 17"/>
                <a:gd name="T9" fmla="*/ 52 h 52"/>
              </a:gdLst>
              <a:ahLst/>
              <a:cxnLst>
                <a:cxn ang="0">
                  <a:pos x="T0" y="T1"/>
                </a:cxn>
                <a:cxn ang="0">
                  <a:pos x="T2" y="T3"/>
                </a:cxn>
                <a:cxn ang="0">
                  <a:pos x="T4" y="T5"/>
                </a:cxn>
                <a:cxn ang="0">
                  <a:pos x="T6" y="T7"/>
                </a:cxn>
                <a:cxn ang="0">
                  <a:pos x="T8" y="T9"/>
                </a:cxn>
              </a:cxnLst>
              <a:rect l="0" t="0" r="r" b="b"/>
              <a:pathLst>
                <a:path w="17" h="52">
                  <a:moveTo>
                    <a:pt x="11" y="52"/>
                  </a:moveTo>
                  <a:lnTo>
                    <a:pt x="0" y="0"/>
                  </a:lnTo>
                  <a:lnTo>
                    <a:pt x="11" y="0"/>
                  </a:lnTo>
                  <a:lnTo>
                    <a:pt x="17" y="47"/>
                  </a:lnTo>
                  <a:lnTo>
                    <a:pt x="11" y="52"/>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 name="Freeform 70"/>
            <p:cNvSpPr>
              <a:spLocks/>
            </p:cNvSpPr>
            <p:nvPr/>
          </p:nvSpPr>
          <p:spPr bwMode="auto">
            <a:xfrm>
              <a:off x="6545" y="3647"/>
              <a:ext cx="17" cy="52"/>
            </a:xfrm>
            <a:custGeom>
              <a:avLst/>
              <a:gdLst>
                <a:gd name="T0" fmla="*/ 11 w 17"/>
                <a:gd name="T1" fmla="*/ 52 h 52"/>
                <a:gd name="T2" fmla="*/ 0 w 17"/>
                <a:gd name="T3" fmla="*/ 6 h 52"/>
                <a:gd name="T4" fmla="*/ 6 w 17"/>
                <a:gd name="T5" fmla="*/ 0 h 52"/>
                <a:gd name="T6" fmla="*/ 17 w 17"/>
                <a:gd name="T7" fmla="*/ 47 h 52"/>
                <a:gd name="T8" fmla="*/ 11 w 17"/>
                <a:gd name="T9" fmla="*/ 52 h 52"/>
              </a:gdLst>
              <a:ahLst/>
              <a:cxnLst>
                <a:cxn ang="0">
                  <a:pos x="T0" y="T1"/>
                </a:cxn>
                <a:cxn ang="0">
                  <a:pos x="T2" y="T3"/>
                </a:cxn>
                <a:cxn ang="0">
                  <a:pos x="T4" y="T5"/>
                </a:cxn>
                <a:cxn ang="0">
                  <a:pos x="T6" y="T7"/>
                </a:cxn>
                <a:cxn ang="0">
                  <a:pos x="T8" y="T9"/>
                </a:cxn>
              </a:cxnLst>
              <a:rect l="0" t="0" r="r" b="b"/>
              <a:pathLst>
                <a:path w="17" h="52">
                  <a:moveTo>
                    <a:pt x="11" y="52"/>
                  </a:moveTo>
                  <a:lnTo>
                    <a:pt x="0" y="6"/>
                  </a:lnTo>
                  <a:lnTo>
                    <a:pt x="6" y="0"/>
                  </a:lnTo>
                  <a:lnTo>
                    <a:pt x="17" y="47"/>
                  </a:lnTo>
                  <a:lnTo>
                    <a:pt x="11" y="52"/>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6" name="Freeform 71"/>
            <p:cNvSpPr>
              <a:spLocks/>
            </p:cNvSpPr>
            <p:nvPr/>
          </p:nvSpPr>
          <p:spPr bwMode="auto">
            <a:xfrm>
              <a:off x="6603" y="3647"/>
              <a:ext cx="29" cy="52"/>
            </a:xfrm>
            <a:custGeom>
              <a:avLst/>
              <a:gdLst>
                <a:gd name="T0" fmla="*/ 18 w 29"/>
                <a:gd name="T1" fmla="*/ 52 h 52"/>
                <a:gd name="T2" fmla="*/ 0 w 29"/>
                <a:gd name="T3" fmla="*/ 0 h 52"/>
                <a:gd name="T4" fmla="*/ 6 w 29"/>
                <a:gd name="T5" fmla="*/ 0 h 52"/>
                <a:gd name="T6" fmla="*/ 29 w 29"/>
                <a:gd name="T7" fmla="*/ 47 h 52"/>
                <a:gd name="T8" fmla="*/ 18 w 29"/>
                <a:gd name="T9" fmla="*/ 52 h 52"/>
              </a:gdLst>
              <a:ahLst/>
              <a:cxnLst>
                <a:cxn ang="0">
                  <a:pos x="T0" y="T1"/>
                </a:cxn>
                <a:cxn ang="0">
                  <a:pos x="T2" y="T3"/>
                </a:cxn>
                <a:cxn ang="0">
                  <a:pos x="T4" y="T5"/>
                </a:cxn>
                <a:cxn ang="0">
                  <a:pos x="T6" y="T7"/>
                </a:cxn>
                <a:cxn ang="0">
                  <a:pos x="T8" y="T9"/>
                </a:cxn>
              </a:cxnLst>
              <a:rect l="0" t="0" r="r" b="b"/>
              <a:pathLst>
                <a:path w="29" h="52">
                  <a:moveTo>
                    <a:pt x="18" y="52"/>
                  </a:moveTo>
                  <a:lnTo>
                    <a:pt x="0" y="0"/>
                  </a:lnTo>
                  <a:lnTo>
                    <a:pt x="6" y="0"/>
                  </a:lnTo>
                  <a:lnTo>
                    <a:pt x="29" y="47"/>
                  </a:lnTo>
                  <a:lnTo>
                    <a:pt x="18" y="52"/>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7" name="Freeform 72"/>
            <p:cNvSpPr>
              <a:spLocks/>
            </p:cNvSpPr>
            <p:nvPr/>
          </p:nvSpPr>
          <p:spPr bwMode="auto">
            <a:xfrm>
              <a:off x="5710" y="3647"/>
              <a:ext cx="41" cy="52"/>
            </a:xfrm>
            <a:custGeom>
              <a:avLst/>
              <a:gdLst>
                <a:gd name="T0" fmla="*/ 6 w 41"/>
                <a:gd name="T1" fmla="*/ 52 h 52"/>
                <a:gd name="T2" fmla="*/ 0 w 41"/>
                <a:gd name="T3" fmla="*/ 47 h 52"/>
                <a:gd name="T4" fmla="*/ 35 w 41"/>
                <a:gd name="T5" fmla="*/ 0 h 52"/>
                <a:gd name="T6" fmla="*/ 41 w 41"/>
                <a:gd name="T7" fmla="*/ 6 h 52"/>
                <a:gd name="T8" fmla="*/ 6 w 41"/>
                <a:gd name="T9" fmla="*/ 52 h 52"/>
              </a:gdLst>
              <a:ahLst/>
              <a:cxnLst>
                <a:cxn ang="0">
                  <a:pos x="T0" y="T1"/>
                </a:cxn>
                <a:cxn ang="0">
                  <a:pos x="T2" y="T3"/>
                </a:cxn>
                <a:cxn ang="0">
                  <a:pos x="T4" y="T5"/>
                </a:cxn>
                <a:cxn ang="0">
                  <a:pos x="T6" y="T7"/>
                </a:cxn>
                <a:cxn ang="0">
                  <a:pos x="T8" y="T9"/>
                </a:cxn>
              </a:cxnLst>
              <a:rect l="0" t="0" r="r" b="b"/>
              <a:pathLst>
                <a:path w="41" h="52">
                  <a:moveTo>
                    <a:pt x="6" y="52"/>
                  </a:moveTo>
                  <a:lnTo>
                    <a:pt x="0" y="47"/>
                  </a:lnTo>
                  <a:lnTo>
                    <a:pt x="35" y="0"/>
                  </a:lnTo>
                  <a:lnTo>
                    <a:pt x="41" y="6"/>
                  </a:lnTo>
                  <a:lnTo>
                    <a:pt x="6" y="52"/>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40" name="Group 139"/>
          <p:cNvGrpSpPr/>
          <p:nvPr/>
        </p:nvGrpSpPr>
        <p:grpSpPr>
          <a:xfrm>
            <a:off x="8907463" y="4389412"/>
            <a:ext cx="737668" cy="689096"/>
            <a:chOff x="8907463" y="4314644"/>
            <a:chExt cx="737668" cy="689096"/>
          </a:xfrm>
        </p:grpSpPr>
        <p:sp>
          <p:nvSpPr>
            <p:cNvPr id="78" name="Freeform 264"/>
            <p:cNvSpPr>
              <a:spLocks/>
            </p:cNvSpPr>
            <p:nvPr/>
          </p:nvSpPr>
          <p:spPr bwMode="auto">
            <a:xfrm>
              <a:off x="8925677" y="4314644"/>
              <a:ext cx="75892" cy="179104"/>
            </a:xfrm>
            <a:custGeom>
              <a:avLst/>
              <a:gdLst>
                <a:gd name="T0" fmla="*/ 15 w 15"/>
                <a:gd name="T1" fmla="*/ 0 h 35"/>
                <a:gd name="T2" fmla="*/ 15 w 15"/>
                <a:gd name="T3" fmla="*/ 35 h 35"/>
                <a:gd name="T4" fmla="*/ 7 w 15"/>
                <a:gd name="T5" fmla="*/ 35 h 35"/>
                <a:gd name="T6" fmla="*/ 7 w 15"/>
                <a:gd name="T7" fmla="*/ 8 h 35"/>
                <a:gd name="T8" fmla="*/ 6 w 15"/>
                <a:gd name="T9" fmla="*/ 9 h 35"/>
                <a:gd name="T10" fmla="*/ 4 w 15"/>
                <a:gd name="T11" fmla="*/ 10 h 35"/>
                <a:gd name="T12" fmla="*/ 2 w 15"/>
                <a:gd name="T13" fmla="*/ 11 h 35"/>
                <a:gd name="T14" fmla="*/ 0 w 15"/>
                <a:gd name="T15" fmla="*/ 11 h 35"/>
                <a:gd name="T16" fmla="*/ 0 w 15"/>
                <a:gd name="T17" fmla="*/ 5 h 35"/>
                <a:gd name="T18" fmla="*/ 5 w 15"/>
                <a:gd name="T19" fmla="*/ 3 h 35"/>
                <a:gd name="T20" fmla="*/ 10 w 15"/>
                <a:gd name="T21" fmla="*/ 0 h 35"/>
                <a:gd name="T22" fmla="*/ 15 w 15"/>
                <a:gd name="T23"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35">
                  <a:moveTo>
                    <a:pt x="15" y="0"/>
                  </a:moveTo>
                  <a:cubicBezTo>
                    <a:pt x="15" y="35"/>
                    <a:pt x="15" y="35"/>
                    <a:pt x="15" y="35"/>
                  </a:cubicBezTo>
                  <a:cubicBezTo>
                    <a:pt x="7" y="35"/>
                    <a:pt x="7" y="35"/>
                    <a:pt x="7" y="35"/>
                  </a:cubicBezTo>
                  <a:cubicBezTo>
                    <a:pt x="7" y="8"/>
                    <a:pt x="7" y="8"/>
                    <a:pt x="7" y="8"/>
                  </a:cubicBezTo>
                  <a:cubicBezTo>
                    <a:pt x="7" y="9"/>
                    <a:pt x="6" y="9"/>
                    <a:pt x="6" y="9"/>
                  </a:cubicBezTo>
                  <a:cubicBezTo>
                    <a:pt x="5" y="10"/>
                    <a:pt x="5" y="10"/>
                    <a:pt x="4" y="10"/>
                  </a:cubicBezTo>
                  <a:cubicBezTo>
                    <a:pt x="3" y="10"/>
                    <a:pt x="3" y="11"/>
                    <a:pt x="2" y="11"/>
                  </a:cubicBezTo>
                  <a:cubicBezTo>
                    <a:pt x="1" y="11"/>
                    <a:pt x="1" y="11"/>
                    <a:pt x="0" y="11"/>
                  </a:cubicBezTo>
                  <a:cubicBezTo>
                    <a:pt x="0" y="5"/>
                    <a:pt x="0" y="5"/>
                    <a:pt x="0" y="5"/>
                  </a:cubicBezTo>
                  <a:cubicBezTo>
                    <a:pt x="2" y="4"/>
                    <a:pt x="4" y="4"/>
                    <a:pt x="5" y="3"/>
                  </a:cubicBezTo>
                  <a:cubicBezTo>
                    <a:pt x="7" y="2"/>
                    <a:pt x="9" y="1"/>
                    <a:pt x="10" y="0"/>
                  </a:cubicBezTo>
                  <a:lnTo>
                    <a:pt x="15" y="0"/>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9" name="Freeform 265"/>
            <p:cNvSpPr>
              <a:spLocks noEditPoints="1"/>
            </p:cNvSpPr>
            <p:nvPr/>
          </p:nvSpPr>
          <p:spPr bwMode="auto">
            <a:xfrm>
              <a:off x="9065318" y="4314644"/>
              <a:ext cx="124462" cy="179104"/>
            </a:xfrm>
            <a:custGeom>
              <a:avLst/>
              <a:gdLst>
                <a:gd name="T0" fmla="*/ 12 w 24"/>
                <a:gd name="T1" fmla="*/ 35 h 35"/>
                <a:gd name="T2" fmla="*/ 0 w 24"/>
                <a:gd name="T3" fmla="*/ 18 h 35"/>
                <a:gd name="T4" fmla="*/ 3 w 24"/>
                <a:gd name="T5" fmla="*/ 5 h 35"/>
                <a:gd name="T6" fmla="*/ 13 w 24"/>
                <a:gd name="T7" fmla="*/ 0 h 35"/>
                <a:gd name="T8" fmla="*/ 24 w 24"/>
                <a:gd name="T9" fmla="*/ 17 h 35"/>
                <a:gd name="T10" fmla="*/ 21 w 24"/>
                <a:gd name="T11" fmla="*/ 31 h 35"/>
                <a:gd name="T12" fmla="*/ 12 w 24"/>
                <a:gd name="T13" fmla="*/ 35 h 35"/>
                <a:gd name="T14" fmla="*/ 12 w 24"/>
                <a:gd name="T15" fmla="*/ 6 h 35"/>
                <a:gd name="T16" fmla="*/ 7 w 24"/>
                <a:gd name="T17" fmla="*/ 18 h 35"/>
                <a:gd name="T18" fmla="*/ 12 w 24"/>
                <a:gd name="T19" fmla="*/ 29 h 35"/>
                <a:gd name="T20" fmla="*/ 17 w 24"/>
                <a:gd name="T21" fmla="*/ 18 h 35"/>
                <a:gd name="T22" fmla="*/ 12 w 24"/>
                <a:gd name="T23" fmla="*/ 6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 h="35">
                  <a:moveTo>
                    <a:pt x="12" y="35"/>
                  </a:moveTo>
                  <a:cubicBezTo>
                    <a:pt x="4" y="35"/>
                    <a:pt x="0" y="30"/>
                    <a:pt x="0" y="18"/>
                  </a:cubicBezTo>
                  <a:cubicBezTo>
                    <a:pt x="0" y="12"/>
                    <a:pt x="1" y="8"/>
                    <a:pt x="3" y="5"/>
                  </a:cubicBezTo>
                  <a:cubicBezTo>
                    <a:pt x="5" y="1"/>
                    <a:pt x="8" y="0"/>
                    <a:pt x="13" y="0"/>
                  </a:cubicBezTo>
                  <a:cubicBezTo>
                    <a:pt x="20" y="0"/>
                    <a:pt x="24" y="6"/>
                    <a:pt x="24" y="17"/>
                  </a:cubicBezTo>
                  <a:cubicBezTo>
                    <a:pt x="24" y="23"/>
                    <a:pt x="23" y="28"/>
                    <a:pt x="21" y="31"/>
                  </a:cubicBezTo>
                  <a:cubicBezTo>
                    <a:pt x="19" y="34"/>
                    <a:pt x="16" y="35"/>
                    <a:pt x="12" y="35"/>
                  </a:cubicBezTo>
                  <a:close/>
                  <a:moveTo>
                    <a:pt x="12" y="6"/>
                  </a:moveTo>
                  <a:cubicBezTo>
                    <a:pt x="9" y="6"/>
                    <a:pt x="7" y="10"/>
                    <a:pt x="7" y="18"/>
                  </a:cubicBezTo>
                  <a:cubicBezTo>
                    <a:pt x="7" y="26"/>
                    <a:pt x="9" y="29"/>
                    <a:pt x="12" y="29"/>
                  </a:cubicBezTo>
                  <a:cubicBezTo>
                    <a:pt x="15" y="29"/>
                    <a:pt x="17" y="26"/>
                    <a:pt x="17" y="18"/>
                  </a:cubicBezTo>
                  <a:cubicBezTo>
                    <a:pt x="17" y="10"/>
                    <a:pt x="15" y="6"/>
                    <a:pt x="12" y="6"/>
                  </a:cubicBez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0" name="Freeform 266"/>
            <p:cNvSpPr>
              <a:spLocks/>
            </p:cNvSpPr>
            <p:nvPr/>
          </p:nvSpPr>
          <p:spPr bwMode="auto">
            <a:xfrm>
              <a:off x="9226208" y="4314644"/>
              <a:ext cx="75892" cy="179104"/>
            </a:xfrm>
            <a:custGeom>
              <a:avLst/>
              <a:gdLst>
                <a:gd name="T0" fmla="*/ 15 w 15"/>
                <a:gd name="T1" fmla="*/ 0 h 35"/>
                <a:gd name="T2" fmla="*/ 15 w 15"/>
                <a:gd name="T3" fmla="*/ 35 h 35"/>
                <a:gd name="T4" fmla="*/ 7 w 15"/>
                <a:gd name="T5" fmla="*/ 35 h 35"/>
                <a:gd name="T6" fmla="*/ 7 w 15"/>
                <a:gd name="T7" fmla="*/ 8 h 35"/>
                <a:gd name="T8" fmla="*/ 6 w 15"/>
                <a:gd name="T9" fmla="*/ 9 h 35"/>
                <a:gd name="T10" fmla="*/ 4 w 15"/>
                <a:gd name="T11" fmla="*/ 10 h 35"/>
                <a:gd name="T12" fmla="*/ 2 w 15"/>
                <a:gd name="T13" fmla="*/ 11 h 35"/>
                <a:gd name="T14" fmla="*/ 0 w 15"/>
                <a:gd name="T15" fmla="*/ 11 h 35"/>
                <a:gd name="T16" fmla="*/ 0 w 15"/>
                <a:gd name="T17" fmla="*/ 5 h 35"/>
                <a:gd name="T18" fmla="*/ 6 w 15"/>
                <a:gd name="T19" fmla="*/ 3 h 35"/>
                <a:gd name="T20" fmla="*/ 10 w 15"/>
                <a:gd name="T21" fmla="*/ 0 h 35"/>
                <a:gd name="T22" fmla="*/ 15 w 15"/>
                <a:gd name="T23"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35">
                  <a:moveTo>
                    <a:pt x="15" y="0"/>
                  </a:moveTo>
                  <a:cubicBezTo>
                    <a:pt x="15" y="35"/>
                    <a:pt x="15" y="35"/>
                    <a:pt x="15" y="35"/>
                  </a:cubicBezTo>
                  <a:cubicBezTo>
                    <a:pt x="7" y="35"/>
                    <a:pt x="7" y="35"/>
                    <a:pt x="7" y="35"/>
                  </a:cubicBezTo>
                  <a:cubicBezTo>
                    <a:pt x="7" y="8"/>
                    <a:pt x="7" y="8"/>
                    <a:pt x="7" y="8"/>
                  </a:cubicBezTo>
                  <a:cubicBezTo>
                    <a:pt x="7" y="9"/>
                    <a:pt x="6" y="9"/>
                    <a:pt x="6" y="9"/>
                  </a:cubicBezTo>
                  <a:cubicBezTo>
                    <a:pt x="5" y="10"/>
                    <a:pt x="5" y="10"/>
                    <a:pt x="4" y="10"/>
                  </a:cubicBezTo>
                  <a:cubicBezTo>
                    <a:pt x="4" y="10"/>
                    <a:pt x="3" y="11"/>
                    <a:pt x="2" y="11"/>
                  </a:cubicBezTo>
                  <a:cubicBezTo>
                    <a:pt x="1" y="11"/>
                    <a:pt x="1" y="11"/>
                    <a:pt x="0" y="11"/>
                  </a:cubicBezTo>
                  <a:cubicBezTo>
                    <a:pt x="0" y="5"/>
                    <a:pt x="0" y="5"/>
                    <a:pt x="0" y="5"/>
                  </a:cubicBezTo>
                  <a:cubicBezTo>
                    <a:pt x="2" y="4"/>
                    <a:pt x="4" y="4"/>
                    <a:pt x="6" y="3"/>
                  </a:cubicBezTo>
                  <a:cubicBezTo>
                    <a:pt x="7" y="2"/>
                    <a:pt x="9" y="1"/>
                    <a:pt x="10" y="0"/>
                  </a:cubicBezTo>
                  <a:lnTo>
                    <a:pt x="15" y="0"/>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1" name="Freeform 267"/>
            <p:cNvSpPr>
              <a:spLocks noEditPoints="1"/>
            </p:cNvSpPr>
            <p:nvPr/>
          </p:nvSpPr>
          <p:spPr bwMode="auto">
            <a:xfrm>
              <a:off x="8907463" y="4566605"/>
              <a:ext cx="124462" cy="182140"/>
            </a:xfrm>
            <a:custGeom>
              <a:avLst/>
              <a:gdLst>
                <a:gd name="T0" fmla="*/ 12 w 24"/>
                <a:gd name="T1" fmla="*/ 35 h 35"/>
                <a:gd name="T2" fmla="*/ 0 w 24"/>
                <a:gd name="T3" fmla="*/ 18 h 35"/>
                <a:gd name="T4" fmla="*/ 3 w 24"/>
                <a:gd name="T5" fmla="*/ 4 h 35"/>
                <a:gd name="T6" fmla="*/ 12 w 24"/>
                <a:gd name="T7" fmla="*/ 0 h 35"/>
                <a:gd name="T8" fmla="*/ 24 w 24"/>
                <a:gd name="T9" fmla="*/ 17 h 35"/>
                <a:gd name="T10" fmla="*/ 21 w 24"/>
                <a:gd name="T11" fmla="*/ 30 h 35"/>
                <a:gd name="T12" fmla="*/ 12 w 24"/>
                <a:gd name="T13" fmla="*/ 35 h 35"/>
                <a:gd name="T14" fmla="*/ 12 w 24"/>
                <a:gd name="T15" fmla="*/ 5 h 35"/>
                <a:gd name="T16" fmla="*/ 7 w 24"/>
                <a:gd name="T17" fmla="*/ 18 h 35"/>
                <a:gd name="T18" fmla="*/ 12 w 24"/>
                <a:gd name="T19" fmla="*/ 29 h 35"/>
                <a:gd name="T20" fmla="*/ 17 w 24"/>
                <a:gd name="T21" fmla="*/ 17 h 35"/>
                <a:gd name="T22" fmla="*/ 12 w 24"/>
                <a:gd name="T23" fmla="*/ 5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 h="35">
                  <a:moveTo>
                    <a:pt x="12" y="35"/>
                  </a:moveTo>
                  <a:cubicBezTo>
                    <a:pt x="4" y="35"/>
                    <a:pt x="0" y="29"/>
                    <a:pt x="0" y="18"/>
                  </a:cubicBezTo>
                  <a:cubicBezTo>
                    <a:pt x="0" y="12"/>
                    <a:pt x="1" y="7"/>
                    <a:pt x="3" y="4"/>
                  </a:cubicBezTo>
                  <a:cubicBezTo>
                    <a:pt x="5" y="1"/>
                    <a:pt x="8" y="0"/>
                    <a:pt x="12" y="0"/>
                  </a:cubicBezTo>
                  <a:cubicBezTo>
                    <a:pt x="20" y="0"/>
                    <a:pt x="24" y="5"/>
                    <a:pt x="24" y="17"/>
                  </a:cubicBezTo>
                  <a:cubicBezTo>
                    <a:pt x="24" y="23"/>
                    <a:pt x="23" y="27"/>
                    <a:pt x="21" y="30"/>
                  </a:cubicBezTo>
                  <a:cubicBezTo>
                    <a:pt x="19" y="33"/>
                    <a:pt x="16" y="35"/>
                    <a:pt x="12" y="35"/>
                  </a:cubicBezTo>
                  <a:close/>
                  <a:moveTo>
                    <a:pt x="12" y="5"/>
                  </a:moveTo>
                  <a:cubicBezTo>
                    <a:pt x="9" y="5"/>
                    <a:pt x="7" y="10"/>
                    <a:pt x="7" y="18"/>
                  </a:cubicBezTo>
                  <a:cubicBezTo>
                    <a:pt x="7" y="25"/>
                    <a:pt x="9" y="29"/>
                    <a:pt x="12" y="29"/>
                  </a:cubicBezTo>
                  <a:cubicBezTo>
                    <a:pt x="15" y="29"/>
                    <a:pt x="17" y="25"/>
                    <a:pt x="17" y="17"/>
                  </a:cubicBezTo>
                  <a:cubicBezTo>
                    <a:pt x="17" y="9"/>
                    <a:pt x="15" y="5"/>
                    <a:pt x="12" y="5"/>
                  </a:cubicBez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2" name="Freeform 268"/>
            <p:cNvSpPr>
              <a:spLocks/>
            </p:cNvSpPr>
            <p:nvPr/>
          </p:nvSpPr>
          <p:spPr bwMode="auto">
            <a:xfrm>
              <a:off x="9080496" y="4563569"/>
              <a:ext cx="75892" cy="179104"/>
            </a:xfrm>
            <a:custGeom>
              <a:avLst/>
              <a:gdLst>
                <a:gd name="T0" fmla="*/ 15 w 15"/>
                <a:gd name="T1" fmla="*/ 0 h 35"/>
                <a:gd name="T2" fmla="*/ 15 w 15"/>
                <a:gd name="T3" fmla="*/ 35 h 35"/>
                <a:gd name="T4" fmla="*/ 7 w 15"/>
                <a:gd name="T5" fmla="*/ 35 h 35"/>
                <a:gd name="T6" fmla="*/ 7 w 15"/>
                <a:gd name="T7" fmla="*/ 9 h 35"/>
                <a:gd name="T8" fmla="*/ 6 w 15"/>
                <a:gd name="T9" fmla="*/ 10 h 35"/>
                <a:gd name="T10" fmla="*/ 4 w 15"/>
                <a:gd name="T11" fmla="*/ 11 h 35"/>
                <a:gd name="T12" fmla="*/ 2 w 15"/>
                <a:gd name="T13" fmla="*/ 12 h 35"/>
                <a:gd name="T14" fmla="*/ 0 w 15"/>
                <a:gd name="T15" fmla="*/ 12 h 35"/>
                <a:gd name="T16" fmla="*/ 0 w 15"/>
                <a:gd name="T17" fmla="*/ 6 h 35"/>
                <a:gd name="T18" fmla="*/ 6 w 15"/>
                <a:gd name="T19" fmla="*/ 3 h 35"/>
                <a:gd name="T20" fmla="*/ 10 w 15"/>
                <a:gd name="T21" fmla="*/ 0 h 35"/>
                <a:gd name="T22" fmla="*/ 15 w 15"/>
                <a:gd name="T23"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35">
                  <a:moveTo>
                    <a:pt x="15" y="0"/>
                  </a:moveTo>
                  <a:cubicBezTo>
                    <a:pt x="15" y="35"/>
                    <a:pt x="15" y="35"/>
                    <a:pt x="15" y="35"/>
                  </a:cubicBezTo>
                  <a:cubicBezTo>
                    <a:pt x="7" y="35"/>
                    <a:pt x="7" y="35"/>
                    <a:pt x="7" y="35"/>
                  </a:cubicBezTo>
                  <a:cubicBezTo>
                    <a:pt x="7" y="9"/>
                    <a:pt x="7" y="9"/>
                    <a:pt x="7" y="9"/>
                  </a:cubicBezTo>
                  <a:cubicBezTo>
                    <a:pt x="7" y="9"/>
                    <a:pt x="6" y="10"/>
                    <a:pt x="6" y="10"/>
                  </a:cubicBezTo>
                  <a:cubicBezTo>
                    <a:pt x="5" y="10"/>
                    <a:pt x="5" y="11"/>
                    <a:pt x="4" y="11"/>
                  </a:cubicBezTo>
                  <a:cubicBezTo>
                    <a:pt x="3" y="11"/>
                    <a:pt x="3" y="11"/>
                    <a:pt x="2" y="12"/>
                  </a:cubicBezTo>
                  <a:cubicBezTo>
                    <a:pt x="1" y="12"/>
                    <a:pt x="1" y="12"/>
                    <a:pt x="0" y="12"/>
                  </a:cubicBezTo>
                  <a:cubicBezTo>
                    <a:pt x="0" y="6"/>
                    <a:pt x="0" y="6"/>
                    <a:pt x="0" y="6"/>
                  </a:cubicBezTo>
                  <a:cubicBezTo>
                    <a:pt x="2" y="5"/>
                    <a:pt x="4" y="4"/>
                    <a:pt x="6" y="3"/>
                  </a:cubicBezTo>
                  <a:cubicBezTo>
                    <a:pt x="7" y="3"/>
                    <a:pt x="9" y="2"/>
                    <a:pt x="10" y="0"/>
                  </a:cubicBezTo>
                  <a:lnTo>
                    <a:pt x="15" y="0"/>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3" name="Freeform 269"/>
            <p:cNvSpPr>
              <a:spLocks noEditPoints="1"/>
            </p:cNvSpPr>
            <p:nvPr/>
          </p:nvSpPr>
          <p:spPr bwMode="auto">
            <a:xfrm>
              <a:off x="9211030" y="4566605"/>
              <a:ext cx="124462" cy="182140"/>
            </a:xfrm>
            <a:custGeom>
              <a:avLst/>
              <a:gdLst>
                <a:gd name="T0" fmla="*/ 12 w 24"/>
                <a:gd name="T1" fmla="*/ 35 h 35"/>
                <a:gd name="T2" fmla="*/ 0 w 24"/>
                <a:gd name="T3" fmla="*/ 18 h 35"/>
                <a:gd name="T4" fmla="*/ 3 w 24"/>
                <a:gd name="T5" fmla="*/ 4 h 35"/>
                <a:gd name="T6" fmla="*/ 13 w 24"/>
                <a:gd name="T7" fmla="*/ 0 h 35"/>
                <a:gd name="T8" fmla="*/ 24 w 24"/>
                <a:gd name="T9" fmla="*/ 17 h 35"/>
                <a:gd name="T10" fmla="*/ 21 w 24"/>
                <a:gd name="T11" fmla="*/ 30 h 35"/>
                <a:gd name="T12" fmla="*/ 12 w 24"/>
                <a:gd name="T13" fmla="*/ 35 h 35"/>
                <a:gd name="T14" fmla="*/ 12 w 24"/>
                <a:gd name="T15" fmla="*/ 5 h 35"/>
                <a:gd name="T16" fmla="*/ 7 w 24"/>
                <a:gd name="T17" fmla="*/ 18 h 35"/>
                <a:gd name="T18" fmla="*/ 12 w 24"/>
                <a:gd name="T19" fmla="*/ 29 h 35"/>
                <a:gd name="T20" fmla="*/ 17 w 24"/>
                <a:gd name="T21" fmla="*/ 17 h 35"/>
                <a:gd name="T22" fmla="*/ 12 w 24"/>
                <a:gd name="T23" fmla="*/ 5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 h="35">
                  <a:moveTo>
                    <a:pt x="12" y="35"/>
                  </a:moveTo>
                  <a:cubicBezTo>
                    <a:pt x="4" y="35"/>
                    <a:pt x="0" y="29"/>
                    <a:pt x="0" y="18"/>
                  </a:cubicBezTo>
                  <a:cubicBezTo>
                    <a:pt x="0" y="12"/>
                    <a:pt x="1" y="7"/>
                    <a:pt x="3" y="4"/>
                  </a:cubicBezTo>
                  <a:cubicBezTo>
                    <a:pt x="5" y="1"/>
                    <a:pt x="8" y="0"/>
                    <a:pt x="13" y="0"/>
                  </a:cubicBezTo>
                  <a:cubicBezTo>
                    <a:pt x="21" y="0"/>
                    <a:pt x="24" y="5"/>
                    <a:pt x="24" y="17"/>
                  </a:cubicBezTo>
                  <a:cubicBezTo>
                    <a:pt x="24" y="23"/>
                    <a:pt x="23" y="27"/>
                    <a:pt x="21" y="30"/>
                  </a:cubicBezTo>
                  <a:cubicBezTo>
                    <a:pt x="19" y="33"/>
                    <a:pt x="16" y="35"/>
                    <a:pt x="12" y="35"/>
                  </a:cubicBezTo>
                  <a:close/>
                  <a:moveTo>
                    <a:pt x="12" y="5"/>
                  </a:moveTo>
                  <a:cubicBezTo>
                    <a:pt x="9" y="5"/>
                    <a:pt x="7" y="10"/>
                    <a:pt x="7" y="18"/>
                  </a:cubicBezTo>
                  <a:cubicBezTo>
                    <a:pt x="7" y="25"/>
                    <a:pt x="9" y="29"/>
                    <a:pt x="12" y="29"/>
                  </a:cubicBezTo>
                  <a:cubicBezTo>
                    <a:pt x="15" y="29"/>
                    <a:pt x="17" y="25"/>
                    <a:pt x="17" y="17"/>
                  </a:cubicBezTo>
                  <a:cubicBezTo>
                    <a:pt x="17" y="9"/>
                    <a:pt x="15" y="5"/>
                    <a:pt x="12" y="5"/>
                  </a:cubicBez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4" name="Freeform 270"/>
            <p:cNvSpPr>
              <a:spLocks noEditPoints="1"/>
            </p:cNvSpPr>
            <p:nvPr/>
          </p:nvSpPr>
          <p:spPr bwMode="auto">
            <a:xfrm>
              <a:off x="8907463" y="4815529"/>
              <a:ext cx="124462" cy="188211"/>
            </a:xfrm>
            <a:custGeom>
              <a:avLst/>
              <a:gdLst>
                <a:gd name="T0" fmla="*/ 12 w 24"/>
                <a:gd name="T1" fmla="*/ 36 h 36"/>
                <a:gd name="T2" fmla="*/ 0 w 24"/>
                <a:gd name="T3" fmla="*/ 19 h 36"/>
                <a:gd name="T4" fmla="*/ 3 w 24"/>
                <a:gd name="T5" fmla="*/ 5 h 36"/>
                <a:gd name="T6" fmla="*/ 12 w 24"/>
                <a:gd name="T7" fmla="*/ 0 h 36"/>
                <a:gd name="T8" fmla="*/ 24 w 24"/>
                <a:gd name="T9" fmla="*/ 18 h 36"/>
                <a:gd name="T10" fmla="*/ 21 w 24"/>
                <a:gd name="T11" fmla="*/ 31 h 36"/>
                <a:gd name="T12" fmla="*/ 12 w 24"/>
                <a:gd name="T13" fmla="*/ 36 h 36"/>
                <a:gd name="T14" fmla="*/ 12 w 24"/>
                <a:gd name="T15" fmla="*/ 6 h 36"/>
                <a:gd name="T16" fmla="*/ 7 w 24"/>
                <a:gd name="T17" fmla="*/ 18 h 36"/>
                <a:gd name="T18" fmla="*/ 12 w 24"/>
                <a:gd name="T19" fmla="*/ 30 h 36"/>
                <a:gd name="T20" fmla="*/ 17 w 24"/>
                <a:gd name="T21" fmla="*/ 18 h 36"/>
                <a:gd name="T22" fmla="*/ 12 w 24"/>
                <a:gd name="T23" fmla="*/ 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 h="36">
                  <a:moveTo>
                    <a:pt x="12" y="36"/>
                  </a:moveTo>
                  <a:cubicBezTo>
                    <a:pt x="4" y="36"/>
                    <a:pt x="0" y="30"/>
                    <a:pt x="0" y="19"/>
                  </a:cubicBezTo>
                  <a:cubicBezTo>
                    <a:pt x="0" y="13"/>
                    <a:pt x="1" y="8"/>
                    <a:pt x="3" y="5"/>
                  </a:cubicBezTo>
                  <a:cubicBezTo>
                    <a:pt x="5" y="2"/>
                    <a:pt x="8" y="0"/>
                    <a:pt x="12" y="0"/>
                  </a:cubicBezTo>
                  <a:cubicBezTo>
                    <a:pt x="20" y="0"/>
                    <a:pt x="24" y="6"/>
                    <a:pt x="24" y="18"/>
                  </a:cubicBezTo>
                  <a:cubicBezTo>
                    <a:pt x="24" y="24"/>
                    <a:pt x="23" y="28"/>
                    <a:pt x="21" y="31"/>
                  </a:cubicBezTo>
                  <a:cubicBezTo>
                    <a:pt x="19" y="34"/>
                    <a:pt x="16" y="36"/>
                    <a:pt x="12" y="36"/>
                  </a:cubicBezTo>
                  <a:close/>
                  <a:moveTo>
                    <a:pt x="12" y="6"/>
                  </a:moveTo>
                  <a:cubicBezTo>
                    <a:pt x="9" y="6"/>
                    <a:pt x="7" y="10"/>
                    <a:pt x="7" y="18"/>
                  </a:cubicBezTo>
                  <a:cubicBezTo>
                    <a:pt x="7" y="26"/>
                    <a:pt x="9" y="30"/>
                    <a:pt x="12" y="30"/>
                  </a:cubicBezTo>
                  <a:cubicBezTo>
                    <a:pt x="15" y="30"/>
                    <a:pt x="17" y="26"/>
                    <a:pt x="17" y="18"/>
                  </a:cubicBezTo>
                  <a:cubicBezTo>
                    <a:pt x="17" y="10"/>
                    <a:pt x="15" y="6"/>
                    <a:pt x="12" y="6"/>
                  </a:cubicBez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5" name="Freeform 271"/>
            <p:cNvSpPr>
              <a:spLocks noEditPoints="1"/>
            </p:cNvSpPr>
            <p:nvPr/>
          </p:nvSpPr>
          <p:spPr bwMode="auto">
            <a:xfrm>
              <a:off x="9065318" y="4815529"/>
              <a:ext cx="124462" cy="188211"/>
            </a:xfrm>
            <a:custGeom>
              <a:avLst/>
              <a:gdLst>
                <a:gd name="T0" fmla="*/ 12 w 24"/>
                <a:gd name="T1" fmla="*/ 36 h 36"/>
                <a:gd name="T2" fmla="*/ 0 w 24"/>
                <a:gd name="T3" fmla="*/ 19 h 36"/>
                <a:gd name="T4" fmla="*/ 3 w 24"/>
                <a:gd name="T5" fmla="*/ 5 h 36"/>
                <a:gd name="T6" fmla="*/ 13 w 24"/>
                <a:gd name="T7" fmla="*/ 0 h 36"/>
                <a:gd name="T8" fmla="*/ 24 w 24"/>
                <a:gd name="T9" fmla="*/ 18 h 36"/>
                <a:gd name="T10" fmla="*/ 21 w 24"/>
                <a:gd name="T11" fmla="*/ 31 h 36"/>
                <a:gd name="T12" fmla="*/ 12 w 24"/>
                <a:gd name="T13" fmla="*/ 36 h 36"/>
                <a:gd name="T14" fmla="*/ 12 w 24"/>
                <a:gd name="T15" fmla="*/ 6 h 36"/>
                <a:gd name="T16" fmla="*/ 7 w 24"/>
                <a:gd name="T17" fmla="*/ 18 h 36"/>
                <a:gd name="T18" fmla="*/ 12 w 24"/>
                <a:gd name="T19" fmla="*/ 30 h 36"/>
                <a:gd name="T20" fmla="*/ 17 w 24"/>
                <a:gd name="T21" fmla="*/ 18 h 36"/>
                <a:gd name="T22" fmla="*/ 12 w 24"/>
                <a:gd name="T23" fmla="*/ 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 h="36">
                  <a:moveTo>
                    <a:pt x="12" y="36"/>
                  </a:moveTo>
                  <a:cubicBezTo>
                    <a:pt x="4" y="36"/>
                    <a:pt x="0" y="30"/>
                    <a:pt x="0" y="19"/>
                  </a:cubicBezTo>
                  <a:cubicBezTo>
                    <a:pt x="0" y="13"/>
                    <a:pt x="1" y="8"/>
                    <a:pt x="3" y="5"/>
                  </a:cubicBezTo>
                  <a:cubicBezTo>
                    <a:pt x="5" y="2"/>
                    <a:pt x="8" y="0"/>
                    <a:pt x="13" y="0"/>
                  </a:cubicBezTo>
                  <a:cubicBezTo>
                    <a:pt x="20" y="0"/>
                    <a:pt x="24" y="6"/>
                    <a:pt x="24" y="18"/>
                  </a:cubicBezTo>
                  <a:cubicBezTo>
                    <a:pt x="24" y="24"/>
                    <a:pt x="23" y="28"/>
                    <a:pt x="21" y="31"/>
                  </a:cubicBezTo>
                  <a:cubicBezTo>
                    <a:pt x="19" y="34"/>
                    <a:pt x="16" y="36"/>
                    <a:pt x="12" y="36"/>
                  </a:cubicBezTo>
                  <a:close/>
                  <a:moveTo>
                    <a:pt x="12" y="6"/>
                  </a:moveTo>
                  <a:cubicBezTo>
                    <a:pt x="9" y="6"/>
                    <a:pt x="7" y="10"/>
                    <a:pt x="7" y="18"/>
                  </a:cubicBezTo>
                  <a:cubicBezTo>
                    <a:pt x="7" y="26"/>
                    <a:pt x="9" y="30"/>
                    <a:pt x="12" y="30"/>
                  </a:cubicBezTo>
                  <a:cubicBezTo>
                    <a:pt x="15" y="30"/>
                    <a:pt x="17" y="26"/>
                    <a:pt x="17" y="18"/>
                  </a:cubicBezTo>
                  <a:cubicBezTo>
                    <a:pt x="17" y="10"/>
                    <a:pt x="15" y="6"/>
                    <a:pt x="12" y="6"/>
                  </a:cubicBez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6" name="Freeform 272"/>
            <p:cNvSpPr>
              <a:spLocks/>
            </p:cNvSpPr>
            <p:nvPr/>
          </p:nvSpPr>
          <p:spPr bwMode="auto">
            <a:xfrm>
              <a:off x="9226208" y="4815529"/>
              <a:ext cx="75892" cy="182140"/>
            </a:xfrm>
            <a:custGeom>
              <a:avLst/>
              <a:gdLst>
                <a:gd name="T0" fmla="*/ 15 w 15"/>
                <a:gd name="T1" fmla="*/ 0 h 35"/>
                <a:gd name="T2" fmla="*/ 15 w 15"/>
                <a:gd name="T3" fmla="*/ 35 h 35"/>
                <a:gd name="T4" fmla="*/ 7 w 15"/>
                <a:gd name="T5" fmla="*/ 35 h 35"/>
                <a:gd name="T6" fmla="*/ 7 w 15"/>
                <a:gd name="T7" fmla="*/ 9 h 35"/>
                <a:gd name="T8" fmla="*/ 6 w 15"/>
                <a:gd name="T9" fmla="*/ 10 h 35"/>
                <a:gd name="T10" fmla="*/ 4 w 15"/>
                <a:gd name="T11" fmla="*/ 11 h 35"/>
                <a:gd name="T12" fmla="*/ 2 w 15"/>
                <a:gd name="T13" fmla="*/ 11 h 35"/>
                <a:gd name="T14" fmla="*/ 0 w 15"/>
                <a:gd name="T15" fmla="*/ 12 h 35"/>
                <a:gd name="T16" fmla="*/ 0 w 15"/>
                <a:gd name="T17" fmla="*/ 5 h 35"/>
                <a:gd name="T18" fmla="*/ 6 w 15"/>
                <a:gd name="T19" fmla="*/ 3 h 35"/>
                <a:gd name="T20" fmla="*/ 10 w 15"/>
                <a:gd name="T21" fmla="*/ 0 h 35"/>
                <a:gd name="T22" fmla="*/ 15 w 15"/>
                <a:gd name="T23"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35">
                  <a:moveTo>
                    <a:pt x="15" y="0"/>
                  </a:moveTo>
                  <a:cubicBezTo>
                    <a:pt x="15" y="35"/>
                    <a:pt x="15" y="35"/>
                    <a:pt x="15" y="35"/>
                  </a:cubicBezTo>
                  <a:cubicBezTo>
                    <a:pt x="7" y="35"/>
                    <a:pt x="7" y="35"/>
                    <a:pt x="7" y="35"/>
                  </a:cubicBezTo>
                  <a:cubicBezTo>
                    <a:pt x="7" y="9"/>
                    <a:pt x="7" y="9"/>
                    <a:pt x="7" y="9"/>
                  </a:cubicBezTo>
                  <a:cubicBezTo>
                    <a:pt x="7" y="9"/>
                    <a:pt x="6" y="9"/>
                    <a:pt x="6" y="10"/>
                  </a:cubicBezTo>
                  <a:cubicBezTo>
                    <a:pt x="5" y="10"/>
                    <a:pt x="5" y="10"/>
                    <a:pt x="4" y="11"/>
                  </a:cubicBezTo>
                  <a:cubicBezTo>
                    <a:pt x="4" y="11"/>
                    <a:pt x="3" y="11"/>
                    <a:pt x="2" y="11"/>
                  </a:cubicBezTo>
                  <a:cubicBezTo>
                    <a:pt x="1" y="11"/>
                    <a:pt x="1" y="12"/>
                    <a:pt x="0" y="12"/>
                  </a:cubicBezTo>
                  <a:cubicBezTo>
                    <a:pt x="0" y="5"/>
                    <a:pt x="0" y="5"/>
                    <a:pt x="0" y="5"/>
                  </a:cubicBezTo>
                  <a:cubicBezTo>
                    <a:pt x="2" y="5"/>
                    <a:pt x="4" y="4"/>
                    <a:pt x="6" y="3"/>
                  </a:cubicBezTo>
                  <a:cubicBezTo>
                    <a:pt x="7" y="2"/>
                    <a:pt x="9" y="1"/>
                    <a:pt x="10" y="0"/>
                  </a:cubicBezTo>
                  <a:lnTo>
                    <a:pt x="15" y="0"/>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7" name="Freeform 273"/>
            <p:cNvSpPr>
              <a:spLocks/>
            </p:cNvSpPr>
            <p:nvPr/>
          </p:nvSpPr>
          <p:spPr bwMode="auto">
            <a:xfrm>
              <a:off x="9532811" y="4314644"/>
              <a:ext cx="75892" cy="179104"/>
            </a:xfrm>
            <a:custGeom>
              <a:avLst/>
              <a:gdLst>
                <a:gd name="T0" fmla="*/ 15 w 15"/>
                <a:gd name="T1" fmla="*/ 0 h 35"/>
                <a:gd name="T2" fmla="*/ 15 w 15"/>
                <a:gd name="T3" fmla="*/ 35 h 35"/>
                <a:gd name="T4" fmla="*/ 7 w 15"/>
                <a:gd name="T5" fmla="*/ 35 h 35"/>
                <a:gd name="T6" fmla="*/ 7 w 15"/>
                <a:gd name="T7" fmla="*/ 8 h 35"/>
                <a:gd name="T8" fmla="*/ 6 w 15"/>
                <a:gd name="T9" fmla="*/ 9 h 35"/>
                <a:gd name="T10" fmla="*/ 4 w 15"/>
                <a:gd name="T11" fmla="*/ 10 h 35"/>
                <a:gd name="T12" fmla="*/ 2 w 15"/>
                <a:gd name="T13" fmla="*/ 11 h 35"/>
                <a:gd name="T14" fmla="*/ 0 w 15"/>
                <a:gd name="T15" fmla="*/ 11 h 35"/>
                <a:gd name="T16" fmla="*/ 0 w 15"/>
                <a:gd name="T17" fmla="*/ 5 h 35"/>
                <a:gd name="T18" fmla="*/ 6 w 15"/>
                <a:gd name="T19" fmla="*/ 3 h 35"/>
                <a:gd name="T20" fmla="*/ 10 w 15"/>
                <a:gd name="T21" fmla="*/ 0 h 35"/>
                <a:gd name="T22" fmla="*/ 15 w 15"/>
                <a:gd name="T23"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35">
                  <a:moveTo>
                    <a:pt x="15" y="0"/>
                  </a:moveTo>
                  <a:cubicBezTo>
                    <a:pt x="15" y="35"/>
                    <a:pt x="15" y="35"/>
                    <a:pt x="15" y="35"/>
                  </a:cubicBezTo>
                  <a:cubicBezTo>
                    <a:pt x="7" y="35"/>
                    <a:pt x="7" y="35"/>
                    <a:pt x="7" y="35"/>
                  </a:cubicBezTo>
                  <a:cubicBezTo>
                    <a:pt x="7" y="8"/>
                    <a:pt x="7" y="8"/>
                    <a:pt x="7" y="8"/>
                  </a:cubicBezTo>
                  <a:cubicBezTo>
                    <a:pt x="7" y="9"/>
                    <a:pt x="7" y="9"/>
                    <a:pt x="6" y="9"/>
                  </a:cubicBezTo>
                  <a:cubicBezTo>
                    <a:pt x="5" y="10"/>
                    <a:pt x="5" y="10"/>
                    <a:pt x="4" y="10"/>
                  </a:cubicBezTo>
                  <a:cubicBezTo>
                    <a:pt x="4" y="10"/>
                    <a:pt x="3" y="11"/>
                    <a:pt x="2" y="11"/>
                  </a:cubicBezTo>
                  <a:cubicBezTo>
                    <a:pt x="2" y="11"/>
                    <a:pt x="1" y="11"/>
                    <a:pt x="0" y="11"/>
                  </a:cubicBezTo>
                  <a:cubicBezTo>
                    <a:pt x="0" y="5"/>
                    <a:pt x="0" y="5"/>
                    <a:pt x="0" y="5"/>
                  </a:cubicBezTo>
                  <a:cubicBezTo>
                    <a:pt x="2" y="4"/>
                    <a:pt x="4" y="4"/>
                    <a:pt x="6" y="3"/>
                  </a:cubicBezTo>
                  <a:cubicBezTo>
                    <a:pt x="7" y="2"/>
                    <a:pt x="9" y="1"/>
                    <a:pt x="10" y="0"/>
                  </a:cubicBezTo>
                  <a:lnTo>
                    <a:pt x="15" y="0"/>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8" name="Freeform 274"/>
            <p:cNvSpPr>
              <a:spLocks noEditPoints="1"/>
            </p:cNvSpPr>
            <p:nvPr/>
          </p:nvSpPr>
          <p:spPr bwMode="auto">
            <a:xfrm>
              <a:off x="9514597" y="4566605"/>
              <a:ext cx="130534" cy="182140"/>
            </a:xfrm>
            <a:custGeom>
              <a:avLst/>
              <a:gdLst>
                <a:gd name="T0" fmla="*/ 12 w 25"/>
                <a:gd name="T1" fmla="*/ 35 h 35"/>
                <a:gd name="T2" fmla="*/ 0 w 25"/>
                <a:gd name="T3" fmla="*/ 18 h 35"/>
                <a:gd name="T4" fmla="*/ 3 w 25"/>
                <a:gd name="T5" fmla="*/ 4 h 35"/>
                <a:gd name="T6" fmla="*/ 13 w 25"/>
                <a:gd name="T7" fmla="*/ 0 h 35"/>
                <a:gd name="T8" fmla="*/ 25 w 25"/>
                <a:gd name="T9" fmla="*/ 17 h 35"/>
                <a:gd name="T10" fmla="*/ 21 w 25"/>
                <a:gd name="T11" fmla="*/ 30 h 35"/>
                <a:gd name="T12" fmla="*/ 12 w 25"/>
                <a:gd name="T13" fmla="*/ 35 h 35"/>
                <a:gd name="T14" fmla="*/ 12 w 25"/>
                <a:gd name="T15" fmla="*/ 5 h 35"/>
                <a:gd name="T16" fmla="*/ 7 w 25"/>
                <a:gd name="T17" fmla="*/ 18 h 35"/>
                <a:gd name="T18" fmla="*/ 12 w 25"/>
                <a:gd name="T19" fmla="*/ 29 h 35"/>
                <a:gd name="T20" fmla="*/ 17 w 25"/>
                <a:gd name="T21" fmla="*/ 17 h 35"/>
                <a:gd name="T22" fmla="*/ 12 w 25"/>
                <a:gd name="T23" fmla="*/ 5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5" h="35">
                  <a:moveTo>
                    <a:pt x="12" y="35"/>
                  </a:moveTo>
                  <a:cubicBezTo>
                    <a:pt x="4" y="35"/>
                    <a:pt x="0" y="29"/>
                    <a:pt x="0" y="18"/>
                  </a:cubicBezTo>
                  <a:cubicBezTo>
                    <a:pt x="0" y="12"/>
                    <a:pt x="1" y="7"/>
                    <a:pt x="3" y="4"/>
                  </a:cubicBezTo>
                  <a:cubicBezTo>
                    <a:pt x="5" y="1"/>
                    <a:pt x="8" y="0"/>
                    <a:pt x="13" y="0"/>
                  </a:cubicBezTo>
                  <a:cubicBezTo>
                    <a:pt x="21" y="0"/>
                    <a:pt x="25" y="5"/>
                    <a:pt x="25" y="17"/>
                  </a:cubicBezTo>
                  <a:cubicBezTo>
                    <a:pt x="25" y="23"/>
                    <a:pt x="23" y="27"/>
                    <a:pt x="21" y="30"/>
                  </a:cubicBezTo>
                  <a:cubicBezTo>
                    <a:pt x="19" y="33"/>
                    <a:pt x="16" y="35"/>
                    <a:pt x="12" y="35"/>
                  </a:cubicBezTo>
                  <a:close/>
                  <a:moveTo>
                    <a:pt x="12" y="5"/>
                  </a:moveTo>
                  <a:cubicBezTo>
                    <a:pt x="9" y="5"/>
                    <a:pt x="7" y="10"/>
                    <a:pt x="7" y="18"/>
                  </a:cubicBezTo>
                  <a:cubicBezTo>
                    <a:pt x="7" y="25"/>
                    <a:pt x="9" y="29"/>
                    <a:pt x="12" y="29"/>
                  </a:cubicBezTo>
                  <a:cubicBezTo>
                    <a:pt x="15" y="29"/>
                    <a:pt x="17" y="25"/>
                    <a:pt x="17" y="17"/>
                  </a:cubicBezTo>
                  <a:cubicBezTo>
                    <a:pt x="17" y="9"/>
                    <a:pt x="15" y="5"/>
                    <a:pt x="12" y="5"/>
                  </a:cubicBez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9" name="Freeform 275"/>
            <p:cNvSpPr>
              <a:spLocks noEditPoints="1"/>
            </p:cNvSpPr>
            <p:nvPr/>
          </p:nvSpPr>
          <p:spPr bwMode="auto">
            <a:xfrm>
              <a:off x="9514597" y="4815529"/>
              <a:ext cx="130534" cy="188211"/>
            </a:xfrm>
            <a:custGeom>
              <a:avLst/>
              <a:gdLst>
                <a:gd name="T0" fmla="*/ 12 w 25"/>
                <a:gd name="T1" fmla="*/ 36 h 36"/>
                <a:gd name="T2" fmla="*/ 0 w 25"/>
                <a:gd name="T3" fmla="*/ 19 h 36"/>
                <a:gd name="T4" fmla="*/ 3 w 25"/>
                <a:gd name="T5" fmla="*/ 5 h 36"/>
                <a:gd name="T6" fmla="*/ 13 w 25"/>
                <a:gd name="T7" fmla="*/ 0 h 36"/>
                <a:gd name="T8" fmla="*/ 25 w 25"/>
                <a:gd name="T9" fmla="*/ 18 h 36"/>
                <a:gd name="T10" fmla="*/ 21 w 25"/>
                <a:gd name="T11" fmla="*/ 31 h 36"/>
                <a:gd name="T12" fmla="*/ 12 w 25"/>
                <a:gd name="T13" fmla="*/ 36 h 36"/>
                <a:gd name="T14" fmla="*/ 12 w 25"/>
                <a:gd name="T15" fmla="*/ 6 h 36"/>
                <a:gd name="T16" fmla="*/ 7 w 25"/>
                <a:gd name="T17" fmla="*/ 18 h 36"/>
                <a:gd name="T18" fmla="*/ 12 w 25"/>
                <a:gd name="T19" fmla="*/ 30 h 36"/>
                <a:gd name="T20" fmla="*/ 17 w 25"/>
                <a:gd name="T21" fmla="*/ 18 h 36"/>
                <a:gd name="T22" fmla="*/ 12 w 25"/>
                <a:gd name="T23" fmla="*/ 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5" h="36">
                  <a:moveTo>
                    <a:pt x="12" y="36"/>
                  </a:moveTo>
                  <a:cubicBezTo>
                    <a:pt x="4" y="36"/>
                    <a:pt x="0" y="30"/>
                    <a:pt x="0" y="19"/>
                  </a:cubicBezTo>
                  <a:cubicBezTo>
                    <a:pt x="0" y="13"/>
                    <a:pt x="1" y="8"/>
                    <a:pt x="3" y="5"/>
                  </a:cubicBezTo>
                  <a:cubicBezTo>
                    <a:pt x="5" y="2"/>
                    <a:pt x="8" y="0"/>
                    <a:pt x="13" y="0"/>
                  </a:cubicBezTo>
                  <a:cubicBezTo>
                    <a:pt x="21" y="0"/>
                    <a:pt x="25" y="6"/>
                    <a:pt x="25" y="18"/>
                  </a:cubicBezTo>
                  <a:cubicBezTo>
                    <a:pt x="25" y="24"/>
                    <a:pt x="23" y="28"/>
                    <a:pt x="21" y="31"/>
                  </a:cubicBezTo>
                  <a:cubicBezTo>
                    <a:pt x="19" y="34"/>
                    <a:pt x="16" y="36"/>
                    <a:pt x="12" y="36"/>
                  </a:cubicBezTo>
                  <a:close/>
                  <a:moveTo>
                    <a:pt x="12" y="6"/>
                  </a:moveTo>
                  <a:cubicBezTo>
                    <a:pt x="9" y="6"/>
                    <a:pt x="7" y="10"/>
                    <a:pt x="7" y="18"/>
                  </a:cubicBezTo>
                  <a:cubicBezTo>
                    <a:pt x="7" y="26"/>
                    <a:pt x="9" y="30"/>
                    <a:pt x="12" y="30"/>
                  </a:cubicBezTo>
                  <a:cubicBezTo>
                    <a:pt x="15" y="30"/>
                    <a:pt x="17" y="26"/>
                    <a:pt x="17" y="18"/>
                  </a:cubicBezTo>
                  <a:cubicBezTo>
                    <a:pt x="17" y="10"/>
                    <a:pt x="15" y="6"/>
                    <a:pt x="12" y="6"/>
                  </a:cubicBez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0" name="Freeform 276"/>
            <p:cNvSpPr>
              <a:spLocks noEditPoints="1"/>
            </p:cNvSpPr>
            <p:nvPr/>
          </p:nvSpPr>
          <p:spPr bwMode="auto">
            <a:xfrm>
              <a:off x="9359778" y="4314644"/>
              <a:ext cx="124462" cy="179104"/>
            </a:xfrm>
            <a:custGeom>
              <a:avLst/>
              <a:gdLst>
                <a:gd name="T0" fmla="*/ 12 w 24"/>
                <a:gd name="T1" fmla="*/ 35 h 35"/>
                <a:gd name="T2" fmla="*/ 0 w 24"/>
                <a:gd name="T3" fmla="*/ 18 h 35"/>
                <a:gd name="T4" fmla="*/ 3 w 24"/>
                <a:gd name="T5" fmla="*/ 5 h 35"/>
                <a:gd name="T6" fmla="*/ 13 w 24"/>
                <a:gd name="T7" fmla="*/ 0 h 35"/>
                <a:gd name="T8" fmla="*/ 24 w 24"/>
                <a:gd name="T9" fmla="*/ 17 h 35"/>
                <a:gd name="T10" fmla="*/ 21 w 24"/>
                <a:gd name="T11" fmla="*/ 31 h 35"/>
                <a:gd name="T12" fmla="*/ 12 w 24"/>
                <a:gd name="T13" fmla="*/ 35 h 35"/>
                <a:gd name="T14" fmla="*/ 12 w 24"/>
                <a:gd name="T15" fmla="*/ 6 h 35"/>
                <a:gd name="T16" fmla="*/ 7 w 24"/>
                <a:gd name="T17" fmla="*/ 18 h 35"/>
                <a:gd name="T18" fmla="*/ 12 w 24"/>
                <a:gd name="T19" fmla="*/ 29 h 35"/>
                <a:gd name="T20" fmla="*/ 17 w 24"/>
                <a:gd name="T21" fmla="*/ 18 h 35"/>
                <a:gd name="T22" fmla="*/ 12 w 24"/>
                <a:gd name="T23" fmla="*/ 6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 h="35">
                  <a:moveTo>
                    <a:pt x="12" y="35"/>
                  </a:moveTo>
                  <a:cubicBezTo>
                    <a:pt x="4" y="35"/>
                    <a:pt x="0" y="30"/>
                    <a:pt x="0" y="18"/>
                  </a:cubicBezTo>
                  <a:cubicBezTo>
                    <a:pt x="0" y="12"/>
                    <a:pt x="1" y="8"/>
                    <a:pt x="3" y="5"/>
                  </a:cubicBezTo>
                  <a:cubicBezTo>
                    <a:pt x="5" y="1"/>
                    <a:pt x="8" y="0"/>
                    <a:pt x="13" y="0"/>
                  </a:cubicBezTo>
                  <a:cubicBezTo>
                    <a:pt x="20" y="0"/>
                    <a:pt x="24" y="6"/>
                    <a:pt x="24" y="17"/>
                  </a:cubicBezTo>
                  <a:cubicBezTo>
                    <a:pt x="24" y="23"/>
                    <a:pt x="23" y="28"/>
                    <a:pt x="21" y="31"/>
                  </a:cubicBezTo>
                  <a:cubicBezTo>
                    <a:pt x="19" y="34"/>
                    <a:pt x="16" y="35"/>
                    <a:pt x="12" y="35"/>
                  </a:cubicBezTo>
                  <a:close/>
                  <a:moveTo>
                    <a:pt x="12" y="6"/>
                  </a:moveTo>
                  <a:cubicBezTo>
                    <a:pt x="9" y="6"/>
                    <a:pt x="7" y="10"/>
                    <a:pt x="7" y="18"/>
                  </a:cubicBezTo>
                  <a:cubicBezTo>
                    <a:pt x="7" y="26"/>
                    <a:pt x="9" y="29"/>
                    <a:pt x="12" y="29"/>
                  </a:cubicBezTo>
                  <a:cubicBezTo>
                    <a:pt x="15" y="29"/>
                    <a:pt x="17" y="26"/>
                    <a:pt x="17" y="18"/>
                  </a:cubicBezTo>
                  <a:cubicBezTo>
                    <a:pt x="17" y="10"/>
                    <a:pt x="15" y="6"/>
                    <a:pt x="12" y="6"/>
                  </a:cubicBez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1" name="Freeform 277"/>
            <p:cNvSpPr>
              <a:spLocks/>
            </p:cNvSpPr>
            <p:nvPr/>
          </p:nvSpPr>
          <p:spPr bwMode="auto">
            <a:xfrm>
              <a:off x="9374956" y="4563569"/>
              <a:ext cx="78927" cy="179104"/>
            </a:xfrm>
            <a:custGeom>
              <a:avLst/>
              <a:gdLst>
                <a:gd name="T0" fmla="*/ 15 w 15"/>
                <a:gd name="T1" fmla="*/ 0 h 35"/>
                <a:gd name="T2" fmla="*/ 15 w 15"/>
                <a:gd name="T3" fmla="*/ 35 h 35"/>
                <a:gd name="T4" fmla="*/ 7 w 15"/>
                <a:gd name="T5" fmla="*/ 35 h 35"/>
                <a:gd name="T6" fmla="*/ 7 w 15"/>
                <a:gd name="T7" fmla="*/ 9 h 35"/>
                <a:gd name="T8" fmla="*/ 6 w 15"/>
                <a:gd name="T9" fmla="*/ 10 h 35"/>
                <a:gd name="T10" fmla="*/ 4 w 15"/>
                <a:gd name="T11" fmla="*/ 11 h 35"/>
                <a:gd name="T12" fmla="*/ 2 w 15"/>
                <a:gd name="T13" fmla="*/ 12 h 35"/>
                <a:gd name="T14" fmla="*/ 0 w 15"/>
                <a:gd name="T15" fmla="*/ 12 h 35"/>
                <a:gd name="T16" fmla="*/ 0 w 15"/>
                <a:gd name="T17" fmla="*/ 6 h 35"/>
                <a:gd name="T18" fmla="*/ 6 w 15"/>
                <a:gd name="T19" fmla="*/ 3 h 35"/>
                <a:gd name="T20" fmla="*/ 10 w 15"/>
                <a:gd name="T21" fmla="*/ 0 h 35"/>
                <a:gd name="T22" fmla="*/ 15 w 15"/>
                <a:gd name="T23"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35">
                  <a:moveTo>
                    <a:pt x="15" y="0"/>
                  </a:moveTo>
                  <a:cubicBezTo>
                    <a:pt x="15" y="35"/>
                    <a:pt x="15" y="35"/>
                    <a:pt x="15" y="35"/>
                  </a:cubicBezTo>
                  <a:cubicBezTo>
                    <a:pt x="7" y="35"/>
                    <a:pt x="7" y="35"/>
                    <a:pt x="7" y="35"/>
                  </a:cubicBezTo>
                  <a:cubicBezTo>
                    <a:pt x="7" y="9"/>
                    <a:pt x="7" y="9"/>
                    <a:pt x="7" y="9"/>
                  </a:cubicBezTo>
                  <a:cubicBezTo>
                    <a:pt x="7" y="9"/>
                    <a:pt x="6" y="10"/>
                    <a:pt x="6" y="10"/>
                  </a:cubicBezTo>
                  <a:cubicBezTo>
                    <a:pt x="5" y="10"/>
                    <a:pt x="5" y="11"/>
                    <a:pt x="4" y="11"/>
                  </a:cubicBezTo>
                  <a:cubicBezTo>
                    <a:pt x="3" y="11"/>
                    <a:pt x="3" y="11"/>
                    <a:pt x="2" y="12"/>
                  </a:cubicBezTo>
                  <a:cubicBezTo>
                    <a:pt x="1" y="12"/>
                    <a:pt x="1" y="12"/>
                    <a:pt x="0" y="12"/>
                  </a:cubicBezTo>
                  <a:cubicBezTo>
                    <a:pt x="0" y="6"/>
                    <a:pt x="0" y="6"/>
                    <a:pt x="0" y="6"/>
                  </a:cubicBezTo>
                  <a:cubicBezTo>
                    <a:pt x="2" y="5"/>
                    <a:pt x="4" y="4"/>
                    <a:pt x="6" y="3"/>
                  </a:cubicBezTo>
                  <a:cubicBezTo>
                    <a:pt x="7" y="3"/>
                    <a:pt x="9" y="2"/>
                    <a:pt x="10" y="0"/>
                  </a:cubicBezTo>
                  <a:lnTo>
                    <a:pt x="15" y="0"/>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2" name="Freeform 278"/>
            <p:cNvSpPr>
              <a:spLocks noEditPoints="1"/>
            </p:cNvSpPr>
            <p:nvPr/>
          </p:nvSpPr>
          <p:spPr bwMode="auto">
            <a:xfrm>
              <a:off x="9359778" y="4815529"/>
              <a:ext cx="124462" cy="188211"/>
            </a:xfrm>
            <a:custGeom>
              <a:avLst/>
              <a:gdLst>
                <a:gd name="T0" fmla="*/ 12 w 24"/>
                <a:gd name="T1" fmla="*/ 36 h 36"/>
                <a:gd name="T2" fmla="*/ 0 w 24"/>
                <a:gd name="T3" fmla="*/ 19 h 36"/>
                <a:gd name="T4" fmla="*/ 3 w 24"/>
                <a:gd name="T5" fmla="*/ 5 h 36"/>
                <a:gd name="T6" fmla="*/ 13 w 24"/>
                <a:gd name="T7" fmla="*/ 0 h 36"/>
                <a:gd name="T8" fmla="*/ 24 w 24"/>
                <a:gd name="T9" fmla="*/ 18 h 36"/>
                <a:gd name="T10" fmla="*/ 21 w 24"/>
                <a:gd name="T11" fmla="*/ 31 h 36"/>
                <a:gd name="T12" fmla="*/ 12 w 24"/>
                <a:gd name="T13" fmla="*/ 36 h 36"/>
                <a:gd name="T14" fmla="*/ 12 w 24"/>
                <a:gd name="T15" fmla="*/ 6 h 36"/>
                <a:gd name="T16" fmla="*/ 7 w 24"/>
                <a:gd name="T17" fmla="*/ 18 h 36"/>
                <a:gd name="T18" fmla="*/ 12 w 24"/>
                <a:gd name="T19" fmla="*/ 30 h 36"/>
                <a:gd name="T20" fmla="*/ 17 w 24"/>
                <a:gd name="T21" fmla="*/ 18 h 36"/>
                <a:gd name="T22" fmla="*/ 12 w 24"/>
                <a:gd name="T23" fmla="*/ 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 h="36">
                  <a:moveTo>
                    <a:pt x="12" y="36"/>
                  </a:moveTo>
                  <a:cubicBezTo>
                    <a:pt x="4" y="36"/>
                    <a:pt x="0" y="30"/>
                    <a:pt x="0" y="19"/>
                  </a:cubicBezTo>
                  <a:cubicBezTo>
                    <a:pt x="0" y="13"/>
                    <a:pt x="1" y="8"/>
                    <a:pt x="3" y="5"/>
                  </a:cubicBezTo>
                  <a:cubicBezTo>
                    <a:pt x="5" y="2"/>
                    <a:pt x="8" y="0"/>
                    <a:pt x="13" y="0"/>
                  </a:cubicBezTo>
                  <a:cubicBezTo>
                    <a:pt x="20" y="0"/>
                    <a:pt x="24" y="6"/>
                    <a:pt x="24" y="18"/>
                  </a:cubicBezTo>
                  <a:cubicBezTo>
                    <a:pt x="24" y="24"/>
                    <a:pt x="23" y="28"/>
                    <a:pt x="21" y="31"/>
                  </a:cubicBezTo>
                  <a:cubicBezTo>
                    <a:pt x="19" y="34"/>
                    <a:pt x="16" y="36"/>
                    <a:pt x="12" y="36"/>
                  </a:cubicBezTo>
                  <a:close/>
                  <a:moveTo>
                    <a:pt x="12" y="6"/>
                  </a:moveTo>
                  <a:cubicBezTo>
                    <a:pt x="9" y="6"/>
                    <a:pt x="7" y="10"/>
                    <a:pt x="7" y="18"/>
                  </a:cubicBezTo>
                  <a:cubicBezTo>
                    <a:pt x="7" y="26"/>
                    <a:pt x="9" y="30"/>
                    <a:pt x="12" y="30"/>
                  </a:cubicBezTo>
                  <a:cubicBezTo>
                    <a:pt x="15" y="30"/>
                    <a:pt x="17" y="26"/>
                    <a:pt x="17" y="18"/>
                  </a:cubicBezTo>
                  <a:cubicBezTo>
                    <a:pt x="17" y="10"/>
                    <a:pt x="15" y="6"/>
                    <a:pt x="12" y="6"/>
                  </a:cubicBez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41" name="Group 140"/>
          <p:cNvGrpSpPr/>
          <p:nvPr/>
        </p:nvGrpSpPr>
        <p:grpSpPr>
          <a:xfrm>
            <a:off x="9706283" y="4389412"/>
            <a:ext cx="737668" cy="689096"/>
            <a:chOff x="8907463" y="4314644"/>
            <a:chExt cx="737668" cy="689096"/>
          </a:xfrm>
        </p:grpSpPr>
        <p:sp>
          <p:nvSpPr>
            <p:cNvPr id="142" name="Freeform 264"/>
            <p:cNvSpPr>
              <a:spLocks/>
            </p:cNvSpPr>
            <p:nvPr/>
          </p:nvSpPr>
          <p:spPr bwMode="auto">
            <a:xfrm>
              <a:off x="8925677" y="4314644"/>
              <a:ext cx="75892" cy="179104"/>
            </a:xfrm>
            <a:custGeom>
              <a:avLst/>
              <a:gdLst>
                <a:gd name="T0" fmla="*/ 15 w 15"/>
                <a:gd name="T1" fmla="*/ 0 h 35"/>
                <a:gd name="T2" fmla="*/ 15 w 15"/>
                <a:gd name="T3" fmla="*/ 35 h 35"/>
                <a:gd name="T4" fmla="*/ 7 w 15"/>
                <a:gd name="T5" fmla="*/ 35 h 35"/>
                <a:gd name="T6" fmla="*/ 7 w 15"/>
                <a:gd name="T7" fmla="*/ 8 h 35"/>
                <a:gd name="T8" fmla="*/ 6 w 15"/>
                <a:gd name="T9" fmla="*/ 9 h 35"/>
                <a:gd name="T10" fmla="*/ 4 w 15"/>
                <a:gd name="T11" fmla="*/ 10 h 35"/>
                <a:gd name="T12" fmla="*/ 2 w 15"/>
                <a:gd name="T13" fmla="*/ 11 h 35"/>
                <a:gd name="T14" fmla="*/ 0 w 15"/>
                <a:gd name="T15" fmla="*/ 11 h 35"/>
                <a:gd name="T16" fmla="*/ 0 w 15"/>
                <a:gd name="T17" fmla="*/ 5 h 35"/>
                <a:gd name="T18" fmla="*/ 5 w 15"/>
                <a:gd name="T19" fmla="*/ 3 h 35"/>
                <a:gd name="T20" fmla="*/ 10 w 15"/>
                <a:gd name="T21" fmla="*/ 0 h 35"/>
                <a:gd name="T22" fmla="*/ 15 w 15"/>
                <a:gd name="T23"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35">
                  <a:moveTo>
                    <a:pt x="15" y="0"/>
                  </a:moveTo>
                  <a:cubicBezTo>
                    <a:pt x="15" y="35"/>
                    <a:pt x="15" y="35"/>
                    <a:pt x="15" y="35"/>
                  </a:cubicBezTo>
                  <a:cubicBezTo>
                    <a:pt x="7" y="35"/>
                    <a:pt x="7" y="35"/>
                    <a:pt x="7" y="35"/>
                  </a:cubicBezTo>
                  <a:cubicBezTo>
                    <a:pt x="7" y="8"/>
                    <a:pt x="7" y="8"/>
                    <a:pt x="7" y="8"/>
                  </a:cubicBezTo>
                  <a:cubicBezTo>
                    <a:pt x="7" y="9"/>
                    <a:pt x="6" y="9"/>
                    <a:pt x="6" y="9"/>
                  </a:cubicBezTo>
                  <a:cubicBezTo>
                    <a:pt x="5" y="10"/>
                    <a:pt x="5" y="10"/>
                    <a:pt x="4" y="10"/>
                  </a:cubicBezTo>
                  <a:cubicBezTo>
                    <a:pt x="3" y="10"/>
                    <a:pt x="3" y="11"/>
                    <a:pt x="2" y="11"/>
                  </a:cubicBezTo>
                  <a:cubicBezTo>
                    <a:pt x="1" y="11"/>
                    <a:pt x="1" y="11"/>
                    <a:pt x="0" y="11"/>
                  </a:cubicBezTo>
                  <a:cubicBezTo>
                    <a:pt x="0" y="5"/>
                    <a:pt x="0" y="5"/>
                    <a:pt x="0" y="5"/>
                  </a:cubicBezTo>
                  <a:cubicBezTo>
                    <a:pt x="2" y="4"/>
                    <a:pt x="4" y="4"/>
                    <a:pt x="5" y="3"/>
                  </a:cubicBezTo>
                  <a:cubicBezTo>
                    <a:pt x="7" y="2"/>
                    <a:pt x="9" y="1"/>
                    <a:pt x="10" y="0"/>
                  </a:cubicBezTo>
                  <a:lnTo>
                    <a:pt x="15" y="0"/>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3" name="Freeform 265"/>
            <p:cNvSpPr>
              <a:spLocks noEditPoints="1"/>
            </p:cNvSpPr>
            <p:nvPr/>
          </p:nvSpPr>
          <p:spPr bwMode="auto">
            <a:xfrm>
              <a:off x="9065318" y="4314644"/>
              <a:ext cx="124462" cy="179104"/>
            </a:xfrm>
            <a:custGeom>
              <a:avLst/>
              <a:gdLst>
                <a:gd name="T0" fmla="*/ 12 w 24"/>
                <a:gd name="T1" fmla="*/ 35 h 35"/>
                <a:gd name="T2" fmla="*/ 0 w 24"/>
                <a:gd name="T3" fmla="*/ 18 h 35"/>
                <a:gd name="T4" fmla="*/ 3 w 24"/>
                <a:gd name="T5" fmla="*/ 5 h 35"/>
                <a:gd name="T6" fmla="*/ 13 w 24"/>
                <a:gd name="T7" fmla="*/ 0 h 35"/>
                <a:gd name="T8" fmla="*/ 24 w 24"/>
                <a:gd name="T9" fmla="*/ 17 h 35"/>
                <a:gd name="T10" fmla="*/ 21 w 24"/>
                <a:gd name="T11" fmla="*/ 31 h 35"/>
                <a:gd name="T12" fmla="*/ 12 w 24"/>
                <a:gd name="T13" fmla="*/ 35 h 35"/>
                <a:gd name="T14" fmla="*/ 12 w 24"/>
                <a:gd name="T15" fmla="*/ 6 h 35"/>
                <a:gd name="T16" fmla="*/ 7 w 24"/>
                <a:gd name="T17" fmla="*/ 18 h 35"/>
                <a:gd name="T18" fmla="*/ 12 w 24"/>
                <a:gd name="T19" fmla="*/ 29 h 35"/>
                <a:gd name="T20" fmla="*/ 17 w 24"/>
                <a:gd name="T21" fmla="*/ 18 h 35"/>
                <a:gd name="T22" fmla="*/ 12 w 24"/>
                <a:gd name="T23" fmla="*/ 6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 h="35">
                  <a:moveTo>
                    <a:pt x="12" y="35"/>
                  </a:moveTo>
                  <a:cubicBezTo>
                    <a:pt x="4" y="35"/>
                    <a:pt x="0" y="30"/>
                    <a:pt x="0" y="18"/>
                  </a:cubicBezTo>
                  <a:cubicBezTo>
                    <a:pt x="0" y="12"/>
                    <a:pt x="1" y="8"/>
                    <a:pt x="3" y="5"/>
                  </a:cubicBezTo>
                  <a:cubicBezTo>
                    <a:pt x="5" y="1"/>
                    <a:pt x="8" y="0"/>
                    <a:pt x="13" y="0"/>
                  </a:cubicBezTo>
                  <a:cubicBezTo>
                    <a:pt x="20" y="0"/>
                    <a:pt x="24" y="6"/>
                    <a:pt x="24" y="17"/>
                  </a:cubicBezTo>
                  <a:cubicBezTo>
                    <a:pt x="24" y="23"/>
                    <a:pt x="23" y="28"/>
                    <a:pt x="21" y="31"/>
                  </a:cubicBezTo>
                  <a:cubicBezTo>
                    <a:pt x="19" y="34"/>
                    <a:pt x="16" y="35"/>
                    <a:pt x="12" y="35"/>
                  </a:cubicBezTo>
                  <a:close/>
                  <a:moveTo>
                    <a:pt x="12" y="6"/>
                  </a:moveTo>
                  <a:cubicBezTo>
                    <a:pt x="9" y="6"/>
                    <a:pt x="7" y="10"/>
                    <a:pt x="7" y="18"/>
                  </a:cubicBezTo>
                  <a:cubicBezTo>
                    <a:pt x="7" y="26"/>
                    <a:pt x="9" y="29"/>
                    <a:pt x="12" y="29"/>
                  </a:cubicBezTo>
                  <a:cubicBezTo>
                    <a:pt x="15" y="29"/>
                    <a:pt x="17" y="26"/>
                    <a:pt x="17" y="18"/>
                  </a:cubicBezTo>
                  <a:cubicBezTo>
                    <a:pt x="17" y="10"/>
                    <a:pt x="15" y="6"/>
                    <a:pt x="12" y="6"/>
                  </a:cubicBez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4" name="Freeform 266"/>
            <p:cNvSpPr>
              <a:spLocks/>
            </p:cNvSpPr>
            <p:nvPr/>
          </p:nvSpPr>
          <p:spPr bwMode="auto">
            <a:xfrm>
              <a:off x="9226208" y="4314644"/>
              <a:ext cx="75892" cy="179104"/>
            </a:xfrm>
            <a:custGeom>
              <a:avLst/>
              <a:gdLst>
                <a:gd name="T0" fmla="*/ 15 w 15"/>
                <a:gd name="T1" fmla="*/ 0 h 35"/>
                <a:gd name="T2" fmla="*/ 15 w 15"/>
                <a:gd name="T3" fmla="*/ 35 h 35"/>
                <a:gd name="T4" fmla="*/ 7 w 15"/>
                <a:gd name="T5" fmla="*/ 35 h 35"/>
                <a:gd name="T6" fmla="*/ 7 w 15"/>
                <a:gd name="T7" fmla="*/ 8 h 35"/>
                <a:gd name="T8" fmla="*/ 6 w 15"/>
                <a:gd name="T9" fmla="*/ 9 h 35"/>
                <a:gd name="T10" fmla="*/ 4 w 15"/>
                <a:gd name="T11" fmla="*/ 10 h 35"/>
                <a:gd name="T12" fmla="*/ 2 w 15"/>
                <a:gd name="T13" fmla="*/ 11 h 35"/>
                <a:gd name="T14" fmla="*/ 0 w 15"/>
                <a:gd name="T15" fmla="*/ 11 h 35"/>
                <a:gd name="T16" fmla="*/ 0 w 15"/>
                <a:gd name="T17" fmla="*/ 5 h 35"/>
                <a:gd name="T18" fmla="*/ 6 w 15"/>
                <a:gd name="T19" fmla="*/ 3 h 35"/>
                <a:gd name="T20" fmla="*/ 10 w 15"/>
                <a:gd name="T21" fmla="*/ 0 h 35"/>
                <a:gd name="T22" fmla="*/ 15 w 15"/>
                <a:gd name="T23"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35">
                  <a:moveTo>
                    <a:pt x="15" y="0"/>
                  </a:moveTo>
                  <a:cubicBezTo>
                    <a:pt x="15" y="35"/>
                    <a:pt x="15" y="35"/>
                    <a:pt x="15" y="35"/>
                  </a:cubicBezTo>
                  <a:cubicBezTo>
                    <a:pt x="7" y="35"/>
                    <a:pt x="7" y="35"/>
                    <a:pt x="7" y="35"/>
                  </a:cubicBezTo>
                  <a:cubicBezTo>
                    <a:pt x="7" y="8"/>
                    <a:pt x="7" y="8"/>
                    <a:pt x="7" y="8"/>
                  </a:cubicBezTo>
                  <a:cubicBezTo>
                    <a:pt x="7" y="9"/>
                    <a:pt x="6" y="9"/>
                    <a:pt x="6" y="9"/>
                  </a:cubicBezTo>
                  <a:cubicBezTo>
                    <a:pt x="5" y="10"/>
                    <a:pt x="5" y="10"/>
                    <a:pt x="4" y="10"/>
                  </a:cubicBezTo>
                  <a:cubicBezTo>
                    <a:pt x="4" y="10"/>
                    <a:pt x="3" y="11"/>
                    <a:pt x="2" y="11"/>
                  </a:cubicBezTo>
                  <a:cubicBezTo>
                    <a:pt x="1" y="11"/>
                    <a:pt x="1" y="11"/>
                    <a:pt x="0" y="11"/>
                  </a:cubicBezTo>
                  <a:cubicBezTo>
                    <a:pt x="0" y="5"/>
                    <a:pt x="0" y="5"/>
                    <a:pt x="0" y="5"/>
                  </a:cubicBezTo>
                  <a:cubicBezTo>
                    <a:pt x="2" y="4"/>
                    <a:pt x="4" y="4"/>
                    <a:pt x="6" y="3"/>
                  </a:cubicBezTo>
                  <a:cubicBezTo>
                    <a:pt x="7" y="2"/>
                    <a:pt x="9" y="1"/>
                    <a:pt x="10" y="0"/>
                  </a:cubicBezTo>
                  <a:lnTo>
                    <a:pt x="15" y="0"/>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5" name="Freeform 267"/>
            <p:cNvSpPr>
              <a:spLocks noEditPoints="1"/>
            </p:cNvSpPr>
            <p:nvPr/>
          </p:nvSpPr>
          <p:spPr bwMode="auto">
            <a:xfrm>
              <a:off x="8907463" y="4566605"/>
              <a:ext cx="124462" cy="182140"/>
            </a:xfrm>
            <a:custGeom>
              <a:avLst/>
              <a:gdLst>
                <a:gd name="T0" fmla="*/ 12 w 24"/>
                <a:gd name="T1" fmla="*/ 35 h 35"/>
                <a:gd name="T2" fmla="*/ 0 w 24"/>
                <a:gd name="T3" fmla="*/ 18 h 35"/>
                <a:gd name="T4" fmla="*/ 3 w 24"/>
                <a:gd name="T5" fmla="*/ 4 h 35"/>
                <a:gd name="T6" fmla="*/ 12 w 24"/>
                <a:gd name="T7" fmla="*/ 0 h 35"/>
                <a:gd name="T8" fmla="*/ 24 w 24"/>
                <a:gd name="T9" fmla="*/ 17 h 35"/>
                <a:gd name="T10" fmla="*/ 21 w 24"/>
                <a:gd name="T11" fmla="*/ 30 h 35"/>
                <a:gd name="T12" fmla="*/ 12 w 24"/>
                <a:gd name="T13" fmla="*/ 35 h 35"/>
                <a:gd name="T14" fmla="*/ 12 w 24"/>
                <a:gd name="T15" fmla="*/ 5 h 35"/>
                <a:gd name="T16" fmla="*/ 7 w 24"/>
                <a:gd name="T17" fmla="*/ 18 h 35"/>
                <a:gd name="T18" fmla="*/ 12 w 24"/>
                <a:gd name="T19" fmla="*/ 29 h 35"/>
                <a:gd name="T20" fmla="*/ 17 w 24"/>
                <a:gd name="T21" fmla="*/ 17 h 35"/>
                <a:gd name="T22" fmla="*/ 12 w 24"/>
                <a:gd name="T23" fmla="*/ 5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 h="35">
                  <a:moveTo>
                    <a:pt x="12" y="35"/>
                  </a:moveTo>
                  <a:cubicBezTo>
                    <a:pt x="4" y="35"/>
                    <a:pt x="0" y="29"/>
                    <a:pt x="0" y="18"/>
                  </a:cubicBezTo>
                  <a:cubicBezTo>
                    <a:pt x="0" y="12"/>
                    <a:pt x="1" y="7"/>
                    <a:pt x="3" y="4"/>
                  </a:cubicBezTo>
                  <a:cubicBezTo>
                    <a:pt x="5" y="1"/>
                    <a:pt x="8" y="0"/>
                    <a:pt x="12" y="0"/>
                  </a:cubicBezTo>
                  <a:cubicBezTo>
                    <a:pt x="20" y="0"/>
                    <a:pt x="24" y="5"/>
                    <a:pt x="24" y="17"/>
                  </a:cubicBezTo>
                  <a:cubicBezTo>
                    <a:pt x="24" y="23"/>
                    <a:pt x="23" y="27"/>
                    <a:pt x="21" y="30"/>
                  </a:cubicBezTo>
                  <a:cubicBezTo>
                    <a:pt x="19" y="33"/>
                    <a:pt x="16" y="35"/>
                    <a:pt x="12" y="35"/>
                  </a:cubicBezTo>
                  <a:close/>
                  <a:moveTo>
                    <a:pt x="12" y="5"/>
                  </a:moveTo>
                  <a:cubicBezTo>
                    <a:pt x="9" y="5"/>
                    <a:pt x="7" y="10"/>
                    <a:pt x="7" y="18"/>
                  </a:cubicBezTo>
                  <a:cubicBezTo>
                    <a:pt x="7" y="25"/>
                    <a:pt x="9" y="29"/>
                    <a:pt x="12" y="29"/>
                  </a:cubicBezTo>
                  <a:cubicBezTo>
                    <a:pt x="15" y="29"/>
                    <a:pt x="17" y="25"/>
                    <a:pt x="17" y="17"/>
                  </a:cubicBezTo>
                  <a:cubicBezTo>
                    <a:pt x="17" y="9"/>
                    <a:pt x="15" y="5"/>
                    <a:pt x="12" y="5"/>
                  </a:cubicBez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6" name="Freeform 268"/>
            <p:cNvSpPr>
              <a:spLocks/>
            </p:cNvSpPr>
            <p:nvPr/>
          </p:nvSpPr>
          <p:spPr bwMode="auto">
            <a:xfrm>
              <a:off x="9080496" y="4563569"/>
              <a:ext cx="75892" cy="179104"/>
            </a:xfrm>
            <a:custGeom>
              <a:avLst/>
              <a:gdLst>
                <a:gd name="T0" fmla="*/ 15 w 15"/>
                <a:gd name="T1" fmla="*/ 0 h 35"/>
                <a:gd name="T2" fmla="*/ 15 w 15"/>
                <a:gd name="T3" fmla="*/ 35 h 35"/>
                <a:gd name="T4" fmla="*/ 7 w 15"/>
                <a:gd name="T5" fmla="*/ 35 h 35"/>
                <a:gd name="T6" fmla="*/ 7 w 15"/>
                <a:gd name="T7" fmla="*/ 9 h 35"/>
                <a:gd name="T8" fmla="*/ 6 w 15"/>
                <a:gd name="T9" fmla="*/ 10 h 35"/>
                <a:gd name="T10" fmla="*/ 4 w 15"/>
                <a:gd name="T11" fmla="*/ 11 h 35"/>
                <a:gd name="T12" fmla="*/ 2 w 15"/>
                <a:gd name="T13" fmla="*/ 12 h 35"/>
                <a:gd name="T14" fmla="*/ 0 w 15"/>
                <a:gd name="T15" fmla="*/ 12 h 35"/>
                <a:gd name="T16" fmla="*/ 0 w 15"/>
                <a:gd name="T17" fmla="*/ 6 h 35"/>
                <a:gd name="T18" fmla="*/ 6 w 15"/>
                <a:gd name="T19" fmla="*/ 3 h 35"/>
                <a:gd name="T20" fmla="*/ 10 w 15"/>
                <a:gd name="T21" fmla="*/ 0 h 35"/>
                <a:gd name="T22" fmla="*/ 15 w 15"/>
                <a:gd name="T23"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35">
                  <a:moveTo>
                    <a:pt x="15" y="0"/>
                  </a:moveTo>
                  <a:cubicBezTo>
                    <a:pt x="15" y="35"/>
                    <a:pt x="15" y="35"/>
                    <a:pt x="15" y="35"/>
                  </a:cubicBezTo>
                  <a:cubicBezTo>
                    <a:pt x="7" y="35"/>
                    <a:pt x="7" y="35"/>
                    <a:pt x="7" y="35"/>
                  </a:cubicBezTo>
                  <a:cubicBezTo>
                    <a:pt x="7" y="9"/>
                    <a:pt x="7" y="9"/>
                    <a:pt x="7" y="9"/>
                  </a:cubicBezTo>
                  <a:cubicBezTo>
                    <a:pt x="7" y="9"/>
                    <a:pt x="6" y="10"/>
                    <a:pt x="6" y="10"/>
                  </a:cubicBezTo>
                  <a:cubicBezTo>
                    <a:pt x="5" y="10"/>
                    <a:pt x="5" y="11"/>
                    <a:pt x="4" y="11"/>
                  </a:cubicBezTo>
                  <a:cubicBezTo>
                    <a:pt x="3" y="11"/>
                    <a:pt x="3" y="11"/>
                    <a:pt x="2" y="12"/>
                  </a:cubicBezTo>
                  <a:cubicBezTo>
                    <a:pt x="1" y="12"/>
                    <a:pt x="1" y="12"/>
                    <a:pt x="0" y="12"/>
                  </a:cubicBezTo>
                  <a:cubicBezTo>
                    <a:pt x="0" y="6"/>
                    <a:pt x="0" y="6"/>
                    <a:pt x="0" y="6"/>
                  </a:cubicBezTo>
                  <a:cubicBezTo>
                    <a:pt x="2" y="5"/>
                    <a:pt x="4" y="4"/>
                    <a:pt x="6" y="3"/>
                  </a:cubicBezTo>
                  <a:cubicBezTo>
                    <a:pt x="7" y="3"/>
                    <a:pt x="9" y="2"/>
                    <a:pt x="10" y="0"/>
                  </a:cubicBezTo>
                  <a:lnTo>
                    <a:pt x="15" y="0"/>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7" name="Freeform 269"/>
            <p:cNvSpPr>
              <a:spLocks noEditPoints="1"/>
            </p:cNvSpPr>
            <p:nvPr/>
          </p:nvSpPr>
          <p:spPr bwMode="auto">
            <a:xfrm>
              <a:off x="9211030" y="4566605"/>
              <a:ext cx="124462" cy="182140"/>
            </a:xfrm>
            <a:custGeom>
              <a:avLst/>
              <a:gdLst>
                <a:gd name="T0" fmla="*/ 12 w 24"/>
                <a:gd name="T1" fmla="*/ 35 h 35"/>
                <a:gd name="T2" fmla="*/ 0 w 24"/>
                <a:gd name="T3" fmla="*/ 18 h 35"/>
                <a:gd name="T4" fmla="*/ 3 w 24"/>
                <a:gd name="T5" fmla="*/ 4 h 35"/>
                <a:gd name="T6" fmla="*/ 13 w 24"/>
                <a:gd name="T7" fmla="*/ 0 h 35"/>
                <a:gd name="T8" fmla="*/ 24 w 24"/>
                <a:gd name="T9" fmla="*/ 17 h 35"/>
                <a:gd name="T10" fmla="*/ 21 w 24"/>
                <a:gd name="T11" fmla="*/ 30 h 35"/>
                <a:gd name="T12" fmla="*/ 12 w 24"/>
                <a:gd name="T13" fmla="*/ 35 h 35"/>
                <a:gd name="T14" fmla="*/ 12 w 24"/>
                <a:gd name="T15" fmla="*/ 5 h 35"/>
                <a:gd name="T16" fmla="*/ 7 w 24"/>
                <a:gd name="T17" fmla="*/ 18 h 35"/>
                <a:gd name="T18" fmla="*/ 12 w 24"/>
                <a:gd name="T19" fmla="*/ 29 h 35"/>
                <a:gd name="T20" fmla="*/ 17 w 24"/>
                <a:gd name="T21" fmla="*/ 17 h 35"/>
                <a:gd name="T22" fmla="*/ 12 w 24"/>
                <a:gd name="T23" fmla="*/ 5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 h="35">
                  <a:moveTo>
                    <a:pt x="12" y="35"/>
                  </a:moveTo>
                  <a:cubicBezTo>
                    <a:pt x="4" y="35"/>
                    <a:pt x="0" y="29"/>
                    <a:pt x="0" y="18"/>
                  </a:cubicBezTo>
                  <a:cubicBezTo>
                    <a:pt x="0" y="12"/>
                    <a:pt x="1" y="7"/>
                    <a:pt x="3" y="4"/>
                  </a:cubicBezTo>
                  <a:cubicBezTo>
                    <a:pt x="5" y="1"/>
                    <a:pt x="8" y="0"/>
                    <a:pt x="13" y="0"/>
                  </a:cubicBezTo>
                  <a:cubicBezTo>
                    <a:pt x="21" y="0"/>
                    <a:pt x="24" y="5"/>
                    <a:pt x="24" y="17"/>
                  </a:cubicBezTo>
                  <a:cubicBezTo>
                    <a:pt x="24" y="23"/>
                    <a:pt x="23" y="27"/>
                    <a:pt x="21" y="30"/>
                  </a:cubicBezTo>
                  <a:cubicBezTo>
                    <a:pt x="19" y="33"/>
                    <a:pt x="16" y="35"/>
                    <a:pt x="12" y="35"/>
                  </a:cubicBezTo>
                  <a:close/>
                  <a:moveTo>
                    <a:pt x="12" y="5"/>
                  </a:moveTo>
                  <a:cubicBezTo>
                    <a:pt x="9" y="5"/>
                    <a:pt x="7" y="10"/>
                    <a:pt x="7" y="18"/>
                  </a:cubicBezTo>
                  <a:cubicBezTo>
                    <a:pt x="7" y="25"/>
                    <a:pt x="9" y="29"/>
                    <a:pt x="12" y="29"/>
                  </a:cubicBezTo>
                  <a:cubicBezTo>
                    <a:pt x="15" y="29"/>
                    <a:pt x="17" y="25"/>
                    <a:pt x="17" y="17"/>
                  </a:cubicBezTo>
                  <a:cubicBezTo>
                    <a:pt x="17" y="9"/>
                    <a:pt x="15" y="5"/>
                    <a:pt x="12" y="5"/>
                  </a:cubicBez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8" name="Freeform 270"/>
            <p:cNvSpPr>
              <a:spLocks noEditPoints="1"/>
            </p:cNvSpPr>
            <p:nvPr/>
          </p:nvSpPr>
          <p:spPr bwMode="auto">
            <a:xfrm>
              <a:off x="8907463" y="4815529"/>
              <a:ext cx="124462" cy="188211"/>
            </a:xfrm>
            <a:custGeom>
              <a:avLst/>
              <a:gdLst>
                <a:gd name="T0" fmla="*/ 12 w 24"/>
                <a:gd name="T1" fmla="*/ 36 h 36"/>
                <a:gd name="T2" fmla="*/ 0 w 24"/>
                <a:gd name="T3" fmla="*/ 19 h 36"/>
                <a:gd name="T4" fmla="*/ 3 w 24"/>
                <a:gd name="T5" fmla="*/ 5 h 36"/>
                <a:gd name="T6" fmla="*/ 12 w 24"/>
                <a:gd name="T7" fmla="*/ 0 h 36"/>
                <a:gd name="T8" fmla="*/ 24 w 24"/>
                <a:gd name="T9" fmla="*/ 18 h 36"/>
                <a:gd name="T10" fmla="*/ 21 w 24"/>
                <a:gd name="T11" fmla="*/ 31 h 36"/>
                <a:gd name="T12" fmla="*/ 12 w 24"/>
                <a:gd name="T13" fmla="*/ 36 h 36"/>
                <a:gd name="T14" fmla="*/ 12 w 24"/>
                <a:gd name="T15" fmla="*/ 6 h 36"/>
                <a:gd name="T16" fmla="*/ 7 w 24"/>
                <a:gd name="T17" fmla="*/ 18 h 36"/>
                <a:gd name="T18" fmla="*/ 12 w 24"/>
                <a:gd name="T19" fmla="*/ 30 h 36"/>
                <a:gd name="T20" fmla="*/ 17 w 24"/>
                <a:gd name="T21" fmla="*/ 18 h 36"/>
                <a:gd name="T22" fmla="*/ 12 w 24"/>
                <a:gd name="T23" fmla="*/ 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 h="36">
                  <a:moveTo>
                    <a:pt x="12" y="36"/>
                  </a:moveTo>
                  <a:cubicBezTo>
                    <a:pt x="4" y="36"/>
                    <a:pt x="0" y="30"/>
                    <a:pt x="0" y="19"/>
                  </a:cubicBezTo>
                  <a:cubicBezTo>
                    <a:pt x="0" y="13"/>
                    <a:pt x="1" y="8"/>
                    <a:pt x="3" y="5"/>
                  </a:cubicBezTo>
                  <a:cubicBezTo>
                    <a:pt x="5" y="2"/>
                    <a:pt x="8" y="0"/>
                    <a:pt x="12" y="0"/>
                  </a:cubicBezTo>
                  <a:cubicBezTo>
                    <a:pt x="20" y="0"/>
                    <a:pt x="24" y="6"/>
                    <a:pt x="24" y="18"/>
                  </a:cubicBezTo>
                  <a:cubicBezTo>
                    <a:pt x="24" y="24"/>
                    <a:pt x="23" y="28"/>
                    <a:pt x="21" y="31"/>
                  </a:cubicBezTo>
                  <a:cubicBezTo>
                    <a:pt x="19" y="34"/>
                    <a:pt x="16" y="36"/>
                    <a:pt x="12" y="36"/>
                  </a:cubicBezTo>
                  <a:close/>
                  <a:moveTo>
                    <a:pt x="12" y="6"/>
                  </a:moveTo>
                  <a:cubicBezTo>
                    <a:pt x="9" y="6"/>
                    <a:pt x="7" y="10"/>
                    <a:pt x="7" y="18"/>
                  </a:cubicBezTo>
                  <a:cubicBezTo>
                    <a:pt x="7" y="26"/>
                    <a:pt x="9" y="30"/>
                    <a:pt x="12" y="30"/>
                  </a:cubicBezTo>
                  <a:cubicBezTo>
                    <a:pt x="15" y="30"/>
                    <a:pt x="17" y="26"/>
                    <a:pt x="17" y="18"/>
                  </a:cubicBezTo>
                  <a:cubicBezTo>
                    <a:pt x="17" y="10"/>
                    <a:pt x="15" y="6"/>
                    <a:pt x="12" y="6"/>
                  </a:cubicBez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9" name="Freeform 271"/>
            <p:cNvSpPr>
              <a:spLocks noEditPoints="1"/>
            </p:cNvSpPr>
            <p:nvPr/>
          </p:nvSpPr>
          <p:spPr bwMode="auto">
            <a:xfrm>
              <a:off x="9065318" y="4815529"/>
              <a:ext cx="124462" cy="188211"/>
            </a:xfrm>
            <a:custGeom>
              <a:avLst/>
              <a:gdLst>
                <a:gd name="T0" fmla="*/ 12 w 24"/>
                <a:gd name="T1" fmla="*/ 36 h 36"/>
                <a:gd name="T2" fmla="*/ 0 w 24"/>
                <a:gd name="T3" fmla="*/ 19 h 36"/>
                <a:gd name="T4" fmla="*/ 3 w 24"/>
                <a:gd name="T5" fmla="*/ 5 h 36"/>
                <a:gd name="T6" fmla="*/ 13 w 24"/>
                <a:gd name="T7" fmla="*/ 0 h 36"/>
                <a:gd name="T8" fmla="*/ 24 w 24"/>
                <a:gd name="T9" fmla="*/ 18 h 36"/>
                <a:gd name="T10" fmla="*/ 21 w 24"/>
                <a:gd name="T11" fmla="*/ 31 h 36"/>
                <a:gd name="T12" fmla="*/ 12 w 24"/>
                <a:gd name="T13" fmla="*/ 36 h 36"/>
                <a:gd name="T14" fmla="*/ 12 w 24"/>
                <a:gd name="T15" fmla="*/ 6 h 36"/>
                <a:gd name="T16" fmla="*/ 7 w 24"/>
                <a:gd name="T17" fmla="*/ 18 h 36"/>
                <a:gd name="T18" fmla="*/ 12 w 24"/>
                <a:gd name="T19" fmla="*/ 30 h 36"/>
                <a:gd name="T20" fmla="*/ 17 w 24"/>
                <a:gd name="T21" fmla="*/ 18 h 36"/>
                <a:gd name="T22" fmla="*/ 12 w 24"/>
                <a:gd name="T23" fmla="*/ 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 h="36">
                  <a:moveTo>
                    <a:pt x="12" y="36"/>
                  </a:moveTo>
                  <a:cubicBezTo>
                    <a:pt x="4" y="36"/>
                    <a:pt x="0" y="30"/>
                    <a:pt x="0" y="19"/>
                  </a:cubicBezTo>
                  <a:cubicBezTo>
                    <a:pt x="0" y="13"/>
                    <a:pt x="1" y="8"/>
                    <a:pt x="3" y="5"/>
                  </a:cubicBezTo>
                  <a:cubicBezTo>
                    <a:pt x="5" y="2"/>
                    <a:pt x="8" y="0"/>
                    <a:pt x="13" y="0"/>
                  </a:cubicBezTo>
                  <a:cubicBezTo>
                    <a:pt x="20" y="0"/>
                    <a:pt x="24" y="6"/>
                    <a:pt x="24" y="18"/>
                  </a:cubicBezTo>
                  <a:cubicBezTo>
                    <a:pt x="24" y="24"/>
                    <a:pt x="23" y="28"/>
                    <a:pt x="21" y="31"/>
                  </a:cubicBezTo>
                  <a:cubicBezTo>
                    <a:pt x="19" y="34"/>
                    <a:pt x="16" y="36"/>
                    <a:pt x="12" y="36"/>
                  </a:cubicBezTo>
                  <a:close/>
                  <a:moveTo>
                    <a:pt x="12" y="6"/>
                  </a:moveTo>
                  <a:cubicBezTo>
                    <a:pt x="9" y="6"/>
                    <a:pt x="7" y="10"/>
                    <a:pt x="7" y="18"/>
                  </a:cubicBezTo>
                  <a:cubicBezTo>
                    <a:pt x="7" y="26"/>
                    <a:pt x="9" y="30"/>
                    <a:pt x="12" y="30"/>
                  </a:cubicBezTo>
                  <a:cubicBezTo>
                    <a:pt x="15" y="30"/>
                    <a:pt x="17" y="26"/>
                    <a:pt x="17" y="18"/>
                  </a:cubicBezTo>
                  <a:cubicBezTo>
                    <a:pt x="17" y="10"/>
                    <a:pt x="15" y="6"/>
                    <a:pt x="12" y="6"/>
                  </a:cubicBez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0" name="Freeform 272"/>
            <p:cNvSpPr>
              <a:spLocks/>
            </p:cNvSpPr>
            <p:nvPr/>
          </p:nvSpPr>
          <p:spPr bwMode="auto">
            <a:xfrm>
              <a:off x="9226208" y="4815529"/>
              <a:ext cx="75892" cy="182140"/>
            </a:xfrm>
            <a:custGeom>
              <a:avLst/>
              <a:gdLst>
                <a:gd name="T0" fmla="*/ 15 w 15"/>
                <a:gd name="T1" fmla="*/ 0 h 35"/>
                <a:gd name="T2" fmla="*/ 15 w 15"/>
                <a:gd name="T3" fmla="*/ 35 h 35"/>
                <a:gd name="T4" fmla="*/ 7 w 15"/>
                <a:gd name="T5" fmla="*/ 35 h 35"/>
                <a:gd name="T6" fmla="*/ 7 w 15"/>
                <a:gd name="T7" fmla="*/ 9 h 35"/>
                <a:gd name="T8" fmla="*/ 6 w 15"/>
                <a:gd name="T9" fmla="*/ 10 h 35"/>
                <a:gd name="T10" fmla="*/ 4 w 15"/>
                <a:gd name="T11" fmla="*/ 11 h 35"/>
                <a:gd name="T12" fmla="*/ 2 w 15"/>
                <a:gd name="T13" fmla="*/ 11 h 35"/>
                <a:gd name="T14" fmla="*/ 0 w 15"/>
                <a:gd name="T15" fmla="*/ 12 h 35"/>
                <a:gd name="T16" fmla="*/ 0 w 15"/>
                <a:gd name="T17" fmla="*/ 5 h 35"/>
                <a:gd name="T18" fmla="*/ 6 w 15"/>
                <a:gd name="T19" fmla="*/ 3 h 35"/>
                <a:gd name="T20" fmla="*/ 10 w 15"/>
                <a:gd name="T21" fmla="*/ 0 h 35"/>
                <a:gd name="T22" fmla="*/ 15 w 15"/>
                <a:gd name="T23"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35">
                  <a:moveTo>
                    <a:pt x="15" y="0"/>
                  </a:moveTo>
                  <a:cubicBezTo>
                    <a:pt x="15" y="35"/>
                    <a:pt x="15" y="35"/>
                    <a:pt x="15" y="35"/>
                  </a:cubicBezTo>
                  <a:cubicBezTo>
                    <a:pt x="7" y="35"/>
                    <a:pt x="7" y="35"/>
                    <a:pt x="7" y="35"/>
                  </a:cubicBezTo>
                  <a:cubicBezTo>
                    <a:pt x="7" y="9"/>
                    <a:pt x="7" y="9"/>
                    <a:pt x="7" y="9"/>
                  </a:cubicBezTo>
                  <a:cubicBezTo>
                    <a:pt x="7" y="9"/>
                    <a:pt x="6" y="9"/>
                    <a:pt x="6" y="10"/>
                  </a:cubicBezTo>
                  <a:cubicBezTo>
                    <a:pt x="5" y="10"/>
                    <a:pt x="5" y="10"/>
                    <a:pt x="4" y="11"/>
                  </a:cubicBezTo>
                  <a:cubicBezTo>
                    <a:pt x="4" y="11"/>
                    <a:pt x="3" y="11"/>
                    <a:pt x="2" y="11"/>
                  </a:cubicBezTo>
                  <a:cubicBezTo>
                    <a:pt x="1" y="11"/>
                    <a:pt x="1" y="12"/>
                    <a:pt x="0" y="12"/>
                  </a:cubicBezTo>
                  <a:cubicBezTo>
                    <a:pt x="0" y="5"/>
                    <a:pt x="0" y="5"/>
                    <a:pt x="0" y="5"/>
                  </a:cubicBezTo>
                  <a:cubicBezTo>
                    <a:pt x="2" y="5"/>
                    <a:pt x="4" y="4"/>
                    <a:pt x="6" y="3"/>
                  </a:cubicBezTo>
                  <a:cubicBezTo>
                    <a:pt x="7" y="2"/>
                    <a:pt x="9" y="1"/>
                    <a:pt x="10" y="0"/>
                  </a:cubicBezTo>
                  <a:lnTo>
                    <a:pt x="15" y="0"/>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1" name="Freeform 273"/>
            <p:cNvSpPr>
              <a:spLocks/>
            </p:cNvSpPr>
            <p:nvPr/>
          </p:nvSpPr>
          <p:spPr bwMode="auto">
            <a:xfrm>
              <a:off x="9532811" y="4314644"/>
              <a:ext cx="75892" cy="179104"/>
            </a:xfrm>
            <a:custGeom>
              <a:avLst/>
              <a:gdLst>
                <a:gd name="T0" fmla="*/ 15 w 15"/>
                <a:gd name="T1" fmla="*/ 0 h 35"/>
                <a:gd name="T2" fmla="*/ 15 w 15"/>
                <a:gd name="T3" fmla="*/ 35 h 35"/>
                <a:gd name="T4" fmla="*/ 7 w 15"/>
                <a:gd name="T5" fmla="*/ 35 h 35"/>
                <a:gd name="T6" fmla="*/ 7 w 15"/>
                <a:gd name="T7" fmla="*/ 8 h 35"/>
                <a:gd name="T8" fmla="*/ 6 w 15"/>
                <a:gd name="T9" fmla="*/ 9 h 35"/>
                <a:gd name="T10" fmla="*/ 4 w 15"/>
                <a:gd name="T11" fmla="*/ 10 h 35"/>
                <a:gd name="T12" fmla="*/ 2 w 15"/>
                <a:gd name="T13" fmla="*/ 11 h 35"/>
                <a:gd name="T14" fmla="*/ 0 w 15"/>
                <a:gd name="T15" fmla="*/ 11 h 35"/>
                <a:gd name="T16" fmla="*/ 0 w 15"/>
                <a:gd name="T17" fmla="*/ 5 h 35"/>
                <a:gd name="T18" fmla="*/ 6 w 15"/>
                <a:gd name="T19" fmla="*/ 3 h 35"/>
                <a:gd name="T20" fmla="*/ 10 w 15"/>
                <a:gd name="T21" fmla="*/ 0 h 35"/>
                <a:gd name="T22" fmla="*/ 15 w 15"/>
                <a:gd name="T23"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35">
                  <a:moveTo>
                    <a:pt x="15" y="0"/>
                  </a:moveTo>
                  <a:cubicBezTo>
                    <a:pt x="15" y="35"/>
                    <a:pt x="15" y="35"/>
                    <a:pt x="15" y="35"/>
                  </a:cubicBezTo>
                  <a:cubicBezTo>
                    <a:pt x="7" y="35"/>
                    <a:pt x="7" y="35"/>
                    <a:pt x="7" y="35"/>
                  </a:cubicBezTo>
                  <a:cubicBezTo>
                    <a:pt x="7" y="8"/>
                    <a:pt x="7" y="8"/>
                    <a:pt x="7" y="8"/>
                  </a:cubicBezTo>
                  <a:cubicBezTo>
                    <a:pt x="7" y="9"/>
                    <a:pt x="7" y="9"/>
                    <a:pt x="6" y="9"/>
                  </a:cubicBezTo>
                  <a:cubicBezTo>
                    <a:pt x="5" y="10"/>
                    <a:pt x="5" y="10"/>
                    <a:pt x="4" y="10"/>
                  </a:cubicBezTo>
                  <a:cubicBezTo>
                    <a:pt x="4" y="10"/>
                    <a:pt x="3" y="11"/>
                    <a:pt x="2" y="11"/>
                  </a:cubicBezTo>
                  <a:cubicBezTo>
                    <a:pt x="2" y="11"/>
                    <a:pt x="1" y="11"/>
                    <a:pt x="0" y="11"/>
                  </a:cubicBezTo>
                  <a:cubicBezTo>
                    <a:pt x="0" y="5"/>
                    <a:pt x="0" y="5"/>
                    <a:pt x="0" y="5"/>
                  </a:cubicBezTo>
                  <a:cubicBezTo>
                    <a:pt x="2" y="4"/>
                    <a:pt x="4" y="4"/>
                    <a:pt x="6" y="3"/>
                  </a:cubicBezTo>
                  <a:cubicBezTo>
                    <a:pt x="7" y="2"/>
                    <a:pt x="9" y="1"/>
                    <a:pt x="10" y="0"/>
                  </a:cubicBezTo>
                  <a:lnTo>
                    <a:pt x="15" y="0"/>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2" name="Freeform 274"/>
            <p:cNvSpPr>
              <a:spLocks noEditPoints="1"/>
            </p:cNvSpPr>
            <p:nvPr/>
          </p:nvSpPr>
          <p:spPr bwMode="auto">
            <a:xfrm>
              <a:off x="9514597" y="4566605"/>
              <a:ext cx="130534" cy="182140"/>
            </a:xfrm>
            <a:custGeom>
              <a:avLst/>
              <a:gdLst>
                <a:gd name="T0" fmla="*/ 12 w 25"/>
                <a:gd name="T1" fmla="*/ 35 h 35"/>
                <a:gd name="T2" fmla="*/ 0 w 25"/>
                <a:gd name="T3" fmla="*/ 18 h 35"/>
                <a:gd name="T4" fmla="*/ 3 w 25"/>
                <a:gd name="T5" fmla="*/ 4 h 35"/>
                <a:gd name="T6" fmla="*/ 13 w 25"/>
                <a:gd name="T7" fmla="*/ 0 h 35"/>
                <a:gd name="T8" fmla="*/ 25 w 25"/>
                <a:gd name="T9" fmla="*/ 17 h 35"/>
                <a:gd name="T10" fmla="*/ 21 w 25"/>
                <a:gd name="T11" fmla="*/ 30 h 35"/>
                <a:gd name="T12" fmla="*/ 12 w 25"/>
                <a:gd name="T13" fmla="*/ 35 h 35"/>
                <a:gd name="T14" fmla="*/ 12 w 25"/>
                <a:gd name="T15" fmla="*/ 5 h 35"/>
                <a:gd name="T16" fmla="*/ 7 w 25"/>
                <a:gd name="T17" fmla="*/ 18 h 35"/>
                <a:gd name="T18" fmla="*/ 12 w 25"/>
                <a:gd name="T19" fmla="*/ 29 h 35"/>
                <a:gd name="T20" fmla="*/ 17 w 25"/>
                <a:gd name="T21" fmla="*/ 17 h 35"/>
                <a:gd name="T22" fmla="*/ 12 w 25"/>
                <a:gd name="T23" fmla="*/ 5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5" h="35">
                  <a:moveTo>
                    <a:pt x="12" y="35"/>
                  </a:moveTo>
                  <a:cubicBezTo>
                    <a:pt x="4" y="35"/>
                    <a:pt x="0" y="29"/>
                    <a:pt x="0" y="18"/>
                  </a:cubicBezTo>
                  <a:cubicBezTo>
                    <a:pt x="0" y="12"/>
                    <a:pt x="1" y="7"/>
                    <a:pt x="3" y="4"/>
                  </a:cubicBezTo>
                  <a:cubicBezTo>
                    <a:pt x="5" y="1"/>
                    <a:pt x="8" y="0"/>
                    <a:pt x="13" y="0"/>
                  </a:cubicBezTo>
                  <a:cubicBezTo>
                    <a:pt x="21" y="0"/>
                    <a:pt x="25" y="5"/>
                    <a:pt x="25" y="17"/>
                  </a:cubicBezTo>
                  <a:cubicBezTo>
                    <a:pt x="25" y="23"/>
                    <a:pt x="23" y="27"/>
                    <a:pt x="21" y="30"/>
                  </a:cubicBezTo>
                  <a:cubicBezTo>
                    <a:pt x="19" y="33"/>
                    <a:pt x="16" y="35"/>
                    <a:pt x="12" y="35"/>
                  </a:cubicBezTo>
                  <a:close/>
                  <a:moveTo>
                    <a:pt x="12" y="5"/>
                  </a:moveTo>
                  <a:cubicBezTo>
                    <a:pt x="9" y="5"/>
                    <a:pt x="7" y="10"/>
                    <a:pt x="7" y="18"/>
                  </a:cubicBezTo>
                  <a:cubicBezTo>
                    <a:pt x="7" y="25"/>
                    <a:pt x="9" y="29"/>
                    <a:pt x="12" y="29"/>
                  </a:cubicBezTo>
                  <a:cubicBezTo>
                    <a:pt x="15" y="29"/>
                    <a:pt x="17" y="25"/>
                    <a:pt x="17" y="17"/>
                  </a:cubicBezTo>
                  <a:cubicBezTo>
                    <a:pt x="17" y="9"/>
                    <a:pt x="15" y="5"/>
                    <a:pt x="12" y="5"/>
                  </a:cubicBez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3" name="Freeform 275"/>
            <p:cNvSpPr>
              <a:spLocks noEditPoints="1"/>
            </p:cNvSpPr>
            <p:nvPr/>
          </p:nvSpPr>
          <p:spPr bwMode="auto">
            <a:xfrm>
              <a:off x="9514597" y="4815529"/>
              <a:ext cx="130534" cy="188211"/>
            </a:xfrm>
            <a:custGeom>
              <a:avLst/>
              <a:gdLst>
                <a:gd name="T0" fmla="*/ 12 w 25"/>
                <a:gd name="T1" fmla="*/ 36 h 36"/>
                <a:gd name="T2" fmla="*/ 0 w 25"/>
                <a:gd name="T3" fmla="*/ 19 h 36"/>
                <a:gd name="T4" fmla="*/ 3 w 25"/>
                <a:gd name="T5" fmla="*/ 5 h 36"/>
                <a:gd name="T6" fmla="*/ 13 w 25"/>
                <a:gd name="T7" fmla="*/ 0 h 36"/>
                <a:gd name="T8" fmla="*/ 25 w 25"/>
                <a:gd name="T9" fmla="*/ 18 h 36"/>
                <a:gd name="T10" fmla="*/ 21 w 25"/>
                <a:gd name="T11" fmla="*/ 31 h 36"/>
                <a:gd name="T12" fmla="*/ 12 w 25"/>
                <a:gd name="T13" fmla="*/ 36 h 36"/>
                <a:gd name="T14" fmla="*/ 12 w 25"/>
                <a:gd name="T15" fmla="*/ 6 h 36"/>
                <a:gd name="T16" fmla="*/ 7 w 25"/>
                <a:gd name="T17" fmla="*/ 18 h 36"/>
                <a:gd name="T18" fmla="*/ 12 w 25"/>
                <a:gd name="T19" fmla="*/ 30 h 36"/>
                <a:gd name="T20" fmla="*/ 17 w 25"/>
                <a:gd name="T21" fmla="*/ 18 h 36"/>
                <a:gd name="T22" fmla="*/ 12 w 25"/>
                <a:gd name="T23" fmla="*/ 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5" h="36">
                  <a:moveTo>
                    <a:pt x="12" y="36"/>
                  </a:moveTo>
                  <a:cubicBezTo>
                    <a:pt x="4" y="36"/>
                    <a:pt x="0" y="30"/>
                    <a:pt x="0" y="19"/>
                  </a:cubicBezTo>
                  <a:cubicBezTo>
                    <a:pt x="0" y="13"/>
                    <a:pt x="1" y="8"/>
                    <a:pt x="3" y="5"/>
                  </a:cubicBezTo>
                  <a:cubicBezTo>
                    <a:pt x="5" y="2"/>
                    <a:pt x="8" y="0"/>
                    <a:pt x="13" y="0"/>
                  </a:cubicBezTo>
                  <a:cubicBezTo>
                    <a:pt x="21" y="0"/>
                    <a:pt x="25" y="6"/>
                    <a:pt x="25" y="18"/>
                  </a:cubicBezTo>
                  <a:cubicBezTo>
                    <a:pt x="25" y="24"/>
                    <a:pt x="23" y="28"/>
                    <a:pt x="21" y="31"/>
                  </a:cubicBezTo>
                  <a:cubicBezTo>
                    <a:pt x="19" y="34"/>
                    <a:pt x="16" y="36"/>
                    <a:pt x="12" y="36"/>
                  </a:cubicBezTo>
                  <a:close/>
                  <a:moveTo>
                    <a:pt x="12" y="6"/>
                  </a:moveTo>
                  <a:cubicBezTo>
                    <a:pt x="9" y="6"/>
                    <a:pt x="7" y="10"/>
                    <a:pt x="7" y="18"/>
                  </a:cubicBezTo>
                  <a:cubicBezTo>
                    <a:pt x="7" y="26"/>
                    <a:pt x="9" y="30"/>
                    <a:pt x="12" y="30"/>
                  </a:cubicBezTo>
                  <a:cubicBezTo>
                    <a:pt x="15" y="30"/>
                    <a:pt x="17" y="26"/>
                    <a:pt x="17" y="18"/>
                  </a:cubicBezTo>
                  <a:cubicBezTo>
                    <a:pt x="17" y="10"/>
                    <a:pt x="15" y="6"/>
                    <a:pt x="12" y="6"/>
                  </a:cubicBez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4" name="Freeform 276"/>
            <p:cNvSpPr>
              <a:spLocks noEditPoints="1"/>
            </p:cNvSpPr>
            <p:nvPr/>
          </p:nvSpPr>
          <p:spPr bwMode="auto">
            <a:xfrm>
              <a:off x="9359778" y="4314644"/>
              <a:ext cx="124462" cy="179104"/>
            </a:xfrm>
            <a:custGeom>
              <a:avLst/>
              <a:gdLst>
                <a:gd name="T0" fmla="*/ 12 w 24"/>
                <a:gd name="T1" fmla="*/ 35 h 35"/>
                <a:gd name="T2" fmla="*/ 0 w 24"/>
                <a:gd name="T3" fmla="*/ 18 h 35"/>
                <a:gd name="T4" fmla="*/ 3 w 24"/>
                <a:gd name="T5" fmla="*/ 5 h 35"/>
                <a:gd name="T6" fmla="*/ 13 w 24"/>
                <a:gd name="T7" fmla="*/ 0 h 35"/>
                <a:gd name="T8" fmla="*/ 24 w 24"/>
                <a:gd name="T9" fmla="*/ 17 h 35"/>
                <a:gd name="T10" fmla="*/ 21 w 24"/>
                <a:gd name="T11" fmla="*/ 31 h 35"/>
                <a:gd name="T12" fmla="*/ 12 w 24"/>
                <a:gd name="T13" fmla="*/ 35 h 35"/>
                <a:gd name="T14" fmla="*/ 12 w 24"/>
                <a:gd name="T15" fmla="*/ 6 h 35"/>
                <a:gd name="T16" fmla="*/ 7 w 24"/>
                <a:gd name="T17" fmla="*/ 18 h 35"/>
                <a:gd name="T18" fmla="*/ 12 w 24"/>
                <a:gd name="T19" fmla="*/ 29 h 35"/>
                <a:gd name="T20" fmla="*/ 17 w 24"/>
                <a:gd name="T21" fmla="*/ 18 h 35"/>
                <a:gd name="T22" fmla="*/ 12 w 24"/>
                <a:gd name="T23" fmla="*/ 6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 h="35">
                  <a:moveTo>
                    <a:pt x="12" y="35"/>
                  </a:moveTo>
                  <a:cubicBezTo>
                    <a:pt x="4" y="35"/>
                    <a:pt x="0" y="30"/>
                    <a:pt x="0" y="18"/>
                  </a:cubicBezTo>
                  <a:cubicBezTo>
                    <a:pt x="0" y="12"/>
                    <a:pt x="1" y="8"/>
                    <a:pt x="3" y="5"/>
                  </a:cubicBezTo>
                  <a:cubicBezTo>
                    <a:pt x="5" y="1"/>
                    <a:pt x="8" y="0"/>
                    <a:pt x="13" y="0"/>
                  </a:cubicBezTo>
                  <a:cubicBezTo>
                    <a:pt x="20" y="0"/>
                    <a:pt x="24" y="6"/>
                    <a:pt x="24" y="17"/>
                  </a:cubicBezTo>
                  <a:cubicBezTo>
                    <a:pt x="24" y="23"/>
                    <a:pt x="23" y="28"/>
                    <a:pt x="21" y="31"/>
                  </a:cubicBezTo>
                  <a:cubicBezTo>
                    <a:pt x="19" y="34"/>
                    <a:pt x="16" y="35"/>
                    <a:pt x="12" y="35"/>
                  </a:cubicBezTo>
                  <a:close/>
                  <a:moveTo>
                    <a:pt x="12" y="6"/>
                  </a:moveTo>
                  <a:cubicBezTo>
                    <a:pt x="9" y="6"/>
                    <a:pt x="7" y="10"/>
                    <a:pt x="7" y="18"/>
                  </a:cubicBezTo>
                  <a:cubicBezTo>
                    <a:pt x="7" y="26"/>
                    <a:pt x="9" y="29"/>
                    <a:pt x="12" y="29"/>
                  </a:cubicBezTo>
                  <a:cubicBezTo>
                    <a:pt x="15" y="29"/>
                    <a:pt x="17" y="26"/>
                    <a:pt x="17" y="18"/>
                  </a:cubicBezTo>
                  <a:cubicBezTo>
                    <a:pt x="17" y="10"/>
                    <a:pt x="15" y="6"/>
                    <a:pt x="12" y="6"/>
                  </a:cubicBez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5" name="Freeform 277"/>
            <p:cNvSpPr>
              <a:spLocks/>
            </p:cNvSpPr>
            <p:nvPr/>
          </p:nvSpPr>
          <p:spPr bwMode="auto">
            <a:xfrm>
              <a:off x="9374956" y="4563569"/>
              <a:ext cx="78927" cy="179104"/>
            </a:xfrm>
            <a:custGeom>
              <a:avLst/>
              <a:gdLst>
                <a:gd name="T0" fmla="*/ 15 w 15"/>
                <a:gd name="T1" fmla="*/ 0 h 35"/>
                <a:gd name="T2" fmla="*/ 15 w 15"/>
                <a:gd name="T3" fmla="*/ 35 h 35"/>
                <a:gd name="T4" fmla="*/ 7 w 15"/>
                <a:gd name="T5" fmla="*/ 35 h 35"/>
                <a:gd name="T6" fmla="*/ 7 w 15"/>
                <a:gd name="T7" fmla="*/ 9 h 35"/>
                <a:gd name="T8" fmla="*/ 6 w 15"/>
                <a:gd name="T9" fmla="*/ 10 h 35"/>
                <a:gd name="T10" fmla="*/ 4 w 15"/>
                <a:gd name="T11" fmla="*/ 11 h 35"/>
                <a:gd name="T12" fmla="*/ 2 w 15"/>
                <a:gd name="T13" fmla="*/ 12 h 35"/>
                <a:gd name="T14" fmla="*/ 0 w 15"/>
                <a:gd name="T15" fmla="*/ 12 h 35"/>
                <a:gd name="T16" fmla="*/ 0 w 15"/>
                <a:gd name="T17" fmla="*/ 6 h 35"/>
                <a:gd name="T18" fmla="*/ 6 w 15"/>
                <a:gd name="T19" fmla="*/ 3 h 35"/>
                <a:gd name="T20" fmla="*/ 10 w 15"/>
                <a:gd name="T21" fmla="*/ 0 h 35"/>
                <a:gd name="T22" fmla="*/ 15 w 15"/>
                <a:gd name="T23"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35">
                  <a:moveTo>
                    <a:pt x="15" y="0"/>
                  </a:moveTo>
                  <a:cubicBezTo>
                    <a:pt x="15" y="35"/>
                    <a:pt x="15" y="35"/>
                    <a:pt x="15" y="35"/>
                  </a:cubicBezTo>
                  <a:cubicBezTo>
                    <a:pt x="7" y="35"/>
                    <a:pt x="7" y="35"/>
                    <a:pt x="7" y="35"/>
                  </a:cubicBezTo>
                  <a:cubicBezTo>
                    <a:pt x="7" y="9"/>
                    <a:pt x="7" y="9"/>
                    <a:pt x="7" y="9"/>
                  </a:cubicBezTo>
                  <a:cubicBezTo>
                    <a:pt x="7" y="9"/>
                    <a:pt x="6" y="10"/>
                    <a:pt x="6" y="10"/>
                  </a:cubicBezTo>
                  <a:cubicBezTo>
                    <a:pt x="5" y="10"/>
                    <a:pt x="5" y="11"/>
                    <a:pt x="4" y="11"/>
                  </a:cubicBezTo>
                  <a:cubicBezTo>
                    <a:pt x="3" y="11"/>
                    <a:pt x="3" y="11"/>
                    <a:pt x="2" y="12"/>
                  </a:cubicBezTo>
                  <a:cubicBezTo>
                    <a:pt x="1" y="12"/>
                    <a:pt x="1" y="12"/>
                    <a:pt x="0" y="12"/>
                  </a:cubicBezTo>
                  <a:cubicBezTo>
                    <a:pt x="0" y="6"/>
                    <a:pt x="0" y="6"/>
                    <a:pt x="0" y="6"/>
                  </a:cubicBezTo>
                  <a:cubicBezTo>
                    <a:pt x="2" y="5"/>
                    <a:pt x="4" y="4"/>
                    <a:pt x="6" y="3"/>
                  </a:cubicBezTo>
                  <a:cubicBezTo>
                    <a:pt x="7" y="3"/>
                    <a:pt x="9" y="2"/>
                    <a:pt x="10" y="0"/>
                  </a:cubicBezTo>
                  <a:lnTo>
                    <a:pt x="15" y="0"/>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6" name="Freeform 278"/>
            <p:cNvSpPr>
              <a:spLocks noEditPoints="1"/>
            </p:cNvSpPr>
            <p:nvPr/>
          </p:nvSpPr>
          <p:spPr bwMode="auto">
            <a:xfrm>
              <a:off x="9359778" y="4815529"/>
              <a:ext cx="124462" cy="188211"/>
            </a:xfrm>
            <a:custGeom>
              <a:avLst/>
              <a:gdLst>
                <a:gd name="T0" fmla="*/ 12 w 24"/>
                <a:gd name="T1" fmla="*/ 36 h 36"/>
                <a:gd name="T2" fmla="*/ 0 w 24"/>
                <a:gd name="T3" fmla="*/ 19 h 36"/>
                <a:gd name="T4" fmla="*/ 3 w 24"/>
                <a:gd name="T5" fmla="*/ 5 h 36"/>
                <a:gd name="T6" fmla="*/ 13 w 24"/>
                <a:gd name="T7" fmla="*/ 0 h 36"/>
                <a:gd name="T8" fmla="*/ 24 w 24"/>
                <a:gd name="T9" fmla="*/ 18 h 36"/>
                <a:gd name="T10" fmla="*/ 21 w 24"/>
                <a:gd name="T11" fmla="*/ 31 h 36"/>
                <a:gd name="T12" fmla="*/ 12 w 24"/>
                <a:gd name="T13" fmla="*/ 36 h 36"/>
                <a:gd name="T14" fmla="*/ 12 w 24"/>
                <a:gd name="T15" fmla="*/ 6 h 36"/>
                <a:gd name="T16" fmla="*/ 7 w 24"/>
                <a:gd name="T17" fmla="*/ 18 h 36"/>
                <a:gd name="T18" fmla="*/ 12 w 24"/>
                <a:gd name="T19" fmla="*/ 30 h 36"/>
                <a:gd name="T20" fmla="*/ 17 w 24"/>
                <a:gd name="T21" fmla="*/ 18 h 36"/>
                <a:gd name="T22" fmla="*/ 12 w 24"/>
                <a:gd name="T23" fmla="*/ 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 h="36">
                  <a:moveTo>
                    <a:pt x="12" y="36"/>
                  </a:moveTo>
                  <a:cubicBezTo>
                    <a:pt x="4" y="36"/>
                    <a:pt x="0" y="30"/>
                    <a:pt x="0" y="19"/>
                  </a:cubicBezTo>
                  <a:cubicBezTo>
                    <a:pt x="0" y="13"/>
                    <a:pt x="1" y="8"/>
                    <a:pt x="3" y="5"/>
                  </a:cubicBezTo>
                  <a:cubicBezTo>
                    <a:pt x="5" y="2"/>
                    <a:pt x="8" y="0"/>
                    <a:pt x="13" y="0"/>
                  </a:cubicBezTo>
                  <a:cubicBezTo>
                    <a:pt x="20" y="0"/>
                    <a:pt x="24" y="6"/>
                    <a:pt x="24" y="18"/>
                  </a:cubicBezTo>
                  <a:cubicBezTo>
                    <a:pt x="24" y="24"/>
                    <a:pt x="23" y="28"/>
                    <a:pt x="21" y="31"/>
                  </a:cubicBezTo>
                  <a:cubicBezTo>
                    <a:pt x="19" y="34"/>
                    <a:pt x="16" y="36"/>
                    <a:pt x="12" y="36"/>
                  </a:cubicBezTo>
                  <a:close/>
                  <a:moveTo>
                    <a:pt x="12" y="6"/>
                  </a:moveTo>
                  <a:cubicBezTo>
                    <a:pt x="9" y="6"/>
                    <a:pt x="7" y="10"/>
                    <a:pt x="7" y="18"/>
                  </a:cubicBezTo>
                  <a:cubicBezTo>
                    <a:pt x="7" y="26"/>
                    <a:pt x="9" y="30"/>
                    <a:pt x="12" y="30"/>
                  </a:cubicBezTo>
                  <a:cubicBezTo>
                    <a:pt x="15" y="30"/>
                    <a:pt x="17" y="26"/>
                    <a:pt x="17" y="18"/>
                  </a:cubicBezTo>
                  <a:cubicBezTo>
                    <a:pt x="17" y="10"/>
                    <a:pt x="15" y="6"/>
                    <a:pt x="12" y="6"/>
                  </a:cubicBez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57" name="Group 156"/>
          <p:cNvGrpSpPr/>
          <p:nvPr/>
        </p:nvGrpSpPr>
        <p:grpSpPr>
          <a:xfrm>
            <a:off x="8907463" y="5131182"/>
            <a:ext cx="737668" cy="434101"/>
            <a:chOff x="8907463" y="4314644"/>
            <a:chExt cx="737668" cy="434101"/>
          </a:xfrm>
        </p:grpSpPr>
        <p:sp>
          <p:nvSpPr>
            <p:cNvPr id="158" name="Freeform 264"/>
            <p:cNvSpPr>
              <a:spLocks/>
            </p:cNvSpPr>
            <p:nvPr/>
          </p:nvSpPr>
          <p:spPr bwMode="auto">
            <a:xfrm>
              <a:off x="8925677" y="4314644"/>
              <a:ext cx="75892" cy="179104"/>
            </a:xfrm>
            <a:custGeom>
              <a:avLst/>
              <a:gdLst>
                <a:gd name="T0" fmla="*/ 15 w 15"/>
                <a:gd name="T1" fmla="*/ 0 h 35"/>
                <a:gd name="T2" fmla="*/ 15 w 15"/>
                <a:gd name="T3" fmla="*/ 35 h 35"/>
                <a:gd name="T4" fmla="*/ 7 w 15"/>
                <a:gd name="T5" fmla="*/ 35 h 35"/>
                <a:gd name="T6" fmla="*/ 7 w 15"/>
                <a:gd name="T7" fmla="*/ 8 h 35"/>
                <a:gd name="T8" fmla="*/ 6 w 15"/>
                <a:gd name="T9" fmla="*/ 9 h 35"/>
                <a:gd name="T10" fmla="*/ 4 w 15"/>
                <a:gd name="T11" fmla="*/ 10 h 35"/>
                <a:gd name="T12" fmla="*/ 2 w 15"/>
                <a:gd name="T13" fmla="*/ 11 h 35"/>
                <a:gd name="T14" fmla="*/ 0 w 15"/>
                <a:gd name="T15" fmla="*/ 11 h 35"/>
                <a:gd name="T16" fmla="*/ 0 w 15"/>
                <a:gd name="T17" fmla="*/ 5 h 35"/>
                <a:gd name="T18" fmla="*/ 5 w 15"/>
                <a:gd name="T19" fmla="*/ 3 h 35"/>
                <a:gd name="T20" fmla="*/ 10 w 15"/>
                <a:gd name="T21" fmla="*/ 0 h 35"/>
                <a:gd name="T22" fmla="*/ 15 w 15"/>
                <a:gd name="T23"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35">
                  <a:moveTo>
                    <a:pt x="15" y="0"/>
                  </a:moveTo>
                  <a:cubicBezTo>
                    <a:pt x="15" y="35"/>
                    <a:pt x="15" y="35"/>
                    <a:pt x="15" y="35"/>
                  </a:cubicBezTo>
                  <a:cubicBezTo>
                    <a:pt x="7" y="35"/>
                    <a:pt x="7" y="35"/>
                    <a:pt x="7" y="35"/>
                  </a:cubicBezTo>
                  <a:cubicBezTo>
                    <a:pt x="7" y="8"/>
                    <a:pt x="7" y="8"/>
                    <a:pt x="7" y="8"/>
                  </a:cubicBezTo>
                  <a:cubicBezTo>
                    <a:pt x="7" y="9"/>
                    <a:pt x="6" y="9"/>
                    <a:pt x="6" y="9"/>
                  </a:cubicBezTo>
                  <a:cubicBezTo>
                    <a:pt x="5" y="10"/>
                    <a:pt x="5" y="10"/>
                    <a:pt x="4" y="10"/>
                  </a:cubicBezTo>
                  <a:cubicBezTo>
                    <a:pt x="3" y="10"/>
                    <a:pt x="3" y="11"/>
                    <a:pt x="2" y="11"/>
                  </a:cubicBezTo>
                  <a:cubicBezTo>
                    <a:pt x="1" y="11"/>
                    <a:pt x="1" y="11"/>
                    <a:pt x="0" y="11"/>
                  </a:cubicBezTo>
                  <a:cubicBezTo>
                    <a:pt x="0" y="5"/>
                    <a:pt x="0" y="5"/>
                    <a:pt x="0" y="5"/>
                  </a:cubicBezTo>
                  <a:cubicBezTo>
                    <a:pt x="2" y="4"/>
                    <a:pt x="4" y="4"/>
                    <a:pt x="5" y="3"/>
                  </a:cubicBezTo>
                  <a:cubicBezTo>
                    <a:pt x="7" y="2"/>
                    <a:pt x="9" y="1"/>
                    <a:pt x="10" y="0"/>
                  </a:cubicBezTo>
                  <a:lnTo>
                    <a:pt x="15" y="0"/>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9" name="Freeform 265"/>
            <p:cNvSpPr>
              <a:spLocks noEditPoints="1"/>
            </p:cNvSpPr>
            <p:nvPr/>
          </p:nvSpPr>
          <p:spPr bwMode="auto">
            <a:xfrm>
              <a:off x="9065318" y="4314644"/>
              <a:ext cx="124462" cy="179104"/>
            </a:xfrm>
            <a:custGeom>
              <a:avLst/>
              <a:gdLst>
                <a:gd name="T0" fmla="*/ 12 w 24"/>
                <a:gd name="T1" fmla="*/ 35 h 35"/>
                <a:gd name="T2" fmla="*/ 0 w 24"/>
                <a:gd name="T3" fmla="*/ 18 h 35"/>
                <a:gd name="T4" fmla="*/ 3 w 24"/>
                <a:gd name="T5" fmla="*/ 5 h 35"/>
                <a:gd name="T6" fmla="*/ 13 w 24"/>
                <a:gd name="T7" fmla="*/ 0 h 35"/>
                <a:gd name="T8" fmla="*/ 24 w 24"/>
                <a:gd name="T9" fmla="*/ 17 h 35"/>
                <a:gd name="T10" fmla="*/ 21 w 24"/>
                <a:gd name="T11" fmla="*/ 31 h 35"/>
                <a:gd name="T12" fmla="*/ 12 w 24"/>
                <a:gd name="T13" fmla="*/ 35 h 35"/>
                <a:gd name="T14" fmla="*/ 12 w 24"/>
                <a:gd name="T15" fmla="*/ 6 h 35"/>
                <a:gd name="T16" fmla="*/ 7 w 24"/>
                <a:gd name="T17" fmla="*/ 18 h 35"/>
                <a:gd name="T18" fmla="*/ 12 w 24"/>
                <a:gd name="T19" fmla="*/ 29 h 35"/>
                <a:gd name="T20" fmla="*/ 17 w 24"/>
                <a:gd name="T21" fmla="*/ 18 h 35"/>
                <a:gd name="T22" fmla="*/ 12 w 24"/>
                <a:gd name="T23" fmla="*/ 6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 h="35">
                  <a:moveTo>
                    <a:pt x="12" y="35"/>
                  </a:moveTo>
                  <a:cubicBezTo>
                    <a:pt x="4" y="35"/>
                    <a:pt x="0" y="30"/>
                    <a:pt x="0" y="18"/>
                  </a:cubicBezTo>
                  <a:cubicBezTo>
                    <a:pt x="0" y="12"/>
                    <a:pt x="1" y="8"/>
                    <a:pt x="3" y="5"/>
                  </a:cubicBezTo>
                  <a:cubicBezTo>
                    <a:pt x="5" y="1"/>
                    <a:pt x="8" y="0"/>
                    <a:pt x="13" y="0"/>
                  </a:cubicBezTo>
                  <a:cubicBezTo>
                    <a:pt x="20" y="0"/>
                    <a:pt x="24" y="6"/>
                    <a:pt x="24" y="17"/>
                  </a:cubicBezTo>
                  <a:cubicBezTo>
                    <a:pt x="24" y="23"/>
                    <a:pt x="23" y="28"/>
                    <a:pt x="21" y="31"/>
                  </a:cubicBezTo>
                  <a:cubicBezTo>
                    <a:pt x="19" y="34"/>
                    <a:pt x="16" y="35"/>
                    <a:pt x="12" y="35"/>
                  </a:cubicBezTo>
                  <a:close/>
                  <a:moveTo>
                    <a:pt x="12" y="6"/>
                  </a:moveTo>
                  <a:cubicBezTo>
                    <a:pt x="9" y="6"/>
                    <a:pt x="7" y="10"/>
                    <a:pt x="7" y="18"/>
                  </a:cubicBezTo>
                  <a:cubicBezTo>
                    <a:pt x="7" y="26"/>
                    <a:pt x="9" y="29"/>
                    <a:pt x="12" y="29"/>
                  </a:cubicBezTo>
                  <a:cubicBezTo>
                    <a:pt x="15" y="29"/>
                    <a:pt x="17" y="26"/>
                    <a:pt x="17" y="18"/>
                  </a:cubicBezTo>
                  <a:cubicBezTo>
                    <a:pt x="17" y="10"/>
                    <a:pt x="15" y="6"/>
                    <a:pt x="12" y="6"/>
                  </a:cubicBez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0" name="Freeform 266"/>
            <p:cNvSpPr>
              <a:spLocks/>
            </p:cNvSpPr>
            <p:nvPr/>
          </p:nvSpPr>
          <p:spPr bwMode="auto">
            <a:xfrm>
              <a:off x="9226208" y="4314644"/>
              <a:ext cx="75892" cy="179104"/>
            </a:xfrm>
            <a:custGeom>
              <a:avLst/>
              <a:gdLst>
                <a:gd name="T0" fmla="*/ 15 w 15"/>
                <a:gd name="T1" fmla="*/ 0 h 35"/>
                <a:gd name="T2" fmla="*/ 15 w 15"/>
                <a:gd name="T3" fmla="*/ 35 h 35"/>
                <a:gd name="T4" fmla="*/ 7 w 15"/>
                <a:gd name="T5" fmla="*/ 35 h 35"/>
                <a:gd name="T6" fmla="*/ 7 w 15"/>
                <a:gd name="T7" fmla="*/ 8 h 35"/>
                <a:gd name="T8" fmla="*/ 6 w 15"/>
                <a:gd name="T9" fmla="*/ 9 h 35"/>
                <a:gd name="T10" fmla="*/ 4 w 15"/>
                <a:gd name="T11" fmla="*/ 10 h 35"/>
                <a:gd name="T12" fmla="*/ 2 w 15"/>
                <a:gd name="T13" fmla="*/ 11 h 35"/>
                <a:gd name="T14" fmla="*/ 0 w 15"/>
                <a:gd name="T15" fmla="*/ 11 h 35"/>
                <a:gd name="T16" fmla="*/ 0 w 15"/>
                <a:gd name="T17" fmla="*/ 5 h 35"/>
                <a:gd name="T18" fmla="*/ 6 w 15"/>
                <a:gd name="T19" fmla="*/ 3 h 35"/>
                <a:gd name="T20" fmla="*/ 10 w 15"/>
                <a:gd name="T21" fmla="*/ 0 h 35"/>
                <a:gd name="T22" fmla="*/ 15 w 15"/>
                <a:gd name="T23"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35">
                  <a:moveTo>
                    <a:pt x="15" y="0"/>
                  </a:moveTo>
                  <a:cubicBezTo>
                    <a:pt x="15" y="35"/>
                    <a:pt x="15" y="35"/>
                    <a:pt x="15" y="35"/>
                  </a:cubicBezTo>
                  <a:cubicBezTo>
                    <a:pt x="7" y="35"/>
                    <a:pt x="7" y="35"/>
                    <a:pt x="7" y="35"/>
                  </a:cubicBezTo>
                  <a:cubicBezTo>
                    <a:pt x="7" y="8"/>
                    <a:pt x="7" y="8"/>
                    <a:pt x="7" y="8"/>
                  </a:cubicBezTo>
                  <a:cubicBezTo>
                    <a:pt x="7" y="9"/>
                    <a:pt x="6" y="9"/>
                    <a:pt x="6" y="9"/>
                  </a:cubicBezTo>
                  <a:cubicBezTo>
                    <a:pt x="5" y="10"/>
                    <a:pt x="5" y="10"/>
                    <a:pt x="4" y="10"/>
                  </a:cubicBezTo>
                  <a:cubicBezTo>
                    <a:pt x="4" y="10"/>
                    <a:pt x="3" y="11"/>
                    <a:pt x="2" y="11"/>
                  </a:cubicBezTo>
                  <a:cubicBezTo>
                    <a:pt x="1" y="11"/>
                    <a:pt x="1" y="11"/>
                    <a:pt x="0" y="11"/>
                  </a:cubicBezTo>
                  <a:cubicBezTo>
                    <a:pt x="0" y="5"/>
                    <a:pt x="0" y="5"/>
                    <a:pt x="0" y="5"/>
                  </a:cubicBezTo>
                  <a:cubicBezTo>
                    <a:pt x="2" y="4"/>
                    <a:pt x="4" y="4"/>
                    <a:pt x="6" y="3"/>
                  </a:cubicBezTo>
                  <a:cubicBezTo>
                    <a:pt x="7" y="2"/>
                    <a:pt x="9" y="1"/>
                    <a:pt x="10" y="0"/>
                  </a:cubicBezTo>
                  <a:lnTo>
                    <a:pt x="15" y="0"/>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1" name="Freeform 267"/>
            <p:cNvSpPr>
              <a:spLocks noEditPoints="1"/>
            </p:cNvSpPr>
            <p:nvPr/>
          </p:nvSpPr>
          <p:spPr bwMode="auto">
            <a:xfrm>
              <a:off x="8907463" y="4566605"/>
              <a:ext cx="124462" cy="182140"/>
            </a:xfrm>
            <a:custGeom>
              <a:avLst/>
              <a:gdLst>
                <a:gd name="T0" fmla="*/ 12 w 24"/>
                <a:gd name="T1" fmla="*/ 35 h 35"/>
                <a:gd name="T2" fmla="*/ 0 w 24"/>
                <a:gd name="T3" fmla="*/ 18 h 35"/>
                <a:gd name="T4" fmla="*/ 3 w 24"/>
                <a:gd name="T5" fmla="*/ 4 h 35"/>
                <a:gd name="T6" fmla="*/ 12 w 24"/>
                <a:gd name="T7" fmla="*/ 0 h 35"/>
                <a:gd name="T8" fmla="*/ 24 w 24"/>
                <a:gd name="T9" fmla="*/ 17 h 35"/>
                <a:gd name="T10" fmla="*/ 21 w 24"/>
                <a:gd name="T11" fmla="*/ 30 h 35"/>
                <a:gd name="T12" fmla="*/ 12 w 24"/>
                <a:gd name="T13" fmla="*/ 35 h 35"/>
                <a:gd name="T14" fmla="*/ 12 w 24"/>
                <a:gd name="T15" fmla="*/ 5 h 35"/>
                <a:gd name="T16" fmla="*/ 7 w 24"/>
                <a:gd name="T17" fmla="*/ 18 h 35"/>
                <a:gd name="T18" fmla="*/ 12 w 24"/>
                <a:gd name="T19" fmla="*/ 29 h 35"/>
                <a:gd name="T20" fmla="*/ 17 w 24"/>
                <a:gd name="T21" fmla="*/ 17 h 35"/>
                <a:gd name="T22" fmla="*/ 12 w 24"/>
                <a:gd name="T23" fmla="*/ 5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 h="35">
                  <a:moveTo>
                    <a:pt x="12" y="35"/>
                  </a:moveTo>
                  <a:cubicBezTo>
                    <a:pt x="4" y="35"/>
                    <a:pt x="0" y="29"/>
                    <a:pt x="0" y="18"/>
                  </a:cubicBezTo>
                  <a:cubicBezTo>
                    <a:pt x="0" y="12"/>
                    <a:pt x="1" y="7"/>
                    <a:pt x="3" y="4"/>
                  </a:cubicBezTo>
                  <a:cubicBezTo>
                    <a:pt x="5" y="1"/>
                    <a:pt x="8" y="0"/>
                    <a:pt x="12" y="0"/>
                  </a:cubicBezTo>
                  <a:cubicBezTo>
                    <a:pt x="20" y="0"/>
                    <a:pt x="24" y="5"/>
                    <a:pt x="24" y="17"/>
                  </a:cubicBezTo>
                  <a:cubicBezTo>
                    <a:pt x="24" y="23"/>
                    <a:pt x="23" y="27"/>
                    <a:pt x="21" y="30"/>
                  </a:cubicBezTo>
                  <a:cubicBezTo>
                    <a:pt x="19" y="33"/>
                    <a:pt x="16" y="35"/>
                    <a:pt x="12" y="35"/>
                  </a:cubicBezTo>
                  <a:close/>
                  <a:moveTo>
                    <a:pt x="12" y="5"/>
                  </a:moveTo>
                  <a:cubicBezTo>
                    <a:pt x="9" y="5"/>
                    <a:pt x="7" y="10"/>
                    <a:pt x="7" y="18"/>
                  </a:cubicBezTo>
                  <a:cubicBezTo>
                    <a:pt x="7" y="25"/>
                    <a:pt x="9" y="29"/>
                    <a:pt x="12" y="29"/>
                  </a:cubicBezTo>
                  <a:cubicBezTo>
                    <a:pt x="15" y="29"/>
                    <a:pt x="17" y="25"/>
                    <a:pt x="17" y="17"/>
                  </a:cubicBezTo>
                  <a:cubicBezTo>
                    <a:pt x="17" y="9"/>
                    <a:pt x="15" y="5"/>
                    <a:pt x="12" y="5"/>
                  </a:cubicBez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2" name="Freeform 268"/>
            <p:cNvSpPr>
              <a:spLocks/>
            </p:cNvSpPr>
            <p:nvPr/>
          </p:nvSpPr>
          <p:spPr bwMode="auto">
            <a:xfrm>
              <a:off x="9080496" y="4563569"/>
              <a:ext cx="75892" cy="179104"/>
            </a:xfrm>
            <a:custGeom>
              <a:avLst/>
              <a:gdLst>
                <a:gd name="T0" fmla="*/ 15 w 15"/>
                <a:gd name="T1" fmla="*/ 0 h 35"/>
                <a:gd name="T2" fmla="*/ 15 w 15"/>
                <a:gd name="T3" fmla="*/ 35 h 35"/>
                <a:gd name="T4" fmla="*/ 7 w 15"/>
                <a:gd name="T5" fmla="*/ 35 h 35"/>
                <a:gd name="T6" fmla="*/ 7 w 15"/>
                <a:gd name="T7" fmla="*/ 9 h 35"/>
                <a:gd name="T8" fmla="*/ 6 w 15"/>
                <a:gd name="T9" fmla="*/ 10 h 35"/>
                <a:gd name="T10" fmla="*/ 4 w 15"/>
                <a:gd name="T11" fmla="*/ 11 h 35"/>
                <a:gd name="T12" fmla="*/ 2 w 15"/>
                <a:gd name="T13" fmla="*/ 12 h 35"/>
                <a:gd name="T14" fmla="*/ 0 w 15"/>
                <a:gd name="T15" fmla="*/ 12 h 35"/>
                <a:gd name="T16" fmla="*/ 0 w 15"/>
                <a:gd name="T17" fmla="*/ 6 h 35"/>
                <a:gd name="T18" fmla="*/ 6 w 15"/>
                <a:gd name="T19" fmla="*/ 3 h 35"/>
                <a:gd name="T20" fmla="*/ 10 w 15"/>
                <a:gd name="T21" fmla="*/ 0 h 35"/>
                <a:gd name="T22" fmla="*/ 15 w 15"/>
                <a:gd name="T23"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35">
                  <a:moveTo>
                    <a:pt x="15" y="0"/>
                  </a:moveTo>
                  <a:cubicBezTo>
                    <a:pt x="15" y="35"/>
                    <a:pt x="15" y="35"/>
                    <a:pt x="15" y="35"/>
                  </a:cubicBezTo>
                  <a:cubicBezTo>
                    <a:pt x="7" y="35"/>
                    <a:pt x="7" y="35"/>
                    <a:pt x="7" y="35"/>
                  </a:cubicBezTo>
                  <a:cubicBezTo>
                    <a:pt x="7" y="9"/>
                    <a:pt x="7" y="9"/>
                    <a:pt x="7" y="9"/>
                  </a:cubicBezTo>
                  <a:cubicBezTo>
                    <a:pt x="7" y="9"/>
                    <a:pt x="6" y="10"/>
                    <a:pt x="6" y="10"/>
                  </a:cubicBezTo>
                  <a:cubicBezTo>
                    <a:pt x="5" y="10"/>
                    <a:pt x="5" y="11"/>
                    <a:pt x="4" y="11"/>
                  </a:cubicBezTo>
                  <a:cubicBezTo>
                    <a:pt x="3" y="11"/>
                    <a:pt x="3" y="11"/>
                    <a:pt x="2" y="12"/>
                  </a:cubicBezTo>
                  <a:cubicBezTo>
                    <a:pt x="1" y="12"/>
                    <a:pt x="1" y="12"/>
                    <a:pt x="0" y="12"/>
                  </a:cubicBezTo>
                  <a:cubicBezTo>
                    <a:pt x="0" y="6"/>
                    <a:pt x="0" y="6"/>
                    <a:pt x="0" y="6"/>
                  </a:cubicBezTo>
                  <a:cubicBezTo>
                    <a:pt x="2" y="5"/>
                    <a:pt x="4" y="4"/>
                    <a:pt x="6" y="3"/>
                  </a:cubicBezTo>
                  <a:cubicBezTo>
                    <a:pt x="7" y="3"/>
                    <a:pt x="9" y="2"/>
                    <a:pt x="10" y="0"/>
                  </a:cubicBezTo>
                  <a:lnTo>
                    <a:pt x="15" y="0"/>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3" name="Freeform 269"/>
            <p:cNvSpPr>
              <a:spLocks noEditPoints="1"/>
            </p:cNvSpPr>
            <p:nvPr/>
          </p:nvSpPr>
          <p:spPr bwMode="auto">
            <a:xfrm>
              <a:off x="9211030" y="4566605"/>
              <a:ext cx="124462" cy="182140"/>
            </a:xfrm>
            <a:custGeom>
              <a:avLst/>
              <a:gdLst>
                <a:gd name="T0" fmla="*/ 12 w 24"/>
                <a:gd name="T1" fmla="*/ 35 h 35"/>
                <a:gd name="T2" fmla="*/ 0 w 24"/>
                <a:gd name="T3" fmla="*/ 18 h 35"/>
                <a:gd name="T4" fmla="*/ 3 w 24"/>
                <a:gd name="T5" fmla="*/ 4 h 35"/>
                <a:gd name="T6" fmla="*/ 13 w 24"/>
                <a:gd name="T7" fmla="*/ 0 h 35"/>
                <a:gd name="T8" fmla="*/ 24 w 24"/>
                <a:gd name="T9" fmla="*/ 17 h 35"/>
                <a:gd name="T10" fmla="*/ 21 w 24"/>
                <a:gd name="T11" fmla="*/ 30 h 35"/>
                <a:gd name="T12" fmla="*/ 12 w 24"/>
                <a:gd name="T13" fmla="*/ 35 h 35"/>
                <a:gd name="T14" fmla="*/ 12 w 24"/>
                <a:gd name="T15" fmla="*/ 5 h 35"/>
                <a:gd name="T16" fmla="*/ 7 w 24"/>
                <a:gd name="T17" fmla="*/ 18 h 35"/>
                <a:gd name="T18" fmla="*/ 12 w 24"/>
                <a:gd name="T19" fmla="*/ 29 h 35"/>
                <a:gd name="T20" fmla="*/ 17 w 24"/>
                <a:gd name="T21" fmla="*/ 17 h 35"/>
                <a:gd name="T22" fmla="*/ 12 w 24"/>
                <a:gd name="T23" fmla="*/ 5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 h="35">
                  <a:moveTo>
                    <a:pt x="12" y="35"/>
                  </a:moveTo>
                  <a:cubicBezTo>
                    <a:pt x="4" y="35"/>
                    <a:pt x="0" y="29"/>
                    <a:pt x="0" y="18"/>
                  </a:cubicBezTo>
                  <a:cubicBezTo>
                    <a:pt x="0" y="12"/>
                    <a:pt x="1" y="7"/>
                    <a:pt x="3" y="4"/>
                  </a:cubicBezTo>
                  <a:cubicBezTo>
                    <a:pt x="5" y="1"/>
                    <a:pt x="8" y="0"/>
                    <a:pt x="13" y="0"/>
                  </a:cubicBezTo>
                  <a:cubicBezTo>
                    <a:pt x="21" y="0"/>
                    <a:pt x="24" y="5"/>
                    <a:pt x="24" y="17"/>
                  </a:cubicBezTo>
                  <a:cubicBezTo>
                    <a:pt x="24" y="23"/>
                    <a:pt x="23" y="27"/>
                    <a:pt x="21" y="30"/>
                  </a:cubicBezTo>
                  <a:cubicBezTo>
                    <a:pt x="19" y="33"/>
                    <a:pt x="16" y="35"/>
                    <a:pt x="12" y="35"/>
                  </a:cubicBezTo>
                  <a:close/>
                  <a:moveTo>
                    <a:pt x="12" y="5"/>
                  </a:moveTo>
                  <a:cubicBezTo>
                    <a:pt x="9" y="5"/>
                    <a:pt x="7" y="10"/>
                    <a:pt x="7" y="18"/>
                  </a:cubicBezTo>
                  <a:cubicBezTo>
                    <a:pt x="7" y="25"/>
                    <a:pt x="9" y="29"/>
                    <a:pt x="12" y="29"/>
                  </a:cubicBezTo>
                  <a:cubicBezTo>
                    <a:pt x="15" y="29"/>
                    <a:pt x="17" y="25"/>
                    <a:pt x="17" y="17"/>
                  </a:cubicBezTo>
                  <a:cubicBezTo>
                    <a:pt x="17" y="9"/>
                    <a:pt x="15" y="5"/>
                    <a:pt x="12" y="5"/>
                  </a:cubicBez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7" name="Freeform 273"/>
            <p:cNvSpPr>
              <a:spLocks/>
            </p:cNvSpPr>
            <p:nvPr/>
          </p:nvSpPr>
          <p:spPr bwMode="auto">
            <a:xfrm>
              <a:off x="9532811" y="4314644"/>
              <a:ext cx="75892" cy="179104"/>
            </a:xfrm>
            <a:custGeom>
              <a:avLst/>
              <a:gdLst>
                <a:gd name="T0" fmla="*/ 15 w 15"/>
                <a:gd name="T1" fmla="*/ 0 h 35"/>
                <a:gd name="T2" fmla="*/ 15 w 15"/>
                <a:gd name="T3" fmla="*/ 35 h 35"/>
                <a:gd name="T4" fmla="*/ 7 w 15"/>
                <a:gd name="T5" fmla="*/ 35 h 35"/>
                <a:gd name="T6" fmla="*/ 7 w 15"/>
                <a:gd name="T7" fmla="*/ 8 h 35"/>
                <a:gd name="T8" fmla="*/ 6 w 15"/>
                <a:gd name="T9" fmla="*/ 9 h 35"/>
                <a:gd name="T10" fmla="*/ 4 w 15"/>
                <a:gd name="T11" fmla="*/ 10 h 35"/>
                <a:gd name="T12" fmla="*/ 2 w 15"/>
                <a:gd name="T13" fmla="*/ 11 h 35"/>
                <a:gd name="T14" fmla="*/ 0 w 15"/>
                <a:gd name="T15" fmla="*/ 11 h 35"/>
                <a:gd name="T16" fmla="*/ 0 w 15"/>
                <a:gd name="T17" fmla="*/ 5 h 35"/>
                <a:gd name="T18" fmla="*/ 6 w 15"/>
                <a:gd name="T19" fmla="*/ 3 h 35"/>
                <a:gd name="T20" fmla="*/ 10 w 15"/>
                <a:gd name="T21" fmla="*/ 0 h 35"/>
                <a:gd name="T22" fmla="*/ 15 w 15"/>
                <a:gd name="T23"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35">
                  <a:moveTo>
                    <a:pt x="15" y="0"/>
                  </a:moveTo>
                  <a:cubicBezTo>
                    <a:pt x="15" y="35"/>
                    <a:pt x="15" y="35"/>
                    <a:pt x="15" y="35"/>
                  </a:cubicBezTo>
                  <a:cubicBezTo>
                    <a:pt x="7" y="35"/>
                    <a:pt x="7" y="35"/>
                    <a:pt x="7" y="35"/>
                  </a:cubicBezTo>
                  <a:cubicBezTo>
                    <a:pt x="7" y="8"/>
                    <a:pt x="7" y="8"/>
                    <a:pt x="7" y="8"/>
                  </a:cubicBezTo>
                  <a:cubicBezTo>
                    <a:pt x="7" y="9"/>
                    <a:pt x="7" y="9"/>
                    <a:pt x="6" y="9"/>
                  </a:cubicBezTo>
                  <a:cubicBezTo>
                    <a:pt x="5" y="10"/>
                    <a:pt x="5" y="10"/>
                    <a:pt x="4" y="10"/>
                  </a:cubicBezTo>
                  <a:cubicBezTo>
                    <a:pt x="4" y="10"/>
                    <a:pt x="3" y="11"/>
                    <a:pt x="2" y="11"/>
                  </a:cubicBezTo>
                  <a:cubicBezTo>
                    <a:pt x="2" y="11"/>
                    <a:pt x="1" y="11"/>
                    <a:pt x="0" y="11"/>
                  </a:cubicBezTo>
                  <a:cubicBezTo>
                    <a:pt x="0" y="5"/>
                    <a:pt x="0" y="5"/>
                    <a:pt x="0" y="5"/>
                  </a:cubicBezTo>
                  <a:cubicBezTo>
                    <a:pt x="2" y="4"/>
                    <a:pt x="4" y="4"/>
                    <a:pt x="6" y="3"/>
                  </a:cubicBezTo>
                  <a:cubicBezTo>
                    <a:pt x="7" y="2"/>
                    <a:pt x="9" y="1"/>
                    <a:pt x="10" y="0"/>
                  </a:cubicBezTo>
                  <a:lnTo>
                    <a:pt x="15" y="0"/>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8" name="Freeform 274"/>
            <p:cNvSpPr>
              <a:spLocks noEditPoints="1"/>
            </p:cNvSpPr>
            <p:nvPr/>
          </p:nvSpPr>
          <p:spPr bwMode="auto">
            <a:xfrm>
              <a:off x="9514597" y="4566605"/>
              <a:ext cx="130534" cy="182140"/>
            </a:xfrm>
            <a:custGeom>
              <a:avLst/>
              <a:gdLst>
                <a:gd name="T0" fmla="*/ 12 w 25"/>
                <a:gd name="T1" fmla="*/ 35 h 35"/>
                <a:gd name="T2" fmla="*/ 0 w 25"/>
                <a:gd name="T3" fmla="*/ 18 h 35"/>
                <a:gd name="T4" fmla="*/ 3 w 25"/>
                <a:gd name="T5" fmla="*/ 4 h 35"/>
                <a:gd name="T6" fmla="*/ 13 w 25"/>
                <a:gd name="T7" fmla="*/ 0 h 35"/>
                <a:gd name="T8" fmla="*/ 25 w 25"/>
                <a:gd name="T9" fmla="*/ 17 h 35"/>
                <a:gd name="T10" fmla="*/ 21 w 25"/>
                <a:gd name="T11" fmla="*/ 30 h 35"/>
                <a:gd name="T12" fmla="*/ 12 w 25"/>
                <a:gd name="T13" fmla="*/ 35 h 35"/>
                <a:gd name="T14" fmla="*/ 12 w 25"/>
                <a:gd name="T15" fmla="*/ 5 h 35"/>
                <a:gd name="T16" fmla="*/ 7 w 25"/>
                <a:gd name="T17" fmla="*/ 18 h 35"/>
                <a:gd name="T18" fmla="*/ 12 w 25"/>
                <a:gd name="T19" fmla="*/ 29 h 35"/>
                <a:gd name="T20" fmla="*/ 17 w 25"/>
                <a:gd name="T21" fmla="*/ 17 h 35"/>
                <a:gd name="T22" fmla="*/ 12 w 25"/>
                <a:gd name="T23" fmla="*/ 5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5" h="35">
                  <a:moveTo>
                    <a:pt x="12" y="35"/>
                  </a:moveTo>
                  <a:cubicBezTo>
                    <a:pt x="4" y="35"/>
                    <a:pt x="0" y="29"/>
                    <a:pt x="0" y="18"/>
                  </a:cubicBezTo>
                  <a:cubicBezTo>
                    <a:pt x="0" y="12"/>
                    <a:pt x="1" y="7"/>
                    <a:pt x="3" y="4"/>
                  </a:cubicBezTo>
                  <a:cubicBezTo>
                    <a:pt x="5" y="1"/>
                    <a:pt x="8" y="0"/>
                    <a:pt x="13" y="0"/>
                  </a:cubicBezTo>
                  <a:cubicBezTo>
                    <a:pt x="21" y="0"/>
                    <a:pt x="25" y="5"/>
                    <a:pt x="25" y="17"/>
                  </a:cubicBezTo>
                  <a:cubicBezTo>
                    <a:pt x="25" y="23"/>
                    <a:pt x="23" y="27"/>
                    <a:pt x="21" y="30"/>
                  </a:cubicBezTo>
                  <a:cubicBezTo>
                    <a:pt x="19" y="33"/>
                    <a:pt x="16" y="35"/>
                    <a:pt x="12" y="35"/>
                  </a:cubicBezTo>
                  <a:close/>
                  <a:moveTo>
                    <a:pt x="12" y="5"/>
                  </a:moveTo>
                  <a:cubicBezTo>
                    <a:pt x="9" y="5"/>
                    <a:pt x="7" y="10"/>
                    <a:pt x="7" y="18"/>
                  </a:cubicBezTo>
                  <a:cubicBezTo>
                    <a:pt x="7" y="25"/>
                    <a:pt x="9" y="29"/>
                    <a:pt x="12" y="29"/>
                  </a:cubicBezTo>
                  <a:cubicBezTo>
                    <a:pt x="15" y="29"/>
                    <a:pt x="17" y="25"/>
                    <a:pt x="17" y="17"/>
                  </a:cubicBezTo>
                  <a:cubicBezTo>
                    <a:pt x="17" y="9"/>
                    <a:pt x="15" y="5"/>
                    <a:pt x="12" y="5"/>
                  </a:cubicBez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0" name="Freeform 276"/>
            <p:cNvSpPr>
              <a:spLocks noEditPoints="1"/>
            </p:cNvSpPr>
            <p:nvPr/>
          </p:nvSpPr>
          <p:spPr bwMode="auto">
            <a:xfrm>
              <a:off x="9359778" y="4314644"/>
              <a:ext cx="124462" cy="179104"/>
            </a:xfrm>
            <a:custGeom>
              <a:avLst/>
              <a:gdLst>
                <a:gd name="T0" fmla="*/ 12 w 24"/>
                <a:gd name="T1" fmla="*/ 35 h 35"/>
                <a:gd name="T2" fmla="*/ 0 w 24"/>
                <a:gd name="T3" fmla="*/ 18 h 35"/>
                <a:gd name="T4" fmla="*/ 3 w 24"/>
                <a:gd name="T5" fmla="*/ 5 h 35"/>
                <a:gd name="T6" fmla="*/ 13 w 24"/>
                <a:gd name="T7" fmla="*/ 0 h 35"/>
                <a:gd name="T8" fmla="*/ 24 w 24"/>
                <a:gd name="T9" fmla="*/ 17 h 35"/>
                <a:gd name="T10" fmla="*/ 21 w 24"/>
                <a:gd name="T11" fmla="*/ 31 h 35"/>
                <a:gd name="T12" fmla="*/ 12 w 24"/>
                <a:gd name="T13" fmla="*/ 35 h 35"/>
                <a:gd name="T14" fmla="*/ 12 w 24"/>
                <a:gd name="T15" fmla="*/ 6 h 35"/>
                <a:gd name="T16" fmla="*/ 7 w 24"/>
                <a:gd name="T17" fmla="*/ 18 h 35"/>
                <a:gd name="T18" fmla="*/ 12 w 24"/>
                <a:gd name="T19" fmla="*/ 29 h 35"/>
                <a:gd name="T20" fmla="*/ 17 w 24"/>
                <a:gd name="T21" fmla="*/ 18 h 35"/>
                <a:gd name="T22" fmla="*/ 12 w 24"/>
                <a:gd name="T23" fmla="*/ 6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 h="35">
                  <a:moveTo>
                    <a:pt x="12" y="35"/>
                  </a:moveTo>
                  <a:cubicBezTo>
                    <a:pt x="4" y="35"/>
                    <a:pt x="0" y="30"/>
                    <a:pt x="0" y="18"/>
                  </a:cubicBezTo>
                  <a:cubicBezTo>
                    <a:pt x="0" y="12"/>
                    <a:pt x="1" y="8"/>
                    <a:pt x="3" y="5"/>
                  </a:cubicBezTo>
                  <a:cubicBezTo>
                    <a:pt x="5" y="1"/>
                    <a:pt x="8" y="0"/>
                    <a:pt x="13" y="0"/>
                  </a:cubicBezTo>
                  <a:cubicBezTo>
                    <a:pt x="20" y="0"/>
                    <a:pt x="24" y="6"/>
                    <a:pt x="24" y="17"/>
                  </a:cubicBezTo>
                  <a:cubicBezTo>
                    <a:pt x="24" y="23"/>
                    <a:pt x="23" y="28"/>
                    <a:pt x="21" y="31"/>
                  </a:cubicBezTo>
                  <a:cubicBezTo>
                    <a:pt x="19" y="34"/>
                    <a:pt x="16" y="35"/>
                    <a:pt x="12" y="35"/>
                  </a:cubicBezTo>
                  <a:close/>
                  <a:moveTo>
                    <a:pt x="12" y="6"/>
                  </a:moveTo>
                  <a:cubicBezTo>
                    <a:pt x="9" y="6"/>
                    <a:pt x="7" y="10"/>
                    <a:pt x="7" y="18"/>
                  </a:cubicBezTo>
                  <a:cubicBezTo>
                    <a:pt x="7" y="26"/>
                    <a:pt x="9" y="29"/>
                    <a:pt x="12" y="29"/>
                  </a:cubicBezTo>
                  <a:cubicBezTo>
                    <a:pt x="15" y="29"/>
                    <a:pt x="17" y="26"/>
                    <a:pt x="17" y="18"/>
                  </a:cubicBezTo>
                  <a:cubicBezTo>
                    <a:pt x="17" y="10"/>
                    <a:pt x="15" y="6"/>
                    <a:pt x="12" y="6"/>
                  </a:cubicBez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1" name="Freeform 277"/>
            <p:cNvSpPr>
              <a:spLocks/>
            </p:cNvSpPr>
            <p:nvPr/>
          </p:nvSpPr>
          <p:spPr bwMode="auto">
            <a:xfrm>
              <a:off x="9374956" y="4563569"/>
              <a:ext cx="78927" cy="179104"/>
            </a:xfrm>
            <a:custGeom>
              <a:avLst/>
              <a:gdLst>
                <a:gd name="T0" fmla="*/ 15 w 15"/>
                <a:gd name="T1" fmla="*/ 0 h 35"/>
                <a:gd name="T2" fmla="*/ 15 w 15"/>
                <a:gd name="T3" fmla="*/ 35 h 35"/>
                <a:gd name="T4" fmla="*/ 7 w 15"/>
                <a:gd name="T5" fmla="*/ 35 h 35"/>
                <a:gd name="T6" fmla="*/ 7 w 15"/>
                <a:gd name="T7" fmla="*/ 9 h 35"/>
                <a:gd name="T8" fmla="*/ 6 w 15"/>
                <a:gd name="T9" fmla="*/ 10 h 35"/>
                <a:gd name="T10" fmla="*/ 4 w 15"/>
                <a:gd name="T11" fmla="*/ 11 h 35"/>
                <a:gd name="T12" fmla="*/ 2 w 15"/>
                <a:gd name="T13" fmla="*/ 12 h 35"/>
                <a:gd name="T14" fmla="*/ 0 w 15"/>
                <a:gd name="T15" fmla="*/ 12 h 35"/>
                <a:gd name="T16" fmla="*/ 0 w 15"/>
                <a:gd name="T17" fmla="*/ 6 h 35"/>
                <a:gd name="T18" fmla="*/ 6 w 15"/>
                <a:gd name="T19" fmla="*/ 3 h 35"/>
                <a:gd name="T20" fmla="*/ 10 w 15"/>
                <a:gd name="T21" fmla="*/ 0 h 35"/>
                <a:gd name="T22" fmla="*/ 15 w 15"/>
                <a:gd name="T23"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35">
                  <a:moveTo>
                    <a:pt x="15" y="0"/>
                  </a:moveTo>
                  <a:cubicBezTo>
                    <a:pt x="15" y="35"/>
                    <a:pt x="15" y="35"/>
                    <a:pt x="15" y="35"/>
                  </a:cubicBezTo>
                  <a:cubicBezTo>
                    <a:pt x="7" y="35"/>
                    <a:pt x="7" y="35"/>
                    <a:pt x="7" y="35"/>
                  </a:cubicBezTo>
                  <a:cubicBezTo>
                    <a:pt x="7" y="9"/>
                    <a:pt x="7" y="9"/>
                    <a:pt x="7" y="9"/>
                  </a:cubicBezTo>
                  <a:cubicBezTo>
                    <a:pt x="7" y="9"/>
                    <a:pt x="6" y="10"/>
                    <a:pt x="6" y="10"/>
                  </a:cubicBezTo>
                  <a:cubicBezTo>
                    <a:pt x="5" y="10"/>
                    <a:pt x="5" y="11"/>
                    <a:pt x="4" y="11"/>
                  </a:cubicBezTo>
                  <a:cubicBezTo>
                    <a:pt x="3" y="11"/>
                    <a:pt x="3" y="11"/>
                    <a:pt x="2" y="12"/>
                  </a:cubicBezTo>
                  <a:cubicBezTo>
                    <a:pt x="1" y="12"/>
                    <a:pt x="1" y="12"/>
                    <a:pt x="0" y="12"/>
                  </a:cubicBezTo>
                  <a:cubicBezTo>
                    <a:pt x="0" y="6"/>
                    <a:pt x="0" y="6"/>
                    <a:pt x="0" y="6"/>
                  </a:cubicBezTo>
                  <a:cubicBezTo>
                    <a:pt x="2" y="5"/>
                    <a:pt x="4" y="4"/>
                    <a:pt x="6" y="3"/>
                  </a:cubicBezTo>
                  <a:cubicBezTo>
                    <a:pt x="7" y="3"/>
                    <a:pt x="9" y="2"/>
                    <a:pt x="10" y="0"/>
                  </a:cubicBezTo>
                  <a:lnTo>
                    <a:pt x="15" y="0"/>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73" name="Group 172"/>
          <p:cNvGrpSpPr/>
          <p:nvPr/>
        </p:nvGrpSpPr>
        <p:grpSpPr>
          <a:xfrm>
            <a:off x="9708617" y="5132488"/>
            <a:ext cx="737668" cy="434101"/>
            <a:chOff x="8907463" y="4314644"/>
            <a:chExt cx="737668" cy="434101"/>
          </a:xfrm>
        </p:grpSpPr>
        <p:sp>
          <p:nvSpPr>
            <p:cNvPr id="174" name="Freeform 264"/>
            <p:cNvSpPr>
              <a:spLocks/>
            </p:cNvSpPr>
            <p:nvPr/>
          </p:nvSpPr>
          <p:spPr bwMode="auto">
            <a:xfrm>
              <a:off x="8925677" y="4314644"/>
              <a:ext cx="75892" cy="179104"/>
            </a:xfrm>
            <a:custGeom>
              <a:avLst/>
              <a:gdLst>
                <a:gd name="T0" fmla="*/ 15 w 15"/>
                <a:gd name="T1" fmla="*/ 0 h 35"/>
                <a:gd name="T2" fmla="*/ 15 w 15"/>
                <a:gd name="T3" fmla="*/ 35 h 35"/>
                <a:gd name="T4" fmla="*/ 7 w 15"/>
                <a:gd name="T5" fmla="*/ 35 h 35"/>
                <a:gd name="T6" fmla="*/ 7 w 15"/>
                <a:gd name="T7" fmla="*/ 8 h 35"/>
                <a:gd name="T8" fmla="*/ 6 w 15"/>
                <a:gd name="T9" fmla="*/ 9 h 35"/>
                <a:gd name="T10" fmla="*/ 4 w 15"/>
                <a:gd name="T11" fmla="*/ 10 h 35"/>
                <a:gd name="T12" fmla="*/ 2 w 15"/>
                <a:gd name="T13" fmla="*/ 11 h 35"/>
                <a:gd name="T14" fmla="*/ 0 w 15"/>
                <a:gd name="T15" fmla="*/ 11 h 35"/>
                <a:gd name="T16" fmla="*/ 0 w 15"/>
                <a:gd name="T17" fmla="*/ 5 h 35"/>
                <a:gd name="T18" fmla="*/ 5 w 15"/>
                <a:gd name="T19" fmla="*/ 3 h 35"/>
                <a:gd name="T20" fmla="*/ 10 w 15"/>
                <a:gd name="T21" fmla="*/ 0 h 35"/>
                <a:gd name="T22" fmla="*/ 15 w 15"/>
                <a:gd name="T23"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35">
                  <a:moveTo>
                    <a:pt x="15" y="0"/>
                  </a:moveTo>
                  <a:cubicBezTo>
                    <a:pt x="15" y="35"/>
                    <a:pt x="15" y="35"/>
                    <a:pt x="15" y="35"/>
                  </a:cubicBezTo>
                  <a:cubicBezTo>
                    <a:pt x="7" y="35"/>
                    <a:pt x="7" y="35"/>
                    <a:pt x="7" y="35"/>
                  </a:cubicBezTo>
                  <a:cubicBezTo>
                    <a:pt x="7" y="8"/>
                    <a:pt x="7" y="8"/>
                    <a:pt x="7" y="8"/>
                  </a:cubicBezTo>
                  <a:cubicBezTo>
                    <a:pt x="7" y="9"/>
                    <a:pt x="6" y="9"/>
                    <a:pt x="6" y="9"/>
                  </a:cubicBezTo>
                  <a:cubicBezTo>
                    <a:pt x="5" y="10"/>
                    <a:pt x="5" y="10"/>
                    <a:pt x="4" y="10"/>
                  </a:cubicBezTo>
                  <a:cubicBezTo>
                    <a:pt x="3" y="10"/>
                    <a:pt x="3" y="11"/>
                    <a:pt x="2" y="11"/>
                  </a:cubicBezTo>
                  <a:cubicBezTo>
                    <a:pt x="1" y="11"/>
                    <a:pt x="1" y="11"/>
                    <a:pt x="0" y="11"/>
                  </a:cubicBezTo>
                  <a:cubicBezTo>
                    <a:pt x="0" y="5"/>
                    <a:pt x="0" y="5"/>
                    <a:pt x="0" y="5"/>
                  </a:cubicBezTo>
                  <a:cubicBezTo>
                    <a:pt x="2" y="4"/>
                    <a:pt x="4" y="4"/>
                    <a:pt x="5" y="3"/>
                  </a:cubicBezTo>
                  <a:cubicBezTo>
                    <a:pt x="7" y="2"/>
                    <a:pt x="9" y="1"/>
                    <a:pt x="10" y="0"/>
                  </a:cubicBezTo>
                  <a:lnTo>
                    <a:pt x="15" y="0"/>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5" name="Freeform 265"/>
            <p:cNvSpPr>
              <a:spLocks noEditPoints="1"/>
            </p:cNvSpPr>
            <p:nvPr/>
          </p:nvSpPr>
          <p:spPr bwMode="auto">
            <a:xfrm>
              <a:off x="9065318" y="4314644"/>
              <a:ext cx="124462" cy="179104"/>
            </a:xfrm>
            <a:custGeom>
              <a:avLst/>
              <a:gdLst>
                <a:gd name="T0" fmla="*/ 12 w 24"/>
                <a:gd name="T1" fmla="*/ 35 h 35"/>
                <a:gd name="T2" fmla="*/ 0 w 24"/>
                <a:gd name="T3" fmla="*/ 18 h 35"/>
                <a:gd name="T4" fmla="*/ 3 w 24"/>
                <a:gd name="T5" fmla="*/ 5 h 35"/>
                <a:gd name="T6" fmla="*/ 13 w 24"/>
                <a:gd name="T7" fmla="*/ 0 h 35"/>
                <a:gd name="T8" fmla="*/ 24 w 24"/>
                <a:gd name="T9" fmla="*/ 17 h 35"/>
                <a:gd name="T10" fmla="*/ 21 w 24"/>
                <a:gd name="T11" fmla="*/ 31 h 35"/>
                <a:gd name="T12" fmla="*/ 12 w 24"/>
                <a:gd name="T13" fmla="*/ 35 h 35"/>
                <a:gd name="T14" fmla="*/ 12 w 24"/>
                <a:gd name="T15" fmla="*/ 6 h 35"/>
                <a:gd name="T16" fmla="*/ 7 w 24"/>
                <a:gd name="T17" fmla="*/ 18 h 35"/>
                <a:gd name="T18" fmla="*/ 12 w 24"/>
                <a:gd name="T19" fmla="*/ 29 h 35"/>
                <a:gd name="T20" fmla="*/ 17 w 24"/>
                <a:gd name="T21" fmla="*/ 18 h 35"/>
                <a:gd name="T22" fmla="*/ 12 w 24"/>
                <a:gd name="T23" fmla="*/ 6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 h="35">
                  <a:moveTo>
                    <a:pt x="12" y="35"/>
                  </a:moveTo>
                  <a:cubicBezTo>
                    <a:pt x="4" y="35"/>
                    <a:pt x="0" y="30"/>
                    <a:pt x="0" y="18"/>
                  </a:cubicBezTo>
                  <a:cubicBezTo>
                    <a:pt x="0" y="12"/>
                    <a:pt x="1" y="8"/>
                    <a:pt x="3" y="5"/>
                  </a:cubicBezTo>
                  <a:cubicBezTo>
                    <a:pt x="5" y="1"/>
                    <a:pt x="8" y="0"/>
                    <a:pt x="13" y="0"/>
                  </a:cubicBezTo>
                  <a:cubicBezTo>
                    <a:pt x="20" y="0"/>
                    <a:pt x="24" y="6"/>
                    <a:pt x="24" y="17"/>
                  </a:cubicBezTo>
                  <a:cubicBezTo>
                    <a:pt x="24" y="23"/>
                    <a:pt x="23" y="28"/>
                    <a:pt x="21" y="31"/>
                  </a:cubicBezTo>
                  <a:cubicBezTo>
                    <a:pt x="19" y="34"/>
                    <a:pt x="16" y="35"/>
                    <a:pt x="12" y="35"/>
                  </a:cubicBezTo>
                  <a:close/>
                  <a:moveTo>
                    <a:pt x="12" y="6"/>
                  </a:moveTo>
                  <a:cubicBezTo>
                    <a:pt x="9" y="6"/>
                    <a:pt x="7" y="10"/>
                    <a:pt x="7" y="18"/>
                  </a:cubicBezTo>
                  <a:cubicBezTo>
                    <a:pt x="7" y="26"/>
                    <a:pt x="9" y="29"/>
                    <a:pt x="12" y="29"/>
                  </a:cubicBezTo>
                  <a:cubicBezTo>
                    <a:pt x="15" y="29"/>
                    <a:pt x="17" y="26"/>
                    <a:pt x="17" y="18"/>
                  </a:cubicBezTo>
                  <a:cubicBezTo>
                    <a:pt x="17" y="10"/>
                    <a:pt x="15" y="6"/>
                    <a:pt x="12" y="6"/>
                  </a:cubicBez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6" name="Freeform 266"/>
            <p:cNvSpPr>
              <a:spLocks/>
            </p:cNvSpPr>
            <p:nvPr/>
          </p:nvSpPr>
          <p:spPr bwMode="auto">
            <a:xfrm>
              <a:off x="9226208" y="4314644"/>
              <a:ext cx="75892" cy="179104"/>
            </a:xfrm>
            <a:custGeom>
              <a:avLst/>
              <a:gdLst>
                <a:gd name="T0" fmla="*/ 15 w 15"/>
                <a:gd name="T1" fmla="*/ 0 h 35"/>
                <a:gd name="T2" fmla="*/ 15 w 15"/>
                <a:gd name="T3" fmla="*/ 35 h 35"/>
                <a:gd name="T4" fmla="*/ 7 w 15"/>
                <a:gd name="T5" fmla="*/ 35 h 35"/>
                <a:gd name="T6" fmla="*/ 7 w 15"/>
                <a:gd name="T7" fmla="*/ 8 h 35"/>
                <a:gd name="T8" fmla="*/ 6 w 15"/>
                <a:gd name="T9" fmla="*/ 9 h 35"/>
                <a:gd name="T10" fmla="*/ 4 w 15"/>
                <a:gd name="T11" fmla="*/ 10 h 35"/>
                <a:gd name="T12" fmla="*/ 2 w 15"/>
                <a:gd name="T13" fmla="*/ 11 h 35"/>
                <a:gd name="T14" fmla="*/ 0 w 15"/>
                <a:gd name="T15" fmla="*/ 11 h 35"/>
                <a:gd name="T16" fmla="*/ 0 w 15"/>
                <a:gd name="T17" fmla="*/ 5 h 35"/>
                <a:gd name="T18" fmla="*/ 6 w 15"/>
                <a:gd name="T19" fmla="*/ 3 h 35"/>
                <a:gd name="T20" fmla="*/ 10 w 15"/>
                <a:gd name="T21" fmla="*/ 0 h 35"/>
                <a:gd name="T22" fmla="*/ 15 w 15"/>
                <a:gd name="T23"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35">
                  <a:moveTo>
                    <a:pt x="15" y="0"/>
                  </a:moveTo>
                  <a:cubicBezTo>
                    <a:pt x="15" y="35"/>
                    <a:pt x="15" y="35"/>
                    <a:pt x="15" y="35"/>
                  </a:cubicBezTo>
                  <a:cubicBezTo>
                    <a:pt x="7" y="35"/>
                    <a:pt x="7" y="35"/>
                    <a:pt x="7" y="35"/>
                  </a:cubicBezTo>
                  <a:cubicBezTo>
                    <a:pt x="7" y="8"/>
                    <a:pt x="7" y="8"/>
                    <a:pt x="7" y="8"/>
                  </a:cubicBezTo>
                  <a:cubicBezTo>
                    <a:pt x="7" y="9"/>
                    <a:pt x="6" y="9"/>
                    <a:pt x="6" y="9"/>
                  </a:cubicBezTo>
                  <a:cubicBezTo>
                    <a:pt x="5" y="10"/>
                    <a:pt x="5" y="10"/>
                    <a:pt x="4" y="10"/>
                  </a:cubicBezTo>
                  <a:cubicBezTo>
                    <a:pt x="4" y="10"/>
                    <a:pt x="3" y="11"/>
                    <a:pt x="2" y="11"/>
                  </a:cubicBezTo>
                  <a:cubicBezTo>
                    <a:pt x="1" y="11"/>
                    <a:pt x="1" y="11"/>
                    <a:pt x="0" y="11"/>
                  </a:cubicBezTo>
                  <a:cubicBezTo>
                    <a:pt x="0" y="5"/>
                    <a:pt x="0" y="5"/>
                    <a:pt x="0" y="5"/>
                  </a:cubicBezTo>
                  <a:cubicBezTo>
                    <a:pt x="2" y="4"/>
                    <a:pt x="4" y="4"/>
                    <a:pt x="6" y="3"/>
                  </a:cubicBezTo>
                  <a:cubicBezTo>
                    <a:pt x="7" y="2"/>
                    <a:pt x="9" y="1"/>
                    <a:pt x="10" y="0"/>
                  </a:cubicBezTo>
                  <a:lnTo>
                    <a:pt x="15" y="0"/>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7" name="Freeform 267"/>
            <p:cNvSpPr>
              <a:spLocks noEditPoints="1"/>
            </p:cNvSpPr>
            <p:nvPr/>
          </p:nvSpPr>
          <p:spPr bwMode="auto">
            <a:xfrm>
              <a:off x="8907463" y="4566605"/>
              <a:ext cx="124462" cy="182140"/>
            </a:xfrm>
            <a:custGeom>
              <a:avLst/>
              <a:gdLst>
                <a:gd name="T0" fmla="*/ 12 w 24"/>
                <a:gd name="T1" fmla="*/ 35 h 35"/>
                <a:gd name="T2" fmla="*/ 0 w 24"/>
                <a:gd name="T3" fmla="*/ 18 h 35"/>
                <a:gd name="T4" fmla="*/ 3 w 24"/>
                <a:gd name="T5" fmla="*/ 4 h 35"/>
                <a:gd name="T6" fmla="*/ 12 w 24"/>
                <a:gd name="T7" fmla="*/ 0 h 35"/>
                <a:gd name="T8" fmla="*/ 24 w 24"/>
                <a:gd name="T9" fmla="*/ 17 h 35"/>
                <a:gd name="T10" fmla="*/ 21 w 24"/>
                <a:gd name="T11" fmla="*/ 30 h 35"/>
                <a:gd name="T12" fmla="*/ 12 w 24"/>
                <a:gd name="T13" fmla="*/ 35 h 35"/>
                <a:gd name="T14" fmla="*/ 12 w 24"/>
                <a:gd name="T15" fmla="*/ 5 h 35"/>
                <a:gd name="T16" fmla="*/ 7 w 24"/>
                <a:gd name="T17" fmla="*/ 18 h 35"/>
                <a:gd name="T18" fmla="*/ 12 w 24"/>
                <a:gd name="T19" fmla="*/ 29 h 35"/>
                <a:gd name="T20" fmla="*/ 17 w 24"/>
                <a:gd name="T21" fmla="*/ 17 h 35"/>
                <a:gd name="T22" fmla="*/ 12 w 24"/>
                <a:gd name="T23" fmla="*/ 5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 h="35">
                  <a:moveTo>
                    <a:pt x="12" y="35"/>
                  </a:moveTo>
                  <a:cubicBezTo>
                    <a:pt x="4" y="35"/>
                    <a:pt x="0" y="29"/>
                    <a:pt x="0" y="18"/>
                  </a:cubicBezTo>
                  <a:cubicBezTo>
                    <a:pt x="0" y="12"/>
                    <a:pt x="1" y="7"/>
                    <a:pt x="3" y="4"/>
                  </a:cubicBezTo>
                  <a:cubicBezTo>
                    <a:pt x="5" y="1"/>
                    <a:pt x="8" y="0"/>
                    <a:pt x="12" y="0"/>
                  </a:cubicBezTo>
                  <a:cubicBezTo>
                    <a:pt x="20" y="0"/>
                    <a:pt x="24" y="5"/>
                    <a:pt x="24" y="17"/>
                  </a:cubicBezTo>
                  <a:cubicBezTo>
                    <a:pt x="24" y="23"/>
                    <a:pt x="23" y="27"/>
                    <a:pt x="21" y="30"/>
                  </a:cubicBezTo>
                  <a:cubicBezTo>
                    <a:pt x="19" y="33"/>
                    <a:pt x="16" y="35"/>
                    <a:pt x="12" y="35"/>
                  </a:cubicBezTo>
                  <a:close/>
                  <a:moveTo>
                    <a:pt x="12" y="5"/>
                  </a:moveTo>
                  <a:cubicBezTo>
                    <a:pt x="9" y="5"/>
                    <a:pt x="7" y="10"/>
                    <a:pt x="7" y="18"/>
                  </a:cubicBezTo>
                  <a:cubicBezTo>
                    <a:pt x="7" y="25"/>
                    <a:pt x="9" y="29"/>
                    <a:pt x="12" y="29"/>
                  </a:cubicBezTo>
                  <a:cubicBezTo>
                    <a:pt x="15" y="29"/>
                    <a:pt x="17" y="25"/>
                    <a:pt x="17" y="17"/>
                  </a:cubicBezTo>
                  <a:cubicBezTo>
                    <a:pt x="17" y="9"/>
                    <a:pt x="15" y="5"/>
                    <a:pt x="12" y="5"/>
                  </a:cubicBez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8" name="Freeform 268"/>
            <p:cNvSpPr>
              <a:spLocks/>
            </p:cNvSpPr>
            <p:nvPr/>
          </p:nvSpPr>
          <p:spPr bwMode="auto">
            <a:xfrm>
              <a:off x="9080496" y="4563569"/>
              <a:ext cx="75892" cy="179104"/>
            </a:xfrm>
            <a:custGeom>
              <a:avLst/>
              <a:gdLst>
                <a:gd name="T0" fmla="*/ 15 w 15"/>
                <a:gd name="T1" fmla="*/ 0 h 35"/>
                <a:gd name="T2" fmla="*/ 15 w 15"/>
                <a:gd name="T3" fmla="*/ 35 h 35"/>
                <a:gd name="T4" fmla="*/ 7 w 15"/>
                <a:gd name="T5" fmla="*/ 35 h 35"/>
                <a:gd name="T6" fmla="*/ 7 w 15"/>
                <a:gd name="T7" fmla="*/ 9 h 35"/>
                <a:gd name="T8" fmla="*/ 6 w 15"/>
                <a:gd name="T9" fmla="*/ 10 h 35"/>
                <a:gd name="T10" fmla="*/ 4 w 15"/>
                <a:gd name="T11" fmla="*/ 11 h 35"/>
                <a:gd name="T12" fmla="*/ 2 w 15"/>
                <a:gd name="T13" fmla="*/ 12 h 35"/>
                <a:gd name="T14" fmla="*/ 0 w 15"/>
                <a:gd name="T15" fmla="*/ 12 h 35"/>
                <a:gd name="T16" fmla="*/ 0 w 15"/>
                <a:gd name="T17" fmla="*/ 6 h 35"/>
                <a:gd name="T18" fmla="*/ 6 w 15"/>
                <a:gd name="T19" fmla="*/ 3 h 35"/>
                <a:gd name="T20" fmla="*/ 10 w 15"/>
                <a:gd name="T21" fmla="*/ 0 h 35"/>
                <a:gd name="T22" fmla="*/ 15 w 15"/>
                <a:gd name="T23"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35">
                  <a:moveTo>
                    <a:pt x="15" y="0"/>
                  </a:moveTo>
                  <a:cubicBezTo>
                    <a:pt x="15" y="35"/>
                    <a:pt x="15" y="35"/>
                    <a:pt x="15" y="35"/>
                  </a:cubicBezTo>
                  <a:cubicBezTo>
                    <a:pt x="7" y="35"/>
                    <a:pt x="7" y="35"/>
                    <a:pt x="7" y="35"/>
                  </a:cubicBezTo>
                  <a:cubicBezTo>
                    <a:pt x="7" y="9"/>
                    <a:pt x="7" y="9"/>
                    <a:pt x="7" y="9"/>
                  </a:cubicBezTo>
                  <a:cubicBezTo>
                    <a:pt x="7" y="9"/>
                    <a:pt x="6" y="10"/>
                    <a:pt x="6" y="10"/>
                  </a:cubicBezTo>
                  <a:cubicBezTo>
                    <a:pt x="5" y="10"/>
                    <a:pt x="5" y="11"/>
                    <a:pt x="4" y="11"/>
                  </a:cubicBezTo>
                  <a:cubicBezTo>
                    <a:pt x="3" y="11"/>
                    <a:pt x="3" y="11"/>
                    <a:pt x="2" y="12"/>
                  </a:cubicBezTo>
                  <a:cubicBezTo>
                    <a:pt x="1" y="12"/>
                    <a:pt x="1" y="12"/>
                    <a:pt x="0" y="12"/>
                  </a:cubicBezTo>
                  <a:cubicBezTo>
                    <a:pt x="0" y="6"/>
                    <a:pt x="0" y="6"/>
                    <a:pt x="0" y="6"/>
                  </a:cubicBezTo>
                  <a:cubicBezTo>
                    <a:pt x="2" y="5"/>
                    <a:pt x="4" y="4"/>
                    <a:pt x="6" y="3"/>
                  </a:cubicBezTo>
                  <a:cubicBezTo>
                    <a:pt x="7" y="3"/>
                    <a:pt x="9" y="2"/>
                    <a:pt x="10" y="0"/>
                  </a:cubicBezTo>
                  <a:lnTo>
                    <a:pt x="15" y="0"/>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9" name="Freeform 269"/>
            <p:cNvSpPr>
              <a:spLocks noEditPoints="1"/>
            </p:cNvSpPr>
            <p:nvPr/>
          </p:nvSpPr>
          <p:spPr bwMode="auto">
            <a:xfrm>
              <a:off x="9211030" y="4566605"/>
              <a:ext cx="124462" cy="182140"/>
            </a:xfrm>
            <a:custGeom>
              <a:avLst/>
              <a:gdLst>
                <a:gd name="T0" fmla="*/ 12 w 24"/>
                <a:gd name="T1" fmla="*/ 35 h 35"/>
                <a:gd name="T2" fmla="*/ 0 w 24"/>
                <a:gd name="T3" fmla="*/ 18 h 35"/>
                <a:gd name="T4" fmla="*/ 3 w 24"/>
                <a:gd name="T5" fmla="*/ 4 h 35"/>
                <a:gd name="T6" fmla="*/ 13 w 24"/>
                <a:gd name="T7" fmla="*/ 0 h 35"/>
                <a:gd name="T8" fmla="*/ 24 w 24"/>
                <a:gd name="T9" fmla="*/ 17 h 35"/>
                <a:gd name="T10" fmla="*/ 21 w 24"/>
                <a:gd name="T11" fmla="*/ 30 h 35"/>
                <a:gd name="T12" fmla="*/ 12 w 24"/>
                <a:gd name="T13" fmla="*/ 35 h 35"/>
                <a:gd name="T14" fmla="*/ 12 w 24"/>
                <a:gd name="T15" fmla="*/ 5 h 35"/>
                <a:gd name="T16" fmla="*/ 7 w 24"/>
                <a:gd name="T17" fmla="*/ 18 h 35"/>
                <a:gd name="T18" fmla="*/ 12 w 24"/>
                <a:gd name="T19" fmla="*/ 29 h 35"/>
                <a:gd name="T20" fmla="*/ 17 w 24"/>
                <a:gd name="T21" fmla="*/ 17 h 35"/>
                <a:gd name="T22" fmla="*/ 12 w 24"/>
                <a:gd name="T23" fmla="*/ 5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 h="35">
                  <a:moveTo>
                    <a:pt x="12" y="35"/>
                  </a:moveTo>
                  <a:cubicBezTo>
                    <a:pt x="4" y="35"/>
                    <a:pt x="0" y="29"/>
                    <a:pt x="0" y="18"/>
                  </a:cubicBezTo>
                  <a:cubicBezTo>
                    <a:pt x="0" y="12"/>
                    <a:pt x="1" y="7"/>
                    <a:pt x="3" y="4"/>
                  </a:cubicBezTo>
                  <a:cubicBezTo>
                    <a:pt x="5" y="1"/>
                    <a:pt x="8" y="0"/>
                    <a:pt x="13" y="0"/>
                  </a:cubicBezTo>
                  <a:cubicBezTo>
                    <a:pt x="21" y="0"/>
                    <a:pt x="24" y="5"/>
                    <a:pt x="24" y="17"/>
                  </a:cubicBezTo>
                  <a:cubicBezTo>
                    <a:pt x="24" y="23"/>
                    <a:pt x="23" y="27"/>
                    <a:pt x="21" y="30"/>
                  </a:cubicBezTo>
                  <a:cubicBezTo>
                    <a:pt x="19" y="33"/>
                    <a:pt x="16" y="35"/>
                    <a:pt x="12" y="35"/>
                  </a:cubicBezTo>
                  <a:close/>
                  <a:moveTo>
                    <a:pt x="12" y="5"/>
                  </a:moveTo>
                  <a:cubicBezTo>
                    <a:pt x="9" y="5"/>
                    <a:pt x="7" y="10"/>
                    <a:pt x="7" y="18"/>
                  </a:cubicBezTo>
                  <a:cubicBezTo>
                    <a:pt x="7" y="25"/>
                    <a:pt x="9" y="29"/>
                    <a:pt x="12" y="29"/>
                  </a:cubicBezTo>
                  <a:cubicBezTo>
                    <a:pt x="15" y="29"/>
                    <a:pt x="17" y="25"/>
                    <a:pt x="17" y="17"/>
                  </a:cubicBezTo>
                  <a:cubicBezTo>
                    <a:pt x="17" y="9"/>
                    <a:pt x="15" y="5"/>
                    <a:pt x="12" y="5"/>
                  </a:cubicBez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3" name="Freeform 273"/>
            <p:cNvSpPr>
              <a:spLocks/>
            </p:cNvSpPr>
            <p:nvPr/>
          </p:nvSpPr>
          <p:spPr bwMode="auto">
            <a:xfrm>
              <a:off x="9532811" y="4314644"/>
              <a:ext cx="75892" cy="179104"/>
            </a:xfrm>
            <a:custGeom>
              <a:avLst/>
              <a:gdLst>
                <a:gd name="T0" fmla="*/ 15 w 15"/>
                <a:gd name="T1" fmla="*/ 0 h 35"/>
                <a:gd name="T2" fmla="*/ 15 w 15"/>
                <a:gd name="T3" fmla="*/ 35 h 35"/>
                <a:gd name="T4" fmla="*/ 7 w 15"/>
                <a:gd name="T5" fmla="*/ 35 h 35"/>
                <a:gd name="T6" fmla="*/ 7 w 15"/>
                <a:gd name="T7" fmla="*/ 8 h 35"/>
                <a:gd name="T8" fmla="*/ 6 w 15"/>
                <a:gd name="T9" fmla="*/ 9 h 35"/>
                <a:gd name="T10" fmla="*/ 4 w 15"/>
                <a:gd name="T11" fmla="*/ 10 h 35"/>
                <a:gd name="T12" fmla="*/ 2 w 15"/>
                <a:gd name="T13" fmla="*/ 11 h 35"/>
                <a:gd name="T14" fmla="*/ 0 w 15"/>
                <a:gd name="T15" fmla="*/ 11 h 35"/>
                <a:gd name="T16" fmla="*/ 0 w 15"/>
                <a:gd name="T17" fmla="*/ 5 h 35"/>
                <a:gd name="T18" fmla="*/ 6 w 15"/>
                <a:gd name="T19" fmla="*/ 3 h 35"/>
                <a:gd name="T20" fmla="*/ 10 w 15"/>
                <a:gd name="T21" fmla="*/ 0 h 35"/>
                <a:gd name="T22" fmla="*/ 15 w 15"/>
                <a:gd name="T23"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35">
                  <a:moveTo>
                    <a:pt x="15" y="0"/>
                  </a:moveTo>
                  <a:cubicBezTo>
                    <a:pt x="15" y="35"/>
                    <a:pt x="15" y="35"/>
                    <a:pt x="15" y="35"/>
                  </a:cubicBezTo>
                  <a:cubicBezTo>
                    <a:pt x="7" y="35"/>
                    <a:pt x="7" y="35"/>
                    <a:pt x="7" y="35"/>
                  </a:cubicBezTo>
                  <a:cubicBezTo>
                    <a:pt x="7" y="8"/>
                    <a:pt x="7" y="8"/>
                    <a:pt x="7" y="8"/>
                  </a:cubicBezTo>
                  <a:cubicBezTo>
                    <a:pt x="7" y="9"/>
                    <a:pt x="7" y="9"/>
                    <a:pt x="6" y="9"/>
                  </a:cubicBezTo>
                  <a:cubicBezTo>
                    <a:pt x="5" y="10"/>
                    <a:pt x="5" y="10"/>
                    <a:pt x="4" y="10"/>
                  </a:cubicBezTo>
                  <a:cubicBezTo>
                    <a:pt x="4" y="10"/>
                    <a:pt x="3" y="11"/>
                    <a:pt x="2" y="11"/>
                  </a:cubicBezTo>
                  <a:cubicBezTo>
                    <a:pt x="2" y="11"/>
                    <a:pt x="1" y="11"/>
                    <a:pt x="0" y="11"/>
                  </a:cubicBezTo>
                  <a:cubicBezTo>
                    <a:pt x="0" y="5"/>
                    <a:pt x="0" y="5"/>
                    <a:pt x="0" y="5"/>
                  </a:cubicBezTo>
                  <a:cubicBezTo>
                    <a:pt x="2" y="4"/>
                    <a:pt x="4" y="4"/>
                    <a:pt x="6" y="3"/>
                  </a:cubicBezTo>
                  <a:cubicBezTo>
                    <a:pt x="7" y="2"/>
                    <a:pt x="9" y="1"/>
                    <a:pt x="10" y="0"/>
                  </a:cubicBezTo>
                  <a:lnTo>
                    <a:pt x="15" y="0"/>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4" name="Freeform 274"/>
            <p:cNvSpPr>
              <a:spLocks noEditPoints="1"/>
            </p:cNvSpPr>
            <p:nvPr/>
          </p:nvSpPr>
          <p:spPr bwMode="auto">
            <a:xfrm>
              <a:off x="9514597" y="4566605"/>
              <a:ext cx="130534" cy="182140"/>
            </a:xfrm>
            <a:custGeom>
              <a:avLst/>
              <a:gdLst>
                <a:gd name="T0" fmla="*/ 12 w 25"/>
                <a:gd name="T1" fmla="*/ 35 h 35"/>
                <a:gd name="T2" fmla="*/ 0 w 25"/>
                <a:gd name="T3" fmla="*/ 18 h 35"/>
                <a:gd name="T4" fmla="*/ 3 w 25"/>
                <a:gd name="T5" fmla="*/ 4 h 35"/>
                <a:gd name="T6" fmla="*/ 13 w 25"/>
                <a:gd name="T7" fmla="*/ 0 h 35"/>
                <a:gd name="T8" fmla="*/ 25 w 25"/>
                <a:gd name="T9" fmla="*/ 17 h 35"/>
                <a:gd name="T10" fmla="*/ 21 w 25"/>
                <a:gd name="T11" fmla="*/ 30 h 35"/>
                <a:gd name="T12" fmla="*/ 12 w 25"/>
                <a:gd name="T13" fmla="*/ 35 h 35"/>
                <a:gd name="T14" fmla="*/ 12 w 25"/>
                <a:gd name="T15" fmla="*/ 5 h 35"/>
                <a:gd name="T16" fmla="*/ 7 w 25"/>
                <a:gd name="T17" fmla="*/ 18 h 35"/>
                <a:gd name="T18" fmla="*/ 12 w 25"/>
                <a:gd name="T19" fmla="*/ 29 h 35"/>
                <a:gd name="T20" fmla="*/ 17 w 25"/>
                <a:gd name="T21" fmla="*/ 17 h 35"/>
                <a:gd name="T22" fmla="*/ 12 w 25"/>
                <a:gd name="T23" fmla="*/ 5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5" h="35">
                  <a:moveTo>
                    <a:pt x="12" y="35"/>
                  </a:moveTo>
                  <a:cubicBezTo>
                    <a:pt x="4" y="35"/>
                    <a:pt x="0" y="29"/>
                    <a:pt x="0" y="18"/>
                  </a:cubicBezTo>
                  <a:cubicBezTo>
                    <a:pt x="0" y="12"/>
                    <a:pt x="1" y="7"/>
                    <a:pt x="3" y="4"/>
                  </a:cubicBezTo>
                  <a:cubicBezTo>
                    <a:pt x="5" y="1"/>
                    <a:pt x="8" y="0"/>
                    <a:pt x="13" y="0"/>
                  </a:cubicBezTo>
                  <a:cubicBezTo>
                    <a:pt x="21" y="0"/>
                    <a:pt x="25" y="5"/>
                    <a:pt x="25" y="17"/>
                  </a:cubicBezTo>
                  <a:cubicBezTo>
                    <a:pt x="25" y="23"/>
                    <a:pt x="23" y="27"/>
                    <a:pt x="21" y="30"/>
                  </a:cubicBezTo>
                  <a:cubicBezTo>
                    <a:pt x="19" y="33"/>
                    <a:pt x="16" y="35"/>
                    <a:pt x="12" y="35"/>
                  </a:cubicBezTo>
                  <a:close/>
                  <a:moveTo>
                    <a:pt x="12" y="5"/>
                  </a:moveTo>
                  <a:cubicBezTo>
                    <a:pt x="9" y="5"/>
                    <a:pt x="7" y="10"/>
                    <a:pt x="7" y="18"/>
                  </a:cubicBezTo>
                  <a:cubicBezTo>
                    <a:pt x="7" y="25"/>
                    <a:pt x="9" y="29"/>
                    <a:pt x="12" y="29"/>
                  </a:cubicBezTo>
                  <a:cubicBezTo>
                    <a:pt x="15" y="29"/>
                    <a:pt x="17" y="25"/>
                    <a:pt x="17" y="17"/>
                  </a:cubicBezTo>
                  <a:cubicBezTo>
                    <a:pt x="17" y="9"/>
                    <a:pt x="15" y="5"/>
                    <a:pt x="12" y="5"/>
                  </a:cubicBez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6" name="Freeform 276"/>
            <p:cNvSpPr>
              <a:spLocks noEditPoints="1"/>
            </p:cNvSpPr>
            <p:nvPr/>
          </p:nvSpPr>
          <p:spPr bwMode="auto">
            <a:xfrm>
              <a:off x="9359778" y="4314644"/>
              <a:ext cx="124462" cy="179104"/>
            </a:xfrm>
            <a:custGeom>
              <a:avLst/>
              <a:gdLst>
                <a:gd name="T0" fmla="*/ 12 w 24"/>
                <a:gd name="T1" fmla="*/ 35 h 35"/>
                <a:gd name="T2" fmla="*/ 0 w 24"/>
                <a:gd name="T3" fmla="*/ 18 h 35"/>
                <a:gd name="T4" fmla="*/ 3 w 24"/>
                <a:gd name="T5" fmla="*/ 5 h 35"/>
                <a:gd name="T6" fmla="*/ 13 w 24"/>
                <a:gd name="T7" fmla="*/ 0 h 35"/>
                <a:gd name="T8" fmla="*/ 24 w 24"/>
                <a:gd name="T9" fmla="*/ 17 h 35"/>
                <a:gd name="T10" fmla="*/ 21 w 24"/>
                <a:gd name="T11" fmla="*/ 31 h 35"/>
                <a:gd name="T12" fmla="*/ 12 w 24"/>
                <a:gd name="T13" fmla="*/ 35 h 35"/>
                <a:gd name="T14" fmla="*/ 12 w 24"/>
                <a:gd name="T15" fmla="*/ 6 h 35"/>
                <a:gd name="T16" fmla="*/ 7 w 24"/>
                <a:gd name="T17" fmla="*/ 18 h 35"/>
                <a:gd name="T18" fmla="*/ 12 w 24"/>
                <a:gd name="T19" fmla="*/ 29 h 35"/>
                <a:gd name="T20" fmla="*/ 17 w 24"/>
                <a:gd name="T21" fmla="*/ 18 h 35"/>
                <a:gd name="T22" fmla="*/ 12 w 24"/>
                <a:gd name="T23" fmla="*/ 6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 h="35">
                  <a:moveTo>
                    <a:pt x="12" y="35"/>
                  </a:moveTo>
                  <a:cubicBezTo>
                    <a:pt x="4" y="35"/>
                    <a:pt x="0" y="30"/>
                    <a:pt x="0" y="18"/>
                  </a:cubicBezTo>
                  <a:cubicBezTo>
                    <a:pt x="0" y="12"/>
                    <a:pt x="1" y="8"/>
                    <a:pt x="3" y="5"/>
                  </a:cubicBezTo>
                  <a:cubicBezTo>
                    <a:pt x="5" y="1"/>
                    <a:pt x="8" y="0"/>
                    <a:pt x="13" y="0"/>
                  </a:cubicBezTo>
                  <a:cubicBezTo>
                    <a:pt x="20" y="0"/>
                    <a:pt x="24" y="6"/>
                    <a:pt x="24" y="17"/>
                  </a:cubicBezTo>
                  <a:cubicBezTo>
                    <a:pt x="24" y="23"/>
                    <a:pt x="23" y="28"/>
                    <a:pt x="21" y="31"/>
                  </a:cubicBezTo>
                  <a:cubicBezTo>
                    <a:pt x="19" y="34"/>
                    <a:pt x="16" y="35"/>
                    <a:pt x="12" y="35"/>
                  </a:cubicBezTo>
                  <a:close/>
                  <a:moveTo>
                    <a:pt x="12" y="6"/>
                  </a:moveTo>
                  <a:cubicBezTo>
                    <a:pt x="9" y="6"/>
                    <a:pt x="7" y="10"/>
                    <a:pt x="7" y="18"/>
                  </a:cubicBezTo>
                  <a:cubicBezTo>
                    <a:pt x="7" y="26"/>
                    <a:pt x="9" y="29"/>
                    <a:pt x="12" y="29"/>
                  </a:cubicBezTo>
                  <a:cubicBezTo>
                    <a:pt x="15" y="29"/>
                    <a:pt x="17" y="26"/>
                    <a:pt x="17" y="18"/>
                  </a:cubicBezTo>
                  <a:cubicBezTo>
                    <a:pt x="17" y="10"/>
                    <a:pt x="15" y="6"/>
                    <a:pt x="12" y="6"/>
                  </a:cubicBez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7" name="Freeform 277"/>
            <p:cNvSpPr>
              <a:spLocks/>
            </p:cNvSpPr>
            <p:nvPr/>
          </p:nvSpPr>
          <p:spPr bwMode="auto">
            <a:xfrm>
              <a:off x="9374956" y="4563569"/>
              <a:ext cx="78927" cy="179104"/>
            </a:xfrm>
            <a:custGeom>
              <a:avLst/>
              <a:gdLst>
                <a:gd name="T0" fmla="*/ 15 w 15"/>
                <a:gd name="T1" fmla="*/ 0 h 35"/>
                <a:gd name="T2" fmla="*/ 15 w 15"/>
                <a:gd name="T3" fmla="*/ 35 h 35"/>
                <a:gd name="T4" fmla="*/ 7 w 15"/>
                <a:gd name="T5" fmla="*/ 35 h 35"/>
                <a:gd name="T6" fmla="*/ 7 w 15"/>
                <a:gd name="T7" fmla="*/ 9 h 35"/>
                <a:gd name="T8" fmla="*/ 6 w 15"/>
                <a:gd name="T9" fmla="*/ 10 h 35"/>
                <a:gd name="T10" fmla="*/ 4 w 15"/>
                <a:gd name="T11" fmla="*/ 11 h 35"/>
                <a:gd name="T12" fmla="*/ 2 w 15"/>
                <a:gd name="T13" fmla="*/ 12 h 35"/>
                <a:gd name="T14" fmla="*/ 0 w 15"/>
                <a:gd name="T15" fmla="*/ 12 h 35"/>
                <a:gd name="T16" fmla="*/ 0 w 15"/>
                <a:gd name="T17" fmla="*/ 6 h 35"/>
                <a:gd name="T18" fmla="*/ 6 w 15"/>
                <a:gd name="T19" fmla="*/ 3 h 35"/>
                <a:gd name="T20" fmla="*/ 10 w 15"/>
                <a:gd name="T21" fmla="*/ 0 h 35"/>
                <a:gd name="T22" fmla="*/ 15 w 15"/>
                <a:gd name="T23"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35">
                  <a:moveTo>
                    <a:pt x="15" y="0"/>
                  </a:moveTo>
                  <a:cubicBezTo>
                    <a:pt x="15" y="35"/>
                    <a:pt x="15" y="35"/>
                    <a:pt x="15" y="35"/>
                  </a:cubicBezTo>
                  <a:cubicBezTo>
                    <a:pt x="7" y="35"/>
                    <a:pt x="7" y="35"/>
                    <a:pt x="7" y="35"/>
                  </a:cubicBezTo>
                  <a:cubicBezTo>
                    <a:pt x="7" y="9"/>
                    <a:pt x="7" y="9"/>
                    <a:pt x="7" y="9"/>
                  </a:cubicBezTo>
                  <a:cubicBezTo>
                    <a:pt x="7" y="9"/>
                    <a:pt x="6" y="10"/>
                    <a:pt x="6" y="10"/>
                  </a:cubicBezTo>
                  <a:cubicBezTo>
                    <a:pt x="5" y="10"/>
                    <a:pt x="5" y="11"/>
                    <a:pt x="4" y="11"/>
                  </a:cubicBezTo>
                  <a:cubicBezTo>
                    <a:pt x="3" y="11"/>
                    <a:pt x="3" y="11"/>
                    <a:pt x="2" y="12"/>
                  </a:cubicBezTo>
                  <a:cubicBezTo>
                    <a:pt x="1" y="12"/>
                    <a:pt x="1" y="12"/>
                    <a:pt x="0" y="12"/>
                  </a:cubicBezTo>
                  <a:cubicBezTo>
                    <a:pt x="0" y="6"/>
                    <a:pt x="0" y="6"/>
                    <a:pt x="0" y="6"/>
                  </a:cubicBezTo>
                  <a:cubicBezTo>
                    <a:pt x="2" y="5"/>
                    <a:pt x="4" y="4"/>
                    <a:pt x="6" y="3"/>
                  </a:cubicBezTo>
                  <a:cubicBezTo>
                    <a:pt x="7" y="3"/>
                    <a:pt x="9" y="2"/>
                    <a:pt x="10" y="0"/>
                  </a:cubicBezTo>
                  <a:lnTo>
                    <a:pt x="15" y="0"/>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89" name="Group 188"/>
          <p:cNvGrpSpPr/>
          <p:nvPr/>
        </p:nvGrpSpPr>
        <p:grpSpPr>
          <a:xfrm>
            <a:off x="10501313" y="4389412"/>
            <a:ext cx="576777" cy="689096"/>
            <a:chOff x="8907463" y="4314644"/>
            <a:chExt cx="576777" cy="689096"/>
          </a:xfrm>
        </p:grpSpPr>
        <p:sp>
          <p:nvSpPr>
            <p:cNvPr id="190" name="Freeform 264"/>
            <p:cNvSpPr>
              <a:spLocks/>
            </p:cNvSpPr>
            <p:nvPr/>
          </p:nvSpPr>
          <p:spPr bwMode="auto">
            <a:xfrm>
              <a:off x="8925677" y="4314644"/>
              <a:ext cx="75892" cy="179104"/>
            </a:xfrm>
            <a:custGeom>
              <a:avLst/>
              <a:gdLst>
                <a:gd name="T0" fmla="*/ 15 w 15"/>
                <a:gd name="T1" fmla="*/ 0 h 35"/>
                <a:gd name="T2" fmla="*/ 15 w 15"/>
                <a:gd name="T3" fmla="*/ 35 h 35"/>
                <a:gd name="T4" fmla="*/ 7 w 15"/>
                <a:gd name="T5" fmla="*/ 35 h 35"/>
                <a:gd name="T6" fmla="*/ 7 w 15"/>
                <a:gd name="T7" fmla="*/ 8 h 35"/>
                <a:gd name="T8" fmla="*/ 6 w 15"/>
                <a:gd name="T9" fmla="*/ 9 h 35"/>
                <a:gd name="T10" fmla="*/ 4 w 15"/>
                <a:gd name="T11" fmla="*/ 10 h 35"/>
                <a:gd name="T12" fmla="*/ 2 w 15"/>
                <a:gd name="T13" fmla="*/ 11 h 35"/>
                <a:gd name="T14" fmla="*/ 0 w 15"/>
                <a:gd name="T15" fmla="*/ 11 h 35"/>
                <a:gd name="T16" fmla="*/ 0 w 15"/>
                <a:gd name="T17" fmla="*/ 5 h 35"/>
                <a:gd name="T18" fmla="*/ 5 w 15"/>
                <a:gd name="T19" fmla="*/ 3 h 35"/>
                <a:gd name="T20" fmla="*/ 10 w 15"/>
                <a:gd name="T21" fmla="*/ 0 h 35"/>
                <a:gd name="T22" fmla="*/ 15 w 15"/>
                <a:gd name="T23"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35">
                  <a:moveTo>
                    <a:pt x="15" y="0"/>
                  </a:moveTo>
                  <a:cubicBezTo>
                    <a:pt x="15" y="35"/>
                    <a:pt x="15" y="35"/>
                    <a:pt x="15" y="35"/>
                  </a:cubicBezTo>
                  <a:cubicBezTo>
                    <a:pt x="7" y="35"/>
                    <a:pt x="7" y="35"/>
                    <a:pt x="7" y="35"/>
                  </a:cubicBezTo>
                  <a:cubicBezTo>
                    <a:pt x="7" y="8"/>
                    <a:pt x="7" y="8"/>
                    <a:pt x="7" y="8"/>
                  </a:cubicBezTo>
                  <a:cubicBezTo>
                    <a:pt x="7" y="9"/>
                    <a:pt x="6" y="9"/>
                    <a:pt x="6" y="9"/>
                  </a:cubicBezTo>
                  <a:cubicBezTo>
                    <a:pt x="5" y="10"/>
                    <a:pt x="5" y="10"/>
                    <a:pt x="4" y="10"/>
                  </a:cubicBezTo>
                  <a:cubicBezTo>
                    <a:pt x="3" y="10"/>
                    <a:pt x="3" y="11"/>
                    <a:pt x="2" y="11"/>
                  </a:cubicBezTo>
                  <a:cubicBezTo>
                    <a:pt x="1" y="11"/>
                    <a:pt x="1" y="11"/>
                    <a:pt x="0" y="11"/>
                  </a:cubicBezTo>
                  <a:cubicBezTo>
                    <a:pt x="0" y="5"/>
                    <a:pt x="0" y="5"/>
                    <a:pt x="0" y="5"/>
                  </a:cubicBezTo>
                  <a:cubicBezTo>
                    <a:pt x="2" y="4"/>
                    <a:pt x="4" y="4"/>
                    <a:pt x="5" y="3"/>
                  </a:cubicBezTo>
                  <a:cubicBezTo>
                    <a:pt x="7" y="2"/>
                    <a:pt x="9" y="1"/>
                    <a:pt x="10" y="0"/>
                  </a:cubicBezTo>
                  <a:lnTo>
                    <a:pt x="15" y="0"/>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1" name="Freeform 265"/>
            <p:cNvSpPr>
              <a:spLocks noEditPoints="1"/>
            </p:cNvSpPr>
            <p:nvPr/>
          </p:nvSpPr>
          <p:spPr bwMode="auto">
            <a:xfrm>
              <a:off x="9065318" y="4314644"/>
              <a:ext cx="124462" cy="179104"/>
            </a:xfrm>
            <a:custGeom>
              <a:avLst/>
              <a:gdLst>
                <a:gd name="T0" fmla="*/ 12 w 24"/>
                <a:gd name="T1" fmla="*/ 35 h 35"/>
                <a:gd name="T2" fmla="*/ 0 w 24"/>
                <a:gd name="T3" fmla="*/ 18 h 35"/>
                <a:gd name="T4" fmla="*/ 3 w 24"/>
                <a:gd name="T5" fmla="*/ 5 h 35"/>
                <a:gd name="T6" fmla="*/ 13 w 24"/>
                <a:gd name="T7" fmla="*/ 0 h 35"/>
                <a:gd name="T8" fmla="*/ 24 w 24"/>
                <a:gd name="T9" fmla="*/ 17 h 35"/>
                <a:gd name="T10" fmla="*/ 21 w 24"/>
                <a:gd name="T11" fmla="*/ 31 h 35"/>
                <a:gd name="T12" fmla="*/ 12 w 24"/>
                <a:gd name="T13" fmla="*/ 35 h 35"/>
                <a:gd name="T14" fmla="*/ 12 w 24"/>
                <a:gd name="T15" fmla="*/ 6 h 35"/>
                <a:gd name="T16" fmla="*/ 7 w 24"/>
                <a:gd name="T17" fmla="*/ 18 h 35"/>
                <a:gd name="T18" fmla="*/ 12 w 24"/>
                <a:gd name="T19" fmla="*/ 29 h 35"/>
                <a:gd name="T20" fmla="*/ 17 w 24"/>
                <a:gd name="T21" fmla="*/ 18 h 35"/>
                <a:gd name="T22" fmla="*/ 12 w 24"/>
                <a:gd name="T23" fmla="*/ 6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 h="35">
                  <a:moveTo>
                    <a:pt x="12" y="35"/>
                  </a:moveTo>
                  <a:cubicBezTo>
                    <a:pt x="4" y="35"/>
                    <a:pt x="0" y="30"/>
                    <a:pt x="0" y="18"/>
                  </a:cubicBezTo>
                  <a:cubicBezTo>
                    <a:pt x="0" y="12"/>
                    <a:pt x="1" y="8"/>
                    <a:pt x="3" y="5"/>
                  </a:cubicBezTo>
                  <a:cubicBezTo>
                    <a:pt x="5" y="1"/>
                    <a:pt x="8" y="0"/>
                    <a:pt x="13" y="0"/>
                  </a:cubicBezTo>
                  <a:cubicBezTo>
                    <a:pt x="20" y="0"/>
                    <a:pt x="24" y="6"/>
                    <a:pt x="24" y="17"/>
                  </a:cubicBezTo>
                  <a:cubicBezTo>
                    <a:pt x="24" y="23"/>
                    <a:pt x="23" y="28"/>
                    <a:pt x="21" y="31"/>
                  </a:cubicBezTo>
                  <a:cubicBezTo>
                    <a:pt x="19" y="34"/>
                    <a:pt x="16" y="35"/>
                    <a:pt x="12" y="35"/>
                  </a:cubicBezTo>
                  <a:close/>
                  <a:moveTo>
                    <a:pt x="12" y="6"/>
                  </a:moveTo>
                  <a:cubicBezTo>
                    <a:pt x="9" y="6"/>
                    <a:pt x="7" y="10"/>
                    <a:pt x="7" y="18"/>
                  </a:cubicBezTo>
                  <a:cubicBezTo>
                    <a:pt x="7" y="26"/>
                    <a:pt x="9" y="29"/>
                    <a:pt x="12" y="29"/>
                  </a:cubicBezTo>
                  <a:cubicBezTo>
                    <a:pt x="15" y="29"/>
                    <a:pt x="17" y="26"/>
                    <a:pt x="17" y="18"/>
                  </a:cubicBezTo>
                  <a:cubicBezTo>
                    <a:pt x="17" y="10"/>
                    <a:pt x="15" y="6"/>
                    <a:pt x="12" y="6"/>
                  </a:cubicBez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2" name="Freeform 266"/>
            <p:cNvSpPr>
              <a:spLocks/>
            </p:cNvSpPr>
            <p:nvPr/>
          </p:nvSpPr>
          <p:spPr bwMode="auto">
            <a:xfrm>
              <a:off x="9226208" y="4314644"/>
              <a:ext cx="75892" cy="179104"/>
            </a:xfrm>
            <a:custGeom>
              <a:avLst/>
              <a:gdLst>
                <a:gd name="T0" fmla="*/ 15 w 15"/>
                <a:gd name="T1" fmla="*/ 0 h 35"/>
                <a:gd name="T2" fmla="*/ 15 w 15"/>
                <a:gd name="T3" fmla="*/ 35 h 35"/>
                <a:gd name="T4" fmla="*/ 7 w 15"/>
                <a:gd name="T5" fmla="*/ 35 h 35"/>
                <a:gd name="T6" fmla="*/ 7 w 15"/>
                <a:gd name="T7" fmla="*/ 8 h 35"/>
                <a:gd name="T8" fmla="*/ 6 w 15"/>
                <a:gd name="T9" fmla="*/ 9 h 35"/>
                <a:gd name="T10" fmla="*/ 4 w 15"/>
                <a:gd name="T11" fmla="*/ 10 h 35"/>
                <a:gd name="T12" fmla="*/ 2 w 15"/>
                <a:gd name="T13" fmla="*/ 11 h 35"/>
                <a:gd name="T14" fmla="*/ 0 w 15"/>
                <a:gd name="T15" fmla="*/ 11 h 35"/>
                <a:gd name="T16" fmla="*/ 0 w 15"/>
                <a:gd name="T17" fmla="*/ 5 h 35"/>
                <a:gd name="T18" fmla="*/ 6 w 15"/>
                <a:gd name="T19" fmla="*/ 3 h 35"/>
                <a:gd name="T20" fmla="*/ 10 w 15"/>
                <a:gd name="T21" fmla="*/ 0 h 35"/>
                <a:gd name="T22" fmla="*/ 15 w 15"/>
                <a:gd name="T23"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35">
                  <a:moveTo>
                    <a:pt x="15" y="0"/>
                  </a:moveTo>
                  <a:cubicBezTo>
                    <a:pt x="15" y="35"/>
                    <a:pt x="15" y="35"/>
                    <a:pt x="15" y="35"/>
                  </a:cubicBezTo>
                  <a:cubicBezTo>
                    <a:pt x="7" y="35"/>
                    <a:pt x="7" y="35"/>
                    <a:pt x="7" y="35"/>
                  </a:cubicBezTo>
                  <a:cubicBezTo>
                    <a:pt x="7" y="8"/>
                    <a:pt x="7" y="8"/>
                    <a:pt x="7" y="8"/>
                  </a:cubicBezTo>
                  <a:cubicBezTo>
                    <a:pt x="7" y="9"/>
                    <a:pt x="6" y="9"/>
                    <a:pt x="6" y="9"/>
                  </a:cubicBezTo>
                  <a:cubicBezTo>
                    <a:pt x="5" y="10"/>
                    <a:pt x="5" y="10"/>
                    <a:pt x="4" y="10"/>
                  </a:cubicBezTo>
                  <a:cubicBezTo>
                    <a:pt x="4" y="10"/>
                    <a:pt x="3" y="11"/>
                    <a:pt x="2" y="11"/>
                  </a:cubicBezTo>
                  <a:cubicBezTo>
                    <a:pt x="1" y="11"/>
                    <a:pt x="1" y="11"/>
                    <a:pt x="0" y="11"/>
                  </a:cubicBezTo>
                  <a:cubicBezTo>
                    <a:pt x="0" y="5"/>
                    <a:pt x="0" y="5"/>
                    <a:pt x="0" y="5"/>
                  </a:cubicBezTo>
                  <a:cubicBezTo>
                    <a:pt x="2" y="4"/>
                    <a:pt x="4" y="4"/>
                    <a:pt x="6" y="3"/>
                  </a:cubicBezTo>
                  <a:cubicBezTo>
                    <a:pt x="7" y="2"/>
                    <a:pt x="9" y="1"/>
                    <a:pt x="10" y="0"/>
                  </a:cubicBezTo>
                  <a:lnTo>
                    <a:pt x="15" y="0"/>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3" name="Freeform 267"/>
            <p:cNvSpPr>
              <a:spLocks noEditPoints="1"/>
            </p:cNvSpPr>
            <p:nvPr/>
          </p:nvSpPr>
          <p:spPr bwMode="auto">
            <a:xfrm>
              <a:off x="8907463" y="4566605"/>
              <a:ext cx="124462" cy="182140"/>
            </a:xfrm>
            <a:custGeom>
              <a:avLst/>
              <a:gdLst>
                <a:gd name="T0" fmla="*/ 12 w 24"/>
                <a:gd name="T1" fmla="*/ 35 h 35"/>
                <a:gd name="T2" fmla="*/ 0 w 24"/>
                <a:gd name="T3" fmla="*/ 18 h 35"/>
                <a:gd name="T4" fmla="*/ 3 w 24"/>
                <a:gd name="T5" fmla="*/ 4 h 35"/>
                <a:gd name="T6" fmla="*/ 12 w 24"/>
                <a:gd name="T7" fmla="*/ 0 h 35"/>
                <a:gd name="T8" fmla="*/ 24 w 24"/>
                <a:gd name="T9" fmla="*/ 17 h 35"/>
                <a:gd name="T10" fmla="*/ 21 w 24"/>
                <a:gd name="T11" fmla="*/ 30 h 35"/>
                <a:gd name="T12" fmla="*/ 12 w 24"/>
                <a:gd name="T13" fmla="*/ 35 h 35"/>
                <a:gd name="T14" fmla="*/ 12 w 24"/>
                <a:gd name="T15" fmla="*/ 5 h 35"/>
                <a:gd name="T16" fmla="*/ 7 w 24"/>
                <a:gd name="T17" fmla="*/ 18 h 35"/>
                <a:gd name="T18" fmla="*/ 12 w 24"/>
                <a:gd name="T19" fmla="*/ 29 h 35"/>
                <a:gd name="T20" fmla="*/ 17 w 24"/>
                <a:gd name="T21" fmla="*/ 17 h 35"/>
                <a:gd name="T22" fmla="*/ 12 w 24"/>
                <a:gd name="T23" fmla="*/ 5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 h="35">
                  <a:moveTo>
                    <a:pt x="12" y="35"/>
                  </a:moveTo>
                  <a:cubicBezTo>
                    <a:pt x="4" y="35"/>
                    <a:pt x="0" y="29"/>
                    <a:pt x="0" y="18"/>
                  </a:cubicBezTo>
                  <a:cubicBezTo>
                    <a:pt x="0" y="12"/>
                    <a:pt x="1" y="7"/>
                    <a:pt x="3" y="4"/>
                  </a:cubicBezTo>
                  <a:cubicBezTo>
                    <a:pt x="5" y="1"/>
                    <a:pt x="8" y="0"/>
                    <a:pt x="12" y="0"/>
                  </a:cubicBezTo>
                  <a:cubicBezTo>
                    <a:pt x="20" y="0"/>
                    <a:pt x="24" y="5"/>
                    <a:pt x="24" y="17"/>
                  </a:cubicBezTo>
                  <a:cubicBezTo>
                    <a:pt x="24" y="23"/>
                    <a:pt x="23" y="27"/>
                    <a:pt x="21" y="30"/>
                  </a:cubicBezTo>
                  <a:cubicBezTo>
                    <a:pt x="19" y="33"/>
                    <a:pt x="16" y="35"/>
                    <a:pt x="12" y="35"/>
                  </a:cubicBezTo>
                  <a:close/>
                  <a:moveTo>
                    <a:pt x="12" y="5"/>
                  </a:moveTo>
                  <a:cubicBezTo>
                    <a:pt x="9" y="5"/>
                    <a:pt x="7" y="10"/>
                    <a:pt x="7" y="18"/>
                  </a:cubicBezTo>
                  <a:cubicBezTo>
                    <a:pt x="7" y="25"/>
                    <a:pt x="9" y="29"/>
                    <a:pt x="12" y="29"/>
                  </a:cubicBezTo>
                  <a:cubicBezTo>
                    <a:pt x="15" y="29"/>
                    <a:pt x="17" y="25"/>
                    <a:pt x="17" y="17"/>
                  </a:cubicBezTo>
                  <a:cubicBezTo>
                    <a:pt x="17" y="9"/>
                    <a:pt x="15" y="5"/>
                    <a:pt x="12" y="5"/>
                  </a:cubicBez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4" name="Freeform 268"/>
            <p:cNvSpPr>
              <a:spLocks/>
            </p:cNvSpPr>
            <p:nvPr/>
          </p:nvSpPr>
          <p:spPr bwMode="auto">
            <a:xfrm>
              <a:off x="9080496" y="4563569"/>
              <a:ext cx="75892" cy="179104"/>
            </a:xfrm>
            <a:custGeom>
              <a:avLst/>
              <a:gdLst>
                <a:gd name="T0" fmla="*/ 15 w 15"/>
                <a:gd name="T1" fmla="*/ 0 h 35"/>
                <a:gd name="T2" fmla="*/ 15 w 15"/>
                <a:gd name="T3" fmla="*/ 35 h 35"/>
                <a:gd name="T4" fmla="*/ 7 w 15"/>
                <a:gd name="T5" fmla="*/ 35 h 35"/>
                <a:gd name="T6" fmla="*/ 7 w 15"/>
                <a:gd name="T7" fmla="*/ 9 h 35"/>
                <a:gd name="T8" fmla="*/ 6 w 15"/>
                <a:gd name="T9" fmla="*/ 10 h 35"/>
                <a:gd name="T10" fmla="*/ 4 w 15"/>
                <a:gd name="T11" fmla="*/ 11 h 35"/>
                <a:gd name="T12" fmla="*/ 2 w 15"/>
                <a:gd name="T13" fmla="*/ 12 h 35"/>
                <a:gd name="T14" fmla="*/ 0 w 15"/>
                <a:gd name="T15" fmla="*/ 12 h 35"/>
                <a:gd name="T16" fmla="*/ 0 w 15"/>
                <a:gd name="T17" fmla="*/ 6 h 35"/>
                <a:gd name="T18" fmla="*/ 6 w 15"/>
                <a:gd name="T19" fmla="*/ 3 h 35"/>
                <a:gd name="T20" fmla="*/ 10 w 15"/>
                <a:gd name="T21" fmla="*/ 0 h 35"/>
                <a:gd name="T22" fmla="*/ 15 w 15"/>
                <a:gd name="T23"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35">
                  <a:moveTo>
                    <a:pt x="15" y="0"/>
                  </a:moveTo>
                  <a:cubicBezTo>
                    <a:pt x="15" y="35"/>
                    <a:pt x="15" y="35"/>
                    <a:pt x="15" y="35"/>
                  </a:cubicBezTo>
                  <a:cubicBezTo>
                    <a:pt x="7" y="35"/>
                    <a:pt x="7" y="35"/>
                    <a:pt x="7" y="35"/>
                  </a:cubicBezTo>
                  <a:cubicBezTo>
                    <a:pt x="7" y="9"/>
                    <a:pt x="7" y="9"/>
                    <a:pt x="7" y="9"/>
                  </a:cubicBezTo>
                  <a:cubicBezTo>
                    <a:pt x="7" y="9"/>
                    <a:pt x="6" y="10"/>
                    <a:pt x="6" y="10"/>
                  </a:cubicBezTo>
                  <a:cubicBezTo>
                    <a:pt x="5" y="10"/>
                    <a:pt x="5" y="11"/>
                    <a:pt x="4" y="11"/>
                  </a:cubicBezTo>
                  <a:cubicBezTo>
                    <a:pt x="3" y="11"/>
                    <a:pt x="3" y="11"/>
                    <a:pt x="2" y="12"/>
                  </a:cubicBezTo>
                  <a:cubicBezTo>
                    <a:pt x="1" y="12"/>
                    <a:pt x="1" y="12"/>
                    <a:pt x="0" y="12"/>
                  </a:cubicBezTo>
                  <a:cubicBezTo>
                    <a:pt x="0" y="6"/>
                    <a:pt x="0" y="6"/>
                    <a:pt x="0" y="6"/>
                  </a:cubicBezTo>
                  <a:cubicBezTo>
                    <a:pt x="2" y="5"/>
                    <a:pt x="4" y="4"/>
                    <a:pt x="6" y="3"/>
                  </a:cubicBezTo>
                  <a:cubicBezTo>
                    <a:pt x="7" y="3"/>
                    <a:pt x="9" y="2"/>
                    <a:pt x="10" y="0"/>
                  </a:cubicBezTo>
                  <a:lnTo>
                    <a:pt x="15" y="0"/>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5" name="Freeform 269"/>
            <p:cNvSpPr>
              <a:spLocks noEditPoints="1"/>
            </p:cNvSpPr>
            <p:nvPr/>
          </p:nvSpPr>
          <p:spPr bwMode="auto">
            <a:xfrm>
              <a:off x="9211030" y="4566605"/>
              <a:ext cx="124462" cy="182140"/>
            </a:xfrm>
            <a:custGeom>
              <a:avLst/>
              <a:gdLst>
                <a:gd name="T0" fmla="*/ 12 w 24"/>
                <a:gd name="T1" fmla="*/ 35 h 35"/>
                <a:gd name="T2" fmla="*/ 0 w 24"/>
                <a:gd name="T3" fmla="*/ 18 h 35"/>
                <a:gd name="T4" fmla="*/ 3 w 24"/>
                <a:gd name="T5" fmla="*/ 4 h 35"/>
                <a:gd name="T6" fmla="*/ 13 w 24"/>
                <a:gd name="T7" fmla="*/ 0 h 35"/>
                <a:gd name="T8" fmla="*/ 24 w 24"/>
                <a:gd name="T9" fmla="*/ 17 h 35"/>
                <a:gd name="T10" fmla="*/ 21 w 24"/>
                <a:gd name="T11" fmla="*/ 30 h 35"/>
                <a:gd name="T12" fmla="*/ 12 w 24"/>
                <a:gd name="T13" fmla="*/ 35 h 35"/>
                <a:gd name="T14" fmla="*/ 12 w 24"/>
                <a:gd name="T15" fmla="*/ 5 h 35"/>
                <a:gd name="T16" fmla="*/ 7 w 24"/>
                <a:gd name="T17" fmla="*/ 18 h 35"/>
                <a:gd name="T18" fmla="*/ 12 w 24"/>
                <a:gd name="T19" fmla="*/ 29 h 35"/>
                <a:gd name="T20" fmla="*/ 17 w 24"/>
                <a:gd name="T21" fmla="*/ 17 h 35"/>
                <a:gd name="T22" fmla="*/ 12 w 24"/>
                <a:gd name="T23" fmla="*/ 5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 h="35">
                  <a:moveTo>
                    <a:pt x="12" y="35"/>
                  </a:moveTo>
                  <a:cubicBezTo>
                    <a:pt x="4" y="35"/>
                    <a:pt x="0" y="29"/>
                    <a:pt x="0" y="18"/>
                  </a:cubicBezTo>
                  <a:cubicBezTo>
                    <a:pt x="0" y="12"/>
                    <a:pt x="1" y="7"/>
                    <a:pt x="3" y="4"/>
                  </a:cubicBezTo>
                  <a:cubicBezTo>
                    <a:pt x="5" y="1"/>
                    <a:pt x="8" y="0"/>
                    <a:pt x="13" y="0"/>
                  </a:cubicBezTo>
                  <a:cubicBezTo>
                    <a:pt x="21" y="0"/>
                    <a:pt x="24" y="5"/>
                    <a:pt x="24" y="17"/>
                  </a:cubicBezTo>
                  <a:cubicBezTo>
                    <a:pt x="24" y="23"/>
                    <a:pt x="23" y="27"/>
                    <a:pt x="21" y="30"/>
                  </a:cubicBezTo>
                  <a:cubicBezTo>
                    <a:pt x="19" y="33"/>
                    <a:pt x="16" y="35"/>
                    <a:pt x="12" y="35"/>
                  </a:cubicBezTo>
                  <a:close/>
                  <a:moveTo>
                    <a:pt x="12" y="5"/>
                  </a:moveTo>
                  <a:cubicBezTo>
                    <a:pt x="9" y="5"/>
                    <a:pt x="7" y="10"/>
                    <a:pt x="7" y="18"/>
                  </a:cubicBezTo>
                  <a:cubicBezTo>
                    <a:pt x="7" y="25"/>
                    <a:pt x="9" y="29"/>
                    <a:pt x="12" y="29"/>
                  </a:cubicBezTo>
                  <a:cubicBezTo>
                    <a:pt x="15" y="29"/>
                    <a:pt x="17" y="25"/>
                    <a:pt x="17" y="17"/>
                  </a:cubicBezTo>
                  <a:cubicBezTo>
                    <a:pt x="17" y="9"/>
                    <a:pt x="15" y="5"/>
                    <a:pt x="12" y="5"/>
                  </a:cubicBez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6" name="Freeform 270"/>
            <p:cNvSpPr>
              <a:spLocks noEditPoints="1"/>
            </p:cNvSpPr>
            <p:nvPr/>
          </p:nvSpPr>
          <p:spPr bwMode="auto">
            <a:xfrm>
              <a:off x="8907463" y="4815529"/>
              <a:ext cx="124462" cy="188211"/>
            </a:xfrm>
            <a:custGeom>
              <a:avLst/>
              <a:gdLst>
                <a:gd name="T0" fmla="*/ 12 w 24"/>
                <a:gd name="T1" fmla="*/ 36 h 36"/>
                <a:gd name="T2" fmla="*/ 0 w 24"/>
                <a:gd name="T3" fmla="*/ 19 h 36"/>
                <a:gd name="T4" fmla="*/ 3 w 24"/>
                <a:gd name="T5" fmla="*/ 5 h 36"/>
                <a:gd name="T6" fmla="*/ 12 w 24"/>
                <a:gd name="T7" fmla="*/ 0 h 36"/>
                <a:gd name="T8" fmla="*/ 24 w 24"/>
                <a:gd name="T9" fmla="*/ 18 h 36"/>
                <a:gd name="T10" fmla="*/ 21 w 24"/>
                <a:gd name="T11" fmla="*/ 31 h 36"/>
                <a:gd name="T12" fmla="*/ 12 w 24"/>
                <a:gd name="T13" fmla="*/ 36 h 36"/>
                <a:gd name="T14" fmla="*/ 12 w 24"/>
                <a:gd name="T15" fmla="*/ 6 h 36"/>
                <a:gd name="T16" fmla="*/ 7 w 24"/>
                <a:gd name="T17" fmla="*/ 18 h 36"/>
                <a:gd name="T18" fmla="*/ 12 w 24"/>
                <a:gd name="T19" fmla="*/ 30 h 36"/>
                <a:gd name="T20" fmla="*/ 17 w 24"/>
                <a:gd name="T21" fmla="*/ 18 h 36"/>
                <a:gd name="T22" fmla="*/ 12 w 24"/>
                <a:gd name="T23" fmla="*/ 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 h="36">
                  <a:moveTo>
                    <a:pt x="12" y="36"/>
                  </a:moveTo>
                  <a:cubicBezTo>
                    <a:pt x="4" y="36"/>
                    <a:pt x="0" y="30"/>
                    <a:pt x="0" y="19"/>
                  </a:cubicBezTo>
                  <a:cubicBezTo>
                    <a:pt x="0" y="13"/>
                    <a:pt x="1" y="8"/>
                    <a:pt x="3" y="5"/>
                  </a:cubicBezTo>
                  <a:cubicBezTo>
                    <a:pt x="5" y="2"/>
                    <a:pt x="8" y="0"/>
                    <a:pt x="12" y="0"/>
                  </a:cubicBezTo>
                  <a:cubicBezTo>
                    <a:pt x="20" y="0"/>
                    <a:pt x="24" y="6"/>
                    <a:pt x="24" y="18"/>
                  </a:cubicBezTo>
                  <a:cubicBezTo>
                    <a:pt x="24" y="24"/>
                    <a:pt x="23" y="28"/>
                    <a:pt x="21" y="31"/>
                  </a:cubicBezTo>
                  <a:cubicBezTo>
                    <a:pt x="19" y="34"/>
                    <a:pt x="16" y="36"/>
                    <a:pt x="12" y="36"/>
                  </a:cubicBezTo>
                  <a:close/>
                  <a:moveTo>
                    <a:pt x="12" y="6"/>
                  </a:moveTo>
                  <a:cubicBezTo>
                    <a:pt x="9" y="6"/>
                    <a:pt x="7" y="10"/>
                    <a:pt x="7" y="18"/>
                  </a:cubicBezTo>
                  <a:cubicBezTo>
                    <a:pt x="7" y="26"/>
                    <a:pt x="9" y="30"/>
                    <a:pt x="12" y="30"/>
                  </a:cubicBezTo>
                  <a:cubicBezTo>
                    <a:pt x="15" y="30"/>
                    <a:pt x="17" y="26"/>
                    <a:pt x="17" y="18"/>
                  </a:cubicBezTo>
                  <a:cubicBezTo>
                    <a:pt x="17" y="10"/>
                    <a:pt x="15" y="6"/>
                    <a:pt x="12" y="6"/>
                  </a:cubicBez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7" name="Freeform 271"/>
            <p:cNvSpPr>
              <a:spLocks noEditPoints="1"/>
            </p:cNvSpPr>
            <p:nvPr/>
          </p:nvSpPr>
          <p:spPr bwMode="auto">
            <a:xfrm>
              <a:off x="9065318" y="4815529"/>
              <a:ext cx="124462" cy="188211"/>
            </a:xfrm>
            <a:custGeom>
              <a:avLst/>
              <a:gdLst>
                <a:gd name="T0" fmla="*/ 12 w 24"/>
                <a:gd name="T1" fmla="*/ 36 h 36"/>
                <a:gd name="T2" fmla="*/ 0 w 24"/>
                <a:gd name="T3" fmla="*/ 19 h 36"/>
                <a:gd name="T4" fmla="*/ 3 w 24"/>
                <a:gd name="T5" fmla="*/ 5 h 36"/>
                <a:gd name="T6" fmla="*/ 13 w 24"/>
                <a:gd name="T7" fmla="*/ 0 h 36"/>
                <a:gd name="T8" fmla="*/ 24 w 24"/>
                <a:gd name="T9" fmla="*/ 18 h 36"/>
                <a:gd name="T10" fmla="*/ 21 w 24"/>
                <a:gd name="T11" fmla="*/ 31 h 36"/>
                <a:gd name="T12" fmla="*/ 12 w 24"/>
                <a:gd name="T13" fmla="*/ 36 h 36"/>
                <a:gd name="T14" fmla="*/ 12 w 24"/>
                <a:gd name="T15" fmla="*/ 6 h 36"/>
                <a:gd name="T16" fmla="*/ 7 w 24"/>
                <a:gd name="T17" fmla="*/ 18 h 36"/>
                <a:gd name="T18" fmla="*/ 12 w 24"/>
                <a:gd name="T19" fmla="*/ 30 h 36"/>
                <a:gd name="T20" fmla="*/ 17 w 24"/>
                <a:gd name="T21" fmla="*/ 18 h 36"/>
                <a:gd name="T22" fmla="*/ 12 w 24"/>
                <a:gd name="T23" fmla="*/ 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 h="36">
                  <a:moveTo>
                    <a:pt x="12" y="36"/>
                  </a:moveTo>
                  <a:cubicBezTo>
                    <a:pt x="4" y="36"/>
                    <a:pt x="0" y="30"/>
                    <a:pt x="0" y="19"/>
                  </a:cubicBezTo>
                  <a:cubicBezTo>
                    <a:pt x="0" y="13"/>
                    <a:pt x="1" y="8"/>
                    <a:pt x="3" y="5"/>
                  </a:cubicBezTo>
                  <a:cubicBezTo>
                    <a:pt x="5" y="2"/>
                    <a:pt x="8" y="0"/>
                    <a:pt x="13" y="0"/>
                  </a:cubicBezTo>
                  <a:cubicBezTo>
                    <a:pt x="20" y="0"/>
                    <a:pt x="24" y="6"/>
                    <a:pt x="24" y="18"/>
                  </a:cubicBezTo>
                  <a:cubicBezTo>
                    <a:pt x="24" y="24"/>
                    <a:pt x="23" y="28"/>
                    <a:pt x="21" y="31"/>
                  </a:cubicBezTo>
                  <a:cubicBezTo>
                    <a:pt x="19" y="34"/>
                    <a:pt x="16" y="36"/>
                    <a:pt x="12" y="36"/>
                  </a:cubicBezTo>
                  <a:close/>
                  <a:moveTo>
                    <a:pt x="12" y="6"/>
                  </a:moveTo>
                  <a:cubicBezTo>
                    <a:pt x="9" y="6"/>
                    <a:pt x="7" y="10"/>
                    <a:pt x="7" y="18"/>
                  </a:cubicBezTo>
                  <a:cubicBezTo>
                    <a:pt x="7" y="26"/>
                    <a:pt x="9" y="30"/>
                    <a:pt x="12" y="30"/>
                  </a:cubicBezTo>
                  <a:cubicBezTo>
                    <a:pt x="15" y="30"/>
                    <a:pt x="17" y="26"/>
                    <a:pt x="17" y="18"/>
                  </a:cubicBezTo>
                  <a:cubicBezTo>
                    <a:pt x="17" y="10"/>
                    <a:pt x="15" y="6"/>
                    <a:pt x="12" y="6"/>
                  </a:cubicBez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8" name="Freeform 272"/>
            <p:cNvSpPr>
              <a:spLocks/>
            </p:cNvSpPr>
            <p:nvPr/>
          </p:nvSpPr>
          <p:spPr bwMode="auto">
            <a:xfrm>
              <a:off x="9226208" y="4815529"/>
              <a:ext cx="75892" cy="182140"/>
            </a:xfrm>
            <a:custGeom>
              <a:avLst/>
              <a:gdLst>
                <a:gd name="T0" fmla="*/ 15 w 15"/>
                <a:gd name="T1" fmla="*/ 0 h 35"/>
                <a:gd name="T2" fmla="*/ 15 w 15"/>
                <a:gd name="T3" fmla="*/ 35 h 35"/>
                <a:gd name="T4" fmla="*/ 7 w 15"/>
                <a:gd name="T5" fmla="*/ 35 h 35"/>
                <a:gd name="T6" fmla="*/ 7 w 15"/>
                <a:gd name="T7" fmla="*/ 9 h 35"/>
                <a:gd name="T8" fmla="*/ 6 w 15"/>
                <a:gd name="T9" fmla="*/ 10 h 35"/>
                <a:gd name="T10" fmla="*/ 4 w 15"/>
                <a:gd name="T11" fmla="*/ 11 h 35"/>
                <a:gd name="T12" fmla="*/ 2 w 15"/>
                <a:gd name="T13" fmla="*/ 11 h 35"/>
                <a:gd name="T14" fmla="*/ 0 w 15"/>
                <a:gd name="T15" fmla="*/ 12 h 35"/>
                <a:gd name="T16" fmla="*/ 0 w 15"/>
                <a:gd name="T17" fmla="*/ 5 h 35"/>
                <a:gd name="T18" fmla="*/ 6 w 15"/>
                <a:gd name="T19" fmla="*/ 3 h 35"/>
                <a:gd name="T20" fmla="*/ 10 w 15"/>
                <a:gd name="T21" fmla="*/ 0 h 35"/>
                <a:gd name="T22" fmla="*/ 15 w 15"/>
                <a:gd name="T23"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35">
                  <a:moveTo>
                    <a:pt x="15" y="0"/>
                  </a:moveTo>
                  <a:cubicBezTo>
                    <a:pt x="15" y="35"/>
                    <a:pt x="15" y="35"/>
                    <a:pt x="15" y="35"/>
                  </a:cubicBezTo>
                  <a:cubicBezTo>
                    <a:pt x="7" y="35"/>
                    <a:pt x="7" y="35"/>
                    <a:pt x="7" y="35"/>
                  </a:cubicBezTo>
                  <a:cubicBezTo>
                    <a:pt x="7" y="9"/>
                    <a:pt x="7" y="9"/>
                    <a:pt x="7" y="9"/>
                  </a:cubicBezTo>
                  <a:cubicBezTo>
                    <a:pt x="7" y="9"/>
                    <a:pt x="6" y="9"/>
                    <a:pt x="6" y="10"/>
                  </a:cubicBezTo>
                  <a:cubicBezTo>
                    <a:pt x="5" y="10"/>
                    <a:pt x="5" y="10"/>
                    <a:pt x="4" y="11"/>
                  </a:cubicBezTo>
                  <a:cubicBezTo>
                    <a:pt x="4" y="11"/>
                    <a:pt x="3" y="11"/>
                    <a:pt x="2" y="11"/>
                  </a:cubicBezTo>
                  <a:cubicBezTo>
                    <a:pt x="1" y="11"/>
                    <a:pt x="1" y="12"/>
                    <a:pt x="0" y="12"/>
                  </a:cubicBezTo>
                  <a:cubicBezTo>
                    <a:pt x="0" y="5"/>
                    <a:pt x="0" y="5"/>
                    <a:pt x="0" y="5"/>
                  </a:cubicBezTo>
                  <a:cubicBezTo>
                    <a:pt x="2" y="5"/>
                    <a:pt x="4" y="4"/>
                    <a:pt x="6" y="3"/>
                  </a:cubicBezTo>
                  <a:cubicBezTo>
                    <a:pt x="7" y="2"/>
                    <a:pt x="9" y="1"/>
                    <a:pt x="10" y="0"/>
                  </a:cubicBezTo>
                  <a:lnTo>
                    <a:pt x="15" y="0"/>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2" name="Freeform 276"/>
            <p:cNvSpPr>
              <a:spLocks noEditPoints="1"/>
            </p:cNvSpPr>
            <p:nvPr/>
          </p:nvSpPr>
          <p:spPr bwMode="auto">
            <a:xfrm>
              <a:off x="9359778" y="4314644"/>
              <a:ext cx="124462" cy="179104"/>
            </a:xfrm>
            <a:custGeom>
              <a:avLst/>
              <a:gdLst>
                <a:gd name="T0" fmla="*/ 12 w 24"/>
                <a:gd name="T1" fmla="*/ 35 h 35"/>
                <a:gd name="T2" fmla="*/ 0 w 24"/>
                <a:gd name="T3" fmla="*/ 18 h 35"/>
                <a:gd name="T4" fmla="*/ 3 w 24"/>
                <a:gd name="T5" fmla="*/ 5 h 35"/>
                <a:gd name="T6" fmla="*/ 13 w 24"/>
                <a:gd name="T7" fmla="*/ 0 h 35"/>
                <a:gd name="T8" fmla="*/ 24 w 24"/>
                <a:gd name="T9" fmla="*/ 17 h 35"/>
                <a:gd name="T10" fmla="*/ 21 w 24"/>
                <a:gd name="T11" fmla="*/ 31 h 35"/>
                <a:gd name="T12" fmla="*/ 12 w 24"/>
                <a:gd name="T13" fmla="*/ 35 h 35"/>
                <a:gd name="T14" fmla="*/ 12 w 24"/>
                <a:gd name="T15" fmla="*/ 6 h 35"/>
                <a:gd name="T16" fmla="*/ 7 w 24"/>
                <a:gd name="T17" fmla="*/ 18 h 35"/>
                <a:gd name="T18" fmla="*/ 12 w 24"/>
                <a:gd name="T19" fmla="*/ 29 h 35"/>
                <a:gd name="T20" fmla="*/ 17 w 24"/>
                <a:gd name="T21" fmla="*/ 18 h 35"/>
                <a:gd name="T22" fmla="*/ 12 w 24"/>
                <a:gd name="T23" fmla="*/ 6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 h="35">
                  <a:moveTo>
                    <a:pt x="12" y="35"/>
                  </a:moveTo>
                  <a:cubicBezTo>
                    <a:pt x="4" y="35"/>
                    <a:pt x="0" y="30"/>
                    <a:pt x="0" y="18"/>
                  </a:cubicBezTo>
                  <a:cubicBezTo>
                    <a:pt x="0" y="12"/>
                    <a:pt x="1" y="8"/>
                    <a:pt x="3" y="5"/>
                  </a:cubicBezTo>
                  <a:cubicBezTo>
                    <a:pt x="5" y="1"/>
                    <a:pt x="8" y="0"/>
                    <a:pt x="13" y="0"/>
                  </a:cubicBezTo>
                  <a:cubicBezTo>
                    <a:pt x="20" y="0"/>
                    <a:pt x="24" y="6"/>
                    <a:pt x="24" y="17"/>
                  </a:cubicBezTo>
                  <a:cubicBezTo>
                    <a:pt x="24" y="23"/>
                    <a:pt x="23" y="28"/>
                    <a:pt x="21" y="31"/>
                  </a:cubicBezTo>
                  <a:cubicBezTo>
                    <a:pt x="19" y="34"/>
                    <a:pt x="16" y="35"/>
                    <a:pt x="12" y="35"/>
                  </a:cubicBezTo>
                  <a:close/>
                  <a:moveTo>
                    <a:pt x="12" y="6"/>
                  </a:moveTo>
                  <a:cubicBezTo>
                    <a:pt x="9" y="6"/>
                    <a:pt x="7" y="10"/>
                    <a:pt x="7" y="18"/>
                  </a:cubicBezTo>
                  <a:cubicBezTo>
                    <a:pt x="7" y="26"/>
                    <a:pt x="9" y="29"/>
                    <a:pt x="12" y="29"/>
                  </a:cubicBezTo>
                  <a:cubicBezTo>
                    <a:pt x="15" y="29"/>
                    <a:pt x="17" y="26"/>
                    <a:pt x="17" y="18"/>
                  </a:cubicBezTo>
                  <a:cubicBezTo>
                    <a:pt x="17" y="10"/>
                    <a:pt x="15" y="6"/>
                    <a:pt x="12" y="6"/>
                  </a:cubicBez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3" name="Freeform 277"/>
            <p:cNvSpPr>
              <a:spLocks/>
            </p:cNvSpPr>
            <p:nvPr/>
          </p:nvSpPr>
          <p:spPr bwMode="auto">
            <a:xfrm>
              <a:off x="9374956" y="4563569"/>
              <a:ext cx="78927" cy="179104"/>
            </a:xfrm>
            <a:custGeom>
              <a:avLst/>
              <a:gdLst>
                <a:gd name="T0" fmla="*/ 15 w 15"/>
                <a:gd name="T1" fmla="*/ 0 h 35"/>
                <a:gd name="T2" fmla="*/ 15 w 15"/>
                <a:gd name="T3" fmla="*/ 35 h 35"/>
                <a:gd name="T4" fmla="*/ 7 w 15"/>
                <a:gd name="T5" fmla="*/ 35 h 35"/>
                <a:gd name="T6" fmla="*/ 7 w 15"/>
                <a:gd name="T7" fmla="*/ 9 h 35"/>
                <a:gd name="T8" fmla="*/ 6 w 15"/>
                <a:gd name="T9" fmla="*/ 10 h 35"/>
                <a:gd name="T10" fmla="*/ 4 w 15"/>
                <a:gd name="T11" fmla="*/ 11 h 35"/>
                <a:gd name="T12" fmla="*/ 2 w 15"/>
                <a:gd name="T13" fmla="*/ 12 h 35"/>
                <a:gd name="T14" fmla="*/ 0 w 15"/>
                <a:gd name="T15" fmla="*/ 12 h 35"/>
                <a:gd name="T16" fmla="*/ 0 w 15"/>
                <a:gd name="T17" fmla="*/ 6 h 35"/>
                <a:gd name="T18" fmla="*/ 6 w 15"/>
                <a:gd name="T19" fmla="*/ 3 h 35"/>
                <a:gd name="T20" fmla="*/ 10 w 15"/>
                <a:gd name="T21" fmla="*/ 0 h 35"/>
                <a:gd name="T22" fmla="*/ 15 w 15"/>
                <a:gd name="T23"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35">
                  <a:moveTo>
                    <a:pt x="15" y="0"/>
                  </a:moveTo>
                  <a:cubicBezTo>
                    <a:pt x="15" y="35"/>
                    <a:pt x="15" y="35"/>
                    <a:pt x="15" y="35"/>
                  </a:cubicBezTo>
                  <a:cubicBezTo>
                    <a:pt x="7" y="35"/>
                    <a:pt x="7" y="35"/>
                    <a:pt x="7" y="35"/>
                  </a:cubicBezTo>
                  <a:cubicBezTo>
                    <a:pt x="7" y="9"/>
                    <a:pt x="7" y="9"/>
                    <a:pt x="7" y="9"/>
                  </a:cubicBezTo>
                  <a:cubicBezTo>
                    <a:pt x="7" y="9"/>
                    <a:pt x="6" y="10"/>
                    <a:pt x="6" y="10"/>
                  </a:cubicBezTo>
                  <a:cubicBezTo>
                    <a:pt x="5" y="10"/>
                    <a:pt x="5" y="11"/>
                    <a:pt x="4" y="11"/>
                  </a:cubicBezTo>
                  <a:cubicBezTo>
                    <a:pt x="3" y="11"/>
                    <a:pt x="3" y="11"/>
                    <a:pt x="2" y="12"/>
                  </a:cubicBezTo>
                  <a:cubicBezTo>
                    <a:pt x="1" y="12"/>
                    <a:pt x="1" y="12"/>
                    <a:pt x="0" y="12"/>
                  </a:cubicBezTo>
                  <a:cubicBezTo>
                    <a:pt x="0" y="6"/>
                    <a:pt x="0" y="6"/>
                    <a:pt x="0" y="6"/>
                  </a:cubicBezTo>
                  <a:cubicBezTo>
                    <a:pt x="2" y="5"/>
                    <a:pt x="4" y="4"/>
                    <a:pt x="6" y="3"/>
                  </a:cubicBezTo>
                  <a:cubicBezTo>
                    <a:pt x="7" y="3"/>
                    <a:pt x="9" y="2"/>
                    <a:pt x="10" y="0"/>
                  </a:cubicBezTo>
                  <a:lnTo>
                    <a:pt x="15" y="0"/>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4" name="Freeform 278"/>
            <p:cNvSpPr>
              <a:spLocks noEditPoints="1"/>
            </p:cNvSpPr>
            <p:nvPr/>
          </p:nvSpPr>
          <p:spPr bwMode="auto">
            <a:xfrm>
              <a:off x="9359778" y="4815529"/>
              <a:ext cx="124462" cy="188211"/>
            </a:xfrm>
            <a:custGeom>
              <a:avLst/>
              <a:gdLst>
                <a:gd name="T0" fmla="*/ 12 w 24"/>
                <a:gd name="T1" fmla="*/ 36 h 36"/>
                <a:gd name="T2" fmla="*/ 0 w 24"/>
                <a:gd name="T3" fmla="*/ 19 h 36"/>
                <a:gd name="T4" fmla="*/ 3 w 24"/>
                <a:gd name="T5" fmla="*/ 5 h 36"/>
                <a:gd name="T6" fmla="*/ 13 w 24"/>
                <a:gd name="T7" fmla="*/ 0 h 36"/>
                <a:gd name="T8" fmla="*/ 24 w 24"/>
                <a:gd name="T9" fmla="*/ 18 h 36"/>
                <a:gd name="T10" fmla="*/ 21 w 24"/>
                <a:gd name="T11" fmla="*/ 31 h 36"/>
                <a:gd name="T12" fmla="*/ 12 w 24"/>
                <a:gd name="T13" fmla="*/ 36 h 36"/>
                <a:gd name="T14" fmla="*/ 12 w 24"/>
                <a:gd name="T15" fmla="*/ 6 h 36"/>
                <a:gd name="T16" fmla="*/ 7 w 24"/>
                <a:gd name="T17" fmla="*/ 18 h 36"/>
                <a:gd name="T18" fmla="*/ 12 w 24"/>
                <a:gd name="T19" fmla="*/ 30 h 36"/>
                <a:gd name="T20" fmla="*/ 17 w 24"/>
                <a:gd name="T21" fmla="*/ 18 h 36"/>
                <a:gd name="T22" fmla="*/ 12 w 24"/>
                <a:gd name="T23" fmla="*/ 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 h="36">
                  <a:moveTo>
                    <a:pt x="12" y="36"/>
                  </a:moveTo>
                  <a:cubicBezTo>
                    <a:pt x="4" y="36"/>
                    <a:pt x="0" y="30"/>
                    <a:pt x="0" y="19"/>
                  </a:cubicBezTo>
                  <a:cubicBezTo>
                    <a:pt x="0" y="13"/>
                    <a:pt x="1" y="8"/>
                    <a:pt x="3" y="5"/>
                  </a:cubicBezTo>
                  <a:cubicBezTo>
                    <a:pt x="5" y="2"/>
                    <a:pt x="8" y="0"/>
                    <a:pt x="13" y="0"/>
                  </a:cubicBezTo>
                  <a:cubicBezTo>
                    <a:pt x="20" y="0"/>
                    <a:pt x="24" y="6"/>
                    <a:pt x="24" y="18"/>
                  </a:cubicBezTo>
                  <a:cubicBezTo>
                    <a:pt x="24" y="24"/>
                    <a:pt x="23" y="28"/>
                    <a:pt x="21" y="31"/>
                  </a:cubicBezTo>
                  <a:cubicBezTo>
                    <a:pt x="19" y="34"/>
                    <a:pt x="16" y="36"/>
                    <a:pt x="12" y="36"/>
                  </a:cubicBezTo>
                  <a:close/>
                  <a:moveTo>
                    <a:pt x="12" y="6"/>
                  </a:moveTo>
                  <a:cubicBezTo>
                    <a:pt x="9" y="6"/>
                    <a:pt x="7" y="10"/>
                    <a:pt x="7" y="18"/>
                  </a:cubicBezTo>
                  <a:cubicBezTo>
                    <a:pt x="7" y="26"/>
                    <a:pt x="9" y="30"/>
                    <a:pt x="12" y="30"/>
                  </a:cubicBezTo>
                  <a:cubicBezTo>
                    <a:pt x="15" y="30"/>
                    <a:pt x="17" y="26"/>
                    <a:pt x="17" y="18"/>
                  </a:cubicBezTo>
                  <a:cubicBezTo>
                    <a:pt x="17" y="10"/>
                    <a:pt x="15" y="6"/>
                    <a:pt x="12" y="6"/>
                  </a:cubicBez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05" name="Group 204"/>
          <p:cNvGrpSpPr/>
          <p:nvPr/>
        </p:nvGrpSpPr>
        <p:grpSpPr>
          <a:xfrm>
            <a:off x="10495241" y="5136175"/>
            <a:ext cx="576777" cy="434101"/>
            <a:chOff x="8907463" y="4314644"/>
            <a:chExt cx="576777" cy="434101"/>
          </a:xfrm>
        </p:grpSpPr>
        <p:sp>
          <p:nvSpPr>
            <p:cNvPr id="206" name="Freeform 264"/>
            <p:cNvSpPr>
              <a:spLocks/>
            </p:cNvSpPr>
            <p:nvPr/>
          </p:nvSpPr>
          <p:spPr bwMode="auto">
            <a:xfrm>
              <a:off x="8925677" y="4314644"/>
              <a:ext cx="75892" cy="179104"/>
            </a:xfrm>
            <a:custGeom>
              <a:avLst/>
              <a:gdLst>
                <a:gd name="T0" fmla="*/ 15 w 15"/>
                <a:gd name="T1" fmla="*/ 0 h 35"/>
                <a:gd name="T2" fmla="*/ 15 w 15"/>
                <a:gd name="T3" fmla="*/ 35 h 35"/>
                <a:gd name="T4" fmla="*/ 7 w 15"/>
                <a:gd name="T5" fmla="*/ 35 h 35"/>
                <a:gd name="T6" fmla="*/ 7 w 15"/>
                <a:gd name="T7" fmla="*/ 8 h 35"/>
                <a:gd name="T8" fmla="*/ 6 w 15"/>
                <a:gd name="T9" fmla="*/ 9 h 35"/>
                <a:gd name="T10" fmla="*/ 4 w 15"/>
                <a:gd name="T11" fmla="*/ 10 h 35"/>
                <a:gd name="T12" fmla="*/ 2 w 15"/>
                <a:gd name="T13" fmla="*/ 11 h 35"/>
                <a:gd name="T14" fmla="*/ 0 w 15"/>
                <a:gd name="T15" fmla="*/ 11 h 35"/>
                <a:gd name="T16" fmla="*/ 0 w 15"/>
                <a:gd name="T17" fmla="*/ 5 h 35"/>
                <a:gd name="T18" fmla="*/ 5 w 15"/>
                <a:gd name="T19" fmla="*/ 3 h 35"/>
                <a:gd name="T20" fmla="*/ 10 w 15"/>
                <a:gd name="T21" fmla="*/ 0 h 35"/>
                <a:gd name="T22" fmla="*/ 15 w 15"/>
                <a:gd name="T23"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35">
                  <a:moveTo>
                    <a:pt x="15" y="0"/>
                  </a:moveTo>
                  <a:cubicBezTo>
                    <a:pt x="15" y="35"/>
                    <a:pt x="15" y="35"/>
                    <a:pt x="15" y="35"/>
                  </a:cubicBezTo>
                  <a:cubicBezTo>
                    <a:pt x="7" y="35"/>
                    <a:pt x="7" y="35"/>
                    <a:pt x="7" y="35"/>
                  </a:cubicBezTo>
                  <a:cubicBezTo>
                    <a:pt x="7" y="8"/>
                    <a:pt x="7" y="8"/>
                    <a:pt x="7" y="8"/>
                  </a:cubicBezTo>
                  <a:cubicBezTo>
                    <a:pt x="7" y="9"/>
                    <a:pt x="6" y="9"/>
                    <a:pt x="6" y="9"/>
                  </a:cubicBezTo>
                  <a:cubicBezTo>
                    <a:pt x="5" y="10"/>
                    <a:pt x="5" y="10"/>
                    <a:pt x="4" y="10"/>
                  </a:cubicBezTo>
                  <a:cubicBezTo>
                    <a:pt x="3" y="10"/>
                    <a:pt x="3" y="11"/>
                    <a:pt x="2" y="11"/>
                  </a:cubicBezTo>
                  <a:cubicBezTo>
                    <a:pt x="1" y="11"/>
                    <a:pt x="1" y="11"/>
                    <a:pt x="0" y="11"/>
                  </a:cubicBezTo>
                  <a:cubicBezTo>
                    <a:pt x="0" y="5"/>
                    <a:pt x="0" y="5"/>
                    <a:pt x="0" y="5"/>
                  </a:cubicBezTo>
                  <a:cubicBezTo>
                    <a:pt x="2" y="4"/>
                    <a:pt x="4" y="4"/>
                    <a:pt x="5" y="3"/>
                  </a:cubicBezTo>
                  <a:cubicBezTo>
                    <a:pt x="7" y="2"/>
                    <a:pt x="9" y="1"/>
                    <a:pt x="10" y="0"/>
                  </a:cubicBezTo>
                  <a:lnTo>
                    <a:pt x="15" y="0"/>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7" name="Freeform 265"/>
            <p:cNvSpPr>
              <a:spLocks noEditPoints="1"/>
            </p:cNvSpPr>
            <p:nvPr/>
          </p:nvSpPr>
          <p:spPr bwMode="auto">
            <a:xfrm>
              <a:off x="9065318" y="4314644"/>
              <a:ext cx="124462" cy="179104"/>
            </a:xfrm>
            <a:custGeom>
              <a:avLst/>
              <a:gdLst>
                <a:gd name="T0" fmla="*/ 12 w 24"/>
                <a:gd name="T1" fmla="*/ 35 h 35"/>
                <a:gd name="T2" fmla="*/ 0 w 24"/>
                <a:gd name="T3" fmla="*/ 18 h 35"/>
                <a:gd name="T4" fmla="*/ 3 w 24"/>
                <a:gd name="T5" fmla="*/ 5 h 35"/>
                <a:gd name="T6" fmla="*/ 13 w 24"/>
                <a:gd name="T7" fmla="*/ 0 h 35"/>
                <a:gd name="T8" fmla="*/ 24 w 24"/>
                <a:gd name="T9" fmla="*/ 17 h 35"/>
                <a:gd name="T10" fmla="*/ 21 w 24"/>
                <a:gd name="T11" fmla="*/ 31 h 35"/>
                <a:gd name="T12" fmla="*/ 12 w 24"/>
                <a:gd name="T13" fmla="*/ 35 h 35"/>
                <a:gd name="T14" fmla="*/ 12 w 24"/>
                <a:gd name="T15" fmla="*/ 6 h 35"/>
                <a:gd name="T16" fmla="*/ 7 w 24"/>
                <a:gd name="T17" fmla="*/ 18 h 35"/>
                <a:gd name="T18" fmla="*/ 12 w 24"/>
                <a:gd name="T19" fmla="*/ 29 h 35"/>
                <a:gd name="T20" fmla="*/ 17 w 24"/>
                <a:gd name="T21" fmla="*/ 18 h 35"/>
                <a:gd name="T22" fmla="*/ 12 w 24"/>
                <a:gd name="T23" fmla="*/ 6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 h="35">
                  <a:moveTo>
                    <a:pt x="12" y="35"/>
                  </a:moveTo>
                  <a:cubicBezTo>
                    <a:pt x="4" y="35"/>
                    <a:pt x="0" y="30"/>
                    <a:pt x="0" y="18"/>
                  </a:cubicBezTo>
                  <a:cubicBezTo>
                    <a:pt x="0" y="12"/>
                    <a:pt x="1" y="8"/>
                    <a:pt x="3" y="5"/>
                  </a:cubicBezTo>
                  <a:cubicBezTo>
                    <a:pt x="5" y="1"/>
                    <a:pt x="8" y="0"/>
                    <a:pt x="13" y="0"/>
                  </a:cubicBezTo>
                  <a:cubicBezTo>
                    <a:pt x="20" y="0"/>
                    <a:pt x="24" y="6"/>
                    <a:pt x="24" y="17"/>
                  </a:cubicBezTo>
                  <a:cubicBezTo>
                    <a:pt x="24" y="23"/>
                    <a:pt x="23" y="28"/>
                    <a:pt x="21" y="31"/>
                  </a:cubicBezTo>
                  <a:cubicBezTo>
                    <a:pt x="19" y="34"/>
                    <a:pt x="16" y="35"/>
                    <a:pt x="12" y="35"/>
                  </a:cubicBezTo>
                  <a:close/>
                  <a:moveTo>
                    <a:pt x="12" y="6"/>
                  </a:moveTo>
                  <a:cubicBezTo>
                    <a:pt x="9" y="6"/>
                    <a:pt x="7" y="10"/>
                    <a:pt x="7" y="18"/>
                  </a:cubicBezTo>
                  <a:cubicBezTo>
                    <a:pt x="7" y="26"/>
                    <a:pt x="9" y="29"/>
                    <a:pt x="12" y="29"/>
                  </a:cubicBezTo>
                  <a:cubicBezTo>
                    <a:pt x="15" y="29"/>
                    <a:pt x="17" y="26"/>
                    <a:pt x="17" y="18"/>
                  </a:cubicBezTo>
                  <a:cubicBezTo>
                    <a:pt x="17" y="10"/>
                    <a:pt x="15" y="6"/>
                    <a:pt x="12" y="6"/>
                  </a:cubicBez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8" name="Freeform 266"/>
            <p:cNvSpPr>
              <a:spLocks/>
            </p:cNvSpPr>
            <p:nvPr/>
          </p:nvSpPr>
          <p:spPr bwMode="auto">
            <a:xfrm>
              <a:off x="9226208" y="4314644"/>
              <a:ext cx="75892" cy="179104"/>
            </a:xfrm>
            <a:custGeom>
              <a:avLst/>
              <a:gdLst>
                <a:gd name="T0" fmla="*/ 15 w 15"/>
                <a:gd name="T1" fmla="*/ 0 h 35"/>
                <a:gd name="T2" fmla="*/ 15 w 15"/>
                <a:gd name="T3" fmla="*/ 35 h 35"/>
                <a:gd name="T4" fmla="*/ 7 w 15"/>
                <a:gd name="T5" fmla="*/ 35 h 35"/>
                <a:gd name="T6" fmla="*/ 7 w 15"/>
                <a:gd name="T7" fmla="*/ 8 h 35"/>
                <a:gd name="T8" fmla="*/ 6 w 15"/>
                <a:gd name="T9" fmla="*/ 9 h 35"/>
                <a:gd name="T10" fmla="*/ 4 w 15"/>
                <a:gd name="T11" fmla="*/ 10 h 35"/>
                <a:gd name="T12" fmla="*/ 2 w 15"/>
                <a:gd name="T13" fmla="*/ 11 h 35"/>
                <a:gd name="T14" fmla="*/ 0 w 15"/>
                <a:gd name="T15" fmla="*/ 11 h 35"/>
                <a:gd name="T16" fmla="*/ 0 w 15"/>
                <a:gd name="T17" fmla="*/ 5 h 35"/>
                <a:gd name="T18" fmla="*/ 6 w 15"/>
                <a:gd name="T19" fmla="*/ 3 h 35"/>
                <a:gd name="T20" fmla="*/ 10 w 15"/>
                <a:gd name="T21" fmla="*/ 0 h 35"/>
                <a:gd name="T22" fmla="*/ 15 w 15"/>
                <a:gd name="T23"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35">
                  <a:moveTo>
                    <a:pt x="15" y="0"/>
                  </a:moveTo>
                  <a:cubicBezTo>
                    <a:pt x="15" y="35"/>
                    <a:pt x="15" y="35"/>
                    <a:pt x="15" y="35"/>
                  </a:cubicBezTo>
                  <a:cubicBezTo>
                    <a:pt x="7" y="35"/>
                    <a:pt x="7" y="35"/>
                    <a:pt x="7" y="35"/>
                  </a:cubicBezTo>
                  <a:cubicBezTo>
                    <a:pt x="7" y="8"/>
                    <a:pt x="7" y="8"/>
                    <a:pt x="7" y="8"/>
                  </a:cubicBezTo>
                  <a:cubicBezTo>
                    <a:pt x="7" y="9"/>
                    <a:pt x="6" y="9"/>
                    <a:pt x="6" y="9"/>
                  </a:cubicBezTo>
                  <a:cubicBezTo>
                    <a:pt x="5" y="10"/>
                    <a:pt x="5" y="10"/>
                    <a:pt x="4" y="10"/>
                  </a:cubicBezTo>
                  <a:cubicBezTo>
                    <a:pt x="4" y="10"/>
                    <a:pt x="3" y="11"/>
                    <a:pt x="2" y="11"/>
                  </a:cubicBezTo>
                  <a:cubicBezTo>
                    <a:pt x="1" y="11"/>
                    <a:pt x="1" y="11"/>
                    <a:pt x="0" y="11"/>
                  </a:cubicBezTo>
                  <a:cubicBezTo>
                    <a:pt x="0" y="5"/>
                    <a:pt x="0" y="5"/>
                    <a:pt x="0" y="5"/>
                  </a:cubicBezTo>
                  <a:cubicBezTo>
                    <a:pt x="2" y="4"/>
                    <a:pt x="4" y="4"/>
                    <a:pt x="6" y="3"/>
                  </a:cubicBezTo>
                  <a:cubicBezTo>
                    <a:pt x="7" y="2"/>
                    <a:pt x="9" y="1"/>
                    <a:pt x="10" y="0"/>
                  </a:cubicBezTo>
                  <a:lnTo>
                    <a:pt x="15" y="0"/>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9" name="Freeform 267"/>
            <p:cNvSpPr>
              <a:spLocks noEditPoints="1"/>
            </p:cNvSpPr>
            <p:nvPr/>
          </p:nvSpPr>
          <p:spPr bwMode="auto">
            <a:xfrm>
              <a:off x="8907463" y="4566605"/>
              <a:ext cx="124462" cy="182140"/>
            </a:xfrm>
            <a:custGeom>
              <a:avLst/>
              <a:gdLst>
                <a:gd name="T0" fmla="*/ 12 w 24"/>
                <a:gd name="T1" fmla="*/ 35 h 35"/>
                <a:gd name="T2" fmla="*/ 0 w 24"/>
                <a:gd name="T3" fmla="*/ 18 h 35"/>
                <a:gd name="T4" fmla="*/ 3 w 24"/>
                <a:gd name="T5" fmla="*/ 4 h 35"/>
                <a:gd name="T6" fmla="*/ 12 w 24"/>
                <a:gd name="T7" fmla="*/ 0 h 35"/>
                <a:gd name="T8" fmla="*/ 24 w 24"/>
                <a:gd name="T9" fmla="*/ 17 h 35"/>
                <a:gd name="T10" fmla="*/ 21 w 24"/>
                <a:gd name="T11" fmla="*/ 30 h 35"/>
                <a:gd name="T12" fmla="*/ 12 w 24"/>
                <a:gd name="T13" fmla="*/ 35 h 35"/>
                <a:gd name="T14" fmla="*/ 12 w 24"/>
                <a:gd name="T15" fmla="*/ 5 h 35"/>
                <a:gd name="T16" fmla="*/ 7 w 24"/>
                <a:gd name="T17" fmla="*/ 18 h 35"/>
                <a:gd name="T18" fmla="*/ 12 w 24"/>
                <a:gd name="T19" fmla="*/ 29 h 35"/>
                <a:gd name="T20" fmla="*/ 17 w 24"/>
                <a:gd name="T21" fmla="*/ 17 h 35"/>
                <a:gd name="T22" fmla="*/ 12 w 24"/>
                <a:gd name="T23" fmla="*/ 5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 h="35">
                  <a:moveTo>
                    <a:pt x="12" y="35"/>
                  </a:moveTo>
                  <a:cubicBezTo>
                    <a:pt x="4" y="35"/>
                    <a:pt x="0" y="29"/>
                    <a:pt x="0" y="18"/>
                  </a:cubicBezTo>
                  <a:cubicBezTo>
                    <a:pt x="0" y="12"/>
                    <a:pt x="1" y="7"/>
                    <a:pt x="3" y="4"/>
                  </a:cubicBezTo>
                  <a:cubicBezTo>
                    <a:pt x="5" y="1"/>
                    <a:pt x="8" y="0"/>
                    <a:pt x="12" y="0"/>
                  </a:cubicBezTo>
                  <a:cubicBezTo>
                    <a:pt x="20" y="0"/>
                    <a:pt x="24" y="5"/>
                    <a:pt x="24" y="17"/>
                  </a:cubicBezTo>
                  <a:cubicBezTo>
                    <a:pt x="24" y="23"/>
                    <a:pt x="23" y="27"/>
                    <a:pt x="21" y="30"/>
                  </a:cubicBezTo>
                  <a:cubicBezTo>
                    <a:pt x="19" y="33"/>
                    <a:pt x="16" y="35"/>
                    <a:pt x="12" y="35"/>
                  </a:cubicBezTo>
                  <a:close/>
                  <a:moveTo>
                    <a:pt x="12" y="5"/>
                  </a:moveTo>
                  <a:cubicBezTo>
                    <a:pt x="9" y="5"/>
                    <a:pt x="7" y="10"/>
                    <a:pt x="7" y="18"/>
                  </a:cubicBezTo>
                  <a:cubicBezTo>
                    <a:pt x="7" y="25"/>
                    <a:pt x="9" y="29"/>
                    <a:pt x="12" y="29"/>
                  </a:cubicBezTo>
                  <a:cubicBezTo>
                    <a:pt x="15" y="29"/>
                    <a:pt x="17" y="25"/>
                    <a:pt x="17" y="17"/>
                  </a:cubicBezTo>
                  <a:cubicBezTo>
                    <a:pt x="17" y="9"/>
                    <a:pt x="15" y="5"/>
                    <a:pt x="12" y="5"/>
                  </a:cubicBez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0" name="Freeform 268"/>
            <p:cNvSpPr>
              <a:spLocks/>
            </p:cNvSpPr>
            <p:nvPr/>
          </p:nvSpPr>
          <p:spPr bwMode="auto">
            <a:xfrm>
              <a:off x="9080496" y="4563569"/>
              <a:ext cx="75892" cy="179104"/>
            </a:xfrm>
            <a:custGeom>
              <a:avLst/>
              <a:gdLst>
                <a:gd name="T0" fmla="*/ 15 w 15"/>
                <a:gd name="T1" fmla="*/ 0 h 35"/>
                <a:gd name="T2" fmla="*/ 15 w 15"/>
                <a:gd name="T3" fmla="*/ 35 h 35"/>
                <a:gd name="T4" fmla="*/ 7 w 15"/>
                <a:gd name="T5" fmla="*/ 35 h 35"/>
                <a:gd name="T6" fmla="*/ 7 w 15"/>
                <a:gd name="T7" fmla="*/ 9 h 35"/>
                <a:gd name="T8" fmla="*/ 6 w 15"/>
                <a:gd name="T9" fmla="*/ 10 h 35"/>
                <a:gd name="T10" fmla="*/ 4 w 15"/>
                <a:gd name="T11" fmla="*/ 11 h 35"/>
                <a:gd name="T12" fmla="*/ 2 w 15"/>
                <a:gd name="T13" fmla="*/ 12 h 35"/>
                <a:gd name="T14" fmla="*/ 0 w 15"/>
                <a:gd name="T15" fmla="*/ 12 h 35"/>
                <a:gd name="T16" fmla="*/ 0 w 15"/>
                <a:gd name="T17" fmla="*/ 6 h 35"/>
                <a:gd name="T18" fmla="*/ 6 w 15"/>
                <a:gd name="T19" fmla="*/ 3 h 35"/>
                <a:gd name="T20" fmla="*/ 10 w 15"/>
                <a:gd name="T21" fmla="*/ 0 h 35"/>
                <a:gd name="T22" fmla="*/ 15 w 15"/>
                <a:gd name="T23"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35">
                  <a:moveTo>
                    <a:pt x="15" y="0"/>
                  </a:moveTo>
                  <a:cubicBezTo>
                    <a:pt x="15" y="35"/>
                    <a:pt x="15" y="35"/>
                    <a:pt x="15" y="35"/>
                  </a:cubicBezTo>
                  <a:cubicBezTo>
                    <a:pt x="7" y="35"/>
                    <a:pt x="7" y="35"/>
                    <a:pt x="7" y="35"/>
                  </a:cubicBezTo>
                  <a:cubicBezTo>
                    <a:pt x="7" y="9"/>
                    <a:pt x="7" y="9"/>
                    <a:pt x="7" y="9"/>
                  </a:cubicBezTo>
                  <a:cubicBezTo>
                    <a:pt x="7" y="9"/>
                    <a:pt x="6" y="10"/>
                    <a:pt x="6" y="10"/>
                  </a:cubicBezTo>
                  <a:cubicBezTo>
                    <a:pt x="5" y="10"/>
                    <a:pt x="5" y="11"/>
                    <a:pt x="4" y="11"/>
                  </a:cubicBezTo>
                  <a:cubicBezTo>
                    <a:pt x="3" y="11"/>
                    <a:pt x="3" y="11"/>
                    <a:pt x="2" y="12"/>
                  </a:cubicBezTo>
                  <a:cubicBezTo>
                    <a:pt x="1" y="12"/>
                    <a:pt x="1" y="12"/>
                    <a:pt x="0" y="12"/>
                  </a:cubicBezTo>
                  <a:cubicBezTo>
                    <a:pt x="0" y="6"/>
                    <a:pt x="0" y="6"/>
                    <a:pt x="0" y="6"/>
                  </a:cubicBezTo>
                  <a:cubicBezTo>
                    <a:pt x="2" y="5"/>
                    <a:pt x="4" y="4"/>
                    <a:pt x="6" y="3"/>
                  </a:cubicBezTo>
                  <a:cubicBezTo>
                    <a:pt x="7" y="3"/>
                    <a:pt x="9" y="2"/>
                    <a:pt x="10" y="0"/>
                  </a:cubicBezTo>
                  <a:lnTo>
                    <a:pt x="15" y="0"/>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1" name="Freeform 269"/>
            <p:cNvSpPr>
              <a:spLocks noEditPoints="1"/>
            </p:cNvSpPr>
            <p:nvPr/>
          </p:nvSpPr>
          <p:spPr bwMode="auto">
            <a:xfrm>
              <a:off x="9211030" y="4566605"/>
              <a:ext cx="124462" cy="182140"/>
            </a:xfrm>
            <a:custGeom>
              <a:avLst/>
              <a:gdLst>
                <a:gd name="T0" fmla="*/ 12 w 24"/>
                <a:gd name="T1" fmla="*/ 35 h 35"/>
                <a:gd name="T2" fmla="*/ 0 w 24"/>
                <a:gd name="T3" fmla="*/ 18 h 35"/>
                <a:gd name="T4" fmla="*/ 3 w 24"/>
                <a:gd name="T5" fmla="*/ 4 h 35"/>
                <a:gd name="T6" fmla="*/ 13 w 24"/>
                <a:gd name="T7" fmla="*/ 0 h 35"/>
                <a:gd name="T8" fmla="*/ 24 w 24"/>
                <a:gd name="T9" fmla="*/ 17 h 35"/>
                <a:gd name="T10" fmla="*/ 21 w 24"/>
                <a:gd name="T11" fmla="*/ 30 h 35"/>
                <a:gd name="T12" fmla="*/ 12 w 24"/>
                <a:gd name="T13" fmla="*/ 35 h 35"/>
                <a:gd name="T14" fmla="*/ 12 w 24"/>
                <a:gd name="T15" fmla="*/ 5 h 35"/>
                <a:gd name="T16" fmla="*/ 7 w 24"/>
                <a:gd name="T17" fmla="*/ 18 h 35"/>
                <a:gd name="T18" fmla="*/ 12 w 24"/>
                <a:gd name="T19" fmla="*/ 29 h 35"/>
                <a:gd name="T20" fmla="*/ 17 w 24"/>
                <a:gd name="T21" fmla="*/ 17 h 35"/>
                <a:gd name="T22" fmla="*/ 12 w 24"/>
                <a:gd name="T23" fmla="*/ 5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 h="35">
                  <a:moveTo>
                    <a:pt x="12" y="35"/>
                  </a:moveTo>
                  <a:cubicBezTo>
                    <a:pt x="4" y="35"/>
                    <a:pt x="0" y="29"/>
                    <a:pt x="0" y="18"/>
                  </a:cubicBezTo>
                  <a:cubicBezTo>
                    <a:pt x="0" y="12"/>
                    <a:pt x="1" y="7"/>
                    <a:pt x="3" y="4"/>
                  </a:cubicBezTo>
                  <a:cubicBezTo>
                    <a:pt x="5" y="1"/>
                    <a:pt x="8" y="0"/>
                    <a:pt x="13" y="0"/>
                  </a:cubicBezTo>
                  <a:cubicBezTo>
                    <a:pt x="21" y="0"/>
                    <a:pt x="24" y="5"/>
                    <a:pt x="24" y="17"/>
                  </a:cubicBezTo>
                  <a:cubicBezTo>
                    <a:pt x="24" y="23"/>
                    <a:pt x="23" y="27"/>
                    <a:pt x="21" y="30"/>
                  </a:cubicBezTo>
                  <a:cubicBezTo>
                    <a:pt x="19" y="33"/>
                    <a:pt x="16" y="35"/>
                    <a:pt x="12" y="35"/>
                  </a:cubicBezTo>
                  <a:close/>
                  <a:moveTo>
                    <a:pt x="12" y="5"/>
                  </a:moveTo>
                  <a:cubicBezTo>
                    <a:pt x="9" y="5"/>
                    <a:pt x="7" y="10"/>
                    <a:pt x="7" y="18"/>
                  </a:cubicBezTo>
                  <a:cubicBezTo>
                    <a:pt x="7" y="25"/>
                    <a:pt x="9" y="29"/>
                    <a:pt x="12" y="29"/>
                  </a:cubicBezTo>
                  <a:cubicBezTo>
                    <a:pt x="15" y="29"/>
                    <a:pt x="17" y="25"/>
                    <a:pt x="17" y="17"/>
                  </a:cubicBezTo>
                  <a:cubicBezTo>
                    <a:pt x="17" y="9"/>
                    <a:pt x="15" y="5"/>
                    <a:pt x="12" y="5"/>
                  </a:cubicBez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5" name="Freeform 276"/>
            <p:cNvSpPr>
              <a:spLocks noEditPoints="1"/>
            </p:cNvSpPr>
            <p:nvPr/>
          </p:nvSpPr>
          <p:spPr bwMode="auto">
            <a:xfrm>
              <a:off x="9359778" y="4314644"/>
              <a:ext cx="124462" cy="179104"/>
            </a:xfrm>
            <a:custGeom>
              <a:avLst/>
              <a:gdLst>
                <a:gd name="T0" fmla="*/ 12 w 24"/>
                <a:gd name="T1" fmla="*/ 35 h 35"/>
                <a:gd name="T2" fmla="*/ 0 w 24"/>
                <a:gd name="T3" fmla="*/ 18 h 35"/>
                <a:gd name="T4" fmla="*/ 3 w 24"/>
                <a:gd name="T5" fmla="*/ 5 h 35"/>
                <a:gd name="T6" fmla="*/ 13 w 24"/>
                <a:gd name="T7" fmla="*/ 0 h 35"/>
                <a:gd name="T8" fmla="*/ 24 w 24"/>
                <a:gd name="T9" fmla="*/ 17 h 35"/>
                <a:gd name="T10" fmla="*/ 21 w 24"/>
                <a:gd name="T11" fmla="*/ 31 h 35"/>
                <a:gd name="T12" fmla="*/ 12 w 24"/>
                <a:gd name="T13" fmla="*/ 35 h 35"/>
                <a:gd name="T14" fmla="*/ 12 w 24"/>
                <a:gd name="T15" fmla="*/ 6 h 35"/>
                <a:gd name="T16" fmla="*/ 7 w 24"/>
                <a:gd name="T17" fmla="*/ 18 h 35"/>
                <a:gd name="T18" fmla="*/ 12 w 24"/>
                <a:gd name="T19" fmla="*/ 29 h 35"/>
                <a:gd name="T20" fmla="*/ 17 w 24"/>
                <a:gd name="T21" fmla="*/ 18 h 35"/>
                <a:gd name="T22" fmla="*/ 12 w 24"/>
                <a:gd name="T23" fmla="*/ 6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 h="35">
                  <a:moveTo>
                    <a:pt x="12" y="35"/>
                  </a:moveTo>
                  <a:cubicBezTo>
                    <a:pt x="4" y="35"/>
                    <a:pt x="0" y="30"/>
                    <a:pt x="0" y="18"/>
                  </a:cubicBezTo>
                  <a:cubicBezTo>
                    <a:pt x="0" y="12"/>
                    <a:pt x="1" y="8"/>
                    <a:pt x="3" y="5"/>
                  </a:cubicBezTo>
                  <a:cubicBezTo>
                    <a:pt x="5" y="1"/>
                    <a:pt x="8" y="0"/>
                    <a:pt x="13" y="0"/>
                  </a:cubicBezTo>
                  <a:cubicBezTo>
                    <a:pt x="20" y="0"/>
                    <a:pt x="24" y="6"/>
                    <a:pt x="24" y="17"/>
                  </a:cubicBezTo>
                  <a:cubicBezTo>
                    <a:pt x="24" y="23"/>
                    <a:pt x="23" y="28"/>
                    <a:pt x="21" y="31"/>
                  </a:cubicBezTo>
                  <a:cubicBezTo>
                    <a:pt x="19" y="34"/>
                    <a:pt x="16" y="35"/>
                    <a:pt x="12" y="35"/>
                  </a:cubicBezTo>
                  <a:close/>
                  <a:moveTo>
                    <a:pt x="12" y="6"/>
                  </a:moveTo>
                  <a:cubicBezTo>
                    <a:pt x="9" y="6"/>
                    <a:pt x="7" y="10"/>
                    <a:pt x="7" y="18"/>
                  </a:cubicBezTo>
                  <a:cubicBezTo>
                    <a:pt x="7" y="26"/>
                    <a:pt x="9" y="29"/>
                    <a:pt x="12" y="29"/>
                  </a:cubicBezTo>
                  <a:cubicBezTo>
                    <a:pt x="15" y="29"/>
                    <a:pt x="17" y="26"/>
                    <a:pt x="17" y="18"/>
                  </a:cubicBezTo>
                  <a:cubicBezTo>
                    <a:pt x="17" y="10"/>
                    <a:pt x="15" y="6"/>
                    <a:pt x="12" y="6"/>
                  </a:cubicBez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6" name="Freeform 277"/>
            <p:cNvSpPr>
              <a:spLocks/>
            </p:cNvSpPr>
            <p:nvPr/>
          </p:nvSpPr>
          <p:spPr bwMode="auto">
            <a:xfrm>
              <a:off x="9374956" y="4563569"/>
              <a:ext cx="78927" cy="179104"/>
            </a:xfrm>
            <a:custGeom>
              <a:avLst/>
              <a:gdLst>
                <a:gd name="T0" fmla="*/ 15 w 15"/>
                <a:gd name="T1" fmla="*/ 0 h 35"/>
                <a:gd name="T2" fmla="*/ 15 w 15"/>
                <a:gd name="T3" fmla="*/ 35 h 35"/>
                <a:gd name="T4" fmla="*/ 7 w 15"/>
                <a:gd name="T5" fmla="*/ 35 h 35"/>
                <a:gd name="T6" fmla="*/ 7 w 15"/>
                <a:gd name="T7" fmla="*/ 9 h 35"/>
                <a:gd name="T8" fmla="*/ 6 w 15"/>
                <a:gd name="T9" fmla="*/ 10 h 35"/>
                <a:gd name="T10" fmla="*/ 4 w 15"/>
                <a:gd name="T11" fmla="*/ 11 h 35"/>
                <a:gd name="T12" fmla="*/ 2 w 15"/>
                <a:gd name="T13" fmla="*/ 12 h 35"/>
                <a:gd name="T14" fmla="*/ 0 w 15"/>
                <a:gd name="T15" fmla="*/ 12 h 35"/>
                <a:gd name="T16" fmla="*/ 0 w 15"/>
                <a:gd name="T17" fmla="*/ 6 h 35"/>
                <a:gd name="T18" fmla="*/ 6 w 15"/>
                <a:gd name="T19" fmla="*/ 3 h 35"/>
                <a:gd name="T20" fmla="*/ 10 w 15"/>
                <a:gd name="T21" fmla="*/ 0 h 35"/>
                <a:gd name="T22" fmla="*/ 15 w 15"/>
                <a:gd name="T23"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35">
                  <a:moveTo>
                    <a:pt x="15" y="0"/>
                  </a:moveTo>
                  <a:cubicBezTo>
                    <a:pt x="15" y="35"/>
                    <a:pt x="15" y="35"/>
                    <a:pt x="15" y="35"/>
                  </a:cubicBezTo>
                  <a:cubicBezTo>
                    <a:pt x="7" y="35"/>
                    <a:pt x="7" y="35"/>
                    <a:pt x="7" y="35"/>
                  </a:cubicBezTo>
                  <a:cubicBezTo>
                    <a:pt x="7" y="9"/>
                    <a:pt x="7" y="9"/>
                    <a:pt x="7" y="9"/>
                  </a:cubicBezTo>
                  <a:cubicBezTo>
                    <a:pt x="7" y="9"/>
                    <a:pt x="6" y="10"/>
                    <a:pt x="6" y="10"/>
                  </a:cubicBezTo>
                  <a:cubicBezTo>
                    <a:pt x="5" y="10"/>
                    <a:pt x="5" y="11"/>
                    <a:pt x="4" y="11"/>
                  </a:cubicBezTo>
                  <a:cubicBezTo>
                    <a:pt x="3" y="11"/>
                    <a:pt x="3" y="11"/>
                    <a:pt x="2" y="12"/>
                  </a:cubicBezTo>
                  <a:cubicBezTo>
                    <a:pt x="1" y="12"/>
                    <a:pt x="1" y="12"/>
                    <a:pt x="0" y="12"/>
                  </a:cubicBezTo>
                  <a:cubicBezTo>
                    <a:pt x="0" y="6"/>
                    <a:pt x="0" y="6"/>
                    <a:pt x="0" y="6"/>
                  </a:cubicBezTo>
                  <a:cubicBezTo>
                    <a:pt x="2" y="5"/>
                    <a:pt x="4" y="4"/>
                    <a:pt x="6" y="3"/>
                  </a:cubicBezTo>
                  <a:cubicBezTo>
                    <a:pt x="7" y="3"/>
                    <a:pt x="9" y="2"/>
                    <a:pt x="10" y="0"/>
                  </a:cubicBezTo>
                  <a:lnTo>
                    <a:pt x="15" y="0"/>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0081214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462844" y="1501422"/>
            <a:ext cx="10796951" cy="3578578"/>
          </a:xfrm>
          <a:prstGeom prst="rect">
            <a:avLst/>
          </a:prstGeom>
          <a:noFill/>
          <a:ln w="9525">
            <a:solidFill>
              <a:schemeClr val="bg1">
                <a:lumMod val="50000"/>
              </a:schemeClr>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3" name="Title 2"/>
          <p:cNvSpPr>
            <a:spLocks noGrp="1"/>
          </p:cNvSpPr>
          <p:nvPr>
            <p:ph type="title"/>
          </p:nvPr>
        </p:nvSpPr>
        <p:spPr/>
        <p:txBody>
          <a:bodyPr/>
          <a:lstStyle/>
          <a:p>
            <a:r>
              <a:rPr lang="en-US" dirty="0"/>
              <a:t>Making REST Calls with OAuth</a:t>
            </a:r>
          </a:p>
        </p:txBody>
      </p:sp>
      <p:pic>
        <p:nvPicPr>
          <p:cNvPr id="6" name="Picture 5"/>
          <p:cNvPicPr>
            <a:picLocks noChangeAspect="1"/>
          </p:cNvPicPr>
          <p:nvPr/>
        </p:nvPicPr>
        <p:blipFill>
          <a:blip r:embed="rId2"/>
          <a:stretch>
            <a:fillRect/>
          </a:stretch>
        </p:blipFill>
        <p:spPr>
          <a:xfrm>
            <a:off x="616285" y="1703752"/>
            <a:ext cx="10490068" cy="3173918"/>
          </a:xfrm>
          <a:prstGeom prst="rect">
            <a:avLst/>
          </a:prstGeom>
          <a:ln>
            <a:noFill/>
          </a:ln>
        </p:spPr>
      </p:pic>
      <p:grpSp>
        <p:nvGrpSpPr>
          <p:cNvPr id="4" name="Group 3"/>
          <p:cNvGrpSpPr/>
          <p:nvPr/>
        </p:nvGrpSpPr>
        <p:grpSpPr>
          <a:xfrm>
            <a:off x="10174941" y="167118"/>
            <a:ext cx="2169709" cy="287338"/>
            <a:chOff x="10174941" y="167118"/>
            <a:chExt cx="2169709" cy="287338"/>
          </a:xfrm>
        </p:grpSpPr>
        <p:sp>
          <p:nvSpPr>
            <p:cNvPr id="5" name="TextBox 4"/>
            <p:cNvSpPr txBox="1"/>
            <p:nvPr/>
          </p:nvSpPr>
          <p:spPr>
            <a:xfrm>
              <a:off x="10174941" y="167118"/>
              <a:ext cx="2169709" cy="287338"/>
            </a:xfrm>
            <a:prstGeom prst="rect">
              <a:avLst/>
            </a:prstGeom>
            <a:noFill/>
          </p:spPr>
          <p:txBody>
            <a:bodyPr wrap="square" lIns="146304" tIns="91440" rIns="146304" bIns="91440" rtlCol="0">
              <a:noAutofit/>
            </a:bodyPr>
            <a:lstStyle/>
            <a:p>
              <a:pPr>
                <a:lnSpc>
                  <a:spcPct val="90000"/>
                </a:lnSpc>
              </a:pPr>
              <a:r>
                <a:rPr lang="en-US" sz="1400" dirty="0">
                  <a:gradFill>
                    <a:gsLst>
                      <a:gs pos="8367">
                        <a:schemeClr val="tx1"/>
                      </a:gs>
                      <a:gs pos="31000">
                        <a:schemeClr val="tx1"/>
                      </a:gs>
                    </a:gsLst>
                    <a:lin ang="5400000" scaled="0"/>
                  </a:gradFill>
                </a:rPr>
                <a:t>Development Scenarios</a:t>
              </a:r>
            </a:p>
          </p:txBody>
        </p:sp>
        <p:sp>
          <p:nvSpPr>
            <p:cNvPr id="7" name="Freeform 6"/>
            <p:cNvSpPr>
              <a:spLocks/>
            </p:cNvSpPr>
            <p:nvPr/>
          </p:nvSpPr>
          <p:spPr bwMode="auto">
            <a:xfrm>
              <a:off x="10200532" y="277140"/>
              <a:ext cx="88891" cy="136391"/>
            </a:xfrm>
            <a:custGeom>
              <a:avLst/>
              <a:gdLst>
                <a:gd name="T0" fmla="*/ 287 w 287"/>
                <a:gd name="T1" fmla="*/ 313 h 443"/>
                <a:gd name="T2" fmla="*/ 242 w 287"/>
                <a:gd name="T3" fmla="*/ 409 h 443"/>
                <a:gd name="T4" fmla="*/ 114 w 287"/>
                <a:gd name="T5" fmla="*/ 443 h 443"/>
                <a:gd name="T6" fmla="*/ 52 w 287"/>
                <a:gd name="T7" fmla="*/ 438 h 443"/>
                <a:gd name="T8" fmla="*/ 0 w 287"/>
                <a:gd name="T9" fmla="*/ 424 h 443"/>
                <a:gd name="T10" fmla="*/ 0 w 287"/>
                <a:gd name="T11" fmla="*/ 324 h 443"/>
                <a:gd name="T12" fmla="*/ 46 w 287"/>
                <a:gd name="T13" fmla="*/ 343 h 443"/>
                <a:gd name="T14" fmla="*/ 98 w 287"/>
                <a:gd name="T15" fmla="*/ 350 h 443"/>
                <a:gd name="T16" fmla="*/ 144 w 287"/>
                <a:gd name="T17" fmla="*/ 339 h 443"/>
                <a:gd name="T18" fmla="*/ 161 w 287"/>
                <a:gd name="T19" fmla="*/ 308 h 443"/>
                <a:gd name="T20" fmla="*/ 141 w 287"/>
                <a:gd name="T21" fmla="*/ 275 h 443"/>
                <a:gd name="T22" fmla="*/ 85 w 287"/>
                <a:gd name="T23" fmla="*/ 264 h 443"/>
                <a:gd name="T24" fmla="*/ 43 w 287"/>
                <a:gd name="T25" fmla="*/ 264 h 443"/>
                <a:gd name="T26" fmla="*/ 43 w 287"/>
                <a:gd name="T27" fmla="*/ 170 h 443"/>
                <a:gd name="T28" fmla="*/ 80 w 287"/>
                <a:gd name="T29" fmla="*/ 170 h 443"/>
                <a:gd name="T30" fmla="*/ 133 w 287"/>
                <a:gd name="T31" fmla="*/ 159 h 443"/>
                <a:gd name="T32" fmla="*/ 150 w 287"/>
                <a:gd name="T33" fmla="*/ 130 h 443"/>
                <a:gd name="T34" fmla="*/ 137 w 287"/>
                <a:gd name="T35" fmla="*/ 103 h 443"/>
                <a:gd name="T36" fmla="*/ 98 w 287"/>
                <a:gd name="T37" fmla="*/ 93 h 443"/>
                <a:gd name="T38" fmla="*/ 14 w 287"/>
                <a:gd name="T39" fmla="*/ 117 h 443"/>
                <a:gd name="T40" fmla="*/ 14 w 287"/>
                <a:gd name="T41" fmla="*/ 21 h 443"/>
                <a:gd name="T42" fmla="*/ 124 w 287"/>
                <a:gd name="T43" fmla="*/ 0 h 443"/>
                <a:gd name="T44" fmla="*/ 235 w 287"/>
                <a:gd name="T45" fmla="*/ 29 h 443"/>
                <a:gd name="T46" fmla="*/ 276 w 287"/>
                <a:gd name="T47" fmla="*/ 109 h 443"/>
                <a:gd name="T48" fmla="*/ 254 w 287"/>
                <a:gd name="T49" fmla="*/ 177 h 443"/>
                <a:gd name="T50" fmla="*/ 193 w 287"/>
                <a:gd name="T51" fmla="*/ 212 h 443"/>
                <a:gd name="T52" fmla="*/ 193 w 287"/>
                <a:gd name="T53" fmla="*/ 214 h 443"/>
                <a:gd name="T54" fmla="*/ 262 w 287"/>
                <a:gd name="T55" fmla="*/ 247 h 443"/>
                <a:gd name="T56" fmla="*/ 287 w 287"/>
                <a:gd name="T57" fmla="*/ 313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7" h="443">
                  <a:moveTo>
                    <a:pt x="287" y="313"/>
                  </a:moveTo>
                  <a:cubicBezTo>
                    <a:pt x="287" y="354"/>
                    <a:pt x="272" y="386"/>
                    <a:pt x="242" y="409"/>
                  </a:cubicBezTo>
                  <a:cubicBezTo>
                    <a:pt x="212" y="432"/>
                    <a:pt x="169" y="443"/>
                    <a:pt x="114" y="443"/>
                  </a:cubicBezTo>
                  <a:cubicBezTo>
                    <a:pt x="93" y="443"/>
                    <a:pt x="72" y="441"/>
                    <a:pt x="52" y="438"/>
                  </a:cubicBezTo>
                  <a:cubicBezTo>
                    <a:pt x="32" y="434"/>
                    <a:pt x="14" y="430"/>
                    <a:pt x="0" y="424"/>
                  </a:cubicBezTo>
                  <a:cubicBezTo>
                    <a:pt x="0" y="324"/>
                    <a:pt x="0" y="324"/>
                    <a:pt x="0" y="324"/>
                  </a:cubicBezTo>
                  <a:cubicBezTo>
                    <a:pt x="13" y="332"/>
                    <a:pt x="28" y="338"/>
                    <a:pt x="46" y="343"/>
                  </a:cubicBezTo>
                  <a:cubicBezTo>
                    <a:pt x="63" y="348"/>
                    <a:pt x="80" y="350"/>
                    <a:pt x="98" y="350"/>
                  </a:cubicBezTo>
                  <a:cubicBezTo>
                    <a:pt x="118" y="350"/>
                    <a:pt x="133" y="346"/>
                    <a:pt x="144" y="339"/>
                  </a:cubicBezTo>
                  <a:cubicBezTo>
                    <a:pt x="155" y="332"/>
                    <a:pt x="161" y="321"/>
                    <a:pt x="161" y="308"/>
                  </a:cubicBezTo>
                  <a:cubicBezTo>
                    <a:pt x="161" y="294"/>
                    <a:pt x="154" y="283"/>
                    <a:pt x="141" y="275"/>
                  </a:cubicBezTo>
                  <a:cubicBezTo>
                    <a:pt x="127" y="268"/>
                    <a:pt x="109" y="264"/>
                    <a:pt x="85" y="264"/>
                  </a:cubicBezTo>
                  <a:cubicBezTo>
                    <a:pt x="43" y="264"/>
                    <a:pt x="43" y="264"/>
                    <a:pt x="43" y="264"/>
                  </a:cubicBezTo>
                  <a:cubicBezTo>
                    <a:pt x="43" y="170"/>
                    <a:pt x="43" y="170"/>
                    <a:pt x="43" y="170"/>
                  </a:cubicBezTo>
                  <a:cubicBezTo>
                    <a:pt x="80" y="170"/>
                    <a:pt x="80" y="170"/>
                    <a:pt x="80" y="170"/>
                  </a:cubicBezTo>
                  <a:cubicBezTo>
                    <a:pt x="104" y="170"/>
                    <a:pt x="122" y="166"/>
                    <a:pt x="133" y="159"/>
                  </a:cubicBezTo>
                  <a:cubicBezTo>
                    <a:pt x="145" y="151"/>
                    <a:pt x="150" y="142"/>
                    <a:pt x="150" y="130"/>
                  </a:cubicBezTo>
                  <a:cubicBezTo>
                    <a:pt x="150" y="118"/>
                    <a:pt x="146" y="109"/>
                    <a:pt x="137" y="103"/>
                  </a:cubicBezTo>
                  <a:cubicBezTo>
                    <a:pt x="129" y="96"/>
                    <a:pt x="115" y="93"/>
                    <a:pt x="98" y="93"/>
                  </a:cubicBezTo>
                  <a:cubicBezTo>
                    <a:pt x="70" y="93"/>
                    <a:pt x="42" y="101"/>
                    <a:pt x="14" y="117"/>
                  </a:cubicBezTo>
                  <a:cubicBezTo>
                    <a:pt x="14" y="21"/>
                    <a:pt x="14" y="21"/>
                    <a:pt x="14" y="21"/>
                  </a:cubicBezTo>
                  <a:cubicBezTo>
                    <a:pt x="49" y="7"/>
                    <a:pt x="86" y="0"/>
                    <a:pt x="124" y="0"/>
                  </a:cubicBezTo>
                  <a:cubicBezTo>
                    <a:pt x="171" y="0"/>
                    <a:pt x="208" y="10"/>
                    <a:pt x="235" y="29"/>
                  </a:cubicBezTo>
                  <a:cubicBezTo>
                    <a:pt x="262" y="48"/>
                    <a:pt x="276" y="75"/>
                    <a:pt x="276" y="109"/>
                  </a:cubicBezTo>
                  <a:cubicBezTo>
                    <a:pt x="276" y="136"/>
                    <a:pt x="268" y="158"/>
                    <a:pt x="254" y="177"/>
                  </a:cubicBezTo>
                  <a:cubicBezTo>
                    <a:pt x="240" y="195"/>
                    <a:pt x="219" y="207"/>
                    <a:pt x="193" y="212"/>
                  </a:cubicBezTo>
                  <a:cubicBezTo>
                    <a:pt x="193" y="214"/>
                    <a:pt x="193" y="214"/>
                    <a:pt x="193" y="214"/>
                  </a:cubicBezTo>
                  <a:cubicBezTo>
                    <a:pt x="222" y="218"/>
                    <a:pt x="245" y="229"/>
                    <a:pt x="262" y="247"/>
                  </a:cubicBezTo>
                  <a:cubicBezTo>
                    <a:pt x="278" y="265"/>
                    <a:pt x="287" y="287"/>
                    <a:pt x="287" y="313"/>
                  </a:cubicBezTo>
                  <a:close/>
                </a:path>
              </a:pathLst>
            </a:custGeom>
            <a:solidFill>
              <a:schemeClr val="accent3">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40452771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Making CSOM Calls with OAuth</a:t>
            </a:r>
          </a:p>
        </p:txBody>
      </p:sp>
      <p:pic>
        <p:nvPicPr>
          <p:cNvPr id="2" name="Picture 1"/>
          <p:cNvPicPr>
            <a:picLocks noChangeAspect="1"/>
          </p:cNvPicPr>
          <p:nvPr/>
        </p:nvPicPr>
        <p:blipFill>
          <a:blip r:embed="rId2"/>
          <a:stretch>
            <a:fillRect/>
          </a:stretch>
        </p:blipFill>
        <p:spPr>
          <a:xfrm>
            <a:off x="493486" y="1670232"/>
            <a:ext cx="10645423" cy="2756242"/>
          </a:xfrm>
          <a:prstGeom prst="rect">
            <a:avLst/>
          </a:prstGeom>
        </p:spPr>
      </p:pic>
      <p:grpSp>
        <p:nvGrpSpPr>
          <p:cNvPr id="4" name="Group 3"/>
          <p:cNvGrpSpPr/>
          <p:nvPr/>
        </p:nvGrpSpPr>
        <p:grpSpPr>
          <a:xfrm>
            <a:off x="10174941" y="167118"/>
            <a:ext cx="2169709" cy="287338"/>
            <a:chOff x="10174941" y="167118"/>
            <a:chExt cx="2169709" cy="287338"/>
          </a:xfrm>
        </p:grpSpPr>
        <p:sp>
          <p:nvSpPr>
            <p:cNvPr id="5" name="TextBox 4"/>
            <p:cNvSpPr txBox="1"/>
            <p:nvPr/>
          </p:nvSpPr>
          <p:spPr>
            <a:xfrm>
              <a:off x="10174941" y="167118"/>
              <a:ext cx="2169709" cy="287338"/>
            </a:xfrm>
            <a:prstGeom prst="rect">
              <a:avLst/>
            </a:prstGeom>
            <a:noFill/>
          </p:spPr>
          <p:txBody>
            <a:bodyPr wrap="square" lIns="146304" tIns="91440" rIns="146304" bIns="91440" rtlCol="0">
              <a:noAutofit/>
            </a:bodyPr>
            <a:lstStyle/>
            <a:p>
              <a:pPr>
                <a:lnSpc>
                  <a:spcPct val="90000"/>
                </a:lnSpc>
              </a:pPr>
              <a:r>
                <a:rPr lang="en-US" sz="1400" dirty="0">
                  <a:gradFill>
                    <a:gsLst>
                      <a:gs pos="8367">
                        <a:schemeClr val="tx1"/>
                      </a:gs>
                      <a:gs pos="31000">
                        <a:schemeClr val="tx1"/>
                      </a:gs>
                    </a:gsLst>
                    <a:lin ang="5400000" scaled="0"/>
                  </a:gradFill>
                </a:rPr>
                <a:t>Development Scenarios</a:t>
              </a:r>
            </a:p>
          </p:txBody>
        </p:sp>
        <p:sp>
          <p:nvSpPr>
            <p:cNvPr id="6" name="Freeform 5"/>
            <p:cNvSpPr>
              <a:spLocks/>
            </p:cNvSpPr>
            <p:nvPr/>
          </p:nvSpPr>
          <p:spPr bwMode="auto">
            <a:xfrm>
              <a:off x="10200532" y="277140"/>
              <a:ext cx="88891" cy="136391"/>
            </a:xfrm>
            <a:custGeom>
              <a:avLst/>
              <a:gdLst>
                <a:gd name="T0" fmla="*/ 287 w 287"/>
                <a:gd name="T1" fmla="*/ 313 h 443"/>
                <a:gd name="T2" fmla="*/ 242 w 287"/>
                <a:gd name="T3" fmla="*/ 409 h 443"/>
                <a:gd name="T4" fmla="*/ 114 w 287"/>
                <a:gd name="T5" fmla="*/ 443 h 443"/>
                <a:gd name="T6" fmla="*/ 52 w 287"/>
                <a:gd name="T7" fmla="*/ 438 h 443"/>
                <a:gd name="T8" fmla="*/ 0 w 287"/>
                <a:gd name="T9" fmla="*/ 424 h 443"/>
                <a:gd name="T10" fmla="*/ 0 w 287"/>
                <a:gd name="T11" fmla="*/ 324 h 443"/>
                <a:gd name="T12" fmla="*/ 46 w 287"/>
                <a:gd name="T13" fmla="*/ 343 h 443"/>
                <a:gd name="T14" fmla="*/ 98 w 287"/>
                <a:gd name="T15" fmla="*/ 350 h 443"/>
                <a:gd name="T16" fmla="*/ 144 w 287"/>
                <a:gd name="T17" fmla="*/ 339 h 443"/>
                <a:gd name="T18" fmla="*/ 161 w 287"/>
                <a:gd name="T19" fmla="*/ 308 h 443"/>
                <a:gd name="T20" fmla="*/ 141 w 287"/>
                <a:gd name="T21" fmla="*/ 275 h 443"/>
                <a:gd name="T22" fmla="*/ 85 w 287"/>
                <a:gd name="T23" fmla="*/ 264 h 443"/>
                <a:gd name="T24" fmla="*/ 43 w 287"/>
                <a:gd name="T25" fmla="*/ 264 h 443"/>
                <a:gd name="T26" fmla="*/ 43 w 287"/>
                <a:gd name="T27" fmla="*/ 170 h 443"/>
                <a:gd name="T28" fmla="*/ 80 w 287"/>
                <a:gd name="T29" fmla="*/ 170 h 443"/>
                <a:gd name="T30" fmla="*/ 133 w 287"/>
                <a:gd name="T31" fmla="*/ 159 h 443"/>
                <a:gd name="T32" fmla="*/ 150 w 287"/>
                <a:gd name="T33" fmla="*/ 130 h 443"/>
                <a:gd name="T34" fmla="*/ 137 w 287"/>
                <a:gd name="T35" fmla="*/ 103 h 443"/>
                <a:gd name="T36" fmla="*/ 98 w 287"/>
                <a:gd name="T37" fmla="*/ 93 h 443"/>
                <a:gd name="T38" fmla="*/ 14 w 287"/>
                <a:gd name="T39" fmla="*/ 117 h 443"/>
                <a:gd name="T40" fmla="*/ 14 w 287"/>
                <a:gd name="T41" fmla="*/ 21 h 443"/>
                <a:gd name="T42" fmla="*/ 124 w 287"/>
                <a:gd name="T43" fmla="*/ 0 h 443"/>
                <a:gd name="T44" fmla="*/ 235 w 287"/>
                <a:gd name="T45" fmla="*/ 29 h 443"/>
                <a:gd name="T46" fmla="*/ 276 w 287"/>
                <a:gd name="T47" fmla="*/ 109 h 443"/>
                <a:gd name="T48" fmla="*/ 254 w 287"/>
                <a:gd name="T49" fmla="*/ 177 h 443"/>
                <a:gd name="T50" fmla="*/ 193 w 287"/>
                <a:gd name="T51" fmla="*/ 212 h 443"/>
                <a:gd name="T52" fmla="*/ 193 w 287"/>
                <a:gd name="T53" fmla="*/ 214 h 443"/>
                <a:gd name="T54" fmla="*/ 262 w 287"/>
                <a:gd name="T55" fmla="*/ 247 h 443"/>
                <a:gd name="T56" fmla="*/ 287 w 287"/>
                <a:gd name="T57" fmla="*/ 313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7" h="443">
                  <a:moveTo>
                    <a:pt x="287" y="313"/>
                  </a:moveTo>
                  <a:cubicBezTo>
                    <a:pt x="287" y="354"/>
                    <a:pt x="272" y="386"/>
                    <a:pt x="242" y="409"/>
                  </a:cubicBezTo>
                  <a:cubicBezTo>
                    <a:pt x="212" y="432"/>
                    <a:pt x="169" y="443"/>
                    <a:pt x="114" y="443"/>
                  </a:cubicBezTo>
                  <a:cubicBezTo>
                    <a:pt x="93" y="443"/>
                    <a:pt x="72" y="441"/>
                    <a:pt x="52" y="438"/>
                  </a:cubicBezTo>
                  <a:cubicBezTo>
                    <a:pt x="32" y="434"/>
                    <a:pt x="14" y="430"/>
                    <a:pt x="0" y="424"/>
                  </a:cubicBezTo>
                  <a:cubicBezTo>
                    <a:pt x="0" y="324"/>
                    <a:pt x="0" y="324"/>
                    <a:pt x="0" y="324"/>
                  </a:cubicBezTo>
                  <a:cubicBezTo>
                    <a:pt x="13" y="332"/>
                    <a:pt x="28" y="338"/>
                    <a:pt x="46" y="343"/>
                  </a:cubicBezTo>
                  <a:cubicBezTo>
                    <a:pt x="63" y="348"/>
                    <a:pt x="80" y="350"/>
                    <a:pt x="98" y="350"/>
                  </a:cubicBezTo>
                  <a:cubicBezTo>
                    <a:pt x="118" y="350"/>
                    <a:pt x="133" y="346"/>
                    <a:pt x="144" y="339"/>
                  </a:cubicBezTo>
                  <a:cubicBezTo>
                    <a:pt x="155" y="332"/>
                    <a:pt x="161" y="321"/>
                    <a:pt x="161" y="308"/>
                  </a:cubicBezTo>
                  <a:cubicBezTo>
                    <a:pt x="161" y="294"/>
                    <a:pt x="154" y="283"/>
                    <a:pt x="141" y="275"/>
                  </a:cubicBezTo>
                  <a:cubicBezTo>
                    <a:pt x="127" y="268"/>
                    <a:pt x="109" y="264"/>
                    <a:pt x="85" y="264"/>
                  </a:cubicBezTo>
                  <a:cubicBezTo>
                    <a:pt x="43" y="264"/>
                    <a:pt x="43" y="264"/>
                    <a:pt x="43" y="264"/>
                  </a:cubicBezTo>
                  <a:cubicBezTo>
                    <a:pt x="43" y="170"/>
                    <a:pt x="43" y="170"/>
                    <a:pt x="43" y="170"/>
                  </a:cubicBezTo>
                  <a:cubicBezTo>
                    <a:pt x="80" y="170"/>
                    <a:pt x="80" y="170"/>
                    <a:pt x="80" y="170"/>
                  </a:cubicBezTo>
                  <a:cubicBezTo>
                    <a:pt x="104" y="170"/>
                    <a:pt x="122" y="166"/>
                    <a:pt x="133" y="159"/>
                  </a:cubicBezTo>
                  <a:cubicBezTo>
                    <a:pt x="145" y="151"/>
                    <a:pt x="150" y="142"/>
                    <a:pt x="150" y="130"/>
                  </a:cubicBezTo>
                  <a:cubicBezTo>
                    <a:pt x="150" y="118"/>
                    <a:pt x="146" y="109"/>
                    <a:pt x="137" y="103"/>
                  </a:cubicBezTo>
                  <a:cubicBezTo>
                    <a:pt x="129" y="96"/>
                    <a:pt x="115" y="93"/>
                    <a:pt x="98" y="93"/>
                  </a:cubicBezTo>
                  <a:cubicBezTo>
                    <a:pt x="70" y="93"/>
                    <a:pt x="42" y="101"/>
                    <a:pt x="14" y="117"/>
                  </a:cubicBezTo>
                  <a:cubicBezTo>
                    <a:pt x="14" y="21"/>
                    <a:pt x="14" y="21"/>
                    <a:pt x="14" y="21"/>
                  </a:cubicBezTo>
                  <a:cubicBezTo>
                    <a:pt x="49" y="7"/>
                    <a:pt x="86" y="0"/>
                    <a:pt x="124" y="0"/>
                  </a:cubicBezTo>
                  <a:cubicBezTo>
                    <a:pt x="171" y="0"/>
                    <a:pt x="208" y="10"/>
                    <a:pt x="235" y="29"/>
                  </a:cubicBezTo>
                  <a:cubicBezTo>
                    <a:pt x="262" y="48"/>
                    <a:pt x="276" y="75"/>
                    <a:pt x="276" y="109"/>
                  </a:cubicBezTo>
                  <a:cubicBezTo>
                    <a:pt x="276" y="136"/>
                    <a:pt x="268" y="158"/>
                    <a:pt x="254" y="177"/>
                  </a:cubicBezTo>
                  <a:cubicBezTo>
                    <a:pt x="240" y="195"/>
                    <a:pt x="219" y="207"/>
                    <a:pt x="193" y="212"/>
                  </a:cubicBezTo>
                  <a:cubicBezTo>
                    <a:pt x="193" y="214"/>
                    <a:pt x="193" y="214"/>
                    <a:pt x="193" y="214"/>
                  </a:cubicBezTo>
                  <a:cubicBezTo>
                    <a:pt x="222" y="218"/>
                    <a:pt x="245" y="229"/>
                    <a:pt x="262" y="247"/>
                  </a:cubicBezTo>
                  <a:cubicBezTo>
                    <a:pt x="278" y="265"/>
                    <a:pt x="287" y="287"/>
                    <a:pt x="287" y="313"/>
                  </a:cubicBezTo>
                  <a:close/>
                </a:path>
              </a:pathLst>
            </a:custGeom>
            <a:solidFill>
              <a:schemeClr val="accent3">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8" name="Rectangle 7"/>
          <p:cNvSpPr/>
          <p:nvPr/>
        </p:nvSpPr>
        <p:spPr bwMode="auto">
          <a:xfrm>
            <a:off x="462844" y="1501422"/>
            <a:ext cx="10796951" cy="3578578"/>
          </a:xfrm>
          <a:prstGeom prst="rect">
            <a:avLst/>
          </a:prstGeom>
          <a:noFill/>
          <a:ln w="9525">
            <a:solidFill>
              <a:schemeClr val="bg1">
                <a:lumMod val="50000"/>
              </a:schemeClr>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16103741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74640" y="1209974"/>
            <a:ext cx="10056812" cy="1181477"/>
          </a:xfrm>
        </p:spPr>
        <p:txBody>
          <a:bodyPr/>
          <a:lstStyle/>
          <a:p>
            <a:r>
              <a:rPr lang="en-US" dirty="0"/>
              <a:t>Demo</a:t>
            </a:r>
          </a:p>
        </p:txBody>
      </p:sp>
      <p:sp>
        <p:nvSpPr>
          <p:cNvPr id="5" name="Text Placeholder 4"/>
          <p:cNvSpPr>
            <a:spLocks noGrp="1"/>
          </p:cNvSpPr>
          <p:nvPr>
            <p:ph type="body" sz="quarter" idx="12"/>
          </p:nvPr>
        </p:nvSpPr>
        <p:spPr>
          <a:xfrm>
            <a:off x="274639" y="3954463"/>
            <a:ext cx="10058401" cy="738407"/>
          </a:xfrm>
        </p:spPr>
        <p:txBody>
          <a:bodyPr/>
          <a:lstStyle/>
          <a:p>
            <a:r>
              <a:rPr lang="en-US" dirty="0"/>
              <a:t>Provider-Hosted App</a:t>
            </a:r>
          </a:p>
        </p:txBody>
      </p:sp>
    </p:spTree>
    <p:extLst>
      <p:ext uri="{BB962C8B-B14F-4D97-AF65-F5344CB8AC3E}">
        <p14:creationId xmlns:p14="http://schemas.microsoft.com/office/powerpoint/2010/main" val="1686066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Development Scenarios</a:t>
            </a:r>
          </a:p>
        </p:txBody>
      </p:sp>
      <p:sp>
        <p:nvSpPr>
          <p:cNvPr id="9" name="Subtitle 4"/>
          <p:cNvSpPr>
            <a:spLocks noGrp="1"/>
          </p:cNvSpPr>
          <p:nvPr>
            <p:ph type="body" sz="quarter" idx="12"/>
          </p:nvPr>
        </p:nvSpPr>
        <p:spPr/>
        <p:txBody>
          <a:bodyPr/>
          <a:lstStyle/>
          <a:p>
            <a:pPr lvl="0"/>
            <a:r>
              <a:rPr lang="en-US" dirty="0"/>
              <a:t>Office 365 APIs</a:t>
            </a:r>
          </a:p>
        </p:txBody>
      </p:sp>
    </p:spTree>
    <p:extLst>
      <p:ext uri="{BB962C8B-B14F-4D97-AF65-F5344CB8AC3E}">
        <p14:creationId xmlns:p14="http://schemas.microsoft.com/office/powerpoint/2010/main" val="31457149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Office 365 APIS Flow scenario</a:t>
            </a:r>
          </a:p>
        </p:txBody>
      </p:sp>
      <p:sp>
        <p:nvSpPr>
          <p:cNvPr id="2" name="Text Placeholder 1"/>
          <p:cNvSpPr>
            <a:spLocks noGrp="1"/>
          </p:cNvSpPr>
          <p:nvPr>
            <p:ph type="body" sz="quarter" idx="10"/>
          </p:nvPr>
        </p:nvSpPr>
        <p:spPr>
          <a:xfrm>
            <a:off x="274638" y="1212851"/>
            <a:ext cx="11887200" cy="1711238"/>
          </a:xfrm>
        </p:spPr>
        <p:txBody>
          <a:bodyPr/>
          <a:lstStyle/>
          <a:p>
            <a:pPr marL="347663" indent="-347663">
              <a:buFont typeface="Arial" panose="020B0604020202020204" pitchFamily="34" charset="0"/>
              <a:buChar char="•"/>
            </a:pPr>
            <a:r>
              <a:rPr lang="en-US" sz="3200" dirty="0"/>
              <a:t>User has Work or School Account</a:t>
            </a:r>
          </a:p>
          <a:p>
            <a:pPr marL="347663" indent="-347663">
              <a:buFont typeface="Arial" panose="020B0604020202020204" pitchFamily="34" charset="0"/>
              <a:buChar char="•"/>
            </a:pPr>
            <a:r>
              <a:rPr lang="en-US" sz="3200" dirty="0"/>
              <a:t>Application deployed as an Azure Web Site</a:t>
            </a:r>
          </a:p>
          <a:p>
            <a:pPr marL="347663" indent="-347663">
              <a:buFont typeface="Arial" panose="020B0604020202020204" pitchFamily="34" charset="0"/>
              <a:buChar char="•"/>
            </a:pPr>
            <a:r>
              <a:rPr lang="en-US" sz="3200" dirty="0"/>
              <a:t>Application does not require explicit permission grant</a:t>
            </a:r>
          </a:p>
        </p:txBody>
      </p:sp>
      <p:grpSp>
        <p:nvGrpSpPr>
          <p:cNvPr id="5" name="Group 4"/>
          <p:cNvGrpSpPr/>
          <p:nvPr/>
        </p:nvGrpSpPr>
        <p:grpSpPr>
          <a:xfrm>
            <a:off x="10174941" y="167118"/>
            <a:ext cx="2169709" cy="287338"/>
            <a:chOff x="10174941" y="167118"/>
            <a:chExt cx="2169709" cy="287338"/>
          </a:xfrm>
        </p:grpSpPr>
        <p:sp>
          <p:nvSpPr>
            <p:cNvPr id="6" name="TextBox 5"/>
            <p:cNvSpPr txBox="1"/>
            <p:nvPr/>
          </p:nvSpPr>
          <p:spPr>
            <a:xfrm>
              <a:off x="10174941" y="167118"/>
              <a:ext cx="2169709" cy="287338"/>
            </a:xfrm>
            <a:prstGeom prst="rect">
              <a:avLst/>
            </a:prstGeom>
            <a:noFill/>
          </p:spPr>
          <p:txBody>
            <a:bodyPr wrap="square" lIns="146304" tIns="91440" rIns="146304" bIns="91440" rtlCol="0">
              <a:noAutofit/>
            </a:bodyPr>
            <a:lstStyle/>
            <a:p>
              <a:pPr>
                <a:lnSpc>
                  <a:spcPct val="90000"/>
                </a:lnSpc>
              </a:pPr>
              <a:r>
                <a:rPr lang="en-US" sz="1400" dirty="0">
                  <a:gradFill>
                    <a:gsLst>
                      <a:gs pos="8367">
                        <a:schemeClr val="tx1"/>
                      </a:gs>
                      <a:gs pos="31000">
                        <a:schemeClr val="tx1"/>
                      </a:gs>
                    </a:gsLst>
                    <a:lin ang="5400000" scaled="0"/>
                  </a:gradFill>
                </a:rPr>
                <a:t>Development Scenarios</a:t>
              </a:r>
            </a:p>
          </p:txBody>
        </p:sp>
        <p:sp>
          <p:nvSpPr>
            <p:cNvPr id="7" name="Freeform 6"/>
            <p:cNvSpPr>
              <a:spLocks/>
            </p:cNvSpPr>
            <p:nvPr/>
          </p:nvSpPr>
          <p:spPr bwMode="auto">
            <a:xfrm>
              <a:off x="10200532" y="277140"/>
              <a:ext cx="88891" cy="136391"/>
            </a:xfrm>
            <a:custGeom>
              <a:avLst/>
              <a:gdLst>
                <a:gd name="T0" fmla="*/ 287 w 287"/>
                <a:gd name="T1" fmla="*/ 313 h 443"/>
                <a:gd name="T2" fmla="*/ 242 w 287"/>
                <a:gd name="T3" fmla="*/ 409 h 443"/>
                <a:gd name="T4" fmla="*/ 114 w 287"/>
                <a:gd name="T5" fmla="*/ 443 h 443"/>
                <a:gd name="T6" fmla="*/ 52 w 287"/>
                <a:gd name="T7" fmla="*/ 438 h 443"/>
                <a:gd name="T8" fmla="*/ 0 w 287"/>
                <a:gd name="T9" fmla="*/ 424 h 443"/>
                <a:gd name="T10" fmla="*/ 0 w 287"/>
                <a:gd name="T11" fmla="*/ 324 h 443"/>
                <a:gd name="T12" fmla="*/ 46 w 287"/>
                <a:gd name="T13" fmla="*/ 343 h 443"/>
                <a:gd name="T14" fmla="*/ 98 w 287"/>
                <a:gd name="T15" fmla="*/ 350 h 443"/>
                <a:gd name="T16" fmla="*/ 144 w 287"/>
                <a:gd name="T17" fmla="*/ 339 h 443"/>
                <a:gd name="T18" fmla="*/ 161 w 287"/>
                <a:gd name="T19" fmla="*/ 308 h 443"/>
                <a:gd name="T20" fmla="*/ 141 w 287"/>
                <a:gd name="T21" fmla="*/ 275 h 443"/>
                <a:gd name="T22" fmla="*/ 85 w 287"/>
                <a:gd name="T23" fmla="*/ 264 h 443"/>
                <a:gd name="T24" fmla="*/ 43 w 287"/>
                <a:gd name="T25" fmla="*/ 264 h 443"/>
                <a:gd name="T26" fmla="*/ 43 w 287"/>
                <a:gd name="T27" fmla="*/ 170 h 443"/>
                <a:gd name="T28" fmla="*/ 80 w 287"/>
                <a:gd name="T29" fmla="*/ 170 h 443"/>
                <a:gd name="T30" fmla="*/ 133 w 287"/>
                <a:gd name="T31" fmla="*/ 159 h 443"/>
                <a:gd name="T32" fmla="*/ 150 w 287"/>
                <a:gd name="T33" fmla="*/ 130 h 443"/>
                <a:gd name="T34" fmla="*/ 137 w 287"/>
                <a:gd name="T35" fmla="*/ 103 h 443"/>
                <a:gd name="T36" fmla="*/ 98 w 287"/>
                <a:gd name="T37" fmla="*/ 93 h 443"/>
                <a:gd name="T38" fmla="*/ 14 w 287"/>
                <a:gd name="T39" fmla="*/ 117 h 443"/>
                <a:gd name="T40" fmla="*/ 14 w 287"/>
                <a:gd name="T41" fmla="*/ 21 h 443"/>
                <a:gd name="T42" fmla="*/ 124 w 287"/>
                <a:gd name="T43" fmla="*/ 0 h 443"/>
                <a:gd name="T44" fmla="*/ 235 w 287"/>
                <a:gd name="T45" fmla="*/ 29 h 443"/>
                <a:gd name="T46" fmla="*/ 276 w 287"/>
                <a:gd name="T47" fmla="*/ 109 h 443"/>
                <a:gd name="T48" fmla="*/ 254 w 287"/>
                <a:gd name="T49" fmla="*/ 177 h 443"/>
                <a:gd name="T50" fmla="*/ 193 w 287"/>
                <a:gd name="T51" fmla="*/ 212 h 443"/>
                <a:gd name="T52" fmla="*/ 193 w 287"/>
                <a:gd name="T53" fmla="*/ 214 h 443"/>
                <a:gd name="T54" fmla="*/ 262 w 287"/>
                <a:gd name="T55" fmla="*/ 247 h 443"/>
                <a:gd name="T56" fmla="*/ 287 w 287"/>
                <a:gd name="T57" fmla="*/ 313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7" h="443">
                  <a:moveTo>
                    <a:pt x="287" y="313"/>
                  </a:moveTo>
                  <a:cubicBezTo>
                    <a:pt x="287" y="354"/>
                    <a:pt x="272" y="386"/>
                    <a:pt x="242" y="409"/>
                  </a:cubicBezTo>
                  <a:cubicBezTo>
                    <a:pt x="212" y="432"/>
                    <a:pt x="169" y="443"/>
                    <a:pt x="114" y="443"/>
                  </a:cubicBezTo>
                  <a:cubicBezTo>
                    <a:pt x="93" y="443"/>
                    <a:pt x="72" y="441"/>
                    <a:pt x="52" y="438"/>
                  </a:cubicBezTo>
                  <a:cubicBezTo>
                    <a:pt x="32" y="434"/>
                    <a:pt x="14" y="430"/>
                    <a:pt x="0" y="424"/>
                  </a:cubicBezTo>
                  <a:cubicBezTo>
                    <a:pt x="0" y="324"/>
                    <a:pt x="0" y="324"/>
                    <a:pt x="0" y="324"/>
                  </a:cubicBezTo>
                  <a:cubicBezTo>
                    <a:pt x="13" y="332"/>
                    <a:pt x="28" y="338"/>
                    <a:pt x="46" y="343"/>
                  </a:cubicBezTo>
                  <a:cubicBezTo>
                    <a:pt x="63" y="348"/>
                    <a:pt x="80" y="350"/>
                    <a:pt x="98" y="350"/>
                  </a:cubicBezTo>
                  <a:cubicBezTo>
                    <a:pt x="118" y="350"/>
                    <a:pt x="133" y="346"/>
                    <a:pt x="144" y="339"/>
                  </a:cubicBezTo>
                  <a:cubicBezTo>
                    <a:pt x="155" y="332"/>
                    <a:pt x="161" y="321"/>
                    <a:pt x="161" y="308"/>
                  </a:cubicBezTo>
                  <a:cubicBezTo>
                    <a:pt x="161" y="294"/>
                    <a:pt x="154" y="283"/>
                    <a:pt x="141" y="275"/>
                  </a:cubicBezTo>
                  <a:cubicBezTo>
                    <a:pt x="127" y="268"/>
                    <a:pt x="109" y="264"/>
                    <a:pt x="85" y="264"/>
                  </a:cubicBezTo>
                  <a:cubicBezTo>
                    <a:pt x="43" y="264"/>
                    <a:pt x="43" y="264"/>
                    <a:pt x="43" y="264"/>
                  </a:cubicBezTo>
                  <a:cubicBezTo>
                    <a:pt x="43" y="170"/>
                    <a:pt x="43" y="170"/>
                    <a:pt x="43" y="170"/>
                  </a:cubicBezTo>
                  <a:cubicBezTo>
                    <a:pt x="80" y="170"/>
                    <a:pt x="80" y="170"/>
                    <a:pt x="80" y="170"/>
                  </a:cubicBezTo>
                  <a:cubicBezTo>
                    <a:pt x="104" y="170"/>
                    <a:pt x="122" y="166"/>
                    <a:pt x="133" y="159"/>
                  </a:cubicBezTo>
                  <a:cubicBezTo>
                    <a:pt x="145" y="151"/>
                    <a:pt x="150" y="142"/>
                    <a:pt x="150" y="130"/>
                  </a:cubicBezTo>
                  <a:cubicBezTo>
                    <a:pt x="150" y="118"/>
                    <a:pt x="146" y="109"/>
                    <a:pt x="137" y="103"/>
                  </a:cubicBezTo>
                  <a:cubicBezTo>
                    <a:pt x="129" y="96"/>
                    <a:pt x="115" y="93"/>
                    <a:pt x="98" y="93"/>
                  </a:cubicBezTo>
                  <a:cubicBezTo>
                    <a:pt x="70" y="93"/>
                    <a:pt x="42" y="101"/>
                    <a:pt x="14" y="117"/>
                  </a:cubicBezTo>
                  <a:cubicBezTo>
                    <a:pt x="14" y="21"/>
                    <a:pt x="14" y="21"/>
                    <a:pt x="14" y="21"/>
                  </a:cubicBezTo>
                  <a:cubicBezTo>
                    <a:pt x="49" y="7"/>
                    <a:pt x="86" y="0"/>
                    <a:pt x="124" y="0"/>
                  </a:cubicBezTo>
                  <a:cubicBezTo>
                    <a:pt x="171" y="0"/>
                    <a:pt x="208" y="10"/>
                    <a:pt x="235" y="29"/>
                  </a:cubicBezTo>
                  <a:cubicBezTo>
                    <a:pt x="262" y="48"/>
                    <a:pt x="276" y="75"/>
                    <a:pt x="276" y="109"/>
                  </a:cubicBezTo>
                  <a:cubicBezTo>
                    <a:pt x="276" y="136"/>
                    <a:pt x="268" y="158"/>
                    <a:pt x="254" y="177"/>
                  </a:cubicBezTo>
                  <a:cubicBezTo>
                    <a:pt x="240" y="195"/>
                    <a:pt x="219" y="207"/>
                    <a:pt x="193" y="212"/>
                  </a:cubicBezTo>
                  <a:cubicBezTo>
                    <a:pt x="193" y="214"/>
                    <a:pt x="193" y="214"/>
                    <a:pt x="193" y="214"/>
                  </a:cubicBezTo>
                  <a:cubicBezTo>
                    <a:pt x="222" y="218"/>
                    <a:pt x="245" y="229"/>
                    <a:pt x="262" y="247"/>
                  </a:cubicBezTo>
                  <a:cubicBezTo>
                    <a:pt x="278" y="265"/>
                    <a:pt x="287" y="287"/>
                    <a:pt x="287" y="313"/>
                  </a:cubicBezTo>
                  <a:close/>
                </a:path>
              </a:pathLst>
            </a:custGeom>
            <a:solidFill>
              <a:schemeClr val="accent3">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8" name="Group 4"/>
          <p:cNvGrpSpPr>
            <a:grpSpLocks noChangeAspect="1"/>
          </p:cNvGrpSpPr>
          <p:nvPr/>
        </p:nvGrpSpPr>
        <p:grpSpPr bwMode="auto">
          <a:xfrm>
            <a:off x="7208838" y="3695700"/>
            <a:ext cx="4783137" cy="2828925"/>
            <a:chOff x="4541" y="2328"/>
            <a:chExt cx="3013" cy="1782"/>
          </a:xfrm>
        </p:grpSpPr>
        <p:sp>
          <p:nvSpPr>
            <p:cNvPr id="10" name="Freeform 5"/>
            <p:cNvSpPr>
              <a:spLocks/>
            </p:cNvSpPr>
            <p:nvPr/>
          </p:nvSpPr>
          <p:spPr bwMode="auto">
            <a:xfrm>
              <a:off x="5826" y="3725"/>
              <a:ext cx="950" cy="112"/>
            </a:xfrm>
            <a:custGeom>
              <a:avLst/>
              <a:gdLst>
                <a:gd name="T0" fmla="*/ 867 w 950"/>
                <a:gd name="T1" fmla="*/ 0 h 112"/>
                <a:gd name="T2" fmla="*/ 65 w 950"/>
                <a:gd name="T3" fmla="*/ 0 h 112"/>
                <a:gd name="T4" fmla="*/ 0 w 950"/>
                <a:gd name="T5" fmla="*/ 112 h 112"/>
                <a:gd name="T6" fmla="*/ 950 w 950"/>
                <a:gd name="T7" fmla="*/ 112 h 112"/>
                <a:gd name="T8" fmla="*/ 867 w 950"/>
                <a:gd name="T9" fmla="*/ 0 h 112"/>
              </a:gdLst>
              <a:ahLst/>
              <a:cxnLst>
                <a:cxn ang="0">
                  <a:pos x="T0" y="T1"/>
                </a:cxn>
                <a:cxn ang="0">
                  <a:pos x="T2" y="T3"/>
                </a:cxn>
                <a:cxn ang="0">
                  <a:pos x="T4" y="T5"/>
                </a:cxn>
                <a:cxn ang="0">
                  <a:pos x="T6" y="T7"/>
                </a:cxn>
                <a:cxn ang="0">
                  <a:pos x="T8" y="T9"/>
                </a:cxn>
              </a:cxnLst>
              <a:rect l="0" t="0" r="r" b="b"/>
              <a:pathLst>
                <a:path w="950" h="112">
                  <a:moveTo>
                    <a:pt x="867" y="0"/>
                  </a:moveTo>
                  <a:lnTo>
                    <a:pt x="65" y="0"/>
                  </a:lnTo>
                  <a:lnTo>
                    <a:pt x="0" y="112"/>
                  </a:lnTo>
                  <a:lnTo>
                    <a:pt x="950" y="112"/>
                  </a:lnTo>
                  <a:lnTo>
                    <a:pt x="867" y="0"/>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Rectangle 6"/>
            <p:cNvSpPr>
              <a:spLocks noChangeArrowheads="1"/>
            </p:cNvSpPr>
            <p:nvPr/>
          </p:nvSpPr>
          <p:spPr bwMode="auto">
            <a:xfrm>
              <a:off x="5826" y="3837"/>
              <a:ext cx="950" cy="30"/>
            </a:xfrm>
            <a:prstGeom prst="rect">
              <a:avLst/>
            </a:prstGeom>
            <a:solidFill>
              <a:srgbClr val="3333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7"/>
            <p:cNvSpPr>
              <a:spLocks/>
            </p:cNvSpPr>
            <p:nvPr/>
          </p:nvSpPr>
          <p:spPr bwMode="auto">
            <a:xfrm>
              <a:off x="5343" y="2328"/>
              <a:ext cx="1922" cy="1154"/>
            </a:xfrm>
            <a:custGeom>
              <a:avLst/>
              <a:gdLst>
                <a:gd name="T0" fmla="*/ 326 w 326"/>
                <a:gd name="T1" fmla="*/ 184 h 195"/>
                <a:gd name="T2" fmla="*/ 316 w 326"/>
                <a:gd name="T3" fmla="*/ 195 h 195"/>
                <a:gd name="T4" fmla="*/ 11 w 326"/>
                <a:gd name="T5" fmla="*/ 195 h 195"/>
                <a:gd name="T6" fmla="*/ 0 w 326"/>
                <a:gd name="T7" fmla="*/ 184 h 195"/>
                <a:gd name="T8" fmla="*/ 0 w 326"/>
                <a:gd name="T9" fmla="*/ 11 h 195"/>
                <a:gd name="T10" fmla="*/ 11 w 326"/>
                <a:gd name="T11" fmla="*/ 0 h 195"/>
                <a:gd name="T12" fmla="*/ 316 w 326"/>
                <a:gd name="T13" fmla="*/ 0 h 195"/>
                <a:gd name="T14" fmla="*/ 326 w 326"/>
                <a:gd name="T15" fmla="*/ 11 h 195"/>
                <a:gd name="T16" fmla="*/ 326 w 326"/>
                <a:gd name="T17" fmla="*/ 184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6" h="195">
                  <a:moveTo>
                    <a:pt x="326" y="184"/>
                  </a:moveTo>
                  <a:cubicBezTo>
                    <a:pt x="326" y="190"/>
                    <a:pt x="321" y="195"/>
                    <a:pt x="316" y="195"/>
                  </a:cubicBezTo>
                  <a:cubicBezTo>
                    <a:pt x="11" y="195"/>
                    <a:pt x="11" y="195"/>
                    <a:pt x="11" y="195"/>
                  </a:cubicBezTo>
                  <a:cubicBezTo>
                    <a:pt x="5" y="195"/>
                    <a:pt x="0" y="190"/>
                    <a:pt x="0" y="184"/>
                  </a:cubicBezTo>
                  <a:cubicBezTo>
                    <a:pt x="0" y="11"/>
                    <a:pt x="0" y="11"/>
                    <a:pt x="0" y="11"/>
                  </a:cubicBezTo>
                  <a:cubicBezTo>
                    <a:pt x="0" y="5"/>
                    <a:pt x="5" y="0"/>
                    <a:pt x="11" y="0"/>
                  </a:cubicBezTo>
                  <a:cubicBezTo>
                    <a:pt x="316" y="0"/>
                    <a:pt x="316" y="0"/>
                    <a:pt x="316" y="0"/>
                  </a:cubicBezTo>
                  <a:cubicBezTo>
                    <a:pt x="321" y="0"/>
                    <a:pt x="326" y="5"/>
                    <a:pt x="326" y="11"/>
                  </a:cubicBezTo>
                  <a:lnTo>
                    <a:pt x="326" y="184"/>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8"/>
            <p:cNvSpPr>
              <a:spLocks/>
            </p:cNvSpPr>
            <p:nvPr/>
          </p:nvSpPr>
          <p:spPr bwMode="auto">
            <a:xfrm>
              <a:off x="6174" y="3476"/>
              <a:ext cx="248" cy="302"/>
            </a:xfrm>
            <a:custGeom>
              <a:avLst/>
              <a:gdLst>
                <a:gd name="T0" fmla="*/ 29 w 42"/>
                <a:gd name="T1" fmla="*/ 0 h 51"/>
                <a:gd name="T2" fmla="*/ 31 w 42"/>
                <a:gd name="T3" fmla="*/ 5 h 51"/>
                <a:gd name="T4" fmla="*/ 21 w 42"/>
                <a:gd name="T5" fmla="*/ 15 h 51"/>
                <a:gd name="T6" fmla="*/ 11 w 42"/>
                <a:gd name="T7" fmla="*/ 5 h 51"/>
                <a:gd name="T8" fmla="*/ 12 w 42"/>
                <a:gd name="T9" fmla="*/ 0 h 51"/>
                <a:gd name="T10" fmla="*/ 0 w 42"/>
                <a:gd name="T11" fmla="*/ 0 h 51"/>
                <a:gd name="T12" fmla="*/ 0 w 42"/>
                <a:gd name="T13" fmla="*/ 51 h 51"/>
                <a:gd name="T14" fmla="*/ 42 w 42"/>
                <a:gd name="T15" fmla="*/ 51 h 51"/>
                <a:gd name="T16" fmla="*/ 42 w 42"/>
                <a:gd name="T17" fmla="*/ 0 h 51"/>
                <a:gd name="T18" fmla="*/ 29 w 42"/>
                <a:gd name="T19"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2" h="51">
                  <a:moveTo>
                    <a:pt x="29" y="0"/>
                  </a:moveTo>
                  <a:cubicBezTo>
                    <a:pt x="30" y="2"/>
                    <a:pt x="31" y="3"/>
                    <a:pt x="31" y="5"/>
                  </a:cubicBezTo>
                  <a:cubicBezTo>
                    <a:pt x="31" y="11"/>
                    <a:pt x="26" y="15"/>
                    <a:pt x="21" y="15"/>
                  </a:cubicBezTo>
                  <a:cubicBezTo>
                    <a:pt x="15" y="15"/>
                    <a:pt x="11" y="11"/>
                    <a:pt x="11" y="5"/>
                  </a:cubicBezTo>
                  <a:cubicBezTo>
                    <a:pt x="11" y="3"/>
                    <a:pt x="11" y="2"/>
                    <a:pt x="12" y="0"/>
                  </a:cubicBezTo>
                  <a:cubicBezTo>
                    <a:pt x="0" y="0"/>
                    <a:pt x="0" y="0"/>
                    <a:pt x="0" y="0"/>
                  </a:cubicBezTo>
                  <a:cubicBezTo>
                    <a:pt x="0" y="51"/>
                    <a:pt x="0" y="51"/>
                    <a:pt x="0" y="51"/>
                  </a:cubicBezTo>
                  <a:cubicBezTo>
                    <a:pt x="42" y="51"/>
                    <a:pt x="42" y="51"/>
                    <a:pt x="42" y="51"/>
                  </a:cubicBezTo>
                  <a:cubicBezTo>
                    <a:pt x="42" y="0"/>
                    <a:pt x="42" y="0"/>
                    <a:pt x="42" y="0"/>
                  </a:cubicBezTo>
                  <a:lnTo>
                    <a:pt x="29" y="0"/>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9"/>
            <p:cNvSpPr>
              <a:spLocks/>
            </p:cNvSpPr>
            <p:nvPr/>
          </p:nvSpPr>
          <p:spPr bwMode="auto">
            <a:xfrm>
              <a:off x="5396" y="2381"/>
              <a:ext cx="1810" cy="1000"/>
            </a:xfrm>
            <a:custGeom>
              <a:avLst/>
              <a:gdLst>
                <a:gd name="T0" fmla="*/ 307 w 307"/>
                <a:gd name="T1" fmla="*/ 165 h 169"/>
                <a:gd name="T2" fmla="*/ 303 w 307"/>
                <a:gd name="T3" fmla="*/ 169 h 169"/>
                <a:gd name="T4" fmla="*/ 5 w 307"/>
                <a:gd name="T5" fmla="*/ 169 h 169"/>
                <a:gd name="T6" fmla="*/ 0 w 307"/>
                <a:gd name="T7" fmla="*/ 165 h 169"/>
                <a:gd name="T8" fmla="*/ 0 w 307"/>
                <a:gd name="T9" fmla="*/ 4 h 169"/>
                <a:gd name="T10" fmla="*/ 5 w 307"/>
                <a:gd name="T11" fmla="*/ 0 h 169"/>
                <a:gd name="T12" fmla="*/ 303 w 307"/>
                <a:gd name="T13" fmla="*/ 0 h 169"/>
                <a:gd name="T14" fmla="*/ 307 w 307"/>
                <a:gd name="T15" fmla="*/ 4 h 169"/>
                <a:gd name="T16" fmla="*/ 307 w 307"/>
                <a:gd name="T17" fmla="*/ 165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7" h="169">
                  <a:moveTo>
                    <a:pt x="307" y="165"/>
                  </a:moveTo>
                  <a:cubicBezTo>
                    <a:pt x="307" y="167"/>
                    <a:pt x="305" y="169"/>
                    <a:pt x="303" y="169"/>
                  </a:cubicBezTo>
                  <a:cubicBezTo>
                    <a:pt x="5" y="169"/>
                    <a:pt x="5" y="169"/>
                    <a:pt x="5" y="169"/>
                  </a:cubicBezTo>
                  <a:cubicBezTo>
                    <a:pt x="2" y="169"/>
                    <a:pt x="0" y="167"/>
                    <a:pt x="0" y="165"/>
                  </a:cubicBezTo>
                  <a:cubicBezTo>
                    <a:pt x="0" y="4"/>
                    <a:pt x="0" y="4"/>
                    <a:pt x="0" y="4"/>
                  </a:cubicBezTo>
                  <a:cubicBezTo>
                    <a:pt x="0" y="2"/>
                    <a:pt x="2" y="0"/>
                    <a:pt x="5" y="0"/>
                  </a:cubicBezTo>
                  <a:cubicBezTo>
                    <a:pt x="303" y="0"/>
                    <a:pt x="303" y="0"/>
                    <a:pt x="303" y="0"/>
                  </a:cubicBezTo>
                  <a:cubicBezTo>
                    <a:pt x="305" y="0"/>
                    <a:pt x="307" y="2"/>
                    <a:pt x="307" y="4"/>
                  </a:cubicBezTo>
                  <a:lnTo>
                    <a:pt x="307" y="165"/>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0"/>
            <p:cNvSpPr>
              <a:spLocks/>
            </p:cNvSpPr>
            <p:nvPr/>
          </p:nvSpPr>
          <p:spPr bwMode="auto">
            <a:xfrm>
              <a:off x="4541" y="2440"/>
              <a:ext cx="672" cy="1652"/>
            </a:xfrm>
            <a:custGeom>
              <a:avLst/>
              <a:gdLst>
                <a:gd name="T0" fmla="*/ 114 w 114"/>
                <a:gd name="T1" fmla="*/ 266 h 279"/>
                <a:gd name="T2" fmla="*/ 101 w 114"/>
                <a:gd name="T3" fmla="*/ 279 h 279"/>
                <a:gd name="T4" fmla="*/ 13 w 114"/>
                <a:gd name="T5" fmla="*/ 279 h 279"/>
                <a:gd name="T6" fmla="*/ 0 w 114"/>
                <a:gd name="T7" fmla="*/ 266 h 279"/>
                <a:gd name="T8" fmla="*/ 0 w 114"/>
                <a:gd name="T9" fmla="*/ 13 h 279"/>
                <a:gd name="T10" fmla="*/ 13 w 114"/>
                <a:gd name="T11" fmla="*/ 0 h 279"/>
                <a:gd name="T12" fmla="*/ 101 w 114"/>
                <a:gd name="T13" fmla="*/ 0 h 279"/>
                <a:gd name="T14" fmla="*/ 114 w 114"/>
                <a:gd name="T15" fmla="*/ 13 h 279"/>
                <a:gd name="T16" fmla="*/ 114 w 114"/>
                <a:gd name="T17" fmla="*/ 266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4" h="279">
                  <a:moveTo>
                    <a:pt x="114" y="266"/>
                  </a:moveTo>
                  <a:cubicBezTo>
                    <a:pt x="114" y="273"/>
                    <a:pt x="108" y="279"/>
                    <a:pt x="101" y="279"/>
                  </a:cubicBezTo>
                  <a:cubicBezTo>
                    <a:pt x="13" y="279"/>
                    <a:pt x="13" y="279"/>
                    <a:pt x="13" y="279"/>
                  </a:cubicBezTo>
                  <a:cubicBezTo>
                    <a:pt x="6" y="279"/>
                    <a:pt x="0" y="273"/>
                    <a:pt x="0" y="266"/>
                  </a:cubicBezTo>
                  <a:cubicBezTo>
                    <a:pt x="0" y="13"/>
                    <a:pt x="0" y="13"/>
                    <a:pt x="0" y="13"/>
                  </a:cubicBezTo>
                  <a:cubicBezTo>
                    <a:pt x="0" y="6"/>
                    <a:pt x="6" y="0"/>
                    <a:pt x="13" y="0"/>
                  </a:cubicBezTo>
                  <a:cubicBezTo>
                    <a:pt x="101" y="0"/>
                    <a:pt x="101" y="0"/>
                    <a:pt x="101" y="0"/>
                  </a:cubicBezTo>
                  <a:cubicBezTo>
                    <a:pt x="108" y="0"/>
                    <a:pt x="114" y="6"/>
                    <a:pt x="114" y="13"/>
                  </a:cubicBezTo>
                  <a:lnTo>
                    <a:pt x="114" y="26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Oval 11"/>
            <p:cNvSpPr>
              <a:spLocks noChangeArrowheads="1"/>
            </p:cNvSpPr>
            <p:nvPr/>
          </p:nvSpPr>
          <p:spPr bwMode="auto">
            <a:xfrm>
              <a:off x="4612" y="3257"/>
              <a:ext cx="147" cy="142"/>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Rectangle 12"/>
            <p:cNvSpPr>
              <a:spLocks noChangeArrowheads="1"/>
            </p:cNvSpPr>
            <p:nvPr/>
          </p:nvSpPr>
          <p:spPr bwMode="auto">
            <a:xfrm>
              <a:off x="4541" y="2825"/>
              <a:ext cx="672" cy="24"/>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Rectangle 13"/>
            <p:cNvSpPr>
              <a:spLocks noChangeArrowheads="1"/>
            </p:cNvSpPr>
            <p:nvPr/>
          </p:nvSpPr>
          <p:spPr bwMode="auto">
            <a:xfrm>
              <a:off x="4824" y="2825"/>
              <a:ext cx="100" cy="24"/>
            </a:xfrm>
            <a:prstGeom prst="rect">
              <a:avLst/>
            </a:prstGeom>
            <a:solidFill>
              <a:srgbClr val="E8112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Oval 14"/>
            <p:cNvSpPr>
              <a:spLocks noChangeArrowheads="1"/>
            </p:cNvSpPr>
            <p:nvPr/>
          </p:nvSpPr>
          <p:spPr bwMode="auto">
            <a:xfrm>
              <a:off x="5078" y="2529"/>
              <a:ext cx="41" cy="47"/>
            </a:xfrm>
            <a:prstGeom prst="ellipse">
              <a:avLst/>
            </a:pr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15"/>
            <p:cNvSpPr>
              <a:spLocks/>
            </p:cNvSpPr>
            <p:nvPr/>
          </p:nvSpPr>
          <p:spPr bwMode="auto">
            <a:xfrm>
              <a:off x="7212" y="3873"/>
              <a:ext cx="342" cy="160"/>
            </a:xfrm>
            <a:custGeom>
              <a:avLst/>
              <a:gdLst>
                <a:gd name="T0" fmla="*/ 55 w 58"/>
                <a:gd name="T1" fmla="*/ 8 h 27"/>
                <a:gd name="T2" fmla="*/ 54 w 58"/>
                <a:gd name="T3" fmla="*/ 7 h 27"/>
                <a:gd name="T4" fmla="*/ 29 w 58"/>
                <a:gd name="T5" fmla="*/ 0 h 27"/>
                <a:gd name="T6" fmla="*/ 4 w 58"/>
                <a:gd name="T7" fmla="*/ 7 h 27"/>
                <a:gd name="T8" fmla="*/ 3 w 58"/>
                <a:gd name="T9" fmla="*/ 8 h 27"/>
                <a:gd name="T10" fmla="*/ 0 w 58"/>
                <a:gd name="T11" fmla="*/ 13 h 27"/>
                <a:gd name="T12" fmla="*/ 0 w 58"/>
                <a:gd name="T13" fmla="*/ 22 h 27"/>
                <a:gd name="T14" fmla="*/ 6 w 58"/>
                <a:gd name="T15" fmla="*/ 27 h 27"/>
                <a:gd name="T16" fmla="*/ 53 w 58"/>
                <a:gd name="T17" fmla="*/ 27 h 27"/>
                <a:gd name="T18" fmla="*/ 58 w 58"/>
                <a:gd name="T19" fmla="*/ 22 h 27"/>
                <a:gd name="T20" fmla="*/ 58 w 58"/>
                <a:gd name="T21" fmla="*/ 13 h 27"/>
                <a:gd name="T22" fmla="*/ 55 w 58"/>
                <a:gd name="T23" fmla="*/ 8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8" h="27">
                  <a:moveTo>
                    <a:pt x="55" y="8"/>
                  </a:moveTo>
                  <a:cubicBezTo>
                    <a:pt x="55" y="8"/>
                    <a:pt x="55" y="8"/>
                    <a:pt x="54" y="7"/>
                  </a:cubicBezTo>
                  <a:cubicBezTo>
                    <a:pt x="47" y="3"/>
                    <a:pt x="38" y="0"/>
                    <a:pt x="29" y="0"/>
                  </a:cubicBezTo>
                  <a:cubicBezTo>
                    <a:pt x="20" y="0"/>
                    <a:pt x="11" y="3"/>
                    <a:pt x="4" y="7"/>
                  </a:cubicBezTo>
                  <a:cubicBezTo>
                    <a:pt x="4" y="8"/>
                    <a:pt x="3" y="8"/>
                    <a:pt x="3" y="8"/>
                  </a:cubicBezTo>
                  <a:cubicBezTo>
                    <a:pt x="1" y="9"/>
                    <a:pt x="0" y="11"/>
                    <a:pt x="0" y="13"/>
                  </a:cubicBezTo>
                  <a:cubicBezTo>
                    <a:pt x="0" y="22"/>
                    <a:pt x="0" y="22"/>
                    <a:pt x="0" y="22"/>
                  </a:cubicBezTo>
                  <a:cubicBezTo>
                    <a:pt x="0" y="25"/>
                    <a:pt x="3" y="27"/>
                    <a:pt x="6" y="27"/>
                  </a:cubicBezTo>
                  <a:cubicBezTo>
                    <a:pt x="53" y="27"/>
                    <a:pt x="53" y="27"/>
                    <a:pt x="53" y="27"/>
                  </a:cubicBezTo>
                  <a:cubicBezTo>
                    <a:pt x="56" y="27"/>
                    <a:pt x="58" y="25"/>
                    <a:pt x="58" y="22"/>
                  </a:cubicBezTo>
                  <a:cubicBezTo>
                    <a:pt x="58" y="13"/>
                    <a:pt x="58" y="13"/>
                    <a:pt x="58" y="13"/>
                  </a:cubicBezTo>
                  <a:cubicBezTo>
                    <a:pt x="58" y="11"/>
                    <a:pt x="57" y="9"/>
                    <a:pt x="55" y="8"/>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16"/>
            <p:cNvSpPr>
              <a:spLocks/>
            </p:cNvSpPr>
            <p:nvPr/>
          </p:nvSpPr>
          <p:spPr bwMode="auto">
            <a:xfrm>
              <a:off x="7371" y="3861"/>
              <a:ext cx="30" cy="95"/>
            </a:xfrm>
            <a:custGeom>
              <a:avLst/>
              <a:gdLst>
                <a:gd name="T0" fmla="*/ 5 w 5"/>
                <a:gd name="T1" fmla="*/ 13 h 16"/>
                <a:gd name="T2" fmla="*/ 2 w 5"/>
                <a:gd name="T3" fmla="*/ 16 h 16"/>
                <a:gd name="T4" fmla="*/ 2 w 5"/>
                <a:gd name="T5" fmla="*/ 16 h 16"/>
                <a:gd name="T6" fmla="*/ 0 w 5"/>
                <a:gd name="T7" fmla="*/ 13 h 16"/>
                <a:gd name="T8" fmla="*/ 0 w 5"/>
                <a:gd name="T9" fmla="*/ 2 h 16"/>
                <a:gd name="T10" fmla="*/ 2 w 5"/>
                <a:gd name="T11" fmla="*/ 0 h 16"/>
                <a:gd name="T12" fmla="*/ 2 w 5"/>
                <a:gd name="T13" fmla="*/ 0 h 16"/>
                <a:gd name="T14" fmla="*/ 5 w 5"/>
                <a:gd name="T15" fmla="*/ 2 h 16"/>
                <a:gd name="T16" fmla="*/ 5 w 5"/>
                <a:gd name="T17" fmla="*/ 13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16">
                  <a:moveTo>
                    <a:pt x="5" y="13"/>
                  </a:moveTo>
                  <a:cubicBezTo>
                    <a:pt x="5" y="15"/>
                    <a:pt x="4" y="16"/>
                    <a:pt x="2" y="16"/>
                  </a:cubicBezTo>
                  <a:cubicBezTo>
                    <a:pt x="2" y="16"/>
                    <a:pt x="2" y="16"/>
                    <a:pt x="2" y="16"/>
                  </a:cubicBezTo>
                  <a:cubicBezTo>
                    <a:pt x="1" y="16"/>
                    <a:pt x="0" y="15"/>
                    <a:pt x="0" y="13"/>
                  </a:cubicBezTo>
                  <a:cubicBezTo>
                    <a:pt x="0" y="2"/>
                    <a:pt x="0" y="2"/>
                    <a:pt x="0" y="2"/>
                  </a:cubicBezTo>
                  <a:cubicBezTo>
                    <a:pt x="0" y="1"/>
                    <a:pt x="1" y="0"/>
                    <a:pt x="2" y="0"/>
                  </a:cubicBezTo>
                  <a:cubicBezTo>
                    <a:pt x="2" y="0"/>
                    <a:pt x="2" y="0"/>
                    <a:pt x="2" y="0"/>
                  </a:cubicBezTo>
                  <a:cubicBezTo>
                    <a:pt x="4" y="0"/>
                    <a:pt x="5" y="1"/>
                    <a:pt x="5" y="2"/>
                  </a:cubicBezTo>
                  <a:lnTo>
                    <a:pt x="5" y="13"/>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17"/>
            <p:cNvSpPr>
              <a:spLocks/>
            </p:cNvSpPr>
            <p:nvPr/>
          </p:nvSpPr>
          <p:spPr bwMode="auto">
            <a:xfrm>
              <a:off x="5449" y="3926"/>
              <a:ext cx="1704" cy="148"/>
            </a:xfrm>
            <a:custGeom>
              <a:avLst/>
              <a:gdLst>
                <a:gd name="T0" fmla="*/ 1704 w 1704"/>
                <a:gd name="T1" fmla="*/ 148 h 148"/>
                <a:gd name="T2" fmla="*/ 0 w 1704"/>
                <a:gd name="T3" fmla="*/ 148 h 148"/>
                <a:gd name="T4" fmla="*/ 136 w 1704"/>
                <a:gd name="T5" fmla="*/ 0 h 148"/>
                <a:gd name="T6" fmla="*/ 1563 w 1704"/>
                <a:gd name="T7" fmla="*/ 0 h 148"/>
                <a:gd name="T8" fmla="*/ 1704 w 1704"/>
                <a:gd name="T9" fmla="*/ 148 h 148"/>
              </a:gdLst>
              <a:ahLst/>
              <a:cxnLst>
                <a:cxn ang="0">
                  <a:pos x="T0" y="T1"/>
                </a:cxn>
                <a:cxn ang="0">
                  <a:pos x="T2" y="T3"/>
                </a:cxn>
                <a:cxn ang="0">
                  <a:pos x="T4" y="T5"/>
                </a:cxn>
                <a:cxn ang="0">
                  <a:pos x="T6" y="T7"/>
                </a:cxn>
                <a:cxn ang="0">
                  <a:pos x="T8" y="T9"/>
                </a:cxn>
              </a:cxnLst>
              <a:rect l="0" t="0" r="r" b="b"/>
              <a:pathLst>
                <a:path w="1704" h="148">
                  <a:moveTo>
                    <a:pt x="1704" y="148"/>
                  </a:moveTo>
                  <a:lnTo>
                    <a:pt x="0" y="148"/>
                  </a:lnTo>
                  <a:lnTo>
                    <a:pt x="136" y="0"/>
                  </a:lnTo>
                  <a:lnTo>
                    <a:pt x="1563" y="0"/>
                  </a:lnTo>
                  <a:lnTo>
                    <a:pt x="1704" y="148"/>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Rectangle 18"/>
            <p:cNvSpPr>
              <a:spLocks noChangeArrowheads="1"/>
            </p:cNvSpPr>
            <p:nvPr/>
          </p:nvSpPr>
          <p:spPr bwMode="auto">
            <a:xfrm>
              <a:off x="5449" y="4074"/>
              <a:ext cx="1704" cy="36"/>
            </a:xfrm>
            <a:prstGeom prst="rect">
              <a:avLst/>
            </a:prstGeom>
            <a:solidFill>
              <a:srgbClr val="3333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19"/>
            <p:cNvSpPr>
              <a:spLocks/>
            </p:cNvSpPr>
            <p:nvPr/>
          </p:nvSpPr>
          <p:spPr bwMode="auto">
            <a:xfrm>
              <a:off x="5555" y="3956"/>
              <a:ext cx="1138" cy="89"/>
            </a:xfrm>
            <a:custGeom>
              <a:avLst/>
              <a:gdLst>
                <a:gd name="T0" fmla="*/ 1091 w 1138"/>
                <a:gd name="T1" fmla="*/ 0 h 89"/>
                <a:gd name="T2" fmla="*/ 77 w 1138"/>
                <a:gd name="T3" fmla="*/ 0 h 89"/>
                <a:gd name="T4" fmla="*/ 0 w 1138"/>
                <a:gd name="T5" fmla="*/ 89 h 89"/>
                <a:gd name="T6" fmla="*/ 1138 w 1138"/>
                <a:gd name="T7" fmla="*/ 89 h 89"/>
                <a:gd name="T8" fmla="*/ 1091 w 1138"/>
                <a:gd name="T9" fmla="*/ 0 h 89"/>
              </a:gdLst>
              <a:ahLst/>
              <a:cxnLst>
                <a:cxn ang="0">
                  <a:pos x="T0" y="T1"/>
                </a:cxn>
                <a:cxn ang="0">
                  <a:pos x="T2" y="T3"/>
                </a:cxn>
                <a:cxn ang="0">
                  <a:pos x="T4" y="T5"/>
                </a:cxn>
                <a:cxn ang="0">
                  <a:pos x="T6" y="T7"/>
                </a:cxn>
                <a:cxn ang="0">
                  <a:pos x="T8" y="T9"/>
                </a:cxn>
              </a:cxnLst>
              <a:rect l="0" t="0" r="r" b="b"/>
              <a:pathLst>
                <a:path w="1138" h="89">
                  <a:moveTo>
                    <a:pt x="1091" y="0"/>
                  </a:moveTo>
                  <a:lnTo>
                    <a:pt x="77" y="0"/>
                  </a:lnTo>
                  <a:lnTo>
                    <a:pt x="0" y="89"/>
                  </a:lnTo>
                  <a:lnTo>
                    <a:pt x="1138" y="89"/>
                  </a:lnTo>
                  <a:lnTo>
                    <a:pt x="1091" y="0"/>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20"/>
            <p:cNvSpPr>
              <a:spLocks/>
            </p:cNvSpPr>
            <p:nvPr/>
          </p:nvSpPr>
          <p:spPr bwMode="auto">
            <a:xfrm>
              <a:off x="6687" y="3956"/>
              <a:ext cx="354" cy="89"/>
            </a:xfrm>
            <a:custGeom>
              <a:avLst/>
              <a:gdLst>
                <a:gd name="T0" fmla="*/ 0 w 354"/>
                <a:gd name="T1" fmla="*/ 0 h 89"/>
                <a:gd name="T2" fmla="*/ 277 w 354"/>
                <a:gd name="T3" fmla="*/ 0 h 89"/>
                <a:gd name="T4" fmla="*/ 354 w 354"/>
                <a:gd name="T5" fmla="*/ 89 h 89"/>
                <a:gd name="T6" fmla="*/ 59 w 354"/>
                <a:gd name="T7" fmla="*/ 89 h 89"/>
                <a:gd name="T8" fmla="*/ 0 w 354"/>
                <a:gd name="T9" fmla="*/ 0 h 89"/>
              </a:gdLst>
              <a:ahLst/>
              <a:cxnLst>
                <a:cxn ang="0">
                  <a:pos x="T0" y="T1"/>
                </a:cxn>
                <a:cxn ang="0">
                  <a:pos x="T2" y="T3"/>
                </a:cxn>
                <a:cxn ang="0">
                  <a:pos x="T4" y="T5"/>
                </a:cxn>
                <a:cxn ang="0">
                  <a:pos x="T6" y="T7"/>
                </a:cxn>
                <a:cxn ang="0">
                  <a:pos x="T8" y="T9"/>
                </a:cxn>
              </a:cxnLst>
              <a:rect l="0" t="0" r="r" b="b"/>
              <a:pathLst>
                <a:path w="354" h="89">
                  <a:moveTo>
                    <a:pt x="0" y="0"/>
                  </a:moveTo>
                  <a:lnTo>
                    <a:pt x="277" y="0"/>
                  </a:lnTo>
                  <a:lnTo>
                    <a:pt x="354" y="89"/>
                  </a:lnTo>
                  <a:lnTo>
                    <a:pt x="59" y="89"/>
                  </a:lnTo>
                  <a:lnTo>
                    <a:pt x="0" y="0"/>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Rectangle 21"/>
            <p:cNvSpPr>
              <a:spLocks noChangeArrowheads="1"/>
            </p:cNvSpPr>
            <p:nvPr/>
          </p:nvSpPr>
          <p:spPr bwMode="auto">
            <a:xfrm>
              <a:off x="5561" y="4009"/>
              <a:ext cx="1480" cy="12"/>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Rectangle 22"/>
            <p:cNvSpPr>
              <a:spLocks noChangeArrowheads="1"/>
            </p:cNvSpPr>
            <p:nvPr/>
          </p:nvSpPr>
          <p:spPr bwMode="auto">
            <a:xfrm>
              <a:off x="5561" y="3979"/>
              <a:ext cx="1480" cy="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9" name="Group 25"/>
          <p:cNvGrpSpPr>
            <a:grpSpLocks noChangeAspect="1"/>
          </p:cNvGrpSpPr>
          <p:nvPr/>
        </p:nvGrpSpPr>
        <p:grpSpPr bwMode="auto">
          <a:xfrm>
            <a:off x="9559925" y="4127070"/>
            <a:ext cx="895350" cy="893036"/>
            <a:chOff x="5740" y="2618"/>
            <a:chExt cx="393" cy="392"/>
          </a:xfrm>
        </p:grpSpPr>
        <p:sp>
          <p:nvSpPr>
            <p:cNvPr id="43" name="Oval 38"/>
            <p:cNvSpPr>
              <a:spLocks noChangeArrowheads="1"/>
            </p:cNvSpPr>
            <p:nvPr/>
          </p:nvSpPr>
          <p:spPr bwMode="auto">
            <a:xfrm>
              <a:off x="5752" y="2630"/>
              <a:ext cx="369" cy="368"/>
            </a:xfrm>
            <a:prstGeom prst="ellipse">
              <a:avLst/>
            </a:pr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39"/>
            <p:cNvSpPr>
              <a:spLocks noEditPoints="1"/>
            </p:cNvSpPr>
            <p:nvPr/>
          </p:nvSpPr>
          <p:spPr bwMode="auto">
            <a:xfrm>
              <a:off x="5740" y="2618"/>
              <a:ext cx="393" cy="392"/>
            </a:xfrm>
            <a:custGeom>
              <a:avLst/>
              <a:gdLst>
                <a:gd name="T0" fmla="*/ 299 w 599"/>
                <a:gd name="T1" fmla="*/ 598 h 598"/>
                <a:gd name="T2" fmla="*/ 0 w 599"/>
                <a:gd name="T3" fmla="*/ 299 h 598"/>
                <a:gd name="T4" fmla="*/ 299 w 599"/>
                <a:gd name="T5" fmla="*/ 0 h 598"/>
                <a:gd name="T6" fmla="*/ 599 w 599"/>
                <a:gd name="T7" fmla="*/ 299 h 598"/>
                <a:gd name="T8" fmla="*/ 299 w 599"/>
                <a:gd name="T9" fmla="*/ 598 h 598"/>
                <a:gd name="T10" fmla="*/ 299 w 599"/>
                <a:gd name="T11" fmla="*/ 36 h 598"/>
                <a:gd name="T12" fmla="*/ 36 w 599"/>
                <a:gd name="T13" fmla="*/ 299 h 598"/>
                <a:gd name="T14" fmla="*/ 299 w 599"/>
                <a:gd name="T15" fmla="*/ 562 h 598"/>
                <a:gd name="T16" fmla="*/ 563 w 599"/>
                <a:gd name="T17" fmla="*/ 299 h 598"/>
                <a:gd name="T18" fmla="*/ 299 w 599"/>
                <a:gd name="T19" fmla="*/ 36 h 5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99" h="598">
                  <a:moveTo>
                    <a:pt x="299" y="598"/>
                  </a:moveTo>
                  <a:cubicBezTo>
                    <a:pt x="135" y="598"/>
                    <a:pt x="0" y="464"/>
                    <a:pt x="0" y="299"/>
                  </a:cubicBezTo>
                  <a:cubicBezTo>
                    <a:pt x="0" y="134"/>
                    <a:pt x="135" y="0"/>
                    <a:pt x="299" y="0"/>
                  </a:cubicBezTo>
                  <a:cubicBezTo>
                    <a:pt x="464" y="0"/>
                    <a:pt x="599" y="134"/>
                    <a:pt x="599" y="299"/>
                  </a:cubicBezTo>
                  <a:cubicBezTo>
                    <a:pt x="599" y="464"/>
                    <a:pt x="464" y="598"/>
                    <a:pt x="299" y="598"/>
                  </a:cubicBezTo>
                  <a:close/>
                  <a:moveTo>
                    <a:pt x="299" y="36"/>
                  </a:moveTo>
                  <a:cubicBezTo>
                    <a:pt x="154" y="36"/>
                    <a:pt x="36" y="154"/>
                    <a:pt x="36" y="299"/>
                  </a:cubicBezTo>
                  <a:cubicBezTo>
                    <a:pt x="36" y="444"/>
                    <a:pt x="154" y="562"/>
                    <a:pt x="299" y="562"/>
                  </a:cubicBezTo>
                  <a:cubicBezTo>
                    <a:pt x="445" y="562"/>
                    <a:pt x="563" y="444"/>
                    <a:pt x="563" y="299"/>
                  </a:cubicBezTo>
                  <a:cubicBezTo>
                    <a:pt x="563" y="154"/>
                    <a:pt x="445" y="36"/>
                    <a:pt x="299" y="36"/>
                  </a:cubicBezTo>
                  <a:close/>
                </a:path>
              </a:pathLst>
            </a:custGeom>
            <a:solidFill>
              <a:srgbClr val="E8BD0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Rectangle 40"/>
            <p:cNvSpPr>
              <a:spLocks noChangeArrowheads="1"/>
            </p:cNvSpPr>
            <p:nvPr/>
          </p:nvSpPr>
          <p:spPr bwMode="auto">
            <a:xfrm>
              <a:off x="5852" y="2786"/>
              <a:ext cx="116" cy="116"/>
            </a:xfrm>
            <a:prstGeom prst="rect">
              <a:avLst/>
            </a:prstGeom>
            <a:solidFill>
              <a:srgbClr val="E8BD0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41"/>
            <p:cNvSpPr>
              <a:spLocks/>
            </p:cNvSpPr>
            <p:nvPr/>
          </p:nvSpPr>
          <p:spPr bwMode="auto">
            <a:xfrm>
              <a:off x="5932" y="2706"/>
              <a:ext cx="95" cy="86"/>
            </a:xfrm>
            <a:custGeom>
              <a:avLst/>
              <a:gdLst>
                <a:gd name="T0" fmla="*/ 145 w 145"/>
                <a:gd name="T1" fmla="*/ 130 h 130"/>
                <a:gd name="T2" fmla="*/ 109 w 145"/>
                <a:gd name="T3" fmla="*/ 130 h 130"/>
                <a:gd name="T4" fmla="*/ 109 w 145"/>
                <a:gd name="T5" fmla="*/ 73 h 130"/>
                <a:gd name="T6" fmla="*/ 72 w 145"/>
                <a:gd name="T7" fmla="*/ 36 h 130"/>
                <a:gd name="T8" fmla="*/ 36 w 145"/>
                <a:gd name="T9" fmla="*/ 73 h 130"/>
                <a:gd name="T10" fmla="*/ 36 w 145"/>
                <a:gd name="T11" fmla="*/ 125 h 130"/>
                <a:gd name="T12" fmla="*/ 0 w 145"/>
                <a:gd name="T13" fmla="*/ 125 h 130"/>
                <a:gd name="T14" fmla="*/ 0 w 145"/>
                <a:gd name="T15" fmla="*/ 73 h 130"/>
                <a:gd name="T16" fmla="*/ 72 w 145"/>
                <a:gd name="T17" fmla="*/ 0 h 130"/>
                <a:gd name="T18" fmla="*/ 145 w 145"/>
                <a:gd name="T19" fmla="*/ 73 h 130"/>
                <a:gd name="T20" fmla="*/ 145 w 145"/>
                <a:gd name="T21"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5" h="130">
                  <a:moveTo>
                    <a:pt x="145" y="130"/>
                  </a:moveTo>
                  <a:cubicBezTo>
                    <a:pt x="109" y="130"/>
                    <a:pt x="109" y="130"/>
                    <a:pt x="109" y="130"/>
                  </a:cubicBezTo>
                  <a:cubicBezTo>
                    <a:pt x="109" y="73"/>
                    <a:pt x="109" y="73"/>
                    <a:pt x="109" y="73"/>
                  </a:cubicBezTo>
                  <a:cubicBezTo>
                    <a:pt x="109" y="53"/>
                    <a:pt x="92" y="36"/>
                    <a:pt x="72" y="36"/>
                  </a:cubicBezTo>
                  <a:cubicBezTo>
                    <a:pt x="52" y="36"/>
                    <a:pt x="36" y="53"/>
                    <a:pt x="36" y="73"/>
                  </a:cubicBezTo>
                  <a:cubicBezTo>
                    <a:pt x="36" y="125"/>
                    <a:pt x="36" y="125"/>
                    <a:pt x="36" y="125"/>
                  </a:cubicBezTo>
                  <a:cubicBezTo>
                    <a:pt x="0" y="125"/>
                    <a:pt x="0" y="125"/>
                    <a:pt x="0" y="125"/>
                  </a:cubicBezTo>
                  <a:cubicBezTo>
                    <a:pt x="0" y="73"/>
                    <a:pt x="0" y="73"/>
                    <a:pt x="0" y="73"/>
                  </a:cubicBezTo>
                  <a:cubicBezTo>
                    <a:pt x="0" y="33"/>
                    <a:pt x="33" y="0"/>
                    <a:pt x="72" y="0"/>
                  </a:cubicBezTo>
                  <a:cubicBezTo>
                    <a:pt x="112" y="0"/>
                    <a:pt x="145" y="33"/>
                    <a:pt x="145" y="73"/>
                  </a:cubicBezTo>
                  <a:lnTo>
                    <a:pt x="145" y="130"/>
                  </a:lnTo>
                  <a:close/>
                </a:path>
              </a:pathLst>
            </a:custGeom>
            <a:solidFill>
              <a:srgbClr val="E8BD0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Oval 42"/>
            <p:cNvSpPr>
              <a:spLocks noChangeArrowheads="1"/>
            </p:cNvSpPr>
            <p:nvPr/>
          </p:nvSpPr>
          <p:spPr bwMode="auto">
            <a:xfrm>
              <a:off x="5892" y="2818"/>
              <a:ext cx="37" cy="37"/>
            </a:xfrm>
            <a:prstGeom prst="ellipse">
              <a:avLst/>
            </a:pr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Rectangle 43"/>
            <p:cNvSpPr>
              <a:spLocks noChangeArrowheads="1"/>
            </p:cNvSpPr>
            <p:nvPr/>
          </p:nvSpPr>
          <p:spPr bwMode="auto">
            <a:xfrm>
              <a:off x="5903" y="2844"/>
              <a:ext cx="15" cy="33"/>
            </a:xfrm>
            <a:prstGeom prst="rect">
              <a:avLst/>
            </a:prstGeom>
            <a:solidFill>
              <a:srgbClr val="FCD11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524815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OAuth 2.0 Flow Office 365 APIs</a:t>
            </a:r>
          </a:p>
        </p:txBody>
      </p:sp>
      <p:sp>
        <p:nvSpPr>
          <p:cNvPr id="5" name="TextBox 4"/>
          <p:cNvSpPr txBox="1"/>
          <p:nvPr/>
        </p:nvSpPr>
        <p:spPr>
          <a:xfrm>
            <a:off x="1293392" y="4411271"/>
            <a:ext cx="1623266" cy="502317"/>
          </a:xfrm>
          <a:prstGeom prst="rect">
            <a:avLst/>
          </a:prstGeom>
          <a:noFill/>
        </p:spPr>
        <p:txBody>
          <a:bodyPr wrap="none" lIns="0" tIns="0" rIns="0" bIns="0" rtlCol="0">
            <a:spAutoFit/>
          </a:bodyPr>
          <a:lstStyle/>
          <a:p>
            <a:pPr algn="ctr"/>
            <a:r>
              <a:rPr lang="en-US" sz="1632" b="1" dirty="0">
                <a:gradFill>
                  <a:gsLst>
                    <a:gs pos="2917">
                      <a:srgbClr val="797A7D"/>
                    </a:gs>
                    <a:gs pos="95000">
                      <a:srgbClr val="797A7D"/>
                    </a:gs>
                  </a:gsLst>
                  <a:lin ang="5400000" scaled="0"/>
                </a:gradFill>
              </a:rPr>
              <a:t>End User</a:t>
            </a:r>
          </a:p>
          <a:p>
            <a:pPr algn="ctr"/>
            <a:r>
              <a:rPr lang="en-US" sz="1632" dirty="0">
                <a:gradFill>
                  <a:gsLst>
                    <a:gs pos="2917">
                      <a:srgbClr val="797A7D"/>
                    </a:gs>
                    <a:gs pos="95000">
                      <a:srgbClr val="797A7D"/>
                    </a:gs>
                  </a:gsLst>
                  <a:lin ang="5400000" scaled="0"/>
                </a:gradFill>
              </a:rPr>
              <a:t>(Resource Owner)</a:t>
            </a:r>
          </a:p>
        </p:txBody>
      </p:sp>
      <p:sp>
        <p:nvSpPr>
          <p:cNvPr id="10" name="TextBox 9"/>
          <p:cNvSpPr txBox="1"/>
          <p:nvPr/>
        </p:nvSpPr>
        <p:spPr>
          <a:xfrm>
            <a:off x="9343454" y="4411271"/>
            <a:ext cx="2017348" cy="502317"/>
          </a:xfrm>
          <a:prstGeom prst="rect">
            <a:avLst/>
          </a:prstGeom>
          <a:noFill/>
        </p:spPr>
        <p:txBody>
          <a:bodyPr wrap="none" lIns="0" tIns="0" rIns="0" bIns="0" rtlCol="0">
            <a:spAutoFit/>
          </a:bodyPr>
          <a:lstStyle/>
          <a:p>
            <a:pPr algn="ctr"/>
            <a:r>
              <a:rPr lang="en-US" sz="1632" b="1" dirty="0">
                <a:gradFill>
                  <a:gsLst>
                    <a:gs pos="2917">
                      <a:srgbClr val="797A7D"/>
                    </a:gs>
                    <a:gs pos="95000">
                      <a:srgbClr val="797A7D"/>
                    </a:gs>
                  </a:gsLst>
                  <a:lin ang="5400000" scaled="0"/>
                </a:gradFill>
              </a:rPr>
              <a:t>Azure ACS</a:t>
            </a:r>
          </a:p>
          <a:p>
            <a:pPr algn="ctr"/>
            <a:r>
              <a:rPr lang="en-US" sz="1632" dirty="0">
                <a:gradFill>
                  <a:gsLst>
                    <a:gs pos="2917">
                      <a:srgbClr val="797A7D"/>
                    </a:gs>
                    <a:gs pos="95000">
                      <a:srgbClr val="797A7D"/>
                    </a:gs>
                  </a:gsLst>
                  <a:lin ang="5400000" scaled="0"/>
                </a:gradFill>
              </a:rPr>
              <a:t>(Authorization Server)</a:t>
            </a:r>
          </a:p>
        </p:txBody>
      </p:sp>
      <p:sp>
        <p:nvSpPr>
          <p:cNvPr id="11" name="TextBox 10"/>
          <p:cNvSpPr txBox="1"/>
          <p:nvPr/>
        </p:nvSpPr>
        <p:spPr>
          <a:xfrm>
            <a:off x="5451200" y="3040063"/>
            <a:ext cx="1505925" cy="502317"/>
          </a:xfrm>
          <a:prstGeom prst="rect">
            <a:avLst/>
          </a:prstGeom>
          <a:noFill/>
        </p:spPr>
        <p:txBody>
          <a:bodyPr wrap="none" lIns="0" tIns="0" rIns="0" bIns="0" rtlCol="0">
            <a:spAutoFit/>
          </a:bodyPr>
          <a:lstStyle/>
          <a:p>
            <a:pPr algn="ctr"/>
            <a:r>
              <a:rPr lang="en-US" sz="1632" b="1" dirty="0">
                <a:gradFill>
                  <a:gsLst>
                    <a:gs pos="2917">
                      <a:srgbClr val="797A7D"/>
                    </a:gs>
                    <a:gs pos="95000">
                      <a:srgbClr val="797A7D"/>
                    </a:gs>
                  </a:gsLst>
                  <a:lin ang="5400000" scaled="0"/>
                </a:gradFill>
              </a:rPr>
              <a:t>Azure Web Site</a:t>
            </a:r>
          </a:p>
          <a:p>
            <a:pPr algn="ctr"/>
            <a:r>
              <a:rPr lang="en-US" sz="1632" dirty="0">
                <a:gradFill>
                  <a:gsLst>
                    <a:gs pos="2917">
                      <a:srgbClr val="797A7D"/>
                    </a:gs>
                    <a:gs pos="95000">
                      <a:srgbClr val="797A7D"/>
                    </a:gs>
                  </a:gsLst>
                  <a:lin ang="5400000" scaled="0"/>
                </a:gradFill>
              </a:rPr>
              <a:t>(Client)</a:t>
            </a:r>
          </a:p>
        </p:txBody>
      </p:sp>
      <p:sp>
        <p:nvSpPr>
          <p:cNvPr id="15" name="TextBox 14"/>
          <p:cNvSpPr txBox="1"/>
          <p:nvPr/>
        </p:nvSpPr>
        <p:spPr>
          <a:xfrm>
            <a:off x="5333282" y="5855763"/>
            <a:ext cx="1772280" cy="502317"/>
          </a:xfrm>
          <a:prstGeom prst="rect">
            <a:avLst/>
          </a:prstGeom>
          <a:noFill/>
        </p:spPr>
        <p:txBody>
          <a:bodyPr wrap="none" lIns="0" tIns="0" rIns="0" bIns="0" rtlCol="0">
            <a:spAutoFit/>
          </a:bodyPr>
          <a:lstStyle/>
          <a:p>
            <a:pPr algn="ctr"/>
            <a:r>
              <a:rPr lang="en-US" sz="1632" b="1" dirty="0">
                <a:gradFill>
                  <a:gsLst>
                    <a:gs pos="2917">
                      <a:srgbClr val="797A7D"/>
                    </a:gs>
                    <a:gs pos="95000">
                      <a:srgbClr val="797A7D"/>
                    </a:gs>
                  </a:gsLst>
                  <a:lin ang="5400000" scaled="0"/>
                </a:gradFill>
              </a:rPr>
              <a:t>SharePoint Online</a:t>
            </a:r>
          </a:p>
          <a:p>
            <a:pPr algn="ctr"/>
            <a:r>
              <a:rPr lang="en-US" sz="1632" dirty="0">
                <a:gradFill>
                  <a:gsLst>
                    <a:gs pos="2917">
                      <a:srgbClr val="797A7D"/>
                    </a:gs>
                    <a:gs pos="95000">
                      <a:srgbClr val="797A7D"/>
                    </a:gs>
                  </a:gsLst>
                  <a:lin ang="5400000" scaled="0"/>
                </a:gradFill>
              </a:rPr>
              <a:t>(Resource Server)</a:t>
            </a:r>
          </a:p>
        </p:txBody>
      </p:sp>
      <p:grpSp>
        <p:nvGrpSpPr>
          <p:cNvPr id="13" name="Group 12"/>
          <p:cNvGrpSpPr/>
          <p:nvPr/>
        </p:nvGrpSpPr>
        <p:grpSpPr>
          <a:xfrm>
            <a:off x="10174941" y="167118"/>
            <a:ext cx="2169709" cy="287338"/>
            <a:chOff x="10174941" y="167118"/>
            <a:chExt cx="2169709" cy="287338"/>
          </a:xfrm>
        </p:grpSpPr>
        <p:sp>
          <p:nvSpPr>
            <p:cNvPr id="16" name="TextBox 15"/>
            <p:cNvSpPr txBox="1"/>
            <p:nvPr/>
          </p:nvSpPr>
          <p:spPr>
            <a:xfrm>
              <a:off x="10174941" y="167118"/>
              <a:ext cx="2169709" cy="287338"/>
            </a:xfrm>
            <a:prstGeom prst="rect">
              <a:avLst/>
            </a:prstGeom>
            <a:noFill/>
          </p:spPr>
          <p:txBody>
            <a:bodyPr wrap="square" lIns="146304" tIns="91440" rIns="146304" bIns="91440" rtlCol="0">
              <a:noAutofit/>
            </a:bodyPr>
            <a:lstStyle/>
            <a:p>
              <a:pPr>
                <a:lnSpc>
                  <a:spcPct val="90000"/>
                </a:lnSpc>
              </a:pPr>
              <a:r>
                <a:rPr lang="en-US" sz="1400" dirty="0">
                  <a:gradFill>
                    <a:gsLst>
                      <a:gs pos="8367">
                        <a:srgbClr val="262626"/>
                      </a:gs>
                      <a:gs pos="31000">
                        <a:srgbClr val="262626"/>
                      </a:gs>
                    </a:gsLst>
                    <a:lin ang="5400000" scaled="0"/>
                  </a:gradFill>
                </a:rPr>
                <a:t>Development Scenarios</a:t>
              </a:r>
            </a:p>
          </p:txBody>
        </p:sp>
        <p:sp>
          <p:nvSpPr>
            <p:cNvPr id="17" name="Freeform 16"/>
            <p:cNvSpPr>
              <a:spLocks/>
            </p:cNvSpPr>
            <p:nvPr/>
          </p:nvSpPr>
          <p:spPr bwMode="auto">
            <a:xfrm>
              <a:off x="10200532" y="277140"/>
              <a:ext cx="88891" cy="136391"/>
            </a:xfrm>
            <a:custGeom>
              <a:avLst/>
              <a:gdLst>
                <a:gd name="T0" fmla="*/ 287 w 287"/>
                <a:gd name="T1" fmla="*/ 313 h 443"/>
                <a:gd name="T2" fmla="*/ 242 w 287"/>
                <a:gd name="T3" fmla="*/ 409 h 443"/>
                <a:gd name="T4" fmla="*/ 114 w 287"/>
                <a:gd name="T5" fmla="*/ 443 h 443"/>
                <a:gd name="T6" fmla="*/ 52 w 287"/>
                <a:gd name="T7" fmla="*/ 438 h 443"/>
                <a:gd name="T8" fmla="*/ 0 w 287"/>
                <a:gd name="T9" fmla="*/ 424 h 443"/>
                <a:gd name="T10" fmla="*/ 0 w 287"/>
                <a:gd name="T11" fmla="*/ 324 h 443"/>
                <a:gd name="T12" fmla="*/ 46 w 287"/>
                <a:gd name="T13" fmla="*/ 343 h 443"/>
                <a:gd name="T14" fmla="*/ 98 w 287"/>
                <a:gd name="T15" fmla="*/ 350 h 443"/>
                <a:gd name="T16" fmla="*/ 144 w 287"/>
                <a:gd name="T17" fmla="*/ 339 h 443"/>
                <a:gd name="T18" fmla="*/ 161 w 287"/>
                <a:gd name="T19" fmla="*/ 308 h 443"/>
                <a:gd name="T20" fmla="*/ 141 w 287"/>
                <a:gd name="T21" fmla="*/ 275 h 443"/>
                <a:gd name="T22" fmla="*/ 85 w 287"/>
                <a:gd name="T23" fmla="*/ 264 h 443"/>
                <a:gd name="T24" fmla="*/ 43 w 287"/>
                <a:gd name="T25" fmla="*/ 264 h 443"/>
                <a:gd name="T26" fmla="*/ 43 w 287"/>
                <a:gd name="T27" fmla="*/ 170 h 443"/>
                <a:gd name="T28" fmla="*/ 80 w 287"/>
                <a:gd name="T29" fmla="*/ 170 h 443"/>
                <a:gd name="T30" fmla="*/ 133 w 287"/>
                <a:gd name="T31" fmla="*/ 159 h 443"/>
                <a:gd name="T32" fmla="*/ 150 w 287"/>
                <a:gd name="T33" fmla="*/ 130 h 443"/>
                <a:gd name="T34" fmla="*/ 137 w 287"/>
                <a:gd name="T35" fmla="*/ 103 h 443"/>
                <a:gd name="T36" fmla="*/ 98 w 287"/>
                <a:gd name="T37" fmla="*/ 93 h 443"/>
                <a:gd name="T38" fmla="*/ 14 w 287"/>
                <a:gd name="T39" fmla="*/ 117 h 443"/>
                <a:gd name="T40" fmla="*/ 14 w 287"/>
                <a:gd name="T41" fmla="*/ 21 h 443"/>
                <a:gd name="T42" fmla="*/ 124 w 287"/>
                <a:gd name="T43" fmla="*/ 0 h 443"/>
                <a:gd name="T44" fmla="*/ 235 w 287"/>
                <a:gd name="T45" fmla="*/ 29 h 443"/>
                <a:gd name="T46" fmla="*/ 276 w 287"/>
                <a:gd name="T47" fmla="*/ 109 h 443"/>
                <a:gd name="T48" fmla="*/ 254 w 287"/>
                <a:gd name="T49" fmla="*/ 177 h 443"/>
                <a:gd name="T50" fmla="*/ 193 w 287"/>
                <a:gd name="T51" fmla="*/ 212 h 443"/>
                <a:gd name="T52" fmla="*/ 193 w 287"/>
                <a:gd name="T53" fmla="*/ 214 h 443"/>
                <a:gd name="T54" fmla="*/ 262 w 287"/>
                <a:gd name="T55" fmla="*/ 247 h 443"/>
                <a:gd name="T56" fmla="*/ 287 w 287"/>
                <a:gd name="T57" fmla="*/ 313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7" h="443">
                  <a:moveTo>
                    <a:pt x="287" y="313"/>
                  </a:moveTo>
                  <a:cubicBezTo>
                    <a:pt x="287" y="354"/>
                    <a:pt x="272" y="386"/>
                    <a:pt x="242" y="409"/>
                  </a:cubicBezTo>
                  <a:cubicBezTo>
                    <a:pt x="212" y="432"/>
                    <a:pt x="169" y="443"/>
                    <a:pt x="114" y="443"/>
                  </a:cubicBezTo>
                  <a:cubicBezTo>
                    <a:pt x="93" y="443"/>
                    <a:pt x="72" y="441"/>
                    <a:pt x="52" y="438"/>
                  </a:cubicBezTo>
                  <a:cubicBezTo>
                    <a:pt x="32" y="434"/>
                    <a:pt x="14" y="430"/>
                    <a:pt x="0" y="424"/>
                  </a:cubicBezTo>
                  <a:cubicBezTo>
                    <a:pt x="0" y="324"/>
                    <a:pt x="0" y="324"/>
                    <a:pt x="0" y="324"/>
                  </a:cubicBezTo>
                  <a:cubicBezTo>
                    <a:pt x="13" y="332"/>
                    <a:pt x="28" y="338"/>
                    <a:pt x="46" y="343"/>
                  </a:cubicBezTo>
                  <a:cubicBezTo>
                    <a:pt x="63" y="348"/>
                    <a:pt x="80" y="350"/>
                    <a:pt x="98" y="350"/>
                  </a:cubicBezTo>
                  <a:cubicBezTo>
                    <a:pt x="118" y="350"/>
                    <a:pt x="133" y="346"/>
                    <a:pt x="144" y="339"/>
                  </a:cubicBezTo>
                  <a:cubicBezTo>
                    <a:pt x="155" y="332"/>
                    <a:pt x="161" y="321"/>
                    <a:pt x="161" y="308"/>
                  </a:cubicBezTo>
                  <a:cubicBezTo>
                    <a:pt x="161" y="294"/>
                    <a:pt x="154" y="283"/>
                    <a:pt x="141" y="275"/>
                  </a:cubicBezTo>
                  <a:cubicBezTo>
                    <a:pt x="127" y="268"/>
                    <a:pt x="109" y="264"/>
                    <a:pt x="85" y="264"/>
                  </a:cubicBezTo>
                  <a:cubicBezTo>
                    <a:pt x="43" y="264"/>
                    <a:pt x="43" y="264"/>
                    <a:pt x="43" y="264"/>
                  </a:cubicBezTo>
                  <a:cubicBezTo>
                    <a:pt x="43" y="170"/>
                    <a:pt x="43" y="170"/>
                    <a:pt x="43" y="170"/>
                  </a:cubicBezTo>
                  <a:cubicBezTo>
                    <a:pt x="80" y="170"/>
                    <a:pt x="80" y="170"/>
                    <a:pt x="80" y="170"/>
                  </a:cubicBezTo>
                  <a:cubicBezTo>
                    <a:pt x="104" y="170"/>
                    <a:pt x="122" y="166"/>
                    <a:pt x="133" y="159"/>
                  </a:cubicBezTo>
                  <a:cubicBezTo>
                    <a:pt x="145" y="151"/>
                    <a:pt x="150" y="142"/>
                    <a:pt x="150" y="130"/>
                  </a:cubicBezTo>
                  <a:cubicBezTo>
                    <a:pt x="150" y="118"/>
                    <a:pt x="146" y="109"/>
                    <a:pt x="137" y="103"/>
                  </a:cubicBezTo>
                  <a:cubicBezTo>
                    <a:pt x="129" y="96"/>
                    <a:pt x="115" y="93"/>
                    <a:pt x="98" y="93"/>
                  </a:cubicBezTo>
                  <a:cubicBezTo>
                    <a:pt x="70" y="93"/>
                    <a:pt x="42" y="101"/>
                    <a:pt x="14" y="117"/>
                  </a:cubicBezTo>
                  <a:cubicBezTo>
                    <a:pt x="14" y="21"/>
                    <a:pt x="14" y="21"/>
                    <a:pt x="14" y="21"/>
                  </a:cubicBezTo>
                  <a:cubicBezTo>
                    <a:pt x="49" y="7"/>
                    <a:pt x="86" y="0"/>
                    <a:pt x="124" y="0"/>
                  </a:cubicBezTo>
                  <a:cubicBezTo>
                    <a:pt x="171" y="0"/>
                    <a:pt x="208" y="10"/>
                    <a:pt x="235" y="29"/>
                  </a:cubicBezTo>
                  <a:cubicBezTo>
                    <a:pt x="262" y="48"/>
                    <a:pt x="276" y="75"/>
                    <a:pt x="276" y="109"/>
                  </a:cubicBezTo>
                  <a:cubicBezTo>
                    <a:pt x="276" y="136"/>
                    <a:pt x="268" y="158"/>
                    <a:pt x="254" y="177"/>
                  </a:cubicBezTo>
                  <a:cubicBezTo>
                    <a:pt x="240" y="195"/>
                    <a:pt x="219" y="207"/>
                    <a:pt x="193" y="212"/>
                  </a:cubicBezTo>
                  <a:cubicBezTo>
                    <a:pt x="193" y="214"/>
                    <a:pt x="193" y="214"/>
                    <a:pt x="193" y="214"/>
                  </a:cubicBezTo>
                  <a:cubicBezTo>
                    <a:pt x="222" y="218"/>
                    <a:pt x="245" y="229"/>
                    <a:pt x="262" y="247"/>
                  </a:cubicBezTo>
                  <a:cubicBezTo>
                    <a:pt x="278" y="265"/>
                    <a:pt x="287" y="287"/>
                    <a:pt x="287" y="313"/>
                  </a:cubicBezTo>
                  <a:close/>
                </a:path>
              </a:pathLst>
            </a:custGeom>
            <a:solidFill>
              <a:schemeClr val="accent3">
                <a:lumMod val="75000"/>
              </a:schemeClr>
            </a:solidFill>
            <a:ln>
              <a:noFill/>
            </a:ln>
          </p:spPr>
          <p:txBody>
            <a:bodyPr vert="horz" wrap="square" lIns="91440" tIns="45720" rIns="91440" bIns="45720" numCol="1" anchor="t" anchorCtr="0" compatLnSpc="1">
              <a:prstTxWarp prst="textNoShape">
                <a:avLst/>
              </a:prstTxWarp>
            </a:bodyPr>
            <a:lstStyle/>
            <a:p>
              <a:endParaRPr lang="en-US">
                <a:solidFill>
                  <a:srgbClr val="262626"/>
                </a:solidFill>
              </a:endParaRPr>
            </a:p>
          </p:txBody>
        </p:sp>
      </p:grpSp>
      <p:grpSp>
        <p:nvGrpSpPr>
          <p:cNvPr id="18" name="Group 17"/>
          <p:cNvGrpSpPr/>
          <p:nvPr/>
        </p:nvGrpSpPr>
        <p:grpSpPr>
          <a:xfrm>
            <a:off x="9668115" y="2961840"/>
            <a:ext cx="1329742" cy="1329740"/>
            <a:chOff x="5743408" y="4360570"/>
            <a:chExt cx="1752601" cy="1752601"/>
          </a:xfrm>
        </p:grpSpPr>
        <p:pic>
          <p:nvPicPr>
            <p:cNvPr id="19" name="Picture 1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25818" y="4642980"/>
              <a:ext cx="1187782" cy="1187782"/>
            </a:xfrm>
            <a:prstGeom prst="rect">
              <a:avLst/>
            </a:prstGeom>
          </p:spPr>
        </p:pic>
        <p:sp>
          <p:nvSpPr>
            <p:cNvPr id="20" name="Oval 19"/>
            <p:cNvSpPr/>
            <p:nvPr/>
          </p:nvSpPr>
          <p:spPr bwMode="auto">
            <a:xfrm>
              <a:off x="5743408" y="4360570"/>
              <a:ext cx="1752601" cy="1752601"/>
            </a:xfrm>
            <a:prstGeom prst="ellipse">
              <a:avLst/>
            </a:prstGeom>
            <a:noFill/>
            <a:ln w="57150">
              <a:solidFill>
                <a:srgbClr val="00BEF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sp>
        <p:nvSpPr>
          <p:cNvPr id="23" name="Oval 22"/>
          <p:cNvSpPr/>
          <p:nvPr/>
        </p:nvSpPr>
        <p:spPr bwMode="auto">
          <a:xfrm>
            <a:off x="5539291" y="4411271"/>
            <a:ext cx="1329742" cy="1329740"/>
          </a:xfrm>
          <a:prstGeom prst="ellipse">
            <a:avLst/>
          </a:prstGeom>
          <a:noFill/>
          <a:ln w="57150">
            <a:solidFill>
              <a:srgbClr val="0071C5"/>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nvGrpSpPr>
          <p:cNvPr id="24" name="Group 23"/>
          <p:cNvGrpSpPr/>
          <p:nvPr/>
        </p:nvGrpSpPr>
        <p:grpSpPr>
          <a:xfrm>
            <a:off x="1411979" y="2961840"/>
            <a:ext cx="1329742" cy="1329740"/>
            <a:chOff x="1000389" y="3412485"/>
            <a:chExt cx="1752601" cy="1752601"/>
          </a:xfrm>
        </p:grpSpPr>
        <p:pic>
          <p:nvPicPr>
            <p:cNvPr id="25" name="Picture 2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1406529" y="3805795"/>
              <a:ext cx="1014591" cy="966687"/>
            </a:xfrm>
            <a:prstGeom prst="rect">
              <a:avLst/>
            </a:prstGeom>
          </p:spPr>
        </p:pic>
        <p:sp>
          <p:nvSpPr>
            <p:cNvPr id="26" name="Oval 25"/>
            <p:cNvSpPr/>
            <p:nvPr/>
          </p:nvSpPr>
          <p:spPr bwMode="auto">
            <a:xfrm>
              <a:off x="1000389" y="3412485"/>
              <a:ext cx="1752601" cy="1752601"/>
            </a:xfrm>
            <a:prstGeom prst="ellipse">
              <a:avLst/>
            </a:prstGeom>
            <a:noFill/>
            <a:ln w="57150">
              <a:solidFill>
                <a:srgbClr val="9E9E9E"/>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29" name="Group 28"/>
          <p:cNvGrpSpPr/>
          <p:nvPr/>
        </p:nvGrpSpPr>
        <p:grpSpPr>
          <a:xfrm>
            <a:off x="5539291" y="1595998"/>
            <a:ext cx="1329742" cy="1329740"/>
            <a:chOff x="7200599" y="2979897"/>
            <a:chExt cx="1329742" cy="1329740"/>
          </a:xfrm>
        </p:grpSpPr>
        <p:sp>
          <p:nvSpPr>
            <p:cNvPr id="8" name="Freeform 5"/>
            <p:cNvSpPr>
              <a:spLocks noEditPoints="1"/>
            </p:cNvSpPr>
            <p:nvPr/>
          </p:nvSpPr>
          <p:spPr bwMode="auto">
            <a:xfrm>
              <a:off x="7459445" y="3335071"/>
              <a:ext cx="812052" cy="619392"/>
            </a:xfrm>
            <a:custGeom>
              <a:avLst/>
              <a:gdLst>
                <a:gd name="T0" fmla="*/ 28 w 2338"/>
                <a:gd name="T1" fmla="*/ 274 h 1783"/>
                <a:gd name="T2" fmla="*/ 0 w 2338"/>
                <a:gd name="T3" fmla="*/ 1749 h 1783"/>
                <a:gd name="T4" fmla="*/ 2310 w 2338"/>
                <a:gd name="T5" fmla="*/ 1783 h 1783"/>
                <a:gd name="T6" fmla="*/ 2338 w 2338"/>
                <a:gd name="T7" fmla="*/ 308 h 1783"/>
                <a:gd name="T8" fmla="*/ 2247 w 2338"/>
                <a:gd name="T9" fmla="*/ 1692 h 1783"/>
                <a:gd name="T10" fmla="*/ 91 w 2338"/>
                <a:gd name="T11" fmla="*/ 366 h 1783"/>
                <a:gd name="T12" fmla="*/ 2247 w 2338"/>
                <a:gd name="T13" fmla="*/ 1692 h 1783"/>
                <a:gd name="T14" fmla="*/ 1984 w 2338"/>
                <a:gd name="T15" fmla="*/ 143 h 1783"/>
                <a:gd name="T16" fmla="*/ 1938 w 2338"/>
                <a:gd name="T17" fmla="*/ 97 h 1783"/>
                <a:gd name="T18" fmla="*/ 1984 w 2338"/>
                <a:gd name="T19" fmla="*/ 143 h 1783"/>
                <a:gd name="T20" fmla="*/ 2310 w 2338"/>
                <a:gd name="T21" fmla="*/ 0 h 1783"/>
                <a:gd name="T22" fmla="*/ 0 w 2338"/>
                <a:gd name="T23" fmla="*/ 34 h 1783"/>
                <a:gd name="T24" fmla="*/ 28 w 2338"/>
                <a:gd name="T25" fmla="*/ 228 h 1783"/>
                <a:gd name="T26" fmla="*/ 2338 w 2338"/>
                <a:gd name="T27" fmla="*/ 200 h 1783"/>
                <a:gd name="T28" fmla="*/ 2310 w 2338"/>
                <a:gd name="T29" fmla="*/ 0 h 1783"/>
                <a:gd name="T30" fmla="*/ 1755 w 2338"/>
                <a:gd name="T31" fmla="*/ 160 h 1783"/>
                <a:gd name="T32" fmla="*/ 1858 w 2338"/>
                <a:gd name="T33" fmla="*/ 143 h 1783"/>
                <a:gd name="T34" fmla="*/ 1858 w 2338"/>
                <a:gd name="T35" fmla="*/ 160 h 1783"/>
                <a:gd name="T36" fmla="*/ 1921 w 2338"/>
                <a:gd name="T37" fmla="*/ 160 h 1783"/>
                <a:gd name="T38" fmla="*/ 2001 w 2338"/>
                <a:gd name="T39" fmla="*/ 74 h 1783"/>
                <a:gd name="T40" fmla="*/ 2001 w 2338"/>
                <a:gd name="T41" fmla="*/ 160 h 1783"/>
                <a:gd name="T42" fmla="*/ 2161 w 2338"/>
                <a:gd name="T43" fmla="*/ 160 h 1783"/>
                <a:gd name="T44" fmla="*/ 2132 w 2338"/>
                <a:gd name="T45" fmla="*/ 131 h 1783"/>
                <a:gd name="T46" fmla="*/ 2104 w 2338"/>
                <a:gd name="T47" fmla="*/ 160 h 1783"/>
                <a:gd name="T48" fmla="*/ 2115 w 2338"/>
                <a:gd name="T49" fmla="*/ 114 h 1783"/>
                <a:gd name="T50" fmla="*/ 2104 w 2338"/>
                <a:gd name="T51" fmla="*/ 74 h 1783"/>
                <a:gd name="T52" fmla="*/ 2161 w 2338"/>
                <a:gd name="T53" fmla="*/ 74 h 1783"/>
                <a:gd name="T54" fmla="*/ 2144 w 2338"/>
                <a:gd name="T55" fmla="*/ 114 h 1783"/>
                <a:gd name="T56" fmla="*/ 2190 w 2338"/>
                <a:gd name="T57" fmla="*/ 160 h 1783"/>
                <a:gd name="T58" fmla="*/ 1240 w 2338"/>
                <a:gd name="T59" fmla="*/ 1480 h 1783"/>
                <a:gd name="T60" fmla="*/ 937 w 2338"/>
                <a:gd name="T61" fmla="*/ 1274 h 1783"/>
                <a:gd name="T62" fmla="*/ 1401 w 2338"/>
                <a:gd name="T63" fmla="*/ 1080 h 1783"/>
                <a:gd name="T64" fmla="*/ 1349 w 2338"/>
                <a:gd name="T65" fmla="*/ 1434 h 17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338" h="1783">
                  <a:moveTo>
                    <a:pt x="2310" y="274"/>
                  </a:moveTo>
                  <a:cubicBezTo>
                    <a:pt x="28" y="274"/>
                    <a:pt x="28" y="274"/>
                    <a:pt x="28" y="274"/>
                  </a:cubicBezTo>
                  <a:cubicBezTo>
                    <a:pt x="11" y="274"/>
                    <a:pt x="0" y="291"/>
                    <a:pt x="0" y="308"/>
                  </a:cubicBezTo>
                  <a:cubicBezTo>
                    <a:pt x="0" y="1749"/>
                    <a:pt x="0" y="1749"/>
                    <a:pt x="0" y="1749"/>
                  </a:cubicBezTo>
                  <a:cubicBezTo>
                    <a:pt x="0" y="1766"/>
                    <a:pt x="11" y="1783"/>
                    <a:pt x="28" y="1783"/>
                  </a:cubicBezTo>
                  <a:cubicBezTo>
                    <a:pt x="2310" y="1783"/>
                    <a:pt x="2310" y="1783"/>
                    <a:pt x="2310" y="1783"/>
                  </a:cubicBezTo>
                  <a:cubicBezTo>
                    <a:pt x="2327" y="1783"/>
                    <a:pt x="2338" y="1766"/>
                    <a:pt x="2338" y="1749"/>
                  </a:cubicBezTo>
                  <a:cubicBezTo>
                    <a:pt x="2338" y="308"/>
                    <a:pt x="2338" y="308"/>
                    <a:pt x="2338" y="308"/>
                  </a:cubicBezTo>
                  <a:cubicBezTo>
                    <a:pt x="2338" y="291"/>
                    <a:pt x="2327" y="274"/>
                    <a:pt x="2310" y="274"/>
                  </a:cubicBezTo>
                  <a:close/>
                  <a:moveTo>
                    <a:pt x="2247" y="1692"/>
                  </a:moveTo>
                  <a:cubicBezTo>
                    <a:pt x="91" y="1692"/>
                    <a:pt x="91" y="1692"/>
                    <a:pt x="91" y="1692"/>
                  </a:cubicBezTo>
                  <a:cubicBezTo>
                    <a:pt x="91" y="366"/>
                    <a:pt x="91" y="366"/>
                    <a:pt x="91" y="366"/>
                  </a:cubicBezTo>
                  <a:cubicBezTo>
                    <a:pt x="2247" y="366"/>
                    <a:pt x="2247" y="366"/>
                    <a:pt x="2247" y="366"/>
                  </a:cubicBezTo>
                  <a:cubicBezTo>
                    <a:pt x="2247" y="1692"/>
                    <a:pt x="2247" y="1692"/>
                    <a:pt x="2247" y="1692"/>
                  </a:cubicBezTo>
                  <a:cubicBezTo>
                    <a:pt x="2247" y="1692"/>
                    <a:pt x="2247" y="1692"/>
                    <a:pt x="2247" y="1692"/>
                  </a:cubicBezTo>
                  <a:close/>
                  <a:moveTo>
                    <a:pt x="1984" y="143"/>
                  </a:moveTo>
                  <a:cubicBezTo>
                    <a:pt x="1938" y="143"/>
                    <a:pt x="1938" y="143"/>
                    <a:pt x="1938" y="143"/>
                  </a:cubicBezTo>
                  <a:cubicBezTo>
                    <a:pt x="1938" y="97"/>
                    <a:pt x="1938" y="97"/>
                    <a:pt x="1938" y="97"/>
                  </a:cubicBezTo>
                  <a:cubicBezTo>
                    <a:pt x="1984" y="97"/>
                    <a:pt x="1984" y="97"/>
                    <a:pt x="1984" y="97"/>
                  </a:cubicBezTo>
                  <a:cubicBezTo>
                    <a:pt x="1984" y="143"/>
                    <a:pt x="1984" y="143"/>
                    <a:pt x="1984" y="143"/>
                  </a:cubicBezTo>
                  <a:cubicBezTo>
                    <a:pt x="1984" y="143"/>
                    <a:pt x="1984" y="143"/>
                    <a:pt x="1984" y="143"/>
                  </a:cubicBezTo>
                  <a:close/>
                  <a:moveTo>
                    <a:pt x="2310" y="0"/>
                  </a:moveTo>
                  <a:cubicBezTo>
                    <a:pt x="28" y="0"/>
                    <a:pt x="28" y="0"/>
                    <a:pt x="28" y="0"/>
                  </a:cubicBezTo>
                  <a:cubicBezTo>
                    <a:pt x="11" y="0"/>
                    <a:pt x="0" y="11"/>
                    <a:pt x="0" y="34"/>
                  </a:cubicBezTo>
                  <a:cubicBezTo>
                    <a:pt x="0" y="200"/>
                    <a:pt x="0" y="200"/>
                    <a:pt x="0" y="200"/>
                  </a:cubicBezTo>
                  <a:cubicBezTo>
                    <a:pt x="0" y="217"/>
                    <a:pt x="11" y="228"/>
                    <a:pt x="28" y="228"/>
                  </a:cubicBezTo>
                  <a:cubicBezTo>
                    <a:pt x="2310" y="228"/>
                    <a:pt x="2310" y="228"/>
                    <a:pt x="2310" y="228"/>
                  </a:cubicBezTo>
                  <a:cubicBezTo>
                    <a:pt x="2327" y="228"/>
                    <a:pt x="2338" y="217"/>
                    <a:pt x="2338" y="200"/>
                  </a:cubicBezTo>
                  <a:cubicBezTo>
                    <a:pt x="2338" y="34"/>
                    <a:pt x="2338" y="34"/>
                    <a:pt x="2338" y="34"/>
                  </a:cubicBezTo>
                  <a:cubicBezTo>
                    <a:pt x="2338" y="11"/>
                    <a:pt x="2327" y="0"/>
                    <a:pt x="2310" y="0"/>
                  </a:cubicBezTo>
                  <a:close/>
                  <a:moveTo>
                    <a:pt x="1858" y="160"/>
                  </a:moveTo>
                  <a:cubicBezTo>
                    <a:pt x="1755" y="160"/>
                    <a:pt x="1755" y="160"/>
                    <a:pt x="1755" y="160"/>
                  </a:cubicBezTo>
                  <a:cubicBezTo>
                    <a:pt x="1755" y="143"/>
                    <a:pt x="1755" y="143"/>
                    <a:pt x="1755" y="143"/>
                  </a:cubicBezTo>
                  <a:cubicBezTo>
                    <a:pt x="1858" y="143"/>
                    <a:pt x="1858" y="143"/>
                    <a:pt x="1858" y="143"/>
                  </a:cubicBezTo>
                  <a:cubicBezTo>
                    <a:pt x="1858" y="160"/>
                    <a:pt x="1858" y="160"/>
                    <a:pt x="1858" y="160"/>
                  </a:cubicBezTo>
                  <a:cubicBezTo>
                    <a:pt x="1858" y="160"/>
                    <a:pt x="1858" y="160"/>
                    <a:pt x="1858" y="160"/>
                  </a:cubicBezTo>
                  <a:close/>
                  <a:moveTo>
                    <a:pt x="2001" y="160"/>
                  </a:moveTo>
                  <a:cubicBezTo>
                    <a:pt x="1921" y="160"/>
                    <a:pt x="1921" y="160"/>
                    <a:pt x="1921" y="160"/>
                  </a:cubicBezTo>
                  <a:cubicBezTo>
                    <a:pt x="1921" y="74"/>
                    <a:pt x="1921" y="74"/>
                    <a:pt x="1921" y="74"/>
                  </a:cubicBezTo>
                  <a:cubicBezTo>
                    <a:pt x="2001" y="74"/>
                    <a:pt x="2001" y="74"/>
                    <a:pt x="2001" y="74"/>
                  </a:cubicBezTo>
                  <a:cubicBezTo>
                    <a:pt x="2001" y="160"/>
                    <a:pt x="2001" y="160"/>
                    <a:pt x="2001" y="160"/>
                  </a:cubicBezTo>
                  <a:cubicBezTo>
                    <a:pt x="2001" y="160"/>
                    <a:pt x="2001" y="160"/>
                    <a:pt x="2001" y="160"/>
                  </a:cubicBezTo>
                  <a:close/>
                  <a:moveTo>
                    <a:pt x="2190" y="160"/>
                  </a:moveTo>
                  <a:cubicBezTo>
                    <a:pt x="2161" y="160"/>
                    <a:pt x="2161" y="160"/>
                    <a:pt x="2161" y="160"/>
                  </a:cubicBezTo>
                  <a:cubicBezTo>
                    <a:pt x="2144" y="143"/>
                    <a:pt x="2144" y="143"/>
                    <a:pt x="2144" y="143"/>
                  </a:cubicBezTo>
                  <a:cubicBezTo>
                    <a:pt x="2132" y="131"/>
                    <a:pt x="2132" y="131"/>
                    <a:pt x="2132" y="131"/>
                  </a:cubicBezTo>
                  <a:cubicBezTo>
                    <a:pt x="2104" y="160"/>
                    <a:pt x="2104" y="160"/>
                    <a:pt x="2104" y="160"/>
                  </a:cubicBezTo>
                  <a:cubicBezTo>
                    <a:pt x="2104" y="160"/>
                    <a:pt x="2104" y="160"/>
                    <a:pt x="2104" y="160"/>
                  </a:cubicBezTo>
                  <a:cubicBezTo>
                    <a:pt x="2075" y="160"/>
                    <a:pt x="2075" y="160"/>
                    <a:pt x="2075" y="160"/>
                  </a:cubicBezTo>
                  <a:cubicBezTo>
                    <a:pt x="2115" y="114"/>
                    <a:pt x="2115" y="114"/>
                    <a:pt x="2115" y="114"/>
                  </a:cubicBezTo>
                  <a:cubicBezTo>
                    <a:pt x="2075" y="74"/>
                    <a:pt x="2075" y="74"/>
                    <a:pt x="2075" y="74"/>
                  </a:cubicBezTo>
                  <a:cubicBezTo>
                    <a:pt x="2104" y="74"/>
                    <a:pt x="2104" y="74"/>
                    <a:pt x="2104" y="74"/>
                  </a:cubicBezTo>
                  <a:cubicBezTo>
                    <a:pt x="2132" y="103"/>
                    <a:pt x="2132" y="103"/>
                    <a:pt x="2132" y="103"/>
                  </a:cubicBezTo>
                  <a:cubicBezTo>
                    <a:pt x="2161" y="74"/>
                    <a:pt x="2161" y="74"/>
                    <a:pt x="2161" y="74"/>
                  </a:cubicBezTo>
                  <a:cubicBezTo>
                    <a:pt x="2190" y="74"/>
                    <a:pt x="2190" y="74"/>
                    <a:pt x="2190" y="74"/>
                  </a:cubicBezTo>
                  <a:cubicBezTo>
                    <a:pt x="2144" y="114"/>
                    <a:pt x="2144" y="114"/>
                    <a:pt x="2144" y="114"/>
                  </a:cubicBezTo>
                  <a:cubicBezTo>
                    <a:pt x="2190" y="160"/>
                    <a:pt x="2190" y="160"/>
                    <a:pt x="2190" y="160"/>
                  </a:cubicBezTo>
                  <a:cubicBezTo>
                    <a:pt x="2190" y="160"/>
                    <a:pt x="2190" y="160"/>
                    <a:pt x="2190" y="160"/>
                  </a:cubicBezTo>
                  <a:close/>
                  <a:moveTo>
                    <a:pt x="1349" y="1434"/>
                  </a:moveTo>
                  <a:cubicBezTo>
                    <a:pt x="1240" y="1480"/>
                    <a:pt x="1240" y="1480"/>
                    <a:pt x="1240" y="1480"/>
                  </a:cubicBezTo>
                  <a:cubicBezTo>
                    <a:pt x="1109" y="1171"/>
                    <a:pt x="1109" y="1171"/>
                    <a:pt x="1109" y="1171"/>
                  </a:cubicBezTo>
                  <a:cubicBezTo>
                    <a:pt x="937" y="1274"/>
                    <a:pt x="937" y="1274"/>
                    <a:pt x="937" y="1274"/>
                  </a:cubicBezTo>
                  <a:cubicBezTo>
                    <a:pt x="937" y="577"/>
                    <a:pt x="937" y="577"/>
                    <a:pt x="937" y="577"/>
                  </a:cubicBezTo>
                  <a:cubicBezTo>
                    <a:pt x="1401" y="1080"/>
                    <a:pt x="1401" y="1080"/>
                    <a:pt x="1401" y="1080"/>
                  </a:cubicBezTo>
                  <a:cubicBezTo>
                    <a:pt x="1218" y="1126"/>
                    <a:pt x="1218" y="1126"/>
                    <a:pt x="1218" y="1126"/>
                  </a:cubicBezTo>
                  <a:cubicBezTo>
                    <a:pt x="1349" y="1434"/>
                    <a:pt x="1349" y="1434"/>
                    <a:pt x="1349" y="1434"/>
                  </a:cubicBezTo>
                  <a:cubicBezTo>
                    <a:pt x="1349" y="1434"/>
                    <a:pt x="1349" y="1434"/>
                    <a:pt x="1349" y="1434"/>
                  </a:cubicBezTo>
                  <a:close/>
                </a:path>
              </a:pathLst>
            </a:custGeom>
            <a:solidFill>
              <a:schemeClr val="accent5">
                <a:lumMod val="50000"/>
              </a:schemeClr>
            </a:solidFill>
            <a:ln>
              <a:noFill/>
            </a:ln>
          </p:spPr>
          <p:txBody>
            <a:bodyPr vert="horz" wrap="square" lIns="91440" tIns="45720" rIns="91440" bIns="45720" numCol="1" anchor="t" anchorCtr="0" compatLnSpc="1">
              <a:prstTxWarp prst="textNoShape">
                <a:avLst/>
              </a:prstTxWarp>
            </a:bodyPr>
            <a:lstStyle/>
            <a:p>
              <a:endParaRPr lang="en-US">
                <a:solidFill>
                  <a:srgbClr val="262626"/>
                </a:solidFill>
              </a:endParaRPr>
            </a:p>
          </p:txBody>
        </p:sp>
        <p:sp>
          <p:nvSpPr>
            <p:cNvPr id="28" name="Oval 27"/>
            <p:cNvSpPr/>
            <p:nvPr/>
          </p:nvSpPr>
          <p:spPr bwMode="auto">
            <a:xfrm>
              <a:off x="7200599" y="2979897"/>
              <a:ext cx="1329742" cy="1329740"/>
            </a:xfrm>
            <a:prstGeom prst="ellipse">
              <a:avLst/>
            </a:prstGeom>
            <a:noFill/>
            <a:ln w="57150">
              <a:solidFill>
                <a:schemeClr val="accent5">
                  <a:lumMod val="75000"/>
                </a:schemeClr>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27" name="Arrow 1"/>
          <p:cNvGrpSpPr/>
          <p:nvPr/>
        </p:nvGrpSpPr>
        <p:grpSpPr>
          <a:xfrm>
            <a:off x="2849757" y="2441115"/>
            <a:ext cx="2403363" cy="819139"/>
            <a:chOff x="2849757" y="2441115"/>
            <a:chExt cx="2403363" cy="819139"/>
          </a:xfrm>
        </p:grpSpPr>
        <p:cxnSp>
          <p:nvCxnSpPr>
            <p:cNvPr id="30" name="Straight Arrow Connector 29"/>
            <p:cNvCxnSpPr/>
            <p:nvPr/>
          </p:nvCxnSpPr>
          <p:spPr>
            <a:xfrm flipV="1">
              <a:off x="3049869" y="2532431"/>
              <a:ext cx="2199546" cy="727823"/>
            </a:xfrm>
            <a:prstGeom prst="straightConnector1">
              <a:avLst/>
            </a:prstGeom>
            <a:ln w="76200">
              <a:solidFill>
                <a:schemeClr val="bg2"/>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rot="20508778" flipH="1">
              <a:off x="2849757" y="2441115"/>
              <a:ext cx="2403363" cy="215444"/>
            </a:xfrm>
            <a:prstGeom prst="rect">
              <a:avLst/>
            </a:prstGeom>
            <a:noFill/>
          </p:spPr>
          <p:txBody>
            <a:bodyPr wrap="square" lIns="0" tIns="0" rIns="0" bIns="0" rtlCol="0">
              <a:spAutoFit/>
            </a:bodyPr>
            <a:lstStyle/>
            <a:p>
              <a:r>
                <a:rPr lang="en-US" sz="1400" dirty="0">
                  <a:gradFill>
                    <a:gsLst>
                      <a:gs pos="2917">
                        <a:schemeClr val="bg2"/>
                      </a:gs>
                      <a:gs pos="95000">
                        <a:schemeClr val="bg2"/>
                      </a:gs>
                    </a:gsLst>
                    <a:lin ang="5400000" scaled="0"/>
                  </a:gradFill>
                </a:rPr>
                <a:t>User accesses web application</a:t>
              </a:r>
            </a:p>
          </p:txBody>
        </p:sp>
      </p:grpSp>
      <p:grpSp>
        <p:nvGrpSpPr>
          <p:cNvPr id="32" name="Arrow 2"/>
          <p:cNvGrpSpPr/>
          <p:nvPr/>
        </p:nvGrpSpPr>
        <p:grpSpPr>
          <a:xfrm>
            <a:off x="2955992" y="3905956"/>
            <a:ext cx="6926394" cy="366918"/>
            <a:chOff x="2955992" y="3905956"/>
            <a:chExt cx="6926394" cy="366918"/>
          </a:xfrm>
        </p:grpSpPr>
        <p:cxnSp>
          <p:nvCxnSpPr>
            <p:cNvPr id="33" name="Straight Arrow Connector 32"/>
            <p:cNvCxnSpPr/>
            <p:nvPr/>
          </p:nvCxnSpPr>
          <p:spPr>
            <a:xfrm flipV="1">
              <a:off x="2955992" y="3905956"/>
              <a:ext cx="6515386" cy="8781"/>
            </a:xfrm>
            <a:prstGeom prst="straightConnector1">
              <a:avLst/>
            </a:prstGeom>
            <a:ln w="76200">
              <a:solidFill>
                <a:schemeClr val="bg2"/>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flipH="1">
              <a:off x="7618247" y="4053134"/>
              <a:ext cx="2264139" cy="219740"/>
            </a:xfrm>
            <a:prstGeom prst="rect">
              <a:avLst/>
            </a:prstGeom>
            <a:noFill/>
          </p:spPr>
          <p:txBody>
            <a:bodyPr wrap="square" lIns="0" tIns="0" rIns="0" bIns="0" rtlCol="0">
              <a:spAutoFit/>
            </a:bodyPr>
            <a:lstStyle/>
            <a:p>
              <a:r>
                <a:rPr lang="en-US" sz="1400" dirty="0">
                  <a:gradFill>
                    <a:gsLst>
                      <a:gs pos="2917">
                        <a:schemeClr val="bg2"/>
                      </a:gs>
                      <a:gs pos="95000">
                        <a:schemeClr val="bg2"/>
                      </a:gs>
                    </a:gsLst>
                    <a:lin ang="5400000" scaled="0"/>
                  </a:gradFill>
                </a:rPr>
                <a:t>Redirected to AAD</a:t>
              </a:r>
            </a:p>
          </p:txBody>
        </p:sp>
      </p:grpSp>
      <p:grpSp>
        <p:nvGrpSpPr>
          <p:cNvPr id="47" name="Arrow 3"/>
          <p:cNvGrpSpPr/>
          <p:nvPr/>
        </p:nvGrpSpPr>
        <p:grpSpPr>
          <a:xfrm>
            <a:off x="2938458" y="3889818"/>
            <a:ext cx="6926394" cy="366918"/>
            <a:chOff x="2955992" y="3905956"/>
            <a:chExt cx="6926394" cy="366918"/>
          </a:xfrm>
        </p:grpSpPr>
        <p:cxnSp>
          <p:nvCxnSpPr>
            <p:cNvPr id="48" name="Straight Arrow Connector 47"/>
            <p:cNvCxnSpPr/>
            <p:nvPr/>
          </p:nvCxnSpPr>
          <p:spPr>
            <a:xfrm flipH="1" flipV="1">
              <a:off x="2955992" y="3905956"/>
              <a:ext cx="6515386" cy="8781"/>
            </a:xfrm>
            <a:prstGeom prst="straightConnector1">
              <a:avLst/>
            </a:prstGeom>
            <a:ln w="76200">
              <a:solidFill>
                <a:schemeClr val="bg2"/>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flipH="1">
              <a:off x="7168444" y="4053134"/>
              <a:ext cx="2713942" cy="219740"/>
            </a:xfrm>
            <a:prstGeom prst="rect">
              <a:avLst/>
            </a:prstGeom>
            <a:noFill/>
          </p:spPr>
          <p:txBody>
            <a:bodyPr wrap="square" lIns="0" tIns="0" rIns="0" bIns="0" rtlCol="0">
              <a:spAutoFit/>
            </a:bodyPr>
            <a:lstStyle/>
            <a:p>
              <a:r>
                <a:rPr lang="en-US" sz="1400" dirty="0">
                  <a:gradFill>
                    <a:gsLst>
                      <a:gs pos="2917">
                        <a:schemeClr val="bg2"/>
                      </a:gs>
                      <a:gs pos="95000">
                        <a:schemeClr val="bg2"/>
                      </a:gs>
                    </a:gsLst>
                    <a:lin ang="5400000" scaled="0"/>
                  </a:gradFill>
                </a:rPr>
                <a:t>Consent dialog displayed</a:t>
              </a:r>
            </a:p>
          </p:txBody>
        </p:sp>
      </p:grpSp>
      <p:grpSp>
        <p:nvGrpSpPr>
          <p:cNvPr id="50" name="Arrow 4"/>
          <p:cNvGrpSpPr/>
          <p:nvPr/>
        </p:nvGrpSpPr>
        <p:grpSpPr>
          <a:xfrm>
            <a:off x="2955992" y="3905956"/>
            <a:ext cx="6535189" cy="366918"/>
            <a:chOff x="2955992" y="3905956"/>
            <a:chExt cx="6535189" cy="366918"/>
          </a:xfrm>
        </p:grpSpPr>
        <p:cxnSp>
          <p:nvCxnSpPr>
            <p:cNvPr id="51" name="Straight Arrow Connector 50"/>
            <p:cNvCxnSpPr/>
            <p:nvPr/>
          </p:nvCxnSpPr>
          <p:spPr>
            <a:xfrm flipV="1">
              <a:off x="2955992" y="3905956"/>
              <a:ext cx="6515386" cy="8781"/>
            </a:xfrm>
            <a:prstGeom prst="straightConnector1">
              <a:avLst/>
            </a:prstGeom>
            <a:ln w="76200">
              <a:solidFill>
                <a:schemeClr val="bg2"/>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flipH="1">
              <a:off x="6692099" y="4053134"/>
              <a:ext cx="2799082" cy="219740"/>
            </a:xfrm>
            <a:prstGeom prst="rect">
              <a:avLst/>
            </a:prstGeom>
            <a:noFill/>
          </p:spPr>
          <p:txBody>
            <a:bodyPr wrap="square" lIns="0" tIns="0" rIns="0" bIns="0" rtlCol="0">
              <a:spAutoFit/>
            </a:bodyPr>
            <a:lstStyle/>
            <a:p>
              <a:r>
                <a:rPr lang="en-US" sz="1400" dirty="0">
                  <a:gradFill>
                    <a:gsLst>
                      <a:gs pos="2917">
                        <a:schemeClr val="bg2"/>
                      </a:gs>
                      <a:gs pos="95000">
                        <a:schemeClr val="bg2"/>
                      </a:gs>
                    </a:gsLst>
                    <a:lin ang="5400000" scaled="0"/>
                  </a:gradFill>
                </a:rPr>
                <a:t>Grant access using Consent Dialog</a:t>
              </a:r>
            </a:p>
          </p:txBody>
        </p:sp>
      </p:grpSp>
      <p:grpSp>
        <p:nvGrpSpPr>
          <p:cNvPr id="53" name="Arrow 5"/>
          <p:cNvGrpSpPr/>
          <p:nvPr/>
        </p:nvGrpSpPr>
        <p:grpSpPr>
          <a:xfrm>
            <a:off x="2955992" y="2532431"/>
            <a:ext cx="6515386" cy="1951590"/>
            <a:chOff x="2955992" y="2532431"/>
            <a:chExt cx="6515386" cy="1951590"/>
          </a:xfrm>
        </p:grpSpPr>
        <p:cxnSp>
          <p:nvCxnSpPr>
            <p:cNvPr id="54" name="Straight Arrow Connector 53"/>
            <p:cNvCxnSpPr/>
            <p:nvPr/>
          </p:nvCxnSpPr>
          <p:spPr>
            <a:xfrm flipH="1" flipV="1">
              <a:off x="2955992" y="3905956"/>
              <a:ext cx="6515386" cy="8781"/>
            </a:xfrm>
            <a:prstGeom prst="straightConnector1">
              <a:avLst/>
            </a:prstGeom>
            <a:ln w="76200">
              <a:solidFill>
                <a:schemeClr val="bg2"/>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flipH="1">
              <a:off x="7240452" y="4053134"/>
              <a:ext cx="1997039" cy="430887"/>
            </a:xfrm>
            <a:prstGeom prst="rect">
              <a:avLst/>
            </a:prstGeom>
            <a:noFill/>
          </p:spPr>
          <p:txBody>
            <a:bodyPr wrap="square" lIns="0" tIns="0" rIns="0" bIns="0" rtlCol="0">
              <a:spAutoFit/>
            </a:bodyPr>
            <a:lstStyle/>
            <a:p>
              <a:r>
                <a:rPr lang="en-US" sz="1400" dirty="0">
                  <a:gradFill>
                    <a:gsLst>
                      <a:gs pos="2917">
                        <a:schemeClr val="bg2"/>
                      </a:gs>
                      <a:gs pos="95000">
                        <a:schemeClr val="bg2"/>
                      </a:gs>
                    </a:gsLst>
                    <a:lin ang="5400000" scaled="0"/>
                  </a:gradFill>
                </a:rPr>
                <a:t>Auth Code returned and </a:t>
              </a:r>
              <a:br>
                <a:rPr lang="en-US" sz="1400" dirty="0">
                  <a:gradFill>
                    <a:gsLst>
                      <a:gs pos="2917">
                        <a:schemeClr val="bg2"/>
                      </a:gs>
                      <a:gs pos="95000">
                        <a:schemeClr val="bg2"/>
                      </a:gs>
                    </a:gsLst>
                    <a:lin ang="5400000" scaled="0"/>
                  </a:gradFill>
                </a:rPr>
              </a:br>
              <a:r>
                <a:rPr lang="en-US" sz="1400" dirty="0">
                  <a:gradFill>
                    <a:gsLst>
                      <a:gs pos="2917">
                        <a:schemeClr val="bg2"/>
                      </a:gs>
                      <a:gs pos="95000">
                        <a:schemeClr val="bg2"/>
                      </a:gs>
                    </a:gsLst>
                    <a:lin ang="5400000" scaled="0"/>
                  </a:gradFill>
                </a:rPr>
                <a:t>user redirected </a:t>
              </a:r>
            </a:p>
          </p:txBody>
        </p:sp>
        <p:cxnSp>
          <p:nvCxnSpPr>
            <p:cNvPr id="56" name="Straight Arrow Connector 55"/>
            <p:cNvCxnSpPr/>
            <p:nvPr/>
          </p:nvCxnSpPr>
          <p:spPr>
            <a:xfrm flipV="1">
              <a:off x="3049869" y="2532431"/>
              <a:ext cx="2199546" cy="727823"/>
            </a:xfrm>
            <a:prstGeom prst="straightConnector1">
              <a:avLst/>
            </a:prstGeom>
            <a:ln w="76200">
              <a:solidFill>
                <a:schemeClr val="bg2"/>
              </a:solidFill>
              <a:headEnd type="none"/>
              <a:tailEnd type="triangle"/>
            </a:ln>
          </p:spPr>
          <p:style>
            <a:lnRef idx="1">
              <a:schemeClr val="accent1"/>
            </a:lnRef>
            <a:fillRef idx="0">
              <a:schemeClr val="accent1"/>
            </a:fillRef>
            <a:effectRef idx="0">
              <a:schemeClr val="accent1"/>
            </a:effectRef>
            <a:fontRef idx="minor">
              <a:schemeClr val="tx1"/>
            </a:fontRef>
          </p:style>
        </p:cxnSp>
      </p:grpSp>
      <p:grpSp>
        <p:nvGrpSpPr>
          <p:cNvPr id="57" name="Arrow 6"/>
          <p:cNvGrpSpPr/>
          <p:nvPr/>
        </p:nvGrpSpPr>
        <p:grpSpPr>
          <a:xfrm>
            <a:off x="7171648" y="2229292"/>
            <a:ext cx="2260102" cy="1023824"/>
            <a:chOff x="7171648" y="2229292"/>
            <a:chExt cx="2260102" cy="1023824"/>
          </a:xfrm>
        </p:grpSpPr>
        <p:cxnSp>
          <p:nvCxnSpPr>
            <p:cNvPr id="58" name="Straight Arrow Connector 57"/>
            <p:cNvCxnSpPr/>
            <p:nvPr/>
          </p:nvCxnSpPr>
          <p:spPr>
            <a:xfrm>
              <a:off x="7171648" y="2525293"/>
              <a:ext cx="2199546" cy="727823"/>
            </a:xfrm>
            <a:prstGeom prst="straightConnector1">
              <a:avLst/>
            </a:prstGeom>
            <a:ln w="76200">
              <a:solidFill>
                <a:schemeClr val="bg2"/>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rot="1091222">
              <a:off x="7353905" y="2229292"/>
              <a:ext cx="2077845" cy="439479"/>
            </a:xfrm>
            <a:prstGeom prst="rect">
              <a:avLst/>
            </a:prstGeom>
            <a:noFill/>
          </p:spPr>
          <p:txBody>
            <a:bodyPr wrap="square" lIns="0" tIns="0" rIns="0" bIns="0" rtlCol="0">
              <a:spAutoFit/>
            </a:bodyPr>
            <a:lstStyle/>
            <a:p>
              <a:r>
                <a:rPr lang="en-US" sz="1400" dirty="0">
                  <a:gradFill>
                    <a:gsLst>
                      <a:gs pos="2917">
                        <a:schemeClr val="bg2"/>
                      </a:gs>
                      <a:gs pos="95000">
                        <a:schemeClr val="bg2"/>
                      </a:gs>
                    </a:gsLst>
                    <a:lin ang="5400000" scaled="0"/>
                  </a:gradFill>
                </a:rPr>
                <a:t>Auth Code, </a:t>
              </a:r>
            </a:p>
            <a:p>
              <a:r>
                <a:rPr lang="en-US" sz="1400" dirty="0">
                  <a:gradFill>
                    <a:gsLst>
                      <a:gs pos="2917">
                        <a:schemeClr val="bg2"/>
                      </a:gs>
                      <a:gs pos="95000">
                        <a:schemeClr val="bg2"/>
                      </a:gs>
                    </a:gsLst>
                    <a:lin ang="5400000" scaled="0"/>
                  </a:gradFill>
                </a:rPr>
                <a:t>App Id, App Secret sent</a:t>
              </a:r>
            </a:p>
          </p:txBody>
        </p:sp>
      </p:grpSp>
      <p:grpSp>
        <p:nvGrpSpPr>
          <p:cNvPr id="60" name="Arrow 7"/>
          <p:cNvGrpSpPr/>
          <p:nvPr/>
        </p:nvGrpSpPr>
        <p:grpSpPr>
          <a:xfrm>
            <a:off x="7171648" y="2423341"/>
            <a:ext cx="2801969" cy="829775"/>
            <a:chOff x="7171648" y="2423341"/>
            <a:chExt cx="2801969" cy="829775"/>
          </a:xfrm>
        </p:grpSpPr>
        <p:cxnSp>
          <p:nvCxnSpPr>
            <p:cNvPr id="61" name="Straight Arrow Connector 60"/>
            <p:cNvCxnSpPr/>
            <p:nvPr/>
          </p:nvCxnSpPr>
          <p:spPr>
            <a:xfrm rot="10800000">
              <a:off x="7171648" y="2525293"/>
              <a:ext cx="2199546" cy="727823"/>
            </a:xfrm>
            <a:prstGeom prst="straightConnector1">
              <a:avLst/>
            </a:prstGeom>
            <a:ln w="76200">
              <a:solidFill>
                <a:schemeClr val="bg2"/>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a:xfrm rot="1091222">
              <a:off x="7895772" y="2423341"/>
              <a:ext cx="2077845" cy="439479"/>
            </a:xfrm>
            <a:prstGeom prst="rect">
              <a:avLst/>
            </a:prstGeom>
            <a:noFill/>
          </p:spPr>
          <p:txBody>
            <a:bodyPr wrap="square" lIns="0" tIns="0" rIns="0" bIns="0" rtlCol="0">
              <a:spAutoFit/>
            </a:bodyPr>
            <a:lstStyle/>
            <a:p>
              <a:r>
                <a:rPr lang="en-US" sz="1400" dirty="0">
                  <a:gradFill>
                    <a:gsLst>
                      <a:gs pos="2917">
                        <a:schemeClr val="bg2"/>
                      </a:gs>
                      <a:gs pos="95000">
                        <a:schemeClr val="bg2"/>
                      </a:gs>
                    </a:gsLst>
                    <a:lin ang="5400000" scaled="0"/>
                  </a:gradFill>
                </a:rPr>
                <a:t>Access and Refresh</a:t>
              </a:r>
            </a:p>
            <a:p>
              <a:r>
                <a:rPr lang="en-US" sz="1400" dirty="0">
                  <a:gradFill>
                    <a:gsLst>
                      <a:gs pos="2917">
                        <a:schemeClr val="bg2"/>
                      </a:gs>
                      <a:gs pos="95000">
                        <a:schemeClr val="bg2"/>
                      </a:gs>
                    </a:gsLst>
                    <a:lin ang="5400000" scaled="0"/>
                  </a:gradFill>
                </a:rPr>
                <a:t>Tokens returned</a:t>
              </a:r>
            </a:p>
          </p:txBody>
        </p:sp>
      </p:grpSp>
      <p:grpSp>
        <p:nvGrpSpPr>
          <p:cNvPr id="63" name="Arrow 8"/>
          <p:cNvGrpSpPr/>
          <p:nvPr/>
        </p:nvGrpSpPr>
        <p:grpSpPr>
          <a:xfrm>
            <a:off x="6231467" y="3699562"/>
            <a:ext cx="2221908" cy="509802"/>
            <a:chOff x="6231467" y="3699562"/>
            <a:chExt cx="2221908" cy="509802"/>
          </a:xfrm>
        </p:grpSpPr>
        <p:cxnSp>
          <p:nvCxnSpPr>
            <p:cNvPr id="64" name="Straight Arrow Connector 63"/>
            <p:cNvCxnSpPr/>
            <p:nvPr/>
          </p:nvCxnSpPr>
          <p:spPr>
            <a:xfrm>
              <a:off x="6231467" y="3699562"/>
              <a:ext cx="0" cy="509802"/>
            </a:xfrm>
            <a:prstGeom prst="straightConnector1">
              <a:avLst/>
            </a:prstGeom>
            <a:ln w="76200">
              <a:solidFill>
                <a:schemeClr val="bg2"/>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6566833" y="3743319"/>
              <a:ext cx="1886542" cy="430887"/>
            </a:xfrm>
            <a:prstGeom prst="rect">
              <a:avLst/>
            </a:prstGeom>
            <a:noFill/>
          </p:spPr>
          <p:txBody>
            <a:bodyPr wrap="none" lIns="0" tIns="0" rIns="0" bIns="0" rtlCol="0">
              <a:spAutoFit/>
            </a:bodyPr>
            <a:lstStyle/>
            <a:p>
              <a:r>
                <a:rPr lang="en-US" sz="1400" dirty="0">
                  <a:gradFill>
                    <a:gsLst>
                      <a:gs pos="2917">
                        <a:srgbClr val="797A7D"/>
                      </a:gs>
                      <a:gs pos="95000">
                        <a:srgbClr val="797A7D"/>
                      </a:gs>
                    </a:gsLst>
                    <a:lin ang="5400000" scaled="0"/>
                  </a:gradFill>
                </a:rPr>
                <a:t>Access Token presented</a:t>
              </a:r>
            </a:p>
            <a:p>
              <a:r>
                <a:rPr lang="en-US" sz="1400" dirty="0">
                  <a:gradFill>
                    <a:gsLst>
                      <a:gs pos="2917">
                        <a:srgbClr val="797A7D"/>
                      </a:gs>
                      <a:gs pos="95000">
                        <a:srgbClr val="797A7D"/>
                      </a:gs>
                    </a:gsLst>
                    <a:lin ang="5400000" scaled="0"/>
                  </a:gradFill>
                </a:rPr>
                <a:t>Along with request</a:t>
              </a:r>
            </a:p>
          </p:txBody>
        </p:sp>
      </p:grpSp>
      <p:grpSp>
        <p:nvGrpSpPr>
          <p:cNvPr id="66" name="Arrow 9"/>
          <p:cNvGrpSpPr/>
          <p:nvPr/>
        </p:nvGrpSpPr>
        <p:grpSpPr>
          <a:xfrm>
            <a:off x="6231467" y="3699562"/>
            <a:ext cx="1823274" cy="509802"/>
            <a:chOff x="6231467" y="3699562"/>
            <a:chExt cx="1823274" cy="509802"/>
          </a:xfrm>
        </p:grpSpPr>
        <p:cxnSp>
          <p:nvCxnSpPr>
            <p:cNvPr id="67" name="Straight Arrow Connector 66"/>
            <p:cNvCxnSpPr/>
            <p:nvPr/>
          </p:nvCxnSpPr>
          <p:spPr>
            <a:xfrm flipV="1">
              <a:off x="6231467" y="3699562"/>
              <a:ext cx="0" cy="509802"/>
            </a:xfrm>
            <a:prstGeom prst="straightConnector1">
              <a:avLst/>
            </a:prstGeom>
            <a:ln w="76200">
              <a:solidFill>
                <a:schemeClr val="bg2"/>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6566833" y="3811053"/>
              <a:ext cx="1487908" cy="215444"/>
            </a:xfrm>
            <a:prstGeom prst="rect">
              <a:avLst/>
            </a:prstGeom>
            <a:noFill/>
          </p:spPr>
          <p:txBody>
            <a:bodyPr wrap="none" lIns="0" tIns="0" rIns="0" bIns="0" rtlCol="0">
              <a:spAutoFit/>
            </a:bodyPr>
            <a:lstStyle/>
            <a:p>
              <a:r>
                <a:rPr lang="en-US" sz="1400" dirty="0">
                  <a:gradFill>
                    <a:gsLst>
                      <a:gs pos="2917">
                        <a:srgbClr val="797A7D"/>
                      </a:gs>
                      <a:gs pos="95000">
                        <a:srgbClr val="797A7D"/>
                      </a:gs>
                    </a:gsLst>
                    <a:lin ang="5400000" scaled="0"/>
                  </a:gradFill>
                </a:rPr>
                <a:t>Response returned</a:t>
              </a:r>
            </a:p>
          </p:txBody>
        </p:sp>
      </p:grpSp>
      <p:pic>
        <p:nvPicPr>
          <p:cNvPr id="69" name="Picture 68"/>
          <p:cNvPicPr>
            <a:picLocks noChangeAspect="1"/>
          </p:cNvPicPr>
          <p:nvPr/>
        </p:nvPicPr>
        <p:blipFill rotWithShape="1">
          <a:blip r:embed="rId4">
            <a:extLst>
              <a:ext uri="{28A0092B-C50C-407E-A947-70E740481C1C}">
                <a14:useLocalDpi xmlns:a14="http://schemas.microsoft.com/office/drawing/2010/main" val="0"/>
              </a:ext>
            </a:extLst>
          </a:blip>
          <a:srcRect r="64838"/>
          <a:stretch/>
        </p:blipFill>
        <p:spPr>
          <a:xfrm>
            <a:off x="5630059" y="4467277"/>
            <a:ext cx="1132183" cy="1211316"/>
          </a:xfrm>
          <a:prstGeom prst="rect">
            <a:avLst/>
          </a:prstGeom>
        </p:spPr>
      </p:pic>
    </p:spTree>
    <p:extLst>
      <p:ext uri="{BB962C8B-B14F-4D97-AF65-F5344CB8AC3E}">
        <p14:creationId xmlns:p14="http://schemas.microsoft.com/office/powerpoint/2010/main" val="38607035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27"/>
                                        </p:tgtEl>
                                      </p:cBhvr>
                                    </p:animEffect>
                                    <p:set>
                                      <p:cBhvr>
                                        <p:cTn id="12" dur="1" fill="hold">
                                          <p:stCondLst>
                                            <p:cond delay="499"/>
                                          </p:stCondLst>
                                        </p:cTn>
                                        <p:tgtEl>
                                          <p:spTgt spid="27"/>
                                        </p:tgtEl>
                                        <p:attrNameLst>
                                          <p:attrName>style.visibility</p:attrName>
                                        </p:attrNameLst>
                                      </p:cBhvr>
                                      <p:to>
                                        <p:strVal val="hidden"/>
                                      </p:to>
                                    </p:se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32"/>
                                        </p:tgtEl>
                                        <p:attrNameLst>
                                          <p:attrName>style.visibility</p:attrName>
                                        </p:attrNameLst>
                                      </p:cBhvr>
                                      <p:to>
                                        <p:strVal val="visible"/>
                                      </p:to>
                                    </p:set>
                                    <p:animEffect transition="in" filter="fade">
                                      <p:cBhvr>
                                        <p:cTn id="16" dur="500"/>
                                        <p:tgtEl>
                                          <p:spTgt spid="32"/>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xit" presetSubtype="0" fill="hold" nodeType="clickEffect">
                                  <p:stCondLst>
                                    <p:cond delay="0"/>
                                  </p:stCondLst>
                                  <p:childTnLst>
                                    <p:animEffect transition="out" filter="fade">
                                      <p:cBhvr>
                                        <p:cTn id="20" dur="500"/>
                                        <p:tgtEl>
                                          <p:spTgt spid="32"/>
                                        </p:tgtEl>
                                      </p:cBhvr>
                                    </p:animEffect>
                                    <p:set>
                                      <p:cBhvr>
                                        <p:cTn id="21" dur="1" fill="hold">
                                          <p:stCondLst>
                                            <p:cond delay="499"/>
                                          </p:stCondLst>
                                        </p:cTn>
                                        <p:tgtEl>
                                          <p:spTgt spid="32"/>
                                        </p:tgtEl>
                                        <p:attrNameLst>
                                          <p:attrName>style.visibility</p:attrName>
                                        </p:attrNameLst>
                                      </p:cBhvr>
                                      <p:to>
                                        <p:strVal val="hidden"/>
                                      </p:to>
                                    </p:set>
                                  </p:childTnLst>
                                </p:cTn>
                              </p:par>
                            </p:childTnLst>
                          </p:cTn>
                        </p:par>
                        <p:par>
                          <p:cTn id="22" fill="hold">
                            <p:stCondLst>
                              <p:cond delay="500"/>
                            </p:stCondLst>
                            <p:childTnLst>
                              <p:par>
                                <p:cTn id="23" presetID="10" presetClass="entr" presetSubtype="0" fill="hold" nodeType="afterEffect">
                                  <p:stCondLst>
                                    <p:cond delay="0"/>
                                  </p:stCondLst>
                                  <p:childTnLst>
                                    <p:set>
                                      <p:cBhvr>
                                        <p:cTn id="24" dur="1" fill="hold">
                                          <p:stCondLst>
                                            <p:cond delay="0"/>
                                          </p:stCondLst>
                                        </p:cTn>
                                        <p:tgtEl>
                                          <p:spTgt spid="47"/>
                                        </p:tgtEl>
                                        <p:attrNameLst>
                                          <p:attrName>style.visibility</p:attrName>
                                        </p:attrNameLst>
                                      </p:cBhvr>
                                      <p:to>
                                        <p:strVal val="visible"/>
                                      </p:to>
                                    </p:set>
                                    <p:animEffect transition="in" filter="fade">
                                      <p:cBhvr>
                                        <p:cTn id="25" dur="500"/>
                                        <p:tgtEl>
                                          <p:spTgt spid="47"/>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xit" presetSubtype="0" fill="hold" nodeType="clickEffect">
                                  <p:stCondLst>
                                    <p:cond delay="0"/>
                                  </p:stCondLst>
                                  <p:childTnLst>
                                    <p:animEffect transition="out" filter="fade">
                                      <p:cBhvr>
                                        <p:cTn id="29" dur="500"/>
                                        <p:tgtEl>
                                          <p:spTgt spid="47"/>
                                        </p:tgtEl>
                                      </p:cBhvr>
                                    </p:animEffect>
                                    <p:set>
                                      <p:cBhvr>
                                        <p:cTn id="30" dur="1" fill="hold">
                                          <p:stCondLst>
                                            <p:cond delay="499"/>
                                          </p:stCondLst>
                                        </p:cTn>
                                        <p:tgtEl>
                                          <p:spTgt spid="47"/>
                                        </p:tgtEl>
                                        <p:attrNameLst>
                                          <p:attrName>style.visibility</p:attrName>
                                        </p:attrNameLst>
                                      </p:cBhvr>
                                      <p:to>
                                        <p:strVal val="hidden"/>
                                      </p:to>
                                    </p:set>
                                  </p:childTnLst>
                                </p:cTn>
                              </p:par>
                            </p:childTnLst>
                          </p:cTn>
                        </p:par>
                        <p:par>
                          <p:cTn id="31" fill="hold">
                            <p:stCondLst>
                              <p:cond delay="500"/>
                            </p:stCondLst>
                            <p:childTnLst>
                              <p:par>
                                <p:cTn id="32" presetID="10" presetClass="entr" presetSubtype="0" fill="hold" nodeType="afterEffect">
                                  <p:stCondLst>
                                    <p:cond delay="0"/>
                                  </p:stCondLst>
                                  <p:childTnLst>
                                    <p:set>
                                      <p:cBhvr>
                                        <p:cTn id="33" dur="1" fill="hold">
                                          <p:stCondLst>
                                            <p:cond delay="0"/>
                                          </p:stCondLst>
                                        </p:cTn>
                                        <p:tgtEl>
                                          <p:spTgt spid="50"/>
                                        </p:tgtEl>
                                        <p:attrNameLst>
                                          <p:attrName>style.visibility</p:attrName>
                                        </p:attrNameLst>
                                      </p:cBhvr>
                                      <p:to>
                                        <p:strVal val="visible"/>
                                      </p:to>
                                    </p:set>
                                    <p:animEffect transition="in" filter="fade">
                                      <p:cBhvr>
                                        <p:cTn id="34" dur="500"/>
                                        <p:tgtEl>
                                          <p:spTgt spid="50"/>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xit" presetSubtype="0" fill="hold" nodeType="clickEffect">
                                  <p:stCondLst>
                                    <p:cond delay="0"/>
                                  </p:stCondLst>
                                  <p:childTnLst>
                                    <p:animEffect transition="out" filter="fade">
                                      <p:cBhvr>
                                        <p:cTn id="38" dur="500"/>
                                        <p:tgtEl>
                                          <p:spTgt spid="50"/>
                                        </p:tgtEl>
                                      </p:cBhvr>
                                    </p:animEffect>
                                    <p:set>
                                      <p:cBhvr>
                                        <p:cTn id="39" dur="1" fill="hold">
                                          <p:stCondLst>
                                            <p:cond delay="499"/>
                                          </p:stCondLst>
                                        </p:cTn>
                                        <p:tgtEl>
                                          <p:spTgt spid="50"/>
                                        </p:tgtEl>
                                        <p:attrNameLst>
                                          <p:attrName>style.visibility</p:attrName>
                                        </p:attrNameLst>
                                      </p:cBhvr>
                                      <p:to>
                                        <p:strVal val="hidden"/>
                                      </p:to>
                                    </p:set>
                                  </p:childTnLst>
                                </p:cTn>
                              </p:par>
                            </p:childTnLst>
                          </p:cTn>
                        </p:par>
                        <p:par>
                          <p:cTn id="40" fill="hold">
                            <p:stCondLst>
                              <p:cond delay="500"/>
                            </p:stCondLst>
                            <p:childTnLst>
                              <p:par>
                                <p:cTn id="41" presetID="10" presetClass="entr" presetSubtype="0" fill="hold" nodeType="afterEffect">
                                  <p:stCondLst>
                                    <p:cond delay="0"/>
                                  </p:stCondLst>
                                  <p:childTnLst>
                                    <p:set>
                                      <p:cBhvr>
                                        <p:cTn id="42" dur="1" fill="hold">
                                          <p:stCondLst>
                                            <p:cond delay="0"/>
                                          </p:stCondLst>
                                        </p:cTn>
                                        <p:tgtEl>
                                          <p:spTgt spid="53"/>
                                        </p:tgtEl>
                                        <p:attrNameLst>
                                          <p:attrName>style.visibility</p:attrName>
                                        </p:attrNameLst>
                                      </p:cBhvr>
                                      <p:to>
                                        <p:strVal val="visible"/>
                                      </p:to>
                                    </p:set>
                                    <p:animEffect transition="in" filter="fade">
                                      <p:cBhvr>
                                        <p:cTn id="43" dur="500"/>
                                        <p:tgtEl>
                                          <p:spTgt spid="53"/>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xit" presetSubtype="0" fill="hold" nodeType="clickEffect">
                                  <p:stCondLst>
                                    <p:cond delay="0"/>
                                  </p:stCondLst>
                                  <p:childTnLst>
                                    <p:animEffect transition="out" filter="fade">
                                      <p:cBhvr>
                                        <p:cTn id="47" dur="500"/>
                                        <p:tgtEl>
                                          <p:spTgt spid="53"/>
                                        </p:tgtEl>
                                      </p:cBhvr>
                                    </p:animEffect>
                                    <p:set>
                                      <p:cBhvr>
                                        <p:cTn id="48" dur="1" fill="hold">
                                          <p:stCondLst>
                                            <p:cond delay="499"/>
                                          </p:stCondLst>
                                        </p:cTn>
                                        <p:tgtEl>
                                          <p:spTgt spid="53"/>
                                        </p:tgtEl>
                                        <p:attrNameLst>
                                          <p:attrName>style.visibility</p:attrName>
                                        </p:attrNameLst>
                                      </p:cBhvr>
                                      <p:to>
                                        <p:strVal val="hidden"/>
                                      </p:to>
                                    </p:set>
                                  </p:childTnLst>
                                </p:cTn>
                              </p:par>
                            </p:childTnLst>
                          </p:cTn>
                        </p:par>
                        <p:par>
                          <p:cTn id="49" fill="hold">
                            <p:stCondLst>
                              <p:cond delay="500"/>
                            </p:stCondLst>
                            <p:childTnLst>
                              <p:par>
                                <p:cTn id="50" presetID="10" presetClass="entr" presetSubtype="0" fill="hold" nodeType="afterEffect">
                                  <p:stCondLst>
                                    <p:cond delay="0"/>
                                  </p:stCondLst>
                                  <p:childTnLst>
                                    <p:set>
                                      <p:cBhvr>
                                        <p:cTn id="51" dur="1" fill="hold">
                                          <p:stCondLst>
                                            <p:cond delay="0"/>
                                          </p:stCondLst>
                                        </p:cTn>
                                        <p:tgtEl>
                                          <p:spTgt spid="57"/>
                                        </p:tgtEl>
                                        <p:attrNameLst>
                                          <p:attrName>style.visibility</p:attrName>
                                        </p:attrNameLst>
                                      </p:cBhvr>
                                      <p:to>
                                        <p:strVal val="visible"/>
                                      </p:to>
                                    </p:set>
                                    <p:animEffect transition="in" filter="fade">
                                      <p:cBhvr>
                                        <p:cTn id="52" dur="500"/>
                                        <p:tgtEl>
                                          <p:spTgt spid="57"/>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xit" presetSubtype="0" fill="hold" nodeType="clickEffect">
                                  <p:stCondLst>
                                    <p:cond delay="0"/>
                                  </p:stCondLst>
                                  <p:childTnLst>
                                    <p:animEffect transition="out" filter="fade">
                                      <p:cBhvr>
                                        <p:cTn id="56" dur="500"/>
                                        <p:tgtEl>
                                          <p:spTgt spid="57"/>
                                        </p:tgtEl>
                                      </p:cBhvr>
                                    </p:animEffect>
                                    <p:set>
                                      <p:cBhvr>
                                        <p:cTn id="57" dur="1" fill="hold">
                                          <p:stCondLst>
                                            <p:cond delay="499"/>
                                          </p:stCondLst>
                                        </p:cTn>
                                        <p:tgtEl>
                                          <p:spTgt spid="57"/>
                                        </p:tgtEl>
                                        <p:attrNameLst>
                                          <p:attrName>style.visibility</p:attrName>
                                        </p:attrNameLst>
                                      </p:cBhvr>
                                      <p:to>
                                        <p:strVal val="hidden"/>
                                      </p:to>
                                    </p:set>
                                  </p:childTnLst>
                                </p:cTn>
                              </p:par>
                            </p:childTnLst>
                          </p:cTn>
                        </p:par>
                        <p:par>
                          <p:cTn id="58" fill="hold">
                            <p:stCondLst>
                              <p:cond delay="500"/>
                            </p:stCondLst>
                            <p:childTnLst>
                              <p:par>
                                <p:cTn id="59" presetID="10" presetClass="entr" presetSubtype="0" fill="hold" nodeType="afterEffect">
                                  <p:stCondLst>
                                    <p:cond delay="0"/>
                                  </p:stCondLst>
                                  <p:childTnLst>
                                    <p:set>
                                      <p:cBhvr>
                                        <p:cTn id="60" dur="1" fill="hold">
                                          <p:stCondLst>
                                            <p:cond delay="0"/>
                                          </p:stCondLst>
                                        </p:cTn>
                                        <p:tgtEl>
                                          <p:spTgt spid="60"/>
                                        </p:tgtEl>
                                        <p:attrNameLst>
                                          <p:attrName>style.visibility</p:attrName>
                                        </p:attrNameLst>
                                      </p:cBhvr>
                                      <p:to>
                                        <p:strVal val="visible"/>
                                      </p:to>
                                    </p:set>
                                    <p:animEffect transition="in" filter="fade">
                                      <p:cBhvr>
                                        <p:cTn id="61" dur="500"/>
                                        <p:tgtEl>
                                          <p:spTgt spid="60"/>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xit" presetSubtype="0" fill="hold" nodeType="clickEffect">
                                  <p:stCondLst>
                                    <p:cond delay="0"/>
                                  </p:stCondLst>
                                  <p:childTnLst>
                                    <p:animEffect transition="out" filter="fade">
                                      <p:cBhvr>
                                        <p:cTn id="65" dur="500"/>
                                        <p:tgtEl>
                                          <p:spTgt spid="60"/>
                                        </p:tgtEl>
                                      </p:cBhvr>
                                    </p:animEffect>
                                    <p:set>
                                      <p:cBhvr>
                                        <p:cTn id="66" dur="1" fill="hold">
                                          <p:stCondLst>
                                            <p:cond delay="499"/>
                                          </p:stCondLst>
                                        </p:cTn>
                                        <p:tgtEl>
                                          <p:spTgt spid="60"/>
                                        </p:tgtEl>
                                        <p:attrNameLst>
                                          <p:attrName>style.visibility</p:attrName>
                                        </p:attrNameLst>
                                      </p:cBhvr>
                                      <p:to>
                                        <p:strVal val="hidden"/>
                                      </p:to>
                                    </p:set>
                                  </p:childTnLst>
                                </p:cTn>
                              </p:par>
                            </p:childTnLst>
                          </p:cTn>
                        </p:par>
                        <p:par>
                          <p:cTn id="67" fill="hold">
                            <p:stCondLst>
                              <p:cond delay="500"/>
                            </p:stCondLst>
                            <p:childTnLst>
                              <p:par>
                                <p:cTn id="68" presetID="10" presetClass="entr" presetSubtype="0" fill="hold" nodeType="afterEffect">
                                  <p:stCondLst>
                                    <p:cond delay="0"/>
                                  </p:stCondLst>
                                  <p:childTnLst>
                                    <p:set>
                                      <p:cBhvr>
                                        <p:cTn id="69" dur="1" fill="hold">
                                          <p:stCondLst>
                                            <p:cond delay="0"/>
                                          </p:stCondLst>
                                        </p:cTn>
                                        <p:tgtEl>
                                          <p:spTgt spid="63"/>
                                        </p:tgtEl>
                                        <p:attrNameLst>
                                          <p:attrName>style.visibility</p:attrName>
                                        </p:attrNameLst>
                                      </p:cBhvr>
                                      <p:to>
                                        <p:strVal val="visible"/>
                                      </p:to>
                                    </p:set>
                                    <p:animEffect transition="in" filter="fade">
                                      <p:cBhvr>
                                        <p:cTn id="70" dur="500"/>
                                        <p:tgtEl>
                                          <p:spTgt spid="63"/>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xit" presetSubtype="0" fill="hold" nodeType="clickEffect">
                                  <p:stCondLst>
                                    <p:cond delay="0"/>
                                  </p:stCondLst>
                                  <p:childTnLst>
                                    <p:animEffect transition="out" filter="fade">
                                      <p:cBhvr>
                                        <p:cTn id="74" dur="500"/>
                                        <p:tgtEl>
                                          <p:spTgt spid="63"/>
                                        </p:tgtEl>
                                      </p:cBhvr>
                                    </p:animEffect>
                                    <p:set>
                                      <p:cBhvr>
                                        <p:cTn id="75" dur="1" fill="hold">
                                          <p:stCondLst>
                                            <p:cond delay="499"/>
                                          </p:stCondLst>
                                        </p:cTn>
                                        <p:tgtEl>
                                          <p:spTgt spid="63"/>
                                        </p:tgtEl>
                                        <p:attrNameLst>
                                          <p:attrName>style.visibility</p:attrName>
                                        </p:attrNameLst>
                                      </p:cBhvr>
                                      <p:to>
                                        <p:strVal val="hidden"/>
                                      </p:to>
                                    </p:set>
                                  </p:childTnLst>
                                </p:cTn>
                              </p:par>
                            </p:childTnLst>
                          </p:cTn>
                        </p:par>
                        <p:par>
                          <p:cTn id="76" fill="hold">
                            <p:stCondLst>
                              <p:cond delay="500"/>
                            </p:stCondLst>
                            <p:childTnLst>
                              <p:par>
                                <p:cTn id="77" presetID="10" presetClass="entr" presetSubtype="0" fill="hold" nodeType="afterEffect">
                                  <p:stCondLst>
                                    <p:cond delay="0"/>
                                  </p:stCondLst>
                                  <p:childTnLst>
                                    <p:set>
                                      <p:cBhvr>
                                        <p:cTn id="78" dur="1" fill="hold">
                                          <p:stCondLst>
                                            <p:cond delay="0"/>
                                          </p:stCondLst>
                                        </p:cTn>
                                        <p:tgtEl>
                                          <p:spTgt spid="66"/>
                                        </p:tgtEl>
                                        <p:attrNameLst>
                                          <p:attrName>style.visibility</p:attrName>
                                        </p:attrNameLst>
                                      </p:cBhvr>
                                      <p:to>
                                        <p:strVal val="visible"/>
                                      </p:to>
                                    </p:set>
                                    <p:animEffect transition="in" filter="fade">
                                      <p:cBhvr>
                                        <p:cTn id="79" dur="500"/>
                                        <p:tgtEl>
                                          <p:spTgt spid="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6641416" y="3196569"/>
            <a:ext cx="1328295" cy="3290085"/>
          </a:xfrm>
          <a:prstGeom prst="rect">
            <a:avLst/>
          </a:prstGeom>
        </p:spPr>
      </p:pic>
      <p:sp>
        <p:nvSpPr>
          <p:cNvPr id="5" name="Title 4"/>
          <p:cNvSpPr>
            <a:spLocks noGrp="1"/>
          </p:cNvSpPr>
          <p:nvPr>
            <p:ph type="title"/>
          </p:nvPr>
        </p:nvSpPr>
        <p:spPr/>
        <p:txBody>
          <a:bodyPr/>
          <a:lstStyle/>
          <a:p>
            <a:r>
              <a:rPr lang="en-US" dirty="0"/>
              <a:t>Agenda</a:t>
            </a:r>
            <a:br>
              <a:rPr lang="en-US" dirty="0"/>
            </a:br>
            <a:endParaRPr lang="en-US" dirty="0"/>
          </a:p>
        </p:txBody>
      </p:sp>
      <p:sp>
        <p:nvSpPr>
          <p:cNvPr id="2" name="Text Placeholder 1"/>
          <p:cNvSpPr>
            <a:spLocks noGrp="1"/>
          </p:cNvSpPr>
          <p:nvPr>
            <p:ph type="body" sz="quarter" idx="10"/>
          </p:nvPr>
        </p:nvSpPr>
        <p:spPr>
          <a:xfrm>
            <a:off x="274638" y="1212851"/>
            <a:ext cx="11887200" cy="3434786"/>
          </a:xfrm>
        </p:spPr>
        <p:txBody>
          <a:bodyPr vert="horz" wrap="square" lIns="146304" tIns="91440" rIns="146304" bIns="91440" rtlCol="0">
            <a:spAutoFit/>
          </a:bodyPr>
          <a:lstStyle/>
          <a:p>
            <a:pPr marL="690563" defTabSz="932742">
              <a:lnSpc>
                <a:spcPct val="150000"/>
              </a:lnSpc>
            </a:pPr>
            <a:r>
              <a:rPr lang="en-US" sz="3200" dirty="0"/>
              <a:t>Azure Active Directory</a:t>
            </a:r>
          </a:p>
          <a:p>
            <a:pPr marL="690563" defTabSz="932742">
              <a:lnSpc>
                <a:spcPct val="150000"/>
              </a:lnSpc>
            </a:pPr>
            <a:r>
              <a:rPr lang="en-US" sz="3200" dirty="0"/>
              <a:t>OAuth Primer</a:t>
            </a:r>
          </a:p>
          <a:p>
            <a:pPr marL="690563" defTabSz="932742">
              <a:lnSpc>
                <a:spcPct val="150000"/>
              </a:lnSpc>
            </a:pPr>
            <a:r>
              <a:rPr lang="en-US" sz="3200" dirty="0"/>
              <a:t>Development Scenarios</a:t>
            </a:r>
          </a:p>
          <a:p>
            <a:pPr marL="690563" defTabSz="932742">
              <a:lnSpc>
                <a:spcPct val="150000"/>
              </a:lnSpc>
            </a:pPr>
            <a:r>
              <a:rPr lang="en-US" sz="3200" dirty="0"/>
              <a:t>OAuth Flows</a:t>
            </a:r>
          </a:p>
        </p:txBody>
      </p:sp>
      <p:grpSp>
        <p:nvGrpSpPr>
          <p:cNvPr id="6" name="Group 5"/>
          <p:cNvGrpSpPr/>
          <p:nvPr/>
        </p:nvGrpSpPr>
        <p:grpSpPr>
          <a:xfrm>
            <a:off x="457580" y="2381971"/>
            <a:ext cx="364194" cy="364194"/>
            <a:chOff x="457580" y="2341896"/>
            <a:chExt cx="364194" cy="364194"/>
          </a:xfrm>
        </p:grpSpPr>
        <p:sp>
          <p:nvSpPr>
            <p:cNvPr id="7" name="Oval 6"/>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8" name="Right Arrow 7"/>
            <p:cNvSpPr/>
            <p:nvPr/>
          </p:nvSpPr>
          <p:spPr bwMode="auto">
            <a:xfrm>
              <a:off x="548238" y="2432554"/>
              <a:ext cx="206618" cy="182878"/>
            </a:xfrm>
            <a:prstGeom prst="rightArrow">
              <a:avLst>
                <a:gd name="adj1" fmla="val 50000"/>
                <a:gd name="adj2" fmla="val 39583"/>
              </a:avLst>
            </a:prstGeom>
            <a:solidFill>
              <a:schemeClr val="tx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9" name="Group 8"/>
          <p:cNvGrpSpPr/>
          <p:nvPr/>
        </p:nvGrpSpPr>
        <p:grpSpPr>
          <a:xfrm>
            <a:off x="457580" y="1567373"/>
            <a:ext cx="364194" cy="364194"/>
            <a:chOff x="457580" y="2341896"/>
            <a:chExt cx="364194" cy="364194"/>
          </a:xfrm>
        </p:grpSpPr>
        <p:sp>
          <p:nvSpPr>
            <p:cNvPr id="10" name="Oval 9"/>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1" name="Right Arrow 10"/>
            <p:cNvSpPr/>
            <p:nvPr/>
          </p:nvSpPr>
          <p:spPr bwMode="auto">
            <a:xfrm>
              <a:off x="548238" y="2432554"/>
              <a:ext cx="206618" cy="182878"/>
            </a:xfrm>
            <a:prstGeom prst="rightArrow">
              <a:avLst>
                <a:gd name="adj1" fmla="val 50000"/>
                <a:gd name="adj2" fmla="val 39583"/>
              </a:avLst>
            </a:prstGeom>
            <a:solidFill>
              <a:schemeClr val="tx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2" name="Group 11"/>
          <p:cNvGrpSpPr/>
          <p:nvPr/>
        </p:nvGrpSpPr>
        <p:grpSpPr>
          <a:xfrm>
            <a:off x="457580" y="3196569"/>
            <a:ext cx="364194" cy="364194"/>
            <a:chOff x="457580" y="2341896"/>
            <a:chExt cx="364194" cy="364194"/>
          </a:xfrm>
        </p:grpSpPr>
        <p:sp>
          <p:nvSpPr>
            <p:cNvPr id="13" name="Oval 12"/>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4" name="Right Arrow 13"/>
            <p:cNvSpPr/>
            <p:nvPr/>
          </p:nvSpPr>
          <p:spPr bwMode="auto">
            <a:xfrm>
              <a:off x="548238" y="2432554"/>
              <a:ext cx="206618" cy="182878"/>
            </a:xfrm>
            <a:prstGeom prst="rightArrow">
              <a:avLst>
                <a:gd name="adj1" fmla="val 50000"/>
                <a:gd name="adj2" fmla="val 39583"/>
              </a:avLst>
            </a:prstGeom>
            <a:solidFill>
              <a:schemeClr val="tx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5" name="Group 14"/>
          <p:cNvGrpSpPr/>
          <p:nvPr/>
        </p:nvGrpSpPr>
        <p:grpSpPr>
          <a:xfrm>
            <a:off x="457200" y="4035550"/>
            <a:ext cx="364194" cy="364194"/>
            <a:chOff x="457580" y="2341896"/>
            <a:chExt cx="364194" cy="364194"/>
          </a:xfrm>
        </p:grpSpPr>
        <p:sp>
          <p:nvSpPr>
            <p:cNvPr id="16" name="Oval 15"/>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7" name="Right Arrow 16"/>
            <p:cNvSpPr/>
            <p:nvPr/>
          </p:nvSpPr>
          <p:spPr bwMode="auto">
            <a:xfrm>
              <a:off x="548238" y="2432554"/>
              <a:ext cx="206618" cy="182878"/>
            </a:xfrm>
            <a:prstGeom prst="rightArrow">
              <a:avLst>
                <a:gd name="adj1" fmla="val 50000"/>
                <a:gd name="adj2" fmla="val 39583"/>
              </a:avLst>
            </a:prstGeom>
            <a:solidFill>
              <a:schemeClr val="tx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pic>
        <p:nvPicPr>
          <p:cNvPr id="18" name="Picture 17"/>
          <p:cNvPicPr>
            <a:picLocks noChangeAspect="1"/>
          </p:cNvPicPr>
          <p:nvPr/>
        </p:nvPicPr>
        <p:blipFill>
          <a:blip r:embed="rId4"/>
          <a:stretch>
            <a:fillRect/>
          </a:stretch>
        </p:blipFill>
        <p:spPr>
          <a:xfrm>
            <a:off x="6949283" y="3040063"/>
            <a:ext cx="5212556" cy="3475037"/>
          </a:xfrm>
          <a:prstGeom prst="rect">
            <a:avLst/>
          </a:prstGeom>
        </p:spPr>
      </p:pic>
    </p:spTree>
    <p:extLst>
      <p:ext uri="{BB962C8B-B14F-4D97-AF65-F5344CB8AC3E}">
        <p14:creationId xmlns:p14="http://schemas.microsoft.com/office/powerpoint/2010/main" val="2395946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Office 365 discovery services</a:t>
            </a:r>
            <a:endParaRPr lang="en-US" dirty="0"/>
          </a:p>
        </p:txBody>
      </p:sp>
      <p:sp>
        <p:nvSpPr>
          <p:cNvPr id="3" name="Text Placeholder 2"/>
          <p:cNvSpPr>
            <a:spLocks noGrp="1"/>
          </p:cNvSpPr>
          <p:nvPr>
            <p:ph type="body" sz="quarter" idx="10"/>
          </p:nvPr>
        </p:nvSpPr>
        <p:spPr>
          <a:xfrm>
            <a:off x="274638" y="1212851"/>
            <a:ext cx="11887200" cy="2252924"/>
          </a:xfrm>
        </p:spPr>
        <p:txBody>
          <a:bodyPr/>
          <a:lstStyle/>
          <a:p>
            <a:pPr marL="347663" indent="-347663">
              <a:buFont typeface="Arial" panose="020B0604020202020204" pitchFamily="34" charset="0"/>
              <a:buChar char="•"/>
            </a:pPr>
            <a:r>
              <a:rPr lang="en-US" sz="3200" dirty="0"/>
              <a:t>Automatically determine URL of Office 365 services</a:t>
            </a:r>
          </a:p>
          <a:p>
            <a:pPr marL="347663" indent="-347663">
              <a:buFont typeface="Arial" panose="020B0604020202020204" pitchFamily="34" charset="0"/>
              <a:buChar char="•"/>
            </a:pPr>
            <a:r>
              <a:rPr lang="en-US" sz="3200" dirty="0"/>
              <a:t>Supports device app and website flows</a:t>
            </a:r>
          </a:p>
          <a:p>
            <a:pPr marL="347663" indent="-347663">
              <a:buFont typeface="Arial" panose="020B0604020202020204" pitchFamily="34" charset="0"/>
              <a:buChar char="•"/>
            </a:pPr>
            <a:r>
              <a:rPr lang="en-US" sz="3200" dirty="0"/>
              <a:t>Secured using Azure AD authentication</a:t>
            </a:r>
          </a:p>
          <a:p>
            <a:pPr marL="347663" indent="-347663">
              <a:buFont typeface="Arial" panose="020B0604020202020204" pitchFamily="34" charset="0"/>
              <a:buChar char="•"/>
            </a:pPr>
            <a:r>
              <a:rPr lang="en-US" sz="3200" dirty="0"/>
              <a:t>Serves information stored about services in AAD</a:t>
            </a:r>
          </a:p>
        </p:txBody>
      </p:sp>
      <p:grpSp>
        <p:nvGrpSpPr>
          <p:cNvPr id="4" name="Group 3"/>
          <p:cNvGrpSpPr/>
          <p:nvPr/>
        </p:nvGrpSpPr>
        <p:grpSpPr>
          <a:xfrm>
            <a:off x="10174941" y="167118"/>
            <a:ext cx="2169709" cy="287338"/>
            <a:chOff x="10174941" y="167118"/>
            <a:chExt cx="2169709" cy="287338"/>
          </a:xfrm>
        </p:grpSpPr>
        <p:sp>
          <p:nvSpPr>
            <p:cNvPr id="5" name="TextBox 4"/>
            <p:cNvSpPr txBox="1"/>
            <p:nvPr/>
          </p:nvSpPr>
          <p:spPr>
            <a:xfrm>
              <a:off x="10174941" y="167118"/>
              <a:ext cx="2169709" cy="287338"/>
            </a:xfrm>
            <a:prstGeom prst="rect">
              <a:avLst/>
            </a:prstGeom>
            <a:noFill/>
          </p:spPr>
          <p:txBody>
            <a:bodyPr wrap="square" lIns="146304" tIns="91440" rIns="146304" bIns="91440" rtlCol="0">
              <a:noAutofit/>
            </a:bodyPr>
            <a:lstStyle/>
            <a:p>
              <a:pPr>
                <a:lnSpc>
                  <a:spcPct val="90000"/>
                </a:lnSpc>
              </a:pPr>
              <a:r>
                <a:rPr lang="en-US" sz="1400" dirty="0">
                  <a:gradFill>
                    <a:gsLst>
                      <a:gs pos="8367">
                        <a:schemeClr val="tx1"/>
                      </a:gs>
                      <a:gs pos="31000">
                        <a:schemeClr val="tx1"/>
                      </a:gs>
                    </a:gsLst>
                    <a:lin ang="5400000" scaled="0"/>
                  </a:gradFill>
                </a:rPr>
                <a:t>Development Scenarios</a:t>
              </a:r>
            </a:p>
          </p:txBody>
        </p:sp>
        <p:sp>
          <p:nvSpPr>
            <p:cNvPr id="6" name="Freeform 5"/>
            <p:cNvSpPr>
              <a:spLocks/>
            </p:cNvSpPr>
            <p:nvPr/>
          </p:nvSpPr>
          <p:spPr bwMode="auto">
            <a:xfrm>
              <a:off x="10200532" y="277140"/>
              <a:ext cx="88891" cy="136391"/>
            </a:xfrm>
            <a:custGeom>
              <a:avLst/>
              <a:gdLst>
                <a:gd name="T0" fmla="*/ 287 w 287"/>
                <a:gd name="T1" fmla="*/ 313 h 443"/>
                <a:gd name="T2" fmla="*/ 242 w 287"/>
                <a:gd name="T3" fmla="*/ 409 h 443"/>
                <a:gd name="T4" fmla="*/ 114 w 287"/>
                <a:gd name="T5" fmla="*/ 443 h 443"/>
                <a:gd name="T6" fmla="*/ 52 w 287"/>
                <a:gd name="T7" fmla="*/ 438 h 443"/>
                <a:gd name="T8" fmla="*/ 0 w 287"/>
                <a:gd name="T9" fmla="*/ 424 h 443"/>
                <a:gd name="T10" fmla="*/ 0 w 287"/>
                <a:gd name="T11" fmla="*/ 324 h 443"/>
                <a:gd name="T12" fmla="*/ 46 w 287"/>
                <a:gd name="T13" fmla="*/ 343 h 443"/>
                <a:gd name="T14" fmla="*/ 98 w 287"/>
                <a:gd name="T15" fmla="*/ 350 h 443"/>
                <a:gd name="T16" fmla="*/ 144 w 287"/>
                <a:gd name="T17" fmla="*/ 339 h 443"/>
                <a:gd name="T18" fmla="*/ 161 w 287"/>
                <a:gd name="T19" fmla="*/ 308 h 443"/>
                <a:gd name="T20" fmla="*/ 141 w 287"/>
                <a:gd name="T21" fmla="*/ 275 h 443"/>
                <a:gd name="T22" fmla="*/ 85 w 287"/>
                <a:gd name="T23" fmla="*/ 264 h 443"/>
                <a:gd name="T24" fmla="*/ 43 w 287"/>
                <a:gd name="T25" fmla="*/ 264 h 443"/>
                <a:gd name="T26" fmla="*/ 43 w 287"/>
                <a:gd name="T27" fmla="*/ 170 h 443"/>
                <a:gd name="T28" fmla="*/ 80 w 287"/>
                <a:gd name="T29" fmla="*/ 170 h 443"/>
                <a:gd name="T30" fmla="*/ 133 w 287"/>
                <a:gd name="T31" fmla="*/ 159 h 443"/>
                <a:gd name="T32" fmla="*/ 150 w 287"/>
                <a:gd name="T33" fmla="*/ 130 h 443"/>
                <a:gd name="T34" fmla="*/ 137 w 287"/>
                <a:gd name="T35" fmla="*/ 103 h 443"/>
                <a:gd name="T36" fmla="*/ 98 w 287"/>
                <a:gd name="T37" fmla="*/ 93 h 443"/>
                <a:gd name="T38" fmla="*/ 14 w 287"/>
                <a:gd name="T39" fmla="*/ 117 h 443"/>
                <a:gd name="T40" fmla="*/ 14 w 287"/>
                <a:gd name="T41" fmla="*/ 21 h 443"/>
                <a:gd name="T42" fmla="*/ 124 w 287"/>
                <a:gd name="T43" fmla="*/ 0 h 443"/>
                <a:gd name="T44" fmla="*/ 235 w 287"/>
                <a:gd name="T45" fmla="*/ 29 h 443"/>
                <a:gd name="T46" fmla="*/ 276 w 287"/>
                <a:gd name="T47" fmla="*/ 109 h 443"/>
                <a:gd name="T48" fmla="*/ 254 w 287"/>
                <a:gd name="T49" fmla="*/ 177 h 443"/>
                <a:gd name="T50" fmla="*/ 193 w 287"/>
                <a:gd name="T51" fmla="*/ 212 h 443"/>
                <a:gd name="T52" fmla="*/ 193 w 287"/>
                <a:gd name="T53" fmla="*/ 214 h 443"/>
                <a:gd name="T54" fmla="*/ 262 w 287"/>
                <a:gd name="T55" fmla="*/ 247 h 443"/>
                <a:gd name="T56" fmla="*/ 287 w 287"/>
                <a:gd name="T57" fmla="*/ 313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7" h="443">
                  <a:moveTo>
                    <a:pt x="287" y="313"/>
                  </a:moveTo>
                  <a:cubicBezTo>
                    <a:pt x="287" y="354"/>
                    <a:pt x="272" y="386"/>
                    <a:pt x="242" y="409"/>
                  </a:cubicBezTo>
                  <a:cubicBezTo>
                    <a:pt x="212" y="432"/>
                    <a:pt x="169" y="443"/>
                    <a:pt x="114" y="443"/>
                  </a:cubicBezTo>
                  <a:cubicBezTo>
                    <a:pt x="93" y="443"/>
                    <a:pt x="72" y="441"/>
                    <a:pt x="52" y="438"/>
                  </a:cubicBezTo>
                  <a:cubicBezTo>
                    <a:pt x="32" y="434"/>
                    <a:pt x="14" y="430"/>
                    <a:pt x="0" y="424"/>
                  </a:cubicBezTo>
                  <a:cubicBezTo>
                    <a:pt x="0" y="324"/>
                    <a:pt x="0" y="324"/>
                    <a:pt x="0" y="324"/>
                  </a:cubicBezTo>
                  <a:cubicBezTo>
                    <a:pt x="13" y="332"/>
                    <a:pt x="28" y="338"/>
                    <a:pt x="46" y="343"/>
                  </a:cubicBezTo>
                  <a:cubicBezTo>
                    <a:pt x="63" y="348"/>
                    <a:pt x="80" y="350"/>
                    <a:pt x="98" y="350"/>
                  </a:cubicBezTo>
                  <a:cubicBezTo>
                    <a:pt x="118" y="350"/>
                    <a:pt x="133" y="346"/>
                    <a:pt x="144" y="339"/>
                  </a:cubicBezTo>
                  <a:cubicBezTo>
                    <a:pt x="155" y="332"/>
                    <a:pt x="161" y="321"/>
                    <a:pt x="161" y="308"/>
                  </a:cubicBezTo>
                  <a:cubicBezTo>
                    <a:pt x="161" y="294"/>
                    <a:pt x="154" y="283"/>
                    <a:pt x="141" y="275"/>
                  </a:cubicBezTo>
                  <a:cubicBezTo>
                    <a:pt x="127" y="268"/>
                    <a:pt x="109" y="264"/>
                    <a:pt x="85" y="264"/>
                  </a:cubicBezTo>
                  <a:cubicBezTo>
                    <a:pt x="43" y="264"/>
                    <a:pt x="43" y="264"/>
                    <a:pt x="43" y="264"/>
                  </a:cubicBezTo>
                  <a:cubicBezTo>
                    <a:pt x="43" y="170"/>
                    <a:pt x="43" y="170"/>
                    <a:pt x="43" y="170"/>
                  </a:cubicBezTo>
                  <a:cubicBezTo>
                    <a:pt x="80" y="170"/>
                    <a:pt x="80" y="170"/>
                    <a:pt x="80" y="170"/>
                  </a:cubicBezTo>
                  <a:cubicBezTo>
                    <a:pt x="104" y="170"/>
                    <a:pt x="122" y="166"/>
                    <a:pt x="133" y="159"/>
                  </a:cubicBezTo>
                  <a:cubicBezTo>
                    <a:pt x="145" y="151"/>
                    <a:pt x="150" y="142"/>
                    <a:pt x="150" y="130"/>
                  </a:cubicBezTo>
                  <a:cubicBezTo>
                    <a:pt x="150" y="118"/>
                    <a:pt x="146" y="109"/>
                    <a:pt x="137" y="103"/>
                  </a:cubicBezTo>
                  <a:cubicBezTo>
                    <a:pt x="129" y="96"/>
                    <a:pt x="115" y="93"/>
                    <a:pt x="98" y="93"/>
                  </a:cubicBezTo>
                  <a:cubicBezTo>
                    <a:pt x="70" y="93"/>
                    <a:pt x="42" y="101"/>
                    <a:pt x="14" y="117"/>
                  </a:cubicBezTo>
                  <a:cubicBezTo>
                    <a:pt x="14" y="21"/>
                    <a:pt x="14" y="21"/>
                    <a:pt x="14" y="21"/>
                  </a:cubicBezTo>
                  <a:cubicBezTo>
                    <a:pt x="49" y="7"/>
                    <a:pt x="86" y="0"/>
                    <a:pt x="124" y="0"/>
                  </a:cubicBezTo>
                  <a:cubicBezTo>
                    <a:pt x="171" y="0"/>
                    <a:pt x="208" y="10"/>
                    <a:pt x="235" y="29"/>
                  </a:cubicBezTo>
                  <a:cubicBezTo>
                    <a:pt x="262" y="48"/>
                    <a:pt x="276" y="75"/>
                    <a:pt x="276" y="109"/>
                  </a:cubicBezTo>
                  <a:cubicBezTo>
                    <a:pt x="276" y="136"/>
                    <a:pt x="268" y="158"/>
                    <a:pt x="254" y="177"/>
                  </a:cubicBezTo>
                  <a:cubicBezTo>
                    <a:pt x="240" y="195"/>
                    <a:pt x="219" y="207"/>
                    <a:pt x="193" y="212"/>
                  </a:cubicBezTo>
                  <a:cubicBezTo>
                    <a:pt x="193" y="214"/>
                    <a:pt x="193" y="214"/>
                    <a:pt x="193" y="214"/>
                  </a:cubicBezTo>
                  <a:cubicBezTo>
                    <a:pt x="222" y="218"/>
                    <a:pt x="245" y="229"/>
                    <a:pt x="262" y="247"/>
                  </a:cubicBezTo>
                  <a:cubicBezTo>
                    <a:pt x="278" y="265"/>
                    <a:pt x="287" y="287"/>
                    <a:pt x="287" y="313"/>
                  </a:cubicBezTo>
                  <a:close/>
                </a:path>
              </a:pathLst>
            </a:custGeom>
            <a:solidFill>
              <a:schemeClr val="accent3">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9" name="Group 4"/>
          <p:cNvGrpSpPr>
            <a:grpSpLocks noChangeAspect="1"/>
          </p:cNvGrpSpPr>
          <p:nvPr/>
        </p:nvGrpSpPr>
        <p:grpSpPr bwMode="auto">
          <a:xfrm>
            <a:off x="9901236" y="3163888"/>
            <a:ext cx="2085974" cy="3351212"/>
            <a:chOff x="6237" y="1993"/>
            <a:chExt cx="1314" cy="2111"/>
          </a:xfrm>
        </p:grpSpPr>
        <p:sp>
          <p:nvSpPr>
            <p:cNvPr id="11" name="Rectangle 5"/>
            <p:cNvSpPr>
              <a:spLocks noChangeArrowheads="1"/>
            </p:cNvSpPr>
            <p:nvPr/>
          </p:nvSpPr>
          <p:spPr bwMode="auto">
            <a:xfrm>
              <a:off x="7182" y="2438"/>
              <a:ext cx="162" cy="133"/>
            </a:xfrm>
            <a:prstGeom prst="rect">
              <a:avLst/>
            </a:prstGeom>
            <a:solidFill>
              <a:srgbClr val="E0BB8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6"/>
            <p:cNvSpPr>
              <a:spLocks/>
            </p:cNvSpPr>
            <p:nvPr/>
          </p:nvSpPr>
          <p:spPr bwMode="auto">
            <a:xfrm>
              <a:off x="7182" y="2474"/>
              <a:ext cx="162" cy="81"/>
            </a:xfrm>
            <a:custGeom>
              <a:avLst/>
              <a:gdLst>
                <a:gd name="T0" fmla="*/ 0 w 162"/>
                <a:gd name="T1" fmla="*/ 29 h 81"/>
                <a:gd name="T2" fmla="*/ 162 w 162"/>
                <a:gd name="T3" fmla="*/ 0 h 81"/>
                <a:gd name="T4" fmla="*/ 0 w 162"/>
                <a:gd name="T5" fmla="*/ 81 h 81"/>
                <a:gd name="T6" fmla="*/ 0 w 162"/>
                <a:gd name="T7" fmla="*/ 29 h 81"/>
              </a:gdLst>
              <a:ahLst/>
              <a:cxnLst>
                <a:cxn ang="0">
                  <a:pos x="T0" y="T1"/>
                </a:cxn>
                <a:cxn ang="0">
                  <a:pos x="T2" y="T3"/>
                </a:cxn>
                <a:cxn ang="0">
                  <a:pos x="T4" y="T5"/>
                </a:cxn>
                <a:cxn ang="0">
                  <a:pos x="T6" y="T7"/>
                </a:cxn>
              </a:cxnLst>
              <a:rect l="0" t="0" r="r" b="b"/>
              <a:pathLst>
                <a:path w="162" h="81">
                  <a:moveTo>
                    <a:pt x="0" y="29"/>
                  </a:moveTo>
                  <a:lnTo>
                    <a:pt x="162" y="0"/>
                  </a:lnTo>
                  <a:lnTo>
                    <a:pt x="0" y="81"/>
                  </a:lnTo>
                  <a:lnTo>
                    <a:pt x="0" y="29"/>
                  </a:ln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7"/>
            <p:cNvSpPr>
              <a:spLocks/>
            </p:cNvSpPr>
            <p:nvPr/>
          </p:nvSpPr>
          <p:spPr bwMode="auto">
            <a:xfrm>
              <a:off x="6894" y="2048"/>
              <a:ext cx="534" cy="490"/>
            </a:xfrm>
            <a:custGeom>
              <a:avLst/>
              <a:gdLst>
                <a:gd name="T0" fmla="*/ 159 w 165"/>
                <a:gd name="T1" fmla="*/ 61 h 152"/>
                <a:gd name="T2" fmla="*/ 81 w 165"/>
                <a:gd name="T3" fmla="*/ 7 h 152"/>
                <a:gd name="T4" fmla="*/ 20 w 165"/>
                <a:gd name="T5" fmla="*/ 17 h 152"/>
                <a:gd name="T6" fmla="*/ 12 w 165"/>
                <a:gd name="T7" fmla="*/ 76 h 152"/>
                <a:gd name="T8" fmla="*/ 0 w 165"/>
                <a:gd name="T9" fmla="*/ 93 h 152"/>
                <a:gd name="T10" fmla="*/ 3 w 165"/>
                <a:gd name="T11" fmla="*/ 107 h 152"/>
                <a:gd name="T12" fmla="*/ 18 w 165"/>
                <a:gd name="T13" fmla="*/ 104 h 152"/>
                <a:gd name="T14" fmla="*/ 27 w 165"/>
                <a:gd name="T15" fmla="*/ 152 h 152"/>
                <a:gd name="T16" fmla="*/ 104 w 165"/>
                <a:gd name="T17" fmla="*/ 138 h 152"/>
                <a:gd name="T18" fmla="*/ 104 w 165"/>
                <a:gd name="T19" fmla="*/ 138 h 152"/>
                <a:gd name="T20" fmla="*/ 105 w 165"/>
                <a:gd name="T21" fmla="*/ 138 h 152"/>
                <a:gd name="T22" fmla="*/ 105 w 165"/>
                <a:gd name="T23" fmla="*/ 138 h 152"/>
                <a:gd name="T24" fmla="*/ 105 w 165"/>
                <a:gd name="T25" fmla="*/ 138 h 152"/>
                <a:gd name="T26" fmla="*/ 159 w 165"/>
                <a:gd name="T27" fmla="*/ 61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5" h="152">
                  <a:moveTo>
                    <a:pt x="159" y="61"/>
                  </a:moveTo>
                  <a:cubicBezTo>
                    <a:pt x="152" y="25"/>
                    <a:pt x="118" y="0"/>
                    <a:pt x="81" y="7"/>
                  </a:cubicBezTo>
                  <a:cubicBezTo>
                    <a:pt x="20" y="17"/>
                    <a:pt x="20" y="17"/>
                    <a:pt x="20" y="17"/>
                  </a:cubicBezTo>
                  <a:cubicBezTo>
                    <a:pt x="20" y="17"/>
                    <a:pt x="13" y="74"/>
                    <a:pt x="12" y="76"/>
                  </a:cubicBezTo>
                  <a:cubicBezTo>
                    <a:pt x="11" y="84"/>
                    <a:pt x="7" y="90"/>
                    <a:pt x="0" y="93"/>
                  </a:cubicBezTo>
                  <a:cubicBezTo>
                    <a:pt x="3" y="107"/>
                    <a:pt x="3" y="107"/>
                    <a:pt x="3" y="107"/>
                  </a:cubicBezTo>
                  <a:cubicBezTo>
                    <a:pt x="18" y="104"/>
                    <a:pt x="18" y="104"/>
                    <a:pt x="18" y="104"/>
                  </a:cubicBezTo>
                  <a:cubicBezTo>
                    <a:pt x="27" y="152"/>
                    <a:pt x="27" y="152"/>
                    <a:pt x="27" y="152"/>
                  </a:cubicBezTo>
                  <a:cubicBezTo>
                    <a:pt x="104" y="138"/>
                    <a:pt x="104" y="138"/>
                    <a:pt x="104" y="138"/>
                  </a:cubicBezTo>
                  <a:cubicBezTo>
                    <a:pt x="104" y="138"/>
                    <a:pt x="104" y="138"/>
                    <a:pt x="104" y="138"/>
                  </a:cubicBezTo>
                  <a:cubicBezTo>
                    <a:pt x="105" y="138"/>
                    <a:pt x="105" y="138"/>
                    <a:pt x="105" y="138"/>
                  </a:cubicBezTo>
                  <a:cubicBezTo>
                    <a:pt x="105" y="138"/>
                    <a:pt x="105" y="138"/>
                    <a:pt x="105" y="138"/>
                  </a:cubicBezTo>
                  <a:cubicBezTo>
                    <a:pt x="105" y="138"/>
                    <a:pt x="105" y="138"/>
                    <a:pt x="105" y="138"/>
                  </a:cubicBezTo>
                  <a:cubicBezTo>
                    <a:pt x="141" y="131"/>
                    <a:pt x="165" y="97"/>
                    <a:pt x="159" y="61"/>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8"/>
            <p:cNvSpPr>
              <a:spLocks/>
            </p:cNvSpPr>
            <p:nvPr/>
          </p:nvSpPr>
          <p:spPr bwMode="auto">
            <a:xfrm>
              <a:off x="6930" y="1993"/>
              <a:ext cx="531" cy="520"/>
            </a:xfrm>
            <a:custGeom>
              <a:avLst/>
              <a:gdLst>
                <a:gd name="T0" fmla="*/ 97 w 164"/>
                <a:gd name="T1" fmla="*/ 5 h 161"/>
                <a:gd name="T2" fmla="*/ 42 w 164"/>
                <a:gd name="T3" fmla="*/ 15 h 161"/>
                <a:gd name="T4" fmla="*/ 21 w 164"/>
                <a:gd name="T5" fmla="*/ 0 h 161"/>
                <a:gd name="T6" fmla="*/ 24 w 164"/>
                <a:gd name="T7" fmla="*/ 18 h 161"/>
                <a:gd name="T8" fmla="*/ 0 w 164"/>
                <a:gd name="T9" fmla="*/ 0 h 161"/>
                <a:gd name="T10" fmla="*/ 6 w 164"/>
                <a:gd name="T11" fmla="*/ 37 h 161"/>
                <a:gd name="T12" fmla="*/ 45 w 164"/>
                <a:gd name="T13" fmla="*/ 67 h 161"/>
                <a:gd name="T14" fmla="*/ 55 w 164"/>
                <a:gd name="T15" fmla="*/ 121 h 161"/>
                <a:gd name="T16" fmla="*/ 73 w 164"/>
                <a:gd name="T17" fmla="*/ 118 h 161"/>
                <a:gd name="T18" fmla="*/ 69 w 164"/>
                <a:gd name="T19" fmla="*/ 97 h 161"/>
                <a:gd name="T20" fmla="*/ 122 w 164"/>
                <a:gd name="T21" fmla="*/ 150 h 161"/>
                <a:gd name="T22" fmla="*/ 164 w 164"/>
                <a:gd name="T23" fmla="*/ 161 h 161"/>
                <a:gd name="T24" fmla="*/ 140 w 164"/>
                <a:gd name="T25" fmla="*/ 35 h 161"/>
                <a:gd name="T26" fmla="*/ 97 w 164"/>
                <a:gd name="T27" fmla="*/ 5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4" h="161">
                  <a:moveTo>
                    <a:pt x="97" y="5"/>
                  </a:moveTo>
                  <a:cubicBezTo>
                    <a:pt x="42" y="15"/>
                    <a:pt x="42" y="15"/>
                    <a:pt x="42" y="15"/>
                  </a:cubicBezTo>
                  <a:cubicBezTo>
                    <a:pt x="21" y="0"/>
                    <a:pt x="21" y="0"/>
                    <a:pt x="21" y="0"/>
                  </a:cubicBezTo>
                  <a:cubicBezTo>
                    <a:pt x="24" y="18"/>
                    <a:pt x="24" y="18"/>
                    <a:pt x="24" y="18"/>
                  </a:cubicBezTo>
                  <a:cubicBezTo>
                    <a:pt x="0" y="0"/>
                    <a:pt x="0" y="0"/>
                    <a:pt x="0" y="0"/>
                  </a:cubicBezTo>
                  <a:cubicBezTo>
                    <a:pt x="6" y="37"/>
                    <a:pt x="6" y="37"/>
                    <a:pt x="6" y="37"/>
                  </a:cubicBezTo>
                  <a:cubicBezTo>
                    <a:pt x="9" y="56"/>
                    <a:pt x="27" y="68"/>
                    <a:pt x="45" y="67"/>
                  </a:cubicBezTo>
                  <a:cubicBezTo>
                    <a:pt x="55" y="121"/>
                    <a:pt x="55" y="121"/>
                    <a:pt x="55" y="121"/>
                  </a:cubicBezTo>
                  <a:cubicBezTo>
                    <a:pt x="73" y="118"/>
                    <a:pt x="73" y="118"/>
                    <a:pt x="73" y="118"/>
                  </a:cubicBezTo>
                  <a:cubicBezTo>
                    <a:pt x="69" y="97"/>
                    <a:pt x="69" y="97"/>
                    <a:pt x="69" y="97"/>
                  </a:cubicBezTo>
                  <a:cubicBezTo>
                    <a:pt x="122" y="150"/>
                    <a:pt x="122" y="150"/>
                    <a:pt x="122" y="150"/>
                  </a:cubicBezTo>
                  <a:cubicBezTo>
                    <a:pt x="164" y="161"/>
                    <a:pt x="164" y="161"/>
                    <a:pt x="164" y="161"/>
                  </a:cubicBezTo>
                  <a:cubicBezTo>
                    <a:pt x="140" y="35"/>
                    <a:pt x="140" y="35"/>
                    <a:pt x="140" y="35"/>
                  </a:cubicBezTo>
                  <a:cubicBezTo>
                    <a:pt x="137" y="15"/>
                    <a:pt x="118" y="1"/>
                    <a:pt x="97" y="5"/>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9"/>
            <p:cNvSpPr>
              <a:spLocks/>
            </p:cNvSpPr>
            <p:nvPr/>
          </p:nvSpPr>
          <p:spPr bwMode="auto">
            <a:xfrm>
              <a:off x="7140" y="2222"/>
              <a:ext cx="78" cy="129"/>
            </a:xfrm>
            <a:custGeom>
              <a:avLst/>
              <a:gdLst>
                <a:gd name="T0" fmla="*/ 0 w 24"/>
                <a:gd name="T1" fmla="*/ 2 h 40"/>
                <a:gd name="T2" fmla="*/ 7 w 24"/>
                <a:gd name="T3" fmla="*/ 40 h 40"/>
                <a:gd name="T4" fmla="*/ 22 w 24"/>
                <a:gd name="T5" fmla="*/ 18 h 40"/>
                <a:gd name="T6" fmla="*/ 0 w 24"/>
                <a:gd name="T7" fmla="*/ 2 h 40"/>
              </a:gdLst>
              <a:ahLst/>
              <a:cxnLst>
                <a:cxn ang="0">
                  <a:pos x="T0" y="T1"/>
                </a:cxn>
                <a:cxn ang="0">
                  <a:pos x="T2" y="T3"/>
                </a:cxn>
                <a:cxn ang="0">
                  <a:pos x="T4" y="T5"/>
                </a:cxn>
                <a:cxn ang="0">
                  <a:pos x="T6" y="T7"/>
                </a:cxn>
              </a:cxnLst>
              <a:rect l="0" t="0" r="r" b="b"/>
              <a:pathLst>
                <a:path w="24" h="40">
                  <a:moveTo>
                    <a:pt x="0" y="2"/>
                  </a:moveTo>
                  <a:cubicBezTo>
                    <a:pt x="7" y="40"/>
                    <a:pt x="7" y="40"/>
                    <a:pt x="7" y="40"/>
                  </a:cubicBezTo>
                  <a:cubicBezTo>
                    <a:pt x="17" y="38"/>
                    <a:pt x="24" y="28"/>
                    <a:pt x="22" y="18"/>
                  </a:cubicBezTo>
                  <a:cubicBezTo>
                    <a:pt x="21" y="7"/>
                    <a:pt x="10" y="0"/>
                    <a:pt x="0" y="2"/>
                  </a:cubicBez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10"/>
            <p:cNvSpPr>
              <a:spLocks/>
            </p:cNvSpPr>
            <p:nvPr/>
          </p:nvSpPr>
          <p:spPr bwMode="auto">
            <a:xfrm>
              <a:off x="6418" y="3200"/>
              <a:ext cx="926" cy="220"/>
            </a:xfrm>
            <a:custGeom>
              <a:avLst/>
              <a:gdLst>
                <a:gd name="T0" fmla="*/ 34 w 286"/>
                <a:gd name="T1" fmla="*/ 0 h 68"/>
                <a:gd name="T2" fmla="*/ 0 w 286"/>
                <a:gd name="T3" fmla="*/ 34 h 68"/>
                <a:gd name="T4" fmla="*/ 34 w 286"/>
                <a:gd name="T5" fmla="*/ 68 h 68"/>
                <a:gd name="T6" fmla="*/ 252 w 286"/>
                <a:gd name="T7" fmla="*/ 68 h 68"/>
                <a:gd name="T8" fmla="*/ 286 w 286"/>
                <a:gd name="T9" fmla="*/ 34 h 68"/>
                <a:gd name="T10" fmla="*/ 286 w 286"/>
                <a:gd name="T11" fmla="*/ 0 h 68"/>
                <a:gd name="T12" fmla="*/ 34 w 286"/>
                <a:gd name="T13" fmla="*/ 0 h 68"/>
              </a:gdLst>
              <a:ahLst/>
              <a:cxnLst>
                <a:cxn ang="0">
                  <a:pos x="T0" y="T1"/>
                </a:cxn>
                <a:cxn ang="0">
                  <a:pos x="T2" y="T3"/>
                </a:cxn>
                <a:cxn ang="0">
                  <a:pos x="T4" y="T5"/>
                </a:cxn>
                <a:cxn ang="0">
                  <a:pos x="T6" y="T7"/>
                </a:cxn>
                <a:cxn ang="0">
                  <a:pos x="T8" y="T9"/>
                </a:cxn>
                <a:cxn ang="0">
                  <a:pos x="T10" y="T11"/>
                </a:cxn>
                <a:cxn ang="0">
                  <a:pos x="T12" y="T13"/>
                </a:cxn>
              </a:cxnLst>
              <a:rect l="0" t="0" r="r" b="b"/>
              <a:pathLst>
                <a:path w="286" h="68">
                  <a:moveTo>
                    <a:pt x="34" y="0"/>
                  </a:moveTo>
                  <a:cubicBezTo>
                    <a:pt x="15" y="0"/>
                    <a:pt x="0" y="15"/>
                    <a:pt x="0" y="34"/>
                  </a:cubicBezTo>
                  <a:cubicBezTo>
                    <a:pt x="0" y="53"/>
                    <a:pt x="15" y="68"/>
                    <a:pt x="34" y="68"/>
                  </a:cubicBezTo>
                  <a:cubicBezTo>
                    <a:pt x="252" y="68"/>
                    <a:pt x="252" y="68"/>
                    <a:pt x="252" y="68"/>
                  </a:cubicBezTo>
                  <a:cubicBezTo>
                    <a:pt x="271" y="68"/>
                    <a:pt x="286" y="53"/>
                    <a:pt x="286" y="34"/>
                  </a:cubicBezTo>
                  <a:cubicBezTo>
                    <a:pt x="286" y="0"/>
                    <a:pt x="286" y="0"/>
                    <a:pt x="286" y="0"/>
                  </a:cubicBezTo>
                  <a:lnTo>
                    <a:pt x="34" y="0"/>
                  </a:ln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11"/>
            <p:cNvSpPr>
              <a:spLocks/>
            </p:cNvSpPr>
            <p:nvPr/>
          </p:nvSpPr>
          <p:spPr bwMode="auto">
            <a:xfrm>
              <a:off x="7066" y="2555"/>
              <a:ext cx="278" cy="645"/>
            </a:xfrm>
            <a:custGeom>
              <a:avLst/>
              <a:gdLst>
                <a:gd name="T0" fmla="*/ 61 w 86"/>
                <a:gd name="T1" fmla="*/ 0 h 200"/>
                <a:gd name="T2" fmla="*/ 0 w 86"/>
                <a:gd name="T3" fmla="*/ 100 h 200"/>
                <a:gd name="T4" fmla="*/ 0 w 86"/>
                <a:gd name="T5" fmla="*/ 200 h 200"/>
                <a:gd name="T6" fmla="*/ 86 w 86"/>
                <a:gd name="T7" fmla="*/ 200 h 200"/>
                <a:gd name="T8" fmla="*/ 86 w 86"/>
                <a:gd name="T9" fmla="*/ 0 h 200"/>
                <a:gd name="T10" fmla="*/ 61 w 86"/>
                <a:gd name="T11" fmla="*/ 0 h 200"/>
              </a:gdLst>
              <a:ahLst/>
              <a:cxnLst>
                <a:cxn ang="0">
                  <a:pos x="T0" y="T1"/>
                </a:cxn>
                <a:cxn ang="0">
                  <a:pos x="T2" y="T3"/>
                </a:cxn>
                <a:cxn ang="0">
                  <a:pos x="T4" y="T5"/>
                </a:cxn>
                <a:cxn ang="0">
                  <a:pos x="T6" y="T7"/>
                </a:cxn>
                <a:cxn ang="0">
                  <a:pos x="T8" y="T9"/>
                </a:cxn>
                <a:cxn ang="0">
                  <a:pos x="T10" y="T11"/>
                </a:cxn>
              </a:cxnLst>
              <a:rect l="0" t="0" r="r" b="b"/>
              <a:pathLst>
                <a:path w="86" h="200">
                  <a:moveTo>
                    <a:pt x="61" y="0"/>
                  </a:moveTo>
                  <a:cubicBezTo>
                    <a:pt x="8" y="0"/>
                    <a:pt x="0" y="61"/>
                    <a:pt x="0" y="100"/>
                  </a:cubicBezTo>
                  <a:cubicBezTo>
                    <a:pt x="0" y="200"/>
                    <a:pt x="0" y="200"/>
                    <a:pt x="0" y="200"/>
                  </a:cubicBezTo>
                  <a:cubicBezTo>
                    <a:pt x="86" y="200"/>
                    <a:pt x="86" y="200"/>
                    <a:pt x="86" y="200"/>
                  </a:cubicBezTo>
                  <a:cubicBezTo>
                    <a:pt x="86" y="0"/>
                    <a:pt x="86" y="0"/>
                    <a:pt x="86" y="0"/>
                  </a:cubicBezTo>
                  <a:cubicBezTo>
                    <a:pt x="86" y="0"/>
                    <a:pt x="63" y="0"/>
                    <a:pt x="61" y="0"/>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12"/>
            <p:cNvSpPr>
              <a:spLocks/>
            </p:cNvSpPr>
            <p:nvPr/>
          </p:nvSpPr>
          <p:spPr bwMode="auto">
            <a:xfrm>
              <a:off x="6237" y="3946"/>
              <a:ext cx="343" cy="152"/>
            </a:xfrm>
            <a:custGeom>
              <a:avLst/>
              <a:gdLst>
                <a:gd name="T0" fmla="*/ 52 w 106"/>
                <a:gd name="T1" fmla="*/ 0 h 47"/>
                <a:gd name="T2" fmla="*/ 0 w 106"/>
                <a:gd name="T3" fmla="*/ 47 h 47"/>
                <a:gd name="T4" fmla="*/ 52 w 106"/>
                <a:gd name="T5" fmla="*/ 47 h 47"/>
                <a:gd name="T6" fmla="*/ 106 w 106"/>
                <a:gd name="T7" fmla="*/ 47 h 47"/>
                <a:gd name="T8" fmla="*/ 106 w 106"/>
                <a:gd name="T9" fmla="*/ 0 h 47"/>
                <a:gd name="T10" fmla="*/ 52 w 106"/>
                <a:gd name="T11" fmla="*/ 0 h 47"/>
              </a:gdLst>
              <a:ahLst/>
              <a:cxnLst>
                <a:cxn ang="0">
                  <a:pos x="T0" y="T1"/>
                </a:cxn>
                <a:cxn ang="0">
                  <a:pos x="T2" y="T3"/>
                </a:cxn>
                <a:cxn ang="0">
                  <a:pos x="T4" y="T5"/>
                </a:cxn>
                <a:cxn ang="0">
                  <a:pos x="T6" y="T7"/>
                </a:cxn>
                <a:cxn ang="0">
                  <a:pos x="T8" y="T9"/>
                </a:cxn>
                <a:cxn ang="0">
                  <a:pos x="T10" y="T11"/>
                </a:cxn>
              </a:cxnLst>
              <a:rect l="0" t="0" r="r" b="b"/>
              <a:pathLst>
                <a:path w="106" h="47">
                  <a:moveTo>
                    <a:pt x="52" y="0"/>
                  </a:moveTo>
                  <a:cubicBezTo>
                    <a:pt x="25" y="0"/>
                    <a:pt x="3" y="20"/>
                    <a:pt x="0" y="47"/>
                  </a:cubicBezTo>
                  <a:cubicBezTo>
                    <a:pt x="52" y="47"/>
                    <a:pt x="52" y="47"/>
                    <a:pt x="52" y="47"/>
                  </a:cubicBezTo>
                  <a:cubicBezTo>
                    <a:pt x="106" y="47"/>
                    <a:pt x="106" y="47"/>
                    <a:pt x="106" y="47"/>
                  </a:cubicBezTo>
                  <a:cubicBezTo>
                    <a:pt x="106" y="0"/>
                    <a:pt x="106" y="0"/>
                    <a:pt x="106" y="0"/>
                  </a:cubicBezTo>
                  <a:lnTo>
                    <a:pt x="52" y="0"/>
                  </a:lnTo>
                  <a:close/>
                </a:path>
              </a:pathLst>
            </a:custGeom>
            <a:solidFill>
              <a:schemeClr val="accent3">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Rectangle 13"/>
            <p:cNvSpPr>
              <a:spLocks noChangeArrowheads="1"/>
            </p:cNvSpPr>
            <p:nvPr/>
          </p:nvSpPr>
          <p:spPr bwMode="auto">
            <a:xfrm>
              <a:off x="6418" y="3307"/>
              <a:ext cx="234" cy="639"/>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14"/>
            <p:cNvSpPr>
              <a:spLocks/>
            </p:cNvSpPr>
            <p:nvPr/>
          </p:nvSpPr>
          <p:spPr bwMode="auto">
            <a:xfrm>
              <a:off x="6940" y="3688"/>
              <a:ext cx="126" cy="235"/>
            </a:xfrm>
            <a:custGeom>
              <a:avLst/>
              <a:gdLst>
                <a:gd name="T0" fmla="*/ 0 w 126"/>
                <a:gd name="T1" fmla="*/ 235 h 235"/>
                <a:gd name="T2" fmla="*/ 126 w 126"/>
                <a:gd name="T3" fmla="*/ 235 h 235"/>
                <a:gd name="T4" fmla="*/ 110 w 126"/>
                <a:gd name="T5" fmla="*/ 0 h 235"/>
                <a:gd name="T6" fmla="*/ 13 w 126"/>
                <a:gd name="T7" fmla="*/ 0 h 235"/>
                <a:gd name="T8" fmla="*/ 0 w 126"/>
                <a:gd name="T9" fmla="*/ 235 h 235"/>
              </a:gdLst>
              <a:ahLst/>
              <a:cxnLst>
                <a:cxn ang="0">
                  <a:pos x="T0" y="T1"/>
                </a:cxn>
                <a:cxn ang="0">
                  <a:pos x="T2" y="T3"/>
                </a:cxn>
                <a:cxn ang="0">
                  <a:pos x="T4" y="T5"/>
                </a:cxn>
                <a:cxn ang="0">
                  <a:pos x="T6" y="T7"/>
                </a:cxn>
                <a:cxn ang="0">
                  <a:pos x="T8" y="T9"/>
                </a:cxn>
              </a:cxnLst>
              <a:rect l="0" t="0" r="r" b="b"/>
              <a:pathLst>
                <a:path w="126" h="235">
                  <a:moveTo>
                    <a:pt x="0" y="235"/>
                  </a:moveTo>
                  <a:lnTo>
                    <a:pt x="126" y="235"/>
                  </a:lnTo>
                  <a:lnTo>
                    <a:pt x="110" y="0"/>
                  </a:lnTo>
                  <a:lnTo>
                    <a:pt x="13" y="0"/>
                  </a:lnTo>
                  <a:lnTo>
                    <a:pt x="0" y="23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15"/>
            <p:cNvSpPr>
              <a:spLocks/>
            </p:cNvSpPr>
            <p:nvPr/>
          </p:nvSpPr>
          <p:spPr bwMode="auto">
            <a:xfrm>
              <a:off x="6969" y="3491"/>
              <a:ext cx="64" cy="239"/>
            </a:xfrm>
            <a:custGeom>
              <a:avLst/>
              <a:gdLst>
                <a:gd name="T0" fmla="*/ 0 w 64"/>
                <a:gd name="T1" fmla="*/ 239 h 239"/>
                <a:gd name="T2" fmla="*/ 64 w 64"/>
                <a:gd name="T3" fmla="*/ 239 h 239"/>
                <a:gd name="T4" fmla="*/ 61 w 64"/>
                <a:gd name="T5" fmla="*/ 0 h 239"/>
                <a:gd name="T6" fmla="*/ 6 w 64"/>
                <a:gd name="T7" fmla="*/ 0 h 239"/>
                <a:gd name="T8" fmla="*/ 0 w 64"/>
                <a:gd name="T9" fmla="*/ 239 h 239"/>
              </a:gdLst>
              <a:ahLst/>
              <a:cxnLst>
                <a:cxn ang="0">
                  <a:pos x="T0" y="T1"/>
                </a:cxn>
                <a:cxn ang="0">
                  <a:pos x="T2" y="T3"/>
                </a:cxn>
                <a:cxn ang="0">
                  <a:pos x="T4" y="T5"/>
                </a:cxn>
                <a:cxn ang="0">
                  <a:pos x="T6" y="T7"/>
                </a:cxn>
                <a:cxn ang="0">
                  <a:pos x="T8" y="T9"/>
                </a:cxn>
              </a:cxnLst>
              <a:rect l="0" t="0" r="r" b="b"/>
              <a:pathLst>
                <a:path w="64" h="239">
                  <a:moveTo>
                    <a:pt x="0" y="239"/>
                  </a:moveTo>
                  <a:lnTo>
                    <a:pt x="64" y="239"/>
                  </a:lnTo>
                  <a:lnTo>
                    <a:pt x="61" y="0"/>
                  </a:lnTo>
                  <a:lnTo>
                    <a:pt x="6" y="0"/>
                  </a:lnTo>
                  <a:lnTo>
                    <a:pt x="0" y="23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Oval 16"/>
            <p:cNvSpPr>
              <a:spLocks noChangeArrowheads="1"/>
            </p:cNvSpPr>
            <p:nvPr/>
          </p:nvSpPr>
          <p:spPr bwMode="auto">
            <a:xfrm>
              <a:off x="7260" y="3962"/>
              <a:ext cx="142" cy="142"/>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Oval 17"/>
            <p:cNvSpPr>
              <a:spLocks noChangeArrowheads="1"/>
            </p:cNvSpPr>
            <p:nvPr/>
          </p:nvSpPr>
          <p:spPr bwMode="auto">
            <a:xfrm>
              <a:off x="6609" y="3959"/>
              <a:ext cx="143" cy="139"/>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18"/>
            <p:cNvSpPr>
              <a:spLocks/>
            </p:cNvSpPr>
            <p:nvPr/>
          </p:nvSpPr>
          <p:spPr bwMode="auto">
            <a:xfrm>
              <a:off x="6681" y="3849"/>
              <a:ext cx="650" cy="100"/>
            </a:xfrm>
            <a:custGeom>
              <a:avLst/>
              <a:gdLst>
                <a:gd name="T0" fmla="*/ 0 w 201"/>
                <a:gd name="T1" fmla="*/ 31 h 31"/>
                <a:gd name="T2" fmla="*/ 26 w 201"/>
                <a:gd name="T3" fmla="*/ 14 h 31"/>
                <a:gd name="T4" fmla="*/ 101 w 201"/>
                <a:gd name="T5" fmla="*/ 0 h 31"/>
                <a:gd name="T6" fmla="*/ 175 w 201"/>
                <a:gd name="T7" fmla="*/ 14 h 31"/>
                <a:gd name="T8" fmla="*/ 201 w 201"/>
                <a:gd name="T9" fmla="*/ 31 h 31"/>
                <a:gd name="T10" fmla="*/ 0 w 201"/>
                <a:gd name="T11" fmla="*/ 31 h 31"/>
              </a:gdLst>
              <a:ahLst/>
              <a:cxnLst>
                <a:cxn ang="0">
                  <a:pos x="T0" y="T1"/>
                </a:cxn>
                <a:cxn ang="0">
                  <a:pos x="T2" y="T3"/>
                </a:cxn>
                <a:cxn ang="0">
                  <a:pos x="T4" y="T5"/>
                </a:cxn>
                <a:cxn ang="0">
                  <a:pos x="T6" y="T7"/>
                </a:cxn>
                <a:cxn ang="0">
                  <a:pos x="T8" y="T9"/>
                </a:cxn>
                <a:cxn ang="0">
                  <a:pos x="T10" y="T11"/>
                </a:cxn>
              </a:cxnLst>
              <a:rect l="0" t="0" r="r" b="b"/>
              <a:pathLst>
                <a:path w="201" h="31">
                  <a:moveTo>
                    <a:pt x="0" y="31"/>
                  </a:moveTo>
                  <a:cubicBezTo>
                    <a:pt x="5" y="21"/>
                    <a:pt x="14" y="17"/>
                    <a:pt x="26" y="14"/>
                  </a:cubicBezTo>
                  <a:cubicBezTo>
                    <a:pt x="101" y="0"/>
                    <a:pt x="101" y="0"/>
                    <a:pt x="101" y="0"/>
                  </a:cubicBezTo>
                  <a:cubicBezTo>
                    <a:pt x="175" y="14"/>
                    <a:pt x="175" y="14"/>
                    <a:pt x="175" y="14"/>
                  </a:cubicBezTo>
                  <a:cubicBezTo>
                    <a:pt x="187" y="17"/>
                    <a:pt x="197" y="21"/>
                    <a:pt x="201" y="31"/>
                  </a:cubicBezTo>
                  <a:lnTo>
                    <a:pt x="0"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Rectangle 19"/>
            <p:cNvSpPr>
              <a:spLocks noChangeArrowheads="1"/>
            </p:cNvSpPr>
            <p:nvPr/>
          </p:nvSpPr>
          <p:spPr bwMode="auto">
            <a:xfrm>
              <a:off x="7260" y="3949"/>
              <a:ext cx="71" cy="8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Rectangle 20"/>
            <p:cNvSpPr>
              <a:spLocks noChangeArrowheads="1"/>
            </p:cNvSpPr>
            <p:nvPr/>
          </p:nvSpPr>
          <p:spPr bwMode="auto">
            <a:xfrm>
              <a:off x="6681" y="3949"/>
              <a:ext cx="71" cy="7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21"/>
            <p:cNvSpPr>
              <a:spLocks/>
            </p:cNvSpPr>
            <p:nvPr/>
          </p:nvSpPr>
          <p:spPr bwMode="auto">
            <a:xfrm>
              <a:off x="7021" y="3962"/>
              <a:ext cx="35" cy="142"/>
            </a:xfrm>
            <a:custGeom>
              <a:avLst/>
              <a:gdLst>
                <a:gd name="T0" fmla="*/ 0 w 11"/>
                <a:gd name="T1" fmla="*/ 41 h 44"/>
                <a:gd name="T2" fmla="*/ 2 w 11"/>
                <a:gd name="T3" fmla="*/ 44 h 44"/>
                <a:gd name="T4" fmla="*/ 8 w 11"/>
                <a:gd name="T5" fmla="*/ 44 h 44"/>
                <a:gd name="T6" fmla="*/ 11 w 11"/>
                <a:gd name="T7" fmla="*/ 41 h 44"/>
                <a:gd name="T8" fmla="*/ 11 w 11"/>
                <a:gd name="T9" fmla="*/ 2 h 44"/>
                <a:gd name="T10" fmla="*/ 8 w 11"/>
                <a:gd name="T11" fmla="*/ 0 h 44"/>
                <a:gd name="T12" fmla="*/ 2 w 11"/>
                <a:gd name="T13" fmla="*/ 0 h 44"/>
                <a:gd name="T14" fmla="*/ 0 w 11"/>
                <a:gd name="T15" fmla="*/ 2 h 44"/>
                <a:gd name="T16" fmla="*/ 0 w 11"/>
                <a:gd name="T17" fmla="*/ 41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44">
                  <a:moveTo>
                    <a:pt x="0" y="41"/>
                  </a:moveTo>
                  <a:cubicBezTo>
                    <a:pt x="0" y="43"/>
                    <a:pt x="1" y="44"/>
                    <a:pt x="2" y="44"/>
                  </a:cubicBezTo>
                  <a:cubicBezTo>
                    <a:pt x="8" y="44"/>
                    <a:pt x="8" y="44"/>
                    <a:pt x="8" y="44"/>
                  </a:cubicBezTo>
                  <a:cubicBezTo>
                    <a:pt x="9" y="44"/>
                    <a:pt x="11" y="43"/>
                    <a:pt x="11" y="41"/>
                  </a:cubicBezTo>
                  <a:cubicBezTo>
                    <a:pt x="11" y="2"/>
                    <a:pt x="11" y="2"/>
                    <a:pt x="11" y="2"/>
                  </a:cubicBezTo>
                  <a:cubicBezTo>
                    <a:pt x="11" y="1"/>
                    <a:pt x="9" y="0"/>
                    <a:pt x="8" y="0"/>
                  </a:cubicBezTo>
                  <a:cubicBezTo>
                    <a:pt x="2" y="0"/>
                    <a:pt x="2" y="0"/>
                    <a:pt x="2" y="0"/>
                  </a:cubicBezTo>
                  <a:cubicBezTo>
                    <a:pt x="1" y="0"/>
                    <a:pt x="0" y="1"/>
                    <a:pt x="0" y="2"/>
                  </a:cubicBezTo>
                  <a:lnTo>
                    <a:pt x="0" y="4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22"/>
            <p:cNvSpPr>
              <a:spLocks/>
            </p:cNvSpPr>
            <p:nvPr/>
          </p:nvSpPr>
          <p:spPr bwMode="auto">
            <a:xfrm>
              <a:off x="6949" y="3962"/>
              <a:ext cx="33" cy="142"/>
            </a:xfrm>
            <a:custGeom>
              <a:avLst/>
              <a:gdLst>
                <a:gd name="T0" fmla="*/ 0 w 10"/>
                <a:gd name="T1" fmla="*/ 41 h 44"/>
                <a:gd name="T2" fmla="*/ 2 w 10"/>
                <a:gd name="T3" fmla="*/ 44 h 44"/>
                <a:gd name="T4" fmla="*/ 8 w 10"/>
                <a:gd name="T5" fmla="*/ 44 h 44"/>
                <a:gd name="T6" fmla="*/ 10 w 10"/>
                <a:gd name="T7" fmla="*/ 41 h 44"/>
                <a:gd name="T8" fmla="*/ 10 w 10"/>
                <a:gd name="T9" fmla="*/ 2 h 44"/>
                <a:gd name="T10" fmla="*/ 8 w 10"/>
                <a:gd name="T11" fmla="*/ 0 h 44"/>
                <a:gd name="T12" fmla="*/ 2 w 10"/>
                <a:gd name="T13" fmla="*/ 0 h 44"/>
                <a:gd name="T14" fmla="*/ 0 w 10"/>
                <a:gd name="T15" fmla="*/ 2 h 44"/>
                <a:gd name="T16" fmla="*/ 0 w 10"/>
                <a:gd name="T17" fmla="*/ 41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44">
                  <a:moveTo>
                    <a:pt x="0" y="41"/>
                  </a:moveTo>
                  <a:cubicBezTo>
                    <a:pt x="0" y="43"/>
                    <a:pt x="1" y="44"/>
                    <a:pt x="2" y="44"/>
                  </a:cubicBezTo>
                  <a:cubicBezTo>
                    <a:pt x="8" y="44"/>
                    <a:pt x="8" y="44"/>
                    <a:pt x="8" y="44"/>
                  </a:cubicBezTo>
                  <a:cubicBezTo>
                    <a:pt x="9" y="44"/>
                    <a:pt x="10" y="43"/>
                    <a:pt x="10" y="41"/>
                  </a:cubicBezTo>
                  <a:cubicBezTo>
                    <a:pt x="10" y="2"/>
                    <a:pt x="10" y="2"/>
                    <a:pt x="10" y="2"/>
                  </a:cubicBezTo>
                  <a:cubicBezTo>
                    <a:pt x="10" y="1"/>
                    <a:pt x="9" y="0"/>
                    <a:pt x="8" y="0"/>
                  </a:cubicBezTo>
                  <a:cubicBezTo>
                    <a:pt x="2" y="0"/>
                    <a:pt x="2" y="0"/>
                    <a:pt x="2" y="0"/>
                  </a:cubicBezTo>
                  <a:cubicBezTo>
                    <a:pt x="1" y="0"/>
                    <a:pt x="0" y="1"/>
                    <a:pt x="0" y="2"/>
                  </a:cubicBezTo>
                  <a:lnTo>
                    <a:pt x="0" y="4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Rectangle 23"/>
            <p:cNvSpPr>
              <a:spLocks noChangeArrowheads="1"/>
            </p:cNvSpPr>
            <p:nvPr/>
          </p:nvSpPr>
          <p:spPr bwMode="auto">
            <a:xfrm>
              <a:off x="6966" y="3862"/>
              <a:ext cx="71" cy="19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24"/>
            <p:cNvSpPr>
              <a:spLocks/>
            </p:cNvSpPr>
            <p:nvPr/>
          </p:nvSpPr>
          <p:spPr bwMode="auto">
            <a:xfrm>
              <a:off x="6794" y="3446"/>
              <a:ext cx="414" cy="54"/>
            </a:xfrm>
            <a:custGeom>
              <a:avLst/>
              <a:gdLst>
                <a:gd name="T0" fmla="*/ 0 w 128"/>
                <a:gd name="T1" fmla="*/ 9 h 17"/>
                <a:gd name="T2" fmla="*/ 8 w 128"/>
                <a:gd name="T3" fmla="*/ 17 h 17"/>
                <a:gd name="T4" fmla="*/ 120 w 128"/>
                <a:gd name="T5" fmla="*/ 17 h 17"/>
                <a:gd name="T6" fmla="*/ 128 w 128"/>
                <a:gd name="T7" fmla="*/ 9 h 17"/>
                <a:gd name="T8" fmla="*/ 128 w 128"/>
                <a:gd name="T9" fmla="*/ 9 h 17"/>
                <a:gd name="T10" fmla="*/ 120 w 128"/>
                <a:gd name="T11" fmla="*/ 0 h 17"/>
                <a:gd name="T12" fmla="*/ 8 w 128"/>
                <a:gd name="T13" fmla="*/ 0 h 17"/>
                <a:gd name="T14" fmla="*/ 0 w 128"/>
                <a:gd name="T15" fmla="*/ 9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8" h="17">
                  <a:moveTo>
                    <a:pt x="0" y="9"/>
                  </a:moveTo>
                  <a:cubicBezTo>
                    <a:pt x="0" y="13"/>
                    <a:pt x="4" y="17"/>
                    <a:pt x="8" y="17"/>
                  </a:cubicBezTo>
                  <a:cubicBezTo>
                    <a:pt x="120" y="17"/>
                    <a:pt x="120" y="17"/>
                    <a:pt x="120" y="17"/>
                  </a:cubicBezTo>
                  <a:cubicBezTo>
                    <a:pt x="125" y="17"/>
                    <a:pt x="128" y="13"/>
                    <a:pt x="128" y="9"/>
                  </a:cubicBezTo>
                  <a:cubicBezTo>
                    <a:pt x="128" y="9"/>
                    <a:pt x="128" y="9"/>
                    <a:pt x="128" y="9"/>
                  </a:cubicBezTo>
                  <a:cubicBezTo>
                    <a:pt x="128" y="4"/>
                    <a:pt x="125" y="0"/>
                    <a:pt x="120" y="0"/>
                  </a:cubicBezTo>
                  <a:cubicBezTo>
                    <a:pt x="8" y="0"/>
                    <a:pt x="8" y="0"/>
                    <a:pt x="8" y="0"/>
                  </a:cubicBezTo>
                  <a:cubicBezTo>
                    <a:pt x="4" y="0"/>
                    <a:pt x="0" y="4"/>
                    <a:pt x="0"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25"/>
            <p:cNvSpPr>
              <a:spLocks/>
            </p:cNvSpPr>
            <p:nvPr/>
          </p:nvSpPr>
          <p:spPr bwMode="auto">
            <a:xfrm>
              <a:off x="6606" y="3416"/>
              <a:ext cx="793" cy="59"/>
            </a:xfrm>
            <a:custGeom>
              <a:avLst/>
              <a:gdLst>
                <a:gd name="T0" fmla="*/ 245 w 245"/>
                <a:gd name="T1" fmla="*/ 0 h 18"/>
                <a:gd name="T2" fmla="*/ 245 w 245"/>
                <a:gd name="T3" fmla="*/ 0 h 18"/>
                <a:gd name="T4" fmla="*/ 227 w 245"/>
                <a:gd name="T5" fmla="*/ 18 h 18"/>
                <a:gd name="T6" fmla="*/ 17 w 245"/>
                <a:gd name="T7" fmla="*/ 18 h 18"/>
                <a:gd name="T8" fmla="*/ 0 w 245"/>
                <a:gd name="T9" fmla="*/ 0 h 18"/>
                <a:gd name="T10" fmla="*/ 0 w 245"/>
                <a:gd name="T11" fmla="*/ 0 h 18"/>
                <a:gd name="T12" fmla="*/ 245 w 245"/>
                <a:gd name="T13" fmla="*/ 0 h 18"/>
              </a:gdLst>
              <a:ahLst/>
              <a:cxnLst>
                <a:cxn ang="0">
                  <a:pos x="T0" y="T1"/>
                </a:cxn>
                <a:cxn ang="0">
                  <a:pos x="T2" y="T3"/>
                </a:cxn>
                <a:cxn ang="0">
                  <a:pos x="T4" y="T5"/>
                </a:cxn>
                <a:cxn ang="0">
                  <a:pos x="T6" y="T7"/>
                </a:cxn>
                <a:cxn ang="0">
                  <a:pos x="T8" y="T9"/>
                </a:cxn>
                <a:cxn ang="0">
                  <a:pos x="T10" y="T11"/>
                </a:cxn>
                <a:cxn ang="0">
                  <a:pos x="T12" y="T13"/>
                </a:cxn>
              </a:cxnLst>
              <a:rect l="0" t="0" r="r" b="b"/>
              <a:pathLst>
                <a:path w="245" h="18">
                  <a:moveTo>
                    <a:pt x="245" y="0"/>
                  </a:moveTo>
                  <a:cubicBezTo>
                    <a:pt x="245" y="0"/>
                    <a:pt x="245" y="0"/>
                    <a:pt x="245" y="0"/>
                  </a:cubicBezTo>
                  <a:cubicBezTo>
                    <a:pt x="245" y="10"/>
                    <a:pt x="237" y="18"/>
                    <a:pt x="227" y="18"/>
                  </a:cubicBezTo>
                  <a:cubicBezTo>
                    <a:pt x="17" y="18"/>
                    <a:pt x="17" y="18"/>
                    <a:pt x="17" y="18"/>
                  </a:cubicBezTo>
                  <a:cubicBezTo>
                    <a:pt x="8" y="18"/>
                    <a:pt x="0" y="10"/>
                    <a:pt x="0" y="0"/>
                  </a:cubicBezTo>
                  <a:cubicBezTo>
                    <a:pt x="0" y="0"/>
                    <a:pt x="0" y="0"/>
                    <a:pt x="0" y="0"/>
                  </a:cubicBezTo>
                  <a:lnTo>
                    <a:pt x="245"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26"/>
            <p:cNvSpPr>
              <a:spLocks/>
            </p:cNvSpPr>
            <p:nvPr/>
          </p:nvSpPr>
          <p:spPr bwMode="auto">
            <a:xfrm>
              <a:off x="7402" y="2548"/>
              <a:ext cx="59" cy="704"/>
            </a:xfrm>
            <a:custGeom>
              <a:avLst/>
              <a:gdLst>
                <a:gd name="T0" fmla="*/ 0 w 18"/>
                <a:gd name="T1" fmla="*/ 0 h 218"/>
                <a:gd name="T2" fmla="*/ 0 w 18"/>
                <a:gd name="T3" fmla="*/ 0 h 218"/>
                <a:gd name="T4" fmla="*/ 18 w 18"/>
                <a:gd name="T5" fmla="*/ 18 h 218"/>
                <a:gd name="T6" fmla="*/ 18 w 18"/>
                <a:gd name="T7" fmla="*/ 200 h 218"/>
                <a:gd name="T8" fmla="*/ 0 w 18"/>
                <a:gd name="T9" fmla="*/ 218 h 218"/>
                <a:gd name="T10" fmla="*/ 0 w 18"/>
                <a:gd name="T11" fmla="*/ 218 h 218"/>
                <a:gd name="T12" fmla="*/ 0 w 18"/>
                <a:gd name="T13" fmla="*/ 0 h 218"/>
              </a:gdLst>
              <a:ahLst/>
              <a:cxnLst>
                <a:cxn ang="0">
                  <a:pos x="T0" y="T1"/>
                </a:cxn>
                <a:cxn ang="0">
                  <a:pos x="T2" y="T3"/>
                </a:cxn>
                <a:cxn ang="0">
                  <a:pos x="T4" y="T5"/>
                </a:cxn>
                <a:cxn ang="0">
                  <a:pos x="T6" y="T7"/>
                </a:cxn>
                <a:cxn ang="0">
                  <a:pos x="T8" y="T9"/>
                </a:cxn>
                <a:cxn ang="0">
                  <a:pos x="T10" y="T11"/>
                </a:cxn>
                <a:cxn ang="0">
                  <a:pos x="T12" y="T13"/>
                </a:cxn>
              </a:cxnLst>
              <a:rect l="0" t="0" r="r" b="b"/>
              <a:pathLst>
                <a:path w="18" h="218">
                  <a:moveTo>
                    <a:pt x="0" y="0"/>
                  </a:moveTo>
                  <a:cubicBezTo>
                    <a:pt x="0" y="0"/>
                    <a:pt x="0" y="0"/>
                    <a:pt x="0" y="0"/>
                  </a:cubicBezTo>
                  <a:cubicBezTo>
                    <a:pt x="10" y="0"/>
                    <a:pt x="18" y="8"/>
                    <a:pt x="18" y="18"/>
                  </a:cubicBezTo>
                  <a:cubicBezTo>
                    <a:pt x="18" y="200"/>
                    <a:pt x="18" y="200"/>
                    <a:pt x="18" y="200"/>
                  </a:cubicBezTo>
                  <a:cubicBezTo>
                    <a:pt x="18" y="210"/>
                    <a:pt x="10" y="218"/>
                    <a:pt x="0" y="218"/>
                  </a:cubicBezTo>
                  <a:cubicBezTo>
                    <a:pt x="0" y="218"/>
                    <a:pt x="0" y="218"/>
                    <a:pt x="0" y="218"/>
                  </a:cubicBezTo>
                  <a:lnTo>
                    <a:pt x="0"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27"/>
            <p:cNvSpPr>
              <a:spLocks/>
            </p:cNvSpPr>
            <p:nvPr/>
          </p:nvSpPr>
          <p:spPr bwMode="auto">
            <a:xfrm>
              <a:off x="7092" y="2939"/>
              <a:ext cx="411" cy="597"/>
            </a:xfrm>
            <a:custGeom>
              <a:avLst/>
              <a:gdLst>
                <a:gd name="T0" fmla="*/ 0 w 127"/>
                <a:gd name="T1" fmla="*/ 185 h 185"/>
                <a:gd name="T2" fmla="*/ 98 w 127"/>
                <a:gd name="T3" fmla="*/ 185 h 185"/>
                <a:gd name="T4" fmla="*/ 127 w 127"/>
                <a:gd name="T5" fmla="*/ 156 h 185"/>
                <a:gd name="T6" fmla="*/ 127 w 127"/>
                <a:gd name="T7" fmla="*/ 0 h 185"/>
                <a:gd name="T8" fmla="*/ 114 w 127"/>
                <a:gd name="T9" fmla="*/ 0 h 185"/>
                <a:gd name="T10" fmla="*/ 114 w 127"/>
                <a:gd name="T11" fmla="*/ 156 h 185"/>
                <a:gd name="T12" fmla="*/ 98 w 127"/>
                <a:gd name="T13" fmla="*/ 172 h 185"/>
                <a:gd name="T14" fmla="*/ 0 w 127"/>
                <a:gd name="T15" fmla="*/ 172 h 185"/>
                <a:gd name="T16" fmla="*/ 0 w 127"/>
                <a:gd name="T17" fmla="*/ 185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7" h="185">
                  <a:moveTo>
                    <a:pt x="0" y="185"/>
                  </a:moveTo>
                  <a:cubicBezTo>
                    <a:pt x="98" y="185"/>
                    <a:pt x="98" y="185"/>
                    <a:pt x="98" y="185"/>
                  </a:cubicBezTo>
                  <a:cubicBezTo>
                    <a:pt x="114" y="185"/>
                    <a:pt x="127" y="172"/>
                    <a:pt x="127" y="156"/>
                  </a:cubicBezTo>
                  <a:cubicBezTo>
                    <a:pt x="127" y="0"/>
                    <a:pt x="127" y="0"/>
                    <a:pt x="127" y="0"/>
                  </a:cubicBezTo>
                  <a:cubicBezTo>
                    <a:pt x="114" y="0"/>
                    <a:pt x="114" y="0"/>
                    <a:pt x="114" y="0"/>
                  </a:cubicBezTo>
                  <a:cubicBezTo>
                    <a:pt x="114" y="156"/>
                    <a:pt x="114" y="156"/>
                    <a:pt x="114" y="156"/>
                  </a:cubicBezTo>
                  <a:cubicBezTo>
                    <a:pt x="114" y="165"/>
                    <a:pt x="107" y="172"/>
                    <a:pt x="98" y="172"/>
                  </a:cubicBezTo>
                  <a:cubicBezTo>
                    <a:pt x="0" y="172"/>
                    <a:pt x="0" y="172"/>
                    <a:pt x="0" y="172"/>
                  </a:cubicBezTo>
                  <a:lnTo>
                    <a:pt x="0" y="18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28"/>
            <p:cNvSpPr>
              <a:spLocks/>
            </p:cNvSpPr>
            <p:nvPr/>
          </p:nvSpPr>
          <p:spPr bwMode="auto">
            <a:xfrm>
              <a:off x="7092" y="3529"/>
              <a:ext cx="100" cy="91"/>
            </a:xfrm>
            <a:custGeom>
              <a:avLst/>
              <a:gdLst>
                <a:gd name="T0" fmla="*/ 31 w 31"/>
                <a:gd name="T1" fmla="*/ 0 h 28"/>
                <a:gd name="T2" fmla="*/ 31 w 31"/>
                <a:gd name="T3" fmla="*/ 15 h 28"/>
                <a:gd name="T4" fmla="*/ 19 w 31"/>
                <a:gd name="T5" fmla="*/ 28 h 28"/>
                <a:gd name="T6" fmla="*/ 12 w 31"/>
                <a:gd name="T7" fmla="*/ 28 h 28"/>
                <a:gd name="T8" fmla="*/ 0 w 31"/>
                <a:gd name="T9" fmla="*/ 15 h 28"/>
                <a:gd name="T10" fmla="*/ 0 w 31"/>
                <a:gd name="T11" fmla="*/ 0 h 28"/>
                <a:gd name="T12" fmla="*/ 31 w 31"/>
                <a:gd name="T13" fmla="*/ 0 h 28"/>
              </a:gdLst>
              <a:ahLst/>
              <a:cxnLst>
                <a:cxn ang="0">
                  <a:pos x="T0" y="T1"/>
                </a:cxn>
                <a:cxn ang="0">
                  <a:pos x="T2" y="T3"/>
                </a:cxn>
                <a:cxn ang="0">
                  <a:pos x="T4" y="T5"/>
                </a:cxn>
                <a:cxn ang="0">
                  <a:pos x="T6" y="T7"/>
                </a:cxn>
                <a:cxn ang="0">
                  <a:pos x="T8" y="T9"/>
                </a:cxn>
                <a:cxn ang="0">
                  <a:pos x="T10" y="T11"/>
                </a:cxn>
                <a:cxn ang="0">
                  <a:pos x="T12" y="T13"/>
                </a:cxn>
              </a:cxnLst>
              <a:rect l="0" t="0" r="r" b="b"/>
              <a:pathLst>
                <a:path w="31" h="28">
                  <a:moveTo>
                    <a:pt x="31" y="0"/>
                  </a:moveTo>
                  <a:cubicBezTo>
                    <a:pt x="31" y="15"/>
                    <a:pt x="31" y="15"/>
                    <a:pt x="31" y="15"/>
                  </a:cubicBezTo>
                  <a:cubicBezTo>
                    <a:pt x="31" y="22"/>
                    <a:pt x="26" y="28"/>
                    <a:pt x="19" y="28"/>
                  </a:cubicBezTo>
                  <a:cubicBezTo>
                    <a:pt x="12" y="28"/>
                    <a:pt x="12" y="28"/>
                    <a:pt x="12" y="28"/>
                  </a:cubicBezTo>
                  <a:cubicBezTo>
                    <a:pt x="5" y="28"/>
                    <a:pt x="0" y="22"/>
                    <a:pt x="0" y="15"/>
                  </a:cubicBezTo>
                  <a:cubicBezTo>
                    <a:pt x="0" y="0"/>
                    <a:pt x="0" y="0"/>
                    <a:pt x="0" y="0"/>
                  </a:cubicBezTo>
                  <a:lnTo>
                    <a:pt x="3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29"/>
            <p:cNvSpPr>
              <a:spLocks/>
            </p:cNvSpPr>
            <p:nvPr/>
          </p:nvSpPr>
          <p:spPr bwMode="auto">
            <a:xfrm>
              <a:off x="7461" y="2887"/>
              <a:ext cx="90" cy="103"/>
            </a:xfrm>
            <a:custGeom>
              <a:avLst/>
              <a:gdLst>
                <a:gd name="T0" fmla="*/ 0 w 28"/>
                <a:gd name="T1" fmla="*/ 0 h 32"/>
                <a:gd name="T2" fmla="*/ 15 w 28"/>
                <a:gd name="T3" fmla="*/ 0 h 32"/>
                <a:gd name="T4" fmla="*/ 28 w 28"/>
                <a:gd name="T5" fmla="*/ 13 h 32"/>
                <a:gd name="T6" fmla="*/ 28 w 28"/>
                <a:gd name="T7" fmla="*/ 19 h 32"/>
                <a:gd name="T8" fmla="*/ 15 w 28"/>
                <a:gd name="T9" fmla="*/ 32 h 32"/>
                <a:gd name="T10" fmla="*/ 0 w 28"/>
                <a:gd name="T11" fmla="*/ 32 h 32"/>
                <a:gd name="T12" fmla="*/ 0 w 28"/>
                <a:gd name="T13" fmla="*/ 0 h 32"/>
              </a:gdLst>
              <a:ahLst/>
              <a:cxnLst>
                <a:cxn ang="0">
                  <a:pos x="T0" y="T1"/>
                </a:cxn>
                <a:cxn ang="0">
                  <a:pos x="T2" y="T3"/>
                </a:cxn>
                <a:cxn ang="0">
                  <a:pos x="T4" y="T5"/>
                </a:cxn>
                <a:cxn ang="0">
                  <a:pos x="T6" y="T7"/>
                </a:cxn>
                <a:cxn ang="0">
                  <a:pos x="T8" y="T9"/>
                </a:cxn>
                <a:cxn ang="0">
                  <a:pos x="T10" y="T11"/>
                </a:cxn>
                <a:cxn ang="0">
                  <a:pos x="T12" y="T13"/>
                </a:cxn>
              </a:cxnLst>
              <a:rect l="0" t="0" r="r" b="b"/>
              <a:pathLst>
                <a:path w="28" h="32">
                  <a:moveTo>
                    <a:pt x="0" y="0"/>
                  </a:moveTo>
                  <a:cubicBezTo>
                    <a:pt x="15" y="0"/>
                    <a:pt x="15" y="0"/>
                    <a:pt x="15" y="0"/>
                  </a:cubicBezTo>
                  <a:cubicBezTo>
                    <a:pt x="22" y="0"/>
                    <a:pt x="28" y="6"/>
                    <a:pt x="28" y="13"/>
                  </a:cubicBezTo>
                  <a:cubicBezTo>
                    <a:pt x="28" y="19"/>
                    <a:pt x="28" y="19"/>
                    <a:pt x="28" y="19"/>
                  </a:cubicBezTo>
                  <a:cubicBezTo>
                    <a:pt x="28" y="26"/>
                    <a:pt x="22" y="32"/>
                    <a:pt x="15" y="32"/>
                  </a:cubicBezTo>
                  <a:cubicBezTo>
                    <a:pt x="0" y="32"/>
                    <a:pt x="0" y="32"/>
                    <a:pt x="0" y="32"/>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30"/>
            <p:cNvSpPr>
              <a:spLocks/>
            </p:cNvSpPr>
            <p:nvPr/>
          </p:nvSpPr>
          <p:spPr bwMode="auto">
            <a:xfrm>
              <a:off x="6545" y="3165"/>
              <a:ext cx="404" cy="35"/>
            </a:xfrm>
            <a:custGeom>
              <a:avLst/>
              <a:gdLst>
                <a:gd name="T0" fmla="*/ 0 w 404"/>
                <a:gd name="T1" fmla="*/ 0 h 35"/>
                <a:gd name="T2" fmla="*/ 404 w 404"/>
                <a:gd name="T3" fmla="*/ 19 h 35"/>
                <a:gd name="T4" fmla="*/ 404 w 404"/>
                <a:gd name="T5" fmla="*/ 35 h 35"/>
                <a:gd name="T6" fmla="*/ 0 w 404"/>
                <a:gd name="T7" fmla="*/ 35 h 35"/>
                <a:gd name="T8" fmla="*/ 0 w 404"/>
                <a:gd name="T9" fmla="*/ 0 h 35"/>
              </a:gdLst>
              <a:ahLst/>
              <a:cxnLst>
                <a:cxn ang="0">
                  <a:pos x="T0" y="T1"/>
                </a:cxn>
                <a:cxn ang="0">
                  <a:pos x="T2" y="T3"/>
                </a:cxn>
                <a:cxn ang="0">
                  <a:pos x="T4" y="T5"/>
                </a:cxn>
                <a:cxn ang="0">
                  <a:pos x="T6" y="T7"/>
                </a:cxn>
                <a:cxn ang="0">
                  <a:pos x="T8" y="T9"/>
                </a:cxn>
              </a:cxnLst>
              <a:rect l="0" t="0" r="r" b="b"/>
              <a:pathLst>
                <a:path w="404" h="35">
                  <a:moveTo>
                    <a:pt x="0" y="0"/>
                  </a:moveTo>
                  <a:lnTo>
                    <a:pt x="404" y="19"/>
                  </a:lnTo>
                  <a:lnTo>
                    <a:pt x="404" y="35"/>
                  </a:lnTo>
                  <a:lnTo>
                    <a:pt x="0" y="35"/>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31"/>
            <p:cNvSpPr>
              <a:spLocks/>
            </p:cNvSpPr>
            <p:nvPr/>
          </p:nvSpPr>
          <p:spPr bwMode="auto">
            <a:xfrm>
              <a:off x="6412" y="2781"/>
              <a:ext cx="139" cy="397"/>
            </a:xfrm>
            <a:custGeom>
              <a:avLst/>
              <a:gdLst>
                <a:gd name="T0" fmla="*/ 107 w 139"/>
                <a:gd name="T1" fmla="*/ 397 h 397"/>
                <a:gd name="T2" fmla="*/ 0 w 139"/>
                <a:gd name="T3" fmla="*/ 6 h 397"/>
                <a:gd name="T4" fmla="*/ 13 w 139"/>
                <a:gd name="T5" fmla="*/ 0 h 397"/>
                <a:gd name="T6" fmla="*/ 139 w 139"/>
                <a:gd name="T7" fmla="*/ 387 h 397"/>
                <a:gd name="T8" fmla="*/ 107 w 139"/>
                <a:gd name="T9" fmla="*/ 397 h 397"/>
              </a:gdLst>
              <a:ahLst/>
              <a:cxnLst>
                <a:cxn ang="0">
                  <a:pos x="T0" y="T1"/>
                </a:cxn>
                <a:cxn ang="0">
                  <a:pos x="T2" y="T3"/>
                </a:cxn>
                <a:cxn ang="0">
                  <a:pos x="T4" y="T5"/>
                </a:cxn>
                <a:cxn ang="0">
                  <a:pos x="T6" y="T7"/>
                </a:cxn>
                <a:cxn ang="0">
                  <a:pos x="T8" y="T9"/>
                </a:cxn>
              </a:cxnLst>
              <a:rect l="0" t="0" r="r" b="b"/>
              <a:pathLst>
                <a:path w="139" h="397">
                  <a:moveTo>
                    <a:pt x="107" y="397"/>
                  </a:moveTo>
                  <a:lnTo>
                    <a:pt x="0" y="6"/>
                  </a:lnTo>
                  <a:lnTo>
                    <a:pt x="13" y="0"/>
                  </a:lnTo>
                  <a:lnTo>
                    <a:pt x="139" y="387"/>
                  </a:lnTo>
                  <a:lnTo>
                    <a:pt x="107" y="39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Oval 32"/>
            <p:cNvSpPr>
              <a:spLocks noChangeArrowheads="1"/>
            </p:cNvSpPr>
            <p:nvPr/>
          </p:nvSpPr>
          <p:spPr bwMode="auto">
            <a:xfrm>
              <a:off x="6519" y="3149"/>
              <a:ext cx="52" cy="5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33"/>
            <p:cNvSpPr>
              <a:spLocks/>
            </p:cNvSpPr>
            <p:nvPr/>
          </p:nvSpPr>
          <p:spPr bwMode="auto">
            <a:xfrm>
              <a:off x="7179" y="2642"/>
              <a:ext cx="136" cy="558"/>
            </a:xfrm>
            <a:custGeom>
              <a:avLst/>
              <a:gdLst>
                <a:gd name="T0" fmla="*/ 42 w 42"/>
                <a:gd name="T1" fmla="*/ 152 h 173"/>
                <a:gd name="T2" fmla="*/ 21 w 42"/>
                <a:gd name="T3" fmla="*/ 173 h 173"/>
                <a:gd name="T4" fmla="*/ 21 w 42"/>
                <a:gd name="T5" fmla="*/ 173 h 173"/>
                <a:gd name="T6" fmla="*/ 0 w 42"/>
                <a:gd name="T7" fmla="*/ 152 h 173"/>
                <a:gd name="T8" fmla="*/ 0 w 42"/>
                <a:gd name="T9" fmla="*/ 21 h 173"/>
                <a:gd name="T10" fmla="*/ 21 w 42"/>
                <a:gd name="T11" fmla="*/ 0 h 173"/>
                <a:gd name="T12" fmla="*/ 21 w 42"/>
                <a:gd name="T13" fmla="*/ 0 h 173"/>
                <a:gd name="T14" fmla="*/ 42 w 42"/>
                <a:gd name="T15" fmla="*/ 21 h 173"/>
                <a:gd name="T16" fmla="*/ 42 w 42"/>
                <a:gd name="T17" fmla="*/ 152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 h="173">
                  <a:moveTo>
                    <a:pt x="42" y="152"/>
                  </a:moveTo>
                  <a:cubicBezTo>
                    <a:pt x="42" y="164"/>
                    <a:pt x="33" y="173"/>
                    <a:pt x="21" y="173"/>
                  </a:cubicBezTo>
                  <a:cubicBezTo>
                    <a:pt x="21" y="173"/>
                    <a:pt x="21" y="173"/>
                    <a:pt x="21" y="173"/>
                  </a:cubicBezTo>
                  <a:cubicBezTo>
                    <a:pt x="9" y="173"/>
                    <a:pt x="0" y="164"/>
                    <a:pt x="0" y="152"/>
                  </a:cubicBezTo>
                  <a:cubicBezTo>
                    <a:pt x="0" y="21"/>
                    <a:pt x="0" y="21"/>
                    <a:pt x="0" y="21"/>
                  </a:cubicBezTo>
                  <a:cubicBezTo>
                    <a:pt x="0" y="10"/>
                    <a:pt x="9" y="0"/>
                    <a:pt x="21" y="0"/>
                  </a:cubicBezTo>
                  <a:cubicBezTo>
                    <a:pt x="21" y="0"/>
                    <a:pt x="21" y="0"/>
                    <a:pt x="21" y="0"/>
                  </a:cubicBezTo>
                  <a:cubicBezTo>
                    <a:pt x="33" y="0"/>
                    <a:pt x="42" y="10"/>
                    <a:pt x="42" y="21"/>
                  </a:cubicBezTo>
                  <a:lnTo>
                    <a:pt x="42" y="152"/>
                  </a:ln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34"/>
            <p:cNvSpPr>
              <a:spLocks/>
            </p:cNvSpPr>
            <p:nvPr/>
          </p:nvSpPr>
          <p:spPr bwMode="auto">
            <a:xfrm>
              <a:off x="6794" y="3065"/>
              <a:ext cx="521" cy="135"/>
            </a:xfrm>
            <a:custGeom>
              <a:avLst/>
              <a:gdLst>
                <a:gd name="T0" fmla="*/ 140 w 161"/>
                <a:gd name="T1" fmla="*/ 0 h 42"/>
                <a:gd name="T2" fmla="*/ 161 w 161"/>
                <a:gd name="T3" fmla="*/ 21 h 42"/>
                <a:gd name="T4" fmla="*/ 161 w 161"/>
                <a:gd name="T5" fmla="*/ 21 h 42"/>
                <a:gd name="T6" fmla="*/ 140 w 161"/>
                <a:gd name="T7" fmla="*/ 42 h 42"/>
                <a:gd name="T8" fmla="*/ 21 w 161"/>
                <a:gd name="T9" fmla="*/ 42 h 42"/>
                <a:gd name="T10" fmla="*/ 0 w 161"/>
                <a:gd name="T11" fmla="*/ 21 h 42"/>
                <a:gd name="T12" fmla="*/ 0 w 161"/>
                <a:gd name="T13" fmla="*/ 21 h 42"/>
                <a:gd name="T14" fmla="*/ 21 w 161"/>
                <a:gd name="T15" fmla="*/ 0 h 42"/>
                <a:gd name="T16" fmla="*/ 140 w 161"/>
                <a:gd name="T17"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1" h="42">
                  <a:moveTo>
                    <a:pt x="140" y="0"/>
                  </a:moveTo>
                  <a:cubicBezTo>
                    <a:pt x="152" y="0"/>
                    <a:pt x="161" y="10"/>
                    <a:pt x="161" y="21"/>
                  </a:cubicBezTo>
                  <a:cubicBezTo>
                    <a:pt x="161" y="21"/>
                    <a:pt x="161" y="21"/>
                    <a:pt x="161" y="21"/>
                  </a:cubicBezTo>
                  <a:cubicBezTo>
                    <a:pt x="161" y="33"/>
                    <a:pt x="152" y="42"/>
                    <a:pt x="140" y="42"/>
                  </a:cubicBezTo>
                  <a:cubicBezTo>
                    <a:pt x="21" y="42"/>
                    <a:pt x="21" y="42"/>
                    <a:pt x="21" y="42"/>
                  </a:cubicBezTo>
                  <a:cubicBezTo>
                    <a:pt x="9" y="42"/>
                    <a:pt x="0" y="33"/>
                    <a:pt x="0" y="21"/>
                  </a:cubicBezTo>
                  <a:cubicBezTo>
                    <a:pt x="0" y="21"/>
                    <a:pt x="0" y="21"/>
                    <a:pt x="0" y="21"/>
                  </a:cubicBezTo>
                  <a:cubicBezTo>
                    <a:pt x="0" y="10"/>
                    <a:pt x="9" y="0"/>
                    <a:pt x="21" y="0"/>
                  </a:cubicBezTo>
                  <a:lnTo>
                    <a:pt x="140" y="0"/>
                  </a:ln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35"/>
            <p:cNvSpPr>
              <a:spLocks/>
            </p:cNvSpPr>
            <p:nvPr/>
          </p:nvSpPr>
          <p:spPr bwMode="auto">
            <a:xfrm>
              <a:off x="6732" y="3065"/>
              <a:ext cx="269" cy="135"/>
            </a:xfrm>
            <a:custGeom>
              <a:avLst/>
              <a:gdLst>
                <a:gd name="T0" fmla="*/ 83 w 83"/>
                <a:gd name="T1" fmla="*/ 42 h 42"/>
                <a:gd name="T2" fmla="*/ 0 w 83"/>
                <a:gd name="T3" fmla="*/ 42 h 42"/>
                <a:gd name="T4" fmla="*/ 41 w 83"/>
                <a:gd name="T5" fmla="*/ 0 h 42"/>
                <a:gd name="T6" fmla="*/ 83 w 83"/>
                <a:gd name="T7" fmla="*/ 42 h 42"/>
              </a:gdLst>
              <a:ahLst/>
              <a:cxnLst>
                <a:cxn ang="0">
                  <a:pos x="T0" y="T1"/>
                </a:cxn>
                <a:cxn ang="0">
                  <a:pos x="T2" y="T3"/>
                </a:cxn>
                <a:cxn ang="0">
                  <a:pos x="T4" y="T5"/>
                </a:cxn>
                <a:cxn ang="0">
                  <a:pos x="T6" y="T7"/>
                </a:cxn>
              </a:cxnLst>
              <a:rect l="0" t="0" r="r" b="b"/>
              <a:pathLst>
                <a:path w="83" h="42">
                  <a:moveTo>
                    <a:pt x="83" y="42"/>
                  </a:moveTo>
                  <a:cubicBezTo>
                    <a:pt x="0" y="42"/>
                    <a:pt x="0" y="42"/>
                    <a:pt x="0" y="42"/>
                  </a:cubicBezTo>
                  <a:cubicBezTo>
                    <a:pt x="0" y="19"/>
                    <a:pt x="18" y="0"/>
                    <a:pt x="41" y="0"/>
                  </a:cubicBezTo>
                  <a:cubicBezTo>
                    <a:pt x="64" y="0"/>
                    <a:pt x="83" y="19"/>
                    <a:pt x="83" y="42"/>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Rectangle 36"/>
            <p:cNvSpPr>
              <a:spLocks noChangeArrowheads="1"/>
            </p:cNvSpPr>
            <p:nvPr/>
          </p:nvSpPr>
          <p:spPr bwMode="auto">
            <a:xfrm>
              <a:off x="6940" y="3065"/>
              <a:ext cx="61" cy="13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Rectangle 37"/>
            <p:cNvSpPr>
              <a:spLocks noChangeArrowheads="1"/>
            </p:cNvSpPr>
            <p:nvPr/>
          </p:nvSpPr>
          <p:spPr bwMode="auto">
            <a:xfrm>
              <a:off x="7176" y="2635"/>
              <a:ext cx="168" cy="265"/>
            </a:xfrm>
            <a:prstGeom prst="rect">
              <a:avLst/>
            </a:prstGeom>
            <a:solidFill>
              <a:srgbClr val="3333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5151999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Office 365 clients</a:t>
            </a:r>
          </a:p>
        </p:txBody>
      </p:sp>
      <p:sp>
        <p:nvSpPr>
          <p:cNvPr id="2" name="Text Placeholder 1"/>
          <p:cNvSpPr>
            <a:spLocks noGrp="1"/>
          </p:cNvSpPr>
          <p:nvPr>
            <p:ph type="body" sz="quarter" idx="10"/>
          </p:nvPr>
        </p:nvSpPr>
        <p:spPr>
          <a:xfrm>
            <a:off x="274638" y="1212851"/>
            <a:ext cx="11887200" cy="1711238"/>
          </a:xfrm>
        </p:spPr>
        <p:txBody>
          <a:bodyPr/>
          <a:lstStyle/>
          <a:p>
            <a:pPr marL="347663" indent="-347663">
              <a:buFont typeface="Arial" panose="020B0604020202020204" pitchFamily="34" charset="0"/>
              <a:buChar char="•"/>
            </a:pPr>
            <a:r>
              <a:rPr lang="en-US" sz="3200" dirty="0" err="1"/>
              <a:t>AadGraphClient</a:t>
            </a:r>
            <a:r>
              <a:rPr lang="en-US" sz="3200" dirty="0"/>
              <a:t>—Azure Active Directory</a:t>
            </a:r>
          </a:p>
          <a:p>
            <a:pPr marL="347663" indent="-347663">
              <a:buFont typeface="Arial" panose="020B0604020202020204" pitchFamily="34" charset="0"/>
              <a:buChar char="•"/>
            </a:pPr>
            <a:r>
              <a:rPr lang="en-US" sz="3200" dirty="0" err="1"/>
              <a:t>ExchangeClient</a:t>
            </a:r>
            <a:r>
              <a:rPr lang="en-US" sz="3200" dirty="0"/>
              <a:t>—Calendar, Contacts, Mail</a:t>
            </a:r>
          </a:p>
          <a:p>
            <a:pPr marL="347663" indent="-347663">
              <a:buFont typeface="Arial" panose="020B0604020202020204" pitchFamily="34" charset="0"/>
              <a:buChar char="•"/>
            </a:pPr>
            <a:r>
              <a:rPr lang="en-US" sz="3200" dirty="0" err="1"/>
              <a:t>SharePointClient</a:t>
            </a:r>
            <a:r>
              <a:rPr lang="en-US" sz="3200" dirty="0"/>
              <a:t>—Files</a:t>
            </a:r>
          </a:p>
        </p:txBody>
      </p:sp>
      <p:grpSp>
        <p:nvGrpSpPr>
          <p:cNvPr id="5" name="Group 4"/>
          <p:cNvGrpSpPr/>
          <p:nvPr/>
        </p:nvGrpSpPr>
        <p:grpSpPr>
          <a:xfrm>
            <a:off x="10174941" y="167118"/>
            <a:ext cx="2169709" cy="287338"/>
            <a:chOff x="10174941" y="167118"/>
            <a:chExt cx="2169709" cy="287338"/>
          </a:xfrm>
        </p:grpSpPr>
        <p:sp>
          <p:nvSpPr>
            <p:cNvPr id="6" name="TextBox 5"/>
            <p:cNvSpPr txBox="1"/>
            <p:nvPr/>
          </p:nvSpPr>
          <p:spPr>
            <a:xfrm>
              <a:off x="10174941" y="167118"/>
              <a:ext cx="2169709" cy="287338"/>
            </a:xfrm>
            <a:prstGeom prst="rect">
              <a:avLst/>
            </a:prstGeom>
            <a:noFill/>
          </p:spPr>
          <p:txBody>
            <a:bodyPr wrap="square" lIns="146304" tIns="91440" rIns="146304" bIns="91440" rtlCol="0">
              <a:noAutofit/>
            </a:bodyPr>
            <a:lstStyle/>
            <a:p>
              <a:pPr>
                <a:lnSpc>
                  <a:spcPct val="90000"/>
                </a:lnSpc>
              </a:pPr>
              <a:r>
                <a:rPr lang="en-US" sz="1400" dirty="0">
                  <a:gradFill>
                    <a:gsLst>
                      <a:gs pos="8367">
                        <a:schemeClr val="tx1"/>
                      </a:gs>
                      <a:gs pos="31000">
                        <a:schemeClr val="tx1"/>
                      </a:gs>
                    </a:gsLst>
                    <a:lin ang="5400000" scaled="0"/>
                  </a:gradFill>
                </a:rPr>
                <a:t>Development Scenarios</a:t>
              </a:r>
            </a:p>
          </p:txBody>
        </p:sp>
        <p:sp>
          <p:nvSpPr>
            <p:cNvPr id="7" name="Freeform 6"/>
            <p:cNvSpPr>
              <a:spLocks/>
            </p:cNvSpPr>
            <p:nvPr/>
          </p:nvSpPr>
          <p:spPr bwMode="auto">
            <a:xfrm>
              <a:off x="10200532" y="277140"/>
              <a:ext cx="88891" cy="136391"/>
            </a:xfrm>
            <a:custGeom>
              <a:avLst/>
              <a:gdLst>
                <a:gd name="T0" fmla="*/ 287 w 287"/>
                <a:gd name="T1" fmla="*/ 313 h 443"/>
                <a:gd name="T2" fmla="*/ 242 w 287"/>
                <a:gd name="T3" fmla="*/ 409 h 443"/>
                <a:gd name="T4" fmla="*/ 114 w 287"/>
                <a:gd name="T5" fmla="*/ 443 h 443"/>
                <a:gd name="T6" fmla="*/ 52 w 287"/>
                <a:gd name="T7" fmla="*/ 438 h 443"/>
                <a:gd name="T8" fmla="*/ 0 w 287"/>
                <a:gd name="T9" fmla="*/ 424 h 443"/>
                <a:gd name="T10" fmla="*/ 0 w 287"/>
                <a:gd name="T11" fmla="*/ 324 h 443"/>
                <a:gd name="T12" fmla="*/ 46 w 287"/>
                <a:gd name="T13" fmla="*/ 343 h 443"/>
                <a:gd name="T14" fmla="*/ 98 w 287"/>
                <a:gd name="T15" fmla="*/ 350 h 443"/>
                <a:gd name="T16" fmla="*/ 144 w 287"/>
                <a:gd name="T17" fmla="*/ 339 h 443"/>
                <a:gd name="T18" fmla="*/ 161 w 287"/>
                <a:gd name="T19" fmla="*/ 308 h 443"/>
                <a:gd name="T20" fmla="*/ 141 w 287"/>
                <a:gd name="T21" fmla="*/ 275 h 443"/>
                <a:gd name="T22" fmla="*/ 85 w 287"/>
                <a:gd name="T23" fmla="*/ 264 h 443"/>
                <a:gd name="T24" fmla="*/ 43 w 287"/>
                <a:gd name="T25" fmla="*/ 264 h 443"/>
                <a:gd name="T26" fmla="*/ 43 w 287"/>
                <a:gd name="T27" fmla="*/ 170 h 443"/>
                <a:gd name="T28" fmla="*/ 80 w 287"/>
                <a:gd name="T29" fmla="*/ 170 h 443"/>
                <a:gd name="T30" fmla="*/ 133 w 287"/>
                <a:gd name="T31" fmla="*/ 159 h 443"/>
                <a:gd name="T32" fmla="*/ 150 w 287"/>
                <a:gd name="T33" fmla="*/ 130 h 443"/>
                <a:gd name="T34" fmla="*/ 137 w 287"/>
                <a:gd name="T35" fmla="*/ 103 h 443"/>
                <a:gd name="T36" fmla="*/ 98 w 287"/>
                <a:gd name="T37" fmla="*/ 93 h 443"/>
                <a:gd name="T38" fmla="*/ 14 w 287"/>
                <a:gd name="T39" fmla="*/ 117 h 443"/>
                <a:gd name="T40" fmla="*/ 14 w 287"/>
                <a:gd name="T41" fmla="*/ 21 h 443"/>
                <a:gd name="T42" fmla="*/ 124 w 287"/>
                <a:gd name="T43" fmla="*/ 0 h 443"/>
                <a:gd name="T44" fmla="*/ 235 w 287"/>
                <a:gd name="T45" fmla="*/ 29 h 443"/>
                <a:gd name="T46" fmla="*/ 276 w 287"/>
                <a:gd name="T47" fmla="*/ 109 h 443"/>
                <a:gd name="T48" fmla="*/ 254 w 287"/>
                <a:gd name="T49" fmla="*/ 177 h 443"/>
                <a:gd name="T50" fmla="*/ 193 w 287"/>
                <a:gd name="T51" fmla="*/ 212 h 443"/>
                <a:gd name="T52" fmla="*/ 193 w 287"/>
                <a:gd name="T53" fmla="*/ 214 h 443"/>
                <a:gd name="T54" fmla="*/ 262 w 287"/>
                <a:gd name="T55" fmla="*/ 247 h 443"/>
                <a:gd name="T56" fmla="*/ 287 w 287"/>
                <a:gd name="T57" fmla="*/ 313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7" h="443">
                  <a:moveTo>
                    <a:pt x="287" y="313"/>
                  </a:moveTo>
                  <a:cubicBezTo>
                    <a:pt x="287" y="354"/>
                    <a:pt x="272" y="386"/>
                    <a:pt x="242" y="409"/>
                  </a:cubicBezTo>
                  <a:cubicBezTo>
                    <a:pt x="212" y="432"/>
                    <a:pt x="169" y="443"/>
                    <a:pt x="114" y="443"/>
                  </a:cubicBezTo>
                  <a:cubicBezTo>
                    <a:pt x="93" y="443"/>
                    <a:pt x="72" y="441"/>
                    <a:pt x="52" y="438"/>
                  </a:cubicBezTo>
                  <a:cubicBezTo>
                    <a:pt x="32" y="434"/>
                    <a:pt x="14" y="430"/>
                    <a:pt x="0" y="424"/>
                  </a:cubicBezTo>
                  <a:cubicBezTo>
                    <a:pt x="0" y="324"/>
                    <a:pt x="0" y="324"/>
                    <a:pt x="0" y="324"/>
                  </a:cubicBezTo>
                  <a:cubicBezTo>
                    <a:pt x="13" y="332"/>
                    <a:pt x="28" y="338"/>
                    <a:pt x="46" y="343"/>
                  </a:cubicBezTo>
                  <a:cubicBezTo>
                    <a:pt x="63" y="348"/>
                    <a:pt x="80" y="350"/>
                    <a:pt x="98" y="350"/>
                  </a:cubicBezTo>
                  <a:cubicBezTo>
                    <a:pt x="118" y="350"/>
                    <a:pt x="133" y="346"/>
                    <a:pt x="144" y="339"/>
                  </a:cubicBezTo>
                  <a:cubicBezTo>
                    <a:pt x="155" y="332"/>
                    <a:pt x="161" y="321"/>
                    <a:pt x="161" y="308"/>
                  </a:cubicBezTo>
                  <a:cubicBezTo>
                    <a:pt x="161" y="294"/>
                    <a:pt x="154" y="283"/>
                    <a:pt x="141" y="275"/>
                  </a:cubicBezTo>
                  <a:cubicBezTo>
                    <a:pt x="127" y="268"/>
                    <a:pt x="109" y="264"/>
                    <a:pt x="85" y="264"/>
                  </a:cubicBezTo>
                  <a:cubicBezTo>
                    <a:pt x="43" y="264"/>
                    <a:pt x="43" y="264"/>
                    <a:pt x="43" y="264"/>
                  </a:cubicBezTo>
                  <a:cubicBezTo>
                    <a:pt x="43" y="170"/>
                    <a:pt x="43" y="170"/>
                    <a:pt x="43" y="170"/>
                  </a:cubicBezTo>
                  <a:cubicBezTo>
                    <a:pt x="80" y="170"/>
                    <a:pt x="80" y="170"/>
                    <a:pt x="80" y="170"/>
                  </a:cubicBezTo>
                  <a:cubicBezTo>
                    <a:pt x="104" y="170"/>
                    <a:pt x="122" y="166"/>
                    <a:pt x="133" y="159"/>
                  </a:cubicBezTo>
                  <a:cubicBezTo>
                    <a:pt x="145" y="151"/>
                    <a:pt x="150" y="142"/>
                    <a:pt x="150" y="130"/>
                  </a:cubicBezTo>
                  <a:cubicBezTo>
                    <a:pt x="150" y="118"/>
                    <a:pt x="146" y="109"/>
                    <a:pt x="137" y="103"/>
                  </a:cubicBezTo>
                  <a:cubicBezTo>
                    <a:pt x="129" y="96"/>
                    <a:pt x="115" y="93"/>
                    <a:pt x="98" y="93"/>
                  </a:cubicBezTo>
                  <a:cubicBezTo>
                    <a:pt x="70" y="93"/>
                    <a:pt x="42" y="101"/>
                    <a:pt x="14" y="117"/>
                  </a:cubicBezTo>
                  <a:cubicBezTo>
                    <a:pt x="14" y="21"/>
                    <a:pt x="14" y="21"/>
                    <a:pt x="14" y="21"/>
                  </a:cubicBezTo>
                  <a:cubicBezTo>
                    <a:pt x="49" y="7"/>
                    <a:pt x="86" y="0"/>
                    <a:pt x="124" y="0"/>
                  </a:cubicBezTo>
                  <a:cubicBezTo>
                    <a:pt x="171" y="0"/>
                    <a:pt x="208" y="10"/>
                    <a:pt x="235" y="29"/>
                  </a:cubicBezTo>
                  <a:cubicBezTo>
                    <a:pt x="262" y="48"/>
                    <a:pt x="276" y="75"/>
                    <a:pt x="276" y="109"/>
                  </a:cubicBezTo>
                  <a:cubicBezTo>
                    <a:pt x="276" y="136"/>
                    <a:pt x="268" y="158"/>
                    <a:pt x="254" y="177"/>
                  </a:cubicBezTo>
                  <a:cubicBezTo>
                    <a:pt x="240" y="195"/>
                    <a:pt x="219" y="207"/>
                    <a:pt x="193" y="212"/>
                  </a:cubicBezTo>
                  <a:cubicBezTo>
                    <a:pt x="193" y="214"/>
                    <a:pt x="193" y="214"/>
                    <a:pt x="193" y="214"/>
                  </a:cubicBezTo>
                  <a:cubicBezTo>
                    <a:pt x="222" y="218"/>
                    <a:pt x="245" y="229"/>
                    <a:pt x="262" y="247"/>
                  </a:cubicBezTo>
                  <a:cubicBezTo>
                    <a:pt x="278" y="265"/>
                    <a:pt x="287" y="287"/>
                    <a:pt x="287" y="313"/>
                  </a:cubicBezTo>
                  <a:close/>
                </a:path>
              </a:pathLst>
            </a:custGeom>
            <a:solidFill>
              <a:schemeClr val="accent3">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grpSp>
      <p:pic>
        <p:nvPicPr>
          <p:cNvPr id="10" name="Picture 9"/>
          <p:cNvPicPr>
            <a:picLocks noChangeAspect="1"/>
          </p:cNvPicPr>
          <p:nvPr/>
        </p:nvPicPr>
        <p:blipFill rotWithShape="1">
          <a:blip r:embed="rId2"/>
          <a:srcRect b="34624"/>
          <a:stretch/>
        </p:blipFill>
        <p:spPr>
          <a:xfrm>
            <a:off x="7678057" y="2197576"/>
            <a:ext cx="4093029" cy="4796949"/>
          </a:xfrm>
          <a:prstGeom prst="rect">
            <a:avLst/>
          </a:prstGeom>
        </p:spPr>
      </p:pic>
    </p:spTree>
    <p:extLst>
      <p:ext uri="{BB962C8B-B14F-4D97-AF65-F5344CB8AC3E}">
        <p14:creationId xmlns:p14="http://schemas.microsoft.com/office/powerpoint/2010/main" val="26524058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6896" y="857956"/>
            <a:ext cx="9815072" cy="5394234"/>
          </a:xfrm>
          <a:prstGeom prst="rect">
            <a:avLst/>
          </a:prstGeom>
        </p:spPr>
      </p:pic>
      <p:grpSp>
        <p:nvGrpSpPr>
          <p:cNvPr id="3" name="Group 2"/>
          <p:cNvGrpSpPr/>
          <p:nvPr/>
        </p:nvGrpSpPr>
        <p:grpSpPr>
          <a:xfrm>
            <a:off x="10174941" y="167118"/>
            <a:ext cx="2169709" cy="287338"/>
            <a:chOff x="10174941" y="167118"/>
            <a:chExt cx="2169709" cy="287338"/>
          </a:xfrm>
        </p:grpSpPr>
        <p:sp>
          <p:nvSpPr>
            <p:cNvPr id="4" name="TextBox 3"/>
            <p:cNvSpPr txBox="1"/>
            <p:nvPr/>
          </p:nvSpPr>
          <p:spPr>
            <a:xfrm>
              <a:off x="10174941" y="167118"/>
              <a:ext cx="2169709" cy="287338"/>
            </a:xfrm>
            <a:prstGeom prst="rect">
              <a:avLst/>
            </a:prstGeom>
            <a:noFill/>
          </p:spPr>
          <p:txBody>
            <a:bodyPr wrap="square" lIns="146304" tIns="91440" rIns="146304" bIns="91440" rtlCol="0">
              <a:noAutofit/>
            </a:bodyPr>
            <a:lstStyle/>
            <a:p>
              <a:pPr>
                <a:lnSpc>
                  <a:spcPct val="90000"/>
                </a:lnSpc>
              </a:pPr>
              <a:r>
                <a:rPr lang="en-US" sz="1400" dirty="0">
                  <a:gradFill>
                    <a:gsLst>
                      <a:gs pos="8367">
                        <a:schemeClr val="tx1"/>
                      </a:gs>
                      <a:gs pos="31000">
                        <a:schemeClr val="tx1"/>
                      </a:gs>
                    </a:gsLst>
                    <a:lin ang="5400000" scaled="0"/>
                  </a:gradFill>
                </a:rPr>
                <a:t>Development Scenarios</a:t>
              </a:r>
            </a:p>
          </p:txBody>
        </p:sp>
        <p:sp>
          <p:nvSpPr>
            <p:cNvPr id="5" name="Freeform 4"/>
            <p:cNvSpPr>
              <a:spLocks/>
            </p:cNvSpPr>
            <p:nvPr/>
          </p:nvSpPr>
          <p:spPr bwMode="auto">
            <a:xfrm>
              <a:off x="10200532" y="277140"/>
              <a:ext cx="88891" cy="136391"/>
            </a:xfrm>
            <a:custGeom>
              <a:avLst/>
              <a:gdLst>
                <a:gd name="T0" fmla="*/ 287 w 287"/>
                <a:gd name="T1" fmla="*/ 313 h 443"/>
                <a:gd name="T2" fmla="*/ 242 w 287"/>
                <a:gd name="T3" fmla="*/ 409 h 443"/>
                <a:gd name="T4" fmla="*/ 114 w 287"/>
                <a:gd name="T5" fmla="*/ 443 h 443"/>
                <a:gd name="T6" fmla="*/ 52 w 287"/>
                <a:gd name="T7" fmla="*/ 438 h 443"/>
                <a:gd name="T8" fmla="*/ 0 w 287"/>
                <a:gd name="T9" fmla="*/ 424 h 443"/>
                <a:gd name="T10" fmla="*/ 0 w 287"/>
                <a:gd name="T11" fmla="*/ 324 h 443"/>
                <a:gd name="T12" fmla="*/ 46 w 287"/>
                <a:gd name="T13" fmla="*/ 343 h 443"/>
                <a:gd name="T14" fmla="*/ 98 w 287"/>
                <a:gd name="T15" fmla="*/ 350 h 443"/>
                <a:gd name="T16" fmla="*/ 144 w 287"/>
                <a:gd name="T17" fmla="*/ 339 h 443"/>
                <a:gd name="T18" fmla="*/ 161 w 287"/>
                <a:gd name="T19" fmla="*/ 308 h 443"/>
                <a:gd name="T20" fmla="*/ 141 w 287"/>
                <a:gd name="T21" fmla="*/ 275 h 443"/>
                <a:gd name="T22" fmla="*/ 85 w 287"/>
                <a:gd name="T23" fmla="*/ 264 h 443"/>
                <a:gd name="T24" fmla="*/ 43 w 287"/>
                <a:gd name="T25" fmla="*/ 264 h 443"/>
                <a:gd name="T26" fmla="*/ 43 w 287"/>
                <a:gd name="T27" fmla="*/ 170 h 443"/>
                <a:gd name="T28" fmla="*/ 80 w 287"/>
                <a:gd name="T29" fmla="*/ 170 h 443"/>
                <a:gd name="T30" fmla="*/ 133 w 287"/>
                <a:gd name="T31" fmla="*/ 159 h 443"/>
                <a:gd name="T32" fmla="*/ 150 w 287"/>
                <a:gd name="T33" fmla="*/ 130 h 443"/>
                <a:gd name="T34" fmla="*/ 137 w 287"/>
                <a:gd name="T35" fmla="*/ 103 h 443"/>
                <a:gd name="T36" fmla="*/ 98 w 287"/>
                <a:gd name="T37" fmla="*/ 93 h 443"/>
                <a:gd name="T38" fmla="*/ 14 w 287"/>
                <a:gd name="T39" fmla="*/ 117 h 443"/>
                <a:gd name="T40" fmla="*/ 14 w 287"/>
                <a:gd name="T41" fmla="*/ 21 h 443"/>
                <a:gd name="T42" fmla="*/ 124 w 287"/>
                <a:gd name="T43" fmla="*/ 0 h 443"/>
                <a:gd name="T44" fmla="*/ 235 w 287"/>
                <a:gd name="T45" fmla="*/ 29 h 443"/>
                <a:gd name="T46" fmla="*/ 276 w 287"/>
                <a:gd name="T47" fmla="*/ 109 h 443"/>
                <a:gd name="T48" fmla="*/ 254 w 287"/>
                <a:gd name="T49" fmla="*/ 177 h 443"/>
                <a:gd name="T50" fmla="*/ 193 w 287"/>
                <a:gd name="T51" fmla="*/ 212 h 443"/>
                <a:gd name="T52" fmla="*/ 193 w 287"/>
                <a:gd name="T53" fmla="*/ 214 h 443"/>
                <a:gd name="T54" fmla="*/ 262 w 287"/>
                <a:gd name="T55" fmla="*/ 247 h 443"/>
                <a:gd name="T56" fmla="*/ 287 w 287"/>
                <a:gd name="T57" fmla="*/ 313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7" h="443">
                  <a:moveTo>
                    <a:pt x="287" y="313"/>
                  </a:moveTo>
                  <a:cubicBezTo>
                    <a:pt x="287" y="354"/>
                    <a:pt x="272" y="386"/>
                    <a:pt x="242" y="409"/>
                  </a:cubicBezTo>
                  <a:cubicBezTo>
                    <a:pt x="212" y="432"/>
                    <a:pt x="169" y="443"/>
                    <a:pt x="114" y="443"/>
                  </a:cubicBezTo>
                  <a:cubicBezTo>
                    <a:pt x="93" y="443"/>
                    <a:pt x="72" y="441"/>
                    <a:pt x="52" y="438"/>
                  </a:cubicBezTo>
                  <a:cubicBezTo>
                    <a:pt x="32" y="434"/>
                    <a:pt x="14" y="430"/>
                    <a:pt x="0" y="424"/>
                  </a:cubicBezTo>
                  <a:cubicBezTo>
                    <a:pt x="0" y="324"/>
                    <a:pt x="0" y="324"/>
                    <a:pt x="0" y="324"/>
                  </a:cubicBezTo>
                  <a:cubicBezTo>
                    <a:pt x="13" y="332"/>
                    <a:pt x="28" y="338"/>
                    <a:pt x="46" y="343"/>
                  </a:cubicBezTo>
                  <a:cubicBezTo>
                    <a:pt x="63" y="348"/>
                    <a:pt x="80" y="350"/>
                    <a:pt x="98" y="350"/>
                  </a:cubicBezTo>
                  <a:cubicBezTo>
                    <a:pt x="118" y="350"/>
                    <a:pt x="133" y="346"/>
                    <a:pt x="144" y="339"/>
                  </a:cubicBezTo>
                  <a:cubicBezTo>
                    <a:pt x="155" y="332"/>
                    <a:pt x="161" y="321"/>
                    <a:pt x="161" y="308"/>
                  </a:cubicBezTo>
                  <a:cubicBezTo>
                    <a:pt x="161" y="294"/>
                    <a:pt x="154" y="283"/>
                    <a:pt x="141" y="275"/>
                  </a:cubicBezTo>
                  <a:cubicBezTo>
                    <a:pt x="127" y="268"/>
                    <a:pt x="109" y="264"/>
                    <a:pt x="85" y="264"/>
                  </a:cubicBezTo>
                  <a:cubicBezTo>
                    <a:pt x="43" y="264"/>
                    <a:pt x="43" y="264"/>
                    <a:pt x="43" y="264"/>
                  </a:cubicBezTo>
                  <a:cubicBezTo>
                    <a:pt x="43" y="170"/>
                    <a:pt x="43" y="170"/>
                    <a:pt x="43" y="170"/>
                  </a:cubicBezTo>
                  <a:cubicBezTo>
                    <a:pt x="80" y="170"/>
                    <a:pt x="80" y="170"/>
                    <a:pt x="80" y="170"/>
                  </a:cubicBezTo>
                  <a:cubicBezTo>
                    <a:pt x="104" y="170"/>
                    <a:pt x="122" y="166"/>
                    <a:pt x="133" y="159"/>
                  </a:cubicBezTo>
                  <a:cubicBezTo>
                    <a:pt x="145" y="151"/>
                    <a:pt x="150" y="142"/>
                    <a:pt x="150" y="130"/>
                  </a:cubicBezTo>
                  <a:cubicBezTo>
                    <a:pt x="150" y="118"/>
                    <a:pt x="146" y="109"/>
                    <a:pt x="137" y="103"/>
                  </a:cubicBezTo>
                  <a:cubicBezTo>
                    <a:pt x="129" y="96"/>
                    <a:pt x="115" y="93"/>
                    <a:pt x="98" y="93"/>
                  </a:cubicBezTo>
                  <a:cubicBezTo>
                    <a:pt x="70" y="93"/>
                    <a:pt x="42" y="101"/>
                    <a:pt x="14" y="117"/>
                  </a:cubicBezTo>
                  <a:cubicBezTo>
                    <a:pt x="14" y="21"/>
                    <a:pt x="14" y="21"/>
                    <a:pt x="14" y="21"/>
                  </a:cubicBezTo>
                  <a:cubicBezTo>
                    <a:pt x="49" y="7"/>
                    <a:pt x="86" y="0"/>
                    <a:pt x="124" y="0"/>
                  </a:cubicBezTo>
                  <a:cubicBezTo>
                    <a:pt x="171" y="0"/>
                    <a:pt x="208" y="10"/>
                    <a:pt x="235" y="29"/>
                  </a:cubicBezTo>
                  <a:cubicBezTo>
                    <a:pt x="262" y="48"/>
                    <a:pt x="276" y="75"/>
                    <a:pt x="276" y="109"/>
                  </a:cubicBezTo>
                  <a:cubicBezTo>
                    <a:pt x="276" y="136"/>
                    <a:pt x="268" y="158"/>
                    <a:pt x="254" y="177"/>
                  </a:cubicBezTo>
                  <a:cubicBezTo>
                    <a:pt x="240" y="195"/>
                    <a:pt x="219" y="207"/>
                    <a:pt x="193" y="212"/>
                  </a:cubicBezTo>
                  <a:cubicBezTo>
                    <a:pt x="193" y="214"/>
                    <a:pt x="193" y="214"/>
                    <a:pt x="193" y="214"/>
                  </a:cubicBezTo>
                  <a:cubicBezTo>
                    <a:pt x="222" y="218"/>
                    <a:pt x="245" y="229"/>
                    <a:pt x="262" y="247"/>
                  </a:cubicBezTo>
                  <a:cubicBezTo>
                    <a:pt x="278" y="265"/>
                    <a:pt x="287" y="287"/>
                    <a:pt x="287" y="313"/>
                  </a:cubicBezTo>
                  <a:close/>
                </a:path>
              </a:pathLst>
            </a:custGeom>
            <a:solidFill>
              <a:schemeClr val="accent3">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6" name="Rectangle 5"/>
          <p:cNvSpPr/>
          <p:nvPr/>
        </p:nvSpPr>
        <p:spPr bwMode="auto">
          <a:xfrm>
            <a:off x="462844" y="677333"/>
            <a:ext cx="10796951" cy="5574857"/>
          </a:xfrm>
          <a:prstGeom prst="rect">
            <a:avLst/>
          </a:prstGeom>
          <a:noFill/>
          <a:ln w="9525">
            <a:solidFill>
              <a:schemeClr val="bg1">
                <a:lumMod val="50000"/>
              </a:schemeClr>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20896716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Development Scenarios</a:t>
            </a:r>
          </a:p>
        </p:txBody>
      </p:sp>
      <p:sp>
        <p:nvSpPr>
          <p:cNvPr id="9" name="Subtitle 4"/>
          <p:cNvSpPr>
            <a:spLocks noGrp="1"/>
          </p:cNvSpPr>
          <p:nvPr>
            <p:ph type="body" sz="quarter" idx="12"/>
          </p:nvPr>
        </p:nvSpPr>
        <p:spPr/>
        <p:txBody>
          <a:bodyPr/>
          <a:lstStyle/>
          <a:p>
            <a:pPr lvl="0"/>
            <a:r>
              <a:rPr lang="en-US" dirty="0"/>
              <a:t>OAuth Controller</a:t>
            </a:r>
          </a:p>
        </p:txBody>
      </p:sp>
    </p:spTree>
    <p:extLst>
      <p:ext uri="{BB962C8B-B14F-4D97-AF65-F5344CB8AC3E}">
        <p14:creationId xmlns:p14="http://schemas.microsoft.com/office/powerpoint/2010/main" val="26030374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OAuth Controller class</a:t>
            </a:r>
          </a:p>
        </p:txBody>
      </p:sp>
      <p:sp>
        <p:nvSpPr>
          <p:cNvPr id="2" name="Text Placeholder 1"/>
          <p:cNvSpPr>
            <a:spLocks noGrp="1"/>
          </p:cNvSpPr>
          <p:nvPr>
            <p:ph type="body" sz="quarter" idx="10"/>
          </p:nvPr>
        </p:nvSpPr>
        <p:spPr>
          <a:xfrm>
            <a:off x="274638" y="1212851"/>
            <a:ext cx="11887200" cy="2339038"/>
          </a:xfrm>
        </p:spPr>
        <p:txBody>
          <a:bodyPr/>
          <a:lstStyle/>
          <a:p>
            <a:pPr marL="338138" indent="-338138">
              <a:buFont typeface="Arial" panose="020B0604020202020204" pitchFamily="34" charset="0"/>
              <a:buChar char="•"/>
            </a:pPr>
            <a:r>
              <a:rPr lang="en-US" sz="3200" dirty="0"/>
              <a:t>Embodies all OAuth operations</a:t>
            </a:r>
          </a:p>
          <a:p>
            <a:pPr marL="338138" indent="-338138">
              <a:buFont typeface="Arial" panose="020B0604020202020204" pitchFamily="34" charset="0"/>
              <a:buChar char="•"/>
            </a:pPr>
            <a:r>
              <a:rPr lang="en-US" sz="3200" dirty="0"/>
              <a:t>Allows code customizations for special situations</a:t>
            </a:r>
          </a:p>
          <a:p>
            <a:pPr marL="338138" indent="-338138">
              <a:buFont typeface="Arial" panose="020B0604020202020204" pitchFamily="34" charset="0"/>
              <a:buChar char="•"/>
            </a:pPr>
            <a:r>
              <a:rPr lang="en-US" sz="3200" dirty="0"/>
              <a:t>Available on </a:t>
            </a:r>
            <a:r>
              <a:rPr lang="en-US" sz="3200" dirty="0" err="1"/>
              <a:t>GitHub</a:t>
            </a:r>
            <a:endParaRPr lang="en-US" sz="3200" dirty="0"/>
          </a:p>
          <a:p>
            <a:pPr marL="338138"/>
            <a:r>
              <a:rPr lang="en-US" sz="2040" dirty="0">
                <a:hlinkClick r:id="rId3"/>
              </a:rPr>
              <a:t>https://github.com/AzureADSamples/WebApp-WebAPI-OAuth2-UserIdentity-DotNet/</a:t>
            </a:r>
            <a:br>
              <a:rPr lang="en-US" sz="2040" dirty="0">
                <a:hlinkClick r:id="rId3"/>
              </a:rPr>
            </a:br>
            <a:r>
              <a:rPr lang="en-US" sz="2040" dirty="0">
                <a:hlinkClick r:id="rId3"/>
              </a:rPr>
              <a:t>blob/master/</a:t>
            </a:r>
            <a:r>
              <a:rPr lang="en-US" sz="2040" dirty="0" err="1">
                <a:hlinkClick r:id="rId3"/>
              </a:rPr>
              <a:t>WebApp</a:t>
            </a:r>
            <a:r>
              <a:rPr lang="en-US" sz="2040" dirty="0">
                <a:hlinkClick r:id="rId3"/>
              </a:rPr>
              <a:t>/Controllers/</a:t>
            </a:r>
            <a:r>
              <a:rPr lang="en-US" sz="2040" dirty="0" err="1">
                <a:hlinkClick r:id="rId3"/>
              </a:rPr>
              <a:t>OAuthController.cs</a:t>
            </a:r>
            <a:endParaRPr lang="en-US" sz="2040" dirty="0"/>
          </a:p>
        </p:txBody>
      </p:sp>
      <p:grpSp>
        <p:nvGrpSpPr>
          <p:cNvPr id="5" name="Group 4"/>
          <p:cNvGrpSpPr/>
          <p:nvPr/>
        </p:nvGrpSpPr>
        <p:grpSpPr>
          <a:xfrm>
            <a:off x="10174941" y="167118"/>
            <a:ext cx="2169709" cy="287338"/>
            <a:chOff x="10174941" y="167118"/>
            <a:chExt cx="2169709" cy="287338"/>
          </a:xfrm>
        </p:grpSpPr>
        <p:sp>
          <p:nvSpPr>
            <p:cNvPr id="6" name="TextBox 5"/>
            <p:cNvSpPr txBox="1"/>
            <p:nvPr/>
          </p:nvSpPr>
          <p:spPr>
            <a:xfrm>
              <a:off x="10174941" y="167118"/>
              <a:ext cx="2169709" cy="287338"/>
            </a:xfrm>
            <a:prstGeom prst="rect">
              <a:avLst/>
            </a:prstGeom>
            <a:noFill/>
          </p:spPr>
          <p:txBody>
            <a:bodyPr wrap="square" lIns="146304" tIns="91440" rIns="146304" bIns="91440" rtlCol="0">
              <a:noAutofit/>
            </a:bodyPr>
            <a:lstStyle/>
            <a:p>
              <a:pPr>
                <a:lnSpc>
                  <a:spcPct val="90000"/>
                </a:lnSpc>
              </a:pPr>
              <a:r>
                <a:rPr lang="en-US" sz="1400" dirty="0">
                  <a:gradFill>
                    <a:gsLst>
                      <a:gs pos="8367">
                        <a:schemeClr val="tx1"/>
                      </a:gs>
                      <a:gs pos="31000">
                        <a:schemeClr val="tx1"/>
                      </a:gs>
                    </a:gsLst>
                    <a:lin ang="5400000" scaled="0"/>
                  </a:gradFill>
                </a:rPr>
                <a:t>Development Scenarios</a:t>
              </a:r>
            </a:p>
          </p:txBody>
        </p:sp>
        <p:sp>
          <p:nvSpPr>
            <p:cNvPr id="7" name="Freeform 6"/>
            <p:cNvSpPr>
              <a:spLocks/>
            </p:cNvSpPr>
            <p:nvPr/>
          </p:nvSpPr>
          <p:spPr bwMode="auto">
            <a:xfrm>
              <a:off x="10200532" y="277140"/>
              <a:ext cx="88891" cy="136391"/>
            </a:xfrm>
            <a:custGeom>
              <a:avLst/>
              <a:gdLst>
                <a:gd name="T0" fmla="*/ 287 w 287"/>
                <a:gd name="T1" fmla="*/ 313 h 443"/>
                <a:gd name="T2" fmla="*/ 242 w 287"/>
                <a:gd name="T3" fmla="*/ 409 h 443"/>
                <a:gd name="T4" fmla="*/ 114 w 287"/>
                <a:gd name="T5" fmla="*/ 443 h 443"/>
                <a:gd name="T6" fmla="*/ 52 w 287"/>
                <a:gd name="T7" fmla="*/ 438 h 443"/>
                <a:gd name="T8" fmla="*/ 0 w 287"/>
                <a:gd name="T9" fmla="*/ 424 h 443"/>
                <a:gd name="T10" fmla="*/ 0 w 287"/>
                <a:gd name="T11" fmla="*/ 324 h 443"/>
                <a:gd name="T12" fmla="*/ 46 w 287"/>
                <a:gd name="T13" fmla="*/ 343 h 443"/>
                <a:gd name="T14" fmla="*/ 98 w 287"/>
                <a:gd name="T15" fmla="*/ 350 h 443"/>
                <a:gd name="T16" fmla="*/ 144 w 287"/>
                <a:gd name="T17" fmla="*/ 339 h 443"/>
                <a:gd name="T18" fmla="*/ 161 w 287"/>
                <a:gd name="T19" fmla="*/ 308 h 443"/>
                <a:gd name="T20" fmla="*/ 141 w 287"/>
                <a:gd name="T21" fmla="*/ 275 h 443"/>
                <a:gd name="T22" fmla="*/ 85 w 287"/>
                <a:gd name="T23" fmla="*/ 264 h 443"/>
                <a:gd name="T24" fmla="*/ 43 w 287"/>
                <a:gd name="T25" fmla="*/ 264 h 443"/>
                <a:gd name="T26" fmla="*/ 43 w 287"/>
                <a:gd name="T27" fmla="*/ 170 h 443"/>
                <a:gd name="T28" fmla="*/ 80 w 287"/>
                <a:gd name="T29" fmla="*/ 170 h 443"/>
                <a:gd name="T30" fmla="*/ 133 w 287"/>
                <a:gd name="T31" fmla="*/ 159 h 443"/>
                <a:gd name="T32" fmla="*/ 150 w 287"/>
                <a:gd name="T33" fmla="*/ 130 h 443"/>
                <a:gd name="T34" fmla="*/ 137 w 287"/>
                <a:gd name="T35" fmla="*/ 103 h 443"/>
                <a:gd name="T36" fmla="*/ 98 w 287"/>
                <a:gd name="T37" fmla="*/ 93 h 443"/>
                <a:gd name="T38" fmla="*/ 14 w 287"/>
                <a:gd name="T39" fmla="*/ 117 h 443"/>
                <a:gd name="T40" fmla="*/ 14 w 287"/>
                <a:gd name="T41" fmla="*/ 21 h 443"/>
                <a:gd name="T42" fmla="*/ 124 w 287"/>
                <a:gd name="T43" fmla="*/ 0 h 443"/>
                <a:gd name="T44" fmla="*/ 235 w 287"/>
                <a:gd name="T45" fmla="*/ 29 h 443"/>
                <a:gd name="T46" fmla="*/ 276 w 287"/>
                <a:gd name="T47" fmla="*/ 109 h 443"/>
                <a:gd name="T48" fmla="*/ 254 w 287"/>
                <a:gd name="T49" fmla="*/ 177 h 443"/>
                <a:gd name="T50" fmla="*/ 193 w 287"/>
                <a:gd name="T51" fmla="*/ 212 h 443"/>
                <a:gd name="T52" fmla="*/ 193 w 287"/>
                <a:gd name="T53" fmla="*/ 214 h 443"/>
                <a:gd name="T54" fmla="*/ 262 w 287"/>
                <a:gd name="T55" fmla="*/ 247 h 443"/>
                <a:gd name="T56" fmla="*/ 287 w 287"/>
                <a:gd name="T57" fmla="*/ 313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7" h="443">
                  <a:moveTo>
                    <a:pt x="287" y="313"/>
                  </a:moveTo>
                  <a:cubicBezTo>
                    <a:pt x="287" y="354"/>
                    <a:pt x="272" y="386"/>
                    <a:pt x="242" y="409"/>
                  </a:cubicBezTo>
                  <a:cubicBezTo>
                    <a:pt x="212" y="432"/>
                    <a:pt x="169" y="443"/>
                    <a:pt x="114" y="443"/>
                  </a:cubicBezTo>
                  <a:cubicBezTo>
                    <a:pt x="93" y="443"/>
                    <a:pt x="72" y="441"/>
                    <a:pt x="52" y="438"/>
                  </a:cubicBezTo>
                  <a:cubicBezTo>
                    <a:pt x="32" y="434"/>
                    <a:pt x="14" y="430"/>
                    <a:pt x="0" y="424"/>
                  </a:cubicBezTo>
                  <a:cubicBezTo>
                    <a:pt x="0" y="324"/>
                    <a:pt x="0" y="324"/>
                    <a:pt x="0" y="324"/>
                  </a:cubicBezTo>
                  <a:cubicBezTo>
                    <a:pt x="13" y="332"/>
                    <a:pt x="28" y="338"/>
                    <a:pt x="46" y="343"/>
                  </a:cubicBezTo>
                  <a:cubicBezTo>
                    <a:pt x="63" y="348"/>
                    <a:pt x="80" y="350"/>
                    <a:pt x="98" y="350"/>
                  </a:cubicBezTo>
                  <a:cubicBezTo>
                    <a:pt x="118" y="350"/>
                    <a:pt x="133" y="346"/>
                    <a:pt x="144" y="339"/>
                  </a:cubicBezTo>
                  <a:cubicBezTo>
                    <a:pt x="155" y="332"/>
                    <a:pt x="161" y="321"/>
                    <a:pt x="161" y="308"/>
                  </a:cubicBezTo>
                  <a:cubicBezTo>
                    <a:pt x="161" y="294"/>
                    <a:pt x="154" y="283"/>
                    <a:pt x="141" y="275"/>
                  </a:cubicBezTo>
                  <a:cubicBezTo>
                    <a:pt x="127" y="268"/>
                    <a:pt x="109" y="264"/>
                    <a:pt x="85" y="264"/>
                  </a:cubicBezTo>
                  <a:cubicBezTo>
                    <a:pt x="43" y="264"/>
                    <a:pt x="43" y="264"/>
                    <a:pt x="43" y="264"/>
                  </a:cubicBezTo>
                  <a:cubicBezTo>
                    <a:pt x="43" y="170"/>
                    <a:pt x="43" y="170"/>
                    <a:pt x="43" y="170"/>
                  </a:cubicBezTo>
                  <a:cubicBezTo>
                    <a:pt x="80" y="170"/>
                    <a:pt x="80" y="170"/>
                    <a:pt x="80" y="170"/>
                  </a:cubicBezTo>
                  <a:cubicBezTo>
                    <a:pt x="104" y="170"/>
                    <a:pt x="122" y="166"/>
                    <a:pt x="133" y="159"/>
                  </a:cubicBezTo>
                  <a:cubicBezTo>
                    <a:pt x="145" y="151"/>
                    <a:pt x="150" y="142"/>
                    <a:pt x="150" y="130"/>
                  </a:cubicBezTo>
                  <a:cubicBezTo>
                    <a:pt x="150" y="118"/>
                    <a:pt x="146" y="109"/>
                    <a:pt x="137" y="103"/>
                  </a:cubicBezTo>
                  <a:cubicBezTo>
                    <a:pt x="129" y="96"/>
                    <a:pt x="115" y="93"/>
                    <a:pt x="98" y="93"/>
                  </a:cubicBezTo>
                  <a:cubicBezTo>
                    <a:pt x="70" y="93"/>
                    <a:pt x="42" y="101"/>
                    <a:pt x="14" y="117"/>
                  </a:cubicBezTo>
                  <a:cubicBezTo>
                    <a:pt x="14" y="21"/>
                    <a:pt x="14" y="21"/>
                    <a:pt x="14" y="21"/>
                  </a:cubicBezTo>
                  <a:cubicBezTo>
                    <a:pt x="49" y="7"/>
                    <a:pt x="86" y="0"/>
                    <a:pt x="124" y="0"/>
                  </a:cubicBezTo>
                  <a:cubicBezTo>
                    <a:pt x="171" y="0"/>
                    <a:pt x="208" y="10"/>
                    <a:pt x="235" y="29"/>
                  </a:cubicBezTo>
                  <a:cubicBezTo>
                    <a:pt x="262" y="48"/>
                    <a:pt x="276" y="75"/>
                    <a:pt x="276" y="109"/>
                  </a:cubicBezTo>
                  <a:cubicBezTo>
                    <a:pt x="276" y="136"/>
                    <a:pt x="268" y="158"/>
                    <a:pt x="254" y="177"/>
                  </a:cubicBezTo>
                  <a:cubicBezTo>
                    <a:pt x="240" y="195"/>
                    <a:pt x="219" y="207"/>
                    <a:pt x="193" y="212"/>
                  </a:cubicBezTo>
                  <a:cubicBezTo>
                    <a:pt x="193" y="214"/>
                    <a:pt x="193" y="214"/>
                    <a:pt x="193" y="214"/>
                  </a:cubicBezTo>
                  <a:cubicBezTo>
                    <a:pt x="222" y="218"/>
                    <a:pt x="245" y="229"/>
                    <a:pt x="262" y="247"/>
                  </a:cubicBezTo>
                  <a:cubicBezTo>
                    <a:pt x="278" y="265"/>
                    <a:pt x="287" y="287"/>
                    <a:pt x="287" y="313"/>
                  </a:cubicBezTo>
                  <a:close/>
                </a:path>
              </a:pathLst>
            </a:custGeom>
            <a:solidFill>
              <a:schemeClr val="accent3">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grpSp>
      <p:pic>
        <p:nvPicPr>
          <p:cNvPr id="8" name="Picture 7"/>
          <p:cNvPicPr>
            <a:picLocks noChangeAspect="1"/>
          </p:cNvPicPr>
          <p:nvPr/>
        </p:nvPicPr>
        <p:blipFill>
          <a:blip r:embed="rId4"/>
          <a:stretch>
            <a:fillRect/>
          </a:stretch>
        </p:blipFill>
        <p:spPr>
          <a:xfrm>
            <a:off x="9831044" y="4651678"/>
            <a:ext cx="2151405" cy="1863422"/>
          </a:xfrm>
          <a:prstGeom prst="rect">
            <a:avLst/>
          </a:prstGeom>
        </p:spPr>
      </p:pic>
      <p:grpSp>
        <p:nvGrpSpPr>
          <p:cNvPr id="10" name="Group 4"/>
          <p:cNvGrpSpPr>
            <a:grpSpLocks noChangeAspect="1"/>
          </p:cNvGrpSpPr>
          <p:nvPr/>
        </p:nvGrpSpPr>
        <p:grpSpPr bwMode="auto">
          <a:xfrm>
            <a:off x="10134341" y="3687119"/>
            <a:ext cx="919675" cy="829329"/>
            <a:chOff x="6257" y="2133"/>
            <a:chExt cx="794" cy="716"/>
          </a:xfrm>
        </p:grpSpPr>
        <p:sp>
          <p:nvSpPr>
            <p:cNvPr id="11" name="AutoShape 3"/>
            <p:cNvSpPr>
              <a:spLocks noChangeAspect="1" noChangeArrowheads="1" noTextEdit="1"/>
            </p:cNvSpPr>
            <p:nvPr/>
          </p:nvSpPr>
          <p:spPr bwMode="auto">
            <a:xfrm>
              <a:off x="6257" y="2133"/>
              <a:ext cx="794" cy="7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Oval 5"/>
            <p:cNvSpPr>
              <a:spLocks noChangeArrowheads="1"/>
            </p:cNvSpPr>
            <p:nvPr/>
          </p:nvSpPr>
          <p:spPr bwMode="auto">
            <a:xfrm>
              <a:off x="6748" y="2131"/>
              <a:ext cx="151" cy="150"/>
            </a:xfrm>
            <a:prstGeom prst="ellipse">
              <a:avLst/>
            </a:prstGeom>
            <a:solidFill>
              <a:srgbClr val="EEEE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Rectangle 6"/>
            <p:cNvSpPr>
              <a:spLocks noChangeArrowheads="1"/>
            </p:cNvSpPr>
            <p:nvPr/>
          </p:nvSpPr>
          <p:spPr bwMode="auto">
            <a:xfrm>
              <a:off x="6333" y="2131"/>
              <a:ext cx="489" cy="150"/>
            </a:xfrm>
            <a:prstGeom prst="rect">
              <a:avLst/>
            </a:prstGeom>
            <a:solidFill>
              <a:srgbClr val="EEEE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Rectangle 7"/>
            <p:cNvSpPr>
              <a:spLocks noChangeArrowheads="1"/>
            </p:cNvSpPr>
            <p:nvPr/>
          </p:nvSpPr>
          <p:spPr bwMode="auto">
            <a:xfrm>
              <a:off x="6333" y="2214"/>
              <a:ext cx="489" cy="67"/>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Oval 8"/>
            <p:cNvSpPr>
              <a:spLocks noChangeArrowheads="1"/>
            </p:cNvSpPr>
            <p:nvPr/>
          </p:nvSpPr>
          <p:spPr bwMode="auto">
            <a:xfrm>
              <a:off x="6257" y="2131"/>
              <a:ext cx="150" cy="150"/>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Rectangle 9"/>
            <p:cNvSpPr>
              <a:spLocks noChangeArrowheads="1"/>
            </p:cNvSpPr>
            <p:nvPr/>
          </p:nvSpPr>
          <p:spPr bwMode="auto">
            <a:xfrm>
              <a:off x="6407" y="2205"/>
              <a:ext cx="492" cy="572"/>
            </a:xfrm>
            <a:prstGeom prst="rect">
              <a:avLst/>
            </a:prstGeom>
            <a:solidFill>
              <a:srgbClr val="EEEE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Oval 10"/>
            <p:cNvSpPr>
              <a:spLocks noChangeArrowheads="1"/>
            </p:cNvSpPr>
            <p:nvPr/>
          </p:nvSpPr>
          <p:spPr bwMode="auto">
            <a:xfrm>
              <a:off x="6899" y="2701"/>
              <a:ext cx="150" cy="150"/>
            </a:xfrm>
            <a:prstGeom prst="ellipse">
              <a:avLst/>
            </a:prstGeom>
            <a:solidFill>
              <a:schemeClr val="tx1">
                <a:lumMod val="10000"/>
                <a:lumOff val="9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Rectangle 11"/>
            <p:cNvSpPr>
              <a:spLocks noChangeArrowheads="1"/>
            </p:cNvSpPr>
            <p:nvPr/>
          </p:nvSpPr>
          <p:spPr bwMode="auto">
            <a:xfrm>
              <a:off x="6484" y="2701"/>
              <a:ext cx="488" cy="150"/>
            </a:xfrm>
            <a:prstGeom prst="rect">
              <a:avLst/>
            </a:prstGeom>
            <a:solidFill>
              <a:schemeClr val="tx1">
                <a:lumMod val="10000"/>
                <a:lumOff val="9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Oval 12"/>
            <p:cNvSpPr>
              <a:spLocks noChangeArrowheads="1"/>
            </p:cNvSpPr>
            <p:nvPr/>
          </p:nvSpPr>
          <p:spPr bwMode="auto">
            <a:xfrm>
              <a:off x="6407" y="2701"/>
              <a:ext cx="150" cy="150"/>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Line 13"/>
            <p:cNvSpPr>
              <a:spLocks noChangeShapeType="1"/>
            </p:cNvSpPr>
            <p:nvPr/>
          </p:nvSpPr>
          <p:spPr bwMode="auto">
            <a:xfrm>
              <a:off x="6462" y="2279"/>
              <a:ext cx="379" cy="0"/>
            </a:xfrm>
            <a:prstGeom prst="line">
              <a:avLst/>
            </a:prstGeom>
            <a:noFill/>
            <a:ln w="22225" cap="rnd">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Line 14"/>
            <p:cNvSpPr>
              <a:spLocks noChangeShapeType="1"/>
            </p:cNvSpPr>
            <p:nvPr/>
          </p:nvSpPr>
          <p:spPr bwMode="auto">
            <a:xfrm>
              <a:off x="6462" y="2489"/>
              <a:ext cx="379" cy="0"/>
            </a:xfrm>
            <a:prstGeom prst="line">
              <a:avLst/>
            </a:prstGeom>
            <a:noFill/>
            <a:ln w="22225" cap="rnd">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Line 15"/>
            <p:cNvSpPr>
              <a:spLocks noChangeShapeType="1"/>
            </p:cNvSpPr>
            <p:nvPr/>
          </p:nvSpPr>
          <p:spPr bwMode="auto">
            <a:xfrm>
              <a:off x="6462" y="2543"/>
              <a:ext cx="308" cy="0"/>
            </a:xfrm>
            <a:prstGeom prst="line">
              <a:avLst/>
            </a:prstGeom>
            <a:noFill/>
            <a:ln w="22225" cap="rnd">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Line 16"/>
            <p:cNvSpPr>
              <a:spLocks noChangeShapeType="1"/>
            </p:cNvSpPr>
            <p:nvPr/>
          </p:nvSpPr>
          <p:spPr bwMode="auto">
            <a:xfrm>
              <a:off x="6462" y="2598"/>
              <a:ext cx="336" cy="0"/>
            </a:xfrm>
            <a:prstGeom prst="line">
              <a:avLst/>
            </a:prstGeom>
            <a:noFill/>
            <a:ln w="22225" cap="rnd">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Line 17"/>
            <p:cNvSpPr>
              <a:spLocks noChangeShapeType="1"/>
            </p:cNvSpPr>
            <p:nvPr/>
          </p:nvSpPr>
          <p:spPr bwMode="auto">
            <a:xfrm>
              <a:off x="6462" y="2656"/>
              <a:ext cx="267" cy="0"/>
            </a:xfrm>
            <a:prstGeom prst="line">
              <a:avLst/>
            </a:prstGeom>
            <a:noFill/>
            <a:ln w="22225" cap="rnd">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Line 18"/>
            <p:cNvSpPr>
              <a:spLocks noChangeShapeType="1"/>
            </p:cNvSpPr>
            <p:nvPr/>
          </p:nvSpPr>
          <p:spPr bwMode="auto">
            <a:xfrm>
              <a:off x="6462" y="2391"/>
              <a:ext cx="360" cy="0"/>
            </a:xfrm>
            <a:prstGeom prst="line">
              <a:avLst/>
            </a:prstGeom>
            <a:noFill/>
            <a:ln w="22225" cap="rnd">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Line 19"/>
            <p:cNvSpPr>
              <a:spLocks noChangeShapeType="1"/>
            </p:cNvSpPr>
            <p:nvPr/>
          </p:nvSpPr>
          <p:spPr bwMode="auto">
            <a:xfrm>
              <a:off x="6462" y="2336"/>
              <a:ext cx="308" cy="0"/>
            </a:xfrm>
            <a:prstGeom prst="line">
              <a:avLst/>
            </a:prstGeom>
            <a:noFill/>
            <a:ln w="22225" cap="rnd">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7704363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OAuth Controller Flow scenario</a:t>
            </a:r>
          </a:p>
        </p:txBody>
      </p:sp>
      <p:sp>
        <p:nvSpPr>
          <p:cNvPr id="2" name="Text Placeholder 1"/>
          <p:cNvSpPr>
            <a:spLocks noGrp="1"/>
          </p:cNvSpPr>
          <p:nvPr>
            <p:ph type="body" sz="quarter" idx="10"/>
          </p:nvPr>
        </p:nvSpPr>
        <p:spPr>
          <a:xfrm>
            <a:off x="274638" y="1212851"/>
            <a:ext cx="11887200" cy="2794611"/>
          </a:xfrm>
        </p:spPr>
        <p:txBody>
          <a:bodyPr/>
          <a:lstStyle/>
          <a:p>
            <a:pPr marL="338138" indent="-338138">
              <a:buFont typeface="Arial" panose="020B0604020202020204" pitchFamily="34" charset="0"/>
              <a:buChar char="•"/>
            </a:pPr>
            <a:r>
              <a:rPr lang="en-US" sz="3200" dirty="0"/>
              <a:t>User has Work or School Account</a:t>
            </a:r>
          </a:p>
          <a:p>
            <a:pPr marL="338138" indent="-338138">
              <a:buFont typeface="Arial" panose="020B0604020202020204" pitchFamily="34" charset="0"/>
              <a:buChar char="•"/>
            </a:pPr>
            <a:r>
              <a:rPr lang="en-US" sz="3200" dirty="0"/>
              <a:t>App deployed as an Azure Web Site</a:t>
            </a:r>
          </a:p>
          <a:p>
            <a:pPr marL="338138" indent="-338138">
              <a:buFont typeface="Arial" panose="020B0604020202020204" pitchFamily="34" charset="0"/>
              <a:buChar char="•"/>
            </a:pPr>
            <a:r>
              <a:rPr lang="en-US" sz="3200" dirty="0"/>
              <a:t>App registered with Azure Active Directory</a:t>
            </a:r>
          </a:p>
          <a:p>
            <a:pPr marL="338138" indent="-338138">
              <a:buFont typeface="Arial" panose="020B0604020202020204" pitchFamily="34" charset="0"/>
              <a:buChar char="•"/>
            </a:pPr>
            <a:r>
              <a:rPr lang="en-US" sz="3200" dirty="0"/>
              <a:t>Client ID and Client Secret defined in AAD</a:t>
            </a:r>
          </a:p>
          <a:p>
            <a:pPr marL="338138" indent="-338138">
              <a:buFont typeface="Arial" panose="020B0604020202020204" pitchFamily="34" charset="0"/>
              <a:buChar char="•"/>
            </a:pPr>
            <a:r>
              <a:rPr lang="en-US" sz="3200" dirty="0"/>
              <a:t>Permissions granted specifically in AAD</a:t>
            </a:r>
          </a:p>
        </p:txBody>
      </p:sp>
      <p:grpSp>
        <p:nvGrpSpPr>
          <p:cNvPr id="5" name="Group 4"/>
          <p:cNvGrpSpPr/>
          <p:nvPr/>
        </p:nvGrpSpPr>
        <p:grpSpPr>
          <a:xfrm>
            <a:off x="10174941" y="167118"/>
            <a:ext cx="2169709" cy="287338"/>
            <a:chOff x="10174941" y="167118"/>
            <a:chExt cx="2169709" cy="287338"/>
          </a:xfrm>
        </p:grpSpPr>
        <p:sp>
          <p:nvSpPr>
            <p:cNvPr id="6" name="TextBox 5"/>
            <p:cNvSpPr txBox="1"/>
            <p:nvPr/>
          </p:nvSpPr>
          <p:spPr>
            <a:xfrm>
              <a:off x="10174941" y="167118"/>
              <a:ext cx="2169709" cy="287338"/>
            </a:xfrm>
            <a:prstGeom prst="rect">
              <a:avLst/>
            </a:prstGeom>
            <a:noFill/>
          </p:spPr>
          <p:txBody>
            <a:bodyPr wrap="square" lIns="146304" tIns="91440" rIns="146304" bIns="91440" rtlCol="0">
              <a:noAutofit/>
            </a:bodyPr>
            <a:lstStyle/>
            <a:p>
              <a:pPr>
                <a:lnSpc>
                  <a:spcPct val="90000"/>
                </a:lnSpc>
              </a:pPr>
              <a:r>
                <a:rPr lang="en-US" sz="1400" dirty="0">
                  <a:gradFill>
                    <a:gsLst>
                      <a:gs pos="8367">
                        <a:schemeClr val="tx1"/>
                      </a:gs>
                      <a:gs pos="31000">
                        <a:schemeClr val="tx1"/>
                      </a:gs>
                    </a:gsLst>
                    <a:lin ang="5400000" scaled="0"/>
                  </a:gradFill>
                </a:rPr>
                <a:t>Development Scenarios</a:t>
              </a:r>
            </a:p>
          </p:txBody>
        </p:sp>
        <p:sp>
          <p:nvSpPr>
            <p:cNvPr id="7" name="Freeform 6"/>
            <p:cNvSpPr>
              <a:spLocks/>
            </p:cNvSpPr>
            <p:nvPr/>
          </p:nvSpPr>
          <p:spPr bwMode="auto">
            <a:xfrm>
              <a:off x="10200532" y="277140"/>
              <a:ext cx="88891" cy="136391"/>
            </a:xfrm>
            <a:custGeom>
              <a:avLst/>
              <a:gdLst>
                <a:gd name="T0" fmla="*/ 287 w 287"/>
                <a:gd name="T1" fmla="*/ 313 h 443"/>
                <a:gd name="T2" fmla="*/ 242 w 287"/>
                <a:gd name="T3" fmla="*/ 409 h 443"/>
                <a:gd name="T4" fmla="*/ 114 w 287"/>
                <a:gd name="T5" fmla="*/ 443 h 443"/>
                <a:gd name="T6" fmla="*/ 52 w 287"/>
                <a:gd name="T7" fmla="*/ 438 h 443"/>
                <a:gd name="T8" fmla="*/ 0 w 287"/>
                <a:gd name="T9" fmla="*/ 424 h 443"/>
                <a:gd name="T10" fmla="*/ 0 w 287"/>
                <a:gd name="T11" fmla="*/ 324 h 443"/>
                <a:gd name="T12" fmla="*/ 46 w 287"/>
                <a:gd name="T13" fmla="*/ 343 h 443"/>
                <a:gd name="T14" fmla="*/ 98 w 287"/>
                <a:gd name="T15" fmla="*/ 350 h 443"/>
                <a:gd name="T16" fmla="*/ 144 w 287"/>
                <a:gd name="T17" fmla="*/ 339 h 443"/>
                <a:gd name="T18" fmla="*/ 161 w 287"/>
                <a:gd name="T19" fmla="*/ 308 h 443"/>
                <a:gd name="T20" fmla="*/ 141 w 287"/>
                <a:gd name="T21" fmla="*/ 275 h 443"/>
                <a:gd name="T22" fmla="*/ 85 w 287"/>
                <a:gd name="T23" fmla="*/ 264 h 443"/>
                <a:gd name="T24" fmla="*/ 43 w 287"/>
                <a:gd name="T25" fmla="*/ 264 h 443"/>
                <a:gd name="T26" fmla="*/ 43 w 287"/>
                <a:gd name="T27" fmla="*/ 170 h 443"/>
                <a:gd name="T28" fmla="*/ 80 w 287"/>
                <a:gd name="T29" fmla="*/ 170 h 443"/>
                <a:gd name="T30" fmla="*/ 133 w 287"/>
                <a:gd name="T31" fmla="*/ 159 h 443"/>
                <a:gd name="T32" fmla="*/ 150 w 287"/>
                <a:gd name="T33" fmla="*/ 130 h 443"/>
                <a:gd name="T34" fmla="*/ 137 w 287"/>
                <a:gd name="T35" fmla="*/ 103 h 443"/>
                <a:gd name="T36" fmla="*/ 98 w 287"/>
                <a:gd name="T37" fmla="*/ 93 h 443"/>
                <a:gd name="T38" fmla="*/ 14 w 287"/>
                <a:gd name="T39" fmla="*/ 117 h 443"/>
                <a:gd name="T40" fmla="*/ 14 w 287"/>
                <a:gd name="T41" fmla="*/ 21 h 443"/>
                <a:gd name="T42" fmla="*/ 124 w 287"/>
                <a:gd name="T43" fmla="*/ 0 h 443"/>
                <a:gd name="T44" fmla="*/ 235 w 287"/>
                <a:gd name="T45" fmla="*/ 29 h 443"/>
                <a:gd name="T46" fmla="*/ 276 w 287"/>
                <a:gd name="T47" fmla="*/ 109 h 443"/>
                <a:gd name="T48" fmla="*/ 254 w 287"/>
                <a:gd name="T49" fmla="*/ 177 h 443"/>
                <a:gd name="T50" fmla="*/ 193 w 287"/>
                <a:gd name="T51" fmla="*/ 212 h 443"/>
                <a:gd name="T52" fmla="*/ 193 w 287"/>
                <a:gd name="T53" fmla="*/ 214 h 443"/>
                <a:gd name="T54" fmla="*/ 262 w 287"/>
                <a:gd name="T55" fmla="*/ 247 h 443"/>
                <a:gd name="T56" fmla="*/ 287 w 287"/>
                <a:gd name="T57" fmla="*/ 313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7" h="443">
                  <a:moveTo>
                    <a:pt x="287" y="313"/>
                  </a:moveTo>
                  <a:cubicBezTo>
                    <a:pt x="287" y="354"/>
                    <a:pt x="272" y="386"/>
                    <a:pt x="242" y="409"/>
                  </a:cubicBezTo>
                  <a:cubicBezTo>
                    <a:pt x="212" y="432"/>
                    <a:pt x="169" y="443"/>
                    <a:pt x="114" y="443"/>
                  </a:cubicBezTo>
                  <a:cubicBezTo>
                    <a:pt x="93" y="443"/>
                    <a:pt x="72" y="441"/>
                    <a:pt x="52" y="438"/>
                  </a:cubicBezTo>
                  <a:cubicBezTo>
                    <a:pt x="32" y="434"/>
                    <a:pt x="14" y="430"/>
                    <a:pt x="0" y="424"/>
                  </a:cubicBezTo>
                  <a:cubicBezTo>
                    <a:pt x="0" y="324"/>
                    <a:pt x="0" y="324"/>
                    <a:pt x="0" y="324"/>
                  </a:cubicBezTo>
                  <a:cubicBezTo>
                    <a:pt x="13" y="332"/>
                    <a:pt x="28" y="338"/>
                    <a:pt x="46" y="343"/>
                  </a:cubicBezTo>
                  <a:cubicBezTo>
                    <a:pt x="63" y="348"/>
                    <a:pt x="80" y="350"/>
                    <a:pt x="98" y="350"/>
                  </a:cubicBezTo>
                  <a:cubicBezTo>
                    <a:pt x="118" y="350"/>
                    <a:pt x="133" y="346"/>
                    <a:pt x="144" y="339"/>
                  </a:cubicBezTo>
                  <a:cubicBezTo>
                    <a:pt x="155" y="332"/>
                    <a:pt x="161" y="321"/>
                    <a:pt x="161" y="308"/>
                  </a:cubicBezTo>
                  <a:cubicBezTo>
                    <a:pt x="161" y="294"/>
                    <a:pt x="154" y="283"/>
                    <a:pt x="141" y="275"/>
                  </a:cubicBezTo>
                  <a:cubicBezTo>
                    <a:pt x="127" y="268"/>
                    <a:pt x="109" y="264"/>
                    <a:pt x="85" y="264"/>
                  </a:cubicBezTo>
                  <a:cubicBezTo>
                    <a:pt x="43" y="264"/>
                    <a:pt x="43" y="264"/>
                    <a:pt x="43" y="264"/>
                  </a:cubicBezTo>
                  <a:cubicBezTo>
                    <a:pt x="43" y="170"/>
                    <a:pt x="43" y="170"/>
                    <a:pt x="43" y="170"/>
                  </a:cubicBezTo>
                  <a:cubicBezTo>
                    <a:pt x="80" y="170"/>
                    <a:pt x="80" y="170"/>
                    <a:pt x="80" y="170"/>
                  </a:cubicBezTo>
                  <a:cubicBezTo>
                    <a:pt x="104" y="170"/>
                    <a:pt x="122" y="166"/>
                    <a:pt x="133" y="159"/>
                  </a:cubicBezTo>
                  <a:cubicBezTo>
                    <a:pt x="145" y="151"/>
                    <a:pt x="150" y="142"/>
                    <a:pt x="150" y="130"/>
                  </a:cubicBezTo>
                  <a:cubicBezTo>
                    <a:pt x="150" y="118"/>
                    <a:pt x="146" y="109"/>
                    <a:pt x="137" y="103"/>
                  </a:cubicBezTo>
                  <a:cubicBezTo>
                    <a:pt x="129" y="96"/>
                    <a:pt x="115" y="93"/>
                    <a:pt x="98" y="93"/>
                  </a:cubicBezTo>
                  <a:cubicBezTo>
                    <a:pt x="70" y="93"/>
                    <a:pt x="42" y="101"/>
                    <a:pt x="14" y="117"/>
                  </a:cubicBezTo>
                  <a:cubicBezTo>
                    <a:pt x="14" y="21"/>
                    <a:pt x="14" y="21"/>
                    <a:pt x="14" y="21"/>
                  </a:cubicBezTo>
                  <a:cubicBezTo>
                    <a:pt x="49" y="7"/>
                    <a:pt x="86" y="0"/>
                    <a:pt x="124" y="0"/>
                  </a:cubicBezTo>
                  <a:cubicBezTo>
                    <a:pt x="171" y="0"/>
                    <a:pt x="208" y="10"/>
                    <a:pt x="235" y="29"/>
                  </a:cubicBezTo>
                  <a:cubicBezTo>
                    <a:pt x="262" y="48"/>
                    <a:pt x="276" y="75"/>
                    <a:pt x="276" y="109"/>
                  </a:cubicBezTo>
                  <a:cubicBezTo>
                    <a:pt x="276" y="136"/>
                    <a:pt x="268" y="158"/>
                    <a:pt x="254" y="177"/>
                  </a:cubicBezTo>
                  <a:cubicBezTo>
                    <a:pt x="240" y="195"/>
                    <a:pt x="219" y="207"/>
                    <a:pt x="193" y="212"/>
                  </a:cubicBezTo>
                  <a:cubicBezTo>
                    <a:pt x="193" y="214"/>
                    <a:pt x="193" y="214"/>
                    <a:pt x="193" y="214"/>
                  </a:cubicBezTo>
                  <a:cubicBezTo>
                    <a:pt x="222" y="218"/>
                    <a:pt x="245" y="229"/>
                    <a:pt x="262" y="247"/>
                  </a:cubicBezTo>
                  <a:cubicBezTo>
                    <a:pt x="278" y="265"/>
                    <a:pt x="287" y="287"/>
                    <a:pt x="287" y="313"/>
                  </a:cubicBezTo>
                  <a:close/>
                </a:path>
              </a:pathLst>
            </a:custGeom>
            <a:solidFill>
              <a:schemeClr val="accent3">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9" name="Group 4"/>
          <p:cNvGrpSpPr>
            <a:grpSpLocks noChangeAspect="1"/>
          </p:cNvGrpSpPr>
          <p:nvPr/>
        </p:nvGrpSpPr>
        <p:grpSpPr bwMode="auto">
          <a:xfrm>
            <a:off x="9620250" y="2281238"/>
            <a:ext cx="2362200" cy="4233862"/>
            <a:chOff x="6060" y="1437"/>
            <a:chExt cx="1488" cy="2667"/>
          </a:xfrm>
        </p:grpSpPr>
        <p:sp>
          <p:nvSpPr>
            <p:cNvPr id="10" name="AutoShape 3"/>
            <p:cNvSpPr>
              <a:spLocks noChangeAspect="1" noChangeArrowheads="1" noTextEdit="1"/>
            </p:cNvSpPr>
            <p:nvPr/>
          </p:nvSpPr>
          <p:spPr bwMode="auto">
            <a:xfrm>
              <a:off x="6060" y="1437"/>
              <a:ext cx="1488" cy="2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5"/>
            <p:cNvSpPr>
              <a:spLocks/>
            </p:cNvSpPr>
            <p:nvPr/>
          </p:nvSpPr>
          <p:spPr bwMode="auto">
            <a:xfrm>
              <a:off x="6261" y="1701"/>
              <a:ext cx="444" cy="91"/>
            </a:xfrm>
            <a:custGeom>
              <a:avLst/>
              <a:gdLst>
                <a:gd name="T0" fmla="*/ 0 w 146"/>
                <a:gd name="T1" fmla="*/ 23 h 30"/>
                <a:gd name="T2" fmla="*/ 7 w 146"/>
                <a:gd name="T3" fmla="*/ 30 h 30"/>
                <a:gd name="T4" fmla="*/ 139 w 146"/>
                <a:gd name="T5" fmla="*/ 30 h 30"/>
                <a:gd name="T6" fmla="*/ 146 w 146"/>
                <a:gd name="T7" fmla="*/ 23 h 30"/>
                <a:gd name="T8" fmla="*/ 146 w 146"/>
                <a:gd name="T9" fmla="*/ 7 h 30"/>
                <a:gd name="T10" fmla="*/ 139 w 146"/>
                <a:gd name="T11" fmla="*/ 0 h 30"/>
                <a:gd name="T12" fmla="*/ 7 w 146"/>
                <a:gd name="T13" fmla="*/ 0 h 30"/>
                <a:gd name="T14" fmla="*/ 0 w 146"/>
                <a:gd name="T15" fmla="*/ 7 h 30"/>
                <a:gd name="T16" fmla="*/ 0 w 146"/>
                <a:gd name="T17" fmla="*/ 2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6" h="30">
                  <a:moveTo>
                    <a:pt x="0" y="23"/>
                  </a:moveTo>
                  <a:cubicBezTo>
                    <a:pt x="0" y="27"/>
                    <a:pt x="3" y="30"/>
                    <a:pt x="7" y="30"/>
                  </a:cubicBezTo>
                  <a:cubicBezTo>
                    <a:pt x="139" y="30"/>
                    <a:pt x="139" y="30"/>
                    <a:pt x="139" y="30"/>
                  </a:cubicBezTo>
                  <a:cubicBezTo>
                    <a:pt x="143" y="30"/>
                    <a:pt x="146" y="27"/>
                    <a:pt x="146" y="23"/>
                  </a:cubicBezTo>
                  <a:cubicBezTo>
                    <a:pt x="146" y="7"/>
                    <a:pt x="146" y="7"/>
                    <a:pt x="146" y="7"/>
                  </a:cubicBezTo>
                  <a:cubicBezTo>
                    <a:pt x="146" y="3"/>
                    <a:pt x="143" y="0"/>
                    <a:pt x="139" y="0"/>
                  </a:cubicBezTo>
                  <a:cubicBezTo>
                    <a:pt x="7" y="0"/>
                    <a:pt x="7" y="0"/>
                    <a:pt x="7" y="0"/>
                  </a:cubicBezTo>
                  <a:cubicBezTo>
                    <a:pt x="3" y="0"/>
                    <a:pt x="0" y="3"/>
                    <a:pt x="0" y="7"/>
                  </a:cubicBezTo>
                  <a:lnTo>
                    <a:pt x="0" y="23"/>
                  </a:lnTo>
                  <a:close/>
                </a:path>
              </a:pathLst>
            </a:custGeom>
            <a:solidFill>
              <a:srgbClr val="4937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6"/>
            <p:cNvSpPr>
              <a:spLocks/>
            </p:cNvSpPr>
            <p:nvPr/>
          </p:nvSpPr>
          <p:spPr bwMode="auto">
            <a:xfrm>
              <a:off x="6602" y="3955"/>
              <a:ext cx="292" cy="152"/>
            </a:xfrm>
            <a:custGeom>
              <a:avLst/>
              <a:gdLst>
                <a:gd name="T0" fmla="*/ 41 w 96"/>
                <a:gd name="T1" fmla="*/ 0 h 50"/>
                <a:gd name="T2" fmla="*/ 96 w 96"/>
                <a:gd name="T3" fmla="*/ 50 h 50"/>
                <a:gd name="T4" fmla="*/ 41 w 96"/>
                <a:gd name="T5" fmla="*/ 50 h 50"/>
                <a:gd name="T6" fmla="*/ 0 w 96"/>
                <a:gd name="T7" fmla="*/ 50 h 50"/>
                <a:gd name="T8" fmla="*/ 0 w 96"/>
                <a:gd name="T9" fmla="*/ 0 h 50"/>
                <a:gd name="T10" fmla="*/ 41 w 96"/>
                <a:gd name="T11" fmla="*/ 0 h 50"/>
              </a:gdLst>
              <a:ahLst/>
              <a:cxnLst>
                <a:cxn ang="0">
                  <a:pos x="T0" y="T1"/>
                </a:cxn>
                <a:cxn ang="0">
                  <a:pos x="T2" y="T3"/>
                </a:cxn>
                <a:cxn ang="0">
                  <a:pos x="T4" y="T5"/>
                </a:cxn>
                <a:cxn ang="0">
                  <a:pos x="T6" y="T7"/>
                </a:cxn>
                <a:cxn ang="0">
                  <a:pos x="T8" y="T9"/>
                </a:cxn>
                <a:cxn ang="0">
                  <a:pos x="T10" y="T11"/>
                </a:cxn>
              </a:cxnLst>
              <a:rect l="0" t="0" r="r" b="b"/>
              <a:pathLst>
                <a:path w="96" h="50">
                  <a:moveTo>
                    <a:pt x="41" y="0"/>
                  </a:moveTo>
                  <a:cubicBezTo>
                    <a:pt x="70" y="0"/>
                    <a:pt x="93" y="22"/>
                    <a:pt x="96" y="50"/>
                  </a:cubicBezTo>
                  <a:cubicBezTo>
                    <a:pt x="41" y="50"/>
                    <a:pt x="41" y="50"/>
                    <a:pt x="41" y="50"/>
                  </a:cubicBezTo>
                  <a:cubicBezTo>
                    <a:pt x="0" y="50"/>
                    <a:pt x="0" y="50"/>
                    <a:pt x="0" y="50"/>
                  </a:cubicBezTo>
                  <a:cubicBezTo>
                    <a:pt x="0" y="0"/>
                    <a:pt x="0" y="0"/>
                    <a:pt x="0" y="0"/>
                  </a:cubicBezTo>
                  <a:lnTo>
                    <a:pt x="41" y="0"/>
                  </a:lnTo>
                  <a:close/>
                </a:path>
              </a:pathLst>
            </a:custGeom>
            <a:solidFill>
              <a:srgbClr val="563F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7"/>
            <p:cNvSpPr>
              <a:spLocks/>
            </p:cNvSpPr>
            <p:nvPr/>
          </p:nvSpPr>
          <p:spPr bwMode="auto">
            <a:xfrm>
              <a:off x="6240" y="2918"/>
              <a:ext cx="487" cy="1055"/>
            </a:xfrm>
            <a:custGeom>
              <a:avLst/>
              <a:gdLst>
                <a:gd name="T0" fmla="*/ 0 w 487"/>
                <a:gd name="T1" fmla="*/ 0 h 1055"/>
                <a:gd name="T2" fmla="*/ 0 w 487"/>
                <a:gd name="T3" fmla="*/ 0 h 1055"/>
                <a:gd name="T4" fmla="*/ 124 w 487"/>
                <a:gd name="T5" fmla="*/ 0 h 1055"/>
                <a:gd name="T6" fmla="*/ 362 w 487"/>
                <a:gd name="T7" fmla="*/ 0 h 1055"/>
                <a:gd name="T8" fmla="*/ 487 w 487"/>
                <a:gd name="T9" fmla="*/ 0 h 1055"/>
                <a:gd name="T10" fmla="*/ 487 w 487"/>
                <a:gd name="T11" fmla="*/ 160 h 1055"/>
                <a:gd name="T12" fmla="*/ 487 w 487"/>
                <a:gd name="T13" fmla="*/ 1055 h 1055"/>
                <a:gd name="T14" fmla="*/ 362 w 487"/>
                <a:gd name="T15" fmla="*/ 1055 h 1055"/>
                <a:gd name="T16" fmla="*/ 362 w 487"/>
                <a:gd name="T17" fmla="*/ 160 h 1055"/>
                <a:gd name="T18" fmla="*/ 124 w 487"/>
                <a:gd name="T19" fmla="*/ 160 h 1055"/>
                <a:gd name="T20" fmla="*/ 124 w 487"/>
                <a:gd name="T21" fmla="*/ 1055 h 1055"/>
                <a:gd name="T22" fmla="*/ 0 w 487"/>
                <a:gd name="T23" fmla="*/ 1055 h 1055"/>
                <a:gd name="T24" fmla="*/ 0 w 487"/>
                <a:gd name="T25" fmla="*/ 160 h 1055"/>
                <a:gd name="T26" fmla="*/ 0 w 487"/>
                <a:gd name="T27" fmla="*/ 160 h 1055"/>
                <a:gd name="T28" fmla="*/ 0 w 487"/>
                <a:gd name="T29" fmla="*/ 0 h 10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87" h="1055">
                  <a:moveTo>
                    <a:pt x="0" y="0"/>
                  </a:moveTo>
                  <a:lnTo>
                    <a:pt x="0" y="0"/>
                  </a:lnTo>
                  <a:lnTo>
                    <a:pt x="124" y="0"/>
                  </a:lnTo>
                  <a:lnTo>
                    <a:pt x="362" y="0"/>
                  </a:lnTo>
                  <a:lnTo>
                    <a:pt x="487" y="0"/>
                  </a:lnTo>
                  <a:lnTo>
                    <a:pt x="487" y="160"/>
                  </a:lnTo>
                  <a:lnTo>
                    <a:pt x="487" y="1055"/>
                  </a:lnTo>
                  <a:lnTo>
                    <a:pt x="362" y="1055"/>
                  </a:lnTo>
                  <a:lnTo>
                    <a:pt x="362" y="160"/>
                  </a:lnTo>
                  <a:lnTo>
                    <a:pt x="124" y="160"/>
                  </a:lnTo>
                  <a:lnTo>
                    <a:pt x="124" y="1055"/>
                  </a:lnTo>
                  <a:lnTo>
                    <a:pt x="0" y="1055"/>
                  </a:lnTo>
                  <a:lnTo>
                    <a:pt x="0" y="160"/>
                  </a:lnTo>
                  <a:lnTo>
                    <a:pt x="0" y="160"/>
                  </a:lnTo>
                  <a:lnTo>
                    <a:pt x="0" y="0"/>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8"/>
            <p:cNvSpPr>
              <a:spLocks/>
            </p:cNvSpPr>
            <p:nvPr/>
          </p:nvSpPr>
          <p:spPr bwMode="auto">
            <a:xfrm>
              <a:off x="6240" y="3955"/>
              <a:ext cx="292" cy="152"/>
            </a:xfrm>
            <a:custGeom>
              <a:avLst/>
              <a:gdLst>
                <a:gd name="T0" fmla="*/ 41 w 96"/>
                <a:gd name="T1" fmla="*/ 0 h 50"/>
                <a:gd name="T2" fmla="*/ 96 w 96"/>
                <a:gd name="T3" fmla="*/ 50 h 50"/>
                <a:gd name="T4" fmla="*/ 41 w 96"/>
                <a:gd name="T5" fmla="*/ 50 h 50"/>
                <a:gd name="T6" fmla="*/ 0 w 96"/>
                <a:gd name="T7" fmla="*/ 50 h 50"/>
                <a:gd name="T8" fmla="*/ 0 w 96"/>
                <a:gd name="T9" fmla="*/ 0 h 50"/>
                <a:gd name="T10" fmla="*/ 41 w 96"/>
                <a:gd name="T11" fmla="*/ 0 h 50"/>
              </a:gdLst>
              <a:ahLst/>
              <a:cxnLst>
                <a:cxn ang="0">
                  <a:pos x="T0" y="T1"/>
                </a:cxn>
                <a:cxn ang="0">
                  <a:pos x="T2" y="T3"/>
                </a:cxn>
                <a:cxn ang="0">
                  <a:pos x="T4" y="T5"/>
                </a:cxn>
                <a:cxn ang="0">
                  <a:pos x="T6" y="T7"/>
                </a:cxn>
                <a:cxn ang="0">
                  <a:pos x="T8" y="T9"/>
                </a:cxn>
                <a:cxn ang="0">
                  <a:pos x="T10" y="T11"/>
                </a:cxn>
              </a:cxnLst>
              <a:rect l="0" t="0" r="r" b="b"/>
              <a:pathLst>
                <a:path w="96" h="50">
                  <a:moveTo>
                    <a:pt x="41" y="0"/>
                  </a:moveTo>
                  <a:cubicBezTo>
                    <a:pt x="70" y="0"/>
                    <a:pt x="93" y="22"/>
                    <a:pt x="96" y="50"/>
                  </a:cubicBezTo>
                  <a:cubicBezTo>
                    <a:pt x="41" y="50"/>
                    <a:pt x="41" y="50"/>
                    <a:pt x="41" y="50"/>
                  </a:cubicBezTo>
                  <a:cubicBezTo>
                    <a:pt x="0" y="50"/>
                    <a:pt x="0" y="50"/>
                    <a:pt x="0" y="50"/>
                  </a:cubicBezTo>
                  <a:cubicBezTo>
                    <a:pt x="0" y="0"/>
                    <a:pt x="0" y="0"/>
                    <a:pt x="0" y="0"/>
                  </a:cubicBezTo>
                  <a:lnTo>
                    <a:pt x="41" y="0"/>
                  </a:lnTo>
                  <a:close/>
                </a:path>
              </a:pathLst>
            </a:custGeom>
            <a:solidFill>
              <a:srgbClr val="563F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9"/>
            <p:cNvSpPr>
              <a:spLocks/>
            </p:cNvSpPr>
            <p:nvPr/>
          </p:nvSpPr>
          <p:spPr bwMode="auto">
            <a:xfrm>
              <a:off x="6060" y="2044"/>
              <a:ext cx="846" cy="874"/>
            </a:xfrm>
            <a:custGeom>
              <a:avLst/>
              <a:gdLst>
                <a:gd name="T0" fmla="*/ 59 w 278"/>
                <a:gd name="T1" fmla="*/ 0 h 288"/>
                <a:gd name="T2" fmla="*/ 219 w 278"/>
                <a:gd name="T3" fmla="*/ 0 h 288"/>
                <a:gd name="T4" fmla="*/ 278 w 278"/>
                <a:gd name="T5" fmla="*/ 59 h 288"/>
                <a:gd name="T6" fmla="*/ 278 w 278"/>
                <a:gd name="T7" fmla="*/ 109 h 288"/>
                <a:gd name="T8" fmla="*/ 219 w 278"/>
                <a:gd name="T9" fmla="*/ 109 h 288"/>
                <a:gd name="T10" fmla="*/ 219 w 278"/>
                <a:gd name="T11" fmla="*/ 288 h 288"/>
                <a:gd name="T12" fmla="*/ 59 w 278"/>
                <a:gd name="T13" fmla="*/ 288 h 288"/>
                <a:gd name="T14" fmla="*/ 59 w 278"/>
                <a:gd name="T15" fmla="*/ 109 h 288"/>
                <a:gd name="T16" fmla="*/ 0 w 278"/>
                <a:gd name="T17" fmla="*/ 109 h 288"/>
                <a:gd name="T18" fmla="*/ 0 w 278"/>
                <a:gd name="T19" fmla="*/ 59 h 288"/>
                <a:gd name="T20" fmla="*/ 59 w 278"/>
                <a:gd name="T21"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8" h="288">
                  <a:moveTo>
                    <a:pt x="59" y="0"/>
                  </a:moveTo>
                  <a:cubicBezTo>
                    <a:pt x="219" y="0"/>
                    <a:pt x="219" y="0"/>
                    <a:pt x="219" y="0"/>
                  </a:cubicBezTo>
                  <a:cubicBezTo>
                    <a:pt x="252" y="0"/>
                    <a:pt x="278" y="27"/>
                    <a:pt x="278" y="59"/>
                  </a:cubicBezTo>
                  <a:cubicBezTo>
                    <a:pt x="278" y="109"/>
                    <a:pt x="278" y="109"/>
                    <a:pt x="278" y="109"/>
                  </a:cubicBezTo>
                  <a:cubicBezTo>
                    <a:pt x="219" y="109"/>
                    <a:pt x="219" y="109"/>
                    <a:pt x="219" y="109"/>
                  </a:cubicBezTo>
                  <a:cubicBezTo>
                    <a:pt x="219" y="288"/>
                    <a:pt x="219" y="288"/>
                    <a:pt x="219" y="288"/>
                  </a:cubicBezTo>
                  <a:cubicBezTo>
                    <a:pt x="59" y="288"/>
                    <a:pt x="59" y="288"/>
                    <a:pt x="59" y="288"/>
                  </a:cubicBezTo>
                  <a:cubicBezTo>
                    <a:pt x="59" y="109"/>
                    <a:pt x="59" y="109"/>
                    <a:pt x="59" y="109"/>
                  </a:cubicBezTo>
                  <a:cubicBezTo>
                    <a:pt x="0" y="109"/>
                    <a:pt x="0" y="109"/>
                    <a:pt x="0" y="109"/>
                  </a:cubicBezTo>
                  <a:cubicBezTo>
                    <a:pt x="0" y="59"/>
                    <a:pt x="0" y="59"/>
                    <a:pt x="0" y="59"/>
                  </a:cubicBezTo>
                  <a:cubicBezTo>
                    <a:pt x="0" y="27"/>
                    <a:pt x="26" y="0"/>
                    <a:pt x="59" y="0"/>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10"/>
            <p:cNvSpPr>
              <a:spLocks/>
            </p:cNvSpPr>
            <p:nvPr/>
          </p:nvSpPr>
          <p:spPr bwMode="auto">
            <a:xfrm>
              <a:off x="6751" y="2374"/>
              <a:ext cx="301" cy="449"/>
            </a:xfrm>
            <a:custGeom>
              <a:avLst/>
              <a:gdLst>
                <a:gd name="T0" fmla="*/ 37 w 99"/>
                <a:gd name="T1" fmla="*/ 148 h 148"/>
                <a:gd name="T2" fmla="*/ 99 w 99"/>
                <a:gd name="T3" fmla="*/ 148 h 148"/>
                <a:gd name="T4" fmla="*/ 99 w 99"/>
                <a:gd name="T5" fmla="*/ 105 h 148"/>
                <a:gd name="T6" fmla="*/ 43 w 99"/>
                <a:gd name="T7" fmla="*/ 105 h 148"/>
                <a:gd name="T8" fmla="*/ 43 w 99"/>
                <a:gd name="T9" fmla="*/ 0 h 148"/>
                <a:gd name="T10" fmla="*/ 0 w 99"/>
                <a:gd name="T11" fmla="*/ 0 h 148"/>
                <a:gd name="T12" fmla="*/ 0 w 99"/>
                <a:gd name="T13" fmla="*/ 111 h 148"/>
                <a:gd name="T14" fmla="*/ 37 w 99"/>
                <a:gd name="T15" fmla="*/ 148 h 14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9" h="148">
                  <a:moveTo>
                    <a:pt x="37" y="148"/>
                  </a:moveTo>
                  <a:cubicBezTo>
                    <a:pt x="99" y="148"/>
                    <a:pt x="99" y="148"/>
                    <a:pt x="99" y="148"/>
                  </a:cubicBezTo>
                  <a:cubicBezTo>
                    <a:pt x="99" y="105"/>
                    <a:pt x="99" y="105"/>
                    <a:pt x="99" y="105"/>
                  </a:cubicBezTo>
                  <a:cubicBezTo>
                    <a:pt x="43" y="105"/>
                    <a:pt x="43" y="105"/>
                    <a:pt x="43" y="105"/>
                  </a:cubicBezTo>
                  <a:cubicBezTo>
                    <a:pt x="43" y="0"/>
                    <a:pt x="43" y="0"/>
                    <a:pt x="43" y="0"/>
                  </a:cubicBezTo>
                  <a:cubicBezTo>
                    <a:pt x="0" y="0"/>
                    <a:pt x="0" y="0"/>
                    <a:pt x="0" y="0"/>
                  </a:cubicBezTo>
                  <a:cubicBezTo>
                    <a:pt x="0" y="111"/>
                    <a:pt x="0" y="111"/>
                    <a:pt x="0" y="111"/>
                  </a:cubicBezTo>
                  <a:cubicBezTo>
                    <a:pt x="0" y="131"/>
                    <a:pt x="17" y="148"/>
                    <a:pt x="37" y="148"/>
                  </a:cubicBez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Rectangle 11"/>
            <p:cNvSpPr>
              <a:spLocks noChangeArrowheads="1"/>
            </p:cNvSpPr>
            <p:nvPr/>
          </p:nvSpPr>
          <p:spPr bwMode="auto">
            <a:xfrm>
              <a:off x="6084" y="2374"/>
              <a:ext cx="131" cy="777"/>
            </a:xfrm>
            <a:prstGeom prst="rect">
              <a:avLst/>
            </a:prstGeom>
            <a:solidFill>
              <a:srgbClr val="6D563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12"/>
            <p:cNvSpPr>
              <a:spLocks/>
            </p:cNvSpPr>
            <p:nvPr/>
          </p:nvSpPr>
          <p:spPr bwMode="auto">
            <a:xfrm>
              <a:off x="6081" y="3021"/>
              <a:ext cx="134" cy="264"/>
            </a:xfrm>
            <a:custGeom>
              <a:avLst/>
              <a:gdLst>
                <a:gd name="T0" fmla="*/ 44 w 44"/>
                <a:gd name="T1" fmla="*/ 0 h 87"/>
                <a:gd name="T2" fmla="*/ 44 w 44"/>
                <a:gd name="T3" fmla="*/ 87 h 87"/>
                <a:gd name="T4" fmla="*/ 0 w 44"/>
                <a:gd name="T5" fmla="*/ 43 h 87"/>
                <a:gd name="T6" fmla="*/ 44 w 44"/>
                <a:gd name="T7" fmla="*/ 0 h 87"/>
              </a:gdLst>
              <a:ahLst/>
              <a:cxnLst>
                <a:cxn ang="0">
                  <a:pos x="T0" y="T1"/>
                </a:cxn>
                <a:cxn ang="0">
                  <a:pos x="T2" y="T3"/>
                </a:cxn>
                <a:cxn ang="0">
                  <a:pos x="T4" y="T5"/>
                </a:cxn>
                <a:cxn ang="0">
                  <a:pos x="T6" y="T7"/>
                </a:cxn>
              </a:cxnLst>
              <a:rect l="0" t="0" r="r" b="b"/>
              <a:pathLst>
                <a:path w="44" h="87">
                  <a:moveTo>
                    <a:pt x="44" y="0"/>
                  </a:moveTo>
                  <a:cubicBezTo>
                    <a:pt x="44" y="87"/>
                    <a:pt x="44" y="87"/>
                    <a:pt x="44" y="87"/>
                  </a:cubicBezTo>
                  <a:cubicBezTo>
                    <a:pt x="20" y="87"/>
                    <a:pt x="0" y="67"/>
                    <a:pt x="0" y="43"/>
                  </a:cubicBezTo>
                  <a:cubicBezTo>
                    <a:pt x="0" y="19"/>
                    <a:pt x="20" y="0"/>
                    <a:pt x="44" y="0"/>
                  </a:cubicBez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13"/>
            <p:cNvSpPr>
              <a:spLocks/>
            </p:cNvSpPr>
            <p:nvPr/>
          </p:nvSpPr>
          <p:spPr bwMode="auto">
            <a:xfrm>
              <a:off x="6918" y="2690"/>
              <a:ext cx="265" cy="133"/>
            </a:xfrm>
            <a:custGeom>
              <a:avLst/>
              <a:gdLst>
                <a:gd name="T0" fmla="*/ 0 w 87"/>
                <a:gd name="T1" fmla="*/ 0 h 44"/>
                <a:gd name="T2" fmla="*/ 87 w 87"/>
                <a:gd name="T3" fmla="*/ 0 h 44"/>
                <a:gd name="T4" fmla="*/ 44 w 87"/>
                <a:gd name="T5" fmla="*/ 44 h 44"/>
                <a:gd name="T6" fmla="*/ 0 w 87"/>
                <a:gd name="T7" fmla="*/ 0 h 44"/>
              </a:gdLst>
              <a:ahLst/>
              <a:cxnLst>
                <a:cxn ang="0">
                  <a:pos x="T0" y="T1"/>
                </a:cxn>
                <a:cxn ang="0">
                  <a:pos x="T2" y="T3"/>
                </a:cxn>
                <a:cxn ang="0">
                  <a:pos x="T4" y="T5"/>
                </a:cxn>
                <a:cxn ang="0">
                  <a:pos x="T6" y="T7"/>
                </a:cxn>
              </a:cxnLst>
              <a:rect l="0" t="0" r="r" b="b"/>
              <a:pathLst>
                <a:path w="87" h="44">
                  <a:moveTo>
                    <a:pt x="0" y="0"/>
                  </a:moveTo>
                  <a:cubicBezTo>
                    <a:pt x="87" y="0"/>
                    <a:pt x="87" y="0"/>
                    <a:pt x="87" y="0"/>
                  </a:cubicBezTo>
                  <a:cubicBezTo>
                    <a:pt x="87" y="24"/>
                    <a:pt x="68" y="44"/>
                    <a:pt x="44" y="44"/>
                  </a:cubicBezTo>
                  <a:cubicBezTo>
                    <a:pt x="19" y="44"/>
                    <a:pt x="0" y="24"/>
                    <a:pt x="0" y="0"/>
                  </a:cubicBez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Rectangle 14"/>
            <p:cNvSpPr>
              <a:spLocks noChangeArrowheads="1"/>
            </p:cNvSpPr>
            <p:nvPr/>
          </p:nvSpPr>
          <p:spPr bwMode="auto">
            <a:xfrm>
              <a:off x="6809" y="2629"/>
              <a:ext cx="581" cy="61"/>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15"/>
            <p:cNvSpPr>
              <a:spLocks/>
            </p:cNvSpPr>
            <p:nvPr/>
          </p:nvSpPr>
          <p:spPr bwMode="auto">
            <a:xfrm>
              <a:off x="6943" y="2338"/>
              <a:ext cx="605" cy="291"/>
            </a:xfrm>
            <a:custGeom>
              <a:avLst/>
              <a:gdLst>
                <a:gd name="T0" fmla="*/ 158 w 605"/>
                <a:gd name="T1" fmla="*/ 0 h 291"/>
                <a:gd name="T2" fmla="*/ 605 w 605"/>
                <a:gd name="T3" fmla="*/ 0 h 291"/>
                <a:gd name="T4" fmla="*/ 447 w 605"/>
                <a:gd name="T5" fmla="*/ 291 h 291"/>
                <a:gd name="T6" fmla="*/ 0 w 605"/>
                <a:gd name="T7" fmla="*/ 291 h 291"/>
                <a:gd name="T8" fmla="*/ 158 w 605"/>
                <a:gd name="T9" fmla="*/ 0 h 291"/>
              </a:gdLst>
              <a:ahLst/>
              <a:cxnLst>
                <a:cxn ang="0">
                  <a:pos x="T0" y="T1"/>
                </a:cxn>
                <a:cxn ang="0">
                  <a:pos x="T2" y="T3"/>
                </a:cxn>
                <a:cxn ang="0">
                  <a:pos x="T4" y="T5"/>
                </a:cxn>
                <a:cxn ang="0">
                  <a:pos x="T6" y="T7"/>
                </a:cxn>
                <a:cxn ang="0">
                  <a:pos x="T8" y="T9"/>
                </a:cxn>
              </a:cxnLst>
              <a:rect l="0" t="0" r="r" b="b"/>
              <a:pathLst>
                <a:path w="605" h="291">
                  <a:moveTo>
                    <a:pt x="158" y="0"/>
                  </a:moveTo>
                  <a:lnTo>
                    <a:pt x="605" y="0"/>
                  </a:lnTo>
                  <a:lnTo>
                    <a:pt x="447" y="291"/>
                  </a:lnTo>
                  <a:lnTo>
                    <a:pt x="0" y="291"/>
                  </a:lnTo>
                  <a:lnTo>
                    <a:pt x="15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Rectangle 16"/>
            <p:cNvSpPr>
              <a:spLocks noChangeArrowheads="1"/>
            </p:cNvSpPr>
            <p:nvPr/>
          </p:nvSpPr>
          <p:spPr bwMode="auto">
            <a:xfrm>
              <a:off x="6809" y="2629"/>
              <a:ext cx="134" cy="64"/>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7"/>
            <p:cNvSpPr>
              <a:spLocks/>
            </p:cNvSpPr>
            <p:nvPr/>
          </p:nvSpPr>
          <p:spPr bwMode="auto">
            <a:xfrm>
              <a:off x="6404" y="1865"/>
              <a:ext cx="155" cy="255"/>
            </a:xfrm>
            <a:custGeom>
              <a:avLst/>
              <a:gdLst>
                <a:gd name="T0" fmla="*/ 79 w 155"/>
                <a:gd name="T1" fmla="*/ 255 h 255"/>
                <a:gd name="T2" fmla="*/ 155 w 155"/>
                <a:gd name="T3" fmla="*/ 179 h 255"/>
                <a:gd name="T4" fmla="*/ 155 w 155"/>
                <a:gd name="T5" fmla="*/ 0 h 255"/>
                <a:gd name="T6" fmla="*/ 0 w 155"/>
                <a:gd name="T7" fmla="*/ 0 h 255"/>
                <a:gd name="T8" fmla="*/ 0 w 155"/>
                <a:gd name="T9" fmla="*/ 179 h 255"/>
                <a:gd name="T10" fmla="*/ 79 w 155"/>
                <a:gd name="T11" fmla="*/ 255 h 255"/>
              </a:gdLst>
              <a:ahLst/>
              <a:cxnLst>
                <a:cxn ang="0">
                  <a:pos x="T0" y="T1"/>
                </a:cxn>
                <a:cxn ang="0">
                  <a:pos x="T2" y="T3"/>
                </a:cxn>
                <a:cxn ang="0">
                  <a:pos x="T4" y="T5"/>
                </a:cxn>
                <a:cxn ang="0">
                  <a:pos x="T6" y="T7"/>
                </a:cxn>
                <a:cxn ang="0">
                  <a:pos x="T8" y="T9"/>
                </a:cxn>
                <a:cxn ang="0">
                  <a:pos x="T10" y="T11"/>
                </a:cxn>
              </a:cxnLst>
              <a:rect l="0" t="0" r="r" b="b"/>
              <a:pathLst>
                <a:path w="155" h="255">
                  <a:moveTo>
                    <a:pt x="79" y="255"/>
                  </a:moveTo>
                  <a:lnTo>
                    <a:pt x="155" y="179"/>
                  </a:lnTo>
                  <a:lnTo>
                    <a:pt x="155" y="0"/>
                  </a:lnTo>
                  <a:lnTo>
                    <a:pt x="0" y="0"/>
                  </a:lnTo>
                  <a:lnTo>
                    <a:pt x="0" y="179"/>
                  </a:lnTo>
                  <a:lnTo>
                    <a:pt x="79" y="255"/>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18"/>
            <p:cNvSpPr>
              <a:spLocks/>
            </p:cNvSpPr>
            <p:nvPr/>
          </p:nvSpPr>
          <p:spPr bwMode="auto">
            <a:xfrm>
              <a:off x="6404" y="1865"/>
              <a:ext cx="155" cy="136"/>
            </a:xfrm>
            <a:custGeom>
              <a:avLst/>
              <a:gdLst>
                <a:gd name="T0" fmla="*/ 51 w 51"/>
                <a:gd name="T1" fmla="*/ 41 h 45"/>
                <a:gd name="T2" fmla="*/ 26 w 51"/>
                <a:gd name="T3" fmla="*/ 45 h 45"/>
                <a:gd name="T4" fmla="*/ 0 w 51"/>
                <a:gd name="T5" fmla="*/ 41 h 45"/>
                <a:gd name="T6" fmla="*/ 0 w 51"/>
                <a:gd name="T7" fmla="*/ 0 h 45"/>
                <a:gd name="T8" fmla="*/ 51 w 51"/>
                <a:gd name="T9" fmla="*/ 0 h 45"/>
                <a:gd name="T10" fmla="*/ 51 w 51"/>
                <a:gd name="T11" fmla="*/ 41 h 45"/>
              </a:gdLst>
              <a:ahLst/>
              <a:cxnLst>
                <a:cxn ang="0">
                  <a:pos x="T0" y="T1"/>
                </a:cxn>
                <a:cxn ang="0">
                  <a:pos x="T2" y="T3"/>
                </a:cxn>
                <a:cxn ang="0">
                  <a:pos x="T4" y="T5"/>
                </a:cxn>
                <a:cxn ang="0">
                  <a:pos x="T6" y="T7"/>
                </a:cxn>
                <a:cxn ang="0">
                  <a:pos x="T8" y="T9"/>
                </a:cxn>
                <a:cxn ang="0">
                  <a:pos x="T10" y="T11"/>
                </a:cxn>
              </a:cxnLst>
              <a:rect l="0" t="0" r="r" b="b"/>
              <a:pathLst>
                <a:path w="51" h="45">
                  <a:moveTo>
                    <a:pt x="51" y="41"/>
                  </a:moveTo>
                  <a:cubicBezTo>
                    <a:pt x="43" y="44"/>
                    <a:pt x="35" y="45"/>
                    <a:pt x="26" y="45"/>
                  </a:cubicBezTo>
                  <a:cubicBezTo>
                    <a:pt x="17" y="45"/>
                    <a:pt x="9" y="43"/>
                    <a:pt x="0" y="41"/>
                  </a:cubicBezTo>
                  <a:cubicBezTo>
                    <a:pt x="0" y="0"/>
                    <a:pt x="0" y="0"/>
                    <a:pt x="0" y="0"/>
                  </a:cubicBezTo>
                  <a:cubicBezTo>
                    <a:pt x="51" y="0"/>
                    <a:pt x="51" y="0"/>
                    <a:pt x="51" y="0"/>
                  </a:cubicBezTo>
                  <a:lnTo>
                    <a:pt x="51" y="41"/>
                  </a:lnTo>
                  <a:close/>
                </a:path>
              </a:pathLst>
            </a:custGeom>
            <a:solidFill>
              <a:srgbClr val="4937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19"/>
            <p:cNvSpPr>
              <a:spLocks/>
            </p:cNvSpPr>
            <p:nvPr/>
          </p:nvSpPr>
          <p:spPr bwMode="auto">
            <a:xfrm>
              <a:off x="6301" y="1440"/>
              <a:ext cx="365" cy="249"/>
            </a:xfrm>
            <a:custGeom>
              <a:avLst/>
              <a:gdLst>
                <a:gd name="T0" fmla="*/ 60 w 120"/>
                <a:gd name="T1" fmla="*/ 0 h 82"/>
                <a:gd name="T2" fmla="*/ 120 w 120"/>
                <a:gd name="T3" fmla="*/ 60 h 82"/>
                <a:gd name="T4" fmla="*/ 120 w 120"/>
                <a:gd name="T5" fmla="*/ 82 h 82"/>
                <a:gd name="T6" fmla="*/ 0 w 120"/>
                <a:gd name="T7" fmla="*/ 82 h 82"/>
                <a:gd name="T8" fmla="*/ 0 w 120"/>
                <a:gd name="T9" fmla="*/ 60 h 82"/>
                <a:gd name="T10" fmla="*/ 60 w 120"/>
                <a:gd name="T11" fmla="*/ 0 h 82"/>
              </a:gdLst>
              <a:ahLst/>
              <a:cxnLst>
                <a:cxn ang="0">
                  <a:pos x="T0" y="T1"/>
                </a:cxn>
                <a:cxn ang="0">
                  <a:pos x="T2" y="T3"/>
                </a:cxn>
                <a:cxn ang="0">
                  <a:pos x="T4" y="T5"/>
                </a:cxn>
                <a:cxn ang="0">
                  <a:pos x="T6" y="T7"/>
                </a:cxn>
                <a:cxn ang="0">
                  <a:pos x="T8" y="T9"/>
                </a:cxn>
                <a:cxn ang="0">
                  <a:pos x="T10" y="T11"/>
                </a:cxn>
              </a:cxnLst>
              <a:rect l="0" t="0" r="r" b="b"/>
              <a:pathLst>
                <a:path w="120" h="82">
                  <a:moveTo>
                    <a:pt x="60" y="0"/>
                  </a:moveTo>
                  <a:cubicBezTo>
                    <a:pt x="93" y="0"/>
                    <a:pt x="120" y="26"/>
                    <a:pt x="120" y="60"/>
                  </a:cubicBezTo>
                  <a:cubicBezTo>
                    <a:pt x="120" y="82"/>
                    <a:pt x="120" y="82"/>
                    <a:pt x="120" y="82"/>
                  </a:cubicBezTo>
                  <a:cubicBezTo>
                    <a:pt x="0" y="82"/>
                    <a:pt x="0" y="82"/>
                    <a:pt x="0" y="82"/>
                  </a:cubicBezTo>
                  <a:cubicBezTo>
                    <a:pt x="0" y="60"/>
                    <a:pt x="0" y="60"/>
                    <a:pt x="0" y="60"/>
                  </a:cubicBezTo>
                  <a:cubicBezTo>
                    <a:pt x="0" y="26"/>
                    <a:pt x="27" y="0"/>
                    <a:pt x="60"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20"/>
            <p:cNvSpPr>
              <a:spLocks/>
            </p:cNvSpPr>
            <p:nvPr/>
          </p:nvSpPr>
          <p:spPr bwMode="auto">
            <a:xfrm>
              <a:off x="6301" y="1628"/>
              <a:ext cx="365" cy="343"/>
            </a:xfrm>
            <a:custGeom>
              <a:avLst/>
              <a:gdLst>
                <a:gd name="T0" fmla="*/ 120 w 120"/>
                <a:gd name="T1" fmla="*/ 0 h 113"/>
                <a:gd name="T2" fmla="*/ 120 w 120"/>
                <a:gd name="T3" fmla="*/ 93 h 113"/>
                <a:gd name="T4" fmla="*/ 119 w 120"/>
                <a:gd name="T5" fmla="*/ 93 h 113"/>
                <a:gd name="T6" fmla="*/ 60 w 120"/>
                <a:gd name="T7" fmla="*/ 113 h 113"/>
                <a:gd name="T8" fmla="*/ 1 w 120"/>
                <a:gd name="T9" fmla="*/ 93 h 113"/>
                <a:gd name="T10" fmla="*/ 0 w 120"/>
                <a:gd name="T11" fmla="*/ 93 h 113"/>
                <a:gd name="T12" fmla="*/ 0 w 120"/>
                <a:gd name="T13" fmla="*/ 0 h 113"/>
                <a:gd name="T14" fmla="*/ 120 w 120"/>
                <a:gd name="T15" fmla="*/ 0 h 1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0" h="113">
                  <a:moveTo>
                    <a:pt x="120" y="0"/>
                  </a:moveTo>
                  <a:cubicBezTo>
                    <a:pt x="120" y="93"/>
                    <a:pt x="120" y="93"/>
                    <a:pt x="120" y="93"/>
                  </a:cubicBezTo>
                  <a:cubicBezTo>
                    <a:pt x="119" y="93"/>
                    <a:pt x="119" y="93"/>
                    <a:pt x="119" y="93"/>
                  </a:cubicBezTo>
                  <a:cubicBezTo>
                    <a:pt x="103" y="105"/>
                    <a:pt x="82" y="113"/>
                    <a:pt x="60" y="113"/>
                  </a:cubicBezTo>
                  <a:cubicBezTo>
                    <a:pt x="38" y="113"/>
                    <a:pt x="17" y="105"/>
                    <a:pt x="1" y="93"/>
                  </a:cubicBezTo>
                  <a:cubicBezTo>
                    <a:pt x="0" y="93"/>
                    <a:pt x="0" y="93"/>
                    <a:pt x="0" y="93"/>
                  </a:cubicBezTo>
                  <a:cubicBezTo>
                    <a:pt x="0" y="0"/>
                    <a:pt x="0" y="0"/>
                    <a:pt x="0" y="0"/>
                  </a:cubicBezTo>
                  <a:lnTo>
                    <a:pt x="120" y="0"/>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Rectangle 21"/>
            <p:cNvSpPr>
              <a:spLocks noChangeArrowheads="1"/>
            </p:cNvSpPr>
            <p:nvPr/>
          </p:nvSpPr>
          <p:spPr bwMode="auto">
            <a:xfrm>
              <a:off x="6084" y="2374"/>
              <a:ext cx="131" cy="37"/>
            </a:xfrm>
            <a:prstGeom prst="rect">
              <a:avLst/>
            </a:prstGeom>
            <a:solidFill>
              <a:srgbClr val="49372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Rectangle 22"/>
            <p:cNvSpPr>
              <a:spLocks noChangeArrowheads="1"/>
            </p:cNvSpPr>
            <p:nvPr/>
          </p:nvSpPr>
          <p:spPr bwMode="auto">
            <a:xfrm>
              <a:off x="6751" y="2374"/>
              <a:ext cx="131" cy="37"/>
            </a:xfrm>
            <a:prstGeom prst="rect">
              <a:avLst/>
            </a:prstGeom>
            <a:solidFill>
              <a:srgbClr val="49372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23"/>
            <p:cNvSpPr>
              <a:spLocks/>
            </p:cNvSpPr>
            <p:nvPr/>
          </p:nvSpPr>
          <p:spPr bwMode="auto">
            <a:xfrm>
              <a:off x="6313" y="1698"/>
              <a:ext cx="340" cy="85"/>
            </a:xfrm>
            <a:custGeom>
              <a:avLst/>
              <a:gdLst>
                <a:gd name="T0" fmla="*/ 0 w 112"/>
                <a:gd name="T1" fmla="*/ 0 h 28"/>
                <a:gd name="T2" fmla="*/ 0 w 112"/>
                <a:gd name="T3" fmla="*/ 28 h 28"/>
                <a:gd name="T4" fmla="*/ 50 w 112"/>
                <a:gd name="T5" fmla="*/ 28 h 28"/>
                <a:gd name="T6" fmla="*/ 50 w 112"/>
                <a:gd name="T7" fmla="*/ 20 h 28"/>
                <a:gd name="T8" fmla="*/ 56 w 112"/>
                <a:gd name="T9" fmla="*/ 14 h 28"/>
                <a:gd name="T10" fmla="*/ 62 w 112"/>
                <a:gd name="T11" fmla="*/ 20 h 28"/>
                <a:gd name="T12" fmla="*/ 62 w 112"/>
                <a:gd name="T13" fmla="*/ 28 h 28"/>
                <a:gd name="T14" fmla="*/ 112 w 112"/>
                <a:gd name="T15" fmla="*/ 28 h 28"/>
                <a:gd name="T16" fmla="*/ 112 w 112"/>
                <a:gd name="T17" fmla="*/ 0 h 28"/>
                <a:gd name="T18" fmla="*/ 0 w 112"/>
                <a:gd name="T19"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2" h="28">
                  <a:moveTo>
                    <a:pt x="0" y="0"/>
                  </a:moveTo>
                  <a:cubicBezTo>
                    <a:pt x="0" y="28"/>
                    <a:pt x="0" y="28"/>
                    <a:pt x="0" y="28"/>
                  </a:cubicBezTo>
                  <a:cubicBezTo>
                    <a:pt x="50" y="28"/>
                    <a:pt x="50" y="28"/>
                    <a:pt x="50" y="28"/>
                  </a:cubicBezTo>
                  <a:cubicBezTo>
                    <a:pt x="50" y="20"/>
                    <a:pt x="50" y="20"/>
                    <a:pt x="50" y="20"/>
                  </a:cubicBezTo>
                  <a:cubicBezTo>
                    <a:pt x="50" y="17"/>
                    <a:pt x="52" y="14"/>
                    <a:pt x="56" y="14"/>
                  </a:cubicBezTo>
                  <a:cubicBezTo>
                    <a:pt x="59" y="14"/>
                    <a:pt x="62" y="17"/>
                    <a:pt x="62" y="20"/>
                  </a:cubicBezTo>
                  <a:cubicBezTo>
                    <a:pt x="62" y="28"/>
                    <a:pt x="62" y="28"/>
                    <a:pt x="62" y="28"/>
                  </a:cubicBezTo>
                  <a:cubicBezTo>
                    <a:pt x="112" y="28"/>
                    <a:pt x="112" y="28"/>
                    <a:pt x="112" y="28"/>
                  </a:cubicBezTo>
                  <a:cubicBezTo>
                    <a:pt x="112" y="0"/>
                    <a:pt x="112" y="0"/>
                    <a:pt x="112" y="0"/>
                  </a:cubicBezTo>
                  <a:lnTo>
                    <a:pt x="0" y="0"/>
                  </a:lnTo>
                  <a:close/>
                </a:path>
              </a:pathLst>
            </a:custGeom>
            <a:solidFill>
              <a:srgbClr val="FBEEE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24"/>
            <p:cNvSpPr>
              <a:spLocks/>
            </p:cNvSpPr>
            <p:nvPr/>
          </p:nvSpPr>
          <p:spPr bwMode="auto">
            <a:xfrm>
              <a:off x="6355" y="1713"/>
              <a:ext cx="89" cy="58"/>
            </a:xfrm>
            <a:custGeom>
              <a:avLst/>
              <a:gdLst>
                <a:gd name="T0" fmla="*/ 29 w 29"/>
                <a:gd name="T1" fmla="*/ 15 h 19"/>
                <a:gd name="T2" fmla="*/ 25 w 29"/>
                <a:gd name="T3" fmla="*/ 19 h 19"/>
                <a:gd name="T4" fmla="*/ 3 w 29"/>
                <a:gd name="T5" fmla="*/ 19 h 19"/>
                <a:gd name="T6" fmla="*/ 0 w 29"/>
                <a:gd name="T7" fmla="*/ 15 h 19"/>
                <a:gd name="T8" fmla="*/ 0 w 29"/>
                <a:gd name="T9" fmla="*/ 4 h 19"/>
                <a:gd name="T10" fmla="*/ 3 w 29"/>
                <a:gd name="T11" fmla="*/ 0 h 19"/>
                <a:gd name="T12" fmla="*/ 25 w 29"/>
                <a:gd name="T13" fmla="*/ 0 h 19"/>
                <a:gd name="T14" fmla="*/ 29 w 29"/>
                <a:gd name="T15" fmla="*/ 4 h 19"/>
                <a:gd name="T16" fmla="*/ 29 w 29"/>
                <a:gd name="T17" fmla="*/ 15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19">
                  <a:moveTo>
                    <a:pt x="29" y="15"/>
                  </a:moveTo>
                  <a:cubicBezTo>
                    <a:pt x="29" y="17"/>
                    <a:pt x="27" y="19"/>
                    <a:pt x="25" y="19"/>
                  </a:cubicBezTo>
                  <a:cubicBezTo>
                    <a:pt x="3" y="19"/>
                    <a:pt x="3" y="19"/>
                    <a:pt x="3" y="19"/>
                  </a:cubicBezTo>
                  <a:cubicBezTo>
                    <a:pt x="1" y="19"/>
                    <a:pt x="0" y="17"/>
                    <a:pt x="0" y="15"/>
                  </a:cubicBezTo>
                  <a:cubicBezTo>
                    <a:pt x="0" y="4"/>
                    <a:pt x="0" y="4"/>
                    <a:pt x="0" y="4"/>
                  </a:cubicBezTo>
                  <a:cubicBezTo>
                    <a:pt x="0" y="2"/>
                    <a:pt x="1" y="0"/>
                    <a:pt x="3" y="0"/>
                  </a:cubicBezTo>
                  <a:cubicBezTo>
                    <a:pt x="25" y="0"/>
                    <a:pt x="25" y="0"/>
                    <a:pt x="25" y="0"/>
                  </a:cubicBezTo>
                  <a:cubicBezTo>
                    <a:pt x="27" y="0"/>
                    <a:pt x="29" y="2"/>
                    <a:pt x="29" y="4"/>
                  </a:cubicBezTo>
                  <a:lnTo>
                    <a:pt x="29" y="15"/>
                  </a:lnTo>
                  <a:close/>
                </a:path>
              </a:pathLst>
            </a:custGeom>
            <a:solidFill>
              <a:srgbClr val="00AD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25"/>
            <p:cNvSpPr>
              <a:spLocks/>
            </p:cNvSpPr>
            <p:nvPr/>
          </p:nvSpPr>
          <p:spPr bwMode="auto">
            <a:xfrm>
              <a:off x="6523" y="1713"/>
              <a:ext cx="88" cy="58"/>
            </a:xfrm>
            <a:custGeom>
              <a:avLst/>
              <a:gdLst>
                <a:gd name="T0" fmla="*/ 29 w 29"/>
                <a:gd name="T1" fmla="*/ 15 h 19"/>
                <a:gd name="T2" fmla="*/ 25 w 29"/>
                <a:gd name="T3" fmla="*/ 19 h 19"/>
                <a:gd name="T4" fmla="*/ 3 w 29"/>
                <a:gd name="T5" fmla="*/ 19 h 19"/>
                <a:gd name="T6" fmla="*/ 0 w 29"/>
                <a:gd name="T7" fmla="*/ 15 h 19"/>
                <a:gd name="T8" fmla="*/ 0 w 29"/>
                <a:gd name="T9" fmla="*/ 4 h 19"/>
                <a:gd name="T10" fmla="*/ 3 w 29"/>
                <a:gd name="T11" fmla="*/ 0 h 19"/>
                <a:gd name="T12" fmla="*/ 25 w 29"/>
                <a:gd name="T13" fmla="*/ 0 h 19"/>
                <a:gd name="T14" fmla="*/ 29 w 29"/>
                <a:gd name="T15" fmla="*/ 4 h 19"/>
                <a:gd name="T16" fmla="*/ 29 w 29"/>
                <a:gd name="T17" fmla="*/ 15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19">
                  <a:moveTo>
                    <a:pt x="29" y="15"/>
                  </a:moveTo>
                  <a:cubicBezTo>
                    <a:pt x="29" y="17"/>
                    <a:pt x="27" y="19"/>
                    <a:pt x="25" y="19"/>
                  </a:cubicBezTo>
                  <a:cubicBezTo>
                    <a:pt x="3" y="19"/>
                    <a:pt x="3" y="19"/>
                    <a:pt x="3" y="19"/>
                  </a:cubicBezTo>
                  <a:cubicBezTo>
                    <a:pt x="1" y="19"/>
                    <a:pt x="0" y="17"/>
                    <a:pt x="0" y="15"/>
                  </a:cubicBezTo>
                  <a:cubicBezTo>
                    <a:pt x="0" y="4"/>
                    <a:pt x="0" y="4"/>
                    <a:pt x="0" y="4"/>
                  </a:cubicBezTo>
                  <a:cubicBezTo>
                    <a:pt x="0" y="2"/>
                    <a:pt x="1" y="0"/>
                    <a:pt x="3" y="0"/>
                  </a:cubicBezTo>
                  <a:cubicBezTo>
                    <a:pt x="25" y="0"/>
                    <a:pt x="25" y="0"/>
                    <a:pt x="25" y="0"/>
                  </a:cubicBezTo>
                  <a:cubicBezTo>
                    <a:pt x="27" y="0"/>
                    <a:pt x="29" y="2"/>
                    <a:pt x="29" y="4"/>
                  </a:cubicBezTo>
                  <a:lnTo>
                    <a:pt x="29" y="15"/>
                  </a:lnTo>
                  <a:close/>
                </a:path>
              </a:pathLst>
            </a:custGeom>
            <a:solidFill>
              <a:srgbClr val="D51F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0564352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OAuth 2.0 Flow OAuth Controller</a:t>
            </a:r>
          </a:p>
        </p:txBody>
      </p:sp>
      <p:sp>
        <p:nvSpPr>
          <p:cNvPr id="5" name="TextBox 4"/>
          <p:cNvSpPr txBox="1"/>
          <p:nvPr/>
        </p:nvSpPr>
        <p:spPr>
          <a:xfrm>
            <a:off x="1293392" y="4411271"/>
            <a:ext cx="1623266" cy="502317"/>
          </a:xfrm>
          <a:prstGeom prst="rect">
            <a:avLst/>
          </a:prstGeom>
          <a:noFill/>
        </p:spPr>
        <p:txBody>
          <a:bodyPr wrap="none" lIns="0" tIns="0" rIns="0" bIns="0" rtlCol="0">
            <a:spAutoFit/>
          </a:bodyPr>
          <a:lstStyle/>
          <a:p>
            <a:pPr algn="ctr"/>
            <a:r>
              <a:rPr lang="en-US" sz="1632" b="1" dirty="0">
                <a:gradFill>
                  <a:gsLst>
                    <a:gs pos="2917">
                      <a:srgbClr val="797A7D"/>
                    </a:gs>
                    <a:gs pos="95000">
                      <a:srgbClr val="797A7D"/>
                    </a:gs>
                  </a:gsLst>
                  <a:lin ang="5400000" scaled="0"/>
                </a:gradFill>
              </a:rPr>
              <a:t>End User</a:t>
            </a:r>
          </a:p>
          <a:p>
            <a:pPr algn="ctr"/>
            <a:r>
              <a:rPr lang="en-US" sz="1632" dirty="0">
                <a:gradFill>
                  <a:gsLst>
                    <a:gs pos="2917">
                      <a:srgbClr val="797A7D"/>
                    </a:gs>
                    <a:gs pos="95000">
                      <a:srgbClr val="797A7D"/>
                    </a:gs>
                  </a:gsLst>
                  <a:lin ang="5400000" scaled="0"/>
                </a:gradFill>
              </a:rPr>
              <a:t>(Resource Owner)</a:t>
            </a:r>
          </a:p>
        </p:txBody>
      </p:sp>
      <p:sp>
        <p:nvSpPr>
          <p:cNvPr id="10" name="TextBox 9"/>
          <p:cNvSpPr txBox="1"/>
          <p:nvPr/>
        </p:nvSpPr>
        <p:spPr>
          <a:xfrm>
            <a:off x="9343454" y="4411271"/>
            <a:ext cx="2017348" cy="502317"/>
          </a:xfrm>
          <a:prstGeom prst="rect">
            <a:avLst/>
          </a:prstGeom>
          <a:noFill/>
        </p:spPr>
        <p:txBody>
          <a:bodyPr wrap="none" lIns="0" tIns="0" rIns="0" bIns="0" rtlCol="0">
            <a:spAutoFit/>
          </a:bodyPr>
          <a:lstStyle/>
          <a:p>
            <a:pPr algn="ctr"/>
            <a:r>
              <a:rPr lang="en-US" sz="1632" b="1" dirty="0">
                <a:gradFill>
                  <a:gsLst>
                    <a:gs pos="2917">
                      <a:srgbClr val="797A7D"/>
                    </a:gs>
                    <a:gs pos="95000">
                      <a:srgbClr val="797A7D"/>
                    </a:gs>
                  </a:gsLst>
                  <a:lin ang="5400000" scaled="0"/>
                </a:gradFill>
              </a:rPr>
              <a:t>Azure ACS</a:t>
            </a:r>
          </a:p>
          <a:p>
            <a:pPr algn="ctr"/>
            <a:r>
              <a:rPr lang="en-US" sz="1632" dirty="0">
                <a:gradFill>
                  <a:gsLst>
                    <a:gs pos="2917">
                      <a:srgbClr val="797A7D"/>
                    </a:gs>
                    <a:gs pos="95000">
                      <a:srgbClr val="797A7D"/>
                    </a:gs>
                  </a:gsLst>
                  <a:lin ang="5400000" scaled="0"/>
                </a:gradFill>
              </a:rPr>
              <a:t>(Authorization Server)</a:t>
            </a:r>
          </a:p>
        </p:txBody>
      </p:sp>
      <p:sp>
        <p:nvSpPr>
          <p:cNvPr id="11" name="TextBox 10"/>
          <p:cNvSpPr txBox="1"/>
          <p:nvPr/>
        </p:nvSpPr>
        <p:spPr>
          <a:xfrm>
            <a:off x="5451200" y="3040063"/>
            <a:ext cx="1505925" cy="502317"/>
          </a:xfrm>
          <a:prstGeom prst="rect">
            <a:avLst/>
          </a:prstGeom>
          <a:noFill/>
        </p:spPr>
        <p:txBody>
          <a:bodyPr wrap="none" lIns="0" tIns="0" rIns="0" bIns="0" rtlCol="0">
            <a:spAutoFit/>
          </a:bodyPr>
          <a:lstStyle/>
          <a:p>
            <a:pPr algn="ctr"/>
            <a:r>
              <a:rPr lang="en-US" sz="1632" b="1" dirty="0">
                <a:gradFill>
                  <a:gsLst>
                    <a:gs pos="2917">
                      <a:srgbClr val="797A7D"/>
                    </a:gs>
                    <a:gs pos="95000">
                      <a:srgbClr val="797A7D"/>
                    </a:gs>
                  </a:gsLst>
                  <a:lin ang="5400000" scaled="0"/>
                </a:gradFill>
              </a:rPr>
              <a:t>Azure Web Site</a:t>
            </a:r>
          </a:p>
          <a:p>
            <a:pPr algn="ctr"/>
            <a:r>
              <a:rPr lang="en-US" sz="1632" dirty="0">
                <a:gradFill>
                  <a:gsLst>
                    <a:gs pos="2917">
                      <a:srgbClr val="797A7D"/>
                    </a:gs>
                    <a:gs pos="95000">
                      <a:srgbClr val="797A7D"/>
                    </a:gs>
                  </a:gsLst>
                  <a:lin ang="5400000" scaled="0"/>
                </a:gradFill>
              </a:rPr>
              <a:t>(Client)</a:t>
            </a:r>
          </a:p>
        </p:txBody>
      </p:sp>
      <p:sp>
        <p:nvSpPr>
          <p:cNvPr id="15" name="TextBox 14"/>
          <p:cNvSpPr txBox="1"/>
          <p:nvPr/>
        </p:nvSpPr>
        <p:spPr>
          <a:xfrm>
            <a:off x="5333282" y="5855763"/>
            <a:ext cx="1772280" cy="502317"/>
          </a:xfrm>
          <a:prstGeom prst="rect">
            <a:avLst/>
          </a:prstGeom>
          <a:noFill/>
        </p:spPr>
        <p:txBody>
          <a:bodyPr wrap="none" lIns="0" tIns="0" rIns="0" bIns="0" rtlCol="0">
            <a:spAutoFit/>
          </a:bodyPr>
          <a:lstStyle/>
          <a:p>
            <a:pPr algn="ctr"/>
            <a:r>
              <a:rPr lang="en-US" sz="1632" b="1" dirty="0">
                <a:gradFill>
                  <a:gsLst>
                    <a:gs pos="2917">
                      <a:srgbClr val="797A7D"/>
                    </a:gs>
                    <a:gs pos="95000">
                      <a:srgbClr val="797A7D"/>
                    </a:gs>
                  </a:gsLst>
                  <a:lin ang="5400000" scaled="0"/>
                </a:gradFill>
              </a:rPr>
              <a:t>SharePoint Online</a:t>
            </a:r>
          </a:p>
          <a:p>
            <a:pPr algn="ctr"/>
            <a:r>
              <a:rPr lang="en-US" sz="1632" dirty="0">
                <a:gradFill>
                  <a:gsLst>
                    <a:gs pos="2917">
                      <a:srgbClr val="797A7D"/>
                    </a:gs>
                    <a:gs pos="95000">
                      <a:srgbClr val="797A7D"/>
                    </a:gs>
                  </a:gsLst>
                  <a:lin ang="5400000" scaled="0"/>
                </a:gradFill>
              </a:rPr>
              <a:t>(Resource Server)</a:t>
            </a:r>
          </a:p>
        </p:txBody>
      </p:sp>
      <p:grpSp>
        <p:nvGrpSpPr>
          <p:cNvPr id="13" name="Group 12"/>
          <p:cNvGrpSpPr/>
          <p:nvPr/>
        </p:nvGrpSpPr>
        <p:grpSpPr>
          <a:xfrm>
            <a:off x="10174941" y="167118"/>
            <a:ext cx="2169709" cy="287338"/>
            <a:chOff x="10174941" y="167118"/>
            <a:chExt cx="2169709" cy="287338"/>
          </a:xfrm>
        </p:grpSpPr>
        <p:sp>
          <p:nvSpPr>
            <p:cNvPr id="16" name="TextBox 15"/>
            <p:cNvSpPr txBox="1"/>
            <p:nvPr/>
          </p:nvSpPr>
          <p:spPr>
            <a:xfrm>
              <a:off x="10174941" y="167118"/>
              <a:ext cx="2169709" cy="287338"/>
            </a:xfrm>
            <a:prstGeom prst="rect">
              <a:avLst/>
            </a:prstGeom>
            <a:noFill/>
          </p:spPr>
          <p:txBody>
            <a:bodyPr wrap="square" lIns="146304" tIns="91440" rIns="146304" bIns="91440" rtlCol="0">
              <a:noAutofit/>
            </a:bodyPr>
            <a:lstStyle/>
            <a:p>
              <a:pPr>
                <a:lnSpc>
                  <a:spcPct val="90000"/>
                </a:lnSpc>
              </a:pPr>
              <a:r>
                <a:rPr lang="en-US" sz="1400" dirty="0">
                  <a:gradFill>
                    <a:gsLst>
                      <a:gs pos="8367">
                        <a:srgbClr val="262626"/>
                      </a:gs>
                      <a:gs pos="31000">
                        <a:srgbClr val="262626"/>
                      </a:gs>
                    </a:gsLst>
                    <a:lin ang="5400000" scaled="0"/>
                  </a:gradFill>
                </a:rPr>
                <a:t>Development Scenarios</a:t>
              </a:r>
            </a:p>
          </p:txBody>
        </p:sp>
        <p:sp>
          <p:nvSpPr>
            <p:cNvPr id="17" name="Freeform 16"/>
            <p:cNvSpPr>
              <a:spLocks/>
            </p:cNvSpPr>
            <p:nvPr/>
          </p:nvSpPr>
          <p:spPr bwMode="auto">
            <a:xfrm>
              <a:off x="10200532" y="277140"/>
              <a:ext cx="88891" cy="136391"/>
            </a:xfrm>
            <a:custGeom>
              <a:avLst/>
              <a:gdLst>
                <a:gd name="T0" fmla="*/ 287 w 287"/>
                <a:gd name="T1" fmla="*/ 313 h 443"/>
                <a:gd name="T2" fmla="*/ 242 w 287"/>
                <a:gd name="T3" fmla="*/ 409 h 443"/>
                <a:gd name="T4" fmla="*/ 114 w 287"/>
                <a:gd name="T5" fmla="*/ 443 h 443"/>
                <a:gd name="T6" fmla="*/ 52 w 287"/>
                <a:gd name="T7" fmla="*/ 438 h 443"/>
                <a:gd name="T8" fmla="*/ 0 w 287"/>
                <a:gd name="T9" fmla="*/ 424 h 443"/>
                <a:gd name="T10" fmla="*/ 0 w 287"/>
                <a:gd name="T11" fmla="*/ 324 h 443"/>
                <a:gd name="T12" fmla="*/ 46 w 287"/>
                <a:gd name="T13" fmla="*/ 343 h 443"/>
                <a:gd name="T14" fmla="*/ 98 w 287"/>
                <a:gd name="T15" fmla="*/ 350 h 443"/>
                <a:gd name="T16" fmla="*/ 144 w 287"/>
                <a:gd name="T17" fmla="*/ 339 h 443"/>
                <a:gd name="T18" fmla="*/ 161 w 287"/>
                <a:gd name="T19" fmla="*/ 308 h 443"/>
                <a:gd name="T20" fmla="*/ 141 w 287"/>
                <a:gd name="T21" fmla="*/ 275 h 443"/>
                <a:gd name="T22" fmla="*/ 85 w 287"/>
                <a:gd name="T23" fmla="*/ 264 h 443"/>
                <a:gd name="T24" fmla="*/ 43 w 287"/>
                <a:gd name="T25" fmla="*/ 264 h 443"/>
                <a:gd name="T26" fmla="*/ 43 w 287"/>
                <a:gd name="T27" fmla="*/ 170 h 443"/>
                <a:gd name="T28" fmla="*/ 80 w 287"/>
                <a:gd name="T29" fmla="*/ 170 h 443"/>
                <a:gd name="T30" fmla="*/ 133 w 287"/>
                <a:gd name="T31" fmla="*/ 159 h 443"/>
                <a:gd name="T32" fmla="*/ 150 w 287"/>
                <a:gd name="T33" fmla="*/ 130 h 443"/>
                <a:gd name="T34" fmla="*/ 137 w 287"/>
                <a:gd name="T35" fmla="*/ 103 h 443"/>
                <a:gd name="T36" fmla="*/ 98 w 287"/>
                <a:gd name="T37" fmla="*/ 93 h 443"/>
                <a:gd name="T38" fmla="*/ 14 w 287"/>
                <a:gd name="T39" fmla="*/ 117 h 443"/>
                <a:gd name="T40" fmla="*/ 14 w 287"/>
                <a:gd name="T41" fmla="*/ 21 h 443"/>
                <a:gd name="T42" fmla="*/ 124 w 287"/>
                <a:gd name="T43" fmla="*/ 0 h 443"/>
                <a:gd name="T44" fmla="*/ 235 w 287"/>
                <a:gd name="T45" fmla="*/ 29 h 443"/>
                <a:gd name="T46" fmla="*/ 276 w 287"/>
                <a:gd name="T47" fmla="*/ 109 h 443"/>
                <a:gd name="T48" fmla="*/ 254 w 287"/>
                <a:gd name="T49" fmla="*/ 177 h 443"/>
                <a:gd name="T50" fmla="*/ 193 w 287"/>
                <a:gd name="T51" fmla="*/ 212 h 443"/>
                <a:gd name="T52" fmla="*/ 193 w 287"/>
                <a:gd name="T53" fmla="*/ 214 h 443"/>
                <a:gd name="T54" fmla="*/ 262 w 287"/>
                <a:gd name="T55" fmla="*/ 247 h 443"/>
                <a:gd name="T56" fmla="*/ 287 w 287"/>
                <a:gd name="T57" fmla="*/ 313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7" h="443">
                  <a:moveTo>
                    <a:pt x="287" y="313"/>
                  </a:moveTo>
                  <a:cubicBezTo>
                    <a:pt x="287" y="354"/>
                    <a:pt x="272" y="386"/>
                    <a:pt x="242" y="409"/>
                  </a:cubicBezTo>
                  <a:cubicBezTo>
                    <a:pt x="212" y="432"/>
                    <a:pt x="169" y="443"/>
                    <a:pt x="114" y="443"/>
                  </a:cubicBezTo>
                  <a:cubicBezTo>
                    <a:pt x="93" y="443"/>
                    <a:pt x="72" y="441"/>
                    <a:pt x="52" y="438"/>
                  </a:cubicBezTo>
                  <a:cubicBezTo>
                    <a:pt x="32" y="434"/>
                    <a:pt x="14" y="430"/>
                    <a:pt x="0" y="424"/>
                  </a:cubicBezTo>
                  <a:cubicBezTo>
                    <a:pt x="0" y="324"/>
                    <a:pt x="0" y="324"/>
                    <a:pt x="0" y="324"/>
                  </a:cubicBezTo>
                  <a:cubicBezTo>
                    <a:pt x="13" y="332"/>
                    <a:pt x="28" y="338"/>
                    <a:pt x="46" y="343"/>
                  </a:cubicBezTo>
                  <a:cubicBezTo>
                    <a:pt x="63" y="348"/>
                    <a:pt x="80" y="350"/>
                    <a:pt x="98" y="350"/>
                  </a:cubicBezTo>
                  <a:cubicBezTo>
                    <a:pt x="118" y="350"/>
                    <a:pt x="133" y="346"/>
                    <a:pt x="144" y="339"/>
                  </a:cubicBezTo>
                  <a:cubicBezTo>
                    <a:pt x="155" y="332"/>
                    <a:pt x="161" y="321"/>
                    <a:pt x="161" y="308"/>
                  </a:cubicBezTo>
                  <a:cubicBezTo>
                    <a:pt x="161" y="294"/>
                    <a:pt x="154" y="283"/>
                    <a:pt x="141" y="275"/>
                  </a:cubicBezTo>
                  <a:cubicBezTo>
                    <a:pt x="127" y="268"/>
                    <a:pt x="109" y="264"/>
                    <a:pt x="85" y="264"/>
                  </a:cubicBezTo>
                  <a:cubicBezTo>
                    <a:pt x="43" y="264"/>
                    <a:pt x="43" y="264"/>
                    <a:pt x="43" y="264"/>
                  </a:cubicBezTo>
                  <a:cubicBezTo>
                    <a:pt x="43" y="170"/>
                    <a:pt x="43" y="170"/>
                    <a:pt x="43" y="170"/>
                  </a:cubicBezTo>
                  <a:cubicBezTo>
                    <a:pt x="80" y="170"/>
                    <a:pt x="80" y="170"/>
                    <a:pt x="80" y="170"/>
                  </a:cubicBezTo>
                  <a:cubicBezTo>
                    <a:pt x="104" y="170"/>
                    <a:pt x="122" y="166"/>
                    <a:pt x="133" y="159"/>
                  </a:cubicBezTo>
                  <a:cubicBezTo>
                    <a:pt x="145" y="151"/>
                    <a:pt x="150" y="142"/>
                    <a:pt x="150" y="130"/>
                  </a:cubicBezTo>
                  <a:cubicBezTo>
                    <a:pt x="150" y="118"/>
                    <a:pt x="146" y="109"/>
                    <a:pt x="137" y="103"/>
                  </a:cubicBezTo>
                  <a:cubicBezTo>
                    <a:pt x="129" y="96"/>
                    <a:pt x="115" y="93"/>
                    <a:pt x="98" y="93"/>
                  </a:cubicBezTo>
                  <a:cubicBezTo>
                    <a:pt x="70" y="93"/>
                    <a:pt x="42" y="101"/>
                    <a:pt x="14" y="117"/>
                  </a:cubicBezTo>
                  <a:cubicBezTo>
                    <a:pt x="14" y="21"/>
                    <a:pt x="14" y="21"/>
                    <a:pt x="14" y="21"/>
                  </a:cubicBezTo>
                  <a:cubicBezTo>
                    <a:pt x="49" y="7"/>
                    <a:pt x="86" y="0"/>
                    <a:pt x="124" y="0"/>
                  </a:cubicBezTo>
                  <a:cubicBezTo>
                    <a:pt x="171" y="0"/>
                    <a:pt x="208" y="10"/>
                    <a:pt x="235" y="29"/>
                  </a:cubicBezTo>
                  <a:cubicBezTo>
                    <a:pt x="262" y="48"/>
                    <a:pt x="276" y="75"/>
                    <a:pt x="276" y="109"/>
                  </a:cubicBezTo>
                  <a:cubicBezTo>
                    <a:pt x="276" y="136"/>
                    <a:pt x="268" y="158"/>
                    <a:pt x="254" y="177"/>
                  </a:cubicBezTo>
                  <a:cubicBezTo>
                    <a:pt x="240" y="195"/>
                    <a:pt x="219" y="207"/>
                    <a:pt x="193" y="212"/>
                  </a:cubicBezTo>
                  <a:cubicBezTo>
                    <a:pt x="193" y="214"/>
                    <a:pt x="193" y="214"/>
                    <a:pt x="193" y="214"/>
                  </a:cubicBezTo>
                  <a:cubicBezTo>
                    <a:pt x="222" y="218"/>
                    <a:pt x="245" y="229"/>
                    <a:pt x="262" y="247"/>
                  </a:cubicBezTo>
                  <a:cubicBezTo>
                    <a:pt x="278" y="265"/>
                    <a:pt x="287" y="287"/>
                    <a:pt x="287" y="313"/>
                  </a:cubicBezTo>
                  <a:close/>
                </a:path>
              </a:pathLst>
            </a:custGeom>
            <a:solidFill>
              <a:schemeClr val="accent3">
                <a:lumMod val="75000"/>
              </a:schemeClr>
            </a:solidFill>
            <a:ln>
              <a:noFill/>
            </a:ln>
          </p:spPr>
          <p:txBody>
            <a:bodyPr vert="horz" wrap="square" lIns="91440" tIns="45720" rIns="91440" bIns="45720" numCol="1" anchor="t" anchorCtr="0" compatLnSpc="1">
              <a:prstTxWarp prst="textNoShape">
                <a:avLst/>
              </a:prstTxWarp>
            </a:bodyPr>
            <a:lstStyle/>
            <a:p>
              <a:endParaRPr lang="en-US">
                <a:solidFill>
                  <a:srgbClr val="262626"/>
                </a:solidFill>
              </a:endParaRPr>
            </a:p>
          </p:txBody>
        </p:sp>
      </p:grpSp>
      <p:grpSp>
        <p:nvGrpSpPr>
          <p:cNvPr id="18" name="Group 17"/>
          <p:cNvGrpSpPr/>
          <p:nvPr/>
        </p:nvGrpSpPr>
        <p:grpSpPr>
          <a:xfrm>
            <a:off x="9668115" y="2961840"/>
            <a:ext cx="1329742" cy="1329740"/>
            <a:chOff x="5743408" y="4360570"/>
            <a:chExt cx="1752601" cy="1752601"/>
          </a:xfrm>
        </p:grpSpPr>
        <p:pic>
          <p:nvPicPr>
            <p:cNvPr id="19" name="Picture 1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25818" y="4642980"/>
              <a:ext cx="1187782" cy="1187782"/>
            </a:xfrm>
            <a:prstGeom prst="rect">
              <a:avLst/>
            </a:prstGeom>
          </p:spPr>
        </p:pic>
        <p:sp>
          <p:nvSpPr>
            <p:cNvPr id="20" name="Oval 19"/>
            <p:cNvSpPr/>
            <p:nvPr/>
          </p:nvSpPr>
          <p:spPr bwMode="auto">
            <a:xfrm>
              <a:off x="5743408" y="4360570"/>
              <a:ext cx="1752601" cy="1752601"/>
            </a:xfrm>
            <a:prstGeom prst="ellipse">
              <a:avLst/>
            </a:prstGeom>
            <a:noFill/>
            <a:ln w="57150">
              <a:solidFill>
                <a:srgbClr val="00BEF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sp>
        <p:nvSpPr>
          <p:cNvPr id="23" name="Oval 22"/>
          <p:cNvSpPr/>
          <p:nvPr/>
        </p:nvSpPr>
        <p:spPr bwMode="auto">
          <a:xfrm>
            <a:off x="5539291" y="4411271"/>
            <a:ext cx="1329742" cy="1329740"/>
          </a:xfrm>
          <a:prstGeom prst="ellipse">
            <a:avLst/>
          </a:prstGeom>
          <a:noFill/>
          <a:ln w="57150">
            <a:solidFill>
              <a:srgbClr val="0071C5"/>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nvGrpSpPr>
          <p:cNvPr id="24" name="Group 23"/>
          <p:cNvGrpSpPr/>
          <p:nvPr/>
        </p:nvGrpSpPr>
        <p:grpSpPr>
          <a:xfrm>
            <a:off x="1411979" y="2961840"/>
            <a:ext cx="1329742" cy="1329740"/>
            <a:chOff x="1000389" y="3412485"/>
            <a:chExt cx="1752601" cy="1752601"/>
          </a:xfrm>
        </p:grpSpPr>
        <p:pic>
          <p:nvPicPr>
            <p:cNvPr id="25" name="Picture 2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1406529" y="3805795"/>
              <a:ext cx="1014591" cy="966687"/>
            </a:xfrm>
            <a:prstGeom prst="rect">
              <a:avLst/>
            </a:prstGeom>
          </p:spPr>
        </p:pic>
        <p:sp>
          <p:nvSpPr>
            <p:cNvPr id="26" name="Oval 25"/>
            <p:cNvSpPr/>
            <p:nvPr/>
          </p:nvSpPr>
          <p:spPr bwMode="auto">
            <a:xfrm>
              <a:off x="1000389" y="3412485"/>
              <a:ext cx="1752601" cy="1752601"/>
            </a:xfrm>
            <a:prstGeom prst="ellipse">
              <a:avLst/>
            </a:prstGeom>
            <a:noFill/>
            <a:ln w="57150">
              <a:solidFill>
                <a:srgbClr val="9E9E9E"/>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29" name="Group 28"/>
          <p:cNvGrpSpPr/>
          <p:nvPr/>
        </p:nvGrpSpPr>
        <p:grpSpPr>
          <a:xfrm>
            <a:off x="5539291" y="1595998"/>
            <a:ext cx="1329742" cy="1329740"/>
            <a:chOff x="7200599" y="2979897"/>
            <a:chExt cx="1329742" cy="1329740"/>
          </a:xfrm>
        </p:grpSpPr>
        <p:sp>
          <p:nvSpPr>
            <p:cNvPr id="8" name="Freeform 5"/>
            <p:cNvSpPr>
              <a:spLocks noEditPoints="1"/>
            </p:cNvSpPr>
            <p:nvPr/>
          </p:nvSpPr>
          <p:spPr bwMode="auto">
            <a:xfrm>
              <a:off x="7459445" y="3335071"/>
              <a:ext cx="812052" cy="619392"/>
            </a:xfrm>
            <a:custGeom>
              <a:avLst/>
              <a:gdLst>
                <a:gd name="T0" fmla="*/ 28 w 2338"/>
                <a:gd name="T1" fmla="*/ 274 h 1783"/>
                <a:gd name="T2" fmla="*/ 0 w 2338"/>
                <a:gd name="T3" fmla="*/ 1749 h 1783"/>
                <a:gd name="T4" fmla="*/ 2310 w 2338"/>
                <a:gd name="T5" fmla="*/ 1783 h 1783"/>
                <a:gd name="T6" fmla="*/ 2338 w 2338"/>
                <a:gd name="T7" fmla="*/ 308 h 1783"/>
                <a:gd name="T8" fmla="*/ 2247 w 2338"/>
                <a:gd name="T9" fmla="*/ 1692 h 1783"/>
                <a:gd name="T10" fmla="*/ 91 w 2338"/>
                <a:gd name="T11" fmla="*/ 366 h 1783"/>
                <a:gd name="T12" fmla="*/ 2247 w 2338"/>
                <a:gd name="T13" fmla="*/ 1692 h 1783"/>
                <a:gd name="T14" fmla="*/ 1984 w 2338"/>
                <a:gd name="T15" fmla="*/ 143 h 1783"/>
                <a:gd name="T16" fmla="*/ 1938 w 2338"/>
                <a:gd name="T17" fmla="*/ 97 h 1783"/>
                <a:gd name="T18" fmla="*/ 1984 w 2338"/>
                <a:gd name="T19" fmla="*/ 143 h 1783"/>
                <a:gd name="T20" fmla="*/ 2310 w 2338"/>
                <a:gd name="T21" fmla="*/ 0 h 1783"/>
                <a:gd name="T22" fmla="*/ 0 w 2338"/>
                <a:gd name="T23" fmla="*/ 34 h 1783"/>
                <a:gd name="T24" fmla="*/ 28 w 2338"/>
                <a:gd name="T25" fmla="*/ 228 h 1783"/>
                <a:gd name="T26" fmla="*/ 2338 w 2338"/>
                <a:gd name="T27" fmla="*/ 200 h 1783"/>
                <a:gd name="T28" fmla="*/ 2310 w 2338"/>
                <a:gd name="T29" fmla="*/ 0 h 1783"/>
                <a:gd name="T30" fmla="*/ 1755 w 2338"/>
                <a:gd name="T31" fmla="*/ 160 h 1783"/>
                <a:gd name="T32" fmla="*/ 1858 w 2338"/>
                <a:gd name="T33" fmla="*/ 143 h 1783"/>
                <a:gd name="T34" fmla="*/ 1858 w 2338"/>
                <a:gd name="T35" fmla="*/ 160 h 1783"/>
                <a:gd name="T36" fmla="*/ 1921 w 2338"/>
                <a:gd name="T37" fmla="*/ 160 h 1783"/>
                <a:gd name="T38" fmla="*/ 2001 w 2338"/>
                <a:gd name="T39" fmla="*/ 74 h 1783"/>
                <a:gd name="T40" fmla="*/ 2001 w 2338"/>
                <a:gd name="T41" fmla="*/ 160 h 1783"/>
                <a:gd name="T42" fmla="*/ 2161 w 2338"/>
                <a:gd name="T43" fmla="*/ 160 h 1783"/>
                <a:gd name="T44" fmla="*/ 2132 w 2338"/>
                <a:gd name="T45" fmla="*/ 131 h 1783"/>
                <a:gd name="T46" fmla="*/ 2104 w 2338"/>
                <a:gd name="T47" fmla="*/ 160 h 1783"/>
                <a:gd name="T48" fmla="*/ 2115 w 2338"/>
                <a:gd name="T49" fmla="*/ 114 h 1783"/>
                <a:gd name="T50" fmla="*/ 2104 w 2338"/>
                <a:gd name="T51" fmla="*/ 74 h 1783"/>
                <a:gd name="T52" fmla="*/ 2161 w 2338"/>
                <a:gd name="T53" fmla="*/ 74 h 1783"/>
                <a:gd name="T54" fmla="*/ 2144 w 2338"/>
                <a:gd name="T55" fmla="*/ 114 h 1783"/>
                <a:gd name="T56" fmla="*/ 2190 w 2338"/>
                <a:gd name="T57" fmla="*/ 160 h 1783"/>
                <a:gd name="T58" fmla="*/ 1240 w 2338"/>
                <a:gd name="T59" fmla="*/ 1480 h 1783"/>
                <a:gd name="T60" fmla="*/ 937 w 2338"/>
                <a:gd name="T61" fmla="*/ 1274 h 1783"/>
                <a:gd name="T62" fmla="*/ 1401 w 2338"/>
                <a:gd name="T63" fmla="*/ 1080 h 1783"/>
                <a:gd name="T64" fmla="*/ 1349 w 2338"/>
                <a:gd name="T65" fmla="*/ 1434 h 17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338" h="1783">
                  <a:moveTo>
                    <a:pt x="2310" y="274"/>
                  </a:moveTo>
                  <a:cubicBezTo>
                    <a:pt x="28" y="274"/>
                    <a:pt x="28" y="274"/>
                    <a:pt x="28" y="274"/>
                  </a:cubicBezTo>
                  <a:cubicBezTo>
                    <a:pt x="11" y="274"/>
                    <a:pt x="0" y="291"/>
                    <a:pt x="0" y="308"/>
                  </a:cubicBezTo>
                  <a:cubicBezTo>
                    <a:pt x="0" y="1749"/>
                    <a:pt x="0" y="1749"/>
                    <a:pt x="0" y="1749"/>
                  </a:cubicBezTo>
                  <a:cubicBezTo>
                    <a:pt x="0" y="1766"/>
                    <a:pt x="11" y="1783"/>
                    <a:pt x="28" y="1783"/>
                  </a:cubicBezTo>
                  <a:cubicBezTo>
                    <a:pt x="2310" y="1783"/>
                    <a:pt x="2310" y="1783"/>
                    <a:pt x="2310" y="1783"/>
                  </a:cubicBezTo>
                  <a:cubicBezTo>
                    <a:pt x="2327" y="1783"/>
                    <a:pt x="2338" y="1766"/>
                    <a:pt x="2338" y="1749"/>
                  </a:cubicBezTo>
                  <a:cubicBezTo>
                    <a:pt x="2338" y="308"/>
                    <a:pt x="2338" y="308"/>
                    <a:pt x="2338" y="308"/>
                  </a:cubicBezTo>
                  <a:cubicBezTo>
                    <a:pt x="2338" y="291"/>
                    <a:pt x="2327" y="274"/>
                    <a:pt x="2310" y="274"/>
                  </a:cubicBezTo>
                  <a:close/>
                  <a:moveTo>
                    <a:pt x="2247" y="1692"/>
                  </a:moveTo>
                  <a:cubicBezTo>
                    <a:pt x="91" y="1692"/>
                    <a:pt x="91" y="1692"/>
                    <a:pt x="91" y="1692"/>
                  </a:cubicBezTo>
                  <a:cubicBezTo>
                    <a:pt x="91" y="366"/>
                    <a:pt x="91" y="366"/>
                    <a:pt x="91" y="366"/>
                  </a:cubicBezTo>
                  <a:cubicBezTo>
                    <a:pt x="2247" y="366"/>
                    <a:pt x="2247" y="366"/>
                    <a:pt x="2247" y="366"/>
                  </a:cubicBezTo>
                  <a:cubicBezTo>
                    <a:pt x="2247" y="1692"/>
                    <a:pt x="2247" y="1692"/>
                    <a:pt x="2247" y="1692"/>
                  </a:cubicBezTo>
                  <a:cubicBezTo>
                    <a:pt x="2247" y="1692"/>
                    <a:pt x="2247" y="1692"/>
                    <a:pt x="2247" y="1692"/>
                  </a:cubicBezTo>
                  <a:close/>
                  <a:moveTo>
                    <a:pt x="1984" y="143"/>
                  </a:moveTo>
                  <a:cubicBezTo>
                    <a:pt x="1938" y="143"/>
                    <a:pt x="1938" y="143"/>
                    <a:pt x="1938" y="143"/>
                  </a:cubicBezTo>
                  <a:cubicBezTo>
                    <a:pt x="1938" y="97"/>
                    <a:pt x="1938" y="97"/>
                    <a:pt x="1938" y="97"/>
                  </a:cubicBezTo>
                  <a:cubicBezTo>
                    <a:pt x="1984" y="97"/>
                    <a:pt x="1984" y="97"/>
                    <a:pt x="1984" y="97"/>
                  </a:cubicBezTo>
                  <a:cubicBezTo>
                    <a:pt x="1984" y="143"/>
                    <a:pt x="1984" y="143"/>
                    <a:pt x="1984" y="143"/>
                  </a:cubicBezTo>
                  <a:cubicBezTo>
                    <a:pt x="1984" y="143"/>
                    <a:pt x="1984" y="143"/>
                    <a:pt x="1984" y="143"/>
                  </a:cubicBezTo>
                  <a:close/>
                  <a:moveTo>
                    <a:pt x="2310" y="0"/>
                  </a:moveTo>
                  <a:cubicBezTo>
                    <a:pt x="28" y="0"/>
                    <a:pt x="28" y="0"/>
                    <a:pt x="28" y="0"/>
                  </a:cubicBezTo>
                  <a:cubicBezTo>
                    <a:pt x="11" y="0"/>
                    <a:pt x="0" y="11"/>
                    <a:pt x="0" y="34"/>
                  </a:cubicBezTo>
                  <a:cubicBezTo>
                    <a:pt x="0" y="200"/>
                    <a:pt x="0" y="200"/>
                    <a:pt x="0" y="200"/>
                  </a:cubicBezTo>
                  <a:cubicBezTo>
                    <a:pt x="0" y="217"/>
                    <a:pt x="11" y="228"/>
                    <a:pt x="28" y="228"/>
                  </a:cubicBezTo>
                  <a:cubicBezTo>
                    <a:pt x="2310" y="228"/>
                    <a:pt x="2310" y="228"/>
                    <a:pt x="2310" y="228"/>
                  </a:cubicBezTo>
                  <a:cubicBezTo>
                    <a:pt x="2327" y="228"/>
                    <a:pt x="2338" y="217"/>
                    <a:pt x="2338" y="200"/>
                  </a:cubicBezTo>
                  <a:cubicBezTo>
                    <a:pt x="2338" y="34"/>
                    <a:pt x="2338" y="34"/>
                    <a:pt x="2338" y="34"/>
                  </a:cubicBezTo>
                  <a:cubicBezTo>
                    <a:pt x="2338" y="11"/>
                    <a:pt x="2327" y="0"/>
                    <a:pt x="2310" y="0"/>
                  </a:cubicBezTo>
                  <a:close/>
                  <a:moveTo>
                    <a:pt x="1858" y="160"/>
                  </a:moveTo>
                  <a:cubicBezTo>
                    <a:pt x="1755" y="160"/>
                    <a:pt x="1755" y="160"/>
                    <a:pt x="1755" y="160"/>
                  </a:cubicBezTo>
                  <a:cubicBezTo>
                    <a:pt x="1755" y="143"/>
                    <a:pt x="1755" y="143"/>
                    <a:pt x="1755" y="143"/>
                  </a:cubicBezTo>
                  <a:cubicBezTo>
                    <a:pt x="1858" y="143"/>
                    <a:pt x="1858" y="143"/>
                    <a:pt x="1858" y="143"/>
                  </a:cubicBezTo>
                  <a:cubicBezTo>
                    <a:pt x="1858" y="160"/>
                    <a:pt x="1858" y="160"/>
                    <a:pt x="1858" y="160"/>
                  </a:cubicBezTo>
                  <a:cubicBezTo>
                    <a:pt x="1858" y="160"/>
                    <a:pt x="1858" y="160"/>
                    <a:pt x="1858" y="160"/>
                  </a:cubicBezTo>
                  <a:close/>
                  <a:moveTo>
                    <a:pt x="2001" y="160"/>
                  </a:moveTo>
                  <a:cubicBezTo>
                    <a:pt x="1921" y="160"/>
                    <a:pt x="1921" y="160"/>
                    <a:pt x="1921" y="160"/>
                  </a:cubicBezTo>
                  <a:cubicBezTo>
                    <a:pt x="1921" y="74"/>
                    <a:pt x="1921" y="74"/>
                    <a:pt x="1921" y="74"/>
                  </a:cubicBezTo>
                  <a:cubicBezTo>
                    <a:pt x="2001" y="74"/>
                    <a:pt x="2001" y="74"/>
                    <a:pt x="2001" y="74"/>
                  </a:cubicBezTo>
                  <a:cubicBezTo>
                    <a:pt x="2001" y="160"/>
                    <a:pt x="2001" y="160"/>
                    <a:pt x="2001" y="160"/>
                  </a:cubicBezTo>
                  <a:cubicBezTo>
                    <a:pt x="2001" y="160"/>
                    <a:pt x="2001" y="160"/>
                    <a:pt x="2001" y="160"/>
                  </a:cubicBezTo>
                  <a:close/>
                  <a:moveTo>
                    <a:pt x="2190" y="160"/>
                  </a:moveTo>
                  <a:cubicBezTo>
                    <a:pt x="2161" y="160"/>
                    <a:pt x="2161" y="160"/>
                    <a:pt x="2161" y="160"/>
                  </a:cubicBezTo>
                  <a:cubicBezTo>
                    <a:pt x="2144" y="143"/>
                    <a:pt x="2144" y="143"/>
                    <a:pt x="2144" y="143"/>
                  </a:cubicBezTo>
                  <a:cubicBezTo>
                    <a:pt x="2132" y="131"/>
                    <a:pt x="2132" y="131"/>
                    <a:pt x="2132" y="131"/>
                  </a:cubicBezTo>
                  <a:cubicBezTo>
                    <a:pt x="2104" y="160"/>
                    <a:pt x="2104" y="160"/>
                    <a:pt x="2104" y="160"/>
                  </a:cubicBezTo>
                  <a:cubicBezTo>
                    <a:pt x="2104" y="160"/>
                    <a:pt x="2104" y="160"/>
                    <a:pt x="2104" y="160"/>
                  </a:cubicBezTo>
                  <a:cubicBezTo>
                    <a:pt x="2075" y="160"/>
                    <a:pt x="2075" y="160"/>
                    <a:pt x="2075" y="160"/>
                  </a:cubicBezTo>
                  <a:cubicBezTo>
                    <a:pt x="2115" y="114"/>
                    <a:pt x="2115" y="114"/>
                    <a:pt x="2115" y="114"/>
                  </a:cubicBezTo>
                  <a:cubicBezTo>
                    <a:pt x="2075" y="74"/>
                    <a:pt x="2075" y="74"/>
                    <a:pt x="2075" y="74"/>
                  </a:cubicBezTo>
                  <a:cubicBezTo>
                    <a:pt x="2104" y="74"/>
                    <a:pt x="2104" y="74"/>
                    <a:pt x="2104" y="74"/>
                  </a:cubicBezTo>
                  <a:cubicBezTo>
                    <a:pt x="2132" y="103"/>
                    <a:pt x="2132" y="103"/>
                    <a:pt x="2132" y="103"/>
                  </a:cubicBezTo>
                  <a:cubicBezTo>
                    <a:pt x="2161" y="74"/>
                    <a:pt x="2161" y="74"/>
                    <a:pt x="2161" y="74"/>
                  </a:cubicBezTo>
                  <a:cubicBezTo>
                    <a:pt x="2190" y="74"/>
                    <a:pt x="2190" y="74"/>
                    <a:pt x="2190" y="74"/>
                  </a:cubicBezTo>
                  <a:cubicBezTo>
                    <a:pt x="2144" y="114"/>
                    <a:pt x="2144" y="114"/>
                    <a:pt x="2144" y="114"/>
                  </a:cubicBezTo>
                  <a:cubicBezTo>
                    <a:pt x="2190" y="160"/>
                    <a:pt x="2190" y="160"/>
                    <a:pt x="2190" y="160"/>
                  </a:cubicBezTo>
                  <a:cubicBezTo>
                    <a:pt x="2190" y="160"/>
                    <a:pt x="2190" y="160"/>
                    <a:pt x="2190" y="160"/>
                  </a:cubicBezTo>
                  <a:close/>
                  <a:moveTo>
                    <a:pt x="1349" y="1434"/>
                  </a:moveTo>
                  <a:cubicBezTo>
                    <a:pt x="1240" y="1480"/>
                    <a:pt x="1240" y="1480"/>
                    <a:pt x="1240" y="1480"/>
                  </a:cubicBezTo>
                  <a:cubicBezTo>
                    <a:pt x="1109" y="1171"/>
                    <a:pt x="1109" y="1171"/>
                    <a:pt x="1109" y="1171"/>
                  </a:cubicBezTo>
                  <a:cubicBezTo>
                    <a:pt x="937" y="1274"/>
                    <a:pt x="937" y="1274"/>
                    <a:pt x="937" y="1274"/>
                  </a:cubicBezTo>
                  <a:cubicBezTo>
                    <a:pt x="937" y="577"/>
                    <a:pt x="937" y="577"/>
                    <a:pt x="937" y="577"/>
                  </a:cubicBezTo>
                  <a:cubicBezTo>
                    <a:pt x="1401" y="1080"/>
                    <a:pt x="1401" y="1080"/>
                    <a:pt x="1401" y="1080"/>
                  </a:cubicBezTo>
                  <a:cubicBezTo>
                    <a:pt x="1218" y="1126"/>
                    <a:pt x="1218" y="1126"/>
                    <a:pt x="1218" y="1126"/>
                  </a:cubicBezTo>
                  <a:cubicBezTo>
                    <a:pt x="1349" y="1434"/>
                    <a:pt x="1349" y="1434"/>
                    <a:pt x="1349" y="1434"/>
                  </a:cubicBezTo>
                  <a:cubicBezTo>
                    <a:pt x="1349" y="1434"/>
                    <a:pt x="1349" y="1434"/>
                    <a:pt x="1349" y="1434"/>
                  </a:cubicBezTo>
                  <a:close/>
                </a:path>
              </a:pathLst>
            </a:custGeom>
            <a:solidFill>
              <a:schemeClr val="accent5">
                <a:lumMod val="50000"/>
              </a:schemeClr>
            </a:solidFill>
            <a:ln>
              <a:noFill/>
            </a:ln>
          </p:spPr>
          <p:txBody>
            <a:bodyPr vert="horz" wrap="square" lIns="91440" tIns="45720" rIns="91440" bIns="45720" numCol="1" anchor="t" anchorCtr="0" compatLnSpc="1">
              <a:prstTxWarp prst="textNoShape">
                <a:avLst/>
              </a:prstTxWarp>
            </a:bodyPr>
            <a:lstStyle/>
            <a:p>
              <a:endParaRPr lang="en-US">
                <a:solidFill>
                  <a:srgbClr val="262626"/>
                </a:solidFill>
              </a:endParaRPr>
            </a:p>
          </p:txBody>
        </p:sp>
        <p:sp>
          <p:nvSpPr>
            <p:cNvPr id="28" name="Oval 27"/>
            <p:cNvSpPr/>
            <p:nvPr/>
          </p:nvSpPr>
          <p:spPr bwMode="auto">
            <a:xfrm>
              <a:off x="7200599" y="2979897"/>
              <a:ext cx="1329742" cy="1329740"/>
            </a:xfrm>
            <a:prstGeom prst="ellipse">
              <a:avLst/>
            </a:prstGeom>
            <a:noFill/>
            <a:ln w="57150">
              <a:solidFill>
                <a:schemeClr val="accent5">
                  <a:lumMod val="75000"/>
                </a:schemeClr>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27" name="Arrow 1"/>
          <p:cNvGrpSpPr/>
          <p:nvPr/>
        </p:nvGrpSpPr>
        <p:grpSpPr>
          <a:xfrm>
            <a:off x="2849757" y="2441114"/>
            <a:ext cx="2403365" cy="819140"/>
            <a:chOff x="2849757" y="2441114"/>
            <a:chExt cx="2403365" cy="819140"/>
          </a:xfrm>
        </p:grpSpPr>
        <p:cxnSp>
          <p:nvCxnSpPr>
            <p:cNvPr id="30" name="Straight Arrow Connector 29"/>
            <p:cNvCxnSpPr/>
            <p:nvPr/>
          </p:nvCxnSpPr>
          <p:spPr>
            <a:xfrm flipV="1">
              <a:off x="3049869" y="2532431"/>
              <a:ext cx="2199546" cy="727823"/>
            </a:xfrm>
            <a:prstGeom prst="straightConnector1">
              <a:avLst/>
            </a:prstGeom>
            <a:ln w="76200">
              <a:solidFill>
                <a:schemeClr val="bg2"/>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rot="20508778" flipH="1">
              <a:off x="2849757" y="2441114"/>
              <a:ext cx="2403365" cy="215444"/>
            </a:xfrm>
            <a:prstGeom prst="rect">
              <a:avLst/>
            </a:prstGeom>
            <a:noFill/>
          </p:spPr>
          <p:txBody>
            <a:bodyPr wrap="square" lIns="0" tIns="0" rIns="0" bIns="0" rtlCol="0">
              <a:spAutoFit/>
            </a:bodyPr>
            <a:lstStyle/>
            <a:p>
              <a:r>
                <a:rPr lang="en-US" sz="1400" dirty="0">
                  <a:gradFill>
                    <a:gsLst>
                      <a:gs pos="2917">
                        <a:srgbClr val="797A7D"/>
                      </a:gs>
                      <a:gs pos="95000">
                        <a:srgbClr val="797A7D"/>
                      </a:gs>
                    </a:gsLst>
                    <a:lin ang="5400000" scaled="0"/>
                  </a:gradFill>
                </a:rPr>
                <a:t>User accesses web application</a:t>
              </a:r>
            </a:p>
          </p:txBody>
        </p:sp>
      </p:grpSp>
      <p:grpSp>
        <p:nvGrpSpPr>
          <p:cNvPr id="32" name="Arrow 2"/>
          <p:cNvGrpSpPr/>
          <p:nvPr/>
        </p:nvGrpSpPr>
        <p:grpSpPr>
          <a:xfrm>
            <a:off x="2955992" y="3905956"/>
            <a:ext cx="6604988" cy="366918"/>
            <a:chOff x="2955992" y="3905956"/>
            <a:chExt cx="6604988" cy="366918"/>
          </a:xfrm>
        </p:grpSpPr>
        <p:cxnSp>
          <p:nvCxnSpPr>
            <p:cNvPr id="33" name="Straight Arrow Connector 32"/>
            <p:cNvCxnSpPr/>
            <p:nvPr/>
          </p:nvCxnSpPr>
          <p:spPr>
            <a:xfrm flipV="1">
              <a:off x="2955992" y="3905956"/>
              <a:ext cx="6515386" cy="8781"/>
            </a:xfrm>
            <a:prstGeom prst="straightConnector1">
              <a:avLst/>
            </a:prstGeom>
            <a:ln w="76200">
              <a:solidFill>
                <a:schemeClr val="bg2"/>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flipH="1">
              <a:off x="7747254" y="4053134"/>
              <a:ext cx="1813726" cy="219740"/>
            </a:xfrm>
            <a:prstGeom prst="rect">
              <a:avLst/>
            </a:prstGeom>
            <a:noFill/>
          </p:spPr>
          <p:txBody>
            <a:bodyPr wrap="square" lIns="0" tIns="0" rIns="0" bIns="0" rtlCol="0">
              <a:spAutoFit/>
            </a:bodyPr>
            <a:lstStyle/>
            <a:p>
              <a:r>
                <a:rPr lang="en-US" sz="1400" dirty="0">
                  <a:gradFill>
                    <a:gsLst>
                      <a:gs pos="2917">
                        <a:srgbClr val="797A7D"/>
                      </a:gs>
                      <a:gs pos="95000">
                        <a:srgbClr val="797A7D"/>
                      </a:gs>
                    </a:gsLst>
                    <a:lin ang="5400000" scaled="0"/>
                  </a:gradFill>
                </a:rPr>
                <a:t>Redirected to AAD</a:t>
              </a:r>
            </a:p>
          </p:txBody>
        </p:sp>
      </p:grpSp>
      <p:grpSp>
        <p:nvGrpSpPr>
          <p:cNvPr id="35" name="Arrow 3"/>
          <p:cNvGrpSpPr/>
          <p:nvPr/>
        </p:nvGrpSpPr>
        <p:grpSpPr>
          <a:xfrm>
            <a:off x="2955992" y="1495007"/>
            <a:ext cx="9041287" cy="2989014"/>
            <a:chOff x="2955992" y="1495007"/>
            <a:chExt cx="9041287" cy="2989014"/>
          </a:xfrm>
        </p:grpSpPr>
        <p:cxnSp>
          <p:nvCxnSpPr>
            <p:cNvPr id="36" name="Straight Arrow Connector 35"/>
            <p:cNvCxnSpPr/>
            <p:nvPr/>
          </p:nvCxnSpPr>
          <p:spPr>
            <a:xfrm flipH="1" flipV="1">
              <a:off x="2955992" y="3905956"/>
              <a:ext cx="6515386" cy="8781"/>
            </a:xfrm>
            <a:prstGeom prst="straightConnector1">
              <a:avLst/>
            </a:prstGeom>
            <a:ln w="76200">
              <a:solidFill>
                <a:schemeClr val="bg2"/>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flipH="1">
              <a:off x="7204398" y="4053134"/>
              <a:ext cx="2033093" cy="430887"/>
            </a:xfrm>
            <a:prstGeom prst="rect">
              <a:avLst/>
            </a:prstGeom>
            <a:noFill/>
          </p:spPr>
          <p:txBody>
            <a:bodyPr wrap="square" lIns="0" tIns="0" rIns="0" bIns="0" rtlCol="0">
              <a:spAutoFit/>
            </a:bodyPr>
            <a:lstStyle/>
            <a:p>
              <a:r>
                <a:rPr lang="en-US" sz="1400" dirty="0">
                  <a:gradFill>
                    <a:gsLst>
                      <a:gs pos="2917">
                        <a:srgbClr val="797A7D"/>
                      </a:gs>
                      <a:gs pos="95000">
                        <a:srgbClr val="797A7D"/>
                      </a:gs>
                    </a:gsLst>
                    <a:lin ang="5400000" scaled="0"/>
                  </a:gradFill>
                </a:rPr>
                <a:t>Auth Code returned and </a:t>
              </a:r>
              <a:br>
                <a:rPr lang="en-US" sz="1400" dirty="0">
                  <a:gradFill>
                    <a:gsLst>
                      <a:gs pos="2917">
                        <a:srgbClr val="797A7D"/>
                      </a:gs>
                      <a:gs pos="95000">
                        <a:srgbClr val="797A7D"/>
                      </a:gs>
                    </a:gsLst>
                    <a:lin ang="5400000" scaled="0"/>
                  </a:gradFill>
                </a:rPr>
              </a:br>
              <a:r>
                <a:rPr lang="en-US" sz="1400" dirty="0">
                  <a:gradFill>
                    <a:gsLst>
                      <a:gs pos="2917">
                        <a:srgbClr val="797A7D"/>
                      </a:gs>
                      <a:gs pos="95000">
                        <a:srgbClr val="797A7D"/>
                      </a:gs>
                    </a:gsLst>
                    <a:lin ang="5400000" scaled="0"/>
                  </a:gradFill>
                </a:rPr>
                <a:t>user redirected </a:t>
              </a:r>
            </a:p>
          </p:txBody>
        </p:sp>
        <p:cxnSp>
          <p:nvCxnSpPr>
            <p:cNvPr id="38" name="Straight Arrow Connector 37"/>
            <p:cNvCxnSpPr/>
            <p:nvPr/>
          </p:nvCxnSpPr>
          <p:spPr>
            <a:xfrm flipV="1">
              <a:off x="3049869" y="2532431"/>
              <a:ext cx="2199546" cy="727823"/>
            </a:xfrm>
            <a:prstGeom prst="straightConnector1">
              <a:avLst/>
            </a:prstGeom>
            <a:ln w="76200">
              <a:solidFill>
                <a:schemeClr val="bg2"/>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8110052" y="1495007"/>
              <a:ext cx="3887227" cy="1107996"/>
            </a:xfrm>
            <a:prstGeom prst="rect">
              <a:avLst/>
            </a:prstGeom>
            <a:noFill/>
          </p:spPr>
          <p:txBody>
            <a:bodyPr wrap="square" lIns="0" tIns="0" rIns="0" bIns="0" rtlCol="0">
              <a:spAutoFit/>
            </a:bodyPr>
            <a:lstStyle/>
            <a:p>
              <a:r>
                <a:rPr lang="en-US" sz="2400" dirty="0">
                  <a:gradFill>
                    <a:gsLst>
                      <a:gs pos="97110">
                        <a:schemeClr val="accent3"/>
                      </a:gs>
                      <a:gs pos="93000">
                        <a:schemeClr val="accent3"/>
                      </a:gs>
                    </a:gsLst>
                    <a:lin ang="5400000" scaled="0"/>
                  </a:gradFill>
                </a:rPr>
                <a:t>The consent form is not utilized when permissions are explicitly granted in AAD.</a:t>
              </a:r>
            </a:p>
          </p:txBody>
        </p:sp>
      </p:grpSp>
      <p:grpSp>
        <p:nvGrpSpPr>
          <p:cNvPr id="40" name="Arrow 4"/>
          <p:cNvGrpSpPr/>
          <p:nvPr/>
        </p:nvGrpSpPr>
        <p:grpSpPr>
          <a:xfrm>
            <a:off x="7165956" y="2350825"/>
            <a:ext cx="2704944" cy="909429"/>
            <a:chOff x="7165956" y="2350825"/>
            <a:chExt cx="2704944" cy="909429"/>
          </a:xfrm>
        </p:grpSpPr>
        <p:cxnSp>
          <p:nvCxnSpPr>
            <p:cNvPr id="41" name="Straight Arrow Connector 40"/>
            <p:cNvCxnSpPr/>
            <p:nvPr/>
          </p:nvCxnSpPr>
          <p:spPr>
            <a:xfrm>
              <a:off x="7165956" y="2532431"/>
              <a:ext cx="2199546" cy="727823"/>
            </a:xfrm>
            <a:prstGeom prst="straightConnector1">
              <a:avLst/>
            </a:prstGeom>
            <a:ln w="76200">
              <a:solidFill>
                <a:schemeClr val="bg2"/>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rot="1103946" flipH="1">
              <a:off x="7606761" y="2350825"/>
              <a:ext cx="2264139" cy="439479"/>
            </a:xfrm>
            <a:prstGeom prst="rect">
              <a:avLst/>
            </a:prstGeom>
            <a:noFill/>
          </p:spPr>
          <p:txBody>
            <a:bodyPr wrap="square" lIns="0" tIns="0" rIns="0" bIns="0" rtlCol="0">
              <a:spAutoFit/>
            </a:bodyPr>
            <a:lstStyle/>
            <a:p>
              <a:r>
                <a:rPr lang="en-US" sz="1400" dirty="0">
                  <a:gradFill>
                    <a:gsLst>
                      <a:gs pos="2917">
                        <a:srgbClr val="797A7D"/>
                      </a:gs>
                      <a:gs pos="95000">
                        <a:srgbClr val="797A7D"/>
                      </a:gs>
                    </a:gsLst>
                    <a:lin ang="5400000" scaled="0"/>
                  </a:gradFill>
                </a:rPr>
                <a:t>Auth Code, App Id,</a:t>
              </a:r>
              <a:br>
                <a:rPr lang="en-US" sz="1400" dirty="0">
                  <a:gradFill>
                    <a:gsLst>
                      <a:gs pos="2917">
                        <a:srgbClr val="797A7D"/>
                      </a:gs>
                      <a:gs pos="95000">
                        <a:srgbClr val="797A7D"/>
                      </a:gs>
                    </a:gsLst>
                    <a:lin ang="5400000" scaled="0"/>
                  </a:gradFill>
                </a:rPr>
              </a:br>
              <a:r>
                <a:rPr lang="en-US" sz="1400" dirty="0">
                  <a:gradFill>
                    <a:gsLst>
                      <a:gs pos="2917">
                        <a:srgbClr val="797A7D"/>
                      </a:gs>
                      <a:gs pos="95000">
                        <a:srgbClr val="797A7D"/>
                      </a:gs>
                    </a:gsLst>
                    <a:lin ang="5400000" scaled="0"/>
                  </a:gradFill>
                </a:rPr>
                <a:t>App Secret sent</a:t>
              </a:r>
            </a:p>
          </p:txBody>
        </p:sp>
      </p:grpSp>
      <p:grpSp>
        <p:nvGrpSpPr>
          <p:cNvPr id="47" name="Arrow 5"/>
          <p:cNvGrpSpPr/>
          <p:nvPr/>
        </p:nvGrpSpPr>
        <p:grpSpPr>
          <a:xfrm>
            <a:off x="7127879" y="2336831"/>
            <a:ext cx="2704944" cy="909429"/>
            <a:chOff x="7165956" y="2350825"/>
            <a:chExt cx="2704944" cy="909429"/>
          </a:xfrm>
        </p:grpSpPr>
        <p:cxnSp>
          <p:nvCxnSpPr>
            <p:cNvPr id="48" name="Straight Arrow Connector 47"/>
            <p:cNvCxnSpPr/>
            <p:nvPr/>
          </p:nvCxnSpPr>
          <p:spPr>
            <a:xfrm rot="10800000">
              <a:off x="7165956" y="2532431"/>
              <a:ext cx="2199546" cy="727823"/>
            </a:xfrm>
            <a:prstGeom prst="straightConnector1">
              <a:avLst/>
            </a:prstGeom>
            <a:ln w="76200">
              <a:solidFill>
                <a:schemeClr val="bg2"/>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rot="1103946" flipH="1">
              <a:off x="7606761" y="2350825"/>
              <a:ext cx="2264139" cy="439479"/>
            </a:xfrm>
            <a:prstGeom prst="rect">
              <a:avLst/>
            </a:prstGeom>
            <a:noFill/>
          </p:spPr>
          <p:txBody>
            <a:bodyPr wrap="square" lIns="0" tIns="0" rIns="0" bIns="0" rtlCol="0">
              <a:spAutoFit/>
            </a:bodyPr>
            <a:lstStyle/>
            <a:p>
              <a:r>
                <a:rPr lang="en-US" sz="1400" dirty="0">
                  <a:gradFill>
                    <a:gsLst>
                      <a:gs pos="2917">
                        <a:srgbClr val="797A7D"/>
                      </a:gs>
                      <a:gs pos="95000">
                        <a:srgbClr val="797A7D"/>
                      </a:gs>
                    </a:gsLst>
                    <a:lin ang="5400000" scaled="0"/>
                  </a:gradFill>
                </a:rPr>
                <a:t>Access and Refresh</a:t>
              </a:r>
            </a:p>
            <a:p>
              <a:r>
                <a:rPr lang="en-US" sz="1400" dirty="0">
                  <a:gradFill>
                    <a:gsLst>
                      <a:gs pos="2917">
                        <a:srgbClr val="797A7D"/>
                      </a:gs>
                      <a:gs pos="95000">
                        <a:srgbClr val="797A7D"/>
                      </a:gs>
                    </a:gsLst>
                    <a:lin ang="5400000" scaled="0"/>
                  </a:gradFill>
                </a:rPr>
                <a:t>Tokens returned</a:t>
              </a:r>
            </a:p>
          </p:txBody>
        </p:sp>
      </p:grpSp>
      <p:grpSp>
        <p:nvGrpSpPr>
          <p:cNvPr id="53" name="Arrow 6"/>
          <p:cNvGrpSpPr/>
          <p:nvPr/>
        </p:nvGrpSpPr>
        <p:grpSpPr>
          <a:xfrm>
            <a:off x="6231467" y="3699562"/>
            <a:ext cx="2221908" cy="509802"/>
            <a:chOff x="6231467" y="3699562"/>
            <a:chExt cx="2221908" cy="509802"/>
          </a:xfrm>
        </p:grpSpPr>
        <p:cxnSp>
          <p:nvCxnSpPr>
            <p:cNvPr id="54" name="Straight Arrow Connector 53"/>
            <p:cNvCxnSpPr/>
            <p:nvPr/>
          </p:nvCxnSpPr>
          <p:spPr>
            <a:xfrm>
              <a:off x="6231467" y="3699562"/>
              <a:ext cx="0" cy="509802"/>
            </a:xfrm>
            <a:prstGeom prst="straightConnector1">
              <a:avLst/>
            </a:prstGeom>
            <a:ln w="76200">
              <a:solidFill>
                <a:schemeClr val="bg2"/>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6566833" y="3743319"/>
              <a:ext cx="1886542" cy="430887"/>
            </a:xfrm>
            <a:prstGeom prst="rect">
              <a:avLst/>
            </a:prstGeom>
            <a:noFill/>
          </p:spPr>
          <p:txBody>
            <a:bodyPr wrap="none" lIns="0" tIns="0" rIns="0" bIns="0" rtlCol="0">
              <a:spAutoFit/>
            </a:bodyPr>
            <a:lstStyle/>
            <a:p>
              <a:r>
                <a:rPr lang="en-US" sz="1400" dirty="0">
                  <a:gradFill>
                    <a:gsLst>
                      <a:gs pos="2917">
                        <a:srgbClr val="797A7D"/>
                      </a:gs>
                      <a:gs pos="95000">
                        <a:srgbClr val="797A7D"/>
                      </a:gs>
                    </a:gsLst>
                    <a:lin ang="5400000" scaled="0"/>
                  </a:gradFill>
                </a:rPr>
                <a:t>Access Token presented</a:t>
              </a:r>
            </a:p>
            <a:p>
              <a:r>
                <a:rPr lang="en-US" sz="1400" dirty="0">
                  <a:gradFill>
                    <a:gsLst>
                      <a:gs pos="2917">
                        <a:srgbClr val="797A7D"/>
                      </a:gs>
                      <a:gs pos="95000">
                        <a:srgbClr val="797A7D"/>
                      </a:gs>
                    </a:gsLst>
                    <a:lin ang="5400000" scaled="0"/>
                  </a:gradFill>
                </a:rPr>
                <a:t>Along with request</a:t>
              </a:r>
            </a:p>
          </p:txBody>
        </p:sp>
      </p:grpSp>
      <p:grpSp>
        <p:nvGrpSpPr>
          <p:cNvPr id="56" name="Arrow 7"/>
          <p:cNvGrpSpPr/>
          <p:nvPr/>
        </p:nvGrpSpPr>
        <p:grpSpPr>
          <a:xfrm>
            <a:off x="6231467" y="3699562"/>
            <a:ext cx="1823274" cy="509802"/>
            <a:chOff x="6231467" y="3699562"/>
            <a:chExt cx="1823274" cy="509802"/>
          </a:xfrm>
        </p:grpSpPr>
        <p:cxnSp>
          <p:nvCxnSpPr>
            <p:cNvPr id="57" name="Straight Arrow Connector 56"/>
            <p:cNvCxnSpPr/>
            <p:nvPr/>
          </p:nvCxnSpPr>
          <p:spPr>
            <a:xfrm flipV="1">
              <a:off x="6231467" y="3699562"/>
              <a:ext cx="0" cy="509802"/>
            </a:xfrm>
            <a:prstGeom prst="straightConnector1">
              <a:avLst/>
            </a:prstGeom>
            <a:ln w="76200">
              <a:solidFill>
                <a:schemeClr val="bg2"/>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6566833" y="3811053"/>
              <a:ext cx="1487908" cy="215444"/>
            </a:xfrm>
            <a:prstGeom prst="rect">
              <a:avLst/>
            </a:prstGeom>
            <a:noFill/>
          </p:spPr>
          <p:txBody>
            <a:bodyPr wrap="none" lIns="0" tIns="0" rIns="0" bIns="0" rtlCol="0">
              <a:spAutoFit/>
            </a:bodyPr>
            <a:lstStyle/>
            <a:p>
              <a:r>
                <a:rPr lang="en-US" sz="1400" dirty="0">
                  <a:gradFill>
                    <a:gsLst>
                      <a:gs pos="2917">
                        <a:srgbClr val="797A7D"/>
                      </a:gs>
                      <a:gs pos="95000">
                        <a:srgbClr val="797A7D"/>
                      </a:gs>
                    </a:gsLst>
                    <a:lin ang="5400000" scaled="0"/>
                  </a:gradFill>
                </a:rPr>
                <a:t>Response returned</a:t>
              </a:r>
            </a:p>
          </p:txBody>
        </p:sp>
      </p:grpSp>
      <p:pic>
        <p:nvPicPr>
          <p:cNvPr id="59" name="Picture 58"/>
          <p:cNvPicPr>
            <a:picLocks noChangeAspect="1"/>
          </p:cNvPicPr>
          <p:nvPr/>
        </p:nvPicPr>
        <p:blipFill rotWithShape="1">
          <a:blip r:embed="rId4">
            <a:extLst>
              <a:ext uri="{28A0092B-C50C-407E-A947-70E740481C1C}">
                <a14:useLocalDpi xmlns:a14="http://schemas.microsoft.com/office/drawing/2010/main" val="0"/>
              </a:ext>
            </a:extLst>
          </a:blip>
          <a:srcRect r="64838"/>
          <a:stretch/>
        </p:blipFill>
        <p:spPr>
          <a:xfrm>
            <a:off x="5647593" y="4470483"/>
            <a:ext cx="1132183" cy="1211316"/>
          </a:xfrm>
          <a:prstGeom prst="rect">
            <a:avLst/>
          </a:prstGeom>
        </p:spPr>
      </p:pic>
    </p:spTree>
    <p:extLst>
      <p:ext uri="{BB962C8B-B14F-4D97-AF65-F5344CB8AC3E}">
        <p14:creationId xmlns:p14="http://schemas.microsoft.com/office/powerpoint/2010/main" val="11602819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27"/>
                                        </p:tgtEl>
                                      </p:cBhvr>
                                    </p:animEffect>
                                    <p:set>
                                      <p:cBhvr>
                                        <p:cTn id="12" dur="1" fill="hold">
                                          <p:stCondLst>
                                            <p:cond delay="499"/>
                                          </p:stCondLst>
                                        </p:cTn>
                                        <p:tgtEl>
                                          <p:spTgt spid="27"/>
                                        </p:tgtEl>
                                        <p:attrNameLst>
                                          <p:attrName>style.visibility</p:attrName>
                                        </p:attrNameLst>
                                      </p:cBhvr>
                                      <p:to>
                                        <p:strVal val="hidden"/>
                                      </p:to>
                                    </p:se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32"/>
                                        </p:tgtEl>
                                        <p:attrNameLst>
                                          <p:attrName>style.visibility</p:attrName>
                                        </p:attrNameLst>
                                      </p:cBhvr>
                                      <p:to>
                                        <p:strVal val="visible"/>
                                      </p:to>
                                    </p:set>
                                    <p:animEffect transition="in" filter="fade">
                                      <p:cBhvr>
                                        <p:cTn id="16" dur="500"/>
                                        <p:tgtEl>
                                          <p:spTgt spid="32"/>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xit" presetSubtype="0" fill="hold" nodeType="clickEffect">
                                  <p:stCondLst>
                                    <p:cond delay="0"/>
                                  </p:stCondLst>
                                  <p:childTnLst>
                                    <p:animEffect transition="out" filter="fade">
                                      <p:cBhvr>
                                        <p:cTn id="20" dur="500"/>
                                        <p:tgtEl>
                                          <p:spTgt spid="32"/>
                                        </p:tgtEl>
                                      </p:cBhvr>
                                    </p:animEffect>
                                    <p:set>
                                      <p:cBhvr>
                                        <p:cTn id="21" dur="1" fill="hold">
                                          <p:stCondLst>
                                            <p:cond delay="499"/>
                                          </p:stCondLst>
                                        </p:cTn>
                                        <p:tgtEl>
                                          <p:spTgt spid="32"/>
                                        </p:tgtEl>
                                        <p:attrNameLst>
                                          <p:attrName>style.visibility</p:attrName>
                                        </p:attrNameLst>
                                      </p:cBhvr>
                                      <p:to>
                                        <p:strVal val="hidden"/>
                                      </p:to>
                                    </p:set>
                                  </p:childTnLst>
                                </p:cTn>
                              </p:par>
                            </p:childTnLst>
                          </p:cTn>
                        </p:par>
                        <p:par>
                          <p:cTn id="22" fill="hold">
                            <p:stCondLst>
                              <p:cond delay="500"/>
                            </p:stCondLst>
                            <p:childTnLst>
                              <p:par>
                                <p:cTn id="23" presetID="10" presetClass="entr" presetSubtype="0" fill="hold" nodeType="afterEffect">
                                  <p:stCondLst>
                                    <p:cond delay="0"/>
                                  </p:stCondLst>
                                  <p:childTnLst>
                                    <p:set>
                                      <p:cBhvr>
                                        <p:cTn id="24" dur="1" fill="hold">
                                          <p:stCondLst>
                                            <p:cond delay="0"/>
                                          </p:stCondLst>
                                        </p:cTn>
                                        <p:tgtEl>
                                          <p:spTgt spid="35"/>
                                        </p:tgtEl>
                                        <p:attrNameLst>
                                          <p:attrName>style.visibility</p:attrName>
                                        </p:attrNameLst>
                                      </p:cBhvr>
                                      <p:to>
                                        <p:strVal val="visible"/>
                                      </p:to>
                                    </p:set>
                                    <p:animEffect transition="in" filter="fade">
                                      <p:cBhvr>
                                        <p:cTn id="25" dur="500"/>
                                        <p:tgtEl>
                                          <p:spTgt spid="35"/>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xit" presetSubtype="0" fill="hold" nodeType="clickEffect">
                                  <p:stCondLst>
                                    <p:cond delay="0"/>
                                  </p:stCondLst>
                                  <p:childTnLst>
                                    <p:animEffect transition="out" filter="fade">
                                      <p:cBhvr>
                                        <p:cTn id="29" dur="500"/>
                                        <p:tgtEl>
                                          <p:spTgt spid="35"/>
                                        </p:tgtEl>
                                      </p:cBhvr>
                                    </p:animEffect>
                                    <p:set>
                                      <p:cBhvr>
                                        <p:cTn id="30" dur="1" fill="hold">
                                          <p:stCondLst>
                                            <p:cond delay="499"/>
                                          </p:stCondLst>
                                        </p:cTn>
                                        <p:tgtEl>
                                          <p:spTgt spid="35"/>
                                        </p:tgtEl>
                                        <p:attrNameLst>
                                          <p:attrName>style.visibility</p:attrName>
                                        </p:attrNameLst>
                                      </p:cBhvr>
                                      <p:to>
                                        <p:strVal val="hidden"/>
                                      </p:to>
                                    </p:set>
                                  </p:childTnLst>
                                </p:cTn>
                              </p:par>
                            </p:childTnLst>
                          </p:cTn>
                        </p:par>
                        <p:par>
                          <p:cTn id="31" fill="hold">
                            <p:stCondLst>
                              <p:cond delay="500"/>
                            </p:stCondLst>
                            <p:childTnLst>
                              <p:par>
                                <p:cTn id="32" presetID="10" presetClass="entr" presetSubtype="0" fill="hold" nodeType="afterEffect">
                                  <p:stCondLst>
                                    <p:cond delay="0"/>
                                  </p:stCondLst>
                                  <p:childTnLst>
                                    <p:set>
                                      <p:cBhvr>
                                        <p:cTn id="33" dur="1" fill="hold">
                                          <p:stCondLst>
                                            <p:cond delay="0"/>
                                          </p:stCondLst>
                                        </p:cTn>
                                        <p:tgtEl>
                                          <p:spTgt spid="40"/>
                                        </p:tgtEl>
                                        <p:attrNameLst>
                                          <p:attrName>style.visibility</p:attrName>
                                        </p:attrNameLst>
                                      </p:cBhvr>
                                      <p:to>
                                        <p:strVal val="visible"/>
                                      </p:to>
                                    </p:set>
                                    <p:animEffect transition="in" filter="fade">
                                      <p:cBhvr>
                                        <p:cTn id="34" dur="500"/>
                                        <p:tgtEl>
                                          <p:spTgt spid="40"/>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xit" presetSubtype="0" fill="hold" nodeType="clickEffect">
                                  <p:stCondLst>
                                    <p:cond delay="0"/>
                                  </p:stCondLst>
                                  <p:childTnLst>
                                    <p:animEffect transition="out" filter="fade">
                                      <p:cBhvr>
                                        <p:cTn id="38" dur="500"/>
                                        <p:tgtEl>
                                          <p:spTgt spid="40"/>
                                        </p:tgtEl>
                                      </p:cBhvr>
                                    </p:animEffect>
                                    <p:set>
                                      <p:cBhvr>
                                        <p:cTn id="39" dur="1" fill="hold">
                                          <p:stCondLst>
                                            <p:cond delay="499"/>
                                          </p:stCondLst>
                                        </p:cTn>
                                        <p:tgtEl>
                                          <p:spTgt spid="40"/>
                                        </p:tgtEl>
                                        <p:attrNameLst>
                                          <p:attrName>style.visibility</p:attrName>
                                        </p:attrNameLst>
                                      </p:cBhvr>
                                      <p:to>
                                        <p:strVal val="hidden"/>
                                      </p:to>
                                    </p:set>
                                  </p:childTnLst>
                                </p:cTn>
                              </p:par>
                            </p:childTnLst>
                          </p:cTn>
                        </p:par>
                        <p:par>
                          <p:cTn id="40" fill="hold">
                            <p:stCondLst>
                              <p:cond delay="500"/>
                            </p:stCondLst>
                            <p:childTnLst>
                              <p:par>
                                <p:cTn id="41" presetID="10" presetClass="entr" presetSubtype="0" fill="hold" nodeType="afterEffect">
                                  <p:stCondLst>
                                    <p:cond delay="0"/>
                                  </p:stCondLst>
                                  <p:childTnLst>
                                    <p:set>
                                      <p:cBhvr>
                                        <p:cTn id="42" dur="1" fill="hold">
                                          <p:stCondLst>
                                            <p:cond delay="0"/>
                                          </p:stCondLst>
                                        </p:cTn>
                                        <p:tgtEl>
                                          <p:spTgt spid="47"/>
                                        </p:tgtEl>
                                        <p:attrNameLst>
                                          <p:attrName>style.visibility</p:attrName>
                                        </p:attrNameLst>
                                      </p:cBhvr>
                                      <p:to>
                                        <p:strVal val="visible"/>
                                      </p:to>
                                    </p:set>
                                    <p:animEffect transition="in" filter="fade">
                                      <p:cBhvr>
                                        <p:cTn id="43" dur="500"/>
                                        <p:tgtEl>
                                          <p:spTgt spid="47"/>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xit" presetSubtype="0" fill="hold" nodeType="clickEffect">
                                  <p:stCondLst>
                                    <p:cond delay="0"/>
                                  </p:stCondLst>
                                  <p:childTnLst>
                                    <p:animEffect transition="out" filter="fade">
                                      <p:cBhvr>
                                        <p:cTn id="47" dur="500"/>
                                        <p:tgtEl>
                                          <p:spTgt spid="47"/>
                                        </p:tgtEl>
                                      </p:cBhvr>
                                    </p:animEffect>
                                    <p:set>
                                      <p:cBhvr>
                                        <p:cTn id="48" dur="1" fill="hold">
                                          <p:stCondLst>
                                            <p:cond delay="499"/>
                                          </p:stCondLst>
                                        </p:cTn>
                                        <p:tgtEl>
                                          <p:spTgt spid="47"/>
                                        </p:tgtEl>
                                        <p:attrNameLst>
                                          <p:attrName>style.visibility</p:attrName>
                                        </p:attrNameLst>
                                      </p:cBhvr>
                                      <p:to>
                                        <p:strVal val="hidden"/>
                                      </p:to>
                                    </p:set>
                                  </p:childTnLst>
                                </p:cTn>
                              </p:par>
                            </p:childTnLst>
                          </p:cTn>
                        </p:par>
                        <p:par>
                          <p:cTn id="49" fill="hold">
                            <p:stCondLst>
                              <p:cond delay="500"/>
                            </p:stCondLst>
                            <p:childTnLst>
                              <p:par>
                                <p:cTn id="50" presetID="10" presetClass="entr" presetSubtype="0" fill="hold" nodeType="afterEffect">
                                  <p:stCondLst>
                                    <p:cond delay="0"/>
                                  </p:stCondLst>
                                  <p:childTnLst>
                                    <p:set>
                                      <p:cBhvr>
                                        <p:cTn id="51" dur="1" fill="hold">
                                          <p:stCondLst>
                                            <p:cond delay="0"/>
                                          </p:stCondLst>
                                        </p:cTn>
                                        <p:tgtEl>
                                          <p:spTgt spid="53"/>
                                        </p:tgtEl>
                                        <p:attrNameLst>
                                          <p:attrName>style.visibility</p:attrName>
                                        </p:attrNameLst>
                                      </p:cBhvr>
                                      <p:to>
                                        <p:strVal val="visible"/>
                                      </p:to>
                                    </p:set>
                                    <p:animEffect transition="in" filter="fade">
                                      <p:cBhvr>
                                        <p:cTn id="52" dur="500"/>
                                        <p:tgtEl>
                                          <p:spTgt spid="53"/>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xit" presetSubtype="0" fill="hold" nodeType="clickEffect">
                                  <p:stCondLst>
                                    <p:cond delay="0"/>
                                  </p:stCondLst>
                                  <p:childTnLst>
                                    <p:animEffect transition="out" filter="fade">
                                      <p:cBhvr>
                                        <p:cTn id="56" dur="500"/>
                                        <p:tgtEl>
                                          <p:spTgt spid="53"/>
                                        </p:tgtEl>
                                      </p:cBhvr>
                                    </p:animEffect>
                                    <p:set>
                                      <p:cBhvr>
                                        <p:cTn id="57" dur="1" fill="hold">
                                          <p:stCondLst>
                                            <p:cond delay="499"/>
                                          </p:stCondLst>
                                        </p:cTn>
                                        <p:tgtEl>
                                          <p:spTgt spid="53"/>
                                        </p:tgtEl>
                                        <p:attrNameLst>
                                          <p:attrName>style.visibility</p:attrName>
                                        </p:attrNameLst>
                                      </p:cBhvr>
                                      <p:to>
                                        <p:strVal val="hidden"/>
                                      </p:to>
                                    </p:set>
                                  </p:childTnLst>
                                </p:cTn>
                              </p:par>
                            </p:childTnLst>
                          </p:cTn>
                        </p:par>
                        <p:par>
                          <p:cTn id="58" fill="hold">
                            <p:stCondLst>
                              <p:cond delay="500"/>
                            </p:stCondLst>
                            <p:childTnLst>
                              <p:par>
                                <p:cTn id="59" presetID="10" presetClass="entr" presetSubtype="0" fill="hold" nodeType="afterEffect">
                                  <p:stCondLst>
                                    <p:cond delay="0"/>
                                  </p:stCondLst>
                                  <p:childTnLst>
                                    <p:set>
                                      <p:cBhvr>
                                        <p:cTn id="60" dur="1" fill="hold">
                                          <p:stCondLst>
                                            <p:cond delay="0"/>
                                          </p:stCondLst>
                                        </p:cTn>
                                        <p:tgtEl>
                                          <p:spTgt spid="56"/>
                                        </p:tgtEl>
                                        <p:attrNameLst>
                                          <p:attrName>style.visibility</p:attrName>
                                        </p:attrNameLst>
                                      </p:cBhvr>
                                      <p:to>
                                        <p:strVal val="visible"/>
                                      </p:to>
                                    </p:set>
                                    <p:animEffect transition="in" filter="fade">
                                      <p:cBhvr>
                                        <p:cTn id="61"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Programming the OAuth Controller</a:t>
            </a:r>
          </a:p>
        </p:txBody>
      </p:sp>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r="1657"/>
          <a:stretch/>
        </p:blipFill>
        <p:spPr>
          <a:xfrm>
            <a:off x="462844" y="1602148"/>
            <a:ext cx="11519606" cy="3224842"/>
          </a:xfrm>
          <a:prstGeom prst="rect">
            <a:avLst/>
          </a:prstGeom>
        </p:spPr>
      </p:pic>
      <p:grpSp>
        <p:nvGrpSpPr>
          <p:cNvPr id="5" name="Group 4"/>
          <p:cNvGrpSpPr/>
          <p:nvPr/>
        </p:nvGrpSpPr>
        <p:grpSpPr>
          <a:xfrm>
            <a:off x="10174941" y="167118"/>
            <a:ext cx="2169709" cy="287338"/>
            <a:chOff x="10174941" y="167118"/>
            <a:chExt cx="2169709" cy="287338"/>
          </a:xfrm>
        </p:grpSpPr>
        <p:sp>
          <p:nvSpPr>
            <p:cNvPr id="6" name="TextBox 5"/>
            <p:cNvSpPr txBox="1"/>
            <p:nvPr/>
          </p:nvSpPr>
          <p:spPr>
            <a:xfrm>
              <a:off x="10174941" y="167118"/>
              <a:ext cx="2169709" cy="287338"/>
            </a:xfrm>
            <a:prstGeom prst="rect">
              <a:avLst/>
            </a:prstGeom>
            <a:noFill/>
          </p:spPr>
          <p:txBody>
            <a:bodyPr wrap="square" lIns="146304" tIns="91440" rIns="146304" bIns="91440" rtlCol="0">
              <a:noAutofit/>
            </a:bodyPr>
            <a:lstStyle/>
            <a:p>
              <a:pPr>
                <a:lnSpc>
                  <a:spcPct val="90000"/>
                </a:lnSpc>
              </a:pPr>
              <a:r>
                <a:rPr lang="en-US" sz="1400" dirty="0">
                  <a:gradFill>
                    <a:gsLst>
                      <a:gs pos="8367">
                        <a:schemeClr val="tx1"/>
                      </a:gs>
                      <a:gs pos="31000">
                        <a:schemeClr val="tx1"/>
                      </a:gs>
                    </a:gsLst>
                    <a:lin ang="5400000" scaled="0"/>
                  </a:gradFill>
                </a:rPr>
                <a:t>Development Scenarios</a:t>
              </a:r>
            </a:p>
          </p:txBody>
        </p:sp>
        <p:sp>
          <p:nvSpPr>
            <p:cNvPr id="7" name="Freeform 6"/>
            <p:cNvSpPr>
              <a:spLocks/>
            </p:cNvSpPr>
            <p:nvPr/>
          </p:nvSpPr>
          <p:spPr bwMode="auto">
            <a:xfrm>
              <a:off x="10200532" y="277140"/>
              <a:ext cx="88891" cy="136391"/>
            </a:xfrm>
            <a:custGeom>
              <a:avLst/>
              <a:gdLst>
                <a:gd name="T0" fmla="*/ 287 w 287"/>
                <a:gd name="T1" fmla="*/ 313 h 443"/>
                <a:gd name="T2" fmla="*/ 242 w 287"/>
                <a:gd name="T3" fmla="*/ 409 h 443"/>
                <a:gd name="T4" fmla="*/ 114 w 287"/>
                <a:gd name="T5" fmla="*/ 443 h 443"/>
                <a:gd name="T6" fmla="*/ 52 w 287"/>
                <a:gd name="T7" fmla="*/ 438 h 443"/>
                <a:gd name="T8" fmla="*/ 0 w 287"/>
                <a:gd name="T9" fmla="*/ 424 h 443"/>
                <a:gd name="T10" fmla="*/ 0 w 287"/>
                <a:gd name="T11" fmla="*/ 324 h 443"/>
                <a:gd name="T12" fmla="*/ 46 w 287"/>
                <a:gd name="T13" fmla="*/ 343 h 443"/>
                <a:gd name="T14" fmla="*/ 98 w 287"/>
                <a:gd name="T15" fmla="*/ 350 h 443"/>
                <a:gd name="T16" fmla="*/ 144 w 287"/>
                <a:gd name="T17" fmla="*/ 339 h 443"/>
                <a:gd name="T18" fmla="*/ 161 w 287"/>
                <a:gd name="T19" fmla="*/ 308 h 443"/>
                <a:gd name="T20" fmla="*/ 141 w 287"/>
                <a:gd name="T21" fmla="*/ 275 h 443"/>
                <a:gd name="T22" fmla="*/ 85 w 287"/>
                <a:gd name="T23" fmla="*/ 264 h 443"/>
                <a:gd name="T24" fmla="*/ 43 w 287"/>
                <a:gd name="T25" fmla="*/ 264 h 443"/>
                <a:gd name="T26" fmla="*/ 43 w 287"/>
                <a:gd name="T27" fmla="*/ 170 h 443"/>
                <a:gd name="T28" fmla="*/ 80 w 287"/>
                <a:gd name="T29" fmla="*/ 170 h 443"/>
                <a:gd name="T30" fmla="*/ 133 w 287"/>
                <a:gd name="T31" fmla="*/ 159 h 443"/>
                <a:gd name="T32" fmla="*/ 150 w 287"/>
                <a:gd name="T33" fmla="*/ 130 h 443"/>
                <a:gd name="T34" fmla="*/ 137 w 287"/>
                <a:gd name="T35" fmla="*/ 103 h 443"/>
                <a:gd name="T36" fmla="*/ 98 w 287"/>
                <a:gd name="T37" fmla="*/ 93 h 443"/>
                <a:gd name="T38" fmla="*/ 14 w 287"/>
                <a:gd name="T39" fmla="*/ 117 h 443"/>
                <a:gd name="T40" fmla="*/ 14 w 287"/>
                <a:gd name="T41" fmla="*/ 21 h 443"/>
                <a:gd name="T42" fmla="*/ 124 w 287"/>
                <a:gd name="T43" fmla="*/ 0 h 443"/>
                <a:gd name="T44" fmla="*/ 235 w 287"/>
                <a:gd name="T45" fmla="*/ 29 h 443"/>
                <a:gd name="T46" fmla="*/ 276 w 287"/>
                <a:gd name="T47" fmla="*/ 109 h 443"/>
                <a:gd name="T48" fmla="*/ 254 w 287"/>
                <a:gd name="T49" fmla="*/ 177 h 443"/>
                <a:gd name="T50" fmla="*/ 193 w 287"/>
                <a:gd name="T51" fmla="*/ 212 h 443"/>
                <a:gd name="T52" fmla="*/ 193 w 287"/>
                <a:gd name="T53" fmla="*/ 214 h 443"/>
                <a:gd name="T54" fmla="*/ 262 w 287"/>
                <a:gd name="T55" fmla="*/ 247 h 443"/>
                <a:gd name="T56" fmla="*/ 287 w 287"/>
                <a:gd name="T57" fmla="*/ 313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7" h="443">
                  <a:moveTo>
                    <a:pt x="287" y="313"/>
                  </a:moveTo>
                  <a:cubicBezTo>
                    <a:pt x="287" y="354"/>
                    <a:pt x="272" y="386"/>
                    <a:pt x="242" y="409"/>
                  </a:cubicBezTo>
                  <a:cubicBezTo>
                    <a:pt x="212" y="432"/>
                    <a:pt x="169" y="443"/>
                    <a:pt x="114" y="443"/>
                  </a:cubicBezTo>
                  <a:cubicBezTo>
                    <a:pt x="93" y="443"/>
                    <a:pt x="72" y="441"/>
                    <a:pt x="52" y="438"/>
                  </a:cubicBezTo>
                  <a:cubicBezTo>
                    <a:pt x="32" y="434"/>
                    <a:pt x="14" y="430"/>
                    <a:pt x="0" y="424"/>
                  </a:cubicBezTo>
                  <a:cubicBezTo>
                    <a:pt x="0" y="324"/>
                    <a:pt x="0" y="324"/>
                    <a:pt x="0" y="324"/>
                  </a:cubicBezTo>
                  <a:cubicBezTo>
                    <a:pt x="13" y="332"/>
                    <a:pt x="28" y="338"/>
                    <a:pt x="46" y="343"/>
                  </a:cubicBezTo>
                  <a:cubicBezTo>
                    <a:pt x="63" y="348"/>
                    <a:pt x="80" y="350"/>
                    <a:pt x="98" y="350"/>
                  </a:cubicBezTo>
                  <a:cubicBezTo>
                    <a:pt x="118" y="350"/>
                    <a:pt x="133" y="346"/>
                    <a:pt x="144" y="339"/>
                  </a:cubicBezTo>
                  <a:cubicBezTo>
                    <a:pt x="155" y="332"/>
                    <a:pt x="161" y="321"/>
                    <a:pt x="161" y="308"/>
                  </a:cubicBezTo>
                  <a:cubicBezTo>
                    <a:pt x="161" y="294"/>
                    <a:pt x="154" y="283"/>
                    <a:pt x="141" y="275"/>
                  </a:cubicBezTo>
                  <a:cubicBezTo>
                    <a:pt x="127" y="268"/>
                    <a:pt x="109" y="264"/>
                    <a:pt x="85" y="264"/>
                  </a:cubicBezTo>
                  <a:cubicBezTo>
                    <a:pt x="43" y="264"/>
                    <a:pt x="43" y="264"/>
                    <a:pt x="43" y="264"/>
                  </a:cubicBezTo>
                  <a:cubicBezTo>
                    <a:pt x="43" y="170"/>
                    <a:pt x="43" y="170"/>
                    <a:pt x="43" y="170"/>
                  </a:cubicBezTo>
                  <a:cubicBezTo>
                    <a:pt x="80" y="170"/>
                    <a:pt x="80" y="170"/>
                    <a:pt x="80" y="170"/>
                  </a:cubicBezTo>
                  <a:cubicBezTo>
                    <a:pt x="104" y="170"/>
                    <a:pt x="122" y="166"/>
                    <a:pt x="133" y="159"/>
                  </a:cubicBezTo>
                  <a:cubicBezTo>
                    <a:pt x="145" y="151"/>
                    <a:pt x="150" y="142"/>
                    <a:pt x="150" y="130"/>
                  </a:cubicBezTo>
                  <a:cubicBezTo>
                    <a:pt x="150" y="118"/>
                    <a:pt x="146" y="109"/>
                    <a:pt x="137" y="103"/>
                  </a:cubicBezTo>
                  <a:cubicBezTo>
                    <a:pt x="129" y="96"/>
                    <a:pt x="115" y="93"/>
                    <a:pt x="98" y="93"/>
                  </a:cubicBezTo>
                  <a:cubicBezTo>
                    <a:pt x="70" y="93"/>
                    <a:pt x="42" y="101"/>
                    <a:pt x="14" y="117"/>
                  </a:cubicBezTo>
                  <a:cubicBezTo>
                    <a:pt x="14" y="21"/>
                    <a:pt x="14" y="21"/>
                    <a:pt x="14" y="21"/>
                  </a:cubicBezTo>
                  <a:cubicBezTo>
                    <a:pt x="49" y="7"/>
                    <a:pt x="86" y="0"/>
                    <a:pt x="124" y="0"/>
                  </a:cubicBezTo>
                  <a:cubicBezTo>
                    <a:pt x="171" y="0"/>
                    <a:pt x="208" y="10"/>
                    <a:pt x="235" y="29"/>
                  </a:cubicBezTo>
                  <a:cubicBezTo>
                    <a:pt x="262" y="48"/>
                    <a:pt x="276" y="75"/>
                    <a:pt x="276" y="109"/>
                  </a:cubicBezTo>
                  <a:cubicBezTo>
                    <a:pt x="276" y="136"/>
                    <a:pt x="268" y="158"/>
                    <a:pt x="254" y="177"/>
                  </a:cubicBezTo>
                  <a:cubicBezTo>
                    <a:pt x="240" y="195"/>
                    <a:pt x="219" y="207"/>
                    <a:pt x="193" y="212"/>
                  </a:cubicBezTo>
                  <a:cubicBezTo>
                    <a:pt x="193" y="214"/>
                    <a:pt x="193" y="214"/>
                    <a:pt x="193" y="214"/>
                  </a:cubicBezTo>
                  <a:cubicBezTo>
                    <a:pt x="222" y="218"/>
                    <a:pt x="245" y="229"/>
                    <a:pt x="262" y="247"/>
                  </a:cubicBezTo>
                  <a:cubicBezTo>
                    <a:pt x="278" y="265"/>
                    <a:pt x="287" y="287"/>
                    <a:pt x="287" y="313"/>
                  </a:cubicBezTo>
                  <a:close/>
                </a:path>
              </a:pathLst>
            </a:custGeom>
            <a:solidFill>
              <a:schemeClr val="accent3">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8" name="Rectangle 7"/>
          <p:cNvSpPr/>
          <p:nvPr/>
        </p:nvSpPr>
        <p:spPr bwMode="auto">
          <a:xfrm>
            <a:off x="462844" y="1501422"/>
            <a:ext cx="11519606" cy="3578578"/>
          </a:xfrm>
          <a:prstGeom prst="rect">
            <a:avLst/>
          </a:prstGeom>
          <a:noFill/>
          <a:ln w="9525">
            <a:solidFill>
              <a:schemeClr val="bg1">
                <a:lumMod val="50000"/>
              </a:schemeClr>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10783163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74640" y="1209974"/>
            <a:ext cx="10056812" cy="1181477"/>
          </a:xfrm>
        </p:spPr>
        <p:txBody>
          <a:bodyPr/>
          <a:lstStyle/>
          <a:p>
            <a:r>
              <a:rPr lang="en-US" dirty="0"/>
              <a:t>Demo</a:t>
            </a:r>
          </a:p>
        </p:txBody>
      </p:sp>
      <p:sp>
        <p:nvSpPr>
          <p:cNvPr id="5" name="Text Placeholder 4"/>
          <p:cNvSpPr>
            <a:spLocks noGrp="1"/>
          </p:cNvSpPr>
          <p:nvPr>
            <p:ph type="body" sz="quarter" idx="12"/>
          </p:nvPr>
        </p:nvSpPr>
        <p:spPr>
          <a:xfrm>
            <a:off x="274639" y="3954463"/>
            <a:ext cx="10058401" cy="738407"/>
          </a:xfrm>
        </p:spPr>
        <p:txBody>
          <a:bodyPr/>
          <a:lstStyle/>
          <a:p>
            <a:r>
              <a:rPr lang="en-US" dirty="0"/>
              <a:t>Oauth Controller</a:t>
            </a:r>
          </a:p>
        </p:txBody>
      </p:sp>
    </p:spTree>
    <p:extLst>
      <p:ext uri="{BB962C8B-B14F-4D97-AF65-F5344CB8AC3E}">
        <p14:creationId xmlns:p14="http://schemas.microsoft.com/office/powerpoint/2010/main" val="6888387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2103437" y="1679171"/>
            <a:ext cx="9850906" cy="3176254"/>
          </a:xfrm>
        </p:spPr>
        <p:txBody>
          <a:bodyPr/>
          <a:lstStyle/>
          <a:p>
            <a:r>
              <a:rPr lang="en-US" dirty="0"/>
              <a:t>Authorization Code Flow</a:t>
            </a:r>
            <a:br>
              <a:rPr lang="en-US" dirty="0"/>
            </a:br>
            <a:r>
              <a:rPr lang="en-US" dirty="0"/>
              <a:t>Client Credentials Flow</a:t>
            </a:r>
          </a:p>
        </p:txBody>
      </p:sp>
      <p:grpSp>
        <p:nvGrpSpPr>
          <p:cNvPr id="49" name="Group 48"/>
          <p:cNvGrpSpPr/>
          <p:nvPr/>
        </p:nvGrpSpPr>
        <p:grpSpPr>
          <a:xfrm>
            <a:off x="7082117" y="3962400"/>
            <a:ext cx="4897157" cy="2735264"/>
            <a:chOff x="5430787" y="3040063"/>
            <a:chExt cx="6548489" cy="3657601"/>
          </a:xfrm>
        </p:grpSpPr>
        <p:grpSp>
          <p:nvGrpSpPr>
            <p:cNvPr id="48" name="Group 47"/>
            <p:cNvGrpSpPr/>
            <p:nvPr/>
          </p:nvGrpSpPr>
          <p:grpSpPr>
            <a:xfrm>
              <a:off x="7318376" y="3040063"/>
              <a:ext cx="4660900" cy="3657601"/>
              <a:chOff x="7318375" y="3040063"/>
              <a:chExt cx="4660900" cy="3657601"/>
            </a:xfrm>
          </p:grpSpPr>
          <p:sp>
            <p:nvSpPr>
              <p:cNvPr id="9" name="AutoShape 3"/>
              <p:cNvSpPr>
                <a:spLocks noChangeAspect="1" noChangeArrowheads="1" noTextEdit="1"/>
              </p:cNvSpPr>
              <p:nvPr/>
            </p:nvSpPr>
            <p:spPr bwMode="auto">
              <a:xfrm flipH="1">
                <a:off x="10056812" y="3040063"/>
                <a:ext cx="1922463"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FFFFFF"/>
                  </a:solidFill>
                </a:endParaRPr>
              </a:p>
            </p:txBody>
          </p:sp>
          <p:sp>
            <p:nvSpPr>
              <p:cNvPr id="10" name="Freeform 5"/>
              <p:cNvSpPr>
                <a:spLocks/>
              </p:cNvSpPr>
              <p:nvPr/>
            </p:nvSpPr>
            <p:spPr bwMode="auto">
              <a:xfrm flipH="1">
                <a:off x="11198224" y="3043238"/>
                <a:ext cx="468313" cy="314325"/>
              </a:xfrm>
              <a:custGeom>
                <a:avLst/>
                <a:gdLst>
                  <a:gd name="T0" fmla="*/ 141 w 141"/>
                  <a:gd name="T1" fmla="*/ 95 h 95"/>
                  <a:gd name="T2" fmla="*/ 141 w 141"/>
                  <a:gd name="T3" fmla="*/ 65 h 95"/>
                  <a:gd name="T4" fmla="*/ 76 w 141"/>
                  <a:gd name="T5" fmla="*/ 0 h 95"/>
                  <a:gd name="T6" fmla="*/ 64 w 141"/>
                  <a:gd name="T7" fmla="*/ 0 h 95"/>
                  <a:gd name="T8" fmla="*/ 0 w 141"/>
                  <a:gd name="T9" fmla="*/ 65 h 95"/>
                  <a:gd name="T10" fmla="*/ 0 w 141"/>
                  <a:gd name="T11" fmla="*/ 95 h 95"/>
                  <a:gd name="T12" fmla="*/ 141 w 141"/>
                  <a:gd name="T13" fmla="*/ 95 h 95"/>
                </a:gdLst>
                <a:ahLst/>
                <a:cxnLst>
                  <a:cxn ang="0">
                    <a:pos x="T0" y="T1"/>
                  </a:cxn>
                  <a:cxn ang="0">
                    <a:pos x="T2" y="T3"/>
                  </a:cxn>
                  <a:cxn ang="0">
                    <a:pos x="T4" y="T5"/>
                  </a:cxn>
                  <a:cxn ang="0">
                    <a:pos x="T6" y="T7"/>
                  </a:cxn>
                  <a:cxn ang="0">
                    <a:pos x="T8" y="T9"/>
                  </a:cxn>
                  <a:cxn ang="0">
                    <a:pos x="T10" y="T11"/>
                  </a:cxn>
                  <a:cxn ang="0">
                    <a:pos x="T12" y="T13"/>
                  </a:cxn>
                </a:cxnLst>
                <a:rect l="0" t="0" r="r" b="b"/>
                <a:pathLst>
                  <a:path w="141" h="95">
                    <a:moveTo>
                      <a:pt x="141" y="95"/>
                    </a:moveTo>
                    <a:cubicBezTo>
                      <a:pt x="141" y="65"/>
                      <a:pt x="141" y="65"/>
                      <a:pt x="141" y="65"/>
                    </a:cubicBezTo>
                    <a:cubicBezTo>
                      <a:pt x="141" y="29"/>
                      <a:pt x="112" y="0"/>
                      <a:pt x="76" y="0"/>
                    </a:cubicBezTo>
                    <a:cubicBezTo>
                      <a:pt x="64" y="0"/>
                      <a:pt x="64" y="0"/>
                      <a:pt x="64" y="0"/>
                    </a:cubicBezTo>
                    <a:cubicBezTo>
                      <a:pt x="29" y="0"/>
                      <a:pt x="0" y="29"/>
                      <a:pt x="0" y="65"/>
                    </a:cubicBezTo>
                    <a:cubicBezTo>
                      <a:pt x="0" y="95"/>
                      <a:pt x="0" y="95"/>
                      <a:pt x="0" y="95"/>
                    </a:cubicBezTo>
                    <a:lnTo>
                      <a:pt x="141" y="9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FFFFFF"/>
                  </a:solidFill>
                </a:endParaRPr>
              </a:p>
            </p:txBody>
          </p:sp>
          <p:sp>
            <p:nvSpPr>
              <p:cNvPr id="11" name="Freeform 6"/>
              <p:cNvSpPr>
                <a:spLocks/>
              </p:cNvSpPr>
              <p:nvPr/>
            </p:nvSpPr>
            <p:spPr bwMode="auto">
              <a:xfrm flipH="1">
                <a:off x="11149012" y="3427413"/>
                <a:ext cx="571500" cy="119063"/>
              </a:xfrm>
              <a:custGeom>
                <a:avLst/>
                <a:gdLst>
                  <a:gd name="T0" fmla="*/ 0 w 172"/>
                  <a:gd name="T1" fmla="*/ 27 h 36"/>
                  <a:gd name="T2" fmla="*/ 9 w 172"/>
                  <a:gd name="T3" fmla="*/ 36 h 36"/>
                  <a:gd name="T4" fmla="*/ 164 w 172"/>
                  <a:gd name="T5" fmla="*/ 36 h 36"/>
                  <a:gd name="T6" fmla="*/ 172 w 172"/>
                  <a:gd name="T7" fmla="*/ 27 h 36"/>
                  <a:gd name="T8" fmla="*/ 172 w 172"/>
                  <a:gd name="T9" fmla="*/ 8 h 36"/>
                  <a:gd name="T10" fmla="*/ 164 w 172"/>
                  <a:gd name="T11" fmla="*/ 0 h 36"/>
                  <a:gd name="T12" fmla="*/ 9 w 172"/>
                  <a:gd name="T13" fmla="*/ 0 h 36"/>
                  <a:gd name="T14" fmla="*/ 0 w 172"/>
                  <a:gd name="T15" fmla="*/ 8 h 36"/>
                  <a:gd name="T16" fmla="*/ 0 w 172"/>
                  <a:gd name="T17" fmla="*/ 27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2" h="36">
                    <a:moveTo>
                      <a:pt x="0" y="27"/>
                    </a:moveTo>
                    <a:cubicBezTo>
                      <a:pt x="0" y="32"/>
                      <a:pt x="4" y="36"/>
                      <a:pt x="9" y="36"/>
                    </a:cubicBezTo>
                    <a:cubicBezTo>
                      <a:pt x="164" y="36"/>
                      <a:pt x="164" y="36"/>
                      <a:pt x="164" y="36"/>
                    </a:cubicBezTo>
                    <a:cubicBezTo>
                      <a:pt x="169" y="36"/>
                      <a:pt x="172" y="32"/>
                      <a:pt x="172" y="27"/>
                    </a:cubicBezTo>
                    <a:cubicBezTo>
                      <a:pt x="172" y="8"/>
                      <a:pt x="172" y="8"/>
                      <a:pt x="172" y="8"/>
                    </a:cubicBezTo>
                    <a:cubicBezTo>
                      <a:pt x="172" y="3"/>
                      <a:pt x="169" y="0"/>
                      <a:pt x="164" y="0"/>
                    </a:cubicBezTo>
                    <a:cubicBezTo>
                      <a:pt x="9" y="0"/>
                      <a:pt x="9" y="0"/>
                      <a:pt x="9" y="0"/>
                    </a:cubicBezTo>
                    <a:cubicBezTo>
                      <a:pt x="4" y="0"/>
                      <a:pt x="0" y="3"/>
                      <a:pt x="0" y="8"/>
                    </a:cubicBezTo>
                    <a:lnTo>
                      <a:pt x="0" y="27"/>
                    </a:ln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FFFFFF"/>
                  </a:solidFill>
                </a:endParaRPr>
              </a:p>
            </p:txBody>
          </p:sp>
          <p:sp>
            <p:nvSpPr>
              <p:cNvPr id="12" name="Rectangle 7"/>
              <p:cNvSpPr>
                <a:spLocks noChangeArrowheads="1"/>
              </p:cNvSpPr>
              <p:nvPr/>
            </p:nvSpPr>
            <p:spPr bwMode="auto">
              <a:xfrm flipH="1">
                <a:off x="11118850" y="4994276"/>
                <a:ext cx="628650" cy="206375"/>
              </a:xfrm>
              <a:prstGeom prst="rect">
                <a:avLst/>
              </a:prstGeom>
              <a:solidFill>
                <a:schemeClr val="accent3">
                  <a:lumMod val="50000"/>
                </a:schemeClr>
              </a:solidFill>
              <a:ln>
                <a:noFill/>
              </a:ln>
            </p:spPr>
            <p:txBody>
              <a:bodyPr vert="horz" wrap="square" lIns="91440" tIns="45720" rIns="91440" bIns="45720" numCol="1" anchor="t" anchorCtr="0" compatLnSpc="1">
                <a:prstTxWarp prst="textNoShape">
                  <a:avLst/>
                </a:prstTxWarp>
              </a:bodyPr>
              <a:lstStyle/>
              <a:p>
                <a:endParaRPr lang="en-US" sz="1800">
                  <a:solidFill>
                    <a:srgbClr val="FFFFFF"/>
                  </a:solidFill>
                </a:endParaRPr>
              </a:p>
            </p:txBody>
          </p:sp>
          <p:sp>
            <p:nvSpPr>
              <p:cNvPr id="13" name="Rectangle 8"/>
              <p:cNvSpPr>
                <a:spLocks noChangeArrowheads="1"/>
              </p:cNvSpPr>
              <p:nvPr/>
            </p:nvSpPr>
            <p:spPr bwMode="auto">
              <a:xfrm flipH="1">
                <a:off x="11118849" y="4994276"/>
                <a:ext cx="163513" cy="1527175"/>
              </a:xfrm>
              <a:prstGeom prst="rect">
                <a:avLst/>
              </a:prstGeom>
              <a:solidFill>
                <a:schemeClr val="accent3">
                  <a:lumMod val="50000"/>
                </a:schemeClr>
              </a:solidFill>
              <a:ln>
                <a:noFill/>
              </a:ln>
            </p:spPr>
            <p:txBody>
              <a:bodyPr vert="horz" wrap="square" lIns="91440" tIns="45720" rIns="91440" bIns="45720" numCol="1" anchor="t" anchorCtr="0" compatLnSpc="1">
                <a:prstTxWarp prst="textNoShape">
                  <a:avLst/>
                </a:prstTxWarp>
              </a:bodyPr>
              <a:lstStyle/>
              <a:p>
                <a:endParaRPr lang="en-US" sz="1800">
                  <a:solidFill>
                    <a:srgbClr val="FFFFFF"/>
                  </a:solidFill>
                </a:endParaRPr>
              </a:p>
            </p:txBody>
          </p:sp>
          <p:sp>
            <p:nvSpPr>
              <p:cNvPr id="14" name="Freeform 9"/>
              <p:cNvSpPr>
                <a:spLocks/>
              </p:cNvSpPr>
              <p:nvPr/>
            </p:nvSpPr>
            <p:spPr bwMode="auto">
              <a:xfrm flipH="1">
                <a:off x="10906124" y="6502401"/>
                <a:ext cx="376238" cy="195263"/>
              </a:xfrm>
              <a:custGeom>
                <a:avLst/>
                <a:gdLst>
                  <a:gd name="T0" fmla="*/ 49 w 113"/>
                  <a:gd name="T1" fmla="*/ 0 h 59"/>
                  <a:gd name="T2" fmla="*/ 113 w 113"/>
                  <a:gd name="T3" fmla="*/ 59 h 59"/>
                  <a:gd name="T4" fmla="*/ 49 w 113"/>
                  <a:gd name="T5" fmla="*/ 59 h 59"/>
                  <a:gd name="T6" fmla="*/ 0 w 113"/>
                  <a:gd name="T7" fmla="*/ 59 h 59"/>
                  <a:gd name="T8" fmla="*/ 0 w 113"/>
                  <a:gd name="T9" fmla="*/ 0 h 59"/>
                  <a:gd name="T10" fmla="*/ 49 w 113"/>
                  <a:gd name="T11" fmla="*/ 0 h 59"/>
                </a:gdLst>
                <a:ahLst/>
                <a:cxnLst>
                  <a:cxn ang="0">
                    <a:pos x="T0" y="T1"/>
                  </a:cxn>
                  <a:cxn ang="0">
                    <a:pos x="T2" y="T3"/>
                  </a:cxn>
                  <a:cxn ang="0">
                    <a:pos x="T4" y="T5"/>
                  </a:cxn>
                  <a:cxn ang="0">
                    <a:pos x="T6" y="T7"/>
                  </a:cxn>
                  <a:cxn ang="0">
                    <a:pos x="T8" y="T9"/>
                  </a:cxn>
                  <a:cxn ang="0">
                    <a:pos x="T10" y="T11"/>
                  </a:cxn>
                </a:cxnLst>
                <a:rect l="0" t="0" r="r" b="b"/>
                <a:pathLst>
                  <a:path w="113" h="59">
                    <a:moveTo>
                      <a:pt x="49" y="0"/>
                    </a:moveTo>
                    <a:cubicBezTo>
                      <a:pt x="83" y="0"/>
                      <a:pt x="110" y="26"/>
                      <a:pt x="113" y="59"/>
                    </a:cubicBezTo>
                    <a:cubicBezTo>
                      <a:pt x="49" y="59"/>
                      <a:pt x="49" y="59"/>
                      <a:pt x="49" y="59"/>
                    </a:cubicBezTo>
                    <a:cubicBezTo>
                      <a:pt x="0" y="59"/>
                      <a:pt x="0" y="59"/>
                      <a:pt x="0" y="59"/>
                    </a:cubicBezTo>
                    <a:cubicBezTo>
                      <a:pt x="0" y="0"/>
                      <a:pt x="0" y="0"/>
                      <a:pt x="0" y="0"/>
                    </a:cubicBezTo>
                    <a:lnTo>
                      <a:pt x="49" y="0"/>
                    </a:lnTo>
                    <a:close/>
                  </a:path>
                </a:pathLst>
              </a:custGeom>
              <a:solidFill>
                <a:srgbClr val="563F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FFFFFF"/>
                  </a:solidFill>
                </a:endParaRPr>
              </a:p>
            </p:txBody>
          </p:sp>
          <p:sp>
            <p:nvSpPr>
              <p:cNvPr id="15" name="Rectangle 10"/>
              <p:cNvSpPr>
                <a:spLocks noChangeArrowheads="1"/>
              </p:cNvSpPr>
              <p:nvPr/>
            </p:nvSpPr>
            <p:spPr bwMode="auto">
              <a:xfrm flipH="1">
                <a:off x="11583987" y="4994276"/>
                <a:ext cx="163513" cy="1527175"/>
              </a:xfrm>
              <a:prstGeom prst="rect">
                <a:avLst/>
              </a:prstGeom>
              <a:solidFill>
                <a:schemeClr val="accent3">
                  <a:lumMod val="50000"/>
                </a:schemeClr>
              </a:solidFill>
              <a:ln>
                <a:noFill/>
              </a:ln>
            </p:spPr>
            <p:txBody>
              <a:bodyPr vert="horz" wrap="square" lIns="91440" tIns="45720" rIns="91440" bIns="45720" numCol="1" anchor="t" anchorCtr="0" compatLnSpc="1">
                <a:prstTxWarp prst="textNoShape">
                  <a:avLst/>
                </a:prstTxWarp>
              </a:bodyPr>
              <a:lstStyle/>
              <a:p>
                <a:endParaRPr lang="en-US" sz="1800">
                  <a:solidFill>
                    <a:srgbClr val="FFFFFF"/>
                  </a:solidFill>
                </a:endParaRPr>
              </a:p>
            </p:txBody>
          </p:sp>
          <p:sp>
            <p:nvSpPr>
              <p:cNvPr id="16" name="Freeform 11"/>
              <p:cNvSpPr>
                <a:spLocks/>
              </p:cNvSpPr>
              <p:nvPr/>
            </p:nvSpPr>
            <p:spPr bwMode="auto">
              <a:xfrm flipH="1">
                <a:off x="11371262" y="6502401"/>
                <a:ext cx="376238" cy="195263"/>
              </a:xfrm>
              <a:custGeom>
                <a:avLst/>
                <a:gdLst>
                  <a:gd name="T0" fmla="*/ 49 w 113"/>
                  <a:gd name="T1" fmla="*/ 0 h 59"/>
                  <a:gd name="T2" fmla="*/ 113 w 113"/>
                  <a:gd name="T3" fmla="*/ 59 h 59"/>
                  <a:gd name="T4" fmla="*/ 49 w 113"/>
                  <a:gd name="T5" fmla="*/ 59 h 59"/>
                  <a:gd name="T6" fmla="*/ 0 w 113"/>
                  <a:gd name="T7" fmla="*/ 59 h 59"/>
                  <a:gd name="T8" fmla="*/ 0 w 113"/>
                  <a:gd name="T9" fmla="*/ 0 h 59"/>
                  <a:gd name="T10" fmla="*/ 49 w 113"/>
                  <a:gd name="T11" fmla="*/ 0 h 59"/>
                </a:gdLst>
                <a:ahLst/>
                <a:cxnLst>
                  <a:cxn ang="0">
                    <a:pos x="T0" y="T1"/>
                  </a:cxn>
                  <a:cxn ang="0">
                    <a:pos x="T2" y="T3"/>
                  </a:cxn>
                  <a:cxn ang="0">
                    <a:pos x="T4" y="T5"/>
                  </a:cxn>
                  <a:cxn ang="0">
                    <a:pos x="T6" y="T7"/>
                  </a:cxn>
                  <a:cxn ang="0">
                    <a:pos x="T8" y="T9"/>
                  </a:cxn>
                  <a:cxn ang="0">
                    <a:pos x="T10" y="T11"/>
                  </a:cxn>
                </a:cxnLst>
                <a:rect l="0" t="0" r="r" b="b"/>
                <a:pathLst>
                  <a:path w="113" h="59">
                    <a:moveTo>
                      <a:pt x="49" y="0"/>
                    </a:moveTo>
                    <a:cubicBezTo>
                      <a:pt x="82" y="0"/>
                      <a:pt x="110" y="26"/>
                      <a:pt x="113" y="59"/>
                    </a:cubicBezTo>
                    <a:cubicBezTo>
                      <a:pt x="49" y="59"/>
                      <a:pt x="49" y="59"/>
                      <a:pt x="49" y="59"/>
                    </a:cubicBezTo>
                    <a:cubicBezTo>
                      <a:pt x="0" y="59"/>
                      <a:pt x="0" y="59"/>
                      <a:pt x="0" y="59"/>
                    </a:cubicBezTo>
                    <a:cubicBezTo>
                      <a:pt x="0" y="0"/>
                      <a:pt x="0" y="0"/>
                      <a:pt x="0" y="0"/>
                    </a:cubicBezTo>
                    <a:lnTo>
                      <a:pt x="49" y="0"/>
                    </a:lnTo>
                    <a:close/>
                  </a:path>
                </a:pathLst>
              </a:custGeom>
              <a:solidFill>
                <a:srgbClr val="563F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FFFFFF"/>
                  </a:solidFill>
                </a:endParaRPr>
              </a:p>
            </p:txBody>
          </p:sp>
          <p:sp>
            <p:nvSpPr>
              <p:cNvPr id="17" name="Freeform 12"/>
              <p:cNvSpPr>
                <a:spLocks/>
              </p:cNvSpPr>
              <p:nvPr/>
            </p:nvSpPr>
            <p:spPr bwMode="auto">
              <a:xfrm flipH="1">
                <a:off x="10890250" y="3868738"/>
                <a:ext cx="1085850" cy="1125538"/>
              </a:xfrm>
              <a:custGeom>
                <a:avLst/>
                <a:gdLst>
                  <a:gd name="T0" fmla="*/ 69 w 327"/>
                  <a:gd name="T1" fmla="*/ 0 h 340"/>
                  <a:gd name="T2" fmla="*/ 258 w 327"/>
                  <a:gd name="T3" fmla="*/ 0 h 340"/>
                  <a:gd name="T4" fmla="*/ 327 w 327"/>
                  <a:gd name="T5" fmla="*/ 70 h 340"/>
                  <a:gd name="T6" fmla="*/ 327 w 327"/>
                  <a:gd name="T7" fmla="*/ 128 h 340"/>
                  <a:gd name="T8" fmla="*/ 258 w 327"/>
                  <a:gd name="T9" fmla="*/ 128 h 340"/>
                  <a:gd name="T10" fmla="*/ 258 w 327"/>
                  <a:gd name="T11" fmla="*/ 340 h 340"/>
                  <a:gd name="T12" fmla="*/ 69 w 327"/>
                  <a:gd name="T13" fmla="*/ 340 h 340"/>
                  <a:gd name="T14" fmla="*/ 69 w 327"/>
                  <a:gd name="T15" fmla="*/ 128 h 340"/>
                  <a:gd name="T16" fmla="*/ 0 w 327"/>
                  <a:gd name="T17" fmla="*/ 128 h 340"/>
                  <a:gd name="T18" fmla="*/ 0 w 327"/>
                  <a:gd name="T19" fmla="*/ 70 h 340"/>
                  <a:gd name="T20" fmla="*/ 69 w 327"/>
                  <a:gd name="T21" fmla="*/ 0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7" h="340">
                    <a:moveTo>
                      <a:pt x="69" y="0"/>
                    </a:moveTo>
                    <a:cubicBezTo>
                      <a:pt x="258" y="0"/>
                      <a:pt x="258" y="0"/>
                      <a:pt x="258" y="0"/>
                    </a:cubicBezTo>
                    <a:cubicBezTo>
                      <a:pt x="296" y="0"/>
                      <a:pt x="327" y="32"/>
                      <a:pt x="327" y="70"/>
                    </a:cubicBezTo>
                    <a:cubicBezTo>
                      <a:pt x="327" y="128"/>
                      <a:pt x="327" y="128"/>
                      <a:pt x="327" y="128"/>
                    </a:cubicBezTo>
                    <a:cubicBezTo>
                      <a:pt x="258" y="128"/>
                      <a:pt x="258" y="128"/>
                      <a:pt x="258" y="128"/>
                    </a:cubicBezTo>
                    <a:cubicBezTo>
                      <a:pt x="258" y="340"/>
                      <a:pt x="258" y="340"/>
                      <a:pt x="258" y="340"/>
                    </a:cubicBezTo>
                    <a:cubicBezTo>
                      <a:pt x="69" y="340"/>
                      <a:pt x="69" y="340"/>
                      <a:pt x="69" y="340"/>
                    </a:cubicBezTo>
                    <a:cubicBezTo>
                      <a:pt x="69" y="128"/>
                      <a:pt x="69" y="128"/>
                      <a:pt x="69" y="128"/>
                    </a:cubicBezTo>
                    <a:cubicBezTo>
                      <a:pt x="0" y="128"/>
                      <a:pt x="0" y="128"/>
                      <a:pt x="0" y="128"/>
                    </a:cubicBezTo>
                    <a:cubicBezTo>
                      <a:pt x="0" y="70"/>
                      <a:pt x="0" y="70"/>
                      <a:pt x="0" y="70"/>
                    </a:cubicBezTo>
                    <a:cubicBezTo>
                      <a:pt x="0" y="32"/>
                      <a:pt x="31" y="0"/>
                      <a:pt x="69" y="0"/>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FFFFFF"/>
                  </a:solidFill>
                </a:endParaRPr>
              </a:p>
            </p:txBody>
          </p:sp>
          <p:sp>
            <p:nvSpPr>
              <p:cNvPr id="18" name="Freeform 13"/>
              <p:cNvSpPr>
                <a:spLocks/>
              </p:cNvSpPr>
              <p:nvPr/>
            </p:nvSpPr>
            <p:spPr bwMode="auto">
              <a:xfrm flipH="1">
                <a:off x="10701337" y="4292601"/>
                <a:ext cx="387350" cy="579438"/>
              </a:xfrm>
              <a:custGeom>
                <a:avLst/>
                <a:gdLst>
                  <a:gd name="T0" fmla="*/ 44 w 117"/>
                  <a:gd name="T1" fmla="*/ 175 h 175"/>
                  <a:gd name="T2" fmla="*/ 117 w 117"/>
                  <a:gd name="T3" fmla="*/ 175 h 175"/>
                  <a:gd name="T4" fmla="*/ 117 w 117"/>
                  <a:gd name="T5" fmla="*/ 119 h 175"/>
                  <a:gd name="T6" fmla="*/ 51 w 117"/>
                  <a:gd name="T7" fmla="*/ 119 h 175"/>
                  <a:gd name="T8" fmla="*/ 51 w 117"/>
                  <a:gd name="T9" fmla="*/ 0 h 175"/>
                  <a:gd name="T10" fmla="*/ 0 w 117"/>
                  <a:gd name="T11" fmla="*/ 0 h 175"/>
                  <a:gd name="T12" fmla="*/ 0 w 117"/>
                  <a:gd name="T13" fmla="*/ 131 h 175"/>
                  <a:gd name="T14" fmla="*/ 44 w 117"/>
                  <a:gd name="T15" fmla="*/ 175 h 1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7" h="175">
                    <a:moveTo>
                      <a:pt x="44" y="175"/>
                    </a:moveTo>
                    <a:cubicBezTo>
                      <a:pt x="117" y="175"/>
                      <a:pt x="117" y="175"/>
                      <a:pt x="117" y="175"/>
                    </a:cubicBezTo>
                    <a:cubicBezTo>
                      <a:pt x="117" y="119"/>
                      <a:pt x="117" y="119"/>
                      <a:pt x="117" y="119"/>
                    </a:cubicBezTo>
                    <a:cubicBezTo>
                      <a:pt x="51" y="119"/>
                      <a:pt x="51" y="119"/>
                      <a:pt x="51" y="119"/>
                    </a:cubicBezTo>
                    <a:cubicBezTo>
                      <a:pt x="51" y="0"/>
                      <a:pt x="51" y="0"/>
                      <a:pt x="51" y="0"/>
                    </a:cubicBezTo>
                    <a:cubicBezTo>
                      <a:pt x="0" y="0"/>
                      <a:pt x="0" y="0"/>
                      <a:pt x="0" y="0"/>
                    </a:cubicBezTo>
                    <a:cubicBezTo>
                      <a:pt x="0" y="131"/>
                      <a:pt x="0" y="131"/>
                      <a:pt x="0" y="131"/>
                    </a:cubicBezTo>
                    <a:cubicBezTo>
                      <a:pt x="0" y="155"/>
                      <a:pt x="20" y="175"/>
                      <a:pt x="44" y="175"/>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FFFFFF"/>
                  </a:solidFill>
                </a:endParaRPr>
              </a:p>
            </p:txBody>
          </p:sp>
          <p:sp>
            <p:nvSpPr>
              <p:cNvPr id="19" name="Rectangle 14"/>
              <p:cNvSpPr>
                <a:spLocks noChangeArrowheads="1"/>
              </p:cNvSpPr>
              <p:nvPr/>
            </p:nvSpPr>
            <p:spPr bwMode="auto">
              <a:xfrm flipH="1">
                <a:off x="11776074" y="4292601"/>
                <a:ext cx="169863" cy="1003300"/>
              </a:xfrm>
              <a:prstGeom prst="rect">
                <a:avLst/>
              </a:prstGeom>
              <a:solidFill>
                <a:srgbClr val="E0BB8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FFFFFF"/>
                  </a:solidFill>
                </a:endParaRPr>
              </a:p>
            </p:txBody>
          </p:sp>
          <p:sp>
            <p:nvSpPr>
              <p:cNvPr id="20" name="Freeform 15"/>
              <p:cNvSpPr>
                <a:spLocks/>
              </p:cNvSpPr>
              <p:nvPr/>
            </p:nvSpPr>
            <p:spPr bwMode="auto">
              <a:xfrm flipH="1">
                <a:off x="11776074" y="5124451"/>
                <a:ext cx="169863" cy="338138"/>
              </a:xfrm>
              <a:custGeom>
                <a:avLst/>
                <a:gdLst>
                  <a:gd name="T0" fmla="*/ 51 w 51"/>
                  <a:gd name="T1" fmla="*/ 0 h 102"/>
                  <a:gd name="T2" fmla="*/ 51 w 51"/>
                  <a:gd name="T3" fmla="*/ 102 h 102"/>
                  <a:gd name="T4" fmla="*/ 0 w 51"/>
                  <a:gd name="T5" fmla="*/ 51 h 102"/>
                  <a:gd name="T6" fmla="*/ 51 w 51"/>
                  <a:gd name="T7" fmla="*/ 0 h 102"/>
                </a:gdLst>
                <a:ahLst/>
                <a:cxnLst>
                  <a:cxn ang="0">
                    <a:pos x="T0" y="T1"/>
                  </a:cxn>
                  <a:cxn ang="0">
                    <a:pos x="T2" y="T3"/>
                  </a:cxn>
                  <a:cxn ang="0">
                    <a:pos x="T4" y="T5"/>
                  </a:cxn>
                  <a:cxn ang="0">
                    <a:pos x="T6" y="T7"/>
                  </a:cxn>
                </a:cxnLst>
                <a:rect l="0" t="0" r="r" b="b"/>
                <a:pathLst>
                  <a:path w="51" h="102">
                    <a:moveTo>
                      <a:pt x="51" y="0"/>
                    </a:moveTo>
                    <a:cubicBezTo>
                      <a:pt x="51" y="102"/>
                      <a:pt x="51" y="102"/>
                      <a:pt x="51" y="102"/>
                    </a:cubicBezTo>
                    <a:cubicBezTo>
                      <a:pt x="22" y="102"/>
                      <a:pt x="0" y="79"/>
                      <a:pt x="0" y="51"/>
                    </a:cubicBezTo>
                    <a:cubicBezTo>
                      <a:pt x="0" y="23"/>
                      <a:pt x="22" y="0"/>
                      <a:pt x="51" y="0"/>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FFFFFF"/>
                  </a:solidFill>
                </a:endParaRPr>
              </a:p>
            </p:txBody>
          </p:sp>
          <p:sp>
            <p:nvSpPr>
              <p:cNvPr id="21" name="Freeform 16"/>
              <p:cNvSpPr>
                <a:spLocks/>
              </p:cNvSpPr>
              <p:nvPr/>
            </p:nvSpPr>
            <p:spPr bwMode="auto">
              <a:xfrm flipH="1">
                <a:off x="10531474" y="4700588"/>
                <a:ext cx="341313" cy="171450"/>
              </a:xfrm>
              <a:custGeom>
                <a:avLst/>
                <a:gdLst>
                  <a:gd name="T0" fmla="*/ 0 w 103"/>
                  <a:gd name="T1" fmla="*/ 0 h 52"/>
                  <a:gd name="T2" fmla="*/ 103 w 103"/>
                  <a:gd name="T3" fmla="*/ 0 h 52"/>
                  <a:gd name="T4" fmla="*/ 52 w 103"/>
                  <a:gd name="T5" fmla="*/ 52 h 52"/>
                  <a:gd name="T6" fmla="*/ 0 w 103"/>
                  <a:gd name="T7" fmla="*/ 0 h 52"/>
                </a:gdLst>
                <a:ahLst/>
                <a:cxnLst>
                  <a:cxn ang="0">
                    <a:pos x="T0" y="T1"/>
                  </a:cxn>
                  <a:cxn ang="0">
                    <a:pos x="T2" y="T3"/>
                  </a:cxn>
                  <a:cxn ang="0">
                    <a:pos x="T4" y="T5"/>
                  </a:cxn>
                  <a:cxn ang="0">
                    <a:pos x="T6" y="T7"/>
                  </a:cxn>
                </a:cxnLst>
                <a:rect l="0" t="0" r="r" b="b"/>
                <a:pathLst>
                  <a:path w="103" h="52">
                    <a:moveTo>
                      <a:pt x="0" y="0"/>
                    </a:moveTo>
                    <a:cubicBezTo>
                      <a:pt x="103" y="0"/>
                      <a:pt x="103" y="0"/>
                      <a:pt x="103" y="0"/>
                    </a:cubicBezTo>
                    <a:cubicBezTo>
                      <a:pt x="103" y="29"/>
                      <a:pt x="80" y="52"/>
                      <a:pt x="52" y="52"/>
                    </a:cubicBezTo>
                    <a:cubicBezTo>
                      <a:pt x="23" y="52"/>
                      <a:pt x="0" y="29"/>
                      <a:pt x="0" y="0"/>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FFFFFF"/>
                  </a:solidFill>
                </a:endParaRPr>
              </a:p>
            </p:txBody>
          </p:sp>
          <p:sp>
            <p:nvSpPr>
              <p:cNvPr id="22" name="Rectangle 17"/>
              <p:cNvSpPr>
                <a:spLocks noChangeArrowheads="1"/>
              </p:cNvSpPr>
              <p:nvPr/>
            </p:nvSpPr>
            <p:spPr bwMode="auto">
              <a:xfrm flipH="1">
                <a:off x="11776074" y="5084763"/>
                <a:ext cx="173038" cy="88900"/>
              </a:xfrm>
              <a:prstGeom prst="rect">
                <a:avLst/>
              </a:prstGeom>
              <a:solidFill>
                <a:srgbClr val="E8112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FFFFFF"/>
                  </a:solidFill>
                </a:endParaRPr>
              </a:p>
            </p:txBody>
          </p:sp>
          <p:sp>
            <p:nvSpPr>
              <p:cNvPr id="23" name="Rectangle 18"/>
              <p:cNvSpPr>
                <a:spLocks noChangeArrowheads="1"/>
              </p:cNvSpPr>
              <p:nvPr/>
            </p:nvSpPr>
            <p:spPr bwMode="auto">
              <a:xfrm flipH="1">
                <a:off x="10266362" y="4624388"/>
                <a:ext cx="746125" cy="762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FFFFFF"/>
                  </a:solidFill>
                </a:endParaRPr>
              </a:p>
            </p:txBody>
          </p:sp>
          <p:sp>
            <p:nvSpPr>
              <p:cNvPr id="24" name="Freeform 19"/>
              <p:cNvSpPr>
                <a:spLocks/>
              </p:cNvSpPr>
              <p:nvPr/>
            </p:nvSpPr>
            <p:spPr bwMode="auto">
              <a:xfrm flipH="1">
                <a:off x="10059987" y="4246563"/>
                <a:ext cx="779463" cy="377825"/>
              </a:xfrm>
              <a:custGeom>
                <a:avLst/>
                <a:gdLst>
                  <a:gd name="T0" fmla="*/ 127 w 491"/>
                  <a:gd name="T1" fmla="*/ 0 h 238"/>
                  <a:gd name="T2" fmla="*/ 491 w 491"/>
                  <a:gd name="T3" fmla="*/ 0 h 238"/>
                  <a:gd name="T4" fmla="*/ 361 w 491"/>
                  <a:gd name="T5" fmla="*/ 238 h 238"/>
                  <a:gd name="T6" fmla="*/ 0 w 491"/>
                  <a:gd name="T7" fmla="*/ 238 h 238"/>
                  <a:gd name="T8" fmla="*/ 127 w 491"/>
                  <a:gd name="T9" fmla="*/ 0 h 238"/>
                </a:gdLst>
                <a:ahLst/>
                <a:cxnLst>
                  <a:cxn ang="0">
                    <a:pos x="T0" y="T1"/>
                  </a:cxn>
                  <a:cxn ang="0">
                    <a:pos x="T2" y="T3"/>
                  </a:cxn>
                  <a:cxn ang="0">
                    <a:pos x="T4" y="T5"/>
                  </a:cxn>
                  <a:cxn ang="0">
                    <a:pos x="T6" y="T7"/>
                  </a:cxn>
                  <a:cxn ang="0">
                    <a:pos x="T8" y="T9"/>
                  </a:cxn>
                </a:cxnLst>
                <a:rect l="0" t="0" r="r" b="b"/>
                <a:pathLst>
                  <a:path w="491" h="238">
                    <a:moveTo>
                      <a:pt x="127" y="0"/>
                    </a:moveTo>
                    <a:lnTo>
                      <a:pt x="491" y="0"/>
                    </a:lnTo>
                    <a:lnTo>
                      <a:pt x="361" y="238"/>
                    </a:lnTo>
                    <a:lnTo>
                      <a:pt x="0" y="238"/>
                    </a:lnTo>
                    <a:lnTo>
                      <a:pt x="127" y="0"/>
                    </a:lnTo>
                    <a:close/>
                  </a:path>
                </a:pathLst>
              </a:custGeom>
              <a:solidFill>
                <a:schemeClr val="tx1">
                  <a:lumMod val="50000"/>
                </a:schemeClr>
              </a:solidFill>
              <a:ln>
                <a:noFill/>
              </a:ln>
            </p:spPr>
            <p:txBody>
              <a:bodyPr vert="horz" wrap="square" lIns="91440" tIns="45720" rIns="91440" bIns="45720" numCol="1" anchor="t" anchorCtr="0" compatLnSpc="1">
                <a:prstTxWarp prst="textNoShape">
                  <a:avLst/>
                </a:prstTxWarp>
              </a:bodyPr>
              <a:lstStyle/>
              <a:p>
                <a:endParaRPr lang="en-US" sz="1800">
                  <a:solidFill>
                    <a:srgbClr val="FFFFFF"/>
                  </a:solidFill>
                </a:endParaRPr>
              </a:p>
            </p:txBody>
          </p:sp>
          <p:sp>
            <p:nvSpPr>
              <p:cNvPr id="25" name="Rectangle 20"/>
              <p:cNvSpPr>
                <a:spLocks noChangeArrowheads="1"/>
              </p:cNvSpPr>
              <p:nvPr/>
            </p:nvSpPr>
            <p:spPr bwMode="auto">
              <a:xfrm flipH="1">
                <a:off x="10839449" y="4624388"/>
                <a:ext cx="173038" cy="7620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FFFFFF"/>
                  </a:solidFill>
                </a:endParaRPr>
              </a:p>
            </p:txBody>
          </p:sp>
          <p:sp>
            <p:nvSpPr>
              <p:cNvPr id="26" name="Freeform 21"/>
              <p:cNvSpPr>
                <a:spLocks/>
              </p:cNvSpPr>
              <p:nvPr/>
            </p:nvSpPr>
            <p:spPr bwMode="auto">
              <a:xfrm flipH="1">
                <a:off x="11334750" y="3640138"/>
                <a:ext cx="200025" cy="327025"/>
              </a:xfrm>
              <a:custGeom>
                <a:avLst/>
                <a:gdLst>
                  <a:gd name="T0" fmla="*/ 63 w 126"/>
                  <a:gd name="T1" fmla="*/ 206 h 206"/>
                  <a:gd name="T2" fmla="*/ 126 w 126"/>
                  <a:gd name="T3" fmla="*/ 144 h 206"/>
                  <a:gd name="T4" fmla="*/ 126 w 126"/>
                  <a:gd name="T5" fmla="*/ 0 h 206"/>
                  <a:gd name="T6" fmla="*/ 0 w 126"/>
                  <a:gd name="T7" fmla="*/ 0 h 206"/>
                  <a:gd name="T8" fmla="*/ 0 w 126"/>
                  <a:gd name="T9" fmla="*/ 144 h 206"/>
                  <a:gd name="T10" fmla="*/ 63 w 126"/>
                  <a:gd name="T11" fmla="*/ 206 h 206"/>
                </a:gdLst>
                <a:ahLst/>
                <a:cxnLst>
                  <a:cxn ang="0">
                    <a:pos x="T0" y="T1"/>
                  </a:cxn>
                  <a:cxn ang="0">
                    <a:pos x="T2" y="T3"/>
                  </a:cxn>
                  <a:cxn ang="0">
                    <a:pos x="T4" y="T5"/>
                  </a:cxn>
                  <a:cxn ang="0">
                    <a:pos x="T6" y="T7"/>
                  </a:cxn>
                  <a:cxn ang="0">
                    <a:pos x="T8" y="T9"/>
                  </a:cxn>
                  <a:cxn ang="0">
                    <a:pos x="T10" y="T11"/>
                  </a:cxn>
                </a:cxnLst>
                <a:rect l="0" t="0" r="r" b="b"/>
                <a:pathLst>
                  <a:path w="126" h="206">
                    <a:moveTo>
                      <a:pt x="63" y="206"/>
                    </a:moveTo>
                    <a:lnTo>
                      <a:pt x="126" y="144"/>
                    </a:lnTo>
                    <a:lnTo>
                      <a:pt x="126" y="0"/>
                    </a:lnTo>
                    <a:lnTo>
                      <a:pt x="0" y="0"/>
                    </a:lnTo>
                    <a:lnTo>
                      <a:pt x="0" y="144"/>
                    </a:lnTo>
                    <a:lnTo>
                      <a:pt x="63" y="206"/>
                    </a:ln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FFFFFF"/>
                  </a:solidFill>
                </a:endParaRPr>
              </a:p>
            </p:txBody>
          </p:sp>
          <p:sp>
            <p:nvSpPr>
              <p:cNvPr id="27" name="Freeform 22"/>
              <p:cNvSpPr>
                <a:spLocks/>
              </p:cNvSpPr>
              <p:nvPr/>
            </p:nvSpPr>
            <p:spPr bwMode="auto">
              <a:xfrm flipH="1">
                <a:off x="11334750" y="3640138"/>
                <a:ext cx="200025" cy="171450"/>
              </a:xfrm>
              <a:custGeom>
                <a:avLst/>
                <a:gdLst>
                  <a:gd name="T0" fmla="*/ 60 w 60"/>
                  <a:gd name="T1" fmla="*/ 48 h 52"/>
                  <a:gd name="T2" fmla="*/ 31 w 60"/>
                  <a:gd name="T3" fmla="*/ 52 h 52"/>
                  <a:gd name="T4" fmla="*/ 0 w 60"/>
                  <a:gd name="T5" fmla="*/ 48 h 52"/>
                  <a:gd name="T6" fmla="*/ 0 w 60"/>
                  <a:gd name="T7" fmla="*/ 0 h 52"/>
                  <a:gd name="T8" fmla="*/ 60 w 60"/>
                  <a:gd name="T9" fmla="*/ 0 h 52"/>
                  <a:gd name="T10" fmla="*/ 60 w 60"/>
                  <a:gd name="T11" fmla="*/ 48 h 52"/>
                </a:gdLst>
                <a:ahLst/>
                <a:cxnLst>
                  <a:cxn ang="0">
                    <a:pos x="T0" y="T1"/>
                  </a:cxn>
                  <a:cxn ang="0">
                    <a:pos x="T2" y="T3"/>
                  </a:cxn>
                  <a:cxn ang="0">
                    <a:pos x="T4" y="T5"/>
                  </a:cxn>
                  <a:cxn ang="0">
                    <a:pos x="T6" y="T7"/>
                  </a:cxn>
                  <a:cxn ang="0">
                    <a:pos x="T8" y="T9"/>
                  </a:cxn>
                  <a:cxn ang="0">
                    <a:pos x="T10" y="T11"/>
                  </a:cxn>
                </a:cxnLst>
                <a:rect l="0" t="0" r="r" b="b"/>
                <a:pathLst>
                  <a:path w="60" h="52">
                    <a:moveTo>
                      <a:pt x="60" y="48"/>
                    </a:moveTo>
                    <a:cubicBezTo>
                      <a:pt x="51" y="51"/>
                      <a:pt x="41" y="52"/>
                      <a:pt x="31" y="52"/>
                    </a:cubicBezTo>
                    <a:cubicBezTo>
                      <a:pt x="20" y="52"/>
                      <a:pt x="10" y="51"/>
                      <a:pt x="0" y="48"/>
                    </a:cubicBezTo>
                    <a:cubicBezTo>
                      <a:pt x="0" y="0"/>
                      <a:pt x="0" y="0"/>
                      <a:pt x="0" y="0"/>
                    </a:cubicBezTo>
                    <a:cubicBezTo>
                      <a:pt x="60" y="0"/>
                      <a:pt x="60" y="0"/>
                      <a:pt x="60" y="0"/>
                    </a:cubicBezTo>
                    <a:lnTo>
                      <a:pt x="60" y="48"/>
                    </a:ln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FFFFFF"/>
                  </a:solidFill>
                </a:endParaRPr>
              </a:p>
            </p:txBody>
          </p:sp>
          <p:sp>
            <p:nvSpPr>
              <p:cNvPr id="28" name="Freeform 23"/>
              <p:cNvSpPr>
                <a:spLocks/>
              </p:cNvSpPr>
              <p:nvPr/>
            </p:nvSpPr>
            <p:spPr bwMode="auto">
              <a:xfrm flipH="1">
                <a:off x="11198224" y="3332163"/>
                <a:ext cx="468313" cy="442913"/>
              </a:xfrm>
              <a:custGeom>
                <a:avLst/>
                <a:gdLst>
                  <a:gd name="T0" fmla="*/ 141 w 141"/>
                  <a:gd name="T1" fmla="*/ 0 h 134"/>
                  <a:gd name="T2" fmla="*/ 141 w 141"/>
                  <a:gd name="T3" fmla="*/ 110 h 134"/>
                  <a:gd name="T4" fmla="*/ 140 w 141"/>
                  <a:gd name="T5" fmla="*/ 110 h 134"/>
                  <a:gd name="T6" fmla="*/ 71 w 141"/>
                  <a:gd name="T7" fmla="*/ 134 h 134"/>
                  <a:gd name="T8" fmla="*/ 0 w 141"/>
                  <a:gd name="T9" fmla="*/ 110 h 134"/>
                  <a:gd name="T10" fmla="*/ 0 w 141"/>
                  <a:gd name="T11" fmla="*/ 0 h 134"/>
                  <a:gd name="T12" fmla="*/ 141 w 141"/>
                  <a:gd name="T13" fmla="*/ 0 h 134"/>
                </a:gdLst>
                <a:ahLst/>
                <a:cxnLst>
                  <a:cxn ang="0">
                    <a:pos x="T0" y="T1"/>
                  </a:cxn>
                  <a:cxn ang="0">
                    <a:pos x="T2" y="T3"/>
                  </a:cxn>
                  <a:cxn ang="0">
                    <a:pos x="T4" y="T5"/>
                  </a:cxn>
                  <a:cxn ang="0">
                    <a:pos x="T6" y="T7"/>
                  </a:cxn>
                  <a:cxn ang="0">
                    <a:pos x="T8" y="T9"/>
                  </a:cxn>
                  <a:cxn ang="0">
                    <a:pos x="T10" y="T11"/>
                  </a:cxn>
                  <a:cxn ang="0">
                    <a:pos x="T12" y="T13"/>
                  </a:cxn>
                </a:cxnLst>
                <a:rect l="0" t="0" r="r" b="b"/>
                <a:pathLst>
                  <a:path w="141" h="134">
                    <a:moveTo>
                      <a:pt x="141" y="0"/>
                    </a:moveTo>
                    <a:cubicBezTo>
                      <a:pt x="141" y="110"/>
                      <a:pt x="141" y="110"/>
                      <a:pt x="141" y="110"/>
                    </a:cubicBezTo>
                    <a:cubicBezTo>
                      <a:pt x="140" y="110"/>
                      <a:pt x="140" y="110"/>
                      <a:pt x="140" y="110"/>
                    </a:cubicBezTo>
                    <a:cubicBezTo>
                      <a:pt x="121" y="125"/>
                      <a:pt x="97" y="134"/>
                      <a:pt x="71" y="134"/>
                    </a:cubicBezTo>
                    <a:cubicBezTo>
                      <a:pt x="45" y="134"/>
                      <a:pt x="19" y="125"/>
                      <a:pt x="0" y="110"/>
                    </a:cubicBezTo>
                    <a:cubicBezTo>
                      <a:pt x="0" y="0"/>
                      <a:pt x="0" y="0"/>
                      <a:pt x="0" y="0"/>
                    </a:cubicBezTo>
                    <a:lnTo>
                      <a:pt x="141" y="0"/>
                    </a:ln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FFFFFF"/>
                  </a:solidFill>
                </a:endParaRPr>
              </a:p>
            </p:txBody>
          </p:sp>
          <p:sp>
            <p:nvSpPr>
              <p:cNvPr id="29" name="Rectangle 24"/>
              <p:cNvSpPr>
                <a:spLocks noChangeArrowheads="1"/>
              </p:cNvSpPr>
              <p:nvPr/>
            </p:nvSpPr>
            <p:spPr bwMode="auto">
              <a:xfrm flipH="1">
                <a:off x="11776074" y="4292601"/>
                <a:ext cx="169863" cy="49213"/>
              </a:xfrm>
              <a:prstGeom prst="rect">
                <a:avLst/>
              </a:prstGeom>
              <a:solidFill>
                <a:srgbClr val="C3986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FFFFFF"/>
                  </a:solidFill>
                </a:endParaRPr>
              </a:p>
            </p:txBody>
          </p:sp>
          <p:sp>
            <p:nvSpPr>
              <p:cNvPr id="30" name="Rectangle 25"/>
              <p:cNvSpPr>
                <a:spLocks noChangeArrowheads="1"/>
              </p:cNvSpPr>
              <p:nvPr/>
            </p:nvSpPr>
            <p:spPr bwMode="auto">
              <a:xfrm flipH="1">
                <a:off x="10920412" y="4292601"/>
                <a:ext cx="168275" cy="49213"/>
              </a:xfrm>
              <a:prstGeom prst="rect">
                <a:avLst/>
              </a:prstGeom>
              <a:solidFill>
                <a:srgbClr val="C3986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FFFFFF"/>
                  </a:solidFill>
                </a:endParaRPr>
              </a:p>
            </p:txBody>
          </p:sp>
          <p:sp>
            <p:nvSpPr>
              <p:cNvPr id="31" name="Rectangle 26"/>
              <p:cNvSpPr>
                <a:spLocks noChangeArrowheads="1"/>
              </p:cNvSpPr>
              <p:nvPr/>
            </p:nvSpPr>
            <p:spPr bwMode="auto">
              <a:xfrm flipH="1">
                <a:off x="11198224" y="3302001"/>
                <a:ext cx="36513" cy="2444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FFFFFF"/>
                  </a:solidFill>
                </a:endParaRPr>
              </a:p>
            </p:txBody>
          </p:sp>
          <p:sp>
            <p:nvSpPr>
              <p:cNvPr id="32" name="Rectangle 27"/>
              <p:cNvSpPr>
                <a:spLocks noChangeArrowheads="1"/>
              </p:cNvSpPr>
              <p:nvPr/>
            </p:nvSpPr>
            <p:spPr bwMode="auto">
              <a:xfrm flipH="1">
                <a:off x="11630024" y="3302001"/>
                <a:ext cx="36513" cy="2444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FFFFFF"/>
                  </a:solidFill>
                </a:endParaRPr>
              </a:p>
            </p:txBody>
          </p:sp>
          <p:sp>
            <p:nvSpPr>
              <p:cNvPr id="33" name="Oval 28"/>
              <p:cNvSpPr>
                <a:spLocks noChangeArrowheads="1"/>
              </p:cNvSpPr>
              <p:nvPr/>
            </p:nvSpPr>
            <p:spPr bwMode="auto">
              <a:xfrm flipH="1">
                <a:off x="11541124" y="3467101"/>
                <a:ext cx="36513" cy="36513"/>
              </a:xfrm>
              <a:prstGeom prst="ellipse">
                <a:avLst/>
              </a:pr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FFFFFF"/>
                  </a:solidFill>
                </a:endParaRPr>
              </a:p>
            </p:txBody>
          </p:sp>
          <p:sp>
            <p:nvSpPr>
              <p:cNvPr id="34" name="Oval 29"/>
              <p:cNvSpPr>
                <a:spLocks noChangeArrowheads="1"/>
              </p:cNvSpPr>
              <p:nvPr/>
            </p:nvSpPr>
            <p:spPr bwMode="auto">
              <a:xfrm flipH="1">
                <a:off x="11288712" y="3467101"/>
                <a:ext cx="36513" cy="36513"/>
              </a:xfrm>
              <a:prstGeom prst="ellipse">
                <a:avLst/>
              </a:pr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FFFFFF"/>
                  </a:solidFill>
                </a:endParaRPr>
              </a:p>
            </p:txBody>
          </p:sp>
          <p:sp>
            <p:nvSpPr>
              <p:cNvPr id="35" name="Freeform 30"/>
              <p:cNvSpPr>
                <a:spLocks/>
              </p:cNvSpPr>
              <p:nvPr/>
            </p:nvSpPr>
            <p:spPr bwMode="auto">
              <a:xfrm flipH="1">
                <a:off x="11401425" y="3573463"/>
                <a:ext cx="63500" cy="30163"/>
              </a:xfrm>
              <a:custGeom>
                <a:avLst/>
                <a:gdLst>
                  <a:gd name="T0" fmla="*/ 9 w 19"/>
                  <a:gd name="T1" fmla="*/ 9 h 9"/>
                  <a:gd name="T2" fmla="*/ 19 w 19"/>
                  <a:gd name="T3" fmla="*/ 0 h 9"/>
                  <a:gd name="T4" fmla="*/ 0 w 19"/>
                  <a:gd name="T5" fmla="*/ 0 h 9"/>
                  <a:gd name="T6" fmla="*/ 9 w 19"/>
                  <a:gd name="T7" fmla="*/ 9 h 9"/>
                </a:gdLst>
                <a:ahLst/>
                <a:cxnLst>
                  <a:cxn ang="0">
                    <a:pos x="T0" y="T1"/>
                  </a:cxn>
                  <a:cxn ang="0">
                    <a:pos x="T2" y="T3"/>
                  </a:cxn>
                  <a:cxn ang="0">
                    <a:pos x="T4" y="T5"/>
                  </a:cxn>
                  <a:cxn ang="0">
                    <a:pos x="T6" y="T7"/>
                  </a:cxn>
                </a:cxnLst>
                <a:rect l="0" t="0" r="r" b="b"/>
                <a:pathLst>
                  <a:path w="19" h="9">
                    <a:moveTo>
                      <a:pt x="9" y="9"/>
                    </a:moveTo>
                    <a:cubicBezTo>
                      <a:pt x="15" y="9"/>
                      <a:pt x="19" y="5"/>
                      <a:pt x="19" y="0"/>
                    </a:cubicBezTo>
                    <a:cubicBezTo>
                      <a:pt x="0" y="0"/>
                      <a:pt x="0" y="0"/>
                      <a:pt x="0" y="0"/>
                    </a:cubicBezTo>
                    <a:cubicBezTo>
                      <a:pt x="0" y="5"/>
                      <a:pt x="4" y="9"/>
                      <a:pt x="9" y="9"/>
                    </a:cubicBez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FFFFFF"/>
                  </a:solidFill>
                </a:endParaRPr>
              </a:p>
            </p:txBody>
          </p:sp>
          <p:sp>
            <p:nvSpPr>
              <p:cNvPr id="36" name="Freeform 31"/>
              <p:cNvSpPr>
                <a:spLocks/>
              </p:cNvSpPr>
              <p:nvPr/>
            </p:nvSpPr>
            <p:spPr bwMode="auto">
              <a:xfrm flipH="1">
                <a:off x="11364912" y="3679826"/>
                <a:ext cx="136525" cy="39688"/>
              </a:xfrm>
              <a:custGeom>
                <a:avLst/>
                <a:gdLst>
                  <a:gd name="T0" fmla="*/ 41 w 41"/>
                  <a:gd name="T1" fmla="*/ 6 h 12"/>
                  <a:gd name="T2" fmla="*/ 36 w 41"/>
                  <a:gd name="T3" fmla="*/ 12 h 12"/>
                  <a:gd name="T4" fmla="*/ 5 w 41"/>
                  <a:gd name="T5" fmla="*/ 12 h 12"/>
                  <a:gd name="T6" fmla="*/ 0 w 41"/>
                  <a:gd name="T7" fmla="*/ 6 h 12"/>
                  <a:gd name="T8" fmla="*/ 0 w 41"/>
                  <a:gd name="T9" fmla="*/ 6 h 12"/>
                  <a:gd name="T10" fmla="*/ 5 w 41"/>
                  <a:gd name="T11" fmla="*/ 0 h 12"/>
                  <a:gd name="T12" fmla="*/ 36 w 41"/>
                  <a:gd name="T13" fmla="*/ 0 h 12"/>
                  <a:gd name="T14" fmla="*/ 41 w 41"/>
                  <a:gd name="T15" fmla="*/ 6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 h="12">
                    <a:moveTo>
                      <a:pt x="41" y="6"/>
                    </a:moveTo>
                    <a:cubicBezTo>
                      <a:pt x="41" y="9"/>
                      <a:pt x="39" y="12"/>
                      <a:pt x="36" y="12"/>
                    </a:cubicBezTo>
                    <a:cubicBezTo>
                      <a:pt x="5" y="12"/>
                      <a:pt x="5" y="12"/>
                      <a:pt x="5" y="12"/>
                    </a:cubicBezTo>
                    <a:cubicBezTo>
                      <a:pt x="2" y="12"/>
                      <a:pt x="0" y="9"/>
                      <a:pt x="0" y="6"/>
                    </a:cubicBezTo>
                    <a:cubicBezTo>
                      <a:pt x="0" y="6"/>
                      <a:pt x="0" y="6"/>
                      <a:pt x="0" y="6"/>
                    </a:cubicBezTo>
                    <a:cubicBezTo>
                      <a:pt x="0" y="3"/>
                      <a:pt x="2" y="0"/>
                      <a:pt x="5" y="0"/>
                    </a:cubicBezTo>
                    <a:cubicBezTo>
                      <a:pt x="36" y="0"/>
                      <a:pt x="36" y="0"/>
                      <a:pt x="36" y="0"/>
                    </a:cubicBezTo>
                    <a:cubicBezTo>
                      <a:pt x="39" y="0"/>
                      <a:pt x="41" y="3"/>
                      <a:pt x="41" y="6"/>
                    </a:cubicBez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FFFFFF"/>
                  </a:solidFill>
                </a:endParaRPr>
              </a:p>
            </p:txBody>
          </p:sp>
          <p:sp>
            <p:nvSpPr>
              <p:cNvPr id="37" name="Freeform 32"/>
              <p:cNvSpPr>
                <a:spLocks noEditPoints="1"/>
              </p:cNvSpPr>
              <p:nvPr/>
            </p:nvSpPr>
            <p:spPr bwMode="auto">
              <a:xfrm flipH="1">
                <a:off x="11304587" y="3603626"/>
                <a:ext cx="255588" cy="228600"/>
              </a:xfrm>
              <a:custGeom>
                <a:avLst/>
                <a:gdLst>
                  <a:gd name="T0" fmla="*/ 38 w 77"/>
                  <a:gd name="T1" fmla="*/ 0 h 69"/>
                  <a:gd name="T2" fmla="*/ 0 w 77"/>
                  <a:gd name="T3" fmla="*/ 39 h 69"/>
                  <a:gd name="T4" fmla="*/ 0 w 77"/>
                  <a:gd name="T5" fmla="*/ 60 h 69"/>
                  <a:gd name="T6" fmla="*/ 0 w 77"/>
                  <a:gd name="T7" fmla="*/ 63 h 69"/>
                  <a:gd name="T8" fmla="*/ 39 w 77"/>
                  <a:gd name="T9" fmla="*/ 69 h 69"/>
                  <a:gd name="T10" fmla="*/ 77 w 77"/>
                  <a:gd name="T11" fmla="*/ 63 h 69"/>
                  <a:gd name="T12" fmla="*/ 77 w 77"/>
                  <a:gd name="T13" fmla="*/ 60 h 69"/>
                  <a:gd name="T14" fmla="*/ 77 w 77"/>
                  <a:gd name="T15" fmla="*/ 39 h 69"/>
                  <a:gd name="T16" fmla="*/ 38 w 77"/>
                  <a:gd name="T17" fmla="*/ 0 h 69"/>
                  <a:gd name="T18" fmla="*/ 61 w 77"/>
                  <a:gd name="T19" fmla="*/ 45 h 69"/>
                  <a:gd name="T20" fmla="*/ 45 w 77"/>
                  <a:gd name="T21" fmla="*/ 48 h 69"/>
                  <a:gd name="T22" fmla="*/ 45 w 77"/>
                  <a:gd name="T23" fmla="*/ 35 h 69"/>
                  <a:gd name="T24" fmla="*/ 32 w 77"/>
                  <a:gd name="T25" fmla="*/ 35 h 69"/>
                  <a:gd name="T26" fmla="*/ 32 w 77"/>
                  <a:gd name="T27" fmla="*/ 48 h 69"/>
                  <a:gd name="T28" fmla="*/ 15 w 77"/>
                  <a:gd name="T29" fmla="*/ 45 h 69"/>
                  <a:gd name="T30" fmla="*/ 15 w 77"/>
                  <a:gd name="T31" fmla="*/ 37 h 69"/>
                  <a:gd name="T32" fmla="*/ 38 w 77"/>
                  <a:gd name="T33" fmla="*/ 24 h 69"/>
                  <a:gd name="T34" fmla="*/ 62 w 77"/>
                  <a:gd name="T35" fmla="*/ 37 h 69"/>
                  <a:gd name="T36" fmla="*/ 61 w 77"/>
                  <a:gd name="T37" fmla="*/ 45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7" h="69">
                    <a:moveTo>
                      <a:pt x="38" y="0"/>
                    </a:moveTo>
                    <a:cubicBezTo>
                      <a:pt x="17" y="0"/>
                      <a:pt x="0" y="18"/>
                      <a:pt x="0" y="39"/>
                    </a:cubicBezTo>
                    <a:cubicBezTo>
                      <a:pt x="0" y="60"/>
                      <a:pt x="0" y="60"/>
                      <a:pt x="0" y="60"/>
                    </a:cubicBezTo>
                    <a:cubicBezTo>
                      <a:pt x="0" y="61"/>
                      <a:pt x="0" y="62"/>
                      <a:pt x="0" y="63"/>
                    </a:cubicBezTo>
                    <a:cubicBezTo>
                      <a:pt x="13" y="67"/>
                      <a:pt x="25" y="69"/>
                      <a:pt x="39" y="69"/>
                    </a:cubicBezTo>
                    <a:cubicBezTo>
                      <a:pt x="52" y="69"/>
                      <a:pt x="65" y="67"/>
                      <a:pt x="77" y="63"/>
                    </a:cubicBezTo>
                    <a:cubicBezTo>
                      <a:pt x="77" y="62"/>
                      <a:pt x="77" y="61"/>
                      <a:pt x="77" y="60"/>
                    </a:cubicBezTo>
                    <a:cubicBezTo>
                      <a:pt x="77" y="39"/>
                      <a:pt x="77" y="39"/>
                      <a:pt x="77" y="39"/>
                    </a:cubicBezTo>
                    <a:cubicBezTo>
                      <a:pt x="77" y="18"/>
                      <a:pt x="60" y="0"/>
                      <a:pt x="38" y="0"/>
                    </a:cubicBezTo>
                    <a:close/>
                    <a:moveTo>
                      <a:pt x="61" y="45"/>
                    </a:moveTo>
                    <a:cubicBezTo>
                      <a:pt x="56" y="46"/>
                      <a:pt x="50" y="47"/>
                      <a:pt x="45" y="48"/>
                    </a:cubicBezTo>
                    <a:cubicBezTo>
                      <a:pt x="45" y="35"/>
                      <a:pt x="45" y="35"/>
                      <a:pt x="45" y="35"/>
                    </a:cubicBezTo>
                    <a:cubicBezTo>
                      <a:pt x="32" y="35"/>
                      <a:pt x="32" y="35"/>
                      <a:pt x="32" y="35"/>
                    </a:cubicBezTo>
                    <a:cubicBezTo>
                      <a:pt x="32" y="48"/>
                      <a:pt x="32" y="48"/>
                      <a:pt x="32" y="48"/>
                    </a:cubicBezTo>
                    <a:cubicBezTo>
                      <a:pt x="27" y="47"/>
                      <a:pt x="21" y="46"/>
                      <a:pt x="15" y="45"/>
                    </a:cubicBezTo>
                    <a:cubicBezTo>
                      <a:pt x="15" y="44"/>
                      <a:pt x="15" y="37"/>
                      <a:pt x="15" y="37"/>
                    </a:cubicBezTo>
                    <a:cubicBezTo>
                      <a:pt x="15" y="24"/>
                      <a:pt x="26" y="24"/>
                      <a:pt x="38" y="24"/>
                    </a:cubicBezTo>
                    <a:cubicBezTo>
                      <a:pt x="51" y="24"/>
                      <a:pt x="62" y="24"/>
                      <a:pt x="62" y="37"/>
                    </a:cubicBezTo>
                    <a:cubicBezTo>
                      <a:pt x="62" y="37"/>
                      <a:pt x="61" y="44"/>
                      <a:pt x="61" y="45"/>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FFFFFF"/>
                  </a:solidFill>
                </a:endParaRPr>
              </a:p>
            </p:txBody>
          </p:sp>
          <p:sp>
            <p:nvSpPr>
              <p:cNvPr id="42" name="Rectangle 41"/>
              <p:cNvSpPr/>
              <p:nvPr/>
            </p:nvSpPr>
            <p:spPr bwMode="auto">
              <a:xfrm flipH="1">
                <a:off x="7318375" y="4336256"/>
                <a:ext cx="502444" cy="138113"/>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47" name="Group 46"/>
            <p:cNvGrpSpPr/>
            <p:nvPr/>
          </p:nvGrpSpPr>
          <p:grpSpPr>
            <a:xfrm>
              <a:off x="5430787" y="4286961"/>
              <a:ext cx="5026699" cy="2392930"/>
              <a:chOff x="5430776" y="4286942"/>
              <a:chExt cx="5026689" cy="2392920"/>
            </a:xfrm>
          </p:grpSpPr>
          <p:pic>
            <p:nvPicPr>
              <p:cNvPr id="39" name="Picture 38"/>
              <p:cNvPicPr>
                <a:picLocks noChangeAspect="1"/>
              </p:cNvPicPr>
              <p:nvPr/>
            </p:nvPicPr>
            <p:blipFill rotWithShape="1">
              <a:blip r:embed="rId2"/>
              <a:srcRect r="13234"/>
              <a:stretch/>
            </p:blipFill>
            <p:spPr>
              <a:xfrm flipH="1">
                <a:off x="5430776" y="4286942"/>
                <a:ext cx="5026689" cy="2392920"/>
              </a:xfrm>
              <a:prstGeom prst="rect">
                <a:avLst/>
              </a:prstGeom>
            </p:spPr>
          </p:pic>
          <p:pic>
            <p:nvPicPr>
              <p:cNvPr id="44" name="Picture 43"/>
              <p:cNvPicPr>
                <a:picLocks noChangeAspect="1"/>
              </p:cNvPicPr>
              <p:nvPr/>
            </p:nvPicPr>
            <p:blipFill>
              <a:blip r:embed="rId3">
                <a:extLst>
                  <a:ext uri="{28A0092B-C50C-407E-A947-70E740481C1C}">
                    <a14:useLocalDpi xmlns:a14="http://schemas.microsoft.com/office/drawing/2010/main" val="0"/>
                  </a:ext>
                </a:extLst>
              </a:blip>
              <a:srcRect l="528" t="1822" r="1518" b="1873"/>
              <a:stretch>
                <a:fillRect/>
              </a:stretch>
            </p:blipFill>
            <p:spPr>
              <a:xfrm>
                <a:off x="6666845" y="4311635"/>
                <a:ext cx="1177923" cy="650873"/>
              </a:xfrm>
              <a:custGeom>
                <a:avLst/>
                <a:gdLst>
                  <a:gd name="connsiteX0" fmla="*/ 15608 w 1177925"/>
                  <a:gd name="connsiteY0" fmla="*/ 0 h 650875"/>
                  <a:gd name="connsiteX1" fmla="*/ 1162317 w 1177925"/>
                  <a:gd name="connsiteY1" fmla="*/ 0 h 650875"/>
                  <a:gd name="connsiteX2" fmla="*/ 1177925 w 1177925"/>
                  <a:gd name="connsiteY2" fmla="*/ 15608 h 650875"/>
                  <a:gd name="connsiteX3" fmla="*/ 1177925 w 1177925"/>
                  <a:gd name="connsiteY3" fmla="*/ 635267 h 650875"/>
                  <a:gd name="connsiteX4" fmla="*/ 1162317 w 1177925"/>
                  <a:gd name="connsiteY4" fmla="*/ 650875 h 650875"/>
                  <a:gd name="connsiteX5" fmla="*/ 15608 w 1177925"/>
                  <a:gd name="connsiteY5" fmla="*/ 650875 h 650875"/>
                  <a:gd name="connsiteX6" fmla="*/ 0 w 1177925"/>
                  <a:gd name="connsiteY6" fmla="*/ 635267 h 650875"/>
                  <a:gd name="connsiteX7" fmla="*/ 0 w 1177925"/>
                  <a:gd name="connsiteY7" fmla="*/ 15608 h 650875"/>
                  <a:gd name="connsiteX8" fmla="*/ 15608 w 1177925"/>
                  <a:gd name="connsiteY8" fmla="*/ 0 h 650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77925" h="650875">
                    <a:moveTo>
                      <a:pt x="15608" y="0"/>
                    </a:moveTo>
                    <a:lnTo>
                      <a:pt x="1162317" y="0"/>
                    </a:lnTo>
                    <a:cubicBezTo>
                      <a:pt x="1170937" y="0"/>
                      <a:pt x="1177925" y="6988"/>
                      <a:pt x="1177925" y="15608"/>
                    </a:cubicBezTo>
                    <a:lnTo>
                      <a:pt x="1177925" y="635267"/>
                    </a:lnTo>
                    <a:cubicBezTo>
                      <a:pt x="1177925" y="643887"/>
                      <a:pt x="1170937" y="650875"/>
                      <a:pt x="1162317" y="650875"/>
                    </a:cubicBezTo>
                    <a:lnTo>
                      <a:pt x="15608" y="650875"/>
                    </a:lnTo>
                    <a:cubicBezTo>
                      <a:pt x="6988" y="650875"/>
                      <a:pt x="0" y="643887"/>
                      <a:pt x="0" y="635267"/>
                    </a:cubicBezTo>
                    <a:lnTo>
                      <a:pt x="0" y="15608"/>
                    </a:lnTo>
                    <a:cubicBezTo>
                      <a:pt x="0" y="6988"/>
                      <a:pt x="6988" y="0"/>
                      <a:pt x="15608" y="0"/>
                    </a:cubicBezTo>
                    <a:close/>
                  </a:path>
                </a:pathLst>
              </a:custGeom>
            </p:spPr>
          </p:pic>
          <p:sp>
            <p:nvSpPr>
              <p:cNvPr id="45" name="Rectangle 44"/>
              <p:cNvSpPr/>
              <p:nvPr/>
            </p:nvSpPr>
            <p:spPr bwMode="auto">
              <a:xfrm>
                <a:off x="5717381" y="4994275"/>
                <a:ext cx="226539" cy="106362"/>
              </a:xfrm>
              <a:prstGeom prst="rect">
                <a:avLst/>
              </a:prstGeom>
              <a:solidFill>
                <a:srgbClr val="505050"/>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sp>
        <p:nvSpPr>
          <p:cNvPr id="54" name="Text To Outline"/>
          <p:cNvSpPr/>
          <p:nvPr/>
        </p:nvSpPr>
        <p:spPr bwMode="auto">
          <a:xfrm>
            <a:off x="520416" y="1821599"/>
            <a:ext cx="1337244" cy="1767380"/>
          </a:xfrm>
          <a:custGeom>
            <a:avLst/>
            <a:gdLst/>
            <a:ahLst/>
            <a:cxnLst/>
            <a:rect l="l" t="t" r="r" b="b"/>
            <a:pathLst>
              <a:path w="1337244" h="1767380">
                <a:moveTo>
                  <a:pt x="770302" y="496690"/>
                </a:moveTo>
                <a:cubicBezTo>
                  <a:pt x="741544" y="550098"/>
                  <a:pt x="710321" y="604122"/>
                  <a:pt x="676633" y="658762"/>
                </a:cubicBezTo>
                <a:cubicBezTo>
                  <a:pt x="642945" y="713402"/>
                  <a:pt x="607614" y="767220"/>
                  <a:pt x="570639" y="820217"/>
                </a:cubicBezTo>
                <a:cubicBezTo>
                  <a:pt x="533665" y="873214"/>
                  <a:pt x="496280" y="924567"/>
                  <a:pt x="458484" y="974277"/>
                </a:cubicBezTo>
                <a:cubicBezTo>
                  <a:pt x="420687" y="1023987"/>
                  <a:pt x="384124" y="1070616"/>
                  <a:pt x="348793" y="1114164"/>
                </a:cubicBezTo>
                <a:lnTo>
                  <a:pt x="770302" y="1114164"/>
                </a:lnTo>
                <a:close/>
                <a:moveTo>
                  <a:pt x="764139" y="0"/>
                </a:moveTo>
                <a:lnTo>
                  <a:pt x="1125257" y="0"/>
                </a:lnTo>
                <a:lnTo>
                  <a:pt x="1125257" y="1114164"/>
                </a:lnTo>
                <a:lnTo>
                  <a:pt x="1337244" y="1114164"/>
                </a:lnTo>
                <a:lnTo>
                  <a:pt x="1337244" y="1405030"/>
                </a:lnTo>
                <a:lnTo>
                  <a:pt x="1125257" y="1405030"/>
                </a:lnTo>
                <a:lnTo>
                  <a:pt x="1125257" y="1767380"/>
                </a:lnTo>
                <a:lnTo>
                  <a:pt x="770302" y="1767380"/>
                </a:lnTo>
                <a:lnTo>
                  <a:pt x="770302" y="1405030"/>
                </a:lnTo>
                <a:lnTo>
                  <a:pt x="0" y="1405030"/>
                </a:lnTo>
                <a:lnTo>
                  <a:pt x="0" y="1100607"/>
                </a:lnTo>
                <a:cubicBezTo>
                  <a:pt x="68197" y="1024193"/>
                  <a:pt x="138860" y="940590"/>
                  <a:pt x="211987" y="849797"/>
                </a:cubicBezTo>
                <a:cubicBezTo>
                  <a:pt x="285114" y="759004"/>
                  <a:pt x="355777" y="665540"/>
                  <a:pt x="423974" y="569407"/>
                </a:cubicBezTo>
                <a:cubicBezTo>
                  <a:pt x="492171" y="473273"/>
                  <a:pt x="555644" y="376523"/>
                  <a:pt x="614393" y="279157"/>
                </a:cubicBezTo>
                <a:cubicBezTo>
                  <a:pt x="673141" y="181791"/>
                  <a:pt x="723057" y="88738"/>
                  <a:pt x="764139" y="0"/>
                </a:cubicBezTo>
                <a:close/>
              </a:path>
            </a:pathLst>
          </a:cu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19600446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3" name="Rectangle 452"/>
          <p:cNvSpPr/>
          <p:nvPr/>
        </p:nvSpPr>
        <p:spPr bwMode="auto">
          <a:xfrm>
            <a:off x="5432589" y="6515100"/>
            <a:ext cx="1577505" cy="368300"/>
          </a:xfrm>
          <a:prstGeom prst="rect">
            <a:avLst/>
          </a:prstGeom>
          <a:solidFill>
            <a:schemeClr val="bg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52" name="Rectangle 451"/>
          <p:cNvSpPr/>
          <p:nvPr/>
        </p:nvSpPr>
        <p:spPr bwMode="auto">
          <a:xfrm>
            <a:off x="6225046" y="2095501"/>
            <a:ext cx="5939157" cy="4602162"/>
          </a:xfrm>
          <a:prstGeom prst="rect">
            <a:avLst/>
          </a:prstGeom>
          <a:solidFill>
            <a:schemeClr val="tx1">
              <a:lumMod val="10000"/>
              <a:lumOff val="9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51" name="Rectangle 450"/>
          <p:cNvSpPr/>
          <p:nvPr/>
        </p:nvSpPr>
        <p:spPr bwMode="auto">
          <a:xfrm>
            <a:off x="276225" y="2095501"/>
            <a:ext cx="5867718" cy="4602162"/>
          </a:xfrm>
          <a:prstGeom prst="rect">
            <a:avLst/>
          </a:prstGeom>
          <a:solidFill>
            <a:schemeClr val="tx1">
              <a:lumMod val="10000"/>
              <a:lumOff val="9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 name="Title 3"/>
          <p:cNvSpPr>
            <a:spLocks noGrp="1"/>
          </p:cNvSpPr>
          <p:nvPr>
            <p:ph type="title"/>
          </p:nvPr>
        </p:nvSpPr>
        <p:spPr/>
        <p:txBody>
          <a:bodyPr/>
          <a:lstStyle/>
          <a:p>
            <a:r>
              <a:rPr lang="en-US" dirty="0"/>
              <a:t>Developer vision</a:t>
            </a:r>
          </a:p>
        </p:txBody>
      </p:sp>
      <p:sp>
        <p:nvSpPr>
          <p:cNvPr id="283" name="Data"/>
          <p:cNvSpPr/>
          <p:nvPr/>
        </p:nvSpPr>
        <p:spPr bwMode="auto">
          <a:xfrm>
            <a:off x="6225045" y="1211263"/>
            <a:ext cx="5939157" cy="9144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6304" rIns="179212" bIns="143371" numCol="1" spcCol="0" rtlCol="0" fromWordArt="0" anchor="ctr" anchorCtr="0" forceAA="0" compatLnSpc="1">
            <a:prstTxWarp prst="textNoShape">
              <a:avLst/>
            </a:prstTxWarp>
            <a:noAutofit/>
          </a:bodyPr>
          <a:lstStyle/>
          <a:p>
            <a:pPr algn="ctr" defTabSz="913652" fontAlgn="base">
              <a:lnSpc>
                <a:spcPct val="90000"/>
              </a:lnSpc>
              <a:spcBef>
                <a:spcPct val="0"/>
              </a:spcBef>
              <a:spcAft>
                <a:spcPct val="0"/>
              </a:spcAft>
              <a:defRPr/>
            </a:pPr>
            <a:r>
              <a:rPr lang="en-US" sz="5400" b="1" spc="-20">
                <a:gradFill>
                  <a:gsLst>
                    <a:gs pos="83000">
                      <a:srgbClr val="FFFFFF"/>
                    </a:gs>
                    <a:gs pos="100000">
                      <a:srgbClr val="FFFFFF"/>
                    </a:gs>
                  </a:gsLst>
                  <a:lin ang="5400000" scaled="1"/>
                </a:gradFill>
                <a:latin typeface="Segoe UI Light" panose="020B0502040204020203" pitchFamily="34" charset="0"/>
                <a:cs typeface="Segoe UI Light" panose="020B0502040204020203" pitchFamily="34" charset="0"/>
              </a:rPr>
              <a:t>DATA</a:t>
            </a:r>
            <a:endParaRPr lang="en-US" sz="5400" b="1" spc="-20" dirty="0">
              <a:gradFill>
                <a:gsLst>
                  <a:gs pos="83000">
                    <a:srgbClr val="FFFFFF"/>
                  </a:gs>
                  <a:gs pos="100000">
                    <a:srgbClr val="FFFFFF"/>
                  </a:gs>
                </a:gsLst>
                <a:lin ang="5400000" scaled="1"/>
              </a:gradFill>
              <a:latin typeface="Segoe UI Light" panose="020B0502040204020203" pitchFamily="34" charset="0"/>
              <a:cs typeface="Segoe UI Light" panose="020B0502040204020203" pitchFamily="34" charset="0"/>
            </a:endParaRPr>
          </a:p>
        </p:txBody>
      </p:sp>
      <p:sp>
        <p:nvSpPr>
          <p:cNvPr id="284" name="USER"/>
          <p:cNvSpPr/>
          <p:nvPr/>
        </p:nvSpPr>
        <p:spPr bwMode="auto">
          <a:xfrm>
            <a:off x="274639" y="1211263"/>
            <a:ext cx="5869303" cy="9144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6304" rIns="179212" bIns="143371" numCol="1" spcCol="0" rtlCol="0" fromWordArt="0" anchor="ctr" anchorCtr="0" forceAA="0" compatLnSpc="1">
            <a:prstTxWarp prst="textNoShape">
              <a:avLst/>
            </a:prstTxWarp>
            <a:noAutofit/>
          </a:bodyPr>
          <a:lstStyle/>
          <a:p>
            <a:pPr algn="ctr" defTabSz="913652" fontAlgn="base">
              <a:lnSpc>
                <a:spcPct val="90000"/>
              </a:lnSpc>
              <a:spcBef>
                <a:spcPct val="0"/>
              </a:spcBef>
              <a:spcAft>
                <a:spcPct val="0"/>
              </a:spcAft>
              <a:defRPr/>
            </a:pPr>
            <a:r>
              <a:rPr lang="en-US" sz="5400" b="1" spc="-20" dirty="0">
                <a:gradFill>
                  <a:gsLst>
                    <a:gs pos="83000">
                      <a:srgbClr val="FFFFFF"/>
                    </a:gs>
                    <a:gs pos="100000">
                      <a:srgbClr val="FFFFFF"/>
                    </a:gs>
                  </a:gsLst>
                  <a:lin ang="5400000" scaled="1"/>
                </a:gradFill>
                <a:latin typeface="Segoe UI Light" panose="020B0502040204020203" pitchFamily="34" charset="0"/>
                <a:cs typeface="Segoe UI Light" panose="020B0502040204020203" pitchFamily="34" charset="0"/>
              </a:rPr>
              <a:t>USERS</a:t>
            </a:r>
          </a:p>
        </p:txBody>
      </p:sp>
      <p:grpSp>
        <p:nvGrpSpPr>
          <p:cNvPr id="175" name="Group 174"/>
          <p:cNvGrpSpPr/>
          <p:nvPr/>
        </p:nvGrpSpPr>
        <p:grpSpPr>
          <a:xfrm>
            <a:off x="662415" y="3684587"/>
            <a:ext cx="5262336" cy="2763865"/>
            <a:chOff x="540178" y="2851546"/>
            <a:chExt cx="5262336" cy="2763865"/>
          </a:xfrm>
        </p:grpSpPr>
        <p:sp>
          <p:nvSpPr>
            <p:cNvPr id="176" name="AutoShape 3"/>
            <p:cNvSpPr>
              <a:spLocks noChangeAspect="1" noChangeArrowheads="1" noTextEdit="1"/>
            </p:cNvSpPr>
            <p:nvPr/>
          </p:nvSpPr>
          <p:spPr bwMode="auto">
            <a:xfrm>
              <a:off x="855747" y="3586644"/>
              <a:ext cx="2539411" cy="2028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32688">
                <a:defRPr/>
              </a:pPr>
              <a:endParaRPr lang="en-US">
                <a:solidFill>
                  <a:srgbClr val="404040"/>
                </a:solidFill>
              </a:endParaRPr>
            </a:p>
          </p:txBody>
        </p:sp>
        <p:sp>
          <p:nvSpPr>
            <p:cNvPr id="177" name="Rounded Rectangle 176"/>
            <p:cNvSpPr/>
            <p:nvPr/>
          </p:nvSpPr>
          <p:spPr bwMode="auto">
            <a:xfrm rot="5400000">
              <a:off x="4210932" y="4023829"/>
              <a:ext cx="1889570" cy="1293594"/>
            </a:xfrm>
            <a:prstGeom prst="roundRect">
              <a:avLst>
                <a:gd name="adj" fmla="val 5986"/>
              </a:avLst>
            </a:prstGeom>
            <a:solidFill>
              <a:srgbClr val="33333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78" name="Rounded Rectangle 177"/>
            <p:cNvSpPr/>
            <p:nvPr/>
          </p:nvSpPr>
          <p:spPr bwMode="auto">
            <a:xfrm rot="5400000">
              <a:off x="4342251" y="4075857"/>
              <a:ext cx="1626931" cy="1133942"/>
            </a:xfrm>
            <a:prstGeom prst="roundRect">
              <a:avLst>
                <a:gd name="adj" fmla="val 3643"/>
              </a:avLst>
            </a:prstGeom>
            <a:solidFill>
              <a:srgbClr val="D83B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79" name="Oval 178"/>
            <p:cNvSpPr/>
            <p:nvPr/>
          </p:nvSpPr>
          <p:spPr bwMode="auto">
            <a:xfrm rot="5400000">
              <a:off x="5117455" y="5486583"/>
              <a:ext cx="76525" cy="76525"/>
            </a:xfrm>
            <a:prstGeom prst="ellipse">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80" name="Rectangle 179"/>
            <p:cNvSpPr/>
            <p:nvPr/>
          </p:nvSpPr>
          <p:spPr>
            <a:xfrm>
              <a:off x="4649298" y="4092508"/>
              <a:ext cx="1025503" cy="1287474"/>
            </a:xfrm>
            <a:prstGeom prst="rect">
              <a:avLst/>
            </a:prstGeom>
            <a:noFill/>
            <a:ln w="22225">
              <a:solidFill>
                <a:srgbClr val="A32B01"/>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algn="ctr" defTabSz="932468">
                <a:defRPr/>
              </a:pPr>
              <a:endParaRPr lang="en-US" sz="1835">
                <a:solidFill>
                  <a:srgbClr val="000000"/>
                </a:solidFill>
              </a:endParaRPr>
            </a:p>
          </p:txBody>
        </p:sp>
        <p:sp>
          <p:nvSpPr>
            <p:cNvPr id="181" name="Rectangle 180"/>
            <p:cNvSpPr/>
            <p:nvPr/>
          </p:nvSpPr>
          <p:spPr>
            <a:xfrm>
              <a:off x="4649298" y="3911598"/>
              <a:ext cx="1025503" cy="199389"/>
            </a:xfrm>
            <a:prstGeom prst="rect">
              <a:avLst/>
            </a:prstGeom>
            <a:noFill/>
            <a:ln w="22225">
              <a:solidFill>
                <a:srgbClr val="A32B01"/>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algn="ctr" defTabSz="932468">
                <a:defRPr/>
              </a:pPr>
              <a:endParaRPr lang="en-US" sz="1835">
                <a:solidFill>
                  <a:srgbClr val="000000"/>
                </a:solidFill>
              </a:endParaRPr>
            </a:p>
          </p:txBody>
        </p:sp>
        <p:cxnSp>
          <p:nvCxnSpPr>
            <p:cNvPr id="182" name="Straight Connector 181"/>
            <p:cNvCxnSpPr/>
            <p:nvPr/>
          </p:nvCxnSpPr>
          <p:spPr>
            <a:xfrm>
              <a:off x="4731651" y="4390496"/>
              <a:ext cx="462328"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a:off x="4731651" y="4494102"/>
              <a:ext cx="462328"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a:off x="4731651" y="4597709"/>
              <a:ext cx="873640"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a:off x="4731651" y="4701315"/>
              <a:ext cx="873640"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a:off x="4731651" y="4908528"/>
              <a:ext cx="873640"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a:off x="4731651" y="4804922"/>
              <a:ext cx="873640"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a:xfrm>
              <a:off x="4731651" y="5012137"/>
              <a:ext cx="873640"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89" name="Freeform 12"/>
            <p:cNvSpPr>
              <a:spLocks noEditPoints="1"/>
            </p:cNvSpPr>
            <p:nvPr/>
          </p:nvSpPr>
          <p:spPr bwMode="auto">
            <a:xfrm>
              <a:off x="5297283" y="4189760"/>
              <a:ext cx="333312" cy="325365"/>
            </a:xfrm>
            <a:custGeom>
              <a:avLst/>
              <a:gdLst>
                <a:gd name="T0" fmla="*/ 731 w 1609"/>
                <a:gd name="T1" fmla="*/ 843 h 1572"/>
                <a:gd name="T2" fmla="*/ 1444 w 1609"/>
                <a:gd name="T3" fmla="*/ 843 h 1572"/>
                <a:gd name="T4" fmla="*/ 731 w 1609"/>
                <a:gd name="T5" fmla="*/ 1572 h 1572"/>
                <a:gd name="T6" fmla="*/ 0 w 1609"/>
                <a:gd name="T7" fmla="*/ 843 h 1572"/>
                <a:gd name="T8" fmla="*/ 731 w 1609"/>
                <a:gd name="T9" fmla="*/ 132 h 1572"/>
                <a:gd name="T10" fmla="*/ 731 w 1609"/>
                <a:gd name="T11" fmla="*/ 843 h 1572"/>
                <a:gd name="T12" fmla="*/ 731 w 1609"/>
                <a:gd name="T13" fmla="*/ 843 h 1572"/>
                <a:gd name="T14" fmla="*/ 898 w 1609"/>
                <a:gd name="T15" fmla="*/ 734 h 1572"/>
                <a:gd name="T16" fmla="*/ 1609 w 1609"/>
                <a:gd name="T17" fmla="*/ 734 h 1572"/>
                <a:gd name="T18" fmla="*/ 898 w 1609"/>
                <a:gd name="T19" fmla="*/ 0 h 1572"/>
                <a:gd name="T20" fmla="*/ 898 w 1609"/>
                <a:gd name="T21" fmla="*/ 734 h 1572"/>
                <a:gd name="T22" fmla="*/ 898 w 1609"/>
                <a:gd name="T23" fmla="*/ 734 h 1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09" h="1572">
                  <a:moveTo>
                    <a:pt x="731" y="843"/>
                  </a:moveTo>
                  <a:cubicBezTo>
                    <a:pt x="1444" y="843"/>
                    <a:pt x="1444" y="843"/>
                    <a:pt x="1444" y="843"/>
                  </a:cubicBezTo>
                  <a:cubicBezTo>
                    <a:pt x="1444" y="1244"/>
                    <a:pt x="1115" y="1572"/>
                    <a:pt x="731" y="1572"/>
                  </a:cubicBezTo>
                  <a:cubicBezTo>
                    <a:pt x="329" y="1572"/>
                    <a:pt x="0" y="1244"/>
                    <a:pt x="0" y="843"/>
                  </a:cubicBezTo>
                  <a:cubicBezTo>
                    <a:pt x="0" y="460"/>
                    <a:pt x="329" y="132"/>
                    <a:pt x="731" y="132"/>
                  </a:cubicBezTo>
                  <a:cubicBezTo>
                    <a:pt x="731" y="843"/>
                    <a:pt x="731" y="843"/>
                    <a:pt x="731" y="843"/>
                  </a:cubicBezTo>
                  <a:cubicBezTo>
                    <a:pt x="731" y="843"/>
                    <a:pt x="731" y="843"/>
                    <a:pt x="731" y="843"/>
                  </a:cubicBezTo>
                  <a:close/>
                  <a:moveTo>
                    <a:pt x="898" y="734"/>
                  </a:moveTo>
                  <a:cubicBezTo>
                    <a:pt x="1609" y="734"/>
                    <a:pt x="1609" y="734"/>
                    <a:pt x="1609" y="734"/>
                  </a:cubicBezTo>
                  <a:cubicBezTo>
                    <a:pt x="1609" y="331"/>
                    <a:pt x="1281" y="0"/>
                    <a:pt x="898" y="0"/>
                  </a:cubicBezTo>
                  <a:cubicBezTo>
                    <a:pt x="898" y="734"/>
                    <a:pt x="898" y="734"/>
                    <a:pt x="898" y="734"/>
                  </a:cubicBezTo>
                  <a:cubicBezTo>
                    <a:pt x="898" y="734"/>
                    <a:pt x="898" y="734"/>
                    <a:pt x="898" y="734"/>
                  </a:cubicBezTo>
                  <a:close/>
                </a:path>
              </a:pathLst>
            </a:custGeom>
            <a:solidFill>
              <a:srgbClr val="A32B01"/>
            </a:solidFill>
            <a:ln>
              <a:noFill/>
            </a:ln>
          </p:spPr>
          <p:txBody>
            <a:bodyPr vert="horz" wrap="square" lIns="91440" tIns="45720" rIns="91440" bIns="45720" numCol="1" anchor="t" anchorCtr="0" compatLnSpc="1">
              <a:prstTxWarp prst="textNoShape">
                <a:avLst/>
              </a:prstTxWarp>
            </a:bodyPr>
            <a:lstStyle/>
            <a:p>
              <a:pPr defTabSz="932688">
                <a:defRPr/>
              </a:pPr>
              <a:endParaRPr lang="en-US">
                <a:solidFill>
                  <a:srgbClr val="404040"/>
                </a:solidFill>
              </a:endParaRPr>
            </a:p>
          </p:txBody>
        </p:sp>
        <p:sp>
          <p:nvSpPr>
            <p:cNvPr id="190" name="Freeform 5"/>
            <p:cNvSpPr>
              <a:spLocks/>
            </p:cNvSpPr>
            <p:nvPr/>
          </p:nvSpPr>
          <p:spPr bwMode="auto">
            <a:xfrm>
              <a:off x="1787391" y="5363155"/>
              <a:ext cx="1714098" cy="195853"/>
            </a:xfrm>
            <a:custGeom>
              <a:avLst/>
              <a:gdLst>
                <a:gd name="T0" fmla="*/ 999 w 1094"/>
                <a:gd name="T1" fmla="*/ 0 h 125"/>
                <a:gd name="T2" fmla="*/ 76 w 1094"/>
                <a:gd name="T3" fmla="*/ 0 h 125"/>
                <a:gd name="T4" fmla="*/ 0 w 1094"/>
                <a:gd name="T5" fmla="*/ 125 h 125"/>
                <a:gd name="T6" fmla="*/ 1094 w 1094"/>
                <a:gd name="T7" fmla="*/ 125 h 125"/>
                <a:gd name="T8" fmla="*/ 999 w 1094"/>
                <a:gd name="T9" fmla="*/ 0 h 125"/>
              </a:gdLst>
              <a:ahLst/>
              <a:cxnLst>
                <a:cxn ang="0">
                  <a:pos x="T0" y="T1"/>
                </a:cxn>
                <a:cxn ang="0">
                  <a:pos x="T2" y="T3"/>
                </a:cxn>
                <a:cxn ang="0">
                  <a:pos x="T4" y="T5"/>
                </a:cxn>
                <a:cxn ang="0">
                  <a:pos x="T6" y="T7"/>
                </a:cxn>
                <a:cxn ang="0">
                  <a:pos x="T8" y="T9"/>
                </a:cxn>
              </a:cxnLst>
              <a:rect l="0" t="0" r="r" b="b"/>
              <a:pathLst>
                <a:path w="1094" h="125">
                  <a:moveTo>
                    <a:pt x="999" y="0"/>
                  </a:moveTo>
                  <a:lnTo>
                    <a:pt x="76" y="0"/>
                  </a:lnTo>
                  <a:lnTo>
                    <a:pt x="0" y="125"/>
                  </a:lnTo>
                  <a:lnTo>
                    <a:pt x="1094" y="125"/>
                  </a:lnTo>
                  <a:lnTo>
                    <a:pt x="999" y="0"/>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688">
                <a:defRPr/>
              </a:pPr>
              <a:endParaRPr lang="en-US">
                <a:solidFill>
                  <a:srgbClr val="404040"/>
                </a:solidFill>
              </a:endParaRPr>
            </a:p>
          </p:txBody>
        </p:sp>
        <p:sp>
          <p:nvSpPr>
            <p:cNvPr id="191" name="Rectangle 6"/>
            <p:cNvSpPr>
              <a:spLocks noChangeArrowheads="1"/>
            </p:cNvSpPr>
            <p:nvPr/>
          </p:nvSpPr>
          <p:spPr bwMode="auto">
            <a:xfrm>
              <a:off x="1787391" y="5559005"/>
              <a:ext cx="1714098" cy="56406"/>
            </a:xfrm>
            <a:prstGeom prst="rect">
              <a:avLst/>
            </a:prstGeom>
            <a:solidFill>
              <a:srgbClr val="3333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32688">
                <a:defRPr/>
              </a:pPr>
              <a:endParaRPr lang="en-US">
                <a:solidFill>
                  <a:srgbClr val="404040"/>
                </a:solidFill>
              </a:endParaRPr>
            </a:p>
          </p:txBody>
        </p:sp>
        <p:sp>
          <p:nvSpPr>
            <p:cNvPr id="192" name="Freeform 7"/>
            <p:cNvSpPr>
              <a:spLocks/>
            </p:cNvSpPr>
            <p:nvPr/>
          </p:nvSpPr>
          <p:spPr bwMode="auto">
            <a:xfrm>
              <a:off x="919374" y="2851546"/>
              <a:ext cx="3462665" cy="2065065"/>
            </a:xfrm>
            <a:custGeom>
              <a:avLst/>
              <a:gdLst>
                <a:gd name="T0" fmla="*/ 1042 w 1042"/>
                <a:gd name="T1" fmla="*/ 587 h 621"/>
                <a:gd name="T2" fmla="*/ 1008 w 1042"/>
                <a:gd name="T3" fmla="*/ 621 h 621"/>
                <a:gd name="T4" fmla="*/ 34 w 1042"/>
                <a:gd name="T5" fmla="*/ 621 h 621"/>
                <a:gd name="T6" fmla="*/ 0 w 1042"/>
                <a:gd name="T7" fmla="*/ 587 h 621"/>
                <a:gd name="T8" fmla="*/ 0 w 1042"/>
                <a:gd name="T9" fmla="*/ 34 h 621"/>
                <a:gd name="T10" fmla="*/ 34 w 1042"/>
                <a:gd name="T11" fmla="*/ 0 h 621"/>
                <a:gd name="T12" fmla="*/ 1008 w 1042"/>
                <a:gd name="T13" fmla="*/ 0 h 621"/>
                <a:gd name="T14" fmla="*/ 1042 w 1042"/>
                <a:gd name="T15" fmla="*/ 34 h 621"/>
                <a:gd name="T16" fmla="*/ 1042 w 1042"/>
                <a:gd name="T17" fmla="*/ 587 h 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42" h="621">
                  <a:moveTo>
                    <a:pt x="1042" y="587"/>
                  </a:moveTo>
                  <a:cubicBezTo>
                    <a:pt x="1042" y="606"/>
                    <a:pt x="1027" y="621"/>
                    <a:pt x="1008" y="621"/>
                  </a:cubicBezTo>
                  <a:cubicBezTo>
                    <a:pt x="34" y="621"/>
                    <a:pt x="34" y="621"/>
                    <a:pt x="34" y="621"/>
                  </a:cubicBezTo>
                  <a:cubicBezTo>
                    <a:pt x="15" y="621"/>
                    <a:pt x="0" y="606"/>
                    <a:pt x="0" y="587"/>
                  </a:cubicBezTo>
                  <a:cubicBezTo>
                    <a:pt x="0" y="34"/>
                    <a:pt x="0" y="34"/>
                    <a:pt x="0" y="34"/>
                  </a:cubicBezTo>
                  <a:cubicBezTo>
                    <a:pt x="0" y="15"/>
                    <a:pt x="15" y="0"/>
                    <a:pt x="34" y="0"/>
                  </a:cubicBezTo>
                  <a:cubicBezTo>
                    <a:pt x="1008" y="0"/>
                    <a:pt x="1008" y="0"/>
                    <a:pt x="1008" y="0"/>
                  </a:cubicBezTo>
                  <a:cubicBezTo>
                    <a:pt x="1027" y="0"/>
                    <a:pt x="1042" y="15"/>
                    <a:pt x="1042" y="34"/>
                  </a:cubicBezTo>
                  <a:lnTo>
                    <a:pt x="1042" y="587"/>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688">
                <a:defRPr/>
              </a:pPr>
              <a:endParaRPr lang="en-US">
                <a:solidFill>
                  <a:srgbClr val="404040"/>
                </a:solidFill>
              </a:endParaRPr>
            </a:p>
          </p:txBody>
        </p:sp>
        <p:sp>
          <p:nvSpPr>
            <p:cNvPr id="193" name="Freeform 8"/>
            <p:cNvSpPr>
              <a:spLocks/>
            </p:cNvSpPr>
            <p:nvPr/>
          </p:nvSpPr>
          <p:spPr bwMode="auto">
            <a:xfrm>
              <a:off x="2415685" y="4910344"/>
              <a:ext cx="444976" cy="542119"/>
            </a:xfrm>
            <a:custGeom>
              <a:avLst/>
              <a:gdLst>
                <a:gd name="T0" fmla="*/ 94 w 134"/>
                <a:gd name="T1" fmla="*/ 0 h 163"/>
                <a:gd name="T2" fmla="*/ 99 w 134"/>
                <a:gd name="T3" fmla="*/ 17 h 163"/>
                <a:gd name="T4" fmla="*/ 67 w 134"/>
                <a:gd name="T5" fmla="*/ 49 h 163"/>
                <a:gd name="T6" fmla="*/ 35 w 134"/>
                <a:gd name="T7" fmla="*/ 17 h 163"/>
                <a:gd name="T8" fmla="*/ 40 w 134"/>
                <a:gd name="T9" fmla="*/ 0 h 163"/>
                <a:gd name="T10" fmla="*/ 0 w 134"/>
                <a:gd name="T11" fmla="*/ 0 h 163"/>
                <a:gd name="T12" fmla="*/ 0 w 134"/>
                <a:gd name="T13" fmla="*/ 163 h 163"/>
                <a:gd name="T14" fmla="*/ 134 w 134"/>
                <a:gd name="T15" fmla="*/ 163 h 163"/>
                <a:gd name="T16" fmla="*/ 134 w 134"/>
                <a:gd name="T17" fmla="*/ 0 h 163"/>
                <a:gd name="T18" fmla="*/ 94 w 134"/>
                <a:gd name="T19" fmla="*/ 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4" h="163">
                  <a:moveTo>
                    <a:pt x="94" y="0"/>
                  </a:moveTo>
                  <a:cubicBezTo>
                    <a:pt x="97" y="5"/>
                    <a:pt x="99" y="11"/>
                    <a:pt x="99" y="17"/>
                  </a:cubicBezTo>
                  <a:cubicBezTo>
                    <a:pt x="99" y="35"/>
                    <a:pt x="84" y="49"/>
                    <a:pt x="67" y="49"/>
                  </a:cubicBezTo>
                  <a:cubicBezTo>
                    <a:pt x="49" y="49"/>
                    <a:pt x="35" y="35"/>
                    <a:pt x="35" y="17"/>
                  </a:cubicBezTo>
                  <a:cubicBezTo>
                    <a:pt x="35" y="11"/>
                    <a:pt x="37" y="5"/>
                    <a:pt x="40" y="0"/>
                  </a:cubicBezTo>
                  <a:cubicBezTo>
                    <a:pt x="0" y="0"/>
                    <a:pt x="0" y="0"/>
                    <a:pt x="0" y="0"/>
                  </a:cubicBezTo>
                  <a:cubicBezTo>
                    <a:pt x="0" y="163"/>
                    <a:pt x="0" y="163"/>
                    <a:pt x="0" y="163"/>
                  </a:cubicBezTo>
                  <a:cubicBezTo>
                    <a:pt x="134" y="163"/>
                    <a:pt x="134" y="163"/>
                    <a:pt x="134" y="163"/>
                  </a:cubicBezTo>
                  <a:cubicBezTo>
                    <a:pt x="134" y="0"/>
                    <a:pt x="134" y="0"/>
                    <a:pt x="134" y="0"/>
                  </a:cubicBezTo>
                  <a:lnTo>
                    <a:pt x="94" y="0"/>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688">
                <a:defRPr/>
              </a:pPr>
              <a:endParaRPr lang="en-US">
                <a:solidFill>
                  <a:srgbClr val="404040"/>
                </a:solidFill>
              </a:endParaRPr>
            </a:p>
          </p:txBody>
        </p:sp>
        <p:sp>
          <p:nvSpPr>
            <p:cNvPr id="194" name="Freeform 9"/>
            <p:cNvSpPr>
              <a:spLocks/>
            </p:cNvSpPr>
            <p:nvPr/>
          </p:nvSpPr>
          <p:spPr bwMode="auto">
            <a:xfrm>
              <a:off x="1016516" y="2945555"/>
              <a:ext cx="3255845" cy="1798705"/>
            </a:xfrm>
            <a:custGeom>
              <a:avLst/>
              <a:gdLst>
                <a:gd name="T0" fmla="*/ 980 w 980"/>
                <a:gd name="T1" fmla="*/ 527 h 541"/>
                <a:gd name="T2" fmla="*/ 966 w 980"/>
                <a:gd name="T3" fmla="*/ 541 h 541"/>
                <a:gd name="T4" fmla="*/ 14 w 980"/>
                <a:gd name="T5" fmla="*/ 541 h 541"/>
                <a:gd name="T6" fmla="*/ 0 w 980"/>
                <a:gd name="T7" fmla="*/ 527 h 541"/>
                <a:gd name="T8" fmla="*/ 0 w 980"/>
                <a:gd name="T9" fmla="*/ 14 h 541"/>
                <a:gd name="T10" fmla="*/ 14 w 980"/>
                <a:gd name="T11" fmla="*/ 0 h 541"/>
                <a:gd name="T12" fmla="*/ 966 w 980"/>
                <a:gd name="T13" fmla="*/ 0 h 541"/>
                <a:gd name="T14" fmla="*/ 980 w 980"/>
                <a:gd name="T15" fmla="*/ 14 h 541"/>
                <a:gd name="T16" fmla="*/ 980 w 980"/>
                <a:gd name="T17" fmla="*/ 527 h 5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80" h="541">
                  <a:moveTo>
                    <a:pt x="980" y="527"/>
                  </a:moveTo>
                  <a:cubicBezTo>
                    <a:pt x="980" y="535"/>
                    <a:pt x="974" y="541"/>
                    <a:pt x="966" y="541"/>
                  </a:cubicBezTo>
                  <a:cubicBezTo>
                    <a:pt x="14" y="541"/>
                    <a:pt x="14" y="541"/>
                    <a:pt x="14" y="541"/>
                  </a:cubicBezTo>
                  <a:cubicBezTo>
                    <a:pt x="6" y="541"/>
                    <a:pt x="0" y="535"/>
                    <a:pt x="0" y="527"/>
                  </a:cubicBezTo>
                  <a:cubicBezTo>
                    <a:pt x="0" y="14"/>
                    <a:pt x="0" y="14"/>
                    <a:pt x="0" y="14"/>
                  </a:cubicBezTo>
                  <a:cubicBezTo>
                    <a:pt x="0" y="6"/>
                    <a:pt x="6" y="0"/>
                    <a:pt x="14" y="0"/>
                  </a:cubicBezTo>
                  <a:cubicBezTo>
                    <a:pt x="966" y="0"/>
                    <a:pt x="966" y="0"/>
                    <a:pt x="966" y="0"/>
                  </a:cubicBezTo>
                  <a:cubicBezTo>
                    <a:pt x="974" y="0"/>
                    <a:pt x="980" y="6"/>
                    <a:pt x="980" y="14"/>
                  </a:cubicBezTo>
                  <a:lnTo>
                    <a:pt x="980" y="527"/>
                  </a:lnTo>
                  <a:close/>
                </a:path>
              </a:pathLst>
            </a:custGeom>
            <a:solidFill>
              <a:srgbClr val="E8E8E8"/>
            </a:solidFill>
            <a:ln>
              <a:noFill/>
            </a:ln>
          </p:spPr>
          <p:txBody>
            <a:bodyPr vert="horz" wrap="square" lIns="91440" tIns="45720" rIns="91440" bIns="45720" numCol="1" anchor="t" anchorCtr="0" compatLnSpc="1">
              <a:prstTxWarp prst="textNoShape">
                <a:avLst/>
              </a:prstTxWarp>
            </a:bodyPr>
            <a:lstStyle/>
            <a:p>
              <a:pPr defTabSz="932688">
                <a:defRPr/>
              </a:pPr>
              <a:endParaRPr lang="en-US">
                <a:solidFill>
                  <a:srgbClr val="404040"/>
                </a:solidFill>
              </a:endParaRPr>
            </a:p>
          </p:txBody>
        </p:sp>
        <p:sp>
          <p:nvSpPr>
            <p:cNvPr id="195" name="Rectangle 14"/>
            <p:cNvSpPr>
              <a:spLocks noChangeArrowheads="1"/>
            </p:cNvSpPr>
            <p:nvPr/>
          </p:nvSpPr>
          <p:spPr bwMode="auto">
            <a:xfrm>
              <a:off x="1108374" y="3051647"/>
              <a:ext cx="3064658" cy="1586528"/>
            </a:xfrm>
            <a:prstGeom prst="rect">
              <a:avLst/>
            </a:prstGeom>
            <a:solidFill>
              <a:srgbClr val="217346"/>
            </a:solidFill>
            <a:ln>
              <a:noFill/>
            </a:ln>
            <a:extLst/>
          </p:spPr>
          <p:txBody>
            <a:bodyPr vert="horz" wrap="square" lIns="91440" tIns="45720" rIns="91440" bIns="45720" numCol="1" anchor="t" anchorCtr="0" compatLnSpc="1">
              <a:prstTxWarp prst="textNoShape">
                <a:avLst/>
              </a:prstTxWarp>
            </a:bodyPr>
            <a:lstStyle/>
            <a:p>
              <a:pPr defTabSz="932688">
                <a:defRPr/>
              </a:pPr>
              <a:endParaRPr lang="en-US">
                <a:solidFill>
                  <a:srgbClr val="404040"/>
                </a:solidFill>
              </a:endParaRPr>
            </a:p>
          </p:txBody>
        </p:sp>
        <p:sp>
          <p:nvSpPr>
            <p:cNvPr id="196" name="Freeform 5"/>
            <p:cNvSpPr>
              <a:spLocks noChangeAspect="1" noEditPoints="1"/>
            </p:cNvSpPr>
            <p:nvPr/>
          </p:nvSpPr>
          <p:spPr bwMode="black">
            <a:xfrm>
              <a:off x="1267533" y="3182438"/>
              <a:ext cx="1321583" cy="1325610"/>
            </a:xfrm>
            <a:custGeom>
              <a:avLst/>
              <a:gdLst>
                <a:gd name="T0" fmla="*/ 367 w 414"/>
                <a:gd name="T1" fmla="*/ 274 h 415"/>
                <a:gd name="T2" fmla="*/ 301 w 414"/>
                <a:gd name="T3" fmla="*/ 189 h 415"/>
                <a:gd name="T4" fmla="*/ 367 w 414"/>
                <a:gd name="T5" fmla="*/ 189 h 415"/>
                <a:gd name="T6" fmla="*/ 301 w 414"/>
                <a:gd name="T7" fmla="*/ 326 h 415"/>
                <a:gd name="T8" fmla="*/ 301 w 414"/>
                <a:gd name="T9" fmla="*/ 293 h 415"/>
                <a:gd name="T10" fmla="*/ 367 w 414"/>
                <a:gd name="T11" fmla="*/ 170 h 415"/>
                <a:gd name="T12" fmla="*/ 301 w 414"/>
                <a:gd name="T13" fmla="*/ 85 h 415"/>
                <a:gd name="T14" fmla="*/ 367 w 414"/>
                <a:gd name="T15" fmla="*/ 85 h 415"/>
                <a:gd name="T16" fmla="*/ 367 w 414"/>
                <a:gd name="T17" fmla="*/ 326 h 415"/>
                <a:gd name="T18" fmla="*/ 301 w 414"/>
                <a:gd name="T19" fmla="*/ 326 h 415"/>
                <a:gd name="T20" fmla="*/ 367 w 414"/>
                <a:gd name="T21" fmla="*/ 241 h 415"/>
                <a:gd name="T22" fmla="*/ 301 w 414"/>
                <a:gd name="T23" fmla="*/ 222 h 415"/>
                <a:gd name="T24" fmla="*/ 301 w 414"/>
                <a:gd name="T25" fmla="*/ 189 h 415"/>
                <a:gd name="T26" fmla="*/ 367 w 414"/>
                <a:gd name="T27" fmla="*/ 170 h 415"/>
                <a:gd name="T28" fmla="*/ 301 w 414"/>
                <a:gd name="T29" fmla="*/ 170 h 415"/>
                <a:gd name="T30" fmla="*/ 367 w 414"/>
                <a:gd name="T31" fmla="*/ 118 h 415"/>
                <a:gd name="T32" fmla="*/ 400 w 414"/>
                <a:gd name="T33" fmla="*/ 42 h 415"/>
                <a:gd name="T34" fmla="*/ 0 w 414"/>
                <a:gd name="T35" fmla="*/ 42 h 415"/>
                <a:gd name="T36" fmla="*/ 245 w 414"/>
                <a:gd name="T37" fmla="*/ 368 h 415"/>
                <a:gd name="T38" fmla="*/ 414 w 414"/>
                <a:gd name="T39" fmla="*/ 56 h 415"/>
                <a:gd name="T40" fmla="*/ 118 w 414"/>
                <a:gd name="T41" fmla="*/ 232 h 415"/>
                <a:gd name="T42" fmla="*/ 117 w 414"/>
                <a:gd name="T43" fmla="*/ 225 h 415"/>
                <a:gd name="T44" fmla="*/ 114 w 414"/>
                <a:gd name="T45" fmla="*/ 224 h 415"/>
                <a:gd name="T46" fmla="*/ 112 w 414"/>
                <a:gd name="T47" fmla="*/ 232 h 415"/>
                <a:gd name="T48" fmla="*/ 98 w 414"/>
                <a:gd name="T49" fmla="*/ 206 h 415"/>
                <a:gd name="T50" fmla="*/ 113 w 414"/>
                <a:gd name="T51" fmla="*/ 176 h 415"/>
                <a:gd name="T52" fmla="*/ 116 w 414"/>
                <a:gd name="T53" fmla="*/ 185 h 415"/>
                <a:gd name="T54" fmla="*/ 118 w 414"/>
                <a:gd name="T55" fmla="*/ 186 h 415"/>
                <a:gd name="T56" fmla="*/ 120 w 414"/>
                <a:gd name="T57" fmla="*/ 176 h 415"/>
                <a:gd name="T58" fmla="*/ 134 w 414"/>
                <a:gd name="T59" fmla="*/ 205 h 415"/>
                <a:gd name="T60" fmla="*/ 400 w 414"/>
                <a:gd name="T61" fmla="*/ 354 h 415"/>
                <a:gd name="T62" fmla="*/ 282 w 414"/>
                <a:gd name="T63" fmla="*/ 326 h 415"/>
                <a:gd name="T64" fmla="*/ 245 w 414"/>
                <a:gd name="T65" fmla="*/ 274 h 415"/>
                <a:gd name="T66" fmla="*/ 245 w 414"/>
                <a:gd name="T67" fmla="*/ 241 h 415"/>
                <a:gd name="T68" fmla="*/ 282 w 414"/>
                <a:gd name="T69" fmla="*/ 189 h 415"/>
                <a:gd name="T70" fmla="*/ 282 w 414"/>
                <a:gd name="T71" fmla="*/ 170 h 415"/>
                <a:gd name="T72" fmla="*/ 245 w 414"/>
                <a:gd name="T73" fmla="*/ 118 h 415"/>
                <a:gd name="T74" fmla="*/ 245 w 414"/>
                <a:gd name="T75" fmla="*/ 85 h 415"/>
                <a:gd name="T76" fmla="*/ 400 w 414"/>
                <a:gd name="T77" fmla="*/ 354 h 415"/>
                <a:gd name="T78" fmla="*/ 301 w 414"/>
                <a:gd name="T79" fmla="*/ 326 h 415"/>
                <a:gd name="T80" fmla="*/ 367 w 414"/>
                <a:gd name="T81" fmla="*/ 241 h 415"/>
                <a:gd name="T82" fmla="*/ 367 w 414"/>
                <a:gd name="T83" fmla="*/ 274 h 415"/>
                <a:gd name="T84" fmla="*/ 301 w 414"/>
                <a:gd name="T85" fmla="*/ 189 h 415"/>
                <a:gd name="T86" fmla="*/ 367 w 414"/>
                <a:gd name="T87" fmla="*/ 189 h 415"/>
                <a:gd name="T88" fmla="*/ 301 w 414"/>
                <a:gd name="T89" fmla="*/ 170 h 415"/>
                <a:gd name="T90" fmla="*/ 367 w 414"/>
                <a:gd name="T91" fmla="*/ 85 h 415"/>
                <a:gd name="T92" fmla="*/ 367 w 414"/>
                <a:gd name="T93" fmla="*/ 118 h 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14" h="415">
                  <a:moveTo>
                    <a:pt x="301" y="241"/>
                  </a:moveTo>
                  <a:cubicBezTo>
                    <a:pt x="301" y="274"/>
                    <a:pt x="301" y="274"/>
                    <a:pt x="301" y="274"/>
                  </a:cubicBezTo>
                  <a:cubicBezTo>
                    <a:pt x="367" y="274"/>
                    <a:pt x="367" y="274"/>
                    <a:pt x="367" y="274"/>
                  </a:cubicBezTo>
                  <a:cubicBezTo>
                    <a:pt x="367" y="241"/>
                    <a:pt x="367" y="241"/>
                    <a:pt x="367" y="241"/>
                  </a:cubicBezTo>
                  <a:lnTo>
                    <a:pt x="301" y="241"/>
                  </a:lnTo>
                  <a:close/>
                  <a:moveTo>
                    <a:pt x="301" y="189"/>
                  </a:moveTo>
                  <a:cubicBezTo>
                    <a:pt x="301" y="222"/>
                    <a:pt x="301" y="222"/>
                    <a:pt x="301" y="222"/>
                  </a:cubicBezTo>
                  <a:cubicBezTo>
                    <a:pt x="367" y="222"/>
                    <a:pt x="367" y="222"/>
                    <a:pt x="367" y="222"/>
                  </a:cubicBezTo>
                  <a:cubicBezTo>
                    <a:pt x="367" y="189"/>
                    <a:pt x="367" y="189"/>
                    <a:pt x="367" y="189"/>
                  </a:cubicBezTo>
                  <a:lnTo>
                    <a:pt x="301" y="189"/>
                  </a:lnTo>
                  <a:close/>
                  <a:moveTo>
                    <a:pt x="301" y="293"/>
                  </a:moveTo>
                  <a:cubicBezTo>
                    <a:pt x="301" y="326"/>
                    <a:pt x="301" y="326"/>
                    <a:pt x="301" y="326"/>
                  </a:cubicBezTo>
                  <a:cubicBezTo>
                    <a:pt x="367" y="326"/>
                    <a:pt x="367" y="326"/>
                    <a:pt x="367" y="326"/>
                  </a:cubicBezTo>
                  <a:cubicBezTo>
                    <a:pt x="367" y="293"/>
                    <a:pt x="367" y="293"/>
                    <a:pt x="367" y="293"/>
                  </a:cubicBezTo>
                  <a:lnTo>
                    <a:pt x="301" y="293"/>
                  </a:lnTo>
                  <a:close/>
                  <a:moveTo>
                    <a:pt x="301" y="137"/>
                  </a:moveTo>
                  <a:cubicBezTo>
                    <a:pt x="301" y="170"/>
                    <a:pt x="301" y="170"/>
                    <a:pt x="301" y="170"/>
                  </a:cubicBezTo>
                  <a:cubicBezTo>
                    <a:pt x="367" y="170"/>
                    <a:pt x="367" y="170"/>
                    <a:pt x="367" y="170"/>
                  </a:cubicBezTo>
                  <a:cubicBezTo>
                    <a:pt x="367" y="137"/>
                    <a:pt x="367" y="137"/>
                    <a:pt x="367" y="137"/>
                  </a:cubicBezTo>
                  <a:lnTo>
                    <a:pt x="301" y="137"/>
                  </a:lnTo>
                  <a:close/>
                  <a:moveTo>
                    <a:pt x="301" y="85"/>
                  </a:moveTo>
                  <a:cubicBezTo>
                    <a:pt x="301" y="118"/>
                    <a:pt x="301" y="118"/>
                    <a:pt x="301" y="118"/>
                  </a:cubicBezTo>
                  <a:cubicBezTo>
                    <a:pt x="367" y="118"/>
                    <a:pt x="367" y="118"/>
                    <a:pt x="367" y="118"/>
                  </a:cubicBezTo>
                  <a:cubicBezTo>
                    <a:pt x="367" y="85"/>
                    <a:pt x="367" y="85"/>
                    <a:pt x="367" y="85"/>
                  </a:cubicBezTo>
                  <a:lnTo>
                    <a:pt x="301" y="85"/>
                  </a:lnTo>
                  <a:close/>
                  <a:moveTo>
                    <a:pt x="301" y="326"/>
                  </a:moveTo>
                  <a:cubicBezTo>
                    <a:pt x="367" y="326"/>
                    <a:pt x="367" y="326"/>
                    <a:pt x="367" y="326"/>
                  </a:cubicBezTo>
                  <a:cubicBezTo>
                    <a:pt x="367" y="293"/>
                    <a:pt x="367" y="293"/>
                    <a:pt x="367" y="293"/>
                  </a:cubicBezTo>
                  <a:cubicBezTo>
                    <a:pt x="301" y="293"/>
                    <a:pt x="301" y="293"/>
                    <a:pt x="301" y="293"/>
                  </a:cubicBezTo>
                  <a:lnTo>
                    <a:pt x="301" y="326"/>
                  </a:lnTo>
                  <a:close/>
                  <a:moveTo>
                    <a:pt x="301" y="274"/>
                  </a:moveTo>
                  <a:cubicBezTo>
                    <a:pt x="367" y="274"/>
                    <a:pt x="367" y="274"/>
                    <a:pt x="367" y="274"/>
                  </a:cubicBezTo>
                  <a:cubicBezTo>
                    <a:pt x="367" y="241"/>
                    <a:pt x="367" y="241"/>
                    <a:pt x="367" y="241"/>
                  </a:cubicBezTo>
                  <a:cubicBezTo>
                    <a:pt x="301" y="241"/>
                    <a:pt x="301" y="241"/>
                    <a:pt x="301" y="241"/>
                  </a:cubicBezTo>
                  <a:lnTo>
                    <a:pt x="301" y="274"/>
                  </a:lnTo>
                  <a:close/>
                  <a:moveTo>
                    <a:pt x="301" y="222"/>
                  </a:moveTo>
                  <a:cubicBezTo>
                    <a:pt x="367" y="222"/>
                    <a:pt x="367" y="222"/>
                    <a:pt x="367" y="222"/>
                  </a:cubicBezTo>
                  <a:cubicBezTo>
                    <a:pt x="367" y="189"/>
                    <a:pt x="367" y="189"/>
                    <a:pt x="367" y="189"/>
                  </a:cubicBezTo>
                  <a:cubicBezTo>
                    <a:pt x="301" y="189"/>
                    <a:pt x="301" y="189"/>
                    <a:pt x="301" y="189"/>
                  </a:cubicBezTo>
                  <a:lnTo>
                    <a:pt x="301" y="222"/>
                  </a:lnTo>
                  <a:close/>
                  <a:moveTo>
                    <a:pt x="301" y="170"/>
                  </a:moveTo>
                  <a:cubicBezTo>
                    <a:pt x="367" y="170"/>
                    <a:pt x="367" y="170"/>
                    <a:pt x="367" y="170"/>
                  </a:cubicBezTo>
                  <a:cubicBezTo>
                    <a:pt x="367" y="137"/>
                    <a:pt x="367" y="137"/>
                    <a:pt x="367" y="137"/>
                  </a:cubicBezTo>
                  <a:cubicBezTo>
                    <a:pt x="301" y="137"/>
                    <a:pt x="301" y="137"/>
                    <a:pt x="301" y="137"/>
                  </a:cubicBezTo>
                  <a:lnTo>
                    <a:pt x="301" y="170"/>
                  </a:lnTo>
                  <a:close/>
                  <a:moveTo>
                    <a:pt x="301" y="85"/>
                  </a:moveTo>
                  <a:cubicBezTo>
                    <a:pt x="301" y="118"/>
                    <a:pt x="301" y="118"/>
                    <a:pt x="301" y="118"/>
                  </a:cubicBezTo>
                  <a:cubicBezTo>
                    <a:pt x="367" y="118"/>
                    <a:pt x="367" y="118"/>
                    <a:pt x="367" y="118"/>
                  </a:cubicBezTo>
                  <a:cubicBezTo>
                    <a:pt x="367" y="85"/>
                    <a:pt x="367" y="85"/>
                    <a:pt x="367" y="85"/>
                  </a:cubicBezTo>
                  <a:lnTo>
                    <a:pt x="301" y="85"/>
                  </a:lnTo>
                  <a:close/>
                  <a:moveTo>
                    <a:pt x="400" y="42"/>
                  </a:moveTo>
                  <a:cubicBezTo>
                    <a:pt x="245" y="42"/>
                    <a:pt x="245" y="42"/>
                    <a:pt x="245" y="42"/>
                  </a:cubicBezTo>
                  <a:cubicBezTo>
                    <a:pt x="245" y="0"/>
                    <a:pt x="245" y="0"/>
                    <a:pt x="245" y="0"/>
                  </a:cubicBezTo>
                  <a:cubicBezTo>
                    <a:pt x="0" y="42"/>
                    <a:pt x="0" y="42"/>
                    <a:pt x="0" y="42"/>
                  </a:cubicBezTo>
                  <a:cubicBezTo>
                    <a:pt x="0" y="373"/>
                    <a:pt x="0" y="373"/>
                    <a:pt x="0" y="373"/>
                  </a:cubicBezTo>
                  <a:cubicBezTo>
                    <a:pt x="245" y="415"/>
                    <a:pt x="245" y="415"/>
                    <a:pt x="245" y="415"/>
                  </a:cubicBezTo>
                  <a:cubicBezTo>
                    <a:pt x="245" y="368"/>
                    <a:pt x="245" y="368"/>
                    <a:pt x="245" y="368"/>
                  </a:cubicBezTo>
                  <a:cubicBezTo>
                    <a:pt x="401" y="368"/>
                    <a:pt x="401" y="368"/>
                    <a:pt x="401" y="368"/>
                  </a:cubicBezTo>
                  <a:cubicBezTo>
                    <a:pt x="410" y="368"/>
                    <a:pt x="414" y="362"/>
                    <a:pt x="414" y="354"/>
                  </a:cubicBezTo>
                  <a:cubicBezTo>
                    <a:pt x="414" y="56"/>
                    <a:pt x="414" y="56"/>
                    <a:pt x="414" y="56"/>
                  </a:cubicBezTo>
                  <a:cubicBezTo>
                    <a:pt x="414" y="49"/>
                    <a:pt x="408" y="42"/>
                    <a:pt x="400" y="42"/>
                  </a:cubicBezTo>
                  <a:close/>
                  <a:moveTo>
                    <a:pt x="139" y="282"/>
                  </a:moveTo>
                  <a:cubicBezTo>
                    <a:pt x="118" y="232"/>
                    <a:pt x="118" y="232"/>
                    <a:pt x="118" y="232"/>
                  </a:cubicBezTo>
                  <a:cubicBezTo>
                    <a:pt x="118" y="231"/>
                    <a:pt x="118" y="231"/>
                    <a:pt x="118" y="230"/>
                  </a:cubicBezTo>
                  <a:cubicBezTo>
                    <a:pt x="117" y="230"/>
                    <a:pt x="117" y="229"/>
                    <a:pt x="117" y="229"/>
                  </a:cubicBezTo>
                  <a:cubicBezTo>
                    <a:pt x="117" y="228"/>
                    <a:pt x="117" y="226"/>
                    <a:pt x="117" y="225"/>
                  </a:cubicBezTo>
                  <a:cubicBezTo>
                    <a:pt x="116" y="224"/>
                    <a:pt x="116" y="223"/>
                    <a:pt x="116" y="222"/>
                  </a:cubicBezTo>
                  <a:cubicBezTo>
                    <a:pt x="116" y="222"/>
                    <a:pt x="116" y="222"/>
                    <a:pt x="116" y="222"/>
                  </a:cubicBezTo>
                  <a:cubicBezTo>
                    <a:pt x="116" y="223"/>
                    <a:pt x="114" y="223"/>
                    <a:pt x="114" y="224"/>
                  </a:cubicBezTo>
                  <a:cubicBezTo>
                    <a:pt x="114" y="224"/>
                    <a:pt x="114" y="225"/>
                    <a:pt x="114" y="226"/>
                  </a:cubicBezTo>
                  <a:cubicBezTo>
                    <a:pt x="114" y="228"/>
                    <a:pt x="113" y="228"/>
                    <a:pt x="113" y="229"/>
                  </a:cubicBezTo>
                  <a:cubicBezTo>
                    <a:pt x="113" y="230"/>
                    <a:pt x="113" y="231"/>
                    <a:pt x="112" y="232"/>
                  </a:cubicBezTo>
                  <a:cubicBezTo>
                    <a:pt x="92" y="280"/>
                    <a:pt x="92" y="280"/>
                    <a:pt x="92" y="280"/>
                  </a:cubicBezTo>
                  <a:cubicBezTo>
                    <a:pt x="61" y="277"/>
                    <a:pt x="61" y="277"/>
                    <a:pt x="61" y="277"/>
                  </a:cubicBezTo>
                  <a:cubicBezTo>
                    <a:pt x="98" y="206"/>
                    <a:pt x="98" y="206"/>
                    <a:pt x="98" y="206"/>
                  </a:cubicBezTo>
                  <a:cubicBezTo>
                    <a:pt x="65" y="134"/>
                    <a:pt x="65" y="134"/>
                    <a:pt x="65" y="134"/>
                  </a:cubicBezTo>
                  <a:cubicBezTo>
                    <a:pt x="95" y="132"/>
                    <a:pt x="95" y="132"/>
                    <a:pt x="95" y="132"/>
                  </a:cubicBezTo>
                  <a:cubicBezTo>
                    <a:pt x="113" y="176"/>
                    <a:pt x="113" y="176"/>
                    <a:pt x="113" y="176"/>
                  </a:cubicBezTo>
                  <a:cubicBezTo>
                    <a:pt x="113" y="177"/>
                    <a:pt x="113" y="178"/>
                    <a:pt x="114" y="179"/>
                  </a:cubicBezTo>
                  <a:cubicBezTo>
                    <a:pt x="114" y="179"/>
                    <a:pt x="114" y="180"/>
                    <a:pt x="114" y="182"/>
                  </a:cubicBezTo>
                  <a:cubicBezTo>
                    <a:pt x="116" y="183"/>
                    <a:pt x="116" y="184"/>
                    <a:pt x="116" y="185"/>
                  </a:cubicBezTo>
                  <a:cubicBezTo>
                    <a:pt x="116" y="186"/>
                    <a:pt x="116" y="187"/>
                    <a:pt x="117" y="189"/>
                  </a:cubicBezTo>
                  <a:cubicBezTo>
                    <a:pt x="117" y="189"/>
                    <a:pt x="117" y="189"/>
                    <a:pt x="117" y="189"/>
                  </a:cubicBezTo>
                  <a:cubicBezTo>
                    <a:pt x="117" y="187"/>
                    <a:pt x="117" y="187"/>
                    <a:pt x="118" y="186"/>
                  </a:cubicBezTo>
                  <a:cubicBezTo>
                    <a:pt x="118" y="185"/>
                    <a:pt x="118" y="184"/>
                    <a:pt x="118" y="183"/>
                  </a:cubicBezTo>
                  <a:cubicBezTo>
                    <a:pt x="118" y="182"/>
                    <a:pt x="119" y="180"/>
                    <a:pt x="119" y="179"/>
                  </a:cubicBezTo>
                  <a:cubicBezTo>
                    <a:pt x="119" y="178"/>
                    <a:pt x="120" y="177"/>
                    <a:pt x="120" y="176"/>
                  </a:cubicBezTo>
                  <a:cubicBezTo>
                    <a:pt x="140" y="130"/>
                    <a:pt x="140" y="130"/>
                    <a:pt x="140" y="130"/>
                  </a:cubicBezTo>
                  <a:cubicBezTo>
                    <a:pt x="172" y="127"/>
                    <a:pt x="172" y="127"/>
                    <a:pt x="172" y="127"/>
                  </a:cubicBezTo>
                  <a:cubicBezTo>
                    <a:pt x="134" y="205"/>
                    <a:pt x="134" y="205"/>
                    <a:pt x="134" y="205"/>
                  </a:cubicBezTo>
                  <a:cubicBezTo>
                    <a:pt x="173" y="284"/>
                    <a:pt x="173" y="284"/>
                    <a:pt x="173" y="284"/>
                  </a:cubicBezTo>
                  <a:lnTo>
                    <a:pt x="139" y="282"/>
                  </a:lnTo>
                  <a:close/>
                  <a:moveTo>
                    <a:pt x="400" y="354"/>
                  </a:moveTo>
                  <a:cubicBezTo>
                    <a:pt x="245" y="354"/>
                    <a:pt x="245" y="354"/>
                    <a:pt x="245" y="354"/>
                  </a:cubicBezTo>
                  <a:cubicBezTo>
                    <a:pt x="245" y="326"/>
                    <a:pt x="245" y="326"/>
                    <a:pt x="245" y="326"/>
                  </a:cubicBezTo>
                  <a:cubicBezTo>
                    <a:pt x="282" y="326"/>
                    <a:pt x="282" y="326"/>
                    <a:pt x="282" y="326"/>
                  </a:cubicBezTo>
                  <a:cubicBezTo>
                    <a:pt x="282" y="293"/>
                    <a:pt x="282" y="293"/>
                    <a:pt x="282" y="293"/>
                  </a:cubicBezTo>
                  <a:cubicBezTo>
                    <a:pt x="245" y="293"/>
                    <a:pt x="245" y="293"/>
                    <a:pt x="245" y="293"/>
                  </a:cubicBezTo>
                  <a:cubicBezTo>
                    <a:pt x="245" y="274"/>
                    <a:pt x="245" y="274"/>
                    <a:pt x="245" y="274"/>
                  </a:cubicBezTo>
                  <a:cubicBezTo>
                    <a:pt x="282" y="274"/>
                    <a:pt x="282" y="274"/>
                    <a:pt x="282" y="274"/>
                  </a:cubicBezTo>
                  <a:cubicBezTo>
                    <a:pt x="282" y="241"/>
                    <a:pt x="282" y="241"/>
                    <a:pt x="282" y="241"/>
                  </a:cubicBezTo>
                  <a:cubicBezTo>
                    <a:pt x="245" y="241"/>
                    <a:pt x="245" y="241"/>
                    <a:pt x="245" y="241"/>
                  </a:cubicBezTo>
                  <a:cubicBezTo>
                    <a:pt x="245" y="222"/>
                    <a:pt x="245" y="222"/>
                    <a:pt x="245" y="222"/>
                  </a:cubicBezTo>
                  <a:cubicBezTo>
                    <a:pt x="282" y="222"/>
                    <a:pt x="282" y="222"/>
                    <a:pt x="282" y="222"/>
                  </a:cubicBezTo>
                  <a:cubicBezTo>
                    <a:pt x="282" y="189"/>
                    <a:pt x="282" y="189"/>
                    <a:pt x="282" y="189"/>
                  </a:cubicBezTo>
                  <a:cubicBezTo>
                    <a:pt x="245" y="189"/>
                    <a:pt x="245" y="189"/>
                    <a:pt x="245" y="189"/>
                  </a:cubicBezTo>
                  <a:cubicBezTo>
                    <a:pt x="245" y="170"/>
                    <a:pt x="245" y="170"/>
                    <a:pt x="245" y="170"/>
                  </a:cubicBezTo>
                  <a:cubicBezTo>
                    <a:pt x="282" y="170"/>
                    <a:pt x="282" y="170"/>
                    <a:pt x="282" y="170"/>
                  </a:cubicBezTo>
                  <a:cubicBezTo>
                    <a:pt x="282" y="137"/>
                    <a:pt x="282" y="137"/>
                    <a:pt x="282" y="137"/>
                  </a:cubicBezTo>
                  <a:cubicBezTo>
                    <a:pt x="245" y="137"/>
                    <a:pt x="245" y="137"/>
                    <a:pt x="245" y="137"/>
                  </a:cubicBezTo>
                  <a:cubicBezTo>
                    <a:pt x="245" y="118"/>
                    <a:pt x="245" y="118"/>
                    <a:pt x="245" y="118"/>
                  </a:cubicBezTo>
                  <a:cubicBezTo>
                    <a:pt x="282" y="118"/>
                    <a:pt x="282" y="118"/>
                    <a:pt x="282" y="118"/>
                  </a:cubicBezTo>
                  <a:cubicBezTo>
                    <a:pt x="282" y="85"/>
                    <a:pt x="282" y="85"/>
                    <a:pt x="282" y="85"/>
                  </a:cubicBezTo>
                  <a:cubicBezTo>
                    <a:pt x="245" y="85"/>
                    <a:pt x="245" y="85"/>
                    <a:pt x="245" y="85"/>
                  </a:cubicBezTo>
                  <a:cubicBezTo>
                    <a:pt x="245" y="56"/>
                    <a:pt x="245" y="56"/>
                    <a:pt x="245" y="56"/>
                  </a:cubicBezTo>
                  <a:cubicBezTo>
                    <a:pt x="400" y="56"/>
                    <a:pt x="400" y="56"/>
                    <a:pt x="400" y="56"/>
                  </a:cubicBezTo>
                  <a:lnTo>
                    <a:pt x="400" y="354"/>
                  </a:lnTo>
                  <a:close/>
                  <a:moveTo>
                    <a:pt x="367" y="293"/>
                  </a:moveTo>
                  <a:cubicBezTo>
                    <a:pt x="301" y="293"/>
                    <a:pt x="301" y="293"/>
                    <a:pt x="301" y="293"/>
                  </a:cubicBezTo>
                  <a:cubicBezTo>
                    <a:pt x="301" y="326"/>
                    <a:pt x="301" y="326"/>
                    <a:pt x="301" y="326"/>
                  </a:cubicBezTo>
                  <a:cubicBezTo>
                    <a:pt x="367" y="326"/>
                    <a:pt x="367" y="326"/>
                    <a:pt x="367" y="326"/>
                  </a:cubicBezTo>
                  <a:lnTo>
                    <a:pt x="367" y="293"/>
                  </a:lnTo>
                  <a:close/>
                  <a:moveTo>
                    <a:pt x="367" y="241"/>
                  </a:moveTo>
                  <a:cubicBezTo>
                    <a:pt x="301" y="241"/>
                    <a:pt x="301" y="241"/>
                    <a:pt x="301" y="241"/>
                  </a:cubicBezTo>
                  <a:cubicBezTo>
                    <a:pt x="301" y="274"/>
                    <a:pt x="301" y="274"/>
                    <a:pt x="301" y="274"/>
                  </a:cubicBezTo>
                  <a:cubicBezTo>
                    <a:pt x="367" y="274"/>
                    <a:pt x="367" y="274"/>
                    <a:pt x="367" y="274"/>
                  </a:cubicBezTo>
                  <a:lnTo>
                    <a:pt x="367" y="241"/>
                  </a:lnTo>
                  <a:close/>
                  <a:moveTo>
                    <a:pt x="367" y="189"/>
                  </a:moveTo>
                  <a:cubicBezTo>
                    <a:pt x="301" y="189"/>
                    <a:pt x="301" y="189"/>
                    <a:pt x="301" y="189"/>
                  </a:cubicBezTo>
                  <a:cubicBezTo>
                    <a:pt x="301" y="222"/>
                    <a:pt x="301" y="222"/>
                    <a:pt x="301" y="222"/>
                  </a:cubicBezTo>
                  <a:cubicBezTo>
                    <a:pt x="367" y="222"/>
                    <a:pt x="367" y="222"/>
                    <a:pt x="367" y="222"/>
                  </a:cubicBezTo>
                  <a:lnTo>
                    <a:pt x="367" y="189"/>
                  </a:lnTo>
                  <a:close/>
                  <a:moveTo>
                    <a:pt x="367" y="137"/>
                  </a:moveTo>
                  <a:cubicBezTo>
                    <a:pt x="301" y="137"/>
                    <a:pt x="301" y="137"/>
                    <a:pt x="301" y="137"/>
                  </a:cubicBezTo>
                  <a:cubicBezTo>
                    <a:pt x="301" y="170"/>
                    <a:pt x="301" y="170"/>
                    <a:pt x="301" y="170"/>
                  </a:cubicBezTo>
                  <a:cubicBezTo>
                    <a:pt x="367" y="170"/>
                    <a:pt x="367" y="170"/>
                    <a:pt x="367" y="170"/>
                  </a:cubicBezTo>
                  <a:lnTo>
                    <a:pt x="367" y="137"/>
                  </a:lnTo>
                  <a:close/>
                  <a:moveTo>
                    <a:pt x="367" y="85"/>
                  </a:moveTo>
                  <a:cubicBezTo>
                    <a:pt x="301" y="85"/>
                    <a:pt x="301" y="85"/>
                    <a:pt x="301" y="85"/>
                  </a:cubicBezTo>
                  <a:cubicBezTo>
                    <a:pt x="301" y="118"/>
                    <a:pt x="301" y="118"/>
                    <a:pt x="301" y="118"/>
                  </a:cubicBezTo>
                  <a:cubicBezTo>
                    <a:pt x="367" y="118"/>
                    <a:pt x="367" y="118"/>
                    <a:pt x="367" y="118"/>
                  </a:cubicBezTo>
                  <a:lnTo>
                    <a:pt x="367" y="85"/>
                  </a:lnTo>
                  <a:close/>
                </a:path>
              </a:pathLst>
            </a:custGeom>
            <a:solidFill>
              <a:srgbClr val="164E2F"/>
            </a:solidFill>
            <a:ln>
              <a:noFill/>
            </a:ln>
          </p:spPr>
          <p:txBody>
            <a:bodyPr vert="horz" wrap="square" lIns="91440" tIns="45720" rIns="91440" bIns="45720" numCol="1" anchor="t" anchorCtr="0" compatLnSpc="1">
              <a:prstTxWarp prst="textNoShape">
                <a:avLst/>
              </a:prstTxWarp>
            </a:bodyPr>
            <a:lstStyle/>
            <a:p>
              <a:pPr>
                <a:defRPr/>
              </a:pPr>
              <a:endParaRPr lang="en-US" kern="0">
                <a:solidFill>
                  <a:srgbClr val="505050"/>
                </a:solidFill>
              </a:endParaRPr>
            </a:p>
          </p:txBody>
        </p:sp>
        <p:sp>
          <p:nvSpPr>
            <p:cNvPr id="197" name="Rectangle 196"/>
            <p:cNvSpPr/>
            <p:nvPr/>
          </p:nvSpPr>
          <p:spPr>
            <a:xfrm>
              <a:off x="2677674" y="3437617"/>
              <a:ext cx="1376999" cy="948535"/>
            </a:xfrm>
            <a:prstGeom prst="rect">
              <a:avLst/>
            </a:prstGeom>
            <a:solidFill>
              <a:srgbClr val="217346"/>
            </a:solidFill>
            <a:ln w="22225">
              <a:solidFill>
                <a:srgbClr val="164E2F"/>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algn="ctr" defTabSz="932468">
                <a:defRPr/>
              </a:pPr>
              <a:endParaRPr lang="en-US" sz="1835">
                <a:solidFill>
                  <a:srgbClr val="000000"/>
                </a:solidFill>
              </a:endParaRPr>
            </a:p>
          </p:txBody>
        </p:sp>
        <p:sp>
          <p:nvSpPr>
            <p:cNvPr id="198" name="Rectangle 197"/>
            <p:cNvSpPr/>
            <p:nvPr/>
          </p:nvSpPr>
          <p:spPr>
            <a:xfrm>
              <a:off x="2677674" y="3304333"/>
              <a:ext cx="1376999" cy="146898"/>
            </a:xfrm>
            <a:prstGeom prst="rect">
              <a:avLst/>
            </a:prstGeom>
            <a:solidFill>
              <a:srgbClr val="217346"/>
            </a:solidFill>
            <a:ln w="22225">
              <a:solidFill>
                <a:srgbClr val="164E2F"/>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algn="ctr" defTabSz="932468">
                <a:defRPr/>
              </a:pPr>
              <a:endParaRPr lang="en-US" sz="1835">
                <a:solidFill>
                  <a:srgbClr val="000000"/>
                </a:solidFill>
              </a:endParaRPr>
            </a:p>
          </p:txBody>
        </p:sp>
        <p:grpSp>
          <p:nvGrpSpPr>
            <p:cNvPr id="199" name="Group 198"/>
            <p:cNvGrpSpPr/>
            <p:nvPr/>
          </p:nvGrpSpPr>
          <p:grpSpPr>
            <a:xfrm>
              <a:off x="2786888" y="3533161"/>
              <a:ext cx="1165218" cy="775768"/>
              <a:chOff x="1536522" y="2097832"/>
              <a:chExt cx="830830" cy="553142"/>
            </a:xfrm>
          </p:grpSpPr>
          <p:sp>
            <p:nvSpPr>
              <p:cNvPr id="264" name="Rectangle 263"/>
              <p:cNvSpPr/>
              <p:nvPr/>
            </p:nvSpPr>
            <p:spPr bwMode="auto">
              <a:xfrm>
                <a:off x="2244476" y="2097832"/>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265" name="Rectangle 264"/>
              <p:cNvSpPr/>
              <p:nvPr/>
            </p:nvSpPr>
            <p:spPr bwMode="auto">
              <a:xfrm>
                <a:off x="2244476" y="2195125"/>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266" name="Rectangle 265"/>
              <p:cNvSpPr/>
              <p:nvPr/>
            </p:nvSpPr>
            <p:spPr bwMode="auto">
              <a:xfrm>
                <a:off x="2244476" y="2292418"/>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267" name="Rectangle 266"/>
              <p:cNvSpPr/>
              <p:nvPr/>
            </p:nvSpPr>
            <p:spPr bwMode="auto">
              <a:xfrm>
                <a:off x="2244476" y="2389711"/>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268" name="Rectangle 267"/>
              <p:cNvSpPr/>
              <p:nvPr/>
            </p:nvSpPr>
            <p:spPr bwMode="auto">
              <a:xfrm>
                <a:off x="2244476" y="2487004"/>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269" name="Rectangle 268"/>
              <p:cNvSpPr/>
              <p:nvPr/>
            </p:nvSpPr>
            <p:spPr bwMode="auto">
              <a:xfrm>
                <a:off x="2244476" y="2584299"/>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270" name="Rectangle 269"/>
              <p:cNvSpPr/>
              <p:nvPr/>
            </p:nvSpPr>
            <p:spPr bwMode="auto">
              <a:xfrm>
                <a:off x="1890498" y="2097832"/>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271" name="Rectangle 270"/>
              <p:cNvSpPr/>
              <p:nvPr/>
            </p:nvSpPr>
            <p:spPr bwMode="auto">
              <a:xfrm>
                <a:off x="1890498" y="2195125"/>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272" name="Rectangle 271"/>
              <p:cNvSpPr/>
              <p:nvPr/>
            </p:nvSpPr>
            <p:spPr bwMode="auto">
              <a:xfrm>
                <a:off x="1890498" y="2292418"/>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273" name="Rectangle 272"/>
              <p:cNvSpPr/>
              <p:nvPr/>
            </p:nvSpPr>
            <p:spPr bwMode="auto">
              <a:xfrm>
                <a:off x="1890498" y="2389711"/>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274" name="Rectangle 273"/>
              <p:cNvSpPr/>
              <p:nvPr/>
            </p:nvSpPr>
            <p:spPr bwMode="auto">
              <a:xfrm>
                <a:off x="1890498" y="2487004"/>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275" name="Rectangle 274"/>
              <p:cNvSpPr/>
              <p:nvPr/>
            </p:nvSpPr>
            <p:spPr bwMode="auto">
              <a:xfrm>
                <a:off x="1890498" y="2584299"/>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276" name="Rectangle 275"/>
              <p:cNvSpPr/>
              <p:nvPr/>
            </p:nvSpPr>
            <p:spPr bwMode="auto">
              <a:xfrm>
                <a:off x="2067486" y="2097832"/>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277" name="Rectangle 276"/>
              <p:cNvSpPr/>
              <p:nvPr/>
            </p:nvSpPr>
            <p:spPr bwMode="auto">
              <a:xfrm>
                <a:off x="2067486" y="2195125"/>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278" name="Rectangle 277"/>
              <p:cNvSpPr/>
              <p:nvPr/>
            </p:nvSpPr>
            <p:spPr bwMode="auto">
              <a:xfrm>
                <a:off x="2067486" y="2292418"/>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279" name="Rectangle 278"/>
              <p:cNvSpPr/>
              <p:nvPr/>
            </p:nvSpPr>
            <p:spPr bwMode="auto">
              <a:xfrm>
                <a:off x="2067486" y="2389711"/>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280" name="Rectangle 279"/>
              <p:cNvSpPr/>
              <p:nvPr/>
            </p:nvSpPr>
            <p:spPr bwMode="auto">
              <a:xfrm>
                <a:off x="2067486" y="2487004"/>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281" name="Rectangle 280"/>
              <p:cNvSpPr/>
              <p:nvPr/>
            </p:nvSpPr>
            <p:spPr bwMode="auto">
              <a:xfrm>
                <a:off x="2067486" y="2584299"/>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282" name="Rectangle 281"/>
              <p:cNvSpPr/>
              <p:nvPr/>
            </p:nvSpPr>
            <p:spPr bwMode="auto">
              <a:xfrm>
                <a:off x="1713510" y="2097832"/>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454" name="Rectangle 453"/>
              <p:cNvSpPr/>
              <p:nvPr/>
            </p:nvSpPr>
            <p:spPr bwMode="auto">
              <a:xfrm>
                <a:off x="1713510" y="2195125"/>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455" name="Rectangle 454"/>
              <p:cNvSpPr/>
              <p:nvPr/>
            </p:nvSpPr>
            <p:spPr bwMode="auto">
              <a:xfrm>
                <a:off x="1713510" y="2292418"/>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456" name="Rectangle 455"/>
              <p:cNvSpPr/>
              <p:nvPr/>
            </p:nvSpPr>
            <p:spPr bwMode="auto">
              <a:xfrm>
                <a:off x="1713510" y="2389711"/>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457" name="Rectangle 456"/>
              <p:cNvSpPr/>
              <p:nvPr/>
            </p:nvSpPr>
            <p:spPr bwMode="auto">
              <a:xfrm>
                <a:off x="1713510" y="2487004"/>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458" name="Rectangle 457"/>
              <p:cNvSpPr/>
              <p:nvPr/>
            </p:nvSpPr>
            <p:spPr bwMode="auto">
              <a:xfrm>
                <a:off x="1713510" y="2584299"/>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459" name="Rectangle 458"/>
              <p:cNvSpPr/>
              <p:nvPr/>
            </p:nvSpPr>
            <p:spPr bwMode="auto">
              <a:xfrm>
                <a:off x="1536522" y="2097832"/>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460" name="Rectangle 459"/>
              <p:cNvSpPr/>
              <p:nvPr/>
            </p:nvSpPr>
            <p:spPr bwMode="auto">
              <a:xfrm>
                <a:off x="1536522" y="2195125"/>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461" name="Rectangle 460"/>
              <p:cNvSpPr/>
              <p:nvPr/>
            </p:nvSpPr>
            <p:spPr bwMode="auto">
              <a:xfrm>
                <a:off x="1536522" y="2292418"/>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462" name="Rectangle 461"/>
              <p:cNvSpPr/>
              <p:nvPr/>
            </p:nvSpPr>
            <p:spPr bwMode="auto">
              <a:xfrm>
                <a:off x="1536522" y="2389711"/>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463" name="Rectangle 462"/>
              <p:cNvSpPr/>
              <p:nvPr/>
            </p:nvSpPr>
            <p:spPr bwMode="auto">
              <a:xfrm>
                <a:off x="1536522" y="2487004"/>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464" name="Rectangle 463"/>
              <p:cNvSpPr/>
              <p:nvPr/>
            </p:nvSpPr>
            <p:spPr bwMode="auto">
              <a:xfrm>
                <a:off x="1536522" y="2584299"/>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grpSp>
        <p:sp>
          <p:nvSpPr>
            <p:cNvPr id="200" name="AutoShape 3"/>
            <p:cNvSpPr>
              <a:spLocks noChangeAspect="1" noChangeArrowheads="1" noTextEdit="1"/>
            </p:cNvSpPr>
            <p:nvPr/>
          </p:nvSpPr>
          <p:spPr bwMode="auto">
            <a:xfrm>
              <a:off x="2667063" y="4056991"/>
              <a:ext cx="2750769" cy="1558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32688">
                <a:defRPr/>
              </a:pPr>
              <a:endParaRPr lang="en-US">
                <a:solidFill>
                  <a:srgbClr val="404040"/>
                </a:solidFill>
              </a:endParaRPr>
            </a:p>
          </p:txBody>
        </p:sp>
        <p:sp>
          <p:nvSpPr>
            <p:cNvPr id="201" name="Rectangle 5"/>
            <p:cNvSpPr>
              <a:spLocks noChangeArrowheads="1"/>
            </p:cNvSpPr>
            <p:nvPr/>
          </p:nvSpPr>
          <p:spPr bwMode="auto">
            <a:xfrm>
              <a:off x="3010125" y="4040256"/>
              <a:ext cx="2098115" cy="144964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32688">
                <a:defRPr/>
              </a:pPr>
              <a:endParaRPr lang="en-US">
                <a:solidFill>
                  <a:srgbClr val="404040"/>
                </a:solidFill>
              </a:endParaRPr>
            </a:p>
          </p:txBody>
        </p:sp>
        <p:sp>
          <p:nvSpPr>
            <p:cNvPr id="202" name="Oval 6"/>
            <p:cNvSpPr>
              <a:spLocks noChangeArrowheads="1"/>
            </p:cNvSpPr>
            <p:nvPr/>
          </p:nvSpPr>
          <p:spPr bwMode="auto">
            <a:xfrm>
              <a:off x="4035126" y="4071634"/>
              <a:ext cx="46020" cy="48113"/>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688">
                <a:defRPr/>
              </a:pPr>
              <a:endParaRPr lang="en-US">
                <a:solidFill>
                  <a:srgbClr val="404040"/>
                </a:solidFill>
              </a:endParaRPr>
            </a:p>
          </p:txBody>
        </p:sp>
        <p:sp>
          <p:nvSpPr>
            <p:cNvPr id="203" name="Rectangle 7"/>
            <p:cNvSpPr>
              <a:spLocks noChangeArrowheads="1"/>
            </p:cNvSpPr>
            <p:nvPr/>
          </p:nvSpPr>
          <p:spPr bwMode="auto">
            <a:xfrm>
              <a:off x="3087523" y="4151124"/>
              <a:ext cx="1957961" cy="1273930"/>
            </a:xfrm>
            <a:prstGeom prst="rect">
              <a:avLst/>
            </a:prstGeom>
            <a:solidFill>
              <a:schemeClr val="tx1"/>
            </a:solidFill>
            <a:ln>
              <a:noFill/>
            </a:ln>
          </p:spPr>
          <p:txBody>
            <a:bodyPr vert="horz" wrap="square" lIns="91440" tIns="45720" rIns="91440" bIns="45720" numCol="1" anchor="t" anchorCtr="0" compatLnSpc="1">
              <a:prstTxWarp prst="textNoShape">
                <a:avLst/>
              </a:prstTxWarp>
            </a:bodyPr>
            <a:lstStyle/>
            <a:p>
              <a:pPr defTabSz="932688">
                <a:defRPr/>
              </a:pPr>
              <a:endParaRPr lang="en-US">
                <a:solidFill>
                  <a:srgbClr val="404040"/>
                </a:solidFill>
              </a:endParaRPr>
            </a:p>
          </p:txBody>
        </p:sp>
        <p:sp>
          <p:nvSpPr>
            <p:cNvPr id="204" name="Freeform 8"/>
            <p:cNvSpPr>
              <a:spLocks/>
            </p:cNvSpPr>
            <p:nvPr/>
          </p:nvSpPr>
          <p:spPr bwMode="auto">
            <a:xfrm>
              <a:off x="2683798" y="5504543"/>
              <a:ext cx="2719391" cy="110868"/>
            </a:xfrm>
            <a:custGeom>
              <a:avLst/>
              <a:gdLst>
                <a:gd name="T0" fmla="*/ 0 w 175"/>
                <a:gd name="T1" fmla="*/ 0 h 7"/>
                <a:gd name="T2" fmla="*/ 0 w 175"/>
                <a:gd name="T3" fmla="*/ 1 h 7"/>
                <a:gd name="T4" fmla="*/ 7 w 175"/>
                <a:gd name="T5" fmla="*/ 7 h 7"/>
                <a:gd name="T6" fmla="*/ 168 w 175"/>
                <a:gd name="T7" fmla="*/ 7 h 7"/>
                <a:gd name="T8" fmla="*/ 175 w 175"/>
                <a:gd name="T9" fmla="*/ 1 h 7"/>
                <a:gd name="T10" fmla="*/ 175 w 175"/>
                <a:gd name="T11" fmla="*/ 0 h 7"/>
                <a:gd name="T12" fmla="*/ 0 w 17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75" h="7">
                  <a:moveTo>
                    <a:pt x="0" y="0"/>
                  </a:moveTo>
                  <a:cubicBezTo>
                    <a:pt x="0" y="1"/>
                    <a:pt x="0" y="1"/>
                    <a:pt x="0" y="1"/>
                  </a:cubicBezTo>
                  <a:cubicBezTo>
                    <a:pt x="0" y="4"/>
                    <a:pt x="3" y="7"/>
                    <a:pt x="7" y="7"/>
                  </a:cubicBezTo>
                  <a:cubicBezTo>
                    <a:pt x="168" y="7"/>
                    <a:pt x="168" y="7"/>
                    <a:pt x="168" y="7"/>
                  </a:cubicBezTo>
                  <a:cubicBezTo>
                    <a:pt x="172" y="7"/>
                    <a:pt x="175" y="4"/>
                    <a:pt x="175" y="1"/>
                  </a:cubicBezTo>
                  <a:cubicBezTo>
                    <a:pt x="175" y="0"/>
                    <a:pt x="175" y="0"/>
                    <a:pt x="175" y="0"/>
                  </a:cubicBezTo>
                  <a:lnTo>
                    <a:pt x="0" y="0"/>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688">
                <a:defRPr/>
              </a:pPr>
              <a:endParaRPr lang="en-US">
                <a:solidFill>
                  <a:srgbClr val="404040"/>
                </a:solidFill>
              </a:endParaRPr>
            </a:p>
          </p:txBody>
        </p:sp>
        <p:sp>
          <p:nvSpPr>
            <p:cNvPr id="205" name="Rectangle 204"/>
            <p:cNvSpPr/>
            <p:nvPr/>
          </p:nvSpPr>
          <p:spPr>
            <a:xfrm>
              <a:off x="3182309" y="4257010"/>
              <a:ext cx="1768390" cy="1062160"/>
            </a:xfrm>
            <a:prstGeom prst="rect">
              <a:avLst/>
            </a:prstGeom>
            <a:solidFill>
              <a:srgbClr val="2B579A"/>
            </a:solidFill>
            <a:ln w="22225">
              <a:solidFill>
                <a:srgbClr val="1B375F"/>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algn="ctr" defTabSz="932468">
                <a:defRPr/>
              </a:pPr>
              <a:endParaRPr lang="en-US" sz="1835">
                <a:solidFill>
                  <a:srgbClr val="000000"/>
                </a:solidFill>
              </a:endParaRPr>
            </a:p>
          </p:txBody>
        </p:sp>
        <p:sp>
          <p:nvSpPr>
            <p:cNvPr id="206" name="Rectangle 205"/>
            <p:cNvSpPr/>
            <p:nvPr/>
          </p:nvSpPr>
          <p:spPr>
            <a:xfrm>
              <a:off x="3753998" y="4257010"/>
              <a:ext cx="1196701" cy="1062160"/>
            </a:xfrm>
            <a:prstGeom prst="rect">
              <a:avLst/>
            </a:prstGeom>
            <a:solidFill>
              <a:srgbClr val="2B579A"/>
            </a:solidFill>
            <a:ln w="22225">
              <a:solidFill>
                <a:srgbClr val="1B375F"/>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algn="ctr" defTabSz="932468">
                <a:defRPr/>
              </a:pPr>
              <a:endParaRPr lang="en-US" sz="1835">
                <a:solidFill>
                  <a:srgbClr val="000000"/>
                </a:solidFill>
              </a:endParaRPr>
            </a:p>
          </p:txBody>
        </p:sp>
        <p:cxnSp>
          <p:nvCxnSpPr>
            <p:cNvPr id="207" name="Straight Connector 206"/>
            <p:cNvCxnSpPr/>
            <p:nvPr/>
          </p:nvCxnSpPr>
          <p:spPr>
            <a:xfrm>
              <a:off x="3942100" y="4776050"/>
              <a:ext cx="852417"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cxnSp>
          <p:nvCxnSpPr>
            <p:cNvPr id="208" name="Straight Connector 207"/>
            <p:cNvCxnSpPr/>
            <p:nvPr/>
          </p:nvCxnSpPr>
          <p:spPr>
            <a:xfrm>
              <a:off x="3942100" y="4955339"/>
              <a:ext cx="852417"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cxnSp>
          <p:nvCxnSpPr>
            <p:cNvPr id="209" name="Straight Connector 208"/>
            <p:cNvCxnSpPr/>
            <p:nvPr/>
          </p:nvCxnSpPr>
          <p:spPr>
            <a:xfrm>
              <a:off x="3942100" y="5134631"/>
              <a:ext cx="852417"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cxnSp>
          <p:nvCxnSpPr>
            <p:cNvPr id="210" name="Straight Connector 209"/>
            <p:cNvCxnSpPr/>
            <p:nvPr/>
          </p:nvCxnSpPr>
          <p:spPr>
            <a:xfrm>
              <a:off x="3328334" y="4776049"/>
              <a:ext cx="312105"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cxnSp>
          <p:nvCxnSpPr>
            <p:cNvPr id="211" name="Straight Connector 210"/>
            <p:cNvCxnSpPr/>
            <p:nvPr/>
          </p:nvCxnSpPr>
          <p:spPr>
            <a:xfrm>
              <a:off x="3328334" y="4955339"/>
              <a:ext cx="312105"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cxnSp>
          <p:nvCxnSpPr>
            <p:cNvPr id="212" name="Straight Connector 211"/>
            <p:cNvCxnSpPr/>
            <p:nvPr/>
          </p:nvCxnSpPr>
          <p:spPr>
            <a:xfrm>
              <a:off x="3328334" y="5134631"/>
              <a:ext cx="312105"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sp>
          <p:nvSpPr>
            <p:cNvPr id="213" name="Freeform 9"/>
            <p:cNvSpPr>
              <a:spLocks noChangeAspect="1" noEditPoints="1"/>
            </p:cNvSpPr>
            <p:nvPr/>
          </p:nvSpPr>
          <p:spPr bwMode="black">
            <a:xfrm>
              <a:off x="3294014" y="4321096"/>
              <a:ext cx="380746" cy="380746"/>
            </a:xfrm>
            <a:custGeom>
              <a:avLst/>
              <a:gdLst>
                <a:gd name="T0" fmla="*/ 246 w 415"/>
                <a:gd name="T1" fmla="*/ 99 h 415"/>
                <a:gd name="T2" fmla="*/ 0 w 415"/>
                <a:gd name="T3" fmla="*/ 42 h 415"/>
                <a:gd name="T4" fmla="*/ 246 w 415"/>
                <a:gd name="T5" fmla="*/ 415 h 415"/>
                <a:gd name="T6" fmla="*/ 402 w 415"/>
                <a:gd name="T7" fmla="*/ 321 h 415"/>
                <a:gd name="T8" fmla="*/ 415 w 415"/>
                <a:gd name="T9" fmla="*/ 113 h 415"/>
                <a:gd name="T10" fmla="*/ 179 w 415"/>
                <a:gd name="T11" fmla="*/ 222 h 415"/>
                <a:gd name="T12" fmla="*/ 169 w 415"/>
                <a:gd name="T13" fmla="*/ 251 h 415"/>
                <a:gd name="T14" fmla="*/ 151 w 415"/>
                <a:gd name="T15" fmla="*/ 272 h 415"/>
                <a:gd name="T16" fmla="*/ 128 w 415"/>
                <a:gd name="T17" fmla="*/ 282 h 415"/>
                <a:gd name="T18" fmla="*/ 102 w 415"/>
                <a:gd name="T19" fmla="*/ 281 h 415"/>
                <a:gd name="T20" fmla="*/ 82 w 415"/>
                <a:gd name="T21" fmla="*/ 269 h 415"/>
                <a:gd name="T22" fmla="*/ 66 w 415"/>
                <a:gd name="T23" fmla="*/ 249 h 415"/>
                <a:gd name="T24" fmla="*/ 58 w 415"/>
                <a:gd name="T25" fmla="*/ 223 h 415"/>
                <a:gd name="T26" fmla="*/ 58 w 415"/>
                <a:gd name="T27" fmla="*/ 191 h 415"/>
                <a:gd name="T28" fmla="*/ 65 w 415"/>
                <a:gd name="T29" fmla="*/ 164 h 415"/>
                <a:gd name="T30" fmla="*/ 82 w 415"/>
                <a:gd name="T31" fmla="*/ 141 h 415"/>
                <a:gd name="T32" fmla="*/ 103 w 415"/>
                <a:gd name="T33" fmla="*/ 130 h 415"/>
                <a:gd name="T34" fmla="*/ 130 w 415"/>
                <a:gd name="T35" fmla="*/ 127 h 415"/>
                <a:gd name="T36" fmla="*/ 153 w 415"/>
                <a:gd name="T37" fmla="*/ 137 h 415"/>
                <a:gd name="T38" fmla="*/ 169 w 415"/>
                <a:gd name="T39" fmla="*/ 158 h 415"/>
                <a:gd name="T40" fmla="*/ 179 w 415"/>
                <a:gd name="T41" fmla="*/ 186 h 415"/>
                <a:gd name="T42" fmla="*/ 179 w 415"/>
                <a:gd name="T43" fmla="*/ 222 h 415"/>
                <a:gd name="T44" fmla="*/ 246 w 415"/>
                <a:gd name="T45" fmla="*/ 307 h 415"/>
                <a:gd name="T46" fmla="*/ 292 w 415"/>
                <a:gd name="T47" fmla="*/ 228 h 415"/>
                <a:gd name="T48" fmla="*/ 401 w 415"/>
                <a:gd name="T49" fmla="*/ 140 h 415"/>
                <a:gd name="T50" fmla="*/ 401 w 415"/>
                <a:gd name="T51" fmla="*/ 121 h 415"/>
                <a:gd name="T52" fmla="*/ 298 w 415"/>
                <a:gd name="T53" fmla="*/ 216 h 415"/>
                <a:gd name="T54" fmla="*/ 246 w 415"/>
                <a:gd name="T55" fmla="*/ 113 h 415"/>
                <a:gd name="T56" fmla="*/ 401 w 415"/>
                <a:gd name="T57" fmla="*/ 121 h 415"/>
                <a:gd name="T58" fmla="*/ 143 w 415"/>
                <a:gd name="T59" fmla="*/ 176 h 415"/>
                <a:gd name="T60" fmla="*/ 134 w 415"/>
                <a:gd name="T61" fmla="*/ 163 h 415"/>
                <a:gd name="T62" fmla="*/ 123 w 415"/>
                <a:gd name="T63" fmla="*/ 157 h 415"/>
                <a:gd name="T64" fmla="*/ 109 w 415"/>
                <a:gd name="T65" fmla="*/ 158 h 415"/>
                <a:gd name="T66" fmla="*/ 97 w 415"/>
                <a:gd name="T67" fmla="*/ 165 h 415"/>
                <a:gd name="T68" fmla="*/ 89 w 415"/>
                <a:gd name="T69" fmla="*/ 178 h 415"/>
                <a:gd name="T70" fmla="*/ 85 w 415"/>
                <a:gd name="T71" fmla="*/ 196 h 415"/>
                <a:gd name="T72" fmla="*/ 85 w 415"/>
                <a:gd name="T73" fmla="*/ 216 h 415"/>
                <a:gd name="T74" fmla="*/ 90 w 415"/>
                <a:gd name="T75" fmla="*/ 233 h 415"/>
                <a:gd name="T76" fmla="*/ 98 w 415"/>
                <a:gd name="T77" fmla="*/ 246 h 415"/>
                <a:gd name="T78" fmla="*/ 109 w 415"/>
                <a:gd name="T79" fmla="*/ 252 h 415"/>
                <a:gd name="T80" fmla="*/ 122 w 415"/>
                <a:gd name="T81" fmla="*/ 254 h 415"/>
                <a:gd name="T82" fmla="*/ 134 w 415"/>
                <a:gd name="T83" fmla="*/ 248 h 415"/>
                <a:gd name="T84" fmla="*/ 142 w 415"/>
                <a:gd name="T85" fmla="*/ 236 h 415"/>
                <a:gd name="T86" fmla="*/ 147 w 415"/>
                <a:gd name="T87" fmla="*/ 217 h 415"/>
                <a:gd name="T88" fmla="*/ 147 w 415"/>
                <a:gd name="T89" fmla="*/ 195 h 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15" h="415">
                  <a:moveTo>
                    <a:pt x="401" y="99"/>
                  </a:moveTo>
                  <a:cubicBezTo>
                    <a:pt x="246" y="99"/>
                    <a:pt x="246" y="99"/>
                    <a:pt x="246" y="99"/>
                  </a:cubicBezTo>
                  <a:cubicBezTo>
                    <a:pt x="246" y="0"/>
                    <a:pt x="246" y="0"/>
                    <a:pt x="246" y="0"/>
                  </a:cubicBezTo>
                  <a:cubicBezTo>
                    <a:pt x="0" y="42"/>
                    <a:pt x="0" y="42"/>
                    <a:pt x="0" y="42"/>
                  </a:cubicBezTo>
                  <a:cubicBezTo>
                    <a:pt x="0" y="373"/>
                    <a:pt x="0" y="373"/>
                    <a:pt x="0" y="373"/>
                  </a:cubicBezTo>
                  <a:cubicBezTo>
                    <a:pt x="246" y="415"/>
                    <a:pt x="246" y="415"/>
                    <a:pt x="246" y="415"/>
                  </a:cubicBezTo>
                  <a:cubicBezTo>
                    <a:pt x="246" y="321"/>
                    <a:pt x="246" y="321"/>
                    <a:pt x="246" y="321"/>
                  </a:cubicBezTo>
                  <a:cubicBezTo>
                    <a:pt x="402" y="321"/>
                    <a:pt x="402" y="321"/>
                    <a:pt x="402" y="321"/>
                  </a:cubicBezTo>
                  <a:cubicBezTo>
                    <a:pt x="409" y="321"/>
                    <a:pt x="415" y="314"/>
                    <a:pt x="415" y="307"/>
                  </a:cubicBezTo>
                  <a:cubicBezTo>
                    <a:pt x="415" y="113"/>
                    <a:pt x="415" y="113"/>
                    <a:pt x="415" y="113"/>
                  </a:cubicBezTo>
                  <a:cubicBezTo>
                    <a:pt x="415" y="105"/>
                    <a:pt x="409" y="99"/>
                    <a:pt x="401" y="99"/>
                  </a:cubicBezTo>
                  <a:close/>
                  <a:moveTo>
                    <a:pt x="179" y="222"/>
                  </a:moveTo>
                  <a:cubicBezTo>
                    <a:pt x="177" y="228"/>
                    <a:pt x="176" y="232"/>
                    <a:pt x="175" y="237"/>
                  </a:cubicBezTo>
                  <a:cubicBezTo>
                    <a:pt x="174" y="243"/>
                    <a:pt x="172" y="248"/>
                    <a:pt x="169" y="251"/>
                  </a:cubicBezTo>
                  <a:cubicBezTo>
                    <a:pt x="167" y="256"/>
                    <a:pt x="164" y="259"/>
                    <a:pt x="161" y="263"/>
                  </a:cubicBezTo>
                  <a:cubicBezTo>
                    <a:pt x="157" y="266"/>
                    <a:pt x="155" y="270"/>
                    <a:pt x="151" y="272"/>
                  </a:cubicBezTo>
                  <a:cubicBezTo>
                    <a:pt x="148" y="275"/>
                    <a:pt x="144" y="277"/>
                    <a:pt x="140" y="278"/>
                  </a:cubicBezTo>
                  <a:cubicBezTo>
                    <a:pt x="136" y="281"/>
                    <a:pt x="133" y="282"/>
                    <a:pt x="128" y="282"/>
                  </a:cubicBezTo>
                  <a:cubicBezTo>
                    <a:pt x="124" y="283"/>
                    <a:pt x="120" y="283"/>
                    <a:pt x="115" y="283"/>
                  </a:cubicBezTo>
                  <a:cubicBezTo>
                    <a:pt x="110" y="283"/>
                    <a:pt x="107" y="282"/>
                    <a:pt x="102" y="281"/>
                  </a:cubicBezTo>
                  <a:cubicBezTo>
                    <a:pt x="98" y="279"/>
                    <a:pt x="95" y="278"/>
                    <a:pt x="91" y="276"/>
                  </a:cubicBezTo>
                  <a:cubicBezTo>
                    <a:pt x="88" y="275"/>
                    <a:pt x="84" y="272"/>
                    <a:pt x="82" y="269"/>
                  </a:cubicBezTo>
                  <a:cubicBezTo>
                    <a:pt x="78" y="266"/>
                    <a:pt x="76" y="264"/>
                    <a:pt x="72" y="261"/>
                  </a:cubicBezTo>
                  <a:cubicBezTo>
                    <a:pt x="70" y="257"/>
                    <a:pt x="68" y="252"/>
                    <a:pt x="66" y="249"/>
                  </a:cubicBezTo>
                  <a:cubicBezTo>
                    <a:pt x="64" y="245"/>
                    <a:pt x="62" y="241"/>
                    <a:pt x="61" y="236"/>
                  </a:cubicBezTo>
                  <a:cubicBezTo>
                    <a:pt x="59" y="232"/>
                    <a:pt x="58" y="228"/>
                    <a:pt x="58" y="223"/>
                  </a:cubicBezTo>
                  <a:cubicBezTo>
                    <a:pt x="57" y="217"/>
                    <a:pt x="57" y="212"/>
                    <a:pt x="57" y="207"/>
                  </a:cubicBezTo>
                  <a:cubicBezTo>
                    <a:pt x="57" y="202"/>
                    <a:pt x="57" y="196"/>
                    <a:pt x="58" y="191"/>
                  </a:cubicBezTo>
                  <a:cubicBezTo>
                    <a:pt x="58" y="186"/>
                    <a:pt x="59" y="180"/>
                    <a:pt x="61" y="177"/>
                  </a:cubicBezTo>
                  <a:cubicBezTo>
                    <a:pt x="62" y="172"/>
                    <a:pt x="64" y="167"/>
                    <a:pt x="65" y="164"/>
                  </a:cubicBezTo>
                  <a:cubicBezTo>
                    <a:pt x="68" y="159"/>
                    <a:pt x="70" y="156"/>
                    <a:pt x="72" y="152"/>
                  </a:cubicBezTo>
                  <a:cubicBezTo>
                    <a:pt x="75" y="148"/>
                    <a:pt x="78" y="145"/>
                    <a:pt x="82" y="141"/>
                  </a:cubicBezTo>
                  <a:cubicBezTo>
                    <a:pt x="84" y="139"/>
                    <a:pt x="88" y="137"/>
                    <a:pt x="91" y="134"/>
                  </a:cubicBezTo>
                  <a:cubicBezTo>
                    <a:pt x="95" y="132"/>
                    <a:pt x="99" y="131"/>
                    <a:pt x="103" y="130"/>
                  </a:cubicBezTo>
                  <a:cubicBezTo>
                    <a:pt x="108" y="128"/>
                    <a:pt x="112" y="127"/>
                    <a:pt x="117" y="127"/>
                  </a:cubicBezTo>
                  <a:cubicBezTo>
                    <a:pt x="121" y="127"/>
                    <a:pt x="125" y="127"/>
                    <a:pt x="130" y="127"/>
                  </a:cubicBezTo>
                  <a:cubicBezTo>
                    <a:pt x="134" y="128"/>
                    <a:pt x="137" y="130"/>
                    <a:pt x="142" y="131"/>
                  </a:cubicBezTo>
                  <a:cubicBezTo>
                    <a:pt x="146" y="133"/>
                    <a:pt x="149" y="134"/>
                    <a:pt x="153" y="137"/>
                  </a:cubicBezTo>
                  <a:cubicBezTo>
                    <a:pt x="155" y="140"/>
                    <a:pt x="159" y="143"/>
                    <a:pt x="162" y="146"/>
                  </a:cubicBezTo>
                  <a:cubicBezTo>
                    <a:pt x="164" y="150"/>
                    <a:pt x="167" y="153"/>
                    <a:pt x="169" y="158"/>
                  </a:cubicBezTo>
                  <a:cubicBezTo>
                    <a:pt x="172" y="161"/>
                    <a:pt x="174" y="166"/>
                    <a:pt x="175" y="171"/>
                  </a:cubicBezTo>
                  <a:cubicBezTo>
                    <a:pt x="176" y="176"/>
                    <a:pt x="177" y="182"/>
                    <a:pt x="179" y="186"/>
                  </a:cubicBezTo>
                  <a:cubicBezTo>
                    <a:pt x="180" y="192"/>
                    <a:pt x="180" y="198"/>
                    <a:pt x="180" y="204"/>
                  </a:cubicBezTo>
                  <a:cubicBezTo>
                    <a:pt x="180" y="210"/>
                    <a:pt x="180" y="216"/>
                    <a:pt x="179" y="222"/>
                  </a:cubicBezTo>
                  <a:close/>
                  <a:moveTo>
                    <a:pt x="401" y="307"/>
                  </a:moveTo>
                  <a:cubicBezTo>
                    <a:pt x="246" y="307"/>
                    <a:pt x="246" y="307"/>
                    <a:pt x="246" y="307"/>
                  </a:cubicBezTo>
                  <a:cubicBezTo>
                    <a:pt x="246" y="185"/>
                    <a:pt x="246" y="185"/>
                    <a:pt x="246" y="185"/>
                  </a:cubicBezTo>
                  <a:cubicBezTo>
                    <a:pt x="292" y="228"/>
                    <a:pt x="292" y="228"/>
                    <a:pt x="292" y="228"/>
                  </a:cubicBezTo>
                  <a:cubicBezTo>
                    <a:pt x="297" y="232"/>
                    <a:pt x="303" y="232"/>
                    <a:pt x="306" y="228"/>
                  </a:cubicBezTo>
                  <a:cubicBezTo>
                    <a:pt x="401" y="140"/>
                    <a:pt x="401" y="140"/>
                    <a:pt x="401" y="140"/>
                  </a:cubicBezTo>
                  <a:lnTo>
                    <a:pt x="401" y="307"/>
                  </a:lnTo>
                  <a:close/>
                  <a:moveTo>
                    <a:pt x="401" y="121"/>
                  </a:moveTo>
                  <a:cubicBezTo>
                    <a:pt x="300" y="216"/>
                    <a:pt x="300" y="216"/>
                    <a:pt x="300" y="216"/>
                  </a:cubicBezTo>
                  <a:cubicBezTo>
                    <a:pt x="300" y="217"/>
                    <a:pt x="299" y="217"/>
                    <a:pt x="298" y="216"/>
                  </a:cubicBezTo>
                  <a:cubicBezTo>
                    <a:pt x="246" y="167"/>
                    <a:pt x="246" y="167"/>
                    <a:pt x="246" y="167"/>
                  </a:cubicBezTo>
                  <a:cubicBezTo>
                    <a:pt x="246" y="113"/>
                    <a:pt x="246" y="113"/>
                    <a:pt x="246" y="113"/>
                  </a:cubicBezTo>
                  <a:cubicBezTo>
                    <a:pt x="401" y="113"/>
                    <a:pt x="401" y="113"/>
                    <a:pt x="401" y="113"/>
                  </a:cubicBezTo>
                  <a:lnTo>
                    <a:pt x="401" y="121"/>
                  </a:lnTo>
                  <a:close/>
                  <a:moveTo>
                    <a:pt x="146" y="184"/>
                  </a:moveTo>
                  <a:cubicBezTo>
                    <a:pt x="144" y="182"/>
                    <a:pt x="144" y="178"/>
                    <a:pt x="143" y="176"/>
                  </a:cubicBezTo>
                  <a:cubicBezTo>
                    <a:pt x="142" y="173"/>
                    <a:pt x="141" y="171"/>
                    <a:pt x="138" y="169"/>
                  </a:cubicBezTo>
                  <a:cubicBezTo>
                    <a:pt x="137" y="166"/>
                    <a:pt x="136" y="165"/>
                    <a:pt x="134" y="163"/>
                  </a:cubicBezTo>
                  <a:cubicBezTo>
                    <a:pt x="133" y="161"/>
                    <a:pt x="131" y="160"/>
                    <a:pt x="129" y="159"/>
                  </a:cubicBezTo>
                  <a:cubicBezTo>
                    <a:pt x="127" y="158"/>
                    <a:pt x="125" y="158"/>
                    <a:pt x="123" y="157"/>
                  </a:cubicBezTo>
                  <a:cubicBezTo>
                    <a:pt x="121" y="157"/>
                    <a:pt x="118" y="157"/>
                    <a:pt x="116" y="157"/>
                  </a:cubicBezTo>
                  <a:cubicBezTo>
                    <a:pt x="114" y="157"/>
                    <a:pt x="111" y="157"/>
                    <a:pt x="109" y="158"/>
                  </a:cubicBezTo>
                  <a:cubicBezTo>
                    <a:pt x="107" y="158"/>
                    <a:pt x="104" y="159"/>
                    <a:pt x="103" y="160"/>
                  </a:cubicBezTo>
                  <a:cubicBezTo>
                    <a:pt x="101" y="161"/>
                    <a:pt x="98" y="163"/>
                    <a:pt x="97" y="165"/>
                  </a:cubicBezTo>
                  <a:cubicBezTo>
                    <a:pt x="96" y="166"/>
                    <a:pt x="94" y="169"/>
                    <a:pt x="92" y="171"/>
                  </a:cubicBezTo>
                  <a:cubicBezTo>
                    <a:pt x="91" y="173"/>
                    <a:pt x="90" y="176"/>
                    <a:pt x="89" y="178"/>
                  </a:cubicBezTo>
                  <a:cubicBezTo>
                    <a:pt x="88" y="180"/>
                    <a:pt x="88" y="184"/>
                    <a:pt x="86" y="186"/>
                  </a:cubicBezTo>
                  <a:cubicBezTo>
                    <a:pt x="86" y="189"/>
                    <a:pt x="85" y="192"/>
                    <a:pt x="85" y="196"/>
                  </a:cubicBezTo>
                  <a:cubicBezTo>
                    <a:pt x="85" y="198"/>
                    <a:pt x="84" y="202"/>
                    <a:pt x="84" y="205"/>
                  </a:cubicBezTo>
                  <a:cubicBezTo>
                    <a:pt x="84" y="209"/>
                    <a:pt x="85" y="212"/>
                    <a:pt x="85" y="216"/>
                  </a:cubicBezTo>
                  <a:cubicBezTo>
                    <a:pt x="85" y="219"/>
                    <a:pt x="86" y="223"/>
                    <a:pt x="86" y="225"/>
                  </a:cubicBezTo>
                  <a:cubicBezTo>
                    <a:pt x="88" y="229"/>
                    <a:pt x="89" y="231"/>
                    <a:pt x="90" y="233"/>
                  </a:cubicBezTo>
                  <a:cubicBezTo>
                    <a:pt x="91" y="236"/>
                    <a:pt x="92" y="238"/>
                    <a:pt x="94" y="241"/>
                  </a:cubicBezTo>
                  <a:cubicBezTo>
                    <a:pt x="95" y="243"/>
                    <a:pt x="96" y="244"/>
                    <a:pt x="98" y="246"/>
                  </a:cubicBezTo>
                  <a:cubicBezTo>
                    <a:pt x="99" y="248"/>
                    <a:pt x="102" y="249"/>
                    <a:pt x="103" y="250"/>
                  </a:cubicBezTo>
                  <a:cubicBezTo>
                    <a:pt x="105" y="251"/>
                    <a:pt x="107" y="252"/>
                    <a:pt x="109" y="252"/>
                  </a:cubicBezTo>
                  <a:cubicBezTo>
                    <a:pt x="111" y="254"/>
                    <a:pt x="114" y="254"/>
                    <a:pt x="115" y="254"/>
                  </a:cubicBezTo>
                  <a:cubicBezTo>
                    <a:pt x="117" y="254"/>
                    <a:pt x="120" y="254"/>
                    <a:pt x="122" y="254"/>
                  </a:cubicBezTo>
                  <a:cubicBezTo>
                    <a:pt x="124" y="252"/>
                    <a:pt x="127" y="252"/>
                    <a:pt x="128" y="251"/>
                  </a:cubicBezTo>
                  <a:cubicBezTo>
                    <a:pt x="130" y="250"/>
                    <a:pt x="131" y="249"/>
                    <a:pt x="134" y="248"/>
                  </a:cubicBezTo>
                  <a:cubicBezTo>
                    <a:pt x="135" y="246"/>
                    <a:pt x="137" y="244"/>
                    <a:pt x="138" y="243"/>
                  </a:cubicBezTo>
                  <a:cubicBezTo>
                    <a:pt x="140" y="241"/>
                    <a:pt x="141" y="238"/>
                    <a:pt x="142" y="236"/>
                  </a:cubicBezTo>
                  <a:cubicBezTo>
                    <a:pt x="143" y="232"/>
                    <a:pt x="144" y="230"/>
                    <a:pt x="146" y="226"/>
                  </a:cubicBezTo>
                  <a:cubicBezTo>
                    <a:pt x="147" y="224"/>
                    <a:pt x="147" y="220"/>
                    <a:pt x="147" y="217"/>
                  </a:cubicBezTo>
                  <a:cubicBezTo>
                    <a:pt x="148" y="213"/>
                    <a:pt x="148" y="210"/>
                    <a:pt x="148" y="206"/>
                  </a:cubicBezTo>
                  <a:cubicBezTo>
                    <a:pt x="148" y="202"/>
                    <a:pt x="148" y="198"/>
                    <a:pt x="147" y="195"/>
                  </a:cubicBezTo>
                  <a:cubicBezTo>
                    <a:pt x="147" y="191"/>
                    <a:pt x="147" y="187"/>
                    <a:pt x="146" y="184"/>
                  </a:cubicBezTo>
                  <a:close/>
                </a:path>
              </a:pathLst>
            </a:custGeom>
            <a:solidFill>
              <a:srgbClr val="1B375F"/>
            </a:solidFill>
            <a:ln>
              <a:noFill/>
            </a:ln>
          </p:spPr>
          <p:txBody>
            <a:bodyPr vert="horz" wrap="square" lIns="91440" tIns="45720" rIns="91440" bIns="45720" numCol="1" anchor="t" anchorCtr="0" compatLnSpc="1">
              <a:prstTxWarp prst="textNoShape">
                <a:avLst/>
              </a:prstTxWarp>
            </a:bodyPr>
            <a:lstStyle/>
            <a:p>
              <a:pPr>
                <a:defRPr/>
              </a:pPr>
              <a:endParaRPr lang="en-US" kern="0">
                <a:solidFill>
                  <a:srgbClr val="505050"/>
                </a:solidFill>
              </a:endParaRPr>
            </a:p>
          </p:txBody>
        </p:sp>
        <p:sp>
          <p:nvSpPr>
            <p:cNvPr id="214" name="Freeform 10"/>
            <p:cNvSpPr>
              <a:spLocks noChangeAspect="1" noEditPoints="1"/>
            </p:cNvSpPr>
            <p:nvPr/>
          </p:nvSpPr>
          <p:spPr bwMode="auto">
            <a:xfrm>
              <a:off x="1581499" y="4519042"/>
              <a:ext cx="610333" cy="1096369"/>
            </a:xfrm>
            <a:prstGeom prst="roundRect">
              <a:avLst>
                <a:gd name="adj" fmla="val 3431"/>
              </a:avLst>
            </a:prstGeom>
            <a:solidFill>
              <a:srgbClr val="333333"/>
            </a:solidFill>
            <a:ln>
              <a:noFill/>
            </a:ln>
            <a:extLst/>
          </p:spPr>
          <p:txBody>
            <a:bodyPr vert="horz" wrap="square" lIns="89606" tIns="44803" rIns="89606" bIns="44803" numCol="1" anchor="t" anchorCtr="0" compatLnSpc="1">
              <a:prstTxWarp prst="textNoShape">
                <a:avLst/>
              </a:prstTxWarp>
            </a:bodyPr>
            <a:lstStyle/>
            <a:p>
              <a:pPr defTabSz="913917">
                <a:defRPr/>
              </a:pPr>
              <a:endParaRPr lang="en-US" sz="1764">
                <a:solidFill>
                  <a:srgbClr val="FFFFFF"/>
                </a:solidFill>
              </a:endParaRPr>
            </a:p>
          </p:txBody>
        </p:sp>
        <p:sp>
          <p:nvSpPr>
            <p:cNvPr id="215" name="Rectangle 214"/>
            <p:cNvSpPr/>
            <p:nvPr/>
          </p:nvSpPr>
          <p:spPr bwMode="auto">
            <a:xfrm>
              <a:off x="1610385" y="4626798"/>
              <a:ext cx="552561" cy="853054"/>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algn="ctr" defTabSz="913652" fontAlgn="base">
                <a:lnSpc>
                  <a:spcPct val="90000"/>
                </a:lnSpc>
                <a:spcBef>
                  <a:spcPct val="0"/>
                </a:spcBef>
                <a:spcAft>
                  <a:spcPct val="0"/>
                </a:spcAft>
                <a:defRPr/>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216" name="Round Same Side Corner Rectangle 215"/>
            <p:cNvSpPr/>
            <p:nvPr/>
          </p:nvSpPr>
          <p:spPr bwMode="auto">
            <a:xfrm flipV="1">
              <a:off x="1840210" y="4535287"/>
              <a:ext cx="96570" cy="16095"/>
            </a:xfrm>
            <a:prstGeom prst="round2SameRect">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algn="ctr" defTabSz="913652" fontAlgn="base">
                <a:lnSpc>
                  <a:spcPct val="90000"/>
                </a:lnSpc>
                <a:spcBef>
                  <a:spcPct val="0"/>
                </a:spcBef>
                <a:spcAft>
                  <a:spcPct val="0"/>
                </a:spcAft>
                <a:defRPr/>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217" name="Oval 216"/>
            <p:cNvSpPr/>
            <p:nvPr/>
          </p:nvSpPr>
          <p:spPr bwMode="auto">
            <a:xfrm>
              <a:off x="2077612" y="4550265"/>
              <a:ext cx="16095" cy="16095"/>
            </a:xfrm>
            <a:prstGeom prst="ellipse">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algn="ctr" defTabSz="913652" fontAlgn="base">
                <a:lnSpc>
                  <a:spcPct val="90000"/>
                </a:lnSpc>
                <a:spcBef>
                  <a:spcPct val="0"/>
                </a:spcBef>
                <a:spcAft>
                  <a:spcPct val="0"/>
                </a:spcAft>
                <a:defRPr/>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218" name="Freeform 13"/>
            <p:cNvSpPr>
              <a:spLocks/>
            </p:cNvSpPr>
            <p:nvPr/>
          </p:nvSpPr>
          <p:spPr bwMode="auto">
            <a:xfrm>
              <a:off x="1885813" y="5520649"/>
              <a:ext cx="28567" cy="25260"/>
            </a:xfrm>
            <a:custGeom>
              <a:avLst/>
              <a:gdLst>
                <a:gd name="T0" fmla="*/ 0 w 1140"/>
                <a:gd name="T1" fmla="*/ 1008 h 1008"/>
                <a:gd name="T2" fmla="*/ 1140 w 1140"/>
                <a:gd name="T3" fmla="*/ 1008 h 1008"/>
                <a:gd name="T4" fmla="*/ 1140 w 1140"/>
                <a:gd name="T5" fmla="*/ 0 h 1008"/>
                <a:gd name="T6" fmla="*/ 0 w 1140"/>
                <a:gd name="T7" fmla="*/ 159 h 1008"/>
                <a:gd name="T8" fmla="*/ 0 w 1140"/>
                <a:gd name="T9" fmla="*/ 1008 h 1008"/>
              </a:gdLst>
              <a:ahLst/>
              <a:cxnLst>
                <a:cxn ang="0">
                  <a:pos x="T0" y="T1"/>
                </a:cxn>
                <a:cxn ang="0">
                  <a:pos x="T2" y="T3"/>
                </a:cxn>
                <a:cxn ang="0">
                  <a:pos x="T4" y="T5"/>
                </a:cxn>
                <a:cxn ang="0">
                  <a:pos x="T6" y="T7"/>
                </a:cxn>
                <a:cxn ang="0">
                  <a:pos x="T8" y="T9"/>
                </a:cxn>
              </a:cxnLst>
              <a:rect l="0" t="0" r="r" b="b"/>
              <a:pathLst>
                <a:path w="1140" h="1008">
                  <a:moveTo>
                    <a:pt x="0" y="1008"/>
                  </a:moveTo>
                  <a:lnTo>
                    <a:pt x="1140" y="1008"/>
                  </a:lnTo>
                  <a:lnTo>
                    <a:pt x="1140" y="0"/>
                  </a:lnTo>
                  <a:lnTo>
                    <a:pt x="0" y="159"/>
                  </a:lnTo>
                  <a:lnTo>
                    <a:pt x="0" y="1008"/>
                  </a:lnTo>
                  <a:close/>
                </a:path>
              </a:pathLst>
            </a:custGeom>
            <a:solidFill>
              <a:srgbClr val="4E4E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688">
                <a:defRPr/>
              </a:pPr>
              <a:endParaRPr lang="en-US">
                <a:solidFill>
                  <a:srgbClr val="404040"/>
                </a:solidFill>
              </a:endParaRPr>
            </a:p>
          </p:txBody>
        </p:sp>
        <p:sp>
          <p:nvSpPr>
            <p:cNvPr id="219" name="Freeform 14"/>
            <p:cNvSpPr>
              <a:spLocks/>
            </p:cNvSpPr>
            <p:nvPr/>
          </p:nvSpPr>
          <p:spPr bwMode="auto">
            <a:xfrm>
              <a:off x="1858950" y="5524758"/>
              <a:ext cx="21877" cy="21150"/>
            </a:xfrm>
            <a:custGeom>
              <a:avLst/>
              <a:gdLst>
                <a:gd name="T0" fmla="*/ 873 w 873"/>
                <a:gd name="T1" fmla="*/ 844 h 844"/>
                <a:gd name="T2" fmla="*/ 873 w 873"/>
                <a:gd name="T3" fmla="*/ 0 h 844"/>
                <a:gd name="T4" fmla="*/ 0 w 873"/>
                <a:gd name="T5" fmla="*/ 123 h 844"/>
                <a:gd name="T6" fmla="*/ 0 w 873"/>
                <a:gd name="T7" fmla="*/ 844 h 844"/>
                <a:gd name="T8" fmla="*/ 873 w 873"/>
                <a:gd name="T9" fmla="*/ 844 h 844"/>
              </a:gdLst>
              <a:ahLst/>
              <a:cxnLst>
                <a:cxn ang="0">
                  <a:pos x="T0" y="T1"/>
                </a:cxn>
                <a:cxn ang="0">
                  <a:pos x="T2" y="T3"/>
                </a:cxn>
                <a:cxn ang="0">
                  <a:pos x="T4" y="T5"/>
                </a:cxn>
                <a:cxn ang="0">
                  <a:pos x="T6" y="T7"/>
                </a:cxn>
                <a:cxn ang="0">
                  <a:pos x="T8" y="T9"/>
                </a:cxn>
              </a:cxnLst>
              <a:rect l="0" t="0" r="r" b="b"/>
              <a:pathLst>
                <a:path w="873" h="844">
                  <a:moveTo>
                    <a:pt x="873" y="844"/>
                  </a:moveTo>
                  <a:lnTo>
                    <a:pt x="873" y="0"/>
                  </a:lnTo>
                  <a:lnTo>
                    <a:pt x="0" y="123"/>
                  </a:lnTo>
                  <a:lnTo>
                    <a:pt x="0" y="844"/>
                  </a:lnTo>
                  <a:lnTo>
                    <a:pt x="873" y="844"/>
                  </a:lnTo>
                  <a:close/>
                </a:path>
              </a:pathLst>
            </a:custGeom>
            <a:solidFill>
              <a:srgbClr val="4E4E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688">
                <a:defRPr/>
              </a:pPr>
              <a:endParaRPr lang="en-US">
                <a:solidFill>
                  <a:srgbClr val="404040"/>
                </a:solidFill>
              </a:endParaRPr>
            </a:p>
          </p:txBody>
        </p:sp>
        <p:sp>
          <p:nvSpPr>
            <p:cNvPr id="220" name="Freeform 15"/>
            <p:cNvSpPr>
              <a:spLocks/>
            </p:cNvSpPr>
            <p:nvPr/>
          </p:nvSpPr>
          <p:spPr bwMode="auto">
            <a:xfrm>
              <a:off x="1858950" y="5550895"/>
              <a:ext cx="21877" cy="21100"/>
            </a:xfrm>
            <a:custGeom>
              <a:avLst/>
              <a:gdLst>
                <a:gd name="T0" fmla="*/ 873 w 873"/>
                <a:gd name="T1" fmla="*/ 0 h 842"/>
                <a:gd name="T2" fmla="*/ 0 w 873"/>
                <a:gd name="T3" fmla="*/ 0 h 842"/>
                <a:gd name="T4" fmla="*/ 0 w 873"/>
                <a:gd name="T5" fmla="*/ 721 h 842"/>
                <a:gd name="T6" fmla="*/ 873 w 873"/>
                <a:gd name="T7" fmla="*/ 842 h 842"/>
                <a:gd name="T8" fmla="*/ 873 w 873"/>
                <a:gd name="T9" fmla="*/ 0 h 842"/>
              </a:gdLst>
              <a:ahLst/>
              <a:cxnLst>
                <a:cxn ang="0">
                  <a:pos x="T0" y="T1"/>
                </a:cxn>
                <a:cxn ang="0">
                  <a:pos x="T2" y="T3"/>
                </a:cxn>
                <a:cxn ang="0">
                  <a:pos x="T4" y="T5"/>
                </a:cxn>
                <a:cxn ang="0">
                  <a:pos x="T6" y="T7"/>
                </a:cxn>
                <a:cxn ang="0">
                  <a:pos x="T8" y="T9"/>
                </a:cxn>
              </a:cxnLst>
              <a:rect l="0" t="0" r="r" b="b"/>
              <a:pathLst>
                <a:path w="873" h="842">
                  <a:moveTo>
                    <a:pt x="873" y="0"/>
                  </a:moveTo>
                  <a:lnTo>
                    <a:pt x="0" y="0"/>
                  </a:lnTo>
                  <a:lnTo>
                    <a:pt x="0" y="721"/>
                  </a:lnTo>
                  <a:lnTo>
                    <a:pt x="873" y="842"/>
                  </a:lnTo>
                  <a:lnTo>
                    <a:pt x="873" y="0"/>
                  </a:lnTo>
                  <a:close/>
                </a:path>
              </a:pathLst>
            </a:custGeom>
            <a:solidFill>
              <a:srgbClr val="4E4E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688">
                <a:defRPr/>
              </a:pPr>
              <a:endParaRPr lang="en-US">
                <a:solidFill>
                  <a:srgbClr val="404040"/>
                </a:solidFill>
              </a:endParaRPr>
            </a:p>
          </p:txBody>
        </p:sp>
        <p:sp>
          <p:nvSpPr>
            <p:cNvPr id="221" name="Freeform 16"/>
            <p:cNvSpPr>
              <a:spLocks/>
            </p:cNvSpPr>
            <p:nvPr/>
          </p:nvSpPr>
          <p:spPr bwMode="auto">
            <a:xfrm>
              <a:off x="1885813" y="5550895"/>
              <a:ext cx="28567" cy="25184"/>
            </a:xfrm>
            <a:custGeom>
              <a:avLst/>
              <a:gdLst>
                <a:gd name="T0" fmla="*/ 0 w 1140"/>
                <a:gd name="T1" fmla="*/ 0 h 1005"/>
                <a:gd name="T2" fmla="*/ 0 w 1140"/>
                <a:gd name="T3" fmla="*/ 847 h 1005"/>
                <a:gd name="T4" fmla="*/ 1140 w 1140"/>
                <a:gd name="T5" fmla="*/ 1005 h 1005"/>
                <a:gd name="T6" fmla="*/ 1140 w 1140"/>
                <a:gd name="T7" fmla="*/ 0 h 1005"/>
                <a:gd name="T8" fmla="*/ 0 w 1140"/>
                <a:gd name="T9" fmla="*/ 0 h 1005"/>
              </a:gdLst>
              <a:ahLst/>
              <a:cxnLst>
                <a:cxn ang="0">
                  <a:pos x="T0" y="T1"/>
                </a:cxn>
                <a:cxn ang="0">
                  <a:pos x="T2" y="T3"/>
                </a:cxn>
                <a:cxn ang="0">
                  <a:pos x="T4" y="T5"/>
                </a:cxn>
                <a:cxn ang="0">
                  <a:pos x="T6" y="T7"/>
                </a:cxn>
                <a:cxn ang="0">
                  <a:pos x="T8" y="T9"/>
                </a:cxn>
              </a:cxnLst>
              <a:rect l="0" t="0" r="r" b="b"/>
              <a:pathLst>
                <a:path w="1140" h="1005">
                  <a:moveTo>
                    <a:pt x="0" y="0"/>
                  </a:moveTo>
                  <a:lnTo>
                    <a:pt x="0" y="847"/>
                  </a:lnTo>
                  <a:lnTo>
                    <a:pt x="1140" y="1005"/>
                  </a:lnTo>
                  <a:lnTo>
                    <a:pt x="1140" y="0"/>
                  </a:lnTo>
                  <a:lnTo>
                    <a:pt x="0" y="0"/>
                  </a:lnTo>
                  <a:close/>
                </a:path>
              </a:pathLst>
            </a:custGeom>
            <a:solidFill>
              <a:srgbClr val="4E4E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688">
                <a:defRPr/>
              </a:pPr>
              <a:endParaRPr lang="en-US">
                <a:solidFill>
                  <a:srgbClr val="404040"/>
                </a:solidFill>
              </a:endParaRPr>
            </a:p>
          </p:txBody>
        </p:sp>
        <p:sp>
          <p:nvSpPr>
            <p:cNvPr id="222" name="Freeform 20"/>
            <p:cNvSpPr>
              <a:spLocks noEditPoints="1"/>
            </p:cNvSpPr>
            <p:nvPr/>
          </p:nvSpPr>
          <p:spPr bwMode="auto">
            <a:xfrm>
              <a:off x="2085660" y="5524861"/>
              <a:ext cx="45619" cy="47133"/>
            </a:xfrm>
            <a:custGeom>
              <a:avLst/>
              <a:gdLst>
                <a:gd name="T0" fmla="*/ 41 w 1845"/>
                <a:gd name="T1" fmla="*/ 1632 h 1907"/>
                <a:gd name="T2" fmla="*/ 552 w 1845"/>
                <a:gd name="T3" fmla="*/ 1102 h 1907"/>
                <a:gd name="T4" fmla="*/ 430 w 1845"/>
                <a:gd name="T5" fmla="*/ 709 h 1907"/>
                <a:gd name="T6" fmla="*/ 1135 w 1845"/>
                <a:gd name="T7" fmla="*/ 0 h 1907"/>
                <a:gd name="T8" fmla="*/ 1845 w 1845"/>
                <a:gd name="T9" fmla="*/ 709 h 1907"/>
                <a:gd name="T10" fmla="*/ 1135 w 1845"/>
                <a:gd name="T11" fmla="*/ 1413 h 1907"/>
                <a:gd name="T12" fmla="*/ 796 w 1845"/>
                <a:gd name="T13" fmla="*/ 1326 h 1907"/>
                <a:gd name="T14" fmla="*/ 281 w 1845"/>
                <a:gd name="T15" fmla="*/ 1862 h 1907"/>
                <a:gd name="T16" fmla="*/ 124 w 1845"/>
                <a:gd name="T17" fmla="*/ 1865 h 1907"/>
                <a:gd name="T18" fmla="*/ 45 w 1845"/>
                <a:gd name="T19" fmla="*/ 1789 h 1907"/>
                <a:gd name="T20" fmla="*/ 41 w 1845"/>
                <a:gd name="T21" fmla="*/ 1632 h 1907"/>
                <a:gd name="T22" fmla="*/ 1135 w 1845"/>
                <a:gd name="T23" fmla="*/ 1195 h 1907"/>
                <a:gd name="T24" fmla="*/ 1625 w 1845"/>
                <a:gd name="T25" fmla="*/ 709 h 1907"/>
                <a:gd name="T26" fmla="*/ 1135 w 1845"/>
                <a:gd name="T27" fmla="*/ 222 h 1907"/>
                <a:gd name="T28" fmla="*/ 648 w 1845"/>
                <a:gd name="T29" fmla="*/ 709 h 1907"/>
                <a:gd name="T30" fmla="*/ 1135 w 1845"/>
                <a:gd name="T31" fmla="*/ 1195 h 19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845" h="1907">
                  <a:moveTo>
                    <a:pt x="41" y="1632"/>
                  </a:moveTo>
                  <a:cubicBezTo>
                    <a:pt x="552" y="1102"/>
                    <a:pt x="552" y="1102"/>
                    <a:pt x="552" y="1102"/>
                  </a:cubicBezTo>
                  <a:cubicBezTo>
                    <a:pt x="475" y="989"/>
                    <a:pt x="430" y="853"/>
                    <a:pt x="430" y="709"/>
                  </a:cubicBezTo>
                  <a:cubicBezTo>
                    <a:pt x="430" y="319"/>
                    <a:pt x="745" y="0"/>
                    <a:pt x="1135" y="0"/>
                  </a:cubicBezTo>
                  <a:cubicBezTo>
                    <a:pt x="1528" y="0"/>
                    <a:pt x="1845" y="319"/>
                    <a:pt x="1845" y="709"/>
                  </a:cubicBezTo>
                  <a:cubicBezTo>
                    <a:pt x="1845" y="1097"/>
                    <a:pt x="1528" y="1413"/>
                    <a:pt x="1135" y="1413"/>
                  </a:cubicBezTo>
                  <a:cubicBezTo>
                    <a:pt x="1013" y="1413"/>
                    <a:pt x="897" y="1381"/>
                    <a:pt x="796" y="1326"/>
                  </a:cubicBezTo>
                  <a:cubicBezTo>
                    <a:pt x="281" y="1862"/>
                    <a:pt x="281" y="1862"/>
                    <a:pt x="281" y="1862"/>
                  </a:cubicBezTo>
                  <a:cubicBezTo>
                    <a:pt x="239" y="1907"/>
                    <a:pt x="170" y="1907"/>
                    <a:pt x="124" y="1865"/>
                  </a:cubicBezTo>
                  <a:cubicBezTo>
                    <a:pt x="45" y="1789"/>
                    <a:pt x="45" y="1789"/>
                    <a:pt x="45" y="1789"/>
                  </a:cubicBezTo>
                  <a:cubicBezTo>
                    <a:pt x="2" y="1748"/>
                    <a:pt x="0" y="1677"/>
                    <a:pt x="41" y="1632"/>
                  </a:cubicBezTo>
                  <a:close/>
                  <a:moveTo>
                    <a:pt x="1135" y="1195"/>
                  </a:moveTo>
                  <a:cubicBezTo>
                    <a:pt x="1406" y="1195"/>
                    <a:pt x="1625" y="976"/>
                    <a:pt x="1625" y="709"/>
                  </a:cubicBezTo>
                  <a:cubicBezTo>
                    <a:pt x="1625" y="438"/>
                    <a:pt x="1406" y="222"/>
                    <a:pt x="1135" y="222"/>
                  </a:cubicBezTo>
                  <a:cubicBezTo>
                    <a:pt x="867" y="222"/>
                    <a:pt x="648" y="438"/>
                    <a:pt x="648" y="709"/>
                  </a:cubicBezTo>
                  <a:cubicBezTo>
                    <a:pt x="648" y="976"/>
                    <a:pt x="867" y="1195"/>
                    <a:pt x="1135" y="1195"/>
                  </a:cubicBezTo>
                  <a:close/>
                </a:path>
              </a:pathLst>
            </a:custGeom>
            <a:solidFill>
              <a:srgbClr val="4E4E4E"/>
            </a:solidFill>
            <a:ln>
              <a:noFill/>
            </a:ln>
          </p:spPr>
          <p:txBody>
            <a:bodyPr vert="horz" wrap="square" lIns="91440" tIns="45720" rIns="91440" bIns="45720" numCol="1" anchor="t" anchorCtr="0" compatLnSpc="1">
              <a:prstTxWarp prst="textNoShape">
                <a:avLst/>
              </a:prstTxWarp>
            </a:bodyPr>
            <a:lstStyle/>
            <a:p>
              <a:pPr defTabSz="932688">
                <a:defRPr/>
              </a:pPr>
              <a:endParaRPr lang="en-US">
                <a:solidFill>
                  <a:srgbClr val="404040"/>
                </a:solidFill>
              </a:endParaRPr>
            </a:p>
          </p:txBody>
        </p:sp>
        <p:sp>
          <p:nvSpPr>
            <p:cNvPr id="223" name="Freeform 24"/>
            <p:cNvSpPr>
              <a:spLocks/>
            </p:cNvSpPr>
            <p:nvPr/>
          </p:nvSpPr>
          <p:spPr bwMode="auto">
            <a:xfrm flipH="1">
              <a:off x="1646393" y="5524758"/>
              <a:ext cx="54539" cy="45619"/>
            </a:xfrm>
            <a:custGeom>
              <a:avLst/>
              <a:gdLst>
                <a:gd name="T0" fmla="*/ 2378 w 4084"/>
                <a:gd name="T1" fmla="*/ 0 h 3416"/>
                <a:gd name="T2" fmla="*/ 4084 w 4084"/>
                <a:gd name="T3" fmla="*/ 1709 h 3416"/>
                <a:gd name="T4" fmla="*/ 2378 w 4084"/>
                <a:gd name="T5" fmla="*/ 3416 h 3416"/>
                <a:gd name="T6" fmla="*/ 1259 w 4084"/>
                <a:gd name="T7" fmla="*/ 3416 h 3416"/>
                <a:gd name="T8" fmla="*/ 2553 w 4084"/>
                <a:gd name="T9" fmla="*/ 2116 h 3416"/>
                <a:gd name="T10" fmla="*/ 0 w 4084"/>
                <a:gd name="T11" fmla="*/ 2116 h 3416"/>
                <a:gd name="T12" fmla="*/ 0 w 4084"/>
                <a:gd name="T13" fmla="*/ 1290 h 3416"/>
                <a:gd name="T14" fmla="*/ 2541 w 4084"/>
                <a:gd name="T15" fmla="*/ 1290 h 3416"/>
                <a:gd name="T16" fmla="*/ 1245 w 4084"/>
                <a:gd name="T17" fmla="*/ 0 h 3416"/>
                <a:gd name="T18" fmla="*/ 2378 w 4084"/>
                <a:gd name="T19" fmla="*/ 0 h 3416"/>
                <a:gd name="T20" fmla="*/ 2378 w 4084"/>
                <a:gd name="T21" fmla="*/ 0 h 3416"/>
                <a:gd name="T22" fmla="*/ 2378 w 4084"/>
                <a:gd name="T23" fmla="*/ 0 h 34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084" h="3416">
                  <a:moveTo>
                    <a:pt x="2378" y="0"/>
                  </a:moveTo>
                  <a:lnTo>
                    <a:pt x="4084" y="1709"/>
                  </a:lnTo>
                  <a:lnTo>
                    <a:pt x="2378" y="3416"/>
                  </a:lnTo>
                  <a:lnTo>
                    <a:pt x="1259" y="3416"/>
                  </a:lnTo>
                  <a:lnTo>
                    <a:pt x="2553" y="2116"/>
                  </a:lnTo>
                  <a:lnTo>
                    <a:pt x="0" y="2116"/>
                  </a:lnTo>
                  <a:lnTo>
                    <a:pt x="0" y="1290"/>
                  </a:lnTo>
                  <a:lnTo>
                    <a:pt x="2541" y="1290"/>
                  </a:lnTo>
                  <a:lnTo>
                    <a:pt x="1245" y="0"/>
                  </a:lnTo>
                  <a:lnTo>
                    <a:pt x="2378" y="0"/>
                  </a:lnTo>
                  <a:lnTo>
                    <a:pt x="2378" y="0"/>
                  </a:lnTo>
                  <a:lnTo>
                    <a:pt x="2378" y="0"/>
                  </a:lnTo>
                  <a:close/>
                </a:path>
              </a:pathLst>
            </a:custGeom>
            <a:solidFill>
              <a:srgbClr val="4E4E4E"/>
            </a:solidFill>
            <a:ln>
              <a:noFill/>
            </a:ln>
          </p:spPr>
          <p:txBody>
            <a:bodyPr vert="horz" wrap="square" lIns="91440" tIns="45720" rIns="91440" bIns="45720" numCol="1" anchor="t" anchorCtr="0" compatLnSpc="1">
              <a:prstTxWarp prst="textNoShape">
                <a:avLst/>
              </a:prstTxWarp>
            </a:bodyPr>
            <a:lstStyle/>
            <a:p>
              <a:pPr defTabSz="932688">
                <a:defRPr/>
              </a:pPr>
              <a:endParaRPr lang="en-US">
                <a:solidFill>
                  <a:srgbClr val="404040"/>
                </a:solidFill>
              </a:endParaRPr>
            </a:p>
          </p:txBody>
        </p:sp>
        <p:sp>
          <p:nvSpPr>
            <p:cNvPr id="224" name="Rectangle 223"/>
            <p:cNvSpPr/>
            <p:nvPr/>
          </p:nvSpPr>
          <p:spPr bwMode="auto">
            <a:xfrm flipH="1">
              <a:off x="2026087" y="5029441"/>
              <a:ext cx="136859" cy="136859"/>
            </a:xfrm>
            <a:prstGeom prst="rect">
              <a:avLst/>
            </a:prstGeom>
            <a:solidFill>
              <a:srgbClr val="32145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225" name="Rectangle 224"/>
            <p:cNvSpPr/>
            <p:nvPr/>
          </p:nvSpPr>
          <p:spPr bwMode="auto">
            <a:xfrm flipH="1">
              <a:off x="1709024" y="5029441"/>
              <a:ext cx="310896" cy="136859"/>
            </a:xfrm>
            <a:prstGeom prst="rect">
              <a:avLst/>
            </a:prstGeom>
            <a:solidFill>
              <a:srgbClr val="32145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226" name="Rectangle 225"/>
            <p:cNvSpPr/>
            <p:nvPr/>
          </p:nvSpPr>
          <p:spPr bwMode="auto">
            <a:xfrm flipH="1">
              <a:off x="2026087" y="5173631"/>
              <a:ext cx="136859" cy="136859"/>
            </a:xfrm>
            <a:prstGeom prst="rect">
              <a:avLst/>
            </a:prstGeom>
            <a:solidFill>
              <a:srgbClr val="32145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227" name="Rectangle 226"/>
            <p:cNvSpPr/>
            <p:nvPr/>
          </p:nvSpPr>
          <p:spPr bwMode="auto">
            <a:xfrm flipH="1">
              <a:off x="1709024" y="5173631"/>
              <a:ext cx="310896" cy="136859"/>
            </a:xfrm>
            <a:prstGeom prst="rect">
              <a:avLst/>
            </a:prstGeom>
            <a:solidFill>
              <a:srgbClr val="32145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cxnSp>
          <p:nvCxnSpPr>
            <p:cNvPr id="228" name="Straight Connector 227"/>
            <p:cNvCxnSpPr/>
            <p:nvPr/>
          </p:nvCxnSpPr>
          <p:spPr>
            <a:xfrm>
              <a:off x="1930793" y="4670178"/>
              <a:ext cx="184419" cy="0"/>
            </a:xfrm>
            <a:prstGeom prst="line">
              <a:avLst/>
            </a:prstGeom>
            <a:ln>
              <a:solidFill>
                <a:srgbClr val="32145A"/>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9" name="Straight Connector 228"/>
            <p:cNvCxnSpPr/>
            <p:nvPr/>
          </p:nvCxnSpPr>
          <p:spPr>
            <a:xfrm>
              <a:off x="1930793" y="4741390"/>
              <a:ext cx="184419" cy="0"/>
            </a:xfrm>
            <a:prstGeom prst="line">
              <a:avLst/>
            </a:prstGeom>
            <a:ln>
              <a:solidFill>
                <a:srgbClr val="32145A"/>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0" name="Straight Connector 229"/>
            <p:cNvCxnSpPr/>
            <p:nvPr/>
          </p:nvCxnSpPr>
          <p:spPr>
            <a:xfrm>
              <a:off x="1930793" y="4805707"/>
              <a:ext cx="184419" cy="0"/>
            </a:xfrm>
            <a:prstGeom prst="line">
              <a:avLst/>
            </a:prstGeom>
            <a:ln>
              <a:solidFill>
                <a:srgbClr val="32145A"/>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1" name="Straight Connector 230"/>
            <p:cNvCxnSpPr/>
            <p:nvPr/>
          </p:nvCxnSpPr>
          <p:spPr>
            <a:xfrm>
              <a:off x="1930790" y="4870024"/>
              <a:ext cx="184419" cy="0"/>
            </a:xfrm>
            <a:prstGeom prst="line">
              <a:avLst/>
            </a:prstGeom>
            <a:ln>
              <a:solidFill>
                <a:srgbClr val="32145A"/>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2" name="Straight Connector 231"/>
            <p:cNvCxnSpPr/>
            <p:nvPr/>
          </p:nvCxnSpPr>
          <p:spPr>
            <a:xfrm>
              <a:off x="1930793" y="4934341"/>
              <a:ext cx="184419" cy="0"/>
            </a:xfrm>
            <a:prstGeom prst="line">
              <a:avLst/>
            </a:prstGeom>
            <a:ln>
              <a:solidFill>
                <a:srgbClr val="32145A"/>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33" name="Freeform 10"/>
            <p:cNvSpPr>
              <a:spLocks noChangeAspect="1" noEditPoints="1"/>
            </p:cNvSpPr>
            <p:nvPr/>
          </p:nvSpPr>
          <p:spPr bwMode="auto">
            <a:xfrm>
              <a:off x="540178" y="4549544"/>
              <a:ext cx="593354" cy="1065867"/>
            </a:xfrm>
            <a:prstGeom prst="roundRect">
              <a:avLst>
                <a:gd name="adj" fmla="val 7324"/>
              </a:avLst>
            </a:prstGeom>
            <a:solidFill>
              <a:srgbClr val="333333"/>
            </a:solidFill>
            <a:ln>
              <a:noFill/>
            </a:ln>
            <a:extLst/>
          </p:spPr>
          <p:txBody>
            <a:bodyPr vert="horz" wrap="square" lIns="89606" tIns="44803" rIns="89606" bIns="44803" numCol="1" anchor="t" anchorCtr="0" compatLnSpc="1">
              <a:prstTxWarp prst="textNoShape">
                <a:avLst/>
              </a:prstTxWarp>
            </a:bodyPr>
            <a:lstStyle/>
            <a:p>
              <a:pPr defTabSz="913917">
                <a:defRPr/>
              </a:pPr>
              <a:endParaRPr lang="en-US" sz="1764">
                <a:solidFill>
                  <a:srgbClr val="FFFFFF"/>
                </a:solidFill>
              </a:endParaRPr>
            </a:p>
          </p:txBody>
        </p:sp>
        <p:sp>
          <p:nvSpPr>
            <p:cNvPr id="234" name="Rounded Rectangle 233"/>
            <p:cNvSpPr/>
            <p:nvPr/>
          </p:nvSpPr>
          <p:spPr bwMode="auto">
            <a:xfrm>
              <a:off x="568261" y="4677551"/>
              <a:ext cx="537189" cy="801081"/>
            </a:xfrm>
            <a:prstGeom prst="roundRect">
              <a:avLst>
                <a:gd name="adj" fmla="val 1187"/>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algn="ctr" defTabSz="913652" fontAlgn="base">
                <a:lnSpc>
                  <a:spcPct val="90000"/>
                </a:lnSpc>
                <a:spcBef>
                  <a:spcPct val="0"/>
                </a:spcBef>
                <a:spcAft>
                  <a:spcPct val="0"/>
                </a:spcAft>
                <a:defRPr/>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235" name="Group 234"/>
            <p:cNvGrpSpPr/>
            <p:nvPr/>
          </p:nvGrpSpPr>
          <p:grpSpPr>
            <a:xfrm>
              <a:off x="751181" y="4641194"/>
              <a:ext cx="134394" cy="15647"/>
              <a:chOff x="5596078" y="2180378"/>
              <a:chExt cx="138544" cy="16130"/>
            </a:xfrm>
            <a:solidFill>
              <a:schemeClr val="tx1">
                <a:lumMod val="50000"/>
              </a:schemeClr>
            </a:solidFill>
          </p:grpSpPr>
          <p:sp>
            <p:nvSpPr>
              <p:cNvPr id="262" name="Rounded Rectangle 261"/>
              <p:cNvSpPr/>
              <p:nvPr/>
            </p:nvSpPr>
            <p:spPr bwMode="auto">
              <a:xfrm>
                <a:off x="5637840" y="2180378"/>
                <a:ext cx="96782" cy="16130"/>
              </a:xfrm>
              <a:prstGeom prst="roundRect">
                <a:avLst>
                  <a:gd name="adj" fmla="val 50000"/>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algn="ctr" defTabSz="913652" fontAlgn="base">
                  <a:lnSpc>
                    <a:spcPct val="90000"/>
                  </a:lnSpc>
                  <a:spcBef>
                    <a:spcPct val="0"/>
                  </a:spcBef>
                  <a:spcAft>
                    <a:spcPct val="0"/>
                  </a:spcAft>
                  <a:defRPr/>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263" name="Oval 262"/>
              <p:cNvSpPr/>
              <p:nvPr/>
            </p:nvSpPr>
            <p:spPr bwMode="auto">
              <a:xfrm>
                <a:off x="5596078" y="2180378"/>
                <a:ext cx="16130" cy="16130"/>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algn="ctr" defTabSz="913652" fontAlgn="base">
                  <a:lnSpc>
                    <a:spcPct val="90000"/>
                  </a:lnSpc>
                  <a:spcBef>
                    <a:spcPct val="0"/>
                  </a:spcBef>
                  <a:spcAft>
                    <a:spcPct val="0"/>
                  </a:spcAft>
                  <a:defRPr/>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236" name="Oval 235"/>
            <p:cNvSpPr/>
            <p:nvPr/>
          </p:nvSpPr>
          <p:spPr bwMode="auto">
            <a:xfrm>
              <a:off x="823550" y="4593872"/>
              <a:ext cx="26610" cy="26610"/>
            </a:xfrm>
            <a:prstGeom prst="ellipse">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algn="ctr" defTabSz="913652" fontAlgn="base">
                <a:lnSpc>
                  <a:spcPct val="90000"/>
                </a:lnSpc>
                <a:spcBef>
                  <a:spcPct val="0"/>
                </a:spcBef>
                <a:spcAft>
                  <a:spcPct val="0"/>
                </a:spcAft>
                <a:defRPr/>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237" name="Oval 236"/>
            <p:cNvSpPr/>
            <p:nvPr/>
          </p:nvSpPr>
          <p:spPr bwMode="auto">
            <a:xfrm>
              <a:off x="796940" y="5508692"/>
              <a:ext cx="79831" cy="79831"/>
            </a:xfrm>
            <a:prstGeom prst="ellipse">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algn="ctr" defTabSz="913652" fontAlgn="base">
                <a:lnSpc>
                  <a:spcPct val="90000"/>
                </a:lnSpc>
                <a:spcBef>
                  <a:spcPct val="0"/>
                </a:spcBef>
                <a:spcAft>
                  <a:spcPct val="0"/>
                </a:spcAft>
                <a:defRPr/>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238" name="Rectangle 237"/>
            <p:cNvSpPr/>
            <p:nvPr/>
          </p:nvSpPr>
          <p:spPr bwMode="auto">
            <a:xfrm>
              <a:off x="598225" y="4704721"/>
              <a:ext cx="476049" cy="77299"/>
            </a:xfrm>
            <a:prstGeom prst="rect">
              <a:avLst/>
            </a:prstGeom>
            <a:solidFill>
              <a:srgbClr val="005A9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239" name="Rectangle 238"/>
            <p:cNvSpPr/>
            <p:nvPr/>
          </p:nvSpPr>
          <p:spPr bwMode="auto">
            <a:xfrm>
              <a:off x="602651" y="4841407"/>
              <a:ext cx="467196" cy="599127"/>
            </a:xfrm>
            <a:prstGeom prst="rect">
              <a:avLst/>
            </a:prstGeom>
            <a:noFill/>
            <a:ln w="12700">
              <a:solidFill>
                <a:srgbClr val="005A9E"/>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cxnSp>
          <p:nvCxnSpPr>
            <p:cNvPr id="240" name="Straight Connector 239"/>
            <p:cNvCxnSpPr/>
            <p:nvPr/>
          </p:nvCxnSpPr>
          <p:spPr>
            <a:xfrm>
              <a:off x="644407" y="4907348"/>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1" name="Straight Connector 240"/>
            <p:cNvCxnSpPr/>
            <p:nvPr/>
          </p:nvCxnSpPr>
          <p:spPr>
            <a:xfrm>
              <a:off x="644407" y="4971823"/>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2" name="Straight Connector 241"/>
            <p:cNvCxnSpPr/>
            <p:nvPr/>
          </p:nvCxnSpPr>
          <p:spPr>
            <a:xfrm>
              <a:off x="644407" y="5030056"/>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3" name="Straight Connector 242"/>
            <p:cNvCxnSpPr/>
            <p:nvPr/>
          </p:nvCxnSpPr>
          <p:spPr>
            <a:xfrm>
              <a:off x="644404" y="5088289"/>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4" name="Straight Connector 243"/>
            <p:cNvCxnSpPr/>
            <p:nvPr/>
          </p:nvCxnSpPr>
          <p:spPr>
            <a:xfrm>
              <a:off x="644407" y="5262987"/>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5" name="Straight Connector 244"/>
            <p:cNvCxnSpPr/>
            <p:nvPr/>
          </p:nvCxnSpPr>
          <p:spPr>
            <a:xfrm>
              <a:off x="644407" y="5146522"/>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6" name="Straight Connector 245"/>
            <p:cNvCxnSpPr/>
            <p:nvPr/>
          </p:nvCxnSpPr>
          <p:spPr>
            <a:xfrm>
              <a:off x="644405" y="5204755"/>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247" name="Group 246"/>
            <p:cNvGrpSpPr/>
            <p:nvPr/>
          </p:nvGrpSpPr>
          <p:grpSpPr>
            <a:xfrm>
              <a:off x="1022496" y="4379028"/>
              <a:ext cx="651017" cy="1236383"/>
              <a:chOff x="5651685" y="-476444"/>
              <a:chExt cx="1669255" cy="2809977"/>
            </a:xfrm>
          </p:grpSpPr>
          <p:sp>
            <p:nvSpPr>
              <p:cNvPr id="256" name="Rectangle 255"/>
              <p:cNvSpPr/>
              <p:nvPr/>
            </p:nvSpPr>
            <p:spPr bwMode="auto">
              <a:xfrm>
                <a:off x="6203006" y="-476444"/>
                <a:ext cx="566612" cy="171451"/>
              </a:xfrm>
              <a:prstGeom prst="rect">
                <a:avLst/>
              </a:prstGeom>
              <a:solidFill>
                <a:schemeClr val="tx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algn="ctr" defTabSz="913652" fontAlgn="base">
                  <a:lnSpc>
                    <a:spcPct val="90000"/>
                  </a:lnSpc>
                  <a:spcBef>
                    <a:spcPct val="0"/>
                  </a:spcBef>
                  <a:spcAft>
                    <a:spcPct val="0"/>
                  </a:spcAft>
                  <a:defRPr/>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257" name="Freeform 256"/>
              <p:cNvSpPr/>
              <p:nvPr/>
            </p:nvSpPr>
            <p:spPr bwMode="auto">
              <a:xfrm>
                <a:off x="5651685" y="-476444"/>
                <a:ext cx="1669255" cy="2809977"/>
              </a:xfrm>
              <a:custGeom>
                <a:avLst/>
                <a:gdLst>
                  <a:gd name="connsiteX0" fmla="*/ 239948 w 1715629"/>
                  <a:gd name="connsiteY0" fmla="*/ 0 h 2809977"/>
                  <a:gd name="connsiteX1" fmla="*/ 622279 w 1715629"/>
                  <a:gd name="connsiteY1" fmla="*/ 0 h 2809977"/>
                  <a:gd name="connsiteX2" fmla="*/ 626704 w 1715629"/>
                  <a:gd name="connsiteY2" fmla="*/ 21916 h 2809977"/>
                  <a:gd name="connsiteX3" fmla="*/ 705692 w 1715629"/>
                  <a:gd name="connsiteY3" fmla="*/ 74273 h 2809977"/>
                  <a:gd name="connsiteX4" fmla="*/ 1009937 w 1715629"/>
                  <a:gd name="connsiteY4" fmla="*/ 74273 h 2809977"/>
                  <a:gd name="connsiteX5" fmla="*/ 1088926 w 1715629"/>
                  <a:gd name="connsiteY5" fmla="*/ 21916 h 2809977"/>
                  <a:gd name="connsiteX6" fmla="*/ 1093350 w 1715629"/>
                  <a:gd name="connsiteY6" fmla="*/ 0 h 2809977"/>
                  <a:gd name="connsiteX7" fmla="*/ 1475681 w 1715629"/>
                  <a:gd name="connsiteY7" fmla="*/ 0 h 2809977"/>
                  <a:gd name="connsiteX8" fmla="*/ 1715629 w 1715629"/>
                  <a:gd name="connsiteY8" fmla="*/ 239948 h 2809977"/>
                  <a:gd name="connsiteX9" fmla="*/ 1715629 w 1715629"/>
                  <a:gd name="connsiteY9" fmla="*/ 2570029 h 2809977"/>
                  <a:gd name="connsiteX10" fmla="*/ 1475681 w 1715629"/>
                  <a:gd name="connsiteY10" fmla="*/ 2809977 h 2809977"/>
                  <a:gd name="connsiteX11" fmla="*/ 239948 w 1715629"/>
                  <a:gd name="connsiteY11" fmla="*/ 2809977 h 2809977"/>
                  <a:gd name="connsiteX12" fmla="*/ 0 w 1715629"/>
                  <a:gd name="connsiteY12" fmla="*/ 2570029 h 2809977"/>
                  <a:gd name="connsiteX13" fmla="*/ 0 w 1715629"/>
                  <a:gd name="connsiteY13" fmla="*/ 239948 h 2809977"/>
                  <a:gd name="connsiteX14" fmla="*/ 239948 w 1715629"/>
                  <a:gd name="connsiteY14" fmla="*/ 0 h 28099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715629" h="2809977">
                    <a:moveTo>
                      <a:pt x="239948" y="0"/>
                    </a:moveTo>
                    <a:lnTo>
                      <a:pt x="622279" y="0"/>
                    </a:lnTo>
                    <a:lnTo>
                      <a:pt x="626704" y="21916"/>
                    </a:lnTo>
                    <a:cubicBezTo>
                      <a:pt x="639718" y="52684"/>
                      <a:pt x="670184" y="74273"/>
                      <a:pt x="705692" y="74273"/>
                    </a:cubicBezTo>
                    <a:lnTo>
                      <a:pt x="1009937" y="74273"/>
                    </a:lnTo>
                    <a:cubicBezTo>
                      <a:pt x="1045446" y="74273"/>
                      <a:pt x="1075912" y="52684"/>
                      <a:pt x="1088926" y="21916"/>
                    </a:cubicBezTo>
                    <a:lnTo>
                      <a:pt x="1093350" y="0"/>
                    </a:lnTo>
                    <a:lnTo>
                      <a:pt x="1475681" y="0"/>
                    </a:lnTo>
                    <a:cubicBezTo>
                      <a:pt x="1608201" y="0"/>
                      <a:pt x="1715629" y="107428"/>
                      <a:pt x="1715629" y="239948"/>
                    </a:cubicBezTo>
                    <a:lnTo>
                      <a:pt x="1715629" y="2570029"/>
                    </a:lnTo>
                    <a:cubicBezTo>
                      <a:pt x="1715629" y="2702549"/>
                      <a:pt x="1608201" y="2809977"/>
                      <a:pt x="1475681" y="2809977"/>
                    </a:cubicBezTo>
                    <a:lnTo>
                      <a:pt x="239948" y="2809977"/>
                    </a:lnTo>
                    <a:cubicBezTo>
                      <a:pt x="107428" y="2809977"/>
                      <a:pt x="0" y="2702549"/>
                      <a:pt x="0" y="2570029"/>
                    </a:cubicBezTo>
                    <a:lnTo>
                      <a:pt x="0" y="239948"/>
                    </a:lnTo>
                    <a:cubicBezTo>
                      <a:pt x="0" y="107428"/>
                      <a:pt x="107428" y="0"/>
                      <a:pt x="239948" y="0"/>
                    </a:cubicBezTo>
                    <a:close/>
                  </a:path>
                </a:pathLst>
              </a:custGeom>
              <a:solidFill>
                <a:srgbClr val="33333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algn="ctr" defTabSz="913652" fontAlgn="base">
                  <a:lnSpc>
                    <a:spcPct val="90000"/>
                  </a:lnSpc>
                  <a:spcBef>
                    <a:spcPct val="0"/>
                  </a:spcBef>
                  <a:spcAft>
                    <a:spcPct val="0"/>
                  </a:spcAft>
                  <a:defRPr/>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258" name="Group 257"/>
              <p:cNvGrpSpPr/>
              <p:nvPr/>
            </p:nvGrpSpPr>
            <p:grpSpPr>
              <a:xfrm>
                <a:off x="6124436" y="2123612"/>
                <a:ext cx="723752" cy="98117"/>
                <a:chOff x="6147223" y="2123612"/>
                <a:chExt cx="723752" cy="98117"/>
              </a:xfrm>
            </p:grpSpPr>
            <p:sp>
              <p:nvSpPr>
                <p:cNvPr id="259" name="Rounded Rectangle 258"/>
                <p:cNvSpPr/>
                <p:nvPr/>
              </p:nvSpPr>
              <p:spPr bwMode="auto">
                <a:xfrm>
                  <a:off x="6366215" y="2123612"/>
                  <a:ext cx="285769" cy="98117"/>
                </a:xfrm>
                <a:prstGeom prst="roundRect">
                  <a:avLst>
                    <a:gd name="adj" fmla="val 50000"/>
                  </a:avLst>
                </a:prstGeom>
                <a:solidFill>
                  <a:schemeClr val="tx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algn="ctr" defTabSz="913652" fontAlgn="base">
                    <a:lnSpc>
                      <a:spcPct val="90000"/>
                    </a:lnSpc>
                    <a:spcBef>
                      <a:spcPct val="0"/>
                    </a:spcBef>
                    <a:spcAft>
                      <a:spcPct val="0"/>
                    </a:spcAft>
                    <a:defRPr/>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260" name="Oval 259"/>
                <p:cNvSpPr/>
                <p:nvPr/>
              </p:nvSpPr>
              <p:spPr bwMode="auto">
                <a:xfrm>
                  <a:off x="6147223" y="2137745"/>
                  <a:ext cx="69850" cy="69850"/>
                </a:xfrm>
                <a:prstGeom prst="ellipse">
                  <a:avLst/>
                </a:prstGeom>
                <a:solidFill>
                  <a:schemeClr val="tx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algn="ctr" defTabSz="913652" fontAlgn="base">
                    <a:lnSpc>
                      <a:spcPct val="90000"/>
                    </a:lnSpc>
                    <a:spcBef>
                      <a:spcPct val="0"/>
                    </a:spcBef>
                    <a:spcAft>
                      <a:spcPct val="0"/>
                    </a:spcAft>
                    <a:defRPr/>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261" name="Oval 260"/>
                <p:cNvSpPr/>
                <p:nvPr/>
              </p:nvSpPr>
              <p:spPr bwMode="auto">
                <a:xfrm>
                  <a:off x="6801125" y="2137745"/>
                  <a:ext cx="69850" cy="69850"/>
                </a:xfrm>
                <a:prstGeom prst="ellipse">
                  <a:avLst/>
                </a:prstGeom>
                <a:solidFill>
                  <a:schemeClr val="tx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algn="ctr" defTabSz="913652" fontAlgn="base">
                    <a:lnSpc>
                      <a:spcPct val="90000"/>
                    </a:lnSpc>
                    <a:spcBef>
                      <a:spcPct val="0"/>
                    </a:spcBef>
                    <a:spcAft>
                      <a:spcPct val="0"/>
                    </a:spcAft>
                    <a:defRPr/>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grpSp>
        </p:grpSp>
        <p:sp>
          <p:nvSpPr>
            <p:cNvPr id="248" name="Rounded Rectangle 247"/>
            <p:cNvSpPr/>
            <p:nvPr/>
          </p:nvSpPr>
          <p:spPr bwMode="auto">
            <a:xfrm>
              <a:off x="1063534" y="4483208"/>
              <a:ext cx="566284" cy="959409"/>
            </a:xfrm>
            <a:prstGeom prst="roundRect">
              <a:avLst>
                <a:gd name="adj" fmla="val 6832"/>
              </a:avLst>
            </a:prstGeom>
            <a:solidFill>
              <a:srgbClr val="BAD80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87" tIns="143350" rIns="179187" bIns="143350" numCol="1" spcCol="0" rtlCol="0" fromWordArt="0" anchor="t" anchorCtr="0" forceAA="0" compatLnSpc="1">
              <a:prstTxWarp prst="textNoShape">
                <a:avLst/>
              </a:prstTxWarp>
              <a:noAutofit/>
            </a:bodyPr>
            <a:lstStyle/>
            <a:p>
              <a:pPr algn="ctr" defTabSz="913478" fontAlgn="base">
                <a:lnSpc>
                  <a:spcPct val="90000"/>
                </a:lnSpc>
                <a:spcBef>
                  <a:spcPct val="0"/>
                </a:spcBef>
                <a:spcAft>
                  <a:spcPct val="0"/>
                </a:spcAft>
                <a:defRPr/>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249" name="Rectangle 248"/>
            <p:cNvSpPr/>
            <p:nvPr/>
          </p:nvSpPr>
          <p:spPr bwMode="auto">
            <a:xfrm>
              <a:off x="1109980" y="4540246"/>
              <a:ext cx="476049" cy="91833"/>
            </a:xfrm>
            <a:prstGeom prst="rect">
              <a:avLst/>
            </a:prstGeom>
            <a:solidFill>
              <a:srgbClr val="95AC0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250" name="Rectangle 249"/>
            <p:cNvSpPr/>
            <p:nvPr/>
          </p:nvSpPr>
          <p:spPr bwMode="auto">
            <a:xfrm>
              <a:off x="1114406" y="4702633"/>
              <a:ext cx="467196" cy="711776"/>
            </a:xfrm>
            <a:prstGeom prst="rect">
              <a:avLst/>
            </a:prstGeom>
            <a:noFill/>
            <a:ln w="12700">
              <a:solidFill>
                <a:srgbClr val="95AC08"/>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cxnSp>
          <p:nvCxnSpPr>
            <p:cNvPr id="251" name="Straight Connector 250"/>
            <p:cNvCxnSpPr/>
            <p:nvPr/>
          </p:nvCxnSpPr>
          <p:spPr>
            <a:xfrm>
              <a:off x="1156162" y="4788387"/>
              <a:ext cx="383687" cy="0"/>
            </a:xfrm>
            <a:prstGeom prst="line">
              <a:avLst/>
            </a:prstGeom>
            <a:ln>
              <a:solidFill>
                <a:srgbClr val="95AC08"/>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2" name="Straight Connector 251"/>
            <p:cNvCxnSpPr/>
            <p:nvPr/>
          </p:nvCxnSpPr>
          <p:spPr>
            <a:xfrm>
              <a:off x="1156162" y="4873973"/>
              <a:ext cx="383687" cy="0"/>
            </a:xfrm>
            <a:prstGeom prst="line">
              <a:avLst/>
            </a:prstGeom>
            <a:ln>
              <a:solidFill>
                <a:srgbClr val="95AC08"/>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3" name="Straight Connector 252"/>
            <p:cNvCxnSpPr/>
            <p:nvPr/>
          </p:nvCxnSpPr>
          <p:spPr>
            <a:xfrm>
              <a:off x="1156162" y="4959511"/>
              <a:ext cx="383687" cy="0"/>
            </a:xfrm>
            <a:prstGeom prst="line">
              <a:avLst/>
            </a:prstGeom>
            <a:ln>
              <a:solidFill>
                <a:srgbClr val="95AC08"/>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4" name="Straight Connector 253"/>
            <p:cNvCxnSpPr/>
            <p:nvPr/>
          </p:nvCxnSpPr>
          <p:spPr>
            <a:xfrm>
              <a:off x="1156162" y="5358752"/>
              <a:ext cx="383687" cy="0"/>
            </a:xfrm>
            <a:prstGeom prst="line">
              <a:avLst/>
            </a:prstGeom>
            <a:ln>
              <a:solidFill>
                <a:srgbClr val="95AC08"/>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5" name="Straight Connector 254"/>
            <p:cNvCxnSpPr/>
            <p:nvPr/>
          </p:nvCxnSpPr>
          <p:spPr>
            <a:xfrm>
              <a:off x="1156162" y="5203478"/>
              <a:ext cx="383687" cy="0"/>
            </a:xfrm>
            <a:prstGeom prst="line">
              <a:avLst/>
            </a:prstGeom>
            <a:ln>
              <a:solidFill>
                <a:srgbClr val="95AC08"/>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465" name="Rectangle 464"/>
          <p:cNvSpPr/>
          <p:nvPr/>
        </p:nvSpPr>
        <p:spPr>
          <a:xfrm>
            <a:off x="5230477" y="5897620"/>
            <a:ext cx="495793" cy="230913"/>
          </a:xfrm>
          <a:prstGeom prst="rect">
            <a:avLst/>
          </a:prstGeom>
          <a:solidFill>
            <a:srgbClr val="FFB900"/>
          </a:solidFill>
          <a:ln>
            <a:noFill/>
          </a:ln>
        </p:spPr>
        <p:style>
          <a:lnRef idx="2">
            <a:schemeClr val="accent1">
              <a:shade val="50000"/>
            </a:schemeClr>
          </a:lnRef>
          <a:fillRef idx="1">
            <a:schemeClr val="accent1"/>
          </a:fillRef>
          <a:effectRef idx="0">
            <a:schemeClr val="accent1"/>
          </a:effectRef>
          <a:fontRef idx="minor">
            <a:schemeClr val="lt1"/>
          </a:fontRef>
        </p:style>
        <p:txBody>
          <a:bodyPr lIns="93219" tIns="46610" rIns="93219" bIns="46610" rtlCol="0" anchor="ctr"/>
          <a:lstStyle/>
          <a:p>
            <a:pPr algn="ctr" defTabSz="932468">
              <a:defRPr/>
            </a:pPr>
            <a:endParaRPr lang="en-US" sz="1835">
              <a:solidFill>
                <a:srgbClr val="000000"/>
              </a:solidFill>
            </a:endParaRPr>
          </a:p>
        </p:txBody>
      </p:sp>
      <p:sp>
        <p:nvSpPr>
          <p:cNvPr id="466" name="Rectangle 465"/>
          <p:cNvSpPr/>
          <p:nvPr/>
        </p:nvSpPr>
        <p:spPr bwMode="auto">
          <a:xfrm>
            <a:off x="2905367" y="4360276"/>
            <a:ext cx="427028" cy="240661"/>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467" name="Rectangle 466"/>
          <p:cNvSpPr/>
          <p:nvPr/>
        </p:nvSpPr>
        <p:spPr bwMode="auto">
          <a:xfrm>
            <a:off x="3392974" y="4630898"/>
            <a:ext cx="427028" cy="240661"/>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468" name="Rectangle 467"/>
          <p:cNvSpPr/>
          <p:nvPr/>
        </p:nvSpPr>
        <p:spPr>
          <a:xfrm>
            <a:off x="4064338" y="5181935"/>
            <a:ext cx="852417" cy="206869"/>
          </a:xfrm>
          <a:prstGeom prst="rect">
            <a:avLst/>
          </a:prstGeom>
          <a:solidFill>
            <a:srgbClr val="FFB900"/>
          </a:solidFill>
          <a:ln>
            <a:noFill/>
          </a:ln>
        </p:spPr>
        <p:style>
          <a:lnRef idx="2">
            <a:schemeClr val="accent1">
              <a:shade val="50000"/>
            </a:schemeClr>
          </a:lnRef>
          <a:fillRef idx="1">
            <a:schemeClr val="accent1"/>
          </a:fillRef>
          <a:effectRef idx="0">
            <a:schemeClr val="accent1"/>
          </a:effectRef>
          <a:fontRef idx="minor">
            <a:schemeClr val="lt1"/>
          </a:fontRef>
        </p:style>
        <p:txBody>
          <a:bodyPr lIns="93219" tIns="46610" rIns="93219" bIns="46610" rtlCol="0" anchor="ctr"/>
          <a:lstStyle/>
          <a:p>
            <a:pPr algn="ctr" defTabSz="932468">
              <a:defRPr/>
            </a:pPr>
            <a:endParaRPr lang="en-US" sz="1835">
              <a:solidFill>
                <a:srgbClr val="000000"/>
              </a:solidFill>
            </a:endParaRPr>
          </a:p>
        </p:txBody>
      </p:sp>
      <p:sp>
        <p:nvSpPr>
          <p:cNvPr id="469" name="Rectangle 468"/>
          <p:cNvSpPr/>
          <p:nvPr/>
        </p:nvSpPr>
        <p:spPr bwMode="auto">
          <a:xfrm flipH="1">
            <a:off x="1794144" y="5459838"/>
            <a:ext cx="212196" cy="273718"/>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470" name="Rectangle 469"/>
          <p:cNvSpPr/>
          <p:nvPr/>
        </p:nvSpPr>
        <p:spPr bwMode="auto">
          <a:xfrm>
            <a:off x="1049675" y="5740388"/>
            <a:ext cx="92331" cy="486340"/>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471" name="Rectangle 470"/>
          <p:cNvSpPr/>
          <p:nvPr/>
        </p:nvSpPr>
        <p:spPr bwMode="auto">
          <a:xfrm>
            <a:off x="1278399" y="5835528"/>
            <a:ext cx="215498" cy="158012"/>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472" name="Oval 471"/>
          <p:cNvSpPr/>
          <p:nvPr/>
        </p:nvSpPr>
        <p:spPr bwMode="auto">
          <a:xfrm>
            <a:off x="7010094" y="3040063"/>
            <a:ext cx="853146" cy="853146"/>
          </a:xfrm>
          <a:prstGeom prst="ellips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473" name="Freeform 18"/>
          <p:cNvSpPr>
            <a:spLocks noChangeAspect="1" noEditPoints="1"/>
          </p:cNvSpPr>
          <p:nvPr/>
        </p:nvSpPr>
        <p:spPr bwMode="auto">
          <a:xfrm>
            <a:off x="7157812" y="3260781"/>
            <a:ext cx="557713" cy="411713"/>
          </a:xfrm>
          <a:custGeom>
            <a:avLst/>
            <a:gdLst>
              <a:gd name="T0" fmla="*/ 364 w 780"/>
              <a:gd name="T1" fmla="*/ 241 h 440"/>
              <a:gd name="T2" fmla="*/ 5 w 780"/>
              <a:gd name="T3" fmla="*/ 27 h 440"/>
              <a:gd name="T4" fmla="*/ 48 w 780"/>
              <a:gd name="T5" fmla="*/ 0 h 440"/>
              <a:gd name="T6" fmla="*/ 732 w 780"/>
              <a:gd name="T7" fmla="*/ 0 h 440"/>
              <a:gd name="T8" fmla="*/ 775 w 780"/>
              <a:gd name="T9" fmla="*/ 27 h 440"/>
              <a:gd name="T10" fmla="*/ 416 w 780"/>
              <a:gd name="T11" fmla="*/ 240 h 440"/>
              <a:gd name="T12" fmla="*/ 416 w 780"/>
              <a:gd name="T13" fmla="*/ 241 h 440"/>
              <a:gd name="T14" fmla="*/ 390 w 780"/>
              <a:gd name="T15" fmla="*/ 247 h 440"/>
              <a:gd name="T16" fmla="*/ 364 w 780"/>
              <a:gd name="T17" fmla="*/ 241 h 440"/>
              <a:gd name="T18" fmla="*/ 780 w 780"/>
              <a:gd name="T19" fmla="*/ 324 h 440"/>
              <a:gd name="T20" fmla="*/ 780 w 780"/>
              <a:gd name="T21" fmla="*/ 66 h 440"/>
              <a:gd name="T22" fmla="*/ 563 w 780"/>
              <a:gd name="T23" fmla="*/ 195 h 440"/>
              <a:gd name="T24" fmla="*/ 780 w 780"/>
              <a:gd name="T25" fmla="*/ 324 h 440"/>
              <a:gd name="T26" fmla="*/ 0 w 780"/>
              <a:gd name="T27" fmla="*/ 392 h 440"/>
              <a:gd name="T28" fmla="*/ 48 w 780"/>
              <a:gd name="T29" fmla="*/ 440 h 440"/>
              <a:gd name="T30" fmla="*/ 732 w 780"/>
              <a:gd name="T31" fmla="*/ 440 h 440"/>
              <a:gd name="T32" fmla="*/ 780 w 780"/>
              <a:gd name="T33" fmla="*/ 392 h 440"/>
              <a:gd name="T34" fmla="*/ 780 w 780"/>
              <a:gd name="T35" fmla="*/ 366 h 440"/>
              <a:gd name="T36" fmla="*/ 528 w 780"/>
              <a:gd name="T37" fmla="*/ 216 h 440"/>
              <a:gd name="T38" fmla="*/ 435 w 780"/>
              <a:gd name="T39" fmla="*/ 271 h 440"/>
              <a:gd name="T40" fmla="*/ 390 w 780"/>
              <a:gd name="T41" fmla="*/ 283 h 440"/>
              <a:gd name="T42" fmla="*/ 390 w 780"/>
              <a:gd name="T43" fmla="*/ 283 h 440"/>
              <a:gd name="T44" fmla="*/ 344 w 780"/>
              <a:gd name="T45" fmla="*/ 271 h 440"/>
              <a:gd name="T46" fmla="*/ 252 w 780"/>
              <a:gd name="T47" fmla="*/ 216 h 440"/>
              <a:gd name="T48" fmla="*/ 0 w 780"/>
              <a:gd name="T49" fmla="*/ 366 h 440"/>
              <a:gd name="T50" fmla="*/ 0 w 780"/>
              <a:gd name="T51" fmla="*/ 392 h 440"/>
              <a:gd name="T52" fmla="*/ 217 w 780"/>
              <a:gd name="T53" fmla="*/ 195 h 440"/>
              <a:gd name="T54" fmla="*/ 0 w 780"/>
              <a:gd name="T55" fmla="*/ 66 h 440"/>
              <a:gd name="T56" fmla="*/ 0 w 780"/>
              <a:gd name="T57" fmla="*/ 324 h 440"/>
              <a:gd name="T58" fmla="*/ 217 w 780"/>
              <a:gd name="T59" fmla="*/ 195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80" h="440">
                <a:moveTo>
                  <a:pt x="364" y="241"/>
                </a:moveTo>
                <a:cubicBezTo>
                  <a:pt x="5" y="27"/>
                  <a:pt x="5" y="27"/>
                  <a:pt x="5" y="27"/>
                </a:cubicBezTo>
                <a:cubicBezTo>
                  <a:pt x="13" y="11"/>
                  <a:pt x="29" y="0"/>
                  <a:pt x="48" y="0"/>
                </a:cubicBezTo>
                <a:cubicBezTo>
                  <a:pt x="732" y="0"/>
                  <a:pt x="732" y="0"/>
                  <a:pt x="732" y="0"/>
                </a:cubicBezTo>
                <a:cubicBezTo>
                  <a:pt x="751" y="0"/>
                  <a:pt x="767" y="11"/>
                  <a:pt x="775" y="27"/>
                </a:cubicBezTo>
                <a:cubicBezTo>
                  <a:pt x="416" y="240"/>
                  <a:pt x="416" y="240"/>
                  <a:pt x="416" y="240"/>
                </a:cubicBezTo>
                <a:cubicBezTo>
                  <a:pt x="416" y="241"/>
                  <a:pt x="416" y="241"/>
                  <a:pt x="416" y="241"/>
                </a:cubicBezTo>
                <a:cubicBezTo>
                  <a:pt x="409" y="245"/>
                  <a:pt x="400" y="247"/>
                  <a:pt x="390" y="247"/>
                </a:cubicBezTo>
                <a:cubicBezTo>
                  <a:pt x="380" y="247"/>
                  <a:pt x="370" y="245"/>
                  <a:pt x="364" y="241"/>
                </a:cubicBezTo>
                <a:close/>
                <a:moveTo>
                  <a:pt x="780" y="324"/>
                </a:moveTo>
                <a:cubicBezTo>
                  <a:pt x="780" y="66"/>
                  <a:pt x="780" y="66"/>
                  <a:pt x="780" y="66"/>
                </a:cubicBezTo>
                <a:cubicBezTo>
                  <a:pt x="563" y="195"/>
                  <a:pt x="563" y="195"/>
                  <a:pt x="563" y="195"/>
                </a:cubicBezTo>
                <a:lnTo>
                  <a:pt x="780" y="324"/>
                </a:lnTo>
                <a:close/>
                <a:moveTo>
                  <a:pt x="0" y="392"/>
                </a:moveTo>
                <a:cubicBezTo>
                  <a:pt x="0" y="419"/>
                  <a:pt x="21" y="440"/>
                  <a:pt x="48" y="440"/>
                </a:cubicBezTo>
                <a:cubicBezTo>
                  <a:pt x="732" y="440"/>
                  <a:pt x="732" y="440"/>
                  <a:pt x="732" y="440"/>
                </a:cubicBezTo>
                <a:cubicBezTo>
                  <a:pt x="758" y="440"/>
                  <a:pt x="780" y="419"/>
                  <a:pt x="780" y="392"/>
                </a:cubicBezTo>
                <a:cubicBezTo>
                  <a:pt x="780" y="366"/>
                  <a:pt x="780" y="366"/>
                  <a:pt x="780" y="366"/>
                </a:cubicBezTo>
                <a:cubicBezTo>
                  <a:pt x="528" y="216"/>
                  <a:pt x="528" y="216"/>
                  <a:pt x="528" y="216"/>
                </a:cubicBezTo>
                <a:cubicBezTo>
                  <a:pt x="435" y="271"/>
                  <a:pt x="435" y="271"/>
                  <a:pt x="435" y="271"/>
                </a:cubicBezTo>
                <a:cubicBezTo>
                  <a:pt x="423" y="279"/>
                  <a:pt x="407" y="283"/>
                  <a:pt x="390" y="283"/>
                </a:cubicBezTo>
                <a:cubicBezTo>
                  <a:pt x="390" y="283"/>
                  <a:pt x="390" y="283"/>
                  <a:pt x="390" y="283"/>
                </a:cubicBezTo>
                <a:cubicBezTo>
                  <a:pt x="373" y="283"/>
                  <a:pt x="357" y="279"/>
                  <a:pt x="344" y="271"/>
                </a:cubicBezTo>
                <a:cubicBezTo>
                  <a:pt x="252" y="216"/>
                  <a:pt x="252" y="216"/>
                  <a:pt x="252" y="216"/>
                </a:cubicBezTo>
                <a:cubicBezTo>
                  <a:pt x="0" y="366"/>
                  <a:pt x="0" y="366"/>
                  <a:pt x="0" y="366"/>
                </a:cubicBezTo>
                <a:lnTo>
                  <a:pt x="0" y="392"/>
                </a:lnTo>
                <a:close/>
                <a:moveTo>
                  <a:pt x="217" y="195"/>
                </a:moveTo>
                <a:cubicBezTo>
                  <a:pt x="0" y="66"/>
                  <a:pt x="0" y="66"/>
                  <a:pt x="0" y="66"/>
                </a:cubicBezTo>
                <a:cubicBezTo>
                  <a:pt x="0" y="324"/>
                  <a:pt x="0" y="324"/>
                  <a:pt x="0" y="324"/>
                </a:cubicBezTo>
                <a:lnTo>
                  <a:pt x="217" y="195"/>
                </a:lnTo>
                <a:close/>
              </a:path>
            </a:pathLst>
          </a:custGeom>
          <a:solidFill>
            <a:schemeClr val="bg1"/>
          </a:solidFill>
          <a:ln>
            <a:noFill/>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97" tIns="44780" rIns="0" bIns="44780" numCol="1" spcCol="0" rtlCol="0" fromWordArt="0" anchor="ctr" anchorCtr="0" forceAA="0" compatLnSpc="1">
            <a:prstTxWarp prst="textNoShape">
              <a:avLst/>
            </a:prstTxWarp>
            <a:noAutofit/>
          </a:bodyPr>
          <a:lstStyle/>
          <a:p>
            <a:pPr defTabSz="913294">
              <a:lnSpc>
                <a:spcPct val="90000"/>
              </a:lnSpc>
              <a:spcAft>
                <a:spcPts val="588"/>
              </a:spcAft>
              <a:defRPr/>
            </a:pPr>
            <a:endParaRPr lang="en-US" sz="1369" b="1" dirty="0">
              <a:gradFill>
                <a:gsLst>
                  <a:gs pos="50427">
                    <a:srgbClr val="FFFFFF"/>
                  </a:gs>
                  <a:gs pos="30000">
                    <a:srgbClr val="FFFFFF"/>
                  </a:gs>
                </a:gsLst>
                <a:lin ang="5400000" scaled="0"/>
              </a:gradFill>
            </a:endParaRPr>
          </a:p>
        </p:txBody>
      </p:sp>
      <p:sp>
        <p:nvSpPr>
          <p:cNvPr id="474" name="Oval 473"/>
          <p:cNvSpPr/>
          <p:nvPr/>
        </p:nvSpPr>
        <p:spPr bwMode="auto">
          <a:xfrm>
            <a:off x="8237589" y="3040063"/>
            <a:ext cx="853146" cy="853146"/>
          </a:xfrm>
          <a:prstGeom prst="ellips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475" name="Freeform 17"/>
          <p:cNvSpPr>
            <a:spLocks noEditPoints="1"/>
          </p:cNvSpPr>
          <p:nvPr/>
        </p:nvSpPr>
        <p:spPr bwMode="auto">
          <a:xfrm>
            <a:off x="8429182" y="3168017"/>
            <a:ext cx="469960" cy="597241"/>
          </a:xfrm>
          <a:custGeom>
            <a:avLst/>
            <a:gdLst>
              <a:gd name="T0" fmla="*/ 718 w 3648"/>
              <a:gd name="T1" fmla="*/ 1195 h 4636"/>
              <a:gd name="T2" fmla="*/ 2791 w 3648"/>
              <a:gd name="T3" fmla="*/ 1195 h 4636"/>
              <a:gd name="T4" fmla="*/ 2791 w 3648"/>
              <a:gd name="T5" fmla="*/ 1358 h 4636"/>
              <a:gd name="T6" fmla="*/ 718 w 3648"/>
              <a:gd name="T7" fmla="*/ 1358 h 4636"/>
              <a:gd name="T8" fmla="*/ 718 w 3648"/>
              <a:gd name="T9" fmla="*/ 1195 h 4636"/>
              <a:gd name="T10" fmla="*/ 718 w 3648"/>
              <a:gd name="T11" fmla="*/ 1195 h 4636"/>
              <a:gd name="T12" fmla="*/ 718 w 3648"/>
              <a:gd name="T13" fmla="*/ 1195 h 4636"/>
              <a:gd name="T14" fmla="*/ 718 w 3648"/>
              <a:gd name="T15" fmla="*/ 1885 h 4636"/>
              <a:gd name="T16" fmla="*/ 2791 w 3648"/>
              <a:gd name="T17" fmla="*/ 1885 h 4636"/>
              <a:gd name="T18" fmla="*/ 2791 w 3648"/>
              <a:gd name="T19" fmla="*/ 1748 h 4636"/>
              <a:gd name="T20" fmla="*/ 718 w 3648"/>
              <a:gd name="T21" fmla="*/ 1748 h 4636"/>
              <a:gd name="T22" fmla="*/ 718 w 3648"/>
              <a:gd name="T23" fmla="*/ 1885 h 4636"/>
              <a:gd name="T24" fmla="*/ 718 w 3648"/>
              <a:gd name="T25" fmla="*/ 1885 h 4636"/>
              <a:gd name="T26" fmla="*/ 718 w 3648"/>
              <a:gd name="T27" fmla="*/ 1885 h 4636"/>
              <a:gd name="T28" fmla="*/ 718 w 3648"/>
              <a:gd name="T29" fmla="*/ 2439 h 4636"/>
              <a:gd name="T30" fmla="*/ 2791 w 3648"/>
              <a:gd name="T31" fmla="*/ 2439 h 4636"/>
              <a:gd name="T32" fmla="*/ 2791 w 3648"/>
              <a:gd name="T33" fmla="*/ 2276 h 4636"/>
              <a:gd name="T34" fmla="*/ 718 w 3648"/>
              <a:gd name="T35" fmla="*/ 2276 h 4636"/>
              <a:gd name="T36" fmla="*/ 718 w 3648"/>
              <a:gd name="T37" fmla="*/ 2439 h 4636"/>
              <a:gd name="T38" fmla="*/ 718 w 3648"/>
              <a:gd name="T39" fmla="*/ 2439 h 4636"/>
              <a:gd name="T40" fmla="*/ 718 w 3648"/>
              <a:gd name="T41" fmla="*/ 2439 h 4636"/>
              <a:gd name="T42" fmla="*/ 718 w 3648"/>
              <a:gd name="T43" fmla="*/ 2966 h 4636"/>
              <a:gd name="T44" fmla="*/ 2791 w 3648"/>
              <a:gd name="T45" fmla="*/ 2966 h 4636"/>
              <a:gd name="T46" fmla="*/ 2791 w 3648"/>
              <a:gd name="T47" fmla="*/ 2803 h 4636"/>
              <a:gd name="T48" fmla="*/ 718 w 3648"/>
              <a:gd name="T49" fmla="*/ 2803 h 4636"/>
              <a:gd name="T50" fmla="*/ 718 w 3648"/>
              <a:gd name="T51" fmla="*/ 2966 h 4636"/>
              <a:gd name="T52" fmla="*/ 718 w 3648"/>
              <a:gd name="T53" fmla="*/ 2966 h 4636"/>
              <a:gd name="T54" fmla="*/ 718 w 3648"/>
              <a:gd name="T55" fmla="*/ 2966 h 4636"/>
              <a:gd name="T56" fmla="*/ 3648 w 3648"/>
              <a:gd name="T57" fmla="*/ 1131 h 4636"/>
              <a:gd name="T58" fmla="*/ 3648 w 3648"/>
              <a:gd name="T59" fmla="*/ 4636 h 4636"/>
              <a:gd name="T60" fmla="*/ 0 w 3648"/>
              <a:gd name="T61" fmla="*/ 4636 h 4636"/>
              <a:gd name="T62" fmla="*/ 0 w 3648"/>
              <a:gd name="T63" fmla="*/ 14 h 4636"/>
              <a:gd name="T64" fmla="*/ 2718 w 3648"/>
              <a:gd name="T65" fmla="*/ 14 h 4636"/>
              <a:gd name="T66" fmla="*/ 2718 w 3648"/>
              <a:gd name="T67" fmla="*/ 0 h 4636"/>
              <a:gd name="T68" fmla="*/ 3648 w 3648"/>
              <a:gd name="T69" fmla="*/ 1131 h 4636"/>
              <a:gd name="T70" fmla="*/ 3648 w 3648"/>
              <a:gd name="T71" fmla="*/ 1131 h 4636"/>
              <a:gd name="T72" fmla="*/ 3648 w 3648"/>
              <a:gd name="T73" fmla="*/ 1131 h 4636"/>
              <a:gd name="T74" fmla="*/ 3409 w 3648"/>
              <a:gd name="T75" fmla="*/ 994 h 4636"/>
              <a:gd name="T76" fmla="*/ 2692 w 3648"/>
              <a:gd name="T77" fmla="*/ 994 h 4636"/>
              <a:gd name="T78" fmla="*/ 2718 w 3648"/>
              <a:gd name="T79" fmla="*/ 265 h 4636"/>
              <a:gd name="T80" fmla="*/ 251 w 3648"/>
              <a:gd name="T81" fmla="*/ 265 h 4636"/>
              <a:gd name="T82" fmla="*/ 251 w 3648"/>
              <a:gd name="T83" fmla="*/ 4386 h 4636"/>
              <a:gd name="T84" fmla="*/ 3409 w 3648"/>
              <a:gd name="T85" fmla="*/ 4386 h 4636"/>
              <a:gd name="T86" fmla="*/ 3409 w 3648"/>
              <a:gd name="T87" fmla="*/ 994 h 4636"/>
              <a:gd name="T88" fmla="*/ 3409 w 3648"/>
              <a:gd name="T89" fmla="*/ 994 h 4636"/>
              <a:gd name="T90" fmla="*/ 3409 w 3648"/>
              <a:gd name="T91" fmla="*/ 994 h 46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648" h="4636">
                <a:moveTo>
                  <a:pt x="718" y="1195"/>
                </a:moveTo>
                <a:lnTo>
                  <a:pt x="2791" y="1195"/>
                </a:lnTo>
                <a:lnTo>
                  <a:pt x="2791" y="1358"/>
                </a:lnTo>
                <a:lnTo>
                  <a:pt x="718" y="1358"/>
                </a:lnTo>
                <a:lnTo>
                  <a:pt x="718" y="1195"/>
                </a:lnTo>
                <a:lnTo>
                  <a:pt x="718" y="1195"/>
                </a:lnTo>
                <a:lnTo>
                  <a:pt x="718" y="1195"/>
                </a:lnTo>
                <a:close/>
                <a:moveTo>
                  <a:pt x="718" y="1885"/>
                </a:moveTo>
                <a:lnTo>
                  <a:pt x="2791" y="1885"/>
                </a:lnTo>
                <a:lnTo>
                  <a:pt x="2791" y="1748"/>
                </a:lnTo>
                <a:lnTo>
                  <a:pt x="718" y="1748"/>
                </a:lnTo>
                <a:lnTo>
                  <a:pt x="718" y="1885"/>
                </a:lnTo>
                <a:lnTo>
                  <a:pt x="718" y="1885"/>
                </a:lnTo>
                <a:lnTo>
                  <a:pt x="718" y="1885"/>
                </a:lnTo>
                <a:close/>
                <a:moveTo>
                  <a:pt x="718" y="2439"/>
                </a:moveTo>
                <a:lnTo>
                  <a:pt x="2791" y="2439"/>
                </a:lnTo>
                <a:lnTo>
                  <a:pt x="2791" y="2276"/>
                </a:lnTo>
                <a:lnTo>
                  <a:pt x="718" y="2276"/>
                </a:lnTo>
                <a:lnTo>
                  <a:pt x="718" y="2439"/>
                </a:lnTo>
                <a:lnTo>
                  <a:pt x="718" y="2439"/>
                </a:lnTo>
                <a:lnTo>
                  <a:pt x="718" y="2439"/>
                </a:lnTo>
                <a:close/>
                <a:moveTo>
                  <a:pt x="718" y="2966"/>
                </a:moveTo>
                <a:lnTo>
                  <a:pt x="2791" y="2966"/>
                </a:lnTo>
                <a:lnTo>
                  <a:pt x="2791" y="2803"/>
                </a:lnTo>
                <a:lnTo>
                  <a:pt x="718" y="2803"/>
                </a:lnTo>
                <a:lnTo>
                  <a:pt x="718" y="2966"/>
                </a:lnTo>
                <a:lnTo>
                  <a:pt x="718" y="2966"/>
                </a:lnTo>
                <a:lnTo>
                  <a:pt x="718" y="2966"/>
                </a:lnTo>
                <a:close/>
                <a:moveTo>
                  <a:pt x="3648" y="1131"/>
                </a:moveTo>
                <a:lnTo>
                  <a:pt x="3648" y="4636"/>
                </a:lnTo>
                <a:lnTo>
                  <a:pt x="0" y="4636"/>
                </a:lnTo>
                <a:lnTo>
                  <a:pt x="0" y="14"/>
                </a:lnTo>
                <a:lnTo>
                  <a:pt x="2718" y="14"/>
                </a:lnTo>
                <a:lnTo>
                  <a:pt x="2718" y="0"/>
                </a:lnTo>
                <a:lnTo>
                  <a:pt x="3648" y="1131"/>
                </a:lnTo>
                <a:lnTo>
                  <a:pt x="3648" y="1131"/>
                </a:lnTo>
                <a:lnTo>
                  <a:pt x="3648" y="1131"/>
                </a:lnTo>
                <a:close/>
                <a:moveTo>
                  <a:pt x="3409" y="994"/>
                </a:moveTo>
                <a:lnTo>
                  <a:pt x="2692" y="994"/>
                </a:lnTo>
                <a:lnTo>
                  <a:pt x="2718" y="265"/>
                </a:lnTo>
                <a:lnTo>
                  <a:pt x="251" y="265"/>
                </a:lnTo>
                <a:lnTo>
                  <a:pt x="251" y="4386"/>
                </a:lnTo>
                <a:lnTo>
                  <a:pt x="3409" y="4386"/>
                </a:lnTo>
                <a:lnTo>
                  <a:pt x="3409" y="994"/>
                </a:lnTo>
                <a:lnTo>
                  <a:pt x="3409" y="994"/>
                </a:lnTo>
                <a:lnTo>
                  <a:pt x="3409" y="99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932688">
              <a:defRPr/>
            </a:pPr>
            <a:endParaRPr lang="en-US">
              <a:solidFill>
                <a:srgbClr val="404040"/>
              </a:solidFill>
            </a:endParaRPr>
          </a:p>
        </p:txBody>
      </p:sp>
      <p:sp>
        <p:nvSpPr>
          <p:cNvPr id="476" name="Oval 475"/>
          <p:cNvSpPr/>
          <p:nvPr/>
        </p:nvSpPr>
        <p:spPr bwMode="auto">
          <a:xfrm>
            <a:off x="9465084" y="3040063"/>
            <a:ext cx="853146" cy="853146"/>
          </a:xfrm>
          <a:prstGeom prst="ellips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477" name="Freeform 476"/>
          <p:cNvSpPr>
            <a:spLocks noEditPoints="1"/>
          </p:cNvSpPr>
          <p:nvPr/>
        </p:nvSpPr>
        <p:spPr bwMode="auto">
          <a:xfrm>
            <a:off x="9596638" y="3213652"/>
            <a:ext cx="590041" cy="505968"/>
          </a:xfrm>
          <a:custGeom>
            <a:avLst/>
            <a:gdLst>
              <a:gd name="T0" fmla="*/ 1173 w 1958"/>
              <a:gd name="T1" fmla="*/ 413 h 1678"/>
              <a:gd name="T2" fmla="*/ 1292 w 1958"/>
              <a:gd name="T3" fmla="*/ 532 h 1678"/>
              <a:gd name="T4" fmla="*/ 1292 w 1958"/>
              <a:gd name="T5" fmla="*/ 1063 h 1678"/>
              <a:gd name="T6" fmla="*/ 1173 w 1958"/>
              <a:gd name="T7" fmla="*/ 1182 h 1678"/>
              <a:gd name="T8" fmla="*/ 1173 w 1958"/>
              <a:gd name="T9" fmla="*/ 1182 h 1678"/>
              <a:gd name="T10" fmla="*/ 1173 w 1958"/>
              <a:gd name="T11" fmla="*/ 1559 h 1678"/>
              <a:gd name="T12" fmla="*/ 1061 w 1958"/>
              <a:gd name="T13" fmla="*/ 1678 h 1678"/>
              <a:gd name="T14" fmla="*/ 893 w 1958"/>
              <a:gd name="T15" fmla="*/ 1678 h 1678"/>
              <a:gd name="T16" fmla="*/ 781 w 1958"/>
              <a:gd name="T17" fmla="*/ 1559 h 1678"/>
              <a:gd name="T18" fmla="*/ 781 w 1958"/>
              <a:gd name="T19" fmla="*/ 1182 h 1678"/>
              <a:gd name="T20" fmla="*/ 781 w 1958"/>
              <a:gd name="T21" fmla="*/ 1182 h 1678"/>
              <a:gd name="T22" fmla="*/ 662 w 1958"/>
              <a:gd name="T23" fmla="*/ 1063 h 1678"/>
              <a:gd name="T24" fmla="*/ 662 w 1958"/>
              <a:gd name="T25" fmla="*/ 532 h 1678"/>
              <a:gd name="T26" fmla="*/ 781 w 1958"/>
              <a:gd name="T27" fmla="*/ 413 h 1678"/>
              <a:gd name="T28" fmla="*/ 1173 w 1958"/>
              <a:gd name="T29" fmla="*/ 413 h 1678"/>
              <a:gd name="T30" fmla="*/ 789 w 1958"/>
              <a:gd name="T31" fmla="*/ 188 h 1678"/>
              <a:gd name="T32" fmla="*/ 977 w 1958"/>
              <a:gd name="T33" fmla="*/ 376 h 1678"/>
              <a:gd name="T34" fmla="*/ 1164 w 1958"/>
              <a:gd name="T35" fmla="*/ 188 h 1678"/>
              <a:gd name="T36" fmla="*/ 977 w 1958"/>
              <a:gd name="T37" fmla="*/ 0 h 1678"/>
              <a:gd name="T38" fmla="*/ 789 w 1958"/>
              <a:gd name="T39" fmla="*/ 188 h 1678"/>
              <a:gd name="T40" fmla="*/ 1861 w 1958"/>
              <a:gd name="T41" fmla="*/ 461 h 1678"/>
              <a:gd name="T42" fmla="*/ 1527 w 1958"/>
              <a:gd name="T43" fmla="*/ 461 h 1678"/>
              <a:gd name="T44" fmla="*/ 1429 w 1958"/>
              <a:gd name="T45" fmla="*/ 559 h 1678"/>
              <a:gd name="T46" fmla="*/ 1429 w 1958"/>
              <a:gd name="T47" fmla="*/ 1015 h 1678"/>
              <a:gd name="T48" fmla="*/ 1527 w 1958"/>
              <a:gd name="T49" fmla="*/ 1113 h 1678"/>
              <a:gd name="T50" fmla="*/ 1527 w 1958"/>
              <a:gd name="T51" fmla="*/ 1113 h 1678"/>
              <a:gd name="T52" fmla="*/ 1527 w 1958"/>
              <a:gd name="T53" fmla="*/ 1442 h 1678"/>
              <a:gd name="T54" fmla="*/ 1617 w 1958"/>
              <a:gd name="T55" fmla="*/ 1541 h 1678"/>
              <a:gd name="T56" fmla="*/ 1763 w 1958"/>
              <a:gd name="T57" fmla="*/ 1541 h 1678"/>
              <a:gd name="T58" fmla="*/ 1861 w 1958"/>
              <a:gd name="T59" fmla="*/ 1442 h 1678"/>
              <a:gd name="T60" fmla="*/ 1861 w 1958"/>
              <a:gd name="T61" fmla="*/ 1113 h 1678"/>
              <a:gd name="T62" fmla="*/ 1861 w 1958"/>
              <a:gd name="T63" fmla="*/ 1113 h 1678"/>
              <a:gd name="T64" fmla="*/ 1958 w 1958"/>
              <a:gd name="T65" fmla="*/ 1015 h 1678"/>
              <a:gd name="T66" fmla="*/ 1958 w 1958"/>
              <a:gd name="T67" fmla="*/ 559 h 1678"/>
              <a:gd name="T68" fmla="*/ 1861 w 1958"/>
              <a:gd name="T69" fmla="*/ 461 h 1678"/>
              <a:gd name="T70" fmla="*/ 1530 w 1958"/>
              <a:gd name="T71" fmla="*/ 265 h 1678"/>
              <a:gd name="T72" fmla="*/ 1691 w 1958"/>
              <a:gd name="T73" fmla="*/ 424 h 1678"/>
              <a:gd name="T74" fmla="*/ 1853 w 1958"/>
              <a:gd name="T75" fmla="*/ 265 h 1678"/>
              <a:gd name="T76" fmla="*/ 1691 w 1958"/>
              <a:gd name="T77" fmla="*/ 106 h 1678"/>
              <a:gd name="T78" fmla="*/ 1530 w 1958"/>
              <a:gd name="T79" fmla="*/ 265 h 1678"/>
              <a:gd name="T80" fmla="*/ 432 w 1958"/>
              <a:gd name="T81" fmla="*/ 461 h 1678"/>
              <a:gd name="T82" fmla="*/ 98 w 1958"/>
              <a:gd name="T83" fmla="*/ 461 h 1678"/>
              <a:gd name="T84" fmla="*/ 0 w 1958"/>
              <a:gd name="T85" fmla="*/ 559 h 1678"/>
              <a:gd name="T86" fmla="*/ 0 w 1958"/>
              <a:gd name="T87" fmla="*/ 1015 h 1678"/>
              <a:gd name="T88" fmla="*/ 98 w 1958"/>
              <a:gd name="T89" fmla="*/ 1113 h 1678"/>
              <a:gd name="T90" fmla="*/ 98 w 1958"/>
              <a:gd name="T91" fmla="*/ 1113 h 1678"/>
              <a:gd name="T92" fmla="*/ 98 w 1958"/>
              <a:gd name="T93" fmla="*/ 1442 h 1678"/>
              <a:gd name="T94" fmla="*/ 195 w 1958"/>
              <a:gd name="T95" fmla="*/ 1541 h 1678"/>
              <a:gd name="T96" fmla="*/ 341 w 1958"/>
              <a:gd name="T97" fmla="*/ 1541 h 1678"/>
              <a:gd name="T98" fmla="*/ 432 w 1958"/>
              <a:gd name="T99" fmla="*/ 1442 h 1678"/>
              <a:gd name="T100" fmla="*/ 432 w 1958"/>
              <a:gd name="T101" fmla="*/ 1113 h 1678"/>
              <a:gd name="T102" fmla="*/ 432 w 1958"/>
              <a:gd name="T103" fmla="*/ 1113 h 1678"/>
              <a:gd name="T104" fmla="*/ 529 w 1958"/>
              <a:gd name="T105" fmla="*/ 1015 h 1678"/>
              <a:gd name="T106" fmla="*/ 529 w 1958"/>
              <a:gd name="T107" fmla="*/ 559 h 1678"/>
              <a:gd name="T108" fmla="*/ 432 w 1958"/>
              <a:gd name="T109" fmla="*/ 461 h 1678"/>
              <a:gd name="T110" fmla="*/ 101 w 1958"/>
              <a:gd name="T111" fmla="*/ 265 h 1678"/>
              <a:gd name="T112" fmla="*/ 262 w 1958"/>
              <a:gd name="T113" fmla="*/ 424 h 1678"/>
              <a:gd name="T114" fmla="*/ 423 w 1958"/>
              <a:gd name="T115" fmla="*/ 265 h 1678"/>
              <a:gd name="T116" fmla="*/ 262 w 1958"/>
              <a:gd name="T117" fmla="*/ 106 h 1678"/>
              <a:gd name="T118" fmla="*/ 101 w 1958"/>
              <a:gd name="T119" fmla="*/ 265 h 1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958" h="1678">
                <a:moveTo>
                  <a:pt x="1173" y="413"/>
                </a:moveTo>
                <a:cubicBezTo>
                  <a:pt x="1236" y="413"/>
                  <a:pt x="1292" y="469"/>
                  <a:pt x="1292" y="532"/>
                </a:cubicBezTo>
                <a:cubicBezTo>
                  <a:pt x="1292" y="532"/>
                  <a:pt x="1292" y="532"/>
                  <a:pt x="1292" y="1063"/>
                </a:cubicBezTo>
                <a:cubicBezTo>
                  <a:pt x="1292" y="1126"/>
                  <a:pt x="1236" y="1182"/>
                  <a:pt x="1173" y="1182"/>
                </a:cubicBezTo>
                <a:cubicBezTo>
                  <a:pt x="1173" y="1182"/>
                  <a:pt x="1173" y="1182"/>
                  <a:pt x="1173" y="1182"/>
                </a:cubicBezTo>
                <a:cubicBezTo>
                  <a:pt x="1173" y="1182"/>
                  <a:pt x="1173" y="1182"/>
                  <a:pt x="1173" y="1559"/>
                </a:cubicBezTo>
                <a:cubicBezTo>
                  <a:pt x="1173" y="1622"/>
                  <a:pt x="1124" y="1678"/>
                  <a:pt x="1061" y="1678"/>
                </a:cubicBezTo>
                <a:cubicBezTo>
                  <a:pt x="1061" y="1678"/>
                  <a:pt x="1061" y="1678"/>
                  <a:pt x="893" y="1678"/>
                </a:cubicBezTo>
                <a:cubicBezTo>
                  <a:pt x="830" y="1678"/>
                  <a:pt x="781" y="1622"/>
                  <a:pt x="781" y="1559"/>
                </a:cubicBezTo>
                <a:cubicBezTo>
                  <a:pt x="781" y="1559"/>
                  <a:pt x="781" y="1559"/>
                  <a:pt x="781" y="1182"/>
                </a:cubicBezTo>
                <a:cubicBezTo>
                  <a:pt x="781" y="1182"/>
                  <a:pt x="781" y="1182"/>
                  <a:pt x="781" y="1182"/>
                </a:cubicBezTo>
                <a:cubicBezTo>
                  <a:pt x="718" y="1182"/>
                  <a:pt x="662" y="1126"/>
                  <a:pt x="662" y="1063"/>
                </a:cubicBezTo>
                <a:cubicBezTo>
                  <a:pt x="662" y="1063"/>
                  <a:pt x="662" y="1063"/>
                  <a:pt x="662" y="532"/>
                </a:cubicBezTo>
                <a:cubicBezTo>
                  <a:pt x="662" y="469"/>
                  <a:pt x="718" y="413"/>
                  <a:pt x="781" y="413"/>
                </a:cubicBezTo>
                <a:cubicBezTo>
                  <a:pt x="781" y="413"/>
                  <a:pt x="781" y="413"/>
                  <a:pt x="1173" y="413"/>
                </a:cubicBezTo>
                <a:close/>
                <a:moveTo>
                  <a:pt x="789" y="188"/>
                </a:moveTo>
                <a:cubicBezTo>
                  <a:pt x="789" y="292"/>
                  <a:pt x="873" y="376"/>
                  <a:pt x="977" y="376"/>
                </a:cubicBezTo>
                <a:cubicBezTo>
                  <a:pt x="1080" y="376"/>
                  <a:pt x="1164" y="292"/>
                  <a:pt x="1164" y="188"/>
                </a:cubicBezTo>
                <a:cubicBezTo>
                  <a:pt x="1164" y="84"/>
                  <a:pt x="1080" y="0"/>
                  <a:pt x="977" y="0"/>
                </a:cubicBezTo>
                <a:cubicBezTo>
                  <a:pt x="873" y="0"/>
                  <a:pt x="789" y="84"/>
                  <a:pt x="789" y="188"/>
                </a:cubicBezTo>
                <a:close/>
                <a:moveTo>
                  <a:pt x="1861" y="461"/>
                </a:moveTo>
                <a:cubicBezTo>
                  <a:pt x="1527" y="461"/>
                  <a:pt x="1527" y="461"/>
                  <a:pt x="1527" y="461"/>
                </a:cubicBezTo>
                <a:cubicBezTo>
                  <a:pt x="1471" y="461"/>
                  <a:pt x="1429" y="503"/>
                  <a:pt x="1429" y="559"/>
                </a:cubicBezTo>
                <a:cubicBezTo>
                  <a:pt x="1429" y="1015"/>
                  <a:pt x="1429" y="1015"/>
                  <a:pt x="1429" y="1015"/>
                </a:cubicBezTo>
                <a:cubicBezTo>
                  <a:pt x="1429" y="1071"/>
                  <a:pt x="1471" y="1113"/>
                  <a:pt x="1527" y="1113"/>
                </a:cubicBezTo>
                <a:cubicBezTo>
                  <a:pt x="1527" y="1113"/>
                  <a:pt x="1527" y="1113"/>
                  <a:pt x="1527" y="1113"/>
                </a:cubicBezTo>
                <a:cubicBezTo>
                  <a:pt x="1527" y="1442"/>
                  <a:pt x="1527" y="1442"/>
                  <a:pt x="1527" y="1442"/>
                </a:cubicBezTo>
                <a:cubicBezTo>
                  <a:pt x="1527" y="1499"/>
                  <a:pt x="1568" y="1541"/>
                  <a:pt x="1617" y="1541"/>
                </a:cubicBezTo>
                <a:cubicBezTo>
                  <a:pt x="1763" y="1541"/>
                  <a:pt x="1763" y="1541"/>
                  <a:pt x="1763" y="1541"/>
                </a:cubicBezTo>
                <a:cubicBezTo>
                  <a:pt x="1819" y="1541"/>
                  <a:pt x="1861" y="1499"/>
                  <a:pt x="1861" y="1442"/>
                </a:cubicBezTo>
                <a:cubicBezTo>
                  <a:pt x="1861" y="1113"/>
                  <a:pt x="1861" y="1113"/>
                  <a:pt x="1861" y="1113"/>
                </a:cubicBezTo>
                <a:cubicBezTo>
                  <a:pt x="1861" y="1113"/>
                  <a:pt x="1861" y="1113"/>
                  <a:pt x="1861" y="1113"/>
                </a:cubicBezTo>
                <a:cubicBezTo>
                  <a:pt x="1917" y="1113"/>
                  <a:pt x="1958" y="1071"/>
                  <a:pt x="1958" y="1015"/>
                </a:cubicBezTo>
                <a:cubicBezTo>
                  <a:pt x="1958" y="559"/>
                  <a:pt x="1958" y="559"/>
                  <a:pt x="1958" y="559"/>
                </a:cubicBezTo>
                <a:cubicBezTo>
                  <a:pt x="1958" y="503"/>
                  <a:pt x="1917" y="461"/>
                  <a:pt x="1861" y="461"/>
                </a:cubicBezTo>
                <a:close/>
                <a:moveTo>
                  <a:pt x="1530" y="265"/>
                </a:moveTo>
                <a:cubicBezTo>
                  <a:pt x="1530" y="353"/>
                  <a:pt x="1602" y="424"/>
                  <a:pt x="1691" y="424"/>
                </a:cubicBezTo>
                <a:cubicBezTo>
                  <a:pt x="1780" y="424"/>
                  <a:pt x="1853" y="353"/>
                  <a:pt x="1853" y="265"/>
                </a:cubicBezTo>
                <a:cubicBezTo>
                  <a:pt x="1853" y="177"/>
                  <a:pt x="1780" y="106"/>
                  <a:pt x="1691" y="106"/>
                </a:cubicBezTo>
                <a:cubicBezTo>
                  <a:pt x="1602" y="106"/>
                  <a:pt x="1530" y="177"/>
                  <a:pt x="1530" y="265"/>
                </a:cubicBezTo>
                <a:close/>
                <a:moveTo>
                  <a:pt x="432" y="461"/>
                </a:moveTo>
                <a:cubicBezTo>
                  <a:pt x="98" y="461"/>
                  <a:pt x="98" y="461"/>
                  <a:pt x="98" y="461"/>
                </a:cubicBezTo>
                <a:cubicBezTo>
                  <a:pt x="42" y="461"/>
                  <a:pt x="0" y="503"/>
                  <a:pt x="0" y="559"/>
                </a:cubicBezTo>
                <a:cubicBezTo>
                  <a:pt x="0" y="1015"/>
                  <a:pt x="0" y="1015"/>
                  <a:pt x="0" y="1015"/>
                </a:cubicBezTo>
                <a:cubicBezTo>
                  <a:pt x="0" y="1071"/>
                  <a:pt x="42" y="1113"/>
                  <a:pt x="98" y="1113"/>
                </a:cubicBezTo>
                <a:cubicBezTo>
                  <a:pt x="98" y="1113"/>
                  <a:pt x="98" y="1113"/>
                  <a:pt x="98" y="1113"/>
                </a:cubicBezTo>
                <a:cubicBezTo>
                  <a:pt x="98" y="1442"/>
                  <a:pt x="98" y="1442"/>
                  <a:pt x="98" y="1442"/>
                </a:cubicBezTo>
                <a:cubicBezTo>
                  <a:pt x="98" y="1499"/>
                  <a:pt x="139" y="1541"/>
                  <a:pt x="195" y="1541"/>
                </a:cubicBezTo>
                <a:cubicBezTo>
                  <a:pt x="341" y="1541"/>
                  <a:pt x="341" y="1541"/>
                  <a:pt x="341" y="1541"/>
                </a:cubicBezTo>
                <a:cubicBezTo>
                  <a:pt x="390" y="1541"/>
                  <a:pt x="432" y="1499"/>
                  <a:pt x="432" y="1442"/>
                </a:cubicBezTo>
                <a:cubicBezTo>
                  <a:pt x="432" y="1113"/>
                  <a:pt x="432" y="1113"/>
                  <a:pt x="432" y="1113"/>
                </a:cubicBezTo>
                <a:cubicBezTo>
                  <a:pt x="432" y="1113"/>
                  <a:pt x="432" y="1113"/>
                  <a:pt x="432" y="1113"/>
                </a:cubicBezTo>
                <a:cubicBezTo>
                  <a:pt x="488" y="1113"/>
                  <a:pt x="529" y="1071"/>
                  <a:pt x="529" y="1015"/>
                </a:cubicBezTo>
                <a:cubicBezTo>
                  <a:pt x="529" y="559"/>
                  <a:pt x="529" y="559"/>
                  <a:pt x="529" y="559"/>
                </a:cubicBezTo>
                <a:cubicBezTo>
                  <a:pt x="529" y="503"/>
                  <a:pt x="488" y="461"/>
                  <a:pt x="432" y="461"/>
                </a:cubicBezTo>
                <a:close/>
                <a:moveTo>
                  <a:pt x="101" y="265"/>
                </a:moveTo>
                <a:cubicBezTo>
                  <a:pt x="101" y="353"/>
                  <a:pt x="173" y="424"/>
                  <a:pt x="262" y="424"/>
                </a:cubicBezTo>
                <a:cubicBezTo>
                  <a:pt x="351" y="424"/>
                  <a:pt x="423" y="353"/>
                  <a:pt x="423" y="265"/>
                </a:cubicBezTo>
                <a:cubicBezTo>
                  <a:pt x="423" y="177"/>
                  <a:pt x="351" y="106"/>
                  <a:pt x="262" y="106"/>
                </a:cubicBezTo>
                <a:cubicBezTo>
                  <a:pt x="173" y="106"/>
                  <a:pt x="101" y="177"/>
                  <a:pt x="101" y="265"/>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932688">
              <a:defRPr/>
            </a:pPr>
            <a:endParaRPr lang="en-US">
              <a:solidFill>
                <a:srgbClr val="404040"/>
              </a:solidFill>
            </a:endParaRPr>
          </a:p>
        </p:txBody>
      </p:sp>
      <p:sp>
        <p:nvSpPr>
          <p:cNvPr id="478" name="Oval 477"/>
          <p:cNvSpPr/>
          <p:nvPr/>
        </p:nvSpPr>
        <p:spPr bwMode="auto">
          <a:xfrm>
            <a:off x="10692578" y="3040063"/>
            <a:ext cx="853146" cy="853146"/>
          </a:xfrm>
          <a:prstGeom prst="ellips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grpSp>
        <p:nvGrpSpPr>
          <p:cNvPr id="479" name="Group 478"/>
          <p:cNvGrpSpPr/>
          <p:nvPr/>
        </p:nvGrpSpPr>
        <p:grpSpPr>
          <a:xfrm>
            <a:off x="10841227" y="3224349"/>
            <a:ext cx="555851" cy="484577"/>
            <a:chOff x="10450695" y="2384201"/>
            <a:chExt cx="683568" cy="595918"/>
          </a:xfrm>
        </p:grpSpPr>
        <p:sp>
          <p:nvSpPr>
            <p:cNvPr id="480" name="Rectangle 479"/>
            <p:cNvSpPr/>
            <p:nvPr/>
          </p:nvSpPr>
          <p:spPr bwMode="auto">
            <a:xfrm>
              <a:off x="10450695" y="2384201"/>
              <a:ext cx="595918" cy="595918"/>
            </a:xfrm>
            <a:prstGeom prst="rect">
              <a:avLst/>
            </a:prstGeom>
            <a:noFill/>
            <a:ln w="31750">
              <a:solidFill>
                <a:schemeClr val="bg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481" name="Freeform 5"/>
            <p:cNvSpPr>
              <a:spLocks/>
            </p:cNvSpPr>
            <p:nvPr/>
          </p:nvSpPr>
          <p:spPr bwMode="auto">
            <a:xfrm>
              <a:off x="10496281" y="2446461"/>
              <a:ext cx="637982" cy="488956"/>
            </a:xfrm>
            <a:custGeom>
              <a:avLst/>
              <a:gdLst>
                <a:gd name="T0" fmla="*/ 2264 w 2306"/>
                <a:gd name="T1" fmla="*/ 244 h 1766"/>
                <a:gd name="T2" fmla="*/ 2062 w 2306"/>
                <a:gd name="T3" fmla="*/ 41 h 1766"/>
                <a:gd name="T4" fmla="*/ 1961 w 2306"/>
                <a:gd name="T5" fmla="*/ 0 h 1766"/>
                <a:gd name="T6" fmla="*/ 1859 w 2306"/>
                <a:gd name="T7" fmla="*/ 41 h 1766"/>
                <a:gd name="T8" fmla="*/ 884 w 2306"/>
                <a:gd name="T9" fmla="*/ 1018 h 1766"/>
                <a:gd name="T10" fmla="*/ 447 w 2306"/>
                <a:gd name="T11" fmla="*/ 580 h 1766"/>
                <a:gd name="T12" fmla="*/ 345 w 2306"/>
                <a:gd name="T13" fmla="*/ 538 h 1766"/>
                <a:gd name="T14" fmla="*/ 244 w 2306"/>
                <a:gd name="T15" fmla="*/ 580 h 1766"/>
                <a:gd name="T16" fmla="*/ 42 w 2306"/>
                <a:gd name="T17" fmla="*/ 782 h 1766"/>
                <a:gd name="T18" fmla="*/ 0 w 2306"/>
                <a:gd name="T19" fmla="*/ 883 h 1766"/>
                <a:gd name="T20" fmla="*/ 42 w 2306"/>
                <a:gd name="T21" fmla="*/ 984 h 1766"/>
                <a:gd name="T22" fmla="*/ 580 w 2306"/>
                <a:gd name="T23" fmla="*/ 1522 h 1766"/>
                <a:gd name="T24" fmla="*/ 783 w 2306"/>
                <a:gd name="T25" fmla="*/ 1725 h 1766"/>
                <a:gd name="T26" fmla="*/ 884 w 2306"/>
                <a:gd name="T27" fmla="*/ 1766 h 1766"/>
                <a:gd name="T28" fmla="*/ 985 w 2306"/>
                <a:gd name="T29" fmla="*/ 1725 h 1766"/>
                <a:gd name="T30" fmla="*/ 1187 w 2306"/>
                <a:gd name="T31" fmla="*/ 1522 h 1766"/>
                <a:gd name="T32" fmla="*/ 2264 w 2306"/>
                <a:gd name="T33" fmla="*/ 446 h 1766"/>
                <a:gd name="T34" fmla="*/ 2306 w 2306"/>
                <a:gd name="T35" fmla="*/ 345 h 1766"/>
                <a:gd name="T36" fmla="*/ 2264 w 2306"/>
                <a:gd name="T37" fmla="*/ 244 h 17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06" h="1766">
                  <a:moveTo>
                    <a:pt x="2264" y="244"/>
                  </a:moveTo>
                  <a:cubicBezTo>
                    <a:pt x="2062" y="41"/>
                    <a:pt x="2062" y="41"/>
                    <a:pt x="2062" y="41"/>
                  </a:cubicBezTo>
                  <a:cubicBezTo>
                    <a:pt x="2034" y="14"/>
                    <a:pt x="2000" y="0"/>
                    <a:pt x="1961" y="0"/>
                  </a:cubicBezTo>
                  <a:cubicBezTo>
                    <a:pt x="1921" y="0"/>
                    <a:pt x="1887" y="14"/>
                    <a:pt x="1859" y="41"/>
                  </a:cubicBezTo>
                  <a:cubicBezTo>
                    <a:pt x="884" y="1018"/>
                    <a:pt x="884" y="1018"/>
                    <a:pt x="884" y="1018"/>
                  </a:cubicBezTo>
                  <a:cubicBezTo>
                    <a:pt x="447" y="580"/>
                    <a:pt x="447" y="580"/>
                    <a:pt x="447" y="580"/>
                  </a:cubicBezTo>
                  <a:cubicBezTo>
                    <a:pt x="419" y="552"/>
                    <a:pt x="385" y="538"/>
                    <a:pt x="345" y="538"/>
                  </a:cubicBezTo>
                  <a:cubicBezTo>
                    <a:pt x="306" y="538"/>
                    <a:pt x="272" y="552"/>
                    <a:pt x="244" y="580"/>
                  </a:cubicBezTo>
                  <a:cubicBezTo>
                    <a:pt x="42" y="782"/>
                    <a:pt x="42" y="782"/>
                    <a:pt x="42" y="782"/>
                  </a:cubicBezTo>
                  <a:cubicBezTo>
                    <a:pt x="14" y="810"/>
                    <a:pt x="0" y="843"/>
                    <a:pt x="0" y="883"/>
                  </a:cubicBezTo>
                  <a:cubicBezTo>
                    <a:pt x="0" y="923"/>
                    <a:pt x="14" y="956"/>
                    <a:pt x="42" y="984"/>
                  </a:cubicBezTo>
                  <a:cubicBezTo>
                    <a:pt x="580" y="1522"/>
                    <a:pt x="580" y="1522"/>
                    <a:pt x="580" y="1522"/>
                  </a:cubicBezTo>
                  <a:cubicBezTo>
                    <a:pt x="783" y="1725"/>
                    <a:pt x="783" y="1725"/>
                    <a:pt x="783" y="1725"/>
                  </a:cubicBezTo>
                  <a:cubicBezTo>
                    <a:pt x="810" y="1752"/>
                    <a:pt x="844" y="1766"/>
                    <a:pt x="884" y="1766"/>
                  </a:cubicBezTo>
                  <a:cubicBezTo>
                    <a:pt x="923" y="1766"/>
                    <a:pt x="957" y="1752"/>
                    <a:pt x="985" y="1725"/>
                  </a:cubicBezTo>
                  <a:cubicBezTo>
                    <a:pt x="1187" y="1522"/>
                    <a:pt x="1187" y="1522"/>
                    <a:pt x="1187" y="1522"/>
                  </a:cubicBezTo>
                  <a:cubicBezTo>
                    <a:pt x="2264" y="446"/>
                    <a:pt x="2264" y="446"/>
                    <a:pt x="2264" y="446"/>
                  </a:cubicBezTo>
                  <a:cubicBezTo>
                    <a:pt x="2292" y="418"/>
                    <a:pt x="2306" y="384"/>
                    <a:pt x="2306" y="345"/>
                  </a:cubicBezTo>
                  <a:cubicBezTo>
                    <a:pt x="2306" y="305"/>
                    <a:pt x="2292" y="271"/>
                    <a:pt x="2264" y="244"/>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688">
                <a:defRPr/>
              </a:pPr>
              <a:endParaRPr lang="en-US">
                <a:solidFill>
                  <a:srgbClr val="404040"/>
                </a:solidFill>
              </a:endParaRPr>
            </a:p>
          </p:txBody>
        </p:sp>
      </p:grpSp>
      <p:grpSp>
        <p:nvGrpSpPr>
          <p:cNvPr id="482" name="Group 481"/>
          <p:cNvGrpSpPr/>
          <p:nvPr/>
        </p:nvGrpSpPr>
        <p:grpSpPr>
          <a:xfrm>
            <a:off x="10386456" y="5380898"/>
            <a:ext cx="1344382" cy="1062056"/>
            <a:chOff x="9972097" y="4402078"/>
            <a:chExt cx="1344382" cy="1062056"/>
          </a:xfrm>
        </p:grpSpPr>
        <p:grpSp>
          <p:nvGrpSpPr>
            <p:cNvPr id="483" name="Group 482"/>
            <p:cNvGrpSpPr/>
            <p:nvPr/>
          </p:nvGrpSpPr>
          <p:grpSpPr>
            <a:xfrm>
              <a:off x="9973234" y="4402078"/>
              <a:ext cx="1342109" cy="1062056"/>
              <a:chOff x="10031532" y="4402078"/>
              <a:chExt cx="1342109" cy="1062056"/>
            </a:xfrm>
          </p:grpSpPr>
          <p:sp>
            <p:nvSpPr>
              <p:cNvPr id="485" name="Rectangle 484"/>
              <p:cNvSpPr/>
              <p:nvPr/>
            </p:nvSpPr>
            <p:spPr bwMode="auto">
              <a:xfrm>
                <a:off x="10031532" y="4402078"/>
                <a:ext cx="757785" cy="1054200"/>
              </a:xfrm>
              <a:prstGeom prst="rect">
                <a:avLst/>
              </a:prstGeom>
              <a:solidFill>
                <a:srgbClr val="9FB80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486" name="Rectangle 640"/>
              <p:cNvSpPr/>
              <p:nvPr/>
            </p:nvSpPr>
            <p:spPr>
              <a:xfrm>
                <a:off x="10042902" y="4411102"/>
                <a:ext cx="1321875" cy="1053032"/>
              </a:xfrm>
              <a:custGeom>
                <a:avLst/>
                <a:gdLst>
                  <a:gd name="connsiteX0" fmla="*/ 0 w 1339601"/>
                  <a:gd name="connsiteY0" fmla="*/ 0 h 922774"/>
                  <a:gd name="connsiteX1" fmla="*/ 1339601 w 1339601"/>
                  <a:gd name="connsiteY1" fmla="*/ 0 h 922774"/>
                  <a:gd name="connsiteX2" fmla="*/ 1339601 w 1339601"/>
                  <a:gd name="connsiteY2" fmla="*/ 922774 h 922774"/>
                  <a:gd name="connsiteX3" fmla="*/ 0 w 1339601"/>
                  <a:gd name="connsiteY3" fmla="*/ 922774 h 922774"/>
                  <a:gd name="connsiteX4" fmla="*/ 0 w 1339601"/>
                  <a:gd name="connsiteY4" fmla="*/ 0 h 922774"/>
                  <a:gd name="connsiteX0" fmla="*/ 542925 w 1339601"/>
                  <a:gd name="connsiteY0" fmla="*/ 0 h 922774"/>
                  <a:gd name="connsiteX1" fmla="*/ 1339601 w 1339601"/>
                  <a:gd name="connsiteY1" fmla="*/ 0 h 922774"/>
                  <a:gd name="connsiteX2" fmla="*/ 1339601 w 1339601"/>
                  <a:gd name="connsiteY2" fmla="*/ 922774 h 922774"/>
                  <a:gd name="connsiteX3" fmla="*/ 0 w 1339601"/>
                  <a:gd name="connsiteY3" fmla="*/ 922774 h 922774"/>
                  <a:gd name="connsiteX4" fmla="*/ 542925 w 1339601"/>
                  <a:gd name="connsiteY4" fmla="*/ 0 h 922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9601" h="922774">
                    <a:moveTo>
                      <a:pt x="542925" y="0"/>
                    </a:moveTo>
                    <a:lnTo>
                      <a:pt x="1339601" y="0"/>
                    </a:lnTo>
                    <a:lnTo>
                      <a:pt x="1339601" y="922774"/>
                    </a:lnTo>
                    <a:lnTo>
                      <a:pt x="0" y="922774"/>
                    </a:lnTo>
                    <a:lnTo>
                      <a:pt x="542925" y="0"/>
                    </a:lnTo>
                    <a:close/>
                  </a:path>
                </a:pathLst>
              </a:custGeom>
              <a:solidFill>
                <a:srgbClr val="BBDA0A"/>
              </a:solidFill>
              <a:ln w="38100">
                <a:no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algn="ctr" defTabSz="932468">
                  <a:defRPr/>
                </a:pPr>
                <a:endParaRPr lang="en-US" sz="1835">
                  <a:solidFill>
                    <a:srgbClr val="000000"/>
                  </a:solidFill>
                </a:endParaRPr>
              </a:p>
            </p:txBody>
          </p:sp>
          <p:sp>
            <p:nvSpPr>
              <p:cNvPr id="487" name="Rectangle 486"/>
              <p:cNvSpPr/>
              <p:nvPr/>
            </p:nvSpPr>
            <p:spPr>
              <a:xfrm>
                <a:off x="10034040" y="4403840"/>
                <a:ext cx="1339601" cy="142908"/>
              </a:xfrm>
              <a:prstGeom prst="rect">
                <a:avLst/>
              </a:prstGeom>
              <a:noFill/>
              <a:ln w="38100">
                <a:solidFill>
                  <a:srgbClr val="333333"/>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algn="ctr" defTabSz="932468">
                  <a:defRPr/>
                </a:pPr>
                <a:endParaRPr lang="en-US" sz="1835">
                  <a:solidFill>
                    <a:srgbClr val="000000"/>
                  </a:solidFill>
                </a:endParaRPr>
              </a:p>
            </p:txBody>
          </p:sp>
          <p:sp>
            <p:nvSpPr>
              <p:cNvPr id="488" name="Rectangle 487"/>
              <p:cNvSpPr/>
              <p:nvPr/>
            </p:nvSpPr>
            <p:spPr>
              <a:xfrm>
                <a:off x="10034040" y="4533504"/>
                <a:ext cx="1339601" cy="922774"/>
              </a:xfrm>
              <a:prstGeom prst="rect">
                <a:avLst/>
              </a:prstGeom>
              <a:noFill/>
              <a:ln w="38100">
                <a:solidFill>
                  <a:srgbClr val="333333"/>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algn="ctr" defTabSz="932468">
                  <a:defRPr/>
                </a:pPr>
                <a:endParaRPr lang="en-US" sz="1835">
                  <a:solidFill>
                    <a:srgbClr val="000000"/>
                  </a:solidFill>
                </a:endParaRPr>
              </a:p>
            </p:txBody>
          </p:sp>
        </p:grpSp>
        <p:sp>
          <p:nvSpPr>
            <p:cNvPr id="484" name="TextBox 483"/>
            <p:cNvSpPr txBox="1"/>
            <p:nvPr/>
          </p:nvSpPr>
          <p:spPr>
            <a:xfrm>
              <a:off x="9972097" y="4577624"/>
              <a:ext cx="1344382" cy="859622"/>
            </a:xfrm>
            <a:prstGeom prst="rect">
              <a:avLst/>
            </a:prstGeom>
            <a:noFill/>
          </p:spPr>
          <p:txBody>
            <a:bodyPr wrap="square" lIns="182880" tIns="146304" rIns="182880" bIns="146304" rtlCol="0" anchor="ctr" anchorCtr="0">
              <a:noAutofit/>
            </a:bodyPr>
            <a:lstStyle/>
            <a:p>
              <a:pPr algn="ctr" defTabSz="932688">
                <a:lnSpc>
                  <a:spcPct val="90000"/>
                </a:lnSpc>
                <a:spcAft>
                  <a:spcPts val="600"/>
                </a:spcAft>
                <a:defRPr/>
              </a:pPr>
              <a:r>
                <a:rPr lang="en-US" sz="3000" dirty="0">
                  <a:gradFill>
                    <a:gsLst>
                      <a:gs pos="2917">
                        <a:srgbClr val="404040"/>
                      </a:gs>
                      <a:gs pos="30000">
                        <a:srgbClr val="404040"/>
                      </a:gs>
                    </a:gsLst>
                    <a:lin ang="5400000" scaled="0"/>
                  </a:gradFill>
                  <a:latin typeface="Segoe UI Light"/>
                </a:rPr>
                <a:t>HTML</a:t>
              </a:r>
            </a:p>
          </p:txBody>
        </p:sp>
      </p:grpSp>
      <p:grpSp>
        <p:nvGrpSpPr>
          <p:cNvPr id="489" name="Group 488"/>
          <p:cNvGrpSpPr/>
          <p:nvPr/>
        </p:nvGrpSpPr>
        <p:grpSpPr>
          <a:xfrm>
            <a:off x="7057359" y="5128940"/>
            <a:ext cx="899570" cy="1314014"/>
            <a:chOff x="6803259" y="4273052"/>
            <a:chExt cx="899570" cy="1314014"/>
          </a:xfrm>
        </p:grpSpPr>
        <p:sp>
          <p:nvSpPr>
            <p:cNvPr id="490" name="Rounded Rectangle 489"/>
            <p:cNvSpPr/>
            <p:nvPr/>
          </p:nvSpPr>
          <p:spPr bwMode="auto">
            <a:xfrm rot="5400000">
              <a:off x="6596037" y="4480274"/>
              <a:ext cx="1314014" cy="899570"/>
            </a:xfrm>
            <a:prstGeom prst="roundRect">
              <a:avLst>
                <a:gd name="adj" fmla="val 5986"/>
              </a:avLst>
            </a:prstGeom>
            <a:solidFill>
              <a:srgbClr val="33333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491" name="Rounded Rectangle 490"/>
            <p:cNvSpPr/>
            <p:nvPr/>
          </p:nvSpPr>
          <p:spPr bwMode="auto">
            <a:xfrm rot="5400000">
              <a:off x="6687357" y="4516455"/>
              <a:ext cx="1131374" cy="788547"/>
            </a:xfrm>
            <a:prstGeom prst="roundRect">
              <a:avLst>
                <a:gd name="adj" fmla="val 3643"/>
              </a:avLst>
            </a:prstGeom>
            <a:solidFill>
              <a:srgbClr val="B4009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492" name="Oval 491"/>
            <p:cNvSpPr/>
            <p:nvPr/>
          </p:nvSpPr>
          <p:spPr bwMode="auto">
            <a:xfrm rot="5400000">
              <a:off x="7226436" y="5497479"/>
              <a:ext cx="53216" cy="53216"/>
            </a:xfrm>
            <a:prstGeom prst="ellipse">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493" name="Rounded Rectangle 639"/>
            <p:cNvSpPr/>
            <p:nvPr/>
          </p:nvSpPr>
          <p:spPr bwMode="auto">
            <a:xfrm rot="5400000">
              <a:off x="6687357" y="4516455"/>
              <a:ext cx="1131374" cy="788547"/>
            </a:xfrm>
            <a:custGeom>
              <a:avLst/>
              <a:gdLst>
                <a:gd name="connsiteX0" fmla="*/ 0 w 1131374"/>
                <a:gd name="connsiteY0" fmla="*/ 28727 h 788547"/>
                <a:gd name="connsiteX1" fmla="*/ 28727 w 1131374"/>
                <a:gd name="connsiteY1" fmla="*/ 0 h 788547"/>
                <a:gd name="connsiteX2" fmla="*/ 1102647 w 1131374"/>
                <a:gd name="connsiteY2" fmla="*/ 0 h 788547"/>
                <a:gd name="connsiteX3" fmla="*/ 1131374 w 1131374"/>
                <a:gd name="connsiteY3" fmla="*/ 28727 h 788547"/>
                <a:gd name="connsiteX4" fmla="*/ 1131374 w 1131374"/>
                <a:gd name="connsiteY4" fmla="*/ 759820 h 788547"/>
                <a:gd name="connsiteX5" fmla="*/ 1102647 w 1131374"/>
                <a:gd name="connsiteY5" fmla="*/ 788547 h 788547"/>
                <a:gd name="connsiteX6" fmla="*/ 28727 w 1131374"/>
                <a:gd name="connsiteY6" fmla="*/ 788547 h 788547"/>
                <a:gd name="connsiteX7" fmla="*/ 0 w 1131374"/>
                <a:gd name="connsiteY7" fmla="*/ 759820 h 788547"/>
                <a:gd name="connsiteX8" fmla="*/ 0 w 1131374"/>
                <a:gd name="connsiteY8" fmla="*/ 28727 h 788547"/>
                <a:gd name="connsiteX0" fmla="*/ 61126 w 1192500"/>
                <a:gd name="connsiteY0" fmla="*/ 28727 h 788547"/>
                <a:gd name="connsiteX1" fmla="*/ 89853 w 1192500"/>
                <a:gd name="connsiteY1" fmla="*/ 0 h 788547"/>
                <a:gd name="connsiteX2" fmla="*/ 1163773 w 1192500"/>
                <a:gd name="connsiteY2" fmla="*/ 0 h 788547"/>
                <a:gd name="connsiteX3" fmla="*/ 1192500 w 1192500"/>
                <a:gd name="connsiteY3" fmla="*/ 28727 h 788547"/>
                <a:gd name="connsiteX4" fmla="*/ 1192500 w 1192500"/>
                <a:gd name="connsiteY4" fmla="*/ 759820 h 788547"/>
                <a:gd name="connsiteX5" fmla="*/ 1163773 w 1192500"/>
                <a:gd name="connsiteY5" fmla="*/ 788547 h 788547"/>
                <a:gd name="connsiteX6" fmla="*/ 89853 w 1192500"/>
                <a:gd name="connsiteY6" fmla="*/ 788547 h 788547"/>
                <a:gd name="connsiteX7" fmla="*/ 61126 w 1192500"/>
                <a:gd name="connsiteY7" fmla="*/ 28727 h 788547"/>
                <a:gd name="connsiteX0" fmla="*/ 0 w 1131374"/>
                <a:gd name="connsiteY0" fmla="*/ 28727 h 788547"/>
                <a:gd name="connsiteX1" fmla="*/ 28727 w 1131374"/>
                <a:gd name="connsiteY1" fmla="*/ 0 h 788547"/>
                <a:gd name="connsiteX2" fmla="*/ 1102647 w 1131374"/>
                <a:gd name="connsiteY2" fmla="*/ 0 h 788547"/>
                <a:gd name="connsiteX3" fmla="*/ 1131374 w 1131374"/>
                <a:gd name="connsiteY3" fmla="*/ 28727 h 788547"/>
                <a:gd name="connsiteX4" fmla="*/ 1131374 w 1131374"/>
                <a:gd name="connsiteY4" fmla="*/ 759820 h 788547"/>
                <a:gd name="connsiteX5" fmla="*/ 1102647 w 1131374"/>
                <a:gd name="connsiteY5" fmla="*/ 788547 h 788547"/>
                <a:gd name="connsiteX6" fmla="*/ 0 w 1131374"/>
                <a:gd name="connsiteY6" fmla="*/ 28727 h 7885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31374" h="788547">
                  <a:moveTo>
                    <a:pt x="0" y="28727"/>
                  </a:moveTo>
                  <a:cubicBezTo>
                    <a:pt x="0" y="12862"/>
                    <a:pt x="12862" y="0"/>
                    <a:pt x="28727" y="0"/>
                  </a:cubicBezTo>
                  <a:lnTo>
                    <a:pt x="1102647" y="0"/>
                  </a:lnTo>
                  <a:cubicBezTo>
                    <a:pt x="1118512" y="0"/>
                    <a:pt x="1131374" y="12862"/>
                    <a:pt x="1131374" y="28727"/>
                  </a:cubicBezTo>
                  <a:lnTo>
                    <a:pt x="1131374" y="759820"/>
                  </a:lnTo>
                  <a:cubicBezTo>
                    <a:pt x="1131374" y="775685"/>
                    <a:pt x="1118512" y="788547"/>
                    <a:pt x="1102647" y="788547"/>
                  </a:cubicBezTo>
                  <a:lnTo>
                    <a:pt x="0" y="28727"/>
                  </a:lnTo>
                  <a:close/>
                </a:path>
              </a:pathLst>
            </a:custGeom>
            <a:solidFill>
              <a:srgbClr val="7E006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grpSp>
      <p:sp>
        <p:nvSpPr>
          <p:cNvPr id="494" name="AutoShape 165"/>
          <p:cNvSpPr>
            <a:spLocks noChangeAspect="1" noChangeArrowheads="1" noTextEdit="1"/>
          </p:cNvSpPr>
          <p:nvPr/>
        </p:nvSpPr>
        <p:spPr bwMode="auto">
          <a:xfrm>
            <a:off x="8536089" y="3902532"/>
            <a:ext cx="1057275" cy="82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32688">
              <a:defRPr/>
            </a:pPr>
            <a:endParaRPr lang="en-US">
              <a:solidFill>
                <a:srgbClr val="404040"/>
              </a:solidFill>
            </a:endParaRPr>
          </a:p>
        </p:txBody>
      </p:sp>
      <p:grpSp>
        <p:nvGrpSpPr>
          <p:cNvPr id="495" name="Group 494"/>
          <p:cNvGrpSpPr/>
          <p:nvPr/>
        </p:nvGrpSpPr>
        <p:grpSpPr>
          <a:xfrm>
            <a:off x="8537163" y="3947827"/>
            <a:ext cx="875225" cy="709078"/>
            <a:chOff x="8283062" y="3056784"/>
            <a:chExt cx="875225" cy="709078"/>
          </a:xfrm>
        </p:grpSpPr>
        <p:sp>
          <p:nvSpPr>
            <p:cNvPr id="496" name="Freeform 167"/>
            <p:cNvSpPr>
              <a:spLocks/>
            </p:cNvSpPr>
            <p:nvPr/>
          </p:nvSpPr>
          <p:spPr bwMode="auto">
            <a:xfrm>
              <a:off x="8408194" y="3421856"/>
              <a:ext cx="750093" cy="344006"/>
            </a:xfrm>
            <a:custGeom>
              <a:avLst/>
              <a:gdLst>
                <a:gd name="T0" fmla="*/ 243 w 243"/>
                <a:gd name="T1" fmla="*/ 122 h 122"/>
                <a:gd name="T2" fmla="*/ 195 w 243"/>
                <a:gd name="T3" fmla="*/ 66 h 122"/>
                <a:gd name="T4" fmla="*/ 103 w 243"/>
                <a:gd name="T5" fmla="*/ 58 h 122"/>
                <a:gd name="T6" fmla="*/ 10 w 243"/>
                <a:gd name="T7" fmla="*/ 33 h 122"/>
                <a:gd name="T8" fmla="*/ 2 w 243"/>
                <a:gd name="T9" fmla="*/ 0 h 122"/>
              </a:gdLst>
              <a:ahLst/>
              <a:cxnLst>
                <a:cxn ang="0">
                  <a:pos x="T0" y="T1"/>
                </a:cxn>
                <a:cxn ang="0">
                  <a:pos x="T2" y="T3"/>
                </a:cxn>
                <a:cxn ang="0">
                  <a:pos x="T4" y="T5"/>
                </a:cxn>
                <a:cxn ang="0">
                  <a:pos x="T6" y="T7"/>
                </a:cxn>
                <a:cxn ang="0">
                  <a:pos x="T8" y="T9"/>
                </a:cxn>
              </a:cxnLst>
              <a:rect l="0" t="0" r="r" b="b"/>
              <a:pathLst>
                <a:path w="243" h="122">
                  <a:moveTo>
                    <a:pt x="243" y="122"/>
                  </a:moveTo>
                  <a:cubicBezTo>
                    <a:pt x="238" y="101"/>
                    <a:pt x="224" y="79"/>
                    <a:pt x="195" y="66"/>
                  </a:cubicBezTo>
                  <a:cubicBezTo>
                    <a:pt x="167" y="54"/>
                    <a:pt x="135" y="55"/>
                    <a:pt x="103" y="58"/>
                  </a:cubicBezTo>
                  <a:cubicBezTo>
                    <a:pt x="65" y="62"/>
                    <a:pt x="27" y="56"/>
                    <a:pt x="10" y="33"/>
                  </a:cubicBezTo>
                  <a:cubicBezTo>
                    <a:pt x="3" y="23"/>
                    <a:pt x="0" y="11"/>
                    <a:pt x="2" y="0"/>
                  </a:cubicBezTo>
                </a:path>
              </a:pathLst>
            </a:custGeom>
            <a:noFill/>
            <a:ln w="38100" cap="flat">
              <a:solidFill>
                <a:srgbClr val="33333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932688">
                <a:defRPr/>
              </a:pPr>
              <a:endParaRPr lang="en-US">
                <a:solidFill>
                  <a:srgbClr val="404040"/>
                </a:solidFill>
              </a:endParaRPr>
            </a:p>
          </p:txBody>
        </p:sp>
        <p:sp>
          <p:nvSpPr>
            <p:cNvPr id="497" name="Freeform 168"/>
            <p:cNvSpPr>
              <a:spLocks/>
            </p:cNvSpPr>
            <p:nvPr/>
          </p:nvSpPr>
          <p:spPr bwMode="auto">
            <a:xfrm>
              <a:off x="8283062" y="3056784"/>
              <a:ext cx="254000" cy="398462"/>
            </a:xfrm>
            <a:custGeom>
              <a:avLst/>
              <a:gdLst>
                <a:gd name="T0" fmla="*/ 20 w 67"/>
                <a:gd name="T1" fmla="*/ 0 h 105"/>
                <a:gd name="T2" fmla="*/ 20 w 67"/>
                <a:gd name="T3" fmla="*/ 16 h 105"/>
                <a:gd name="T4" fmla="*/ 47 w 67"/>
                <a:gd name="T5" fmla="*/ 16 h 105"/>
                <a:gd name="T6" fmla="*/ 47 w 67"/>
                <a:gd name="T7" fmla="*/ 0 h 105"/>
                <a:gd name="T8" fmla="*/ 53 w 67"/>
                <a:gd name="T9" fmla="*/ 0 h 105"/>
                <a:gd name="T10" fmla="*/ 53 w 67"/>
                <a:gd name="T11" fmla="*/ 16 h 105"/>
                <a:gd name="T12" fmla="*/ 67 w 67"/>
                <a:gd name="T13" fmla="*/ 16 h 105"/>
                <a:gd name="T14" fmla="*/ 67 w 67"/>
                <a:gd name="T15" fmla="*/ 56 h 105"/>
                <a:gd name="T16" fmla="*/ 44 w 67"/>
                <a:gd name="T17" fmla="*/ 84 h 105"/>
                <a:gd name="T18" fmla="*/ 44 w 67"/>
                <a:gd name="T19" fmla="*/ 105 h 105"/>
                <a:gd name="T20" fmla="*/ 24 w 67"/>
                <a:gd name="T21" fmla="*/ 105 h 105"/>
                <a:gd name="T22" fmla="*/ 24 w 67"/>
                <a:gd name="T23" fmla="*/ 84 h 105"/>
                <a:gd name="T24" fmla="*/ 0 w 67"/>
                <a:gd name="T25" fmla="*/ 56 h 105"/>
                <a:gd name="T26" fmla="*/ 0 w 67"/>
                <a:gd name="T27" fmla="*/ 16 h 105"/>
                <a:gd name="T28" fmla="*/ 14 w 67"/>
                <a:gd name="T29" fmla="*/ 16 h 105"/>
                <a:gd name="T30" fmla="*/ 14 w 67"/>
                <a:gd name="T31" fmla="*/ 0 h 105"/>
                <a:gd name="T32" fmla="*/ 20 w 67"/>
                <a:gd name="T33"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7" h="105">
                  <a:moveTo>
                    <a:pt x="20" y="0"/>
                  </a:moveTo>
                  <a:cubicBezTo>
                    <a:pt x="20" y="16"/>
                    <a:pt x="20" y="16"/>
                    <a:pt x="20" y="16"/>
                  </a:cubicBezTo>
                  <a:cubicBezTo>
                    <a:pt x="20" y="16"/>
                    <a:pt x="20" y="16"/>
                    <a:pt x="47" y="16"/>
                  </a:cubicBezTo>
                  <a:cubicBezTo>
                    <a:pt x="47" y="0"/>
                    <a:pt x="47" y="0"/>
                    <a:pt x="47" y="0"/>
                  </a:cubicBezTo>
                  <a:cubicBezTo>
                    <a:pt x="53" y="0"/>
                    <a:pt x="53" y="0"/>
                    <a:pt x="53" y="0"/>
                  </a:cubicBezTo>
                  <a:cubicBezTo>
                    <a:pt x="53" y="4"/>
                    <a:pt x="53" y="9"/>
                    <a:pt x="53" y="16"/>
                  </a:cubicBezTo>
                  <a:cubicBezTo>
                    <a:pt x="53" y="16"/>
                    <a:pt x="53" y="16"/>
                    <a:pt x="67" y="16"/>
                  </a:cubicBezTo>
                  <a:cubicBezTo>
                    <a:pt x="67" y="16"/>
                    <a:pt x="67" y="16"/>
                    <a:pt x="67" y="56"/>
                  </a:cubicBezTo>
                  <a:cubicBezTo>
                    <a:pt x="67" y="65"/>
                    <a:pt x="57" y="79"/>
                    <a:pt x="44" y="84"/>
                  </a:cubicBezTo>
                  <a:cubicBezTo>
                    <a:pt x="44" y="84"/>
                    <a:pt x="44" y="84"/>
                    <a:pt x="44" y="105"/>
                  </a:cubicBezTo>
                  <a:cubicBezTo>
                    <a:pt x="24" y="105"/>
                    <a:pt x="24" y="105"/>
                    <a:pt x="24" y="105"/>
                  </a:cubicBezTo>
                  <a:cubicBezTo>
                    <a:pt x="24" y="105"/>
                    <a:pt x="24" y="105"/>
                    <a:pt x="24" y="84"/>
                  </a:cubicBezTo>
                  <a:cubicBezTo>
                    <a:pt x="10" y="79"/>
                    <a:pt x="0" y="65"/>
                    <a:pt x="0" y="56"/>
                  </a:cubicBezTo>
                  <a:cubicBezTo>
                    <a:pt x="0" y="56"/>
                    <a:pt x="0" y="56"/>
                    <a:pt x="0" y="16"/>
                  </a:cubicBezTo>
                  <a:cubicBezTo>
                    <a:pt x="0" y="16"/>
                    <a:pt x="0" y="16"/>
                    <a:pt x="14" y="16"/>
                  </a:cubicBezTo>
                  <a:cubicBezTo>
                    <a:pt x="14" y="16"/>
                    <a:pt x="14" y="16"/>
                    <a:pt x="14" y="0"/>
                  </a:cubicBezTo>
                  <a:lnTo>
                    <a:pt x="20" y="0"/>
                  </a:lnTo>
                  <a:close/>
                </a:path>
              </a:pathLst>
            </a:custGeom>
            <a:solidFill>
              <a:srgbClr val="333333"/>
            </a:solidFill>
            <a:ln>
              <a:noFill/>
            </a:ln>
          </p:spPr>
          <p:txBody>
            <a:bodyPr vert="horz" wrap="square" lIns="91440" tIns="45720" rIns="91440" bIns="45720" numCol="1" anchor="t" anchorCtr="0" compatLnSpc="1">
              <a:prstTxWarp prst="textNoShape">
                <a:avLst/>
              </a:prstTxWarp>
            </a:bodyPr>
            <a:lstStyle/>
            <a:p>
              <a:pPr defTabSz="932688">
                <a:defRPr/>
              </a:pPr>
              <a:endParaRPr lang="en-US">
                <a:solidFill>
                  <a:srgbClr val="404040"/>
                </a:solidFill>
              </a:endParaRPr>
            </a:p>
          </p:txBody>
        </p:sp>
      </p:grpSp>
      <p:grpSp>
        <p:nvGrpSpPr>
          <p:cNvPr id="498" name="Group 497"/>
          <p:cNvGrpSpPr/>
          <p:nvPr/>
        </p:nvGrpSpPr>
        <p:grpSpPr>
          <a:xfrm>
            <a:off x="9412385" y="3947827"/>
            <a:ext cx="606272" cy="715942"/>
            <a:chOff x="9158285" y="3056784"/>
            <a:chExt cx="606272" cy="715942"/>
          </a:xfrm>
        </p:grpSpPr>
        <p:sp>
          <p:nvSpPr>
            <p:cNvPr id="499" name="Freeform 168"/>
            <p:cNvSpPr>
              <a:spLocks/>
            </p:cNvSpPr>
            <p:nvPr/>
          </p:nvSpPr>
          <p:spPr bwMode="auto">
            <a:xfrm>
              <a:off x="9510557" y="3056784"/>
              <a:ext cx="254000" cy="398462"/>
            </a:xfrm>
            <a:custGeom>
              <a:avLst/>
              <a:gdLst>
                <a:gd name="T0" fmla="*/ 20 w 67"/>
                <a:gd name="T1" fmla="*/ 0 h 105"/>
                <a:gd name="T2" fmla="*/ 20 w 67"/>
                <a:gd name="T3" fmla="*/ 16 h 105"/>
                <a:gd name="T4" fmla="*/ 47 w 67"/>
                <a:gd name="T5" fmla="*/ 16 h 105"/>
                <a:gd name="T6" fmla="*/ 47 w 67"/>
                <a:gd name="T7" fmla="*/ 0 h 105"/>
                <a:gd name="T8" fmla="*/ 53 w 67"/>
                <a:gd name="T9" fmla="*/ 0 h 105"/>
                <a:gd name="T10" fmla="*/ 53 w 67"/>
                <a:gd name="T11" fmla="*/ 16 h 105"/>
                <a:gd name="T12" fmla="*/ 67 w 67"/>
                <a:gd name="T13" fmla="*/ 16 h 105"/>
                <a:gd name="T14" fmla="*/ 67 w 67"/>
                <a:gd name="T15" fmla="*/ 56 h 105"/>
                <a:gd name="T16" fmla="*/ 44 w 67"/>
                <a:gd name="T17" fmla="*/ 84 h 105"/>
                <a:gd name="T18" fmla="*/ 44 w 67"/>
                <a:gd name="T19" fmla="*/ 105 h 105"/>
                <a:gd name="T20" fmla="*/ 24 w 67"/>
                <a:gd name="T21" fmla="*/ 105 h 105"/>
                <a:gd name="T22" fmla="*/ 24 w 67"/>
                <a:gd name="T23" fmla="*/ 84 h 105"/>
                <a:gd name="T24" fmla="*/ 0 w 67"/>
                <a:gd name="T25" fmla="*/ 56 h 105"/>
                <a:gd name="T26" fmla="*/ 0 w 67"/>
                <a:gd name="T27" fmla="*/ 16 h 105"/>
                <a:gd name="T28" fmla="*/ 14 w 67"/>
                <a:gd name="T29" fmla="*/ 16 h 105"/>
                <a:gd name="T30" fmla="*/ 14 w 67"/>
                <a:gd name="T31" fmla="*/ 0 h 105"/>
                <a:gd name="T32" fmla="*/ 20 w 67"/>
                <a:gd name="T33"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7" h="105">
                  <a:moveTo>
                    <a:pt x="20" y="0"/>
                  </a:moveTo>
                  <a:cubicBezTo>
                    <a:pt x="20" y="16"/>
                    <a:pt x="20" y="16"/>
                    <a:pt x="20" y="16"/>
                  </a:cubicBezTo>
                  <a:cubicBezTo>
                    <a:pt x="20" y="16"/>
                    <a:pt x="20" y="16"/>
                    <a:pt x="47" y="16"/>
                  </a:cubicBezTo>
                  <a:cubicBezTo>
                    <a:pt x="47" y="0"/>
                    <a:pt x="47" y="0"/>
                    <a:pt x="47" y="0"/>
                  </a:cubicBezTo>
                  <a:cubicBezTo>
                    <a:pt x="53" y="0"/>
                    <a:pt x="53" y="0"/>
                    <a:pt x="53" y="0"/>
                  </a:cubicBezTo>
                  <a:cubicBezTo>
                    <a:pt x="53" y="4"/>
                    <a:pt x="53" y="9"/>
                    <a:pt x="53" y="16"/>
                  </a:cubicBezTo>
                  <a:cubicBezTo>
                    <a:pt x="53" y="16"/>
                    <a:pt x="53" y="16"/>
                    <a:pt x="67" y="16"/>
                  </a:cubicBezTo>
                  <a:cubicBezTo>
                    <a:pt x="67" y="16"/>
                    <a:pt x="67" y="16"/>
                    <a:pt x="67" y="56"/>
                  </a:cubicBezTo>
                  <a:cubicBezTo>
                    <a:pt x="67" y="65"/>
                    <a:pt x="57" y="79"/>
                    <a:pt x="44" y="84"/>
                  </a:cubicBezTo>
                  <a:cubicBezTo>
                    <a:pt x="44" y="84"/>
                    <a:pt x="44" y="84"/>
                    <a:pt x="44" y="105"/>
                  </a:cubicBezTo>
                  <a:cubicBezTo>
                    <a:pt x="24" y="105"/>
                    <a:pt x="24" y="105"/>
                    <a:pt x="24" y="105"/>
                  </a:cubicBezTo>
                  <a:cubicBezTo>
                    <a:pt x="24" y="105"/>
                    <a:pt x="24" y="105"/>
                    <a:pt x="24" y="84"/>
                  </a:cubicBezTo>
                  <a:cubicBezTo>
                    <a:pt x="10" y="79"/>
                    <a:pt x="0" y="65"/>
                    <a:pt x="0" y="56"/>
                  </a:cubicBezTo>
                  <a:cubicBezTo>
                    <a:pt x="0" y="56"/>
                    <a:pt x="0" y="56"/>
                    <a:pt x="0" y="16"/>
                  </a:cubicBezTo>
                  <a:cubicBezTo>
                    <a:pt x="0" y="16"/>
                    <a:pt x="0" y="16"/>
                    <a:pt x="14" y="16"/>
                  </a:cubicBezTo>
                  <a:cubicBezTo>
                    <a:pt x="14" y="16"/>
                    <a:pt x="14" y="16"/>
                    <a:pt x="14" y="0"/>
                  </a:cubicBezTo>
                  <a:lnTo>
                    <a:pt x="20" y="0"/>
                  </a:lnTo>
                  <a:close/>
                </a:path>
              </a:pathLst>
            </a:custGeom>
            <a:solidFill>
              <a:srgbClr val="333333"/>
            </a:solidFill>
            <a:ln>
              <a:noFill/>
            </a:ln>
          </p:spPr>
          <p:txBody>
            <a:bodyPr vert="horz" wrap="square" lIns="91440" tIns="45720" rIns="91440" bIns="45720" numCol="1" anchor="t" anchorCtr="0" compatLnSpc="1">
              <a:prstTxWarp prst="textNoShape">
                <a:avLst/>
              </a:prstTxWarp>
            </a:bodyPr>
            <a:lstStyle/>
            <a:p>
              <a:pPr defTabSz="932688">
                <a:defRPr/>
              </a:pPr>
              <a:endParaRPr lang="en-US">
                <a:solidFill>
                  <a:srgbClr val="404040"/>
                </a:solidFill>
              </a:endParaRPr>
            </a:p>
          </p:txBody>
        </p:sp>
        <p:sp>
          <p:nvSpPr>
            <p:cNvPr id="500" name="Freeform 167"/>
            <p:cNvSpPr>
              <a:spLocks/>
            </p:cNvSpPr>
            <p:nvPr/>
          </p:nvSpPr>
          <p:spPr bwMode="auto">
            <a:xfrm flipH="1">
              <a:off x="9158285" y="3428720"/>
              <a:ext cx="489298" cy="344006"/>
            </a:xfrm>
            <a:custGeom>
              <a:avLst/>
              <a:gdLst>
                <a:gd name="T0" fmla="*/ 243 w 243"/>
                <a:gd name="T1" fmla="*/ 122 h 122"/>
                <a:gd name="T2" fmla="*/ 195 w 243"/>
                <a:gd name="T3" fmla="*/ 66 h 122"/>
                <a:gd name="T4" fmla="*/ 103 w 243"/>
                <a:gd name="T5" fmla="*/ 58 h 122"/>
                <a:gd name="T6" fmla="*/ 10 w 243"/>
                <a:gd name="T7" fmla="*/ 33 h 122"/>
                <a:gd name="T8" fmla="*/ 2 w 243"/>
                <a:gd name="T9" fmla="*/ 0 h 122"/>
              </a:gdLst>
              <a:ahLst/>
              <a:cxnLst>
                <a:cxn ang="0">
                  <a:pos x="T0" y="T1"/>
                </a:cxn>
                <a:cxn ang="0">
                  <a:pos x="T2" y="T3"/>
                </a:cxn>
                <a:cxn ang="0">
                  <a:pos x="T4" y="T5"/>
                </a:cxn>
                <a:cxn ang="0">
                  <a:pos x="T6" y="T7"/>
                </a:cxn>
                <a:cxn ang="0">
                  <a:pos x="T8" y="T9"/>
                </a:cxn>
              </a:cxnLst>
              <a:rect l="0" t="0" r="r" b="b"/>
              <a:pathLst>
                <a:path w="243" h="122">
                  <a:moveTo>
                    <a:pt x="243" y="122"/>
                  </a:moveTo>
                  <a:cubicBezTo>
                    <a:pt x="238" y="101"/>
                    <a:pt x="224" y="79"/>
                    <a:pt x="195" y="66"/>
                  </a:cubicBezTo>
                  <a:cubicBezTo>
                    <a:pt x="167" y="54"/>
                    <a:pt x="135" y="55"/>
                    <a:pt x="103" y="58"/>
                  </a:cubicBezTo>
                  <a:cubicBezTo>
                    <a:pt x="65" y="62"/>
                    <a:pt x="27" y="56"/>
                    <a:pt x="10" y="33"/>
                  </a:cubicBezTo>
                  <a:cubicBezTo>
                    <a:pt x="3" y="23"/>
                    <a:pt x="0" y="11"/>
                    <a:pt x="2" y="0"/>
                  </a:cubicBezTo>
                </a:path>
              </a:pathLst>
            </a:custGeom>
            <a:noFill/>
            <a:ln w="38100" cap="flat">
              <a:solidFill>
                <a:srgbClr val="33333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932688">
                <a:defRPr/>
              </a:pPr>
              <a:endParaRPr lang="en-US">
                <a:solidFill>
                  <a:srgbClr val="404040"/>
                </a:solidFill>
              </a:endParaRPr>
            </a:p>
          </p:txBody>
        </p:sp>
      </p:grpSp>
      <p:grpSp>
        <p:nvGrpSpPr>
          <p:cNvPr id="501" name="Group 500"/>
          <p:cNvGrpSpPr/>
          <p:nvPr/>
        </p:nvGrpSpPr>
        <p:grpSpPr>
          <a:xfrm>
            <a:off x="8398942" y="4591116"/>
            <a:ext cx="1331448" cy="1851838"/>
            <a:chOff x="8144842" y="4004140"/>
            <a:chExt cx="1331448" cy="1851838"/>
          </a:xfrm>
        </p:grpSpPr>
        <p:pic>
          <p:nvPicPr>
            <p:cNvPr id="502" name="Picture 501"/>
            <p:cNvPicPr>
              <a:picLocks noChangeAspect="1"/>
            </p:cNvPicPr>
            <p:nvPr/>
          </p:nvPicPr>
          <p:blipFill>
            <a:blip r:embed="rId2"/>
            <a:stretch>
              <a:fillRect/>
            </a:stretch>
          </p:blipFill>
          <p:spPr>
            <a:xfrm>
              <a:off x="8843731" y="4004140"/>
              <a:ext cx="632559" cy="1851838"/>
            </a:xfrm>
            <a:prstGeom prst="rect">
              <a:avLst/>
            </a:prstGeom>
          </p:spPr>
        </p:pic>
        <p:pic>
          <p:nvPicPr>
            <p:cNvPr id="503" name="Picture 502"/>
            <p:cNvPicPr>
              <a:picLocks noChangeAspect="1"/>
            </p:cNvPicPr>
            <p:nvPr/>
          </p:nvPicPr>
          <p:blipFill>
            <a:blip r:embed="rId3"/>
            <a:stretch>
              <a:fillRect/>
            </a:stretch>
          </p:blipFill>
          <p:spPr>
            <a:xfrm>
              <a:off x="8144842" y="4762867"/>
              <a:ext cx="1080760" cy="1093111"/>
            </a:xfrm>
            <a:prstGeom prst="rect">
              <a:avLst/>
            </a:prstGeom>
          </p:spPr>
        </p:pic>
      </p:grpSp>
      <p:grpSp>
        <p:nvGrpSpPr>
          <p:cNvPr id="504" name="Group 503"/>
          <p:cNvGrpSpPr/>
          <p:nvPr/>
        </p:nvGrpSpPr>
        <p:grpSpPr>
          <a:xfrm>
            <a:off x="10892139" y="3947827"/>
            <a:ext cx="454025" cy="1444602"/>
            <a:chOff x="10638038" y="3056784"/>
            <a:chExt cx="454025" cy="1444602"/>
          </a:xfrm>
        </p:grpSpPr>
        <p:sp>
          <p:nvSpPr>
            <p:cNvPr id="505" name="Freeform 168"/>
            <p:cNvSpPr>
              <a:spLocks/>
            </p:cNvSpPr>
            <p:nvPr/>
          </p:nvSpPr>
          <p:spPr bwMode="auto">
            <a:xfrm>
              <a:off x="10738051" y="3056784"/>
              <a:ext cx="254000" cy="398462"/>
            </a:xfrm>
            <a:custGeom>
              <a:avLst/>
              <a:gdLst>
                <a:gd name="T0" fmla="*/ 20 w 67"/>
                <a:gd name="T1" fmla="*/ 0 h 105"/>
                <a:gd name="T2" fmla="*/ 20 w 67"/>
                <a:gd name="T3" fmla="*/ 16 h 105"/>
                <a:gd name="T4" fmla="*/ 47 w 67"/>
                <a:gd name="T5" fmla="*/ 16 h 105"/>
                <a:gd name="T6" fmla="*/ 47 w 67"/>
                <a:gd name="T7" fmla="*/ 0 h 105"/>
                <a:gd name="T8" fmla="*/ 53 w 67"/>
                <a:gd name="T9" fmla="*/ 0 h 105"/>
                <a:gd name="T10" fmla="*/ 53 w 67"/>
                <a:gd name="T11" fmla="*/ 16 h 105"/>
                <a:gd name="T12" fmla="*/ 67 w 67"/>
                <a:gd name="T13" fmla="*/ 16 h 105"/>
                <a:gd name="T14" fmla="*/ 67 w 67"/>
                <a:gd name="T15" fmla="*/ 56 h 105"/>
                <a:gd name="T16" fmla="*/ 44 w 67"/>
                <a:gd name="T17" fmla="*/ 84 h 105"/>
                <a:gd name="T18" fmla="*/ 44 w 67"/>
                <a:gd name="T19" fmla="*/ 105 h 105"/>
                <a:gd name="T20" fmla="*/ 24 w 67"/>
                <a:gd name="T21" fmla="*/ 105 h 105"/>
                <a:gd name="T22" fmla="*/ 24 w 67"/>
                <a:gd name="T23" fmla="*/ 84 h 105"/>
                <a:gd name="T24" fmla="*/ 0 w 67"/>
                <a:gd name="T25" fmla="*/ 56 h 105"/>
                <a:gd name="T26" fmla="*/ 0 w 67"/>
                <a:gd name="T27" fmla="*/ 16 h 105"/>
                <a:gd name="T28" fmla="*/ 14 w 67"/>
                <a:gd name="T29" fmla="*/ 16 h 105"/>
                <a:gd name="T30" fmla="*/ 14 w 67"/>
                <a:gd name="T31" fmla="*/ 0 h 105"/>
                <a:gd name="T32" fmla="*/ 20 w 67"/>
                <a:gd name="T33"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7" h="105">
                  <a:moveTo>
                    <a:pt x="20" y="0"/>
                  </a:moveTo>
                  <a:cubicBezTo>
                    <a:pt x="20" y="16"/>
                    <a:pt x="20" y="16"/>
                    <a:pt x="20" y="16"/>
                  </a:cubicBezTo>
                  <a:cubicBezTo>
                    <a:pt x="20" y="16"/>
                    <a:pt x="20" y="16"/>
                    <a:pt x="47" y="16"/>
                  </a:cubicBezTo>
                  <a:cubicBezTo>
                    <a:pt x="47" y="0"/>
                    <a:pt x="47" y="0"/>
                    <a:pt x="47" y="0"/>
                  </a:cubicBezTo>
                  <a:cubicBezTo>
                    <a:pt x="53" y="0"/>
                    <a:pt x="53" y="0"/>
                    <a:pt x="53" y="0"/>
                  </a:cubicBezTo>
                  <a:cubicBezTo>
                    <a:pt x="53" y="4"/>
                    <a:pt x="53" y="9"/>
                    <a:pt x="53" y="16"/>
                  </a:cubicBezTo>
                  <a:cubicBezTo>
                    <a:pt x="53" y="16"/>
                    <a:pt x="53" y="16"/>
                    <a:pt x="67" y="16"/>
                  </a:cubicBezTo>
                  <a:cubicBezTo>
                    <a:pt x="67" y="16"/>
                    <a:pt x="67" y="16"/>
                    <a:pt x="67" y="56"/>
                  </a:cubicBezTo>
                  <a:cubicBezTo>
                    <a:pt x="67" y="65"/>
                    <a:pt x="57" y="79"/>
                    <a:pt x="44" y="84"/>
                  </a:cubicBezTo>
                  <a:cubicBezTo>
                    <a:pt x="44" y="84"/>
                    <a:pt x="44" y="84"/>
                    <a:pt x="44" y="105"/>
                  </a:cubicBezTo>
                  <a:cubicBezTo>
                    <a:pt x="24" y="105"/>
                    <a:pt x="24" y="105"/>
                    <a:pt x="24" y="105"/>
                  </a:cubicBezTo>
                  <a:cubicBezTo>
                    <a:pt x="24" y="105"/>
                    <a:pt x="24" y="105"/>
                    <a:pt x="24" y="84"/>
                  </a:cubicBezTo>
                  <a:cubicBezTo>
                    <a:pt x="10" y="79"/>
                    <a:pt x="0" y="65"/>
                    <a:pt x="0" y="56"/>
                  </a:cubicBezTo>
                  <a:cubicBezTo>
                    <a:pt x="0" y="56"/>
                    <a:pt x="0" y="56"/>
                    <a:pt x="0" y="16"/>
                  </a:cubicBezTo>
                  <a:cubicBezTo>
                    <a:pt x="0" y="16"/>
                    <a:pt x="0" y="16"/>
                    <a:pt x="14" y="16"/>
                  </a:cubicBezTo>
                  <a:cubicBezTo>
                    <a:pt x="14" y="16"/>
                    <a:pt x="14" y="16"/>
                    <a:pt x="14" y="0"/>
                  </a:cubicBezTo>
                  <a:lnTo>
                    <a:pt x="20" y="0"/>
                  </a:lnTo>
                  <a:close/>
                </a:path>
              </a:pathLst>
            </a:custGeom>
            <a:solidFill>
              <a:srgbClr val="333333"/>
            </a:solidFill>
            <a:ln>
              <a:noFill/>
            </a:ln>
          </p:spPr>
          <p:txBody>
            <a:bodyPr vert="horz" wrap="square" lIns="91440" tIns="45720" rIns="91440" bIns="45720" numCol="1" anchor="t" anchorCtr="0" compatLnSpc="1">
              <a:prstTxWarp prst="textNoShape">
                <a:avLst/>
              </a:prstTxWarp>
            </a:bodyPr>
            <a:lstStyle/>
            <a:p>
              <a:pPr defTabSz="932688">
                <a:defRPr/>
              </a:pPr>
              <a:endParaRPr lang="en-US">
                <a:solidFill>
                  <a:srgbClr val="404040"/>
                </a:solidFill>
              </a:endParaRPr>
            </a:p>
          </p:txBody>
        </p:sp>
        <p:sp>
          <p:nvSpPr>
            <p:cNvPr id="506" name="Freeform 172"/>
            <p:cNvSpPr>
              <a:spLocks/>
            </p:cNvSpPr>
            <p:nvPr/>
          </p:nvSpPr>
          <p:spPr bwMode="auto">
            <a:xfrm>
              <a:off x="10638038" y="3417123"/>
              <a:ext cx="454025" cy="1084263"/>
            </a:xfrm>
            <a:custGeom>
              <a:avLst/>
              <a:gdLst>
                <a:gd name="T0" fmla="*/ 126 w 249"/>
                <a:gd name="T1" fmla="*/ 0 h 430"/>
                <a:gd name="T2" fmla="*/ 157 w 249"/>
                <a:gd name="T3" fmla="*/ 104 h 430"/>
                <a:gd name="T4" fmla="*/ 221 w 249"/>
                <a:gd name="T5" fmla="*/ 149 h 430"/>
                <a:gd name="T6" fmla="*/ 243 w 249"/>
                <a:gd name="T7" fmla="*/ 223 h 430"/>
                <a:gd name="T8" fmla="*/ 153 w 249"/>
                <a:gd name="T9" fmla="*/ 286 h 430"/>
                <a:gd name="T10" fmla="*/ 86 w 249"/>
                <a:gd name="T11" fmla="*/ 298 h 430"/>
                <a:gd name="T12" fmla="*/ 5 w 249"/>
                <a:gd name="T13" fmla="*/ 321 h 430"/>
                <a:gd name="T14" fmla="*/ 65 w 249"/>
                <a:gd name="T15" fmla="*/ 361 h 430"/>
                <a:gd name="T16" fmla="*/ 110 w 249"/>
                <a:gd name="T17" fmla="*/ 430 h 4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9" h="430">
                  <a:moveTo>
                    <a:pt x="126" y="0"/>
                  </a:moveTo>
                  <a:cubicBezTo>
                    <a:pt x="123" y="36"/>
                    <a:pt x="123" y="82"/>
                    <a:pt x="157" y="104"/>
                  </a:cubicBezTo>
                  <a:cubicBezTo>
                    <a:pt x="179" y="119"/>
                    <a:pt x="203" y="128"/>
                    <a:pt x="221" y="149"/>
                  </a:cubicBezTo>
                  <a:cubicBezTo>
                    <a:pt x="238" y="169"/>
                    <a:pt x="249" y="196"/>
                    <a:pt x="243" y="223"/>
                  </a:cubicBezTo>
                  <a:cubicBezTo>
                    <a:pt x="234" y="265"/>
                    <a:pt x="190" y="277"/>
                    <a:pt x="153" y="286"/>
                  </a:cubicBezTo>
                  <a:cubicBezTo>
                    <a:pt x="131" y="292"/>
                    <a:pt x="109" y="296"/>
                    <a:pt x="86" y="298"/>
                  </a:cubicBezTo>
                  <a:cubicBezTo>
                    <a:pt x="66" y="301"/>
                    <a:pt x="11" y="293"/>
                    <a:pt x="5" y="321"/>
                  </a:cubicBezTo>
                  <a:cubicBezTo>
                    <a:pt x="0" y="350"/>
                    <a:pt x="48" y="353"/>
                    <a:pt x="65" y="361"/>
                  </a:cubicBezTo>
                  <a:cubicBezTo>
                    <a:pt x="92" y="375"/>
                    <a:pt x="107" y="400"/>
                    <a:pt x="110" y="430"/>
                  </a:cubicBezTo>
                </a:path>
              </a:pathLst>
            </a:custGeom>
            <a:noFill/>
            <a:ln w="38100" cap="flat">
              <a:solidFill>
                <a:srgbClr val="33333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932688">
                <a:defRPr/>
              </a:pPr>
              <a:endParaRPr lang="en-US">
                <a:solidFill>
                  <a:srgbClr val="404040"/>
                </a:solidFill>
              </a:endParaRPr>
            </a:p>
          </p:txBody>
        </p:sp>
      </p:grpSp>
      <p:grpSp>
        <p:nvGrpSpPr>
          <p:cNvPr id="507" name="Group 506"/>
          <p:cNvGrpSpPr/>
          <p:nvPr/>
        </p:nvGrpSpPr>
        <p:grpSpPr>
          <a:xfrm>
            <a:off x="7245450" y="3947827"/>
            <a:ext cx="382588" cy="1813666"/>
            <a:chOff x="6991350" y="3056784"/>
            <a:chExt cx="382588" cy="1813666"/>
          </a:xfrm>
        </p:grpSpPr>
        <p:grpSp>
          <p:nvGrpSpPr>
            <p:cNvPr id="508" name="Group 507"/>
            <p:cNvGrpSpPr/>
            <p:nvPr/>
          </p:nvGrpSpPr>
          <p:grpSpPr>
            <a:xfrm>
              <a:off x="6991350" y="3092450"/>
              <a:ext cx="382588" cy="1778000"/>
              <a:chOff x="6991350" y="3092450"/>
              <a:chExt cx="382588" cy="1778000"/>
            </a:xfrm>
          </p:grpSpPr>
          <p:sp>
            <p:nvSpPr>
              <p:cNvPr id="510" name="AutoShape 160"/>
              <p:cNvSpPr>
                <a:spLocks noChangeAspect="1" noChangeArrowheads="1" noTextEdit="1"/>
              </p:cNvSpPr>
              <p:nvPr/>
            </p:nvSpPr>
            <p:spPr bwMode="auto">
              <a:xfrm>
                <a:off x="6991350" y="3092450"/>
                <a:ext cx="382588" cy="177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32688">
                  <a:defRPr/>
                </a:pPr>
                <a:endParaRPr lang="en-US">
                  <a:solidFill>
                    <a:srgbClr val="404040"/>
                  </a:solidFill>
                </a:endParaRPr>
              </a:p>
            </p:txBody>
          </p:sp>
          <p:sp>
            <p:nvSpPr>
              <p:cNvPr id="511" name="Freeform 162"/>
              <p:cNvSpPr>
                <a:spLocks/>
              </p:cNvSpPr>
              <p:nvPr/>
            </p:nvSpPr>
            <p:spPr bwMode="auto">
              <a:xfrm>
                <a:off x="7058192" y="3428720"/>
                <a:ext cx="315592" cy="856674"/>
              </a:xfrm>
              <a:custGeom>
                <a:avLst/>
                <a:gdLst>
                  <a:gd name="T0" fmla="*/ 29 w 73"/>
                  <a:gd name="T1" fmla="*/ 0 h 320"/>
                  <a:gd name="T2" fmla="*/ 26 w 73"/>
                  <a:gd name="T3" fmla="*/ 52 h 320"/>
                  <a:gd name="T4" fmla="*/ 12 w 73"/>
                  <a:gd name="T5" fmla="*/ 64 h 320"/>
                  <a:gd name="T6" fmla="*/ 1 w 73"/>
                  <a:gd name="T7" fmla="*/ 86 h 320"/>
                  <a:gd name="T8" fmla="*/ 42 w 73"/>
                  <a:gd name="T9" fmla="*/ 130 h 320"/>
                  <a:gd name="T10" fmla="*/ 70 w 73"/>
                  <a:gd name="T11" fmla="*/ 183 h 320"/>
                  <a:gd name="T12" fmla="*/ 49 w 73"/>
                  <a:gd name="T13" fmla="*/ 251 h 320"/>
                  <a:gd name="T14" fmla="*/ 53 w 73"/>
                  <a:gd name="T15" fmla="*/ 320 h 3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3" h="320">
                    <a:moveTo>
                      <a:pt x="29" y="0"/>
                    </a:moveTo>
                    <a:cubicBezTo>
                      <a:pt x="29" y="17"/>
                      <a:pt x="33" y="35"/>
                      <a:pt x="26" y="52"/>
                    </a:cubicBezTo>
                    <a:cubicBezTo>
                      <a:pt x="24" y="58"/>
                      <a:pt x="18" y="61"/>
                      <a:pt x="12" y="64"/>
                    </a:cubicBezTo>
                    <a:cubicBezTo>
                      <a:pt x="5" y="69"/>
                      <a:pt x="1" y="78"/>
                      <a:pt x="1" y="86"/>
                    </a:cubicBezTo>
                    <a:cubicBezTo>
                      <a:pt x="0" y="111"/>
                      <a:pt x="26" y="116"/>
                      <a:pt x="42" y="130"/>
                    </a:cubicBezTo>
                    <a:cubicBezTo>
                      <a:pt x="58" y="144"/>
                      <a:pt x="68" y="163"/>
                      <a:pt x="70" y="183"/>
                    </a:cubicBezTo>
                    <a:cubicBezTo>
                      <a:pt x="73" y="209"/>
                      <a:pt x="58" y="228"/>
                      <a:pt x="49" y="251"/>
                    </a:cubicBezTo>
                    <a:cubicBezTo>
                      <a:pt x="40" y="273"/>
                      <a:pt x="42" y="299"/>
                      <a:pt x="53" y="320"/>
                    </a:cubicBezTo>
                  </a:path>
                </a:pathLst>
              </a:custGeom>
              <a:noFill/>
              <a:ln w="38100" cap="flat">
                <a:solidFill>
                  <a:srgbClr val="33333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932688">
                  <a:defRPr/>
                </a:pPr>
                <a:endParaRPr lang="en-US">
                  <a:solidFill>
                    <a:srgbClr val="404040"/>
                  </a:solidFill>
                </a:endParaRPr>
              </a:p>
            </p:txBody>
          </p:sp>
        </p:grpSp>
        <p:sp>
          <p:nvSpPr>
            <p:cNvPr id="509" name="Freeform 168"/>
            <p:cNvSpPr>
              <a:spLocks/>
            </p:cNvSpPr>
            <p:nvPr/>
          </p:nvSpPr>
          <p:spPr bwMode="auto">
            <a:xfrm>
              <a:off x="7055567" y="3056784"/>
              <a:ext cx="254000" cy="398462"/>
            </a:xfrm>
            <a:custGeom>
              <a:avLst/>
              <a:gdLst>
                <a:gd name="T0" fmla="*/ 20 w 67"/>
                <a:gd name="T1" fmla="*/ 0 h 105"/>
                <a:gd name="T2" fmla="*/ 20 w 67"/>
                <a:gd name="T3" fmla="*/ 16 h 105"/>
                <a:gd name="T4" fmla="*/ 47 w 67"/>
                <a:gd name="T5" fmla="*/ 16 h 105"/>
                <a:gd name="T6" fmla="*/ 47 w 67"/>
                <a:gd name="T7" fmla="*/ 0 h 105"/>
                <a:gd name="T8" fmla="*/ 53 w 67"/>
                <a:gd name="T9" fmla="*/ 0 h 105"/>
                <a:gd name="T10" fmla="*/ 53 w 67"/>
                <a:gd name="T11" fmla="*/ 16 h 105"/>
                <a:gd name="T12" fmla="*/ 67 w 67"/>
                <a:gd name="T13" fmla="*/ 16 h 105"/>
                <a:gd name="T14" fmla="*/ 67 w 67"/>
                <a:gd name="T15" fmla="*/ 56 h 105"/>
                <a:gd name="T16" fmla="*/ 44 w 67"/>
                <a:gd name="T17" fmla="*/ 84 h 105"/>
                <a:gd name="T18" fmla="*/ 44 w 67"/>
                <a:gd name="T19" fmla="*/ 105 h 105"/>
                <a:gd name="T20" fmla="*/ 24 w 67"/>
                <a:gd name="T21" fmla="*/ 105 h 105"/>
                <a:gd name="T22" fmla="*/ 24 w 67"/>
                <a:gd name="T23" fmla="*/ 84 h 105"/>
                <a:gd name="T24" fmla="*/ 0 w 67"/>
                <a:gd name="T25" fmla="*/ 56 h 105"/>
                <a:gd name="T26" fmla="*/ 0 w 67"/>
                <a:gd name="T27" fmla="*/ 16 h 105"/>
                <a:gd name="T28" fmla="*/ 14 w 67"/>
                <a:gd name="T29" fmla="*/ 16 h 105"/>
                <a:gd name="T30" fmla="*/ 14 w 67"/>
                <a:gd name="T31" fmla="*/ 0 h 105"/>
                <a:gd name="T32" fmla="*/ 20 w 67"/>
                <a:gd name="T33"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7" h="105">
                  <a:moveTo>
                    <a:pt x="20" y="0"/>
                  </a:moveTo>
                  <a:cubicBezTo>
                    <a:pt x="20" y="16"/>
                    <a:pt x="20" y="16"/>
                    <a:pt x="20" y="16"/>
                  </a:cubicBezTo>
                  <a:cubicBezTo>
                    <a:pt x="20" y="16"/>
                    <a:pt x="20" y="16"/>
                    <a:pt x="47" y="16"/>
                  </a:cubicBezTo>
                  <a:cubicBezTo>
                    <a:pt x="47" y="0"/>
                    <a:pt x="47" y="0"/>
                    <a:pt x="47" y="0"/>
                  </a:cubicBezTo>
                  <a:cubicBezTo>
                    <a:pt x="53" y="0"/>
                    <a:pt x="53" y="0"/>
                    <a:pt x="53" y="0"/>
                  </a:cubicBezTo>
                  <a:cubicBezTo>
                    <a:pt x="53" y="4"/>
                    <a:pt x="53" y="9"/>
                    <a:pt x="53" y="16"/>
                  </a:cubicBezTo>
                  <a:cubicBezTo>
                    <a:pt x="53" y="16"/>
                    <a:pt x="53" y="16"/>
                    <a:pt x="67" y="16"/>
                  </a:cubicBezTo>
                  <a:cubicBezTo>
                    <a:pt x="67" y="16"/>
                    <a:pt x="67" y="16"/>
                    <a:pt x="67" y="56"/>
                  </a:cubicBezTo>
                  <a:cubicBezTo>
                    <a:pt x="67" y="65"/>
                    <a:pt x="57" y="79"/>
                    <a:pt x="44" y="84"/>
                  </a:cubicBezTo>
                  <a:cubicBezTo>
                    <a:pt x="44" y="84"/>
                    <a:pt x="44" y="84"/>
                    <a:pt x="44" y="105"/>
                  </a:cubicBezTo>
                  <a:cubicBezTo>
                    <a:pt x="24" y="105"/>
                    <a:pt x="24" y="105"/>
                    <a:pt x="24" y="105"/>
                  </a:cubicBezTo>
                  <a:cubicBezTo>
                    <a:pt x="24" y="105"/>
                    <a:pt x="24" y="105"/>
                    <a:pt x="24" y="84"/>
                  </a:cubicBezTo>
                  <a:cubicBezTo>
                    <a:pt x="10" y="79"/>
                    <a:pt x="0" y="65"/>
                    <a:pt x="0" y="56"/>
                  </a:cubicBezTo>
                  <a:cubicBezTo>
                    <a:pt x="0" y="56"/>
                    <a:pt x="0" y="56"/>
                    <a:pt x="0" y="16"/>
                  </a:cubicBezTo>
                  <a:cubicBezTo>
                    <a:pt x="0" y="16"/>
                    <a:pt x="0" y="16"/>
                    <a:pt x="14" y="16"/>
                  </a:cubicBezTo>
                  <a:cubicBezTo>
                    <a:pt x="14" y="16"/>
                    <a:pt x="14" y="16"/>
                    <a:pt x="14" y="0"/>
                  </a:cubicBezTo>
                  <a:lnTo>
                    <a:pt x="20" y="0"/>
                  </a:lnTo>
                  <a:close/>
                </a:path>
              </a:pathLst>
            </a:custGeom>
            <a:solidFill>
              <a:srgbClr val="333333"/>
            </a:solidFill>
            <a:ln>
              <a:noFill/>
            </a:ln>
          </p:spPr>
          <p:txBody>
            <a:bodyPr vert="horz" wrap="square" lIns="91440" tIns="45720" rIns="91440" bIns="45720" numCol="1" anchor="t" anchorCtr="0" compatLnSpc="1">
              <a:prstTxWarp prst="textNoShape">
                <a:avLst/>
              </a:prstTxWarp>
            </a:bodyPr>
            <a:lstStyle/>
            <a:p>
              <a:pPr defTabSz="932688">
                <a:defRPr/>
              </a:pPr>
              <a:endParaRPr lang="en-US">
                <a:solidFill>
                  <a:srgbClr val="404040"/>
                </a:solidFill>
              </a:endParaRPr>
            </a:p>
          </p:txBody>
        </p:sp>
      </p:grpSp>
    </p:spTree>
    <p:extLst>
      <p:ext uri="{BB962C8B-B14F-4D97-AF65-F5344CB8AC3E}">
        <p14:creationId xmlns:p14="http://schemas.microsoft.com/office/powerpoint/2010/main" val="39419990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decel="100000" fill="hold" grpId="0" nodeType="clickEffect">
                                  <p:stCondLst>
                                    <p:cond delay="0"/>
                                  </p:stCondLst>
                                  <p:childTnLst>
                                    <p:set>
                                      <p:cBhvr>
                                        <p:cTn id="6" dur="1" fill="hold">
                                          <p:stCondLst>
                                            <p:cond delay="0"/>
                                          </p:stCondLst>
                                        </p:cTn>
                                        <p:tgtEl>
                                          <p:spTgt spid="284"/>
                                        </p:tgtEl>
                                        <p:attrNameLst>
                                          <p:attrName>style.visibility</p:attrName>
                                        </p:attrNameLst>
                                      </p:cBhvr>
                                      <p:to>
                                        <p:strVal val="visible"/>
                                      </p:to>
                                    </p:set>
                                    <p:anim calcmode="lin" valueType="num">
                                      <p:cBhvr additive="base">
                                        <p:cTn id="7" dur="640" fill="hold"/>
                                        <p:tgtEl>
                                          <p:spTgt spid="284"/>
                                        </p:tgtEl>
                                        <p:attrNameLst>
                                          <p:attrName>ppt_x</p:attrName>
                                        </p:attrNameLst>
                                      </p:cBhvr>
                                      <p:tavLst>
                                        <p:tav tm="0">
                                          <p:val>
                                            <p:strVal val="0-#ppt_w/2"/>
                                          </p:val>
                                        </p:tav>
                                        <p:tav tm="100000">
                                          <p:val>
                                            <p:strVal val="#ppt_x"/>
                                          </p:val>
                                        </p:tav>
                                      </p:tavLst>
                                    </p:anim>
                                    <p:anim calcmode="lin" valueType="num">
                                      <p:cBhvr additive="base">
                                        <p:cTn id="8" dur="640" fill="hold"/>
                                        <p:tgtEl>
                                          <p:spTgt spid="284"/>
                                        </p:tgtEl>
                                        <p:attrNameLst>
                                          <p:attrName>ppt_y</p:attrName>
                                        </p:attrNameLst>
                                      </p:cBhvr>
                                      <p:tavLst>
                                        <p:tav tm="0">
                                          <p:val>
                                            <p:strVal val="#ppt_y"/>
                                          </p:val>
                                        </p:tav>
                                        <p:tav tm="100000">
                                          <p:val>
                                            <p:strVal val="#ppt_y"/>
                                          </p:val>
                                        </p:tav>
                                      </p:tavLst>
                                    </p:anim>
                                  </p:childTnLst>
                                </p:cTn>
                              </p:par>
                            </p:childTnLst>
                          </p:cTn>
                        </p:par>
                        <p:par>
                          <p:cTn id="9" fill="hold">
                            <p:stCondLst>
                              <p:cond delay="640"/>
                            </p:stCondLst>
                            <p:childTnLst>
                              <p:par>
                                <p:cTn id="10" presetID="2" presetClass="entr" presetSubtype="2" decel="100000" fill="hold" grpId="0" nodeType="afterEffect">
                                  <p:stCondLst>
                                    <p:cond delay="0"/>
                                  </p:stCondLst>
                                  <p:childTnLst>
                                    <p:set>
                                      <p:cBhvr>
                                        <p:cTn id="11" dur="1" fill="hold">
                                          <p:stCondLst>
                                            <p:cond delay="0"/>
                                          </p:stCondLst>
                                        </p:cTn>
                                        <p:tgtEl>
                                          <p:spTgt spid="283"/>
                                        </p:tgtEl>
                                        <p:attrNameLst>
                                          <p:attrName>style.visibility</p:attrName>
                                        </p:attrNameLst>
                                      </p:cBhvr>
                                      <p:to>
                                        <p:strVal val="visible"/>
                                      </p:to>
                                    </p:set>
                                    <p:anim calcmode="lin" valueType="num">
                                      <p:cBhvr additive="base">
                                        <p:cTn id="12" dur="640" fill="hold"/>
                                        <p:tgtEl>
                                          <p:spTgt spid="283"/>
                                        </p:tgtEl>
                                        <p:attrNameLst>
                                          <p:attrName>ppt_x</p:attrName>
                                        </p:attrNameLst>
                                      </p:cBhvr>
                                      <p:tavLst>
                                        <p:tav tm="0">
                                          <p:val>
                                            <p:strVal val="1+#ppt_w/2"/>
                                          </p:val>
                                        </p:tav>
                                        <p:tav tm="100000">
                                          <p:val>
                                            <p:strVal val="#ppt_x"/>
                                          </p:val>
                                        </p:tav>
                                      </p:tavLst>
                                    </p:anim>
                                    <p:anim calcmode="lin" valueType="num">
                                      <p:cBhvr additive="base">
                                        <p:cTn id="13" dur="640" fill="hold"/>
                                        <p:tgtEl>
                                          <p:spTgt spid="283"/>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465"/>
                                        </p:tgtEl>
                                        <p:attrNameLst>
                                          <p:attrName>style.visibility</p:attrName>
                                        </p:attrNameLst>
                                      </p:cBhvr>
                                      <p:to>
                                        <p:strVal val="visible"/>
                                      </p:to>
                                    </p:set>
                                    <p:animEffect transition="in" filter="fade">
                                      <p:cBhvr>
                                        <p:cTn id="18" dur="500"/>
                                        <p:tgtEl>
                                          <p:spTgt spid="465"/>
                                        </p:tgtEl>
                                      </p:cBhvr>
                                    </p:animEffect>
                                    <p:anim calcmode="lin" valueType="num">
                                      <p:cBhvr>
                                        <p:cTn id="19" dur="500" fill="hold"/>
                                        <p:tgtEl>
                                          <p:spTgt spid="465"/>
                                        </p:tgtEl>
                                        <p:attrNameLst>
                                          <p:attrName>ppt_x</p:attrName>
                                        </p:attrNameLst>
                                      </p:cBhvr>
                                      <p:tavLst>
                                        <p:tav tm="0">
                                          <p:val>
                                            <p:strVal val="#ppt_x"/>
                                          </p:val>
                                        </p:tav>
                                        <p:tav tm="100000">
                                          <p:val>
                                            <p:strVal val="#ppt_x"/>
                                          </p:val>
                                        </p:tav>
                                      </p:tavLst>
                                    </p:anim>
                                    <p:anim calcmode="lin" valueType="num">
                                      <p:cBhvr>
                                        <p:cTn id="20" dur="500" fill="hold"/>
                                        <p:tgtEl>
                                          <p:spTgt spid="465"/>
                                        </p:tgtEl>
                                        <p:attrNameLst>
                                          <p:attrName>ppt_y</p:attrName>
                                        </p:attrNameLst>
                                      </p:cBhvr>
                                      <p:tavLst>
                                        <p:tav tm="0">
                                          <p:val>
                                            <p:strVal val="#ppt_y+.1"/>
                                          </p:val>
                                        </p:tav>
                                        <p:tav tm="100000">
                                          <p:val>
                                            <p:strVal val="#ppt_y"/>
                                          </p:val>
                                        </p:tav>
                                      </p:tavLst>
                                    </p:anim>
                                  </p:childTnLst>
                                </p:cTn>
                              </p:par>
                            </p:childTnLst>
                          </p:cTn>
                        </p:par>
                        <p:par>
                          <p:cTn id="21" fill="hold">
                            <p:stCondLst>
                              <p:cond delay="500"/>
                            </p:stCondLst>
                            <p:childTnLst>
                              <p:par>
                                <p:cTn id="22" presetID="42" presetClass="entr" presetSubtype="0" fill="hold" grpId="0" nodeType="afterEffect">
                                  <p:stCondLst>
                                    <p:cond delay="0"/>
                                  </p:stCondLst>
                                  <p:childTnLst>
                                    <p:set>
                                      <p:cBhvr>
                                        <p:cTn id="23" dur="1" fill="hold">
                                          <p:stCondLst>
                                            <p:cond delay="0"/>
                                          </p:stCondLst>
                                        </p:cTn>
                                        <p:tgtEl>
                                          <p:spTgt spid="466"/>
                                        </p:tgtEl>
                                        <p:attrNameLst>
                                          <p:attrName>style.visibility</p:attrName>
                                        </p:attrNameLst>
                                      </p:cBhvr>
                                      <p:to>
                                        <p:strVal val="visible"/>
                                      </p:to>
                                    </p:set>
                                    <p:animEffect transition="in" filter="fade">
                                      <p:cBhvr>
                                        <p:cTn id="24" dur="500"/>
                                        <p:tgtEl>
                                          <p:spTgt spid="466"/>
                                        </p:tgtEl>
                                      </p:cBhvr>
                                    </p:animEffect>
                                    <p:anim calcmode="lin" valueType="num">
                                      <p:cBhvr>
                                        <p:cTn id="25" dur="500" fill="hold"/>
                                        <p:tgtEl>
                                          <p:spTgt spid="466"/>
                                        </p:tgtEl>
                                        <p:attrNameLst>
                                          <p:attrName>ppt_x</p:attrName>
                                        </p:attrNameLst>
                                      </p:cBhvr>
                                      <p:tavLst>
                                        <p:tav tm="0">
                                          <p:val>
                                            <p:strVal val="#ppt_x"/>
                                          </p:val>
                                        </p:tav>
                                        <p:tav tm="100000">
                                          <p:val>
                                            <p:strVal val="#ppt_x"/>
                                          </p:val>
                                        </p:tav>
                                      </p:tavLst>
                                    </p:anim>
                                    <p:anim calcmode="lin" valueType="num">
                                      <p:cBhvr>
                                        <p:cTn id="26" dur="500" fill="hold"/>
                                        <p:tgtEl>
                                          <p:spTgt spid="466"/>
                                        </p:tgtEl>
                                        <p:attrNameLst>
                                          <p:attrName>ppt_y</p:attrName>
                                        </p:attrNameLst>
                                      </p:cBhvr>
                                      <p:tavLst>
                                        <p:tav tm="0">
                                          <p:val>
                                            <p:strVal val="#ppt_y+.1"/>
                                          </p:val>
                                        </p:tav>
                                        <p:tav tm="100000">
                                          <p:val>
                                            <p:strVal val="#ppt_y"/>
                                          </p:val>
                                        </p:tav>
                                      </p:tavLst>
                                    </p:anim>
                                  </p:childTnLst>
                                </p:cTn>
                              </p:par>
                            </p:childTnLst>
                          </p:cTn>
                        </p:par>
                        <p:par>
                          <p:cTn id="27" fill="hold">
                            <p:stCondLst>
                              <p:cond delay="1000"/>
                            </p:stCondLst>
                            <p:childTnLst>
                              <p:par>
                                <p:cTn id="28" presetID="42" presetClass="entr" presetSubtype="0" fill="hold" grpId="0" nodeType="afterEffect">
                                  <p:stCondLst>
                                    <p:cond delay="0"/>
                                  </p:stCondLst>
                                  <p:childTnLst>
                                    <p:set>
                                      <p:cBhvr>
                                        <p:cTn id="29" dur="1" fill="hold">
                                          <p:stCondLst>
                                            <p:cond delay="0"/>
                                          </p:stCondLst>
                                        </p:cTn>
                                        <p:tgtEl>
                                          <p:spTgt spid="467"/>
                                        </p:tgtEl>
                                        <p:attrNameLst>
                                          <p:attrName>style.visibility</p:attrName>
                                        </p:attrNameLst>
                                      </p:cBhvr>
                                      <p:to>
                                        <p:strVal val="visible"/>
                                      </p:to>
                                    </p:set>
                                    <p:animEffect transition="in" filter="fade">
                                      <p:cBhvr>
                                        <p:cTn id="30" dur="500"/>
                                        <p:tgtEl>
                                          <p:spTgt spid="467"/>
                                        </p:tgtEl>
                                      </p:cBhvr>
                                    </p:animEffect>
                                    <p:anim calcmode="lin" valueType="num">
                                      <p:cBhvr>
                                        <p:cTn id="31" dur="500" fill="hold"/>
                                        <p:tgtEl>
                                          <p:spTgt spid="467"/>
                                        </p:tgtEl>
                                        <p:attrNameLst>
                                          <p:attrName>ppt_x</p:attrName>
                                        </p:attrNameLst>
                                      </p:cBhvr>
                                      <p:tavLst>
                                        <p:tav tm="0">
                                          <p:val>
                                            <p:strVal val="#ppt_x"/>
                                          </p:val>
                                        </p:tav>
                                        <p:tav tm="100000">
                                          <p:val>
                                            <p:strVal val="#ppt_x"/>
                                          </p:val>
                                        </p:tav>
                                      </p:tavLst>
                                    </p:anim>
                                    <p:anim calcmode="lin" valueType="num">
                                      <p:cBhvr>
                                        <p:cTn id="32" dur="500" fill="hold"/>
                                        <p:tgtEl>
                                          <p:spTgt spid="467"/>
                                        </p:tgtEl>
                                        <p:attrNameLst>
                                          <p:attrName>ppt_y</p:attrName>
                                        </p:attrNameLst>
                                      </p:cBhvr>
                                      <p:tavLst>
                                        <p:tav tm="0">
                                          <p:val>
                                            <p:strVal val="#ppt_y+.1"/>
                                          </p:val>
                                        </p:tav>
                                        <p:tav tm="100000">
                                          <p:val>
                                            <p:strVal val="#ppt_y"/>
                                          </p:val>
                                        </p:tav>
                                      </p:tavLst>
                                    </p:anim>
                                  </p:childTnLst>
                                </p:cTn>
                              </p:par>
                            </p:childTnLst>
                          </p:cTn>
                        </p:par>
                        <p:par>
                          <p:cTn id="33" fill="hold">
                            <p:stCondLst>
                              <p:cond delay="1500"/>
                            </p:stCondLst>
                            <p:childTnLst>
                              <p:par>
                                <p:cTn id="34" presetID="42" presetClass="entr" presetSubtype="0" fill="hold" grpId="0" nodeType="afterEffect">
                                  <p:stCondLst>
                                    <p:cond delay="0"/>
                                  </p:stCondLst>
                                  <p:childTnLst>
                                    <p:set>
                                      <p:cBhvr>
                                        <p:cTn id="35" dur="1" fill="hold">
                                          <p:stCondLst>
                                            <p:cond delay="0"/>
                                          </p:stCondLst>
                                        </p:cTn>
                                        <p:tgtEl>
                                          <p:spTgt spid="468"/>
                                        </p:tgtEl>
                                        <p:attrNameLst>
                                          <p:attrName>style.visibility</p:attrName>
                                        </p:attrNameLst>
                                      </p:cBhvr>
                                      <p:to>
                                        <p:strVal val="visible"/>
                                      </p:to>
                                    </p:set>
                                    <p:animEffect transition="in" filter="fade">
                                      <p:cBhvr>
                                        <p:cTn id="36" dur="500"/>
                                        <p:tgtEl>
                                          <p:spTgt spid="468"/>
                                        </p:tgtEl>
                                      </p:cBhvr>
                                    </p:animEffect>
                                    <p:anim calcmode="lin" valueType="num">
                                      <p:cBhvr>
                                        <p:cTn id="37" dur="500" fill="hold"/>
                                        <p:tgtEl>
                                          <p:spTgt spid="468"/>
                                        </p:tgtEl>
                                        <p:attrNameLst>
                                          <p:attrName>ppt_x</p:attrName>
                                        </p:attrNameLst>
                                      </p:cBhvr>
                                      <p:tavLst>
                                        <p:tav tm="0">
                                          <p:val>
                                            <p:strVal val="#ppt_x"/>
                                          </p:val>
                                        </p:tav>
                                        <p:tav tm="100000">
                                          <p:val>
                                            <p:strVal val="#ppt_x"/>
                                          </p:val>
                                        </p:tav>
                                      </p:tavLst>
                                    </p:anim>
                                    <p:anim calcmode="lin" valueType="num">
                                      <p:cBhvr>
                                        <p:cTn id="38" dur="500" fill="hold"/>
                                        <p:tgtEl>
                                          <p:spTgt spid="468"/>
                                        </p:tgtEl>
                                        <p:attrNameLst>
                                          <p:attrName>ppt_y</p:attrName>
                                        </p:attrNameLst>
                                      </p:cBhvr>
                                      <p:tavLst>
                                        <p:tav tm="0">
                                          <p:val>
                                            <p:strVal val="#ppt_y+.1"/>
                                          </p:val>
                                        </p:tav>
                                        <p:tav tm="100000">
                                          <p:val>
                                            <p:strVal val="#ppt_y"/>
                                          </p:val>
                                        </p:tav>
                                      </p:tavLst>
                                    </p:anim>
                                  </p:childTnLst>
                                </p:cTn>
                              </p:par>
                            </p:childTnLst>
                          </p:cTn>
                        </p:par>
                        <p:par>
                          <p:cTn id="39" fill="hold">
                            <p:stCondLst>
                              <p:cond delay="2000"/>
                            </p:stCondLst>
                            <p:childTnLst>
                              <p:par>
                                <p:cTn id="40" presetID="42" presetClass="entr" presetSubtype="0" fill="hold" grpId="0" nodeType="afterEffect">
                                  <p:stCondLst>
                                    <p:cond delay="0"/>
                                  </p:stCondLst>
                                  <p:childTnLst>
                                    <p:set>
                                      <p:cBhvr>
                                        <p:cTn id="41" dur="1" fill="hold">
                                          <p:stCondLst>
                                            <p:cond delay="0"/>
                                          </p:stCondLst>
                                        </p:cTn>
                                        <p:tgtEl>
                                          <p:spTgt spid="469"/>
                                        </p:tgtEl>
                                        <p:attrNameLst>
                                          <p:attrName>style.visibility</p:attrName>
                                        </p:attrNameLst>
                                      </p:cBhvr>
                                      <p:to>
                                        <p:strVal val="visible"/>
                                      </p:to>
                                    </p:set>
                                    <p:animEffect transition="in" filter="fade">
                                      <p:cBhvr>
                                        <p:cTn id="42" dur="500"/>
                                        <p:tgtEl>
                                          <p:spTgt spid="469"/>
                                        </p:tgtEl>
                                      </p:cBhvr>
                                    </p:animEffect>
                                    <p:anim calcmode="lin" valueType="num">
                                      <p:cBhvr>
                                        <p:cTn id="43" dur="500" fill="hold"/>
                                        <p:tgtEl>
                                          <p:spTgt spid="469"/>
                                        </p:tgtEl>
                                        <p:attrNameLst>
                                          <p:attrName>ppt_x</p:attrName>
                                        </p:attrNameLst>
                                      </p:cBhvr>
                                      <p:tavLst>
                                        <p:tav tm="0">
                                          <p:val>
                                            <p:strVal val="#ppt_x"/>
                                          </p:val>
                                        </p:tav>
                                        <p:tav tm="100000">
                                          <p:val>
                                            <p:strVal val="#ppt_x"/>
                                          </p:val>
                                        </p:tav>
                                      </p:tavLst>
                                    </p:anim>
                                    <p:anim calcmode="lin" valueType="num">
                                      <p:cBhvr>
                                        <p:cTn id="44" dur="500" fill="hold"/>
                                        <p:tgtEl>
                                          <p:spTgt spid="469"/>
                                        </p:tgtEl>
                                        <p:attrNameLst>
                                          <p:attrName>ppt_y</p:attrName>
                                        </p:attrNameLst>
                                      </p:cBhvr>
                                      <p:tavLst>
                                        <p:tav tm="0">
                                          <p:val>
                                            <p:strVal val="#ppt_y+.1"/>
                                          </p:val>
                                        </p:tav>
                                        <p:tav tm="100000">
                                          <p:val>
                                            <p:strVal val="#ppt_y"/>
                                          </p:val>
                                        </p:tav>
                                      </p:tavLst>
                                    </p:anim>
                                  </p:childTnLst>
                                </p:cTn>
                              </p:par>
                            </p:childTnLst>
                          </p:cTn>
                        </p:par>
                        <p:par>
                          <p:cTn id="45" fill="hold">
                            <p:stCondLst>
                              <p:cond delay="2500"/>
                            </p:stCondLst>
                            <p:childTnLst>
                              <p:par>
                                <p:cTn id="46" presetID="42" presetClass="entr" presetSubtype="0" fill="hold" grpId="0" nodeType="afterEffect">
                                  <p:stCondLst>
                                    <p:cond delay="0"/>
                                  </p:stCondLst>
                                  <p:childTnLst>
                                    <p:set>
                                      <p:cBhvr>
                                        <p:cTn id="47" dur="1" fill="hold">
                                          <p:stCondLst>
                                            <p:cond delay="0"/>
                                          </p:stCondLst>
                                        </p:cTn>
                                        <p:tgtEl>
                                          <p:spTgt spid="470"/>
                                        </p:tgtEl>
                                        <p:attrNameLst>
                                          <p:attrName>style.visibility</p:attrName>
                                        </p:attrNameLst>
                                      </p:cBhvr>
                                      <p:to>
                                        <p:strVal val="visible"/>
                                      </p:to>
                                    </p:set>
                                    <p:animEffect transition="in" filter="fade">
                                      <p:cBhvr>
                                        <p:cTn id="48" dur="500"/>
                                        <p:tgtEl>
                                          <p:spTgt spid="470"/>
                                        </p:tgtEl>
                                      </p:cBhvr>
                                    </p:animEffect>
                                    <p:anim calcmode="lin" valueType="num">
                                      <p:cBhvr>
                                        <p:cTn id="49" dur="500" fill="hold"/>
                                        <p:tgtEl>
                                          <p:spTgt spid="470"/>
                                        </p:tgtEl>
                                        <p:attrNameLst>
                                          <p:attrName>ppt_x</p:attrName>
                                        </p:attrNameLst>
                                      </p:cBhvr>
                                      <p:tavLst>
                                        <p:tav tm="0">
                                          <p:val>
                                            <p:strVal val="#ppt_x"/>
                                          </p:val>
                                        </p:tav>
                                        <p:tav tm="100000">
                                          <p:val>
                                            <p:strVal val="#ppt_x"/>
                                          </p:val>
                                        </p:tav>
                                      </p:tavLst>
                                    </p:anim>
                                    <p:anim calcmode="lin" valueType="num">
                                      <p:cBhvr>
                                        <p:cTn id="50" dur="500" fill="hold"/>
                                        <p:tgtEl>
                                          <p:spTgt spid="470"/>
                                        </p:tgtEl>
                                        <p:attrNameLst>
                                          <p:attrName>ppt_y</p:attrName>
                                        </p:attrNameLst>
                                      </p:cBhvr>
                                      <p:tavLst>
                                        <p:tav tm="0">
                                          <p:val>
                                            <p:strVal val="#ppt_y+.1"/>
                                          </p:val>
                                        </p:tav>
                                        <p:tav tm="100000">
                                          <p:val>
                                            <p:strVal val="#ppt_y"/>
                                          </p:val>
                                        </p:tav>
                                      </p:tavLst>
                                    </p:anim>
                                  </p:childTnLst>
                                </p:cTn>
                              </p:par>
                            </p:childTnLst>
                          </p:cTn>
                        </p:par>
                        <p:par>
                          <p:cTn id="51" fill="hold">
                            <p:stCondLst>
                              <p:cond delay="3000"/>
                            </p:stCondLst>
                            <p:childTnLst>
                              <p:par>
                                <p:cTn id="52" presetID="42" presetClass="entr" presetSubtype="0" fill="hold" grpId="0" nodeType="afterEffect">
                                  <p:stCondLst>
                                    <p:cond delay="0"/>
                                  </p:stCondLst>
                                  <p:childTnLst>
                                    <p:set>
                                      <p:cBhvr>
                                        <p:cTn id="53" dur="1" fill="hold">
                                          <p:stCondLst>
                                            <p:cond delay="0"/>
                                          </p:stCondLst>
                                        </p:cTn>
                                        <p:tgtEl>
                                          <p:spTgt spid="471"/>
                                        </p:tgtEl>
                                        <p:attrNameLst>
                                          <p:attrName>style.visibility</p:attrName>
                                        </p:attrNameLst>
                                      </p:cBhvr>
                                      <p:to>
                                        <p:strVal val="visible"/>
                                      </p:to>
                                    </p:set>
                                    <p:animEffect transition="in" filter="fade">
                                      <p:cBhvr>
                                        <p:cTn id="54" dur="500"/>
                                        <p:tgtEl>
                                          <p:spTgt spid="471"/>
                                        </p:tgtEl>
                                      </p:cBhvr>
                                    </p:animEffect>
                                    <p:anim calcmode="lin" valueType="num">
                                      <p:cBhvr>
                                        <p:cTn id="55" dur="500" fill="hold"/>
                                        <p:tgtEl>
                                          <p:spTgt spid="471"/>
                                        </p:tgtEl>
                                        <p:attrNameLst>
                                          <p:attrName>ppt_x</p:attrName>
                                        </p:attrNameLst>
                                      </p:cBhvr>
                                      <p:tavLst>
                                        <p:tav tm="0">
                                          <p:val>
                                            <p:strVal val="#ppt_x"/>
                                          </p:val>
                                        </p:tav>
                                        <p:tav tm="100000">
                                          <p:val>
                                            <p:strVal val="#ppt_x"/>
                                          </p:val>
                                        </p:tav>
                                      </p:tavLst>
                                    </p:anim>
                                    <p:anim calcmode="lin" valueType="num">
                                      <p:cBhvr>
                                        <p:cTn id="56" dur="500" fill="hold"/>
                                        <p:tgtEl>
                                          <p:spTgt spid="471"/>
                                        </p:tgtEl>
                                        <p:attrNameLst>
                                          <p:attrName>ppt_y</p:attrName>
                                        </p:attrNameLst>
                                      </p:cBhvr>
                                      <p:tavLst>
                                        <p:tav tm="0">
                                          <p:val>
                                            <p:strVal val="#ppt_y+.1"/>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2" presetClass="entr" presetSubtype="4" fill="hold" nodeType="clickEffect">
                                  <p:stCondLst>
                                    <p:cond delay="0"/>
                                  </p:stCondLst>
                                  <p:childTnLst>
                                    <p:set>
                                      <p:cBhvr>
                                        <p:cTn id="60" dur="1" fill="hold">
                                          <p:stCondLst>
                                            <p:cond delay="0"/>
                                          </p:stCondLst>
                                        </p:cTn>
                                        <p:tgtEl>
                                          <p:spTgt spid="507"/>
                                        </p:tgtEl>
                                        <p:attrNameLst>
                                          <p:attrName>style.visibility</p:attrName>
                                        </p:attrNameLst>
                                      </p:cBhvr>
                                      <p:to>
                                        <p:strVal val="visible"/>
                                      </p:to>
                                    </p:set>
                                    <p:animEffect transition="in" filter="wipe(down)">
                                      <p:cBhvr>
                                        <p:cTn id="61" dur="1000"/>
                                        <p:tgtEl>
                                          <p:spTgt spid="507"/>
                                        </p:tgtEl>
                                      </p:cBhvr>
                                    </p:animEffect>
                                  </p:childTnLst>
                                </p:cTn>
                              </p:par>
                            </p:childTnLst>
                          </p:cTn>
                        </p:par>
                        <p:par>
                          <p:cTn id="62" fill="hold">
                            <p:stCondLst>
                              <p:cond delay="1000"/>
                            </p:stCondLst>
                            <p:childTnLst>
                              <p:par>
                                <p:cTn id="63" presetID="19" presetClass="emph" presetSubtype="0" fill="hold" grpId="0" nodeType="afterEffect">
                                  <p:stCondLst>
                                    <p:cond delay="0"/>
                                  </p:stCondLst>
                                  <p:childTnLst>
                                    <p:animClr clrSpc="rgb" dir="cw">
                                      <p:cBhvr override="childStyle">
                                        <p:cTn id="64" dur="500" fill="hold"/>
                                        <p:tgtEl>
                                          <p:spTgt spid="472"/>
                                        </p:tgtEl>
                                        <p:attrNameLst>
                                          <p:attrName>style.color</p:attrName>
                                        </p:attrNameLst>
                                      </p:cBhvr>
                                      <p:to>
                                        <a:srgbClr val="0078D7"/>
                                      </p:to>
                                    </p:animClr>
                                    <p:animClr clrSpc="rgb" dir="cw">
                                      <p:cBhvr>
                                        <p:cTn id="65" dur="500" fill="hold"/>
                                        <p:tgtEl>
                                          <p:spTgt spid="472"/>
                                        </p:tgtEl>
                                        <p:attrNameLst>
                                          <p:attrName>fillcolor</p:attrName>
                                        </p:attrNameLst>
                                      </p:cBhvr>
                                      <p:to>
                                        <a:srgbClr val="0078D7"/>
                                      </p:to>
                                    </p:animClr>
                                    <p:set>
                                      <p:cBhvr>
                                        <p:cTn id="66" dur="500" fill="hold"/>
                                        <p:tgtEl>
                                          <p:spTgt spid="472"/>
                                        </p:tgtEl>
                                        <p:attrNameLst>
                                          <p:attrName>fill.type</p:attrName>
                                        </p:attrNameLst>
                                      </p:cBhvr>
                                      <p:to>
                                        <p:strVal val="solid"/>
                                      </p:to>
                                    </p:set>
                                    <p:set>
                                      <p:cBhvr>
                                        <p:cTn id="67" dur="500" fill="hold"/>
                                        <p:tgtEl>
                                          <p:spTgt spid="472"/>
                                        </p:tgtEl>
                                        <p:attrNameLst>
                                          <p:attrName>fill.on</p:attrName>
                                        </p:attrNameLst>
                                      </p:cBhvr>
                                      <p:to>
                                        <p:strVal val="true"/>
                                      </p:to>
                                    </p:set>
                                  </p:childTnLst>
                                </p:cTn>
                              </p:par>
                            </p:childTnLst>
                          </p:cTn>
                        </p:par>
                        <p:par>
                          <p:cTn id="68" fill="hold">
                            <p:stCondLst>
                              <p:cond delay="1500"/>
                            </p:stCondLst>
                            <p:childTnLst>
                              <p:par>
                                <p:cTn id="69" presetID="22" presetClass="entr" presetSubtype="4" fill="hold" nodeType="afterEffect">
                                  <p:stCondLst>
                                    <p:cond delay="0"/>
                                  </p:stCondLst>
                                  <p:childTnLst>
                                    <p:set>
                                      <p:cBhvr>
                                        <p:cTn id="70" dur="1" fill="hold">
                                          <p:stCondLst>
                                            <p:cond delay="0"/>
                                          </p:stCondLst>
                                        </p:cTn>
                                        <p:tgtEl>
                                          <p:spTgt spid="495"/>
                                        </p:tgtEl>
                                        <p:attrNameLst>
                                          <p:attrName>style.visibility</p:attrName>
                                        </p:attrNameLst>
                                      </p:cBhvr>
                                      <p:to>
                                        <p:strVal val="visible"/>
                                      </p:to>
                                    </p:set>
                                    <p:animEffect transition="in" filter="wipe(down)">
                                      <p:cBhvr>
                                        <p:cTn id="71" dur="600"/>
                                        <p:tgtEl>
                                          <p:spTgt spid="495"/>
                                        </p:tgtEl>
                                      </p:cBhvr>
                                    </p:animEffect>
                                  </p:childTnLst>
                                </p:cTn>
                              </p:par>
                            </p:childTnLst>
                          </p:cTn>
                        </p:par>
                        <p:par>
                          <p:cTn id="72" fill="hold">
                            <p:stCondLst>
                              <p:cond delay="2100"/>
                            </p:stCondLst>
                            <p:childTnLst>
                              <p:par>
                                <p:cTn id="73" presetID="19" presetClass="emph" presetSubtype="0" fill="hold" grpId="0" nodeType="afterEffect">
                                  <p:stCondLst>
                                    <p:cond delay="0"/>
                                  </p:stCondLst>
                                  <p:childTnLst>
                                    <p:animClr clrSpc="rgb" dir="cw">
                                      <p:cBhvr override="childStyle">
                                        <p:cTn id="74" dur="500" fill="hold"/>
                                        <p:tgtEl>
                                          <p:spTgt spid="474"/>
                                        </p:tgtEl>
                                        <p:attrNameLst>
                                          <p:attrName>style.color</p:attrName>
                                        </p:attrNameLst>
                                      </p:cBhvr>
                                      <p:to>
                                        <a:srgbClr val="FF8C00"/>
                                      </p:to>
                                    </p:animClr>
                                    <p:animClr clrSpc="rgb" dir="cw">
                                      <p:cBhvr>
                                        <p:cTn id="75" dur="500" fill="hold"/>
                                        <p:tgtEl>
                                          <p:spTgt spid="474"/>
                                        </p:tgtEl>
                                        <p:attrNameLst>
                                          <p:attrName>fillcolor</p:attrName>
                                        </p:attrNameLst>
                                      </p:cBhvr>
                                      <p:to>
                                        <a:srgbClr val="FF8C00"/>
                                      </p:to>
                                    </p:animClr>
                                    <p:set>
                                      <p:cBhvr>
                                        <p:cTn id="76" dur="500" fill="hold"/>
                                        <p:tgtEl>
                                          <p:spTgt spid="474"/>
                                        </p:tgtEl>
                                        <p:attrNameLst>
                                          <p:attrName>fill.type</p:attrName>
                                        </p:attrNameLst>
                                      </p:cBhvr>
                                      <p:to>
                                        <p:strVal val="solid"/>
                                      </p:to>
                                    </p:set>
                                    <p:set>
                                      <p:cBhvr>
                                        <p:cTn id="77" dur="500" fill="hold"/>
                                        <p:tgtEl>
                                          <p:spTgt spid="474"/>
                                        </p:tgtEl>
                                        <p:attrNameLst>
                                          <p:attrName>fill.on</p:attrName>
                                        </p:attrNameLst>
                                      </p:cBhvr>
                                      <p:to>
                                        <p:strVal val="true"/>
                                      </p:to>
                                    </p:set>
                                  </p:childTnLst>
                                </p:cTn>
                              </p:par>
                            </p:childTnLst>
                          </p:cTn>
                        </p:par>
                        <p:par>
                          <p:cTn id="78" fill="hold">
                            <p:stCondLst>
                              <p:cond delay="2600"/>
                            </p:stCondLst>
                            <p:childTnLst>
                              <p:par>
                                <p:cTn id="79" presetID="22" presetClass="entr" presetSubtype="4" fill="hold" nodeType="afterEffect">
                                  <p:stCondLst>
                                    <p:cond delay="0"/>
                                  </p:stCondLst>
                                  <p:childTnLst>
                                    <p:set>
                                      <p:cBhvr>
                                        <p:cTn id="80" dur="1" fill="hold">
                                          <p:stCondLst>
                                            <p:cond delay="0"/>
                                          </p:stCondLst>
                                        </p:cTn>
                                        <p:tgtEl>
                                          <p:spTgt spid="498"/>
                                        </p:tgtEl>
                                        <p:attrNameLst>
                                          <p:attrName>style.visibility</p:attrName>
                                        </p:attrNameLst>
                                      </p:cBhvr>
                                      <p:to>
                                        <p:strVal val="visible"/>
                                      </p:to>
                                    </p:set>
                                    <p:animEffect transition="in" filter="wipe(down)">
                                      <p:cBhvr>
                                        <p:cTn id="81" dur="600"/>
                                        <p:tgtEl>
                                          <p:spTgt spid="498"/>
                                        </p:tgtEl>
                                      </p:cBhvr>
                                    </p:animEffect>
                                  </p:childTnLst>
                                </p:cTn>
                              </p:par>
                            </p:childTnLst>
                          </p:cTn>
                        </p:par>
                        <p:par>
                          <p:cTn id="82" fill="hold">
                            <p:stCondLst>
                              <p:cond delay="3200"/>
                            </p:stCondLst>
                            <p:childTnLst>
                              <p:par>
                                <p:cTn id="83" presetID="19" presetClass="emph" presetSubtype="0" fill="hold" grpId="0" nodeType="afterEffect">
                                  <p:stCondLst>
                                    <p:cond delay="0"/>
                                  </p:stCondLst>
                                  <p:childTnLst>
                                    <p:animClr clrSpc="rgb" dir="cw">
                                      <p:cBhvr override="childStyle">
                                        <p:cTn id="84" dur="500" fill="hold"/>
                                        <p:tgtEl>
                                          <p:spTgt spid="476"/>
                                        </p:tgtEl>
                                        <p:attrNameLst>
                                          <p:attrName>style.color</p:attrName>
                                        </p:attrNameLst>
                                      </p:cBhvr>
                                      <p:to>
                                        <a:srgbClr val="5C2D91"/>
                                      </p:to>
                                    </p:animClr>
                                    <p:animClr clrSpc="rgb" dir="cw">
                                      <p:cBhvr>
                                        <p:cTn id="85" dur="500" fill="hold"/>
                                        <p:tgtEl>
                                          <p:spTgt spid="476"/>
                                        </p:tgtEl>
                                        <p:attrNameLst>
                                          <p:attrName>fillcolor</p:attrName>
                                        </p:attrNameLst>
                                      </p:cBhvr>
                                      <p:to>
                                        <a:srgbClr val="5C2D91"/>
                                      </p:to>
                                    </p:animClr>
                                    <p:set>
                                      <p:cBhvr>
                                        <p:cTn id="86" dur="500" fill="hold"/>
                                        <p:tgtEl>
                                          <p:spTgt spid="476"/>
                                        </p:tgtEl>
                                        <p:attrNameLst>
                                          <p:attrName>fill.type</p:attrName>
                                        </p:attrNameLst>
                                      </p:cBhvr>
                                      <p:to>
                                        <p:strVal val="solid"/>
                                      </p:to>
                                    </p:set>
                                    <p:set>
                                      <p:cBhvr>
                                        <p:cTn id="87" dur="500" fill="hold"/>
                                        <p:tgtEl>
                                          <p:spTgt spid="476"/>
                                        </p:tgtEl>
                                        <p:attrNameLst>
                                          <p:attrName>fill.on</p:attrName>
                                        </p:attrNameLst>
                                      </p:cBhvr>
                                      <p:to>
                                        <p:strVal val="true"/>
                                      </p:to>
                                    </p:set>
                                  </p:childTnLst>
                                </p:cTn>
                              </p:par>
                            </p:childTnLst>
                          </p:cTn>
                        </p:par>
                        <p:par>
                          <p:cTn id="88" fill="hold">
                            <p:stCondLst>
                              <p:cond delay="3700"/>
                            </p:stCondLst>
                            <p:childTnLst>
                              <p:par>
                                <p:cTn id="89" presetID="22" presetClass="entr" presetSubtype="4" fill="hold" nodeType="afterEffect">
                                  <p:stCondLst>
                                    <p:cond delay="0"/>
                                  </p:stCondLst>
                                  <p:childTnLst>
                                    <p:set>
                                      <p:cBhvr>
                                        <p:cTn id="90" dur="1" fill="hold">
                                          <p:stCondLst>
                                            <p:cond delay="0"/>
                                          </p:stCondLst>
                                        </p:cTn>
                                        <p:tgtEl>
                                          <p:spTgt spid="504"/>
                                        </p:tgtEl>
                                        <p:attrNameLst>
                                          <p:attrName>style.visibility</p:attrName>
                                        </p:attrNameLst>
                                      </p:cBhvr>
                                      <p:to>
                                        <p:strVal val="visible"/>
                                      </p:to>
                                    </p:set>
                                    <p:animEffect transition="in" filter="wipe(down)">
                                      <p:cBhvr>
                                        <p:cTn id="91" dur="1000"/>
                                        <p:tgtEl>
                                          <p:spTgt spid="504"/>
                                        </p:tgtEl>
                                      </p:cBhvr>
                                    </p:animEffect>
                                  </p:childTnLst>
                                </p:cTn>
                              </p:par>
                            </p:childTnLst>
                          </p:cTn>
                        </p:par>
                        <p:par>
                          <p:cTn id="92" fill="hold">
                            <p:stCondLst>
                              <p:cond delay="4700"/>
                            </p:stCondLst>
                            <p:childTnLst>
                              <p:par>
                                <p:cTn id="93" presetID="19" presetClass="emph" presetSubtype="0" fill="hold" grpId="0" nodeType="afterEffect">
                                  <p:stCondLst>
                                    <p:cond delay="0"/>
                                  </p:stCondLst>
                                  <p:childTnLst>
                                    <p:animClr clrSpc="rgb" dir="cw">
                                      <p:cBhvr override="childStyle">
                                        <p:cTn id="94" dur="500" fill="hold"/>
                                        <p:tgtEl>
                                          <p:spTgt spid="478"/>
                                        </p:tgtEl>
                                        <p:attrNameLst>
                                          <p:attrName>style.color</p:attrName>
                                        </p:attrNameLst>
                                      </p:cBhvr>
                                      <p:to>
                                        <a:srgbClr val="D83B01"/>
                                      </p:to>
                                    </p:animClr>
                                    <p:animClr clrSpc="rgb" dir="cw">
                                      <p:cBhvr>
                                        <p:cTn id="95" dur="500" fill="hold"/>
                                        <p:tgtEl>
                                          <p:spTgt spid="478"/>
                                        </p:tgtEl>
                                        <p:attrNameLst>
                                          <p:attrName>fillcolor</p:attrName>
                                        </p:attrNameLst>
                                      </p:cBhvr>
                                      <p:to>
                                        <a:srgbClr val="D83B01"/>
                                      </p:to>
                                    </p:animClr>
                                    <p:set>
                                      <p:cBhvr>
                                        <p:cTn id="96" dur="500" fill="hold"/>
                                        <p:tgtEl>
                                          <p:spTgt spid="478"/>
                                        </p:tgtEl>
                                        <p:attrNameLst>
                                          <p:attrName>fill.type</p:attrName>
                                        </p:attrNameLst>
                                      </p:cBhvr>
                                      <p:to>
                                        <p:strVal val="solid"/>
                                      </p:to>
                                    </p:set>
                                    <p:set>
                                      <p:cBhvr>
                                        <p:cTn id="97" dur="500" fill="hold"/>
                                        <p:tgtEl>
                                          <p:spTgt spid="478"/>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3" grpId="0" animBg="1"/>
      <p:bldP spid="284" grpId="0" animBg="1"/>
      <p:bldP spid="465" grpId="0" animBg="1"/>
      <p:bldP spid="466" grpId="0" animBg="1"/>
      <p:bldP spid="467" grpId="0" animBg="1"/>
      <p:bldP spid="468" grpId="0" animBg="1"/>
      <p:bldP spid="469" grpId="0" animBg="1"/>
      <p:bldP spid="470" grpId="0" animBg="1"/>
      <p:bldP spid="471" grpId="0" animBg="1"/>
      <p:bldP spid="472" grpId="0" animBg="1"/>
      <p:bldP spid="474" grpId="0" animBg="1"/>
      <p:bldP spid="476" grpId="0" animBg="1"/>
      <p:bldP spid="478"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3323346"/>
          </a:xfrm>
        </p:spPr>
        <p:txBody>
          <a:bodyPr/>
          <a:lstStyle/>
          <a:p>
            <a:pPr marL="0" indent="0">
              <a:buNone/>
            </a:pPr>
            <a:r>
              <a:rPr lang="en-US" sz="3200" dirty="0">
                <a:gradFill>
                  <a:gsLst>
                    <a:gs pos="98266">
                      <a:schemeClr val="accent4"/>
                    </a:gs>
                    <a:gs pos="92515">
                      <a:schemeClr val="accent4"/>
                    </a:gs>
                  </a:gsLst>
                  <a:lin ang="5400000" scaled="0"/>
                </a:gradFill>
              </a:rPr>
              <a:t>Obtain access tokens using different defined “OAuth Flows”</a:t>
            </a:r>
          </a:p>
          <a:p>
            <a:pPr marL="225425" lvl="1" indent="-225425"/>
            <a:r>
              <a:rPr lang="en-US" dirty="0"/>
              <a:t>Multiple flows defined in OAuth 2.0 spec</a:t>
            </a:r>
          </a:p>
          <a:p>
            <a:pPr marL="225425" lvl="1" indent="-225425"/>
            <a:r>
              <a:rPr lang="en-US" dirty="0"/>
              <a:t>Both the Issuer and Resource must support the flow to use it</a:t>
            </a:r>
          </a:p>
          <a:p>
            <a:pPr marL="0" indent="0">
              <a:buNone/>
            </a:pPr>
            <a:r>
              <a:rPr lang="en-US" sz="3200" dirty="0">
                <a:gradFill>
                  <a:gsLst>
                    <a:gs pos="98266">
                      <a:schemeClr val="accent4"/>
                    </a:gs>
                    <a:gs pos="92515">
                      <a:schemeClr val="accent4"/>
                    </a:gs>
                  </a:gsLst>
                  <a:lin ang="5400000" scaled="0"/>
                </a:gradFill>
              </a:rPr>
              <a:t>Flow Options with Office 365 and Azure AD</a:t>
            </a:r>
          </a:p>
          <a:p>
            <a:pPr marL="225425" lvl="1" indent="-225425"/>
            <a:r>
              <a:rPr lang="en-US" dirty="0"/>
              <a:t>Authorization Code Flow</a:t>
            </a:r>
          </a:p>
          <a:p>
            <a:pPr marL="225425" lvl="1" indent="-225425"/>
            <a:r>
              <a:rPr lang="en-US" dirty="0"/>
              <a:t>Client Credentials Flow (App only)</a:t>
            </a:r>
          </a:p>
          <a:p>
            <a:pPr marL="225425" lvl="1" indent="-225425"/>
            <a:r>
              <a:rPr lang="en-US" dirty="0"/>
              <a:t>Implicit Flow</a:t>
            </a:r>
          </a:p>
        </p:txBody>
      </p:sp>
      <p:sp>
        <p:nvSpPr>
          <p:cNvPr id="3" name="Title 2"/>
          <p:cNvSpPr>
            <a:spLocks noGrp="1"/>
          </p:cNvSpPr>
          <p:nvPr>
            <p:ph type="title"/>
          </p:nvPr>
        </p:nvSpPr>
        <p:spPr/>
        <p:txBody>
          <a:bodyPr/>
          <a:lstStyle/>
          <a:p>
            <a:r>
              <a:rPr lang="en-US" dirty="0"/>
              <a:t>Obtain Access Tokens with OAuth Flows</a:t>
            </a:r>
          </a:p>
        </p:txBody>
      </p:sp>
      <p:grpSp>
        <p:nvGrpSpPr>
          <p:cNvPr id="14" name="Group 13"/>
          <p:cNvGrpSpPr/>
          <p:nvPr/>
        </p:nvGrpSpPr>
        <p:grpSpPr>
          <a:xfrm>
            <a:off x="11014786" y="167118"/>
            <a:ext cx="2185262" cy="287338"/>
            <a:chOff x="10178967" y="167118"/>
            <a:chExt cx="2185262" cy="287338"/>
          </a:xfrm>
        </p:grpSpPr>
        <p:sp>
          <p:nvSpPr>
            <p:cNvPr id="11" name="TextBox 10"/>
            <p:cNvSpPr txBox="1"/>
            <p:nvPr/>
          </p:nvSpPr>
          <p:spPr>
            <a:xfrm>
              <a:off x="10194520" y="167118"/>
              <a:ext cx="2169709" cy="287338"/>
            </a:xfrm>
            <a:prstGeom prst="rect">
              <a:avLst/>
            </a:prstGeom>
            <a:noFill/>
          </p:spPr>
          <p:txBody>
            <a:bodyPr wrap="square" lIns="146304" tIns="91440" rIns="146304" bIns="91440" rtlCol="0">
              <a:noAutofit/>
            </a:bodyPr>
            <a:lstStyle/>
            <a:p>
              <a:pPr>
                <a:lnSpc>
                  <a:spcPct val="90000"/>
                </a:lnSpc>
              </a:pPr>
              <a:r>
                <a:rPr lang="en-US" sz="1400" dirty="0">
                  <a:gradFill>
                    <a:gsLst>
                      <a:gs pos="8367">
                        <a:schemeClr val="tx1"/>
                      </a:gs>
                      <a:gs pos="31000">
                        <a:schemeClr val="tx1"/>
                      </a:gs>
                    </a:gsLst>
                    <a:lin ang="5400000" scaled="0"/>
                  </a:gradFill>
                </a:rPr>
                <a:t>OAuth Flows</a:t>
              </a:r>
            </a:p>
          </p:txBody>
        </p:sp>
        <p:sp>
          <p:nvSpPr>
            <p:cNvPr id="13" name="Text To Outline"/>
            <p:cNvSpPr/>
            <p:nvPr/>
          </p:nvSpPr>
          <p:spPr bwMode="auto">
            <a:xfrm>
              <a:off x="10178967" y="268718"/>
              <a:ext cx="115034" cy="152035"/>
            </a:xfrm>
            <a:custGeom>
              <a:avLst/>
              <a:gdLst/>
              <a:ahLst/>
              <a:cxnLst/>
              <a:rect l="l" t="t" r="r" b="b"/>
              <a:pathLst>
                <a:path w="1337244" h="1767380">
                  <a:moveTo>
                    <a:pt x="770302" y="496690"/>
                  </a:moveTo>
                  <a:cubicBezTo>
                    <a:pt x="741544" y="550098"/>
                    <a:pt x="710321" y="604122"/>
                    <a:pt x="676633" y="658762"/>
                  </a:cubicBezTo>
                  <a:cubicBezTo>
                    <a:pt x="642945" y="713402"/>
                    <a:pt x="607614" y="767220"/>
                    <a:pt x="570639" y="820217"/>
                  </a:cubicBezTo>
                  <a:cubicBezTo>
                    <a:pt x="533665" y="873214"/>
                    <a:pt x="496280" y="924567"/>
                    <a:pt x="458484" y="974277"/>
                  </a:cubicBezTo>
                  <a:cubicBezTo>
                    <a:pt x="420687" y="1023987"/>
                    <a:pt x="384124" y="1070616"/>
                    <a:pt x="348793" y="1114164"/>
                  </a:cubicBezTo>
                  <a:lnTo>
                    <a:pt x="770302" y="1114164"/>
                  </a:lnTo>
                  <a:close/>
                  <a:moveTo>
                    <a:pt x="764139" y="0"/>
                  </a:moveTo>
                  <a:lnTo>
                    <a:pt x="1125257" y="0"/>
                  </a:lnTo>
                  <a:lnTo>
                    <a:pt x="1125257" y="1114164"/>
                  </a:lnTo>
                  <a:lnTo>
                    <a:pt x="1337244" y="1114164"/>
                  </a:lnTo>
                  <a:lnTo>
                    <a:pt x="1337244" y="1405030"/>
                  </a:lnTo>
                  <a:lnTo>
                    <a:pt x="1125257" y="1405030"/>
                  </a:lnTo>
                  <a:lnTo>
                    <a:pt x="1125257" y="1767380"/>
                  </a:lnTo>
                  <a:lnTo>
                    <a:pt x="770302" y="1767380"/>
                  </a:lnTo>
                  <a:lnTo>
                    <a:pt x="770302" y="1405030"/>
                  </a:lnTo>
                  <a:lnTo>
                    <a:pt x="0" y="1405030"/>
                  </a:lnTo>
                  <a:lnTo>
                    <a:pt x="0" y="1100607"/>
                  </a:lnTo>
                  <a:cubicBezTo>
                    <a:pt x="68197" y="1024193"/>
                    <a:pt x="138860" y="940590"/>
                    <a:pt x="211987" y="849797"/>
                  </a:cubicBezTo>
                  <a:cubicBezTo>
                    <a:pt x="285114" y="759004"/>
                    <a:pt x="355777" y="665540"/>
                    <a:pt x="423974" y="569407"/>
                  </a:cubicBezTo>
                  <a:cubicBezTo>
                    <a:pt x="492171" y="473273"/>
                    <a:pt x="555644" y="376523"/>
                    <a:pt x="614393" y="279157"/>
                  </a:cubicBezTo>
                  <a:cubicBezTo>
                    <a:pt x="673141" y="181791"/>
                    <a:pt x="723057" y="88738"/>
                    <a:pt x="764139" y="0"/>
                  </a:cubicBezTo>
                  <a:close/>
                </a:path>
              </a:pathLst>
            </a:cu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6" name="Group 4"/>
          <p:cNvGrpSpPr>
            <a:grpSpLocks noChangeAspect="1"/>
          </p:cNvGrpSpPr>
          <p:nvPr/>
        </p:nvGrpSpPr>
        <p:grpSpPr bwMode="auto">
          <a:xfrm>
            <a:off x="9337675" y="3086100"/>
            <a:ext cx="2644775" cy="3429000"/>
            <a:chOff x="5882" y="1944"/>
            <a:chExt cx="1666" cy="2160"/>
          </a:xfrm>
        </p:grpSpPr>
        <p:sp>
          <p:nvSpPr>
            <p:cNvPr id="7" name="AutoShape 3"/>
            <p:cNvSpPr>
              <a:spLocks noChangeAspect="1" noChangeArrowheads="1" noTextEdit="1"/>
            </p:cNvSpPr>
            <p:nvPr/>
          </p:nvSpPr>
          <p:spPr bwMode="auto">
            <a:xfrm>
              <a:off x="5882" y="1944"/>
              <a:ext cx="1666" cy="2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Freeform 5"/>
            <p:cNvSpPr>
              <a:spLocks/>
            </p:cNvSpPr>
            <p:nvPr/>
          </p:nvSpPr>
          <p:spPr bwMode="auto">
            <a:xfrm>
              <a:off x="6364" y="1933"/>
              <a:ext cx="754" cy="845"/>
            </a:xfrm>
            <a:custGeom>
              <a:avLst/>
              <a:gdLst>
                <a:gd name="T0" fmla="*/ 37 w 72"/>
                <a:gd name="T1" fmla="*/ 0 h 81"/>
                <a:gd name="T2" fmla="*/ 35 w 72"/>
                <a:gd name="T3" fmla="*/ 0 h 81"/>
                <a:gd name="T4" fmla="*/ 0 w 72"/>
                <a:gd name="T5" fmla="*/ 35 h 81"/>
                <a:gd name="T6" fmla="*/ 0 w 72"/>
                <a:gd name="T7" fmla="*/ 81 h 81"/>
                <a:gd name="T8" fmla="*/ 12 w 72"/>
                <a:gd name="T9" fmla="*/ 81 h 81"/>
                <a:gd name="T10" fmla="*/ 12 w 72"/>
                <a:gd name="T11" fmla="*/ 35 h 81"/>
                <a:gd name="T12" fmla="*/ 35 w 72"/>
                <a:gd name="T13" fmla="*/ 12 h 81"/>
                <a:gd name="T14" fmla="*/ 37 w 72"/>
                <a:gd name="T15" fmla="*/ 12 h 81"/>
                <a:gd name="T16" fmla="*/ 60 w 72"/>
                <a:gd name="T17" fmla="*/ 35 h 81"/>
                <a:gd name="T18" fmla="*/ 60 w 72"/>
                <a:gd name="T19" fmla="*/ 38 h 81"/>
                <a:gd name="T20" fmla="*/ 67 w 72"/>
                <a:gd name="T21" fmla="*/ 38 h 81"/>
                <a:gd name="T22" fmla="*/ 60 w 72"/>
                <a:gd name="T23" fmla="*/ 45 h 81"/>
                <a:gd name="T24" fmla="*/ 60 w 72"/>
                <a:gd name="T25" fmla="*/ 55 h 81"/>
                <a:gd name="T26" fmla="*/ 72 w 72"/>
                <a:gd name="T27" fmla="*/ 55 h 81"/>
                <a:gd name="T28" fmla="*/ 72 w 72"/>
                <a:gd name="T29" fmla="*/ 35 h 81"/>
                <a:gd name="T30" fmla="*/ 37 w 72"/>
                <a:gd name="T31" fmla="*/ 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2" h="81">
                  <a:moveTo>
                    <a:pt x="37" y="0"/>
                  </a:moveTo>
                  <a:cubicBezTo>
                    <a:pt x="35" y="0"/>
                    <a:pt x="35" y="0"/>
                    <a:pt x="35" y="0"/>
                  </a:cubicBezTo>
                  <a:cubicBezTo>
                    <a:pt x="15" y="0"/>
                    <a:pt x="0" y="16"/>
                    <a:pt x="0" y="35"/>
                  </a:cubicBezTo>
                  <a:cubicBezTo>
                    <a:pt x="0" y="81"/>
                    <a:pt x="0" y="81"/>
                    <a:pt x="0" y="81"/>
                  </a:cubicBezTo>
                  <a:cubicBezTo>
                    <a:pt x="12" y="81"/>
                    <a:pt x="12" y="81"/>
                    <a:pt x="12" y="81"/>
                  </a:cubicBezTo>
                  <a:cubicBezTo>
                    <a:pt x="12" y="35"/>
                    <a:pt x="12" y="35"/>
                    <a:pt x="12" y="35"/>
                  </a:cubicBezTo>
                  <a:cubicBezTo>
                    <a:pt x="12" y="23"/>
                    <a:pt x="22" y="12"/>
                    <a:pt x="35" y="12"/>
                  </a:cubicBezTo>
                  <a:cubicBezTo>
                    <a:pt x="37" y="12"/>
                    <a:pt x="37" y="12"/>
                    <a:pt x="37" y="12"/>
                  </a:cubicBezTo>
                  <a:cubicBezTo>
                    <a:pt x="50" y="12"/>
                    <a:pt x="60" y="23"/>
                    <a:pt x="60" y="35"/>
                  </a:cubicBezTo>
                  <a:cubicBezTo>
                    <a:pt x="60" y="38"/>
                    <a:pt x="60" y="38"/>
                    <a:pt x="60" y="38"/>
                  </a:cubicBezTo>
                  <a:cubicBezTo>
                    <a:pt x="67" y="38"/>
                    <a:pt x="67" y="38"/>
                    <a:pt x="67" y="38"/>
                  </a:cubicBezTo>
                  <a:cubicBezTo>
                    <a:pt x="60" y="45"/>
                    <a:pt x="60" y="45"/>
                    <a:pt x="60" y="45"/>
                  </a:cubicBezTo>
                  <a:cubicBezTo>
                    <a:pt x="60" y="55"/>
                    <a:pt x="60" y="55"/>
                    <a:pt x="60" y="55"/>
                  </a:cubicBezTo>
                  <a:cubicBezTo>
                    <a:pt x="72" y="55"/>
                    <a:pt x="72" y="55"/>
                    <a:pt x="72" y="55"/>
                  </a:cubicBezTo>
                  <a:cubicBezTo>
                    <a:pt x="72" y="35"/>
                    <a:pt x="72" y="35"/>
                    <a:pt x="72" y="35"/>
                  </a:cubicBezTo>
                  <a:cubicBezTo>
                    <a:pt x="72" y="16"/>
                    <a:pt x="56" y="0"/>
                    <a:pt x="37" y="0"/>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6"/>
            <p:cNvSpPr>
              <a:spLocks/>
            </p:cNvSpPr>
            <p:nvPr/>
          </p:nvSpPr>
          <p:spPr bwMode="auto">
            <a:xfrm>
              <a:off x="5893" y="3843"/>
              <a:ext cx="1665" cy="261"/>
            </a:xfrm>
            <a:custGeom>
              <a:avLst/>
              <a:gdLst>
                <a:gd name="T0" fmla="*/ 1665 w 1665"/>
                <a:gd name="T1" fmla="*/ 261 h 261"/>
                <a:gd name="T2" fmla="*/ 0 w 1665"/>
                <a:gd name="T3" fmla="*/ 261 h 261"/>
                <a:gd name="T4" fmla="*/ 209 w 1665"/>
                <a:gd name="T5" fmla="*/ 0 h 261"/>
                <a:gd name="T6" fmla="*/ 1466 w 1665"/>
                <a:gd name="T7" fmla="*/ 0 h 261"/>
                <a:gd name="T8" fmla="*/ 1665 w 1665"/>
                <a:gd name="T9" fmla="*/ 261 h 261"/>
              </a:gdLst>
              <a:ahLst/>
              <a:cxnLst>
                <a:cxn ang="0">
                  <a:pos x="T0" y="T1"/>
                </a:cxn>
                <a:cxn ang="0">
                  <a:pos x="T2" y="T3"/>
                </a:cxn>
                <a:cxn ang="0">
                  <a:pos x="T4" y="T5"/>
                </a:cxn>
                <a:cxn ang="0">
                  <a:pos x="T6" y="T7"/>
                </a:cxn>
                <a:cxn ang="0">
                  <a:pos x="T8" y="T9"/>
                </a:cxn>
              </a:cxnLst>
              <a:rect l="0" t="0" r="r" b="b"/>
              <a:pathLst>
                <a:path w="1665" h="261">
                  <a:moveTo>
                    <a:pt x="1665" y="261"/>
                  </a:moveTo>
                  <a:lnTo>
                    <a:pt x="0" y="261"/>
                  </a:lnTo>
                  <a:lnTo>
                    <a:pt x="209" y="0"/>
                  </a:lnTo>
                  <a:lnTo>
                    <a:pt x="1466" y="0"/>
                  </a:lnTo>
                  <a:lnTo>
                    <a:pt x="1665" y="261"/>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Rectangle 7"/>
            <p:cNvSpPr>
              <a:spLocks noChangeArrowheads="1"/>
            </p:cNvSpPr>
            <p:nvPr/>
          </p:nvSpPr>
          <p:spPr bwMode="auto">
            <a:xfrm>
              <a:off x="6584" y="3519"/>
              <a:ext cx="294" cy="24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Rectangle 8"/>
            <p:cNvSpPr>
              <a:spLocks noChangeArrowheads="1"/>
            </p:cNvSpPr>
            <p:nvPr/>
          </p:nvSpPr>
          <p:spPr bwMode="auto">
            <a:xfrm>
              <a:off x="6406" y="3707"/>
              <a:ext cx="660" cy="52"/>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Rectangle 9"/>
            <p:cNvSpPr>
              <a:spLocks noChangeArrowheads="1"/>
            </p:cNvSpPr>
            <p:nvPr/>
          </p:nvSpPr>
          <p:spPr bwMode="auto">
            <a:xfrm>
              <a:off x="6102" y="2778"/>
              <a:ext cx="1257" cy="814"/>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Rectangle 10"/>
            <p:cNvSpPr>
              <a:spLocks noChangeArrowheads="1"/>
            </p:cNvSpPr>
            <p:nvPr/>
          </p:nvSpPr>
          <p:spPr bwMode="auto">
            <a:xfrm>
              <a:off x="6207" y="2851"/>
              <a:ext cx="1069" cy="668"/>
            </a:xfrm>
            <a:prstGeom prst="rect">
              <a:avLst/>
            </a:prstGeom>
            <a:solidFill>
              <a:schemeClr val="accent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Oval 11"/>
            <p:cNvSpPr>
              <a:spLocks noChangeArrowheads="1"/>
            </p:cNvSpPr>
            <p:nvPr/>
          </p:nvSpPr>
          <p:spPr bwMode="auto">
            <a:xfrm>
              <a:off x="6637" y="3039"/>
              <a:ext cx="188" cy="188"/>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12"/>
            <p:cNvSpPr>
              <a:spLocks/>
            </p:cNvSpPr>
            <p:nvPr/>
          </p:nvSpPr>
          <p:spPr bwMode="auto">
            <a:xfrm>
              <a:off x="6658" y="3154"/>
              <a:ext cx="146" cy="219"/>
            </a:xfrm>
            <a:custGeom>
              <a:avLst/>
              <a:gdLst>
                <a:gd name="T0" fmla="*/ 146 w 146"/>
                <a:gd name="T1" fmla="*/ 219 h 219"/>
                <a:gd name="T2" fmla="*/ 0 w 146"/>
                <a:gd name="T3" fmla="*/ 219 h 219"/>
                <a:gd name="T4" fmla="*/ 31 w 146"/>
                <a:gd name="T5" fmla="*/ 0 h 219"/>
                <a:gd name="T6" fmla="*/ 115 w 146"/>
                <a:gd name="T7" fmla="*/ 0 h 219"/>
                <a:gd name="T8" fmla="*/ 146 w 146"/>
                <a:gd name="T9" fmla="*/ 219 h 219"/>
              </a:gdLst>
              <a:ahLst/>
              <a:cxnLst>
                <a:cxn ang="0">
                  <a:pos x="T0" y="T1"/>
                </a:cxn>
                <a:cxn ang="0">
                  <a:pos x="T2" y="T3"/>
                </a:cxn>
                <a:cxn ang="0">
                  <a:pos x="T4" y="T5"/>
                </a:cxn>
                <a:cxn ang="0">
                  <a:pos x="T6" y="T7"/>
                </a:cxn>
                <a:cxn ang="0">
                  <a:pos x="T8" y="T9"/>
                </a:cxn>
              </a:cxnLst>
              <a:rect l="0" t="0" r="r" b="b"/>
              <a:pathLst>
                <a:path w="146" h="219">
                  <a:moveTo>
                    <a:pt x="146" y="219"/>
                  </a:moveTo>
                  <a:lnTo>
                    <a:pt x="0" y="219"/>
                  </a:lnTo>
                  <a:lnTo>
                    <a:pt x="31" y="0"/>
                  </a:lnTo>
                  <a:lnTo>
                    <a:pt x="115" y="0"/>
                  </a:lnTo>
                  <a:lnTo>
                    <a:pt x="146" y="21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4510426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4683590"/>
          </a:xfrm>
        </p:spPr>
        <p:txBody>
          <a:bodyPr/>
          <a:lstStyle/>
          <a:p>
            <a:pPr marL="0" indent="0">
              <a:buNone/>
            </a:pPr>
            <a:r>
              <a:rPr lang="en-US" sz="3200" dirty="0">
                <a:gradFill>
                  <a:gsLst>
                    <a:gs pos="81707">
                      <a:schemeClr val="accent4"/>
                    </a:gs>
                    <a:gs pos="55000">
                      <a:schemeClr val="accent4"/>
                    </a:gs>
                  </a:gsLst>
                  <a:lin ang="5400000" scaled="0"/>
                </a:gradFill>
              </a:rPr>
              <a:t>Most common</a:t>
            </a:r>
          </a:p>
          <a:p>
            <a:pPr marL="0" indent="0">
              <a:buNone/>
            </a:pPr>
            <a:r>
              <a:rPr lang="en-US" sz="3200" dirty="0">
                <a:gradFill>
                  <a:gsLst>
                    <a:gs pos="81707">
                      <a:schemeClr val="accent4"/>
                    </a:gs>
                    <a:gs pos="55000">
                      <a:schemeClr val="accent4"/>
                    </a:gs>
                  </a:gsLst>
                  <a:lin ang="5400000" scaled="0"/>
                </a:gradFill>
              </a:rPr>
              <a:t>Very secure—application never gets user’s creds</a:t>
            </a:r>
          </a:p>
          <a:p>
            <a:pPr marL="0" indent="0">
              <a:buNone/>
            </a:pPr>
            <a:r>
              <a:rPr lang="en-US" sz="3200" dirty="0">
                <a:gradFill>
                  <a:gsLst>
                    <a:gs pos="81707">
                      <a:schemeClr val="accent4"/>
                    </a:gs>
                    <a:gs pos="55000">
                      <a:schemeClr val="accent4"/>
                    </a:gs>
                  </a:gsLst>
                  <a:lin ang="5400000" scaled="0"/>
                </a:gradFill>
              </a:rPr>
              <a:t>Flow described:</a:t>
            </a:r>
          </a:p>
          <a:p>
            <a:pPr marL="227013" lvl="1" indent="-227013"/>
            <a:r>
              <a:rPr lang="en-US" dirty="0"/>
              <a:t>Web app redirects user to Azure AD to login</a:t>
            </a:r>
          </a:p>
          <a:p>
            <a:pPr marL="227013" lvl="1" indent="-227013"/>
            <a:r>
              <a:rPr lang="en-US" dirty="0"/>
              <a:t>Upon successful login, Azure AD redirects user back to web app with an authorization code</a:t>
            </a:r>
          </a:p>
          <a:p>
            <a:pPr marL="227013" lvl="1" indent="-227013"/>
            <a:r>
              <a:rPr lang="en-US" dirty="0"/>
              <a:t>Web app uses this code to request access token on behalf of user</a:t>
            </a:r>
          </a:p>
          <a:p>
            <a:pPr marL="0" indent="0">
              <a:buNone/>
            </a:pPr>
            <a:r>
              <a:rPr lang="en-US" sz="3200" dirty="0">
                <a:gradFill>
                  <a:gsLst>
                    <a:gs pos="81707">
                      <a:schemeClr val="accent4"/>
                    </a:gs>
                    <a:gs pos="55000">
                      <a:schemeClr val="accent4"/>
                    </a:gs>
                  </a:gsLst>
                  <a:lin ang="5400000" scaled="0"/>
                </a:gradFill>
              </a:rPr>
              <a:t>Scenarios:</a:t>
            </a:r>
          </a:p>
          <a:p>
            <a:pPr marL="227013" lvl="1" indent="-227013"/>
            <a:r>
              <a:rPr lang="en-US" dirty="0"/>
              <a:t>Web applications that use federated logins</a:t>
            </a:r>
          </a:p>
          <a:p>
            <a:pPr marL="227013" lvl="1" indent="-227013"/>
            <a:r>
              <a:rPr lang="en-US" dirty="0"/>
              <a:t>User interaction present</a:t>
            </a:r>
          </a:p>
        </p:txBody>
      </p:sp>
      <p:sp>
        <p:nvSpPr>
          <p:cNvPr id="3" name="Title 2"/>
          <p:cNvSpPr>
            <a:spLocks noGrp="1"/>
          </p:cNvSpPr>
          <p:nvPr>
            <p:ph type="title"/>
          </p:nvPr>
        </p:nvSpPr>
        <p:spPr/>
        <p:txBody>
          <a:bodyPr/>
          <a:lstStyle/>
          <a:p>
            <a:r>
              <a:rPr lang="en-US" dirty="0"/>
              <a:t>Authorization Code Flow</a:t>
            </a:r>
          </a:p>
        </p:txBody>
      </p:sp>
      <p:grpSp>
        <p:nvGrpSpPr>
          <p:cNvPr id="4" name="Group 3"/>
          <p:cNvGrpSpPr/>
          <p:nvPr/>
        </p:nvGrpSpPr>
        <p:grpSpPr>
          <a:xfrm>
            <a:off x="11014786" y="167118"/>
            <a:ext cx="2185262" cy="287338"/>
            <a:chOff x="10178967" y="167118"/>
            <a:chExt cx="2185262" cy="287338"/>
          </a:xfrm>
        </p:grpSpPr>
        <p:sp>
          <p:nvSpPr>
            <p:cNvPr id="5" name="TextBox 4"/>
            <p:cNvSpPr txBox="1"/>
            <p:nvPr/>
          </p:nvSpPr>
          <p:spPr>
            <a:xfrm>
              <a:off x="10194520" y="167118"/>
              <a:ext cx="2169709" cy="287338"/>
            </a:xfrm>
            <a:prstGeom prst="rect">
              <a:avLst/>
            </a:prstGeom>
            <a:noFill/>
          </p:spPr>
          <p:txBody>
            <a:bodyPr wrap="square" lIns="146304" tIns="91440" rIns="146304" bIns="91440" rtlCol="0">
              <a:noAutofit/>
            </a:bodyPr>
            <a:lstStyle/>
            <a:p>
              <a:pPr>
                <a:lnSpc>
                  <a:spcPct val="90000"/>
                </a:lnSpc>
              </a:pPr>
              <a:r>
                <a:rPr lang="en-US" sz="1400" dirty="0">
                  <a:gradFill>
                    <a:gsLst>
                      <a:gs pos="8367">
                        <a:schemeClr val="tx1"/>
                      </a:gs>
                      <a:gs pos="31000">
                        <a:schemeClr val="tx1"/>
                      </a:gs>
                    </a:gsLst>
                    <a:lin ang="5400000" scaled="0"/>
                  </a:gradFill>
                </a:rPr>
                <a:t>OAuth Flows</a:t>
              </a:r>
            </a:p>
          </p:txBody>
        </p:sp>
        <p:sp>
          <p:nvSpPr>
            <p:cNvPr id="6" name="Text To Outline"/>
            <p:cNvSpPr/>
            <p:nvPr/>
          </p:nvSpPr>
          <p:spPr bwMode="auto">
            <a:xfrm>
              <a:off x="10178967" y="268718"/>
              <a:ext cx="115034" cy="152035"/>
            </a:xfrm>
            <a:custGeom>
              <a:avLst/>
              <a:gdLst/>
              <a:ahLst/>
              <a:cxnLst/>
              <a:rect l="l" t="t" r="r" b="b"/>
              <a:pathLst>
                <a:path w="1337244" h="1767380">
                  <a:moveTo>
                    <a:pt x="770302" y="496690"/>
                  </a:moveTo>
                  <a:cubicBezTo>
                    <a:pt x="741544" y="550098"/>
                    <a:pt x="710321" y="604122"/>
                    <a:pt x="676633" y="658762"/>
                  </a:cubicBezTo>
                  <a:cubicBezTo>
                    <a:pt x="642945" y="713402"/>
                    <a:pt x="607614" y="767220"/>
                    <a:pt x="570639" y="820217"/>
                  </a:cubicBezTo>
                  <a:cubicBezTo>
                    <a:pt x="533665" y="873214"/>
                    <a:pt x="496280" y="924567"/>
                    <a:pt x="458484" y="974277"/>
                  </a:cubicBezTo>
                  <a:cubicBezTo>
                    <a:pt x="420687" y="1023987"/>
                    <a:pt x="384124" y="1070616"/>
                    <a:pt x="348793" y="1114164"/>
                  </a:cubicBezTo>
                  <a:lnTo>
                    <a:pt x="770302" y="1114164"/>
                  </a:lnTo>
                  <a:close/>
                  <a:moveTo>
                    <a:pt x="764139" y="0"/>
                  </a:moveTo>
                  <a:lnTo>
                    <a:pt x="1125257" y="0"/>
                  </a:lnTo>
                  <a:lnTo>
                    <a:pt x="1125257" y="1114164"/>
                  </a:lnTo>
                  <a:lnTo>
                    <a:pt x="1337244" y="1114164"/>
                  </a:lnTo>
                  <a:lnTo>
                    <a:pt x="1337244" y="1405030"/>
                  </a:lnTo>
                  <a:lnTo>
                    <a:pt x="1125257" y="1405030"/>
                  </a:lnTo>
                  <a:lnTo>
                    <a:pt x="1125257" y="1767380"/>
                  </a:lnTo>
                  <a:lnTo>
                    <a:pt x="770302" y="1767380"/>
                  </a:lnTo>
                  <a:lnTo>
                    <a:pt x="770302" y="1405030"/>
                  </a:lnTo>
                  <a:lnTo>
                    <a:pt x="0" y="1405030"/>
                  </a:lnTo>
                  <a:lnTo>
                    <a:pt x="0" y="1100607"/>
                  </a:lnTo>
                  <a:cubicBezTo>
                    <a:pt x="68197" y="1024193"/>
                    <a:pt x="138860" y="940590"/>
                    <a:pt x="211987" y="849797"/>
                  </a:cubicBezTo>
                  <a:cubicBezTo>
                    <a:pt x="285114" y="759004"/>
                    <a:pt x="355777" y="665540"/>
                    <a:pt x="423974" y="569407"/>
                  </a:cubicBezTo>
                  <a:cubicBezTo>
                    <a:pt x="492171" y="473273"/>
                    <a:pt x="555644" y="376523"/>
                    <a:pt x="614393" y="279157"/>
                  </a:cubicBezTo>
                  <a:cubicBezTo>
                    <a:pt x="673141" y="181791"/>
                    <a:pt x="723057" y="88738"/>
                    <a:pt x="764139" y="0"/>
                  </a:cubicBezTo>
                  <a:close/>
                </a:path>
              </a:pathLst>
            </a:cu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spTree>
    <p:extLst>
      <p:ext uri="{BB962C8B-B14F-4D97-AF65-F5344CB8AC3E}">
        <p14:creationId xmlns:p14="http://schemas.microsoft.com/office/powerpoint/2010/main" val="1868423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4758226"/>
          </a:xfrm>
        </p:spPr>
        <p:txBody>
          <a:bodyPr/>
          <a:lstStyle/>
          <a:p>
            <a:pPr marL="0" indent="0">
              <a:buNone/>
            </a:pPr>
            <a:r>
              <a:rPr lang="en-US" sz="3200" dirty="0">
                <a:gradFill>
                  <a:gsLst>
                    <a:gs pos="81707">
                      <a:schemeClr val="accent4"/>
                    </a:gs>
                    <a:gs pos="55000">
                      <a:schemeClr val="accent4"/>
                    </a:gs>
                  </a:gsLst>
                  <a:lin ang="5400000" scaled="0"/>
                </a:gradFill>
              </a:rPr>
              <a:t>Very powerful</a:t>
            </a:r>
          </a:p>
          <a:p>
            <a:pPr marL="0" indent="0">
              <a:buNone/>
            </a:pPr>
            <a:r>
              <a:rPr lang="en-US" sz="3200" dirty="0">
                <a:gradFill>
                  <a:gsLst>
                    <a:gs pos="81707">
                      <a:schemeClr val="accent4"/>
                    </a:gs>
                    <a:gs pos="55000">
                      <a:schemeClr val="accent4"/>
                    </a:gs>
                  </a:gsLst>
                  <a:lin ang="5400000" scaled="0"/>
                </a:gradFill>
              </a:rPr>
              <a:t>Requires global tenant admin consent</a:t>
            </a:r>
          </a:p>
          <a:p>
            <a:pPr marL="233363" lvl="1" indent="-233363"/>
            <a:r>
              <a:rPr lang="en-US" sz="2000" dirty="0"/>
              <a:t>Not user consent</a:t>
            </a:r>
          </a:p>
          <a:p>
            <a:pPr marL="0" indent="0">
              <a:buNone/>
            </a:pPr>
            <a:r>
              <a:rPr lang="en-US" sz="3200" dirty="0">
                <a:gradFill>
                  <a:gsLst>
                    <a:gs pos="81707">
                      <a:schemeClr val="accent4"/>
                    </a:gs>
                    <a:gs pos="55000">
                      <a:schemeClr val="accent4"/>
                    </a:gs>
                  </a:gsLst>
                  <a:lin ang="5400000" scaled="0"/>
                </a:gradFill>
              </a:rPr>
              <a:t>Flow described:</a:t>
            </a:r>
          </a:p>
          <a:p>
            <a:pPr marL="233363" lvl="1" indent="-233363"/>
            <a:r>
              <a:rPr lang="en-US" sz="2000" dirty="0"/>
              <a:t>App configured with the public part of a certificate</a:t>
            </a:r>
          </a:p>
          <a:p>
            <a:pPr marL="233363" lvl="1" indent="-233363"/>
            <a:r>
              <a:rPr lang="en-US" sz="2000" dirty="0"/>
              <a:t>App submits an encrypted request to the issuer requesting access token</a:t>
            </a:r>
          </a:p>
          <a:p>
            <a:pPr marL="233363" lvl="1" indent="-233363"/>
            <a:r>
              <a:rPr lang="en-US" sz="2000" dirty="0"/>
              <a:t>Issuer returns access token back to requestor</a:t>
            </a:r>
          </a:p>
          <a:p>
            <a:pPr marL="0" indent="0">
              <a:buNone/>
            </a:pPr>
            <a:r>
              <a:rPr lang="en-US" sz="3200" dirty="0">
                <a:gradFill>
                  <a:gsLst>
                    <a:gs pos="81707">
                      <a:schemeClr val="accent4"/>
                    </a:gs>
                    <a:gs pos="55000">
                      <a:schemeClr val="accent4"/>
                    </a:gs>
                  </a:gsLst>
                  <a:lin ang="5400000" scaled="0"/>
                </a:gradFill>
              </a:rPr>
              <a:t>Scenarios:</a:t>
            </a:r>
          </a:p>
          <a:p>
            <a:pPr marL="233363" lvl="1" indent="-233363"/>
            <a:r>
              <a:rPr lang="en-US" sz="2000" dirty="0"/>
              <a:t>App only rights</a:t>
            </a:r>
          </a:p>
          <a:p>
            <a:pPr marL="233363" lvl="1" indent="-233363"/>
            <a:r>
              <a:rPr lang="en-US" sz="2000" dirty="0"/>
              <a:t>Zero user interaction</a:t>
            </a:r>
          </a:p>
          <a:p>
            <a:pPr marL="233363" lvl="1" indent="-233363"/>
            <a:r>
              <a:rPr lang="en-US" sz="2000" dirty="0"/>
              <a:t>Service/daemon processes</a:t>
            </a:r>
          </a:p>
        </p:txBody>
      </p:sp>
      <p:sp>
        <p:nvSpPr>
          <p:cNvPr id="3" name="Title 2"/>
          <p:cNvSpPr>
            <a:spLocks noGrp="1"/>
          </p:cNvSpPr>
          <p:nvPr>
            <p:ph type="title"/>
          </p:nvPr>
        </p:nvSpPr>
        <p:spPr/>
        <p:txBody>
          <a:bodyPr/>
          <a:lstStyle/>
          <a:p>
            <a:r>
              <a:rPr lang="en-US" dirty="0"/>
              <a:t>Client Credentials Flow (aka: app only)</a:t>
            </a:r>
          </a:p>
        </p:txBody>
      </p:sp>
      <p:grpSp>
        <p:nvGrpSpPr>
          <p:cNvPr id="4" name="Group 3"/>
          <p:cNvGrpSpPr/>
          <p:nvPr/>
        </p:nvGrpSpPr>
        <p:grpSpPr>
          <a:xfrm>
            <a:off x="11014786" y="167118"/>
            <a:ext cx="2185262" cy="287338"/>
            <a:chOff x="10178967" y="167118"/>
            <a:chExt cx="2185262" cy="287338"/>
          </a:xfrm>
        </p:grpSpPr>
        <p:sp>
          <p:nvSpPr>
            <p:cNvPr id="5" name="TextBox 4"/>
            <p:cNvSpPr txBox="1"/>
            <p:nvPr/>
          </p:nvSpPr>
          <p:spPr>
            <a:xfrm>
              <a:off x="10194520" y="167118"/>
              <a:ext cx="2169709" cy="287338"/>
            </a:xfrm>
            <a:prstGeom prst="rect">
              <a:avLst/>
            </a:prstGeom>
            <a:noFill/>
          </p:spPr>
          <p:txBody>
            <a:bodyPr wrap="square" lIns="146304" tIns="91440" rIns="146304" bIns="91440" rtlCol="0">
              <a:noAutofit/>
            </a:bodyPr>
            <a:lstStyle/>
            <a:p>
              <a:pPr>
                <a:lnSpc>
                  <a:spcPct val="90000"/>
                </a:lnSpc>
              </a:pPr>
              <a:r>
                <a:rPr lang="en-US" sz="1400" dirty="0">
                  <a:gradFill>
                    <a:gsLst>
                      <a:gs pos="8367">
                        <a:schemeClr val="tx1"/>
                      </a:gs>
                      <a:gs pos="31000">
                        <a:schemeClr val="tx1"/>
                      </a:gs>
                    </a:gsLst>
                    <a:lin ang="5400000" scaled="0"/>
                  </a:gradFill>
                </a:rPr>
                <a:t>OAuth Flows</a:t>
              </a:r>
            </a:p>
          </p:txBody>
        </p:sp>
        <p:sp>
          <p:nvSpPr>
            <p:cNvPr id="6" name="Text To Outline"/>
            <p:cNvSpPr/>
            <p:nvPr/>
          </p:nvSpPr>
          <p:spPr bwMode="auto">
            <a:xfrm>
              <a:off x="10178967" y="268718"/>
              <a:ext cx="115034" cy="152035"/>
            </a:xfrm>
            <a:custGeom>
              <a:avLst/>
              <a:gdLst/>
              <a:ahLst/>
              <a:cxnLst/>
              <a:rect l="l" t="t" r="r" b="b"/>
              <a:pathLst>
                <a:path w="1337244" h="1767380">
                  <a:moveTo>
                    <a:pt x="770302" y="496690"/>
                  </a:moveTo>
                  <a:cubicBezTo>
                    <a:pt x="741544" y="550098"/>
                    <a:pt x="710321" y="604122"/>
                    <a:pt x="676633" y="658762"/>
                  </a:cubicBezTo>
                  <a:cubicBezTo>
                    <a:pt x="642945" y="713402"/>
                    <a:pt x="607614" y="767220"/>
                    <a:pt x="570639" y="820217"/>
                  </a:cubicBezTo>
                  <a:cubicBezTo>
                    <a:pt x="533665" y="873214"/>
                    <a:pt x="496280" y="924567"/>
                    <a:pt x="458484" y="974277"/>
                  </a:cubicBezTo>
                  <a:cubicBezTo>
                    <a:pt x="420687" y="1023987"/>
                    <a:pt x="384124" y="1070616"/>
                    <a:pt x="348793" y="1114164"/>
                  </a:cubicBezTo>
                  <a:lnTo>
                    <a:pt x="770302" y="1114164"/>
                  </a:lnTo>
                  <a:close/>
                  <a:moveTo>
                    <a:pt x="764139" y="0"/>
                  </a:moveTo>
                  <a:lnTo>
                    <a:pt x="1125257" y="0"/>
                  </a:lnTo>
                  <a:lnTo>
                    <a:pt x="1125257" y="1114164"/>
                  </a:lnTo>
                  <a:lnTo>
                    <a:pt x="1337244" y="1114164"/>
                  </a:lnTo>
                  <a:lnTo>
                    <a:pt x="1337244" y="1405030"/>
                  </a:lnTo>
                  <a:lnTo>
                    <a:pt x="1125257" y="1405030"/>
                  </a:lnTo>
                  <a:lnTo>
                    <a:pt x="1125257" y="1767380"/>
                  </a:lnTo>
                  <a:lnTo>
                    <a:pt x="770302" y="1767380"/>
                  </a:lnTo>
                  <a:lnTo>
                    <a:pt x="770302" y="1405030"/>
                  </a:lnTo>
                  <a:lnTo>
                    <a:pt x="0" y="1405030"/>
                  </a:lnTo>
                  <a:lnTo>
                    <a:pt x="0" y="1100607"/>
                  </a:lnTo>
                  <a:cubicBezTo>
                    <a:pt x="68197" y="1024193"/>
                    <a:pt x="138860" y="940590"/>
                    <a:pt x="211987" y="849797"/>
                  </a:cubicBezTo>
                  <a:cubicBezTo>
                    <a:pt x="285114" y="759004"/>
                    <a:pt x="355777" y="665540"/>
                    <a:pt x="423974" y="569407"/>
                  </a:cubicBezTo>
                  <a:cubicBezTo>
                    <a:pt x="492171" y="473273"/>
                    <a:pt x="555644" y="376523"/>
                    <a:pt x="614393" y="279157"/>
                  </a:cubicBezTo>
                  <a:cubicBezTo>
                    <a:pt x="673141" y="181791"/>
                    <a:pt x="723057" y="88738"/>
                    <a:pt x="764139" y="0"/>
                  </a:cubicBezTo>
                  <a:close/>
                </a:path>
              </a:pathLst>
            </a:cu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spTree>
    <p:extLst>
      <p:ext uri="{BB962C8B-B14F-4D97-AF65-F5344CB8AC3E}">
        <p14:creationId xmlns:p14="http://schemas.microsoft.com/office/powerpoint/2010/main" val="5924562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74640" y="1209974"/>
            <a:ext cx="10056812" cy="1181477"/>
          </a:xfrm>
        </p:spPr>
        <p:txBody>
          <a:bodyPr/>
          <a:lstStyle/>
          <a:p>
            <a:r>
              <a:rPr lang="en-US" dirty="0"/>
              <a:t>Demo</a:t>
            </a:r>
          </a:p>
        </p:txBody>
      </p:sp>
      <p:sp>
        <p:nvSpPr>
          <p:cNvPr id="5" name="Text Placeholder 4"/>
          <p:cNvSpPr>
            <a:spLocks noGrp="1"/>
          </p:cNvSpPr>
          <p:nvPr>
            <p:ph type="body" sz="quarter" idx="12"/>
          </p:nvPr>
        </p:nvSpPr>
        <p:spPr/>
        <p:txBody>
          <a:bodyPr/>
          <a:lstStyle/>
          <a:p>
            <a:r>
              <a:rPr lang="en-US" dirty="0"/>
              <a:t>Client Credentials Flow</a:t>
            </a:r>
          </a:p>
        </p:txBody>
      </p:sp>
    </p:spTree>
    <p:extLst>
      <p:ext uri="{BB962C8B-B14F-4D97-AF65-F5344CB8AC3E}">
        <p14:creationId xmlns:p14="http://schemas.microsoft.com/office/powerpoint/2010/main" val="1105491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Summary</a:t>
            </a:r>
          </a:p>
        </p:txBody>
      </p:sp>
      <p:sp>
        <p:nvSpPr>
          <p:cNvPr id="2" name="Text Placeholder 1"/>
          <p:cNvSpPr>
            <a:spLocks noGrp="1"/>
          </p:cNvSpPr>
          <p:nvPr>
            <p:ph type="body" sz="quarter" idx="10"/>
          </p:nvPr>
        </p:nvSpPr>
        <p:spPr>
          <a:xfrm>
            <a:off x="274638" y="1212851"/>
            <a:ext cx="11887200" cy="3434786"/>
          </a:xfrm>
        </p:spPr>
        <p:txBody>
          <a:bodyPr vert="horz" wrap="square" lIns="146304" tIns="91440" rIns="146304" bIns="91440" rtlCol="0">
            <a:spAutoFit/>
          </a:bodyPr>
          <a:lstStyle/>
          <a:p>
            <a:pPr defTabSz="932742">
              <a:lnSpc>
                <a:spcPct val="150000"/>
              </a:lnSpc>
            </a:pPr>
            <a:r>
              <a:rPr lang="en-US" sz="3200" dirty="0"/>
              <a:t>Azure Active Directory</a:t>
            </a:r>
          </a:p>
          <a:p>
            <a:pPr defTabSz="932742">
              <a:lnSpc>
                <a:spcPct val="150000"/>
              </a:lnSpc>
            </a:pPr>
            <a:r>
              <a:rPr lang="en-US" sz="3200" dirty="0"/>
              <a:t>OAuth Primer</a:t>
            </a:r>
          </a:p>
          <a:p>
            <a:pPr defTabSz="932742">
              <a:lnSpc>
                <a:spcPct val="150000"/>
              </a:lnSpc>
            </a:pPr>
            <a:r>
              <a:rPr lang="en-US" sz="3200" dirty="0"/>
              <a:t>Development Scenarios</a:t>
            </a:r>
          </a:p>
          <a:p>
            <a:pPr defTabSz="932742">
              <a:lnSpc>
                <a:spcPct val="150000"/>
              </a:lnSpc>
            </a:pPr>
            <a:r>
              <a:rPr lang="en-US" sz="3200" dirty="0"/>
              <a:t>OAuth Flows</a:t>
            </a:r>
          </a:p>
        </p:txBody>
      </p:sp>
      <p:grpSp>
        <p:nvGrpSpPr>
          <p:cNvPr id="19" name="Group 18"/>
          <p:cNvGrpSpPr/>
          <p:nvPr/>
        </p:nvGrpSpPr>
        <p:grpSpPr>
          <a:xfrm>
            <a:off x="6322933" y="2283619"/>
            <a:ext cx="5656342" cy="4120953"/>
            <a:chOff x="5308651" y="1710037"/>
            <a:chExt cx="6843741" cy="4986038"/>
          </a:xfrm>
        </p:grpSpPr>
        <p:grpSp>
          <p:nvGrpSpPr>
            <p:cNvPr id="20" name="Group 19"/>
            <p:cNvGrpSpPr/>
            <p:nvPr/>
          </p:nvGrpSpPr>
          <p:grpSpPr>
            <a:xfrm>
              <a:off x="8356600" y="5895975"/>
              <a:ext cx="2466975" cy="800100"/>
              <a:chOff x="8356600" y="5222875"/>
              <a:chExt cx="2466975" cy="800100"/>
            </a:xfrm>
          </p:grpSpPr>
          <p:sp>
            <p:nvSpPr>
              <p:cNvPr id="239" name="Rectangle 238"/>
              <p:cNvSpPr/>
              <p:nvPr/>
            </p:nvSpPr>
            <p:spPr bwMode="auto">
              <a:xfrm>
                <a:off x="8356600" y="5222875"/>
                <a:ext cx="2466975" cy="800100"/>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nvGrpSpPr>
              <p:cNvPr id="240" name="Group 239"/>
              <p:cNvGrpSpPr/>
              <p:nvPr/>
            </p:nvGrpSpPr>
            <p:grpSpPr>
              <a:xfrm>
                <a:off x="8415948" y="5283201"/>
                <a:ext cx="2344108" cy="678908"/>
                <a:chOff x="8415948" y="5283201"/>
                <a:chExt cx="2344108" cy="678908"/>
              </a:xfrm>
            </p:grpSpPr>
            <p:sp>
              <p:nvSpPr>
                <p:cNvPr id="241" name="Rectangle 240"/>
                <p:cNvSpPr/>
                <p:nvPr/>
              </p:nvSpPr>
              <p:spPr bwMode="auto">
                <a:xfrm>
                  <a:off x="8415948" y="52832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42" name="Rectangle 241"/>
                <p:cNvSpPr/>
                <p:nvPr/>
              </p:nvSpPr>
              <p:spPr bwMode="auto">
                <a:xfrm>
                  <a:off x="8600892" y="52832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43" name="Rectangle 242"/>
                <p:cNvSpPr/>
                <p:nvPr/>
              </p:nvSpPr>
              <p:spPr bwMode="auto">
                <a:xfrm>
                  <a:off x="8785836" y="52832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44" name="Rectangle 243"/>
                <p:cNvSpPr/>
                <p:nvPr/>
              </p:nvSpPr>
              <p:spPr bwMode="auto">
                <a:xfrm>
                  <a:off x="8970780" y="52832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45" name="Rectangle 244"/>
                <p:cNvSpPr/>
                <p:nvPr/>
              </p:nvSpPr>
              <p:spPr bwMode="auto">
                <a:xfrm>
                  <a:off x="9155724" y="52832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46" name="Rectangle 245"/>
                <p:cNvSpPr/>
                <p:nvPr/>
              </p:nvSpPr>
              <p:spPr bwMode="auto">
                <a:xfrm>
                  <a:off x="9340668" y="52832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47" name="Rectangle 246"/>
                <p:cNvSpPr/>
                <p:nvPr/>
              </p:nvSpPr>
              <p:spPr bwMode="auto">
                <a:xfrm>
                  <a:off x="9525611" y="52832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48" name="Rectangle 247"/>
                <p:cNvSpPr/>
                <p:nvPr/>
              </p:nvSpPr>
              <p:spPr bwMode="auto">
                <a:xfrm>
                  <a:off x="9710556" y="52832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49" name="Rectangle 248"/>
                <p:cNvSpPr/>
                <p:nvPr/>
              </p:nvSpPr>
              <p:spPr bwMode="auto">
                <a:xfrm>
                  <a:off x="9895500" y="52832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50" name="Rectangle 249"/>
                <p:cNvSpPr/>
                <p:nvPr/>
              </p:nvSpPr>
              <p:spPr bwMode="auto">
                <a:xfrm>
                  <a:off x="10080444" y="52832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51" name="Rectangle 250"/>
                <p:cNvSpPr/>
                <p:nvPr/>
              </p:nvSpPr>
              <p:spPr bwMode="auto">
                <a:xfrm>
                  <a:off x="10265388" y="52832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52" name="Rectangle 251"/>
                <p:cNvSpPr/>
                <p:nvPr/>
              </p:nvSpPr>
              <p:spPr bwMode="auto">
                <a:xfrm>
                  <a:off x="10450332" y="52832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53" name="Rectangle 252"/>
                <p:cNvSpPr/>
                <p:nvPr/>
              </p:nvSpPr>
              <p:spPr bwMode="auto">
                <a:xfrm>
                  <a:off x="10635274" y="52832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54" name="Rectangle 253"/>
                <p:cNvSpPr/>
                <p:nvPr/>
              </p:nvSpPr>
              <p:spPr bwMode="auto">
                <a:xfrm>
                  <a:off x="8415948" y="546735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55" name="Rectangle 254"/>
                <p:cNvSpPr/>
                <p:nvPr/>
              </p:nvSpPr>
              <p:spPr bwMode="auto">
                <a:xfrm>
                  <a:off x="8600892" y="546735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56" name="Rectangle 255"/>
                <p:cNvSpPr/>
                <p:nvPr/>
              </p:nvSpPr>
              <p:spPr bwMode="auto">
                <a:xfrm>
                  <a:off x="8785836" y="546735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57" name="Rectangle 256"/>
                <p:cNvSpPr/>
                <p:nvPr/>
              </p:nvSpPr>
              <p:spPr bwMode="auto">
                <a:xfrm>
                  <a:off x="8970780" y="546735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58" name="Rectangle 257"/>
                <p:cNvSpPr/>
                <p:nvPr/>
              </p:nvSpPr>
              <p:spPr bwMode="auto">
                <a:xfrm>
                  <a:off x="9155724" y="546735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59" name="Rectangle 258"/>
                <p:cNvSpPr/>
                <p:nvPr/>
              </p:nvSpPr>
              <p:spPr bwMode="auto">
                <a:xfrm>
                  <a:off x="9340668" y="546735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60" name="Rectangle 259"/>
                <p:cNvSpPr/>
                <p:nvPr/>
              </p:nvSpPr>
              <p:spPr bwMode="auto">
                <a:xfrm>
                  <a:off x="9525611" y="5467352"/>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61" name="Rectangle 260"/>
                <p:cNvSpPr/>
                <p:nvPr/>
              </p:nvSpPr>
              <p:spPr bwMode="auto">
                <a:xfrm>
                  <a:off x="9710556" y="5467352"/>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62" name="Rectangle 261"/>
                <p:cNvSpPr/>
                <p:nvPr/>
              </p:nvSpPr>
              <p:spPr bwMode="auto">
                <a:xfrm>
                  <a:off x="9895500" y="5467352"/>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63" name="Rectangle 262"/>
                <p:cNvSpPr/>
                <p:nvPr/>
              </p:nvSpPr>
              <p:spPr bwMode="auto">
                <a:xfrm>
                  <a:off x="10080444" y="5467352"/>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64" name="Rectangle 263"/>
                <p:cNvSpPr/>
                <p:nvPr/>
              </p:nvSpPr>
              <p:spPr bwMode="auto">
                <a:xfrm>
                  <a:off x="10265388" y="5467352"/>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65" name="Rectangle 264"/>
                <p:cNvSpPr/>
                <p:nvPr/>
              </p:nvSpPr>
              <p:spPr bwMode="auto">
                <a:xfrm>
                  <a:off x="10450332" y="5467352"/>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66" name="Rectangle 265"/>
                <p:cNvSpPr/>
                <p:nvPr/>
              </p:nvSpPr>
              <p:spPr bwMode="auto">
                <a:xfrm>
                  <a:off x="10635273" y="5467352"/>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67" name="Rectangle 266"/>
                <p:cNvSpPr/>
                <p:nvPr/>
              </p:nvSpPr>
              <p:spPr bwMode="auto">
                <a:xfrm>
                  <a:off x="8415948" y="56515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68" name="Rectangle 267"/>
                <p:cNvSpPr/>
                <p:nvPr/>
              </p:nvSpPr>
              <p:spPr bwMode="auto">
                <a:xfrm>
                  <a:off x="8600892" y="56515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69" name="Rectangle 268"/>
                <p:cNvSpPr/>
                <p:nvPr/>
              </p:nvSpPr>
              <p:spPr bwMode="auto">
                <a:xfrm>
                  <a:off x="8785836" y="56515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70" name="Rectangle 269"/>
                <p:cNvSpPr/>
                <p:nvPr/>
              </p:nvSpPr>
              <p:spPr bwMode="auto">
                <a:xfrm>
                  <a:off x="8970780" y="56515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71" name="Rectangle 270"/>
                <p:cNvSpPr/>
                <p:nvPr/>
              </p:nvSpPr>
              <p:spPr bwMode="auto">
                <a:xfrm>
                  <a:off x="9155724" y="56515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72" name="Rectangle 271"/>
                <p:cNvSpPr/>
                <p:nvPr/>
              </p:nvSpPr>
              <p:spPr bwMode="auto">
                <a:xfrm>
                  <a:off x="9340668" y="56515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73" name="Rectangle 272"/>
                <p:cNvSpPr/>
                <p:nvPr/>
              </p:nvSpPr>
              <p:spPr bwMode="auto">
                <a:xfrm>
                  <a:off x="9525611" y="56515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74" name="Rectangle 273"/>
                <p:cNvSpPr/>
                <p:nvPr/>
              </p:nvSpPr>
              <p:spPr bwMode="auto">
                <a:xfrm>
                  <a:off x="9710556" y="56515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75" name="Rectangle 274"/>
                <p:cNvSpPr/>
                <p:nvPr/>
              </p:nvSpPr>
              <p:spPr bwMode="auto">
                <a:xfrm>
                  <a:off x="9895500" y="56515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76" name="Rectangle 275"/>
                <p:cNvSpPr/>
                <p:nvPr/>
              </p:nvSpPr>
              <p:spPr bwMode="auto">
                <a:xfrm>
                  <a:off x="10080444" y="56515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77" name="Rectangle 276"/>
                <p:cNvSpPr/>
                <p:nvPr/>
              </p:nvSpPr>
              <p:spPr bwMode="auto">
                <a:xfrm>
                  <a:off x="10265388" y="56515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78" name="Rectangle 277"/>
                <p:cNvSpPr/>
                <p:nvPr/>
              </p:nvSpPr>
              <p:spPr bwMode="auto">
                <a:xfrm>
                  <a:off x="10450332" y="56515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79" name="Rectangle 278"/>
                <p:cNvSpPr/>
                <p:nvPr/>
              </p:nvSpPr>
              <p:spPr bwMode="auto">
                <a:xfrm>
                  <a:off x="10635273" y="5651501"/>
                  <a:ext cx="124782" cy="310608"/>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80" name="Rectangle 279"/>
                <p:cNvSpPr/>
                <p:nvPr/>
              </p:nvSpPr>
              <p:spPr bwMode="auto">
                <a:xfrm>
                  <a:off x="8415948" y="5837327"/>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81" name="Rectangle 280"/>
                <p:cNvSpPr/>
                <p:nvPr/>
              </p:nvSpPr>
              <p:spPr bwMode="auto">
                <a:xfrm>
                  <a:off x="8600892" y="5837327"/>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82" name="Rectangle 281"/>
                <p:cNvSpPr/>
                <p:nvPr/>
              </p:nvSpPr>
              <p:spPr bwMode="auto">
                <a:xfrm>
                  <a:off x="8785836" y="5837327"/>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83" name="Rectangle 282"/>
                <p:cNvSpPr/>
                <p:nvPr/>
              </p:nvSpPr>
              <p:spPr bwMode="auto">
                <a:xfrm>
                  <a:off x="8970780" y="5837327"/>
                  <a:ext cx="864558"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84" name="Rectangle 283"/>
                <p:cNvSpPr/>
                <p:nvPr/>
              </p:nvSpPr>
              <p:spPr bwMode="auto">
                <a:xfrm>
                  <a:off x="9895500" y="5837327"/>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85" name="Rectangle 284"/>
                <p:cNvSpPr/>
                <p:nvPr/>
              </p:nvSpPr>
              <p:spPr bwMode="auto">
                <a:xfrm>
                  <a:off x="10080444" y="5837327"/>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86" name="Rectangle 285"/>
                <p:cNvSpPr/>
                <p:nvPr/>
              </p:nvSpPr>
              <p:spPr bwMode="auto">
                <a:xfrm>
                  <a:off x="10265388" y="5837327"/>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87" name="Rectangle 286"/>
                <p:cNvSpPr/>
                <p:nvPr/>
              </p:nvSpPr>
              <p:spPr bwMode="auto">
                <a:xfrm>
                  <a:off x="10450332" y="5837327"/>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grpSp>
          <p:nvGrpSpPr>
            <p:cNvPr id="21" name="Group 20"/>
            <p:cNvGrpSpPr/>
            <p:nvPr/>
          </p:nvGrpSpPr>
          <p:grpSpPr>
            <a:xfrm>
              <a:off x="5308651" y="3794814"/>
              <a:ext cx="2367066" cy="1665498"/>
              <a:chOff x="5308651" y="3121714"/>
              <a:chExt cx="2367066" cy="1665498"/>
            </a:xfrm>
          </p:grpSpPr>
          <p:sp>
            <p:nvSpPr>
              <p:cNvPr id="237" name="Freeform 5"/>
              <p:cNvSpPr>
                <a:spLocks noEditPoints="1"/>
              </p:cNvSpPr>
              <p:nvPr/>
            </p:nvSpPr>
            <p:spPr bwMode="auto">
              <a:xfrm>
                <a:off x="5308651" y="3121714"/>
                <a:ext cx="2367066" cy="1665498"/>
              </a:xfrm>
              <a:custGeom>
                <a:avLst/>
                <a:gdLst>
                  <a:gd name="T0" fmla="*/ 2357 w 2411"/>
                  <a:gd name="T1" fmla="*/ 0 h 1695"/>
                  <a:gd name="T2" fmla="*/ 47 w 2411"/>
                  <a:gd name="T3" fmla="*/ 0 h 1695"/>
                  <a:gd name="T4" fmla="*/ 0 w 2411"/>
                  <a:gd name="T5" fmla="*/ 47 h 1695"/>
                  <a:gd name="T6" fmla="*/ 0 w 2411"/>
                  <a:gd name="T7" fmla="*/ 1406 h 1695"/>
                  <a:gd name="T8" fmla="*/ 47 w 2411"/>
                  <a:gd name="T9" fmla="*/ 1453 h 1695"/>
                  <a:gd name="T10" fmla="*/ 335 w 2411"/>
                  <a:gd name="T11" fmla="*/ 1453 h 1695"/>
                  <a:gd name="T12" fmla="*/ 335 w 2411"/>
                  <a:gd name="T13" fmla="*/ 1453 h 1695"/>
                  <a:gd name="T14" fmla="*/ 1101 w 2411"/>
                  <a:gd name="T15" fmla="*/ 1453 h 1695"/>
                  <a:gd name="T16" fmla="*/ 1101 w 2411"/>
                  <a:gd name="T17" fmla="*/ 1558 h 1695"/>
                  <a:gd name="T18" fmla="*/ 653 w 2411"/>
                  <a:gd name="T19" fmla="*/ 1558 h 1695"/>
                  <a:gd name="T20" fmla="*/ 605 w 2411"/>
                  <a:gd name="T21" fmla="*/ 1591 h 1695"/>
                  <a:gd name="T22" fmla="*/ 562 w 2411"/>
                  <a:gd name="T23" fmla="*/ 1638 h 1695"/>
                  <a:gd name="T24" fmla="*/ 562 w 2411"/>
                  <a:gd name="T25" fmla="*/ 1648 h 1695"/>
                  <a:gd name="T26" fmla="*/ 609 w 2411"/>
                  <a:gd name="T27" fmla="*/ 1695 h 1695"/>
                  <a:gd name="T28" fmla="*/ 1762 w 2411"/>
                  <a:gd name="T29" fmla="*/ 1695 h 1695"/>
                  <a:gd name="T30" fmla="*/ 1815 w 2411"/>
                  <a:gd name="T31" fmla="*/ 1648 h 1695"/>
                  <a:gd name="T32" fmla="*/ 1815 w 2411"/>
                  <a:gd name="T33" fmla="*/ 1638 h 1695"/>
                  <a:gd name="T34" fmla="*/ 1724 w 2411"/>
                  <a:gd name="T35" fmla="*/ 1558 h 1695"/>
                  <a:gd name="T36" fmla="*/ 1272 w 2411"/>
                  <a:gd name="T37" fmla="*/ 1558 h 1695"/>
                  <a:gd name="T38" fmla="*/ 1272 w 2411"/>
                  <a:gd name="T39" fmla="*/ 1453 h 1695"/>
                  <a:gd name="T40" fmla="*/ 2357 w 2411"/>
                  <a:gd name="T41" fmla="*/ 1453 h 1695"/>
                  <a:gd name="T42" fmla="*/ 2411 w 2411"/>
                  <a:gd name="T43" fmla="*/ 1406 h 1695"/>
                  <a:gd name="T44" fmla="*/ 2411 w 2411"/>
                  <a:gd name="T45" fmla="*/ 47 h 1695"/>
                  <a:gd name="T46" fmla="*/ 2357 w 2411"/>
                  <a:gd name="T47" fmla="*/ 0 h 1695"/>
                  <a:gd name="T48" fmla="*/ 2277 w 2411"/>
                  <a:gd name="T49" fmla="*/ 1322 h 1695"/>
                  <a:gd name="T50" fmla="*/ 128 w 2411"/>
                  <a:gd name="T51" fmla="*/ 1322 h 1695"/>
                  <a:gd name="T52" fmla="*/ 128 w 2411"/>
                  <a:gd name="T53" fmla="*/ 133 h 1695"/>
                  <a:gd name="T54" fmla="*/ 2277 w 2411"/>
                  <a:gd name="T55" fmla="*/ 133 h 1695"/>
                  <a:gd name="T56" fmla="*/ 2277 w 2411"/>
                  <a:gd name="T57" fmla="*/ 1322 h 1695"/>
                  <a:gd name="T58" fmla="*/ 2277 w 2411"/>
                  <a:gd name="T59" fmla="*/ 1322 h 1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411" h="1695">
                    <a:moveTo>
                      <a:pt x="2357" y="0"/>
                    </a:moveTo>
                    <a:cubicBezTo>
                      <a:pt x="47" y="0"/>
                      <a:pt x="47" y="0"/>
                      <a:pt x="47" y="0"/>
                    </a:cubicBezTo>
                    <a:cubicBezTo>
                      <a:pt x="23" y="0"/>
                      <a:pt x="0" y="19"/>
                      <a:pt x="0" y="47"/>
                    </a:cubicBezTo>
                    <a:cubicBezTo>
                      <a:pt x="0" y="1406"/>
                      <a:pt x="0" y="1406"/>
                      <a:pt x="0" y="1406"/>
                    </a:cubicBezTo>
                    <a:cubicBezTo>
                      <a:pt x="0" y="1435"/>
                      <a:pt x="23" y="1453"/>
                      <a:pt x="47" y="1453"/>
                    </a:cubicBezTo>
                    <a:cubicBezTo>
                      <a:pt x="335" y="1453"/>
                      <a:pt x="335" y="1453"/>
                      <a:pt x="335" y="1453"/>
                    </a:cubicBezTo>
                    <a:cubicBezTo>
                      <a:pt x="335" y="1453"/>
                      <a:pt x="335" y="1453"/>
                      <a:pt x="335" y="1453"/>
                    </a:cubicBezTo>
                    <a:cubicBezTo>
                      <a:pt x="1101" y="1453"/>
                      <a:pt x="1101" y="1453"/>
                      <a:pt x="1101" y="1453"/>
                    </a:cubicBezTo>
                    <a:cubicBezTo>
                      <a:pt x="1101" y="1558"/>
                      <a:pt x="1101" y="1558"/>
                      <a:pt x="1101" y="1558"/>
                    </a:cubicBezTo>
                    <a:cubicBezTo>
                      <a:pt x="653" y="1558"/>
                      <a:pt x="653" y="1558"/>
                      <a:pt x="653" y="1558"/>
                    </a:cubicBezTo>
                    <a:cubicBezTo>
                      <a:pt x="628" y="1558"/>
                      <a:pt x="605" y="1591"/>
                      <a:pt x="605" y="1591"/>
                    </a:cubicBezTo>
                    <a:cubicBezTo>
                      <a:pt x="562" y="1638"/>
                      <a:pt x="562" y="1638"/>
                      <a:pt x="562" y="1638"/>
                    </a:cubicBezTo>
                    <a:cubicBezTo>
                      <a:pt x="562" y="1648"/>
                      <a:pt x="562" y="1648"/>
                      <a:pt x="562" y="1648"/>
                    </a:cubicBezTo>
                    <a:cubicBezTo>
                      <a:pt x="562" y="1676"/>
                      <a:pt x="581" y="1695"/>
                      <a:pt x="609" y="1695"/>
                    </a:cubicBezTo>
                    <a:cubicBezTo>
                      <a:pt x="1762" y="1695"/>
                      <a:pt x="1762" y="1695"/>
                      <a:pt x="1762" y="1695"/>
                    </a:cubicBezTo>
                    <a:cubicBezTo>
                      <a:pt x="1790" y="1695"/>
                      <a:pt x="1815" y="1676"/>
                      <a:pt x="1815" y="1648"/>
                    </a:cubicBezTo>
                    <a:cubicBezTo>
                      <a:pt x="1815" y="1638"/>
                      <a:pt x="1815" y="1638"/>
                      <a:pt x="1815" y="1638"/>
                    </a:cubicBezTo>
                    <a:cubicBezTo>
                      <a:pt x="1771" y="1591"/>
                      <a:pt x="1748" y="1558"/>
                      <a:pt x="1724" y="1558"/>
                    </a:cubicBezTo>
                    <a:cubicBezTo>
                      <a:pt x="1272" y="1558"/>
                      <a:pt x="1272" y="1558"/>
                      <a:pt x="1272" y="1558"/>
                    </a:cubicBezTo>
                    <a:cubicBezTo>
                      <a:pt x="1272" y="1453"/>
                      <a:pt x="1272" y="1453"/>
                      <a:pt x="1272" y="1453"/>
                    </a:cubicBezTo>
                    <a:cubicBezTo>
                      <a:pt x="2357" y="1453"/>
                      <a:pt x="2357" y="1453"/>
                      <a:pt x="2357" y="1453"/>
                    </a:cubicBezTo>
                    <a:cubicBezTo>
                      <a:pt x="2386" y="1453"/>
                      <a:pt x="2411" y="1435"/>
                      <a:pt x="2411" y="1406"/>
                    </a:cubicBezTo>
                    <a:cubicBezTo>
                      <a:pt x="2411" y="47"/>
                      <a:pt x="2411" y="47"/>
                      <a:pt x="2411" y="47"/>
                    </a:cubicBezTo>
                    <a:cubicBezTo>
                      <a:pt x="2411" y="19"/>
                      <a:pt x="2386" y="0"/>
                      <a:pt x="2357" y="0"/>
                    </a:cubicBezTo>
                    <a:close/>
                    <a:moveTo>
                      <a:pt x="2277" y="1322"/>
                    </a:moveTo>
                    <a:cubicBezTo>
                      <a:pt x="128" y="1322"/>
                      <a:pt x="128" y="1322"/>
                      <a:pt x="128" y="1322"/>
                    </a:cubicBezTo>
                    <a:cubicBezTo>
                      <a:pt x="128" y="133"/>
                      <a:pt x="128" y="133"/>
                      <a:pt x="128" y="133"/>
                    </a:cubicBezTo>
                    <a:cubicBezTo>
                      <a:pt x="2277" y="133"/>
                      <a:pt x="2277" y="133"/>
                      <a:pt x="2277" y="133"/>
                    </a:cubicBezTo>
                    <a:cubicBezTo>
                      <a:pt x="2277" y="1322"/>
                      <a:pt x="2277" y="1322"/>
                      <a:pt x="2277" y="1322"/>
                    </a:cubicBezTo>
                    <a:cubicBezTo>
                      <a:pt x="2277" y="1322"/>
                      <a:pt x="2277" y="1322"/>
                      <a:pt x="2277" y="1322"/>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8" name="Rectangle 237"/>
              <p:cNvSpPr/>
              <p:nvPr/>
            </p:nvSpPr>
            <p:spPr bwMode="auto">
              <a:xfrm>
                <a:off x="5389063" y="3195487"/>
                <a:ext cx="2211887" cy="1270535"/>
              </a:xfrm>
              <a:prstGeom prst="rect">
                <a:avLst/>
              </a:prstGeom>
              <a:solidFill>
                <a:schemeClr val="accent4">
                  <a:lumMod val="20000"/>
                  <a:lumOff val="8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22" name="Group 21"/>
            <p:cNvGrpSpPr/>
            <p:nvPr/>
          </p:nvGrpSpPr>
          <p:grpSpPr>
            <a:xfrm>
              <a:off x="7740650" y="3804195"/>
              <a:ext cx="1476375" cy="1967955"/>
              <a:chOff x="7740650" y="3131095"/>
              <a:chExt cx="1476375" cy="1967955"/>
            </a:xfrm>
          </p:grpSpPr>
          <p:grpSp>
            <p:nvGrpSpPr>
              <p:cNvPr id="189" name="Group 188"/>
              <p:cNvGrpSpPr/>
              <p:nvPr/>
            </p:nvGrpSpPr>
            <p:grpSpPr>
              <a:xfrm>
                <a:off x="7740650" y="3131095"/>
                <a:ext cx="1476375" cy="1967955"/>
                <a:chOff x="7740650" y="3131095"/>
                <a:chExt cx="1476375" cy="1967955"/>
              </a:xfrm>
            </p:grpSpPr>
            <p:sp>
              <p:nvSpPr>
                <p:cNvPr id="235" name="Rectangle 234"/>
                <p:cNvSpPr/>
                <p:nvPr/>
              </p:nvSpPr>
              <p:spPr bwMode="auto">
                <a:xfrm>
                  <a:off x="7740650" y="3131095"/>
                  <a:ext cx="1476375" cy="1844675"/>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36" name="Rectangle 235"/>
                <p:cNvSpPr/>
                <p:nvPr/>
              </p:nvSpPr>
              <p:spPr bwMode="auto">
                <a:xfrm>
                  <a:off x="7740650" y="3254375"/>
                  <a:ext cx="1476375" cy="1844675"/>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90" name="Group 189"/>
              <p:cNvGrpSpPr/>
              <p:nvPr/>
            </p:nvGrpSpPr>
            <p:grpSpPr>
              <a:xfrm>
                <a:off x="7861286" y="3300413"/>
                <a:ext cx="182880" cy="90578"/>
                <a:chOff x="7861286" y="3300413"/>
                <a:chExt cx="182880" cy="90578"/>
              </a:xfrm>
            </p:grpSpPr>
            <p:sp>
              <p:nvSpPr>
                <p:cNvPr id="233" name="Rectangle 232"/>
                <p:cNvSpPr/>
                <p:nvPr/>
              </p:nvSpPr>
              <p:spPr bwMode="auto">
                <a:xfrm>
                  <a:off x="7861286" y="3300413"/>
                  <a:ext cx="133350"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34" name="Rectangle 233"/>
                <p:cNvSpPr/>
                <p:nvPr/>
              </p:nvSpPr>
              <p:spPr bwMode="auto">
                <a:xfrm>
                  <a:off x="7861286" y="3363559"/>
                  <a:ext cx="182880" cy="27432"/>
                </a:xfrm>
                <a:prstGeom prst="rect">
                  <a:avLst/>
                </a:prstGeom>
                <a:solidFill>
                  <a:schemeClr val="accent4">
                    <a:lumMod val="60000"/>
                    <a:lumOff val="4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91" name="Group 190"/>
              <p:cNvGrpSpPr/>
              <p:nvPr/>
            </p:nvGrpSpPr>
            <p:grpSpPr>
              <a:xfrm>
                <a:off x="7923541" y="3475943"/>
                <a:ext cx="1158557" cy="228744"/>
                <a:chOff x="7923541" y="3488009"/>
                <a:chExt cx="1158557" cy="228744"/>
              </a:xfrm>
            </p:grpSpPr>
            <p:sp>
              <p:nvSpPr>
                <p:cNvPr id="224" name="Rectangle 223"/>
                <p:cNvSpPr/>
                <p:nvPr/>
              </p:nvSpPr>
              <p:spPr bwMode="auto">
                <a:xfrm>
                  <a:off x="7923541" y="3488009"/>
                  <a:ext cx="365760" cy="27432"/>
                </a:xfrm>
                <a:prstGeom prst="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25" name="Rectangle 224"/>
                <p:cNvSpPr/>
                <p:nvPr/>
              </p:nvSpPr>
              <p:spPr bwMode="auto">
                <a:xfrm>
                  <a:off x="8350578" y="3488009"/>
                  <a:ext cx="365760" cy="27432"/>
                </a:xfrm>
                <a:prstGeom prst="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26" name="Rectangle 225"/>
                <p:cNvSpPr/>
                <p:nvPr/>
              </p:nvSpPr>
              <p:spPr bwMode="auto">
                <a:xfrm>
                  <a:off x="7984818" y="3555304"/>
                  <a:ext cx="137160" cy="27432"/>
                </a:xfrm>
                <a:prstGeom prst="rect">
                  <a:avLst/>
                </a:prstGeom>
                <a:solidFill>
                  <a:schemeClr val="accent4">
                    <a:lumMod val="60000"/>
                    <a:lumOff val="4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27" name="Rectangle 226"/>
                <p:cNvSpPr/>
                <p:nvPr/>
              </p:nvSpPr>
              <p:spPr bwMode="auto">
                <a:xfrm>
                  <a:off x="8166592" y="3555304"/>
                  <a:ext cx="228600"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28" name="Rectangle 227"/>
                <p:cNvSpPr/>
                <p:nvPr/>
              </p:nvSpPr>
              <p:spPr bwMode="auto">
                <a:xfrm>
                  <a:off x="8044166" y="3621022"/>
                  <a:ext cx="320040"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29" name="Rectangle 228"/>
                <p:cNvSpPr/>
                <p:nvPr/>
              </p:nvSpPr>
              <p:spPr bwMode="auto">
                <a:xfrm>
                  <a:off x="8416440" y="3621022"/>
                  <a:ext cx="118872"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30" name="Rectangle 229"/>
                <p:cNvSpPr/>
                <p:nvPr/>
              </p:nvSpPr>
              <p:spPr bwMode="auto">
                <a:xfrm>
                  <a:off x="8106421" y="3689321"/>
                  <a:ext cx="365760"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31" name="Rectangle 230"/>
                <p:cNvSpPr/>
                <p:nvPr/>
              </p:nvSpPr>
              <p:spPr bwMode="auto">
                <a:xfrm>
                  <a:off x="8533458" y="3689321"/>
                  <a:ext cx="548640" cy="27432"/>
                </a:xfrm>
                <a:prstGeom prst="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32" name="Rectangle 231"/>
                <p:cNvSpPr/>
                <p:nvPr/>
              </p:nvSpPr>
              <p:spPr bwMode="auto">
                <a:xfrm>
                  <a:off x="8597825" y="3617048"/>
                  <a:ext cx="246888" cy="2743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92" name="Group 191"/>
              <p:cNvGrpSpPr/>
              <p:nvPr/>
            </p:nvGrpSpPr>
            <p:grpSpPr>
              <a:xfrm>
                <a:off x="7861286" y="3789639"/>
                <a:ext cx="303354" cy="90756"/>
                <a:chOff x="7861286" y="3793332"/>
                <a:chExt cx="303354" cy="90756"/>
              </a:xfrm>
            </p:grpSpPr>
            <p:sp>
              <p:nvSpPr>
                <p:cNvPr id="222" name="Rectangle 221"/>
                <p:cNvSpPr/>
                <p:nvPr/>
              </p:nvSpPr>
              <p:spPr bwMode="auto">
                <a:xfrm>
                  <a:off x="7861286" y="3793332"/>
                  <a:ext cx="228600" cy="2743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23" name="Rectangle 222"/>
                <p:cNvSpPr/>
                <p:nvPr/>
              </p:nvSpPr>
              <p:spPr bwMode="auto">
                <a:xfrm>
                  <a:off x="7926896" y="3856656"/>
                  <a:ext cx="237744" cy="27432"/>
                </a:xfrm>
                <a:prstGeom prst="rect">
                  <a:avLst/>
                </a:prstGeom>
                <a:solidFill>
                  <a:schemeClr val="accent4">
                    <a:lumMod val="60000"/>
                    <a:lumOff val="4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93" name="Group 192"/>
              <p:cNvGrpSpPr/>
              <p:nvPr/>
            </p:nvGrpSpPr>
            <p:grpSpPr>
              <a:xfrm>
                <a:off x="7861286" y="3965347"/>
                <a:ext cx="977279" cy="294462"/>
                <a:chOff x="7861286" y="3976867"/>
                <a:chExt cx="977279" cy="294462"/>
              </a:xfrm>
            </p:grpSpPr>
            <p:sp>
              <p:nvSpPr>
                <p:cNvPr id="213" name="Rectangle 212"/>
                <p:cNvSpPr/>
                <p:nvPr/>
              </p:nvSpPr>
              <p:spPr bwMode="auto">
                <a:xfrm>
                  <a:off x="7861286" y="3976867"/>
                  <a:ext cx="182880" cy="27432"/>
                </a:xfrm>
                <a:prstGeom prst="rect">
                  <a:avLst/>
                </a:prstGeom>
                <a:solidFill>
                  <a:schemeClr val="bg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14" name="Rectangle 213"/>
                <p:cNvSpPr/>
                <p:nvPr/>
              </p:nvSpPr>
              <p:spPr bwMode="auto">
                <a:xfrm>
                  <a:off x="8120862" y="3976867"/>
                  <a:ext cx="411480"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15" name="Rectangle 214"/>
                <p:cNvSpPr/>
                <p:nvPr/>
              </p:nvSpPr>
              <p:spPr bwMode="auto">
                <a:xfrm>
                  <a:off x="7925728" y="4044664"/>
                  <a:ext cx="457200"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16" name="Rectangle 215"/>
                <p:cNvSpPr/>
                <p:nvPr/>
              </p:nvSpPr>
              <p:spPr bwMode="auto">
                <a:xfrm>
                  <a:off x="7983513" y="4109880"/>
                  <a:ext cx="182880" cy="27432"/>
                </a:xfrm>
                <a:prstGeom prst="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17" name="Rectangle 216"/>
                <p:cNvSpPr/>
                <p:nvPr/>
              </p:nvSpPr>
              <p:spPr bwMode="auto">
                <a:xfrm>
                  <a:off x="8236731" y="4109880"/>
                  <a:ext cx="228600" cy="27432"/>
                </a:xfrm>
                <a:prstGeom prst="rect">
                  <a:avLst/>
                </a:prstGeom>
                <a:solidFill>
                  <a:schemeClr val="accent4">
                    <a:lumMod val="60000"/>
                    <a:lumOff val="4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18" name="Rectangle 217"/>
                <p:cNvSpPr/>
                <p:nvPr/>
              </p:nvSpPr>
              <p:spPr bwMode="auto">
                <a:xfrm>
                  <a:off x="8045768" y="4178179"/>
                  <a:ext cx="365760"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19" name="Rectangle 218"/>
                <p:cNvSpPr/>
                <p:nvPr/>
              </p:nvSpPr>
              <p:spPr bwMode="auto">
                <a:xfrm>
                  <a:off x="8472805" y="4178179"/>
                  <a:ext cx="365760"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20" name="Rectangle 219"/>
                <p:cNvSpPr/>
                <p:nvPr/>
              </p:nvSpPr>
              <p:spPr bwMode="auto">
                <a:xfrm>
                  <a:off x="8537172" y="4105906"/>
                  <a:ext cx="246888"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21" name="Rectangle 220"/>
                <p:cNvSpPr/>
                <p:nvPr/>
              </p:nvSpPr>
              <p:spPr bwMode="auto">
                <a:xfrm>
                  <a:off x="8105939" y="4243897"/>
                  <a:ext cx="411480" cy="27432"/>
                </a:xfrm>
                <a:prstGeom prst="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94" name="Group 193"/>
              <p:cNvGrpSpPr/>
              <p:nvPr/>
            </p:nvGrpSpPr>
            <p:grpSpPr>
              <a:xfrm>
                <a:off x="7861286" y="4344761"/>
                <a:ext cx="1102374" cy="228744"/>
                <a:chOff x="7861286" y="4351628"/>
                <a:chExt cx="1102374" cy="228744"/>
              </a:xfrm>
            </p:grpSpPr>
            <p:sp>
              <p:nvSpPr>
                <p:cNvPr id="207" name="Rectangle 206"/>
                <p:cNvSpPr/>
                <p:nvPr/>
              </p:nvSpPr>
              <p:spPr bwMode="auto">
                <a:xfrm>
                  <a:off x="7861286" y="4351628"/>
                  <a:ext cx="137160" cy="27432"/>
                </a:xfrm>
                <a:prstGeom prst="rect">
                  <a:avLst/>
                </a:prstGeom>
                <a:solidFill>
                  <a:schemeClr val="accent4">
                    <a:lumMod val="60000"/>
                    <a:lumOff val="4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08" name="Rectangle 207"/>
                <p:cNvSpPr/>
                <p:nvPr/>
              </p:nvSpPr>
              <p:spPr bwMode="auto">
                <a:xfrm>
                  <a:off x="7924165" y="4418923"/>
                  <a:ext cx="228600" cy="27432"/>
                </a:xfrm>
                <a:prstGeom prst="rect">
                  <a:avLst/>
                </a:prstGeom>
                <a:solidFill>
                  <a:schemeClr val="bg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09" name="Rectangle 208"/>
                <p:cNvSpPr/>
                <p:nvPr/>
              </p:nvSpPr>
              <p:spPr bwMode="auto">
                <a:xfrm>
                  <a:off x="8232140" y="4418923"/>
                  <a:ext cx="731520" cy="27432"/>
                </a:xfrm>
                <a:prstGeom prst="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10" name="Rectangle 209"/>
                <p:cNvSpPr/>
                <p:nvPr/>
              </p:nvSpPr>
              <p:spPr bwMode="auto">
                <a:xfrm>
                  <a:off x="7983513" y="4484641"/>
                  <a:ext cx="365760"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11" name="Rectangle 210"/>
                <p:cNvSpPr/>
                <p:nvPr/>
              </p:nvSpPr>
              <p:spPr bwMode="auto">
                <a:xfrm>
                  <a:off x="8045768" y="4552940"/>
                  <a:ext cx="502920"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12" name="Rectangle 211"/>
                <p:cNvSpPr/>
                <p:nvPr/>
              </p:nvSpPr>
              <p:spPr bwMode="auto">
                <a:xfrm>
                  <a:off x="8422871" y="4480667"/>
                  <a:ext cx="310896" cy="2743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95" name="Group 194"/>
              <p:cNvGrpSpPr/>
              <p:nvPr/>
            </p:nvGrpSpPr>
            <p:grpSpPr>
              <a:xfrm>
                <a:off x="7983513" y="4658457"/>
                <a:ext cx="1116116" cy="161449"/>
                <a:chOff x="7983513" y="4654652"/>
                <a:chExt cx="1116116" cy="161449"/>
              </a:xfrm>
            </p:grpSpPr>
            <p:sp>
              <p:nvSpPr>
                <p:cNvPr id="200" name="Rectangle 199"/>
                <p:cNvSpPr/>
                <p:nvPr/>
              </p:nvSpPr>
              <p:spPr bwMode="auto">
                <a:xfrm>
                  <a:off x="7983513" y="4654652"/>
                  <a:ext cx="594360"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01" name="Rectangle 200"/>
                <p:cNvSpPr/>
                <p:nvPr/>
              </p:nvSpPr>
              <p:spPr bwMode="auto">
                <a:xfrm>
                  <a:off x="8043050" y="4720370"/>
                  <a:ext cx="320040" cy="27432"/>
                </a:xfrm>
                <a:prstGeom prst="rect">
                  <a:avLst/>
                </a:prstGeom>
                <a:solidFill>
                  <a:schemeClr val="accent4">
                    <a:lumMod val="60000"/>
                    <a:lumOff val="4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02" name="Rectangle 201"/>
                <p:cNvSpPr/>
                <p:nvPr/>
              </p:nvSpPr>
              <p:spPr bwMode="auto">
                <a:xfrm>
                  <a:off x="8415324" y="4720370"/>
                  <a:ext cx="118872" cy="27432"/>
                </a:xfrm>
                <a:prstGeom prst="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03" name="Rectangle 202"/>
                <p:cNvSpPr/>
                <p:nvPr/>
              </p:nvSpPr>
              <p:spPr bwMode="auto">
                <a:xfrm>
                  <a:off x="8105305" y="4788669"/>
                  <a:ext cx="320040"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04" name="Rectangle 203"/>
                <p:cNvSpPr/>
                <p:nvPr/>
              </p:nvSpPr>
              <p:spPr bwMode="auto">
                <a:xfrm>
                  <a:off x="8487103" y="4788669"/>
                  <a:ext cx="182880" cy="27432"/>
                </a:xfrm>
                <a:prstGeom prst="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05" name="Rectangle 204"/>
                <p:cNvSpPr/>
                <p:nvPr/>
              </p:nvSpPr>
              <p:spPr bwMode="auto">
                <a:xfrm>
                  <a:off x="8596709" y="4716396"/>
                  <a:ext cx="502920" cy="2743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06" name="Rectangle 205"/>
                <p:cNvSpPr/>
                <p:nvPr/>
              </p:nvSpPr>
              <p:spPr bwMode="auto">
                <a:xfrm>
                  <a:off x="8727738" y="4788669"/>
                  <a:ext cx="182880" cy="27432"/>
                </a:xfrm>
                <a:prstGeom prst="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96" name="Group 195"/>
              <p:cNvGrpSpPr/>
              <p:nvPr/>
            </p:nvGrpSpPr>
            <p:grpSpPr>
              <a:xfrm>
                <a:off x="7861286" y="4904857"/>
                <a:ext cx="613124" cy="95731"/>
                <a:chOff x="7861286" y="4904857"/>
                <a:chExt cx="613124" cy="95731"/>
              </a:xfrm>
            </p:grpSpPr>
            <p:sp>
              <p:nvSpPr>
                <p:cNvPr id="197" name="Rectangle 196"/>
                <p:cNvSpPr/>
                <p:nvPr/>
              </p:nvSpPr>
              <p:spPr bwMode="auto">
                <a:xfrm>
                  <a:off x="7861286" y="4904857"/>
                  <a:ext cx="365760" cy="2743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98" name="Rectangle 197"/>
                <p:cNvSpPr/>
                <p:nvPr/>
              </p:nvSpPr>
              <p:spPr bwMode="auto">
                <a:xfrm>
                  <a:off x="7923541" y="4973156"/>
                  <a:ext cx="246888"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99" name="Rectangle 198"/>
                <p:cNvSpPr/>
                <p:nvPr/>
              </p:nvSpPr>
              <p:spPr bwMode="auto">
                <a:xfrm>
                  <a:off x="8245810" y="4973156"/>
                  <a:ext cx="228600" cy="27432"/>
                </a:xfrm>
                <a:prstGeom prst="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grpSp>
          <p:nvGrpSpPr>
            <p:cNvPr id="23" name="Group 22"/>
            <p:cNvGrpSpPr/>
            <p:nvPr/>
          </p:nvGrpSpPr>
          <p:grpSpPr>
            <a:xfrm>
              <a:off x="9345911" y="3797978"/>
              <a:ext cx="1476375" cy="1967955"/>
              <a:chOff x="9345911" y="3124878"/>
              <a:chExt cx="1476375" cy="1967955"/>
            </a:xfrm>
          </p:grpSpPr>
          <p:grpSp>
            <p:nvGrpSpPr>
              <p:cNvPr id="143" name="Group 142"/>
              <p:cNvGrpSpPr/>
              <p:nvPr/>
            </p:nvGrpSpPr>
            <p:grpSpPr>
              <a:xfrm>
                <a:off x="9345911" y="3124878"/>
                <a:ext cx="1476375" cy="1967955"/>
                <a:chOff x="7740650" y="3131095"/>
                <a:chExt cx="1476375" cy="1967955"/>
              </a:xfrm>
            </p:grpSpPr>
            <p:sp>
              <p:nvSpPr>
                <p:cNvPr id="187" name="Rectangle 186"/>
                <p:cNvSpPr/>
                <p:nvPr/>
              </p:nvSpPr>
              <p:spPr bwMode="auto">
                <a:xfrm>
                  <a:off x="7740650" y="3131095"/>
                  <a:ext cx="1476375" cy="1844675"/>
                </a:xfrm>
                <a:prstGeom prst="rect">
                  <a:avLst/>
                </a:prstGeom>
                <a:solidFill>
                  <a:schemeClr val="tx1">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88" name="Rectangle 187"/>
                <p:cNvSpPr/>
                <p:nvPr/>
              </p:nvSpPr>
              <p:spPr bwMode="auto">
                <a:xfrm>
                  <a:off x="7740650" y="3254375"/>
                  <a:ext cx="1476375" cy="1844675"/>
                </a:xfrm>
                <a:prstGeom prst="rect">
                  <a:avLst/>
                </a:prstGeom>
                <a:solidFill>
                  <a:schemeClr val="tx1">
                    <a:lumMod val="9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sp>
            <p:nvSpPr>
              <p:cNvPr id="144" name="Rectangle 143"/>
              <p:cNvSpPr/>
              <p:nvPr/>
            </p:nvSpPr>
            <p:spPr bwMode="auto">
              <a:xfrm>
                <a:off x="9437493" y="4053432"/>
                <a:ext cx="363731" cy="304256"/>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45" name="Rectangle 144"/>
              <p:cNvSpPr/>
              <p:nvPr/>
            </p:nvSpPr>
            <p:spPr bwMode="auto">
              <a:xfrm>
                <a:off x="9898578" y="4053432"/>
                <a:ext cx="363731" cy="304256"/>
              </a:xfrm>
              <a:prstGeom prst="rect">
                <a:avLst/>
              </a:prstGeom>
              <a:solidFill>
                <a:schemeClr val="accent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46" name="Rectangle 145"/>
              <p:cNvSpPr/>
              <p:nvPr/>
            </p:nvSpPr>
            <p:spPr bwMode="auto">
              <a:xfrm>
                <a:off x="10362747" y="4053432"/>
                <a:ext cx="363731" cy="304256"/>
              </a:xfrm>
              <a:prstGeom prst="rect">
                <a:avLst/>
              </a:prstGeom>
              <a:solidFill>
                <a:schemeClr val="accent3"/>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nvGrpSpPr>
              <p:cNvPr id="147" name="Group 146"/>
              <p:cNvGrpSpPr/>
              <p:nvPr/>
            </p:nvGrpSpPr>
            <p:grpSpPr>
              <a:xfrm>
                <a:off x="9437493" y="3559175"/>
                <a:ext cx="1288985" cy="117474"/>
                <a:chOff x="9437493" y="3559175"/>
                <a:chExt cx="1288985" cy="117474"/>
              </a:xfrm>
            </p:grpSpPr>
            <p:sp>
              <p:nvSpPr>
                <p:cNvPr id="180" name="Rectangle 179"/>
                <p:cNvSpPr/>
                <p:nvPr/>
              </p:nvSpPr>
              <p:spPr bwMode="auto">
                <a:xfrm>
                  <a:off x="9437493" y="3562035"/>
                  <a:ext cx="1288985" cy="114614"/>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81" name="Rectangle 180"/>
                <p:cNvSpPr/>
                <p:nvPr/>
              </p:nvSpPr>
              <p:spPr bwMode="auto">
                <a:xfrm>
                  <a:off x="9693073" y="3559175"/>
                  <a:ext cx="260552" cy="117474"/>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82" name="Rectangle 181"/>
                <p:cNvSpPr/>
                <p:nvPr/>
              </p:nvSpPr>
              <p:spPr bwMode="auto">
                <a:xfrm>
                  <a:off x="9496177" y="3606662"/>
                  <a:ext cx="137160" cy="27432"/>
                </a:xfrm>
                <a:prstGeom prst="rect">
                  <a:avLst/>
                </a:prstGeom>
                <a:solidFill>
                  <a:schemeClr val="accent4">
                    <a:lumMod val="20000"/>
                    <a:lumOff val="8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83" name="Rectangle 182"/>
                <p:cNvSpPr/>
                <p:nvPr/>
              </p:nvSpPr>
              <p:spPr bwMode="auto">
                <a:xfrm>
                  <a:off x="9754570" y="3606662"/>
                  <a:ext cx="137160" cy="27432"/>
                </a:xfrm>
                <a:prstGeom prst="rect">
                  <a:avLst/>
                </a:prstGeom>
                <a:solidFill>
                  <a:schemeClr val="accent4">
                    <a:lumMod val="20000"/>
                    <a:lumOff val="8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84" name="Rectangle 183"/>
                <p:cNvSpPr/>
                <p:nvPr/>
              </p:nvSpPr>
              <p:spPr bwMode="auto">
                <a:xfrm>
                  <a:off x="10012963" y="3606662"/>
                  <a:ext cx="137160" cy="27432"/>
                </a:xfrm>
                <a:prstGeom prst="rect">
                  <a:avLst/>
                </a:prstGeom>
                <a:solidFill>
                  <a:schemeClr val="accent4">
                    <a:lumMod val="20000"/>
                    <a:lumOff val="8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85" name="Rectangle 184"/>
                <p:cNvSpPr/>
                <p:nvPr/>
              </p:nvSpPr>
              <p:spPr bwMode="auto">
                <a:xfrm>
                  <a:off x="10271356" y="3606662"/>
                  <a:ext cx="137160" cy="27432"/>
                </a:xfrm>
                <a:prstGeom prst="rect">
                  <a:avLst/>
                </a:prstGeom>
                <a:solidFill>
                  <a:schemeClr val="accent4">
                    <a:lumMod val="20000"/>
                    <a:lumOff val="8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86" name="Rectangle 185"/>
                <p:cNvSpPr/>
                <p:nvPr/>
              </p:nvSpPr>
              <p:spPr bwMode="auto">
                <a:xfrm>
                  <a:off x="10529747" y="3606662"/>
                  <a:ext cx="137160" cy="27432"/>
                </a:xfrm>
                <a:prstGeom prst="rect">
                  <a:avLst/>
                </a:prstGeom>
                <a:solidFill>
                  <a:schemeClr val="accent4">
                    <a:lumMod val="20000"/>
                    <a:lumOff val="8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48" name="Group 147"/>
              <p:cNvGrpSpPr/>
              <p:nvPr/>
            </p:nvGrpSpPr>
            <p:grpSpPr>
              <a:xfrm>
                <a:off x="9465450" y="3797545"/>
                <a:ext cx="1188720" cy="146051"/>
                <a:chOff x="9465450" y="3797545"/>
                <a:chExt cx="1188720" cy="146051"/>
              </a:xfrm>
            </p:grpSpPr>
            <p:sp>
              <p:nvSpPr>
                <p:cNvPr id="174" name="Rectangle 173"/>
                <p:cNvSpPr/>
                <p:nvPr/>
              </p:nvSpPr>
              <p:spPr bwMode="auto">
                <a:xfrm>
                  <a:off x="9527973" y="3797545"/>
                  <a:ext cx="603504"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75" name="Rectangle 174"/>
                <p:cNvSpPr/>
                <p:nvPr/>
              </p:nvSpPr>
              <p:spPr bwMode="auto">
                <a:xfrm>
                  <a:off x="10205226" y="3797545"/>
                  <a:ext cx="393192" cy="2743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76" name="Rectangle 175"/>
                <p:cNvSpPr/>
                <p:nvPr/>
              </p:nvSpPr>
              <p:spPr bwMode="auto">
                <a:xfrm>
                  <a:off x="9465450" y="3856854"/>
                  <a:ext cx="1188720" cy="2743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77" name="Rectangle 176"/>
                <p:cNvSpPr/>
                <p:nvPr/>
              </p:nvSpPr>
              <p:spPr bwMode="auto">
                <a:xfrm>
                  <a:off x="9531407" y="3916164"/>
                  <a:ext cx="292608" cy="2743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78" name="Rectangle 177"/>
                <p:cNvSpPr/>
                <p:nvPr/>
              </p:nvSpPr>
              <p:spPr bwMode="auto">
                <a:xfrm>
                  <a:off x="9898578" y="3916164"/>
                  <a:ext cx="118872"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79" name="Rectangle 178"/>
                <p:cNvSpPr/>
                <p:nvPr/>
              </p:nvSpPr>
              <p:spPr bwMode="auto">
                <a:xfrm>
                  <a:off x="10086354" y="3916164"/>
                  <a:ext cx="512064" cy="2743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49" name="Group 148"/>
              <p:cNvGrpSpPr/>
              <p:nvPr/>
            </p:nvGrpSpPr>
            <p:grpSpPr>
              <a:xfrm>
                <a:off x="9465719" y="3362734"/>
                <a:ext cx="731520" cy="88380"/>
                <a:chOff x="9465719" y="3362734"/>
                <a:chExt cx="731520" cy="88380"/>
              </a:xfrm>
            </p:grpSpPr>
            <p:sp>
              <p:nvSpPr>
                <p:cNvPr id="172" name="Rectangle 171"/>
                <p:cNvSpPr/>
                <p:nvPr/>
              </p:nvSpPr>
              <p:spPr bwMode="auto">
                <a:xfrm>
                  <a:off x="9465719" y="3362734"/>
                  <a:ext cx="182880"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73" name="Rectangle 172"/>
                <p:cNvSpPr/>
                <p:nvPr/>
              </p:nvSpPr>
              <p:spPr bwMode="auto">
                <a:xfrm>
                  <a:off x="9465719" y="3423682"/>
                  <a:ext cx="731520"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50" name="Group 149"/>
              <p:cNvGrpSpPr/>
              <p:nvPr/>
            </p:nvGrpSpPr>
            <p:grpSpPr>
              <a:xfrm>
                <a:off x="9434530" y="4405572"/>
                <a:ext cx="356616" cy="212071"/>
                <a:chOff x="9434530" y="4405572"/>
                <a:chExt cx="356616" cy="212071"/>
              </a:xfrm>
            </p:grpSpPr>
            <p:sp>
              <p:nvSpPr>
                <p:cNvPr id="167" name="Rectangle 166"/>
                <p:cNvSpPr/>
                <p:nvPr/>
              </p:nvSpPr>
              <p:spPr bwMode="auto">
                <a:xfrm>
                  <a:off x="9434530" y="4405572"/>
                  <a:ext cx="292608"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68" name="Rectangle 167"/>
                <p:cNvSpPr/>
                <p:nvPr/>
              </p:nvSpPr>
              <p:spPr bwMode="auto">
                <a:xfrm>
                  <a:off x="9434530" y="4467118"/>
                  <a:ext cx="228600"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69" name="Rectangle 168"/>
                <p:cNvSpPr/>
                <p:nvPr/>
              </p:nvSpPr>
              <p:spPr bwMode="auto">
                <a:xfrm>
                  <a:off x="9434530" y="4528664"/>
                  <a:ext cx="182880"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70" name="Rectangle 169"/>
                <p:cNvSpPr/>
                <p:nvPr/>
              </p:nvSpPr>
              <p:spPr bwMode="auto">
                <a:xfrm>
                  <a:off x="9663130" y="4528664"/>
                  <a:ext cx="128016"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71" name="Rectangle 170"/>
                <p:cNvSpPr/>
                <p:nvPr/>
              </p:nvSpPr>
              <p:spPr bwMode="auto">
                <a:xfrm>
                  <a:off x="9434530" y="4590211"/>
                  <a:ext cx="292608"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sp>
            <p:nvSpPr>
              <p:cNvPr id="151" name="Rectangle 150"/>
              <p:cNvSpPr/>
              <p:nvPr/>
            </p:nvSpPr>
            <p:spPr bwMode="auto">
              <a:xfrm>
                <a:off x="10134026" y="4466701"/>
                <a:ext cx="118872"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nvGrpSpPr>
              <p:cNvPr id="152" name="Group 151"/>
              <p:cNvGrpSpPr/>
              <p:nvPr/>
            </p:nvGrpSpPr>
            <p:grpSpPr>
              <a:xfrm>
                <a:off x="9898578" y="4405572"/>
                <a:ext cx="365760" cy="212071"/>
                <a:chOff x="9898578" y="4405572"/>
                <a:chExt cx="365760" cy="212071"/>
              </a:xfrm>
            </p:grpSpPr>
            <p:grpSp>
              <p:nvGrpSpPr>
                <p:cNvPr id="161" name="Group 160"/>
                <p:cNvGrpSpPr/>
                <p:nvPr/>
              </p:nvGrpSpPr>
              <p:grpSpPr>
                <a:xfrm>
                  <a:off x="9898578" y="4405572"/>
                  <a:ext cx="365760" cy="212071"/>
                  <a:chOff x="9434530" y="4405572"/>
                  <a:chExt cx="365760" cy="212071"/>
                </a:xfrm>
              </p:grpSpPr>
              <p:sp>
                <p:nvSpPr>
                  <p:cNvPr id="163" name="Rectangle 162"/>
                  <p:cNvSpPr/>
                  <p:nvPr/>
                </p:nvSpPr>
                <p:spPr bwMode="auto">
                  <a:xfrm>
                    <a:off x="9434530" y="4405572"/>
                    <a:ext cx="320040"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64" name="Rectangle 163"/>
                  <p:cNvSpPr/>
                  <p:nvPr/>
                </p:nvSpPr>
                <p:spPr bwMode="auto">
                  <a:xfrm>
                    <a:off x="9434530" y="4467118"/>
                    <a:ext cx="182880"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65" name="Rectangle 164"/>
                  <p:cNvSpPr/>
                  <p:nvPr/>
                </p:nvSpPr>
                <p:spPr bwMode="auto">
                  <a:xfrm>
                    <a:off x="9434530" y="4528664"/>
                    <a:ext cx="365760"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66" name="Rectangle 165"/>
                  <p:cNvSpPr/>
                  <p:nvPr/>
                </p:nvSpPr>
                <p:spPr bwMode="auto">
                  <a:xfrm>
                    <a:off x="9434530" y="4590211"/>
                    <a:ext cx="128016"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sp>
              <p:nvSpPr>
                <p:cNvPr id="162" name="Rectangle 161"/>
                <p:cNvSpPr/>
                <p:nvPr/>
              </p:nvSpPr>
              <p:spPr bwMode="auto">
                <a:xfrm>
                  <a:off x="10067469" y="4589888"/>
                  <a:ext cx="128016"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53" name="Group 152"/>
              <p:cNvGrpSpPr/>
              <p:nvPr/>
            </p:nvGrpSpPr>
            <p:grpSpPr>
              <a:xfrm>
                <a:off x="10358034" y="4405249"/>
                <a:ext cx="365760" cy="212071"/>
                <a:chOff x="10358034" y="4405249"/>
                <a:chExt cx="365760" cy="212071"/>
              </a:xfrm>
            </p:grpSpPr>
            <p:sp>
              <p:nvSpPr>
                <p:cNvPr id="155" name="Rectangle 154"/>
                <p:cNvSpPr/>
                <p:nvPr/>
              </p:nvSpPr>
              <p:spPr bwMode="auto">
                <a:xfrm>
                  <a:off x="10358034" y="4405249"/>
                  <a:ext cx="365760"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56" name="Rectangle 155"/>
                <p:cNvSpPr/>
                <p:nvPr/>
              </p:nvSpPr>
              <p:spPr bwMode="auto">
                <a:xfrm>
                  <a:off x="10358034" y="4466795"/>
                  <a:ext cx="128016"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57" name="Rectangle 156"/>
                <p:cNvSpPr/>
                <p:nvPr/>
              </p:nvSpPr>
              <p:spPr bwMode="auto">
                <a:xfrm>
                  <a:off x="10358034" y="4528341"/>
                  <a:ext cx="274320"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58" name="Rectangle 157"/>
                <p:cNvSpPr/>
                <p:nvPr/>
              </p:nvSpPr>
              <p:spPr bwMode="auto">
                <a:xfrm>
                  <a:off x="10358034" y="4589888"/>
                  <a:ext cx="182880"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59" name="Rectangle 158"/>
                <p:cNvSpPr/>
                <p:nvPr/>
              </p:nvSpPr>
              <p:spPr bwMode="auto">
                <a:xfrm>
                  <a:off x="10589183" y="4589565"/>
                  <a:ext cx="128016"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60" name="Rectangle 159"/>
                <p:cNvSpPr/>
                <p:nvPr/>
              </p:nvSpPr>
              <p:spPr bwMode="auto">
                <a:xfrm>
                  <a:off x="10534319" y="4466701"/>
                  <a:ext cx="182880"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sp>
            <p:nvSpPr>
              <p:cNvPr id="154" name="Rectangle 153"/>
              <p:cNvSpPr/>
              <p:nvPr/>
            </p:nvSpPr>
            <p:spPr bwMode="auto">
              <a:xfrm>
                <a:off x="9434530" y="4725489"/>
                <a:ext cx="1289264" cy="247194"/>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24" name="Group 23"/>
            <p:cNvGrpSpPr/>
            <p:nvPr/>
          </p:nvGrpSpPr>
          <p:grpSpPr>
            <a:xfrm>
              <a:off x="10915566" y="4874213"/>
              <a:ext cx="536092" cy="799475"/>
              <a:chOff x="5951537" y="5232400"/>
              <a:chExt cx="365126" cy="544513"/>
            </a:xfrm>
          </p:grpSpPr>
          <p:sp>
            <p:nvSpPr>
              <p:cNvPr id="139" name="AutoShape 7"/>
              <p:cNvSpPr>
                <a:spLocks noChangeAspect="1" noChangeArrowheads="1" noTextEdit="1"/>
              </p:cNvSpPr>
              <p:nvPr/>
            </p:nvSpPr>
            <p:spPr bwMode="auto">
              <a:xfrm>
                <a:off x="5959475" y="5235575"/>
                <a:ext cx="354013" cy="54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0" name="Freeform 9"/>
              <p:cNvSpPr>
                <a:spLocks/>
              </p:cNvSpPr>
              <p:nvPr/>
            </p:nvSpPr>
            <p:spPr bwMode="auto">
              <a:xfrm>
                <a:off x="5951537" y="5232400"/>
                <a:ext cx="365126" cy="544513"/>
              </a:xfrm>
              <a:custGeom>
                <a:avLst/>
                <a:gdLst>
                  <a:gd name="T0" fmla="*/ 120 w 127"/>
                  <a:gd name="T1" fmla="*/ 33 h 190"/>
                  <a:gd name="T2" fmla="*/ 75 w 127"/>
                  <a:gd name="T3" fmla="*/ 0 h 190"/>
                  <a:gd name="T4" fmla="*/ 64 w 127"/>
                  <a:gd name="T5" fmla="*/ 0 h 190"/>
                  <a:gd name="T6" fmla="*/ 64 w 127"/>
                  <a:gd name="T7" fmla="*/ 0 h 190"/>
                  <a:gd name="T8" fmla="*/ 57 w 127"/>
                  <a:gd name="T9" fmla="*/ 0 h 190"/>
                  <a:gd name="T10" fmla="*/ 53 w 127"/>
                  <a:gd name="T11" fmla="*/ 0 h 190"/>
                  <a:gd name="T12" fmla="*/ 8 w 127"/>
                  <a:gd name="T13" fmla="*/ 33 h 190"/>
                  <a:gd name="T14" fmla="*/ 3 w 127"/>
                  <a:gd name="T15" fmla="*/ 132 h 190"/>
                  <a:gd name="T16" fmla="*/ 64 w 127"/>
                  <a:gd name="T17" fmla="*/ 190 h 190"/>
                  <a:gd name="T18" fmla="*/ 64 w 127"/>
                  <a:gd name="T19" fmla="*/ 190 h 190"/>
                  <a:gd name="T20" fmla="*/ 64 w 127"/>
                  <a:gd name="T21" fmla="*/ 190 h 190"/>
                  <a:gd name="T22" fmla="*/ 125 w 127"/>
                  <a:gd name="T23" fmla="*/ 132 h 190"/>
                  <a:gd name="T24" fmla="*/ 120 w 127"/>
                  <a:gd name="T25" fmla="*/ 33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7" h="190">
                    <a:moveTo>
                      <a:pt x="120" y="33"/>
                    </a:moveTo>
                    <a:cubicBezTo>
                      <a:pt x="114" y="9"/>
                      <a:pt x="101" y="0"/>
                      <a:pt x="75" y="0"/>
                    </a:cubicBezTo>
                    <a:cubicBezTo>
                      <a:pt x="64" y="0"/>
                      <a:pt x="64" y="0"/>
                      <a:pt x="64" y="0"/>
                    </a:cubicBezTo>
                    <a:cubicBezTo>
                      <a:pt x="64" y="0"/>
                      <a:pt x="64" y="0"/>
                      <a:pt x="64" y="0"/>
                    </a:cubicBezTo>
                    <a:cubicBezTo>
                      <a:pt x="57" y="0"/>
                      <a:pt x="57" y="0"/>
                      <a:pt x="57" y="0"/>
                    </a:cubicBezTo>
                    <a:cubicBezTo>
                      <a:pt x="53" y="0"/>
                      <a:pt x="53" y="0"/>
                      <a:pt x="53" y="0"/>
                    </a:cubicBezTo>
                    <a:cubicBezTo>
                      <a:pt x="27" y="0"/>
                      <a:pt x="14" y="9"/>
                      <a:pt x="8" y="33"/>
                    </a:cubicBezTo>
                    <a:cubicBezTo>
                      <a:pt x="3" y="52"/>
                      <a:pt x="0" y="86"/>
                      <a:pt x="3" y="132"/>
                    </a:cubicBezTo>
                    <a:cubicBezTo>
                      <a:pt x="5" y="174"/>
                      <a:pt x="33" y="190"/>
                      <a:pt x="64" y="190"/>
                    </a:cubicBezTo>
                    <a:cubicBezTo>
                      <a:pt x="64" y="190"/>
                      <a:pt x="64" y="190"/>
                      <a:pt x="64" y="190"/>
                    </a:cubicBezTo>
                    <a:cubicBezTo>
                      <a:pt x="64" y="190"/>
                      <a:pt x="64" y="190"/>
                      <a:pt x="64" y="190"/>
                    </a:cubicBezTo>
                    <a:cubicBezTo>
                      <a:pt x="94" y="190"/>
                      <a:pt x="123" y="174"/>
                      <a:pt x="125" y="132"/>
                    </a:cubicBezTo>
                    <a:cubicBezTo>
                      <a:pt x="127" y="86"/>
                      <a:pt x="124" y="52"/>
                      <a:pt x="120" y="33"/>
                    </a:cubicBezTo>
                    <a:close/>
                  </a:path>
                </a:pathLst>
              </a:custGeom>
              <a:solidFill>
                <a:schemeClr val="accent4">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1" name="Freeform 10"/>
              <p:cNvSpPr>
                <a:spLocks/>
              </p:cNvSpPr>
              <p:nvPr/>
            </p:nvSpPr>
            <p:spPr bwMode="auto">
              <a:xfrm>
                <a:off x="6115050" y="5303838"/>
                <a:ext cx="38100" cy="134938"/>
              </a:xfrm>
              <a:custGeom>
                <a:avLst/>
                <a:gdLst>
                  <a:gd name="T0" fmla="*/ 13 w 13"/>
                  <a:gd name="T1" fmla="*/ 40 h 47"/>
                  <a:gd name="T2" fmla="*/ 7 w 13"/>
                  <a:gd name="T3" fmla="*/ 47 h 47"/>
                  <a:gd name="T4" fmla="*/ 7 w 13"/>
                  <a:gd name="T5" fmla="*/ 47 h 47"/>
                  <a:gd name="T6" fmla="*/ 0 w 13"/>
                  <a:gd name="T7" fmla="*/ 40 h 47"/>
                  <a:gd name="T8" fmla="*/ 0 w 13"/>
                  <a:gd name="T9" fmla="*/ 7 h 47"/>
                  <a:gd name="T10" fmla="*/ 7 w 13"/>
                  <a:gd name="T11" fmla="*/ 0 h 47"/>
                  <a:gd name="T12" fmla="*/ 7 w 13"/>
                  <a:gd name="T13" fmla="*/ 0 h 47"/>
                  <a:gd name="T14" fmla="*/ 13 w 13"/>
                  <a:gd name="T15" fmla="*/ 7 h 47"/>
                  <a:gd name="T16" fmla="*/ 13 w 13"/>
                  <a:gd name="T17" fmla="*/ 4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47">
                    <a:moveTo>
                      <a:pt x="13" y="40"/>
                    </a:moveTo>
                    <a:cubicBezTo>
                      <a:pt x="13" y="44"/>
                      <a:pt x="10" y="47"/>
                      <a:pt x="7" y="47"/>
                    </a:cubicBezTo>
                    <a:cubicBezTo>
                      <a:pt x="7" y="47"/>
                      <a:pt x="7" y="47"/>
                      <a:pt x="7" y="47"/>
                    </a:cubicBezTo>
                    <a:cubicBezTo>
                      <a:pt x="3" y="47"/>
                      <a:pt x="0" y="44"/>
                      <a:pt x="0" y="40"/>
                    </a:cubicBezTo>
                    <a:cubicBezTo>
                      <a:pt x="0" y="7"/>
                      <a:pt x="0" y="7"/>
                      <a:pt x="0" y="7"/>
                    </a:cubicBezTo>
                    <a:cubicBezTo>
                      <a:pt x="0" y="3"/>
                      <a:pt x="3" y="0"/>
                      <a:pt x="7" y="0"/>
                    </a:cubicBezTo>
                    <a:cubicBezTo>
                      <a:pt x="7" y="0"/>
                      <a:pt x="7" y="0"/>
                      <a:pt x="7" y="0"/>
                    </a:cubicBezTo>
                    <a:cubicBezTo>
                      <a:pt x="10" y="0"/>
                      <a:pt x="13" y="3"/>
                      <a:pt x="13" y="7"/>
                    </a:cubicBezTo>
                    <a:lnTo>
                      <a:pt x="13" y="40"/>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2" name="Rectangle 11"/>
              <p:cNvSpPr>
                <a:spLocks noChangeArrowheads="1"/>
              </p:cNvSpPr>
              <p:nvPr/>
            </p:nvSpPr>
            <p:spPr bwMode="auto">
              <a:xfrm>
                <a:off x="6129338" y="5232400"/>
                <a:ext cx="11113" cy="2921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5" name="Group 24"/>
            <p:cNvGrpSpPr/>
            <p:nvPr/>
          </p:nvGrpSpPr>
          <p:grpSpPr>
            <a:xfrm>
              <a:off x="10929938" y="2701925"/>
              <a:ext cx="1168400" cy="1011238"/>
              <a:chOff x="10929938" y="2028825"/>
              <a:chExt cx="1168400" cy="1011238"/>
            </a:xfrm>
          </p:grpSpPr>
          <p:sp>
            <p:nvSpPr>
              <p:cNvPr id="127" name="Freeform 15"/>
              <p:cNvSpPr>
                <a:spLocks noEditPoints="1"/>
              </p:cNvSpPr>
              <p:nvPr/>
            </p:nvSpPr>
            <p:spPr bwMode="auto">
              <a:xfrm>
                <a:off x="10929938" y="2028825"/>
                <a:ext cx="1168400" cy="1011238"/>
              </a:xfrm>
              <a:custGeom>
                <a:avLst/>
                <a:gdLst>
                  <a:gd name="T0" fmla="*/ 285 w 340"/>
                  <a:gd name="T1" fmla="*/ 56 h 294"/>
                  <a:gd name="T2" fmla="*/ 243 w 340"/>
                  <a:gd name="T3" fmla="*/ 56 h 294"/>
                  <a:gd name="T4" fmla="*/ 243 w 340"/>
                  <a:gd name="T5" fmla="*/ 10 h 294"/>
                  <a:gd name="T6" fmla="*/ 233 w 340"/>
                  <a:gd name="T7" fmla="*/ 0 h 294"/>
                  <a:gd name="T8" fmla="*/ 10 w 340"/>
                  <a:gd name="T9" fmla="*/ 0 h 294"/>
                  <a:gd name="T10" fmla="*/ 0 w 340"/>
                  <a:gd name="T11" fmla="*/ 10 h 294"/>
                  <a:gd name="T12" fmla="*/ 0 w 340"/>
                  <a:gd name="T13" fmla="*/ 271 h 294"/>
                  <a:gd name="T14" fmla="*/ 10 w 340"/>
                  <a:gd name="T15" fmla="*/ 281 h 294"/>
                  <a:gd name="T16" fmla="*/ 22 w 340"/>
                  <a:gd name="T17" fmla="*/ 281 h 294"/>
                  <a:gd name="T18" fmla="*/ 22 w 340"/>
                  <a:gd name="T19" fmla="*/ 294 h 294"/>
                  <a:gd name="T20" fmla="*/ 224 w 340"/>
                  <a:gd name="T21" fmla="*/ 294 h 294"/>
                  <a:gd name="T22" fmla="*/ 224 w 340"/>
                  <a:gd name="T23" fmla="*/ 281 h 294"/>
                  <a:gd name="T24" fmla="*/ 233 w 340"/>
                  <a:gd name="T25" fmla="*/ 281 h 294"/>
                  <a:gd name="T26" fmla="*/ 243 w 340"/>
                  <a:gd name="T27" fmla="*/ 271 h 294"/>
                  <a:gd name="T28" fmla="*/ 243 w 340"/>
                  <a:gd name="T29" fmla="*/ 219 h 294"/>
                  <a:gd name="T30" fmla="*/ 285 w 340"/>
                  <a:gd name="T31" fmla="*/ 219 h 294"/>
                  <a:gd name="T32" fmla="*/ 340 w 340"/>
                  <a:gd name="T33" fmla="*/ 164 h 294"/>
                  <a:gd name="T34" fmla="*/ 340 w 340"/>
                  <a:gd name="T35" fmla="*/ 112 h 294"/>
                  <a:gd name="T36" fmla="*/ 285 w 340"/>
                  <a:gd name="T37" fmla="*/ 56 h 294"/>
                  <a:gd name="T38" fmla="*/ 313 w 340"/>
                  <a:gd name="T39" fmla="*/ 164 h 294"/>
                  <a:gd name="T40" fmla="*/ 285 w 340"/>
                  <a:gd name="T41" fmla="*/ 192 h 294"/>
                  <a:gd name="T42" fmla="*/ 243 w 340"/>
                  <a:gd name="T43" fmla="*/ 192 h 294"/>
                  <a:gd name="T44" fmla="*/ 243 w 340"/>
                  <a:gd name="T45" fmla="*/ 84 h 294"/>
                  <a:gd name="T46" fmla="*/ 285 w 340"/>
                  <a:gd name="T47" fmla="*/ 84 h 294"/>
                  <a:gd name="T48" fmla="*/ 313 w 340"/>
                  <a:gd name="T49" fmla="*/ 112 h 294"/>
                  <a:gd name="T50" fmla="*/ 313 w 340"/>
                  <a:gd name="T51" fmla="*/ 164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40" h="294">
                    <a:moveTo>
                      <a:pt x="285" y="56"/>
                    </a:moveTo>
                    <a:cubicBezTo>
                      <a:pt x="243" y="56"/>
                      <a:pt x="243" y="56"/>
                      <a:pt x="243" y="56"/>
                    </a:cubicBezTo>
                    <a:cubicBezTo>
                      <a:pt x="243" y="10"/>
                      <a:pt x="243" y="10"/>
                      <a:pt x="243" y="10"/>
                    </a:cubicBezTo>
                    <a:cubicBezTo>
                      <a:pt x="243" y="5"/>
                      <a:pt x="239" y="0"/>
                      <a:pt x="233" y="0"/>
                    </a:cubicBezTo>
                    <a:cubicBezTo>
                      <a:pt x="10" y="0"/>
                      <a:pt x="10" y="0"/>
                      <a:pt x="10" y="0"/>
                    </a:cubicBezTo>
                    <a:cubicBezTo>
                      <a:pt x="5" y="0"/>
                      <a:pt x="0" y="5"/>
                      <a:pt x="0" y="10"/>
                    </a:cubicBezTo>
                    <a:cubicBezTo>
                      <a:pt x="0" y="271"/>
                      <a:pt x="0" y="271"/>
                      <a:pt x="0" y="271"/>
                    </a:cubicBezTo>
                    <a:cubicBezTo>
                      <a:pt x="0" y="276"/>
                      <a:pt x="5" y="281"/>
                      <a:pt x="10" y="281"/>
                    </a:cubicBezTo>
                    <a:cubicBezTo>
                      <a:pt x="22" y="281"/>
                      <a:pt x="22" y="281"/>
                      <a:pt x="22" y="281"/>
                    </a:cubicBezTo>
                    <a:cubicBezTo>
                      <a:pt x="22" y="294"/>
                      <a:pt x="22" y="294"/>
                      <a:pt x="22" y="294"/>
                    </a:cubicBezTo>
                    <a:cubicBezTo>
                      <a:pt x="224" y="294"/>
                      <a:pt x="224" y="294"/>
                      <a:pt x="224" y="294"/>
                    </a:cubicBezTo>
                    <a:cubicBezTo>
                      <a:pt x="224" y="281"/>
                      <a:pt x="224" y="281"/>
                      <a:pt x="224" y="281"/>
                    </a:cubicBezTo>
                    <a:cubicBezTo>
                      <a:pt x="233" y="281"/>
                      <a:pt x="233" y="281"/>
                      <a:pt x="233" y="281"/>
                    </a:cubicBezTo>
                    <a:cubicBezTo>
                      <a:pt x="239" y="281"/>
                      <a:pt x="243" y="276"/>
                      <a:pt x="243" y="271"/>
                    </a:cubicBezTo>
                    <a:cubicBezTo>
                      <a:pt x="243" y="219"/>
                      <a:pt x="243" y="219"/>
                      <a:pt x="243" y="219"/>
                    </a:cubicBezTo>
                    <a:cubicBezTo>
                      <a:pt x="285" y="219"/>
                      <a:pt x="285" y="219"/>
                      <a:pt x="285" y="219"/>
                    </a:cubicBezTo>
                    <a:cubicBezTo>
                      <a:pt x="316" y="219"/>
                      <a:pt x="340" y="195"/>
                      <a:pt x="340" y="164"/>
                    </a:cubicBezTo>
                    <a:cubicBezTo>
                      <a:pt x="340" y="112"/>
                      <a:pt x="340" y="112"/>
                      <a:pt x="340" y="112"/>
                    </a:cubicBezTo>
                    <a:cubicBezTo>
                      <a:pt x="340" y="81"/>
                      <a:pt x="316" y="56"/>
                      <a:pt x="285" y="56"/>
                    </a:cubicBezTo>
                    <a:close/>
                    <a:moveTo>
                      <a:pt x="313" y="164"/>
                    </a:moveTo>
                    <a:cubicBezTo>
                      <a:pt x="313" y="179"/>
                      <a:pt x="300" y="192"/>
                      <a:pt x="285" y="192"/>
                    </a:cubicBezTo>
                    <a:cubicBezTo>
                      <a:pt x="243" y="192"/>
                      <a:pt x="243" y="192"/>
                      <a:pt x="243" y="192"/>
                    </a:cubicBezTo>
                    <a:cubicBezTo>
                      <a:pt x="243" y="84"/>
                      <a:pt x="243" y="84"/>
                      <a:pt x="243" y="84"/>
                    </a:cubicBezTo>
                    <a:cubicBezTo>
                      <a:pt x="285" y="84"/>
                      <a:pt x="285" y="84"/>
                      <a:pt x="285" y="84"/>
                    </a:cubicBezTo>
                    <a:cubicBezTo>
                      <a:pt x="300" y="84"/>
                      <a:pt x="313" y="96"/>
                      <a:pt x="313" y="112"/>
                    </a:cubicBezTo>
                    <a:lnTo>
                      <a:pt x="313" y="164"/>
                    </a:lnTo>
                    <a:close/>
                  </a:path>
                </a:pathLst>
              </a:custGeom>
              <a:solidFill>
                <a:srgbClr val="FFF1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8" name="Freeform 16"/>
              <p:cNvSpPr>
                <a:spLocks/>
              </p:cNvSpPr>
              <p:nvPr/>
            </p:nvSpPr>
            <p:spPr bwMode="auto">
              <a:xfrm>
                <a:off x="11077576" y="2424113"/>
                <a:ext cx="120650" cy="150813"/>
              </a:xfrm>
              <a:custGeom>
                <a:avLst/>
                <a:gdLst>
                  <a:gd name="T0" fmla="*/ 35 w 35"/>
                  <a:gd name="T1" fmla="*/ 41 h 44"/>
                  <a:gd name="T2" fmla="*/ 20 w 35"/>
                  <a:gd name="T3" fmla="*/ 44 h 44"/>
                  <a:gd name="T4" fmla="*/ 10 w 35"/>
                  <a:gd name="T5" fmla="*/ 42 h 44"/>
                  <a:gd name="T6" fmla="*/ 2 w 35"/>
                  <a:gd name="T7" fmla="*/ 34 h 44"/>
                  <a:gd name="T8" fmla="*/ 0 w 35"/>
                  <a:gd name="T9" fmla="*/ 23 h 44"/>
                  <a:gd name="T10" fmla="*/ 6 w 35"/>
                  <a:gd name="T11" fmla="*/ 6 h 44"/>
                  <a:gd name="T12" fmla="*/ 22 w 35"/>
                  <a:gd name="T13" fmla="*/ 0 h 44"/>
                  <a:gd name="T14" fmla="*/ 34 w 35"/>
                  <a:gd name="T15" fmla="*/ 2 h 44"/>
                  <a:gd name="T16" fmla="*/ 34 w 35"/>
                  <a:gd name="T17" fmla="*/ 8 h 44"/>
                  <a:gd name="T18" fmla="*/ 21 w 35"/>
                  <a:gd name="T19" fmla="*/ 4 h 44"/>
                  <a:gd name="T20" fmla="*/ 13 w 35"/>
                  <a:gd name="T21" fmla="*/ 7 h 44"/>
                  <a:gd name="T22" fmla="*/ 7 w 35"/>
                  <a:gd name="T23" fmla="*/ 13 h 44"/>
                  <a:gd name="T24" fmla="*/ 5 w 35"/>
                  <a:gd name="T25" fmla="*/ 22 h 44"/>
                  <a:gd name="T26" fmla="*/ 9 w 35"/>
                  <a:gd name="T27" fmla="*/ 35 h 44"/>
                  <a:gd name="T28" fmla="*/ 21 w 35"/>
                  <a:gd name="T29" fmla="*/ 40 h 44"/>
                  <a:gd name="T30" fmla="*/ 30 w 35"/>
                  <a:gd name="T31" fmla="*/ 38 h 44"/>
                  <a:gd name="T32" fmla="*/ 30 w 35"/>
                  <a:gd name="T33" fmla="*/ 26 h 44"/>
                  <a:gd name="T34" fmla="*/ 20 w 35"/>
                  <a:gd name="T35" fmla="*/ 26 h 44"/>
                  <a:gd name="T36" fmla="*/ 20 w 35"/>
                  <a:gd name="T37" fmla="*/ 21 h 44"/>
                  <a:gd name="T38" fmla="*/ 35 w 35"/>
                  <a:gd name="T39" fmla="*/ 21 h 44"/>
                  <a:gd name="T40" fmla="*/ 35 w 35"/>
                  <a:gd name="T41" fmla="*/ 41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5" h="44">
                    <a:moveTo>
                      <a:pt x="35" y="41"/>
                    </a:moveTo>
                    <a:cubicBezTo>
                      <a:pt x="30" y="43"/>
                      <a:pt x="26" y="44"/>
                      <a:pt x="20" y="44"/>
                    </a:cubicBezTo>
                    <a:cubicBezTo>
                      <a:pt x="16" y="44"/>
                      <a:pt x="13" y="43"/>
                      <a:pt x="10" y="42"/>
                    </a:cubicBezTo>
                    <a:cubicBezTo>
                      <a:pt x="6" y="40"/>
                      <a:pt x="4" y="37"/>
                      <a:pt x="2" y="34"/>
                    </a:cubicBezTo>
                    <a:cubicBezTo>
                      <a:pt x="1" y="30"/>
                      <a:pt x="0" y="27"/>
                      <a:pt x="0" y="23"/>
                    </a:cubicBezTo>
                    <a:cubicBezTo>
                      <a:pt x="0" y="16"/>
                      <a:pt x="2" y="11"/>
                      <a:pt x="6" y="6"/>
                    </a:cubicBezTo>
                    <a:cubicBezTo>
                      <a:pt x="10" y="2"/>
                      <a:pt x="15" y="0"/>
                      <a:pt x="22" y="0"/>
                    </a:cubicBezTo>
                    <a:cubicBezTo>
                      <a:pt x="27" y="0"/>
                      <a:pt x="31" y="1"/>
                      <a:pt x="34" y="2"/>
                    </a:cubicBezTo>
                    <a:cubicBezTo>
                      <a:pt x="34" y="8"/>
                      <a:pt x="34" y="8"/>
                      <a:pt x="34" y="8"/>
                    </a:cubicBezTo>
                    <a:cubicBezTo>
                      <a:pt x="30" y="5"/>
                      <a:pt x="26" y="4"/>
                      <a:pt x="21" y="4"/>
                    </a:cubicBezTo>
                    <a:cubicBezTo>
                      <a:pt x="18" y="4"/>
                      <a:pt x="15" y="5"/>
                      <a:pt x="13" y="7"/>
                    </a:cubicBezTo>
                    <a:cubicBezTo>
                      <a:pt x="10" y="8"/>
                      <a:pt x="8" y="10"/>
                      <a:pt x="7" y="13"/>
                    </a:cubicBezTo>
                    <a:cubicBezTo>
                      <a:pt x="6" y="16"/>
                      <a:pt x="5" y="19"/>
                      <a:pt x="5" y="22"/>
                    </a:cubicBezTo>
                    <a:cubicBezTo>
                      <a:pt x="5" y="28"/>
                      <a:pt x="6" y="32"/>
                      <a:pt x="9" y="35"/>
                    </a:cubicBezTo>
                    <a:cubicBezTo>
                      <a:pt x="12" y="38"/>
                      <a:pt x="16" y="40"/>
                      <a:pt x="21" y="40"/>
                    </a:cubicBezTo>
                    <a:cubicBezTo>
                      <a:pt x="24" y="40"/>
                      <a:pt x="27" y="39"/>
                      <a:pt x="30" y="38"/>
                    </a:cubicBezTo>
                    <a:cubicBezTo>
                      <a:pt x="30" y="26"/>
                      <a:pt x="30" y="26"/>
                      <a:pt x="30" y="26"/>
                    </a:cubicBezTo>
                    <a:cubicBezTo>
                      <a:pt x="20" y="26"/>
                      <a:pt x="20" y="26"/>
                      <a:pt x="20" y="26"/>
                    </a:cubicBezTo>
                    <a:cubicBezTo>
                      <a:pt x="20" y="21"/>
                      <a:pt x="20" y="21"/>
                      <a:pt x="20" y="21"/>
                    </a:cubicBezTo>
                    <a:cubicBezTo>
                      <a:pt x="35" y="21"/>
                      <a:pt x="35" y="21"/>
                      <a:pt x="35" y="21"/>
                    </a:cubicBezTo>
                    <a:lnTo>
                      <a:pt x="35" y="41"/>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9" name="Freeform 17"/>
              <p:cNvSpPr>
                <a:spLocks/>
              </p:cNvSpPr>
              <p:nvPr/>
            </p:nvSpPr>
            <p:spPr bwMode="auto">
              <a:xfrm>
                <a:off x="11256963" y="2427288"/>
                <a:ext cx="79375" cy="147638"/>
              </a:xfrm>
              <a:custGeom>
                <a:avLst/>
                <a:gdLst>
                  <a:gd name="T0" fmla="*/ 50 w 50"/>
                  <a:gd name="T1" fmla="*/ 93 h 93"/>
                  <a:gd name="T2" fmla="*/ 0 w 50"/>
                  <a:gd name="T3" fmla="*/ 93 h 93"/>
                  <a:gd name="T4" fmla="*/ 0 w 50"/>
                  <a:gd name="T5" fmla="*/ 0 h 93"/>
                  <a:gd name="T6" fmla="*/ 47 w 50"/>
                  <a:gd name="T7" fmla="*/ 0 h 93"/>
                  <a:gd name="T8" fmla="*/ 47 w 50"/>
                  <a:gd name="T9" fmla="*/ 9 h 93"/>
                  <a:gd name="T10" fmla="*/ 11 w 50"/>
                  <a:gd name="T11" fmla="*/ 9 h 93"/>
                  <a:gd name="T12" fmla="*/ 11 w 50"/>
                  <a:gd name="T13" fmla="*/ 39 h 93"/>
                  <a:gd name="T14" fmla="*/ 45 w 50"/>
                  <a:gd name="T15" fmla="*/ 39 h 93"/>
                  <a:gd name="T16" fmla="*/ 45 w 50"/>
                  <a:gd name="T17" fmla="*/ 50 h 93"/>
                  <a:gd name="T18" fmla="*/ 11 w 50"/>
                  <a:gd name="T19" fmla="*/ 50 h 93"/>
                  <a:gd name="T20" fmla="*/ 11 w 50"/>
                  <a:gd name="T21" fmla="*/ 83 h 93"/>
                  <a:gd name="T22" fmla="*/ 50 w 50"/>
                  <a:gd name="T23" fmla="*/ 83 h 93"/>
                  <a:gd name="T24" fmla="*/ 50 w 50"/>
                  <a:gd name="T25" fmla="*/ 93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0" h="93">
                    <a:moveTo>
                      <a:pt x="50" y="93"/>
                    </a:moveTo>
                    <a:lnTo>
                      <a:pt x="0" y="93"/>
                    </a:lnTo>
                    <a:lnTo>
                      <a:pt x="0" y="0"/>
                    </a:lnTo>
                    <a:lnTo>
                      <a:pt x="47" y="0"/>
                    </a:lnTo>
                    <a:lnTo>
                      <a:pt x="47" y="9"/>
                    </a:lnTo>
                    <a:lnTo>
                      <a:pt x="11" y="9"/>
                    </a:lnTo>
                    <a:lnTo>
                      <a:pt x="11" y="39"/>
                    </a:lnTo>
                    <a:lnTo>
                      <a:pt x="45" y="39"/>
                    </a:lnTo>
                    <a:lnTo>
                      <a:pt x="45" y="50"/>
                    </a:lnTo>
                    <a:lnTo>
                      <a:pt x="11" y="50"/>
                    </a:lnTo>
                    <a:lnTo>
                      <a:pt x="11" y="83"/>
                    </a:lnTo>
                    <a:lnTo>
                      <a:pt x="50" y="83"/>
                    </a:lnTo>
                    <a:lnTo>
                      <a:pt x="50" y="93"/>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0" name="Freeform 18"/>
              <p:cNvSpPr>
                <a:spLocks/>
              </p:cNvSpPr>
              <p:nvPr/>
            </p:nvSpPr>
            <p:spPr bwMode="auto">
              <a:xfrm>
                <a:off x="11387138" y="2427288"/>
                <a:ext cx="79375" cy="147638"/>
              </a:xfrm>
              <a:custGeom>
                <a:avLst/>
                <a:gdLst>
                  <a:gd name="T0" fmla="*/ 50 w 50"/>
                  <a:gd name="T1" fmla="*/ 93 h 93"/>
                  <a:gd name="T2" fmla="*/ 0 w 50"/>
                  <a:gd name="T3" fmla="*/ 93 h 93"/>
                  <a:gd name="T4" fmla="*/ 0 w 50"/>
                  <a:gd name="T5" fmla="*/ 0 h 93"/>
                  <a:gd name="T6" fmla="*/ 48 w 50"/>
                  <a:gd name="T7" fmla="*/ 0 h 93"/>
                  <a:gd name="T8" fmla="*/ 48 w 50"/>
                  <a:gd name="T9" fmla="*/ 9 h 93"/>
                  <a:gd name="T10" fmla="*/ 11 w 50"/>
                  <a:gd name="T11" fmla="*/ 9 h 93"/>
                  <a:gd name="T12" fmla="*/ 11 w 50"/>
                  <a:gd name="T13" fmla="*/ 39 h 93"/>
                  <a:gd name="T14" fmla="*/ 45 w 50"/>
                  <a:gd name="T15" fmla="*/ 39 h 93"/>
                  <a:gd name="T16" fmla="*/ 45 w 50"/>
                  <a:gd name="T17" fmla="*/ 50 h 93"/>
                  <a:gd name="T18" fmla="*/ 11 w 50"/>
                  <a:gd name="T19" fmla="*/ 50 h 93"/>
                  <a:gd name="T20" fmla="*/ 11 w 50"/>
                  <a:gd name="T21" fmla="*/ 83 h 93"/>
                  <a:gd name="T22" fmla="*/ 50 w 50"/>
                  <a:gd name="T23" fmla="*/ 83 h 93"/>
                  <a:gd name="T24" fmla="*/ 50 w 50"/>
                  <a:gd name="T25" fmla="*/ 93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0" h="93">
                    <a:moveTo>
                      <a:pt x="50" y="93"/>
                    </a:moveTo>
                    <a:lnTo>
                      <a:pt x="0" y="93"/>
                    </a:lnTo>
                    <a:lnTo>
                      <a:pt x="0" y="0"/>
                    </a:lnTo>
                    <a:lnTo>
                      <a:pt x="48" y="0"/>
                    </a:lnTo>
                    <a:lnTo>
                      <a:pt x="48" y="9"/>
                    </a:lnTo>
                    <a:lnTo>
                      <a:pt x="11" y="9"/>
                    </a:lnTo>
                    <a:lnTo>
                      <a:pt x="11" y="39"/>
                    </a:lnTo>
                    <a:lnTo>
                      <a:pt x="45" y="39"/>
                    </a:lnTo>
                    <a:lnTo>
                      <a:pt x="45" y="50"/>
                    </a:lnTo>
                    <a:lnTo>
                      <a:pt x="11" y="50"/>
                    </a:lnTo>
                    <a:lnTo>
                      <a:pt x="11" y="83"/>
                    </a:lnTo>
                    <a:lnTo>
                      <a:pt x="50" y="83"/>
                    </a:lnTo>
                    <a:lnTo>
                      <a:pt x="50" y="93"/>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1" name="Freeform 19"/>
              <p:cNvSpPr>
                <a:spLocks/>
              </p:cNvSpPr>
              <p:nvPr/>
            </p:nvSpPr>
            <p:spPr bwMode="auto">
              <a:xfrm>
                <a:off x="11517313" y="2427288"/>
                <a:ext cx="103188" cy="147638"/>
              </a:xfrm>
              <a:custGeom>
                <a:avLst/>
                <a:gdLst>
                  <a:gd name="T0" fmla="*/ 30 w 30"/>
                  <a:gd name="T1" fmla="*/ 43 h 43"/>
                  <a:gd name="T2" fmla="*/ 23 w 30"/>
                  <a:gd name="T3" fmla="*/ 43 h 43"/>
                  <a:gd name="T4" fmla="*/ 6 w 30"/>
                  <a:gd name="T5" fmla="*/ 23 h 43"/>
                  <a:gd name="T6" fmla="*/ 5 w 30"/>
                  <a:gd name="T7" fmla="*/ 21 h 43"/>
                  <a:gd name="T8" fmla="*/ 5 w 30"/>
                  <a:gd name="T9" fmla="*/ 21 h 43"/>
                  <a:gd name="T10" fmla="*/ 5 w 30"/>
                  <a:gd name="T11" fmla="*/ 43 h 43"/>
                  <a:gd name="T12" fmla="*/ 0 w 30"/>
                  <a:gd name="T13" fmla="*/ 43 h 43"/>
                  <a:gd name="T14" fmla="*/ 0 w 30"/>
                  <a:gd name="T15" fmla="*/ 0 h 43"/>
                  <a:gd name="T16" fmla="*/ 5 w 30"/>
                  <a:gd name="T17" fmla="*/ 0 h 43"/>
                  <a:gd name="T18" fmla="*/ 5 w 30"/>
                  <a:gd name="T19" fmla="*/ 20 h 43"/>
                  <a:gd name="T20" fmla="*/ 5 w 30"/>
                  <a:gd name="T21" fmla="*/ 20 h 43"/>
                  <a:gd name="T22" fmla="*/ 6 w 30"/>
                  <a:gd name="T23" fmla="*/ 18 h 43"/>
                  <a:gd name="T24" fmla="*/ 23 w 30"/>
                  <a:gd name="T25" fmla="*/ 0 h 43"/>
                  <a:gd name="T26" fmla="*/ 29 w 30"/>
                  <a:gd name="T27" fmla="*/ 0 h 43"/>
                  <a:gd name="T28" fmla="*/ 10 w 30"/>
                  <a:gd name="T29" fmla="*/ 20 h 43"/>
                  <a:gd name="T30" fmla="*/ 30 w 30"/>
                  <a:gd name="T31"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 h="43">
                    <a:moveTo>
                      <a:pt x="30" y="43"/>
                    </a:moveTo>
                    <a:cubicBezTo>
                      <a:pt x="23" y="43"/>
                      <a:pt x="23" y="43"/>
                      <a:pt x="23" y="43"/>
                    </a:cubicBezTo>
                    <a:cubicBezTo>
                      <a:pt x="6" y="23"/>
                      <a:pt x="6" y="23"/>
                      <a:pt x="6" y="23"/>
                    </a:cubicBezTo>
                    <a:cubicBezTo>
                      <a:pt x="6" y="22"/>
                      <a:pt x="6" y="22"/>
                      <a:pt x="5" y="21"/>
                    </a:cubicBezTo>
                    <a:cubicBezTo>
                      <a:pt x="5" y="21"/>
                      <a:pt x="5" y="21"/>
                      <a:pt x="5" y="21"/>
                    </a:cubicBezTo>
                    <a:cubicBezTo>
                      <a:pt x="5" y="43"/>
                      <a:pt x="5" y="43"/>
                      <a:pt x="5" y="43"/>
                    </a:cubicBezTo>
                    <a:cubicBezTo>
                      <a:pt x="0" y="43"/>
                      <a:pt x="0" y="43"/>
                      <a:pt x="0" y="43"/>
                    </a:cubicBezTo>
                    <a:cubicBezTo>
                      <a:pt x="0" y="0"/>
                      <a:pt x="0" y="0"/>
                      <a:pt x="0" y="0"/>
                    </a:cubicBezTo>
                    <a:cubicBezTo>
                      <a:pt x="5" y="0"/>
                      <a:pt x="5" y="0"/>
                      <a:pt x="5" y="0"/>
                    </a:cubicBezTo>
                    <a:cubicBezTo>
                      <a:pt x="5" y="20"/>
                      <a:pt x="5" y="20"/>
                      <a:pt x="5" y="20"/>
                    </a:cubicBezTo>
                    <a:cubicBezTo>
                      <a:pt x="5" y="20"/>
                      <a:pt x="5" y="20"/>
                      <a:pt x="5" y="20"/>
                    </a:cubicBezTo>
                    <a:cubicBezTo>
                      <a:pt x="6" y="18"/>
                      <a:pt x="6" y="18"/>
                      <a:pt x="6" y="18"/>
                    </a:cubicBezTo>
                    <a:cubicBezTo>
                      <a:pt x="23" y="0"/>
                      <a:pt x="23" y="0"/>
                      <a:pt x="23" y="0"/>
                    </a:cubicBezTo>
                    <a:cubicBezTo>
                      <a:pt x="29" y="0"/>
                      <a:pt x="29" y="0"/>
                      <a:pt x="29" y="0"/>
                    </a:cubicBezTo>
                    <a:cubicBezTo>
                      <a:pt x="10" y="20"/>
                      <a:pt x="10" y="20"/>
                      <a:pt x="10" y="20"/>
                    </a:cubicBezTo>
                    <a:lnTo>
                      <a:pt x="30" y="43"/>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2" name="Freeform 20"/>
              <p:cNvSpPr>
                <a:spLocks noEditPoints="1"/>
              </p:cNvSpPr>
              <p:nvPr/>
            </p:nvSpPr>
            <p:spPr bwMode="auto">
              <a:xfrm>
                <a:off x="10929938" y="2028825"/>
                <a:ext cx="1168400" cy="1011238"/>
              </a:xfrm>
              <a:custGeom>
                <a:avLst/>
                <a:gdLst>
                  <a:gd name="T0" fmla="*/ 285 w 340"/>
                  <a:gd name="T1" fmla="*/ 56 h 294"/>
                  <a:gd name="T2" fmla="*/ 243 w 340"/>
                  <a:gd name="T3" fmla="*/ 56 h 294"/>
                  <a:gd name="T4" fmla="*/ 243 w 340"/>
                  <a:gd name="T5" fmla="*/ 10 h 294"/>
                  <a:gd name="T6" fmla="*/ 233 w 340"/>
                  <a:gd name="T7" fmla="*/ 0 h 294"/>
                  <a:gd name="T8" fmla="*/ 10 w 340"/>
                  <a:gd name="T9" fmla="*/ 0 h 294"/>
                  <a:gd name="T10" fmla="*/ 0 w 340"/>
                  <a:gd name="T11" fmla="*/ 10 h 294"/>
                  <a:gd name="T12" fmla="*/ 0 w 340"/>
                  <a:gd name="T13" fmla="*/ 271 h 294"/>
                  <a:gd name="T14" fmla="*/ 10 w 340"/>
                  <a:gd name="T15" fmla="*/ 281 h 294"/>
                  <a:gd name="T16" fmla="*/ 22 w 340"/>
                  <a:gd name="T17" fmla="*/ 281 h 294"/>
                  <a:gd name="T18" fmla="*/ 22 w 340"/>
                  <a:gd name="T19" fmla="*/ 294 h 294"/>
                  <a:gd name="T20" fmla="*/ 224 w 340"/>
                  <a:gd name="T21" fmla="*/ 294 h 294"/>
                  <a:gd name="T22" fmla="*/ 224 w 340"/>
                  <a:gd name="T23" fmla="*/ 281 h 294"/>
                  <a:gd name="T24" fmla="*/ 233 w 340"/>
                  <a:gd name="T25" fmla="*/ 281 h 294"/>
                  <a:gd name="T26" fmla="*/ 243 w 340"/>
                  <a:gd name="T27" fmla="*/ 271 h 294"/>
                  <a:gd name="T28" fmla="*/ 243 w 340"/>
                  <a:gd name="T29" fmla="*/ 219 h 294"/>
                  <a:gd name="T30" fmla="*/ 285 w 340"/>
                  <a:gd name="T31" fmla="*/ 219 h 294"/>
                  <a:gd name="T32" fmla="*/ 340 w 340"/>
                  <a:gd name="T33" fmla="*/ 164 h 294"/>
                  <a:gd name="T34" fmla="*/ 340 w 340"/>
                  <a:gd name="T35" fmla="*/ 112 h 294"/>
                  <a:gd name="T36" fmla="*/ 285 w 340"/>
                  <a:gd name="T37" fmla="*/ 56 h 294"/>
                  <a:gd name="T38" fmla="*/ 313 w 340"/>
                  <a:gd name="T39" fmla="*/ 164 h 294"/>
                  <a:gd name="T40" fmla="*/ 285 w 340"/>
                  <a:gd name="T41" fmla="*/ 192 h 294"/>
                  <a:gd name="T42" fmla="*/ 243 w 340"/>
                  <a:gd name="T43" fmla="*/ 192 h 294"/>
                  <a:gd name="T44" fmla="*/ 243 w 340"/>
                  <a:gd name="T45" fmla="*/ 84 h 294"/>
                  <a:gd name="T46" fmla="*/ 285 w 340"/>
                  <a:gd name="T47" fmla="*/ 84 h 294"/>
                  <a:gd name="T48" fmla="*/ 313 w 340"/>
                  <a:gd name="T49" fmla="*/ 112 h 294"/>
                  <a:gd name="T50" fmla="*/ 313 w 340"/>
                  <a:gd name="T51" fmla="*/ 164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40" h="294">
                    <a:moveTo>
                      <a:pt x="285" y="56"/>
                    </a:moveTo>
                    <a:cubicBezTo>
                      <a:pt x="243" y="56"/>
                      <a:pt x="243" y="56"/>
                      <a:pt x="243" y="56"/>
                    </a:cubicBezTo>
                    <a:cubicBezTo>
                      <a:pt x="243" y="10"/>
                      <a:pt x="243" y="10"/>
                      <a:pt x="243" y="10"/>
                    </a:cubicBezTo>
                    <a:cubicBezTo>
                      <a:pt x="243" y="5"/>
                      <a:pt x="239" y="0"/>
                      <a:pt x="233" y="0"/>
                    </a:cubicBezTo>
                    <a:cubicBezTo>
                      <a:pt x="10" y="0"/>
                      <a:pt x="10" y="0"/>
                      <a:pt x="10" y="0"/>
                    </a:cubicBezTo>
                    <a:cubicBezTo>
                      <a:pt x="5" y="0"/>
                      <a:pt x="0" y="5"/>
                      <a:pt x="0" y="10"/>
                    </a:cubicBezTo>
                    <a:cubicBezTo>
                      <a:pt x="0" y="271"/>
                      <a:pt x="0" y="271"/>
                      <a:pt x="0" y="271"/>
                    </a:cubicBezTo>
                    <a:cubicBezTo>
                      <a:pt x="0" y="276"/>
                      <a:pt x="5" y="281"/>
                      <a:pt x="10" y="281"/>
                    </a:cubicBezTo>
                    <a:cubicBezTo>
                      <a:pt x="22" y="281"/>
                      <a:pt x="22" y="281"/>
                      <a:pt x="22" y="281"/>
                    </a:cubicBezTo>
                    <a:cubicBezTo>
                      <a:pt x="22" y="294"/>
                      <a:pt x="22" y="294"/>
                      <a:pt x="22" y="294"/>
                    </a:cubicBezTo>
                    <a:cubicBezTo>
                      <a:pt x="224" y="294"/>
                      <a:pt x="224" y="294"/>
                      <a:pt x="224" y="294"/>
                    </a:cubicBezTo>
                    <a:cubicBezTo>
                      <a:pt x="224" y="281"/>
                      <a:pt x="224" y="281"/>
                      <a:pt x="224" y="281"/>
                    </a:cubicBezTo>
                    <a:cubicBezTo>
                      <a:pt x="233" y="281"/>
                      <a:pt x="233" y="281"/>
                      <a:pt x="233" y="281"/>
                    </a:cubicBezTo>
                    <a:cubicBezTo>
                      <a:pt x="239" y="281"/>
                      <a:pt x="243" y="276"/>
                      <a:pt x="243" y="271"/>
                    </a:cubicBezTo>
                    <a:cubicBezTo>
                      <a:pt x="243" y="219"/>
                      <a:pt x="243" y="219"/>
                      <a:pt x="243" y="219"/>
                    </a:cubicBezTo>
                    <a:cubicBezTo>
                      <a:pt x="285" y="219"/>
                      <a:pt x="285" y="219"/>
                      <a:pt x="285" y="219"/>
                    </a:cubicBezTo>
                    <a:cubicBezTo>
                      <a:pt x="316" y="219"/>
                      <a:pt x="340" y="195"/>
                      <a:pt x="340" y="164"/>
                    </a:cubicBezTo>
                    <a:cubicBezTo>
                      <a:pt x="340" y="112"/>
                      <a:pt x="340" y="112"/>
                      <a:pt x="340" y="112"/>
                    </a:cubicBezTo>
                    <a:cubicBezTo>
                      <a:pt x="340" y="81"/>
                      <a:pt x="316" y="56"/>
                      <a:pt x="285" y="56"/>
                    </a:cubicBezTo>
                    <a:close/>
                    <a:moveTo>
                      <a:pt x="313" y="164"/>
                    </a:moveTo>
                    <a:cubicBezTo>
                      <a:pt x="313" y="179"/>
                      <a:pt x="300" y="192"/>
                      <a:pt x="285" y="192"/>
                    </a:cubicBezTo>
                    <a:cubicBezTo>
                      <a:pt x="243" y="192"/>
                      <a:pt x="243" y="192"/>
                      <a:pt x="243" y="192"/>
                    </a:cubicBezTo>
                    <a:cubicBezTo>
                      <a:pt x="243" y="84"/>
                      <a:pt x="243" y="84"/>
                      <a:pt x="243" y="84"/>
                    </a:cubicBezTo>
                    <a:cubicBezTo>
                      <a:pt x="285" y="84"/>
                      <a:pt x="285" y="84"/>
                      <a:pt x="285" y="84"/>
                    </a:cubicBezTo>
                    <a:cubicBezTo>
                      <a:pt x="300" y="84"/>
                      <a:pt x="313" y="96"/>
                      <a:pt x="313" y="112"/>
                    </a:cubicBezTo>
                    <a:lnTo>
                      <a:pt x="313" y="164"/>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
            <p:nvSpPr>
              <p:cNvPr id="133" name="Freeform 21"/>
              <p:cNvSpPr>
                <a:spLocks/>
              </p:cNvSpPr>
              <p:nvPr/>
            </p:nvSpPr>
            <p:spPr bwMode="auto">
              <a:xfrm>
                <a:off x="11077576" y="2424113"/>
                <a:ext cx="120650" cy="150813"/>
              </a:xfrm>
              <a:custGeom>
                <a:avLst/>
                <a:gdLst>
                  <a:gd name="T0" fmla="*/ 35 w 35"/>
                  <a:gd name="T1" fmla="*/ 41 h 44"/>
                  <a:gd name="T2" fmla="*/ 20 w 35"/>
                  <a:gd name="T3" fmla="*/ 44 h 44"/>
                  <a:gd name="T4" fmla="*/ 10 w 35"/>
                  <a:gd name="T5" fmla="*/ 42 h 44"/>
                  <a:gd name="T6" fmla="*/ 2 w 35"/>
                  <a:gd name="T7" fmla="*/ 34 h 44"/>
                  <a:gd name="T8" fmla="*/ 0 w 35"/>
                  <a:gd name="T9" fmla="*/ 23 h 44"/>
                  <a:gd name="T10" fmla="*/ 6 w 35"/>
                  <a:gd name="T11" fmla="*/ 6 h 44"/>
                  <a:gd name="T12" fmla="*/ 22 w 35"/>
                  <a:gd name="T13" fmla="*/ 0 h 44"/>
                  <a:gd name="T14" fmla="*/ 34 w 35"/>
                  <a:gd name="T15" fmla="*/ 2 h 44"/>
                  <a:gd name="T16" fmla="*/ 34 w 35"/>
                  <a:gd name="T17" fmla="*/ 8 h 44"/>
                  <a:gd name="T18" fmla="*/ 21 w 35"/>
                  <a:gd name="T19" fmla="*/ 4 h 44"/>
                  <a:gd name="T20" fmla="*/ 13 w 35"/>
                  <a:gd name="T21" fmla="*/ 7 h 44"/>
                  <a:gd name="T22" fmla="*/ 7 w 35"/>
                  <a:gd name="T23" fmla="*/ 13 h 44"/>
                  <a:gd name="T24" fmla="*/ 5 w 35"/>
                  <a:gd name="T25" fmla="*/ 22 h 44"/>
                  <a:gd name="T26" fmla="*/ 9 w 35"/>
                  <a:gd name="T27" fmla="*/ 35 h 44"/>
                  <a:gd name="T28" fmla="*/ 21 w 35"/>
                  <a:gd name="T29" fmla="*/ 40 h 44"/>
                  <a:gd name="T30" fmla="*/ 30 w 35"/>
                  <a:gd name="T31" fmla="*/ 38 h 44"/>
                  <a:gd name="T32" fmla="*/ 30 w 35"/>
                  <a:gd name="T33" fmla="*/ 26 h 44"/>
                  <a:gd name="T34" fmla="*/ 20 w 35"/>
                  <a:gd name="T35" fmla="*/ 26 h 44"/>
                  <a:gd name="T36" fmla="*/ 20 w 35"/>
                  <a:gd name="T37" fmla="*/ 21 h 44"/>
                  <a:gd name="T38" fmla="*/ 35 w 35"/>
                  <a:gd name="T39" fmla="*/ 21 h 44"/>
                  <a:gd name="T40" fmla="*/ 35 w 35"/>
                  <a:gd name="T41" fmla="*/ 41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5" h="44">
                    <a:moveTo>
                      <a:pt x="35" y="41"/>
                    </a:moveTo>
                    <a:cubicBezTo>
                      <a:pt x="30" y="43"/>
                      <a:pt x="26" y="44"/>
                      <a:pt x="20" y="44"/>
                    </a:cubicBezTo>
                    <a:cubicBezTo>
                      <a:pt x="16" y="44"/>
                      <a:pt x="13" y="43"/>
                      <a:pt x="10" y="42"/>
                    </a:cubicBezTo>
                    <a:cubicBezTo>
                      <a:pt x="6" y="40"/>
                      <a:pt x="4" y="37"/>
                      <a:pt x="2" y="34"/>
                    </a:cubicBezTo>
                    <a:cubicBezTo>
                      <a:pt x="1" y="30"/>
                      <a:pt x="0" y="27"/>
                      <a:pt x="0" y="23"/>
                    </a:cubicBezTo>
                    <a:cubicBezTo>
                      <a:pt x="0" y="16"/>
                      <a:pt x="2" y="11"/>
                      <a:pt x="6" y="6"/>
                    </a:cubicBezTo>
                    <a:cubicBezTo>
                      <a:pt x="10" y="2"/>
                      <a:pt x="15" y="0"/>
                      <a:pt x="22" y="0"/>
                    </a:cubicBezTo>
                    <a:cubicBezTo>
                      <a:pt x="27" y="0"/>
                      <a:pt x="31" y="1"/>
                      <a:pt x="34" y="2"/>
                    </a:cubicBezTo>
                    <a:cubicBezTo>
                      <a:pt x="34" y="8"/>
                      <a:pt x="34" y="8"/>
                      <a:pt x="34" y="8"/>
                    </a:cubicBezTo>
                    <a:cubicBezTo>
                      <a:pt x="30" y="5"/>
                      <a:pt x="26" y="4"/>
                      <a:pt x="21" y="4"/>
                    </a:cubicBezTo>
                    <a:cubicBezTo>
                      <a:pt x="18" y="4"/>
                      <a:pt x="15" y="5"/>
                      <a:pt x="13" y="7"/>
                    </a:cubicBezTo>
                    <a:cubicBezTo>
                      <a:pt x="10" y="8"/>
                      <a:pt x="8" y="10"/>
                      <a:pt x="7" y="13"/>
                    </a:cubicBezTo>
                    <a:cubicBezTo>
                      <a:pt x="6" y="16"/>
                      <a:pt x="5" y="19"/>
                      <a:pt x="5" y="22"/>
                    </a:cubicBezTo>
                    <a:cubicBezTo>
                      <a:pt x="5" y="28"/>
                      <a:pt x="6" y="32"/>
                      <a:pt x="9" y="35"/>
                    </a:cubicBezTo>
                    <a:cubicBezTo>
                      <a:pt x="12" y="38"/>
                      <a:pt x="16" y="40"/>
                      <a:pt x="21" y="40"/>
                    </a:cubicBezTo>
                    <a:cubicBezTo>
                      <a:pt x="24" y="40"/>
                      <a:pt x="27" y="39"/>
                      <a:pt x="30" y="38"/>
                    </a:cubicBezTo>
                    <a:cubicBezTo>
                      <a:pt x="30" y="26"/>
                      <a:pt x="30" y="26"/>
                      <a:pt x="30" y="26"/>
                    </a:cubicBezTo>
                    <a:cubicBezTo>
                      <a:pt x="20" y="26"/>
                      <a:pt x="20" y="26"/>
                      <a:pt x="20" y="26"/>
                    </a:cubicBezTo>
                    <a:cubicBezTo>
                      <a:pt x="20" y="21"/>
                      <a:pt x="20" y="21"/>
                      <a:pt x="20" y="21"/>
                    </a:cubicBezTo>
                    <a:cubicBezTo>
                      <a:pt x="35" y="21"/>
                      <a:pt x="35" y="21"/>
                      <a:pt x="35" y="21"/>
                    </a:cubicBezTo>
                    <a:lnTo>
                      <a:pt x="35" y="41"/>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4" name="Freeform 22"/>
              <p:cNvSpPr>
                <a:spLocks/>
              </p:cNvSpPr>
              <p:nvPr/>
            </p:nvSpPr>
            <p:spPr bwMode="auto">
              <a:xfrm>
                <a:off x="11256963" y="2427288"/>
                <a:ext cx="79375" cy="147638"/>
              </a:xfrm>
              <a:custGeom>
                <a:avLst/>
                <a:gdLst>
                  <a:gd name="T0" fmla="*/ 50 w 50"/>
                  <a:gd name="T1" fmla="*/ 93 h 93"/>
                  <a:gd name="T2" fmla="*/ 0 w 50"/>
                  <a:gd name="T3" fmla="*/ 93 h 93"/>
                  <a:gd name="T4" fmla="*/ 0 w 50"/>
                  <a:gd name="T5" fmla="*/ 0 h 93"/>
                  <a:gd name="T6" fmla="*/ 47 w 50"/>
                  <a:gd name="T7" fmla="*/ 0 h 93"/>
                  <a:gd name="T8" fmla="*/ 47 w 50"/>
                  <a:gd name="T9" fmla="*/ 9 h 93"/>
                  <a:gd name="T10" fmla="*/ 11 w 50"/>
                  <a:gd name="T11" fmla="*/ 9 h 93"/>
                  <a:gd name="T12" fmla="*/ 11 w 50"/>
                  <a:gd name="T13" fmla="*/ 39 h 93"/>
                  <a:gd name="T14" fmla="*/ 45 w 50"/>
                  <a:gd name="T15" fmla="*/ 39 h 93"/>
                  <a:gd name="T16" fmla="*/ 45 w 50"/>
                  <a:gd name="T17" fmla="*/ 50 h 93"/>
                  <a:gd name="T18" fmla="*/ 11 w 50"/>
                  <a:gd name="T19" fmla="*/ 50 h 93"/>
                  <a:gd name="T20" fmla="*/ 11 w 50"/>
                  <a:gd name="T21" fmla="*/ 83 h 93"/>
                  <a:gd name="T22" fmla="*/ 50 w 50"/>
                  <a:gd name="T23" fmla="*/ 83 h 93"/>
                  <a:gd name="T24" fmla="*/ 50 w 50"/>
                  <a:gd name="T25" fmla="*/ 93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0" h="93">
                    <a:moveTo>
                      <a:pt x="50" y="93"/>
                    </a:moveTo>
                    <a:lnTo>
                      <a:pt x="0" y="93"/>
                    </a:lnTo>
                    <a:lnTo>
                      <a:pt x="0" y="0"/>
                    </a:lnTo>
                    <a:lnTo>
                      <a:pt x="47" y="0"/>
                    </a:lnTo>
                    <a:lnTo>
                      <a:pt x="47" y="9"/>
                    </a:lnTo>
                    <a:lnTo>
                      <a:pt x="11" y="9"/>
                    </a:lnTo>
                    <a:lnTo>
                      <a:pt x="11" y="39"/>
                    </a:lnTo>
                    <a:lnTo>
                      <a:pt x="45" y="39"/>
                    </a:lnTo>
                    <a:lnTo>
                      <a:pt x="45" y="50"/>
                    </a:lnTo>
                    <a:lnTo>
                      <a:pt x="11" y="50"/>
                    </a:lnTo>
                    <a:lnTo>
                      <a:pt x="11" y="83"/>
                    </a:lnTo>
                    <a:lnTo>
                      <a:pt x="50" y="83"/>
                    </a:lnTo>
                    <a:lnTo>
                      <a:pt x="50" y="93"/>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5" name="Freeform 23"/>
              <p:cNvSpPr>
                <a:spLocks/>
              </p:cNvSpPr>
              <p:nvPr/>
            </p:nvSpPr>
            <p:spPr bwMode="auto">
              <a:xfrm>
                <a:off x="11387138" y="2427288"/>
                <a:ext cx="79375" cy="147638"/>
              </a:xfrm>
              <a:custGeom>
                <a:avLst/>
                <a:gdLst>
                  <a:gd name="T0" fmla="*/ 50 w 50"/>
                  <a:gd name="T1" fmla="*/ 93 h 93"/>
                  <a:gd name="T2" fmla="*/ 0 w 50"/>
                  <a:gd name="T3" fmla="*/ 93 h 93"/>
                  <a:gd name="T4" fmla="*/ 0 w 50"/>
                  <a:gd name="T5" fmla="*/ 0 h 93"/>
                  <a:gd name="T6" fmla="*/ 48 w 50"/>
                  <a:gd name="T7" fmla="*/ 0 h 93"/>
                  <a:gd name="T8" fmla="*/ 48 w 50"/>
                  <a:gd name="T9" fmla="*/ 9 h 93"/>
                  <a:gd name="T10" fmla="*/ 11 w 50"/>
                  <a:gd name="T11" fmla="*/ 9 h 93"/>
                  <a:gd name="T12" fmla="*/ 11 w 50"/>
                  <a:gd name="T13" fmla="*/ 39 h 93"/>
                  <a:gd name="T14" fmla="*/ 45 w 50"/>
                  <a:gd name="T15" fmla="*/ 39 h 93"/>
                  <a:gd name="T16" fmla="*/ 45 w 50"/>
                  <a:gd name="T17" fmla="*/ 50 h 93"/>
                  <a:gd name="T18" fmla="*/ 11 w 50"/>
                  <a:gd name="T19" fmla="*/ 50 h 93"/>
                  <a:gd name="T20" fmla="*/ 11 w 50"/>
                  <a:gd name="T21" fmla="*/ 83 h 93"/>
                  <a:gd name="T22" fmla="*/ 50 w 50"/>
                  <a:gd name="T23" fmla="*/ 83 h 93"/>
                  <a:gd name="T24" fmla="*/ 50 w 50"/>
                  <a:gd name="T25" fmla="*/ 93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0" h="93">
                    <a:moveTo>
                      <a:pt x="50" y="93"/>
                    </a:moveTo>
                    <a:lnTo>
                      <a:pt x="0" y="93"/>
                    </a:lnTo>
                    <a:lnTo>
                      <a:pt x="0" y="0"/>
                    </a:lnTo>
                    <a:lnTo>
                      <a:pt x="48" y="0"/>
                    </a:lnTo>
                    <a:lnTo>
                      <a:pt x="48" y="9"/>
                    </a:lnTo>
                    <a:lnTo>
                      <a:pt x="11" y="9"/>
                    </a:lnTo>
                    <a:lnTo>
                      <a:pt x="11" y="39"/>
                    </a:lnTo>
                    <a:lnTo>
                      <a:pt x="45" y="39"/>
                    </a:lnTo>
                    <a:lnTo>
                      <a:pt x="45" y="50"/>
                    </a:lnTo>
                    <a:lnTo>
                      <a:pt x="11" y="50"/>
                    </a:lnTo>
                    <a:lnTo>
                      <a:pt x="11" y="83"/>
                    </a:lnTo>
                    <a:lnTo>
                      <a:pt x="50" y="83"/>
                    </a:lnTo>
                    <a:lnTo>
                      <a:pt x="50" y="93"/>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6" name="Freeform 24"/>
              <p:cNvSpPr>
                <a:spLocks/>
              </p:cNvSpPr>
              <p:nvPr/>
            </p:nvSpPr>
            <p:spPr bwMode="auto">
              <a:xfrm>
                <a:off x="11517313" y="2427288"/>
                <a:ext cx="103188" cy="147638"/>
              </a:xfrm>
              <a:custGeom>
                <a:avLst/>
                <a:gdLst>
                  <a:gd name="T0" fmla="*/ 30 w 30"/>
                  <a:gd name="T1" fmla="*/ 43 h 43"/>
                  <a:gd name="T2" fmla="*/ 23 w 30"/>
                  <a:gd name="T3" fmla="*/ 43 h 43"/>
                  <a:gd name="T4" fmla="*/ 6 w 30"/>
                  <a:gd name="T5" fmla="*/ 23 h 43"/>
                  <a:gd name="T6" fmla="*/ 5 w 30"/>
                  <a:gd name="T7" fmla="*/ 21 h 43"/>
                  <a:gd name="T8" fmla="*/ 5 w 30"/>
                  <a:gd name="T9" fmla="*/ 21 h 43"/>
                  <a:gd name="T10" fmla="*/ 5 w 30"/>
                  <a:gd name="T11" fmla="*/ 43 h 43"/>
                  <a:gd name="T12" fmla="*/ 0 w 30"/>
                  <a:gd name="T13" fmla="*/ 43 h 43"/>
                  <a:gd name="T14" fmla="*/ 0 w 30"/>
                  <a:gd name="T15" fmla="*/ 0 h 43"/>
                  <a:gd name="T16" fmla="*/ 5 w 30"/>
                  <a:gd name="T17" fmla="*/ 0 h 43"/>
                  <a:gd name="T18" fmla="*/ 5 w 30"/>
                  <a:gd name="T19" fmla="*/ 20 h 43"/>
                  <a:gd name="T20" fmla="*/ 5 w 30"/>
                  <a:gd name="T21" fmla="*/ 20 h 43"/>
                  <a:gd name="T22" fmla="*/ 6 w 30"/>
                  <a:gd name="T23" fmla="*/ 18 h 43"/>
                  <a:gd name="T24" fmla="*/ 23 w 30"/>
                  <a:gd name="T25" fmla="*/ 0 h 43"/>
                  <a:gd name="T26" fmla="*/ 29 w 30"/>
                  <a:gd name="T27" fmla="*/ 0 h 43"/>
                  <a:gd name="T28" fmla="*/ 10 w 30"/>
                  <a:gd name="T29" fmla="*/ 20 h 43"/>
                  <a:gd name="T30" fmla="*/ 30 w 30"/>
                  <a:gd name="T31"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 h="43">
                    <a:moveTo>
                      <a:pt x="30" y="43"/>
                    </a:moveTo>
                    <a:cubicBezTo>
                      <a:pt x="23" y="43"/>
                      <a:pt x="23" y="43"/>
                      <a:pt x="23" y="43"/>
                    </a:cubicBezTo>
                    <a:cubicBezTo>
                      <a:pt x="6" y="23"/>
                      <a:pt x="6" y="23"/>
                      <a:pt x="6" y="23"/>
                    </a:cubicBezTo>
                    <a:cubicBezTo>
                      <a:pt x="6" y="22"/>
                      <a:pt x="6" y="22"/>
                      <a:pt x="5" y="21"/>
                    </a:cubicBezTo>
                    <a:cubicBezTo>
                      <a:pt x="5" y="21"/>
                      <a:pt x="5" y="21"/>
                      <a:pt x="5" y="21"/>
                    </a:cubicBezTo>
                    <a:cubicBezTo>
                      <a:pt x="5" y="43"/>
                      <a:pt x="5" y="43"/>
                      <a:pt x="5" y="43"/>
                    </a:cubicBezTo>
                    <a:cubicBezTo>
                      <a:pt x="0" y="43"/>
                      <a:pt x="0" y="43"/>
                      <a:pt x="0" y="43"/>
                    </a:cubicBezTo>
                    <a:cubicBezTo>
                      <a:pt x="0" y="0"/>
                      <a:pt x="0" y="0"/>
                      <a:pt x="0" y="0"/>
                    </a:cubicBezTo>
                    <a:cubicBezTo>
                      <a:pt x="5" y="0"/>
                      <a:pt x="5" y="0"/>
                      <a:pt x="5" y="0"/>
                    </a:cubicBezTo>
                    <a:cubicBezTo>
                      <a:pt x="5" y="20"/>
                      <a:pt x="5" y="20"/>
                      <a:pt x="5" y="20"/>
                    </a:cubicBezTo>
                    <a:cubicBezTo>
                      <a:pt x="5" y="20"/>
                      <a:pt x="5" y="20"/>
                      <a:pt x="5" y="20"/>
                    </a:cubicBezTo>
                    <a:cubicBezTo>
                      <a:pt x="6" y="18"/>
                      <a:pt x="6" y="18"/>
                      <a:pt x="6" y="18"/>
                    </a:cubicBezTo>
                    <a:cubicBezTo>
                      <a:pt x="23" y="0"/>
                      <a:pt x="23" y="0"/>
                      <a:pt x="23" y="0"/>
                    </a:cubicBezTo>
                    <a:cubicBezTo>
                      <a:pt x="29" y="0"/>
                      <a:pt x="29" y="0"/>
                      <a:pt x="29" y="0"/>
                    </a:cubicBezTo>
                    <a:cubicBezTo>
                      <a:pt x="10" y="20"/>
                      <a:pt x="10" y="20"/>
                      <a:pt x="10" y="20"/>
                    </a:cubicBezTo>
                    <a:lnTo>
                      <a:pt x="30" y="43"/>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7" name="Rectangle 25"/>
              <p:cNvSpPr>
                <a:spLocks noChangeArrowheads="1"/>
              </p:cNvSpPr>
              <p:nvPr/>
            </p:nvSpPr>
            <p:spPr bwMode="auto">
              <a:xfrm>
                <a:off x="11764963" y="2220913"/>
                <a:ext cx="76200" cy="96838"/>
              </a:xfrm>
              <a:prstGeom prst="rect">
                <a:avLst/>
              </a:prstGeom>
              <a:solidFill>
                <a:schemeClr val="accent4">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8" name="Rectangle 26"/>
              <p:cNvSpPr>
                <a:spLocks noChangeArrowheads="1"/>
              </p:cNvSpPr>
              <p:nvPr/>
            </p:nvSpPr>
            <p:spPr bwMode="auto">
              <a:xfrm>
                <a:off x="11764963" y="2686050"/>
                <a:ext cx="76200" cy="95250"/>
              </a:xfrm>
              <a:prstGeom prst="rect">
                <a:avLst/>
              </a:prstGeom>
              <a:solidFill>
                <a:schemeClr val="accent4">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26" name="Group 25"/>
            <p:cNvGrpSpPr/>
            <p:nvPr/>
          </p:nvGrpSpPr>
          <p:grpSpPr>
            <a:xfrm>
              <a:off x="9311043" y="1715016"/>
              <a:ext cx="1509358" cy="1959682"/>
              <a:chOff x="9311043" y="1041916"/>
              <a:chExt cx="1509358" cy="1959682"/>
            </a:xfrm>
          </p:grpSpPr>
          <p:grpSp>
            <p:nvGrpSpPr>
              <p:cNvPr id="108" name="Group 107"/>
              <p:cNvGrpSpPr/>
              <p:nvPr/>
            </p:nvGrpSpPr>
            <p:grpSpPr>
              <a:xfrm>
                <a:off x="9311043" y="1041916"/>
                <a:ext cx="1509358" cy="1959682"/>
                <a:chOff x="2699562" y="3794641"/>
                <a:chExt cx="1412658" cy="1813061"/>
              </a:xfrm>
            </p:grpSpPr>
            <p:sp>
              <p:nvSpPr>
                <p:cNvPr id="112" name="Freeform 31"/>
                <p:cNvSpPr>
                  <a:spLocks/>
                </p:cNvSpPr>
                <p:nvPr/>
              </p:nvSpPr>
              <p:spPr bwMode="auto">
                <a:xfrm flipH="1">
                  <a:off x="2783003" y="3794641"/>
                  <a:ext cx="1329217" cy="1813061"/>
                </a:xfrm>
                <a:custGeom>
                  <a:avLst/>
                  <a:gdLst>
                    <a:gd name="T0" fmla="*/ 0 w 384"/>
                    <a:gd name="T1" fmla="*/ 28 h 474"/>
                    <a:gd name="T2" fmla="*/ 28 w 384"/>
                    <a:gd name="T3" fmla="*/ 0 h 474"/>
                    <a:gd name="T4" fmla="*/ 356 w 384"/>
                    <a:gd name="T5" fmla="*/ 0 h 474"/>
                    <a:gd name="T6" fmla="*/ 384 w 384"/>
                    <a:gd name="T7" fmla="*/ 28 h 474"/>
                    <a:gd name="T8" fmla="*/ 384 w 384"/>
                    <a:gd name="T9" fmla="*/ 445 h 474"/>
                    <a:gd name="T10" fmla="*/ 356 w 384"/>
                    <a:gd name="T11" fmla="*/ 474 h 474"/>
                    <a:gd name="T12" fmla="*/ 28 w 384"/>
                    <a:gd name="T13" fmla="*/ 474 h 474"/>
                    <a:gd name="T14" fmla="*/ 0 w 384"/>
                    <a:gd name="T15" fmla="*/ 445 h 474"/>
                    <a:gd name="T16" fmla="*/ 0 w 384"/>
                    <a:gd name="T17" fmla="*/ 28 h 4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4" h="474">
                      <a:moveTo>
                        <a:pt x="0" y="28"/>
                      </a:moveTo>
                      <a:cubicBezTo>
                        <a:pt x="0" y="13"/>
                        <a:pt x="12" y="0"/>
                        <a:pt x="28" y="0"/>
                      </a:cubicBezTo>
                      <a:cubicBezTo>
                        <a:pt x="356" y="0"/>
                        <a:pt x="356" y="0"/>
                        <a:pt x="356" y="0"/>
                      </a:cubicBezTo>
                      <a:cubicBezTo>
                        <a:pt x="371" y="0"/>
                        <a:pt x="384" y="13"/>
                        <a:pt x="384" y="28"/>
                      </a:cubicBezTo>
                      <a:cubicBezTo>
                        <a:pt x="384" y="445"/>
                        <a:pt x="384" y="445"/>
                        <a:pt x="384" y="445"/>
                      </a:cubicBezTo>
                      <a:cubicBezTo>
                        <a:pt x="384" y="461"/>
                        <a:pt x="371" y="474"/>
                        <a:pt x="356" y="474"/>
                      </a:cubicBezTo>
                      <a:cubicBezTo>
                        <a:pt x="28" y="474"/>
                        <a:pt x="28" y="474"/>
                        <a:pt x="28" y="474"/>
                      </a:cubicBezTo>
                      <a:cubicBezTo>
                        <a:pt x="12" y="474"/>
                        <a:pt x="0" y="461"/>
                        <a:pt x="0" y="445"/>
                      </a:cubicBezTo>
                      <a:lnTo>
                        <a:pt x="0" y="28"/>
                      </a:lnTo>
                      <a:close/>
                    </a:path>
                  </a:pathLst>
                </a:custGeom>
                <a:solidFill>
                  <a:srgbClr val="262626"/>
                </a:solidFill>
                <a:ln>
                  <a:noFill/>
                </a:ln>
              </p:spPr>
              <p:txBody>
                <a:bodyPr vert="horz" wrap="square" lIns="91440" tIns="45720" rIns="91440" bIns="45720" numCol="1" anchor="t" anchorCtr="0" compatLnSpc="1">
                  <a:prstTxWarp prst="textNoShape">
                    <a:avLst/>
                  </a:prstTxWarp>
                </a:bodyPr>
                <a:lstStyle/>
                <a:p>
                  <a:endParaRPr lang="en-US"/>
                </a:p>
              </p:txBody>
            </p:sp>
            <p:sp>
              <p:nvSpPr>
                <p:cNvPr id="113" name="Freeform 32"/>
                <p:cNvSpPr>
                  <a:spLocks/>
                </p:cNvSpPr>
                <p:nvPr/>
              </p:nvSpPr>
              <p:spPr bwMode="auto">
                <a:xfrm flipH="1">
                  <a:off x="2699562" y="5455182"/>
                  <a:ext cx="166880" cy="40816"/>
                </a:xfrm>
                <a:custGeom>
                  <a:avLst/>
                  <a:gdLst>
                    <a:gd name="T0" fmla="*/ 48 w 48"/>
                    <a:gd name="T1" fmla="*/ 6 h 11"/>
                    <a:gd name="T2" fmla="*/ 42 w 48"/>
                    <a:gd name="T3" fmla="*/ 11 h 11"/>
                    <a:gd name="T4" fmla="*/ 5 w 48"/>
                    <a:gd name="T5" fmla="*/ 11 h 11"/>
                    <a:gd name="T6" fmla="*/ 0 w 48"/>
                    <a:gd name="T7" fmla="*/ 6 h 11"/>
                    <a:gd name="T8" fmla="*/ 0 w 48"/>
                    <a:gd name="T9" fmla="*/ 6 h 11"/>
                    <a:gd name="T10" fmla="*/ 5 w 48"/>
                    <a:gd name="T11" fmla="*/ 0 h 11"/>
                    <a:gd name="T12" fmla="*/ 42 w 48"/>
                    <a:gd name="T13" fmla="*/ 0 h 11"/>
                    <a:gd name="T14" fmla="*/ 48 w 48"/>
                    <a:gd name="T15" fmla="*/ 6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1">
                      <a:moveTo>
                        <a:pt x="48" y="6"/>
                      </a:moveTo>
                      <a:cubicBezTo>
                        <a:pt x="48" y="9"/>
                        <a:pt x="45" y="11"/>
                        <a:pt x="42" y="11"/>
                      </a:cubicBezTo>
                      <a:cubicBezTo>
                        <a:pt x="5" y="11"/>
                        <a:pt x="5" y="11"/>
                        <a:pt x="5" y="11"/>
                      </a:cubicBezTo>
                      <a:cubicBezTo>
                        <a:pt x="2" y="11"/>
                        <a:pt x="0" y="9"/>
                        <a:pt x="0" y="6"/>
                      </a:cubicBezTo>
                      <a:cubicBezTo>
                        <a:pt x="0" y="6"/>
                        <a:pt x="0" y="6"/>
                        <a:pt x="0" y="6"/>
                      </a:cubicBezTo>
                      <a:cubicBezTo>
                        <a:pt x="0" y="3"/>
                        <a:pt x="2" y="0"/>
                        <a:pt x="5" y="0"/>
                      </a:cubicBezTo>
                      <a:cubicBezTo>
                        <a:pt x="42" y="0"/>
                        <a:pt x="42" y="0"/>
                        <a:pt x="42" y="0"/>
                      </a:cubicBezTo>
                      <a:cubicBezTo>
                        <a:pt x="45" y="0"/>
                        <a:pt x="48" y="3"/>
                        <a:pt x="48" y="6"/>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4" name="Freeform 33"/>
                <p:cNvSpPr>
                  <a:spLocks/>
                </p:cNvSpPr>
                <p:nvPr/>
              </p:nvSpPr>
              <p:spPr bwMode="auto">
                <a:xfrm flipH="1">
                  <a:off x="2699562" y="5334884"/>
                  <a:ext cx="166880" cy="42964"/>
                </a:xfrm>
                <a:custGeom>
                  <a:avLst/>
                  <a:gdLst>
                    <a:gd name="T0" fmla="*/ 48 w 48"/>
                    <a:gd name="T1" fmla="*/ 6 h 11"/>
                    <a:gd name="T2" fmla="*/ 42 w 48"/>
                    <a:gd name="T3" fmla="*/ 11 h 11"/>
                    <a:gd name="T4" fmla="*/ 5 w 48"/>
                    <a:gd name="T5" fmla="*/ 11 h 11"/>
                    <a:gd name="T6" fmla="*/ 0 w 48"/>
                    <a:gd name="T7" fmla="*/ 6 h 11"/>
                    <a:gd name="T8" fmla="*/ 0 w 48"/>
                    <a:gd name="T9" fmla="*/ 6 h 11"/>
                    <a:gd name="T10" fmla="*/ 5 w 48"/>
                    <a:gd name="T11" fmla="*/ 0 h 11"/>
                    <a:gd name="T12" fmla="*/ 42 w 48"/>
                    <a:gd name="T13" fmla="*/ 0 h 11"/>
                    <a:gd name="T14" fmla="*/ 48 w 48"/>
                    <a:gd name="T15" fmla="*/ 6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1">
                      <a:moveTo>
                        <a:pt x="48" y="6"/>
                      </a:moveTo>
                      <a:cubicBezTo>
                        <a:pt x="48" y="9"/>
                        <a:pt x="45" y="11"/>
                        <a:pt x="42" y="11"/>
                      </a:cubicBezTo>
                      <a:cubicBezTo>
                        <a:pt x="5" y="11"/>
                        <a:pt x="5" y="11"/>
                        <a:pt x="5" y="11"/>
                      </a:cubicBezTo>
                      <a:cubicBezTo>
                        <a:pt x="2" y="11"/>
                        <a:pt x="0" y="9"/>
                        <a:pt x="0" y="6"/>
                      </a:cubicBezTo>
                      <a:cubicBezTo>
                        <a:pt x="0" y="6"/>
                        <a:pt x="0" y="6"/>
                        <a:pt x="0" y="6"/>
                      </a:cubicBezTo>
                      <a:cubicBezTo>
                        <a:pt x="0" y="3"/>
                        <a:pt x="2" y="0"/>
                        <a:pt x="5" y="0"/>
                      </a:cubicBezTo>
                      <a:cubicBezTo>
                        <a:pt x="42" y="0"/>
                        <a:pt x="42" y="0"/>
                        <a:pt x="42" y="0"/>
                      </a:cubicBezTo>
                      <a:cubicBezTo>
                        <a:pt x="45" y="0"/>
                        <a:pt x="48" y="3"/>
                        <a:pt x="48" y="6"/>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5" name="Freeform 34"/>
                <p:cNvSpPr>
                  <a:spLocks/>
                </p:cNvSpPr>
                <p:nvPr/>
              </p:nvSpPr>
              <p:spPr bwMode="auto">
                <a:xfrm flipH="1">
                  <a:off x="2699562" y="5216734"/>
                  <a:ext cx="166880" cy="42964"/>
                </a:xfrm>
                <a:custGeom>
                  <a:avLst/>
                  <a:gdLst>
                    <a:gd name="T0" fmla="*/ 48 w 48"/>
                    <a:gd name="T1" fmla="*/ 5 h 11"/>
                    <a:gd name="T2" fmla="*/ 42 w 48"/>
                    <a:gd name="T3" fmla="*/ 11 h 11"/>
                    <a:gd name="T4" fmla="*/ 5 w 48"/>
                    <a:gd name="T5" fmla="*/ 11 h 11"/>
                    <a:gd name="T6" fmla="*/ 0 w 48"/>
                    <a:gd name="T7" fmla="*/ 5 h 11"/>
                    <a:gd name="T8" fmla="*/ 0 w 48"/>
                    <a:gd name="T9" fmla="*/ 5 h 11"/>
                    <a:gd name="T10" fmla="*/ 5 w 48"/>
                    <a:gd name="T11" fmla="*/ 0 h 11"/>
                    <a:gd name="T12" fmla="*/ 42 w 48"/>
                    <a:gd name="T13" fmla="*/ 0 h 11"/>
                    <a:gd name="T14" fmla="*/ 48 w 48"/>
                    <a:gd name="T15" fmla="*/ 5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1">
                      <a:moveTo>
                        <a:pt x="48" y="5"/>
                      </a:moveTo>
                      <a:cubicBezTo>
                        <a:pt x="48" y="8"/>
                        <a:pt x="45" y="11"/>
                        <a:pt x="42" y="11"/>
                      </a:cubicBezTo>
                      <a:cubicBezTo>
                        <a:pt x="5" y="11"/>
                        <a:pt x="5" y="11"/>
                        <a:pt x="5" y="11"/>
                      </a:cubicBezTo>
                      <a:cubicBezTo>
                        <a:pt x="2" y="11"/>
                        <a:pt x="0" y="8"/>
                        <a:pt x="0" y="5"/>
                      </a:cubicBezTo>
                      <a:cubicBezTo>
                        <a:pt x="0" y="5"/>
                        <a:pt x="0" y="5"/>
                        <a:pt x="0" y="5"/>
                      </a:cubicBezTo>
                      <a:cubicBezTo>
                        <a:pt x="0" y="2"/>
                        <a:pt x="2" y="0"/>
                        <a:pt x="5" y="0"/>
                      </a:cubicBezTo>
                      <a:cubicBezTo>
                        <a:pt x="42" y="0"/>
                        <a:pt x="42" y="0"/>
                        <a:pt x="42" y="0"/>
                      </a:cubicBezTo>
                      <a:cubicBezTo>
                        <a:pt x="45" y="0"/>
                        <a:pt x="48" y="2"/>
                        <a:pt x="48" y="5"/>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6" name="Freeform 35"/>
                <p:cNvSpPr>
                  <a:spLocks/>
                </p:cNvSpPr>
                <p:nvPr/>
              </p:nvSpPr>
              <p:spPr bwMode="auto">
                <a:xfrm flipH="1">
                  <a:off x="2699562" y="5098585"/>
                  <a:ext cx="166880" cy="42964"/>
                </a:xfrm>
                <a:custGeom>
                  <a:avLst/>
                  <a:gdLst>
                    <a:gd name="T0" fmla="*/ 48 w 48"/>
                    <a:gd name="T1" fmla="*/ 5 h 11"/>
                    <a:gd name="T2" fmla="*/ 42 w 48"/>
                    <a:gd name="T3" fmla="*/ 11 h 11"/>
                    <a:gd name="T4" fmla="*/ 5 w 48"/>
                    <a:gd name="T5" fmla="*/ 11 h 11"/>
                    <a:gd name="T6" fmla="*/ 0 w 48"/>
                    <a:gd name="T7" fmla="*/ 5 h 11"/>
                    <a:gd name="T8" fmla="*/ 0 w 48"/>
                    <a:gd name="T9" fmla="*/ 5 h 11"/>
                    <a:gd name="T10" fmla="*/ 5 w 48"/>
                    <a:gd name="T11" fmla="*/ 0 h 11"/>
                    <a:gd name="T12" fmla="*/ 42 w 48"/>
                    <a:gd name="T13" fmla="*/ 0 h 11"/>
                    <a:gd name="T14" fmla="*/ 48 w 48"/>
                    <a:gd name="T15" fmla="*/ 5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1">
                      <a:moveTo>
                        <a:pt x="48" y="5"/>
                      </a:moveTo>
                      <a:cubicBezTo>
                        <a:pt x="48" y="8"/>
                        <a:pt x="45" y="11"/>
                        <a:pt x="42" y="11"/>
                      </a:cubicBezTo>
                      <a:cubicBezTo>
                        <a:pt x="5" y="11"/>
                        <a:pt x="5" y="11"/>
                        <a:pt x="5" y="11"/>
                      </a:cubicBezTo>
                      <a:cubicBezTo>
                        <a:pt x="2" y="11"/>
                        <a:pt x="0" y="8"/>
                        <a:pt x="0" y="5"/>
                      </a:cubicBezTo>
                      <a:cubicBezTo>
                        <a:pt x="0" y="5"/>
                        <a:pt x="0" y="5"/>
                        <a:pt x="0" y="5"/>
                      </a:cubicBezTo>
                      <a:cubicBezTo>
                        <a:pt x="0" y="2"/>
                        <a:pt x="2" y="0"/>
                        <a:pt x="5" y="0"/>
                      </a:cubicBezTo>
                      <a:cubicBezTo>
                        <a:pt x="42" y="0"/>
                        <a:pt x="42" y="0"/>
                        <a:pt x="42" y="0"/>
                      </a:cubicBezTo>
                      <a:cubicBezTo>
                        <a:pt x="45" y="0"/>
                        <a:pt x="48" y="2"/>
                        <a:pt x="48" y="5"/>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7" name="Freeform 36"/>
                <p:cNvSpPr>
                  <a:spLocks/>
                </p:cNvSpPr>
                <p:nvPr/>
              </p:nvSpPr>
              <p:spPr bwMode="auto">
                <a:xfrm flipH="1">
                  <a:off x="2699562" y="4976138"/>
                  <a:ext cx="166880" cy="42964"/>
                </a:xfrm>
                <a:custGeom>
                  <a:avLst/>
                  <a:gdLst>
                    <a:gd name="T0" fmla="*/ 48 w 48"/>
                    <a:gd name="T1" fmla="*/ 6 h 11"/>
                    <a:gd name="T2" fmla="*/ 42 w 48"/>
                    <a:gd name="T3" fmla="*/ 11 h 11"/>
                    <a:gd name="T4" fmla="*/ 5 w 48"/>
                    <a:gd name="T5" fmla="*/ 11 h 11"/>
                    <a:gd name="T6" fmla="*/ 0 w 48"/>
                    <a:gd name="T7" fmla="*/ 6 h 11"/>
                    <a:gd name="T8" fmla="*/ 0 w 48"/>
                    <a:gd name="T9" fmla="*/ 6 h 11"/>
                    <a:gd name="T10" fmla="*/ 5 w 48"/>
                    <a:gd name="T11" fmla="*/ 0 h 11"/>
                    <a:gd name="T12" fmla="*/ 42 w 48"/>
                    <a:gd name="T13" fmla="*/ 0 h 11"/>
                    <a:gd name="T14" fmla="*/ 48 w 48"/>
                    <a:gd name="T15" fmla="*/ 6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1">
                      <a:moveTo>
                        <a:pt x="48" y="6"/>
                      </a:moveTo>
                      <a:cubicBezTo>
                        <a:pt x="48" y="9"/>
                        <a:pt x="45" y="11"/>
                        <a:pt x="42" y="11"/>
                      </a:cubicBezTo>
                      <a:cubicBezTo>
                        <a:pt x="5" y="11"/>
                        <a:pt x="5" y="11"/>
                        <a:pt x="5" y="11"/>
                      </a:cubicBezTo>
                      <a:cubicBezTo>
                        <a:pt x="2" y="11"/>
                        <a:pt x="0" y="9"/>
                        <a:pt x="0" y="6"/>
                      </a:cubicBezTo>
                      <a:cubicBezTo>
                        <a:pt x="0" y="6"/>
                        <a:pt x="0" y="6"/>
                        <a:pt x="0" y="6"/>
                      </a:cubicBezTo>
                      <a:cubicBezTo>
                        <a:pt x="0" y="3"/>
                        <a:pt x="2" y="0"/>
                        <a:pt x="5" y="0"/>
                      </a:cubicBezTo>
                      <a:cubicBezTo>
                        <a:pt x="42" y="0"/>
                        <a:pt x="42" y="0"/>
                        <a:pt x="42" y="0"/>
                      </a:cubicBezTo>
                      <a:cubicBezTo>
                        <a:pt x="45" y="0"/>
                        <a:pt x="48" y="3"/>
                        <a:pt x="48" y="6"/>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8" name="Freeform 37"/>
                <p:cNvSpPr>
                  <a:spLocks/>
                </p:cNvSpPr>
                <p:nvPr/>
              </p:nvSpPr>
              <p:spPr bwMode="auto">
                <a:xfrm flipH="1">
                  <a:off x="2699562" y="4857989"/>
                  <a:ext cx="166880" cy="40816"/>
                </a:xfrm>
                <a:custGeom>
                  <a:avLst/>
                  <a:gdLst>
                    <a:gd name="T0" fmla="*/ 48 w 48"/>
                    <a:gd name="T1" fmla="*/ 6 h 11"/>
                    <a:gd name="T2" fmla="*/ 42 w 48"/>
                    <a:gd name="T3" fmla="*/ 11 h 11"/>
                    <a:gd name="T4" fmla="*/ 5 w 48"/>
                    <a:gd name="T5" fmla="*/ 11 h 11"/>
                    <a:gd name="T6" fmla="*/ 0 w 48"/>
                    <a:gd name="T7" fmla="*/ 6 h 11"/>
                    <a:gd name="T8" fmla="*/ 0 w 48"/>
                    <a:gd name="T9" fmla="*/ 6 h 11"/>
                    <a:gd name="T10" fmla="*/ 5 w 48"/>
                    <a:gd name="T11" fmla="*/ 0 h 11"/>
                    <a:gd name="T12" fmla="*/ 42 w 48"/>
                    <a:gd name="T13" fmla="*/ 0 h 11"/>
                    <a:gd name="T14" fmla="*/ 48 w 48"/>
                    <a:gd name="T15" fmla="*/ 6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1">
                      <a:moveTo>
                        <a:pt x="48" y="6"/>
                      </a:moveTo>
                      <a:cubicBezTo>
                        <a:pt x="48" y="9"/>
                        <a:pt x="45" y="11"/>
                        <a:pt x="42" y="11"/>
                      </a:cubicBezTo>
                      <a:cubicBezTo>
                        <a:pt x="5" y="11"/>
                        <a:pt x="5" y="11"/>
                        <a:pt x="5" y="11"/>
                      </a:cubicBezTo>
                      <a:cubicBezTo>
                        <a:pt x="2" y="11"/>
                        <a:pt x="0" y="9"/>
                        <a:pt x="0" y="6"/>
                      </a:cubicBezTo>
                      <a:cubicBezTo>
                        <a:pt x="0" y="6"/>
                        <a:pt x="0" y="6"/>
                        <a:pt x="0" y="6"/>
                      </a:cubicBezTo>
                      <a:cubicBezTo>
                        <a:pt x="0" y="3"/>
                        <a:pt x="2" y="0"/>
                        <a:pt x="5" y="0"/>
                      </a:cubicBezTo>
                      <a:cubicBezTo>
                        <a:pt x="42" y="0"/>
                        <a:pt x="42" y="0"/>
                        <a:pt x="42" y="0"/>
                      </a:cubicBezTo>
                      <a:cubicBezTo>
                        <a:pt x="45" y="0"/>
                        <a:pt x="48" y="3"/>
                        <a:pt x="48" y="6"/>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9" name="Freeform 38"/>
                <p:cNvSpPr>
                  <a:spLocks/>
                </p:cNvSpPr>
                <p:nvPr/>
              </p:nvSpPr>
              <p:spPr bwMode="auto">
                <a:xfrm flipH="1">
                  <a:off x="2699562" y="4739839"/>
                  <a:ext cx="166880" cy="40816"/>
                </a:xfrm>
                <a:custGeom>
                  <a:avLst/>
                  <a:gdLst>
                    <a:gd name="T0" fmla="*/ 48 w 48"/>
                    <a:gd name="T1" fmla="*/ 5 h 11"/>
                    <a:gd name="T2" fmla="*/ 42 w 48"/>
                    <a:gd name="T3" fmla="*/ 11 h 11"/>
                    <a:gd name="T4" fmla="*/ 5 w 48"/>
                    <a:gd name="T5" fmla="*/ 11 h 11"/>
                    <a:gd name="T6" fmla="*/ 0 w 48"/>
                    <a:gd name="T7" fmla="*/ 5 h 11"/>
                    <a:gd name="T8" fmla="*/ 0 w 48"/>
                    <a:gd name="T9" fmla="*/ 5 h 11"/>
                    <a:gd name="T10" fmla="*/ 5 w 48"/>
                    <a:gd name="T11" fmla="*/ 0 h 11"/>
                    <a:gd name="T12" fmla="*/ 42 w 48"/>
                    <a:gd name="T13" fmla="*/ 0 h 11"/>
                    <a:gd name="T14" fmla="*/ 48 w 48"/>
                    <a:gd name="T15" fmla="*/ 5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1">
                      <a:moveTo>
                        <a:pt x="48" y="5"/>
                      </a:moveTo>
                      <a:cubicBezTo>
                        <a:pt x="48" y="8"/>
                        <a:pt x="45" y="11"/>
                        <a:pt x="42" y="11"/>
                      </a:cubicBezTo>
                      <a:cubicBezTo>
                        <a:pt x="5" y="11"/>
                        <a:pt x="5" y="11"/>
                        <a:pt x="5" y="11"/>
                      </a:cubicBezTo>
                      <a:cubicBezTo>
                        <a:pt x="2" y="11"/>
                        <a:pt x="0" y="8"/>
                        <a:pt x="0" y="5"/>
                      </a:cubicBezTo>
                      <a:cubicBezTo>
                        <a:pt x="0" y="5"/>
                        <a:pt x="0" y="5"/>
                        <a:pt x="0" y="5"/>
                      </a:cubicBezTo>
                      <a:cubicBezTo>
                        <a:pt x="0" y="2"/>
                        <a:pt x="2" y="0"/>
                        <a:pt x="5" y="0"/>
                      </a:cubicBezTo>
                      <a:cubicBezTo>
                        <a:pt x="42" y="0"/>
                        <a:pt x="42" y="0"/>
                        <a:pt x="42" y="0"/>
                      </a:cubicBezTo>
                      <a:cubicBezTo>
                        <a:pt x="45" y="0"/>
                        <a:pt x="48" y="2"/>
                        <a:pt x="48" y="5"/>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0" name="Freeform 39"/>
                <p:cNvSpPr>
                  <a:spLocks/>
                </p:cNvSpPr>
                <p:nvPr/>
              </p:nvSpPr>
              <p:spPr bwMode="auto">
                <a:xfrm flipH="1">
                  <a:off x="2699562" y="4621690"/>
                  <a:ext cx="166880" cy="40816"/>
                </a:xfrm>
                <a:custGeom>
                  <a:avLst/>
                  <a:gdLst>
                    <a:gd name="T0" fmla="*/ 48 w 48"/>
                    <a:gd name="T1" fmla="*/ 5 h 11"/>
                    <a:gd name="T2" fmla="*/ 42 w 48"/>
                    <a:gd name="T3" fmla="*/ 11 h 11"/>
                    <a:gd name="T4" fmla="*/ 5 w 48"/>
                    <a:gd name="T5" fmla="*/ 11 h 11"/>
                    <a:gd name="T6" fmla="*/ 0 w 48"/>
                    <a:gd name="T7" fmla="*/ 5 h 11"/>
                    <a:gd name="T8" fmla="*/ 0 w 48"/>
                    <a:gd name="T9" fmla="*/ 5 h 11"/>
                    <a:gd name="T10" fmla="*/ 5 w 48"/>
                    <a:gd name="T11" fmla="*/ 0 h 11"/>
                    <a:gd name="T12" fmla="*/ 42 w 48"/>
                    <a:gd name="T13" fmla="*/ 0 h 11"/>
                    <a:gd name="T14" fmla="*/ 48 w 48"/>
                    <a:gd name="T15" fmla="*/ 5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1">
                      <a:moveTo>
                        <a:pt x="48" y="5"/>
                      </a:moveTo>
                      <a:cubicBezTo>
                        <a:pt x="48" y="8"/>
                        <a:pt x="45" y="11"/>
                        <a:pt x="42" y="11"/>
                      </a:cubicBezTo>
                      <a:cubicBezTo>
                        <a:pt x="5" y="11"/>
                        <a:pt x="5" y="11"/>
                        <a:pt x="5" y="11"/>
                      </a:cubicBezTo>
                      <a:cubicBezTo>
                        <a:pt x="2" y="11"/>
                        <a:pt x="0" y="8"/>
                        <a:pt x="0" y="5"/>
                      </a:cubicBezTo>
                      <a:cubicBezTo>
                        <a:pt x="0" y="5"/>
                        <a:pt x="0" y="5"/>
                        <a:pt x="0" y="5"/>
                      </a:cubicBezTo>
                      <a:cubicBezTo>
                        <a:pt x="0" y="2"/>
                        <a:pt x="2" y="0"/>
                        <a:pt x="5" y="0"/>
                      </a:cubicBezTo>
                      <a:cubicBezTo>
                        <a:pt x="42" y="0"/>
                        <a:pt x="42" y="0"/>
                        <a:pt x="42" y="0"/>
                      </a:cubicBezTo>
                      <a:cubicBezTo>
                        <a:pt x="45" y="0"/>
                        <a:pt x="48" y="2"/>
                        <a:pt x="48" y="5"/>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1" name="Freeform 40"/>
                <p:cNvSpPr>
                  <a:spLocks/>
                </p:cNvSpPr>
                <p:nvPr/>
              </p:nvSpPr>
              <p:spPr bwMode="auto">
                <a:xfrm flipH="1">
                  <a:off x="2699562" y="4501392"/>
                  <a:ext cx="166880" cy="38667"/>
                </a:xfrm>
                <a:custGeom>
                  <a:avLst/>
                  <a:gdLst>
                    <a:gd name="T0" fmla="*/ 48 w 48"/>
                    <a:gd name="T1" fmla="*/ 5 h 10"/>
                    <a:gd name="T2" fmla="*/ 42 w 48"/>
                    <a:gd name="T3" fmla="*/ 10 h 10"/>
                    <a:gd name="T4" fmla="*/ 5 w 48"/>
                    <a:gd name="T5" fmla="*/ 10 h 10"/>
                    <a:gd name="T6" fmla="*/ 0 w 48"/>
                    <a:gd name="T7" fmla="*/ 5 h 10"/>
                    <a:gd name="T8" fmla="*/ 0 w 48"/>
                    <a:gd name="T9" fmla="*/ 5 h 10"/>
                    <a:gd name="T10" fmla="*/ 5 w 48"/>
                    <a:gd name="T11" fmla="*/ 0 h 10"/>
                    <a:gd name="T12" fmla="*/ 42 w 48"/>
                    <a:gd name="T13" fmla="*/ 0 h 10"/>
                    <a:gd name="T14" fmla="*/ 48 w 48"/>
                    <a:gd name="T15" fmla="*/ 5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0">
                      <a:moveTo>
                        <a:pt x="48" y="5"/>
                      </a:moveTo>
                      <a:cubicBezTo>
                        <a:pt x="48" y="8"/>
                        <a:pt x="45" y="10"/>
                        <a:pt x="42" y="10"/>
                      </a:cubicBezTo>
                      <a:cubicBezTo>
                        <a:pt x="5" y="10"/>
                        <a:pt x="5" y="10"/>
                        <a:pt x="5" y="10"/>
                      </a:cubicBezTo>
                      <a:cubicBezTo>
                        <a:pt x="2" y="10"/>
                        <a:pt x="0" y="8"/>
                        <a:pt x="0" y="5"/>
                      </a:cubicBezTo>
                      <a:cubicBezTo>
                        <a:pt x="0" y="5"/>
                        <a:pt x="0" y="5"/>
                        <a:pt x="0" y="5"/>
                      </a:cubicBezTo>
                      <a:cubicBezTo>
                        <a:pt x="0" y="2"/>
                        <a:pt x="2" y="0"/>
                        <a:pt x="5" y="0"/>
                      </a:cubicBezTo>
                      <a:cubicBezTo>
                        <a:pt x="42" y="0"/>
                        <a:pt x="42" y="0"/>
                        <a:pt x="42" y="0"/>
                      </a:cubicBezTo>
                      <a:cubicBezTo>
                        <a:pt x="45" y="0"/>
                        <a:pt x="48" y="2"/>
                        <a:pt x="48" y="5"/>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2" name="Freeform 41"/>
                <p:cNvSpPr>
                  <a:spLocks/>
                </p:cNvSpPr>
                <p:nvPr/>
              </p:nvSpPr>
              <p:spPr bwMode="auto">
                <a:xfrm flipH="1">
                  <a:off x="2699562" y="4378945"/>
                  <a:ext cx="166880" cy="42964"/>
                </a:xfrm>
                <a:custGeom>
                  <a:avLst/>
                  <a:gdLst>
                    <a:gd name="T0" fmla="*/ 48 w 48"/>
                    <a:gd name="T1" fmla="*/ 6 h 11"/>
                    <a:gd name="T2" fmla="*/ 42 w 48"/>
                    <a:gd name="T3" fmla="*/ 11 h 11"/>
                    <a:gd name="T4" fmla="*/ 5 w 48"/>
                    <a:gd name="T5" fmla="*/ 11 h 11"/>
                    <a:gd name="T6" fmla="*/ 0 w 48"/>
                    <a:gd name="T7" fmla="*/ 6 h 11"/>
                    <a:gd name="T8" fmla="*/ 0 w 48"/>
                    <a:gd name="T9" fmla="*/ 6 h 11"/>
                    <a:gd name="T10" fmla="*/ 5 w 48"/>
                    <a:gd name="T11" fmla="*/ 0 h 11"/>
                    <a:gd name="T12" fmla="*/ 42 w 48"/>
                    <a:gd name="T13" fmla="*/ 0 h 11"/>
                    <a:gd name="T14" fmla="*/ 48 w 48"/>
                    <a:gd name="T15" fmla="*/ 6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1">
                      <a:moveTo>
                        <a:pt x="48" y="6"/>
                      </a:moveTo>
                      <a:cubicBezTo>
                        <a:pt x="48" y="9"/>
                        <a:pt x="45" y="11"/>
                        <a:pt x="42" y="11"/>
                      </a:cubicBezTo>
                      <a:cubicBezTo>
                        <a:pt x="5" y="11"/>
                        <a:pt x="5" y="11"/>
                        <a:pt x="5" y="11"/>
                      </a:cubicBezTo>
                      <a:cubicBezTo>
                        <a:pt x="2" y="11"/>
                        <a:pt x="0" y="9"/>
                        <a:pt x="0" y="6"/>
                      </a:cubicBezTo>
                      <a:cubicBezTo>
                        <a:pt x="0" y="6"/>
                        <a:pt x="0" y="6"/>
                        <a:pt x="0" y="6"/>
                      </a:cubicBezTo>
                      <a:cubicBezTo>
                        <a:pt x="0" y="3"/>
                        <a:pt x="2" y="0"/>
                        <a:pt x="5" y="0"/>
                      </a:cubicBezTo>
                      <a:cubicBezTo>
                        <a:pt x="42" y="0"/>
                        <a:pt x="42" y="0"/>
                        <a:pt x="42" y="0"/>
                      </a:cubicBezTo>
                      <a:cubicBezTo>
                        <a:pt x="45" y="0"/>
                        <a:pt x="48" y="3"/>
                        <a:pt x="48" y="6"/>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3" name="Freeform 42"/>
                <p:cNvSpPr>
                  <a:spLocks/>
                </p:cNvSpPr>
                <p:nvPr/>
              </p:nvSpPr>
              <p:spPr bwMode="auto">
                <a:xfrm flipH="1">
                  <a:off x="2699562" y="4260796"/>
                  <a:ext cx="166880" cy="42964"/>
                </a:xfrm>
                <a:custGeom>
                  <a:avLst/>
                  <a:gdLst>
                    <a:gd name="T0" fmla="*/ 48 w 48"/>
                    <a:gd name="T1" fmla="*/ 5 h 11"/>
                    <a:gd name="T2" fmla="*/ 42 w 48"/>
                    <a:gd name="T3" fmla="*/ 11 h 11"/>
                    <a:gd name="T4" fmla="*/ 5 w 48"/>
                    <a:gd name="T5" fmla="*/ 11 h 11"/>
                    <a:gd name="T6" fmla="*/ 0 w 48"/>
                    <a:gd name="T7" fmla="*/ 5 h 11"/>
                    <a:gd name="T8" fmla="*/ 0 w 48"/>
                    <a:gd name="T9" fmla="*/ 5 h 11"/>
                    <a:gd name="T10" fmla="*/ 5 w 48"/>
                    <a:gd name="T11" fmla="*/ 0 h 11"/>
                    <a:gd name="T12" fmla="*/ 42 w 48"/>
                    <a:gd name="T13" fmla="*/ 0 h 11"/>
                    <a:gd name="T14" fmla="*/ 48 w 48"/>
                    <a:gd name="T15" fmla="*/ 5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1">
                      <a:moveTo>
                        <a:pt x="48" y="5"/>
                      </a:moveTo>
                      <a:cubicBezTo>
                        <a:pt x="48" y="8"/>
                        <a:pt x="45" y="11"/>
                        <a:pt x="42" y="11"/>
                      </a:cubicBezTo>
                      <a:cubicBezTo>
                        <a:pt x="5" y="11"/>
                        <a:pt x="5" y="11"/>
                        <a:pt x="5" y="11"/>
                      </a:cubicBezTo>
                      <a:cubicBezTo>
                        <a:pt x="2" y="11"/>
                        <a:pt x="0" y="8"/>
                        <a:pt x="0" y="5"/>
                      </a:cubicBezTo>
                      <a:cubicBezTo>
                        <a:pt x="0" y="5"/>
                        <a:pt x="0" y="5"/>
                        <a:pt x="0" y="5"/>
                      </a:cubicBezTo>
                      <a:cubicBezTo>
                        <a:pt x="0" y="2"/>
                        <a:pt x="2" y="0"/>
                        <a:pt x="5" y="0"/>
                      </a:cubicBezTo>
                      <a:cubicBezTo>
                        <a:pt x="42" y="0"/>
                        <a:pt x="42" y="0"/>
                        <a:pt x="42" y="0"/>
                      </a:cubicBezTo>
                      <a:cubicBezTo>
                        <a:pt x="45" y="0"/>
                        <a:pt x="48" y="2"/>
                        <a:pt x="48" y="5"/>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4" name="Freeform 43"/>
                <p:cNvSpPr>
                  <a:spLocks/>
                </p:cNvSpPr>
                <p:nvPr/>
              </p:nvSpPr>
              <p:spPr bwMode="auto">
                <a:xfrm flipH="1">
                  <a:off x="2699562" y="4142646"/>
                  <a:ext cx="166880" cy="42964"/>
                </a:xfrm>
                <a:custGeom>
                  <a:avLst/>
                  <a:gdLst>
                    <a:gd name="T0" fmla="*/ 48 w 48"/>
                    <a:gd name="T1" fmla="*/ 5 h 11"/>
                    <a:gd name="T2" fmla="*/ 42 w 48"/>
                    <a:gd name="T3" fmla="*/ 11 h 11"/>
                    <a:gd name="T4" fmla="*/ 5 w 48"/>
                    <a:gd name="T5" fmla="*/ 11 h 11"/>
                    <a:gd name="T6" fmla="*/ 0 w 48"/>
                    <a:gd name="T7" fmla="*/ 5 h 11"/>
                    <a:gd name="T8" fmla="*/ 0 w 48"/>
                    <a:gd name="T9" fmla="*/ 5 h 11"/>
                    <a:gd name="T10" fmla="*/ 5 w 48"/>
                    <a:gd name="T11" fmla="*/ 0 h 11"/>
                    <a:gd name="T12" fmla="*/ 42 w 48"/>
                    <a:gd name="T13" fmla="*/ 0 h 11"/>
                    <a:gd name="T14" fmla="*/ 48 w 48"/>
                    <a:gd name="T15" fmla="*/ 5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1">
                      <a:moveTo>
                        <a:pt x="48" y="5"/>
                      </a:moveTo>
                      <a:cubicBezTo>
                        <a:pt x="48" y="8"/>
                        <a:pt x="45" y="11"/>
                        <a:pt x="42" y="11"/>
                      </a:cubicBezTo>
                      <a:cubicBezTo>
                        <a:pt x="5" y="11"/>
                        <a:pt x="5" y="11"/>
                        <a:pt x="5" y="11"/>
                      </a:cubicBezTo>
                      <a:cubicBezTo>
                        <a:pt x="2" y="11"/>
                        <a:pt x="0" y="8"/>
                        <a:pt x="0" y="5"/>
                      </a:cubicBezTo>
                      <a:cubicBezTo>
                        <a:pt x="0" y="5"/>
                        <a:pt x="0" y="5"/>
                        <a:pt x="0" y="5"/>
                      </a:cubicBezTo>
                      <a:cubicBezTo>
                        <a:pt x="0" y="2"/>
                        <a:pt x="2" y="0"/>
                        <a:pt x="5" y="0"/>
                      </a:cubicBezTo>
                      <a:cubicBezTo>
                        <a:pt x="42" y="0"/>
                        <a:pt x="42" y="0"/>
                        <a:pt x="42" y="0"/>
                      </a:cubicBezTo>
                      <a:cubicBezTo>
                        <a:pt x="45" y="0"/>
                        <a:pt x="48" y="2"/>
                        <a:pt x="48" y="5"/>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5" name="Freeform 44"/>
                <p:cNvSpPr>
                  <a:spLocks/>
                </p:cNvSpPr>
                <p:nvPr/>
              </p:nvSpPr>
              <p:spPr bwMode="auto">
                <a:xfrm flipH="1">
                  <a:off x="2699562" y="4024497"/>
                  <a:ext cx="166880" cy="38667"/>
                </a:xfrm>
                <a:custGeom>
                  <a:avLst/>
                  <a:gdLst>
                    <a:gd name="T0" fmla="*/ 48 w 48"/>
                    <a:gd name="T1" fmla="*/ 5 h 10"/>
                    <a:gd name="T2" fmla="*/ 42 w 48"/>
                    <a:gd name="T3" fmla="*/ 10 h 10"/>
                    <a:gd name="T4" fmla="*/ 5 w 48"/>
                    <a:gd name="T5" fmla="*/ 10 h 10"/>
                    <a:gd name="T6" fmla="*/ 0 w 48"/>
                    <a:gd name="T7" fmla="*/ 5 h 10"/>
                    <a:gd name="T8" fmla="*/ 0 w 48"/>
                    <a:gd name="T9" fmla="*/ 5 h 10"/>
                    <a:gd name="T10" fmla="*/ 5 w 48"/>
                    <a:gd name="T11" fmla="*/ 0 h 10"/>
                    <a:gd name="T12" fmla="*/ 42 w 48"/>
                    <a:gd name="T13" fmla="*/ 0 h 10"/>
                    <a:gd name="T14" fmla="*/ 48 w 48"/>
                    <a:gd name="T15" fmla="*/ 5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0">
                      <a:moveTo>
                        <a:pt x="48" y="5"/>
                      </a:moveTo>
                      <a:cubicBezTo>
                        <a:pt x="48" y="8"/>
                        <a:pt x="45" y="10"/>
                        <a:pt x="42" y="10"/>
                      </a:cubicBezTo>
                      <a:cubicBezTo>
                        <a:pt x="5" y="10"/>
                        <a:pt x="5" y="10"/>
                        <a:pt x="5" y="10"/>
                      </a:cubicBezTo>
                      <a:cubicBezTo>
                        <a:pt x="2" y="10"/>
                        <a:pt x="0" y="8"/>
                        <a:pt x="0" y="5"/>
                      </a:cubicBezTo>
                      <a:cubicBezTo>
                        <a:pt x="0" y="5"/>
                        <a:pt x="0" y="5"/>
                        <a:pt x="0" y="5"/>
                      </a:cubicBezTo>
                      <a:cubicBezTo>
                        <a:pt x="0" y="2"/>
                        <a:pt x="2" y="0"/>
                        <a:pt x="5" y="0"/>
                      </a:cubicBezTo>
                      <a:cubicBezTo>
                        <a:pt x="42" y="0"/>
                        <a:pt x="42" y="0"/>
                        <a:pt x="42" y="0"/>
                      </a:cubicBezTo>
                      <a:cubicBezTo>
                        <a:pt x="45" y="0"/>
                        <a:pt x="48" y="2"/>
                        <a:pt x="48" y="5"/>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6" name="Freeform 45"/>
                <p:cNvSpPr>
                  <a:spLocks/>
                </p:cNvSpPr>
                <p:nvPr/>
              </p:nvSpPr>
              <p:spPr bwMode="auto">
                <a:xfrm flipH="1">
                  <a:off x="2699562" y="3902050"/>
                  <a:ext cx="166880" cy="40816"/>
                </a:xfrm>
                <a:custGeom>
                  <a:avLst/>
                  <a:gdLst>
                    <a:gd name="T0" fmla="*/ 48 w 48"/>
                    <a:gd name="T1" fmla="*/ 6 h 11"/>
                    <a:gd name="T2" fmla="*/ 42 w 48"/>
                    <a:gd name="T3" fmla="*/ 11 h 11"/>
                    <a:gd name="T4" fmla="*/ 5 w 48"/>
                    <a:gd name="T5" fmla="*/ 11 h 11"/>
                    <a:gd name="T6" fmla="*/ 0 w 48"/>
                    <a:gd name="T7" fmla="*/ 6 h 11"/>
                    <a:gd name="T8" fmla="*/ 0 w 48"/>
                    <a:gd name="T9" fmla="*/ 6 h 11"/>
                    <a:gd name="T10" fmla="*/ 5 w 48"/>
                    <a:gd name="T11" fmla="*/ 0 h 11"/>
                    <a:gd name="T12" fmla="*/ 42 w 48"/>
                    <a:gd name="T13" fmla="*/ 0 h 11"/>
                    <a:gd name="T14" fmla="*/ 48 w 48"/>
                    <a:gd name="T15" fmla="*/ 6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1">
                      <a:moveTo>
                        <a:pt x="48" y="6"/>
                      </a:moveTo>
                      <a:cubicBezTo>
                        <a:pt x="48" y="9"/>
                        <a:pt x="45" y="11"/>
                        <a:pt x="42" y="11"/>
                      </a:cubicBezTo>
                      <a:cubicBezTo>
                        <a:pt x="5" y="11"/>
                        <a:pt x="5" y="11"/>
                        <a:pt x="5" y="11"/>
                      </a:cubicBezTo>
                      <a:cubicBezTo>
                        <a:pt x="2" y="11"/>
                        <a:pt x="0" y="9"/>
                        <a:pt x="0" y="6"/>
                      </a:cubicBezTo>
                      <a:cubicBezTo>
                        <a:pt x="0" y="6"/>
                        <a:pt x="0" y="6"/>
                        <a:pt x="0" y="6"/>
                      </a:cubicBezTo>
                      <a:cubicBezTo>
                        <a:pt x="0" y="3"/>
                        <a:pt x="2" y="0"/>
                        <a:pt x="5" y="0"/>
                      </a:cubicBezTo>
                      <a:cubicBezTo>
                        <a:pt x="42" y="0"/>
                        <a:pt x="42" y="0"/>
                        <a:pt x="42" y="0"/>
                      </a:cubicBezTo>
                      <a:cubicBezTo>
                        <a:pt x="45" y="0"/>
                        <a:pt x="48" y="3"/>
                        <a:pt x="48" y="6"/>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09" name="Rounded Rectangle 108"/>
              <p:cNvSpPr/>
              <p:nvPr/>
            </p:nvSpPr>
            <p:spPr bwMode="auto">
              <a:xfrm>
                <a:off x="9727138" y="1320696"/>
                <a:ext cx="802609" cy="123093"/>
              </a:xfrm>
              <a:prstGeom prst="round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10" name="Rounded Rectangle 109"/>
              <p:cNvSpPr/>
              <p:nvPr/>
            </p:nvSpPr>
            <p:spPr bwMode="auto">
              <a:xfrm>
                <a:off x="9727138" y="1473096"/>
                <a:ext cx="802609" cy="123093"/>
              </a:xfrm>
              <a:prstGeom prst="round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11" name="Rounded Rectangle 110"/>
              <p:cNvSpPr/>
              <p:nvPr/>
            </p:nvSpPr>
            <p:spPr bwMode="auto">
              <a:xfrm>
                <a:off x="9727138" y="1625496"/>
                <a:ext cx="802609" cy="123093"/>
              </a:xfrm>
              <a:prstGeom prst="round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27" name="Group 26"/>
            <p:cNvGrpSpPr/>
            <p:nvPr/>
          </p:nvGrpSpPr>
          <p:grpSpPr>
            <a:xfrm>
              <a:off x="7202936" y="2137601"/>
              <a:ext cx="434396" cy="1567623"/>
              <a:chOff x="7202936" y="1464501"/>
              <a:chExt cx="434396" cy="1567623"/>
            </a:xfrm>
          </p:grpSpPr>
          <p:pic>
            <p:nvPicPr>
              <p:cNvPr id="97" name="Picture 96"/>
              <p:cNvPicPr>
                <a:picLocks noChangeAspect="1"/>
              </p:cNvPicPr>
              <p:nvPr/>
            </p:nvPicPr>
            <p:blipFill>
              <a:blip r:embed="rId3"/>
              <a:stretch>
                <a:fillRect/>
              </a:stretch>
            </p:blipFill>
            <p:spPr>
              <a:xfrm>
                <a:off x="7509783" y="1515955"/>
                <a:ext cx="127549" cy="1513579"/>
              </a:xfrm>
              <a:prstGeom prst="rect">
                <a:avLst/>
              </a:prstGeom>
            </p:spPr>
          </p:pic>
          <p:grpSp>
            <p:nvGrpSpPr>
              <p:cNvPr id="98" name="Group 97"/>
              <p:cNvGrpSpPr/>
              <p:nvPr/>
            </p:nvGrpSpPr>
            <p:grpSpPr>
              <a:xfrm flipV="1">
                <a:off x="7202936" y="1464501"/>
                <a:ext cx="164653" cy="1567623"/>
                <a:chOff x="7138988" y="855663"/>
                <a:chExt cx="228601" cy="2176462"/>
              </a:xfrm>
            </p:grpSpPr>
            <p:sp>
              <p:nvSpPr>
                <p:cNvPr id="99" name="AutoShape 47"/>
                <p:cNvSpPr>
                  <a:spLocks noChangeAspect="1" noChangeArrowheads="1" noTextEdit="1"/>
                </p:cNvSpPr>
                <p:nvPr/>
              </p:nvSpPr>
              <p:spPr bwMode="auto">
                <a:xfrm>
                  <a:off x="7142163" y="858838"/>
                  <a:ext cx="225425" cy="2170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 name="Freeform 49"/>
                <p:cNvSpPr>
                  <a:spLocks/>
                </p:cNvSpPr>
                <p:nvPr/>
              </p:nvSpPr>
              <p:spPr bwMode="auto">
                <a:xfrm>
                  <a:off x="7232651" y="2946400"/>
                  <a:ext cx="119063" cy="85725"/>
                </a:xfrm>
                <a:custGeom>
                  <a:avLst/>
                  <a:gdLst>
                    <a:gd name="T0" fmla="*/ 30 w 30"/>
                    <a:gd name="T1" fmla="*/ 0 h 23"/>
                    <a:gd name="T2" fmla="*/ 30 w 30"/>
                    <a:gd name="T3" fmla="*/ 18 h 23"/>
                    <a:gd name="T4" fmla="*/ 25 w 30"/>
                    <a:gd name="T5" fmla="*/ 23 h 23"/>
                    <a:gd name="T6" fmla="*/ 4 w 30"/>
                    <a:gd name="T7" fmla="*/ 23 h 23"/>
                    <a:gd name="T8" fmla="*/ 0 w 30"/>
                    <a:gd name="T9" fmla="*/ 18 h 23"/>
                    <a:gd name="T10" fmla="*/ 0 w 30"/>
                    <a:gd name="T11" fmla="*/ 0 h 23"/>
                    <a:gd name="T12" fmla="*/ 30 w 30"/>
                    <a:gd name="T13" fmla="*/ 0 h 23"/>
                  </a:gdLst>
                  <a:ahLst/>
                  <a:cxnLst>
                    <a:cxn ang="0">
                      <a:pos x="T0" y="T1"/>
                    </a:cxn>
                    <a:cxn ang="0">
                      <a:pos x="T2" y="T3"/>
                    </a:cxn>
                    <a:cxn ang="0">
                      <a:pos x="T4" y="T5"/>
                    </a:cxn>
                    <a:cxn ang="0">
                      <a:pos x="T6" y="T7"/>
                    </a:cxn>
                    <a:cxn ang="0">
                      <a:pos x="T8" y="T9"/>
                    </a:cxn>
                    <a:cxn ang="0">
                      <a:pos x="T10" y="T11"/>
                    </a:cxn>
                    <a:cxn ang="0">
                      <a:pos x="T12" y="T13"/>
                    </a:cxn>
                  </a:cxnLst>
                  <a:rect l="0" t="0" r="r" b="b"/>
                  <a:pathLst>
                    <a:path w="30" h="23">
                      <a:moveTo>
                        <a:pt x="30" y="0"/>
                      </a:moveTo>
                      <a:cubicBezTo>
                        <a:pt x="30" y="18"/>
                        <a:pt x="30" y="18"/>
                        <a:pt x="30" y="18"/>
                      </a:cubicBezTo>
                      <a:cubicBezTo>
                        <a:pt x="30" y="21"/>
                        <a:pt x="28" y="23"/>
                        <a:pt x="25" y="23"/>
                      </a:cubicBezTo>
                      <a:cubicBezTo>
                        <a:pt x="4" y="23"/>
                        <a:pt x="4" y="23"/>
                        <a:pt x="4" y="23"/>
                      </a:cubicBezTo>
                      <a:cubicBezTo>
                        <a:pt x="2" y="23"/>
                        <a:pt x="0" y="21"/>
                        <a:pt x="0" y="18"/>
                      </a:cubicBezTo>
                      <a:cubicBezTo>
                        <a:pt x="0" y="0"/>
                        <a:pt x="0" y="0"/>
                        <a:pt x="0" y="0"/>
                      </a:cubicBezTo>
                      <a:lnTo>
                        <a:pt x="30" y="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1" name="Freeform 50"/>
                <p:cNvSpPr>
                  <a:spLocks/>
                </p:cNvSpPr>
                <p:nvPr/>
              </p:nvSpPr>
              <p:spPr bwMode="auto">
                <a:xfrm>
                  <a:off x="7138988" y="2173288"/>
                  <a:ext cx="109538" cy="581025"/>
                </a:xfrm>
                <a:custGeom>
                  <a:avLst/>
                  <a:gdLst>
                    <a:gd name="T0" fmla="*/ 26 w 28"/>
                    <a:gd name="T1" fmla="*/ 146 h 154"/>
                    <a:gd name="T2" fmla="*/ 26 w 28"/>
                    <a:gd name="T3" fmla="*/ 114 h 154"/>
                    <a:gd name="T4" fmla="*/ 23 w 28"/>
                    <a:gd name="T5" fmla="*/ 114 h 154"/>
                    <a:gd name="T6" fmla="*/ 22 w 28"/>
                    <a:gd name="T7" fmla="*/ 105 h 154"/>
                    <a:gd name="T8" fmla="*/ 16 w 28"/>
                    <a:gd name="T9" fmla="*/ 111 h 154"/>
                    <a:gd name="T10" fmla="*/ 11 w 28"/>
                    <a:gd name="T11" fmla="*/ 109 h 154"/>
                    <a:gd name="T12" fmla="*/ 9 w 28"/>
                    <a:gd name="T13" fmla="*/ 71 h 154"/>
                    <a:gd name="T14" fmla="*/ 17 w 28"/>
                    <a:gd name="T15" fmla="*/ 6 h 154"/>
                    <a:gd name="T16" fmla="*/ 14 w 28"/>
                    <a:gd name="T17" fmla="*/ 1 h 154"/>
                    <a:gd name="T18" fmla="*/ 9 w 28"/>
                    <a:gd name="T19" fmla="*/ 3 h 154"/>
                    <a:gd name="T20" fmla="*/ 0 w 28"/>
                    <a:gd name="T21" fmla="*/ 71 h 154"/>
                    <a:gd name="T22" fmla="*/ 23 w 28"/>
                    <a:gd name="T23" fmla="*/ 154 h 154"/>
                    <a:gd name="T24" fmla="*/ 28 w 28"/>
                    <a:gd name="T25" fmla="*/ 150 h 154"/>
                    <a:gd name="T26" fmla="*/ 26 w 28"/>
                    <a:gd name="T27" fmla="*/ 146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 h="154">
                      <a:moveTo>
                        <a:pt x="26" y="146"/>
                      </a:moveTo>
                      <a:cubicBezTo>
                        <a:pt x="26" y="114"/>
                        <a:pt x="26" y="114"/>
                        <a:pt x="26" y="114"/>
                      </a:cubicBezTo>
                      <a:cubicBezTo>
                        <a:pt x="23" y="114"/>
                        <a:pt x="23" y="114"/>
                        <a:pt x="23" y="114"/>
                      </a:cubicBezTo>
                      <a:cubicBezTo>
                        <a:pt x="22" y="105"/>
                        <a:pt x="22" y="105"/>
                        <a:pt x="22" y="105"/>
                      </a:cubicBezTo>
                      <a:cubicBezTo>
                        <a:pt x="22" y="108"/>
                        <a:pt x="19" y="111"/>
                        <a:pt x="16" y="111"/>
                      </a:cubicBezTo>
                      <a:cubicBezTo>
                        <a:pt x="14" y="111"/>
                        <a:pt x="12" y="110"/>
                        <a:pt x="11" y="109"/>
                      </a:cubicBezTo>
                      <a:cubicBezTo>
                        <a:pt x="10" y="99"/>
                        <a:pt x="9" y="86"/>
                        <a:pt x="9" y="71"/>
                      </a:cubicBezTo>
                      <a:cubicBezTo>
                        <a:pt x="9" y="45"/>
                        <a:pt x="12" y="21"/>
                        <a:pt x="17" y="6"/>
                      </a:cubicBezTo>
                      <a:cubicBezTo>
                        <a:pt x="18" y="4"/>
                        <a:pt x="17" y="2"/>
                        <a:pt x="14" y="1"/>
                      </a:cubicBezTo>
                      <a:cubicBezTo>
                        <a:pt x="12" y="0"/>
                        <a:pt x="10" y="1"/>
                        <a:pt x="9" y="3"/>
                      </a:cubicBezTo>
                      <a:cubicBezTo>
                        <a:pt x="3" y="18"/>
                        <a:pt x="0" y="44"/>
                        <a:pt x="0" y="71"/>
                      </a:cubicBezTo>
                      <a:cubicBezTo>
                        <a:pt x="0" y="100"/>
                        <a:pt x="5" y="154"/>
                        <a:pt x="23" y="154"/>
                      </a:cubicBezTo>
                      <a:cubicBezTo>
                        <a:pt x="26" y="154"/>
                        <a:pt x="28" y="152"/>
                        <a:pt x="28" y="150"/>
                      </a:cubicBezTo>
                      <a:cubicBezTo>
                        <a:pt x="28" y="148"/>
                        <a:pt x="27" y="147"/>
                        <a:pt x="26" y="146"/>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 name="Rectangle 51"/>
                <p:cNvSpPr>
                  <a:spLocks noChangeArrowheads="1"/>
                </p:cNvSpPr>
                <p:nvPr/>
              </p:nvSpPr>
              <p:spPr bwMode="auto">
                <a:xfrm>
                  <a:off x="7232651" y="2784475"/>
                  <a:ext cx="123825" cy="85725"/>
                </a:xfrm>
                <a:prstGeom prst="rect">
                  <a:avLst/>
                </a:prstGeom>
                <a:solidFill>
                  <a:srgbClr val="B2291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 name="Freeform 52"/>
                <p:cNvSpPr>
                  <a:spLocks/>
                </p:cNvSpPr>
                <p:nvPr/>
              </p:nvSpPr>
              <p:spPr bwMode="auto">
                <a:xfrm>
                  <a:off x="7280276" y="855663"/>
                  <a:ext cx="28575" cy="192087"/>
                </a:xfrm>
                <a:custGeom>
                  <a:avLst/>
                  <a:gdLst>
                    <a:gd name="T0" fmla="*/ 7 w 7"/>
                    <a:gd name="T1" fmla="*/ 48 h 51"/>
                    <a:gd name="T2" fmla="*/ 3 w 7"/>
                    <a:gd name="T3" fmla="*/ 51 h 51"/>
                    <a:gd name="T4" fmla="*/ 3 w 7"/>
                    <a:gd name="T5" fmla="*/ 51 h 51"/>
                    <a:gd name="T6" fmla="*/ 0 w 7"/>
                    <a:gd name="T7" fmla="*/ 48 h 51"/>
                    <a:gd name="T8" fmla="*/ 0 w 7"/>
                    <a:gd name="T9" fmla="*/ 4 h 51"/>
                    <a:gd name="T10" fmla="*/ 3 w 7"/>
                    <a:gd name="T11" fmla="*/ 0 h 51"/>
                    <a:gd name="T12" fmla="*/ 3 w 7"/>
                    <a:gd name="T13" fmla="*/ 0 h 51"/>
                    <a:gd name="T14" fmla="*/ 7 w 7"/>
                    <a:gd name="T15" fmla="*/ 4 h 51"/>
                    <a:gd name="T16" fmla="*/ 7 w 7"/>
                    <a:gd name="T17" fmla="*/ 48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51">
                      <a:moveTo>
                        <a:pt x="7" y="48"/>
                      </a:moveTo>
                      <a:cubicBezTo>
                        <a:pt x="7" y="50"/>
                        <a:pt x="5" y="51"/>
                        <a:pt x="3" y="51"/>
                      </a:cubicBezTo>
                      <a:cubicBezTo>
                        <a:pt x="3" y="51"/>
                        <a:pt x="3" y="51"/>
                        <a:pt x="3" y="51"/>
                      </a:cubicBezTo>
                      <a:cubicBezTo>
                        <a:pt x="1" y="51"/>
                        <a:pt x="0" y="50"/>
                        <a:pt x="0" y="48"/>
                      </a:cubicBezTo>
                      <a:cubicBezTo>
                        <a:pt x="0" y="4"/>
                        <a:pt x="0" y="4"/>
                        <a:pt x="0" y="4"/>
                      </a:cubicBezTo>
                      <a:cubicBezTo>
                        <a:pt x="0" y="2"/>
                        <a:pt x="1" y="0"/>
                        <a:pt x="3" y="0"/>
                      </a:cubicBezTo>
                      <a:cubicBezTo>
                        <a:pt x="3" y="0"/>
                        <a:pt x="3" y="0"/>
                        <a:pt x="3" y="0"/>
                      </a:cubicBezTo>
                      <a:cubicBezTo>
                        <a:pt x="5" y="0"/>
                        <a:pt x="7" y="2"/>
                        <a:pt x="7" y="4"/>
                      </a:cubicBezTo>
                      <a:lnTo>
                        <a:pt x="7" y="48"/>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 name="Freeform 53"/>
                <p:cNvSpPr>
                  <a:spLocks/>
                </p:cNvSpPr>
                <p:nvPr/>
              </p:nvSpPr>
              <p:spPr bwMode="auto">
                <a:xfrm>
                  <a:off x="7229476" y="908050"/>
                  <a:ext cx="127000" cy="225425"/>
                </a:xfrm>
                <a:custGeom>
                  <a:avLst/>
                  <a:gdLst>
                    <a:gd name="T0" fmla="*/ 55 w 80"/>
                    <a:gd name="T1" fmla="*/ 0 h 142"/>
                    <a:gd name="T2" fmla="*/ 25 w 80"/>
                    <a:gd name="T3" fmla="*/ 0 h 142"/>
                    <a:gd name="T4" fmla="*/ 0 w 80"/>
                    <a:gd name="T5" fmla="*/ 142 h 142"/>
                    <a:gd name="T6" fmla="*/ 80 w 80"/>
                    <a:gd name="T7" fmla="*/ 142 h 142"/>
                    <a:gd name="T8" fmla="*/ 55 w 80"/>
                    <a:gd name="T9" fmla="*/ 0 h 142"/>
                  </a:gdLst>
                  <a:ahLst/>
                  <a:cxnLst>
                    <a:cxn ang="0">
                      <a:pos x="T0" y="T1"/>
                    </a:cxn>
                    <a:cxn ang="0">
                      <a:pos x="T2" y="T3"/>
                    </a:cxn>
                    <a:cxn ang="0">
                      <a:pos x="T4" y="T5"/>
                    </a:cxn>
                    <a:cxn ang="0">
                      <a:pos x="T6" y="T7"/>
                    </a:cxn>
                    <a:cxn ang="0">
                      <a:pos x="T8" y="T9"/>
                    </a:cxn>
                  </a:cxnLst>
                  <a:rect l="0" t="0" r="r" b="b"/>
                  <a:pathLst>
                    <a:path w="80" h="142">
                      <a:moveTo>
                        <a:pt x="55" y="0"/>
                      </a:moveTo>
                      <a:lnTo>
                        <a:pt x="25" y="0"/>
                      </a:lnTo>
                      <a:lnTo>
                        <a:pt x="0" y="142"/>
                      </a:lnTo>
                      <a:lnTo>
                        <a:pt x="80" y="142"/>
                      </a:lnTo>
                      <a:lnTo>
                        <a:pt x="55" y="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 name="Rectangle 54"/>
                <p:cNvSpPr>
                  <a:spLocks noChangeArrowheads="1"/>
                </p:cNvSpPr>
                <p:nvPr/>
              </p:nvSpPr>
              <p:spPr bwMode="auto">
                <a:xfrm>
                  <a:off x="7216776" y="1168400"/>
                  <a:ext cx="150813" cy="1619250"/>
                </a:xfrm>
                <a:prstGeom prst="rect">
                  <a:avLst/>
                </a:pr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6" name="Rectangle 55"/>
                <p:cNvSpPr>
                  <a:spLocks noChangeArrowheads="1"/>
                </p:cNvSpPr>
                <p:nvPr/>
              </p:nvSpPr>
              <p:spPr bwMode="auto">
                <a:xfrm>
                  <a:off x="7216776" y="1130300"/>
                  <a:ext cx="150813" cy="381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 name="Rectangle 56"/>
                <p:cNvSpPr>
                  <a:spLocks noChangeArrowheads="1"/>
                </p:cNvSpPr>
                <p:nvPr/>
              </p:nvSpPr>
              <p:spPr bwMode="auto">
                <a:xfrm>
                  <a:off x="7216776" y="2847975"/>
                  <a:ext cx="150813" cy="112712"/>
                </a:xfrm>
                <a:prstGeom prst="rect">
                  <a:avLst/>
                </a:pr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grpSp>
        </p:grpSp>
        <p:sp>
          <p:nvSpPr>
            <p:cNvPr id="28" name="Freeform 60"/>
            <p:cNvSpPr>
              <a:spLocks noEditPoints="1"/>
            </p:cNvSpPr>
            <p:nvPr/>
          </p:nvSpPr>
          <p:spPr bwMode="auto">
            <a:xfrm>
              <a:off x="10951640" y="3797916"/>
              <a:ext cx="1200752" cy="874489"/>
            </a:xfrm>
            <a:custGeom>
              <a:avLst/>
              <a:gdLst>
                <a:gd name="T0" fmla="*/ 45 w 1931"/>
                <a:gd name="T1" fmla="*/ 0 h 1354"/>
                <a:gd name="T2" fmla="*/ 1886 w 1931"/>
                <a:gd name="T3" fmla="*/ 0 h 1354"/>
                <a:gd name="T4" fmla="*/ 965 w 1931"/>
                <a:gd name="T5" fmla="*/ 774 h 1354"/>
                <a:gd name="T6" fmla="*/ 45 w 1931"/>
                <a:gd name="T7" fmla="*/ 0 h 1354"/>
                <a:gd name="T8" fmla="*/ 45 w 1931"/>
                <a:gd name="T9" fmla="*/ 0 h 1354"/>
                <a:gd name="T10" fmla="*/ 985 w 1931"/>
                <a:gd name="T11" fmla="*/ 838 h 1354"/>
                <a:gd name="T12" fmla="*/ 985 w 1931"/>
                <a:gd name="T13" fmla="*/ 838 h 1354"/>
                <a:gd name="T14" fmla="*/ 985 w 1931"/>
                <a:gd name="T15" fmla="*/ 845 h 1354"/>
                <a:gd name="T16" fmla="*/ 978 w 1931"/>
                <a:gd name="T17" fmla="*/ 845 h 1354"/>
                <a:gd name="T18" fmla="*/ 978 w 1931"/>
                <a:gd name="T19" fmla="*/ 845 h 1354"/>
                <a:gd name="T20" fmla="*/ 972 w 1931"/>
                <a:gd name="T21" fmla="*/ 845 h 1354"/>
                <a:gd name="T22" fmla="*/ 972 w 1931"/>
                <a:gd name="T23" fmla="*/ 845 h 1354"/>
                <a:gd name="T24" fmla="*/ 965 w 1931"/>
                <a:gd name="T25" fmla="*/ 845 h 1354"/>
                <a:gd name="T26" fmla="*/ 965 w 1931"/>
                <a:gd name="T27" fmla="*/ 845 h 1354"/>
                <a:gd name="T28" fmla="*/ 965 w 1931"/>
                <a:gd name="T29" fmla="*/ 845 h 1354"/>
                <a:gd name="T30" fmla="*/ 959 w 1931"/>
                <a:gd name="T31" fmla="*/ 845 h 1354"/>
                <a:gd name="T32" fmla="*/ 959 w 1931"/>
                <a:gd name="T33" fmla="*/ 845 h 1354"/>
                <a:gd name="T34" fmla="*/ 952 w 1931"/>
                <a:gd name="T35" fmla="*/ 845 h 1354"/>
                <a:gd name="T36" fmla="*/ 952 w 1931"/>
                <a:gd name="T37" fmla="*/ 845 h 1354"/>
                <a:gd name="T38" fmla="*/ 946 w 1931"/>
                <a:gd name="T39" fmla="*/ 845 h 1354"/>
                <a:gd name="T40" fmla="*/ 946 w 1931"/>
                <a:gd name="T41" fmla="*/ 838 h 1354"/>
                <a:gd name="T42" fmla="*/ 946 w 1931"/>
                <a:gd name="T43" fmla="*/ 838 h 1354"/>
                <a:gd name="T44" fmla="*/ 804 w 1931"/>
                <a:gd name="T45" fmla="*/ 722 h 1354"/>
                <a:gd name="T46" fmla="*/ 51 w 1931"/>
                <a:gd name="T47" fmla="*/ 1354 h 1354"/>
                <a:gd name="T48" fmla="*/ 1886 w 1931"/>
                <a:gd name="T49" fmla="*/ 1354 h 1354"/>
                <a:gd name="T50" fmla="*/ 1126 w 1931"/>
                <a:gd name="T51" fmla="*/ 722 h 1354"/>
                <a:gd name="T52" fmla="*/ 985 w 1931"/>
                <a:gd name="T53" fmla="*/ 838 h 1354"/>
                <a:gd name="T54" fmla="*/ 985 w 1931"/>
                <a:gd name="T55" fmla="*/ 838 h 1354"/>
                <a:gd name="T56" fmla="*/ 0 w 1931"/>
                <a:gd name="T57" fmla="*/ 39 h 1354"/>
                <a:gd name="T58" fmla="*/ 0 w 1931"/>
                <a:gd name="T59" fmla="*/ 1316 h 1354"/>
                <a:gd name="T60" fmla="*/ 759 w 1931"/>
                <a:gd name="T61" fmla="*/ 684 h 1354"/>
                <a:gd name="T62" fmla="*/ 0 w 1931"/>
                <a:gd name="T63" fmla="*/ 39 h 1354"/>
                <a:gd name="T64" fmla="*/ 0 w 1931"/>
                <a:gd name="T65" fmla="*/ 39 h 1354"/>
                <a:gd name="T66" fmla="*/ 1171 w 1931"/>
                <a:gd name="T67" fmla="*/ 684 h 1354"/>
                <a:gd name="T68" fmla="*/ 1931 w 1931"/>
                <a:gd name="T69" fmla="*/ 1316 h 1354"/>
                <a:gd name="T70" fmla="*/ 1931 w 1931"/>
                <a:gd name="T71" fmla="*/ 39 h 1354"/>
                <a:gd name="T72" fmla="*/ 1171 w 1931"/>
                <a:gd name="T73" fmla="*/ 684 h 1354"/>
                <a:gd name="T74" fmla="*/ 1171 w 1931"/>
                <a:gd name="T75" fmla="*/ 684 h 1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931" h="1354">
                  <a:moveTo>
                    <a:pt x="45" y="0"/>
                  </a:moveTo>
                  <a:cubicBezTo>
                    <a:pt x="1886" y="0"/>
                    <a:pt x="1886" y="0"/>
                    <a:pt x="1886" y="0"/>
                  </a:cubicBezTo>
                  <a:cubicBezTo>
                    <a:pt x="965" y="774"/>
                    <a:pt x="965" y="774"/>
                    <a:pt x="965" y="774"/>
                  </a:cubicBezTo>
                  <a:cubicBezTo>
                    <a:pt x="45" y="0"/>
                    <a:pt x="45" y="0"/>
                    <a:pt x="45" y="0"/>
                  </a:cubicBezTo>
                  <a:cubicBezTo>
                    <a:pt x="45" y="0"/>
                    <a:pt x="45" y="0"/>
                    <a:pt x="45" y="0"/>
                  </a:cubicBezTo>
                  <a:close/>
                  <a:moveTo>
                    <a:pt x="985" y="838"/>
                  </a:moveTo>
                  <a:cubicBezTo>
                    <a:pt x="985" y="838"/>
                    <a:pt x="985" y="838"/>
                    <a:pt x="985" y="838"/>
                  </a:cubicBezTo>
                  <a:cubicBezTo>
                    <a:pt x="985" y="838"/>
                    <a:pt x="985" y="838"/>
                    <a:pt x="985" y="845"/>
                  </a:cubicBezTo>
                  <a:cubicBezTo>
                    <a:pt x="978" y="845"/>
                    <a:pt x="978" y="845"/>
                    <a:pt x="978" y="845"/>
                  </a:cubicBezTo>
                  <a:cubicBezTo>
                    <a:pt x="978" y="845"/>
                    <a:pt x="978" y="845"/>
                    <a:pt x="978" y="845"/>
                  </a:cubicBezTo>
                  <a:cubicBezTo>
                    <a:pt x="972" y="845"/>
                    <a:pt x="972" y="845"/>
                    <a:pt x="972" y="845"/>
                  </a:cubicBezTo>
                  <a:cubicBezTo>
                    <a:pt x="972" y="845"/>
                    <a:pt x="972" y="845"/>
                    <a:pt x="972" y="845"/>
                  </a:cubicBezTo>
                  <a:cubicBezTo>
                    <a:pt x="965" y="845"/>
                    <a:pt x="965" y="845"/>
                    <a:pt x="965" y="845"/>
                  </a:cubicBezTo>
                  <a:cubicBezTo>
                    <a:pt x="965" y="845"/>
                    <a:pt x="965" y="845"/>
                    <a:pt x="965" y="845"/>
                  </a:cubicBezTo>
                  <a:cubicBezTo>
                    <a:pt x="965" y="845"/>
                    <a:pt x="965" y="845"/>
                    <a:pt x="965" y="845"/>
                  </a:cubicBezTo>
                  <a:cubicBezTo>
                    <a:pt x="959" y="845"/>
                    <a:pt x="959" y="845"/>
                    <a:pt x="959" y="845"/>
                  </a:cubicBezTo>
                  <a:cubicBezTo>
                    <a:pt x="959" y="845"/>
                    <a:pt x="959" y="845"/>
                    <a:pt x="959" y="845"/>
                  </a:cubicBezTo>
                  <a:cubicBezTo>
                    <a:pt x="952" y="845"/>
                    <a:pt x="952" y="845"/>
                    <a:pt x="952" y="845"/>
                  </a:cubicBezTo>
                  <a:cubicBezTo>
                    <a:pt x="952" y="845"/>
                    <a:pt x="952" y="845"/>
                    <a:pt x="952" y="845"/>
                  </a:cubicBezTo>
                  <a:cubicBezTo>
                    <a:pt x="952" y="845"/>
                    <a:pt x="952" y="845"/>
                    <a:pt x="946" y="845"/>
                  </a:cubicBezTo>
                  <a:cubicBezTo>
                    <a:pt x="946" y="838"/>
                    <a:pt x="946" y="838"/>
                    <a:pt x="946" y="838"/>
                  </a:cubicBezTo>
                  <a:cubicBezTo>
                    <a:pt x="946" y="838"/>
                    <a:pt x="946" y="838"/>
                    <a:pt x="946" y="838"/>
                  </a:cubicBezTo>
                  <a:cubicBezTo>
                    <a:pt x="804" y="722"/>
                    <a:pt x="804" y="722"/>
                    <a:pt x="804" y="722"/>
                  </a:cubicBezTo>
                  <a:cubicBezTo>
                    <a:pt x="51" y="1354"/>
                    <a:pt x="51" y="1354"/>
                    <a:pt x="51" y="1354"/>
                  </a:cubicBezTo>
                  <a:cubicBezTo>
                    <a:pt x="1886" y="1354"/>
                    <a:pt x="1886" y="1354"/>
                    <a:pt x="1886" y="1354"/>
                  </a:cubicBezTo>
                  <a:cubicBezTo>
                    <a:pt x="1126" y="722"/>
                    <a:pt x="1126" y="722"/>
                    <a:pt x="1126" y="722"/>
                  </a:cubicBezTo>
                  <a:cubicBezTo>
                    <a:pt x="985" y="838"/>
                    <a:pt x="985" y="838"/>
                    <a:pt x="985" y="838"/>
                  </a:cubicBezTo>
                  <a:cubicBezTo>
                    <a:pt x="985" y="838"/>
                    <a:pt x="985" y="838"/>
                    <a:pt x="985" y="838"/>
                  </a:cubicBezTo>
                  <a:close/>
                  <a:moveTo>
                    <a:pt x="0" y="39"/>
                  </a:moveTo>
                  <a:cubicBezTo>
                    <a:pt x="0" y="1316"/>
                    <a:pt x="0" y="1316"/>
                    <a:pt x="0" y="1316"/>
                  </a:cubicBezTo>
                  <a:cubicBezTo>
                    <a:pt x="759" y="684"/>
                    <a:pt x="759" y="684"/>
                    <a:pt x="759" y="684"/>
                  </a:cubicBezTo>
                  <a:cubicBezTo>
                    <a:pt x="0" y="39"/>
                    <a:pt x="0" y="39"/>
                    <a:pt x="0" y="39"/>
                  </a:cubicBezTo>
                  <a:cubicBezTo>
                    <a:pt x="0" y="39"/>
                    <a:pt x="0" y="39"/>
                    <a:pt x="0" y="39"/>
                  </a:cubicBezTo>
                  <a:close/>
                  <a:moveTo>
                    <a:pt x="1171" y="684"/>
                  </a:moveTo>
                  <a:cubicBezTo>
                    <a:pt x="1931" y="1316"/>
                    <a:pt x="1931" y="1316"/>
                    <a:pt x="1931" y="1316"/>
                  </a:cubicBezTo>
                  <a:cubicBezTo>
                    <a:pt x="1931" y="39"/>
                    <a:pt x="1931" y="39"/>
                    <a:pt x="1931" y="39"/>
                  </a:cubicBezTo>
                  <a:cubicBezTo>
                    <a:pt x="1171" y="684"/>
                    <a:pt x="1171" y="684"/>
                    <a:pt x="1171" y="684"/>
                  </a:cubicBezTo>
                  <a:cubicBezTo>
                    <a:pt x="1171" y="684"/>
                    <a:pt x="1171" y="684"/>
                    <a:pt x="1171" y="684"/>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29" name="Group 28"/>
            <p:cNvGrpSpPr/>
            <p:nvPr/>
          </p:nvGrpSpPr>
          <p:grpSpPr>
            <a:xfrm>
              <a:off x="7743520" y="1710037"/>
              <a:ext cx="1470634" cy="1974359"/>
              <a:chOff x="7743520" y="1036937"/>
              <a:chExt cx="1470634" cy="1974359"/>
            </a:xfrm>
          </p:grpSpPr>
          <p:grpSp>
            <p:nvGrpSpPr>
              <p:cNvPr id="82" name="Group 81"/>
              <p:cNvGrpSpPr/>
              <p:nvPr/>
            </p:nvGrpSpPr>
            <p:grpSpPr>
              <a:xfrm>
                <a:off x="7743520" y="1036937"/>
                <a:ext cx="1470634" cy="1974359"/>
                <a:chOff x="7740650" y="1041915"/>
                <a:chExt cx="1470634" cy="1974359"/>
              </a:xfrm>
            </p:grpSpPr>
            <p:sp>
              <p:nvSpPr>
                <p:cNvPr id="95" name="Freeform 94"/>
                <p:cNvSpPr/>
                <p:nvPr/>
              </p:nvSpPr>
              <p:spPr bwMode="auto">
                <a:xfrm>
                  <a:off x="7740650" y="1044980"/>
                  <a:ext cx="1470634" cy="1971294"/>
                </a:xfrm>
                <a:custGeom>
                  <a:avLst/>
                  <a:gdLst>
                    <a:gd name="connsiteX0" fmla="*/ 0 w 1470634"/>
                    <a:gd name="connsiteY0" fmla="*/ 0 h 1971294"/>
                    <a:gd name="connsiteX1" fmla="*/ 1225530 w 1470634"/>
                    <a:gd name="connsiteY1" fmla="*/ 0 h 1971294"/>
                    <a:gd name="connsiteX2" fmla="*/ 1470634 w 1470634"/>
                    <a:gd name="connsiteY2" fmla="*/ 244431 h 1971294"/>
                    <a:gd name="connsiteX3" fmla="*/ 1470634 w 1470634"/>
                    <a:gd name="connsiteY3" fmla="*/ 1971294 h 1971294"/>
                    <a:gd name="connsiteX4" fmla="*/ 0 w 1470634"/>
                    <a:gd name="connsiteY4" fmla="*/ 1971294 h 19712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0634" h="1971294">
                      <a:moveTo>
                        <a:pt x="0" y="0"/>
                      </a:moveTo>
                      <a:lnTo>
                        <a:pt x="1225530" y="0"/>
                      </a:lnTo>
                      <a:lnTo>
                        <a:pt x="1470634" y="244431"/>
                      </a:lnTo>
                      <a:lnTo>
                        <a:pt x="1470634" y="1971294"/>
                      </a:lnTo>
                      <a:lnTo>
                        <a:pt x="0" y="1971294"/>
                      </a:lnTo>
                      <a:close/>
                    </a:path>
                  </a:pathLst>
                </a:custGeom>
                <a:solidFill>
                  <a:schemeClr val="accent4">
                    <a:lumMod val="20000"/>
                    <a:lumOff val="8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96" name="Right Triangle 95"/>
                <p:cNvSpPr/>
                <p:nvPr/>
              </p:nvSpPr>
              <p:spPr bwMode="auto">
                <a:xfrm rot="16200000" flipV="1">
                  <a:off x="8964977" y="1040596"/>
                  <a:ext cx="244988" cy="247625"/>
                </a:xfrm>
                <a:prstGeom prst="rtTriangle">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83" name="Group 82"/>
              <p:cNvGrpSpPr/>
              <p:nvPr/>
            </p:nvGrpSpPr>
            <p:grpSpPr>
              <a:xfrm>
                <a:off x="7912042" y="1158011"/>
                <a:ext cx="1133265" cy="1611524"/>
                <a:chOff x="7912042" y="1158011"/>
                <a:chExt cx="1133265" cy="1611524"/>
              </a:xfrm>
            </p:grpSpPr>
            <p:sp>
              <p:nvSpPr>
                <p:cNvPr id="84" name="Right Bracket 83"/>
                <p:cNvSpPr/>
                <p:nvPr/>
              </p:nvSpPr>
              <p:spPr>
                <a:xfrm rot="16200000">
                  <a:off x="7955451" y="1747644"/>
                  <a:ext cx="1048681" cy="616312"/>
                </a:xfrm>
                <a:prstGeom prst="rightBracket">
                  <a:avLst>
                    <a:gd name="adj" fmla="val 0"/>
                  </a:avLst>
                </a:prstGeom>
                <a:ln w="22225" cap="sq">
                  <a:solidFill>
                    <a:schemeClr val="tx1"/>
                  </a:solidFill>
                  <a:miter lim="800000"/>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85" name="Straight Connector 84"/>
                <p:cNvCxnSpPr>
                  <a:stCxn id="84" idx="2"/>
                </p:cNvCxnSpPr>
                <p:nvPr/>
              </p:nvCxnSpPr>
              <p:spPr>
                <a:xfrm flipH="1" flipV="1">
                  <a:off x="8478837" y="1329159"/>
                  <a:ext cx="955" cy="202301"/>
                </a:xfrm>
                <a:prstGeom prst="line">
                  <a:avLst/>
                </a:prstGeom>
                <a:ln w="22225" cap="sq">
                  <a:solidFill>
                    <a:schemeClr val="tx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
              <p:nvSpPr>
                <p:cNvPr id="86" name="Oval 85"/>
                <p:cNvSpPr/>
                <p:nvPr/>
              </p:nvSpPr>
              <p:spPr bwMode="auto">
                <a:xfrm>
                  <a:off x="8347075" y="1158011"/>
                  <a:ext cx="260053" cy="260053"/>
                </a:xfrm>
                <a:prstGeom prst="ellipse">
                  <a:avLst/>
                </a:prstGeom>
                <a:solidFill>
                  <a:schemeClr val="tx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87" name="Oval 86"/>
                <p:cNvSpPr/>
                <p:nvPr/>
              </p:nvSpPr>
              <p:spPr bwMode="auto">
                <a:xfrm>
                  <a:off x="8662306" y="2509482"/>
                  <a:ext cx="260053" cy="260053"/>
                </a:xfrm>
                <a:prstGeom prst="ellipse">
                  <a:avLst/>
                </a:prstGeom>
                <a:solidFill>
                  <a:schemeClr val="tx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88" name="Flowchart: Decision 87"/>
                <p:cNvSpPr/>
                <p:nvPr/>
              </p:nvSpPr>
              <p:spPr bwMode="auto">
                <a:xfrm>
                  <a:off x="7912042" y="1590464"/>
                  <a:ext cx="514722" cy="257035"/>
                </a:xfrm>
                <a:prstGeom prst="flowChartDecision">
                  <a:avLst/>
                </a:prstGeom>
                <a:solidFill>
                  <a:schemeClr val="tx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89" name="Flowchart: Decision 88"/>
                <p:cNvSpPr/>
                <p:nvPr/>
              </p:nvSpPr>
              <p:spPr bwMode="auto">
                <a:xfrm>
                  <a:off x="8530585" y="1585939"/>
                  <a:ext cx="514722" cy="257035"/>
                </a:xfrm>
                <a:prstGeom prst="flowChartDecision">
                  <a:avLst/>
                </a:prstGeom>
                <a:solidFill>
                  <a:schemeClr val="tx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90" name="Flowchart: Process 89"/>
                <p:cNvSpPr/>
                <p:nvPr/>
              </p:nvSpPr>
              <p:spPr bwMode="auto">
                <a:xfrm>
                  <a:off x="7930372" y="1899614"/>
                  <a:ext cx="490676" cy="246584"/>
                </a:xfrm>
                <a:prstGeom prst="flowChartProcess">
                  <a:avLst/>
                </a:prstGeom>
                <a:solidFill>
                  <a:schemeClr val="tx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91" name="Flowchart: Process 90"/>
                <p:cNvSpPr/>
                <p:nvPr/>
              </p:nvSpPr>
              <p:spPr bwMode="auto">
                <a:xfrm>
                  <a:off x="7930767" y="2272353"/>
                  <a:ext cx="490676" cy="356147"/>
                </a:xfrm>
                <a:prstGeom prst="flowChartProcess">
                  <a:avLst/>
                </a:prstGeom>
                <a:solidFill>
                  <a:schemeClr val="tx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92" name="Flowchart: Process 91"/>
                <p:cNvSpPr/>
                <p:nvPr/>
              </p:nvSpPr>
              <p:spPr bwMode="auto">
                <a:xfrm>
                  <a:off x="8665048" y="1900256"/>
                  <a:ext cx="253093" cy="128569"/>
                </a:xfrm>
                <a:prstGeom prst="flowChartProcess">
                  <a:avLst/>
                </a:prstGeom>
                <a:solidFill>
                  <a:schemeClr val="tx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93" name="Flowchart: Process 92"/>
                <p:cNvSpPr/>
                <p:nvPr/>
              </p:nvSpPr>
              <p:spPr bwMode="auto">
                <a:xfrm>
                  <a:off x="8548688" y="2082622"/>
                  <a:ext cx="475640" cy="128569"/>
                </a:xfrm>
                <a:prstGeom prst="flowChartProcess">
                  <a:avLst/>
                </a:prstGeom>
                <a:solidFill>
                  <a:schemeClr val="tx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94" name="Flowchart: Process 93"/>
                <p:cNvSpPr/>
                <p:nvPr/>
              </p:nvSpPr>
              <p:spPr bwMode="auto">
                <a:xfrm>
                  <a:off x="8607128" y="2273633"/>
                  <a:ext cx="363651" cy="128569"/>
                </a:xfrm>
                <a:prstGeom prst="flowChartProcess">
                  <a:avLst/>
                </a:prstGeom>
                <a:solidFill>
                  <a:schemeClr val="tx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grpSp>
          <p:nvGrpSpPr>
            <p:cNvPr id="30" name="Group 29"/>
            <p:cNvGrpSpPr/>
            <p:nvPr/>
          </p:nvGrpSpPr>
          <p:grpSpPr>
            <a:xfrm>
              <a:off x="7983513" y="1945650"/>
              <a:ext cx="989927" cy="1378516"/>
              <a:chOff x="7983513" y="1272550"/>
              <a:chExt cx="989927" cy="1378516"/>
            </a:xfrm>
          </p:grpSpPr>
          <p:sp>
            <p:nvSpPr>
              <p:cNvPr id="65" name="Rectangle 64"/>
              <p:cNvSpPr/>
              <p:nvPr/>
            </p:nvSpPr>
            <p:spPr bwMode="auto">
              <a:xfrm>
                <a:off x="8052093" y="1700740"/>
                <a:ext cx="246888"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6" name="Rectangle 65"/>
              <p:cNvSpPr/>
              <p:nvPr/>
            </p:nvSpPr>
            <p:spPr bwMode="auto">
              <a:xfrm>
                <a:off x="8670735" y="1701124"/>
                <a:ext cx="246888"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7" name="Rectangle 66"/>
              <p:cNvSpPr/>
              <p:nvPr/>
            </p:nvSpPr>
            <p:spPr bwMode="auto">
              <a:xfrm>
                <a:off x="8398112" y="1272550"/>
                <a:ext cx="155448"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8" name="Rectangle 67"/>
              <p:cNvSpPr/>
              <p:nvPr/>
            </p:nvSpPr>
            <p:spPr bwMode="auto">
              <a:xfrm>
                <a:off x="8024697" y="1979764"/>
                <a:ext cx="118872"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9" name="Rectangle 68"/>
              <p:cNvSpPr/>
              <p:nvPr/>
            </p:nvSpPr>
            <p:spPr bwMode="auto">
              <a:xfrm>
                <a:off x="8204710" y="1979764"/>
                <a:ext cx="64008"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70" name="Rectangle 69"/>
              <p:cNvSpPr/>
              <p:nvPr/>
            </p:nvSpPr>
            <p:spPr bwMode="auto">
              <a:xfrm>
                <a:off x="8020125" y="2042062"/>
                <a:ext cx="310896"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71" name="Rectangle 70"/>
              <p:cNvSpPr/>
              <p:nvPr/>
            </p:nvSpPr>
            <p:spPr bwMode="auto">
              <a:xfrm>
                <a:off x="8736281" y="1947558"/>
                <a:ext cx="118872"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72" name="Rectangle 71"/>
              <p:cNvSpPr/>
              <p:nvPr/>
            </p:nvSpPr>
            <p:spPr bwMode="auto">
              <a:xfrm>
                <a:off x="8610547" y="2132789"/>
                <a:ext cx="118872"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73" name="Rectangle 72"/>
              <p:cNvSpPr/>
              <p:nvPr/>
            </p:nvSpPr>
            <p:spPr bwMode="auto">
              <a:xfrm>
                <a:off x="8790560" y="2132789"/>
                <a:ext cx="182880"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74" name="Rectangle 73"/>
              <p:cNvSpPr/>
              <p:nvPr/>
            </p:nvSpPr>
            <p:spPr bwMode="auto">
              <a:xfrm>
                <a:off x="8706336" y="2623634"/>
                <a:ext cx="155448"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75" name="Rectangle 74"/>
              <p:cNvSpPr/>
              <p:nvPr/>
            </p:nvSpPr>
            <p:spPr bwMode="auto">
              <a:xfrm>
                <a:off x="8694281" y="2320294"/>
                <a:ext cx="182880"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76" name="Rectangle 75"/>
              <p:cNvSpPr/>
              <p:nvPr/>
            </p:nvSpPr>
            <p:spPr bwMode="auto">
              <a:xfrm>
                <a:off x="7983513" y="2350850"/>
                <a:ext cx="310896"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77" name="Rectangle 76"/>
              <p:cNvSpPr/>
              <p:nvPr/>
            </p:nvSpPr>
            <p:spPr bwMode="auto">
              <a:xfrm>
                <a:off x="7983513" y="2411298"/>
                <a:ext cx="182880"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78" name="Rectangle 77"/>
              <p:cNvSpPr/>
              <p:nvPr/>
            </p:nvSpPr>
            <p:spPr bwMode="auto">
              <a:xfrm>
                <a:off x="8226093" y="2411298"/>
                <a:ext cx="128016"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79" name="Rectangle 78"/>
              <p:cNvSpPr/>
              <p:nvPr/>
            </p:nvSpPr>
            <p:spPr bwMode="auto">
              <a:xfrm>
                <a:off x="7983513" y="2474844"/>
                <a:ext cx="365760"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80" name="Rectangle 79"/>
              <p:cNvSpPr/>
              <p:nvPr/>
            </p:nvSpPr>
            <p:spPr bwMode="auto">
              <a:xfrm>
                <a:off x="7983513" y="2534947"/>
                <a:ext cx="118872"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81" name="Rectangle 80"/>
              <p:cNvSpPr/>
              <p:nvPr/>
            </p:nvSpPr>
            <p:spPr bwMode="auto">
              <a:xfrm>
                <a:off x="8169867" y="2534947"/>
                <a:ext cx="64008"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31" name="Group 30"/>
            <p:cNvGrpSpPr/>
            <p:nvPr/>
          </p:nvGrpSpPr>
          <p:grpSpPr>
            <a:xfrm>
              <a:off x="5895503" y="1955025"/>
              <a:ext cx="1229051" cy="1725027"/>
              <a:chOff x="5895503" y="1281925"/>
              <a:chExt cx="1229051" cy="1725027"/>
            </a:xfrm>
          </p:grpSpPr>
          <p:grpSp>
            <p:nvGrpSpPr>
              <p:cNvPr id="32" name="Group 31"/>
              <p:cNvGrpSpPr/>
              <p:nvPr/>
            </p:nvGrpSpPr>
            <p:grpSpPr>
              <a:xfrm>
                <a:off x="5895503" y="1281925"/>
                <a:ext cx="1229051" cy="1725027"/>
                <a:chOff x="5895503" y="1281925"/>
                <a:chExt cx="1229051" cy="1725027"/>
              </a:xfrm>
            </p:grpSpPr>
            <p:sp>
              <p:nvSpPr>
                <p:cNvPr id="63" name="Freeform 62"/>
                <p:cNvSpPr/>
                <p:nvPr/>
              </p:nvSpPr>
              <p:spPr bwMode="auto">
                <a:xfrm>
                  <a:off x="5895503" y="1281925"/>
                  <a:ext cx="1229050" cy="1725027"/>
                </a:xfrm>
                <a:custGeom>
                  <a:avLst/>
                  <a:gdLst>
                    <a:gd name="connsiteX0" fmla="*/ 0 w 1470634"/>
                    <a:gd name="connsiteY0" fmla="*/ 0 h 1971294"/>
                    <a:gd name="connsiteX1" fmla="*/ 1225530 w 1470634"/>
                    <a:gd name="connsiteY1" fmla="*/ 0 h 1971294"/>
                    <a:gd name="connsiteX2" fmla="*/ 1470634 w 1470634"/>
                    <a:gd name="connsiteY2" fmla="*/ 244431 h 1971294"/>
                    <a:gd name="connsiteX3" fmla="*/ 1470634 w 1470634"/>
                    <a:gd name="connsiteY3" fmla="*/ 1971294 h 1971294"/>
                    <a:gd name="connsiteX4" fmla="*/ 0 w 1470634"/>
                    <a:gd name="connsiteY4" fmla="*/ 1971294 h 19712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0634" h="1971294">
                      <a:moveTo>
                        <a:pt x="0" y="0"/>
                      </a:moveTo>
                      <a:lnTo>
                        <a:pt x="1225530" y="0"/>
                      </a:lnTo>
                      <a:lnTo>
                        <a:pt x="1470634" y="244431"/>
                      </a:lnTo>
                      <a:lnTo>
                        <a:pt x="1470634" y="1971294"/>
                      </a:lnTo>
                      <a:lnTo>
                        <a:pt x="0" y="1971294"/>
                      </a:lnTo>
                      <a:close/>
                    </a:path>
                  </a:pathLst>
                </a:custGeom>
                <a:solidFill>
                  <a:schemeClr val="tx1">
                    <a:lumMod val="9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4" name="Right Triangle 63"/>
                <p:cNvSpPr/>
                <p:nvPr/>
              </p:nvSpPr>
              <p:spPr bwMode="auto">
                <a:xfrm rot="16200000" flipV="1">
                  <a:off x="6915207" y="1286954"/>
                  <a:ext cx="214376" cy="204318"/>
                </a:xfrm>
                <a:prstGeom prst="rtTriangle">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33" name="Group 32"/>
              <p:cNvGrpSpPr/>
              <p:nvPr/>
            </p:nvGrpSpPr>
            <p:grpSpPr>
              <a:xfrm>
                <a:off x="5996740" y="1640587"/>
                <a:ext cx="1000052" cy="1136612"/>
                <a:chOff x="5996740" y="1640587"/>
                <a:chExt cx="1000052" cy="1136612"/>
              </a:xfrm>
            </p:grpSpPr>
            <p:grpSp>
              <p:nvGrpSpPr>
                <p:cNvPr id="34" name="Group 33"/>
                <p:cNvGrpSpPr/>
                <p:nvPr/>
              </p:nvGrpSpPr>
              <p:grpSpPr>
                <a:xfrm>
                  <a:off x="6265272" y="1646040"/>
                  <a:ext cx="731520" cy="87880"/>
                  <a:chOff x="6265272" y="1646040"/>
                  <a:chExt cx="731520" cy="87880"/>
                </a:xfrm>
              </p:grpSpPr>
              <p:sp>
                <p:nvSpPr>
                  <p:cNvPr id="60" name="Rectangle 59"/>
                  <p:cNvSpPr/>
                  <p:nvPr/>
                </p:nvSpPr>
                <p:spPr bwMode="auto">
                  <a:xfrm>
                    <a:off x="6265272" y="1646040"/>
                    <a:ext cx="731520"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1" name="Rectangle 60"/>
                  <p:cNvSpPr/>
                  <p:nvPr/>
                </p:nvSpPr>
                <p:spPr bwMode="auto">
                  <a:xfrm>
                    <a:off x="6265272" y="1706488"/>
                    <a:ext cx="182880"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2" name="Rectangle 61"/>
                  <p:cNvSpPr/>
                  <p:nvPr/>
                </p:nvSpPr>
                <p:spPr bwMode="auto">
                  <a:xfrm>
                    <a:off x="6507852" y="1706488"/>
                    <a:ext cx="246888"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35" name="Group 34"/>
                <p:cNvGrpSpPr/>
                <p:nvPr/>
              </p:nvGrpSpPr>
              <p:grpSpPr>
                <a:xfrm>
                  <a:off x="6265272" y="1889531"/>
                  <a:ext cx="731520" cy="87880"/>
                  <a:chOff x="6265272" y="1889531"/>
                  <a:chExt cx="731520" cy="87880"/>
                </a:xfrm>
              </p:grpSpPr>
              <p:sp>
                <p:nvSpPr>
                  <p:cNvPr id="58" name="Rectangle 57"/>
                  <p:cNvSpPr/>
                  <p:nvPr/>
                </p:nvSpPr>
                <p:spPr bwMode="auto">
                  <a:xfrm>
                    <a:off x="6265272" y="1889531"/>
                    <a:ext cx="731520"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9" name="Rectangle 58"/>
                  <p:cNvSpPr/>
                  <p:nvPr/>
                </p:nvSpPr>
                <p:spPr bwMode="auto">
                  <a:xfrm>
                    <a:off x="6265272" y="1949979"/>
                    <a:ext cx="365760"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36" name="Group 35"/>
                <p:cNvGrpSpPr/>
                <p:nvPr/>
              </p:nvGrpSpPr>
              <p:grpSpPr>
                <a:xfrm>
                  <a:off x="6265272" y="2130746"/>
                  <a:ext cx="709184" cy="87880"/>
                  <a:chOff x="6265272" y="2130746"/>
                  <a:chExt cx="709184" cy="87880"/>
                </a:xfrm>
              </p:grpSpPr>
              <p:sp>
                <p:nvSpPr>
                  <p:cNvPr id="55" name="Rectangle 54"/>
                  <p:cNvSpPr/>
                  <p:nvPr/>
                </p:nvSpPr>
                <p:spPr bwMode="auto">
                  <a:xfrm>
                    <a:off x="6265272" y="2130746"/>
                    <a:ext cx="429768"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6" name="Rectangle 55"/>
                  <p:cNvSpPr/>
                  <p:nvPr/>
                </p:nvSpPr>
                <p:spPr bwMode="auto">
                  <a:xfrm>
                    <a:off x="6265272" y="2191194"/>
                    <a:ext cx="301752"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7" name="Rectangle 56"/>
                  <p:cNvSpPr/>
                  <p:nvPr/>
                </p:nvSpPr>
                <p:spPr bwMode="auto">
                  <a:xfrm>
                    <a:off x="6736712" y="2132789"/>
                    <a:ext cx="237744"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37" name="Group 36"/>
                <p:cNvGrpSpPr/>
                <p:nvPr/>
              </p:nvGrpSpPr>
              <p:grpSpPr>
                <a:xfrm>
                  <a:off x="6265272" y="2374770"/>
                  <a:ext cx="731520" cy="87880"/>
                  <a:chOff x="6265272" y="2374770"/>
                  <a:chExt cx="731520" cy="87880"/>
                </a:xfrm>
              </p:grpSpPr>
              <p:sp>
                <p:nvSpPr>
                  <p:cNvPr id="53" name="Rectangle 52"/>
                  <p:cNvSpPr/>
                  <p:nvPr/>
                </p:nvSpPr>
                <p:spPr bwMode="auto">
                  <a:xfrm>
                    <a:off x="6265272" y="2374770"/>
                    <a:ext cx="731520"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4" name="Rectangle 53"/>
                  <p:cNvSpPr/>
                  <p:nvPr/>
                </p:nvSpPr>
                <p:spPr bwMode="auto">
                  <a:xfrm>
                    <a:off x="6265272" y="2435218"/>
                    <a:ext cx="484632"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38" name="Group 37"/>
                <p:cNvGrpSpPr/>
                <p:nvPr/>
              </p:nvGrpSpPr>
              <p:grpSpPr>
                <a:xfrm>
                  <a:off x="6265272" y="2623634"/>
                  <a:ext cx="731520" cy="87880"/>
                  <a:chOff x="6265272" y="2623634"/>
                  <a:chExt cx="731520" cy="87880"/>
                </a:xfrm>
              </p:grpSpPr>
              <p:sp>
                <p:nvSpPr>
                  <p:cNvPr id="50" name="Rectangle 49"/>
                  <p:cNvSpPr/>
                  <p:nvPr/>
                </p:nvSpPr>
                <p:spPr bwMode="auto">
                  <a:xfrm>
                    <a:off x="6265272" y="2623634"/>
                    <a:ext cx="731520"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1" name="Rectangle 50"/>
                  <p:cNvSpPr/>
                  <p:nvPr/>
                </p:nvSpPr>
                <p:spPr bwMode="auto">
                  <a:xfrm>
                    <a:off x="6265272" y="2684082"/>
                    <a:ext cx="182880"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2" name="Rectangle 51"/>
                  <p:cNvSpPr/>
                  <p:nvPr/>
                </p:nvSpPr>
                <p:spPr bwMode="auto">
                  <a:xfrm>
                    <a:off x="6501893" y="2684082"/>
                    <a:ext cx="246888"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sp>
              <p:nvSpPr>
                <p:cNvPr id="39" name="Rectangle 38"/>
                <p:cNvSpPr/>
                <p:nvPr/>
              </p:nvSpPr>
              <p:spPr bwMode="auto">
                <a:xfrm>
                  <a:off x="5996740" y="2131485"/>
                  <a:ext cx="154817" cy="154817"/>
                </a:xfrm>
                <a:prstGeom prst="rect">
                  <a:avLst/>
                </a:prstGeom>
                <a:solidFill>
                  <a:schemeClr val="tx1"/>
                </a:solidFill>
                <a:ln w="19050" cap="sq">
                  <a:solidFill>
                    <a:schemeClr val="accent4"/>
                  </a:solidFill>
                  <a:miter lim="800000"/>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0" name="Rectangle 39"/>
                <p:cNvSpPr/>
                <p:nvPr/>
              </p:nvSpPr>
              <p:spPr bwMode="auto">
                <a:xfrm>
                  <a:off x="5996740" y="2622382"/>
                  <a:ext cx="154817" cy="154817"/>
                </a:xfrm>
                <a:prstGeom prst="rect">
                  <a:avLst/>
                </a:prstGeom>
                <a:solidFill>
                  <a:schemeClr val="tx1"/>
                </a:solidFill>
                <a:ln w="19050" cap="sq">
                  <a:solidFill>
                    <a:schemeClr val="accent4"/>
                  </a:solidFill>
                  <a:miter lim="800000"/>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nvGrpSpPr>
                <p:cNvPr id="41" name="Group 40"/>
                <p:cNvGrpSpPr/>
                <p:nvPr/>
              </p:nvGrpSpPr>
              <p:grpSpPr>
                <a:xfrm>
                  <a:off x="5996740" y="1640587"/>
                  <a:ext cx="154817" cy="154817"/>
                  <a:chOff x="5996740" y="1640587"/>
                  <a:chExt cx="154817" cy="154817"/>
                </a:xfrm>
              </p:grpSpPr>
              <p:sp>
                <p:nvSpPr>
                  <p:cNvPr id="48" name="Rectangle 47"/>
                  <p:cNvSpPr/>
                  <p:nvPr/>
                </p:nvSpPr>
                <p:spPr bwMode="auto">
                  <a:xfrm>
                    <a:off x="5996740" y="1640587"/>
                    <a:ext cx="154817" cy="154817"/>
                  </a:xfrm>
                  <a:prstGeom prst="rect">
                    <a:avLst/>
                  </a:prstGeom>
                  <a:solidFill>
                    <a:schemeClr val="tx1"/>
                  </a:solidFill>
                  <a:ln w="19050" cap="sq">
                    <a:solidFill>
                      <a:schemeClr val="accent4"/>
                    </a:solidFill>
                    <a:miter lim="800000"/>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0" rIns="0" bIns="0" numCol="1" rtlCol="0" anchor="ctr" anchorCtr="0" compatLnSpc="1">
                    <a:prstTxWarp prst="textNoShape">
                      <a:avLst/>
                    </a:prstTxWarp>
                  </a:bodyPr>
                  <a:lstStyle/>
                  <a:p>
                    <a:pPr algn="ctr" defTabSz="932472" fontAlgn="base">
                      <a:lnSpc>
                        <a:spcPct val="90000"/>
                      </a:lnSpc>
                      <a:spcBef>
                        <a:spcPct val="0"/>
                      </a:spcBef>
                      <a:spcAft>
                        <a:spcPct val="0"/>
                      </a:spcAft>
                    </a:pPr>
                    <a:endParaRPr lang="en-US" sz="2000" dirty="0">
                      <a:gradFill>
                        <a:gsLst>
                          <a:gs pos="0">
                            <a:srgbClr val="FFFFFF"/>
                          </a:gs>
                          <a:gs pos="100000">
                            <a:srgbClr val="FFFFFF"/>
                          </a:gs>
                        </a:gsLst>
                        <a:lin ang="5400000" scaled="0"/>
                      </a:gradFill>
                    </a:endParaRPr>
                  </a:p>
                </p:txBody>
              </p:sp>
              <p:sp>
                <p:nvSpPr>
                  <p:cNvPr id="49" name="Freeform 5"/>
                  <p:cNvSpPr>
                    <a:spLocks/>
                  </p:cNvSpPr>
                  <p:nvPr/>
                </p:nvSpPr>
                <p:spPr bwMode="auto">
                  <a:xfrm>
                    <a:off x="6014932" y="1667864"/>
                    <a:ext cx="113315" cy="100262"/>
                  </a:xfrm>
                  <a:custGeom>
                    <a:avLst/>
                    <a:gdLst>
                      <a:gd name="T0" fmla="*/ 3976 w 3976"/>
                      <a:gd name="T1" fmla="*/ 580 h 3518"/>
                      <a:gd name="T2" fmla="*/ 3226 w 3976"/>
                      <a:gd name="T3" fmla="*/ 0 h 3518"/>
                      <a:gd name="T4" fmla="*/ 1515 w 3976"/>
                      <a:gd name="T5" fmla="*/ 2235 h 3518"/>
                      <a:gd name="T6" fmla="*/ 540 w 3976"/>
                      <a:gd name="T7" fmla="*/ 1484 h 3518"/>
                      <a:gd name="T8" fmla="*/ 0 w 3976"/>
                      <a:gd name="T9" fmla="*/ 2190 h 3518"/>
                      <a:gd name="T10" fmla="*/ 1728 w 3976"/>
                      <a:gd name="T11" fmla="*/ 3518 h 3518"/>
                      <a:gd name="T12" fmla="*/ 2267 w 3976"/>
                      <a:gd name="T13" fmla="*/ 2815 h 3518"/>
                      <a:gd name="T14" fmla="*/ 2267 w 3976"/>
                      <a:gd name="T15" fmla="*/ 2815 h 3518"/>
                      <a:gd name="T16" fmla="*/ 3976 w 3976"/>
                      <a:gd name="T17" fmla="*/ 580 h 3518"/>
                      <a:gd name="T18" fmla="*/ 3976 w 3976"/>
                      <a:gd name="T19" fmla="*/ 580 h 3518"/>
                      <a:gd name="T20" fmla="*/ 3976 w 3976"/>
                      <a:gd name="T21" fmla="*/ 580 h 35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976" h="3518">
                        <a:moveTo>
                          <a:pt x="3976" y="580"/>
                        </a:moveTo>
                        <a:lnTo>
                          <a:pt x="3226" y="0"/>
                        </a:lnTo>
                        <a:lnTo>
                          <a:pt x="1515" y="2235"/>
                        </a:lnTo>
                        <a:lnTo>
                          <a:pt x="540" y="1484"/>
                        </a:lnTo>
                        <a:lnTo>
                          <a:pt x="0" y="2190"/>
                        </a:lnTo>
                        <a:lnTo>
                          <a:pt x="1728" y="3518"/>
                        </a:lnTo>
                        <a:lnTo>
                          <a:pt x="2267" y="2815"/>
                        </a:lnTo>
                        <a:lnTo>
                          <a:pt x="2267" y="2815"/>
                        </a:lnTo>
                        <a:lnTo>
                          <a:pt x="3976" y="580"/>
                        </a:lnTo>
                        <a:lnTo>
                          <a:pt x="3976" y="580"/>
                        </a:lnTo>
                        <a:lnTo>
                          <a:pt x="3976" y="580"/>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42" name="Group 41"/>
                <p:cNvGrpSpPr/>
                <p:nvPr/>
              </p:nvGrpSpPr>
              <p:grpSpPr>
                <a:xfrm>
                  <a:off x="5996740" y="1886036"/>
                  <a:ext cx="154817" cy="154817"/>
                  <a:chOff x="5996740" y="1886036"/>
                  <a:chExt cx="154817" cy="154817"/>
                </a:xfrm>
              </p:grpSpPr>
              <p:sp>
                <p:nvSpPr>
                  <p:cNvPr id="46" name="Rectangle 45"/>
                  <p:cNvSpPr/>
                  <p:nvPr/>
                </p:nvSpPr>
                <p:spPr bwMode="auto">
                  <a:xfrm>
                    <a:off x="5996740" y="1886036"/>
                    <a:ext cx="154817" cy="154817"/>
                  </a:xfrm>
                  <a:prstGeom prst="rect">
                    <a:avLst/>
                  </a:prstGeom>
                  <a:solidFill>
                    <a:schemeClr val="tx1"/>
                  </a:solidFill>
                  <a:ln w="19050" cap="sq">
                    <a:solidFill>
                      <a:schemeClr val="accent4"/>
                    </a:solidFill>
                    <a:miter lim="800000"/>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0" rIns="0" bIns="0" numCol="1" rtlCol="0" anchor="ctr" anchorCtr="0" compatLnSpc="1">
                    <a:prstTxWarp prst="textNoShape">
                      <a:avLst/>
                    </a:prstTxWarp>
                  </a:bodyPr>
                  <a:lstStyle/>
                  <a:p>
                    <a:pPr algn="ctr" defTabSz="932472" fontAlgn="base">
                      <a:lnSpc>
                        <a:spcPct val="90000"/>
                      </a:lnSpc>
                      <a:spcBef>
                        <a:spcPct val="0"/>
                      </a:spcBef>
                      <a:spcAft>
                        <a:spcPct val="0"/>
                      </a:spcAft>
                    </a:pPr>
                    <a:endParaRPr lang="en-US" sz="2000" dirty="0">
                      <a:gradFill>
                        <a:gsLst>
                          <a:gs pos="0">
                            <a:srgbClr val="FFFFFF"/>
                          </a:gs>
                          <a:gs pos="100000">
                            <a:srgbClr val="FFFFFF"/>
                          </a:gs>
                        </a:gsLst>
                        <a:lin ang="5400000" scaled="0"/>
                      </a:gradFill>
                    </a:endParaRPr>
                  </a:p>
                </p:txBody>
              </p:sp>
              <p:sp>
                <p:nvSpPr>
                  <p:cNvPr id="47" name="Freeform 5"/>
                  <p:cNvSpPr>
                    <a:spLocks/>
                  </p:cNvSpPr>
                  <p:nvPr/>
                </p:nvSpPr>
                <p:spPr bwMode="auto">
                  <a:xfrm>
                    <a:off x="6017491" y="1913313"/>
                    <a:ext cx="113315" cy="100262"/>
                  </a:xfrm>
                  <a:custGeom>
                    <a:avLst/>
                    <a:gdLst>
                      <a:gd name="T0" fmla="*/ 3976 w 3976"/>
                      <a:gd name="T1" fmla="*/ 580 h 3518"/>
                      <a:gd name="T2" fmla="*/ 3226 w 3976"/>
                      <a:gd name="T3" fmla="*/ 0 h 3518"/>
                      <a:gd name="T4" fmla="*/ 1515 w 3976"/>
                      <a:gd name="T5" fmla="*/ 2235 h 3518"/>
                      <a:gd name="T6" fmla="*/ 540 w 3976"/>
                      <a:gd name="T7" fmla="*/ 1484 h 3518"/>
                      <a:gd name="T8" fmla="*/ 0 w 3976"/>
                      <a:gd name="T9" fmla="*/ 2190 h 3518"/>
                      <a:gd name="T10" fmla="*/ 1728 w 3976"/>
                      <a:gd name="T11" fmla="*/ 3518 h 3518"/>
                      <a:gd name="T12" fmla="*/ 2267 w 3976"/>
                      <a:gd name="T13" fmla="*/ 2815 h 3518"/>
                      <a:gd name="T14" fmla="*/ 2267 w 3976"/>
                      <a:gd name="T15" fmla="*/ 2815 h 3518"/>
                      <a:gd name="T16" fmla="*/ 3976 w 3976"/>
                      <a:gd name="T17" fmla="*/ 580 h 3518"/>
                      <a:gd name="T18" fmla="*/ 3976 w 3976"/>
                      <a:gd name="T19" fmla="*/ 580 h 3518"/>
                      <a:gd name="T20" fmla="*/ 3976 w 3976"/>
                      <a:gd name="T21" fmla="*/ 580 h 35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976" h="3518">
                        <a:moveTo>
                          <a:pt x="3976" y="580"/>
                        </a:moveTo>
                        <a:lnTo>
                          <a:pt x="3226" y="0"/>
                        </a:lnTo>
                        <a:lnTo>
                          <a:pt x="1515" y="2235"/>
                        </a:lnTo>
                        <a:lnTo>
                          <a:pt x="540" y="1484"/>
                        </a:lnTo>
                        <a:lnTo>
                          <a:pt x="0" y="2190"/>
                        </a:lnTo>
                        <a:lnTo>
                          <a:pt x="1728" y="3518"/>
                        </a:lnTo>
                        <a:lnTo>
                          <a:pt x="2267" y="2815"/>
                        </a:lnTo>
                        <a:lnTo>
                          <a:pt x="2267" y="2815"/>
                        </a:lnTo>
                        <a:lnTo>
                          <a:pt x="3976" y="580"/>
                        </a:lnTo>
                        <a:lnTo>
                          <a:pt x="3976" y="580"/>
                        </a:lnTo>
                        <a:lnTo>
                          <a:pt x="3976" y="580"/>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43" name="Group 42"/>
                <p:cNvGrpSpPr/>
                <p:nvPr/>
              </p:nvGrpSpPr>
              <p:grpSpPr>
                <a:xfrm>
                  <a:off x="5996740" y="2376934"/>
                  <a:ext cx="154817" cy="154817"/>
                  <a:chOff x="5996740" y="2376934"/>
                  <a:chExt cx="154817" cy="154817"/>
                </a:xfrm>
              </p:grpSpPr>
              <p:sp>
                <p:nvSpPr>
                  <p:cNvPr id="44" name="Rectangle 43"/>
                  <p:cNvSpPr/>
                  <p:nvPr/>
                </p:nvSpPr>
                <p:spPr bwMode="auto">
                  <a:xfrm>
                    <a:off x="5996740" y="2376934"/>
                    <a:ext cx="154817" cy="154817"/>
                  </a:xfrm>
                  <a:prstGeom prst="rect">
                    <a:avLst/>
                  </a:prstGeom>
                  <a:solidFill>
                    <a:schemeClr val="tx1"/>
                  </a:solidFill>
                  <a:ln w="19050" cap="sq">
                    <a:solidFill>
                      <a:schemeClr val="accent4"/>
                    </a:solidFill>
                    <a:miter lim="800000"/>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0" rIns="0" bIns="0" numCol="1" rtlCol="0" anchor="ctr" anchorCtr="0" compatLnSpc="1">
                    <a:prstTxWarp prst="textNoShape">
                      <a:avLst/>
                    </a:prstTxWarp>
                  </a:bodyPr>
                  <a:lstStyle/>
                  <a:p>
                    <a:pPr algn="ctr" defTabSz="932472" fontAlgn="base">
                      <a:lnSpc>
                        <a:spcPct val="90000"/>
                      </a:lnSpc>
                      <a:spcBef>
                        <a:spcPct val="0"/>
                      </a:spcBef>
                      <a:spcAft>
                        <a:spcPct val="0"/>
                      </a:spcAft>
                    </a:pPr>
                    <a:endParaRPr lang="en-US" sz="2000" dirty="0">
                      <a:gradFill>
                        <a:gsLst>
                          <a:gs pos="0">
                            <a:srgbClr val="FFFFFF"/>
                          </a:gs>
                          <a:gs pos="100000">
                            <a:srgbClr val="FFFFFF"/>
                          </a:gs>
                        </a:gsLst>
                        <a:lin ang="5400000" scaled="0"/>
                      </a:gradFill>
                    </a:endParaRPr>
                  </a:p>
                </p:txBody>
              </p:sp>
              <p:sp>
                <p:nvSpPr>
                  <p:cNvPr id="45" name="Freeform 5"/>
                  <p:cNvSpPr>
                    <a:spLocks/>
                  </p:cNvSpPr>
                  <p:nvPr/>
                </p:nvSpPr>
                <p:spPr bwMode="auto">
                  <a:xfrm>
                    <a:off x="6017491" y="2404211"/>
                    <a:ext cx="113315" cy="100262"/>
                  </a:xfrm>
                  <a:custGeom>
                    <a:avLst/>
                    <a:gdLst>
                      <a:gd name="T0" fmla="*/ 3976 w 3976"/>
                      <a:gd name="T1" fmla="*/ 580 h 3518"/>
                      <a:gd name="T2" fmla="*/ 3226 w 3976"/>
                      <a:gd name="T3" fmla="*/ 0 h 3518"/>
                      <a:gd name="T4" fmla="*/ 1515 w 3976"/>
                      <a:gd name="T5" fmla="*/ 2235 h 3518"/>
                      <a:gd name="T6" fmla="*/ 540 w 3976"/>
                      <a:gd name="T7" fmla="*/ 1484 h 3518"/>
                      <a:gd name="T8" fmla="*/ 0 w 3976"/>
                      <a:gd name="T9" fmla="*/ 2190 h 3518"/>
                      <a:gd name="T10" fmla="*/ 1728 w 3976"/>
                      <a:gd name="T11" fmla="*/ 3518 h 3518"/>
                      <a:gd name="T12" fmla="*/ 2267 w 3976"/>
                      <a:gd name="T13" fmla="*/ 2815 h 3518"/>
                      <a:gd name="T14" fmla="*/ 2267 w 3976"/>
                      <a:gd name="T15" fmla="*/ 2815 h 3518"/>
                      <a:gd name="T16" fmla="*/ 3976 w 3976"/>
                      <a:gd name="T17" fmla="*/ 580 h 3518"/>
                      <a:gd name="T18" fmla="*/ 3976 w 3976"/>
                      <a:gd name="T19" fmla="*/ 580 h 3518"/>
                      <a:gd name="T20" fmla="*/ 3976 w 3976"/>
                      <a:gd name="T21" fmla="*/ 580 h 35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976" h="3518">
                        <a:moveTo>
                          <a:pt x="3976" y="580"/>
                        </a:moveTo>
                        <a:lnTo>
                          <a:pt x="3226" y="0"/>
                        </a:lnTo>
                        <a:lnTo>
                          <a:pt x="1515" y="2235"/>
                        </a:lnTo>
                        <a:lnTo>
                          <a:pt x="540" y="1484"/>
                        </a:lnTo>
                        <a:lnTo>
                          <a:pt x="0" y="2190"/>
                        </a:lnTo>
                        <a:lnTo>
                          <a:pt x="1728" y="3518"/>
                        </a:lnTo>
                        <a:lnTo>
                          <a:pt x="2267" y="2815"/>
                        </a:lnTo>
                        <a:lnTo>
                          <a:pt x="2267" y="2815"/>
                        </a:lnTo>
                        <a:lnTo>
                          <a:pt x="3976" y="580"/>
                        </a:lnTo>
                        <a:lnTo>
                          <a:pt x="3976" y="580"/>
                        </a:lnTo>
                        <a:lnTo>
                          <a:pt x="3976" y="580"/>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grpSp>
          </p:grpSp>
        </p:grpSp>
      </p:grpSp>
    </p:spTree>
    <p:extLst>
      <p:ext uri="{BB962C8B-B14F-4D97-AF65-F5344CB8AC3E}">
        <p14:creationId xmlns:p14="http://schemas.microsoft.com/office/powerpoint/2010/main" val="42219065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5549453" y="6515100"/>
            <a:ext cx="1382837" cy="385963"/>
          </a:xfrm>
          <a:prstGeom prst="rect">
            <a:avLst/>
          </a:prstGeom>
          <a:solidFill>
            <a:srgbClr val="E9E9E9"/>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nvGrpSpPr>
          <p:cNvPr id="83" name="Group 82"/>
          <p:cNvGrpSpPr/>
          <p:nvPr/>
        </p:nvGrpSpPr>
        <p:grpSpPr>
          <a:xfrm>
            <a:off x="4693684" y="3204799"/>
            <a:ext cx="3052220" cy="3741378"/>
            <a:chOff x="4662488" y="3198813"/>
            <a:chExt cx="3114676" cy="3817937"/>
          </a:xfrm>
        </p:grpSpPr>
        <p:sp>
          <p:nvSpPr>
            <p:cNvPr id="84" name="AutoShape 3"/>
            <p:cNvSpPr>
              <a:spLocks noChangeAspect="1" noChangeArrowheads="1" noTextEdit="1"/>
            </p:cNvSpPr>
            <p:nvPr/>
          </p:nvSpPr>
          <p:spPr bwMode="auto">
            <a:xfrm>
              <a:off x="4732338" y="3198813"/>
              <a:ext cx="2974975" cy="3795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endParaRPr lang="en-US" sz="1764">
                <a:noFill/>
              </a:endParaRPr>
            </a:p>
          </p:txBody>
        </p:sp>
        <p:sp>
          <p:nvSpPr>
            <p:cNvPr id="89" name="Freeform 5"/>
            <p:cNvSpPr>
              <a:spLocks/>
            </p:cNvSpPr>
            <p:nvPr/>
          </p:nvSpPr>
          <p:spPr bwMode="auto">
            <a:xfrm>
              <a:off x="6946901" y="5176838"/>
              <a:ext cx="830263" cy="1839912"/>
            </a:xfrm>
            <a:custGeom>
              <a:avLst/>
              <a:gdLst>
                <a:gd name="T0" fmla="*/ 12 w 72"/>
                <a:gd name="T1" fmla="*/ 0 h 160"/>
                <a:gd name="T2" fmla="*/ 0 w 72"/>
                <a:gd name="T3" fmla="*/ 76 h 160"/>
                <a:gd name="T4" fmla="*/ 57 w 72"/>
                <a:gd name="T5" fmla="*/ 151 h 160"/>
                <a:gd name="T6" fmla="*/ 67 w 72"/>
                <a:gd name="T7" fmla="*/ 151 h 160"/>
                <a:gd name="T8" fmla="*/ 12 w 72"/>
                <a:gd name="T9" fmla="*/ 0 h 160"/>
              </a:gdLst>
              <a:ahLst/>
              <a:cxnLst>
                <a:cxn ang="0">
                  <a:pos x="T0" y="T1"/>
                </a:cxn>
                <a:cxn ang="0">
                  <a:pos x="T2" y="T3"/>
                </a:cxn>
                <a:cxn ang="0">
                  <a:pos x="T4" y="T5"/>
                </a:cxn>
                <a:cxn ang="0">
                  <a:pos x="T6" y="T7"/>
                </a:cxn>
                <a:cxn ang="0">
                  <a:pos x="T8" y="T9"/>
                </a:cxn>
              </a:cxnLst>
              <a:rect l="0" t="0" r="r" b="b"/>
              <a:pathLst>
                <a:path w="72" h="160">
                  <a:moveTo>
                    <a:pt x="12" y="0"/>
                  </a:moveTo>
                  <a:cubicBezTo>
                    <a:pt x="11" y="24"/>
                    <a:pt x="8" y="49"/>
                    <a:pt x="0" y="76"/>
                  </a:cubicBezTo>
                  <a:cubicBezTo>
                    <a:pt x="45" y="82"/>
                    <a:pt x="56" y="147"/>
                    <a:pt x="57" y="151"/>
                  </a:cubicBezTo>
                  <a:cubicBezTo>
                    <a:pt x="58" y="160"/>
                    <a:pt x="67" y="157"/>
                    <a:pt x="67" y="151"/>
                  </a:cubicBezTo>
                  <a:cubicBezTo>
                    <a:pt x="72" y="50"/>
                    <a:pt x="21" y="7"/>
                    <a:pt x="12" y="0"/>
                  </a:cubicBezTo>
                  <a:close/>
                </a:path>
              </a:pathLst>
            </a:custGeom>
            <a:solidFill>
              <a:srgbClr val="BAD80A"/>
            </a:solidFill>
            <a:ln>
              <a:noFill/>
            </a:ln>
          </p:spPr>
          <p:txBody>
            <a:bodyPr vert="horz" wrap="square" lIns="89606" tIns="44802" rIns="89606" bIns="44802" numCol="1" anchor="t" anchorCtr="0" compatLnSpc="1">
              <a:prstTxWarp prst="textNoShape">
                <a:avLst/>
              </a:prstTxWarp>
            </a:bodyPr>
            <a:lstStyle/>
            <a:p>
              <a:pPr defTabSz="914005"/>
              <a:endParaRPr lang="en-US" sz="1764">
                <a:noFill/>
              </a:endParaRPr>
            </a:p>
          </p:txBody>
        </p:sp>
        <p:sp>
          <p:nvSpPr>
            <p:cNvPr id="96" name="Freeform 6"/>
            <p:cNvSpPr>
              <a:spLocks/>
            </p:cNvSpPr>
            <p:nvPr/>
          </p:nvSpPr>
          <p:spPr bwMode="auto">
            <a:xfrm>
              <a:off x="4662488" y="5187950"/>
              <a:ext cx="819150" cy="1828800"/>
            </a:xfrm>
            <a:custGeom>
              <a:avLst/>
              <a:gdLst>
                <a:gd name="T0" fmla="*/ 59 w 71"/>
                <a:gd name="T1" fmla="*/ 0 h 159"/>
                <a:gd name="T2" fmla="*/ 5 w 71"/>
                <a:gd name="T3" fmla="*/ 150 h 159"/>
                <a:gd name="T4" fmla="*/ 15 w 71"/>
                <a:gd name="T5" fmla="*/ 150 h 159"/>
                <a:gd name="T6" fmla="*/ 71 w 71"/>
                <a:gd name="T7" fmla="*/ 75 h 159"/>
                <a:gd name="T8" fmla="*/ 59 w 71"/>
                <a:gd name="T9" fmla="*/ 0 h 159"/>
              </a:gdLst>
              <a:ahLst/>
              <a:cxnLst>
                <a:cxn ang="0">
                  <a:pos x="T0" y="T1"/>
                </a:cxn>
                <a:cxn ang="0">
                  <a:pos x="T2" y="T3"/>
                </a:cxn>
                <a:cxn ang="0">
                  <a:pos x="T4" y="T5"/>
                </a:cxn>
                <a:cxn ang="0">
                  <a:pos x="T6" y="T7"/>
                </a:cxn>
                <a:cxn ang="0">
                  <a:pos x="T8" y="T9"/>
                </a:cxn>
              </a:cxnLst>
              <a:rect l="0" t="0" r="r" b="b"/>
              <a:pathLst>
                <a:path w="71" h="159">
                  <a:moveTo>
                    <a:pt x="59" y="0"/>
                  </a:moveTo>
                  <a:cubicBezTo>
                    <a:pt x="48" y="9"/>
                    <a:pt x="0" y="52"/>
                    <a:pt x="5" y="150"/>
                  </a:cubicBezTo>
                  <a:cubicBezTo>
                    <a:pt x="5" y="156"/>
                    <a:pt x="14" y="159"/>
                    <a:pt x="15" y="150"/>
                  </a:cubicBezTo>
                  <a:cubicBezTo>
                    <a:pt x="16" y="146"/>
                    <a:pt x="27" y="82"/>
                    <a:pt x="71" y="75"/>
                  </a:cubicBezTo>
                  <a:cubicBezTo>
                    <a:pt x="63" y="49"/>
                    <a:pt x="60" y="23"/>
                    <a:pt x="59" y="0"/>
                  </a:cubicBezTo>
                  <a:close/>
                </a:path>
              </a:pathLst>
            </a:custGeom>
            <a:solidFill>
              <a:srgbClr val="BAD80A"/>
            </a:solidFill>
            <a:ln>
              <a:noFill/>
            </a:ln>
          </p:spPr>
          <p:txBody>
            <a:bodyPr vert="horz" wrap="square" lIns="89606" tIns="44802" rIns="89606" bIns="44802" numCol="1" anchor="t" anchorCtr="0" compatLnSpc="1">
              <a:prstTxWarp prst="textNoShape">
                <a:avLst/>
              </a:prstTxWarp>
            </a:bodyPr>
            <a:lstStyle/>
            <a:p>
              <a:pPr defTabSz="914005"/>
              <a:endParaRPr lang="en-US" sz="1764">
                <a:noFill/>
              </a:endParaRPr>
            </a:p>
          </p:txBody>
        </p:sp>
        <p:sp>
          <p:nvSpPr>
            <p:cNvPr id="97" name="Freeform 7"/>
            <p:cNvSpPr>
              <a:spLocks/>
            </p:cNvSpPr>
            <p:nvPr/>
          </p:nvSpPr>
          <p:spPr bwMode="auto">
            <a:xfrm>
              <a:off x="6105526" y="5119688"/>
              <a:ext cx="230188" cy="1851025"/>
            </a:xfrm>
            <a:custGeom>
              <a:avLst/>
              <a:gdLst>
                <a:gd name="T0" fmla="*/ 10 w 20"/>
                <a:gd name="T1" fmla="*/ 0 h 161"/>
                <a:gd name="T2" fmla="*/ 10 w 20"/>
                <a:gd name="T3" fmla="*/ 0 h 161"/>
                <a:gd name="T4" fmla="*/ 10 w 20"/>
                <a:gd name="T5" fmla="*/ 0 h 161"/>
                <a:gd name="T6" fmla="*/ 10 w 20"/>
                <a:gd name="T7" fmla="*/ 0 h 161"/>
                <a:gd name="T8" fmla="*/ 10 w 20"/>
                <a:gd name="T9" fmla="*/ 0 h 161"/>
                <a:gd name="T10" fmla="*/ 0 w 20"/>
                <a:gd name="T11" fmla="*/ 11 h 161"/>
                <a:gd name="T12" fmla="*/ 0 w 20"/>
                <a:gd name="T13" fmla="*/ 149 h 161"/>
                <a:gd name="T14" fmla="*/ 10 w 20"/>
                <a:gd name="T15" fmla="*/ 161 h 161"/>
                <a:gd name="T16" fmla="*/ 10 w 20"/>
                <a:gd name="T17" fmla="*/ 161 h 161"/>
                <a:gd name="T18" fmla="*/ 10 w 20"/>
                <a:gd name="T19" fmla="*/ 161 h 161"/>
                <a:gd name="T20" fmla="*/ 10 w 20"/>
                <a:gd name="T21" fmla="*/ 161 h 161"/>
                <a:gd name="T22" fmla="*/ 10 w 20"/>
                <a:gd name="T23" fmla="*/ 161 h 161"/>
                <a:gd name="T24" fmla="*/ 20 w 20"/>
                <a:gd name="T25" fmla="*/ 149 h 161"/>
                <a:gd name="T26" fmla="*/ 20 w 20"/>
                <a:gd name="T27" fmla="*/ 11 h 161"/>
                <a:gd name="T28" fmla="*/ 10 w 20"/>
                <a:gd name="T29" fmla="*/ 0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 h="161">
                  <a:moveTo>
                    <a:pt x="10" y="0"/>
                  </a:moveTo>
                  <a:cubicBezTo>
                    <a:pt x="10" y="0"/>
                    <a:pt x="10" y="0"/>
                    <a:pt x="10" y="0"/>
                  </a:cubicBezTo>
                  <a:cubicBezTo>
                    <a:pt x="10" y="0"/>
                    <a:pt x="10" y="0"/>
                    <a:pt x="10" y="0"/>
                  </a:cubicBezTo>
                  <a:cubicBezTo>
                    <a:pt x="10" y="0"/>
                    <a:pt x="10" y="0"/>
                    <a:pt x="10" y="0"/>
                  </a:cubicBezTo>
                  <a:cubicBezTo>
                    <a:pt x="10" y="0"/>
                    <a:pt x="10" y="0"/>
                    <a:pt x="10" y="0"/>
                  </a:cubicBezTo>
                  <a:cubicBezTo>
                    <a:pt x="0" y="0"/>
                    <a:pt x="0" y="11"/>
                    <a:pt x="0" y="11"/>
                  </a:cubicBezTo>
                  <a:cubicBezTo>
                    <a:pt x="0" y="11"/>
                    <a:pt x="0" y="144"/>
                    <a:pt x="0" y="149"/>
                  </a:cubicBezTo>
                  <a:cubicBezTo>
                    <a:pt x="0" y="154"/>
                    <a:pt x="0" y="161"/>
                    <a:pt x="10" y="161"/>
                  </a:cubicBezTo>
                  <a:cubicBezTo>
                    <a:pt x="10" y="161"/>
                    <a:pt x="10" y="161"/>
                    <a:pt x="10" y="161"/>
                  </a:cubicBezTo>
                  <a:cubicBezTo>
                    <a:pt x="10" y="161"/>
                    <a:pt x="10" y="161"/>
                    <a:pt x="10" y="161"/>
                  </a:cubicBezTo>
                  <a:cubicBezTo>
                    <a:pt x="10" y="161"/>
                    <a:pt x="10" y="161"/>
                    <a:pt x="10" y="161"/>
                  </a:cubicBezTo>
                  <a:cubicBezTo>
                    <a:pt x="10" y="161"/>
                    <a:pt x="10" y="161"/>
                    <a:pt x="10" y="161"/>
                  </a:cubicBezTo>
                  <a:cubicBezTo>
                    <a:pt x="20" y="161"/>
                    <a:pt x="20" y="154"/>
                    <a:pt x="20" y="149"/>
                  </a:cubicBezTo>
                  <a:cubicBezTo>
                    <a:pt x="20" y="144"/>
                    <a:pt x="20" y="11"/>
                    <a:pt x="20" y="11"/>
                  </a:cubicBezTo>
                  <a:cubicBezTo>
                    <a:pt x="20" y="11"/>
                    <a:pt x="20" y="0"/>
                    <a:pt x="10" y="0"/>
                  </a:cubicBezTo>
                  <a:close/>
                </a:path>
              </a:pathLst>
            </a:custGeom>
            <a:solidFill>
              <a:srgbClr val="00188F"/>
            </a:solidFill>
            <a:ln>
              <a:noFill/>
            </a:ln>
          </p:spPr>
          <p:txBody>
            <a:bodyPr vert="horz" wrap="square" lIns="89606" tIns="44802" rIns="89606" bIns="44802" numCol="1" anchor="t" anchorCtr="0" compatLnSpc="1">
              <a:prstTxWarp prst="textNoShape">
                <a:avLst/>
              </a:prstTxWarp>
            </a:bodyPr>
            <a:lstStyle/>
            <a:p>
              <a:pPr defTabSz="914005"/>
              <a:endParaRPr lang="en-US" sz="1764">
                <a:noFill/>
              </a:endParaRPr>
            </a:p>
          </p:txBody>
        </p:sp>
        <p:sp>
          <p:nvSpPr>
            <p:cNvPr id="98" name="Freeform 8"/>
            <p:cNvSpPr>
              <a:spLocks/>
            </p:cNvSpPr>
            <p:nvPr/>
          </p:nvSpPr>
          <p:spPr bwMode="auto">
            <a:xfrm>
              <a:off x="5851526" y="3198813"/>
              <a:ext cx="738188" cy="425450"/>
            </a:xfrm>
            <a:custGeom>
              <a:avLst/>
              <a:gdLst>
                <a:gd name="T0" fmla="*/ 64 w 64"/>
                <a:gd name="T1" fmla="*/ 37 h 37"/>
                <a:gd name="T2" fmla="*/ 32 w 64"/>
                <a:gd name="T3" fmla="*/ 0 h 37"/>
                <a:gd name="T4" fmla="*/ 32 w 64"/>
                <a:gd name="T5" fmla="*/ 0 h 37"/>
                <a:gd name="T6" fmla="*/ 0 w 64"/>
                <a:gd name="T7" fmla="*/ 37 h 37"/>
                <a:gd name="T8" fmla="*/ 64 w 64"/>
                <a:gd name="T9" fmla="*/ 37 h 37"/>
              </a:gdLst>
              <a:ahLst/>
              <a:cxnLst>
                <a:cxn ang="0">
                  <a:pos x="T0" y="T1"/>
                </a:cxn>
                <a:cxn ang="0">
                  <a:pos x="T2" y="T3"/>
                </a:cxn>
                <a:cxn ang="0">
                  <a:pos x="T4" y="T5"/>
                </a:cxn>
                <a:cxn ang="0">
                  <a:pos x="T6" y="T7"/>
                </a:cxn>
                <a:cxn ang="0">
                  <a:pos x="T8" y="T9"/>
                </a:cxn>
              </a:cxnLst>
              <a:rect l="0" t="0" r="r" b="b"/>
              <a:pathLst>
                <a:path w="64" h="37">
                  <a:moveTo>
                    <a:pt x="64" y="37"/>
                  </a:moveTo>
                  <a:cubicBezTo>
                    <a:pt x="51" y="14"/>
                    <a:pt x="38" y="0"/>
                    <a:pt x="32" y="0"/>
                  </a:cubicBezTo>
                  <a:cubicBezTo>
                    <a:pt x="32" y="0"/>
                    <a:pt x="32" y="0"/>
                    <a:pt x="32" y="0"/>
                  </a:cubicBezTo>
                  <a:cubicBezTo>
                    <a:pt x="26" y="0"/>
                    <a:pt x="13" y="14"/>
                    <a:pt x="0" y="37"/>
                  </a:cubicBezTo>
                  <a:lnTo>
                    <a:pt x="64" y="37"/>
                  </a:lnTo>
                  <a:close/>
                </a:path>
              </a:pathLst>
            </a:custGeom>
            <a:solidFill>
              <a:srgbClr val="00188F"/>
            </a:solidFill>
            <a:ln>
              <a:noFill/>
            </a:ln>
          </p:spPr>
          <p:txBody>
            <a:bodyPr vert="horz" wrap="square" lIns="89606" tIns="44802" rIns="89606" bIns="44802" numCol="1" anchor="t" anchorCtr="0" compatLnSpc="1">
              <a:prstTxWarp prst="textNoShape">
                <a:avLst/>
              </a:prstTxWarp>
            </a:bodyPr>
            <a:lstStyle/>
            <a:p>
              <a:pPr defTabSz="914005"/>
              <a:endParaRPr lang="en-US" sz="1764">
                <a:noFill/>
              </a:endParaRPr>
            </a:p>
          </p:txBody>
        </p:sp>
        <p:sp>
          <p:nvSpPr>
            <p:cNvPr id="99" name="Freeform 9"/>
            <p:cNvSpPr>
              <a:spLocks noEditPoints="1"/>
            </p:cNvSpPr>
            <p:nvPr/>
          </p:nvSpPr>
          <p:spPr bwMode="auto">
            <a:xfrm>
              <a:off x="5262563" y="3727450"/>
              <a:ext cx="1914525" cy="2484437"/>
            </a:xfrm>
            <a:custGeom>
              <a:avLst/>
              <a:gdLst>
                <a:gd name="T0" fmla="*/ 120 w 166"/>
                <a:gd name="T1" fmla="*/ 0 h 216"/>
                <a:gd name="T2" fmla="*/ 46 w 166"/>
                <a:gd name="T3" fmla="*/ 0 h 216"/>
                <a:gd name="T4" fmla="*/ 32 w 166"/>
                <a:gd name="T5" fmla="*/ 216 h 216"/>
                <a:gd name="T6" fmla="*/ 65 w 166"/>
                <a:gd name="T7" fmla="*/ 216 h 216"/>
                <a:gd name="T8" fmla="*/ 65 w 166"/>
                <a:gd name="T9" fmla="*/ 132 h 216"/>
                <a:gd name="T10" fmla="*/ 70 w 166"/>
                <a:gd name="T11" fmla="*/ 118 h 216"/>
                <a:gd name="T12" fmla="*/ 83 w 166"/>
                <a:gd name="T13" fmla="*/ 113 h 216"/>
                <a:gd name="T14" fmla="*/ 96 w 166"/>
                <a:gd name="T15" fmla="*/ 118 h 216"/>
                <a:gd name="T16" fmla="*/ 101 w 166"/>
                <a:gd name="T17" fmla="*/ 132 h 216"/>
                <a:gd name="T18" fmla="*/ 101 w 166"/>
                <a:gd name="T19" fmla="*/ 216 h 216"/>
                <a:gd name="T20" fmla="*/ 134 w 166"/>
                <a:gd name="T21" fmla="*/ 216 h 216"/>
                <a:gd name="T22" fmla="*/ 120 w 166"/>
                <a:gd name="T23" fmla="*/ 0 h 216"/>
                <a:gd name="T24" fmla="*/ 83 w 166"/>
                <a:gd name="T25" fmla="*/ 75 h 216"/>
                <a:gd name="T26" fmla="*/ 57 w 166"/>
                <a:gd name="T27" fmla="*/ 49 h 216"/>
                <a:gd name="T28" fmla="*/ 83 w 166"/>
                <a:gd name="T29" fmla="*/ 23 h 216"/>
                <a:gd name="T30" fmla="*/ 109 w 166"/>
                <a:gd name="T31" fmla="*/ 49 h 216"/>
                <a:gd name="T32" fmla="*/ 83 w 166"/>
                <a:gd name="T33" fmla="*/ 7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6" h="216">
                  <a:moveTo>
                    <a:pt x="120" y="0"/>
                  </a:moveTo>
                  <a:cubicBezTo>
                    <a:pt x="46" y="0"/>
                    <a:pt x="46" y="0"/>
                    <a:pt x="46" y="0"/>
                  </a:cubicBezTo>
                  <a:cubicBezTo>
                    <a:pt x="21" y="47"/>
                    <a:pt x="0" y="126"/>
                    <a:pt x="32" y="216"/>
                  </a:cubicBezTo>
                  <a:cubicBezTo>
                    <a:pt x="32" y="216"/>
                    <a:pt x="50" y="216"/>
                    <a:pt x="65" y="216"/>
                  </a:cubicBezTo>
                  <a:cubicBezTo>
                    <a:pt x="65" y="132"/>
                    <a:pt x="65" y="132"/>
                    <a:pt x="65" y="132"/>
                  </a:cubicBezTo>
                  <a:cubicBezTo>
                    <a:pt x="65" y="130"/>
                    <a:pt x="65" y="123"/>
                    <a:pt x="70" y="118"/>
                  </a:cubicBezTo>
                  <a:cubicBezTo>
                    <a:pt x="72" y="116"/>
                    <a:pt x="77" y="113"/>
                    <a:pt x="83" y="113"/>
                  </a:cubicBezTo>
                  <a:cubicBezTo>
                    <a:pt x="90" y="113"/>
                    <a:pt x="94" y="116"/>
                    <a:pt x="96" y="118"/>
                  </a:cubicBezTo>
                  <a:cubicBezTo>
                    <a:pt x="101" y="123"/>
                    <a:pt x="101" y="130"/>
                    <a:pt x="101" y="132"/>
                  </a:cubicBezTo>
                  <a:cubicBezTo>
                    <a:pt x="101" y="216"/>
                    <a:pt x="101" y="216"/>
                    <a:pt x="101" y="216"/>
                  </a:cubicBezTo>
                  <a:cubicBezTo>
                    <a:pt x="116" y="216"/>
                    <a:pt x="134" y="216"/>
                    <a:pt x="134" y="216"/>
                  </a:cubicBezTo>
                  <a:cubicBezTo>
                    <a:pt x="166" y="126"/>
                    <a:pt x="145" y="47"/>
                    <a:pt x="120" y="0"/>
                  </a:cubicBezTo>
                  <a:close/>
                  <a:moveTo>
                    <a:pt x="83" y="75"/>
                  </a:moveTo>
                  <a:cubicBezTo>
                    <a:pt x="69" y="75"/>
                    <a:pt x="57" y="63"/>
                    <a:pt x="57" y="49"/>
                  </a:cubicBezTo>
                  <a:cubicBezTo>
                    <a:pt x="57" y="35"/>
                    <a:pt x="69" y="23"/>
                    <a:pt x="83" y="23"/>
                  </a:cubicBezTo>
                  <a:cubicBezTo>
                    <a:pt x="97" y="23"/>
                    <a:pt x="109" y="35"/>
                    <a:pt x="109" y="49"/>
                  </a:cubicBezTo>
                  <a:cubicBezTo>
                    <a:pt x="109" y="63"/>
                    <a:pt x="97" y="75"/>
                    <a:pt x="83" y="75"/>
                  </a:cubicBezTo>
                  <a:close/>
                </a:path>
              </a:pathLst>
            </a:custGeom>
            <a:solidFill>
              <a:srgbClr val="0078D7"/>
            </a:solidFill>
            <a:ln>
              <a:noFill/>
            </a:ln>
          </p:spPr>
          <p:txBody>
            <a:bodyPr vert="horz" wrap="square" lIns="89606" tIns="44802" rIns="89606" bIns="44802" numCol="1" anchor="t" anchorCtr="0" compatLnSpc="1">
              <a:prstTxWarp prst="textNoShape">
                <a:avLst/>
              </a:prstTxWarp>
            </a:bodyPr>
            <a:lstStyle/>
            <a:p>
              <a:pPr defTabSz="914005"/>
              <a:endParaRPr lang="en-US" sz="1764">
                <a:noFill/>
              </a:endParaRPr>
            </a:p>
          </p:txBody>
        </p:sp>
        <p:sp>
          <p:nvSpPr>
            <p:cNvPr id="100" name="Freeform 10"/>
            <p:cNvSpPr>
              <a:spLocks/>
            </p:cNvSpPr>
            <p:nvPr/>
          </p:nvSpPr>
          <p:spPr bwMode="auto">
            <a:xfrm>
              <a:off x="5619751" y="6292850"/>
              <a:ext cx="392113" cy="92075"/>
            </a:xfrm>
            <a:custGeom>
              <a:avLst/>
              <a:gdLst>
                <a:gd name="T0" fmla="*/ 34 w 34"/>
                <a:gd name="T1" fmla="*/ 0 h 8"/>
                <a:gd name="T2" fmla="*/ 5 w 34"/>
                <a:gd name="T3" fmla="*/ 0 h 8"/>
                <a:gd name="T4" fmla="*/ 0 w 34"/>
                <a:gd name="T5" fmla="*/ 4 h 8"/>
                <a:gd name="T6" fmla="*/ 5 w 34"/>
                <a:gd name="T7" fmla="*/ 8 h 8"/>
                <a:gd name="T8" fmla="*/ 34 w 34"/>
                <a:gd name="T9" fmla="*/ 8 h 8"/>
                <a:gd name="T10" fmla="*/ 34 w 34"/>
                <a:gd name="T11" fmla="*/ 0 h 8"/>
              </a:gdLst>
              <a:ahLst/>
              <a:cxnLst>
                <a:cxn ang="0">
                  <a:pos x="T0" y="T1"/>
                </a:cxn>
                <a:cxn ang="0">
                  <a:pos x="T2" y="T3"/>
                </a:cxn>
                <a:cxn ang="0">
                  <a:pos x="T4" y="T5"/>
                </a:cxn>
                <a:cxn ang="0">
                  <a:pos x="T6" y="T7"/>
                </a:cxn>
                <a:cxn ang="0">
                  <a:pos x="T8" y="T9"/>
                </a:cxn>
                <a:cxn ang="0">
                  <a:pos x="T10" y="T11"/>
                </a:cxn>
              </a:cxnLst>
              <a:rect l="0" t="0" r="r" b="b"/>
              <a:pathLst>
                <a:path w="34" h="8">
                  <a:moveTo>
                    <a:pt x="34" y="0"/>
                  </a:moveTo>
                  <a:cubicBezTo>
                    <a:pt x="5" y="0"/>
                    <a:pt x="5" y="0"/>
                    <a:pt x="5" y="0"/>
                  </a:cubicBezTo>
                  <a:cubicBezTo>
                    <a:pt x="2" y="0"/>
                    <a:pt x="0" y="2"/>
                    <a:pt x="0" y="4"/>
                  </a:cubicBezTo>
                  <a:cubicBezTo>
                    <a:pt x="0" y="6"/>
                    <a:pt x="2" y="8"/>
                    <a:pt x="5" y="8"/>
                  </a:cubicBezTo>
                  <a:cubicBezTo>
                    <a:pt x="34" y="8"/>
                    <a:pt x="34" y="8"/>
                    <a:pt x="34" y="8"/>
                  </a:cubicBezTo>
                  <a:lnTo>
                    <a:pt x="34" y="0"/>
                  </a:lnTo>
                  <a:close/>
                </a:path>
              </a:pathLst>
            </a:custGeom>
            <a:solidFill>
              <a:srgbClr val="00188F"/>
            </a:solidFill>
            <a:ln>
              <a:noFill/>
            </a:ln>
          </p:spPr>
          <p:txBody>
            <a:bodyPr vert="horz" wrap="square" lIns="89606" tIns="44802" rIns="89606" bIns="44802" numCol="1" anchor="t" anchorCtr="0" compatLnSpc="1">
              <a:prstTxWarp prst="textNoShape">
                <a:avLst/>
              </a:prstTxWarp>
            </a:bodyPr>
            <a:lstStyle/>
            <a:p>
              <a:pPr defTabSz="914005"/>
              <a:endParaRPr lang="en-US" sz="1764">
                <a:noFill/>
              </a:endParaRPr>
            </a:p>
          </p:txBody>
        </p:sp>
        <p:sp>
          <p:nvSpPr>
            <p:cNvPr id="101" name="Freeform 11"/>
            <p:cNvSpPr>
              <a:spLocks/>
            </p:cNvSpPr>
            <p:nvPr/>
          </p:nvSpPr>
          <p:spPr bwMode="auto">
            <a:xfrm>
              <a:off x="6427788" y="6292850"/>
              <a:ext cx="392113" cy="92075"/>
            </a:xfrm>
            <a:custGeom>
              <a:avLst/>
              <a:gdLst>
                <a:gd name="T0" fmla="*/ 30 w 34"/>
                <a:gd name="T1" fmla="*/ 0 h 8"/>
                <a:gd name="T2" fmla="*/ 0 w 34"/>
                <a:gd name="T3" fmla="*/ 0 h 8"/>
                <a:gd name="T4" fmla="*/ 0 w 34"/>
                <a:gd name="T5" fmla="*/ 8 h 8"/>
                <a:gd name="T6" fmla="*/ 30 w 34"/>
                <a:gd name="T7" fmla="*/ 8 h 8"/>
                <a:gd name="T8" fmla="*/ 34 w 34"/>
                <a:gd name="T9" fmla="*/ 4 h 8"/>
                <a:gd name="T10" fmla="*/ 30 w 34"/>
                <a:gd name="T11" fmla="*/ 0 h 8"/>
              </a:gdLst>
              <a:ahLst/>
              <a:cxnLst>
                <a:cxn ang="0">
                  <a:pos x="T0" y="T1"/>
                </a:cxn>
                <a:cxn ang="0">
                  <a:pos x="T2" y="T3"/>
                </a:cxn>
                <a:cxn ang="0">
                  <a:pos x="T4" y="T5"/>
                </a:cxn>
                <a:cxn ang="0">
                  <a:pos x="T6" y="T7"/>
                </a:cxn>
                <a:cxn ang="0">
                  <a:pos x="T8" y="T9"/>
                </a:cxn>
                <a:cxn ang="0">
                  <a:pos x="T10" y="T11"/>
                </a:cxn>
              </a:cxnLst>
              <a:rect l="0" t="0" r="r" b="b"/>
              <a:pathLst>
                <a:path w="34" h="8">
                  <a:moveTo>
                    <a:pt x="30" y="0"/>
                  </a:moveTo>
                  <a:cubicBezTo>
                    <a:pt x="0" y="0"/>
                    <a:pt x="0" y="0"/>
                    <a:pt x="0" y="0"/>
                  </a:cubicBezTo>
                  <a:cubicBezTo>
                    <a:pt x="0" y="8"/>
                    <a:pt x="0" y="8"/>
                    <a:pt x="0" y="8"/>
                  </a:cubicBezTo>
                  <a:cubicBezTo>
                    <a:pt x="30" y="8"/>
                    <a:pt x="30" y="8"/>
                    <a:pt x="30" y="8"/>
                  </a:cubicBezTo>
                  <a:cubicBezTo>
                    <a:pt x="32" y="8"/>
                    <a:pt x="34" y="6"/>
                    <a:pt x="34" y="4"/>
                  </a:cubicBezTo>
                  <a:cubicBezTo>
                    <a:pt x="34" y="2"/>
                    <a:pt x="32" y="0"/>
                    <a:pt x="30" y="0"/>
                  </a:cubicBezTo>
                  <a:close/>
                </a:path>
              </a:pathLst>
            </a:custGeom>
            <a:solidFill>
              <a:srgbClr val="00188F"/>
            </a:solidFill>
            <a:ln>
              <a:noFill/>
            </a:ln>
          </p:spPr>
          <p:txBody>
            <a:bodyPr vert="horz" wrap="square" lIns="89606" tIns="44802" rIns="89606" bIns="44802" numCol="1" anchor="t" anchorCtr="0" compatLnSpc="1">
              <a:prstTxWarp prst="textNoShape">
                <a:avLst/>
              </a:prstTxWarp>
            </a:bodyPr>
            <a:lstStyle/>
            <a:p>
              <a:pPr defTabSz="914005"/>
              <a:endParaRPr lang="en-US" sz="1764">
                <a:noFill/>
              </a:endParaRPr>
            </a:p>
          </p:txBody>
        </p:sp>
      </p:grpSp>
      <p:sp>
        <p:nvSpPr>
          <p:cNvPr id="3" name="Rectangle 2"/>
          <p:cNvSpPr/>
          <p:nvPr/>
        </p:nvSpPr>
        <p:spPr bwMode="auto">
          <a:xfrm>
            <a:off x="0" y="0"/>
            <a:ext cx="12436475" cy="2125663"/>
          </a:xfrm>
          <a:prstGeom prst="rect">
            <a:avLst/>
          </a:prstGeom>
          <a:gradFill>
            <a:gsLst>
              <a:gs pos="91246">
                <a:schemeClr val="bg1">
                  <a:alpha val="0"/>
                </a:schemeClr>
              </a:gs>
              <a:gs pos="58000">
                <a:schemeClr val="bg1">
                  <a:alpha val="57000"/>
                </a:schemeClr>
              </a:gs>
              <a:gs pos="20000">
                <a:schemeClr val="bg1"/>
              </a:gs>
            </a:gsLst>
            <a:lin ang="5400000" scaled="0"/>
          </a:gra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 name="Title 5"/>
          <p:cNvSpPr>
            <a:spLocks noGrp="1"/>
          </p:cNvSpPr>
          <p:nvPr>
            <p:ph type="title"/>
          </p:nvPr>
        </p:nvSpPr>
        <p:spPr/>
        <p:txBody>
          <a:bodyPr/>
          <a:lstStyle/>
          <a:p>
            <a:r>
              <a:rPr lang="en-US" dirty="0"/>
              <a:t>Developer Program launch</a:t>
            </a:r>
          </a:p>
        </p:txBody>
      </p:sp>
      <p:sp>
        <p:nvSpPr>
          <p:cNvPr id="7" name="Content Placeholder 6"/>
          <p:cNvSpPr>
            <a:spLocks noGrp="1"/>
          </p:cNvSpPr>
          <p:nvPr>
            <p:ph type="body" sz="quarter" idx="4294967295"/>
          </p:nvPr>
        </p:nvSpPr>
        <p:spPr>
          <a:xfrm>
            <a:off x="0" y="5197475"/>
            <a:ext cx="12185650" cy="630238"/>
          </a:xfrm>
          <a:prstGeom prst="rect">
            <a:avLst/>
          </a:prstGeom>
        </p:spPr>
        <p:txBody>
          <a:bodyPr/>
          <a:lstStyle/>
          <a:p>
            <a:pPr marL="0" indent="0" algn="ctr">
              <a:buNone/>
            </a:pPr>
            <a:r>
              <a:rPr lang="en-US" sz="3136" dirty="0">
                <a:hlinkClick r:id="rId3"/>
              </a:rPr>
              <a:t>http://dev.office.com/devprogram</a:t>
            </a:r>
            <a:r>
              <a:rPr lang="en-US" sz="3136" dirty="0"/>
              <a:t> </a:t>
            </a:r>
          </a:p>
        </p:txBody>
      </p:sp>
      <p:grpSp>
        <p:nvGrpSpPr>
          <p:cNvPr id="294" name="Group 293"/>
          <p:cNvGrpSpPr/>
          <p:nvPr/>
        </p:nvGrpSpPr>
        <p:grpSpPr>
          <a:xfrm>
            <a:off x="581707" y="2329165"/>
            <a:ext cx="2289395" cy="1914898"/>
            <a:chOff x="457200" y="2260433"/>
            <a:chExt cx="2290317" cy="1915668"/>
          </a:xfrm>
        </p:grpSpPr>
        <p:sp>
          <p:nvSpPr>
            <p:cNvPr id="67" name="Rectangle 66"/>
            <p:cNvSpPr/>
            <p:nvPr/>
          </p:nvSpPr>
          <p:spPr>
            <a:xfrm>
              <a:off x="457200" y="3466393"/>
              <a:ext cx="2290317" cy="709708"/>
            </a:xfrm>
            <a:prstGeom prst="rect">
              <a:avLst/>
            </a:prstGeom>
          </p:spPr>
          <p:txBody>
            <a:bodyPr wrap="square">
              <a:spAutoFit/>
            </a:bodyPr>
            <a:lstStyle/>
            <a:p>
              <a:pPr algn="ctr" defTabSz="914005"/>
              <a:r>
                <a:rPr lang="en-US" sz="1960" dirty="0">
                  <a:gradFill>
                    <a:gsLst>
                      <a:gs pos="28319">
                        <a:srgbClr val="000000"/>
                      </a:gs>
                      <a:gs pos="52212">
                        <a:srgbClr val="000000"/>
                      </a:gs>
                    </a:gsLst>
                    <a:lin ang="5400000" scaled="0"/>
                  </a:gradFill>
                </a:rPr>
                <a:t>E-mail </a:t>
              </a:r>
              <a:br>
                <a:rPr lang="en-US" sz="1960" dirty="0">
                  <a:gradFill>
                    <a:gsLst>
                      <a:gs pos="28319">
                        <a:srgbClr val="000000"/>
                      </a:gs>
                      <a:gs pos="52212">
                        <a:srgbClr val="000000"/>
                      </a:gs>
                    </a:gsLst>
                    <a:lin ang="5400000" scaled="0"/>
                  </a:gradFill>
                </a:rPr>
              </a:br>
              <a:r>
                <a:rPr lang="en-US" sz="1960" dirty="0">
                  <a:gradFill>
                    <a:gsLst>
                      <a:gs pos="28319">
                        <a:srgbClr val="000000"/>
                      </a:gs>
                      <a:gs pos="52212">
                        <a:srgbClr val="000000"/>
                      </a:gs>
                    </a:gsLst>
                    <a:lin ang="5400000" scaled="0"/>
                  </a:gradFill>
                </a:rPr>
                <a:t>Newsletters</a:t>
              </a:r>
            </a:p>
          </p:txBody>
        </p:sp>
        <p:grpSp>
          <p:nvGrpSpPr>
            <p:cNvPr id="293" name="Group 292"/>
            <p:cNvGrpSpPr/>
            <p:nvPr/>
          </p:nvGrpSpPr>
          <p:grpSpPr>
            <a:xfrm>
              <a:off x="746844" y="2260433"/>
              <a:ext cx="1711028" cy="991002"/>
              <a:chOff x="860785" y="2260433"/>
              <a:chExt cx="1711028" cy="991002"/>
            </a:xfrm>
          </p:grpSpPr>
          <p:grpSp>
            <p:nvGrpSpPr>
              <p:cNvPr id="63" name="Group 62"/>
              <p:cNvGrpSpPr/>
              <p:nvPr/>
            </p:nvGrpSpPr>
            <p:grpSpPr>
              <a:xfrm>
                <a:off x="860785" y="2260433"/>
                <a:ext cx="1711028" cy="991002"/>
                <a:chOff x="506413" y="1770063"/>
                <a:chExt cx="2105025" cy="1219200"/>
              </a:xfrm>
            </p:grpSpPr>
            <p:sp>
              <p:nvSpPr>
                <p:cNvPr id="59" name="Rectangle 20"/>
                <p:cNvSpPr>
                  <a:spLocks noChangeArrowheads="1"/>
                </p:cNvSpPr>
                <p:nvPr/>
              </p:nvSpPr>
              <p:spPr bwMode="auto">
                <a:xfrm>
                  <a:off x="758825" y="1770063"/>
                  <a:ext cx="1624012" cy="11207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endParaRPr lang="en-US" sz="1764">
                    <a:gradFill>
                      <a:gsLst>
                        <a:gs pos="28319">
                          <a:srgbClr val="000000"/>
                        </a:gs>
                        <a:gs pos="52212">
                          <a:srgbClr val="000000"/>
                        </a:gs>
                      </a:gsLst>
                      <a:lin ang="5400000" scaled="0"/>
                    </a:gradFill>
                  </a:endParaRPr>
                </a:p>
              </p:txBody>
            </p:sp>
            <p:sp>
              <p:nvSpPr>
                <p:cNvPr id="60" name="Oval 21"/>
                <p:cNvSpPr>
                  <a:spLocks noChangeArrowheads="1"/>
                </p:cNvSpPr>
                <p:nvPr/>
              </p:nvSpPr>
              <p:spPr bwMode="auto">
                <a:xfrm>
                  <a:off x="1552575" y="1793876"/>
                  <a:ext cx="36512" cy="36513"/>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endParaRPr lang="en-US" sz="1764">
                    <a:gradFill>
                      <a:gsLst>
                        <a:gs pos="28319">
                          <a:srgbClr val="000000"/>
                        </a:gs>
                        <a:gs pos="52212">
                          <a:srgbClr val="000000"/>
                        </a:gs>
                      </a:gsLst>
                      <a:lin ang="5400000" scaled="0"/>
                    </a:gradFill>
                  </a:endParaRPr>
                </a:p>
              </p:txBody>
            </p:sp>
            <p:sp>
              <p:nvSpPr>
                <p:cNvPr id="61" name="Rectangle 22"/>
                <p:cNvSpPr>
                  <a:spLocks noChangeArrowheads="1"/>
                </p:cNvSpPr>
                <p:nvPr/>
              </p:nvSpPr>
              <p:spPr bwMode="auto">
                <a:xfrm>
                  <a:off x="819150" y="1855788"/>
                  <a:ext cx="1514475" cy="987425"/>
                </a:xfrm>
                <a:prstGeom prst="rect">
                  <a:avLst/>
                </a:prstGeom>
                <a:solidFill>
                  <a:srgbClr val="5C2D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endParaRPr lang="en-US" sz="1764">
                    <a:gradFill>
                      <a:gsLst>
                        <a:gs pos="28319">
                          <a:srgbClr val="000000"/>
                        </a:gs>
                        <a:gs pos="52212">
                          <a:srgbClr val="000000"/>
                        </a:gs>
                      </a:gsLst>
                      <a:lin ang="5400000" scaled="0"/>
                    </a:gradFill>
                  </a:endParaRPr>
                </a:p>
              </p:txBody>
            </p:sp>
            <p:sp>
              <p:nvSpPr>
                <p:cNvPr id="62" name="Freeform 23"/>
                <p:cNvSpPr>
                  <a:spLocks/>
                </p:cNvSpPr>
                <p:nvPr/>
              </p:nvSpPr>
              <p:spPr bwMode="auto">
                <a:xfrm>
                  <a:off x="506413" y="2903538"/>
                  <a:ext cx="2105025" cy="85725"/>
                </a:xfrm>
                <a:custGeom>
                  <a:avLst/>
                  <a:gdLst>
                    <a:gd name="T0" fmla="*/ 0 w 175"/>
                    <a:gd name="T1" fmla="*/ 0 h 7"/>
                    <a:gd name="T2" fmla="*/ 0 w 175"/>
                    <a:gd name="T3" fmla="*/ 1 h 7"/>
                    <a:gd name="T4" fmla="*/ 7 w 175"/>
                    <a:gd name="T5" fmla="*/ 7 h 7"/>
                    <a:gd name="T6" fmla="*/ 168 w 175"/>
                    <a:gd name="T7" fmla="*/ 7 h 7"/>
                    <a:gd name="T8" fmla="*/ 175 w 175"/>
                    <a:gd name="T9" fmla="*/ 1 h 7"/>
                    <a:gd name="T10" fmla="*/ 175 w 175"/>
                    <a:gd name="T11" fmla="*/ 0 h 7"/>
                    <a:gd name="T12" fmla="*/ 0 w 17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75" h="7">
                      <a:moveTo>
                        <a:pt x="0" y="0"/>
                      </a:moveTo>
                      <a:cubicBezTo>
                        <a:pt x="0" y="1"/>
                        <a:pt x="0" y="1"/>
                        <a:pt x="0" y="1"/>
                      </a:cubicBezTo>
                      <a:cubicBezTo>
                        <a:pt x="0" y="4"/>
                        <a:pt x="3" y="7"/>
                        <a:pt x="7" y="7"/>
                      </a:cubicBezTo>
                      <a:cubicBezTo>
                        <a:pt x="168" y="7"/>
                        <a:pt x="168" y="7"/>
                        <a:pt x="168" y="7"/>
                      </a:cubicBezTo>
                      <a:cubicBezTo>
                        <a:pt x="172" y="7"/>
                        <a:pt x="175" y="4"/>
                        <a:pt x="175" y="1"/>
                      </a:cubicBezTo>
                      <a:cubicBezTo>
                        <a:pt x="175" y="0"/>
                        <a:pt x="175" y="0"/>
                        <a:pt x="175" y="0"/>
                      </a:cubicBezTo>
                      <a:lnTo>
                        <a:pt x="0" y="0"/>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endParaRPr lang="en-US" sz="1764">
                    <a:gradFill>
                      <a:gsLst>
                        <a:gs pos="28319">
                          <a:srgbClr val="000000"/>
                        </a:gs>
                        <a:gs pos="52212">
                          <a:srgbClr val="000000"/>
                        </a:gs>
                      </a:gsLst>
                      <a:lin ang="5400000" scaled="0"/>
                    </a:gradFill>
                  </a:endParaRPr>
                </a:p>
              </p:txBody>
            </p:sp>
          </p:grpSp>
          <p:sp>
            <p:nvSpPr>
              <p:cNvPr id="2" name="Rectangle 1"/>
              <p:cNvSpPr/>
              <p:nvPr/>
            </p:nvSpPr>
            <p:spPr bwMode="auto">
              <a:xfrm>
                <a:off x="1416844" y="2379232"/>
                <a:ext cx="846536" cy="73958"/>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b" anchorCtr="0"/>
              <a:lstStyle/>
              <a:p>
                <a:pPr algn="ctr" defTabSz="932037"/>
                <a:endParaRPr lang="en-US" sz="800" dirty="0">
                  <a:gradFill>
                    <a:gsLst>
                      <a:gs pos="28319">
                        <a:srgbClr val="000000"/>
                      </a:gs>
                      <a:gs pos="52212">
                        <a:srgbClr val="000000"/>
                      </a:gs>
                    </a:gsLst>
                    <a:lin ang="5400000" scaled="0"/>
                  </a:gradFill>
                  <a:ea typeface="Segoe UI" pitchFamily="34" charset="0"/>
                  <a:cs typeface="Segoe UI" pitchFamily="34" charset="0"/>
                </a:endParaRPr>
              </a:p>
            </p:txBody>
          </p:sp>
          <p:cxnSp>
            <p:nvCxnSpPr>
              <p:cNvPr id="5" name="Straight Connector 4"/>
              <p:cNvCxnSpPr/>
              <p:nvPr/>
            </p:nvCxnSpPr>
            <p:spPr>
              <a:xfrm>
                <a:off x="1416844" y="2530614"/>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a:xfrm>
                <a:off x="1416844" y="2608038"/>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a:off x="1416844" y="2685462"/>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a:off x="1416844" y="2762886"/>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06" name="Rectangle 105"/>
              <p:cNvSpPr/>
              <p:nvPr/>
            </p:nvSpPr>
            <p:spPr bwMode="auto">
              <a:xfrm>
                <a:off x="1142807" y="2375321"/>
                <a:ext cx="234036" cy="73958"/>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b" anchorCtr="0"/>
              <a:lstStyle/>
              <a:p>
                <a:pPr algn="ctr" defTabSz="932037"/>
                <a:endParaRPr lang="en-US" sz="800" dirty="0">
                  <a:gradFill>
                    <a:gsLst>
                      <a:gs pos="28319">
                        <a:srgbClr val="000000"/>
                      </a:gs>
                      <a:gs pos="52212">
                        <a:srgbClr val="000000"/>
                      </a:gs>
                    </a:gsLst>
                    <a:lin ang="5400000" scaled="0"/>
                  </a:gradFill>
                  <a:ea typeface="Segoe UI" pitchFamily="34" charset="0"/>
                  <a:cs typeface="Segoe UI" pitchFamily="34" charset="0"/>
                </a:endParaRPr>
              </a:p>
            </p:txBody>
          </p:sp>
          <p:sp>
            <p:nvSpPr>
              <p:cNvPr id="107" name="Rectangle 106"/>
              <p:cNvSpPr/>
              <p:nvPr/>
            </p:nvSpPr>
            <p:spPr bwMode="auto">
              <a:xfrm>
                <a:off x="1142807" y="2469924"/>
                <a:ext cx="234036" cy="614564"/>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b" anchorCtr="0"/>
              <a:lstStyle/>
              <a:p>
                <a:pPr algn="ctr" defTabSz="932037"/>
                <a:endParaRPr lang="en-US" sz="800" dirty="0">
                  <a:gradFill>
                    <a:gsLst>
                      <a:gs pos="28319">
                        <a:srgbClr val="000000"/>
                      </a:gs>
                      <a:gs pos="52212">
                        <a:srgbClr val="000000"/>
                      </a:gs>
                    </a:gsLst>
                    <a:lin ang="5400000" scaled="0"/>
                  </a:gradFill>
                  <a:ea typeface="Segoe UI" pitchFamily="34" charset="0"/>
                  <a:cs typeface="Segoe UI" pitchFamily="34" charset="0"/>
                </a:endParaRPr>
              </a:p>
            </p:txBody>
          </p:sp>
          <p:cxnSp>
            <p:nvCxnSpPr>
              <p:cNvPr id="108" name="Straight Connector 107"/>
              <p:cNvCxnSpPr/>
              <p:nvPr/>
            </p:nvCxnSpPr>
            <p:spPr>
              <a:xfrm>
                <a:off x="1416844" y="2840310"/>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a:xfrm>
                <a:off x="1416844" y="2917734"/>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a:xfrm>
                <a:off x="1416844" y="2995158"/>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a:xfrm>
                <a:off x="1416844" y="3072583"/>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grpSp>
      </p:grpSp>
      <p:grpSp>
        <p:nvGrpSpPr>
          <p:cNvPr id="297" name="Group 296"/>
          <p:cNvGrpSpPr/>
          <p:nvPr/>
        </p:nvGrpSpPr>
        <p:grpSpPr>
          <a:xfrm>
            <a:off x="3405356" y="2351551"/>
            <a:ext cx="1609841" cy="2200139"/>
            <a:chOff x="3320378" y="2282825"/>
            <a:chExt cx="1610489" cy="2201025"/>
          </a:xfrm>
        </p:grpSpPr>
        <p:sp>
          <p:nvSpPr>
            <p:cNvPr id="1041" name="Rectangle 1040"/>
            <p:cNvSpPr/>
            <p:nvPr/>
          </p:nvSpPr>
          <p:spPr>
            <a:xfrm>
              <a:off x="3320378" y="3466393"/>
              <a:ext cx="1610489" cy="1017457"/>
            </a:xfrm>
            <a:prstGeom prst="rect">
              <a:avLst/>
            </a:prstGeom>
          </p:spPr>
          <p:txBody>
            <a:bodyPr wrap="square">
              <a:spAutoFit/>
            </a:bodyPr>
            <a:lstStyle/>
            <a:p>
              <a:pPr algn="ctr" defTabSz="914005"/>
              <a:r>
                <a:rPr lang="en-US" sz="1960" dirty="0">
                  <a:gradFill>
                    <a:gsLst>
                      <a:gs pos="28319">
                        <a:srgbClr val="000000"/>
                      </a:gs>
                      <a:gs pos="52212">
                        <a:srgbClr val="000000"/>
                      </a:gs>
                    </a:gsLst>
                    <a:lin ang="5400000" scaled="0"/>
                  </a:gradFill>
                </a:rPr>
                <a:t>Free Developer Subscription</a:t>
              </a:r>
            </a:p>
          </p:txBody>
        </p:sp>
        <p:grpSp>
          <p:nvGrpSpPr>
            <p:cNvPr id="1130" name="Group 1129"/>
            <p:cNvGrpSpPr/>
            <p:nvPr/>
          </p:nvGrpSpPr>
          <p:grpSpPr>
            <a:xfrm>
              <a:off x="3376613" y="2282825"/>
              <a:ext cx="1422401" cy="1065213"/>
              <a:chOff x="3376613" y="2282825"/>
              <a:chExt cx="1422401" cy="1065213"/>
            </a:xfrm>
          </p:grpSpPr>
          <p:sp>
            <p:nvSpPr>
              <p:cNvPr id="24" name="Freeform 7"/>
              <p:cNvSpPr>
                <a:spLocks/>
              </p:cNvSpPr>
              <p:nvPr/>
            </p:nvSpPr>
            <p:spPr bwMode="auto">
              <a:xfrm>
                <a:off x="3376613" y="2741613"/>
                <a:ext cx="419100" cy="555625"/>
              </a:xfrm>
              <a:custGeom>
                <a:avLst/>
                <a:gdLst>
                  <a:gd name="T0" fmla="*/ 0 w 139"/>
                  <a:gd name="T1" fmla="*/ 184 h 184"/>
                  <a:gd name="T2" fmla="*/ 34 w 139"/>
                  <a:gd name="T3" fmla="*/ 116 h 184"/>
                  <a:gd name="T4" fmla="*/ 30 w 139"/>
                  <a:gd name="T5" fmla="*/ 90 h 184"/>
                  <a:gd name="T6" fmla="*/ 30 w 139"/>
                  <a:gd name="T7" fmla="*/ 58 h 184"/>
                  <a:gd name="T8" fmla="*/ 81 w 139"/>
                  <a:gd name="T9" fmla="*/ 0 h 184"/>
                  <a:gd name="T10" fmla="*/ 139 w 139"/>
                  <a:gd name="T11" fmla="*/ 58 h 184"/>
                  <a:gd name="T12" fmla="*/ 139 w 139"/>
                  <a:gd name="T13" fmla="*/ 90 h 184"/>
                  <a:gd name="T14" fmla="*/ 106 w 139"/>
                  <a:gd name="T15" fmla="*/ 142 h 184"/>
                  <a:gd name="T16" fmla="*/ 94 w 139"/>
                  <a:gd name="T17" fmla="*/ 184 h 184"/>
                  <a:gd name="T18" fmla="*/ 0 w 139"/>
                  <a:gd name="T19" fmla="*/ 184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9" h="184">
                    <a:moveTo>
                      <a:pt x="0" y="184"/>
                    </a:moveTo>
                    <a:cubicBezTo>
                      <a:pt x="34" y="116"/>
                      <a:pt x="34" y="116"/>
                      <a:pt x="34" y="116"/>
                    </a:cubicBezTo>
                    <a:cubicBezTo>
                      <a:pt x="31" y="108"/>
                      <a:pt x="30" y="99"/>
                      <a:pt x="30" y="90"/>
                    </a:cubicBezTo>
                    <a:cubicBezTo>
                      <a:pt x="30" y="58"/>
                      <a:pt x="30" y="58"/>
                      <a:pt x="30" y="58"/>
                    </a:cubicBezTo>
                    <a:cubicBezTo>
                      <a:pt x="30" y="26"/>
                      <a:pt x="48" y="0"/>
                      <a:pt x="81" y="0"/>
                    </a:cubicBezTo>
                    <a:cubicBezTo>
                      <a:pt x="113" y="0"/>
                      <a:pt x="139" y="26"/>
                      <a:pt x="139" y="58"/>
                    </a:cubicBezTo>
                    <a:cubicBezTo>
                      <a:pt x="139" y="90"/>
                      <a:pt x="139" y="90"/>
                      <a:pt x="139" y="90"/>
                    </a:cubicBezTo>
                    <a:cubicBezTo>
                      <a:pt x="139" y="113"/>
                      <a:pt x="126" y="133"/>
                      <a:pt x="106" y="142"/>
                    </a:cubicBezTo>
                    <a:cubicBezTo>
                      <a:pt x="94" y="184"/>
                      <a:pt x="94" y="184"/>
                      <a:pt x="94" y="184"/>
                    </a:cubicBezTo>
                    <a:lnTo>
                      <a:pt x="0" y="184"/>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gradFill>
                    <a:gsLst>
                      <a:gs pos="28319">
                        <a:srgbClr val="000000"/>
                      </a:gs>
                      <a:gs pos="52212">
                        <a:srgbClr val="000000"/>
                      </a:gs>
                    </a:gsLst>
                    <a:lin ang="5400000" scaled="0"/>
                  </a:gradFill>
                </a:endParaRPr>
              </a:p>
            </p:txBody>
          </p:sp>
          <p:sp>
            <p:nvSpPr>
              <p:cNvPr id="25" name="Freeform 8"/>
              <p:cNvSpPr>
                <a:spLocks/>
              </p:cNvSpPr>
              <p:nvPr/>
            </p:nvSpPr>
            <p:spPr bwMode="auto">
              <a:xfrm>
                <a:off x="3533776" y="2282825"/>
                <a:ext cx="1238250" cy="773113"/>
              </a:xfrm>
              <a:custGeom>
                <a:avLst/>
                <a:gdLst>
                  <a:gd name="T0" fmla="*/ 411 w 411"/>
                  <a:gd name="T1" fmla="*/ 250 h 256"/>
                  <a:gd name="T2" fmla="*/ 406 w 411"/>
                  <a:gd name="T3" fmla="*/ 256 h 256"/>
                  <a:gd name="T4" fmla="*/ 6 w 411"/>
                  <a:gd name="T5" fmla="*/ 256 h 256"/>
                  <a:gd name="T6" fmla="*/ 0 w 411"/>
                  <a:gd name="T7" fmla="*/ 250 h 256"/>
                  <a:gd name="T8" fmla="*/ 0 w 411"/>
                  <a:gd name="T9" fmla="*/ 6 h 256"/>
                  <a:gd name="T10" fmla="*/ 6 w 411"/>
                  <a:gd name="T11" fmla="*/ 0 h 256"/>
                  <a:gd name="T12" fmla="*/ 406 w 411"/>
                  <a:gd name="T13" fmla="*/ 0 h 256"/>
                  <a:gd name="T14" fmla="*/ 411 w 411"/>
                  <a:gd name="T15" fmla="*/ 6 h 256"/>
                  <a:gd name="T16" fmla="*/ 411 w 411"/>
                  <a:gd name="T17" fmla="*/ 250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1" h="256">
                    <a:moveTo>
                      <a:pt x="411" y="250"/>
                    </a:moveTo>
                    <a:cubicBezTo>
                      <a:pt x="411" y="253"/>
                      <a:pt x="409" y="256"/>
                      <a:pt x="406" y="256"/>
                    </a:cubicBezTo>
                    <a:cubicBezTo>
                      <a:pt x="6" y="256"/>
                      <a:pt x="6" y="256"/>
                      <a:pt x="6" y="256"/>
                    </a:cubicBezTo>
                    <a:cubicBezTo>
                      <a:pt x="3" y="256"/>
                      <a:pt x="0" y="253"/>
                      <a:pt x="0" y="250"/>
                    </a:cubicBezTo>
                    <a:cubicBezTo>
                      <a:pt x="0" y="6"/>
                      <a:pt x="0" y="6"/>
                      <a:pt x="0" y="6"/>
                    </a:cubicBezTo>
                    <a:cubicBezTo>
                      <a:pt x="0" y="3"/>
                      <a:pt x="3" y="0"/>
                      <a:pt x="6" y="0"/>
                    </a:cubicBezTo>
                    <a:cubicBezTo>
                      <a:pt x="406" y="0"/>
                      <a:pt x="406" y="0"/>
                      <a:pt x="406" y="0"/>
                    </a:cubicBezTo>
                    <a:cubicBezTo>
                      <a:pt x="409" y="0"/>
                      <a:pt x="411" y="3"/>
                      <a:pt x="411" y="6"/>
                    </a:cubicBezTo>
                    <a:lnTo>
                      <a:pt x="411" y="25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gradFill>
                    <a:gsLst>
                      <a:gs pos="28319">
                        <a:srgbClr val="000000"/>
                      </a:gs>
                      <a:gs pos="52212">
                        <a:srgbClr val="000000"/>
                      </a:gs>
                    </a:gsLst>
                    <a:lin ang="5400000" scaled="0"/>
                  </a:gradFill>
                </a:endParaRPr>
              </a:p>
            </p:txBody>
          </p:sp>
          <p:sp>
            <p:nvSpPr>
              <p:cNvPr id="26" name="Freeform 9"/>
              <p:cNvSpPr>
                <a:spLocks/>
              </p:cNvSpPr>
              <p:nvPr/>
            </p:nvSpPr>
            <p:spPr bwMode="auto">
              <a:xfrm>
                <a:off x="3630613" y="2376488"/>
                <a:ext cx="1047750" cy="579438"/>
              </a:xfrm>
              <a:custGeom>
                <a:avLst/>
                <a:gdLst>
                  <a:gd name="T0" fmla="*/ 348 w 348"/>
                  <a:gd name="T1" fmla="*/ 187 h 192"/>
                  <a:gd name="T2" fmla="*/ 343 w 348"/>
                  <a:gd name="T3" fmla="*/ 192 h 192"/>
                  <a:gd name="T4" fmla="*/ 5 w 348"/>
                  <a:gd name="T5" fmla="*/ 192 h 192"/>
                  <a:gd name="T6" fmla="*/ 0 w 348"/>
                  <a:gd name="T7" fmla="*/ 187 h 192"/>
                  <a:gd name="T8" fmla="*/ 0 w 348"/>
                  <a:gd name="T9" fmla="*/ 5 h 192"/>
                  <a:gd name="T10" fmla="*/ 5 w 348"/>
                  <a:gd name="T11" fmla="*/ 0 h 192"/>
                  <a:gd name="T12" fmla="*/ 343 w 348"/>
                  <a:gd name="T13" fmla="*/ 0 h 192"/>
                  <a:gd name="T14" fmla="*/ 348 w 348"/>
                  <a:gd name="T15" fmla="*/ 5 h 192"/>
                  <a:gd name="T16" fmla="*/ 348 w 348"/>
                  <a:gd name="T17" fmla="*/ 187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8" h="192">
                    <a:moveTo>
                      <a:pt x="348" y="187"/>
                    </a:moveTo>
                    <a:cubicBezTo>
                      <a:pt x="348" y="190"/>
                      <a:pt x="345" y="192"/>
                      <a:pt x="343" y="192"/>
                    </a:cubicBezTo>
                    <a:cubicBezTo>
                      <a:pt x="5" y="192"/>
                      <a:pt x="5" y="192"/>
                      <a:pt x="5" y="192"/>
                    </a:cubicBezTo>
                    <a:cubicBezTo>
                      <a:pt x="2" y="192"/>
                      <a:pt x="0" y="190"/>
                      <a:pt x="0" y="187"/>
                    </a:cubicBezTo>
                    <a:cubicBezTo>
                      <a:pt x="0" y="5"/>
                      <a:pt x="0" y="5"/>
                      <a:pt x="0" y="5"/>
                    </a:cubicBezTo>
                    <a:cubicBezTo>
                      <a:pt x="0" y="2"/>
                      <a:pt x="2" y="0"/>
                      <a:pt x="5" y="0"/>
                    </a:cubicBezTo>
                    <a:cubicBezTo>
                      <a:pt x="343" y="0"/>
                      <a:pt x="343" y="0"/>
                      <a:pt x="343" y="0"/>
                    </a:cubicBezTo>
                    <a:cubicBezTo>
                      <a:pt x="345" y="0"/>
                      <a:pt x="348" y="2"/>
                      <a:pt x="348" y="5"/>
                    </a:cubicBezTo>
                    <a:lnTo>
                      <a:pt x="348" y="187"/>
                    </a:lnTo>
                    <a:close/>
                  </a:path>
                </a:pathLst>
              </a:custGeom>
              <a:solidFill>
                <a:srgbClr val="BAD80A"/>
              </a:solidFill>
              <a:ln>
                <a:noFill/>
              </a:ln>
            </p:spPr>
            <p:txBody>
              <a:bodyPr vert="horz" wrap="square" lIns="91403" tIns="45702" rIns="91403" bIns="45702" numCol="1" anchor="t" anchorCtr="0" compatLnSpc="1">
                <a:prstTxWarp prst="textNoShape">
                  <a:avLst/>
                </a:prstTxWarp>
              </a:bodyPr>
              <a:lstStyle/>
              <a:p>
                <a:pPr defTabSz="932319"/>
                <a:endParaRPr lang="en-US" sz="1835">
                  <a:gradFill>
                    <a:gsLst>
                      <a:gs pos="28319">
                        <a:srgbClr val="000000"/>
                      </a:gs>
                      <a:gs pos="52212">
                        <a:srgbClr val="000000"/>
                      </a:gs>
                    </a:gsLst>
                    <a:lin ang="5400000" scaled="0"/>
                  </a:gradFill>
                </a:endParaRPr>
              </a:p>
            </p:txBody>
          </p:sp>
          <p:sp>
            <p:nvSpPr>
              <p:cNvPr id="1098" name="Freeform 161"/>
              <p:cNvSpPr>
                <a:spLocks/>
              </p:cNvSpPr>
              <p:nvPr/>
            </p:nvSpPr>
            <p:spPr bwMode="auto">
              <a:xfrm>
                <a:off x="3467101" y="2659063"/>
                <a:ext cx="144463" cy="157163"/>
              </a:xfrm>
              <a:custGeom>
                <a:avLst/>
                <a:gdLst>
                  <a:gd name="T0" fmla="*/ 43 w 48"/>
                  <a:gd name="T1" fmla="*/ 9 h 52"/>
                  <a:gd name="T2" fmla="*/ 43 w 48"/>
                  <a:gd name="T3" fmla="*/ 26 h 52"/>
                  <a:gd name="T4" fmla="*/ 22 w 48"/>
                  <a:gd name="T5" fmla="*/ 47 h 52"/>
                  <a:gd name="T6" fmla="*/ 5 w 48"/>
                  <a:gd name="T7" fmla="*/ 47 h 52"/>
                  <a:gd name="T8" fmla="*/ 5 w 48"/>
                  <a:gd name="T9" fmla="*/ 30 h 52"/>
                  <a:gd name="T10" fmla="*/ 35 w 48"/>
                  <a:gd name="T11" fmla="*/ 0 h 52"/>
                  <a:gd name="T12" fmla="*/ 43 w 48"/>
                  <a:gd name="T13" fmla="*/ 9 h 52"/>
                </a:gdLst>
                <a:ahLst/>
                <a:cxnLst>
                  <a:cxn ang="0">
                    <a:pos x="T0" y="T1"/>
                  </a:cxn>
                  <a:cxn ang="0">
                    <a:pos x="T2" y="T3"/>
                  </a:cxn>
                  <a:cxn ang="0">
                    <a:pos x="T4" y="T5"/>
                  </a:cxn>
                  <a:cxn ang="0">
                    <a:pos x="T6" y="T7"/>
                  </a:cxn>
                  <a:cxn ang="0">
                    <a:pos x="T8" y="T9"/>
                  </a:cxn>
                  <a:cxn ang="0">
                    <a:pos x="T10" y="T11"/>
                  </a:cxn>
                  <a:cxn ang="0">
                    <a:pos x="T12" y="T13"/>
                  </a:cxn>
                </a:cxnLst>
                <a:rect l="0" t="0" r="r" b="b"/>
                <a:pathLst>
                  <a:path w="48" h="52">
                    <a:moveTo>
                      <a:pt x="43" y="9"/>
                    </a:moveTo>
                    <a:cubicBezTo>
                      <a:pt x="48" y="14"/>
                      <a:pt x="48" y="21"/>
                      <a:pt x="43" y="26"/>
                    </a:cubicBezTo>
                    <a:cubicBezTo>
                      <a:pt x="22" y="47"/>
                      <a:pt x="22" y="47"/>
                      <a:pt x="22" y="47"/>
                    </a:cubicBezTo>
                    <a:cubicBezTo>
                      <a:pt x="17" y="52"/>
                      <a:pt x="9" y="52"/>
                      <a:pt x="5" y="47"/>
                    </a:cubicBezTo>
                    <a:cubicBezTo>
                      <a:pt x="0" y="43"/>
                      <a:pt x="0" y="35"/>
                      <a:pt x="5" y="30"/>
                    </a:cubicBezTo>
                    <a:cubicBezTo>
                      <a:pt x="35" y="0"/>
                      <a:pt x="35" y="0"/>
                      <a:pt x="35" y="0"/>
                    </a:cubicBezTo>
                    <a:lnTo>
                      <a:pt x="43" y="9"/>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gradFill>
                    <a:gsLst>
                      <a:gs pos="28319">
                        <a:srgbClr val="000000"/>
                      </a:gs>
                      <a:gs pos="52212">
                        <a:srgbClr val="000000"/>
                      </a:gs>
                    </a:gsLst>
                    <a:lin ang="5400000" scaled="0"/>
                  </a:gradFill>
                </a:endParaRPr>
              </a:p>
            </p:txBody>
          </p:sp>
          <p:sp>
            <p:nvSpPr>
              <p:cNvPr id="1099" name="Freeform 162"/>
              <p:cNvSpPr>
                <a:spLocks/>
              </p:cNvSpPr>
              <p:nvPr/>
            </p:nvSpPr>
            <p:spPr bwMode="auto">
              <a:xfrm>
                <a:off x="3467101" y="2732088"/>
                <a:ext cx="87313" cy="220663"/>
              </a:xfrm>
              <a:custGeom>
                <a:avLst/>
                <a:gdLst>
                  <a:gd name="T0" fmla="*/ 0 w 29"/>
                  <a:gd name="T1" fmla="*/ 55 h 73"/>
                  <a:gd name="T2" fmla="*/ 15 w 29"/>
                  <a:gd name="T3" fmla="*/ 70 h 73"/>
                  <a:gd name="T4" fmla="*/ 15 w 29"/>
                  <a:gd name="T5" fmla="*/ 70 h 73"/>
                  <a:gd name="T6" fmla="*/ 29 w 29"/>
                  <a:gd name="T7" fmla="*/ 65 h 73"/>
                  <a:gd name="T8" fmla="*/ 29 w 29"/>
                  <a:gd name="T9" fmla="*/ 8 h 73"/>
                  <a:gd name="T10" fmla="*/ 15 w 29"/>
                  <a:gd name="T11" fmla="*/ 3 h 73"/>
                  <a:gd name="T12" fmla="*/ 15 w 29"/>
                  <a:gd name="T13" fmla="*/ 3 h 73"/>
                  <a:gd name="T14" fmla="*/ 0 w 29"/>
                  <a:gd name="T15" fmla="*/ 18 h 73"/>
                  <a:gd name="T16" fmla="*/ 0 w 29"/>
                  <a:gd name="T17" fmla="*/ 5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73">
                    <a:moveTo>
                      <a:pt x="0" y="55"/>
                    </a:moveTo>
                    <a:cubicBezTo>
                      <a:pt x="0" y="63"/>
                      <a:pt x="6" y="70"/>
                      <a:pt x="15" y="70"/>
                    </a:cubicBezTo>
                    <a:cubicBezTo>
                      <a:pt x="15" y="70"/>
                      <a:pt x="15" y="70"/>
                      <a:pt x="15" y="70"/>
                    </a:cubicBezTo>
                    <a:cubicBezTo>
                      <a:pt x="23" y="70"/>
                      <a:pt x="29" y="73"/>
                      <a:pt x="29" y="65"/>
                    </a:cubicBezTo>
                    <a:cubicBezTo>
                      <a:pt x="29" y="8"/>
                      <a:pt x="29" y="8"/>
                      <a:pt x="29" y="8"/>
                    </a:cubicBezTo>
                    <a:cubicBezTo>
                      <a:pt x="29" y="0"/>
                      <a:pt x="23" y="3"/>
                      <a:pt x="15" y="3"/>
                    </a:cubicBezTo>
                    <a:cubicBezTo>
                      <a:pt x="15" y="3"/>
                      <a:pt x="15" y="3"/>
                      <a:pt x="15" y="3"/>
                    </a:cubicBezTo>
                    <a:cubicBezTo>
                      <a:pt x="6" y="3"/>
                      <a:pt x="0" y="9"/>
                      <a:pt x="0" y="18"/>
                    </a:cubicBezTo>
                    <a:lnTo>
                      <a:pt x="0" y="55"/>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gradFill>
                    <a:gsLst>
                      <a:gs pos="28319">
                        <a:srgbClr val="000000"/>
                      </a:gs>
                      <a:gs pos="52212">
                        <a:srgbClr val="000000"/>
                      </a:gs>
                    </a:gsLst>
                    <a:lin ang="5400000" scaled="0"/>
                  </a:gradFill>
                </a:endParaRPr>
              </a:p>
            </p:txBody>
          </p:sp>
          <p:sp>
            <p:nvSpPr>
              <p:cNvPr id="1100" name="Freeform 163"/>
              <p:cNvSpPr>
                <a:spLocks/>
              </p:cNvSpPr>
              <p:nvPr/>
            </p:nvSpPr>
            <p:spPr bwMode="auto">
              <a:xfrm>
                <a:off x="3540126" y="2659063"/>
                <a:ext cx="41275" cy="36513"/>
              </a:xfrm>
              <a:custGeom>
                <a:avLst/>
                <a:gdLst>
                  <a:gd name="T0" fmla="*/ 11 w 14"/>
                  <a:gd name="T1" fmla="*/ 0 h 12"/>
                  <a:gd name="T2" fmla="*/ 14 w 14"/>
                  <a:gd name="T3" fmla="*/ 3 h 12"/>
                  <a:gd name="T4" fmla="*/ 9 w 14"/>
                  <a:gd name="T5" fmla="*/ 8 h 12"/>
                  <a:gd name="T6" fmla="*/ 0 w 14"/>
                  <a:gd name="T7" fmla="*/ 11 h 12"/>
                  <a:gd name="T8" fmla="*/ 11 w 14"/>
                  <a:gd name="T9" fmla="*/ 0 h 12"/>
                </a:gdLst>
                <a:ahLst/>
                <a:cxnLst>
                  <a:cxn ang="0">
                    <a:pos x="T0" y="T1"/>
                  </a:cxn>
                  <a:cxn ang="0">
                    <a:pos x="T2" y="T3"/>
                  </a:cxn>
                  <a:cxn ang="0">
                    <a:pos x="T4" y="T5"/>
                  </a:cxn>
                  <a:cxn ang="0">
                    <a:pos x="T6" y="T7"/>
                  </a:cxn>
                  <a:cxn ang="0">
                    <a:pos x="T8" y="T9"/>
                  </a:cxn>
                </a:cxnLst>
                <a:rect l="0" t="0" r="r" b="b"/>
                <a:pathLst>
                  <a:path w="14" h="12">
                    <a:moveTo>
                      <a:pt x="11" y="0"/>
                    </a:moveTo>
                    <a:cubicBezTo>
                      <a:pt x="14" y="3"/>
                      <a:pt x="14" y="3"/>
                      <a:pt x="14" y="3"/>
                    </a:cubicBezTo>
                    <a:cubicBezTo>
                      <a:pt x="9" y="8"/>
                      <a:pt x="9" y="8"/>
                      <a:pt x="9" y="8"/>
                    </a:cubicBezTo>
                    <a:cubicBezTo>
                      <a:pt x="7" y="11"/>
                      <a:pt x="3" y="12"/>
                      <a:pt x="0" y="11"/>
                    </a:cubicBezTo>
                    <a:lnTo>
                      <a:pt x="11" y="0"/>
                    </a:lnTo>
                    <a:close/>
                  </a:path>
                </a:pathLst>
              </a:custGeom>
              <a:solidFill>
                <a:srgbClr val="EFD9C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gradFill>
                    <a:gsLst>
                      <a:gs pos="28319">
                        <a:srgbClr val="000000"/>
                      </a:gs>
                      <a:gs pos="52212">
                        <a:srgbClr val="000000"/>
                      </a:gs>
                    </a:gsLst>
                    <a:lin ang="5400000" scaled="0"/>
                  </a:gradFill>
                </a:endParaRPr>
              </a:p>
            </p:txBody>
          </p:sp>
          <p:sp>
            <p:nvSpPr>
              <p:cNvPr id="1101" name="Freeform 164"/>
              <p:cNvSpPr>
                <a:spLocks/>
              </p:cNvSpPr>
              <p:nvPr/>
            </p:nvSpPr>
            <p:spPr bwMode="auto">
              <a:xfrm>
                <a:off x="3524251" y="2882900"/>
                <a:ext cx="144463" cy="381000"/>
              </a:xfrm>
              <a:custGeom>
                <a:avLst/>
                <a:gdLst>
                  <a:gd name="T0" fmla="*/ 0 w 48"/>
                  <a:gd name="T1" fmla="*/ 0 h 126"/>
                  <a:gd name="T2" fmla="*/ 48 w 48"/>
                  <a:gd name="T3" fmla="*/ 63 h 126"/>
                  <a:gd name="T4" fmla="*/ 0 w 48"/>
                  <a:gd name="T5" fmla="*/ 126 h 126"/>
                  <a:gd name="T6" fmla="*/ 0 w 48"/>
                  <a:gd name="T7" fmla="*/ 0 h 126"/>
                </a:gdLst>
                <a:ahLst/>
                <a:cxnLst>
                  <a:cxn ang="0">
                    <a:pos x="T0" y="T1"/>
                  </a:cxn>
                  <a:cxn ang="0">
                    <a:pos x="T2" y="T3"/>
                  </a:cxn>
                  <a:cxn ang="0">
                    <a:pos x="T4" y="T5"/>
                  </a:cxn>
                  <a:cxn ang="0">
                    <a:pos x="T6" y="T7"/>
                  </a:cxn>
                </a:cxnLst>
                <a:rect l="0" t="0" r="r" b="b"/>
                <a:pathLst>
                  <a:path w="48" h="126">
                    <a:moveTo>
                      <a:pt x="0" y="0"/>
                    </a:moveTo>
                    <a:cubicBezTo>
                      <a:pt x="28" y="8"/>
                      <a:pt x="48" y="33"/>
                      <a:pt x="48" y="63"/>
                    </a:cubicBezTo>
                    <a:cubicBezTo>
                      <a:pt x="48" y="93"/>
                      <a:pt x="28" y="119"/>
                      <a:pt x="0" y="126"/>
                    </a:cubicBezTo>
                    <a:lnTo>
                      <a:pt x="0" y="0"/>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gradFill>
                    <a:gsLst>
                      <a:gs pos="28319">
                        <a:srgbClr val="000000"/>
                      </a:gs>
                      <a:gs pos="52212">
                        <a:srgbClr val="000000"/>
                      </a:gs>
                    </a:gsLst>
                    <a:lin ang="5400000" scaled="0"/>
                  </a:gradFill>
                </a:endParaRPr>
              </a:p>
            </p:txBody>
          </p:sp>
          <p:sp>
            <p:nvSpPr>
              <p:cNvPr id="1102" name="Freeform 165"/>
              <p:cNvSpPr>
                <a:spLocks/>
              </p:cNvSpPr>
              <p:nvPr/>
            </p:nvSpPr>
            <p:spPr bwMode="auto">
              <a:xfrm>
                <a:off x="3668713" y="3055938"/>
                <a:ext cx="120650" cy="77788"/>
              </a:xfrm>
              <a:custGeom>
                <a:avLst/>
                <a:gdLst>
                  <a:gd name="T0" fmla="*/ 26 w 40"/>
                  <a:gd name="T1" fmla="*/ 26 h 26"/>
                  <a:gd name="T2" fmla="*/ 0 w 40"/>
                  <a:gd name="T3" fmla="*/ 0 h 26"/>
                  <a:gd name="T4" fmla="*/ 40 w 40"/>
                  <a:gd name="T5" fmla="*/ 0 h 26"/>
                  <a:gd name="T6" fmla="*/ 26 w 40"/>
                  <a:gd name="T7" fmla="*/ 26 h 26"/>
                </a:gdLst>
                <a:ahLst/>
                <a:cxnLst>
                  <a:cxn ang="0">
                    <a:pos x="T0" y="T1"/>
                  </a:cxn>
                  <a:cxn ang="0">
                    <a:pos x="T2" y="T3"/>
                  </a:cxn>
                  <a:cxn ang="0">
                    <a:pos x="T4" y="T5"/>
                  </a:cxn>
                  <a:cxn ang="0">
                    <a:pos x="T6" y="T7"/>
                  </a:cxn>
                </a:cxnLst>
                <a:rect l="0" t="0" r="r" b="b"/>
                <a:pathLst>
                  <a:path w="40" h="26">
                    <a:moveTo>
                      <a:pt x="26" y="26"/>
                    </a:moveTo>
                    <a:cubicBezTo>
                      <a:pt x="0" y="0"/>
                      <a:pt x="0" y="0"/>
                      <a:pt x="0" y="0"/>
                    </a:cubicBezTo>
                    <a:cubicBezTo>
                      <a:pt x="40" y="0"/>
                      <a:pt x="40" y="0"/>
                      <a:pt x="40" y="0"/>
                    </a:cubicBezTo>
                    <a:cubicBezTo>
                      <a:pt x="38" y="10"/>
                      <a:pt x="33" y="19"/>
                      <a:pt x="26" y="26"/>
                    </a:cubicBezTo>
                    <a:close/>
                  </a:path>
                </a:pathLst>
              </a:custGeom>
              <a:solidFill>
                <a:srgbClr val="CC86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gradFill>
                    <a:gsLst>
                      <a:gs pos="28319">
                        <a:srgbClr val="000000"/>
                      </a:gs>
                      <a:gs pos="52212">
                        <a:srgbClr val="000000"/>
                      </a:gs>
                    </a:gsLst>
                    <a:lin ang="5400000" scaled="0"/>
                  </a:gradFill>
                </a:endParaRPr>
              </a:p>
            </p:txBody>
          </p:sp>
          <p:sp>
            <p:nvSpPr>
              <p:cNvPr id="1126" name="TextBox 1125"/>
              <p:cNvSpPr txBox="1"/>
              <p:nvPr/>
            </p:nvSpPr>
            <p:spPr>
              <a:xfrm>
                <a:off x="3534023" y="2405361"/>
                <a:ext cx="1223320" cy="489365"/>
              </a:xfrm>
              <a:prstGeom prst="rect">
                <a:avLst/>
              </a:prstGeom>
              <a:noFill/>
            </p:spPr>
            <p:txBody>
              <a:bodyPr wrap="square" lIns="0" tIns="146246" rIns="0" bIns="146246" rtlCol="0" anchor="ctr" anchorCtr="0">
                <a:spAutoFit/>
              </a:bodyPr>
              <a:lstStyle/>
              <a:p>
                <a:pPr algn="ctr" defTabSz="932319">
                  <a:lnSpc>
                    <a:spcPct val="90000"/>
                  </a:lnSpc>
                  <a:spcAft>
                    <a:spcPts val="600"/>
                  </a:spcAft>
                </a:pPr>
                <a:r>
                  <a:rPr lang="en-US" sz="1399" dirty="0">
                    <a:gradFill>
                      <a:gsLst>
                        <a:gs pos="28319">
                          <a:srgbClr val="000000"/>
                        </a:gs>
                        <a:gs pos="52212">
                          <a:srgbClr val="000000"/>
                        </a:gs>
                      </a:gsLst>
                      <a:lin ang="5400000" scaled="0"/>
                    </a:gradFill>
                  </a:rPr>
                  <a:t>1 YEAR FREE</a:t>
                </a:r>
              </a:p>
            </p:txBody>
          </p:sp>
          <p:cxnSp>
            <p:nvCxnSpPr>
              <p:cNvPr id="295" name="Straight Connector 294"/>
              <p:cNvCxnSpPr/>
              <p:nvPr/>
            </p:nvCxnSpPr>
            <p:spPr>
              <a:xfrm>
                <a:off x="3722415" y="2444926"/>
                <a:ext cx="846536" cy="0"/>
              </a:xfrm>
              <a:prstGeom prst="line">
                <a:avLst/>
              </a:prstGeom>
              <a:ln w="15875">
                <a:solidFill>
                  <a:srgbClr val="D6F42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6" name="Straight Connector 295"/>
              <p:cNvCxnSpPr/>
              <p:nvPr/>
            </p:nvCxnSpPr>
            <p:spPr>
              <a:xfrm>
                <a:off x="3660384" y="2786063"/>
                <a:ext cx="970598" cy="0"/>
              </a:xfrm>
              <a:prstGeom prst="line">
                <a:avLst/>
              </a:prstGeom>
              <a:ln w="15875">
                <a:solidFill>
                  <a:srgbClr val="D6F42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9" name="Straight Connector 298"/>
              <p:cNvCxnSpPr/>
              <p:nvPr/>
            </p:nvCxnSpPr>
            <p:spPr>
              <a:xfrm>
                <a:off x="3660384" y="2838450"/>
                <a:ext cx="970598" cy="0"/>
              </a:xfrm>
              <a:prstGeom prst="line">
                <a:avLst/>
              </a:prstGeom>
              <a:ln w="15875">
                <a:solidFill>
                  <a:srgbClr val="D6F42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0" name="Straight Connector 299"/>
              <p:cNvCxnSpPr/>
              <p:nvPr/>
            </p:nvCxnSpPr>
            <p:spPr>
              <a:xfrm>
                <a:off x="3660384" y="2890045"/>
                <a:ext cx="970598" cy="0"/>
              </a:xfrm>
              <a:prstGeom prst="line">
                <a:avLst/>
              </a:prstGeom>
              <a:ln w="15875">
                <a:solidFill>
                  <a:srgbClr val="D6F420"/>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1129" name="Group 1128"/>
              <p:cNvGrpSpPr/>
              <p:nvPr/>
            </p:nvGrpSpPr>
            <p:grpSpPr>
              <a:xfrm>
                <a:off x="3987801" y="2778125"/>
                <a:ext cx="811213" cy="569913"/>
                <a:chOff x="3987801" y="2778125"/>
                <a:chExt cx="811213" cy="569913"/>
              </a:xfrm>
            </p:grpSpPr>
            <p:sp>
              <p:nvSpPr>
                <p:cNvPr id="1103" name="Freeform 166"/>
                <p:cNvSpPr>
                  <a:spLocks/>
                </p:cNvSpPr>
                <p:nvPr/>
              </p:nvSpPr>
              <p:spPr bwMode="auto">
                <a:xfrm>
                  <a:off x="3987801" y="2778125"/>
                  <a:ext cx="236538" cy="231775"/>
                </a:xfrm>
                <a:custGeom>
                  <a:avLst/>
                  <a:gdLst>
                    <a:gd name="T0" fmla="*/ 78 w 78"/>
                    <a:gd name="T1" fmla="*/ 60 h 77"/>
                    <a:gd name="T2" fmla="*/ 23 w 78"/>
                    <a:gd name="T3" fmla="*/ 5 h 77"/>
                    <a:gd name="T4" fmla="*/ 5 w 78"/>
                    <a:gd name="T5" fmla="*/ 5 h 77"/>
                    <a:gd name="T6" fmla="*/ 5 w 78"/>
                    <a:gd name="T7" fmla="*/ 22 h 77"/>
                    <a:gd name="T8" fmla="*/ 60 w 78"/>
                    <a:gd name="T9" fmla="*/ 77 h 77"/>
                    <a:gd name="T10" fmla="*/ 78 w 78"/>
                    <a:gd name="T11" fmla="*/ 60 h 77"/>
                  </a:gdLst>
                  <a:ahLst/>
                  <a:cxnLst>
                    <a:cxn ang="0">
                      <a:pos x="T0" y="T1"/>
                    </a:cxn>
                    <a:cxn ang="0">
                      <a:pos x="T2" y="T3"/>
                    </a:cxn>
                    <a:cxn ang="0">
                      <a:pos x="T4" y="T5"/>
                    </a:cxn>
                    <a:cxn ang="0">
                      <a:pos x="T6" y="T7"/>
                    </a:cxn>
                    <a:cxn ang="0">
                      <a:pos x="T8" y="T9"/>
                    </a:cxn>
                    <a:cxn ang="0">
                      <a:pos x="T10" y="T11"/>
                    </a:cxn>
                  </a:cxnLst>
                  <a:rect l="0" t="0" r="r" b="b"/>
                  <a:pathLst>
                    <a:path w="78" h="77">
                      <a:moveTo>
                        <a:pt x="78" y="60"/>
                      </a:moveTo>
                      <a:cubicBezTo>
                        <a:pt x="23" y="5"/>
                        <a:pt x="23" y="5"/>
                        <a:pt x="23" y="5"/>
                      </a:cubicBezTo>
                      <a:cubicBezTo>
                        <a:pt x="18" y="0"/>
                        <a:pt x="10" y="0"/>
                        <a:pt x="5" y="5"/>
                      </a:cubicBezTo>
                      <a:cubicBezTo>
                        <a:pt x="0" y="10"/>
                        <a:pt x="0" y="17"/>
                        <a:pt x="5" y="22"/>
                      </a:cubicBezTo>
                      <a:cubicBezTo>
                        <a:pt x="60" y="77"/>
                        <a:pt x="60" y="77"/>
                        <a:pt x="60" y="77"/>
                      </a:cubicBezTo>
                      <a:lnTo>
                        <a:pt x="78" y="60"/>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gradFill>
                      <a:gsLst>
                        <a:gs pos="28319">
                          <a:srgbClr val="000000"/>
                        </a:gs>
                        <a:gs pos="52212">
                          <a:srgbClr val="000000"/>
                        </a:gs>
                      </a:gsLst>
                      <a:lin ang="5400000" scaled="0"/>
                    </a:gradFill>
                  </a:endParaRPr>
                </a:p>
              </p:txBody>
            </p:sp>
            <p:sp>
              <p:nvSpPr>
                <p:cNvPr id="1104" name="Freeform 167"/>
                <p:cNvSpPr>
                  <a:spLocks/>
                </p:cNvSpPr>
                <p:nvPr/>
              </p:nvSpPr>
              <p:spPr bwMode="auto">
                <a:xfrm>
                  <a:off x="4000501" y="2786063"/>
                  <a:ext cx="66675" cy="69850"/>
                </a:xfrm>
                <a:custGeom>
                  <a:avLst/>
                  <a:gdLst>
                    <a:gd name="T0" fmla="*/ 6 w 22"/>
                    <a:gd name="T1" fmla="*/ 6 h 23"/>
                    <a:gd name="T2" fmla="*/ 0 w 22"/>
                    <a:gd name="T3" fmla="*/ 13 h 23"/>
                    <a:gd name="T4" fmla="*/ 6 w 22"/>
                    <a:gd name="T5" fmla="*/ 19 h 23"/>
                    <a:gd name="T6" fmla="*/ 19 w 22"/>
                    <a:gd name="T7" fmla="*/ 19 h 23"/>
                    <a:gd name="T8" fmla="*/ 19 w 22"/>
                    <a:gd name="T9" fmla="*/ 7 h 23"/>
                    <a:gd name="T10" fmla="*/ 13 w 22"/>
                    <a:gd name="T11" fmla="*/ 0 h 23"/>
                    <a:gd name="T12" fmla="*/ 6 w 22"/>
                    <a:gd name="T13" fmla="*/ 6 h 23"/>
                  </a:gdLst>
                  <a:ahLst/>
                  <a:cxnLst>
                    <a:cxn ang="0">
                      <a:pos x="T0" y="T1"/>
                    </a:cxn>
                    <a:cxn ang="0">
                      <a:pos x="T2" y="T3"/>
                    </a:cxn>
                    <a:cxn ang="0">
                      <a:pos x="T4" y="T5"/>
                    </a:cxn>
                    <a:cxn ang="0">
                      <a:pos x="T6" y="T7"/>
                    </a:cxn>
                    <a:cxn ang="0">
                      <a:pos x="T8" y="T9"/>
                    </a:cxn>
                    <a:cxn ang="0">
                      <a:pos x="T10" y="T11"/>
                    </a:cxn>
                    <a:cxn ang="0">
                      <a:pos x="T12" y="T13"/>
                    </a:cxn>
                  </a:cxnLst>
                  <a:rect l="0" t="0" r="r" b="b"/>
                  <a:pathLst>
                    <a:path w="22" h="23">
                      <a:moveTo>
                        <a:pt x="6" y="6"/>
                      </a:moveTo>
                      <a:cubicBezTo>
                        <a:pt x="3" y="8"/>
                        <a:pt x="1" y="11"/>
                        <a:pt x="0" y="13"/>
                      </a:cubicBezTo>
                      <a:cubicBezTo>
                        <a:pt x="6" y="19"/>
                        <a:pt x="6" y="19"/>
                        <a:pt x="6" y="19"/>
                      </a:cubicBezTo>
                      <a:cubicBezTo>
                        <a:pt x="10" y="23"/>
                        <a:pt x="15" y="23"/>
                        <a:pt x="19" y="19"/>
                      </a:cubicBezTo>
                      <a:cubicBezTo>
                        <a:pt x="22" y="16"/>
                        <a:pt x="22" y="10"/>
                        <a:pt x="19" y="7"/>
                      </a:cubicBezTo>
                      <a:cubicBezTo>
                        <a:pt x="13" y="0"/>
                        <a:pt x="13" y="0"/>
                        <a:pt x="13" y="0"/>
                      </a:cubicBezTo>
                      <a:cubicBezTo>
                        <a:pt x="10" y="2"/>
                        <a:pt x="8" y="4"/>
                        <a:pt x="6" y="6"/>
                      </a:cubicBezTo>
                      <a:close/>
                    </a:path>
                  </a:pathLst>
                </a:custGeom>
                <a:solidFill>
                  <a:srgbClr val="F2D3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gradFill>
                      <a:gsLst>
                        <a:gs pos="28319">
                          <a:srgbClr val="000000"/>
                        </a:gs>
                        <a:gs pos="52212">
                          <a:srgbClr val="000000"/>
                        </a:gs>
                      </a:gsLst>
                      <a:lin ang="5400000" scaled="0"/>
                    </a:gradFill>
                  </a:endParaRPr>
                </a:p>
              </p:txBody>
            </p:sp>
            <p:sp>
              <p:nvSpPr>
                <p:cNvPr id="1105" name="Freeform 168"/>
                <p:cNvSpPr>
                  <a:spLocks/>
                </p:cNvSpPr>
                <p:nvPr/>
              </p:nvSpPr>
              <p:spPr bwMode="auto">
                <a:xfrm>
                  <a:off x="4033838" y="2822575"/>
                  <a:ext cx="33338" cy="30163"/>
                </a:xfrm>
                <a:custGeom>
                  <a:avLst/>
                  <a:gdLst>
                    <a:gd name="T0" fmla="*/ 3 w 11"/>
                    <a:gd name="T1" fmla="*/ 3 h 10"/>
                    <a:gd name="T2" fmla="*/ 1 w 11"/>
                    <a:gd name="T3" fmla="*/ 10 h 10"/>
                    <a:gd name="T4" fmla="*/ 8 w 11"/>
                    <a:gd name="T5" fmla="*/ 7 h 10"/>
                    <a:gd name="T6" fmla="*/ 10 w 11"/>
                    <a:gd name="T7" fmla="*/ 0 h 10"/>
                    <a:gd name="T8" fmla="*/ 3 w 11"/>
                    <a:gd name="T9" fmla="*/ 3 h 10"/>
                  </a:gdLst>
                  <a:ahLst/>
                  <a:cxnLst>
                    <a:cxn ang="0">
                      <a:pos x="T0" y="T1"/>
                    </a:cxn>
                    <a:cxn ang="0">
                      <a:pos x="T2" y="T3"/>
                    </a:cxn>
                    <a:cxn ang="0">
                      <a:pos x="T4" y="T5"/>
                    </a:cxn>
                    <a:cxn ang="0">
                      <a:pos x="T6" y="T7"/>
                    </a:cxn>
                    <a:cxn ang="0">
                      <a:pos x="T8" y="T9"/>
                    </a:cxn>
                  </a:cxnLst>
                  <a:rect l="0" t="0" r="r" b="b"/>
                  <a:pathLst>
                    <a:path w="11" h="10">
                      <a:moveTo>
                        <a:pt x="3" y="3"/>
                      </a:moveTo>
                      <a:cubicBezTo>
                        <a:pt x="1" y="5"/>
                        <a:pt x="0" y="7"/>
                        <a:pt x="1" y="10"/>
                      </a:cubicBezTo>
                      <a:cubicBezTo>
                        <a:pt x="3" y="10"/>
                        <a:pt x="6" y="9"/>
                        <a:pt x="8" y="7"/>
                      </a:cubicBezTo>
                      <a:cubicBezTo>
                        <a:pt x="10" y="5"/>
                        <a:pt x="11" y="3"/>
                        <a:pt x="10" y="0"/>
                      </a:cubicBezTo>
                      <a:cubicBezTo>
                        <a:pt x="8" y="0"/>
                        <a:pt x="5" y="1"/>
                        <a:pt x="3" y="3"/>
                      </a:cubicBezTo>
                      <a:close/>
                    </a:path>
                  </a:pathLst>
                </a:custGeom>
                <a:solidFill>
                  <a:srgbClr val="E0A3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gradFill>
                      <a:gsLst>
                        <a:gs pos="28319">
                          <a:srgbClr val="000000"/>
                        </a:gs>
                        <a:gs pos="52212">
                          <a:srgbClr val="000000"/>
                        </a:gs>
                      </a:gsLst>
                      <a:lin ang="5400000" scaled="0"/>
                    </a:gradFill>
                  </a:endParaRPr>
                </a:p>
              </p:txBody>
            </p:sp>
            <p:sp>
              <p:nvSpPr>
                <p:cNvPr id="1106" name="Freeform 169"/>
                <p:cNvSpPr>
                  <a:spLocks/>
                </p:cNvSpPr>
                <p:nvPr/>
              </p:nvSpPr>
              <p:spPr bwMode="auto">
                <a:xfrm>
                  <a:off x="4064001" y="2852738"/>
                  <a:ext cx="30163" cy="30163"/>
                </a:xfrm>
                <a:custGeom>
                  <a:avLst/>
                  <a:gdLst>
                    <a:gd name="T0" fmla="*/ 10 w 10"/>
                    <a:gd name="T1" fmla="*/ 0 h 10"/>
                    <a:gd name="T2" fmla="*/ 3 w 10"/>
                    <a:gd name="T3" fmla="*/ 3 h 10"/>
                    <a:gd name="T4" fmla="*/ 0 w 10"/>
                    <a:gd name="T5" fmla="*/ 10 h 10"/>
                  </a:gdLst>
                  <a:ahLst/>
                  <a:cxnLst>
                    <a:cxn ang="0">
                      <a:pos x="T0" y="T1"/>
                    </a:cxn>
                    <a:cxn ang="0">
                      <a:pos x="T2" y="T3"/>
                    </a:cxn>
                    <a:cxn ang="0">
                      <a:pos x="T4" y="T5"/>
                    </a:cxn>
                  </a:cxnLst>
                  <a:rect l="0" t="0" r="r" b="b"/>
                  <a:pathLst>
                    <a:path w="10" h="10">
                      <a:moveTo>
                        <a:pt x="10" y="0"/>
                      </a:moveTo>
                      <a:cubicBezTo>
                        <a:pt x="8" y="0"/>
                        <a:pt x="5" y="1"/>
                        <a:pt x="3" y="3"/>
                      </a:cubicBezTo>
                      <a:cubicBezTo>
                        <a:pt x="1" y="5"/>
                        <a:pt x="0" y="7"/>
                        <a:pt x="0" y="10"/>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03" tIns="45702" rIns="91403" bIns="45702" numCol="1" anchor="t" anchorCtr="0" compatLnSpc="1">
                  <a:prstTxWarp prst="textNoShape">
                    <a:avLst/>
                  </a:prstTxWarp>
                </a:bodyPr>
                <a:lstStyle/>
                <a:p>
                  <a:pPr defTabSz="932319"/>
                  <a:endParaRPr lang="en-US" sz="1835">
                    <a:gradFill>
                      <a:gsLst>
                        <a:gs pos="28319">
                          <a:srgbClr val="000000"/>
                        </a:gs>
                        <a:gs pos="52212">
                          <a:srgbClr val="000000"/>
                        </a:gs>
                      </a:gsLst>
                      <a:lin ang="5400000" scaled="0"/>
                    </a:gradFill>
                  </a:endParaRPr>
                </a:p>
              </p:txBody>
            </p:sp>
            <p:sp>
              <p:nvSpPr>
                <p:cNvPr id="1107" name="Freeform 170"/>
                <p:cNvSpPr>
                  <a:spLocks/>
                </p:cNvSpPr>
                <p:nvPr/>
              </p:nvSpPr>
              <p:spPr bwMode="auto">
                <a:xfrm>
                  <a:off x="4076701" y="2865438"/>
                  <a:ext cx="28575" cy="30163"/>
                </a:xfrm>
                <a:custGeom>
                  <a:avLst/>
                  <a:gdLst>
                    <a:gd name="T0" fmla="*/ 0 w 10"/>
                    <a:gd name="T1" fmla="*/ 10 h 10"/>
                    <a:gd name="T2" fmla="*/ 7 w 10"/>
                    <a:gd name="T3" fmla="*/ 7 h 10"/>
                    <a:gd name="T4" fmla="*/ 10 w 10"/>
                    <a:gd name="T5" fmla="*/ 0 h 10"/>
                  </a:gdLst>
                  <a:ahLst/>
                  <a:cxnLst>
                    <a:cxn ang="0">
                      <a:pos x="T0" y="T1"/>
                    </a:cxn>
                    <a:cxn ang="0">
                      <a:pos x="T2" y="T3"/>
                    </a:cxn>
                    <a:cxn ang="0">
                      <a:pos x="T4" y="T5"/>
                    </a:cxn>
                  </a:cxnLst>
                  <a:rect l="0" t="0" r="r" b="b"/>
                  <a:pathLst>
                    <a:path w="10" h="10">
                      <a:moveTo>
                        <a:pt x="0" y="10"/>
                      </a:moveTo>
                      <a:cubicBezTo>
                        <a:pt x="3" y="10"/>
                        <a:pt x="5" y="9"/>
                        <a:pt x="7" y="7"/>
                      </a:cubicBezTo>
                      <a:cubicBezTo>
                        <a:pt x="9" y="5"/>
                        <a:pt x="10" y="2"/>
                        <a:pt x="10" y="0"/>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03" tIns="45702" rIns="91403" bIns="45702" numCol="1" anchor="t" anchorCtr="0" compatLnSpc="1">
                  <a:prstTxWarp prst="textNoShape">
                    <a:avLst/>
                  </a:prstTxWarp>
                </a:bodyPr>
                <a:lstStyle/>
                <a:p>
                  <a:pPr defTabSz="932319"/>
                  <a:endParaRPr lang="en-US" sz="1835">
                    <a:gradFill>
                      <a:gsLst>
                        <a:gs pos="28319">
                          <a:srgbClr val="000000"/>
                        </a:gs>
                        <a:gs pos="52212">
                          <a:srgbClr val="000000"/>
                        </a:gs>
                      </a:gsLst>
                      <a:lin ang="5400000" scaled="0"/>
                    </a:gradFill>
                  </a:endParaRPr>
                </a:p>
              </p:txBody>
            </p:sp>
            <p:sp>
              <p:nvSpPr>
                <p:cNvPr id="1108" name="Freeform 171"/>
                <p:cNvSpPr>
                  <a:spLocks/>
                </p:cNvSpPr>
                <p:nvPr/>
              </p:nvSpPr>
              <p:spPr bwMode="auto">
                <a:xfrm>
                  <a:off x="4076701" y="2862263"/>
                  <a:ext cx="14288" cy="14288"/>
                </a:xfrm>
                <a:custGeom>
                  <a:avLst/>
                  <a:gdLst>
                    <a:gd name="T0" fmla="*/ 5 w 5"/>
                    <a:gd name="T1" fmla="*/ 0 h 5"/>
                    <a:gd name="T2" fmla="*/ 1 w 5"/>
                    <a:gd name="T3" fmla="*/ 2 h 5"/>
                    <a:gd name="T4" fmla="*/ 0 w 5"/>
                    <a:gd name="T5" fmla="*/ 5 h 5"/>
                  </a:gdLst>
                  <a:ahLst/>
                  <a:cxnLst>
                    <a:cxn ang="0">
                      <a:pos x="T0" y="T1"/>
                    </a:cxn>
                    <a:cxn ang="0">
                      <a:pos x="T2" y="T3"/>
                    </a:cxn>
                    <a:cxn ang="0">
                      <a:pos x="T4" y="T5"/>
                    </a:cxn>
                  </a:cxnLst>
                  <a:rect l="0" t="0" r="r" b="b"/>
                  <a:pathLst>
                    <a:path w="5" h="5">
                      <a:moveTo>
                        <a:pt x="5" y="0"/>
                      </a:moveTo>
                      <a:cubicBezTo>
                        <a:pt x="3" y="0"/>
                        <a:pt x="2" y="1"/>
                        <a:pt x="1" y="2"/>
                      </a:cubicBezTo>
                      <a:cubicBezTo>
                        <a:pt x="0" y="3"/>
                        <a:pt x="0" y="4"/>
                        <a:pt x="0" y="5"/>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03" tIns="45702" rIns="91403" bIns="45702" numCol="1" anchor="t" anchorCtr="0" compatLnSpc="1">
                  <a:prstTxWarp prst="textNoShape">
                    <a:avLst/>
                  </a:prstTxWarp>
                </a:bodyPr>
                <a:lstStyle/>
                <a:p>
                  <a:pPr defTabSz="932319"/>
                  <a:endParaRPr lang="en-US" sz="1835">
                    <a:gradFill>
                      <a:gsLst>
                        <a:gs pos="28319">
                          <a:srgbClr val="000000"/>
                        </a:gs>
                        <a:gs pos="52212">
                          <a:srgbClr val="000000"/>
                        </a:gs>
                      </a:gsLst>
                      <a:lin ang="5400000" scaled="0"/>
                    </a:gradFill>
                  </a:endParaRPr>
                </a:p>
              </p:txBody>
            </p:sp>
            <p:sp>
              <p:nvSpPr>
                <p:cNvPr id="1109" name="Freeform 172"/>
                <p:cNvSpPr>
                  <a:spLocks/>
                </p:cNvSpPr>
                <p:nvPr/>
              </p:nvSpPr>
              <p:spPr bwMode="auto">
                <a:xfrm>
                  <a:off x="4081463" y="2868613"/>
                  <a:ext cx="15875" cy="17463"/>
                </a:xfrm>
                <a:custGeom>
                  <a:avLst/>
                  <a:gdLst>
                    <a:gd name="T0" fmla="*/ 0 w 5"/>
                    <a:gd name="T1" fmla="*/ 6 h 6"/>
                    <a:gd name="T2" fmla="*/ 3 w 5"/>
                    <a:gd name="T3" fmla="*/ 4 h 6"/>
                    <a:gd name="T4" fmla="*/ 5 w 5"/>
                    <a:gd name="T5" fmla="*/ 0 h 6"/>
                  </a:gdLst>
                  <a:ahLst/>
                  <a:cxnLst>
                    <a:cxn ang="0">
                      <a:pos x="T0" y="T1"/>
                    </a:cxn>
                    <a:cxn ang="0">
                      <a:pos x="T2" y="T3"/>
                    </a:cxn>
                    <a:cxn ang="0">
                      <a:pos x="T4" y="T5"/>
                    </a:cxn>
                  </a:cxnLst>
                  <a:rect l="0" t="0" r="r" b="b"/>
                  <a:pathLst>
                    <a:path w="5" h="6">
                      <a:moveTo>
                        <a:pt x="0" y="6"/>
                      </a:moveTo>
                      <a:cubicBezTo>
                        <a:pt x="1" y="5"/>
                        <a:pt x="2" y="5"/>
                        <a:pt x="3" y="4"/>
                      </a:cubicBezTo>
                      <a:cubicBezTo>
                        <a:pt x="4" y="3"/>
                        <a:pt x="5" y="2"/>
                        <a:pt x="5" y="0"/>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03" tIns="45702" rIns="91403" bIns="45702" numCol="1" anchor="t" anchorCtr="0" compatLnSpc="1">
                  <a:prstTxWarp prst="textNoShape">
                    <a:avLst/>
                  </a:prstTxWarp>
                </a:bodyPr>
                <a:lstStyle/>
                <a:p>
                  <a:pPr defTabSz="932319"/>
                  <a:endParaRPr lang="en-US" sz="1835">
                    <a:gradFill>
                      <a:gsLst>
                        <a:gs pos="28319">
                          <a:srgbClr val="000000"/>
                        </a:gs>
                        <a:gs pos="52212">
                          <a:srgbClr val="000000"/>
                        </a:gs>
                      </a:gsLst>
                      <a:lin ang="5400000" scaled="0"/>
                    </a:gradFill>
                  </a:endParaRPr>
                </a:p>
              </p:txBody>
            </p:sp>
            <p:sp>
              <p:nvSpPr>
                <p:cNvPr id="1110" name="Freeform 173"/>
                <p:cNvSpPr>
                  <a:spLocks/>
                </p:cNvSpPr>
                <p:nvPr/>
              </p:nvSpPr>
              <p:spPr bwMode="auto">
                <a:xfrm>
                  <a:off x="4130676" y="2916238"/>
                  <a:ext cx="30163" cy="30163"/>
                </a:xfrm>
                <a:custGeom>
                  <a:avLst/>
                  <a:gdLst>
                    <a:gd name="T0" fmla="*/ 10 w 10"/>
                    <a:gd name="T1" fmla="*/ 0 h 10"/>
                    <a:gd name="T2" fmla="*/ 3 w 10"/>
                    <a:gd name="T3" fmla="*/ 4 h 10"/>
                    <a:gd name="T4" fmla="*/ 0 w 10"/>
                    <a:gd name="T5" fmla="*/ 10 h 10"/>
                  </a:gdLst>
                  <a:ahLst/>
                  <a:cxnLst>
                    <a:cxn ang="0">
                      <a:pos x="T0" y="T1"/>
                    </a:cxn>
                    <a:cxn ang="0">
                      <a:pos x="T2" y="T3"/>
                    </a:cxn>
                    <a:cxn ang="0">
                      <a:pos x="T4" y="T5"/>
                    </a:cxn>
                  </a:cxnLst>
                  <a:rect l="0" t="0" r="r" b="b"/>
                  <a:pathLst>
                    <a:path w="10" h="10">
                      <a:moveTo>
                        <a:pt x="10" y="0"/>
                      </a:moveTo>
                      <a:cubicBezTo>
                        <a:pt x="7" y="1"/>
                        <a:pt x="5" y="2"/>
                        <a:pt x="3" y="4"/>
                      </a:cubicBezTo>
                      <a:cubicBezTo>
                        <a:pt x="1" y="6"/>
                        <a:pt x="0" y="8"/>
                        <a:pt x="0" y="10"/>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03" tIns="45702" rIns="91403" bIns="45702" numCol="1" anchor="t" anchorCtr="0" compatLnSpc="1">
                  <a:prstTxWarp prst="textNoShape">
                    <a:avLst/>
                  </a:prstTxWarp>
                </a:bodyPr>
                <a:lstStyle/>
                <a:p>
                  <a:pPr defTabSz="932319"/>
                  <a:endParaRPr lang="en-US" sz="1835">
                    <a:gradFill>
                      <a:gsLst>
                        <a:gs pos="28319">
                          <a:srgbClr val="000000"/>
                        </a:gs>
                        <a:gs pos="52212">
                          <a:srgbClr val="000000"/>
                        </a:gs>
                      </a:gsLst>
                      <a:lin ang="5400000" scaled="0"/>
                    </a:gradFill>
                  </a:endParaRPr>
                </a:p>
              </p:txBody>
            </p:sp>
            <p:sp>
              <p:nvSpPr>
                <p:cNvPr id="1111" name="Freeform 174"/>
                <p:cNvSpPr>
                  <a:spLocks/>
                </p:cNvSpPr>
                <p:nvPr/>
              </p:nvSpPr>
              <p:spPr bwMode="auto">
                <a:xfrm>
                  <a:off x="4141788" y="2932113"/>
                  <a:ext cx="30163" cy="30163"/>
                </a:xfrm>
                <a:custGeom>
                  <a:avLst/>
                  <a:gdLst>
                    <a:gd name="T0" fmla="*/ 0 w 10"/>
                    <a:gd name="T1" fmla="*/ 10 h 10"/>
                    <a:gd name="T2" fmla="*/ 7 w 10"/>
                    <a:gd name="T3" fmla="*/ 7 h 10"/>
                    <a:gd name="T4" fmla="*/ 10 w 10"/>
                    <a:gd name="T5" fmla="*/ 0 h 10"/>
                  </a:gdLst>
                  <a:ahLst/>
                  <a:cxnLst>
                    <a:cxn ang="0">
                      <a:pos x="T0" y="T1"/>
                    </a:cxn>
                    <a:cxn ang="0">
                      <a:pos x="T2" y="T3"/>
                    </a:cxn>
                    <a:cxn ang="0">
                      <a:pos x="T4" y="T5"/>
                    </a:cxn>
                  </a:cxnLst>
                  <a:rect l="0" t="0" r="r" b="b"/>
                  <a:pathLst>
                    <a:path w="10" h="10">
                      <a:moveTo>
                        <a:pt x="0" y="10"/>
                      </a:moveTo>
                      <a:cubicBezTo>
                        <a:pt x="3" y="10"/>
                        <a:pt x="5" y="9"/>
                        <a:pt x="7" y="7"/>
                      </a:cubicBezTo>
                      <a:cubicBezTo>
                        <a:pt x="9" y="5"/>
                        <a:pt x="10" y="2"/>
                        <a:pt x="10" y="0"/>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03" tIns="45702" rIns="91403" bIns="45702" numCol="1" anchor="t" anchorCtr="0" compatLnSpc="1">
                  <a:prstTxWarp prst="textNoShape">
                    <a:avLst/>
                  </a:prstTxWarp>
                </a:bodyPr>
                <a:lstStyle/>
                <a:p>
                  <a:pPr defTabSz="932319"/>
                  <a:endParaRPr lang="en-US" sz="1835">
                    <a:gradFill>
                      <a:gsLst>
                        <a:gs pos="28319">
                          <a:srgbClr val="000000"/>
                        </a:gs>
                        <a:gs pos="52212">
                          <a:srgbClr val="000000"/>
                        </a:gs>
                      </a:gsLst>
                      <a:lin ang="5400000" scaled="0"/>
                    </a:gradFill>
                  </a:endParaRPr>
                </a:p>
              </p:txBody>
            </p:sp>
            <p:sp>
              <p:nvSpPr>
                <p:cNvPr id="1112" name="Freeform 175"/>
                <p:cNvSpPr>
                  <a:spLocks/>
                </p:cNvSpPr>
                <p:nvPr/>
              </p:nvSpPr>
              <p:spPr bwMode="auto">
                <a:xfrm>
                  <a:off x="4138613" y="2928938"/>
                  <a:ext cx="19050" cy="14288"/>
                </a:xfrm>
                <a:custGeom>
                  <a:avLst/>
                  <a:gdLst>
                    <a:gd name="T0" fmla="*/ 6 w 6"/>
                    <a:gd name="T1" fmla="*/ 0 h 5"/>
                    <a:gd name="T2" fmla="*/ 2 w 6"/>
                    <a:gd name="T3" fmla="*/ 2 h 5"/>
                    <a:gd name="T4" fmla="*/ 0 w 6"/>
                    <a:gd name="T5" fmla="*/ 5 h 5"/>
                  </a:gdLst>
                  <a:ahLst/>
                  <a:cxnLst>
                    <a:cxn ang="0">
                      <a:pos x="T0" y="T1"/>
                    </a:cxn>
                    <a:cxn ang="0">
                      <a:pos x="T2" y="T3"/>
                    </a:cxn>
                    <a:cxn ang="0">
                      <a:pos x="T4" y="T5"/>
                    </a:cxn>
                  </a:cxnLst>
                  <a:rect l="0" t="0" r="r" b="b"/>
                  <a:pathLst>
                    <a:path w="6" h="5">
                      <a:moveTo>
                        <a:pt x="6" y="0"/>
                      </a:moveTo>
                      <a:cubicBezTo>
                        <a:pt x="4" y="0"/>
                        <a:pt x="3" y="1"/>
                        <a:pt x="2" y="2"/>
                      </a:cubicBezTo>
                      <a:cubicBezTo>
                        <a:pt x="1" y="3"/>
                        <a:pt x="1" y="4"/>
                        <a:pt x="0" y="5"/>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03" tIns="45702" rIns="91403" bIns="45702" numCol="1" anchor="t" anchorCtr="0" compatLnSpc="1">
                  <a:prstTxWarp prst="textNoShape">
                    <a:avLst/>
                  </a:prstTxWarp>
                </a:bodyPr>
                <a:lstStyle/>
                <a:p>
                  <a:pPr defTabSz="932319"/>
                  <a:endParaRPr lang="en-US" sz="1835">
                    <a:gradFill>
                      <a:gsLst>
                        <a:gs pos="28319">
                          <a:srgbClr val="000000"/>
                        </a:gs>
                        <a:gs pos="52212">
                          <a:srgbClr val="000000"/>
                        </a:gs>
                      </a:gsLst>
                      <a:lin ang="5400000" scaled="0"/>
                    </a:gradFill>
                  </a:endParaRPr>
                </a:p>
              </p:txBody>
            </p:sp>
            <p:sp>
              <p:nvSpPr>
                <p:cNvPr id="1113" name="Freeform 176"/>
                <p:cNvSpPr>
                  <a:spLocks/>
                </p:cNvSpPr>
                <p:nvPr/>
              </p:nvSpPr>
              <p:spPr bwMode="auto">
                <a:xfrm>
                  <a:off x="4148138" y="2933700"/>
                  <a:ext cx="15875" cy="15875"/>
                </a:xfrm>
                <a:custGeom>
                  <a:avLst/>
                  <a:gdLst>
                    <a:gd name="T0" fmla="*/ 0 w 5"/>
                    <a:gd name="T1" fmla="*/ 5 h 5"/>
                    <a:gd name="T2" fmla="*/ 3 w 5"/>
                    <a:gd name="T3" fmla="*/ 4 h 5"/>
                    <a:gd name="T4" fmla="*/ 5 w 5"/>
                    <a:gd name="T5" fmla="*/ 0 h 5"/>
                  </a:gdLst>
                  <a:ahLst/>
                  <a:cxnLst>
                    <a:cxn ang="0">
                      <a:pos x="T0" y="T1"/>
                    </a:cxn>
                    <a:cxn ang="0">
                      <a:pos x="T2" y="T3"/>
                    </a:cxn>
                    <a:cxn ang="0">
                      <a:pos x="T4" y="T5"/>
                    </a:cxn>
                  </a:cxnLst>
                  <a:rect l="0" t="0" r="r" b="b"/>
                  <a:pathLst>
                    <a:path w="5" h="5">
                      <a:moveTo>
                        <a:pt x="0" y="5"/>
                      </a:moveTo>
                      <a:cubicBezTo>
                        <a:pt x="1" y="5"/>
                        <a:pt x="2" y="5"/>
                        <a:pt x="3" y="4"/>
                      </a:cubicBezTo>
                      <a:cubicBezTo>
                        <a:pt x="4" y="3"/>
                        <a:pt x="5" y="2"/>
                        <a:pt x="5" y="0"/>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03" tIns="45702" rIns="91403" bIns="45702" numCol="1" anchor="t" anchorCtr="0" compatLnSpc="1">
                  <a:prstTxWarp prst="textNoShape">
                    <a:avLst/>
                  </a:prstTxWarp>
                </a:bodyPr>
                <a:lstStyle/>
                <a:p>
                  <a:pPr defTabSz="932319"/>
                  <a:endParaRPr lang="en-US" sz="1835">
                    <a:gradFill>
                      <a:gsLst>
                        <a:gs pos="28319">
                          <a:srgbClr val="000000"/>
                        </a:gs>
                        <a:gs pos="52212">
                          <a:srgbClr val="000000"/>
                        </a:gs>
                      </a:gsLst>
                      <a:lin ang="5400000" scaled="0"/>
                    </a:gradFill>
                  </a:endParaRPr>
                </a:p>
              </p:txBody>
            </p:sp>
            <p:sp>
              <p:nvSpPr>
                <p:cNvPr id="1114" name="Freeform 177"/>
                <p:cNvSpPr>
                  <a:spLocks/>
                </p:cNvSpPr>
                <p:nvPr/>
              </p:nvSpPr>
              <p:spPr bwMode="auto">
                <a:xfrm>
                  <a:off x="4187826" y="2801938"/>
                  <a:ext cx="231775" cy="157163"/>
                </a:xfrm>
                <a:custGeom>
                  <a:avLst/>
                  <a:gdLst>
                    <a:gd name="T0" fmla="*/ 77 w 77"/>
                    <a:gd name="T1" fmla="*/ 12 h 52"/>
                    <a:gd name="T2" fmla="*/ 70 w 77"/>
                    <a:gd name="T3" fmla="*/ 5 h 52"/>
                    <a:gd name="T4" fmla="*/ 53 w 77"/>
                    <a:gd name="T5" fmla="*/ 5 h 52"/>
                    <a:gd name="T6" fmla="*/ 44 w 77"/>
                    <a:gd name="T7" fmla="*/ 14 h 52"/>
                    <a:gd name="T8" fmla="*/ 27 w 77"/>
                    <a:gd name="T9" fmla="*/ 15 h 52"/>
                    <a:gd name="T10" fmla="*/ 18 w 77"/>
                    <a:gd name="T11" fmla="*/ 25 h 52"/>
                    <a:gd name="T12" fmla="*/ 5 w 77"/>
                    <a:gd name="T13" fmla="*/ 28 h 52"/>
                    <a:gd name="T14" fmla="*/ 5 w 77"/>
                    <a:gd name="T15" fmla="*/ 45 h 52"/>
                    <a:gd name="T16" fmla="*/ 12 w 77"/>
                    <a:gd name="T17" fmla="*/ 52 h 52"/>
                    <a:gd name="T18" fmla="*/ 26 w 77"/>
                    <a:gd name="T19" fmla="*/ 38 h 52"/>
                    <a:gd name="T20" fmla="*/ 27 w 77"/>
                    <a:gd name="T21" fmla="*/ 39 h 52"/>
                    <a:gd name="T22" fmla="*/ 31 w 77"/>
                    <a:gd name="T23" fmla="*/ 36 h 52"/>
                    <a:gd name="T24" fmla="*/ 34 w 77"/>
                    <a:gd name="T25" fmla="*/ 39 h 52"/>
                    <a:gd name="T26" fmla="*/ 48 w 77"/>
                    <a:gd name="T27" fmla="*/ 25 h 52"/>
                    <a:gd name="T28" fmla="*/ 58 w 77"/>
                    <a:gd name="T29" fmla="*/ 35 h 52"/>
                    <a:gd name="T30" fmla="*/ 70 w 77"/>
                    <a:gd name="T31" fmla="*/ 22 h 52"/>
                    <a:gd name="T32" fmla="*/ 68 w 77"/>
                    <a:gd name="T33" fmla="*/ 21 h 52"/>
                    <a:gd name="T34" fmla="*/ 77 w 77"/>
                    <a:gd name="T35" fmla="*/ 1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7" h="52">
                      <a:moveTo>
                        <a:pt x="77" y="12"/>
                      </a:moveTo>
                      <a:cubicBezTo>
                        <a:pt x="70" y="5"/>
                        <a:pt x="70" y="5"/>
                        <a:pt x="70" y="5"/>
                      </a:cubicBezTo>
                      <a:cubicBezTo>
                        <a:pt x="65" y="0"/>
                        <a:pt x="57" y="0"/>
                        <a:pt x="53" y="5"/>
                      </a:cubicBezTo>
                      <a:cubicBezTo>
                        <a:pt x="44" y="14"/>
                        <a:pt x="44" y="14"/>
                        <a:pt x="44" y="14"/>
                      </a:cubicBezTo>
                      <a:cubicBezTo>
                        <a:pt x="39" y="10"/>
                        <a:pt x="32" y="10"/>
                        <a:pt x="27" y="15"/>
                      </a:cubicBezTo>
                      <a:cubicBezTo>
                        <a:pt x="18" y="25"/>
                        <a:pt x="18" y="25"/>
                        <a:pt x="18" y="25"/>
                      </a:cubicBezTo>
                      <a:cubicBezTo>
                        <a:pt x="13" y="23"/>
                        <a:pt x="8" y="24"/>
                        <a:pt x="5" y="28"/>
                      </a:cubicBezTo>
                      <a:cubicBezTo>
                        <a:pt x="0" y="32"/>
                        <a:pt x="0" y="40"/>
                        <a:pt x="5" y="45"/>
                      </a:cubicBezTo>
                      <a:cubicBezTo>
                        <a:pt x="12" y="52"/>
                        <a:pt x="12" y="52"/>
                        <a:pt x="12" y="52"/>
                      </a:cubicBezTo>
                      <a:cubicBezTo>
                        <a:pt x="26" y="38"/>
                        <a:pt x="26" y="38"/>
                        <a:pt x="26" y="38"/>
                      </a:cubicBezTo>
                      <a:cubicBezTo>
                        <a:pt x="27" y="39"/>
                        <a:pt x="27" y="39"/>
                        <a:pt x="27" y="39"/>
                      </a:cubicBezTo>
                      <a:cubicBezTo>
                        <a:pt x="31" y="36"/>
                        <a:pt x="31" y="36"/>
                        <a:pt x="31" y="36"/>
                      </a:cubicBezTo>
                      <a:cubicBezTo>
                        <a:pt x="34" y="39"/>
                        <a:pt x="34" y="39"/>
                        <a:pt x="34" y="39"/>
                      </a:cubicBezTo>
                      <a:cubicBezTo>
                        <a:pt x="48" y="25"/>
                        <a:pt x="48" y="25"/>
                        <a:pt x="48" y="25"/>
                      </a:cubicBezTo>
                      <a:cubicBezTo>
                        <a:pt x="58" y="35"/>
                        <a:pt x="58" y="35"/>
                        <a:pt x="58" y="35"/>
                      </a:cubicBezTo>
                      <a:cubicBezTo>
                        <a:pt x="70" y="22"/>
                        <a:pt x="70" y="22"/>
                        <a:pt x="70" y="22"/>
                      </a:cubicBezTo>
                      <a:cubicBezTo>
                        <a:pt x="68" y="21"/>
                        <a:pt x="68" y="21"/>
                        <a:pt x="68" y="21"/>
                      </a:cubicBezTo>
                      <a:lnTo>
                        <a:pt x="77" y="12"/>
                      </a:lnTo>
                      <a:close/>
                    </a:path>
                  </a:pathLst>
                </a:custGeom>
                <a:solidFill>
                  <a:srgbClr val="CC86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gradFill>
                      <a:gsLst>
                        <a:gs pos="28319">
                          <a:srgbClr val="000000"/>
                        </a:gs>
                        <a:gs pos="52212">
                          <a:srgbClr val="000000"/>
                        </a:gs>
                      </a:gsLst>
                      <a:lin ang="5400000" scaled="0"/>
                    </a:gradFill>
                  </a:endParaRPr>
                </a:p>
              </p:txBody>
            </p:sp>
            <p:sp>
              <p:nvSpPr>
                <p:cNvPr id="1115" name="Freeform 178"/>
                <p:cNvSpPr>
                  <a:spLocks/>
                </p:cNvSpPr>
                <p:nvPr/>
              </p:nvSpPr>
              <p:spPr bwMode="auto">
                <a:xfrm>
                  <a:off x="4160838" y="2838450"/>
                  <a:ext cx="406400" cy="401638"/>
                </a:xfrm>
                <a:custGeom>
                  <a:avLst/>
                  <a:gdLst>
                    <a:gd name="T0" fmla="*/ 150 w 256"/>
                    <a:gd name="T1" fmla="*/ 253 h 253"/>
                    <a:gd name="T2" fmla="*/ 256 w 256"/>
                    <a:gd name="T3" fmla="*/ 184 h 253"/>
                    <a:gd name="T4" fmla="*/ 163 w 256"/>
                    <a:gd name="T5" fmla="*/ 0 h 253"/>
                    <a:gd name="T6" fmla="*/ 127 w 256"/>
                    <a:gd name="T7" fmla="*/ 30 h 253"/>
                    <a:gd name="T8" fmla="*/ 83 w 256"/>
                    <a:gd name="T9" fmla="*/ 53 h 253"/>
                    <a:gd name="T10" fmla="*/ 36 w 256"/>
                    <a:gd name="T11" fmla="*/ 72 h 253"/>
                    <a:gd name="T12" fmla="*/ 0 w 256"/>
                    <a:gd name="T13" fmla="*/ 102 h 253"/>
                    <a:gd name="T14" fmla="*/ 150 w 256"/>
                    <a:gd name="T15" fmla="*/ 253 h 25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6" h="253">
                      <a:moveTo>
                        <a:pt x="150" y="253"/>
                      </a:moveTo>
                      <a:lnTo>
                        <a:pt x="256" y="184"/>
                      </a:lnTo>
                      <a:lnTo>
                        <a:pt x="163" y="0"/>
                      </a:lnTo>
                      <a:lnTo>
                        <a:pt x="127" y="30"/>
                      </a:lnTo>
                      <a:lnTo>
                        <a:pt x="83" y="53"/>
                      </a:lnTo>
                      <a:lnTo>
                        <a:pt x="36" y="72"/>
                      </a:lnTo>
                      <a:lnTo>
                        <a:pt x="0" y="102"/>
                      </a:lnTo>
                      <a:lnTo>
                        <a:pt x="150" y="253"/>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gradFill>
                      <a:gsLst>
                        <a:gs pos="28319">
                          <a:srgbClr val="000000"/>
                        </a:gs>
                        <a:gs pos="52212">
                          <a:srgbClr val="000000"/>
                        </a:gs>
                      </a:gsLst>
                      <a:lin ang="5400000" scaled="0"/>
                    </a:gradFill>
                  </a:endParaRPr>
                </a:p>
              </p:txBody>
            </p:sp>
            <p:sp>
              <p:nvSpPr>
                <p:cNvPr id="1116" name="Freeform 179"/>
                <p:cNvSpPr>
                  <a:spLocks/>
                </p:cNvSpPr>
                <p:nvPr/>
              </p:nvSpPr>
              <p:spPr bwMode="auto">
                <a:xfrm>
                  <a:off x="4208463" y="2889250"/>
                  <a:ext cx="87313" cy="87313"/>
                </a:xfrm>
                <a:custGeom>
                  <a:avLst/>
                  <a:gdLst>
                    <a:gd name="T0" fmla="*/ 29 w 29"/>
                    <a:gd name="T1" fmla="*/ 12 h 29"/>
                    <a:gd name="T2" fmla="*/ 22 w 29"/>
                    <a:gd name="T3" fmla="*/ 5 h 29"/>
                    <a:gd name="T4" fmla="*/ 5 w 29"/>
                    <a:gd name="T5" fmla="*/ 5 h 29"/>
                    <a:gd name="T6" fmla="*/ 5 w 29"/>
                    <a:gd name="T7" fmla="*/ 23 h 29"/>
                    <a:gd name="T8" fmla="*/ 11 w 29"/>
                    <a:gd name="T9" fmla="*/ 29 h 29"/>
                    <a:gd name="T10" fmla="*/ 29 w 29"/>
                    <a:gd name="T11" fmla="*/ 12 h 29"/>
                  </a:gdLst>
                  <a:ahLst/>
                  <a:cxnLst>
                    <a:cxn ang="0">
                      <a:pos x="T0" y="T1"/>
                    </a:cxn>
                    <a:cxn ang="0">
                      <a:pos x="T2" y="T3"/>
                    </a:cxn>
                    <a:cxn ang="0">
                      <a:pos x="T4" y="T5"/>
                    </a:cxn>
                    <a:cxn ang="0">
                      <a:pos x="T6" y="T7"/>
                    </a:cxn>
                    <a:cxn ang="0">
                      <a:pos x="T8" y="T9"/>
                    </a:cxn>
                    <a:cxn ang="0">
                      <a:pos x="T10" y="T11"/>
                    </a:cxn>
                  </a:cxnLst>
                  <a:rect l="0" t="0" r="r" b="b"/>
                  <a:pathLst>
                    <a:path w="29" h="29">
                      <a:moveTo>
                        <a:pt x="29" y="12"/>
                      </a:moveTo>
                      <a:cubicBezTo>
                        <a:pt x="22" y="5"/>
                        <a:pt x="22" y="5"/>
                        <a:pt x="22" y="5"/>
                      </a:cubicBezTo>
                      <a:cubicBezTo>
                        <a:pt x="17" y="0"/>
                        <a:pt x="9" y="0"/>
                        <a:pt x="5" y="5"/>
                      </a:cubicBezTo>
                      <a:cubicBezTo>
                        <a:pt x="0" y="10"/>
                        <a:pt x="0" y="18"/>
                        <a:pt x="5" y="23"/>
                      </a:cubicBezTo>
                      <a:cubicBezTo>
                        <a:pt x="11" y="29"/>
                        <a:pt x="11" y="29"/>
                        <a:pt x="11" y="29"/>
                      </a:cubicBezTo>
                      <a:lnTo>
                        <a:pt x="29" y="12"/>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gradFill>
                      <a:gsLst>
                        <a:gs pos="28319">
                          <a:srgbClr val="000000"/>
                        </a:gs>
                        <a:gs pos="52212">
                          <a:srgbClr val="000000"/>
                        </a:gs>
                      </a:gsLst>
                      <a:lin ang="5400000" scaled="0"/>
                    </a:gradFill>
                  </a:endParaRPr>
                </a:p>
              </p:txBody>
            </p:sp>
            <p:sp>
              <p:nvSpPr>
                <p:cNvPr id="1117" name="Freeform 180"/>
                <p:cNvSpPr>
                  <a:spLocks/>
                </p:cNvSpPr>
                <p:nvPr/>
              </p:nvSpPr>
              <p:spPr bwMode="auto">
                <a:xfrm>
                  <a:off x="4275138" y="2852738"/>
                  <a:ext cx="87313" cy="87313"/>
                </a:xfrm>
                <a:custGeom>
                  <a:avLst/>
                  <a:gdLst>
                    <a:gd name="T0" fmla="*/ 29 w 29"/>
                    <a:gd name="T1" fmla="*/ 11 h 29"/>
                    <a:gd name="T2" fmla="*/ 22 w 29"/>
                    <a:gd name="T3" fmla="*/ 4 h 29"/>
                    <a:gd name="T4" fmla="*/ 5 w 29"/>
                    <a:gd name="T5" fmla="*/ 4 h 29"/>
                    <a:gd name="T6" fmla="*/ 5 w 29"/>
                    <a:gd name="T7" fmla="*/ 22 h 29"/>
                    <a:gd name="T8" fmla="*/ 12 w 29"/>
                    <a:gd name="T9" fmla="*/ 29 h 29"/>
                    <a:gd name="T10" fmla="*/ 29 w 29"/>
                    <a:gd name="T11" fmla="*/ 11 h 29"/>
                  </a:gdLst>
                  <a:ahLst/>
                  <a:cxnLst>
                    <a:cxn ang="0">
                      <a:pos x="T0" y="T1"/>
                    </a:cxn>
                    <a:cxn ang="0">
                      <a:pos x="T2" y="T3"/>
                    </a:cxn>
                    <a:cxn ang="0">
                      <a:pos x="T4" y="T5"/>
                    </a:cxn>
                    <a:cxn ang="0">
                      <a:pos x="T6" y="T7"/>
                    </a:cxn>
                    <a:cxn ang="0">
                      <a:pos x="T8" y="T9"/>
                    </a:cxn>
                    <a:cxn ang="0">
                      <a:pos x="T10" y="T11"/>
                    </a:cxn>
                  </a:cxnLst>
                  <a:rect l="0" t="0" r="r" b="b"/>
                  <a:pathLst>
                    <a:path w="29" h="29">
                      <a:moveTo>
                        <a:pt x="29" y="11"/>
                      </a:moveTo>
                      <a:cubicBezTo>
                        <a:pt x="22" y="4"/>
                        <a:pt x="22" y="4"/>
                        <a:pt x="22" y="4"/>
                      </a:cubicBezTo>
                      <a:cubicBezTo>
                        <a:pt x="18" y="0"/>
                        <a:pt x="10" y="0"/>
                        <a:pt x="5" y="4"/>
                      </a:cubicBezTo>
                      <a:cubicBezTo>
                        <a:pt x="0" y="9"/>
                        <a:pt x="0" y="17"/>
                        <a:pt x="5" y="22"/>
                      </a:cubicBezTo>
                      <a:cubicBezTo>
                        <a:pt x="12" y="29"/>
                        <a:pt x="12" y="29"/>
                        <a:pt x="12" y="29"/>
                      </a:cubicBezTo>
                      <a:lnTo>
                        <a:pt x="29" y="11"/>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gradFill>
                      <a:gsLst>
                        <a:gs pos="28319">
                          <a:srgbClr val="000000"/>
                        </a:gs>
                        <a:gs pos="52212">
                          <a:srgbClr val="000000"/>
                        </a:gs>
                      </a:gsLst>
                      <a:lin ang="5400000" scaled="0"/>
                    </a:gradFill>
                  </a:endParaRPr>
                </a:p>
              </p:txBody>
            </p:sp>
            <p:sp>
              <p:nvSpPr>
                <p:cNvPr id="1119" name="Freeform 182"/>
                <p:cNvSpPr>
                  <a:spLocks/>
                </p:cNvSpPr>
                <p:nvPr/>
              </p:nvSpPr>
              <p:spPr bwMode="auto">
                <a:xfrm>
                  <a:off x="4165601" y="3027363"/>
                  <a:ext cx="266700" cy="190500"/>
                </a:xfrm>
                <a:custGeom>
                  <a:avLst/>
                  <a:gdLst>
                    <a:gd name="T0" fmla="*/ 88 w 88"/>
                    <a:gd name="T1" fmla="*/ 63 h 63"/>
                    <a:gd name="T2" fmla="*/ 23 w 88"/>
                    <a:gd name="T3" fmla="*/ 40 h 63"/>
                    <a:gd name="T4" fmla="*/ 30 w 88"/>
                    <a:gd name="T5" fmla="*/ 0 h 63"/>
                    <a:gd name="T6" fmla="*/ 88 w 88"/>
                    <a:gd name="T7" fmla="*/ 63 h 63"/>
                  </a:gdLst>
                  <a:ahLst/>
                  <a:cxnLst>
                    <a:cxn ang="0">
                      <a:pos x="T0" y="T1"/>
                    </a:cxn>
                    <a:cxn ang="0">
                      <a:pos x="T2" y="T3"/>
                    </a:cxn>
                    <a:cxn ang="0">
                      <a:pos x="T4" y="T5"/>
                    </a:cxn>
                    <a:cxn ang="0">
                      <a:pos x="T6" y="T7"/>
                    </a:cxn>
                  </a:cxnLst>
                  <a:rect l="0" t="0" r="r" b="b"/>
                  <a:pathLst>
                    <a:path w="88" h="63">
                      <a:moveTo>
                        <a:pt x="88" y="63"/>
                      </a:moveTo>
                      <a:cubicBezTo>
                        <a:pt x="88" y="63"/>
                        <a:pt x="42" y="60"/>
                        <a:pt x="23" y="40"/>
                      </a:cubicBezTo>
                      <a:cubicBezTo>
                        <a:pt x="0" y="15"/>
                        <a:pt x="30" y="0"/>
                        <a:pt x="30" y="0"/>
                      </a:cubicBezTo>
                      <a:lnTo>
                        <a:pt x="88" y="63"/>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gradFill>
                      <a:gsLst>
                        <a:gs pos="28319">
                          <a:srgbClr val="000000"/>
                        </a:gs>
                        <a:gs pos="52212">
                          <a:srgbClr val="000000"/>
                        </a:gs>
                      </a:gsLst>
                      <a:lin ang="5400000" scaled="0"/>
                    </a:gradFill>
                  </a:endParaRPr>
                </a:p>
              </p:txBody>
            </p:sp>
            <p:sp>
              <p:nvSpPr>
                <p:cNvPr id="1120" name="Freeform 183"/>
                <p:cNvSpPr>
                  <a:spLocks/>
                </p:cNvSpPr>
                <p:nvPr/>
              </p:nvSpPr>
              <p:spPr bwMode="auto">
                <a:xfrm>
                  <a:off x="4148138" y="3009900"/>
                  <a:ext cx="147638" cy="153988"/>
                </a:xfrm>
                <a:custGeom>
                  <a:avLst/>
                  <a:gdLst>
                    <a:gd name="T0" fmla="*/ 45 w 49"/>
                    <a:gd name="T1" fmla="*/ 32 h 51"/>
                    <a:gd name="T2" fmla="*/ 44 w 49"/>
                    <a:gd name="T3" fmla="*/ 47 h 51"/>
                    <a:gd name="T4" fmla="*/ 44 w 49"/>
                    <a:gd name="T5" fmla="*/ 47 h 51"/>
                    <a:gd name="T6" fmla="*/ 29 w 49"/>
                    <a:gd name="T7" fmla="*/ 46 h 51"/>
                    <a:gd name="T8" fmla="*/ 4 w 49"/>
                    <a:gd name="T9" fmla="*/ 19 h 51"/>
                    <a:gd name="T10" fmla="*/ 5 w 49"/>
                    <a:gd name="T11" fmla="*/ 4 h 51"/>
                    <a:gd name="T12" fmla="*/ 5 w 49"/>
                    <a:gd name="T13" fmla="*/ 4 h 51"/>
                    <a:gd name="T14" fmla="*/ 20 w 49"/>
                    <a:gd name="T15" fmla="*/ 5 h 51"/>
                    <a:gd name="T16" fmla="*/ 45 w 49"/>
                    <a:gd name="T17" fmla="*/ 3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51">
                      <a:moveTo>
                        <a:pt x="45" y="32"/>
                      </a:moveTo>
                      <a:cubicBezTo>
                        <a:pt x="49" y="36"/>
                        <a:pt x="49" y="43"/>
                        <a:pt x="44" y="47"/>
                      </a:cubicBezTo>
                      <a:cubicBezTo>
                        <a:pt x="44" y="47"/>
                        <a:pt x="44" y="47"/>
                        <a:pt x="44" y="47"/>
                      </a:cubicBezTo>
                      <a:cubicBezTo>
                        <a:pt x="40" y="51"/>
                        <a:pt x="33" y="50"/>
                        <a:pt x="29" y="46"/>
                      </a:cubicBezTo>
                      <a:cubicBezTo>
                        <a:pt x="4" y="19"/>
                        <a:pt x="4" y="19"/>
                        <a:pt x="4" y="19"/>
                      </a:cubicBezTo>
                      <a:cubicBezTo>
                        <a:pt x="0" y="15"/>
                        <a:pt x="1" y="8"/>
                        <a:pt x="5" y="4"/>
                      </a:cubicBezTo>
                      <a:cubicBezTo>
                        <a:pt x="5" y="4"/>
                        <a:pt x="5" y="4"/>
                        <a:pt x="5" y="4"/>
                      </a:cubicBezTo>
                      <a:cubicBezTo>
                        <a:pt x="9" y="0"/>
                        <a:pt x="16" y="1"/>
                        <a:pt x="20" y="5"/>
                      </a:cubicBezTo>
                      <a:lnTo>
                        <a:pt x="45" y="32"/>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gradFill>
                      <a:gsLst>
                        <a:gs pos="28319">
                          <a:srgbClr val="000000"/>
                        </a:gs>
                        <a:gs pos="52212">
                          <a:srgbClr val="000000"/>
                        </a:gs>
                      </a:gsLst>
                      <a:lin ang="5400000" scaled="0"/>
                    </a:gradFill>
                  </a:endParaRPr>
                </a:p>
              </p:txBody>
            </p:sp>
            <p:sp>
              <p:nvSpPr>
                <p:cNvPr id="1121" name="Freeform 184"/>
                <p:cNvSpPr>
                  <a:spLocks/>
                </p:cNvSpPr>
                <p:nvPr/>
              </p:nvSpPr>
              <p:spPr bwMode="auto">
                <a:xfrm>
                  <a:off x="4160838" y="3000375"/>
                  <a:ext cx="84138" cy="96838"/>
                </a:xfrm>
                <a:custGeom>
                  <a:avLst/>
                  <a:gdLst>
                    <a:gd name="T0" fmla="*/ 10 w 28"/>
                    <a:gd name="T1" fmla="*/ 27 h 32"/>
                    <a:gd name="T2" fmla="*/ 9 w 28"/>
                    <a:gd name="T3" fmla="*/ 9 h 32"/>
                    <a:gd name="T4" fmla="*/ 28 w 28"/>
                    <a:gd name="T5" fmla="*/ 18 h 32"/>
                    <a:gd name="T6" fmla="*/ 21 w 28"/>
                    <a:gd name="T7" fmla="*/ 32 h 32"/>
                    <a:gd name="T8" fmla="*/ 10 w 28"/>
                    <a:gd name="T9" fmla="*/ 27 h 32"/>
                  </a:gdLst>
                  <a:ahLst/>
                  <a:cxnLst>
                    <a:cxn ang="0">
                      <a:pos x="T0" y="T1"/>
                    </a:cxn>
                    <a:cxn ang="0">
                      <a:pos x="T2" y="T3"/>
                    </a:cxn>
                    <a:cxn ang="0">
                      <a:pos x="T4" y="T5"/>
                    </a:cxn>
                    <a:cxn ang="0">
                      <a:pos x="T6" y="T7"/>
                    </a:cxn>
                    <a:cxn ang="0">
                      <a:pos x="T8" y="T9"/>
                    </a:cxn>
                  </a:cxnLst>
                  <a:rect l="0" t="0" r="r" b="b"/>
                  <a:pathLst>
                    <a:path w="28" h="32">
                      <a:moveTo>
                        <a:pt x="10" y="27"/>
                      </a:moveTo>
                      <a:cubicBezTo>
                        <a:pt x="10" y="27"/>
                        <a:pt x="18" y="18"/>
                        <a:pt x="9" y="9"/>
                      </a:cubicBezTo>
                      <a:cubicBezTo>
                        <a:pt x="0" y="0"/>
                        <a:pt x="28" y="18"/>
                        <a:pt x="28" y="18"/>
                      </a:cubicBezTo>
                      <a:cubicBezTo>
                        <a:pt x="21" y="32"/>
                        <a:pt x="21" y="32"/>
                        <a:pt x="21" y="32"/>
                      </a:cubicBezTo>
                      <a:lnTo>
                        <a:pt x="10" y="27"/>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gradFill>
                      <a:gsLst>
                        <a:gs pos="28319">
                          <a:srgbClr val="000000"/>
                        </a:gs>
                        <a:gs pos="52212">
                          <a:srgbClr val="000000"/>
                        </a:gs>
                      </a:gsLst>
                      <a:lin ang="5400000" scaled="0"/>
                    </a:gradFill>
                  </a:endParaRPr>
                </a:p>
              </p:txBody>
            </p:sp>
            <p:sp>
              <p:nvSpPr>
                <p:cNvPr id="1122" name="Freeform 185"/>
                <p:cNvSpPr>
                  <a:spLocks/>
                </p:cNvSpPr>
                <p:nvPr/>
              </p:nvSpPr>
              <p:spPr bwMode="auto">
                <a:xfrm>
                  <a:off x="4067176" y="2973388"/>
                  <a:ext cx="157163" cy="109538"/>
                </a:xfrm>
                <a:custGeom>
                  <a:avLst/>
                  <a:gdLst>
                    <a:gd name="T0" fmla="*/ 5 w 52"/>
                    <a:gd name="T1" fmla="*/ 7 h 36"/>
                    <a:gd name="T2" fmla="*/ 0 w 52"/>
                    <a:gd name="T3" fmla="*/ 16 h 36"/>
                    <a:gd name="T4" fmla="*/ 9 w 52"/>
                    <a:gd name="T5" fmla="*/ 21 h 36"/>
                    <a:gd name="T6" fmla="*/ 36 w 52"/>
                    <a:gd name="T7" fmla="*/ 34 h 36"/>
                    <a:gd name="T8" fmla="*/ 50 w 52"/>
                    <a:gd name="T9" fmla="*/ 29 h 36"/>
                    <a:gd name="T10" fmla="*/ 45 w 52"/>
                    <a:gd name="T11" fmla="*/ 16 h 36"/>
                    <a:gd name="T12" fmla="*/ 18 w 52"/>
                    <a:gd name="T13" fmla="*/ 3 h 36"/>
                    <a:gd name="T14" fmla="*/ 5 w 52"/>
                    <a:gd name="T15" fmla="*/ 7 h 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2" h="36">
                      <a:moveTo>
                        <a:pt x="5" y="7"/>
                      </a:moveTo>
                      <a:cubicBezTo>
                        <a:pt x="0" y="16"/>
                        <a:pt x="0" y="16"/>
                        <a:pt x="0" y="16"/>
                      </a:cubicBezTo>
                      <a:cubicBezTo>
                        <a:pt x="9" y="21"/>
                        <a:pt x="9" y="21"/>
                        <a:pt x="9" y="21"/>
                      </a:cubicBezTo>
                      <a:cubicBezTo>
                        <a:pt x="36" y="34"/>
                        <a:pt x="36" y="34"/>
                        <a:pt x="36" y="34"/>
                      </a:cubicBezTo>
                      <a:cubicBezTo>
                        <a:pt x="41" y="36"/>
                        <a:pt x="47" y="34"/>
                        <a:pt x="50" y="29"/>
                      </a:cubicBezTo>
                      <a:cubicBezTo>
                        <a:pt x="52" y="25"/>
                        <a:pt x="50" y="19"/>
                        <a:pt x="45" y="16"/>
                      </a:cubicBezTo>
                      <a:cubicBezTo>
                        <a:pt x="18" y="3"/>
                        <a:pt x="18" y="3"/>
                        <a:pt x="18" y="3"/>
                      </a:cubicBezTo>
                      <a:cubicBezTo>
                        <a:pt x="13" y="0"/>
                        <a:pt x="7" y="2"/>
                        <a:pt x="5" y="7"/>
                      </a:cubicBez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gradFill>
                      <a:gsLst>
                        <a:gs pos="28319">
                          <a:srgbClr val="000000"/>
                        </a:gs>
                        <a:gs pos="52212">
                          <a:srgbClr val="000000"/>
                        </a:gs>
                      </a:gsLst>
                      <a:lin ang="5400000" scaled="0"/>
                    </a:gradFill>
                  </a:endParaRPr>
                </a:p>
              </p:txBody>
            </p:sp>
            <p:sp>
              <p:nvSpPr>
                <p:cNvPr id="1123" name="Freeform 186"/>
                <p:cNvSpPr>
                  <a:spLocks/>
                </p:cNvSpPr>
                <p:nvPr/>
              </p:nvSpPr>
              <p:spPr bwMode="auto">
                <a:xfrm>
                  <a:off x="4067176" y="3006725"/>
                  <a:ext cx="57150" cy="42863"/>
                </a:xfrm>
                <a:custGeom>
                  <a:avLst/>
                  <a:gdLst>
                    <a:gd name="T0" fmla="*/ 12 w 19"/>
                    <a:gd name="T1" fmla="*/ 5 h 14"/>
                    <a:gd name="T2" fmla="*/ 3 w 19"/>
                    <a:gd name="T3" fmla="*/ 0 h 14"/>
                    <a:gd name="T4" fmla="*/ 0 w 19"/>
                    <a:gd name="T5" fmla="*/ 5 h 14"/>
                    <a:gd name="T6" fmla="*/ 9 w 19"/>
                    <a:gd name="T7" fmla="*/ 10 h 14"/>
                    <a:gd name="T8" fmla="*/ 19 w 19"/>
                    <a:gd name="T9" fmla="*/ 14 h 14"/>
                    <a:gd name="T10" fmla="*/ 12 w 19"/>
                    <a:gd name="T11" fmla="*/ 5 h 14"/>
                  </a:gdLst>
                  <a:ahLst/>
                  <a:cxnLst>
                    <a:cxn ang="0">
                      <a:pos x="T0" y="T1"/>
                    </a:cxn>
                    <a:cxn ang="0">
                      <a:pos x="T2" y="T3"/>
                    </a:cxn>
                    <a:cxn ang="0">
                      <a:pos x="T4" y="T5"/>
                    </a:cxn>
                    <a:cxn ang="0">
                      <a:pos x="T6" y="T7"/>
                    </a:cxn>
                    <a:cxn ang="0">
                      <a:pos x="T8" y="T9"/>
                    </a:cxn>
                    <a:cxn ang="0">
                      <a:pos x="T10" y="T11"/>
                    </a:cxn>
                  </a:cxnLst>
                  <a:rect l="0" t="0" r="r" b="b"/>
                  <a:pathLst>
                    <a:path w="19" h="14">
                      <a:moveTo>
                        <a:pt x="12" y="5"/>
                      </a:moveTo>
                      <a:cubicBezTo>
                        <a:pt x="3" y="0"/>
                        <a:pt x="3" y="0"/>
                        <a:pt x="3" y="0"/>
                      </a:cubicBezTo>
                      <a:cubicBezTo>
                        <a:pt x="0" y="5"/>
                        <a:pt x="0" y="5"/>
                        <a:pt x="0" y="5"/>
                      </a:cubicBezTo>
                      <a:cubicBezTo>
                        <a:pt x="9" y="10"/>
                        <a:pt x="9" y="10"/>
                        <a:pt x="9" y="10"/>
                      </a:cubicBezTo>
                      <a:cubicBezTo>
                        <a:pt x="19" y="14"/>
                        <a:pt x="19" y="14"/>
                        <a:pt x="19" y="14"/>
                      </a:cubicBezTo>
                      <a:cubicBezTo>
                        <a:pt x="18" y="10"/>
                        <a:pt x="16" y="7"/>
                        <a:pt x="12" y="5"/>
                      </a:cubicBezTo>
                      <a:close/>
                    </a:path>
                  </a:pathLst>
                </a:custGeom>
                <a:solidFill>
                  <a:srgbClr val="F2D3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gradFill>
                      <a:gsLst>
                        <a:gs pos="28319">
                          <a:srgbClr val="000000"/>
                        </a:gs>
                        <a:gs pos="52212">
                          <a:srgbClr val="000000"/>
                        </a:gs>
                      </a:gsLst>
                      <a:lin ang="5400000" scaled="0"/>
                    </a:gradFill>
                  </a:endParaRPr>
                </a:p>
              </p:txBody>
            </p:sp>
            <p:sp>
              <p:nvSpPr>
                <p:cNvPr id="1124" name="Freeform 187"/>
                <p:cNvSpPr>
                  <a:spLocks/>
                </p:cNvSpPr>
                <p:nvPr/>
              </p:nvSpPr>
              <p:spPr bwMode="auto">
                <a:xfrm>
                  <a:off x="4121151" y="2982913"/>
                  <a:ext cx="84138" cy="66675"/>
                </a:xfrm>
                <a:custGeom>
                  <a:avLst/>
                  <a:gdLst>
                    <a:gd name="T0" fmla="*/ 13 w 28"/>
                    <a:gd name="T1" fmla="*/ 6 h 22"/>
                    <a:gd name="T2" fmla="*/ 28 w 28"/>
                    <a:gd name="T3" fmla="*/ 22 h 22"/>
                    <a:gd name="T4" fmla="*/ 0 w 28"/>
                    <a:gd name="T5" fmla="*/ 0 h 22"/>
                    <a:gd name="T6" fmla="*/ 13 w 28"/>
                    <a:gd name="T7" fmla="*/ 6 h 22"/>
                  </a:gdLst>
                  <a:ahLst/>
                  <a:cxnLst>
                    <a:cxn ang="0">
                      <a:pos x="T0" y="T1"/>
                    </a:cxn>
                    <a:cxn ang="0">
                      <a:pos x="T2" y="T3"/>
                    </a:cxn>
                    <a:cxn ang="0">
                      <a:pos x="T4" y="T5"/>
                    </a:cxn>
                    <a:cxn ang="0">
                      <a:pos x="T6" y="T7"/>
                    </a:cxn>
                  </a:cxnLst>
                  <a:rect l="0" t="0" r="r" b="b"/>
                  <a:pathLst>
                    <a:path w="28" h="22">
                      <a:moveTo>
                        <a:pt x="13" y="6"/>
                      </a:moveTo>
                      <a:cubicBezTo>
                        <a:pt x="28" y="22"/>
                        <a:pt x="28" y="22"/>
                        <a:pt x="28" y="22"/>
                      </a:cubicBezTo>
                      <a:cubicBezTo>
                        <a:pt x="28" y="22"/>
                        <a:pt x="3" y="22"/>
                        <a:pt x="0" y="0"/>
                      </a:cubicBezTo>
                      <a:cubicBezTo>
                        <a:pt x="8" y="4"/>
                        <a:pt x="13" y="6"/>
                        <a:pt x="13" y="6"/>
                      </a:cubicBezTo>
                      <a:close/>
                    </a:path>
                  </a:pathLst>
                </a:custGeom>
                <a:solidFill>
                  <a:srgbClr val="CC86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gradFill>
                      <a:gsLst>
                        <a:gs pos="28319">
                          <a:srgbClr val="000000"/>
                        </a:gs>
                        <a:gs pos="52212">
                          <a:srgbClr val="000000"/>
                        </a:gs>
                      </a:gsLst>
                      <a:lin ang="5400000" scaled="0"/>
                    </a:gradFill>
                  </a:endParaRPr>
                </a:p>
              </p:txBody>
            </p:sp>
            <p:sp>
              <p:nvSpPr>
                <p:cNvPr id="1125" name="Freeform 188"/>
                <p:cNvSpPr>
                  <a:spLocks/>
                </p:cNvSpPr>
                <p:nvPr/>
              </p:nvSpPr>
              <p:spPr bwMode="auto">
                <a:xfrm>
                  <a:off x="4343401" y="3043238"/>
                  <a:ext cx="455613" cy="304800"/>
                </a:xfrm>
                <a:custGeom>
                  <a:avLst/>
                  <a:gdLst>
                    <a:gd name="T0" fmla="*/ 109 w 287"/>
                    <a:gd name="T1" fmla="*/ 0 h 192"/>
                    <a:gd name="T2" fmla="*/ 287 w 287"/>
                    <a:gd name="T3" fmla="*/ 139 h 192"/>
                    <a:gd name="T4" fmla="*/ 95 w 287"/>
                    <a:gd name="T5" fmla="*/ 192 h 192"/>
                    <a:gd name="T6" fmla="*/ 0 w 287"/>
                    <a:gd name="T7" fmla="*/ 89 h 192"/>
                    <a:gd name="T8" fmla="*/ 109 w 287"/>
                    <a:gd name="T9" fmla="*/ 0 h 192"/>
                  </a:gdLst>
                  <a:ahLst/>
                  <a:cxnLst>
                    <a:cxn ang="0">
                      <a:pos x="T0" y="T1"/>
                    </a:cxn>
                    <a:cxn ang="0">
                      <a:pos x="T2" y="T3"/>
                    </a:cxn>
                    <a:cxn ang="0">
                      <a:pos x="T4" y="T5"/>
                    </a:cxn>
                    <a:cxn ang="0">
                      <a:pos x="T6" y="T7"/>
                    </a:cxn>
                    <a:cxn ang="0">
                      <a:pos x="T8" y="T9"/>
                    </a:cxn>
                  </a:cxnLst>
                  <a:rect l="0" t="0" r="r" b="b"/>
                  <a:pathLst>
                    <a:path w="287" h="192">
                      <a:moveTo>
                        <a:pt x="109" y="0"/>
                      </a:moveTo>
                      <a:lnTo>
                        <a:pt x="287" y="139"/>
                      </a:lnTo>
                      <a:lnTo>
                        <a:pt x="95" y="192"/>
                      </a:lnTo>
                      <a:lnTo>
                        <a:pt x="0" y="89"/>
                      </a:lnTo>
                      <a:lnTo>
                        <a:pt x="109" y="0"/>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gradFill>
                      <a:gsLst>
                        <a:gs pos="28319">
                          <a:srgbClr val="000000"/>
                        </a:gs>
                        <a:gs pos="52212">
                          <a:srgbClr val="000000"/>
                        </a:gs>
                      </a:gsLst>
                      <a:lin ang="5400000" scaled="0"/>
                    </a:gradFill>
                  </a:endParaRPr>
                </a:p>
              </p:txBody>
            </p:sp>
          </p:grpSp>
        </p:grpSp>
      </p:grpSp>
      <p:grpSp>
        <p:nvGrpSpPr>
          <p:cNvPr id="302" name="Group 301"/>
          <p:cNvGrpSpPr/>
          <p:nvPr/>
        </p:nvGrpSpPr>
        <p:grpSpPr>
          <a:xfrm>
            <a:off x="5549453" y="2282278"/>
            <a:ext cx="1609841" cy="1961785"/>
            <a:chOff x="5503728" y="2213527"/>
            <a:chExt cx="1610489" cy="1962574"/>
          </a:xfrm>
        </p:grpSpPr>
        <p:sp>
          <p:nvSpPr>
            <p:cNvPr id="134" name="Rectangle 133"/>
            <p:cNvSpPr/>
            <p:nvPr/>
          </p:nvSpPr>
          <p:spPr>
            <a:xfrm>
              <a:off x="5503728" y="3466393"/>
              <a:ext cx="1610489" cy="709708"/>
            </a:xfrm>
            <a:prstGeom prst="rect">
              <a:avLst/>
            </a:prstGeom>
          </p:spPr>
          <p:txBody>
            <a:bodyPr wrap="square">
              <a:spAutoFit/>
            </a:bodyPr>
            <a:lstStyle/>
            <a:p>
              <a:pPr algn="ctr" defTabSz="914005"/>
              <a:r>
                <a:rPr lang="en-US" sz="1960" dirty="0">
                  <a:gradFill>
                    <a:gsLst>
                      <a:gs pos="28319">
                        <a:srgbClr val="000000"/>
                      </a:gs>
                      <a:gs pos="52212">
                        <a:srgbClr val="000000"/>
                      </a:gs>
                    </a:gsLst>
                    <a:lin ang="5400000" scaled="0"/>
                  </a:gradFill>
                </a:rPr>
                <a:t>Free </a:t>
              </a:r>
              <a:br>
                <a:rPr lang="en-US" sz="1960" dirty="0">
                  <a:gradFill>
                    <a:gsLst>
                      <a:gs pos="28319">
                        <a:srgbClr val="000000"/>
                      </a:gs>
                      <a:gs pos="52212">
                        <a:srgbClr val="000000"/>
                      </a:gs>
                    </a:gsLst>
                    <a:lin ang="5400000" scaled="0"/>
                  </a:gradFill>
                </a:rPr>
              </a:br>
              <a:r>
                <a:rPr lang="en-US" sz="1960" dirty="0">
                  <a:gradFill>
                    <a:gsLst>
                      <a:gs pos="28319">
                        <a:srgbClr val="000000"/>
                      </a:gs>
                      <a:gs pos="52212">
                        <a:srgbClr val="000000"/>
                      </a:gs>
                    </a:gsLst>
                    <a:lin ang="5400000" scaled="0"/>
                  </a:gradFill>
                </a:rPr>
                <a:t>Training</a:t>
              </a:r>
            </a:p>
          </p:txBody>
        </p:sp>
        <p:pic>
          <p:nvPicPr>
            <p:cNvPr id="303" name="Picture 302"/>
            <p:cNvPicPr>
              <a:picLocks noChangeAspect="1"/>
            </p:cNvPicPr>
            <p:nvPr/>
          </p:nvPicPr>
          <p:blipFill>
            <a:blip r:embed="rId4"/>
            <a:stretch>
              <a:fillRect/>
            </a:stretch>
          </p:blipFill>
          <p:spPr>
            <a:xfrm flipH="1">
              <a:off x="5899272" y="2213527"/>
              <a:ext cx="819400" cy="1205398"/>
            </a:xfrm>
            <a:prstGeom prst="rect">
              <a:avLst/>
            </a:prstGeom>
          </p:spPr>
        </p:pic>
      </p:grpSp>
      <p:grpSp>
        <p:nvGrpSpPr>
          <p:cNvPr id="298" name="Group 297"/>
          <p:cNvGrpSpPr/>
          <p:nvPr/>
        </p:nvGrpSpPr>
        <p:grpSpPr>
          <a:xfrm>
            <a:off x="7693546" y="2282127"/>
            <a:ext cx="1744304" cy="1961938"/>
            <a:chOff x="7453007" y="2213374"/>
            <a:chExt cx="1745006" cy="1962727"/>
          </a:xfrm>
        </p:grpSpPr>
        <p:sp>
          <p:nvSpPr>
            <p:cNvPr id="142" name="Rectangle 141"/>
            <p:cNvSpPr/>
            <p:nvPr/>
          </p:nvSpPr>
          <p:spPr>
            <a:xfrm>
              <a:off x="7520266" y="3466393"/>
              <a:ext cx="1610489" cy="709708"/>
            </a:xfrm>
            <a:prstGeom prst="rect">
              <a:avLst/>
            </a:prstGeom>
          </p:spPr>
          <p:txBody>
            <a:bodyPr wrap="square">
              <a:spAutoFit/>
            </a:bodyPr>
            <a:lstStyle/>
            <a:p>
              <a:pPr algn="ctr" defTabSz="914005"/>
              <a:r>
                <a:rPr lang="en-US" sz="1960" dirty="0">
                  <a:gradFill>
                    <a:gsLst>
                      <a:gs pos="28319">
                        <a:srgbClr val="000000"/>
                      </a:gs>
                      <a:gs pos="52212">
                        <a:srgbClr val="000000"/>
                      </a:gs>
                    </a:gsLst>
                    <a:lin ang="5400000" scaled="0"/>
                  </a:gradFill>
                </a:rPr>
                <a:t>Free </a:t>
              </a:r>
              <a:br>
                <a:rPr lang="en-US" sz="1960" dirty="0">
                  <a:gradFill>
                    <a:gsLst>
                      <a:gs pos="28319">
                        <a:srgbClr val="000000"/>
                      </a:gs>
                      <a:gs pos="52212">
                        <a:srgbClr val="000000"/>
                      </a:gs>
                    </a:gsLst>
                    <a:lin ang="5400000" scaled="0"/>
                  </a:gradFill>
                </a:rPr>
              </a:br>
              <a:r>
                <a:rPr lang="en-US" sz="1960" dirty="0">
                  <a:gradFill>
                    <a:gsLst>
                      <a:gs pos="28319">
                        <a:srgbClr val="000000"/>
                      </a:gs>
                      <a:gs pos="52212">
                        <a:srgbClr val="000000"/>
                      </a:gs>
                    </a:gsLst>
                    <a:lin ang="5400000" scaled="0"/>
                  </a:gradFill>
                </a:rPr>
                <a:t>Tools</a:t>
              </a:r>
            </a:p>
          </p:txBody>
        </p:sp>
        <p:grpSp>
          <p:nvGrpSpPr>
            <p:cNvPr id="1140" name="Group 1139"/>
            <p:cNvGrpSpPr/>
            <p:nvPr/>
          </p:nvGrpSpPr>
          <p:grpSpPr>
            <a:xfrm>
              <a:off x="7453007" y="2213374"/>
              <a:ext cx="1745006" cy="1177578"/>
              <a:chOff x="7353454" y="2213374"/>
              <a:chExt cx="1745006" cy="1177578"/>
            </a:xfrm>
          </p:grpSpPr>
          <p:grpSp>
            <p:nvGrpSpPr>
              <p:cNvPr id="1139" name="Group 1138"/>
              <p:cNvGrpSpPr/>
              <p:nvPr/>
            </p:nvGrpSpPr>
            <p:grpSpPr>
              <a:xfrm>
                <a:off x="7353454" y="2213374"/>
                <a:ext cx="1517514" cy="1152575"/>
                <a:chOff x="7377113" y="1308100"/>
                <a:chExt cx="1277937" cy="847725"/>
              </a:xfrm>
            </p:grpSpPr>
            <p:sp>
              <p:nvSpPr>
                <p:cNvPr id="1132" name="AutoShape 190"/>
                <p:cNvSpPr>
                  <a:spLocks noChangeAspect="1" noChangeArrowheads="1" noTextEdit="1"/>
                </p:cNvSpPr>
                <p:nvPr/>
              </p:nvSpPr>
              <p:spPr bwMode="auto">
                <a:xfrm>
                  <a:off x="7377113" y="1308100"/>
                  <a:ext cx="1277937"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gradFill>
                      <a:gsLst>
                        <a:gs pos="28319">
                          <a:srgbClr val="000000"/>
                        </a:gs>
                        <a:gs pos="52212">
                          <a:srgbClr val="000000"/>
                        </a:gs>
                      </a:gsLst>
                      <a:lin ang="5400000" scaled="0"/>
                    </a:gradFill>
                  </a:endParaRPr>
                </a:p>
              </p:txBody>
            </p:sp>
            <p:sp>
              <p:nvSpPr>
                <p:cNvPr id="1133" name="Rectangle 192"/>
                <p:cNvSpPr>
                  <a:spLocks noChangeArrowheads="1"/>
                </p:cNvSpPr>
                <p:nvPr/>
              </p:nvSpPr>
              <p:spPr bwMode="auto">
                <a:xfrm>
                  <a:off x="7844201" y="1393963"/>
                  <a:ext cx="564787" cy="761862"/>
                </a:xfrm>
                <a:prstGeom prst="rect">
                  <a:avLst/>
                </a:prstGeom>
                <a:solidFill>
                  <a:srgbClr val="D83B01"/>
                </a:solidFill>
                <a:ln>
                  <a:noFill/>
                </a:ln>
              </p:spPr>
              <p:txBody>
                <a:bodyPr vert="horz" wrap="square" lIns="91403" tIns="45702" rIns="91403" bIns="45702" numCol="1" anchor="t" anchorCtr="0" compatLnSpc="1">
                  <a:prstTxWarp prst="textNoShape">
                    <a:avLst/>
                  </a:prstTxWarp>
                </a:bodyPr>
                <a:lstStyle/>
                <a:p>
                  <a:pPr defTabSz="932319"/>
                  <a:endParaRPr lang="en-US" sz="1835">
                    <a:gradFill>
                      <a:gsLst>
                        <a:gs pos="28319">
                          <a:srgbClr val="000000"/>
                        </a:gs>
                        <a:gs pos="52212">
                          <a:srgbClr val="000000"/>
                        </a:gs>
                      </a:gsLst>
                      <a:lin ang="5400000" scaled="0"/>
                    </a:gradFill>
                  </a:endParaRPr>
                </a:p>
              </p:txBody>
            </p:sp>
            <p:sp>
              <p:nvSpPr>
                <p:cNvPr id="1134" name="Rectangle 193"/>
                <p:cNvSpPr>
                  <a:spLocks noChangeArrowheads="1"/>
                </p:cNvSpPr>
                <p:nvPr/>
              </p:nvSpPr>
              <p:spPr bwMode="auto">
                <a:xfrm>
                  <a:off x="7586663" y="1393963"/>
                  <a:ext cx="271895" cy="761862"/>
                </a:xfrm>
                <a:prstGeom prst="rect">
                  <a:avLst/>
                </a:prstGeom>
                <a:solidFill>
                  <a:srgbClr val="A32B01"/>
                </a:solidFill>
                <a:ln>
                  <a:noFill/>
                </a:ln>
              </p:spPr>
              <p:txBody>
                <a:bodyPr vert="horz" wrap="square" lIns="91403" tIns="45702" rIns="91403" bIns="45702" numCol="1" anchor="t" anchorCtr="0" compatLnSpc="1">
                  <a:prstTxWarp prst="textNoShape">
                    <a:avLst/>
                  </a:prstTxWarp>
                </a:bodyPr>
                <a:lstStyle/>
                <a:p>
                  <a:pPr defTabSz="932319"/>
                  <a:endParaRPr lang="en-US" sz="1835">
                    <a:gradFill>
                      <a:gsLst>
                        <a:gs pos="28319">
                          <a:srgbClr val="000000"/>
                        </a:gs>
                        <a:gs pos="52212">
                          <a:srgbClr val="000000"/>
                        </a:gs>
                      </a:gsLst>
                      <a:lin ang="5400000" scaled="0"/>
                    </a:gradFill>
                  </a:endParaRPr>
                </a:p>
              </p:txBody>
            </p:sp>
            <p:sp>
              <p:nvSpPr>
                <p:cNvPr id="1135" name="Freeform 194"/>
                <p:cNvSpPr>
                  <a:spLocks/>
                </p:cNvSpPr>
                <p:nvPr/>
              </p:nvSpPr>
              <p:spPr bwMode="auto">
                <a:xfrm>
                  <a:off x="7466520" y="1394833"/>
                  <a:ext cx="392039" cy="216395"/>
                </a:xfrm>
                <a:custGeom>
                  <a:avLst/>
                  <a:gdLst>
                    <a:gd name="T0" fmla="*/ 215 w 348"/>
                    <a:gd name="T1" fmla="*/ 133 h 133"/>
                    <a:gd name="T2" fmla="*/ 0 w 348"/>
                    <a:gd name="T3" fmla="*/ 133 h 133"/>
                    <a:gd name="T4" fmla="*/ 130 w 348"/>
                    <a:gd name="T5" fmla="*/ 0 h 133"/>
                    <a:gd name="T6" fmla="*/ 348 w 348"/>
                    <a:gd name="T7" fmla="*/ 0 h 133"/>
                    <a:gd name="T8" fmla="*/ 215 w 348"/>
                    <a:gd name="T9" fmla="*/ 133 h 133"/>
                    <a:gd name="connsiteX0" fmla="*/ 4375 w 8197"/>
                    <a:gd name="connsiteY0" fmla="*/ 10000 h 10000"/>
                    <a:gd name="connsiteX1" fmla="*/ 0 w 8197"/>
                    <a:gd name="connsiteY1" fmla="*/ 10000 h 10000"/>
                    <a:gd name="connsiteX2" fmla="*/ 1933 w 8197"/>
                    <a:gd name="connsiteY2" fmla="*/ 0 h 10000"/>
                    <a:gd name="connsiteX3" fmla="*/ 8197 w 8197"/>
                    <a:gd name="connsiteY3" fmla="*/ 0 h 10000"/>
                    <a:gd name="connsiteX4" fmla="*/ 4375 w 8197"/>
                    <a:gd name="connsiteY4" fmla="*/ 10000 h 10000"/>
                    <a:gd name="connsiteX0" fmla="*/ 7639 w 10000"/>
                    <a:gd name="connsiteY0" fmla="*/ 10249 h 10249"/>
                    <a:gd name="connsiteX1" fmla="*/ 0 w 10000"/>
                    <a:gd name="connsiteY1" fmla="*/ 10000 h 10249"/>
                    <a:gd name="connsiteX2" fmla="*/ 2358 w 10000"/>
                    <a:gd name="connsiteY2" fmla="*/ 0 h 10249"/>
                    <a:gd name="connsiteX3" fmla="*/ 10000 w 10000"/>
                    <a:gd name="connsiteY3" fmla="*/ 0 h 10249"/>
                    <a:gd name="connsiteX4" fmla="*/ 7639 w 10000"/>
                    <a:gd name="connsiteY4" fmla="*/ 10249 h 102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249">
                      <a:moveTo>
                        <a:pt x="7639" y="10249"/>
                      </a:moveTo>
                      <a:lnTo>
                        <a:pt x="0" y="10000"/>
                      </a:lnTo>
                      <a:lnTo>
                        <a:pt x="2358" y="0"/>
                      </a:lnTo>
                      <a:lnTo>
                        <a:pt x="10000" y="0"/>
                      </a:lnTo>
                      <a:lnTo>
                        <a:pt x="7639" y="10249"/>
                      </a:lnTo>
                      <a:close/>
                    </a:path>
                  </a:pathLst>
                </a:custGeom>
                <a:solidFill>
                  <a:srgbClr val="D83B01"/>
                </a:solidFill>
                <a:ln>
                  <a:noFill/>
                </a:ln>
              </p:spPr>
              <p:txBody>
                <a:bodyPr vert="horz" wrap="square" lIns="91403" tIns="45702" rIns="91403" bIns="45702" numCol="1" anchor="t" anchorCtr="0" compatLnSpc="1">
                  <a:prstTxWarp prst="textNoShape">
                    <a:avLst/>
                  </a:prstTxWarp>
                </a:bodyPr>
                <a:lstStyle/>
                <a:p>
                  <a:pPr defTabSz="932319"/>
                  <a:endParaRPr lang="en-US" sz="1835">
                    <a:gradFill>
                      <a:gsLst>
                        <a:gs pos="28319">
                          <a:srgbClr val="000000"/>
                        </a:gs>
                        <a:gs pos="52212">
                          <a:srgbClr val="000000"/>
                        </a:gs>
                      </a:gsLst>
                      <a:lin ang="5400000" scaled="0"/>
                    </a:gradFill>
                  </a:endParaRPr>
                </a:p>
              </p:txBody>
            </p:sp>
            <p:sp>
              <p:nvSpPr>
                <p:cNvPr id="1136" name="Freeform 195"/>
                <p:cNvSpPr>
                  <a:spLocks/>
                </p:cNvSpPr>
                <p:nvPr/>
              </p:nvSpPr>
              <p:spPr bwMode="auto">
                <a:xfrm>
                  <a:off x="7864148" y="1394833"/>
                  <a:ext cx="673941" cy="209443"/>
                </a:xfrm>
                <a:custGeom>
                  <a:avLst/>
                  <a:gdLst>
                    <a:gd name="T0" fmla="*/ 457 w 457"/>
                    <a:gd name="T1" fmla="*/ 133 h 133"/>
                    <a:gd name="T2" fmla="*/ 157 w 457"/>
                    <a:gd name="T3" fmla="*/ 133 h 133"/>
                    <a:gd name="T4" fmla="*/ 0 w 457"/>
                    <a:gd name="T5" fmla="*/ 0 h 133"/>
                    <a:gd name="T6" fmla="*/ 300 w 457"/>
                    <a:gd name="T7" fmla="*/ 0 h 133"/>
                    <a:gd name="T8" fmla="*/ 457 w 457"/>
                    <a:gd name="T9" fmla="*/ 133 h 133"/>
                    <a:gd name="connsiteX0" fmla="*/ 10000 w 10000"/>
                    <a:gd name="connsiteY0" fmla="*/ 10000 h 10000"/>
                    <a:gd name="connsiteX1" fmla="*/ 3435 w 10000"/>
                    <a:gd name="connsiteY1" fmla="*/ 10000 h 10000"/>
                    <a:gd name="connsiteX2" fmla="*/ 0 w 10000"/>
                    <a:gd name="connsiteY2" fmla="*/ 0 h 10000"/>
                    <a:gd name="connsiteX3" fmla="*/ 8660 w 10000"/>
                    <a:gd name="connsiteY3" fmla="*/ 0 h 10000"/>
                    <a:gd name="connsiteX4" fmla="*/ 10000 w 10000"/>
                    <a:gd name="connsiteY4" fmla="*/ 10000 h 10000"/>
                    <a:gd name="connsiteX0" fmla="*/ 10667 w 10667"/>
                    <a:gd name="connsiteY0" fmla="*/ 10000 h 10000"/>
                    <a:gd name="connsiteX1" fmla="*/ 3435 w 10667"/>
                    <a:gd name="connsiteY1" fmla="*/ 10000 h 10000"/>
                    <a:gd name="connsiteX2" fmla="*/ 0 w 10667"/>
                    <a:gd name="connsiteY2" fmla="*/ 0 h 10000"/>
                    <a:gd name="connsiteX3" fmla="*/ 8660 w 10667"/>
                    <a:gd name="connsiteY3" fmla="*/ 0 h 10000"/>
                    <a:gd name="connsiteX4" fmla="*/ 10667 w 10667"/>
                    <a:gd name="connsiteY4" fmla="*/ 10000 h 10000"/>
                    <a:gd name="connsiteX0" fmla="*/ 10667 w 10667"/>
                    <a:gd name="connsiteY0" fmla="*/ 10000 h 10084"/>
                    <a:gd name="connsiteX1" fmla="*/ 1467 w 10667"/>
                    <a:gd name="connsiteY1" fmla="*/ 10084 h 10084"/>
                    <a:gd name="connsiteX2" fmla="*/ 0 w 10667"/>
                    <a:gd name="connsiteY2" fmla="*/ 0 h 10084"/>
                    <a:gd name="connsiteX3" fmla="*/ 8660 w 10667"/>
                    <a:gd name="connsiteY3" fmla="*/ 0 h 10084"/>
                    <a:gd name="connsiteX4" fmla="*/ 10667 w 10667"/>
                    <a:gd name="connsiteY4" fmla="*/ 10000 h 100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67" h="10084">
                      <a:moveTo>
                        <a:pt x="10667" y="10000"/>
                      </a:moveTo>
                      <a:lnTo>
                        <a:pt x="1467" y="10084"/>
                      </a:lnTo>
                      <a:lnTo>
                        <a:pt x="0" y="0"/>
                      </a:lnTo>
                      <a:lnTo>
                        <a:pt x="8660" y="0"/>
                      </a:lnTo>
                      <a:lnTo>
                        <a:pt x="10667" y="10000"/>
                      </a:lnTo>
                      <a:close/>
                    </a:path>
                  </a:pathLst>
                </a:custGeom>
                <a:solidFill>
                  <a:srgbClr val="FE4A0A"/>
                </a:solidFill>
                <a:ln>
                  <a:noFill/>
                </a:ln>
              </p:spPr>
              <p:txBody>
                <a:bodyPr vert="horz" wrap="square" lIns="91403" tIns="45702" rIns="91403" bIns="45702" numCol="1" anchor="t" anchorCtr="0" compatLnSpc="1">
                  <a:prstTxWarp prst="textNoShape">
                    <a:avLst/>
                  </a:prstTxWarp>
                </a:bodyPr>
                <a:lstStyle/>
                <a:p>
                  <a:pPr defTabSz="932319"/>
                  <a:endParaRPr lang="en-US" sz="1835">
                    <a:gradFill>
                      <a:gsLst>
                        <a:gs pos="28319">
                          <a:srgbClr val="000000"/>
                        </a:gs>
                        <a:gs pos="52212">
                          <a:srgbClr val="000000"/>
                        </a:gs>
                      </a:gsLst>
                      <a:lin ang="5400000" scaled="0"/>
                    </a:gradFill>
                  </a:endParaRPr>
                </a:p>
              </p:txBody>
            </p:sp>
          </p:grpSp>
          <p:pic>
            <p:nvPicPr>
              <p:cNvPr id="304" name="Picture 303"/>
              <p:cNvPicPr>
                <a:picLocks noChangeAspect="1"/>
              </p:cNvPicPr>
              <p:nvPr/>
            </p:nvPicPr>
            <p:blipFill>
              <a:blip r:embed="rId5"/>
              <a:stretch>
                <a:fillRect/>
              </a:stretch>
            </p:blipFill>
            <p:spPr>
              <a:xfrm>
                <a:off x="8203393" y="2481212"/>
                <a:ext cx="895067" cy="909740"/>
              </a:xfrm>
              <a:prstGeom prst="rect">
                <a:avLst/>
              </a:prstGeom>
            </p:spPr>
          </p:pic>
        </p:grpSp>
      </p:grpSp>
      <p:grpSp>
        <p:nvGrpSpPr>
          <p:cNvPr id="301" name="Group 300"/>
          <p:cNvGrpSpPr/>
          <p:nvPr/>
        </p:nvGrpSpPr>
        <p:grpSpPr>
          <a:xfrm>
            <a:off x="9972106" y="2284902"/>
            <a:ext cx="1609841" cy="1802340"/>
            <a:chOff x="9851377" y="2216150"/>
            <a:chExt cx="1610489" cy="1803064"/>
          </a:xfrm>
        </p:grpSpPr>
        <p:sp>
          <p:nvSpPr>
            <p:cNvPr id="177" name="Rectangle 176"/>
            <p:cNvSpPr/>
            <p:nvPr/>
          </p:nvSpPr>
          <p:spPr>
            <a:xfrm>
              <a:off x="9851377" y="3617256"/>
              <a:ext cx="1610489" cy="401958"/>
            </a:xfrm>
            <a:prstGeom prst="rect">
              <a:avLst/>
            </a:prstGeom>
          </p:spPr>
          <p:txBody>
            <a:bodyPr wrap="square">
              <a:spAutoFit/>
            </a:bodyPr>
            <a:lstStyle/>
            <a:p>
              <a:pPr algn="ctr" defTabSz="914005"/>
              <a:r>
                <a:rPr lang="en-US" sz="1960" dirty="0">
                  <a:gradFill>
                    <a:gsLst>
                      <a:gs pos="28319">
                        <a:srgbClr val="000000"/>
                      </a:gs>
                      <a:gs pos="52212">
                        <a:srgbClr val="000000"/>
                      </a:gs>
                    </a:gsLst>
                    <a:lin ang="5400000" scaled="0"/>
                  </a:gradFill>
                </a:rPr>
                <a:t>Webinars</a:t>
              </a:r>
            </a:p>
          </p:txBody>
        </p:sp>
        <p:grpSp>
          <p:nvGrpSpPr>
            <p:cNvPr id="292" name="Group 291"/>
            <p:cNvGrpSpPr/>
            <p:nvPr/>
          </p:nvGrpSpPr>
          <p:grpSpPr>
            <a:xfrm>
              <a:off x="10039877" y="2216150"/>
              <a:ext cx="1233488" cy="1268413"/>
              <a:chOff x="9902825" y="2216150"/>
              <a:chExt cx="1233488" cy="1268413"/>
            </a:xfrm>
          </p:grpSpPr>
          <p:sp>
            <p:nvSpPr>
              <p:cNvPr id="1142" name="AutoShape 199"/>
              <p:cNvSpPr>
                <a:spLocks noChangeAspect="1" noChangeArrowheads="1" noTextEdit="1"/>
              </p:cNvSpPr>
              <p:nvPr/>
            </p:nvSpPr>
            <p:spPr bwMode="auto">
              <a:xfrm>
                <a:off x="9902825" y="2216150"/>
                <a:ext cx="1228725" cy="1263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gradFill>
                    <a:gsLst>
                      <a:gs pos="28319">
                        <a:srgbClr val="000000"/>
                      </a:gs>
                      <a:gs pos="52212">
                        <a:srgbClr val="000000"/>
                      </a:gs>
                    </a:gsLst>
                    <a:lin ang="5400000" scaled="0"/>
                  </a:gradFill>
                </a:endParaRPr>
              </a:p>
            </p:txBody>
          </p:sp>
          <p:sp>
            <p:nvSpPr>
              <p:cNvPr id="1143" name="Freeform 201"/>
              <p:cNvSpPr>
                <a:spLocks/>
              </p:cNvSpPr>
              <p:nvPr/>
            </p:nvSpPr>
            <p:spPr bwMode="auto">
              <a:xfrm>
                <a:off x="9907588" y="2216150"/>
                <a:ext cx="1228725" cy="1231900"/>
              </a:xfrm>
              <a:custGeom>
                <a:avLst/>
                <a:gdLst>
                  <a:gd name="T0" fmla="*/ 178 w 306"/>
                  <a:gd name="T1" fmla="*/ 305 h 307"/>
                  <a:gd name="T2" fmla="*/ 173 w 306"/>
                  <a:gd name="T3" fmla="*/ 305 h 307"/>
                  <a:gd name="T4" fmla="*/ 1 w 306"/>
                  <a:gd name="T5" fmla="*/ 133 h 307"/>
                  <a:gd name="T6" fmla="*/ 1 w 306"/>
                  <a:gd name="T7" fmla="*/ 128 h 307"/>
                  <a:gd name="T8" fmla="*/ 128 w 306"/>
                  <a:gd name="T9" fmla="*/ 2 h 307"/>
                  <a:gd name="T10" fmla="*/ 133 w 306"/>
                  <a:gd name="T11" fmla="*/ 2 h 307"/>
                  <a:gd name="T12" fmla="*/ 305 w 306"/>
                  <a:gd name="T13" fmla="*/ 174 h 307"/>
                  <a:gd name="T14" fmla="*/ 305 w 306"/>
                  <a:gd name="T15" fmla="*/ 179 h 307"/>
                  <a:gd name="T16" fmla="*/ 178 w 306"/>
                  <a:gd name="T17" fmla="*/ 305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6" h="307">
                    <a:moveTo>
                      <a:pt x="178" y="305"/>
                    </a:moveTo>
                    <a:cubicBezTo>
                      <a:pt x="177" y="307"/>
                      <a:pt x="175" y="307"/>
                      <a:pt x="173" y="305"/>
                    </a:cubicBezTo>
                    <a:cubicBezTo>
                      <a:pt x="1" y="133"/>
                      <a:pt x="1" y="133"/>
                      <a:pt x="1" y="133"/>
                    </a:cubicBezTo>
                    <a:cubicBezTo>
                      <a:pt x="0" y="132"/>
                      <a:pt x="0" y="130"/>
                      <a:pt x="1" y="128"/>
                    </a:cubicBezTo>
                    <a:cubicBezTo>
                      <a:pt x="128" y="2"/>
                      <a:pt x="128" y="2"/>
                      <a:pt x="128" y="2"/>
                    </a:cubicBezTo>
                    <a:cubicBezTo>
                      <a:pt x="129" y="0"/>
                      <a:pt x="131" y="0"/>
                      <a:pt x="133" y="2"/>
                    </a:cubicBezTo>
                    <a:cubicBezTo>
                      <a:pt x="305" y="174"/>
                      <a:pt x="305" y="174"/>
                      <a:pt x="305" y="174"/>
                    </a:cubicBezTo>
                    <a:cubicBezTo>
                      <a:pt x="306" y="175"/>
                      <a:pt x="306" y="177"/>
                      <a:pt x="305" y="179"/>
                    </a:cubicBezTo>
                    <a:lnTo>
                      <a:pt x="178" y="30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gradFill>
                    <a:gsLst>
                      <a:gs pos="28319">
                        <a:srgbClr val="000000"/>
                      </a:gs>
                      <a:gs pos="52212">
                        <a:srgbClr val="000000"/>
                      </a:gs>
                    </a:gsLst>
                    <a:lin ang="5400000" scaled="0"/>
                  </a:gradFill>
                </a:endParaRPr>
              </a:p>
            </p:txBody>
          </p:sp>
          <p:sp>
            <p:nvSpPr>
              <p:cNvPr id="1144" name="Freeform 202"/>
              <p:cNvSpPr>
                <a:spLocks/>
              </p:cNvSpPr>
              <p:nvPr/>
            </p:nvSpPr>
            <p:spPr bwMode="auto">
              <a:xfrm>
                <a:off x="10015538" y="2324100"/>
                <a:ext cx="1016000" cy="1011238"/>
              </a:xfrm>
              <a:custGeom>
                <a:avLst/>
                <a:gdLst>
                  <a:gd name="T0" fmla="*/ 151 w 253"/>
                  <a:gd name="T1" fmla="*/ 251 h 252"/>
                  <a:gd name="T2" fmla="*/ 147 w 253"/>
                  <a:gd name="T3" fmla="*/ 251 h 252"/>
                  <a:gd name="T4" fmla="*/ 2 w 253"/>
                  <a:gd name="T5" fmla="*/ 105 h 252"/>
                  <a:gd name="T6" fmla="*/ 2 w 253"/>
                  <a:gd name="T7" fmla="*/ 101 h 252"/>
                  <a:gd name="T8" fmla="*/ 102 w 253"/>
                  <a:gd name="T9" fmla="*/ 1 h 252"/>
                  <a:gd name="T10" fmla="*/ 106 w 253"/>
                  <a:gd name="T11" fmla="*/ 1 h 252"/>
                  <a:gd name="T12" fmla="*/ 251 w 253"/>
                  <a:gd name="T13" fmla="*/ 147 h 252"/>
                  <a:gd name="T14" fmla="*/ 251 w 253"/>
                  <a:gd name="T15" fmla="*/ 151 h 252"/>
                  <a:gd name="T16" fmla="*/ 151 w 253"/>
                  <a:gd name="T17" fmla="*/ 251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3" h="252">
                    <a:moveTo>
                      <a:pt x="151" y="251"/>
                    </a:moveTo>
                    <a:cubicBezTo>
                      <a:pt x="150" y="252"/>
                      <a:pt x="148" y="252"/>
                      <a:pt x="147" y="251"/>
                    </a:cubicBezTo>
                    <a:cubicBezTo>
                      <a:pt x="2" y="105"/>
                      <a:pt x="2" y="105"/>
                      <a:pt x="2" y="105"/>
                    </a:cubicBezTo>
                    <a:cubicBezTo>
                      <a:pt x="0" y="104"/>
                      <a:pt x="0" y="102"/>
                      <a:pt x="2" y="101"/>
                    </a:cubicBezTo>
                    <a:cubicBezTo>
                      <a:pt x="102" y="1"/>
                      <a:pt x="102" y="1"/>
                      <a:pt x="102" y="1"/>
                    </a:cubicBezTo>
                    <a:cubicBezTo>
                      <a:pt x="103" y="0"/>
                      <a:pt x="105" y="0"/>
                      <a:pt x="106" y="1"/>
                    </a:cubicBezTo>
                    <a:cubicBezTo>
                      <a:pt x="251" y="147"/>
                      <a:pt x="251" y="147"/>
                      <a:pt x="251" y="147"/>
                    </a:cubicBezTo>
                    <a:cubicBezTo>
                      <a:pt x="253" y="148"/>
                      <a:pt x="253" y="150"/>
                      <a:pt x="251" y="151"/>
                    </a:cubicBezTo>
                    <a:lnTo>
                      <a:pt x="151" y="251"/>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gradFill>
                    <a:gsLst>
                      <a:gs pos="28319">
                        <a:srgbClr val="000000"/>
                      </a:gs>
                      <a:gs pos="52212">
                        <a:srgbClr val="000000"/>
                      </a:gs>
                    </a:gsLst>
                    <a:lin ang="5400000" scaled="0"/>
                  </a:gradFill>
                </a:endParaRPr>
              </a:p>
            </p:txBody>
          </p:sp>
          <p:sp>
            <p:nvSpPr>
              <p:cNvPr id="1145" name="Freeform 203"/>
              <p:cNvSpPr>
                <a:spLocks/>
              </p:cNvSpPr>
              <p:nvPr/>
            </p:nvSpPr>
            <p:spPr bwMode="auto">
              <a:xfrm>
                <a:off x="10753725" y="2584450"/>
                <a:ext cx="17463" cy="17463"/>
              </a:xfrm>
              <a:custGeom>
                <a:avLst/>
                <a:gdLst>
                  <a:gd name="T0" fmla="*/ 3 w 4"/>
                  <a:gd name="T1" fmla="*/ 3 h 4"/>
                  <a:gd name="T2" fmla="*/ 0 w 4"/>
                  <a:gd name="T3" fmla="*/ 3 h 4"/>
                  <a:gd name="T4" fmla="*/ 1 w 4"/>
                  <a:gd name="T5" fmla="*/ 0 h 4"/>
                  <a:gd name="T6" fmla="*/ 3 w 4"/>
                  <a:gd name="T7" fmla="*/ 0 h 4"/>
                  <a:gd name="T8" fmla="*/ 3 w 4"/>
                  <a:gd name="T9" fmla="*/ 3 h 4"/>
                </a:gdLst>
                <a:ahLst/>
                <a:cxnLst>
                  <a:cxn ang="0">
                    <a:pos x="T0" y="T1"/>
                  </a:cxn>
                  <a:cxn ang="0">
                    <a:pos x="T2" y="T3"/>
                  </a:cxn>
                  <a:cxn ang="0">
                    <a:pos x="T4" y="T5"/>
                  </a:cxn>
                  <a:cxn ang="0">
                    <a:pos x="T6" y="T7"/>
                  </a:cxn>
                  <a:cxn ang="0">
                    <a:pos x="T8" y="T9"/>
                  </a:cxn>
                </a:cxnLst>
                <a:rect l="0" t="0" r="r" b="b"/>
                <a:pathLst>
                  <a:path w="4" h="4">
                    <a:moveTo>
                      <a:pt x="3" y="3"/>
                    </a:moveTo>
                    <a:cubicBezTo>
                      <a:pt x="2" y="4"/>
                      <a:pt x="1" y="4"/>
                      <a:pt x="0" y="3"/>
                    </a:cubicBezTo>
                    <a:cubicBezTo>
                      <a:pt x="0" y="2"/>
                      <a:pt x="0" y="1"/>
                      <a:pt x="1" y="0"/>
                    </a:cubicBezTo>
                    <a:cubicBezTo>
                      <a:pt x="1" y="0"/>
                      <a:pt x="2" y="0"/>
                      <a:pt x="3" y="0"/>
                    </a:cubicBezTo>
                    <a:cubicBezTo>
                      <a:pt x="4" y="1"/>
                      <a:pt x="4" y="2"/>
                      <a:pt x="3" y="3"/>
                    </a:cubicBezTo>
                    <a:close/>
                  </a:path>
                </a:pathLst>
              </a:custGeom>
              <a:solidFill>
                <a:srgbClr val="DFDF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gradFill>
                    <a:gsLst>
                      <a:gs pos="28319">
                        <a:srgbClr val="000000"/>
                      </a:gs>
                      <a:gs pos="52212">
                        <a:srgbClr val="000000"/>
                      </a:gs>
                    </a:gsLst>
                    <a:lin ang="5400000" scaled="0"/>
                  </a:gradFill>
                </a:endParaRPr>
              </a:p>
            </p:txBody>
          </p:sp>
          <p:cxnSp>
            <p:nvCxnSpPr>
              <p:cNvPr id="328" name="Straight Connector 327"/>
              <p:cNvCxnSpPr/>
              <p:nvPr/>
            </p:nvCxnSpPr>
            <p:spPr>
              <a:xfrm>
                <a:off x="10104571" y="2735264"/>
                <a:ext cx="507866" cy="516731"/>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2" name="Straight Connector 331"/>
              <p:cNvCxnSpPr/>
              <p:nvPr/>
            </p:nvCxnSpPr>
            <p:spPr>
              <a:xfrm>
                <a:off x="10146823" y="2694304"/>
                <a:ext cx="507866" cy="516731"/>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3" name="Straight Connector 332"/>
              <p:cNvCxnSpPr/>
              <p:nvPr/>
            </p:nvCxnSpPr>
            <p:spPr>
              <a:xfrm>
                <a:off x="10272121" y="2596276"/>
                <a:ext cx="507866" cy="516731"/>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4" name="Straight Connector 333"/>
              <p:cNvCxnSpPr/>
              <p:nvPr/>
            </p:nvCxnSpPr>
            <p:spPr>
              <a:xfrm>
                <a:off x="10314121" y="2554265"/>
                <a:ext cx="507866" cy="516731"/>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291" name="Group 290"/>
              <p:cNvGrpSpPr/>
              <p:nvPr/>
            </p:nvGrpSpPr>
            <p:grpSpPr>
              <a:xfrm>
                <a:off x="10802938" y="2917825"/>
                <a:ext cx="39688" cy="566738"/>
                <a:chOff x="10802938" y="2917825"/>
                <a:chExt cx="39688" cy="566738"/>
              </a:xfrm>
            </p:grpSpPr>
            <p:sp>
              <p:nvSpPr>
                <p:cNvPr id="1146" name="Rectangle 204"/>
                <p:cNvSpPr>
                  <a:spLocks noChangeArrowheads="1"/>
                </p:cNvSpPr>
                <p:nvPr/>
              </p:nvSpPr>
              <p:spPr bwMode="auto">
                <a:xfrm>
                  <a:off x="10802938" y="3379788"/>
                  <a:ext cx="39688"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gradFill>
                      <a:gsLst>
                        <a:gs pos="28319">
                          <a:srgbClr val="000000"/>
                        </a:gs>
                        <a:gs pos="52212">
                          <a:srgbClr val="000000"/>
                        </a:gs>
                      </a:gsLst>
                      <a:lin ang="5400000" scaled="0"/>
                    </a:gradFill>
                  </a:endParaRPr>
                </a:p>
              </p:txBody>
            </p:sp>
            <p:sp>
              <p:nvSpPr>
                <p:cNvPr id="1148" name="Freeform 206"/>
                <p:cNvSpPr>
                  <a:spLocks/>
                </p:cNvSpPr>
                <p:nvPr/>
              </p:nvSpPr>
              <p:spPr bwMode="auto">
                <a:xfrm>
                  <a:off x="10802938" y="3471863"/>
                  <a:ext cx="39688" cy="12700"/>
                </a:xfrm>
                <a:custGeom>
                  <a:avLst/>
                  <a:gdLst>
                    <a:gd name="T0" fmla="*/ 10 w 10"/>
                    <a:gd name="T1" fmla="*/ 1 h 3"/>
                    <a:gd name="T2" fmla="*/ 10 w 10"/>
                    <a:gd name="T3" fmla="*/ 0 h 3"/>
                    <a:gd name="T4" fmla="*/ 0 w 10"/>
                    <a:gd name="T5" fmla="*/ 0 h 3"/>
                    <a:gd name="T6" fmla="*/ 0 w 10"/>
                    <a:gd name="T7" fmla="*/ 1 h 3"/>
                    <a:gd name="T8" fmla="*/ 2 w 10"/>
                    <a:gd name="T9" fmla="*/ 3 h 3"/>
                    <a:gd name="T10" fmla="*/ 8 w 10"/>
                    <a:gd name="T11" fmla="*/ 3 h 3"/>
                    <a:gd name="T12" fmla="*/ 10 w 10"/>
                    <a:gd name="T13" fmla="*/ 1 h 3"/>
                  </a:gdLst>
                  <a:ahLst/>
                  <a:cxnLst>
                    <a:cxn ang="0">
                      <a:pos x="T0" y="T1"/>
                    </a:cxn>
                    <a:cxn ang="0">
                      <a:pos x="T2" y="T3"/>
                    </a:cxn>
                    <a:cxn ang="0">
                      <a:pos x="T4" y="T5"/>
                    </a:cxn>
                    <a:cxn ang="0">
                      <a:pos x="T6" y="T7"/>
                    </a:cxn>
                    <a:cxn ang="0">
                      <a:pos x="T8" y="T9"/>
                    </a:cxn>
                    <a:cxn ang="0">
                      <a:pos x="T10" y="T11"/>
                    </a:cxn>
                    <a:cxn ang="0">
                      <a:pos x="T12" y="T13"/>
                    </a:cxn>
                  </a:cxnLst>
                  <a:rect l="0" t="0" r="r" b="b"/>
                  <a:pathLst>
                    <a:path w="10" h="3">
                      <a:moveTo>
                        <a:pt x="10" y="1"/>
                      </a:moveTo>
                      <a:cubicBezTo>
                        <a:pt x="10" y="0"/>
                        <a:pt x="10" y="0"/>
                        <a:pt x="10" y="0"/>
                      </a:cubicBezTo>
                      <a:cubicBezTo>
                        <a:pt x="0" y="0"/>
                        <a:pt x="0" y="0"/>
                        <a:pt x="0" y="0"/>
                      </a:cubicBezTo>
                      <a:cubicBezTo>
                        <a:pt x="0" y="1"/>
                        <a:pt x="0" y="1"/>
                        <a:pt x="0" y="1"/>
                      </a:cubicBezTo>
                      <a:cubicBezTo>
                        <a:pt x="0" y="2"/>
                        <a:pt x="1" y="3"/>
                        <a:pt x="2" y="3"/>
                      </a:cubicBezTo>
                      <a:cubicBezTo>
                        <a:pt x="8" y="3"/>
                        <a:pt x="8" y="3"/>
                        <a:pt x="8" y="3"/>
                      </a:cubicBezTo>
                      <a:cubicBezTo>
                        <a:pt x="9" y="3"/>
                        <a:pt x="10" y="2"/>
                        <a:pt x="10" y="1"/>
                      </a:cubicBez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gradFill>
                      <a:gsLst>
                        <a:gs pos="28319">
                          <a:srgbClr val="000000"/>
                        </a:gs>
                        <a:gs pos="52212">
                          <a:srgbClr val="000000"/>
                        </a:gs>
                      </a:gsLst>
                      <a:lin ang="5400000" scaled="0"/>
                    </a:gradFill>
                  </a:endParaRPr>
                </a:p>
              </p:txBody>
            </p:sp>
            <p:sp>
              <p:nvSpPr>
                <p:cNvPr id="1149" name="Freeform 207"/>
                <p:cNvSpPr>
                  <a:spLocks/>
                </p:cNvSpPr>
                <p:nvPr/>
              </p:nvSpPr>
              <p:spPr bwMode="auto">
                <a:xfrm>
                  <a:off x="10814050" y="2917825"/>
                  <a:ext cx="15875" cy="23813"/>
                </a:xfrm>
                <a:custGeom>
                  <a:avLst/>
                  <a:gdLst>
                    <a:gd name="T0" fmla="*/ 0 w 4"/>
                    <a:gd name="T1" fmla="*/ 2 h 6"/>
                    <a:gd name="T2" fmla="*/ 0 w 4"/>
                    <a:gd name="T3" fmla="*/ 6 h 6"/>
                    <a:gd name="T4" fmla="*/ 4 w 4"/>
                    <a:gd name="T5" fmla="*/ 6 h 6"/>
                    <a:gd name="T6" fmla="*/ 4 w 4"/>
                    <a:gd name="T7" fmla="*/ 2 h 6"/>
                    <a:gd name="T8" fmla="*/ 2 w 4"/>
                    <a:gd name="T9" fmla="*/ 0 h 6"/>
                    <a:gd name="T10" fmla="*/ 2 w 4"/>
                    <a:gd name="T11" fmla="*/ 0 h 6"/>
                    <a:gd name="T12" fmla="*/ 0 w 4"/>
                    <a:gd name="T13" fmla="*/ 2 h 6"/>
                  </a:gdLst>
                  <a:ahLst/>
                  <a:cxnLst>
                    <a:cxn ang="0">
                      <a:pos x="T0" y="T1"/>
                    </a:cxn>
                    <a:cxn ang="0">
                      <a:pos x="T2" y="T3"/>
                    </a:cxn>
                    <a:cxn ang="0">
                      <a:pos x="T4" y="T5"/>
                    </a:cxn>
                    <a:cxn ang="0">
                      <a:pos x="T6" y="T7"/>
                    </a:cxn>
                    <a:cxn ang="0">
                      <a:pos x="T8" y="T9"/>
                    </a:cxn>
                    <a:cxn ang="0">
                      <a:pos x="T10" y="T11"/>
                    </a:cxn>
                    <a:cxn ang="0">
                      <a:pos x="T12" y="T13"/>
                    </a:cxn>
                  </a:cxnLst>
                  <a:rect l="0" t="0" r="r" b="b"/>
                  <a:pathLst>
                    <a:path w="4" h="6">
                      <a:moveTo>
                        <a:pt x="0" y="2"/>
                      </a:moveTo>
                      <a:cubicBezTo>
                        <a:pt x="0" y="6"/>
                        <a:pt x="0" y="6"/>
                        <a:pt x="0" y="6"/>
                      </a:cubicBezTo>
                      <a:cubicBezTo>
                        <a:pt x="4" y="6"/>
                        <a:pt x="4" y="6"/>
                        <a:pt x="4" y="6"/>
                      </a:cubicBezTo>
                      <a:cubicBezTo>
                        <a:pt x="4" y="2"/>
                        <a:pt x="4" y="2"/>
                        <a:pt x="4" y="2"/>
                      </a:cubicBezTo>
                      <a:cubicBezTo>
                        <a:pt x="4" y="1"/>
                        <a:pt x="3" y="0"/>
                        <a:pt x="2" y="0"/>
                      </a:cubicBezTo>
                      <a:cubicBezTo>
                        <a:pt x="2" y="0"/>
                        <a:pt x="2" y="0"/>
                        <a:pt x="2" y="0"/>
                      </a:cubicBezTo>
                      <a:cubicBezTo>
                        <a:pt x="1" y="0"/>
                        <a:pt x="0" y="1"/>
                        <a:pt x="0"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gradFill>
                      <a:gsLst>
                        <a:gs pos="28319">
                          <a:srgbClr val="000000"/>
                        </a:gs>
                        <a:gs pos="52212">
                          <a:srgbClr val="000000"/>
                        </a:gs>
                      </a:gsLst>
                      <a:lin ang="5400000" scaled="0"/>
                    </a:gradFill>
                  </a:endParaRPr>
                </a:p>
              </p:txBody>
            </p:sp>
            <p:sp>
              <p:nvSpPr>
                <p:cNvPr id="1150" name="Freeform 208"/>
                <p:cNvSpPr>
                  <a:spLocks/>
                </p:cNvSpPr>
                <p:nvPr/>
              </p:nvSpPr>
              <p:spPr bwMode="auto">
                <a:xfrm>
                  <a:off x="10802938" y="2941638"/>
                  <a:ext cx="39688" cy="84138"/>
                </a:xfrm>
                <a:custGeom>
                  <a:avLst/>
                  <a:gdLst>
                    <a:gd name="T0" fmla="*/ 10 w 10"/>
                    <a:gd name="T1" fmla="*/ 10 h 21"/>
                    <a:gd name="T2" fmla="*/ 7 w 10"/>
                    <a:gd name="T3" fmla="*/ 0 h 21"/>
                    <a:gd name="T4" fmla="*/ 3 w 10"/>
                    <a:gd name="T5" fmla="*/ 0 h 21"/>
                    <a:gd name="T6" fmla="*/ 0 w 10"/>
                    <a:gd name="T7" fmla="*/ 10 h 21"/>
                    <a:gd name="T8" fmla="*/ 0 w 10"/>
                    <a:gd name="T9" fmla="*/ 21 h 21"/>
                    <a:gd name="T10" fmla="*/ 4 w 10"/>
                    <a:gd name="T11" fmla="*/ 21 h 21"/>
                    <a:gd name="T12" fmla="*/ 5 w 10"/>
                    <a:gd name="T13" fmla="*/ 21 h 21"/>
                    <a:gd name="T14" fmla="*/ 10 w 10"/>
                    <a:gd name="T15" fmla="*/ 21 h 21"/>
                    <a:gd name="T16" fmla="*/ 10 w 10"/>
                    <a:gd name="T17" fmla="*/ 1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21">
                      <a:moveTo>
                        <a:pt x="10" y="10"/>
                      </a:moveTo>
                      <a:cubicBezTo>
                        <a:pt x="10" y="7"/>
                        <a:pt x="9" y="1"/>
                        <a:pt x="7" y="0"/>
                      </a:cubicBezTo>
                      <a:cubicBezTo>
                        <a:pt x="3" y="0"/>
                        <a:pt x="3" y="0"/>
                        <a:pt x="3" y="0"/>
                      </a:cubicBezTo>
                      <a:cubicBezTo>
                        <a:pt x="1" y="1"/>
                        <a:pt x="0" y="7"/>
                        <a:pt x="0" y="10"/>
                      </a:cubicBezTo>
                      <a:cubicBezTo>
                        <a:pt x="0" y="21"/>
                        <a:pt x="0" y="21"/>
                        <a:pt x="0" y="21"/>
                      </a:cubicBezTo>
                      <a:cubicBezTo>
                        <a:pt x="4" y="21"/>
                        <a:pt x="4" y="21"/>
                        <a:pt x="4" y="21"/>
                      </a:cubicBezTo>
                      <a:cubicBezTo>
                        <a:pt x="5" y="21"/>
                        <a:pt x="5" y="21"/>
                        <a:pt x="5" y="21"/>
                      </a:cubicBezTo>
                      <a:cubicBezTo>
                        <a:pt x="10" y="21"/>
                        <a:pt x="10" y="21"/>
                        <a:pt x="10" y="21"/>
                      </a:cubicBezTo>
                      <a:lnTo>
                        <a:pt x="10" y="10"/>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gradFill>
                      <a:gsLst>
                        <a:gs pos="28319">
                          <a:srgbClr val="000000"/>
                        </a:gs>
                        <a:gs pos="52212">
                          <a:srgbClr val="000000"/>
                        </a:gs>
                      </a:gsLst>
                      <a:lin ang="5400000" scaled="0"/>
                    </a:gradFill>
                  </a:endParaRPr>
                </a:p>
              </p:txBody>
            </p:sp>
            <p:sp>
              <p:nvSpPr>
                <p:cNvPr id="1151" name="Freeform 209"/>
                <p:cNvSpPr>
                  <a:spLocks/>
                </p:cNvSpPr>
                <p:nvPr/>
              </p:nvSpPr>
              <p:spPr bwMode="auto">
                <a:xfrm>
                  <a:off x="10814050" y="3424238"/>
                  <a:ext cx="15875" cy="47625"/>
                </a:xfrm>
                <a:custGeom>
                  <a:avLst/>
                  <a:gdLst>
                    <a:gd name="T0" fmla="*/ 1 w 4"/>
                    <a:gd name="T1" fmla="*/ 12 h 12"/>
                    <a:gd name="T2" fmla="*/ 0 w 4"/>
                    <a:gd name="T3" fmla="*/ 11 h 12"/>
                    <a:gd name="T4" fmla="*/ 0 w 4"/>
                    <a:gd name="T5" fmla="*/ 1 h 12"/>
                    <a:gd name="T6" fmla="*/ 1 w 4"/>
                    <a:gd name="T7" fmla="*/ 0 h 12"/>
                    <a:gd name="T8" fmla="*/ 2 w 4"/>
                    <a:gd name="T9" fmla="*/ 0 h 12"/>
                    <a:gd name="T10" fmla="*/ 4 w 4"/>
                    <a:gd name="T11" fmla="*/ 1 h 12"/>
                    <a:gd name="T12" fmla="*/ 4 w 4"/>
                    <a:gd name="T13" fmla="*/ 11 h 12"/>
                    <a:gd name="T14" fmla="*/ 2 w 4"/>
                    <a:gd name="T15" fmla="*/ 12 h 12"/>
                    <a:gd name="T16" fmla="*/ 1 w 4"/>
                    <a:gd name="T17"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12">
                      <a:moveTo>
                        <a:pt x="1" y="12"/>
                      </a:moveTo>
                      <a:cubicBezTo>
                        <a:pt x="0" y="12"/>
                        <a:pt x="0" y="12"/>
                        <a:pt x="0" y="11"/>
                      </a:cubicBezTo>
                      <a:cubicBezTo>
                        <a:pt x="0" y="1"/>
                        <a:pt x="0" y="1"/>
                        <a:pt x="0" y="1"/>
                      </a:cubicBezTo>
                      <a:cubicBezTo>
                        <a:pt x="0" y="0"/>
                        <a:pt x="0" y="0"/>
                        <a:pt x="1" y="0"/>
                      </a:cubicBezTo>
                      <a:cubicBezTo>
                        <a:pt x="2" y="0"/>
                        <a:pt x="2" y="0"/>
                        <a:pt x="2" y="0"/>
                      </a:cubicBezTo>
                      <a:cubicBezTo>
                        <a:pt x="3" y="0"/>
                        <a:pt x="4" y="0"/>
                        <a:pt x="4" y="1"/>
                      </a:cubicBezTo>
                      <a:cubicBezTo>
                        <a:pt x="4" y="11"/>
                        <a:pt x="4" y="11"/>
                        <a:pt x="4" y="11"/>
                      </a:cubicBezTo>
                      <a:cubicBezTo>
                        <a:pt x="4" y="12"/>
                        <a:pt x="3" y="12"/>
                        <a:pt x="2" y="12"/>
                      </a:cubicBezTo>
                      <a:lnTo>
                        <a:pt x="1" y="12"/>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gradFill>
                      <a:gsLst>
                        <a:gs pos="28319">
                          <a:srgbClr val="000000"/>
                        </a:gs>
                        <a:gs pos="52212">
                          <a:srgbClr val="000000"/>
                        </a:gs>
                      </a:gsLst>
                      <a:lin ang="5400000" scaled="0"/>
                    </a:gradFill>
                  </a:endParaRPr>
                </a:p>
              </p:txBody>
            </p:sp>
            <p:sp>
              <p:nvSpPr>
                <p:cNvPr id="1147" name="Rectangle 205"/>
                <p:cNvSpPr>
                  <a:spLocks noChangeArrowheads="1"/>
                </p:cNvSpPr>
                <p:nvPr/>
              </p:nvSpPr>
              <p:spPr bwMode="auto">
                <a:xfrm>
                  <a:off x="10802938" y="3025775"/>
                  <a:ext cx="39688" cy="3540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gradFill>
                      <a:gsLst>
                        <a:gs pos="28319">
                          <a:srgbClr val="000000"/>
                        </a:gs>
                        <a:gs pos="52212">
                          <a:srgbClr val="000000"/>
                        </a:gs>
                      </a:gsLst>
                      <a:lin ang="5400000" scaled="0"/>
                    </a:gradFill>
                  </a:endParaRPr>
                </a:p>
              </p:txBody>
            </p:sp>
          </p:grpSp>
        </p:grpSp>
      </p:grpSp>
    </p:spTree>
    <p:extLst>
      <p:ext uri="{BB962C8B-B14F-4D97-AF65-F5344CB8AC3E}">
        <p14:creationId xmlns:p14="http://schemas.microsoft.com/office/powerpoint/2010/main" val="29936297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fill="hold" nodeType="afterEffect">
                                  <p:stCondLst>
                                    <p:cond delay="0"/>
                                  </p:stCondLst>
                                  <p:childTnLst>
                                    <p:animRot by="120000">
                                      <p:cBhvr>
                                        <p:cTn id="6" dur="125" fill="hold">
                                          <p:stCondLst>
                                            <p:cond delay="0"/>
                                          </p:stCondLst>
                                        </p:cTn>
                                        <p:tgtEl>
                                          <p:spTgt spid="83"/>
                                        </p:tgtEl>
                                        <p:attrNameLst>
                                          <p:attrName>r</p:attrName>
                                        </p:attrNameLst>
                                      </p:cBhvr>
                                    </p:animRot>
                                    <p:animRot by="-240000">
                                      <p:cBhvr>
                                        <p:cTn id="7" dur="250" fill="hold">
                                          <p:stCondLst>
                                            <p:cond delay="250"/>
                                          </p:stCondLst>
                                        </p:cTn>
                                        <p:tgtEl>
                                          <p:spTgt spid="83"/>
                                        </p:tgtEl>
                                        <p:attrNameLst>
                                          <p:attrName>r</p:attrName>
                                        </p:attrNameLst>
                                      </p:cBhvr>
                                    </p:animRot>
                                    <p:animRot by="240000">
                                      <p:cBhvr>
                                        <p:cTn id="8" dur="250" fill="hold">
                                          <p:stCondLst>
                                            <p:cond delay="500"/>
                                          </p:stCondLst>
                                        </p:cTn>
                                        <p:tgtEl>
                                          <p:spTgt spid="83"/>
                                        </p:tgtEl>
                                        <p:attrNameLst>
                                          <p:attrName>r</p:attrName>
                                        </p:attrNameLst>
                                      </p:cBhvr>
                                    </p:animRot>
                                    <p:animRot by="-240000">
                                      <p:cBhvr>
                                        <p:cTn id="9" dur="250" fill="hold">
                                          <p:stCondLst>
                                            <p:cond delay="750"/>
                                          </p:stCondLst>
                                        </p:cTn>
                                        <p:tgtEl>
                                          <p:spTgt spid="83"/>
                                        </p:tgtEl>
                                        <p:attrNameLst>
                                          <p:attrName>r</p:attrName>
                                        </p:attrNameLst>
                                      </p:cBhvr>
                                    </p:animRot>
                                    <p:animRot by="120000">
                                      <p:cBhvr>
                                        <p:cTn id="10" dur="250" fill="hold">
                                          <p:stCondLst>
                                            <p:cond delay="1000"/>
                                          </p:stCondLst>
                                        </p:cTn>
                                        <p:tgtEl>
                                          <p:spTgt spid="83"/>
                                        </p:tgtEl>
                                        <p:attrNameLst>
                                          <p:attrName>r</p:attrName>
                                        </p:attrNameLst>
                                      </p:cBhvr>
                                    </p:animRot>
                                  </p:childTnLst>
                                </p:cTn>
                              </p:par>
                            </p:childTnLst>
                          </p:cTn>
                        </p:par>
                        <p:par>
                          <p:cTn id="11" fill="hold">
                            <p:stCondLst>
                              <p:cond delay="1250"/>
                            </p:stCondLst>
                            <p:childTnLst>
                              <p:par>
                                <p:cTn id="12" presetID="64" presetClass="path" presetSubtype="0" decel="100000" fill="hold" nodeType="afterEffect">
                                  <p:stCondLst>
                                    <p:cond delay="0"/>
                                  </p:stCondLst>
                                  <p:childTnLst>
                                    <p:animMotion origin="layout" path="M -2.08333E-7 -2.59259E-6 L -2.08333E-7 -1.0169 " pathEditMode="relative" rAng="0" ptsTypes="AA">
                                      <p:cBhvr>
                                        <p:cTn id="13" dur="2000" fill="hold"/>
                                        <p:tgtEl>
                                          <p:spTgt spid="83"/>
                                        </p:tgtEl>
                                        <p:attrNameLst>
                                          <p:attrName>ppt_x</p:attrName>
                                          <p:attrName>ppt_y</p:attrName>
                                        </p:attrNameLst>
                                      </p:cBhvr>
                                      <p:rCtr x="0" y="-50856"/>
                                    </p:animMotion>
                                  </p:childTnLst>
                                </p:cTn>
                              </p:par>
                            </p:childTnLst>
                          </p:cTn>
                        </p:par>
                        <p:par>
                          <p:cTn id="14" fill="hold">
                            <p:stCondLst>
                              <p:cond delay="3250"/>
                            </p:stCondLst>
                            <p:childTnLst>
                              <p:par>
                                <p:cTn id="15" presetID="10" presetClass="entr" presetSubtype="0" fill="hold" nodeType="afterEffect">
                                  <p:stCondLst>
                                    <p:cond delay="0"/>
                                  </p:stCondLst>
                                  <p:childTnLst>
                                    <p:set>
                                      <p:cBhvr>
                                        <p:cTn id="16" dur="1" fill="hold">
                                          <p:stCondLst>
                                            <p:cond delay="0"/>
                                          </p:stCondLst>
                                        </p:cTn>
                                        <p:tgtEl>
                                          <p:spTgt spid="294"/>
                                        </p:tgtEl>
                                        <p:attrNameLst>
                                          <p:attrName>style.visibility</p:attrName>
                                        </p:attrNameLst>
                                      </p:cBhvr>
                                      <p:to>
                                        <p:strVal val="visible"/>
                                      </p:to>
                                    </p:set>
                                    <p:animEffect transition="in" filter="fade">
                                      <p:cBhvr>
                                        <p:cTn id="17" dur="1000"/>
                                        <p:tgtEl>
                                          <p:spTgt spid="294"/>
                                        </p:tgtEl>
                                      </p:cBhvr>
                                    </p:animEffect>
                                  </p:childTnLst>
                                </p:cTn>
                              </p:par>
                              <p:par>
                                <p:cTn id="18" presetID="10" presetClass="exit" presetSubtype="0" fill="hold" grpId="0" nodeType="withEffect">
                                  <p:stCondLst>
                                    <p:cond delay="0"/>
                                  </p:stCondLst>
                                  <p:childTnLst>
                                    <p:animEffect transition="out" filter="fade">
                                      <p:cBhvr>
                                        <p:cTn id="19" dur="500"/>
                                        <p:tgtEl>
                                          <p:spTgt spid="4"/>
                                        </p:tgtEl>
                                      </p:cBhvr>
                                    </p:animEffect>
                                    <p:set>
                                      <p:cBhvr>
                                        <p:cTn id="20" dur="1" fill="hold">
                                          <p:stCondLst>
                                            <p:cond delay="499"/>
                                          </p:stCondLst>
                                        </p:cTn>
                                        <p:tgtEl>
                                          <p:spTgt spid="4"/>
                                        </p:tgtEl>
                                        <p:attrNameLst>
                                          <p:attrName>style.visibility</p:attrName>
                                        </p:attrNameLst>
                                      </p:cBhvr>
                                      <p:to>
                                        <p:strVal val="hidden"/>
                                      </p:to>
                                    </p:set>
                                  </p:childTnLst>
                                </p:cTn>
                              </p:par>
                              <p:par>
                                <p:cTn id="21" presetID="42" presetClass="path" presetSubtype="0" accel="50000" decel="50000" fill="hold" nodeType="withEffect">
                                  <p:stCondLst>
                                    <p:cond delay="0"/>
                                  </p:stCondLst>
                                  <p:childTnLst>
                                    <p:animMotion origin="layout" path="M -2.27981E-6 -0.08375 L -2.27981E-6 -2.00182E-6 " pathEditMode="relative" rAng="0" ptsTypes="AA">
                                      <p:cBhvr>
                                        <p:cTn id="22" dur="1000" fill="hold"/>
                                        <p:tgtEl>
                                          <p:spTgt spid="294"/>
                                        </p:tgtEl>
                                        <p:attrNameLst>
                                          <p:attrName>ppt_x</p:attrName>
                                          <p:attrName>ppt_y</p:attrName>
                                        </p:attrNameLst>
                                      </p:cBhvr>
                                      <p:rCtr x="0" y="4176"/>
                                    </p:animMotion>
                                  </p:childTnLst>
                                </p:cTn>
                              </p:par>
                            </p:childTnLst>
                          </p:cTn>
                        </p:par>
                        <p:par>
                          <p:cTn id="23" fill="hold">
                            <p:stCondLst>
                              <p:cond delay="4250"/>
                            </p:stCondLst>
                            <p:childTnLst>
                              <p:par>
                                <p:cTn id="24" presetID="10" presetClass="entr" presetSubtype="0" fill="hold" nodeType="afterEffect">
                                  <p:stCondLst>
                                    <p:cond delay="0"/>
                                  </p:stCondLst>
                                  <p:childTnLst>
                                    <p:set>
                                      <p:cBhvr>
                                        <p:cTn id="25" dur="1" fill="hold">
                                          <p:stCondLst>
                                            <p:cond delay="0"/>
                                          </p:stCondLst>
                                        </p:cTn>
                                        <p:tgtEl>
                                          <p:spTgt spid="297"/>
                                        </p:tgtEl>
                                        <p:attrNameLst>
                                          <p:attrName>style.visibility</p:attrName>
                                        </p:attrNameLst>
                                      </p:cBhvr>
                                      <p:to>
                                        <p:strVal val="visible"/>
                                      </p:to>
                                    </p:set>
                                    <p:animEffect transition="in" filter="fade">
                                      <p:cBhvr>
                                        <p:cTn id="26" dur="1000"/>
                                        <p:tgtEl>
                                          <p:spTgt spid="297"/>
                                        </p:tgtEl>
                                      </p:cBhvr>
                                    </p:animEffect>
                                  </p:childTnLst>
                                </p:cTn>
                              </p:par>
                              <p:par>
                                <p:cTn id="27" presetID="42" presetClass="path" presetSubtype="0" accel="50000" decel="50000" fill="hold" nodeType="withEffect">
                                  <p:stCondLst>
                                    <p:cond delay="0"/>
                                  </p:stCondLst>
                                  <p:childTnLst>
                                    <p:animMotion origin="layout" path="M 3.75E-6 -0.0838 L 3.75E-6 1.85185E-6 " pathEditMode="relative" rAng="0" ptsTypes="AA">
                                      <p:cBhvr>
                                        <p:cTn id="28" dur="1000" fill="hold"/>
                                        <p:tgtEl>
                                          <p:spTgt spid="297"/>
                                        </p:tgtEl>
                                        <p:attrNameLst>
                                          <p:attrName>ppt_x</p:attrName>
                                          <p:attrName>ppt_y</p:attrName>
                                        </p:attrNameLst>
                                      </p:cBhvr>
                                      <p:rCtr x="0" y="4190"/>
                                    </p:animMotion>
                                  </p:childTnLst>
                                </p:cTn>
                              </p:par>
                            </p:childTnLst>
                          </p:cTn>
                        </p:par>
                        <p:par>
                          <p:cTn id="29" fill="hold">
                            <p:stCondLst>
                              <p:cond delay="5250"/>
                            </p:stCondLst>
                            <p:childTnLst>
                              <p:par>
                                <p:cTn id="30" presetID="10" presetClass="entr" presetSubtype="0" fill="hold" nodeType="afterEffect">
                                  <p:stCondLst>
                                    <p:cond delay="0"/>
                                  </p:stCondLst>
                                  <p:childTnLst>
                                    <p:set>
                                      <p:cBhvr>
                                        <p:cTn id="31" dur="1" fill="hold">
                                          <p:stCondLst>
                                            <p:cond delay="0"/>
                                          </p:stCondLst>
                                        </p:cTn>
                                        <p:tgtEl>
                                          <p:spTgt spid="302"/>
                                        </p:tgtEl>
                                        <p:attrNameLst>
                                          <p:attrName>style.visibility</p:attrName>
                                        </p:attrNameLst>
                                      </p:cBhvr>
                                      <p:to>
                                        <p:strVal val="visible"/>
                                      </p:to>
                                    </p:set>
                                    <p:animEffect transition="in" filter="fade">
                                      <p:cBhvr>
                                        <p:cTn id="32" dur="1000"/>
                                        <p:tgtEl>
                                          <p:spTgt spid="302"/>
                                        </p:tgtEl>
                                      </p:cBhvr>
                                    </p:animEffect>
                                  </p:childTnLst>
                                </p:cTn>
                              </p:par>
                              <p:par>
                                <p:cTn id="33" presetID="42" presetClass="path" presetSubtype="0" accel="50000" decel="50000" fill="hold" nodeType="withEffect">
                                  <p:stCondLst>
                                    <p:cond delay="0"/>
                                  </p:stCondLst>
                                  <p:childTnLst>
                                    <p:animMotion origin="layout" path="M 2.21088E-6 -0.08375 L 2.21088E-6 5.5833E-7 " pathEditMode="relative" rAng="0" ptsTypes="AA">
                                      <p:cBhvr>
                                        <p:cTn id="34" dur="1000" fill="hold"/>
                                        <p:tgtEl>
                                          <p:spTgt spid="302"/>
                                        </p:tgtEl>
                                        <p:attrNameLst>
                                          <p:attrName>ppt_x</p:attrName>
                                          <p:attrName>ppt_y</p:attrName>
                                        </p:attrNameLst>
                                      </p:cBhvr>
                                      <p:rCtr x="0" y="4176"/>
                                    </p:animMotion>
                                  </p:childTnLst>
                                </p:cTn>
                              </p:par>
                            </p:childTnLst>
                          </p:cTn>
                        </p:par>
                        <p:par>
                          <p:cTn id="35" fill="hold">
                            <p:stCondLst>
                              <p:cond delay="6250"/>
                            </p:stCondLst>
                            <p:childTnLst>
                              <p:par>
                                <p:cTn id="36" presetID="10" presetClass="entr" presetSubtype="0" fill="hold" nodeType="afterEffect">
                                  <p:stCondLst>
                                    <p:cond delay="0"/>
                                  </p:stCondLst>
                                  <p:childTnLst>
                                    <p:set>
                                      <p:cBhvr>
                                        <p:cTn id="37" dur="1" fill="hold">
                                          <p:stCondLst>
                                            <p:cond delay="0"/>
                                          </p:stCondLst>
                                        </p:cTn>
                                        <p:tgtEl>
                                          <p:spTgt spid="298"/>
                                        </p:tgtEl>
                                        <p:attrNameLst>
                                          <p:attrName>style.visibility</p:attrName>
                                        </p:attrNameLst>
                                      </p:cBhvr>
                                      <p:to>
                                        <p:strVal val="visible"/>
                                      </p:to>
                                    </p:set>
                                    <p:animEffect transition="in" filter="fade">
                                      <p:cBhvr>
                                        <p:cTn id="38" dur="1000"/>
                                        <p:tgtEl>
                                          <p:spTgt spid="298"/>
                                        </p:tgtEl>
                                      </p:cBhvr>
                                    </p:animEffect>
                                  </p:childTnLst>
                                </p:cTn>
                              </p:par>
                              <p:par>
                                <p:cTn id="39" presetID="42" presetClass="path" presetSubtype="0" accel="50000" decel="50000" fill="hold" nodeType="withEffect">
                                  <p:stCondLst>
                                    <p:cond delay="0"/>
                                  </p:stCondLst>
                                  <p:childTnLst>
                                    <p:animMotion origin="layout" path="M -2.27981E-6 -0.08375 L -2.27981E-6 -2.00182E-6 " pathEditMode="relative" rAng="0" ptsTypes="AA">
                                      <p:cBhvr>
                                        <p:cTn id="40" dur="1000" fill="hold"/>
                                        <p:tgtEl>
                                          <p:spTgt spid="298"/>
                                        </p:tgtEl>
                                        <p:attrNameLst>
                                          <p:attrName>ppt_x</p:attrName>
                                          <p:attrName>ppt_y</p:attrName>
                                        </p:attrNameLst>
                                      </p:cBhvr>
                                      <p:rCtr x="0" y="4176"/>
                                    </p:animMotion>
                                  </p:childTnLst>
                                </p:cTn>
                              </p:par>
                            </p:childTnLst>
                          </p:cTn>
                        </p:par>
                        <p:par>
                          <p:cTn id="41" fill="hold">
                            <p:stCondLst>
                              <p:cond delay="7250"/>
                            </p:stCondLst>
                            <p:childTnLst>
                              <p:par>
                                <p:cTn id="42" presetID="10" presetClass="entr" presetSubtype="0" fill="hold" nodeType="afterEffect">
                                  <p:stCondLst>
                                    <p:cond delay="0"/>
                                  </p:stCondLst>
                                  <p:childTnLst>
                                    <p:set>
                                      <p:cBhvr>
                                        <p:cTn id="43" dur="1" fill="hold">
                                          <p:stCondLst>
                                            <p:cond delay="0"/>
                                          </p:stCondLst>
                                        </p:cTn>
                                        <p:tgtEl>
                                          <p:spTgt spid="301"/>
                                        </p:tgtEl>
                                        <p:attrNameLst>
                                          <p:attrName>style.visibility</p:attrName>
                                        </p:attrNameLst>
                                      </p:cBhvr>
                                      <p:to>
                                        <p:strVal val="visible"/>
                                      </p:to>
                                    </p:set>
                                    <p:animEffect transition="in" filter="fade">
                                      <p:cBhvr>
                                        <p:cTn id="44" dur="1000"/>
                                        <p:tgtEl>
                                          <p:spTgt spid="301"/>
                                        </p:tgtEl>
                                      </p:cBhvr>
                                    </p:animEffect>
                                  </p:childTnLst>
                                </p:cTn>
                              </p:par>
                              <p:par>
                                <p:cTn id="45" presetID="42" presetClass="path" presetSubtype="0" accel="50000" decel="50000" fill="hold" nodeType="withEffect">
                                  <p:stCondLst>
                                    <p:cond delay="0"/>
                                  </p:stCondLst>
                                  <p:childTnLst>
                                    <p:animMotion origin="layout" path="M -2.27981E-6 -0.08375 L -2.27981E-6 -2.00182E-6 " pathEditMode="relative" rAng="0" ptsTypes="AA">
                                      <p:cBhvr>
                                        <p:cTn id="46" dur="1000" fill="hold"/>
                                        <p:tgtEl>
                                          <p:spTgt spid="301"/>
                                        </p:tgtEl>
                                        <p:attrNameLst>
                                          <p:attrName>ppt_x</p:attrName>
                                          <p:attrName>ppt_y</p:attrName>
                                        </p:attrNameLst>
                                      </p:cBhvr>
                                      <p:rCtr x="0" y="4176"/>
                                    </p:animMotion>
                                  </p:childTnLst>
                                </p:cTn>
                              </p:par>
                            </p:childTnLst>
                          </p:cTn>
                        </p:par>
                        <p:par>
                          <p:cTn id="47" fill="hold">
                            <p:stCondLst>
                              <p:cond delay="8250"/>
                            </p:stCondLst>
                            <p:childTnLst>
                              <p:par>
                                <p:cTn id="48" presetID="10" presetClass="entr" presetSubtype="0" fill="hold" grpId="0" nodeType="afterEffect">
                                  <p:stCondLst>
                                    <p:cond delay="0"/>
                                  </p:stCondLst>
                                  <p:childTnLst>
                                    <p:set>
                                      <p:cBhvr>
                                        <p:cTn id="49" dur="1" fill="hold">
                                          <p:stCondLst>
                                            <p:cond delay="0"/>
                                          </p:stCondLst>
                                        </p:cTn>
                                        <p:tgtEl>
                                          <p:spTgt spid="7">
                                            <p:txEl>
                                              <p:pRg st="0" end="0"/>
                                            </p:txEl>
                                          </p:spTgt>
                                        </p:tgtEl>
                                        <p:attrNameLst>
                                          <p:attrName>style.visibility</p:attrName>
                                        </p:attrNameLst>
                                      </p:cBhvr>
                                      <p:to>
                                        <p:strVal val="visible"/>
                                      </p:to>
                                    </p:set>
                                    <p:animEffect transition="in" filter="fade">
                                      <p:cBhvr>
                                        <p:cTn id="50" dur="1000"/>
                                        <p:tgtEl>
                                          <p:spTgt spid="7">
                                            <p:txEl>
                                              <p:pRg st="0" end="0"/>
                                            </p:txEl>
                                          </p:spTgt>
                                        </p:tgtEl>
                                      </p:cBhvr>
                                    </p:animEffect>
                                  </p:childTnLst>
                                </p:cTn>
                              </p:par>
                              <p:par>
                                <p:cTn id="51" presetID="42" presetClass="path" presetSubtype="0" accel="50000" decel="50000" fill="hold" grpId="1" nodeType="withEffect">
                                  <p:stCondLst>
                                    <p:cond delay="0"/>
                                  </p:stCondLst>
                                  <p:childTnLst>
                                    <p:animMotion origin="layout" path="M -2.27981E-6 -0.08375 L -2.27981E-6 -2.00182E-6 " pathEditMode="relative" rAng="0" ptsTypes="AA">
                                      <p:cBhvr>
                                        <p:cTn id="52" dur="1000" fill="hold"/>
                                        <p:tgtEl>
                                          <p:spTgt spid="7">
                                            <p:txEl>
                                              <p:pRg st="0" end="0"/>
                                            </p:txEl>
                                          </p:spTgt>
                                        </p:tgtEl>
                                        <p:attrNameLst>
                                          <p:attrName>ppt_x</p:attrName>
                                          <p:attrName>ppt_y</p:attrName>
                                        </p:attrNameLst>
                                      </p:cBhvr>
                                      <p:rCtr x="0" y="417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build="p"/>
      <p:bldP spid="7" grpId="1"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AutoShape 118"/>
          <p:cNvSpPr>
            <a:spLocks noChangeAspect="1" noChangeArrowheads="1" noTextEdit="1"/>
          </p:cNvSpPr>
          <p:nvPr/>
        </p:nvSpPr>
        <p:spPr bwMode="auto">
          <a:xfrm>
            <a:off x="8220382" y="1499787"/>
            <a:ext cx="3643372" cy="3324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67" name="AutoShape 151"/>
          <p:cNvSpPr>
            <a:spLocks noChangeAspect="1" noChangeArrowheads="1" noTextEdit="1"/>
          </p:cNvSpPr>
          <p:nvPr/>
        </p:nvSpPr>
        <p:spPr bwMode="auto">
          <a:xfrm>
            <a:off x="8209493" y="4919145"/>
            <a:ext cx="3654262" cy="1535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82" name="AutoShape 167"/>
          <p:cNvSpPr>
            <a:spLocks noChangeAspect="1" noChangeArrowheads="1" noTextEdit="1"/>
          </p:cNvSpPr>
          <p:nvPr/>
        </p:nvSpPr>
        <p:spPr bwMode="auto">
          <a:xfrm>
            <a:off x="6316245" y="4919145"/>
            <a:ext cx="1698788" cy="1535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91" name="AutoShape 177"/>
          <p:cNvSpPr>
            <a:spLocks noChangeAspect="1" noChangeArrowheads="1" noTextEdit="1"/>
          </p:cNvSpPr>
          <p:nvPr/>
        </p:nvSpPr>
        <p:spPr bwMode="auto">
          <a:xfrm>
            <a:off x="4401218" y="4919145"/>
            <a:ext cx="1709678" cy="1535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231" name="AutoShape 219"/>
          <p:cNvSpPr>
            <a:spLocks noChangeAspect="1" noChangeArrowheads="1" noTextEdit="1"/>
          </p:cNvSpPr>
          <p:nvPr/>
        </p:nvSpPr>
        <p:spPr bwMode="auto">
          <a:xfrm>
            <a:off x="2486194" y="3240578"/>
            <a:ext cx="1709679" cy="153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268" name="AutoShape 257"/>
          <p:cNvSpPr>
            <a:spLocks noChangeAspect="1" noChangeArrowheads="1" noTextEdit="1"/>
          </p:cNvSpPr>
          <p:nvPr/>
        </p:nvSpPr>
        <p:spPr bwMode="auto">
          <a:xfrm>
            <a:off x="583614" y="3240578"/>
            <a:ext cx="1697232" cy="153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9" name="AutoShape 3"/>
          <p:cNvSpPr>
            <a:spLocks noChangeAspect="1" noChangeArrowheads="1" noTextEdit="1"/>
          </p:cNvSpPr>
          <p:nvPr/>
        </p:nvSpPr>
        <p:spPr bwMode="auto">
          <a:xfrm>
            <a:off x="583613" y="1499786"/>
            <a:ext cx="1697233" cy="1544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96" name="AutoShape 77"/>
          <p:cNvSpPr>
            <a:spLocks noChangeAspect="1" noChangeArrowheads="1" noTextEdit="1"/>
          </p:cNvSpPr>
          <p:nvPr/>
        </p:nvSpPr>
        <p:spPr bwMode="auto">
          <a:xfrm>
            <a:off x="4401220" y="1499789"/>
            <a:ext cx="1709677" cy="1544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grpSp>
        <p:nvGrpSpPr>
          <p:cNvPr id="20" name="Group 19"/>
          <p:cNvGrpSpPr/>
          <p:nvPr/>
        </p:nvGrpSpPr>
        <p:grpSpPr>
          <a:xfrm>
            <a:off x="449017" y="1212184"/>
            <a:ext cx="5522617" cy="1864634"/>
            <a:chOff x="446695" y="1211263"/>
            <a:chExt cx="5524839" cy="1865385"/>
          </a:xfrm>
        </p:grpSpPr>
        <p:sp>
          <p:nvSpPr>
            <p:cNvPr id="25" name="Rectangle 5"/>
            <p:cNvSpPr>
              <a:spLocks noChangeArrowheads="1"/>
            </p:cNvSpPr>
            <p:nvPr/>
          </p:nvSpPr>
          <p:spPr bwMode="auto">
            <a:xfrm>
              <a:off x="446695" y="1211263"/>
              <a:ext cx="5524839" cy="1865385"/>
            </a:xfrm>
            <a:prstGeom prst="rect">
              <a:avLst/>
            </a:prstGeom>
            <a:solidFill>
              <a:schemeClr val="accent3"/>
            </a:solidFill>
            <a:ln>
              <a:noFill/>
            </a:ln>
          </p:spPr>
          <p:txBody>
            <a:bodyPr vert="horz" wrap="square" lIns="182806" tIns="44802" rIns="89606" bIns="44802" numCol="1" anchor="ctr" anchorCtr="0" compatLnSpc="1">
              <a:prstTxWarp prst="textNoShape">
                <a:avLst/>
              </a:prstTxWarp>
            </a:bodyPr>
            <a:lstStyle/>
            <a:p>
              <a:pPr defTabSz="914005">
                <a:lnSpc>
                  <a:spcPct val="80000"/>
                </a:lnSpc>
                <a:spcBef>
                  <a:spcPts val="587"/>
                </a:spcBef>
                <a:spcAft>
                  <a:spcPts val="587"/>
                </a:spcAft>
                <a:defRPr/>
              </a:pPr>
              <a:r>
                <a:rPr lang="en-US" sz="3998" b="1" dirty="0">
                  <a:gradFill>
                    <a:gsLst>
                      <a:gs pos="0">
                        <a:srgbClr val="262626"/>
                      </a:gs>
                      <a:gs pos="100000">
                        <a:srgbClr val="262626"/>
                      </a:gs>
                    </a:gsLst>
                    <a:lin ang="5400000" scaled="0"/>
                  </a:gradFill>
                  <a:latin typeface="Segoe UI Light"/>
                </a:rPr>
                <a:t>Office 365 Network</a:t>
              </a:r>
            </a:p>
            <a:p>
              <a:pPr defTabSz="914005">
                <a:lnSpc>
                  <a:spcPct val="80000"/>
                </a:lnSpc>
                <a:spcBef>
                  <a:spcPts val="587"/>
                </a:spcBef>
                <a:spcAft>
                  <a:spcPts val="587"/>
                </a:spcAft>
                <a:defRPr/>
              </a:pPr>
              <a:r>
                <a:rPr lang="en-US" sz="1799" dirty="0">
                  <a:solidFill>
                    <a:srgbClr val="FFFFFF"/>
                  </a:solidFill>
                  <a:hlinkClick r:id="rId3"/>
                </a:rPr>
                <a:t>https://www.yammer.com/itpronetwork</a:t>
              </a:r>
              <a:r>
                <a:rPr lang="en-US" sz="1799" dirty="0">
                  <a:solidFill>
                    <a:srgbClr val="404040"/>
                  </a:solidFill>
                </a:rPr>
                <a:t> </a:t>
              </a:r>
            </a:p>
          </p:txBody>
        </p:sp>
        <p:sp>
          <p:nvSpPr>
            <p:cNvPr id="318" name="Freeform 9"/>
            <p:cNvSpPr>
              <a:spLocks noChangeAspect="1" noEditPoints="1"/>
            </p:cNvSpPr>
            <p:nvPr/>
          </p:nvSpPr>
          <p:spPr bwMode="black">
            <a:xfrm>
              <a:off x="4932958" y="1756934"/>
              <a:ext cx="865676" cy="818616"/>
            </a:xfrm>
            <a:custGeom>
              <a:avLst/>
              <a:gdLst>
                <a:gd name="T0" fmla="*/ 513 w 589"/>
                <a:gd name="T1" fmla="*/ 0 h 556"/>
                <a:gd name="T2" fmla="*/ 76 w 589"/>
                <a:gd name="T3" fmla="*/ 0 h 556"/>
                <a:gd name="T4" fmla="*/ 0 w 589"/>
                <a:gd name="T5" fmla="*/ 76 h 556"/>
                <a:gd name="T6" fmla="*/ 0 w 589"/>
                <a:gd name="T7" fmla="*/ 412 h 556"/>
                <a:gd name="T8" fmla="*/ 76 w 589"/>
                <a:gd name="T9" fmla="*/ 488 h 556"/>
                <a:gd name="T10" fmla="*/ 155 w 589"/>
                <a:gd name="T11" fmla="*/ 488 h 556"/>
                <a:gd name="T12" fmla="*/ 155 w 589"/>
                <a:gd name="T13" fmla="*/ 556 h 556"/>
                <a:gd name="T14" fmla="*/ 251 w 589"/>
                <a:gd name="T15" fmla="*/ 488 h 556"/>
                <a:gd name="T16" fmla="*/ 513 w 589"/>
                <a:gd name="T17" fmla="*/ 488 h 556"/>
                <a:gd name="T18" fmla="*/ 589 w 589"/>
                <a:gd name="T19" fmla="*/ 412 h 556"/>
                <a:gd name="T20" fmla="*/ 589 w 589"/>
                <a:gd name="T21" fmla="*/ 76 h 556"/>
                <a:gd name="T22" fmla="*/ 513 w 589"/>
                <a:gd name="T23" fmla="*/ 0 h 556"/>
                <a:gd name="T24" fmla="*/ 413 w 589"/>
                <a:gd name="T25" fmla="*/ 119 h 556"/>
                <a:gd name="T26" fmla="*/ 439 w 589"/>
                <a:gd name="T27" fmla="*/ 126 h 556"/>
                <a:gd name="T28" fmla="*/ 432 w 589"/>
                <a:gd name="T29" fmla="*/ 153 h 556"/>
                <a:gd name="T30" fmla="*/ 322 w 589"/>
                <a:gd name="T31" fmla="*/ 193 h 556"/>
                <a:gd name="T32" fmla="*/ 413 w 589"/>
                <a:gd name="T33" fmla="*/ 119 h 556"/>
                <a:gd name="T34" fmla="*/ 315 w 589"/>
                <a:gd name="T35" fmla="*/ 108 h 556"/>
                <a:gd name="T36" fmla="*/ 314 w 589"/>
                <a:gd name="T37" fmla="*/ 109 h 556"/>
                <a:gd name="T38" fmla="*/ 315 w 589"/>
                <a:gd name="T39" fmla="*/ 109 h 556"/>
                <a:gd name="T40" fmla="*/ 313 w 589"/>
                <a:gd name="T41" fmla="*/ 113 h 556"/>
                <a:gd name="T42" fmla="*/ 223 w 589"/>
                <a:gd name="T43" fmla="*/ 337 h 556"/>
                <a:gd name="T44" fmla="*/ 144 w 589"/>
                <a:gd name="T45" fmla="*/ 405 h 556"/>
                <a:gd name="T46" fmla="*/ 123 w 589"/>
                <a:gd name="T47" fmla="*/ 403 h 556"/>
                <a:gd name="T48" fmla="*/ 111 w 589"/>
                <a:gd name="T49" fmla="*/ 381 h 556"/>
                <a:gd name="T50" fmla="*/ 129 w 589"/>
                <a:gd name="T51" fmla="*/ 368 h 556"/>
                <a:gd name="T52" fmla="*/ 141 w 589"/>
                <a:gd name="T53" fmla="*/ 368 h 556"/>
                <a:gd name="T54" fmla="*/ 185 w 589"/>
                <a:gd name="T55" fmla="*/ 329 h 556"/>
                <a:gd name="T56" fmla="*/ 190 w 589"/>
                <a:gd name="T57" fmla="*/ 318 h 556"/>
                <a:gd name="T58" fmla="*/ 104 w 589"/>
                <a:gd name="T59" fmla="*/ 107 h 556"/>
                <a:gd name="T60" fmla="*/ 116 w 589"/>
                <a:gd name="T61" fmla="*/ 81 h 556"/>
                <a:gd name="T62" fmla="*/ 143 w 589"/>
                <a:gd name="T63" fmla="*/ 91 h 556"/>
                <a:gd name="T64" fmla="*/ 144 w 589"/>
                <a:gd name="T65" fmla="*/ 94 h 556"/>
                <a:gd name="T66" fmla="*/ 144 w 589"/>
                <a:gd name="T67" fmla="*/ 94 h 556"/>
                <a:gd name="T68" fmla="*/ 211 w 589"/>
                <a:gd name="T69" fmla="*/ 265 h 556"/>
                <a:gd name="T70" fmla="*/ 213 w 589"/>
                <a:gd name="T71" fmla="*/ 265 h 556"/>
                <a:gd name="T72" fmla="*/ 276 w 589"/>
                <a:gd name="T73" fmla="*/ 97 h 556"/>
                <a:gd name="T74" fmla="*/ 277 w 589"/>
                <a:gd name="T75" fmla="*/ 97 h 556"/>
                <a:gd name="T76" fmla="*/ 277 w 589"/>
                <a:gd name="T77" fmla="*/ 96 h 556"/>
                <a:gd name="T78" fmla="*/ 277 w 589"/>
                <a:gd name="T79" fmla="*/ 95 h 556"/>
                <a:gd name="T80" fmla="*/ 302 w 589"/>
                <a:gd name="T81" fmla="*/ 83 h 556"/>
                <a:gd name="T82" fmla="*/ 315 w 589"/>
                <a:gd name="T83" fmla="*/ 108 h 556"/>
                <a:gd name="T84" fmla="*/ 439 w 589"/>
                <a:gd name="T85" fmla="*/ 363 h 556"/>
                <a:gd name="T86" fmla="*/ 413 w 589"/>
                <a:gd name="T87" fmla="*/ 370 h 556"/>
                <a:gd name="T88" fmla="*/ 322 w 589"/>
                <a:gd name="T89" fmla="*/ 296 h 556"/>
                <a:gd name="T90" fmla="*/ 432 w 589"/>
                <a:gd name="T91" fmla="*/ 336 h 556"/>
                <a:gd name="T92" fmla="*/ 439 w 589"/>
                <a:gd name="T93" fmla="*/ 363 h 556"/>
                <a:gd name="T94" fmla="*/ 467 w 589"/>
                <a:gd name="T95" fmla="*/ 263 h 556"/>
                <a:gd name="T96" fmla="*/ 351 w 589"/>
                <a:gd name="T97" fmla="*/ 244 h 556"/>
                <a:gd name="T98" fmla="*/ 467 w 589"/>
                <a:gd name="T99" fmla="*/ 224 h 556"/>
                <a:gd name="T100" fmla="*/ 486 w 589"/>
                <a:gd name="T101" fmla="*/ 243 h 556"/>
                <a:gd name="T102" fmla="*/ 467 w 589"/>
                <a:gd name="T103" fmla="*/ 263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89" h="556">
                  <a:moveTo>
                    <a:pt x="513" y="0"/>
                  </a:moveTo>
                  <a:cubicBezTo>
                    <a:pt x="76" y="0"/>
                    <a:pt x="76" y="0"/>
                    <a:pt x="76" y="0"/>
                  </a:cubicBezTo>
                  <a:cubicBezTo>
                    <a:pt x="35" y="0"/>
                    <a:pt x="0" y="34"/>
                    <a:pt x="0" y="76"/>
                  </a:cubicBezTo>
                  <a:cubicBezTo>
                    <a:pt x="0" y="412"/>
                    <a:pt x="0" y="412"/>
                    <a:pt x="0" y="412"/>
                  </a:cubicBezTo>
                  <a:cubicBezTo>
                    <a:pt x="0" y="454"/>
                    <a:pt x="35" y="488"/>
                    <a:pt x="76" y="488"/>
                  </a:cubicBezTo>
                  <a:cubicBezTo>
                    <a:pt x="155" y="488"/>
                    <a:pt x="155" y="488"/>
                    <a:pt x="155" y="488"/>
                  </a:cubicBezTo>
                  <a:cubicBezTo>
                    <a:pt x="155" y="556"/>
                    <a:pt x="155" y="556"/>
                    <a:pt x="155" y="556"/>
                  </a:cubicBezTo>
                  <a:cubicBezTo>
                    <a:pt x="251" y="488"/>
                    <a:pt x="251" y="488"/>
                    <a:pt x="251" y="488"/>
                  </a:cubicBezTo>
                  <a:cubicBezTo>
                    <a:pt x="513" y="488"/>
                    <a:pt x="513" y="488"/>
                    <a:pt x="513" y="488"/>
                  </a:cubicBezTo>
                  <a:cubicBezTo>
                    <a:pt x="554" y="488"/>
                    <a:pt x="589" y="454"/>
                    <a:pt x="589" y="412"/>
                  </a:cubicBezTo>
                  <a:cubicBezTo>
                    <a:pt x="589" y="76"/>
                    <a:pt x="589" y="76"/>
                    <a:pt x="589" y="76"/>
                  </a:cubicBezTo>
                  <a:cubicBezTo>
                    <a:pt x="589" y="34"/>
                    <a:pt x="554" y="0"/>
                    <a:pt x="513" y="0"/>
                  </a:cubicBezTo>
                  <a:close/>
                  <a:moveTo>
                    <a:pt x="413" y="119"/>
                  </a:moveTo>
                  <a:cubicBezTo>
                    <a:pt x="422" y="114"/>
                    <a:pt x="434" y="117"/>
                    <a:pt x="439" y="126"/>
                  </a:cubicBezTo>
                  <a:cubicBezTo>
                    <a:pt x="445" y="136"/>
                    <a:pt x="441" y="147"/>
                    <a:pt x="432" y="153"/>
                  </a:cubicBezTo>
                  <a:cubicBezTo>
                    <a:pt x="423" y="158"/>
                    <a:pt x="328" y="203"/>
                    <a:pt x="322" y="193"/>
                  </a:cubicBezTo>
                  <a:cubicBezTo>
                    <a:pt x="317" y="184"/>
                    <a:pt x="403" y="124"/>
                    <a:pt x="413" y="119"/>
                  </a:cubicBezTo>
                  <a:close/>
                  <a:moveTo>
                    <a:pt x="315" y="108"/>
                  </a:moveTo>
                  <a:cubicBezTo>
                    <a:pt x="315" y="108"/>
                    <a:pt x="315" y="108"/>
                    <a:pt x="314" y="109"/>
                  </a:cubicBezTo>
                  <a:cubicBezTo>
                    <a:pt x="315" y="109"/>
                    <a:pt x="315" y="109"/>
                    <a:pt x="315" y="109"/>
                  </a:cubicBezTo>
                  <a:cubicBezTo>
                    <a:pt x="314" y="110"/>
                    <a:pt x="314" y="111"/>
                    <a:pt x="313" y="113"/>
                  </a:cubicBezTo>
                  <a:cubicBezTo>
                    <a:pt x="309" y="122"/>
                    <a:pt x="223" y="337"/>
                    <a:pt x="223" y="337"/>
                  </a:cubicBezTo>
                  <a:cubicBezTo>
                    <a:pt x="207" y="377"/>
                    <a:pt x="191" y="405"/>
                    <a:pt x="144" y="405"/>
                  </a:cubicBezTo>
                  <a:cubicBezTo>
                    <a:pt x="137" y="405"/>
                    <a:pt x="130" y="404"/>
                    <a:pt x="123" y="403"/>
                  </a:cubicBezTo>
                  <a:cubicBezTo>
                    <a:pt x="114" y="400"/>
                    <a:pt x="108" y="391"/>
                    <a:pt x="111" y="381"/>
                  </a:cubicBezTo>
                  <a:cubicBezTo>
                    <a:pt x="113" y="373"/>
                    <a:pt x="121" y="367"/>
                    <a:pt x="129" y="368"/>
                  </a:cubicBezTo>
                  <a:cubicBezTo>
                    <a:pt x="130" y="368"/>
                    <a:pt x="138" y="368"/>
                    <a:pt x="141" y="368"/>
                  </a:cubicBezTo>
                  <a:cubicBezTo>
                    <a:pt x="167" y="368"/>
                    <a:pt x="176" y="353"/>
                    <a:pt x="185" y="329"/>
                  </a:cubicBezTo>
                  <a:cubicBezTo>
                    <a:pt x="190" y="318"/>
                    <a:pt x="190" y="318"/>
                    <a:pt x="190" y="318"/>
                  </a:cubicBezTo>
                  <a:cubicBezTo>
                    <a:pt x="190" y="318"/>
                    <a:pt x="112" y="128"/>
                    <a:pt x="104" y="107"/>
                  </a:cubicBezTo>
                  <a:cubicBezTo>
                    <a:pt x="100" y="96"/>
                    <a:pt x="106" y="85"/>
                    <a:pt x="116" y="81"/>
                  </a:cubicBezTo>
                  <a:cubicBezTo>
                    <a:pt x="127" y="77"/>
                    <a:pt x="138" y="82"/>
                    <a:pt x="143" y="91"/>
                  </a:cubicBezTo>
                  <a:cubicBezTo>
                    <a:pt x="144" y="94"/>
                    <a:pt x="144" y="94"/>
                    <a:pt x="144" y="94"/>
                  </a:cubicBezTo>
                  <a:cubicBezTo>
                    <a:pt x="144" y="94"/>
                    <a:pt x="144" y="94"/>
                    <a:pt x="144" y="94"/>
                  </a:cubicBezTo>
                  <a:cubicBezTo>
                    <a:pt x="211" y="265"/>
                    <a:pt x="211" y="265"/>
                    <a:pt x="211" y="265"/>
                  </a:cubicBezTo>
                  <a:cubicBezTo>
                    <a:pt x="213" y="265"/>
                    <a:pt x="213" y="265"/>
                    <a:pt x="213" y="265"/>
                  </a:cubicBezTo>
                  <a:cubicBezTo>
                    <a:pt x="213" y="265"/>
                    <a:pt x="270" y="115"/>
                    <a:pt x="276" y="97"/>
                  </a:cubicBezTo>
                  <a:cubicBezTo>
                    <a:pt x="277" y="97"/>
                    <a:pt x="277" y="97"/>
                    <a:pt x="277" y="97"/>
                  </a:cubicBezTo>
                  <a:cubicBezTo>
                    <a:pt x="277" y="96"/>
                    <a:pt x="277" y="96"/>
                    <a:pt x="277" y="96"/>
                  </a:cubicBezTo>
                  <a:cubicBezTo>
                    <a:pt x="277" y="96"/>
                    <a:pt x="277" y="95"/>
                    <a:pt x="277" y="95"/>
                  </a:cubicBezTo>
                  <a:cubicBezTo>
                    <a:pt x="281" y="85"/>
                    <a:pt x="292" y="80"/>
                    <a:pt x="302" y="83"/>
                  </a:cubicBezTo>
                  <a:cubicBezTo>
                    <a:pt x="312" y="86"/>
                    <a:pt x="318" y="97"/>
                    <a:pt x="315" y="108"/>
                  </a:cubicBezTo>
                  <a:close/>
                  <a:moveTo>
                    <a:pt x="439" y="363"/>
                  </a:moveTo>
                  <a:cubicBezTo>
                    <a:pt x="434" y="372"/>
                    <a:pt x="422" y="376"/>
                    <a:pt x="413" y="370"/>
                  </a:cubicBezTo>
                  <a:cubicBezTo>
                    <a:pt x="403" y="365"/>
                    <a:pt x="317" y="305"/>
                    <a:pt x="322" y="296"/>
                  </a:cubicBezTo>
                  <a:cubicBezTo>
                    <a:pt x="328" y="286"/>
                    <a:pt x="423" y="331"/>
                    <a:pt x="432" y="336"/>
                  </a:cubicBezTo>
                  <a:cubicBezTo>
                    <a:pt x="441" y="342"/>
                    <a:pt x="445" y="353"/>
                    <a:pt x="439" y="363"/>
                  </a:cubicBezTo>
                  <a:close/>
                  <a:moveTo>
                    <a:pt x="467" y="263"/>
                  </a:moveTo>
                  <a:cubicBezTo>
                    <a:pt x="456" y="263"/>
                    <a:pt x="351" y="255"/>
                    <a:pt x="351" y="244"/>
                  </a:cubicBezTo>
                  <a:cubicBezTo>
                    <a:pt x="351" y="234"/>
                    <a:pt x="456" y="224"/>
                    <a:pt x="467" y="224"/>
                  </a:cubicBezTo>
                  <a:cubicBezTo>
                    <a:pt x="477" y="224"/>
                    <a:pt x="486" y="232"/>
                    <a:pt x="486" y="243"/>
                  </a:cubicBezTo>
                  <a:cubicBezTo>
                    <a:pt x="486" y="254"/>
                    <a:pt x="477" y="263"/>
                    <a:pt x="467" y="263"/>
                  </a:cubicBezTo>
                  <a:close/>
                </a:path>
              </a:pathLst>
            </a:custGeom>
            <a:solidFill>
              <a:schemeClr val="tx1"/>
            </a:solidFill>
            <a:ln>
              <a:noFill/>
            </a:ln>
          </p:spPr>
          <p:txBody>
            <a:bodyPr vert="horz" wrap="square" lIns="89606" tIns="44802" rIns="89606" bIns="44802" numCol="1" anchor="t" anchorCtr="0" compatLnSpc="1">
              <a:prstTxWarp prst="textNoShape">
                <a:avLst/>
              </a:prstTxWarp>
            </a:bodyPr>
            <a:lstStyle/>
            <a:p>
              <a:pPr defTabSz="932319">
                <a:defRPr/>
              </a:pPr>
              <a:endParaRPr lang="en-US" sz="1764" kern="0" dirty="0">
                <a:solidFill>
                  <a:srgbClr val="505050"/>
                </a:solidFill>
              </a:endParaRPr>
            </a:p>
          </p:txBody>
        </p:sp>
      </p:grpSp>
      <p:grpSp>
        <p:nvGrpSpPr>
          <p:cNvPr id="22" name="Group 21"/>
          <p:cNvGrpSpPr/>
          <p:nvPr/>
        </p:nvGrpSpPr>
        <p:grpSpPr>
          <a:xfrm>
            <a:off x="8205829" y="1218557"/>
            <a:ext cx="3782426" cy="3620806"/>
            <a:chOff x="8206628" y="1217640"/>
            <a:chExt cx="3783948" cy="3622263"/>
          </a:xfrm>
        </p:grpSpPr>
        <p:grpSp>
          <p:nvGrpSpPr>
            <p:cNvPr id="14" name="Group 13"/>
            <p:cNvGrpSpPr/>
            <p:nvPr/>
          </p:nvGrpSpPr>
          <p:grpSpPr>
            <a:xfrm>
              <a:off x="10137980" y="1225066"/>
              <a:ext cx="1836984" cy="3614837"/>
              <a:chOff x="10137980" y="1225066"/>
              <a:chExt cx="1836984" cy="3614837"/>
            </a:xfrm>
          </p:grpSpPr>
          <p:sp>
            <p:nvSpPr>
              <p:cNvPr id="342" name="Rectangle 179"/>
              <p:cNvSpPr>
                <a:spLocks noChangeArrowheads="1"/>
              </p:cNvSpPr>
              <p:nvPr/>
            </p:nvSpPr>
            <p:spPr bwMode="auto">
              <a:xfrm>
                <a:off x="10137980" y="1225066"/>
                <a:ext cx="1836984" cy="3614837"/>
              </a:xfrm>
              <a:prstGeom prst="rect">
                <a:avLst/>
              </a:prstGeom>
              <a:solidFill>
                <a:srgbClr val="0078D7"/>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348" name="Freeform 316"/>
              <p:cNvSpPr>
                <a:spLocks/>
              </p:cNvSpPr>
              <p:nvPr/>
            </p:nvSpPr>
            <p:spPr bwMode="auto">
              <a:xfrm>
                <a:off x="10342441" y="3438133"/>
                <a:ext cx="1444690" cy="1092432"/>
              </a:xfrm>
              <a:custGeom>
                <a:avLst/>
                <a:gdLst>
                  <a:gd name="T0" fmla="*/ 1244 w 2575"/>
                  <a:gd name="T1" fmla="*/ 688 h 1947"/>
                  <a:gd name="T2" fmla="*/ 1541 w 2575"/>
                  <a:gd name="T3" fmla="*/ 140 h 1947"/>
                  <a:gd name="T4" fmla="*/ 1624 w 2575"/>
                  <a:gd name="T5" fmla="*/ 122 h 1947"/>
                  <a:gd name="T6" fmla="*/ 1701 w 2575"/>
                  <a:gd name="T7" fmla="*/ 67 h 1947"/>
                  <a:gd name="T8" fmla="*/ 1736 w 2575"/>
                  <a:gd name="T9" fmla="*/ 115 h 1947"/>
                  <a:gd name="T10" fmla="*/ 1710 w 2575"/>
                  <a:gd name="T11" fmla="*/ 202 h 1947"/>
                  <a:gd name="T12" fmla="*/ 2253 w 2575"/>
                  <a:gd name="T13" fmla="*/ 661 h 1947"/>
                  <a:gd name="T14" fmla="*/ 2294 w 2575"/>
                  <a:gd name="T15" fmla="*/ 706 h 1947"/>
                  <a:gd name="T16" fmla="*/ 2564 w 2575"/>
                  <a:gd name="T17" fmla="*/ 695 h 1947"/>
                  <a:gd name="T18" fmla="*/ 2339 w 2575"/>
                  <a:gd name="T19" fmla="*/ 828 h 1947"/>
                  <a:gd name="T20" fmla="*/ 2337 w 2575"/>
                  <a:gd name="T21" fmla="*/ 849 h 1947"/>
                  <a:gd name="T22" fmla="*/ 2575 w 2575"/>
                  <a:gd name="T23" fmla="*/ 865 h 1947"/>
                  <a:gd name="T24" fmla="*/ 2273 w 2575"/>
                  <a:gd name="T25" fmla="*/ 984 h 1947"/>
                  <a:gd name="T26" fmla="*/ 1768 w 2575"/>
                  <a:gd name="T27" fmla="*/ 1630 h 1947"/>
                  <a:gd name="T28" fmla="*/ 0 w 2575"/>
                  <a:gd name="T29" fmla="*/ 1328 h 1947"/>
                  <a:gd name="T30" fmla="*/ 951 w 2575"/>
                  <a:gd name="T31" fmla="*/ 1291 h 1947"/>
                  <a:gd name="T32" fmla="*/ 862 w 2575"/>
                  <a:gd name="T33" fmla="*/ 1069 h 1947"/>
                  <a:gd name="T34" fmla="*/ 574 w 2575"/>
                  <a:gd name="T35" fmla="*/ 940 h 1947"/>
                  <a:gd name="T36" fmla="*/ 585 w 2575"/>
                  <a:gd name="T37" fmla="*/ 881 h 1947"/>
                  <a:gd name="T38" fmla="*/ 722 w 2575"/>
                  <a:gd name="T39" fmla="*/ 839 h 1947"/>
                  <a:gd name="T40" fmla="*/ 453 w 2575"/>
                  <a:gd name="T41" fmla="*/ 615 h 1947"/>
                  <a:gd name="T42" fmla="*/ 475 w 2575"/>
                  <a:gd name="T43" fmla="*/ 571 h 1947"/>
                  <a:gd name="T44" fmla="*/ 592 w 2575"/>
                  <a:gd name="T45" fmla="*/ 557 h 1947"/>
                  <a:gd name="T46" fmla="*/ 388 w 2575"/>
                  <a:gd name="T47" fmla="*/ 303 h 1947"/>
                  <a:gd name="T48" fmla="*/ 457 w 2575"/>
                  <a:gd name="T49" fmla="*/ 259 h 1947"/>
                  <a:gd name="T50" fmla="*/ 1244 w 2575"/>
                  <a:gd name="T51" fmla="*/ 688 h 1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575" h="1947">
                    <a:moveTo>
                      <a:pt x="1244" y="688"/>
                    </a:moveTo>
                    <a:cubicBezTo>
                      <a:pt x="1326" y="429"/>
                      <a:pt x="1427" y="262"/>
                      <a:pt x="1541" y="140"/>
                    </a:cubicBezTo>
                    <a:cubicBezTo>
                      <a:pt x="1628" y="51"/>
                      <a:pt x="1674" y="21"/>
                      <a:pt x="1624" y="122"/>
                    </a:cubicBezTo>
                    <a:cubicBezTo>
                      <a:pt x="1644" y="103"/>
                      <a:pt x="1676" y="78"/>
                      <a:pt x="1701" y="67"/>
                    </a:cubicBezTo>
                    <a:cubicBezTo>
                      <a:pt x="1843" y="0"/>
                      <a:pt x="1832" y="55"/>
                      <a:pt x="1736" y="115"/>
                    </a:cubicBezTo>
                    <a:cubicBezTo>
                      <a:pt x="1999" y="21"/>
                      <a:pt x="1989" y="140"/>
                      <a:pt x="1710" y="202"/>
                    </a:cubicBezTo>
                    <a:cubicBezTo>
                      <a:pt x="1939" y="207"/>
                      <a:pt x="2182" y="351"/>
                      <a:pt x="2253" y="661"/>
                    </a:cubicBezTo>
                    <a:cubicBezTo>
                      <a:pt x="2262" y="704"/>
                      <a:pt x="2250" y="700"/>
                      <a:pt x="2294" y="706"/>
                    </a:cubicBezTo>
                    <a:cubicBezTo>
                      <a:pt x="2387" y="725"/>
                      <a:pt x="2477" y="723"/>
                      <a:pt x="2564" y="695"/>
                    </a:cubicBezTo>
                    <a:cubicBezTo>
                      <a:pt x="2554" y="759"/>
                      <a:pt x="2470" y="800"/>
                      <a:pt x="2339" y="828"/>
                    </a:cubicBezTo>
                    <a:cubicBezTo>
                      <a:pt x="2289" y="839"/>
                      <a:pt x="2280" y="835"/>
                      <a:pt x="2337" y="849"/>
                    </a:cubicBezTo>
                    <a:cubicBezTo>
                      <a:pt x="2410" y="865"/>
                      <a:pt x="2490" y="869"/>
                      <a:pt x="2575" y="865"/>
                    </a:cubicBezTo>
                    <a:cubicBezTo>
                      <a:pt x="2509" y="943"/>
                      <a:pt x="2403" y="982"/>
                      <a:pt x="2273" y="984"/>
                    </a:cubicBezTo>
                    <a:cubicBezTo>
                      <a:pt x="2191" y="1282"/>
                      <a:pt x="2005" y="1497"/>
                      <a:pt x="1768" y="1630"/>
                    </a:cubicBezTo>
                    <a:cubicBezTo>
                      <a:pt x="1212" y="1947"/>
                      <a:pt x="405" y="1901"/>
                      <a:pt x="0" y="1328"/>
                    </a:cubicBezTo>
                    <a:cubicBezTo>
                      <a:pt x="265" y="1536"/>
                      <a:pt x="658" y="1582"/>
                      <a:pt x="951" y="1291"/>
                    </a:cubicBezTo>
                    <a:cubicBezTo>
                      <a:pt x="759" y="1291"/>
                      <a:pt x="711" y="1147"/>
                      <a:pt x="862" y="1069"/>
                    </a:cubicBezTo>
                    <a:cubicBezTo>
                      <a:pt x="718" y="1066"/>
                      <a:pt x="626" y="1023"/>
                      <a:pt x="574" y="940"/>
                    </a:cubicBezTo>
                    <a:cubicBezTo>
                      <a:pt x="553" y="908"/>
                      <a:pt x="553" y="906"/>
                      <a:pt x="585" y="881"/>
                    </a:cubicBezTo>
                    <a:cubicBezTo>
                      <a:pt x="622" y="855"/>
                      <a:pt x="672" y="844"/>
                      <a:pt x="722" y="839"/>
                    </a:cubicBezTo>
                    <a:cubicBezTo>
                      <a:pt x="574" y="796"/>
                      <a:pt x="485" y="718"/>
                      <a:pt x="453" y="615"/>
                    </a:cubicBezTo>
                    <a:cubicBezTo>
                      <a:pt x="441" y="578"/>
                      <a:pt x="439" y="580"/>
                      <a:pt x="475" y="571"/>
                    </a:cubicBezTo>
                    <a:cubicBezTo>
                      <a:pt x="510" y="564"/>
                      <a:pt x="553" y="557"/>
                      <a:pt x="592" y="557"/>
                    </a:cubicBezTo>
                    <a:cubicBezTo>
                      <a:pt x="475" y="486"/>
                      <a:pt x="407" y="399"/>
                      <a:pt x="388" y="303"/>
                    </a:cubicBezTo>
                    <a:cubicBezTo>
                      <a:pt x="372" y="211"/>
                      <a:pt x="388" y="234"/>
                      <a:pt x="457" y="259"/>
                    </a:cubicBezTo>
                    <a:cubicBezTo>
                      <a:pt x="761" y="376"/>
                      <a:pt x="1063" y="502"/>
                      <a:pt x="1244" y="688"/>
                    </a:cubicBezTo>
                    <a:close/>
                  </a:path>
                </a:pathLst>
              </a:custGeom>
              <a:solidFill>
                <a:schemeClr val="bg1"/>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grpSp>
        <p:grpSp>
          <p:nvGrpSpPr>
            <p:cNvPr id="13" name="Group 12"/>
            <p:cNvGrpSpPr/>
            <p:nvPr/>
          </p:nvGrpSpPr>
          <p:grpSpPr>
            <a:xfrm>
              <a:off x="8206628" y="1217640"/>
              <a:ext cx="3783948" cy="1856191"/>
              <a:chOff x="8206628" y="1217640"/>
              <a:chExt cx="3783948" cy="1856191"/>
            </a:xfrm>
          </p:grpSpPr>
          <p:sp>
            <p:nvSpPr>
              <p:cNvPr id="136" name="Rectangle 120"/>
              <p:cNvSpPr>
                <a:spLocks noChangeArrowheads="1"/>
              </p:cNvSpPr>
              <p:nvPr/>
            </p:nvSpPr>
            <p:spPr bwMode="auto">
              <a:xfrm>
                <a:off x="8206628" y="1217640"/>
                <a:ext cx="3783948" cy="1856191"/>
              </a:xfrm>
              <a:prstGeom prst="rect">
                <a:avLst/>
              </a:prstGeom>
              <a:solidFill>
                <a:srgbClr val="0078D7"/>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343" name="Rectangle 103"/>
              <p:cNvSpPr/>
              <p:nvPr/>
            </p:nvSpPr>
            <p:spPr>
              <a:xfrm>
                <a:off x="8232083" y="2234890"/>
                <a:ext cx="3633944" cy="363592"/>
              </a:xfrm>
              <a:prstGeom prst="rect">
                <a:avLst/>
              </a:prstGeom>
            </p:spPr>
            <p:txBody>
              <a:bodyPr wrap="square" lIns="0" rIns="0" bIns="89606" anchor="b" anchorCtr="0">
                <a:spAutoFit/>
              </a:bodyPr>
              <a:lstStyle/>
              <a:p>
                <a:pPr algn="ctr" defTabSz="914005">
                  <a:lnSpc>
                    <a:spcPct val="80000"/>
                  </a:lnSpc>
                  <a:spcBef>
                    <a:spcPts val="587"/>
                  </a:spcBef>
                  <a:spcAft>
                    <a:spcPts val="587"/>
                  </a:spcAft>
                  <a:defRPr/>
                </a:pPr>
                <a:r>
                  <a:rPr lang="en-US" sz="1799" dirty="0">
                    <a:solidFill>
                      <a:srgbClr val="404040"/>
                    </a:solidFill>
                    <a:hlinkClick r:id="rId4"/>
                  </a:rPr>
                  <a:t>@</a:t>
                </a:r>
                <a:r>
                  <a:rPr lang="en-US" sz="1799" dirty="0" err="1">
                    <a:solidFill>
                      <a:srgbClr val="404040"/>
                    </a:solidFill>
                    <a:hlinkClick r:id="rId4"/>
                  </a:rPr>
                  <a:t>OfficeDev</a:t>
                </a:r>
                <a:r>
                  <a:rPr lang="en-US" sz="1799" dirty="0">
                    <a:solidFill>
                      <a:srgbClr val="404040"/>
                    </a:solidFill>
                  </a:rPr>
                  <a:t> </a:t>
                </a:r>
              </a:p>
            </p:txBody>
          </p:sp>
          <p:sp>
            <p:nvSpPr>
              <p:cNvPr id="344" name="Rectangle 104"/>
              <p:cNvSpPr/>
              <p:nvPr/>
            </p:nvSpPr>
            <p:spPr>
              <a:xfrm>
                <a:off x="8247644" y="1490659"/>
                <a:ext cx="3644837" cy="863080"/>
              </a:xfrm>
              <a:prstGeom prst="rect">
                <a:avLst/>
              </a:prstGeom>
            </p:spPr>
            <p:txBody>
              <a:bodyPr wrap="square" lIns="179213" tIns="143370" rIns="179213" bIns="89606">
                <a:spAutoFit/>
              </a:bodyPr>
              <a:lstStyle/>
              <a:p>
                <a:pPr algn="ctr" defTabSz="914005">
                  <a:spcBef>
                    <a:spcPts val="587"/>
                  </a:spcBef>
                  <a:spcAft>
                    <a:spcPts val="587"/>
                  </a:spcAft>
                  <a:defRPr/>
                </a:pPr>
                <a:r>
                  <a:rPr lang="en-US" sz="3998" b="1" dirty="0">
                    <a:gradFill>
                      <a:gsLst>
                        <a:gs pos="0">
                          <a:srgbClr val="FFFFFF"/>
                        </a:gs>
                        <a:gs pos="100000">
                          <a:srgbClr val="FFFFFF"/>
                        </a:gs>
                      </a:gsLst>
                      <a:lin ang="5400000" scaled="0"/>
                    </a:gradFill>
                    <a:latin typeface="Segoe UI Light"/>
                  </a:rPr>
                  <a:t>Twitter</a:t>
                </a:r>
              </a:p>
            </p:txBody>
          </p:sp>
        </p:grpSp>
      </p:grpSp>
      <p:grpSp>
        <p:nvGrpSpPr>
          <p:cNvPr id="566" name="Group 565"/>
          <p:cNvGrpSpPr/>
          <p:nvPr/>
        </p:nvGrpSpPr>
        <p:grpSpPr>
          <a:xfrm>
            <a:off x="8221381" y="3155932"/>
            <a:ext cx="1835475" cy="1683431"/>
            <a:chOff x="8272463" y="3235325"/>
            <a:chExt cx="1761331" cy="1615428"/>
          </a:xfrm>
        </p:grpSpPr>
        <p:sp>
          <p:nvSpPr>
            <p:cNvPr id="341" name="Rectangle 179"/>
            <p:cNvSpPr>
              <a:spLocks noChangeArrowheads="1"/>
            </p:cNvSpPr>
            <p:nvPr/>
          </p:nvSpPr>
          <p:spPr bwMode="auto">
            <a:xfrm>
              <a:off x="8272463" y="3235325"/>
              <a:ext cx="1761331" cy="1615428"/>
            </a:xfrm>
            <a:prstGeom prst="rect">
              <a:avLst/>
            </a:prstGeom>
            <a:solidFill>
              <a:schemeClr val="bg1">
                <a:lumMod val="75000"/>
              </a:schemeClr>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grpSp>
          <p:nvGrpSpPr>
            <p:cNvPr id="455" name="Group 454"/>
            <p:cNvGrpSpPr/>
            <p:nvPr/>
          </p:nvGrpSpPr>
          <p:grpSpPr>
            <a:xfrm>
              <a:off x="8385175" y="3462338"/>
              <a:ext cx="1535113" cy="1117599"/>
              <a:chOff x="8385175" y="3462338"/>
              <a:chExt cx="1535113" cy="1117599"/>
            </a:xfrm>
          </p:grpSpPr>
          <p:sp>
            <p:nvSpPr>
              <p:cNvPr id="370" name="AutoShape 333"/>
              <p:cNvSpPr>
                <a:spLocks noChangeAspect="1" noChangeArrowheads="1" noTextEdit="1"/>
              </p:cNvSpPr>
              <p:nvPr/>
            </p:nvSpPr>
            <p:spPr bwMode="auto">
              <a:xfrm>
                <a:off x="8385175" y="3462338"/>
                <a:ext cx="1535113" cy="1116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371" name="Freeform 335"/>
              <p:cNvSpPr>
                <a:spLocks/>
              </p:cNvSpPr>
              <p:nvPr/>
            </p:nvSpPr>
            <p:spPr bwMode="auto">
              <a:xfrm>
                <a:off x="9421813" y="3917950"/>
                <a:ext cx="498475" cy="661987"/>
              </a:xfrm>
              <a:custGeom>
                <a:avLst/>
                <a:gdLst>
                  <a:gd name="T0" fmla="*/ 227 w 227"/>
                  <a:gd name="T1" fmla="*/ 301 h 301"/>
                  <a:gd name="T2" fmla="*/ 162 w 227"/>
                  <a:gd name="T3" fmla="*/ 178 h 301"/>
                  <a:gd name="T4" fmla="*/ 168 w 227"/>
                  <a:gd name="T5" fmla="*/ 138 h 301"/>
                  <a:gd name="T6" fmla="*/ 168 w 227"/>
                  <a:gd name="T7" fmla="*/ 91 h 301"/>
                  <a:gd name="T8" fmla="*/ 90 w 227"/>
                  <a:gd name="T9" fmla="*/ 0 h 301"/>
                  <a:gd name="T10" fmla="*/ 0 w 227"/>
                  <a:gd name="T11" fmla="*/ 91 h 301"/>
                  <a:gd name="T12" fmla="*/ 0 w 227"/>
                  <a:gd name="T13" fmla="*/ 138 h 301"/>
                  <a:gd name="T14" fmla="*/ 51 w 227"/>
                  <a:gd name="T15" fmla="*/ 219 h 301"/>
                  <a:gd name="T16" fmla="*/ 77 w 227"/>
                  <a:gd name="T17" fmla="*/ 301 h 301"/>
                  <a:gd name="T18" fmla="*/ 227 w 227"/>
                  <a:gd name="T19" fmla="*/ 301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7" h="301">
                    <a:moveTo>
                      <a:pt x="227" y="301"/>
                    </a:moveTo>
                    <a:cubicBezTo>
                      <a:pt x="162" y="178"/>
                      <a:pt x="162" y="178"/>
                      <a:pt x="162" y="178"/>
                    </a:cubicBezTo>
                    <a:cubicBezTo>
                      <a:pt x="166" y="166"/>
                      <a:pt x="168" y="153"/>
                      <a:pt x="168" y="138"/>
                    </a:cubicBezTo>
                    <a:cubicBezTo>
                      <a:pt x="168" y="91"/>
                      <a:pt x="168" y="91"/>
                      <a:pt x="168" y="91"/>
                    </a:cubicBezTo>
                    <a:cubicBezTo>
                      <a:pt x="168" y="41"/>
                      <a:pt x="140" y="0"/>
                      <a:pt x="90" y="0"/>
                    </a:cubicBezTo>
                    <a:cubicBezTo>
                      <a:pt x="41" y="0"/>
                      <a:pt x="0" y="41"/>
                      <a:pt x="0" y="91"/>
                    </a:cubicBezTo>
                    <a:cubicBezTo>
                      <a:pt x="0" y="138"/>
                      <a:pt x="0" y="138"/>
                      <a:pt x="0" y="138"/>
                    </a:cubicBezTo>
                    <a:cubicBezTo>
                      <a:pt x="0" y="174"/>
                      <a:pt x="21" y="205"/>
                      <a:pt x="51" y="219"/>
                    </a:cubicBezTo>
                    <a:cubicBezTo>
                      <a:pt x="77" y="301"/>
                      <a:pt x="77" y="301"/>
                      <a:pt x="77" y="301"/>
                    </a:cubicBezTo>
                    <a:lnTo>
                      <a:pt x="227" y="301"/>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372" name="Freeform 336"/>
              <p:cNvSpPr>
                <a:spLocks/>
              </p:cNvSpPr>
              <p:nvPr/>
            </p:nvSpPr>
            <p:spPr bwMode="auto">
              <a:xfrm>
                <a:off x="9428163" y="4271963"/>
                <a:ext cx="136525" cy="88900"/>
              </a:xfrm>
              <a:custGeom>
                <a:avLst/>
                <a:gdLst>
                  <a:gd name="T0" fmla="*/ 23 w 62"/>
                  <a:gd name="T1" fmla="*/ 40 h 40"/>
                  <a:gd name="T2" fmla="*/ 62 w 62"/>
                  <a:gd name="T3" fmla="*/ 0 h 40"/>
                  <a:gd name="T4" fmla="*/ 0 w 62"/>
                  <a:gd name="T5" fmla="*/ 0 h 40"/>
                  <a:gd name="T6" fmla="*/ 23 w 62"/>
                  <a:gd name="T7" fmla="*/ 40 h 40"/>
                </a:gdLst>
                <a:ahLst/>
                <a:cxnLst>
                  <a:cxn ang="0">
                    <a:pos x="T0" y="T1"/>
                  </a:cxn>
                  <a:cxn ang="0">
                    <a:pos x="T2" y="T3"/>
                  </a:cxn>
                  <a:cxn ang="0">
                    <a:pos x="T4" y="T5"/>
                  </a:cxn>
                  <a:cxn ang="0">
                    <a:pos x="T6" y="T7"/>
                  </a:cxn>
                </a:cxnLst>
                <a:rect l="0" t="0" r="r" b="b"/>
                <a:pathLst>
                  <a:path w="62" h="40">
                    <a:moveTo>
                      <a:pt x="23" y="40"/>
                    </a:moveTo>
                    <a:cubicBezTo>
                      <a:pt x="62" y="0"/>
                      <a:pt x="62" y="0"/>
                      <a:pt x="62" y="0"/>
                    </a:cubicBezTo>
                    <a:cubicBezTo>
                      <a:pt x="0" y="0"/>
                      <a:pt x="0" y="0"/>
                      <a:pt x="0" y="0"/>
                    </a:cubicBezTo>
                    <a:cubicBezTo>
                      <a:pt x="4" y="15"/>
                      <a:pt x="12" y="29"/>
                      <a:pt x="23" y="40"/>
                    </a:cubicBezTo>
                    <a:close/>
                  </a:path>
                </a:pathLst>
              </a:custGeom>
              <a:solidFill>
                <a:srgbClr val="4937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373" name="Rectangle 337"/>
              <p:cNvSpPr>
                <a:spLocks noChangeArrowheads="1"/>
              </p:cNvSpPr>
              <p:nvPr/>
            </p:nvSpPr>
            <p:spPr bwMode="auto">
              <a:xfrm>
                <a:off x="8458200" y="3541713"/>
                <a:ext cx="1143000" cy="65563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374" name="Rectangle 338"/>
              <p:cNvSpPr>
                <a:spLocks noChangeArrowheads="1"/>
              </p:cNvSpPr>
              <p:nvPr/>
            </p:nvSpPr>
            <p:spPr bwMode="auto">
              <a:xfrm>
                <a:off x="8458200" y="3644900"/>
                <a:ext cx="211138" cy="55245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375" name="Rectangle 339"/>
              <p:cNvSpPr>
                <a:spLocks noChangeArrowheads="1"/>
              </p:cNvSpPr>
              <p:nvPr/>
            </p:nvSpPr>
            <p:spPr bwMode="auto">
              <a:xfrm>
                <a:off x="8472488" y="3552825"/>
                <a:ext cx="1138238" cy="92075"/>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376" name="Freeform 340"/>
              <p:cNvSpPr>
                <a:spLocks noEditPoints="1"/>
              </p:cNvSpPr>
              <p:nvPr/>
            </p:nvSpPr>
            <p:spPr bwMode="auto">
              <a:xfrm>
                <a:off x="8385175" y="3463925"/>
                <a:ext cx="1304925" cy="812800"/>
              </a:xfrm>
              <a:custGeom>
                <a:avLst/>
                <a:gdLst>
                  <a:gd name="T0" fmla="*/ 585 w 594"/>
                  <a:gd name="T1" fmla="*/ 0 h 369"/>
                  <a:gd name="T2" fmla="*/ 8 w 594"/>
                  <a:gd name="T3" fmla="*/ 0 h 369"/>
                  <a:gd name="T4" fmla="*/ 0 w 594"/>
                  <a:gd name="T5" fmla="*/ 9 h 369"/>
                  <a:gd name="T6" fmla="*/ 0 w 594"/>
                  <a:gd name="T7" fmla="*/ 360 h 369"/>
                  <a:gd name="T8" fmla="*/ 8 w 594"/>
                  <a:gd name="T9" fmla="*/ 369 h 369"/>
                  <a:gd name="T10" fmla="*/ 585 w 594"/>
                  <a:gd name="T11" fmla="*/ 369 h 369"/>
                  <a:gd name="T12" fmla="*/ 594 w 594"/>
                  <a:gd name="T13" fmla="*/ 360 h 369"/>
                  <a:gd name="T14" fmla="*/ 594 w 594"/>
                  <a:gd name="T15" fmla="*/ 9 h 369"/>
                  <a:gd name="T16" fmla="*/ 585 w 594"/>
                  <a:gd name="T17" fmla="*/ 0 h 369"/>
                  <a:gd name="T18" fmla="*/ 548 w 594"/>
                  <a:gd name="T19" fmla="*/ 314 h 369"/>
                  <a:gd name="T20" fmla="*/ 541 w 594"/>
                  <a:gd name="T21" fmla="*/ 321 h 369"/>
                  <a:gd name="T22" fmla="*/ 53 w 594"/>
                  <a:gd name="T23" fmla="*/ 321 h 369"/>
                  <a:gd name="T24" fmla="*/ 46 w 594"/>
                  <a:gd name="T25" fmla="*/ 314 h 369"/>
                  <a:gd name="T26" fmla="*/ 46 w 594"/>
                  <a:gd name="T27" fmla="*/ 52 h 369"/>
                  <a:gd name="T28" fmla="*/ 53 w 594"/>
                  <a:gd name="T29" fmla="*/ 45 h 369"/>
                  <a:gd name="T30" fmla="*/ 541 w 594"/>
                  <a:gd name="T31" fmla="*/ 45 h 369"/>
                  <a:gd name="T32" fmla="*/ 548 w 594"/>
                  <a:gd name="T33" fmla="*/ 52 h 369"/>
                  <a:gd name="T34" fmla="*/ 548 w 594"/>
                  <a:gd name="T35" fmla="*/ 314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94" h="369">
                    <a:moveTo>
                      <a:pt x="585" y="0"/>
                    </a:moveTo>
                    <a:cubicBezTo>
                      <a:pt x="8" y="0"/>
                      <a:pt x="8" y="0"/>
                      <a:pt x="8" y="0"/>
                    </a:cubicBezTo>
                    <a:cubicBezTo>
                      <a:pt x="4" y="0"/>
                      <a:pt x="0" y="4"/>
                      <a:pt x="0" y="9"/>
                    </a:cubicBezTo>
                    <a:cubicBezTo>
                      <a:pt x="0" y="360"/>
                      <a:pt x="0" y="360"/>
                      <a:pt x="0" y="360"/>
                    </a:cubicBezTo>
                    <a:cubicBezTo>
                      <a:pt x="0" y="365"/>
                      <a:pt x="4" y="369"/>
                      <a:pt x="8" y="369"/>
                    </a:cubicBezTo>
                    <a:cubicBezTo>
                      <a:pt x="585" y="369"/>
                      <a:pt x="585" y="369"/>
                      <a:pt x="585" y="369"/>
                    </a:cubicBezTo>
                    <a:cubicBezTo>
                      <a:pt x="590" y="369"/>
                      <a:pt x="594" y="365"/>
                      <a:pt x="594" y="360"/>
                    </a:cubicBezTo>
                    <a:cubicBezTo>
                      <a:pt x="594" y="9"/>
                      <a:pt x="594" y="9"/>
                      <a:pt x="594" y="9"/>
                    </a:cubicBezTo>
                    <a:cubicBezTo>
                      <a:pt x="594" y="4"/>
                      <a:pt x="590" y="0"/>
                      <a:pt x="585" y="0"/>
                    </a:cubicBezTo>
                    <a:close/>
                    <a:moveTo>
                      <a:pt x="548" y="314"/>
                    </a:moveTo>
                    <a:cubicBezTo>
                      <a:pt x="548" y="318"/>
                      <a:pt x="544" y="321"/>
                      <a:pt x="541" y="321"/>
                    </a:cubicBezTo>
                    <a:cubicBezTo>
                      <a:pt x="53" y="321"/>
                      <a:pt x="53" y="321"/>
                      <a:pt x="53" y="321"/>
                    </a:cubicBezTo>
                    <a:cubicBezTo>
                      <a:pt x="49" y="321"/>
                      <a:pt x="46" y="318"/>
                      <a:pt x="46" y="314"/>
                    </a:cubicBezTo>
                    <a:cubicBezTo>
                      <a:pt x="46" y="52"/>
                      <a:pt x="46" y="52"/>
                      <a:pt x="46" y="52"/>
                    </a:cubicBezTo>
                    <a:cubicBezTo>
                      <a:pt x="46" y="48"/>
                      <a:pt x="49" y="45"/>
                      <a:pt x="53" y="45"/>
                    </a:cubicBezTo>
                    <a:cubicBezTo>
                      <a:pt x="541" y="45"/>
                      <a:pt x="541" y="45"/>
                      <a:pt x="541" y="45"/>
                    </a:cubicBezTo>
                    <a:cubicBezTo>
                      <a:pt x="544" y="45"/>
                      <a:pt x="548" y="48"/>
                      <a:pt x="548" y="52"/>
                    </a:cubicBezTo>
                    <a:lnTo>
                      <a:pt x="548" y="3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377" name="Freeform 341"/>
              <p:cNvSpPr>
                <a:spLocks/>
              </p:cNvSpPr>
              <p:nvPr/>
            </p:nvSpPr>
            <p:spPr bwMode="auto">
              <a:xfrm>
                <a:off x="9010650" y="4197350"/>
                <a:ext cx="53975" cy="52387"/>
              </a:xfrm>
              <a:custGeom>
                <a:avLst/>
                <a:gdLst>
                  <a:gd name="T0" fmla="*/ 34 w 34"/>
                  <a:gd name="T1" fmla="*/ 33 h 33"/>
                  <a:gd name="T2" fmla="*/ 0 w 34"/>
                  <a:gd name="T3" fmla="*/ 29 h 33"/>
                  <a:gd name="T4" fmla="*/ 0 w 34"/>
                  <a:gd name="T5" fmla="*/ 6 h 33"/>
                  <a:gd name="T6" fmla="*/ 34 w 34"/>
                  <a:gd name="T7" fmla="*/ 0 h 33"/>
                  <a:gd name="T8" fmla="*/ 34 w 34"/>
                  <a:gd name="T9" fmla="*/ 33 h 33"/>
                </a:gdLst>
                <a:ahLst/>
                <a:cxnLst>
                  <a:cxn ang="0">
                    <a:pos x="T0" y="T1"/>
                  </a:cxn>
                  <a:cxn ang="0">
                    <a:pos x="T2" y="T3"/>
                  </a:cxn>
                  <a:cxn ang="0">
                    <a:pos x="T4" y="T5"/>
                  </a:cxn>
                  <a:cxn ang="0">
                    <a:pos x="T6" y="T7"/>
                  </a:cxn>
                  <a:cxn ang="0">
                    <a:pos x="T8" y="T9"/>
                  </a:cxn>
                </a:cxnLst>
                <a:rect l="0" t="0" r="r" b="b"/>
                <a:pathLst>
                  <a:path w="34" h="33">
                    <a:moveTo>
                      <a:pt x="34" y="33"/>
                    </a:moveTo>
                    <a:lnTo>
                      <a:pt x="0" y="29"/>
                    </a:lnTo>
                    <a:lnTo>
                      <a:pt x="0" y="6"/>
                    </a:lnTo>
                    <a:lnTo>
                      <a:pt x="34" y="0"/>
                    </a:lnTo>
                    <a:lnTo>
                      <a:pt x="34" y="33"/>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384" name="Freeform 348"/>
              <p:cNvSpPr>
                <a:spLocks/>
              </p:cNvSpPr>
              <p:nvPr/>
            </p:nvSpPr>
            <p:spPr bwMode="auto">
              <a:xfrm>
                <a:off x="9629775" y="3830638"/>
                <a:ext cx="160338" cy="173037"/>
              </a:xfrm>
              <a:custGeom>
                <a:avLst/>
                <a:gdLst>
                  <a:gd name="T0" fmla="*/ 7 w 73"/>
                  <a:gd name="T1" fmla="*/ 13 h 79"/>
                  <a:gd name="T2" fmla="*/ 7 w 73"/>
                  <a:gd name="T3" fmla="*/ 39 h 79"/>
                  <a:gd name="T4" fmla="*/ 40 w 73"/>
                  <a:gd name="T5" fmla="*/ 72 h 79"/>
                  <a:gd name="T6" fmla="*/ 66 w 73"/>
                  <a:gd name="T7" fmla="*/ 72 h 79"/>
                  <a:gd name="T8" fmla="*/ 66 w 73"/>
                  <a:gd name="T9" fmla="*/ 46 h 79"/>
                  <a:gd name="T10" fmla="*/ 20 w 73"/>
                  <a:gd name="T11" fmla="*/ 0 h 79"/>
                  <a:gd name="T12" fmla="*/ 7 w 73"/>
                  <a:gd name="T13" fmla="*/ 13 h 79"/>
                </a:gdLst>
                <a:ahLst/>
                <a:cxnLst>
                  <a:cxn ang="0">
                    <a:pos x="T0" y="T1"/>
                  </a:cxn>
                  <a:cxn ang="0">
                    <a:pos x="T2" y="T3"/>
                  </a:cxn>
                  <a:cxn ang="0">
                    <a:pos x="T4" y="T5"/>
                  </a:cxn>
                  <a:cxn ang="0">
                    <a:pos x="T6" y="T7"/>
                  </a:cxn>
                  <a:cxn ang="0">
                    <a:pos x="T8" y="T9"/>
                  </a:cxn>
                  <a:cxn ang="0">
                    <a:pos x="T10" y="T11"/>
                  </a:cxn>
                  <a:cxn ang="0">
                    <a:pos x="T12" y="T13"/>
                  </a:cxn>
                </a:cxnLst>
                <a:rect l="0" t="0" r="r" b="b"/>
                <a:pathLst>
                  <a:path w="73" h="79">
                    <a:moveTo>
                      <a:pt x="7" y="13"/>
                    </a:moveTo>
                    <a:cubicBezTo>
                      <a:pt x="0" y="20"/>
                      <a:pt x="0" y="32"/>
                      <a:pt x="7" y="39"/>
                    </a:cubicBezTo>
                    <a:cubicBezTo>
                      <a:pt x="40" y="72"/>
                      <a:pt x="40" y="72"/>
                      <a:pt x="40" y="72"/>
                    </a:cubicBezTo>
                    <a:cubicBezTo>
                      <a:pt x="47" y="79"/>
                      <a:pt x="59" y="79"/>
                      <a:pt x="66" y="72"/>
                    </a:cubicBezTo>
                    <a:cubicBezTo>
                      <a:pt x="73" y="65"/>
                      <a:pt x="73" y="53"/>
                      <a:pt x="66" y="46"/>
                    </a:cubicBezTo>
                    <a:cubicBezTo>
                      <a:pt x="20" y="0"/>
                      <a:pt x="20" y="0"/>
                      <a:pt x="20" y="0"/>
                    </a:cubicBezTo>
                    <a:lnTo>
                      <a:pt x="7" y="13"/>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385" name="Freeform 349"/>
              <p:cNvSpPr>
                <a:spLocks/>
              </p:cNvSpPr>
              <p:nvPr/>
            </p:nvSpPr>
            <p:spPr bwMode="auto">
              <a:xfrm>
                <a:off x="9691688" y="3906838"/>
                <a:ext cx="98425" cy="250825"/>
              </a:xfrm>
              <a:custGeom>
                <a:avLst/>
                <a:gdLst>
                  <a:gd name="T0" fmla="*/ 45 w 45"/>
                  <a:gd name="T1" fmla="*/ 86 h 114"/>
                  <a:gd name="T2" fmla="*/ 23 w 45"/>
                  <a:gd name="T3" fmla="*/ 109 h 114"/>
                  <a:gd name="T4" fmla="*/ 23 w 45"/>
                  <a:gd name="T5" fmla="*/ 109 h 114"/>
                  <a:gd name="T6" fmla="*/ 0 w 45"/>
                  <a:gd name="T7" fmla="*/ 101 h 114"/>
                  <a:gd name="T8" fmla="*/ 0 w 45"/>
                  <a:gd name="T9" fmla="*/ 13 h 114"/>
                  <a:gd name="T10" fmla="*/ 23 w 45"/>
                  <a:gd name="T11" fmla="*/ 5 h 114"/>
                  <a:gd name="T12" fmla="*/ 23 w 45"/>
                  <a:gd name="T13" fmla="*/ 5 h 114"/>
                  <a:gd name="T14" fmla="*/ 45 w 45"/>
                  <a:gd name="T15" fmla="*/ 28 h 114"/>
                  <a:gd name="T16" fmla="*/ 45 w 45"/>
                  <a:gd name="T17" fmla="*/ 86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114">
                    <a:moveTo>
                      <a:pt x="45" y="86"/>
                    </a:moveTo>
                    <a:cubicBezTo>
                      <a:pt x="45" y="98"/>
                      <a:pt x="35" y="109"/>
                      <a:pt x="23" y="109"/>
                    </a:cubicBezTo>
                    <a:cubicBezTo>
                      <a:pt x="23" y="109"/>
                      <a:pt x="23" y="109"/>
                      <a:pt x="23" y="109"/>
                    </a:cubicBezTo>
                    <a:cubicBezTo>
                      <a:pt x="10" y="109"/>
                      <a:pt x="0" y="114"/>
                      <a:pt x="0" y="101"/>
                    </a:cubicBezTo>
                    <a:cubicBezTo>
                      <a:pt x="0" y="13"/>
                      <a:pt x="0" y="13"/>
                      <a:pt x="0" y="13"/>
                    </a:cubicBezTo>
                    <a:cubicBezTo>
                      <a:pt x="0" y="0"/>
                      <a:pt x="10" y="5"/>
                      <a:pt x="23" y="5"/>
                    </a:cubicBezTo>
                    <a:cubicBezTo>
                      <a:pt x="23" y="5"/>
                      <a:pt x="23" y="5"/>
                      <a:pt x="23" y="5"/>
                    </a:cubicBezTo>
                    <a:cubicBezTo>
                      <a:pt x="35" y="5"/>
                      <a:pt x="45" y="16"/>
                      <a:pt x="45" y="28"/>
                    </a:cubicBezTo>
                    <a:lnTo>
                      <a:pt x="45" y="86"/>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386" name="Freeform 350"/>
              <p:cNvSpPr>
                <a:spLocks/>
              </p:cNvSpPr>
              <p:nvPr/>
            </p:nvSpPr>
            <p:spPr bwMode="auto">
              <a:xfrm>
                <a:off x="9663113" y="3830638"/>
                <a:ext cx="49213" cy="36512"/>
              </a:xfrm>
              <a:custGeom>
                <a:avLst/>
                <a:gdLst>
                  <a:gd name="T0" fmla="*/ 5 w 22"/>
                  <a:gd name="T1" fmla="*/ 0 h 17"/>
                  <a:gd name="T2" fmla="*/ 0 w 22"/>
                  <a:gd name="T3" fmla="*/ 5 h 17"/>
                  <a:gd name="T4" fmla="*/ 7 w 22"/>
                  <a:gd name="T5" fmla="*/ 12 h 17"/>
                  <a:gd name="T6" fmla="*/ 22 w 22"/>
                  <a:gd name="T7" fmla="*/ 17 h 17"/>
                  <a:gd name="T8" fmla="*/ 5 w 22"/>
                  <a:gd name="T9" fmla="*/ 0 h 17"/>
                </a:gdLst>
                <a:ahLst/>
                <a:cxnLst>
                  <a:cxn ang="0">
                    <a:pos x="T0" y="T1"/>
                  </a:cxn>
                  <a:cxn ang="0">
                    <a:pos x="T2" y="T3"/>
                  </a:cxn>
                  <a:cxn ang="0">
                    <a:pos x="T4" y="T5"/>
                  </a:cxn>
                  <a:cxn ang="0">
                    <a:pos x="T6" y="T7"/>
                  </a:cxn>
                  <a:cxn ang="0">
                    <a:pos x="T8" y="T9"/>
                  </a:cxn>
                </a:cxnLst>
                <a:rect l="0" t="0" r="r" b="b"/>
                <a:pathLst>
                  <a:path w="22" h="17">
                    <a:moveTo>
                      <a:pt x="5" y="0"/>
                    </a:moveTo>
                    <a:cubicBezTo>
                      <a:pt x="0" y="5"/>
                      <a:pt x="0" y="5"/>
                      <a:pt x="0" y="5"/>
                    </a:cubicBezTo>
                    <a:cubicBezTo>
                      <a:pt x="7" y="12"/>
                      <a:pt x="7" y="12"/>
                      <a:pt x="7" y="12"/>
                    </a:cubicBezTo>
                    <a:cubicBezTo>
                      <a:pt x="11" y="16"/>
                      <a:pt x="17" y="17"/>
                      <a:pt x="22" y="17"/>
                    </a:cubicBezTo>
                    <a:lnTo>
                      <a:pt x="5" y="0"/>
                    </a:lnTo>
                    <a:close/>
                  </a:path>
                </a:pathLst>
              </a:custGeom>
              <a:solidFill>
                <a:srgbClr val="C6937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387" name="Freeform 351"/>
              <p:cNvSpPr>
                <a:spLocks/>
              </p:cNvSpPr>
              <p:nvPr/>
            </p:nvSpPr>
            <p:spPr bwMode="auto">
              <a:xfrm>
                <a:off x="9564688" y="4078288"/>
                <a:ext cx="161925" cy="427037"/>
              </a:xfrm>
              <a:custGeom>
                <a:avLst/>
                <a:gdLst>
                  <a:gd name="T0" fmla="*/ 74 w 74"/>
                  <a:gd name="T1" fmla="*/ 0 h 194"/>
                  <a:gd name="T2" fmla="*/ 0 w 74"/>
                  <a:gd name="T3" fmla="*/ 97 h 194"/>
                  <a:gd name="T4" fmla="*/ 74 w 74"/>
                  <a:gd name="T5" fmla="*/ 194 h 194"/>
                  <a:gd name="T6" fmla="*/ 74 w 74"/>
                  <a:gd name="T7" fmla="*/ 0 h 194"/>
                </a:gdLst>
                <a:ahLst/>
                <a:cxnLst>
                  <a:cxn ang="0">
                    <a:pos x="T0" y="T1"/>
                  </a:cxn>
                  <a:cxn ang="0">
                    <a:pos x="T2" y="T3"/>
                  </a:cxn>
                  <a:cxn ang="0">
                    <a:pos x="T4" y="T5"/>
                  </a:cxn>
                  <a:cxn ang="0">
                    <a:pos x="T6" y="T7"/>
                  </a:cxn>
                </a:cxnLst>
                <a:rect l="0" t="0" r="r" b="b"/>
                <a:pathLst>
                  <a:path w="74" h="194">
                    <a:moveTo>
                      <a:pt x="74" y="0"/>
                    </a:moveTo>
                    <a:cubicBezTo>
                      <a:pt x="32" y="12"/>
                      <a:pt x="0" y="51"/>
                      <a:pt x="0" y="97"/>
                    </a:cubicBezTo>
                    <a:cubicBezTo>
                      <a:pt x="0" y="143"/>
                      <a:pt x="32" y="182"/>
                      <a:pt x="74" y="194"/>
                    </a:cubicBezTo>
                    <a:lnTo>
                      <a:pt x="74" y="0"/>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388" name="Line 352"/>
              <p:cNvSpPr>
                <a:spLocks noChangeShapeType="1"/>
              </p:cNvSpPr>
              <p:nvPr/>
            </p:nvSpPr>
            <p:spPr bwMode="auto">
              <a:xfrm flipH="1">
                <a:off x="8505825" y="3686175"/>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389" name="Line 353"/>
              <p:cNvSpPr>
                <a:spLocks noChangeShapeType="1"/>
              </p:cNvSpPr>
              <p:nvPr/>
            </p:nvSpPr>
            <p:spPr bwMode="auto">
              <a:xfrm flipH="1">
                <a:off x="8505825" y="3717925"/>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390" name="Line 354"/>
              <p:cNvSpPr>
                <a:spLocks noChangeShapeType="1"/>
              </p:cNvSpPr>
              <p:nvPr/>
            </p:nvSpPr>
            <p:spPr bwMode="auto">
              <a:xfrm flipH="1">
                <a:off x="8505825" y="3746500"/>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391" name="Line 355"/>
              <p:cNvSpPr>
                <a:spLocks noChangeShapeType="1"/>
              </p:cNvSpPr>
              <p:nvPr/>
            </p:nvSpPr>
            <p:spPr bwMode="auto">
              <a:xfrm flipH="1">
                <a:off x="8505825" y="3776663"/>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392" name="Line 356"/>
              <p:cNvSpPr>
                <a:spLocks noChangeShapeType="1"/>
              </p:cNvSpPr>
              <p:nvPr/>
            </p:nvSpPr>
            <p:spPr bwMode="auto">
              <a:xfrm flipH="1">
                <a:off x="8505825" y="3808413"/>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393" name="Line 357"/>
              <p:cNvSpPr>
                <a:spLocks noChangeShapeType="1"/>
              </p:cNvSpPr>
              <p:nvPr/>
            </p:nvSpPr>
            <p:spPr bwMode="auto">
              <a:xfrm flipH="1">
                <a:off x="8505825" y="3838575"/>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394" name="Line 358"/>
              <p:cNvSpPr>
                <a:spLocks noChangeShapeType="1"/>
              </p:cNvSpPr>
              <p:nvPr/>
            </p:nvSpPr>
            <p:spPr bwMode="auto">
              <a:xfrm flipH="1">
                <a:off x="8505825" y="3870325"/>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pic>
            <p:nvPicPr>
              <p:cNvPr id="409" name="Picture 408"/>
              <p:cNvPicPr>
                <a:picLocks noChangeAspect="1"/>
              </p:cNvPicPr>
              <p:nvPr/>
            </p:nvPicPr>
            <p:blipFill>
              <a:blip r:embed="rId5"/>
              <a:stretch>
                <a:fillRect/>
              </a:stretch>
            </p:blipFill>
            <p:spPr>
              <a:xfrm>
                <a:off x="8749942" y="3693929"/>
                <a:ext cx="307105" cy="443035"/>
              </a:xfrm>
              <a:prstGeom prst="rect">
                <a:avLst/>
              </a:prstGeom>
            </p:spPr>
          </p:pic>
          <p:grpSp>
            <p:nvGrpSpPr>
              <p:cNvPr id="454" name="Group 453"/>
              <p:cNvGrpSpPr/>
              <p:nvPr/>
            </p:nvGrpSpPr>
            <p:grpSpPr>
              <a:xfrm rot="5400000">
                <a:off x="9166188" y="3758283"/>
                <a:ext cx="306387" cy="444499"/>
                <a:chOff x="6878638" y="-701675"/>
                <a:chExt cx="306387" cy="444499"/>
              </a:xfrm>
            </p:grpSpPr>
            <p:sp>
              <p:nvSpPr>
                <p:cNvPr id="412" name="AutoShape 374"/>
                <p:cNvSpPr>
                  <a:spLocks noChangeAspect="1" noChangeArrowheads="1" noTextEdit="1"/>
                </p:cNvSpPr>
                <p:nvPr/>
              </p:nvSpPr>
              <p:spPr bwMode="auto">
                <a:xfrm>
                  <a:off x="6878638" y="-701675"/>
                  <a:ext cx="306387"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13" name="Freeform 376"/>
                <p:cNvSpPr>
                  <a:spLocks/>
                </p:cNvSpPr>
                <p:nvPr/>
              </p:nvSpPr>
              <p:spPr bwMode="auto">
                <a:xfrm>
                  <a:off x="6878638" y="-598488"/>
                  <a:ext cx="52387" cy="60325"/>
                </a:xfrm>
                <a:custGeom>
                  <a:avLst/>
                  <a:gdLst>
                    <a:gd name="T0" fmla="*/ 6 w 31"/>
                    <a:gd name="T1" fmla="*/ 35 h 35"/>
                    <a:gd name="T2" fmla="*/ 31 w 31"/>
                    <a:gd name="T3" fmla="*/ 35 h 35"/>
                    <a:gd name="T4" fmla="*/ 31 w 31"/>
                    <a:gd name="T5" fmla="*/ 0 h 35"/>
                    <a:gd name="T6" fmla="*/ 6 w 31"/>
                    <a:gd name="T7" fmla="*/ 0 h 35"/>
                    <a:gd name="T8" fmla="*/ 0 w 31"/>
                    <a:gd name="T9" fmla="*/ 6 h 35"/>
                    <a:gd name="T10" fmla="*/ 0 w 31"/>
                    <a:gd name="T11" fmla="*/ 29 h 35"/>
                    <a:gd name="T12" fmla="*/ 6 w 31"/>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31" h="35">
                      <a:moveTo>
                        <a:pt x="6" y="35"/>
                      </a:moveTo>
                      <a:cubicBezTo>
                        <a:pt x="31" y="35"/>
                        <a:pt x="31" y="35"/>
                        <a:pt x="31" y="35"/>
                      </a:cubicBezTo>
                      <a:cubicBezTo>
                        <a:pt x="31" y="0"/>
                        <a:pt x="31" y="0"/>
                        <a:pt x="31" y="0"/>
                      </a:cubicBezTo>
                      <a:cubicBezTo>
                        <a:pt x="6" y="0"/>
                        <a:pt x="6" y="0"/>
                        <a:pt x="6" y="0"/>
                      </a:cubicBezTo>
                      <a:cubicBezTo>
                        <a:pt x="3" y="0"/>
                        <a:pt x="0" y="3"/>
                        <a:pt x="0" y="6"/>
                      </a:cubicBezTo>
                      <a:cubicBezTo>
                        <a:pt x="0" y="29"/>
                        <a:pt x="0" y="29"/>
                        <a:pt x="0" y="29"/>
                      </a:cubicBezTo>
                      <a:cubicBezTo>
                        <a:pt x="0" y="32"/>
                        <a:pt x="3" y="35"/>
                        <a:pt x="6" y="35"/>
                      </a:cubicBez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14" name="Rectangle 377"/>
                <p:cNvSpPr>
                  <a:spLocks noChangeArrowheads="1"/>
                </p:cNvSpPr>
                <p:nvPr/>
              </p:nvSpPr>
              <p:spPr bwMode="auto">
                <a:xfrm>
                  <a:off x="6897688" y="-538163"/>
                  <a:ext cx="20637" cy="61912"/>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15" name="Rectangle 378"/>
                <p:cNvSpPr>
                  <a:spLocks noChangeArrowheads="1"/>
                </p:cNvSpPr>
                <p:nvPr/>
              </p:nvSpPr>
              <p:spPr bwMode="auto">
                <a:xfrm>
                  <a:off x="6897688" y="-538163"/>
                  <a:ext cx="20637" cy="222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16" name="Rectangle 379"/>
                <p:cNvSpPr>
                  <a:spLocks noChangeArrowheads="1"/>
                </p:cNvSpPr>
                <p:nvPr/>
              </p:nvSpPr>
              <p:spPr bwMode="auto">
                <a:xfrm>
                  <a:off x="6897688" y="-439738"/>
                  <a:ext cx="20637" cy="47625"/>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17" name="Rectangle 380"/>
                <p:cNvSpPr>
                  <a:spLocks noChangeArrowheads="1"/>
                </p:cNvSpPr>
                <p:nvPr/>
              </p:nvSpPr>
              <p:spPr bwMode="auto">
                <a:xfrm>
                  <a:off x="6897688" y="-439738"/>
                  <a:ext cx="20637" cy="222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18" name="Freeform 381"/>
                <p:cNvSpPr>
                  <a:spLocks/>
                </p:cNvSpPr>
                <p:nvPr/>
              </p:nvSpPr>
              <p:spPr bwMode="auto">
                <a:xfrm>
                  <a:off x="6884988" y="-501650"/>
                  <a:ext cx="44450" cy="61912"/>
                </a:xfrm>
                <a:custGeom>
                  <a:avLst/>
                  <a:gdLst>
                    <a:gd name="T0" fmla="*/ 26 w 26"/>
                    <a:gd name="T1" fmla="*/ 29 h 36"/>
                    <a:gd name="T2" fmla="*/ 18 w 26"/>
                    <a:gd name="T3" fmla="*/ 36 h 36"/>
                    <a:gd name="T4" fmla="*/ 7 w 26"/>
                    <a:gd name="T5" fmla="*/ 36 h 36"/>
                    <a:gd name="T6" fmla="*/ 0 w 26"/>
                    <a:gd name="T7" fmla="*/ 29 h 36"/>
                    <a:gd name="T8" fmla="*/ 0 w 26"/>
                    <a:gd name="T9" fmla="*/ 7 h 36"/>
                    <a:gd name="T10" fmla="*/ 7 w 26"/>
                    <a:gd name="T11" fmla="*/ 0 h 36"/>
                    <a:gd name="T12" fmla="*/ 18 w 26"/>
                    <a:gd name="T13" fmla="*/ 0 h 36"/>
                    <a:gd name="T14" fmla="*/ 26 w 26"/>
                    <a:gd name="T15" fmla="*/ 7 h 36"/>
                    <a:gd name="T16" fmla="*/ 26 w 26"/>
                    <a:gd name="T17" fmla="*/ 29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36">
                      <a:moveTo>
                        <a:pt x="26" y="29"/>
                      </a:moveTo>
                      <a:cubicBezTo>
                        <a:pt x="26" y="33"/>
                        <a:pt x="22" y="36"/>
                        <a:pt x="18" y="36"/>
                      </a:cubicBezTo>
                      <a:cubicBezTo>
                        <a:pt x="7" y="36"/>
                        <a:pt x="7" y="36"/>
                        <a:pt x="7" y="36"/>
                      </a:cubicBezTo>
                      <a:cubicBezTo>
                        <a:pt x="3" y="36"/>
                        <a:pt x="0" y="33"/>
                        <a:pt x="0" y="29"/>
                      </a:cubicBezTo>
                      <a:cubicBezTo>
                        <a:pt x="0" y="7"/>
                        <a:pt x="0" y="7"/>
                        <a:pt x="0" y="7"/>
                      </a:cubicBezTo>
                      <a:cubicBezTo>
                        <a:pt x="0" y="3"/>
                        <a:pt x="3" y="0"/>
                        <a:pt x="7" y="0"/>
                      </a:cubicBezTo>
                      <a:cubicBezTo>
                        <a:pt x="18" y="0"/>
                        <a:pt x="18" y="0"/>
                        <a:pt x="18" y="0"/>
                      </a:cubicBezTo>
                      <a:cubicBezTo>
                        <a:pt x="22" y="0"/>
                        <a:pt x="26" y="3"/>
                        <a:pt x="26" y="7"/>
                      </a:cubicBezTo>
                      <a:lnTo>
                        <a:pt x="26" y="29"/>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19" name="Rectangle 382"/>
                <p:cNvSpPr>
                  <a:spLocks noChangeArrowheads="1"/>
                </p:cNvSpPr>
                <p:nvPr/>
              </p:nvSpPr>
              <p:spPr bwMode="auto">
                <a:xfrm>
                  <a:off x="6978650" y="-506413"/>
                  <a:ext cx="109537" cy="60325"/>
                </a:xfrm>
                <a:prstGeom prst="rect">
                  <a:avLst/>
                </a:pr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20" name="Rectangle 383"/>
                <p:cNvSpPr>
                  <a:spLocks noChangeArrowheads="1"/>
                </p:cNvSpPr>
                <p:nvPr/>
              </p:nvSpPr>
              <p:spPr bwMode="auto">
                <a:xfrm>
                  <a:off x="6978650" y="-519113"/>
                  <a:ext cx="109537" cy="127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21" name="Rectangle 384"/>
                <p:cNvSpPr>
                  <a:spLocks noChangeArrowheads="1"/>
                </p:cNvSpPr>
                <p:nvPr/>
              </p:nvSpPr>
              <p:spPr bwMode="auto">
                <a:xfrm>
                  <a:off x="6931025" y="-620713"/>
                  <a:ext cx="201612" cy="104775"/>
                </a:xfrm>
                <a:prstGeom prst="rect">
                  <a:avLst/>
                </a:pr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22" name="Freeform 385"/>
                <p:cNvSpPr>
                  <a:spLocks/>
                </p:cNvSpPr>
                <p:nvPr/>
              </p:nvSpPr>
              <p:spPr bwMode="auto">
                <a:xfrm>
                  <a:off x="6967538" y="-681038"/>
                  <a:ext cx="130175" cy="63500"/>
                </a:xfrm>
                <a:custGeom>
                  <a:avLst/>
                  <a:gdLst>
                    <a:gd name="T0" fmla="*/ 39 w 77"/>
                    <a:gd name="T1" fmla="*/ 0 h 38"/>
                    <a:gd name="T2" fmla="*/ 0 w 77"/>
                    <a:gd name="T3" fmla="*/ 38 h 38"/>
                    <a:gd name="T4" fmla="*/ 77 w 77"/>
                    <a:gd name="T5" fmla="*/ 38 h 38"/>
                    <a:gd name="T6" fmla="*/ 39 w 77"/>
                    <a:gd name="T7" fmla="*/ 0 h 38"/>
                  </a:gdLst>
                  <a:ahLst/>
                  <a:cxnLst>
                    <a:cxn ang="0">
                      <a:pos x="T0" y="T1"/>
                    </a:cxn>
                    <a:cxn ang="0">
                      <a:pos x="T2" y="T3"/>
                    </a:cxn>
                    <a:cxn ang="0">
                      <a:pos x="T4" y="T5"/>
                    </a:cxn>
                    <a:cxn ang="0">
                      <a:pos x="T6" y="T7"/>
                    </a:cxn>
                  </a:cxnLst>
                  <a:rect l="0" t="0" r="r" b="b"/>
                  <a:pathLst>
                    <a:path w="77" h="38">
                      <a:moveTo>
                        <a:pt x="39" y="0"/>
                      </a:moveTo>
                      <a:cubicBezTo>
                        <a:pt x="18" y="0"/>
                        <a:pt x="0" y="17"/>
                        <a:pt x="0" y="38"/>
                      </a:cubicBezTo>
                      <a:cubicBezTo>
                        <a:pt x="77" y="38"/>
                        <a:pt x="77" y="38"/>
                        <a:pt x="77" y="38"/>
                      </a:cubicBezTo>
                      <a:cubicBezTo>
                        <a:pt x="77" y="17"/>
                        <a:pt x="60" y="0"/>
                        <a:pt x="39" y="0"/>
                      </a:cubicBez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23" name="Oval 386"/>
                <p:cNvSpPr>
                  <a:spLocks noChangeArrowheads="1"/>
                </p:cNvSpPr>
                <p:nvPr/>
              </p:nvSpPr>
              <p:spPr bwMode="auto">
                <a:xfrm>
                  <a:off x="6992938" y="-650875"/>
                  <a:ext cx="17462" cy="17462"/>
                </a:xfrm>
                <a:prstGeom prst="ellipse">
                  <a:avLst/>
                </a:prstGeom>
                <a:solidFill>
                  <a:schemeClr val="tx2"/>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24" name="Oval 387"/>
                <p:cNvSpPr>
                  <a:spLocks noChangeArrowheads="1"/>
                </p:cNvSpPr>
                <p:nvPr/>
              </p:nvSpPr>
              <p:spPr bwMode="auto">
                <a:xfrm>
                  <a:off x="7058025" y="-650875"/>
                  <a:ext cx="15875" cy="17462"/>
                </a:xfrm>
                <a:prstGeom prst="ellipse">
                  <a:avLst/>
                </a:prstGeom>
                <a:solidFill>
                  <a:schemeClr val="tx2"/>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25" name="Freeform 388"/>
                <p:cNvSpPr>
                  <a:spLocks/>
                </p:cNvSpPr>
                <p:nvPr/>
              </p:nvSpPr>
              <p:spPr bwMode="auto">
                <a:xfrm>
                  <a:off x="6973888" y="-588963"/>
                  <a:ext cx="114300" cy="41275"/>
                </a:xfrm>
                <a:custGeom>
                  <a:avLst/>
                  <a:gdLst>
                    <a:gd name="T0" fmla="*/ 67 w 67"/>
                    <a:gd name="T1" fmla="*/ 13 h 25"/>
                    <a:gd name="T2" fmla="*/ 55 w 67"/>
                    <a:gd name="T3" fmla="*/ 25 h 25"/>
                    <a:gd name="T4" fmla="*/ 12 w 67"/>
                    <a:gd name="T5" fmla="*/ 25 h 25"/>
                    <a:gd name="T6" fmla="*/ 0 w 67"/>
                    <a:gd name="T7" fmla="*/ 13 h 25"/>
                    <a:gd name="T8" fmla="*/ 0 w 67"/>
                    <a:gd name="T9" fmla="*/ 13 h 25"/>
                    <a:gd name="T10" fmla="*/ 12 w 67"/>
                    <a:gd name="T11" fmla="*/ 0 h 25"/>
                    <a:gd name="T12" fmla="*/ 55 w 67"/>
                    <a:gd name="T13" fmla="*/ 0 h 25"/>
                    <a:gd name="T14" fmla="*/ 67 w 67"/>
                    <a:gd name="T15" fmla="*/ 13 h 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7" h="25">
                      <a:moveTo>
                        <a:pt x="67" y="13"/>
                      </a:moveTo>
                      <a:cubicBezTo>
                        <a:pt x="67" y="19"/>
                        <a:pt x="62" y="25"/>
                        <a:pt x="55" y="25"/>
                      </a:cubicBezTo>
                      <a:cubicBezTo>
                        <a:pt x="12" y="25"/>
                        <a:pt x="12" y="25"/>
                        <a:pt x="12" y="25"/>
                      </a:cubicBezTo>
                      <a:cubicBezTo>
                        <a:pt x="6" y="25"/>
                        <a:pt x="0" y="19"/>
                        <a:pt x="0" y="13"/>
                      </a:cubicBezTo>
                      <a:cubicBezTo>
                        <a:pt x="0" y="13"/>
                        <a:pt x="0" y="13"/>
                        <a:pt x="0" y="13"/>
                      </a:cubicBezTo>
                      <a:cubicBezTo>
                        <a:pt x="0" y="6"/>
                        <a:pt x="6" y="0"/>
                        <a:pt x="12" y="0"/>
                      </a:cubicBezTo>
                      <a:cubicBezTo>
                        <a:pt x="55" y="0"/>
                        <a:pt x="55" y="0"/>
                        <a:pt x="55" y="0"/>
                      </a:cubicBezTo>
                      <a:cubicBezTo>
                        <a:pt x="62" y="0"/>
                        <a:pt x="67" y="6"/>
                        <a:pt x="67" y="1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26" name="Freeform 389"/>
                <p:cNvSpPr>
                  <a:spLocks/>
                </p:cNvSpPr>
                <p:nvPr/>
              </p:nvSpPr>
              <p:spPr bwMode="auto">
                <a:xfrm>
                  <a:off x="7027863" y="-579438"/>
                  <a:ext cx="6350" cy="25400"/>
                </a:xfrm>
                <a:custGeom>
                  <a:avLst/>
                  <a:gdLst>
                    <a:gd name="T0" fmla="*/ 3 w 3"/>
                    <a:gd name="T1" fmla="*/ 14 h 15"/>
                    <a:gd name="T2" fmla="*/ 2 w 3"/>
                    <a:gd name="T3" fmla="*/ 15 h 15"/>
                    <a:gd name="T4" fmla="*/ 2 w 3"/>
                    <a:gd name="T5" fmla="*/ 15 h 15"/>
                    <a:gd name="T6" fmla="*/ 0 w 3"/>
                    <a:gd name="T7" fmla="*/ 14 h 15"/>
                    <a:gd name="T8" fmla="*/ 0 w 3"/>
                    <a:gd name="T9" fmla="*/ 2 h 15"/>
                    <a:gd name="T10" fmla="*/ 2 w 3"/>
                    <a:gd name="T11" fmla="*/ 0 h 15"/>
                    <a:gd name="T12" fmla="*/ 2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2" y="15"/>
                        <a:pt x="2" y="15"/>
                      </a:cubicBezTo>
                      <a:cubicBezTo>
                        <a:pt x="2" y="15"/>
                        <a:pt x="2" y="15"/>
                        <a:pt x="2" y="15"/>
                      </a:cubicBezTo>
                      <a:cubicBezTo>
                        <a:pt x="1" y="15"/>
                        <a:pt x="0" y="14"/>
                        <a:pt x="0" y="14"/>
                      </a:cubicBezTo>
                      <a:cubicBezTo>
                        <a:pt x="0" y="2"/>
                        <a:pt x="0" y="2"/>
                        <a:pt x="0" y="2"/>
                      </a:cubicBezTo>
                      <a:cubicBezTo>
                        <a:pt x="0" y="1"/>
                        <a:pt x="1" y="0"/>
                        <a:pt x="2" y="0"/>
                      </a:cubicBezTo>
                      <a:cubicBezTo>
                        <a:pt x="2" y="0"/>
                        <a:pt x="2" y="0"/>
                        <a:pt x="2" y="0"/>
                      </a:cubicBezTo>
                      <a:cubicBezTo>
                        <a:pt x="2"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27" name="Freeform 390"/>
                <p:cNvSpPr>
                  <a:spLocks/>
                </p:cNvSpPr>
                <p:nvPr/>
              </p:nvSpPr>
              <p:spPr bwMode="auto">
                <a:xfrm>
                  <a:off x="7016750" y="-579438"/>
                  <a:ext cx="4762" cy="25400"/>
                </a:xfrm>
                <a:custGeom>
                  <a:avLst/>
                  <a:gdLst>
                    <a:gd name="T0" fmla="*/ 3 w 3"/>
                    <a:gd name="T1" fmla="*/ 14 h 15"/>
                    <a:gd name="T2" fmla="*/ 1 w 3"/>
                    <a:gd name="T3" fmla="*/ 15 h 15"/>
                    <a:gd name="T4" fmla="*/ 1 w 3"/>
                    <a:gd name="T5" fmla="*/ 15 h 15"/>
                    <a:gd name="T6" fmla="*/ 0 w 3"/>
                    <a:gd name="T7" fmla="*/ 14 h 15"/>
                    <a:gd name="T8" fmla="*/ 0 w 3"/>
                    <a:gd name="T9" fmla="*/ 2 h 15"/>
                    <a:gd name="T10" fmla="*/ 1 w 3"/>
                    <a:gd name="T11" fmla="*/ 0 h 15"/>
                    <a:gd name="T12" fmla="*/ 1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2" y="15"/>
                        <a:pt x="1" y="15"/>
                      </a:cubicBezTo>
                      <a:cubicBezTo>
                        <a:pt x="1" y="15"/>
                        <a:pt x="1" y="15"/>
                        <a:pt x="1" y="15"/>
                      </a:cubicBezTo>
                      <a:cubicBezTo>
                        <a:pt x="0" y="15"/>
                        <a:pt x="0" y="14"/>
                        <a:pt x="0" y="14"/>
                      </a:cubicBezTo>
                      <a:cubicBezTo>
                        <a:pt x="0" y="2"/>
                        <a:pt x="0" y="2"/>
                        <a:pt x="0" y="2"/>
                      </a:cubicBezTo>
                      <a:cubicBezTo>
                        <a:pt x="0" y="1"/>
                        <a:pt x="0" y="0"/>
                        <a:pt x="1" y="0"/>
                      </a:cubicBezTo>
                      <a:cubicBezTo>
                        <a:pt x="1" y="0"/>
                        <a:pt x="1" y="0"/>
                        <a:pt x="1" y="0"/>
                      </a:cubicBezTo>
                      <a:cubicBezTo>
                        <a:pt x="2"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28" name="Freeform 391"/>
                <p:cNvSpPr>
                  <a:spLocks/>
                </p:cNvSpPr>
                <p:nvPr/>
              </p:nvSpPr>
              <p:spPr bwMode="auto">
                <a:xfrm>
                  <a:off x="7002463" y="-579438"/>
                  <a:ext cx="4762" cy="25400"/>
                </a:xfrm>
                <a:custGeom>
                  <a:avLst/>
                  <a:gdLst>
                    <a:gd name="T0" fmla="*/ 3 w 3"/>
                    <a:gd name="T1" fmla="*/ 14 h 15"/>
                    <a:gd name="T2" fmla="*/ 2 w 3"/>
                    <a:gd name="T3" fmla="*/ 15 h 15"/>
                    <a:gd name="T4" fmla="*/ 2 w 3"/>
                    <a:gd name="T5" fmla="*/ 15 h 15"/>
                    <a:gd name="T6" fmla="*/ 0 w 3"/>
                    <a:gd name="T7" fmla="*/ 14 h 15"/>
                    <a:gd name="T8" fmla="*/ 0 w 3"/>
                    <a:gd name="T9" fmla="*/ 2 h 15"/>
                    <a:gd name="T10" fmla="*/ 2 w 3"/>
                    <a:gd name="T11" fmla="*/ 0 h 15"/>
                    <a:gd name="T12" fmla="*/ 2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3" y="15"/>
                        <a:pt x="2" y="15"/>
                      </a:cubicBezTo>
                      <a:cubicBezTo>
                        <a:pt x="2" y="15"/>
                        <a:pt x="2" y="15"/>
                        <a:pt x="2" y="15"/>
                      </a:cubicBezTo>
                      <a:cubicBezTo>
                        <a:pt x="1" y="15"/>
                        <a:pt x="0" y="14"/>
                        <a:pt x="0" y="14"/>
                      </a:cubicBezTo>
                      <a:cubicBezTo>
                        <a:pt x="0" y="2"/>
                        <a:pt x="0" y="2"/>
                        <a:pt x="0" y="2"/>
                      </a:cubicBezTo>
                      <a:cubicBezTo>
                        <a:pt x="0" y="1"/>
                        <a:pt x="1" y="0"/>
                        <a:pt x="2" y="0"/>
                      </a:cubicBezTo>
                      <a:cubicBezTo>
                        <a:pt x="2" y="0"/>
                        <a:pt x="2" y="0"/>
                        <a:pt x="2" y="0"/>
                      </a:cubicBezTo>
                      <a:cubicBezTo>
                        <a:pt x="3"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29" name="Freeform 392"/>
                <p:cNvSpPr>
                  <a:spLocks/>
                </p:cNvSpPr>
                <p:nvPr/>
              </p:nvSpPr>
              <p:spPr bwMode="auto">
                <a:xfrm>
                  <a:off x="6991350" y="-579438"/>
                  <a:ext cx="4762" cy="25400"/>
                </a:xfrm>
                <a:custGeom>
                  <a:avLst/>
                  <a:gdLst>
                    <a:gd name="T0" fmla="*/ 3 w 3"/>
                    <a:gd name="T1" fmla="*/ 14 h 15"/>
                    <a:gd name="T2" fmla="*/ 1 w 3"/>
                    <a:gd name="T3" fmla="*/ 15 h 15"/>
                    <a:gd name="T4" fmla="*/ 1 w 3"/>
                    <a:gd name="T5" fmla="*/ 15 h 15"/>
                    <a:gd name="T6" fmla="*/ 0 w 3"/>
                    <a:gd name="T7" fmla="*/ 14 h 15"/>
                    <a:gd name="T8" fmla="*/ 0 w 3"/>
                    <a:gd name="T9" fmla="*/ 2 h 15"/>
                    <a:gd name="T10" fmla="*/ 1 w 3"/>
                    <a:gd name="T11" fmla="*/ 0 h 15"/>
                    <a:gd name="T12" fmla="*/ 1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2" y="15"/>
                        <a:pt x="1" y="15"/>
                      </a:cubicBezTo>
                      <a:cubicBezTo>
                        <a:pt x="1" y="15"/>
                        <a:pt x="1" y="15"/>
                        <a:pt x="1" y="15"/>
                      </a:cubicBezTo>
                      <a:cubicBezTo>
                        <a:pt x="1" y="15"/>
                        <a:pt x="0" y="14"/>
                        <a:pt x="0" y="14"/>
                      </a:cubicBezTo>
                      <a:cubicBezTo>
                        <a:pt x="0" y="2"/>
                        <a:pt x="0" y="2"/>
                        <a:pt x="0" y="2"/>
                      </a:cubicBezTo>
                      <a:cubicBezTo>
                        <a:pt x="0" y="1"/>
                        <a:pt x="1" y="0"/>
                        <a:pt x="1" y="0"/>
                      </a:cubicBezTo>
                      <a:cubicBezTo>
                        <a:pt x="1" y="0"/>
                        <a:pt x="1" y="0"/>
                        <a:pt x="1" y="0"/>
                      </a:cubicBezTo>
                      <a:cubicBezTo>
                        <a:pt x="2"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30" name="Freeform 393"/>
                <p:cNvSpPr>
                  <a:spLocks/>
                </p:cNvSpPr>
                <p:nvPr/>
              </p:nvSpPr>
              <p:spPr bwMode="auto">
                <a:xfrm>
                  <a:off x="7065963" y="-579438"/>
                  <a:ext cx="4762" cy="25400"/>
                </a:xfrm>
                <a:custGeom>
                  <a:avLst/>
                  <a:gdLst>
                    <a:gd name="T0" fmla="*/ 3 w 3"/>
                    <a:gd name="T1" fmla="*/ 14 h 15"/>
                    <a:gd name="T2" fmla="*/ 2 w 3"/>
                    <a:gd name="T3" fmla="*/ 15 h 15"/>
                    <a:gd name="T4" fmla="*/ 2 w 3"/>
                    <a:gd name="T5" fmla="*/ 15 h 15"/>
                    <a:gd name="T6" fmla="*/ 0 w 3"/>
                    <a:gd name="T7" fmla="*/ 14 h 15"/>
                    <a:gd name="T8" fmla="*/ 0 w 3"/>
                    <a:gd name="T9" fmla="*/ 2 h 15"/>
                    <a:gd name="T10" fmla="*/ 2 w 3"/>
                    <a:gd name="T11" fmla="*/ 0 h 15"/>
                    <a:gd name="T12" fmla="*/ 2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3" y="15"/>
                        <a:pt x="2" y="15"/>
                      </a:cubicBezTo>
                      <a:cubicBezTo>
                        <a:pt x="2" y="15"/>
                        <a:pt x="2" y="15"/>
                        <a:pt x="2" y="15"/>
                      </a:cubicBezTo>
                      <a:cubicBezTo>
                        <a:pt x="1" y="15"/>
                        <a:pt x="0" y="14"/>
                        <a:pt x="0" y="14"/>
                      </a:cubicBezTo>
                      <a:cubicBezTo>
                        <a:pt x="0" y="2"/>
                        <a:pt x="0" y="2"/>
                        <a:pt x="0" y="2"/>
                      </a:cubicBezTo>
                      <a:cubicBezTo>
                        <a:pt x="0" y="1"/>
                        <a:pt x="1" y="0"/>
                        <a:pt x="2" y="0"/>
                      </a:cubicBezTo>
                      <a:cubicBezTo>
                        <a:pt x="2" y="0"/>
                        <a:pt x="2" y="0"/>
                        <a:pt x="2" y="0"/>
                      </a:cubicBezTo>
                      <a:cubicBezTo>
                        <a:pt x="3"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31" name="Freeform 394"/>
                <p:cNvSpPr>
                  <a:spLocks/>
                </p:cNvSpPr>
                <p:nvPr/>
              </p:nvSpPr>
              <p:spPr bwMode="auto">
                <a:xfrm>
                  <a:off x="7053263" y="-579438"/>
                  <a:ext cx="6350" cy="25400"/>
                </a:xfrm>
                <a:custGeom>
                  <a:avLst/>
                  <a:gdLst>
                    <a:gd name="T0" fmla="*/ 3 w 3"/>
                    <a:gd name="T1" fmla="*/ 14 h 15"/>
                    <a:gd name="T2" fmla="*/ 1 w 3"/>
                    <a:gd name="T3" fmla="*/ 15 h 15"/>
                    <a:gd name="T4" fmla="*/ 1 w 3"/>
                    <a:gd name="T5" fmla="*/ 15 h 15"/>
                    <a:gd name="T6" fmla="*/ 0 w 3"/>
                    <a:gd name="T7" fmla="*/ 14 h 15"/>
                    <a:gd name="T8" fmla="*/ 0 w 3"/>
                    <a:gd name="T9" fmla="*/ 2 h 15"/>
                    <a:gd name="T10" fmla="*/ 1 w 3"/>
                    <a:gd name="T11" fmla="*/ 0 h 15"/>
                    <a:gd name="T12" fmla="*/ 1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2" y="15"/>
                        <a:pt x="1" y="15"/>
                      </a:cubicBezTo>
                      <a:cubicBezTo>
                        <a:pt x="1" y="15"/>
                        <a:pt x="1" y="15"/>
                        <a:pt x="1" y="15"/>
                      </a:cubicBezTo>
                      <a:cubicBezTo>
                        <a:pt x="1" y="15"/>
                        <a:pt x="0" y="14"/>
                        <a:pt x="0" y="14"/>
                      </a:cubicBezTo>
                      <a:cubicBezTo>
                        <a:pt x="0" y="2"/>
                        <a:pt x="0" y="2"/>
                        <a:pt x="0" y="2"/>
                      </a:cubicBezTo>
                      <a:cubicBezTo>
                        <a:pt x="0" y="1"/>
                        <a:pt x="1" y="0"/>
                        <a:pt x="1" y="0"/>
                      </a:cubicBezTo>
                      <a:cubicBezTo>
                        <a:pt x="1" y="0"/>
                        <a:pt x="1" y="0"/>
                        <a:pt x="1" y="0"/>
                      </a:cubicBezTo>
                      <a:cubicBezTo>
                        <a:pt x="2"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32" name="Freeform 395"/>
                <p:cNvSpPr>
                  <a:spLocks/>
                </p:cNvSpPr>
                <p:nvPr/>
              </p:nvSpPr>
              <p:spPr bwMode="auto">
                <a:xfrm>
                  <a:off x="7040563" y="-579438"/>
                  <a:ext cx="4762" cy="25400"/>
                </a:xfrm>
                <a:custGeom>
                  <a:avLst/>
                  <a:gdLst>
                    <a:gd name="T0" fmla="*/ 3 w 3"/>
                    <a:gd name="T1" fmla="*/ 14 h 15"/>
                    <a:gd name="T2" fmla="*/ 2 w 3"/>
                    <a:gd name="T3" fmla="*/ 15 h 15"/>
                    <a:gd name="T4" fmla="*/ 2 w 3"/>
                    <a:gd name="T5" fmla="*/ 15 h 15"/>
                    <a:gd name="T6" fmla="*/ 0 w 3"/>
                    <a:gd name="T7" fmla="*/ 14 h 15"/>
                    <a:gd name="T8" fmla="*/ 0 w 3"/>
                    <a:gd name="T9" fmla="*/ 2 h 15"/>
                    <a:gd name="T10" fmla="*/ 2 w 3"/>
                    <a:gd name="T11" fmla="*/ 0 h 15"/>
                    <a:gd name="T12" fmla="*/ 2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3" y="15"/>
                        <a:pt x="2" y="15"/>
                      </a:cubicBezTo>
                      <a:cubicBezTo>
                        <a:pt x="2" y="15"/>
                        <a:pt x="2" y="15"/>
                        <a:pt x="2" y="15"/>
                      </a:cubicBezTo>
                      <a:cubicBezTo>
                        <a:pt x="1" y="15"/>
                        <a:pt x="0" y="14"/>
                        <a:pt x="0" y="14"/>
                      </a:cubicBezTo>
                      <a:cubicBezTo>
                        <a:pt x="0" y="2"/>
                        <a:pt x="0" y="2"/>
                        <a:pt x="0" y="2"/>
                      </a:cubicBezTo>
                      <a:cubicBezTo>
                        <a:pt x="0" y="1"/>
                        <a:pt x="1" y="0"/>
                        <a:pt x="2" y="0"/>
                      </a:cubicBezTo>
                      <a:cubicBezTo>
                        <a:pt x="2" y="0"/>
                        <a:pt x="2" y="0"/>
                        <a:pt x="2" y="0"/>
                      </a:cubicBezTo>
                      <a:cubicBezTo>
                        <a:pt x="3"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33" name="Freeform 396"/>
                <p:cNvSpPr>
                  <a:spLocks/>
                </p:cNvSpPr>
                <p:nvPr/>
              </p:nvSpPr>
              <p:spPr bwMode="auto">
                <a:xfrm>
                  <a:off x="6953250" y="-454025"/>
                  <a:ext cx="155575" cy="44450"/>
                </a:xfrm>
                <a:custGeom>
                  <a:avLst/>
                  <a:gdLst>
                    <a:gd name="T0" fmla="*/ 7 w 91"/>
                    <a:gd name="T1" fmla="*/ 26 h 26"/>
                    <a:gd name="T2" fmla="*/ 0 w 91"/>
                    <a:gd name="T3" fmla="*/ 19 h 26"/>
                    <a:gd name="T4" fmla="*/ 0 w 91"/>
                    <a:gd name="T5" fmla="*/ 8 h 26"/>
                    <a:gd name="T6" fmla="*/ 7 w 91"/>
                    <a:gd name="T7" fmla="*/ 0 h 26"/>
                    <a:gd name="T8" fmla="*/ 84 w 91"/>
                    <a:gd name="T9" fmla="*/ 0 h 26"/>
                    <a:gd name="T10" fmla="*/ 91 w 91"/>
                    <a:gd name="T11" fmla="*/ 8 h 26"/>
                    <a:gd name="T12" fmla="*/ 91 w 91"/>
                    <a:gd name="T13" fmla="*/ 19 h 26"/>
                    <a:gd name="T14" fmla="*/ 84 w 91"/>
                    <a:gd name="T15" fmla="*/ 26 h 26"/>
                    <a:gd name="T16" fmla="*/ 7 w 91"/>
                    <a:gd name="T17"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 h="26">
                      <a:moveTo>
                        <a:pt x="7" y="26"/>
                      </a:moveTo>
                      <a:cubicBezTo>
                        <a:pt x="3" y="26"/>
                        <a:pt x="0" y="23"/>
                        <a:pt x="0" y="19"/>
                      </a:cubicBezTo>
                      <a:cubicBezTo>
                        <a:pt x="0" y="8"/>
                        <a:pt x="0" y="8"/>
                        <a:pt x="0" y="8"/>
                      </a:cubicBezTo>
                      <a:cubicBezTo>
                        <a:pt x="0" y="4"/>
                        <a:pt x="3" y="0"/>
                        <a:pt x="7" y="0"/>
                      </a:cubicBezTo>
                      <a:cubicBezTo>
                        <a:pt x="84" y="0"/>
                        <a:pt x="84" y="0"/>
                        <a:pt x="84" y="0"/>
                      </a:cubicBezTo>
                      <a:cubicBezTo>
                        <a:pt x="88" y="0"/>
                        <a:pt x="91" y="4"/>
                        <a:pt x="91" y="8"/>
                      </a:cubicBezTo>
                      <a:cubicBezTo>
                        <a:pt x="91" y="19"/>
                        <a:pt x="91" y="19"/>
                        <a:pt x="91" y="19"/>
                      </a:cubicBezTo>
                      <a:cubicBezTo>
                        <a:pt x="91" y="23"/>
                        <a:pt x="88" y="26"/>
                        <a:pt x="84" y="26"/>
                      </a:cubicBezTo>
                      <a:lnTo>
                        <a:pt x="7" y="26"/>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34" name="Rectangle 397"/>
                <p:cNvSpPr>
                  <a:spLocks noChangeArrowheads="1"/>
                </p:cNvSpPr>
                <p:nvPr/>
              </p:nvSpPr>
              <p:spPr bwMode="auto">
                <a:xfrm>
                  <a:off x="6980238" y="-409575"/>
                  <a:ext cx="20637" cy="123825"/>
                </a:xfrm>
                <a:prstGeom prst="rect">
                  <a:avLst/>
                </a:pr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35" name="Rectangle 398"/>
                <p:cNvSpPr>
                  <a:spLocks noChangeArrowheads="1"/>
                </p:cNvSpPr>
                <p:nvPr/>
              </p:nvSpPr>
              <p:spPr bwMode="auto">
                <a:xfrm>
                  <a:off x="6980238" y="-409575"/>
                  <a:ext cx="20637" cy="2063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36" name="Rectangle 399"/>
                <p:cNvSpPr>
                  <a:spLocks noChangeArrowheads="1"/>
                </p:cNvSpPr>
                <p:nvPr/>
              </p:nvSpPr>
              <p:spPr bwMode="auto">
                <a:xfrm>
                  <a:off x="7069138" y="-409575"/>
                  <a:ext cx="19050" cy="123825"/>
                </a:xfrm>
                <a:prstGeom prst="rect">
                  <a:avLst/>
                </a:pr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37" name="Rectangle 400"/>
                <p:cNvSpPr>
                  <a:spLocks noChangeArrowheads="1"/>
                </p:cNvSpPr>
                <p:nvPr/>
              </p:nvSpPr>
              <p:spPr bwMode="auto">
                <a:xfrm>
                  <a:off x="7069138" y="-409575"/>
                  <a:ext cx="19050" cy="2063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38" name="Freeform 401"/>
                <p:cNvSpPr>
                  <a:spLocks/>
                </p:cNvSpPr>
                <p:nvPr/>
              </p:nvSpPr>
              <p:spPr bwMode="auto">
                <a:xfrm>
                  <a:off x="7104063" y="-649288"/>
                  <a:ext cx="11112" cy="22225"/>
                </a:xfrm>
                <a:custGeom>
                  <a:avLst/>
                  <a:gdLst>
                    <a:gd name="T0" fmla="*/ 0 w 7"/>
                    <a:gd name="T1" fmla="*/ 0 h 13"/>
                    <a:gd name="T2" fmla="*/ 0 w 7"/>
                    <a:gd name="T3" fmla="*/ 0 h 13"/>
                    <a:gd name="T4" fmla="*/ 0 w 7"/>
                    <a:gd name="T5" fmla="*/ 13 h 13"/>
                    <a:gd name="T6" fmla="*/ 0 w 7"/>
                    <a:gd name="T7" fmla="*/ 13 h 13"/>
                    <a:gd name="T8" fmla="*/ 7 w 7"/>
                    <a:gd name="T9" fmla="*/ 6 h 13"/>
                    <a:gd name="T10" fmla="*/ 0 w 7"/>
                    <a:gd name="T11" fmla="*/ 0 h 13"/>
                  </a:gdLst>
                  <a:ahLst/>
                  <a:cxnLst>
                    <a:cxn ang="0">
                      <a:pos x="T0" y="T1"/>
                    </a:cxn>
                    <a:cxn ang="0">
                      <a:pos x="T2" y="T3"/>
                    </a:cxn>
                    <a:cxn ang="0">
                      <a:pos x="T4" y="T5"/>
                    </a:cxn>
                    <a:cxn ang="0">
                      <a:pos x="T6" y="T7"/>
                    </a:cxn>
                    <a:cxn ang="0">
                      <a:pos x="T8" y="T9"/>
                    </a:cxn>
                    <a:cxn ang="0">
                      <a:pos x="T10" y="T11"/>
                    </a:cxn>
                  </a:cxnLst>
                  <a:rect l="0" t="0" r="r" b="b"/>
                  <a:pathLst>
                    <a:path w="7" h="13">
                      <a:moveTo>
                        <a:pt x="0" y="0"/>
                      </a:moveTo>
                      <a:cubicBezTo>
                        <a:pt x="0" y="0"/>
                        <a:pt x="0" y="0"/>
                        <a:pt x="0" y="0"/>
                      </a:cubicBezTo>
                      <a:cubicBezTo>
                        <a:pt x="0" y="13"/>
                        <a:pt x="0" y="13"/>
                        <a:pt x="0" y="13"/>
                      </a:cubicBezTo>
                      <a:cubicBezTo>
                        <a:pt x="0" y="13"/>
                        <a:pt x="0" y="13"/>
                        <a:pt x="0" y="13"/>
                      </a:cubicBezTo>
                      <a:cubicBezTo>
                        <a:pt x="4" y="13"/>
                        <a:pt x="7" y="10"/>
                        <a:pt x="7" y="6"/>
                      </a:cubicBezTo>
                      <a:cubicBezTo>
                        <a:pt x="7" y="3"/>
                        <a:pt x="4" y="0"/>
                        <a:pt x="0" y="0"/>
                      </a:cubicBez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39" name="Rectangle 402"/>
                <p:cNvSpPr>
                  <a:spLocks noChangeArrowheads="1"/>
                </p:cNvSpPr>
                <p:nvPr/>
              </p:nvSpPr>
              <p:spPr bwMode="auto">
                <a:xfrm>
                  <a:off x="7104063" y="-700088"/>
                  <a:ext cx="1587" cy="61912"/>
                </a:xfrm>
                <a:prstGeom prst="rect">
                  <a:avLst/>
                </a:pr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40" name="Freeform 403"/>
                <p:cNvSpPr>
                  <a:spLocks/>
                </p:cNvSpPr>
                <p:nvPr/>
              </p:nvSpPr>
              <p:spPr bwMode="auto">
                <a:xfrm>
                  <a:off x="6951663" y="-649288"/>
                  <a:ext cx="12700" cy="22225"/>
                </a:xfrm>
                <a:custGeom>
                  <a:avLst/>
                  <a:gdLst>
                    <a:gd name="T0" fmla="*/ 7 w 7"/>
                    <a:gd name="T1" fmla="*/ 0 h 13"/>
                    <a:gd name="T2" fmla="*/ 7 w 7"/>
                    <a:gd name="T3" fmla="*/ 0 h 13"/>
                    <a:gd name="T4" fmla="*/ 7 w 7"/>
                    <a:gd name="T5" fmla="*/ 13 h 13"/>
                    <a:gd name="T6" fmla="*/ 7 w 7"/>
                    <a:gd name="T7" fmla="*/ 13 h 13"/>
                    <a:gd name="T8" fmla="*/ 0 w 7"/>
                    <a:gd name="T9" fmla="*/ 6 h 13"/>
                    <a:gd name="T10" fmla="*/ 7 w 7"/>
                    <a:gd name="T11" fmla="*/ 0 h 13"/>
                  </a:gdLst>
                  <a:ahLst/>
                  <a:cxnLst>
                    <a:cxn ang="0">
                      <a:pos x="T0" y="T1"/>
                    </a:cxn>
                    <a:cxn ang="0">
                      <a:pos x="T2" y="T3"/>
                    </a:cxn>
                    <a:cxn ang="0">
                      <a:pos x="T4" y="T5"/>
                    </a:cxn>
                    <a:cxn ang="0">
                      <a:pos x="T6" y="T7"/>
                    </a:cxn>
                    <a:cxn ang="0">
                      <a:pos x="T8" y="T9"/>
                    </a:cxn>
                    <a:cxn ang="0">
                      <a:pos x="T10" y="T11"/>
                    </a:cxn>
                  </a:cxnLst>
                  <a:rect l="0" t="0" r="r" b="b"/>
                  <a:pathLst>
                    <a:path w="7" h="13">
                      <a:moveTo>
                        <a:pt x="7" y="0"/>
                      </a:moveTo>
                      <a:cubicBezTo>
                        <a:pt x="7" y="0"/>
                        <a:pt x="7" y="0"/>
                        <a:pt x="7" y="0"/>
                      </a:cubicBezTo>
                      <a:cubicBezTo>
                        <a:pt x="7" y="13"/>
                        <a:pt x="7" y="13"/>
                        <a:pt x="7" y="13"/>
                      </a:cubicBezTo>
                      <a:cubicBezTo>
                        <a:pt x="7" y="13"/>
                        <a:pt x="7" y="13"/>
                        <a:pt x="7" y="13"/>
                      </a:cubicBezTo>
                      <a:cubicBezTo>
                        <a:pt x="3" y="13"/>
                        <a:pt x="0" y="10"/>
                        <a:pt x="0" y="6"/>
                      </a:cubicBezTo>
                      <a:cubicBezTo>
                        <a:pt x="0" y="3"/>
                        <a:pt x="3" y="0"/>
                        <a:pt x="7" y="0"/>
                      </a:cubicBez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41" name="Rectangle 404"/>
                <p:cNvSpPr>
                  <a:spLocks noChangeArrowheads="1"/>
                </p:cNvSpPr>
                <p:nvPr/>
              </p:nvSpPr>
              <p:spPr bwMode="auto">
                <a:xfrm>
                  <a:off x="6959600" y="-700088"/>
                  <a:ext cx="4762" cy="61912"/>
                </a:xfrm>
                <a:prstGeom prst="rect">
                  <a:avLst/>
                </a:pr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42" name="Freeform 405"/>
                <p:cNvSpPr>
                  <a:spLocks/>
                </p:cNvSpPr>
                <p:nvPr/>
              </p:nvSpPr>
              <p:spPr bwMode="auto">
                <a:xfrm>
                  <a:off x="6959600" y="-288925"/>
                  <a:ext cx="61912" cy="20637"/>
                </a:xfrm>
                <a:custGeom>
                  <a:avLst/>
                  <a:gdLst>
                    <a:gd name="T0" fmla="*/ 36 w 36"/>
                    <a:gd name="T1" fmla="*/ 12 h 12"/>
                    <a:gd name="T2" fmla="*/ 23 w 36"/>
                    <a:gd name="T3" fmla="*/ 0 h 12"/>
                    <a:gd name="T4" fmla="*/ 13 w 36"/>
                    <a:gd name="T5" fmla="*/ 0 h 12"/>
                    <a:gd name="T6" fmla="*/ 0 w 36"/>
                    <a:gd name="T7" fmla="*/ 12 h 12"/>
                    <a:gd name="T8" fmla="*/ 36 w 36"/>
                    <a:gd name="T9" fmla="*/ 12 h 12"/>
                  </a:gdLst>
                  <a:ahLst/>
                  <a:cxnLst>
                    <a:cxn ang="0">
                      <a:pos x="T0" y="T1"/>
                    </a:cxn>
                    <a:cxn ang="0">
                      <a:pos x="T2" y="T3"/>
                    </a:cxn>
                    <a:cxn ang="0">
                      <a:pos x="T4" y="T5"/>
                    </a:cxn>
                    <a:cxn ang="0">
                      <a:pos x="T6" y="T7"/>
                    </a:cxn>
                    <a:cxn ang="0">
                      <a:pos x="T8" y="T9"/>
                    </a:cxn>
                  </a:cxnLst>
                  <a:rect l="0" t="0" r="r" b="b"/>
                  <a:pathLst>
                    <a:path w="36" h="12">
                      <a:moveTo>
                        <a:pt x="36" y="12"/>
                      </a:moveTo>
                      <a:cubicBezTo>
                        <a:pt x="36" y="5"/>
                        <a:pt x="30" y="0"/>
                        <a:pt x="23" y="0"/>
                      </a:cubicBezTo>
                      <a:cubicBezTo>
                        <a:pt x="13" y="0"/>
                        <a:pt x="13" y="0"/>
                        <a:pt x="13" y="0"/>
                      </a:cubicBezTo>
                      <a:cubicBezTo>
                        <a:pt x="6" y="0"/>
                        <a:pt x="0" y="5"/>
                        <a:pt x="0" y="12"/>
                      </a:cubicBezTo>
                      <a:lnTo>
                        <a:pt x="36" y="12"/>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43" name="Rectangle 406"/>
                <p:cNvSpPr>
                  <a:spLocks noChangeArrowheads="1"/>
                </p:cNvSpPr>
                <p:nvPr/>
              </p:nvSpPr>
              <p:spPr bwMode="auto">
                <a:xfrm>
                  <a:off x="6959600" y="-268288"/>
                  <a:ext cx="61912" cy="111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44" name="Freeform 407"/>
                <p:cNvSpPr>
                  <a:spLocks/>
                </p:cNvSpPr>
                <p:nvPr/>
              </p:nvSpPr>
              <p:spPr bwMode="auto">
                <a:xfrm>
                  <a:off x="7046913" y="-288925"/>
                  <a:ext cx="63500" cy="20637"/>
                </a:xfrm>
                <a:custGeom>
                  <a:avLst/>
                  <a:gdLst>
                    <a:gd name="T0" fmla="*/ 37 w 37"/>
                    <a:gd name="T1" fmla="*/ 12 h 12"/>
                    <a:gd name="T2" fmla="*/ 23 w 37"/>
                    <a:gd name="T3" fmla="*/ 0 h 12"/>
                    <a:gd name="T4" fmla="*/ 14 w 37"/>
                    <a:gd name="T5" fmla="*/ 0 h 12"/>
                    <a:gd name="T6" fmla="*/ 0 w 37"/>
                    <a:gd name="T7" fmla="*/ 12 h 12"/>
                    <a:gd name="T8" fmla="*/ 37 w 37"/>
                    <a:gd name="T9" fmla="*/ 12 h 12"/>
                  </a:gdLst>
                  <a:ahLst/>
                  <a:cxnLst>
                    <a:cxn ang="0">
                      <a:pos x="T0" y="T1"/>
                    </a:cxn>
                    <a:cxn ang="0">
                      <a:pos x="T2" y="T3"/>
                    </a:cxn>
                    <a:cxn ang="0">
                      <a:pos x="T4" y="T5"/>
                    </a:cxn>
                    <a:cxn ang="0">
                      <a:pos x="T6" y="T7"/>
                    </a:cxn>
                    <a:cxn ang="0">
                      <a:pos x="T8" y="T9"/>
                    </a:cxn>
                  </a:cxnLst>
                  <a:rect l="0" t="0" r="r" b="b"/>
                  <a:pathLst>
                    <a:path w="37" h="12">
                      <a:moveTo>
                        <a:pt x="37" y="12"/>
                      </a:moveTo>
                      <a:cubicBezTo>
                        <a:pt x="36" y="5"/>
                        <a:pt x="30" y="0"/>
                        <a:pt x="23" y="0"/>
                      </a:cubicBezTo>
                      <a:cubicBezTo>
                        <a:pt x="14" y="0"/>
                        <a:pt x="14" y="0"/>
                        <a:pt x="14" y="0"/>
                      </a:cubicBezTo>
                      <a:cubicBezTo>
                        <a:pt x="7" y="0"/>
                        <a:pt x="1" y="5"/>
                        <a:pt x="0" y="12"/>
                      </a:cubicBezTo>
                      <a:lnTo>
                        <a:pt x="37" y="12"/>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45" name="Rectangle 408"/>
                <p:cNvSpPr>
                  <a:spLocks noChangeArrowheads="1"/>
                </p:cNvSpPr>
                <p:nvPr/>
              </p:nvSpPr>
              <p:spPr bwMode="auto">
                <a:xfrm>
                  <a:off x="7046913" y="-268288"/>
                  <a:ext cx="63500" cy="111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46" name="Freeform 409"/>
                <p:cNvSpPr>
                  <a:spLocks/>
                </p:cNvSpPr>
                <p:nvPr/>
              </p:nvSpPr>
              <p:spPr bwMode="auto">
                <a:xfrm>
                  <a:off x="6878638" y="-404813"/>
                  <a:ext cx="57150" cy="50800"/>
                </a:xfrm>
                <a:custGeom>
                  <a:avLst/>
                  <a:gdLst>
                    <a:gd name="T0" fmla="*/ 11 w 34"/>
                    <a:gd name="T1" fmla="*/ 24 h 30"/>
                    <a:gd name="T2" fmla="*/ 8 w 34"/>
                    <a:gd name="T3" fmla="*/ 18 h 30"/>
                    <a:gd name="T4" fmla="*/ 17 w 34"/>
                    <a:gd name="T5" fmla="*/ 9 h 30"/>
                    <a:gd name="T6" fmla="*/ 26 w 34"/>
                    <a:gd name="T7" fmla="*/ 18 h 30"/>
                    <a:gd name="T8" fmla="*/ 23 w 34"/>
                    <a:gd name="T9" fmla="*/ 24 h 30"/>
                    <a:gd name="T10" fmla="*/ 29 w 34"/>
                    <a:gd name="T11" fmla="*/ 30 h 30"/>
                    <a:gd name="T12" fmla="*/ 34 w 34"/>
                    <a:gd name="T13" fmla="*/ 18 h 30"/>
                    <a:gd name="T14" fmla="*/ 17 w 34"/>
                    <a:gd name="T15" fmla="*/ 0 h 30"/>
                    <a:gd name="T16" fmla="*/ 0 w 34"/>
                    <a:gd name="T17" fmla="*/ 18 h 30"/>
                    <a:gd name="T18" fmla="*/ 5 w 34"/>
                    <a:gd name="T19" fmla="*/ 30 h 30"/>
                    <a:gd name="T20" fmla="*/ 11 w 34"/>
                    <a:gd name="T21" fmla="*/ 2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 h="30">
                      <a:moveTo>
                        <a:pt x="11" y="24"/>
                      </a:moveTo>
                      <a:cubicBezTo>
                        <a:pt x="9" y="22"/>
                        <a:pt x="8" y="20"/>
                        <a:pt x="8" y="18"/>
                      </a:cubicBezTo>
                      <a:cubicBezTo>
                        <a:pt x="8" y="13"/>
                        <a:pt x="12" y="9"/>
                        <a:pt x="17" y="9"/>
                      </a:cubicBezTo>
                      <a:cubicBezTo>
                        <a:pt x="22" y="9"/>
                        <a:pt x="26" y="13"/>
                        <a:pt x="26" y="18"/>
                      </a:cubicBezTo>
                      <a:cubicBezTo>
                        <a:pt x="26" y="20"/>
                        <a:pt x="25" y="22"/>
                        <a:pt x="23" y="24"/>
                      </a:cubicBezTo>
                      <a:cubicBezTo>
                        <a:pt x="29" y="30"/>
                        <a:pt x="29" y="30"/>
                        <a:pt x="29" y="30"/>
                      </a:cubicBezTo>
                      <a:cubicBezTo>
                        <a:pt x="32" y="27"/>
                        <a:pt x="34" y="22"/>
                        <a:pt x="34" y="18"/>
                      </a:cubicBezTo>
                      <a:cubicBezTo>
                        <a:pt x="34" y="8"/>
                        <a:pt x="27" y="0"/>
                        <a:pt x="17" y="0"/>
                      </a:cubicBezTo>
                      <a:cubicBezTo>
                        <a:pt x="7" y="0"/>
                        <a:pt x="0" y="8"/>
                        <a:pt x="0" y="18"/>
                      </a:cubicBezTo>
                      <a:cubicBezTo>
                        <a:pt x="0" y="22"/>
                        <a:pt x="2" y="27"/>
                        <a:pt x="5" y="30"/>
                      </a:cubicBezTo>
                      <a:lnTo>
                        <a:pt x="11" y="24"/>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47" name="Freeform 410"/>
                <p:cNvSpPr>
                  <a:spLocks/>
                </p:cNvSpPr>
                <p:nvPr/>
              </p:nvSpPr>
              <p:spPr bwMode="auto">
                <a:xfrm>
                  <a:off x="7131050" y="-598488"/>
                  <a:ext cx="50800" cy="60325"/>
                </a:xfrm>
                <a:custGeom>
                  <a:avLst/>
                  <a:gdLst>
                    <a:gd name="T0" fmla="*/ 24 w 30"/>
                    <a:gd name="T1" fmla="*/ 35 h 35"/>
                    <a:gd name="T2" fmla="*/ 0 w 30"/>
                    <a:gd name="T3" fmla="*/ 35 h 35"/>
                    <a:gd name="T4" fmla="*/ 0 w 30"/>
                    <a:gd name="T5" fmla="*/ 0 h 35"/>
                    <a:gd name="T6" fmla="*/ 24 w 30"/>
                    <a:gd name="T7" fmla="*/ 0 h 35"/>
                    <a:gd name="T8" fmla="*/ 30 w 30"/>
                    <a:gd name="T9" fmla="*/ 6 h 35"/>
                    <a:gd name="T10" fmla="*/ 30 w 30"/>
                    <a:gd name="T11" fmla="*/ 29 h 35"/>
                    <a:gd name="T12" fmla="*/ 24 w 30"/>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30" h="35">
                      <a:moveTo>
                        <a:pt x="24" y="35"/>
                      </a:moveTo>
                      <a:cubicBezTo>
                        <a:pt x="0" y="35"/>
                        <a:pt x="0" y="35"/>
                        <a:pt x="0" y="35"/>
                      </a:cubicBezTo>
                      <a:cubicBezTo>
                        <a:pt x="0" y="0"/>
                        <a:pt x="0" y="0"/>
                        <a:pt x="0" y="0"/>
                      </a:cubicBezTo>
                      <a:cubicBezTo>
                        <a:pt x="24" y="0"/>
                        <a:pt x="24" y="0"/>
                        <a:pt x="24" y="0"/>
                      </a:cubicBezTo>
                      <a:cubicBezTo>
                        <a:pt x="28" y="0"/>
                        <a:pt x="30" y="3"/>
                        <a:pt x="30" y="6"/>
                      </a:cubicBezTo>
                      <a:cubicBezTo>
                        <a:pt x="30" y="29"/>
                        <a:pt x="30" y="29"/>
                        <a:pt x="30" y="29"/>
                      </a:cubicBezTo>
                      <a:cubicBezTo>
                        <a:pt x="30" y="32"/>
                        <a:pt x="28" y="35"/>
                        <a:pt x="24" y="35"/>
                      </a:cubicBez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48" name="Rectangle 411"/>
                <p:cNvSpPr>
                  <a:spLocks noChangeArrowheads="1"/>
                </p:cNvSpPr>
                <p:nvPr/>
              </p:nvSpPr>
              <p:spPr bwMode="auto">
                <a:xfrm>
                  <a:off x="7143750" y="-538163"/>
                  <a:ext cx="19050" cy="61912"/>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49" name="Rectangle 412"/>
                <p:cNvSpPr>
                  <a:spLocks noChangeArrowheads="1"/>
                </p:cNvSpPr>
                <p:nvPr/>
              </p:nvSpPr>
              <p:spPr bwMode="auto">
                <a:xfrm>
                  <a:off x="7143750" y="-538163"/>
                  <a:ext cx="19050" cy="222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50" name="Rectangle 413"/>
                <p:cNvSpPr>
                  <a:spLocks noChangeArrowheads="1"/>
                </p:cNvSpPr>
                <p:nvPr/>
              </p:nvSpPr>
              <p:spPr bwMode="auto">
                <a:xfrm>
                  <a:off x="7143750" y="-439738"/>
                  <a:ext cx="19050" cy="47625"/>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51" name="Rectangle 414"/>
                <p:cNvSpPr>
                  <a:spLocks noChangeArrowheads="1"/>
                </p:cNvSpPr>
                <p:nvPr/>
              </p:nvSpPr>
              <p:spPr bwMode="auto">
                <a:xfrm>
                  <a:off x="7143750" y="-439738"/>
                  <a:ext cx="19050" cy="222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52" name="Freeform 415"/>
                <p:cNvSpPr>
                  <a:spLocks/>
                </p:cNvSpPr>
                <p:nvPr/>
              </p:nvSpPr>
              <p:spPr bwMode="auto">
                <a:xfrm>
                  <a:off x="7132638" y="-501650"/>
                  <a:ext cx="42862" cy="61912"/>
                </a:xfrm>
                <a:custGeom>
                  <a:avLst/>
                  <a:gdLst>
                    <a:gd name="T0" fmla="*/ 0 w 25"/>
                    <a:gd name="T1" fmla="*/ 29 h 36"/>
                    <a:gd name="T2" fmla="*/ 7 w 25"/>
                    <a:gd name="T3" fmla="*/ 36 h 36"/>
                    <a:gd name="T4" fmla="*/ 18 w 25"/>
                    <a:gd name="T5" fmla="*/ 36 h 36"/>
                    <a:gd name="T6" fmla="*/ 25 w 25"/>
                    <a:gd name="T7" fmla="*/ 29 h 36"/>
                    <a:gd name="T8" fmla="*/ 25 w 25"/>
                    <a:gd name="T9" fmla="*/ 7 h 36"/>
                    <a:gd name="T10" fmla="*/ 18 w 25"/>
                    <a:gd name="T11" fmla="*/ 0 h 36"/>
                    <a:gd name="T12" fmla="*/ 7 w 25"/>
                    <a:gd name="T13" fmla="*/ 0 h 36"/>
                    <a:gd name="T14" fmla="*/ 0 w 25"/>
                    <a:gd name="T15" fmla="*/ 7 h 36"/>
                    <a:gd name="T16" fmla="*/ 0 w 25"/>
                    <a:gd name="T17" fmla="*/ 29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36">
                      <a:moveTo>
                        <a:pt x="0" y="29"/>
                      </a:moveTo>
                      <a:cubicBezTo>
                        <a:pt x="0" y="33"/>
                        <a:pt x="3" y="36"/>
                        <a:pt x="7" y="36"/>
                      </a:cubicBezTo>
                      <a:cubicBezTo>
                        <a:pt x="18" y="36"/>
                        <a:pt x="18" y="36"/>
                        <a:pt x="18" y="36"/>
                      </a:cubicBezTo>
                      <a:cubicBezTo>
                        <a:pt x="22" y="36"/>
                        <a:pt x="25" y="33"/>
                        <a:pt x="25" y="29"/>
                      </a:cubicBezTo>
                      <a:cubicBezTo>
                        <a:pt x="25" y="7"/>
                        <a:pt x="25" y="7"/>
                        <a:pt x="25" y="7"/>
                      </a:cubicBezTo>
                      <a:cubicBezTo>
                        <a:pt x="25" y="3"/>
                        <a:pt x="22" y="0"/>
                        <a:pt x="18" y="0"/>
                      </a:cubicBezTo>
                      <a:cubicBezTo>
                        <a:pt x="7" y="0"/>
                        <a:pt x="7" y="0"/>
                        <a:pt x="7" y="0"/>
                      </a:cubicBezTo>
                      <a:cubicBezTo>
                        <a:pt x="3" y="0"/>
                        <a:pt x="0" y="3"/>
                        <a:pt x="0" y="7"/>
                      </a:cubicBezTo>
                      <a:lnTo>
                        <a:pt x="0" y="29"/>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53" name="Freeform 416"/>
                <p:cNvSpPr>
                  <a:spLocks/>
                </p:cNvSpPr>
                <p:nvPr/>
              </p:nvSpPr>
              <p:spPr bwMode="auto">
                <a:xfrm>
                  <a:off x="7123113" y="-404813"/>
                  <a:ext cx="60325" cy="50800"/>
                </a:xfrm>
                <a:custGeom>
                  <a:avLst/>
                  <a:gdLst>
                    <a:gd name="T0" fmla="*/ 24 w 35"/>
                    <a:gd name="T1" fmla="*/ 24 h 30"/>
                    <a:gd name="T2" fmla="*/ 26 w 35"/>
                    <a:gd name="T3" fmla="*/ 18 h 30"/>
                    <a:gd name="T4" fmla="*/ 18 w 35"/>
                    <a:gd name="T5" fmla="*/ 9 h 30"/>
                    <a:gd name="T6" fmla="*/ 9 w 35"/>
                    <a:gd name="T7" fmla="*/ 18 h 30"/>
                    <a:gd name="T8" fmla="*/ 11 w 35"/>
                    <a:gd name="T9" fmla="*/ 24 h 30"/>
                    <a:gd name="T10" fmla="*/ 5 w 35"/>
                    <a:gd name="T11" fmla="*/ 30 h 30"/>
                    <a:gd name="T12" fmla="*/ 0 w 35"/>
                    <a:gd name="T13" fmla="*/ 18 h 30"/>
                    <a:gd name="T14" fmla="*/ 18 w 35"/>
                    <a:gd name="T15" fmla="*/ 0 h 30"/>
                    <a:gd name="T16" fmla="*/ 35 w 35"/>
                    <a:gd name="T17" fmla="*/ 18 h 30"/>
                    <a:gd name="T18" fmla="*/ 30 w 35"/>
                    <a:gd name="T19" fmla="*/ 30 h 30"/>
                    <a:gd name="T20" fmla="*/ 24 w 35"/>
                    <a:gd name="T21" fmla="*/ 2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 h="30">
                      <a:moveTo>
                        <a:pt x="24" y="24"/>
                      </a:moveTo>
                      <a:cubicBezTo>
                        <a:pt x="25" y="22"/>
                        <a:pt x="26" y="20"/>
                        <a:pt x="26" y="18"/>
                      </a:cubicBezTo>
                      <a:cubicBezTo>
                        <a:pt x="26" y="13"/>
                        <a:pt x="22" y="9"/>
                        <a:pt x="18" y="9"/>
                      </a:cubicBezTo>
                      <a:cubicBezTo>
                        <a:pt x="13" y="9"/>
                        <a:pt x="9" y="13"/>
                        <a:pt x="9" y="18"/>
                      </a:cubicBezTo>
                      <a:cubicBezTo>
                        <a:pt x="9" y="20"/>
                        <a:pt x="10" y="22"/>
                        <a:pt x="11" y="24"/>
                      </a:cubicBezTo>
                      <a:cubicBezTo>
                        <a:pt x="5" y="30"/>
                        <a:pt x="5" y="30"/>
                        <a:pt x="5" y="30"/>
                      </a:cubicBezTo>
                      <a:cubicBezTo>
                        <a:pt x="2" y="27"/>
                        <a:pt x="0" y="22"/>
                        <a:pt x="0" y="18"/>
                      </a:cubicBezTo>
                      <a:cubicBezTo>
                        <a:pt x="0" y="8"/>
                        <a:pt x="8" y="0"/>
                        <a:pt x="18" y="0"/>
                      </a:cubicBezTo>
                      <a:cubicBezTo>
                        <a:pt x="27" y="0"/>
                        <a:pt x="35" y="8"/>
                        <a:pt x="35" y="18"/>
                      </a:cubicBezTo>
                      <a:cubicBezTo>
                        <a:pt x="35" y="22"/>
                        <a:pt x="33" y="27"/>
                        <a:pt x="30" y="30"/>
                      </a:cubicBezTo>
                      <a:lnTo>
                        <a:pt x="24" y="24"/>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grpSp>
        </p:grpSp>
      </p:grpSp>
      <p:grpSp>
        <p:nvGrpSpPr>
          <p:cNvPr id="558" name="Group 557"/>
          <p:cNvGrpSpPr/>
          <p:nvPr/>
        </p:nvGrpSpPr>
        <p:grpSpPr>
          <a:xfrm>
            <a:off x="4423075" y="4916478"/>
            <a:ext cx="1777011" cy="1604991"/>
            <a:chOff x="4362450" y="4945063"/>
            <a:chExt cx="1738312" cy="1570037"/>
          </a:xfrm>
        </p:grpSpPr>
        <p:sp>
          <p:nvSpPr>
            <p:cNvPr id="192" name="Rectangle 179"/>
            <p:cNvSpPr>
              <a:spLocks noChangeArrowheads="1"/>
            </p:cNvSpPr>
            <p:nvPr/>
          </p:nvSpPr>
          <p:spPr bwMode="auto">
            <a:xfrm>
              <a:off x="4362450" y="4945063"/>
              <a:ext cx="1738312" cy="1570037"/>
            </a:xfrm>
            <a:prstGeom prst="rect">
              <a:avLst/>
            </a:prstGeom>
            <a:solidFill>
              <a:schemeClr val="bg2">
                <a:lumMod val="85000"/>
              </a:schemeClr>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pic>
          <p:nvPicPr>
            <p:cNvPr id="456" name="Picture 455"/>
            <p:cNvPicPr>
              <a:picLocks noChangeAspect="1"/>
            </p:cNvPicPr>
            <p:nvPr/>
          </p:nvPicPr>
          <p:blipFill>
            <a:blip r:embed="rId6"/>
            <a:stretch>
              <a:fillRect/>
            </a:stretch>
          </p:blipFill>
          <p:spPr>
            <a:xfrm>
              <a:off x="4411773" y="5203812"/>
              <a:ext cx="1639667" cy="1052538"/>
            </a:xfrm>
            <a:prstGeom prst="rect">
              <a:avLst/>
            </a:prstGeom>
          </p:spPr>
        </p:pic>
      </p:grpSp>
      <p:grpSp>
        <p:nvGrpSpPr>
          <p:cNvPr id="565" name="Group 564"/>
          <p:cNvGrpSpPr/>
          <p:nvPr/>
        </p:nvGrpSpPr>
        <p:grpSpPr>
          <a:xfrm>
            <a:off x="6055136" y="1212184"/>
            <a:ext cx="2072415" cy="1863601"/>
            <a:chOff x="6312693" y="1447156"/>
            <a:chExt cx="1766094" cy="1588144"/>
          </a:xfrm>
        </p:grpSpPr>
        <p:sp>
          <p:nvSpPr>
            <p:cNvPr id="115" name="Rectangle 98"/>
            <p:cNvSpPr>
              <a:spLocks noChangeArrowheads="1"/>
            </p:cNvSpPr>
            <p:nvPr/>
          </p:nvSpPr>
          <p:spPr bwMode="auto">
            <a:xfrm>
              <a:off x="6312693" y="1447156"/>
              <a:ext cx="1766094" cy="1588144"/>
            </a:xfrm>
            <a:prstGeom prst="rect">
              <a:avLst/>
            </a:prstGeom>
            <a:solidFill>
              <a:schemeClr val="bg2">
                <a:lumMod val="85000"/>
              </a:schemeClr>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grpSp>
          <p:nvGrpSpPr>
            <p:cNvPr id="549" name="Group 548"/>
            <p:cNvGrpSpPr/>
            <p:nvPr/>
          </p:nvGrpSpPr>
          <p:grpSpPr>
            <a:xfrm>
              <a:off x="6318250" y="1458913"/>
              <a:ext cx="1733550" cy="1576387"/>
              <a:chOff x="6318250" y="1458913"/>
              <a:chExt cx="1733550" cy="1576387"/>
            </a:xfrm>
          </p:grpSpPr>
          <p:sp>
            <p:nvSpPr>
              <p:cNvPr id="114" name="AutoShape 96"/>
              <p:cNvSpPr>
                <a:spLocks noChangeAspect="1" noChangeArrowheads="1" noTextEdit="1"/>
              </p:cNvSpPr>
              <p:nvPr/>
            </p:nvSpPr>
            <p:spPr bwMode="auto">
              <a:xfrm>
                <a:off x="6318250" y="1458913"/>
                <a:ext cx="1733550" cy="157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60" name="Freeform 420"/>
              <p:cNvSpPr>
                <a:spLocks/>
              </p:cNvSpPr>
              <p:nvPr/>
            </p:nvSpPr>
            <p:spPr bwMode="auto">
              <a:xfrm>
                <a:off x="6389688" y="2171700"/>
                <a:ext cx="550863" cy="644525"/>
              </a:xfrm>
              <a:custGeom>
                <a:avLst/>
                <a:gdLst>
                  <a:gd name="T0" fmla="*/ 0 w 228"/>
                  <a:gd name="T1" fmla="*/ 266 h 266"/>
                  <a:gd name="T2" fmla="*/ 89 w 228"/>
                  <a:gd name="T3" fmla="*/ 153 h 266"/>
                  <a:gd name="T4" fmla="*/ 83 w 228"/>
                  <a:gd name="T5" fmla="*/ 119 h 266"/>
                  <a:gd name="T6" fmla="*/ 83 w 228"/>
                  <a:gd name="T7" fmla="*/ 78 h 266"/>
                  <a:gd name="T8" fmla="*/ 150 w 228"/>
                  <a:gd name="T9" fmla="*/ 0 h 266"/>
                  <a:gd name="T10" fmla="*/ 228 w 228"/>
                  <a:gd name="T11" fmla="*/ 78 h 266"/>
                  <a:gd name="T12" fmla="*/ 228 w 228"/>
                  <a:gd name="T13" fmla="*/ 119 h 266"/>
                  <a:gd name="T14" fmla="*/ 185 w 228"/>
                  <a:gd name="T15" fmla="*/ 189 h 266"/>
                  <a:gd name="T16" fmla="*/ 129 w 228"/>
                  <a:gd name="T17" fmla="*/ 266 h 266"/>
                  <a:gd name="T18" fmla="*/ 0 w 228"/>
                  <a:gd name="T19" fmla="*/ 266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8" h="266">
                    <a:moveTo>
                      <a:pt x="0" y="266"/>
                    </a:moveTo>
                    <a:cubicBezTo>
                      <a:pt x="89" y="153"/>
                      <a:pt x="89" y="153"/>
                      <a:pt x="89" y="153"/>
                    </a:cubicBezTo>
                    <a:cubicBezTo>
                      <a:pt x="85" y="143"/>
                      <a:pt x="83" y="131"/>
                      <a:pt x="83" y="119"/>
                    </a:cubicBezTo>
                    <a:cubicBezTo>
                      <a:pt x="83" y="78"/>
                      <a:pt x="83" y="78"/>
                      <a:pt x="83" y="78"/>
                    </a:cubicBezTo>
                    <a:cubicBezTo>
                      <a:pt x="83" y="35"/>
                      <a:pt x="108" y="0"/>
                      <a:pt x="150" y="0"/>
                    </a:cubicBezTo>
                    <a:cubicBezTo>
                      <a:pt x="193" y="0"/>
                      <a:pt x="228" y="35"/>
                      <a:pt x="228" y="78"/>
                    </a:cubicBezTo>
                    <a:cubicBezTo>
                      <a:pt x="228" y="119"/>
                      <a:pt x="228" y="119"/>
                      <a:pt x="228" y="119"/>
                    </a:cubicBezTo>
                    <a:cubicBezTo>
                      <a:pt x="228" y="150"/>
                      <a:pt x="210" y="176"/>
                      <a:pt x="185" y="189"/>
                    </a:cubicBezTo>
                    <a:cubicBezTo>
                      <a:pt x="129" y="266"/>
                      <a:pt x="129" y="266"/>
                      <a:pt x="129" y="266"/>
                    </a:cubicBezTo>
                    <a:cubicBezTo>
                      <a:pt x="0" y="266"/>
                      <a:pt x="0" y="266"/>
                      <a:pt x="0" y="266"/>
                    </a:cubicBezTo>
                  </a:path>
                </a:pathLst>
              </a:custGeom>
              <a:solidFill>
                <a:srgbClr val="EEBD6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61" name="Freeform 421"/>
              <p:cNvSpPr>
                <a:spLocks/>
              </p:cNvSpPr>
              <p:nvPr/>
            </p:nvSpPr>
            <p:spPr bwMode="auto">
              <a:xfrm>
                <a:off x="6805613" y="2508250"/>
                <a:ext cx="130175" cy="82550"/>
              </a:xfrm>
              <a:custGeom>
                <a:avLst/>
                <a:gdLst>
                  <a:gd name="T0" fmla="*/ 34 w 54"/>
                  <a:gd name="T1" fmla="*/ 34 h 34"/>
                  <a:gd name="T2" fmla="*/ 0 w 54"/>
                  <a:gd name="T3" fmla="*/ 0 h 34"/>
                  <a:gd name="T4" fmla="*/ 54 w 54"/>
                  <a:gd name="T5" fmla="*/ 0 h 34"/>
                  <a:gd name="T6" fmla="*/ 34 w 54"/>
                  <a:gd name="T7" fmla="*/ 34 h 34"/>
                </a:gdLst>
                <a:ahLst/>
                <a:cxnLst>
                  <a:cxn ang="0">
                    <a:pos x="T0" y="T1"/>
                  </a:cxn>
                  <a:cxn ang="0">
                    <a:pos x="T2" y="T3"/>
                  </a:cxn>
                  <a:cxn ang="0">
                    <a:pos x="T4" y="T5"/>
                  </a:cxn>
                  <a:cxn ang="0">
                    <a:pos x="T6" y="T7"/>
                  </a:cxn>
                </a:cxnLst>
                <a:rect l="0" t="0" r="r" b="b"/>
                <a:pathLst>
                  <a:path w="54" h="34">
                    <a:moveTo>
                      <a:pt x="34" y="34"/>
                    </a:moveTo>
                    <a:cubicBezTo>
                      <a:pt x="0" y="0"/>
                      <a:pt x="0" y="0"/>
                      <a:pt x="0" y="0"/>
                    </a:cubicBezTo>
                    <a:cubicBezTo>
                      <a:pt x="54" y="0"/>
                      <a:pt x="54" y="0"/>
                      <a:pt x="54" y="0"/>
                    </a:cubicBezTo>
                    <a:cubicBezTo>
                      <a:pt x="50" y="13"/>
                      <a:pt x="44" y="25"/>
                      <a:pt x="34" y="34"/>
                    </a:cubicBezTo>
                  </a:path>
                </a:pathLst>
              </a:custGeom>
              <a:solidFill>
                <a:srgbClr val="CF8D17"/>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62" name="Freeform 422"/>
              <p:cNvSpPr>
                <a:spLocks/>
              </p:cNvSpPr>
              <p:nvPr/>
            </p:nvSpPr>
            <p:spPr bwMode="auto">
              <a:xfrm>
                <a:off x="6686551" y="1739900"/>
                <a:ext cx="1241425" cy="771525"/>
              </a:xfrm>
              <a:custGeom>
                <a:avLst/>
                <a:gdLst>
                  <a:gd name="T0" fmla="*/ 0 w 513"/>
                  <a:gd name="T1" fmla="*/ 311 h 318"/>
                  <a:gd name="T2" fmla="*/ 8 w 513"/>
                  <a:gd name="T3" fmla="*/ 318 h 318"/>
                  <a:gd name="T4" fmla="*/ 506 w 513"/>
                  <a:gd name="T5" fmla="*/ 318 h 318"/>
                  <a:gd name="T6" fmla="*/ 513 w 513"/>
                  <a:gd name="T7" fmla="*/ 311 h 318"/>
                  <a:gd name="T8" fmla="*/ 513 w 513"/>
                  <a:gd name="T9" fmla="*/ 7 h 318"/>
                  <a:gd name="T10" fmla="*/ 506 w 513"/>
                  <a:gd name="T11" fmla="*/ 0 h 318"/>
                  <a:gd name="T12" fmla="*/ 8 w 513"/>
                  <a:gd name="T13" fmla="*/ 0 h 318"/>
                  <a:gd name="T14" fmla="*/ 0 w 513"/>
                  <a:gd name="T15" fmla="*/ 7 h 318"/>
                  <a:gd name="T16" fmla="*/ 0 w 513"/>
                  <a:gd name="T17" fmla="*/ 311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3" h="318">
                    <a:moveTo>
                      <a:pt x="0" y="311"/>
                    </a:moveTo>
                    <a:cubicBezTo>
                      <a:pt x="0" y="315"/>
                      <a:pt x="4" y="318"/>
                      <a:pt x="8" y="318"/>
                    </a:cubicBezTo>
                    <a:cubicBezTo>
                      <a:pt x="506" y="318"/>
                      <a:pt x="506" y="318"/>
                      <a:pt x="506" y="318"/>
                    </a:cubicBezTo>
                    <a:cubicBezTo>
                      <a:pt x="510" y="318"/>
                      <a:pt x="513" y="315"/>
                      <a:pt x="513" y="311"/>
                    </a:cubicBezTo>
                    <a:cubicBezTo>
                      <a:pt x="513" y="7"/>
                      <a:pt x="513" y="7"/>
                      <a:pt x="513" y="7"/>
                    </a:cubicBezTo>
                    <a:cubicBezTo>
                      <a:pt x="513" y="3"/>
                      <a:pt x="510" y="0"/>
                      <a:pt x="506" y="0"/>
                    </a:cubicBezTo>
                    <a:cubicBezTo>
                      <a:pt x="8" y="0"/>
                      <a:pt x="8" y="0"/>
                      <a:pt x="8" y="0"/>
                    </a:cubicBezTo>
                    <a:cubicBezTo>
                      <a:pt x="4" y="0"/>
                      <a:pt x="0" y="3"/>
                      <a:pt x="0" y="7"/>
                    </a:cubicBezTo>
                    <a:cubicBezTo>
                      <a:pt x="0" y="311"/>
                      <a:pt x="0" y="311"/>
                      <a:pt x="0" y="311"/>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63" name="Freeform 423"/>
              <p:cNvSpPr>
                <a:spLocks/>
              </p:cNvSpPr>
              <p:nvPr/>
            </p:nvSpPr>
            <p:spPr bwMode="auto">
              <a:xfrm>
                <a:off x="6783388" y="1831975"/>
                <a:ext cx="1047750" cy="579438"/>
              </a:xfrm>
              <a:custGeom>
                <a:avLst/>
                <a:gdLst>
                  <a:gd name="T0" fmla="*/ 0 w 433"/>
                  <a:gd name="T1" fmla="*/ 233 h 239"/>
                  <a:gd name="T2" fmla="*/ 6 w 433"/>
                  <a:gd name="T3" fmla="*/ 239 h 239"/>
                  <a:gd name="T4" fmla="*/ 427 w 433"/>
                  <a:gd name="T5" fmla="*/ 239 h 239"/>
                  <a:gd name="T6" fmla="*/ 433 w 433"/>
                  <a:gd name="T7" fmla="*/ 233 h 239"/>
                  <a:gd name="T8" fmla="*/ 433 w 433"/>
                  <a:gd name="T9" fmla="*/ 6 h 239"/>
                  <a:gd name="T10" fmla="*/ 427 w 433"/>
                  <a:gd name="T11" fmla="*/ 0 h 239"/>
                  <a:gd name="T12" fmla="*/ 6 w 433"/>
                  <a:gd name="T13" fmla="*/ 0 h 239"/>
                  <a:gd name="T14" fmla="*/ 0 w 433"/>
                  <a:gd name="T15" fmla="*/ 6 h 239"/>
                  <a:gd name="T16" fmla="*/ 0 w 433"/>
                  <a:gd name="T17" fmla="*/ 233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3" h="239">
                    <a:moveTo>
                      <a:pt x="0" y="233"/>
                    </a:moveTo>
                    <a:cubicBezTo>
                      <a:pt x="0" y="236"/>
                      <a:pt x="3" y="239"/>
                      <a:pt x="6" y="239"/>
                    </a:cubicBezTo>
                    <a:cubicBezTo>
                      <a:pt x="427" y="239"/>
                      <a:pt x="427" y="239"/>
                      <a:pt x="427" y="239"/>
                    </a:cubicBezTo>
                    <a:cubicBezTo>
                      <a:pt x="431" y="239"/>
                      <a:pt x="433" y="236"/>
                      <a:pt x="433" y="233"/>
                    </a:cubicBezTo>
                    <a:cubicBezTo>
                      <a:pt x="433" y="6"/>
                      <a:pt x="433" y="6"/>
                      <a:pt x="433" y="6"/>
                    </a:cubicBezTo>
                    <a:cubicBezTo>
                      <a:pt x="433" y="3"/>
                      <a:pt x="431" y="0"/>
                      <a:pt x="427" y="0"/>
                    </a:cubicBezTo>
                    <a:cubicBezTo>
                      <a:pt x="6" y="0"/>
                      <a:pt x="6" y="0"/>
                      <a:pt x="6" y="0"/>
                    </a:cubicBezTo>
                    <a:cubicBezTo>
                      <a:pt x="3" y="0"/>
                      <a:pt x="0" y="3"/>
                      <a:pt x="0" y="6"/>
                    </a:cubicBezTo>
                    <a:cubicBezTo>
                      <a:pt x="0" y="233"/>
                      <a:pt x="0" y="233"/>
                      <a:pt x="0" y="233"/>
                    </a:cubicBezTo>
                  </a:path>
                </a:pathLst>
              </a:custGeom>
              <a:solidFill>
                <a:srgbClr val="EC00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64" name="Rectangle 424"/>
              <p:cNvSpPr>
                <a:spLocks noChangeArrowheads="1"/>
              </p:cNvSpPr>
              <p:nvPr/>
            </p:nvSpPr>
            <p:spPr bwMode="auto">
              <a:xfrm>
                <a:off x="6865938" y="1965325"/>
                <a:ext cx="244475" cy="1190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65" name="Rectangle 425"/>
              <p:cNvSpPr>
                <a:spLocks noChangeArrowheads="1"/>
              </p:cNvSpPr>
              <p:nvPr/>
            </p:nvSpPr>
            <p:spPr bwMode="auto">
              <a:xfrm>
                <a:off x="6865938" y="1965325"/>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66" name="Rectangle 426"/>
              <p:cNvSpPr>
                <a:spLocks noChangeArrowheads="1"/>
              </p:cNvSpPr>
              <p:nvPr/>
            </p:nvSpPr>
            <p:spPr bwMode="auto">
              <a:xfrm>
                <a:off x="7119938" y="1965325"/>
                <a:ext cx="244475" cy="119063"/>
              </a:xfrm>
              <a:prstGeom prst="rect">
                <a:avLst/>
              </a:prstGeom>
              <a:solidFill>
                <a:srgbClr val="97369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67" name="Rectangle 427"/>
              <p:cNvSpPr>
                <a:spLocks noChangeArrowheads="1"/>
              </p:cNvSpPr>
              <p:nvPr/>
            </p:nvSpPr>
            <p:spPr bwMode="auto">
              <a:xfrm>
                <a:off x="7119938" y="1965325"/>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68" name="Rectangle 428"/>
              <p:cNvSpPr>
                <a:spLocks noChangeArrowheads="1"/>
              </p:cNvSpPr>
              <p:nvPr/>
            </p:nvSpPr>
            <p:spPr bwMode="auto">
              <a:xfrm>
                <a:off x="7372351" y="1965325"/>
                <a:ext cx="117475" cy="119063"/>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69" name="Rectangle 429"/>
              <p:cNvSpPr>
                <a:spLocks noChangeArrowheads="1"/>
              </p:cNvSpPr>
              <p:nvPr/>
            </p:nvSpPr>
            <p:spPr bwMode="auto">
              <a:xfrm>
                <a:off x="7372351" y="1965325"/>
                <a:ext cx="117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70" name="Rectangle 430"/>
              <p:cNvSpPr>
                <a:spLocks noChangeArrowheads="1"/>
              </p:cNvSpPr>
              <p:nvPr/>
            </p:nvSpPr>
            <p:spPr bwMode="auto">
              <a:xfrm>
                <a:off x="7497763" y="1965325"/>
                <a:ext cx="115888" cy="119063"/>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71" name="Rectangle 431"/>
              <p:cNvSpPr>
                <a:spLocks noChangeArrowheads="1"/>
              </p:cNvSpPr>
              <p:nvPr/>
            </p:nvSpPr>
            <p:spPr bwMode="auto">
              <a:xfrm>
                <a:off x="7497763" y="1965325"/>
                <a:ext cx="115888"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72" name="Rectangle 432"/>
              <p:cNvSpPr>
                <a:spLocks noChangeArrowheads="1"/>
              </p:cNvSpPr>
              <p:nvPr/>
            </p:nvSpPr>
            <p:spPr bwMode="auto">
              <a:xfrm>
                <a:off x="7372351" y="2090738"/>
                <a:ext cx="117475" cy="119063"/>
              </a:xfrm>
              <a:prstGeom prst="rect">
                <a:avLst/>
              </a:prstGeom>
              <a:solidFill>
                <a:srgbClr val="97369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73" name="Rectangle 433"/>
              <p:cNvSpPr>
                <a:spLocks noChangeArrowheads="1"/>
              </p:cNvSpPr>
              <p:nvPr/>
            </p:nvSpPr>
            <p:spPr bwMode="auto">
              <a:xfrm>
                <a:off x="7372351" y="2090738"/>
                <a:ext cx="117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74" name="Rectangle 434"/>
              <p:cNvSpPr>
                <a:spLocks noChangeArrowheads="1"/>
              </p:cNvSpPr>
              <p:nvPr/>
            </p:nvSpPr>
            <p:spPr bwMode="auto">
              <a:xfrm>
                <a:off x="6865938" y="2090738"/>
                <a:ext cx="119063" cy="119063"/>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75" name="Rectangle 435"/>
              <p:cNvSpPr>
                <a:spLocks noChangeArrowheads="1"/>
              </p:cNvSpPr>
              <p:nvPr/>
            </p:nvSpPr>
            <p:spPr bwMode="auto">
              <a:xfrm>
                <a:off x="6865938" y="2090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76" name="Rectangle 436"/>
              <p:cNvSpPr>
                <a:spLocks noChangeArrowheads="1"/>
              </p:cNvSpPr>
              <p:nvPr/>
            </p:nvSpPr>
            <p:spPr bwMode="auto">
              <a:xfrm>
                <a:off x="6865938" y="2217738"/>
                <a:ext cx="119063" cy="119063"/>
              </a:xfrm>
              <a:prstGeom prst="rect">
                <a:avLst/>
              </a:prstGeom>
              <a:solidFill>
                <a:srgbClr val="00AD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77" name="Rectangle 437"/>
              <p:cNvSpPr>
                <a:spLocks noChangeArrowheads="1"/>
              </p:cNvSpPr>
              <p:nvPr/>
            </p:nvSpPr>
            <p:spPr bwMode="auto">
              <a:xfrm>
                <a:off x="6865938" y="2217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78" name="Rectangle 438"/>
              <p:cNvSpPr>
                <a:spLocks noChangeArrowheads="1"/>
              </p:cNvSpPr>
              <p:nvPr/>
            </p:nvSpPr>
            <p:spPr bwMode="auto">
              <a:xfrm>
                <a:off x="6994526" y="2217738"/>
                <a:ext cx="119063" cy="119063"/>
              </a:xfrm>
              <a:prstGeom prst="rect">
                <a:avLst/>
              </a:prstGeom>
              <a:solidFill>
                <a:srgbClr val="97369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79" name="Rectangle 439"/>
              <p:cNvSpPr>
                <a:spLocks noChangeArrowheads="1"/>
              </p:cNvSpPr>
              <p:nvPr/>
            </p:nvSpPr>
            <p:spPr bwMode="auto">
              <a:xfrm>
                <a:off x="6994526" y="2217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80" name="Rectangle 440"/>
              <p:cNvSpPr>
                <a:spLocks noChangeArrowheads="1"/>
              </p:cNvSpPr>
              <p:nvPr/>
            </p:nvSpPr>
            <p:spPr bwMode="auto">
              <a:xfrm>
                <a:off x="7119938" y="2090738"/>
                <a:ext cx="244475" cy="119063"/>
              </a:xfrm>
              <a:prstGeom prst="rect">
                <a:avLst/>
              </a:prstGeom>
              <a:solidFill>
                <a:srgbClr val="F9F7F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81" name="Rectangle 441"/>
              <p:cNvSpPr>
                <a:spLocks noChangeArrowheads="1"/>
              </p:cNvSpPr>
              <p:nvPr/>
            </p:nvSpPr>
            <p:spPr bwMode="auto">
              <a:xfrm>
                <a:off x="7119938" y="2090738"/>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82" name="Rectangle 442"/>
              <p:cNvSpPr>
                <a:spLocks noChangeArrowheads="1"/>
              </p:cNvSpPr>
              <p:nvPr/>
            </p:nvSpPr>
            <p:spPr bwMode="auto">
              <a:xfrm>
                <a:off x="7119938" y="2217738"/>
                <a:ext cx="244475" cy="119063"/>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83" name="Rectangle 443"/>
              <p:cNvSpPr>
                <a:spLocks noChangeArrowheads="1"/>
              </p:cNvSpPr>
              <p:nvPr/>
            </p:nvSpPr>
            <p:spPr bwMode="auto">
              <a:xfrm>
                <a:off x="7119938" y="2217738"/>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84" name="Rectangle 444"/>
              <p:cNvSpPr>
                <a:spLocks noChangeArrowheads="1"/>
              </p:cNvSpPr>
              <p:nvPr/>
            </p:nvSpPr>
            <p:spPr bwMode="auto">
              <a:xfrm>
                <a:off x="7369176" y="2297113"/>
                <a:ext cx="244475" cy="396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85" name="Rectangle 445"/>
              <p:cNvSpPr>
                <a:spLocks noChangeArrowheads="1"/>
              </p:cNvSpPr>
              <p:nvPr/>
            </p:nvSpPr>
            <p:spPr bwMode="auto">
              <a:xfrm>
                <a:off x="7369176" y="2297113"/>
                <a:ext cx="244475" cy="39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86" name="Rectangle 446"/>
              <p:cNvSpPr>
                <a:spLocks noChangeArrowheads="1"/>
              </p:cNvSpPr>
              <p:nvPr/>
            </p:nvSpPr>
            <p:spPr bwMode="auto">
              <a:xfrm>
                <a:off x="7369176" y="2217738"/>
                <a:ext cx="244475" cy="79375"/>
              </a:xfrm>
              <a:prstGeom prst="rect">
                <a:avLst/>
              </a:prstGeom>
              <a:solidFill>
                <a:srgbClr val="00AD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87" name="Rectangle 447"/>
              <p:cNvSpPr>
                <a:spLocks noChangeArrowheads="1"/>
              </p:cNvSpPr>
              <p:nvPr/>
            </p:nvSpPr>
            <p:spPr bwMode="auto">
              <a:xfrm>
                <a:off x="7369176" y="2217738"/>
                <a:ext cx="244475" cy="7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88" name="Rectangle 448"/>
              <p:cNvSpPr>
                <a:spLocks noChangeArrowheads="1"/>
              </p:cNvSpPr>
              <p:nvPr/>
            </p:nvSpPr>
            <p:spPr bwMode="auto">
              <a:xfrm>
                <a:off x="7497763" y="2090738"/>
                <a:ext cx="115888" cy="119063"/>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89" name="Rectangle 449"/>
              <p:cNvSpPr>
                <a:spLocks noChangeArrowheads="1"/>
              </p:cNvSpPr>
              <p:nvPr/>
            </p:nvSpPr>
            <p:spPr bwMode="auto">
              <a:xfrm>
                <a:off x="7497763" y="2090738"/>
                <a:ext cx="115888"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90" name="Rectangle 450"/>
              <p:cNvSpPr>
                <a:spLocks noChangeArrowheads="1"/>
              </p:cNvSpPr>
              <p:nvPr/>
            </p:nvSpPr>
            <p:spPr bwMode="auto">
              <a:xfrm>
                <a:off x="7667626" y="2090738"/>
                <a:ext cx="115888" cy="119063"/>
              </a:xfrm>
              <a:prstGeom prst="rect">
                <a:avLst/>
              </a:prstGeom>
              <a:solidFill>
                <a:srgbClr val="6DC2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91" name="Rectangle 451"/>
              <p:cNvSpPr>
                <a:spLocks noChangeArrowheads="1"/>
              </p:cNvSpPr>
              <p:nvPr/>
            </p:nvSpPr>
            <p:spPr bwMode="auto">
              <a:xfrm>
                <a:off x="7667626" y="2090738"/>
                <a:ext cx="115888"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92" name="Rectangle 452"/>
              <p:cNvSpPr>
                <a:spLocks noChangeArrowheads="1"/>
              </p:cNvSpPr>
              <p:nvPr/>
            </p:nvSpPr>
            <p:spPr bwMode="auto">
              <a:xfrm>
                <a:off x="7667626" y="2217738"/>
                <a:ext cx="115888" cy="1190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93" name="Rectangle 453"/>
              <p:cNvSpPr>
                <a:spLocks noChangeArrowheads="1"/>
              </p:cNvSpPr>
              <p:nvPr/>
            </p:nvSpPr>
            <p:spPr bwMode="auto">
              <a:xfrm>
                <a:off x="7667626" y="2217738"/>
                <a:ext cx="115888"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94" name="Rectangle 454"/>
              <p:cNvSpPr>
                <a:spLocks noChangeArrowheads="1"/>
              </p:cNvSpPr>
              <p:nvPr/>
            </p:nvSpPr>
            <p:spPr bwMode="auto">
              <a:xfrm>
                <a:off x="7789863" y="2090738"/>
                <a:ext cx="41275" cy="119063"/>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95" name="Rectangle 455"/>
              <p:cNvSpPr>
                <a:spLocks noChangeArrowheads="1"/>
              </p:cNvSpPr>
              <p:nvPr/>
            </p:nvSpPr>
            <p:spPr bwMode="auto">
              <a:xfrm>
                <a:off x="7789863" y="2217738"/>
                <a:ext cx="41275" cy="119063"/>
              </a:xfrm>
              <a:prstGeom prst="rect">
                <a:avLst/>
              </a:prstGeom>
              <a:solidFill>
                <a:srgbClr val="B01E4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96" name="Rectangle 456"/>
              <p:cNvSpPr>
                <a:spLocks noChangeArrowheads="1"/>
              </p:cNvSpPr>
              <p:nvPr/>
            </p:nvSpPr>
            <p:spPr bwMode="auto">
              <a:xfrm>
                <a:off x="7789863" y="2217738"/>
                <a:ext cx="412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97" name="Rectangle 457"/>
              <p:cNvSpPr>
                <a:spLocks noChangeArrowheads="1"/>
              </p:cNvSpPr>
              <p:nvPr/>
            </p:nvSpPr>
            <p:spPr bwMode="auto">
              <a:xfrm>
                <a:off x="7667626" y="1965325"/>
                <a:ext cx="163513" cy="119063"/>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98" name="Freeform 458"/>
              <p:cNvSpPr>
                <a:spLocks/>
              </p:cNvSpPr>
              <p:nvPr/>
            </p:nvSpPr>
            <p:spPr bwMode="auto">
              <a:xfrm>
                <a:off x="6991351" y="2090738"/>
                <a:ext cx="119063" cy="119063"/>
              </a:xfrm>
              <a:custGeom>
                <a:avLst/>
                <a:gdLst>
                  <a:gd name="T0" fmla="*/ 38 w 75"/>
                  <a:gd name="T1" fmla="*/ 0 h 75"/>
                  <a:gd name="T2" fmla="*/ 0 w 75"/>
                  <a:gd name="T3" fmla="*/ 0 h 75"/>
                  <a:gd name="T4" fmla="*/ 0 w 75"/>
                  <a:gd name="T5" fmla="*/ 39 h 75"/>
                  <a:gd name="T6" fmla="*/ 0 w 75"/>
                  <a:gd name="T7" fmla="*/ 75 h 75"/>
                  <a:gd name="T8" fmla="*/ 38 w 75"/>
                  <a:gd name="T9" fmla="*/ 75 h 75"/>
                  <a:gd name="T10" fmla="*/ 75 w 75"/>
                  <a:gd name="T11" fmla="*/ 75 h 75"/>
                  <a:gd name="T12" fmla="*/ 75 w 75"/>
                  <a:gd name="T13" fmla="*/ 39 h 75"/>
                  <a:gd name="T14" fmla="*/ 75 w 75"/>
                  <a:gd name="T15" fmla="*/ 0 h 75"/>
                  <a:gd name="T16" fmla="*/ 38 w 75"/>
                  <a:gd name="T1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75">
                    <a:moveTo>
                      <a:pt x="38" y="0"/>
                    </a:moveTo>
                    <a:lnTo>
                      <a:pt x="0" y="0"/>
                    </a:lnTo>
                    <a:lnTo>
                      <a:pt x="0" y="39"/>
                    </a:lnTo>
                    <a:lnTo>
                      <a:pt x="0" y="75"/>
                    </a:lnTo>
                    <a:lnTo>
                      <a:pt x="38" y="75"/>
                    </a:lnTo>
                    <a:lnTo>
                      <a:pt x="75" y="75"/>
                    </a:lnTo>
                    <a:lnTo>
                      <a:pt x="75" y="39"/>
                    </a:lnTo>
                    <a:lnTo>
                      <a:pt x="75" y="0"/>
                    </a:lnTo>
                    <a:lnTo>
                      <a:pt x="38" y="0"/>
                    </a:lnTo>
                    <a:close/>
                  </a:path>
                </a:pathLst>
              </a:custGeom>
              <a:solidFill>
                <a:srgbClr val="00AD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99" name="Freeform 459"/>
              <p:cNvSpPr>
                <a:spLocks/>
              </p:cNvSpPr>
              <p:nvPr/>
            </p:nvSpPr>
            <p:spPr bwMode="auto">
              <a:xfrm>
                <a:off x="6991351" y="2090738"/>
                <a:ext cx="119063" cy="119063"/>
              </a:xfrm>
              <a:custGeom>
                <a:avLst/>
                <a:gdLst>
                  <a:gd name="T0" fmla="*/ 38 w 75"/>
                  <a:gd name="T1" fmla="*/ 0 h 75"/>
                  <a:gd name="T2" fmla="*/ 0 w 75"/>
                  <a:gd name="T3" fmla="*/ 0 h 75"/>
                  <a:gd name="T4" fmla="*/ 0 w 75"/>
                  <a:gd name="T5" fmla="*/ 39 h 75"/>
                  <a:gd name="T6" fmla="*/ 0 w 75"/>
                  <a:gd name="T7" fmla="*/ 75 h 75"/>
                  <a:gd name="T8" fmla="*/ 38 w 75"/>
                  <a:gd name="T9" fmla="*/ 75 h 75"/>
                  <a:gd name="T10" fmla="*/ 75 w 75"/>
                  <a:gd name="T11" fmla="*/ 75 h 75"/>
                  <a:gd name="T12" fmla="*/ 75 w 75"/>
                  <a:gd name="T13" fmla="*/ 39 h 75"/>
                  <a:gd name="T14" fmla="*/ 75 w 75"/>
                  <a:gd name="T15" fmla="*/ 0 h 75"/>
                  <a:gd name="T16" fmla="*/ 38 w 75"/>
                  <a:gd name="T1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75">
                    <a:moveTo>
                      <a:pt x="38" y="0"/>
                    </a:moveTo>
                    <a:lnTo>
                      <a:pt x="0" y="0"/>
                    </a:lnTo>
                    <a:lnTo>
                      <a:pt x="0" y="39"/>
                    </a:lnTo>
                    <a:lnTo>
                      <a:pt x="0" y="75"/>
                    </a:lnTo>
                    <a:lnTo>
                      <a:pt x="38" y="75"/>
                    </a:lnTo>
                    <a:lnTo>
                      <a:pt x="75" y="75"/>
                    </a:lnTo>
                    <a:lnTo>
                      <a:pt x="75" y="39"/>
                    </a:lnTo>
                    <a:lnTo>
                      <a:pt x="75" y="0"/>
                    </a:lnTo>
                    <a:lnTo>
                      <a:pt x="3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500" name="Rectangle 460"/>
              <p:cNvSpPr>
                <a:spLocks noChangeArrowheads="1"/>
              </p:cNvSpPr>
              <p:nvPr/>
            </p:nvSpPr>
            <p:spPr bwMode="auto">
              <a:xfrm>
                <a:off x="7780338" y="1870075"/>
                <a:ext cx="31750" cy="31750"/>
              </a:xfrm>
              <a:prstGeom prst="rect">
                <a:avLst/>
              </a:prstGeom>
              <a:solidFill>
                <a:srgbClr val="00AD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501" name="Rectangle 461"/>
              <p:cNvSpPr>
                <a:spLocks noChangeArrowheads="1"/>
              </p:cNvSpPr>
              <p:nvPr/>
            </p:nvSpPr>
            <p:spPr bwMode="auto">
              <a:xfrm>
                <a:off x="6865938" y="1868488"/>
                <a:ext cx="22292"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S</a:t>
                </a:r>
                <a:endParaRPr lang="en-US" altLang="en-US" sz="1764">
                  <a:solidFill>
                    <a:srgbClr val="404040"/>
                  </a:solidFill>
                </a:endParaRPr>
              </a:p>
            </p:txBody>
          </p:sp>
          <p:sp>
            <p:nvSpPr>
              <p:cNvPr id="502" name="Rectangle 462"/>
              <p:cNvSpPr>
                <a:spLocks noChangeArrowheads="1"/>
              </p:cNvSpPr>
              <p:nvPr/>
            </p:nvSpPr>
            <p:spPr bwMode="auto">
              <a:xfrm>
                <a:off x="6888163" y="1868488"/>
                <a:ext cx="9754"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t</a:t>
                </a:r>
                <a:endParaRPr lang="en-US" altLang="en-US" sz="1764">
                  <a:solidFill>
                    <a:srgbClr val="404040"/>
                  </a:solidFill>
                </a:endParaRPr>
              </a:p>
            </p:txBody>
          </p:sp>
          <p:sp>
            <p:nvSpPr>
              <p:cNvPr id="503" name="Rectangle 463"/>
              <p:cNvSpPr>
                <a:spLocks noChangeArrowheads="1"/>
              </p:cNvSpPr>
              <p:nvPr/>
            </p:nvSpPr>
            <p:spPr bwMode="auto">
              <a:xfrm>
                <a:off x="6902451" y="1868488"/>
                <a:ext cx="18113"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a</a:t>
                </a:r>
                <a:endParaRPr lang="en-US" altLang="en-US" sz="1764">
                  <a:solidFill>
                    <a:srgbClr val="404040"/>
                  </a:solidFill>
                </a:endParaRPr>
              </a:p>
            </p:txBody>
          </p:sp>
          <p:sp>
            <p:nvSpPr>
              <p:cNvPr id="504" name="Rectangle 464"/>
              <p:cNvSpPr>
                <a:spLocks noChangeArrowheads="1"/>
              </p:cNvSpPr>
              <p:nvPr/>
            </p:nvSpPr>
            <p:spPr bwMode="auto">
              <a:xfrm>
                <a:off x="6923088" y="1868488"/>
                <a:ext cx="11146"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r</a:t>
                </a:r>
                <a:endParaRPr lang="en-US" altLang="en-US" sz="1764">
                  <a:solidFill>
                    <a:srgbClr val="404040"/>
                  </a:solidFill>
                </a:endParaRPr>
              </a:p>
            </p:txBody>
          </p:sp>
          <p:sp>
            <p:nvSpPr>
              <p:cNvPr id="505" name="Rectangle 465"/>
              <p:cNvSpPr>
                <a:spLocks noChangeArrowheads="1"/>
              </p:cNvSpPr>
              <p:nvPr/>
            </p:nvSpPr>
            <p:spPr bwMode="auto">
              <a:xfrm>
                <a:off x="6940551" y="1868488"/>
                <a:ext cx="9754"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t</a:t>
                </a:r>
                <a:endParaRPr lang="en-US" altLang="en-US" sz="1764">
                  <a:solidFill>
                    <a:srgbClr val="404040"/>
                  </a:solidFill>
                </a:endParaRPr>
              </a:p>
            </p:txBody>
          </p:sp>
          <p:sp>
            <p:nvSpPr>
              <p:cNvPr id="506" name="Freeform 466"/>
              <p:cNvSpPr>
                <a:spLocks/>
              </p:cNvSpPr>
              <p:nvPr/>
            </p:nvSpPr>
            <p:spPr bwMode="auto">
              <a:xfrm>
                <a:off x="6686551" y="1739900"/>
                <a:ext cx="1241425" cy="771525"/>
              </a:xfrm>
              <a:custGeom>
                <a:avLst/>
                <a:gdLst>
                  <a:gd name="T0" fmla="*/ 209 w 513"/>
                  <a:gd name="T1" fmla="*/ 0 h 318"/>
                  <a:gd name="T2" fmla="*/ 8 w 513"/>
                  <a:gd name="T3" fmla="*/ 0 h 318"/>
                  <a:gd name="T4" fmla="*/ 0 w 513"/>
                  <a:gd name="T5" fmla="*/ 7 h 318"/>
                  <a:gd name="T6" fmla="*/ 0 w 513"/>
                  <a:gd name="T7" fmla="*/ 311 h 318"/>
                  <a:gd name="T8" fmla="*/ 8 w 513"/>
                  <a:gd name="T9" fmla="*/ 318 h 318"/>
                  <a:gd name="T10" fmla="*/ 506 w 513"/>
                  <a:gd name="T11" fmla="*/ 318 h 318"/>
                  <a:gd name="T12" fmla="*/ 513 w 513"/>
                  <a:gd name="T13" fmla="*/ 311 h 318"/>
                  <a:gd name="T14" fmla="*/ 513 w 513"/>
                  <a:gd name="T15" fmla="*/ 304 h 318"/>
                  <a:gd name="T16" fmla="*/ 473 w 513"/>
                  <a:gd name="T17" fmla="*/ 264 h 318"/>
                  <a:gd name="T18" fmla="*/ 473 w 513"/>
                  <a:gd name="T19" fmla="*/ 271 h 318"/>
                  <a:gd name="T20" fmla="*/ 467 w 513"/>
                  <a:gd name="T21" fmla="*/ 277 h 318"/>
                  <a:gd name="T22" fmla="*/ 46 w 513"/>
                  <a:gd name="T23" fmla="*/ 277 h 318"/>
                  <a:gd name="T24" fmla="*/ 40 w 513"/>
                  <a:gd name="T25" fmla="*/ 271 h 318"/>
                  <a:gd name="T26" fmla="*/ 40 w 513"/>
                  <a:gd name="T27" fmla="*/ 44 h 318"/>
                  <a:gd name="T28" fmla="*/ 46 w 513"/>
                  <a:gd name="T29" fmla="*/ 38 h 318"/>
                  <a:gd name="T30" fmla="*/ 248 w 513"/>
                  <a:gd name="T31" fmla="*/ 38 h 318"/>
                  <a:gd name="T32" fmla="*/ 209 w 513"/>
                  <a:gd name="T33" fmla="*/ 0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13" h="318">
                    <a:moveTo>
                      <a:pt x="209" y="0"/>
                    </a:moveTo>
                    <a:cubicBezTo>
                      <a:pt x="8" y="0"/>
                      <a:pt x="8" y="0"/>
                      <a:pt x="8" y="0"/>
                    </a:cubicBezTo>
                    <a:cubicBezTo>
                      <a:pt x="4" y="0"/>
                      <a:pt x="0" y="3"/>
                      <a:pt x="0" y="7"/>
                    </a:cubicBezTo>
                    <a:cubicBezTo>
                      <a:pt x="0" y="311"/>
                      <a:pt x="0" y="311"/>
                      <a:pt x="0" y="311"/>
                    </a:cubicBezTo>
                    <a:cubicBezTo>
                      <a:pt x="0" y="315"/>
                      <a:pt x="4" y="318"/>
                      <a:pt x="8" y="318"/>
                    </a:cubicBezTo>
                    <a:cubicBezTo>
                      <a:pt x="506" y="318"/>
                      <a:pt x="506" y="318"/>
                      <a:pt x="506" y="318"/>
                    </a:cubicBezTo>
                    <a:cubicBezTo>
                      <a:pt x="510" y="318"/>
                      <a:pt x="513" y="315"/>
                      <a:pt x="513" y="311"/>
                    </a:cubicBezTo>
                    <a:cubicBezTo>
                      <a:pt x="513" y="304"/>
                      <a:pt x="513" y="304"/>
                      <a:pt x="513" y="304"/>
                    </a:cubicBezTo>
                    <a:cubicBezTo>
                      <a:pt x="473" y="264"/>
                      <a:pt x="473" y="264"/>
                      <a:pt x="473" y="264"/>
                    </a:cubicBezTo>
                    <a:cubicBezTo>
                      <a:pt x="473" y="271"/>
                      <a:pt x="473" y="271"/>
                      <a:pt x="473" y="271"/>
                    </a:cubicBezTo>
                    <a:cubicBezTo>
                      <a:pt x="473" y="274"/>
                      <a:pt x="471" y="277"/>
                      <a:pt x="467" y="277"/>
                    </a:cubicBezTo>
                    <a:cubicBezTo>
                      <a:pt x="46" y="277"/>
                      <a:pt x="46" y="277"/>
                      <a:pt x="46" y="277"/>
                    </a:cubicBezTo>
                    <a:cubicBezTo>
                      <a:pt x="43" y="277"/>
                      <a:pt x="40" y="274"/>
                      <a:pt x="40" y="271"/>
                    </a:cubicBezTo>
                    <a:cubicBezTo>
                      <a:pt x="40" y="44"/>
                      <a:pt x="40" y="44"/>
                      <a:pt x="40" y="44"/>
                    </a:cubicBezTo>
                    <a:cubicBezTo>
                      <a:pt x="40" y="41"/>
                      <a:pt x="43" y="38"/>
                      <a:pt x="46" y="38"/>
                    </a:cubicBezTo>
                    <a:cubicBezTo>
                      <a:pt x="248" y="38"/>
                      <a:pt x="248" y="38"/>
                      <a:pt x="248" y="38"/>
                    </a:cubicBezTo>
                    <a:cubicBezTo>
                      <a:pt x="209" y="0"/>
                      <a:pt x="209" y="0"/>
                      <a:pt x="209" y="0"/>
                    </a:cubicBezTo>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507" name="Freeform 467"/>
              <p:cNvSpPr>
                <a:spLocks noEditPoints="1"/>
              </p:cNvSpPr>
              <p:nvPr/>
            </p:nvSpPr>
            <p:spPr bwMode="auto">
              <a:xfrm>
                <a:off x="6783388" y="1831975"/>
                <a:ext cx="1047750" cy="579438"/>
              </a:xfrm>
              <a:custGeom>
                <a:avLst/>
                <a:gdLst>
                  <a:gd name="T0" fmla="*/ 242 w 433"/>
                  <a:gd name="T1" fmla="*/ 192 h 239"/>
                  <a:gd name="T2" fmla="*/ 343 w 433"/>
                  <a:gd name="T3" fmla="*/ 208 h 239"/>
                  <a:gd name="T4" fmla="*/ 34 w 433"/>
                  <a:gd name="T5" fmla="*/ 208 h 239"/>
                  <a:gd name="T6" fmla="*/ 83 w 433"/>
                  <a:gd name="T7" fmla="*/ 159 h 239"/>
                  <a:gd name="T8" fmla="*/ 34 w 433"/>
                  <a:gd name="T9" fmla="*/ 208 h 239"/>
                  <a:gd name="T10" fmla="*/ 87 w 433"/>
                  <a:gd name="T11" fmla="*/ 159 h 239"/>
                  <a:gd name="T12" fmla="*/ 136 w 433"/>
                  <a:gd name="T13" fmla="*/ 208 h 239"/>
                  <a:gd name="T14" fmla="*/ 139 w 433"/>
                  <a:gd name="T15" fmla="*/ 208 h 239"/>
                  <a:gd name="T16" fmla="*/ 240 w 433"/>
                  <a:gd name="T17" fmla="*/ 159 h 239"/>
                  <a:gd name="T18" fmla="*/ 139 w 433"/>
                  <a:gd name="T19" fmla="*/ 208 h 239"/>
                  <a:gd name="T20" fmla="*/ 242 w 433"/>
                  <a:gd name="T21" fmla="*/ 159 h 239"/>
                  <a:gd name="T22" fmla="*/ 343 w 433"/>
                  <a:gd name="T23" fmla="*/ 192 h 239"/>
                  <a:gd name="T24" fmla="*/ 34 w 433"/>
                  <a:gd name="T25" fmla="*/ 156 h 239"/>
                  <a:gd name="T26" fmla="*/ 83 w 433"/>
                  <a:gd name="T27" fmla="*/ 107 h 239"/>
                  <a:gd name="T28" fmla="*/ 34 w 433"/>
                  <a:gd name="T29" fmla="*/ 156 h 239"/>
                  <a:gd name="T30" fmla="*/ 86 w 433"/>
                  <a:gd name="T31" fmla="*/ 132 h 239"/>
                  <a:gd name="T32" fmla="*/ 111 w 433"/>
                  <a:gd name="T33" fmla="*/ 107 h 239"/>
                  <a:gd name="T34" fmla="*/ 135 w 433"/>
                  <a:gd name="T35" fmla="*/ 132 h 239"/>
                  <a:gd name="T36" fmla="*/ 111 w 433"/>
                  <a:gd name="T37" fmla="*/ 156 h 239"/>
                  <a:gd name="T38" fmla="*/ 139 w 433"/>
                  <a:gd name="T39" fmla="*/ 156 h 239"/>
                  <a:gd name="T40" fmla="*/ 240 w 433"/>
                  <a:gd name="T41" fmla="*/ 107 h 239"/>
                  <a:gd name="T42" fmla="*/ 139 w 433"/>
                  <a:gd name="T43" fmla="*/ 156 h 239"/>
                  <a:gd name="T44" fmla="*/ 243 w 433"/>
                  <a:gd name="T45" fmla="*/ 107 h 239"/>
                  <a:gd name="T46" fmla="*/ 292 w 433"/>
                  <a:gd name="T47" fmla="*/ 156 h 239"/>
                  <a:gd name="T48" fmla="*/ 34 w 433"/>
                  <a:gd name="T49" fmla="*/ 104 h 239"/>
                  <a:gd name="T50" fmla="*/ 135 w 433"/>
                  <a:gd name="T51" fmla="*/ 55 h 239"/>
                  <a:gd name="T52" fmla="*/ 34 w 433"/>
                  <a:gd name="T53" fmla="*/ 104 h 239"/>
                  <a:gd name="T54" fmla="*/ 139 w 433"/>
                  <a:gd name="T55" fmla="*/ 55 h 239"/>
                  <a:gd name="T56" fmla="*/ 240 w 433"/>
                  <a:gd name="T57" fmla="*/ 104 h 239"/>
                  <a:gd name="T58" fmla="*/ 35 w 433"/>
                  <a:gd name="T59" fmla="*/ 30 h 239"/>
                  <a:gd name="T60" fmla="*/ 70 w 433"/>
                  <a:gd name="T61" fmla="*/ 17 h 239"/>
                  <a:gd name="T62" fmla="*/ 35 w 433"/>
                  <a:gd name="T63" fmla="*/ 30 h 239"/>
                  <a:gd name="T64" fmla="*/ 6 w 433"/>
                  <a:gd name="T65" fmla="*/ 0 h 239"/>
                  <a:gd name="T66" fmla="*/ 0 w 433"/>
                  <a:gd name="T67" fmla="*/ 233 h 239"/>
                  <a:gd name="T68" fmla="*/ 427 w 433"/>
                  <a:gd name="T69" fmla="*/ 239 h 239"/>
                  <a:gd name="T70" fmla="*/ 433 w 433"/>
                  <a:gd name="T71" fmla="*/ 226 h 239"/>
                  <a:gd name="T72" fmla="*/ 413 w 433"/>
                  <a:gd name="T73" fmla="*/ 208 h 239"/>
                  <a:gd name="T74" fmla="*/ 365 w 433"/>
                  <a:gd name="T75" fmla="*/ 159 h 239"/>
                  <a:gd name="T76" fmla="*/ 343 w 433"/>
                  <a:gd name="T77" fmla="*/ 136 h 239"/>
                  <a:gd name="T78" fmla="*/ 295 w 433"/>
                  <a:gd name="T79" fmla="*/ 156 h 239"/>
                  <a:gd name="T80" fmla="*/ 315 w 433"/>
                  <a:gd name="T81" fmla="*/ 107 h 239"/>
                  <a:gd name="T82" fmla="*/ 295 w 433"/>
                  <a:gd name="T83" fmla="*/ 104 h 239"/>
                  <a:gd name="T84" fmla="*/ 292 w 433"/>
                  <a:gd name="T85" fmla="*/ 84 h 239"/>
                  <a:gd name="T86" fmla="*/ 243 w 433"/>
                  <a:gd name="T87" fmla="*/ 104 h 239"/>
                  <a:gd name="T88" fmla="*/ 263 w 433"/>
                  <a:gd name="T89" fmla="*/ 55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33" h="239">
                    <a:moveTo>
                      <a:pt x="242" y="208"/>
                    </a:moveTo>
                    <a:cubicBezTo>
                      <a:pt x="242" y="192"/>
                      <a:pt x="242" y="192"/>
                      <a:pt x="242" y="192"/>
                    </a:cubicBezTo>
                    <a:cubicBezTo>
                      <a:pt x="343" y="192"/>
                      <a:pt x="343" y="192"/>
                      <a:pt x="343" y="192"/>
                    </a:cubicBezTo>
                    <a:cubicBezTo>
                      <a:pt x="343" y="208"/>
                      <a:pt x="343" y="208"/>
                      <a:pt x="343" y="208"/>
                    </a:cubicBezTo>
                    <a:cubicBezTo>
                      <a:pt x="242" y="208"/>
                      <a:pt x="242" y="208"/>
                      <a:pt x="242" y="208"/>
                    </a:cubicBezTo>
                    <a:moveTo>
                      <a:pt x="34" y="208"/>
                    </a:moveTo>
                    <a:cubicBezTo>
                      <a:pt x="34" y="159"/>
                      <a:pt x="34" y="159"/>
                      <a:pt x="34" y="159"/>
                    </a:cubicBezTo>
                    <a:cubicBezTo>
                      <a:pt x="83" y="159"/>
                      <a:pt x="83" y="159"/>
                      <a:pt x="83" y="159"/>
                    </a:cubicBezTo>
                    <a:cubicBezTo>
                      <a:pt x="83" y="208"/>
                      <a:pt x="83" y="208"/>
                      <a:pt x="83" y="208"/>
                    </a:cubicBezTo>
                    <a:cubicBezTo>
                      <a:pt x="34" y="208"/>
                      <a:pt x="34" y="208"/>
                      <a:pt x="34" y="208"/>
                    </a:cubicBezTo>
                    <a:moveTo>
                      <a:pt x="87" y="208"/>
                    </a:moveTo>
                    <a:cubicBezTo>
                      <a:pt x="87" y="159"/>
                      <a:pt x="87" y="159"/>
                      <a:pt x="87" y="159"/>
                    </a:cubicBezTo>
                    <a:cubicBezTo>
                      <a:pt x="136" y="159"/>
                      <a:pt x="136" y="159"/>
                      <a:pt x="136" y="159"/>
                    </a:cubicBezTo>
                    <a:cubicBezTo>
                      <a:pt x="136" y="208"/>
                      <a:pt x="136" y="208"/>
                      <a:pt x="136" y="208"/>
                    </a:cubicBezTo>
                    <a:cubicBezTo>
                      <a:pt x="87" y="208"/>
                      <a:pt x="87" y="208"/>
                      <a:pt x="87" y="208"/>
                    </a:cubicBezTo>
                    <a:moveTo>
                      <a:pt x="139" y="208"/>
                    </a:moveTo>
                    <a:cubicBezTo>
                      <a:pt x="139" y="159"/>
                      <a:pt x="139" y="159"/>
                      <a:pt x="139" y="159"/>
                    </a:cubicBezTo>
                    <a:cubicBezTo>
                      <a:pt x="240" y="159"/>
                      <a:pt x="240" y="159"/>
                      <a:pt x="240" y="159"/>
                    </a:cubicBezTo>
                    <a:cubicBezTo>
                      <a:pt x="240" y="208"/>
                      <a:pt x="240" y="208"/>
                      <a:pt x="240" y="208"/>
                    </a:cubicBezTo>
                    <a:cubicBezTo>
                      <a:pt x="139" y="208"/>
                      <a:pt x="139" y="208"/>
                      <a:pt x="139" y="208"/>
                    </a:cubicBezTo>
                    <a:moveTo>
                      <a:pt x="242" y="192"/>
                    </a:moveTo>
                    <a:cubicBezTo>
                      <a:pt x="242" y="159"/>
                      <a:pt x="242" y="159"/>
                      <a:pt x="242" y="159"/>
                    </a:cubicBezTo>
                    <a:cubicBezTo>
                      <a:pt x="343" y="159"/>
                      <a:pt x="343" y="159"/>
                      <a:pt x="343" y="159"/>
                    </a:cubicBezTo>
                    <a:cubicBezTo>
                      <a:pt x="343" y="192"/>
                      <a:pt x="343" y="192"/>
                      <a:pt x="343" y="192"/>
                    </a:cubicBezTo>
                    <a:cubicBezTo>
                      <a:pt x="242" y="192"/>
                      <a:pt x="242" y="192"/>
                      <a:pt x="242" y="192"/>
                    </a:cubicBezTo>
                    <a:moveTo>
                      <a:pt x="34" y="156"/>
                    </a:moveTo>
                    <a:cubicBezTo>
                      <a:pt x="34" y="107"/>
                      <a:pt x="34" y="107"/>
                      <a:pt x="34" y="107"/>
                    </a:cubicBezTo>
                    <a:cubicBezTo>
                      <a:pt x="83" y="107"/>
                      <a:pt x="83" y="107"/>
                      <a:pt x="83" y="107"/>
                    </a:cubicBezTo>
                    <a:cubicBezTo>
                      <a:pt x="83" y="156"/>
                      <a:pt x="83" y="156"/>
                      <a:pt x="83" y="156"/>
                    </a:cubicBezTo>
                    <a:cubicBezTo>
                      <a:pt x="34" y="156"/>
                      <a:pt x="34" y="156"/>
                      <a:pt x="34" y="156"/>
                    </a:cubicBezTo>
                    <a:moveTo>
                      <a:pt x="86" y="156"/>
                    </a:moveTo>
                    <a:cubicBezTo>
                      <a:pt x="86" y="132"/>
                      <a:pt x="86" y="132"/>
                      <a:pt x="86" y="132"/>
                    </a:cubicBezTo>
                    <a:cubicBezTo>
                      <a:pt x="86" y="107"/>
                      <a:pt x="86" y="107"/>
                      <a:pt x="86" y="107"/>
                    </a:cubicBezTo>
                    <a:cubicBezTo>
                      <a:pt x="111" y="107"/>
                      <a:pt x="111" y="107"/>
                      <a:pt x="111" y="107"/>
                    </a:cubicBezTo>
                    <a:cubicBezTo>
                      <a:pt x="135" y="107"/>
                      <a:pt x="135" y="107"/>
                      <a:pt x="135" y="107"/>
                    </a:cubicBezTo>
                    <a:cubicBezTo>
                      <a:pt x="135" y="132"/>
                      <a:pt x="135" y="132"/>
                      <a:pt x="135" y="132"/>
                    </a:cubicBezTo>
                    <a:cubicBezTo>
                      <a:pt x="135" y="156"/>
                      <a:pt x="135" y="156"/>
                      <a:pt x="135" y="156"/>
                    </a:cubicBezTo>
                    <a:cubicBezTo>
                      <a:pt x="111" y="156"/>
                      <a:pt x="111" y="156"/>
                      <a:pt x="111" y="156"/>
                    </a:cubicBezTo>
                    <a:cubicBezTo>
                      <a:pt x="86" y="156"/>
                      <a:pt x="86" y="156"/>
                      <a:pt x="86" y="156"/>
                    </a:cubicBezTo>
                    <a:moveTo>
                      <a:pt x="139" y="156"/>
                    </a:moveTo>
                    <a:cubicBezTo>
                      <a:pt x="139" y="107"/>
                      <a:pt x="139" y="107"/>
                      <a:pt x="139" y="107"/>
                    </a:cubicBezTo>
                    <a:cubicBezTo>
                      <a:pt x="240" y="107"/>
                      <a:pt x="240" y="107"/>
                      <a:pt x="240" y="107"/>
                    </a:cubicBezTo>
                    <a:cubicBezTo>
                      <a:pt x="240" y="156"/>
                      <a:pt x="240" y="156"/>
                      <a:pt x="240" y="156"/>
                    </a:cubicBezTo>
                    <a:cubicBezTo>
                      <a:pt x="139" y="156"/>
                      <a:pt x="139" y="156"/>
                      <a:pt x="139" y="156"/>
                    </a:cubicBezTo>
                    <a:moveTo>
                      <a:pt x="243" y="156"/>
                    </a:moveTo>
                    <a:cubicBezTo>
                      <a:pt x="243" y="107"/>
                      <a:pt x="243" y="107"/>
                      <a:pt x="243" y="107"/>
                    </a:cubicBezTo>
                    <a:cubicBezTo>
                      <a:pt x="292" y="107"/>
                      <a:pt x="292" y="107"/>
                      <a:pt x="292" y="107"/>
                    </a:cubicBezTo>
                    <a:cubicBezTo>
                      <a:pt x="292" y="156"/>
                      <a:pt x="292" y="156"/>
                      <a:pt x="292" y="156"/>
                    </a:cubicBezTo>
                    <a:cubicBezTo>
                      <a:pt x="243" y="156"/>
                      <a:pt x="243" y="156"/>
                      <a:pt x="243" y="156"/>
                    </a:cubicBezTo>
                    <a:moveTo>
                      <a:pt x="34" y="104"/>
                    </a:moveTo>
                    <a:cubicBezTo>
                      <a:pt x="34" y="55"/>
                      <a:pt x="34" y="55"/>
                      <a:pt x="34" y="55"/>
                    </a:cubicBezTo>
                    <a:cubicBezTo>
                      <a:pt x="135" y="55"/>
                      <a:pt x="135" y="55"/>
                      <a:pt x="135" y="55"/>
                    </a:cubicBezTo>
                    <a:cubicBezTo>
                      <a:pt x="135" y="104"/>
                      <a:pt x="135" y="104"/>
                      <a:pt x="135" y="104"/>
                    </a:cubicBezTo>
                    <a:cubicBezTo>
                      <a:pt x="34" y="104"/>
                      <a:pt x="34" y="104"/>
                      <a:pt x="34" y="104"/>
                    </a:cubicBezTo>
                    <a:moveTo>
                      <a:pt x="139" y="104"/>
                    </a:moveTo>
                    <a:cubicBezTo>
                      <a:pt x="139" y="55"/>
                      <a:pt x="139" y="55"/>
                      <a:pt x="139" y="55"/>
                    </a:cubicBezTo>
                    <a:cubicBezTo>
                      <a:pt x="240" y="55"/>
                      <a:pt x="240" y="55"/>
                      <a:pt x="240" y="55"/>
                    </a:cubicBezTo>
                    <a:cubicBezTo>
                      <a:pt x="240" y="104"/>
                      <a:pt x="240" y="104"/>
                      <a:pt x="240" y="104"/>
                    </a:cubicBezTo>
                    <a:cubicBezTo>
                      <a:pt x="139" y="104"/>
                      <a:pt x="139" y="104"/>
                      <a:pt x="139" y="104"/>
                    </a:cubicBezTo>
                    <a:moveTo>
                      <a:pt x="35" y="30"/>
                    </a:moveTo>
                    <a:cubicBezTo>
                      <a:pt x="35" y="17"/>
                      <a:pt x="35" y="17"/>
                      <a:pt x="35" y="17"/>
                    </a:cubicBezTo>
                    <a:cubicBezTo>
                      <a:pt x="70" y="17"/>
                      <a:pt x="70" y="17"/>
                      <a:pt x="70" y="17"/>
                    </a:cubicBezTo>
                    <a:cubicBezTo>
                      <a:pt x="70" y="30"/>
                      <a:pt x="70" y="30"/>
                      <a:pt x="70" y="30"/>
                    </a:cubicBezTo>
                    <a:cubicBezTo>
                      <a:pt x="35" y="30"/>
                      <a:pt x="35" y="30"/>
                      <a:pt x="35" y="30"/>
                    </a:cubicBezTo>
                    <a:moveTo>
                      <a:pt x="208" y="0"/>
                    </a:moveTo>
                    <a:cubicBezTo>
                      <a:pt x="6" y="0"/>
                      <a:pt x="6" y="0"/>
                      <a:pt x="6" y="0"/>
                    </a:cubicBezTo>
                    <a:cubicBezTo>
                      <a:pt x="3" y="0"/>
                      <a:pt x="0" y="3"/>
                      <a:pt x="0" y="6"/>
                    </a:cubicBezTo>
                    <a:cubicBezTo>
                      <a:pt x="0" y="233"/>
                      <a:pt x="0" y="233"/>
                      <a:pt x="0" y="233"/>
                    </a:cubicBezTo>
                    <a:cubicBezTo>
                      <a:pt x="0" y="236"/>
                      <a:pt x="3" y="239"/>
                      <a:pt x="6" y="239"/>
                    </a:cubicBezTo>
                    <a:cubicBezTo>
                      <a:pt x="427" y="239"/>
                      <a:pt x="427" y="239"/>
                      <a:pt x="427" y="239"/>
                    </a:cubicBezTo>
                    <a:cubicBezTo>
                      <a:pt x="431" y="239"/>
                      <a:pt x="433" y="236"/>
                      <a:pt x="433" y="233"/>
                    </a:cubicBezTo>
                    <a:cubicBezTo>
                      <a:pt x="433" y="226"/>
                      <a:pt x="433" y="226"/>
                      <a:pt x="433" y="226"/>
                    </a:cubicBezTo>
                    <a:cubicBezTo>
                      <a:pt x="413" y="206"/>
                      <a:pt x="413" y="206"/>
                      <a:pt x="413" y="206"/>
                    </a:cubicBezTo>
                    <a:cubicBezTo>
                      <a:pt x="413" y="208"/>
                      <a:pt x="413" y="208"/>
                      <a:pt x="413" y="208"/>
                    </a:cubicBezTo>
                    <a:cubicBezTo>
                      <a:pt x="365" y="208"/>
                      <a:pt x="365" y="208"/>
                      <a:pt x="365" y="208"/>
                    </a:cubicBezTo>
                    <a:cubicBezTo>
                      <a:pt x="365" y="159"/>
                      <a:pt x="365" y="159"/>
                      <a:pt x="365" y="159"/>
                    </a:cubicBezTo>
                    <a:cubicBezTo>
                      <a:pt x="366" y="159"/>
                      <a:pt x="366" y="159"/>
                      <a:pt x="366" y="159"/>
                    </a:cubicBezTo>
                    <a:cubicBezTo>
                      <a:pt x="343" y="136"/>
                      <a:pt x="343" y="136"/>
                      <a:pt x="343" y="136"/>
                    </a:cubicBezTo>
                    <a:cubicBezTo>
                      <a:pt x="343" y="156"/>
                      <a:pt x="343" y="156"/>
                      <a:pt x="343" y="156"/>
                    </a:cubicBezTo>
                    <a:cubicBezTo>
                      <a:pt x="295" y="156"/>
                      <a:pt x="295" y="156"/>
                      <a:pt x="295" y="156"/>
                    </a:cubicBezTo>
                    <a:cubicBezTo>
                      <a:pt x="295" y="107"/>
                      <a:pt x="295" y="107"/>
                      <a:pt x="295" y="107"/>
                    </a:cubicBezTo>
                    <a:cubicBezTo>
                      <a:pt x="315" y="107"/>
                      <a:pt x="315" y="107"/>
                      <a:pt x="315" y="107"/>
                    </a:cubicBezTo>
                    <a:cubicBezTo>
                      <a:pt x="311" y="104"/>
                      <a:pt x="311" y="104"/>
                      <a:pt x="311" y="104"/>
                    </a:cubicBezTo>
                    <a:cubicBezTo>
                      <a:pt x="295" y="104"/>
                      <a:pt x="295" y="104"/>
                      <a:pt x="295" y="104"/>
                    </a:cubicBezTo>
                    <a:cubicBezTo>
                      <a:pt x="295" y="87"/>
                      <a:pt x="295" y="87"/>
                      <a:pt x="295" y="87"/>
                    </a:cubicBezTo>
                    <a:cubicBezTo>
                      <a:pt x="292" y="84"/>
                      <a:pt x="292" y="84"/>
                      <a:pt x="292" y="84"/>
                    </a:cubicBezTo>
                    <a:cubicBezTo>
                      <a:pt x="292" y="104"/>
                      <a:pt x="292" y="104"/>
                      <a:pt x="292" y="104"/>
                    </a:cubicBezTo>
                    <a:cubicBezTo>
                      <a:pt x="243" y="104"/>
                      <a:pt x="243" y="104"/>
                      <a:pt x="243" y="104"/>
                    </a:cubicBezTo>
                    <a:cubicBezTo>
                      <a:pt x="243" y="55"/>
                      <a:pt x="243" y="55"/>
                      <a:pt x="243" y="55"/>
                    </a:cubicBezTo>
                    <a:cubicBezTo>
                      <a:pt x="263" y="55"/>
                      <a:pt x="263" y="55"/>
                      <a:pt x="263" y="55"/>
                    </a:cubicBezTo>
                    <a:cubicBezTo>
                      <a:pt x="208" y="0"/>
                      <a:pt x="208" y="0"/>
                      <a:pt x="208" y="0"/>
                    </a:cubicBezTo>
                  </a:path>
                </a:pathLst>
              </a:custGeom>
              <a:solidFill>
                <a:srgbClr val="F033A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508" name="Rectangle 468"/>
              <p:cNvSpPr>
                <a:spLocks noChangeArrowheads="1"/>
              </p:cNvSpPr>
              <p:nvPr/>
            </p:nvSpPr>
            <p:spPr bwMode="auto">
              <a:xfrm>
                <a:off x="6865938" y="1965325"/>
                <a:ext cx="244475" cy="1190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509" name="Rectangle 469"/>
              <p:cNvSpPr>
                <a:spLocks noChangeArrowheads="1"/>
              </p:cNvSpPr>
              <p:nvPr/>
            </p:nvSpPr>
            <p:spPr bwMode="auto">
              <a:xfrm>
                <a:off x="6865938" y="1965325"/>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510" name="Rectangle 470"/>
              <p:cNvSpPr>
                <a:spLocks noChangeArrowheads="1"/>
              </p:cNvSpPr>
              <p:nvPr/>
            </p:nvSpPr>
            <p:spPr bwMode="auto">
              <a:xfrm>
                <a:off x="7119938" y="1965325"/>
                <a:ext cx="244475" cy="119063"/>
              </a:xfrm>
              <a:prstGeom prst="rect">
                <a:avLst/>
              </a:prstGeom>
              <a:solidFill>
                <a:srgbClr val="AC5EA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511" name="Rectangle 471"/>
              <p:cNvSpPr>
                <a:spLocks noChangeArrowheads="1"/>
              </p:cNvSpPr>
              <p:nvPr/>
            </p:nvSpPr>
            <p:spPr bwMode="auto">
              <a:xfrm>
                <a:off x="7119938" y="1965325"/>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512" name="Freeform 472"/>
              <p:cNvSpPr>
                <a:spLocks/>
              </p:cNvSpPr>
              <p:nvPr/>
            </p:nvSpPr>
            <p:spPr bwMode="auto">
              <a:xfrm>
                <a:off x="7372351" y="1965325"/>
                <a:ext cx="117475" cy="119063"/>
              </a:xfrm>
              <a:custGeom>
                <a:avLst/>
                <a:gdLst>
                  <a:gd name="T0" fmla="*/ 30 w 74"/>
                  <a:gd name="T1" fmla="*/ 0 h 75"/>
                  <a:gd name="T2" fmla="*/ 0 w 74"/>
                  <a:gd name="T3" fmla="*/ 0 h 75"/>
                  <a:gd name="T4" fmla="*/ 0 w 74"/>
                  <a:gd name="T5" fmla="*/ 75 h 75"/>
                  <a:gd name="T6" fmla="*/ 74 w 74"/>
                  <a:gd name="T7" fmla="*/ 75 h 75"/>
                  <a:gd name="T8" fmla="*/ 74 w 74"/>
                  <a:gd name="T9" fmla="*/ 44 h 75"/>
                  <a:gd name="T10" fmla="*/ 30 w 74"/>
                  <a:gd name="T11" fmla="*/ 0 h 75"/>
                </a:gdLst>
                <a:ahLst/>
                <a:cxnLst>
                  <a:cxn ang="0">
                    <a:pos x="T0" y="T1"/>
                  </a:cxn>
                  <a:cxn ang="0">
                    <a:pos x="T2" y="T3"/>
                  </a:cxn>
                  <a:cxn ang="0">
                    <a:pos x="T4" y="T5"/>
                  </a:cxn>
                  <a:cxn ang="0">
                    <a:pos x="T6" y="T7"/>
                  </a:cxn>
                  <a:cxn ang="0">
                    <a:pos x="T8" y="T9"/>
                  </a:cxn>
                  <a:cxn ang="0">
                    <a:pos x="T10" y="T11"/>
                  </a:cxn>
                </a:cxnLst>
                <a:rect l="0" t="0" r="r" b="b"/>
                <a:pathLst>
                  <a:path w="74" h="75">
                    <a:moveTo>
                      <a:pt x="30" y="0"/>
                    </a:moveTo>
                    <a:lnTo>
                      <a:pt x="0" y="0"/>
                    </a:lnTo>
                    <a:lnTo>
                      <a:pt x="0" y="75"/>
                    </a:lnTo>
                    <a:lnTo>
                      <a:pt x="74" y="75"/>
                    </a:lnTo>
                    <a:lnTo>
                      <a:pt x="74" y="44"/>
                    </a:lnTo>
                    <a:lnTo>
                      <a:pt x="30" y="0"/>
                    </a:lnTo>
                    <a:close/>
                  </a:path>
                </a:pathLst>
              </a:custGeom>
              <a:solidFill>
                <a:srgbClr val="3346A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513" name="Freeform 473"/>
              <p:cNvSpPr>
                <a:spLocks/>
              </p:cNvSpPr>
              <p:nvPr/>
            </p:nvSpPr>
            <p:spPr bwMode="auto">
              <a:xfrm>
                <a:off x="7372351" y="1965325"/>
                <a:ext cx="117475" cy="119063"/>
              </a:xfrm>
              <a:custGeom>
                <a:avLst/>
                <a:gdLst>
                  <a:gd name="T0" fmla="*/ 30 w 74"/>
                  <a:gd name="T1" fmla="*/ 0 h 75"/>
                  <a:gd name="T2" fmla="*/ 0 w 74"/>
                  <a:gd name="T3" fmla="*/ 0 h 75"/>
                  <a:gd name="T4" fmla="*/ 0 w 74"/>
                  <a:gd name="T5" fmla="*/ 75 h 75"/>
                  <a:gd name="T6" fmla="*/ 74 w 74"/>
                  <a:gd name="T7" fmla="*/ 75 h 75"/>
                  <a:gd name="T8" fmla="*/ 74 w 74"/>
                  <a:gd name="T9" fmla="*/ 44 h 75"/>
                  <a:gd name="T10" fmla="*/ 30 w 74"/>
                  <a:gd name="T11" fmla="*/ 0 h 75"/>
                </a:gdLst>
                <a:ahLst/>
                <a:cxnLst>
                  <a:cxn ang="0">
                    <a:pos x="T0" y="T1"/>
                  </a:cxn>
                  <a:cxn ang="0">
                    <a:pos x="T2" y="T3"/>
                  </a:cxn>
                  <a:cxn ang="0">
                    <a:pos x="T4" y="T5"/>
                  </a:cxn>
                  <a:cxn ang="0">
                    <a:pos x="T6" y="T7"/>
                  </a:cxn>
                  <a:cxn ang="0">
                    <a:pos x="T8" y="T9"/>
                  </a:cxn>
                  <a:cxn ang="0">
                    <a:pos x="T10" y="T11"/>
                  </a:cxn>
                </a:cxnLst>
                <a:rect l="0" t="0" r="r" b="b"/>
                <a:pathLst>
                  <a:path w="74" h="75">
                    <a:moveTo>
                      <a:pt x="30" y="0"/>
                    </a:moveTo>
                    <a:lnTo>
                      <a:pt x="0" y="0"/>
                    </a:lnTo>
                    <a:lnTo>
                      <a:pt x="0" y="75"/>
                    </a:lnTo>
                    <a:lnTo>
                      <a:pt x="74" y="75"/>
                    </a:lnTo>
                    <a:lnTo>
                      <a:pt x="74" y="44"/>
                    </a:lnTo>
                    <a:lnTo>
                      <a:pt x="3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514" name="Freeform 474"/>
              <p:cNvSpPr>
                <a:spLocks/>
              </p:cNvSpPr>
              <p:nvPr/>
            </p:nvSpPr>
            <p:spPr bwMode="auto">
              <a:xfrm>
                <a:off x="7497763" y="2043113"/>
                <a:ext cx="38100" cy="41275"/>
              </a:xfrm>
              <a:custGeom>
                <a:avLst/>
                <a:gdLst>
                  <a:gd name="T0" fmla="*/ 0 w 24"/>
                  <a:gd name="T1" fmla="*/ 0 h 26"/>
                  <a:gd name="T2" fmla="*/ 0 w 24"/>
                  <a:gd name="T3" fmla="*/ 26 h 26"/>
                  <a:gd name="T4" fmla="*/ 24 w 24"/>
                  <a:gd name="T5" fmla="*/ 26 h 26"/>
                  <a:gd name="T6" fmla="*/ 0 w 24"/>
                  <a:gd name="T7" fmla="*/ 0 h 26"/>
                </a:gdLst>
                <a:ahLst/>
                <a:cxnLst>
                  <a:cxn ang="0">
                    <a:pos x="T0" y="T1"/>
                  </a:cxn>
                  <a:cxn ang="0">
                    <a:pos x="T2" y="T3"/>
                  </a:cxn>
                  <a:cxn ang="0">
                    <a:pos x="T4" y="T5"/>
                  </a:cxn>
                  <a:cxn ang="0">
                    <a:pos x="T6" y="T7"/>
                  </a:cxn>
                </a:cxnLst>
                <a:rect l="0" t="0" r="r" b="b"/>
                <a:pathLst>
                  <a:path w="24" h="26">
                    <a:moveTo>
                      <a:pt x="0" y="0"/>
                    </a:moveTo>
                    <a:lnTo>
                      <a:pt x="0" y="26"/>
                    </a:lnTo>
                    <a:lnTo>
                      <a:pt x="24" y="26"/>
                    </a:lnTo>
                    <a:lnTo>
                      <a:pt x="0" y="0"/>
                    </a:lnTo>
                    <a:close/>
                  </a:path>
                </a:pathLst>
              </a:custGeom>
              <a:solidFill>
                <a:srgbClr val="99C8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515" name="Freeform 475"/>
              <p:cNvSpPr>
                <a:spLocks/>
              </p:cNvSpPr>
              <p:nvPr/>
            </p:nvSpPr>
            <p:spPr bwMode="auto">
              <a:xfrm>
                <a:off x="7497763" y="2043113"/>
                <a:ext cx="38100" cy="41275"/>
              </a:xfrm>
              <a:custGeom>
                <a:avLst/>
                <a:gdLst>
                  <a:gd name="T0" fmla="*/ 0 w 24"/>
                  <a:gd name="T1" fmla="*/ 0 h 26"/>
                  <a:gd name="T2" fmla="*/ 0 w 24"/>
                  <a:gd name="T3" fmla="*/ 26 h 26"/>
                  <a:gd name="T4" fmla="*/ 24 w 24"/>
                  <a:gd name="T5" fmla="*/ 26 h 26"/>
                  <a:gd name="T6" fmla="*/ 0 w 24"/>
                  <a:gd name="T7" fmla="*/ 0 h 26"/>
                </a:gdLst>
                <a:ahLst/>
                <a:cxnLst>
                  <a:cxn ang="0">
                    <a:pos x="T0" y="T1"/>
                  </a:cxn>
                  <a:cxn ang="0">
                    <a:pos x="T2" y="T3"/>
                  </a:cxn>
                  <a:cxn ang="0">
                    <a:pos x="T4" y="T5"/>
                  </a:cxn>
                  <a:cxn ang="0">
                    <a:pos x="T6" y="T7"/>
                  </a:cxn>
                </a:cxnLst>
                <a:rect l="0" t="0" r="r" b="b"/>
                <a:pathLst>
                  <a:path w="24" h="26">
                    <a:moveTo>
                      <a:pt x="0" y="0"/>
                    </a:moveTo>
                    <a:lnTo>
                      <a:pt x="0" y="26"/>
                    </a:lnTo>
                    <a:lnTo>
                      <a:pt x="24" y="26"/>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516" name="Rectangle 476"/>
              <p:cNvSpPr>
                <a:spLocks noChangeArrowheads="1"/>
              </p:cNvSpPr>
              <p:nvPr/>
            </p:nvSpPr>
            <p:spPr bwMode="auto">
              <a:xfrm>
                <a:off x="7372351" y="2090738"/>
                <a:ext cx="117475" cy="119063"/>
              </a:xfrm>
              <a:prstGeom prst="rect">
                <a:avLst/>
              </a:prstGeom>
              <a:solidFill>
                <a:srgbClr val="AC5EA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517" name="Rectangle 477"/>
              <p:cNvSpPr>
                <a:spLocks noChangeArrowheads="1"/>
              </p:cNvSpPr>
              <p:nvPr/>
            </p:nvSpPr>
            <p:spPr bwMode="auto">
              <a:xfrm>
                <a:off x="7372351" y="2090738"/>
                <a:ext cx="117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518" name="Rectangle 478"/>
              <p:cNvSpPr>
                <a:spLocks noChangeArrowheads="1"/>
              </p:cNvSpPr>
              <p:nvPr/>
            </p:nvSpPr>
            <p:spPr bwMode="auto">
              <a:xfrm>
                <a:off x="6865938" y="2090738"/>
                <a:ext cx="119063" cy="119063"/>
              </a:xfrm>
              <a:prstGeom prst="rect">
                <a:avLst/>
              </a:prstGeom>
              <a:solidFill>
                <a:srgbClr val="99C8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519" name="Rectangle 479"/>
              <p:cNvSpPr>
                <a:spLocks noChangeArrowheads="1"/>
              </p:cNvSpPr>
              <p:nvPr/>
            </p:nvSpPr>
            <p:spPr bwMode="auto">
              <a:xfrm>
                <a:off x="6865938" y="2090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520" name="Rectangle 480"/>
              <p:cNvSpPr>
                <a:spLocks noChangeArrowheads="1"/>
              </p:cNvSpPr>
              <p:nvPr/>
            </p:nvSpPr>
            <p:spPr bwMode="auto">
              <a:xfrm>
                <a:off x="6865938" y="2217738"/>
                <a:ext cx="119063" cy="119063"/>
              </a:xfrm>
              <a:prstGeom prst="rect">
                <a:avLst/>
              </a:prstGeom>
              <a:solidFill>
                <a:srgbClr val="33BDF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521" name="Rectangle 481"/>
              <p:cNvSpPr>
                <a:spLocks noChangeArrowheads="1"/>
              </p:cNvSpPr>
              <p:nvPr/>
            </p:nvSpPr>
            <p:spPr bwMode="auto">
              <a:xfrm>
                <a:off x="6865938" y="2217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522" name="Rectangle 482"/>
              <p:cNvSpPr>
                <a:spLocks noChangeArrowheads="1"/>
              </p:cNvSpPr>
              <p:nvPr/>
            </p:nvSpPr>
            <p:spPr bwMode="auto">
              <a:xfrm>
                <a:off x="6994526" y="2217738"/>
                <a:ext cx="119063" cy="119063"/>
              </a:xfrm>
              <a:prstGeom prst="rect">
                <a:avLst/>
              </a:prstGeom>
              <a:solidFill>
                <a:srgbClr val="AC5EA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523" name="Rectangle 483"/>
              <p:cNvSpPr>
                <a:spLocks noChangeArrowheads="1"/>
              </p:cNvSpPr>
              <p:nvPr/>
            </p:nvSpPr>
            <p:spPr bwMode="auto">
              <a:xfrm>
                <a:off x="6994526" y="2217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524" name="Rectangle 484"/>
              <p:cNvSpPr>
                <a:spLocks noChangeArrowheads="1"/>
              </p:cNvSpPr>
              <p:nvPr/>
            </p:nvSpPr>
            <p:spPr bwMode="auto">
              <a:xfrm>
                <a:off x="7119938" y="2090738"/>
                <a:ext cx="244475" cy="119063"/>
              </a:xfrm>
              <a:prstGeom prst="rect">
                <a:avLst/>
              </a:prstGeom>
              <a:solidFill>
                <a:srgbClr val="FAF9F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525" name="Rectangle 485"/>
              <p:cNvSpPr>
                <a:spLocks noChangeArrowheads="1"/>
              </p:cNvSpPr>
              <p:nvPr/>
            </p:nvSpPr>
            <p:spPr bwMode="auto">
              <a:xfrm>
                <a:off x="7119938" y="2090738"/>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526" name="Rectangle 486"/>
              <p:cNvSpPr>
                <a:spLocks noChangeArrowheads="1"/>
              </p:cNvSpPr>
              <p:nvPr/>
            </p:nvSpPr>
            <p:spPr bwMode="auto">
              <a:xfrm>
                <a:off x="7119938" y="2217738"/>
                <a:ext cx="244475" cy="119063"/>
              </a:xfrm>
              <a:prstGeom prst="rect">
                <a:avLst/>
              </a:prstGeom>
              <a:solidFill>
                <a:srgbClr val="3346A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527" name="Rectangle 487"/>
              <p:cNvSpPr>
                <a:spLocks noChangeArrowheads="1"/>
              </p:cNvSpPr>
              <p:nvPr/>
            </p:nvSpPr>
            <p:spPr bwMode="auto">
              <a:xfrm>
                <a:off x="7119938" y="2217738"/>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528" name="Rectangle 488"/>
              <p:cNvSpPr>
                <a:spLocks noChangeArrowheads="1"/>
              </p:cNvSpPr>
              <p:nvPr/>
            </p:nvSpPr>
            <p:spPr bwMode="auto">
              <a:xfrm>
                <a:off x="7369176" y="2297113"/>
                <a:ext cx="244475" cy="396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529" name="Rectangle 489"/>
              <p:cNvSpPr>
                <a:spLocks noChangeArrowheads="1"/>
              </p:cNvSpPr>
              <p:nvPr/>
            </p:nvSpPr>
            <p:spPr bwMode="auto">
              <a:xfrm>
                <a:off x="7369176" y="2297113"/>
                <a:ext cx="244475" cy="39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530" name="Rectangle 490"/>
              <p:cNvSpPr>
                <a:spLocks noChangeArrowheads="1"/>
              </p:cNvSpPr>
              <p:nvPr/>
            </p:nvSpPr>
            <p:spPr bwMode="auto">
              <a:xfrm>
                <a:off x="7369176" y="2217738"/>
                <a:ext cx="244475" cy="79375"/>
              </a:xfrm>
              <a:prstGeom prst="rect">
                <a:avLst/>
              </a:prstGeom>
              <a:solidFill>
                <a:srgbClr val="33BDF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531" name="Rectangle 491"/>
              <p:cNvSpPr>
                <a:spLocks noChangeArrowheads="1"/>
              </p:cNvSpPr>
              <p:nvPr/>
            </p:nvSpPr>
            <p:spPr bwMode="auto">
              <a:xfrm>
                <a:off x="7369176" y="2217738"/>
                <a:ext cx="244475" cy="7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532" name="Freeform 492"/>
              <p:cNvSpPr>
                <a:spLocks/>
              </p:cNvSpPr>
              <p:nvPr/>
            </p:nvSpPr>
            <p:spPr bwMode="auto">
              <a:xfrm>
                <a:off x="7497763" y="2090738"/>
                <a:ext cx="115888" cy="119063"/>
              </a:xfrm>
              <a:custGeom>
                <a:avLst/>
                <a:gdLst>
                  <a:gd name="T0" fmla="*/ 30 w 73"/>
                  <a:gd name="T1" fmla="*/ 0 h 75"/>
                  <a:gd name="T2" fmla="*/ 0 w 73"/>
                  <a:gd name="T3" fmla="*/ 0 h 75"/>
                  <a:gd name="T4" fmla="*/ 0 w 73"/>
                  <a:gd name="T5" fmla="*/ 75 h 75"/>
                  <a:gd name="T6" fmla="*/ 73 w 73"/>
                  <a:gd name="T7" fmla="*/ 75 h 75"/>
                  <a:gd name="T8" fmla="*/ 73 w 73"/>
                  <a:gd name="T9" fmla="*/ 45 h 75"/>
                  <a:gd name="T10" fmla="*/ 30 w 73"/>
                  <a:gd name="T11" fmla="*/ 0 h 75"/>
                </a:gdLst>
                <a:ahLst/>
                <a:cxnLst>
                  <a:cxn ang="0">
                    <a:pos x="T0" y="T1"/>
                  </a:cxn>
                  <a:cxn ang="0">
                    <a:pos x="T2" y="T3"/>
                  </a:cxn>
                  <a:cxn ang="0">
                    <a:pos x="T4" y="T5"/>
                  </a:cxn>
                  <a:cxn ang="0">
                    <a:pos x="T6" y="T7"/>
                  </a:cxn>
                  <a:cxn ang="0">
                    <a:pos x="T8" y="T9"/>
                  </a:cxn>
                  <a:cxn ang="0">
                    <a:pos x="T10" y="T11"/>
                  </a:cxn>
                </a:cxnLst>
                <a:rect l="0" t="0" r="r" b="b"/>
                <a:pathLst>
                  <a:path w="73" h="75">
                    <a:moveTo>
                      <a:pt x="30" y="0"/>
                    </a:moveTo>
                    <a:lnTo>
                      <a:pt x="0" y="0"/>
                    </a:lnTo>
                    <a:lnTo>
                      <a:pt x="0" y="75"/>
                    </a:lnTo>
                    <a:lnTo>
                      <a:pt x="73" y="75"/>
                    </a:lnTo>
                    <a:lnTo>
                      <a:pt x="73" y="45"/>
                    </a:lnTo>
                    <a:lnTo>
                      <a:pt x="30" y="0"/>
                    </a:lnTo>
                    <a:close/>
                  </a:path>
                </a:pathLst>
              </a:custGeom>
              <a:solidFill>
                <a:srgbClr val="3346A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533" name="Freeform 493"/>
              <p:cNvSpPr>
                <a:spLocks/>
              </p:cNvSpPr>
              <p:nvPr/>
            </p:nvSpPr>
            <p:spPr bwMode="auto">
              <a:xfrm>
                <a:off x="7497763" y="2090738"/>
                <a:ext cx="115888" cy="119063"/>
              </a:xfrm>
              <a:custGeom>
                <a:avLst/>
                <a:gdLst>
                  <a:gd name="T0" fmla="*/ 30 w 73"/>
                  <a:gd name="T1" fmla="*/ 0 h 75"/>
                  <a:gd name="T2" fmla="*/ 0 w 73"/>
                  <a:gd name="T3" fmla="*/ 0 h 75"/>
                  <a:gd name="T4" fmla="*/ 0 w 73"/>
                  <a:gd name="T5" fmla="*/ 75 h 75"/>
                  <a:gd name="T6" fmla="*/ 73 w 73"/>
                  <a:gd name="T7" fmla="*/ 75 h 75"/>
                  <a:gd name="T8" fmla="*/ 73 w 73"/>
                  <a:gd name="T9" fmla="*/ 45 h 75"/>
                  <a:gd name="T10" fmla="*/ 30 w 73"/>
                  <a:gd name="T11" fmla="*/ 0 h 75"/>
                </a:gdLst>
                <a:ahLst/>
                <a:cxnLst>
                  <a:cxn ang="0">
                    <a:pos x="T0" y="T1"/>
                  </a:cxn>
                  <a:cxn ang="0">
                    <a:pos x="T2" y="T3"/>
                  </a:cxn>
                  <a:cxn ang="0">
                    <a:pos x="T4" y="T5"/>
                  </a:cxn>
                  <a:cxn ang="0">
                    <a:pos x="T6" y="T7"/>
                  </a:cxn>
                  <a:cxn ang="0">
                    <a:pos x="T8" y="T9"/>
                  </a:cxn>
                  <a:cxn ang="0">
                    <a:pos x="T10" y="T11"/>
                  </a:cxn>
                </a:cxnLst>
                <a:rect l="0" t="0" r="r" b="b"/>
                <a:pathLst>
                  <a:path w="73" h="75">
                    <a:moveTo>
                      <a:pt x="30" y="0"/>
                    </a:moveTo>
                    <a:lnTo>
                      <a:pt x="0" y="0"/>
                    </a:lnTo>
                    <a:lnTo>
                      <a:pt x="0" y="75"/>
                    </a:lnTo>
                    <a:lnTo>
                      <a:pt x="73" y="75"/>
                    </a:lnTo>
                    <a:lnTo>
                      <a:pt x="73" y="45"/>
                    </a:lnTo>
                    <a:lnTo>
                      <a:pt x="3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534" name="Freeform 494"/>
              <p:cNvSpPr>
                <a:spLocks/>
              </p:cNvSpPr>
              <p:nvPr/>
            </p:nvSpPr>
            <p:spPr bwMode="auto">
              <a:xfrm>
                <a:off x="7667626" y="2217738"/>
                <a:ext cx="115888" cy="119063"/>
              </a:xfrm>
              <a:custGeom>
                <a:avLst/>
                <a:gdLst>
                  <a:gd name="T0" fmla="*/ 1 w 73"/>
                  <a:gd name="T1" fmla="*/ 0 h 75"/>
                  <a:gd name="T2" fmla="*/ 0 w 73"/>
                  <a:gd name="T3" fmla="*/ 0 h 75"/>
                  <a:gd name="T4" fmla="*/ 0 w 73"/>
                  <a:gd name="T5" fmla="*/ 75 h 75"/>
                  <a:gd name="T6" fmla="*/ 73 w 73"/>
                  <a:gd name="T7" fmla="*/ 75 h 75"/>
                  <a:gd name="T8" fmla="*/ 73 w 73"/>
                  <a:gd name="T9" fmla="*/ 72 h 75"/>
                  <a:gd name="T10" fmla="*/ 1 w 73"/>
                  <a:gd name="T11" fmla="*/ 0 h 75"/>
                </a:gdLst>
                <a:ahLst/>
                <a:cxnLst>
                  <a:cxn ang="0">
                    <a:pos x="T0" y="T1"/>
                  </a:cxn>
                  <a:cxn ang="0">
                    <a:pos x="T2" y="T3"/>
                  </a:cxn>
                  <a:cxn ang="0">
                    <a:pos x="T4" y="T5"/>
                  </a:cxn>
                  <a:cxn ang="0">
                    <a:pos x="T6" y="T7"/>
                  </a:cxn>
                  <a:cxn ang="0">
                    <a:pos x="T8" y="T9"/>
                  </a:cxn>
                  <a:cxn ang="0">
                    <a:pos x="T10" y="T11"/>
                  </a:cxn>
                </a:cxnLst>
                <a:rect l="0" t="0" r="r" b="b"/>
                <a:pathLst>
                  <a:path w="73" h="75">
                    <a:moveTo>
                      <a:pt x="1" y="0"/>
                    </a:moveTo>
                    <a:lnTo>
                      <a:pt x="0" y="0"/>
                    </a:lnTo>
                    <a:lnTo>
                      <a:pt x="0" y="75"/>
                    </a:lnTo>
                    <a:lnTo>
                      <a:pt x="73" y="75"/>
                    </a:lnTo>
                    <a:lnTo>
                      <a:pt x="73" y="72"/>
                    </a:lnTo>
                    <a:lnTo>
                      <a:pt x="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535" name="Freeform 495"/>
              <p:cNvSpPr>
                <a:spLocks/>
              </p:cNvSpPr>
              <p:nvPr/>
            </p:nvSpPr>
            <p:spPr bwMode="auto">
              <a:xfrm>
                <a:off x="7667626" y="2217738"/>
                <a:ext cx="115888" cy="119063"/>
              </a:xfrm>
              <a:custGeom>
                <a:avLst/>
                <a:gdLst>
                  <a:gd name="T0" fmla="*/ 1 w 73"/>
                  <a:gd name="T1" fmla="*/ 0 h 75"/>
                  <a:gd name="T2" fmla="*/ 0 w 73"/>
                  <a:gd name="T3" fmla="*/ 0 h 75"/>
                  <a:gd name="T4" fmla="*/ 0 w 73"/>
                  <a:gd name="T5" fmla="*/ 75 h 75"/>
                  <a:gd name="T6" fmla="*/ 73 w 73"/>
                  <a:gd name="T7" fmla="*/ 75 h 75"/>
                  <a:gd name="T8" fmla="*/ 73 w 73"/>
                  <a:gd name="T9" fmla="*/ 72 h 75"/>
                  <a:gd name="T10" fmla="*/ 1 w 73"/>
                  <a:gd name="T11" fmla="*/ 0 h 75"/>
                </a:gdLst>
                <a:ahLst/>
                <a:cxnLst>
                  <a:cxn ang="0">
                    <a:pos x="T0" y="T1"/>
                  </a:cxn>
                  <a:cxn ang="0">
                    <a:pos x="T2" y="T3"/>
                  </a:cxn>
                  <a:cxn ang="0">
                    <a:pos x="T4" y="T5"/>
                  </a:cxn>
                  <a:cxn ang="0">
                    <a:pos x="T6" y="T7"/>
                  </a:cxn>
                  <a:cxn ang="0">
                    <a:pos x="T8" y="T9"/>
                  </a:cxn>
                  <a:cxn ang="0">
                    <a:pos x="T10" y="T11"/>
                  </a:cxn>
                </a:cxnLst>
                <a:rect l="0" t="0" r="r" b="b"/>
                <a:pathLst>
                  <a:path w="73" h="75">
                    <a:moveTo>
                      <a:pt x="1" y="0"/>
                    </a:moveTo>
                    <a:lnTo>
                      <a:pt x="0" y="0"/>
                    </a:lnTo>
                    <a:lnTo>
                      <a:pt x="0" y="75"/>
                    </a:lnTo>
                    <a:lnTo>
                      <a:pt x="73" y="75"/>
                    </a:lnTo>
                    <a:lnTo>
                      <a:pt x="73" y="72"/>
                    </a:lnTo>
                    <a:lnTo>
                      <a:pt x="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536" name="Freeform 496"/>
              <p:cNvSpPr>
                <a:spLocks/>
              </p:cNvSpPr>
              <p:nvPr/>
            </p:nvSpPr>
            <p:spPr bwMode="auto">
              <a:xfrm>
                <a:off x="6991351" y="2090738"/>
                <a:ext cx="119063" cy="119063"/>
              </a:xfrm>
              <a:custGeom>
                <a:avLst/>
                <a:gdLst>
                  <a:gd name="T0" fmla="*/ 75 w 75"/>
                  <a:gd name="T1" fmla="*/ 0 h 75"/>
                  <a:gd name="T2" fmla="*/ 38 w 75"/>
                  <a:gd name="T3" fmla="*/ 0 h 75"/>
                  <a:gd name="T4" fmla="*/ 0 w 75"/>
                  <a:gd name="T5" fmla="*/ 0 h 75"/>
                  <a:gd name="T6" fmla="*/ 0 w 75"/>
                  <a:gd name="T7" fmla="*/ 39 h 75"/>
                  <a:gd name="T8" fmla="*/ 0 w 75"/>
                  <a:gd name="T9" fmla="*/ 75 h 75"/>
                  <a:gd name="T10" fmla="*/ 38 w 75"/>
                  <a:gd name="T11" fmla="*/ 75 h 75"/>
                  <a:gd name="T12" fmla="*/ 75 w 75"/>
                  <a:gd name="T13" fmla="*/ 75 h 75"/>
                  <a:gd name="T14" fmla="*/ 75 w 75"/>
                  <a:gd name="T15" fmla="*/ 39 h 75"/>
                  <a:gd name="T16" fmla="*/ 75 w 75"/>
                  <a:gd name="T1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75">
                    <a:moveTo>
                      <a:pt x="75" y="0"/>
                    </a:moveTo>
                    <a:lnTo>
                      <a:pt x="38" y="0"/>
                    </a:lnTo>
                    <a:lnTo>
                      <a:pt x="0" y="0"/>
                    </a:lnTo>
                    <a:lnTo>
                      <a:pt x="0" y="39"/>
                    </a:lnTo>
                    <a:lnTo>
                      <a:pt x="0" y="75"/>
                    </a:lnTo>
                    <a:lnTo>
                      <a:pt x="38" y="75"/>
                    </a:lnTo>
                    <a:lnTo>
                      <a:pt x="75" y="75"/>
                    </a:lnTo>
                    <a:lnTo>
                      <a:pt x="75" y="39"/>
                    </a:lnTo>
                    <a:lnTo>
                      <a:pt x="75" y="0"/>
                    </a:lnTo>
                    <a:close/>
                  </a:path>
                </a:pathLst>
              </a:custGeom>
              <a:solidFill>
                <a:srgbClr val="33BD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537" name="Freeform 497"/>
              <p:cNvSpPr>
                <a:spLocks/>
              </p:cNvSpPr>
              <p:nvPr/>
            </p:nvSpPr>
            <p:spPr bwMode="auto">
              <a:xfrm>
                <a:off x="6991351" y="2090738"/>
                <a:ext cx="119063" cy="119063"/>
              </a:xfrm>
              <a:custGeom>
                <a:avLst/>
                <a:gdLst>
                  <a:gd name="T0" fmla="*/ 75 w 75"/>
                  <a:gd name="T1" fmla="*/ 0 h 75"/>
                  <a:gd name="T2" fmla="*/ 38 w 75"/>
                  <a:gd name="T3" fmla="*/ 0 h 75"/>
                  <a:gd name="T4" fmla="*/ 0 w 75"/>
                  <a:gd name="T5" fmla="*/ 0 h 75"/>
                  <a:gd name="T6" fmla="*/ 0 w 75"/>
                  <a:gd name="T7" fmla="*/ 39 h 75"/>
                  <a:gd name="T8" fmla="*/ 0 w 75"/>
                  <a:gd name="T9" fmla="*/ 75 h 75"/>
                  <a:gd name="T10" fmla="*/ 38 w 75"/>
                  <a:gd name="T11" fmla="*/ 75 h 75"/>
                  <a:gd name="T12" fmla="*/ 75 w 75"/>
                  <a:gd name="T13" fmla="*/ 75 h 75"/>
                  <a:gd name="T14" fmla="*/ 75 w 75"/>
                  <a:gd name="T15" fmla="*/ 39 h 75"/>
                  <a:gd name="T16" fmla="*/ 75 w 75"/>
                  <a:gd name="T1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75">
                    <a:moveTo>
                      <a:pt x="75" y="0"/>
                    </a:moveTo>
                    <a:lnTo>
                      <a:pt x="38" y="0"/>
                    </a:lnTo>
                    <a:lnTo>
                      <a:pt x="0" y="0"/>
                    </a:lnTo>
                    <a:lnTo>
                      <a:pt x="0" y="39"/>
                    </a:lnTo>
                    <a:lnTo>
                      <a:pt x="0" y="75"/>
                    </a:lnTo>
                    <a:lnTo>
                      <a:pt x="38" y="75"/>
                    </a:lnTo>
                    <a:lnTo>
                      <a:pt x="75" y="75"/>
                    </a:lnTo>
                    <a:lnTo>
                      <a:pt x="75" y="39"/>
                    </a:lnTo>
                    <a:lnTo>
                      <a:pt x="7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538" name="Rectangle 498"/>
              <p:cNvSpPr>
                <a:spLocks noChangeArrowheads="1"/>
              </p:cNvSpPr>
              <p:nvPr/>
            </p:nvSpPr>
            <p:spPr bwMode="auto">
              <a:xfrm>
                <a:off x="6869113" y="1873250"/>
                <a:ext cx="84138" cy="31750"/>
              </a:xfrm>
              <a:prstGeom prst="rect">
                <a:avLst/>
              </a:prstGeom>
              <a:solidFill>
                <a:srgbClr val="F033A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539" name="Rectangle 499"/>
              <p:cNvSpPr>
                <a:spLocks noChangeArrowheads="1"/>
              </p:cNvSpPr>
              <p:nvPr/>
            </p:nvSpPr>
            <p:spPr bwMode="auto">
              <a:xfrm>
                <a:off x="6865938" y="1868488"/>
                <a:ext cx="22292"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S</a:t>
                </a:r>
                <a:endParaRPr lang="en-US" altLang="en-US" sz="1764">
                  <a:solidFill>
                    <a:srgbClr val="404040"/>
                  </a:solidFill>
                </a:endParaRPr>
              </a:p>
            </p:txBody>
          </p:sp>
          <p:sp>
            <p:nvSpPr>
              <p:cNvPr id="540" name="Rectangle 500"/>
              <p:cNvSpPr>
                <a:spLocks noChangeArrowheads="1"/>
              </p:cNvSpPr>
              <p:nvPr/>
            </p:nvSpPr>
            <p:spPr bwMode="auto">
              <a:xfrm>
                <a:off x="6888163" y="1868488"/>
                <a:ext cx="9754"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t</a:t>
                </a:r>
                <a:endParaRPr lang="en-US" altLang="en-US" sz="1764">
                  <a:solidFill>
                    <a:srgbClr val="404040"/>
                  </a:solidFill>
                </a:endParaRPr>
              </a:p>
            </p:txBody>
          </p:sp>
          <p:sp>
            <p:nvSpPr>
              <p:cNvPr id="541" name="Rectangle 501"/>
              <p:cNvSpPr>
                <a:spLocks noChangeArrowheads="1"/>
              </p:cNvSpPr>
              <p:nvPr/>
            </p:nvSpPr>
            <p:spPr bwMode="auto">
              <a:xfrm>
                <a:off x="6902451" y="1868488"/>
                <a:ext cx="18113"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a</a:t>
                </a:r>
                <a:endParaRPr lang="en-US" altLang="en-US" sz="1764">
                  <a:solidFill>
                    <a:srgbClr val="404040"/>
                  </a:solidFill>
                </a:endParaRPr>
              </a:p>
            </p:txBody>
          </p:sp>
          <p:sp>
            <p:nvSpPr>
              <p:cNvPr id="542" name="Rectangle 502"/>
              <p:cNvSpPr>
                <a:spLocks noChangeArrowheads="1"/>
              </p:cNvSpPr>
              <p:nvPr/>
            </p:nvSpPr>
            <p:spPr bwMode="auto">
              <a:xfrm>
                <a:off x="6923088" y="1868488"/>
                <a:ext cx="11146"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r</a:t>
                </a:r>
                <a:endParaRPr lang="en-US" altLang="en-US" sz="1764">
                  <a:solidFill>
                    <a:srgbClr val="404040"/>
                  </a:solidFill>
                </a:endParaRPr>
              </a:p>
            </p:txBody>
          </p:sp>
          <p:sp>
            <p:nvSpPr>
              <p:cNvPr id="543" name="Rectangle 503"/>
              <p:cNvSpPr>
                <a:spLocks noChangeArrowheads="1"/>
              </p:cNvSpPr>
              <p:nvPr/>
            </p:nvSpPr>
            <p:spPr bwMode="auto">
              <a:xfrm>
                <a:off x="6940551" y="1868488"/>
                <a:ext cx="9754"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t</a:t>
                </a:r>
                <a:endParaRPr lang="en-US" altLang="en-US" sz="1764">
                  <a:solidFill>
                    <a:srgbClr val="404040"/>
                  </a:solidFill>
                </a:endParaRPr>
              </a:p>
            </p:txBody>
          </p:sp>
          <p:sp>
            <p:nvSpPr>
              <p:cNvPr id="544" name="Freeform 504"/>
              <p:cNvSpPr>
                <a:spLocks/>
              </p:cNvSpPr>
              <p:nvPr/>
            </p:nvSpPr>
            <p:spPr bwMode="auto">
              <a:xfrm>
                <a:off x="6589713" y="2085975"/>
                <a:ext cx="155575" cy="165100"/>
              </a:xfrm>
              <a:custGeom>
                <a:avLst/>
                <a:gdLst>
                  <a:gd name="T0" fmla="*/ 57 w 64"/>
                  <a:gd name="T1" fmla="*/ 11 h 68"/>
                  <a:gd name="T2" fmla="*/ 57 w 64"/>
                  <a:gd name="T3" fmla="*/ 34 h 68"/>
                  <a:gd name="T4" fmla="*/ 29 w 64"/>
                  <a:gd name="T5" fmla="*/ 62 h 68"/>
                  <a:gd name="T6" fmla="*/ 7 w 64"/>
                  <a:gd name="T7" fmla="*/ 62 h 68"/>
                  <a:gd name="T8" fmla="*/ 7 w 64"/>
                  <a:gd name="T9" fmla="*/ 40 h 68"/>
                  <a:gd name="T10" fmla="*/ 46 w 64"/>
                  <a:gd name="T11" fmla="*/ 0 h 68"/>
                  <a:gd name="T12" fmla="*/ 57 w 64"/>
                  <a:gd name="T13" fmla="*/ 11 h 68"/>
                </a:gdLst>
                <a:ahLst/>
                <a:cxnLst>
                  <a:cxn ang="0">
                    <a:pos x="T0" y="T1"/>
                  </a:cxn>
                  <a:cxn ang="0">
                    <a:pos x="T2" y="T3"/>
                  </a:cxn>
                  <a:cxn ang="0">
                    <a:pos x="T4" y="T5"/>
                  </a:cxn>
                  <a:cxn ang="0">
                    <a:pos x="T6" y="T7"/>
                  </a:cxn>
                  <a:cxn ang="0">
                    <a:pos x="T8" y="T9"/>
                  </a:cxn>
                  <a:cxn ang="0">
                    <a:pos x="T10" y="T11"/>
                  </a:cxn>
                  <a:cxn ang="0">
                    <a:pos x="T12" y="T13"/>
                  </a:cxn>
                </a:cxnLst>
                <a:rect l="0" t="0" r="r" b="b"/>
                <a:pathLst>
                  <a:path w="64" h="68">
                    <a:moveTo>
                      <a:pt x="57" y="11"/>
                    </a:moveTo>
                    <a:cubicBezTo>
                      <a:pt x="64" y="17"/>
                      <a:pt x="64" y="27"/>
                      <a:pt x="57" y="34"/>
                    </a:cubicBezTo>
                    <a:cubicBezTo>
                      <a:pt x="29" y="62"/>
                      <a:pt x="29" y="62"/>
                      <a:pt x="29" y="62"/>
                    </a:cubicBezTo>
                    <a:cubicBezTo>
                      <a:pt x="23" y="68"/>
                      <a:pt x="13" y="68"/>
                      <a:pt x="7" y="62"/>
                    </a:cubicBezTo>
                    <a:cubicBezTo>
                      <a:pt x="0" y="56"/>
                      <a:pt x="0" y="46"/>
                      <a:pt x="7" y="40"/>
                    </a:cubicBezTo>
                    <a:cubicBezTo>
                      <a:pt x="46" y="0"/>
                      <a:pt x="46" y="0"/>
                      <a:pt x="46" y="0"/>
                    </a:cubicBezTo>
                    <a:lnTo>
                      <a:pt x="57" y="11"/>
                    </a:lnTo>
                    <a:close/>
                  </a:path>
                </a:pathLst>
              </a:custGeom>
              <a:solidFill>
                <a:srgbClr val="EEBD6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545" name="Freeform 505"/>
              <p:cNvSpPr>
                <a:spLocks/>
              </p:cNvSpPr>
              <p:nvPr/>
            </p:nvSpPr>
            <p:spPr bwMode="auto">
              <a:xfrm>
                <a:off x="6589713" y="2162175"/>
                <a:ext cx="95250" cy="234950"/>
              </a:xfrm>
              <a:custGeom>
                <a:avLst/>
                <a:gdLst>
                  <a:gd name="T0" fmla="*/ 0 w 39"/>
                  <a:gd name="T1" fmla="*/ 73 h 97"/>
                  <a:gd name="T2" fmla="*/ 20 w 39"/>
                  <a:gd name="T3" fmla="*/ 93 h 97"/>
                  <a:gd name="T4" fmla="*/ 39 w 39"/>
                  <a:gd name="T5" fmla="*/ 87 h 97"/>
                  <a:gd name="T6" fmla="*/ 39 w 39"/>
                  <a:gd name="T7" fmla="*/ 10 h 97"/>
                  <a:gd name="T8" fmla="*/ 20 w 39"/>
                  <a:gd name="T9" fmla="*/ 4 h 97"/>
                  <a:gd name="T10" fmla="*/ 0 w 39"/>
                  <a:gd name="T11" fmla="*/ 24 h 97"/>
                  <a:gd name="T12" fmla="*/ 0 w 39"/>
                  <a:gd name="T13" fmla="*/ 73 h 97"/>
                </a:gdLst>
                <a:ahLst/>
                <a:cxnLst>
                  <a:cxn ang="0">
                    <a:pos x="T0" y="T1"/>
                  </a:cxn>
                  <a:cxn ang="0">
                    <a:pos x="T2" y="T3"/>
                  </a:cxn>
                  <a:cxn ang="0">
                    <a:pos x="T4" y="T5"/>
                  </a:cxn>
                  <a:cxn ang="0">
                    <a:pos x="T6" y="T7"/>
                  </a:cxn>
                  <a:cxn ang="0">
                    <a:pos x="T8" y="T9"/>
                  </a:cxn>
                  <a:cxn ang="0">
                    <a:pos x="T10" y="T11"/>
                  </a:cxn>
                  <a:cxn ang="0">
                    <a:pos x="T12" y="T13"/>
                  </a:cxn>
                </a:cxnLst>
                <a:rect l="0" t="0" r="r" b="b"/>
                <a:pathLst>
                  <a:path w="39" h="97">
                    <a:moveTo>
                      <a:pt x="0" y="73"/>
                    </a:moveTo>
                    <a:cubicBezTo>
                      <a:pt x="0" y="84"/>
                      <a:pt x="9" y="93"/>
                      <a:pt x="20" y="93"/>
                    </a:cubicBezTo>
                    <a:cubicBezTo>
                      <a:pt x="31" y="93"/>
                      <a:pt x="39" y="97"/>
                      <a:pt x="39" y="87"/>
                    </a:cubicBezTo>
                    <a:cubicBezTo>
                      <a:pt x="39" y="10"/>
                      <a:pt x="39" y="10"/>
                      <a:pt x="39" y="10"/>
                    </a:cubicBezTo>
                    <a:cubicBezTo>
                      <a:pt x="39" y="0"/>
                      <a:pt x="31" y="4"/>
                      <a:pt x="20" y="4"/>
                    </a:cubicBezTo>
                    <a:cubicBezTo>
                      <a:pt x="9" y="4"/>
                      <a:pt x="0" y="13"/>
                      <a:pt x="0" y="24"/>
                    </a:cubicBezTo>
                    <a:lnTo>
                      <a:pt x="0" y="73"/>
                    </a:lnTo>
                    <a:close/>
                  </a:path>
                </a:pathLst>
              </a:custGeom>
              <a:solidFill>
                <a:srgbClr val="EEBD6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546" name="Freeform 506"/>
              <p:cNvSpPr>
                <a:spLocks/>
              </p:cNvSpPr>
              <p:nvPr/>
            </p:nvSpPr>
            <p:spPr bwMode="auto">
              <a:xfrm>
                <a:off x="6667501" y="2085975"/>
                <a:ext cx="42863" cy="36513"/>
              </a:xfrm>
              <a:custGeom>
                <a:avLst/>
                <a:gdLst>
                  <a:gd name="T0" fmla="*/ 14 w 18"/>
                  <a:gd name="T1" fmla="*/ 0 h 15"/>
                  <a:gd name="T2" fmla="*/ 18 w 18"/>
                  <a:gd name="T3" fmla="*/ 4 h 15"/>
                  <a:gd name="T4" fmla="*/ 12 w 18"/>
                  <a:gd name="T5" fmla="*/ 10 h 15"/>
                  <a:gd name="T6" fmla="*/ 0 w 18"/>
                  <a:gd name="T7" fmla="*/ 14 h 15"/>
                  <a:gd name="T8" fmla="*/ 14 w 18"/>
                  <a:gd name="T9" fmla="*/ 0 h 15"/>
                </a:gdLst>
                <a:ahLst/>
                <a:cxnLst>
                  <a:cxn ang="0">
                    <a:pos x="T0" y="T1"/>
                  </a:cxn>
                  <a:cxn ang="0">
                    <a:pos x="T2" y="T3"/>
                  </a:cxn>
                  <a:cxn ang="0">
                    <a:pos x="T4" y="T5"/>
                  </a:cxn>
                  <a:cxn ang="0">
                    <a:pos x="T6" y="T7"/>
                  </a:cxn>
                  <a:cxn ang="0">
                    <a:pos x="T8" y="T9"/>
                  </a:cxn>
                </a:cxnLst>
                <a:rect l="0" t="0" r="r" b="b"/>
                <a:pathLst>
                  <a:path w="18" h="15">
                    <a:moveTo>
                      <a:pt x="14" y="0"/>
                    </a:moveTo>
                    <a:cubicBezTo>
                      <a:pt x="18" y="4"/>
                      <a:pt x="18" y="4"/>
                      <a:pt x="18" y="4"/>
                    </a:cubicBezTo>
                    <a:cubicBezTo>
                      <a:pt x="12" y="10"/>
                      <a:pt x="12" y="10"/>
                      <a:pt x="12" y="10"/>
                    </a:cubicBezTo>
                    <a:cubicBezTo>
                      <a:pt x="9" y="13"/>
                      <a:pt x="4" y="15"/>
                      <a:pt x="0" y="14"/>
                    </a:cubicBezTo>
                    <a:lnTo>
                      <a:pt x="14" y="0"/>
                    </a:lnTo>
                    <a:close/>
                  </a:path>
                </a:pathLst>
              </a:custGeom>
              <a:solidFill>
                <a:schemeClr val="accent3"/>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547" name="Freeform 507"/>
              <p:cNvSpPr>
                <a:spLocks/>
              </p:cNvSpPr>
              <p:nvPr/>
            </p:nvSpPr>
            <p:spPr bwMode="auto">
              <a:xfrm>
                <a:off x="6650038" y="2322513"/>
                <a:ext cx="155575" cy="406400"/>
              </a:xfrm>
              <a:custGeom>
                <a:avLst/>
                <a:gdLst>
                  <a:gd name="T0" fmla="*/ 0 w 64"/>
                  <a:gd name="T1" fmla="*/ 0 h 168"/>
                  <a:gd name="T2" fmla="*/ 64 w 64"/>
                  <a:gd name="T3" fmla="*/ 84 h 168"/>
                  <a:gd name="T4" fmla="*/ 0 w 64"/>
                  <a:gd name="T5" fmla="*/ 168 h 168"/>
                  <a:gd name="T6" fmla="*/ 0 w 64"/>
                  <a:gd name="T7" fmla="*/ 0 h 168"/>
                </a:gdLst>
                <a:ahLst/>
                <a:cxnLst>
                  <a:cxn ang="0">
                    <a:pos x="T0" y="T1"/>
                  </a:cxn>
                  <a:cxn ang="0">
                    <a:pos x="T2" y="T3"/>
                  </a:cxn>
                  <a:cxn ang="0">
                    <a:pos x="T4" y="T5"/>
                  </a:cxn>
                  <a:cxn ang="0">
                    <a:pos x="T6" y="T7"/>
                  </a:cxn>
                </a:cxnLst>
                <a:rect l="0" t="0" r="r" b="b"/>
                <a:pathLst>
                  <a:path w="64" h="168">
                    <a:moveTo>
                      <a:pt x="0" y="0"/>
                    </a:moveTo>
                    <a:cubicBezTo>
                      <a:pt x="37" y="11"/>
                      <a:pt x="64" y="44"/>
                      <a:pt x="64" y="84"/>
                    </a:cubicBezTo>
                    <a:cubicBezTo>
                      <a:pt x="64" y="124"/>
                      <a:pt x="37" y="158"/>
                      <a:pt x="0" y="168"/>
                    </a:cubicBezTo>
                    <a:lnTo>
                      <a:pt x="0" y="0"/>
                    </a:lnTo>
                    <a:close/>
                  </a:path>
                </a:pathLst>
              </a:custGeom>
              <a:solidFill>
                <a:srgbClr val="EEBD6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548" name="Freeform 508"/>
              <p:cNvSpPr>
                <a:spLocks/>
              </p:cNvSpPr>
              <p:nvPr/>
            </p:nvSpPr>
            <p:spPr bwMode="auto">
              <a:xfrm>
                <a:off x="7281863" y="2435225"/>
                <a:ext cx="50800" cy="50800"/>
              </a:xfrm>
              <a:custGeom>
                <a:avLst/>
                <a:gdLst>
                  <a:gd name="T0" fmla="*/ 0 w 32"/>
                  <a:gd name="T1" fmla="*/ 32 h 32"/>
                  <a:gd name="T2" fmla="*/ 32 w 32"/>
                  <a:gd name="T3" fmla="*/ 28 h 32"/>
                  <a:gd name="T4" fmla="*/ 32 w 32"/>
                  <a:gd name="T5" fmla="*/ 6 h 32"/>
                  <a:gd name="T6" fmla="*/ 0 w 32"/>
                  <a:gd name="T7" fmla="*/ 0 h 32"/>
                  <a:gd name="T8" fmla="*/ 0 w 32"/>
                  <a:gd name="T9" fmla="*/ 32 h 32"/>
                </a:gdLst>
                <a:ahLst/>
                <a:cxnLst>
                  <a:cxn ang="0">
                    <a:pos x="T0" y="T1"/>
                  </a:cxn>
                  <a:cxn ang="0">
                    <a:pos x="T2" y="T3"/>
                  </a:cxn>
                  <a:cxn ang="0">
                    <a:pos x="T4" y="T5"/>
                  </a:cxn>
                  <a:cxn ang="0">
                    <a:pos x="T6" y="T7"/>
                  </a:cxn>
                  <a:cxn ang="0">
                    <a:pos x="T8" y="T9"/>
                  </a:cxn>
                </a:cxnLst>
                <a:rect l="0" t="0" r="r" b="b"/>
                <a:pathLst>
                  <a:path w="32" h="32">
                    <a:moveTo>
                      <a:pt x="0" y="32"/>
                    </a:moveTo>
                    <a:lnTo>
                      <a:pt x="32" y="28"/>
                    </a:lnTo>
                    <a:lnTo>
                      <a:pt x="32" y="6"/>
                    </a:lnTo>
                    <a:lnTo>
                      <a:pt x="0" y="0"/>
                    </a:lnTo>
                    <a:lnTo>
                      <a:pt x="0" y="32"/>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grpSp>
      </p:grpSp>
      <p:grpSp>
        <p:nvGrpSpPr>
          <p:cNvPr id="21" name="Group 20"/>
          <p:cNvGrpSpPr/>
          <p:nvPr/>
        </p:nvGrpSpPr>
        <p:grpSpPr>
          <a:xfrm>
            <a:off x="449017" y="3155933"/>
            <a:ext cx="3893183" cy="3355959"/>
            <a:chOff x="446695" y="3155795"/>
            <a:chExt cx="3894750" cy="3357310"/>
          </a:xfrm>
        </p:grpSpPr>
        <p:grpSp>
          <p:nvGrpSpPr>
            <p:cNvPr id="19" name="Group 18"/>
            <p:cNvGrpSpPr/>
            <p:nvPr/>
          </p:nvGrpSpPr>
          <p:grpSpPr>
            <a:xfrm>
              <a:off x="446695" y="3155795"/>
              <a:ext cx="1862135" cy="3357310"/>
              <a:chOff x="446695" y="3155795"/>
              <a:chExt cx="1862135" cy="3357310"/>
            </a:xfrm>
          </p:grpSpPr>
          <p:sp>
            <p:nvSpPr>
              <p:cNvPr id="227" name="Rectangle 203"/>
              <p:cNvSpPr>
                <a:spLocks noChangeArrowheads="1"/>
              </p:cNvSpPr>
              <p:nvPr/>
            </p:nvSpPr>
            <p:spPr bwMode="auto">
              <a:xfrm>
                <a:off x="446695" y="3155795"/>
                <a:ext cx="1862135" cy="3357310"/>
              </a:xfrm>
              <a:prstGeom prst="rect">
                <a:avLst/>
              </a:prstGeom>
              <a:solidFill>
                <a:schemeClr val="accent6"/>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grpSp>
            <p:nvGrpSpPr>
              <p:cNvPr id="359" name="Group 120"/>
              <p:cNvGrpSpPr/>
              <p:nvPr/>
            </p:nvGrpSpPr>
            <p:grpSpPr>
              <a:xfrm>
                <a:off x="882393" y="3526501"/>
                <a:ext cx="1006676" cy="1102030"/>
                <a:chOff x="4924425" y="-1920875"/>
                <a:chExt cx="1173163" cy="1284287"/>
              </a:xfrm>
              <a:solidFill>
                <a:schemeClr val="bg1"/>
              </a:solidFill>
            </p:grpSpPr>
            <p:sp>
              <p:nvSpPr>
                <p:cNvPr id="353" name="Freeform 320"/>
                <p:cNvSpPr>
                  <a:spLocks/>
                </p:cNvSpPr>
                <p:nvPr/>
              </p:nvSpPr>
              <p:spPr bwMode="auto">
                <a:xfrm>
                  <a:off x="4924425" y="-1100138"/>
                  <a:ext cx="130175" cy="290512"/>
                </a:xfrm>
                <a:custGeom>
                  <a:avLst/>
                  <a:gdLst>
                    <a:gd name="T0" fmla="*/ 82 w 82"/>
                    <a:gd name="T1" fmla="*/ 176 h 183"/>
                    <a:gd name="T2" fmla="*/ 18 w 82"/>
                    <a:gd name="T3" fmla="*/ 183 h 183"/>
                    <a:gd name="T4" fmla="*/ 0 w 82"/>
                    <a:gd name="T5" fmla="*/ 5 h 183"/>
                    <a:gd name="T6" fmla="*/ 65 w 82"/>
                    <a:gd name="T7" fmla="*/ 0 h 183"/>
                    <a:gd name="T8" fmla="*/ 82 w 82"/>
                    <a:gd name="T9" fmla="*/ 176 h 183"/>
                  </a:gdLst>
                  <a:ahLst/>
                  <a:cxnLst>
                    <a:cxn ang="0">
                      <a:pos x="T0" y="T1"/>
                    </a:cxn>
                    <a:cxn ang="0">
                      <a:pos x="T2" y="T3"/>
                    </a:cxn>
                    <a:cxn ang="0">
                      <a:pos x="T4" y="T5"/>
                    </a:cxn>
                    <a:cxn ang="0">
                      <a:pos x="T6" y="T7"/>
                    </a:cxn>
                    <a:cxn ang="0">
                      <a:pos x="T8" y="T9"/>
                    </a:cxn>
                  </a:cxnLst>
                  <a:rect l="0" t="0" r="r" b="b"/>
                  <a:pathLst>
                    <a:path w="82" h="183">
                      <a:moveTo>
                        <a:pt x="82" y="176"/>
                      </a:moveTo>
                      <a:lnTo>
                        <a:pt x="18" y="183"/>
                      </a:lnTo>
                      <a:lnTo>
                        <a:pt x="0" y="5"/>
                      </a:lnTo>
                      <a:lnTo>
                        <a:pt x="65" y="0"/>
                      </a:lnTo>
                      <a:lnTo>
                        <a:pt x="82" y="176"/>
                      </a:lnTo>
                      <a:close/>
                    </a:path>
                  </a:pathLst>
                </a:custGeom>
                <a:grp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354" name="Freeform 321"/>
                <p:cNvSpPr>
                  <a:spLocks/>
                </p:cNvSpPr>
                <p:nvPr/>
              </p:nvSpPr>
              <p:spPr bwMode="auto">
                <a:xfrm>
                  <a:off x="5962650" y="-1103313"/>
                  <a:ext cx="134938" cy="293687"/>
                </a:xfrm>
                <a:custGeom>
                  <a:avLst/>
                  <a:gdLst>
                    <a:gd name="T0" fmla="*/ 62 w 85"/>
                    <a:gd name="T1" fmla="*/ 185 h 185"/>
                    <a:gd name="T2" fmla="*/ 0 w 85"/>
                    <a:gd name="T3" fmla="*/ 176 h 185"/>
                    <a:gd name="T4" fmla="*/ 21 w 85"/>
                    <a:gd name="T5" fmla="*/ 0 h 185"/>
                    <a:gd name="T6" fmla="*/ 85 w 85"/>
                    <a:gd name="T7" fmla="*/ 9 h 185"/>
                    <a:gd name="T8" fmla="*/ 62 w 85"/>
                    <a:gd name="T9" fmla="*/ 185 h 185"/>
                  </a:gdLst>
                  <a:ahLst/>
                  <a:cxnLst>
                    <a:cxn ang="0">
                      <a:pos x="T0" y="T1"/>
                    </a:cxn>
                    <a:cxn ang="0">
                      <a:pos x="T2" y="T3"/>
                    </a:cxn>
                    <a:cxn ang="0">
                      <a:pos x="T4" y="T5"/>
                    </a:cxn>
                    <a:cxn ang="0">
                      <a:pos x="T6" y="T7"/>
                    </a:cxn>
                    <a:cxn ang="0">
                      <a:pos x="T8" y="T9"/>
                    </a:cxn>
                  </a:cxnLst>
                  <a:rect l="0" t="0" r="r" b="b"/>
                  <a:pathLst>
                    <a:path w="85" h="185">
                      <a:moveTo>
                        <a:pt x="62" y="185"/>
                      </a:moveTo>
                      <a:lnTo>
                        <a:pt x="0" y="176"/>
                      </a:lnTo>
                      <a:lnTo>
                        <a:pt x="21" y="0"/>
                      </a:lnTo>
                      <a:lnTo>
                        <a:pt x="85" y="9"/>
                      </a:lnTo>
                      <a:lnTo>
                        <a:pt x="62" y="185"/>
                      </a:lnTo>
                      <a:close/>
                    </a:path>
                  </a:pathLst>
                </a:custGeom>
                <a:grp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355" name="Freeform 322"/>
                <p:cNvSpPr>
                  <a:spLocks/>
                </p:cNvSpPr>
                <p:nvPr/>
              </p:nvSpPr>
              <p:spPr bwMode="auto">
                <a:xfrm>
                  <a:off x="5010150" y="-1304925"/>
                  <a:ext cx="260350" cy="668337"/>
                </a:xfrm>
                <a:custGeom>
                  <a:avLst/>
                  <a:gdLst>
                    <a:gd name="T0" fmla="*/ 90 w 92"/>
                    <a:gd name="T1" fmla="*/ 206 h 236"/>
                    <a:gd name="T2" fmla="*/ 69 w 92"/>
                    <a:gd name="T3" fmla="*/ 232 h 236"/>
                    <a:gd name="T4" fmla="*/ 46 w 92"/>
                    <a:gd name="T5" fmla="*/ 234 h 236"/>
                    <a:gd name="T6" fmla="*/ 20 w 92"/>
                    <a:gd name="T7" fmla="*/ 213 h 236"/>
                    <a:gd name="T8" fmla="*/ 2 w 92"/>
                    <a:gd name="T9" fmla="*/ 30 h 236"/>
                    <a:gd name="T10" fmla="*/ 23 w 92"/>
                    <a:gd name="T11" fmla="*/ 4 h 236"/>
                    <a:gd name="T12" fmla="*/ 46 w 92"/>
                    <a:gd name="T13" fmla="*/ 1 h 236"/>
                    <a:gd name="T14" fmla="*/ 72 w 92"/>
                    <a:gd name="T15" fmla="*/ 23 h 236"/>
                    <a:gd name="T16" fmla="*/ 90 w 92"/>
                    <a:gd name="T17" fmla="*/ 206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2" h="236">
                      <a:moveTo>
                        <a:pt x="90" y="206"/>
                      </a:moveTo>
                      <a:cubicBezTo>
                        <a:pt x="92" y="219"/>
                        <a:pt x="82" y="231"/>
                        <a:pt x="69" y="232"/>
                      </a:cubicBezTo>
                      <a:cubicBezTo>
                        <a:pt x="46" y="234"/>
                        <a:pt x="46" y="234"/>
                        <a:pt x="46" y="234"/>
                      </a:cubicBezTo>
                      <a:cubicBezTo>
                        <a:pt x="33" y="236"/>
                        <a:pt x="21" y="226"/>
                        <a:pt x="20" y="213"/>
                      </a:cubicBezTo>
                      <a:cubicBezTo>
                        <a:pt x="2" y="30"/>
                        <a:pt x="2" y="30"/>
                        <a:pt x="2" y="30"/>
                      </a:cubicBezTo>
                      <a:cubicBezTo>
                        <a:pt x="0" y="17"/>
                        <a:pt x="10" y="5"/>
                        <a:pt x="23" y="4"/>
                      </a:cubicBezTo>
                      <a:cubicBezTo>
                        <a:pt x="46" y="1"/>
                        <a:pt x="46" y="1"/>
                        <a:pt x="46" y="1"/>
                      </a:cubicBezTo>
                      <a:cubicBezTo>
                        <a:pt x="59" y="0"/>
                        <a:pt x="71" y="10"/>
                        <a:pt x="72" y="23"/>
                      </a:cubicBezTo>
                      <a:lnTo>
                        <a:pt x="90" y="206"/>
                      </a:lnTo>
                      <a:close/>
                    </a:path>
                  </a:pathLst>
                </a:custGeom>
                <a:grp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356" name="Freeform 323"/>
                <p:cNvSpPr>
                  <a:spLocks/>
                </p:cNvSpPr>
                <p:nvPr/>
              </p:nvSpPr>
              <p:spPr bwMode="auto">
                <a:xfrm>
                  <a:off x="5740400" y="-1309688"/>
                  <a:ext cx="274638" cy="666750"/>
                </a:xfrm>
                <a:custGeom>
                  <a:avLst/>
                  <a:gdLst>
                    <a:gd name="T0" fmla="*/ 72 w 97"/>
                    <a:gd name="T1" fmla="*/ 214 h 236"/>
                    <a:gd name="T2" fmla="*/ 45 w 97"/>
                    <a:gd name="T3" fmla="*/ 235 h 236"/>
                    <a:gd name="T4" fmla="*/ 22 w 97"/>
                    <a:gd name="T5" fmla="*/ 232 h 236"/>
                    <a:gd name="T6" fmla="*/ 2 w 97"/>
                    <a:gd name="T7" fmla="*/ 205 h 236"/>
                    <a:gd name="T8" fmla="*/ 26 w 97"/>
                    <a:gd name="T9" fmla="*/ 22 h 236"/>
                    <a:gd name="T10" fmla="*/ 52 w 97"/>
                    <a:gd name="T11" fmla="*/ 2 h 236"/>
                    <a:gd name="T12" fmla="*/ 75 w 97"/>
                    <a:gd name="T13" fmla="*/ 5 h 236"/>
                    <a:gd name="T14" fmla="*/ 96 w 97"/>
                    <a:gd name="T15" fmla="*/ 31 h 236"/>
                    <a:gd name="T16" fmla="*/ 72 w 97"/>
                    <a:gd name="T17" fmla="*/ 214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7" h="236">
                      <a:moveTo>
                        <a:pt x="72" y="214"/>
                      </a:moveTo>
                      <a:cubicBezTo>
                        <a:pt x="70" y="227"/>
                        <a:pt x="58" y="236"/>
                        <a:pt x="45" y="235"/>
                      </a:cubicBezTo>
                      <a:cubicBezTo>
                        <a:pt x="22" y="232"/>
                        <a:pt x="22" y="232"/>
                        <a:pt x="22" y="232"/>
                      </a:cubicBezTo>
                      <a:cubicBezTo>
                        <a:pt x="9" y="230"/>
                        <a:pt x="0" y="218"/>
                        <a:pt x="2" y="205"/>
                      </a:cubicBezTo>
                      <a:cubicBezTo>
                        <a:pt x="26" y="22"/>
                        <a:pt x="26" y="22"/>
                        <a:pt x="26" y="22"/>
                      </a:cubicBezTo>
                      <a:cubicBezTo>
                        <a:pt x="27" y="9"/>
                        <a:pt x="39" y="0"/>
                        <a:pt x="52" y="2"/>
                      </a:cubicBezTo>
                      <a:cubicBezTo>
                        <a:pt x="75" y="5"/>
                        <a:pt x="75" y="5"/>
                        <a:pt x="75" y="5"/>
                      </a:cubicBezTo>
                      <a:cubicBezTo>
                        <a:pt x="88" y="6"/>
                        <a:pt x="97" y="18"/>
                        <a:pt x="96" y="31"/>
                      </a:cubicBezTo>
                      <a:lnTo>
                        <a:pt x="72" y="214"/>
                      </a:lnTo>
                      <a:close/>
                    </a:path>
                  </a:pathLst>
                </a:custGeom>
                <a:grp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357" name="Freeform 324"/>
                <p:cNvSpPr>
                  <a:spLocks/>
                </p:cNvSpPr>
                <p:nvPr/>
              </p:nvSpPr>
              <p:spPr bwMode="auto">
                <a:xfrm>
                  <a:off x="4959350" y="-1901825"/>
                  <a:ext cx="1109663" cy="823912"/>
                </a:xfrm>
                <a:custGeom>
                  <a:avLst/>
                  <a:gdLst>
                    <a:gd name="T0" fmla="*/ 386 w 392"/>
                    <a:gd name="T1" fmla="*/ 291 h 291"/>
                    <a:gd name="T2" fmla="*/ 380 w 392"/>
                    <a:gd name="T3" fmla="*/ 285 h 291"/>
                    <a:gd name="T4" fmla="*/ 380 w 392"/>
                    <a:gd name="T5" fmla="*/ 174 h 291"/>
                    <a:gd name="T6" fmla="*/ 218 w 392"/>
                    <a:gd name="T7" fmla="*/ 12 h 291"/>
                    <a:gd name="T8" fmla="*/ 174 w 392"/>
                    <a:gd name="T9" fmla="*/ 12 h 291"/>
                    <a:gd name="T10" fmla="*/ 12 w 392"/>
                    <a:gd name="T11" fmla="*/ 174 h 291"/>
                    <a:gd name="T12" fmla="*/ 12 w 392"/>
                    <a:gd name="T13" fmla="*/ 285 h 291"/>
                    <a:gd name="T14" fmla="*/ 6 w 392"/>
                    <a:gd name="T15" fmla="*/ 291 h 291"/>
                    <a:gd name="T16" fmla="*/ 0 w 392"/>
                    <a:gd name="T17" fmla="*/ 285 h 291"/>
                    <a:gd name="T18" fmla="*/ 0 w 392"/>
                    <a:gd name="T19" fmla="*/ 174 h 291"/>
                    <a:gd name="T20" fmla="*/ 174 w 392"/>
                    <a:gd name="T21" fmla="*/ 0 h 291"/>
                    <a:gd name="T22" fmla="*/ 218 w 392"/>
                    <a:gd name="T23" fmla="*/ 0 h 291"/>
                    <a:gd name="T24" fmla="*/ 392 w 392"/>
                    <a:gd name="T25" fmla="*/ 174 h 291"/>
                    <a:gd name="T26" fmla="*/ 392 w 392"/>
                    <a:gd name="T27" fmla="*/ 285 h 291"/>
                    <a:gd name="T28" fmla="*/ 386 w 392"/>
                    <a:gd name="T29" fmla="*/ 291 h 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92" h="291">
                      <a:moveTo>
                        <a:pt x="386" y="291"/>
                      </a:moveTo>
                      <a:cubicBezTo>
                        <a:pt x="383" y="291"/>
                        <a:pt x="380" y="288"/>
                        <a:pt x="380" y="285"/>
                      </a:cubicBezTo>
                      <a:cubicBezTo>
                        <a:pt x="380" y="174"/>
                        <a:pt x="380" y="174"/>
                        <a:pt x="380" y="174"/>
                      </a:cubicBezTo>
                      <a:cubicBezTo>
                        <a:pt x="380" y="85"/>
                        <a:pt x="307" y="12"/>
                        <a:pt x="218" y="12"/>
                      </a:cubicBezTo>
                      <a:cubicBezTo>
                        <a:pt x="174" y="12"/>
                        <a:pt x="174" y="12"/>
                        <a:pt x="174" y="12"/>
                      </a:cubicBezTo>
                      <a:cubicBezTo>
                        <a:pt x="85" y="12"/>
                        <a:pt x="12" y="85"/>
                        <a:pt x="12" y="174"/>
                      </a:cubicBezTo>
                      <a:cubicBezTo>
                        <a:pt x="12" y="285"/>
                        <a:pt x="12" y="285"/>
                        <a:pt x="12" y="285"/>
                      </a:cubicBezTo>
                      <a:cubicBezTo>
                        <a:pt x="12" y="288"/>
                        <a:pt x="9" y="291"/>
                        <a:pt x="6" y="291"/>
                      </a:cubicBezTo>
                      <a:cubicBezTo>
                        <a:pt x="2" y="291"/>
                        <a:pt x="0" y="288"/>
                        <a:pt x="0" y="285"/>
                      </a:cubicBezTo>
                      <a:cubicBezTo>
                        <a:pt x="0" y="174"/>
                        <a:pt x="0" y="174"/>
                        <a:pt x="0" y="174"/>
                      </a:cubicBezTo>
                      <a:cubicBezTo>
                        <a:pt x="0" y="78"/>
                        <a:pt x="78" y="0"/>
                        <a:pt x="174" y="0"/>
                      </a:cubicBezTo>
                      <a:cubicBezTo>
                        <a:pt x="218" y="0"/>
                        <a:pt x="218" y="0"/>
                        <a:pt x="218" y="0"/>
                      </a:cubicBezTo>
                      <a:cubicBezTo>
                        <a:pt x="314" y="0"/>
                        <a:pt x="392" y="78"/>
                        <a:pt x="392" y="174"/>
                      </a:cubicBezTo>
                      <a:cubicBezTo>
                        <a:pt x="392" y="285"/>
                        <a:pt x="392" y="285"/>
                        <a:pt x="392" y="285"/>
                      </a:cubicBezTo>
                      <a:cubicBezTo>
                        <a:pt x="392" y="288"/>
                        <a:pt x="389" y="291"/>
                        <a:pt x="386" y="291"/>
                      </a:cubicBezTo>
                      <a:close/>
                    </a:path>
                  </a:pathLst>
                </a:custGeom>
                <a:grp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358" name="Freeform 325"/>
                <p:cNvSpPr>
                  <a:spLocks/>
                </p:cNvSpPr>
                <p:nvPr/>
              </p:nvSpPr>
              <p:spPr bwMode="auto">
                <a:xfrm>
                  <a:off x="4995863" y="-1920875"/>
                  <a:ext cx="1033463" cy="317500"/>
                </a:xfrm>
                <a:custGeom>
                  <a:avLst/>
                  <a:gdLst>
                    <a:gd name="T0" fmla="*/ 350 w 365"/>
                    <a:gd name="T1" fmla="*/ 110 h 112"/>
                    <a:gd name="T2" fmla="*/ 339 w 365"/>
                    <a:gd name="T3" fmla="*/ 103 h 112"/>
                    <a:gd name="T4" fmla="*/ 205 w 365"/>
                    <a:gd name="T5" fmla="*/ 26 h 112"/>
                    <a:gd name="T6" fmla="*/ 161 w 365"/>
                    <a:gd name="T7" fmla="*/ 26 h 112"/>
                    <a:gd name="T8" fmla="*/ 27 w 365"/>
                    <a:gd name="T9" fmla="*/ 103 h 112"/>
                    <a:gd name="T10" fmla="*/ 9 w 365"/>
                    <a:gd name="T11" fmla="*/ 108 h 112"/>
                    <a:gd name="T12" fmla="*/ 4 w 365"/>
                    <a:gd name="T13" fmla="*/ 90 h 112"/>
                    <a:gd name="T14" fmla="*/ 161 w 365"/>
                    <a:gd name="T15" fmla="*/ 0 h 112"/>
                    <a:gd name="T16" fmla="*/ 205 w 365"/>
                    <a:gd name="T17" fmla="*/ 0 h 112"/>
                    <a:gd name="T18" fmla="*/ 362 w 365"/>
                    <a:gd name="T19" fmla="*/ 90 h 112"/>
                    <a:gd name="T20" fmla="*/ 357 w 365"/>
                    <a:gd name="T21" fmla="*/ 108 h 112"/>
                    <a:gd name="T22" fmla="*/ 350 w 365"/>
                    <a:gd name="T23" fmla="*/ 110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5" h="112">
                      <a:moveTo>
                        <a:pt x="350" y="110"/>
                      </a:moveTo>
                      <a:cubicBezTo>
                        <a:pt x="345" y="110"/>
                        <a:pt x="341" y="108"/>
                        <a:pt x="339" y="103"/>
                      </a:cubicBezTo>
                      <a:cubicBezTo>
                        <a:pt x="311" y="56"/>
                        <a:pt x="259" y="26"/>
                        <a:pt x="205" y="26"/>
                      </a:cubicBezTo>
                      <a:cubicBezTo>
                        <a:pt x="161" y="26"/>
                        <a:pt x="161" y="26"/>
                        <a:pt x="161" y="26"/>
                      </a:cubicBezTo>
                      <a:cubicBezTo>
                        <a:pt x="106" y="26"/>
                        <a:pt x="55" y="56"/>
                        <a:pt x="27" y="103"/>
                      </a:cubicBezTo>
                      <a:cubicBezTo>
                        <a:pt x="23" y="110"/>
                        <a:pt x="15" y="112"/>
                        <a:pt x="9" y="108"/>
                      </a:cubicBezTo>
                      <a:cubicBezTo>
                        <a:pt x="3" y="105"/>
                        <a:pt x="0" y="96"/>
                        <a:pt x="4" y="90"/>
                      </a:cubicBezTo>
                      <a:cubicBezTo>
                        <a:pt x="37" y="34"/>
                        <a:pt x="97" y="0"/>
                        <a:pt x="161" y="0"/>
                      </a:cubicBezTo>
                      <a:cubicBezTo>
                        <a:pt x="205" y="0"/>
                        <a:pt x="205" y="0"/>
                        <a:pt x="205" y="0"/>
                      </a:cubicBezTo>
                      <a:cubicBezTo>
                        <a:pt x="269" y="0"/>
                        <a:pt x="329" y="34"/>
                        <a:pt x="362" y="90"/>
                      </a:cubicBezTo>
                      <a:cubicBezTo>
                        <a:pt x="365" y="96"/>
                        <a:pt x="363" y="105"/>
                        <a:pt x="357" y="108"/>
                      </a:cubicBezTo>
                      <a:cubicBezTo>
                        <a:pt x="355" y="109"/>
                        <a:pt x="352" y="110"/>
                        <a:pt x="350" y="110"/>
                      </a:cubicBezTo>
                      <a:close/>
                    </a:path>
                  </a:pathLst>
                </a:custGeom>
                <a:grp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grpSp>
        </p:grpSp>
        <p:sp>
          <p:nvSpPr>
            <p:cNvPr id="215" name="Rectangle 203"/>
            <p:cNvSpPr>
              <a:spLocks noChangeArrowheads="1"/>
            </p:cNvSpPr>
            <p:nvPr/>
          </p:nvSpPr>
          <p:spPr bwMode="auto">
            <a:xfrm>
              <a:off x="461603" y="4916603"/>
              <a:ext cx="3879842" cy="1596502"/>
            </a:xfrm>
            <a:prstGeom prst="rect">
              <a:avLst/>
            </a:prstGeom>
            <a:solidFill>
              <a:schemeClr val="accent6"/>
            </a:solidFill>
            <a:ln>
              <a:noFill/>
            </a:ln>
          </p:spPr>
          <p:txBody>
            <a:bodyPr vert="horz" wrap="square" lIns="89606" tIns="44802" rIns="89606" bIns="44802" numCol="1" anchor="ctr" anchorCtr="0" compatLnSpc="1">
              <a:prstTxWarp prst="textNoShape">
                <a:avLst/>
              </a:prstTxWarp>
            </a:bodyPr>
            <a:lstStyle/>
            <a:p>
              <a:pPr algn="ctr" defTabSz="914005">
                <a:defRPr/>
              </a:pPr>
              <a:r>
                <a:rPr lang="en-US" sz="3998" b="1" dirty="0">
                  <a:gradFill>
                    <a:gsLst>
                      <a:gs pos="0">
                        <a:srgbClr val="FFFFFF"/>
                      </a:gs>
                      <a:gs pos="100000">
                        <a:srgbClr val="FFFFFF"/>
                      </a:gs>
                    </a:gsLst>
                    <a:lin ang="5400000" scaled="0"/>
                  </a:gradFill>
                  <a:latin typeface="Segoe UI Light"/>
                </a:rPr>
                <a:t>Podcasts</a:t>
              </a:r>
              <a:br>
                <a:rPr lang="en-US" sz="1764" dirty="0">
                  <a:solidFill>
                    <a:srgbClr val="404040"/>
                  </a:solidFill>
                </a:rPr>
              </a:br>
              <a:r>
                <a:rPr lang="en-US" sz="1799" spc="-50" dirty="0">
                  <a:solidFill>
                    <a:srgbClr val="404040"/>
                  </a:solidFill>
                  <a:hlinkClick r:id="rId7"/>
                </a:rPr>
                <a:t>http://</a:t>
              </a:r>
              <a:r>
                <a:rPr lang="en-US" sz="1799" dirty="0">
                  <a:solidFill>
                    <a:srgbClr val="404040"/>
                  </a:solidFill>
                  <a:hlinkClick r:id="rId7"/>
                </a:rPr>
                <a:t>dev.office.com/podcasts</a:t>
              </a:r>
              <a:r>
                <a:rPr lang="en-US" sz="1799" spc="-50" dirty="0">
                  <a:solidFill>
                    <a:srgbClr val="404040"/>
                  </a:solidFill>
                </a:rPr>
                <a:t> </a:t>
              </a:r>
            </a:p>
            <a:p>
              <a:pPr algn="ctr" defTabSz="914005">
                <a:defRPr/>
              </a:pPr>
              <a:endParaRPr lang="en-US" sz="1764" dirty="0">
                <a:solidFill>
                  <a:srgbClr val="404040"/>
                </a:solidFill>
              </a:endParaRPr>
            </a:p>
          </p:txBody>
        </p:sp>
      </p:grpSp>
      <p:grpSp>
        <p:nvGrpSpPr>
          <p:cNvPr id="15" name="Group 14"/>
          <p:cNvGrpSpPr/>
          <p:nvPr/>
        </p:nvGrpSpPr>
        <p:grpSpPr>
          <a:xfrm>
            <a:off x="10132721" y="4916033"/>
            <a:ext cx="1844238" cy="1597854"/>
            <a:chOff x="10134295" y="4916603"/>
            <a:chExt cx="1844980" cy="1598497"/>
          </a:xfrm>
        </p:grpSpPr>
        <p:sp>
          <p:nvSpPr>
            <p:cNvPr id="222" name="Rectangle 153"/>
            <p:cNvSpPr>
              <a:spLocks noChangeArrowheads="1"/>
            </p:cNvSpPr>
            <p:nvPr/>
          </p:nvSpPr>
          <p:spPr bwMode="auto">
            <a:xfrm>
              <a:off x="10134295" y="4916603"/>
              <a:ext cx="1844980" cy="1598497"/>
            </a:xfrm>
            <a:prstGeom prst="rect">
              <a:avLst/>
            </a:prstGeom>
            <a:solidFill>
              <a:schemeClr val="accent5"/>
            </a:solidFill>
            <a:ln>
              <a:noFill/>
            </a:ln>
          </p:spPr>
          <p:txBody>
            <a:bodyPr vert="horz" wrap="square" lIns="89606" tIns="44802" rIns="89606" bIns="44802" numCol="1" anchor="t" anchorCtr="0" compatLnSpc="1">
              <a:prstTxWarp prst="textNoShape">
                <a:avLst/>
              </a:prstTxWarp>
            </a:bodyPr>
            <a:lstStyle/>
            <a:p>
              <a:pPr defTabSz="914005">
                <a:defRPr/>
              </a:pPr>
              <a:r>
                <a:rPr lang="en-US" sz="1799" b="1" dirty="0" err="1">
                  <a:gradFill>
                    <a:gsLst>
                      <a:gs pos="0">
                        <a:srgbClr val="FFFFFF"/>
                      </a:gs>
                      <a:gs pos="100000">
                        <a:srgbClr val="FFFFFF"/>
                      </a:gs>
                    </a:gsLst>
                    <a:lin ang="5400000" scaled="0"/>
                  </a:gradFill>
                  <a:latin typeface="Segoe UI Light"/>
                </a:rPr>
                <a:t>UserVoice</a:t>
              </a:r>
              <a:endParaRPr lang="en-US" sz="1799" b="1" dirty="0">
                <a:gradFill>
                  <a:gsLst>
                    <a:gs pos="0">
                      <a:srgbClr val="FFFFFF"/>
                    </a:gs>
                    <a:gs pos="100000">
                      <a:srgbClr val="FFFFFF"/>
                    </a:gs>
                  </a:gsLst>
                  <a:lin ang="5400000" scaled="0"/>
                </a:gradFill>
                <a:latin typeface="Segoe UI Light"/>
              </a:endParaRPr>
            </a:p>
            <a:p>
              <a:pPr defTabSz="914005">
                <a:defRPr/>
              </a:pPr>
              <a:endParaRPr lang="en-US" sz="1799" b="1" dirty="0">
                <a:gradFill>
                  <a:gsLst>
                    <a:gs pos="0">
                      <a:srgbClr val="FFFFFF"/>
                    </a:gs>
                    <a:gs pos="100000">
                      <a:srgbClr val="FFFFFF"/>
                    </a:gs>
                  </a:gsLst>
                  <a:lin ang="5400000" scaled="0"/>
                </a:gradFill>
                <a:latin typeface="Segoe UI Light"/>
              </a:endParaRPr>
            </a:p>
            <a:p>
              <a:pPr defTabSz="914005">
                <a:defRPr/>
              </a:pPr>
              <a:endParaRPr lang="en-US" sz="1799" b="1" dirty="0">
                <a:gradFill>
                  <a:gsLst>
                    <a:gs pos="0">
                      <a:srgbClr val="FFFFFF"/>
                    </a:gs>
                    <a:gs pos="100000">
                      <a:srgbClr val="FFFFFF"/>
                    </a:gs>
                  </a:gsLst>
                  <a:lin ang="5400000" scaled="0"/>
                </a:gradFill>
                <a:latin typeface="Segoe UI Light"/>
              </a:endParaRPr>
            </a:p>
            <a:p>
              <a:pPr defTabSz="914005">
                <a:defRPr/>
              </a:pPr>
              <a:endParaRPr lang="en-US" sz="1799" b="1" dirty="0">
                <a:gradFill>
                  <a:gsLst>
                    <a:gs pos="0">
                      <a:srgbClr val="FFFFFF"/>
                    </a:gs>
                    <a:gs pos="100000">
                      <a:srgbClr val="FFFFFF"/>
                    </a:gs>
                  </a:gsLst>
                  <a:lin ang="5400000" scaled="0"/>
                </a:gradFill>
                <a:latin typeface="Segoe UI Light"/>
              </a:endParaRPr>
            </a:p>
            <a:p>
              <a:pPr defTabSz="914005">
                <a:defRPr/>
              </a:pPr>
              <a:r>
                <a:rPr lang="en-US" sz="1199" dirty="0">
                  <a:solidFill>
                    <a:srgbClr val="404040"/>
                  </a:solidFill>
                  <a:hlinkClick r:id="rId8"/>
                </a:rPr>
                <a:t>http://officespdev.uservoice.com/</a:t>
              </a:r>
              <a:r>
                <a:rPr lang="en-US" sz="1199" dirty="0">
                  <a:solidFill>
                    <a:srgbClr val="404040"/>
                  </a:solidFill>
                </a:rPr>
                <a:t> </a:t>
              </a:r>
            </a:p>
            <a:p>
              <a:pPr defTabSz="914005">
                <a:defRPr/>
              </a:pPr>
              <a:endParaRPr lang="en-US" sz="1799" b="1" dirty="0">
                <a:gradFill>
                  <a:gsLst>
                    <a:gs pos="0">
                      <a:srgbClr val="FFFFFF"/>
                    </a:gs>
                    <a:gs pos="100000">
                      <a:srgbClr val="FFFFFF"/>
                    </a:gs>
                  </a:gsLst>
                  <a:lin ang="5400000" scaled="0"/>
                </a:gradFill>
                <a:latin typeface="Segoe UI Light"/>
              </a:endParaRPr>
            </a:p>
          </p:txBody>
        </p:sp>
        <p:sp>
          <p:nvSpPr>
            <p:cNvPr id="234" name="Freeform 64"/>
            <p:cNvSpPr>
              <a:spLocks noChangeAspect="1" noEditPoints="1"/>
            </p:cNvSpPr>
            <p:nvPr/>
          </p:nvSpPr>
          <p:spPr bwMode="black">
            <a:xfrm>
              <a:off x="10672381" y="5344472"/>
              <a:ext cx="794805" cy="610410"/>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72" tIns="41137" rIns="82272" bIns="41137" numCol="1" anchor="t" anchorCtr="0" compatLnSpc="1">
              <a:prstTxWarp prst="textNoShape">
                <a:avLst/>
              </a:prstTxWarp>
            </a:bodyPr>
            <a:lstStyle/>
            <a:p>
              <a:pPr defTabSz="932319">
                <a:defRPr/>
              </a:pPr>
              <a:endParaRPr lang="en-US" sz="1599">
                <a:solidFill>
                  <a:srgbClr val="000000"/>
                </a:solidFill>
              </a:endParaRPr>
            </a:p>
          </p:txBody>
        </p:sp>
      </p:grpSp>
      <p:grpSp>
        <p:nvGrpSpPr>
          <p:cNvPr id="18" name="Group 17"/>
          <p:cNvGrpSpPr/>
          <p:nvPr/>
        </p:nvGrpSpPr>
        <p:grpSpPr>
          <a:xfrm>
            <a:off x="2399409" y="3155336"/>
            <a:ext cx="1942791" cy="1681580"/>
            <a:chOff x="2397872" y="3155198"/>
            <a:chExt cx="1943573" cy="1682257"/>
          </a:xfrm>
        </p:grpSpPr>
        <p:sp>
          <p:nvSpPr>
            <p:cNvPr id="275" name="Rectangle 266"/>
            <p:cNvSpPr>
              <a:spLocks noChangeArrowheads="1"/>
            </p:cNvSpPr>
            <p:nvPr/>
          </p:nvSpPr>
          <p:spPr bwMode="auto">
            <a:xfrm>
              <a:off x="2397872" y="3155198"/>
              <a:ext cx="1943573" cy="1682257"/>
            </a:xfrm>
            <a:prstGeom prst="rect">
              <a:avLst/>
            </a:prstGeom>
            <a:solidFill>
              <a:srgbClr val="BAD80A"/>
            </a:solidFill>
            <a:ln>
              <a:noFill/>
            </a:ln>
          </p:spPr>
          <p:txBody>
            <a:bodyPr vert="horz" wrap="square" lIns="89606" tIns="44802" rIns="89606" bIns="44802" numCol="1" anchor="t" anchorCtr="0" compatLnSpc="1">
              <a:prstTxWarp prst="textNoShape">
                <a:avLst/>
              </a:prstTxWarp>
            </a:bodyPr>
            <a:lstStyle/>
            <a:p>
              <a:pPr defTabSz="914005">
                <a:lnSpc>
                  <a:spcPct val="95000"/>
                </a:lnSpc>
                <a:defRPr/>
              </a:pPr>
              <a:r>
                <a:rPr lang="en-US" sz="1764" dirty="0">
                  <a:gradFill>
                    <a:gsLst>
                      <a:gs pos="0">
                        <a:srgbClr val="505050"/>
                      </a:gs>
                      <a:gs pos="100000">
                        <a:srgbClr val="505050"/>
                      </a:gs>
                    </a:gsLst>
                    <a:lin ang="5400000" scaled="0"/>
                  </a:gradFill>
                </a:rPr>
                <a:t>Stack overflow</a:t>
              </a:r>
            </a:p>
            <a:p>
              <a:pPr defTabSz="914005">
                <a:lnSpc>
                  <a:spcPct val="95000"/>
                </a:lnSpc>
                <a:defRPr/>
              </a:pPr>
              <a:endParaRPr lang="en-US" sz="1764" dirty="0">
                <a:gradFill>
                  <a:gsLst>
                    <a:gs pos="0">
                      <a:srgbClr val="505050"/>
                    </a:gs>
                    <a:gs pos="100000">
                      <a:srgbClr val="505050"/>
                    </a:gs>
                  </a:gsLst>
                  <a:lin ang="5400000" scaled="0"/>
                </a:gradFill>
              </a:endParaRPr>
            </a:p>
            <a:p>
              <a:pPr defTabSz="914005">
                <a:lnSpc>
                  <a:spcPct val="95000"/>
                </a:lnSpc>
                <a:defRPr/>
              </a:pPr>
              <a:endParaRPr lang="en-US" sz="1764" dirty="0">
                <a:gradFill>
                  <a:gsLst>
                    <a:gs pos="0">
                      <a:srgbClr val="505050"/>
                    </a:gs>
                    <a:gs pos="100000">
                      <a:srgbClr val="505050"/>
                    </a:gs>
                  </a:gsLst>
                  <a:lin ang="5400000" scaled="0"/>
                </a:gradFill>
              </a:endParaRPr>
            </a:p>
            <a:p>
              <a:pPr defTabSz="914005">
                <a:lnSpc>
                  <a:spcPct val="95000"/>
                </a:lnSpc>
                <a:defRPr/>
              </a:pPr>
              <a:endParaRPr lang="en-US" sz="1764" dirty="0">
                <a:gradFill>
                  <a:gsLst>
                    <a:gs pos="0">
                      <a:srgbClr val="505050"/>
                    </a:gs>
                    <a:gs pos="100000">
                      <a:srgbClr val="505050"/>
                    </a:gs>
                  </a:gsLst>
                  <a:lin ang="5400000" scaled="0"/>
                </a:gradFill>
              </a:endParaRPr>
            </a:p>
            <a:p>
              <a:pPr defTabSz="914005">
                <a:lnSpc>
                  <a:spcPct val="95000"/>
                </a:lnSpc>
                <a:defRPr/>
              </a:pPr>
              <a:endParaRPr lang="en-US" sz="1764" dirty="0">
                <a:gradFill>
                  <a:gsLst>
                    <a:gs pos="0">
                      <a:srgbClr val="505050"/>
                    </a:gs>
                    <a:gs pos="100000">
                      <a:srgbClr val="505050"/>
                    </a:gs>
                  </a:gsLst>
                  <a:lin ang="5400000" scaled="0"/>
                </a:gradFill>
              </a:endParaRPr>
            </a:p>
            <a:p>
              <a:pPr defTabSz="914005">
                <a:lnSpc>
                  <a:spcPct val="95000"/>
                </a:lnSpc>
                <a:defRPr/>
              </a:pPr>
              <a:r>
                <a:rPr lang="en-US" sz="1764" dirty="0">
                  <a:gradFill>
                    <a:gsLst>
                      <a:gs pos="0">
                        <a:srgbClr val="505050"/>
                      </a:gs>
                      <a:gs pos="100000">
                        <a:srgbClr val="505050"/>
                      </a:gs>
                    </a:gsLst>
                    <a:lin ang="5400000" scaled="0"/>
                  </a:gradFill>
                </a:rPr>
                <a:t>[</a:t>
              </a:r>
              <a:r>
                <a:rPr lang="en-US" sz="1764" dirty="0" err="1">
                  <a:gradFill>
                    <a:gsLst>
                      <a:gs pos="0">
                        <a:srgbClr val="505050"/>
                      </a:gs>
                      <a:gs pos="100000">
                        <a:srgbClr val="505050"/>
                      </a:gs>
                    </a:gsLst>
                    <a:lin ang="5400000" scaled="0"/>
                  </a:gradFill>
                </a:rPr>
                <a:t>ms</a:t>
              </a:r>
              <a:r>
                <a:rPr lang="en-US" sz="1764" dirty="0">
                  <a:gradFill>
                    <a:gsLst>
                      <a:gs pos="0">
                        <a:srgbClr val="505050"/>
                      </a:gs>
                      <a:gs pos="100000">
                        <a:srgbClr val="505050"/>
                      </a:gs>
                    </a:gsLst>
                    <a:lin ang="5400000" scaled="0"/>
                  </a:gradFill>
                </a:rPr>
                <a:t>-office]</a:t>
              </a:r>
            </a:p>
          </p:txBody>
        </p:sp>
        <p:sp>
          <p:nvSpPr>
            <p:cNvPr id="235" name="Freeform 15"/>
            <p:cNvSpPr>
              <a:spLocks noEditPoints="1"/>
            </p:cNvSpPr>
            <p:nvPr/>
          </p:nvSpPr>
          <p:spPr bwMode="black">
            <a:xfrm>
              <a:off x="2964290" y="3587555"/>
              <a:ext cx="760544" cy="761422"/>
            </a:xfrm>
            <a:custGeom>
              <a:avLst/>
              <a:gdLst>
                <a:gd name="T0" fmla="*/ 455 w 708"/>
                <a:gd name="T1" fmla="*/ 121 h 709"/>
                <a:gd name="T2" fmla="*/ 392 w 708"/>
                <a:gd name="T3" fmla="*/ 121 h 709"/>
                <a:gd name="T4" fmla="*/ 392 w 708"/>
                <a:gd name="T5" fmla="*/ 206 h 709"/>
                <a:gd name="T6" fmla="*/ 316 w 708"/>
                <a:gd name="T7" fmla="*/ 206 h 709"/>
                <a:gd name="T8" fmla="*/ 316 w 708"/>
                <a:gd name="T9" fmla="*/ 121 h 709"/>
                <a:gd name="T10" fmla="*/ 250 w 708"/>
                <a:gd name="T11" fmla="*/ 121 h 709"/>
                <a:gd name="T12" fmla="*/ 354 w 708"/>
                <a:gd name="T13" fmla="*/ 0 h 709"/>
                <a:gd name="T14" fmla="*/ 455 w 708"/>
                <a:gd name="T15" fmla="*/ 121 h 709"/>
                <a:gd name="T16" fmla="*/ 205 w 708"/>
                <a:gd name="T17" fmla="*/ 371 h 709"/>
                <a:gd name="T18" fmla="*/ 139 w 708"/>
                <a:gd name="T19" fmla="*/ 371 h 709"/>
                <a:gd name="T20" fmla="*/ 139 w 708"/>
                <a:gd name="T21" fmla="*/ 456 h 709"/>
                <a:gd name="T22" fmla="*/ 63 w 708"/>
                <a:gd name="T23" fmla="*/ 456 h 709"/>
                <a:gd name="T24" fmla="*/ 63 w 708"/>
                <a:gd name="T25" fmla="*/ 371 h 709"/>
                <a:gd name="T26" fmla="*/ 0 w 708"/>
                <a:gd name="T27" fmla="*/ 371 h 709"/>
                <a:gd name="T28" fmla="*/ 101 w 708"/>
                <a:gd name="T29" fmla="*/ 251 h 709"/>
                <a:gd name="T30" fmla="*/ 205 w 708"/>
                <a:gd name="T31" fmla="*/ 371 h 709"/>
                <a:gd name="T32" fmla="*/ 205 w 708"/>
                <a:gd name="T33" fmla="*/ 503 h 709"/>
                <a:gd name="T34" fmla="*/ 0 w 708"/>
                <a:gd name="T35" fmla="*/ 503 h 709"/>
                <a:gd name="T36" fmla="*/ 0 w 708"/>
                <a:gd name="T37" fmla="*/ 709 h 709"/>
                <a:gd name="T38" fmla="*/ 205 w 708"/>
                <a:gd name="T39" fmla="*/ 709 h 709"/>
                <a:gd name="T40" fmla="*/ 205 w 708"/>
                <a:gd name="T41" fmla="*/ 503 h 709"/>
                <a:gd name="T42" fmla="*/ 708 w 708"/>
                <a:gd name="T43" fmla="*/ 503 h 709"/>
                <a:gd name="T44" fmla="*/ 503 w 708"/>
                <a:gd name="T45" fmla="*/ 503 h 709"/>
                <a:gd name="T46" fmla="*/ 503 w 708"/>
                <a:gd name="T47" fmla="*/ 709 h 709"/>
                <a:gd name="T48" fmla="*/ 708 w 708"/>
                <a:gd name="T49" fmla="*/ 709 h 709"/>
                <a:gd name="T50" fmla="*/ 708 w 708"/>
                <a:gd name="T51" fmla="*/ 503 h 709"/>
                <a:gd name="T52" fmla="*/ 708 w 708"/>
                <a:gd name="T53" fmla="*/ 0 h 709"/>
                <a:gd name="T54" fmla="*/ 503 w 708"/>
                <a:gd name="T55" fmla="*/ 0 h 709"/>
                <a:gd name="T56" fmla="*/ 503 w 708"/>
                <a:gd name="T57" fmla="*/ 206 h 709"/>
                <a:gd name="T58" fmla="*/ 708 w 708"/>
                <a:gd name="T59" fmla="*/ 206 h 709"/>
                <a:gd name="T60" fmla="*/ 708 w 708"/>
                <a:gd name="T61" fmla="*/ 0 h 709"/>
                <a:gd name="T62" fmla="*/ 708 w 708"/>
                <a:gd name="T63" fmla="*/ 251 h 709"/>
                <a:gd name="T64" fmla="*/ 503 w 708"/>
                <a:gd name="T65" fmla="*/ 251 h 709"/>
                <a:gd name="T66" fmla="*/ 503 w 708"/>
                <a:gd name="T67" fmla="*/ 456 h 709"/>
                <a:gd name="T68" fmla="*/ 708 w 708"/>
                <a:gd name="T69" fmla="*/ 456 h 709"/>
                <a:gd name="T70" fmla="*/ 708 w 708"/>
                <a:gd name="T71" fmla="*/ 251 h 709"/>
                <a:gd name="T72" fmla="*/ 455 w 708"/>
                <a:gd name="T73" fmla="*/ 251 h 709"/>
                <a:gd name="T74" fmla="*/ 250 w 708"/>
                <a:gd name="T75" fmla="*/ 251 h 709"/>
                <a:gd name="T76" fmla="*/ 250 w 708"/>
                <a:gd name="T77" fmla="*/ 456 h 709"/>
                <a:gd name="T78" fmla="*/ 455 w 708"/>
                <a:gd name="T79" fmla="*/ 456 h 709"/>
                <a:gd name="T80" fmla="*/ 455 w 708"/>
                <a:gd name="T81" fmla="*/ 251 h 709"/>
                <a:gd name="T82" fmla="*/ 455 w 708"/>
                <a:gd name="T83" fmla="*/ 503 h 709"/>
                <a:gd name="T84" fmla="*/ 250 w 708"/>
                <a:gd name="T85" fmla="*/ 503 h 709"/>
                <a:gd name="T86" fmla="*/ 250 w 708"/>
                <a:gd name="T87" fmla="*/ 709 h 709"/>
                <a:gd name="T88" fmla="*/ 455 w 708"/>
                <a:gd name="T89" fmla="*/ 709 h 709"/>
                <a:gd name="T90" fmla="*/ 455 w 708"/>
                <a:gd name="T91" fmla="*/ 503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708" h="709">
                  <a:moveTo>
                    <a:pt x="455" y="121"/>
                  </a:moveTo>
                  <a:lnTo>
                    <a:pt x="392" y="121"/>
                  </a:lnTo>
                  <a:lnTo>
                    <a:pt x="392" y="206"/>
                  </a:lnTo>
                  <a:lnTo>
                    <a:pt x="316" y="206"/>
                  </a:lnTo>
                  <a:lnTo>
                    <a:pt x="316" y="121"/>
                  </a:lnTo>
                  <a:lnTo>
                    <a:pt x="250" y="121"/>
                  </a:lnTo>
                  <a:lnTo>
                    <a:pt x="354" y="0"/>
                  </a:lnTo>
                  <a:lnTo>
                    <a:pt x="455" y="121"/>
                  </a:lnTo>
                  <a:close/>
                  <a:moveTo>
                    <a:pt x="205" y="371"/>
                  </a:moveTo>
                  <a:lnTo>
                    <a:pt x="139" y="371"/>
                  </a:lnTo>
                  <a:lnTo>
                    <a:pt x="139" y="456"/>
                  </a:lnTo>
                  <a:lnTo>
                    <a:pt x="63" y="456"/>
                  </a:lnTo>
                  <a:lnTo>
                    <a:pt x="63" y="371"/>
                  </a:lnTo>
                  <a:lnTo>
                    <a:pt x="0" y="371"/>
                  </a:lnTo>
                  <a:lnTo>
                    <a:pt x="101" y="251"/>
                  </a:lnTo>
                  <a:lnTo>
                    <a:pt x="205" y="371"/>
                  </a:lnTo>
                  <a:close/>
                  <a:moveTo>
                    <a:pt x="205" y="503"/>
                  </a:moveTo>
                  <a:lnTo>
                    <a:pt x="0" y="503"/>
                  </a:lnTo>
                  <a:lnTo>
                    <a:pt x="0" y="709"/>
                  </a:lnTo>
                  <a:lnTo>
                    <a:pt x="205" y="709"/>
                  </a:lnTo>
                  <a:lnTo>
                    <a:pt x="205" y="503"/>
                  </a:lnTo>
                  <a:close/>
                  <a:moveTo>
                    <a:pt x="708" y="503"/>
                  </a:moveTo>
                  <a:lnTo>
                    <a:pt x="503" y="503"/>
                  </a:lnTo>
                  <a:lnTo>
                    <a:pt x="503" y="709"/>
                  </a:lnTo>
                  <a:lnTo>
                    <a:pt x="708" y="709"/>
                  </a:lnTo>
                  <a:lnTo>
                    <a:pt x="708" y="503"/>
                  </a:lnTo>
                  <a:close/>
                  <a:moveTo>
                    <a:pt x="708" y="0"/>
                  </a:moveTo>
                  <a:lnTo>
                    <a:pt x="503" y="0"/>
                  </a:lnTo>
                  <a:lnTo>
                    <a:pt x="503" y="206"/>
                  </a:lnTo>
                  <a:lnTo>
                    <a:pt x="708" y="206"/>
                  </a:lnTo>
                  <a:lnTo>
                    <a:pt x="708" y="0"/>
                  </a:lnTo>
                  <a:close/>
                  <a:moveTo>
                    <a:pt x="708" y="251"/>
                  </a:moveTo>
                  <a:lnTo>
                    <a:pt x="503" y="251"/>
                  </a:lnTo>
                  <a:lnTo>
                    <a:pt x="503" y="456"/>
                  </a:lnTo>
                  <a:lnTo>
                    <a:pt x="708" y="456"/>
                  </a:lnTo>
                  <a:lnTo>
                    <a:pt x="708" y="251"/>
                  </a:lnTo>
                  <a:close/>
                  <a:moveTo>
                    <a:pt x="455" y="251"/>
                  </a:moveTo>
                  <a:lnTo>
                    <a:pt x="250" y="251"/>
                  </a:lnTo>
                  <a:lnTo>
                    <a:pt x="250" y="456"/>
                  </a:lnTo>
                  <a:lnTo>
                    <a:pt x="455" y="456"/>
                  </a:lnTo>
                  <a:lnTo>
                    <a:pt x="455" y="251"/>
                  </a:lnTo>
                  <a:close/>
                  <a:moveTo>
                    <a:pt x="455" y="503"/>
                  </a:moveTo>
                  <a:lnTo>
                    <a:pt x="250" y="503"/>
                  </a:lnTo>
                  <a:lnTo>
                    <a:pt x="250" y="709"/>
                  </a:lnTo>
                  <a:lnTo>
                    <a:pt x="455" y="709"/>
                  </a:lnTo>
                  <a:lnTo>
                    <a:pt x="455" y="503"/>
                  </a:lnTo>
                  <a:close/>
                </a:path>
              </a:pathLst>
            </a:custGeom>
            <a:solidFill>
              <a:schemeClr val="tx2"/>
            </a:solidFill>
            <a:ln>
              <a:noFill/>
            </a:ln>
          </p:spPr>
          <p:txBody>
            <a:bodyPr vert="horz" wrap="square" lIns="0" tIns="41137" rIns="82272" bIns="41137" numCol="1" anchor="t" anchorCtr="0" compatLnSpc="1">
              <a:prstTxWarp prst="textNoShape">
                <a:avLst/>
              </a:prstTxWarp>
            </a:bodyPr>
            <a:lstStyle/>
            <a:p>
              <a:pPr algn="ctr" defTabSz="914001">
                <a:defRPr/>
              </a:pPr>
              <a:endParaRPr lang="en-US" sz="1599">
                <a:gradFill>
                  <a:gsLst>
                    <a:gs pos="0">
                      <a:srgbClr val="FFFFFF"/>
                    </a:gs>
                    <a:gs pos="100000">
                      <a:srgbClr val="FFFFFF"/>
                    </a:gs>
                  </a:gsLst>
                  <a:lin ang="5400000" scaled="0"/>
                </a:gradFill>
              </a:endParaRPr>
            </a:p>
          </p:txBody>
        </p:sp>
      </p:grpSp>
      <p:grpSp>
        <p:nvGrpSpPr>
          <p:cNvPr id="17" name="Group 16"/>
          <p:cNvGrpSpPr/>
          <p:nvPr/>
        </p:nvGrpSpPr>
        <p:grpSpPr>
          <a:xfrm>
            <a:off x="4426635" y="3160646"/>
            <a:ext cx="3702219" cy="1678717"/>
            <a:chOff x="4425913" y="3160511"/>
            <a:chExt cx="3703709" cy="1679392"/>
          </a:xfrm>
        </p:grpSpPr>
        <p:sp>
          <p:nvSpPr>
            <p:cNvPr id="168" name="Rectangle 153"/>
            <p:cNvSpPr>
              <a:spLocks noChangeArrowheads="1"/>
            </p:cNvSpPr>
            <p:nvPr/>
          </p:nvSpPr>
          <p:spPr bwMode="auto">
            <a:xfrm>
              <a:off x="4425913" y="3160511"/>
              <a:ext cx="3703709" cy="1679392"/>
            </a:xfrm>
            <a:prstGeom prst="rect">
              <a:avLst/>
            </a:prstGeom>
            <a:solidFill>
              <a:srgbClr val="008272"/>
            </a:solidFill>
            <a:ln>
              <a:noFill/>
            </a:ln>
          </p:spPr>
          <p:txBody>
            <a:bodyPr vert="horz" wrap="square" lIns="1188242" tIns="44802" rIns="89606" bIns="44802" numCol="1" anchor="ctr" anchorCtr="0" compatLnSpc="1">
              <a:prstTxWarp prst="textNoShape">
                <a:avLst/>
              </a:prstTxWarp>
            </a:bodyPr>
            <a:lstStyle/>
            <a:p>
              <a:pPr defTabSz="914005">
                <a:lnSpc>
                  <a:spcPct val="90000"/>
                </a:lnSpc>
                <a:spcBef>
                  <a:spcPts val="587"/>
                </a:spcBef>
                <a:spcAft>
                  <a:spcPts val="587"/>
                </a:spcAft>
                <a:defRPr/>
              </a:pPr>
              <a:r>
                <a:rPr lang="en-US" sz="3998" b="1" dirty="0">
                  <a:gradFill>
                    <a:gsLst>
                      <a:gs pos="0">
                        <a:srgbClr val="FFFFFF"/>
                      </a:gs>
                      <a:gs pos="100000">
                        <a:srgbClr val="FFFFFF"/>
                      </a:gs>
                    </a:gsLst>
                    <a:lin ang="5400000" scaled="0"/>
                  </a:gradFill>
                  <a:latin typeface="Segoe UI Light"/>
                </a:rPr>
                <a:t>Channel 9 </a:t>
              </a:r>
              <a:br>
                <a:rPr lang="en-US" sz="3998" b="1" dirty="0">
                  <a:gradFill>
                    <a:gsLst>
                      <a:gs pos="0">
                        <a:srgbClr val="FFFFFF"/>
                      </a:gs>
                      <a:gs pos="100000">
                        <a:srgbClr val="FFFFFF"/>
                      </a:gs>
                    </a:gsLst>
                    <a:lin ang="5400000" scaled="0"/>
                  </a:gradFill>
                  <a:latin typeface="Segoe UI Light"/>
                </a:rPr>
              </a:br>
              <a:r>
                <a:rPr lang="en-US" sz="3998" b="1" dirty="0">
                  <a:gradFill>
                    <a:gsLst>
                      <a:gs pos="0">
                        <a:srgbClr val="FFFFFF"/>
                      </a:gs>
                      <a:gs pos="100000">
                        <a:srgbClr val="FFFFFF"/>
                      </a:gs>
                    </a:gsLst>
                    <a:lin ang="5400000" scaled="0"/>
                  </a:gradFill>
                  <a:latin typeface="Segoe UI Light"/>
                </a:rPr>
                <a:t>Dev Show</a:t>
              </a:r>
            </a:p>
            <a:p>
              <a:pPr defTabSz="914005">
                <a:lnSpc>
                  <a:spcPct val="90000"/>
                </a:lnSpc>
                <a:spcBef>
                  <a:spcPts val="587"/>
                </a:spcBef>
                <a:spcAft>
                  <a:spcPts val="587"/>
                </a:spcAft>
                <a:defRPr/>
              </a:pPr>
              <a:r>
                <a:rPr lang="en-US" sz="1399" dirty="0">
                  <a:solidFill>
                    <a:srgbClr val="FFFFFF"/>
                  </a:solidFill>
                  <a:hlinkClick r:id="rId9"/>
                </a:rPr>
                <a:t>http://aka.ms/O365DevShow</a:t>
              </a:r>
              <a:r>
                <a:rPr lang="en-US" sz="1399" dirty="0">
                  <a:solidFill>
                    <a:srgbClr val="FFFFFF"/>
                  </a:solidFill>
                </a:rPr>
                <a:t> </a:t>
              </a:r>
            </a:p>
          </p:txBody>
        </p:sp>
        <p:pic>
          <p:nvPicPr>
            <p:cNvPr id="2" name="Picture 1"/>
            <p:cNvPicPr>
              <a:picLocks noChangeAspect="1"/>
            </p:cNvPicPr>
            <p:nvPr/>
          </p:nvPicPr>
          <p:blipFill rotWithShape="1">
            <a:blip r:embed="rId10" cstate="print">
              <a:extLst>
                <a:ext uri="{28A0092B-C50C-407E-A947-70E740481C1C}">
                  <a14:useLocalDpi xmlns:a14="http://schemas.microsoft.com/office/drawing/2010/main" val="0"/>
                </a:ext>
              </a:extLst>
            </a:blip>
            <a:srcRect l="21000" r="22284" b="14513"/>
            <a:stretch/>
          </p:blipFill>
          <p:spPr>
            <a:xfrm>
              <a:off x="4616146" y="3328808"/>
              <a:ext cx="774394" cy="1366521"/>
            </a:xfrm>
            <a:prstGeom prst="rect">
              <a:avLst/>
            </a:prstGeom>
          </p:spPr>
        </p:pic>
      </p:grpSp>
      <p:sp>
        <p:nvSpPr>
          <p:cNvPr id="561" name="Rectangle 560"/>
          <p:cNvSpPr/>
          <p:nvPr/>
        </p:nvSpPr>
        <p:spPr bwMode="auto">
          <a:xfrm>
            <a:off x="-19408" y="-4542"/>
            <a:ext cx="12476923" cy="1220019"/>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06" tIns="89606" rIns="33607" bIns="33607" numCol="1" spcCol="0" rtlCol="0" fromWordArt="0" anchor="b" anchorCtr="0" forceAA="0" compatLnSpc="1">
            <a:prstTxWarp prst="textNoShape">
              <a:avLst/>
            </a:prstTxWarp>
            <a:noAutofit/>
          </a:bodyPr>
          <a:lstStyle/>
          <a:p>
            <a:pPr algn="ctr" defTabSz="913676">
              <a:defRPr/>
            </a:pPr>
            <a:endParaRPr lang="en-US" sz="783" dirty="0">
              <a:gradFill>
                <a:gsLst>
                  <a:gs pos="0">
                    <a:srgbClr val="FFFFFF"/>
                  </a:gs>
                  <a:gs pos="100000">
                    <a:srgbClr val="FFFFFF"/>
                  </a:gs>
                </a:gsLst>
                <a:lin ang="5400000" scaled="0"/>
              </a:gradFill>
              <a:ea typeface="Segoe UI" pitchFamily="34" charset="0"/>
              <a:cs typeface="Segoe UI" pitchFamily="34" charset="0"/>
            </a:endParaRPr>
          </a:p>
        </p:txBody>
      </p:sp>
      <p:sp>
        <p:nvSpPr>
          <p:cNvPr id="562" name="Rectangle 561"/>
          <p:cNvSpPr/>
          <p:nvPr/>
        </p:nvSpPr>
        <p:spPr bwMode="auto">
          <a:xfrm>
            <a:off x="-19408" y="6513601"/>
            <a:ext cx="12476923" cy="559992"/>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06" tIns="89606" rIns="33607" bIns="33607" numCol="1" spcCol="0" rtlCol="0" fromWordArt="0" anchor="b" anchorCtr="0" forceAA="0" compatLnSpc="1">
            <a:prstTxWarp prst="textNoShape">
              <a:avLst/>
            </a:prstTxWarp>
            <a:noAutofit/>
          </a:bodyPr>
          <a:lstStyle/>
          <a:p>
            <a:pPr algn="ctr" defTabSz="913676">
              <a:defRPr/>
            </a:pPr>
            <a:endParaRPr lang="en-US" sz="783" dirty="0">
              <a:gradFill>
                <a:gsLst>
                  <a:gs pos="0">
                    <a:srgbClr val="FFFFFF"/>
                  </a:gs>
                  <a:gs pos="100000">
                    <a:srgbClr val="FFFFFF"/>
                  </a:gs>
                </a:gsLst>
                <a:lin ang="5400000" scaled="0"/>
              </a:gradFill>
              <a:ea typeface="Segoe UI" pitchFamily="34" charset="0"/>
              <a:cs typeface="Segoe UI" pitchFamily="34" charset="0"/>
            </a:endParaRPr>
          </a:p>
        </p:txBody>
      </p:sp>
      <p:sp>
        <p:nvSpPr>
          <p:cNvPr id="564" name="Rectangle 563"/>
          <p:cNvSpPr/>
          <p:nvPr/>
        </p:nvSpPr>
        <p:spPr bwMode="auto">
          <a:xfrm>
            <a:off x="11973701" y="993414"/>
            <a:ext cx="483813" cy="5853738"/>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06" tIns="89606" rIns="33607" bIns="33607" numCol="1" spcCol="0" rtlCol="0" fromWordArt="0" anchor="b" anchorCtr="0" forceAA="0" compatLnSpc="1">
            <a:prstTxWarp prst="textNoShape">
              <a:avLst/>
            </a:prstTxWarp>
            <a:noAutofit/>
          </a:bodyPr>
          <a:lstStyle/>
          <a:p>
            <a:pPr algn="ctr" defTabSz="913676">
              <a:defRPr/>
            </a:pPr>
            <a:endParaRPr lang="en-US" sz="783" dirty="0">
              <a:gradFill>
                <a:gsLst>
                  <a:gs pos="0">
                    <a:srgbClr val="FFFFFF"/>
                  </a:gs>
                  <a:gs pos="100000">
                    <a:srgbClr val="FFFFFF"/>
                  </a:gs>
                </a:gsLst>
                <a:lin ang="5400000" scaled="0"/>
              </a:gradFill>
              <a:ea typeface="Segoe UI" pitchFamily="34" charset="0"/>
              <a:cs typeface="Segoe UI" pitchFamily="34" charset="0"/>
            </a:endParaRPr>
          </a:p>
        </p:txBody>
      </p:sp>
      <p:sp>
        <p:nvSpPr>
          <p:cNvPr id="3" name="Title 2"/>
          <p:cNvSpPr>
            <a:spLocks noGrp="1"/>
          </p:cNvSpPr>
          <p:nvPr>
            <p:ph type="title" idx="4294967295"/>
          </p:nvPr>
        </p:nvSpPr>
        <p:spPr>
          <a:xfrm>
            <a:off x="547688" y="295275"/>
            <a:ext cx="11888787" cy="917575"/>
          </a:xfrm>
        </p:spPr>
        <p:txBody>
          <a:bodyPr/>
          <a:lstStyle/>
          <a:p>
            <a:r>
              <a:rPr lang="en-US" dirty="0"/>
              <a:t>Engage</a:t>
            </a:r>
          </a:p>
        </p:txBody>
      </p:sp>
      <p:sp>
        <p:nvSpPr>
          <p:cNvPr id="233" name="Rectangle 232"/>
          <p:cNvSpPr/>
          <p:nvPr/>
        </p:nvSpPr>
        <p:spPr bwMode="auto">
          <a:xfrm>
            <a:off x="-19407" y="993414"/>
            <a:ext cx="483813" cy="5853738"/>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06" tIns="89606" rIns="33607" bIns="33607" numCol="1" spcCol="0" rtlCol="0" fromWordArt="0" anchor="b" anchorCtr="0" forceAA="0" compatLnSpc="1">
            <a:prstTxWarp prst="textNoShape">
              <a:avLst/>
            </a:prstTxWarp>
            <a:noAutofit/>
          </a:bodyPr>
          <a:lstStyle/>
          <a:p>
            <a:pPr algn="ctr" defTabSz="913676">
              <a:defRPr/>
            </a:pPr>
            <a:endParaRPr lang="en-US" sz="783" dirty="0">
              <a:gradFill>
                <a:gsLst>
                  <a:gs pos="0">
                    <a:srgbClr val="FFFFFF"/>
                  </a:gs>
                  <a:gs pos="100000">
                    <a:srgbClr val="FFFFFF"/>
                  </a:gs>
                </a:gsLst>
                <a:lin ang="5400000" scaled="0"/>
              </a:gradFill>
              <a:ea typeface="Segoe UI" pitchFamily="34" charset="0"/>
              <a:cs typeface="Segoe UI" pitchFamily="34" charset="0"/>
            </a:endParaRPr>
          </a:p>
        </p:txBody>
      </p:sp>
      <p:grpSp>
        <p:nvGrpSpPr>
          <p:cNvPr id="5" name="Group 4"/>
          <p:cNvGrpSpPr/>
          <p:nvPr/>
        </p:nvGrpSpPr>
        <p:grpSpPr>
          <a:xfrm>
            <a:off x="6275951" y="4916033"/>
            <a:ext cx="3780906" cy="1597853"/>
            <a:chOff x="6275951" y="4916033"/>
            <a:chExt cx="3780906" cy="1597853"/>
          </a:xfrm>
        </p:grpSpPr>
        <p:sp>
          <p:nvSpPr>
            <p:cNvPr id="229" name="Rectangle 153"/>
            <p:cNvSpPr>
              <a:spLocks noChangeArrowheads="1"/>
            </p:cNvSpPr>
            <p:nvPr/>
          </p:nvSpPr>
          <p:spPr bwMode="auto">
            <a:xfrm>
              <a:off x="6275951" y="4916033"/>
              <a:ext cx="3780906" cy="1597853"/>
            </a:xfrm>
            <a:prstGeom prst="rect">
              <a:avLst/>
            </a:prstGeom>
            <a:solidFill>
              <a:srgbClr val="BAD80A"/>
            </a:solidFill>
            <a:ln>
              <a:noFill/>
            </a:ln>
          </p:spPr>
          <p:txBody>
            <a:bodyPr vert="horz" wrap="square" lIns="89606" tIns="44802" rIns="89606" bIns="44802" numCol="1" anchor="t" anchorCtr="0" compatLnSpc="1">
              <a:prstTxWarp prst="textNoShape">
                <a:avLst/>
              </a:prstTxWarp>
            </a:bodyPr>
            <a:lstStyle/>
            <a:p>
              <a:pPr defTabSz="914005">
                <a:defRPr/>
              </a:pPr>
              <a:r>
                <a:rPr lang="en-US" sz="3198" b="1" dirty="0">
                  <a:gradFill>
                    <a:gsLst>
                      <a:gs pos="0">
                        <a:srgbClr val="505050"/>
                      </a:gs>
                      <a:gs pos="100000">
                        <a:srgbClr val="505050"/>
                      </a:gs>
                    </a:gsLst>
                    <a:lin ang="5400000" scaled="0"/>
                  </a:gradFill>
                  <a:latin typeface="Segoe UI Light"/>
                </a:rPr>
                <a:t>Snack Demos</a:t>
              </a:r>
            </a:p>
            <a:p>
              <a:pPr defTabSz="914005">
                <a:defRPr/>
              </a:pPr>
              <a:endParaRPr lang="en-US" sz="3198" b="1" dirty="0">
                <a:gradFill>
                  <a:gsLst>
                    <a:gs pos="0">
                      <a:srgbClr val="505050"/>
                    </a:gs>
                    <a:gs pos="100000">
                      <a:srgbClr val="505050"/>
                    </a:gs>
                  </a:gsLst>
                  <a:lin ang="5400000" scaled="0"/>
                </a:gradFill>
                <a:latin typeface="Segoe UI Light"/>
              </a:endParaRPr>
            </a:p>
            <a:p>
              <a:pPr defTabSz="914005">
                <a:defRPr/>
              </a:pPr>
              <a:endParaRPr lang="en-US" sz="1599" u="sng" dirty="0">
                <a:gradFill>
                  <a:gsLst>
                    <a:gs pos="0">
                      <a:srgbClr val="505050"/>
                    </a:gs>
                    <a:gs pos="100000">
                      <a:srgbClr val="505050"/>
                    </a:gs>
                  </a:gsLst>
                  <a:lin ang="5400000" scaled="0"/>
                </a:gradFill>
              </a:endParaRPr>
            </a:p>
            <a:p>
              <a:pPr defTabSz="914005">
                <a:defRPr/>
              </a:pPr>
              <a:r>
                <a:rPr lang="en-US" sz="1599" u="sng" dirty="0">
                  <a:gradFill>
                    <a:gsLst>
                      <a:gs pos="0">
                        <a:srgbClr val="505050"/>
                      </a:gs>
                      <a:gs pos="100000">
                        <a:srgbClr val="505050"/>
                      </a:gs>
                    </a:gsLst>
                    <a:lin ang="5400000" scaled="0"/>
                  </a:gradFill>
                  <a:hlinkClick r:id="rId11"/>
                </a:rPr>
                <a:t>http://aka.ms/o365DevSnackDemos </a:t>
              </a:r>
              <a:endParaRPr lang="en-US" sz="1599" u="sng" dirty="0">
                <a:gradFill>
                  <a:gsLst>
                    <a:gs pos="0">
                      <a:srgbClr val="505050"/>
                    </a:gs>
                    <a:gs pos="100000">
                      <a:srgbClr val="505050"/>
                    </a:gs>
                  </a:gsLst>
                  <a:lin ang="5400000" scaled="0"/>
                </a:gradFill>
              </a:endParaRPr>
            </a:p>
          </p:txBody>
        </p:sp>
        <p:pic>
          <p:nvPicPr>
            <p:cNvPr id="4" name="Picture 3"/>
            <p:cNvPicPr>
              <a:picLocks noChangeAspect="1"/>
            </p:cNvPicPr>
            <p:nvPr/>
          </p:nvPicPr>
          <p:blipFill rotWithShape="1">
            <a:blip r:embed="rId12">
              <a:extLst>
                <a:ext uri="{28A0092B-C50C-407E-A947-70E740481C1C}">
                  <a14:useLocalDpi xmlns:a14="http://schemas.microsoft.com/office/drawing/2010/main" val="0"/>
                </a:ext>
              </a:extLst>
            </a:blip>
            <a:srcRect l="7293" t="22006" r="6690" b="17389"/>
            <a:stretch/>
          </p:blipFill>
          <p:spPr>
            <a:xfrm>
              <a:off x="7426104" y="5489581"/>
              <a:ext cx="1480601" cy="624925"/>
            </a:xfrm>
            <a:prstGeom prst="rect">
              <a:avLst/>
            </a:prstGeom>
          </p:spPr>
        </p:pic>
      </p:grpSp>
    </p:spTree>
    <p:extLst>
      <p:ext uri="{BB962C8B-B14F-4D97-AF65-F5344CB8AC3E}">
        <p14:creationId xmlns:p14="http://schemas.microsoft.com/office/powerpoint/2010/main" val="20092951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par>
                          <p:cTn id="8" fill="hold">
                            <p:stCondLst>
                              <p:cond delay="500"/>
                            </p:stCondLst>
                            <p:childTnLst>
                              <p:par>
                                <p:cTn id="9" presetID="2" presetClass="entr" presetSubtype="1" decel="100000" fill="hold" nodeType="afterEffect">
                                  <p:stCondLst>
                                    <p:cond delay="0"/>
                                  </p:stCondLst>
                                  <p:childTnLst>
                                    <p:set>
                                      <p:cBhvr>
                                        <p:cTn id="10" dur="1" fill="hold">
                                          <p:stCondLst>
                                            <p:cond delay="0"/>
                                          </p:stCondLst>
                                        </p:cTn>
                                        <p:tgtEl>
                                          <p:spTgt spid="565"/>
                                        </p:tgtEl>
                                        <p:attrNameLst>
                                          <p:attrName>style.visibility</p:attrName>
                                        </p:attrNameLst>
                                      </p:cBhvr>
                                      <p:to>
                                        <p:strVal val="visible"/>
                                      </p:to>
                                    </p:set>
                                    <p:anim calcmode="lin" valueType="num">
                                      <p:cBhvr additive="base">
                                        <p:cTn id="11" dur="750" fill="hold"/>
                                        <p:tgtEl>
                                          <p:spTgt spid="565"/>
                                        </p:tgtEl>
                                        <p:attrNameLst>
                                          <p:attrName>ppt_x</p:attrName>
                                        </p:attrNameLst>
                                      </p:cBhvr>
                                      <p:tavLst>
                                        <p:tav tm="0">
                                          <p:val>
                                            <p:strVal val="#ppt_x"/>
                                          </p:val>
                                        </p:tav>
                                        <p:tav tm="100000">
                                          <p:val>
                                            <p:strVal val="#ppt_x"/>
                                          </p:val>
                                        </p:tav>
                                      </p:tavLst>
                                    </p:anim>
                                    <p:anim calcmode="lin" valueType="num">
                                      <p:cBhvr additive="base">
                                        <p:cTn id="12" dur="750" fill="hold"/>
                                        <p:tgtEl>
                                          <p:spTgt spid="565"/>
                                        </p:tgtEl>
                                        <p:attrNameLst>
                                          <p:attrName>ppt_y</p:attrName>
                                        </p:attrNameLst>
                                      </p:cBhvr>
                                      <p:tavLst>
                                        <p:tav tm="0">
                                          <p:val>
                                            <p:strVal val="0-#ppt_h/2"/>
                                          </p:val>
                                        </p:tav>
                                        <p:tav tm="100000">
                                          <p:val>
                                            <p:strVal val="#ppt_y"/>
                                          </p:val>
                                        </p:tav>
                                      </p:tavLst>
                                    </p:anim>
                                  </p:childTnLst>
                                </p:cTn>
                              </p:par>
                              <p:par>
                                <p:cTn id="13" presetID="2" presetClass="entr" presetSubtype="4" decel="100000" fill="hold" nodeType="withEffect">
                                  <p:stCondLst>
                                    <p:cond delay="250"/>
                                  </p:stCondLst>
                                  <p:childTnLst>
                                    <p:set>
                                      <p:cBhvr>
                                        <p:cTn id="14" dur="1" fill="hold">
                                          <p:stCondLst>
                                            <p:cond delay="0"/>
                                          </p:stCondLst>
                                        </p:cTn>
                                        <p:tgtEl>
                                          <p:spTgt spid="558"/>
                                        </p:tgtEl>
                                        <p:attrNameLst>
                                          <p:attrName>style.visibility</p:attrName>
                                        </p:attrNameLst>
                                      </p:cBhvr>
                                      <p:to>
                                        <p:strVal val="visible"/>
                                      </p:to>
                                    </p:set>
                                    <p:anim calcmode="lin" valueType="num">
                                      <p:cBhvr additive="base">
                                        <p:cTn id="15" dur="750" fill="hold"/>
                                        <p:tgtEl>
                                          <p:spTgt spid="558"/>
                                        </p:tgtEl>
                                        <p:attrNameLst>
                                          <p:attrName>ppt_x</p:attrName>
                                        </p:attrNameLst>
                                      </p:cBhvr>
                                      <p:tavLst>
                                        <p:tav tm="0">
                                          <p:val>
                                            <p:strVal val="#ppt_x"/>
                                          </p:val>
                                        </p:tav>
                                        <p:tav tm="100000">
                                          <p:val>
                                            <p:strVal val="#ppt_x"/>
                                          </p:val>
                                        </p:tav>
                                      </p:tavLst>
                                    </p:anim>
                                    <p:anim calcmode="lin" valueType="num">
                                      <p:cBhvr additive="base">
                                        <p:cTn id="16" dur="750" fill="hold"/>
                                        <p:tgtEl>
                                          <p:spTgt spid="558"/>
                                        </p:tgtEl>
                                        <p:attrNameLst>
                                          <p:attrName>ppt_y</p:attrName>
                                        </p:attrNameLst>
                                      </p:cBhvr>
                                      <p:tavLst>
                                        <p:tav tm="0">
                                          <p:val>
                                            <p:strVal val="1+#ppt_h/2"/>
                                          </p:val>
                                        </p:tav>
                                        <p:tav tm="100000">
                                          <p:val>
                                            <p:strVal val="#ppt_y"/>
                                          </p:val>
                                        </p:tav>
                                      </p:tavLst>
                                    </p:anim>
                                  </p:childTnLst>
                                </p:cTn>
                              </p:par>
                              <p:par>
                                <p:cTn id="17" presetID="2" presetClass="entr" presetSubtype="2" decel="100000" fill="hold" nodeType="withEffect">
                                  <p:stCondLst>
                                    <p:cond delay="500"/>
                                  </p:stCondLst>
                                  <p:childTnLst>
                                    <p:set>
                                      <p:cBhvr>
                                        <p:cTn id="18" dur="1" fill="hold">
                                          <p:stCondLst>
                                            <p:cond delay="0"/>
                                          </p:stCondLst>
                                        </p:cTn>
                                        <p:tgtEl>
                                          <p:spTgt spid="566"/>
                                        </p:tgtEl>
                                        <p:attrNameLst>
                                          <p:attrName>style.visibility</p:attrName>
                                        </p:attrNameLst>
                                      </p:cBhvr>
                                      <p:to>
                                        <p:strVal val="visible"/>
                                      </p:to>
                                    </p:set>
                                    <p:anim calcmode="lin" valueType="num">
                                      <p:cBhvr additive="base">
                                        <p:cTn id="19" dur="750" fill="hold"/>
                                        <p:tgtEl>
                                          <p:spTgt spid="566"/>
                                        </p:tgtEl>
                                        <p:attrNameLst>
                                          <p:attrName>ppt_x</p:attrName>
                                        </p:attrNameLst>
                                      </p:cBhvr>
                                      <p:tavLst>
                                        <p:tav tm="0">
                                          <p:val>
                                            <p:strVal val="1+#ppt_w/2"/>
                                          </p:val>
                                        </p:tav>
                                        <p:tav tm="100000">
                                          <p:val>
                                            <p:strVal val="#ppt_x"/>
                                          </p:val>
                                        </p:tav>
                                      </p:tavLst>
                                    </p:anim>
                                    <p:anim calcmode="lin" valueType="num">
                                      <p:cBhvr additive="base">
                                        <p:cTn id="20" dur="750" fill="hold"/>
                                        <p:tgtEl>
                                          <p:spTgt spid="566"/>
                                        </p:tgtEl>
                                        <p:attrNameLst>
                                          <p:attrName>ppt_y</p:attrName>
                                        </p:attrNameLst>
                                      </p:cBhvr>
                                      <p:tavLst>
                                        <p:tav tm="0">
                                          <p:val>
                                            <p:strVal val="#ppt_y"/>
                                          </p:val>
                                        </p:tav>
                                        <p:tav tm="100000">
                                          <p:val>
                                            <p:strVal val="#ppt_y"/>
                                          </p:val>
                                        </p:tav>
                                      </p:tavLst>
                                    </p:anim>
                                  </p:childTnLst>
                                </p:cTn>
                              </p:par>
                              <p:par>
                                <p:cTn id="21" presetID="2" presetClass="entr" presetSubtype="8" decel="100000" fill="hold" nodeType="withEffect">
                                  <p:stCondLst>
                                    <p:cond delay="750"/>
                                  </p:stCondLst>
                                  <p:childTnLst>
                                    <p:set>
                                      <p:cBhvr>
                                        <p:cTn id="22" dur="1" fill="hold">
                                          <p:stCondLst>
                                            <p:cond delay="0"/>
                                          </p:stCondLst>
                                        </p:cTn>
                                        <p:tgtEl>
                                          <p:spTgt spid="18"/>
                                        </p:tgtEl>
                                        <p:attrNameLst>
                                          <p:attrName>style.visibility</p:attrName>
                                        </p:attrNameLst>
                                      </p:cBhvr>
                                      <p:to>
                                        <p:strVal val="visible"/>
                                      </p:to>
                                    </p:set>
                                    <p:anim calcmode="lin" valueType="num">
                                      <p:cBhvr additive="base">
                                        <p:cTn id="23" dur="750" fill="hold"/>
                                        <p:tgtEl>
                                          <p:spTgt spid="18"/>
                                        </p:tgtEl>
                                        <p:attrNameLst>
                                          <p:attrName>ppt_x</p:attrName>
                                        </p:attrNameLst>
                                      </p:cBhvr>
                                      <p:tavLst>
                                        <p:tav tm="0">
                                          <p:val>
                                            <p:strVal val="0-#ppt_w/2"/>
                                          </p:val>
                                        </p:tav>
                                        <p:tav tm="100000">
                                          <p:val>
                                            <p:strVal val="#ppt_x"/>
                                          </p:val>
                                        </p:tav>
                                      </p:tavLst>
                                    </p:anim>
                                    <p:anim calcmode="lin" valueType="num">
                                      <p:cBhvr additive="base">
                                        <p:cTn id="24" dur="750" fill="hold"/>
                                        <p:tgtEl>
                                          <p:spTgt spid="18"/>
                                        </p:tgtEl>
                                        <p:attrNameLst>
                                          <p:attrName>ppt_y</p:attrName>
                                        </p:attrNameLst>
                                      </p:cBhvr>
                                      <p:tavLst>
                                        <p:tav tm="0">
                                          <p:val>
                                            <p:strVal val="#ppt_y"/>
                                          </p:val>
                                        </p:tav>
                                        <p:tav tm="100000">
                                          <p:val>
                                            <p:strVal val="#ppt_y"/>
                                          </p:val>
                                        </p:tav>
                                      </p:tavLst>
                                    </p:anim>
                                  </p:childTnLst>
                                </p:cTn>
                              </p:par>
                              <p:par>
                                <p:cTn id="25" presetID="2" presetClass="entr" presetSubtype="2" decel="100000" fill="hold" nodeType="withEffect">
                                  <p:stCondLst>
                                    <p:cond delay="1000"/>
                                  </p:stCondLst>
                                  <p:childTnLst>
                                    <p:set>
                                      <p:cBhvr>
                                        <p:cTn id="26" dur="1" fill="hold">
                                          <p:stCondLst>
                                            <p:cond delay="0"/>
                                          </p:stCondLst>
                                        </p:cTn>
                                        <p:tgtEl>
                                          <p:spTgt spid="15"/>
                                        </p:tgtEl>
                                        <p:attrNameLst>
                                          <p:attrName>style.visibility</p:attrName>
                                        </p:attrNameLst>
                                      </p:cBhvr>
                                      <p:to>
                                        <p:strVal val="visible"/>
                                      </p:to>
                                    </p:set>
                                    <p:anim calcmode="lin" valueType="num">
                                      <p:cBhvr additive="base">
                                        <p:cTn id="27" dur="750" fill="hold"/>
                                        <p:tgtEl>
                                          <p:spTgt spid="15"/>
                                        </p:tgtEl>
                                        <p:attrNameLst>
                                          <p:attrName>ppt_x</p:attrName>
                                        </p:attrNameLst>
                                      </p:cBhvr>
                                      <p:tavLst>
                                        <p:tav tm="0">
                                          <p:val>
                                            <p:strVal val="1+#ppt_w/2"/>
                                          </p:val>
                                        </p:tav>
                                        <p:tav tm="100000">
                                          <p:val>
                                            <p:strVal val="#ppt_x"/>
                                          </p:val>
                                        </p:tav>
                                      </p:tavLst>
                                    </p:anim>
                                    <p:anim calcmode="lin" valueType="num">
                                      <p:cBhvr additive="base">
                                        <p:cTn id="28" dur="750" fill="hold"/>
                                        <p:tgtEl>
                                          <p:spTgt spid="15"/>
                                        </p:tgtEl>
                                        <p:attrNameLst>
                                          <p:attrName>ppt_y</p:attrName>
                                        </p:attrNameLst>
                                      </p:cBhvr>
                                      <p:tavLst>
                                        <p:tav tm="0">
                                          <p:val>
                                            <p:strVal val="#ppt_y"/>
                                          </p:val>
                                        </p:tav>
                                        <p:tav tm="100000">
                                          <p:val>
                                            <p:strVal val="#ppt_y"/>
                                          </p:val>
                                        </p:tav>
                                      </p:tavLst>
                                    </p:anim>
                                  </p:childTnLst>
                                </p:cTn>
                              </p:par>
                              <p:par>
                                <p:cTn id="29" presetID="2" presetClass="entr" presetSubtype="4" decel="100000" fill="hold" nodeType="withEffect">
                                  <p:stCondLst>
                                    <p:cond delay="1250"/>
                                  </p:stCondLst>
                                  <p:childTnLst>
                                    <p:set>
                                      <p:cBhvr>
                                        <p:cTn id="30" dur="1" fill="hold">
                                          <p:stCondLst>
                                            <p:cond delay="0"/>
                                          </p:stCondLst>
                                        </p:cTn>
                                        <p:tgtEl>
                                          <p:spTgt spid="5"/>
                                        </p:tgtEl>
                                        <p:attrNameLst>
                                          <p:attrName>style.visibility</p:attrName>
                                        </p:attrNameLst>
                                      </p:cBhvr>
                                      <p:to>
                                        <p:strVal val="visible"/>
                                      </p:to>
                                    </p:set>
                                    <p:anim calcmode="lin" valueType="num">
                                      <p:cBhvr additive="base">
                                        <p:cTn id="31" dur="750" fill="hold"/>
                                        <p:tgtEl>
                                          <p:spTgt spid="5"/>
                                        </p:tgtEl>
                                        <p:attrNameLst>
                                          <p:attrName>ppt_x</p:attrName>
                                        </p:attrNameLst>
                                      </p:cBhvr>
                                      <p:tavLst>
                                        <p:tav tm="0">
                                          <p:val>
                                            <p:strVal val="#ppt_x"/>
                                          </p:val>
                                        </p:tav>
                                        <p:tav tm="100000">
                                          <p:val>
                                            <p:strVal val="#ppt_x"/>
                                          </p:val>
                                        </p:tav>
                                      </p:tavLst>
                                    </p:anim>
                                    <p:anim calcmode="lin" valueType="num">
                                      <p:cBhvr additive="base">
                                        <p:cTn id="32" dur="750" fill="hold"/>
                                        <p:tgtEl>
                                          <p:spTgt spid="5"/>
                                        </p:tgtEl>
                                        <p:attrNameLst>
                                          <p:attrName>ppt_y</p:attrName>
                                        </p:attrNameLst>
                                      </p:cBhvr>
                                      <p:tavLst>
                                        <p:tav tm="0">
                                          <p:val>
                                            <p:strVal val="1+#ppt_h/2"/>
                                          </p:val>
                                        </p:tav>
                                        <p:tav tm="100000">
                                          <p:val>
                                            <p:strVal val="#ppt_y"/>
                                          </p:val>
                                        </p:tav>
                                      </p:tavLst>
                                    </p:anim>
                                  </p:childTnLst>
                                </p:cTn>
                              </p:par>
                              <p:par>
                                <p:cTn id="33" presetID="2" presetClass="entr" presetSubtype="8" decel="100000" fill="hold" nodeType="withEffect">
                                  <p:stCondLst>
                                    <p:cond delay="1500"/>
                                  </p:stCondLst>
                                  <p:childTnLst>
                                    <p:set>
                                      <p:cBhvr>
                                        <p:cTn id="34" dur="1" fill="hold">
                                          <p:stCondLst>
                                            <p:cond delay="0"/>
                                          </p:stCondLst>
                                        </p:cTn>
                                        <p:tgtEl>
                                          <p:spTgt spid="20"/>
                                        </p:tgtEl>
                                        <p:attrNameLst>
                                          <p:attrName>style.visibility</p:attrName>
                                        </p:attrNameLst>
                                      </p:cBhvr>
                                      <p:to>
                                        <p:strVal val="visible"/>
                                      </p:to>
                                    </p:set>
                                    <p:anim calcmode="lin" valueType="num">
                                      <p:cBhvr additive="base">
                                        <p:cTn id="35" dur="750" fill="hold"/>
                                        <p:tgtEl>
                                          <p:spTgt spid="20"/>
                                        </p:tgtEl>
                                        <p:attrNameLst>
                                          <p:attrName>ppt_x</p:attrName>
                                        </p:attrNameLst>
                                      </p:cBhvr>
                                      <p:tavLst>
                                        <p:tav tm="0">
                                          <p:val>
                                            <p:strVal val="0-#ppt_w/2"/>
                                          </p:val>
                                        </p:tav>
                                        <p:tav tm="100000">
                                          <p:val>
                                            <p:strVal val="#ppt_x"/>
                                          </p:val>
                                        </p:tav>
                                      </p:tavLst>
                                    </p:anim>
                                    <p:anim calcmode="lin" valueType="num">
                                      <p:cBhvr additive="base">
                                        <p:cTn id="36" dur="750" fill="hold"/>
                                        <p:tgtEl>
                                          <p:spTgt spid="20"/>
                                        </p:tgtEl>
                                        <p:attrNameLst>
                                          <p:attrName>ppt_y</p:attrName>
                                        </p:attrNameLst>
                                      </p:cBhvr>
                                      <p:tavLst>
                                        <p:tav tm="0">
                                          <p:val>
                                            <p:strVal val="#ppt_y"/>
                                          </p:val>
                                        </p:tav>
                                        <p:tav tm="100000">
                                          <p:val>
                                            <p:strVal val="#ppt_y"/>
                                          </p:val>
                                        </p:tav>
                                      </p:tavLst>
                                    </p:anim>
                                  </p:childTnLst>
                                </p:cTn>
                              </p:par>
                              <p:par>
                                <p:cTn id="37" presetID="2" presetClass="entr" presetSubtype="12" decel="100000" fill="hold" nodeType="withEffect">
                                  <p:stCondLst>
                                    <p:cond delay="1750"/>
                                  </p:stCondLst>
                                  <p:childTnLst>
                                    <p:set>
                                      <p:cBhvr>
                                        <p:cTn id="38" dur="1" fill="hold">
                                          <p:stCondLst>
                                            <p:cond delay="0"/>
                                          </p:stCondLst>
                                        </p:cTn>
                                        <p:tgtEl>
                                          <p:spTgt spid="21"/>
                                        </p:tgtEl>
                                        <p:attrNameLst>
                                          <p:attrName>style.visibility</p:attrName>
                                        </p:attrNameLst>
                                      </p:cBhvr>
                                      <p:to>
                                        <p:strVal val="visible"/>
                                      </p:to>
                                    </p:set>
                                    <p:anim calcmode="lin" valueType="num">
                                      <p:cBhvr additive="base">
                                        <p:cTn id="39" dur="750" fill="hold"/>
                                        <p:tgtEl>
                                          <p:spTgt spid="21"/>
                                        </p:tgtEl>
                                        <p:attrNameLst>
                                          <p:attrName>ppt_x</p:attrName>
                                        </p:attrNameLst>
                                      </p:cBhvr>
                                      <p:tavLst>
                                        <p:tav tm="0">
                                          <p:val>
                                            <p:strVal val="0-#ppt_w/2"/>
                                          </p:val>
                                        </p:tav>
                                        <p:tav tm="100000">
                                          <p:val>
                                            <p:strVal val="#ppt_x"/>
                                          </p:val>
                                        </p:tav>
                                      </p:tavLst>
                                    </p:anim>
                                    <p:anim calcmode="lin" valueType="num">
                                      <p:cBhvr additive="base">
                                        <p:cTn id="40" dur="750" fill="hold"/>
                                        <p:tgtEl>
                                          <p:spTgt spid="21"/>
                                        </p:tgtEl>
                                        <p:attrNameLst>
                                          <p:attrName>ppt_y</p:attrName>
                                        </p:attrNameLst>
                                      </p:cBhvr>
                                      <p:tavLst>
                                        <p:tav tm="0">
                                          <p:val>
                                            <p:strVal val="1+#ppt_h/2"/>
                                          </p:val>
                                        </p:tav>
                                        <p:tav tm="100000">
                                          <p:val>
                                            <p:strVal val="#ppt_y"/>
                                          </p:val>
                                        </p:tav>
                                      </p:tavLst>
                                    </p:anim>
                                  </p:childTnLst>
                                </p:cTn>
                              </p:par>
                              <p:par>
                                <p:cTn id="41" presetID="2" presetClass="entr" presetSubtype="3" decel="100000" fill="hold" nodeType="withEffect">
                                  <p:stCondLst>
                                    <p:cond delay="2000"/>
                                  </p:stCondLst>
                                  <p:childTnLst>
                                    <p:set>
                                      <p:cBhvr>
                                        <p:cTn id="42" dur="1" fill="hold">
                                          <p:stCondLst>
                                            <p:cond delay="0"/>
                                          </p:stCondLst>
                                        </p:cTn>
                                        <p:tgtEl>
                                          <p:spTgt spid="22"/>
                                        </p:tgtEl>
                                        <p:attrNameLst>
                                          <p:attrName>style.visibility</p:attrName>
                                        </p:attrNameLst>
                                      </p:cBhvr>
                                      <p:to>
                                        <p:strVal val="visible"/>
                                      </p:to>
                                    </p:set>
                                    <p:anim calcmode="lin" valueType="num">
                                      <p:cBhvr additive="base">
                                        <p:cTn id="43" dur="750" fill="hold"/>
                                        <p:tgtEl>
                                          <p:spTgt spid="22"/>
                                        </p:tgtEl>
                                        <p:attrNameLst>
                                          <p:attrName>ppt_x</p:attrName>
                                        </p:attrNameLst>
                                      </p:cBhvr>
                                      <p:tavLst>
                                        <p:tav tm="0">
                                          <p:val>
                                            <p:strVal val="1+#ppt_w/2"/>
                                          </p:val>
                                        </p:tav>
                                        <p:tav tm="100000">
                                          <p:val>
                                            <p:strVal val="#ppt_x"/>
                                          </p:val>
                                        </p:tav>
                                      </p:tavLst>
                                    </p:anim>
                                    <p:anim calcmode="lin" valueType="num">
                                      <p:cBhvr additive="base">
                                        <p:cTn id="44" dur="750" fill="hold"/>
                                        <p:tgtEl>
                                          <p:spTgt spid="2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53715432"/>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reeform 5"/>
          <p:cNvSpPr>
            <a:spLocks/>
          </p:cNvSpPr>
          <p:nvPr/>
        </p:nvSpPr>
        <p:spPr bwMode="auto">
          <a:xfrm>
            <a:off x="436563" y="1536319"/>
            <a:ext cx="952500" cy="1878012"/>
          </a:xfrm>
          <a:custGeom>
            <a:avLst/>
            <a:gdLst>
              <a:gd name="T0" fmla="*/ 94 w 221"/>
              <a:gd name="T1" fmla="*/ 438 h 438"/>
              <a:gd name="T2" fmla="*/ 94 w 221"/>
              <a:gd name="T3" fmla="*/ 130 h 438"/>
              <a:gd name="T4" fmla="*/ 51 w 221"/>
              <a:gd name="T5" fmla="*/ 149 h 438"/>
              <a:gd name="T6" fmla="*/ 0 w 221"/>
              <a:gd name="T7" fmla="*/ 158 h 438"/>
              <a:gd name="T8" fmla="*/ 0 w 221"/>
              <a:gd name="T9" fmla="*/ 62 h 438"/>
              <a:gd name="T10" fmla="*/ 75 w 221"/>
              <a:gd name="T11" fmla="*/ 41 h 438"/>
              <a:gd name="T12" fmla="*/ 146 w 221"/>
              <a:gd name="T13" fmla="*/ 0 h 438"/>
              <a:gd name="T14" fmla="*/ 221 w 221"/>
              <a:gd name="T15" fmla="*/ 0 h 438"/>
              <a:gd name="T16" fmla="*/ 221 w 221"/>
              <a:gd name="T17" fmla="*/ 438 h 438"/>
              <a:gd name="T18" fmla="*/ 94 w 221"/>
              <a:gd name="T19" fmla="*/ 438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1" h="438">
                <a:moveTo>
                  <a:pt x="94" y="438"/>
                </a:moveTo>
                <a:cubicBezTo>
                  <a:pt x="94" y="130"/>
                  <a:pt x="94" y="130"/>
                  <a:pt x="94" y="130"/>
                </a:cubicBezTo>
                <a:cubicBezTo>
                  <a:pt x="80" y="138"/>
                  <a:pt x="66" y="144"/>
                  <a:pt x="51" y="149"/>
                </a:cubicBezTo>
                <a:cubicBezTo>
                  <a:pt x="36" y="153"/>
                  <a:pt x="19" y="156"/>
                  <a:pt x="0" y="158"/>
                </a:cubicBezTo>
                <a:cubicBezTo>
                  <a:pt x="0" y="62"/>
                  <a:pt x="0" y="62"/>
                  <a:pt x="0" y="62"/>
                </a:cubicBezTo>
                <a:cubicBezTo>
                  <a:pt x="27" y="58"/>
                  <a:pt x="52" y="51"/>
                  <a:pt x="75" y="41"/>
                </a:cubicBezTo>
                <a:cubicBezTo>
                  <a:pt x="98" y="31"/>
                  <a:pt x="122" y="17"/>
                  <a:pt x="146" y="0"/>
                </a:cubicBezTo>
                <a:cubicBezTo>
                  <a:pt x="221" y="0"/>
                  <a:pt x="221" y="0"/>
                  <a:pt x="221" y="0"/>
                </a:cubicBezTo>
                <a:cubicBezTo>
                  <a:pt x="221" y="438"/>
                  <a:pt x="221" y="438"/>
                  <a:pt x="221" y="438"/>
                </a:cubicBezTo>
                <a:lnTo>
                  <a:pt x="94" y="438"/>
                </a:lnTo>
                <a:close/>
              </a:path>
            </a:pathLst>
          </a:custGeom>
          <a:solidFill>
            <a:schemeClr val="accent2">
              <a:lumMod val="75000"/>
            </a:schemeClr>
          </a:solidFill>
          <a:ln>
            <a:noFill/>
          </a:ln>
        </p:spPr>
        <p:txBody>
          <a:bodyPr vert="horz" wrap="square" lIns="91440" tIns="45720" rIns="91440" bIns="45720" numCol="1" anchor="t" anchorCtr="0" compatLnSpc="1">
            <a:prstTxWarp prst="textNoShape">
              <a:avLst/>
            </a:prstTxWarp>
          </a:bodyPr>
          <a:lstStyle/>
          <a:p>
            <a:endParaRPr lang="en-US" sz="1800">
              <a:solidFill>
                <a:srgbClr val="FFFFFF"/>
              </a:solidFill>
            </a:endParaRPr>
          </a:p>
        </p:txBody>
      </p:sp>
      <p:sp>
        <p:nvSpPr>
          <p:cNvPr id="6" name="Title 2"/>
          <p:cNvSpPr txBox="1">
            <a:spLocks/>
          </p:cNvSpPr>
          <p:nvPr/>
        </p:nvSpPr>
        <p:spPr>
          <a:xfrm>
            <a:off x="1646238" y="1451476"/>
            <a:ext cx="5943600" cy="2178289"/>
          </a:xfrm>
          <a:prstGeom prst="rect">
            <a:avLst/>
          </a:prstGeom>
          <a:noFill/>
        </p:spPr>
        <p:txBody>
          <a:bodyPr vert="horz" wrap="square" lIns="146304" tIns="91440" rIns="146304" bIns="91440" rtlCol="0" anchor="t" anchorCtr="0">
            <a:spAutoFit/>
          </a:bodyPr>
          <a:lstStyle>
            <a:lvl1pPr algn="l" defTabSz="932372" rtl="0" eaLnBrk="1" latinLnBrk="0" hangingPunct="1">
              <a:lnSpc>
                <a:spcPct val="90000"/>
              </a:lnSpc>
              <a:spcBef>
                <a:spcPct val="0"/>
              </a:spcBef>
              <a:buNone/>
              <a:defRPr lang="en-US" sz="7197" b="0" kern="1200" cap="none" spc="-100" baseline="0">
                <a:ln w="3175">
                  <a:noFill/>
                </a:ln>
                <a:gradFill>
                  <a:gsLst>
                    <a:gs pos="100000">
                      <a:schemeClr val="tx1"/>
                    </a:gs>
                    <a:gs pos="0">
                      <a:schemeClr val="tx1"/>
                    </a:gs>
                  </a:gsLst>
                  <a:lin ang="5400000" scaled="0"/>
                </a:gradFill>
                <a:effectLst/>
                <a:latin typeface="+mj-lt"/>
                <a:ea typeface="+mn-ea"/>
                <a:cs typeface="Segoe UI" pitchFamily="34" charset="0"/>
              </a:defRPr>
            </a:lvl1pPr>
          </a:lstStyle>
          <a:p>
            <a:r>
              <a:rPr lang="en-US" dirty="0"/>
              <a:t>Azure Active Directory</a:t>
            </a:r>
          </a:p>
        </p:txBody>
      </p:sp>
      <p:pic>
        <p:nvPicPr>
          <p:cNvPr id="7" name="Picture 6"/>
          <p:cNvPicPr>
            <a:picLocks noChangeAspect="1"/>
          </p:cNvPicPr>
          <p:nvPr/>
        </p:nvPicPr>
        <p:blipFill>
          <a:blip r:embed="rId2"/>
          <a:stretch>
            <a:fillRect/>
          </a:stretch>
        </p:blipFill>
        <p:spPr>
          <a:xfrm>
            <a:off x="6645047" y="3726250"/>
            <a:ext cx="5334228" cy="2788849"/>
          </a:xfrm>
          <a:prstGeom prst="rect">
            <a:avLst/>
          </a:prstGeom>
        </p:spPr>
      </p:pic>
    </p:spTree>
    <p:extLst>
      <p:ext uri="{BB962C8B-B14F-4D97-AF65-F5344CB8AC3E}">
        <p14:creationId xmlns:p14="http://schemas.microsoft.com/office/powerpoint/2010/main" val="38526460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Azure Active</a:t>
            </a:r>
            <a:br>
              <a:rPr lang="en-US" dirty="0"/>
            </a:br>
            <a:r>
              <a:rPr lang="en-US" dirty="0"/>
              <a:t>Directory</a:t>
            </a:r>
          </a:p>
        </p:txBody>
      </p:sp>
      <p:sp>
        <p:nvSpPr>
          <p:cNvPr id="2" name="Text Placeholder 1"/>
          <p:cNvSpPr>
            <a:spLocks noGrp="1"/>
          </p:cNvSpPr>
          <p:nvPr>
            <p:ph type="body" sz="quarter" idx="4294967295"/>
          </p:nvPr>
        </p:nvSpPr>
        <p:spPr>
          <a:xfrm>
            <a:off x="6443667" y="1084262"/>
            <a:ext cx="5719758" cy="5453801"/>
          </a:xfrm>
        </p:spPr>
        <p:txBody>
          <a:bodyPr/>
          <a:lstStyle/>
          <a:p>
            <a:r>
              <a:rPr lang="en-US" sz="3200" dirty="0"/>
              <a:t>Identity and Access Management for the cloud</a:t>
            </a:r>
          </a:p>
          <a:p>
            <a:r>
              <a:rPr lang="en-US" sz="3200" dirty="0"/>
              <a:t>Can create new directories or manage existing ones in Azure subscription</a:t>
            </a:r>
          </a:p>
          <a:p>
            <a:r>
              <a:rPr lang="en-US" sz="3200" dirty="0"/>
              <a:t>Used by Office 365 for authentication</a:t>
            </a:r>
          </a:p>
          <a:p>
            <a:r>
              <a:rPr lang="en-US" sz="3200" dirty="0"/>
              <a:t>Used by Azure for user authentication and application authorization</a:t>
            </a:r>
          </a:p>
          <a:p>
            <a:endParaRPr lang="en-US" sz="3200" dirty="0"/>
          </a:p>
        </p:txBody>
      </p:sp>
      <p:grpSp>
        <p:nvGrpSpPr>
          <p:cNvPr id="8" name="Group 7"/>
          <p:cNvGrpSpPr/>
          <p:nvPr/>
        </p:nvGrpSpPr>
        <p:grpSpPr>
          <a:xfrm>
            <a:off x="10256639" y="167118"/>
            <a:ext cx="2360017" cy="287338"/>
            <a:chOff x="2440123" y="6593453"/>
            <a:chExt cx="3498991" cy="287338"/>
          </a:xfrm>
        </p:grpSpPr>
        <p:sp>
          <p:nvSpPr>
            <p:cNvPr id="9" name="TextBox 8"/>
            <p:cNvSpPr txBox="1"/>
            <p:nvPr/>
          </p:nvSpPr>
          <p:spPr>
            <a:xfrm>
              <a:off x="2440123" y="6593453"/>
              <a:ext cx="3498991" cy="287338"/>
            </a:xfrm>
            <a:prstGeom prst="rect">
              <a:avLst/>
            </a:prstGeom>
            <a:noFill/>
          </p:spPr>
          <p:txBody>
            <a:bodyPr wrap="square" lIns="146304" tIns="91440" rIns="146304" bIns="91440" rtlCol="0">
              <a:noAutofit/>
            </a:bodyPr>
            <a:lstStyle/>
            <a:p>
              <a:pPr>
                <a:lnSpc>
                  <a:spcPct val="90000"/>
                </a:lnSpc>
              </a:pPr>
              <a:r>
                <a:rPr lang="en-US" sz="1400" dirty="0">
                  <a:gradFill>
                    <a:gsLst>
                      <a:gs pos="8367">
                        <a:schemeClr val="tx1"/>
                      </a:gs>
                      <a:gs pos="31000">
                        <a:schemeClr val="tx1"/>
                      </a:gs>
                    </a:gsLst>
                    <a:lin ang="5400000" scaled="0"/>
                  </a:gradFill>
                </a:rPr>
                <a:t>Azure Active Directory</a:t>
              </a:r>
            </a:p>
          </p:txBody>
        </p:sp>
        <p:sp>
          <p:nvSpPr>
            <p:cNvPr id="10" name="Freeform 5"/>
            <p:cNvSpPr>
              <a:spLocks/>
            </p:cNvSpPr>
            <p:nvPr/>
          </p:nvSpPr>
          <p:spPr bwMode="auto">
            <a:xfrm>
              <a:off x="2520033" y="6707322"/>
              <a:ext cx="94899" cy="128454"/>
            </a:xfrm>
            <a:custGeom>
              <a:avLst/>
              <a:gdLst>
                <a:gd name="T0" fmla="*/ 94 w 221"/>
                <a:gd name="T1" fmla="*/ 438 h 438"/>
                <a:gd name="T2" fmla="*/ 94 w 221"/>
                <a:gd name="T3" fmla="*/ 130 h 438"/>
                <a:gd name="T4" fmla="*/ 51 w 221"/>
                <a:gd name="T5" fmla="*/ 149 h 438"/>
                <a:gd name="T6" fmla="*/ 0 w 221"/>
                <a:gd name="T7" fmla="*/ 158 h 438"/>
                <a:gd name="T8" fmla="*/ 0 w 221"/>
                <a:gd name="T9" fmla="*/ 62 h 438"/>
                <a:gd name="T10" fmla="*/ 75 w 221"/>
                <a:gd name="T11" fmla="*/ 41 h 438"/>
                <a:gd name="T12" fmla="*/ 146 w 221"/>
                <a:gd name="T13" fmla="*/ 0 h 438"/>
                <a:gd name="T14" fmla="*/ 221 w 221"/>
                <a:gd name="T15" fmla="*/ 0 h 438"/>
                <a:gd name="T16" fmla="*/ 221 w 221"/>
                <a:gd name="T17" fmla="*/ 438 h 438"/>
                <a:gd name="T18" fmla="*/ 94 w 221"/>
                <a:gd name="T19" fmla="*/ 438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1" h="438">
                  <a:moveTo>
                    <a:pt x="94" y="438"/>
                  </a:moveTo>
                  <a:cubicBezTo>
                    <a:pt x="94" y="130"/>
                    <a:pt x="94" y="130"/>
                    <a:pt x="94" y="130"/>
                  </a:cubicBezTo>
                  <a:cubicBezTo>
                    <a:pt x="80" y="138"/>
                    <a:pt x="66" y="144"/>
                    <a:pt x="51" y="149"/>
                  </a:cubicBezTo>
                  <a:cubicBezTo>
                    <a:pt x="36" y="153"/>
                    <a:pt x="19" y="156"/>
                    <a:pt x="0" y="158"/>
                  </a:cubicBezTo>
                  <a:cubicBezTo>
                    <a:pt x="0" y="62"/>
                    <a:pt x="0" y="62"/>
                    <a:pt x="0" y="62"/>
                  </a:cubicBezTo>
                  <a:cubicBezTo>
                    <a:pt x="27" y="58"/>
                    <a:pt x="52" y="51"/>
                    <a:pt x="75" y="41"/>
                  </a:cubicBezTo>
                  <a:cubicBezTo>
                    <a:pt x="98" y="31"/>
                    <a:pt x="122" y="17"/>
                    <a:pt x="146" y="0"/>
                  </a:cubicBezTo>
                  <a:cubicBezTo>
                    <a:pt x="221" y="0"/>
                    <a:pt x="221" y="0"/>
                    <a:pt x="221" y="0"/>
                  </a:cubicBezTo>
                  <a:cubicBezTo>
                    <a:pt x="221" y="438"/>
                    <a:pt x="221" y="438"/>
                    <a:pt x="221" y="438"/>
                  </a:cubicBezTo>
                  <a:lnTo>
                    <a:pt x="94" y="438"/>
                  </a:lnTo>
                  <a:close/>
                </a:path>
              </a:pathLst>
            </a:custGeom>
            <a:solidFill>
              <a:schemeClr val="accent2">
                <a:lumMod val="75000"/>
              </a:schemeClr>
            </a:solidFill>
            <a:ln>
              <a:noFill/>
            </a:ln>
          </p:spPr>
          <p:txBody>
            <a:bodyPr vert="horz" wrap="square" lIns="91440" tIns="45720" rIns="91440" bIns="45720" numCol="1" anchor="t" anchorCtr="0" compatLnSpc="1">
              <a:prstTxWarp prst="textNoShape">
                <a:avLst/>
              </a:prstTxWarp>
            </a:bodyPr>
            <a:lstStyle/>
            <a:p>
              <a:endParaRPr lang="en-US">
                <a:gradFill>
                  <a:gsLst>
                    <a:gs pos="8367">
                      <a:schemeClr val="tx1"/>
                    </a:gs>
                    <a:gs pos="31000">
                      <a:schemeClr val="tx1"/>
                    </a:gs>
                  </a:gsLst>
                  <a:lin ang="5400000" scaled="0"/>
                </a:gradFill>
              </a:endParaRPr>
            </a:p>
          </p:txBody>
        </p:sp>
      </p:grpSp>
    </p:spTree>
    <p:extLst>
      <p:ext uri="{BB962C8B-B14F-4D97-AF65-F5344CB8AC3E}">
        <p14:creationId xmlns:p14="http://schemas.microsoft.com/office/powerpoint/2010/main" val="4820454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74641" y="479425"/>
            <a:ext cx="5943599" cy="917575"/>
          </a:xfrm>
        </p:spPr>
        <p:txBody>
          <a:bodyPr/>
          <a:lstStyle/>
          <a:p>
            <a:r>
              <a:rPr lang="en-US" dirty="0"/>
              <a:t>Work or School Accounts</a:t>
            </a:r>
          </a:p>
        </p:txBody>
      </p:sp>
      <p:sp>
        <p:nvSpPr>
          <p:cNvPr id="2" name="Text Placeholder 1"/>
          <p:cNvSpPr>
            <a:spLocks noGrp="1"/>
          </p:cNvSpPr>
          <p:nvPr>
            <p:ph type="body" sz="quarter" idx="4294967295"/>
          </p:nvPr>
        </p:nvSpPr>
        <p:spPr>
          <a:xfrm>
            <a:off x="274641" y="2606550"/>
            <a:ext cx="5943598" cy="2597634"/>
          </a:xfrm>
        </p:spPr>
        <p:txBody>
          <a:bodyPr/>
          <a:lstStyle/>
          <a:p>
            <a:pPr marL="338138" indent="-338138">
              <a:buFont typeface="Arial" panose="020B0604020202020204" pitchFamily="34" charset="0"/>
              <a:buChar char="•"/>
            </a:pPr>
            <a:r>
              <a:rPr lang="en-US" sz="3200" dirty="0">
                <a:gradFill>
                  <a:gsLst>
                    <a:gs pos="78049">
                      <a:schemeClr val="bg1"/>
                    </a:gs>
                    <a:gs pos="52000">
                      <a:schemeClr val="bg1"/>
                    </a:gs>
                  </a:gsLst>
                  <a:lin ang="5400000" scaled="0"/>
                </a:gradFill>
              </a:rPr>
              <a:t>Term for User Accounts</a:t>
            </a:r>
            <a:br>
              <a:rPr lang="en-US" sz="3200" dirty="0">
                <a:gradFill>
                  <a:gsLst>
                    <a:gs pos="78049">
                      <a:schemeClr val="bg1"/>
                    </a:gs>
                    <a:gs pos="52000">
                      <a:schemeClr val="bg1"/>
                    </a:gs>
                  </a:gsLst>
                  <a:lin ang="5400000" scaled="0"/>
                </a:gradFill>
              </a:rPr>
            </a:br>
            <a:r>
              <a:rPr lang="en-US" sz="3200" dirty="0">
                <a:gradFill>
                  <a:gsLst>
                    <a:gs pos="78049">
                      <a:schemeClr val="bg1"/>
                    </a:gs>
                    <a:gs pos="52000">
                      <a:schemeClr val="bg1"/>
                    </a:gs>
                  </a:gsLst>
                  <a:lin ang="5400000" scaled="0"/>
                </a:gradFill>
              </a:rPr>
              <a:t>in AAD</a:t>
            </a:r>
          </a:p>
          <a:p>
            <a:pPr marL="338138" indent="-338138">
              <a:buFont typeface="Arial" panose="020B0604020202020204" pitchFamily="34" charset="0"/>
              <a:buChar char="•"/>
            </a:pPr>
            <a:r>
              <a:rPr lang="en-US" sz="3200" dirty="0">
                <a:gradFill>
                  <a:gsLst>
                    <a:gs pos="78049">
                      <a:schemeClr val="bg1"/>
                    </a:gs>
                    <a:gs pos="52000">
                      <a:schemeClr val="bg1"/>
                    </a:gs>
                  </a:gsLst>
                  <a:lin ang="5400000" scaled="0"/>
                </a:gradFill>
              </a:rPr>
              <a:t>Required to Access Microsoft Cloud Services</a:t>
            </a:r>
          </a:p>
          <a:p>
            <a:pPr marL="338138" indent="-338138">
              <a:buFont typeface="Arial" panose="020B0604020202020204" pitchFamily="34" charset="0"/>
              <a:buChar char="•"/>
            </a:pPr>
            <a:r>
              <a:rPr lang="en-US" sz="3200" dirty="0">
                <a:gradFill>
                  <a:gsLst>
                    <a:gs pos="78049">
                      <a:schemeClr val="bg1"/>
                    </a:gs>
                    <a:gs pos="52000">
                      <a:schemeClr val="bg1"/>
                    </a:gs>
                  </a:gsLst>
                  <a:lin ang="5400000" scaled="0"/>
                </a:gradFill>
              </a:rPr>
              <a:t>Tenant-Based</a:t>
            </a:r>
          </a:p>
        </p:txBody>
      </p:sp>
      <p:grpSp>
        <p:nvGrpSpPr>
          <p:cNvPr id="9" name="Group 8"/>
          <p:cNvGrpSpPr/>
          <p:nvPr/>
        </p:nvGrpSpPr>
        <p:grpSpPr>
          <a:xfrm>
            <a:off x="10256639" y="167118"/>
            <a:ext cx="2360017" cy="287338"/>
            <a:chOff x="2440123" y="6593453"/>
            <a:chExt cx="3498991" cy="287338"/>
          </a:xfrm>
        </p:grpSpPr>
        <p:sp>
          <p:nvSpPr>
            <p:cNvPr id="10" name="TextBox 9"/>
            <p:cNvSpPr txBox="1"/>
            <p:nvPr/>
          </p:nvSpPr>
          <p:spPr>
            <a:xfrm>
              <a:off x="2440123" y="6593453"/>
              <a:ext cx="3498991" cy="287338"/>
            </a:xfrm>
            <a:prstGeom prst="rect">
              <a:avLst/>
            </a:prstGeom>
            <a:noFill/>
          </p:spPr>
          <p:txBody>
            <a:bodyPr wrap="square" lIns="146304" tIns="91440" rIns="146304" bIns="91440" rtlCol="0">
              <a:noAutofit/>
            </a:bodyPr>
            <a:lstStyle/>
            <a:p>
              <a:pPr>
                <a:lnSpc>
                  <a:spcPct val="90000"/>
                </a:lnSpc>
              </a:pPr>
              <a:r>
                <a:rPr lang="en-US" sz="1400" dirty="0">
                  <a:gradFill>
                    <a:gsLst>
                      <a:gs pos="8367">
                        <a:schemeClr val="tx1"/>
                      </a:gs>
                      <a:gs pos="31000">
                        <a:schemeClr val="tx1"/>
                      </a:gs>
                    </a:gsLst>
                    <a:lin ang="5400000" scaled="0"/>
                  </a:gradFill>
                </a:rPr>
                <a:t>Azure Active Directory</a:t>
              </a:r>
            </a:p>
          </p:txBody>
        </p:sp>
        <p:sp>
          <p:nvSpPr>
            <p:cNvPr id="11" name="Freeform 5"/>
            <p:cNvSpPr>
              <a:spLocks/>
            </p:cNvSpPr>
            <p:nvPr/>
          </p:nvSpPr>
          <p:spPr bwMode="auto">
            <a:xfrm>
              <a:off x="2520033" y="6707322"/>
              <a:ext cx="94899" cy="128454"/>
            </a:xfrm>
            <a:custGeom>
              <a:avLst/>
              <a:gdLst>
                <a:gd name="T0" fmla="*/ 94 w 221"/>
                <a:gd name="T1" fmla="*/ 438 h 438"/>
                <a:gd name="T2" fmla="*/ 94 w 221"/>
                <a:gd name="T3" fmla="*/ 130 h 438"/>
                <a:gd name="T4" fmla="*/ 51 w 221"/>
                <a:gd name="T5" fmla="*/ 149 h 438"/>
                <a:gd name="T6" fmla="*/ 0 w 221"/>
                <a:gd name="T7" fmla="*/ 158 h 438"/>
                <a:gd name="T8" fmla="*/ 0 w 221"/>
                <a:gd name="T9" fmla="*/ 62 h 438"/>
                <a:gd name="T10" fmla="*/ 75 w 221"/>
                <a:gd name="T11" fmla="*/ 41 h 438"/>
                <a:gd name="T12" fmla="*/ 146 w 221"/>
                <a:gd name="T13" fmla="*/ 0 h 438"/>
                <a:gd name="T14" fmla="*/ 221 w 221"/>
                <a:gd name="T15" fmla="*/ 0 h 438"/>
                <a:gd name="T16" fmla="*/ 221 w 221"/>
                <a:gd name="T17" fmla="*/ 438 h 438"/>
                <a:gd name="T18" fmla="*/ 94 w 221"/>
                <a:gd name="T19" fmla="*/ 438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1" h="438">
                  <a:moveTo>
                    <a:pt x="94" y="438"/>
                  </a:moveTo>
                  <a:cubicBezTo>
                    <a:pt x="94" y="130"/>
                    <a:pt x="94" y="130"/>
                    <a:pt x="94" y="130"/>
                  </a:cubicBezTo>
                  <a:cubicBezTo>
                    <a:pt x="80" y="138"/>
                    <a:pt x="66" y="144"/>
                    <a:pt x="51" y="149"/>
                  </a:cubicBezTo>
                  <a:cubicBezTo>
                    <a:pt x="36" y="153"/>
                    <a:pt x="19" y="156"/>
                    <a:pt x="0" y="158"/>
                  </a:cubicBezTo>
                  <a:cubicBezTo>
                    <a:pt x="0" y="62"/>
                    <a:pt x="0" y="62"/>
                    <a:pt x="0" y="62"/>
                  </a:cubicBezTo>
                  <a:cubicBezTo>
                    <a:pt x="27" y="58"/>
                    <a:pt x="52" y="51"/>
                    <a:pt x="75" y="41"/>
                  </a:cubicBezTo>
                  <a:cubicBezTo>
                    <a:pt x="98" y="31"/>
                    <a:pt x="122" y="17"/>
                    <a:pt x="146" y="0"/>
                  </a:cubicBezTo>
                  <a:cubicBezTo>
                    <a:pt x="221" y="0"/>
                    <a:pt x="221" y="0"/>
                    <a:pt x="221" y="0"/>
                  </a:cubicBezTo>
                  <a:cubicBezTo>
                    <a:pt x="221" y="438"/>
                    <a:pt x="221" y="438"/>
                    <a:pt x="221" y="438"/>
                  </a:cubicBezTo>
                  <a:lnTo>
                    <a:pt x="94" y="438"/>
                  </a:lnTo>
                  <a:close/>
                </a:path>
              </a:pathLst>
            </a:custGeom>
            <a:solidFill>
              <a:schemeClr val="accent2">
                <a:lumMod val="75000"/>
              </a:schemeClr>
            </a:solidFill>
            <a:ln>
              <a:noFill/>
            </a:ln>
          </p:spPr>
          <p:txBody>
            <a:bodyPr vert="horz" wrap="square" lIns="91440" tIns="45720" rIns="91440" bIns="45720" numCol="1" anchor="t" anchorCtr="0" compatLnSpc="1">
              <a:prstTxWarp prst="textNoShape">
                <a:avLst/>
              </a:prstTxWarp>
            </a:bodyPr>
            <a:lstStyle/>
            <a:p>
              <a:endParaRPr lang="en-US">
                <a:gradFill>
                  <a:gsLst>
                    <a:gs pos="8367">
                      <a:schemeClr val="tx1"/>
                    </a:gs>
                    <a:gs pos="31000">
                      <a:schemeClr val="tx1"/>
                    </a:gs>
                  </a:gsLst>
                  <a:lin ang="5400000" scaled="0"/>
                </a:gradFill>
              </a:endParaRPr>
            </a:p>
          </p:txBody>
        </p:sp>
      </p:grpSp>
      <p:grpSp>
        <p:nvGrpSpPr>
          <p:cNvPr id="4" name="Group 3"/>
          <p:cNvGrpSpPr/>
          <p:nvPr/>
        </p:nvGrpSpPr>
        <p:grpSpPr>
          <a:xfrm>
            <a:off x="6366827" y="1979628"/>
            <a:ext cx="5796598" cy="3298721"/>
            <a:chOff x="5710566" y="3053632"/>
            <a:chExt cx="6259544" cy="3562174"/>
          </a:xfrm>
        </p:grpSpPr>
        <p:sp>
          <p:nvSpPr>
            <p:cNvPr id="85" name="Freeform 21"/>
            <p:cNvSpPr>
              <a:spLocks/>
            </p:cNvSpPr>
            <p:nvPr/>
          </p:nvSpPr>
          <p:spPr bwMode="auto">
            <a:xfrm rot="20757249">
              <a:off x="6903726" y="3053632"/>
              <a:ext cx="4023080" cy="3562174"/>
            </a:xfrm>
            <a:custGeom>
              <a:avLst/>
              <a:gdLst>
                <a:gd name="T0" fmla="*/ 1468 w 1468"/>
                <a:gd name="T1" fmla="*/ 618 h 1299"/>
                <a:gd name="T2" fmla="*/ 1129 w 1468"/>
                <a:gd name="T3" fmla="*/ 279 h 1299"/>
                <a:gd name="T4" fmla="*/ 1105 w 1468"/>
                <a:gd name="T5" fmla="*/ 280 h 1299"/>
                <a:gd name="T6" fmla="*/ 772 w 1468"/>
                <a:gd name="T7" fmla="*/ 0 h 1299"/>
                <a:gd name="T8" fmla="*/ 484 w 1468"/>
                <a:gd name="T9" fmla="*/ 160 h 1299"/>
                <a:gd name="T10" fmla="*/ 433 w 1468"/>
                <a:gd name="T11" fmla="*/ 154 h 1299"/>
                <a:gd name="T12" fmla="*/ 221 w 1468"/>
                <a:gd name="T13" fmla="*/ 313 h 1299"/>
                <a:gd name="T14" fmla="*/ 197 w 1468"/>
                <a:gd name="T15" fmla="*/ 311 h 1299"/>
                <a:gd name="T16" fmla="*/ 0 w 1468"/>
                <a:gd name="T17" fmla="*/ 509 h 1299"/>
                <a:gd name="T18" fmla="*/ 62 w 1468"/>
                <a:gd name="T19" fmla="*/ 653 h 1299"/>
                <a:gd name="T20" fmla="*/ 37 w 1468"/>
                <a:gd name="T21" fmla="*/ 770 h 1299"/>
                <a:gd name="T22" fmla="*/ 329 w 1468"/>
                <a:gd name="T23" fmla="*/ 1061 h 1299"/>
                <a:gd name="T24" fmla="*/ 435 w 1468"/>
                <a:gd name="T25" fmla="*/ 1041 h 1299"/>
                <a:gd name="T26" fmla="*/ 434 w 1468"/>
                <a:gd name="T27" fmla="*/ 1055 h 1299"/>
                <a:gd name="T28" fmla="*/ 595 w 1468"/>
                <a:gd name="T29" fmla="*/ 1215 h 1299"/>
                <a:gd name="T30" fmla="*/ 633 w 1468"/>
                <a:gd name="T31" fmla="*/ 1211 h 1299"/>
                <a:gd name="T32" fmla="*/ 847 w 1468"/>
                <a:gd name="T33" fmla="*/ 1299 h 1299"/>
                <a:gd name="T34" fmla="*/ 1095 w 1468"/>
                <a:gd name="T35" fmla="*/ 1170 h 1299"/>
                <a:gd name="T36" fmla="*/ 1154 w 1468"/>
                <a:gd name="T37" fmla="*/ 1177 h 1299"/>
                <a:gd name="T38" fmla="*/ 1409 w 1468"/>
                <a:gd name="T39" fmla="*/ 922 h 1299"/>
                <a:gd name="T40" fmla="*/ 1393 w 1468"/>
                <a:gd name="T41" fmla="*/ 830 h 1299"/>
                <a:gd name="T42" fmla="*/ 1468 w 1468"/>
                <a:gd name="T43" fmla="*/ 618 h 1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68" h="1299">
                  <a:moveTo>
                    <a:pt x="1468" y="618"/>
                  </a:moveTo>
                  <a:cubicBezTo>
                    <a:pt x="1468" y="430"/>
                    <a:pt x="1316" y="279"/>
                    <a:pt x="1129" y="279"/>
                  </a:cubicBezTo>
                  <a:cubicBezTo>
                    <a:pt x="1121" y="279"/>
                    <a:pt x="1113" y="279"/>
                    <a:pt x="1105" y="280"/>
                  </a:cubicBezTo>
                  <a:cubicBezTo>
                    <a:pt x="1077" y="121"/>
                    <a:pt x="938" y="0"/>
                    <a:pt x="772" y="0"/>
                  </a:cubicBezTo>
                  <a:cubicBezTo>
                    <a:pt x="650" y="0"/>
                    <a:pt x="543" y="64"/>
                    <a:pt x="484" y="160"/>
                  </a:cubicBezTo>
                  <a:cubicBezTo>
                    <a:pt x="467" y="157"/>
                    <a:pt x="450" y="154"/>
                    <a:pt x="433" y="154"/>
                  </a:cubicBezTo>
                  <a:cubicBezTo>
                    <a:pt x="332" y="154"/>
                    <a:pt x="248" y="221"/>
                    <a:pt x="221" y="313"/>
                  </a:cubicBezTo>
                  <a:cubicBezTo>
                    <a:pt x="213" y="312"/>
                    <a:pt x="205" y="311"/>
                    <a:pt x="197" y="311"/>
                  </a:cubicBezTo>
                  <a:cubicBezTo>
                    <a:pt x="88" y="311"/>
                    <a:pt x="0" y="400"/>
                    <a:pt x="0" y="509"/>
                  </a:cubicBezTo>
                  <a:cubicBezTo>
                    <a:pt x="0" y="565"/>
                    <a:pt x="24" y="617"/>
                    <a:pt x="62" y="653"/>
                  </a:cubicBezTo>
                  <a:cubicBezTo>
                    <a:pt x="46" y="688"/>
                    <a:pt x="37" y="728"/>
                    <a:pt x="37" y="770"/>
                  </a:cubicBezTo>
                  <a:cubicBezTo>
                    <a:pt x="37" y="931"/>
                    <a:pt x="168" y="1061"/>
                    <a:pt x="329" y="1061"/>
                  </a:cubicBezTo>
                  <a:cubicBezTo>
                    <a:pt x="366" y="1061"/>
                    <a:pt x="402" y="1054"/>
                    <a:pt x="435" y="1041"/>
                  </a:cubicBezTo>
                  <a:cubicBezTo>
                    <a:pt x="435" y="1046"/>
                    <a:pt x="434" y="1050"/>
                    <a:pt x="434" y="1055"/>
                  </a:cubicBezTo>
                  <a:cubicBezTo>
                    <a:pt x="434" y="1144"/>
                    <a:pt x="506" y="1215"/>
                    <a:pt x="595" y="1215"/>
                  </a:cubicBezTo>
                  <a:cubicBezTo>
                    <a:pt x="608" y="1215"/>
                    <a:pt x="621" y="1214"/>
                    <a:pt x="633" y="1211"/>
                  </a:cubicBezTo>
                  <a:cubicBezTo>
                    <a:pt x="688" y="1265"/>
                    <a:pt x="764" y="1299"/>
                    <a:pt x="847" y="1299"/>
                  </a:cubicBezTo>
                  <a:cubicBezTo>
                    <a:pt x="950" y="1299"/>
                    <a:pt x="1041" y="1248"/>
                    <a:pt x="1095" y="1170"/>
                  </a:cubicBezTo>
                  <a:cubicBezTo>
                    <a:pt x="1114" y="1174"/>
                    <a:pt x="1134" y="1177"/>
                    <a:pt x="1154" y="1177"/>
                  </a:cubicBezTo>
                  <a:cubicBezTo>
                    <a:pt x="1295" y="1177"/>
                    <a:pt x="1409" y="1062"/>
                    <a:pt x="1409" y="922"/>
                  </a:cubicBezTo>
                  <a:cubicBezTo>
                    <a:pt x="1409" y="890"/>
                    <a:pt x="1403" y="859"/>
                    <a:pt x="1393" y="830"/>
                  </a:cubicBezTo>
                  <a:cubicBezTo>
                    <a:pt x="1440" y="772"/>
                    <a:pt x="1468" y="698"/>
                    <a:pt x="1468" y="618"/>
                  </a:cubicBezTo>
                  <a:close/>
                </a:path>
              </a:pathLst>
            </a:custGeom>
            <a:solidFill>
              <a:schemeClr val="accent2"/>
            </a:solidFill>
            <a:ln w="38100">
              <a:noFill/>
            </a:ln>
          </p:spPr>
          <p:txBody>
            <a:bodyPr vert="horz" wrap="square" lIns="91440" tIns="45720" rIns="91440" bIns="45720" numCol="1" anchor="t" anchorCtr="0" compatLnSpc="1">
              <a:prstTxWarp prst="textNoShape">
                <a:avLst/>
              </a:prstTxWarp>
            </a:bodyPr>
            <a:lstStyle/>
            <a:p>
              <a:endParaRPr lang="en-US"/>
            </a:p>
          </p:txBody>
        </p:sp>
        <p:pic>
          <p:nvPicPr>
            <p:cNvPr id="8" name="Picture 7"/>
            <p:cNvPicPr>
              <a:picLocks noChangeAspect="1"/>
            </p:cNvPicPr>
            <p:nvPr/>
          </p:nvPicPr>
          <p:blipFill>
            <a:blip r:embed="rId3">
              <a:biLevel thresh="25000"/>
              <a:extLst>
                <a:ext uri="{28A0092B-C50C-407E-A947-70E740481C1C}">
                  <a14:useLocalDpi xmlns:a14="http://schemas.microsoft.com/office/drawing/2010/main" val="0"/>
                </a:ext>
              </a:extLst>
            </a:blip>
            <a:stretch>
              <a:fillRect/>
            </a:stretch>
          </p:blipFill>
          <p:spPr>
            <a:xfrm>
              <a:off x="8514700" y="4500072"/>
              <a:ext cx="547319" cy="547319"/>
            </a:xfrm>
            <a:prstGeom prst="rect">
              <a:avLst/>
            </a:prstGeom>
          </p:spPr>
        </p:pic>
        <p:sp>
          <p:nvSpPr>
            <p:cNvPr id="29" name="TextBox 28"/>
            <p:cNvSpPr txBox="1"/>
            <p:nvPr/>
          </p:nvSpPr>
          <p:spPr>
            <a:xfrm>
              <a:off x="8286255" y="4972921"/>
              <a:ext cx="989695" cy="489365"/>
            </a:xfrm>
            <a:prstGeom prst="rect">
              <a:avLst/>
            </a:prstGeom>
            <a:noFill/>
          </p:spPr>
          <p:txBody>
            <a:bodyPr wrap="none" lIns="182880" tIns="146304" rIns="182880" bIns="146304" rtlCol="0">
              <a:spAutoFit/>
            </a:bodyPr>
            <a:lstStyle/>
            <a:p>
              <a:pPr algn="ctr">
                <a:lnSpc>
                  <a:spcPct val="90000"/>
                </a:lnSpc>
                <a:spcAft>
                  <a:spcPts val="600"/>
                </a:spcAft>
              </a:pPr>
              <a:r>
                <a:rPr lang="en-US" sz="700" b="1" dirty="0">
                  <a:gradFill>
                    <a:gsLst>
                      <a:gs pos="578">
                        <a:schemeClr val="bg1"/>
                      </a:gs>
                      <a:gs pos="8960">
                        <a:schemeClr val="bg1"/>
                      </a:gs>
                    </a:gsLst>
                    <a:lin ang="5400000" scaled="0"/>
                  </a:gradFill>
                </a:rPr>
                <a:t>AZURE ACTIVE</a:t>
              </a:r>
              <a:br>
                <a:rPr lang="en-US" sz="700" b="1" dirty="0">
                  <a:gradFill>
                    <a:gsLst>
                      <a:gs pos="578">
                        <a:schemeClr val="bg1"/>
                      </a:gs>
                      <a:gs pos="8960">
                        <a:schemeClr val="bg1"/>
                      </a:gs>
                    </a:gsLst>
                    <a:lin ang="5400000" scaled="0"/>
                  </a:gradFill>
                </a:rPr>
              </a:br>
              <a:r>
                <a:rPr lang="en-US" sz="700" b="1" dirty="0">
                  <a:gradFill>
                    <a:gsLst>
                      <a:gs pos="578">
                        <a:schemeClr val="bg1"/>
                      </a:gs>
                      <a:gs pos="8960">
                        <a:schemeClr val="bg1"/>
                      </a:gs>
                    </a:gsLst>
                    <a:lin ang="5400000" scaled="0"/>
                  </a:gradFill>
                </a:rPr>
                <a:t>DIRECTORY</a:t>
              </a:r>
            </a:p>
          </p:txBody>
        </p:sp>
        <p:sp>
          <p:nvSpPr>
            <p:cNvPr id="30" name="Oval 29"/>
            <p:cNvSpPr/>
            <p:nvPr/>
          </p:nvSpPr>
          <p:spPr bwMode="auto">
            <a:xfrm>
              <a:off x="8239205" y="4365114"/>
              <a:ext cx="1083794" cy="1083794"/>
            </a:xfrm>
            <a:prstGeom prst="ellipse">
              <a:avLst/>
            </a:prstGeom>
            <a:noFill/>
            <a:ln w="38100">
              <a:solidFill>
                <a:schemeClr val="bg1"/>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0" name="Freeform 9"/>
            <p:cNvSpPr>
              <a:spLocks noEditPoints="1"/>
            </p:cNvSpPr>
            <p:nvPr/>
          </p:nvSpPr>
          <p:spPr bwMode="auto">
            <a:xfrm>
              <a:off x="7482256" y="4753912"/>
              <a:ext cx="358081" cy="362318"/>
            </a:xfrm>
            <a:custGeom>
              <a:avLst/>
              <a:gdLst>
                <a:gd name="T0" fmla="*/ 1003 w 1571"/>
                <a:gd name="T1" fmla="*/ 721 h 1590"/>
                <a:gd name="T2" fmla="*/ 1072 w 1571"/>
                <a:gd name="T3" fmla="*/ 700 h 1590"/>
                <a:gd name="T4" fmla="*/ 1093 w 1571"/>
                <a:gd name="T5" fmla="*/ 679 h 1590"/>
                <a:gd name="T6" fmla="*/ 1114 w 1571"/>
                <a:gd name="T7" fmla="*/ 615 h 1590"/>
                <a:gd name="T8" fmla="*/ 1135 w 1571"/>
                <a:gd name="T9" fmla="*/ 636 h 1590"/>
                <a:gd name="T10" fmla="*/ 1204 w 1571"/>
                <a:gd name="T11" fmla="*/ 525 h 1590"/>
                <a:gd name="T12" fmla="*/ 982 w 1571"/>
                <a:gd name="T13" fmla="*/ 1087 h 1590"/>
                <a:gd name="T14" fmla="*/ 1003 w 1571"/>
                <a:gd name="T15" fmla="*/ 1113 h 1590"/>
                <a:gd name="T16" fmla="*/ 1072 w 1571"/>
                <a:gd name="T17" fmla="*/ 1134 h 1590"/>
                <a:gd name="T18" fmla="*/ 1045 w 1571"/>
                <a:gd name="T19" fmla="*/ 1156 h 1590"/>
                <a:gd name="T20" fmla="*/ 1157 w 1571"/>
                <a:gd name="T21" fmla="*/ 1219 h 1590"/>
                <a:gd name="T22" fmla="*/ 1178 w 1571"/>
                <a:gd name="T23" fmla="*/ 1288 h 1590"/>
                <a:gd name="T24" fmla="*/ 1204 w 1571"/>
                <a:gd name="T25" fmla="*/ 1309 h 1590"/>
                <a:gd name="T26" fmla="*/ 589 w 1571"/>
                <a:gd name="T27" fmla="*/ 1087 h 1590"/>
                <a:gd name="T28" fmla="*/ 568 w 1571"/>
                <a:gd name="T29" fmla="*/ 1065 h 1590"/>
                <a:gd name="T30" fmla="*/ 499 w 1571"/>
                <a:gd name="T31" fmla="*/ 1177 h 1590"/>
                <a:gd name="T32" fmla="*/ 435 w 1571"/>
                <a:gd name="T33" fmla="*/ 1198 h 1590"/>
                <a:gd name="T34" fmla="*/ 409 w 1571"/>
                <a:gd name="T35" fmla="*/ 1219 h 1590"/>
                <a:gd name="T36" fmla="*/ 387 w 1571"/>
                <a:gd name="T37" fmla="*/ 1288 h 1590"/>
                <a:gd name="T38" fmla="*/ 366 w 1571"/>
                <a:gd name="T39" fmla="*/ 1267 h 1590"/>
                <a:gd name="T40" fmla="*/ 541 w 1571"/>
                <a:gd name="T41" fmla="*/ 748 h 1590"/>
                <a:gd name="T42" fmla="*/ 520 w 1571"/>
                <a:gd name="T43" fmla="*/ 679 h 1590"/>
                <a:gd name="T44" fmla="*/ 499 w 1571"/>
                <a:gd name="T45" fmla="*/ 657 h 1590"/>
                <a:gd name="T46" fmla="*/ 435 w 1571"/>
                <a:gd name="T47" fmla="*/ 636 h 1590"/>
                <a:gd name="T48" fmla="*/ 456 w 1571"/>
                <a:gd name="T49" fmla="*/ 615 h 1590"/>
                <a:gd name="T50" fmla="*/ 345 w 1571"/>
                <a:gd name="T51" fmla="*/ 546 h 1590"/>
                <a:gd name="T52" fmla="*/ 382 w 1571"/>
                <a:gd name="T53" fmla="*/ 340 h 1590"/>
                <a:gd name="T54" fmla="*/ 26 w 1571"/>
                <a:gd name="T55" fmla="*/ 472 h 1590"/>
                <a:gd name="T56" fmla="*/ 122 w 1571"/>
                <a:gd name="T57" fmla="*/ 255 h 1590"/>
                <a:gd name="T58" fmla="*/ 382 w 1571"/>
                <a:gd name="T59" fmla="*/ 340 h 1590"/>
                <a:gd name="T60" fmla="*/ 191 w 1571"/>
                <a:gd name="T61" fmla="*/ 0 h 1590"/>
                <a:gd name="T62" fmla="*/ 1571 w 1571"/>
                <a:gd name="T63" fmla="*/ 340 h 1590"/>
                <a:gd name="T64" fmla="*/ 1215 w 1571"/>
                <a:gd name="T65" fmla="*/ 472 h 1590"/>
                <a:gd name="T66" fmla="*/ 1311 w 1571"/>
                <a:gd name="T67" fmla="*/ 255 h 1590"/>
                <a:gd name="T68" fmla="*/ 1571 w 1571"/>
                <a:gd name="T69" fmla="*/ 340 h 1590"/>
                <a:gd name="T70" fmla="*/ 1380 w 1571"/>
                <a:gd name="T71" fmla="*/ 0 h 1590"/>
                <a:gd name="T72" fmla="*/ 1571 w 1571"/>
                <a:gd name="T73" fmla="*/ 1458 h 1590"/>
                <a:gd name="T74" fmla="*/ 1215 w 1571"/>
                <a:gd name="T75" fmla="*/ 1590 h 1590"/>
                <a:gd name="T76" fmla="*/ 1311 w 1571"/>
                <a:gd name="T77" fmla="*/ 1373 h 1590"/>
                <a:gd name="T78" fmla="*/ 1571 w 1571"/>
                <a:gd name="T79" fmla="*/ 1458 h 1590"/>
                <a:gd name="T80" fmla="*/ 1380 w 1571"/>
                <a:gd name="T81" fmla="*/ 1118 h 1590"/>
                <a:gd name="T82" fmla="*/ 382 w 1571"/>
                <a:gd name="T83" fmla="*/ 1458 h 1590"/>
                <a:gd name="T84" fmla="*/ 26 w 1571"/>
                <a:gd name="T85" fmla="*/ 1590 h 1590"/>
                <a:gd name="T86" fmla="*/ 122 w 1571"/>
                <a:gd name="T87" fmla="*/ 1373 h 1590"/>
                <a:gd name="T88" fmla="*/ 382 w 1571"/>
                <a:gd name="T89" fmla="*/ 1458 h 1590"/>
                <a:gd name="T90" fmla="*/ 191 w 1571"/>
                <a:gd name="T91" fmla="*/ 1118 h 1590"/>
                <a:gd name="T92" fmla="*/ 663 w 1571"/>
                <a:gd name="T93" fmla="*/ 615 h 1590"/>
                <a:gd name="T94" fmla="*/ 780 w 1571"/>
                <a:gd name="T95" fmla="*/ 769 h 1590"/>
                <a:gd name="T96" fmla="*/ 796 w 1571"/>
                <a:gd name="T97" fmla="*/ 933 h 1590"/>
                <a:gd name="T98" fmla="*/ 1008 w 1571"/>
                <a:gd name="T99" fmla="*/ 869 h 1590"/>
                <a:gd name="T100" fmla="*/ 584 w 1571"/>
                <a:gd name="T101" fmla="*/ 1028 h 1590"/>
                <a:gd name="T102" fmla="*/ 695 w 1571"/>
                <a:gd name="T103" fmla="*/ 769 h 1590"/>
                <a:gd name="T104" fmla="*/ 769 w 1571"/>
                <a:gd name="T105" fmla="*/ 827 h 1590"/>
                <a:gd name="T106" fmla="*/ 764 w 1571"/>
                <a:gd name="T107" fmla="*/ 795 h 1590"/>
                <a:gd name="T108" fmla="*/ 780 w 1571"/>
                <a:gd name="T109" fmla="*/ 795 h 1590"/>
                <a:gd name="T110" fmla="*/ 791 w 1571"/>
                <a:gd name="T111" fmla="*/ 822 h 15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571" h="1590">
                  <a:moveTo>
                    <a:pt x="1003" y="769"/>
                  </a:moveTo>
                  <a:cubicBezTo>
                    <a:pt x="982" y="748"/>
                    <a:pt x="982" y="748"/>
                    <a:pt x="982" y="748"/>
                  </a:cubicBezTo>
                  <a:cubicBezTo>
                    <a:pt x="1003" y="721"/>
                    <a:pt x="1003" y="721"/>
                    <a:pt x="1003" y="721"/>
                  </a:cubicBezTo>
                  <a:cubicBezTo>
                    <a:pt x="1024" y="748"/>
                    <a:pt x="1024" y="748"/>
                    <a:pt x="1024" y="748"/>
                  </a:cubicBezTo>
                  <a:cubicBezTo>
                    <a:pt x="1003" y="769"/>
                    <a:pt x="1003" y="769"/>
                    <a:pt x="1003" y="769"/>
                  </a:cubicBezTo>
                  <a:close/>
                  <a:moveTo>
                    <a:pt x="1072" y="700"/>
                  </a:moveTo>
                  <a:cubicBezTo>
                    <a:pt x="1045" y="679"/>
                    <a:pt x="1045" y="679"/>
                    <a:pt x="1045" y="679"/>
                  </a:cubicBezTo>
                  <a:cubicBezTo>
                    <a:pt x="1072" y="657"/>
                    <a:pt x="1072" y="657"/>
                    <a:pt x="1072" y="657"/>
                  </a:cubicBezTo>
                  <a:cubicBezTo>
                    <a:pt x="1093" y="679"/>
                    <a:pt x="1093" y="679"/>
                    <a:pt x="1093" y="679"/>
                  </a:cubicBezTo>
                  <a:cubicBezTo>
                    <a:pt x="1072" y="700"/>
                    <a:pt x="1072" y="700"/>
                    <a:pt x="1072" y="700"/>
                  </a:cubicBezTo>
                  <a:close/>
                  <a:moveTo>
                    <a:pt x="1135" y="636"/>
                  </a:moveTo>
                  <a:cubicBezTo>
                    <a:pt x="1114" y="615"/>
                    <a:pt x="1114" y="615"/>
                    <a:pt x="1114" y="615"/>
                  </a:cubicBezTo>
                  <a:cubicBezTo>
                    <a:pt x="1135" y="589"/>
                    <a:pt x="1135" y="589"/>
                    <a:pt x="1135" y="589"/>
                  </a:cubicBezTo>
                  <a:cubicBezTo>
                    <a:pt x="1157" y="615"/>
                    <a:pt x="1157" y="615"/>
                    <a:pt x="1157" y="615"/>
                  </a:cubicBezTo>
                  <a:cubicBezTo>
                    <a:pt x="1135" y="636"/>
                    <a:pt x="1135" y="636"/>
                    <a:pt x="1135" y="636"/>
                  </a:cubicBezTo>
                  <a:close/>
                  <a:moveTo>
                    <a:pt x="1204" y="567"/>
                  </a:moveTo>
                  <a:cubicBezTo>
                    <a:pt x="1178" y="546"/>
                    <a:pt x="1178" y="546"/>
                    <a:pt x="1178" y="546"/>
                  </a:cubicBezTo>
                  <a:cubicBezTo>
                    <a:pt x="1204" y="525"/>
                    <a:pt x="1204" y="525"/>
                    <a:pt x="1204" y="525"/>
                  </a:cubicBezTo>
                  <a:cubicBezTo>
                    <a:pt x="1226" y="546"/>
                    <a:pt x="1226" y="546"/>
                    <a:pt x="1226" y="546"/>
                  </a:cubicBezTo>
                  <a:cubicBezTo>
                    <a:pt x="1204" y="567"/>
                    <a:pt x="1204" y="567"/>
                    <a:pt x="1204" y="567"/>
                  </a:cubicBezTo>
                  <a:close/>
                  <a:moveTo>
                    <a:pt x="982" y="1087"/>
                  </a:moveTo>
                  <a:cubicBezTo>
                    <a:pt x="1003" y="1065"/>
                    <a:pt x="1003" y="1065"/>
                    <a:pt x="1003" y="1065"/>
                  </a:cubicBezTo>
                  <a:cubicBezTo>
                    <a:pt x="1024" y="1087"/>
                    <a:pt x="1024" y="1087"/>
                    <a:pt x="1024" y="1087"/>
                  </a:cubicBezTo>
                  <a:cubicBezTo>
                    <a:pt x="1003" y="1113"/>
                    <a:pt x="1003" y="1113"/>
                    <a:pt x="1003" y="1113"/>
                  </a:cubicBezTo>
                  <a:cubicBezTo>
                    <a:pt x="982" y="1087"/>
                    <a:pt x="982" y="1087"/>
                    <a:pt x="982" y="1087"/>
                  </a:cubicBezTo>
                  <a:close/>
                  <a:moveTo>
                    <a:pt x="1045" y="1156"/>
                  </a:moveTo>
                  <a:cubicBezTo>
                    <a:pt x="1072" y="1134"/>
                    <a:pt x="1072" y="1134"/>
                    <a:pt x="1072" y="1134"/>
                  </a:cubicBezTo>
                  <a:cubicBezTo>
                    <a:pt x="1093" y="1156"/>
                    <a:pt x="1093" y="1156"/>
                    <a:pt x="1093" y="1156"/>
                  </a:cubicBezTo>
                  <a:cubicBezTo>
                    <a:pt x="1072" y="1177"/>
                    <a:pt x="1072" y="1177"/>
                    <a:pt x="1072" y="1177"/>
                  </a:cubicBezTo>
                  <a:cubicBezTo>
                    <a:pt x="1045" y="1156"/>
                    <a:pt x="1045" y="1156"/>
                    <a:pt x="1045" y="1156"/>
                  </a:cubicBezTo>
                  <a:close/>
                  <a:moveTo>
                    <a:pt x="1114" y="1219"/>
                  </a:moveTo>
                  <a:cubicBezTo>
                    <a:pt x="1135" y="1198"/>
                    <a:pt x="1135" y="1198"/>
                    <a:pt x="1135" y="1198"/>
                  </a:cubicBezTo>
                  <a:cubicBezTo>
                    <a:pt x="1157" y="1219"/>
                    <a:pt x="1157" y="1219"/>
                    <a:pt x="1157" y="1219"/>
                  </a:cubicBezTo>
                  <a:cubicBezTo>
                    <a:pt x="1135" y="1246"/>
                    <a:pt x="1135" y="1246"/>
                    <a:pt x="1135" y="1246"/>
                  </a:cubicBezTo>
                  <a:cubicBezTo>
                    <a:pt x="1114" y="1219"/>
                    <a:pt x="1114" y="1219"/>
                    <a:pt x="1114" y="1219"/>
                  </a:cubicBezTo>
                  <a:close/>
                  <a:moveTo>
                    <a:pt x="1178" y="1288"/>
                  </a:moveTo>
                  <a:cubicBezTo>
                    <a:pt x="1204" y="1267"/>
                    <a:pt x="1204" y="1267"/>
                    <a:pt x="1204" y="1267"/>
                  </a:cubicBezTo>
                  <a:cubicBezTo>
                    <a:pt x="1226" y="1288"/>
                    <a:pt x="1226" y="1288"/>
                    <a:pt x="1226" y="1288"/>
                  </a:cubicBezTo>
                  <a:cubicBezTo>
                    <a:pt x="1204" y="1309"/>
                    <a:pt x="1204" y="1309"/>
                    <a:pt x="1204" y="1309"/>
                  </a:cubicBezTo>
                  <a:cubicBezTo>
                    <a:pt x="1178" y="1288"/>
                    <a:pt x="1178" y="1288"/>
                    <a:pt x="1178" y="1288"/>
                  </a:cubicBezTo>
                  <a:close/>
                  <a:moveTo>
                    <a:pt x="568" y="1065"/>
                  </a:moveTo>
                  <a:cubicBezTo>
                    <a:pt x="589" y="1087"/>
                    <a:pt x="589" y="1087"/>
                    <a:pt x="589" y="1087"/>
                  </a:cubicBezTo>
                  <a:cubicBezTo>
                    <a:pt x="568" y="1113"/>
                    <a:pt x="568" y="1113"/>
                    <a:pt x="568" y="1113"/>
                  </a:cubicBezTo>
                  <a:cubicBezTo>
                    <a:pt x="541" y="1087"/>
                    <a:pt x="541" y="1087"/>
                    <a:pt x="541" y="1087"/>
                  </a:cubicBezTo>
                  <a:cubicBezTo>
                    <a:pt x="568" y="1065"/>
                    <a:pt x="568" y="1065"/>
                    <a:pt x="568" y="1065"/>
                  </a:cubicBezTo>
                  <a:close/>
                  <a:moveTo>
                    <a:pt x="499" y="1134"/>
                  </a:moveTo>
                  <a:cubicBezTo>
                    <a:pt x="520" y="1156"/>
                    <a:pt x="520" y="1156"/>
                    <a:pt x="520" y="1156"/>
                  </a:cubicBezTo>
                  <a:cubicBezTo>
                    <a:pt x="499" y="1177"/>
                    <a:pt x="499" y="1177"/>
                    <a:pt x="499" y="1177"/>
                  </a:cubicBezTo>
                  <a:cubicBezTo>
                    <a:pt x="478" y="1156"/>
                    <a:pt x="478" y="1156"/>
                    <a:pt x="478" y="1156"/>
                  </a:cubicBezTo>
                  <a:cubicBezTo>
                    <a:pt x="499" y="1134"/>
                    <a:pt x="499" y="1134"/>
                    <a:pt x="499" y="1134"/>
                  </a:cubicBezTo>
                  <a:close/>
                  <a:moveTo>
                    <a:pt x="435" y="1198"/>
                  </a:moveTo>
                  <a:cubicBezTo>
                    <a:pt x="456" y="1219"/>
                    <a:pt x="456" y="1219"/>
                    <a:pt x="456" y="1219"/>
                  </a:cubicBezTo>
                  <a:cubicBezTo>
                    <a:pt x="435" y="1246"/>
                    <a:pt x="435" y="1246"/>
                    <a:pt x="435" y="1246"/>
                  </a:cubicBezTo>
                  <a:cubicBezTo>
                    <a:pt x="409" y="1219"/>
                    <a:pt x="409" y="1219"/>
                    <a:pt x="409" y="1219"/>
                  </a:cubicBezTo>
                  <a:cubicBezTo>
                    <a:pt x="435" y="1198"/>
                    <a:pt x="435" y="1198"/>
                    <a:pt x="435" y="1198"/>
                  </a:cubicBezTo>
                  <a:close/>
                  <a:moveTo>
                    <a:pt x="366" y="1267"/>
                  </a:moveTo>
                  <a:cubicBezTo>
                    <a:pt x="387" y="1288"/>
                    <a:pt x="387" y="1288"/>
                    <a:pt x="387" y="1288"/>
                  </a:cubicBezTo>
                  <a:cubicBezTo>
                    <a:pt x="366" y="1309"/>
                    <a:pt x="366" y="1309"/>
                    <a:pt x="366" y="1309"/>
                  </a:cubicBezTo>
                  <a:cubicBezTo>
                    <a:pt x="345" y="1288"/>
                    <a:pt x="345" y="1288"/>
                    <a:pt x="345" y="1288"/>
                  </a:cubicBezTo>
                  <a:cubicBezTo>
                    <a:pt x="366" y="1267"/>
                    <a:pt x="366" y="1267"/>
                    <a:pt x="366" y="1267"/>
                  </a:cubicBezTo>
                  <a:close/>
                  <a:moveTo>
                    <a:pt x="589" y="748"/>
                  </a:moveTo>
                  <a:cubicBezTo>
                    <a:pt x="568" y="769"/>
                    <a:pt x="568" y="769"/>
                    <a:pt x="568" y="769"/>
                  </a:cubicBezTo>
                  <a:cubicBezTo>
                    <a:pt x="541" y="748"/>
                    <a:pt x="541" y="748"/>
                    <a:pt x="541" y="748"/>
                  </a:cubicBezTo>
                  <a:cubicBezTo>
                    <a:pt x="568" y="721"/>
                    <a:pt x="568" y="721"/>
                    <a:pt x="568" y="721"/>
                  </a:cubicBezTo>
                  <a:cubicBezTo>
                    <a:pt x="589" y="748"/>
                    <a:pt x="589" y="748"/>
                    <a:pt x="589" y="748"/>
                  </a:cubicBezTo>
                  <a:close/>
                  <a:moveTo>
                    <a:pt x="520" y="679"/>
                  </a:moveTo>
                  <a:cubicBezTo>
                    <a:pt x="499" y="700"/>
                    <a:pt x="499" y="700"/>
                    <a:pt x="499" y="700"/>
                  </a:cubicBezTo>
                  <a:cubicBezTo>
                    <a:pt x="478" y="679"/>
                    <a:pt x="478" y="679"/>
                    <a:pt x="478" y="679"/>
                  </a:cubicBezTo>
                  <a:cubicBezTo>
                    <a:pt x="499" y="657"/>
                    <a:pt x="499" y="657"/>
                    <a:pt x="499" y="657"/>
                  </a:cubicBezTo>
                  <a:cubicBezTo>
                    <a:pt x="520" y="679"/>
                    <a:pt x="520" y="679"/>
                    <a:pt x="520" y="679"/>
                  </a:cubicBezTo>
                  <a:close/>
                  <a:moveTo>
                    <a:pt x="456" y="615"/>
                  </a:moveTo>
                  <a:cubicBezTo>
                    <a:pt x="435" y="636"/>
                    <a:pt x="435" y="636"/>
                    <a:pt x="435" y="636"/>
                  </a:cubicBezTo>
                  <a:cubicBezTo>
                    <a:pt x="409" y="615"/>
                    <a:pt x="409" y="615"/>
                    <a:pt x="409" y="615"/>
                  </a:cubicBezTo>
                  <a:cubicBezTo>
                    <a:pt x="435" y="589"/>
                    <a:pt x="435" y="589"/>
                    <a:pt x="435" y="589"/>
                  </a:cubicBezTo>
                  <a:cubicBezTo>
                    <a:pt x="456" y="615"/>
                    <a:pt x="456" y="615"/>
                    <a:pt x="456" y="615"/>
                  </a:cubicBezTo>
                  <a:close/>
                  <a:moveTo>
                    <a:pt x="387" y="546"/>
                  </a:moveTo>
                  <a:cubicBezTo>
                    <a:pt x="366" y="567"/>
                    <a:pt x="366" y="567"/>
                    <a:pt x="366" y="567"/>
                  </a:cubicBezTo>
                  <a:cubicBezTo>
                    <a:pt x="345" y="546"/>
                    <a:pt x="345" y="546"/>
                    <a:pt x="345" y="546"/>
                  </a:cubicBezTo>
                  <a:cubicBezTo>
                    <a:pt x="366" y="525"/>
                    <a:pt x="366" y="525"/>
                    <a:pt x="366" y="525"/>
                  </a:cubicBezTo>
                  <a:cubicBezTo>
                    <a:pt x="387" y="546"/>
                    <a:pt x="387" y="546"/>
                    <a:pt x="387" y="546"/>
                  </a:cubicBezTo>
                  <a:close/>
                  <a:moveTo>
                    <a:pt x="382" y="340"/>
                  </a:moveTo>
                  <a:cubicBezTo>
                    <a:pt x="382" y="393"/>
                    <a:pt x="382" y="393"/>
                    <a:pt x="382" y="393"/>
                  </a:cubicBezTo>
                  <a:cubicBezTo>
                    <a:pt x="382" y="472"/>
                    <a:pt x="382" y="472"/>
                    <a:pt x="355" y="472"/>
                  </a:cubicBezTo>
                  <a:cubicBezTo>
                    <a:pt x="26" y="472"/>
                    <a:pt x="26" y="472"/>
                    <a:pt x="26" y="472"/>
                  </a:cubicBezTo>
                  <a:cubicBezTo>
                    <a:pt x="0" y="472"/>
                    <a:pt x="0" y="472"/>
                    <a:pt x="0" y="393"/>
                  </a:cubicBezTo>
                  <a:cubicBezTo>
                    <a:pt x="0" y="340"/>
                    <a:pt x="0" y="340"/>
                    <a:pt x="0" y="340"/>
                  </a:cubicBezTo>
                  <a:cubicBezTo>
                    <a:pt x="0" y="281"/>
                    <a:pt x="64" y="271"/>
                    <a:pt x="122" y="255"/>
                  </a:cubicBezTo>
                  <a:cubicBezTo>
                    <a:pt x="143" y="276"/>
                    <a:pt x="170" y="287"/>
                    <a:pt x="191" y="287"/>
                  </a:cubicBezTo>
                  <a:cubicBezTo>
                    <a:pt x="212" y="287"/>
                    <a:pt x="239" y="276"/>
                    <a:pt x="260" y="255"/>
                  </a:cubicBezTo>
                  <a:cubicBezTo>
                    <a:pt x="313" y="271"/>
                    <a:pt x="382" y="281"/>
                    <a:pt x="382" y="340"/>
                  </a:cubicBezTo>
                  <a:close/>
                  <a:moveTo>
                    <a:pt x="191" y="255"/>
                  </a:moveTo>
                  <a:cubicBezTo>
                    <a:pt x="223" y="255"/>
                    <a:pt x="286" y="197"/>
                    <a:pt x="286" y="128"/>
                  </a:cubicBezTo>
                  <a:cubicBezTo>
                    <a:pt x="286" y="59"/>
                    <a:pt x="260" y="0"/>
                    <a:pt x="191" y="0"/>
                  </a:cubicBezTo>
                  <a:cubicBezTo>
                    <a:pt x="122" y="0"/>
                    <a:pt x="95" y="59"/>
                    <a:pt x="95" y="128"/>
                  </a:cubicBezTo>
                  <a:cubicBezTo>
                    <a:pt x="95" y="197"/>
                    <a:pt x="159" y="255"/>
                    <a:pt x="191" y="255"/>
                  </a:cubicBezTo>
                  <a:close/>
                  <a:moveTo>
                    <a:pt x="1571" y="340"/>
                  </a:moveTo>
                  <a:cubicBezTo>
                    <a:pt x="1571" y="393"/>
                    <a:pt x="1571" y="393"/>
                    <a:pt x="1571" y="393"/>
                  </a:cubicBezTo>
                  <a:cubicBezTo>
                    <a:pt x="1571" y="472"/>
                    <a:pt x="1571" y="472"/>
                    <a:pt x="1539" y="472"/>
                  </a:cubicBezTo>
                  <a:cubicBezTo>
                    <a:pt x="1215" y="472"/>
                    <a:pt x="1215" y="472"/>
                    <a:pt x="1215" y="472"/>
                  </a:cubicBezTo>
                  <a:cubicBezTo>
                    <a:pt x="1189" y="472"/>
                    <a:pt x="1189" y="472"/>
                    <a:pt x="1189" y="393"/>
                  </a:cubicBezTo>
                  <a:cubicBezTo>
                    <a:pt x="1189" y="340"/>
                    <a:pt x="1189" y="340"/>
                    <a:pt x="1189" y="340"/>
                  </a:cubicBezTo>
                  <a:cubicBezTo>
                    <a:pt x="1189" y="281"/>
                    <a:pt x="1252" y="271"/>
                    <a:pt x="1311" y="255"/>
                  </a:cubicBezTo>
                  <a:cubicBezTo>
                    <a:pt x="1332" y="276"/>
                    <a:pt x="1358" y="287"/>
                    <a:pt x="1380" y="287"/>
                  </a:cubicBezTo>
                  <a:cubicBezTo>
                    <a:pt x="1395" y="287"/>
                    <a:pt x="1422" y="276"/>
                    <a:pt x="1449" y="255"/>
                  </a:cubicBezTo>
                  <a:cubicBezTo>
                    <a:pt x="1502" y="271"/>
                    <a:pt x="1571" y="281"/>
                    <a:pt x="1571" y="340"/>
                  </a:cubicBezTo>
                  <a:close/>
                  <a:moveTo>
                    <a:pt x="1380" y="255"/>
                  </a:moveTo>
                  <a:cubicBezTo>
                    <a:pt x="1411" y="255"/>
                    <a:pt x="1475" y="197"/>
                    <a:pt x="1475" y="128"/>
                  </a:cubicBezTo>
                  <a:cubicBezTo>
                    <a:pt x="1475" y="59"/>
                    <a:pt x="1449" y="0"/>
                    <a:pt x="1380" y="0"/>
                  </a:cubicBezTo>
                  <a:cubicBezTo>
                    <a:pt x="1305" y="0"/>
                    <a:pt x="1279" y="59"/>
                    <a:pt x="1279" y="128"/>
                  </a:cubicBezTo>
                  <a:cubicBezTo>
                    <a:pt x="1279" y="197"/>
                    <a:pt x="1348" y="255"/>
                    <a:pt x="1380" y="255"/>
                  </a:cubicBezTo>
                  <a:close/>
                  <a:moveTo>
                    <a:pt x="1571" y="1458"/>
                  </a:moveTo>
                  <a:cubicBezTo>
                    <a:pt x="1571" y="1511"/>
                    <a:pt x="1571" y="1511"/>
                    <a:pt x="1571" y="1511"/>
                  </a:cubicBezTo>
                  <a:cubicBezTo>
                    <a:pt x="1571" y="1590"/>
                    <a:pt x="1571" y="1590"/>
                    <a:pt x="1539" y="1590"/>
                  </a:cubicBezTo>
                  <a:cubicBezTo>
                    <a:pt x="1215" y="1590"/>
                    <a:pt x="1215" y="1590"/>
                    <a:pt x="1215" y="1590"/>
                  </a:cubicBezTo>
                  <a:cubicBezTo>
                    <a:pt x="1189" y="1590"/>
                    <a:pt x="1189" y="1590"/>
                    <a:pt x="1189" y="1511"/>
                  </a:cubicBezTo>
                  <a:cubicBezTo>
                    <a:pt x="1189" y="1458"/>
                    <a:pt x="1189" y="1458"/>
                    <a:pt x="1189" y="1458"/>
                  </a:cubicBezTo>
                  <a:cubicBezTo>
                    <a:pt x="1189" y="1399"/>
                    <a:pt x="1252" y="1394"/>
                    <a:pt x="1311" y="1373"/>
                  </a:cubicBezTo>
                  <a:cubicBezTo>
                    <a:pt x="1332" y="1394"/>
                    <a:pt x="1358" y="1405"/>
                    <a:pt x="1380" y="1405"/>
                  </a:cubicBezTo>
                  <a:cubicBezTo>
                    <a:pt x="1401" y="1405"/>
                    <a:pt x="1422" y="1394"/>
                    <a:pt x="1449" y="1373"/>
                  </a:cubicBezTo>
                  <a:cubicBezTo>
                    <a:pt x="1502" y="1394"/>
                    <a:pt x="1571" y="1399"/>
                    <a:pt x="1571" y="1458"/>
                  </a:cubicBezTo>
                  <a:close/>
                  <a:moveTo>
                    <a:pt x="1380" y="1373"/>
                  </a:moveTo>
                  <a:cubicBezTo>
                    <a:pt x="1411" y="1373"/>
                    <a:pt x="1475" y="1315"/>
                    <a:pt x="1475" y="1246"/>
                  </a:cubicBezTo>
                  <a:cubicBezTo>
                    <a:pt x="1475" y="1177"/>
                    <a:pt x="1449" y="1118"/>
                    <a:pt x="1380" y="1118"/>
                  </a:cubicBezTo>
                  <a:cubicBezTo>
                    <a:pt x="1305" y="1118"/>
                    <a:pt x="1279" y="1177"/>
                    <a:pt x="1279" y="1246"/>
                  </a:cubicBezTo>
                  <a:cubicBezTo>
                    <a:pt x="1279" y="1315"/>
                    <a:pt x="1348" y="1373"/>
                    <a:pt x="1380" y="1373"/>
                  </a:cubicBezTo>
                  <a:close/>
                  <a:moveTo>
                    <a:pt x="382" y="1458"/>
                  </a:moveTo>
                  <a:cubicBezTo>
                    <a:pt x="382" y="1511"/>
                    <a:pt x="382" y="1511"/>
                    <a:pt x="382" y="1511"/>
                  </a:cubicBezTo>
                  <a:cubicBezTo>
                    <a:pt x="382" y="1590"/>
                    <a:pt x="382" y="1590"/>
                    <a:pt x="355" y="1590"/>
                  </a:cubicBezTo>
                  <a:cubicBezTo>
                    <a:pt x="26" y="1590"/>
                    <a:pt x="26" y="1590"/>
                    <a:pt x="26" y="1590"/>
                  </a:cubicBezTo>
                  <a:cubicBezTo>
                    <a:pt x="0" y="1590"/>
                    <a:pt x="0" y="1590"/>
                    <a:pt x="0" y="1511"/>
                  </a:cubicBezTo>
                  <a:cubicBezTo>
                    <a:pt x="0" y="1458"/>
                    <a:pt x="0" y="1458"/>
                    <a:pt x="0" y="1458"/>
                  </a:cubicBezTo>
                  <a:cubicBezTo>
                    <a:pt x="0" y="1399"/>
                    <a:pt x="64" y="1394"/>
                    <a:pt x="122" y="1373"/>
                  </a:cubicBezTo>
                  <a:cubicBezTo>
                    <a:pt x="143" y="1394"/>
                    <a:pt x="170" y="1405"/>
                    <a:pt x="191" y="1405"/>
                  </a:cubicBezTo>
                  <a:cubicBezTo>
                    <a:pt x="212" y="1405"/>
                    <a:pt x="239" y="1394"/>
                    <a:pt x="260" y="1373"/>
                  </a:cubicBezTo>
                  <a:cubicBezTo>
                    <a:pt x="313" y="1394"/>
                    <a:pt x="382" y="1399"/>
                    <a:pt x="382" y="1458"/>
                  </a:cubicBezTo>
                  <a:close/>
                  <a:moveTo>
                    <a:pt x="191" y="1373"/>
                  </a:moveTo>
                  <a:cubicBezTo>
                    <a:pt x="223" y="1373"/>
                    <a:pt x="286" y="1315"/>
                    <a:pt x="286" y="1246"/>
                  </a:cubicBezTo>
                  <a:cubicBezTo>
                    <a:pt x="286" y="1177"/>
                    <a:pt x="260" y="1118"/>
                    <a:pt x="191" y="1118"/>
                  </a:cubicBezTo>
                  <a:cubicBezTo>
                    <a:pt x="122" y="1118"/>
                    <a:pt x="95" y="1177"/>
                    <a:pt x="95" y="1246"/>
                  </a:cubicBezTo>
                  <a:cubicBezTo>
                    <a:pt x="95" y="1315"/>
                    <a:pt x="159" y="1373"/>
                    <a:pt x="191" y="1373"/>
                  </a:cubicBezTo>
                  <a:close/>
                  <a:moveTo>
                    <a:pt x="663" y="615"/>
                  </a:moveTo>
                  <a:cubicBezTo>
                    <a:pt x="663" y="530"/>
                    <a:pt x="695" y="461"/>
                    <a:pt x="780" y="461"/>
                  </a:cubicBezTo>
                  <a:cubicBezTo>
                    <a:pt x="865" y="461"/>
                    <a:pt x="897" y="530"/>
                    <a:pt x="897" y="615"/>
                  </a:cubicBezTo>
                  <a:cubicBezTo>
                    <a:pt x="897" y="700"/>
                    <a:pt x="817" y="769"/>
                    <a:pt x="780" y="769"/>
                  </a:cubicBezTo>
                  <a:cubicBezTo>
                    <a:pt x="743" y="769"/>
                    <a:pt x="663" y="700"/>
                    <a:pt x="663" y="615"/>
                  </a:cubicBezTo>
                  <a:close/>
                  <a:moveTo>
                    <a:pt x="785" y="827"/>
                  </a:moveTo>
                  <a:cubicBezTo>
                    <a:pt x="796" y="933"/>
                    <a:pt x="796" y="933"/>
                    <a:pt x="796" y="933"/>
                  </a:cubicBezTo>
                  <a:cubicBezTo>
                    <a:pt x="812" y="891"/>
                    <a:pt x="822" y="843"/>
                    <a:pt x="844" y="801"/>
                  </a:cubicBezTo>
                  <a:cubicBezTo>
                    <a:pt x="844" y="795"/>
                    <a:pt x="844" y="795"/>
                    <a:pt x="860" y="769"/>
                  </a:cubicBezTo>
                  <a:cubicBezTo>
                    <a:pt x="923" y="790"/>
                    <a:pt x="1008" y="801"/>
                    <a:pt x="1008" y="869"/>
                  </a:cubicBezTo>
                  <a:cubicBezTo>
                    <a:pt x="1008" y="933"/>
                    <a:pt x="1008" y="933"/>
                    <a:pt x="1008" y="933"/>
                  </a:cubicBezTo>
                  <a:cubicBezTo>
                    <a:pt x="1008" y="1028"/>
                    <a:pt x="1008" y="1028"/>
                    <a:pt x="971" y="1028"/>
                  </a:cubicBezTo>
                  <a:cubicBezTo>
                    <a:pt x="584" y="1028"/>
                    <a:pt x="584" y="1028"/>
                    <a:pt x="584" y="1028"/>
                  </a:cubicBezTo>
                  <a:cubicBezTo>
                    <a:pt x="552" y="1028"/>
                    <a:pt x="552" y="1028"/>
                    <a:pt x="552" y="933"/>
                  </a:cubicBezTo>
                  <a:cubicBezTo>
                    <a:pt x="552" y="869"/>
                    <a:pt x="552" y="869"/>
                    <a:pt x="552" y="869"/>
                  </a:cubicBezTo>
                  <a:cubicBezTo>
                    <a:pt x="552" y="801"/>
                    <a:pt x="626" y="790"/>
                    <a:pt x="695" y="769"/>
                  </a:cubicBezTo>
                  <a:cubicBezTo>
                    <a:pt x="711" y="795"/>
                    <a:pt x="711" y="795"/>
                    <a:pt x="716" y="801"/>
                  </a:cubicBezTo>
                  <a:cubicBezTo>
                    <a:pt x="732" y="843"/>
                    <a:pt x="748" y="891"/>
                    <a:pt x="759" y="933"/>
                  </a:cubicBezTo>
                  <a:cubicBezTo>
                    <a:pt x="769" y="827"/>
                    <a:pt x="769" y="827"/>
                    <a:pt x="769" y="827"/>
                  </a:cubicBezTo>
                  <a:cubicBezTo>
                    <a:pt x="769" y="822"/>
                    <a:pt x="769" y="822"/>
                    <a:pt x="769" y="822"/>
                  </a:cubicBezTo>
                  <a:cubicBezTo>
                    <a:pt x="748" y="790"/>
                    <a:pt x="748" y="790"/>
                    <a:pt x="748" y="790"/>
                  </a:cubicBezTo>
                  <a:cubicBezTo>
                    <a:pt x="764" y="795"/>
                    <a:pt x="764" y="795"/>
                    <a:pt x="764" y="795"/>
                  </a:cubicBezTo>
                  <a:cubicBezTo>
                    <a:pt x="769" y="795"/>
                    <a:pt x="769" y="795"/>
                    <a:pt x="775" y="795"/>
                  </a:cubicBezTo>
                  <a:cubicBezTo>
                    <a:pt x="775" y="795"/>
                    <a:pt x="775" y="795"/>
                    <a:pt x="780" y="795"/>
                  </a:cubicBezTo>
                  <a:cubicBezTo>
                    <a:pt x="780" y="795"/>
                    <a:pt x="780" y="795"/>
                    <a:pt x="780" y="795"/>
                  </a:cubicBezTo>
                  <a:cubicBezTo>
                    <a:pt x="791" y="795"/>
                    <a:pt x="791" y="795"/>
                    <a:pt x="791" y="795"/>
                  </a:cubicBezTo>
                  <a:cubicBezTo>
                    <a:pt x="807" y="790"/>
                    <a:pt x="807" y="790"/>
                    <a:pt x="807" y="790"/>
                  </a:cubicBezTo>
                  <a:cubicBezTo>
                    <a:pt x="791" y="822"/>
                    <a:pt x="791" y="822"/>
                    <a:pt x="791" y="822"/>
                  </a:cubicBezTo>
                  <a:cubicBezTo>
                    <a:pt x="785" y="827"/>
                    <a:pt x="785" y="827"/>
                    <a:pt x="785" y="827"/>
                  </a:cubicBezTo>
                  <a:cubicBezTo>
                    <a:pt x="785" y="827"/>
                    <a:pt x="785" y="827"/>
                    <a:pt x="785" y="827"/>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Oval 31"/>
            <p:cNvSpPr/>
            <p:nvPr/>
          </p:nvSpPr>
          <p:spPr bwMode="auto">
            <a:xfrm>
              <a:off x="7288797" y="4567091"/>
              <a:ext cx="735959" cy="735959"/>
            </a:xfrm>
            <a:prstGeom prst="ellipse">
              <a:avLst/>
            </a:prstGeom>
            <a:noFill/>
            <a:ln w="38100">
              <a:solidFill>
                <a:schemeClr val="bg1"/>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nvGrpSpPr>
            <p:cNvPr id="35" name="Group 34"/>
            <p:cNvGrpSpPr/>
            <p:nvPr/>
          </p:nvGrpSpPr>
          <p:grpSpPr>
            <a:xfrm>
              <a:off x="5807761" y="4506308"/>
              <a:ext cx="857527" cy="857527"/>
              <a:chOff x="7457579" y="5227881"/>
              <a:chExt cx="961858" cy="961858"/>
            </a:xfrm>
          </p:grpSpPr>
          <p:sp>
            <p:nvSpPr>
              <p:cNvPr id="16" name="Freeform 5"/>
              <p:cNvSpPr>
                <a:spLocks noEditPoints="1"/>
              </p:cNvSpPr>
              <p:nvPr/>
            </p:nvSpPr>
            <p:spPr bwMode="auto">
              <a:xfrm>
                <a:off x="7724336" y="5337921"/>
                <a:ext cx="428343" cy="741778"/>
              </a:xfrm>
              <a:custGeom>
                <a:avLst/>
                <a:gdLst>
                  <a:gd name="T0" fmla="*/ 0 w 1203"/>
                  <a:gd name="T1" fmla="*/ 426 h 2084"/>
                  <a:gd name="T2" fmla="*/ 678 w 1203"/>
                  <a:gd name="T3" fmla="*/ 1853 h 2084"/>
                  <a:gd name="T4" fmla="*/ 678 w 1203"/>
                  <a:gd name="T5" fmla="*/ 216 h 2084"/>
                  <a:gd name="T6" fmla="*/ 508 w 1203"/>
                  <a:gd name="T7" fmla="*/ 968 h 2084"/>
                  <a:gd name="T8" fmla="*/ 420 w 1203"/>
                  <a:gd name="T9" fmla="*/ 1154 h 2084"/>
                  <a:gd name="T10" fmla="*/ 420 w 1203"/>
                  <a:gd name="T11" fmla="*/ 1364 h 2084"/>
                  <a:gd name="T12" fmla="*/ 508 w 1203"/>
                  <a:gd name="T13" fmla="*/ 1178 h 2084"/>
                  <a:gd name="T14" fmla="*/ 508 w 1203"/>
                  <a:gd name="T15" fmla="*/ 733 h 2084"/>
                  <a:gd name="T16" fmla="*/ 420 w 1203"/>
                  <a:gd name="T17" fmla="*/ 952 h 2084"/>
                  <a:gd name="T18" fmla="*/ 508 w 1203"/>
                  <a:gd name="T19" fmla="*/ 515 h 2084"/>
                  <a:gd name="T20" fmla="*/ 420 w 1203"/>
                  <a:gd name="T21" fmla="*/ 725 h 2084"/>
                  <a:gd name="T22" fmla="*/ 420 w 1203"/>
                  <a:gd name="T23" fmla="*/ 337 h 2084"/>
                  <a:gd name="T24" fmla="*/ 508 w 1203"/>
                  <a:gd name="T25" fmla="*/ 491 h 2084"/>
                  <a:gd name="T26" fmla="*/ 395 w 1203"/>
                  <a:gd name="T27" fmla="*/ 976 h 2084"/>
                  <a:gd name="T28" fmla="*/ 298 w 1203"/>
                  <a:gd name="T29" fmla="*/ 1154 h 2084"/>
                  <a:gd name="T30" fmla="*/ 298 w 1203"/>
                  <a:gd name="T31" fmla="*/ 1356 h 2084"/>
                  <a:gd name="T32" fmla="*/ 395 w 1203"/>
                  <a:gd name="T33" fmla="*/ 1178 h 2084"/>
                  <a:gd name="T34" fmla="*/ 395 w 1203"/>
                  <a:gd name="T35" fmla="*/ 758 h 2084"/>
                  <a:gd name="T36" fmla="*/ 298 w 1203"/>
                  <a:gd name="T37" fmla="*/ 960 h 2084"/>
                  <a:gd name="T38" fmla="*/ 395 w 1203"/>
                  <a:gd name="T39" fmla="*/ 547 h 2084"/>
                  <a:gd name="T40" fmla="*/ 298 w 1203"/>
                  <a:gd name="T41" fmla="*/ 758 h 2084"/>
                  <a:gd name="T42" fmla="*/ 298 w 1203"/>
                  <a:gd name="T43" fmla="*/ 386 h 2084"/>
                  <a:gd name="T44" fmla="*/ 395 w 1203"/>
                  <a:gd name="T45" fmla="*/ 523 h 2084"/>
                  <a:gd name="T46" fmla="*/ 274 w 1203"/>
                  <a:gd name="T47" fmla="*/ 984 h 2084"/>
                  <a:gd name="T48" fmla="*/ 177 w 1203"/>
                  <a:gd name="T49" fmla="*/ 1162 h 2084"/>
                  <a:gd name="T50" fmla="*/ 177 w 1203"/>
                  <a:gd name="T51" fmla="*/ 1348 h 2084"/>
                  <a:gd name="T52" fmla="*/ 274 w 1203"/>
                  <a:gd name="T53" fmla="*/ 1178 h 2084"/>
                  <a:gd name="T54" fmla="*/ 274 w 1203"/>
                  <a:gd name="T55" fmla="*/ 782 h 2084"/>
                  <a:gd name="T56" fmla="*/ 177 w 1203"/>
                  <a:gd name="T57" fmla="*/ 976 h 2084"/>
                  <a:gd name="T58" fmla="*/ 274 w 1203"/>
                  <a:gd name="T59" fmla="*/ 588 h 2084"/>
                  <a:gd name="T60" fmla="*/ 177 w 1203"/>
                  <a:gd name="T61" fmla="*/ 782 h 2084"/>
                  <a:gd name="T62" fmla="*/ 177 w 1203"/>
                  <a:gd name="T63" fmla="*/ 426 h 2084"/>
                  <a:gd name="T64" fmla="*/ 274 w 1203"/>
                  <a:gd name="T65" fmla="*/ 555 h 2084"/>
                  <a:gd name="T66" fmla="*/ 153 w 1203"/>
                  <a:gd name="T67" fmla="*/ 1000 h 2084"/>
                  <a:gd name="T68" fmla="*/ 64 w 1203"/>
                  <a:gd name="T69" fmla="*/ 1162 h 2084"/>
                  <a:gd name="T70" fmla="*/ 64 w 1203"/>
                  <a:gd name="T71" fmla="*/ 1340 h 2084"/>
                  <a:gd name="T72" fmla="*/ 153 w 1203"/>
                  <a:gd name="T73" fmla="*/ 1186 h 2084"/>
                  <a:gd name="T74" fmla="*/ 153 w 1203"/>
                  <a:gd name="T75" fmla="*/ 806 h 2084"/>
                  <a:gd name="T76" fmla="*/ 64 w 1203"/>
                  <a:gd name="T77" fmla="*/ 984 h 2084"/>
                  <a:gd name="T78" fmla="*/ 153 w 1203"/>
                  <a:gd name="T79" fmla="*/ 620 h 2084"/>
                  <a:gd name="T80" fmla="*/ 64 w 1203"/>
                  <a:gd name="T81" fmla="*/ 806 h 2084"/>
                  <a:gd name="T82" fmla="*/ 64 w 1203"/>
                  <a:gd name="T83" fmla="*/ 466 h 2084"/>
                  <a:gd name="T84" fmla="*/ 153 w 1203"/>
                  <a:gd name="T85" fmla="*/ 596 h 20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203" h="2084">
                    <a:moveTo>
                      <a:pt x="678" y="216"/>
                    </a:moveTo>
                    <a:cubicBezTo>
                      <a:pt x="646" y="200"/>
                      <a:pt x="565" y="208"/>
                      <a:pt x="533" y="216"/>
                    </a:cubicBezTo>
                    <a:cubicBezTo>
                      <a:pt x="508" y="232"/>
                      <a:pt x="0" y="426"/>
                      <a:pt x="0" y="426"/>
                    </a:cubicBezTo>
                    <a:cubicBezTo>
                      <a:pt x="0" y="2084"/>
                      <a:pt x="0" y="1650"/>
                      <a:pt x="0" y="1650"/>
                    </a:cubicBezTo>
                    <a:cubicBezTo>
                      <a:pt x="0" y="1650"/>
                      <a:pt x="500" y="1836"/>
                      <a:pt x="533" y="1853"/>
                    </a:cubicBezTo>
                    <a:cubicBezTo>
                      <a:pt x="565" y="1869"/>
                      <a:pt x="646" y="1869"/>
                      <a:pt x="678" y="1853"/>
                    </a:cubicBezTo>
                    <a:cubicBezTo>
                      <a:pt x="726" y="1836"/>
                      <a:pt x="1203" y="1642"/>
                      <a:pt x="1203" y="1642"/>
                    </a:cubicBezTo>
                    <a:cubicBezTo>
                      <a:pt x="1203" y="0"/>
                      <a:pt x="1203" y="434"/>
                      <a:pt x="1203" y="434"/>
                    </a:cubicBezTo>
                    <a:cubicBezTo>
                      <a:pt x="1203" y="434"/>
                      <a:pt x="710" y="240"/>
                      <a:pt x="678" y="216"/>
                    </a:cubicBezTo>
                    <a:close/>
                    <a:moveTo>
                      <a:pt x="420" y="1154"/>
                    </a:moveTo>
                    <a:cubicBezTo>
                      <a:pt x="420" y="976"/>
                      <a:pt x="420" y="976"/>
                      <a:pt x="420" y="976"/>
                    </a:cubicBezTo>
                    <a:cubicBezTo>
                      <a:pt x="508" y="968"/>
                      <a:pt x="508" y="968"/>
                      <a:pt x="508" y="968"/>
                    </a:cubicBezTo>
                    <a:cubicBezTo>
                      <a:pt x="508" y="1154"/>
                      <a:pt x="508" y="1154"/>
                      <a:pt x="508" y="1154"/>
                    </a:cubicBezTo>
                    <a:cubicBezTo>
                      <a:pt x="420" y="1154"/>
                      <a:pt x="420" y="1154"/>
                      <a:pt x="420" y="1154"/>
                    </a:cubicBezTo>
                    <a:cubicBezTo>
                      <a:pt x="420" y="1154"/>
                      <a:pt x="420" y="1154"/>
                      <a:pt x="420" y="1154"/>
                    </a:cubicBezTo>
                    <a:close/>
                    <a:moveTo>
                      <a:pt x="508" y="1178"/>
                    </a:moveTo>
                    <a:cubicBezTo>
                      <a:pt x="508" y="1372"/>
                      <a:pt x="508" y="1372"/>
                      <a:pt x="508" y="1372"/>
                    </a:cubicBezTo>
                    <a:cubicBezTo>
                      <a:pt x="420" y="1364"/>
                      <a:pt x="420" y="1364"/>
                      <a:pt x="420" y="1364"/>
                    </a:cubicBezTo>
                    <a:cubicBezTo>
                      <a:pt x="420" y="1178"/>
                      <a:pt x="420" y="1178"/>
                      <a:pt x="420" y="1178"/>
                    </a:cubicBezTo>
                    <a:cubicBezTo>
                      <a:pt x="508" y="1178"/>
                      <a:pt x="508" y="1178"/>
                      <a:pt x="508" y="1178"/>
                    </a:cubicBezTo>
                    <a:cubicBezTo>
                      <a:pt x="508" y="1178"/>
                      <a:pt x="508" y="1178"/>
                      <a:pt x="508" y="1178"/>
                    </a:cubicBezTo>
                    <a:close/>
                    <a:moveTo>
                      <a:pt x="420" y="952"/>
                    </a:moveTo>
                    <a:cubicBezTo>
                      <a:pt x="420" y="758"/>
                      <a:pt x="420" y="758"/>
                      <a:pt x="420" y="758"/>
                    </a:cubicBezTo>
                    <a:cubicBezTo>
                      <a:pt x="508" y="733"/>
                      <a:pt x="508" y="733"/>
                      <a:pt x="508" y="733"/>
                    </a:cubicBezTo>
                    <a:cubicBezTo>
                      <a:pt x="508" y="944"/>
                      <a:pt x="508" y="944"/>
                      <a:pt x="508" y="944"/>
                    </a:cubicBezTo>
                    <a:cubicBezTo>
                      <a:pt x="420" y="952"/>
                      <a:pt x="420" y="952"/>
                      <a:pt x="420" y="952"/>
                    </a:cubicBezTo>
                    <a:cubicBezTo>
                      <a:pt x="420" y="952"/>
                      <a:pt x="420" y="952"/>
                      <a:pt x="420" y="952"/>
                    </a:cubicBezTo>
                    <a:close/>
                    <a:moveTo>
                      <a:pt x="420" y="725"/>
                    </a:moveTo>
                    <a:cubicBezTo>
                      <a:pt x="420" y="539"/>
                      <a:pt x="420" y="539"/>
                      <a:pt x="420" y="539"/>
                    </a:cubicBezTo>
                    <a:cubicBezTo>
                      <a:pt x="508" y="515"/>
                      <a:pt x="508" y="515"/>
                      <a:pt x="508" y="515"/>
                    </a:cubicBezTo>
                    <a:cubicBezTo>
                      <a:pt x="508" y="709"/>
                      <a:pt x="508" y="709"/>
                      <a:pt x="508" y="709"/>
                    </a:cubicBezTo>
                    <a:cubicBezTo>
                      <a:pt x="420" y="725"/>
                      <a:pt x="420" y="725"/>
                      <a:pt x="420" y="725"/>
                    </a:cubicBezTo>
                    <a:cubicBezTo>
                      <a:pt x="420" y="725"/>
                      <a:pt x="420" y="725"/>
                      <a:pt x="420" y="725"/>
                    </a:cubicBezTo>
                    <a:close/>
                    <a:moveTo>
                      <a:pt x="508" y="491"/>
                    </a:moveTo>
                    <a:cubicBezTo>
                      <a:pt x="420" y="515"/>
                      <a:pt x="420" y="515"/>
                      <a:pt x="420" y="515"/>
                    </a:cubicBezTo>
                    <a:cubicBezTo>
                      <a:pt x="420" y="337"/>
                      <a:pt x="420" y="337"/>
                      <a:pt x="420" y="337"/>
                    </a:cubicBezTo>
                    <a:cubicBezTo>
                      <a:pt x="508" y="305"/>
                      <a:pt x="508" y="305"/>
                      <a:pt x="508" y="305"/>
                    </a:cubicBezTo>
                    <a:cubicBezTo>
                      <a:pt x="508" y="491"/>
                      <a:pt x="508" y="491"/>
                      <a:pt x="508" y="491"/>
                    </a:cubicBezTo>
                    <a:cubicBezTo>
                      <a:pt x="508" y="491"/>
                      <a:pt x="508" y="491"/>
                      <a:pt x="508" y="491"/>
                    </a:cubicBezTo>
                    <a:close/>
                    <a:moveTo>
                      <a:pt x="298" y="1154"/>
                    </a:moveTo>
                    <a:cubicBezTo>
                      <a:pt x="298" y="984"/>
                      <a:pt x="298" y="984"/>
                      <a:pt x="298" y="984"/>
                    </a:cubicBezTo>
                    <a:cubicBezTo>
                      <a:pt x="395" y="976"/>
                      <a:pt x="395" y="976"/>
                      <a:pt x="395" y="976"/>
                    </a:cubicBezTo>
                    <a:cubicBezTo>
                      <a:pt x="395" y="1154"/>
                      <a:pt x="395" y="1154"/>
                      <a:pt x="395" y="1154"/>
                    </a:cubicBezTo>
                    <a:cubicBezTo>
                      <a:pt x="298" y="1154"/>
                      <a:pt x="298" y="1154"/>
                      <a:pt x="298" y="1154"/>
                    </a:cubicBezTo>
                    <a:cubicBezTo>
                      <a:pt x="298" y="1154"/>
                      <a:pt x="298" y="1154"/>
                      <a:pt x="298" y="1154"/>
                    </a:cubicBezTo>
                    <a:close/>
                    <a:moveTo>
                      <a:pt x="395" y="1178"/>
                    </a:moveTo>
                    <a:cubicBezTo>
                      <a:pt x="395" y="1364"/>
                      <a:pt x="395" y="1364"/>
                      <a:pt x="395" y="1364"/>
                    </a:cubicBezTo>
                    <a:cubicBezTo>
                      <a:pt x="298" y="1356"/>
                      <a:pt x="298" y="1356"/>
                      <a:pt x="298" y="1356"/>
                    </a:cubicBezTo>
                    <a:cubicBezTo>
                      <a:pt x="298" y="1178"/>
                      <a:pt x="298" y="1178"/>
                      <a:pt x="298" y="1178"/>
                    </a:cubicBezTo>
                    <a:cubicBezTo>
                      <a:pt x="395" y="1178"/>
                      <a:pt x="395" y="1178"/>
                      <a:pt x="395" y="1178"/>
                    </a:cubicBezTo>
                    <a:cubicBezTo>
                      <a:pt x="395" y="1178"/>
                      <a:pt x="395" y="1178"/>
                      <a:pt x="395" y="1178"/>
                    </a:cubicBezTo>
                    <a:close/>
                    <a:moveTo>
                      <a:pt x="298" y="960"/>
                    </a:moveTo>
                    <a:cubicBezTo>
                      <a:pt x="298" y="782"/>
                      <a:pt x="298" y="782"/>
                      <a:pt x="298" y="782"/>
                    </a:cubicBezTo>
                    <a:cubicBezTo>
                      <a:pt x="395" y="758"/>
                      <a:pt x="395" y="758"/>
                      <a:pt x="395" y="758"/>
                    </a:cubicBezTo>
                    <a:cubicBezTo>
                      <a:pt x="395" y="952"/>
                      <a:pt x="395" y="952"/>
                      <a:pt x="395" y="952"/>
                    </a:cubicBezTo>
                    <a:cubicBezTo>
                      <a:pt x="298" y="960"/>
                      <a:pt x="298" y="960"/>
                      <a:pt x="298" y="960"/>
                    </a:cubicBezTo>
                    <a:cubicBezTo>
                      <a:pt x="298" y="960"/>
                      <a:pt x="298" y="960"/>
                      <a:pt x="298" y="960"/>
                    </a:cubicBezTo>
                    <a:close/>
                    <a:moveTo>
                      <a:pt x="298" y="758"/>
                    </a:moveTo>
                    <a:cubicBezTo>
                      <a:pt x="298" y="580"/>
                      <a:pt x="298" y="580"/>
                      <a:pt x="298" y="580"/>
                    </a:cubicBezTo>
                    <a:cubicBezTo>
                      <a:pt x="395" y="547"/>
                      <a:pt x="395" y="547"/>
                      <a:pt x="395" y="547"/>
                    </a:cubicBezTo>
                    <a:cubicBezTo>
                      <a:pt x="395" y="733"/>
                      <a:pt x="395" y="733"/>
                      <a:pt x="395" y="733"/>
                    </a:cubicBezTo>
                    <a:cubicBezTo>
                      <a:pt x="298" y="758"/>
                      <a:pt x="298" y="758"/>
                      <a:pt x="298" y="758"/>
                    </a:cubicBezTo>
                    <a:cubicBezTo>
                      <a:pt x="298" y="758"/>
                      <a:pt x="298" y="758"/>
                      <a:pt x="298" y="758"/>
                    </a:cubicBezTo>
                    <a:close/>
                    <a:moveTo>
                      <a:pt x="395" y="523"/>
                    </a:moveTo>
                    <a:cubicBezTo>
                      <a:pt x="298" y="555"/>
                      <a:pt x="298" y="555"/>
                      <a:pt x="298" y="555"/>
                    </a:cubicBezTo>
                    <a:cubicBezTo>
                      <a:pt x="298" y="386"/>
                      <a:pt x="298" y="386"/>
                      <a:pt x="298" y="386"/>
                    </a:cubicBezTo>
                    <a:cubicBezTo>
                      <a:pt x="395" y="345"/>
                      <a:pt x="395" y="345"/>
                      <a:pt x="395" y="345"/>
                    </a:cubicBezTo>
                    <a:cubicBezTo>
                      <a:pt x="395" y="523"/>
                      <a:pt x="395" y="523"/>
                      <a:pt x="395" y="523"/>
                    </a:cubicBezTo>
                    <a:cubicBezTo>
                      <a:pt x="395" y="523"/>
                      <a:pt x="395" y="523"/>
                      <a:pt x="395" y="523"/>
                    </a:cubicBezTo>
                    <a:close/>
                    <a:moveTo>
                      <a:pt x="177" y="1162"/>
                    </a:moveTo>
                    <a:cubicBezTo>
                      <a:pt x="177" y="1000"/>
                      <a:pt x="177" y="1000"/>
                      <a:pt x="177" y="1000"/>
                    </a:cubicBezTo>
                    <a:cubicBezTo>
                      <a:pt x="274" y="984"/>
                      <a:pt x="274" y="984"/>
                      <a:pt x="274" y="984"/>
                    </a:cubicBezTo>
                    <a:cubicBezTo>
                      <a:pt x="274" y="1154"/>
                      <a:pt x="274" y="1154"/>
                      <a:pt x="274" y="1154"/>
                    </a:cubicBezTo>
                    <a:cubicBezTo>
                      <a:pt x="177" y="1162"/>
                      <a:pt x="177" y="1162"/>
                      <a:pt x="177" y="1162"/>
                    </a:cubicBezTo>
                    <a:cubicBezTo>
                      <a:pt x="177" y="1162"/>
                      <a:pt x="177" y="1162"/>
                      <a:pt x="177" y="1162"/>
                    </a:cubicBezTo>
                    <a:close/>
                    <a:moveTo>
                      <a:pt x="274" y="1178"/>
                    </a:moveTo>
                    <a:cubicBezTo>
                      <a:pt x="274" y="1356"/>
                      <a:pt x="274" y="1356"/>
                      <a:pt x="274" y="1356"/>
                    </a:cubicBezTo>
                    <a:cubicBezTo>
                      <a:pt x="177" y="1348"/>
                      <a:pt x="177" y="1348"/>
                      <a:pt x="177" y="1348"/>
                    </a:cubicBezTo>
                    <a:cubicBezTo>
                      <a:pt x="177" y="1186"/>
                      <a:pt x="177" y="1186"/>
                      <a:pt x="177" y="1186"/>
                    </a:cubicBezTo>
                    <a:cubicBezTo>
                      <a:pt x="274" y="1178"/>
                      <a:pt x="274" y="1178"/>
                      <a:pt x="274" y="1178"/>
                    </a:cubicBezTo>
                    <a:cubicBezTo>
                      <a:pt x="274" y="1178"/>
                      <a:pt x="274" y="1178"/>
                      <a:pt x="274" y="1178"/>
                    </a:cubicBezTo>
                    <a:close/>
                    <a:moveTo>
                      <a:pt x="177" y="976"/>
                    </a:moveTo>
                    <a:cubicBezTo>
                      <a:pt x="177" y="806"/>
                      <a:pt x="177" y="806"/>
                      <a:pt x="177" y="806"/>
                    </a:cubicBezTo>
                    <a:cubicBezTo>
                      <a:pt x="274" y="782"/>
                      <a:pt x="274" y="782"/>
                      <a:pt x="274" y="782"/>
                    </a:cubicBezTo>
                    <a:cubicBezTo>
                      <a:pt x="274" y="960"/>
                      <a:pt x="274" y="960"/>
                      <a:pt x="274" y="960"/>
                    </a:cubicBezTo>
                    <a:cubicBezTo>
                      <a:pt x="177" y="976"/>
                      <a:pt x="177" y="976"/>
                      <a:pt x="177" y="976"/>
                    </a:cubicBezTo>
                    <a:cubicBezTo>
                      <a:pt x="177" y="976"/>
                      <a:pt x="177" y="976"/>
                      <a:pt x="177" y="976"/>
                    </a:cubicBezTo>
                    <a:close/>
                    <a:moveTo>
                      <a:pt x="177" y="782"/>
                    </a:moveTo>
                    <a:cubicBezTo>
                      <a:pt x="177" y="612"/>
                      <a:pt x="177" y="612"/>
                      <a:pt x="177" y="612"/>
                    </a:cubicBezTo>
                    <a:cubicBezTo>
                      <a:pt x="274" y="588"/>
                      <a:pt x="274" y="588"/>
                      <a:pt x="274" y="588"/>
                    </a:cubicBezTo>
                    <a:cubicBezTo>
                      <a:pt x="274" y="758"/>
                      <a:pt x="274" y="758"/>
                      <a:pt x="274" y="758"/>
                    </a:cubicBezTo>
                    <a:cubicBezTo>
                      <a:pt x="177" y="782"/>
                      <a:pt x="177" y="782"/>
                      <a:pt x="177" y="782"/>
                    </a:cubicBezTo>
                    <a:cubicBezTo>
                      <a:pt x="177" y="782"/>
                      <a:pt x="177" y="782"/>
                      <a:pt x="177" y="782"/>
                    </a:cubicBezTo>
                    <a:close/>
                    <a:moveTo>
                      <a:pt x="274" y="555"/>
                    </a:moveTo>
                    <a:cubicBezTo>
                      <a:pt x="177" y="588"/>
                      <a:pt x="177" y="588"/>
                      <a:pt x="177" y="588"/>
                    </a:cubicBezTo>
                    <a:cubicBezTo>
                      <a:pt x="177" y="426"/>
                      <a:pt x="177" y="426"/>
                      <a:pt x="177" y="426"/>
                    </a:cubicBezTo>
                    <a:cubicBezTo>
                      <a:pt x="274" y="394"/>
                      <a:pt x="274" y="394"/>
                      <a:pt x="274" y="394"/>
                    </a:cubicBezTo>
                    <a:cubicBezTo>
                      <a:pt x="274" y="555"/>
                      <a:pt x="274" y="555"/>
                      <a:pt x="274" y="555"/>
                    </a:cubicBezTo>
                    <a:cubicBezTo>
                      <a:pt x="274" y="555"/>
                      <a:pt x="274" y="555"/>
                      <a:pt x="274" y="555"/>
                    </a:cubicBezTo>
                    <a:close/>
                    <a:moveTo>
                      <a:pt x="64" y="1162"/>
                    </a:moveTo>
                    <a:cubicBezTo>
                      <a:pt x="64" y="1008"/>
                      <a:pt x="64" y="1008"/>
                      <a:pt x="64" y="1008"/>
                    </a:cubicBezTo>
                    <a:cubicBezTo>
                      <a:pt x="153" y="1000"/>
                      <a:pt x="153" y="1000"/>
                      <a:pt x="153" y="1000"/>
                    </a:cubicBezTo>
                    <a:cubicBezTo>
                      <a:pt x="153" y="1162"/>
                      <a:pt x="153" y="1162"/>
                      <a:pt x="153" y="1162"/>
                    </a:cubicBezTo>
                    <a:cubicBezTo>
                      <a:pt x="64" y="1162"/>
                      <a:pt x="64" y="1162"/>
                      <a:pt x="64" y="1162"/>
                    </a:cubicBezTo>
                    <a:cubicBezTo>
                      <a:pt x="64" y="1162"/>
                      <a:pt x="64" y="1162"/>
                      <a:pt x="64" y="1162"/>
                    </a:cubicBezTo>
                    <a:close/>
                    <a:moveTo>
                      <a:pt x="153" y="1186"/>
                    </a:moveTo>
                    <a:cubicBezTo>
                      <a:pt x="153" y="1348"/>
                      <a:pt x="153" y="1348"/>
                      <a:pt x="153" y="1348"/>
                    </a:cubicBezTo>
                    <a:cubicBezTo>
                      <a:pt x="64" y="1340"/>
                      <a:pt x="64" y="1340"/>
                      <a:pt x="64" y="1340"/>
                    </a:cubicBezTo>
                    <a:cubicBezTo>
                      <a:pt x="64" y="1186"/>
                      <a:pt x="64" y="1186"/>
                      <a:pt x="64" y="1186"/>
                    </a:cubicBezTo>
                    <a:cubicBezTo>
                      <a:pt x="153" y="1186"/>
                      <a:pt x="153" y="1186"/>
                      <a:pt x="153" y="1186"/>
                    </a:cubicBezTo>
                    <a:cubicBezTo>
                      <a:pt x="153" y="1186"/>
                      <a:pt x="153" y="1186"/>
                      <a:pt x="153" y="1186"/>
                    </a:cubicBezTo>
                    <a:close/>
                    <a:moveTo>
                      <a:pt x="64" y="984"/>
                    </a:moveTo>
                    <a:cubicBezTo>
                      <a:pt x="64" y="830"/>
                      <a:pt x="64" y="830"/>
                      <a:pt x="64" y="830"/>
                    </a:cubicBezTo>
                    <a:cubicBezTo>
                      <a:pt x="153" y="806"/>
                      <a:pt x="153" y="806"/>
                      <a:pt x="153" y="806"/>
                    </a:cubicBezTo>
                    <a:cubicBezTo>
                      <a:pt x="153" y="976"/>
                      <a:pt x="153" y="976"/>
                      <a:pt x="153" y="976"/>
                    </a:cubicBezTo>
                    <a:cubicBezTo>
                      <a:pt x="64" y="984"/>
                      <a:pt x="64" y="984"/>
                      <a:pt x="64" y="984"/>
                    </a:cubicBezTo>
                    <a:cubicBezTo>
                      <a:pt x="64" y="984"/>
                      <a:pt x="64" y="984"/>
                      <a:pt x="64" y="984"/>
                    </a:cubicBezTo>
                    <a:close/>
                    <a:moveTo>
                      <a:pt x="64" y="806"/>
                    </a:moveTo>
                    <a:cubicBezTo>
                      <a:pt x="64" y="644"/>
                      <a:pt x="64" y="644"/>
                      <a:pt x="64" y="644"/>
                    </a:cubicBezTo>
                    <a:cubicBezTo>
                      <a:pt x="153" y="620"/>
                      <a:pt x="153" y="620"/>
                      <a:pt x="153" y="620"/>
                    </a:cubicBezTo>
                    <a:cubicBezTo>
                      <a:pt x="153" y="782"/>
                      <a:pt x="153" y="782"/>
                      <a:pt x="153" y="782"/>
                    </a:cubicBezTo>
                    <a:cubicBezTo>
                      <a:pt x="64" y="806"/>
                      <a:pt x="64" y="806"/>
                      <a:pt x="64" y="806"/>
                    </a:cubicBezTo>
                    <a:cubicBezTo>
                      <a:pt x="64" y="806"/>
                      <a:pt x="64" y="806"/>
                      <a:pt x="64" y="806"/>
                    </a:cubicBezTo>
                    <a:close/>
                    <a:moveTo>
                      <a:pt x="153" y="596"/>
                    </a:moveTo>
                    <a:cubicBezTo>
                      <a:pt x="64" y="620"/>
                      <a:pt x="64" y="620"/>
                      <a:pt x="64" y="620"/>
                    </a:cubicBezTo>
                    <a:cubicBezTo>
                      <a:pt x="64" y="466"/>
                      <a:pt x="64" y="466"/>
                      <a:pt x="64" y="466"/>
                    </a:cubicBezTo>
                    <a:cubicBezTo>
                      <a:pt x="153" y="434"/>
                      <a:pt x="153" y="434"/>
                      <a:pt x="153" y="434"/>
                    </a:cubicBezTo>
                    <a:cubicBezTo>
                      <a:pt x="153" y="596"/>
                      <a:pt x="153" y="596"/>
                      <a:pt x="153" y="596"/>
                    </a:cubicBezTo>
                    <a:cubicBezTo>
                      <a:pt x="153" y="596"/>
                      <a:pt x="153" y="596"/>
                      <a:pt x="153" y="596"/>
                    </a:cubicBezTo>
                    <a:close/>
                  </a:path>
                </a:pathLst>
              </a:custGeom>
              <a:solidFill>
                <a:srgbClr val="797979"/>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Oval 33"/>
              <p:cNvSpPr/>
              <p:nvPr/>
            </p:nvSpPr>
            <p:spPr bwMode="auto">
              <a:xfrm>
                <a:off x="7457579" y="5227881"/>
                <a:ext cx="961858" cy="961858"/>
              </a:xfrm>
              <a:prstGeom prst="ellipse">
                <a:avLst/>
              </a:prstGeom>
              <a:noFill/>
              <a:ln w="38100">
                <a:solidFill>
                  <a:schemeClr val="bg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sp>
          <p:nvSpPr>
            <p:cNvPr id="24" name="Freeform 13"/>
            <p:cNvSpPr>
              <a:spLocks noEditPoints="1"/>
            </p:cNvSpPr>
            <p:nvPr/>
          </p:nvSpPr>
          <p:spPr bwMode="auto">
            <a:xfrm>
              <a:off x="8581559" y="3682889"/>
              <a:ext cx="413600" cy="299128"/>
            </a:xfrm>
            <a:custGeom>
              <a:avLst/>
              <a:gdLst>
                <a:gd name="T0" fmla="*/ 1154 w 2168"/>
                <a:gd name="T1" fmla="*/ 520 h 1567"/>
                <a:gd name="T2" fmla="*/ 773 w 2168"/>
                <a:gd name="T3" fmla="*/ 922 h 1567"/>
                <a:gd name="T4" fmla="*/ 391 w 2168"/>
                <a:gd name="T5" fmla="*/ 520 h 1567"/>
                <a:gd name="T6" fmla="*/ 773 w 2168"/>
                <a:gd name="T7" fmla="*/ 119 h 1567"/>
                <a:gd name="T8" fmla="*/ 1154 w 2168"/>
                <a:gd name="T9" fmla="*/ 520 h 1567"/>
                <a:gd name="T10" fmla="*/ 32 w 2168"/>
                <a:gd name="T11" fmla="*/ 1567 h 1567"/>
                <a:gd name="T12" fmla="*/ 1344 w 2168"/>
                <a:gd name="T13" fmla="*/ 1567 h 1567"/>
                <a:gd name="T14" fmla="*/ 1060 w 2168"/>
                <a:gd name="T15" fmla="*/ 984 h 1567"/>
                <a:gd name="T16" fmla="*/ 773 w 2168"/>
                <a:gd name="T17" fmla="*/ 1136 h 1567"/>
                <a:gd name="T18" fmla="*/ 430 w 2168"/>
                <a:gd name="T19" fmla="*/ 974 h 1567"/>
                <a:gd name="T20" fmla="*/ 102 w 2168"/>
                <a:gd name="T21" fmla="*/ 1133 h 1567"/>
                <a:gd name="T22" fmla="*/ 32 w 2168"/>
                <a:gd name="T23" fmla="*/ 1567 h 1567"/>
                <a:gd name="T24" fmla="*/ 1589 w 2168"/>
                <a:gd name="T25" fmla="*/ 0 h 1567"/>
                <a:gd name="T26" fmla="*/ 1252 w 2168"/>
                <a:gd name="T27" fmla="*/ 371 h 1567"/>
                <a:gd name="T28" fmla="*/ 1589 w 2168"/>
                <a:gd name="T29" fmla="*/ 741 h 1567"/>
                <a:gd name="T30" fmla="*/ 1928 w 2168"/>
                <a:gd name="T31" fmla="*/ 371 h 1567"/>
                <a:gd name="T32" fmla="*/ 1589 w 2168"/>
                <a:gd name="T33" fmla="*/ 0 h 1567"/>
                <a:gd name="T34" fmla="*/ 1435 w 2168"/>
                <a:gd name="T35" fmla="*/ 1356 h 1567"/>
                <a:gd name="T36" fmla="*/ 2168 w 2168"/>
                <a:gd name="T37" fmla="*/ 1356 h 1567"/>
                <a:gd name="T38" fmla="*/ 2067 w 2168"/>
                <a:gd name="T39" fmla="*/ 906 h 1567"/>
                <a:gd name="T40" fmla="*/ 1878 w 2168"/>
                <a:gd name="T41" fmla="*/ 795 h 1567"/>
                <a:gd name="T42" fmla="*/ 1649 w 2168"/>
                <a:gd name="T43" fmla="*/ 922 h 1567"/>
                <a:gd name="T44" fmla="*/ 1504 w 2168"/>
                <a:gd name="T45" fmla="*/ 951 h 1567"/>
                <a:gd name="T46" fmla="*/ 1327 w 2168"/>
                <a:gd name="T47" fmla="*/ 830 h 1567"/>
                <a:gd name="T48" fmla="*/ 1154 w 2168"/>
                <a:gd name="T49" fmla="*/ 900 h 1567"/>
                <a:gd name="T50" fmla="*/ 1435 w 2168"/>
                <a:gd name="T51" fmla="*/ 1356 h 15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168" h="1567">
                  <a:moveTo>
                    <a:pt x="1154" y="520"/>
                  </a:moveTo>
                  <a:cubicBezTo>
                    <a:pt x="1154" y="741"/>
                    <a:pt x="984" y="922"/>
                    <a:pt x="773" y="922"/>
                  </a:cubicBezTo>
                  <a:cubicBezTo>
                    <a:pt x="562" y="922"/>
                    <a:pt x="391" y="741"/>
                    <a:pt x="391" y="520"/>
                  </a:cubicBezTo>
                  <a:cubicBezTo>
                    <a:pt x="391" y="299"/>
                    <a:pt x="562" y="119"/>
                    <a:pt x="773" y="119"/>
                  </a:cubicBezTo>
                  <a:cubicBezTo>
                    <a:pt x="984" y="119"/>
                    <a:pt x="1154" y="299"/>
                    <a:pt x="1154" y="520"/>
                  </a:cubicBezTo>
                  <a:close/>
                  <a:moveTo>
                    <a:pt x="32" y="1567"/>
                  </a:moveTo>
                  <a:cubicBezTo>
                    <a:pt x="1344" y="1567"/>
                    <a:pt x="1344" y="1567"/>
                    <a:pt x="1344" y="1567"/>
                  </a:cubicBezTo>
                  <a:cubicBezTo>
                    <a:pt x="1344" y="1567"/>
                    <a:pt x="1380" y="1016"/>
                    <a:pt x="1060" y="984"/>
                  </a:cubicBezTo>
                  <a:cubicBezTo>
                    <a:pt x="936" y="973"/>
                    <a:pt x="949" y="1168"/>
                    <a:pt x="773" y="1136"/>
                  </a:cubicBezTo>
                  <a:cubicBezTo>
                    <a:pt x="650" y="1114"/>
                    <a:pt x="614" y="986"/>
                    <a:pt x="430" y="974"/>
                  </a:cubicBezTo>
                  <a:cubicBezTo>
                    <a:pt x="313" y="965"/>
                    <a:pt x="172" y="1025"/>
                    <a:pt x="102" y="1133"/>
                  </a:cubicBezTo>
                  <a:cubicBezTo>
                    <a:pt x="0" y="1288"/>
                    <a:pt x="32" y="1567"/>
                    <a:pt x="32" y="1567"/>
                  </a:cubicBezTo>
                  <a:close/>
                  <a:moveTo>
                    <a:pt x="1589" y="0"/>
                  </a:moveTo>
                  <a:cubicBezTo>
                    <a:pt x="1403" y="0"/>
                    <a:pt x="1252" y="166"/>
                    <a:pt x="1252" y="371"/>
                  </a:cubicBezTo>
                  <a:cubicBezTo>
                    <a:pt x="1252" y="575"/>
                    <a:pt x="1403" y="741"/>
                    <a:pt x="1589" y="741"/>
                  </a:cubicBezTo>
                  <a:cubicBezTo>
                    <a:pt x="1777" y="741"/>
                    <a:pt x="1928" y="575"/>
                    <a:pt x="1928" y="371"/>
                  </a:cubicBezTo>
                  <a:cubicBezTo>
                    <a:pt x="1928" y="166"/>
                    <a:pt x="1777" y="0"/>
                    <a:pt x="1589" y="0"/>
                  </a:cubicBezTo>
                  <a:close/>
                  <a:moveTo>
                    <a:pt x="1435" y="1356"/>
                  </a:moveTo>
                  <a:cubicBezTo>
                    <a:pt x="2168" y="1356"/>
                    <a:pt x="2168" y="1356"/>
                    <a:pt x="2168" y="1356"/>
                  </a:cubicBezTo>
                  <a:cubicBezTo>
                    <a:pt x="2168" y="1356"/>
                    <a:pt x="2151" y="1019"/>
                    <a:pt x="2067" y="906"/>
                  </a:cubicBezTo>
                  <a:cubicBezTo>
                    <a:pt x="2000" y="815"/>
                    <a:pt x="1951" y="795"/>
                    <a:pt x="1878" y="795"/>
                  </a:cubicBezTo>
                  <a:cubicBezTo>
                    <a:pt x="1801" y="795"/>
                    <a:pt x="1705" y="879"/>
                    <a:pt x="1649" y="922"/>
                  </a:cubicBezTo>
                  <a:cubicBezTo>
                    <a:pt x="1591" y="965"/>
                    <a:pt x="1555" y="965"/>
                    <a:pt x="1504" y="951"/>
                  </a:cubicBezTo>
                  <a:cubicBezTo>
                    <a:pt x="1445" y="934"/>
                    <a:pt x="1367" y="844"/>
                    <a:pt x="1327" y="830"/>
                  </a:cubicBezTo>
                  <a:cubicBezTo>
                    <a:pt x="1298" y="819"/>
                    <a:pt x="1184" y="802"/>
                    <a:pt x="1154" y="900"/>
                  </a:cubicBezTo>
                  <a:cubicBezTo>
                    <a:pt x="1154" y="900"/>
                    <a:pt x="1435" y="1062"/>
                    <a:pt x="1435" y="1356"/>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Oval 35"/>
            <p:cNvSpPr/>
            <p:nvPr/>
          </p:nvSpPr>
          <p:spPr bwMode="auto">
            <a:xfrm>
              <a:off x="8445046" y="3489141"/>
              <a:ext cx="686625" cy="686625"/>
            </a:xfrm>
            <a:prstGeom prst="ellipse">
              <a:avLst/>
            </a:prstGeom>
            <a:noFill/>
            <a:ln w="38100">
              <a:solidFill>
                <a:schemeClr val="bg1"/>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nvGrpSpPr>
            <p:cNvPr id="39" name="Group 38"/>
            <p:cNvGrpSpPr/>
            <p:nvPr/>
          </p:nvGrpSpPr>
          <p:grpSpPr>
            <a:xfrm>
              <a:off x="9951766" y="4045519"/>
              <a:ext cx="546664" cy="546664"/>
              <a:chOff x="9950052" y="4467829"/>
              <a:chExt cx="613174" cy="613174"/>
            </a:xfrm>
          </p:grpSpPr>
          <p:pic>
            <p:nvPicPr>
              <p:cNvPr id="12" name="Picture 11"/>
              <p:cNvPicPr>
                <a:picLocks noChangeAspect="1"/>
              </p:cNvPicPr>
              <p:nvPr/>
            </p:nvPicPr>
            <p:blipFill>
              <a:blip r:embed="rId3">
                <a:biLevel thresh="25000"/>
                <a:extLst>
                  <a:ext uri="{28A0092B-C50C-407E-A947-70E740481C1C}">
                    <a14:useLocalDpi xmlns:a14="http://schemas.microsoft.com/office/drawing/2010/main" val="0"/>
                  </a:ext>
                </a:extLst>
              </a:blip>
              <a:stretch>
                <a:fillRect/>
              </a:stretch>
            </p:blipFill>
            <p:spPr>
              <a:xfrm>
                <a:off x="10078045" y="4595822"/>
                <a:ext cx="357188" cy="357188"/>
              </a:xfrm>
              <a:prstGeom prst="rect">
                <a:avLst/>
              </a:prstGeom>
            </p:spPr>
          </p:pic>
          <p:sp>
            <p:nvSpPr>
              <p:cNvPr id="38" name="Oval 37"/>
              <p:cNvSpPr/>
              <p:nvPr/>
            </p:nvSpPr>
            <p:spPr bwMode="auto">
              <a:xfrm>
                <a:off x="9950052" y="4467829"/>
                <a:ext cx="613174" cy="613174"/>
              </a:xfrm>
              <a:prstGeom prst="ellipse">
                <a:avLst/>
              </a:prstGeom>
              <a:noFill/>
              <a:ln w="38100">
                <a:solidFill>
                  <a:schemeClr val="bg1"/>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pic>
          <p:nvPicPr>
            <p:cNvPr id="41" name="Picture 40"/>
            <p:cNvPicPr>
              <a:picLocks noChangeAspect="1"/>
            </p:cNvPicPr>
            <p:nvPr/>
          </p:nvPicPr>
          <p:blipFill>
            <a:blip r:embed="rId3">
              <a:biLevel thresh="25000"/>
              <a:extLst>
                <a:ext uri="{28A0092B-C50C-407E-A947-70E740481C1C}">
                  <a14:useLocalDpi xmlns:a14="http://schemas.microsoft.com/office/drawing/2010/main" val="0"/>
                </a:ext>
              </a:extLst>
            </a:blip>
            <a:stretch>
              <a:fillRect/>
            </a:stretch>
          </p:blipFill>
          <p:spPr>
            <a:xfrm>
              <a:off x="10065876" y="5080979"/>
              <a:ext cx="318444" cy="318444"/>
            </a:xfrm>
            <a:prstGeom prst="rect">
              <a:avLst/>
            </a:prstGeom>
          </p:spPr>
        </p:pic>
        <p:sp>
          <p:nvSpPr>
            <p:cNvPr id="42" name="Oval 41"/>
            <p:cNvSpPr/>
            <p:nvPr/>
          </p:nvSpPr>
          <p:spPr bwMode="auto">
            <a:xfrm>
              <a:off x="9951766" y="4966869"/>
              <a:ext cx="546664" cy="546664"/>
            </a:xfrm>
            <a:prstGeom prst="ellipse">
              <a:avLst/>
            </a:prstGeom>
            <a:noFill/>
            <a:ln w="38100">
              <a:solidFill>
                <a:schemeClr val="bg1"/>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nvGrpSpPr>
            <p:cNvPr id="44" name="Group 43"/>
            <p:cNvGrpSpPr/>
            <p:nvPr/>
          </p:nvGrpSpPr>
          <p:grpSpPr>
            <a:xfrm>
              <a:off x="11179062" y="3898661"/>
              <a:ext cx="466453" cy="466453"/>
              <a:chOff x="8686342" y="5712496"/>
              <a:chExt cx="523204" cy="523204"/>
            </a:xfrm>
          </p:grpSpPr>
          <p:sp>
            <p:nvSpPr>
              <p:cNvPr id="15" name="Freeform 5"/>
              <p:cNvSpPr>
                <a:spLocks noEditPoints="1"/>
              </p:cNvSpPr>
              <p:nvPr/>
            </p:nvSpPr>
            <p:spPr bwMode="auto">
              <a:xfrm>
                <a:off x="8832888" y="5774851"/>
                <a:ext cx="230112" cy="398494"/>
              </a:xfrm>
              <a:custGeom>
                <a:avLst/>
                <a:gdLst>
                  <a:gd name="T0" fmla="*/ 0 w 1203"/>
                  <a:gd name="T1" fmla="*/ 426 h 2084"/>
                  <a:gd name="T2" fmla="*/ 678 w 1203"/>
                  <a:gd name="T3" fmla="*/ 1853 h 2084"/>
                  <a:gd name="T4" fmla="*/ 678 w 1203"/>
                  <a:gd name="T5" fmla="*/ 216 h 2084"/>
                  <a:gd name="T6" fmla="*/ 508 w 1203"/>
                  <a:gd name="T7" fmla="*/ 968 h 2084"/>
                  <a:gd name="T8" fmla="*/ 420 w 1203"/>
                  <a:gd name="T9" fmla="*/ 1154 h 2084"/>
                  <a:gd name="T10" fmla="*/ 420 w 1203"/>
                  <a:gd name="T11" fmla="*/ 1364 h 2084"/>
                  <a:gd name="T12" fmla="*/ 508 w 1203"/>
                  <a:gd name="T13" fmla="*/ 1178 h 2084"/>
                  <a:gd name="T14" fmla="*/ 508 w 1203"/>
                  <a:gd name="T15" fmla="*/ 733 h 2084"/>
                  <a:gd name="T16" fmla="*/ 420 w 1203"/>
                  <a:gd name="T17" fmla="*/ 952 h 2084"/>
                  <a:gd name="T18" fmla="*/ 508 w 1203"/>
                  <a:gd name="T19" fmla="*/ 515 h 2084"/>
                  <a:gd name="T20" fmla="*/ 420 w 1203"/>
                  <a:gd name="T21" fmla="*/ 725 h 2084"/>
                  <a:gd name="T22" fmla="*/ 420 w 1203"/>
                  <a:gd name="T23" fmla="*/ 337 h 2084"/>
                  <a:gd name="T24" fmla="*/ 508 w 1203"/>
                  <a:gd name="T25" fmla="*/ 491 h 2084"/>
                  <a:gd name="T26" fmla="*/ 395 w 1203"/>
                  <a:gd name="T27" fmla="*/ 976 h 2084"/>
                  <a:gd name="T28" fmla="*/ 298 w 1203"/>
                  <a:gd name="T29" fmla="*/ 1154 h 2084"/>
                  <a:gd name="T30" fmla="*/ 298 w 1203"/>
                  <a:gd name="T31" fmla="*/ 1356 h 2084"/>
                  <a:gd name="T32" fmla="*/ 395 w 1203"/>
                  <a:gd name="T33" fmla="*/ 1178 h 2084"/>
                  <a:gd name="T34" fmla="*/ 395 w 1203"/>
                  <a:gd name="T35" fmla="*/ 758 h 2084"/>
                  <a:gd name="T36" fmla="*/ 298 w 1203"/>
                  <a:gd name="T37" fmla="*/ 960 h 2084"/>
                  <a:gd name="T38" fmla="*/ 395 w 1203"/>
                  <a:gd name="T39" fmla="*/ 547 h 2084"/>
                  <a:gd name="T40" fmla="*/ 298 w 1203"/>
                  <a:gd name="T41" fmla="*/ 758 h 2084"/>
                  <a:gd name="T42" fmla="*/ 298 w 1203"/>
                  <a:gd name="T43" fmla="*/ 386 h 2084"/>
                  <a:gd name="T44" fmla="*/ 395 w 1203"/>
                  <a:gd name="T45" fmla="*/ 523 h 2084"/>
                  <a:gd name="T46" fmla="*/ 274 w 1203"/>
                  <a:gd name="T47" fmla="*/ 984 h 2084"/>
                  <a:gd name="T48" fmla="*/ 177 w 1203"/>
                  <a:gd name="T49" fmla="*/ 1162 h 2084"/>
                  <a:gd name="T50" fmla="*/ 177 w 1203"/>
                  <a:gd name="T51" fmla="*/ 1348 h 2084"/>
                  <a:gd name="T52" fmla="*/ 274 w 1203"/>
                  <a:gd name="T53" fmla="*/ 1178 h 2084"/>
                  <a:gd name="T54" fmla="*/ 274 w 1203"/>
                  <a:gd name="T55" fmla="*/ 782 h 2084"/>
                  <a:gd name="T56" fmla="*/ 177 w 1203"/>
                  <a:gd name="T57" fmla="*/ 976 h 2084"/>
                  <a:gd name="T58" fmla="*/ 274 w 1203"/>
                  <a:gd name="T59" fmla="*/ 588 h 2084"/>
                  <a:gd name="T60" fmla="*/ 177 w 1203"/>
                  <a:gd name="T61" fmla="*/ 782 h 2084"/>
                  <a:gd name="T62" fmla="*/ 177 w 1203"/>
                  <a:gd name="T63" fmla="*/ 426 h 2084"/>
                  <a:gd name="T64" fmla="*/ 274 w 1203"/>
                  <a:gd name="T65" fmla="*/ 555 h 2084"/>
                  <a:gd name="T66" fmla="*/ 153 w 1203"/>
                  <a:gd name="T67" fmla="*/ 1000 h 2084"/>
                  <a:gd name="T68" fmla="*/ 64 w 1203"/>
                  <a:gd name="T69" fmla="*/ 1162 h 2084"/>
                  <a:gd name="T70" fmla="*/ 64 w 1203"/>
                  <a:gd name="T71" fmla="*/ 1340 h 2084"/>
                  <a:gd name="T72" fmla="*/ 153 w 1203"/>
                  <a:gd name="T73" fmla="*/ 1186 h 2084"/>
                  <a:gd name="T74" fmla="*/ 153 w 1203"/>
                  <a:gd name="T75" fmla="*/ 806 h 2084"/>
                  <a:gd name="T76" fmla="*/ 64 w 1203"/>
                  <a:gd name="T77" fmla="*/ 984 h 2084"/>
                  <a:gd name="T78" fmla="*/ 153 w 1203"/>
                  <a:gd name="T79" fmla="*/ 620 h 2084"/>
                  <a:gd name="T80" fmla="*/ 64 w 1203"/>
                  <a:gd name="T81" fmla="*/ 806 h 2084"/>
                  <a:gd name="T82" fmla="*/ 64 w 1203"/>
                  <a:gd name="T83" fmla="*/ 466 h 2084"/>
                  <a:gd name="T84" fmla="*/ 153 w 1203"/>
                  <a:gd name="T85" fmla="*/ 596 h 20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203" h="2084">
                    <a:moveTo>
                      <a:pt x="678" y="216"/>
                    </a:moveTo>
                    <a:cubicBezTo>
                      <a:pt x="646" y="200"/>
                      <a:pt x="565" y="208"/>
                      <a:pt x="533" y="216"/>
                    </a:cubicBezTo>
                    <a:cubicBezTo>
                      <a:pt x="508" y="232"/>
                      <a:pt x="0" y="426"/>
                      <a:pt x="0" y="426"/>
                    </a:cubicBezTo>
                    <a:cubicBezTo>
                      <a:pt x="0" y="2084"/>
                      <a:pt x="0" y="1650"/>
                      <a:pt x="0" y="1650"/>
                    </a:cubicBezTo>
                    <a:cubicBezTo>
                      <a:pt x="0" y="1650"/>
                      <a:pt x="500" y="1836"/>
                      <a:pt x="533" y="1853"/>
                    </a:cubicBezTo>
                    <a:cubicBezTo>
                      <a:pt x="565" y="1869"/>
                      <a:pt x="646" y="1869"/>
                      <a:pt x="678" y="1853"/>
                    </a:cubicBezTo>
                    <a:cubicBezTo>
                      <a:pt x="726" y="1836"/>
                      <a:pt x="1203" y="1642"/>
                      <a:pt x="1203" y="1642"/>
                    </a:cubicBezTo>
                    <a:cubicBezTo>
                      <a:pt x="1203" y="0"/>
                      <a:pt x="1203" y="434"/>
                      <a:pt x="1203" y="434"/>
                    </a:cubicBezTo>
                    <a:cubicBezTo>
                      <a:pt x="1203" y="434"/>
                      <a:pt x="710" y="240"/>
                      <a:pt x="678" y="216"/>
                    </a:cubicBezTo>
                    <a:close/>
                    <a:moveTo>
                      <a:pt x="420" y="1154"/>
                    </a:moveTo>
                    <a:cubicBezTo>
                      <a:pt x="420" y="976"/>
                      <a:pt x="420" y="976"/>
                      <a:pt x="420" y="976"/>
                    </a:cubicBezTo>
                    <a:cubicBezTo>
                      <a:pt x="508" y="968"/>
                      <a:pt x="508" y="968"/>
                      <a:pt x="508" y="968"/>
                    </a:cubicBezTo>
                    <a:cubicBezTo>
                      <a:pt x="508" y="1154"/>
                      <a:pt x="508" y="1154"/>
                      <a:pt x="508" y="1154"/>
                    </a:cubicBezTo>
                    <a:cubicBezTo>
                      <a:pt x="420" y="1154"/>
                      <a:pt x="420" y="1154"/>
                      <a:pt x="420" y="1154"/>
                    </a:cubicBezTo>
                    <a:cubicBezTo>
                      <a:pt x="420" y="1154"/>
                      <a:pt x="420" y="1154"/>
                      <a:pt x="420" y="1154"/>
                    </a:cubicBezTo>
                    <a:close/>
                    <a:moveTo>
                      <a:pt x="508" y="1178"/>
                    </a:moveTo>
                    <a:cubicBezTo>
                      <a:pt x="508" y="1372"/>
                      <a:pt x="508" y="1372"/>
                      <a:pt x="508" y="1372"/>
                    </a:cubicBezTo>
                    <a:cubicBezTo>
                      <a:pt x="420" y="1364"/>
                      <a:pt x="420" y="1364"/>
                      <a:pt x="420" y="1364"/>
                    </a:cubicBezTo>
                    <a:cubicBezTo>
                      <a:pt x="420" y="1178"/>
                      <a:pt x="420" y="1178"/>
                      <a:pt x="420" y="1178"/>
                    </a:cubicBezTo>
                    <a:cubicBezTo>
                      <a:pt x="508" y="1178"/>
                      <a:pt x="508" y="1178"/>
                      <a:pt x="508" y="1178"/>
                    </a:cubicBezTo>
                    <a:cubicBezTo>
                      <a:pt x="508" y="1178"/>
                      <a:pt x="508" y="1178"/>
                      <a:pt x="508" y="1178"/>
                    </a:cubicBezTo>
                    <a:close/>
                    <a:moveTo>
                      <a:pt x="420" y="952"/>
                    </a:moveTo>
                    <a:cubicBezTo>
                      <a:pt x="420" y="758"/>
                      <a:pt x="420" y="758"/>
                      <a:pt x="420" y="758"/>
                    </a:cubicBezTo>
                    <a:cubicBezTo>
                      <a:pt x="508" y="733"/>
                      <a:pt x="508" y="733"/>
                      <a:pt x="508" y="733"/>
                    </a:cubicBezTo>
                    <a:cubicBezTo>
                      <a:pt x="508" y="944"/>
                      <a:pt x="508" y="944"/>
                      <a:pt x="508" y="944"/>
                    </a:cubicBezTo>
                    <a:cubicBezTo>
                      <a:pt x="420" y="952"/>
                      <a:pt x="420" y="952"/>
                      <a:pt x="420" y="952"/>
                    </a:cubicBezTo>
                    <a:cubicBezTo>
                      <a:pt x="420" y="952"/>
                      <a:pt x="420" y="952"/>
                      <a:pt x="420" y="952"/>
                    </a:cubicBezTo>
                    <a:close/>
                    <a:moveTo>
                      <a:pt x="420" y="725"/>
                    </a:moveTo>
                    <a:cubicBezTo>
                      <a:pt x="420" y="539"/>
                      <a:pt x="420" y="539"/>
                      <a:pt x="420" y="539"/>
                    </a:cubicBezTo>
                    <a:cubicBezTo>
                      <a:pt x="508" y="515"/>
                      <a:pt x="508" y="515"/>
                      <a:pt x="508" y="515"/>
                    </a:cubicBezTo>
                    <a:cubicBezTo>
                      <a:pt x="508" y="709"/>
                      <a:pt x="508" y="709"/>
                      <a:pt x="508" y="709"/>
                    </a:cubicBezTo>
                    <a:cubicBezTo>
                      <a:pt x="420" y="725"/>
                      <a:pt x="420" y="725"/>
                      <a:pt x="420" y="725"/>
                    </a:cubicBezTo>
                    <a:cubicBezTo>
                      <a:pt x="420" y="725"/>
                      <a:pt x="420" y="725"/>
                      <a:pt x="420" y="725"/>
                    </a:cubicBezTo>
                    <a:close/>
                    <a:moveTo>
                      <a:pt x="508" y="491"/>
                    </a:moveTo>
                    <a:cubicBezTo>
                      <a:pt x="420" y="515"/>
                      <a:pt x="420" y="515"/>
                      <a:pt x="420" y="515"/>
                    </a:cubicBezTo>
                    <a:cubicBezTo>
                      <a:pt x="420" y="337"/>
                      <a:pt x="420" y="337"/>
                      <a:pt x="420" y="337"/>
                    </a:cubicBezTo>
                    <a:cubicBezTo>
                      <a:pt x="508" y="305"/>
                      <a:pt x="508" y="305"/>
                      <a:pt x="508" y="305"/>
                    </a:cubicBezTo>
                    <a:cubicBezTo>
                      <a:pt x="508" y="491"/>
                      <a:pt x="508" y="491"/>
                      <a:pt x="508" y="491"/>
                    </a:cubicBezTo>
                    <a:cubicBezTo>
                      <a:pt x="508" y="491"/>
                      <a:pt x="508" y="491"/>
                      <a:pt x="508" y="491"/>
                    </a:cubicBezTo>
                    <a:close/>
                    <a:moveTo>
                      <a:pt x="298" y="1154"/>
                    </a:moveTo>
                    <a:cubicBezTo>
                      <a:pt x="298" y="984"/>
                      <a:pt x="298" y="984"/>
                      <a:pt x="298" y="984"/>
                    </a:cubicBezTo>
                    <a:cubicBezTo>
                      <a:pt x="395" y="976"/>
                      <a:pt x="395" y="976"/>
                      <a:pt x="395" y="976"/>
                    </a:cubicBezTo>
                    <a:cubicBezTo>
                      <a:pt x="395" y="1154"/>
                      <a:pt x="395" y="1154"/>
                      <a:pt x="395" y="1154"/>
                    </a:cubicBezTo>
                    <a:cubicBezTo>
                      <a:pt x="298" y="1154"/>
                      <a:pt x="298" y="1154"/>
                      <a:pt x="298" y="1154"/>
                    </a:cubicBezTo>
                    <a:cubicBezTo>
                      <a:pt x="298" y="1154"/>
                      <a:pt x="298" y="1154"/>
                      <a:pt x="298" y="1154"/>
                    </a:cubicBezTo>
                    <a:close/>
                    <a:moveTo>
                      <a:pt x="395" y="1178"/>
                    </a:moveTo>
                    <a:cubicBezTo>
                      <a:pt x="395" y="1364"/>
                      <a:pt x="395" y="1364"/>
                      <a:pt x="395" y="1364"/>
                    </a:cubicBezTo>
                    <a:cubicBezTo>
                      <a:pt x="298" y="1356"/>
                      <a:pt x="298" y="1356"/>
                      <a:pt x="298" y="1356"/>
                    </a:cubicBezTo>
                    <a:cubicBezTo>
                      <a:pt x="298" y="1178"/>
                      <a:pt x="298" y="1178"/>
                      <a:pt x="298" y="1178"/>
                    </a:cubicBezTo>
                    <a:cubicBezTo>
                      <a:pt x="395" y="1178"/>
                      <a:pt x="395" y="1178"/>
                      <a:pt x="395" y="1178"/>
                    </a:cubicBezTo>
                    <a:cubicBezTo>
                      <a:pt x="395" y="1178"/>
                      <a:pt x="395" y="1178"/>
                      <a:pt x="395" y="1178"/>
                    </a:cubicBezTo>
                    <a:close/>
                    <a:moveTo>
                      <a:pt x="298" y="960"/>
                    </a:moveTo>
                    <a:cubicBezTo>
                      <a:pt x="298" y="782"/>
                      <a:pt x="298" y="782"/>
                      <a:pt x="298" y="782"/>
                    </a:cubicBezTo>
                    <a:cubicBezTo>
                      <a:pt x="395" y="758"/>
                      <a:pt x="395" y="758"/>
                      <a:pt x="395" y="758"/>
                    </a:cubicBezTo>
                    <a:cubicBezTo>
                      <a:pt x="395" y="952"/>
                      <a:pt x="395" y="952"/>
                      <a:pt x="395" y="952"/>
                    </a:cubicBezTo>
                    <a:cubicBezTo>
                      <a:pt x="298" y="960"/>
                      <a:pt x="298" y="960"/>
                      <a:pt x="298" y="960"/>
                    </a:cubicBezTo>
                    <a:cubicBezTo>
                      <a:pt x="298" y="960"/>
                      <a:pt x="298" y="960"/>
                      <a:pt x="298" y="960"/>
                    </a:cubicBezTo>
                    <a:close/>
                    <a:moveTo>
                      <a:pt x="298" y="758"/>
                    </a:moveTo>
                    <a:cubicBezTo>
                      <a:pt x="298" y="580"/>
                      <a:pt x="298" y="580"/>
                      <a:pt x="298" y="580"/>
                    </a:cubicBezTo>
                    <a:cubicBezTo>
                      <a:pt x="395" y="547"/>
                      <a:pt x="395" y="547"/>
                      <a:pt x="395" y="547"/>
                    </a:cubicBezTo>
                    <a:cubicBezTo>
                      <a:pt x="395" y="733"/>
                      <a:pt x="395" y="733"/>
                      <a:pt x="395" y="733"/>
                    </a:cubicBezTo>
                    <a:cubicBezTo>
                      <a:pt x="298" y="758"/>
                      <a:pt x="298" y="758"/>
                      <a:pt x="298" y="758"/>
                    </a:cubicBezTo>
                    <a:cubicBezTo>
                      <a:pt x="298" y="758"/>
                      <a:pt x="298" y="758"/>
                      <a:pt x="298" y="758"/>
                    </a:cubicBezTo>
                    <a:close/>
                    <a:moveTo>
                      <a:pt x="395" y="523"/>
                    </a:moveTo>
                    <a:cubicBezTo>
                      <a:pt x="298" y="555"/>
                      <a:pt x="298" y="555"/>
                      <a:pt x="298" y="555"/>
                    </a:cubicBezTo>
                    <a:cubicBezTo>
                      <a:pt x="298" y="386"/>
                      <a:pt x="298" y="386"/>
                      <a:pt x="298" y="386"/>
                    </a:cubicBezTo>
                    <a:cubicBezTo>
                      <a:pt x="395" y="345"/>
                      <a:pt x="395" y="345"/>
                      <a:pt x="395" y="345"/>
                    </a:cubicBezTo>
                    <a:cubicBezTo>
                      <a:pt x="395" y="523"/>
                      <a:pt x="395" y="523"/>
                      <a:pt x="395" y="523"/>
                    </a:cubicBezTo>
                    <a:cubicBezTo>
                      <a:pt x="395" y="523"/>
                      <a:pt x="395" y="523"/>
                      <a:pt x="395" y="523"/>
                    </a:cubicBezTo>
                    <a:close/>
                    <a:moveTo>
                      <a:pt x="177" y="1162"/>
                    </a:moveTo>
                    <a:cubicBezTo>
                      <a:pt x="177" y="1000"/>
                      <a:pt x="177" y="1000"/>
                      <a:pt x="177" y="1000"/>
                    </a:cubicBezTo>
                    <a:cubicBezTo>
                      <a:pt x="274" y="984"/>
                      <a:pt x="274" y="984"/>
                      <a:pt x="274" y="984"/>
                    </a:cubicBezTo>
                    <a:cubicBezTo>
                      <a:pt x="274" y="1154"/>
                      <a:pt x="274" y="1154"/>
                      <a:pt x="274" y="1154"/>
                    </a:cubicBezTo>
                    <a:cubicBezTo>
                      <a:pt x="177" y="1162"/>
                      <a:pt x="177" y="1162"/>
                      <a:pt x="177" y="1162"/>
                    </a:cubicBezTo>
                    <a:cubicBezTo>
                      <a:pt x="177" y="1162"/>
                      <a:pt x="177" y="1162"/>
                      <a:pt x="177" y="1162"/>
                    </a:cubicBezTo>
                    <a:close/>
                    <a:moveTo>
                      <a:pt x="274" y="1178"/>
                    </a:moveTo>
                    <a:cubicBezTo>
                      <a:pt x="274" y="1356"/>
                      <a:pt x="274" y="1356"/>
                      <a:pt x="274" y="1356"/>
                    </a:cubicBezTo>
                    <a:cubicBezTo>
                      <a:pt x="177" y="1348"/>
                      <a:pt x="177" y="1348"/>
                      <a:pt x="177" y="1348"/>
                    </a:cubicBezTo>
                    <a:cubicBezTo>
                      <a:pt x="177" y="1186"/>
                      <a:pt x="177" y="1186"/>
                      <a:pt x="177" y="1186"/>
                    </a:cubicBezTo>
                    <a:cubicBezTo>
                      <a:pt x="274" y="1178"/>
                      <a:pt x="274" y="1178"/>
                      <a:pt x="274" y="1178"/>
                    </a:cubicBezTo>
                    <a:cubicBezTo>
                      <a:pt x="274" y="1178"/>
                      <a:pt x="274" y="1178"/>
                      <a:pt x="274" y="1178"/>
                    </a:cubicBezTo>
                    <a:close/>
                    <a:moveTo>
                      <a:pt x="177" y="976"/>
                    </a:moveTo>
                    <a:cubicBezTo>
                      <a:pt x="177" y="806"/>
                      <a:pt x="177" y="806"/>
                      <a:pt x="177" y="806"/>
                    </a:cubicBezTo>
                    <a:cubicBezTo>
                      <a:pt x="274" y="782"/>
                      <a:pt x="274" y="782"/>
                      <a:pt x="274" y="782"/>
                    </a:cubicBezTo>
                    <a:cubicBezTo>
                      <a:pt x="274" y="960"/>
                      <a:pt x="274" y="960"/>
                      <a:pt x="274" y="960"/>
                    </a:cubicBezTo>
                    <a:cubicBezTo>
                      <a:pt x="177" y="976"/>
                      <a:pt x="177" y="976"/>
                      <a:pt x="177" y="976"/>
                    </a:cubicBezTo>
                    <a:cubicBezTo>
                      <a:pt x="177" y="976"/>
                      <a:pt x="177" y="976"/>
                      <a:pt x="177" y="976"/>
                    </a:cubicBezTo>
                    <a:close/>
                    <a:moveTo>
                      <a:pt x="177" y="782"/>
                    </a:moveTo>
                    <a:cubicBezTo>
                      <a:pt x="177" y="612"/>
                      <a:pt x="177" y="612"/>
                      <a:pt x="177" y="612"/>
                    </a:cubicBezTo>
                    <a:cubicBezTo>
                      <a:pt x="274" y="588"/>
                      <a:pt x="274" y="588"/>
                      <a:pt x="274" y="588"/>
                    </a:cubicBezTo>
                    <a:cubicBezTo>
                      <a:pt x="274" y="758"/>
                      <a:pt x="274" y="758"/>
                      <a:pt x="274" y="758"/>
                    </a:cubicBezTo>
                    <a:cubicBezTo>
                      <a:pt x="177" y="782"/>
                      <a:pt x="177" y="782"/>
                      <a:pt x="177" y="782"/>
                    </a:cubicBezTo>
                    <a:cubicBezTo>
                      <a:pt x="177" y="782"/>
                      <a:pt x="177" y="782"/>
                      <a:pt x="177" y="782"/>
                    </a:cubicBezTo>
                    <a:close/>
                    <a:moveTo>
                      <a:pt x="274" y="555"/>
                    </a:moveTo>
                    <a:cubicBezTo>
                      <a:pt x="177" y="588"/>
                      <a:pt x="177" y="588"/>
                      <a:pt x="177" y="588"/>
                    </a:cubicBezTo>
                    <a:cubicBezTo>
                      <a:pt x="177" y="426"/>
                      <a:pt x="177" y="426"/>
                      <a:pt x="177" y="426"/>
                    </a:cubicBezTo>
                    <a:cubicBezTo>
                      <a:pt x="274" y="394"/>
                      <a:pt x="274" y="394"/>
                      <a:pt x="274" y="394"/>
                    </a:cubicBezTo>
                    <a:cubicBezTo>
                      <a:pt x="274" y="555"/>
                      <a:pt x="274" y="555"/>
                      <a:pt x="274" y="555"/>
                    </a:cubicBezTo>
                    <a:cubicBezTo>
                      <a:pt x="274" y="555"/>
                      <a:pt x="274" y="555"/>
                      <a:pt x="274" y="555"/>
                    </a:cubicBezTo>
                    <a:close/>
                    <a:moveTo>
                      <a:pt x="64" y="1162"/>
                    </a:moveTo>
                    <a:cubicBezTo>
                      <a:pt x="64" y="1008"/>
                      <a:pt x="64" y="1008"/>
                      <a:pt x="64" y="1008"/>
                    </a:cubicBezTo>
                    <a:cubicBezTo>
                      <a:pt x="153" y="1000"/>
                      <a:pt x="153" y="1000"/>
                      <a:pt x="153" y="1000"/>
                    </a:cubicBezTo>
                    <a:cubicBezTo>
                      <a:pt x="153" y="1162"/>
                      <a:pt x="153" y="1162"/>
                      <a:pt x="153" y="1162"/>
                    </a:cubicBezTo>
                    <a:cubicBezTo>
                      <a:pt x="64" y="1162"/>
                      <a:pt x="64" y="1162"/>
                      <a:pt x="64" y="1162"/>
                    </a:cubicBezTo>
                    <a:cubicBezTo>
                      <a:pt x="64" y="1162"/>
                      <a:pt x="64" y="1162"/>
                      <a:pt x="64" y="1162"/>
                    </a:cubicBezTo>
                    <a:close/>
                    <a:moveTo>
                      <a:pt x="153" y="1186"/>
                    </a:moveTo>
                    <a:cubicBezTo>
                      <a:pt x="153" y="1348"/>
                      <a:pt x="153" y="1348"/>
                      <a:pt x="153" y="1348"/>
                    </a:cubicBezTo>
                    <a:cubicBezTo>
                      <a:pt x="64" y="1340"/>
                      <a:pt x="64" y="1340"/>
                      <a:pt x="64" y="1340"/>
                    </a:cubicBezTo>
                    <a:cubicBezTo>
                      <a:pt x="64" y="1186"/>
                      <a:pt x="64" y="1186"/>
                      <a:pt x="64" y="1186"/>
                    </a:cubicBezTo>
                    <a:cubicBezTo>
                      <a:pt x="153" y="1186"/>
                      <a:pt x="153" y="1186"/>
                      <a:pt x="153" y="1186"/>
                    </a:cubicBezTo>
                    <a:cubicBezTo>
                      <a:pt x="153" y="1186"/>
                      <a:pt x="153" y="1186"/>
                      <a:pt x="153" y="1186"/>
                    </a:cubicBezTo>
                    <a:close/>
                    <a:moveTo>
                      <a:pt x="64" y="984"/>
                    </a:moveTo>
                    <a:cubicBezTo>
                      <a:pt x="64" y="830"/>
                      <a:pt x="64" y="830"/>
                      <a:pt x="64" y="830"/>
                    </a:cubicBezTo>
                    <a:cubicBezTo>
                      <a:pt x="153" y="806"/>
                      <a:pt x="153" y="806"/>
                      <a:pt x="153" y="806"/>
                    </a:cubicBezTo>
                    <a:cubicBezTo>
                      <a:pt x="153" y="976"/>
                      <a:pt x="153" y="976"/>
                      <a:pt x="153" y="976"/>
                    </a:cubicBezTo>
                    <a:cubicBezTo>
                      <a:pt x="64" y="984"/>
                      <a:pt x="64" y="984"/>
                      <a:pt x="64" y="984"/>
                    </a:cubicBezTo>
                    <a:cubicBezTo>
                      <a:pt x="64" y="984"/>
                      <a:pt x="64" y="984"/>
                      <a:pt x="64" y="984"/>
                    </a:cubicBezTo>
                    <a:close/>
                    <a:moveTo>
                      <a:pt x="64" y="806"/>
                    </a:moveTo>
                    <a:cubicBezTo>
                      <a:pt x="64" y="644"/>
                      <a:pt x="64" y="644"/>
                      <a:pt x="64" y="644"/>
                    </a:cubicBezTo>
                    <a:cubicBezTo>
                      <a:pt x="153" y="620"/>
                      <a:pt x="153" y="620"/>
                      <a:pt x="153" y="620"/>
                    </a:cubicBezTo>
                    <a:cubicBezTo>
                      <a:pt x="153" y="782"/>
                      <a:pt x="153" y="782"/>
                      <a:pt x="153" y="782"/>
                    </a:cubicBezTo>
                    <a:cubicBezTo>
                      <a:pt x="64" y="806"/>
                      <a:pt x="64" y="806"/>
                      <a:pt x="64" y="806"/>
                    </a:cubicBezTo>
                    <a:cubicBezTo>
                      <a:pt x="64" y="806"/>
                      <a:pt x="64" y="806"/>
                      <a:pt x="64" y="806"/>
                    </a:cubicBezTo>
                    <a:close/>
                    <a:moveTo>
                      <a:pt x="153" y="596"/>
                    </a:moveTo>
                    <a:cubicBezTo>
                      <a:pt x="64" y="620"/>
                      <a:pt x="64" y="620"/>
                      <a:pt x="64" y="620"/>
                    </a:cubicBezTo>
                    <a:cubicBezTo>
                      <a:pt x="64" y="466"/>
                      <a:pt x="64" y="466"/>
                      <a:pt x="64" y="466"/>
                    </a:cubicBezTo>
                    <a:cubicBezTo>
                      <a:pt x="153" y="434"/>
                      <a:pt x="153" y="434"/>
                      <a:pt x="153" y="434"/>
                    </a:cubicBezTo>
                    <a:cubicBezTo>
                      <a:pt x="153" y="596"/>
                      <a:pt x="153" y="596"/>
                      <a:pt x="153" y="596"/>
                    </a:cubicBezTo>
                    <a:cubicBezTo>
                      <a:pt x="153" y="596"/>
                      <a:pt x="153" y="596"/>
                      <a:pt x="153" y="596"/>
                    </a:cubicBezTo>
                    <a:close/>
                  </a:path>
                </a:pathLst>
              </a:custGeom>
              <a:solidFill>
                <a:srgbClr val="797979"/>
              </a:solidFill>
              <a:ln>
                <a:noFill/>
              </a:ln>
            </p:spPr>
            <p:txBody>
              <a:bodyPr vert="horz" wrap="square" lIns="91440" tIns="45720" rIns="91440" bIns="45720" numCol="1" anchor="t" anchorCtr="0" compatLnSpc="1">
                <a:prstTxWarp prst="textNoShape">
                  <a:avLst/>
                </a:prstTxWarp>
              </a:bodyPr>
              <a:lstStyle/>
              <a:p>
                <a:endParaRPr lang="en-US"/>
              </a:p>
            </p:txBody>
          </p:sp>
          <p:sp>
            <p:nvSpPr>
              <p:cNvPr id="43" name="Oval 42"/>
              <p:cNvSpPr/>
              <p:nvPr/>
            </p:nvSpPr>
            <p:spPr bwMode="auto">
              <a:xfrm>
                <a:off x="8686342" y="5712496"/>
                <a:ext cx="523204" cy="523204"/>
              </a:xfrm>
              <a:prstGeom prst="ellipse">
                <a:avLst/>
              </a:prstGeom>
              <a:noFill/>
              <a:ln w="38100">
                <a:solidFill>
                  <a:schemeClr val="bg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45" name="Group 44"/>
            <p:cNvGrpSpPr/>
            <p:nvPr/>
          </p:nvGrpSpPr>
          <p:grpSpPr>
            <a:xfrm>
              <a:off x="11213266" y="5175647"/>
              <a:ext cx="466453" cy="466453"/>
              <a:chOff x="8686342" y="5712496"/>
              <a:chExt cx="523204" cy="523204"/>
            </a:xfrm>
          </p:grpSpPr>
          <p:sp>
            <p:nvSpPr>
              <p:cNvPr id="46" name="Freeform 5"/>
              <p:cNvSpPr>
                <a:spLocks noEditPoints="1"/>
              </p:cNvSpPr>
              <p:nvPr/>
            </p:nvSpPr>
            <p:spPr bwMode="auto">
              <a:xfrm>
                <a:off x="8832888" y="5774851"/>
                <a:ext cx="230112" cy="398494"/>
              </a:xfrm>
              <a:custGeom>
                <a:avLst/>
                <a:gdLst>
                  <a:gd name="T0" fmla="*/ 0 w 1203"/>
                  <a:gd name="T1" fmla="*/ 426 h 2084"/>
                  <a:gd name="T2" fmla="*/ 678 w 1203"/>
                  <a:gd name="T3" fmla="*/ 1853 h 2084"/>
                  <a:gd name="T4" fmla="*/ 678 w 1203"/>
                  <a:gd name="T5" fmla="*/ 216 h 2084"/>
                  <a:gd name="T6" fmla="*/ 508 w 1203"/>
                  <a:gd name="T7" fmla="*/ 968 h 2084"/>
                  <a:gd name="T8" fmla="*/ 420 w 1203"/>
                  <a:gd name="T9" fmla="*/ 1154 h 2084"/>
                  <a:gd name="T10" fmla="*/ 420 w 1203"/>
                  <a:gd name="T11" fmla="*/ 1364 h 2084"/>
                  <a:gd name="T12" fmla="*/ 508 w 1203"/>
                  <a:gd name="T13" fmla="*/ 1178 h 2084"/>
                  <a:gd name="T14" fmla="*/ 508 w 1203"/>
                  <a:gd name="T15" fmla="*/ 733 h 2084"/>
                  <a:gd name="T16" fmla="*/ 420 w 1203"/>
                  <a:gd name="T17" fmla="*/ 952 h 2084"/>
                  <a:gd name="T18" fmla="*/ 508 w 1203"/>
                  <a:gd name="T19" fmla="*/ 515 h 2084"/>
                  <a:gd name="T20" fmla="*/ 420 w 1203"/>
                  <a:gd name="T21" fmla="*/ 725 h 2084"/>
                  <a:gd name="T22" fmla="*/ 420 w 1203"/>
                  <a:gd name="T23" fmla="*/ 337 h 2084"/>
                  <a:gd name="T24" fmla="*/ 508 w 1203"/>
                  <a:gd name="T25" fmla="*/ 491 h 2084"/>
                  <a:gd name="T26" fmla="*/ 395 w 1203"/>
                  <a:gd name="T27" fmla="*/ 976 h 2084"/>
                  <a:gd name="T28" fmla="*/ 298 w 1203"/>
                  <a:gd name="T29" fmla="*/ 1154 h 2084"/>
                  <a:gd name="T30" fmla="*/ 298 w 1203"/>
                  <a:gd name="T31" fmla="*/ 1356 h 2084"/>
                  <a:gd name="T32" fmla="*/ 395 w 1203"/>
                  <a:gd name="T33" fmla="*/ 1178 h 2084"/>
                  <a:gd name="T34" fmla="*/ 395 w 1203"/>
                  <a:gd name="T35" fmla="*/ 758 h 2084"/>
                  <a:gd name="T36" fmla="*/ 298 w 1203"/>
                  <a:gd name="T37" fmla="*/ 960 h 2084"/>
                  <a:gd name="T38" fmla="*/ 395 w 1203"/>
                  <a:gd name="T39" fmla="*/ 547 h 2084"/>
                  <a:gd name="T40" fmla="*/ 298 w 1203"/>
                  <a:gd name="T41" fmla="*/ 758 h 2084"/>
                  <a:gd name="T42" fmla="*/ 298 w 1203"/>
                  <a:gd name="T43" fmla="*/ 386 h 2084"/>
                  <a:gd name="T44" fmla="*/ 395 w 1203"/>
                  <a:gd name="T45" fmla="*/ 523 h 2084"/>
                  <a:gd name="T46" fmla="*/ 274 w 1203"/>
                  <a:gd name="T47" fmla="*/ 984 h 2084"/>
                  <a:gd name="T48" fmla="*/ 177 w 1203"/>
                  <a:gd name="T49" fmla="*/ 1162 h 2084"/>
                  <a:gd name="T50" fmla="*/ 177 w 1203"/>
                  <a:gd name="T51" fmla="*/ 1348 h 2084"/>
                  <a:gd name="T52" fmla="*/ 274 w 1203"/>
                  <a:gd name="T53" fmla="*/ 1178 h 2084"/>
                  <a:gd name="T54" fmla="*/ 274 w 1203"/>
                  <a:gd name="T55" fmla="*/ 782 h 2084"/>
                  <a:gd name="T56" fmla="*/ 177 w 1203"/>
                  <a:gd name="T57" fmla="*/ 976 h 2084"/>
                  <a:gd name="T58" fmla="*/ 274 w 1203"/>
                  <a:gd name="T59" fmla="*/ 588 h 2084"/>
                  <a:gd name="T60" fmla="*/ 177 w 1203"/>
                  <a:gd name="T61" fmla="*/ 782 h 2084"/>
                  <a:gd name="T62" fmla="*/ 177 w 1203"/>
                  <a:gd name="T63" fmla="*/ 426 h 2084"/>
                  <a:gd name="T64" fmla="*/ 274 w 1203"/>
                  <a:gd name="T65" fmla="*/ 555 h 2084"/>
                  <a:gd name="T66" fmla="*/ 153 w 1203"/>
                  <a:gd name="T67" fmla="*/ 1000 h 2084"/>
                  <a:gd name="T68" fmla="*/ 64 w 1203"/>
                  <a:gd name="T69" fmla="*/ 1162 h 2084"/>
                  <a:gd name="T70" fmla="*/ 64 w 1203"/>
                  <a:gd name="T71" fmla="*/ 1340 h 2084"/>
                  <a:gd name="T72" fmla="*/ 153 w 1203"/>
                  <a:gd name="T73" fmla="*/ 1186 h 2084"/>
                  <a:gd name="T74" fmla="*/ 153 w 1203"/>
                  <a:gd name="T75" fmla="*/ 806 h 2084"/>
                  <a:gd name="T76" fmla="*/ 64 w 1203"/>
                  <a:gd name="T77" fmla="*/ 984 h 2084"/>
                  <a:gd name="T78" fmla="*/ 153 w 1203"/>
                  <a:gd name="T79" fmla="*/ 620 h 2084"/>
                  <a:gd name="T80" fmla="*/ 64 w 1203"/>
                  <a:gd name="T81" fmla="*/ 806 h 2084"/>
                  <a:gd name="T82" fmla="*/ 64 w 1203"/>
                  <a:gd name="T83" fmla="*/ 466 h 2084"/>
                  <a:gd name="T84" fmla="*/ 153 w 1203"/>
                  <a:gd name="T85" fmla="*/ 596 h 20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203" h="2084">
                    <a:moveTo>
                      <a:pt x="678" y="216"/>
                    </a:moveTo>
                    <a:cubicBezTo>
                      <a:pt x="646" y="200"/>
                      <a:pt x="565" y="208"/>
                      <a:pt x="533" y="216"/>
                    </a:cubicBezTo>
                    <a:cubicBezTo>
                      <a:pt x="508" y="232"/>
                      <a:pt x="0" y="426"/>
                      <a:pt x="0" y="426"/>
                    </a:cubicBezTo>
                    <a:cubicBezTo>
                      <a:pt x="0" y="2084"/>
                      <a:pt x="0" y="1650"/>
                      <a:pt x="0" y="1650"/>
                    </a:cubicBezTo>
                    <a:cubicBezTo>
                      <a:pt x="0" y="1650"/>
                      <a:pt x="500" y="1836"/>
                      <a:pt x="533" y="1853"/>
                    </a:cubicBezTo>
                    <a:cubicBezTo>
                      <a:pt x="565" y="1869"/>
                      <a:pt x="646" y="1869"/>
                      <a:pt x="678" y="1853"/>
                    </a:cubicBezTo>
                    <a:cubicBezTo>
                      <a:pt x="726" y="1836"/>
                      <a:pt x="1203" y="1642"/>
                      <a:pt x="1203" y="1642"/>
                    </a:cubicBezTo>
                    <a:cubicBezTo>
                      <a:pt x="1203" y="0"/>
                      <a:pt x="1203" y="434"/>
                      <a:pt x="1203" y="434"/>
                    </a:cubicBezTo>
                    <a:cubicBezTo>
                      <a:pt x="1203" y="434"/>
                      <a:pt x="710" y="240"/>
                      <a:pt x="678" y="216"/>
                    </a:cubicBezTo>
                    <a:close/>
                    <a:moveTo>
                      <a:pt x="420" y="1154"/>
                    </a:moveTo>
                    <a:cubicBezTo>
                      <a:pt x="420" y="976"/>
                      <a:pt x="420" y="976"/>
                      <a:pt x="420" y="976"/>
                    </a:cubicBezTo>
                    <a:cubicBezTo>
                      <a:pt x="508" y="968"/>
                      <a:pt x="508" y="968"/>
                      <a:pt x="508" y="968"/>
                    </a:cubicBezTo>
                    <a:cubicBezTo>
                      <a:pt x="508" y="1154"/>
                      <a:pt x="508" y="1154"/>
                      <a:pt x="508" y="1154"/>
                    </a:cubicBezTo>
                    <a:cubicBezTo>
                      <a:pt x="420" y="1154"/>
                      <a:pt x="420" y="1154"/>
                      <a:pt x="420" y="1154"/>
                    </a:cubicBezTo>
                    <a:cubicBezTo>
                      <a:pt x="420" y="1154"/>
                      <a:pt x="420" y="1154"/>
                      <a:pt x="420" y="1154"/>
                    </a:cubicBezTo>
                    <a:close/>
                    <a:moveTo>
                      <a:pt x="508" y="1178"/>
                    </a:moveTo>
                    <a:cubicBezTo>
                      <a:pt x="508" y="1372"/>
                      <a:pt x="508" y="1372"/>
                      <a:pt x="508" y="1372"/>
                    </a:cubicBezTo>
                    <a:cubicBezTo>
                      <a:pt x="420" y="1364"/>
                      <a:pt x="420" y="1364"/>
                      <a:pt x="420" y="1364"/>
                    </a:cubicBezTo>
                    <a:cubicBezTo>
                      <a:pt x="420" y="1178"/>
                      <a:pt x="420" y="1178"/>
                      <a:pt x="420" y="1178"/>
                    </a:cubicBezTo>
                    <a:cubicBezTo>
                      <a:pt x="508" y="1178"/>
                      <a:pt x="508" y="1178"/>
                      <a:pt x="508" y="1178"/>
                    </a:cubicBezTo>
                    <a:cubicBezTo>
                      <a:pt x="508" y="1178"/>
                      <a:pt x="508" y="1178"/>
                      <a:pt x="508" y="1178"/>
                    </a:cubicBezTo>
                    <a:close/>
                    <a:moveTo>
                      <a:pt x="420" y="952"/>
                    </a:moveTo>
                    <a:cubicBezTo>
                      <a:pt x="420" y="758"/>
                      <a:pt x="420" y="758"/>
                      <a:pt x="420" y="758"/>
                    </a:cubicBezTo>
                    <a:cubicBezTo>
                      <a:pt x="508" y="733"/>
                      <a:pt x="508" y="733"/>
                      <a:pt x="508" y="733"/>
                    </a:cubicBezTo>
                    <a:cubicBezTo>
                      <a:pt x="508" y="944"/>
                      <a:pt x="508" y="944"/>
                      <a:pt x="508" y="944"/>
                    </a:cubicBezTo>
                    <a:cubicBezTo>
                      <a:pt x="420" y="952"/>
                      <a:pt x="420" y="952"/>
                      <a:pt x="420" y="952"/>
                    </a:cubicBezTo>
                    <a:cubicBezTo>
                      <a:pt x="420" y="952"/>
                      <a:pt x="420" y="952"/>
                      <a:pt x="420" y="952"/>
                    </a:cubicBezTo>
                    <a:close/>
                    <a:moveTo>
                      <a:pt x="420" y="725"/>
                    </a:moveTo>
                    <a:cubicBezTo>
                      <a:pt x="420" y="539"/>
                      <a:pt x="420" y="539"/>
                      <a:pt x="420" y="539"/>
                    </a:cubicBezTo>
                    <a:cubicBezTo>
                      <a:pt x="508" y="515"/>
                      <a:pt x="508" y="515"/>
                      <a:pt x="508" y="515"/>
                    </a:cubicBezTo>
                    <a:cubicBezTo>
                      <a:pt x="508" y="709"/>
                      <a:pt x="508" y="709"/>
                      <a:pt x="508" y="709"/>
                    </a:cubicBezTo>
                    <a:cubicBezTo>
                      <a:pt x="420" y="725"/>
                      <a:pt x="420" y="725"/>
                      <a:pt x="420" y="725"/>
                    </a:cubicBezTo>
                    <a:cubicBezTo>
                      <a:pt x="420" y="725"/>
                      <a:pt x="420" y="725"/>
                      <a:pt x="420" y="725"/>
                    </a:cubicBezTo>
                    <a:close/>
                    <a:moveTo>
                      <a:pt x="508" y="491"/>
                    </a:moveTo>
                    <a:cubicBezTo>
                      <a:pt x="420" y="515"/>
                      <a:pt x="420" y="515"/>
                      <a:pt x="420" y="515"/>
                    </a:cubicBezTo>
                    <a:cubicBezTo>
                      <a:pt x="420" y="337"/>
                      <a:pt x="420" y="337"/>
                      <a:pt x="420" y="337"/>
                    </a:cubicBezTo>
                    <a:cubicBezTo>
                      <a:pt x="508" y="305"/>
                      <a:pt x="508" y="305"/>
                      <a:pt x="508" y="305"/>
                    </a:cubicBezTo>
                    <a:cubicBezTo>
                      <a:pt x="508" y="491"/>
                      <a:pt x="508" y="491"/>
                      <a:pt x="508" y="491"/>
                    </a:cubicBezTo>
                    <a:cubicBezTo>
                      <a:pt x="508" y="491"/>
                      <a:pt x="508" y="491"/>
                      <a:pt x="508" y="491"/>
                    </a:cubicBezTo>
                    <a:close/>
                    <a:moveTo>
                      <a:pt x="298" y="1154"/>
                    </a:moveTo>
                    <a:cubicBezTo>
                      <a:pt x="298" y="984"/>
                      <a:pt x="298" y="984"/>
                      <a:pt x="298" y="984"/>
                    </a:cubicBezTo>
                    <a:cubicBezTo>
                      <a:pt x="395" y="976"/>
                      <a:pt x="395" y="976"/>
                      <a:pt x="395" y="976"/>
                    </a:cubicBezTo>
                    <a:cubicBezTo>
                      <a:pt x="395" y="1154"/>
                      <a:pt x="395" y="1154"/>
                      <a:pt x="395" y="1154"/>
                    </a:cubicBezTo>
                    <a:cubicBezTo>
                      <a:pt x="298" y="1154"/>
                      <a:pt x="298" y="1154"/>
                      <a:pt x="298" y="1154"/>
                    </a:cubicBezTo>
                    <a:cubicBezTo>
                      <a:pt x="298" y="1154"/>
                      <a:pt x="298" y="1154"/>
                      <a:pt x="298" y="1154"/>
                    </a:cubicBezTo>
                    <a:close/>
                    <a:moveTo>
                      <a:pt x="395" y="1178"/>
                    </a:moveTo>
                    <a:cubicBezTo>
                      <a:pt x="395" y="1364"/>
                      <a:pt x="395" y="1364"/>
                      <a:pt x="395" y="1364"/>
                    </a:cubicBezTo>
                    <a:cubicBezTo>
                      <a:pt x="298" y="1356"/>
                      <a:pt x="298" y="1356"/>
                      <a:pt x="298" y="1356"/>
                    </a:cubicBezTo>
                    <a:cubicBezTo>
                      <a:pt x="298" y="1178"/>
                      <a:pt x="298" y="1178"/>
                      <a:pt x="298" y="1178"/>
                    </a:cubicBezTo>
                    <a:cubicBezTo>
                      <a:pt x="395" y="1178"/>
                      <a:pt x="395" y="1178"/>
                      <a:pt x="395" y="1178"/>
                    </a:cubicBezTo>
                    <a:cubicBezTo>
                      <a:pt x="395" y="1178"/>
                      <a:pt x="395" y="1178"/>
                      <a:pt x="395" y="1178"/>
                    </a:cubicBezTo>
                    <a:close/>
                    <a:moveTo>
                      <a:pt x="298" y="960"/>
                    </a:moveTo>
                    <a:cubicBezTo>
                      <a:pt x="298" y="782"/>
                      <a:pt x="298" y="782"/>
                      <a:pt x="298" y="782"/>
                    </a:cubicBezTo>
                    <a:cubicBezTo>
                      <a:pt x="395" y="758"/>
                      <a:pt x="395" y="758"/>
                      <a:pt x="395" y="758"/>
                    </a:cubicBezTo>
                    <a:cubicBezTo>
                      <a:pt x="395" y="952"/>
                      <a:pt x="395" y="952"/>
                      <a:pt x="395" y="952"/>
                    </a:cubicBezTo>
                    <a:cubicBezTo>
                      <a:pt x="298" y="960"/>
                      <a:pt x="298" y="960"/>
                      <a:pt x="298" y="960"/>
                    </a:cubicBezTo>
                    <a:cubicBezTo>
                      <a:pt x="298" y="960"/>
                      <a:pt x="298" y="960"/>
                      <a:pt x="298" y="960"/>
                    </a:cubicBezTo>
                    <a:close/>
                    <a:moveTo>
                      <a:pt x="298" y="758"/>
                    </a:moveTo>
                    <a:cubicBezTo>
                      <a:pt x="298" y="580"/>
                      <a:pt x="298" y="580"/>
                      <a:pt x="298" y="580"/>
                    </a:cubicBezTo>
                    <a:cubicBezTo>
                      <a:pt x="395" y="547"/>
                      <a:pt x="395" y="547"/>
                      <a:pt x="395" y="547"/>
                    </a:cubicBezTo>
                    <a:cubicBezTo>
                      <a:pt x="395" y="733"/>
                      <a:pt x="395" y="733"/>
                      <a:pt x="395" y="733"/>
                    </a:cubicBezTo>
                    <a:cubicBezTo>
                      <a:pt x="298" y="758"/>
                      <a:pt x="298" y="758"/>
                      <a:pt x="298" y="758"/>
                    </a:cubicBezTo>
                    <a:cubicBezTo>
                      <a:pt x="298" y="758"/>
                      <a:pt x="298" y="758"/>
                      <a:pt x="298" y="758"/>
                    </a:cubicBezTo>
                    <a:close/>
                    <a:moveTo>
                      <a:pt x="395" y="523"/>
                    </a:moveTo>
                    <a:cubicBezTo>
                      <a:pt x="298" y="555"/>
                      <a:pt x="298" y="555"/>
                      <a:pt x="298" y="555"/>
                    </a:cubicBezTo>
                    <a:cubicBezTo>
                      <a:pt x="298" y="386"/>
                      <a:pt x="298" y="386"/>
                      <a:pt x="298" y="386"/>
                    </a:cubicBezTo>
                    <a:cubicBezTo>
                      <a:pt x="395" y="345"/>
                      <a:pt x="395" y="345"/>
                      <a:pt x="395" y="345"/>
                    </a:cubicBezTo>
                    <a:cubicBezTo>
                      <a:pt x="395" y="523"/>
                      <a:pt x="395" y="523"/>
                      <a:pt x="395" y="523"/>
                    </a:cubicBezTo>
                    <a:cubicBezTo>
                      <a:pt x="395" y="523"/>
                      <a:pt x="395" y="523"/>
                      <a:pt x="395" y="523"/>
                    </a:cubicBezTo>
                    <a:close/>
                    <a:moveTo>
                      <a:pt x="177" y="1162"/>
                    </a:moveTo>
                    <a:cubicBezTo>
                      <a:pt x="177" y="1000"/>
                      <a:pt x="177" y="1000"/>
                      <a:pt x="177" y="1000"/>
                    </a:cubicBezTo>
                    <a:cubicBezTo>
                      <a:pt x="274" y="984"/>
                      <a:pt x="274" y="984"/>
                      <a:pt x="274" y="984"/>
                    </a:cubicBezTo>
                    <a:cubicBezTo>
                      <a:pt x="274" y="1154"/>
                      <a:pt x="274" y="1154"/>
                      <a:pt x="274" y="1154"/>
                    </a:cubicBezTo>
                    <a:cubicBezTo>
                      <a:pt x="177" y="1162"/>
                      <a:pt x="177" y="1162"/>
                      <a:pt x="177" y="1162"/>
                    </a:cubicBezTo>
                    <a:cubicBezTo>
                      <a:pt x="177" y="1162"/>
                      <a:pt x="177" y="1162"/>
                      <a:pt x="177" y="1162"/>
                    </a:cubicBezTo>
                    <a:close/>
                    <a:moveTo>
                      <a:pt x="274" y="1178"/>
                    </a:moveTo>
                    <a:cubicBezTo>
                      <a:pt x="274" y="1356"/>
                      <a:pt x="274" y="1356"/>
                      <a:pt x="274" y="1356"/>
                    </a:cubicBezTo>
                    <a:cubicBezTo>
                      <a:pt x="177" y="1348"/>
                      <a:pt x="177" y="1348"/>
                      <a:pt x="177" y="1348"/>
                    </a:cubicBezTo>
                    <a:cubicBezTo>
                      <a:pt x="177" y="1186"/>
                      <a:pt x="177" y="1186"/>
                      <a:pt x="177" y="1186"/>
                    </a:cubicBezTo>
                    <a:cubicBezTo>
                      <a:pt x="274" y="1178"/>
                      <a:pt x="274" y="1178"/>
                      <a:pt x="274" y="1178"/>
                    </a:cubicBezTo>
                    <a:cubicBezTo>
                      <a:pt x="274" y="1178"/>
                      <a:pt x="274" y="1178"/>
                      <a:pt x="274" y="1178"/>
                    </a:cubicBezTo>
                    <a:close/>
                    <a:moveTo>
                      <a:pt x="177" y="976"/>
                    </a:moveTo>
                    <a:cubicBezTo>
                      <a:pt x="177" y="806"/>
                      <a:pt x="177" y="806"/>
                      <a:pt x="177" y="806"/>
                    </a:cubicBezTo>
                    <a:cubicBezTo>
                      <a:pt x="274" y="782"/>
                      <a:pt x="274" y="782"/>
                      <a:pt x="274" y="782"/>
                    </a:cubicBezTo>
                    <a:cubicBezTo>
                      <a:pt x="274" y="960"/>
                      <a:pt x="274" y="960"/>
                      <a:pt x="274" y="960"/>
                    </a:cubicBezTo>
                    <a:cubicBezTo>
                      <a:pt x="177" y="976"/>
                      <a:pt x="177" y="976"/>
                      <a:pt x="177" y="976"/>
                    </a:cubicBezTo>
                    <a:cubicBezTo>
                      <a:pt x="177" y="976"/>
                      <a:pt x="177" y="976"/>
                      <a:pt x="177" y="976"/>
                    </a:cubicBezTo>
                    <a:close/>
                    <a:moveTo>
                      <a:pt x="177" y="782"/>
                    </a:moveTo>
                    <a:cubicBezTo>
                      <a:pt x="177" y="612"/>
                      <a:pt x="177" y="612"/>
                      <a:pt x="177" y="612"/>
                    </a:cubicBezTo>
                    <a:cubicBezTo>
                      <a:pt x="274" y="588"/>
                      <a:pt x="274" y="588"/>
                      <a:pt x="274" y="588"/>
                    </a:cubicBezTo>
                    <a:cubicBezTo>
                      <a:pt x="274" y="758"/>
                      <a:pt x="274" y="758"/>
                      <a:pt x="274" y="758"/>
                    </a:cubicBezTo>
                    <a:cubicBezTo>
                      <a:pt x="177" y="782"/>
                      <a:pt x="177" y="782"/>
                      <a:pt x="177" y="782"/>
                    </a:cubicBezTo>
                    <a:cubicBezTo>
                      <a:pt x="177" y="782"/>
                      <a:pt x="177" y="782"/>
                      <a:pt x="177" y="782"/>
                    </a:cubicBezTo>
                    <a:close/>
                    <a:moveTo>
                      <a:pt x="274" y="555"/>
                    </a:moveTo>
                    <a:cubicBezTo>
                      <a:pt x="177" y="588"/>
                      <a:pt x="177" y="588"/>
                      <a:pt x="177" y="588"/>
                    </a:cubicBezTo>
                    <a:cubicBezTo>
                      <a:pt x="177" y="426"/>
                      <a:pt x="177" y="426"/>
                      <a:pt x="177" y="426"/>
                    </a:cubicBezTo>
                    <a:cubicBezTo>
                      <a:pt x="274" y="394"/>
                      <a:pt x="274" y="394"/>
                      <a:pt x="274" y="394"/>
                    </a:cubicBezTo>
                    <a:cubicBezTo>
                      <a:pt x="274" y="555"/>
                      <a:pt x="274" y="555"/>
                      <a:pt x="274" y="555"/>
                    </a:cubicBezTo>
                    <a:cubicBezTo>
                      <a:pt x="274" y="555"/>
                      <a:pt x="274" y="555"/>
                      <a:pt x="274" y="555"/>
                    </a:cubicBezTo>
                    <a:close/>
                    <a:moveTo>
                      <a:pt x="64" y="1162"/>
                    </a:moveTo>
                    <a:cubicBezTo>
                      <a:pt x="64" y="1008"/>
                      <a:pt x="64" y="1008"/>
                      <a:pt x="64" y="1008"/>
                    </a:cubicBezTo>
                    <a:cubicBezTo>
                      <a:pt x="153" y="1000"/>
                      <a:pt x="153" y="1000"/>
                      <a:pt x="153" y="1000"/>
                    </a:cubicBezTo>
                    <a:cubicBezTo>
                      <a:pt x="153" y="1162"/>
                      <a:pt x="153" y="1162"/>
                      <a:pt x="153" y="1162"/>
                    </a:cubicBezTo>
                    <a:cubicBezTo>
                      <a:pt x="64" y="1162"/>
                      <a:pt x="64" y="1162"/>
                      <a:pt x="64" y="1162"/>
                    </a:cubicBezTo>
                    <a:cubicBezTo>
                      <a:pt x="64" y="1162"/>
                      <a:pt x="64" y="1162"/>
                      <a:pt x="64" y="1162"/>
                    </a:cubicBezTo>
                    <a:close/>
                    <a:moveTo>
                      <a:pt x="153" y="1186"/>
                    </a:moveTo>
                    <a:cubicBezTo>
                      <a:pt x="153" y="1348"/>
                      <a:pt x="153" y="1348"/>
                      <a:pt x="153" y="1348"/>
                    </a:cubicBezTo>
                    <a:cubicBezTo>
                      <a:pt x="64" y="1340"/>
                      <a:pt x="64" y="1340"/>
                      <a:pt x="64" y="1340"/>
                    </a:cubicBezTo>
                    <a:cubicBezTo>
                      <a:pt x="64" y="1186"/>
                      <a:pt x="64" y="1186"/>
                      <a:pt x="64" y="1186"/>
                    </a:cubicBezTo>
                    <a:cubicBezTo>
                      <a:pt x="153" y="1186"/>
                      <a:pt x="153" y="1186"/>
                      <a:pt x="153" y="1186"/>
                    </a:cubicBezTo>
                    <a:cubicBezTo>
                      <a:pt x="153" y="1186"/>
                      <a:pt x="153" y="1186"/>
                      <a:pt x="153" y="1186"/>
                    </a:cubicBezTo>
                    <a:close/>
                    <a:moveTo>
                      <a:pt x="64" y="984"/>
                    </a:moveTo>
                    <a:cubicBezTo>
                      <a:pt x="64" y="830"/>
                      <a:pt x="64" y="830"/>
                      <a:pt x="64" y="830"/>
                    </a:cubicBezTo>
                    <a:cubicBezTo>
                      <a:pt x="153" y="806"/>
                      <a:pt x="153" y="806"/>
                      <a:pt x="153" y="806"/>
                    </a:cubicBezTo>
                    <a:cubicBezTo>
                      <a:pt x="153" y="976"/>
                      <a:pt x="153" y="976"/>
                      <a:pt x="153" y="976"/>
                    </a:cubicBezTo>
                    <a:cubicBezTo>
                      <a:pt x="64" y="984"/>
                      <a:pt x="64" y="984"/>
                      <a:pt x="64" y="984"/>
                    </a:cubicBezTo>
                    <a:cubicBezTo>
                      <a:pt x="64" y="984"/>
                      <a:pt x="64" y="984"/>
                      <a:pt x="64" y="984"/>
                    </a:cubicBezTo>
                    <a:close/>
                    <a:moveTo>
                      <a:pt x="64" y="806"/>
                    </a:moveTo>
                    <a:cubicBezTo>
                      <a:pt x="64" y="644"/>
                      <a:pt x="64" y="644"/>
                      <a:pt x="64" y="644"/>
                    </a:cubicBezTo>
                    <a:cubicBezTo>
                      <a:pt x="153" y="620"/>
                      <a:pt x="153" y="620"/>
                      <a:pt x="153" y="620"/>
                    </a:cubicBezTo>
                    <a:cubicBezTo>
                      <a:pt x="153" y="782"/>
                      <a:pt x="153" y="782"/>
                      <a:pt x="153" y="782"/>
                    </a:cubicBezTo>
                    <a:cubicBezTo>
                      <a:pt x="64" y="806"/>
                      <a:pt x="64" y="806"/>
                      <a:pt x="64" y="806"/>
                    </a:cubicBezTo>
                    <a:cubicBezTo>
                      <a:pt x="64" y="806"/>
                      <a:pt x="64" y="806"/>
                      <a:pt x="64" y="806"/>
                    </a:cubicBezTo>
                    <a:close/>
                    <a:moveTo>
                      <a:pt x="153" y="596"/>
                    </a:moveTo>
                    <a:cubicBezTo>
                      <a:pt x="64" y="620"/>
                      <a:pt x="64" y="620"/>
                      <a:pt x="64" y="620"/>
                    </a:cubicBezTo>
                    <a:cubicBezTo>
                      <a:pt x="64" y="466"/>
                      <a:pt x="64" y="466"/>
                      <a:pt x="64" y="466"/>
                    </a:cubicBezTo>
                    <a:cubicBezTo>
                      <a:pt x="153" y="434"/>
                      <a:pt x="153" y="434"/>
                      <a:pt x="153" y="434"/>
                    </a:cubicBezTo>
                    <a:cubicBezTo>
                      <a:pt x="153" y="596"/>
                      <a:pt x="153" y="596"/>
                      <a:pt x="153" y="596"/>
                    </a:cubicBezTo>
                    <a:cubicBezTo>
                      <a:pt x="153" y="596"/>
                      <a:pt x="153" y="596"/>
                      <a:pt x="153" y="596"/>
                    </a:cubicBezTo>
                    <a:close/>
                  </a:path>
                </a:pathLst>
              </a:custGeom>
              <a:solidFill>
                <a:srgbClr val="797979"/>
              </a:solidFill>
              <a:ln>
                <a:noFill/>
              </a:ln>
            </p:spPr>
            <p:txBody>
              <a:bodyPr vert="horz" wrap="square" lIns="91440" tIns="45720" rIns="91440" bIns="45720" numCol="1" anchor="t" anchorCtr="0" compatLnSpc="1">
                <a:prstTxWarp prst="textNoShape">
                  <a:avLst/>
                </a:prstTxWarp>
              </a:bodyPr>
              <a:lstStyle/>
              <a:p>
                <a:endParaRPr lang="en-US"/>
              </a:p>
            </p:txBody>
          </p:sp>
          <p:sp>
            <p:nvSpPr>
              <p:cNvPr id="47" name="Oval 46"/>
              <p:cNvSpPr/>
              <p:nvPr/>
            </p:nvSpPr>
            <p:spPr bwMode="auto">
              <a:xfrm>
                <a:off x="8686342" y="5712496"/>
                <a:ext cx="523204" cy="523204"/>
              </a:xfrm>
              <a:prstGeom prst="ellipse">
                <a:avLst/>
              </a:prstGeom>
              <a:noFill/>
              <a:ln w="38100">
                <a:solidFill>
                  <a:schemeClr val="bg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sp>
          <p:nvSpPr>
            <p:cNvPr id="28" name="Freeform 17"/>
            <p:cNvSpPr>
              <a:spLocks noEditPoints="1"/>
            </p:cNvSpPr>
            <p:nvPr/>
          </p:nvSpPr>
          <p:spPr bwMode="auto">
            <a:xfrm>
              <a:off x="8607558" y="5828692"/>
              <a:ext cx="361598" cy="275810"/>
            </a:xfrm>
            <a:custGeom>
              <a:avLst/>
              <a:gdLst>
                <a:gd name="T0" fmla="*/ 28 w 2338"/>
                <a:gd name="T1" fmla="*/ 274 h 1783"/>
                <a:gd name="T2" fmla="*/ 0 w 2338"/>
                <a:gd name="T3" fmla="*/ 1749 h 1783"/>
                <a:gd name="T4" fmla="*/ 2310 w 2338"/>
                <a:gd name="T5" fmla="*/ 1783 h 1783"/>
                <a:gd name="T6" fmla="*/ 2338 w 2338"/>
                <a:gd name="T7" fmla="*/ 308 h 1783"/>
                <a:gd name="T8" fmla="*/ 2247 w 2338"/>
                <a:gd name="T9" fmla="*/ 1692 h 1783"/>
                <a:gd name="T10" fmla="*/ 91 w 2338"/>
                <a:gd name="T11" fmla="*/ 366 h 1783"/>
                <a:gd name="T12" fmla="*/ 2247 w 2338"/>
                <a:gd name="T13" fmla="*/ 1692 h 1783"/>
                <a:gd name="T14" fmla="*/ 1984 w 2338"/>
                <a:gd name="T15" fmla="*/ 143 h 1783"/>
                <a:gd name="T16" fmla="*/ 1938 w 2338"/>
                <a:gd name="T17" fmla="*/ 97 h 1783"/>
                <a:gd name="T18" fmla="*/ 1984 w 2338"/>
                <a:gd name="T19" fmla="*/ 143 h 1783"/>
                <a:gd name="T20" fmla="*/ 2310 w 2338"/>
                <a:gd name="T21" fmla="*/ 0 h 1783"/>
                <a:gd name="T22" fmla="*/ 0 w 2338"/>
                <a:gd name="T23" fmla="*/ 34 h 1783"/>
                <a:gd name="T24" fmla="*/ 28 w 2338"/>
                <a:gd name="T25" fmla="*/ 228 h 1783"/>
                <a:gd name="T26" fmla="*/ 2338 w 2338"/>
                <a:gd name="T27" fmla="*/ 200 h 1783"/>
                <a:gd name="T28" fmla="*/ 2310 w 2338"/>
                <a:gd name="T29" fmla="*/ 0 h 1783"/>
                <a:gd name="T30" fmla="*/ 1755 w 2338"/>
                <a:gd name="T31" fmla="*/ 160 h 1783"/>
                <a:gd name="T32" fmla="*/ 1858 w 2338"/>
                <a:gd name="T33" fmla="*/ 143 h 1783"/>
                <a:gd name="T34" fmla="*/ 1858 w 2338"/>
                <a:gd name="T35" fmla="*/ 160 h 1783"/>
                <a:gd name="T36" fmla="*/ 1921 w 2338"/>
                <a:gd name="T37" fmla="*/ 160 h 1783"/>
                <a:gd name="T38" fmla="*/ 2001 w 2338"/>
                <a:gd name="T39" fmla="*/ 74 h 1783"/>
                <a:gd name="T40" fmla="*/ 2001 w 2338"/>
                <a:gd name="T41" fmla="*/ 160 h 1783"/>
                <a:gd name="T42" fmla="*/ 2161 w 2338"/>
                <a:gd name="T43" fmla="*/ 160 h 1783"/>
                <a:gd name="T44" fmla="*/ 2132 w 2338"/>
                <a:gd name="T45" fmla="*/ 131 h 1783"/>
                <a:gd name="T46" fmla="*/ 2104 w 2338"/>
                <a:gd name="T47" fmla="*/ 160 h 1783"/>
                <a:gd name="T48" fmla="*/ 2115 w 2338"/>
                <a:gd name="T49" fmla="*/ 114 h 1783"/>
                <a:gd name="T50" fmla="*/ 2104 w 2338"/>
                <a:gd name="T51" fmla="*/ 74 h 1783"/>
                <a:gd name="T52" fmla="*/ 2161 w 2338"/>
                <a:gd name="T53" fmla="*/ 74 h 1783"/>
                <a:gd name="T54" fmla="*/ 2144 w 2338"/>
                <a:gd name="T55" fmla="*/ 114 h 1783"/>
                <a:gd name="T56" fmla="*/ 2190 w 2338"/>
                <a:gd name="T57" fmla="*/ 160 h 1783"/>
                <a:gd name="T58" fmla="*/ 1240 w 2338"/>
                <a:gd name="T59" fmla="*/ 1480 h 1783"/>
                <a:gd name="T60" fmla="*/ 937 w 2338"/>
                <a:gd name="T61" fmla="*/ 1274 h 1783"/>
                <a:gd name="T62" fmla="*/ 1401 w 2338"/>
                <a:gd name="T63" fmla="*/ 1080 h 1783"/>
                <a:gd name="T64" fmla="*/ 1349 w 2338"/>
                <a:gd name="T65" fmla="*/ 1434 h 17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338" h="1783">
                  <a:moveTo>
                    <a:pt x="2310" y="274"/>
                  </a:moveTo>
                  <a:cubicBezTo>
                    <a:pt x="28" y="274"/>
                    <a:pt x="28" y="274"/>
                    <a:pt x="28" y="274"/>
                  </a:cubicBezTo>
                  <a:cubicBezTo>
                    <a:pt x="11" y="274"/>
                    <a:pt x="0" y="291"/>
                    <a:pt x="0" y="308"/>
                  </a:cubicBezTo>
                  <a:cubicBezTo>
                    <a:pt x="0" y="1749"/>
                    <a:pt x="0" y="1749"/>
                    <a:pt x="0" y="1749"/>
                  </a:cubicBezTo>
                  <a:cubicBezTo>
                    <a:pt x="0" y="1766"/>
                    <a:pt x="11" y="1783"/>
                    <a:pt x="28" y="1783"/>
                  </a:cubicBezTo>
                  <a:cubicBezTo>
                    <a:pt x="2310" y="1783"/>
                    <a:pt x="2310" y="1783"/>
                    <a:pt x="2310" y="1783"/>
                  </a:cubicBezTo>
                  <a:cubicBezTo>
                    <a:pt x="2327" y="1783"/>
                    <a:pt x="2338" y="1766"/>
                    <a:pt x="2338" y="1749"/>
                  </a:cubicBezTo>
                  <a:cubicBezTo>
                    <a:pt x="2338" y="308"/>
                    <a:pt x="2338" y="308"/>
                    <a:pt x="2338" y="308"/>
                  </a:cubicBezTo>
                  <a:cubicBezTo>
                    <a:pt x="2338" y="291"/>
                    <a:pt x="2327" y="274"/>
                    <a:pt x="2310" y="274"/>
                  </a:cubicBezTo>
                  <a:close/>
                  <a:moveTo>
                    <a:pt x="2247" y="1692"/>
                  </a:moveTo>
                  <a:cubicBezTo>
                    <a:pt x="91" y="1692"/>
                    <a:pt x="91" y="1692"/>
                    <a:pt x="91" y="1692"/>
                  </a:cubicBezTo>
                  <a:cubicBezTo>
                    <a:pt x="91" y="366"/>
                    <a:pt x="91" y="366"/>
                    <a:pt x="91" y="366"/>
                  </a:cubicBezTo>
                  <a:cubicBezTo>
                    <a:pt x="2247" y="366"/>
                    <a:pt x="2247" y="366"/>
                    <a:pt x="2247" y="366"/>
                  </a:cubicBezTo>
                  <a:cubicBezTo>
                    <a:pt x="2247" y="1692"/>
                    <a:pt x="2247" y="1692"/>
                    <a:pt x="2247" y="1692"/>
                  </a:cubicBezTo>
                  <a:cubicBezTo>
                    <a:pt x="2247" y="1692"/>
                    <a:pt x="2247" y="1692"/>
                    <a:pt x="2247" y="1692"/>
                  </a:cubicBezTo>
                  <a:close/>
                  <a:moveTo>
                    <a:pt x="1984" y="143"/>
                  </a:moveTo>
                  <a:cubicBezTo>
                    <a:pt x="1938" y="143"/>
                    <a:pt x="1938" y="143"/>
                    <a:pt x="1938" y="143"/>
                  </a:cubicBezTo>
                  <a:cubicBezTo>
                    <a:pt x="1938" y="97"/>
                    <a:pt x="1938" y="97"/>
                    <a:pt x="1938" y="97"/>
                  </a:cubicBezTo>
                  <a:cubicBezTo>
                    <a:pt x="1984" y="97"/>
                    <a:pt x="1984" y="97"/>
                    <a:pt x="1984" y="97"/>
                  </a:cubicBezTo>
                  <a:cubicBezTo>
                    <a:pt x="1984" y="143"/>
                    <a:pt x="1984" y="143"/>
                    <a:pt x="1984" y="143"/>
                  </a:cubicBezTo>
                  <a:cubicBezTo>
                    <a:pt x="1984" y="143"/>
                    <a:pt x="1984" y="143"/>
                    <a:pt x="1984" y="143"/>
                  </a:cubicBezTo>
                  <a:close/>
                  <a:moveTo>
                    <a:pt x="2310" y="0"/>
                  </a:moveTo>
                  <a:cubicBezTo>
                    <a:pt x="28" y="0"/>
                    <a:pt x="28" y="0"/>
                    <a:pt x="28" y="0"/>
                  </a:cubicBezTo>
                  <a:cubicBezTo>
                    <a:pt x="11" y="0"/>
                    <a:pt x="0" y="11"/>
                    <a:pt x="0" y="34"/>
                  </a:cubicBezTo>
                  <a:cubicBezTo>
                    <a:pt x="0" y="200"/>
                    <a:pt x="0" y="200"/>
                    <a:pt x="0" y="200"/>
                  </a:cubicBezTo>
                  <a:cubicBezTo>
                    <a:pt x="0" y="217"/>
                    <a:pt x="11" y="228"/>
                    <a:pt x="28" y="228"/>
                  </a:cubicBezTo>
                  <a:cubicBezTo>
                    <a:pt x="2310" y="228"/>
                    <a:pt x="2310" y="228"/>
                    <a:pt x="2310" y="228"/>
                  </a:cubicBezTo>
                  <a:cubicBezTo>
                    <a:pt x="2327" y="228"/>
                    <a:pt x="2338" y="217"/>
                    <a:pt x="2338" y="200"/>
                  </a:cubicBezTo>
                  <a:cubicBezTo>
                    <a:pt x="2338" y="34"/>
                    <a:pt x="2338" y="34"/>
                    <a:pt x="2338" y="34"/>
                  </a:cubicBezTo>
                  <a:cubicBezTo>
                    <a:pt x="2338" y="11"/>
                    <a:pt x="2327" y="0"/>
                    <a:pt x="2310" y="0"/>
                  </a:cubicBezTo>
                  <a:close/>
                  <a:moveTo>
                    <a:pt x="1858" y="160"/>
                  </a:moveTo>
                  <a:cubicBezTo>
                    <a:pt x="1755" y="160"/>
                    <a:pt x="1755" y="160"/>
                    <a:pt x="1755" y="160"/>
                  </a:cubicBezTo>
                  <a:cubicBezTo>
                    <a:pt x="1755" y="143"/>
                    <a:pt x="1755" y="143"/>
                    <a:pt x="1755" y="143"/>
                  </a:cubicBezTo>
                  <a:cubicBezTo>
                    <a:pt x="1858" y="143"/>
                    <a:pt x="1858" y="143"/>
                    <a:pt x="1858" y="143"/>
                  </a:cubicBezTo>
                  <a:cubicBezTo>
                    <a:pt x="1858" y="160"/>
                    <a:pt x="1858" y="160"/>
                    <a:pt x="1858" y="160"/>
                  </a:cubicBezTo>
                  <a:cubicBezTo>
                    <a:pt x="1858" y="160"/>
                    <a:pt x="1858" y="160"/>
                    <a:pt x="1858" y="160"/>
                  </a:cubicBezTo>
                  <a:close/>
                  <a:moveTo>
                    <a:pt x="2001" y="160"/>
                  </a:moveTo>
                  <a:cubicBezTo>
                    <a:pt x="1921" y="160"/>
                    <a:pt x="1921" y="160"/>
                    <a:pt x="1921" y="160"/>
                  </a:cubicBezTo>
                  <a:cubicBezTo>
                    <a:pt x="1921" y="74"/>
                    <a:pt x="1921" y="74"/>
                    <a:pt x="1921" y="74"/>
                  </a:cubicBezTo>
                  <a:cubicBezTo>
                    <a:pt x="2001" y="74"/>
                    <a:pt x="2001" y="74"/>
                    <a:pt x="2001" y="74"/>
                  </a:cubicBezTo>
                  <a:cubicBezTo>
                    <a:pt x="2001" y="160"/>
                    <a:pt x="2001" y="160"/>
                    <a:pt x="2001" y="160"/>
                  </a:cubicBezTo>
                  <a:cubicBezTo>
                    <a:pt x="2001" y="160"/>
                    <a:pt x="2001" y="160"/>
                    <a:pt x="2001" y="160"/>
                  </a:cubicBezTo>
                  <a:close/>
                  <a:moveTo>
                    <a:pt x="2190" y="160"/>
                  </a:moveTo>
                  <a:cubicBezTo>
                    <a:pt x="2161" y="160"/>
                    <a:pt x="2161" y="160"/>
                    <a:pt x="2161" y="160"/>
                  </a:cubicBezTo>
                  <a:cubicBezTo>
                    <a:pt x="2144" y="143"/>
                    <a:pt x="2144" y="143"/>
                    <a:pt x="2144" y="143"/>
                  </a:cubicBezTo>
                  <a:cubicBezTo>
                    <a:pt x="2132" y="131"/>
                    <a:pt x="2132" y="131"/>
                    <a:pt x="2132" y="131"/>
                  </a:cubicBezTo>
                  <a:cubicBezTo>
                    <a:pt x="2104" y="160"/>
                    <a:pt x="2104" y="160"/>
                    <a:pt x="2104" y="160"/>
                  </a:cubicBezTo>
                  <a:cubicBezTo>
                    <a:pt x="2104" y="160"/>
                    <a:pt x="2104" y="160"/>
                    <a:pt x="2104" y="160"/>
                  </a:cubicBezTo>
                  <a:cubicBezTo>
                    <a:pt x="2075" y="160"/>
                    <a:pt x="2075" y="160"/>
                    <a:pt x="2075" y="160"/>
                  </a:cubicBezTo>
                  <a:cubicBezTo>
                    <a:pt x="2115" y="114"/>
                    <a:pt x="2115" y="114"/>
                    <a:pt x="2115" y="114"/>
                  </a:cubicBezTo>
                  <a:cubicBezTo>
                    <a:pt x="2075" y="74"/>
                    <a:pt x="2075" y="74"/>
                    <a:pt x="2075" y="74"/>
                  </a:cubicBezTo>
                  <a:cubicBezTo>
                    <a:pt x="2104" y="74"/>
                    <a:pt x="2104" y="74"/>
                    <a:pt x="2104" y="74"/>
                  </a:cubicBezTo>
                  <a:cubicBezTo>
                    <a:pt x="2132" y="103"/>
                    <a:pt x="2132" y="103"/>
                    <a:pt x="2132" y="103"/>
                  </a:cubicBezTo>
                  <a:cubicBezTo>
                    <a:pt x="2161" y="74"/>
                    <a:pt x="2161" y="74"/>
                    <a:pt x="2161" y="74"/>
                  </a:cubicBezTo>
                  <a:cubicBezTo>
                    <a:pt x="2190" y="74"/>
                    <a:pt x="2190" y="74"/>
                    <a:pt x="2190" y="74"/>
                  </a:cubicBezTo>
                  <a:cubicBezTo>
                    <a:pt x="2144" y="114"/>
                    <a:pt x="2144" y="114"/>
                    <a:pt x="2144" y="114"/>
                  </a:cubicBezTo>
                  <a:cubicBezTo>
                    <a:pt x="2190" y="160"/>
                    <a:pt x="2190" y="160"/>
                    <a:pt x="2190" y="160"/>
                  </a:cubicBezTo>
                  <a:cubicBezTo>
                    <a:pt x="2190" y="160"/>
                    <a:pt x="2190" y="160"/>
                    <a:pt x="2190" y="160"/>
                  </a:cubicBezTo>
                  <a:close/>
                  <a:moveTo>
                    <a:pt x="1349" y="1434"/>
                  </a:moveTo>
                  <a:cubicBezTo>
                    <a:pt x="1240" y="1480"/>
                    <a:pt x="1240" y="1480"/>
                    <a:pt x="1240" y="1480"/>
                  </a:cubicBezTo>
                  <a:cubicBezTo>
                    <a:pt x="1109" y="1171"/>
                    <a:pt x="1109" y="1171"/>
                    <a:pt x="1109" y="1171"/>
                  </a:cubicBezTo>
                  <a:cubicBezTo>
                    <a:pt x="937" y="1274"/>
                    <a:pt x="937" y="1274"/>
                    <a:pt x="937" y="1274"/>
                  </a:cubicBezTo>
                  <a:cubicBezTo>
                    <a:pt x="937" y="577"/>
                    <a:pt x="937" y="577"/>
                    <a:pt x="937" y="577"/>
                  </a:cubicBezTo>
                  <a:cubicBezTo>
                    <a:pt x="1401" y="1080"/>
                    <a:pt x="1401" y="1080"/>
                    <a:pt x="1401" y="1080"/>
                  </a:cubicBezTo>
                  <a:cubicBezTo>
                    <a:pt x="1218" y="1126"/>
                    <a:pt x="1218" y="1126"/>
                    <a:pt x="1218" y="1126"/>
                  </a:cubicBezTo>
                  <a:cubicBezTo>
                    <a:pt x="1349" y="1434"/>
                    <a:pt x="1349" y="1434"/>
                    <a:pt x="1349" y="1434"/>
                  </a:cubicBezTo>
                  <a:cubicBezTo>
                    <a:pt x="1349" y="1434"/>
                    <a:pt x="1349" y="1434"/>
                    <a:pt x="1349" y="143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Oval 47"/>
            <p:cNvSpPr/>
            <p:nvPr/>
          </p:nvSpPr>
          <p:spPr bwMode="auto">
            <a:xfrm>
              <a:off x="8462794" y="5641033"/>
              <a:ext cx="651127" cy="651127"/>
            </a:xfrm>
            <a:prstGeom prst="ellipse">
              <a:avLst/>
            </a:prstGeom>
            <a:noFill/>
            <a:ln w="38100">
              <a:solidFill>
                <a:schemeClr val="bg1"/>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0" name="TextBox 49"/>
            <p:cNvSpPr txBox="1"/>
            <p:nvPr/>
          </p:nvSpPr>
          <p:spPr>
            <a:xfrm>
              <a:off x="5710566" y="5332840"/>
              <a:ext cx="1015343" cy="489365"/>
            </a:xfrm>
            <a:prstGeom prst="rect">
              <a:avLst/>
            </a:prstGeom>
            <a:noFill/>
          </p:spPr>
          <p:txBody>
            <a:bodyPr wrap="none" lIns="182880" tIns="146304" rIns="182880" bIns="146304" rtlCol="0">
              <a:spAutoFit/>
            </a:bodyPr>
            <a:lstStyle/>
            <a:p>
              <a:pPr algn="ctr">
                <a:lnSpc>
                  <a:spcPct val="90000"/>
                </a:lnSpc>
                <a:spcAft>
                  <a:spcPts val="600"/>
                </a:spcAft>
              </a:pPr>
              <a:r>
                <a:rPr lang="en-US" sz="700" b="1" dirty="0">
                  <a:gradFill>
                    <a:gsLst>
                      <a:gs pos="8960">
                        <a:schemeClr val="bg2"/>
                      </a:gs>
                      <a:gs pos="15000">
                        <a:schemeClr val="bg2"/>
                      </a:gs>
                    </a:gsLst>
                    <a:lin ang="5400000" scaled="0"/>
                  </a:gradFill>
                </a:rPr>
                <a:t>CONTOSO</a:t>
              </a:r>
              <a:br>
                <a:rPr lang="en-US" sz="700" b="1" dirty="0">
                  <a:gradFill>
                    <a:gsLst>
                      <a:gs pos="8960">
                        <a:schemeClr val="bg2"/>
                      </a:gs>
                      <a:gs pos="15000">
                        <a:schemeClr val="bg2"/>
                      </a:gs>
                    </a:gsLst>
                    <a:lin ang="5400000" scaled="0"/>
                  </a:gradFill>
                </a:rPr>
              </a:br>
              <a:r>
                <a:rPr lang="en-US" sz="700" b="1" dirty="0">
                  <a:gradFill>
                    <a:gsLst>
                      <a:gs pos="8960">
                        <a:schemeClr val="bg2"/>
                      </a:gs>
                      <a:gs pos="15000">
                        <a:schemeClr val="bg2"/>
                      </a:gs>
                    </a:gsLst>
                    <a:lin ang="5400000" scaled="0"/>
                  </a:gradFill>
                </a:rPr>
                <a:t>CORPORATION</a:t>
              </a:r>
            </a:p>
          </p:txBody>
        </p:sp>
        <p:sp>
          <p:nvSpPr>
            <p:cNvPr id="51" name="TextBox 50"/>
            <p:cNvSpPr txBox="1"/>
            <p:nvPr/>
          </p:nvSpPr>
          <p:spPr>
            <a:xfrm>
              <a:off x="9050817" y="3505509"/>
              <a:ext cx="1021755" cy="489365"/>
            </a:xfrm>
            <a:prstGeom prst="rect">
              <a:avLst/>
            </a:prstGeom>
            <a:noFill/>
          </p:spPr>
          <p:txBody>
            <a:bodyPr wrap="none" lIns="182880" tIns="146304" rIns="182880" bIns="146304" rtlCol="0">
              <a:spAutoFit/>
            </a:bodyPr>
            <a:lstStyle/>
            <a:p>
              <a:pPr>
                <a:lnSpc>
                  <a:spcPct val="90000"/>
                </a:lnSpc>
                <a:spcAft>
                  <a:spcPts val="600"/>
                </a:spcAft>
              </a:pPr>
              <a:r>
                <a:rPr lang="en-US" sz="700" b="1" dirty="0">
                  <a:gradFill>
                    <a:gsLst>
                      <a:gs pos="578">
                        <a:schemeClr val="bg1"/>
                      </a:gs>
                      <a:gs pos="8960">
                        <a:schemeClr val="bg1"/>
                      </a:gs>
                    </a:gsLst>
                    <a:lin ang="5400000" scaled="0"/>
                  </a:gradFill>
                </a:rPr>
                <a:t>USER</a:t>
              </a:r>
              <a:br>
                <a:rPr lang="en-US" sz="700" b="1" dirty="0">
                  <a:gradFill>
                    <a:gsLst>
                      <a:gs pos="578">
                        <a:schemeClr val="bg1"/>
                      </a:gs>
                      <a:gs pos="8960">
                        <a:schemeClr val="bg1"/>
                      </a:gs>
                    </a:gsLst>
                    <a:lin ang="5400000" scaled="0"/>
                  </a:gradFill>
                </a:rPr>
              </a:br>
              <a:r>
                <a:rPr lang="en-US" sz="700" b="1" dirty="0">
                  <a:gradFill>
                    <a:gsLst>
                      <a:gs pos="578">
                        <a:schemeClr val="bg1"/>
                      </a:gs>
                      <a:gs pos="8960">
                        <a:schemeClr val="bg1"/>
                      </a:gs>
                    </a:gsLst>
                    <a:lin ang="5400000" scaled="0"/>
                  </a:gradFill>
                </a:rPr>
                <a:t>MANAGEMENT</a:t>
              </a:r>
            </a:p>
          </p:txBody>
        </p:sp>
        <p:sp>
          <p:nvSpPr>
            <p:cNvPr id="52" name="TextBox 51"/>
            <p:cNvSpPr txBox="1"/>
            <p:nvPr/>
          </p:nvSpPr>
          <p:spPr>
            <a:xfrm>
              <a:off x="7135340" y="4141252"/>
              <a:ext cx="1034579" cy="489365"/>
            </a:xfrm>
            <a:prstGeom prst="rect">
              <a:avLst/>
            </a:prstGeom>
            <a:noFill/>
          </p:spPr>
          <p:txBody>
            <a:bodyPr wrap="none" lIns="182880" tIns="146304" rIns="182880" bIns="146304" rtlCol="0">
              <a:spAutoFit/>
            </a:bodyPr>
            <a:lstStyle/>
            <a:p>
              <a:pPr algn="ctr">
                <a:lnSpc>
                  <a:spcPct val="90000"/>
                </a:lnSpc>
                <a:spcAft>
                  <a:spcPts val="600"/>
                </a:spcAft>
              </a:pPr>
              <a:r>
                <a:rPr lang="en-US" sz="700" b="1" dirty="0">
                  <a:gradFill>
                    <a:gsLst>
                      <a:gs pos="578">
                        <a:schemeClr val="bg1"/>
                      </a:gs>
                      <a:gs pos="8960">
                        <a:schemeClr val="bg1"/>
                      </a:gs>
                    </a:gsLst>
                    <a:lin ang="5400000" scaled="0"/>
                  </a:gradFill>
                </a:rPr>
                <a:t>DIRECTORY</a:t>
              </a:r>
              <a:br>
                <a:rPr lang="en-US" sz="700" b="1" dirty="0">
                  <a:gradFill>
                    <a:gsLst>
                      <a:gs pos="578">
                        <a:schemeClr val="bg1"/>
                      </a:gs>
                      <a:gs pos="8960">
                        <a:schemeClr val="bg1"/>
                      </a:gs>
                    </a:gsLst>
                    <a:lin ang="5400000" scaled="0"/>
                  </a:gradFill>
                </a:rPr>
              </a:br>
              <a:r>
                <a:rPr lang="en-US" sz="700" b="1" dirty="0">
                  <a:gradFill>
                    <a:gsLst>
                      <a:gs pos="578">
                        <a:schemeClr val="bg1"/>
                      </a:gs>
                      <a:gs pos="8960">
                        <a:schemeClr val="bg1"/>
                      </a:gs>
                    </a:gsLst>
                    <a:lin ang="5400000" scaled="0"/>
                  </a:gradFill>
                </a:rPr>
                <a:t>INTERGRATION</a:t>
              </a:r>
            </a:p>
          </p:txBody>
        </p:sp>
        <p:sp>
          <p:nvSpPr>
            <p:cNvPr id="53" name="TextBox 52"/>
            <p:cNvSpPr txBox="1"/>
            <p:nvPr/>
          </p:nvSpPr>
          <p:spPr>
            <a:xfrm>
              <a:off x="9730252" y="5421807"/>
              <a:ext cx="989695" cy="489365"/>
            </a:xfrm>
            <a:prstGeom prst="rect">
              <a:avLst/>
            </a:prstGeom>
            <a:noFill/>
          </p:spPr>
          <p:txBody>
            <a:bodyPr wrap="none" lIns="182880" tIns="146304" rIns="182880" bIns="146304" rtlCol="0">
              <a:spAutoFit/>
            </a:bodyPr>
            <a:lstStyle/>
            <a:p>
              <a:pPr algn="ctr">
                <a:lnSpc>
                  <a:spcPct val="90000"/>
                </a:lnSpc>
                <a:spcAft>
                  <a:spcPts val="600"/>
                </a:spcAft>
              </a:pPr>
              <a:r>
                <a:rPr lang="en-US" sz="700" b="1" dirty="0">
                  <a:gradFill>
                    <a:gsLst>
                      <a:gs pos="578">
                        <a:schemeClr val="bg1"/>
                      </a:gs>
                      <a:gs pos="8960">
                        <a:schemeClr val="bg1"/>
                      </a:gs>
                    </a:gsLst>
                    <a:lin ang="5400000" scaled="0"/>
                  </a:gradFill>
                </a:rPr>
                <a:t>AZURE ACTIVE</a:t>
              </a:r>
              <a:br>
                <a:rPr lang="en-US" sz="700" b="1" dirty="0">
                  <a:gradFill>
                    <a:gsLst>
                      <a:gs pos="578">
                        <a:schemeClr val="bg1"/>
                      </a:gs>
                      <a:gs pos="8960">
                        <a:schemeClr val="bg1"/>
                      </a:gs>
                    </a:gsLst>
                    <a:lin ang="5400000" scaled="0"/>
                  </a:gradFill>
                </a:rPr>
              </a:br>
              <a:r>
                <a:rPr lang="en-US" sz="700" b="1" dirty="0">
                  <a:gradFill>
                    <a:gsLst>
                      <a:gs pos="578">
                        <a:schemeClr val="bg1"/>
                      </a:gs>
                      <a:gs pos="8960">
                        <a:schemeClr val="bg1"/>
                      </a:gs>
                    </a:gsLst>
                    <a:lin ang="5400000" scaled="0"/>
                  </a:gradFill>
                </a:rPr>
                <a:t>DIRECTORY</a:t>
              </a:r>
            </a:p>
          </p:txBody>
        </p:sp>
        <p:sp>
          <p:nvSpPr>
            <p:cNvPr id="54" name="TextBox 53"/>
            <p:cNvSpPr txBox="1"/>
            <p:nvPr/>
          </p:nvSpPr>
          <p:spPr>
            <a:xfrm>
              <a:off x="9730251" y="4513010"/>
              <a:ext cx="989695" cy="489365"/>
            </a:xfrm>
            <a:prstGeom prst="rect">
              <a:avLst/>
            </a:prstGeom>
            <a:noFill/>
          </p:spPr>
          <p:txBody>
            <a:bodyPr wrap="none" lIns="182880" tIns="146304" rIns="182880" bIns="146304" rtlCol="0">
              <a:spAutoFit/>
            </a:bodyPr>
            <a:lstStyle/>
            <a:p>
              <a:pPr algn="ctr">
                <a:lnSpc>
                  <a:spcPct val="90000"/>
                </a:lnSpc>
                <a:spcAft>
                  <a:spcPts val="600"/>
                </a:spcAft>
              </a:pPr>
              <a:r>
                <a:rPr lang="en-US" sz="700" b="1" dirty="0">
                  <a:gradFill>
                    <a:gsLst>
                      <a:gs pos="578">
                        <a:schemeClr val="bg1"/>
                      </a:gs>
                      <a:gs pos="8960">
                        <a:schemeClr val="bg1"/>
                      </a:gs>
                    </a:gsLst>
                    <a:lin ang="5400000" scaled="0"/>
                  </a:gradFill>
                </a:rPr>
                <a:t>AZURE ACTIVE</a:t>
              </a:r>
              <a:br>
                <a:rPr lang="en-US" sz="700" b="1" dirty="0">
                  <a:gradFill>
                    <a:gsLst>
                      <a:gs pos="578">
                        <a:schemeClr val="bg1"/>
                      </a:gs>
                      <a:gs pos="8960">
                        <a:schemeClr val="bg1"/>
                      </a:gs>
                    </a:gsLst>
                    <a:lin ang="5400000" scaled="0"/>
                  </a:gradFill>
                </a:rPr>
              </a:br>
              <a:r>
                <a:rPr lang="en-US" sz="700" b="1" dirty="0">
                  <a:gradFill>
                    <a:gsLst>
                      <a:gs pos="578">
                        <a:schemeClr val="bg1"/>
                      </a:gs>
                      <a:gs pos="8960">
                        <a:schemeClr val="bg1"/>
                      </a:gs>
                    </a:gsLst>
                    <a:lin ang="5400000" scaled="0"/>
                  </a:gradFill>
                </a:rPr>
                <a:t>DIRECTORY</a:t>
              </a:r>
            </a:p>
          </p:txBody>
        </p:sp>
        <p:sp>
          <p:nvSpPr>
            <p:cNvPr id="55" name="TextBox 54"/>
            <p:cNvSpPr txBox="1"/>
            <p:nvPr/>
          </p:nvSpPr>
          <p:spPr>
            <a:xfrm>
              <a:off x="10921751" y="4300723"/>
              <a:ext cx="1015343" cy="489365"/>
            </a:xfrm>
            <a:prstGeom prst="rect">
              <a:avLst/>
            </a:prstGeom>
            <a:noFill/>
          </p:spPr>
          <p:txBody>
            <a:bodyPr wrap="none" lIns="182880" tIns="146304" rIns="182880" bIns="146304" rtlCol="0">
              <a:spAutoFit/>
            </a:bodyPr>
            <a:lstStyle/>
            <a:p>
              <a:pPr algn="ctr">
                <a:lnSpc>
                  <a:spcPct val="90000"/>
                </a:lnSpc>
                <a:spcAft>
                  <a:spcPts val="600"/>
                </a:spcAft>
              </a:pPr>
              <a:r>
                <a:rPr lang="en-US" sz="700" b="1" dirty="0">
                  <a:gradFill>
                    <a:gsLst>
                      <a:gs pos="8960">
                        <a:schemeClr val="bg2"/>
                      </a:gs>
                      <a:gs pos="15000">
                        <a:schemeClr val="bg2"/>
                      </a:gs>
                    </a:gsLst>
                    <a:lin ang="5400000" scaled="0"/>
                  </a:gradFill>
                </a:rPr>
                <a:t>FABRIKAM</a:t>
              </a:r>
              <a:br>
                <a:rPr lang="en-US" sz="700" b="1" dirty="0">
                  <a:gradFill>
                    <a:gsLst>
                      <a:gs pos="8960">
                        <a:schemeClr val="bg2"/>
                      </a:gs>
                      <a:gs pos="15000">
                        <a:schemeClr val="bg2"/>
                      </a:gs>
                    </a:gsLst>
                    <a:lin ang="5400000" scaled="0"/>
                  </a:gradFill>
                </a:rPr>
              </a:br>
              <a:r>
                <a:rPr lang="en-US" sz="700" b="1" dirty="0">
                  <a:gradFill>
                    <a:gsLst>
                      <a:gs pos="8960">
                        <a:schemeClr val="bg2"/>
                      </a:gs>
                      <a:gs pos="15000">
                        <a:schemeClr val="bg2"/>
                      </a:gs>
                    </a:gsLst>
                    <a:lin ang="5400000" scaled="0"/>
                  </a:gradFill>
                </a:rPr>
                <a:t>CORPORATION</a:t>
              </a:r>
            </a:p>
          </p:txBody>
        </p:sp>
        <p:sp>
          <p:nvSpPr>
            <p:cNvPr id="56" name="TextBox 55"/>
            <p:cNvSpPr txBox="1"/>
            <p:nvPr/>
          </p:nvSpPr>
          <p:spPr>
            <a:xfrm>
              <a:off x="10954767" y="5586508"/>
              <a:ext cx="1015343" cy="489365"/>
            </a:xfrm>
            <a:prstGeom prst="rect">
              <a:avLst/>
            </a:prstGeom>
            <a:noFill/>
          </p:spPr>
          <p:txBody>
            <a:bodyPr wrap="none" lIns="182880" tIns="146304" rIns="182880" bIns="146304" rtlCol="0">
              <a:spAutoFit/>
            </a:bodyPr>
            <a:lstStyle/>
            <a:p>
              <a:pPr algn="ctr">
                <a:lnSpc>
                  <a:spcPct val="90000"/>
                </a:lnSpc>
                <a:spcAft>
                  <a:spcPts val="600"/>
                </a:spcAft>
              </a:pPr>
              <a:r>
                <a:rPr lang="en-US" sz="700" b="1" dirty="0">
                  <a:gradFill>
                    <a:gsLst>
                      <a:gs pos="8960">
                        <a:schemeClr val="bg2"/>
                      </a:gs>
                      <a:gs pos="15000">
                        <a:schemeClr val="bg2"/>
                      </a:gs>
                    </a:gsLst>
                    <a:lin ang="5400000" scaled="0"/>
                  </a:gradFill>
                </a:rPr>
                <a:t>LITWARE</a:t>
              </a:r>
              <a:br>
                <a:rPr lang="en-US" sz="700" b="1" dirty="0">
                  <a:gradFill>
                    <a:gsLst>
                      <a:gs pos="8960">
                        <a:schemeClr val="bg2"/>
                      </a:gs>
                      <a:gs pos="15000">
                        <a:schemeClr val="bg2"/>
                      </a:gs>
                    </a:gsLst>
                    <a:lin ang="5400000" scaled="0"/>
                  </a:gradFill>
                </a:rPr>
              </a:br>
              <a:r>
                <a:rPr lang="en-US" sz="700" b="1" dirty="0">
                  <a:gradFill>
                    <a:gsLst>
                      <a:gs pos="8960">
                        <a:schemeClr val="bg2"/>
                      </a:gs>
                      <a:gs pos="15000">
                        <a:schemeClr val="bg2"/>
                      </a:gs>
                    </a:gsLst>
                    <a:lin ang="5400000" scaled="0"/>
                  </a:gradFill>
                </a:rPr>
                <a:t>CORPORATION</a:t>
              </a:r>
            </a:p>
          </p:txBody>
        </p:sp>
        <p:sp>
          <p:nvSpPr>
            <p:cNvPr id="57" name="TextBox 56"/>
            <p:cNvSpPr txBox="1"/>
            <p:nvPr/>
          </p:nvSpPr>
          <p:spPr>
            <a:xfrm>
              <a:off x="8982212" y="5923838"/>
              <a:ext cx="975267" cy="489365"/>
            </a:xfrm>
            <a:prstGeom prst="rect">
              <a:avLst/>
            </a:prstGeom>
            <a:noFill/>
          </p:spPr>
          <p:txBody>
            <a:bodyPr wrap="none" lIns="182880" tIns="146304" rIns="182880" bIns="146304" rtlCol="0">
              <a:spAutoFit/>
            </a:bodyPr>
            <a:lstStyle/>
            <a:p>
              <a:pPr>
                <a:lnSpc>
                  <a:spcPct val="90000"/>
                </a:lnSpc>
                <a:spcAft>
                  <a:spcPts val="600"/>
                </a:spcAft>
              </a:pPr>
              <a:r>
                <a:rPr lang="en-US" sz="700" b="1" dirty="0">
                  <a:gradFill>
                    <a:gsLst>
                      <a:gs pos="578">
                        <a:schemeClr val="bg1"/>
                      </a:gs>
                      <a:gs pos="8960">
                        <a:schemeClr val="bg1"/>
                      </a:gs>
                    </a:gsLst>
                    <a:lin ang="5400000" scaled="0"/>
                  </a:gradFill>
                </a:rPr>
                <a:t>APPLICATION</a:t>
              </a:r>
              <a:br>
                <a:rPr lang="en-US" sz="700" b="1" dirty="0">
                  <a:gradFill>
                    <a:gsLst>
                      <a:gs pos="578">
                        <a:schemeClr val="bg1"/>
                      </a:gs>
                      <a:gs pos="8960">
                        <a:schemeClr val="bg1"/>
                      </a:gs>
                    </a:gsLst>
                    <a:lin ang="5400000" scaled="0"/>
                  </a:gradFill>
                </a:rPr>
              </a:br>
              <a:r>
                <a:rPr lang="en-US" sz="700" b="1" dirty="0">
                  <a:gradFill>
                    <a:gsLst>
                      <a:gs pos="578">
                        <a:schemeClr val="bg1"/>
                      </a:gs>
                      <a:gs pos="8960">
                        <a:schemeClr val="bg1"/>
                      </a:gs>
                    </a:gsLst>
                    <a:lin ang="5400000" scaled="0"/>
                  </a:gradFill>
                </a:rPr>
                <a:t>INTEGRATION</a:t>
              </a:r>
            </a:p>
          </p:txBody>
        </p:sp>
        <p:cxnSp>
          <p:nvCxnSpPr>
            <p:cNvPr id="59" name="Straight Connector 58"/>
            <p:cNvCxnSpPr>
              <a:stCxn id="34" idx="6"/>
              <a:endCxn id="32" idx="2"/>
            </p:cNvCxnSpPr>
            <p:nvPr/>
          </p:nvCxnSpPr>
          <p:spPr>
            <a:xfrm flipV="1">
              <a:off x="6665288" y="4935071"/>
              <a:ext cx="623509" cy="1"/>
            </a:xfrm>
            <a:prstGeom prst="line">
              <a:avLst/>
            </a:prstGeom>
            <a:ln w="57150">
              <a:solidFill>
                <a:schemeClr val="bg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a:stCxn id="32" idx="6"/>
            </p:cNvCxnSpPr>
            <p:nvPr/>
          </p:nvCxnSpPr>
          <p:spPr>
            <a:xfrm>
              <a:off x="8024756" y="4935071"/>
              <a:ext cx="226034" cy="0"/>
            </a:xfrm>
            <a:prstGeom prst="line">
              <a:avLst/>
            </a:prstGeom>
            <a:ln w="5715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flipV="1">
              <a:off x="8786907" y="4174222"/>
              <a:ext cx="0" cy="193190"/>
            </a:xfrm>
            <a:prstGeom prst="line">
              <a:avLst/>
            </a:prstGeom>
            <a:ln w="5715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flipV="1">
              <a:off x="8786907" y="5448908"/>
              <a:ext cx="0" cy="193190"/>
            </a:xfrm>
            <a:prstGeom prst="line">
              <a:avLst/>
            </a:prstGeom>
            <a:ln w="5715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a:stCxn id="42" idx="6"/>
              <a:endCxn id="47" idx="2"/>
            </p:cNvCxnSpPr>
            <p:nvPr/>
          </p:nvCxnSpPr>
          <p:spPr>
            <a:xfrm>
              <a:off x="10498430" y="5240201"/>
              <a:ext cx="714836" cy="168673"/>
            </a:xfrm>
            <a:prstGeom prst="line">
              <a:avLst/>
            </a:prstGeom>
            <a:ln w="57150">
              <a:solidFill>
                <a:schemeClr val="bg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a:stCxn id="38" idx="6"/>
              <a:endCxn id="43" idx="2"/>
            </p:cNvCxnSpPr>
            <p:nvPr/>
          </p:nvCxnSpPr>
          <p:spPr>
            <a:xfrm flipV="1">
              <a:off x="10498430" y="4131888"/>
              <a:ext cx="680632" cy="186963"/>
            </a:xfrm>
            <a:prstGeom prst="line">
              <a:avLst/>
            </a:prstGeom>
            <a:ln w="57150">
              <a:solidFill>
                <a:schemeClr val="bg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10497374" y="5241017"/>
              <a:ext cx="415879" cy="95171"/>
            </a:xfrm>
            <a:prstGeom prst="line">
              <a:avLst/>
            </a:prstGeom>
            <a:ln w="5715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flipV="1">
              <a:off x="10486396" y="4225330"/>
              <a:ext cx="352285" cy="97714"/>
            </a:xfrm>
            <a:prstGeom prst="line">
              <a:avLst/>
            </a:prstGeom>
            <a:ln w="5715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6868971" y="4935071"/>
              <a:ext cx="422241" cy="0"/>
            </a:xfrm>
            <a:prstGeom prst="line">
              <a:avLst/>
            </a:prstGeom>
            <a:ln w="5715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742330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Link Office 365 and Azure</a:t>
            </a:r>
          </a:p>
        </p:txBody>
      </p:sp>
      <p:sp>
        <p:nvSpPr>
          <p:cNvPr id="2" name="Text Placeholder 1"/>
          <p:cNvSpPr>
            <a:spLocks noGrp="1"/>
          </p:cNvSpPr>
          <p:nvPr>
            <p:ph type="body" sz="quarter" idx="10"/>
          </p:nvPr>
        </p:nvSpPr>
        <p:spPr>
          <a:xfrm>
            <a:off x="274638" y="1212851"/>
            <a:ext cx="11887200" cy="3471400"/>
          </a:xfrm>
        </p:spPr>
        <p:txBody>
          <a:bodyPr/>
          <a:lstStyle/>
          <a:p>
            <a:pPr marL="395288" indent="-395288">
              <a:buFont typeface="Arial" panose="020B0604020202020204" pitchFamily="34" charset="0"/>
              <a:buChar char="•"/>
            </a:pPr>
            <a:r>
              <a:rPr lang="en-US" sz="3200" dirty="0"/>
              <a:t>Log into Microsoft Azure subscription as administrator</a:t>
            </a:r>
          </a:p>
          <a:p>
            <a:pPr marL="395288" indent="-395288">
              <a:buFont typeface="Arial" panose="020B0604020202020204" pitchFamily="34" charset="0"/>
              <a:buChar char="•"/>
            </a:pPr>
            <a:r>
              <a:rPr lang="en-US" sz="3200" dirty="0"/>
              <a:t>Click on the Active Directory link</a:t>
            </a:r>
          </a:p>
          <a:p>
            <a:pPr marL="395288" indent="-395288">
              <a:buFont typeface="Arial" panose="020B0604020202020204" pitchFamily="34" charset="0"/>
              <a:buChar char="•"/>
            </a:pPr>
            <a:r>
              <a:rPr lang="en-US" sz="3200" dirty="0"/>
              <a:t>Click New</a:t>
            </a:r>
            <a:r>
              <a:rPr lang="en-US" sz="3200" dirty="0">
                <a:gradFill>
                  <a:gsLst>
                    <a:gs pos="8537">
                      <a:schemeClr val="accent2"/>
                    </a:gs>
                    <a:gs pos="39000">
                      <a:schemeClr val="accent2"/>
                    </a:gs>
                  </a:gsLst>
                  <a:lin ang="5400000" scaled="0"/>
                </a:gradFill>
              </a:rPr>
              <a:t>&gt;</a:t>
            </a:r>
            <a:r>
              <a:rPr lang="en-US" sz="3200" dirty="0"/>
              <a:t>Active Directory</a:t>
            </a:r>
            <a:r>
              <a:rPr lang="en-US" sz="3200" dirty="0">
                <a:gradFill>
                  <a:gsLst>
                    <a:gs pos="8537">
                      <a:schemeClr val="accent2"/>
                    </a:gs>
                    <a:gs pos="39000">
                      <a:schemeClr val="accent2"/>
                    </a:gs>
                  </a:gsLst>
                  <a:lin ang="5400000" scaled="0"/>
                </a:gradFill>
              </a:rPr>
              <a:t>&gt;</a:t>
            </a:r>
            <a:r>
              <a:rPr lang="en-US" sz="3200" dirty="0"/>
              <a:t>Directory</a:t>
            </a:r>
            <a:r>
              <a:rPr lang="en-US" sz="3200" dirty="0">
                <a:gradFill>
                  <a:gsLst>
                    <a:gs pos="8537">
                      <a:schemeClr val="accent2"/>
                    </a:gs>
                    <a:gs pos="39000">
                      <a:schemeClr val="accent2"/>
                    </a:gs>
                  </a:gsLst>
                  <a:lin ang="5400000" scaled="0"/>
                </a:gradFill>
              </a:rPr>
              <a:t>&gt;</a:t>
            </a:r>
            <a:r>
              <a:rPr lang="en-US" sz="3200" dirty="0"/>
              <a:t>Custom Create</a:t>
            </a:r>
          </a:p>
          <a:p>
            <a:pPr marL="395288" indent="-395288">
              <a:buFont typeface="Arial" panose="020B0604020202020204" pitchFamily="34" charset="0"/>
              <a:buChar char="•"/>
            </a:pPr>
            <a:r>
              <a:rPr lang="en-US" sz="3200" dirty="0"/>
              <a:t>Select to Add an Existing Directory</a:t>
            </a:r>
          </a:p>
          <a:p>
            <a:pPr marL="395288" indent="-395288">
              <a:buFont typeface="Arial" panose="020B0604020202020204" pitchFamily="34" charset="0"/>
              <a:buChar char="•"/>
            </a:pPr>
            <a:r>
              <a:rPr lang="en-US" sz="3200" dirty="0"/>
              <a:t>Follow the steps to add an existing directory</a:t>
            </a:r>
          </a:p>
          <a:p>
            <a:endParaRPr lang="en-US" dirty="0"/>
          </a:p>
        </p:txBody>
      </p:sp>
      <p:grpSp>
        <p:nvGrpSpPr>
          <p:cNvPr id="8" name="Group 7"/>
          <p:cNvGrpSpPr/>
          <p:nvPr/>
        </p:nvGrpSpPr>
        <p:grpSpPr>
          <a:xfrm>
            <a:off x="10256639" y="167118"/>
            <a:ext cx="2360017" cy="287338"/>
            <a:chOff x="2440123" y="6593453"/>
            <a:chExt cx="3498991" cy="287338"/>
          </a:xfrm>
        </p:grpSpPr>
        <p:sp>
          <p:nvSpPr>
            <p:cNvPr id="9" name="TextBox 8"/>
            <p:cNvSpPr txBox="1"/>
            <p:nvPr/>
          </p:nvSpPr>
          <p:spPr>
            <a:xfrm>
              <a:off x="2440123" y="6593453"/>
              <a:ext cx="3498991" cy="287338"/>
            </a:xfrm>
            <a:prstGeom prst="rect">
              <a:avLst/>
            </a:prstGeom>
            <a:noFill/>
          </p:spPr>
          <p:txBody>
            <a:bodyPr wrap="square" lIns="146304" tIns="91440" rIns="146304" bIns="91440" rtlCol="0">
              <a:noAutofit/>
            </a:bodyPr>
            <a:lstStyle/>
            <a:p>
              <a:pPr>
                <a:lnSpc>
                  <a:spcPct val="90000"/>
                </a:lnSpc>
              </a:pPr>
              <a:r>
                <a:rPr lang="en-US" sz="1400" dirty="0">
                  <a:gradFill>
                    <a:gsLst>
                      <a:gs pos="8367">
                        <a:schemeClr val="tx1"/>
                      </a:gs>
                      <a:gs pos="31000">
                        <a:schemeClr val="tx1"/>
                      </a:gs>
                    </a:gsLst>
                    <a:lin ang="5400000" scaled="0"/>
                  </a:gradFill>
                </a:rPr>
                <a:t>Azure Active Directory</a:t>
              </a:r>
            </a:p>
          </p:txBody>
        </p:sp>
        <p:sp>
          <p:nvSpPr>
            <p:cNvPr id="10" name="Freeform 5"/>
            <p:cNvSpPr>
              <a:spLocks/>
            </p:cNvSpPr>
            <p:nvPr/>
          </p:nvSpPr>
          <p:spPr bwMode="auto">
            <a:xfrm>
              <a:off x="2520033" y="6707322"/>
              <a:ext cx="94899" cy="128454"/>
            </a:xfrm>
            <a:custGeom>
              <a:avLst/>
              <a:gdLst>
                <a:gd name="T0" fmla="*/ 94 w 221"/>
                <a:gd name="T1" fmla="*/ 438 h 438"/>
                <a:gd name="T2" fmla="*/ 94 w 221"/>
                <a:gd name="T3" fmla="*/ 130 h 438"/>
                <a:gd name="T4" fmla="*/ 51 w 221"/>
                <a:gd name="T5" fmla="*/ 149 h 438"/>
                <a:gd name="T6" fmla="*/ 0 w 221"/>
                <a:gd name="T7" fmla="*/ 158 h 438"/>
                <a:gd name="T8" fmla="*/ 0 w 221"/>
                <a:gd name="T9" fmla="*/ 62 h 438"/>
                <a:gd name="T10" fmla="*/ 75 w 221"/>
                <a:gd name="T11" fmla="*/ 41 h 438"/>
                <a:gd name="T12" fmla="*/ 146 w 221"/>
                <a:gd name="T13" fmla="*/ 0 h 438"/>
                <a:gd name="T14" fmla="*/ 221 w 221"/>
                <a:gd name="T15" fmla="*/ 0 h 438"/>
                <a:gd name="T16" fmla="*/ 221 w 221"/>
                <a:gd name="T17" fmla="*/ 438 h 438"/>
                <a:gd name="T18" fmla="*/ 94 w 221"/>
                <a:gd name="T19" fmla="*/ 438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1" h="438">
                  <a:moveTo>
                    <a:pt x="94" y="438"/>
                  </a:moveTo>
                  <a:cubicBezTo>
                    <a:pt x="94" y="130"/>
                    <a:pt x="94" y="130"/>
                    <a:pt x="94" y="130"/>
                  </a:cubicBezTo>
                  <a:cubicBezTo>
                    <a:pt x="80" y="138"/>
                    <a:pt x="66" y="144"/>
                    <a:pt x="51" y="149"/>
                  </a:cubicBezTo>
                  <a:cubicBezTo>
                    <a:pt x="36" y="153"/>
                    <a:pt x="19" y="156"/>
                    <a:pt x="0" y="158"/>
                  </a:cubicBezTo>
                  <a:cubicBezTo>
                    <a:pt x="0" y="62"/>
                    <a:pt x="0" y="62"/>
                    <a:pt x="0" y="62"/>
                  </a:cubicBezTo>
                  <a:cubicBezTo>
                    <a:pt x="27" y="58"/>
                    <a:pt x="52" y="51"/>
                    <a:pt x="75" y="41"/>
                  </a:cubicBezTo>
                  <a:cubicBezTo>
                    <a:pt x="98" y="31"/>
                    <a:pt x="122" y="17"/>
                    <a:pt x="146" y="0"/>
                  </a:cubicBezTo>
                  <a:cubicBezTo>
                    <a:pt x="221" y="0"/>
                    <a:pt x="221" y="0"/>
                    <a:pt x="221" y="0"/>
                  </a:cubicBezTo>
                  <a:cubicBezTo>
                    <a:pt x="221" y="438"/>
                    <a:pt x="221" y="438"/>
                    <a:pt x="221" y="438"/>
                  </a:cubicBezTo>
                  <a:lnTo>
                    <a:pt x="94" y="438"/>
                  </a:lnTo>
                  <a:close/>
                </a:path>
              </a:pathLst>
            </a:custGeom>
            <a:solidFill>
              <a:schemeClr val="accent2">
                <a:lumMod val="75000"/>
              </a:schemeClr>
            </a:solidFill>
            <a:ln>
              <a:noFill/>
            </a:ln>
          </p:spPr>
          <p:txBody>
            <a:bodyPr vert="horz" wrap="square" lIns="91440" tIns="45720" rIns="91440" bIns="45720" numCol="1" anchor="t" anchorCtr="0" compatLnSpc="1">
              <a:prstTxWarp prst="textNoShape">
                <a:avLst/>
              </a:prstTxWarp>
            </a:bodyPr>
            <a:lstStyle/>
            <a:p>
              <a:endParaRPr lang="en-US">
                <a:gradFill>
                  <a:gsLst>
                    <a:gs pos="8367">
                      <a:schemeClr val="tx1"/>
                    </a:gs>
                    <a:gs pos="31000">
                      <a:schemeClr val="tx1"/>
                    </a:gs>
                  </a:gsLst>
                  <a:lin ang="5400000" scaled="0"/>
                </a:gradFill>
              </a:endParaRPr>
            </a:p>
          </p:txBody>
        </p:sp>
      </p:grpSp>
      <p:sp>
        <p:nvSpPr>
          <p:cNvPr id="11" name="Freeform 5"/>
          <p:cNvSpPr>
            <a:spLocks/>
          </p:cNvSpPr>
          <p:nvPr/>
        </p:nvSpPr>
        <p:spPr bwMode="auto">
          <a:xfrm>
            <a:off x="7947025" y="6169025"/>
            <a:ext cx="80963" cy="307975"/>
          </a:xfrm>
          <a:custGeom>
            <a:avLst/>
            <a:gdLst>
              <a:gd name="T0" fmla="*/ 51 w 51"/>
              <a:gd name="T1" fmla="*/ 194 h 194"/>
              <a:gd name="T2" fmla="*/ 51 w 51"/>
              <a:gd name="T3" fmla="*/ 194 h 194"/>
              <a:gd name="T4" fmla="*/ 0 w 51"/>
              <a:gd name="T5" fmla="*/ 194 h 194"/>
              <a:gd name="T6" fmla="*/ 0 w 51"/>
              <a:gd name="T7" fmla="*/ 0 h 194"/>
              <a:gd name="T8" fmla="*/ 51 w 51"/>
              <a:gd name="T9" fmla="*/ 0 h 194"/>
              <a:gd name="T10" fmla="*/ 51 w 51"/>
              <a:gd name="T11" fmla="*/ 194 h 194"/>
              <a:gd name="T12" fmla="*/ 51 w 51"/>
              <a:gd name="T13" fmla="*/ 194 h 194"/>
              <a:gd name="T14" fmla="*/ 51 w 51"/>
              <a:gd name="T15" fmla="*/ 194 h 19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1" h="194">
                <a:moveTo>
                  <a:pt x="51" y="194"/>
                </a:moveTo>
                <a:lnTo>
                  <a:pt x="51" y="194"/>
                </a:lnTo>
                <a:lnTo>
                  <a:pt x="0" y="194"/>
                </a:lnTo>
                <a:lnTo>
                  <a:pt x="0" y="0"/>
                </a:lnTo>
                <a:lnTo>
                  <a:pt x="51" y="0"/>
                </a:lnTo>
                <a:lnTo>
                  <a:pt x="51" y="194"/>
                </a:lnTo>
                <a:lnTo>
                  <a:pt x="51" y="194"/>
                </a:lnTo>
                <a:lnTo>
                  <a:pt x="51" y="194"/>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6"/>
          <p:cNvSpPr>
            <a:spLocks/>
          </p:cNvSpPr>
          <p:nvPr/>
        </p:nvSpPr>
        <p:spPr bwMode="auto">
          <a:xfrm>
            <a:off x="7778750" y="5899150"/>
            <a:ext cx="409575" cy="409575"/>
          </a:xfrm>
          <a:custGeom>
            <a:avLst/>
            <a:gdLst>
              <a:gd name="T0" fmla="*/ 97 w 97"/>
              <a:gd name="T1" fmla="*/ 49 h 97"/>
              <a:gd name="T2" fmla="*/ 97 w 97"/>
              <a:gd name="T3" fmla="*/ 49 h 97"/>
              <a:gd name="T4" fmla="*/ 49 w 97"/>
              <a:gd name="T5" fmla="*/ 97 h 97"/>
              <a:gd name="T6" fmla="*/ 0 w 97"/>
              <a:gd name="T7" fmla="*/ 49 h 97"/>
              <a:gd name="T8" fmla="*/ 49 w 97"/>
              <a:gd name="T9" fmla="*/ 0 h 97"/>
              <a:gd name="T10" fmla="*/ 97 w 97"/>
              <a:gd name="T11" fmla="*/ 49 h 97"/>
            </a:gdLst>
            <a:ahLst/>
            <a:cxnLst>
              <a:cxn ang="0">
                <a:pos x="T0" y="T1"/>
              </a:cxn>
              <a:cxn ang="0">
                <a:pos x="T2" y="T3"/>
              </a:cxn>
              <a:cxn ang="0">
                <a:pos x="T4" y="T5"/>
              </a:cxn>
              <a:cxn ang="0">
                <a:pos x="T6" y="T7"/>
              </a:cxn>
              <a:cxn ang="0">
                <a:pos x="T8" y="T9"/>
              </a:cxn>
              <a:cxn ang="0">
                <a:pos x="T10" y="T11"/>
              </a:cxn>
            </a:cxnLst>
            <a:rect l="0" t="0" r="r" b="b"/>
            <a:pathLst>
              <a:path w="97" h="97">
                <a:moveTo>
                  <a:pt x="97" y="49"/>
                </a:moveTo>
                <a:cubicBezTo>
                  <a:pt x="97" y="49"/>
                  <a:pt x="97" y="49"/>
                  <a:pt x="97" y="49"/>
                </a:cubicBezTo>
                <a:cubicBezTo>
                  <a:pt x="97" y="75"/>
                  <a:pt x="75" y="97"/>
                  <a:pt x="49" y="97"/>
                </a:cubicBezTo>
                <a:cubicBezTo>
                  <a:pt x="22" y="97"/>
                  <a:pt x="0" y="75"/>
                  <a:pt x="0" y="49"/>
                </a:cubicBezTo>
                <a:cubicBezTo>
                  <a:pt x="0" y="22"/>
                  <a:pt x="22" y="0"/>
                  <a:pt x="49" y="0"/>
                </a:cubicBezTo>
                <a:cubicBezTo>
                  <a:pt x="75" y="0"/>
                  <a:pt x="97" y="22"/>
                  <a:pt x="97" y="49"/>
                </a:cubicBezTo>
                <a:close/>
              </a:path>
            </a:pathLst>
          </a:cu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7"/>
          <p:cNvSpPr>
            <a:spLocks/>
          </p:cNvSpPr>
          <p:nvPr/>
        </p:nvSpPr>
        <p:spPr bwMode="auto">
          <a:xfrm>
            <a:off x="7834313" y="5688013"/>
            <a:ext cx="298450" cy="300037"/>
          </a:xfrm>
          <a:custGeom>
            <a:avLst/>
            <a:gdLst>
              <a:gd name="T0" fmla="*/ 71 w 71"/>
              <a:gd name="T1" fmla="*/ 36 h 71"/>
              <a:gd name="T2" fmla="*/ 71 w 71"/>
              <a:gd name="T3" fmla="*/ 36 h 71"/>
              <a:gd name="T4" fmla="*/ 36 w 71"/>
              <a:gd name="T5" fmla="*/ 71 h 71"/>
              <a:gd name="T6" fmla="*/ 0 w 71"/>
              <a:gd name="T7" fmla="*/ 36 h 71"/>
              <a:gd name="T8" fmla="*/ 36 w 71"/>
              <a:gd name="T9" fmla="*/ 0 h 71"/>
              <a:gd name="T10" fmla="*/ 71 w 71"/>
              <a:gd name="T11" fmla="*/ 36 h 71"/>
            </a:gdLst>
            <a:ahLst/>
            <a:cxnLst>
              <a:cxn ang="0">
                <a:pos x="T0" y="T1"/>
              </a:cxn>
              <a:cxn ang="0">
                <a:pos x="T2" y="T3"/>
              </a:cxn>
              <a:cxn ang="0">
                <a:pos x="T4" y="T5"/>
              </a:cxn>
              <a:cxn ang="0">
                <a:pos x="T6" y="T7"/>
              </a:cxn>
              <a:cxn ang="0">
                <a:pos x="T8" y="T9"/>
              </a:cxn>
              <a:cxn ang="0">
                <a:pos x="T10" y="T11"/>
              </a:cxn>
            </a:cxnLst>
            <a:rect l="0" t="0" r="r" b="b"/>
            <a:pathLst>
              <a:path w="71" h="71">
                <a:moveTo>
                  <a:pt x="71" y="36"/>
                </a:moveTo>
                <a:cubicBezTo>
                  <a:pt x="71" y="36"/>
                  <a:pt x="71" y="36"/>
                  <a:pt x="71" y="36"/>
                </a:cubicBezTo>
                <a:cubicBezTo>
                  <a:pt x="71" y="55"/>
                  <a:pt x="55" y="71"/>
                  <a:pt x="36" y="71"/>
                </a:cubicBezTo>
                <a:cubicBezTo>
                  <a:pt x="16" y="71"/>
                  <a:pt x="0" y="55"/>
                  <a:pt x="0" y="36"/>
                </a:cubicBezTo>
                <a:cubicBezTo>
                  <a:pt x="0" y="16"/>
                  <a:pt x="16" y="0"/>
                  <a:pt x="36" y="0"/>
                </a:cubicBezTo>
                <a:cubicBezTo>
                  <a:pt x="55" y="0"/>
                  <a:pt x="71" y="16"/>
                  <a:pt x="71" y="36"/>
                </a:cubicBezTo>
                <a:close/>
              </a:path>
            </a:pathLst>
          </a:cu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8"/>
          <p:cNvSpPr>
            <a:spLocks/>
          </p:cNvSpPr>
          <p:nvPr/>
        </p:nvSpPr>
        <p:spPr bwMode="auto">
          <a:xfrm>
            <a:off x="6918325" y="6430963"/>
            <a:ext cx="2813050" cy="585787"/>
          </a:xfrm>
          <a:custGeom>
            <a:avLst/>
            <a:gdLst>
              <a:gd name="T0" fmla="*/ 413 w 667"/>
              <a:gd name="T1" fmla="*/ 7 h 139"/>
              <a:gd name="T2" fmla="*/ 413 w 667"/>
              <a:gd name="T3" fmla="*/ 7 h 139"/>
              <a:gd name="T4" fmla="*/ 405 w 667"/>
              <a:gd name="T5" fmla="*/ 6 h 139"/>
              <a:gd name="T6" fmla="*/ 392 w 667"/>
              <a:gd name="T7" fmla="*/ 22 h 139"/>
              <a:gd name="T8" fmla="*/ 357 w 667"/>
              <a:gd name="T9" fmla="*/ 38 h 139"/>
              <a:gd name="T10" fmla="*/ 330 w 667"/>
              <a:gd name="T11" fmla="*/ 23 h 139"/>
              <a:gd name="T12" fmla="*/ 330 w 667"/>
              <a:gd name="T13" fmla="*/ 0 h 139"/>
              <a:gd name="T14" fmla="*/ 0 w 667"/>
              <a:gd name="T15" fmla="*/ 139 h 139"/>
              <a:gd name="T16" fmla="*/ 236 w 667"/>
              <a:gd name="T17" fmla="*/ 139 h 139"/>
              <a:gd name="T18" fmla="*/ 667 w 667"/>
              <a:gd name="T19" fmla="*/ 139 h 139"/>
              <a:gd name="T20" fmla="*/ 413 w 667"/>
              <a:gd name="T21" fmla="*/ 7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67" h="139">
                <a:moveTo>
                  <a:pt x="413" y="7"/>
                </a:moveTo>
                <a:cubicBezTo>
                  <a:pt x="413" y="7"/>
                  <a:pt x="413" y="7"/>
                  <a:pt x="413" y="7"/>
                </a:cubicBezTo>
                <a:cubicBezTo>
                  <a:pt x="410" y="6"/>
                  <a:pt x="408" y="6"/>
                  <a:pt x="405" y="6"/>
                </a:cubicBezTo>
                <a:cubicBezTo>
                  <a:pt x="401" y="12"/>
                  <a:pt x="396" y="18"/>
                  <a:pt x="392" y="22"/>
                </a:cubicBezTo>
                <a:cubicBezTo>
                  <a:pt x="381" y="33"/>
                  <a:pt x="371" y="38"/>
                  <a:pt x="357" y="38"/>
                </a:cubicBezTo>
                <a:cubicBezTo>
                  <a:pt x="344" y="38"/>
                  <a:pt x="334" y="33"/>
                  <a:pt x="330" y="23"/>
                </a:cubicBezTo>
                <a:cubicBezTo>
                  <a:pt x="327" y="17"/>
                  <a:pt x="327" y="9"/>
                  <a:pt x="330" y="0"/>
                </a:cubicBezTo>
                <a:cubicBezTo>
                  <a:pt x="210" y="1"/>
                  <a:pt x="92" y="47"/>
                  <a:pt x="0" y="139"/>
                </a:cubicBezTo>
                <a:cubicBezTo>
                  <a:pt x="236" y="139"/>
                  <a:pt x="236" y="139"/>
                  <a:pt x="236" y="139"/>
                </a:cubicBezTo>
                <a:cubicBezTo>
                  <a:pt x="667" y="139"/>
                  <a:pt x="667" y="139"/>
                  <a:pt x="667" y="139"/>
                </a:cubicBezTo>
                <a:cubicBezTo>
                  <a:pt x="595" y="66"/>
                  <a:pt x="506" y="23"/>
                  <a:pt x="413" y="7"/>
                </a:cubicBezTo>
                <a:close/>
              </a:path>
            </a:pathLst>
          </a:custGeom>
          <a:solidFill>
            <a:srgbClr val="79A5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9"/>
          <p:cNvSpPr>
            <a:spLocks/>
          </p:cNvSpPr>
          <p:nvPr/>
        </p:nvSpPr>
        <p:spPr bwMode="auto">
          <a:xfrm>
            <a:off x="8374063" y="6435725"/>
            <a:ext cx="176213" cy="92075"/>
          </a:xfrm>
          <a:custGeom>
            <a:avLst/>
            <a:gdLst>
              <a:gd name="T0" fmla="*/ 16 w 42"/>
              <a:gd name="T1" fmla="*/ 22 h 22"/>
              <a:gd name="T2" fmla="*/ 16 w 42"/>
              <a:gd name="T3" fmla="*/ 22 h 22"/>
              <a:gd name="T4" fmla="*/ 42 w 42"/>
              <a:gd name="T5" fmla="*/ 2 h 22"/>
              <a:gd name="T6" fmla="*/ 5 w 42"/>
              <a:gd name="T7" fmla="*/ 0 h 22"/>
              <a:gd name="T8" fmla="*/ 16 w 42"/>
              <a:gd name="T9" fmla="*/ 22 h 22"/>
            </a:gdLst>
            <a:ahLst/>
            <a:cxnLst>
              <a:cxn ang="0">
                <a:pos x="T0" y="T1"/>
              </a:cxn>
              <a:cxn ang="0">
                <a:pos x="T2" y="T3"/>
              </a:cxn>
              <a:cxn ang="0">
                <a:pos x="T4" y="T5"/>
              </a:cxn>
              <a:cxn ang="0">
                <a:pos x="T6" y="T7"/>
              </a:cxn>
              <a:cxn ang="0">
                <a:pos x="T8" y="T9"/>
              </a:cxn>
            </a:cxnLst>
            <a:rect l="0" t="0" r="r" b="b"/>
            <a:pathLst>
              <a:path w="42" h="22">
                <a:moveTo>
                  <a:pt x="16" y="22"/>
                </a:moveTo>
                <a:cubicBezTo>
                  <a:pt x="16" y="22"/>
                  <a:pt x="16" y="22"/>
                  <a:pt x="16" y="22"/>
                </a:cubicBezTo>
                <a:cubicBezTo>
                  <a:pt x="26" y="22"/>
                  <a:pt x="32" y="15"/>
                  <a:pt x="42" y="2"/>
                </a:cubicBezTo>
                <a:cubicBezTo>
                  <a:pt x="30" y="1"/>
                  <a:pt x="18" y="0"/>
                  <a:pt x="5" y="0"/>
                </a:cubicBezTo>
                <a:cubicBezTo>
                  <a:pt x="0" y="14"/>
                  <a:pt x="7" y="22"/>
                  <a:pt x="16" y="22"/>
                </a:cubicBezTo>
                <a:close/>
              </a:path>
            </a:pathLst>
          </a:custGeom>
          <a:solidFill>
            <a:srgbClr val="79A5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0"/>
          <p:cNvSpPr>
            <a:spLocks/>
          </p:cNvSpPr>
          <p:nvPr/>
        </p:nvSpPr>
        <p:spPr bwMode="auto">
          <a:xfrm>
            <a:off x="8297863" y="6430963"/>
            <a:ext cx="328613" cy="160337"/>
          </a:xfrm>
          <a:custGeom>
            <a:avLst/>
            <a:gdLst>
              <a:gd name="T0" fmla="*/ 3 w 78"/>
              <a:gd name="T1" fmla="*/ 23 h 38"/>
              <a:gd name="T2" fmla="*/ 3 w 78"/>
              <a:gd name="T3" fmla="*/ 23 h 38"/>
              <a:gd name="T4" fmla="*/ 30 w 78"/>
              <a:gd name="T5" fmla="*/ 38 h 38"/>
              <a:gd name="T6" fmla="*/ 65 w 78"/>
              <a:gd name="T7" fmla="*/ 22 h 38"/>
              <a:gd name="T8" fmla="*/ 78 w 78"/>
              <a:gd name="T9" fmla="*/ 6 h 38"/>
              <a:gd name="T10" fmla="*/ 60 w 78"/>
              <a:gd name="T11" fmla="*/ 3 h 38"/>
              <a:gd name="T12" fmla="*/ 34 w 78"/>
              <a:gd name="T13" fmla="*/ 23 h 38"/>
              <a:gd name="T14" fmla="*/ 23 w 78"/>
              <a:gd name="T15" fmla="*/ 1 h 38"/>
              <a:gd name="T16" fmla="*/ 3 w 78"/>
              <a:gd name="T17" fmla="*/ 0 h 38"/>
              <a:gd name="T18" fmla="*/ 3 w 78"/>
              <a:gd name="T19" fmla="*/ 23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8" h="38">
                <a:moveTo>
                  <a:pt x="3" y="23"/>
                </a:moveTo>
                <a:cubicBezTo>
                  <a:pt x="3" y="23"/>
                  <a:pt x="3" y="23"/>
                  <a:pt x="3" y="23"/>
                </a:cubicBezTo>
                <a:cubicBezTo>
                  <a:pt x="7" y="33"/>
                  <a:pt x="17" y="38"/>
                  <a:pt x="30" y="38"/>
                </a:cubicBezTo>
                <a:cubicBezTo>
                  <a:pt x="44" y="38"/>
                  <a:pt x="54" y="33"/>
                  <a:pt x="65" y="22"/>
                </a:cubicBezTo>
                <a:cubicBezTo>
                  <a:pt x="69" y="18"/>
                  <a:pt x="74" y="12"/>
                  <a:pt x="78" y="6"/>
                </a:cubicBezTo>
                <a:cubicBezTo>
                  <a:pt x="72" y="5"/>
                  <a:pt x="66" y="4"/>
                  <a:pt x="60" y="3"/>
                </a:cubicBezTo>
                <a:cubicBezTo>
                  <a:pt x="50" y="16"/>
                  <a:pt x="44" y="23"/>
                  <a:pt x="34" y="23"/>
                </a:cubicBezTo>
                <a:cubicBezTo>
                  <a:pt x="25" y="23"/>
                  <a:pt x="18" y="15"/>
                  <a:pt x="23" y="1"/>
                </a:cubicBezTo>
                <a:cubicBezTo>
                  <a:pt x="16" y="0"/>
                  <a:pt x="10" y="0"/>
                  <a:pt x="3" y="0"/>
                </a:cubicBezTo>
                <a:cubicBezTo>
                  <a:pt x="0" y="9"/>
                  <a:pt x="0" y="17"/>
                  <a:pt x="3" y="23"/>
                </a:cubicBezTo>
                <a:close/>
              </a:path>
            </a:pathLst>
          </a:custGeom>
          <a:solidFill>
            <a:srgbClr val="6E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1"/>
          <p:cNvSpPr>
            <a:spLocks noEditPoints="1"/>
          </p:cNvSpPr>
          <p:nvPr/>
        </p:nvSpPr>
        <p:spPr bwMode="auto">
          <a:xfrm>
            <a:off x="8242300" y="6029325"/>
            <a:ext cx="371475" cy="557212"/>
          </a:xfrm>
          <a:custGeom>
            <a:avLst/>
            <a:gdLst>
              <a:gd name="T0" fmla="*/ 44 w 88"/>
              <a:gd name="T1" fmla="*/ 16 h 132"/>
              <a:gd name="T2" fmla="*/ 44 w 88"/>
              <a:gd name="T3" fmla="*/ 16 h 132"/>
              <a:gd name="T4" fmla="*/ 21 w 88"/>
              <a:gd name="T5" fmla="*/ 67 h 132"/>
              <a:gd name="T6" fmla="*/ 44 w 88"/>
              <a:gd name="T7" fmla="*/ 116 h 132"/>
              <a:gd name="T8" fmla="*/ 66 w 88"/>
              <a:gd name="T9" fmla="*/ 67 h 132"/>
              <a:gd name="T10" fmla="*/ 44 w 88"/>
              <a:gd name="T11" fmla="*/ 16 h 132"/>
              <a:gd name="T12" fmla="*/ 42 w 88"/>
              <a:gd name="T13" fmla="*/ 132 h 132"/>
              <a:gd name="T14" fmla="*/ 42 w 88"/>
              <a:gd name="T15" fmla="*/ 132 h 132"/>
              <a:gd name="T16" fmla="*/ 11 w 88"/>
              <a:gd name="T17" fmla="*/ 116 h 132"/>
              <a:gd name="T18" fmla="*/ 0 w 88"/>
              <a:gd name="T19" fmla="*/ 68 h 132"/>
              <a:gd name="T20" fmla="*/ 11 w 88"/>
              <a:gd name="T21" fmla="*/ 17 h 132"/>
              <a:gd name="T22" fmla="*/ 45 w 88"/>
              <a:gd name="T23" fmla="*/ 0 h 132"/>
              <a:gd name="T24" fmla="*/ 88 w 88"/>
              <a:gd name="T25" fmla="*/ 65 h 132"/>
              <a:gd name="T26" fmla="*/ 76 w 88"/>
              <a:gd name="T27" fmla="*/ 115 h 132"/>
              <a:gd name="T28" fmla="*/ 42 w 88"/>
              <a:gd name="T29"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8" h="132">
                <a:moveTo>
                  <a:pt x="44" y="16"/>
                </a:moveTo>
                <a:cubicBezTo>
                  <a:pt x="44" y="16"/>
                  <a:pt x="44" y="16"/>
                  <a:pt x="44" y="16"/>
                </a:cubicBezTo>
                <a:cubicBezTo>
                  <a:pt x="29" y="16"/>
                  <a:pt x="21" y="33"/>
                  <a:pt x="21" y="67"/>
                </a:cubicBezTo>
                <a:cubicBezTo>
                  <a:pt x="21" y="100"/>
                  <a:pt x="29" y="116"/>
                  <a:pt x="44" y="116"/>
                </a:cubicBezTo>
                <a:cubicBezTo>
                  <a:pt x="59" y="116"/>
                  <a:pt x="66" y="99"/>
                  <a:pt x="66" y="67"/>
                </a:cubicBezTo>
                <a:cubicBezTo>
                  <a:pt x="66" y="33"/>
                  <a:pt x="59" y="16"/>
                  <a:pt x="44" y="16"/>
                </a:cubicBezTo>
                <a:close/>
                <a:moveTo>
                  <a:pt x="42" y="132"/>
                </a:moveTo>
                <a:cubicBezTo>
                  <a:pt x="42" y="132"/>
                  <a:pt x="42" y="132"/>
                  <a:pt x="42" y="132"/>
                </a:cubicBezTo>
                <a:cubicBezTo>
                  <a:pt x="29" y="132"/>
                  <a:pt x="18" y="127"/>
                  <a:pt x="11" y="116"/>
                </a:cubicBezTo>
                <a:cubicBezTo>
                  <a:pt x="3" y="105"/>
                  <a:pt x="0" y="89"/>
                  <a:pt x="0" y="68"/>
                </a:cubicBezTo>
                <a:cubicBezTo>
                  <a:pt x="0" y="46"/>
                  <a:pt x="4" y="29"/>
                  <a:pt x="11" y="17"/>
                </a:cubicBezTo>
                <a:cubicBezTo>
                  <a:pt x="19" y="5"/>
                  <a:pt x="31" y="0"/>
                  <a:pt x="45" y="0"/>
                </a:cubicBezTo>
                <a:cubicBezTo>
                  <a:pt x="73" y="0"/>
                  <a:pt x="88" y="21"/>
                  <a:pt x="88" y="65"/>
                </a:cubicBezTo>
                <a:cubicBezTo>
                  <a:pt x="88" y="87"/>
                  <a:pt x="84" y="104"/>
                  <a:pt x="76" y="115"/>
                </a:cubicBezTo>
                <a:cubicBezTo>
                  <a:pt x="68" y="126"/>
                  <a:pt x="57" y="132"/>
                  <a:pt x="42" y="132"/>
                </a:cubicBezTo>
                <a:close/>
              </a:path>
            </a:pathLst>
          </a:custGeom>
          <a:solidFill>
            <a:srgbClr val="4423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2"/>
          <p:cNvSpPr>
            <a:spLocks/>
          </p:cNvSpPr>
          <p:nvPr/>
        </p:nvSpPr>
        <p:spPr bwMode="auto">
          <a:xfrm>
            <a:off x="8651875" y="6034088"/>
            <a:ext cx="193675" cy="539750"/>
          </a:xfrm>
          <a:custGeom>
            <a:avLst/>
            <a:gdLst>
              <a:gd name="T0" fmla="*/ 46 w 46"/>
              <a:gd name="T1" fmla="*/ 0 h 128"/>
              <a:gd name="T2" fmla="*/ 46 w 46"/>
              <a:gd name="T3" fmla="*/ 0 h 128"/>
              <a:gd name="T4" fmla="*/ 46 w 46"/>
              <a:gd name="T5" fmla="*/ 128 h 128"/>
              <a:gd name="T6" fmla="*/ 26 w 46"/>
              <a:gd name="T7" fmla="*/ 128 h 128"/>
              <a:gd name="T8" fmla="*/ 26 w 46"/>
              <a:gd name="T9" fmla="*/ 25 h 128"/>
              <a:gd name="T10" fmla="*/ 14 w 46"/>
              <a:gd name="T11" fmla="*/ 32 h 128"/>
              <a:gd name="T12" fmla="*/ 0 w 46"/>
              <a:gd name="T13" fmla="*/ 36 h 128"/>
              <a:gd name="T14" fmla="*/ 0 w 46"/>
              <a:gd name="T15" fmla="*/ 19 h 128"/>
              <a:gd name="T16" fmla="*/ 9 w 46"/>
              <a:gd name="T17" fmla="*/ 16 h 128"/>
              <a:gd name="T18" fmla="*/ 19 w 46"/>
              <a:gd name="T19" fmla="*/ 11 h 128"/>
              <a:gd name="T20" fmla="*/ 28 w 46"/>
              <a:gd name="T21" fmla="*/ 6 h 128"/>
              <a:gd name="T22" fmla="*/ 38 w 46"/>
              <a:gd name="T23" fmla="*/ 0 h 128"/>
              <a:gd name="T24" fmla="*/ 46 w 46"/>
              <a:gd name="T25" fmla="*/ 0 h 128"/>
              <a:gd name="T26" fmla="*/ 46 w 46"/>
              <a:gd name="T27" fmla="*/ 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6" h="128">
                <a:moveTo>
                  <a:pt x="46" y="0"/>
                </a:moveTo>
                <a:cubicBezTo>
                  <a:pt x="46" y="0"/>
                  <a:pt x="46" y="0"/>
                  <a:pt x="46" y="0"/>
                </a:cubicBezTo>
                <a:cubicBezTo>
                  <a:pt x="46" y="128"/>
                  <a:pt x="46" y="128"/>
                  <a:pt x="46" y="128"/>
                </a:cubicBezTo>
                <a:cubicBezTo>
                  <a:pt x="26" y="128"/>
                  <a:pt x="26" y="128"/>
                  <a:pt x="26" y="128"/>
                </a:cubicBezTo>
                <a:cubicBezTo>
                  <a:pt x="26" y="25"/>
                  <a:pt x="26" y="25"/>
                  <a:pt x="26" y="25"/>
                </a:cubicBezTo>
                <a:cubicBezTo>
                  <a:pt x="22" y="28"/>
                  <a:pt x="18" y="30"/>
                  <a:pt x="14" y="32"/>
                </a:cubicBezTo>
                <a:cubicBezTo>
                  <a:pt x="10" y="33"/>
                  <a:pt x="5" y="35"/>
                  <a:pt x="0" y="36"/>
                </a:cubicBezTo>
                <a:cubicBezTo>
                  <a:pt x="0" y="19"/>
                  <a:pt x="0" y="19"/>
                  <a:pt x="0" y="19"/>
                </a:cubicBezTo>
                <a:cubicBezTo>
                  <a:pt x="3" y="18"/>
                  <a:pt x="6" y="17"/>
                  <a:pt x="9" y="16"/>
                </a:cubicBezTo>
                <a:cubicBezTo>
                  <a:pt x="12" y="14"/>
                  <a:pt x="16" y="13"/>
                  <a:pt x="19" y="11"/>
                </a:cubicBezTo>
                <a:cubicBezTo>
                  <a:pt x="22" y="10"/>
                  <a:pt x="25" y="8"/>
                  <a:pt x="28" y="6"/>
                </a:cubicBezTo>
                <a:cubicBezTo>
                  <a:pt x="31" y="5"/>
                  <a:pt x="34" y="2"/>
                  <a:pt x="38" y="0"/>
                </a:cubicBezTo>
                <a:cubicBezTo>
                  <a:pt x="46" y="0"/>
                  <a:pt x="46" y="0"/>
                  <a:pt x="46" y="0"/>
                </a:cubicBezTo>
                <a:cubicBezTo>
                  <a:pt x="46" y="0"/>
                  <a:pt x="46" y="0"/>
                  <a:pt x="46" y="0"/>
                </a:cubicBezTo>
                <a:close/>
              </a:path>
            </a:pathLst>
          </a:custGeom>
          <a:solidFill>
            <a:srgbClr val="4423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3"/>
          <p:cNvSpPr>
            <a:spLocks noEditPoints="1"/>
          </p:cNvSpPr>
          <p:nvPr/>
        </p:nvSpPr>
        <p:spPr bwMode="auto">
          <a:xfrm>
            <a:off x="8934450" y="6029325"/>
            <a:ext cx="366713" cy="557212"/>
          </a:xfrm>
          <a:custGeom>
            <a:avLst/>
            <a:gdLst>
              <a:gd name="T0" fmla="*/ 44 w 87"/>
              <a:gd name="T1" fmla="*/ 16 h 132"/>
              <a:gd name="T2" fmla="*/ 44 w 87"/>
              <a:gd name="T3" fmla="*/ 16 h 132"/>
              <a:gd name="T4" fmla="*/ 21 w 87"/>
              <a:gd name="T5" fmla="*/ 67 h 132"/>
              <a:gd name="T6" fmla="*/ 44 w 87"/>
              <a:gd name="T7" fmla="*/ 116 h 132"/>
              <a:gd name="T8" fmla="*/ 66 w 87"/>
              <a:gd name="T9" fmla="*/ 67 h 132"/>
              <a:gd name="T10" fmla="*/ 44 w 87"/>
              <a:gd name="T11" fmla="*/ 16 h 132"/>
              <a:gd name="T12" fmla="*/ 42 w 87"/>
              <a:gd name="T13" fmla="*/ 132 h 132"/>
              <a:gd name="T14" fmla="*/ 42 w 87"/>
              <a:gd name="T15" fmla="*/ 132 h 132"/>
              <a:gd name="T16" fmla="*/ 11 w 87"/>
              <a:gd name="T17" fmla="*/ 116 h 132"/>
              <a:gd name="T18" fmla="*/ 0 w 87"/>
              <a:gd name="T19" fmla="*/ 68 h 132"/>
              <a:gd name="T20" fmla="*/ 11 w 87"/>
              <a:gd name="T21" fmla="*/ 17 h 132"/>
              <a:gd name="T22" fmla="*/ 45 w 87"/>
              <a:gd name="T23" fmla="*/ 0 h 132"/>
              <a:gd name="T24" fmla="*/ 87 w 87"/>
              <a:gd name="T25" fmla="*/ 65 h 132"/>
              <a:gd name="T26" fmla="*/ 75 w 87"/>
              <a:gd name="T27" fmla="*/ 115 h 132"/>
              <a:gd name="T28" fmla="*/ 42 w 87"/>
              <a:gd name="T29"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7" h="132">
                <a:moveTo>
                  <a:pt x="44" y="16"/>
                </a:moveTo>
                <a:cubicBezTo>
                  <a:pt x="44" y="16"/>
                  <a:pt x="44" y="16"/>
                  <a:pt x="44" y="16"/>
                </a:cubicBezTo>
                <a:cubicBezTo>
                  <a:pt x="29" y="16"/>
                  <a:pt x="21" y="33"/>
                  <a:pt x="21" y="67"/>
                </a:cubicBezTo>
                <a:cubicBezTo>
                  <a:pt x="21" y="100"/>
                  <a:pt x="28" y="116"/>
                  <a:pt x="44" y="116"/>
                </a:cubicBezTo>
                <a:cubicBezTo>
                  <a:pt x="59" y="116"/>
                  <a:pt x="66" y="99"/>
                  <a:pt x="66" y="67"/>
                </a:cubicBezTo>
                <a:cubicBezTo>
                  <a:pt x="66" y="33"/>
                  <a:pt x="59" y="16"/>
                  <a:pt x="44" y="16"/>
                </a:cubicBezTo>
                <a:close/>
                <a:moveTo>
                  <a:pt x="42" y="132"/>
                </a:moveTo>
                <a:cubicBezTo>
                  <a:pt x="42" y="132"/>
                  <a:pt x="42" y="132"/>
                  <a:pt x="42" y="132"/>
                </a:cubicBezTo>
                <a:cubicBezTo>
                  <a:pt x="29" y="132"/>
                  <a:pt x="18" y="127"/>
                  <a:pt x="11" y="116"/>
                </a:cubicBezTo>
                <a:cubicBezTo>
                  <a:pt x="3" y="105"/>
                  <a:pt x="0" y="89"/>
                  <a:pt x="0" y="68"/>
                </a:cubicBezTo>
                <a:cubicBezTo>
                  <a:pt x="0" y="46"/>
                  <a:pt x="3" y="29"/>
                  <a:pt x="11" y="17"/>
                </a:cubicBezTo>
                <a:cubicBezTo>
                  <a:pt x="19" y="5"/>
                  <a:pt x="30" y="0"/>
                  <a:pt x="45" y="0"/>
                </a:cubicBezTo>
                <a:cubicBezTo>
                  <a:pt x="73" y="0"/>
                  <a:pt x="87" y="21"/>
                  <a:pt x="87" y="65"/>
                </a:cubicBezTo>
                <a:cubicBezTo>
                  <a:pt x="87" y="87"/>
                  <a:pt x="83" y="104"/>
                  <a:pt x="75" y="115"/>
                </a:cubicBezTo>
                <a:cubicBezTo>
                  <a:pt x="67" y="126"/>
                  <a:pt x="56" y="132"/>
                  <a:pt x="42" y="132"/>
                </a:cubicBezTo>
                <a:close/>
              </a:path>
            </a:pathLst>
          </a:custGeom>
          <a:solidFill>
            <a:srgbClr val="4423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4"/>
          <p:cNvSpPr>
            <a:spLocks noEditPoints="1"/>
          </p:cNvSpPr>
          <p:nvPr/>
        </p:nvSpPr>
        <p:spPr bwMode="auto">
          <a:xfrm>
            <a:off x="9361488" y="6029325"/>
            <a:ext cx="369888" cy="557212"/>
          </a:xfrm>
          <a:custGeom>
            <a:avLst/>
            <a:gdLst>
              <a:gd name="T0" fmla="*/ 45 w 88"/>
              <a:gd name="T1" fmla="*/ 16 h 132"/>
              <a:gd name="T2" fmla="*/ 45 w 88"/>
              <a:gd name="T3" fmla="*/ 16 h 132"/>
              <a:gd name="T4" fmla="*/ 22 w 88"/>
              <a:gd name="T5" fmla="*/ 67 h 132"/>
              <a:gd name="T6" fmla="*/ 45 w 88"/>
              <a:gd name="T7" fmla="*/ 116 h 132"/>
              <a:gd name="T8" fmla="*/ 67 w 88"/>
              <a:gd name="T9" fmla="*/ 67 h 132"/>
              <a:gd name="T10" fmla="*/ 45 w 88"/>
              <a:gd name="T11" fmla="*/ 16 h 132"/>
              <a:gd name="T12" fmla="*/ 43 w 88"/>
              <a:gd name="T13" fmla="*/ 132 h 132"/>
              <a:gd name="T14" fmla="*/ 43 w 88"/>
              <a:gd name="T15" fmla="*/ 132 h 132"/>
              <a:gd name="T16" fmla="*/ 12 w 88"/>
              <a:gd name="T17" fmla="*/ 116 h 132"/>
              <a:gd name="T18" fmla="*/ 0 w 88"/>
              <a:gd name="T19" fmla="*/ 68 h 132"/>
              <a:gd name="T20" fmla="*/ 12 w 88"/>
              <a:gd name="T21" fmla="*/ 17 h 132"/>
              <a:gd name="T22" fmla="*/ 46 w 88"/>
              <a:gd name="T23" fmla="*/ 0 h 132"/>
              <a:gd name="T24" fmla="*/ 88 w 88"/>
              <a:gd name="T25" fmla="*/ 65 h 132"/>
              <a:gd name="T26" fmla="*/ 76 w 88"/>
              <a:gd name="T27" fmla="*/ 115 h 132"/>
              <a:gd name="T28" fmla="*/ 43 w 88"/>
              <a:gd name="T29"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8" h="132">
                <a:moveTo>
                  <a:pt x="45" y="16"/>
                </a:moveTo>
                <a:cubicBezTo>
                  <a:pt x="45" y="16"/>
                  <a:pt x="45" y="16"/>
                  <a:pt x="45" y="16"/>
                </a:cubicBezTo>
                <a:cubicBezTo>
                  <a:pt x="29" y="16"/>
                  <a:pt x="22" y="33"/>
                  <a:pt x="22" y="67"/>
                </a:cubicBezTo>
                <a:cubicBezTo>
                  <a:pt x="22" y="100"/>
                  <a:pt x="29" y="116"/>
                  <a:pt x="45" y="116"/>
                </a:cubicBezTo>
                <a:cubicBezTo>
                  <a:pt x="60" y="116"/>
                  <a:pt x="67" y="99"/>
                  <a:pt x="67" y="67"/>
                </a:cubicBezTo>
                <a:cubicBezTo>
                  <a:pt x="67" y="33"/>
                  <a:pt x="60" y="16"/>
                  <a:pt x="45" y="16"/>
                </a:cubicBezTo>
                <a:close/>
                <a:moveTo>
                  <a:pt x="43" y="132"/>
                </a:moveTo>
                <a:cubicBezTo>
                  <a:pt x="43" y="132"/>
                  <a:pt x="43" y="132"/>
                  <a:pt x="43" y="132"/>
                </a:cubicBezTo>
                <a:cubicBezTo>
                  <a:pt x="29" y="132"/>
                  <a:pt x="19" y="127"/>
                  <a:pt x="12" y="116"/>
                </a:cubicBezTo>
                <a:cubicBezTo>
                  <a:pt x="4" y="105"/>
                  <a:pt x="0" y="89"/>
                  <a:pt x="0" y="68"/>
                </a:cubicBezTo>
                <a:cubicBezTo>
                  <a:pt x="0" y="46"/>
                  <a:pt x="4" y="29"/>
                  <a:pt x="12" y="17"/>
                </a:cubicBezTo>
                <a:cubicBezTo>
                  <a:pt x="20" y="5"/>
                  <a:pt x="31" y="0"/>
                  <a:pt x="46" y="0"/>
                </a:cubicBezTo>
                <a:cubicBezTo>
                  <a:pt x="74" y="0"/>
                  <a:pt x="88" y="21"/>
                  <a:pt x="88" y="65"/>
                </a:cubicBezTo>
                <a:cubicBezTo>
                  <a:pt x="88" y="87"/>
                  <a:pt x="84" y="104"/>
                  <a:pt x="76" y="115"/>
                </a:cubicBezTo>
                <a:cubicBezTo>
                  <a:pt x="68" y="126"/>
                  <a:pt x="57" y="132"/>
                  <a:pt x="43" y="132"/>
                </a:cubicBezTo>
                <a:close/>
              </a:path>
            </a:pathLst>
          </a:custGeom>
          <a:solidFill>
            <a:srgbClr val="4423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5"/>
          <p:cNvSpPr>
            <a:spLocks noEditPoints="1"/>
          </p:cNvSpPr>
          <p:nvPr/>
        </p:nvSpPr>
        <p:spPr bwMode="auto">
          <a:xfrm>
            <a:off x="9815513" y="6029325"/>
            <a:ext cx="371475" cy="557212"/>
          </a:xfrm>
          <a:custGeom>
            <a:avLst/>
            <a:gdLst>
              <a:gd name="T0" fmla="*/ 45 w 88"/>
              <a:gd name="T1" fmla="*/ 16 h 132"/>
              <a:gd name="T2" fmla="*/ 45 w 88"/>
              <a:gd name="T3" fmla="*/ 16 h 132"/>
              <a:gd name="T4" fmla="*/ 21 w 88"/>
              <a:gd name="T5" fmla="*/ 67 h 132"/>
              <a:gd name="T6" fmla="*/ 44 w 88"/>
              <a:gd name="T7" fmla="*/ 116 h 132"/>
              <a:gd name="T8" fmla="*/ 67 w 88"/>
              <a:gd name="T9" fmla="*/ 67 h 132"/>
              <a:gd name="T10" fmla="*/ 45 w 88"/>
              <a:gd name="T11" fmla="*/ 16 h 132"/>
              <a:gd name="T12" fmla="*/ 43 w 88"/>
              <a:gd name="T13" fmla="*/ 132 h 132"/>
              <a:gd name="T14" fmla="*/ 43 w 88"/>
              <a:gd name="T15" fmla="*/ 132 h 132"/>
              <a:gd name="T16" fmla="*/ 11 w 88"/>
              <a:gd name="T17" fmla="*/ 116 h 132"/>
              <a:gd name="T18" fmla="*/ 0 w 88"/>
              <a:gd name="T19" fmla="*/ 68 h 132"/>
              <a:gd name="T20" fmla="*/ 12 w 88"/>
              <a:gd name="T21" fmla="*/ 17 h 132"/>
              <a:gd name="T22" fmla="*/ 46 w 88"/>
              <a:gd name="T23" fmla="*/ 0 h 132"/>
              <a:gd name="T24" fmla="*/ 88 w 88"/>
              <a:gd name="T25" fmla="*/ 65 h 132"/>
              <a:gd name="T26" fmla="*/ 76 w 88"/>
              <a:gd name="T27" fmla="*/ 115 h 132"/>
              <a:gd name="T28" fmla="*/ 43 w 88"/>
              <a:gd name="T29"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8" h="132">
                <a:moveTo>
                  <a:pt x="45" y="16"/>
                </a:moveTo>
                <a:cubicBezTo>
                  <a:pt x="45" y="16"/>
                  <a:pt x="45" y="16"/>
                  <a:pt x="45" y="16"/>
                </a:cubicBezTo>
                <a:cubicBezTo>
                  <a:pt x="29" y="16"/>
                  <a:pt x="21" y="33"/>
                  <a:pt x="21" y="67"/>
                </a:cubicBezTo>
                <a:cubicBezTo>
                  <a:pt x="21" y="100"/>
                  <a:pt x="29" y="116"/>
                  <a:pt x="44" y="116"/>
                </a:cubicBezTo>
                <a:cubicBezTo>
                  <a:pt x="59" y="116"/>
                  <a:pt x="67" y="99"/>
                  <a:pt x="67" y="67"/>
                </a:cubicBezTo>
                <a:cubicBezTo>
                  <a:pt x="67" y="33"/>
                  <a:pt x="59" y="16"/>
                  <a:pt x="45" y="16"/>
                </a:cubicBezTo>
                <a:close/>
                <a:moveTo>
                  <a:pt x="43" y="132"/>
                </a:moveTo>
                <a:cubicBezTo>
                  <a:pt x="43" y="132"/>
                  <a:pt x="43" y="132"/>
                  <a:pt x="43" y="132"/>
                </a:cubicBezTo>
                <a:cubicBezTo>
                  <a:pt x="29" y="132"/>
                  <a:pt x="19" y="127"/>
                  <a:pt x="11" y="116"/>
                </a:cubicBezTo>
                <a:cubicBezTo>
                  <a:pt x="4" y="105"/>
                  <a:pt x="0" y="89"/>
                  <a:pt x="0" y="68"/>
                </a:cubicBezTo>
                <a:cubicBezTo>
                  <a:pt x="0" y="46"/>
                  <a:pt x="4" y="29"/>
                  <a:pt x="12" y="17"/>
                </a:cubicBezTo>
                <a:cubicBezTo>
                  <a:pt x="20" y="5"/>
                  <a:pt x="31" y="0"/>
                  <a:pt x="46" y="0"/>
                </a:cubicBezTo>
                <a:cubicBezTo>
                  <a:pt x="74" y="0"/>
                  <a:pt x="88" y="21"/>
                  <a:pt x="88" y="65"/>
                </a:cubicBezTo>
                <a:cubicBezTo>
                  <a:pt x="88" y="87"/>
                  <a:pt x="84" y="104"/>
                  <a:pt x="76" y="115"/>
                </a:cubicBezTo>
                <a:cubicBezTo>
                  <a:pt x="68" y="126"/>
                  <a:pt x="57" y="132"/>
                  <a:pt x="43" y="132"/>
                </a:cubicBezTo>
                <a:close/>
              </a:path>
            </a:pathLst>
          </a:custGeom>
          <a:solidFill>
            <a:srgbClr val="4423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6"/>
          <p:cNvSpPr>
            <a:spLocks/>
          </p:cNvSpPr>
          <p:nvPr/>
        </p:nvSpPr>
        <p:spPr bwMode="auto">
          <a:xfrm>
            <a:off x="10617200" y="6262688"/>
            <a:ext cx="1865313" cy="754062"/>
          </a:xfrm>
          <a:custGeom>
            <a:avLst/>
            <a:gdLst>
              <a:gd name="T0" fmla="*/ 0 w 442"/>
              <a:gd name="T1" fmla="*/ 179 h 179"/>
              <a:gd name="T2" fmla="*/ 0 w 442"/>
              <a:gd name="T3" fmla="*/ 179 h 179"/>
              <a:gd name="T4" fmla="*/ 290 w 442"/>
              <a:gd name="T5" fmla="*/ 179 h 179"/>
              <a:gd name="T6" fmla="*/ 442 w 442"/>
              <a:gd name="T7" fmla="*/ 179 h 179"/>
              <a:gd name="T8" fmla="*/ 442 w 442"/>
              <a:gd name="T9" fmla="*/ 9 h 179"/>
              <a:gd name="T10" fmla="*/ 0 w 442"/>
              <a:gd name="T11" fmla="*/ 179 h 179"/>
            </a:gdLst>
            <a:ahLst/>
            <a:cxnLst>
              <a:cxn ang="0">
                <a:pos x="T0" y="T1"/>
              </a:cxn>
              <a:cxn ang="0">
                <a:pos x="T2" y="T3"/>
              </a:cxn>
              <a:cxn ang="0">
                <a:pos x="T4" y="T5"/>
              </a:cxn>
              <a:cxn ang="0">
                <a:pos x="T6" y="T7"/>
              </a:cxn>
              <a:cxn ang="0">
                <a:pos x="T8" y="T9"/>
              </a:cxn>
              <a:cxn ang="0">
                <a:pos x="T10" y="T11"/>
              </a:cxn>
            </a:cxnLst>
            <a:rect l="0" t="0" r="r" b="b"/>
            <a:pathLst>
              <a:path w="442" h="179">
                <a:moveTo>
                  <a:pt x="0" y="179"/>
                </a:moveTo>
                <a:cubicBezTo>
                  <a:pt x="0" y="179"/>
                  <a:pt x="0" y="179"/>
                  <a:pt x="0" y="179"/>
                </a:cubicBezTo>
                <a:cubicBezTo>
                  <a:pt x="290" y="179"/>
                  <a:pt x="290" y="179"/>
                  <a:pt x="290" y="179"/>
                </a:cubicBezTo>
                <a:cubicBezTo>
                  <a:pt x="442" y="179"/>
                  <a:pt x="442" y="179"/>
                  <a:pt x="442" y="179"/>
                </a:cubicBezTo>
                <a:cubicBezTo>
                  <a:pt x="442" y="9"/>
                  <a:pt x="442" y="9"/>
                  <a:pt x="442" y="9"/>
                </a:cubicBezTo>
                <a:cubicBezTo>
                  <a:pt x="283" y="0"/>
                  <a:pt x="122" y="57"/>
                  <a:pt x="0" y="179"/>
                </a:cubicBezTo>
                <a:close/>
              </a:path>
            </a:pathLst>
          </a:custGeom>
          <a:solidFill>
            <a:srgbClr val="79A5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7"/>
          <p:cNvSpPr>
            <a:spLocks/>
          </p:cNvSpPr>
          <p:nvPr/>
        </p:nvSpPr>
        <p:spPr bwMode="auto">
          <a:xfrm>
            <a:off x="10183813" y="4805363"/>
            <a:ext cx="590550" cy="1625600"/>
          </a:xfrm>
          <a:custGeom>
            <a:avLst/>
            <a:gdLst>
              <a:gd name="T0" fmla="*/ 140 w 140"/>
              <a:gd name="T1" fmla="*/ 0 h 385"/>
              <a:gd name="T2" fmla="*/ 140 w 140"/>
              <a:gd name="T3" fmla="*/ 0 h 385"/>
              <a:gd name="T4" fmla="*/ 140 w 140"/>
              <a:gd name="T5" fmla="*/ 385 h 385"/>
              <a:gd name="T6" fmla="*/ 79 w 140"/>
              <a:gd name="T7" fmla="*/ 385 h 385"/>
              <a:gd name="T8" fmla="*/ 79 w 140"/>
              <a:gd name="T9" fmla="*/ 74 h 385"/>
              <a:gd name="T10" fmla="*/ 43 w 140"/>
              <a:gd name="T11" fmla="*/ 95 h 385"/>
              <a:gd name="T12" fmla="*/ 0 w 140"/>
              <a:gd name="T13" fmla="*/ 109 h 385"/>
              <a:gd name="T14" fmla="*/ 0 w 140"/>
              <a:gd name="T15" fmla="*/ 57 h 385"/>
              <a:gd name="T16" fmla="*/ 29 w 140"/>
              <a:gd name="T17" fmla="*/ 47 h 385"/>
              <a:gd name="T18" fmla="*/ 57 w 140"/>
              <a:gd name="T19" fmla="*/ 34 h 385"/>
              <a:gd name="T20" fmla="*/ 85 w 140"/>
              <a:gd name="T21" fmla="*/ 19 h 385"/>
              <a:gd name="T22" fmla="*/ 114 w 140"/>
              <a:gd name="T23" fmla="*/ 0 h 385"/>
              <a:gd name="T24" fmla="*/ 140 w 140"/>
              <a:gd name="T25" fmla="*/ 0 h 385"/>
              <a:gd name="T26" fmla="*/ 140 w 140"/>
              <a:gd name="T27" fmla="*/ 0 h 3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0" h="385">
                <a:moveTo>
                  <a:pt x="140" y="0"/>
                </a:moveTo>
                <a:cubicBezTo>
                  <a:pt x="140" y="0"/>
                  <a:pt x="140" y="0"/>
                  <a:pt x="140" y="0"/>
                </a:cubicBezTo>
                <a:cubicBezTo>
                  <a:pt x="140" y="385"/>
                  <a:pt x="140" y="385"/>
                  <a:pt x="140" y="385"/>
                </a:cubicBezTo>
                <a:cubicBezTo>
                  <a:pt x="79" y="385"/>
                  <a:pt x="79" y="385"/>
                  <a:pt x="79" y="385"/>
                </a:cubicBezTo>
                <a:cubicBezTo>
                  <a:pt x="79" y="74"/>
                  <a:pt x="79" y="74"/>
                  <a:pt x="79" y="74"/>
                </a:cubicBezTo>
                <a:cubicBezTo>
                  <a:pt x="68" y="82"/>
                  <a:pt x="56" y="89"/>
                  <a:pt x="43" y="95"/>
                </a:cubicBezTo>
                <a:cubicBezTo>
                  <a:pt x="31" y="100"/>
                  <a:pt x="16" y="105"/>
                  <a:pt x="0" y="109"/>
                </a:cubicBezTo>
                <a:cubicBezTo>
                  <a:pt x="0" y="57"/>
                  <a:pt x="0" y="57"/>
                  <a:pt x="0" y="57"/>
                </a:cubicBezTo>
                <a:cubicBezTo>
                  <a:pt x="10" y="54"/>
                  <a:pt x="20" y="50"/>
                  <a:pt x="29" y="47"/>
                </a:cubicBezTo>
                <a:cubicBezTo>
                  <a:pt x="39" y="43"/>
                  <a:pt x="48" y="39"/>
                  <a:pt x="57" y="34"/>
                </a:cubicBezTo>
                <a:cubicBezTo>
                  <a:pt x="67" y="30"/>
                  <a:pt x="76" y="25"/>
                  <a:pt x="85" y="19"/>
                </a:cubicBezTo>
                <a:cubicBezTo>
                  <a:pt x="95" y="13"/>
                  <a:pt x="104" y="7"/>
                  <a:pt x="114" y="0"/>
                </a:cubicBezTo>
                <a:cubicBezTo>
                  <a:pt x="140" y="0"/>
                  <a:pt x="140" y="0"/>
                  <a:pt x="140" y="0"/>
                </a:cubicBezTo>
                <a:cubicBezTo>
                  <a:pt x="140" y="0"/>
                  <a:pt x="140" y="0"/>
                  <a:pt x="140" y="0"/>
                </a:cubicBez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8"/>
          <p:cNvSpPr>
            <a:spLocks noEditPoints="1"/>
          </p:cNvSpPr>
          <p:nvPr/>
        </p:nvSpPr>
        <p:spPr bwMode="auto">
          <a:xfrm>
            <a:off x="10929938" y="4784725"/>
            <a:ext cx="1155700" cy="1747837"/>
          </a:xfrm>
          <a:custGeom>
            <a:avLst/>
            <a:gdLst>
              <a:gd name="T0" fmla="*/ 139 w 274"/>
              <a:gd name="T1" fmla="*/ 52 h 414"/>
              <a:gd name="T2" fmla="*/ 139 w 274"/>
              <a:gd name="T3" fmla="*/ 52 h 414"/>
              <a:gd name="T4" fmla="*/ 66 w 274"/>
              <a:gd name="T5" fmla="*/ 212 h 414"/>
              <a:gd name="T6" fmla="*/ 137 w 274"/>
              <a:gd name="T7" fmla="*/ 363 h 414"/>
              <a:gd name="T8" fmla="*/ 208 w 274"/>
              <a:gd name="T9" fmla="*/ 210 h 414"/>
              <a:gd name="T10" fmla="*/ 139 w 274"/>
              <a:gd name="T11" fmla="*/ 52 h 414"/>
              <a:gd name="T12" fmla="*/ 132 w 274"/>
              <a:gd name="T13" fmla="*/ 414 h 414"/>
              <a:gd name="T14" fmla="*/ 132 w 274"/>
              <a:gd name="T15" fmla="*/ 414 h 414"/>
              <a:gd name="T16" fmla="*/ 35 w 274"/>
              <a:gd name="T17" fmla="*/ 363 h 414"/>
              <a:gd name="T18" fmla="*/ 0 w 274"/>
              <a:gd name="T19" fmla="*/ 215 h 414"/>
              <a:gd name="T20" fmla="*/ 36 w 274"/>
              <a:gd name="T21" fmla="*/ 55 h 414"/>
              <a:gd name="T22" fmla="*/ 142 w 274"/>
              <a:gd name="T23" fmla="*/ 0 h 414"/>
              <a:gd name="T24" fmla="*/ 274 w 274"/>
              <a:gd name="T25" fmla="*/ 205 h 414"/>
              <a:gd name="T26" fmla="*/ 237 w 274"/>
              <a:gd name="T27" fmla="*/ 361 h 414"/>
              <a:gd name="T28" fmla="*/ 132 w 274"/>
              <a:gd name="T29" fmla="*/ 414 h 4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74" h="414">
                <a:moveTo>
                  <a:pt x="139" y="52"/>
                </a:moveTo>
                <a:cubicBezTo>
                  <a:pt x="139" y="52"/>
                  <a:pt x="139" y="52"/>
                  <a:pt x="139" y="52"/>
                </a:cubicBezTo>
                <a:cubicBezTo>
                  <a:pt x="90" y="52"/>
                  <a:pt x="66" y="105"/>
                  <a:pt x="66" y="212"/>
                </a:cubicBezTo>
                <a:cubicBezTo>
                  <a:pt x="66" y="313"/>
                  <a:pt x="90" y="363"/>
                  <a:pt x="137" y="363"/>
                </a:cubicBezTo>
                <a:cubicBezTo>
                  <a:pt x="184" y="363"/>
                  <a:pt x="208" y="312"/>
                  <a:pt x="208" y="210"/>
                </a:cubicBezTo>
                <a:cubicBezTo>
                  <a:pt x="208" y="104"/>
                  <a:pt x="185" y="52"/>
                  <a:pt x="139" y="52"/>
                </a:cubicBezTo>
                <a:close/>
                <a:moveTo>
                  <a:pt x="132" y="414"/>
                </a:moveTo>
                <a:cubicBezTo>
                  <a:pt x="132" y="414"/>
                  <a:pt x="132" y="414"/>
                  <a:pt x="132" y="414"/>
                </a:cubicBezTo>
                <a:cubicBezTo>
                  <a:pt x="91" y="414"/>
                  <a:pt x="58" y="397"/>
                  <a:pt x="35" y="363"/>
                </a:cubicBezTo>
                <a:cubicBezTo>
                  <a:pt x="11" y="329"/>
                  <a:pt x="0" y="280"/>
                  <a:pt x="0" y="215"/>
                </a:cubicBezTo>
                <a:cubicBezTo>
                  <a:pt x="0" y="144"/>
                  <a:pt x="12" y="91"/>
                  <a:pt x="36" y="55"/>
                </a:cubicBezTo>
                <a:cubicBezTo>
                  <a:pt x="61" y="18"/>
                  <a:pt x="96" y="0"/>
                  <a:pt x="142" y="0"/>
                </a:cubicBezTo>
                <a:cubicBezTo>
                  <a:pt x="230" y="0"/>
                  <a:pt x="274" y="68"/>
                  <a:pt x="274" y="205"/>
                </a:cubicBezTo>
                <a:cubicBezTo>
                  <a:pt x="274" y="273"/>
                  <a:pt x="262" y="325"/>
                  <a:pt x="237" y="361"/>
                </a:cubicBezTo>
                <a:cubicBezTo>
                  <a:pt x="212" y="396"/>
                  <a:pt x="177" y="414"/>
                  <a:pt x="132" y="414"/>
                </a:cubicBez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9"/>
          <p:cNvSpPr>
            <a:spLocks/>
          </p:cNvSpPr>
          <p:nvPr/>
        </p:nvSpPr>
        <p:spPr bwMode="auto">
          <a:xfrm>
            <a:off x="8208963" y="5764213"/>
            <a:ext cx="4273550" cy="1252537"/>
          </a:xfrm>
          <a:custGeom>
            <a:avLst/>
            <a:gdLst>
              <a:gd name="T0" fmla="*/ 0 w 1013"/>
              <a:gd name="T1" fmla="*/ 297 h 297"/>
              <a:gd name="T2" fmla="*/ 0 w 1013"/>
              <a:gd name="T3" fmla="*/ 297 h 297"/>
              <a:gd name="T4" fmla="*/ 1013 w 1013"/>
              <a:gd name="T5" fmla="*/ 297 h 297"/>
              <a:gd name="T6" fmla="*/ 1013 w 1013"/>
              <a:gd name="T7" fmla="*/ 239 h 297"/>
              <a:gd name="T8" fmla="*/ 0 w 1013"/>
              <a:gd name="T9" fmla="*/ 297 h 297"/>
            </a:gdLst>
            <a:ahLst/>
            <a:cxnLst>
              <a:cxn ang="0">
                <a:pos x="T0" y="T1"/>
              </a:cxn>
              <a:cxn ang="0">
                <a:pos x="T2" y="T3"/>
              </a:cxn>
              <a:cxn ang="0">
                <a:pos x="T4" y="T5"/>
              </a:cxn>
              <a:cxn ang="0">
                <a:pos x="T6" y="T7"/>
              </a:cxn>
              <a:cxn ang="0">
                <a:pos x="T8" y="T9"/>
              </a:cxn>
            </a:cxnLst>
            <a:rect l="0" t="0" r="r" b="b"/>
            <a:pathLst>
              <a:path w="1013" h="297">
                <a:moveTo>
                  <a:pt x="0" y="297"/>
                </a:moveTo>
                <a:cubicBezTo>
                  <a:pt x="0" y="297"/>
                  <a:pt x="0" y="297"/>
                  <a:pt x="0" y="297"/>
                </a:cubicBezTo>
                <a:cubicBezTo>
                  <a:pt x="1013" y="297"/>
                  <a:pt x="1013" y="297"/>
                  <a:pt x="1013" y="297"/>
                </a:cubicBezTo>
                <a:cubicBezTo>
                  <a:pt x="1013" y="239"/>
                  <a:pt x="1013" y="239"/>
                  <a:pt x="1013" y="239"/>
                </a:cubicBezTo>
                <a:cubicBezTo>
                  <a:pt x="714" y="0"/>
                  <a:pt x="277" y="19"/>
                  <a:pt x="0" y="297"/>
                </a:cubicBezTo>
                <a:close/>
              </a:path>
            </a:pathLst>
          </a:cu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20"/>
          <p:cNvSpPr>
            <a:spLocks/>
          </p:cNvSpPr>
          <p:nvPr/>
        </p:nvSpPr>
        <p:spPr bwMode="auto">
          <a:xfrm>
            <a:off x="9453563" y="6105525"/>
            <a:ext cx="547688" cy="671512"/>
          </a:xfrm>
          <a:custGeom>
            <a:avLst/>
            <a:gdLst>
              <a:gd name="T0" fmla="*/ 43 w 130"/>
              <a:gd name="T1" fmla="*/ 159 h 159"/>
              <a:gd name="T2" fmla="*/ 43 w 130"/>
              <a:gd name="T3" fmla="*/ 159 h 159"/>
              <a:gd name="T4" fmla="*/ 130 w 130"/>
              <a:gd name="T5" fmla="*/ 0 h 159"/>
              <a:gd name="T6" fmla="*/ 77 w 130"/>
              <a:gd name="T7" fmla="*/ 10 h 159"/>
              <a:gd name="T8" fmla="*/ 0 w 130"/>
              <a:gd name="T9" fmla="*/ 159 h 159"/>
              <a:gd name="T10" fmla="*/ 43 w 130"/>
              <a:gd name="T11" fmla="*/ 159 h 159"/>
              <a:gd name="T12" fmla="*/ 43 w 130"/>
              <a:gd name="T13" fmla="*/ 159 h 159"/>
            </a:gdLst>
            <a:ahLst/>
            <a:cxnLst>
              <a:cxn ang="0">
                <a:pos x="T0" y="T1"/>
              </a:cxn>
              <a:cxn ang="0">
                <a:pos x="T2" y="T3"/>
              </a:cxn>
              <a:cxn ang="0">
                <a:pos x="T4" y="T5"/>
              </a:cxn>
              <a:cxn ang="0">
                <a:pos x="T6" y="T7"/>
              </a:cxn>
              <a:cxn ang="0">
                <a:pos x="T8" y="T9"/>
              </a:cxn>
              <a:cxn ang="0">
                <a:pos x="T10" y="T11"/>
              </a:cxn>
              <a:cxn ang="0">
                <a:pos x="T12" y="T13"/>
              </a:cxn>
            </a:cxnLst>
            <a:rect l="0" t="0" r="r" b="b"/>
            <a:pathLst>
              <a:path w="130" h="159">
                <a:moveTo>
                  <a:pt x="43" y="159"/>
                </a:moveTo>
                <a:cubicBezTo>
                  <a:pt x="43" y="159"/>
                  <a:pt x="43" y="159"/>
                  <a:pt x="43" y="159"/>
                </a:cubicBezTo>
                <a:cubicBezTo>
                  <a:pt x="48" y="109"/>
                  <a:pt x="77" y="51"/>
                  <a:pt x="130" y="0"/>
                </a:cubicBezTo>
                <a:cubicBezTo>
                  <a:pt x="112" y="3"/>
                  <a:pt x="95" y="6"/>
                  <a:pt x="77" y="10"/>
                </a:cubicBezTo>
                <a:cubicBezTo>
                  <a:pt x="31" y="59"/>
                  <a:pt x="5" y="113"/>
                  <a:pt x="0" y="159"/>
                </a:cubicBezTo>
                <a:cubicBezTo>
                  <a:pt x="43" y="159"/>
                  <a:pt x="43" y="159"/>
                  <a:pt x="43" y="159"/>
                </a:cubicBezTo>
                <a:cubicBezTo>
                  <a:pt x="43" y="159"/>
                  <a:pt x="43" y="159"/>
                  <a:pt x="43" y="159"/>
                </a:cubicBezTo>
                <a:close/>
              </a:path>
            </a:pathLst>
          </a:custGeom>
          <a:solidFill>
            <a:srgbClr val="79A5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21"/>
          <p:cNvSpPr>
            <a:spLocks/>
          </p:cNvSpPr>
          <p:nvPr/>
        </p:nvSpPr>
        <p:spPr bwMode="auto">
          <a:xfrm>
            <a:off x="11220450" y="6130925"/>
            <a:ext cx="165100" cy="63500"/>
          </a:xfrm>
          <a:custGeom>
            <a:avLst/>
            <a:gdLst>
              <a:gd name="T0" fmla="*/ 39 w 39"/>
              <a:gd name="T1" fmla="*/ 10 h 15"/>
              <a:gd name="T2" fmla="*/ 39 w 39"/>
              <a:gd name="T3" fmla="*/ 10 h 15"/>
              <a:gd name="T4" fmla="*/ 6 w 39"/>
              <a:gd name="T5" fmla="*/ 0 h 15"/>
              <a:gd name="T6" fmla="*/ 0 w 39"/>
              <a:gd name="T7" fmla="*/ 6 h 15"/>
              <a:gd name="T8" fmla="*/ 35 w 39"/>
              <a:gd name="T9" fmla="*/ 15 h 15"/>
              <a:gd name="T10" fmla="*/ 39 w 39"/>
              <a:gd name="T11" fmla="*/ 10 h 15"/>
            </a:gdLst>
            <a:ahLst/>
            <a:cxnLst>
              <a:cxn ang="0">
                <a:pos x="T0" y="T1"/>
              </a:cxn>
              <a:cxn ang="0">
                <a:pos x="T2" y="T3"/>
              </a:cxn>
              <a:cxn ang="0">
                <a:pos x="T4" y="T5"/>
              </a:cxn>
              <a:cxn ang="0">
                <a:pos x="T6" y="T7"/>
              </a:cxn>
              <a:cxn ang="0">
                <a:pos x="T8" y="T9"/>
              </a:cxn>
              <a:cxn ang="0">
                <a:pos x="T10" y="T11"/>
              </a:cxn>
            </a:cxnLst>
            <a:rect l="0" t="0" r="r" b="b"/>
            <a:pathLst>
              <a:path w="39" h="15">
                <a:moveTo>
                  <a:pt x="39" y="10"/>
                </a:moveTo>
                <a:cubicBezTo>
                  <a:pt x="39" y="10"/>
                  <a:pt x="39" y="10"/>
                  <a:pt x="39" y="10"/>
                </a:cubicBezTo>
                <a:cubicBezTo>
                  <a:pt x="28" y="6"/>
                  <a:pt x="17" y="3"/>
                  <a:pt x="6" y="0"/>
                </a:cubicBezTo>
                <a:cubicBezTo>
                  <a:pt x="4" y="2"/>
                  <a:pt x="2" y="4"/>
                  <a:pt x="0" y="6"/>
                </a:cubicBezTo>
                <a:cubicBezTo>
                  <a:pt x="11" y="9"/>
                  <a:pt x="23" y="12"/>
                  <a:pt x="35" y="15"/>
                </a:cubicBezTo>
                <a:cubicBezTo>
                  <a:pt x="36" y="13"/>
                  <a:pt x="38" y="12"/>
                  <a:pt x="39" y="10"/>
                </a:cubicBezTo>
                <a:close/>
              </a:path>
            </a:pathLst>
          </a:custGeom>
          <a:solidFill>
            <a:srgbClr val="79A5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22"/>
          <p:cNvSpPr>
            <a:spLocks/>
          </p:cNvSpPr>
          <p:nvPr/>
        </p:nvSpPr>
        <p:spPr bwMode="auto">
          <a:xfrm>
            <a:off x="10899775" y="6156325"/>
            <a:ext cx="468313" cy="620712"/>
          </a:xfrm>
          <a:custGeom>
            <a:avLst/>
            <a:gdLst>
              <a:gd name="T0" fmla="*/ 43 w 111"/>
              <a:gd name="T1" fmla="*/ 147 h 147"/>
              <a:gd name="T2" fmla="*/ 43 w 111"/>
              <a:gd name="T3" fmla="*/ 147 h 147"/>
              <a:gd name="T4" fmla="*/ 111 w 111"/>
              <a:gd name="T5" fmla="*/ 9 h 147"/>
              <a:gd name="T6" fmla="*/ 76 w 111"/>
              <a:gd name="T7" fmla="*/ 0 h 147"/>
              <a:gd name="T8" fmla="*/ 0 w 111"/>
              <a:gd name="T9" fmla="*/ 147 h 147"/>
              <a:gd name="T10" fmla="*/ 43 w 111"/>
              <a:gd name="T11" fmla="*/ 147 h 147"/>
              <a:gd name="T12" fmla="*/ 43 w 111"/>
              <a:gd name="T13" fmla="*/ 147 h 147"/>
            </a:gdLst>
            <a:ahLst/>
            <a:cxnLst>
              <a:cxn ang="0">
                <a:pos x="T0" y="T1"/>
              </a:cxn>
              <a:cxn ang="0">
                <a:pos x="T2" y="T3"/>
              </a:cxn>
              <a:cxn ang="0">
                <a:pos x="T4" y="T5"/>
              </a:cxn>
              <a:cxn ang="0">
                <a:pos x="T6" y="T7"/>
              </a:cxn>
              <a:cxn ang="0">
                <a:pos x="T8" y="T9"/>
              </a:cxn>
              <a:cxn ang="0">
                <a:pos x="T10" y="T11"/>
              </a:cxn>
              <a:cxn ang="0">
                <a:pos x="T12" y="T13"/>
              </a:cxn>
            </a:cxnLst>
            <a:rect l="0" t="0" r="r" b="b"/>
            <a:pathLst>
              <a:path w="111" h="147">
                <a:moveTo>
                  <a:pt x="43" y="147"/>
                </a:moveTo>
                <a:cubicBezTo>
                  <a:pt x="43" y="147"/>
                  <a:pt x="43" y="147"/>
                  <a:pt x="43" y="147"/>
                </a:cubicBezTo>
                <a:cubicBezTo>
                  <a:pt x="48" y="104"/>
                  <a:pt x="70" y="55"/>
                  <a:pt x="111" y="9"/>
                </a:cubicBezTo>
                <a:cubicBezTo>
                  <a:pt x="99" y="6"/>
                  <a:pt x="87" y="3"/>
                  <a:pt x="76" y="0"/>
                </a:cubicBezTo>
                <a:cubicBezTo>
                  <a:pt x="31" y="48"/>
                  <a:pt x="5" y="101"/>
                  <a:pt x="0" y="147"/>
                </a:cubicBezTo>
                <a:cubicBezTo>
                  <a:pt x="43" y="147"/>
                  <a:pt x="43" y="147"/>
                  <a:pt x="43" y="147"/>
                </a:cubicBezTo>
                <a:cubicBezTo>
                  <a:pt x="43" y="147"/>
                  <a:pt x="43" y="147"/>
                  <a:pt x="43" y="147"/>
                </a:cubicBezTo>
                <a:close/>
              </a:path>
            </a:pathLst>
          </a:custGeom>
          <a:solidFill>
            <a:srgbClr val="79A5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9" name="Freeform 23"/>
          <p:cNvSpPr>
            <a:spLocks/>
          </p:cNvSpPr>
          <p:nvPr/>
        </p:nvSpPr>
        <p:spPr bwMode="auto">
          <a:xfrm>
            <a:off x="9888538" y="6072188"/>
            <a:ext cx="1066800" cy="730250"/>
          </a:xfrm>
          <a:custGeom>
            <a:avLst/>
            <a:gdLst>
              <a:gd name="T0" fmla="*/ 40 w 253"/>
              <a:gd name="T1" fmla="*/ 38 h 173"/>
              <a:gd name="T2" fmla="*/ 40 w 253"/>
              <a:gd name="T3" fmla="*/ 38 h 173"/>
              <a:gd name="T4" fmla="*/ 9 w 253"/>
              <a:gd name="T5" fmla="*/ 140 h 173"/>
              <a:gd name="T6" fmla="*/ 70 w 253"/>
              <a:gd name="T7" fmla="*/ 173 h 173"/>
              <a:gd name="T8" fmla="*/ 146 w 253"/>
              <a:gd name="T9" fmla="*/ 138 h 173"/>
              <a:gd name="T10" fmla="*/ 232 w 253"/>
              <a:gd name="T11" fmla="*/ 31 h 173"/>
              <a:gd name="T12" fmla="*/ 253 w 253"/>
              <a:gd name="T13" fmla="*/ 8 h 173"/>
              <a:gd name="T14" fmla="*/ 213 w 253"/>
              <a:gd name="T15" fmla="*/ 3 h 173"/>
              <a:gd name="T16" fmla="*/ 184 w 253"/>
              <a:gd name="T17" fmla="*/ 34 h 173"/>
              <a:gd name="T18" fmla="*/ 79 w 253"/>
              <a:gd name="T19" fmla="*/ 140 h 173"/>
              <a:gd name="T20" fmla="*/ 87 w 253"/>
              <a:gd name="T21" fmla="*/ 36 h 173"/>
              <a:gd name="T22" fmla="*/ 123 w 253"/>
              <a:gd name="T23" fmla="*/ 0 h 173"/>
              <a:gd name="T24" fmla="*/ 76 w 253"/>
              <a:gd name="T25" fmla="*/ 3 h 173"/>
              <a:gd name="T26" fmla="*/ 40 w 253"/>
              <a:gd name="T27" fmla="*/ 38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3" h="173">
                <a:moveTo>
                  <a:pt x="40" y="38"/>
                </a:moveTo>
                <a:cubicBezTo>
                  <a:pt x="40" y="38"/>
                  <a:pt x="40" y="38"/>
                  <a:pt x="40" y="38"/>
                </a:cubicBezTo>
                <a:cubicBezTo>
                  <a:pt x="4" y="82"/>
                  <a:pt x="0" y="117"/>
                  <a:pt x="9" y="140"/>
                </a:cubicBezTo>
                <a:cubicBezTo>
                  <a:pt x="19" y="163"/>
                  <a:pt x="42" y="173"/>
                  <a:pt x="70" y="173"/>
                </a:cubicBezTo>
                <a:cubicBezTo>
                  <a:pt x="100" y="173"/>
                  <a:pt x="123" y="162"/>
                  <a:pt x="146" y="138"/>
                </a:cubicBezTo>
                <a:cubicBezTo>
                  <a:pt x="170" y="115"/>
                  <a:pt x="192" y="77"/>
                  <a:pt x="232" y="31"/>
                </a:cubicBezTo>
                <a:cubicBezTo>
                  <a:pt x="239" y="23"/>
                  <a:pt x="246" y="15"/>
                  <a:pt x="253" y="8"/>
                </a:cubicBezTo>
                <a:cubicBezTo>
                  <a:pt x="240" y="6"/>
                  <a:pt x="226" y="5"/>
                  <a:pt x="213" y="3"/>
                </a:cubicBezTo>
                <a:cubicBezTo>
                  <a:pt x="204" y="12"/>
                  <a:pt x="194" y="23"/>
                  <a:pt x="184" y="34"/>
                </a:cubicBezTo>
                <a:cubicBezTo>
                  <a:pt x="127" y="105"/>
                  <a:pt x="113" y="140"/>
                  <a:pt x="79" y="140"/>
                </a:cubicBezTo>
                <a:cubicBezTo>
                  <a:pt x="49" y="140"/>
                  <a:pt x="32" y="105"/>
                  <a:pt x="87" y="36"/>
                </a:cubicBezTo>
                <a:cubicBezTo>
                  <a:pt x="98" y="22"/>
                  <a:pt x="110" y="11"/>
                  <a:pt x="123" y="0"/>
                </a:cubicBezTo>
                <a:cubicBezTo>
                  <a:pt x="107" y="1"/>
                  <a:pt x="91" y="1"/>
                  <a:pt x="76" y="3"/>
                </a:cubicBezTo>
                <a:cubicBezTo>
                  <a:pt x="63" y="13"/>
                  <a:pt x="51" y="25"/>
                  <a:pt x="40" y="38"/>
                </a:cubicBezTo>
                <a:close/>
              </a:path>
            </a:pathLst>
          </a:custGeom>
          <a:solidFill>
            <a:srgbClr val="79A5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0" name="Freeform 24"/>
          <p:cNvSpPr>
            <a:spLocks/>
          </p:cNvSpPr>
          <p:nvPr/>
        </p:nvSpPr>
        <p:spPr bwMode="auto">
          <a:xfrm>
            <a:off x="11347450" y="6240463"/>
            <a:ext cx="742950" cy="561975"/>
          </a:xfrm>
          <a:custGeom>
            <a:avLst/>
            <a:gdLst>
              <a:gd name="T0" fmla="*/ 9 w 176"/>
              <a:gd name="T1" fmla="*/ 100 h 133"/>
              <a:gd name="T2" fmla="*/ 9 w 176"/>
              <a:gd name="T3" fmla="*/ 100 h 133"/>
              <a:gd name="T4" fmla="*/ 70 w 176"/>
              <a:gd name="T5" fmla="*/ 133 h 133"/>
              <a:gd name="T6" fmla="*/ 146 w 176"/>
              <a:gd name="T7" fmla="*/ 98 h 133"/>
              <a:gd name="T8" fmla="*/ 176 w 176"/>
              <a:gd name="T9" fmla="*/ 62 h 133"/>
              <a:gd name="T10" fmla="*/ 145 w 176"/>
              <a:gd name="T11" fmla="*/ 45 h 133"/>
              <a:gd name="T12" fmla="*/ 79 w 176"/>
              <a:gd name="T13" fmla="*/ 100 h 133"/>
              <a:gd name="T14" fmla="*/ 74 w 176"/>
              <a:gd name="T15" fmla="*/ 13 h 133"/>
              <a:gd name="T16" fmla="*/ 39 w 176"/>
              <a:gd name="T17" fmla="*/ 0 h 133"/>
              <a:gd name="T18" fmla="*/ 9 w 176"/>
              <a:gd name="T19" fmla="*/ 100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6" h="133">
                <a:moveTo>
                  <a:pt x="9" y="100"/>
                </a:moveTo>
                <a:cubicBezTo>
                  <a:pt x="9" y="100"/>
                  <a:pt x="9" y="100"/>
                  <a:pt x="9" y="100"/>
                </a:cubicBezTo>
                <a:cubicBezTo>
                  <a:pt x="19" y="123"/>
                  <a:pt x="42" y="133"/>
                  <a:pt x="70" y="133"/>
                </a:cubicBezTo>
                <a:cubicBezTo>
                  <a:pt x="100" y="133"/>
                  <a:pt x="123" y="122"/>
                  <a:pt x="146" y="98"/>
                </a:cubicBezTo>
                <a:cubicBezTo>
                  <a:pt x="156" y="88"/>
                  <a:pt x="166" y="76"/>
                  <a:pt x="176" y="62"/>
                </a:cubicBezTo>
                <a:cubicBezTo>
                  <a:pt x="166" y="56"/>
                  <a:pt x="156" y="50"/>
                  <a:pt x="145" y="45"/>
                </a:cubicBezTo>
                <a:cubicBezTo>
                  <a:pt x="119" y="82"/>
                  <a:pt x="102" y="100"/>
                  <a:pt x="79" y="100"/>
                </a:cubicBezTo>
                <a:cubicBezTo>
                  <a:pt x="51" y="100"/>
                  <a:pt x="35" y="71"/>
                  <a:pt x="74" y="13"/>
                </a:cubicBezTo>
                <a:cubicBezTo>
                  <a:pt x="62" y="8"/>
                  <a:pt x="51" y="4"/>
                  <a:pt x="39" y="0"/>
                </a:cubicBezTo>
                <a:cubicBezTo>
                  <a:pt x="4" y="43"/>
                  <a:pt x="0" y="78"/>
                  <a:pt x="9" y="100"/>
                </a:cubicBezTo>
                <a:close/>
              </a:path>
            </a:pathLst>
          </a:custGeom>
          <a:solidFill>
            <a:srgbClr val="79A5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1" name="Freeform 25"/>
          <p:cNvSpPr>
            <a:spLocks/>
          </p:cNvSpPr>
          <p:nvPr/>
        </p:nvSpPr>
        <p:spPr bwMode="auto">
          <a:xfrm>
            <a:off x="12309475" y="6642100"/>
            <a:ext cx="173038" cy="160337"/>
          </a:xfrm>
          <a:custGeom>
            <a:avLst/>
            <a:gdLst>
              <a:gd name="T0" fmla="*/ 0 w 41"/>
              <a:gd name="T1" fmla="*/ 0 h 38"/>
              <a:gd name="T2" fmla="*/ 0 w 41"/>
              <a:gd name="T3" fmla="*/ 0 h 38"/>
              <a:gd name="T4" fmla="*/ 0 w 41"/>
              <a:gd name="T5" fmla="*/ 5 h 38"/>
              <a:gd name="T6" fmla="*/ 38 w 41"/>
              <a:gd name="T7" fmla="*/ 38 h 38"/>
              <a:gd name="T8" fmla="*/ 41 w 41"/>
              <a:gd name="T9" fmla="*/ 32 h 38"/>
              <a:gd name="T10" fmla="*/ 41 w 41"/>
              <a:gd name="T11" fmla="*/ 31 h 38"/>
              <a:gd name="T12" fmla="*/ 0 w 41"/>
              <a:gd name="T13" fmla="*/ 0 h 38"/>
            </a:gdLst>
            <a:ahLst/>
            <a:cxnLst>
              <a:cxn ang="0">
                <a:pos x="T0" y="T1"/>
              </a:cxn>
              <a:cxn ang="0">
                <a:pos x="T2" y="T3"/>
              </a:cxn>
              <a:cxn ang="0">
                <a:pos x="T4" y="T5"/>
              </a:cxn>
              <a:cxn ang="0">
                <a:pos x="T6" y="T7"/>
              </a:cxn>
              <a:cxn ang="0">
                <a:pos x="T8" y="T9"/>
              </a:cxn>
              <a:cxn ang="0">
                <a:pos x="T10" y="T11"/>
              </a:cxn>
              <a:cxn ang="0">
                <a:pos x="T12" y="T13"/>
              </a:cxn>
            </a:cxnLst>
            <a:rect l="0" t="0" r="r" b="b"/>
            <a:pathLst>
              <a:path w="41" h="38">
                <a:moveTo>
                  <a:pt x="0" y="0"/>
                </a:moveTo>
                <a:cubicBezTo>
                  <a:pt x="0" y="0"/>
                  <a:pt x="0" y="0"/>
                  <a:pt x="0" y="0"/>
                </a:cubicBezTo>
                <a:cubicBezTo>
                  <a:pt x="0" y="2"/>
                  <a:pt x="0" y="3"/>
                  <a:pt x="0" y="5"/>
                </a:cubicBezTo>
                <a:cubicBezTo>
                  <a:pt x="3" y="25"/>
                  <a:pt x="15" y="36"/>
                  <a:pt x="38" y="38"/>
                </a:cubicBezTo>
                <a:cubicBezTo>
                  <a:pt x="41" y="32"/>
                  <a:pt x="41" y="32"/>
                  <a:pt x="41" y="32"/>
                </a:cubicBezTo>
                <a:cubicBezTo>
                  <a:pt x="41" y="31"/>
                  <a:pt x="41" y="31"/>
                  <a:pt x="41" y="31"/>
                </a:cubicBezTo>
                <a:cubicBezTo>
                  <a:pt x="28" y="20"/>
                  <a:pt x="14" y="10"/>
                  <a:pt x="0" y="0"/>
                </a:cubicBezTo>
                <a:close/>
              </a:path>
            </a:pathLst>
          </a:custGeom>
          <a:solidFill>
            <a:srgbClr val="79A5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2" name="Freeform 26"/>
          <p:cNvSpPr>
            <a:spLocks/>
          </p:cNvSpPr>
          <p:nvPr/>
        </p:nvSpPr>
        <p:spPr bwMode="auto">
          <a:xfrm>
            <a:off x="9229725" y="5670550"/>
            <a:ext cx="401638" cy="1106487"/>
          </a:xfrm>
          <a:custGeom>
            <a:avLst/>
            <a:gdLst>
              <a:gd name="T0" fmla="*/ 95 w 95"/>
              <a:gd name="T1" fmla="*/ 0 h 262"/>
              <a:gd name="T2" fmla="*/ 95 w 95"/>
              <a:gd name="T3" fmla="*/ 0 h 262"/>
              <a:gd name="T4" fmla="*/ 95 w 95"/>
              <a:gd name="T5" fmla="*/ 262 h 262"/>
              <a:gd name="T6" fmla="*/ 54 w 95"/>
              <a:gd name="T7" fmla="*/ 262 h 262"/>
              <a:gd name="T8" fmla="*/ 54 w 95"/>
              <a:gd name="T9" fmla="*/ 51 h 262"/>
              <a:gd name="T10" fmla="*/ 30 w 95"/>
              <a:gd name="T11" fmla="*/ 65 h 262"/>
              <a:gd name="T12" fmla="*/ 0 w 95"/>
              <a:gd name="T13" fmla="*/ 74 h 262"/>
              <a:gd name="T14" fmla="*/ 0 w 95"/>
              <a:gd name="T15" fmla="*/ 39 h 262"/>
              <a:gd name="T16" fmla="*/ 20 w 95"/>
              <a:gd name="T17" fmla="*/ 32 h 262"/>
              <a:gd name="T18" fmla="*/ 39 w 95"/>
              <a:gd name="T19" fmla="*/ 24 h 262"/>
              <a:gd name="T20" fmla="*/ 58 w 95"/>
              <a:gd name="T21" fmla="*/ 13 h 262"/>
              <a:gd name="T22" fmla="*/ 78 w 95"/>
              <a:gd name="T23" fmla="*/ 0 h 262"/>
              <a:gd name="T24" fmla="*/ 95 w 95"/>
              <a:gd name="T25" fmla="*/ 0 h 262"/>
              <a:gd name="T26" fmla="*/ 95 w 95"/>
              <a:gd name="T27" fmla="*/ 0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5" h="262">
                <a:moveTo>
                  <a:pt x="95" y="0"/>
                </a:moveTo>
                <a:cubicBezTo>
                  <a:pt x="95" y="0"/>
                  <a:pt x="95" y="0"/>
                  <a:pt x="95" y="0"/>
                </a:cubicBezTo>
                <a:cubicBezTo>
                  <a:pt x="95" y="262"/>
                  <a:pt x="95" y="262"/>
                  <a:pt x="95" y="262"/>
                </a:cubicBezTo>
                <a:cubicBezTo>
                  <a:pt x="54" y="262"/>
                  <a:pt x="54" y="262"/>
                  <a:pt x="54" y="262"/>
                </a:cubicBezTo>
                <a:cubicBezTo>
                  <a:pt x="54" y="51"/>
                  <a:pt x="54" y="51"/>
                  <a:pt x="54" y="51"/>
                </a:cubicBezTo>
                <a:cubicBezTo>
                  <a:pt x="46" y="56"/>
                  <a:pt x="38" y="61"/>
                  <a:pt x="30" y="65"/>
                </a:cubicBezTo>
                <a:cubicBezTo>
                  <a:pt x="21" y="68"/>
                  <a:pt x="11" y="72"/>
                  <a:pt x="0" y="74"/>
                </a:cubicBezTo>
                <a:cubicBezTo>
                  <a:pt x="0" y="39"/>
                  <a:pt x="0" y="39"/>
                  <a:pt x="0" y="39"/>
                </a:cubicBezTo>
                <a:cubicBezTo>
                  <a:pt x="7" y="37"/>
                  <a:pt x="14" y="34"/>
                  <a:pt x="20" y="32"/>
                </a:cubicBezTo>
                <a:cubicBezTo>
                  <a:pt x="26" y="30"/>
                  <a:pt x="33" y="27"/>
                  <a:pt x="39" y="24"/>
                </a:cubicBezTo>
                <a:cubicBezTo>
                  <a:pt x="45" y="20"/>
                  <a:pt x="52" y="17"/>
                  <a:pt x="58" y="13"/>
                </a:cubicBezTo>
                <a:cubicBezTo>
                  <a:pt x="64" y="9"/>
                  <a:pt x="71" y="5"/>
                  <a:pt x="78" y="0"/>
                </a:cubicBezTo>
                <a:cubicBezTo>
                  <a:pt x="95" y="0"/>
                  <a:pt x="95" y="0"/>
                  <a:pt x="95" y="0"/>
                </a:cubicBezTo>
                <a:cubicBezTo>
                  <a:pt x="95" y="0"/>
                  <a:pt x="95" y="0"/>
                  <a:pt x="95" y="0"/>
                </a:cubicBez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3" name="Freeform 27"/>
          <p:cNvSpPr>
            <a:spLocks/>
          </p:cNvSpPr>
          <p:nvPr/>
        </p:nvSpPr>
        <p:spPr bwMode="auto">
          <a:xfrm>
            <a:off x="10634663" y="5670550"/>
            <a:ext cx="400050" cy="1106487"/>
          </a:xfrm>
          <a:custGeom>
            <a:avLst/>
            <a:gdLst>
              <a:gd name="T0" fmla="*/ 95 w 95"/>
              <a:gd name="T1" fmla="*/ 0 h 262"/>
              <a:gd name="T2" fmla="*/ 95 w 95"/>
              <a:gd name="T3" fmla="*/ 0 h 262"/>
              <a:gd name="T4" fmla="*/ 95 w 95"/>
              <a:gd name="T5" fmla="*/ 262 h 262"/>
              <a:gd name="T6" fmla="*/ 54 w 95"/>
              <a:gd name="T7" fmla="*/ 262 h 262"/>
              <a:gd name="T8" fmla="*/ 54 w 95"/>
              <a:gd name="T9" fmla="*/ 51 h 262"/>
              <a:gd name="T10" fmla="*/ 29 w 95"/>
              <a:gd name="T11" fmla="*/ 65 h 262"/>
              <a:gd name="T12" fmla="*/ 0 w 95"/>
              <a:gd name="T13" fmla="*/ 74 h 262"/>
              <a:gd name="T14" fmla="*/ 0 w 95"/>
              <a:gd name="T15" fmla="*/ 39 h 262"/>
              <a:gd name="T16" fmla="*/ 20 w 95"/>
              <a:gd name="T17" fmla="*/ 32 h 262"/>
              <a:gd name="T18" fmla="*/ 39 w 95"/>
              <a:gd name="T19" fmla="*/ 24 h 262"/>
              <a:gd name="T20" fmla="*/ 58 w 95"/>
              <a:gd name="T21" fmla="*/ 13 h 262"/>
              <a:gd name="T22" fmla="*/ 78 w 95"/>
              <a:gd name="T23" fmla="*/ 0 h 262"/>
              <a:gd name="T24" fmla="*/ 95 w 95"/>
              <a:gd name="T25" fmla="*/ 0 h 262"/>
              <a:gd name="T26" fmla="*/ 95 w 95"/>
              <a:gd name="T27" fmla="*/ 0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5" h="262">
                <a:moveTo>
                  <a:pt x="95" y="0"/>
                </a:moveTo>
                <a:cubicBezTo>
                  <a:pt x="95" y="0"/>
                  <a:pt x="95" y="0"/>
                  <a:pt x="95" y="0"/>
                </a:cubicBezTo>
                <a:cubicBezTo>
                  <a:pt x="95" y="262"/>
                  <a:pt x="95" y="262"/>
                  <a:pt x="95" y="262"/>
                </a:cubicBezTo>
                <a:cubicBezTo>
                  <a:pt x="54" y="262"/>
                  <a:pt x="54" y="262"/>
                  <a:pt x="54" y="262"/>
                </a:cubicBezTo>
                <a:cubicBezTo>
                  <a:pt x="54" y="51"/>
                  <a:pt x="54" y="51"/>
                  <a:pt x="54" y="51"/>
                </a:cubicBezTo>
                <a:cubicBezTo>
                  <a:pt x="46" y="56"/>
                  <a:pt x="38" y="61"/>
                  <a:pt x="29" y="65"/>
                </a:cubicBezTo>
                <a:cubicBezTo>
                  <a:pt x="21" y="68"/>
                  <a:pt x="11" y="72"/>
                  <a:pt x="0" y="74"/>
                </a:cubicBezTo>
                <a:cubicBezTo>
                  <a:pt x="0" y="39"/>
                  <a:pt x="0" y="39"/>
                  <a:pt x="0" y="39"/>
                </a:cubicBezTo>
                <a:cubicBezTo>
                  <a:pt x="7" y="37"/>
                  <a:pt x="13" y="34"/>
                  <a:pt x="20" y="32"/>
                </a:cubicBezTo>
                <a:cubicBezTo>
                  <a:pt x="26" y="30"/>
                  <a:pt x="33" y="27"/>
                  <a:pt x="39" y="24"/>
                </a:cubicBezTo>
                <a:cubicBezTo>
                  <a:pt x="45" y="20"/>
                  <a:pt x="51" y="17"/>
                  <a:pt x="58" y="13"/>
                </a:cubicBezTo>
                <a:cubicBezTo>
                  <a:pt x="64" y="9"/>
                  <a:pt x="71" y="5"/>
                  <a:pt x="78" y="0"/>
                </a:cubicBezTo>
                <a:cubicBezTo>
                  <a:pt x="95" y="0"/>
                  <a:pt x="95" y="0"/>
                  <a:pt x="95" y="0"/>
                </a:cubicBezTo>
                <a:cubicBezTo>
                  <a:pt x="95" y="0"/>
                  <a:pt x="95" y="0"/>
                  <a:pt x="95" y="0"/>
                </a:cubicBez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4" name="Freeform 28"/>
          <p:cNvSpPr>
            <a:spLocks noEditPoints="1"/>
          </p:cNvSpPr>
          <p:nvPr/>
        </p:nvSpPr>
        <p:spPr bwMode="auto">
          <a:xfrm>
            <a:off x="9799638" y="5657850"/>
            <a:ext cx="758825" cy="1144587"/>
          </a:xfrm>
          <a:custGeom>
            <a:avLst/>
            <a:gdLst>
              <a:gd name="T0" fmla="*/ 91 w 180"/>
              <a:gd name="T1" fmla="*/ 34 h 271"/>
              <a:gd name="T2" fmla="*/ 91 w 180"/>
              <a:gd name="T3" fmla="*/ 34 h 271"/>
              <a:gd name="T4" fmla="*/ 43 w 180"/>
              <a:gd name="T5" fmla="*/ 139 h 271"/>
              <a:gd name="T6" fmla="*/ 90 w 180"/>
              <a:gd name="T7" fmla="*/ 238 h 271"/>
              <a:gd name="T8" fmla="*/ 136 w 180"/>
              <a:gd name="T9" fmla="*/ 137 h 271"/>
              <a:gd name="T10" fmla="*/ 91 w 180"/>
              <a:gd name="T11" fmla="*/ 34 h 271"/>
              <a:gd name="T12" fmla="*/ 87 w 180"/>
              <a:gd name="T13" fmla="*/ 271 h 271"/>
              <a:gd name="T14" fmla="*/ 87 w 180"/>
              <a:gd name="T15" fmla="*/ 271 h 271"/>
              <a:gd name="T16" fmla="*/ 23 w 180"/>
              <a:gd name="T17" fmla="*/ 238 h 271"/>
              <a:gd name="T18" fmla="*/ 0 w 180"/>
              <a:gd name="T19" fmla="*/ 141 h 271"/>
              <a:gd name="T20" fmla="*/ 24 w 180"/>
              <a:gd name="T21" fmla="*/ 36 h 271"/>
              <a:gd name="T22" fmla="*/ 93 w 180"/>
              <a:gd name="T23" fmla="*/ 0 h 271"/>
              <a:gd name="T24" fmla="*/ 180 w 180"/>
              <a:gd name="T25" fmla="*/ 135 h 271"/>
              <a:gd name="T26" fmla="*/ 155 w 180"/>
              <a:gd name="T27" fmla="*/ 236 h 271"/>
              <a:gd name="T28" fmla="*/ 87 w 180"/>
              <a:gd name="T29" fmla="*/ 271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0" h="271">
                <a:moveTo>
                  <a:pt x="91" y="34"/>
                </a:moveTo>
                <a:cubicBezTo>
                  <a:pt x="91" y="34"/>
                  <a:pt x="91" y="34"/>
                  <a:pt x="91" y="34"/>
                </a:cubicBezTo>
                <a:cubicBezTo>
                  <a:pt x="59" y="34"/>
                  <a:pt x="43" y="69"/>
                  <a:pt x="43" y="139"/>
                </a:cubicBezTo>
                <a:cubicBezTo>
                  <a:pt x="43" y="205"/>
                  <a:pt x="59" y="238"/>
                  <a:pt x="90" y="238"/>
                </a:cubicBezTo>
                <a:cubicBezTo>
                  <a:pt x="121" y="238"/>
                  <a:pt x="136" y="204"/>
                  <a:pt x="136" y="137"/>
                </a:cubicBezTo>
                <a:cubicBezTo>
                  <a:pt x="136" y="69"/>
                  <a:pt x="121" y="34"/>
                  <a:pt x="91" y="34"/>
                </a:cubicBezTo>
                <a:close/>
                <a:moveTo>
                  <a:pt x="87" y="271"/>
                </a:moveTo>
                <a:cubicBezTo>
                  <a:pt x="87" y="271"/>
                  <a:pt x="87" y="271"/>
                  <a:pt x="87" y="271"/>
                </a:cubicBezTo>
                <a:cubicBezTo>
                  <a:pt x="59" y="271"/>
                  <a:pt x="38" y="260"/>
                  <a:pt x="23" y="238"/>
                </a:cubicBezTo>
                <a:cubicBezTo>
                  <a:pt x="7" y="216"/>
                  <a:pt x="0" y="183"/>
                  <a:pt x="0" y="141"/>
                </a:cubicBezTo>
                <a:cubicBezTo>
                  <a:pt x="0" y="95"/>
                  <a:pt x="8" y="60"/>
                  <a:pt x="24" y="36"/>
                </a:cubicBezTo>
                <a:cubicBezTo>
                  <a:pt x="40" y="12"/>
                  <a:pt x="63" y="0"/>
                  <a:pt x="93" y="0"/>
                </a:cubicBezTo>
                <a:cubicBezTo>
                  <a:pt x="151" y="0"/>
                  <a:pt x="180" y="45"/>
                  <a:pt x="180" y="135"/>
                </a:cubicBezTo>
                <a:cubicBezTo>
                  <a:pt x="180" y="179"/>
                  <a:pt x="171" y="213"/>
                  <a:pt x="155" y="236"/>
                </a:cubicBezTo>
                <a:cubicBezTo>
                  <a:pt x="139" y="260"/>
                  <a:pt x="116" y="271"/>
                  <a:pt x="87" y="271"/>
                </a:cubicBez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5" name="Freeform 29"/>
          <p:cNvSpPr>
            <a:spLocks noEditPoints="1"/>
          </p:cNvSpPr>
          <p:nvPr/>
        </p:nvSpPr>
        <p:spPr bwMode="auto">
          <a:xfrm>
            <a:off x="11212513" y="5657850"/>
            <a:ext cx="758825" cy="1144587"/>
          </a:xfrm>
          <a:custGeom>
            <a:avLst/>
            <a:gdLst>
              <a:gd name="T0" fmla="*/ 91 w 180"/>
              <a:gd name="T1" fmla="*/ 34 h 271"/>
              <a:gd name="T2" fmla="*/ 91 w 180"/>
              <a:gd name="T3" fmla="*/ 34 h 271"/>
              <a:gd name="T4" fmla="*/ 43 w 180"/>
              <a:gd name="T5" fmla="*/ 139 h 271"/>
              <a:gd name="T6" fmla="*/ 90 w 180"/>
              <a:gd name="T7" fmla="*/ 238 h 271"/>
              <a:gd name="T8" fmla="*/ 136 w 180"/>
              <a:gd name="T9" fmla="*/ 137 h 271"/>
              <a:gd name="T10" fmla="*/ 91 w 180"/>
              <a:gd name="T11" fmla="*/ 34 h 271"/>
              <a:gd name="T12" fmla="*/ 87 w 180"/>
              <a:gd name="T13" fmla="*/ 271 h 271"/>
              <a:gd name="T14" fmla="*/ 87 w 180"/>
              <a:gd name="T15" fmla="*/ 271 h 271"/>
              <a:gd name="T16" fmla="*/ 23 w 180"/>
              <a:gd name="T17" fmla="*/ 238 h 271"/>
              <a:gd name="T18" fmla="*/ 0 w 180"/>
              <a:gd name="T19" fmla="*/ 141 h 271"/>
              <a:gd name="T20" fmla="*/ 24 w 180"/>
              <a:gd name="T21" fmla="*/ 36 h 271"/>
              <a:gd name="T22" fmla="*/ 93 w 180"/>
              <a:gd name="T23" fmla="*/ 0 h 271"/>
              <a:gd name="T24" fmla="*/ 180 w 180"/>
              <a:gd name="T25" fmla="*/ 135 h 271"/>
              <a:gd name="T26" fmla="*/ 155 w 180"/>
              <a:gd name="T27" fmla="*/ 236 h 271"/>
              <a:gd name="T28" fmla="*/ 87 w 180"/>
              <a:gd name="T29" fmla="*/ 271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0" h="271">
                <a:moveTo>
                  <a:pt x="91" y="34"/>
                </a:moveTo>
                <a:cubicBezTo>
                  <a:pt x="91" y="34"/>
                  <a:pt x="91" y="34"/>
                  <a:pt x="91" y="34"/>
                </a:cubicBezTo>
                <a:cubicBezTo>
                  <a:pt x="59" y="34"/>
                  <a:pt x="43" y="69"/>
                  <a:pt x="43" y="139"/>
                </a:cubicBezTo>
                <a:cubicBezTo>
                  <a:pt x="43" y="205"/>
                  <a:pt x="59" y="238"/>
                  <a:pt x="90" y="238"/>
                </a:cubicBezTo>
                <a:cubicBezTo>
                  <a:pt x="121" y="238"/>
                  <a:pt x="136" y="204"/>
                  <a:pt x="136" y="137"/>
                </a:cubicBezTo>
                <a:cubicBezTo>
                  <a:pt x="136" y="69"/>
                  <a:pt x="121" y="34"/>
                  <a:pt x="91" y="34"/>
                </a:cubicBezTo>
                <a:close/>
                <a:moveTo>
                  <a:pt x="87" y="271"/>
                </a:moveTo>
                <a:cubicBezTo>
                  <a:pt x="87" y="271"/>
                  <a:pt x="87" y="271"/>
                  <a:pt x="87" y="271"/>
                </a:cubicBezTo>
                <a:cubicBezTo>
                  <a:pt x="60" y="271"/>
                  <a:pt x="38" y="260"/>
                  <a:pt x="23" y="238"/>
                </a:cubicBezTo>
                <a:cubicBezTo>
                  <a:pt x="8" y="216"/>
                  <a:pt x="0" y="183"/>
                  <a:pt x="0" y="141"/>
                </a:cubicBezTo>
                <a:cubicBezTo>
                  <a:pt x="0" y="95"/>
                  <a:pt x="8" y="60"/>
                  <a:pt x="24" y="36"/>
                </a:cubicBezTo>
                <a:cubicBezTo>
                  <a:pt x="40" y="12"/>
                  <a:pt x="63" y="0"/>
                  <a:pt x="93" y="0"/>
                </a:cubicBezTo>
                <a:cubicBezTo>
                  <a:pt x="151" y="0"/>
                  <a:pt x="180" y="45"/>
                  <a:pt x="180" y="135"/>
                </a:cubicBezTo>
                <a:cubicBezTo>
                  <a:pt x="180" y="179"/>
                  <a:pt x="171" y="213"/>
                  <a:pt x="155" y="236"/>
                </a:cubicBezTo>
                <a:cubicBezTo>
                  <a:pt x="139" y="260"/>
                  <a:pt x="116" y="271"/>
                  <a:pt x="87" y="271"/>
                </a:cubicBez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6" name="Freeform 30"/>
          <p:cNvSpPr>
            <a:spLocks/>
          </p:cNvSpPr>
          <p:nvPr/>
        </p:nvSpPr>
        <p:spPr bwMode="auto">
          <a:xfrm>
            <a:off x="9837738" y="6464300"/>
            <a:ext cx="2339975" cy="552450"/>
          </a:xfrm>
          <a:custGeom>
            <a:avLst/>
            <a:gdLst>
              <a:gd name="T0" fmla="*/ 343 w 555"/>
              <a:gd name="T1" fmla="*/ 21 h 131"/>
              <a:gd name="T2" fmla="*/ 343 w 555"/>
              <a:gd name="T3" fmla="*/ 21 h 131"/>
              <a:gd name="T4" fmla="*/ 0 w 555"/>
              <a:gd name="T5" fmla="*/ 131 h 131"/>
              <a:gd name="T6" fmla="*/ 197 w 555"/>
              <a:gd name="T7" fmla="*/ 131 h 131"/>
              <a:gd name="T8" fmla="*/ 555 w 555"/>
              <a:gd name="T9" fmla="*/ 131 h 131"/>
              <a:gd name="T10" fmla="*/ 343 w 555"/>
              <a:gd name="T11" fmla="*/ 21 h 131"/>
            </a:gdLst>
            <a:ahLst/>
            <a:cxnLst>
              <a:cxn ang="0">
                <a:pos x="T0" y="T1"/>
              </a:cxn>
              <a:cxn ang="0">
                <a:pos x="T2" y="T3"/>
              </a:cxn>
              <a:cxn ang="0">
                <a:pos x="T4" y="T5"/>
              </a:cxn>
              <a:cxn ang="0">
                <a:pos x="T6" y="T7"/>
              </a:cxn>
              <a:cxn ang="0">
                <a:pos x="T8" y="T9"/>
              </a:cxn>
              <a:cxn ang="0">
                <a:pos x="T10" y="T11"/>
              </a:cxn>
            </a:cxnLst>
            <a:rect l="0" t="0" r="r" b="b"/>
            <a:pathLst>
              <a:path w="555" h="131">
                <a:moveTo>
                  <a:pt x="343" y="21"/>
                </a:moveTo>
                <a:cubicBezTo>
                  <a:pt x="343" y="21"/>
                  <a:pt x="343" y="21"/>
                  <a:pt x="343" y="21"/>
                </a:cubicBezTo>
                <a:cubicBezTo>
                  <a:pt x="222" y="0"/>
                  <a:pt x="93" y="37"/>
                  <a:pt x="0" y="131"/>
                </a:cubicBezTo>
                <a:cubicBezTo>
                  <a:pt x="197" y="131"/>
                  <a:pt x="197" y="131"/>
                  <a:pt x="197" y="131"/>
                </a:cubicBezTo>
                <a:cubicBezTo>
                  <a:pt x="555" y="131"/>
                  <a:pt x="555" y="131"/>
                  <a:pt x="555" y="131"/>
                </a:cubicBezTo>
                <a:cubicBezTo>
                  <a:pt x="496" y="70"/>
                  <a:pt x="421" y="34"/>
                  <a:pt x="343" y="21"/>
                </a:cubicBezTo>
                <a:close/>
              </a:path>
            </a:pathLst>
          </a:custGeom>
          <a:solidFill>
            <a:srgbClr val="BAD8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7" name="Freeform 31"/>
          <p:cNvSpPr>
            <a:spLocks/>
          </p:cNvSpPr>
          <p:nvPr/>
        </p:nvSpPr>
        <p:spPr bwMode="auto">
          <a:xfrm>
            <a:off x="12241213" y="4911725"/>
            <a:ext cx="241300" cy="1511300"/>
          </a:xfrm>
          <a:custGeom>
            <a:avLst/>
            <a:gdLst>
              <a:gd name="T0" fmla="*/ 36 w 57"/>
              <a:gd name="T1" fmla="*/ 25 h 358"/>
              <a:gd name="T2" fmla="*/ 36 w 57"/>
              <a:gd name="T3" fmla="*/ 25 h 358"/>
              <a:gd name="T4" fmla="*/ 0 w 57"/>
              <a:gd name="T5" fmla="*/ 185 h 358"/>
              <a:gd name="T6" fmla="*/ 35 w 57"/>
              <a:gd name="T7" fmla="*/ 333 h 358"/>
              <a:gd name="T8" fmla="*/ 57 w 57"/>
              <a:gd name="T9" fmla="*/ 358 h 358"/>
              <a:gd name="T10" fmla="*/ 57 w 57"/>
              <a:gd name="T11" fmla="*/ 0 h 358"/>
              <a:gd name="T12" fmla="*/ 36 w 57"/>
              <a:gd name="T13" fmla="*/ 25 h 358"/>
            </a:gdLst>
            <a:ahLst/>
            <a:cxnLst>
              <a:cxn ang="0">
                <a:pos x="T0" y="T1"/>
              </a:cxn>
              <a:cxn ang="0">
                <a:pos x="T2" y="T3"/>
              </a:cxn>
              <a:cxn ang="0">
                <a:pos x="T4" y="T5"/>
              </a:cxn>
              <a:cxn ang="0">
                <a:pos x="T6" y="T7"/>
              </a:cxn>
              <a:cxn ang="0">
                <a:pos x="T8" y="T9"/>
              </a:cxn>
              <a:cxn ang="0">
                <a:pos x="T10" y="T11"/>
              </a:cxn>
              <a:cxn ang="0">
                <a:pos x="T12" y="T13"/>
              </a:cxn>
            </a:cxnLst>
            <a:rect l="0" t="0" r="r" b="b"/>
            <a:pathLst>
              <a:path w="57" h="358">
                <a:moveTo>
                  <a:pt x="36" y="25"/>
                </a:moveTo>
                <a:cubicBezTo>
                  <a:pt x="36" y="25"/>
                  <a:pt x="36" y="25"/>
                  <a:pt x="36" y="25"/>
                </a:cubicBezTo>
                <a:cubicBezTo>
                  <a:pt x="12" y="61"/>
                  <a:pt x="0" y="114"/>
                  <a:pt x="0" y="185"/>
                </a:cubicBezTo>
                <a:cubicBezTo>
                  <a:pt x="0" y="250"/>
                  <a:pt x="11" y="299"/>
                  <a:pt x="35" y="333"/>
                </a:cubicBezTo>
                <a:cubicBezTo>
                  <a:pt x="42" y="343"/>
                  <a:pt x="49" y="351"/>
                  <a:pt x="57" y="358"/>
                </a:cubicBezTo>
                <a:cubicBezTo>
                  <a:pt x="57" y="0"/>
                  <a:pt x="57" y="0"/>
                  <a:pt x="57" y="0"/>
                </a:cubicBezTo>
                <a:cubicBezTo>
                  <a:pt x="50" y="7"/>
                  <a:pt x="43" y="15"/>
                  <a:pt x="36" y="25"/>
                </a:cubicBez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 name="Freeform 32"/>
          <p:cNvSpPr>
            <a:spLocks/>
          </p:cNvSpPr>
          <p:nvPr/>
        </p:nvSpPr>
        <p:spPr bwMode="auto">
          <a:xfrm>
            <a:off x="12149138" y="5662613"/>
            <a:ext cx="333375" cy="1139825"/>
          </a:xfrm>
          <a:custGeom>
            <a:avLst/>
            <a:gdLst>
              <a:gd name="T0" fmla="*/ 43 w 79"/>
              <a:gd name="T1" fmla="*/ 138 h 270"/>
              <a:gd name="T2" fmla="*/ 43 w 79"/>
              <a:gd name="T3" fmla="*/ 138 h 270"/>
              <a:gd name="T4" fmla="*/ 79 w 79"/>
              <a:gd name="T5" fmla="*/ 35 h 270"/>
              <a:gd name="T6" fmla="*/ 79 w 79"/>
              <a:gd name="T7" fmla="*/ 0 h 270"/>
              <a:gd name="T8" fmla="*/ 24 w 79"/>
              <a:gd name="T9" fmla="*/ 35 h 270"/>
              <a:gd name="T10" fmla="*/ 0 w 79"/>
              <a:gd name="T11" fmla="*/ 140 h 270"/>
              <a:gd name="T12" fmla="*/ 23 w 79"/>
              <a:gd name="T13" fmla="*/ 237 h 270"/>
              <a:gd name="T14" fmla="*/ 79 w 79"/>
              <a:gd name="T15" fmla="*/ 270 h 270"/>
              <a:gd name="T16" fmla="*/ 79 w 79"/>
              <a:gd name="T17" fmla="*/ 235 h 270"/>
              <a:gd name="T18" fmla="*/ 43 w 79"/>
              <a:gd name="T19" fmla="*/ 138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9" h="270">
                <a:moveTo>
                  <a:pt x="43" y="138"/>
                </a:moveTo>
                <a:cubicBezTo>
                  <a:pt x="43" y="138"/>
                  <a:pt x="43" y="138"/>
                  <a:pt x="43" y="138"/>
                </a:cubicBezTo>
                <a:cubicBezTo>
                  <a:pt x="43" y="77"/>
                  <a:pt x="55" y="43"/>
                  <a:pt x="79" y="35"/>
                </a:cubicBezTo>
                <a:cubicBezTo>
                  <a:pt x="79" y="0"/>
                  <a:pt x="79" y="0"/>
                  <a:pt x="79" y="0"/>
                </a:cubicBezTo>
                <a:cubicBezTo>
                  <a:pt x="56" y="3"/>
                  <a:pt x="37" y="15"/>
                  <a:pt x="24" y="35"/>
                </a:cubicBezTo>
                <a:cubicBezTo>
                  <a:pt x="8" y="59"/>
                  <a:pt x="0" y="94"/>
                  <a:pt x="0" y="140"/>
                </a:cubicBezTo>
                <a:cubicBezTo>
                  <a:pt x="0" y="182"/>
                  <a:pt x="7" y="215"/>
                  <a:pt x="23" y="237"/>
                </a:cubicBezTo>
                <a:cubicBezTo>
                  <a:pt x="37" y="257"/>
                  <a:pt x="55" y="268"/>
                  <a:pt x="79" y="270"/>
                </a:cubicBezTo>
                <a:cubicBezTo>
                  <a:pt x="79" y="235"/>
                  <a:pt x="79" y="235"/>
                  <a:pt x="79" y="235"/>
                </a:cubicBezTo>
                <a:cubicBezTo>
                  <a:pt x="55" y="228"/>
                  <a:pt x="43" y="196"/>
                  <a:pt x="43" y="138"/>
                </a:cubicBez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21545136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User authentication</a:t>
            </a:r>
          </a:p>
        </p:txBody>
      </p:sp>
      <p:grpSp>
        <p:nvGrpSpPr>
          <p:cNvPr id="12" name="Breadcrumb"/>
          <p:cNvGrpSpPr/>
          <p:nvPr/>
        </p:nvGrpSpPr>
        <p:grpSpPr>
          <a:xfrm>
            <a:off x="10256639" y="167118"/>
            <a:ext cx="2360017" cy="287338"/>
            <a:chOff x="2440123" y="6593453"/>
            <a:chExt cx="3498991" cy="287338"/>
          </a:xfrm>
        </p:grpSpPr>
        <p:sp>
          <p:nvSpPr>
            <p:cNvPr id="13" name="TextBox 12"/>
            <p:cNvSpPr txBox="1"/>
            <p:nvPr/>
          </p:nvSpPr>
          <p:spPr>
            <a:xfrm>
              <a:off x="2440123" y="6593453"/>
              <a:ext cx="3498991" cy="287338"/>
            </a:xfrm>
            <a:prstGeom prst="rect">
              <a:avLst/>
            </a:prstGeom>
            <a:noFill/>
          </p:spPr>
          <p:txBody>
            <a:bodyPr wrap="square" lIns="146304" tIns="91440" rIns="146304" bIns="91440" rtlCol="0">
              <a:noAutofit/>
            </a:bodyPr>
            <a:lstStyle/>
            <a:p>
              <a:pPr>
                <a:lnSpc>
                  <a:spcPct val="90000"/>
                </a:lnSpc>
              </a:pPr>
              <a:r>
                <a:rPr lang="en-US" sz="1400" dirty="0">
                  <a:gradFill>
                    <a:gsLst>
                      <a:gs pos="8367">
                        <a:schemeClr val="tx1"/>
                      </a:gs>
                      <a:gs pos="31000">
                        <a:schemeClr val="tx1"/>
                      </a:gs>
                    </a:gsLst>
                    <a:lin ang="5400000" scaled="0"/>
                  </a:gradFill>
                </a:rPr>
                <a:t>Azure Active Directory</a:t>
              </a:r>
            </a:p>
          </p:txBody>
        </p:sp>
        <p:sp>
          <p:nvSpPr>
            <p:cNvPr id="14" name="Freeform 5"/>
            <p:cNvSpPr>
              <a:spLocks/>
            </p:cNvSpPr>
            <p:nvPr/>
          </p:nvSpPr>
          <p:spPr bwMode="auto">
            <a:xfrm>
              <a:off x="2520033" y="6707322"/>
              <a:ext cx="94899" cy="128454"/>
            </a:xfrm>
            <a:custGeom>
              <a:avLst/>
              <a:gdLst>
                <a:gd name="T0" fmla="*/ 94 w 221"/>
                <a:gd name="T1" fmla="*/ 438 h 438"/>
                <a:gd name="T2" fmla="*/ 94 w 221"/>
                <a:gd name="T3" fmla="*/ 130 h 438"/>
                <a:gd name="T4" fmla="*/ 51 w 221"/>
                <a:gd name="T5" fmla="*/ 149 h 438"/>
                <a:gd name="T6" fmla="*/ 0 w 221"/>
                <a:gd name="T7" fmla="*/ 158 h 438"/>
                <a:gd name="T8" fmla="*/ 0 w 221"/>
                <a:gd name="T9" fmla="*/ 62 h 438"/>
                <a:gd name="T10" fmla="*/ 75 w 221"/>
                <a:gd name="T11" fmla="*/ 41 h 438"/>
                <a:gd name="T12" fmla="*/ 146 w 221"/>
                <a:gd name="T13" fmla="*/ 0 h 438"/>
                <a:gd name="T14" fmla="*/ 221 w 221"/>
                <a:gd name="T15" fmla="*/ 0 h 438"/>
                <a:gd name="T16" fmla="*/ 221 w 221"/>
                <a:gd name="T17" fmla="*/ 438 h 438"/>
                <a:gd name="T18" fmla="*/ 94 w 221"/>
                <a:gd name="T19" fmla="*/ 438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1" h="438">
                  <a:moveTo>
                    <a:pt x="94" y="438"/>
                  </a:moveTo>
                  <a:cubicBezTo>
                    <a:pt x="94" y="130"/>
                    <a:pt x="94" y="130"/>
                    <a:pt x="94" y="130"/>
                  </a:cubicBezTo>
                  <a:cubicBezTo>
                    <a:pt x="80" y="138"/>
                    <a:pt x="66" y="144"/>
                    <a:pt x="51" y="149"/>
                  </a:cubicBezTo>
                  <a:cubicBezTo>
                    <a:pt x="36" y="153"/>
                    <a:pt x="19" y="156"/>
                    <a:pt x="0" y="158"/>
                  </a:cubicBezTo>
                  <a:cubicBezTo>
                    <a:pt x="0" y="62"/>
                    <a:pt x="0" y="62"/>
                    <a:pt x="0" y="62"/>
                  </a:cubicBezTo>
                  <a:cubicBezTo>
                    <a:pt x="27" y="58"/>
                    <a:pt x="52" y="51"/>
                    <a:pt x="75" y="41"/>
                  </a:cubicBezTo>
                  <a:cubicBezTo>
                    <a:pt x="98" y="31"/>
                    <a:pt x="122" y="17"/>
                    <a:pt x="146" y="0"/>
                  </a:cubicBezTo>
                  <a:cubicBezTo>
                    <a:pt x="221" y="0"/>
                    <a:pt x="221" y="0"/>
                    <a:pt x="221" y="0"/>
                  </a:cubicBezTo>
                  <a:cubicBezTo>
                    <a:pt x="221" y="438"/>
                    <a:pt x="221" y="438"/>
                    <a:pt x="221" y="438"/>
                  </a:cubicBezTo>
                  <a:lnTo>
                    <a:pt x="94" y="438"/>
                  </a:lnTo>
                  <a:close/>
                </a:path>
              </a:pathLst>
            </a:custGeom>
            <a:solidFill>
              <a:schemeClr val="accent2">
                <a:lumMod val="75000"/>
              </a:schemeClr>
            </a:solidFill>
            <a:ln>
              <a:noFill/>
            </a:ln>
          </p:spPr>
          <p:txBody>
            <a:bodyPr vert="horz" wrap="square" lIns="91440" tIns="45720" rIns="91440" bIns="45720" numCol="1" anchor="t" anchorCtr="0" compatLnSpc="1">
              <a:prstTxWarp prst="textNoShape">
                <a:avLst/>
              </a:prstTxWarp>
            </a:bodyPr>
            <a:lstStyle/>
            <a:p>
              <a:endParaRPr lang="en-US">
                <a:gradFill>
                  <a:gsLst>
                    <a:gs pos="8367">
                      <a:schemeClr val="tx1"/>
                    </a:gs>
                    <a:gs pos="31000">
                      <a:schemeClr val="tx1"/>
                    </a:gs>
                  </a:gsLst>
                  <a:lin ang="5400000" scaled="0"/>
                </a:gradFill>
              </a:endParaRPr>
            </a:p>
          </p:txBody>
        </p:sp>
      </p:grpSp>
      <p:grpSp>
        <p:nvGrpSpPr>
          <p:cNvPr id="6" name="Azure circle"/>
          <p:cNvGrpSpPr/>
          <p:nvPr/>
        </p:nvGrpSpPr>
        <p:grpSpPr>
          <a:xfrm>
            <a:off x="5573673" y="4547720"/>
            <a:ext cx="1329742" cy="1329740"/>
            <a:chOff x="5743408" y="4360570"/>
            <a:chExt cx="1752601" cy="1752601"/>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25818" y="4642980"/>
              <a:ext cx="1187782" cy="1187782"/>
            </a:xfrm>
            <a:prstGeom prst="rect">
              <a:avLst/>
            </a:prstGeom>
          </p:spPr>
        </p:pic>
        <p:sp>
          <p:nvSpPr>
            <p:cNvPr id="4" name="Oval 3"/>
            <p:cNvSpPr/>
            <p:nvPr/>
          </p:nvSpPr>
          <p:spPr bwMode="auto">
            <a:xfrm>
              <a:off x="5743408" y="4360570"/>
              <a:ext cx="1752601" cy="1752601"/>
            </a:xfrm>
            <a:prstGeom prst="ellipse">
              <a:avLst/>
            </a:prstGeom>
            <a:noFill/>
            <a:ln w="57150">
              <a:solidFill>
                <a:srgbClr val="00BEF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pic>
        <p:nvPicPr>
          <p:cNvPr id="9" name="Picture 8"/>
          <p:cNvPicPr>
            <a:picLocks noChangeAspect="1"/>
          </p:cNvPicPr>
          <p:nvPr/>
        </p:nvPicPr>
        <p:blipFill rotWithShape="1">
          <a:blip r:embed="rId3">
            <a:extLst>
              <a:ext uri="{28A0092B-C50C-407E-A947-70E740481C1C}">
                <a14:useLocalDpi xmlns:a14="http://schemas.microsoft.com/office/drawing/2010/main" val="0"/>
              </a:ext>
            </a:extLst>
          </a:blip>
          <a:srcRect r="64838"/>
          <a:stretch/>
        </p:blipFill>
        <p:spPr>
          <a:xfrm>
            <a:off x="5672452" y="1850379"/>
            <a:ext cx="1132183" cy="1211316"/>
          </a:xfrm>
          <a:prstGeom prst="rect">
            <a:avLst/>
          </a:prstGeom>
        </p:spPr>
      </p:pic>
      <p:sp>
        <p:nvSpPr>
          <p:cNvPr id="10" name="Oval 9"/>
          <p:cNvSpPr/>
          <p:nvPr/>
        </p:nvSpPr>
        <p:spPr bwMode="auto">
          <a:xfrm>
            <a:off x="5573673" y="1791167"/>
            <a:ext cx="1329742" cy="1329740"/>
          </a:xfrm>
          <a:prstGeom prst="ellipse">
            <a:avLst/>
          </a:prstGeom>
          <a:noFill/>
          <a:ln w="57150">
            <a:solidFill>
              <a:srgbClr val="0071C5"/>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nvGrpSpPr>
          <p:cNvPr id="8" name="User circle"/>
          <p:cNvGrpSpPr/>
          <p:nvPr/>
        </p:nvGrpSpPr>
        <p:grpSpPr>
          <a:xfrm>
            <a:off x="1972517" y="3169443"/>
            <a:ext cx="1329742" cy="1329740"/>
            <a:chOff x="1000389" y="3412485"/>
            <a:chExt cx="1752601" cy="1752601"/>
          </a:xfrm>
        </p:grpSpPr>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1406529" y="3805795"/>
              <a:ext cx="1014591" cy="966687"/>
            </a:xfrm>
            <a:prstGeom prst="rect">
              <a:avLst/>
            </a:prstGeom>
          </p:spPr>
        </p:pic>
        <p:sp>
          <p:nvSpPr>
            <p:cNvPr id="11" name="Oval 10"/>
            <p:cNvSpPr/>
            <p:nvPr/>
          </p:nvSpPr>
          <p:spPr bwMode="auto">
            <a:xfrm>
              <a:off x="1000389" y="3412485"/>
              <a:ext cx="1752601" cy="1752601"/>
            </a:xfrm>
            <a:prstGeom prst="ellipse">
              <a:avLst/>
            </a:prstGeom>
            <a:noFill/>
            <a:ln w="57150">
              <a:solidFill>
                <a:srgbClr val="9E9E9E"/>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5" name="Arrow 1"/>
          <p:cNvGrpSpPr/>
          <p:nvPr/>
        </p:nvGrpSpPr>
        <p:grpSpPr>
          <a:xfrm>
            <a:off x="3245741" y="2596937"/>
            <a:ext cx="2115274" cy="925275"/>
            <a:chOff x="3245741" y="2596937"/>
            <a:chExt cx="2115274" cy="925275"/>
          </a:xfrm>
        </p:grpSpPr>
        <p:cxnSp>
          <p:nvCxnSpPr>
            <p:cNvPr id="16" name="Straight Arrow Connector 15"/>
            <p:cNvCxnSpPr/>
            <p:nvPr/>
          </p:nvCxnSpPr>
          <p:spPr>
            <a:xfrm flipV="1">
              <a:off x="3522595" y="2786103"/>
              <a:ext cx="1838420" cy="736109"/>
            </a:xfrm>
            <a:prstGeom prst="straightConnector1">
              <a:avLst/>
            </a:prstGeom>
            <a:ln w="76200">
              <a:solidFill>
                <a:schemeClr val="bg2"/>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rot="20283285">
              <a:off x="3245741" y="2596937"/>
              <a:ext cx="2113399" cy="430887"/>
            </a:xfrm>
            <a:prstGeom prst="rect">
              <a:avLst/>
            </a:prstGeom>
            <a:noFill/>
          </p:spPr>
          <p:txBody>
            <a:bodyPr wrap="none" lIns="0" tIns="0" rIns="0" bIns="0" rtlCol="0">
              <a:spAutoFit/>
            </a:bodyPr>
            <a:lstStyle/>
            <a:p>
              <a:r>
                <a:rPr lang="en-US" sz="1400" dirty="0">
                  <a:gradFill>
                    <a:gsLst>
                      <a:gs pos="2917">
                        <a:schemeClr val="bg2"/>
                      </a:gs>
                      <a:gs pos="95000">
                        <a:schemeClr val="bg2"/>
                      </a:gs>
                    </a:gsLst>
                    <a:lin ang="5400000" scaled="0"/>
                  </a:gradFill>
                </a:rPr>
                <a:t>User attempts to access</a:t>
              </a:r>
            </a:p>
            <a:p>
              <a:r>
                <a:rPr lang="en-US" sz="1400" dirty="0">
                  <a:gradFill>
                    <a:gsLst>
                      <a:gs pos="2917">
                        <a:schemeClr val="bg2"/>
                      </a:gs>
                      <a:gs pos="95000">
                        <a:schemeClr val="bg2"/>
                      </a:gs>
                    </a:gsLst>
                    <a:lin ang="5400000" scaled="0"/>
                  </a:gradFill>
                </a:rPr>
                <a:t>SharePoint online resource</a:t>
              </a:r>
            </a:p>
          </p:txBody>
        </p:sp>
      </p:grpSp>
      <p:grpSp>
        <p:nvGrpSpPr>
          <p:cNvPr id="18" name="Arrow 2"/>
          <p:cNvGrpSpPr/>
          <p:nvPr/>
        </p:nvGrpSpPr>
        <p:grpSpPr>
          <a:xfrm>
            <a:off x="3245375" y="2535677"/>
            <a:ext cx="2115640" cy="986535"/>
            <a:chOff x="3245375" y="2535677"/>
            <a:chExt cx="2115640" cy="986535"/>
          </a:xfrm>
        </p:grpSpPr>
        <p:cxnSp>
          <p:nvCxnSpPr>
            <p:cNvPr id="19" name="Straight Arrow Connector 18"/>
            <p:cNvCxnSpPr/>
            <p:nvPr/>
          </p:nvCxnSpPr>
          <p:spPr>
            <a:xfrm rot="10800000" flipV="1">
              <a:off x="3522595" y="2786103"/>
              <a:ext cx="1838420" cy="736109"/>
            </a:xfrm>
            <a:prstGeom prst="straightConnector1">
              <a:avLst/>
            </a:prstGeom>
            <a:ln w="76200">
              <a:solidFill>
                <a:schemeClr val="bg2"/>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rot="20283285">
              <a:off x="3245375" y="2535677"/>
              <a:ext cx="2052870" cy="430887"/>
            </a:xfrm>
            <a:prstGeom prst="rect">
              <a:avLst/>
            </a:prstGeom>
            <a:noFill/>
          </p:spPr>
          <p:txBody>
            <a:bodyPr wrap="none" lIns="0" tIns="0" rIns="0" bIns="0" rtlCol="0">
              <a:spAutoFit/>
            </a:bodyPr>
            <a:lstStyle/>
            <a:p>
              <a:r>
                <a:rPr lang="en-US" sz="1400" dirty="0">
                  <a:gradFill>
                    <a:gsLst>
                      <a:gs pos="2917">
                        <a:schemeClr val="bg2"/>
                      </a:gs>
                      <a:gs pos="95000">
                        <a:schemeClr val="bg2"/>
                      </a:gs>
                    </a:gsLst>
                    <a:lin ang="5400000" scaled="0"/>
                  </a:gradFill>
                </a:rPr>
                <a:t>Redirected to </a:t>
              </a:r>
            </a:p>
            <a:p>
              <a:r>
                <a:rPr lang="en-US" sz="1400" dirty="0">
                  <a:gradFill>
                    <a:gsLst>
                      <a:gs pos="2917">
                        <a:schemeClr val="bg2"/>
                      </a:gs>
                      <a:gs pos="95000">
                        <a:schemeClr val="bg2"/>
                      </a:gs>
                    </a:gsLst>
                    <a:lin ang="5400000" scaled="0"/>
                  </a:gradFill>
                </a:rPr>
                <a:t>login.microsoftonline.com</a:t>
              </a:r>
            </a:p>
          </p:txBody>
        </p:sp>
      </p:grpSp>
      <p:grpSp>
        <p:nvGrpSpPr>
          <p:cNvPr id="21" name="Arrow 3"/>
          <p:cNvGrpSpPr/>
          <p:nvPr/>
        </p:nvGrpSpPr>
        <p:grpSpPr>
          <a:xfrm>
            <a:off x="3205171" y="4221762"/>
            <a:ext cx="2149779" cy="862056"/>
            <a:chOff x="3205171" y="4221762"/>
            <a:chExt cx="2149779" cy="862056"/>
          </a:xfrm>
        </p:grpSpPr>
        <p:sp>
          <p:nvSpPr>
            <p:cNvPr id="22" name="TextBox 21"/>
            <p:cNvSpPr txBox="1"/>
            <p:nvPr/>
          </p:nvSpPr>
          <p:spPr>
            <a:xfrm rot="1303628">
              <a:off x="3205171" y="4652931"/>
              <a:ext cx="1925720" cy="430887"/>
            </a:xfrm>
            <a:prstGeom prst="rect">
              <a:avLst/>
            </a:prstGeom>
            <a:noFill/>
          </p:spPr>
          <p:txBody>
            <a:bodyPr wrap="none" lIns="0" tIns="0" rIns="0" bIns="0" rtlCol="0">
              <a:spAutoFit/>
            </a:bodyPr>
            <a:lstStyle/>
            <a:p>
              <a:r>
                <a:rPr lang="en-US" sz="1400" dirty="0">
                  <a:gradFill>
                    <a:gsLst>
                      <a:gs pos="2917">
                        <a:schemeClr val="bg2"/>
                      </a:gs>
                      <a:gs pos="95000">
                        <a:schemeClr val="bg2"/>
                      </a:gs>
                    </a:gsLst>
                    <a:lin ang="5400000" scaled="0"/>
                  </a:gradFill>
                </a:rPr>
                <a:t>Login with</a:t>
              </a:r>
            </a:p>
            <a:p>
              <a:r>
                <a:rPr lang="en-US" sz="1400" dirty="0">
                  <a:gradFill>
                    <a:gsLst>
                      <a:gs pos="2917">
                        <a:schemeClr val="bg2"/>
                      </a:gs>
                      <a:gs pos="95000">
                        <a:schemeClr val="bg2"/>
                      </a:gs>
                    </a:gsLst>
                    <a:lin ang="5400000" scaled="0"/>
                  </a:gradFill>
                </a:rPr>
                <a:t>Work or School Account</a:t>
              </a:r>
            </a:p>
          </p:txBody>
        </p:sp>
        <p:cxnSp>
          <p:nvCxnSpPr>
            <p:cNvPr id="23" name="Straight Arrow Connector 22"/>
            <p:cNvCxnSpPr/>
            <p:nvPr/>
          </p:nvCxnSpPr>
          <p:spPr>
            <a:xfrm>
              <a:off x="3516530" y="4221762"/>
              <a:ext cx="1838420" cy="736109"/>
            </a:xfrm>
            <a:prstGeom prst="straightConnector1">
              <a:avLst/>
            </a:prstGeom>
            <a:ln w="76200">
              <a:solidFill>
                <a:schemeClr val="bg2"/>
              </a:solidFill>
              <a:headEnd type="none"/>
              <a:tailEnd type="triangle"/>
            </a:ln>
          </p:spPr>
          <p:style>
            <a:lnRef idx="1">
              <a:schemeClr val="accent1"/>
            </a:lnRef>
            <a:fillRef idx="0">
              <a:schemeClr val="accent1"/>
            </a:fillRef>
            <a:effectRef idx="0">
              <a:schemeClr val="accent1"/>
            </a:effectRef>
            <a:fontRef idx="minor">
              <a:schemeClr val="tx1"/>
            </a:fontRef>
          </p:style>
        </p:cxnSp>
      </p:grpSp>
      <p:grpSp>
        <p:nvGrpSpPr>
          <p:cNvPr id="24" name="Arrow 4"/>
          <p:cNvGrpSpPr/>
          <p:nvPr/>
        </p:nvGrpSpPr>
        <p:grpSpPr>
          <a:xfrm>
            <a:off x="3516530" y="4221762"/>
            <a:ext cx="1838420" cy="843832"/>
            <a:chOff x="3516530" y="4221762"/>
            <a:chExt cx="1838420" cy="843832"/>
          </a:xfrm>
        </p:grpSpPr>
        <p:sp>
          <p:nvSpPr>
            <p:cNvPr id="25" name="TextBox 24"/>
            <p:cNvSpPr txBox="1"/>
            <p:nvPr/>
          </p:nvSpPr>
          <p:spPr>
            <a:xfrm rot="1303628">
              <a:off x="3708498" y="4850150"/>
              <a:ext cx="1402435" cy="215444"/>
            </a:xfrm>
            <a:prstGeom prst="rect">
              <a:avLst/>
            </a:prstGeom>
            <a:noFill/>
          </p:spPr>
          <p:txBody>
            <a:bodyPr wrap="none" lIns="0" tIns="0" rIns="0" bIns="0" rtlCol="0">
              <a:spAutoFit/>
            </a:bodyPr>
            <a:lstStyle/>
            <a:p>
              <a:r>
                <a:rPr lang="en-US" sz="1400" dirty="0">
                  <a:gradFill>
                    <a:gsLst>
                      <a:gs pos="2917">
                        <a:schemeClr val="bg2"/>
                      </a:gs>
                      <a:gs pos="95000">
                        <a:schemeClr val="bg2"/>
                      </a:gs>
                    </a:gsLst>
                    <a:lin ang="5400000" scaled="0"/>
                  </a:gradFill>
                </a:rPr>
                <a:t>Issue SAML token</a:t>
              </a:r>
            </a:p>
          </p:txBody>
        </p:sp>
        <p:cxnSp>
          <p:nvCxnSpPr>
            <p:cNvPr id="26" name="Straight Arrow Connector 25"/>
            <p:cNvCxnSpPr/>
            <p:nvPr/>
          </p:nvCxnSpPr>
          <p:spPr>
            <a:xfrm rot="10800000">
              <a:off x="3516530" y="4221762"/>
              <a:ext cx="1838420" cy="736109"/>
            </a:xfrm>
            <a:prstGeom prst="straightConnector1">
              <a:avLst/>
            </a:prstGeom>
            <a:ln w="76200">
              <a:solidFill>
                <a:schemeClr val="bg2"/>
              </a:solidFill>
              <a:headEnd type="none"/>
              <a:tailEnd type="triangle"/>
            </a:ln>
          </p:spPr>
          <p:style>
            <a:lnRef idx="1">
              <a:schemeClr val="accent1"/>
            </a:lnRef>
            <a:fillRef idx="0">
              <a:schemeClr val="accent1"/>
            </a:fillRef>
            <a:effectRef idx="0">
              <a:schemeClr val="accent1"/>
            </a:effectRef>
            <a:fontRef idx="minor">
              <a:schemeClr val="tx1"/>
            </a:fontRef>
          </p:style>
        </p:cxnSp>
      </p:grpSp>
      <p:grpSp>
        <p:nvGrpSpPr>
          <p:cNvPr id="27" name="Arrow 5"/>
          <p:cNvGrpSpPr/>
          <p:nvPr/>
        </p:nvGrpSpPr>
        <p:grpSpPr>
          <a:xfrm>
            <a:off x="3522595" y="2782910"/>
            <a:ext cx="1838420" cy="739302"/>
            <a:chOff x="3522595" y="2782910"/>
            <a:chExt cx="1838420" cy="739302"/>
          </a:xfrm>
        </p:grpSpPr>
        <p:cxnSp>
          <p:nvCxnSpPr>
            <p:cNvPr id="28" name="Straight Arrow Connector 27"/>
            <p:cNvCxnSpPr/>
            <p:nvPr/>
          </p:nvCxnSpPr>
          <p:spPr>
            <a:xfrm flipV="1">
              <a:off x="3522595" y="2786103"/>
              <a:ext cx="1838420" cy="736109"/>
            </a:xfrm>
            <a:prstGeom prst="straightConnector1">
              <a:avLst/>
            </a:prstGeom>
            <a:ln w="76200">
              <a:solidFill>
                <a:schemeClr val="bg2"/>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rot="20283285">
              <a:off x="3589174" y="2782910"/>
              <a:ext cx="1085875" cy="215444"/>
            </a:xfrm>
            <a:prstGeom prst="rect">
              <a:avLst/>
            </a:prstGeom>
            <a:noFill/>
          </p:spPr>
          <p:txBody>
            <a:bodyPr wrap="none" lIns="0" tIns="0" rIns="0" bIns="0" rtlCol="0">
              <a:spAutoFit/>
            </a:bodyPr>
            <a:lstStyle/>
            <a:p>
              <a:r>
                <a:rPr lang="en-US" sz="1400" dirty="0">
                  <a:gradFill>
                    <a:gsLst>
                      <a:gs pos="2917">
                        <a:srgbClr val="797A7D"/>
                      </a:gs>
                      <a:gs pos="95000">
                        <a:srgbClr val="797A7D"/>
                      </a:gs>
                    </a:gsLst>
                    <a:lin ang="5400000" scaled="0"/>
                  </a:gradFill>
                </a:rPr>
                <a:t>Present token</a:t>
              </a:r>
            </a:p>
          </p:txBody>
        </p:sp>
      </p:grpSp>
      <p:grpSp>
        <p:nvGrpSpPr>
          <p:cNvPr id="30" name="Arrow 6"/>
          <p:cNvGrpSpPr/>
          <p:nvPr/>
        </p:nvGrpSpPr>
        <p:grpSpPr>
          <a:xfrm>
            <a:off x="3427156" y="2678380"/>
            <a:ext cx="1933859" cy="843832"/>
            <a:chOff x="3427156" y="2678380"/>
            <a:chExt cx="1933859" cy="843832"/>
          </a:xfrm>
        </p:grpSpPr>
        <p:cxnSp>
          <p:nvCxnSpPr>
            <p:cNvPr id="31" name="Straight Arrow Connector 30"/>
            <p:cNvCxnSpPr/>
            <p:nvPr/>
          </p:nvCxnSpPr>
          <p:spPr>
            <a:xfrm rot="10800000" flipV="1">
              <a:off x="3522595" y="2786103"/>
              <a:ext cx="1838420" cy="736109"/>
            </a:xfrm>
            <a:prstGeom prst="straightConnector1">
              <a:avLst/>
            </a:prstGeom>
            <a:ln w="76200">
              <a:solidFill>
                <a:schemeClr val="bg2"/>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rot="20283285">
              <a:off x="3427156" y="2678380"/>
              <a:ext cx="1810880" cy="215444"/>
            </a:xfrm>
            <a:prstGeom prst="rect">
              <a:avLst/>
            </a:prstGeom>
            <a:noFill/>
          </p:spPr>
          <p:txBody>
            <a:bodyPr wrap="none" lIns="0" tIns="0" rIns="0" bIns="0" rtlCol="0">
              <a:spAutoFit/>
            </a:bodyPr>
            <a:lstStyle/>
            <a:p>
              <a:r>
                <a:rPr lang="en-US" sz="1400" dirty="0">
                  <a:gradFill>
                    <a:gsLst>
                      <a:gs pos="2917">
                        <a:srgbClr val="797A7D"/>
                      </a:gs>
                      <a:gs pos="95000">
                        <a:srgbClr val="797A7D"/>
                      </a:gs>
                    </a:gsLst>
                    <a:lin ang="5400000" scaled="0"/>
                  </a:gradFill>
                </a:rPr>
                <a:t>Return </a:t>
              </a:r>
              <a:r>
                <a:rPr lang="en-US" sz="1400" dirty="0" err="1">
                  <a:gradFill>
                    <a:gsLst>
                      <a:gs pos="2917">
                        <a:srgbClr val="797A7D"/>
                      </a:gs>
                      <a:gs pos="95000">
                        <a:srgbClr val="797A7D"/>
                      </a:gs>
                    </a:gsLst>
                    <a:lin ang="5400000" scaled="0"/>
                  </a:gradFill>
                </a:rPr>
                <a:t>FedAuth</a:t>
              </a:r>
              <a:r>
                <a:rPr lang="en-US" sz="1400" dirty="0">
                  <a:gradFill>
                    <a:gsLst>
                      <a:gs pos="2917">
                        <a:srgbClr val="797A7D"/>
                      </a:gs>
                      <a:gs pos="95000">
                        <a:srgbClr val="797A7D"/>
                      </a:gs>
                    </a:gsLst>
                    <a:lin ang="5400000" scaled="0"/>
                  </a:gradFill>
                </a:rPr>
                <a:t> cookie</a:t>
              </a:r>
            </a:p>
          </p:txBody>
        </p:sp>
      </p:grpSp>
      <p:grpSp>
        <p:nvGrpSpPr>
          <p:cNvPr id="33" name="Arrow 7"/>
          <p:cNvGrpSpPr/>
          <p:nvPr/>
        </p:nvGrpSpPr>
        <p:grpSpPr>
          <a:xfrm>
            <a:off x="3244117" y="2570658"/>
            <a:ext cx="2116898" cy="951554"/>
            <a:chOff x="3244117" y="2570658"/>
            <a:chExt cx="2116898" cy="951554"/>
          </a:xfrm>
        </p:grpSpPr>
        <p:cxnSp>
          <p:nvCxnSpPr>
            <p:cNvPr id="34" name="Straight Arrow Connector 33"/>
            <p:cNvCxnSpPr/>
            <p:nvPr/>
          </p:nvCxnSpPr>
          <p:spPr>
            <a:xfrm flipV="1">
              <a:off x="3522595" y="2786103"/>
              <a:ext cx="1838420" cy="736109"/>
            </a:xfrm>
            <a:prstGeom prst="straightConnector1">
              <a:avLst/>
            </a:prstGeom>
            <a:ln w="76200">
              <a:solidFill>
                <a:schemeClr val="bg2"/>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rot="20283285">
              <a:off x="3244117" y="2570658"/>
              <a:ext cx="1779333" cy="430887"/>
            </a:xfrm>
            <a:prstGeom prst="rect">
              <a:avLst/>
            </a:prstGeom>
            <a:noFill/>
          </p:spPr>
          <p:txBody>
            <a:bodyPr wrap="none" lIns="0" tIns="0" rIns="0" bIns="0" rtlCol="0">
              <a:spAutoFit/>
            </a:bodyPr>
            <a:lstStyle/>
            <a:p>
              <a:r>
                <a:rPr lang="en-US" sz="1400" dirty="0">
                  <a:gradFill>
                    <a:gsLst>
                      <a:gs pos="2917">
                        <a:srgbClr val="797A7D"/>
                      </a:gs>
                      <a:gs pos="95000">
                        <a:srgbClr val="797A7D"/>
                      </a:gs>
                    </a:gsLst>
                    <a:lin ang="5400000" scaled="0"/>
                  </a:gradFill>
                </a:rPr>
                <a:t>Subsequent requests</a:t>
              </a:r>
            </a:p>
            <a:p>
              <a:r>
                <a:rPr lang="en-US" sz="1400" dirty="0">
                  <a:gradFill>
                    <a:gsLst>
                      <a:gs pos="2917">
                        <a:srgbClr val="797A7D"/>
                      </a:gs>
                      <a:gs pos="95000">
                        <a:srgbClr val="797A7D"/>
                      </a:gs>
                    </a:gsLst>
                    <a:lin ang="5400000" scaled="0"/>
                  </a:gradFill>
                </a:rPr>
                <a:t>Utilize </a:t>
              </a:r>
              <a:r>
                <a:rPr lang="en-US" sz="1400" dirty="0" err="1">
                  <a:gradFill>
                    <a:gsLst>
                      <a:gs pos="2917">
                        <a:srgbClr val="797A7D"/>
                      </a:gs>
                      <a:gs pos="95000">
                        <a:srgbClr val="797A7D"/>
                      </a:gs>
                    </a:gsLst>
                    <a:lin ang="5400000" scaled="0"/>
                  </a:gradFill>
                </a:rPr>
                <a:t>FedAuth</a:t>
              </a:r>
              <a:r>
                <a:rPr lang="en-US" sz="1400" dirty="0">
                  <a:gradFill>
                    <a:gsLst>
                      <a:gs pos="2917">
                        <a:srgbClr val="797A7D"/>
                      </a:gs>
                      <a:gs pos="95000">
                        <a:srgbClr val="797A7D"/>
                      </a:gs>
                    </a:gsLst>
                    <a:lin ang="5400000" scaled="0"/>
                  </a:gradFill>
                </a:rPr>
                <a:t> cookie</a:t>
              </a:r>
            </a:p>
          </p:txBody>
        </p:sp>
      </p:grpSp>
    </p:spTree>
    <p:extLst>
      <p:ext uri="{BB962C8B-B14F-4D97-AF65-F5344CB8AC3E}">
        <p14:creationId xmlns:p14="http://schemas.microsoft.com/office/powerpoint/2010/main" val="30030485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15"/>
                                        </p:tgtEl>
                                      </p:cBhvr>
                                    </p:animEffect>
                                    <p:set>
                                      <p:cBhvr>
                                        <p:cTn id="12" dur="1" fill="hold">
                                          <p:stCondLst>
                                            <p:cond delay="499"/>
                                          </p:stCondLst>
                                        </p:cTn>
                                        <p:tgtEl>
                                          <p:spTgt spid="15"/>
                                        </p:tgtEl>
                                        <p:attrNameLst>
                                          <p:attrName>style.visibility</p:attrName>
                                        </p:attrNameLst>
                                      </p:cBhvr>
                                      <p:to>
                                        <p:strVal val="hidden"/>
                                      </p:to>
                                    </p:se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fade">
                                      <p:cBhvr>
                                        <p:cTn id="16" dur="500"/>
                                        <p:tgtEl>
                                          <p:spTgt spid="18"/>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xit" presetSubtype="0" fill="hold" nodeType="clickEffect">
                                  <p:stCondLst>
                                    <p:cond delay="0"/>
                                  </p:stCondLst>
                                  <p:childTnLst>
                                    <p:animEffect transition="out" filter="fade">
                                      <p:cBhvr>
                                        <p:cTn id="20" dur="500"/>
                                        <p:tgtEl>
                                          <p:spTgt spid="18"/>
                                        </p:tgtEl>
                                      </p:cBhvr>
                                    </p:animEffect>
                                    <p:set>
                                      <p:cBhvr>
                                        <p:cTn id="21" dur="1" fill="hold">
                                          <p:stCondLst>
                                            <p:cond delay="499"/>
                                          </p:stCondLst>
                                        </p:cTn>
                                        <p:tgtEl>
                                          <p:spTgt spid="18"/>
                                        </p:tgtEl>
                                        <p:attrNameLst>
                                          <p:attrName>style.visibility</p:attrName>
                                        </p:attrNameLst>
                                      </p:cBhvr>
                                      <p:to>
                                        <p:strVal val="hidden"/>
                                      </p:to>
                                    </p:set>
                                  </p:childTnLst>
                                </p:cTn>
                              </p:par>
                            </p:childTnLst>
                          </p:cTn>
                        </p:par>
                        <p:par>
                          <p:cTn id="22" fill="hold">
                            <p:stCondLst>
                              <p:cond delay="500"/>
                            </p:stCondLst>
                            <p:childTnLst>
                              <p:par>
                                <p:cTn id="23" presetID="10" presetClass="entr" presetSubtype="0" fill="hold" nodeType="afterEffect">
                                  <p:stCondLst>
                                    <p:cond delay="0"/>
                                  </p:stCondLst>
                                  <p:childTnLst>
                                    <p:set>
                                      <p:cBhvr>
                                        <p:cTn id="24" dur="1" fill="hold">
                                          <p:stCondLst>
                                            <p:cond delay="0"/>
                                          </p:stCondLst>
                                        </p:cTn>
                                        <p:tgtEl>
                                          <p:spTgt spid="21"/>
                                        </p:tgtEl>
                                        <p:attrNameLst>
                                          <p:attrName>style.visibility</p:attrName>
                                        </p:attrNameLst>
                                      </p:cBhvr>
                                      <p:to>
                                        <p:strVal val="visible"/>
                                      </p:to>
                                    </p:set>
                                    <p:animEffect transition="in" filter="fade">
                                      <p:cBhvr>
                                        <p:cTn id="25" dur="500"/>
                                        <p:tgtEl>
                                          <p:spTgt spid="21"/>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xit" presetSubtype="0" fill="hold" nodeType="clickEffect">
                                  <p:stCondLst>
                                    <p:cond delay="0"/>
                                  </p:stCondLst>
                                  <p:childTnLst>
                                    <p:animEffect transition="out" filter="fade">
                                      <p:cBhvr>
                                        <p:cTn id="29" dur="500"/>
                                        <p:tgtEl>
                                          <p:spTgt spid="21"/>
                                        </p:tgtEl>
                                      </p:cBhvr>
                                    </p:animEffect>
                                    <p:set>
                                      <p:cBhvr>
                                        <p:cTn id="30" dur="1" fill="hold">
                                          <p:stCondLst>
                                            <p:cond delay="499"/>
                                          </p:stCondLst>
                                        </p:cTn>
                                        <p:tgtEl>
                                          <p:spTgt spid="21"/>
                                        </p:tgtEl>
                                        <p:attrNameLst>
                                          <p:attrName>style.visibility</p:attrName>
                                        </p:attrNameLst>
                                      </p:cBhvr>
                                      <p:to>
                                        <p:strVal val="hidden"/>
                                      </p:to>
                                    </p:set>
                                  </p:childTnLst>
                                </p:cTn>
                              </p:par>
                            </p:childTnLst>
                          </p:cTn>
                        </p:par>
                        <p:par>
                          <p:cTn id="31" fill="hold">
                            <p:stCondLst>
                              <p:cond delay="500"/>
                            </p:stCondLst>
                            <p:childTnLst>
                              <p:par>
                                <p:cTn id="32" presetID="10" presetClass="entr" presetSubtype="0" fill="hold" nodeType="afterEffect">
                                  <p:stCondLst>
                                    <p:cond delay="0"/>
                                  </p:stCondLst>
                                  <p:childTnLst>
                                    <p:set>
                                      <p:cBhvr>
                                        <p:cTn id="33" dur="1" fill="hold">
                                          <p:stCondLst>
                                            <p:cond delay="0"/>
                                          </p:stCondLst>
                                        </p:cTn>
                                        <p:tgtEl>
                                          <p:spTgt spid="24"/>
                                        </p:tgtEl>
                                        <p:attrNameLst>
                                          <p:attrName>style.visibility</p:attrName>
                                        </p:attrNameLst>
                                      </p:cBhvr>
                                      <p:to>
                                        <p:strVal val="visible"/>
                                      </p:to>
                                    </p:set>
                                    <p:animEffect transition="in" filter="fade">
                                      <p:cBhvr>
                                        <p:cTn id="34" dur="500"/>
                                        <p:tgtEl>
                                          <p:spTgt spid="24"/>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xit" presetSubtype="0" fill="hold" nodeType="clickEffect">
                                  <p:stCondLst>
                                    <p:cond delay="0"/>
                                  </p:stCondLst>
                                  <p:childTnLst>
                                    <p:animEffect transition="out" filter="fade">
                                      <p:cBhvr>
                                        <p:cTn id="38" dur="500"/>
                                        <p:tgtEl>
                                          <p:spTgt spid="24"/>
                                        </p:tgtEl>
                                      </p:cBhvr>
                                    </p:animEffect>
                                    <p:set>
                                      <p:cBhvr>
                                        <p:cTn id="39" dur="1" fill="hold">
                                          <p:stCondLst>
                                            <p:cond delay="499"/>
                                          </p:stCondLst>
                                        </p:cTn>
                                        <p:tgtEl>
                                          <p:spTgt spid="24"/>
                                        </p:tgtEl>
                                        <p:attrNameLst>
                                          <p:attrName>style.visibility</p:attrName>
                                        </p:attrNameLst>
                                      </p:cBhvr>
                                      <p:to>
                                        <p:strVal val="hidden"/>
                                      </p:to>
                                    </p:set>
                                  </p:childTnLst>
                                </p:cTn>
                              </p:par>
                            </p:childTnLst>
                          </p:cTn>
                        </p:par>
                        <p:par>
                          <p:cTn id="40" fill="hold">
                            <p:stCondLst>
                              <p:cond delay="500"/>
                            </p:stCondLst>
                            <p:childTnLst>
                              <p:par>
                                <p:cTn id="41" presetID="10" presetClass="entr" presetSubtype="0" fill="hold" nodeType="afterEffect">
                                  <p:stCondLst>
                                    <p:cond delay="0"/>
                                  </p:stCondLst>
                                  <p:childTnLst>
                                    <p:set>
                                      <p:cBhvr>
                                        <p:cTn id="42" dur="1" fill="hold">
                                          <p:stCondLst>
                                            <p:cond delay="0"/>
                                          </p:stCondLst>
                                        </p:cTn>
                                        <p:tgtEl>
                                          <p:spTgt spid="27"/>
                                        </p:tgtEl>
                                        <p:attrNameLst>
                                          <p:attrName>style.visibility</p:attrName>
                                        </p:attrNameLst>
                                      </p:cBhvr>
                                      <p:to>
                                        <p:strVal val="visible"/>
                                      </p:to>
                                    </p:set>
                                    <p:animEffect transition="in" filter="fade">
                                      <p:cBhvr>
                                        <p:cTn id="43" dur="500"/>
                                        <p:tgtEl>
                                          <p:spTgt spid="27"/>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xit" presetSubtype="0" fill="hold" nodeType="clickEffect">
                                  <p:stCondLst>
                                    <p:cond delay="0"/>
                                  </p:stCondLst>
                                  <p:childTnLst>
                                    <p:animEffect transition="out" filter="fade">
                                      <p:cBhvr>
                                        <p:cTn id="47" dur="500"/>
                                        <p:tgtEl>
                                          <p:spTgt spid="27"/>
                                        </p:tgtEl>
                                      </p:cBhvr>
                                    </p:animEffect>
                                    <p:set>
                                      <p:cBhvr>
                                        <p:cTn id="48" dur="1" fill="hold">
                                          <p:stCondLst>
                                            <p:cond delay="499"/>
                                          </p:stCondLst>
                                        </p:cTn>
                                        <p:tgtEl>
                                          <p:spTgt spid="27"/>
                                        </p:tgtEl>
                                        <p:attrNameLst>
                                          <p:attrName>style.visibility</p:attrName>
                                        </p:attrNameLst>
                                      </p:cBhvr>
                                      <p:to>
                                        <p:strVal val="hidden"/>
                                      </p:to>
                                    </p:set>
                                  </p:childTnLst>
                                </p:cTn>
                              </p:par>
                            </p:childTnLst>
                          </p:cTn>
                        </p:par>
                        <p:par>
                          <p:cTn id="49" fill="hold">
                            <p:stCondLst>
                              <p:cond delay="500"/>
                            </p:stCondLst>
                            <p:childTnLst>
                              <p:par>
                                <p:cTn id="50" presetID="10" presetClass="entr" presetSubtype="0" fill="hold" nodeType="afterEffect">
                                  <p:stCondLst>
                                    <p:cond delay="0"/>
                                  </p:stCondLst>
                                  <p:childTnLst>
                                    <p:set>
                                      <p:cBhvr>
                                        <p:cTn id="51" dur="1" fill="hold">
                                          <p:stCondLst>
                                            <p:cond delay="0"/>
                                          </p:stCondLst>
                                        </p:cTn>
                                        <p:tgtEl>
                                          <p:spTgt spid="30"/>
                                        </p:tgtEl>
                                        <p:attrNameLst>
                                          <p:attrName>style.visibility</p:attrName>
                                        </p:attrNameLst>
                                      </p:cBhvr>
                                      <p:to>
                                        <p:strVal val="visible"/>
                                      </p:to>
                                    </p:set>
                                    <p:animEffect transition="in" filter="fade">
                                      <p:cBhvr>
                                        <p:cTn id="52" dur="500"/>
                                        <p:tgtEl>
                                          <p:spTgt spid="30"/>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xit" presetSubtype="0" fill="hold" nodeType="clickEffect">
                                  <p:stCondLst>
                                    <p:cond delay="0"/>
                                  </p:stCondLst>
                                  <p:childTnLst>
                                    <p:animEffect transition="out" filter="fade">
                                      <p:cBhvr>
                                        <p:cTn id="56" dur="500"/>
                                        <p:tgtEl>
                                          <p:spTgt spid="30"/>
                                        </p:tgtEl>
                                      </p:cBhvr>
                                    </p:animEffect>
                                    <p:set>
                                      <p:cBhvr>
                                        <p:cTn id="57" dur="1" fill="hold">
                                          <p:stCondLst>
                                            <p:cond delay="499"/>
                                          </p:stCondLst>
                                        </p:cTn>
                                        <p:tgtEl>
                                          <p:spTgt spid="30"/>
                                        </p:tgtEl>
                                        <p:attrNameLst>
                                          <p:attrName>style.visibility</p:attrName>
                                        </p:attrNameLst>
                                      </p:cBhvr>
                                      <p:to>
                                        <p:strVal val="hidden"/>
                                      </p:to>
                                    </p:set>
                                  </p:childTnLst>
                                </p:cTn>
                              </p:par>
                            </p:childTnLst>
                          </p:cTn>
                        </p:par>
                        <p:par>
                          <p:cTn id="58" fill="hold">
                            <p:stCondLst>
                              <p:cond delay="500"/>
                            </p:stCondLst>
                            <p:childTnLst>
                              <p:par>
                                <p:cTn id="59" presetID="10" presetClass="entr" presetSubtype="0" fill="hold" nodeType="afterEffect">
                                  <p:stCondLst>
                                    <p:cond delay="0"/>
                                  </p:stCondLst>
                                  <p:childTnLst>
                                    <p:set>
                                      <p:cBhvr>
                                        <p:cTn id="60" dur="1" fill="hold">
                                          <p:stCondLst>
                                            <p:cond delay="0"/>
                                          </p:stCondLst>
                                        </p:cTn>
                                        <p:tgtEl>
                                          <p:spTgt spid="33"/>
                                        </p:tgtEl>
                                        <p:attrNameLst>
                                          <p:attrName>style.visibility</p:attrName>
                                        </p:attrNameLst>
                                      </p:cBhvr>
                                      <p:to>
                                        <p:strVal val="visible"/>
                                      </p:to>
                                    </p:set>
                                    <p:animEffect transition="in" filter="fade">
                                      <p:cBhvr>
                                        <p:cTn id="61"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6-30540_Office_365_CloudRoadShow">
  <a:themeElements>
    <a:clrScheme name="Custom 23">
      <a:dk1>
        <a:srgbClr val="262626"/>
      </a:dk1>
      <a:lt1>
        <a:srgbClr val="FFFFFF"/>
      </a:lt1>
      <a:dk2>
        <a:srgbClr val="D83B01"/>
      </a:dk2>
      <a:lt2>
        <a:srgbClr val="797A7D"/>
      </a:lt2>
      <a:accent1>
        <a:srgbClr val="D83B01"/>
      </a:accent1>
      <a:accent2>
        <a:srgbClr val="0078D7"/>
      </a:accent2>
      <a:accent3>
        <a:srgbClr val="FF8C00"/>
      </a:accent3>
      <a:accent4>
        <a:srgbClr val="107C10"/>
      </a:accent4>
      <a:accent5>
        <a:srgbClr val="00188F"/>
      </a:accent5>
      <a:accent6>
        <a:srgbClr val="5C2D91"/>
      </a:accent6>
      <a:hlink>
        <a:srgbClr val="D83B01"/>
      </a:hlink>
      <a:folHlink>
        <a:srgbClr val="FE7E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0">
                  <a:srgbClr val="FFFFFF"/>
                </a:gs>
                <a:gs pos="100000">
                  <a:srgbClr val="FFFFFF"/>
                </a:gs>
              </a:gsLst>
              <a:lin ang="5400000" scaled="0"/>
            </a:gradFill>
          </a:defRPr>
        </a:defPPr>
      </a:lstStyle>
      <a:style>
        <a:lnRef idx="2">
          <a:schemeClr val="accent2">
            <a:shade val="50000"/>
          </a:schemeClr>
        </a:lnRef>
        <a:fillRef idx="1">
          <a:schemeClr val="accent2"/>
        </a:fillRef>
        <a:effectRef idx="0">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ffice_365_CloudRoadShow_TEMPLATE_v02.potx" id="{B5470EB0-641B-4935-9E12-484AA2312254}" vid="{A0499B42-DE34-48E1-8CB5-0A4D707E131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A2E4C90AA7333249A7DBC8CC6F49919B" ma:contentTypeVersion="1" ma:contentTypeDescription="Create a new document." ma:contentTypeScope="" ma:versionID="e7b09f0f38d7ed30c7da14951e97abcc">
  <xsd:schema xmlns:xsd="http://www.w3.org/2001/XMLSchema" xmlns:xs="http://www.w3.org/2001/XMLSchema" xmlns:p="http://schemas.microsoft.com/office/2006/metadata/properties" xmlns:ns2="5fad15d0-477e-40da-a20d-40d4ca777cbd" targetNamespace="http://schemas.microsoft.com/office/2006/metadata/properties" ma:root="true" ma:fieldsID="0cee24db179c30c5ebec40b677cadf70" ns2:_="">
    <xsd:import namespace="5fad15d0-477e-40da-a20d-40d4ca777cbd"/>
    <xsd:element name="properties">
      <xsd:complexType>
        <xsd:sequence>
          <xsd:element name="documentManagement">
            <xsd:complexType>
              <xsd:all>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fad15d0-477e-40da-a20d-40d4ca777cbd"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A593625-DB14-4FB0-B5A9-3269FA9C120B}">
  <ds:schemaRefs>
    <ds:schemaRef ds:uri="http://purl.org/dc/term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5fad15d0-477e-40da-a20d-40d4ca777cbd"/>
    <ds:schemaRef ds:uri="http://www.w3.org/XML/1998/namespace"/>
  </ds:schemaRefs>
</ds:datastoreItem>
</file>

<file path=customXml/itemProps2.xml><?xml version="1.0" encoding="utf-8"?>
<ds:datastoreItem xmlns:ds="http://schemas.openxmlformats.org/officeDocument/2006/customXml" ds:itemID="{E1E0CE18-CA03-4891-9CD8-3448778E3D53}">
  <ds:schemaRefs>
    <ds:schemaRef ds:uri="http://schemas.microsoft.com/sharepoint/v3/contenttype/forms"/>
  </ds:schemaRefs>
</ds:datastoreItem>
</file>

<file path=customXml/itemProps3.xml><?xml version="1.0" encoding="utf-8"?>
<ds:datastoreItem xmlns:ds="http://schemas.openxmlformats.org/officeDocument/2006/customXml" ds:itemID="{F17DCE38-6787-497B-B958-75817420EB1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fad15d0-477e-40da-a20d-40d4ca777cb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Office_Template_16x9_WHITE</Template>
  <TotalTime>0</TotalTime>
  <Words>4233</Words>
  <Application>Microsoft Office PowerPoint</Application>
  <PresentationFormat>Custom</PresentationFormat>
  <Paragraphs>462</Paragraphs>
  <Slides>47</Slides>
  <Notes>22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47</vt:i4>
      </vt:variant>
    </vt:vector>
  </HeadingPairs>
  <TitlesOfParts>
    <vt:vector size="55" baseType="lpstr">
      <vt:lpstr>Arial</vt:lpstr>
      <vt:lpstr>Calibri</vt:lpstr>
      <vt:lpstr>Consolas</vt:lpstr>
      <vt:lpstr>Segoe Light</vt:lpstr>
      <vt:lpstr>Segoe UI</vt:lpstr>
      <vt:lpstr>Segoe UI Light</vt:lpstr>
      <vt:lpstr>Wingdings</vt:lpstr>
      <vt:lpstr>6-30540_Office_365_CloudRoadShow</vt:lpstr>
      <vt:lpstr>Office 365 development</vt:lpstr>
      <vt:lpstr>Deep Dive into Security and OAuth</vt:lpstr>
      <vt:lpstr>Agenda </vt:lpstr>
      <vt:lpstr>Developer vision</vt:lpstr>
      <vt:lpstr>PowerPoint Presentation</vt:lpstr>
      <vt:lpstr>Azure Active Directory</vt:lpstr>
      <vt:lpstr>Work or School Accounts</vt:lpstr>
      <vt:lpstr>Link Office 365 and Azure</vt:lpstr>
      <vt:lpstr>User authentication</vt:lpstr>
      <vt:lpstr>PowerPoint Presentation</vt:lpstr>
      <vt:lpstr>What is OAuth 2.0?</vt:lpstr>
      <vt:lpstr>OAuth 2.0 Actors</vt:lpstr>
      <vt:lpstr>OAuth 2.0 Actors in Office 365</vt:lpstr>
      <vt:lpstr>Application principals</vt:lpstr>
      <vt:lpstr>OAuth 2.0 Tokens</vt:lpstr>
      <vt:lpstr>Bearer Tokens</vt:lpstr>
      <vt:lpstr>PowerPoint Presentation</vt:lpstr>
      <vt:lpstr>Development Scenarios</vt:lpstr>
      <vt:lpstr>App principals</vt:lpstr>
      <vt:lpstr>Registering a new app</vt:lpstr>
      <vt:lpstr>Provider-hosted app flow scenario</vt:lpstr>
      <vt:lpstr>OAuth 2.0 Flow Provider-Hosted app</vt:lpstr>
      <vt:lpstr>SharePointAcsContext Class</vt:lpstr>
      <vt:lpstr>Making REST Calls with OAuth</vt:lpstr>
      <vt:lpstr>Making CSOM Calls with OAuth</vt:lpstr>
      <vt:lpstr>Demo</vt:lpstr>
      <vt:lpstr>Development Scenarios</vt:lpstr>
      <vt:lpstr>Office 365 APIS Flow scenario</vt:lpstr>
      <vt:lpstr>OAuth 2.0 Flow Office 365 APIs</vt:lpstr>
      <vt:lpstr>Office 365 discovery services</vt:lpstr>
      <vt:lpstr>Office 365 clients</vt:lpstr>
      <vt:lpstr>PowerPoint Presentation</vt:lpstr>
      <vt:lpstr>Development Scenarios</vt:lpstr>
      <vt:lpstr>OAuth Controller class</vt:lpstr>
      <vt:lpstr>OAuth Controller Flow scenario</vt:lpstr>
      <vt:lpstr>OAuth 2.0 Flow OAuth Controller</vt:lpstr>
      <vt:lpstr>Programming the OAuth Controller</vt:lpstr>
      <vt:lpstr>Demo</vt:lpstr>
      <vt:lpstr>Authorization Code Flow Client Credentials Flow</vt:lpstr>
      <vt:lpstr>Obtain Access Tokens with OAuth Flows</vt:lpstr>
      <vt:lpstr>Authorization Code Flow</vt:lpstr>
      <vt:lpstr>Client Credentials Flow (aka: app only)</vt:lpstr>
      <vt:lpstr>Demo</vt:lpstr>
      <vt:lpstr>Summary</vt:lpstr>
      <vt:lpstr>Developer Program launch</vt:lpstr>
      <vt:lpstr>Engage</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2014-07-23T12:37:45Z</dcterms:created>
  <dcterms:modified xsi:type="dcterms:W3CDTF">2016-02-25T15:46:00Z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MyDocuments">
    <vt:bool>true</vt:bool>
  </property>
  <property fmtid="{D5CDD505-2E9C-101B-9397-08002B2CF9AE}" pid="3" name="ContentTypeId">
    <vt:lpwstr>0x010100A2E4C90AA7333249A7DBC8CC6F49919B</vt:lpwstr>
  </property>
</Properties>
</file>