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13" r:id="rId4"/>
  </p:sldMasterIdLst>
  <p:notesMasterIdLst>
    <p:notesMasterId r:id="rId32"/>
  </p:notesMasterIdLst>
  <p:handoutMasterIdLst>
    <p:handoutMasterId r:id="rId33"/>
  </p:handoutMasterIdLst>
  <p:sldIdLst>
    <p:sldId id="901" r:id="rId5"/>
    <p:sldId id="780" r:id="rId6"/>
    <p:sldId id="949" r:id="rId7"/>
    <p:sldId id="950" r:id="rId8"/>
    <p:sldId id="951" r:id="rId9"/>
    <p:sldId id="952" r:id="rId10"/>
    <p:sldId id="953" r:id="rId11"/>
    <p:sldId id="928" r:id="rId12"/>
    <p:sldId id="966" r:id="rId13"/>
    <p:sldId id="967" r:id="rId14"/>
    <p:sldId id="931" r:id="rId15"/>
    <p:sldId id="938" r:id="rId16"/>
    <p:sldId id="961" r:id="rId17"/>
    <p:sldId id="962" r:id="rId18"/>
    <p:sldId id="963" r:id="rId19"/>
    <p:sldId id="964" r:id="rId20"/>
    <p:sldId id="965" r:id="rId21"/>
    <p:sldId id="932" r:id="rId22"/>
    <p:sldId id="973" r:id="rId23"/>
    <p:sldId id="974" r:id="rId24"/>
    <p:sldId id="975" r:id="rId25"/>
    <p:sldId id="976" r:id="rId26"/>
    <p:sldId id="937" r:id="rId27"/>
    <p:sldId id="969" r:id="rId28"/>
    <p:sldId id="970" r:id="rId29"/>
    <p:sldId id="971" r:id="rId30"/>
    <p:sldId id="972" r:id="rId31"/>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1EE159-26AD-AF4C-84F1-3D6CC0E79A74}">
          <p14:sldIdLst>
            <p14:sldId id="901"/>
            <p14:sldId id="780"/>
            <p14:sldId id="949"/>
            <p14:sldId id="950"/>
          </p14:sldIdLst>
        </p14:section>
        <p14:section name="overview" id="{E3011FCF-0D53-A94C-AD6E-3DA02B1C42C2}">
          <p14:sldIdLst>
            <p14:sldId id="951"/>
            <p14:sldId id="952"/>
            <p14:sldId id="953"/>
          </p14:sldIdLst>
        </p14:section>
        <p14:section name="crud-support" id="{B6BA6EDE-7F31-D14C-8D0D-EEF1BECC6496}">
          <p14:sldIdLst>
            <p14:sldId id="928"/>
            <p14:sldId id="966"/>
            <p14:sldId id="967"/>
            <p14:sldId id="931"/>
          </p14:sldIdLst>
        </p14:section>
        <p14:section name="batching support" id="{20B8071E-05DA-5F49-9776-649DF12FE79C}">
          <p14:sldIdLst>
            <p14:sldId id="938"/>
            <p14:sldId id="961"/>
            <p14:sldId id="962"/>
            <p14:sldId id="963"/>
            <p14:sldId id="964"/>
            <p14:sldId id="965"/>
          </p14:sldIdLst>
        </p14:section>
        <p14:section name="rest" id="{32D052E9-F6FE-3447-977F-00A42A624758}">
          <p14:sldIdLst>
            <p14:sldId id="932"/>
            <p14:sldId id="973"/>
            <p14:sldId id="974"/>
            <p14:sldId id="975"/>
            <p14:sldId id="976"/>
            <p14:sldId id="937"/>
          </p14:sldIdLst>
        </p14:section>
        <p14:section name="conclusion" id="{E0CC2DC8-15E4-5A48-8382-8A77AE268B98}">
          <p14:sldIdLst>
            <p14:sldId id="969"/>
            <p14:sldId id="970"/>
            <p14:sldId id="971"/>
            <p14:sldId id="972"/>
          </p14:sldIdLst>
        </p14:section>
      </p14:sectionLst>
    </p:ext>
    <p:ext uri="{EFAFB233-063F-42B5-8137-9DF3F51BA10A}">
      <p15:sldGuideLst xmlns:p15="http://schemas.microsoft.com/office/powerpoint/2012/main">
        <p15:guide id="3" orient="horz" pos="930" userDrawn="1">
          <p15:clr>
            <a:srgbClr val="A4A3A4"/>
          </p15:clr>
        </p15:guide>
        <p15:guide id="4" orient="horz" pos="1243" userDrawn="1">
          <p15:clr>
            <a:srgbClr val="A4A3A4"/>
          </p15:clr>
        </p15:guide>
        <p15:guide id="5" orient="horz" pos="2011" userDrawn="1">
          <p15:clr>
            <a:srgbClr val="A4A3A4"/>
          </p15:clr>
        </p15:guide>
        <p15:guide id="6" orient="horz" pos="2777" userDrawn="1">
          <p15:clr>
            <a:srgbClr val="A4A3A4"/>
          </p15:clr>
        </p15:guide>
        <p15:guide id="7" orient="horz" pos="2202" userDrawn="1">
          <p15:clr>
            <a:srgbClr val="A4A3A4"/>
          </p15:clr>
        </p15:guide>
        <p15:guide id="9" orient="horz" pos="3643" userDrawn="1">
          <p15:clr>
            <a:srgbClr val="A4A3A4"/>
          </p15:clr>
        </p15:guide>
        <p15:guide id="11" pos="1803" userDrawn="1">
          <p15:clr>
            <a:srgbClr val="A4A3A4"/>
          </p15:clr>
        </p15:guide>
        <p15:guide id="18" pos="226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42AC"/>
    <a:srgbClr val="0072C6"/>
    <a:srgbClr val="2D82FF"/>
    <a:srgbClr val="0088EE"/>
    <a:srgbClr val="D2D2D2"/>
    <a:srgbClr val="969696"/>
    <a:srgbClr val="505050"/>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9" autoAdjust="0"/>
    <p:restoredTop sz="82041" autoAdjust="0"/>
  </p:normalViewPr>
  <p:slideViewPr>
    <p:cSldViewPr snapToGrid="0">
      <p:cViewPr varScale="1">
        <p:scale>
          <a:sx n="83" d="100"/>
          <a:sy n="83" d="100"/>
        </p:scale>
        <p:origin x="48" y="466"/>
      </p:cViewPr>
      <p:guideLst>
        <p:guide orient="horz" pos="930"/>
        <p:guide orient="horz" pos="1243"/>
        <p:guide orient="horz" pos="2011"/>
        <p:guide orient="horz" pos="2777"/>
        <p:guide orient="horz" pos="2202"/>
        <p:guide orient="horz" pos="3643"/>
        <p:guide pos="1803"/>
        <p:guide pos="226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4FAACD-AAD5-49C0-B08D-5E9B05C1AE72}" type="datetime1">
              <a:rPr lang="en-US" smtClean="0"/>
              <a:t>1/27/2016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9D23F-D3BC-441F-9CF8-EC1510957101}" type="datetime1">
              <a:rPr lang="en-US" smtClean="0"/>
              <a:t>1/27/2016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DB92CF1-C37C-4B0B-A2BE-8A2F4CFB3784}" type="datetime1">
              <a:rPr lang="en-US" smtClean="0"/>
              <a:t>1/27/2016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918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6F13E82-F88B-4146-8E59-209C3A44B037}" type="datetime1">
              <a:rPr lang="en-US" smtClean="0">
                <a:solidFill>
                  <a:prstClr val="black"/>
                </a:solidFill>
              </a:rPr>
              <a:t>1/27/2016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1/27/2016</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77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support for $skip</a:t>
            </a:r>
            <a:r>
              <a:rPr lang="en-US" baseline="0" dirty="0"/>
              <a:t> and $</a:t>
            </a:r>
            <a:r>
              <a:rPr lang="en-US" baseline="0" dirty="0" err="1"/>
              <a:t>orderby</a:t>
            </a:r>
            <a:r>
              <a:rPr lang="en-US" baseline="0" dirty="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solidFill>
                  <a:prstClr val="black"/>
                </a:solidFill>
              </a:rPr>
              <a:pPr/>
              <a:t>1/27/2016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927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D7D99DD-42F4-4C7D-84BA-06FAF998BE25}" type="datetime1">
              <a:rPr lang="en-US" smtClean="0"/>
              <a:t>1/27/2016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4400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D270A73-AA1E-4F28-B60A-E99C5B095E89}" type="datetime1">
              <a:rPr lang="en-US" smtClean="0">
                <a:solidFill>
                  <a:prstClr val="black"/>
                </a:solidFill>
              </a:rPr>
              <a:t>1/27/2016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12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64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7526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0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4442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11222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61784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69219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75040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5515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66429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126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113901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68869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0873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9261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09847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667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2096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06045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08616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62359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27228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036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35988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262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90577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3412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90139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163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95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742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5577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50948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5048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27508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87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69134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374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75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84574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20989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8236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510767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387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477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452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7123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59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723683645"/>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6" r:id="rId23"/>
    <p:sldLayoutId id="2147484337" r:id="rId24"/>
    <p:sldLayoutId id="2147484338" r:id="rId25"/>
    <p:sldLayoutId id="2147484339" r:id="rId26"/>
    <p:sldLayoutId id="2147484340" r:id="rId27"/>
    <p:sldLayoutId id="2147484341" r:id="rId28"/>
    <p:sldLayoutId id="2147484342" r:id="rId29"/>
    <p:sldLayoutId id="2147484343" r:id="rId30"/>
    <p:sldLayoutId id="2147484344" r:id="rId31"/>
    <p:sldLayoutId id="2147484345" r:id="rId32"/>
    <p:sldLayoutId id="2147484346" r:id="rId33"/>
    <p:sldLayoutId id="2147484347" r:id="rId34"/>
    <p:sldLayoutId id="2147484348" r:id="rId35"/>
    <p:sldLayoutId id="2147484349" r:id="rId36"/>
    <p:sldLayoutId id="2147484350" r:id="rId37"/>
    <p:sldLayoutId id="2147484351" r:id="rId38"/>
    <p:sldLayoutId id="2147484352" r:id="rId39"/>
    <p:sldLayoutId id="2147484353" r:id="rId40"/>
    <p:sldLayoutId id="2147484354" r:id="rId41"/>
    <p:sldLayoutId id="2147484355" r:id="rId42"/>
    <p:sldLayoutId id="2147484356" r:id="rId43"/>
    <p:sldLayoutId id="2147484357" r:id="rId44"/>
    <p:sldLayoutId id="2147484358" r:id="rId45"/>
    <p:sldLayoutId id="2147484359" r:id="rId46"/>
    <p:sldLayoutId id="2147484360" r:id="rId47"/>
    <p:sldLayoutId id="214748436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5.emf"/><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9" name="Text Placeholder 8"/>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 entity</a:t>
            </a:r>
          </a:p>
        </p:txBody>
      </p:sp>
      <p:sp>
        <p:nvSpPr>
          <p:cNvPr id="3" name="Text Placeholder 2"/>
          <p:cNvSpPr>
            <a:spLocks noGrp="1"/>
          </p:cNvSpPr>
          <p:nvPr>
            <p:ph type="body" sz="quarter" idx="10"/>
          </p:nvPr>
        </p:nvSpPr>
        <p:spPr>
          <a:xfrm>
            <a:off x="274638" y="1212850"/>
            <a:ext cx="11887200" cy="1680460"/>
          </a:xfrm>
        </p:spPr>
        <p:txBody>
          <a:bodyPr/>
          <a:lstStyle/>
          <a:p>
            <a:r>
              <a:rPr lang="en-US" sz="3600" dirty="0"/>
              <a:t>Call </a:t>
            </a:r>
            <a:br>
              <a:rPr lang="en-US" sz="3600" dirty="0"/>
            </a:br>
            <a:r>
              <a:rPr lang="en-US" sz="3600" b="1" dirty="0" err="1">
                <a:latin typeface="Consolas" panose="020B0609020204030204" pitchFamily="49" charset="0"/>
                <a:cs typeface="Consolas" panose="020B0609020204030204" pitchFamily="49" charset="0"/>
              </a:rPr>
              <a:t>AddContactAsync</a:t>
            </a:r>
            <a:r>
              <a:rPr lang="en-US" sz="3600" b="1" dirty="0">
                <a:latin typeface="Consolas" panose="020B0609020204030204" pitchFamily="49" charset="0"/>
                <a:cs typeface="Consolas" panose="020B0609020204030204" pitchFamily="49" charset="0"/>
              </a:rPr>
              <a:t>()</a:t>
            </a:r>
            <a:r>
              <a:rPr lang="en-US" sz="3600" dirty="0"/>
              <a:t> </a:t>
            </a:r>
            <a:br>
              <a:rPr lang="en-US" sz="3600" dirty="0"/>
            </a:br>
            <a:r>
              <a:rPr lang="en-US" sz="3600" dirty="0"/>
              <a:t>on contacts collection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200" y="1212848"/>
            <a:ext cx="6878639" cy="5151960"/>
          </a:xfrm>
          <a:prstGeom prst="rect">
            <a:avLst/>
          </a:prstGeom>
          <a:ln w="3175" cap="sq">
            <a:solidFill>
              <a:schemeClr val="bg1">
                <a:lumMod val="85000"/>
              </a:schemeClr>
            </a:solidFill>
            <a:prstDash val="solid"/>
            <a:miter lim="800000"/>
          </a:ln>
          <a:effectLst/>
        </p:spPr>
      </p:pic>
      <p:sp>
        <p:nvSpPr>
          <p:cNvPr id="8" name="Footer Placeholder 7"/>
          <p:cNvSpPr>
            <a:spLocks noGrp="1"/>
          </p:cNvSpPr>
          <p:nvPr>
            <p:ph type="ftr" sz="quarter" idx="11"/>
          </p:nvPr>
        </p:nvSpPr>
        <p:spPr/>
        <p:txBody>
          <a:bodyPr/>
          <a:lstStyle/>
          <a:p>
            <a:pPr lvl="0">
              <a:defRPr/>
            </a:pPr>
            <a:r>
              <a:rPr lang="en-US" sz="1400" dirty="0">
                <a:gradFill>
                  <a:gsLst>
                    <a:gs pos="84071">
                      <a:srgbClr val="5C2D91"/>
                    </a:gs>
                    <a:gs pos="4690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CRUD support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26126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1846659"/>
          </a:xfrm>
        </p:spPr>
        <p:txBody>
          <a:bodyPr/>
          <a:lstStyle/>
          <a:p>
            <a:r>
              <a:rPr lang="en-US" sz="6000" dirty="0"/>
              <a:t>Update operations with </a:t>
            </a:r>
            <a:br>
              <a:rPr lang="en-US" sz="6000" dirty="0"/>
            </a:br>
            <a:r>
              <a:rPr lang="en-US" sz="6000" dirty="0"/>
              <a:t>the </a:t>
            </a:r>
            <a:r>
              <a:rPr lang="en-US" sz="6000" dirty="0" err="1"/>
              <a:t>OutlookServicesClient</a:t>
            </a:r>
            <a:endParaRPr lang="en-US" sz="6000" dirty="0"/>
          </a:p>
        </p:txBody>
      </p:sp>
      <p:sp>
        <p:nvSpPr>
          <p:cNvPr id="2" name="Text Placeholder 1"/>
          <p:cNvSpPr>
            <a:spLocks noGrp="1"/>
          </p:cNvSpPr>
          <p:nvPr>
            <p:ph type="body" sz="quarter" idx="12"/>
          </p:nvPr>
        </p:nvSpPr>
        <p:spPr/>
        <p:txBody>
          <a:bodyPr/>
          <a:lstStyle/>
          <a:p>
            <a:pPr marL="0" indent="0">
              <a:buNone/>
            </a:pPr>
            <a:r>
              <a:rPr lang="en-US" dirty="0"/>
              <a:t>demo</a:t>
            </a:r>
          </a:p>
        </p:txBody>
      </p:sp>
      <p:grpSp>
        <p:nvGrpSpPr>
          <p:cNvPr id="5" name="Group 4"/>
          <p:cNvGrpSpPr/>
          <p:nvPr/>
        </p:nvGrpSpPr>
        <p:grpSpPr>
          <a:xfrm>
            <a:off x="8001000" y="3169195"/>
            <a:ext cx="3978275" cy="3345905"/>
            <a:chOff x="8443913" y="4611688"/>
            <a:chExt cx="2676525" cy="2251075"/>
          </a:xfrm>
        </p:grpSpPr>
        <p:sp>
          <p:nvSpPr>
            <p:cNvPr id="6"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2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2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28" name="Footer Placeholder 7"/>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 </a:t>
            </a:r>
            <a:r>
              <a:rPr kumimoji="0" lang="en-US" sz="14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a:ea typeface="+mn-ea"/>
                <a:cs typeface="+mn-cs"/>
              </a:rPr>
              <a:t>CRUD support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39778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Batching with REST</a:t>
            </a:r>
          </a:p>
        </p:txBody>
      </p:sp>
      <p:sp>
        <p:nvSpPr>
          <p:cNvPr id="6" name="Text Placeholder 5"/>
          <p:cNvSpPr>
            <a:spLocks noGrp="1"/>
          </p:cNvSpPr>
          <p:nvPr>
            <p:ph type="body" sz="quarter" idx="12"/>
          </p:nvPr>
        </p:nvSpPr>
        <p:spPr/>
        <p:txBody>
          <a:bodyPr/>
          <a:lstStyle/>
          <a:p>
            <a:r>
              <a:rPr lang="en-US" dirty="0"/>
              <a:t>3</a:t>
            </a:r>
            <a:endParaRPr lang="en-US" dirty="0"/>
          </a:p>
        </p:txBody>
      </p:sp>
    </p:spTree>
    <p:extLst>
      <p:ext uri="{BB962C8B-B14F-4D97-AF65-F5344CB8AC3E}">
        <p14:creationId xmlns:p14="http://schemas.microsoft.com/office/powerpoint/2010/main" val="135951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 is more chatty than CSOM</a:t>
            </a:r>
          </a:p>
        </p:txBody>
      </p:sp>
      <p:sp>
        <p:nvSpPr>
          <p:cNvPr id="5" name="Content Placeholder 4"/>
          <p:cNvSpPr>
            <a:spLocks noGrp="1"/>
          </p:cNvSpPr>
          <p:nvPr>
            <p:ph type="body" sz="quarter" idx="10"/>
          </p:nvPr>
        </p:nvSpPr>
        <p:spPr>
          <a:xfrm>
            <a:off x="274638" y="1212850"/>
            <a:ext cx="11887200" cy="2308324"/>
          </a:xfrm>
        </p:spPr>
        <p:txBody>
          <a:bodyPr/>
          <a:lstStyle/>
          <a:p>
            <a:pPr>
              <a:spcBef>
                <a:spcPts val="1800"/>
              </a:spcBef>
            </a:pPr>
            <a:r>
              <a:rPr lang="en-US" dirty="0"/>
              <a:t>Each action is sent as a separate request</a:t>
            </a:r>
          </a:p>
          <a:p>
            <a:pPr>
              <a:spcBef>
                <a:spcPts val="1800"/>
              </a:spcBef>
            </a:pPr>
            <a:r>
              <a:rPr lang="en-US" dirty="0"/>
              <a:t>CSOM allows for multiple requests to be sent as one</a:t>
            </a:r>
          </a:p>
          <a:p>
            <a:pPr>
              <a:spcBef>
                <a:spcPts val="1800"/>
              </a:spcBef>
            </a:pPr>
            <a:r>
              <a:rPr lang="en-US" dirty="0"/>
              <a:t>Requests are expensive and slow your app</a:t>
            </a:r>
          </a:p>
        </p:txBody>
      </p:sp>
      <p:sp>
        <p:nvSpPr>
          <p:cNvPr id="6" name="Footer Placeholder 5"/>
          <p:cNvSpPr>
            <a:spLocks noGrp="1"/>
          </p:cNvSpPr>
          <p:nvPr>
            <p:ph type="ftr" sz="quarter" idx="11"/>
          </p:nvPr>
        </p:nvSpPr>
        <p:spPr/>
        <p:txBody>
          <a:bodyPr/>
          <a:lstStyle/>
          <a:p>
            <a:pPr>
              <a:defRPr/>
            </a:pPr>
            <a:r>
              <a:rPr lang="en-US" sz="1400" dirty="0">
                <a:gradFill>
                  <a:gsLst>
                    <a:gs pos="46903">
                      <a:schemeClr val="accent2"/>
                    </a:gs>
                    <a:gs pos="29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7643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support added to O365</a:t>
            </a:r>
          </a:p>
        </p:txBody>
      </p:sp>
      <p:sp>
        <p:nvSpPr>
          <p:cNvPr id="3" name="Content Placeholder 2"/>
          <p:cNvSpPr>
            <a:spLocks noGrp="1"/>
          </p:cNvSpPr>
          <p:nvPr>
            <p:ph type="body" sz="quarter" idx="10"/>
          </p:nvPr>
        </p:nvSpPr>
        <p:spPr>
          <a:xfrm>
            <a:off x="274638" y="1212850"/>
            <a:ext cx="11887200" cy="4607415"/>
          </a:xfrm>
        </p:spPr>
        <p:txBody>
          <a:bodyPr/>
          <a:lstStyle/>
          <a:p>
            <a:pPr>
              <a:spcBef>
                <a:spcPts val="3000"/>
              </a:spcBef>
            </a:pPr>
            <a:r>
              <a:rPr lang="en-US" sz="3600" dirty="0"/>
              <a:t>Office 365 REST APIs shipped with </a:t>
            </a:r>
            <a:br>
              <a:rPr lang="en-US" sz="3600" dirty="0"/>
            </a:br>
            <a:r>
              <a:rPr lang="en-US" sz="3600" dirty="0"/>
              <a:t>support for support with REST APIs</a:t>
            </a:r>
          </a:p>
          <a:p>
            <a:pPr>
              <a:spcBef>
                <a:spcPts val="3000"/>
              </a:spcBef>
            </a:pPr>
            <a:r>
              <a:rPr lang="en-US" sz="3600" dirty="0"/>
              <a:t>Batching requests with REST support </a:t>
            </a:r>
            <a:br>
              <a:rPr lang="en-US" sz="3600" dirty="0"/>
            </a:br>
            <a:r>
              <a:rPr lang="en-US" sz="3600" dirty="0"/>
              <a:t>added to SharePoint Online late 2014</a:t>
            </a:r>
          </a:p>
          <a:p>
            <a:pPr>
              <a:spcBef>
                <a:spcPts val="3000"/>
              </a:spcBef>
            </a:pPr>
            <a:r>
              <a:rPr lang="en-US" sz="3600" dirty="0"/>
              <a:t>Send multiple write &amp; read operations </a:t>
            </a:r>
            <a:br>
              <a:rPr lang="en-US" sz="3600" dirty="0"/>
            </a:br>
            <a:r>
              <a:rPr lang="en-US" sz="3600" dirty="0"/>
              <a:t>in one HTTP request</a:t>
            </a:r>
          </a:p>
          <a:p>
            <a:pPr lvl="1">
              <a:spcBef>
                <a:spcPts val="3000"/>
              </a:spcBef>
            </a:pPr>
            <a:r>
              <a:rPr lang="en-US" i="1" dirty="0"/>
              <a:t>SharePoint 2013 on-premises——not supported</a:t>
            </a:r>
          </a:p>
        </p:txBody>
      </p:sp>
      <p:sp>
        <p:nvSpPr>
          <p:cNvPr id="6" name="Footer Placeholder 5"/>
          <p:cNvSpPr>
            <a:spLocks noGrp="1"/>
          </p:cNvSpPr>
          <p:nvPr>
            <p:ph type="ftr" sz="quarter" idx="11"/>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28797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Exploring the impact</a:t>
            </a:r>
          </a:p>
        </p:txBody>
      </p:sp>
      <p:pic>
        <p:nvPicPr>
          <p:cNvPr id="7" name="Picture 6"/>
          <p:cNvPicPr>
            <a:picLocks noChangeAspect="1"/>
          </p:cNvPicPr>
          <p:nvPr/>
        </p:nvPicPr>
        <p:blipFill>
          <a:blip r:embed="rId2"/>
          <a:stretch>
            <a:fillRect/>
          </a:stretch>
        </p:blipFill>
        <p:spPr>
          <a:xfrm>
            <a:off x="2722207" y="1314449"/>
            <a:ext cx="7195261" cy="5054600"/>
          </a:xfrm>
          <a:prstGeom prst="rect">
            <a:avLst/>
          </a:prstGeom>
          <a:ln w="3175" cap="sq">
            <a:noFill/>
            <a:prstDash val="solid"/>
            <a:miter lim="800000"/>
          </a:ln>
          <a:effectLst/>
        </p:spPr>
      </p:pic>
      <p:sp>
        <p:nvSpPr>
          <p:cNvPr id="2" name="Rectangle 1"/>
          <p:cNvSpPr/>
          <p:nvPr/>
        </p:nvSpPr>
        <p:spPr bwMode="auto">
          <a:xfrm>
            <a:off x="2509836" y="2247899"/>
            <a:ext cx="7434263" cy="508001"/>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3" name="Rectangle 2"/>
          <p:cNvSpPr/>
          <p:nvPr/>
        </p:nvSpPr>
        <p:spPr bwMode="auto">
          <a:xfrm>
            <a:off x="2509837" y="5276849"/>
            <a:ext cx="5257800" cy="22860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4" name="Rectangle 3"/>
          <p:cNvSpPr/>
          <p:nvPr/>
        </p:nvSpPr>
        <p:spPr bwMode="auto">
          <a:xfrm>
            <a:off x="2509836" y="4197350"/>
            <a:ext cx="7434263" cy="112395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5" name="Rectangle 4"/>
          <p:cNvSpPr/>
          <p:nvPr/>
        </p:nvSpPr>
        <p:spPr bwMode="auto">
          <a:xfrm>
            <a:off x="2509837" y="5908672"/>
            <a:ext cx="5257800" cy="282577"/>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cxnSp>
        <p:nvCxnSpPr>
          <p:cNvPr id="10" name="Elbow Connector 9"/>
          <p:cNvCxnSpPr>
            <a:stCxn id="2" idx="1"/>
            <a:endCxn id="3" idx="1"/>
          </p:cNvCxnSpPr>
          <p:nvPr/>
        </p:nvCxnSpPr>
        <p:spPr>
          <a:xfrm rot="10800000" flipH="1" flipV="1">
            <a:off x="2509835" y="2501899"/>
            <a:ext cx="1" cy="2889249"/>
          </a:xfrm>
          <a:prstGeom prst="bentConnector3">
            <a:avLst>
              <a:gd name="adj1" fmla="val -22860000000"/>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p:cNvCxnSpPr>
          <p:nvPr/>
        </p:nvCxnSpPr>
        <p:spPr>
          <a:xfrm flipH="1">
            <a:off x="7767637" y="4759325"/>
            <a:ext cx="2176462" cy="1273175"/>
          </a:xfrm>
          <a:prstGeom prst="bentConnector3">
            <a:avLst>
              <a:gd name="adj1" fmla="val -10503"/>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239484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request</a:t>
            </a:r>
          </a:p>
        </p:txBody>
      </p:sp>
      <p:sp>
        <p:nvSpPr>
          <p:cNvPr id="9"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REQUEST</a:t>
            </a:r>
          </a:p>
        </p:txBody>
      </p:sp>
      <p:sp>
        <p:nvSpPr>
          <p:cNvPr id="3"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POST</a:t>
            </a:r>
          </a:p>
        </p:txBody>
      </p:sp>
      <p:sp>
        <p:nvSpPr>
          <p:cNvPr id="6"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PATCH</a:t>
            </a:r>
          </a:p>
        </p:txBody>
      </p:sp>
      <p:sp>
        <p:nvSpPr>
          <p:cNvPr id="7"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DELETE</a:t>
            </a:r>
          </a:p>
        </p:txBody>
      </p:sp>
      <p:sp>
        <p:nvSpPr>
          <p:cNvPr id="8"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55752">
                      <a:schemeClr val="tx1"/>
                    </a:gs>
                    <a:gs pos="32000">
                      <a:schemeClr val="tx1"/>
                    </a:gs>
                  </a:gsLst>
                  <a:lin ang="5400000" scaled="0"/>
                </a:gradFill>
                <a:latin typeface="Segoe UI Semibold" charset="0"/>
                <a:ea typeface="Segoe UI Semibold" charset="0"/>
                <a:cs typeface="Segoe UI Semibold" charset="0"/>
              </a:rPr>
              <a:t>HTTP GET</a:t>
            </a:r>
          </a:p>
        </p:txBody>
      </p:sp>
      <p:sp>
        <p:nvSpPr>
          <p:cNvPr id="5" name="Footer Placeholder 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8104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response</a:t>
            </a:r>
          </a:p>
        </p:txBody>
      </p:sp>
      <p:sp>
        <p:nvSpPr>
          <p:cNvPr id="15"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RESPONSE</a:t>
            </a:r>
          </a:p>
        </p:txBody>
      </p:sp>
      <p:sp>
        <p:nvSpPr>
          <p:cNvPr id="16"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7"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8"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9"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HTTP GET RESPONSE</a:t>
            </a:r>
          </a:p>
        </p:txBody>
      </p:sp>
      <p:sp>
        <p:nvSpPr>
          <p:cNvPr id="20" name="Footer Placeholder 19"/>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419589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a:t>Exchange operations </a:t>
            </a:r>
            <a:br>
              <a:rPr lang="en-US" dirty="0"/>
            </a:br>
            <a:r>
              <a:rPr lang="en-US" dirty="0"/>
              <a:t>with REST</a:t>
            </a:r>
          </a:p>
        </p:txBody>
      </p:sp>
      <p:sp>
        <p:nvSpPr>
          <p:cNvPr id="6" name="Text Placeholder 5"/>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1974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Graph</a:t>
            </a:r>
          </a:p>
        </p:txBody>
      </p:sp>
      <p:sp>
        <p:nvSpPr>
          <p:cNvPr id="5" name="Text Placeholder 4"/>
          <p:cNvSpPr>
            <a:spLocks noGrp="1"/>
          </p:cNvSpPr>
          <p:nvPr>
            <p:ph type="body" sz="quarter" idx="10"/>
          </p:nvPr>
        </p:nvSpPr>
        <p:spPr>
          <a:xfrm>
            <a:off x="567952" y="1488893"/>
            <a:ext cx="11374199" cy="3616759"/>
          </a:xfrm>
        </p:spPr>
        <p:txBody>
          <a:bodyPr/>
          <a:lstStyle/>
          <a:p>
            <a:r>
              <a:rPr lang="en-US" sz="1836" dirty="0"/>
              <a:t>https://graph.microsoft.com/v1.0/me/drive/root/children</a:t>
            </a:r>
            <a:r>
              <a:rPr lang="en-GB" sz="1836" dirty="0"/>
              <a:t> </a:t>
            </a:r>
          </a:p>
          <a:p>
            <a:r>
              <a:rPr lang="en-US" sz="1836" dirty="0"/>
              <a:t>https://graph.microsoft.com/v1.0</a:t>
            </a:r>
            <a:r>
              <a:rPr lang="en-GB" sz="1836" dirty="0"/>
              <a:t>/me/messages</a:t>
            </a:r>
          </a:p>
          <a:p>
            <a:endParaRPr lang="en-GB" sz="1836" dirty="0"/>
          </a:p>
          <a:p>
            <a:r>
              <a:rPr lang="en-US" sz="1836" dirty="0"/>
              <a:t>https://graph.microsoft.com/v1.0</a:t>
            </a:r>
            <a:r>
              <a:rPr lang="en-GB" sz="1836" dirty="0"/>
              <a:t>/me</a:t>
            </a:r>
            <a:r>
              <a:rPr lang="en-US" sz="1836" dirty="0"/>
              <a:t>/events</a:t>
            </a:r>
          </a:p>
          <a:p>
            <a:r>
              <a:rPr lang="en-US" sz="1836" dirty="0"/>
              <a:t>https://graph.microsoft.com/v1.0</a:t>
            </a:r>
            <a:r>
              <a:rPr lang="en-GB" sz="1836" dirty="0"/>
              <a:t>/me</a:t>
            </a:r>
            <a:r>
              <a:rPr lang="en-US" sz="1836" dirty="0"/>
              <a:t>/events(</a:t>
            </a:r>
            <a:r>
              <a:rPr lang="en-US" sz="1836" dirty="0">
                <a:solidFill>
                  <a:schemeClr val="bg1">
                    <a:lumMod val="50000"/>
                  </a:schemeClr>
                </a:solidFill>
              </a:rPr>
              <a:t>&lt;event_id&gt;</a:t>
            </a:r>
            <a:r>
              <a:rPr lang="en-US" sz="1836" dirty="0"/>
              <a:t>)</a:t>
            </a:r>
          </a:p>
          <a:p>
            <a:r>
              <a:rPr lang="en-US" sz="1836" dirty="0"/>
              <a:t>https://graph.microsoft.com/v1.0</a:t>
            </a:r>
            <a:r>
              <a:rPr lang="en-GB" sz="1836" dirty="0"/>
              <a:t>/me</a:t>
            </a:r>
            <a:r>
              <a:rPr lang="en-US" sz="1836" dirty="0"/>
              <a:t>/calendar</a:t>
            </a:r>
          </a:p>
          <a:p>
            <a:r>
              <a:rPr lang="en-US" sz="1836" dirty="0"/>
              <a:t>https://graph.microsoft.com/v1.0</a:t>
            </a:r>
            <a:r>
              <a:rPr lang="en-GB" sz="1836" dirty="0"/>
              <a:t>/me</a:t>
            </a:r>
            <a:r>
              <a:rPr lang="en-US" sz="1836" dirty="0"/>
              <a:t>/calendar/events</a:t>
            </a:r>
          </a:p>
          <a:p>
            <a:r>
              <a:rPr lang="en-US" sz="1836" dirty="0"/>
              <a:t>https://graph.microsoft.com/v1.0</a:t>
            </a:r>
            <a:r>
              <a:rPr lang="en-GB" sz="1836" dirty="0"/>
              <a:t>/me</a:t>
            </a:r>
            <a:r>
              <a:rPr lang="en-US" sz="1836" dirty="0"/>
              <a:t>/calendars(</a:t>
            </a:r>
            <a:r>
              <a:rPr lang="en-US" sz="1836" dirty="0">
                <a:solidFill>
                  <a:schemeClr val="bg1">
                    <a:lumMod val="50000"/>
                  </a:schemeClr>
                </a:solidFill>
              </a:rPr>
              <a:t>&lt;</a:t>
            </a:r>
            <a:r>
              <a:rPr lang="en-US" sz="1836" dirty="0" err="1">
                <a:solidFill>
                  <a:schemeClr val="bg1">
                    <a:lumMod val="50000"/>
                  </a:schemeClr>
                </a:solidFill>
              </a:rPr>
              <a:t>calendar_id</a:t>
            </a:r>
            <a:r>
              <a:rPr lang="en-US" sz="1836" dirty="0">
                <a:solidFill>
                  <a:schemeClr val="bg1">
                    <a:lumMod val="50000"/>
                  </a:schemeClr>
                </a:solidFill>
              </a:rPr>
              <a:t>&gt;</a:t>
            </a:r>
            <a:r>
              <a:rPr lang="en-US" sz="1836" dirty="0"/>
              <a:t>)/events</a:t>
            </a:r>
            <a:endParaRPr lang="en-GB" sz="1836" dirty="0"/>
          </a:p>
          <a:p>
            <a:endParaRPr lang="en-US" sz="1836" dirty="0"/>
          </a:p>
          <a:p>
            <a:r>
              <a:rPr lang="en-US" sz="1836" dirty="0"/>
              <a:t>https://graph.microsoft.com/v1.0</a:t>
            </a:r>
            <a:r>
              <a:rPr lang="en-GB" sz="1836" dirty="0"/>
              <a:t>/me</a:t>
            </a:r>
            <a:r>
              <a:rPr lang="en-US" sz="1836" dirty="0"/>
              <a:t>/contacts</a:t>
            </a:r>
          </a:p>
          <a:p>
            <a:r>
              <a:rPr lang="en-US" sz="1836" dirty="0"/>
              <a:t>https://graph.microsoft.com/v1.0</a:t>
            </a:r>
            <a:r>
              <a:rPr lang="en-GB" sz="1836" dirty="0"/>
              <a:t>/me</a:t>
            </a:r>
            <a:r>
              <a:rPr lang="en-US" sz="1836" dirty="0"/>
              <a:t>/contacts(</a:t>
            </a:r>
            <a:r>
              <a:rPr lang="en-US" sz="1836" dirty="0">
                <a:solidFill>
                  <a:schemeClr val="bg1">
                    <a:lumMod val="50000"/>
                  </a:schemeClr>
                </a:solidFill>
              </a:rPr>
              <a:t>&lt;contact_id&gt;</a:t>
            </a:r>
            <a:r>
              <a:rPr lang="en-US" sz="1836" dirty="0"/>
              <a:t>)</a:t>
            </a:r>
          </a:p>
        </p:txBody>
      </p:sp>
    </p:spTree>
    <p:extLst>
      <p:ext uri="{BB962C8B-B14F-4D97-AF65-F5344CB8AC3E}">
        <p14:creationId xmlns:p14="http://schemas.microsoft.com/office/powerpoint/2010/main" val="405379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692609"/>
            <a:ext cx="11887200" cy="3176254"/>
          </a:xfrm>
        </p:spPr>
        <p:txBody>
          <a:bodyPr/>
          <a:lstStyle/>
          <a:p>
            <a:r>
              <a:rPr lang="en-US" dirty="0"/>
              <a:t>Deep dive into </a:t>
            </a:r>
            <a:br>
              <a:rPr lang="en-US" dirty="0"/>
            </a:br>
            <a:r>
              <a:rPr lang="en-US" dirty="0"/>
              <a:t>Office 365 API </a:t>
            </a:r>
            <a:br>
              <a:rPr lang="en-US" dirty="0"/>
            </a:br>
            <a:r>
              <a:rPr lang="en-US" dirty="0"/>
              <a:t>for contact</a:t>
            </a:r>
          </a:p>
        </p:txBody>
      </p:sp>
      <p:pic>
        <p:nvPicPr>
          <p:cNvPr id="6" name="Picture 5"/>
          <p:cNvPicPr>
            <a:picLocks noChangeAspect="1"/>
          </p:cNvPicPr>
          <p:nvPr/>
        </p:nvPicPr>
        <p:blipFill>
          <a:blip r:embed="rId2"/>
          <a:stretch>
            <a:fillRect/>
          </a:stretch>
        </p:blipFill>
        <p:spPr>
          <a:xfrm>
            <a:off x="6286500" y="3105209"/>
            <a:ext cx="5875338" cy="3071754"/>
          </a:xfrm>
          <a:prstGeom prst="rect">
            <a:avLst/>
          </a:prstGeom>
        </p:spPr>
      </p:pic>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Entities using REST</a:t>
            </a:r>
          </a:p>
        </p:txBody>
      </p:sp>
      <p:sp>
        <p:nvSpPr>
          <p:cNvPr id="9" name="Text Placeholder 8"/>
          <p:cNvSpPr>
            <a:spLocks noGrp="1"/>
          </p:cNvSpPr>
          <p:nvPr>
            <p:ph type="body" sz="quarter" idx="10"/>
          </p:nvPr>
        </p:nvSpPr>
        <p:spPr>
          <a:xfrm>
            <a:off x="531948" y="1204175"/>
            <a:ext cx="11370961" cy="1802135"/>
          </a:xfrm>
        </p:spPr>
        <p:txBody>
          <a:bodyPr/>
          <a:lstStyle/>
          <a:p>
            <a:r>
              <a:rPr lang="en-US" sz="2448" dirty="0"/>
              <a:t>HTTP GET request to collection or entity endpoint</a:t>
            </a:r>
          </a:p>
          <a:p>
            <a:r>
              <a:rPr lang="en-US" sz="2448" dirty="0"/>
              <a:t>Microsoft Graph only returns JSON responses</a:t>
            </a:r>
          </a:p>
          <a:p>
            <a:r>
              <a:rPr lang="en-US" sz="2448" dirty="0"/>
              <a:t>Paging is accomplished using </a:t>
            </a:r>
            <a:r>
              <a:rPr lang="en-US" sz="2448" dirty="0">
                <a:latin typeface="Courier New" charset="0"/>
                <a:ea typeface="Courier New" charset="0"/>
                <a:cs typeface="Courier New" charset="0"/>
              </a:rPr>
              <a:t>$skip</a:t>
            </a:r>
            <a:r>
              <a:rPr lang="en-US" sz="2448" dirty="0"/>
              <a:t> and </a:t>
            </a:r>
            <a:r>
              <a:rPr lang="en-US" sz="2448" dirty="0">
                <a:latin typeface="Courier New" charset="0"/>
                <a:ea typeface="Courier New" charset="0"/>
                <a:cs typeface="Courier New" charset="0"/>
              </a:rPr>
              <a:t>$top</a:t>
            </a:r>
          </a:p>
          <a:p>
            <a:endParaRPr lang="en-US" sz="2448" dirty="0"/>
          </a:p>
        </p:txBody>
      </p:sp>
      <p:sp>
        <p:nvSpPr>
          <p:cNvPr id="2" name="Rectangle 1"/>
          <p:cNvSpPr/>
          <p:nvPr/>
        </p:nvSpPr>
        <p:spPr>
          <a:xfrm>
            <a:off x="709142" y="2380143"/>
            <a:ext cx="11319875" cy="4704369"/>
          </a:xfrm>
          <a:prstGeom prst="rect">
            <a:avLst/>
          </a:prstGeom>
        </p:spPr>
        <p:txBody>
          <a:bodyPr wrap="square">
            <a:spAutoFit/>
          </a:bodyPr>
          <a:lstStyle/>
          <a:p>
            <a:r>
              <a:rPr lang="en-US" sz="918" dirty="0">
                <a:solidFill>
                  <a:srgbClr val="0000FF"/>
                </a:solidFill>
                <a:highlight>
                  <a:srgbClr val="FFFFFF"/>
                </a:highlight>
                <a:latin typeface="Consolas" panose="020B0609020204030204" pitchFamily="49" charset="0"/>
              </a:rPr>
              <a:t>public</a:t>
            </a:r>
            <a:r>
              <a:rPr lang="en-US" sz="918" dirty="0">
                <a:solidFill>
                  <a:srgbClr val="000000"/>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async</a:t>
            </a:r>
            <a:r>
              <a:rPr lang="en-US" sz="918" dirty="0">
                <a:solidFill>
                  <a:srgbClr val="000000"/>
                </a:solidFill>
                <a:highlight>
                  <a:srgbClr val="FFFFFF"/>
                </a:highlight>
                <a:latin typeface="Consolas" panose="020B0609020204030204" pitchFamily="49" charset="0"/>
              </a:rPr>
              <a:t> </a:t>
            </a:r>
            <a:r>
              <a:rPr lang="en-US" sz="918" dirty="0">
                <a:solidFill>
                  <a:srgbClr val="2B91AF"/>
                </a:solidFill>
                <a:highlight>
                  <a:srgbClr val="FFFFFF"/>
                </a:highlight>
                <a:latin typeface="Consolas" panose="020B0609020204030204" pitchFamily="49" charset="0"/>
              </a:rPr>
              <a:t>Task</a:t>
            </a:r>
            <a:r>
              <a:rPr lang="en-US" sz="918" dirty="0">
                <a:solidFill>
                  <a:srgbClr val="000000"/>
                </a:solidFill>
                <a:highlight>
                  <a:srgbClr val="FFFFFF"/>
                </a:highlight>
                <a:latin typeface="Consolas" panose="020B0609020204030204" pitchFamily="49" charset="0"/>
              </a:rPr>
              <a:t>&lt;</a:t>
            </a:r>
            <a:r>
              <a:rPr lang="en-US" sz="918" dirty="0">
                <a:solidFill>
                  <a:srgbClr val="2B91AF"/>
                </a:solidFill>
                <a:highlight>
                  <a:srgbClr val="FFFFFF"/>
                </a:highlight>
                <a:latin typeface="Consolas" panose="020B0609020204030204" pitchFamily="49" charset="0"/>
              </a:rPr>
              <a:t>List</a:t>
            </a:r>
            <a:r>
              <a:rPr lang="en-US" sz="918" dirty="0">
                <a:solidFill>
                  <a:srgbClr val="000000"/>
                </a:solidFill>
                <a:highlight>
                  <a:srgbClr val="FFFFFF"/>
                </a:highlight>
                <a:latin typeface="Consolas" panose="020B0609020204030204" pitchFamily="49" charset="0"/>
              </a:rPr>
              <a:t>&lt;</a:t>
            </a:r>
            <a:r>
              <a:rPr lang="en-US" sz="918" dirty="0" err="1">
                <a:solidFill>
                  <a:srgbClr val="2B91AF"/>
                </a:solidFill>
                <a:highlight>
                  <a:srgbClr val="FFFFFF"/>
                </a:highlight>
                <a:latin typeface="Consolas" panose="020B0609020204030204" pitchFamily="49" charset="0"/>
              </a:rPr>
              <a:t>MyContact</a:t>
            </a:r>
            <a:r>
              <a:rPr lang="en-US" sz="918" dirty="0">
                <a:solidFill>
                  <a:srgbClr val="000000"/>
                </a:solidFill>
                <a:highlight>
                  <a:srgbClr val="FFFFFF"/>
                </a:highlight>
                <a:latin typeface="Consolas" panose="020B0609020204030204" pitchFamily="49" charset="0"/>
              </a:rPr>
              <a:t>&gt;&gt; </a:t>
            </a:r>
            <a:r>
              <a:rPr lang="en-US" sz="918" dirty="0" err="1">
                <a:solidFill>
                  <a:srgbClr val="000000"/>
                </a:solidFill>
                <a:highlight>
                  <a:srgbClr val="FFFFFF"/>
                </a:highlight>
                <a:latin typeface="Consolas" panose="020B0609020204030204" pitchFamily="49" charset="0"/>
              </a:rPr>
              <a:t>GetContacts</a:t>
            </a:r>
            <a:r>
              <a:rPr lang="en-US" sz="918" dirty="0">
                <a:solidFill>
                  <a:srgbClr val="000000"/>
                </a:solidFill>
                <a:highlight>
                  <a:srgbClr val="FFFFFF"/>
                </a:highlight>
                <a:latin typeface="Consolas" panose="020B0609020204030204" pitchFamily="49" charset="0"/>
              </a:rPr>
              <a:t>(</a:t>
            </a:r>
            <a:r>
              <a:rPr lang="en-US" sz="918" dirty="0" err="1">
                <a:solidFill>
                  <a:srgbClr val="0000FF"/>
                </a:solidFill>
                <a:highlight>
                  <a:srgbClr val="FFFFFF"/>
                </a:highlight>
                <a:latin typeface="Consolas" panose="020B0609020204030204" pitchFamily="49" charset="0"/>
              </a:rPr>
              <a:t>int</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pageIndex</a:t>
            </a:r>
            <a:r>
              <a:rPr lang="en-US" sz="918" dirty="0">
                <a:solidFill>
                  <a:srgbClr val="000000"/>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int</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pageSize</a:t>
            </a:r>
            <a:r>
              <a:rPr lang="en-US" sz="918" dirty="0">
                <a:solidFill>
                  <a:srgbClr val="000000"/>
                </a:solidFill>
                <a:highlight>
                  <a:srgbClr val="FFFFFF"/>
                </a:highlight>
                <a:latin typeface="Consolas" panose="020B0609020204030204" pitchFamily="49" charset="0"/>
              </a:rPr>
              <a:t>)</a:t>
            </a:r>
          </a:p>
          <a:p>
            <a:r>
              <a:rPr lang="en-US" sz="918" dirty="0">
                <a:solidFill>
                  <a:srgbClr val="000000"/>
                </a:solidFill>
                <a:highlight>
                  <a:srgbClr val="FFFFFF"/>
                </a:highlight>
                <a:latin typeface="Consolas" panose="020B0609020204030204" pitchFamily="49" charset="0"/>
              </a:rPr>
              <a:t>{</a:t>
            </a:r>
          </a:p>
          <a:p>
            <a:r>
              <a:rPr lang="en-US" sz="918" dirty="0">
                <a:solidFill>
                  <a:srgbClr val="000000"/>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var</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contactsResults</a:t>
            </a:r>
            <a:r>
              <a:rPr lang="en-US" sz="918" dirty="0">
                <a:solidFill>
                  <a:srgbClr val="000000"/>
                </a:solidFill>
                <a:highlight>
                  <a:srgbClr val="FFFFFF"/>
                </a:highlight>
                <a:latin typeface="Consolas" panose="020B0609020204030204" pitchFamily="49" charset="0"/>
              </a:rPr>
              <a:t> = </a:t>
            </a:r>
            <a:r>
              <a:rPr lang="en-US" sz="918" dirty="0">
                <a:solidFill>
                  <a:srgbClr val="0000FF"/>
                </a:solidFill>
                <a:highlight>
                  <a:srgbClr val="FFFFFF"/>
                </a:highlight>
                <a:latin typeface="Consolas" panose="020B0609020204030204" pitchFamily="49" charset="0"/>
              </a:rPr>
              <a:t>new</a:t>
            </a:r>
            <a:r>
              <a:rPr lang="en-US" sz="918" dirty="0">
                <a:solidFill>
                  <a:srgbClr val="000000"/>
                </a:solidFill>
                <a:highlight>
                  <a:srgbClr val="FFFFFF"/>
                </a:highlight>
                <a:latin typeface="Consolas" panose="020B0609020204030204" pitchFamily="49" charset="0"/>
              </a:rPr>
              <a:t> </a:t>
            </a:r>
            <a:r>
              <a:rPr lang="en-US" sz="918" dirty="0">
                <a:solidFill>
                  <a:srgbClr val="2B91AF"/>
                </a:solidFill>
                <a:highlight>
                  <a:srgbClr val="FFFFFF"/>
                </a:highlight>
                <a:latin typeface="Consolas" panose="020B0609020204030204" pitchFamily="49" charset="0"/>
              </a:rPr>
              <a:t>List</a:t>
            </a:r>
            <a:r>
              <a:rPr lang="en-US" sz="918" dirty="0">
                <a:solidFill>
                  <a:srgbClr val="000000"/>
                </a:solidFill>
                <a:highlight>
                  <a:srgbClr val="FFFFFF"/>
                </a:highlight>
                <a:latin typeface="Consolas" panose="020B0609020204030204" pitchFamily="49" charset="0"/>
              </a:rPr>
              <a:t>&lt;</a:t>
            </a:r>
            <a:r>
              <a:rPr lang="en-US" sz="918" dirty="0" err="1">
                <a:solidFill>
                  <a:srgbClr val="2B91AF"/>
                </a:solidFill>
                <a:highlight>
                  <a:srgbClr val="FFFFFF"/>
                </a:highlight>
                <a:latin typeface="Consolas" panose="020B0609020204030204" pitchFamily="49" charset="0"/>
              </a:rPr>
              <a:t>MyContact</a:t>
            </a:r>
            <a:r>
              <a:rPr lang="en-US" sz="918" dirty="0">
                <a:solidFill>
                  <a:srgbClr val="000000"/>
                </a:solidFill>
                <a:highlight>
                  <a:srgbClr val="FFFFFF"/>
                </a:highlight>
                <a:latin typeface="Consolas" panose="020B0609020204030204" pitchFamily="49" charset="0"/>
              </a:rPr>
              <a:t>&gt;();</a:t>
            </a:r>
          </a:p>
          <a:p>
            <a:r>
              <a:rPr lang="en-US" sz="918" dirty="0">
                <a:solidFill>
                  <a:srgbClr val="0000FF"/>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var</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accessToken</a:t>
            </a:r>
            <a:r>
              <a:rPr lang="en-US" sz="918" dirty="0">
                <a:solidFill>
                  <a:srgbClr val="000000"/>
                </a:solidFill>
                <a:highlight>
                  <a:srgbClr val="FFFFFF"/>
                </a:highlight>
                <a:latin typeface="Consolas" panose="020B0609020204030204" pitchFamily="49" charset="0"/>
              </a:rPr>
              <a:t> = </a:t>
            </a:r>
            <a:r>
              <a:rPr lang="en-US" sz="918" dirty="0">
                <a:solidFill>
                  <a:srgbClr val="0000FF"/>
                </a:solidFill>
                <a:highlight>
                  <a:srgbClr val="FFFFFF"/>
                </a:highlight>
                <a:latin typeface="Consolas" panose="020B0609020204030204" pitchFamily="49" charset="0"/>
              </a:rPr>
              <a:t>await</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GetGraphAccessTokenAsync</a:t>
            </a:r>
            <a:r>
              <a:rPr lang="en-US" sz="918" dirty="0">
                <a:solidFill>
                  <a:srgbClr val="000000"/>
                </a:solidFill>
                <a:highlight>
                  <a:srgbClr val="FFFFFF"/>
                </a:highlight>
                <a:latin typeface="Consolas" panose="020B0609020204030204" pitchFamily="49" charset="0"/>
              </a:rPr>
              <a:t>();</a:t>
            </a:r>
          </a:p>
          <a:p>
            <a:r>
              <a:rPr lang="en-US" sz="918" dirty="0">
                <a:solidFill>
                  <a:srgbClr val="0000FF"/>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var</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restURL</a:t>
            </a:r>
            <a:r>
              <a:rPr lang="en-US" sz="918" dirty="0">
                <a:solidFill>
                  <a:srgbClr val="000000"/>
                </a:solidFill>
                <a:highlight>
                  <a:srgbClr val="FFFFFF"/>
                </a:highlight>
                <a:latin typeface="Consolas" panose="020B0609020204030204" pitchFamily="49" charset="0"/>
              </a:rPr>
              <a:t> = </a:t>
            </a:r>
            <a:r>
              <a:rPr lang="en-US" sz="918" dirty="0" err="1">
                <a:solidFill>
                  <a:srgbClr val="0000FF"/>
                </a:solidFill>
                <a:highlight>
                  <a:srgbClr val="FFFFFF"/>
                </a:highlight>
                <a:latin typeface="Consolas" panose="020B0609020204030204" pitchFamily="49" charset="0"/>
              </a:rPr>
              <a:t>string</a:t>
            </a:r>
            <a:r>
              <a:rPr lang="en-US" sz="918" dirty="0" err="1">
                <a:solidFill>
                  <a:srgbClr val="000000"/>
                </a:solidFill>
                <a:highlight>
                  <a:srgbClr val="FFFFFF"/>
                </a:highlight>
                <a:latin typeface="Consolas" panose="020B0609020204030204" pitchFamily="49" charset="0"/>
              </a:rPr>
              <a:t>.Format</a:t>
            </a:r>
            <a:r>
              <a:rPr lang="en-US" sz="918" dirty="0">
                <a:solidFill>
                  <a:srgbClr val="000000"/>
                </a:solidFill>
                <a:highlight>
                  <a:srgbClr val="FFFFFF"/>
                </a:highlight>
                <a:latin typeface="Consolas" panose="020B0609020204030204" pitchFamily="49" charset="0"/>
              </a:rPr>
              <a:t>(</a:t>
            </a:r>
            <a:r>
              <a:rPr lang="en-US" sz="918" dirty="0">
                <a:solidFill>
                  <a:srgbClr val="A31515"/>
                </a:solidFill>
                <a:highlight>
                  <a:srgbClr val="FFFFFF"/>
                </a:highlight>
                <a:latin typeface="Consolas" panose="020B0609020204030204" pitchFamily="49" charset="0"/>
              </a:rPr>
              <a:t>"{0}me/contacts?$top={1}&amp;$skip={2}"</a:t>
            </a:r>
            <a:r>
              <a:rPr lang="en-US" sz="918" dirty="0">
                <a:solidFill>
                  <a:srgbClr val="000000"/>
                </a:solidFill>
                <a:highlight>
                  <a:srgbClr val="FFFFFF"/>
                </a:highlight>
                <a:latin typeface="Consolas" panose="020B0609020204030204" pitchFamily="49" charset="0"/>
              </a:rPr>
              <a:t>, </a:t>
            </a:r>
            <a:r>
              <a:rPr lang="en-US" sz="918" dirty="0" err="1">
                <a:solidFill>
                  <a:srgbClr val="2B91AF"/>
                </a:solidFill>
                <a:highlight>
                  <a:srgbClr val="FFFFFF"/>
                </a:highlight>
                <a:latin typeface="Consolas" panose="020B0609020204030204" pitchFamily="49" charset="0"/>
              </a:rPr>
              <a:t>SettingsHelper</a:t>
            </a:r>
            <a:r>
              <a:rPr lang="en-US" sz="918" dirty="0" err="1">
                <a:solidFill>
                  <a:srgbClr val="000000"/>
                </a:solidFill>
                <a:highlight>
                  <a:srgbClr val="FFFFFF"/>
                </a:highlight>
                <a:latin typeface="Consolas" panose="020B0609020204030204" pitchFamily="49" charset="0"/>
              </a:rPr>
              <a:t>.GraphResourceUrl</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pageSize</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pageIndex</a:t>
            </a:r>
            <a:r>
              <a:rPr lang="en-US" sz="918" dirty="0">
                <a:solidFill>
                  <a:srgbClr val="000000"/>
                </a:solidFill>
                <a:highlight>
                  <a:srgbClr val="FFFFFF"/>
                </a:highlight>
                <a:latin typeface="Consolas" panose="020B0609020204030204" pitchFamily="49" charset="0"/>
              </a:rPr>
              <a:t> * </a:t>
            </a:r>
            <a:r>
              <a:rPr lang="en-US" sz="918" dirty="0" err="1">
                <a:solidFill>
                  <a:srgbClr val="000000"/>
                </a:solidFill>
                <a:highlight>
                  <a:srgbClr val="FFFFFF"/>
                </a:highlight>
                <a:latin typeface="Consolas" panose="020B0609020204030204" pitchFamily="49" charset="0"/>
              </a:rPr>
              <a:t>pageSize</a:t>
            </a:r>
            <a:r>
              <a:rPr lang="en-US" sz="918" dirty="0">
                <a:solidFill>
                  <a:srgbClr val="000000"/>
                </a:solidFill>
                <a:highlight>
                  <a:srgbClr val="FFFFFF"/>
                </a:highlight>
                <a:latin typeface="Consolas" panose="020B0609020204030204" pitchFamily="49" charset="0"/>
              </a:rPr>
              <a:t>);</a:t>
            </a:r>
          </a:p>
          <a:p>
            <a:r>
              <a:rPr lang="en-US" sz="918" dirty="0">
                <a:solidFill>
                  <a:srgbClr val="0000FF"/>
                </a:solidFill>
                <a:highlight>
                  <a:srgbClr val="FFFFFF"/>
                </a:highlight>
                <a:latin typeface="Consolas" panose="020B0609020204030204" pitchFamily="49" charset="0"/>
              </a:rPr>
              <a:t>   using</a:t>
            </a:r>
            <a:r>
              <a:rPr lang="en-US" sz="918" dirty="0">
                <a:solidFill>
                  <a:srgbClr val="000000"/>
                </a:solidFill>
                <a:highlight>
                  <a:srgbClr val="FFFFFF"/>
                </a:highlight>
                <a:latin typeface="Consolas" panose="020B0609020204030204" pitchFamily="49" charset="0"/>
              </a:rPr>
              <a:t> (</a:t>
            </a:r>
            <a:r>
              <a:rPr lang="en-US" sz="918" dirty="0" err="1">
                <a:solidFill>
                  <a:srgbClr val="2B91AF"/>
                </a:solidFill>
                <a:highlight>
                  <a:srgbClr val="FFFFFF"/>
                </a:highlight>
                <a:latin typeface="Consolas" panose="020B0609020204030204" pitchFamily="49" charset="0"/>
              </a:rPr>
              <a:t>HttpClient</a:t>
            </a:r>
            <a:r>
              <a:rPr lang="en-US" sz="918" dirty="0">
                <a:solidFill>
                  <a:srgbClr val="000000"/>
                </a:solidFill>
                <a:highlight>
                  <a:srgbClr val="FFFFFF"/>
                </a:highlight>
                <a:latin typeface="Consolas" panose="020B0609020204030204" pitchFamily="49" charset="0"/>
              </a:rPr>
              <a:t> client = </a:t>
            </a:r>
            <a:r>
              <a:rPr lang="en-US" sz="918" dirty="0">
                <a:solidFill>
                  <a:srgbClr val="0000FF"/>
                </a:solidFill>
                <a:highlight>
                  <a:srgbClr val="FFFFFF"/>
                </a:highlight>
                <a:latin typeface="Consolas" panose="020B0609020204030204" pitchFamily="49" charset="0"/>
              </a:rPr>
              <a:t>new</a:t>
            </a:r>
            <a:r>
              <a:rPr lang="en-US" sz="918" dirty="0">
                <a:solidFill>
                  <a:srgbClr val="000000"/>
                </a:solidFill>
                <a:highlight>
                  <a:srgbClr val="FFFFFF"/>
                </a:highlight>
                <a:latin typeface="Consolas" panose="020B0609020204030204" pitchFamily="49" charset="0"/>
              </a:rPr>
              <a:t> </a:t>
            </a:r>
            <a:r>
              <a:rPr lang="en-US" sz="918" dirty="0" err="1">
                <a:solidFill>
                  <a:srgbClr val="2B91AF"/>
                </a:solidFill>
                <a:highlight>
                  <a:srgbClr val="FFFFFF"/>
                </a:highlight>
                <a:latin typeface="Consolas" panose="020B0609020204030204" pitchFamily="49" charset="0"/>
              </a:rPr>
              <a:t>HttpClient</a:t>
            </a:r>
            <a:r>
              <a:rPr lang="en-US" sz="918" dirty="0">
                <a:solidFill>
                  <a:srgbClr val="000000"/>
                </a:solidFill>
                <a:highlight>
                  <a:srgbClr val="FFFFFF"/>
                </a:highlight>
                <a:latin typeface="Consolas" panose="020B0609020204030204" pitchFamily="49" charset="0"/>
              </a:rPr>
              <a:t>())</a:t>
            </a:r>
          </a:p>
          <a:p>
            <a:r>
              <a:rPr lang="en-US" sz="918" dirty="0">
                <a:solidFill>
                  <a:srgbClr val="000000"/>
                </a:solidFill>
                <a:highlight>
                  <a:srgbClr val="FFFFFF"/>
                </a:highlight>
                <a:latin typeface="Consolas" panose="020B0609020204030204" pitchFamily="49" charset="0"/>
              </a:rPr>
              <a:t>   {</a:t>
            </a:r>
          </a:p>
          <a:p>
            <a:r>
              <a:rPr lang="en-US" sz="918" dirty="0">
                <a:solidFill>
                  <a:srgbClr val="0000FF"/>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var</a:t>
            </a:r>
            <a:r>
              <a:rPr lang="en-US" sz="918" dirty="0">
                <a:solidFill>
                  <a:srgbClr val="000000"/>
                </a:solidFill>
                <a:highlight>
                  <a:srgbClr val="FFFFFF"/>
                </a:highlight>
                <a:latin typeface="Consolas" panose="020B0609020204030204" pitchFamily="49" charset="0"/>
              </a:rPr>
              <a:t> accept = </a:t>
            </a:r>
            <a:r>
              <a:rPr lang="en-US" sz="918" dirty="0">
                <a:solidFill>
                  <a:srgbClr val="A31515"/>
                </a:solidFill>
                <a:highlight>
                  <a:srgbClr val="FFFFFF"/>
                </a:highlight>
                <a:latin typeface="Consolas" panose="020B0609020204030204" pitchFamily="49" charset="0"/>
              </a:rPr>
              <a:t>"application/</a:t>
            </a:r>
            <a:r>
              <a:rPr lang="en-US" sz="918" dirty="0" err="1">
                <a:solidFill>
                  <a:srgbClr val="A31515"/>
                </a:solidFill>
                <a:highlight>
                  <a:srgbClr val="FFFFFF"/>
                </a:highlight>
                <a:latin typeface="Consolas" panose="020B0609020204030204" pitchFamily="49" charset="0"/>
              </a:rPr>
              <a:t>json</a:t>
            </a:r>
            <a:r>
              <a:rPr lang="en-US" sz="918" dirty="0">
                <a:solidFill>
                  <a:srgbClr val="A31515"/>
                </a:solidFill>
                <a:highlight>
                  <a:srgbClr val="FFFFFF"/>
                </a:highlight>
                <a:latin typeface="Consolas" panose="020B0609020204030204" pitchFamily="49" charset="0"/>
              </a:rPr>
              <a:t>"</a:t>
            </a:r>
            <a:r>
              <a:rPr lang="en-US" sz="918" dirty="0">
                <a:solidFill>
                  <a:srgbClr val="000000"/>
                </a:solidFill>
                <a:highlight>
                  <a:srgbClr val="FFFFFF"/>
                </a:highlight>
                <a:latin typeface="Consolas" panose="020B0609020204030204" pitchFamily="49" charset="0"/>
              </a:rPr>
              <a:t>;</a:t>
            </a:r>
          </a:p>
          <a:p>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client.DefaultRequestHeaders.Add</a:t>
            </a:r>
            <a:r>
              <a:rPr lang="en-US" sz="918" dirty="0">
                <a:solidFill>
                  <a:srgbClr val="000000"/>
                </a:solidFill>
                <a:highlight>
                  <a:srgbClr val="FFFFFF"/>
                </a:highlight>
                <a:latin typeface="Consolas" panose="020B0609020204030204" pitchFamily="49" charset="0"/>
              </a:rPr>
              <a:t>(</a:t>
            </a:r>
            <a:r>
              <a:rPr lang="en-US" sz="918" dirty="0">
                <a:solidFill>
                  <a:srgbClr val="A31515"/>
                </a:solidFill>
                <a:highlight>
                  <a:srgbClr val="FFFFFF"/>
                </a:highlight>
                <a:latin typeface="Consolas" panose="020B0609020204030204" pitchFamily="49" charset="0"/>
              </a:rPr>
              <a:t>"Accept"</a:t>
            </a:r>
            <a:r>
              <a:rPr lang="en-US" sz="918" dirty="0">
                <a:solidFill>
                  <a:srgbClr val="000000"/>
                </a:solidFill>
                <a:highlight>
                  <a:srgbClr val="FFFFFF"/>
                </a:highlight>
                <a:latin typeface="Consolas" panose="020B0609020204030204" pitchFamily="49" charset="0"/>
              </a:rPr>
              <a:t>, accept);</a:t>
            </a:r>
          </a:p>
          <a:p>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client.DefaultRequestHeaders.Authorization</a:t>
            </a:r>
            <a:r>
              <a:rPr lang="en-US" sz="918" dirty="0">
                <a:solidFill>
                  <a:srgbClr val="000000"/>
                </a:solidFill>
                <a:highlight>
                  <a:srgbClr val="FFFFFF"/>
                </a:highlight>
                <a:latin typeface="Consolas" panose="020B0609020204030204" pitchFamily="49" charset="0"/>
              </a:rPr>
              <a:t> = </a:t>
            </a:r>
            <a:r>
              <a:rPr lang="en-US" sz="918" dirty="0">
                <a:solidFill>
                  <a:srgbClr val="0000FF"/>
                </a:solidFill>
                <a:highlight>
                  <a:srgbClr val="FFFFFF"/>
                </a:highlight>
                <a:latin typeface="Consolas" panose="020B0609020204030204" pitchFamily="49" charset="0"/>
              </a:rPr>
              <a:t>new</a:t>
            </a:r>
            <a:r>
              <a:rPr lang="en-US" sz="918" dirty="0">
                <a:solidFill>
                  <a:srgbClr val="000000"/>
                </a:solidFill>
                <a:highlight>
                  <a:srgbClr val="FFFFFF"/>
                </a:highlight>
                <a:latin typeface="Consolas" panose="020B0609020204030204" pitchFamily="49" charset="0"/>
              </a:rPr>
              <a:t> </a:t>
            </a:r>
            <a:r>
              <a:rPr lang="en-US" sz="918" dirty="0" err="1">
                <a:solidFill>
                  <a:srgbClr val="2B91AF"/>
                </a:solidFill>
                <a:highlight>
                  <a:srgbClr val="FFFFFF"/>
                </a:highlight>
                <a:latin typeface="Consolas" panose="020B0609020204030204" pitchFamily="49" charset="0"/>
              </a:rPr>
              <a:t>AuthenticationHeaderValue</a:t>
            </a:r>
            <a:r>
              <a:rPr lang="en-US" sz="918" dirty="0">
                <a:solidFill>
                  <a:srgbClr val="000000"/>
                </a:solidFill>
                <a:highlight>
                  <a:srgbClr val="FFFFFF"/>
                </a:highlight>
                <a:latin typeface="Consolas" panose="020B0609020204030204" pitchFamily="49" charset="0"/>
              </a:rPr>
              <a:t>(</a:t>
            </a:r>
            <a:r>
              <a:rPr lang="en-US" sz="918" dirty="0">
                <a:solidFill>
                  <a:srgbClr val="A31515"/>
                </a:solidFill>
                <a:highlight>
                  <a:srgbClr val="FFFFFF"/>
                </a:highlight>
                <a:latin typeface="Consolas" panose="020B0609020204030204" pitchFamily="49" charset="0"/>
              </a:rPr>
              <a:t>"Bearer"</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accessToken</a:t>
            </a:r>
            <a:r>
              <a:rPr lang="en-US" sz="918" dirty="0">
                <a:solidFill>
                  <a:srgbClr val="000000"/>
                </a:solidFill>
                <a:highlight>
                  <a:srgbClr val="FFFFFF"/>
                </a:highlight>
                <a:latin typeface="Consolas" panose="020B0609020204030204" pitchFamily="49" charset="0"/>
              </a:rPr>
              <a:t>);</a:t>
            </a:r>
          </a:p>
          <a:p>
            <a:endParaRPr lang="en-US" sz="918" dirty="0">
              <a:solidFill>
                <a:srgbClr val="000000"/>
              </a:solidFill>
              <a:highlight>
                <a:srgbClr val="FFFFFF"/>
              </a:highlight>
              <a:latin typeface="Consolas" panose="020B0609020204030204" pitchFamily="49" charset="0"/>
            </a:endParaRPr>
          </a:p>
          <a:p>
            <a:r>
              <a:rPr lang="en-US" sz="918" dirty="0">
                <a:solidFill>
                  <a:srgbClr val="0000FF"/>
                </a:solidFill>
                <a:highlight>
                  <a:srgbClr val="FFFFFF"/>
                </a:highlight>
                <a:latin typeface="Consolas" panose="020B0609020204030204" pitchFamily="49" charset="0"/>
              </a:rPr>
              <a:t>      using</a:t>
            </a:r>
            <a:r>
              <a:rPr lang="en-US" sz="918" dirty="0">
                <a:solidFill>
                  <a:srgbClr val="000000"/>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var</a:t>
            </a:r>
            <a:r>
              <a:rPr lang="en-US" sz="918" dirty="0">
                <a:solidFill>
                  <a:srgbClr val="000000"/>
                </a:solidFill>
                <a:highlight>
                  <a:srgbClr val="FFFFFF"/>
                </a:highlight>
                <a:latin typeface="Consolas" panose="020B0609020204030204" pitchFamily="49" charset="0"/>
              </a:rPr>
              <a:t> response = </a:t>
            </a:r>
            <a:r>
              <a:rPr lang="en-US" sz="918" dirty="0">
                <a:solidFill>
                  <a:srgbClr val="0000FF"/>
                </a:solidFill>
                <a:highlight>
                  <a:srgbClr val="FFFFFF"/>
                </a:highlight>
                <a:latin typeface="Consolas" panose="020B0609020204030204" pitchFamily="49" charset="0"/>
              </a:rPr>
              <a:t>await</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client.GetAsync</a:t>
            </a:r>
            <a:r>
              <a:rPr lang="en-US" sz="918" dirty="0">
                <a:solidFill>
                  <a:srgbClr val="000000"/>
                </a:solidFill>
                <a:highlight>
                  <a:srgbClr val="FFFFFF"/>
                </a:highlight>
                <a:latin typeface="Consolas" panose="020B0609020204030204" pitchFamily="49" charset="0"/>
              </a:rPr>
              <a:t>(</a:t>
            </a:r>
            <a:r>
              <a:rPr lang="en-US" sz="918" dirty="0" err="1">
                <a:solidFill>
                  <a:srgbClr val="000000"/>
                </a:solidFill>
                <a:highlight>
                  <a:srgbClr val="FFFFFF"/>
                </a:highlight>
                <a:latin typeface="Consolas" panose="020B0609020204030204" pitchFamily="49" charset="0"/>
              </a:rPr>
              <a:t>restURL</a:t>
            </a:r>
            <a:r>
              <a:rPr lang="en-US" sz="918" dirty="0">
                <a:solidFill>
                  <a:srgbClr val="000000"/>
                </a:solidFill>
                <a:highlight>
                  <a:srgbClr val="FFFFFF"/>
                </a:highlight>
                <a:latin typeface="Consolas" panose="020B0609020204030204" pitchFamily="49" charset="0"/>
              </a:rPr>
              <a:t>))</a:t>
            </a:r>
          </a:p>
          <a:p>
            <a:r>
              <a:rPr lang="en-US" sz="918" dirty="0">
                <a:solidFill>
                  <a:srgbClr val="000000"/>
                </a:solidFill>
                <a:highlight>
                  <a:srgbClr val="FFFFFF"/>
                </a:highlight>
                <a:latin typeface="Consolas" panose="020B0609020204030204" pitchFamily="49" charset="0"/>
              </a:rPr>
              <a:t>      {</a:t>
            </a:r>
          </a:p>
          <a:p>
            <a:r>
              <a:rPr lang="en-US" sz="918" dirty="0">
                <a:solidFill>
                  <a:srgbClr val="0000FF"/>
                </a:solidFill>
                <a:highlight>
                  <a:srgbClr val="FFFFFF"/>
                </a:highlight>
                <a:latin typeface="Consolas" panose="020B0609020204030204" pitchFamily="49" charset="0"/>
              </a:rPr>
              <a:t>         if</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response.IsSuccessStatusCode</a:t>
            </a:r>
            <a:r>
              <a:rPr lang="en-US" sz="918" dirty="0">
                <a:solidFill>
                  <a:srgbClr val="000000"/>
                </a:solidFill>
                <a:highlight>
                  <a:srgbClr val="FFFFFF"/>
                </a:highlight>
                <a:latin typeface="Consolas" panose="020B0609020204030204" pitchFamily="49" charset="0"/>
              </a:rPr>
              <a:t>) {</a:t>
            </a:r>
          </a:p>
          <a:p>
            <a:r>
              <a:rPr lang="en-US" sz="918" dirty="0">
                <a:solidFill>
                  <a:srgbClr val="0000FF"/>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var</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jsonresult</a:t>
            </a:r>
            <a:r>
              <a:rPr lang="en-US" sz="918" dirty="0">
                <a:solidFill>
                  <a:srgbClr val="000000"/>
                </a:solidFill>
                <a:highlight>
                  <a:srgbClr val="FFFFFF"/>
                </a:highlight>
                <a:latin typeface="Consolas" panose="020B0609020204030204" pitchFamily="49" charset="0"/>
              </a:rPr>
              <a:t> = </a:t>
            </a:r>
            <a:r>
              <a:rPr lang="en-US" sz="918" dirty="0" err="1">
                <a:solidFill>
                  <a:srgbClr val="2B91AF"/>
                </a:solidFill>
                <a:highlight>
                  <a:srgbClr val="FFFFFF"/>
                </a:highlight>
                <a:latin typeface="Consolas" panose="020B0609020204030204" pitchFamily="49" charset="0"/>
              </a:rPr>
              <a:t>JObject</a:t>
            </a:r>
            <a:r>
              <a:rPr lang="en-US" sz="918" dirty="0" err="1">
                <a:solidFill>
                  <a:srgbClr val="000000"/>
                </a:solidFill>
                <a:highlight>
                  <a:srgbClr val="FFFFFF"/>
                </a:highlight>
                <a:latin typeface="Consolas" panose="020B0609020204030204" pitchFamily="49" charset="0"/>
              </a:rPr>
              <a:t>.Parse</a:t>
            </a:r>
            <a:r>
              <a:rPr lang="en-US" sz="918" dirty="0">
                <a:solidFill>
                  <a:srgbClr val="000000"/>
                </a:solidFill>
                <a:highlight>
                  <a:srgbClr val="FFFFFF"/>
                </a:highlight>
                <a:latin typeface="Consolas" panose="020B0609020204030204" pitchFamily="49" charset="0"/>
              </a:rPr>
              <a:t>(</a:t>
            </a:r>
            <a:r>
              <a:rPr lang="en-US" sz="918" dirty="0">
                <a:solidFill>
                  <a:srgbClr val="0000FF"/>
                </a:solidFill>
                <a:highlight>
                  <a:srgbClr val="FFFFFF"/>
                </a:highlight>
                <a:latin typeface="Consolas" panose="020B0609020204030204" pitchFamily="49" charset="0"/>
              </a:rPr>
              <a:t>await</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response.Content.ReadAsStringAsync</a:t>
            </a:r>
            <a:r>
              <a:rPr lang="en-US" sz="918" dirty="0">
                <a:solidFill>
                  <a:srgbClr val="000000"/>
                </a:solidFill>
                <a:highlight>
                  <a:srgbClr val="FFFFFF"/>
                </a:highlight>
                <a:latin typeface="Consolas" panose="020B0609020204030204" pitchFamily="49" charset="0"/>
              </a:rPr>
              <a:t>());</a:t>
            </a:r>
          </a:p>
          <a:p>
            <a:endParaRPr lang="en-US" sz="918" dirty="0">
              <a:solidFill>
                <a:srgbClr val="000000"/>
              </a:solidFill>
              <a:highlight>
                <a:srgbClr val="FFFFFF"/>
              </a:highlight>
              <a:latin typeface="Consolas" panose="020B0609020204030204" pitchFamily="49" charset="0"/>
            </a:endParaRPr>
          </a:p>
          <a:p>
            <a:r>
              <a:rPr lang="en-US" sz="918" dirty="0">
                <a:solidFill>
                  <a:srgbClr val="0000FF"/>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foreach</a:t>
            </a:r>
            <a:r>
              <a:rPr lang="en-US" sz="918" dirty="0">
                <a:solidFill>
                  <a:srgbClr val="000000"/>
                </a:solidFill>
                <a:highlight>
                  <a:srgbClr val="FFFFFF"/>
                </a:highlight>
                <a:latin typeface="Consolas" panose="020B0609020204030204" pitchFamily="49" charset="0"/>
              </a:rPr>
              <a:t> (</a:t>
            </a:r>
            <a:r>
              <a:rPr lang="en-US" sz="918" dirty="0" err="1">
                <a:solidFill>
                  <a:srgbClr val="0000FF"/>
                </a:solidFill>
                <a:highlight>
                  <a:srgbClr val="FFFFFF"/>
                </a:highlight>
                <a:latin typeface="Consolas" panose="020B0609020204030204" pitchFamily="49" charset="0"/>
              </a:rPr>
              <a:t>var</a:t>
            </a:r>
            <a:r>
              <a:rPr lang="en-US" sz="918" dirty="0">
                <a:solidFill>
                  <a:srgbClr val="000000"/>
                </a:solidFill>
                <a:highlight>
                  <a:srgbClr val="FFFFFF"/>
                </a:highlight>
                <a:latin typeface="Consolas" panose="020B0609020204030204" pitchFamily="49" charset="0"/>
              </a:rPr>
              <a:t> item </a:t>
            </a:r>
            <a:r>
              <a:rPr lang="en-US" sz="918" dirty="0">
                <a:solidFill>
                  <a:srgbClr val="0000FF"/>
                </a:solidFill>
                <a:highlight>
                  <a:srgbClr val="FFFFFF"/>
                </a:highlight>
                <a:latin typeface="Consolas" panose="020B0609020204030204" pitchFamily="49" charset="0"/>
              </a:rPr>
              <a:t>in</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jsonresult</a:t>
            </a:r>
            <a:r>
              <a:rPr lang="en-US" sz="918" dirty="0">
                <a:solidFill>
                  <a:srgbClr val="000000"/>
                </a:solidFill>
                <a:highlight>
                  <a:srgbClr val="FFFFFF"/>
                </a:highlight>
                <a:latin typeface="Consolas" panose="020B0609020204030204" pitchFamily="49" charset="0"/>
              </a:rPr>
              <a:t>[</a:t>
            </a:r>
            <a:r>
              <a:rPr lang="en-US" sz="918" dirty="0">
                <a:solidFill>
                  <a:srgbClr val="A31515"/>
                </a:solidFill>
                <a:highlight>
                  <a:srgbClr val="FFFFFF"/>
                </a:highlight>
                <a:latin typeface="Consolas" panose="020B0609020204030204" pitchFamily="49" charset="0"/>
              </a:rPr>
              <a:t>"value"</a:t>
            </a:r>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contactsResults.Add</a:t>
            </a:r>
            <a:r>
              <a:rPr lang="en-US" sz="918" dirty="0">
                <a:solidFill>
                  <a:srgbClr val="000000"/>
                </a:solidFill>
                <a:highlight>
                  <a:srgbClr val="FFFFFF"/>
                </a:highlight>
                <a:latin typeface="Consolas" panose="020B0609020204030204" pitchFamily="49" charset="0"/>
              </a:rPr>
              <a:t>(</a:t>
            </a:r>
            <a:r>
              <a:rPr lang="en-US" sz="918" dirty="0">
                <a:solidFill>
                  <a:srgbClr val="0000FF"/>
                </a:solidFill>
                <a:highlight>
                  <a:srgbClr val="FFFFFF"/>
                </a:highlight>
                <a:latin typeface="Consolas" panose="020B0609020204030204" pitchFamily="49" charset="0"/>
              </a:rPr>
              <a:t>new</a:t>
            </a:r>
            <a:r>
              <a:rPr lang="en-US" sz="918" dirty="0">
                <a:solidFill>
                  <a:srgbClr val="000000"/>
                </a:solidFill>
                <a:highlight>
                  <a:srgbClr val="FFFFFF"/>
                </a:highlight>
                <a:latin typeface="Consolas" panose="020B0609020204030204" pitchFamily="49" charset="0"/>
              </a:rPr>
              <a:t> </a:t>
            </a:r>
            <a:r>
              <a:rPr lang="en-US" sz="918" dirty="0" err="1">
                <a:solidFill>
                  <a:srgbClr val="2B91AF"/>
                </a:solidFill>
                <a:highlight>
                  <a:srgbClr val="FFFFFF"/>
                </a:highlight>
                <a:latin typeface="Consolas" panose="020B0609020204030204" pitchFamily="49" charset="0"/>
              </a:rPr>
              <a:t>MyContact</a:t>
            </a:r>
            <a:endParaRPr lang="en-US" sz="918" dirty="0">
              <a:solidFill>
                <a:srgbClr val="000000"/>
              </a:solidFill>
              <a:highlight>
                <a:srgbClr val="FFFFFF"/>
              </a:highlight>
              <a:latin typeface="Consolas" panose="020B0609020204030204" pitchFamily="49" charset="0"/>
            </a:endParaRPr>
          </a:p>
          <a:p>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Id = !</a:t>
            </a:r>
            <a:r>
              <a:rPr lang="en-US" sz="918" dirty="0" err="1">
                <a:solidFill>
                  <a:srgbClr val="0000FF"/>
                </a:solidFill>
                <a:highlight>
                  <a:srgbClr val="FFFFFF"/>
                </a:highlight>
                <a:latin typeface="Consolas" panose="020B0609020204030204" pitchFamily="49" charset="0"/>
              </a:rPr>
              <a:t>string</a:t>
            </a:r>
            <a:r>
              <a:rPr lang="en-US" sz="918" dirty="0" err="1">
                <a:solidFill>
                  <a:srgbClr val="000000"/>
                </a:solidFill>
                <a:highlight>
                  <a:srgbClr val="FFFFFF"/>
                </a:highlight>
                <a:latin typeface="Consolas" panose="020B0609020204030204" pitchFamily="49" charset="0"/>
              </a:rPr>
              <a:t>.IsNullOrEmpty</a:t>
            </a:r>
            <a:r>
              <a:rPr lang="en-US" sz="918" dirty="0">
                <a:solidFill>
                  <a:srgbClr val="000000"/>
                </a:solidFill>
                <a:highlight>
                  <a:srgbClr val="FFFFFF"/>
                </a:highlight>
                <a:latin typeface="Consolas" panose="020B0609020204030204" pitchFamily="49" charset="0"/>
              </a:rPr>
              <a:t>(item[</a:t>
            </a:r>
            <a:r>
              <a:rPr lang="en-US" sz="918" dirty="0">
                <a:solidFill>
                  <a:srgbClr val="A31515"/>
                </a:solidFill>
                <a:highlight>
                  <a:srgbClr val="FFFFFF"/>
                </a:highlight>
                <a:latin typeface="Consolas" panose="020B0609020204030204" pitchFamily="49" charset="0"/>
              </a:rPr>
              <a:t>"id"</a:t>
            </a:r>
            <a:r>
              <a:rPr lang="en-US" sz="918" dirty="0">
                <a:solidFill>
                  <a:srgbClr val="000000"/>
                </a:solidFill>
                <a:highlight>
                  <a:srgbClr val="FFFFFF"/>
                </a:highlight>
                <a:latin typeface="Consolas" panose="020B0609020204030204" pitchFamily="49" charset="0"/>
              </a:rPr>
              <a:t>].</a:t>
            </a:r>
            <a:r>
              <a:rPr lang="en-US" sz="918" dirty="0" err="1">
                <a:solidFill>
                  <a:srgbClr val="000000"/>
                </a:solidFill>
                <a:highlight>
                  <a:srgbClr val="FFFFFF"/>
                </a:highlight>
                <a:latin typeface="Consolas" panose="020B0609020204030204" pitchFamily="49" charset="0"/>
              </a:rPr>
              <a:t>ToString</a:t>
            </a:r>
            <a:r>
              <a:rPr lang="en-US" sz="918" dirty="0">
                <a:solidFill>
                  <a:srgbClr val="000000"/>
                </a:solidFill>
                <a:highlight>
                  <a:srgbClr val="FFFFFF"/>
                </a:highlight>
                <a:latin typeface="Consolas" panose="020B0609020204030204" pitchFamily="49" charset="0"/>
              </a:rPr>
              <a:t>()) ? item[</a:t>
            </a:r>
            <a:r>
              <a:rPr lang="en-US" sz="918" dirty="0">
                <a:solidFill>
                  <a:srgbClr val="A31515"/>
                </a:solidFill>
                <a:highlight>
                  <a:srgbClr val="FFFFFF"/>
                </a:highlight>
                <a:latin typeface="Consolas" panose="020B0609020204030204" pitchFamily="49" charset="0"/>
              </a:rPr>
              <a:t>"id"</a:t>
            </a:r>
            <a:r>
              <a:rPr lang="en-US" sz="918" dirty="0">
                <a:solidFill>
                  <a:srgbClr val="000000"/>
                </a:solidFill>
                <a:highlight>
                  <a:srgbClr val="FFFFFF"/>
                </a:highlight>
                <a:latin typeface="Consolas" panose="020B0609020204030204" pitchFamily="49" charset="0"/>
              </a:rPr>
              <a:t>].</a:t>
            </a:r>
            <a:r>
              <a:rPr lang="en-US" sz="918" dirty="0" err="1">
                <a:solidFill>
                  <a:srgbClr val="000000"/>
                </a:solidFill>
                <a:highlight>
                  <a:srgbClr val="FFFFFF"/>
                </a:highlight>
                <a:latin typeface="Consolas" panose="020B0609020204030204" pitchFamily="49" charset="0"/>
              </a:rPr>
              <a:t>ToString</a:t>
            </a:r>
            <a:r>
              <a:rPr lang="en-US" sz="918" dirty="0">
                <a:solidFill>
                  <a:srgbClr val="000000"/>
                </a:solidFill>
                <a:highlight>
                  <a:srgbClr val="FFFFFF"/>
                </a:highlight>
                <a:latin typeface="Consolas" panose="020B0609020204030204" pitchFamily="49" charset="0"/>
              </a:rPr>
              <a:t>() : </a:t>
            </a:r>
            <a:r>
              <a:rPr lang="en-US" sz="918" dirty="0" err="1">
                <a:solidFill>
                  <a:srgbClr val="0000FF"/>
                </a:solidFill>
                <a:highlight>
                  <a:srgbClr val="FFFFFF"/>
                </a:highlight>
                <a:latin typeface="Consolas" panose="020B0609020204030204" pitchFamily="49" charset="0"/>
              </a:rPr>
              <a:t>string</a:t>
            </a:r>
            <a:r>
              <a:rPr lang="en-US" sz="918" dirty="0" err="1">
                <a:solidFill>
                  <a:srgbClr val="000000"/>
                </a:solidFill>
                <a:highlight>
                  <a:srgbClr val="FFFFFF"/>
                </a:highlight>
                <a:latin typeface="Consolas" panose="020B0609020204030204" pitchFamily="49" charset="0"/>
              </a:rPr>
              <a:t>.Empty</a:t>
            </a:r>
            <a:r>
              <a:rPr lang="en-US" sz="918" dirty="0">
                <a:solidFill>
                  <a:srgbClr val="000000"/>
                </a:solidFill>
                <a:highlight>
                  <a:srgbClr val="FFFFFF"/>
                </a:highlight>
                <a:latin typeface="Consolas" panose="020B0609020204030204" pitchFamily="49" charset="0"/>
              </a:rPr>
              <a:t>,</a:t>
            </a:r>
          </a:p>
          <a:p>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GivenName</a:t>
            </a:r>
            <a:r>
              <a:rPr lang="en-US" sz="918" dirty="0">
                <a:solidFill>
                  <a:srgbClr val="000000"/>
                </a:solidFill>
                <a:highlight>
                  <a:srgbClr val="FFFFFF"/>
                </a:highlight>
                <a:latin typeface="Consolas" panose="020B0609020204030204" pitchFamily="49" charset="0"/>
              </a:rPr>
              <a:t> = !</a:t>
            </a:r>
            <a:r>
              <a:rPr lang="en-US" sz="918" dirty="0" err="1">
                <a:solidFill>
                  <a:srgbClr val="0000FF"/>
                </a:solidFill>
                <a:highlight>
                  <a:srgbClr val="FFFFFF"/>
                </a:highlight>
                <a:latin typeface="Consolas" panose="020B0609020204030204" pitchFamily="49" charset="0"/>
              </a:rPr>
              <a:t>string</a:t>
            </a:r>
            <a:r>
              <a:rPr lang="en-US" sz="918" dirty="0" err="1">
                <a:solidFill>
                  <a:srgbClr val="000000"/>
                </a:solidFill>
                <a:highlight>
                  <a:srgbClr val="FFFFFF"/>
                </a:highlight>
                <a:latin typeface="Consolas" panose="020B0609020204030204" pitchFamily="49" charset="0"/>
              </a:rPr>
              <a:t>.IsNullOrEmpty</a:t>
            </a:r>
            <a:r>
              <a:rPr lang="en-US" sz="918" dirty="0">
                <a:solidFill>
                  <a:srgbClr val="000000"/>
                </a:solidFill>
                <a:highlight>
                  <a:srgbClr val="FFFFFF"/>
                </a:highlight>
                <a:latin typeface="Consolas" panose="020B0609020204030204" pitchFamily="49" charset="0"/>
              </a:rPr>
              <a:t>(item[</a:t>
            </a:r>
            <a:r>
              <a:rPr lang="en-US" sz="918" dirty="0">
                <a:solidFill>
                  <a:srgbClr val="A31515"/>
                </a:solidFill>
                <a:highlight>
                  <a:srgbClr val="FFFFFF"/>
                </a:highlight>
                <a:latin typeface="Consolas" panose="020B0609020204030204" pitchFamily="49" charset="0"/>
              </a:rPr>
              <a:t>"</a:t>
            </a:r>
            <a:r>
              <a:rPr lang="en-US" sz="918" dirty="0" err="1">
                <a:solidFill>
                  <a:srgbClr val="A31515"/>
                </a:solidFill>
                <a:highlight>
                  <a:srgbClr val="FFFFFF"/>
                </a:highlight>
                <a:latin typeface="Consolas" panose="020B0609020204030204" pitchFamily="49" charset="0"/>
              </a:rPr>
              <a:t>givenName</a:t>
            </a:r>
            <a:r>
              <a:rPr lang="en-US" sz="918" dirty="0">
                <a:solidFill>
                  <a:srgbClr val="A31515"/>
                </a:solidFill>
                <a:highlight>
                  <a:srgbClr val="FFFFFF"/>
                </a:highlight>
                <a:latin typeface="Consolas" panose="020B0609020204030204" pitchFamily="49" charset="0"/>
              </a:rPr>
              <a:t>"</a:t>
            </a:r>
            <a:r>
              <a:rPr lang="en-US" sz="918" dirty="0">
                <a:solidFill>
                  <a:srgbClr val="000000"/>
                </a:solidFill>
                <a:highlight>
                  <a:srgbClr val="FFFFFF"/>
                </a:highlight>
                <a:latin typeface="Consolas" panose="020B0609020204030204" pitchFamily="49" charset="0"/>
              </a:rPr>
              <a:t>].</a:t>
            </a:r>
            <a:r>
              <a:rPr lang="en-US" sz="918" dirty="0" err="1">
                <a:solidFill>
                  <a:srgbClr val="000000"/>
                </a:solidFill>
                <a:highlight>
                  <a:srgbClr val="FFFFFF"/>
                </a:highlight>
                <a:latin typeface="Consolas" panose="020B0609020204030204" pitchFamily="49" charset="0"/>
              </a:rPr>
              <a:t>ToString</a:t>
            </a:r>
            <a:r>
              <a:rPr lang="en-US" sz="918" dirty="0">
                <a:solidFill>
                  <a:srgbClr val="000000"/>
                </a:solidFill>
                <a:highlight>
                  <a:srgbClr val="FFFFFF"/>
                </a:highlight>
                <a:latin typeface="Consolas" panose="020B0609020204030204" pitchFamily="49" charset="0"/>
              </a:rPr>
              <a:t>()) ? item[</a:t>
            </a:r>
            <a:r>
              <a:rPr lang="en-US" sz="918" dirty="0">
                <a:solidFill>
                  <a:srgbClr val="A31515"/>
                </a:solidFill>
                <a:highlight>
                  <a:srgbClr val="FFFFFF"/>
                </a:highlight>
                <a:latin typeface="Consolas" panose="020B0609020204030204" pitchFamily="49" charset="0"/>
              </a:rPr>
              <a:t>"</a:t>
            </a:r>
            <a:r>
              <a:rPr lang="en-US" sz="918" dirty="0" err="1">
                <a:solidFill>
                  <a:srgbClr val="A31515"/>
                </a:solidFill>
                <a:highlight>
                  <a:srgbClr val="FFFFFF"/>
                </a:highlight>
                <a:latin typeface="Consolas" panose="020B0609020204030204" pitchFamily="49" charset="0"/>
              </a:rPr>
              <a:t>givenName</a:t>
            </a:r>
            <a:r>
              <a:rPr lang="en-US" sz="918" dirty="0">
                <a:solidFill>
                  <a:srgbClr val="A31515"/>
                </a:solidFill>
                <a:highlight>
                  <a:srgbClr val="FFFFFF"/>
                </a:highlight>
                <a:latin typeface="Consolas" panose="020B0609020204030204" pitchFamily="49" charset="0"/>
              </a:rPr>
              <a:t>"</a:t>
            </a:r>
            <a:r>
              <a:rPr lang="en-US" sz="918" dirty="0">
                <a:solidFill>
                  <a:srgbClr val="000000"/>
                </a:solidFill>
                <a:highlight>
                  <a:srgbClr val="FFFFFF"/>
                </a:highlight>
                <a:latin typeface="Consolas" panose="020B0609020204030204" pitchFamily="49" charset="0"/>
              </a:rPr>
              <a:t>].</a:t>
            </a:r>
            <a:r>
              <a:rPr lang="en-US" sz="918" dirty="0" err="1">
                <a:solidFill>
                  <a:srgbClr val="000000"/>
                </a:solidFill>
                <a:highlight>
                  <a:srgbClr val="FFFFFF"/>
                </a:highlight>
                <a:latin typeface="Consolas" panose="020B0609020204030204" pitchFamily="49" charset="0"/>
              </a:rPr>
              <a:t>ToString</a:t>
            </a:r>
            <a:r>
              <a:rPr lang="en-US" sz="918" dirty="0">
                <a:solidFill>
                  <a:srgbClr val="000000"/>
                </a:solidFill>
                <a:highlight>
                  <a:srgbClr val="FFFFFF"/>
                </a:highlight>
                <a:latin typeface="Consolas" panose="020B0609020204030204" pitchFamily="49" charset="0"/>
              </a:rPr>
              <a:t>() : </a:t>
            </a:r>
            <a:r>
              <a:rPr lang="en-US" sz="918" dirty="0" err="1">
                <a:solidFill>
                  <a:srgbClr val="0000FF"/>
                </a:solidFill>
                <a:highlight>
                  <a:srgbClr val="FFFFFF"/>
                </a:highlight>
                <a:latin typeface="Consolas" panose="020B0609020204030204" pitchFamily="49" charset="0"/>
              </a:rPr>
              <a:t>string</a:t>
            </a:r>
            <a:r>
              <a:rPr lang="en-US" sz="918" dirty="0" err="1">
                <a:solidFill>
                  <a:srgbClr val="000000"/>
                </a:solidFill>
                <a:highlight>
                  <a:srgbClr val="FFFFFF"/>
                </a:highlight>
                <a:latin typeface="Consolas" panose="020B0609020204030204" pitchFamily="49" charset="0"/>
              </a:rPr>
              <a:t>.Empty</a:t>
            </a:r>
            <a:r>
              <a:rPr lang="en-US" sz="918" dirty="0">
                <a:solidFill>
                  <a:srgbClr val="000000"/>
                </a:solidFill>
                <a:highlight>
                  <a:srgbClr val="FFFFFF"/>
                </a:highlight>
                <a:latin typeface="Consolas" panose="020B0609020204030204" pitchFamily="49" charset="0"/>
              </a:rPr>
              <a:t>,</a:t>
            </a:r>
          </a:p>
          <a:p>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a:t>
            </a:r>
          </a:p>
          <a:p>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MorePagesAvailable</a:t>
            </a:r>
            <a:r>
              <a:rPr lang="en-US" sz="918" dirty="0">
                <a:solidFill>
                  <a:srgbClr val="000000"/>
                </a:solidFill>
                <a:highlight>
                  <a:srgbClr val="FFFFFF"/>
                </a:highlight>
                <a:latin typeface="Consolas" panose="020B0609020204030204" pitchFamily="49" charset="0"/>
              </a:rPr>
              <a:t> = </a:t>
            </a:r>
            <a:r>
              <a:rPr lang="en-US" sz="918" dirty="0" err="1">
                <a:solidFill>
                  <a:srgbClr val="000000"/>
                </a:solidFill>
                <a:highlight>
                  <a:srgbClr val="FFFFFF"/>
                </a:highlight>
                <a:latin typeface="Consolas" panose="020B0609020204030204" pitchFamily="49" charset="0"/>
              </a:rPr>
              <a:t>contactsResults.Count</a:t>
            </a:r>
            <a:r>
              <a:rPr lang="en-US" sz="918" dirty="0">
                <a:solidFill>
                  <a:srgbClr val="000000"/>
                </a:solidFill>
                <a:highlight>
                  <a:srgbClr val="FFFFFF"/>
                </a:highlight>
                <a:latin typeface="Consolas" panose="020B0609020204030204" pitchFamily="49" charset="0"/>
              </a:rPr>
              <a:t> &lt; </a:t>
            </a:r>
            <a:r>
              <a:rPr lang="en-US" sz="918" dirty="0" err="1">
                <a:solidFill>
                  <a:srgbClr val="000000"/>
                </a:solidFill>
                <a:highlight>
                  <a:srgbClr val="FFFFFF"/>
                </a:highlight>
                <a:latin typeface="Consolas" panose="020B0609020204030204" pitchFamily="49" charset="0"/>
              </a:rPr>
              <a:t>pageSize</a:t>
            </a:r>
            <a:r>
              <a:rPr lang="en-US" sz="918" dirty="0">
                <a:solidFill>
                  <a:srgbClr val="000000"/>
                </a:solidFill>
                <a:highlight>
                  <a:srgbClr val="FFFFFF"/>
                </a:highlight>
                <a:latin typeface="Consolas" panose="020B0609020204030204" pitchFamily="49" charset="0"/>
              </a:rPr>
              <a:t> ? </a:t>
            </a:r>
            <a:r>
              <a:rPr lang="en-US" sz="918" dirty="0">
                <a:solidFill>
                  <a:srgbClr val="0000FF"/>
                </a:solidFill>
                <a:highlight>
                  <a:srgbClr val="FFFFFF"/>
                </a:highlight>
                <a:latin typeface="Consolas" panose="020B0609020204030204" pitchFamily="49" charset="0"/>
              </a:rPr>
              <a:t>false</a:t>
            </a:r>
            <a:r>
              <a:rPr lang="en-US" sz="918" dirty="0">
                <a:solidFill>
                  <a:srgbClr val="000000"/>
                </a:solidFill>
                <a:highlight>
                  <a:srgbClr val="FFFFFF"/>
                </a:highlight>
                <a:latin typeface="Consolas" panose="020B0609020204030204" pitchFamily="49" charset="0"/>
              </a:rPr>
              <a:t> : </a:t>
            </a:r>
            <a:r>
              <a:rPr lang="en-US" sz="918" dirty="0">
                <a:solidFill>
                  <a:srgbClr val="0000FF"/>
                </a:solidFill>
                <a:highlight>
                  <a:srgbClr val="FFFFFF"/>
                </a:highlight>
                <a:latin typeface="Consolas" panose="020B0609020204030204" pitchFamily="49" charset="0"/>
              </a:rPr>
              <a:t>true</a:t>
            </a:r>
            <a:r>
              <a:rPr lang="en-US" sz="918" dirty="0">
                <a:solidFill>
                  <a:srgbClr val="000000"/>
                </a:solidFill>
                <a:highlight>
                  <a:srgbClr val="FFFFFF"/>
                </a:highlight>
                <a:latin typeface="Consolas" panose="020B0609020204030204" pitchFamily="49" charset="0"/>
              </a:rPr>
              <a:t>;</a:t>
            </a:r>
          </a:p>
          <a:p>
            <a:endParaRPr lang="en-US" sz="918" dirty="0">
              <a:solidFill>
                <a:srgbClr val="000000"/>
              </a:solidFill>
              <a:highlight>
                <a:srgbClr val="FFFFFF"/>
              </a:highlight>
              <a:latin typeface="Consolas" panose="020B0609020204030204" pitchFamily="49" charset="0"/>
            </a:endParaRPr>
          </a:p>
          <a:p>
            <a:r>
              <a:rPr lang="en-US" sz="918" dirty="0">
                <a:solidFill>
                  <a:srgbClr val="0000FF"/>
                </a:solidFill>
                <a:highlight>
                  <a:srgbClr val="FFFFFF"/>
                </a:highlight>
                <a:latin typeface="Consolas" panose="020B0609020204030204" pitchFamily="49" charset="0"/>
              </a:rPr>
              <a:t>   return</a:t>
            </a:r>
            <a:r>
              <a:rPr lang="en-US" sz="918" dirty="0">
                <a:solidFill>
                  <a:srgbClr val="000000"/>
                </a:solidFill>
                <a:highlight>
                  <a:srgbClr val="FFFFFF"/>
                </a:highlight>
                <a:latin typeface="Consolas" panose="020B0609020204030204" pitchFamily="49" charset="0"/>
              </a:rPr>
              <a:t> </a:t>
            </a:r>
            <a:r>
              <a:rPr lang="en-US" sz="918" dirty="0" err="1">
                <a:solidFill>
                  <a:srgbClr val="000000"/>
                </a:solidFill>
                <a:highlight>
                  <a:srgbClr val="FFFFFF"/>
                </a:highlight>
                <a:latin typeface="Consolas" panose="020B0609020204030204" pitchFamily="49" charset="0"/>
              </a:rPr>
              <a:t>contactsResults</a:t>
            </a:r>
            <a:r>
              <a:rPr lang="en-US" sz="918" dirty="0">
                <a:solidFill>
                  <a:srgbClr val="000000"/>
                </a:solidFill>
                <a:highlight>
                  <a:srgbClr val="FFFFFF"/>
                </a:highlight>
                <a:latin typeface="Consolas" panose="020B0609020204030204" pitchFamily="49" charset="0"/>
              </a:rPr>
              <a:t>;</a:t>
            </a:r>
          </a:p>
          <a:p>
            <a:r>
              <a:rPr lang="en-US" sz="918" dirty="0">
                <a:solidFill>
                  <a:srgbClr val="000000"/>
                </a:solidFill>
                <a:highlight>
                  <a:srgbClr val="FFFFFF"/>
                </a:highlight>
                <a:latin typeface="Consolas" panose="020B0609020204030204" pitchFamily="49" charset="0"/>
              </a:rPr>
              <a:t>}</a:t>
            </a:r>
            <a:endParaRPr lang="en-US" sz="918" dirty="0"/>
          </a:p>
        </p:txBody>
      </p:sp>
    </p:spTree>
    <p:extLst>
      <p:ext uri="{BB962C8B-B14F-4D97-AF65-F5344CB8AC3E}">
        <p14:creationId xmlns:p14="http://schemas.microsoft.com/office/powerpoint/2010/main" val="35314539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 new Entity</a:t>
            </a:r>
          </a:p>
        </p:txBody>
      </p:sp>
      <p:sp>
        <p:nvSpPr>
          <p:cNvPr id="2" name="Text Placeholder 1"/>
          <p:cNvSpPr>
            <a:spLocks noGrp="1"/>
          </p:cNvSpPr>
          <p:nvPr>
            <p:ph type="body" sz="quarter" idx="10"/>
          </p:nvPr>
        </p:nvSpPr>
        <p:spPr>
          <a:xfrm>
            <a:off x="542705" y="1506016"/>
            <a:ext cx="11601993" cy="649454"/>
          </a:xfrm>
        </p:spPr>
        <p:txBody>
          <a:bodyPr/>
          <a:lstStyle/>
          <a:p>
            <a:r>
              <a:rPr lang="en-US" sz="3264" dirty="0"/>
              <a:t>HTTP POST to collection endpoint to add an entity</a:t>
            </a:r>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21</a:t>
            </a:fld>
            <a:endParaRPr lang="en-US" dirty="0">
              <a:gradFill>
                <a:gsLst>
                  <a:gs pos="100000">
                    <a:srgbClr val="797A7D"/>
                  </a:gs>
                  <a:gs pos="0">
                    <a:srgbClr val="797A7D"/>
                  </a:gs>
                </a:gsLst>
                <a:lin ang="5400000" scaled="0"/>
              </a:gradFill>
            </a:endParaRPr>
          </a:p>
        </p:txBody>
      </p:sp>
      <p:sp>
        <p:nvSpPr>
          <p:cNvPr id="6" name="Rectangle 5"/>
          <p:cNvSpPr/>
          <p:nvPr/>
        </p:nvSpPr>
        <p:spPr>
          <a:xfrm>
            <a:off x="324089" y="2137747"/>
            <a:ext cx="11469949" cy="4800110"/>
          </a:xfrm>
          <a:prstGeom prst="rect">
            <a:avLst/>
          </a:prstGeom>
        </p:spPr>
        <p:txBody>
          <a:bodyPr wrap="square">
            <a:spAutoFit/>
          </a:bodyPr>
          <a:lstStyle/>
          <a:p>
            <a:r>
              <a:rPr lang="en-US" sz="1071" dirty="0">
                <a:solidFill>
                  <a:srgbClr val="0000FF"/>
                </a:solidFill>
                <a:highlight>
                  <a:srgbClr val="FFFFFF"/>
                </a:highlight>
                <a:latin typeface="Consolas" panose="020B0609020204030204" pitchFamily="49" charset="0"/>
              </a:rPr>
              <a:t>        public</a:t>
            </a:r>
            <a:r>
              <a:rPr lang="en-US" sz="1071" dirty="0">
                <a:solidFill>
                  <a:srgbClr val="000000"/>
                </a:solidFill>
                <a:highlight>
                  <a:srgbClr val="FFFFFF"/>
                </a:highlight>
                <a:latin typeface="Consolas" panose="020B0609020204030204" pitchFamily="49" charset="0"/>
              </a:rPr>
              <a:t> </a:t>
            </a:r>
            <a:r>
              <a:rPr lang="en-US" sz="1071" dirty="0" err="1">
                <a:solidFill>
                  <a:srgbClr val="0000FF"/>
                </a:solidFill>
                <a:highlight>
                  <a:srgbClr val="FFFFFF"/>
                </a:highlight>
                <a:latin typeface="Consolas" panose="020B0609020204030204" pitchFamily="49" charset="0"/>
              </a:rPr>
              <a:t>async</a:t>
            </a:r>
            <a:r>
              <a:rPr lang="en-US" sz="1071" dirty="0">
                <a:solidFill>
                  <a:srgbClr val="000000"/>
                </a:solidFill>
                <a:highlight>
                  <a:srgbClr val="FFFFFF"/>
                </a:highlight>
                <a:latin typeface="Consolas" panose="020B0609020204030204" pitchFamily="49" charset="0"/>
              </a:rPr>
              <a:t> </a:t>
            </a:r>
            <a:r>
              <a:rPr lang="en-US" sz="1071" dirty="0">
                <a:solidFill>
                  <a:srgbClr val="2B91AF"/>
                </a:solidFill>
                <a:highlight>
                  <a:srgbClr val="FFFFFF"/>
                </a:highlight>
                <a:latin typeface="Consolas" panose="020B0609020204030204" pitchFamily="49" charset="0"/>
              </a:rPr>
              <a:t>Task</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AddContact</a:t>
            </a:r>
            <a:r>
              <a:rPr lang="en-US" sz="1071" dirty="0">
                <a:solidFill>
                  <a:srgbClr val="000000"/>
                </a:solidFill>
                <a:highlight>
                  <a:srgbClr val="FFFFFF"/>
                </a:highlight>
                <a:latin typeface="Consolas" panose="020B0609020204030204" pitchFamily="49" charset="0"/>
              </a:rPr>
              <a:t>(</a:t>
            </a:r>
            <a:r>
              <a:rPr lang="en-US" sz="1071" dirty="0" err="1">
                <a:solidFill>
                  <a:srgbClr val="2B91AF"/>
                </a:solidFill>
                <a:highlight>
                  <a:srgbClr val="FFFFFF"/>
                </a:highlight>
                <a:latin typeface="Consolas" panose="020B0609020204030204" pitchFamily="49" charset="0"/>
              </a:rPr>
              <a:t>MyContact</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myContact</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r>
              <a:rPr lang="en-US" sz="1071" dirty="0" err="1">
                <a:solidFill>
                  <a:srgbClr val="0000FF"/>
                </a:solidFill>
                <a:highlight>
                  <a:srgbClr val="FFFFFF"/>
                </a:highlight>
                <a:latin typeface="Consolas" panose="020B0609020204030204" pitchFamily="49" charset="0"/>
              </a:rPr>
              <a:t>var</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accessToken</a:t>
            </a:r>
            <a:r>
              <a:rPr lang="en-US" sz="1071" dirty="0">
                <a:solidFill>
                  <a:srgbClr val="000000"/>
                </a:solidFill>
                <a:highlight>
                  <a:srgbClr val="FFFFFF"/>
                </a:highlight>
                <a:latin typeface="Consolas" panose="020B0609020204030204" pitchFamily="49" charset="0"/>
              </a:rPr>
              <a:t> = </a:t>
            </a:r>
            <a:r>
              <a:rPr lang="en-US" sz="1071" dirty="0">
                <a:solidFill>
                  <a:srgbClr val="0000FF"/>
                </a:solidFill>
                <a:highlight>
                  <a:srgbClr val="FFFFFF"/>
                </a:highlight>
                <a:latin typeface="Consolas" panose="020B0609020204030204" pitchFamily="49" charset="0"/>
              </a:rPr>
              <a:t>await</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GetGraphAccessTokenAsync</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r>
              <a:rPr lang="en-US" sz="1071" dirty="0" err="1">
                <a:solidFill>
                  <a:srgbClr val="0000FF"/>
                </a:solidFill>
                <a:highlight>
                  <a:srgbClr val="FFFFFF"/>
                </a:highlight>
                <a:latin typeface="Consolas" panose="020B0609020204030204" pitchFamily="49" charset="0"/>
              </a:rPr>
              <a:t>var</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restURL</a:t>
            </a:r>
            <a:r>
              <a:rPr lang="en-US" sz="1071" dirty="0">
                <a:solidFill>
                  <a:srgbClr val="000000"/>
                </a:solidFill>
                <a:highlight>
                  <a:srgbClr val="FFFFFF"/>
                </a:highlight>
                <a:latin typeface="Consolas" panose="020B0609020204030204" pitchFamily="49" charset="0"/>
              </a:rPr>
              <a:t> = </a:t>
            </a:r>
            <a:r>
              <a:rPr lang="en-US" sz="1071" dirty="0" err="1">
                <a:solidFill>
                  <a:srgbClr val="0000FF"/>
                </a:solidFill>
                <a:highlight>
                  <a:srgbClr val="FFFFFF"/>
                </a:highlight>
                <a:latin typeface="Consolas" panose="020B0609020204030204" pitchFamily="49" charset="0"/>
              </a:rPr>
              <a:t>string</a:t>
            </a:r>
            <a:r>
              <a:rPr lang="en-US" sz="1071" dirty="0" err="1">
                <a:solidFill>
                  <a:srgbClr val="000000"/>
                </a:solidFill>
                <a:highlight>
                  <a:srgbClr val="FFFFFF"/>
                </a:highlight>
                <a:latin typeface="Consolas" panose="020B0609020204030204" pitchFamily="49" charset="0"/>
              </a:rPr>
              <a:t>.Format</a:t>
            </a:r>
            <a:r>
              <a:rPr lang="en-US" sz="1071" dirty="0">
                <a:solidFill>
                  <a:srgbClr val="000000"/>
                </a:solidFill>
                <a:highlight>
                  <a:srgbClr val="FFFFFF"/>
                </a:highlight>
                <a:latin typeface="Consolas" panose="020B0609020204030204" pitchFamily="49" charset="0"/>
              </a:rPr>
              <a:t>(</a:t>
            </a:r>
            <a:r>
              <a:rPr lang="en-US" sz="1071" dirty="0">
                <a:solidFill>
                  <a:srgbClr val="A31515"/>
                </a:solidFill>
                <a:highlight>
                  <a:srgbClr val="FFFFFF"/>
                </a:highlight>
                <a:latin typeface="Consolas" panose="020B0609020204030204" pitchFamily="49" charset="0"/>
              </a:rPr>
              <a:t>"{0}me/contacts"</a:t>
            </a:r>
            <a:r>
              <a:rPr lang="en-US" sz="1071" dirty="0">
                <a:solidFill>
                  <a:srgbClr val="000000"/>
                </a:solidFill>
                <a:highlight>
                  <a:srgbClr val="FFFFFF"/>
                </a:highlight>
                <a:latin typeface="Consolas" panose="020B0609020204030204" pitchFamily="49" charset="0"/>
              </a:rPr>
              <a:t>, </a:t>
            </a:r>
            <a:r>
              <a:rPr lang="en-US" sz="1071" dirty="0" err="1">
                <a:solidFill>
                  <a:srgbClr val="2B91AF"/>
                </a:solidFill>
                <a:highlight>
                  <a:srgbClr val="FFFFFF"/>
                </a:highlight>
                <a:latin typeface="Consolas" panose="020B0609020204030204" pitchFamily="49" charset="0"/>
              </a:rPr>
              <a:t>SettingsHelper</a:t>
            </a:r>
            <a:r>
              <a:rPr lang="en-US" sz="1071" dirty="0" err="1">
                <a:solidFill>
                  <a:srgbClr val="000000"/>
                </a:solidFill>
                <a:highlight>
                  <a:srgbClr val="FFFFFF"/>
                </a:highlight>
                <a:latin typeface="Consolas" panose="020B0609020204030204" pitchFamily="49" charset="0"/>
              </a:rPr>
              <a:t>.GraphResourceUrl</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try</a:t>
            </a:r>
            <a:endParaRPr lang="en-US" sz="1071" dirty="0">
              <a:solidFill>
                <a:srgbClr val="000000"/>
              </a:solidFill>
              <a:highlight>
                <a:srgbClr val="FFFFFF"/>
              </a:highlight>
              <a:latin typeface="Consolas" panose="020B0609020204030204" pitchFamily="49" charset="0"/>
            </a:endParaRP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using</a:t>
            </a:r>
            <a:r>
              <a:rPr lang="en-US" sz="1071" dirty="0">
                <a:solidFill>
                  <a:srgbClr val="000000"/>
                </a:solidFill>
                <a:highlight>
                  <a:srgbClr val="FFFFFF"/>
                </a:highlight>
                <a:latin typeface="Consolas" panose="020B0609020204030204" pitchFamily="49" charset="0"/>
              </a:rPr>
              <a:t> (</a:t>
            </a:r>
            <a:r>
              <a:rPr lang="en-US" sz="1071" dirty="0" err="1">
                <a:solidFill>
                  <a:srgbClr val="2B91AF"/>
                </a:solidFill>
                <a:highlight>
                  <a:srgbClr val="FFFFFF"/>
                </a:highlight>
                <a:latin typeface="Consolas" panose="020B0609020204030204" pitchFamily="49" charset="0"/>
              </a:rPr>
              <a:t>HttpClient</a:t>
            </a:r>
            <a:r>
              <a:rPr lang="en-US" sz="1071" dirty="0">
                <a:solidFill>
                  <a:srgbClr val="000000"/>
                </a:solidFill>
                <a:highlight>
                  <a:srgbClr val="FFFFFF"/>
                </a:highlight>
                <a:latin typeface="Consolas" panose="020B0609020204030204" pitchFamily="49" charset="0"/>
              </a:rPr>
              <a:t> client = </a:t>
            </a:r>
            <a:r>
              <a:rPr lang="en-US" sz="1071" dirty="0">
                <a:solidFill>
                  <a:srgbClr val="0000FF"/>
                </a:solidFill>
                <a:highlight>
                  <a:srgbClr val="FFFFFF"/>
                </a:highlight>
                <a:latin typeface="Consolas" panose="020B0609020204030204" pitchFamily="49" charset="0"/>
              </a:rPr>
              <a:t>new</a:t>
            </a:r>
            <a:r>
              <a:rPr lang="en-US" sz="1071" dirty="0">
                <a:solidFill>
                  <a:srgbClr val="000000"/>
                </a:solidFill>
                <a:highlight>
                  <a:srgbClr val="FFFFFF"/>
                </a:highlight>
                <a:latin typeface="Consolas" panose="020B0609020204030204" pitchFamily="49" charset="0"/>
              </a:rPr>
              <a:t> </a:t>
            </a:r>
            <a:r>
              <a:rPr lang="en-US" sz="1071" dirty="0" err="1">
                <a:solidFill>
                  <a:srgbClr val="2B91AF"/>
                </a:solidFill>
                <a:highlight>
                  <a:srgbClr val="FFFFFF"/>
                </a:highlight>
                <a:latin typeface="Consolas" panose="020B0609020204030204" pitchFamily="49" charset="0"/>
              </a:rPr>
              <a:t>HttpClient</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r>
              <a:rPr lang="en-US" sz="1071" dirty="0" err="1">
                <a:solidFill>
                  <a:srgbClr val="0000FF"/>
                </a:solidFill>
                <a:highlight>
                  <a:srgbClr val="FFFFFF"/>
                </a:highlight>
                <a:latin typeface="Consolas" panose="020B0609020204030204" pitchFamily="49" charset="0"/>
              </a:rPr>
              <a:t>var</a:t>
            </a:r>
            <a:r>
              <a:rPr lang="en-US" sz="1071" dirty="0">
                <a:solidFill>
                  <a:srgbClr val="000000"/>
                </a:solidFill>
                <a:highlight>
                  <a:srgbClr val="FFFFFF"/>
                </a:highlight>
                <a:latin typeface="Consolas" panose="020B0609020204030204" pitchFamily="49" charset="0"/>
              </a:rPr>
              <a:t> accept = </a:t>
            </a:r>
            <a:r>
              <a:rPr lang="en-US" sz="1071" dirty="0">
                <a:solidFill>
                  <a:srgbClr val="A31515"/>
                </a:solidFill>
                <a:highlight>
                  <a:srgbClr val="FFFFFF"/>
                </a:highlight>
                <a:latin typeface="Consolas" panose="020B0609020204030204" pitchFamily="49" charset="0"/>
              </a:rPr>
              <a:t>"application/</a:t>
            </a:r>
            <a:r>
              <a:rPr lang="en-US" sz="1071" dirty="0" err="1">
                <a:solidFill>
                  <a:srgbClr val="A31515"/>
                </a:solidFill>
                <a:highlight>
                  <a:srgbClr val="FFFFFF"/>
                </a:highlight>
                <a:latin typeface="Consolas" panose="020B0609020204030204" pitchFamily="49" charset="0"/>
              </a:rPr>
              <a:t>json</a:t>
            </a:r>
            <a:r>
              <a:rPr lang="en-US" sz="1071" dirty="0">
                <a:solidFill>
                  <a:srgbClr val="A31515"/>
                </a:solidFill>
                <a:highlight>
                  <a:srgbClr val="FFFFFF"/>
                </a:highlight>
                <a:latin typeface="Consolas" panose="020B0609020204030204" pitchFamily="49" charset="0"/>
              </a:rPr>
              <a:t>"</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client.DefaultRequestHeaders.Add</a:t>
            </a:r>
            <a:r>
              <a:rPr lang="en-US" sz="1071" dirty="0">
                <a:solidFill>
                  <a:srgbClr val="000000"/>
                </a:solidFill>
                <a:highlight>
                  <a:srgbClr val="FFFFFF"/>
                </a:highlight>
                <a:latin typeface="Consolas" panose="020B0609020204030204" pitchFamily="49" charset="0"/>
              </a:rPr>
              <a:t>(</a:t>
            </a:r>
            <a:r>
              <a:rPr lang="en-US" sz="1071" dirty="0">
                <a:solidFill>
                  <a:srgbClr val="A31515"/>
                </a:solidFill>
                <a:highlight>
                  <a:srgbClr val="FFFFFF"/>
                </a:highlight>
                <a:latin typeface="Consolas" panose="020B0609020204030204" pitchFamily="49" charset="0"/>
              </a:rPr>
              <a:t>"Accept"</a:t>
            </a:r>
            <a:r>
              <a:rPr lang="en-US" sz="1071" dirty="0">
                <a:solidFill>
                  <a:srgbClr val="000000"/>
                </a:solidFill>
                <a:highlight>
                  <a:srgbClr val="FFFFFF"/>
                </a:highlight>
                <a:latin typeface="Consolas" panose="020B0609020204030204" pitchFamily="49" charset="0"/>
              </a:rPr>
              <a:t>, accept);</a:t>
            </a:r>
          </a:p>
          <a:p>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client.DefaultRequestHeaders.Authorization</a:t>
            </a:r>
            <a:r>
              <a:rPr lang="en-US" sz="1071" dirty="0">
                <a:solidFill>
                  <a:srgbClr val="000000"/>
                </a:solidFill>
                <a:highlight>
                  <a:srgbClr val="FFFFFF"/>
                </a:highlight>
                <a:latin typeface="Consolas" panose="020B0609020204030204" pitchFamily="49" charset="0"/>
              </a:rPr>
              <a:t> = </a:t>
            </a:r>
            <a:r>
              <a:rPr lang="en-US" sz="1071" dirty="0">
                <a:solidFill>
                  <a:srgbClr val="0000FF"/>
                </a:solidFill>
                <a:highlight>
                  <a:srgbClr val="FFFFFF"/>
                </a:highlight>
                <a:latin typeface="Consolas" panose="020B0609020204030204" pitchFamily="49" charset="0"/>
              </a:rPr>
              <a:t>new</a:t>
            </a:r>
            <a:r>
              <a:rPr lang="en-US" sz="1071" dirty="0">
                <a:solidFill>
                  <a:srgbClr val="000000"/>
                </a:solidFill>
                <a:highlight>
                  <a:srgbClr val="FFFFFF"/>
                </a:highlight>
                <a:latin typeface="Consolas" panose="020B0609020204030204" pitchFamily="49" charset="0"/>
              </a:rPr>
              <a:t> </a:t>
            </a:r>
            <a:r>
              <a:rPr lang="en-US" sz="1071" dirty="0" err="1">
                <a:solidFill>
                  <a:srgbClr val="2B91AF"/>
                </a:solidFill>
                <a:highlight>
                  <a:srgbClr val="FFFFFF"/>
                </a:highlight>
                <a:latin typeface="Consolas" panose="020B0609020204030204" pitchFamily="49" charset="0"/>
              </a:rPr>
              <a:t>AuthenticationHeaderValue</a:t>
            </a:r>
            <a:r>
              <a:rPr lang="en-US" sz="1071" dirty="0">
                <a:solidFill>
                  <a:srgbClr val="000000"/>
                </a:solidFill>
                <a:highlight>
                  <a:srgbClr val="FFFFFF"/>
                </a:highlight>
                <a:latin typeface="Consolas" panose="020B0609020204030204" pitchFamily="49" charset="0"/>
              </a:rPr>
              <a:t>(</a:t>
            </a:r>
            <a:r>
              <a:rPr lang="en-US" sz="1071" dirty="0">
                <a:solidFill>
                  <a:srgbClr val="A31515"/>
                </a:solidFill>
                <a:highlight>
                  <a:srgbClr val="FFFFFF"/>
                </a:highlight>
                <a:latin typeface="Consolas" panose="020B0609020204030204" pitchFamily="49" charset="0"/>
              </a:rPr>
              <a:t>"Bearer"</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accessToken</a:t>
            </a:r>
            <a:r>
              <a:rPr lang="en-US" sz="1071" dirty="0">
                <a:solidFill>
                  <a:srgbClr val="000000"/>
                </a:solidFill>
                <a:highlight>
                  <a:srgbClr val="FFFFFF"/>
                </a:highlight>
                <a:latin typeface="Consolas" panose="020B0609020204030204" pitchFamily="49" charset="0"/>
              </a:rPr>
              <a:t>);</a:t>
            </a:r>
          </a:p>
          <a:p>
            <a:endParaRPr lang="en-US" sz="1071" dirty="0">
              <a:solidFill>
                <a:srgbClr val="000000"/>
              </a:solidFill>
              <a:highlight>
                <a:srgbClr val="FFFFFF"/>
              </a:highlight>
              <a:latin typeface="Consolas" panose="020B0609020204030204" pitchFamily="49" charset="0"/>
            </a:endParaRP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string</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postBody</a:t>
            </a:r>
            <a:r>
              <a:rPr lang="en-US" sz="1071" dirty="0">
                <a:solidFill>
                  <a:srgbClr val="000000"/>
                </a:solidFill>
                <a:highlight>
                  <a:srgbClr val="FFFFFF"/>
                </a:highlight>
                <a:latin typeface="Consolas" panose="020B0609020204030204" pitchFamily="49" charset="0"/>
              </a:rPr>
              <a:t> = </a:t>
            </a:r>
            <a:r>
              <a:rPr lang="en-US" sz="1071" dirty="0" err="1">
                <a:solidFill>
                  <a:srgbClr val="2B91AF"/>
                </a:solidFill>
                <a:highlight>
                  <a:srgbClr val="FFFFFF"/>
                </a:highlight>
                <a:latin typeface="Consolas" panose="020B0609020204030204" pitchFamily="49" charset="0"/>
              </a:rPr>
              <a:t>JsonConvert</a:t>
            </a:r>
            <a:r>
              <a:rPr lang="en-US" sz="1071" dirty="0" err="1">
                <a:solidFill>
                  <a:srgbClr val="000000"/>
                </a:solidFill>
                <a:highlight>
                  <a:srgbClr val="FFFFFF"/>
                </a:highlight>
                <a:latin typeface="Consolas" panose="020B0609020204030204" pitchFamily="49" charset="0"/>
              </a:rPr>
              <a:t>.SerializeObject</a:t>
            </a:r>
            <a:r>
              <a:rPr lang="en-US" sz="1071" dirty="0">
                <a:solidFill>
                  <a:srgbClr val="000000"/>
                </a:solidFill>
                <a:highlight>
                  <a:srgbClr val="FFFFFF"/>
                </a:highlight>
                <a:latin typeface="Consolas" panose="020B0609020204030204" pitchFamily="49" charset="0"/>
              </a:rPr>
              <a:t>(</a:t>
            </a:r>
            <a:r>
              <a:rPr lang="en-US" sz="1071" dirty="0" err="1">
                <a:solidFill>
                  <a:srgbClr val="000000"/>
                </a:solidFill>
                <a:highlight>
                  <a:srgbClr val="FFFFFF"/>
                </a:highlight>
                <a:latin typeface="Consolas" panose="020B0609020204030204" pitchFamily="49" charset="0"/>
              </a:rPr>
              <a:t>myContact</a:t>
            </a:r>
            <a:r>
              <a:rPr lang="en-US" sz="1071" dirty="0">
                <a:solidFill>
                  <a:srgbClr val="000000"/>
                </a:solidFill>
                <a:highlight>
                  <a:srgbClr val="FFFFFF"/>
                </a:highlight>
                <a:latin typeface="Consolas" panose="020B0609020204030204" pitchFamily="49" charset="0"/>
              </a:rPr>
              <a:t>);</a:t>
            </a:r>
          </a:p>
          <a:p>
            <a:endParaRPr lang="en-US" sz="1071" dirty="0">
              <a:solidFill>
                <a:srgbClr val="000000"/>
              </a:solidFill>
              <a:highlight>
                <a:srgbClr val="FFFFFF"/>
              </a:highlight>
              <a:latin typeface="Consolas" panose="020B0609020204030204" pitchFamily="49" charset="0"/>
            </a:endParaRP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using</a:t>
            </a:r>
            <a:r>
              <a:rPr lang="en-US" sz="1071" dirty="0">
                <a:solidFill>
                  <a:srgbClr val="000000"/>
                </a:solidFill>
                <a:highlight>
                  <a:srgbClr val="FFFFFF"/>
                </a:highlight>
                <a:latin typeface="Consolas" panose="020B0609020204030204" pitchFamily="49" charset="0"/>
              </a:rPr>
              <a:t> (</a:t>
            </a:r>
            <a:r>
              <a:rPr lang="en-US" sz="1071" dirty="0" err="1">
                <a:solidFill>
                  <a:srgbClr val="0000FF"/>
                </a:solidFill>
                <a:highlight>
                  <a:srgbClr val="FFFFFF"/>
                </a:highlight>
                <a:latin typeface="Consolas" panose="020B0609020204030204" pitchFamily="49" charset="0"/>
              </a:rPr>
              <a:t>var</a:t>
            </a:r>
            <a:r>
              <a:rPr lang="en-US" sz="1071" dirty="0">
                <a:solidFill>
                  <a:srgbClr val="000000"/>
                </a:solidFill>
                <a:highlight>
                  <a:srgbClr val="FFFFFF"/>
                </a:highlight>
                <a:latin typeface="Consolas" panose="020B0609020204030204" pitchFamily="49" charset="0"/>
              </a:rPr>
              <a:t> response = </a:t>
            </a:r>
            <a:r>
              <a:rPr lang="en-US" sz="1071" dirty="0">
                <a:solidFill>
                  <a:srgbClr val="0000FF"/>
                </a:solidFill>
                <a:highlight>
                  <a:srgbClr val="FFFFFF"/>
                </a:highlight>
                <a:latin typeface="Consolas" panose="020B0609020204030204" pitchFamily="49" charset="0"/>
              </a:rPr>
              <a:t>await</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client.PostAsync</a:t>
            </a:r>
            <a:r>
              <a:rPr lang="en-US" sz="1071" dirty="0">
                <a:solidFill>
                  <a:srgbClr val="000000"/>
                </a:solidFill>
                <a:highlight>
                  <a:srgbClr val="FFFFFF"/>
                </a:highlight>
                <a:latin typeface="Consolas" panose="020B0609020204030204" pitchFamily="49" charset="0"/>
              </a:rPr>
              <a:t>(</a:t>
            </a:r>
            <a:r>
              <a:rPr lang="en-US" sz="1071" dirty="0" err="1">
                <a:solidFill>
                  <a:srgbClr val="000000"/>
                </a:solidFill>
                <a:highlight>
                  <a:srgbClr val="FFFFFF"/>
                </a:highlight>
                <a:latin typeface="Consolas" panose="020B0609020204030204" pitchFamily="49" charset="0"/>
              </a:rPr>
              <a:t>restURL</a:t>
            </a:r>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new</a:t>
            </a:r>
            <a:r>
              <a:rPr lang="en-US" sz="1071" dirty="0">
                <a:solidFill>
                  <a:srgbClr val="000000"/>
                </a:solidFill>
                <a:highlight>
                  <a:srgbClr val="FFFFFF"/>
                </a:highlight>
                <a:latin typeface="Consolas" panose="020B0609020204030204" pitchFamily="49" charset="0"/>
              </a:rPr>
              <a:t> </a:t>
            </a:r>
            <a:r>
              <a:rPr lang="en-US" sz="1071" dirty="0" err="1">
                <a:solidFill>
                  <a:srgbClr val="2B91AF"/>
                </a:solidFill>
                <a:highlight>
                  <a:srgbClr val="FFFFFF"/>
                </a:highlight>
                <a:latin typeface="Consolas" panose="020B0609020204030204" pitchFamily="49" charset="0"/>
              </a:rPr>
              <a:t>StringContent</a:t>
            </a:r>
            <a:r>
              <a:rPr lang="en-US" sz="1071" dirty="0">
                <a:solidFill>
                  <a:srgbClr val="000000"/>
                </a:solidFill>
                <a:highlight>
                  <a:srgbClr val="FFFFFF"/>
                </a:highlight>
                <a:latin typeface="Consolas" panose="020B0609020204030204" pitchFamily="49" charset="0"/>
              </a:rPr>
              <a:t>(</a:t>
            </a:r>
            <a:r>
              <a:rPr lang="en-US" sz="1071" dirty="0" err="1">
                <a:solidFill>
                  <a:srgbClr val="000000"/>
                </a:solidFill>
                <a:highlight>
                  <a:srgbClr val="FFFFFF"/>
                </a:highlight>
                <a:latin typeface="Consolas" panose="020B0609020204030204" pitchFamily="49" charset="0"/>
              </a:rPr>
              <a:t>postBody</a:t>
            </a:r>
            <a:r>
              <a:rPr lang="en-US" sz="1071" dirty="0">
                <a:solidFill>
                  <a:srgbClr val="000000"/>
                </a:solidFill>
                <a:highlight>
                  <a:srgbClr val="FFFFFF"/>
                </a:highlight>
                <a:latin typeface="Consolas" panose="020B0609020204030204" pitchFamily="49" charset="0"/>
              </a:rPr>
              <a:t>, </a:t>
            </a:r>
            <a:r>
              <a:rPr lang="en-US" sz="1071" dirty="0">
                <a:solidFill>
                  <a:srgbClr val="2B91AF"/>
                </a:solidFill>
                <a:highlight>
                  <a:srgbClr val="FFFFFF"/>
                </a:highlight>
                <a:latin typeface="Consolas" panose="020B0609020204030204" pitchFamily="49" charset="0"/>
              </a:rPr>
              <a:t>Encoding</a:t>
            </a:r>
            <a:r>
              <a:rPr lang="en-US" sz="1071" dirty="0">
                <a:solidFill>
                  <a:srgbClr val="000000"/>
                </a:solidFill>
                <a:highlight>
                  <a:srgbClr val="FFFFFF"/>
                </a:highlight>
                <a:latin typeface="Consolas" panose="020B0609020204030204" pitchFamily="49" charset="0"/>
              </a:rPr>
              <a:t>.UTF8, </a:t>
            </a:r>
            <a:r>
              <a:rPr lang="en-US" sz="1071" dirty="0">
                <a:solidFill>
                  <a:srgbClr val="A31515"/>
                </a:solidFill>
                <a:highlight>
                  <a:srgbClr val="FFFFFF"/>
                </a:highlight>
                <a:latin typeface="Consolas" panose="020B0609020204030204" pitchFamily="49" charset="0"/>
              </a:rPr>
              <a:t>"application/</a:t>
            </a:r>
            <a:r>
              <a:rPr lang="en-US" sz="1071" dirty="0" err="1">
                <a:solidFill>
                  <a:srgbClr val="A31515"/>
                </a:solidFill>
                <a:highlight>
                  <a:srgbClr val="FFFFFF"/>
                </a:highlight>
                <a:latin typeface="Consolas" panose="020B0609020204030204" pitchFamily="49" charset="0"/>
              </a:rPr>
              <a:t>json</a:t>
            </a:r>
            <a:r>
              <a:rPr lang="en-US" sz="1071" dirty="0">
                <a:solidFill>
                  <a:srgbClr val="A31515"/>
                </a:solidFill>
                <a:highlight>
                  <a:srgbClr val="FFFFFF"/>
                </a:highlight>
                <a:latin typeface="Consolas" panose="020B0609020204030204" pitchFamily="49" charset="0"/>
              </a:rPr>
              <a:t>"</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if</a:t>
            </a:r>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response.IsSuccessStatusCode</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return</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else</a:t>
            </a:r>
            <a:endParaRPr lang="en-US" sz="1071" dirty="0">
              <a:solidFill>
                <a:srgbClr val="000000"/>
              </a:solidFill>
              <a:highlight>
                <a:srgbClr val="FFFFFF"/>
              </a:highlight>
              <a:latin typeface="Consolas" panose="020B0609020204030204" pitchFamily="49" charset="0"/>
            </a:endParaRP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throw</a:t>
            </a:r>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new</a:t>
            </a:r>
            <a:r>
              <a:rPr lang="en-US" sz="1071" dirty="0">
                <a:solidFill>
                  <a:srgbClr val="000000"/>
                </a:solidFill>
                <a:highlight>
                  <a:srgbClr val="FFFFFF"/>
                </a:highlight>
                <a:latin typeface="Consolas" panose="020B0609020204030204" pitchFamily="49" charset="0"/>
              </a:rPr>
              <a:t> </a:t>
            </a:r>
            <a:r>
              <a:rPr lang="en-US" sz="1071" dirty="0">
                <a:solidFill>
                  <a:srgbClr val="2B91AF"/>
                </a:solidFill>
                <a:highlight>
                  <a:srgbClr val="FFFFFF"/>
                </a:highlight>
                <a:latin typeface="Consolas" panose="020B0609020204030204" pitchFamily="49" charset="0"/>
              </a:rPr>
              <a:t>Exception</a:t>
            </a:r>
            <a:r>
              <a:rPr lang="en-US" sz="1071" dirty="0">
                <a:solidFill>
                  <a:srgbClr val="000000"/>
                </a:solidFill>
                <a:highlight>
                  <a:srgbClr val="FFFFFF"/>
                </a:highlight>
                <a:latin typeface="Consolas" panose="020B0609020204030204" pitchFamily="49" charset="0"/>
              </a:rPr>
              <a:t>(</a:t>
            </a:r>
            <a:r>
              <a:rPr lang="en-US" sz="1071" dirty="0">
                <a:solidFill>
                  <a:srgbClr val="A31515"/>
                </a:solidFill>
                <a:highlight>
                  <a:srgbClr val="FFFFFF"/>
                </a:highlight>
                <a:latin typeface="Consolas" panose="020B0609020204030204" pitchFamily="49" charset="0"/>
              </a:rPr>
              <a:t>"add contact error: "</a:t>
            </a:r>
            <a:r>
              <a:rPr lang="en-US" sz="1071" dirty="0">
                <a:solidFill>
                  <a:srgbClr val="000000"/>
                </a:solidFill>
                <a:highlight>
                  <a:srgbClr val="FFFFFF"/>
                </a:highlight>
                <a:latin typeface="Consolas" panose="020B0609020204030204" pitchFamily="49" charset="0"/>
              </a:rPr>
              <a:t> + </a:t>
            </a:r>
            <a:r>
              <a:rPr lang="en-US" sz="1071" dirty="0" err="1">
                <a:solidFill>
                  <a:srgbClr val="000000"/>
                </a:solidFill>
                <a:highlight>
                  <a:srgbClr val="FFFFFF"/>
                </a:highlight>
                <a:latin typeface="Consolas" panose="020B0609020204030204" pitchFamily="49" charset="0"/>
              </a:rPr>
              <a:t>response.StatusCode</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r>
              <a:rPr lang="en-US" sz="1071" dirty="0">
                <a:solidFill>
                  <a:srgbClr val="0000FF"/>
                </a:solidFill>
                <a:highlight>
                  <a:srgbClr val="FFFFFF"/>
                </a:highlight>
                <a:latin typeface="Consolas" panose="020B0609020204030204" pitchFamily="49" charset="0"/>
              </a:rPr>
              <a:t>catch</a:t>
            </a:r>
            <a:r>
              <a:rPr lang="en-US" sz="1071" dirty="0">
                <a:solidFill>
                  <a:srgbClr val="000000"/>
                </a:solidFill>
                <a:highlight>
                  <a:srgbClr val="FFFFFF"/>
                </a:highlight>
                <a:latin typeface="Consolas" panose="020B0609020204030204" pitchFamily="49" charset="0"/>
              </a:rPr>
              <a:t> (</a:t>
            </a:r>
            <a:r>
              <a:rPr lang="en-US" sz="1071" dirty="0">
                <a:solidFill>
                  <a:srgbClr val="2B91AF"/>
                </a:solidFill>
                <a:highlight>
                  <a:srgbClr val="FFFFFF"/>
                </a:highlight>
                <a:latin typeface="Consolas" panose="020B0609020204030204" pitchFamily="49" charset="0"/>
              </a:rPr>
              <a:t>Exception</a:t>
            </a:r>
            <a:r>
              <a:rPr lang="en-US" sz="1071" dirty="0">
                <a:solidFill>
                  <a:srgbClr val="000000"/>
                </a:solidFill>
                <a:highlight>
                  <a:srgbClr val="FFFFFF"/>
                </a:highlight>
                <a:latin typeface="Consolas" panose="020B0609020204030204" pitchFamily="49" charset="0"/>
              </a:rPr>
              <a:t> el)</a:t>
            </a: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r>
              <a:rPr lang="en-US" sz="1071" dirty="0" err="1">
                <a:solidFill>
                  <a:srgbClr val="000000"/>
                </a:solidFill>
                <a:highlight>
                  <a:srgbClr val="FFFFFF"/>
                </a:highlight>
                <a:latin typeface="Consolas" panose="020B0609020204030204" pitchFamily="49" charset="0"/>
              </a:rPr>
              <a:t>el.ToString</a:t>
            </a:r>
            <a:r>
              <a:rPr lang="en-US" sz="1071" dirty="0">
                <a:solidFill>
                  <a:srgbClr val="000000"/>
                </a:solidFill>
                <a:highlight>
                  <a:srgbClr val="FFFFFF"/>
                </a:highlight>
                <a:latin typeface="Consolas" panose="020B0609020204030204" pitchFamily="49" charset="0"/>
              </a:rPr>
              <a:t>();</a:t>
            </a:r>
          </a:p>
          <a:p>
            <a:r>
              <a:rPr lang="en-US" sz="1071" dirty="0">
                <a:solidFill>
                  <a:srgbClr val="000000"/>
                </a:solidFill>
                <a:highlight>
                  <a:srgbClr val="FFFFFF"/>
                </a:highlight>
                <a:latin typeface="Consolas" panose="020B0609020204030204" pitchFamily="49" charset="0"/>
              </a:rPr>
              <a:t>            }</a:t>
            </a:r>
          </a:p>
          <a:p>
            <a:r>
              <a:rPr lang="en-US" sz="1071" dirty="0">
                <a:solidFill>
                  <a:srgbClr val="000000"/>
                </a:solidFill>
                <a:highlight>
                  <a:srgbClr val="FFFFFF"/>
                </a:highlight>
                <a:latin typeface="Consolas" panose="020B0609020204030204" pitchFamily="49" charset="0"/>
              </a:rPr>
              <a:t>        }</a:t>
            </a:r>
            <a:endParaRPr lang="en-US" sz="1071" dirty="0"/>
          </a:p>
        </p:txBody>
      </p:sp>
    </p:spTree>
    <p:extLst>
      <p:ext uri="{BB962C8B-B14F-4D97-AF65-F5344CB8AC3E}">
        <p14:creationId xmlns:p14="http://schemas.microsoft.com/office/powerpoint/2010/main" val="29261773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Deleting an Entity</a:t>
            </a:r>
            <a:endParaRPr lang="en-US" dirty="0"/>
          </a:p>
        </p:txBody>
      </p:sp>
      <p:sp>
        <p:nvSpPr>
          <p:cNvPr id="2" name="Text Placeholder 1"/>
          <p:cNvSpPr>
            <a:spLocks noGrp="1"/>
          </p:cNvSpPr>
          <p:nvPr>
            <p:ph type="body" sz="quarter" idx="10"/>
          </p:nvPr>
        </p:nvSpPr>
        <p:spPr>
          <a:xfrm>
            <a:off x="529660" y="1476621"/>
            <a:ext cx="11375536" cy="749757"/>
          </a:xfrm>
        </p:spPr>
        <p:txBody>
          <a:bodyPr/>
          <a:lstStyle/>
          <a:p>
            <a:r>
              <a:rPr lang="en-US" dirty="0"/>
              <a:t>HTTP DELETE to specific entity endpoint</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
        <p:nvSpPr>
          <p:cNvPr id="6" name="Rectangle 5"/>
          <p:cNvSpPr/>
          <p:nvPr/>
        </p:nvSpPr>
        <p:spPr>
          <a:xfrm>
            <a:off x="272891" y="2219787"/>
            <a:ext cx="11373472" cy="4849222"/>
          </a:xfrm>
          <a:prstGeom prst="rect">
            <a:avLst/>
          </a:prstGeom>
        </p:spPr>
        <p:txBody>
          <a:bodyPr wrap="square">
            <a:spAutoFit/>
          </a:bodyPr>
          <a:lstStyle/>
          <a:p>
            <a:r>
              <a:rPr lang="en-US" sz="1122" dirty="0">
                <a:solidFill>
                  <a:srgbClr val="0000FF"/>
                </a:solidFill>
                <a:highlight>
                  <a:srgbClr val="FFFFFF"/>
                </a:highlight>
                <a:latin typeface="Consolas" panose="020B0609020204030204" pitchFamily="49" charset="0"/>
              </a:rPr>
              <a:t>        public</a:t>
            </a:r>
            <a:r>
              <a:rPr lang="en-US" sz="1122" dirty="0">
                <a:solidFill>
                  <a:srgbClr val="000000"/>
                </a:solidFill>
                <a:highlight>
                  <a:srgbClr val="FFFFFF"/>
                </a:highlight>
                <a:latin typeface="Consolas" panose="020B0609020204030204" pitchFamily="49" charset="0"/>
              </a:rPr>
              <a:t> </a:t>
            </a:r>
            <a:r>
              <a:rPr lang="en-US" sz="1122" dirty="0" err="1">
                <a:solidFill>
                  <a:srgbClr val="0000FF"/>
                </a:solidFill>
                <a:highlight>
                  <a:srgbClr val="FFFFFF"/>
                </a:highlight>
                <a:latin typeface="Consolas" panose="020B0609020204030204" pitchFamily="49" charset="0"/>
              </a:rPr>
              <a:t>async</a:t>
            </a:r>
            <a:r>
              <a:rPr lang="en-US" sz="1122" dirty="0">
                <a:solidFill>
                  <a:srgbClr val="000000"/>
                </a:solidFill>
                <a:highlight>
                  <a:srgbClr val="FFFFFF"/>
                </a:highlight>
                <a:latin typeface="Consolas" panose="020B0609020204030204" pitchFamily="49" charset="0"/>
              </a:rPr>
              <a:t> </a:t>
            </a:r>
            <a:r>
              <a:rPr lang="en-US" sz="1122" dirty="0">
                <a:solidFill>
                  <a:srgbClr val="2B91AF"/>
                </a:solidFill>
                <a:highlight>
                  <a:srgbClr val="FFFFFF"/>
                </a:highlight>
                <a:latin typeface="Consolas" panose="020B0609020204030204" pitchFamily="49" charset="0"/>
              </a:rPr>
              <a:t>Task</a:t>
            </a:r>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DeleteContact</a:t>
            </a:r>
            <a:r>
              <a:rPr lang="en-US" sz="1122" dirty="0">
                <a:solidFill>
                  <a:srgbClr val="000000"/>
                </a:solidFill>
                <a:highlight>
                  <a:srgbClr val="FFFFFF"/>
                </a:highlight>
                <a:latin typeface="Consolas" panose="020B0609020204030204" pitchFamily="49" charset="0"/>
              </a:rPr>
              <a:t>(</a:t>
            </a:r>
            <a:r>
              <a:rPr lang="en-US" sz="1122" dirty="0">
                <a:solidFill>
                  <a:srgbClr val="0000FF"/>
                </a:solidFill>
                <a:highlight>
                  <a:srgbClr val="FFFFFF"/>
                </a:highlight>
                <a:latin typeface="Consolas" panose="020B0609020204030204" pitchFamily="49" charset="0"/>
              </a:rPr>
              <a:t>string</a:t>
            </a:r>
            <a:r>
              <a:rPr lang="en-US" sz="1122" dirty="0">
                <a:solidFill>
                  <a:srgbClr val="000000"/>
                </a:solidFill>
                <a:highlight>
                  <a:srgbClr val="FFFFFF"/>
                </a:highlight>
                <a:latin typeface="Consolas" panose="020B0609020204030204" pitchFamily="49" charset="0"/>
              </a:rPr>
              <a:t> id)</a:t>
            </a: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r>
              <a:rPr lang="en-US" sz="1122" dirty="0" err="1">
                <a:solidFill>
                  <a:srgbClr val="0000FF"/>
                </a:solidFill>
                <a:highlight>
                  <a:srgbClr val="FFFFFF"/>
                </a:highlight>
                <a:latin typeface="Consolas" panose="020B0609020204030204" pitchFamily="49" charset="0"/>
              </a:rPr>
              <a:t>var</a:t>
            </a:r>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accessToken</a:t>
            </a:r>
            <a:r>
              <a:rPr lang="en-US" sz="1122" dirty="0">
                <a:solidFill>
                  <a:srgbClr val="000000"/>
                </a:solidFill>
                <a:highlight>
                  <a:srgbClr val="FFFFFF"/>
                </a:highlight>
                <a:latin typeface="Consolas" panose="020B0609020204030204" pitchFamily="49" charset="0"/>
              </a:rPr>
              <a:t> = </a:t>
            </a:r>
            <a:r>
              <a:rPr lang="en-US" sz="1122" dirty="0">
                <a:solidFill>
                  <a:srgbClr val="0000FF"/>
                </a:solidFill>
                <a:highlight>
                  <a:srgbClr val="FFFFFF"/>
                </a:highlight>
                <a:latin typeface="Consolas" panose="020B0609020204030204" pitchFamily="49" charset="0"/>
              </a:rPr>
              <a:t>await</a:t>
            </a:r>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GetGraphAccessTokenAsync</a:t>
            </a:r>
            <a:r>
              <a:rPr lang="en-US" sz="1122" dirty="0">
                <a:solidFill>
                  <a:srgbClr val="000000"/>
                </a:solidFill>
                <a:highlight>
                  <a:srgbClr val="FFFFFF"/>
                </a:highlight>
                <a:latin typeface="Consolas" panose="020B0609020204030204" pitchFamily="49" charset="0"/>
              </a:rPr>
              <a:t>();</a:t>
            </a:r>
          </a:p>
          <a:p>
            <a:r>
              <a:rPr lang="en-US" sz="1122" dirty="0">
                <a:solidFill>
                  <a:srgbClr val="000000"/>
                </a:solidFill>
                <a:highlight>
                  <a:srgbClr val="FFFFFF"/>
                </a:highlight>
                <a:latin typeface="Consolas" panose="020B0609020204030204" pitchFamily="49" charset="0"/>
              </a:rPr>
              <a:t>            </a:t>
            </a:r>
            <a:r>
              <a:rPr lang="en-US" sz="1122" dirty="0" err="1">
                <a:solidFill>
                  <a:srgbClr val="0000FF"/>
                </a:solidFill>
                <a:highlight>
                  <a:srgbClr val="FFFFFF"/>
                </a:highlight>
                <a:latin typeface="Consolas" panose="020B0609020204030204" pitchFamily="49" charset="0"/>
              </a:rPr>
              <a:t>var</a:t>
            </a:r>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restURL</a:t>
            </a:r>
            <a:r>
              <a:rPr lang="en-US" sz="1122" dirty="0">
                <a:solidFill>
                  <a:srgbClr val="000000"/>
                </a:solidFill>
                <a:highlight>
                  <a:srgbClr val="FFFFFF"/>
                </a:highlight>
                <a:latin typeface="Consolas" panose="020B0609020204030204" pitchFamily="49" charset="0"/>
              </a:rPr>
              <a:t> = </a:t>
            </a:r>
            <a:r>
              <a:rPr lang="en-US" sz="1122" dirty="0" err="1">
                <a:solidFill>
                  <a:srgbClr val="0000FF"/>
                </a:solidFill>
                <a:highlight>
                  <a:srgbClr val="FFFFFF"/>
                </a:highlight>
                <a:latin typeface="Consolas" panose="020B0609020204030204" pitchFamily="49" charset="0"/>
              </a:rPr>
              <a:t>string</a:t>
            </a:r>
            <a:r>
              <a:rPr lang="en-US" sz="1122" dirty="0" err="1">
                <a:solidFill>
                  <a:srgbClr val="000000"/>
                </a:solidFill>
                <a:highlight>
                  <a:srgbClr val="FFFFFF"/>
                </a:highlight>
                <a:latin typeface="Consolas" panose="020B0609020204030204" pitchFamily="49" charset="0"/>
              </a:rPr>
              <a:t>.Format</a:t>
            </a:r>
            <a:r>
              <a:rPr lang="en-US" sz="1122" dirty="0">
                <a:solidFill>
                  <a:srgbClr val="000000"/>
                </a:solidFill>
                <a:highlight>
                  <a:srgbClr val="FFFFFF"/>
                </a:highlight>
                <a:latin typeface="Consolas" panose="020B0609020204030204" pitchFamily="49" charset="0"/>
              </a:rPr>
              <a:t>(</a:t>
            </a:r>
            <a:r>
              <a:rPr lang="en-US" sz="1122" dirty="0">
                <a:solidFill>
                  <a:srgbClr val="A31515"/>
                </a:solidFill>
                <a:highlight>
                  <a:srgbClr val="FFFFFF"/>
                </a:highlight>
                <a:latin typeface="Consolas" panose="020B0609020204030204" pitchFamily="49" charset="0"/>
              </a:rPr>
              <a:t>"{0}me/contacts('{1}')"</a:t>
            </a:r>
            <a:r>
              <a:rPr lang="en-US" sz="1122" dirty="0">
                <a:solidFill>
                  <a:srgbClr val="000000"/>
                </a:solidFill>
                <a:highlight>
                  <a:srgbClr val="FFFFFF"/>
                </a:highlight>
                <a:latin typeface="Consolas" panose="020B0609020204030204" pitchFamily="49" charset="0"/>
              </a:rPr>
              <a:t>, </a:t>
            </a:r>
            <a:r>
              <a:rPr lang="en-US" sz="1122" dirty="0" err="1">
                <a:solidFill>
                  <a:srgbClr val="2B91AF"/>
                </a:solidFill>
                <a:highlight>
                  <a:srgbClr val="FFFFFF"/>
                </a:highlight>
                <a:latin typeface="Consolas" panose="020B0609020204030204" pitchFamily="49" charset="0"/>
              </a:rPr>
              <a:t>SettingsHelper</a:t>
            </a:r>
            <a:r>
              <a:rPr lang="en-US" sz="1122" dirty="0" err="1">
                <a:solidFill>
                  <a:srgbClr val="000000"/>
                </a:solidFill>
                <a:highlight>
                  <a:srgbClr val="FFFFFF"/>
                </a:highlight>
                <a:latin typeface="Consolas" panose="020B0609020204030204" pitchFamily="49" charset="0"/>
              </a:rPr>
              <a:t>.GraphResourceUrl</a:t>
            </a:r>
            <a:r>
              <a:rPr lang="en-US" sz="1122" dirty="0">
                <a:solidFill>
                  <a:srgbClr val="000000"/>
                </a:solidFill>
                <a:highlight>
                  <a:srgbClr val="FFFFFF"/>
                </a:highlight>
                <a:latin typeface="Consolas" panose="020B0609020204030204" pitchFamily="49" charset="0"/>
              </a:rPr>
              <a:t>, id);</a:t>
            </a:r>
          </a:p>
          <a:p>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try</a:t>
            </a:r>
            <a:endParaRPr lang="en-US" sz="1122" dirty="0">
              <a:solidFill>
                <a:srgbClr val="000000"/>
              </a:solidFill>
              <a:highlight>
                <a:srgbClr val="FFFFFF"/>
              </a:highlight>
              <a:latin typeface="Consolas" panose="020B0609020204030204" pitchFamily="49" charset="0"/>
            </a:endParaRP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using</a:t>
            </a:r>
            <a:r>
              <a:rPr lang="en-US" sz="1122" dirty="0">
                <a:solidFill>
                  <a:srgbClr val="000000"/>
                </a:solidFill>
                <a:highlight>
                  <a:srgbClr val="FFFFFF"/>
                </a:highlight>
                <a:latin typeface="Consolas" panose="020B0609020204030204" pitchFamily="49" charset="0"/>
              </a:rPr>
              <a:t> (</a:t>
            </a:r>
            <a:r>
              <a:rPr lang="en-US" sz="1122" dirty="0" err="1">
                <a:solidFill>
                  <a:srgbClr val="2B91AF"/>
                </a:solidFill>
                <a:highlight>
                  <a:srgbClr val="FFFFFF"/>
                </a:highlight>
                <a:latin typeface="Consolas" panose="020B0609020204030204" pitchFamily="49" charset="0"/>
              </a:rPr>
              <a:t>HttpClient</a:t>
            </a:r>
            <a:r>
              <a:rPr lang="en-US" sz="1122" dirty="0">
                <a:solidFill>
                  <a:srgbClr val="000000"/>
                </a:solidFill>
                <a:highlight>
                  <a:srgbClr val="FFFFFF"/>
                </a:highlight>
                <a:latin typeface="Consolas" panose="020B0609020204030204" pitchFamily="49" charset="0"/>
              </a:rPr>
              <a:t> client = </a:t>
            </a:r>
            <a:r>
              <a:rPr lang="en-US" sz="1122" dirty="0">
                <a:solidFill>
                  <a:srgbClr val="0000FF"/>
                </a:solidFill>
                <a:highlight>
                  <a:srgbClr val="FFFFFF"/>
                </a:highlight>
                <a:latin typeface="Consolas" panose="020B0609020204030204" pitchFamily="49" charset="0"/>
              </a:rPr>
              <a:t>new</a:t>
            </a:r>
            <a:r>
              <a:rPr lang="en-US" sz="1122" dirty="0">
                <a:solidFill>
                  <a:srgbClr val="000000"/>
                </a:solidFill>
                <a:highlight>
                  <a:srgbClr val="FFFFFF"/>
                </a:highlight>
                <a:latin typeface="Consolas" panose="020B0609020204030204" pitchFamily="49" charset="0"/>
              </a:rPr>
              <a:t> </a:t>
            </a:r>
            <a:r>
              <a:rPr lang="en-US" sz="1122" dirty="0" err="1">
                <a:solidFill>
                  <a:srgbClr val="2B91AF"/>
                </a:solidFill>
                <a:highlight>
                  <a:srgbClr val="FFFFFF"/>
                </a:highlight>
                <a:latin typeface="Consolas" panose="020B0609020204030204" pitchFamily="49" charset="0"/>
              </a:rPr>
              <a:t>HttpClient</a:t>
            </a:r>
            <a:r>
              <a:rPr lang="en-US" sz="1122" dirty="0">
                <a:solidFill>
                  <a:srgbClr val="000000"/>
                </a:solidFill>
                <a:highlight>
                  <a:srgbClr val="FFFFFF"/>
                </a:highlight>
                <a:latin typeface="Consolas" panose="020B0609020204030204" pitchFamily="49" charset="0"/>
              </a:rPr>
              <a:t>())</a:t>
            </a: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r>
              <a:rPr lang="en-US" sz="1122" dirty="0" err="1">
                <a:solidFill>
                  <a:srgbClr val="0000FF"/>
                </a:solidFill>
                <a:highlight>
                  <a:srgbClr val="FFFFFF"/>
                </a:highlight>
                <a:latin typeface="Consolas" panose="020B0609020204030204" pitchFamily="49" charset="0"/>
              </a:rPr>
              <a:t>var</a:t>
            </a:r>
            <a:r>
              <a:rPr lang="en-US" sz="1122" dirty="0">
                <a:solidFill>
                  <a:srgbClr val="000000"/>
                </a:solidFill>
                <a:highlight>
                  <a:srgbClr val="FFFFFF"/>
                </a:highlight>
                <a:latin typeface="Consolas" panose="020B0609020204030204" pitchFamily="49" charset="0"/>
              </a:rPr>
              <a:t> accept = </a:t>
            </a:r>
            <a:r>
              <a:rPr lang="en-US" sz="1122" dirty="0">
                <a:solidFill>
                  <a:srgbClr val="A31515"/>
                </a:solidFill>
                <a:highlight>
                  <a:srgbClr val="FFFFFF"/>
                </a:highlight>
                <a:latin typeface="Consolas" panose="020B0609020204030204" pitchFamily="49" charset="0"/>
              </a:rPr>
              <a:t>"application/</a:t>
            </a:r>
            <a:r>
              <a:rPr lang="en-US" sz="1122" dirty="0" err="1">
                <a:solidFill>
                  <a:srgbClr val="A31515"/>
                </a:solidFill>
                <a:highlight>
                  <a:srgbClr val="FFFFFF"/>
                </a:highlight>
                <a:latin typeface="Consolas" panose="020B0609020204030204" pitchFamily="49" charset="0"/>
              </a:rPr>
              <a:t>json</a:t>
            </a:r>
            <a:r>
              <a:rPr lang="en-US" sz="1122" dirty="0">
                <a:solidFill>
                  <a:srgbClr val="A31515"/>
                </a:solidFill>
                <a:highlight>
                  <a:srgbClr val="FFFFFF"/>
                </a:highlight>
                <a:latin typeface="Consolas" panose="020B0609020204030204" pitchFamily="49" charset="0"/>
              </a:rPr>
              <a:t>"</a:t>
            </a:r>
            <a:r>
              <a:rPr lang="en-US" sz="1122" dirty="0">
                <a:solidFill>
                  <a:srgbClr val="000000"/>
                </a:solidFill>
                <a:highlight>
                  <a:srgbClr val="FFFFFF"/>
                </a:highlight>
                <a:latin typeface="Consolas" panose="020B0609020204030204" pitchFamily="49" charset="0"/>
              </a:rPr>
              <a:t>;</a:t>
            </a:r>
          </a:p>
          <a:p>
            <a:endParaRPr lang="en-US" sz="1122" dirty="0">
              <a:solidFill>
                <a:srgbClr val="000000"/>
              </a:solidFill>
              <a:highlight>
                <a:srgbClr val="FFFFFF"/>
              </a:highlight>
              <a:latin typeface="Consolas" panose="020B0609020204030204" pitchFamily="49" charset="0"/>
            </a:endParaRPr>
          </a:p>
          <a:p>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client.DefaultRequestHeaders.Add</a:t>
            </a:r>
            <a:r>
              <a:rPr lang="en-US" sz="1122" dirty="0">
                <a:solidFill>
                  <a:srgbClr val="000000"/>
                </a:solidFill>
                <a:highlight>
                  <a:srgbClr val="FFFFFF"/>
                </a:highlight>
                <a:latin typeface="Consolas" panose="020B0609020204030204" pitchFamily="49" charset="0"/>
              </a:rPr>
              <a:t>(</a:t>
            </a:r>
            <a:r>
              <a:rPr lang="en-US" sz="1122" dirty="0">
                <a:solidFill>
                  <a:srgbClr val="A31515"/>
                </a:solidFill>
                <a:highlight>
                  <a:srgbClr val="FFFFFF"/>
                </a:highlight>
                <a:latin typeface="Consolas" panose="020B0609020204030204" pitchFamily="49" charset="0"/>
              </a:rPr>
              <a:t>"Accept"</a:t>
            </a:r>
            <a:r>
              <a:rPr lang="en-US" sz="1122" dirty="0">
                <a:solidFill>
                  <a:srgbClr val="000000"/>
                </a:solidFill>
                <a:highlight>
                  <a:srgbClr val="FFFFFF"/>
                </a:highlight>
                <a:latin typeface="Consolas" panose="020B0609020204030204" pitchFamily="49" charset="0"/>
              </a:rPr>
              <a:t>, accept);</a:t>
            </a:r>
          </a:p>
          <a:p>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client.DefaultRequestHeaders.Authorization</a:t>
            </a:r>
            <a:r>
              <a:rPr lang="en-US" sz="1122" dirty="0">
                <a:solidFill>
                  <a:srgbClr val="000000"/>
                </a:solidFill>
                <a:highlight>
                  <a:srgbClr val="FFFFFF"/>
                </a:highlight>
                <a:latin typeface="Consolas" panose="020B0609020204030204" pitchFamily="49" charset="0"/>
              </a:rPr>
              <a:t> = </a:t>
            </a:r>
            <a:r>
              <a:rPr lang="en-US" sz="1122" dirty="0">
                <a:solidFill>
                  <a:srgbClr val="0000FF"/>
                </a:solidFill>
                <a:highlight>
                  <a:srgbClr val="FFFFFF"/>
                </a:highlight>
                <a:latin typeface="Consolas" panose="020B0609020204030204" pitchFamily="49" charset="0"/>
              </a:rPr>
              <a:t>new</a:t>
            </a:r>
            <a:r>
              <a:rPr lang="en-US" sz="1122" dirty="0">
                <a:solidFill>
                  <a:srgbClr val="000000"/>
                </a:solidFill>
                <a:highlight>
                  <a:srgbClr val="FFFFFF"/>
                </a:highlight>
                <a:latin typeface="Consolas" panose="020B0609020204030204" pitchFamily="49" charset="0"/>
              </a:rPr>
              <a:t> </a:t>
            </a:r>
            <a:r>
              <a:rPr lang="en-US" sz="1122" dirty="0" err="1">
                <a:solidFill>
                  <a:srgbClr val="2B91AF"/>
                </a:solidFill>
                <a:highlight>
                  <a:srgbClr val="FFFFFF"/>
                </a:highlight>
                <a:latin typeface="Consolas" panose="020B0609020204030204" pitchFamily="49" charset="0"/>
              </a:rPr>
              <a:t>AuthenticationHeaderValue</a:t>
            </a:r>
            <a:r>
              <a:rPr lang="en-US" sz="1122" dirty="0">
                <a:solidFill>
                  <a:srgbClr val="000000"/>
                </a:solidFill>
                <a:highlight>
                  <a:srgbClr val="FFFFFF"/>
                </a:highlight>
                <a:latin typeface="Consolas" panose="020B0609020204030204" pitchFamily="49" charset="0"/>
              </a:rPr>
              <a:t>(</a:t>
            </a:r>
            <a:r>
              <a:rPr lang="en-US" sz="1122" dirty="0">
                <a:solidFill>
                  <a:srgbClr val="A31515"/>
                </a:solidFill>
                <a:highlight>
                  <a:srgbClr val="FFFFFF"/>
                </a:highlight>
                <a:latin typeface="Consolas" panose="020B0609020204030204" pitchFamily="49" charset="0"/>
              </a:rPr>
              <a:t>"Bearer"</a:t>
            </a:r>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accessToken</a:t>
            </a:r>
            <a:r>
              <a:rPr lang="en-US" sz="1122" dirty="0">
                <a:solidFill>
                  <a:srgbClr val="000000"/>
                </a:solidFill>
                <a:highlight>
                  <a:srgbClr val="FFFFFF"/>
                </a:highlight>
                <a:latin typeface="Consolas" panose="020B0609020204030204" pitchFamily="49" charset="0"/>
              </a:rPr>
              <a:t>);</a:t>
            </a:r>
          </a:p>
          <a:p>
            <a:endParaRPr lang="en-US" sz="1122" dirty="0">
              <a:solidFill>
                <a:srgbClr val="000000"/>
              </a:solidFill>
              <a:highlight>
                <a:srgbClr val="FFFFFF"/>
              </a:highlight>
              <a:latin typeface="Consolas" panose="020B0609020204030204" pitchFamily="49" charset="0"/>
            </a:endParaRPr>
          </a:p>
          <a:p>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using</a:t>
            </a:r>
            <a:r>
              <a:rPr lang="en-US" sz="1122" dirty="0">
                <a:solidFill>
                  <a:srgbClr val="000000"/>
                </a:solidFill>
                <a:highlight>
                  <a:srgbClr val="FFFFFF"/>
                </a:highlight>
                <a:latin typeface="Consolas" panose="020B0609020204030204" pitchFamily="49" charset="0"/>
              </a:rPr>
              <a:t> (</a:t>
            </a:r>
            <a:r>
              <a:rPr lang="en-US" sz="1122" dirty="0" err="1">
                <a:solidFill>
                  <a:srgbClr val="0000FF"/>
                </a:solidFill>
                <a:highlight>
                  <a:srgbClr val="FFFFFF"/>
                </a:highlight>
                <a:latin typeface="Consolas" panose="020B0609020204030204" pitchFamily="49" charset="0"/>
              </a:rPr>
              <a:t>var</a:t>
            </a:r>
            <a:r>
              <a:rPr lang="en-US" sz="1122" dirty="0">
                <a:solidFill>
                  <a:srgbClr val="000000"/>
                </a:solidFill>
                <a:highlight>
                  <a:srgbClr val="FFFFFF"/>
                </a:highlight>
                <a:latin typeface="Consolas" panose="020B0609020204030204" pitchFamily="49" charset="0"/>
              </a:rPr>
              <a:t> response = </a:t>
            </a:r>
            <a:r>
              <a:rPr lang="en-US" sz="1122" dirty="0">
                <a:solidFill>
                  <a:srgbClr val="0000FF"/>
                </a:solidFill>
                <a:highlight>
                  <a:srgbClr val="FFFFFF"/>
                </a:highlight>
                <a:latin typeface="Consolas" panose="020B0609020204030204" pitchFamily="49" charset="0"/>
              </a:rPr>
              <a:t>await</a:t>
            </a:r>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client.DeleteAsync</a:t>
            </a:r>
            <a:r>
              <a:rPr lang="en-US" sz="1122" dirty="0">
                <a:solidFill>
                  <a:srgbClr val="000000"/>
                </a:solidFill>
                <a:highlight>
                  <a:srgbClr val="FFFFFF"/>
                </a:highlight>
                <a:latin typeface="Consolas" panose="020B0609020204030204" pitchFamily="49" charset="0"/>
              </a:rPr>
              <a:t>(</a:t>
            </a:r>
            <a:r>
              <a:rPr lang="en-US" sz="1122" dirty="0" err="1">
                <a:solidFill>
                  <a:srgbClr val="000000"/>
                </a:solidFill>
                <a:highlight>
                  <a:srgbClr val="FFFFFF"/>
                </a:highlight>
                <a:latin typeface="Consolas" panose="020B0609020204030204" pitchFamily="49" charset="0"/>
              </a:rPr>
              <a:t>restURL</a:t>
            </a:r>
            <a:r>
              <a:rPr lang="en-US" sz="1122" dirty="0">
                <a:solidFill>
                  <a:srgbClr val="000000"/>
                </a:solidFill>
                <a:highlight>
                  <a:srgbClr val="FFFFFF"/>
                </a:highlight>
                <a:latin typeface="Consolas" panose="020B0609020204030204" pitchFamily="49" charset="0"/>
              </a:rPr>
              <a:t>))</a:t>
            </a: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if</a:t>
            </a:r>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response.IsSuccessStatusCode</a:t>
            </a:r>
            <a:r>
              <a:rPr lang="en-US" sz="1122" dirty="0">
                <a:solidFill>
                  <a:srgbClr val="000000"/>
                </a:solidFill>
                <a:highlight>
                  <a:srgbClr val="FFFFFF"/>
                </a:highlight>
                <a:latin typeface="Consolas" panose="020B0609020204030204" pitchFamily="49" charset="0"/>
              </a:rPr>
              <a:t>)</a:t>
            </a:r>
          </a:p>
          <a:p>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return</a:t>
            </a:r>
            <a:r>
              <a:rPr lang="en-US" sz="1122" dirty="0">
                <a:solidFill>
                  <a:srgbClr val="000000"/>
                </a:solidFill>
                <a:highlight>
                  <a:srgbClr val="FFFFFF"/>
                </a:highlight>
                <a:latin typeface="Consolas" panose="020B0609020204030204" pitchFamily="49" charset="0"/>
              </a:rPr>
              <a:t>;</a:t>
            </a:r>
          </a:p>
          <a:p>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else</a:t>
            </a:r>
            <a:endParaRPr lang="en-US" sz="1122" dirty="0">
              <a:solidFill>
                <a:srgbClr val="000000"/>
              </a:solidFill>
              <a:highlight>
                <a:srgbClr val="FFFFFF"/>
              </a:highlight>
              <a:latin typeface="Consolas" panose="020B0609020204030204" pitchFamily="49" charset="0"/>
            </a:endParaRPr>
          </a:p>
          <a:p>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throw</a:t>
            </a:r>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new</a:t>
            </a:r>
            <a:r>
              <a:rPr lang="en-US" sz="1122" dirty="0">
                <a:solidFill>
                  <a:srgbClr val="000000"/>
                </a:solidFill>
                <a:highlight>
                  <a:srgbClr val="FFFFFF"/>
                </a:highlight>
                <a:latin typeface="Consolas" panose="020B0609020204030204" pitchFamily="49" charset="0"/>
              </a:rPr>
              <a:t> </a:t>
            </a:r>
            <a:r>
              <a:rPr lang="en-US" sz="1122" dirty="0">
                <a:solidFill>
                  <a:srgbClr val="2B91AF"/>
                </a:solidFill>
                <a:highlight>
                  <a:srgbClr val="FFFFFF"/>
                </a:highlight>
                <a:latin typeface="Consolas" panose="020B0609020204030204" pitchFamily="49" charset="0"/>
              </a:rPr>
              <a:t>Exception</a:t>
            </a:r>
            <a:r>
              <a:rPr lang="en-US" sz="1122" dirty="0">
                <a:solidFill>
                  <a:srgbClr val="000000"/>
                </a:solidFill>
                <a:highlight>
                  <a:srgbClr val="FFFFFF"/>
                </a:highlight>
                <a:latin typeface="Consolas" panose="020B0609020204030204" pitchFamily="49" charset="0"/>
              </a:rPr>
              <a:t>(</a:t>
            </a:r>
            <a:r>
              <a:rPr lang="en-US" sz="1122" dirty="0">
                <a:solidFill>
                  <a:srgbClr val="A31515"/>
                </a:solidFill>
                <a:highlight>
                  <a:srgbClr val="FFFFFF"/>
                </a:highlight>
                <a:latin typeface="Consolas" panose="020B0609020204030204" pitchFamily="49" charset="0"/>
              </a:rPr>
              <a:t>"delete contact error: "</a:t>
            </a:r>
            <a:r>
              <a:rPr lang="en-US" sz="1122" dirty="0">
                <a:solidFill>
                  <a:srgbClr val="000000"/>
                </a:solidFill>
                <a:highlight>
                  <a:srgbClr val="FFFFFF"/>
                </a:highlight>
                <a:latin typeface="Consolas" panose="020B0609020204030204" pitchFamily="49" charset="0"/>
              </a:rPr>
              <a:t> + </a:t>
            </a:r>
            <a:r>
              <a:rPr lang="en-US" sz="1122" dirty="0" err="1">
                <a:solidFill>
                  <a:srgbClr val="000000"/>
                </a:solidFill>
                <a:highlight>
                  <a:srgbClr val="FFFFFF"/>
                </a:highlight>
                <a:latin typeface="Consolas" panose="020B0609020204030204" pitchFamily="49" charset="0"/>
              </a:rPr>
              <a:t>response.StatusCode</a:t>
            </a:r>
            <a:r>
              <a:rPr lang="en-US" sz="1122" dirty="0">
                <a:solidFill>
                  <a:srgbClr val="000000"/>
                </a:solidFill>
                <a:highlight>
                  <a:srgbClr val="FFFFFF"/>
                </a:highlight>
                <a:latin typeface="Consolas" panose="020B0609020204030204" pitchFamily="49" charset="0"/>
              </a:rPr>
              <a:t>);</a:t>
            </a: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r>
              <a:rPr lang="en-US" sz="1122" dirty="0">
                <a:solidFill>
                  <a:srgbClr val="0000FF"/>
                </a:solidFill>
                <a:highlight>
                  <a:srgbClr val="FFFFFF"/>
                </a:highlight>
                <a:latin typeface="Consolas" panose="020B0609020204030204" pitchFamily="49" charset="0"/>
              </a:rPr>
              <a:t>catch</a:t>
            </a:r>
            <a:r>
              <a:rPr lang="en-US" sz="1122" dirty="0">
                <a:solidFill>
                  <a:srgbClr val="000000"/>
                </a:solidFill>
                <a:highlight>
                  <a:srgbClr val="FFFFFF"/>
                </a:highlight>
                <a:latin typeface="Consolas" panose="020B0609020204030204" pitchFamily="49" charset="0"/>
              </a:rPr>
              <a:t> (</a:t>
            </a:r>
            <a:r>
              <a:rPr lang="en-US" sz="1122" dirty="0">
                <a:solidFill>
                  <a:srgbClr val="2B91AF"/>
                </a:solidFill>
                <a:highlight>
                  <a:srgbClr val="FFFFFF"/>
                </a:highlight>
                <a:latin typeface="Consolas" panose="020B0609020204030204" pitchFamily="49" charset="0"/>
              </a:rPr>
              <a:t>Exception</a:t>
            </a:r>
            <a:r>
              <a:rPr lang="en-US" sz="1122" dirty="0">
                <a:solidFill>
                  <a:srgbClr val="000000"/>
                </a:solidFill>
                <a:highlight>
                  <a:srgbClr val="FFFFFF"/>
                </a:highlight>
                <a:latin typeface="Consolas" panose="020B0609020204030204" pitchFamily="49" charset="0"/>
              </a:rPr>
              <a:t> el)</a:t>
            </a: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r>
              <a:rPr lang="en-US" sz="1122" dirty="0" err="1">
                <a:solidFill>
                  <a:srgbClr val="000000"/>
                </a:solidFill>
                <a:highlight>
                  <a:srgbClr val="FFFFFF"/>
                </a:highlight>
                <a:latin typeface="Consolas" panose="020B0609020204030204" pitchFamily="49" charset="0"/>
              </a:rPr>
              <a:t>el.ToString</a:t>
            </a:r>
            <a:r>
              <a:rPr lang="en-US" sz="1122" dirty="0">
                <a:solidFill>
                  <a:srgbClr val="000000"/>
                </a:solidFill>
                <a:highlight>
                  <a:srgbClr val="FFFFFF"/>
                </a:highlight>
                <a:latin typeface="Consolas" panose="020B0609020204030204" pitchFamily="49" charset="0"/>
              </a:rPr>
              <a:t>();</a:t>
            </a:r>
          </a:p>
          <a:p>
            <a:r>
              <a:rPr lang="en-US" sz="1122" dirty="0">
                <a:solidFill>
                  <a:srgbClr val="000000"/>
                </a:solidFill>
                <a:highlight>
                  <a:srgbClr val="FFFFFF"/>
                </a:highlight>
                <a:latin typeface="Consolas" panose="020B0609020204030204" pitchFamily="49" charset="0"/>
              </a:rPr>
              <a:t>            }</a:t>
            </a:r>
          </a:p>
          <a:p>
            <a:r>
              <a:rPr lang="en-US" sz="1122" dirty="0">
                <a:solidFill>
                  <a:srgbClr val="000000"/>
                </a:solidFill>
                <a:highlight>
                  <a:srgbClr val="FFFFFF"/>
                </a:highlight>
                <a:latin typeface="Consolas" panose="020B0609020204030204" pitchFamily="49" charset="0"/>
              </a:rPr>
              <a:t>        }</a:t>
            </a:r>
            <a:endParaRPr lang="en-US" sz="1122" dirty="0"/>
          </a:p>
        </p:txBody>
      </p:sp>
    </p:spTree>
    <p:extLst>
      <p:ext uri="{BB962C8B-B14F-4D97-AF65-F5344CB8AC3E}">
        <p14:creationId xmlns:p14="http://schemas.microsoft.com/office/powerpoint/2010/main" val="7937914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1846659"/>
          </a:xfrm>
        </p:spPr>
        <p:txBody>
          <a:bodyPr/>
          <a:lstStyle/>
          <a:p>
            <a:r>
              <a:rPr lang="en-US" sz="6000" dirty="0"/>
              <a:t>Exchange operations using </a:t>
            </a:r>
            <a:br>
              <a:rPr lang="en-US" sz="6000" dirty="0"/>
            </a:br>
            <a:r>
              <a:rPr lang="en-US" sz="6000" dirty="0"/>
              <a:t>the Office 365 REST APIs</a:t>
            </a:r>
          </a:p>
        </p:txBody>
      </p:sp>
      <p:sp>
        <p:nvSpPr>
          <p:cNvPr id="2" name="Text Placeholder 1"/>
          <p:cNvSpPr>
            <a:spLocks noGrp="1"/>
          </p:cNvSpPr>
          <p:nvPr>
            <p:ph type="body" sz="quarter" idx="12"/>
          </p:nvPr>
        </p:nvSpPr>
        <p:spPr/>
        <p:txBody>
          <a:bodyPr/>
          <a:lstStyle/>
          <a:p>
            <a:r>
              <a:rPr lang="en-US"/>
              <a:t>demo</a:t>
            </a:r>
            <a:endParaRPr lang="en-US" dirty="0"/>
          </a:p>
        </p:txBody>
      </p:sp>
      <p:grpSp>
        <p:nvGrpSpPr>
          <p:cNvPr id="7" name="Group 6"/>
          <p:cNvGrpSpPr/>
          <p:nvPr/>
        </p:nvGrpSpPr>
        <p:grpSpPr>
          <a:xfrm>
            <a:off x="8001000" y="3169195"/>
            <a:ext cx="3978275" cy="3345905"/>
            <a:chOff x="8443913" y="4611688"/>
            <a:chExt cx="2676525" cy="2251075"/>
          </a:xfrm>
        </p:grpSpPr>
        <p:sp>
          <p:nvSpPr>
            <p:cNvPr id="8" name="Freeform 7"/>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8"/>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11"/>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2"/>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6"/>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3"/>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6"/>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30"/>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2"/>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3"/>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4"/>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5"/>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7"/>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8"/>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9"/>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40"/>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41"/>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2"/>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4"/>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5"/>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6"/>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7"/>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9"/>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50"/>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1"/>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3"/>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5"/>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6"/>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5"/>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8"/>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3"/>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4"/>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5"/>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6"/>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9"/>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2"/>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7"/>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8"/>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0" name="Footer Placeholder 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dirty="0">
                <a:gradFill>
                  <a:gsLst>
                    <a:gs pos="24779">
                      <a:schemeClr val="tx1"/>
                    </a:gs>
                    <a:gs pos="7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rPr>
              <a:t>Exchange operations with REST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987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a:t>
            </a:r>
          </a:p>
        </p:txBody>
      </p:sp>
      <p:sp>
        <p:nvSpPr>
          <p:cNvPr id="5" name="Text Placeholder 4"/>
          <p:cNvSpPr>
            <a:spLocks noGrp="1"/>
          </p:cNvSpPr>
          <p:nvPr>
            <p:ph type="body" sz="quarter" idx="10"/>
          </p:nvPr>
        </p:nvSpPr>
        <p:spPr>
          <a:xfrm>
            <a:off x="274639" y="1212850"/>
            <a:ext cx="8121215" cy="2880789"/>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smtClean="0">
                <a:gradFill>
                  <a:gsLst>
                    <a:gs pos="1250">
                      <a:schemeClr val="tx1"/>
                    </a:gs>
                    <a:gs pos="99000">
                      <a:schemeClr val="tx1"/>
                    </a:gs>
                  </a:gsLst>
                  <a:lin ang="5400000" scaled="0"/>
                </a:gradFill>
              </a:rPr>
              <a:t>Batching </a:t>
            </a:r>
            <a:r>
              <a:rPr lang="en-US" sz="3200" dirty="0">
                <a:gradFill>
                  <a:gsLst>
                    <a:gs pos="1250">
                      <a:schemeClr val="tx1"/>
                    </a:gs>
                    <a:gs pos="99000">
                      <a:schemeClr val="tx1"/>
                    </a:gs>
                  </a:gsLst>
                  <a:lin ang="5400000" scaled="0"/>
                </a:gradFill>
              </a:rPr>
              <a:t>support</a:t>
            </a:r>
          </a:p>
          <a:p>
            <a:pPr marL="690563">
              <a:spcBef>
                <a:spcPts val="2400"/>
              </a:spcBef>
            </a:pPr>
            <a:r>
              <a:rPr lang="en-US" sz="3200" dirty="0" smtClean="0">
                <a:gradFill>
                  <a:gsLst>
                    <a:gs pos="1250">
                      <a:schemeClr val="tx1"/>
                    </a:gs>
                    <a:gs pos="99000">
                      <a:schemeClr val="tx1"/>
                    </a:gs>
                  </a:gsLst>
                  <a:lin ang="5400000" scaled="0"/>
                </a:gradFill>
              </a:rPr>
              <a:t>Exchange </a:t>
            </a:r>
            <a:r>
              <a:rPr lang="en-US" sz="3200" dirty="0">
                <a:gradFill>
                  <a:gsLst>
                    <a:gs pos="1250">
                      <a:schemeClr val="tx1"/>
                    </a:gs>
                    <a:gs pos="99000">
                      <a:schemeClr val="tx1"/>
                    </a:gs>
                  </a:gsLst>
                  <a:lin ang="5400000" scaled="0"/>
                </a:gradFill>
              </a:rPr>
              <a:t>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6170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16906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Engage</a:t>
            </a:r>
            <a:endParaRPr lang="en-US" dirty="0"/>
          </a:p>
        </p:txBody>
      </p:sp>
    </p:spTree>
    <p:extLst>
      <p:ext uri="{BB962C8B-B14F-4D97-AF65-F5344CB8AC3E}">
        <p14:creationId xmlns:p14="http://schemas.microsoft.com/office/powerpoint/2010/main" val="344257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6055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type="body" sz="quarter" idx="10"/>
          </p:nvPr>
        </p:nvSpPr>
        <p:spPr>
          <a:xfrm>
            <a:off x="274639" y="1212850"/>
            <a:ext cx="8121215" cy="2880789"/>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smtClean="0">
                <a:gradFill>
                  <a:gsLst>
                    <a:gs pos="1250">
                      <a:schemeClr val="tx1"/>
                    </a:gs>
                    <a:gs pos="99000">
                      <a:schemeClr val="tx1"/>
                    </a:gs>
                  </a:gsLst>
                  <a:lin ang="5400000" scaled="0"/>
                </a:gradFill>
              </a:rPr>
              <a:t>Batching </a:t>
            </a:r>
            <a:r>
              <a:rPr lang="en-US" sz="3200" dirty="0">
                <a:gradFill>
                  <a:gsLst>
                    <a:gs pos="1250">
                      <a:schemeClr val="tx1"/>
                    </a:gs>
                    <a:gs pos="99000">
                      <a:schemeClr val="tx1"/>
                    </a:gs>
                  </a:gsLst>
                  <a:lin ang="5400000" scaled="0"/>
                </a:gradFill>
              </a:rPr>
              <a:t>support</a:t>
            </a:r>
          </a:p>
          <a:p>
            <a:pPr marL="690563">
              <a:spcBef>
                <a:spcPts val="2400"/>
              </a:spcBef>
            </a:pPr>
            <a:r>
              <a:rPr lang="en-US" sz="3200" dirty="0" smtClean="0">
                <a:gradFill>
                  <a:gsLst>
                    <a:gs pos="1250">
                      <a:schemeClr val="tx1"/>
                    </a:gs>
                    <a:gs pos="99000">
                      <a:schemeClr val="tx1"/>
                    </a:gs>
                  </a:gsLst>
                  <a:lin ang="5400000" scaled="0"/>
                </a:gradFill>
              </a:rPr>
              <a:t>Exchange </a:t>
            </a:r>
            <a:r>
              <a:rPr lang="en-US" sz="3200" dirty="0">
                <a:gradFill>
                  <a:gsLst>
                    <a:gs pos="1250">
                      <a:schemeClr val="tx1"/>
                    </a:gs>
                    <a:gs pos="99000">
                      <a:schemeClr val="tx1"/>
                    </a:gs>
                  </a:gsLst>
                  <a:lin ang="5400000" scaled="0"/>
                </a:gradFill>
              </a:rPr>
              <a:t>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4162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86765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Overview</a:t>
            </a:r>
          </a:p>
        </p:txBody>
      </p:sp>
      <p:sp>
        <p:nvSpPr>
          <p:cNvPr id="6" name="Text Placeholder 5"/>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for Calendar, Mail </a:t>
            </a:r>
            <a:br>
              <a:rPr lang="en-US" dirty="0"/>
            </a:br>
            <a:r>
              <a:rPr lang="en-US" dirty="0"/>
              <a:t>and Contacts</a:t>
            </a:r>
          </a:p>
        </p:txBody>
      </p:sp>
      <p:sp>
        <p:nvSpPr>
          <p:cNvPr id="7" name="Text Placeholder 6"/>
          <p:cNvSpPr>
            <a:spLocks noGrp="1"/>
          </p:cNvSpPr>
          <p:nvPr>
            <p:ph type="body" sz="quarter" idx="10"/>
          </p:nvPr>
        </p:nvSpPr>
        <p:spPr>
          <a:xfrm>
            <a:off x="274638" y="1973263"/>
            <a:ext cx="11887200" cy="3554819"/>
          </a:xfrm>
        </p:spPr>
        <p:txBody>
          <a:bodyPr/>
          <a:lstStyle/>
          <a:p>
            <a:r>
              <a:rPr lang="en-US" sz="3600" dirty="0"/>
              <a:t>Microsoft Graph</a:t>
            </a:r>
          </a:p>
          <a:p>
            <a:pPr lvl="1"/>
            <a:r>
              <a:rPr lang="en-US" dirty="0"/>
              <a:t>Mail Messages</a:t>
            </a:r>
          </a:p>
          <a:p>
            <a:pPr lvl="1"/>
            <a:r>
              <a:rPr lang="en-US" dirty="0"/>
              <a:t>Contacts</a:t>
            </a:r>
          </a:p>
          <a:p>
            <a:pPr lvl="1"/>
            <a:r>
              <a:rPr lang="en-US" dirty="0"/>
              <a:t>Calendar Events</a:t>
            </a:r>
          </a:p>
          <a:p>
            <a:pPr>
              <a:lnSpc>
                <a:spcPct val="150000"/>
              </a:lnSpc>
            </a:pPr>
            <a:r>
              <a:rPr lang="en-US" sz="3600" dirty="0"/>
              <a:t>Microsoft Graph accessible through REST</a:t>
            </a:r>
          </a:p>
          <a:p>
            <a:pPr lvl="1"/>
            <a:r>
              <a:rPr lang="en-US" sz="1800" dirty="0"/>
              <a:t>https://graph.microsoft.com/v1.0/me/messages</a:t>
            </a:r>
          </a:p>
          <a:p>
            <a:pPr lvl="1"/>
            <a:r>
              <a:rPr lang="en-US" sz="1800" dirty="0"/>
              <a:t>https://graph.microsoft.com/v1.0/me/contacts</a:t>
            </a:r>
          </a:p>
          <a:p>
            <a:pPr lvl="1"/>
            <a:r>
              <a:rPr lang="en-US" sz="1800" dirty="0"/>
              <a:t>https://graph.microsoft.com/v1.0/me/events</a:t>
            </a:r>
          </a:p>
        </p:txBody>
      </p:sp>
      <p:sp>
        <p:nvSpPr>
          <p:cNvPr id="6" name="Footer Placeholder 5"/>
          <p:cNvSpPr>
            <a:spLocks noGrp="1"/>
          </p:cNvSpPr>
          <p:nvPr>
            <p:ph type="ftr" sz="quarter" idx="11"/>
          </p:nvPr>
        </p:nvSpPr>
        <p:spPr/>
        <p:txBody>
          <a:bodyPr/>
          <a:lstStyle/>
          <a:p>
            <a:pPr>
              <a:defRPr/>
            </a:pPr>
            <a:r>
              <a:rPr lang="en-US" sz="1400" dirty="0">
                <a:gradFill>
                  <a:gsLst>
                    <a:gs pos="49558">
                      <a:schemeClr val="accent3"/>
                    </a:gs>
                    <a:gs pos="71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chemeClr val="tx1"/>
                    </a:gs>
                    <a:gs pos="71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chemeClr val="tx1"/>
                    </a:gs>
                    <a:gs pos="71000">
                      <a:schemeClr val="tx1"/>
                    </a:gs>
                  </a:gsLst>
                  <a:lin ang="5400000" scaled="0"/>
                </a:gradFill>
              </a:rPr>
              <a:t>Overview</a:t>
            </a:r>
          </a:p>
          <a:p>
            <a:endParaRPr lang="en-US" dirty="0">
              <a:gradFill>
                <a:gsLst>
                  <a:gs pos="84956">
                    <a:schemeClr val="tx1"/>
                  </a:gs>
                  <a:gs pos="71000">
                    <a:schemeClr val="tx1"/>
                  </a:gs>
                </a:gsLst>
                <a:lin ang="5400000" scaled="0"/>
              </a:gradFill>
            </a:endParaRPr>
          </a:p>
        </p:txBody>
      </p:sp>
    </p:spTree>
    <p:extLst>
      <p:ext uri="{BB962C8B-B14F-4D97-AF65-F5344CB8AC3E}">
        <p14:creationId xmlns:p14="http://schemas.microsoft.com/office/powerpoint/2010/main" val="68011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Mailbox contacts</a:t>
            </a:r>
          </a:p>
        </p:txBody>
      </p:sp>
      <p:sp>
        <p:nvSpPr>
          <p:cNvPr id="3" name="Text Placeholder 2"/>
          <p:cNvSpPr>
            <a:spLocks noGrp="1"/>
          </p:cNvSpPr>
          <p:nvPr>
            <p:ph type="body" sz="quarter" idx="10"/>
          </p:nvPr>
        </p:nvSpPr>
        <p:spPr/>
        <p:txBody>
          <a:bodyPr/>
          <a:lstStyle/>
          <a:p>
            <a:r>
              <a:rPr lang="en-US" dirty="0"/>
              <a:t>Common API </a:t>
            </a:r>
            <a:br>
              <a:rPr lang="en-US" dirty="0"/>
            </a:br>
            <a:r>
              <a:rPr lang="en-US" dirty="0"/>
              <a:t>operations</a:t>
            </a:r>
          </a:p>
          <a:p>
            <a:pPr lvl="1"/>
            <a:r>
              <a:rPr lang="en-US" dirty="0"/>
              <a:t>Creating contacts</a:t>
            </a:r>
          </a:p>
          <a:p>
            <a:pPr lvl="1"/>
            <a:r>
              <a:rPr lang="en-US" dirty="0"/>
              <a:t>Deleting contacts</a:t>
            </a:r>
          </a:p>
          <a:p>
            <a:pPr lvl="1"/>
            <a:r>
              <a:rPr lang="en-US" dirty="0"/>
              <a:t>Editing contacts</a:t>
            </a:r>
          </a:p>
        </p:txBody>
      </p:sp>
      <p:pic>
        <p:nvPicPr>
          <p:cNvPr id="7" name="Picture 6"/>
          <p:cNvPicPr>
            <a:picLocks noChangeAspect="1"/>
          </p:cNvPicPr>
          <p:nvPr/>
        </p:nvPicPr>
        <p:blipFill>
          <a:blip r:embed="rId2"/>
          <a:stretch>
            <a:fillRect/>
          </a:stretch>
        </p:blipFill>
        <p:spPr>
          <a:xfrm>
            <a:off x="4846638" y="1212849"/>
            <a:ext cx="7315200" cy="4742267"/>
          </a:xfrm>
          <a:prstGeom prst="rect">
            <a:avLst/>
          </a:prstGeom>
          <a:ln w="3175" cap="sq">
            <a:solidFill>
              <a:schemeClr val="bg1">
                <a:lumMod val="85000"/>
              </a:schemeClr>
            </a:solidFill>
            <a:prstDash val="solid"/>
            <a:miter lim="800000"/>
          </a:ln>
          <a:effectLst/>
        </p:spPr>
      </p:pic>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055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CRUD support</a:t>
            </a:r>
          </a:p>
        </p:txBody>
      </p:sp>
      <p:sp>
        <p:nvSpPr>
          <p:cNvPr id="6" name="Text Placeholder 5"/>
          <p:cNvSpPr>
            <a:spLocks noGrp="1"/>
          </p:cNvSpPr>
          <p:nvPr>
            <p:ph type="body" sz="quarter" idx="12"/>
          </p:nvPr>
        </p:nvSpPr>
        <p:spPr/>
        <p:txBody>
          <a:bodyPr/>
          <a:lstStyle/>
          <a:p>
            <a:r>
              <a:rPr lang="en-US" dirty="0"/>
              <a:t>2</a:t>
            </a:r>
            <a:endParaRPr lang="en-US" dirty="0"/>
          </a:p>
        </p:txBody>
      </p:sp>
    </p:spTree>
    <p:extLst>
      <p:ext uri="{BB962C8B-B14F-4D97-AF65-F5344CB8AC3E}">
        <p14:creationId xmlns:p14="http://schemas.microsoft.com/office/powerpoint/2010/main" val="31138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and deleting a specific entity</a:t>
            </a:r>
          </a:p>
        </p:txBody>
      </p:sp>
      <p:sp>
        <p:nvSpPr>
          <p:cNvPr id="3" name="Text Placeholder 2"/>
          <p:cNvSpPr>
            <a:spLocks noGrp="1"/>
          </p:cNvSpPr>
          <p:nvPr>
            <p:ph type="body" sz="quarter" idx="10"/>
          </p:nvPr>
        </p:nvSpPr>
        <p:spPr>
          <a:xfrm>
            <a:off x="274639" y="1212849"/>
            <a:ext cx="5486399" cy="849463"/>
          </a:xfrm>
        </p:spPr>
        <p:txBody>
          <a:bodyPr/>
          <a:lstStyle/>
          <a:p>
            <a:r>
              <a:rPr lang="en-US" sz="2400" dirty="0">
                <a:gradFill>
                  <a:gsLst>
                    <a:gs pos="38053">
                      <a:schemeClr val="tx1"/>
                    </a:gs>
                    <a:gs pos="81000">
                      <a:schemeClr val="tx1"/>
                    </a:gs>
                  </a:gsLst>
                  <a:lin ang="5400000" scaled="0"/>
                </a:gradFill>
                <a:latin typeface="+mn-lt"/>
              </a:rPr>
              <a:t>Contact retrieved by calling </a:t>
            </a:r>
            <a:r>
              <a:rPr lang="en-US" sz="2400" b="1" dirty="0" err="1">
                <a:latin typeface="Consolas" panose="020B0609020204030204" pitchFamily="49" charset="0"/>
                <a:cs typeface="Consolas" panose="020B0609020204030204" pitchFamily="49" charset="0"/>
              </a:rPr>
              <a:t>GetById</a:t>
            </a:r>
            <a:r>
              <a:rPr lang="en-US" sz="2400" b="1" dirty="0">
                <a:latin typeface="Consolas" panose="020B0609020204030204" pitchFamily="49" charset="0"/>
                <a:cs typeface="Consolas" panose="020B0609020204030204" pitchFamily="49" charset="0"/>
              </a:rPr>
              <a:t>(id)</a:t>
            </a:r>
          </a:p>
        </p:txBody>
      </p:sp>
      <p:sp>
        <p:nvSpPr>
          <p:cNvPr id="10" name="Text Placeholder 9"/>
          <p:cNvSpPr>
            <a:spLocks noGrp="1"/>
          </p:cNvSpPr>
          <p:nvPr>
            <p:ph type="body" sz="quarter" idx="11"/>
          </p:nvPr>
        </p:nvSpPr>
        <p:spPr>
          <a:xfrm>
            <a:off x="6675438" y="1212849"/>
            <a:ext cx="5486399" cy="849463"/>
          </a:xfrm>
        </p:spPr>
        <p:txBody>
          <a:bodyPr/>
          <a:lstStyle/>
          <a:p>
            <a:r>
              <a:rPr lang="en-US" sz="2400" dirty="0">
                <a:gradFill>
                  <a:gsLst>
                    <a:gs pos="38053">
                      <a:schemeClr val="tx1"/>
                    </a:gs>
                    <a:gs pos="81000">
                      <a:schemeClr val="tx1"/>
                    </a:gs>
                  </a:gsLst>
                  <a:lin ang="5400000" scaled="0"/>
                </a:gradFill>
                <a:latin typeface="+mn-lt"/>
              </a:rPr>
              <a:t>Contact deleted by calling </a:t>
            </a:r>
            <a:r>
              <a:rPr lang="en-US" sz="2400" b="1" dirty="0" err="1">
                <a:latin typeface="Consolas" panose="020B0609020204030204" pitchFamily="49" charset="0"/>
                <a:cs typeface="Consolas" panose="020B0609020204030204" pitchFamily="49" charset="0"/>
              </a:rPr>
              <a:t>DeleteAsync</a:t>
            </a:r>
            <a:r>
              <a:rPr lang="en-US" sz="2400" b="1" dirty="0">
                <a:latin typeface="Consolas" panose="020B0609020204030204" pitchFamily="49" charset="0"/>
                <a:cs typeface="Consolas" panose="020B0609020204030204" pitchFamily="49" charset="0"/>
              </a:rPr>
              <a:t>()</a:t>
            </a:r>
            <a:r>
              <a:rPr lang="en-US" sz="2400" dirty="0"/>
              <a:t> </a:t>
            </a:r>
            <a:r>
              <a:rPr lang="en-US" sz="2400" dirty="0">
                <a:gradFill>
                  <a:gsLst>
                    <a:gs pos="38053">
                      <a:schemeClr val="tx1"/>
                    </a:gs>
                    <a:gs pos="81000">
                      <a:schemeClr val="tx1"/>
                    </a:gs>
                  </a:gsLst>
                  <a:lin ang="5400000" scaled="0"/>
                </a:gradFill>
                <a:latin typeface="+mn-lt"/>
              </a:rPr>
              <a:t>on contact object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38" y="2140592"/>
            <a:ext cx="5486399" cy="3122341"/>
          </a:xfrm>
          <a:prstGeom prst="rect">
            <a:avLst/>
          </a:prstGeom>
          <a:ln w="3175" cap="sq">
            <a:solidFill>
              <a:schemeClr val="bg1">
                <a:lumMod val="85000"/>
              </a:schemeClr>
            </a:solidFill>
            <a:prstDash val="solid"/>
            <a:miter lim="800000"/>
          </a:ln>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438" y="2140592"/>
            <a:ext cx="5486400" cy="1813871"/>
          </a:xfrm>
          <a:prstGeom prst="rect">
            <a:avLst/>
          </a:prstGeom>
          <a:ln w="3175" cap="sq">
            <a:solidFill>
              <a:schemeClr val="bg1">
                <a:lumMod val="85000"/>
              </a:schemeClr>
            </a:solidFill>
            <a:prstDash val="solid"/>
            <a:miter lim="800000"/>
          </a:ln>
          <a:effectLst/>
        </p:spPr>
      </p:pic>
      <p:sp>
        <p:nvSpPr>
          <p:cNvPr id="11" name="Footer Placeholder 10"/>
          <p:cNvSpPr>
            <a:spLocks noGrp="1"/>
          </p:cNvSpPr>
          <p:nvPr>
            <p:ph type="ftr" sz="quarter" idx="12"/>
          </p:nvPr>
        </p:nvSpPr>
        <p:spPr/>
        <p:txBody>
          <a:bodyPr/>
          <a:lstStyle/>
          <a:p>
            <a:pPr lvl="0">
              <a:defRPr/>
            </a:pPr>
            <a:r>
              <a:rPr lang="en-US" sz="1400" dirty="0">
                <a:gradFill>
                  <a:gsLst>
                    <a:gs pos="84071">
                      <a:schemeClr val="accent6"/>
                    </a:gs>
                    <a:gs pos="46903">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CRUD support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25110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1529</Words>
  <Application>Microsoft Office PowerPoint</Application>
  <PresentationFormat>Custom</PresentationFormat>
  <Paragraphs>226</Paragraphs>
  <Slides>27</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Calibri</vt:lpstr>
      <vt:lpstr>Capitals</vt:lpstr>
      <vt:lpstr>Consolas</vt:lpstr>
      <vt:lpstr>Courier New</vt:lpstr>
      <vt:lpstr>ＭＳ Ｐゴシック</vt:lpstr>
      <vt:lpstr>Segoe Light</vt:lpstr>
      <vt:lpstr>Segoe UI</vt:lpstr>
      <vt:lpstr>Segoe UI Black</vt:lpstr>
      <vt:lpstr>Segoe UI Light</vt:lpstr>
      <vt:lpstr>Segoe UI Semibold</vt:lpstr>
      <vt:lpstr>Wingdings</vt:lpstr>
      <vt:lpstr>1_6-30540_Office_365_CloudRoadShow</vt:lpstr>
      <vt:lpstr>Office 365 development</vt:lpstr>
      <vt:lpstr>Deep dive into  Office 365 API  for contact</vt:lpstr>
      <vt:lpstr>Agenda</vt:lpstr>
      <vt:lpstr>Developer vision</vt:lpstr>
      <vt:lpstr>PowerPoint Presentation</vt:lpstr>
      <vt:lpstr>Microsoft Graph for Calendar, Mail  and Contacts</vt:lpstr>
      <vt:lpstr>Mailbox contacts</vt:lpstr>
      <vt:lpstr>PowerPoint Presentation</vt:lpstr>
      <vt:lpstr>Getting and deleting a specific entity</vt:lpstr>
      <vt:lpstr>Adding an entity</vt:lpstr>
      <vt:lpstr>Update operations with  the OutlookServicesClient</vt:lpstr>
      <vt:lpstr>PowerPoint Presentation</vt:lpstr>
      <vt:lpstr>REST is more chatty than CSOM</vt:lpstr>
      <vt:lpstr>Batching support added to O365</vt:lpstr>
      <vt:lpstr>Exploring the impact</vt:lpstr>
      <vt:lpstr>Overview—Batch request</vt:lpstr>
      <vt:lpstr>Overview—Batch response</vt:lpstr>
      <vt:lpstr>PowerPoint Presentation</vt:lpstr>
      <vt:lpstr>Microsoft Graph</vt:lpstr>
      <vt:lpstr>Reading Entities using REST</vt:lpstr>
      <vt:lpstr>Adding a new Entity</vt:lpstr>
      <vt:lpstr>Deleting an Entity</vt:lpstr>
      <vt:lpstr>Exchange operations using  the Office 365 REST APIs</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2016-01-27T17:20:14Z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