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70" r:id="rId4"/>
  </p:sldMasterIdLst>
  <p:notesMasterIdLst>
    <p:notesMasterId r:id="rId39"/>
  </p:notesMasterIdLst>
  <p:handoutMasterIdLst>
    <p:handoutMasterId r:id="rId40"/>
  </p:handoutMasterIdLst>
  <p:sldIdLst>
    <p:sldId id="1508" r:id="rId5"/>
    <p:sldId id="1511" r:id="rId6"/>
    <p:sldId id="1541" r:id="rId7"/>
    <p:sldId id="1458" r:id="rId8"/>
    <p:sldId id="1514" r:id="rId9"/>
    <p:sldId id="1515" r:id="rId10"/>
    <p:sldId id="1516" r:id="rId11"/>
    <p:sldId id="1517" r:id="rId12"/>
    <p:sldId id="1544" r:id="rId13"/>
    <p:sldId id="1519" r:id="rId14"/>
    <p:sldId id="1549" r:id="rId15"/>
    <p:sldId id="1546" r:id="rId16"/>
    <p:sldId id="1547" r:id="rId17"/>
    <p:sldId id="1548" r:id="rId18"/>
    <p:sldId id="1524" r:id="rId19"/>
    <p:sldId id="1525" r:id="rId20"/>
    <p:sldId id="1545" r:id="rId21"/>
    <p:sldId id="1527" r:id="rId22"/>
    <p:sldId id="1528" r:id="rId23"/>
    <p:sldId id="1530" r:id="rId24"/>
    <p:sldId id="1531" r:id="rId25"/>
    <p:sldId id="1532" r:id="rId26"/>
    <p:sldId id="1533" r:id="rId27"/>
    <p:sldId id="1534" r:id="rId28"/>
    <p:sldId id="1535" r:id="rId29"/>
    <p:sldId id="1536" r:id="rId30"/>
    <p:sldId id="1550" r:id="rId31"/>
    <p:sldId id="1551" r:id="rId32"/>
    <p:sldId id="1538" r:id="rId33"/>
    <p:sldId id="1539" r:id="rId34"/>
    <p:sldId id="1542" r:id="rId35"/>
    <p:sldId id="1503" r:id="rId36"/>
    <p:sldId id="1459" r:id="rId37"/>
    <p:sldId id="1326" r:id="rId3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719473F-C681-4F66-881D-6F0089128EC9}">
          <p14:sldIdLst>
            <p14:sldId id="1508"/>
            <p14:sldId id="1511"/>
            <p14:sldId id="1541"/>
            <p14:sldId id="1458"/>
            <p14:sldId id="1514"/>
            <p14:sldId id="1515"/>
            <p14:sldId id="1516"/>
            <p14:sldId id="1517"/>
            <p14:sldId id="1544"/>
            <p14:sldId id="1519"/>
            <p14:sldId id="1549"/>
            <p14:sldId id="1546"/>
            <p14:sldId id="1547"/>
            <p14:sldId id="1548"/>
            <p14:sldId id="1524"/>
            <p14:sldId id="1525"/>
            <p14:sldId id="1545"/>
            <p14:sldId id="1527"/>
            <p14:sldId id="1528"/>
            <p14:sldId id="1530"/>
            <p14:sldId id="1531"/>
            <p14:sldId id="1532"/>
            <p14:sldId id="1533"/>
            <p14:sldId id="1534"/>
            <p14:sldId id="1535"/>
            <p14:sldId id="1536"/>
            <p14:sldId id="1550"/>
            <p14:sldId id="1551"/>
            <p14:sldId id="1538"/>
            <p14:sldId id="1539"/>
            <p14:sldId id="1542"/>
            <p14:sldId id="1503"/>
            <p14:sldId id="1459"/>
            <p14:sldId id="132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82828"/>
    <a:srgbClr val="505050"/>
    <a:srgbClr val="D2D2D2"/>
    <a:srgbClr val="F0F0F0"/>
    <a:srgbClr val="1979CA"/>
    <a:srgbClr val="F5F6F7"/>
    <a:srgbClr val="66CBEA"/>
    <a:srgbClr val="0078D7"/>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98" autoAdjust="0"/>
    <p:restoredTop sz="85076" autoAdjust="0"/>
  </p:normalViewPr>
  <p:slideViewPr>
    <p:cSldViewPr>
      <p:cViewPr varScale="1">
        <p:scale>
          <a:sx n="81" d="100"/>
          <a:sy n="81" d="100"/>
        </p:scale>
        <p:origin x="-331" y="586"/>
      </p:cViewPr>
      <p:guideLst/>
    </p:cSldViewPr>
  </p:slideViewPr>
  <p:outlineViewPr>
    <p:cViewPr>
      <p:scale>
        <a:sx n="33" d="100"/>
        <a:sy n="33" d="100"/>
      </p:scale>
      <p:origin x="0" y="-2556"/>
    </p:cViewPr>
  </p:outlineViewPr>
  <p:notesTextViewPr>
    <p:cViewPr>
      <p:scale>
        <a:sx n="100" d="100"/>
        <a:sy n="100" d="100"/>
      </p:scale>
      <p:origin x="0" y="0"/>
    </p:cViewPr>
  </p:notesTextViewPr>
  <p:sorterViewPr>
    <p:cViewPr>
      <p:scale>
        <a:sx n="66" d="100"/>
        <a:sy n="66" d="100"/>
      </p:scale>
      <p:origin x="0" y="-660"/>
    </p:cViewPr>
  </p:sorterViewPr>
  <p:notesViewPr>
    <p:cSldViewPr showGuides="1">
      <p:cViewPr varScale="1">
        <p:scale>
          <a:sx n="99" d="100"/>
          <a:sy n="99" d="100"/>
        </p:scale>
        <p:origin x="3492" y="8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Office 365 </a:t>
            </a:r>
            <a:r>
              <a:rPr lang="en-US" dirty="0" err="1">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85475E5-75D1-4C33-9E52-4B6587B7681B}" type="datetime8">
              <a:rPr lang="en-US" smtClean="0">
                <a:latin typeface="Segoe UI" pitchFamily="34" charset="0"/>
              </a:rPr>
              <a:t>1/29/2016 12:18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Office 365 </a:t>
            </a:r>
            <a:r>
              <a:rPr lang="en-US" dirty="0" err="1"/>
              <a:t>CloudRoadShow</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1F44D8DC-50DB-4AC8-8B0C-DEB464313C91}" type="datetime8">
              <a:rPr lang="en-US" smtClean="0"/>
              <a:t>1/29/2016 12:18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office.microsoft.com/en-us/sharepoint-server-help/what-is-onedrive-for-business-HA102822076.aspx#differences"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office.microsoft.com/en-us/sharepoint-server-help/redir/HA104105232.aspx?CTT=5&amp;origin=HA102822076"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office.microsoft.com/en-us/sharepoint-server-help/redir/HA104138582.aspx?CTT=5&amp;origin=HA102788380"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office.microsoft.com/en-us/sharepoint-server-help/redir/HA102832401.aspx?CTT=5&amp;origin=HA102822076"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office.microsoft.com/en-us/sharepoint-server-help/redir/XT104067049.aspx?CTT=5&amp;origin=HA102822076"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62175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9534E-CFA2-448D-9546-F18A47A9051D}" type="datetime8">
              <a:rPr lang="en-US" smtClean="0"/>
              <a:t>1/29/2016 12:18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113350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1FB02C2-3BE0-4658-AF50-21A72AC0331E}" type="datetime8">
              <a:rPr lang="en-US" smtClean="0"/>
              <a:t>1/29/2016 12:18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163207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A884FF-3B22-4CA0-B50B-446CA71DF5C7}" type="datetime8">
              <a:rPr lang="en-US" smtClean="0"/>
              <a:t>1/29/2016 12:18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947069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6FD2222-6AF0-47BF-A8B6-3E13757549B1}" type="datetime8">
              <a:rPr lang="en-US" smtClean="0"/>
              <a:t>1/29/2016 12:18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796273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22E20CE-9FD3-4E76-AB10-947749B06769}" type="datetime8">
              <a:rPr lang="en-US" smtClean="0"/>
              <a:t>1/29/2016 12:18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858814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discovery service discovers the “</a:t>
            </a:r>
            <a:r>
              <a:rPr lang="en-US" dirty="0" err="1"/>
              <a:t>MyFiles</a:t>
            </a:r>
            <a:r>
              <a:rPr lang="en-US" dirty="0"/>
              <a:t>” capability,</a:t>
            </a:r>
            <a:r>
              <a:rPr lang="en-US" baseline="0" dirty="0"/>
              <a:t> which will always try to access the OneDrive for Business library</a:t>
            </a:r>
            <a:endParaRPr lang="en-US" dirty="0"/>
          </a:p>
        </p:txBody>
      </p:sp>
      <p:sp>
        <p:nvSpPr>
          <p:cNvPr id="4" name="Date Placeholder 3"/>
          <p:cNvSpPr>
            <a:spLocks noGrp="1"/>
          </p:cNvSpPr>
          <p:nvPr>
            <p:ph type="dt" idx="10"/>
          </p:nvPr>
        </p:nvSpPr>
        <p:spPr/>
        <p:txBody>
          <a:bodyPr/>
          <a:lstStyle/>
          <a:p>
            <a:fld id="{E4FBD6BB-0826-4999-89B3-AE50420903E0}" type="datetime8">
              <a:rPr lang="en-US" smtClean="0">
                <a:solidFill>
                  <a:prstClr val="black"/>
                </a:solidFill>
              </a:rPr>
              <a:t>1/29/2016 12:18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22096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a:t>No support for $skip</a:t>
            </a:r>
            <a:r>
              <a:rPr lang="en-US" baseline="0" dirty="0"/>
              <a:t> and $</a:t>
            </a:r>
            <a:r>
              <a:rPr lang="en-US" baseline="0" dirty="0" err="1"/>
              <a:t>orderby</a:t>
            </a:r>
            <a:r>
              <a:rPr lang="en-US" baseline="0" dirty="0"/>
              <a:t> so paging is post-query</a:t>
            </a:r>
            <a:endParaRPr lang="en-US" dirty="0"/>
          </a:p>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A3F2FD8-7467-4257-B885-8842D5F53D44}" type="datetime8">
              <a:rPr lang="en-US" smtClean="0"/>
              <a:t>1/29/2016 12:18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195923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2FEC1FF-C326-43CF-8133-F69E1956B004}" type="datetime8">
              <a:rPr lang="en-US" smtClean="0"/>
              <a:t>1/29/2016 12:18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9429260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92D6AA4-2BCB-4FBE-A882-D08BD96E43D3}" type="datetime8">
              <a:rPr lang="en-US" smtClean="0"/>
              <a:t>1/29/2016 12:18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1251009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C4FEBFD-20B8-47FF-9732-4951009F8750}" type="datetime8">
              <a:rPr lang="en-US" smtClean="0"/>
              <a:t>1/29/2016 12:18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959253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6C93C65-D873-46DC-8A97-4A4DE205FB30}" type="datetime8">
              <a:rPr lang="en-US" smtClean="0"/>
              <a:t>1/29/2016 12:18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8771751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
        <p:nvSpPr>
          <p:cNvPr id="10" name="Date Placeholder 9"/>
          <p:cNvSpPr>
            <a:spLocks noGrp="1"/>
          </p:cNvSpPr>
          <p:nvPr>
            <p:ph type="dt" idx="13"/>
          </p:nvPr>
        </p:nvSpPr>
        <p:spPr/>
        <p:txBody>
          <a:bodyPr/>
          <a:lstStyle/>
          <a:p>
            <a:fld id="{9ECBEE7F-C0EF-46E0-8E34-23B88C90EF19}" type="datetime8">
              <a:rPr lang="en-US" smtClean="0">
                <a:solidFill>
                  <a:prstClr val="black"/>
                </a:solidFill>
              </a:rPr>
              <a:t>1/29/2016 12:18 PM</a:t>
            </a:fld>
            <a:endParaRPr lang="en-US" dirty="0">
              <a:solidFill>
                <a:prstClr val="black"/>
              </a:solidFill>
            </a:endParaRPr>
          </a:p>
        </p:txBody>
      </p:sp>
      <p:sp>
        <p:nvSpPr>
          <p:cNvPr id="7" name="Footer Placeholder 6"/>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372537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
        <p:nvSpPr>
          <p:cNvPr id="10" name="Date Placeholder 9"/>
          <p:cNvSpPr>
            <a:spLocks noGrp="1"/>
          </p:cNvSpPr>
          <p:nvPr>
            <p:ph type="dt" idx="13"/>
          </p:nvPr>
        </p:nvSpPr>
        <p:spPr/>
        <p:txBody>
          <a:bodyPr/>
          <a:lstStyle/>
          <a:p>
            <a:fld id="{06CE3974-113A-49C8-9029-314009FD8D4B}" type="datetime8">
              <a:rPr lang="en-US" smtClean="0">
                <a:solidFill>
                  <a:prstClr val="black"/>
                </a:solidFill>
              </a:rPr>
              <a:t>1/29/2016 12:18 PM</a:t>
            </a:fld>
            <a:endParaRPr lang="en-US" dirty="0">
              <a:solidFill>
                <a:prstClr val="black"/>
              </a:solidFill>
            </a:endParaRPr>
          </a:p>
        </p:txBody>
      </p:sp>
      <p:sp>
        <p:nvSpPr>
          <p:cNvPr id="7" name="Footer Placeholder 6"/>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404716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a:t>Note that the OneDrive URI is hard-coded just for clarity. Normally, you would get this from the discover service.</a:t>
            </a:r>
          </a:p>
          <a:p>
            <a:pPr marL="0" marR="0" indent="0" algn="l" defTabSz="914363" rtl="0" eaLnBrk="1" fontAlgn="auto" latinLnBrk="0" hangingPunct="1">
              <a:lnSpc>
                <a:spcPct val="90000"/>
              </a:lnSpc>
              <a:spcBef>
                <a:spcPts val="0"/>
              </a:spcBef>
              <a:spcAft>
                <a:spcPts val="333"/>
              </a:spcAft>
              <a:buClrTx/>
              <a:buSzTx/>
              <a:buFontTx/>
              <a:buNone/>
              <a:tabLst/>
              <a:defRPr/>
            </a:pPr>
            <a:endParaRPr lang="en-US" dirty="0"/>
          </a:p>
          <a:p>
            <a:pPr marL="0" marR="0" indent="0" algn="l" defTabSz="914363" rtl="0" eaLnBrk="1" fontAlgn="auto" latinLnBrk="0" hangingPunct="1">
              <a:lnSpc>
                <a:spcPct val="90000"/>
              </a:lnSpc>
              <a:spcBef>
                <a:spcPts val="0"/>
              </a:spcBef>
              <a:spcAft>
                <a:spcPts val="333"/>
              </a:spcAft>
              <a:buClrTx/>
              <a:buSzTx/>
              <a:buFontTx/>
              <a:buNone/>
              <a:tabLst/>
              <a:defRPr/>
            </a:pPr>
            <a:r>
              <a:rPr lang="en-US" dirty="0"/>
              <a:t>Paging is implemented using a $</a:t>
            </a:r>
            <a:r>
              <a:rPr lang="en-US" dirty="0" err="1"/>
              <a:t>skipToken</a:t>
            </a:r>
            <a:r>
              <a:rPr lang="en-US" baseline="0" dirty="0"/>
              <a:t> parameter on the query</a:t>
            </a:r>
            <a:endParaRPr lang="en-US" dirty="0"/>
          </a:p>
          <a:p>
            <a:endParaRPr lang="en-US" dirty="0"/>
          </a:p>
        </p:txBody>
      </p:sp>
      <p:sp>
        <p:nvSpPr>
          <p:cNvPr id="4" name="Date Placeholder 3"/>
          <p:cNvSpPr>
            <a:spLocks noGrp="1"/>
          </p:cNvSpPr>
          <p:nvPr>
            <p:ph type="dt" idx="10"/>
          </p:nvPr>
        </p:nvSpPr>
        <p:spPr/>
        <p:txBody>
          <a:bodyPr/>
          <a:lstStyle/>
          <a:p>
            <a:fld id="{132828E4-3340-4D3B-8B43-45BFE5D1ABFC}" type="datetime8">
              <a:rPr lang="en-US" smtClean="0">
                <a:solidFill>
                  <a:prstClr val="black"/>
                </a:solidFill>
              </a:rPr>
              <a:t>1/29/2016 12:18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825383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a:t>Note that the OneDrive URI is hard-coded just for clarity. Normally, you would get this from the discover service.</a:t>
            </a:r>
          </a:p>
          <a:p>
            <a:endParaRPr lang="en-US" dirty="0"/>
          </a:p>
        </p:txBody>
      </p:sp>
      <p:sp>
        <p:nvSpPr>
          <p:cNvPr id="4" name="Date Placeholder 3"/>
          <p:cNvSpPr>
            <a:spLocks noGrp="1"/>
          </p:cNvSpPr>
          <p:nvPr>
            <p:ph type="dt" idx="10"/>
          </p:nvPr>
        </p:nvSpPr>
        <p:spPr/>
        <p:txBody>
          <a:bodyPr/>
          <a:lstStyle/>
          <a:p>
            <a:fld id="{3E355E5F-392C-4985-BFF1-B9188349514E}" type="datetime8">
              <a:rPr lang="en-US" smtClean="0">
                <a:solidFill>
                  <a:prstClr val="black"/>
                </a:solidFill>
              </a:rPr>
              <a:t>1/29/2016 12:18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318457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a:t>Note that the OneDrive URI is hard-coded just for clarity. </a:t>
            </a:r>
            <a:r>
              <a:rPr lang="en-US"/>
              <a:t>Normally, you would get this from the discover service.</a:t>
            </a:r>
          </a:p>
          <a:p>
            <a:endParaRPr lang="en-US"/>
          </a:p>
        </p:txBody>
      </p:sp>
      <p:sp>
        <p:nvSpPr>
          <p:cNvPr id="4" name="Date Placeholder 3"/>
          <p:cNvSpPr>
            <a:spLocks noGrp="1"/>
          </p:cNvSpPr>
          <p:nvPr>
            <p:ph type="dt" idx="10"/>
          </p:nvPr>
        </p:nvSpPr>
        <p:spPr/>
        <p:txBody>
          <a:bodyPr/>
          <a:lstStyle/>
          <a:p>
            <a:fld id="{260139CD-3F19-4140-B395-40B86CA9C90D}" type="datetime8">
              <a:rPr lang="en-US" smtClean="0">
                <a:solidFill>
                  <a:prstClr val="black"/>
                </a:solidFill>
              </a:rPr>
              <a:t>1/29/2016 12:18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045199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759194C-FAEF-49FD-BBD4-43B243C9E4F8}" type="datetime8">
              <a:rPr lang="en-US" smtClean="0"/>
              <a:t>1/29/2016 12:18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6730232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17E263E-01EC-434F-A211-C14CA6DE9D4B}" type="datetime8">
              <a:rPr lang="en-US" smtClean="0"/>
              <a:t>1/29/2016 12:18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9086815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09F7516-517D-4A84-80C2-E6DD1B4C9E05}" type="datetime8">
              <a:rPr lang="en-US" smtClean="0"/>
              <a:t>1/29/2016 12:18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773452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19421F1-BDEF-421B-A6B1-CADA321D046B}" type="datetime8">
              <a:rPr lang="en-US" smtClean="0"/>
              <a:t>1/29/2016 12:18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2409070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B3D44C4-D437-44B5-BADC-D1285B791729}" type="datetime8">
              <a:rPr lang="en-US" smtClean="0"/>
              <a:t>1/29/2016 12:18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343019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2632320-B926-46A2-9038-7D0C57859D7D}" type="datetime8">
              <a:rPr lang="en-US" smtClean="0"/>
              <a:t>1/29/2016 12:18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8801132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76694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6D312B5-779C-4E7E-8186-5A3AE8ACB5D0}" type="datetime8">
              <a:rPr lang="en-US" smtClean="0">
                <a:solidFill>
                  <a:prstClr val="black"/>
                </a:solidFill>
              </a:rPr>
              <a:t>1/29/2016 12:18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13893EF-55E8-48A3-848D-3EF51275C2D2}" type="datetime8">
              <a:rPr lang="en-US" smtClean="0"/>
              <a:t>1/29/2016 12:18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375199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20F1E4E-F224-46DC-A338-4A4DDD63BBB1}" type="datetime8">
              <a:rPr lang="en-US" smtClean="0"/>
              <a:t>1/29/2016 12:18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91494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OneDrive for Business is a personal library intended for storing and organizing your work documents. As an integral part of Office 365 or SharePoint Server 2013, OneDrive for Business lets you work within the context of your organization, with features such as direct access to your organization’s address book.</a:t>
            </a:r>
          </a:p>
          <a:p>
            <a:r>
              <a:rPr lang="en-US" b="1" dirty="0"/>
              <a:t> Note </a:t>
            </a:r>
            <a:r>
              <a:rPr lang="en-US" dirty="0"/>
              <a:t>   </a:t>
            </a:r>
            <a:r>
              <a:rPr lang="en-US" dirty="0">
                <a:hlinkClick r:id="rId3"/>
              </a:rPr>
              <a:t>OneDrive for Business is different from OneDrive</a:t>
            </a:r>
            <a:r>
              <a:rPr lang="en-US" dirty="0"/>
              <a:t>, which is intended for personal storage separate from your workplace. </a:t>
            </a:r>
            <a:r>
              <a:rPr lang="en-US" dirty="0">
                <a:hlinkClick r:id="rId4"/>
              </a:rPr>
              <a:t>OneDrive for Business is also different from your team site</a:t>
            </a:r>
            <a:r>
              <a:rPr lang="en-US" dirty="0"/>
              <a:t>, which is intended for storing team or project-related documents. </a:t>
            </a:r>
          </a:p>
          <a:p>
            <a:endParaRPr lang="en-US" dirty="0"/>
          </a:p>
        </p:txBody>
      </p:sp>
      <p:sp>
        <p:nvSpPr>
          <p:cNvPr id="4" name="Date Placeholder 3"/>
          <p:cNvSpPr>
            <a:spLocks noGrp="1"/>
          </p:cNvSpPr>
          <p:nvPr>
            <p:ph type="dt" idx="10"/>
          </p:nvPr>
        </p:nvSpPr>
        <p:spPr/>
        <p:txBody>
          <a:bodyPr/>
          <a:lstStyle/>
          <a:p>
            <a:fld id="{4E7BCB1F-EFAC-47EA-9B7B-F2CDDEBF574C}" type="datetime8">
              <a:rPr lang="en-US" smtClean="0">
                <a:solidFill>
                  <a:prstClr val="black"/>
                </a:solidFill>
              </a:rPr>
              <a:t>1/29/2016 12:18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5059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The documents and folders you store in OneDrive for Business are private until you decide to share them. When you share documents and folders, you can decide whether to let people edit them, or just view them. You can also </a:t>
            </a:r>
            <a:r>
              <a:rPr lang="en-US" dirty="0">
                <a:effectLst/>
                <a:hlinkClick r:id="rId3"/>
              </a:rPr>
              <a:t>share documents or folders in a site library</a:t>
            </a:r>
            <a:r>
              <a:rPr lang="en-US" dirty="0">
                <a:effectLst/>
              </a:rPr>
              <a:t>.</a:t>
            </a:r>
          </a:p>
          <a:p>
            <a:r>
              <a:rPr lang="en-US" b="1" dirty="0"/>
              <a:t> Note </a:t>
            </a:r>
            <a:r>
              <a:rPr lang="en-US" dirty="0"/>
              <a:t>   If you’re using Office 365, you may be able share documents with external users (people not on your network) by inviting them as “Guests,” or by creating and posting guest links</a:t>
            </a:r>
          </a:p>
          <a:p>
            <a:endParaRPr lang="en-US" dirty="0"/>
          </a:p>
        </p:txBody>
      </p:sp>
      <p:sp>
        <p:nvSpPr>
          <p:cNvPr id="4" name="Date Placeholder 3"/>
          <p:cNvSpPr>
            <a:spLocks noGrp="1"/>
          </p:cNvSpPr>
          <p:nvPr>
            <p:ph type="dt" idx="10"/>
          </p:nvPr>
        </p:nvSpPr>
        <p:spPr/>
        <p:txBody>
          <a:bodyPr/>
          <a:lstStyle/>
          <a:p>
            <a:fld id="{821C22C0-1F3E-4D27-9643-E40736FFE753}" type="datetime8">
              <a:rPr lang="en-US" smtClean="0">
                <a:solidFill>
                  <a:prstClr val="black"/>
                </a:solidFill>
              </a:rPr>
              <a:t>1/29/2016 12:18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21972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OneDrive for Business sync app lets you </a:t>
            </a:r>
            <a:r>
              <a:rPr lang="en-US" dirty="0">
                <a:hlinkClick r:id="rId3"/>
              </a:rPr>
              <a:t>synchronize your OneDrive for Business library or other SharePoint site libraries to your local computer</a:t>
            </a:r>
            <a:r>
              <a:rPr lang="en-US" dirty="0"/>
              <a:t>. This sync app is available with Office 2013 or with Office 365 subscriptions that include Office 2013 applications. If you don’t have Office 2013, a </a:t>
            </a:r>
            <a:r>
              <a:rPr lang="en-US" dirty="0">
                <a:hlinkClick r:id="rId4"/>
              </a:rPr>
              <a:t>free download</a:t>
            </a:r>
            <a:r>
              <a:rPr lang="en-US" dirty="0"/>
              <a:t> of the OneDrive for Business sync app is also available. </a:t>
            </a:r>
          </a:p>
          <a:p>
            <a:r>
              <a:rPr lang="en-US" dirty="0"/>
              <a:t>To sync OneDrive for Business, sign in to Office 365 or SharePoint, select </a:t>
            </a:r>
            <a:r>
              <a:rPr lang="en-US" b="1" dirty="0"/>
              <a:t>OneDrive</a:t>
            </a:r>
            <a:r>
              <a:rPr lang="en-US" dirty="0"/>
              <a:t> at the top of the page, and then click </a:t>
            </a:r>
            <a:r>
              <a:rPr lang="en-US" b="1" dirty="0"/>
              <a:t>Sync</a:t>
            </a:r>
            <a:r>
              <a:rPr lang="en-US" dirty="0"/>
              <a:t>.</a:t>
            </a:r>
          </a:p>
          <a:p>
            <a:endParaRPr lang="en-US" dirty="0"/>
          </a:p>
          <a:p>
            <a:r>
              <a:rPr lang="en-US" dirty="0"/>
              <a:t>You’ll find your synchronized files in your File Explorer, under Favorites. If you’re syncing an Office 365 OneDrive for Business library, your synchronized files appear in the OneDrive@&lt;</a:t>
            </a:r>
            <a:r>
              <a:rPr lang="en-US" i="1" dirty="0"/>
              <a:t>organization</a:t>
            </a:r>
            <a:r>
              <a:rPr lang="en-US" dirty="0"/>
              <a:t>&gt; folder. Work on them locally if you like and your changes will be synchronized automatically with your OneDrive for Business library when you’re online.</a:t>
            </a:r>
          </a:p>
        </p:txBody>
      </p:sp>
      <p:sp>
        <p:nvSpPr>
          <p:cNvPr id="4" name="Date Placeholder 3"/>
          <p:cNvSpPr>
            <a:spLocks noGrp="1"/>
          </p:cNvSpPr>
          <p:nvPr>
            <p:ph type="dt" idx="10"/>
          </p:nvPr>
        </p:nvSpPr>
        <p:spPr/>
        <p:txBody>
          <a:bodyPr/>
          <a:lstStyle/>
          <a:p>
            <a:fld id="{A9279DD6-C44B-49F0-8543-C603BE16FAEE}" type="datetime8">
              <a:rPr lang="en-US" smtClean="0">
                <a:solidFill>
                  <a:prstClr val="black"/>
                </a:solidFill>
              </a:rPr>
              <a:t>1/29/2016 12:18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88100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_</a:t>
            </a:r>
            <a:r>
              <a:rPr lang="en-US" dirty="0" err="1"/>
              <a:t>api</a:t>
            </a:r>
            <a:r>
              <a:rPr lang="en-US" dirty="0"/>
              <a:t>/Files always targets the “Documents” library in a SharePoint site</a:t>
            </a:r>
          </a:p>
          <a:p>
            <a:r>
              <a:rPr lang="en-US" dirty="0"/>
              <a:t>For personal sites, this is the OneDrive for Business library</a:t>
            </a:r>
          </a:p>
        </p:txBody>
      </p:sp>
      <p:sp>
        <p:nvSpPr>
          <p:cNvPr id="4" name="Date Placeholder 3"/>
          <p:cNvSpPr>
            <a:spLocks noGrp="1"/>
          </p:cNvSpPr>
          <p:nvPr>
            <p:ph type="dt" idx="10"/>
          </p:nvPr>
        </p:nvSpPr>
        <p:spPr/>
        <p:txBody>
          <a:bodyPr/>
          <a:lstStyle/>
          <a:p>
            <a:fld id="{F62CF072-6F1E-4420-A5C7-A19CDA48A1E7}" type="datetime8">
              <a:rPr lang="en-US" smtClean="0">
                <a:solidFill>
                  <a:prstClr val="black"/>
                </a:solidFill>
              </a:rPr>
              <a:t>1/29/2016 12:18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562038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13.emf"/><Relationship Id="rId7" Type="http://schemas.openxmlformats.org/officeDocument/2006/relationships/hyperlink" Target="https://www.yammer.com/itpronetwork" TargetMode="External"/><Relationship Id="rId2" Type="http://schemas.openxmlformats.org/officeDocument/2006/relationships/image" Target="../media/image12.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5.png"/><Relationship Id="rId10" Type="http://schemas.openxmlformats.org/officeDocument/2006/relationships/hyperlink" Target="http://dev.office.com/podcasts" TargetMode="External"/><Relationship Id="rId4" Type="http://schemas.openxmlformats.org/officeDocument/2006/relationships/image" Target="../media/image14.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207477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5361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628473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8165167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146930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235688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784712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40393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6348715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24160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655606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597496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626105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6237346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2049951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259796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549603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377018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21942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232772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81269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46577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0725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901519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44622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37248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508433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0483182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010387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02573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
        <p:nvSpPr>
          <p:cNvPr id="2" name="Footer Placeholder 1"/>
          <p:cNvSpPr>
            <a:spLocks noGrp="1"/>
          </p:cNvSpPr>
          <p:nvPr>
            <p:ph type="ftr" sz="quarter" idx="10"/>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3288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75213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416685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6"/>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550638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664901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a:t>Click to edit Master title style</a:t>
            </a:r>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92364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algn="ctr" defTabSz="913652" fontAlgn="base">
              <a:lnSpc>
                <a:spcPct val="90000"/>
              </a:lnSpc>
              <a:spcBef>
                <a:spcPct val="0"/>
              </a:spcBef>
              <a:spcAft>
                <a:spcPct val="0"/>
              </a:spcAft>
              <a:defRPr/>
            </a:pPr>
            <a:r>
              <a:rPr lang="en-US" sz="5400" b="1" spc="-2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DATA</a:t>
            </a:r>
            <a:endParaRPr lang="en-US" sz="5400"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algn="ctr" defTabSz="913652" fontAlgn="base">
              <a:lnSpc>
                <a:spcPct val="90000"/>
              </a:lnSpc>
              <a:spcBef>
                <a:spcPct val="0"/>
              </a:spcBef>
              <a:spcAft>
                <a:spcPct val="0"/>
              </a:spcAft>
              <a:defRPr/>
            </a:pPr>
            <a:r>
              <a:rPr lang="en-US" sz="5400"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a:defRPr/>
              </a:pPr>
              <a:endParaRPr lang="en-US" sz="1836" kern="0">
                <a:solidFill>
                  <a:srgbClr val="505050"/>
                </a:solidFill>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a:defRPr/>
              </a:pPr>
              <a:endParaRPr lang="en-US" sz="1836" kern="0">
                <a:solidFill>
                  <a:srgbClr val="505050"/>
                </a:solidFill>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defTabSz="913917">
                <a:defRPr/>
              </a:pPr>
              <a:endParaRPr lang="en-US" sz="1764">
                <a:solidFill>
                  <a:srgbClr val="FFFFFF"/>
                </a:solidFill>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defTabSz="913917">
                <a:defRPr/>
              </a:pPr>
              <a:endParaRPr lang="en-US" sz="1764">
                <a:solidFill>
                  <a:srgbClr val="FFFFFF"/>
                </a:solidFill>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algn="ctr" defTabSz="913478"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defRPr/>
            </a:pPr>
            <a:endParaRPr lang="en-US" sz="1835">
              <a:solidFill>
                <a:srgbClr val="000000"/>
              </a:solidFill>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defRPr/>
            </a:pPr>
            <a:endParaRPr lang="en-US" sz="1835">
              <a:solidFill>
                <a:srgbClr val="000000"/>
              </a:solidFill>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defTabSz="913294">
              <a:lnSpc>
                <a:spcPct val="90000"/>
              </a:lnSpc>
              <a:spcAft>
                <a:spcPts val="588"/>
              </a:spcAft>
              <a:defRPr/>
            </a:pPr>
            <a:endParaRPr lang="en-US" sz="1369" b="1" dirty="0">
              <a:gradFill>
                <a:gsLst>
                  <a:gs pos="50427">
                    <a:srgbClr val="FFFFFF"/>
                  </a:gs>
                  <a:gs pos="30000">
                    <a:srgbClr val="FFFFFF"/>
                  </a:gs>
                </a:gsLst>
                <a:lin ang="5400000" scaled="0"/>
              </a:gradFill>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algn="ctr" defTabSz="932688">
                <a:lnSpc>
                  <a:spcPct val="90000"/>
                </a:lnSpc>
                <a:spcAft>
                  <a:spcPts val="600"/>
                </a:spcAft>
                <a:defRPr/>
              </a:pPr>
              <a:r>
                <a:rPr lang="en-US" sz="3000" dirty="0">
                  <a:gradFill>
                    <a:gsLst>
                      <a:gs pos="2917">
                        <a:srgbClr val="404040"/>
                      </a:gs>
                      <a:gs pos="30000">
                        <a:srgbClr val="404040"/>
                      </a:gs>
                    </a:gsLst>
                    <a:lin ang="5400000" scaled="0"/>
                  </a:gradFill>
                  <a:latin typeface="Segoe UI Light"/>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spTree>
    <p:extLst>
      <p:ext uri="{BB962C8B-B14F-4D97-AF65-F5344CB8AC3E}">
        <p14:creationId xmlns:p14="http://schemas.microsoft.com/office/powerpoint/2010/main" val="276440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u="sng" dirty="0">
                  <a:solidFill>
                    <a:srgbClr val="FFFFFF"/>
                  </a:solidFill>
                </a:rPr>
                <a:t>https://www.yammer.com/itpronetwork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endParaRPr>
            </a:p>
          </p:txBody>
        </p:sp>
      </p:gr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rgbClr val="FFFFFF"/>
                    </a:solidFill>
                  </a:rPr>
                  <a:t>@</a:t>
                </a:r>
                <a:r>
                  <a:rPr lang="en-US" sz="1799" u="sng" dirty="0" err="1">
                    <a:solidFill>
                      <a:srgbClr val="FFFFFF"/>
                    </a:solidFill>
                  </a:rPr>
                  <a:t>OfficeDev</a:t>
                </a:r>
                <a:r>
                  <a:rPr lang="en-US" sz="1799" u="sng" dirty="0">
                    <a:solidFill>
                      <a:srgbClr val="FFFFFF"/>
                    </a:solidFill>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r>
                <a:rPr lang="en-US" sz="1764" dirty="0">
                  <a:solidFill>
                    <a:srgbClr val="404040"/>
                  </a:solidFill>
                </a:rPr>
                <a:t/>
              </a:r>
              <a:br>
                <a:rPr lang="en-US" sz="1764" dirty="0">
                  <a:solidFill>
                    <a:srgbClr val="404040"/>
                  </a:solidFill>
                </a:rPr>
              </a:br>
              <a:r>
                <a:rPr lang="en-US" sz="1799" u="sng" spc="-50" dirty="0">
                  <a:solidFill>
                    <a:srgbClr val="FFFFFF"/>
                  </a:solidFill>
                </a:rPr>
                <a:t>http://</a:t>
              </a:r>
              <a:r>
                <a:rPr lang="en-US" sz="1799" u="sng" dirty="0">
                  <a:solidFill>
                    <a:srgbClr val="FFFFFF"/>
                  </a:solidFill>
                </a:rPr>
                <a:t>dev.office.com/podcasts</a:t>
              </a:r>
              <a:r>
                <a:rPr lang="en-US" sz="1799" u="sng" spc="-50" dirty="0">
                  <a:solidFill>
                    <a:srgbClr val="FFFFFF"/>
                  </a:solidFill>
                </a:rPr>
                <a:t> </a:t>
              </a:r>
            </a:p>
            <a:p>
              <a:pPr algn="ctr" defTabSz="914005">
                <a:defRPr/>
              </a:pPr>
              <a:endParaRPr lang="en-US" sz="1764" dirty="0">
                <a:solidFill>
                  <a:srgbClr val="404040"/>
                </a:solidFill>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rgbClr val="FFFFFF"/>
                  </a:solidFill>
                </a:rPr>
                <a:t>http://officespdev.uservoice.com/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rPr>
                <a:t>Stack overflow</a:t>
              </a: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r>
                <a:rPr lang="en-US" sz="1764" dirty="0">
                  <a:gradFill>
                    <a:gsLst>
                      <a:gs pos="0">
                        <a:srgbClr val="505050"/>
                      </a:gs>
                      <a:gs pos="100000">
                        <a:srgbClr val="505050"/>
                      </a:gs>
                    </a:gsLst>
                    <a:lin ang="5400000" scaled="0"/>
                  </a:gradFill>
                </a:rPr>
                <a:t>[</a:t>
              </a:r>
              <a:r>
                <a:rPr lang="en-US" sz="1764" dirty="0" err="1">
                  <a:gradFill>
                    <a:gsLst>
                      <a:gs pos="0">
                        <a:srgbClr val="505050"/>
                      </a:gs>
                      <a:gs pos="100000">
                        <a:srgbClr val="505050"/>
                      </a:gs>
                    </a:gsLst>
                    <a:lin ang="5400000" scaled="0"/>
                  </a:gradFill>
                </a:rPr>
                <a:t>ms</a:t>
              </a:r>
              <a:r>
                <a:rPr lang="en-US" sz="1764" dirty="0">
                  <a:gradFill>
                    <a:gsLst>
                      <a:gs pos="0">
                        <a:srgbClr val="505050"/>
                      </a:gs>
                      <a:gs pos="100000">
                        <a:srgbClr val="505050"/>
                      </a:gs>
                    </a:gsLst>
                    <a:lin ang="5400000" scaled="0"/>
                  </a:gradFill>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3"/>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endParaRPr>
            </a:p>
            <a:p>
              <a:pPr defTabSz="914005">
                <a:defRPr/>
              </a:pPr>
              <a:r>
                <a:rPr lang="en-US" sz="1599" u="sng" dirty="0">
                  <a:gradFill>
                    <a:gsLst>
                      <a:gs pos="0">
                        <a:srgbClr val="505050"/>
                      </a:gs>
                      <a:gs pos="100000">
                        <a:srgbClr val="505050"/>
                      </a:gs>
                    </a:gsLst>
                    <a:lin ang="5400000" scaled="0"/>
                  </a:gradFill>
                </a:rPr>
                <a:t>http://aka.ms/o365DevSnackDemos </a:t>
              </a:r>
            </a:p>
          </p:txBody>
        </p:sp>
        <p:pic>
          <p:nvPicPr>
            <p:cNvPr id="206" name="Picture 205"/>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273844" y="295275"/>
            <a:ext cx="11888787" cy="917575"/>
          </a:xfrm>
        </p:spPr>
        <p:txBody>
          <a:bodyPr/>
          <a:lstStyle/>
          <a:p>
            <a:r>
              <a:rPr lang="en-US"/>
              <a:t>Click to edit Master title style</a:t>
            </a:r>
            <a:endParaRPr lang="en-US" dirty="0"/>
          </a:p>
        </p:txBody>
      </p:sp>
      <p:sp>
        <p:nvSpPr>
          <p:cNvPr id="2" name="Rectangle 1">
            <a:hlinkClick r:id="rId6"/>
          </p:cNvPr>
          <p:cNvSpPr/>
          <p:nvPr userDrawn="1"/>
        </p:nvSpPr>
        <p:spPr bwMode="auto">
          <a:xfrm>
            <a:off x="6314720"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a:hlinkClick r:id="rId7"/>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8"/>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9"/>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10"/>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a:hlinkClick r:id="rId11"/>
          </p:cNvPr>
          <p:cNvSpPr/>
          <p:nvPr userDrawn="1"/>
        </p:nvSpPr>
        <p:spPr bwMode="auto">
          <a:xfrm>
            <a:off x="10132720"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76354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
        <p:nvSpPr>
          <p:cNvPr id="4" name="Footer Placeholder 3"/>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96067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000000"/>
                    </a:gs>
                    <a:gs pos="100000">
                      <a:srgbClr val="000000"/>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562979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9135219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761155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91030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548200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62211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2505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682735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49"/>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153218779"/>
      </p:ext>
    </p:extLst>
  </p:cSld>
  <p:clrMap bg1="lt1" tx1="dk1" bg2="lt2" tx2="dk2" accent1="accent1" accent2="accent2" accent3="accent3" accent4="accent4" accent5="accent5" accent6="accent6" hlink="hlink" folHlink="folHlink"/>
  <p:sldLayoutIdLst>
    <p:sldLayoutId id="2147484371" r:id="rId1"/>
    <p:sldLayoutId id="2147484372" r:id="rId2"/>
    <p:sldLayoutId id="2147484373" r:id="rId3"/>
    <p:sldLayoutId id="2147484374" r:id="rId4"/>
    <p:sldLayoutId id="2147484375" r:id="rId5"/>
    <p:sldLayoutId id="2147484376" r:id="rId6"/>
    <p:sldLayoutId id="2147484377" r:id="rId7"/>
    <p:sldLayoutId id="2147484378" r:id="rId8"/>
    <p:sldLayoutId id="2147484379" r:id="rId9"/>
    <p:sldLayoutId id="2147484380" r:id="rId10"/>
    <p:sldLayoutId id="2147484381" r:id="rId11"/>
    <p:sldLayoutId id="2147484382" r:id="rId12"/>
    <p:sldLayoutId id="2147484383" r:id="rId13"/>
    <p:sldLayoutId id="2147484384" r:id="rId14"/>
    <p:sldLayoutId id="2147484385" r:id="rId15"/>
    <p:sldLayoutId id="2147484386" r:id="rId16"/>
    <p:sldLayoutId id="2147484387" r:id="rId17"/>
    <p:sldLayoutId id="2147484388" r:id="rId18"/>
    <p:sldLayoutId id="2147484389" r:id="rId19"/>
    <p:sldLayoutId id="2147484390" r:id="rId20"/>
    <p:sldLayoutId id="2147484391" r:id="rId21"/>
    <p:sldLayoutId id="2147484392" r:id="rId22"/>
    <p:sldLayoutId id="2147484393" r:id="rId23"/>
    <p:sldLayoutId id="2147484394" r:id="rId24"/>
    <p:sldLayoutId id="2147484395" r:id="rId25"/>
    <p:sldLayoutId id="2147484396" r:id="rId26"/>
    <p:sldLayoutId id="2147484397" r:id="rId27"/>
    <p:sldLayoutId id="2147484398" r:id="rId28"/>
    <p:sldLayoutId id="2147484399" r:id="rId29"/>
    <p:sldLayoutId id="2147484400" r:id="rId30"/>
    <p:sldLayoutId id="2147484401" r:id="rId31"/>
    <p:sldLayoutId id="2147484402" r:id="rId32"/>
    <p:sldLayoutId id="2147484403" r:id="rId33"/>
    <p:sldLayoutId id="2147484404" r:id="rId34"/>
    <p:sldLayoutId id="2147484405" r:id="rId35"/>
    <p:sldLayoutId id="2147484406" r:id="rId36"/>
    <p:sldLayoutId id="2147484407" r:id="rId37"/>
    <p:sldLayoutId id="2147484408" r:id="rId38"/>
    <p:sldLayoutId id="2147484409" r:id="rId39"/>
    <p:sldLayoutId id="2147484410" r:id="rId40"/>
    <p:sldLayoutId id="2147484411" r:id="rId41"/>
    <p:sldLayoutId id="2147484412" r:id="rId42"/>
    <p:sldLayoutId id="2147484413" r:id="rId43"/>
    <p:sldLayoutId id="2147484414" r:id="rId44"/>
    <p:sldLayoutId id="2147484415" r:id="rId45"/>
    <p:sldLayoutId id="2147484416" r:id="rId46"/>
    <p:sldLayoutId id="2147484417"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p15:clr>
            <a:srgbClr val="5ACBF0"/>
          </p15:clr>
        </p15:guide>
        <p15:guide id="2" pos="155">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github.com/OneDrive/onedrive-explorer-js"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hyperlink" Target="https://dev.onedrive.com/sdk/javascript-picker-saver.htm" TargetMode="External"/><Relationship Id="rId4" Type="http://schemas.openxmlformats.org/officeDocument/2006/relationships/hyperlink" Target="http://github.com/OneDrive/onedrive-explorer-wi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hyperlink" Target="https://graph.microsoft.io/docs/api-reference/v1.0/resources/drive"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hyperlink" Target="https://dev.onedrive.com/"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30.xml"/><Relationship Id="rId1" Type="http://schemas.openxmlformats.org/officeDocument/2006/relationships/slideLayout" Target="../slideLayouts/slideLayout11.xml"/><Relationship Id="rId5" Type="http://schemas.openxmlformats.org/officeDocument/2006/relationships/image" Target="../media/image25.emf"/><Relationship Id="rId4" Type="http://schemas.openxmlformats.org/officeDocument/2006/relationships/image" Target="../media/image24.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development</a:t>
            </a:r>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8190137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Files API</a:t>
            </a:r>
          </a:p>
        </p:txBody>
      </p:sp>
      <p:sp>
        <p:nvSpPr>
          <p:cNvPr id="5" name="TextBox 4"/>
          <p:cNvSpPr txBox="1"/>
          <p:nvPr/>
        </p:nvSpPr>
        <p:spPr>
          <a:xfrm>
            <a:off x="274638" y="1211287"/>
            <a:ext cx="11887199" cy="683264"/>
          </a:xfrm>
          <a:prstGeom prst="rect">
            <a:avLst/>
          </a:prstGeom>
        </p:spPr>
        <p:txBody>
          <a:bodyPr vert="horz" wrap="square" lIns="182880" tIns="146304" rIns="182880" bIns="146304" rtlCol="0">
            <a:spAutoFit/>
          </a:bodyPr>
          <a:lstStyle>
            <a:defPPr>
              <a:defRPr lang="en-US"/>
            </a:defPPr>
            <a:lvl1pPr marR="0" indent="0" fontAlgn="auto">
              <a:lnSpc>
                <a:spcPct val="90000"/>
              </a:lnSpc>
              <a:spcBef>
                <a:spcPct val="20000"/>
              </a:spcBef>
              <a:spcAft>
                <a:spcPts val="0"/>
              </a:spcAft>
              <a:buClrTx/>
              <a:buSzPct val="90000"/>
              <a:buFont typeface="Arial" pitchFamily="34" charset="0"/>
              <a:buNone/>
              <a:tabLst/>
              <a:defRPr sz="4000" spc="0" baseline="0">
                <a:gradFill>
                  <a:gsLst>
                    <a:gs pos="1250">
                      <a:schemeClr val="tx2"/>
                    </a:gs>
                    <a:gs pos="99000">
                      <a:schemeClr val="tx2"/>
                    </a:gs>
                  </a:gsLst>
                  <a:lin ang="5400000" scaled="0"/>
                </a:gradFill>
                <a:latin typeface="+mj-lt"/>
              </a:defRPr>
            </a:lvl1pPr>
            <a:lvl2pPr marL="0" marR="0" lvl="1" indent="0" fontAlgn="auto">
              <a:lnSpc>
                <a:spcPct val="90000"/>
              </a:lnSpc>
              <a:spcBef>
                <a:spcPct val="20000"/>
              </a:spcBef>
              <a:spcAft>
                <a:spcPts val="0"/>
              </a:spcAft>
              <a:buClrTx/>
              <a:buSzPct val="90000"/>
              <a:buFontTx/>
              <a:buNone/>
              <a:tabLst/>
              <a:defRPr sz="2000" spc="0" baseline="0">
                <a:gradFill>
                  <a:gsLst>
                    <a:gs pos="92515">
                      <a:srgbClr val="262626"/>
                    </a:gs>
                    <a:gs pos="75000">
                      <a:srgbClr val="262626"/>
                    </a:gs>
                  </a:gsLst>
                  <a:lin ang="5400000" scaled="0"/>
                </a:gradFill>
              </a:defRPr>
            </a:lvl2pPr>
            <a:lvl3pPr marL="228600" marR="0" indent="0" fontAlgn="auto">
              <a:lnSpc>
                <a:spcPct val="90000"/>
              </a:lnSpc>
              <a:spcBef>
                <a:spcPct val="20000"/>
              </a:spcBef>
              <a:spcAft>
                <a:spcPts val="0"/>
              </a:spcAft>
              <a:buClrTx/>
              <a:buSzPct val="90000"/>
              <a:buFont typeface="Arial" pitchFamily="34" charset="0"/>
              <a:buNone/>
              <a:tabLst/>
              <a:defRPr sz="2000" spc="0" baseline="0">
                <a:gradFill>
                  <a:gsLst>
                    <a:gs pos="92515">
                      <a:srgbClr val="262626"/>
                    </a:gs>
                    <a:gs pos="75000">
                      <a:srgbClr val="262626"/>
                    </a:gs>
                  </a:gsLst>
                  <a:lin ang="5400000" scaled="0"/>
                </a:gradFill>
              </a:defRPr>
            </a:lvl3pPr>
            <a:lvl4pPr marL="457200" marR="0" indent="0" fontAlgn="auto">
              <a:lnSpc>
                <a:spcPct val="90000"/>
              </a:lnSpc>
              <a:spcBef>
                <a:spcPct val="20000"/>
              </a:spcBef>
              <a:spcAft>
                <a:spcPts val="0"/>
              </a:spcAft>
              <a:buClrTx/>
              <a:buSzPct val="90000"/>
              <a:buFont typeface="Arial" pitchFamily="34" charset="0"/>
              <a:buNone/>
              <a:tabLst/>
              <a:defRPr spc="0" baseline="0">
                <a:gradFill>
                  <a:gsLst>
                    <a:gs pos="92515">
                      <a:srgbClr val="262626"/>
                    </a:gs>
                    <a:gs pos="75000">
                      <a:srgbClr val="262626"/>
                    </a:gs>
                  </a:gsLst>
                  <a:lin ang="5400000" scaled="0"/>
                </a:gradFill>
              </a:defRPr>
            </a:lvl4pPr>
            <a:lvl5pPr marL="685800" marR="0" indent="0" fontAlgn="auto">
              <a:lnSpc>
                <a:spcPct val="90000"/>
              </a:lnSpc>
              <a:spcBef>
                <a:spcPct val="20000"/>
              </a:spcBef>
              <a:spcAft>
                <a:spcPts val="0"/>
              </a:spcAft>
              <a:buClrTx/>
              <a:buSzPct val="90000"/>
              <a:buFont typeface="Arial" pitchFamily="34" charset="0"/>
              <a:buNone/>
              <a:tabLst/>
              <a:defRPr spc="0" baseline="0">
                <a:gradFill>
                  <a:gsLst>
                    <a:gs pos="92515">
                      <a:srgbClr val="262626"/>
                    </a:gs>
                    <a:gs pos="75000">
                      <a:srgbClr val="262626"/>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sz="2800" dirty="0">
                <a:latin typeface="Segoe UI Semilight" panose="020B0402040204020203" pitchFamily="34" charset="0"/>
                <a:cs typeface="Segoe UI Semilight" panose="020B0402040204020203" pitchFamily="34" charset="0"/>
              </a:rPr>
              <a:t>https://[site]/_api/Files</a:t>
            </a:r>
          </a:p>
        </p:txBody>
      </p:sp>
      <p:grpSp>
        <p:nvGrpSpPr>
          <p:cNvPr id="20" name="Group 19"/>
          <p:cNvGrpSpPr>
            <a:grpSpLocks noChangeAspect="1"/>
          </p:cNvGrpSpPr>
          <p:nvPr/>
        </p:nvGrpSpPr>
        <p:grpSpPr>
          <a:xfrm>
            <a:off x="457580" y="1845095"/>
            <a:ext cx="10244424" cy="4480560"/>
            <a:chOff x="819491" y="1845095"/>
            <a:chExt cx="10258636" cy="4486776"/>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491" y="1845095"/>
              <a:ext cx="10258636" cy="4486776"/>
            </a:xfrm>
            <a:prstGeom prst="rect">
              <a:avLst/>
            </a:prstGeom>
          </p:spPr>
        </p:pic>
        <p:sp>
          <p:nvSpPr>
            <p:cNvPr id="8" name="TextBox 7"/>
            <p:cNvSpPr txBox="1"/>
            <p:nvPr/>
          </p:nvSpPr>
          <p:spPr>
            <a:xfrm>
              <a:off x="2005201" y="3378755"/>
              <a:ext cx="3470051" cy="462305"/>
            </a:xfrm>
            <a:prstGeom prst="rect">
              <a:avLst/>
            </a:prstGeom>
            <a:noFill/>
          </p:spPr>
          <p:txBody>
            <a:bodyPr wrap="none" lIns="146304" tIns="91440" rIns="146304" bIns="91440" rtlCol="0">
              <a:spAutoFit/>
            </a:bodyPr>
            <a:lstStyle/>
            <a:p>
              <a:pPr algn="ctr">
                <a:lnSpc>
                  <a:spcPct val="90000"/>
                </a:lnSpc>
                <a:spcAft>
                  <a:spcPts val="600"/>
                </a:spcAft>
              </a:pPr>
              <a:r>
                <a:rPr lang="en-US" sz="2000" dirty="0">
                  <a:gradFill>
                    <a:gsLst>
                      <a:gs pos="92515">
                        <a:schemeClr val="tx2"/>
                      </a:gs>
                      <a:gs pos="75000">
                        <a:schemeClr val="tx2"/>
                      </a:gs>
                    </a:gsLst>
                    <a:lin ang="5400000" scaled="0"/>
                  </a:gradFill>
                </a:rPr>
                <a:t>“Entry” element for each file</a:t>
              </a:r>
            </a:p>
          </p:txBody>
        </p:sp>
        <p:sp>
          <p:nvSpPr>
            <p:cNvPr id="9" name="TextBox 8"/>
            <p:cNvSpPr txBox="1"/>
            <p:nvPr/>
          </p:nvSpPr>
          <p:spPr>
            <a:xfrm>
              <a:off x="3450911" y="5201037"/>
              <a:ext cx="1822447" cy="462305"/>
            </a:xfrm>
            <a:prstGeom prst="rect">
              <a:avLst/>
            </a:prstGeom>
            <a:noFill/>
          </p:spPr>
          <p:txBody>
            <a:bodyPr wrap="none" lIns="146304" tIns="91440" rIns="146304" bIns="91440" rtlCol="0" anchor="ctr" anchorCtr="0">
              <a:spAutoFit/>
            </a:bodyPr>
            <a:lstStyle/>
            <a:p>
              <a:pPr algn="r">
                <a:lnSpc>
                  <a:spcPct val="90000"/>
                </a:lnSpc>
                <a:spcAft>
                  <a:spcPts val="600"/>
                </a:spcAft>
              </a:pPr>
              <a:r>
                <a:rPr lang="en-US" sz="2000" dirty="0">
                  <a:gradFill>
                    <a:gsLst>
                      <a:gs pos="92515">
                        <a:schemeClr val="tx2"/>
                      </a:gs>
                      <a:gs pos="75000">
                        <a:schemeClr val="tx2"/>
                      </a:gs>
                    </a:gsLst>
                    <a:lin ang="5400000" scaled="0"/>
                  </a:gradFill>
                </a:rPr>
                <a:t>File metadata</a:t>
              </a:r>
            </a:p>
          </p:txBody>
        </p:sp>
        <p:sp>
          <p:nvSpPr>
            <p:cNvPr id="10" name="Rectangle 9"/>
            <p:cNvSpPr/>
            <p:nvPr/>
          </p:nvSpPr>
          <p:spPr bwMode="auto">
            <a:xfrm>
              <a:off x="6126480" y="2755590"/>
              <a:ext cx="502920" cy="228600"/>
            </a:xfrm>
            <a:prstGeom prst="rect">
              <a:avLst/>
            </a:prstGeom>
            <a:ln w="31750">
              <a:solidFill>
                <a:schemeClr val="tx2"/>
              </a:solidFill>
              <a:miter lim="800000"/>
              <a:headEnd type="none"/>
              <a:tailEnd type="arrow"/>
            </a:ln>
          </p:spPr>
          <p:style>
            <a:lnRef idx="1">
              <a:schemeClr val="accent1"/>
            </a:lnRef>
            <a:fillRef idx="0">
              <a:schemeClr val="accent1"/>
            </a:fillRef>
            <a:effectRef idx="0">
              <a:schemeClr val="accent1"/>
            </a:effectRef>
            <a:fontRef idx="minor">
              <a:schemeClr val="tx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ectangle 10"/>
            <p:cNvSpPr/>
            <p:nvPr/>
          </p:nvSpPr>
          <p:spPr bwMode="auto">
            <a:xfrm>
              <a:off x="6126480" y="4609230"/>
              <a:ext cx="502920" cy="1645920"/>
            </a:xfrm>
            <a:custGeom>
              <a:avLst/>
              <a:gdLst>
                <a:gd name="connsiteX0" fmla="*/ 0 w 548640"/>
                <a:gd name="connsiteY0" fmla="*/ 0 h 1645920"/>
                <a:gd name="connsiteX1" fmla="*/ 548640 w 548640"/>
                <a:gd name="connsiteY1" fmla="*/ 0 h 1645920"/>
                <a:gd name="connsiteX2" fmla="*/ 548640 w 548640"/>
                <a:gd name="connsiteY2" fmla="*/ 1645920 h 1645920"/>
                <a:gd name="connsiteX3" fmla="*/ 0 w 548640"/>
                <a:gd name="connsiteY3" fmla="*/ 1645920 h 1645920"/>
                <a:gd name="connsiteX4" fmla="*/ 0 w 548640"/>
                <a:gd name="connsiteY4" fmla="*/ 0 h 1645920"/>
                <a:gd name="connsiteX0" fmla="*/ 0 w 548640"/>
                <a:gd name="connsiteY0" fmla="*/ 0 h 1645920"/>
                <a:gd name="connsiteX1" fmla="*/ 548640 w 548640"/>
                <a:gd name="connsiteY1" fmla="*/ 0 h 1645920"/>
                <a:gd name="connsiteX2" fmla="*/ 548322 w 548640"/>
                <a:gd name="connsiteY2" fmla="*/ 1242930 h 1645920"/>
                <a:gd name="connsiteX3" fmla="*/ 548640 w 548640"/>
                <a:gd name="connsiteY3" fmla="*/ 1645920 h 1645920"/>
                <a:gd name="connsiteX4" fmla="*/ 0 w 548640"/>
                <a:gd name="connsiteY4" fmla="*/ 1645920 h 1645920"/>
                <a:gd name="connsiteX5" fmla="*/ 0 w 548640"/>
                <a:gd name="connsiteY5" fmla="*/ 0 h 1645920"/>
                <a:gd name="connsiteX0" fmla="*/ 548322 w 639762"/>
                <a:gd name="connsiteY0" fmla="*/ 1242930 h 1645920"/>
                <a:gd name="connsiteX1" fmla="*/ 548640 w 639762"/>
                <a:gd name="connsiteY1" fmla="*/ 1645920 h 1645920"/>
                <a:gd name="connsiteX2" fmla="*/ 0 w 639762"/>
                <a:gd name="connsiteY2" fmla="*/ 1645920 h 1645920"/>
                <a:gd name="connsiteX3" fmla="*/ 0 w 639762"/>
                <a:gd name="connsiteY3" fmla="*/ 0 h 1645920"/>
                <a:gd name="connsiteX4" fmla="*/ 548640 w 639762"/>
                <a:gd name="connsiteY4" fmla="*/ 0 h 1645920"/>
                <a:gd name="connsiteX5" fmla="*/ 639762 w 639762"/>
                <a:gd name="connsiteY5" fmla="*/ 1334370 h 1645920"/>
                <a:gd name="connsiteX0" fmla="*/ 548322 w 548640"/>
                <a:gd name="connsiteY0" fmla="*/ 1242930 h 1645920"/>
                <a:gd name="connsiteX1" fmla="*/ 548640 w 548640"/>
                <a:gd name="connsiteY1" fmla="*/ 1645920 h 1645920"/>
                <a:gd name="connsiteX2" fmla="*/ 0 w 548640"/>
                <a:gd name="connsiteY2" fmla="*/ 1645920 h 1645920"/>
                <a:gd name="connsiteX3" fmla="*/ 0 w 548640"/>
                <a:gd name="connsiteY3" fmla="*/ 0 h 1645920"/>
                <a:gd name="connsiteX4" fmla="*/ 548640 w 548640"/>
                <a:gd name="connsiteY4" fmla="*/ 0 h 1645920"/>
                <a:gd name="connsiteX0" fmla="*/ 548640 w 548640"/>
                <a:gd name="connsiteY0" fmla="*/ 1645920 h 1645920"/>
                <a:gd name="connsiteX1" fmla="*/ 0 w 548640"/>
                <a:gd name="connsiteY1" fmla="*/ 1645920 h 1645920"/>
                <a:gd name="connsiteX2" fmla="*/ 0 w 548640"/>
                <a:gd name="connsiteY2" fmla="*/ 0 h 1645920"/>
                <a:gd name="connsiteX3" fmla="*/ 548640 w 548640"/>
                <a:gd name="connsiteY3" fmla="*/ 0 h 1645920"/>
              </a:gdLst>
              <a:ahLst/>
              <a:cxnLst>
                <a:cxn ang="0">
                  <a:pos x="connsiteX0" y="connsiteY0"/>
                </a:cxn>
                <a:cxn ang="0">
                  <a:pos x="connsiteX1" y="connsiteY1"/>
                </a:cxn>
                <a:cxn ang="0">
                  <a:pos x="connsiteX2" y="connsiteY2"/>
                </a:cxn>
                <a:cxn ang="0">
                  <a:pos x="connsiteX3" y="connsiteY3"/>
                </a:cxn>
              </a:cxnLst>
              <a:rect l="l" t="t" r="r" b="b"/>
              <a:pathLst>
                <a:path w="548640" h="1645920">
                  <a:moveTo>
                    <a:pt x="548640" y="1645920"/>
                  </a:moveTo>
                  <a:lnTo>
                    <a:pt x="0" y="1645920"/>
                  </a:lnTo>
                  <a:lnTo>
                    <a:pt x="0" y="0"/>
                  </a:lnTo>
                  <a:lnTo>
                    <a:pt x="548640" y="0"/>
                  </a:lnTo>
                </a:path>
              </a:pathLst>
            </a:custGeom>
            <a:ln w="31750">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17" name="Straight Arrow Connector 16"/>
            <p:cNvCxnSpPr/>
            <p:nvPr/>
          </p:nvCxnSpPr>
          <p:spPr>
            <a:xfrm>
              <a:off x="5212080" y="5432190"/>
              <a:ext cx="897355" cy="0"/>
            </a:xfrm>
            <a:prstGeom prst="straightConnector1">
              <a:avLst/>
            </a:prstGeom>
            <a:ln w="31750">
              <a:solidFill>
                <a:schemeClr val="tx2"/>
              </a:solidFill>
              <a:miter lim="800000"/>
              <a:headEnd type="none"/>
              <a:tailEnd type="arrow"/>
            </a:ln>
          </p:spPr>
          <p:style>
            <a:lnRef idx="1">
              <a:schemeClr val="accent1"/>
            </a:lnRef>
            <a:fillRef idx="0">
              <a:schemeClr val="accent1"/>
            </a:fillRef>
            <a:effectRef idx="0">
              <a:schemeClr val="accent1"/>
            </a:effectRef>
            <a:fontRef idx="minor">
              <a:schemeClr val="tx1"/>
            </a:fontRef>
          </p:style>
        </p:cxnSp>
        <p:sp>
          <p:nvSpPr>
            <p:cNvPr id="18" name="Rectangle 13"/>
            <p:cNvSpPr/>
            <p:nvPr/>
          </p:nvSpPr>
          <p:spPr bwMode="auto">
            <a:xfrm flipV="1">
              <a:off x="3740226" y="2869890"/>
              <a:ext cx="2362425" cy="549401"/>
            </a:xfrm>
            <a:custGeom>
              <a:avLst/>
              <a:gdLst>
                <a:gd name="connsiteX0" fmla="*/ 0 w 4471722"/>
                <a:gd name="connsiteY0" fmla="*/ 0 h 640080"/>
                <a:gd name="connsiteX1" fmla="*/ 4471722 w 4471722"/>
                <a:gd name="connsiteY1" fmla="*/ 0 h 640080"/>
                <a:gd name="connsiteX2" fmla="*/ 4471722 w 4471722"/>
                <a:gd name="connsiteY2" fmla="*/ 640080 h 640080"/>
                <a:gd name="connsiteX3" fmla="*/ 0 w 4471722"/>
                <a:gd name="connsiteY3" fmla="*/ 640080 h 640080"/>
                <a:gd name="connsiteX4" fmla="*/ 0 w 4471722"/>
                <a:gd name="connsiteY4" fmla="*/ 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640080 h 640080"/>
                <a:gd name="connsiteX1" fmla="*/ 0 w 4563162"/>
                <a:gd name="connsiteY1" fmla="*/ 640080 h 640080"/>
                <a:gd name="connsiteX2" fmla="*/ 0 w 4563162"/>
                <a:gd name="connsiteY2" fmla="*/ 0 h 640080"/>
                <a:gd name="connsiteX3" fmla="*/ 4563162 w 4563162"/>
                <a:gd name="connsiteY3" fmla="*/ 91440 h 640080"/>
                <a:gd name="connsiteX0" fmla="*/ 4471722 w 4471722"/>
                <a:gd name="connsiteY0" fmla="*/ 640080 h 640080"/>
                <a:gd name="connsiteX1" fmla="*/ 0 w 4471722"/>
                <a:gd name="connsiteY1" fmla="*/ 640080 h 640080"/>
                <a:gd name="connsiteX2" fmla="*/ 0 w 4471722"/>
                <a:gd name="connsiteY2" fmla="*/ 0 h 640080"/>
              </a:gdLst>
              <a:ahLst/>
              <a:cxnLst>
                <a:cxn ang="0">
                  <a:pos x="connsiteX0" y="connsiteY0"/>
                </a:cxn>
                <a:cxn ang="0">
                  <a:pos x="connsiteX1" y="connsiteY1"/>
                </a:cxn>
                <a:cxn ang="0">
                  <a:pos x="connsiteX2" y="connsiteY2"/>
                </a:cxn>
              </a:cxnLst>
              <a:rect l="l" t="t" r="r" b="b"/>
              <a:pathLst>
                <a:path w="4471722" h="640080">
                  <a:moveTo>
                    <a:pt x="4471722" y="640080"/>
                  </a:moveTo>
                  <a:lnTo>
                    <a:pt x="0" y="640080"/>
                  </a:lnTo>
                  <a:lnTo>
                    <a:pt x="0" y="0"/>
                  </a:lnTo>
                </a:path>
              </a:pathLst>
            </a:custGeom>
            <a:ln w="31750">
              <a:solidFill>
                <a:schemeClr val="tx2"/>
              </a:solidFill>
              <a:miter lim="800000"/>
              <a:headEnd type="arrow"/>
              <a:tailEnd type="none"/>
            </a:ln>
          </p:spPr>
          <p:style>
            <a:lnRef idx="1">
              <a:schemeClr val="accent1"/>
            </a:lnRef>
            <a:fillRef idx="0">
              <a:schemeClr val="accent1"/>
            </a:fillRef>
            <a:effectRef idx="0">
              <a:schemeClr val="accent1"/>
            </a:effectRef>
            <a:fontRef idx="minor">
              <a:schemeClr val="tx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1" name="Footer Placeholder 20"/>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a:gradFill>
                  <a:gsLst>
                    <a:gs pos="8367">
                      <a:srgbClr val="000000"/>
                    </a:gs>
                    <a:gs pos="31000">
                      <a:srgbClr val="000000"/>
                    </a:gs>
                  </a:gsLst>
                  <a:lin ang="5400000" scaled="0"/>
                </a:gradFill>
              </a:rPr>
              <a:t> Overview</a:t>
            </a:r>
            <a:endParaRPr lang="en-US" dirty="0">
              <a:solidFill>
                <a:srgbClr val="000000">
                  <a:tint val="75000"/>
                </a:srgbClr>
              </a:solidFill>
            </a:endParaRPr>
          </a:p>
        </p:txBody>
      </p:sp>
    </p:spTree>
    <p:extLst>
      <p:ext uri="{BB962C8B-B14F-4D97-AF65-F5344CB8AC3E}">
        <p14:creationId xmlns:p14="http://schemas.microsoft.com/office/powerpoint/2010/main" val="4141477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6217920"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Content Placeholder 4"/>
          <p:cNvSpPr txBox="1">
            <a:spLocks/>
          </p:cNvSpPr>
          <p:nvPr/>
        </p:nvSpPr>
        <p:spPr>
          <a:xfrm>
            <a:off x="6492239" y="754092"/>
            <a:ext cx="5669599" cy="5761008"/>
          </a:xfrm>
          <a:prstGeom prst="rect">
            <a:avLst/>
          </a:prstGeom>
        </p:spPr>
        <p:txBody>
          <a:bodyPr vert="horz" wrap="square" lIns="149217" tIns="93260" rIns="149217" bIns="93260" rtlCol="0" anchor="ctr" anchorCtr="0">
            <a:noAutofit/>
          </a:bodyPr>
          <a:lstStyle>
            <a:defPPr>
              <a:defRPr lang="en-US"/>
            </a:defPPr>
            <a:lvl1pPr marR="0" indent="0" fontAlgn="auto">
              <a:lnSpc>
                <a:spcPct val="90000"/>
              </a:lnSpc>
              <a:spcBef>
                <a:spcPts val="1800"/>
              </a:spcBef>
              <a:spcAft>
                <a:spcPts val="0"/>
              </a:spcAft>
              <a:buClrTx/>
              <a:buSzPct val="90000"/>
              <a:buFont typeface="Arial" pitchFamily="34" charset="0"/>
              <a:buNone/>
              <a:tabLst/>
              <a:defRPr sz="2800" spc="0" baseline="0">
                <a:gradFill>
                  <a:gsLst>
                    <a:gs pos="92515">
                      <a:srgbClr val="262626"/>
                    </a:gs>
                    <a:gs pos="75000">
                      <a:srgbClr val="262626"/>
                    </a:gs>
                  </a:gsLst>
                  <a:lin ang="5400000" scaled="0"/>
                </a:gradFill>
              </a:defRPr>
            </a:lvl1pPr>
            <a:lvl2pPr marL="584200" marR="0" indent="-241300" fontAlgn="auto">
              <a:lnSpc>
                <a:spcPct val="90000"/>
              </a:lnSpc>
              <a:spcBef>
                <a:spcPct val="20000"/>
              </a:spcBef>
              <a:spcAft>
                <a:spcPts val="0"/>
              </a:spcAft>
              <a:buClrTx/>
              <a:buSzPct val="90000"/>
              <a:buFont typeface="Arial" pitchFamily="34" charset="0"/>
              <a:buChar char="•"/>
              <a:tabLst/>
              <a:defRPr sz="2400" spc="0" baseline="0">
                <a:gradFill>
                  <a:gsLst>
                    <a:gs pos="92515">
                      <a:srgbClr val="262626"/>
                    </a:gs>
                    <a:gs pos="75000">
                      <a:srgbClr val="262626"/>
                    </a:gs>
                  </a:gsLst>
                  <a:lin ang="5400000" scaled="0"/>
                </a:gradFill>
              </a:defRPr>
            </a:lvl2pPr>
            <a:lvl3pPr marL="800100" marR="0" indent="-228600" fontAlgn="auto">
              <a:lnSpc>
                <a:spcPct val="90000"/>
              </a:lnSpc>
              <a:spcBef>
                <a:spcPct val="20000"/>
              </a:spcBef>
              <a:spcAft>
                <a:spcPts val="0"/>
              </a:spcAft>
              <a:buClrTx/>
              <a:buSzPct val="90000"/>
              <a:buFont typeface="Arial" pitchFamily="34" charset="0"/>
              <a:buChar char="•"/>
              <a:tabLst/>
              <a:defRPr sz="2000" spc="0" baseline="0">
                <a:gradFill>
                  <a:gsLst>
                    <a:gs pos="92515">
                      <a:srgbClr val="262626"/>
                    </a:gs>
                    <a:gs pos="75000">
                      <a:srgbClr val="262626"/>
                    </a:gs>
                  </a:gsLst>
                  <a:lin ang="5400000" scaled="0"/>
                </a:gradFill>
              </a:defRPr>
            </a:lvl3pPr>
            <a:lvl4pPr marL="10287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4pPr>
            <a:lvl5pPr marL="12573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dirty="0">
                <a:gradFill>
                  <a:gsLst>
                    <a:gs pos="92515">
                      <a:schemeClr val="tx2"/>
                    </a:gs>
                    <a:gs pos="75000">
                      <a:schemeClr val="tx2"/>
                    </a:gs>
                  </a:gsLst>
                  <a:lin ang="5400000" scaled="0"/>
                </a:gradFill>
                <a:latin typeface="Segoe UI Semilight" panose="020B0402040204020203" pitchFamily="34" charset="0"/>
                <a:cs typeface="Segoe UI Semilight" panose="020B0402040204020203" pitchFamily="34" charset="0"/>
              </a:rPr>
              <a:t>Use the colon to denote a path within the drive</a:t>
            </a:r>
          </a:p>
          <a:p>
            <a:pPr marL="0" lvl="1" indent="0">
              <a:buNone/>
            </a:pPr>
            <a:r>
              <a:rPr lang="en-US" sz="1900" dirty="0">
                <a:latin typeface="Consolas" panose="020B0609020204030204" pitchFamily="49" charset="0"/>
                <a:cs typeface="Consolas" panose="020B0609020204030204" pitchFamily="49" charset="0"/>
              </a:rPr>
              <a:t>/drive/root:/Contoso/</a:t>
            </a:r>
            <a:r>
              <a:rPr lang="en-US" sz="1900" dirty="0" err="1">
                <a:latin typeface="Consolas" panose="020B0609020204030204" pitchFamily="49" charset="0"/>
                <a:cs typeface="Consolas" panose="020B0609020204030204" pitchFamily="49" charset="0"/>
              </a:rPr>
              <a:t>ProjectA</a:t>
            </a:r>
            <a:r>
              <a:rPr lang="en-US" sz="1900" dirty="0">
                <a:latin typeface="Consolas" panose="020B0609020204030204" pitchFamily="49" charset="0"/>
                <a:cs typeface="Consolas" panose="020B0609020204030204" pitchFamily="49" charset="0"/>
              </a:rPr>
              <a:t>:/children</a:t>
            </a:r>
          </a:p>
          <a:p>
            <a:pPr marL="0" lvl="1" indent="0">
              <a:buNone/>
            </a:pPr>
            <a:r>
              <a:rPr lang="en-US" sz="1900" dirty="0">
                <a:latin typeface="Consolas" panose="020B0609020204030204" pitchFamily="49" charset="0"/>
                <a:cs typeface="Consolas" panose="020B0609020204030204" pitchFamily="49" charset="0"/>
              </a:rPr>
              <a:t>/drive/items/F0A1291828!101/children</a:t>
            </a:r>
            <a:endParaRPr lang="en-US" sz="1900" dirty="0"/>
          </a:p>
          <a:p>
            <a:r>
              <a:rPr lang="en-US" dirty="0">
                <a:gradFill>
                  <a:gsLst>
                    <a:gs pos="92515">
                      <a:schemeClr val="tx2"/>
                    </a:gs>
                    <a:gs pos="75000">
                      <a:schemeClr val="tx2"/>
                    </a:gs>
                  </a:gsLst>
                  <a:lin ang="5400000" scaled="0"/>
                </a:gradFill>
                <a:latin typeface="Segoe UI Semilight" panose="020B0402040204020203" pitchFamily="34" charset="0"/>
                <a:cs typeface="Segoe UI Semilight" panose="020B0402040204020203" pitchFamily="34" charset="0"/>
              </a:rPr>
              <a:t>Combine ID and path</a:t>
            </a:r>
          </a:p>
          <a:p>
            <a:pPr marL="0" lvl="1" indent="0">
              <a:buNone/>
            </a:pPr>
            <a:r>
              <a:rPr lang="en-US" sz="1900" dirty="0">
                <a:latin typeface="Consolas" panose="020B0609020204030204" pitchFamily="49" charset="0"/>
                <a:cs typeface="Consolas" panose="020B0609020204030204" pitchFamily="49" charset="0"/>
              </a:rPr>
              <a:t>/drive/items/F0A..19:/document1.docx</a:t>
            </a:r>
          </a:p>
          <a:p>
            <a:r>
              <a:rPr lang="en-US" dirty="0">
                <a:gradFill>
                  <a:gsLst>
                    <a:gs pos="92515">
                      <a:schemeClr val="tx2"/>
                    </a:gs>
                    <a:gs pos="75000">
                      <a:schemeClr val="tx2"/>
                    </a:gs>
                  </a:gsLst>
                  <a:lin ang="5400000" scaled="0"/>
                </a:gradFill>
                <a:latin typeface="Segoe UI Semilight" panose="020B0402040204020203" pitchFamily="34" charset="0"/>
                <a:cs typeface="Segoe UI Semilight" panose="020B0402040204020203" pitchFamily="34" charset="0"/>
              </a:rPr>
              <a:t>Address entities on items</a:t>
            </a:r>
          </a:p>
          <a:p>
            <a:pPr marL="0" lvl="1" indent="0">
              <a:buNone/>
            </a:pPr>
            <a:r>
              <a:rPr lang="en-US" sz="1900" dirty="0">
                <a:latin typeface="Consolas" panose="020B0609020204030204" pitchFamily="49" charset="0"/>
                <a:cs typeface="Consolas" panose="020B0609020204030204" pitchFamily="49" charset="0"/>
              </a:rPr>
              <a:t>/drive/items/F0A..19/thumbnails/0/large</a:t>
            </a:r>
          </a:p>
        </p:txBody>
      </p:sp>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Title 9"/>
          <p:cNvSpPr txBox="1">
            <a:spLocks/>
          </p:cNvSpPr>
          <p:nvPr/>
        </p:nvSpPr>
        <p:spPr>
          <a:xfrm>
            <a:off x="274320" y="2125677"/>
            <a:ext cx="5486718" cy="1828800"/>
          </a:xfrm>
          <a:prstGeom prst="rect">
            <a:avLst/>
          </a:prstGeom>
          <a:noFill/>
          <a:ln w="10795" cap="flat" cmpd="sng" algn="ctr">
            <a:noFill/>
            <a:prstDash val="soli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base">
              <a:spcAft>
                <a:spcPct val="0"/>
              </a:spcAft>
            </a:pPr>
            <a:r>
              <a:rPr lang="en-US" sz="4400" dirty="0">
                <a:gradFill>
                  <a:gsLst>
                    <a:gs pos="100000">
                      <a:srgbClr val="FFFFFF"/>
                    </a:gs>
                    <a:gs pos="0">
                      <a:srgbClr val="FFFFFF"/>
                    </a:gs>
                  </a:gsLst>
                  <a:lin ang="5400000" scaled="0"/>
                </a:gradFill>
                <a:latin typeface="+mj-lt"/>
                <a:cs typeface="Segoe UI" pitchFamily="34" charset="0"/>
              </a:rPr>
              <a:t>Navigating items </a:t>
            </a:r>
            <a:br>
              <a:rPr lang="en-US" sz="4400" dirty="0">
                <a:gradFill>
                  <a:gsLst>
                    <a:gs pos="100000">
                      <a:srgbClr val="FFFFFF"/>
                    </a:gs>
                    <a:gs pos="0">
                      <a:srgbClr val="FFFFFF"/>
                    </a:gs>
                  </a:gsLst>
                  <a:lin ang="5400000" scaled="0"/>
                </a:gradFill>
                <a:latin typeface="+mj-lt"/>
                <a:cs typeface="Segoe UI" pitchFamily="34" charset="0"/>
              </a:rPr>
            </a:br>
            <a:r>
              <a:rPr lang="en-US" sz="4400" dirty="0">
                <a:gradFill>
                  <a:gsLst>
                    <a:gs pos="100000">
                      <a:srgbClr val="FFFFFF"/>
                    </a:gs>
                    <a:gs pos="0">
                      <a:srgbClr val="FFFFFF"/>
                    </a:gs>
                  </a:gsLst>
                  <a:lin ang="5400000" scaled="0"/>
                </a:gradFill>
                <a:latin typeface="+mj-lt"/>
                <a:cs typeface="Segoe UI" pitchFamily="34" charset="0"/>
              </a:rPr>
              <a:t>your way</a:t>
            </a:r>
          </a:p>
        </p:txBody>
      </p:sp>
      <p:sp>
        <p:nvSpPr>
          <p:cNvPr id="9" name="Freeform 8"/>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Footer Placeholder 2"/>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a:gradFill>
                  <a:gsLst>
                    <a:gs pos="8367">
                      <a:srgbClr val="000000"/>
                    </a:gs>
                    <a:gs pos="31000">
                      <a:srgbClr val="000000"/>
                    </a:gs>
                  </a:gsLst>
                  <a:lin ang="5400000" scaled="0"/>
                </a:gradFill>
              </a:rPr>
              <a:t> Overview</a:t>
            </a:r>
            <a:endParaRPr lang="en-US" dirty="0">
              <a:solidFill>
                <a:srgbClr val="000000">
                  <a:tint val="75000"/>
                </a:srgbClr>
              </a:solidFill>
            </a:endParaRPr>
          </a:p>
        </p:txBody>
      </p:sp>
    </p:spTree>
    <p:extLst>
      <p:ext uri="{BB962C8B-B14F-4D97-AF65-F5344CB8AC3E}">
        <p14:creationId xmlns:p14="http://schemas.microsoft.com/office/powerpoint/2010/main" val="2965381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6217920"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Content Placeholder 4"/>
          <p:cNvSpPr txBox="1">
            <a:spLocks/>
          </p:cNvSpPr>
          <p:nvPr/>
        </p:nvSpPr>
        <p:spPr>
          <a:xfrm>
            <a:off x="6492240" y="754092"/>
            <a:ext cx="5212347" cy="5761008"/>
          </a:xfrm>
          <a:prstGeom prst="rect">
            <a:avLst/>
          </a:prstGeom>
        </p:spPr>
        <p:txBody>
          <a:bodyPr vert="horz" wrap="square" lIns="149217" tIns="93260" rIns="149217" bIns="93260" rtlCol="0" anchor="ctr" anchorCtr="0">
            <a:noAutofit/>
          </a:bodyPr>
          <a:lstStyle>
            <a:defPPr>
              <a:defRPr lang="en-US"/>
            </a:defPPr>
            <a:lvl1pPr marR="0" indent="0" fontAlgn="auto">
              <a:lnSpc>
                <a:spcPct val="90000"/>
              </a:lnSpc>
              <a:spcBef>
                <a:spcPts val="1800"/>
              </a:spcBef>
              <a:spcAft>
                <a:spcPts val="0"/>
              </a:spcAft>
              <a:buClrTx/>
              <a:buSzPct val="90000"/>
              <a:buFont typeface="Arial" pitchFamily="34" charset="0"/>
              <a:buNone/>
              <a:tabLst/>
              <a:defRPr sz="2800" spc="0" baseline="0">
                <a:gradFill>
                  <a:gsLst>
                    <a:gs pos="92515">
                      <a:srgbClr val="262626"/>
                    </a:gs>
                    <a:gs pos="75000">
                      <a:srgbClr val="262626"/>
                    </a:gs>
                  </a:gsLst>
                  <a:lin ang="5400000" scaled="0"/>
                </a:gradFill>
              </a:defRPr>
            </a:lvl1pPr>
            <a:lvl2pPr marL="584200" marR="0" indent="-241300" fontAlgn="auto">
              <a:lnSpc>
                <a:spcPct val="90000"/>
              </a:lnSpc>
              <a:spcBef>
                <a:spcPct val="20000"/>
              </a:spcBef>
              <a:spcAft>
                <a:spcPts val="0"/>
              </a:spcAft>
              <a:buClrTx/>
              <a:buSzPct val="90000"/>
              <a:buFont typeface="Arial" pitchFamily="34" charset="0"/>
              <a:buChar char="•"/>
              <a:tabLst/>
              <a:defRPr sz="2400" spc="0" baseline="0">
                <a:gradFill>
                  <a:gsLst>
                    <a:gs pos="92515">
                      <a:srgbClr val="262626"/>
                    </a:gs>
                    <a:gs pos="75000">
                      <a:srgbClr val="262626"/>
                    </a:gs>
                  </a:gsLst>
                  <a:lin ang="5400000" scaled="0"/>
                </a:gradFill>
              </a:defRPr>
            </a:lvl2pPr>
            <a:lvl3pPr marL="800100" marR="0" indent="-228600" fontAlgn="auto">
              <a:lnSpc>
                <a:spcPct val="90000"/>
              </a:lnSpc>
              <a:spcBef>
                <a:spcPct val="20000"/>
              </a:spcBef>
              <a:spcAft>
                <a:spcPts val="0"/>
              </a:spcAft>
              <a:buClrTx/>
              <a:buSzPct val="90000"/>
              <a:buFont typeface="Arial" pitchFamily="34" charset="0"/>
              <a:buChar char="•"/>
              <a:tabLst/>
              <a:defRPr sz="2000" spc="0" baseline="0">
                <a:gradFill>
                  <a:gsLst>
                    <a:gs pos="92515">
                      <a:srgbClr val="262626"/>
                    </a:gs>
                    <a:gs pos="75000">
                      <a:srgbClr val="262626"/>
                    </a:gs>
                  </a:gsLst>
                  <a:lin ang="5400000" scaled="0"/>
                </a:gradFill>
              </a:defRPr>
            </a:lvl3pPr>
            <a:lvl4pPr marL="10287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4pPr>
            <a:lvl5pPr marL="12573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dirty="0"/>
              <a:t>Callable on any folder, not just the root</a:t>
            </a:r>
          </a:p>
          <a:p>
            <a:r>
              <a:rPr lang="en-US" dirty="0"/>
              <a:t>Based on a sync token, returns items changed since token was generated</a:t>
            </a:r>
          </a:p>
          <a:p>
            <a:r>
              <a:rPr lang="en-US" dirty="0"/>
              <a:t>Deleted items are returned with “deleted” property</a:t>
            </a:r>
          </a:p>
          <a:p>
            <a:r>
              <a:rPr lang="en-US" dirty="0"/>
              <a:t>Moving an item out of the hierarchy will make you resync</a:t>
            </a:r>
          </a:p>
        </p:txBody>
      </p:sp>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Title 9"/>
          <p:cNvSpPr txBox="1">
            <a:spLocks/>
          </p:cNvSpPr>
          <p:nvPr/>
        </p:nvSpPr>
        <p:spPr>
          <a:xfrm>
            <a:off x="274320" y="2125677"/>
            <a:ext cx="5486718" cy="1828800"/>
          </a:xfrm>
          <a:prstGeom prst="rect">
            <a:avLst/>
          </a:prstGeom>
          <a:noFill/>
          <a:ln w="10795" cap="flat" cmpd="sng" algn="ctr">
            <a:noFill/>
            <a:prstDash val="soli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base">
              <a:spcAft>
                <a:spcPct val="0"/>
              </a:spcAft>
            </a:pPr>
            <a:r>
              <a:rPr lang="en-US" sz="4400" dirty="0">
                <a:gradFill>
                  <a:gsLst>
                    <a:gs pos="100000">
                      <a:srgbClr val="FFFFFF"/>
                    </a:gs>
                    <a:gs pos="0">
                      <a:srgbClr val="FFFFFF"/>
                    </a:gs>
                  </a:gsLst>
                  <a:lin ang="5400000" scaled="0"/>
                </a:gradFill>
                <a:latin typeface="+mj-lt"/>
                <a:cs typeface="Segoe UI" pitchFamily="34" charset="0"/>
              </a:rPr>
              <a:t>Sync changes</a:t>
            </a:r>
          </a:p>
        </p:txBody>
      </p:sp>
      <p:sp>
        <p:nvSpPr>
          <p:cNvPr id="9" name="Freeform 8"/>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Footer Placeholder 2"/>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a:gradFill>
                  <a:gsLst>
                    <a:gs pos="8367">
                      <a:srgbClr val="000000"/>
                    </a:gs>
                    <a:gs pos="31000">
                      <a:srgbClr val="000000"/>
                    </a:gs>
                  </a:gsLst>
                  <a:lin ang="5400000" scaled="0"/>
                </a:gradFill>
              </a:rPr>
              <a:t> Overview</a:t>
            </a:r>
            <a:endParaRPr lang="en-US" dirty="0">
              <a:solidFill>
                <a:srgbClr val="000000">
                  <a:tint val="75000"/>
                </a:srgbClr>
              </a:solidFill>
            </a:endParaRPr>
          </a:p>
        </p:txBody>
      </p:sp>
    </p:spTree>
    <p:extLst>
      <p:ext uri="{BB962C8B-B14F-4D97-AF65-F5344CB8AC3E}">
        <p14:creationId xmlns:p14="http://schemas.microsoft.com/office/powerpoint/2010/main" val="2096843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6217920"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Content Placeholder 4"/>
          <p:cNvSpPr txBox="1">
            <a:spLocks/>
          </p:cNvSpPr>
          <p:nvPr/>
        </p:nvSpPr>
        <p:spPr>
          <a:xfrm>
            <a:off x="6492240" y="754092"/>
            <a:ext cx="4663703" cy="5761008"/>
          </a:xfrm>
          <a:prstGeom prst="rect">
            <a:avLst/>
          </a:prstGeom>
        </p:spPr>
        <p:txBody>
          <a:bodyPr vert="horz" wrap="square" lIns="149217" tIns="93260" rIns="149217" bIns="93260" rtlCol="0" anchor="ctr" anchorCtr="0">
            <a:noAutofit/>
          </a:bodyPr>
          <a:lstStyle>
            <a:defPPr>
              <a:defRPr lang="en-US"/>
            </a:defPPr>
            <a:lvl1pPr marR="0" indent="0" fontAlgn="auto">
              <a:lnSpc>
                <a:spcPct val="90000"/>
              </a:lnSpc>
              <a:spcBef>
                <a:spcPts val="1800"/>
              </a:spcBef>
              <a:spcAft>
                <a:spcPts val="0"/>
              </a:spcAft>
              <a:buClrTx/>
              <a:buSzPct val="90000"/>
              <a:buFont typeface="Arial" pitchFamily="34" charset="0"/>
              <a:buNone/>
              <a:tabLst/>
              <a:defRPr sz="2800" spc="0" baseline="0">
                <a:gradFill>
                  <a:gsLst>
                    <a:gs pos="92515">
                      <a:srgbClr val="262626"/>
                    </a:gs>
                    <a:gs pos="75000">
                      <a:srgbClr val="262626"/>
                    </a:gs>
                  </a:gsLst>
                  <a:lin ang="5400000" scaled="0"/>
                </a:gradFill>
              </a:defRPr>
            </a:lvl1pPr>
            <a:lvl2pPr marL="584200" marR="0" indent="-241300" fontAlgn="auto">
              <a:lnSpc>
                <a:spcPct val="90000"/>
              </a:lnSpc>
              <a:spcBef>
                <a:spcPct val="20000"/>
              </a:spcBef>
              <a:spcAft>
                <a:spcPts val="0"/>
              </a:spcAft>
              <a:buClrTx/>
              <a:buSzPct val="90000"/>
              <a:buFont typeface="Arial" pitchFamily="34" charset="0"/>
              <a:buChar char="•"/>
              <a:tabLst/>
              <a:defRPr sz="2400" spc="0" baseline="0">
                <a:gradFill>
                  <a:gsLst>
                    <a:gs pos="92515">
                      <a:srgbClr val="262626"/>
                    </a:gs>
                    <a:gs pos="75000">
                      <a:srgbClr val="262626"/>
                    </a:gs>
                  </a:gsLst>
                  <a:lin ang="5400000" scaled="0"/>
                </a:gradFill>
              </a:defRPr>
            </a:lvl2pPr>
            <a:lvl3pPr marL="800100" marR="0" indent="-228600" fontAlgn="auto">
              <a:lnSpc>
                <a:spcPct val="90000"/>
              </a:lnSpc>
              <a:spcBef>
                <a:spcPct val="20000"/>
              </a:spcBef>
              <a:spcAft>
                <a:spcPts val="0"/>
              </a:spcAft>
              <a:buClrTx/>
              <a:buSzPct val="90000"/>
              <a:buFont typeface="Arial" pitchFamily="34" charset="0"/>
              <a:buChar char="•"/>
              <a:tabLst/>
              <a:defRPr sz="2000" spc="0" baseline="0">
                <a:gradFill>
                  <a:gsLst>
                    <a:gs pos="92515">
                      <a:srgbClr val="262626"/>
                    </a:gs>
                    <a:gs pos="75000">
                      <a:srgbClr val="262626"/>
                    </a:gs>
                  </a:gsLst>
                  <a:lin ang="5400000" scaled="0"/>
                </a:gradFill>
              </a:defRPr>
            </a:lvl3pPr>
            <a:lvl4pPr marL="10287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4pPr>
            <a:lvl5pPr marL="12573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dirty="0"/>
              <a:t>A home for content created in your app</a:t>
            </a:r>
          </a:p>
          <a:p>
            <a:r>
              <a:rPr lang="en-US" dirty="0"/>
              <a:t>Keep your app files in a known location</a:t>
            </a:r>
          </a:p>
          <a:p>
            <a:r>
              <a:rPr lang="en-US" dirty="0"/>
              <a:t>No need to create folders</a:t>
            </a:r>
          </a:p>
          <a:p>
            <a:r>
              <a:rPr lang="en-US" dirty="0"/>
              <a:t>Restricted access to only your folder makes your app more trustworthy</a:t>
            </a:r>
          </a:p>
        </p:txBody>
      </p:sp>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Title 9"/>
          <p:cNvSpPr txBox="1">
            <a:spLocks/>
          </p:cNvSpPr>
          <p:nvPr/>
        </p:nvSpPr>
        <p:spPr>
          <a:xfrm>
            <a:off x="274320" y="2125677"/>
            <a:ext cx="5486718" cy="1828800"/>
          </a:xfrm>
          <a:prstGeom prst="rect">
            <a:avLst/>
          </a:prstGeom>
          <a:noFill/>
          <a:ln w="10795" cap="flat" cmpd="sng" algn="ctr">
            <a:noFill/>
            <a:prstDash val="soli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base">
              <a:spcAft>
                <a:spcPct val="0"/>
              </a:spcAft>
            </a:pPr>
            <a:r>
              <a:rPr lang="en-US" sz="4400" dirty="0">
                <a:gradFill>
                  <a:gsLst>
                    <a:gs pos="100000">
                      <a:srgbClr val="FFFFFF"/>
                    </a:gs>
                    <a:gs pos="0">
                      <a:srgbClr val="FFFFFF"/>
                    </a:gs>
                  </a:gsLst>
                  <a:lin ang="5400000" scaled="0"/>
                </a:gradFill>
                <a:latin typeface="+mj-lt"/>
                <a:cs typeface="Segoe UI" pitchFamily="34" charset="0"/>
              </a:rPr>
              <a:t>App folders</a:t>
            </a:r>
          </a:p>
        </p:txBody>
      </p:sp>
      <p:sp>
        <p:nvSpPr>
          <p:cNvPr id="9" name="Freeform 8"/>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Footer Placeholder 2"/>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a:gradFill>
                  <a:gsLst>
                    <a:gs pos="8367">
                      <a:srgbClr val="000000"/>
                    </a:gs>
                    <a:gs pos="31000">
                      <a:srgbClr val="000000"/>
                    </a:gs>
                  </a:gsLst>
                  <a:lin ang="5400000" scaled="0"/>
                </a:gradFill>
              </a:rPr>
              <a:t> Overview</a:t>
            </a:r>
            <a:endParaRPr lang="en-US" dirty="0">
              <a:solidFill>
                <a:srgbClr val="000000">
                  <a:tint val="75000"/>
                </a:srgbClr>
              </a:solidFill>
            </a:endParaRPr>
          </a:p>
        </p:txBody>
      </p:sp>
    </p:spTree>
    <p:extLst>
      <p:ext uri="{BB962C8B-B14F-4D97-AF65-F5344CB8AC3E}">
        <p14:creationId xmlns:p14="http://schemas.microsoft.com/office/powerpoint/2010/main" val="3785431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6217920"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Content Placeholder 4"/>
          <p:cNvSpPr txBox="1">
            <a:spLocks/>
          </p:cNvSpPr>
          <p:nvPr/>
        </p:nvSpPr>
        <p:spPr>
          <a:xfrm>
            <a:off x="6492240" y="754092"/>
            <a:ext cx="5669598" cy="5761008"/>
          </a:xfrm>
          <a:prstGeom prst="rect">
            <a:avLst/>
          </a:prstGeom>
        </p:spPr>
        <p:txBody>
          <a:bodyPr vert="horz" wrap="square" lIns="149217" tIns="93260" rIns="149217" bIns="93260" rtlCol="0" anchor="ctr" anchorCtr="0">
            <a:noAutofit/>
          </a:bodyPr>
          <a:lstStyle>
            <a:defPPr>
              <a:defRPr lang="en-US"/>
            </a:defPPr>
            <a:lvl1pPr marR="0" indent="0" fontAlgn="auto">
              <a:lnSpc>
                <a:spcPct val="90000"/>
              </a:lnSpc>
              <a:spcBef>
                <a:spcPts val="1800"/>
              </a:spcBef>
              <a:spcAft>
                <a:spcPts val="0"/>
              </a:spcAft>
              <a:buClrTx/>
              <a:buSzPct val="90000"/>
              <a:buFont typeface="Arial" pitchFamily="34" charset="0"/>
              <a:buNone/>
              <a:tabLst/>
              <a:defRPr sz="2800" spc="0" baseline="0">
                <a:gradFill>
                  <a:gsLst>
                    <a:gs pos="92515">
                      <a:srgbClr val="262626"/>
                    </a:gs>
                    <a:gs pos="75000">
                      <a:srgbClr val="262626"/>
                    </a:gs>
                  </a:gsLst>
                  <a:lin ang="5400000" scaled="0"/>
                </a:gradFill>
              </a:defRPr>
            </a:lvl1pPr>
            <a:lvl2pPr marL="584200" marR="0" indent="-241300" fontAlgn="auto">
              <a:lnSpc>
                <a:spcPct val="90000"/>
              </a:lnSpc>
              <a:spcBef>
                <a:spcPct val="20000"/>
              </a:spcBef>
              <a:spcAft>
                <a:spcPts val="0"/>
              </a:spcAft>
              <a:buClrTx/>
              <a:buSzPct val="90000"/>
              <a:buFont typeface="Arial" pitchFamily="34" charset="0"/>
              <a:buChar char="•"/>
              <a:tabLst/>
              <a:defRPr sz="2400" spc="0" baseline="0">
                <a:gradFill>
                  <a:gsLst>
                    <a:gs pos="92515">
                      <a:srgbClr val="262626"/>
                    </a:gs>
                    <a:gs pos="75000">
                      <a:srgbClr val="262626"/>
                    </a:gs>
                  </a:gsLst>
                  <a:lin ang="5400000" scaled="0"/>
                </a:gradFill>
              </a:defRPr>
            </a:lvl2pPr>
            <a:lvl3pPr marL="800100" marR="0" indent="-228600" fontAlgn="auto">
              <a:lnSpc>
                <a:spcPct val="90000"/>
              </a:lnSpc>
              <a:spcBef>
                <a:spcPct val="20000"/>
              </a:spcBef>
              <a:spcAft>
                <a:spcPts val="0"/>
              </a:spcAft>
              <a:buClrTx/>
              <a:buSzPct val="90000"/>
              <a:buFont typeface="Arial" pitchFamily="34" charset="0"/>
              <a:buChar char="•"/>
              <a:tabLst/>
              <a:defRPr sz="2000" spc="0" baseline="0">
                <a:gradFill>
                  <a:gsLst>
                    <a:gs pos="92515">
                      <a:srgbClr val="262626"/>
                    </a:gs>
                    <a:gs pos="75000">
                      <a:srgbClr val="262626"/>
                    </a:gs>
                  </a:gsLst>
                  <a:lin ang="5400000" scaled="0"/>
                </a:gradFill>
              </a:defRPr>
            </a:lvl3pPr>
            <a:lvl4pPr marL="10287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4pPr>
            <a:lvl5pPr marL="12573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sz="2700" dirty="0">
                <a:gradFill>
                  <a:gsLst>
                    <a:gs pos="92515">
                      <a:schemeClr val="tx2"/>
                    </a:gs>
                    <a:gs pos="75000">
                      <a:schemeClr val="tx2"/>
                    </a:gs>
                  </a:gsLst>
                  <a:lin ang="5400000" scaled="0"/>
                </a:gradFill>
                <a:latin typeface="Segoe UI Semilight" panose="020B0402040204020203" pitchFamily="34" charset="0"/>
                <a:cs typeface="Segoe UI Semilight" panose="020B0402040204020203" pitchFamily="34" charset="0"/>
              </a:rPr>
              <a:t>Upload up to 10 GB using this method </a:t>
            </a:r>
          </a:p>
          <a:p>
            <a:pPr marL="0" lvl="1" indent="0">
              <a:buNone/>
            </a:pP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upload.createSession</a:t>
            </a:r>
            <a:endParaRPr lang="en-US" dirty="0">
              <a:latin typeface="Consolas" panose="020B0609020204030204" pitchFamily="49" charset="0"/>
              <a:cs typeface="Consolas" panose="020B0609020204030204" pitchFamily="49" charset="0"/>
            </a:endParaRPr>
          </a:p>
          <a:p>
            <a:pPr marL="233363" lvl="2" indent="0">
              <a:buNone/>
            </a:pPr>
            <a:r>
              <a:rPr lang="en-US" dirty="0"/>
              <a:t>Provide the details of the file you are uploading</a:t>
            </a:r>
          </a:p>
          <a:p>
            <a:r>
              <a:rPr lang="en-US" sz="2700" dirty="0">
                <a:gradFill>
                  <a:gsLst>
                    <a:gs pos="92515">
                      <a:schemeClr val="tx2"/>
                    </a:gs>
                    <a:gs pos="75000">
                      <a:schemeClr val="tx2"/>
                    </a:gs>
                  </a:gsLst>
                  <a:lin ang="5400000" scaled="0"/>
                </a:gradFill>
                <a:latin typeface="Segoe UI Semilight" panose="020B0402040204020203" pitchFamily="34" charset="0"/>
                <a:cs typeface="Segoe UI Semilight" panose="020B0402040204020203" pitchFamily="34" charset="0"/>
              </a:rPr>
              <a:t>If the file is available on the internet, use “Upload from URL” instead </a:t>
            </a:r>
          </a:p>
          <a:p>
            <a:pPr marL="0" lvl="1" indent="0">
              <a:buNone/>
            </a:pPr>
            <a:r>
              <a:rPr lang="en-US" dirty="0"/>
              <a:t>PUT fragments until complete</a:t>
            </a:r>
          </a:p>
          <a:p>
            <a:pPr marL="233363" lvl="2" indent="0">
              <a:buNone/>
            </a:pPr>
            <a:r>
              <a:rPr lang="en-US" dirty="0"/>
              <a:t>Create and upload requests with sequential fragments of the file until the whole file is uploaded</a:t>
            </a:r>
          </a:p>
          <a:p>
            <a:pPr marL="233363" lvl="2" indent="0">
              <a:buNone/>
            </a:pPr>
            <a:r>
              <a:rPr lang="en-US" dirty="0"/>
              <a:t>When the last fragment is received, the file is added to the user’s OneDrive</a:t>
            </a:r>
            <a:endParaRPr lang="en-US" sz="3200" dirty="0"/>
          </a:p>
        </p:txBody>
      </p:sp>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Title 9"/>
          <p:cNvSpPr txBox="1">
            <a:spLocks/>
          </p:cNvSpPr>
          <p:nvPr/>
        </p:nvSpPr>
        <p:spPr>
          <a:xfrm>
            <a:off x="274320" y="2125677"/>
            <a:ext cx="5486718" cy="1828800"/>
          </a:xfrm>
          <a:prstGeom prst="rect">
            <a:avLst/>
          </a:prstGeom>
          <a:noFill/>
          <a:ln w="10795" cap="flat" cmpd="sng" algn="ctr">
            <a:noFill/>
            <a:prstDash val="soli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base">
              <a:spcAft>
                <a:spcPct val="0"/>
              </a:spcAft>
            </a:pPr>
            <a:r>
              <a:rPr lang="en-US" sz="4400" dirty="0">
                <a:gradFill>
                  <a:gsLst>
                    <a:gs pos="100000">
                      <a:srgbClr val="FFFFFF"/>
                    </a:gs>
                    <a:gs pos="0">
                      <a:srgbClr val="FFFFFF"/>
                    </a:gs>
                  </a:gsLst>
                  <a:lin ang="5400000" scaled="0"/>
                </a:gradFill>
                <a:latin typeface="+mj-lt"/>
                <a:cs typeface="Segoe UI" pitchFamily="34" charset="0"/>
              </a:rPr>
              <a:t>Large files</a:t>
            </a:r>
          </a:p>
        </p:txBody>
      </p:sp>
      <p:sp>
        <p:nvSpPr>
          <p:cNvPr id="9" name="Freeform 8"/>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Footer Placeholder 2"/>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a:gradFill>
                  <a:gsLst>
                    <a:gs pos="8367">
                      <a:srgbClr val="000000"/>
                    </a:gs>
                    <a:gs pos="31000">
                      <a:srgbClr val="000000"/>
                    </a:gs>
                  </a:gsLst>
                  <a:lin ang="5400000" scaled="0"/>
                </a:gradFill>
              </a:rPr>
              <a:t> Overview</a:t>
            </a:r>
            <a:endParaRPr lang="en-US" dirty="0">
              <a:solidFill>
                <a:srgbClr val="000000">
                  <a:tint val="75000"/>
                </a:srgbClr>
              </a:solidFill>
            </a:endParaRPr>
          </a:p>
        </p:txBody>
      </p:sp>
    </p:spTree>
    <p:extLst>
      <p:ext uri="{BB962C8B-B14F-4D97-AF65-F5344CB8AC3E}">
        <p14:creationId xmlns:p14="http://schemas.microsoft.com/office/powerpoint/2010/main" val="2479717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103438" y="2076884"/>
            <a:ext cx="5938838" cy="1292662"/>
          </a:xfrm>
        </p:spPr>
        <p:txBody>
          <a:bodyPr/>
          <a:lstStyle/>
          <a:p>
            <a:r>
              <a:rPr lang="en-US" dirty="0"/>
              <a:t>File operations with </a:t>
            </a:r>
            <a:r>
              <a:rPr lang="en-US" dirty="0" err="1"/>
              <a:t>SharePointClient</a:t>
            </a:r>
            <a:endParaRPr lang="en-US" dirty="0"/>
          </a:p>
        </p:txBody>
      </p:sp>
      <p:sp>
        <p:nvSpPr>
          <p:cNvPr id="3" name="Text Placeholder 2"/>
          <p:cNvSpPr>
            <a:spLocks noGrp="1"/>
          </p:cNvSpPr>
          <p:nvPr>
            <p:ph type="body" sz="quarter" idx="12"/>
          </p:nvPr>
        </p:nvSpPr>
        <p:spPr/>
        <p:txBody>
          <a:bodyPr/>
          <a:lstStyle/>
          <a:p>
            <a:r>
              <a:rPr lang="en-US"/>
              <a:t>2</a:t>
            </a:r>
            <a:endParaRPr lang="en-US" dirty="0"/>
          </a:p>
        </p:txBody>
      </p:sp>
    </p:spTree>
    <p:extLst>
      <p:ext uri="{BB962C8B-B14F-4D97-AF65-F5344CB8AC3E}">
        <p14:creationId xmlns:p14="http://schemas.microsoft.com/office/powerpoint/2010/main" val="3605061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SharePointClient class</a:t>
            </a:r>
            <a:endParaRPr lang="en-US" dirty="0"/>
          </a:p>
        </p:txBody>
      </p:sp>
      <p:sp>
        <p:nvSpPr>
          <p:cNvPr id="2" name="Text Placeholder 1"/>
          <p:cNvSpPr>
            <a:spLocks noGrp="1"/>
          </p:cNvSpPr>
          <p:nvPr>
            <p:ph type="body" sz="quarter" idx="10"/>
          </p:nvPr>
        </p:nvSpPr>
        <p:spPr>
          <a:xfrm>
            <a:off x="274638" y="1212850"/>
            <a:ext cx="11887200" cy="2092881"/>
          </a:xfrm>
        </p:spPr>
        <p:txBody>
          <a:bodyPr/>
          <a:lstStyle/>
          <a:p>
            <a:r>
              <a:rPr lang="en-US" dirty="0"/>
              <a:t>Discovery Service discovers “</a:t>
            </a:r>
            <a:r>
              <a:rPr lang="en-US" dirty="0" err="1">
                <a:latin typeface="Consolas" panose="020B0609020204030204" pitchFamily="49" charset="0"/>
                <a:cs typeface="Consolas" panose="020B0609020204030204" pitchFamily="49" charset="0"/>
              </a:rPr>
              <a:t>MyFiles</a:t>
            </a:r>
            <a:r>
              <a:rPr lang="en-US" dirty="0"/>
              <a:t>” capability</a:t>
            </a:r>
          </a:p>
          <a:p>
            <a:pPr lvl="1"/>
            <a:r>
              <a:rPr lang="en-US" dirty="0"/>
              <a:t>Returns tenant and user-specific URL for user’s OneDrive for Business</a:t>
            </a:r>
          </a:p>
          <a:p>
            <a:pPr lvl="1"/>
            <a:endParaRPr lang="en-US" dirty="0"/>
          </a:p>
          <a:p>
            <a:r>
              <a:rPr lang="en-US" dirty="0" err="1">
                <a:latin typeface="Consolas" panose="020B0609020204030204" pitchFamily="49" charset="0"/>
                <a:cs typeface="Consolas" panose="020B0609020204030204" pitchFamily="49" charset="0"/>
              </a:rPr>
              <a:t>SharePointClient.Files</a:t>
            </a:r>
            <a:r>
              <a:rPr lang="en-US" dirty="0"/>
              <a:t> abstracts Files API</a:t>
            </a:r>
          </a:p>
        </p:txBody>
      </p:sp>
      <p:sp>
        <p:nvSpPr>
          <p:cNvPr id="4" name="Footer Placeholder 3"/>
          <p:cNvSpPr>
            <a:spLocks noGrp="1"/>
          </p:cNvSpPr>
          <p:nvPr>
            <p:ph type="ftr" sz="quarter" idx="11"/>
          </p:nvPr>
        </p:nvSpPr>
        <p:spPr/>
        <p:txBody>
          <a:bodyPr/>
          <a:lstStyle/>
          <a:p>
            <a:pPr>
              <a:defRPr/>
            </a:pPr>
            <a:r>
              <a:rPr lang="en-US" sz="1400" b="1" dirty="0">
                <a:gradFill>
                  <a:gsLst>
                    <a:gs pos="8367">
                      <a:schemeClr val="accent6"/>
                    </a:gs>
                    <a:gs pos="31000">
                      <a:schemeClr val="accent6"/>
                    </a:gs>
                  </a:gsLst>
                  <a:lin ang="5400000" scaled="0"/>
                </a:gradFill>
              </a:rPr>
              <a:t>2</a:t>
            </a:r>
            <a:r>
              <a:rPr lang="en-US" sz="1400" dirty="0">
                <a:gradFill>
                  <a:gsLst>
                    <a:gs pos="8367">
                      <a:srgbClr val="000000"/>
                    </a:gs>
                    <a:gs pos="31000">
                      <a:srgbClr val="000000"/>
                    </a:gs>
                  </a:gsLst>
                  <a:lin ang="5400000" scaled="0"/>
                </a:gradFill>
              </a:rPr>
              <a:t> File operations with </a:t>
            </a:r>
            <a:r>
              <a:rPr lang="en-US" sz="1400" dirty="0" err="1">
                <a:gradFill>
                  <a:gsLst>
                    <a:gs pos="8367">
                      <a:srgbClr val="000000"/>
                    </a:gs>
                    <a:gs pos="31000">
                      <a:srgbClr val="000000"/>
                    </a:gs>
                  </a:gsLst>
                  <a:lin ang="5400000" scaled="0"/>
                </a:gradFill>
              </a:rPr>
              <a:t>SharePointClient</a:t>
            </a:r>
            <a:endParaRPr lang="en-US" dirty="0">
              <a:solidFill>
                <a:srgbClr val="000000">
                  <a:tint val="75000"/>
                </a:srgbClr>
              </a:solidFill>
            </a:endParaRPr>
          </a:p>
        </p:txBody>
      </p:sp>
      <p:sp>
        <p:nvSpPr>
          <p:cNvPr id="8" name="Rectangle 7"/>
          <p:cNvSpPr/>
          <p:nvPr/>
        </p:nvSpPr>
        <p:spPr>
          <a:xfrm>
            <a:off x="457580" y="3131506"/>
            <a:ext cx="10104231" cy="332398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r>
              <a:rPr lang="en-US" sz="1600" dirty="0" err="1">
                <a:solidFill>
                  <a:srgbClr val="2B91AF"/>
                </a:solidFill>
                <a:highlight>
                  <a:srgbClr val="FFFFFF"/>
                </a:highlight>
                <a:latin typeface="Consolas" panose="020B0609020204030204" pitchFamily="49" charset="0"/>
              </a:rPr>
              <a:t>DiscoveryContext</a:t>
            </a:r>
            <a:r>
              <a:rPr lang="en-US" sz="1600" dirty="0">
                <a:solidFill>
                  <a:srgbClr val="000000"/>
                </a:solidFill>
                <a:highlight>
                  <a:srgbClr val="FFFFFF"/>
                </a:highlight>
                <a:latin typeface="Consolas" panose="020B0609020204030204" pitchFamily="49" charset="0"/>
              </a:rPr>
              <a:t> disco = </a:t>
            </a:r>
            <a:r>
              <a:rPr lang="en-US" sz="1600" dirty="0" err="1">
                <a:solidFill>
                  <a:srgbClr val="000000"/>
                </a:solidFill>
                <a:highlight>
                  <a:srgbClr val="FFFFFF"/>
                </a:highlight>
                <a:latin typeface="Consolas" panose="020B0609020204030204" pitchFamily="49" charset="0"/>
              </a:rPr>
              <a:t>GetFromCache</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a:t>
            </a:r>
            <a:r>
              <a:rPr lang="en-US" sz="1600" dirty="0" err="1">
                <a:solidFill>
                  <a:srgbClr val="A31515"/>
                </a:solidFill>
                <a:highlight>
                  <a:srgbClr val="FFFFFF"/>
                </a:highlight>
                <a:latin typeface="Consolas" panose="020B0609020204030204" pitchFamily="49" charset="0"/>
              </a:rPr>
              <a:t>DiscoveryContext</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as</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DiscoveryContext</a:t>
            </a:r>
            <a:r>
              <a:rPr lang="en-US" sz="1600" dirty="0">
                <a:solidFill>
                  <a:srgbClr val="000000"/>
                </a:solidFill>
                <a:highlight>
                  <a:srgbClr val="FFFFFF"/>
                </a:highlight>
                <a:latin typeface="Consolas" panose="020B0609020204030204" pitchFamily="49" charset="0"/>
              </a:rPr>
              <a:t>;</a:t>
            </a:r>
          </a:p>
          <a:p>
            <a:endParaRPr lang="en-US" sz="1600" dirty="0">
              <a:solidFill>
                <a:srgbClr val="000000"/>
              </a:solidFill>
              <a:highlight>
                <a:srgbClr val="FFFFFF"/>
              </a:highlight>
              <a:latin typeface="Consolas" panose="020B0609020204030204" pitchFamily="49" charset="0"/>
            </a:endParaRPr>
          </a:p>
          <a:p>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dcr</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await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disco.DiscoverCapabilityAsync</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a:t>
            </a:r>
            <a:r>
              <a:rPr lang="en-US" sz="1600" dirty="0" err="1">
                <a:solidFill>
                  <a:srgbClr val="A31515"/>
                </a:solidFill>
                <a:highlight>
                  <a:srgbClr val="FFFFFF"/>
                </a:highlight>
                <a:latin typeface="Consolas" panose="020B0609020204030204" pitchFamily="49" charset="0"/>
              </a:rPr>
              <a:t>MyFiles</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p>
          <a:p>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return</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SharePointClient</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dcr.ServiceEndpointUri</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async</a:t>
            </a:r>
            <a:r>
              <a:rPr lang="en-US" sz="1600" dirty="0">
                <a:solidFill>
                  <a:srgbClr val="000000"/>
                </a:solidFill>
                <a:highlight>
                  <a:srgbClr val="FFFFFF"/>
                </a:highlight>
                <a:latin typeface="Consolas" panose="020B0609020204030204" pitchFamily="49" charset="0"/>
              </a:rPr>
              <a:t> () =&gt;</a:t>
            </a:r>
          </a:p>
          <a:p>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return</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await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disco.AuthenticationContext.AcquireTokenByRefreshTokenAsync</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SessionCache</a:t>
            </a:r>
            <a:r>
              <a:rPr lang="en-US" sz="1600" dirty="0">
                <a:solidFill>
                  <a:srgbClr val="000000"/>
                </a:solidFill>
                <a:highlight>
                  <a:srgbClr val="FFFFFF"/>
                </a:highlight>
                <a:latin typeface="Consolas" panose="020B0609020204030204" pitchFamily="49" charset="0"/>
              </a:rPr>
              <a:t>().Read(</a:t>
            </a:r>
            <a:r>
              <a:rPr lang="en-US" sz="1600" dirty="0">
                <a:solidFill>
                  <a:srgbClr val="A31515"/>
                </a:solidFill>
                <a:highlight>
                  <a:srgbClr val="FFFFFF"/>
                </a:highlight>
                <a:latin typeface="Consolas" panose="020B0609020204030204" pitchFamily="49" charset="0"/>
              </a:rPr>
              <a:t>"</a:t>
            </a:r>
            <a:r>
              <a:rPr lang="en-US" sz="1600" dirty="0" err="1">
                <a:solidFill>
                  <a:srgbClr val="A31515"/>
                </a:solidFill>
                <a:highlight>
                  <a:srgbClr val="FFFFFF"/>
                </a:highlight>
                <a:latin typeface="Consolas" panose="020B0609020204030204" pitchFamily="49" charset="0"/>
              </a:rPr>
              <a:t>RefreshToken</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Microsoft.IdentityModel.Clients.ActiveDirectory.ClientCredential(</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disco.AppIdentity.ClientId</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disco.AppIdentity.ClientSecret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dcr.ServiceResourceId</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AccessToken</a:t>
            </a:r>
            <a:r>
              <a:rPr lang="en-US" sz="1600"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3879610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6217920"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Content Placeholder 4"/>
          <p:cNvSpPr txBox="1">
            <a:spLocks/>
          </p:cNvSpPr>
          <p:nvPr/>
        </p:nvSpPr>
        <p:spPr>
          <a:xfrm>
            <a:off x="6492240" y="754092"/>
            <a:ext cx="5212347" cy="5761008"/>
          </a:xfrm>
          <a:prstGeom prst="rect">
            <a:avLst/>
          </a:prstGeom>
        </p:spPr>
        <p:txBody>
          <a:bodyPr vert="horz" wrap="square" lIns="149217" tIns="93260" rIns="149217" bIns="93260" rtlCol="0" anchor="ctr" anchorCtr="0">
            <a:noAutofit/>
          </a:bodyPr>
          <a:lstStyle>
            <a:defPPr>
              <a:defRPr lang="en-US"/>
            </a:defPPr>
            <a:lvl1pPr marR="0" indent="0" fontAlgn="auto">
              <a:lnSpc>
                <a:spcPct val="90000"/>
              </a:lnSpc>
              <a:spcBef>
                <a:spcPts val="1800"/>
              </a:spcBef>
              <a:spcAft>
                <a:spcPts val="0"/>
              </a:spcAft>
              <a:buClrTx/>
              <a:buSzPct val="90000"/>
              <a:buFont typeface="Arial" pitchFamily="34" charset="0"/>
              <a:buNone/>
              <a:tabLst/>
              <a:defRPr sz="2800" spc="0" baseline="0">
                <a:gradFill>
                  <a:gsLst>
                    <a:gs pos="92515">
                      <a:srgbClr val="262626"/>
                    </a:gs>
                    <a:gs pos="75000">
                      <a:srgbClr val="262626"/>
                    </a:gs>
                  </a:gsLst>
                  <a:lin ang="5400000" scaled="0"/>
                </a:gradFill>
              </a:defRPr>
            </a:lvl1pPr>
            <a:lvl2pPr marL="584200" marR="0" indent="-241300" fontAlgn="auto">
              <a:lnSpc>
                <a:spcPct val="90000"/>
              </a:lnSpc>
              <a:spcBef>
                <a:spcPct val="20000"/>
              </a:spcBef>
              <a:spcAft>
                <a:spcPts val="0"/>
              </a:spcAft>
              <a:buClrTx/>
              <a:buSzPct val="90000"/>
              <a:buFont typeface="Arial" pitchFamily="34" charset="0"/>
              <a:buChar char="•"/>
              <a:tabLst/>
              <a:defRPr sz="2400" spc="0" baseline="0">
                <a:gradFill>
                  <a:gsLst>
                    <a:gs pos="92515">
                      <a:srgbClr val="262626"/>
                    </a:gs>
                    <a:gs pos="75000">
                      <a:srgbClr val="262626"/>
                    </a:gs>
                  </a:gsLst>
                  <a:lin ang="5400000" scaled="0"/>
                </a:gradFill>
              </a:defRPr>
            </a:lvl2pPr>
            <a:lvl3pPr marL="800100" marR="0" indent="-228600" fontAlgn="auto">
              <a:lnSpc>
                <a:spcPct val="90000"/>
              </a:lnSpc>
              <a:spcBef>
                <a:spcPct val="20000"/>
              </a:spcBef>
              <a:spcAft>
                <a:spcPts val="0"/>
              </a:spcAft>
              <a:buClrTx/>
              <a:buSzPct val="90000"/>
              <a:buFont typeface="Arial" pitchFamily="34" charset="0"/>
              <a:buChar char="•"/>
              <a:tabLst/>
              <a:defRPr sz="2000" spc="0" baseline="0">
                <a:gradFill>
                  <a:gsLst>
                    <a:gs pos="92515">
                      <a:srgbClr val="262626"/>
                    </a:gs>
                    <a:gs pos="75000">
                      <a:srgbClr val="262626"/>
                    </a:gs>
                  </a:gsLst>
                  <a:lin ang="5400000" scaled="0"/>
                </a:gradFill>
              </a:defRPr>
            </a:lvl3pPr>
            <a:lvl4pPr marL="10287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4pPr>
            <a:lvl5pPr marL="12573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dirty="0"/>
              <a:t>Read files collection</a:t>
            </a:r>
          </a:p>
          <a:p>
            <a:r>
              <a:rPr lang="en-US" dirty="0"/>
              <a:t>Can also read an individual folder</a:t>
            </a:r>
          </a:p>
        </p:txBody>
      </p:sp>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Title 9"/>
          <p:cNvSpPr txBox="1">
            <a:spLocks/>
          </p:cNvSpPr>
          <p:nvPr/>
        </p:nvSpPr>
        <p:spPr>
          <a:xfrm>
            <a:off x="274320" y="2125677"/>
            <a:ext cx="5486718" cy="1828800"/>
          </a:xfrm>
          <a:prstGeom prst="rect">
            <a:avLst/>
          </a:prstGeom>
          <a:noFill/>
          <a:ln w="10795" cap="flat" cmpd="sng" algn="ctr">
            <a:noFill/>
            <a:prstDash val="soli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base">
              <a:spcAft>
                <a:spcPct val="0"/>
              </a:spcAft>
            </a:pPr>
            <a:r>
              <a:rPr lang="en-US" sz="4400" dirty="0">
                <a:gradFill>
                  <a:gsLst>
                    <a:gs pos="100000">
                      <a:srgbClr val="FFFFFF"/>
                    </a:gs>
                    <a:gs pos="0">
                      <a:srgbClr val="FFFFFF"/>
                    </a:gs>
                  </a:gsLst>
                  <a:lin ang="5400000" scaled="0"/>
                </a:gradFill>
                <a:latin typeface="+mj-lt"/>
                <a:cs typeface="Segoe UI" pitchFamily="34" charset="0"/>
              </a:rPr>
              <a:t>Reading file metadata</a:t>
            </a:r>
          </a:p>
        </p:txBody>
      </p:sp>
      <p:sp>
        <p:nvSpPr>
          <p:cNvPr id="9" name="Freeform 8"/>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sz="1400" b="1" dirty="0">
                <a:gradFill>
                  <a:gsLst>
                    <a:gs pos="8367">
                      <a:schemeClr val="accent6"/>
                    </a:gs>
                    <a:gs pos="31000">
                      <a:schemeClr val="accent6"/>
                    </a:gs>
                  </a:gsLst>
                  <a:lin ang="5400000" scaled="0"/>
                </a:gradFill>
              </a:rPr>
              <a:t>2</a:t>
            </a:r>
            <a:r>
              <a:rPr lang="en-US" sz="1400" dirty="0">
                <a:gradFill>
                  <a:gsLst>
                    <a:gs pos="8367">
                      <a:srgbClr val="000000"/>
                    </a:gs>
                    <a:gs pos="31000">
                      <a:srgbClr val="000000"/>
                    </a:gs>
                  </a:gsLst>
                  <a:lin ang="5400000" scaled="0"/>
                </a:gradFill>
              </a:rPr>
              <a:t> File operations with </a:t>
            </a:r>
            <a:r>
              <a:rPr lang="en-US" sz="1400" dirty="0" err="1">
                <a:gradFill>
                  <a:gsLst>
                    <a:gs pos="8367">
                      <a:srgbClr val="000000"/>
                    </a:gs>
                    <a:gs pos="31000">
                      <a:srgbClr val="000000"/>
                    </a:gs>
                  </a:gsLst>
                  <a:lin ang="5400000" scaled="0"/>
                </a:gradFill>
              </a:rPr>
              <a:t>SharePointClient</a:t>
            </a:r>
            <a:endParaRPr lang="en-US" dirty="0">
              <a:solidFill>
                <a:srgbClr val="000000">
                  <a:tint val="75000"/>
                </a:srgbClr>
              </a:solidFill>
            </a:endParaRPr>
          </a:p>
        </p:txBody>
      </p:sp>
    </p:spTree>
    <p:extLst>
      <p:ext uri="{BB962C8B-B14F-4D97-AF65-F5344CB8AC3E}">
        <p14:creationId xmlns:p14="http://schemas.microsoft.com/office/powerpoint/2010/main" val="2216042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Uploading a new file</a:t>
            </a:r>
          </a:p>
        </p:txBody>
      </p:sp>
      <p:sp>
        <p:nvSpPr>
          <p:cNvPr id="2" name="Text Placeholder 1"/>
          <p:cNvSpPr>
            <a:spLocks noGrp="1"/>
          </p:cNvSpPr>
          <p:nvPr>
            <p:ph type="body" sz="quarter" idx="10"/>
          </p:nvPr>
        </p:nvSpPr>
        <p:spPr>
          <a:xfrm>
            <a:off x="274638" y="1212850"/>
            <a:ext cx="11887200" cy="1754326"/>
          </a:xfrm>
        </p:spPr>
        <p:txBody>
          <a:bodyPr/>
          <a:lstStyle/>
          <a:p>
            <a:r>
              <a:rPr lang="en-US" dirty="0"/>
              <a:t>Use </a:t>
            </a:r>
            <a:r>
              <a:rPr lang="en-US" dirty="0" err="1">
                <a:latin typeface="Consolas" panose="020B0609020204030204" pitchFamily="49" charset="0"/>
                <a:cs typeface="Consolas" panose="020B0609020204030204" pitchFamily="49" charset="0"/>
              </a:rPr>
              <a:t>AddAsync</a:t>
            </a:r>
            <a:r>
              <a:rPr lang="en-US" dirty="0"/>
              <a:t> method</a:t>
            </a:r>
          </a:p>
          <a:p>
            <a:pPr lvl="1"/>
            <a:endParaRPr lang="en-US" dirty="0"/>
          </a:p>
          <a:p>
            <a:r>
              <a:rPr lang="en-US" dirty="0"/>
              <a:t>Provide a file name and the file stream</a:t>
            </a:r>
          </a:p>
        </p:txBody>
      </p:sp>
      <p:sp>
        <p:nvSpPr>
          <p:cNvPr id="4" name="Footer Placeholder 3"/>
          <p:cNvSpPr>
            <a:spLocks noGrp="1"/>
          </p:cNvSpPr>
          <p:nvPr>
            <p:ph type="ftr" sz="quarter" idx="11"/>
          </p:nvPr>
        </p:nvSpPr>
        <p:spPr/>
        <p:txBody>
          <a:bodyPr/>
          <a:lstStyle/>
          <a:p>
            <a:pPr>
              <a:defRPr/>
            </a:pPr>
            <a:r>
              <a:rPr lang="en-US" sz="1400" b="1" dirty="0">
                <a:gradFill>
                  <a:gsLst>
                    <a:gs pos="8367">
                      <a:schemeClr val="accent6"/>
                    </a:gs>
                    <a:gs pos="31000">
                      <a:schemeClr val="accent6"/>
                    </a:gs>
                  </a:gsLst>
                  <a:lin ang="5400000" scaled="0"/>
                </a:gradFill>
              </a:rPr>
              <a:t>2</a:t>
            </a:r>
            <a:r>
              <a:rPr lang="en-US" sz="1400" dirty="0">
                <a:gradFill>
                  <a:gsLst>
                    <a:gs pos="8367">
                      <a:srgbClr val="000000"/>
                    </a:gs>
                    <a:gs pos="31000">
                      <a:srgbClr val="000000"/>
                    </a:gs>
                  </a:gsLst>
                  <a:lin ang="5400000" scaled="0"/>
                </a:gradFill>
              </a:rPr>
              <a:t> File operations with </a:t>
            </a:r>
            <a:r>
              <a:rPr lang="en-US" sz="1400" dirty="0" err="1">
                <a:gradFill>
                  <a:gsLst>
                    <a:gs pos="8367">
                      <a:srgbClr val="000000"/>
                    </a:gs>
                    <a:gs pos="31000">
                      <a:srgbClr val="000000"/>
                    </a:gs>
                  </a:gsLst>
                  <a:lin ang="5400000" scaled="0"/>
                </a:gradFill>
              </a:rPr>
              <a:t>SharePointClient</a:t>
            </a:r>
            <a:endParaRPr lang="en-US" dirty="0">
              <a:solidFill>
                <a:srgbClr val="000000">
                  <a:tint val="75000"/>
                </a:srgbClr>
              </a:solidFill>
            </a:endParaRPr>
          </a:p>
        </p:txBody>
      </p:sp>
      <p:sp>
        <p:nvSpPr>
          <p:cNvPr id="7" name="Rectangle 6"/>
          <p:cNvSpPr/>
          <p:nvPr/>
        </p:nvSpPr>
        <p:spPr>
          <a:xfrm>
            <a:off x="457580" y="3131506"/>
            <a:ext cx="9420685"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r>
              <a:rPr lang="en-US" dirty="0" err="1">
                <a:solidFill>
                  <a:srgbClr val="2B91AF"/>
                </a:solidFill>
                <a:highlight>
                  <a:srgbClr val="FFFFFF"/>
                </a:highlight>
                <a:latin typeface="Consolas" panose="020B0609020204030204" pitchFamily="49" charset="0"/>
              </a:rPr>
              <a:t>SharePointClient</a:t>
            </a:r>
            <a:r>
              <a:rPr lang="en-US" dirty="0">
                <a:solidFill>
                  <a:srgbClr val="000000"/>
                </a:solidFill>
                <a:highlight>
                  <a:srgbClr val="FFFFFF"/>
                </a:highlight>
                <a:latin typeface="Consolas" panose="020B0609020204030204" pitchFamily="49" charset="0"/>
              </a:rPr>
              <a:t> client = </a:t>
            </a:r>
            <a:r>
              <a:rPr lang="en-US" dirty="0">
                <a:solidFill>
                  <a:srgbClr val="0000FF"/>
                </a:solidFill>
                <a:highlight>
                  <a:srgbClr val="FFFFFF"/>
                </a:highlight>
                <a:latin typeface="Consolas" panose="020B0609020204030204" pitchFamily="49" charset="0"/>
              </a:rPr>
              <a:t>await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EnsureClientCreated</a:t>
            </a:r>
            <a:r>
              <a:rPr lang="en-US" dirty="0">
                <a:solidFill>
                  <a:srgbClr val="000000"/>
                </a:solidFill>
                <a:highlight>
                  <a:srgbClr val="FFFFFF"/>
                </a:highlight>
                <a:latin typeface="Consolas" panose="020B0609020204030204" pitchFamily="49" charset="0"/>
              </a:rPr>
              <a:t>();</a:t>
            </a:r>
          </a:p>
          <a:p>
            <a:r>
              <a:rPr lang="en-US" dirty="0" err="1">
                <a:solidFill>
                  <a:srgbClr val="2B91AF"/>
                </a:solidFill>
                <a:highlight>
                  <a:srgbClr val="FFFFFF"/>
                </a:highlight>
                <a:latin typeface="Consolas" panose="020B0609020204030204" pitchFamily="49" charset="0"/>
              </a:rPr>
              <a:t>IFile</a:t>
            </a:r>
            <a:r>
              <a:rPr lang="en-US" dirty="0">
                <a:solidFill>
                  <a:srgbClr val="000000"/>
                </a:solidFill>
                <a:highlight>
                  <a:srgbClr val="FFFFFF"/>
                </a:highlight>
                <a:latin typeface="Consolas" panose="020B0609020204030204" pitchFamily="49" charset="0"/>
              </a:rPr>
              <a:t> file = </a:t>
            </a:r>
            <a:r>
              <a:rPr lang="en-US" dirty="0">
                <a:solidFill>
                  <a:srgbClr val="0000FF"/>
                </a:solidFill>
                <a:highlight>
                  <a:srgbClr val="FFFFFF"/>
                </a:highlight>
                <a:latin typeface="Consolas" panose="020B0609020204030204" pitchFamily="49" charset="0"/>
              </a:rPr>
              <a:t>await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client.Files.AddAsync</a:t>
            </a:r>
            <a:r>
              <a:rPr lang="en-US" dirty="0">
                <a:solidFill>
                  <a:srgbClr val="000000"/>
                </a:solidFill>
                <a:highlight>
                  <a:srgbClr val="FFFFFF"/>
                </a:highlight>
                <a:latin typeface="Consolas" panose="020B0609020204030204" pitchFamily="49" charset="0"/>
              </a:rPr>
              <a:t>(filename, </a:t>
            </a:r>
            <a:r>
              <a:rPr lang="en-US" dirty="0">
                <a:solidFill>
                  <a:srgbClr val="0000FF"/>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filestream</a:t>
            </a:r>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204843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Deleting a file</a:t>
            </a:r>
          </a:p>
        </p:txBody>
      </p:sp>
      <p:sp>
        <p:nvSpPr>
          <p:cNvPr id="2" name="Text Placeholder 1"/>
          <p:cNvSpPr>
            <a:spLocks noGrp="1"/>
          </p:cNvSpPr>
          <p:nvPr>
            <p:ph type="body" sz="quarter" idx="10"/>
          </p:nvPr>
        </p:nvSpPr>
        <p:spPr>
          <a:xfrm>
            <a:off x="274638" y="1212850"/>
            <a:ext cx="11887200" cy="1754326"/>
          </a:xfrm>
        </p:spPr>
        <p:txBody>
          <a:bodyPr/>
          <a:lstStyle/>
          <a:p>
            <a:r>
              <a:rPr lang="en-US" dirty="0"/>
              <a:t>Get the target file using </a:t>
            </a:r>
            <a:r>
              <a:rPr lang="en-US" dirty="0" err="1">
                <a:latin typeface="Consolas" panose="020B0609020204030204" pitchFamily="49" charset="0"/>
                <a:cs typeface="Consolas" panose="020B0609020204030204" pitchFamily="49" charset="0"/>
              </a:rPr>
              <a:t>GetByAsync</a:t>
            </a:r>
            <a:r>
              <a:rPr lang="en-US" dirty="0"/>
              <a:t> method</a:t>
            </a:r>
          </a:p>
          <a:p>
            <a:pPr lvl="1"/>
            <a:endParaRPr lang="en-US" dirty="0"/>
          </a:p>
          <a:p>
            <a:r>
              <a:rPr lang="en-US" dirty="0"/>
              <a:t>Delete using </a:t>
            </a:r>
            <a:r>
              <a:rPr lang="en-US" dirty="0" err="1">
                <a:latin typeface="Consolas" panose="020B0609020204030204" pitchFamily="49" charset="0"/>
                <a:cs typeface="Consolas" panose="020B0609020204030204" pitchFamily="49" charset="0"/>
              </a:rPr>
              <a:t>DeleteAsync</a:t>
            </a:r>
            <a:r>
              <a:rPr lang="en-US" dirty="0"/>
              <a:t> method</a:t>
            </a:r>
          </a:p>
        </p:txBody>
      </p:sp>
      <p:sp>
        <p:nvSpPr>
          <p:cNvPr id="4" name="Footer Placeholder 3"/>
          <p:cNvSpPr>
            <a:spLocks noGrp="1"/>
          </p:cNvSpPr>
          <p:nvPr>
            <p:ph type="ftr" sz="quarter" idx="11"/>
          </p:nvPr>
        </p:nvSpPr>
        <p:spPr/>
        <p:txBody>
          <a:bodyPr/>
          <a:lstStyle/>
          <a:p>
            <a:pPr>
              <a:defRPr/>
            </a:pPr>
            <a:r>
              <a:rPr lang="en-US" sz="1400" b="1" dirty="0">
                <a:gradFill>
                  <a:gsLst>
                    <a:gs pos="8367">
                      <a:schemeClr val="accent6"/>
                    </a:gs>
                    <a:gs pos="31000">
                      <a:schemeClr val="accent6"/>
                    </a:gs>
                  </a:gsLst>
                  <a:lin ang="5400000" scaled="0"/>
                </a:gradFill>
              </a:rPr>
              <a:t>2</a:t>
            </a:r>
            <a:r>
              <a:rPr lang="en-US" sz="1400" dirty="0">
                <a:gradFill>
                  <a:gsLst>
                    <a:gs pos="8367">
                      <a:srgbClr val="000000"/>
                    </a:gs>
                    <a:gs pos="31000">
                      <a:srgbClr val="000000"/>
                    </a:gs>
                  </a:gsLst>
                  <a:lin ang="5400000" scaled="0"/>
                </a:gradFill>
              </a:rPr>
              <a:t> File operations with </a:t>
            </a:r>
            <a:r>
              <a:rPr lang="en-US" sz="1400" dirty="0" err="1">
                <a:gradFill>
                  <a:gsLst>
                    <a:gs pos="8367">
                      <a:srgbClr val="000000"/>
                    </a:gs>
                    <a:gs pos="31000">
                      <a:srgbClr val="000000"/>
                    </a:gs>
                  </a:gsLst>
                  <a:lin ang="5400000" scaled="0"/>
                </a:gradFill>
              </a:rPr>
              <a:t>SharePointClient</a:t>
            </a:r>
            <a:endParaRPr lang="en-US" dirty="0">
              <a:solidFill>
                <a:srgbClr val="000000">
                  <a:tint val="75000"/>
                </a:srgbClr>
              </a:solidFill>
            </a:endParaRPr>
          </a:p>
        </p:txBody>
      </p:sp>
      <p:sp>
        <p:nvSpPr>
          <p:cNvPr id="6" name="Rectangle 5"/>
          <p:cNvSpPr/>
          <p:nvPr/>
        </p:nvSpPr>
        <p:spPr>
          <a:xfrm>
            <a:off x="457580" y="3131506"/>
            <a:ext cx="9420685"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r>
              <a:rPr lang="en-US" dirty="0" err="1">
                <a:solidFill>
                  <a:srgbClr val="2B91AF"/>
                </a:solidFill>
                <a:highlight>
                  <a:srgbClr val="FFFFFF"/>
                </a:highlight>
                <a:latin typeface="Consolas" panose="020B0609020204030204" pitchFamily="49" charset="0"/>
              </a:rPr>
              <a:t>SharePointClient</a:t>
            </a:r>
            <a:r>
              <a:rPr lang="en-US" dirty="0">
                <a:solidFill>
                  <a:srgbClr val="000000"/>
                </a:solidFill>
                <a:highlight>
                  <a:srgbClr val="FFFFFF"/>
                </a:highlight>
                <a:latin typeface="Consolas" panose="020B0609020204030204" pitchFamily="49" charset="0"/>
              </a:rPr>
              <a:t> client = </a:t>
            </a:r>
            <a:r>
              <a:rPr lang="en-US" dirty="0">
                <a:solidFill>
                  <a:srgbClr val="0000FF"/>
                </a:solidFill>
                <a:highlight>
                  <a:srgbClr val="FFFFFF"/>
                </a:highlight>
                <a:latin typeface="Consolas" panose="020B0609020204030204" pitchFamily="49" charset="0"/>
              </a:rPr>
              <a:t>await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EnsureClientCreated</a:t>
            </a:r>
            <a:r>
              <a:rPr lang="en-US" dirty="0">
                <a:solidFill>
                  <a:srgbClr val="000000"/>
                </a:solidFill>
                <a:highlight>
                  <a:srgbClr val="FFFFFF"/>
                </a:highlight>
                <a:latin typeface="Consolas" panose="020B0609020204030204" pitchFamily="49" charset="0"/>
              </a:rPr>
              <a:t>();</a:t>
            </a:r>
          </a:p>
          <a:p>
            <a:r>
              <a:rPr lang="en-US" dirty="0" err="1">
                <a:solidFill>
                  <a:srgbClr val="2B91AF"/>
                </a:solidFill>
                <a:highlight>
                  <a:srgbClr val="FFFFFF"/>
                </a:highlight>
                <a:latin typeface="Consolas" panose="020B0609020204030204" pitchFamily="49" charset="0"/>
              </a:rPr>
              <a:t>IFileSystemItem</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fileSystemItem</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await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client.Files.GetByIdAsync</a:t>
            </a:r>
            <a:r>
              <a:rPr lang="en-US" dirty="0">
                <a:solidFill>
                  <a:srgbClr val="000000"/>
                </a:solidFill>
                <a:highlight>
                  <a:srgbClr val="FFFFFF"/>
                </a:highlight>
                <a:latin typeface="Consolas" panose="020B0609020204030204" pitchFamily="49" charset="0"/>
              </a:rPr>
              <a:t>(id);</a:t>
            </a:r>
          </a:p>
          <a:p>
            <a:r>
              <a:rPr lang="en-US" dirty="0">
                <a:solidFill>
                  <a:srgbClr val="0000FF"/>
                </a:solidFill>
                <a:highlight>
                  <a:srgbClr val="FFFFFF"/>
                </a:highlight>
                <a:latin typeface="Consolas" panose="020B0609020204030204" pitchFamily="49" charset="0"/>
              </a:rPr>
              <a:t>await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fileSystemItem.DeleteAsync</a:t>
            </a:r>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3696922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3263" y="147734"/>
            <a:ext cx="11978573" cy="3176254"/>
          </a:xfrm>
        </p:spPr>
        <p:txBody>
          <a:bodyPr/>
          <a:lstStyle/>
          <a:p>
            <a:r>
              <a:rPr lang="en-US" dirty="0"/>
              <a:t>Deep dive into </a:t>
            </a:r>
            <a:r>
              <a:rPr lang="en-US" altLang="zh-CN" dirty="0" smtClean="0"/>
              <a:t>Microsoft Graph </a:t>
            </a:r>
            <a:r>
              <a:rPr lang="en-US" dirty="0" smtClean="0"/>
              <a:t>for </a:t>
            </a:r>
            <a:r>
              <a:rPr lang="en-US" dirty="0"/>
              <a:t>OneDrive for Business</a:t>
            </a:r>
          </a:p>
        </p:txBody>
      </p:sp>
      <p:grpSp>
        <p:nvGrpSpPr>
          <p:cNvPr id="7" name="Group 6"/>
          <p:cNvGrpSpPr/>
          <p:nvPr/>
        </p:nvGrpSpPr>
        <p:grpSpPr>
          <a:xfrm>
            <a:off x="6913335" y="3434059"/>
            <a:ext cx="5065940" cy="2992142"/>
            <a:chOff x="5240338" y="3342655"/>
            <a:chExt cx="5516562" cy="3258297"/>
          </a:xfrm>
        </p:grpSpPr>
        <p:grpSp>
          <p:nvGrpSpPr>
            <p:cNvPr id="8" name="Group 7"/>
            <p:cNvGrpSpPr/>
            <p:nvPr/>
          </p:nvGrpSpPr>
          <p:grpSpPr>
            <a:xfrm>
              <a:off x="5240338" y="3342655"/>
              <a:ext cx="5516562" cy="3258297"/>
              <a:chOff x="503238" y="38100"/>
              <a:chExt cx="11425238" cy="6748191"/>
            </a:xfrm>
          </p:grpSpPr>
          <p:sp>
            <p:nvSpPr>
              <p:cNvPr id="10" name="Freeform 6"/>
              <p:cNvSpPr>
                <a:spLocks noEditPoints="1"/>
              </p:cNvSpPr>
              <p:nvPr/>
            </p:nvSpPr>
            <p:spPr bwMode="auto">
              <a:xfrm>
                <a:off x="2139951" y="38100"/>
                <a:ext cx="8156575" cy="5713413"/>
              </a:xfrm>
              <a:custGeom>
                <a:avLst/>
                <a:gdLst>
                  <a:gd name="T0" fmla="*/ 2173 w 2173"/>
                  <a:gd name="T1" fmla="*/ 1521 h 1521"/>
                  <a:gd name="T2" fmla="*/ 0 w 2173"/>
                  <a:gd name="T3" fmla="*/ 1521 h 1521"/>
                  <a:gd name="T4" fmla="*/ 0 w 2173"/>
                  <a:gd name="T5" fmla="*/ 1507 h 1521"/>
                  <a:gd name="T6" fmla="*/ 0 w 2173"/>
                  <a:gd name="T7" fmla="*/ 113 h 1521"/>
                  <a:gd name="T8" fmla="*/ 113 w 2173"/>
                  <a:gd name="T9" fmla="*/ 1 h 1521"/>
                  <a:gd name="T10" fmla="*/ 2058 w 2173"/>
                  <a:gd name="T11" fmla="*/ 0 h 1521"/>
                  <a:gd name="T12" fmla="*/ 2173 w 2173"/>
                  <a:gd name="T13" fmla="*/ 116 h 1521"/>
                  <a:gd name="T14" fmla="*/ 2173 w 2173"/>
                  <a:gd name="T15" fmla="*/ 1469 h 1521"/>
                  <a:gd name="T16" fmla="*/ 2173 w 2173"/>
                  <a:gd name="T17" fmla="*/ 1521 h 1521"/>
                  <a:gd name="T18" fmla="*/ 2070 w 2173"/>
                  <a:gd name="T19" fmla="*/ 1419 h 1521"/>
                  <a:gd name="T20" fmla="*/ 2070 w 2173"/>
                  <a:gd name="T21" fmla="*/ 101 h 1521"/>
                  <a:gd name="T22" fmla="*/ 102 w 2173"/>
                  <a:gd name="T23" fmla="*/ 101 h 1521"/>
                  <a:gd name="T24" fmla="*/ 102 w 2173"/>
                  <a:gd name="T25" fmla="*/ 1419 h 1521"/>
                  <a:gd name="T26" fmla="*/ 2070 w 2173"/>
                  <a:gd name="T27" fmla="*/ 1419 h 1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3" h="1521">
                    <a:moveTo>
                      <a:pt x="2173" y="1521"/>
                    </a:moveTo>
                    <a:cubicBezTo>
                      <a:pt x="1448" y="1521"/>
                      <a:pt x="725" y="1521"/>
                      <a:pt x="0" y="1521"/>
                    </a:cubicBezTo>
                    <a:cubicBezTo>
                      <a:pt x="0" y="1516"/>
                      <a:pt x="0" y="1512"/>
                      <a:pt x="0" y="1507"/>
                    </a:cubicBezTo>
                    <a:cubicBezTo>
                      <a:pt x="0" y="1042"/>
                      <a:pt x="0" y="578"/>
                      <a:pt x="0" y="113"/>
                    </a:cubicBezTo>
                    <a:cubicBezTo>
                      <a:pt x="0" y="47"/>
                      <a:pt x="47" y="1"/>
                      <a:pt x="113" y="1"/>
                    </a:cubicBezTo>
                    <a:cubicBezTo>
                      <a:pt x="761" y="1"/>
                      <a:pt x="1409" y="1"/>
                      <a:pt x="2058" y="0"/>
                    </a:cubicBezTo>
                    <a:cubicBezTo>
                      <a:pt x="2125" y="0"/>
                      <a:pt x="2173" y="52"/>
                      <a:pt x="2173" y="116"/>
                    </a:cubicBezTo>
                    <a:cubicBezTo>
                      <a:pt x="2173" y="567"/>
                      <a:pt x="2173" y="1018"/>
                      <a:pt x="2173" y="1469"/>
                    </a:cubicBezTo>
                    <a:cubicBezTo>
                      <a:pt x="2173" y="1486"/>
                      <a:pt x="2173" y="1503"/>
                      <a:pt x="2173" y="1521"/>
                    </a:cubicBezTo>
                    <a:close/>
                    <a:moveTo>
                      <a:pt x="2070" y="1419"/>
                    </a:moveTo>
                    <a:cubicBezTo>
                      <a:pt x="2070" y="979"/>
                      <a:pt x="2070" y="540"/>
                      <a:pt x="2070" y="101"/>
                    </a:cubicBezTo>
                    <a:cubicBezTo>
                      <a:pt x="1413" y="101"/>
                      <a:pt x="758" y="101"/>
                      <a:pt x="102" y="101"/>
                    </a:cubicBezTo>
                    <a:cubicBezTo>
                      <a:pt x="102" y="541"/>
                      <a:pt x="102" y="980"/>
                      <a:pt x="102" y="1419"/>
                    </a:cubicBezTo>
                    <a:cubicBezTo>
                      <a:pt x="758" y="1419"/>
                      <a:pt x="1413" y="1419"/>
                      <a:pt x="2070" y="14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p:nvSpPr>
            <p:spPr bwMode="auto">
              <a:xfrm>
                <a:off x="503238" y="5960792"/>
                <a:ext cx="11425238" cy="825499"/>
              </a:xfrm>
              <a:custGeom>
                <a:avLst/>
                <a:gdLst>
                  <a:gd name="T0" fmla="*/ 1 w 3044"/>
                  <a:gd name="T1" fmla="*/ 0 h 220"/>
                  <a:gd name="T2" fmla="*/ 1250 w 3044"/>
                  <a:gd name="T3" fmla="*/ 0 h 220"/>
                  <a:gd name="T4" fmla="*/ 1250 w 3044"/>
                  <a:gd name="T5" fmla="*/ 16 h 220"/>
                  <a:gd name="T6" fmla="*/ 1318 w 3044"/>
                  <a:gd name="T7" fmla="*/ 83 h 220"/>
                  <a:gd name="T8" fmla="*/ 1752 w 3044"/>
                  <a:gd name="T9" fmla="*/ 83 h 220"/>
                  <a:gd name="T10" fmla="*/ 1763 w 3044"/>
                  <a:gd name="T11" fmla="*/ 83 h 220"/>
                  <a:gd name="T12" fmla="*/ 1794 w 3044"/>
                  <a:gd name="T13" fmla="*/ 52 h 220"/>
                  <a:gd name="T14" fmla="*/ 1794 w 3044"/>
                  <a:gd name="T15" fmla="*/ 4 h 220"/>
                  <a:gd name="T16" fmla="*/ 1795 w 3044"/>
                  <a:gd name="T17" fmla="*/ 0 h 220"/>
                  <a:gd name="T18" fmla="*/ 3042 w 3044"/>
                  <a:gd name="T19" fmla="*/ 0 h 220"/>
                  <a:gd name="T20" fmla="*/ 3042 w 3044"/>
                  <a:gd name="T21" fmla="*/ 112 h 220"/>
                  <a:gd name="T22" fmla="*/ 3022 w 3044"/>
                  <a:gd name="T23" fmla="*/ 139 h 220"/>
                  <a:gd name="T24" fmla="*/ 2927 w 3044"/>
                  <a:gd name="T25" fmla="*/ 176 h 220"/>
                  <a:gd name="T26" fmla="*/ 2741 w 3044"/>
                  <a:gd name="T27" fmla="*/ 206 h 220"/>
                  <a:gd name="T28" fmla="*/ 2402 w 3044"/>
                  <a:gd name="T29" fmla="*/ 217 h 220"/>
                  <a:gd name="T30" fmla="*/ 535 w 3044"/>
                  <a:gd name="T31" fmla="*/ 217 h 220"/>
                  <a:gd name="T32" fmla="*/ 345 w 3044"/>
                  <a:gd name="T33" fmla="*/ 211 h 220"/>
                  <a:gd name="T34" fmla="*/ 103 w 3044"/>
                  <a:gd name="T35" fmla="*/ 173 h 220"/>
                  <a:gd name="T36" fmla="*/ 22 w 3044"/>
                  <a:gd name="T37" fmla="*/ 139 h 220"/>
                  <a:gd name="T38" fmla="*/ 1 w 3044"/>
                  <a:gd name="T39" fmla="*/ 100 h 220"/>
                  <a:gd name="T40" fmla="*/ 1 w 3044"/>
                  <a:gd name="T4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4" h="220">
                    <a:moveTo>
                      <a:pt x="1" y="0"/>
                    </a:moveTo>
                    <a:cubicBezTo>
                      <a:pt x="417" y="0"/>
                      <a:pt x="833" y="0"/>
                      <a:pt x="1250" y="0"/>
                    </a:cubicBezTo>
                    <a:cubicBezTo>
                      <a:pt x="1250" y="6"/>
                      <a:pt x="1251" y="11"/>
                      <a:pt x="1250" y="16"/>
                    </a:cubicBezTo>
                    <a:cubicBezTo>
                      <a:pt x="1249" y="83"/>
                      <a:pt x="1250" y="84"/>
                      <a:pt x="1318" y="83"/>
                    </a:cubicBezTo>
                    <a:cubicBezTo>
                      <a:pt x="1463" y="83"/>
                      <a:pt x="1608" y="83"/>
                      <a:pt x="1752" y="83"/>
                    </a:cubicBezTo>
                    <a:cubicBezTo>
                      <a:pt x="1756" y="83"/>
                      <a:pt x="1759" y="83"/>
                      <a:pt x="1763" y="83"/>
                    </a:cubicBezTo>
                    <a:cubicBezTo>
                      <a:pt x="1783" y="83"/>
                      <a:pt x="1794" y="72"/>
                      <a:pt x="1794" y="52"/>
                    </a:cubicBezTo>
                    <a:cubicBezTo>
                      <a:pt x="1794" y="36"/>
                      <a:pt x="1794" y="20"/>
                      <a:pt x="1794" y="4"/>
                    </a:cubicBezTo>
                    <a:cubicBezTo>
                      <a:pt x="1794" y="3"/>
                      <a:pt x="1794" y="2"/>
                      <a:pt x="1795" y="0"/>
                    </a:cubicBezTo>
                    <a:cubicBezTo>
                      <a:pt x="2210" y="0"/>
                      <a:pt x="2627" y="0"/>
                      <a:pt x="3042" y="0"/>
                    </a:cubicBezTo>
                    <a:cubicBezTo>
                      <a:pt x="3042" y="38"/>
                      <a:pt x="3044" y="75"/>
                      <a:pt x="3042" y="112"/>
                    </a:cubicBezTo>
                    <a:cubicBezTo>
                      <a:pt x="3041" y="121"/>
                      <a:pt x="3030" y="132"/>
                      <a:pt x="3022" y="139"/>
                    </a:cubicBezTo>
                    <a:cubicBezTo>
                      <a:pt x="2994" y="159"/>
                      <a:pt x="2960" y="170"/>
                      <a:pt x="2927" y="176"/>
                    </a:cubicBezTo>
                    <a:cubicBezTo>
                      <a:pt x="2865" y="188"/>
                      <a:pt x="2803" y="198"/>
                      <a:pt x="2741" y="206"/>
                    </a:cubicBezTo>
                    <a:cubicBezTo>
                      <a:pt x="2628" y="220"/>
                      <a:pt x="2515" y="217"/>
                      <a:pt x="2402" y="217"/>
                    </a:cubicBezTo>
                    <a:cubicBezTo>
                      <a:pt x="1779" y="217"/>
                      <a:pt x="1157" y="218"/>
                      <a:pt x="535" y="217"/>
                    </a:cubicBezTo>
                    <a:cubicBezTo>
                      <a:pt x="472" y="217"/>
                      <a:pt x="408" y="215"/>
                      <a:pt x="345" y="211"/>
                    </a:cubicBezTo>
                    <a:cubicBezTo>
                      <a:pt x="263" y="206"/>
                      <a:pt x="182" y="194"/>
                      <a:pt x="103" y="173"/>
                    </a:cubicBezTo>
                    <a:cubicBezTo>
                      <a:pt x="75" y="166"/>
                      <a:pt x="48" y="151"/>
                      <a:pt x="22" y="139"/>
                    </a:cubicBezTo>
                    <a:cubicBezTo>
                      <a:pt x="7" y="131"/>
                      <a:pt x="0" y="117"/>
                      <a:pt x="1" y="100"/>
                    </a:cubicBezTo>
                    <a:cubicBezTo>
                      <a:pt x="2" y="67"/>
                      <a:pt x="1" y="34"/>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p:nvSpPr>
            <p:spPr bwMode="auto">
              <a:xfrm>
                <a:off x="2522538" y="417512"/>
                <a:ext cx="7386638" cy="4951413"/>
              </a:xfrm>
              <a:custGeom>
                <a:avLst/>
                <a:gdLst>
                  <a:gd name="T0" fmla="*/ 1968 w 1968"/>
                  <a:gd name="T1" fmla="*/ 1318 h 1318"/>
                  <a:gd name="T2" fmla="*/ 0 w 1968"/>
                  <a:gd name="T3" fmla="*/ 1318 h 1318"/>
                  <a:gd name="T4" fmla="*/ 0 w 1968"/>
                  <a:gd name="T5" fmla="*/ 0 h 1318"/>
                  <a:gd name="T6" fmla="*/ 1968 w 1968"/>
                  <a:gd name="T7" fmla="*/ 0 h 1318"/>
                  <a:gd name="T8" fmla="*/ 1968 w 1968"/>
                  <a:gd name="T9" fmla="*/ 1318 h 1318"/>
                </a:gdLst>
                <a:ahLst/>
                <a:cxnLst>
                  <a:cxn ang="0">
                    <a:pos x="T0" y="T1"/>
                  </a:cxn>
                  <a:cxn ang="0">
                    <a:pos x="T2" y="T3"/>
                  </a:cxn>
                  <a:cxn ang="0">
                    <a:pos x="T4" y="T5"/>
                  </a:cxn>
                  <a:cxn ang="0">
                    <a:pos x="T6" y="T7"/>
                  </a:cxn>
                  <a:cxn ang="0">
                    <a:pos x="T8" y="T9"/>
                  </a:cxn>
                </a:cxnLst>
                <a:rect l="0" t="0" r="r" b="b"/>
                <a:pathLst>
                  <a:path w="1968" h="1318">
                    <a:moveTo>
                      <a:pt x="1968" y="1318"/>
                    </a:moveTo>
                    <a:cubicBezTo>
                      <a:pt x="1311" y="1318"/>
                      <a:pt x="656" y="1318"/>
                      <a:pt x="0" y="1318"/>
                    </a:cubicBezTo>
                    <a:cubicBezTo>
                      <a:pt x="0" y="879"/>
                      <a:pt x="0" y="440"/>
                      <a:pt x="0" y="0"/>
                    </a:cubicBezTo>
                    <a:cubicBezTo>
                      <a:pt x="656" y="0"/>
                      <a:pt x="1311" y="0"/>
                      <a:pt x="1968" y="0"/>
                    </a:cubicBezTo>
                    <a:cubicBezTo>
                      <a:pt x="1968" y="439"/>
                      <a:pt x="1968" y="878"/>
                      <a:pt x="1968" y="1318"/>
                    </a:cubicBezTo>
                    <a:close/>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 name="TextBox 8"/>
            <p:cNvSpPr txBox="1"/>
            <p:nvPr/>
          </p:nvSpPr>
          <p:spPr>
            <a:xfrm>
              <a:off x="6402829" y="3765574"/>
              <a:ext cx="3191579" cy="1911292"/>
            </a:xfrm>
            <a:prstGeom prst="rect">
              <a:avLst/>
            </a:prstGeom>
            <a:noFill/>
          </p:spPr>
          <p:txBody>
            <a:bodyPr wrap="none" lIns="0" tIns="0" rIns="0" bIns="0" rtlCol="0">
              <a:spAutoFit/>
            </a:bodyPr>
            <a:lstStyle/>
            <a:p>
              <a:pPr>
                <a:lnSpc>
                  <a:spcPct val="90000"/>
                </a:lnSpc>
              </a:pPr>
              <a:r>
                <a:rPr lang="en-US" sz="13800" dirty="0">
                  <a:gradFill>
                    <a:gsLst>
                      <a:gs pos="3187">
                        <a:schemeClr val="accent1"/>
                      </a:gs>
                      <a:gs pos="14000">
                        <a:schemeClr val="accent1"/>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&lt;/&gt;</a:t>
              </a:r>
            </a:p>
          </p:txBody>
        </p:sp>
      </p:grpSp>
    </p:spTree>
    <p:extLst>
      <p:ext uri="{BB962C8B-B14F-4D97-AF65-F5344CB8AC3E}">
        <p14:creationId xmlns:p14="http://schemas.microsoft.com/office/powerpoint/2010/main" val="3473501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103438" y="2076884"/>
            <a:ext cx="5938838" cy="1292662"/>
          </a:xfrm>
        </p:spPr>
        <p:txBody>
          <a:bodyPr/>
          <a:lstStyle/>
          <a:p>
            <a:r>
              <a:rPr lang="en-US" dirty="0"/>
              <a:t>File operations </a:t>
            </a:r>
            <a:r>
              <a:rPr lang="en-US" dirty="0" smtClean="0"/>
              <a:t>with </a:t>
            </a:r>
            <a:r>
              <a:rPr lang="en-US" altLang="zh-CN" dirty="0" smtClean="0"/>
              <a:t>Microsoft Graph</a:t>
            </a:r>
            <a:endParaRPr lang="en-US" dirty="0"/>
          </a:p>
        </p:txBody>
      </p:sp>
      <p:sp>
        <p:nvSpPr>
          <p:cNvPr id="3" name="Text Placeholder 2"/>
          <p:cNvSpPr>
            <a:spLocks noGrp="1"/>
          </p:cNvSpPr>
          <p:nvPr>
            <p:ph type="body" sz="quarter" idx="12"/>
          </p:nvPr>
        </p:nvSpPr>
        <p:spPr/>
        <p:txBody>
          <a:bodyPr/>
          <a:lstStyle/>
          <a:p>
            <a:r>
              <a:rPr lang="en-US"/>
              <a:t>3</a:t>
            </a:r>
            <a:endParaRPr lang="en-US" dirty="0"/>
          </a:p>
        </p:txBody>
      </p:sp>
    </p:spTree>
    <p:extLst>
      <p:ext uri="{BB962C8B-B14F-4D97-AF65-F5344CB8AC3E}">
        <p14:creationId xmlns:p14="http://schemas.microsoft.com/office/powerpoint/2010/main" val="338279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Graph for OneDrive </a:t>
            </a:r>
            <a:r>
              <a:rPr lang="en-US" dirty="0"/>
              <a:t>for Business </a:t>
            </a:r>
            <a:r>
              <a:rPr lang="en-US" dirty="0" smtClean="0"/>
              <a:t>files</a:t>
            </a:r>
            <a:endParaRPr lang="en-US" dirty="0"/>
          </a:p>
        </p:txBody>
      </p:sp>
      <p:sp>
        <p:nvSpPr>
          <p:cNvPr id="7" name="Text Placeholder 4"/>
          <p:cNvSpPr txBox="1">
            <a:spLocks/>
          </p:cNvSpPr>
          <p:nvPr/>
        </p:nvSpPr>
        <p:spPr>
          <a:xfrm>
            <a:off x="274639" y="1212850"/>
            <a:ext cx="11887200" cy="4964436"/>
          </a:xfrm>
          <a:prstGeom prst="rect">
            <a:avLst/>
          </a:prstGeom>
        </p:spPr>
        <p:txBody>
          <a:bodyPr vert="horz" wrap="square" lIns="182880" tIns="146304" rIns="182880" bIns="146304"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7500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800"/>
              </a:spcBef>
            </a:pPr>
            <a:r>
              <a:rPr lang="en-US" sz="2400" dirty="0">
                <a:latin typeface="Segoe UI Semilight" panose="020B0402040204020203" pitchFamily="34" charset="0"/>
                <a:cs typeface="Segoe UI Semilight" panose="020B0402040204020203" pitchFamily="34" charset="0"/>
              </a:rPr>
              <a:t>Get the metadata for all files in OneDrive</a:t>
            </a:r>
          </a:p>
          <a:p>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GET https://graph.microsoft.com/v1.0/me/drive/root/children</a:t>
            </a:r>
            <a:endParaRPr lang="en-US" sz="2000" dirty="0">
              <a:latin typeface="Segoe UI Semilight" panose="020B0402040204020203" pitchFamily="34" charset="0"/>
              <a:cs typeface="Segoe UI Semilight" panose="020B0402040204020203" pitchFamily="34" charset="0"/>
            </a:endParaRPr>
          </a:p>
          <a:p>
            <a:pPr>
              <a:spcBef>
                <a:spcPts val="1800"/>
              </a:spcBef>
            </a:pPr>
            <a:r>
              <a:rPr lang="en-US" sz="2400" dirty="0">
                <a:latin typeface="Segoe UI Semilight" panose="020B0402040204020203" pitchFamily="34" charset="0"/>
                <a:cs typeface="Segoe UI Semilight" panose="020B0402040204020203" pitchFamily="34" charset="0"/>
              </a:rPr>
              <a:t>Get the metadata for </a:t>
            </a:r>
            <a:r>
              <a:rPr lang="en-US" sz="2400" dirty="0" smtClean="0">
                <a:latin typeface="Segoe UI Semilight" panose="020B0402040204020203" pitchFamily="34" charset="0"/>
                <a:cs typeface="Segoe UI Semilight" panose="020B0402040204020203" pitchFamily="34" charset="0"/>
              </a:rPr>
              <a:t>a</a:t>
            </a:r>
            <a:r>
              <a:rPr lang="en-US" altLang="zh-CN" sz="2400" dirty="0" smtClean="0">
                <a:latin typeface="Segoe UI Semilight" panose="020B0402040204020203" pitchFamily="34" charset="0"/>
                <a:cs typeface="Segoe UI Semilight" panose="020B0402040204020203" pitchFamily="34" charset="0"/>
              </a:rPr>
              <a:t>n</a:t>
            </a:r>
            <a:r>
              <a:rPr lang="en-US" sz="2400" dirty="0" smtClean="0">
                <a:latin typeface="Segoe UI Semilight" panose="020B0402040204020203" pitchFamily="34" charset="0"/>
                <a:cs typeface="Segoe UI Semilight" panose="020B0402040204020203" pitchFamily="34" charset="0"/>
              </a:rPr>
              <a:t> item </a:t>
            </a:r>
            <a:r>
              <a:rPr lang="en-US" sz="2400" dirty="0">
                <a:latin typeface="Segoe UI Semilight" panose="020B0402040204020203" pitchFamily="34" charset="0"/>
                <a:cs typeface="Segoe UI Semilight" panose="020B0402040204020203" pitchFamily="34" charset="0"/>
              </a:rPr>
              <a:t>in </a:t>
            </a:r>
            <a:r>
              <a:rPr lang="en-US" sz="2400" dirty="0" smtClean="0">
                <a:latin typeface="Segoe UI Semilight" panose="020B0402040204020203" pitchFamily="34" charset="0"/>
                <a:cs typeface="Segoe UI Semilight" panose="020B0402040204020203" pitchFamily="34" charset="0"/>
              </a:rPr>
              <a:t>OneDrive</a:t>
            </a:r>
            <a:endParaRPr lang="en-US" sz="2400" dirty="0">
              <a:latin typeface="Segoe UI Semilight" panose="020B0402040204020203" pitchFamily="34" charset="0"/>
              <a:cs typeface="Segoe UI Semilight" panose="020B0402040204020203" pitchFamily="34" charset="0"/>
            </a:endParaRPr>
          </a:p>
          <a:p>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GET https://graph.microsoft.com/v1.0/me/drive/root:/{item-path</a:t>
            </a:r>
            <a:r>
              <a:rPr lang="en-US" sz="2000" dirty="0" smtClean="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a:t>
            </a:r>
          </a:p>
          <a:p>
            <a:r>
              <a:rPr lang="en-US" sz="2000" dirty="0" smtClean="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GET https://graph.microsoft.com/v1.0/me/drive/items/{item-id}</a:t>
            </a:r>
            <a:endPar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endParaRPr>
          </a:p>
          <a:p>
            <a:pPr>
              <a:spcBef>
                <a:spcPts val="1800"/>
              </a:spcBef>
            </a:pPr>
            <a:r>
              <a:rPr lang="en-US" sz="2400" dirty="0" smtClean="0">
                <a:latin typeface="Segoe UI Semilight" panose="020B0402040204020203" pitchFamily="34" charset="0"/>
                <a:cs typeface="Segoe UI Semilight" panose="020B0402040204020203" pitchFamily="34" charset="0"/>
              </a:rPr>
              <a:t>Get </a:t>
            </a:r>
            <a:r>
              <a:rPr lang="en-US" sz="2400" dirty="0">
                <a:latin typeface="Segoe UI Semilight" panose="020B0402040204020203" pitchFamily="34" charset="0"/>
                <a:cs typeface="Segoe UI Semilight" panose="020B0402040204020203" pitchFamily="34" charset="0"/>
              </a:rPr>
              <a:t>the metadata for the children of a folder in OneDrive</a:t>
            </a:r>
          </a:p>
          <a:p>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GET https://</a:t>
            </a:r>
            <a:r>
              <a:rPr lang="en-US" sz="2000" dirty="0" smtClean="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graph.microsoft.com/v1.0/me/drive/root:/{item-path}:/children</a:t>
            </a:r>
          </a:p>
          <a:p>
            <a:r>
              <a:rPr lang="en-US" sz="2000" dirty="0" smtClean="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GET https://graph.microsoft.com/v1.0/me/dirve/items/{item-id}/children</a:t>
            </a:r>
            <a:endPar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endParaRPr>
          </a:p>
          <a:p>
            <a:pPr>
              <a:spcBef>
                <a:spcPts val="1800"/>
              </a:spcBef>
            </a:pPr>
            <a:r>
              <a:rPr lang="en-US" sz="2400" dirty="0" smtClean="0">
                <a:latin typeface="Segoe UI Semilight" panose="020B0402040204020203" pitchFamily="34" charset="0"/>
                <a:cs typeface="Segoe UI Semilight" panose="020B0402040204020203" pitchFamily="34" charset="0"/>
              </a:rPr>
              <a:t>Download </a:t>
            </a:r>
            <a:r>
              <a:rPr lang="en-US" sz="2400" dirty="0">
                <a:latin typeface="Segoe UI Semilight" panose="020B0402040204020203" pitchFamily="34" charset="0"/>
                <a:cs typeface="Segoe UI Semilight" panose="020B0402040204020203" pitchFamily="34" charset="0"/>
              </a:rPr>
              <a:t>a single file from OneDrive</a:t>
            </a:r>
          </a:p>
          <a:p>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GET https://graph.microsoft.com/v1.0/me/drive/root:/{item-path and filename}:/content</a:t>
            </a:r>
          </a:p>
          <a:p>
            <a:r>
              <a:rPr lang="en-US" sz="2000" dirty="0" smtClean="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GET </a:t>
            </a:r>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https://graph.microsoft.com/v1.0/me/drive/items/{item-id}/</a:t>
            </a:r>
            <a:r>
              <a:rPr lang="en-US" sz="2000" dirty="0" smtClean="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content</a:t>
            </a:r>
            <a:endPar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endParaRPr>
          </a:p>
        </p:txBody>
      </p:sp>
      <p:sp>
        <p:nvSpPr>
          <p:cNvPr id="3" name="Footer Placeholder 2"/>
          <p:cNvSpPr>
            <a:spLocks noGrp="1"/>
          </p:cNvSpPr>
          <p:nvPr>
            <p:ph type="ftr" sz="quarter" idx="10"/>
          </p:nvPr>
        </p:nvSpPr>
        <p:spPr/>
        <p:txBody>
          <a:bodyPr/>
          <a:lstStyle/>
          <a:p>
            <a:pPr>
              <a:defRPr/>
            </a:pPr>
            <a:r>
              <a:rPr lang="en-US" sz="1400" b="1" dirty="0">
                <a:gradFill>
                  <a:gsLst>
                    <a:gs pos="8367">
                      <a:schemeClr val="accent4"/>
                    </a:gs>
                    <a:gs pos="31000">
                      <a:schemeClr val="accent4"/>
                    </a:gs>
                  </a:gsLst>
                  <a:lin ang="5400000" scaled="0"/>
                </a:gradFill>
              </a:rPr>
              <a:t>3</a:t>
            </a:r>
            <a:r>
              <a:rPr lang="en-US" sz="1400" dirty="0">
                <a:gradFill>
                  <a:gsLst>
                    <a:gs pos="8367">
                      <a:srgbClr val="000000"/>
                    </a:gs>
                    <a:gs pos="31000">
                      <a:srgbClr val="000000"/>
                    </a:gs>
                  </a:gsLst>
                  <a:lin ang="5400000" scaled="0"/>
                </a:gradFill>
              </a:rPr>
              <a:t> File operations with </a:t>
            </a:r>
            <a:r>
              <a:rPr lang="en-US" sz="1400" dirty="0" smtClean="0">
                <a:gradFill>
                  <a:gsLst>
                    <a:gs pos="8367">
                      <a:srgbClr val="000000"/>
                    </a:gs>
                    <a:gs pos="31000">
                      <a:srgbClr val="000000"/>
                    </a:gs>
                  </a:gsLst>
                  <a:lin ang="5400000" scaled="0"/>
                </a:gradFill>
              </a:rPr>
              <a:t>Microsoft Graph</a:t>
            </a:r>
            <a:endParaRPr lang="en-US" dirty="0">
              <a:solidFill>
                <a:srgbClr val="000000">
                  <a:tint val="75000"/>
                </a:srgbClr>
              </a:solidFill>
            </a:endParaRPr>
          </a:p>
        </p:txBody>
      </p:sp>
    </p:spTree>
    <p:extLst>
      <p:ext uri="{BB962C8B-B14F-4D97-AF65-F5344CB8AC3E}">
        <p14:creationId xmlns:p14="http://schemas.microsoft.com/office/powerpoint/2010/main" val="192736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Graph for OneDrive for Business files</a:t>
            </a:r>
          </a:p>
        </p:txBody>
      </p:sp>
      <p:sp>
        <p:nvSpPr>
          <p:cNvPr id="11" name="Text Placeholder 4"/>
          <p:cNvSpPr txBox="1">
            <a:spLocks/>
          </p:cNvSpPr>
          <p:nvPr/>
        </p:nvSpPr>
        <p:spPr>
          <a:xfrm>
            <a:off x="274639" y="1212850"/>
            <a:ext cx="11887200" cy="5025991"/>
          </a:xfrm>
          <a:prstGeom prst="rect">
            <a:avLst/>
          </a:prstGeom>
        </p:spPr>
        <p:txBody>
          <a:bodyPr vert="horz" wrap="square" lIns="182880" tIns="146304" rIns="182880" bIns="146304"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7500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800"/>
              </a:spcBef>
            </a:pPr>
            <a:r>
              <a:rPr lang="en-US" sz="2400" dirty="0">
                <a:latin typeface="Segoe UI Semilight" panose="020B0402040204020203" pitchFamily="34" charset="0"/>
                <a:cs typeface="Segoe UI Semilight" panose="020B0402040204020203" pitchFamily="34" charset="0"/>
              </a:rPr>
              <a:t>Upload a file to the specified path in OneDrive (pass file in body)</a:t>
            </a:r>
          </a:p>
          <a:p>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PUT /drive/root:/{parent-path}/{filename}:/</a:t>
            </a:r>
            <a:r>
              <a:rPr lang="en-US" sz="2000" dirty="0" smtClean="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content</a:t>
            </a:r>
          </a:p>
          <a:p>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PUT /drive/items/{parent-id}:/{filename}:/content</a:t>
            </a:r>
          </a:p>
          <a:p>
            <a:pPr>
              <a:spcBef>
                <a:spcPts val="1800"/>
              </a:spcBef>
            </a:pPr>
            <a:r>
              <a:rPr lang="en-US" sz="2400" dirty="0">
                <a:latin typeface="Segoe UI Semilight" panose="020B0402040204020203" pitchFamily="34" charset="0"/>
                <a:cs typeface="Segoe UI Semilight" panose="020B0402040204020203" pitchFamily="34" charset="0"/>
              </a:rPr>
              <a:t>Delete a file from OneDrive</a:t>
            </a:r>
          </a:p>
          <a:p>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DELETE /drive/root:/{</a:t>
            </a:r>
            <a:r>
              <a:rPr lang="en-US" sz="2000" dirty="0" smtClean="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item-path}</a:t>
            </a:r>
          </a:p>
          <a:p>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DELETE /drive/items/{item-id}</a:t>
            </a:r>
          </a:p>
          <a:p>
            <a:pPr>
              <a:spcBef>
                <a:spcPts val="1800"/>
              </a:spcBef>
            </a:pPr>
            <a:r>
              <a:rPr lang="en-US" sz="2400" dirty="0">
                <a:latin typeface="Segoe UI Semilight" panose="020B0402040204020203" pitchFamily="34" charset="0"/>
                <a:cs typeface="Segoe UI Semilight" panose="020B0402040204020203" pitchFamily="34" charset="0"/>
              </a:rPr>
              <a:t>Get metadata for a folder and its children</a:t>
            </a:r>
          </a:p>
          <a:p>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GET </a:t>
            </a:r>
            <a:r>
              <a:rPr lang="en-US" sz="2000" dirty="0" smtClean="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/drive/root:/{folder-path}?$expand=children</a:t>
            </a:r>
          </a:p>
          <a:p>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GET </a:t>
            </a:r>
            <a:r>
              <a:rPr lang="en-US" sz="2000" dirty="0" smtClean="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/dr</a:t>
            </a:r>
            <a:r>
              <a:rPr lang="en-US" altLang="zh-CN" sz="2000" dirty="0" smtClean="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i</a:t>
            </a:r>
            <a:r>
              <a:rPr lang="en-US" sz="2000" dirty="0" smtClean="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ve/items</a:t>
            </a:r>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/{item-id</a:t>
            </a:r>
            <a:r>
              <a:rPr lang="en-US" sz="2000" dirty="0" smtClean="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a:t>
            </a:r>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 $</a:t>
            </a:r>
            <a:r>
              <a:rPr lang="en-US" sz="2000" dirty="0" smtClean="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expand=children</a:t>
            </a:r>
            <a:endPar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endParaRPr>
          </a:p>
          <a:p>
            <a:pPr>
              <a:spcBef>
                <a:spcPts val="1800"/>
              </a:spcBef>
            </a:pPr>
            <a:r>
              <a:rPr lang="en-US" sz="2400" dirty="0">
                <a:latin typeface="Segoe UI Semilight" panose="020B0402040204020203" pitchFamily="34" charset="0"/>
                <a:cs typeface="Segoe UI Semilight" panose="020B0402040204020203" pitchFamily="34" charset="0"/>
              </a:rPr>
              <a:t>Get </a:t>
            </a:r>
            <a:r>
              <a:rPr lang="en-US" sz="2400" dirty="0" smtClean="0">
                <a:latin typeface="Segoe UI Semilight" panose="020B0402040204020203" pitchFamily="34" charset="0"/>
                <a:cs typeface="Segoe UI Semilight" panose="020B0402040204020203" pitchFamily="34" charset="0"/>
              </a:rPr>
              <a:t>selected </a:t>
            </a:r>
            <a:r>
              <a:rPr lang="en-US" sz="2400" dirty="0">
                <a:latin typeface="Segoe UI Semilight" panose="020B0402040204020203" pitchFamily="34" charset="0"/>
                <a:cs typeface="Segoe UI Semilight" panose="020B0402040204020203" pitchFamily="34" charset="0"/>
              </a:rPr>
              <a:t>metadata fields back for first five files in OneDrive</a:t>
            </a:r>
          </a:p>
          <a:p>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GET </a:t>
            </a:r>
            <a:r>
              <a:rPr lang="en-US" sz="2000" dirty="0" smtClean="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/drive/root</a:t>
            </a:r>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a:t>
            </a:r>
            <a:r>
              <a:rPr lang="en-US" sz="2000" dirty="0" smtClean="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item-path}?$</a:t>
            </a:r>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select=</a:t>
            </a:r>
            <a:r>
              <a:rPr lang="en-US" sz="2000" dirty="0" err="1">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Name,Id,TimeCreated,Size</a:t>
            </a:r>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&amp;$</a:t>
            </a:r>
            <a:r>
              <a:rPr lang="en-US" sz="2000" dirty="0" smtClean="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top=5</a:t>
            </a:r>
          </a:p>
          <a:p>
            <a:r>
              <a:rPr lang="en-US" sz="2000" dirty="0" smtClean="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GET /dr</a:t>
            </a:r>
            <a:r>
              <a:rPr lang="en-US" altLang="zh-CN" sz="2000" dirty="0" smtClean="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i</a:t>
            </a:r>
            <a:r>
              <a:rPr lang="en-US" sz="2000" dirty="0" smtClean="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ve/items</a:t>
            </a:r>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/{item-id</a:t>
            </a:r>
            <a:r>
              <a:rPr lang="en-US" sz="2000" dirty="0" smtClean="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a:t>
            </a:r>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select=</a:t>
            </a:r>
            <a:r>
              <a:rPr lang="en-US" sz="2000" dirty="0" err="1">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Name,Id,TimeCreated,Size</a:t>
            </a:r>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&amp;$top=5</a:t>
            </a:r>
          </a:p>
        </p:txBody>
      </p:sp>
      <p:sp>
        <p:nvSpPr>
          <p:cNvPr id="3" name="Footer Placeholder 2"/>
          <p:cNvSpPr>
            <a:spLocks noGrp="1"/>
          </p:cNvSpPr>
          <p:nvPr>
            <p:ph type="ftr" sz="quarter" idx="10"/>
          </p:nvPr>
        </p:nvSpPr>
        <p:spPr/>
        <p:txBody>
          <a:bodyPr/>
          <a:lstStyle/>
          <a:p>
            <a:pPr>
              <a:defRPr/>
            </a:pPr>
            <a:r>
              <a:rPr lang="en-US" sz="1400" b="1" dirty="0">
                <a:gradFill>
                  <a:gsLst>
                    <a:gs pos="8367">
                      <a:schemeClr val="accent4"/>
                    </a:gs>
                    <a:gs pos="31000">
                      <a:schemeClr val="accent4"/>
                    </a:gs>
                  </a:gsLst>
                  <a:lin ang="5400000" scaled="0"/>
                </a:gradFill>
              </a:rPr>
              <a:t>3</a:t>
            </a:r>
            <a:r>
              <a:rPr lang="en-US" sz="1400" dirty="0">
                <a:gradFill>
                  <a:gsLst>
                    <a:gs pos="8367">
                      <a:srgbClr val="000000"/>
                    </a:gs>
                    <a:gs pos="31000">
                      <a:srgbClr val="000000"/>
                    </a:gs>
                  </a:gsLst>
                  <a:lin ang="5400000" scaled="0"/>
                </a:gradFill>
              </a:rPr>
              <a:t> File operations with </a:t>
            </a:r>
            <a:r>
              <a:rPr lang="en-US" sz="1400" dirty="0" smtClean="0">
                <a:gradFill>
                  <a:gsLst>
                    <a:gs pos="8367">
                      <a:srgbClr val="000000"/>
                    </a:gs>
                    <a:gs pos="31000">
                      <a:srgbClr val="000000"/>
                    </a:gs>
                  </a:gsLst>
                  <a:lin ang="5400000" scaled="0"/>
                </a:gradFill>
              </a:rPr>
              <a:t>Microsoft Graph</a:t>
            </a:r>
            <a:endParaRPr lang="en-US" dirty="0">
              <a:solidFill>
                <a:srgbClr val="000000">
                  <a:tint val="75000"/>
                </a:srgbClr>
              </a:solidFill>
            </a:endParaRPr>
          </a:p>
        </p:txBody>
      </p:sp>
    </p:spTree>
    <p:extLst>
      <p:ext uri="{BB962C8B-B14F-4D97-AF65-F5344CB8AC3E}">
        <p14:creationId xmlns:p14="http://schemas.microsoft.com/office/powerpoint/2010/main" val="1117602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Reading file metadata</a:t>
            </a:r>
          </a:p>
        </p:txBody>
      </p:sp>
      <p:sp>
        <p:nvSpPr>
          <p:cNvPr id="2" name="Text Placeholder 1"/>
          <p:cNvSpPr>
            <a:spLocks noGrp="1"/>
          </p:cNvSpPr>
          <p:nvPr>
            <p:ph type="body" sz="quarter" idx="10"/>
          </p:nvPr>
        </p:nvSpPr>
        <p:spPr>
          <a:xfrm>
            <a:off x="274638" y="1212850"/>
            <a:ext cx="11887200" cy="738664"/>
          </a:xfrm>
        </p:spPr>
        <p:txBody>
          <a:bodyPr/>
          <a:lstStyle/>
          <a:p>
            <a:r>
              <a:rPr lang="en-US" dirty="0"/>
              <a:t>GET </a:t>
            </a:r>
            <a:r>
              <a:rPr lang="en-US" dirty="0">
                <a:latin typeface="Consolas" panose="020B0609020204030204" pitchFamily="49" charset="0"/>
                <a:cs typeface="Consolas" panose="020B0609020204030204" pitchFamily="49" charset="0"/>
              </a:rPr>
              <a:t>Files</a:t>
            </a:r>
            <a:r>
              <a:rPr lang="en-US" dirty="0"/>
              <a:t> endpoint</a:t>
            </a:r>
          </a:p>
        </p:txBody>
      </p:sp>
      <p:sp>
        <p:nvSpPr>
          <p:cNvPr id="4" name="Footer Placeholder 3"/>
          <p:cNvSpPr>
            <a:spLocks noGrp="1"/>
          </p:cNvSpPr>
          <p:nvPr>
            <p:ph type="ftr" sz="quarter" idx="11"/>
          </p:nvPr>
        </p:nvSpPr>
        <p:spPr/>
        <p:txBody>
          <a:bodyPr/>
          <a:lstStyle/>
          <a:p>
            <a:pPr>
              <a:defRPr/>
            </a:pPr>
            <a:r>
              <a:rPr lang="en-US" sz="1400" b="1" dirty="0">
                <a:gradFill>
                  <a:gsLst>
                    <a:gs pos="8367">
                      <a:schemeClr val="accent4"/>
                    </a:gs>
                    <a:gs pos="31000">
                      <a:schemeClr val="accent4"/>
                    </a:gs>
                  </a:gsLst>
                  <a:lin ang="5400000" scaled="0"/>
                </a:gradFill>
              </a:rPr>
              <a:t>3</a:t>
            </a:r>
            <a:r>
              <a:rPr lang="en-US" sz="1400" dirty="0">
                <a:gradFill>
                  <a:gsLst>
                    <a:gs pos="8367">
                      <a:srgbClr val="000000"/>
                    </a:gs>
                    <a:gs pos="31000">
                      <a:srgbClr val="000000"/>
                    </a:gs>
                  </a:gsLst>
                  <a:lin ang="5400000" scaled="0"/>
                </a:gradFill>
              </a:rPr>
              <a:t> File operations </a:t>
            </a:r>
            <a:r>
              <a:rPr lang="en-US" sz="1400" dirty="0" smtClean="0">
                <a:gradFill>
                  <a:gsLst>
                    <a:gs pos="8367">
                      <a:srgbClr val="000000"/>
                    </a:gs>
                    <a:gs pos="31000">
                      <a:srgbClr val="000000"/>
                    </a:gs>
                  </a:gsLst>
                  <a:lin ang="5400000" scaled="0"/>
                </a:gradFill>
              </a:rPr>
              <a:t>with Microsoft Graph</a:t>
            </a:r>
            <a:endParaRPr lang="en-US" dirty="0">
              <a:solidFill>
                <a:srgbClr val="000000">
                  <a:tint val="75000"/>
                </a:srgbClr>
              </a:solidFill>
            </a:endParaRPr>
          </a:p>
        </p:txBody>
      </p:sp>
      <p:sp>
        <p:nvSpPr>
          <p:cNvPr id="8" name="Rectangle 7"/>
          <p:cNvSpPr/>
          <p:nvPr/>
        </p:nvSpPr>
        <p:spPr>
          <a:xfrm>
            <a:off x="366109" y="1952308"/>
            <a:ext cx="11704258" cy="424731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OneDriveRoot </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"https://graph.microsoft.com/v1.0"</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2B91AF"/>
                </a:solidFill>
                <a:highlight>
                  <a:srgbClr val="FFFFFF"/>
                </a:highlight>
                <a:latin typeface="Consolas" panose="020B0609020204030204" pitchFamily="49" charset="0"/>
              </a:rPr>
              <a:t>StringBuilder</a:t>
            </a:r>
            <a:r>
              <a:rPr lang="en-US" dirty="0">
                <a:solidFill>
                  <a:srgbClr val="000000"/>
                </a:solidFill>
                <a:highlight>
                  <a:srgbClr val="FFFFFF"/>
                </a:highlight>
                <a:latin typeface="Consolas" panose="020B0609020204030204" pitchFamily="49" charset="0"/>
              </a:rPr>
              <a:t> requestUrl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StringBuilder</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OneDriveRoot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.Append(</a:t>
            </a:r>
            <a:r>
              <a:rPr lang="en-US" dirty="0">
                <a:solidFill>
                  <a:srgbClr val="A31515"/>
                </a:solidFill>
                <a:highlight>
                  <a:srgbClr val="FFFFFF"/>
                </a:highlight>
                <a:latin typeface="Consolas" panose="020B0609020204030204" pitchFamily="49" charset="0"/>
              </a:rPr>
              <a:t>"/me/drive/root/children"</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.Append(</a:t>
            </a:r>
            <a:r>
              <a:rPr lang="en-US" dirty="0">
                <a:solidFill>
                  <a:srgbClr val="A31515"/>
                </a:solidFill>
                <a:highlight>
                  <a:srgbClr val="FFFFFF"/>
                </a:highlight>
                <a:latin typeface="Consolas" panose="020B0609020204030204" pitchFamily="49" charset="0"/>
              </a:rPr>
              <a:t>"?$select=</a:t>
            </a:r>
            <a:r>
              <a:rPr lang="en-US" dirty="0" err="1">
                <a:solidFill>
                  <a:srgbClr val="A31515"/>
                </a:solidFill>
                <a:highlight>
                  <a:srgbClr val="FFFFFF"/>
                </a:highlight>
                <a:latin typeface="Consolas" panose="020B0609020204030204" pitchFamily="49" charset="0"/>
              </a:rPr>
              <a:t>Name,Id,WebUrl,CreatedDateTime,LastModifiedDateTime</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2B91AF"/>
                </a:solidFill>
                <a:highlight>
                  <a:srgbClr val="FFFFFF"/>
                </a:highlight>
                <a:latin typeface="Consolas" panose="020B0609020204030204" pitchFamily="49" charset="0"/>
              </a:rPr>
              <a:t>HttpClient</a:t>
            </a:r>
            <a:r>
              <a:rPr lang="en-US" dirty="0">
                <a:solidFill>
                  <a:srgbClr val="000000"/>
                </a:solidFill>
                <a:highlight>
                  <a:srgbClr val="FFFFFF"/>
                </a:highlight>
                <a:latin typeface="Consolas" panose="020B0609020204030204" pitchFamily="49" charset="0"/>
              </a:rPr>
              <a:t> client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HttpClient</a:t>
            </a:r>
            <a:r>
              <a:rPr lang="en-US" dirty="0">
                <a:solidFill>
                  <a:srgbClr val="000000"/>
                </a:solidFill>
                <a:highlight>
                  <a:srgbClr val="FFFFFF"/>
                </a:highlight>
                <a:latin typeface="Consolas" panose="020B0609020204030204" pitchFamily="49" charset="0"/>
              </a:rPr>
              <a:t>();</a:t>
            </a:r>
          </a:p>
          <a:p>
            <a:r>
              <a:rPr lang="en-US" dirty="0">
                <a:solidFill>
                  <a:srgbClr val="2B91AF"/>
                </a:solidFill>
                <a:highlight>
                  <a:srgbClr val="FFFFFF"/>
                </a:highlight>
                <a:latin typeface="Consolas" panose="020B0609020204030204" pitchFamily="49" charset="0"/>
              </a:rPr>
              <a:t>HttpRequestMessage</a:t>
            </a:r>
            <a:r>
              <a:rPr lang="en-US" dirty="0">
                <a:solidFill>
                  <a:srgbClr val="000000"/>
                </a:solidFill>
                <a:highlight>
                  <a:srgbClr val="FFFFFF"/>
                </a:highlight>
                <a:latin typeface="Consolas" panose="020B0609020204030204" pitchFamily="49" charset="0"/>
              </a:rPr>
              <a:t> request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HttpRequestMessage</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HttpMethod</a:t>
            </a:r>
            <a:r>
              <a:rPr lang="en-US" dirty="0" err="1">
                <a:solidFill>
                  <a:srgbClr val="000000"/>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requestUrl.ToString</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request.Headers.Accept.Add</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MediaTypeWithQualityHeaderValue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"application/xml"</a:t>
            </a:r>
            <a:r>
              <a:rPr lang="en-US" dirty="0">
                <a:solidFill>
                  <a:srgbClr val="000000"/>
                </a:solidFill>
                <a:highlight>
                  <a:srgbClr val="FFFFFF"/>
                </a:highlight>
                <a:latin typeface="Consolas" panose="020B0609020204030204" pitchFamily="49" charset="0"/>
              </a:rPr>
              <a:t>));</a:t>
            </a:r>
          </a:p>
          <a:p>
            <a:r>
              <a:rPr lang="en-US" dirty="0" err="1">
                <a:solidFill>
                  <a:srgbClr val="000000"/>
                </a:solidFill>
                <a:highlight>
                  <a:srgbClr val="FFFFFF"/>
                </a:highlight>
                <a:latin typeface="Consolas" panose="020B0609020204030204" pitchFamily="49" charset="0"/>
              </a:rPr>
              <a:t>request.Headers.Authorization</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AuthenticationHeaderValue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"Bearer"</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await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GetAccessTokenAsync</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err="1">
                <a:solidFill>
                  <a:srgbClr val="2B91AF"/>
                </a:solidFill>
                <a:highlight>
                  <a:srgbClr val="FFFFFF"/>
                </a:highlight>
                <a:latin typeface="Consolas" panose="020B0609020204030204" pitchFamily="49" charset="0"/>
              </a:rPr>
              <a:t>HttpResponseMessage</a:t>
            </a:r>
            <a:r>
              <a:rPr lang="en-US" dirty="0">
                <a:solidFill>
                  <a:srgbClr val="000000"/>
                </a:solidFill>
                <a:highlight>
                  <a:srgbClr val="FFFFFF"/>
                </a:highlight>
                <a:latin typeface="Consolas" panose="020B0609020204030204" pitchFamily="49" charset="0"/>
              </a:rPr>
              <a:t> response = </a:t>
            </a:r>
            <a:r>
              <a:rPr lang="en-US" dirty="0">
                <a:solidFill>
                  <a:srgbClr val="0000FF"/>
                </a:solidFill>
                <a:highlight>
                  <a:srgbClr val="FFFFFF"/>
                </a:highlight>
                <a:latin typeface="Consolas" panose="020B0609020204030204" pitchFamily="49" charset="0"/>
              </a:rPr>
              <a:t>await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client.SendAsync</a:t>
            </a:r>
            <a:r>
              <a:rPr lang="en-US" dirty="0">
                <a:solidFill>
                  <a:srgbClr val="000000"/>
                </a:solidFill>
                <a:highlight>
                  <a:srgbClr val="FFFFFF"/>
                </a:highlight>
                <a:latin typeface="Consolas" panose="020B0609020204030204" pitchFamily="49" charset="0"/>
              </a:rPr>
              <a:t>(request);</a:t>
            </a:r>
          </a:p>
          <a:p>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responseString = </a:t>
            </a:r>
            <a:r>
              <a:rPr lang="en-US" dirty="0">
                <a:solidFill>
                  <a:srgbClr val="0000FF"/>
                </a:solidFill>
                <a:highlight>
                  <a:srgbClr val="FFFFFF"/>
                </a:highlight>
                <a:latin typeface="Consolas" panose="020B0609020204030204" pitchFamily="49" charset="0"/>
              </a:rPr>
              <a:t>await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response.Content.ReadAsStringAsync</a:t>
            </a:r>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3062525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Uploading a new file</a:t>
            </a:r>
          </a:p>
        </p:txBody>
      </p:sp>
      <p:sp>
        <p:nvSpPr>
          <p:cNvPr id="2" name="Text Placeholder 1"/>
          <p:cNvSpPr>
            <a:spLocks noGrp="1"/>
          </p:cNvSpPr>
          <p:nvPr>
            <p:ph type="body" sz="quarter" idx="10"/>
          </p:nvPr>
        </p:nvSpPr>
        <p:spPr>
          <a:xfrm>
            <a:off x="274638" y="1212850"/>
            <a:ext cx="11887200" cy="1415772"/>
          </a:xfrm>
        </p:spPr>
        <p:txBody>
          <a:bodyPr/>
          <a:lstStyle/>
          <a:p>
            <a:r>
              <a:rPr lang="en-US" dirty="0" smtClean="0"/>
              <a:t>PUT </a:t>
            </a:r>
            <a:r>
              <a:rPr lang="en-US" dirty="0"/>
              <a:t>to </a:t>
            </a:r>
            <a:r>
              <a:rPr lang="en-US" dirty="0">
                <a:latin typeface="Consolas" panose="020B0609020204030204" pitchFamily="49" charset="0"/>
                <a:cs typeface="Consolas" panose="020B0609020204030204" pitchFamily="49" charset="0"/>
              </a:rPr>
              <a:t>Add</a:t>
            </a:r>
            <a:r>
              <a:rPr lang="en-US" dirty="0"/>
              <a:t> endpoint</a:t>
            </a:r>
          </a:p>
          <a:p>
            <a:r>
              <a:rPr lang="en-US" dirty="0" smtClean="0"/>
              <a:t>Provide </a:t>
            </a:r>
            <a:r>
              <a:rPr lang="en-US" dirty="0"/>
              <a:t>a file name and the file stream</a:t>
            </a:r>
          </a:p>
        </p:txBody>
      </p:sp>
      <p:sp>
        <p:nvSpPr>
          <p:cNvPr id="4" name="Footer Placeholder 3"/>
          <p:cNvSpPr>
            <a:spLocks noGrp="1"/>
          </p:cNvSpPr>
          <p:nvPr>
            <p:ph type="ftr" sz="quarter" idx="11"/>
          </p:nvPr>
        </p:nvSpPr>
        <p:spPr/>
        <p:txBody>
          <a:bodyPr/>
          <a:lstStyle/>
          <a:p>
            <a:pPr>
              <a:defRPr/>
            </a:pPr>
            <a:r>
              <a:rPr lang="en-US" sz="1400" b="1" dirty="0">
                <a:gradFill>
                  <a:gsLst>
                    <a:gs pos="8367">
                      <a:schemeClr val="accent4"/>
                    </a:gs>
                    <a:gs pos="31000">
                      <a:schemeClr val="accent4"/>
                    </a:gs>
                  </a:gsLst>
                  <a:lin ang="5400000" scaled="0"/>
                </a:gradFill>
              </a:rPr>
              <a:t>3</a:t>
            </a:r>
            <a:r>
              <a:rPr lang="en-US" sz="1400" dirty="0">
                <a:gradFill>
                  <a:gsLst>
                    <a:gs pos="8367">
                      <a:srgbClr val="000000"/>
                    </a:gs>
                    <a:gs pos="31000">
                      <a:srgbClr val="000000"/>
                    </a:gs>
                  </a:gsLst>
                  <a:lin ang="5400000" scaled="0"/>
                </a:gradFill>
              </a:rPr>
              <a:t> File operations with </a:t>
            </a:r>
            <a:r>
              <a:rPr lang="en-US" sz="1400" dirty="0" smtClean="0">
                <a:gradFill>
                  <a:gsLst>
                    <a:gs pos="8367">
                      <a:srgbClr val="000000"/>
                    </a:gs>
                    <a:gs pos="31000">
                      <a:srgbClr val="000000"/>
                    </a:gs>
                  </a:gsLst>
                  <a:lin ang="5400000" scaled="0"/>
                </a:gradFill>
              </a:rPr>
              <a:t>Microsoft Graph</a:t>
            </a:r>
            <a:endParaRPr lang="en-US" dirty="0">
              <a:solidFill>
                <a:srgbClr val="000000">
                  <a:tint val="75000"/>
                </a:srgbClr>
              </a:solidFill>
            </a:endParaRPr>
          </a:p>
        </p:txBody>
      </p:sp>
      <p:sp>
        <p:nvSpPr>
          <p:cNvPr id="6" name="Rectangle 5"/>
          <p:cNvSpPr/>
          <p:nvPr/>
        </p:nvSpPr>
        <p:spPr>
          <a:xfrm>
            <a:off x="411861" y="2857189"/>
            <a:ext cx="11612753" cy="332398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OneDriveRoot = </a:t>
            </a:r>
            <a:r>
              <a:rPr lang="en-US" sz="1400" dirty="0">
                <a:solidFill>
                  <a:srgbClr val="A31515"/>
                </a:solidFill>
                <a:highlight>
                  <a:srgbClr val="FFFFFF"/>
                </a:highlight>
                <a:latin typeface="Consolas" panose="020B0609020204030204" pitchFamily="49" charset="0"/>
              </a:rPr>
              <a:t>"https://graph.microsoft.com/v1.0"</a:t>
            </a:r>
            <a:r>
              <a:rPr lang="en-US" sz="1400" dirty="0">
                <a:solidFill>
                  <a:srgbClr val="000000"/>
                </a:solidFill>
                <a:highlight>
                  <a:srgbClr val="FFFFFF"/>
                </a:highlight>
                <a:latin typeface="Consolas" panose="020B0609020204030204" pitchFamily="49" charset="0"/>
              </a:rPr>
              <a:t>;</a:t>
            </a:r>
          </a:p>
          <a:p>
            <a:endParaRPr lang="en-US" sz="1400" dirty="0">
              <a:solidFill>
                <a:srgbClr val="000000"/>
              </a:solidFill>
              <a:highlight>
                <a:srgbClr val="FFFFFF"/>
              </a:highlight>
              <a:latin typeface="Consolas" panose="020B0609020204030204" pitchFamily="49" charset="0"/>
            </a:endParaRPr>
          </a:p>
          <a:p>
            <a:r>
              <a:rPr lang="en-US" sz="1400" dirty="0">
                <a:solidFill>
                  <a:srgbClr val="2B91AF"/>
                </a:solidFill>
                <a:highlight>
                  <a:srgbClr val="FFFFFF"/>
                </a:highlight>
                <a:latin typeface="Consolas" panose="020B0609020204030204" pitchFamily="49" charset="0"/>
              </a:rPr>
              <a:t>StringBuilder</a:t>
            </a:r>
            <a:r>
              <a:rPr lang="en-US" sz="1400" dirty="0">
                <a:solidFill>
                  <a:srgbClr val="000000"/>
                </a:solidFill>
                <a:highlight>
                  <a:srgbClr val="FFFFFF"/>
                </a:highlight>
                <a:latin typeface="Consolas" panose="020B0609020204030204" pitchFamily="49" charset="0"/>
              </a:rPr>
              <a:t> requestUrl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StringBuilder</a:t>
            </a:r>
            <a:r>
              <a:rPr lang="en-US" sz="1400" dirty="0">
                <a:solidFill>
                  <a:srgbClr val="000000"/>
                </a:solidFill>
                <a:highlight>
                  <a:srgbClr val="FFFFFF"/>
                </a:highlight>
                <a:latin typeface="Consolas" panose="020B0609020204030204" pitchFamily="49" charset="0"/>
              </a:rPr>
              <a:t>(OneDriveRoot)</a:t>
            </a:r>
          </a:p>
          <a:p>
            <a:r>
              <a:rPr lang="en-US" sz="1400" dirty="0">
                <a:solidFill>
                  <a:srgbClr val="000000"/>
                </a:solidFill>
                <a:highlight>
                  <a:srgbClr val="FFFFFF"/>
                </a:highlight>
                <a:latin typeface="Consolas" panose="020B0609020204030204" pitchFamily="49" charset="0"/>
              </a:rPr>
              <a:t>    .Append(</a:t>
            </a:r>
            <a:r>
              <a:rPr lang="en-US" sz="1400" dirty="0">
                <a:solidFill>
                  <a:srgbClr val="A31515"/>
                </a:solidFill>
                <a:highlight>
                  <a:srgbClr val="FFFFFF"/>
                </a:highlight>
                <a:latin typeface="Consolas" panose="020B0609020204030204" pitchFamily="49" charset="0"/>
              </a:rPr>
              <a:t>"/me/drive/root:/"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.Append(</a:t>
            </a:r>
            <a:r>
              <a:rPr lang="en-US" sz="1400" dirty="0" err="1">
                <a:solidFill>
                  <a:srgbClr val="000000"/>
                </a:solidFill>
                <a:highlight>
                  <a:srgbClr val="FFFFFF"/>
                </a:highlight>
                <a:latin typeface="Consolas" panose="020B0609020204030204" pitchFamily="49" charset="0"/>
              </a:rPr>
              <a:t>fileName</a:t>
            </a:r>
            <a:r>
              <a:rPr lang="en-US" sz="1400" dirty="0">
                <a:solidFill>
                  <a:srgbClr val="000000"/>
                </a:solidFill>
                <a:highlight>
                  <a:srgbClr val="FFFFFF"/>
                </a:highlight>
                <a:latin typeface="Consolas" panose="020B0609020204030204" pitchFamily="49" charset="0"/>
              </a:rPr>
              <a:t>).Append(</a:t>
            </a:r>
            <a:r>
              <a:rPr lang="en-US" sz="1400" dirty="0">
                <a:solidFill>
                  <a:srgbClr val="A31515"/>
                </a:solidFill>
                <a:highlight>
                  <a:srgbClr val="FFFFFF"/>
                </a:highlight>
                <a:latin typeface="Consolas" panose="020B0609020204030204" pitchFamily="49" charset="0"/>
              </a:rPr>
              <a:t>":/content"</a:t>
            </a:r>
            <a:r>
              <a:rPr lang="en-US" sz="1400" dirty="0">
                <a:solidFill>
                  <a:srgbClr val="000000"/>
                </a:solidFill>
                <a:highlight>
                  <a:srgbClr val="FFFFFF"/>
                </a:highlight>
                <a:latin typeface="Consolas" panose="020B0609020204030204" pitchFamily="49" charset="0"/>
              </a:rPr>
              <a:t>);</a:t>
            </a:r>
          </a:p>
          <a:p>
            <a:endParaRPr lang="en-US" sz="1400" dirty="0">
              <a:solidFill>
                <a:srgbClr val="000000"/>
              </a:solidFill>
              <a:highlight>
                <a:srgbClr val="FFFFFF"/>
              </a:highlight>
              <a:latin typeface="Consolas" panose="020B0609020204030204" pitchFamily="49" charset="0"/>
            </a:endParaRPr>
          </a:p>
          <a:p>
            <a:r>
              <a:rPr lang="en-US" sz="1400" dirty="0">
                <a:solidFill>
                  <a:srgbClr val="2B91AF"/>
                </a:solidFill>
                <a:highlight>
                  <a:srgbClr val="FFFFFF"/>
                </a:highlight>
                <a:latin typeface="Consolas" panose="020B0609020204030204" pitchFamily="49" charset="0"/>
              </a:rPr>
              <a:t>HttpClient</a:t>
            </a:r>
            <a:r>
              <a:rPr lang="en-US" sz="1400" dirty="0">
                <a:solidFill>
                  <a:srgbClr val="000000"/>
                </a:solidFill>
                <a:highlight>
                  <a:srgbClr val="FFFFFF"/>
                </a:highlight>
                <a:latin typeface="Consolas" panose="020B0609020204030204" pitchFamily="49" charset="0"/>
              </a:rPr>
              <a:t> client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HttpClient</a:t>
            </a:r>
            <a:r>
              <a:rPr lang="en-US" sz="1400" dirty="0">
                <a:solidFill>
                  <a:srgbClr val="000000"/>
                </a:solidFill>
                <a:highlight>
                  <a:srgbClr val="FFFFFF"/>
                </a:highlight>
                <a:latin typeface="Consolas" panose="020B0609020204030204" pitchFamily="49" charset="0"/>
              </a:rPr>
              <a:t>();</a:t>
            </a:r>
          </a:p>
          <a:p>
            <a:r>
              <a:rPr lang="en-US" sz="1400" dirty="0">
                <a:solidFill>
                  <a:srgbClr val="2B91AF"/>
                </a:solidFill>
                <a:highlight>
                  <a:srgbClr val="FFFFFF"/>
                </a:highlight>
                <a:latin typeface="Consolas" panose="020B0609020204030204" pitchFamily="49" charset="0"/>
              </a:rPr>
              <a:t>HttpRequestMessage</a:t>
            </a:r>
            <a:r>
              <a:rPr lang="en-US" sz="1400" dirty="0">
                <a:solidFill>
                  <a:srgbClr val="000000"/>
                </a:solidFill>
                <a:highlight>
                  <a:srgbClr val="FFFFFF"/>
                </a:highlight>
                <a:latin typeface="Consolas" panose="020B0609020204030204" pitchFamily="49" charset="0"/>
              </a:rPr>
              <a:t> request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HttpRequestMessage</a:t>
            </a:r>
            <a:r>
              <a:rPr lang="en-US" sz="1400" dirty="0">
                <a:solidFill>
                  <a:srgbClr val="000000"/>
                </a:solidFill>
                <a:highlight>
                  <a:srgbClr val="FFFFFF"/>
                </a:highlight>
                <a:latin typeface="Consolas" panose="020B0609020204030204" pitchFamily="49" charset="0"/>
              </a:rPr>
              <a:t>(</a:t>
            </a:r>
            <a:r>
              <a:rPr lang="en-US" sz="1400" dirty="0" err="1">
                <a:solidFill>
                  <a:srgbClr val="2B91AF"/>
                </a:solidFill>
                <a:highlight>
                  <a:srgbClr val="FFFFFF"/>
                </a:highlight>
                <a:latin typeface="Consolas" panose="020B0609020204030204" pitchFamily="49" charset="0"/>
              </a:rPr>
              <a:t>HttpMethod</a:t>
            </a:r>
            <a:r>
              <a:rPr lang="en-US" sz="1400" dirty="0" err="1">
                <a:solidFill>
                  <a:srgbClr val="000000"/>
                </a:solidFill>
                <a:highlight>
                  <a:srgbClr val="FFFFFF"/>
                </a:highlight>
                <a:latin typeface="Consolas" panose="020B0609020204030204" pitchFamily="49" charset="0"/>
              </a:rPr>
              <a:t>.Put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requestUrl.ToString</a:t>
            </a:r>
            <a:r>
              <a:rPr lang="en-US" sz="1400" dirty="0">
                <a:solidFill>
                  <a:srgbClr val="000000"/>
                </a:solidFill>
                <a:highlight>
                  <a:srgbClr val="FFFFFF"/>
                </a:highlight>
                <a:latin typeface="Consolas" panose="020B0609020204030204" pitchFamily="49" charset="0"/>
              </a:rPr>
              <a:t>());</a:t>
            </a:r>
          </a:p>
          <a:p>
            <a:endParaRPr lang="en-US" sz="1400" dirty="0">
              <a:solidFill>
                <a:srgbClr val="000000"/>
              </a:solidFill>
              <a:highlight>
                <a:srgbClr val="FFFFFF"/>
              </a:highlight>
              <a:latin typeface="Consolas" panose="020B0609020204030204" pitchFamily="49" charset="0"/>
            </a:endParaRPr>
          </a:p>
          <a:p>
            <a:r>
              <a:rPr lang="en-US" sz="1400" dirty="0" err="1">
                <a:solidFill>
                  <a:srgbClr val="000000"/>
                </a:solidFill>
                <a:highlight>
                  <a:srgbClr val="FFFFFF"/>
                </a:highlight>
                <a:latin typeface="Consolas" panose="020B0609020204030204" pitchFamily="49" charset="0"/>
              </a:rPr>
              <a:t>request.Headers.Accept.Add</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MediaTypeWithQualityHeaderValue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"application/xml"</a:t>
            </a:r>
            <a:r>
              <a:rPr lang="en-US" sz="1400" dirty="0">
                <a:solidFill>
                  <a:srgbClr val="000000"/>
                </a:solidFill>
                <a:highlight>
                  <a:srgbClr val="FFFFFF"/>
                </a:highlight>
                <a:latin typeface="Consolas" panose="020B0609020204030204" pitchFamily="49" charset="0"/>
              </a:rPr>
              <a:t>));</a:t>
            </a:r>
          </a:p>
          <a:p>
            <a:r>
              <a:rPr lang="en-US" sz="1400" dirty="0" err="1">
                <a:solidFill>
                  <a:srgbClr val="000000"/>
                </a:solidFill>
                <a:highlight>
                  <a:srgbClr val="FFFFFF"/>
                </a:highlight>
                <a:latin typeface="Consolas" panose="020B0609020204030204" pitchFamily="49" charset="0"/>
              </a:rPr>
              <a:t>request.Headers.Authorization</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AuthenticationHeaderValue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"Bearer"</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await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GetAccessTokenAsync</a:t>
            </a:r>
            <a:r>
              <a:rPr lang="en-US" sz="1400" dirty="0">
                <a:solidFill>
                  <a:srgbClr val="000000"/>
                </a:solidFill>
                <a:highlight>
                  <a:srgbClr val="FFFFFF"/>
                </a:highlight>
                <a:latin typeface="Consolas" panose="020B0609020204030204" pitchFamily="49" charset="0"/>
              </a:rPr>
              <a:t>());</a:t>
            </a:r>
          </a:p>
          <a:p>
            <a:r>
              <a:rPr lang="en-US" sz="1400" dirty="0" err="1">
                <a:solidFill>
                  <a:srgbClr val="000000"/>
                </a:solidFill>
                <a:highlight>
                  <a:srgbClr val="FFFFFF"/>
                </a:highlight>
                <a:latin typeface="Consolas" panose="020B0609020204030204" pitchFamily="49" charset="0"/>
              </a:rPr>
              <a:t>request.Content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StreamContent</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fileStream</a:t>
            </a:r>
            <a:r>
              <a:rPr lang="en-US" sz="1400" dirty="0">
                <a:solidFill>
                  <a:srgbClr val="000000"/>
                </a:solidFill>
                <a:highlight>
                  <a:srgbClr val="FFFFFF"/>
                </a:highlight>
                <a:latin typeface="Consolas" panose="020B0609020204030204" pitchFamily="49" charset="0"/>
              </a:rPr>
              <a:t>);</a:t>
            </a:r>
          </a:p>
          <a:p>
            <a:endParaRPr lang="en-US" sz="1400" dirty="0">
              <a:solidFill>
                <a:srgbClr val="000000"/>
              </a:solidFill>
              <a:highlight>
                <a:srgbClr val="FFFFFF"/>
              </a:highlight>
              <a:latin typeface="Consolas" panose="020B0609020204030204" pitchFamily="49" charset="0"/>
            </a:endParaRPr>
          </a:p>
          <a:p>
            <a:r>
              <a:rPr lang="en-US" sz="1400" dirty="0" err="1">
                <a:solidFill>
                  <a:srgbClr val="2B91AF"/>
                </a:solidFill>
                <a:highlight>
                  <a:srgbClr val="FFFFFF"/>
                </a:highlight>
                <a:latin typeface="Consolas" panose="020B0609020204030204" pitchFamily="49" charset="0"/>
              </a:rPr>
              <a:t>HttpResponseMessage</a:t>
            </a:r>
            <a:r>
              <a:rPr lang="en-US" sz="1400" dirty="0">
                <a:solidFill>
                  <a:srgbClr val="000000"/>
                </a:solidFill>
                <a:highlight>
                  <a:srgbClr val="FFFFFF"/>
                </a:highlight>
                <a:latin typeface="Consolas" panose="020B0609020204030204" pitchFamily="49" charset="0"/>
              </a:rPr>
              <a:t> response = </a:t>
            </a:r>
            <a:r>
              <a:rPr lang="en-US" sz="1400" dirty="0">
                <a:solidFill>
                  <a:srgbClr val="0000FF"/>
                </a:solidFill>
                <a:highlight>
                  <a:srgbClr val="FFFFFF"/>
                </a:highlight>
                <a:latin typeface="Consolas" panose="020B0609020204030204" pitchFamily="49" charset="0"/>
              </a:rPr>
              <a:t>await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client.SendAsync</a:t>
            </a:r>
            <a:r>
              <a:rPr lang="en-US" sz="1400" dirty="0">
                <a:solidFill>
                  <a:srgbClr val="000000"/>
                </a:solidFill>
                <a:highlight>
                  <a:srgbClr val="FFFFFF"/>
                </a:highlight>
                <a:latin typeface="Consolas" panose="020B0609020204030204" pitchFamily="49" charset="0"/>
              </a:rPr>
              <a:t>(request);</a:t>
            </a:r>
          </a:p>
          <a:p>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responseString = </a:t>
            </a:r>
            <a:r>
              <a:rPr lang="en-US" sz="1400" dirty="0">
                <a:solidFill>
                  <a:srgbClr val="0000FF"/>
                </a:solidFill>
                <a:highlight>
                  <a:srgbClr val="FFFFFF"/>
                </a:highlight>
                <a:latin typeface="Consolas" panose="020B0609020204030204" pitchFamily="49" charset="0"/>
              </a:rPr>
              <a:t>await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response.Content.ReadAsStringAsync</a:t>
            </a:r>
            <a:r>
              <a:rPr lang="en-US" sz="1400" dirty="0">
                <a:solidFill>
                  <a:srgbClr val="000000"/>
                </a:solidFill>
                <a:highlight>
                  <a:srgbClr val="FFFFFF"/>
                </a:highlight>
                <a:latin typeface="Consolas" panose="020B0609020204030204" pitchFamily="49" charset="0"/>
              </a:rPr>
              <a:t>();</a:t>
            </a:r>
            <a:endParaRPr lang="en-US" sz="1400" dirty="0"/>
          </a:p>
        </p:txBody>
      </p:sp>
    </p:spTree>
    <p:extLst>
      <p:ext uri="{BB962C8B-B14F-4D97-AF65-F5344CB8AC3E}">
        <p14:creationId xmlns:p14="http://schemas.microsoft.com/office/powerpoint/2010/main" val="1212198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Deleting a file</a:t>
            </a:r>
          </a:p>
        </p:txBody>
      </p:sp>
      <p:sp>
        <p:nvSpPr>
          <p:cNvPr id="2" name="Text Placeholder 1"/>
          <p:cNvSpPr>
            <a:spLocks noGrp="1"/>
          </p:cNvSpPr>
          <p:nvPr>
            <p:ph type="body" sz="quarter" idx="10"/>
          </p:nvPr>
        </p:nvSpPr>
        <p:spPr/>
        <p:txBody>
          <a:bodyPr/>
          <a:lstStyle/>
          <a:p>
            <a:r>
              <a:rPr lang="en-US" dirty="0"/>
              <a:t>DELETE the target file ID</a:t>
            </a:r>
          </a:p>
        </p:txBody>
      </p:sp>
      <p:sp>
        <p:nvSpPr>
          <p:cNvPr id="4" name="Footer Placeholder 3"/>
          <p:cNvSpPr>
            <a:spLocks noGrp="1"/>
          </p:cNvSpPr>
          <p:nvPr>
            <p:ph type="ftr" sz="quarter" idx="11"/>
          </p:nvPr>
        </p:nvSpPr>
        <p:spPr/>
        <p:txBody>
          <a:bodyPr/>
          <a:lstStyle/>
          <a:p>
            <a:pPr>
              <a:defRPr/>
            </a:pPr>
            <a:r>
              <a:rPr lang="en-US" sz="1400" b="1" dirty="0">
                <a:gradFill>
                  <a:gsLst>
                    <a:gs pos="8367">
                      <a:schemeClr val="accent4"/>
                    </a:gs>
                    <a:gs pos="31000">
                      <a:schemeClr val="accent4"/>
                    </a:gs>
                  </a:gsLst>
                  <a:lin ang="5400000" scaled="0"/>
                </a:gradFill>
              </a:rPr>
              <a:t>3</a:t>
            </a:r>
            <a:r>
              <a:rPr lang="en-US" sz="1400" dirty="0">
                <a:gradFill>
                  <a:gsLst>
                    <a:gs pos="8367">
                      <a:srgbClr val="000000"/>
                    </a:gs>
                    <a:gs pos="31000">
                      <a:srgbClr val="000000"/>
                    </a:gs>
                  </a:gsLst>
                  <a:lin ang="5400000" scaled="0"/>
                </a:gradFill>
              </a:rPr>
              <a:t> File operations with </a:t>
            </a:r>
            <a:r>
              <a:rPr lang="en-US" sz="1400" dirty="0" smtClean="0">
                <a:gradFill>
                  <a:gsLst>
                    <a:gs pos="8367">
                      <a:srgbClr val="000000"/>
                    </a:gs>
                    <a:gs pos="31000">
                      <a:srgbClr val="000000"/>
                    </a:gs>
                  </a:gsLst>
                  <a:lin ang="5400000" scaled="0"/>
                </a:gradFill>
              </a:rPr>
              <a:t>Microsoft Graph</a:t>
            </a:r>
            <a:endParaRPr lang="en-US" dirty="0">
              <a:solidFill>
                <a:srgbClr val="000000">
                  <a:tint val="75000"/>
                </a:srgbClr>
              </a:solidFill>
            </a:endParaRPr>
          </a:p>
        </p:txBody>
      </p:sp>
      <p:sp>
        <p:nvSpPr>
          <p:cNvPr id="5" name="Rectangle 4"/>
          <p:cNvSpPr/>
          <p:nvPr/>
        </p:nvSpPr>
        <p:spPr>
          <a:xfrm>
            <a:off x="457581" y="1942799"/>
            <a:ext cx="11521314" cy="424731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OneDriveRoot = </a:t>
            </a:r>
            <a:r>
              <a:rPr lang="en-US" dirty="0">
                <a:solidFill>
                  <a:srgbClr val="A31515"/>
                </a:solidFill>
                <a:highlight>
                  <a:srgbClr val="FFFFFF"/>
                </a:highlight>
                <a:latin typeface="Consolas" panose="020B0609020204030204" pitchFamily="49" charset="0"/>
              </a:rPr>
              <a:t>"https://graph.microsoft.com/v1.0"</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2B91AF"/>
                </a:solidFill>
                <a:highlight>
                  <a:srgbClr val="FFFFFF"/>
                </a:highlight>
                <a:latin typeface="Consolas" panose="020B0609020204030204" pitchFamily="49" charset="0"/>
              </a:rPr>
              <a:t>StringBuilder</a:t>
            </a:r>
            <a:r>
              <a:rPr lang="en-US" dirty="0">
                <a:solidFill>
                  <a:srgbClr val="000000"/>
                </a:solidFill>
                <a:highlight>
                  <a:srgbClr val="FFFFFF"/>
                </a:highlight>
                <a:latin typeface="Consolas" panose="020B0609020204030204" pitchFamily="49" charset="0"/>
              </a:rPr>
              <a:t> requestUrl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StringBuilder</a:t>
            </a:r>
            <a:r>
              <a:rPr lang="en-US" dirty="0">
                <a:solidFill>
                  <a:srgbClr val="000000"/>
                </a:solidFill>
                <a:highlight>
                  <a:srgbClr val="FFFFFF"/>
                </a:highlight>
                <a:latin typeface="Consolas" panose="020B0609020204030204" pitchFamily="49" charset="0"/>
              </a:rPr>
              <a:t>(OneDriveRoot)</a:t>
            </a:r>
          </a:p>
          <a:p>
            <a:r>
              <a:rPr lang="en-US" dirty="0">
                <a:solidFill>
                  <a:srgbClr val="000000"/>
                </a:solidFill>
                <a:highlight>
                  <a:srgbClr val="FFFFFF"/>
                </a:highlight>
                <a:latin typeface="Consolas" panose="020B0609020204030204" pitchFamily="49" charset="0"/>
              </a:rPr>
              <a:t>    .Append(</a:t>
            </a:r>
            <a:r>
              <a:rPr lang="en-US" dirty="0">
                <a:solidFill>
                  <a:srgbClr val="A31515"/>
                </a:solidFill>
                <a:highlight>
                  <a:srgbClr val="FFFFFF"/>
                </a:highlight>
                <a:latin typeface="Consolas" panose="020B0609020204030204" pitchFamily="49" charset="0"/>
              </a:rPr>
              <a:t>"/me/drive/items/"</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.Append(</a:t>
            </a:r>
            <a:r>
              <a:rPr lang="en-US" dirty="0" err="1">
                <a:solidFill>
                  <a:srgbClr val="000000"/>
                </a:solidFill>
                <a:highlight>
                  <a:srgbClr val="FFFFFF"/>
                </a:highlight>
                <a:latin typeface="Consolas" panose="020B0609020204030204" pitchFamily="49" charset="0"/>
              </a:rPr>
              <a:t>fileId</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2B91AF"/>
                </a:solidFill>
                <a:highlight>
                  <a:srgbClr val="FFFFFF"/>
                </a:highlight>
                <a:latin typeface="Consolas" panose="020B0609020204030204" pitchFamily="49" charset="0"/>
              </a:rPr>
              <a:t>HttpClient</a:t>
            </a:r>
            <a:r>
              <a:rPr lang="en-US" dirty="0">
                <a:solidFill>
                  <a:srgbClr val="000000"/>
                </a:solidFill>
                <a:highlight>
                  <a:srgbClr val="FFFFFF"/>
                </a:highlight>
                <a:latin typeface="Consolas" panose="020B0609020204030204" pitchFamily="49" charset="0"/>
              </a:rPr>
              <a:t> client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HttpClient</a:t>
            </a:r>
            <a:r>
              <a:rPr lang="en-US" dirty="0">
                <a:solidFill>
                  <a:srgbClr val="000000"/>
                </a:solidFill>
                <a:highlight>
                  <a:srgbClr val="FFFFFF"/>
                </a:highlight>
                <a:latin typeface="Consolas" panose="020B0609020204030204" pitchFamily="49" charset="0"/>
              </a:rPr>
              <a:t>();</a:t>
            </a:r>
          </a:p>
          <a:p>
            <a:r>
              <a:rPr lang="en-US" dirty="0">
                <a:solidFill>
                  <a:srgbClr val="2B91AF"/>
                </a:solidFill>
                <a:highlight>
                  <a:srgbClr val="FFFFFF"/>
                </a:highlight>
                <a:latin typeface="Consolas" panose="020B0609020204030204" pitchFamily="49" charset="0"/>
              </a:rPr>
              <a:t>HttpRequestMessage</a:t>
            </a:r>
            <a:r>
              <a:rPr lang="en-US" dirty="0">
                <a:solidFill>
                  <a:srgbClr val="000000"/>
                </a:solidFill>
                <a:highlight>
                  <a:srgbClr val="FFFFFF"/>
                </a:highlight>
                <a:latin typeface="Consolas" panose="020B0609020204030204" pitchFamily="49" charset="0"/>
              </a:rPr>
              <a:t> request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HttpRequestMessage</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HttpMethod</a:t>
            </a:r>
            <a:r>
              <a:rPr lang="en-US" dirty="0" err="1">
                <a:solidFill>
                  <a:srgbClr val="000000"/>
                </a:solidFill>
                <a:highlight>
                  <a:srgbClr val="FFFFFF"/>
                </a:highlight>
                <a:latin typeface="Consolas" panose="020B0609020204030204" pitchFamily="49" charset="0"/>
              </a:rPr>
              <a:t>.Delete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requestUrl.ToString</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request.Headers.Accept.Add</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MediaTypeWithQualityHeaderValue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"application/xml"</a:t>
            </a:r>
            <a:r>
              <a:rPr lang="en-US" dirty="0">
                <a:solidFill>
                  <a:srgbClr val="000000"/>
                </a:solidFill>
                <a:highlight>
                  <a:srgbClr val="FFFFFF"/>
                </a:highlight>
                <a:latin typeface="Consolas" panose="020B0609020204030204" pitchFamily="49" charset="0"/>
              </a:rPr>
              <a:t>));</a:t>
            </a:r>
          </a:p>
          <a:p>
            <a:r>
              <a:rPr lang="en-US" dirty="0" err="1">
                <a:solidFill>
                  <a:srgbClr val="000000"/>
                </a:solidFill>
                <a:highlight>
                  <a:srgbClr val="FFFFFF"/>
                </a:highlight>
                <a:latin typeface="Consolas" panose="020B0609020204030204" pitchFamily="49" charset="0"/>
              </a:rPr>
              <a:t>request.Headers.Authorization</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AuthenticationHeaderValue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"Bearer"</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await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GetAccessTokenAsync</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err="1">
                <a:solidFill>
                  <a:srgbClr val="2B91AF"/>
                </a:solidFill>
                <a:highlight>
                  <a:srgbClr val="FFFFFF"/>
                </a:highlight>
                <a:latin typeface="Consolas" panose="020B0609020204030204" pitchFamily="49" charset="0"/>
              </a:rPr>
              <a:t>HttpResponseMessage</a:t>
            </a:r>
            <a:r>
              <a:rPr lang="en-US" dirty="0">
                <a:solidFill>
                  <a:srgbClr val="000000"/>
                </a:solidFill>
                <a:highlight>
                  <a:srgbClr val="FFFFFF"/>
                </a:highlight>
                <a:latin typeface="Consolas" panose="020B0609020204030204" pitchFamily="49" charset="0"/>
              </a:rPr>
              <a:t> response = </a:t>
            </a:r>
            <a:r>
              <a:rPr lang="en-US" dirty="0">
                <a:solidFill>
                  <a:srgbClr val="0000FF"/>
                </a:solidFill>
                <a:highlight>
                  <a:srgbClr val="FFFFFF"/>
                </a:highlight>
                <a:latin typeface="Consolas" panose="020B0609020204030204" pitchFamily="49" charset="0"/>
              </a:rPr>
              <a:t>await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client.SendAsync</a:t>
            </a:r>
            <a:r>
              <a:rPr lang="en-US" dirty="0">
                <a:solidFill>
                  <a:srgbClr val="000000"/>
                </a:solidFill>
                <a:highlight>
                  <a:srgbClr val="FFFFFF"/>
                </a:highlight>
                <a:latin typeface="Consolas" panose="020B0609020204030204" pitchFamily="49" charset="0"/>
              </a:rPr>
              <a:t>(request);</a:t>
            </a:r>
          </a:p>
        </p:txBody>
      </p:sp>
    </p:spTree>
    <p:extLst>
      <p:ext uri="{BB962C8B-B14F-4D97-AF65-F5344CB8AC3E}">
        <p14:creationId xmlns:p14="http://schemas.microsoft.com/office/powerpoint/2010/main" val="104537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1209973"/>
            <a:ext cx="10056812" cy="2179058"/>
          </a:xfrm>
        </p:spPr>
        <p:txBody>
          <a:bodyPr/>
          <a:lstStyle/>
          <a:p>
            <a:r>
              <a:rPr lang="en-US" dirty="0"/>
              <a:t>File operations with </a:t>
            </a:r>
            <a:r>
              <a:rPr lang="en-US" dirty="0" smtClean="0"/>
              <a:t>Microsoft Graph</a:t>
            </a:r>
            <a:endParaRPr lang="en-US" dirty="0"/>
          </a:p>
        </p:txBody>
      </p:sp>
      <p:sp>
        <p:nvSpPr>
          <p:cNvPr id="2" name="Text Placeholder 1"/>
          <p:cNvSpPr>
            <a:spLocks noGrp="1"/>
          </p:cNvSpPr>
          <p:nvPr>
            <p:ph type="body" sz="quarter" idx="12"/>
          </p:nvPr>
        </p:nvSpPr>
        <p:spPr/>
        <p:txBody>
          <a:bodyPr/>
          <a:lstStyle/>
          <a:p>
            <a:r>
              <a:rPr lang="en-US"/>
              <a:t>demo</a:t>
            </a:r>
            <a:endParaRPr lang="en-US" dirty="0"/>
          </a:p>
        </p:txBody>
      </p:sp>
    </p:spTree>
    <p:extLst>
      <p:ext uri="{BB962C8B-B14F-4D97-AF65-F5344CB8AC3E}">
        <p14:creationId xmlns:p14="http://schemas.microsoft.com/office/powerpoint/2010/main" val="1529602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6217920"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Content Placeholder 4"/>
          <p:cNvSpPr txBox="1">
            <a:spLocks/>
          </p:cNvSpPr>
          <p:nvPr/>
        </p:nvSpPr>
        <p:spPr>
          <a:xfrm>
            <a:off x="6492240" y="754092"/>
            <a:ext cx="4755198" cy="5761008"/>
          </a:xfrm>
          <a:prstGeom prst="rect">
            <a:avLst/>
          </a:prstGeom>
        </p:spPr>
        <p:txBody>
          <a:bodyPr vert="horz" wrap="square" lIns="149217" tIns="93260" rIns="149217" bIns="93260" rtlCol="0" anchor="ctr" anchorCtr="0">
            <a:noAutofit/>
          </a:bodyPr>
          <a:lstStyle>
            <a:defPPr>
              <a:defRPr lang="en-US"/>
            </a:defPPr>
            <a:lvl1pPr marR="0" indent="0" fontAlgn="auto">
              <a:lnSpc>
                <a:spcPct val="90000"/>
              </a:lnSpc>
              <a:spcBef>
                <a:spcPts val="1800"/>
              </a:spcBef>
              <a:spcAft>
                <a:spcPts val="0"/>
              </a:spcAft>
              <a:buClrTx/>
              <a:buSzPct val="90000"/>
              <a:buFont typeface="Arial" pitchFamily="34" charset="0"/>
              <a:buNone/>
              <a:tabLst/>
              <a:defRPr sz="2800" spc="0" baseline="0">
                <a:gradFill>
                  <a:gsLst>
                    <a:gs pos="92515">
                      <a:srgbClr val="262626"/>
                    </a:gs>
                    <a:gs pos="75000">
                      <a:srgbClr val="262626"/>
                    </a:gs>
                  </a:gsLst>
                  <a:lin ang="5400000" scaled="0"/>
                </a:gradFill>
              </a:defRPr>
            </a:lvl1pPr>
            <a:lvl2pPr marL="584200" marR="0" indent="-241300" fontAlgn="auto">
              <a:lnSpc>
                <a:spcPct val="90000"/>
              </a:lnSpc>
              <a:spcBef>
                <a:spcPct val="20000"/>
              </a:spcBef>
              <a:spcAft>
                <a:spcPts val="0"/>
              </a:spcAft>
              <a:buClrTx/>
              <a:buSzPct val="90000"/>
              <a:buFont typeface="Arial" pitchFamily="34" charset="0"/>
              <a:buChar char="•"/>
              <a:tabLst/>
              <a:defRPr sz="2400" spc="0" baseline="0">
                <a:gradFill>
                  <a:gsLst>
                    <a:gs pos="92515">
                      <a:srgbClr val="262626"/>
                    </a:gs>
                    <a:gs pos="75000">
                      <a:srgbClr val="262626"/>
                    </a:gs>
                  </a:gsLst>
                  <a:lin ang="5400000" scaled="0"/>
                </a:gradFill>
              </a:defRPr>
            </a:lvl2pPr>
            <a:lvl3pPr marL="800100" marR="0" indent="-228600" fontAlgn="auto">
              <a:lnSpc>
                <a:spcPct val="90000"/>
              </a:lnSpc>
              <a:spcBef>
                <a:spcPct val="20000"/>
              </a:spcBef>
              <a:spcAft>
                <a:spcPts val="0"/>
              </a:spcAft>
              <a:buClrTx/>
              <a:buSzPct val="90000"/>
              <a:buFont typeface="Arial" pitchFamily="34" charset="0"/>
              <a:buChar char="•"/>
              <a:tabLst/>
              <a:defRPr sz="2000" spc="0" baseline="0">
                <a:gradFill>
                  <a:gsLst>
                    <a:gs pos="92515">
                      <a:srgbClr val="262626"/>
                    </a:gs>
                    <a:gs pos="75000">
                      <a:srgbClr val="262626"/>
                    </a:gs>
                  </a:gsLst>
                  <a:lin ang="5400000" scaled="0"/>
                </a:gradFill>
              </a:defRPr>
            </a:lvl3pPr>
            <a:lvl4pPr marL="10287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4pPr>
            <a:lvl5pPr marL="12573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sz="4000" dirty="0">
                <a:gradFill>
                  <a:gsLst>
                    <a:gs pos="92515">
                      <a:schemeClr val="tx2"/>
                    </a:gs>
                    <a:gs pos="75000">
                      <a:schemeClr val="tx2"/>
                    </a:gs>
                  </a:gsLst>
                  <a:lin ang="5400000" scaled="0"/>
                </a:gradFill>
                <a:latin typeface="+mj-lt"/>
                <a:cs typeface="Segoe UI Semilight" panose="020B0402040204020203" pitchFamily="34" charset="0"/>
              </a:rPr>
              <a:t>Key </a:t>
            </a:r>
            <a:r>
              <a:rPr lang="en-US" sz="4000" dirty="0" smtClean="0">
                <a:gradFill>
                  <a:gsLst>
                    <a:gs pos="92515">
                      <a:schemeClr val="tx2"/>
                    </a:gs>
                    <a:gs pos="75000">
                      <a:schemeClr val="tx2"/>
                    </a:gs>
                  </a:gsLst>
                  <a:lin ang="5400000" scaled="0"/>
                </a:gradFill>
                <a:latin typeface="+mj-lt"/>
                <a:cs typeface="Segoe UI Semilight" panose="020B0402040204020203" pitchFamily="34" charset="0"/>
              </a:rPr>
              <a:t>differences from OneDrive with SharePoint Files API</a:t>
            </a:r>
            <a:endParaRPr lang="en-US" sz="4000" dirty="0">
              <a:gradFill>
                <a:gsLst>
                  <a:gs pos="92515">
                    <a:schemeClr val="tx2"/>
                  </a:gs>
                  <a:gs pos="75000">
                    <a:schemeClr val="tx2"/>
                  </a:gs>
                </a:gsLst>
                <a:lin ang="5400000" scaled="0"/>
              </a:gradFill>
              <a:latin typeface="+mj-lt"/>
              <a:cs typeface="Segoe UI Semilight" panose="020B0402040204020203" pitchFamily="34" charset="0"/>
            </a:endParaRPr>
          </a:p>
          <a:p>
            <a:pPr marL="0" lvl="1" indent="0">
              <a:buNone/>
            </a:pPr>
            <a:r>
              <a:rPr lang="en-US" sz="2000" b="1" dirty="0" smtClean="0"/>
              <a:t>Authentication:</a:t>
            </a:r>
            <a:r>
              <a:rPr lang="en-US" sz="2000" dirty="0" smtClean="0"/>
              <a:t> Need to target AAD or MSA depending on user type. </a:t>
            </a:r>
            <a:r>
              <a:rPr lang="en-US" sz="2000" dirty="0" err="1" smtClean="0"/>
              <a:t>Auth</a:t>
            </a:r>
            <a:r>
              <a:rPr lang="en-US" sz="2000" dirty="0" smtClean="0"/>
              <a:t> scopes are different as a result.</a:t>
            </a:r>
          </a:p>
          <a:p>
            <a:pPr marL="0" lvl="1" indent="0">
              <a:buNone/>
            </a:pPr>
            <a:r>
              <a:rPr lang="en-US" sz="2000" b="1" dirty="0" smtClean="0"/>
              <a:t>Discovery:</a:t>
            </a:r>
            <a:r>
              <a:rPr lang="en-US" sz="2000" dirty="0" smtClean="0"/>
              <a:t> OneDrive for Business doesn’t have a common API endpoint, so discovery API is </a:t>
            </a:r>
            <a:r>
              <a:rPr lang="en-US" sz="2000" smtClean="0"/>
              <a:t>still necessary.</a:t>
            </a:r>
            <a:endParaRPr lang="en-US" sz="2000" dirty="0" smtClean="0"/>
          </a:p>
          <a:p>
            <a:r>
              <a:rPr lang="en-US" sz="2000" b="1" dirty="0" smtClean="0"/>
              <a:t>Code Base: </a:t>
            </a:r>
            <a:r>
              <a:rPr lang="en-US" sz="2000" dirty="0" smtClean="0"/>
              <a:t>SDK is different.</a:t>
            </a:r>
          </a:p>
          <a:p>
            <a:r>
              <a:rPr lang="en-US" sz="4000" dirty="0" smtClean="0">
                <a:gradFill>
                  <a:gsLst>
                    <a:gs pos="92515">
                      <a:schemeClr val="tx2"/>
                    </a:gs>
                    <a:gs pos="75000">
                      <a:schemeClr val="tx2"/>
                    </a:gs>
                  </a:gsLst>
                  <a:lin ang="5400000" scaled="0"/>
                </a:gradFill>
                <a:latin typeface="+mj-lt"/>
                <a:cs typeface="Segoe UI Semilight" panose="020B0402040204020203" pitchFamily="34" charset="0"/>
              </a:rPr>
              <a:t>Similarities</a:t>
            </a:r>
          </a:p>
          <a:p>
            <a:pPr marL="0" lvl="1" indent="0">
              <a:buNone/>
            </a:pPr>
            <a:r>
              <a:rPr lang="en-US" sz="2000" dirty="0" smtClean="0"/>
              <a:t>Both need to get the access token before calling the API.</a:t>
            </a:r>
            <a:endParaRPr lang="en-US" sz="2000" dirty="0"/>
          </a:p>
        </p:txBody>
      </p:sp>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Title 9"/>
          <p:cNvSpPr txBox="1">
            <a:spLocks/>
          </p:cNvSpPr>
          <p:nvPr/>
        </p:nvSpPr>
        <p:spPr>
          <a:xfrm>
            <a:off x="274320" y="2125677"/>
            <a:ext cx="5486718" cy="1828800"/>
          </a:xfrm>
          <a:prstGeom prst="rect">
            <a:avLst/>
          </a:prstGeom>
          <a:noFill/>
          <a:ln w="10795" cap="flat" cmpd="sng" algn="ctr">
            <a:noFill/>
            <a:prstDash val="soli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base">
              <a:spcAft>
                <a:spcPct val="0"/>
              </a:spcAft>
            </a:pPr>
            <a:r>
              <a:rPr lang="en-US" sz="4400" dirty="0" smtClean="0">
                <a:gradFill>
                  <a:gsLst>
                    <a:gs pos="100000">
                      <a:srgbClr val="FFFFFF"/>
                    </a:gs>
                    <a:gs pos="0">
                      <a:srgbClr val="FFFFFF"/>
                    </a:gs>
                  </a:gsLst>
                  <a:lin ang="5400000" scaled="0"/>
                </a:gradFill>
                <a:latin typeface="+mj-lt"/>
                <a:cs typeface="Segoe UI" pitchFamily="34" charset="0"/>
              </a:rPr>
              <a:t>Microsoft Graph for OneDrive for Business</a:t>
            </a:r>
            <a:endParaRPr lang="en-US" sz="4400" dirty="0">
              <a:gradFill>
                <a:gsLst>
                  <a:gs pos="100000">
                    <a:srgbClr val="FFFFFF"/>
                  </a:gs>
                  <a:gs pos="0">
                    <a:srgbClr val="FFFFFF"/>
                  </a:gs>
                </a:gsLst>
                <a:lin ang="5400000" scaled="0"/>
              </a:gradFill>
              <a:latin typeface="+mj-lt"/>
              <a:cs typeface="Segoe UI" pitchFamily="34" charset="0"/>
            </a:endParaRPr>
          </a:p>
        </p:txBody>
      </p:sp>
      <p:sp>
        <p:nvSpPr>
          <p:cNvPr id="9" name="Freeform 8"/>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Footer Placeholder 2"/>
          <p:cNvSpPr>
            <a:spLocks noGrp="1"/>
          </p:cNvSpPr>
          <p:nvPr>
            <p:ph type="ftr" sz="quarter" idx="10"/>
          </p:nvPr>
        </p:nvSpPr>
        <p:spPr/>
        <p:txBody>
          <a:bodyPr/>
          <a:lstStyle/>
          <a:p>
            <a:pPr>
              <a:defRPr/>
            </a:pPr>
            <a:r>
              <a:rPr lang="en-US" sz="1400" b="1" dirty="0">
                <a:gradFill>
                  <a:gsLst>
                    <a:gs pos="8367">
                      <a:schemeClr val="accent4"/>
                    </a:gs>
                    <a:gs pos="31000">
                      <a:schemeClr val="accent4"/>
                    </a:gs>
                  </a:gsLst>
                  <a:lin ang="5400000" scaled="0"/>
                </a:gradFill>
              </a:rPr>
              <a:t>3</a:t>
            </a:r>
            <a:r>
              <a:rPr lang="en-US" sz="1400" dirty="0">
                <a:gradFill>
                  <a:gsLst>
                    <a:gs pos="8367">
                      <a:srgbClr val="000000"/>
                    </a:gs>
                    <a:gs pos="31000">
                      <a:srgbClr val="000000"/>
                    </a:gs>
                  </a:gsLst>
                  <a:lin ang="5400000" scaled="0"/>
                </a:gradFill>
              </a:rPr>
              <a:t> File operations with </a:t>
            </a:r>
            <a:r>
              <a:rPr lang="en-US" sz="1400" dirty="0" smtClean="0">
                <a:gradFill>
                  <a:gsLst>
                    <a:gs pos="8367">
                      <a:srgbClr val="000000"/>
                    </a:gs>
                    <a:gs pos="31000">
                      <a:srgbClr val="000000"/>
                    </a:gs>
                  </a:gsLst>
                  <a:lin ang="5400000" scaled="0"/>
                </a:gradFill>
              </a:rPr>
              <a:t>Microsoft Graph</a:t>
            </a:r>
            <a:endParaRPr lang="en-US" dirty="0">
              <a:solidFill>
                <a:srgbClr val="000000">
                  <a:tint val="75000"/>
                </a:srgbClr>
              </a:solidFill>
            </a:endParaRPr>
          </a:p>
        </p:txBody>
      </p:sp>
    </p:spTree>
    <p:extLst>
      <p:ext uri="{BB962C8B-B14F-4D97-AF65-F5344CB8AC3E}">
        <p14:creationId xmlns:p14="http://schemas.microsoft.com/office/powerpoint/2010/main" val="2907167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direct API endpoints</a:t>
            </a:r>
          </a:p>
        </p:txBody>
      </p:sp>
      <p:sp>
        <p:nvSpPr>
          <p:cNvPr id="3" name="Text Placeholder 2"/>
          <p:cNvSpPr>
            <a:spLocks noGrp="1"/>
          </p:cNvSpPr>
          <p:nvPr>
            <p:ph type="body" sz="quarter" idx="10"/>
          </p:nvPr>
        </p:nvSpPr>
        <p:spPr/>
        <p:txBody>
          <a:bodyPr/>
          <a:lstStyle/>
          <a:p>
            <a:r>
              <a:rPr lang="en-US" dirty="0"/>
              <a:t>Direct API endpoints for all the Office 365 Services may also be invoked</a:t>
            </a:r>
          </a:p>
          <a:p>
            <a:pPr lvl="1"/>
            <a:r>
              <a:rPr lang="en-US" dirty="0"/>
              <a:t>Outlook, OneDrive, OneNote, etc.</a:t>
            </a:r>
          </a:p>
          <a:p>
            <a:pPr>
              <a:spcBef>
                <a:spcPts val="2400"/>
              </a:spcBef>
            </a:pPr>
            <a:r>
              <a:rPr lang="en-US" dirty="0"/>
              <a:t>Direct endpoints have new functionality before </a:t>
            </a:r>
            <a:br>
              <a:rPr lang="en-US" dirty="0"/>
            </a:br>
            <a:r>
              <a:rPr lang="en-US" dirty="0"/>
              <a:t>it is exposed via the Graph API</a:t>
            </a:r>
          </a:p>
          <a:p>
            <a:pPr lvl="1"/>
            <a:r>
              <a:rPr lang="en-US" dirty="0"/>
              <a:t>Examples:</a:t>
            </a:r>
          </a:p>
          <a:p>
            <a:pPr lvl="2"/>
            <a:r>
              <a:rPr lang="en-US" dirty="0"/>
              <a:t>Outlook web hooks</a:t>
            </a:r>
          </a:p>
          <a:p>
            <a:pPr lvl="2"/>
            <a:r>
              <a:rPr lang="en-US" dirty="0"/>
              <a:t>Time zone on calendar</a:t>
            </a:r>
          </a:p>
        </p:txBody>
      </p:sp>
      <p:sp>
        <p:nvSpPr>
          <p:cNvPr id="8" name="Footer Placeholder 7"/>
          <p:cNvSpPr>
            <a:spLocks noGrp="1"/>
          </p:cNvSpPr>
          <p:nvPr>
            <p:ph type="ftr" sz="quarter" idx="16"/>
          </p:nvPr>
        </p:nvSpPr>
        <p:spPr/>
        <p:txBody>
          <a:bodyPr/>
          <a:lstStyle/>
          <a:p>
            <a:pPr>
              <a:defRPr/>
            </a:pPr>
            <a:r>
              <a:rPr lang="en-US" sz="1400" b="1" dirty="0">
                <a:solidFill>
                  <a:schemeClr val="accent2"/>
                </a:solidFill>
              </a:rPr>
              <a:t> </a:t>
            </a:r>
            <a:r>
              <a:rPr lang="en-US" sz="1400" b="1" dirty="0">
                <a:gradFill>
                  <a:gsLst>
                    <a:gs pos="8367">
                      <a:schemeClr val="accent4"/>
                    </a:gs>
                    <a:gs pos="31000">
                      <a:schemeClr val="accent4"/>
                    </a:gs>
                  </a:gsLst>
                  <a:lin ang="5400000" scaled="0"/>
                </a:gradFill>
              </a:rPr>
              <a:t>3</a:t>
            </a:r>
            <a:r>
              <a:rPr lang="en-US" sz="1400" dirty="0">
                <a:gradFill>
                  <a:gsLst>
                    <a:gs pos="8367">
                      <a:srgbClr val="000000"/>
                    </a:gs>
                    <a:gs pos="31000">
                      <a:srgbClr val="000000"/>
                    </a:gs>
                  </a:gsLst>
                  <a:lin ang="5400000" scaled="0"/>
                </a:gradFill>
              </a:rPr>
              <a:t> File operations with Microsoft Graph</a:t>
            </a:r>
            <a:endParaRPr lang="en-US" sz="1400" dirty="0">
              <a:solidFill>
                <a:srgbClr val="000000">
                  <a:tint val="75000"/>
                </a:srgbClr>
              </a:solidFill>
            </a:endParaRPr>
          </a:p>
          <a:p>
            <a:pPr>
              <a:defRPr/>
            </a:pPr>
            <a:endParaRPr lang="en-US" sz="1400" dirty="0"/>
          </a:p>
        </p:txBody>
      </p:sp>
    </p:spTree>
    <p:extLst>
      <p:ext uri="{BB962C8B-B14F-4D97-AF65-F5344CB8AC3E}">
        <p14:creationId xmlns:p14="http://schemas.microsoft.com/office/powerpoint/2010/main" val="3637913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Related code samples</a:t>
            </a:r>
          </a:p>
        </p:txBody>
      </p:sp>
      <p:sp>
        <p:nvSpPr>
          <p:cNvPr id="5" name="Text Placeholder 4"/>
          <p:cNvSpPr>
            <a:spLocks noGrp="1"/>
          </p:cNvSpPr>
          <p:nvPr>
            <p:ph type="body" sz="quarter" idx="10"/>
          </p:nvPr>
        </p:nvSpPr>
        <p:spPr>
          <a:xfrm>
            <a:off x="274638" y="1212850"/>
            <a:ext cx="11887200" cy="3757952"/>
          </a:xfrm>
        </p:spPr>
        <p:txBody>
          <a:bodyPr/>
          <a:lstStyle/>
          <a:p>
            <a:pPr lvl="1"/>
            <a:endParaRPr lang="en-US" sz="1800" dirty="0"/>
          </a:p>
          <a:p>
            <a:r>
              <a:rPr lang="en-US" sz="3600" dirty="0"/>
              <a:t>OneDrive API Explorer (JavaScript)</a:t>
            </a:r>
          </a:p>
          <a:p>
            <a:pPr lvl="1"/>
            <a:r>
              <a:rPr lang="en-US" sz="1800" dirty="0">
                <a:hlinkClick r:id="rId3"/>
              </a:rPr>
              <a:t>http://github.com/OneDrive/onedrive-explorer-js</a:t>
            </a:r>
            <a:r>
              <a:rPr lang="en-US" sz="1800" dirty="0"/>
              <a:t> </a:t>
            </a:r>
          </a:p>
          <a:p>
            <a:pPr lvl="1"/>
            <a:endParaRPr lang="en-US" sz="1800" dirty="0"/>
          </a:p>
          <a:p>
            <a:r>
              <a:rPr lang="en-US" sz="3600" dirty="0"/>
              <a:t>OneDrive API Explorer (Windows/C#)</a:t>
            </a:r>
          </a:p>
          <a:p>
            <a:pPr lvl="1"/>
            <a:r>
              <a:rPr lang="en-US" sz="1800" dirty="0">
                <a:hlinkClick r:id="rId4"/>
              </a:rPr>
              <a:t>http://github.com/OneDrive/onedrive-explorer-win</a:t>
            </a:r>
            <a:r>
              <a:rPr lang="en-US" sz="1800" dirty="0"/>
              <a:t> </a:t>
            </a:r>
          </a:p>
          <a:p>
            <a:pPr lvl="1"/>
            <a:endParaRPr lang="en-US" sz="1800" dirty="0"/>
          </a:p>
          <a:p>
            <a:r>
              <a:rPr lang="en-US" sz="3600" dirty="0"/>
              <a:t>Picker and Saver for JavaScript</a:t>
            </a:r>
          </a:p>
          <a:p>
            <a:pPr lvl="1"/>
            <a:r>
              <a:rPr lang="en-US" sz="1800" dirty="0">
                <a:hlinkClick r:id="rId5"/>
              </a:rPr>
              <a:t>https://dev.onedrive.com/sdk/javascript-picker-saver.htm</a:t>
            </a:r>
            <a:r>
              <a:rPr lang="en-US" sz="1800" dirty="0"/>
              <a:t> </a:t>
            </a:r>
          </a:p>
        </p:txBody>
      </p:sp>
      <p:grpSp>
        <p:nvGrpSpPr>
          <p:cNvPr id="8" name="Group 7"/>
          <p:cNvGrpSpPr/>
          <p:nvPr/>
        </p:nvGrpSpPr>
        <p:grpSpPr>
          <a:xfrm>
            <a:off x="8595651" y="2113047"/>
            <a:ext cx="4084253" cy="5486900"/>
            <a:chOff x="7841294" y="1339954"/>
            <a:chExt cx="4004533" cy="5379802"/>
          </a:xfrm>
        </p:grpSpPr>
        <p:sp>
          <p:nvSpPr>
            <p:cNvPr id="9"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0"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1"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2"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3"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4"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5"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6"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tx1">
                <a:lumMod val="90000"/>
                <a:lumOff val="1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grpSp>
      <p:sp>
        <p:nvSpPr>
          <p:cNvPr id="3" name="Footer Placeholder 2"/>
          <p:cNvSpPr>
            <a:spLocks noGrp="1"/>
          </p:cNvSpPr>
          <p:nvPr>
            <p:ph type="ftr" sz="quarter" idx="16"/>
          </p:nvPr>
        </p:nvSpPr>
        <p:spPr/>
        <p:txBody>
          <a:bodyPr/>
          <a:lstStyle/>
          <a:p>
            <a:pPr>
              <a:defRPr/>
            </a:pPr>
            <a:r>
              <a:rPr lang="en-US" sz="1400" b="1" dirty="0">
                <a:gradFill>
                  <a:gsLst>
                    <a:gs pos="8367">
                      <a:schemeClr val="accent4"/>
                    </a:gs>
                    <a:gs pos="31000">
                      <a:schemeClr val="accent4"/>
                    </a:gs>
                  </a:gsLst>
                  <a:lin ang="5400000" scaled="0"/>
                </a:gradFill>
              </a:rPr>
              <a:t>3</a:t>
            </a:r>
            <a:r>
              <a:rPr lang="en-US" sz="1400" dirty="0">
                <a:gradFill>
                  <a:gsLst>
                    <a:gs pos="8367">
                      <a:srgbClr val="000000"/>
                    </a:gs>
                    <a:gs pos="31000">
                      <a:srgbClr val="000000"/>
                    </a:gs>
                  </a:gsLst>
                  <a:lin ang="5400000" scaled="0"/>
                </a:gradFill>
              </a:rPr>
              <a:t> File operations with </a:t>
            </a:r>
            <a:r>
              <a:rPr lang="en-US" sz="1400" dirty="0" smtClean="0">
                <a:gradFill>
                  <a:gsLst>
                    <a:gs pos="8367">
                      <a:srgbClr val="000000"/>
                    </a:gs>
                    <a:gs pos="31000">
                      <a:srgbClr val="000000"/>
                    </a:gs>
                  </a:gsLst>
                  <a:lin ang="5400000" scaled="0"/>
                </a:gradFill>
              </a:rPr>
              <a:t>Microsoft Graph</a:t>
            </a:r>
            <a:endParaRPr lang="en-US" dirty="0">
              <a:solidFill>
                <a:srgbClr val="000000">
                  <a:tint val="75000"/>
                </a:srgbClr>
              </a:solidFill>
            </a:endParaRPr>
          </a:p>
        </p:txBody>
      </p:sp>
    </p:spTree>
    <p:extLst>
      <p:ext uri="{BB962C8B-B14F-4D97-AF65-F5344CB8AC3E}">
        <p14:creationId xmlns:p14="http://schemas.microsoft.com/office/powerpoint/2010/main" val="205838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Agenda</a:t>
            </a:r>
            <a:endParaRPr lang="en-US" dirty="0"/>
          </a:p>
        </p:txBody>
      </p:sp>
      <p:grpSp>
        <p:nvGrpSpPr>
          <p:cNvPr id="8" name="Group 7"/>
          <p:cNvGrpSpPr/>
          <p:nvPr/>
        </p:nvGrpSpPr>
        <p:grpSpPr>
          <a:xfrm>
            <a:off x="457580" y="2381971"/>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67373"/>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196569"/>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2" name="Text Placeholder 4"/>
          <p:cNvSpPr txBox="1">
            <a:spLocks/>
          </p:cNvSpPr>
          <p:nvPr/>
        </p:nvSpPr>
        <p:spPr>
          <a:xfrm>
            <a:off x="274638" y="1212850"/>
            <a:ext cx="7498062" cy="259763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7500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90563">
              <a:lnSpc>
                <a:spcPct val="150000"/>
              </a:lnSpc>
            </a:pPr>
            <a:r>
              <a:rPr lang="en-US" sz="3200" dirty="0"/>
              <a:t>Overview</a:t>
            </a:r>
          </a:p>
          <a:p>
            <a:pPr marL="690563">
              <a:lnSpc>
                <a:spcPct val="150000"/>
              </a:lnSpc>
            </a:pPr>
            <a:r>
              <a:rPr lang="en-US" sz="3200" dirty="0"/>
              <a:t>File operations with </a:t>
            </a:r>
            <a:r>
              <a:rPr lang="en-US" sz="3200" dirty="0" err="1"/>
              <a:t>SharePointClient</a:t>
            </a:r>
            <a:endParaRPr lang="en-US" sz="3200" dirty="0"/>
          </a:p>
          <a:p>
            <a:pPr marL="690563">
              <a:lnSpc>
                <a:spcPct val="150000"/>
              </a:lnSpc>
            </a:pPr>
            <a:r>
              <a:rPr lang="en-US" sz="3200" dirty="0"/>
              <a:t>File operations with </a:t>
            </a:r>
            <a:r>
              <a:rPr lang="en-US" altLang="zh-CN" sz="3200" dirty="0" smtClean="0"/>
              <a:t>Microsoft Graph</a:t>
            </a:r>
            <a:endParaRPr lang="en-US" sz="3200" dirty="0"/>
          </a:p>
        </p:txBody>
      </p:sp>
    </p:spTree>
    <p:extLst>
      <p:ext uri="{BB962C8B-B14F-4D97-AF65-F5344CB8AC3E}">
        <p14:creationId xmlns:p14="http://schemas.microsoft.com/office/powerpoint/2010/main" val="2281958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documentation</a:t>
            </a:r>
          </a:p>
        </p:txBody>
      </p:sp>
      <p:sp>
        <p:nvSpPr>
          <p:cNvPr id="3" name="Text Placeholder 2"/>
          <p:cNvSpPr>
            <a:spLocks noGrp="1"/>
          </p:cNvSpPr>
          <p:nvPr>
            <p:ph type="body" sz="quarter" idx="10"/>
          </p:nvPr>
        </p:nvSpPr>
        <p:spPr>
          <a:xfrm>
            <a:off x="274638" y="1212850"/>
            <a:ext cx="11887200" cy="3785652"/>
          </a:xfrm>
        </p:spPr>
        <p:txBody>
          <a:bodyPr/>
          <a:lstStyle/>
          <a:p>
            <a:pPr lvl="1"/>
            <a:endParaRPr lang="en-US" sz="1800" dirty="0"/>
          </a:p>
          <a:p>
            <a:r>
              <a:rPr lang="en-US" sz="3600" dirty="0"/>
              <a:t>Office </a:t>
            </a:r>
            <a:r>
              <a:rPr lang="en-US" sz="3600" dirty="0" smtClean="0"/>
              <a:t>dev— Microsoft Graph for </a:t>
            </a:r>
          </a:p>
          <a:p>
            <a:r>
              <a:rPr lang="en-US" sz="3600" smtClean="0"/>
              <a:t>OneDrive reference</a:t>
            </a:r>
            <a:endParaRPr lang="en-US" sz="3600" dirty="0"/>
          </a:p>
          <a:p>
            <a:pPr lvl="1"/>
            <a:r>
              <a:rPr lang="en-US" sz="1800" dirty="0" smtClean="0">
                <a:hlinkClick r:id="rId3"/>
              </a:rPr>
              <a:t>https</a:t>
            </a:r>
            <a:r>
              <a:rPr lang="en-US" sz="1800" dirty="0">
                <a:hlinkClick r:id="rId3"/>
              </a:rPr>
              <a:t>://</a:t>
            </a:r>
            <a:r>
              <a:rPr lang="en-US" sz="1800" dirty="0" smtClean="0">
                <a:hlinkClick r:id="rId3"/>
              </a:rPr>
              <a:t>graph.microsoft.io/docs/api-reference/v1.0/resources/drive</a:t>
            </a:r>
            <a:r>
              <a:rPr lang="en-US" sz="1800" dirty="0" smtClean="0"/>
              <a:t> </a:t>
            </a:r>
            <a:endParaRPr lang="en-US" sz="1800" dirty="0"/>
          </a:p>
          <a:p>
            <a:pPr lvl="1"/>
            <a:endParaRPr lang="en-US" sz="1800" dirty="0"/>
          </a:p>
          <a:p>
            <a:r>
              <a:rPr lang="en-US" sz="3600" dirty="0"/>
              <a:t>OneDrive Dev Center</a:t>
            </a:r>
          </a:p>
          <a:p>
            <a:pPr lvl="1"/>
            <a:r>
              <a:rPr lang="en-US" sz="1800" dirty="0">
                <a:hlinkClick r:id="rId4"/>
              </a:rPr>
              <a:t>https://dev.onedrive.com/</a:t>
            </a:r>
            <a:endParaRPr lang="en-US" sz="1800" dirty="0"/>
          </a:p>
          <a:p>
            <a:endParaRPr lang="en-US" sz="3600" dirty="0"/>
          </a:p>
        </p:txBody>
      </p:sp>
      <p:grpSp>
        <p:nvGrpSpPr>
          <p:cNvPr id="9" name="Group 8"/>
          <p:cNvGrpSpPr/>
          <p:nvPr/>
        </p:nvGrpSpPr>
        <p:grpSpPr>
          <a:xfrm>
            <a:off x="8595651" y="2113047"/>
            <a:ext cx="4084253" cy="5486900"/>
            <a:chOff x="7841294" y="1339954"/>
            <a:chExt cx="4004533" cy="5379802"/>
          </a:xfrm>
        </p:grpSpPr>
        <p:sp>
          <p:nvSpPr>
            <p:cNvPr id="10"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1"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2"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3"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4"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5"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6"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7"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tx1">
                <a:lumMod val="90000"/>
                <a:lumOff val="1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grpSp>
    </p:spTree>
    <p:extLst>
      <p:ext uri="{BB962C8B-B14F-4D97-AF65-F5344CB8AC3E}">
        <p14:creationId xmlns:p14="http://schemas.microsoft.com/office/powerpoint/2010/main" val="345952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grpSp>
        <p:nvGrpSpPr>
          <p:cNvPr id="8" name="Group 7"/>
          <p:cNvGrpSpPr/>
          <p:nvPr/>
        </p:nvGrpSpPr>
        <p:grpSpPr>
          <a:xfrm>
            <a:off x="457580" y="2381971"/>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67373"/>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196569"/>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2" name="Text Placeholder 4"/>
          <p:cNvSpPr txBox="1">
            <a:spLocks/>
          </p:cNvSpPr>
          <p:nvPr/>
        </p:nvSpPr>
        <p:spPr>
          <a:xfrm>
            <a:off x="274638" y="1212850"/>
            <a:ext cx="7498062" cy="259763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7500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90563">
              <a:lnSpc>
                <a:spcPct val="150000"/>
              </a:lnSpc>
            </a:pPr>
            <a:r>
              <a:rPr lang="en-US" sz="3200" dirty="0"/>
              <a:t>Overview</a:t>
            </a:r>
          </a:p>
          <a:p>
            <a:pPr marL="690563">
              <a:lnSpc>
                <a:spcPct val="150000"/>
              </a:lnSpc>
            </a:pPr>
            <a:r>
              <a:rPr lang="en-US" sz="3200" dirty="0"/>
              <a:t>File operations with </a:t>
            </a:r>
            <a:r>
              <a:rPr lang="en-US" sz="3200" dirty="0" err="1"/>
              <a:t>SharePointClient</a:t>
            </a:r>
            <a:endParaRPr lang="en-US" sz="3200" dirty="0"/>
          </a:p>
          <a:p>
            <a:pPr marL="690563">
              <a:lnSpc>
                <a:spcPct val="150000"/>
              </a:lnSpc>
            </a:pPr>
            <a:r>
              <a:rPr lang="en-US" sz="3200" dirty="0"/>
              <a:t>File operations with </a:t>
            </a:r>
            <a:r>
              <a:rPr lang="en-US" sz="3200" dirty="0" smtClean="0"/>
              <a:t>Microsoft Graph</a:t>
            </a:r>
            <a:endParaRPr lang="en-US" sz="3200" dirty="0"/>
          </a:p>
        </p:txBody>
      </p:sp>
    </p:spTree>
    <p:extLst>
      <p:ext uri="{BB962C8B-B14F-4D97-AF65-F5344CB8AC3E}">
        <p14:creationId xmlns:p14="http://schemas.microsoft.com/office/powerpoint/2010/main" val="152755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4294967295"/>
          </p:nvPr>
        </p:nvSpPr>
        <p:spPr>
          <a:xfrm>
            <a:off x="3175" y="4883150"/>
            <a:ext cx="12433300" cy="822325"/>
          </a:xfrm>
          <a:prstGeom prst="rect">
            <a:avLst/>
          </a:prstGeom>
          <a:noFill/>
        </p:spPr>
        <p:txBody>
          <a:bodyPr anchor="ctr"/>
          <a:lstStyle/>
          <a:p>
            <a:pPr marL="0" indent="0" algn="ctr">
              <a:buNone/>
            </a:pPr>
            <a:r>
              <a:rPr lang="en-US" sz="3136" dirty="0">
                <a:hlinkClick r:id="rId3"/>
              </a:rPr>
              <a:t>http://dev.office.com/devprogram</a:t>
            </a:r>
            <a:r>
              <a:rPr lang="en-US" sz="3136" dirty="0"/>
              <a:t> </a:t>
            </a:r>
          </a:p>
        </p:txBody>
      </p:sp>
      <p:grpSp>
        <p:nvGrpSpPr>
          <p:cNvPr id="83" name="Group 82"/>
          <p:cNvGrpSpPr/>
          <p:nvPr/>
        </p:nvGrpSpPr>
        <p:grpSpPr>
          <a:xfrm>
            <a:off x="4693684" y="3204799"/>
            <a:ext cx="3052220" cy="3741378"/>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grpSp>
      <p:sp>
        <p:nvSpPr>
          <p:cNvPr id="3" name="Rectangle 2"/>
          <p:cNvSpPr/>
          <p:nvPr/>
        </p:nvSpPr>
        <p:spPr bwMode="auto">
          <a:xfrm>
            <a:off x="0" y="0"/>
            <a:ext cx="12436475" cy="2125663"/>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94" name="Group 293"/>
          <p:cNvGrpSpPr/>
          <p:nvPr/>
        </p:nvGrpSpPr>
        <p:grpSpPr>
          <a:xfrm>
            <a:off x="581707" y="2329165"/>
            <a:ext cx="2289395" cy="1914898"/>
            <a:chOff x="457200" y="2260433"/>
            <a:chExt cx="2290317" cy="1915668"/>
          </a:xfrm>
        </p:grpSpPr>
        <p:sp>
          <p:nvSpPr>
            <p:cNvPr id="67" name="Rectangle 66"/>
            <p:cNvSpPr/>
            <p:nvPr/>
          </p:nvSpPr>
          <p:spPr>
            <a:xfrm>
              <a:off x="457200" y="3466393"/>
              <a:ext cx="2290317"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Email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405356" y="2351551"/>
            <a:ext cx="1609841" cy="2200139"/>
            <a:chOff x="3320378" y="2282825"/>
            <a:chExt cx="1610489" cy="2201025"/>
          </a:xfrm>
        </p:grpSpPr>
        <p:sp>
          <p:nvSpPr>
            <p:cNvPr id="1041" name="Rectangle 1040"/>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6" name="TextBox 1125"/>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latin typeface="Segoe UI"/>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grpSp>
        <p:nvGrpSpPr>
          <p:cNvPr id="302" name="Group 301"/>
          <p:cNvGrpSpPr/>
          <p:nvPr/>
        </p:nvGrpSpPr>
        <p:grpSpPr>
          <a:xfrm>
            <a:off x="5549453" y="2282278"/>
            <a:ext cx="1609841" cy="1961785"/>
            <a:chOff x="5503728" y="2213527"/>
            <a:chExt cx="1610489" cy="1962574"/>
          </a:xfrm>
        </p:grpSpPr>
        <p:sp>
          <p:nvSpPr>
            <p:cNvPr id="134" name="Rectangle 133"/>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693546" y="2282127"/>
            <a:ext cx="1744304" cy="1961938"/>
            <a:chOff x="7453007" y="2213374"/>
            <a:chExt cx="1745006" cy="1962727"/>
          </a:xfrm>
        </p:grpSpPr>
        <p:sp>
          <p:nvSpPr>
            <p:cNvPr id="142" name="Rectangle 141"/>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972106" y="2284902"/>
            <a:ext cx="1609841" cy="1802340"/>
            <a:chOff x="9851377" y="2216150"/>
            <a:chExt cx="1610489" cy="1803064"/>
          </a:xfrm>
        </p:grpSpPr>
        <p:sp>
          <p:nvSpPr>
            <p:cNvPr id="177" name="Rectangle 176"/>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sp>
        <p:nvSpPr>
          <p:cNvPr id="6" name="Title 5"/>
          <p:cNvSpPr>
            <a:spLocks noGrp="1"/>
          </p:cNvSpPr>
          <p:nvPr>
            <p:ph type="title"/>
          </p:nvPr>
        </p:nvSpPr>
        <p:spPr/>
        <p:txBody>
          <a:bodyPr/>
          <a:lstStyle/>
          <a:p>
            <a:r>
              <a:rPr lang="en-US" dirty="0"/>
              <a:t>Developer Program launch</a:t>
            </a:r>
          </a:p>
        </p:txBody>
      </p:sp>
    </p:spTree>
    <p:extLst>
      <p:ext uri="{BB962C8B-B14F-4D97-AF65-F5344CB8AC3E}">
        <p14:creationId xmlns:p14="http://schemas.microsoft.com/office/powerpoint/2010/main" val="129729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297"/>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1088E-6 -0.08375 L 2.21088E-6 5.5833E-7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Effect transition="in" filter="fade">
                                      <p:cBhvr>
                                        <p:cTn id="47" dur="1000"/>
                                        <p:tgtEl>
                                          <p:spTgt spid="7">
                                            <p:txEl>
                                              <p:pRg st="0" end="0"/>
                                            </p:txEl>
                                          </p:spTgt>
                                        </p:tgtEl>
                                      </p:cBhvr>
                                    </p:animEffect>
                                  </p:childTnLst>
                                </p:cTn>
                              </p:par>
                              <p:par>
                                <p:cTn id="48" presetID="42" presetClass="path" presetSubtype="0" accel="50000" decel="50000" fill="hold" grpId="1" nodeType="withEffect">
                                  <p:stCondLst>
                                    <p:cond delay="0"/>
                                  </p:stCondLst>
                                  <p:childTnLst>
                                    <p:animMotion origin="layout" path="M 4.59025E-6 -0.08375 L 4.59025E-6 -2.37857E-6 " pathEditMode="relative" rAng="0" ptsTypes="AA">
                                      <p:cBhvr>
                                        <p:cTn id="49" dur="1000" fill="hold"/>
                                        <p:tgtEl>
                                          <p:spTgt spid="7">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7" grpI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p:txBody>
          <a:bodyPr/>
          <a:lstStyle/>
          <a:p>
            <a:r>
              <a:rPr lang="en-US" dirty="0"/>
              <a:t>Engage</a:t>
            </a:r>
          </a:p>
        </p:txBody>
      </p:sp>
    </p:spTree>
    <p:extLst>
      <p:ext uri="{BB962C8B-B14F-4D97-AF65-F5344CB8AC3E}">
        <p14:creationId xmlns:p14="http://schemas.microsoft.com/office/powerpoint/2010/main" val="107840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vision</a:t>
            </a:r>
          </a:p>
        </p:txBody>
      </p:sp>
    </p:spTree>
    <p:extLst>
      <p:ext uri="{BB962C8B-B14F-4D97-AF65-F5344CB8AC3E}">
        <p14:creationId xmlns:p14="http://schemas.microsoft.com/office/powerpoint/2010/main" val="2833053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Overview</a:t>
            </a:r>
          </a:p>
        </p:txBody>
      </p:sp>
      <p:sp>
        <p:nvSpPr>
          <p:cNvPr id="3" name="Text Placeholder 2"/>
          <p:cNvSpPr>
            <a:spLocks noGrp="1"/>
          </p:cNvSpPr>
          <p:nvPr>
            <p:ph type="body" sz="quarter" idx="12"/>
          </p:nvPr>
        </p:nvSpPr>
        <p:spPr/>
        <p:txBody>
          <a:bodyPr/>
          <a:lstStyle/>
          <a:p>
            <a:r>
              <a:rPr lang="en-US"/>
              <a:t>1</a:t>
            </a:r>
            <a:endParaRPr lang="en-US" dirty="0"/>
          </a:p>
        </p:txBody>
      </p:sp>
    </p:spTree>
    <p:extLst>
      <p:ext uri="{BB962C8B-B14F-4D97-AF65-F5344CB8AC3E}">
        <p14:creationId xmlns:p14="http://schemas.microsoft.com/office/powerpoint/2010/main" val="14235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Which to use?</a:t>
            </a:r>
            <a:endParaRPr lang="en-US" dirty="0"/>
          </a:p>
        </p:txBody>
      </p:sp>
      <p:sp>
        <p:nvSpPr>
          <p:cNvPr id="2" name="Text Placeholder 1"/>
          <p:cNvSpPr>
            <a:spLocks noGrp="1"/>
          </p:cNvSpPr>
          <p:nvPr>
            <p:ph type="body" sz="quarter" idx="10"/>
          </p:nvPr>
        </p:nvSpPr>
        <p:spPr>
          <a:xfrm>
            <a:off x="274638" y="1212850"/>
            <a:ext cx="11887200" cy="4401205"/>
          </a:xfrm>
        </p:spPr>
        <p:txBody>
          <a:bodyPr/>
          <a:lstStyle/>
          <a:p>
            <a:r>
              <a:rPr lang="en-US" dirty="0"/>
              <a:t>OneDrive</a:t>
            </a:r>
          </a:p>
          <a:p>
            <a:pPr lvl="1"/>
            <a:r>
              <a:rPr lang="en-US" dirty="0"/>
              <a:t>Accessible cloud storage for personal documents, photos, and files that can be accessed from anywhere</a:t>
            </a:r>
          </a:p>
          <a:p>
            <a:pPr lvl="1"/>
            <a:r>
              <a:rPr lang="en-US" dirty="0"/>
              <a:t>Best for user owned content</a:t>
            </a:r>
          </a:p>
          <a:p>
            <a:pPr lvl="1"/>
            <a:endParaRPr lang="en-US" dirty="0"/>
          </a:p>
          <a:p>
            <a:r>
              <a:rPr lang="en-US" dirty="0"/>
              <a:t>OneDrive for Business</a:t>
            </a:r>
          </a:p>
          <a:p>
            <a:pPr lvl="1"/>
            <a:r>
              <a:rPr lang="en-US" dirty="0"/>
              <a:t>Secure enterprise-grade storage for business documents and files</a:t>
            </a:r>
          </a:p>
          <a:p>
            <a:pPr lvl="1"/>
            <a:r>
              <a:rPr lang="en-US" dirty="0"/>
              <a:t>Best for business/enterprise-owned content</a:t>
            </a:r>
          </a:p>
          <a:p>
            <a:pPr lvl="1"/>
            <a:endParaRPr lang="en-US" dirty="0"/>
          </a:p>
          <a:p>
            <a:r>
              <a:rPr lang="en-US" dirty="0"/>
              <a:t>Depending on your app targeting both is appropriate</a:t>
            </a:r>
          </a:p>
        </p:txBody>
      </p:sp>
      <p:sp>
        <p:nvSpPr>
          <p:cNvPr id="5" name="Footer Placeholder 4"/>
          <p:cNvSpPr>
            <a:spLocks noGrp="1"/>
          </p:cNvSpPr>
          <p:nvPr>
            <p:ph type="ftr" sz="quarter" idx="11"/>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a:gradFill>
                  <a:gsLst>
                    <a:gs pos="8367">
                      <a:srgbClr val="000000"/>
                    </a:gs>
                    <a:gs pos="31000">
                      <a:srgbClr val="000000"/>
                    </a:gs>
                  </a:gsLst>
                  <a:lin ang="5400000" scaled="0"/>
                </a:gradFill>
              </a:rPr>
              <a:t> Overview</a:t>
            </a:r>
            <a:endParaRPr lang="en-US" dirty="0">
              <a:solidFill>
                <a:srgbClr val="000000">
                  <a:tint val="75000"/>
                </a:srgbClr>
              </a:solidFill>
            </a:endParaRPr>
          </a:p>
        </p:txBody>
      </p:sp>
    </p:spTree>
    <p:extLst>
      <p:ext uri="{BB962C8B-B14F-4D97-AF65-F5344CB8AC3E}">
        <p14:creationId xmlns:p14="http://schemas.microsoft.com/office/powerpoint/2010/main" val="3880849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OneDrive for Business</a:t>
            </a:r>
            <a:endParaRPr lang="en-US" dirty="0"/>
          </a:p>
        </p:txBody>
      </p:sp>
      <p:sp>
        <p:nvSpPr>
          <p:cNvPr id="8" name="Down Arrow 7"/>
          <p:cNvSpPr/>
          <p:nvPr/>
        </p:nvSpPr>
        <p:spPr bwMode="auto">
          <a:xfrm rot="19288868">
            <a:off x="5474690" y="1790664"/>
            <a:ext cx="452587" cy="768026"/>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274702" y="4685969"/>
            <a:ext cx="4100712" cy="849463"/>
          </a:xfrm>
          <a:prstGeom prst="rect">
            <a:avLst/>
          </a:prstGeom>
        </p:spPr>
        <p:txBody>
          <a:bodyPr vert="horz" wrap="square" lIns="182880" tIns="146304" rIns="182880" bIns="146304" rtlCol="0">
            <a:spAutoFit/>
          </a:bodyPr>
          <a:lstStyle>
            <a:lvl1pPr marR="0" indent="0" fontAlgn="auto">
              <a:lnSpc>
                <a:spcPct val="90000"/>
              </a:lnSpc>
              <a:spcBef>
                <a:spcPct val="20000"/>
              </a:spcBef>
              <a:spcAft>
                <a:spcPts val="0"/>
              </a:spcAft>
              <a:buClrTx/>
              <a:buSzPct val="90000"/>
              <a:buFont typeface="Arial" pitchFamily="34" charset="0"/>
              <a:buNone/>
              <a:tabLst/>
              <a:defRPr sz="4000" spc="0" baseline="0">
                <a:gradFill>
                  <a:gsLst>
                    <a:gs pos="1250">
                      <a:schemeClr val="tx2"/>
                    </a:gs>
                    <a:gs pos="99000">
                      <a:schemeClr val="tx2"/>
                    </a:gs>
                  </a:gsLst>
                  <a:lin ang="5400000" scaled="0"/>
                </a:gradFill>
                <a:latin typeface="+mj-lt"/>
              </a:defRPr>
            </a:lvl1pPr>
            <a:lvl2pPr marL="0" marR="0" lvl="1" indent="0" fontAlgn="auto">
              <a:lnSpc>
                <a:spcPct val="90000"/>
              </a:lnSpc>
              <a:spcBef>
                <a:spcPct val="20000"/>
              </a:spcBef>
              <a:spcAft>
                <a:spcPts val="0"/>
              </a:spcAft>
              <a:buClrTx/>
              <a:buSzPct val="90000"/>
              <a:buFontTx/>
              <a:buNone/>
              <a:tabLst/>
              <a:defRPr sz="2000" spc="0" baseline="0">
                <a:gradFill>
                  <a:gsLst>
                    <a:gs pos="92515">
                      <a:srgbClr val="262626"/>
                    </a:gs>
                    <a:gs pos="75000">
                      <a:srgbClr val="262626"/>
                    </a:gs>
                  </a:gsLst>
                  <a:lin ang="5400000" scaled="0"/>
                </a:gradFill>
              </a:defRPr>
            </a:lvl2pPr>
            <a:lvl3pPr marL="228600" marR="0" indent="0" fontAlgn="auto">
              <a:lnSpc>
                <a:spcPct val="90000"/>
              </a:lnSpc>
              <a:spcBef>
                <a:spcPct val="20000"/>
              </a:spcBef>
              <a:spcAft>
                <a:spcPts val="0"/>
              </a:spcAft>
              <a:buClrTx/>
              <a:buSzPct val="90000"/>
              <a:buFont typeface="Arial" pitchFamily="34" charset="0"/>
              <a:buNone/>
              <a:tabLst/>
              <a:defRPr sz="2000" spc="0" baseline="0">
                <a:gradFill>
                  <a:gsLst>
                    <a:gs pos="92515">
                      <a:srgbClr val="262626"/>
                    </a:gs>
                    <a:gs pos="75000">
                      <a:srgbClr val="262626"/>
                    </a:gs>
                  </a:gsLst>
                  <a:lin ang="5400000" scaled="0"/>
                </a:gradFill>
              </a:defRPr>
            </a:lvl3pPr>
            <a:lvl4pPr marL="457200" marR="0" indent="0" fontAlgn="auto">
              <a:lnSpc>
                <a:spcPct val="90000"/>
              </a:lnSpc>
              <a:spcBef>
                <a:spcPct val="20000"/>
              </a:spcBef>
              <a:spcAft>
                <a:spcPts val="0"/>
              </a:spcAft>
              <a:buClrTx/>
              <a:buSzPct val="90000"/>
              <a:buFont typeface="Arial" pitchFamily="34" charset="0"/>
              <a:buNone/>
              <a:tabLst/>
              <a:defRPr spc="0" baseline="0">
                <a:gradFill>
                  <a:gsLst>
                    <a:gs pos="92515">
                      <a:srgbClr val="262626"/>
                    </a:gs>
                    <a:gs pos="75000">
                      <a:srgbClr val="262626"/>
                    </a:gs>
                  </a:gsLst>
                  <a:lin ang="5400000" scaled="0"/>
                </a:gradFill>
              </a:defRPr>
            </a:lvl4pPr>
            <a:lvl5pPr marL="685800" marR="0" indent="0" fontAlgn="auto">
              <a:lnSpc>
                <a:spcPct val="90000"/>
              </a:lnSpc>
              <a:spcBef>
                <a:spcPct val="20000"/>
              </a:spcBef>
              <a:spcAft>
                <a:spcPts val="0"/>
              </a:spcAft>
              <a:buClrTx/>
              <a:buSzPct val="90000"/>
              <a:buFont typeface="Arial" pitchFamily="34" charset="0"/>
              <a:buNone/>
              <a:tabLst/>
              <a:defRPr spc="0" baseline="0">
                <a:gradFill>
                  <a:gsLst>
                    <a:gs pos="92515">
                      <a:srgbClr val="262626"/>
                    </a:gs>
                    <a:gs pos="75000">
                      <a:srgbClr val="262626"/>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lvl="1"/>
            <a:r>
              <a:rPr lang="en-US" dirty="0"/>
              <a:t>A personal library for storing and organizing your work documents</a:t>
            </a:r>
          </a:p>
        </p:txBody>
      </p:sp>
      <p:pic>
        <p:nvPicPr>
          <p:cNvPr id="2" name="Picture 1"/>
          <p:cNvPicPr>
            <a:picLocks noChangeAspect="1"/>
          </p:cNvPicPr>
          <p:nvPr/>
        </p:nvPicPr>
        <p:blipFill rotWithShape="1">
          <a:blip r:embed="rId3"/>
          <a:srcRect l="109" t="268" r="956" b="2399"/>
          <a:stretch/>
        </p:blipFill>
        <p:spPr>
          <a:xfrm>
            <a:off x="457580" y="1211287"/>
            <a:ext cx="7589520" cy="3044150"/>
          </a:xfrm>
          <a:prstGeom prst="rect">
            <a:avLst/>
          </a:prstGeom>
          <a:solidFill>
            <a:srgbClr val="FFFFFF">
              <a:alpha val="80000"/>
            </a:srgbClr>
          </a:solidFill>
          <a:ln w="12700">
            <a:solidFill>
              <a:srgbClr val="797A7D"/>
            </a:solidFill>
            <a:miter lim="800000"/>
            <a:headEnd type="none" w="med" len="med"/>
            <a:tailEnd type="none" w="med" len="med"/>
          </a:ln>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77" r="177"/>
          <a:stretch/>
        </p:blipFill>
        <p:spPr>
          <a:xfrm>
            <a:off x="5760720" y="3222945"/>
            <a:ext cx="6217382" cy="3108960"/>
          </a:xfrm>
          <a:prstGeom prst="rect">
            <a:avLst/>
          </a:prstGeom>
          <a:solidFill>
            <a:srgbClr val="FFFFFF">
              <a:alpha val="80000"/>
            </a:srgbClr>
          </a:solidFill>
          <a:ln w="12700">
            <a:solidFill>
              <a:srgbClr val="797A7D"/>
            </a:solidFill>
            <a:miter lim="800000"/>
            <a:headEnd type="none" w="med" len="med"/>
            <a:tailEnd type="none" w="med" len="med"/>
          </a:ln>
        </p:spPr>
      </p:pic>
      <p:cxnSp>
        <p:nvCxnSpPr>
          <p:cNvPr id="9" name="Straight Arrow Connector 8"/>
          <p:cNvCxnSpPr/>
          <p:nvPr/>
        </p:nvCxnSpPr>
        <p:spPr>
          <a:xfrm>
            <a:off x="5875528" y="2905332"/>
            <a:ext cx="799910" cy="1140564"/>
          </a:xfrm>
          <a:prstGeom prst="straightConnector1">
            <a:avLst/>
          </a:prstGeom>
          <a:ln w="31750">
            <a:solidFill>
              <a:schemeClr val="tx2"/>
            </a:solidFill>
            <a:miter lim="800000"/>
            <a:headEnd type="none"/>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bwMode="auto">
          <a:xfrm>
            <a:off x="4851400" y="1881204"/>
            <a:ext cx="1024128" cy="1024128"/>
          </a:xfrm>
          <a:prstGeom prst="rect">
            <a:avLst/>
          </a:prstGeom>
          <a:ln w="31750">
            <a:solidFill>
              <a:schemeClr val="tx2"/>
            </a:solidFill>
            <a:miter lim="800000"/>
            <a:headEnd type="none"/>
            <a:tailEnd type="arrow"/>
          </a:ln>
        </p:spPr>
        <p:style>
          <a:lnRef idx="1">
            <a:schemeClr val="accent1"/>
          </a:lnRef>
          <a:fillRef idx="0">
            <a:schemeClr val="accent1"/>
          </a:fillRef>
          <a:effectRef idx="0">
            <a:schemeClr val="accent1"/>
          </a:effectRef>
          <a:fontRef idx="minor">
            <a:schemeClr val="tx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 name="Footer Placeholder 12"/>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a:gradFill>
                  <a:gsLst>
                    <a:gs pos="8367">
                      <a:srgbClr val="000000"/>
                    </a:gs>
                    <a:gs pos="31000">
                      <a:srgbClr val="000000"/>
                    </a:gs>
                  </a:gsLst>
                  <a:lin ang="5400000" scaled="0"/>
                </a:gradFill>
              </a:rPr>
              <a:t> Overview</a:t>
            </a:r>
            <a:endParaRPr lang="en-US" dirty="0">
              <a:solidFill>
                <a:srgbClr val="000000">
                  <a:tint val="75000"/>
                </a:srgbClr>
              </a:solidFill>
            </a:endParaRPr>
          </a:p>
        </p:txBody>
      </p:sp>
    </p:spTree>
    <p:extLst>
      <p:ext uri="{BB962C8B-B14F-4D97-AF65-F5344CB8AC3E}">
        <p14:creationId xmlns:p14="http://schemas.microsoft.com/office/powerpoint/2010/main" val="3806301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OneDrive for Business sharing</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613" t="952" r="613" b="2703"/>
          <a:stretch/>
        </p:blipFill>
        <p:spPr>
          <a:xfrm>
            <a:off x="7132320" y="2994368"/>
            <a:ext cx="4846320" cy="2961640"/>
          </a:xfrm>
          <a:prstGeom prst="rect">
            <a:avLst/>
          </a:prstGeom>
          <a:solidFill>
            <a:srgbClr val="FFFFFF">
              <a:alpha val="80000"/>
            </a:srgbClr>
          </a:solidFill>
          <a:ln w="12700">
            <a:solidFill>
              <a:srgbClr val="797A7D"/>
            </a:solidFill>
            <a:miter lim="800000"/>
            <a:headEnd type="none" w="med" len="med"/>
            <a:tailEnd type="none" w="med" len="med"/>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580" y="1211288"/>
            <a:ext cx="6400800" cy="3571676"/>
          </a:xfrm>
          <a:prstGeom prst="rect">
            <a:avLst/>
          </a:prstGeom>
          <a:solidFill>
            <a:srgbClr val="FFFFFF">
              <a:alpha val="80000"/>
            </a:srgbClr>
          </a:solidFill>
          <a:ln w="12700">
            <a:solidFill>
              <a:srgbClr val="797A7D"/>
            </a:solidFill>
            <a:miter lim="800000"/>
            <a:headEnd type="none" w="med" len="med"/>
            <a:tailEnd type="none" w="med" len="med"/>
          </a:ln>
        </p:spPr>
      </p:pic>
      <p:sp>
        <p:nvSpPr>
          <p:cNvPr id="9" name="Rectangle 8"/>
          <p:cNvSpPr/>
          <p:nvPr/>
        </p:nvSpPr>
        <p:spPr bwMode="auto">
          <a:xfrm>
            <a:off x="2523744" y="4442132"/>
            <a:ext cx="457200" cy="228600"/>
          </a:xfrm>
          <a:prstGeom prst="rect">
            <a:avLst/>
          </a:prstGeom>
          <a:ln w="31750">
            <a:solidFill>
              <a:schemeClr val="tx2"/>
            </a:solidFill>
            <a:miter lim="800000"/>
            <a:headEnd type="none"/>
            <a:tailEnd type="arrow"/>
          </a:ln>
        </p:spPr>
        <p:style>
          <a:lnRef idx="1">
            <a:schemeClr val="accent1"/>
          </a:lnRef>
          <a:fillRef idx="0">
            <a:schemeClr val="accent1"/>
          </a:fillRef>
          <a:effectRef idx="0">
            <a:schemeClr val="accent1"/>
          </a:effectRef>
          <a:fontRef idx="minor">
            <a:schemeClr val="tx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ectangle 13"/>
          <p:cNvSpPr/>
          <p:nvPr/>
        </p:nvSpPr>
        <p:spPr bwMode="auto">
          <a:xfrm>
            <a:off x="2752344" y="4672027"/>
            <a:ext cx="4663440" cy="640080"/>
          </a:xfrm>
          <a:custGeom>
            <a:avLst/>
            <a:gdLst>
              <a:gd name="connsiteX0" fmla="*/ 0 w 4471722"/>
              <a:gd name="connsiteY0" fmla="*/ 0 h 640080"/>
              <a:gd name="connsiteX1" fmla="*/ 4471722 w 4471722"/>
              <a:gd name="connsiteY1" fmla="*/ 0 h 640080"/>
              <a:gd name="connsiteX2" fmla="*/ 4471722 w 4471722"/>
              <a:gd name="connsiteY2" fmla="*/ 640080 h 640080"/>
              <a:gd name="connsiteX3" fmla="*/ 0 w 4471722"/>
              <a:gd name="connsiteY3" fmla="*/ 640080 h 640080"/>
              <a:gd name="connsiteX4" fmla="*/ 0 w 4471722"/>
              <a:gd name="connsiteY4" fmla="*/ 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640080 h 640080"/>
              <a:gd name="connsiteX1" fmla="*/ 0 w 4563162"/>
              <a:gd name="connsiteY1" fmla="*/ 640080 h 640080"/>
              <a:gd name="connsiteX2" fmla="*/ 0 w 4563162"/>
              <a:gd name="connsiteY2" fmla="*/ 0 h 640080"/>
              <a:gd name="connsiteX3" fmla="*/ 4563162 w 4563162"/>
              <a:gd name="connsiteY3" fmla="*/ 91440 h 640080"/>
              <a:gd name="connsiteX0" fmla="*/ 4471722 w 4471722"/>
              <a:gd name="connsiteY0" fmla="*/ 640080 h 640080"/>
              <a:gd name="connsiteX1" fmla="*/ 0 w 4471722"/>
              <a:gd name="connsiteY1" fmla="*/ 640080 h 640080"/>
              <a:gd name="connsiteX2" fmla="*/ 0 w 4471722"/>
              <a:gd name="connsiteY2" fmla="*/ 0 h 640080"/>
            </a:gdLst>
            <a:ahLst/>
            <a:cxnLst>
              <a:cxn ang="0">
                <a:pos x="connsiteX0" y="connsiteY0"/>
              </a:cxn>
              <a:cxn ang="0">
                <a:pos x="connsiteX1" y="connsiteY1"/>
              </a:cxn>
              <a:cxn ang="0">
                <a:pos x="connsiteX2" y="connsiteY2"/>
              </a:cxn>
            </a:cxnLst>
            <a:rect l="l" t="t" r="r" b="b"/>
            <a:pathLst>
              <a:path w="4471722" h="640080">
                <a:moveTo>
                  <a:pt x="4471722" y="640080"/>
                </a:moveTo>
                <a:lnTo>
                  <a:pt x="0" y="640080"/>
                </a:lnTo>
                <a:lnTo>
                  <a:pt x="0" y="0"/>
                </a:lnTo>
              </a:path>
            </a:pathLst>
          </a:custGeom>
          <a:ln w="31750">
            <a:solidFill>
              <a:schemeClr val="tx2"/>
            </a:solidFill>
            <a:miter lim="800000"/>
            <a:headEnd type="arrow"/>
            <a:tailEnd type="none"/>
          </a:ln>
        </p:spPr>
        <p:style>
          <a:lnRef idx="1">
            <a:schemeClr val="accent1"/>
          </a:lnRef>
          <a:fillRef idx="0">
            <a:schemeClr val="accent1"/>
          </a:fillRef>
          <a:effectRef idx="0">
            <a:schemeClr val="accent1"/>
          </a:effectRef>
          <a:fontRef idx="minor">
            <a:schemeClr val="tx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 name="Footer Placeholder 14"/>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a:gradFill>
                  <a:gsLst>
                    <a:gs pos="8367">
                      <a:srgbClr val="000000"/>
                    </a:gs>
                    <a:gs pos="31000">
                      <a:srgbClr val="000000"/>
                    </a:gs>
                  </a:gsLst>
                  <a:lin ang="5400000" scaled="0"/>
                </a:gradFill>
              </a:rPr>
              <a:t> Overview</a:t>
            </a:r>
            <a:endParaRPr lang="en-US" dirty="0">
              <a:solidFill>
                <a:srgbClr val="000000">
                  <a:tint val="75000"/>
                </a:srgbClr>
              </a:solidFill>
            </a:endParaRPr>
          </a:p>
        </p:txBody>
      </p:sp>
    </p:spTree>
    <p:extLst>
      <p:ext uri="{BB962C8B-B14F-4D97-AF65-F5344CB8AC3E}">
        <p14:creationId xmlns:p14="http://schemas.microsoft.com/office/powerpoint/2010/main" val="2740466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OneDrive for Business sync</a:t>
            </a:r>
          </a:p>
        </p:txBody>
      </p:sp>
      <p:grpSp>
        <p:nvGrpSpPr>
          <p:cNvPr id="29" name="Group 28"/>
          <p:cNvGrpSpPr/>
          <p:nvPr/>
        </p:nvGrpSpPr>
        <p:grpSpPr>
          <a:xfrm>
            <a:off x="457580" y="1534161"/>
            <a:ext cx="11521695" cy="3721608"/>
            <a:chOff x="457580" y="1534161"/>
            <a:chExt cx="11521695" cy="3721608"/>
          </a:xfrm>
        </p:grpSpPr>
        <p:grpSp>
          <p:nvGrpSpPr>
            <p:cNvPr id="21" name="Group 20"/>
            <p:cNvGrpSpPr>
              <a:grpSpLocks noChangeAspect="1"/>
            </p:cNvGrpSpPr>
            <p:nvPr/>
          </p:nvGrpSpPr>
          <p:grpSpPr>
            <a:xfrm>
              <a:off x="3767963" y="1534161"/>
              <a:ext cx="8211312" cy="3721608"/>
              <a:chOff x="3767963" y="1851360"/>
              <a:chExt cx="8211312" cy="3721608"/>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6672" t="5965" r="276" b="659"/>
              <a:stretch/>
            </p:blipFill>
            <p:spPr>
              <a:xfrm>
                <a:off x="3767963" y="1851360"/>
                <a:ext cx="8211312" cy="3721608"/>
              </a:xfrm>
              <a:prstGeom prst="rect">
                <a:avLst/>
              </a:prstGeom>
              <a:solidFill>
                <a:srgbClr val="FFFFFF">
                  <a:alpha val="80000"/>
                </a:srgbClr>
              </a:solidFill>
              <a:ln w="12700">
                <a:solidFill>
                  <a:srgbClr val="797A7D"/>
                </a:solidFill>
                <a:miter lim="800000"/>
                <a:headEnd type="none" w="med" len="med"/>
                <a:tailEnd type="none" w="med" len="med"/>
              </a:ln>
            </p:spPr>
          </p:pic>
          <p:sp>
            <p:nvSpPr>
              <p:cNvPr id="17" name="Rectangle 16"/>
              <p:cNvSpPr/>
              <p:nvPr/>
            </p:nvSpPr>
            <p:spPr bwMode="auto">
              <a:xfrm>
                <a:off x="3767963" y="2037081"/>
                <a:ext cx="45720" cy="3502152"/>
              </a:xfrm>
              <a:prstGeom prst="rect">
                <a:avLst/>
              </a:prstGeom>
              <a:solidFill>
                <a:srgbClr val="66CBEA"/>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 name="Rectangle 17"/>
              <p:cNvSpPr/>
              <p:nvPr/>
            </p:nvSpPr>
            <p:spPr bwMode="auto">
              <a:xfrm flipH="1">
                <a:off x="3813682" y="2958041"/>
                <a:ext cx="45719" cy="2569464"/>
              </a:xfrm>
              <a:prstGeom prst="rect">
                <a:avLst/>
              </a:prstGeom>
              <a:solidFill>
                <a:srgbClr val="FFFFFF"/>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l="41051" t="58095" r="57322" b="37125"/>
              <a:stretch/>
            </p:blipFill>
            <p:spPr>
              <a:xfrm>
                <a:off x="3818446" y="3929063"/>
                <a:ext cx="182880" cy="190500"/>
              </a:xfrm>
              <a:prstGeom prst="rect">
                <a:avLst/>
              </a:prstGeom>
            </p:spPr>
          </p:pic>
          <p:sp>
            <p:nvSpPr>
              <p:cNvPr id="19" name="Rectangle 18"/>
              <p:cNvSpPr/>
              <p:nvPr/>
            </p:nvSpPr>
            <p:spPr bwMode="auto">
              <a:xfrm flipH="1">
                <a:off x="3813682" y="2248069"/>
                <a:ext cx="45719" cy="694944"/>
              </a:xfrm>
              <a:prstGeom prst="rect">
                <a:avLst/>
              </a:prstGeom>
              <a:solidFill>
                <a:srgbClr val="F5F6F7"/>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 name="Rectangle 19"/>
              <p:cNvSpPr/>
              <p:nvPr/>
            </p:nvSpPr>
            <p:spPr bwMode="auto">
              <a:xfrm flipH="1">
                <a:off x="3813682" y="2074237"/>
                <a:ext cx="45719" cy="164592"/>
              </a:xfrm>
              <a:prstGeom prst="rect">
                <a:avLst/>
              </a:prstGeom>
              <a:solidFill>
                <a:srgbClr val="1979CA"/>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8" name="Group 27"/>
            <p:cNvGrpSpPr/>
            <p:nvPr/>
          </p:nvGrpSpPr>
          <p:grpSpPr>
            <a:xfrm>
              <a:off x="457580" y="1534161"/>
              <a:ext cx="3524977" cy="2168614"/>
              <a:chOff x="457580" y="1534161"/>
              <a:chExt cx="3524977" cy="2168614"/>
            </a:xfrm>
          </p:grpSpPr>
          <p:grpSp>
            <p:nvGrpSpPr>
              <p:cNvPr id="10" name="Group 9"/>
              <p:cNvGrpSpPr>
                <a:grpSpLocks noChangeAspect="1"/>
              </p:cNvGrpSpPr>
              <p:nvPr/>
            </p:nvGrpSpPr>
            <p:grpSpPr>
              <a:xfrm>
                <a:off x="457580" y="1534161"/>
                <a:ext cx="2743200" cy="1554480"/>
                <a:chOff x="568961" y="1534161"/>
                <a:chExt cx="2743200" cy="155448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783" t="1821" r="74812" b="59177"/>
                <a:stretch/>
              </p:blipFill>
              <p:spPr>
                <a:xfrm>
                  <a:off x="568961" y="1534161"/>
                  <a:ext cx="2743200" cy="1554480"/>
                </a:xfrm>
                <a:prstGeom prst="rect">
                  <a:avLst/>
                </a:prstGeom>
                <a:solidFill>
                  <a:srgbClr val="FFFFFF">
                    <a:alpha val="80000"/>
                  </a:srgbClr>
                </a:solidFill>
                <a:ln w="12700">
                  <a:solidFill>
                    <a:srgbClr val="797A7D"/>
                  </a:solidFill>
                  <a:miter lim="800000"/>
                  <a:headEnd type="none" w="med" len="med"/>
                  <a:tailEnd type="none" w="med" len="med"/>
                </a:ln>
              </p:spPr>
            </p:pic>
            <p:sp>
              <p:nvSpPr>
                <p:cNvPr id="7" name="Rectangle 6"/>
                <p:cNvSpPr/>
                <p:nvPr/>
              </p:nvSpPr>
              <p:spPr bwMode="auto">
                <a:xfrm>
                  <a:off x="897945" y="2311401"/>
                  <a:ext cx="656903" cy="454349"/>
                </a:xfrm>
                <a:prstGeom prst="rect">
                  <a:avLst/>
                </a:prstGeom>
                <a:solidFill>
                  <a:srgbClr val="FFFFFF"/>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Rectangle 8"/>
                <p:cNvSpPr/>
                <p:nvPr/>
              </p:nvSpPr>
              <p:spPr bwMode="auto">
                <a:xfrm>
                  <a:off x="579121" y="2722881"/>
                  <a:ext cx="2460845" cy="365760"/>
                </a:xfrm>
                <a:prstGeom prst="rect">
                  <a:avLst/>
                </a:prstGeom>
                <a:solidFill>
                  <a:srgbClr val="FFFFFF"/>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 name="TextBox 2"/>
                <p:cNvSpPr txBox="1"/>
                <p:nvPr/>
              </p:nvSpPr>
              <p:spPr>
                <a:xfrm>
                  <a:off x="978164" y="2463668"/>
                  <a:ext cx="420949" cy="110800"/>
                </a:xfrm>
                <a:prstGeom prst="rect">
                  <a:avLst/>
                </a:prstGeom>
                <a:noFill/>
              </p:spPr>
              <p:txBody>
                <a:bodyPr wrap="none" lIns="0" tIns="0" rIns="0" bIns="0" rtlCol="0">
                  <a:spAutoFit/>
                </a:bodyPr>
                <a:lstStyle/>
                <a:p>
                  <a:pPr>
                    <a:lnSpc>
                      <a:spcPct val="90000"/>
                    </a:lnSpc>
                    <a:spcAft>
                      <a:spcPts val="600"/>
                    </a:spcAft>
                  </a:pPr>
                  <a:r>
                    <a:rPr lang="en-US" sz="800" spc="-10" dirty="0">
                      <a:gradFill>
                        <a:gsLst>
                          <a:gs pos="74359">
                            <a:srgbClr val="3B3B3B"/>
                          </a:gs>
                          <a:gs pos="55556">
                            <a:srgbClr val="3B3B3B"/>
                          </a:gs>
                        </a:gsLst>
                        <a:lin ang="5400000" scaled="0"/>
                      </a:gradFill>
                      <a:effectLst>
                        <a:outerShdw blurRad="25400" algn="ctr" rotWithShape="0">
                          <a:srgbClr val="3B3B3B"/>
                        </a:outerShdw>
                      </a:effectLst>
                    </a:rPr>
                    <a:t>Sync now</a:t>
                  </a:r>
                </a:p>
              </p:txBody>
            </p:sp>
            <p:sp>
              <p:nvSpPr>
                <p:cNvPr id="8" name="TextBox 7"/>
                <p:cNvSpPr txBox="1"/>
                <p:nvPr/>
              </p:nvSpPr>
              <p:spPr>
                <a:xfrm>
                  <a:off x="634848" y="2854384"/>
                  <a:ext cx="2338141" cy="110800"/>
                </a:xfrm>
                <a:prstGeom prst="rect">
                  <a:avLst/>
                </a:prstGeom>
                <a:noFill/>
              </p:spPr>
              <p:txBody>
                <a:bodyPr wrap="none" lIns="0" tIns="0" rIns="0" bIns="0" rtlCol="0">
                  <a:spAutoFit/>
                </a:bodyPr>
                <a:lstStyle/>
                <a:p>
                  <a:pPr>
                    <a:lnSpc>
                      <a:spcPct val="90000"/>
                    </a:lnSpc>
                    <a:spcAft>
                      <a:spcPts val="600"/>
                    </a:spcAft>
                  </a:pPr>
                  <a:r>
                    <a:rPr lang="en-US" sz="800" spc="-10" dirty="0">
                      <a:gradFill>
                        <a:gsLst>
                          <a:gs pos="74359">
                            <a:srgbClr val="0078D7"/>
                          </a:gs>
                          <a:gs pos="55556">
                            <a:srgbClr val="0078D7"/>
                          </a:gs>
                        </a:gsLst>
                        <a:lin ang="5400000" scaled="0"/>
                      </a:gradFill>
                      <a:effectLst>
                        <a:outerShdw blurRad="25400" algn="ctr" rotWithShape="0">
                          <a:srgbClr val="0078D7"/>
                        </a:outerShdw>
                      </a:effectLst>
                    </a:rPr>
                    <a:t>Get the OneDrive for Business app that’s right for me</a:t>
                  </a:r>
                </a:p>
              </p:txBody>
            </p:sp>
          </p:grpSp>
          <p:sp>
            <p:nvSpPr>
              <p:cNvPr id="27" name="Freeform 26"/>
              <p:cNvSpPr/>
              <p:nvPr/>
            </p:nvSpPr>
            <p:spPr bwMode="auto">
              <a:xfrm>
                <a:off x="1376517" y="2514055"/>
                <a:ext cx="2606040" cy="1188720"/>
              </a:xfrm>
              <a:custGeom>
                <a:avLst/>
                <a:gdLst>
                  <a:gd name="connsiteX0" fmla="*/ 0 w 2433862"/>
                  <a:gd name="connsiteY0" fmla="*/ 0 h 2417064"/>
                  <a:gd name="connsiteX1" fmla="*/ 2057400 w 2433862"/>
                  <a:gd name="connsiteY1" fmla="*/ 0 h 2417064"/>
                  <a:gd name="connsiteX2" fmla="*/ 2057400 w 2433862"/>
                  <a:gd name="connsiteY2" fmla="*/ 1197864 h 2417064"/>
                  <a:gd name="connsiteX3" fmla="*/ 2433862 w 2433862"/>
                  <a:gd name="connsiteY3" fmla="*/ 1197864 h 2417064"/>
                  <a:gd name="connsiteX4" fmla="*/ 2433862 w 2433862"/>
                  <a:gd name="connsiteY4" fmla="*/ 2417064 h 2417064"/>
                  <a:gd name="connsiteX5" fmla="*/ 0 w 2433862"/>
                  <a:gd name="connsiteY5" fmla="*/ 2417064 h 2417064"/>
                  <a:gd name="connsiteX6" fmla="*/ 0 w 2433862"/>
                  <a:gd name="connsiteY6" fmla="*/ 1440408 h 2417064"/>
                  <a:gd name="connsiteX7" fmla="*/ 0 w 2433862"/>
                  <a:gd name="connsiteY7" fmla="*/ 1197864 h 2417064"/>
                  <a:gd name="connsiteX0" fmla="*/ 2433862 w 2525302"/>
                  <a:gd name="connsiteY0" fmla="*/ 2417064 h 2508504"/>
                  <a:gd name="connsiteX1" fmla="*/ 0 w 2525302"/>
                  <a:gd name="connsiteY1" fmla="*/ 2417064 h 2508504"/>
                  <a:gd name="connsiteX2" fmla="*/ 0 w 2525302"/>
                  <a:gd name="connsiteY2" fmla="*/ 1440408 h 2508504"/>
                  <a:gd name="connsiteX3" fmla="*/ 0 w 2525302"/>
                  <a:gd name="connsiteY3" fmla="*/ 1197864 h 2508504"/>
                  <a:gd name="connsiteX4" fmla="*/ 0 w 2525302"/>
                  <a:gd name="connsiteY4" fmla="*/ 0 h 2508504"/>
                  <a:gd name="connsiteX5" fmla="*/ 2057400 w 2525302"/>
                  <a:gd name="connsiteY5" fmla="*/ 0 h 2508504"/>
                  <a:gd name="connsiteX6" fmla="*/ 2057400 w 2525302"/>
                  <a:gd name="connsiteY6" fmla="*/ 1197864 h 2508504"/>
                  <a:gd name="connsiteX7" fmla="*/ 2433862 w 2525302"/>
                  <a:gd name="connsiteY7" fmla="*/ 1197864 h 2508504"/>
                  <a:gd name="connsiteX8" fmla="*/ 2525302 w 2525302"/>
                  <a:gd name="connsiteY8" fmla="*/ 2508504 h 2508504"/>
                  <a:gd name="connsiteX0" fmla="*/ 2433862 w 2525302"/>
                  <a:gd name="connsiteY0" fmla="*/ 2417064 h 2508504"/>
                  <a:gd name="connsiteX1" fmla="*/ 0 w 2525302"/>
                  <a:gd name="connsiteY1" fmla="*/ 2417064 h 2508504"/>
                  <a:gd name="connsiteX2" fmla="*/ 0 w 2525302"/>
                  <a:gd name="connsiteY2" fmla="*/ 1440408 h 2508504"/>
                  <a:gd name="connsiteX3" fmla="*/ 0 w 2525302"/>
                  <a:gd name="connsiteY3" fmla="*/ 1197864 h 2508504"/>
                  <a:gd name="connsiteX4" fmla="*/ 0 w 2525302"/>
                  <a:gd name="connsiteY4" fmla="*/ 0 h 2508504"/>
                  <a:gd name="connsiteX5" fmla="*/ 2057400 w 2525302"/>
                  <a:gd name="connsiteY5" fmla="*/ 0 h 2508504"/>
                  <a:gd name="connsiteX6" fmla="*/ 2057400 w 2525302"/>
                  <a:gd name="connsiteY6" fmla="*/ 1197864 h 2508504"/>
                  <a:gd name="connsiteX7" fmla="*/ 2433862 w 2525302"/>
                  <a:gd name="connsiteY7" fmla="*/ 1197864 h 2508504"/>
                  <a:gd name="connsiteX8" fmla="*/ 2525302 w 2525302"/>
                  <a:gd name="connsiteY8" fmla="*/ 2508504 h 2508504"/>
                  <a:gd name="connsiteX0" fmla="*/ 2433862 w 2433862"/>
                  <a:gd name="connsiteY0" fmla="*/ 2417064 h 2417064"/>
                  <a:gd name="connsiteX1" fmla="*/ 0 w 2433862"/>
                  <a:gd name="connsiteY1" fmla="*/ 2417064 h 2417064"/>
                  <a:gd name="connsiteX2" fmla="*/ 0 w 2433862"/>
                  <a:gd name="connsiteY2" fmla="*/ 1440408 h 2417064"/>
                  <a:gd name="connsiteX3" fmla="*/ 0 w 2433862"/>
                  <a:gd name="connsiteY3" fmla="*/ 1197864 h 2417064"/>
                  <a:gd name="connsiteX4" fmla="*/ 0 w 2433862"/>
                  <a:gd name="connsiteY4" fmla="*/ 0 h 2417064"/>
                  <a:gd name="connsiteX5" fmla="*/ 2057400 w 2433862"/>
                  <a:gd name="connsiteY5" fmla="*/ 0 h 2417064"/>
                  <a:gd name="connsiteX6" fmla="*/ 2057400 w 2433862"/>
                  <a:gd name="connsiteY6" fmla="*/ 1197864 h 2417064"/>
                  <a:gd name="connsiteX7" fmla="*/ 2433862 w 2433862"/>
                  <a:gd name="connsiteY7" fmla="*/ 1197864 h 2417064"/>
                  <a:gd name="connsiteX0" fmla="*/ 0 w 2433862"/>
                  <a:gd name="connsiteY0" fmla="*/ 2417064 h 2417064"/>
                  <a:gd name="connsiteX1" fmla="*/ 0 w 2433862"/>
                  <a:gd name="connsiteY1" fmla="*/ 1440408 h 2417064"/>
                  <a:gd name="connsiteX2" fmla="*/ 0 w 2433862"/>
                  <a:gd name="connsiteY2" fmla="*/ 1197864 h 2417064"/>
                  <a:gd name="connsiteX3" fmla="*/ 0 w 2433862"/>
                  <a:gd name="connsiteY3" fmla="*/ 0 h 2417064"/>
                  <a:gd name="connsiteX4" fmla="*/ 2057400 w 2433862"/>
                  <a:gd name="connsiteY4" fmla="*/ 0 h 2417064"/>
                  <a:gd name="connsiteX5" fmla="*/ 2057400 w 2433862"/>
                  <a:gd name="connsiteY5" fmla="*/ 1197864 h 2417064"/>
                  <a:gd name="connsiteX6" fmla="*/ 2433862 w 2433862"/>
                  <a:gd name="connsiteY6" fmla="*/ 1197864 h 2417064"/>
                  <a:gd name="connsiteX0" fmla="*/ 0 w 2433862"/>
                  <a:gd name="connsiteY0" fmla="*/ 2417064 h 2417064"/>
                  <a:gd name="connsiteX1" fmla="*/ 0 w 2433862"/>
                  <a:gd name="connsiteY1" fmla="*/ 1440408 h 2417064"/>
                  <a:gd name="connsiteX2" fmla="*/ 0 w 2433862"/>
                  <a:gd name="connsiteY2" fmla="*/ 1197864 h 2417064"/>
                  <a:gd name="connsiteX3" fmla="*/ 0 w 2433862"/>
                  <a:gd name="connsiteY3" fmla="*/ 0 h 2417064"/>
                  <a:gd name="connsiteX4" fmla="*/ 2057400 w 2433862"/>
                  <a:gd name="connsiteY4" fmla="*/ 0 h 2417064"/>
                  <a:gd name="connsiteX5" fmla="*/ 2057400 w 2433862"/>
                  <a:gd name="connsiteY5" fmla="*/ 1197864 h 2417064"/>
                  <a:gd name="connsiteX6" fmla="*/ 2433862 w 2433862"/>
                  <a:gd name="connsiteY6" fmla="*/ 1197864 h 2417064"/>
                  <a:gd name="connsiteX0" fmla="*/ 0 w 2433862"/>
                  <a:gd name="connsiteY0" fmla="*/ 2417064 h 2417064"/>
                  <a:gd name="connsiteX1" fmla="*/ 0 w 2433862"/>
                  <a:gd name="connsiteY1" fmla="*/ 1440408 h 2417064"/>
                  <a:gd name="connsiteX2" fmla="*/ 0 w 2433862"/>
                  <a:gd name="connsiteY2" fmla="*/ 1197864 h 2417064"/>
                  <a:gd name="connsiteX3" fmla="*/ 0 w 2433862"/>
                  <a:gd name="connsiteY3" fmla="*/ 0 h 2417064"/>
                  <a:gd name="connsiteX4" fmla="*/ 2057400 w 2433862"/>
                  <a:gd name="connsiteY4" fmla="*/ 0 h 2417064"/>
                  <a:gd name="connsiteX5" fmla="*/ 2057400 w 2433862"/>
                  <a:gd name="connsiteY5" fmla="*/ 1197864 h 2417064"/>
                  <a:gd name="connsiteX6" fmla="*/ 2433862 w 2433862"/>
                  <a:gd name="connsiteY6" fmla="*/ 1197864 h 2417064"/>
                  <a:gd name="connsiteX0" fmla="*/ 0 w 2433862"/>
                  <a:gd name="connsiteY0" fmla="*/ 1440408 h 1440408"/>
                  <a:gd name="connsiteX1" fmla="*/ 0 w 2433862"/>
                  <a:gd name="connsiteY1" fmla="*/ 1197864 h 1440408"/>
                  <a:gd name="connsiteX2" fmla="*/ 0 w 2433862"/>
                  <a:gd name="connsiteY2" fmla="*/ 0 h 1440408"/>
                  <a:gd name="connsiteX3" fmla="*/ 2057400 w 2433862"/>
                  <a:gd name="connsiteY3" fmla="*/ 0 h 1440408"/>
                  <a:gd name="connsiteX4" fmla="*/ 2057400 w 2433862"/>
                  <a:gd name="connsiteY4" fmla="*/ 1197864 h 1440408"/>
                  <a:gd name="connsiteX5" fmla="*/ 2433862 w 2433862"/>
                  <a:gd name="connsiteY5" fmla="*/ 1197864 h 1440408"/>
                  <a:gd name="connsiteX0" fmla="*/ 0 w 2433862"/>
                  <a:gd name="connsiteY0" fmla="*/ 1197864 h 1197864"/>
                  <a:gd name="connsiteX1" fmla="*/ 0 w 2433862"/>
                  <a:gd name="connsiteY1" fmla="*/ 0 h 1197864"/>
                  <a:gd name="connsiteX2" fmla="*/ 2057400 w 2433862"/>
                  <a:gd name="connsiteY2" fmla="*/ 0 h 1197864"/>
                  <a:gd name="connsiteX3" fmla="*/ 2057400 w 2433862"/>
                  <a:gd name="connsiteY3" fmla="*/ 1197864 h 1197864"/>
                  <a:gd name="connsiteX4" fmla="*/ 2433862 w 2433862"/>
                  <a:gd name="connsiteY4" fmla="*/ 1197864 h 1197864"/>
                  <a:gd name="connsiteX0" fmla="*/ 0 w 2433862"/>
                  <a:gd name="connsiteY0" fmla="*/ 1197864 h 1197864"/>
                  <a:gd name="connsiteX1" fmla="*/ 0 w 2433862"/>
                  <a:gd name="connsiteY1" fmla="*/ 0 h 1197864"/>
                  <a:gd name="connsiteX2" fmla="*/ 2057400 w 2433862"/>
                  <a:gd name="connsiteY2" fmla="*/ 0 h 1197864"/>
                  <a:gd name="connsiteX3" fmla="*/ 2057400 w 2433862"/>
                  <a:gd name="connsiteY3" fmla="*/ 1197864 h 1197864"/>
                  <a:gd name="connsiteX4" fmla="*/ 2433862 w 2433862"/>
                  <a:gd name="connsiteY4" fmla="*/ 1197864 h 1197864"/>
                  <a:gd name="connsiteX0" fmla="*/ 0 w 2433862"/>
                  <a:gd name="connsiteY0" fmla="*/ 0 h 1197864"/>
                  <a:gd name="connsiteX1" fmla="*/ 2057400 w 2433862"/>
                  <a:gd name="connsiteY1" fmla="*/ 0 h 1197864"/>
                  <a:gd name="connsiteX2" fmla="*/ 2057400 w 2433862"/>
                  <a:gd name="connsiteY2" fmla="*/ 1197864 h 1197864"/>
                  <a:gd name="connsiteX3" fmla="*/ 2433862 w 2433862"/>
                  <a:gd name="connsiteY3" fmla="*/ 1197864 h 1197864"/>
                </a:gdLst>
                <a:ahLst/>
                <a:cxnLst>
                  <a:cxn ang="0">
                    <a:pos x="connsiteX0" y="connsiteY0"/>
                  </a:cxn>
                  <a:cxn ang="0">
                    <a:pos x="connsiteX1" y="connsiteY1"/>
                  </a:cxn>
                  <a:cxn ang="0">
                    <a:pos x="connsiteX2" y="connsiteY2"/>
                  </a:cxn>
                  <a:cxn ang="0">
                    <a:pos x="connsiteX3" y="connsiteY3"/>
                  </a:cxn>
                </a:cxnLst>
                <a:rect l="l" t="t" r="r" b="b"/>
                <a:pathLst>
                  <a:path w="2433862" h="1197864">
                    <a:moveTo>
                      <a:pt x="0" y="0"/>
                    </a:moveTo>
                    <a:lnTo>
                      <a:pt x="2057400" y="0"/>
                    </a:lnTo>
                    <a:lnTo>
                      <a:pt x="2057400" y="1197864"/>
                    </a:lnTo>
                    <a:lnTo>
                      <a:pt x="2433862" y="1197864"/>
                    </a:lnTo>
                  </a:path>
                </a:pathLst>
              </a:custGeom>
              <a:ln w="31750">
                <a:solidFill>
                  <a:schemeClr val="tx2"/>
                </a:solidFill>
                <a:miter lim="800000"/>
                <a:headEnd type="none"/>
                <a:tailEnd type="arrow"/>
              </a:ln>
            </p:spPr>
            <p:style>
              <a:lnRef idx="1">
                <a:schemeClr val="accent1"/>
              </a:lnRef>
              <a:fillRef idx="0">
                <a:schemeClr val="accent1"/>
              </a:fillRef>
              <a:effectRef idx="0">
                <a:schemeClr val="accent1"/>
              </a:effectRef>
              <a:fontRef idx="minor">
                <a:schemeClr val="tx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 name="Rectangle 22"/>
              <p:cNvSpPr/>
              <p:nvPr/>
            </p:nvSpPr>
            <p:spPr bwMode="auto">
              <a:xfrm>
                <a:off x="771997" y="2399755"/>
                <a:ext cx="594360" cy="228600"/>
              </a:xfrm>
              <a:prstGeom prst="rect">
                <a:avLst/>
              </a:prstGeom>
              <a:ln w="31750">
                <a:solidFill>
                  <a:schemeClr val="tx2"/>
                </a:solidFill>
                <a:miter lim="800000"/>
                <a:headEnd type="none"/>
                <a:tailEnd type="arrow"/>
              </a:ln>
            </p:spPr>
            <p:style>
              <a:lnRef idx="1">
                <a:schemeClr val="accent1"/>
              </a:lnRef>
              <a:fillRef idx="0">
                <a:schemeClr val="accent1"/>
              </a:fillRef>
              <a:effectRef idx="0">
                <a:schemeClr val="accent1"/>
              </a:effectRef>
              <a:fontRef idx="minor">
                <a:schemeClr val="tx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30" name="Footer Placeholder 29"/>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a:gradFill>
                  <a:gsLst>
                    <a:gs pos="8367">
                      <a:srgbClr val="000000"/>
                    </a:gs>
                    <a:gs pos="31000">
                      <a:srgbClr val="000000"/>
                    </a:gs>
                  </a:gsLst>
                  <a:lin ang="5400000" scaled="0"/>
                </a:gradFill>
              </a:rPr>
              <a:t> Overview</a:t>
            </a:r>
            <a:endParaRPr lang="en-US" dirty="0">
              <a:solidFill>
                <a:srgbClr val="000000">
                  <a:tint val="75000"/>
                </a:srgbClr>
              </a:solidFill>
            </a:endParaRPr>
          </a:p>
        </p:txBody>
      </p:sp>
    </p:spTree>
    <p:extLst>
      <p:ext uri="{BB962C8B-B14F-4D97-AF65-F5344CB8AC3E}">
        <p14:creationId xmlns:p14="http://schemas.microsoft.com/office/powerpoint/2010/main" val="1505401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6-30540_Office_365_CloudRoadShow">
  <a:themeElements>
    <a:clrScheme name="Custom 3">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AC7ADF97-CB92-4F0F-8272-748B6F9BD813}" vid="{1BC4634F-61F6-4E53-B562-C6F4424C04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documentManagement/types"/>
    <ds:schemaRef ds:uri="http://schemas.openxmlformats.org/package/2006/metadata/core-properties"/>
    <ds:schemaRef ds:uri="http://purl.org/dc/dcmitype/"/>
    <ds:schemaRef ds:uri="http://purl.org/dc/terms/"/>
    <ds:schemaRef ds:uri="http://schemas.microsoft.com/office/infopath/2007/PartnerControls"/>
    <ds:schemaRef ds:uri="http://www.w3.org/XML/1998/namespace"/>
    <ds:schemaRef ds:uri="630a2e83-186a-4a0f-ab27-bee8a8096abc"/>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O3653-8 Deep Dive into the Office 365 Unified API v02</Template>
  <TotalTime>765</TotalTime>
  <Words>3224</Words>
  <Application>Microsoft Office PowerPoint</Application>
  <PresentationFormat>Custom</PresentationFormat>
  <Paragraphs>376</Paragraphs>
  <Slides>34</Slides>
  <Notes>31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Arial</vt:lpstr>
      <vt:lpstr>Calibri</vt:lpstr>
      <vt:lpstr>Consolas</vt:lpstr>
      <vt:lpstr>Segoe Light</vt:lpstr>
      <vt:lpstr>Segoe UI</vt:lpstr>
      <vt:lpstr>Segoe UI Black</vt:lpstr>
      <vt:lpstr>Segoe UI Light</vt:lpstr>
      <vt:lpstr>Segoe UI Semibold</vt:lpstr>
      <vt:lpstr>Segoe UI Semilight</vt:lpstr>
      <vt:lpstr>Wingdings</vt:lpstr>
      <vt:lpstr>2_6-30540_Office_365_CloudRoadShow</vt:lpstr>
      <vt:lpstr>Office 365 development</vt:lpstr>
      <vt:lpstr>Deep dive into Microsoft Graph for OneDrive for Business</vt:lpstr>
      <vt:lpstr>Agenda</vt:lpstr>
      <vt:lpstr>Developer vision</vt:lpstr>
      <vt:lpstr>PowerPoint Presentation</vt:lpstr>
      <vt:lpstr>Which to use?</vt:lpstr>
      <vt:lpstr>OneDrive for Business</vt:lpstr>
      <vt:lpstr>OneDrive for Business sharing</vt:lpstr>
      <vt:lpstr>OneDrive for Business sync</vt:lpstr>
      <vt:lpstr>The Files API</vt:lpstr>
      <vt:lpstr>PowerPoint Presentation</vt:lpstr>
      <vt:lpstr>PowerPoint Presentation</vt:lpstr>
      <vt:lpstr>PowerPoint Presentation</vt:lpstr>
      <vt:lpstr>PowerPoint Presentation</vt:lpstr>
      <vt:lpstr>PowerPoint Presentation</vt:lpstr>
      <vt:lpstr>SharePointClient class</vt:lpstr>
      <vt:lpstr>PowerPoint Presentation</vt:lpstr>
      <vt:lpstr>Uploading a new file</vt:lpstr>
      <vt:lpstr>Deleting a file</vt:lpstr>
      <vt:lpstr>PowerPoint Presentation</vt:lpstr>
      <vt:lpstr>Graph for OneDrive for Business files</vt:lpstr>
      <vt:lpstr>Graph for OneDrive for Business files</vt:lpstr>
      <vt:lpstr>Reading file metadata</vt:lpstr>
      <vt:lpstr>Uploading a new file</vt:lpstr>
      <vt:lpstr>Deleting a file</vt:lpstr>
      <vt:lpstr>File operations with Microsoft Graph</vt:lpstr>
      <vt:lpstr>PowerPoint Presentation</vt:lpstr>
      <vt:lpstr>Office 365 direct API endpoints</vt:lpstr>
      <vt:lpstr>Related code samples</vt:lpstr>
      <vt:lpstr>Related documentation</vt:lpstr>
      <vt:lpstr>Summary</vt:lpstr>
      <vt:lpstr>Developer Program launch</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Office 365</dc:subject>
  <dc:creator>Raquel Romano</dc:creator>
  <cp:keywords>MSVID, Brand Guidelines, Branding, Visual Identity, grid</cp:keywords>
  <dc:description>Template: _x000d_
Formatting: _x000d_
Audience Type:</dc:description>
  <cp:lastModifiedBy>Todd Baginski</cp:lastModifiedBy>
  <cp:revision>69</cp:revision>
  <dcterms:created xsi:type="dcterms:W3CDTF">2016-01-19T21:22:15Z</dcterms:created>
  <dcterms:modified xsi:type="dcterms:W3CDTF">2016-01-29T17:20:53Z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