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2" r:id="rId4"/>
  </p:sldMasterIdLst>
  <p:notesMasterIdLst>
    <p:notesMasterId r:id="rId40"/>
  </p:notesMasterIdLst>
  <p:handoutMasterIdLst>
    <p:handoutMasterId r:id="rId41"/>
  </p:handoutMasterIdLst>
  <p:sldIdLst>
    <p:sldId id="1508" r:id="rId5"/>
    <p:sldId id="1509" r:id="rId6"/>
    <p:sldId id="1504" r:id="rId7"/>
    <p:sldId id="1458" r:id="rId8"/>
    <p:sldId id="1541" r:id="rId9"/>
    <p:sldId id="1512" r:id="rId10"/>
    <p:sldId id="1513" r:id="rId11"/>
    <p:sldId id="1546" r:id="rId12"/>
    <p:sldId id="1515" r:id="rId13"/>
    <p:sldId id="1547" r:id="rId14"/>
    <p:sldId id="1548" r:id="rId15"/>
    <p:sldId id="1518" r:id="rId16"/>
    <p:sldId id="1519" r:id="rId17"/>
    <p:sldId id="1552" r:id="rId18"/>
    <p:sldId id="1521" r:id="rId19"/>
    <p:sldId id="1522" r:id="rId20"/>
    <p:sldId id="1523" r:id="rId21"/>
    <p:sldId id="1524" r:id="rId22"/>
    <p:sldId id="1542" r:id="rId23"/>
    <p:sldId id="1525" r:id="rId24"/>
    <p:sldId id="1526" r:id="rId25"/>
    <p:sldId id="1527" r:id="rId26"/>
    <p:sldId id="1528" r:id="rId27"/>
    <p:sldId id="1549" r:id="rId28"/>
    <p:sldId id="1550" r:id="rId29"/>
    <p:sldId id="1551" r:id="rId30"/>
    <p:sldId id="1532" r:id="rId31"/>
    <p:sldId id="1533" r:id="rId32"/>
    <p:sldId id="1534" r:id="rId33"/>
    <p:sldId id="1499" r:id="rId34"/>
    <p:sldId id="1536" r:id="rId35"/>
    <p:sldId id="1543" r:id="rId36"/>
    <p:sldId id="1503" r:id="rId37"/>
    <p:sldId id="1459" r:id="rId38"/>
    <p:sldId id="1326"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719473F-C681-4F66-881D-6F0089128EC9}">
          <p14:sldIdLst>
            <p14:sldId id="1508"/>
            <p14:sldId id="1509"/>
            <p14:sldId id="1504"/>
            <p14:sldId id="1458"/>
            <p14:sldId id="1541"/>
            <p14:sldId id="1512"/>
            <p14:sldId id="1513"/>
            <p14:sldId id="1546"/>
            <p14:sldId id="1515"/>
            <p14:sldId id="1547"/>
            <p14:sldId id="1548"/>
            <p14:sldId id="1518"/>
            <p14:sldId id="1519"/>
            <p14:sldId id="1552"/>
            <p14:sldId id="1521"/>
            <p14:sldId id="1522"/>
            <p14:sldId id="1523"/>
            <p14:sldId id="1524"/>
            <p14:sldId id="1542"/>
            <p14:sldId id="1525"/>
            <p14:sldId id="1526"/>
            <p14:sldId id="1527"/>
            <p14:sldId id="1528"/>
            <p14:sldId id="1549"/>
            <p14:sldId id="1550"/>
            <p14:sldId id="1551"/>
            <p14:sldId id="1532"/>
            <p14:sldId id="1533"/>
            <p14:sldId id="1534"/>
            <p14:sldId id="1499"/>
            <p14:sldId id="1536"/>
            <p14:sldId id="1543"/>
            <p14:sldId id="1503"/>
            <p14:sldId id="1459"/>
            <p14:sldId id="132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D2D2D2"/>
    <a:srgbClr val="797A7D"/>
    <a:srgbClr val="505050"/>
    <a:srgbClr val="D83B01"/>
    <a:srgbClr val="E6E6E6"/>
    <a:srgbClr val="FFFFFF"/>
    <a:srgbClr val="00188F"/>
    <a:srgbClr val="107C1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8" autoAdjust="0"/>
    <p:restoredTop sz="94758" autoAdjust="0"/>
  </p:normalViewPr>
  <p:slideViewPr>
    <p:cSldViewPr>
      <p:cViewPr varScale="1">
        <p:scale>
          <a:sx n="81" d="100"/>
          <a:sy n="81" d="100"/>
        </p:scale>
        <p:origin x="48" y="859"/>
      </p:cViewPr>
      <p:guideLst>
        <p:guide orient="horz" pos="2203"/>
        <p:guide pos="3917"/>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0" d="100"/>
        <a:sy n="70" d="100"/>
      </p:scale>
      <p:origin x="0" y="-948"/>
    </p:cViewPr>
  </p:sorterViewPr>
  <p:notesViewPr>
    <p:cSldViewPr showGuides="1">
      <p:cViewPr varScale="1">
        <p:scale>
          <a:sx n="99" d="100"/>
          <a:sy n="99" d="100"/>
        </p:scale>
        <p:origin x="3492"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71656C-16E8-4E19-AF48-0CE5955670C5}" type="datetime8">
              <a:rPr lang="en-US" smtClean="0">
                <a:latin typeface="Segoe UI" pitchFamily="34" charset="0"/>
              </a:rPr>
              <a:t>1/28/2016 3:57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11A65EA-1786-4340-8299-1E99925368F1}" type="datetime8">
              <a:rPr lang="en-US" smtClean="0"/>
              <a:t>1/28/2016 3:57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217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704540-9589-47D7-8DB0-1309DFA19E45}" type="datetime8">
              <a:rPr lang="en-US" smtClean="0">
                <a:solidFill>
                  <a:prstClr val="black"/>
                </a:solidFill>
              </a:rPr>
              <a:t>1/28/2016 3:57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160620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7D33952-01D4-40F0-8288-0F510F0C902A}"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59923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Segoe UI Light" panose="020B0502040204020203" pitchFamily="34" charset="0"/>
            </a:endParaRPr>
          </a:p>
        </p:txBody>
      </p:sp>
      <p:sp>
        <p:nvSpPr>
          <p:cNvPr id="4" name="Footer Placeholder 3"/>
          <p:cNvSpPr>
            <a:spLocks noGrp="1"/>
          </p:cNvSpPr>
          <p:nvPr>
            <p:ph type="ftr" sz="quarter" idx="10"/>
          </p:nvPr>
        </p:nvSpPr>
        <p:spPr/>
        <p:txBody>
          <a:bodyPr/>
          <a:lstStyle/>
          <a:p>
            <a:pPr defTabSz="94916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49478">
              <a:defRPr/>
            </a:pPr>
            <a:fld id="{B09FEEC1-442C-469F-9838-A2DE8C685D2D}" type="datetime8">
              <a:rPr lang="en-US" smtClean="0">
                <a:solidFill>
                  <a:prstClr val="black"/>
                </a:solidFill>
                <a:latin typeface="Calibri" panose="020F0502020204030204"/>
              </a:rPr>
              <a:t>1/28/2016 3:57 PM</a:t>
            </a:fld>
            <a:endParaRPr lang="en-US" dirty="0">
              <a:solidFill>
                <a:prstClr val="black"/>
              </a:solidFill>
              <a:latin typeface="Calibri" panose="020F0502020204030204"/>
            </a:endParaRPr>
          </a:p>
        </p:txBody>
      </p:sp>
      <p:sp>
        <p:nvSpPr>
          <p:cNvPr id="6" name="Slide Number Placeholder 5"/>
          <p:cNvSpPr>
            <a:spLocks noGrp="1"/>
          </p:cNvSpPr>
          <p:nvPr>
            <p:ph type="sldNum" sz="quarter" idx="12"/>
          </p:nvPr>
        </p:nvSpPr>
        <p:spPr/>
        <p:txBody>
          <a:bodyPr/>
          <a:lstStyle/>
          <a:p>
            <a:pPr defTabSz="949478">
              <a:defRPr/>
            </a:pPr>
            <a:fld id="{B4008EB6-D09E-4580-8CD6-DDB14511944F}" type="slidenum">
              <a:rPr lang="en-US">
                <a:solidFill>
                  <a:prstClr val="black"/>
                </a:solidFill>
                <a:latin typeface="Calibri" panose="020F0502020204030204"/>
              </a:rPr>
              <a:pPr defTabSz="949478">
                <a:defRPr/>
              </a:pPr>
              <a:t>13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30632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6613" y="755650"/>
            <a:ext cx="5259387" cy="29591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57200">
              <a:defRPr/>
            </a:pPr>
            <a:fld id="{79C3F3E1-9A54-4BF8-89C0-CE2F21C4F21E}" type="slidenum">
              <a:rPr lang="en-US" smtClean="0">
                <a:solidFill>
                  <a:prstClr val="black"/>
                </a:solidFill>
                <a:latin typeface="Segoe UI"/>
              </a:rPr>
              <a:pPr defTabSz="457200">
                <a:defRPr/>
              </a:pPr>
              <a:t>14</a:t>
            </a:fld>
            <a:endParaRPr lang="en-US">
              <a:solidFill>
                <a:prstClr val="black"/>
              </a:solidFill>
              <a:latin typeface="Segoe UI"/>
            </a:endParaRPr>
          </a:p>
        </p:txBody>
      </p:sp>
    </p:spTree>
    <p:extLst>
      <p:ext uri="{BB962C8B-B14F-4D97-AF65-F5344CB8AC3E}">
        <p14:creationId xmlns:p14="http://schemas.microsoft.com/office/powerpoint/2010/main" val="2069838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21127-D3A8-48EC-95CA-E4662F84E416}"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56134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F076AB0-B910-4271-8FC5-4BFECEA701AE}" type="datetime8">
              <a:rPr lang="en-US" smtClean="0">
                <a:solidFill>
                  <a:prstClr val="black"/>
                </a:solidFill>
              </a:rPr>
              <a:t>1/28/2016 3:57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17839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892D103-B550-4F3A-A1C8-642468542CE8}"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6012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3C8E9CD-4A4D-4864-AD77-F07D1631FC91}"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90608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9E082B-1A79-4880-B2D1-5DDBDA93B516}"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20783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9FDF70-67F2-40D8-BDDD-AED39DE53130}"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419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586959-DEB7-4C2D-BF92-91E4850F2EC6}"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709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7604163-7CBB-490D-AC0D-8D5A55560151}"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13588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5635114-F7D1-45AA-8ED9-78BC95B7A3E9}"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7284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512121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4210882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993836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66174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D6FC1FB7-30D4-4216-91F7-667FCED0A99B}" type="datetime8">
              <a:rPr lang="en-US" smtClean="0">
                <a:solidFill>
                  <a:prstClr val="black"/>
                </a:solidFill>
              </a:rPr>
              <a:t>1/28/2016 3:57 PM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500902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7D5757A-27FD-4350-AC31-7803CA564D83}"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80421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908B46D-852A-4C3D-8DE7-D19FF9E39E2A}"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971927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E8EE67-1E9B-4787-B172-FFE324ADD171}"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140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663B780-B09B-44B3-8E93-0C933F567739}"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384149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899297-BAAA-476F-9C74-F19C8E672461}"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953474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61CE619-0C7B-42CF-8C57-8402AA229D59}"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19348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669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271B3E4-F737-4964-8BFE-DDF01721DB5D}" type="datetime8">
              <a:rPr lang="en-US" smtClean="0">
                <a:solidFill>
                  <a:prstClr val="black"/>
                </a:solidFill>
              </a:rPr>
              <a:t>1/28/2016 3:57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557D95-99E6-40BF-AEFD-D2AC321B4F4F}"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0769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598">
              <a:defRPr/>
            </a:pPr>
            <a:fld id="{8C0EB248-DB01-4A59-8736-93C838C0CB63}" type="slidenum">
              <a:rPr lang="en-US">
                <a:solidFill>
                  <a:prstClr val="black"/>
                </a:solidFill>
                <a:latin typeface="Calibri"/>
              </a:rPr>
              <a:pPr defTabSz="931598">
                <a:defRPr/>
              </a:pPr>
              <a:t>6</a:t>
            </a:fld>
            <a:endParaRPr lang="en-US">
              <a:solidFill>
                <a:prstClr val="black"/>
              </a:solidFill>
              <a:latin typeface="Calibri"/>
            </a:endParaRPr>
          </a:p>
        </p:txBody>
      </p:sp>
    </p:spTree>
    <p:extLst>
      <p:ext uri="{BB962C8B-B14F-4D97-AF65-F5344CB8AC3E}">
        <p14:creationId xmlns:p14="http://schemas.microsoft.com/office/powerpoint/2010/main" val="2949201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598">
              <a:defRPr/>
            </a:pPr>
            <a:fld id="{8C0EB248-DB01-4A59-8736-93C838C0CB63}" type="slidenum">
              <a:rPr lang="en-US">
                <a:solidFill>
                  <a:prstClr val="black"/>
                </a:solidFill>
                <a:latin typeface="Calibri"/>
              </a:rPr>
              <a:pPr defTabSz="931598">
                <a:defRPr/>
              </a:pPr>
              <a:t>7</a:t>
            </a:fld>
            <a:endParaRPr lang="en-US">
              <a:solidFill>
                <a:prstClr val="black"/>
              </a:solidFill>
              <a:latin typeface="Calibri"/>
            </a:endParaRPr>
          </a:p>
        </p:txBody>
      </p:sp>
    </p:spTree>
    <p:extLst>
      <p:ext uri="{BB962C8B-B14F-4D97-AF65-F5344CB8AC3E}">
        <p14:creationId xmlns:p14="http://schemas.microsoft.com/office/powerpoint/2010/main" val="3937046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A36D10B-F43C-4E17-8A71-167AA064FFF2}" type="datetime8">
              <a:rPr lang="en-US" smtClean="0"/>
              <a:t>1/28/2016 3:57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80229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B387B5-773A-433A-BF29-DAFF3387B2AD}" type="datetime8">
              <a:rPr lang="en-US" smtClean="0">
                <a:solidFill>
                  <a:prstClr val="black"/>
                </a:solidFill>
              </a:rPr>
              <a:t>1/28/2016 3:57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85692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EAE2A8E-2115-41B5-86F6-19FBB7805921}" type="datetime8">
              <a:rPr lang="en-US" smtClean="0">
                <a:solidFill>
                  <a:prstClr val="black"/>
                </a:solidFill>
              </a:rPr>
              <a:t>1/28/2016 3:57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632309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1059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2129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874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84153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2853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62993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65379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59823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3695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76562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8007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27063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64307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73888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42562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6550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92318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47492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9779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369700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81917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31053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8809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8041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894301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759793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891577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2415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09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4134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2" name="Footer Placeholder 1"/>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7741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041155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58143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6223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1828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878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254980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rPr>
                <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0314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4" name="Footer Placeholder 3"/>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196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a:t>
            </a:r>
            <a:r>
              <a:rPr lang="en-US" sz="700" dirty="0" smtClean="0">
                <a:gradFill>
                  <a:gsLst>
                    <a:gs pos="0">
                      <a:srgbClr val="000000"/>
                    </a:gs>
                    <a:gs pos="100000">
                      <a:srgbClr val="000000"/>
                    </a:gs>
                  </a:gsLst>
                  <a:lin ang="5400000" scaled="0"/>
                </a:gradFill>
                <a:cs typeface="Segoe UI" pitchFamily="34" charset="0"/>
              </a:rPr>
              <a:t>2016 </a:t>
            </a:r>
            <a:r>
              <a:rPr lang="en-US" sz="700" dirty="0">
                <a:gradFill>
                  <a:gsLst>
                    <a:gs pos="0">
                      <a:srgbClr val="000000"/>
                    </a:gs>
                    <a:gs pos="100000">
                      <a:srgbClr val="00000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25869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2016 </a:t>
            </a:r>
            <a:r>
              <a:rPr lang="en-US" sz="700"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2764722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831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1639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2491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4588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0734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8167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smtClean="0">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28738892"/>
      </p:ext>
    </p:extLst>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 id="2147484345" r:id="rId13"/>
    <p:sldLayoutId id="2147484346" r:id="rId14"/>
    <p:sldLayoutId id="2147484347" r:id="rId15"/>
    <p:sldLayoutId id="2147484348" r:id="rId16"/>
    <p:sldLayoutId id="2147484349" r:id="rId17"/>
    <p:sldLayoutId id="2147484350" r:id="rId18"/>
    <p:sldLayoutId id="2147484351" r:id="rId19"/>
    <p:sldLayoutId id="2147484352" r:id="rId20"/>
    <p:sldLayoutId id="2147484353" r:id="rId21"/>
    <p:sldLayoutId id="2147484354" r:id="rId22"/>
    <p:sldLayoutId id="2147484355" r:id="rId23"/>
    <p:sldLayoutId id="2147484356" r:id="rId24"/>
    <p:sldLayoutId id="2147484357" r:id="rId25"/>
    <p:sldLayoutId id="2147484358" r:id="rId26"/>
    <p:sldLayoutId id="2147484359" r:id="rId27"/>
    <p:sldLayoutId id="2147484360" r:id="rId28"/>
    <p:sldLayoutId id="2147484361" r:id="rId29"/>
    <p:sldLayoutId id="2147484362" r:id="rId30"/>
    <p:sldLayoutId id="2147484363" r:id="rId31"/>
    <p:sldLayoutId id="2147484364" r:id="rId32"/>
    <p:sldLayoutId id="2147484365" r:id="rId33"/>
    <p:sldLayoutId id="2147484366" r:id="rId34"/>
    <p:sldLayoutId id="2147484367" r:id="rId35"/>
    <p:sldLayoutId id="2147484368" r:id="rId36"/>
    <p:sldLayoutId id="2147484369" r:id="rId37"/>
    <p:sldLayoutId id="2147484370" r:id="rId38"/>
    <p:sldLayoutId id="2147484371" r:id="rId39"/>
    <p:sldLayoutId id="2147484372" r:id="rId40"/>
    <p:sldLayoutId id="2147484373" r:id="rId41"/>
    <p:sldLayoutId id="2147484374" r:id="rId42"/>
    <p:sldLayoutId id="2147484375" r:id="rId43"/>
    <p:sldLayoutId id="2147484376" r:id="rId44"/>
    <p:sldLayoutId id="2147484377" r:id="rId45"/>
    <p:sldLayoutId id="2147484378" r:id="rId46"/>
    <p:sldLayoutId id="2147484379"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aka.ms/O365g"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roadmap.office.com/" TargetMode="External"/><Relationship Id="rId5" Type="http://schemas.openxmlformats.org/officeDocument/2006/relationships/hyperlink" Target="http://aka.ms/O365uv" TargetMode="External"/><Relationship Id="rId4" Type="http://schemas.openxmlformats.org/officeDocument/2006/relationships/hyperlink" Target="http://aka.ms/O365ng"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29.emf"/><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development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90137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174"/>
          <p:cNvSpPr txBox="1"/>
          <p:nvPr/>
        </p:nvSpPr>
        <p:spPr>
          <a:xfrm>
            <a:off x="635" y="0"/>
            <a:ext cx="12435840" cy="699452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endParaRPr lang="en-US" sz="3200" spc="-50" dirty="0">
              <a:gradFill>
                <a:gsLst>
                  <a:gs pos="100000">
                    <a:srgbClr val="FFFFFF"/>
                  </a:gs>
                  <a:gs pos="0">
                    <a:srgbClr val="FFFFFF"/>
                  </a:gs>
                </a:gsLst>
                <a:lin ang="5400000" scaled="0"/>
              </a:gradFill>
              <a:latin typeface="+mj-lt"/>
              <a:cs typeface="Segoe UI Light" panose="020B0502040204020203" pitchFamily="34" charset="0"/>
            </a:endParaRPr>
          </a:p>
        </p:txBody>
      </p:sp>
      <p:sp>
        <p:nvSpPr>
          <p:cNvPr id="176" name="Freeform 17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TextBox 176"/>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79" name="Content Placeholder 3"/>
          <p:cNvSpPr txBox="1">
            <a:spLocks/>
          </p:cNvSpPr>
          <p:nvPr/>
        </p:nvSpPr>
        <p:spPr>
          <a:xfrm>
            <a:off x="914400" y="845531"/>
            <a:ext cx="10607040" cy="517064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dirty="0" smtClean="0">
                <a:gradFill>
                  <a:gsLst>
                    <a:gs pos="92515">
                      <a:schemeClr val="tx2"/>
                    </a:gs>
                    <a:gs pos="75000">
                      <a:schemeClr val="tx2"/>
                    </a:gs>
                  </a:gsLst>
                  <a:lin ang="5400000" scaled="0"/>
                </a:gradFill>
                <a:latin typeface="+mn-lt"/>
                <a:cs typeface="Segoe UI Semilight" panose="020B0402040204020203" pitchFamily="34" charset="0"/>
              </a:rPr>
              <a:t>Office 365 Groups </a:t>
            </a:r>
            <a:r>
              <a:rPr lang="en-US" dirty="0" smtClean="0">
                <a:gradFill>
                  <a:gsLst>
                    <a:gs pos="92515">
                      <a:schemeClr val="tx1"/>
                    </a:gs>
                    <a:gs pos="75000">
                      <a:schemeClr val="tx1"/>
                    </a:gs>
                  </a:gsLst>
                  <a:lin ang="5400000" scaled="0"/>
                </a:gradFill>
              </a:rPr>
              <a:t>helps teams self-organize, work together across any tool of their choice, and build upon the expertise of others—it’s a key part of our vision for modern collaboration. </a:t>
            </a:r>
            <a:r>
              <a:rPr lang="en-US" dirty="0">
                <a:gradFill>
                  <a:gsLst>
                    <a:gs pos="92515">
                      <a:schemeClr val="tx1"/>
                    </a:gs>
                    <a:gs pos="75000">
                      <a:schemeClr val="tx1"/>
                    </a:gs>
                  </a:gsLst>
                  <a:lin ang="5400000" scaled="0"/>
                </a:gradFill>
              </a:rPr>
              <a:t>The Microsoft Graph </a:t>
            </a:r>
            <a:r>
              <a:rPr lang="en-US" dirty="0" smtClean="0">
                <a:gradFill>
                  <a:gsLst>
                    <a:gs pos="92515">
                      <a:schemeClr val="tx1"/>
                    </a:gs>
                    <a:gs pos="75000">
                      <a:schemeClr val="tx1"/>
                    </a:gs>
                  </a:gsLst>
                  <a:lin ang="5400000" scaled="0"/>
                </a:gradFill>
              </a:rPr>
              <a:t>creates a standard definition for team membership across Exchange, OneDrive, and later Yammer, Skype for Business, and the rest of Office 365, managed through Azure Active Directory.</a:t>
            </a:r>
            <a:endParaRPr lang="en-US" dirty="0">
              <a:gradFill>
                <a:gsLst>
                  <a:gs pos="92515">
                    <a:schemeClr val="tx1"/>
                  </a:gs>
                  <a:gs pos="75000">
                    <a:schemeClr val="tx1"/>
                  </a:gs>
                </a:gsLst>
                <a:lin ang="5400000" scaled="0"/>
              </a:gradFill>
            </a:endParaRPr>
          </a:p>
        </p:txBody>
      </p:sp>
      <p:sp>
        <p:nvSpPr>
          <p:cNvPr id="2" name="Footer Placeholder 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211236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392196" y="1523698"/>
            <a:ext cx="7652083" cy="3563197"/>
            <a:chOff x="6937829" y="4538026"/>
            <a:chExt cx="4986093" cy="2321778"/>
          </a:xfrm>
        </p:grpSpPr>
        <p:sp>
          <p:nvSpPr>
            <p:cNvPr id="11"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8" name="Freeform 390"/>
            <p:cNvSpPr>
              <a:spLocks/>
            </p:cNvSpPr>
            <p:nvPr/>
          </p:nvSpPr>
          <p:spPr bwMode="auto">
            <a:xfrm flipH="1">
              <a:off x="6937829" y="4956405"/>
              <a:ext cx="634108" cy="1902324"/>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9"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0"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1"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2"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23" name="Group 22"/>
            <p:cNvGrpSpPr/>
            <p:nvPr/>
          </p:nvGrpSpPr>
          <p:grpSpPr>
            <a:xfrm>
              <a:off x="7375748" y="4702951"/>
              <a:ext cx="384223" cy="545367"/>
              <a:chOff x="7405547" y="4764560"/>
              <a:chExt cx="302717" cy="429678"/>
            </a:xfrm>
          </p:grpSpPr>
          <p:sp>
            <p:nvSpPr>
              <p:cNvPr id="161"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2"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3"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4"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5"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6"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7"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8"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9"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0"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1"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2"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3"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4"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24"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5"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6"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7"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8"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9"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0"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1"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2" name="Group 31"/>
            <p:cNvGrpSpPr/>
            <p:nvPr/>
          </p:nvGrpSpPr>
          <p:grpSpPr>
            <a:xfrm>
              <a:off x="9346657" y="4578187"/>
              <a:ext cx="385310" cy="539024"/>
              <a:chOff x="9374573" y="4664153"/>
              <a:chExt cx="312233" cy="436794"/>
            </a:xfrm>
          </p:grpSpPr>
          <p:sp>
            <p:nvSpPr>
              <p:cNvPr id="14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5"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6"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7"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8"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9"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0"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1"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33"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4"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5"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6"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7" name="Group 36"/>
            <p:cNvGrpSpPr/>
            <p:nvPr/>
          </p:nvGrpSpPr>
          <p:grpSpPr>
            <a:xfrm>
              <a:off x="7183317" y="5150771"/>
              <a:ext cx="763845" cy="1011010"/>
              <a:chOff x="7051597" y="5172550"/>
              <a:chExt cx="922338" cy="1220787"/>
            </a:xfrm>
          </p:grpSpPr>
          <p:sp>
            <p:nvSpPr>
              <p:cNvPr id="133"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4"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5"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6"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7"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138"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9"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0"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41"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nvGrpSpPr>
            <p:cNvPr id="38" name="Group 37"/>
            <p:cNvGrpSpPr/>
            <p:nvPr/>
          </p:nvGrpSpPr>
          <p:grpSpPr>
            <a:xfrm>
              <a:off x="10916482" y="4730585"/>
              <a:ext cx="809127" cy="2103604"/>
              <a:chOff x="4725988" y="7138463"/>
              <a:chExt cx="893762" cy="2323642"/>
            </a:xfrm>
          </p:grpSpPr>
          <p:sp>
            <p:nvSpPr>
              <p:cNvPr id="106"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9"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0"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1"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2"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3"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15" name="Group 114"/>
              <p:cNvGrpSpPr/>
              <p:nvPr/>
            </p:nvGrpSpPr>
            <p:grpSpPr>
              <a:xfrm>
                <a:off x="4895429" y="7138463"/>
                <a:ext cx="432081" cy="562325"/>
                <a:chOff x="4949548" y="7156100"/>
                <a:chExt cx="347110" cy="451741"/>
              </a:xfrm>
            </p:grpSpPr>
            <p:sp>
              <p:nvSpPr>
                <p:cNvPr id="11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2"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3"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4"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5"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6"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7"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8"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9"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0"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1"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2"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39"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0"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1" name="Group 40"/>
            <p:cNvGrpSpPr/>
            <p:nvPr/>
          </p:nvGrpSpPr>
          <p:grpSpPr>
            <a:xfrm>
              <a:off x="10094772" y="4578187"/>
              <a:ext cx="775032" cy="2280981"/>
              <a:chOff x="10094772" y="4617073"/>
              <a:chExt cx="761819" cy="2242095"/>
            </a:xfrm>
          </p:grpSpPr>
          <p:sp>
            <p:nvSpPr>
              <p:cNvPr id="79"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0"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1"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2"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3"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4"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5"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6"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4"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05"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42"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43"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4"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5"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6" name="Group 45"/>
            <p:cNvGrpSpPr/>
            <p:nvPr/>
          </p:nvGrpSpPr>
          <p:grpSpPr>
            <a:xfrm>
              <a:off x="8164080" y="4538026"/>
              <a:ext cx="736600" cy="2320703"/>
              <a:chOff x="8164080" y="4538026"/>
              <a:chExt cx="736600" cy="2320703"/>
            </a:xfrm>
          </p:grpSpPr>
          <p:grpSp>
            <p:nvGrpSpPr>
              <p:cNvPr id="47" name="Group 46"/>
              <p:cNvGrpSpPr/>
              <p:nvPr/>
            </p:nvGrpSpPr>
            <p:grpSpPr>
              <a:xfrm>
                <a:off x="8164080" y="4538026"/>
                <a:ext cx="736600" cy="2278663"/>
                <a:chOff x="6086476" y="7174900"/>
                <a:chExt cx="736600" cy="2278663"/>
              </a:xfrm>
            </p:grpSpPr>
            <p:sp>
              <p:nvSpPr>
                <p:cNvPr id="50"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51"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52"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3"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4"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5"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6"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9"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0"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1"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2"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3"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64" name="Group 63"/>
                <p:cNvGrpSpPr/>
                <p:nvPr/>
              </p:nvGrpSpPr>
              <p:grpSpPr>
                <a:xfrm>
                  <a:off x="6275388" y="7174900"/>
                  <a:ext cx="353529" cy="441132"/>
                  <a:chOff x="6770468" y="7164742"/>
                  <a:chExt cx="289365" cy="361068"/>
                </a:xfrm>
              </p:grpSpPr>
              <p:sp>
                <p:nvSpPr>
                  <p:cNvPr id="65"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6"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7"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8"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9"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0"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1"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2"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3"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4"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5"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6"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7"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8"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4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175" name="TextBox 174"/>
          <p:cNvSpPr txBox="1"/>
          <p:nvPr/>
        </p:nvSpPr>
        <p:spPr>
          <a:xfrm>
            <a:off x="317" y="5051725"/>
            <a:ext cx="12435840" cy="19428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endParaRPr lang="en-US" sz="3200" spc="-50" dirty="0">
              <a:gradFill>
                <a:gsLst>
                  <a:gs pos="100000">
                    <a:srgbClr val="FFFFFF"/>
                  </a:gs>
                  <a:gs pos="0">
                    <a:srgbClr val="FFFFFF"/>
                  </a:gs>
                </a:gsLst>
                <a:lin ang="5400000" scaled="0"/>
              </a:gradFill>
              <a:latin typeface="+mj-lt"/>
              <a:cs typeface="Segoe UI Light" panose="020B0502040204020203" pitchFamily="34" charset="0"/>
            </a:endParaRPr>
          </a:p>
        </p:txBody>
      </p:sp>
      <p:sp>
        <p:nvSpPr>
          <p:cNvPr id="7" name="Rectangle 6"/>
          <p:cNvSpPr/>
          <p:nvPr/>
        </p:nvSpPr>
        <p:spPr>
          <a:xfrm>
            <a:off x="2502" y="1408"/>
            <a:ext cx="12431473" cy="1209464"/>
          </a:xfrm>
          <a:prstGeom prst="rect">
            <a:avLst/>
          </a:prstGeom>
          <a:solidFill>
            <a:schemeClr val="bg1">
              <a:lumMod val="85000"/>
              <a:lumOff val="15000"/>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5">
              <a:solidFill>
                <a:srgbClr val="E4DED8"/>
              </a:solidFill>
            </a:endParaRPr>
          </a:p>
        </p:txBody>
      </p:sp>
      <p:sp>
        <p:nvSpPr>
          <p:cNvPr id="5" name="Title 4"/>
          <p:cNvSpPr>
            <a:spLocks noGrp="1"/>
          </p:cNvSpPr>
          <p:nvPr>
            <p:ph type="title"/>
          </p:nvPr>
        </p:nvSpPr>
        <p:spPr/>
        <p:txBody>
          <a:bodyPr/>
          <a:lstStyle/>
          <a:p>
            <a:r>
              <a:rPr lang="en-US" smtClean="0"/>
              <a:t>Introducing Office 365 Groups</a:t>
            </a:r>
            <a:endParaRPr lang="en-US" dirty="0"/>
          </a:p>
        </p:txBody>
      </p:sp>
      <p:sp>
        <p:nvSpPr>
          <p:cNvPr id="8" name="TextBox 7"/>
          <p:cNvSpPr txBox="1"/>
          <p:nvPr/>
        </p:nvSpPr>
        <p:spPr>
          <a:xfrm>
            <a:off x="317" y="5051725"/>
            <a:ext cx="12435840" cy="1097280"/>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r>
              <a:rPr lang="en-US" sz="3200" spc="-50" dirty="0">
                <a:gradFill>
                  <a:gsLst>
                    <a:gs pos="100000">
                      <a:srgbClr val="FFFFFF"/>
                    </a:gs>
                    <a:gs pos="0">
                      <a:srgbClr val="FFFFFF"/>
                    </a:gs>
                  </a:gsLst>
                  <a:lin ang="5400000" scaled="0"/>
                </a:gradFill>
                <a:latin typeface="+mj-lt"/>
                <a:cs typeface="Segoe UI Light" panose="020B0502040204020203" pitchFamily="34" charset="0"/>
              </a:rPr>
              <a:t>Brings together people, information, and apps across Office 365, </a:t>
            </a:r>
            <a:r>
              <a:rPr lang="en-US" sz="3200" spc="-50" dirty="0" smtClean="0">
                <a:gradFill>
                  <a:gsLst>
                    <a:gs pos="100000">
                      <a:srgbClr val="FFFFFF"/>
                    </a:gs>
                    <a:gs pos="0">
                      <a:srgbClr val="FFFFFF"/>
                    </a:gs>
                  </a:gsLst>
                  <a:lin ang="5400000" scaled="0"/>
                </a:gradFill>
                <a:latin typeface="+mj-lt"/>
                <a:cs typeface="Segoe UI Light" panose="020B0502040204020203" pitchFamily="34" charset="0"/>
              </a:rPr>
              <a:t>to enable </a:t>
            </a:r>
            <a:r>
              <a:rPr lang="en-US" sz="3200" spc="-50" dirty="0">
                <a:gradFill>
                  <a:gsLst>
                    <a:gs pos="100000">
                      <a:srgbClr val="FFFFFF"/>
                    </a:gs>
                    <a:gs pos="0">
                      <a:srgbClr val="FFFFFF"/>
                    </a:gs>
                  </a:gsLst>
                  <a:lin ang="5400000" scaled="0"/>
                </a:gradFill>
                <a:latin typeface="+mj-lt"/>
                <a:cs typeface="Segoe UI Light" panose="020B0502040204020203" pitchFamily="34" charset="0"/>
              </a:rPr>
              <a:t>better communication and collaboration.</a:t>
            </a:r>
          </a:p>
        </p:txBody>
      </p:sp>
      <p:sp>
        <p:nvSpPr>
          <p:cNvPr id="176" name="Freeform 17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TextBox 176"/>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2" name="Footer Placeholder 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297159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benefits of Groups</a:t>
            </a:r>
            <a:endParaRPr lang="en-US" dirty="0"/>
          </a:p>
        </p:txBody>
      </p:sp>
      <p:grpSp>
        <p:nvGrpSpPr>
          <p:cNvPr id="8" name="Group 7"/>
          <p:cNvGrpSpPr/>
          <p:nvPr/>
        </p:nvGrpSpPr>
        <p:grpSpPr>
          <a:xfrm>
            <a:off x="457580" y="2381971"/>
            <a:ext cx="364194" cy="364194"/>
            <a:chOff x="457580" y="2341896"/>
            <a:chExt cx="364194" cy="364194"/>
          </a:xfrm>
        </p:grpSpPr>
        <p:sp>
          <p:nvSpPr>
            <p:cNvPr id="9" name="Oval 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ight Arrow 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1" name="Group 10"/>
          <p:cNvGrpSpPr/>
          <p:nvPr/>
        </p:nvGrpSpPr>
        <p:grpSpPr>
          <a:xfrm>
            <a:off x="457580" y="1567373"/>
            <a:ext cx="364194" cy="364194"/>
            <a:chOff x="457580" y="2341896"/>
            <a:chExt cx="364194" cy="364194"/>
          </a:xfrm>
        </p:grpSpPr>
        <p:sp>
          <p:nvSpPr>
            <p:cNvPr id="12" name="Oval 1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ight Arrow 12"/>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457580" y="3196569"/>
            <a:ext cx="364194" cy="364194"/>
            <a:chOff x="457580" y="2341896"/>
            <a:chExt cx="364194" cy="364194"/>
          </a:xfrm>
        </p:grpSpPr>
        <p:sp>
          <p:nvSpPr>
            <p:cNvPr id="15" name="Oval 1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ight Arrow 15"/>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 name="Group 16"/>
          <p:cNvGrpSpPr/>
          <p:nvPr/>
        </p:nvGrpSpPr>
        <p:grpSpPr>
          <a:xfrm>
            <a:off x="457580" y="4011167"/>
            <a:ext cx="364194" cy="364194"/>
            <a:chOff x="457580" y="2341896"/>
            <a:chExt cx="364194" cy="364194"/>
          </a:xfrm>
        </p:grpSpPr>
        <p:sp>
          <p:nvSpPr>
            <p:cNvPr id="18" name="Oval 1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Right Arrow 1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0" name="Text Placeholder 4"/>
          <p:cNvSpPr txBox="1">
            <a:spLocks/>
          </p:cNvSpPr>
          <p:nvPr/>
        </p:nvSpPr>
        <p:spPr>
          <a:xfrm>
            <a:off x="274638" y="1212850"/>
            <a:ext cx="7498062" cy="510909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Single definition</a:t>
            </a:r>
          </a:p>
          <a:p>
            <a:pPr marL="690563">
              <a:lnSpc>
                <a:spcPct val="150000"/>
              </a:lnSpc>
            </a:pPr>
            <a:r>
              <a:rPr lang="en-US" sz="3200" dirty="0"/>
              <a:t>Public by default</a:t>
            </a:r>
          </a:p>
          <a:p>
            <a:pPr marL="690563">
              <a:lnSpc>
                <a:spcPct val="150000"/>
              </a:lnSpc>
            </a:pPr>
            <a:r>
              <a:rPr lang="en-US" sz="3200" dirty="0"/>
              <a:t>Sharing to non-members</a:t>
            </a:r>
          </a:p>
          <a:p>
            <a:pPr marL="690563">
              <a:lnSpc>
                <a:spcPct val="150000"/>
              </a:lnSpc>
            </a:pPr>
            <a:r>
              <a:rPr lang="en-US" sz="3200" dirty="0" smtClean="0"/>
              <a:t>Self-service</a:t>
            </a:r>
            <a:endParaRPr lang="en-US" sz="3200" dirty="0"/>
          </a:p>
          <a:p>
            <a:pPr marL="690563">
              <a:lnSpc>
                <a:spcPct val="150000"/>
              </a:lnSpc>
            </a:pPr>
            <a:r>
              <a:rPr lang="en-US" sz="3200" dirty="0"/>
              <a:t>Context and history</a:t>
            </a:r>
          </a:p>
          <a:p>
            <a:pPr marL="690563">
              <a:lnSpc>
                <a:spcPct val="150000"/>
              </a:lnSpc>
            </a:pPr>
            <a:r>
              <a:rPr lang="en-US" sz="3200" dirty="0"/>
              <a:t>Simple to manage</a:t>
            </a:r>
          </a:p>
        </p:txBody>
      </p:sp>
      <p:grpSp>
        <p:nvGrpSpPr>
          <p:cNvPr id="24" name="Group 23"/>
          <p:cNvGrpSpPr/>
          <p:nvPr/>
        </p:nvGrpSpPr>
        <p:grpSpPr>
          <a:xfrm>
            <a:off x="457580" y="4825765"/>
            <a:ext cx="364194" cy="364194"/>
            <a:chOff x="457580" y="2341896"/>
            <a:chExt cx="364194" cy="364194"/>
          </a:xfrm>
        </p:grpSpPr>
        <p:sp>
          <p:nvSpPr>
            <p:cNvPr id="25" name="Oval 2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Right Arrow 25"/>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457580" y="5640363"/>
            <a:ext cx="364194" cy="364194"/>
            <a:chOff x="457580" y="2341896"/>
            <a:chExt cx="364194" cy="364194"/>
          </a:xfrm>
        </p:grpSpPr>
        <p:sp>
          <p:nvSpPr>
            <p:cNvPr id="28" name="Oval 2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82315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398" dirty="0"/>
              <a:t>Groups building blocks</a:t>
            </a:r>
            <a:r>
              <a:rPr lang="en-US" dirty="0" smtClean="0"/>
              <a:t/>
            </a:r>
            <a:br>
              <a:rPr lang="en-US" dirty="0" smtClean="0"/>
            </a:br>
            <a:endParaRPr lang="en-US" sz="2399" spc="0" dirty="0">
              <a:latin typeface="+mn-lt"/>
            </a:endParaRPr>
          </a:p>
        </p:txBody>
      </p:sp>
      <p:cxnSp>
        <p:nvCxnSpPr>
          <p:cNvPr id="120" name="Straight Arrow Connector 119"/>
          <p:cNvCxnSpPr/>
          <p:nvPr/>
        </p:nvCxnSpPr>
        <p:spPr>
          <a:xfrm>
            <a:off x="1943100" y="2358692"/>
            <a:ext cx="731520" cy="0"/>
          </a:xfrm>
          <a:prstGeom prst="straightConnector1">
            <a:avLst/>
          </a:prstGeom>
          <a:ln w="38100">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0584180" y="2358692"/>
            <a:ext cx="731520" cy="0"/>
          </a:xfrm>
          <a:prstGeom prst="straightConnector1">
            <a:avLst/>
          </a:prstGeom>
          <a:ln w="38100">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1338560" y="2038652"/>
            <a:ext cx="640080" cy="1183495"/>
            <a:chOff x="11338560" y="1805642"/>
            <a:chExt cx="640080" cy="1183495"/>
          </a:xfrm>
        </p:grpSpPr>
        <p:sp>
          <p:nvSpPr>
            <p:cNvPr id="96" name="TextBox 95"/>
            <p:cNvSpPr txBox="1"/>
            <p:nvPr/>
          </p:nvSpPr>
          <p:spPr>
            <a:xfrm>
              <a:off x="11338560" y="2582872"/>
              <a:ext cx="640080" cy="406265"/>
            </a:xfrm>
            <a:prstGeom prst="rect">
              <a:avLst/>
            </a:prstGeom>
          </p:spPr>
          <p:txBody>
            <a:bodyPr vert="horz" wrap="none" lIns="146304" tIns="91440" rIns="146304" bIns="91440" rtlCol="0">
              <a:noAutofit/>
            </a:bodyPr>
            <a:lstStyle>
              <a:defPPr>
                <a:defRPr lang="en-US"/>
              </a:defPPr>
              <a:lvl1pPr marR="0" indent="0" fontAlgn="auto">
                <a:lnSpc>
                  <a:spcPct val="90000"/>
                </a:lnSpc>
                <a:spcBef>
                  <a:spcPts val="0"/>
                </a:spcBef>
                <a:spcAft>
                  <a:spcPts val="0"/>
                </a:spcAft>
                <a:buClrTx/>
                <a:buSzPct val="90000"/>
                <a:buFont typeface="Arial" pitchFamily="34" charset="0"/>
                <a:buNone/>
                <a:tabLst/>
                <a:defRPr sz="1600" spc="0" baseline="0">
                  <a:gradFill>
                    <a:gsLst>
                      <a:gs pos="92515">
                        <a:schemeClr val="tx1"/>
                      </a:gs>
                      <a:gs pos="75000">
                        <a:schemeClr val="tx1"/>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algn="ctr"/>
              <a:r>
                <a:rPr lang="en-US" dirty="0"/>
                <a:t>Apps</a:t>
              </a:r>
            </a:p>
          </p:txBody>
        </p:sp>
        <p:sp>
          <p:nvSpPr>
            <p:cNvPr id="1153" name="Freeform 28"/>
            <p:cNvSpPr>
              <a:spLocks noChangeAspect="1" noEditPoints="1"/>
            </p:cNvSpPr>
            <p:nvPr/>
          </p:nvSpPr>
          <p:spPr bwMode="auto">
            <a:xfrm>
              <a:off x="11338560" y="1805642"/>
              <a:ext cx="640080" cy="640080"/>
            </a:xfrm>
            <a:custGeom>
              <a:avLst/>
              <a:gdLst>
                <a:gd name="T0" fmla="*/ 35 w 429"/>
                <a:gd name="T1" fmla="*/ 0 h 429"/>
                <a:gd name="T2" fmla="*/ 21 w 429"/>
                <a:gd name="T3" fmla="*/ 3 h 429"/>
                <a:gd name="T4" fmla="*/ 3 w 429"/>
                <a:gd name="T5" fmla="*/ 21 h 429"/>
                <a:gd name="T6" fmla="*/ 0 w 429"/>
                <a:gd name="T7" fmla="*/ 160 h 429"/>
                <a:gd name="T8" fmla="*/ 3 w 429"/>
                <a:gd name="T9" fmla="*/ 173 h 429"/>
                <a:gd name="T10" fmla="*/ 21 w 429"/>
                <a:gd name="T11" fmla="*/ 195 h 429"/>
                <a:gd name="T12" fmla="*/ 163 w 429"/>
                <a:gd name="T13" fmla="*/ 197 h 429"/>
                <a:gd name="T14" fmla="*/ 176 w 429"/>
                <a:gd name="T15" fmla="*/ 195 h 429"/>
                <a:gd name="T16" fmla="*/ 195 w 429"/>
                <a:gd name="T17" fmla="*/ 173 h 429"/>
                <a:gd name="T18" fmla="*/ 197 w 429"/>
                <a:gd name="T19" fmla="*/ 35 h 429"/>
                <a:gd name="T20" fmla="*/ 195 w 429"/>
                <a:gd name="T21" fmla="*/ 21 h 429"/>
                <a:gd name="T22" fmla="*/ 176 w 429"/>
                <a:gd name="T23" fmla="*/ 3 h 429"/>
                <a:gd name="T24" fmla="*/ 163 w 429"/>
                <a:gd name="T25" fmla="*/ 0 h 429"/>
                <a:gd name="T26" fmla="*/ 35 w 429"/>
                <a:gd name="T27" fmla="*/ 163 h 429"/>
                <a:gd name="T28" fmla="*/ 163 w 429"/>
                <a:gd name="T29" fmla="*/ 35 h 429"/>
                <a:gd name="T30" fmla="*/ 163 w 429"/>
                <a:gd name="T31" fmla="*/ 232 h 429"/>
                <a:gd name="T32" fmla="*/ 35 w 429"/>
                <a:gd name="T33" fmla="*/ 232 h 429"/>
                <a:gd name="T34" fmla="*/ 11 w 429"/>
                <a:gd name="T35" fmla="*/ 242 h 429"/>
                <a:gd name="T36" fmla="*/ 0 w 429"/>
                <a:gd name="T37" fmla="*/ 266 h 429"/>
                <a:gd name="T38" fmla="*/ 0 w 429"/>
                <a:gd name="T39" fmla="*/ 394 h 429"/>
                <a:gd name="T40" fmla="*/ 11 w 429"/>
                <a:gd name="T41" fmla="*/ 418 h 429"/>
                <a:gd name="T42" fmla="*/ 35 w 429"/>
                <a:gd name="T43" fmla="*/ 429 h 429"/>
                <a:gd name="T44" fmla="*/ 163 w 429"/>
                <a:gd name="T45" fmla="*/ 429 h 429"/>
                <a:gd name="T46" fmla="*/ 187 w 429"/>
                <a:gd name="T47" fmla="*/ 418 h 429"/>
                <a:gd name="T48" fmla="*/ 197 w 429"/>
                <a:gd name="T49" fmla="*/ 394 h 429"/>
                <a:gd name="T50" fmla="*/ 197 w 429"/>
                <a:gd name="T51" fmla="*/ 266 h 429"/>
                <a:gd name="T52" fmla="*/ 187 w 429"/>
                <a:gd name="T53" fmla="*/ 242 h 429"/>
                <a:gd name="T54" fmla="*/ 163 w 429"/>
                <a:gd name="T55" fmla="*/ 232 h 429"/>
                <a:gd name="T56" fmla="*/ 163 w 429"/>
                <a:gd name="T57" fmla="*/ 394 h 429"/>
                <a:gd name="T58" fmla="*/ 35 w 429"/>
                <a:gd name="T59" fmla="*/ 266 h 429"/>
                <a:gd name="T60" fmla="*/ 163 w 429"/>
                <a:gd name="T61" fmla="*/ 394 h 429"/>
                <a:gd name="T62" fmla="*/ 266 w 429"/>
                <a:gd name="T63" fmla="*/ 0 h 429"/>
                <a:gd name="T64" fmla="*/ 253 w 429"/>
                <a:gd name="T65" fmla="*/ 3 h 429"/>
                <a:gd name="T66" fmla="*/ 234 w 429"/>
                <a:gd name="T67" fmla="*/ 21 h 429"/>
                <a:gd name="T68" fmla="*/ 232 w 429"/>
                <a:gd name="T69" fmla="*/ 163 h 429"/>
                <a:gd name="T70" fmla="*/ 234 w 429"/>
                <a:gd name="T71" fmla="*/ 176 h 429"/>
                <a:gd name="T72" fmla="*/ 253 w 429"/>
                <a:gd name="T73" fmla="*/ 195 h 429"/>
                <a:gd name="T74" fmla="*/ 394 w 429"/>
                <a:gd name="T75" fmla="*/ 197 h 429"/>
                <a:gd name="T76" fmla="*/ 408 w 429"/>
                <a:gd name="T77" fmla="*/ 195 h 429"/>
                <a:gd name="T78" fmla="*/ 426 w 429"/>
                <a:gd name="T79" fmla="*/ 176 h 429"/>
                <a:gd name="T80" fmla="*/ 429 w 429"/>
                <a:gd name="T81" fmla="*/ 35 h 429"/>
                <a:gd name="T82" fmla="*/ 426 w 429"/>
                <a:gd name="T83" fmla="*/ 21 h 429"/>
                <a:gd name="T84" fmla="*/ 408 w 429"/>
                <a:gd name="T85" fmla="*/ 3 h 429"/>
                <a:gd name="T86" fmla="*/ 394 w 429"/>
                <a:gd name="T87" fmla="*/ 0 h 429"/>
                <a:gd name="T88" fmla="*/ 266 w 429"/>
                <a:gd name="T89" fmla="*/ 163 h 429"/>
                <a:gd name="T90" fmla="*/ 394 w 429"/>
                <a:gd name="T91" fmla="*/ 35 h 429"/>
                <a:gd name="T92" fmla="*/ 389 w 429"/>
                <a:gd name="T93" fmla="*/ 232 h 429"/>
                <a:gd name="T94" fmla="*/ 266 w 429"/>
                <a:gd name="T95" fmla="*/ 232 h 429"/>
                <a:gd name="T96" fmla="*/ 240 w 429"/>
                <a:gd name="T97" fmla="*/ 242 h 429"/>
                <a:gd name="T98" fmla="*/ 232 w 429"/>
                <a:gd name="T99" fmla="*/ 266 h 429"/>
                <a:gd name="T100" fmla="*/ 232 w 429"/>
                <a:gd name="T101" fmla="*/ 394 h 429"/>
                <a:gd name="T102" fmla="*/ 240 w 429"/>
                <a:gd name="T103" fmla="*/ 418 h 429"/>
                <a:gd name="T104" fmla="*/ 266 w 429"/>
                <a:gd name="T105" fmla="*/ 429 h 429"/>
                <a:gd name="T106" fmla="*/ 394 w 429"/>
                <a:gd name="T107" fmla="*/ 429 h 429"/>
                <a:gd name="T108" fmla="*/ 418 w 429"/>
                <a:gd name="T109" fmla="*/ 418 h 429"/>
                <a:gd name="T110" fmla="*/ 429 w 429"/>
                <a:gd name="T111" fmla="*/ 394 h 429"/>
                <a:gd name="T112" fmla="*/ 429 w 429"/>
                <a:gd name="T113" fmla="*/ 266 h 429"/>
                <a:gd name="T114" fmla="*/ 426 w 429"/>
                <a:gd name="T115" fmla="*/ 253 h 429"/>
                <a:gd name="T116" fmla="*/ 405 w 429"/>
                <a:gd name="T117" fmla="*/ 234 h 429"/>
                <a:gd name="T118" fmla="*/ 389 w 429"/>
                <a:gd name="T119" fmla="*/ 232 h 429"/>
                <a:gd name="T120" fmla="*/ 266 w 429"/>
                <a:gd name="T121" fmla="*/ 394 h 429"/>
                <a:gd name="T122" fmla="*/ 394 w 429"/>
                <a:gd name="T123" fmla="*/ 2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9" h="429">
                  <a:moveTo>
                    <a:pt x="163" y="0"/>
                  </a:moveTo>
                  <a:lnTo>
                    <a:pt x="35" y="0"/>
                  </a:lnTo>
                  <a:lnTo>
                    <a:pt x="35" y="0"/>
                  </a:lnTo>
                  <a:lnTo>
                    <a:pt x="21" y="3"/>
                  </a:lnTo>
                  <a:lnTo>
                    <a:pt x="11" y="11"/>
                  </a:lnTo>
                  <a:lnTo>
                    <a:pt x="3" y="21"/>
                  </a:lnTo>
                  <a:lnTo>
                    <a:pt x="0" y="35"/>
                  </a:lnTo>
                  <a:lnTo>
                    <a:pt x="0" y="160"/>
                  </a:lnTo>
                  <a:lnTo>
                    <a:pt x="0" y="160"/>
                  </a:lnTo>
                  <a:lnTo>
                    <a:pt x="3" y="173"/>
                  </a:lnTo>
                  <a:lnTo>
                    <a:pt x="11" y="187"/>
                  </a:lnTo>
                  <a:lnTo>
                    <a:pt x="21" y="195"/>
                  </a:lnTo>
                  <a:lnTo>
                    <a:pt x="35" y="197"/>
                  </a:lnTo>
                  <a:lnTo>
                    <a:pt x="163" y="197"/>
                  </a:lnTo>
                  <a:lnTo>
                    <a:pt x="163" y="197"/>
                  </a:lnTo>
                  <a:lnTo>
                    <a:pt x="176" y="195"/>
                  </a:lnTo>
                  <a:lnTo>
                    <a:pt x="187" y="187"/>
                  </a:lnTo>
                  <a:lnTo>
                    <a:pt x="195" y="173"/>
                  </a:lnTo>
                  <a:lnTo>
                    <a:pt x="197" y="160"/>
                  </a:lnTo>
                  <a:lnTo>
                    <a:pt x="197" y="35"/>
                  </a:lnTo>
                  <a:lnTo>
                    <a:pt x="197" y="35"/>
                  </a:lnTo>
                  <a:lnTo>
                    <a:pt x="195" y="21"/>
                  </a:lnTo>
                  <a:lnTo>
                    <a:pt x="187" y="11"/>
                  </a:lnTo>
                  <a:lnTo>
                    <a:pt x="176" y="3"/>
                  </a:lnTo>
                  <a:lnTo>
                    <a:pt x="163" y="0"/>
                  </a:lnTo>
                  <a:lnTo>
                    <a:pt x="163" y="0"/>
                  </a:lnTo>
                  <a:close/>
                  <a:moveTo>
                    <a:pt x="163" y="163"/>
                  </a:moveTo>
                  <a:lnTo>
                    <a:pt x="35" y="163"/>
                  </a:lnTo>
                  <a:lnTo>
                    <a:pt x="35" y="35"/>
                  </a:lnTo>
                  <a:lnTo>
                    <a:pt x="163" y="35"/>
                  </a:lnTo>
                  <a:lnTo>
                    <a:pt x="163" y="163"/>
                  </a:lnTo>
                  <a:close/>
                  <a:moveTo>
                    <a:pt x="163" y="232"/>
                  </a:moveTo>
                  <a:lnTo>
                    <a:pt x="35" y="232"/>
                  </a:lnTo>
                  <a:lnTo>
                    <a:pt x="35" y="232"/>
                  </a:lnTo>
                  <a:lnTo>
                    <a:pt x="21" y="234"/>
                  </a:lnTo>
                  <a:lnTo>
                    <a:pt x="11" y="242"/>
                  </a:lnTo>
                  <a:lnTo>
                    <a:pt x="3" y="253"/>
                  </a:lnTo>
                  <a:lnTo>
                    <a:pt x="0" y="266"/>
                  </a:lnTo>
                  <a:lnTo>
                    <a:pt x="0" y="394"/>
                  </a:lnTo>
                  <a:lnTo>
                    <a:pt x="0" y="394"/>
                  </a:lnTo>
                  <a:lnTo>
                    <a:pt x="3" y="408"/>
                  </a:lnTo>
                  <a:lnTo>
                    <a:pt x="11" y="418"/>
                  </a:lnTo>
                  <a:lnTo>
                    <a:pt x="21" y="426"/>
                  </a:lnTo>
                  <a:lnTo>
                    <a:pt x="35" y="429"/>
                  </a:lnTo>
                  <a:lnTo>
                    <a:pt x="163" y="429"/>
                  </a:lnTo>
                  <a:lnTo>
                    <a:pt x="163" y="429"/>
                  </a:lnTo>
                  <a:lnTo>
                    <a:pt x="176" y="426"/>
                  </a:lnTo>
                  <a:lnTo>
                    <a:pt x="187" y="418"/>
                  </a:lnTo>
                  <a:lnTo>
                    <a:pt x="195" y="408"/>
                  </a:lnTo>
                  <a:lnTo>
                    <a:pt x="197" y="394"/>
                  </a:lnTo>
                  <a:lnTo>
                    <a:pt x="197" y="266"/>
                  </a:lnTo>
                  <a:lnTo>
                    <a:pt x="197" y="266"/>
                  </a:lnTo>
                  <a:lnTo>
                    <a:pt x="195" y="253"/>
                  </a:lnTo>
                  <a:lnTo>
                    <a:pt x="187" y="242"/>
                  </a:lnTo>
                  <a:lnTo>
                    <a:pt x="176" y="234"/>
                  </a:lnTo>
                  <a:lnTo>
                    <a:pt x="163" y="232"/>
                  </a:lnTo>
                  <a:lnTo>
                    <a:pt x="163" y="232"/>
                  </a:lnTo>
                  <a:close/>
                  <a:moveTo>
                    <a:pt x="163" y="394"/>
                  </a:moveTo>
                  <a:lnTo>
                    <a:pt x="35" y="394"/>
                  </a:lnTo>
                  <a:lnTo>
                    <a:pt x="35" y="266"/>
                  </a:lnTo>
                  <a:lnTo>
                    <a:pt x="163" y="266"/>
                  </a:lnTo>
                  <a:lnTo>
                    <a:pt x="163" y="394"/>
                  </a:lnTo>
                  <a:close/>
                  <a:moveTo>
                    <a:pt x="394" y="0"/>
                  </a:moveTo>
                  <a:lnTo>
                    <a:pt x="266" y="0"/>
                  </a:lnTo>
                  <a:lnTo>
                    <a:pt x="266" y="0"/>
                  </a:lnTo>
                  <a:lnTo>
                    <a:pt x="253" y="3"/>
                  </a:lnTo>
                  <a:lnTo>
                    <a:pt x="242" y="11"/>
                  </a:lnTo>
                  <a:lnTo>
                    <a:pt x="234" y="21"/>
                  </a:lnTo>
                  <a:lnTo>
                    <a:pt x="232" y="35"/>
                  </a:lnTo>
                  <a:lnTo>
                    <a:pt x="232" y="163"/>
                  </a:lnTo>
                  <a:lnTo>
                    <a:pt x="232" y="163"/>
                  </a:lnTo>
                  <a:lnTo>
                    <a:pt x="234" y="176"/>
                  </a:lnTo>
                  <a:lnTo>
                    <a:pt x="242" y="187"/>
                  </a:lnTo>
                  <a:lnTo>
                    <a:pt x="253" y="195"/>
                  </a:lnTo>
                  <a:lnTo>
                    <a:pt x="266" y="197"/>
                  </a:lnTo>
                  <a:lnTo>
                    <a:pt x="394" y="197"/>
                  </a:lnTo>
                  <a:lnTo>
                    <a:pt x="394" y="197"/>
                  </a:lnTo>
                  <a:lnTo>
                    <a:pt x="408" y="195"/>
                  </a:lnTo>
                  <a:lnTo>
                    <a:pt x="418" y="187"/>
                  </a:lnTo>
                  <a:lnTo>
                    <a:pt x="426" y="176"/>
                  </a:lnTo>
                  <a:lnTo>
                    <a:pt x="429" y="163"/>
                  </a:lnTo>
                  <a:lnTo>
                    <a:pt x="429" y="35"/>
                  </a:lnTo>
                  <a:lnTo>
                    <a:pt x="429" y="35"/>
                  </a:lnTo>
                  <a:lnTo>
                    <a:pt x="426" y="21"/>
                  </a:lnTo>
                  <a:lnTo>
                    <a:pt x="418" y="11"/>
                  </a:lnTo>
                  <a:lnTo>
                    <a:pt x="408" y="3"/>
                  </a:lnTo>
                  <a:lnTo>
                    <a:pt x="394" y="0"/>
                  </a:lnTo>
                  <a:lnTo>
                    <a:pt x="394" y="0"/>
                  </a:lnTo>
                  <a:close/>
                  <a:moveTo>
                    <a:pt x="394" y="163"/>
                  </a:moveTo>
                  <a:lnTo>
                    <a:pt x="266" y="163"/>
                  </a:lnTo>
                  <a:lnTo>
                    <a:pt x="266" y="35"/>
                  </a:lnTo>
                  <a:lnTo>
                    <a:pt x="394" y="35"/>
                  </a:lnTo>
                  <a:lnTo>
                    <a:pt x="394" y="163"/>
                  </a:lnTo>
                  <a:close/>
                  <a:moveTo>
                    <a:pt x="389" y="232"/>
                  </a:moveTo>
                  <a:lnTo>
                    <a:pt x="266" y="232"/>
                  </a:lnTo>
                  <a:lnTo>
                    <a:pt x="266" y="232"/>
                  </a:lnTo>
                  <a:lnTo>
                    <a:pt x="253" y="234"/>
                  </a:lnTo>
                  <a:lnTo>
                    <a:pt x="240" y="242"/>
                  </a:lnTo>
                  <a:lnTo>
                    <a:pt x="234" y="253"/>
                  </a:lnTo>
                  <a:lnTo>
                    <a:pt x="232" y="266"/>
                  </a:lnTo>
                  <a:lnTo>
                    <a:pt x="232" y="394"/>
                  </a:lnTo>
                  <a:lnTo>
                    <a:pt x="232" y="394"/>
                  </a:lnTo>
                  <a:lnTo>
                    <a:pt x="234" y="408"/>
                  </a:lnTo>
                  <a:lnTo>
                    <a:pt x="240" y="418"/>
                  </a:lnTo>
                  <a:lnTo>
                    <a:pt x="253" y="426"/>
                  </a:lnTo>
                  <a:lnTo>
                    <a:pt x="266" y="429"/>
                  </a:lnTo>
                  <a:lnTo>
                    <a:pt x="394" y="429"/>
                  </a:lnTo>
                  <a:lnTo>
                    <a:pt x="394" y="429"/>
                  </a:lnTo>
                  <a:lnTo>
                    <a:pt x="408" y="426"/>
                  </a:lnTo>
                  <a:lnTo>
                    <a:pt x="418" y="418"/>
                  </a:lnTo>
                  <a:lnTo>
                    <a:pt x="426" y="408"/>
                  </a:lnTo>
                  <a:lnTo>
                    <a:pt x="429" y="394"/>
                  </a:lnTo>
                  <a:lnTo>
                    <a:pt x="429" y="266"/>
                  </a:lnTo>
                  <a:lnTo>
                    <a:pt x="429" y="266"/>
                  </a:lnTo>
                  <a:lnTo>
                    <a:pt x="426" y="261"/>
                  </a:lnTo>
                  <a:lnTo>
                    <a:pt x="426" y="253"/>
                  </a:lnTo>
                  <a:lnTo>
                    <a:pt x="416" y="242"/>
                  </a:lnTo>
                  <a:lnTo>
                    <a:pt x="405" y="234"/>
                  </a:lnTo>
                  <a:lnTo>
                    <a:pt x="389" y="232"/>
                  </a:lnTo>
                  <a:lnTo>
                    <a:pt x="389" y="232"/>
                  </a:lnTo>
                  <a:close/>
                  <a:moveTo>
                    <a:pt x="394" y="394"/>
                  </a:moveTo>
                  <a:lnTo>
                    <a:pt x="266" y="394"/>
                  </a:lnTo>
                  <a:lnTo>
                    <a:pt x="266" y="266"/>
                  </a:lnTo>
                  <a:lnTo>
                    <a:pt x="394" y="266"/>
                  </a:lnTo>
                  <a:lnTo>
                    <a:pt x="394" y="394"/>
                  </a:lnTo>
                  <a:close/>
                </a:path>
              </a:pathLst>
            </a:custGeom>
            <a:solidFill>
              <a:srgbClr val="50505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p:nvPr/>
        </p:nvGrpSpPr>
        <p:grpSpPr>
          <a:xfrm>
            <a:off x="457200" y="1851360"/>
            <a:ext cx="1463040" cy="1592386"/>
            <a:chOff x="457200" y="1618350"/>
            <a:chExt cx="1463040" cy="1592386"/>
          </a:xfrm>
        </p:grpSpPr>
        <p:sp>
          <p:nvSpPr>
            <p:cNvPr id="93" name="TextBox 103"/>
            <p:cNvSpPr txBox="1"/>
            <p:nvPr/>
          </p:nvSpPr>
          <p:spPr>
            <a:xfrm>
              <a:off x="457200" y="2582872"/>
              <a:ext cx="1463040" cy="627864"/>
            </a:xfrm>
            <a:prstGeom prst="rect">
              <a:avLst/>
            </a:prstGeom>
          </p:spPr>
          <p:txBody>
            <a:bodyPr vert="horz" wrap="square" lIns="146304" tIns="91440" rIns="146304" bIns="91440" rtlCol="0">
              <a:spAutoFit/>
            </a:bodyPr>
            <a:lstStyle>
              <a:defPPr>
                <a:defRPr lang="en-US"/>
              </a:defPPr>
              <a:lvl1pPr marR="0" indent="0" fontAlgn="auto">
                <a:lnSpc>
                  <a:spcPct val="90000"/>
                </a:lnSpc>
                <a:spcBef>
                  <a:spcPts val="0"/>
                </a:spcBef>
                <a:spcAft>
                  <a:spcPts val="0"/>
                </a:spcAft>
                <a:buClrTx/>
                <a:buSzPct val="90000"/>
                <a:buFont typeface="Arial" pitchFamily="34" charset="0"/>
                <a:buNone/>
                <a:tabLst/>
                <a:defRPr sz="4000" spc="0" baseline="0">
                  <a:gradFill>
                    <a:gsLst>
                      <a:gs pos="92515">
                        <a:schemeClr val="tx2"/>
                      </a:gs>
                      <a:gs pos="75000">
                        <a:schemeClr val="tx2"/>
                      </a:gs>
                    </a:gsLst>
                    <a:lin ang="5400000" scaled="0"/>
                  </a:gradFill>
                  <a:cs typeface="Segoe UI Semilight" panose="020B0402040204020203" pitchFamily="34" charset="0"/>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1600" dirty="0">
                  <a:gradFill>
                    <a:gsLst>
                      <a:gs pos="92515">
                        <a:schemeClr val="tx1"/>
                      </a:gs>
                      <a:gs pos="75000">
                        <a:schemeClr val="tx1"/>
                      </a:gs>
                    </a:gsLst>
                    <a:lin ang="5400000" scaled="0"/>
                  </a:gradFill>
                  <a:cs typeface="+mn-cs"/>
                </a:rPr>
                <a:t>Azure </a:t>
              </a:r>
              <a:r>
                <a:rPr lang="en-US" sz="1600" dirty="0" smtClean="0">
                  <a:gradFill>
                    <a:gsLst>
                      <a:gs pos="92515">
                        <a:schemeClr val="tx1"/>
                      </a:gs>
                      <a:gs pos="75000">
                        <a:schemeClr val="tx1"/>
                      </a:gs>
                    </a:gsLst>
                    <a:lin ang="5400000" scaled="0"/>
                  </a:gradFill>
                  <a:cs typeface="+mn-cs"/>
                </a:rPr>
                <a:t>Active </a:t>
              </a:r>
              <a:r>
                <a:rPr lang="en-US" sz="1600" dirty="0">
                  <a:gradFill>
                    <a:gsLst>
                      <a:gs pos="92515">
                        <a:schemeClr val="tx1"/>
                      </a:gs>
                      <a:gs pos="75000">
                        <a:schemeClr val="tx1"/>
                      </a:gs>
                    </a:gsLst>
                    <a:lin ang="5400000" scaled="0"/>
                  </a:gradFill>
                  <a:cs typeface="+mn-cs"/>
                </a:rPr>
                <a:t>Directory</a:t>
              </a:r>
            </a:p>
          </p:txBody>
        </p:sp>
        <p:grpSp>
          <p:nvGrpSpPr>
            <p:cNvPr id="27" name="Group 26"/>
            <p:cNvGrpSpPr>
              <a:grpSpLocks noChangeAspect="1"/>
            </p:cNvGrpSpPr>
            <p:nvPr/>
          </p:nvGrpSpPr>
          <p:grpSpPr>
            <a:xfrm>
              <a:off x="457200" y="1618350"/>
              <a:ext cx="1463040" cy="964532"/>
              <a:chOff x="732798" y="2464207"/>
              <a:chExt cx="1463040" cy="964532"/>
            </a:xfrm>
          </p:grpSpPr>
          <p:sp>
            <p:nvSpPr>
              <p:cNvPr id="10" name="Freeform 5"/>
              <p:cNvSpPr>
                <a:spLocks noChangeAspect="1"/>
              </p:cNvSpPr>
              <p:nvPr/>
            </p:nvSpPr>
            <p:spPr bwMode="auto">
              <a:xfrm>
                <a:off x="732798" y="2464207"/>
                <a:ext cx="1463040" cy="964532"/>
              </a:xfrm>
              <a:custGeom>
                <a:avLst/>
                <a:gdLst>
                  <a:gd name="T0" fmla="*/ 1074 w 1181"/>
                  <a:gd name="T1" fmla="*/ 729 h 777"/>
                  <a:gd name="T2" fmla="*/ 1074 w 1181"/>
                  <a:gd name="T3" fmla="*/ 729 h 777"/>
                  <a:gd name="T4" fmla="*/ 1074 w 1181"/>
                  <a:gd name="T5" fmla="*/ 729 h 777"/>
                  <a:gd name="T6" fmla="*/ 952 w 1181"/>
                  <a:gd name="T7" fmla="*/ 777 h 777"/>
                  <a:gd name="T8" fmla="*/ 924 w 1181"/>
                  <a:gd name="T9" fmla="*/ 777 h 777"/>
                  <a:gd name="T10" fmla="*/ 898 w 1181"/>
                  <a:gd name="T11" fmla="*/ 777 h 777"/>
                  <a:gd name="T12" fmla="*/ 366 w 1181"/>
                  <a:gd name="T13" fmla="*/ 777 h 777"/>
                  <a:gd name="T14" fmla="*/ 356 w 1181"/>
                  <a:gd name="T15" fmla="*/ 777 h 777"/>
                  <a:gd name="T16" fmla="*/ 342 w 1181"/>
                  <a:gd name="T17" fmla="*/ 777 h 777"/>
                  <a:gd name="T18" fmla="*/ 304 w 1181"/>
                  <a:gd name="T19" fmla="*/ 777 h 777"/>
                  <a:gd name="T20" fmla="*/ 219 w 1181"/>
                  <a:gd name="T21" fmla="*/ 777 h 777"/>
                  <a:gd name="T22" fmla="*/ 0 w 1181"/>
                  <a:gd name="T23" fmla="*/ 558 h 777"/>
                  <a:gd name="T24" fmla="*/ 190 w 1181"/>
                  <a:gd name="T25" fmla="*/ 340 h 777"/>
                  <a:gd name="T26" fmla="*/ 190 w 1181"/>
                  <a:gd name="T27" fmla="*/ 326 h 777"/>
                  <a:gd name="T28" fmla="*/ 376 w 1181"/>
                  <a:gd name="T29" fmla="*/ 31 h 777"/>
                  <a:gd name="T30" fmla="*/ 377 w 1181"/>
                  <a:gd name="T31" fmla="*/ 31 h 777"/>
                  <a:gd name="T32" fmla="*/ 514 w 1181"/>
                  <a:gd name="T33" fmla="*/ 0 h 777"/>
                  <a:gd name="T34" fmla="*/ 785 w 1181"/>
                  <a:gd name="T35" fmla="*/ 145 h 777"/>
                  <a:gd name="T36" fmla="*/ 875 w 1181"/>
                  <a:gd name="T37" fmla="*/ 123 h 777"/>
                  <a:gd name="T38" fmla="*/ 979 w 1181"/>
                  <a:gd name="T39" fmla="*/ 154 h 777"/>
                  <a:gd name="T40" fmla="*/ 1063 w 1181"/>
                  <a:gd name="T41" fmla="*/ 306 h 777"/>
                  <a:gd name="T42" fmla="*/ 1181 w 1181"/>
                  <a:gd name="T43" fmla="*/ 522 h 777"/>
                  <a:gd name="T44" fmla="*/ 1074 w 1181"/>
                  <a:gd name="T45" fmla="*/ 72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777">
                    <a:moveTo>
                      <a:pt x="1074" y="729"/>
                    </a:moveTo>
                    <a:cubicBezTo>
                      <a:pt x="1074" y="729"/>
                      <a:pt x="1074" y="729"/>
                      <a:pt x="1074" y="729"/>
                    </a:cubicBezTo>
                    <a:cubicBezTo>
                      <a:pt x="1074" y="729"/>
                      <a:pt x="1074" y="729"/>
                      <a:pt x="1074" y="729"/>
                    </a:cubicBezTo>
                    <a:cubicBezTo>
                      <a:pt x="1038" y="753"/>
                      <a:pt x="998" y="772"/>
                      <a:pt x="952" y="777"/>
                    </a:cubicBezTo>
                    <a:cubicBezTo>
                      <a:pt x="943" y="777"/>
                      <a:pt x="933" y="777"/>
                      <a:pt x="924" y="777"/>
                    </a:cubicBezTo>
                    <a:cubicBezTo>
                      <a:pt x="915" y="777"/>
                      <a:pt x="907" y="777"/>
                      <a:pt x="898" y="777"/>
                    </a:cubicBezTo>
                    <a:cubicBezTo>
                      <a:pt x="779" y="777"/>
                      <a:pt x="499" y="777"/>
                      <a:pt x="366" y="777"/>
                    </a:cubicBezTo>
                    <a:cubicBezTo>
                      <a:pt x="363" y="777"/>
                      <a:pt x="359" y="777"/>
                      <a:pt x="356" y="777"/>
                    </a:cubicBezTo>
                    <a:cubicBezTo>
                      <a:pt x="342" y="777"/>
                      <a:pt x="342" y="777"/>
                      <a:pt x="342" y="777"/>
                    </a:cubicBezTo>
                    <a:cubicBezTo>
                      <a:pt x="337" y="777"/>
                      <a:pt x="316" y="777"/>
                      <a:pt x="304" y="777"/>
                    </a:cubicBezTo>
                    <a:cubicBezTo>
                      <a:pt x="219" y="777"/>
                      <a:pt x="219" y="777"/>
                      <a:pt x="219" y="777"/>
                    </a:cubicBezTo>
                    <a:cubicBezTo>
                      <a:pt x="97" y="774"/>
                      <a:pt x="0" y="677"/>
                      <a:pt x="0" y="558"/>
                    </a:cubicBezTo>
                    <a:cubicBezTo>
                      <a:pt x="0" y="447"/>
                      <a:pt x="83" y="356"/>
                      <a:pt x="190" y="340"/>
                    </a:cubicBezTo>
                    <a:cubicBezTo>
                      <a:pt x="190" y="337"/>
                      <a:pt x="190" y="330"/>
                      <a:pt x="190" y="326"/>
                    </a:cubicBezTo>
                    <a:cubicBezTo>
                      <a:pt x="190" y="195"/>
                      <a:pt x="266" y="83"/>
                      <a:pt x="376" y="31"/>
                    </a:cubicBezTo>
                    <a:cubicBezTo>
                      <a:pt x="376" y="31"/>
                      <a:pt x="376" y="31"/>
                      <a:pt x="377" y="31"/>
                    </a:cubicBezTo>
                    <a:cubicBezTo>
                      <a:pt x="420" y="12"/>
                      <a:pt x="464" y="0"/>
                      <a:pt x="514" y="0"/>
                    </a:cubicBezTo>
                    <a:cubicBezTo>
                      <a:pt x="628" y="0"/>
                      <a:pt x="727" y="59"/>
                      <a:pt x="785" y="145"/>
                    </a:cubicBezTo>
                    <a:cubicBezTo>
                      <a:pt x="811" y="132"/>
                      <a:pt x="842" y="123"/>
                      <a:pt x="875" y="123"/>
                    </a:cubicBezTo>
                    <a:cubicBezTo>
                      <a:pt x="913" y="123"/>
                      <a:pt x="949" y="135"/>
                      <a:pt x="979" y="154"/>
                    </a:cubicBezTo>
                    <a:cubicBezTo>
                      <a:pt x="1029" y="187"/>
                      <a:pt x="1062" y="242"/>
                      <a:pt x="1063" y="306"/>
                    </a:cubicBezTo>
                    <a:cubicBezTo>
                      <a:pt x="1133" y="353"/>
                      <a:pt x="1181" y="434"/>
                      <a:pt x="1181" y="522"/>
                    </a:cubicBezTo>
                    <a:cubicBezTo>
                      <a:pt x="1181" y="608"/>
                      <a:pt x="1139" y="683"/>
                      <a:pt x="1074" y="729"/>
                    </a:cubicBezTo>
                    <a:close/>
                  </a:path>
                </a:pathLst>
              </a:custGeom>
              <a:solidFill>
                <a:srgbClr val="C0C0C0"/>
              </a:solidFill>
              <a:ln w="88900" cap="flat">
                <a:noFill/>
                <a:prstDash val="solid"/>
                <a:miter lim="800000"/>
                <a:headEnd/>
                <a:tailEnd/>
              </a:ln>
            </p:spPr>
            <p:txBody>
              <a:bodyPr vert="horz" wrap="square" lIns="91403" tIns="45702" rIns="91403" bIns="45702" numCol="1" anchor="t" anchorCtr="0" compatLnSpc="1">
                <a:prstTxWarp prst="textNoShape">
                  <a:avLst/>
                </a:prstTxWarp>
              </a:bodyPr>
              <a:lstStyle/>
              <a:p>
                <a:endParaRPr lang="en-US" sz="1799">
                  <a:solidFill>
                    <a:srgbClr val="FFFFFF"/>
                  </a:solidFill>
                </a:endParaRPr>
              </a:p>
            </p:txBody>
          </p:sp>
          <p:sp>
            <p:nvSpPr>
              <p:cNvPr id="26" name="Freeform 5"/>
              <p:cNvSpPr>
                <a:spLocks noEditPoints="1"/>
              </p:cNvSpPr>
              <p:nvPr/>
            </p:nvSpPr>
            <p:spPr bwMode="auto">
              <a:xfrm>
                <a:off x="1170630" y="2760033"/>
                <a:ext cx="587376" cy="515938"/>
              </a:xfrm>
              <a:custGeom>
                <a:avLst/>
                <a:gdLst>
                  <a:gd name="T0" fmla="*/ 433 w 487"/>
                  <a:gd name="T1" fmla="*/ 212 h 428"/>
                  <a:gd name="T2" fmla="*/ 409 w 487"/>
                  <a:gd name="T3" fmla="*/ 217 h 428"/>
                  <a:gd name="T4" fmla="*/ 289 w 487"/>
                  <a:gd name="T5" fmla="*/ 83 h 428"/>
                  <a:gd name="T6" fmla="*/ 298 w 487"/>
                  <a:gd name="T7" fmla="*/ 54 h 428"/>
                  <a:gd name="T8" fmla="*/ 243 w 487"/>
                  <a:gd name="T9" fmla="*/ 0 h 428"/>
                  <a:gd name="T10" fmla="*/ 189 w 487"/>
                  <a:gd name="T11" fmla="*/ 54 h 428"/>
                  <a:gd name="T12" fmla="*/ 198 w 487"/>
                  <a:gd name="T13" fmla="*/ 83 h 428"/>
                  <a:gd name="T14" fmla="*/ 77 w 487"/>
                  <a:gd name="T15" fmla="*/ 217 h 428"/>
                  <a:gd name="T16" fmla="*/ 54 w 487"/>
                  <a:gd name="T17" fmla="*/ 212 h 428"/>
                  <a:gd name="T18" fmla="*/ 0 w 487"/>
                  <a:gd name="T19" fmla="*/ 266 h 428"/>
                  <a:gd name="T20" fmla="*/ 54 w 487"/>
                  <a:gd name="T21" fmla="*/ 320 h 428"/>
                  <a:gd name="T22" fmla="*/ 91 w 487"/>
                  <a:gd name="T23" fmla="*/ 305 h 428"/>
                  <a:gd name="T24" fmla="*/ 191 w 487"/>
                  <a:gd name="T25" fmla="*/ 361 h 428"/>
                  <a:gd name="T26" fmla="*/ 189 w 487"/>
                  <a:gd name="T27" fmla="*/ 374 h 428"/>
                  <a:gd name="T28" fmla="*/ 243 w 487"/>
                  <a:gd name="T29" fmla="*/ 428 h 428"/>
                  <a:gd name="T30" fmla="*/ 298 w 487"/>
                  <a:gd name="T31" fmla="*/ 374 h 428"/>
                  <a:gd name="T32" fmla="*/ 296 w 487"/>
                  <a:gd name="T33" fmla="*/ 361 h 428"/>
                  <a:gd name="T34" fmla="*/ 395 w 487"/>
                  <a:gd name="T35" fmla="*/ 305 h 428"/>
                  <a:gd name="T36" fmla="*/ 433 w 487"/>
                  <a:gd name="T37" fmla="*/ 320 h 428"/>
                  <a:gd name="T38" fmla="*/ 487 w 487"/>
                  <a:gd name="T39" fmla="*/ 266 h 428"/>
                  <a:gd name="T40" fmla="*/ 433 w 487"/>
                  <a:gd name="T41" fmla="*/ 212 h 428"/>
                  <a:gd name="T42" fmla="*/ 100 w 487"/>
                  <a:gd name="T43" fmla="*/ 237 h 428"/>
                  <a:gd name="T44" fmla="*/ 220 w 487"/>
                  <a:gd name="T45" fmla="*/ 103 h 428"/>
                  <a:gd name="T46" fmla="*/ 228 w 487"/>
                  <a:gd name="T47" fmla="*/ 106 h 428"/>
                  <a:gd name="T48" fmla="*/ 228 w 487"/>
                  <a:gd name="T49" fmla="*/ 322 h 428"/>
                  <a:gd name="T50" fmla="*/ 206 w 487"/>
                  <a:gd name="T51" fmla="*/ 335 h 428"/>
                  <a:gd name="T52" fmla="*/ 106 w 487"/>
                  <a:gd name="T53" fmla="*/ 279 h 428"/>
                  <a:gd name="T54" fmla="*/ 108 w 487"/>
                  <a:gd name="T55" fmla="*/ 266 h 428"/>
                  <a:gd name="T56" fmla="*/ 100 w 487"/>
                  <a:gd name="T57" fmla="*/ 237 h 428"/>
                  <a:gd name="T58" fmla="*/ 258 w 487"/>
                  <a:gd name="T59" fmla="*/ 322 h 428"/>
                  <a:gd name="T60" fmla="*/ 258 w 487"/>
                  <a:gd name="T61" fmla="*/ 106 h 428"/>
                  <a:gd name="T62" fmla="*/ 267 w 487"/>
                  <a:gd name="T63" fmla="*/ 103 h 428"/>
                  <a:gd name="T64" fmla="*/ 387 w 487"/>
                  <a:gd name="T65" fmla="*/ 237 h 428"/>
                  <a:gd name="T66" fmla="*/ 379 w 487"/>
                  <a:gd name="T67" fmla="*/ 266 h 428"/>
                  <a:gd name="T68" fmla="*/ 380 w 487"/>
                  <a:gd name="T69" fmla="*/ 279 h 428"/>
                  <a:gd name="T70" fmla="*/ 281 w 487"/>
                  <a:gd name="T71" fmla="*/ 335 h 428"/>
                  <a:gd name="T72" fmla="*/ 258 w 487"/>
                  <a:gd name="T73" fmla="*/ 322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428">
                    <a:moveTo>
                      <a:pt x="433" y="212"/>
                    </a:moveTo>
                    <a:cubicBezTo>
                      <a:pt x="424" y="212"/>
                      <a:pt x="417" y="214"/>
                      <a:pt x="409" y="217"/>
                    </a:cubicBezTo>
                    <a:cubicBezTo>
                      <a:pt x="289" y="83"/>
                      <a:pt x="289" y="83"/>
                      <a:pt x="289" y="83"/>
                    </a:cubicBezTo>
                    <a:cubicBezTo>
                      <a:pt x="294" y="74"/>
                      <a:pt x="298" y="65"/>
                      <a:pt x="298" y="54"/>
                    </a:cubicBezTo>
                    <a:cubicBezTo>
                      <a:pt x="298" y="24"/>
                      <a:pt x="273" y="0"/>
                      <a:pt x="243" y="0"/>
                    </a:cubicBezTo>
                    <a:cubicBezTo>
                      <a:pt x="213" y="0"/>
                      <a:pt x="189" y="24"/>
                      <a:pt x="189" y="54"/>
                    </a:cubicBezTo>
                    <a:cubicBezTo>
                      <a:pt x="189" y="65"/>
                      <a:pt x="192" y="74"/>
                      <a:pt x="198" y="83"/>
                    </a:cubicBezTo>
                    <a:cubicBezTo>
                      <a:pt x="77" y="217"/>
                      <a:pt x="77" y="217"/>
                      <a:pt x="77" y="217"/>
                    </a:cubicBezTo>
                    <a:cubicBezTo>
                      <a:pt x="70" y="214"/>
                      <a:pt x="62" y="212"/>
                      <a:pt x="54" y="212"/>
                    </a:cubicBezTo>
                    <a:cubicBezTo>
                      <a:pt x="24" y="212"/>
                      <a:pt x="0" y="236"/>
                      <a:pt x="0" y="266"/>
                    </a:cubicBezTo>
                    <a:cubicBezTo>
                      <a:pt x="0" y="296"/>
                      <a:pt x="24" y="320"/>
                      <a:pt x="54" y="320"/>
                    </a:cubicBezTo>
                    <a:cubicBezTo>
                      <a:pt x="68" y="320"/>
                      <a:pt x="82" y="314"/>
                      <a:pt x="91" y="305"/>
                    </a:cubicBezTo>
                    <a:cubicBezTo>
                      <a:pt x="191" y="361"/>
                      <a:pt x="191" y="361"/>
                      <a:pt x="191" y="361"/>
                    </a:cubicBezTo>
                    <a:cubicBezTo>
                      <a:pt x="190" y="366"/>
                      <a:pt x="189" y="370"/>
                      <a:pt x="189" y="374"/>
                    </a:cubicBezTo>
                    <a:cubicBezTo>
                      <a:pt x="189" y="404"/>
                      <a:pt x="213" y="428"/>
                      <a:pt x="243" y="428"/>
                    </a:cubicBezTo>
                    <a:cubicBezTo>
                      <a:pt x="273" y="428"/>
                      <a:pt x="298" y="404"/>
                      <a:pt x="298" y="374"/>
                    </a:cubicBezTo>
                    <a:cubicBezTo>
                      <a:pt x="298" y="370"/>
                      <a:pt x="297" y="366"/>
                      <a:pt x="296" y="361"/>
                    </a:cubicBezTo>
                    <a:cubicBezTo>
                      <a:pt x="395" y="305"/>
                      <a:pt x="395" y="305"/>
                      <a:pt x="395" y="305"/>
                    </a:cubicBezTo>
                    <a:cubicBezTo>
                      <a:pt x="405" y="314"/>
                      <a:pt x="418" y="320"/>
                      <a:pt x="433" y="320"/>
                    </a:cubicBezTo>
                    <a:cubicBezTo>
                      <a:pt x="463" y="320"/>
                      <a:pt x="487" y="296"/>
                      <a:pt x="487" y="266"/>
                    </a:cubicBezTo>
                    <a:cubicBezTo>
                      <a:pt x="487" y="236"/>
                      <a:pt x="463" y="212"/>
                      <a:pt x="433" y="212"/>
                    </a:cubicBezTo>
                    <a:close/>
                    <a:moveTo>
                      <a:pt x="100" y="237"/>
                    </a:moveTo>
                    <a:cubicBezTo>
                      <a:pt x="220" y="103"/>
                      <a:pt x="220" y="103"/>
                      <a:pt x="220" y="103"/>
                    </a:cubicBezTo>
                    <a:cubicBezTo>
                      <a:pt x="223" y="104"/>
                      <a:pt x="225" y="105"/>
                      <a:pt x="228" y="106"/>
                    </a:cubicBezTo>
                    <a:cubicBezTo>
                      <a:pt x="228" y="322"/>
                      <a:pt x="228" y="322"/>
                      <a:pt x="228" y="322"/>
                    </a:cubicBezTo>
                    <a:cubicBezTo>
                      <a:pt x="220" y="325"/>
                      <a:pt x="212" y="329"/>
                      <a:pt x="206" y="335"/>
                    </a:cubicBezTo>
                    <a:cubicBezTo>
                      <a:pt x="106" y="279"/>
                      <a:pt x="106" y="279"/>
                      <a:pt x="106" y="279"/>
                    </a:cubicBezTo>
                    <a:cubicBezTo>
                      <a:pt x="107" y="274"/>
                      <a:pt x="108" y="270"/>
                      <a:pt x="108" y="266"/>
                    </a:cubicBezTo>
                    <a:cubicBezTo>
                      <a:pt x="108" y="255"/>
                      <a:pt x="105" y="246"/>
                      <a:pt x="100" y="237"/>
                    </a:cubicBezTo>
                    <a:close/>
                    <a:moveTo>
                      <a:pt x="258" y="322"/>
                    </a:moveTo>
                    <a:cubicBezTo>
                      <a:pt x="258" y="106"/>
                      <a:pt x="258" y="106"/>
                      <a:pt x="258" y="106"/>
                    </a:cubicBezTo>
                    <a:cubicBezTo>
                      <a:pt x="261" y="105"/>
                      <a:pt x="264" y="104"/>
                      <a:pt x="267" y="103"/>
                    </a:cubicBezTo>
                    <a:cubicBezTo>
                      <a:pt x="387" y="237"/>
                      <a:pt x="387" y="237"/>
                      <a:pt x="387" y="237"/>
                    </a:cubicBezTo>
                    <a:cubicBezTo>
                      <a:pt x="382" y="246"/>
                      <a:pt x="379" y="255"/>
                      <a:pt x="379" y="266"/>
                    </a:cubicBezTo>
                    <a:cubicBezTo>
                      <a:pt x="379" y="270"/>
                      <a:pt x="379" y="274"/>
                      <a:pt x="380" y="279"/>
                    </a:cubicBezTo>
                    <a:cubicBezTo>
                      <a:pt x="281" y="335"/>
                      <a:pt x="281" y="335"/>
                      <a:pt x="281" y="335"/>
                    </a:cubicBezTo>
                    <a:cubicBezTo>
                      <a:pt x="275" y="329"/>
                      <a:pt x="267" y="325"/>
                      <a:pt x="258" y="322"/>
                    </a:cubicBezTo>
                    <a:close/>
                  </a:path>
                </a:pathLst>
              </a:custGeom>
              <a:solidFill>
                <a:srgbClr val="505050"/>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p:cNvGrpSpPr/>
          <p:nvPr/>
        </p:nvGrpSpPr>
        <p:grpSpPr>
          <a:xfrm>
            <a:off x="2697480" y="1901492"/>
            <a:ext cx="7863840" cy="914400"/>
            <a:chOff x="2560677" y="1700784"/>
            <a:chExt cx="8229600" cy="914400"/>
          </a:xfrm>
        </p:grpSpPr>
        <p:sp>
          <p:nvSpPr>
            <p:cNvPr id="99" name="Rounded Rectangle 23"/>
            <p:cNvSpPr/>
            <p:nvPr/>
          </p:nvSpPr>
          <p:spPr bwMode="auto">
            <a:xfrm>
              <a:off x="2560677" y="1700784"/>
              <a:ext cx="8229600" cy="914400"/>
            </a:xfrm>
            <a:prstGeom prst="rect">
              <a:avLst/>
            </a:prstGeom>
            <a:solidFill>
              <a:schemeClr val="accent5"/>
            </a:solidFill>
            <a:ln w="38100">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0" tIns="146304" rIns="182880" bIns="146304" numCol="1" rtlCol="0" anchor="ctr" anchorCtr="0" compatLnSpc="1">
              <a:prstTxWarp prst="textNoShape">
                <a:avLst/>
              </a:prstTxWarp>
            </a:bodyPr>
            <a:lstStyle/>
            <a:p>
              <a:pPr defTabSz="932103" fontAlgn="base">
                <a:spcBef>
                  <a:spcPct val="0"/>
                </a:spcBef>
                <a:spcAft>
                  <a:spcPct val="0"/>
                </a:spcAft>
              </a:pPr>
              <a:r>
                <a:rPr lang="en-US" sz="2799" dirty="0" smtClean="0">
                  <a:gradFill>
                    <a:gsLst>
                      <a:gs pos="0">
                        <a:srgbClr val="FFFFFF"/>
                      </a:gs>
                      <a:gs pos="100000">
                        <a:srgbClr val="FFFFFF"/>
                      </a:gs>
                    </a:gsLst>
                    <a:lin ang="5400000" scaled="0"/>
                  </a:gradFill>
                </a:rPr>
                <a:t>Office 365 Groups</a:t>
              </a:r>
              <a:endParaRPr lang="en-US" sz="2799" dirty="0">
                <a:gradFill>
                  <a:gsLst>
                    <a:gs pos="0">
                      <a:srgbClr val="FFFFFF"/>
                    </a:gs>
                    <a:gs pos="100000">
                      <a:srgbClr val="FFFFFF"/>
                    </a:gs>
                  </a:gsLst>
                  <a:lin ang="5400000" scaled="0"/>
                </a:gradFill>
              </a:endParaRPr>
            </a:p>
          </p:txBody>
        </p:sp>
        <p:pic>
          <p:nvPicPr>
            <p:cNvPr id="109" name="Picture 1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863" y="1900650"/>
              <a:ext cx="627253" cy="514669"/>
            </a:xfrm>
            <a:prstGeom prst="rect">
              <a:avLst/>
            </a:prstGeom>
          </p:spPr>
        </p:pic>
      </p:grpSp>
      <p:grpSp>
        <p:nvGrpSpPr>
          <p:cNvPr id="53" name="Group 52"/>
          <p:cNvGrpSpPr/>
          <p:nvPr/>
        </p:nvGrpSpPr>
        <p:grpSpPr>
          <a:xfrm>
            <a:off x="2697480" y="2861612"/>
            <a:ext cx="7863840" cy="2931805"/>
            <a:chOff x="2514600" y="2743200"/>
            <a:chExt cx="7863840" cy="2931805"/>
          </a:xfrm>
        </p:grpSpPr>
        <p:sp>
          <p:nvSpPr>
            <p:cNvPr id="72" name="Rectangle 19"/>
            <p:cNvSpPr/>
            <p:nvPr/>
          </p:nvSpPr>
          <p:spPr bwMode="auto">
            <a:xfrm>
              <a:off x="9555480" y="2743200"/>
              <a:ext cx="822960" cy="2931805"/>
            </a:xfrm>
            <a:prstGeom prst="rect">
              <a:avLst/>
            </a:prstGeom>
            <a:solidFill>
              <a:srgbClr val="D83B01"/>
            </a:solidFill>
            <a:ln w="25400">
              <a:solidFill>
                <a:schemeClr val="tx1">
                  <a:lumMod val="75000"/>
                </a:schemeClr>
              </a:solidFill>
              <a:prstDash val="sysDash"/>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3237" tIns="91440" rIns="93237" bIns="46618" numCol="1" rtlCol="0" anchor="t" anchorCtr="0" compatLnSpc="1">
              <a:prstTxWarp prst="textNoShape">
                <a:avLst/>
              </a:prstTxWarp>
            </a:bodyPr>
            <a:lstStyle/>
            <a:p>
              <a:pPr algn="ctr" defTabSz="932103" fontAlgn="base">
                <a:spcBef>
                  <a:spcPct val="0"/>
                </a:spcBef>
                <a:spcAft>
                  <a:spcPct val="0"/>
                </a:spcAft>
              </a:pPr>
              <a:r>
                <a:rPr lang="en-US" sz="4000" smtClean="0">
                  <a:gradFill>
                    <a:gsLst>
                      <a:gs pos="0">
                        <a:srgbClr val="FFFFFF"/>
                      </a:gs>
                      <a:gs pos="100000">
                        <a:srgbClr val="FFFFFF"/>
                      </a:gs>
                    </a:gsLst>
                    <a:lin ang="5400000" scaled="0"/>
                  </a:gradFill>
                </a:rPr>
                <a:t>…</a:t>
              </a:r>
              <a:endParaRPr lang="en-US" sz="4000" dirty="0">
                <a:gradFill>
                  <a:gsLst>
                    <a:gs pos="0">
                      <a:srgbClr val="FFFFFF"/>
                    </a:gs>
                    <a:gs pos="100000">
                      <a:srgbClr val="FFFFFF"/>
                    </a:gs>
                  </a:gsLst>
                  <a:lin ang="5400000" scaled="0"/>
                </a:gradFill>
              </a:endParaRPr>
            </a:p>
          </p:txBody>
        </p:sp>
        <p:grpSp>
          <p:nvGrpSpPr>
            <p:cNvPr id="45" name="Group 44"/>
            <p:cNvGrpSpPr/>
            <p:nvPr/>
          </p:nvGrpSpPr>
          <p:grpSpPr>
            <a:xfrm>
              <a:off x="6035040" y="2743200"/>
              <a:ext cx="822960" cy="2931805"/>
              <a:chOff x="6217920" y="2674311"/>
              <a:chExt cx="822960" cy="2931805"/>
            </a:xfrm>
          </p:grpSpPr>
          <p:sp>
            <p:nvSpPr>
              <p:cNvPr id="68" name="Rectangle 19"/>
              <p:cNvSpPr/>
              <p:nvPr/>
            </p:nvSpPr>
            <p:spPr bwMode="auto">
              <a:xfrm>
                <a:off x="6217920" y="2674311"/>
                <a:ext cx="822960" cy="2931805"/>
              </a:xfrm>
              <a:prstGeom prst="rect">
                <a:avLst/>
              </a:prstGeom>
              <a:solidFill>
                <a:srgbClr val="0078D7"/>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Skype</a:t>
                </a:r>
                <a:endParaRPr lang="en-US" sz="2000" dirty="0">
                  <a:gradFill>
                    <a:gsLst>
                      <a:gs pos="0">
                        <a:srgbClr val="FFFFFF"/>
                      </a:gs>
                      <a:gs pos="100000">
                        <a:srgbClr val="FFFFFF"/>
                      </a:gs>
                    </a:gsLst>
                    <a:lin ang="5400000" scaled="0"/>
                  </a:gradFill>
                </a:endParaRPr>
              </a:p>
            </p:txBody>
          </p:sp>
          <p:sp>
            <p:nvSpPr>
              <p:cNvPr id="102" name="Freeform 13"/>
              <p:cNvSpPr>
                <a:spLocks noChangeAspect="1" noEditPoints="1"/>
              </p:cNvSpPr>
              <p:nvPr/>
            </p:nvSpPr>
            <p:spPr bwMode="black">
              <a:xfrm>
                <a:off x="6400800" y="2842193"/>
                <a:ext cx="457200" cy="462513"/>
              </a:xfrm>
              <a:custGeom>
                <a:avLst/>
                <a:gdLst>
                  <a:gd name="T0" fmla="*/ 747 w 769"/>
                  <a:gd name="T1" fmla="*/ 473 h 780"/>
                  <a:gd name="T2" fmla="*/ 756 w 769"/>
                  <a:gd name="T3" fmla="*/ 394 h 780"/>
                  <a:gd name="T4" fmla="*/ 389 w 769"/>
                  <a:gd name="T5" fmla="*/ 27 h 780"/>
                  <a:gd name="T6" fmla="*/ 326 w 769"/>
                  <a:gd name="T7" fmla="*/ 33 h 780"/>
                  <a:gd name="T8" fmla="*/ 213 w 769"/>
                  <a:gd name="T9" fmla="*/ 0 h 780"/>
                  <a:gd name="T10" fmla="*/ 0 w 769"/>
                  <a:gd name="T11" fmla="*/ 213 h 780"/>
                  <a:gd name="T12" fmla="*/ 29 w 769"/>
                  <a:gd name="T13" fmla="*/ 320 h 780"/>
                  <a:gd name="T14" fmla="*/ 22 w 769"/>
                  <a:gd name="T15" fmla="*/ 394 h 780"/>
                  <a:gd name="T16" fmla="*/ 389 w 769"/>
                  <a:gd name="T17" fmla="*/ 761 h 780"/>
                  <a:gd name="T18" fmla="*/ 456 w 769"/>
                  <a:gd name="T19" fmla="*/ 755 h 780"/>
                  <a:gd name="T20" fmla="*/ 556 w 769"/>
                  <a:gd name="T21" fmla="*/ 780 h 780"/>
                  <a:gd name="T22" fmla="*/ 769 w 769"/>
                  <a:gd name="T23" fmla="*/ 567 h 780"/>
                  <a:gd name="T24" fmla="*/ 747 w 769"/>
                  <a:gd name="T25" fmla="*/ 473 h 780"/>
                  <a:gd name="T26" fmla="*/ 577 w 769"/>
                  <a:gd name="T27" fmla="*/ 570 h 780"/>
                  <a:gd name="T28" fmla="*/ 502 w 769"/>
                  <a:gd name="T29" fmla="*/ 626 h 780"/>
                  <a:gd name="T30" fmla="*/ 388 w 769"/>
                  <a:gd name="T31" fmla="*/ 646 h 780"/>
                  <a:gd name="T32" fmla="*/ 256 w 769"/>
                  <a:gd name="T33" fmla="*/ 619 h 780"/>
                  <a:gd name="T34" fmla="*/ 196 w 769"/>
                  <a:gd name="T35" fmla="*/ 565 h 780"/>
                  <a:gd name="T36" fmla="*/ 172 w 769"/>
                  <a:gd name="T37" fmla="*/ 499 h 780"/>
                  <a:gd name="T38" fmla="*/ 188 w 769"/>
                  <a:gd name="T39" fmla="*/ 464 h 780"/>
                  <a:gd name="T40" fmla="*/ 226 w 769"/>
                  <a:gd name="T41" fmla="*/ 450 h 780"/>
                  <a:gd name="T42" fmla="*/ 258 w 769"/>
                  <a:gd name="T43" fmla="*/ 461 h 780"/>
                  <a:gd name="T44" fmla="*/ 280 w 769"/>
                  <a:gd name="T45" fmla="*/ 493 h 780"/>
                  <a:gd name="T46" fmla="*/ 301 w 769"/>
                  <a:gd name="T47" fmla="*/ 530 h 780"/>
                  <a:gd name="T48" fmla="*/ 332 w 769"/>
                  <a:gd name="T49" fmla="*/ 554 h 780"/>
                  <a:gd name="T50" fmla="*/ 385 w 769"/>
                  <a:gd name="T51" fmla="*/ 563 h 780"/>
                  <a:gd name="T52" fmla="*/ 459 w 769"/>
                  <a:gd name="T53" fmla="*/ 544 h 780"/>
                  <a:gd name="T54" fmla="*/ 486 w 769"/>
                  <a:gd name="T55" fmla="*/ 498 h 780"/>
                  <a:gd name="T56" fmla="*/ 472 w 769"/>
                  <a:gd name="T57" fmla="*/ 463 h 780"/>
                  <a:gd name="T58" fmla="*/ 433 w 769"/>
                  <a:gd name="T59" fmla="*/ 442 h 780"/>
                  <a:gd name="T60" fmla="*/ 365 w 769"/>
                  <a:gd name="T61" fmla="*/ 425 h 780"/>
                  <a:gd name="T62" fmla="*/ 269 w 769"/>
                  <a:gd name="T63" fmla="*/ 396 h 780"/>
                  <a:gd name="T64" fmla="*/ 206 w 769"/>
                  <a:gd name="T65" fmla="*/ 350 h 780"/>
                  <a:gd name="T66" fmla="*/ 182 w 769"/>
                  <a:gd name="T67" fmla="*/ 277 h 780"/>
                  <a:gd name="T68" fmla="*/ 207 w 769"/>
                  <a:gd name="T69" fmla="*/ 202 h 780"/>
                  <a:gd name="T70" fmla="*/ 279 w 769"/>
                  <a:gd name="T71" fmla="*/ 153 h 780"/>
                  <a:gd name="T72" fmla="*/ 386 w 769"/>
                  <a:gd name="T73" fmla="*/ 136 h 780"/>
                  <a:gd name="T74" fmla="*/ 472 w 769"/>
                  <a:gd name="T75" fmla="*/ 147 h 780"/>
                  <a:gd name="T76" fmla="*/ 532 w 769"/>
                  <a:gd name="T77" fmla="*/ 178 h 780"/>
                  <a:gd name="T78" fmla="*/ 568 w 769"/>
                  <a:gd name="T79" fmla="*/ 218 h 780"/>
                  <a:gd name="T80" fmla="*/ 580 w 769"/>
                  <a:gd name="T81" fmla="*/ 259 h 780"/>
                  <a:gd name="T82" fmla="*/ 565 w 769"/>
                  <a:gd name="T83" fmla="*/ 295 h 780"/>
                  <a:gd name="T84" fmla="*/ 527 w 769"/>
                  <a:gd name="T85" fmla="*/ 311 h 780"/>
                  <a:gd name="T86" fmla="*/ 495 w 769"/>
                  <a:gd name="T87" fmla="*/ 301 h 780"/>
                  <a:gd name="T88" fmla="*/ 473 w 769"/>
                  <a:gd name="T89" fmla="*/ 272 h 780"/>
                  <a:gd name="T90" fmla="*/ 440 w 769"/>
                  <a:gd name="T91" fmla="*/ 231 h 780"/>
                  <a:gd name="T92" fmla="*/ 379 w 769"/>
                  <a:gd name="T93" fmla="*/ 217 h 780"/>
                  <a:gd name="T94" fmla="*/ 316 w 769"/>
                  <a:gd name="T95" fmla="*/ 232 h 780"/>
                  <a:gd name="T96" fmla="*/ 293 w 769"/>
                  <a:gd name="T97" fmla="*/ 268 h 780"/>
                  <a:gd name="T98" fmla="*/ 300 w 769"/>
                  <a:gd name="T99" fmla="*/ 289 h 780"/>
                  <a:gd name="T100" fmla="*/ 322 w 769"/>
                  <a:gd name="T101" fmla="*/ 306 h 780"/>
                  <a:gd name="T102" fmla="*/ 352 w 769"/>
                  <a:gd name="T103" fmla="*/ 317 h 780"/>
                  <a:gd name="T104" fmla="*/ 402 w 769"/>
                  <a:gd name="T105" fmla="*/ 329 h 780"/>
                  <a:gd name="T106" fmla="*/ 483 w 769"/>
                  <a:gd name="T107" fmla="*/ 351 h 780"/>
                  <a:gd name="T108" fmla="*/ 546 w 769"/>
                  <a:gd name="T109" fmla="*/ 379 h 780"/>
                  <a:gd name="T110" fmla="*/ 588 w 769"/>
                  <a:gd name="T111" fmla="*/ 423 h 780"/>
                  <a:gd name="T112" fmla="*/ 603 w 769"/>
                  <a:gd name="T113" fmla="*/ 488 h 780"/>
                  <a:gd name="T114" fmla="*/ 577 w 769"/>
                  <a:gd name="T115" fmla="*/ 57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9" h="780">
                    <a:moveTo>
                      <a:pt x="747" y="473"/>
                    </a:moveTo>
                    <a:cubicBezTo>
                      <a:pt x="753" y="448"/>
                      <a:pt x="756" y="421"/>
                      <a:pt x="756" y="394"/>
                    </a:cubicBezTo>
                    <a:cubicBezTo>
                      <a:pt x="756" y="192"/>
                      <a:pt x="591" y="27"/>
                      <a:pt x="389" y="27"/>
                    </a:cubicBezTo>
                    <a:cubicBezTo>
                      <a:pt x="367" y="27"/>
                      <a:pt x="346" y="29"/>
                      <a:pt x="326" y="33"/>
                    </a:cubicBezTo>
                    <a:cubicBezTo>
                      <a:pt x="293" y="12"/>
                      <a:pt x="254" y="0"/>
                      <a:pt x="213" y="0"/>
                    </a:cubicBezTo>
                    <a:cubicBezTo>
                      <a:pt x="95" y="0"/>
                      <a:pt x="0" y="95"/>
                      <a:pt x="0" y="213"/>
                    </a:cubicBezTo>
                    <a:cubicBezTo>
                      <a:pt x="0" y="252"/>
                      <a:pt x="11" y="289"/>
                      <a:pt x="29" y="320"/>
                    </a:cubicBezTo>
                    <a:cubicBezTo>
                      <a:pt x="24" y="344"/>
                      <a:pt x="22" y="369"/>
                      <a:pt x="22" y="394"/>
                    </a:cubicBezTo>
                    <a:cubicBezTo>
                      <a:pt x="22" y="597"/>
                      <a:pt x="186" y="761"/>
                      <a:pt x="389" y="761"/>
                    </a:cubicBezTo>
                    <a:cubicBezTo>
                      <a:pt x="412" y="761"/>
                      <a:pt x="434" y="759"/>
                      <a:pt x="456" y="755"/>
                    </a:cubicBezTo>
                    <a:cubicBezTo>
                      <a:pt x="486" y="771"/>
                      <a:pt x="520" y="780"/>
                      <a:pt x="556" y="780"/>
                    </a:cubicBezTo>
                    <a:cubicBezTo>
                      <a:pt x="674" y="780"/>
                      <a:pt x="769" y="685"/>
                      <a:pt x="769" y="567"/>
                    </a:cubicBezTo>
                    <a:cubicBezTo>
                      <a:pt x="769" y="534"/>
                      <a:pt x="761" y="501"/>
                      <a:pt x="747" y="473"/>
                    </a:cubicBezTo>
                    <a:close/>
                    <a:moveTo>
                      <a:pt x="577" y="570"/>
                    </a:moveTo>
                    <a:cubicBezTo>
                      <a:pt x="560" y="594"/>
                      <a:pt x="535" y="613"/>
                      <a:pt x="502" y="626"/>
                    </a:cubicBezTo>
                    <a:cubicBezTo>
                      <a:pt x="470" y="640"/>
                      <a:pt x="432" y="646"/>
                      <a:pt x="388" y="646"/>
                    </a:cubicBezTo>
                    <a:cubicBezTo>
                      <a:pt x="335" y="646"/>
                      <a:pt x="291" y="637"/>
                      <a:pt x="256" y="619"/>
                    </a:cubicBezTo>
                    <a:cubicBezTo>
                      <a:pt x="232" y="605"/>
                      <a:pt x="211" y="587"/>
                      <a:pt x="196" y="565"/>
                    </a:cubicBezTo>
                    <a:cubicBezTo>
                      <a:pt x="180" y="543"/>
                      <a:pt x="172" y="520"/>
                      <a:pt x="172" y="499"/>
                    </a:cubicBezTo>
                    <a:cubicBezTo>
                      <a:pt x="172" y="485"/>
                      <a:pt x="177" y="474"/>
                      <a:pt x="188" y="464"/>
                    </a:cubicBezTo>
                    <a:cubicBezTo>
                      <a:pt x="198" y="455"/>
                      <a:pt x="211" y="450"/>
                      <a:pt x="226" y="450"/>
                    </a:cubicBezTo>
                    <a:cubicBezTo>
                      <a:pt x="239" y="450"/>
                      <a:pt x="249" y="454"/>
                      <a:pt x="258" y="461"/>
                    </a:cubicBezTo>
                    <a:cubicBezTo>
                      <a:pt x="267" y="468"/>
                      <a:pt x="274" y="479"/>
                      <a:pt x="280" y="493"/>
                    </a:cubicBezTo>
                    <a:cubicBezTo>
                      <a:pt x="286" y="508"/>
                      <a:pt x="293" y="520"/>
                      <a:pt x="301" y="530"/>
                    </a:cubicBezTo>
                    <a:cubicBezTo>
                      <a:pt x="308" y="540"/>
                      <a:pt x="318" y="548"/>
                      <a:pt x="332" y="554"/>
                    </a:cubicBezTo>
                    <a:cubicBezTo>
                      <a:pt x="345" y="560"/>
                      <a:pt x="363" y="563"/>
                      <a:pt x="385" y="563"/>
                    </a:cubicBezTo>
                    <a:cubicBezTo>
                      <a:pt x="415" y="563"/>
                      <a:pt x="440" y="557"/>
                      <a:pt x="459" y="544"/>
                    </a:cubicBezTo>
                    <a:cubicBezTo>
                      <a:pt x="477" y="532"/>
                      <a:pt x="486" y="517"/>
                      <a:pt x="486" y="498"/>
                    </a:cubicBezTo>
                    <a:cubicBezTo>
                      <a:pt x="486" y="484"/>
                      <a:pt x="481" y="472"/>
                      <a:pt x="472" y="463"/>
                    </a:cubicBezTo>
                    <a:cubicBezTo>
                      <a:pt x="462" y="454"/>
                      <a:pt x="449" y="447"/>
                      <a:pt x="433" y="442"/>
                    </a:cubicBezTo>
                    <a:cubicBezTo>
                      <a:pt x="416" y="437"/>
                      <a:pt x="393" y="431"/>
                      <a:pt x="365" y="425"/>
                    </a:cubicBezTo>
                    <a:cubicBezTo>
                      <a:pt x="327" y="417"/>
                      <a:pt x="295" y="407"/>
                      <a:pt x="269" y="396"/>
                    </a:cubicBezTo>
                    <a:cubicBezTo>
                      <a:pt x="243" y="385"/>
                      <a:pt x="222" y="370"/>
                      <a:pt x="206" y="350"/>
                    </a:cubicBezTo>
                    <a:cubicBezTo>
                      <a:pt x="190" y="331"/>
                      <a:pt x="182" y="306"/>
                      <a:pt x="182" y="277"/>
                    </a:cubicBezTo>
                    <a:cubicBezTo>
                      <a:pt x="182" y="249"/>
                      <a:pt x="191" y="224"/>
                      <a:pt x="207" y="202"/>
                    </a:cubicBezTo>
                    <a:cubicBezTo>
                      <a:pt x="224" y="181"/>
                      <a:pt x="248" y="164"/>
                      <a:pt x="279" y="153"/>
                    </a:cubicBezTo>
                    <a:cubicBezTo>
                      <a:pt x="309" y="142"/>
                      <a:pt x="345" y="136"/>
                      <a:pt x="386" y="136"/>
                    </a:cubicBezTo>
                    <a:cubicBezTo>
                      <a:pt x="419" y="136"/>
                      <a:pt x="448" y="140"/>
                      <a:pt x="472" y="147"/>
                    </a:cubicBezTo>
                    <a:cubicBezTo>
                      <a:pt x="496" y="155"/>
                      <a:pt x="516" y="165"/>
                      <a:pt x="532" y="178"/>
                    </a:cubicBezTo>
                    <a:cubicBezTo>
                      <a:pt x="549" y="190"/>
                      <a:pt x="561" y="204"/>
                      <a:pt x="568" y="218"/>
                    </a:cubicBezTo>
                    <a:cubicBezTo>
                      <a:pt x="576" y="232"/>
                      <a:pt x="580" y="246"/>
                      <a:pt x="580" y="259"/>
                    </a:cubicBezTo>
                    <a:cubicBezTo>
                      <a:pt x="580" y="273"/>
                      <a:pt x="575" y="284"/>
                      <a:pt x="565" y="295"/>
                    </a:cubicBezTo>
                    <a:cubicBezTo>
                      <a:pt x="555" y="305"/>
                      <a:pt x="542" y="311"/>
                      <a:pt x="527" y="311"/>
                    </a:cubicBezTo>
                    <a:cubicBezTo>
                      <a:pt x="513" y="311"/>
                      <a:pt x="503" y="307"/>
                      <a:pt x="495" y="301"/>
                    </a:cubicBezTo>
                    <a:cubicBezTo>
                      <a:pt x="488" y="295"/>
                      <a:pt x="481" y="285"/>
                      <a:pt x="473" y="272"/>
                    </a:cubicBezTo>
                    <a:cubicBezTo>
                      <a:pt x="464" y="254"/>
                      <a:pt x="453" y="241"/>
                      <a:pt x="440" y="231"/>
                    </a:cubicBezTo>
                    <a:cubicBezTo>
                      <a:pt x="428" y="221"/>
                      <a:pt x="407" y="217"/>
                      <a:pt x="379" y="217"/>
                    </a:cubicBezTo>
                    <a:cubicBezTo>
                      <a:pt x="353" y="217"/>
                      <a:pt x="331" y="222"/>
                      <a:pt x="316" y="232"/>
                    </a:cubicBezTo>
                    <a:cubicBezTo>
                      <a:pt x="300" y="242"/>
                      <a:pt x="293" y="254"/>
                      <a:pt x="293" y="268"/>
                    </a:cubicBezTo>
                    <a:cubicBezTo>
                      <a:pt x="293" y="276"/>
                      <a:pt x="295" y="283"/>
                      <a:pt x="300" y="289"/>
                    </a:cubicBezTo>
                    <a:cubicBezTo>
                      <a:pt x="305" y="295"/>
                      <a:pt x="313" y="301"/>
                      <a:pt x="322" y="306"/>
                    </a:cubicBezTo>
                    <a:cubicBezTo>
                      <a:pt x="332" y="310"/>
                      <a:pt x="342" y="314"/>
                      <a:pt x="352" y="317"/>
                    </a:cubicBezTo>
                    <a:cubicBezTo>
                      <a:pt x="362" y="320"/>
                      <a:pt x="379" y="324"/>
                      <a:pt x="402" y="329"/>
                    </a:cubicBezTo>
                    <a:cubicBezTo>
                      <a:pt x="432" y="336"/>
                      <a:pt x="459" y="343"/>
                      <a:pt x="483" y="351"/>
                    </a:cubicBezTo>
                    <a:cubicBezTo>
                      <a:pt x="508" y="359"/>
                      <a:pt x="529" y="368"/>
                      <a:pt x="546" y="379"/>
                    </a:cubicBezTo>
                    <a:cubicBezTo>
                      <a:pt x="564" y="391"/>
                      <a:pt x="578" y="406"/>
                      <a:pt x="588" y="423"/>
                    </a:cubicBezTo>
                    <a:cubicBezTo>
                      <a:pt x="598" y="441"/>
                      <a:pt x="603" y="462"/>
                      <a:pt x="603" y="488"/>
                    </a:cubicBezTo>
                    <a:cubicBezTo>
                      <a:pt x="603" y="518"/>
                      <a:pt x="594" y="545"/>
                      <a:pt x="577" y="570"/>
                    </a:cubicBez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8" name="Group 47"/>
            <p:cNvGrpSpPr/>
            <p:nvPr/>
          </p:nvGrpSpPr>
          <p:grpSpPr>
            <a:xfrm>
              <a:off x="3394710" y="2743200"/>
              <a:ext cx="822960" cy="2931805"/>
              <a:chOff x="3440430" y="2674311"/>
              <a:chExt cx="822960" cy="2931805"/>
            </a:xfrm>
          </p:grpSpPr>
          <p:sp>
            <p:nvSpPr>
              <p:cNvPr id="64" name="Rectangle 19"/>
              <p:cNvSpPr/>
              <p:nvPr/>
            </p:nvSpPr>
            <p:spPr bwMode="auto">
              <a:xfrm>
                <a:off x="344043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OneDrive</a:t>
                </a:r>
                <a:endParaRPr lang="en-US" sz="2000" dirty="0">
                  <a:gradFill>
                    <a:gsLst>
                      <a:gs pos="0">
                        <a:srgbClr val="FFFFFF"/>
                      </a:gs>
                      <a:gs pos="100000">
                        <a:srgbClr val="FFFFFF"/>
                      </a:gs>
                    </a:gsLst>
                    <a:lin ang="5400000" scaled="0"/>
                  </a:gradFill>
                </a:endParaRPr>
              </a:p>
            </p:txBody>
          </p:sp>
          <p:sp>
            <p:nvSpPr>
              <p:cNvPr id="100" name="Freeform 22"/>
              <p:cNvSpPr>
                <a:spLocks noChangeAspect="1" noEditPoints="1"/>
              </p:cNvSpPr>
              <p:nvPr/>
            </p:nvSpPr>
            <p:spPr bwMode="black">
              <a:xfrm>
                <a:off x="3577590" y="2902295"/>
                <a:ext cx="548640" cy="342308"/>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2" name="Group 41"/>
            <p:cNvGrpSpPr/>
            <p:nvPr/>
          </p:nvGrpSpPr>
          <p:grpSpPr>
            <a:xfrm>
              <a:off x="8675370" y="2743200"/>
              <a:ext cx="822960" cy="2931805"/>
              <a:chOff x="8995410" y="2674311"/>
              <a:chExt cx="822960" cy="2931805"/>
            </a:xfrm>
          </p:grpSpPr>
          <p:sp>
            <p:nvSpPr>
              <p:cNvPr id="71" name="Rectangle 19"/>
              <p:cNvSpPr/>
              <p:nvPr/>
            </p:nvSpPr>
            <p:spPr bwMode="auto">
              <a:xfrm>
                <a:off x="8995410" y="2674311"/>
                <a:ext cx="822960" cy="2931805"/>
              </a:xfrm>
              <a:prstGeom prst="rect">
                <a:avLst/>
              </a:prstGeom>
              <a:solidFill>
                <a:srgbClr val="D83B01"/>
              </a:solidFill>
              <a:ln w="25400">
                <a:solidFill>
                  <a:schemeClr val="tx1">
                    <a:lumMod val="75000"/>
                  </a:schemeClr>
                </a:solidFill>
                <a:prstDash val="sysDash"/>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Yammer</a:t>
                </a:r>
                <a:endParaRPr lang="en-US" sz="2000" dirty="0">
                  <a:gradFill>
                    <a:gsLst>
                      <a:gs pos="0">
                        <a:srgbClr val="FFFFFF"/>
                      </a:gs>
                      <a:gs pos="100000">
                        <a:srgbClr val="FFFFFF"/>
                      </a:gs>
                    </a:gsLst>
                    <a:lin ang="5400000" scaled="0"/>
                  </a:gradFill>
                </a:endParaRPr>
              </a:p>
            </p:txBody>
          </p:sp>
          <p:sp>
            <p:nvSpPr>
              <p:cNvPr id="101" name="Freeform 5"/>
              <p:cNvSpPr>
                <a:spLocks noChangeAspect="1" noEditPoints="1"/>
              </p:cNvSpPr>
              <p:nvPr/>
            </p:nvSpPr>
            <p:spPr bwMode="black">
              <a:xfrm>
                <a:off x="9178290" y="2880607"/>
                <a:ext cx="457200" cy="385685"/>
              </a:xfrm>
              <a:custGeom>
                <a:avLst/>
                <a:gdLst>
                  <a:gd name="T0" fmla="*/ 202 w 389"/>
                  <a:gd name="T1" fmla="*/ 6 h 328"/>
                  <a:gd name="T2" fmla="*/ 177 w 389"/>
                  <a:gd name="T3" fmla="*/ 18 h 328"/>
                  <a:gd name="T4" fmla="*/ 177 w 389"/>
                  <a:gd name="T5" fmla="*/ 19 h 328"/>
                  <a:gd name="T6" fmla="*/ 177 w 389"/>
                  <a:gd name="T7" fmla="*/ 20 h 328"/>
                  <a:gd name="T8" fmla="*/ 177 w 389"/>
                  <a:gd name="T9" fmla="*/ 20 h 328"/>
                  <a:gd name="T10" fmla="*/ 113 w 389"/>
                  <a:gd name="T11" fmla="*/ 188 h 328"/>
                  <a:gd name="T12" fmla="*/ 112 w 389"/>
                  <a:gd name="T13" fmla="*/ 188 h 328"/>
                  <a:gd name="T14" fmla="*/ 44 w 389"/>
                  <a:gd name="T15" fmla="*/ 17 h 328"/>
                  <a:gd name="T16" fmla="*/ 44 w 389"/>
                  <a:gd name="T17" fmla="*/ 17 h 328"/>
                  <a:gd name="T18" fmla="*/ 43 w 389"/>
                  <a:gd name="T19" fmla="*/ 14 h 328"/>
                  <a:gd name="T20" fmla="*/ 16 w 389"/>
                  <a:gd name="T21" fmla="*/ 4 h 328"/>
                  <a:gd name="T22" fmla="*/ 4 w 389"/>
                  <a:gd name="T23" fmla="*/ 30 h 328"/>
                  <a:gd name="T24" fmla="*/ 90 w 389"/>
                  <a:gd name="T25" fmla="*/ 241 h 328"/>
                  <a:gd name="T26" fmla="*/ 85 w 389"/>
                  <a:gd name="T27" fmla="*/ 252 h 328"/>
                  <a:gd name="T28" fmla="*/ 41 w 389"/>
                  <a:gd name="T29" fmla="*/ 291 h 328"/>
                  <a:gd name="T30" fmla="*/ 29 w 389"/>
                  <a:gd name="T31" fmla="*/ 291 h 328"/>
                  <a:gd name="T32" fmla="*/ 11 w 389"/>
                  <a:gd name="T33" fmla="*/ 304 h 328"/>
                  <a:gd name="T34" fmla="*/ 23 w 389"/>
                  <a:gd name="T35" fmla="*/ 326 h 328"/>
                  <a:gd name="T36" fmla="*/ 44 w 389"/>
                  <a:gd name="T37" fmla="*/ 328 h 328"/>
                  <a:gd name="T38" fmla="*/ 123 w 389"/>
                  <a:gd name="T39" fmla="*/ 260 h 328"/>
                  <a:gd name="T40" fmla="*/ 213 w 389"/>
                  <a:gd name="T41" fmla="*/ 36 h 328"/>
                  <a:gd name="T42" fmla="*/ 215 w 389"/>
                  <a:gd name="T43" fmla="*/ 32 h 328"/>
                  <a:gd name="T44" fmla="*/ 214 w 389"/>
                  <a:gd name="T45" fmla="*/ 32 h 328"/>
                  <a:gd name="T46" fmla="*/ 215 w 389"/>
                  <a:gd name="T47" fmla="*/ 31 h 328"/>
                  <a:gd name="T48" fmla="*/ 202 w 389"/>
                  <a:gd name="T49" fmla="*/ 6 h 328"/>
                  <a:gd name="T50" fmla="*/ 389 w 389"/>
                  <a:gd name="T51" fmla="*/ 169 h 328"/>
                  <a:gd name="T52" fmla="*/ 370 w 389"/>
                  <a:gd name="T53" fmla="*/ 188 h 328"/>
                  <a:gd name="T54" fmla="*/ 254 w 389"/>
                  <a:gd name="T55" fmla="*/ 170 h 328"/>
                  <a:gd name="T56" fmla="*/ 370 w 389"/>
                  <a:gd name="T57" fmla="*/ 149 h 328"/>
                  <a:gd name="T58" fmla="*/ 389 w 389"/>
                  <a:gd name="T59" fmla="*/ 169 h 328"/>
                  <a:gd name="T60" fmla="*/ 342 w 389"/>
                  <a:gd name="T61" fmla="*/ 52 h 328"/>
                  <a:gd name="T62" fmla="*/ 335 w 389"/>
                  <a:gd name="T63" fmla="*/ 78 h 328"/>
                  <a:gd name="T64" fmla="*/ 225 w 389"/>
                  <a:gd name="T65" fmla="*/ 119 h 328"/>
                  <a:gd name="T66" fmla="*/ 316 w 389"/>
                  <a:gd name="T67" fmla="*/ 44 h 328"/>
                  <a:gd name="T68" fmla="*/ 342 w 389"/>
                  <a:gd name="T69" fmla="*/ 52 h 328"/>
                  <a:gd name="T70" fmla="*/ 316 w 389"/>
                  <a:gd name="T71" fmla="*/ 296 h 328"/>
                  <a:gd name="T72" fmla="*/ 225 w 389"/>
                  <a:gd name="T73" fmla="*/ 221 h 328"/>
                  <a:gd name="T74" fmla="*/ 335 w 389"/>
                  <a:gd name="T75" fmla="*/ 262 h 328"/>
                  <a:gd name="T76" fmla="*/ 342 w 389"/>
                  <a:gd name="T77" fmla="*/ 288 h 328"/>
                  <a:gd name="T78" fmla="*/ 316 w 389"/>
                  <a:gd name="T79" fmla="*/ 29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9" h="328">
                    <a:moveTo>
                      <a:pt x="202" y="6"/>
                    </a:moveTo>
                    <a:cubicBezTo>
                      <a:pt x="192" y="3"/>
                      <a:pt x="181" y="8"/>
                      <a:pt x="177" y="18"/>
                    </a:cubicBezTo>
                    <a:cubicBezTo>
                      <a:pt x="177" y="18"/>
                      <a:pt x="177" y="19"/>
                      <a:pt x="177" y="19"/>
                    </a:cubicBezTo>
                    <a:cubicBezTo>
                      <a:pt x="177" y="20"/>
                      <a:pt x="177" y="20"/>
                      <a:pt x="177" y="20"/>
                    </a:cubicBezTo>
                    <a:cubicBezTo>
                      <a:pt x="177" y="20"/>
                      <a:pt x="177" y="20"/>
                      <a:pt x="177" y="20"/>
                    </a:cubicBezTo>
                    <a:cubicBezTo>
                      <a:pt x="170" y="38"/>
                      <a:pt x="113" y="188"/>
                      <a:pt x="113" y="188"/>
                    </a:cubicBezTo>
                    <a:cubicBezTo>
                      <a:pt x="112" y="188"/>
                      <a:pt x="112" y="188"/>
                      <a:pt x="112" y="188"/>
                    </a:cubicBezTo>
                    <a:cubicBezTo>
                      <a:pt x="44" y="17"/>
                      <a:pt x="44" y="17"/>
                      <a:pt x="44" y="17"/>
                    </a:cubicBezTo>
                    <a:cubicBezTo>
                      <a:pt x="44" y="17"/>
                      <a:pt x="44" y="17"/>
                      <a:pt x="44" y="17"/>
                    </a:cubicBezTo>
                    <a:cubicBezTo>
                      <a:pt x="43" y="14"/>
                      <a:pt x="43" y="14"/>
                      <a:pt x="43" y="14"/>
                    </a:cubicBezTo>
                    <a:cubicBezTo>
                      <a:pt x="38" y="5"/>
                      <a:pt x="27" y="0"/>
                      <a:pt x="16" y="4"/>
                    </a:cubicBezTo>
                    <a:cubicBezTo>
                      <a:pt x="6" y="8"/>
                      <a:pt x="0" y="19"/>
                      <a:pt x="4" y="30"/>
                    </a:cubicBezTo>
                    <a:cubicBezTo>
                      <a:pt x="12" y="51"/>
                      <a:pt x="90" y="241"/>
                      <a:pt x="90" y="241"/>
                    </a:cubicBezTo>
                    <a:cubicBezTo>
                      <a:pt x="85" y="252"/>
                      <a:pt x="85" y="252"/>
                      <a:pt x="85" y="252"/>
                    </a:cubicBezTo>
                    <a:cubicBezTo>
                      <a:pt x="77" y="276"/>
                      <a:pt x="67" y="291"/>
                      <a:pt x="41" y="291"/>
                    </a:cubicBezTo>
                    <a:cubicBezTo>
                      <a:pt x="39" y="291"/>
                      <a:pt x="30" y="291"/>
                      <a:pt x="29" y="291"/>
                    </a:cubicBezTo>
                    <a:cubicBezTo>
                      <a:pt x="21" y="290"/>
                      <a:pt x="13" y="296"/>
                      <a:pt x="11" y="304"/>
                    </a:cubicBezTo>
                    <a:cubicBezTo>
                      <a:pt x="8" y="314"/>
                      <a:pt x="14" y="323"/>
                      <a:pt x="23" y="326"/>
                    </a:cubicBezTo>
                    <a:cubicBezTo>
                      <a:pt x="30" y="327"/>
                      <a:pt x="37" y="328"/>
                      <a:pt x="44" y="328"/>
                    </a:cubicBezTo>
                    <a:cubicBezTo>
                      <a:pt x="91" y="328"/>
                      <a:pt x="107" y="300"/>
                      <a:pt x="123" y="260"/>
                    </a:cubicBezTo>
                    <a:cubicBezTo>
                      <a:pt x="123" y="260"/>
                      <a:pt x="209" y="45"/>
                      <a:pt x="213" y="36"/>
                    </a:cubicBezTo>
                    <a:cubicBezTo>
                      <a:pt x="214" y="34"/>
                      <a:pt x="214" y="33"/>
                      <a:pt x="215" y="32"/>
                    </a:cubicBezTo>
                    <a:cubicBezTo>
                      <a:pt x="214" y="32"/>
                      <a:pt x="214" y="32"/>
                      <a:pt x="214" y="32"/>
                    </a:cubicBezTo>
                    <a:cubicBezTo>
                      <a:pt x="215" y="31"/>
                      <a:pt x="215" y="31"/>
                      <a:pt x="215" y="31"/>
                    </a:cubicBezTo>
                    <a:cubicBezTo>
                      <a:pt x="218" y="20"/>
                      <a:pt x="212" y="9"/>
                      <a:pt x="202" y="6"/>
                    </a:cubicBezTo>
                    <a:close/>
                    <a:moveTo>
                      <a:pt x="389" y="169"/>
                    </a:moveTo>
                    <a:cubicBezTo>
                      <a:pt x="389" y="179"/>
                      <a:pt x="381" y="188"/>
                      <a:pt x="370" y="188"/>
                    </a:cubicBezTo>
                    <a:cubicBezTo>
                      <a:pt x="359" y="188"/>
                      <a:pt x="254" y="181"/>
                      <a:pt x="254" y="170"/>
                    </a:cubicBezTo>
                    <a:cubicBezTo>
                      <a:pt x="254" y="159"/>
                      <a:pt x="359" y="149"/>
                      <a:pt x="370" y="149"/>
                    </a:cubicBezTo>
                    <a:cubicBezTo>
                      <a:pt x="381" y="149"/>
                      <a:pt x="389" y="158"/>
                      <a:pt x="389" y="169"/>
                    </a:cubicBezTo>
                    <a:close/>
                    <a:moveTo>
                      <a:pt x="342" y="52"/>
                    </a:moveTo>
                    <a:cubicBezTo>
                      <a:pt x="348" y="61"/>
                      <a:pt x="344" y="73"/>
                      <a:pt x="335" y="78"/>
                    </a:cubicBezTo>
                    <a:cubicBezTo>
                      <a:pt x="326" y="83"/>
                      <a:pt x="231" y="128"/>
                      <a:pt x="225" y="119"/>
                    </a:cubicBezTo>
                    <a:cubicBezTo>
                      <a:pt x="220" y="109"/>
                      <a:pt x="307" y="49"/>
                      <a:pt x="316" y="44"/>
                    </a:cubicBezTo>
                    <a:cubicBezTo>
                      <a:pt x="325" y="39"/>
                      <a:pt x="337" y="42"/>
                      <a:pt x="342" y="52"/>
                    </a:cubicBezTo>
                    <a:close/>
                    <a:moveTo>
                      <a:pt x="316" y="296"/>
                    </a:moveTo>
                    <a:cubicBezTo>
                      <a:pt x="307" y="290"/>
                      <a:pt x="220" y="230"/>
                      <a:pt x="225" y="221"/>
                    </a:cubicBezTo>
                    <a:cubicBezTo>
                      <a:pt x="231" y="212"/>
                      <a:pt x="326" y="256"/>
                      <a:pt x="335" y="262"/>
                    </a:cubicBezTo>
                    <a:cubicBezTo>
                      <a:pt x="344" y="267"/>
                      <a:pt x="348" y="279"/>
                      <a:pt x="342" y="288"/>
                    </a:cubicBezTo>
                    <a:cubicBezTo>
                      <a:pt x="337" y="298"/>
                      <a:pt x="325" y="301"/>
                      <a:pt x="316" y="296"/>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4" name="Group 43"/>
            <p:cNvGrpSpPr/>
            <p:nvPr/>
          </p:nvGrpSpPr>
          <p:grpSpPr>
            <a:xfrm>
              <a:off x="6915150" y="2743200"/>
              <a:ext cx="822960" cy="2931805"/>
              <a:chOff x="7143750" y="2674311"/>
              <a:chExt cx="822960" cy="2931805"/>
            </a:xfrm>
          </p:grpSpPr>
          <p:sp>
            <p:nvSpPr>
              <p:cNvPr id="69" name="Rectangle 19"/>
              <p:cNvSpPr/>
              <p:nvPr/>
            </p:nvSpPr>
            <p:spPr bwMode="auto">
              <a:xfrm>
                <a:off x="714375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Dynamics CRM</a:t>
                </a:r>
                <a:endParaRPr lang="en-US" sz="2000" dirty="0">
                  <a:gradFill>
                    <a:gsLst>
                      <a:gs pos="0">
                        <a:srgbClr val="FFFFFF"/>
                      </a:gs>
                      <a:gs pos="100000">
                        <a:srgbClr val="FFFFFF"/>
                      </a:gs>
                    </a:gsLst>
                    <a:lin ang="5400000" scaled="0"/>
                  </a:gradFill>
                </a:endParaRPr>
              </a:p>
            </p:txBody>
          </p:sp>
          <p:sp>
            <p:nvSpPr>
              <p:cNvPr id="103" name="Freeform 144"/>
              <p:cNvSpPr>
                <a:spLocks noChangeAspect="1" noEditPoints="1"/>
              </p:cNvSpPr>
              <p:nvPr/>
            </p:nvSpPr>
            <p:spPr bwMode="black">
              <a:xfrm>
                <a:off x="7326630" y="2858691"/>
                <a:ext cx="457200" cy="429516"/>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7" name="Group 46"/>
            <p:cNvGrpSpPr/>
            <p:nvPr/>
          </p:nvGrpSpPr>
          <p:grpSpPr>
            <a:xfrm>
              <a:off x="4274820" y="2743200"/>
              <a:ext cx="822960" cy="2931805"/>
              <a:chOff x="4366260" y="2674311"/>
              <a:chExt cx="822960" cy="2931805"/>
            </a:xfrm>
          </p:grpSpPr>
          <p:sp>
            <p:nvSpPr>
              <p:cNvPr id="65" name="Rectangle 19"/>
              <p:cNvSpPr/>
              <p:nvPr/>
            </p:nvSpPr>
            <p:spPr bwMode="auto">
              <a:xfrm>
                <a:off x="436626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OneNote</a:t>
                </a:r>
                <a:endParaRPr lang="en-US" sz="2000" dirty="0">
                  <a:gradFill>
                    <a:gsLst>
                      <a:gs pos="0">
                        <a:srgbClr val="FFFFFF"/>
                      </a:gs>
                      <a:gs pos="100000">
                        <a:srgbClr val="FFFFFF"/>
                      </a:gs>
                    </a:gsLst>
                    <a:lin ang="5400000" scaled="0"/>
                  </a:gradFill>
                </a:endParaRPr>
              </a:p>
            </p:txBody>
          </p:sp>
          <p:sp>
            <p:nvSpPr>
              <p:cNvPr id="36" name="Freeform 9"/>
              <p:cNvSpPr>
                <a:spLocks noChangeAspect="1" noEditPoints="1"/>
              </p:cNvSpPr>
              <p:nvPr/>
            </p:nvSpPr>
            <p:spPr bwMode="auto">
              <a:xfrm>
                <a:off x="4549140" y="2845773"/>
                <a:ext cx="457200" cy="455353"/>
              </a:xfrm>
              <a:custGeom>
                <a:avLst/>
                <a:gdLst>
                  <a:gd name="T0" fmla="*/ 1678 w 1778"/>
                  <a:gd name="T1" fmla="*/ 704 h 1771"/>
                  <a:gd name="T2" fmla="*/ 1738 w 1778"/>
                  <a:gd name="T3" fmla="*/ 1066 h 1771"/>
                  <a:gd name="T4" fmla="*/ 1778 w 1778"/>
                  <a:gd name="T5" fmla="*/ 744 h 1771"/>
                  <a:gd name="T6" fmla="*/ 1738 w 1778"/>
                  <a:gd name="T7" fmla="*/ 1107 h 1771"/>
                  <a:gd name="T8" fmla="*/ 1678 w 1778"/>
                  <a:gd name="T9" fmla="*/ 1469 h 1771"/>
                  <a:gd name="T10" fmla="*/ 1778 w 1778"/>
                  <a:gd name="T11" fmla="*/ 1429 h 1771"/>
                  <a:gd name="T12" fmla="*/ 1738 w 1778"/>
                  <a:gd name="T13" fmla="*/ 1107 h 1771"/>
                  <a:gd name="T14" fmla="*/ 1638 w 1778"/>
                  <a:gd name="T15" fmla="*/ 302 h 1771"/>
                  <a:gd name="T16" fmla="*/ 1613 w 1778"/>
                  <a:gd name="T17" fmla="*/ 201 h 1771"/>
                  <a:gd name="T18" fmla="*/ 1078 w 1778"/>
                  <a:gd name="T19" fmla="*/ 402 h 1771"/>
                  <a:gd name="T20" fmla="*/ 1478 w 1778"/>
                  <a:gd name="T21" fmla="*/ 483 h 1771"/>
                  <a:gd name="T22" fmla="*/ 1078 w 1778"/>
                  <a:gd name="T23" fmla="*/ 583 h 1771"/>
                  <a:gd name="T24" fmla="*/ 1478 w 1778"/>
                  <a:gd name="T25" fmla="*/ 664 h 1771"/>
                  <a:gd name="T26" fmla="*/ 1078 w 1778"/>
                  <a:gd name="T27" fmla="*/ 764 h 1771"/>
                  <a:gd name="T28" fmla="*/ 1478 w 1778"/>
                  <a:gd name="T29" fmla="*/ 845 h 1771"/>
                  <a:gd name="T30" fmla="*/ 1078 w 1778"/>
                  <a:gd name="T31" fmla="*/ 946 h 1771"/>
                  <a:gd name="T32" fmla="*/ 1478 w 1778"/>
                  <a:gd name="T33" fmla="*/ 1026 h 1771"/>
                  <a:gd name="T34" fmla="*/ 1078 w 1778"/>
                  <a:gd name="T35" fmla="*/ 1127 h 1771"/>
                  <a:gd name="T36" fmla="*/ 1478 w 1778"/>
                  <a:gd name="T37" fmla="*/ 1207 h 1771"/>
                  <a:gd name="T38" fmla="*/ 1078 w 1778"/>
                  <a:gd name="T39" fmla="*/ 1308 h 1771"/>
                  <a:gd name="T40" fmla="*/ 1478 w 1778"/>
                  <a:gd name="T41" fmla="*/ 1388 h 1771"/>
                  <a:gd name="T42" fmla="*/ 1078 w 1778"/>
                  <a:gd name="T43" fmla="*/ 1570 h 1771"/>
                  <a:gd name="T44" fmla="*/ 1638 w 1778"/>
                  <a:gd name="T45" fmla="*/ 1529 h 1771"/>
                  <a:gd name="T46" fmla="*/ 1738 w 1778"/>
                  <a:gd name="T47" fmla="*/ 664 h 1771"/>
                  <a:gd name="T48" fmla="*/ 1778 w 1778"/>
                  <a:gd name="T49" fmla="*/ 342 h 1771"/>
                  <a:gd name="T50" fmla="*/ 0 w 1778"/>
                  <a:gd name="T51" fmla="*/ 176 h 1771"/>
                  <a:gd name="T52" fmla="*/ 1039 w 1778"/>
                  <a:gd name="T53" fmla="*/ 1771 h 1771"/>
                  <a:gd name="T54" fmla="*/ 0 w 1778"/>
                  <a:gd name="T55" fmla="*/ 176 h 1771"/>
                  <a:gd name="T56" fmla="*/ 779 w 1778"/>
                  <a:gd name="T57" fmla="*/ 1227 h 1771"/>
                  <a:gd name="T58" fmla="*/ 414 w 1778"/>
                  <a:gd name="T59" fmla="*/ 795 h 1771"/>
                  <a:gd name="T60" fmla="*/ 399 w 1778"/>
                  <a:gd name="T61" fmla="*/ 759 h 1771"/>
                  <a:gd name="T62" fmla="*/ 384 w 1778"/>
                  <a:gd name="T63" fmla="*/ 739 h 1771"/>
                  <a:gd name="T64" fmla="*/ 379 w 1778"/>
                  <a:gd name="T65" fmla="*/ 785 h 1771"/>
                  <a:gd name="T66" fmla="*/ 379 w 1778"/>
                  <a:gd name="T67" fmla="*/ 855 h 1771"/>
                  <a:gd name="T68" fmla="*/ 279 w 1778"/>
                  <a:gd name="T69" fmla="*/ 1197 h 1771"/>
                  <a:gd name="T70" fmla="*/ 404 w 1778"/>
                  <a:gd name="T71" fmla="*/ 548 h 1771"/>
                  <a:gd name="T72" fmla="*/ 634 w 1778"/>
                  <a:gd name="T73" fmla="*/ 961 h 1771"/>
                  <a:gd name="T74" fmla="*/ 649 w 1778"/>
                  <a:gd name="T75" fmla="*/ 991 h 1771"/>
                  <a:gd name="T76" fmla="*/ 659 w 1778"/>
                  <a:gd name="T77" fmla="*/ 1006 h 1771"/>
                  <a:gd name="T78" fmla="*/ 654 w 1778"/>
                  <a:gd name="T79" fmla="*/ 981 h 1771"/>
                  <a:gd name="T80" fmla="*/ 654 w 1778"/>
                  <a:gd name="T81" fmla="*/ 905 h 1771"/>
                  <a:gd name="T82" fmla="*/ 779 w 1778"/>
                  <a:gd name="T83" fmla="*/ 528 h 1771"/>
                  <a:gd name="T84" fmla="*/ 779 w 1778"/>
                  <a:gd name="T85" fmla="*/ 1227 h 1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78" h="1771">
                    <a:moveTo>
                      <a:pt x="1738" y="704"/>
                    </a:moveTo>
                    <a:cubicBezTo>
                      <a:pt x="1678" y="704"/>
                      <a:pt x="1678" y="704"/>
                      <a:pt x="1678" y="704"/>
                    </a:cubicBezTo>
                    <a:cubicBezTo>
                      <a:pt x="1678" y="1066"/>
                      <a:pt x="1678" y="1066"/>
                      <a:pt x="1678" y="1066"/>
                    </a:cubicBezTo>
                    <a:cubicBezTo>
                      <a:pt x="1738" y="1066"/>
                      <a:pt x="1738" y="1066"/>
                      <a:pt x="1738" y="1066"/>
                    </a:cubicBezTo>
                    <a:cubicBezTo>
                      <a:pt x="1758" y="1066"/>
                      <a:pt x="1778" y="1046"/>
                      <a:pt x="1778" y="1026"/>
                    </a:cubicBezTo>
                    <a:cubicBezTo>
                      <a:pt x="1778" y="744"/>
                      <a:pt x="1778" y="744"/>
                      <a:pt x="1778" y="744"/>
                    </a:cubicBezTo>
                    <a:cubicBezTo>
                      <a:pt x="1778" y="724"/>
                      <a:pt x="1758" y="704"/>
                      <a:pt x="1738" y="704"/>
                    </a:cubicBezTo>
                    <a:close/>
                    <a:moveTo>
                      <a:pt x="1738" y="1107"/>
                    </a:moveTo>
                    <a:cubicBezTo>
                      <a:pt x="1678" y="1107"/>
                      <a:pt x="1678" y="1107"/>
                      <a:pt x="1678" y="1107"/>
                    </a:cubicBezTo>
                    <a:cubicBezTo>
                      <a:pt x="1678" y="1469"/>
                      <a:pt x="1678" y="1469"/>
                      <a:pt x="1678" y="1469"/>
                    </a:cubicBezTo>
                    <a:cubicBezTo>
                      <a:pt x="1738" y="1469"/>
                      <a:pt x="1738" y="1469"/>
                      <a:pt x="1738" y="1469"/>
                    </a:cubicBezTo>
                    <a:cubicBezTo>
                      <a:pt x="1758" y="1469"/>
                      <a:pt x="1778" y="1449"/>
                      <a:pt x="1778" y="1429"/>
                    </a:cubicBezTo>
                    <a:cubicBezTo>
                      <a:pt x="1778" y="1147"/>
                      <a:pt x="1778" y="1147"/>
                      <a:pt x="1778" y="1147"/>
                    </a:cubicBezTo>
                    <a:cubicBezTo>
                      <a:pt x="1778" y="1127"/>
                      <a:pt x="1758" y="1107"/>
                      <a:pt x="1738" y="1107"/>
                    </a:cubicBezTo>
                    <a:close/>
                    <a:moveTo>
                      <a:pt x="1738" y="302"/>
                    </a:moveTo>
                    <a:cubicBezTo>
                      <a:pt x="1638" y="302"/>
                      <a:pt x="1638" y="302"/>
                      <a:pt x="1638" y="302"/>
                    </a:cubicBezTo>
                    <a:cubicBezTo>
                      <a:pt x="1638" y="241"/>
                      <a:pt x="1638" y="241"/>
                      <a:pt x="1638" y="241"/>
                    </a:cubicBezTo>
                    <a:cubicBezTo>
                      <a:pt x="1638" y="221"/>
                      <a:pt x="1613" y="201"/>
                      <a:pt x="1613" y="201"/>
                    </a:cubicBezTo>
                    <a:cubicBezTo>
                      <a:pt x="1078" y="201"/>
                      <a:pt x="1078" y="201"/>
                      <a:pt x="1078" y="201"/>
                    </a:cubicBezTo>
                    <a:cubicBezTo>
                      <a:pt x="1078" y="402"/>
                      <a:pt x="1078" y="402"/>
                      <a:pt x="1078" y="402"/>
                    </a:cubicBezTo>
                    <a:cubicBezTo>
                      <a:pt x="1478" y="402"/>
                      <a:pt x="1478" y="402"/>
                      <a:pt x="1478" y="402"/>
                    </a:cubicBezTo>
                    <a:cubicBezTo>
                      <a:pt x="1478" y="483"/>
                      <a:pt x="1478" y="483"/>
                      <a:pt x="1478" y="483"/>
                    </a:cubicBezTo>
                    <a:cubicBezTo>
                      <a:pt x="1078" y="483"/>
                      <a:pt x="1078" y="483"/>
                      <a:pt x="1078" y="483"/>
                    </a:cubicBezTo>
                    <a:cubicBezTo>
                      <a:pt x="1078" y="583"/>
                      <a:pt x="1078" y="583"/>
                      <a:pt x="1078" y="583"/>
                    </a:cubicBezTo>
                    <a:cubicBezTo>
                      <a:pt x="1478" y="583"/>
                      <a:pt x="1478" y="583"/>
                      <a:pt x="1478" y="583"/>
                    </a:cubicBezTo>
                    <a:cubicBezTo>
                      <a:pt x="1478" y="664"/>
                      <a:pt x="1478" y="664"/>
                      <a:pt x="1478" y="664"/>
                    </a:cubicBezTo>
                    <a:cubicBezTo>
                      <a:pt x="1078" y="664"/>
                      <a:pt x="1078" y="664"/>
                      <a:pt x="1078" y="664"/>
                    </a:cubicBezTo>
                    <a:cubicBezTo>
                      <a:pt x="1078" y="764"/>
                      <a:pt x="1078" y="764"/>
                      <a:pt x="1078" y="764"/>
                    </a:cubicBezTo>
                    <a:cubicBezTo>
                      <a:pt x="1478" y="764"/>
                      <a:pt x="1478" y="764"/>
                      <a:pt x="1478" y="764"/>
                    </a:cubicBezTo>
                    <a:cubicBezTo>
                      <a:pt x="1478" y="845"/>
                      <a:pt x="1478" y="845"/>
                      <a:pt x="1478" y="845"/>
                    </a:cubicBezTo>
                    <a:cubicBezTo>
                      <a:pt x="1078" y="845"/>
                      <a:pt x="1078" y="845"/>
                      <a:pt x="1078" y="845"/>
                    </a:cubicBezTo>
                    <a:cubicBezTo>
                      <a:pt x="1078" y="946"/>
                      <a:pt x="1078" y="946"/>
                      <a:pt x="1078" y="946"/>
                    </a:cubicBezTo>
                    <a:cubicBezTo>
                      <a:pt x="1478" y="946"/>
                      <a:pt x="1478" y="946"/>
                      <a:pt x="1478" y="946"/>
                    </a:cubicBezTo>
                    <a:cubicBezTo>
                      <a:pt x="1478" y="1026"/>
                      <a:pt x="1478" y="1026"/>
                      <a:pt x="1478" y="1026"/>
                    </a:cubicBezTo>
                    <a:cubicBezTo>
                      <a:pt x="1078" y="1026"/>
                      <a:pt x="1078" y="1026"/>
                      <a:pt x="1078" y="1026"/>
                    </a:cubicBezTo>
                    <a:cubicBezTo>
                      <a:pt x="1078" y="1127"/>
                      <a:pt x="1078" y="1127"/>
                      <a:pt x="1078" y="1127"/>
                    </a:cubicBezTo>
                    <a:cubicBezTo>
                      <a:pt x="1478" y="1127"/>
                      <a:pt x="1478" y="1127"/>
                      <a:pt x="1478" y="1127"/>
                    </a:cubicBezTo>
                    <a:cubicBezTo>
                      <a:pt x="1478" y="1207"/>
                      <a:pt x="1478" y="1207"/>
                      <a:pt x="1478" y="1207"/>
                    </a:cubicBezTo>
                    <a:cubicBezTo>
                      <a:pt x="1078" y="1207"/>
                      <a:pt x="1078" y="1207"/>
                      <a:pt x="1078" y="1207"/>
                    </a:cubicBezTo>
                    <a:cubicBezTo>
                      <a:pt x="1078" y="1308"/>
                      <a:pt x="1078" y="1308"/>
                      <a:pt x="1078" y="1308"/>
                    </a:cubicBezTo>
                    <a:cubicBezTo>
                      <a:pt x="1478" y="1308"/>
                      <a:pt x="1478" y="1308"/>
                      <a:pt x="1478" y="1308"/>
                    </a:cubicBezTo>
                    <a:cubicBezTo>
                      <a:pt x="1478" y="1388"/>
                      <a:pt x="1478" y="1388"/>
                      <a:pt x="1478" y="1388"/>
                    </a:cubicBezTo>
                    <a:cubicBezTo>
                      <a:pt x="1078" y="1388"/>
                      <a:pt x="1078" y="1388"/>
                      <a:pt x="1078" y="1388"/>
                    </a:cubicBezTo>
                    <a:cubicBezTo>
                      <a:pt x="1078" y="1570"/>
                      <a:pt x="1078" y="1570"/>
                      <a:pt x="1078" y="1570"/>
                    </a:cubicBezTo>
                    <a:cubicBezTo>
                      <a:pt x="1598" y="1570"/>
                      <a:pt x="1598" y="1570"/>
                      <a:pt x="1598" y="1570"/>
                    </a:cubicBezTo>
                    <a:cubicBezTo>
                      <a:pt x="1618" y="1570"/>
                      <a:pt x="1638" y="1549"/>
                      <a:pt x="1638" y="1529"/>
                    </a:cubicBezTo>
                    <a:cubicBezTo>
                      <a:pt x="1638" y="664"/>
                      <a:pt x="1638" y="664"/>
                      <a:pt x="1638" y="664"/>
                    </a:cubicBezTo>
                    <a:cubicBezTo>
                      <a:pt x="1738" y="664"/>
                      <a:pt x="1738" y="664"/>
                      <a:pt x="1738" y="664"/>
                    </a:cubicBezTo>
                    <a:cubicBezTo>
                      <a:pt x="1758" y="664"/>
                      <a:pt x="1778" y="644"/>
                      <a:pt x="1778" y="624"/>
                    </a:cubicBezTo>
                    <a:cubicBezTo>
                      <a:pt x="1778" y="342"/>
                      <a:pt x="1778" y="342"/>
                      <a:pt x="1778" y="342"/>
                    </a:cubicBezTo>
                    <a:cubicBezTo>
                      <a:pt x="1778" y="322"/>
                      <a:pt x="1758" y="302"/>
                      <a:pt x="1738" y="302"/>
                    </a:cubicBezTo>
                    <a:close/>
                    <a:moveTo>
                      <a:pt x="0" y="176"/>
                    </a:moveTo>
                    <a:cubicBezTo>
                      <a:pt x="0" y="1595"/>
                      <a:pt x="0" y="1595"/>
                      <a:pt x="0" y="1595"/>
                    </a:cubicBezTo>
                    <a:cubicBezTo>
                      <a:pt x="1039" y="1771"/>
                      <a:pt x="1039" y="1771"/>
                      <a:pt x="1039" y="1771"/>
                    </a:cubicBezTo>
                    <a:cubicBezTo>
                      <a:pt x="1039" y="0"/>
                      <a:pt x="1039" y="0"/>
                      <a:pt x="1039" y="0"/>
                    </a:cubicBezTo>
                    <a:cubicBezTo>
                      <a:pt x="0" y="176"/>
                      <a:pt x="0" y="176"/>
                      <a:pt x="0" y="176"/>
                    </a:cubicBezTo>
                    <a:cubicBezTo>
                      <a:pt x="0" y="176"/>
                      <a:pt x="0" y="176"/>
                      <a:pt x="0" y="176"/>
                    </a:cubicBezTo>
                    <a:close/>
                    <a:moveTo>
                      <a:pt x="779" y="1227"/>
                    </a:moveTo>
                    <a:cubicBezTo>
                      <a:pt x="644" y="1217"/>
                      <a:pt x="644" y="1217"/>
                      <a:pt x="644" y="1217"/>
                    </a:cubicBezTo>
                    <a:cubicBezTo>
                      <a:pt x="414" y="795"/>
                      <a:pt x="414" y="795"/>
                      <a:pt x="414" y="795"/>
                    </a:cubicBezTo>
                    <a:cubicBezTo>
                      <a:pt x="414" y="785"/>
                      <a:pt x="409" y="780"/>
                      <a:pt x="409" y="775"/>
                    </a:cubicBezTo>
                    <a:cubicBezTo>
                      <a:pt x="404" y="769"/>
                      <a:pt x="404" y="764"/>
                      <a:pt x="399" y="759"/>
                    </a:cubicBezTo>
                    <a:cubicBezTo>
                      <a:pt x="399" y="759"/>
                      <a:pt x="394" y="754"/>
                      <a:pt x="394" y="749"/>
                    </a:cubicBezTo>
                    <a:cubicBezTo>
                      <a:pt x="394" y="744"/>
                      <a:pt x="384" y="739"/>
                      <a:pt x="384" y="739"/>
                    </a:cubicBezTo>
                    <a:cubicBezTo>
                      <a:pt x="384" y="744"/>
                      <a:pt x="379" y="749"/>
                      <a:pt x="379" y="759"/>
                    </a:cubicBezTo>
                    <a:cubicBezTo>
                      <a:pt x="379" y="764"/>
                      <a:pt x="379" y="775"/>
                      <a:pt x="379" y="785"/>
                    </a:cubicBezTo>
                    <a:cubicBezTo>
                      <a:pt x="379" y="790"/>
                      <a:pt x="379" y="795"/>
                      <a:pt x="379" y="805"/>
                    </a:cubicBezTo>
                    <a:cubicBezTo>
                      <a:pt x="379" y="815"/>
                      <a:pt x="379" y="840"/>
                      <a:pt x="379" y="855"/>
                    </a:cubicBezTo>
                    <a:cubicBezTo>
                      <a:pt x="379" y="1202"/>
                      <a:pt x="379" y="1202"/>
                      <a:pt x="379" y="1202"/>
                    </a:cubicBezTo>
                    <a:cubicBezTo>
                      <a:pt x="279" y="1197"/>
                      <a:pt x="279" y="1197"/>
                      <a:pt x="279" y="1197"/>
                    </a:cubicBezTo>
                    <a:cubicBezTo>
                      <a:pt x="279" y="553"/>
                      <a:pt x="279" y="553"/>
                      <a:pt x="279" y="553"/>
                    </a:cubicBezTo>
                    <a:cubicBezTo>
                      <a:pt x="404" y="548"/>
                      <a:pt x="404" y="548"/>
                      <a:pt x="404" y="548"/>
                    </a:cubicBezTo>
                    <a:cubicBezTo>
                      <a:pt x="629" y="951"/>
                      <a:pt x="629" y="951"/>
                      <a:pt x="629" y="951"/>
                    </a:cubicBezTo>
                    <a:cubicBezTo>
                      <a:pt x="629" y="956"/>
                      <a:pt x="629" y="961"/>
                      <a:pt x="634" y="961"/>
                    </a:cubicBezTo>
                    <a:cubicBezTo>
                      <a:pt x="634" y="966"/>
                      <a:pt x="639" y="971"/>
                      <a:pt x="639" y="976"/>
                    </a:cubicBezTo>
                    <a:cubicBezTo>
                      <a:pt x="644" y="981"/>
                      <a:pt x="644" y="986"/>
                      <a:pt x="649" y="991"/>
                    </a:cubicBezTo>
                    <a:cubicBezTo>
                      <a:pt x="649" y="996"/>
                      <a:pt x="654" y="1001"/>
                      <a:pt x="654" y="1006"/>
                    </a:cubicBezTo>
                    <a:cubicBezTo>
                      <a:pt x="659" y="1006"/>
                      <a:pt x="659" y="1006"/>
                      <a:pt x="659" y="1006"/>
                    </a:cubicBezTo>
                    <a:cubicBezTo>
                      <a:pt x="659" y="1001"/>
                      <a:pt x="654" y="996"/>
                      <a:pt x="654" y="991"/>
                    </a:cubicBezTo>
                    <a:cubicBezTo>
                      <a:pt x="654" y="986"/>
                      <a:pt x="654" y="986"/>
                      <a:pt x="654" y="981"/>
                    </a:cubicBezTo>
                    <a:cubicBezTo>
                      <a:pt x="654" y="971"/>
                      <a:pt x="654" y="966"/>
                      <a:pt x="654" y="956"/>
                    </a:cubicBezTo>
                    <a:cubicBezTo>
                      <a:pt x="654" y="946"/>
                      <a:pt x="654" y="915"/>
                      <a:pt x="654" y="905"/>
                    </a:cubicBezTo>
                    <a:cubicBezTo>
                      <a:pt x="654" y="533"/>
                      <a:pt x="654" y="533"/>
                      <a:pt x="654" y="533"/>
                    </a:cubicBezTo>
                    <a:cubicBezTo>
                      <a:pt x="779" y="528"/>
                      <a:pt x="779" y="528"/>
                      <a:pt x="779" y="528"/>
                    </a:cubicBezTo>
                    <a:cubicBezTo>
                      <a:pt x="779" y="1227"/>
                      <a:pt x="779" y="1227"/>
                      <a:pt x="779" y="1227"/>
                    </a:cubicBezTo>
                    <a:cubicBezTo>
                      <a:pt x="779" y="1227"/>
                      <a:pt x="779" y="1227"/>
                      <a:pt x="779" y="122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2514600" y="2743200"/>
              <a:ext cx="822960" cy="2931805"/>
              <a:chOff x="2514600" y="2674311"/>
              <a:chExt cx="822960" cy="2931805"/>
            </a:xfrm>
          </p:grpSpPr>
          <p:sp>
            <p:nvSpPr>
              <p:cNvPr id="112" name="Rectangle 19"/>
              <p:cNvSpPr/>
              <p:nvPr/>
            </p:nvSpPr>
            <p:spPr bwMode="auto">
              <a:xfrm>
                <a:off x="251460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dirty="0" smtClean="0">
                    <a:gradFill>
                      <a:gsLst>
                        <a:gs pos="0">
                          <a:srgbClr val="FFFFFF"/>
                        </a:gs>
                        <a:gs pos="100000">
                          <a:srgbClr val="FFFFFF"/>
                        </a:gs>
                      </a:gsLst>
                      <a:lin ang="5400000" scaled="0"/>
                    </a:gradFill>
                  </a:rPr>
                  <a:t>Outlook</a:t>
                </a:r>
                <a:endParaRPr lang="en-US" sz="2000" dirty="0">
                  <a:gradFill>
                    <a:gsLst>
                      <a:gs pos="0">
                        <a:srgbClr val="FFFFFF"/>
                      </a:gs>
                      <a:gs pos="100000">
                        <a:srgbClr val="FFFFFF"/>
                      </a:gs>
                    </a:gsLst>
                    <a:lin ang="5400000" scaled="0"/>
                  </a:gradFill>
                </a:endParaRPr>
              </a:p>
            </p:txBody>
          </p:sp>
          <p:sp>
            <p:nvSpPr>
              <p:cNvPr id="41" name="Freeform 13"/>
              <p:cNvSpPr>
                <a:spLocks noEditPoints="1"/>
              </p:cNvSpPr>
              <p:nvPr/>
            </p:nvSpPr>
            <p:spPr bwMode="auto">
              <a:xfrm>
                <a:off x="2697480" y="2859137"/>
                <a:ext cx="457200" cy="428625"/>
              </a:xfrm>
              <a:custGeom>
                <a:avLst/>
                <a:gdLst>
                  <a:gd name="T0" fmla="*/ 746 w 1076"/>
                  <a:gd name="T1" fmla="*/ 554 h 1008"/>
                  <a:gd name="T2" fmla="*/ 657 w 1076"/>
                  <a:gd name="T3" fmla="*/ 491 h 1008"/>
                  <a:gd name="T4" fmla="*/ 1040 w 1076"/>
                  <a:gd name="T5" fmla="*/ 805 h 1008"/>
                  <a:gd name="T6" fmla="*/ 1076 w 1076"/>
                  <a:gd name="T7" fmla="*/ 296 h 1008"/>
                  <a:gd name="T8" fmla="*/ 764 w 1076"/>
                  <a:gd name="T9" fmla="*/ 548 h 1008"/>
                  <a:gd name="T10" fmla="*/ 600 w 1076"/>
                  <a:gd name="T11" fmla="*/ 464 h 1008"/>
                  <a:gd name="T12" fmla="*/ 600 w 1076"/>
                  <a:gd name="T13" fmla="*/ 419 h 1008"/>
                  <a:gd name="T14" fmla="*/ 600 w 1076"/>
                  <a:gd name="T15" fmla="*/ 219 h 1008"/>
                  <a:gd name="T16" fmla="*/ 600 w 1076"/>
                  <a:gd name="T17" fmla="*/ 0 h 1008"/>
                  <a:gd name="T18" fmla="*/ 0 w 1076"/>
                  <a:gd name="T19" fmla="*/ 904 h 1008"/>
                  <a:gd name="T20" fmla="*/ 600 w 1076"/>
                  <a:gd name="T21" fmla="*/ 793 h 1008"/>
                  <a:gd name="T22" fmla="*/ 600 w 1076"/>
                  <a:gd name="T23" fmla="*/ 757 h 1008"/>
                  <a:gd name="T24" fmla="*/ 600 w 1076"/>
                  <a:gd name="T25" fmla="*/ 464 h 1008"/>
                  <a:gd name="T26" fmla="*/ 407 w 1076"/>
                  <a:gd name="T27" fmla="*/ 581 h 1008"/>
                  <a:gd name="T28" fmla="*/ 377 w 1076"/>
                  <a:gd name="T29" fmla="*/ 640 h 1008"/>
                  <a:gd name="T30" fmla="*/ 333 w 1076"/>
                  <a:gd name="T31" fmla="*/ 676 h 1008"/>
                  <a:gd name="T32" fmla="*/ 276 w 1076"/>
                  <a:gd name="T33" fmla="*/ 685 h 1008"/>
                  <a:gd name="T34" fmla="*/ 223 w 1076"/>
                  <a:gd name="T35" fmla="*/ 670 h 1008"/>
                  <a:gd name="T36" fmla="*/ 184 w 1076"/>
                  <a:gd name="T37" fmla="*/ 631 h 1008"/>
                  <a:gd name="T38" fmla="*/ 157 w 1076"/>
                  <a:gd name="T39" fmla="*/ 578 h 1008"/>
                  <a:gd name="T40" fmla="*/ 148 w 1076"/>
                  <a:gd name="T41" fmla="*/ 509 h 1008"/>
                  <a:gd name="T42" fmla="*/ 157 w 1076"/>
                  <a:gd name="T43" fmla="*/ 440 h 1008"/>
                  <a:gd name="T44" fmla="*/ 181 w 1076"/>
                  <a:gd name="T45" fmla="*/ 383 h 1008"/>
                  <a:gd name="T46" fmla="*/ 226 w 1076"/>
                  <a:gd name="T47" fmla="*/ 341 h 1008"/>
                  <a:gd name="T48" fmla="*/ 279 w 1076"/>
                  <a:gd name="T49" fmla="*/ 326 h 1008"/>
                  <a:gd name="T50" fmla="*/ 336 w 1076"/>
                  <a:gd name="T51" fmla="*/ 335 h 1008"/>
                  <a:gd name="T52" fmla="*/ 380 w 1076"/>
                  <a:gd name="T53" fmla="*/ 371 h 1008"/>
                  <a:gd name="T54" fmla="*/ 410 w 1076"/>
                  <a:gd name="T55" fmla="*/ 428 h 1008"/>
                  <a:gd name="T56" fmla="*/ 419 w 1076"/>
                  <a:gd name="T57" fmla="*/ 503 h 1008"/>
                  <a:gd name="T58" fmla="*/ 657 w 1076"/>
                  <a:gd name="T59" fmla="*/ 431 h 1008"/>
                  <a:gd name="T60" fmla="*/ 1076 w 1076"/>
                  <a:gd name="T61" fmla="*/ 237 h 1008"/>
                  <a:gd name="T62" fmla="*/ 657 w 1076"/>
                  <a:gd name="T63" fmla="*/ 204 h 1008"/>
                  <a:gd name="T64" fmla="*/ 657 w 1076"/>
                  <a:gd name="T65" fmla="*/ 431 h 1008"/>
                  <a:gd name="T66" fmla="*/ 339 w 1076"/>
                  <a:gd name="T67" fmla="*/ 437 h 1008"/>
                  <a:gd name="T68" fmla="*/ 318 w 1076"/>
                  <a:gd name="T69" fmla="*/ 410 h 1008"/>
                  <a:gd name="T70" fmla="*/ 294 w 1076"/>
                  <a:gd name="T71" fmla="*/ 395 h 1008"/>
                  <a:gd name="T72" fmla="*/ 261 w 1076"/>
                  <a:gd name="T73" fmla="*/ 395 h 1008"/>
                  <a:gd name="T74" fmla="*/ 238 w 1076"/>
                  <a:gd name="T75" fmla="*/ 413 h 1008"/>
                  <a:gd name="T76" fmla="*/ 220 w 1076"/>
                  <a:gd name="T77" fmla="*/ 443 h 1008"/>
                  <a:gd name="T78" fmla="*/ 211 w 1076"/>
                  <a:gd name="T79" fmla="*/ 482 h 1008"/>
                  <a:gd name="T80" fmla="*/ 211 w 1076"/>
                  <a:gd name="T81" fmla="*/ 530 h 1008"/>
                  <a:gd name="T82" fmla="*/ 220 w 1076"/>
                  <a:gd name="T83" fmla="*/ 572 h 1008"/>
                  <a:gd name="T84" fmla="*/ 238 w 1076"/>
                  <a:gd name="T85" fmla="*/ 601 h 1008"/>
                  <a:gd name="T86" fmla="*/ 261 w 1076"/>
                  <a:gd name="T87" fmla="*/ 616 h 1008"/>
                  <a:gd name="T88" fmla="*/ 291 w 1076"/>
                  <a:gd name="T89" fmla="*/ 616 h 1008"/>
                  <a:gd name="T90" fmla="*/ 318 w 1076"/>
                  <a:gd name="T91" fmla="*/ 604 h 1008"/>
                  <a:gd name="T92" fmla="*/ 336 w 1076"/>
                  <a:gd name="T93" fmla="*/ 575 h 1008"/>
                  <a:gd name="T94" fmla="*/ 348 w 1076"/>
                  <a:gd name="T95" fmla="*/ 533 h 1008"/>
                  <a:gd name="T96" fmla="*/ 348 w 1076"/>
                  <a:gd name="T97" fmla="*/ 482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76" h="1008">
                    <a:moveTo>
                      <a:pt x="764" y="548"/>
                    </a:moveTo>
                    <a:cubicBezTo>
                      <a:pt x="758" y="551"/>
                      <a:pt x="752" y="554"/>
                      <a:pt x="746" y="554"/>
                    </a:cubicBezTo>
                    <a:cubicBezTo>
                      <a:pt x="740" y="554"/>
                      <a:pt x="731" y="551"/>
                      <a:pt x="728" y="548"/>
                    </a:cubicBezTo>
                    <a:cubicBezTo>
                      <a:pt x="657" y="491"/>
                      <a:pt x="657" y="491"/>
                      <a:pt x="657" y="491"/>
                    </a:cubicBezTo>
                    <a:cubicBezTo>
                      <a:pt x="657" y="805"/>
                      <a:pt x="657" y="805"/>
                      <a:pt x="657" y="805"/>
                    </a:cubicBezTo>
                    <a:cubicBezTo>
                      <a:pt x="1040" y="805"/>
                      <a:pt x="1040" y="805"/>
                      <a:pt x="1040" y="805"/>
                    </a:cubicBezTo>
                    <a:cubicBezTo>
                      <a:pt x="1058" y="805"/>
                      <a:pt x="1076" y="790"/>
                      <a:pt x="1076" y="769"/>
                    </a:cubicBezTo>
                    <a:cubicBezTo>
                      <a:pt x="1076" y="296"/>
                      <a:pt x="1076" y="296"/>
                      <a:pt x="1076" y="296"/>
                    </a:cubicBezTo>
                    <a:cubicBezTo>
                      <a:pt x="764" y="548"/>
                      <a:pt x="764" y="548"/>
                      <a:pt x="764" y="548"/>
                    </a:cubicBezTo>
                    <a:cubicBezTo>
                      <a:pt x="764" y="548"/>
                      <a:pt x="764" y="548"/>
                      <a:pt x="764" y="548"/>
                    </a:cubicBezTo>
                    <a:close/>
                    <a:moveTo>
                      <a:pt x="600" y="464"/>
                    </a:moveTo>
                    <a:cubicBezTo>
                      <a:pt x="600" y="464"/>
                      <a:pt x="600" y="464"/>
                      <a:pt x="600" y="464"/>
                    </a:cubicBezTo>
                    <a:cubicBezTo>
                      <a:pt x="600" y="419"/>
                      <a:pt x="600" y="419"/>
                      <a:pt x="600" y="419"/>
                    </a:cubicBezTo>
                    <a:cubicBezTo>
                      <a:pt x="600" y="419"/>
                      <a:pt x="600" y="419"/>
                      <a:pt x="600" y="419"/>
                    </a:cubicBezTo>
                    <a:cubicBezTo>
                      <a:pt x="600" y="254"/>
                      <a:pt x="600" y="254"/>
                      <a:pt x="600" y="254"/>
                    </a:cubicBezTo>
                    <a:cubicBezTo>
                      <a:pt x="600" y="219"/>
                      <a:pt x="600" y="219"/>
                      <a:pt x="600" y="219"/>
                    </a:cubicBezTo>
                    <a:cubicBezTo>
                      <a:pt x="600" y="219"/>
                      <a:pt x="600" y="219"/>
                      <a:pt x="600" y="219"/>
                    </a:cubicBezTo>
                    <a:cubicBezTo>
                      <a:pt x="600" y="0"/>
                      <a:pt x="600" y="0"/>
                      <a:pt x="600" y="0"/>
                    </a:cubicBezTo>
                    <a:cubicBezTo>
                      <a:pt x="0" y="108"/>
                      <a:pt x="0" y="108"/>
                      <a:pt x="0" y="108"/>
                    </a:cubicBezTo>
                    <a:cubicBezTo>
                      <a:pt x="0" y="904"/>
                      <a:pt x="0" y="904"/>
                      <a:pt x="0" y="904"/>
                    </a:cubicBezTo>
                    <a:cubicBezTo>
                      <a:pt x="600" y="1008"/>
                      <a:pt x="600" y="1008"/>
                      <a:pt x="600" y="1008"/>
                    </a:cubicBezTo>
                    <a:cubicBezTo>
                      <a:pt x="600" y="793"/>
                      <a:pt x="600" y="793"/>
                      <a:pt x="600" y="793"/>
                    </a:cubicBezTo>
                    <a:cubicBezTo>
                      <a:pt x="600" y="793"/>
                      <a:pt x="600" y="793"/>
                      <a:pt x="600" y="793"/>
                    </a:cubicBezTo>
                    <a:cubicBezTo>
                      <a:pt x="600" y="757"/>
                      <a:pt x="600" y="757"/>
                      <a:pt x="600" y="757"/>
                    </a:cubicBezTo>
                    <a:cubicBezTo>
                      <a:pt x="600" y="464"/>
                      <a:pt x="600" y="464"/>
                      <a:pt x="600" y="464"/>
                    </a:cubicBezTo>
                    <a:cubicBezTo>
                      <a:pt x="600" y="464"/>
                      <a:pt x="600" y="464"/>
                      <a:pt x="600" y="464"/>
                    </a:cubicBezTo>
                    <a:close/>
                    <a:moveTo>
                      <a:pt x="416" y="545"/>
                    </a:moveTo>
                    <a:cubicBezTo>
                      <a:pt x="413" y="557"/>
                      <a:pt x="413" y="569"/>
                      <a:pt x="407" y="581"/>
                    </a:cubicBezTo>
                    <a:cubicBezTo>
                      <a:pt x="404" y="592"/>
                      <a:pt x="401" y="601"/>
                      <a:pt x="395" y="613"/>
                    </a:cubicBezTo>
                    <a:cubicBezTo>
                      <a:pt x="389" y="622"/>
                      <a:pt x="383" y="631"/>
                      <a:pt x="377" y="640"/>
                    </a:cubicBezTo>
                    <a:cubicBezTo>
                      <a:pt x="371" y="649"/>
                      <a:pt x="362" y="655"/>
                      <a:pt x="356" y="661"/>
                    </a:cubicBezTo>
                    <a:cubicBezTo>
                      <a:pt x="348" y="667"/>
                      <a:pt x="339" y="673"/>
                      <a:pt x="333" y="676"/>
                    </a:cubicBezTo>
                    <a:cubicBezTo>
                      <a:pt x="324" y="679"/>
                      <a:pt x="315" y="682"/>
                      <a:pt x="306" y="682"/>
                    </a:cubicBezTo>
                    <a:cubicBezTo>
                      <a:pt x="294" y="685"/>
                      <a:pt x="285" y="685"/>
                      <a:pt x="276" y="685"/>
                    </a:cubicBezTo>
                    <a:cubicBezTo>
                      <a:pt x="267" y="685"/>
                      <a:pt x="255" y="682"/>
                      <a:pt x="249" y="679"/>
                    </a:cubicBezTo>
                    <a:cubicBezTo>
                      <a:pt x="241" y="676"/>
                      <a:pt x="232" y="673"/>
                      <a:pt x="223" y="670"/>
                    </a:cubicBezTo>
                    <a:cubicBezTo>
                      <a:pt x="217" y="664"/>
                      <a:pt x="208" y="661"/>
                      <a:pt x="202" y="655"/>
                    </a:cubicBezTo>
                    <a:cubicBezTo>
                      <a:pt x="196" y="646"/>
                      <a:pt x="190" y="640"/>
                      <a:pt x="184" y="631"/>
                    </a:cubicBezTo>
                    <a:cubicBezTo>
                      <a:pt x="178" y="625"/>
                      <a:pt x="172" y="616"/>
                      <a:pt x="169" y="607"/>
                    </a:cubicBezTo>
                    <a:cubicBezTo>
                      <a:pt x="163" y="598"/>
                      <a:pt x="160" y="589"/>
                      <a:pt x="157" y="578"/>
                    </a:cubicBezTo>
                    <a:cubicBezTo>
                      <a:pt x="154" y="569"/>
                      <a:pt x="151" y="557"/>
                      <a:pt x="151" y="545"/>
                    </a:cubicBezTo>
                    <a:cubicBezTo>
                      <a:pt x="148" y="536"/>
                      <a:pt x="148" y="524"/>
                      <a:pt x="148" y="509"/>
                    </a:cubicBezTo>
                    <a:cubicBezTo>
                      <a:pt x="148" y="497"/>
                      <a:pt x="148" y="485"/>
                      <a:pt x="151" y="473"/>
                    </a:cubicBezTo>
                    <a:cubicBezTo>
                      <a:pt x="151" y="461"/>
                      <a:pt x="154" y="449"/>
                      <a:pt x="157" y="440"/>
                    </a:cubicBezTo>
                    <a:cubicBezTo>
                      <a:pt x="160" y="428"/>
                      <a:pt x="163" y="419"/>
                      <a:pt x="166" y="410"/>
                    </a:cubicBezTo>
                    <a:cubicBezTo>
                      <a:pt x="172" y="401"/>
                      <a:pt x="178" y="392"/>
                      <a:pt x="181" y="383"/>
                    </a:cubicBezTo>
                    <a:cubicBezTo>
                      <a:pt x="187" y="374"/>
                      <a:pt x="196" y="365"/>
                      <a:pt x="202" y="359"/>
                    </a:cubicBezTo>
                    <a:cubicBezTo>
                      <a:pt x="208" y="353"/>
                      <a:pt x="217" y="347"/>
                      <a:pt x="226" y="341"/>
                    </a:cubicBezTo>
                    <a:cubicBezTo>
                      <a:pt x="232" y="338"/>
                      <a:pt x="241" y="335"/>
                      <a:pt x="249" y="332"/>
                    </a:cubicBezTo>
                    <a:cubicBezTo>
                      <a:pt x="258" y="329"/>
                      <a:pt x="270" y="326"/>
                      <a:pt x="279" y="326"/>
                    </a:cubicBezTo>
                    <a:cubicBezTo>
                      <a:pt x="291" y="326"/>
                      <a:pt x="300" y="326"/>
                      <a:pt x="309" y="326"/>
                    </a:cubicBezTo>
                    <a:cubicBezTo>
                      <a:pt x="318" y="329"/>
                      <a:pt x="327" y="332"/>
                      <a:pt x="336" y="335"/>
                    </a:cubicBezTo>
                    <a:cubicBezTo>
                      <a:pt x="342" y="338"/>
                      <a:pt x="351" y="344"/>
                      <a:pt x="356" y="350"/>
                    </a:cubicBezTo>
                    <a:cubicBezTo>
                      <a:pt x="365" y="356"/>
                      <a:pt x="371" y="362"/>
                      <a:pt x="380" y="371"/>
                    </a:cubicBezTo>
                    <a:cubicBezTo>
                      <a:pt x="386" y="377"/>
                      <a:pt x="392" y="386"/>
                      <a:pt x="395" y="398"/>
                    </a:cubicBezTo>
                    <a:cubicBezTo>
                      <a:pt x="401" y="407"/>
                      <a:pt x="404" y="416"/>
                      <a:pt x="410" y="428"/>
                    </a:cubicBezTo>
                    <a:cubicBezTo>
                      <a:pt x="413" y="440"/>
                      <a:pt x="413" y="452"/>
                      <a:pt x="416" y="464"/>
                    </a:cubicBezTo>
                    <a:cubicBezTo>
                      <a:pt x="419" y="476"/>
                      <a:pt x="419" y="488"/>
                      <a:pt x="419" y="503"/>
                    </a:cubicBezTo>
                    <a:cubicBezTo>
                      <a:pt x="419" y="518"/>
                      <a:pt x="419" y="530"/>
                      <a:pt x="416" y="545"/>
                    </a:cubicBezTo>
                    <a:close/>
                    <a:moveTo>
                      <a:pt x="657" y="431"/>
                    </a:moveTo>
                    <a:cubicBezTo>
                      <a:pt x="746" y="500"/>
                      <a:pt x="746" y="500"/>
                      <a:pt x="746" y="500"/>
                    </a:cubicBezTo>
                    <a:cubicBezTo>
                      <a:pt x="1076" y="237"/>
                      <a:pt x="1076" y="237"/>
                      <a:pt x="1076" y="237"/>
                    </a:cubicBezTo>
                    <a:cubicBezTo>
                      <a:pt x="1073" y="219"/>
                      <a:pt x="1058" y="204"/>
                      <a:pt x="1040" y="204"/>
                    </a:cubicBezTo>
                    <a:cubicBezTo>
                      <a:pt x="657" y="204"/>
                      <a:pt x="657" y="204"/>
                      <a:pt x="657" y="204"/>
                    </a:cubicBezTo>
                    <a:cubicBezTo>
                      <a:pt x="657" y="431"/>
                      <a:pt x="657" y="431"/>
                      <a:pt x="657" y="431"/>
                    </a:cubicBezTo>
                    <a:cubicBezTo>
                      <a:pt x="657" y="431"/>
                      <a:pt x="657" y="431"/>
                      <a:pt x="657" y="431"/>
                    </a:cubicBezTo>
                    <a:close/>
                    <a:moveTo>
                      <a:pt x="345" y="458"/>
                    </a:moveTo>
                    <a:cubicBezTo>
                      <a:pt x="342" y="452"/>
                      <a:pt x="339" y="443"/>
                      <a:pt x="339" y="437"/>
                    </a:cubicBezTo>
                    <a:cubicBezTo>
                      <a:pt x="336" y="431"/>
                      <a:pt x="333" y="425"/>
                      <a:pt x="330" y="422"/>
                    </a:cubicBezTo>
                    <a:cubicBezTo>
                      <a:pt x="327" y="416"/>
                      <a:pt x="321" y="413"/>
                      <a:pt x="318" y="410"/>
                    </a:cubicBezTo>
                    <a:cubicBezTo>
                      <a:pt x="315" y="404"/>
                      <a:pt x="312" y="401"/>
                      <a:pt x="306" y="401"/>
                    </a:cubicBezTo>
                    <a:cubicBezTo>
                      <a:pt x="303" y="398"/>
                      <a:pt x="297" y="395"/>
                      <a:pt x="294" y="395"/>
                    </a:cubicBezTo>
                    <a:cubicBezTo>
                      <a:pt x="288" y="395"/>
                      <a:pt x="285" y="392"/>
                      <a:pt x="279" y="395"/>
                    </a:cubicBezTo>
                    <a:cubicBezTo>
                      <a:pt x="273" y="395"/>
                      <a:pt x="267" y="395"/>
                      <a:pt x="261" y="395"/>
                    </a:cubicBezTo>
                    <a:cubicBezTo>
                      <a:pt x="258" y="398"/>
                      <a:pt x="252" y="401"/>
                      <a:pt x="249" y="404"/>
                    </a:cubicBezTo>
                    <a:cubicBezTo>
                      <a:pt x="243" y="407"/>
                      <a:pt x="241" y="410"/>
                      <a:pt x="238" y="413"/>
                    </a:cubicBezTo>
                    <a:cubicBezTo>
                      <a:pt x="235" y="416"/>
                      <a:pt x="229" y="422"/>
                      <a:pt x="226" y="428"/>
                    </a:cubicBezTo>
                    <a:cubicBezTo>
                      <a:pt x="223" y="431"/>
                      <a:pt x="223" y="437"/>
                      <a:pt x="220" y="443"/>
                    </a:cubicBezTo>
                    <a:cubicBezTo>
                      <a:pt x="217" y="449"/>
                      <a:pt x="214" y="455"/>
                      <a:pt x="214" y="461"/>
                    </a:cubicBezTo>
                    <a:cubicBezTo>
                      <a:pt x="211" y="470"/>
                      <a:pt x="211" y="476"/>
                      <a:pt x="211" y="482"/>
                    </a:cubicBezTo>
                    <a:cubicBezTo>
                      <a:pt x="211" y="491"/>
                      <a:pt x="208" y="497"/>
                      <a:pt x="208" y="506"/>
                    </a:cubicBezTo>
                    <a:cubicBezTo>
                      <a:pt x="208" y="515"/>
                      <a:pt x="211" y="524"/>
                      <a:pt x="211" y="530"/>
                    </a:cubicBezTo>
                    <a:cubicBezTo>
                      <a:pt x="211" y="539"/>
                      <a:pt x="214" y="545"/>
                      <a:pt x="214" y="554"/>
                    </a:cubicBezTo>
                    <a:cubicBezTo>
                      <a:pt x="217" y="560"/>
                      <a:pt x="217" y="566"/>
                      <a:pt x="220" y="572"/>
                    </a:cubicBezTo>
                    <a:cubicBezTo>
                      <a:pt x="223" y="578"/>
                      <a:pt x="226" y="584"/>
                      <a:pt x="229" y="589"/>
                    </a:cubicBezTo>
                    <a:cubicBezTo>
                      <a:pt x="232" y="592"/>
                      <a:pt x="235" y="595"/>
                      <a:pt x="238" y="601"/>
                    </a:cubicBezTo>
                    <a:cubicBezTo>
                      <a:pt x="243" y="604"/>
                      <a:pt x="246" y="607"/>
                      <a:pt x="249" y="610"/>
                    </a:cubicBezTo>
                    <a:cubicBezTo>
                      <a:pt x="252" y="610"/>
                      <a:pt x="258" y="613"/>
                      <a:pt x="261" y="616"/>
                    </a:cubicBezTo>
                    <a:cubicBezTo>
                      <a:pt x="267" y="616"/>
                      <a:pt x="273" y="616"/>
                      <a:pt x="276" y="616"/>
                    </a:cubicBezTo>
                    <a:cubicBezTo>
                      <a:pt x="282" y="616"/>
                      <a:pt x="288" y="616"/>
                      <a:pt x="291" y="616"/>
                    </a:cubicBezTo>
                    <a:cubicBezTo>
                      <a:pt x="297" y="616"/>
                      <a:pt x="300" y="613"/>
                      <a:pt x="306" y="610"/>
                    </a:cubicBezTo>
                    <a:cubicBezTo>
                      <a:pt x="309" y="610"/>
                      <a:pt x="312" y="607"/>
                      <a:pt x="318" y="604"/>
                    </a:cubicBezTo>
                    <a:cubicBezTo>
                      <a:pt x="321" y="601"/>
                      <a:pt x="324" y="595"/>
                      <a:pt x="327" y="592"/>
                    </a:cubicBezTo>
                    <a:cubicBezTo>
                      <a:pt x="330" y="587"/>
                      <a:pt x="333" y="581"/>
                      <a:pt x="336" y="575"/>
                    </a:cubicBezTo>
                    <a:cubicBezTo>
                      <a:pt x="339" y="569"/>
                      <a:pt x="342" y="563"/>
                      <a:pt x="342" y="557"/>
                    </a:cubicBezTo>
                    <a:cubicBezTo>
                      <a:pt x="345" y="548"/>
                      <a:pt x="348" y="542"/>
                      <a:pt x="348" y="533"/>
                    </a:cubicBezTo>
                    <a:cubicBezTo>
                      <a:pt x="348" y="527"/>
                      <a:pt x="348" y="518"/>
                      <a:pt x="348" y="509"/>
                    </a:cubicBezTo>
                    <a:cubicBezTo>
                      <a:pt x="348" y="500"/>
                      <a:pt x="348" y="491"/>
                      <a:pt x="348" y="482"/>
                    </a:cubicBezTo>
                    <a:cubicBezTo>
                      <a:pt x="348" y="473"/>
                      <a:pt x="345" y="464"/>
                      <a:pt x="345" y="45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7795260" y="2743200"/>
              <a:ext cx="822960" cy="2931805"/>
              <a:chOff x="8069580" y="2674311"/>
              <a:chExt cx="822960" cy="2931805"/>
            </a:xfrm>
          </p:grpSpPr>
          <p:sp>
            <p:nvSpPr>
              <p:cNvPr id="70" name="Rectangle 19"/>
              <p:cNvSpPr/>
              <p:nvPr/>
            </p:nvSpPr>
            <p:spPr bwMode="auto">
              <a:xfrm>
                <a:off x="8069580" y="2674311"/>
                <a:ext cx="822960" cy="2931805"/>
              </a:xfrm>
              <a:prstGeom prst="rect">
                <a:avLst/>
              </a:prstGeom>
              <a:solidFill>
                <a:srgbClr val="D83B01"/>
              </a:solidFill>
              <a:ln w="25400">
                <a:solidFill>
                  <a:schemeClr val="tx1">
                    <a:lumMod val="75000"/>
                  </a:schemeClr>
                </a:solidFill>
                <a:prstDash val="sysDash"/>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smtClean="0">
                    <a:gradFill>
                      <a:gsLst>
                        <a:gs pos="0">
                          <a:srgbClr val="FFFFFF"/>
                        </a:gs>
                        <a:gs pos="100000">
                          <a:srgbClr val="FFFFFF"/>
                        </a:gs>
                      </a:gsLst>
                      <a:lin ang="5400000" scaled="0"/>
                    </a:gradFill>
                  </a:rPr>
                  <a:t>Delve</a:t>
                </a:r>
                <a:endParaRPr lang="en-US" sz="2000" dirty="0">
                  <a:gradFill>
                    <a:gsLst>
                      <a:gs pos="0">
                        <a:srgbClr val="FFFFFF"/>
                      </a:gs>
                      <a:gs pos="100000">
                        <a:srgbClr val="FFFFFF"/>
                      </a:gs>
                    </a:gsLst>
                    <a:lin ang="5400000" scaled="0"/>
                  </a:gradFill>
                </a:endParaRPr>
              </a:p>
            </p:txBody>
          </p:sp>
          <p:pic>
            <p:nvPicPr>
              <p:cNvPr id="67" name="Picture 73"/>
              <p:cNvPicPr>
                <a:picLocks noChangeAspect="1"/>
              </p:cNvPicPr>
              <p:nvPr/>
            </p:nvPicPr>
            <p:blipFill rotWithShape="1">
              <a:blip r:embed="rId4">
                <a:extLst>
                  <a:ext uri="{28A0092B-C50C-407E-A947-70E740481C1C}">
                    <a14:useLocalDpi xmlns:a14="http://schemas.microsoft.com/office/drawing/2010/main" val="0"/>
                  </a:ext>
                </a:extLst>
              </a:blip>
              <a:srcRect l="6000" t="6000" r="6000" b="6000"/>
              <a:stretch/>
            </p:blipFill>
            <p:spPr>
              <a:xfrm>
                <a:off x="8252460" y="2844849"/>
                <a:ext cx="457200" cy="457200"/>
              </a:xfrm>
              <a:prstGeom prst="rect">
                <a:avLst/>
              </a:prstGeom>
            </p:spPr>
          </p:pic>
        </p:grpSp>
        <p:grpSp>
          <p:nvGrpSpPr>
            <p:cNvPr id="46" name="Group 45"/>
            <p:cNvGrpSpPr/>
            <p:nvPr/>
          </p:nvGrpSpPr>
          <p:grpSpPr>
            <a:xfrm>
              <a:off x="5154930" y="2743200"/>
              <a:ext cx="822960" cy="2931805"/>
              <a:chOff x="5292090" y="2674311"/>
              <a:chExt cx="822960" cy="2931805"/>
            </a:xfrm>
          </p:grpSpPr>
          <p:sp>
            <p:nvSpPr>
              <p:cNvPr id="66" name="Rectangle 19"/>
              <p:cNvSpPr/>
              <p:nvPr/>
            </p:nvSpPr>
            <p:spPr bwMode="auto">
              <a:xfrm>
                <a:off x="529209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dirty="0" smtClean="0">
                    <a:gradFill>
                      <a:gsLst>
                        <a:gs pos="0">
                          <a:srgbClr val="FFFFFF"/>
                        </a:gs>
                        <a:gs pos="100000">
                          <a:srgbClr val="FFFFFF"/>
                        </a:gs>
                      </a:gsLst>
                      <a:lin ang="5400000" scaled="0"/>
                    </a:gradFill>
                  </a:rPr>
                  <a:t>Calendar</a:t>
                </a:r>
                <a:endParaRPr lang="en-US" sz="2000" dirty="0">
                  <a:gradFill>
                    <a:gsLst>
                      <a:gs pos="0">
                        <a:srgbClr val="FFFFFF"/>
                      </a:gs>
                      <a:gs pos="100000">
                        <a:srgbClr val="FFFFFF"/>
                      </a:gs>
                    </a:gsLst>
                    <a:lin ang="5400000" scaled="0"/>
                  </a:gradFill>
                </a:endParaRPr>
              </a:p>
            </p:txBody>
          </p:sp>
          <p:pic>
            <p:nvPicPr>
              <p:cNvPr id="104" name="Picture 55"/>
              <p:cNvPicPr>
                <a:picLocks noChangeAspect="1"/>
              </p:cNvPicPr>
              <p:nvPr/>
            </p:nvPicPr>
            <p:blipFill rotWithShape="1">
              <a:blip r:embed="rId5">
                <a:extLst>
                  <a:ext uri="{28A0092B-C50C-407E-A947-70E740481C1C}">
                    <a14:useLocalDpi xmlns:a14="http://schemas.microsoft.com/office/drawing/2010/main" val="0"/>
                  </a:ext>
                </a:extLst>
              </a:blip>
              <a:srcRect l="7761" t="7760" r="7761" b="7760"/>
              <a:stretch/>
            </p:blipFill>
            <p:spPr>
              <a:xfrm>
                <a:off x="5474970" y="2845773"/>
                <a:ext cx="457200" cy="457200"/>
              </a:xfrm>
              <a:prstGeom prst="rect">
                <a:avLst/>
              </a:prstGeom>
            </p:spPr>
          </p:pic>
        </p:grpSp>
      </p:gr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336127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par>
                                <p:cTn id="12" presetID="63" presetClass="path" presetSubtype="0" decel="100000" fill="hold" nodeType="withEffect">
                                  <p:stCondLst>
                                    <p:cond delay="0"/>
                                  </p:stCondLst>
                                  <p:childTnLst>
                                    <p:animMotion origin="layout" path="M 1.11565E-6 2.29233E-6 L 0.04417 2.29233E-6 " pathEditMode="relative" rAng="0" ptsTypes="AA">
                                      <p:cBhvr>
                                        <p:cTn id="13" dur="500" spd="-100000" fill="hold"/>
                                        <p:tgtEl>
                                          <p:spTgt spid="58"/>
                                        </p:tgtEl>
                                        <p:attrNameLst>
                                          <p:attrName>ppt_x</p:attrName>
                                          <p:attrName>ppt_y</p:attrName>
                                        </p:attrNameLst>
                                      </p:cBhvr>
                                      <p:rCtr x="2208" y="0"/>
                                    </p:animMotion>
                                  </p:childTnLst>
                                </p:cTn>
                              </p:par>
                              <p:par>
                                <p:cTn id="14" presetID="10" presetClass="entr" presetSubtype="0"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63" presetClass="path" presetSubtype="0" decel="100000" fill="hold" nodeType="withEffect">
                                  <p:stCondLst>
                                    <p:cond delay="0"/>
                                  </p:stCondLst>
                                  <p:childTnLst>
                                    <p:animMotion origin="layout" path="M -0.04416 1.92465E-6 L -2.13173E-6 1.92465E-6 " pathEditMode="relative" rAng="0" ptsTypes="AA">
                                      <p:cBhvr>
                                        <p:cTn id="18" dur="500" fill="hold"/>
                                        <p:tgtEl>
                                          <p:spTgt spid="57"/>
                                        </p:tgtEl>
                                        <p:attrNameLst>
                                          <p:attrName>ppt_x</p:attrName>
                                          <p:attrName>ppt_y</p:attrName>
                                        </p:attrNameLst>
                                      </p:cBhvr>
                                      <p:rCtr x="2208" y="0"/>
                                    </p:animMotion>
                                  </p:childTnLst>
                                </p:cTn>
                              </p:par>
                              <p:par>
                                <p:cTn id="19" presetID="10" presetClass="entr" presetSubtype="0" fill="hold" nodeType="withEffect">
                                  <p:stCondLst>
                                    <p:cond delay="25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500"/>
                                        <p:tgtEl>
                                          <p:spTgt spid="120"/>
                                        </p:tgtEl>
                                      </p:cBhvr>
                                    </p:animEffect>
                                  </p:childTnLst>
                                </p:cTn>
                              </p:par>
                              <p:par>
                                <p:cTn id="22" presetID="10" presetClass="entr" presetSubtype="0" fill="hold" nodeType="withEffect">
                                  <p:stCondLst>
                                    <p:cond delay="25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childTnLst>
                          </p:cTn>
                        </p:par>
                        <p:par>
                          <p:cTn id="25" fill="hold">
                            <p:stCondLst>
                              <p:cond delay="1250"/>
                            </p:stCondLst>
                            <p:childTnLst>
                              <p:par>
                                <p:cTn id="26" presetID="22" presetClass="entr" presetSubtype="1" fill="hold"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up)">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 group system across Office 365</a:t>
            </a:r>
            <a:endParaRPr lang="en-US" dirty="0"/>
          </a:p>
        </p:txBody>
      </p:sp>
      <p:sp>
        <p:nvSpPr>
          <p:cNvPr id="49" name="Content Placeholder 1"/>
          <p:cNvSpPr txBox="1">
            <a:spLocks/>
          </p:cNvSpPr>
          <p:nvPr/>
        </p:nvSpPr>
        <p:spPr>
          <a:xfrm>
            <a:off x="274639" y="1212849"/>
            <a:ext cx="5486399" cy="493673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One identity</a:t>
            </a:r>
          </a:p>
          <a:p>
            <a:pPr lvl="1"/>
            <a:r>
              <a:rPr lang="en-US" sz="1800" dirty="0" smtClean="0"/>
              <a:t>Azure Active Directory (AAD) is the master </a:t>
            </a:r>
            <a:br>
              <a:rPr lang="en-US" sz="1800" dirty="0" smtClean="0"/>
            </a:br>
            <a:r>
              <a:rPr lang="en-US" sz="1800" dirty="0" smtClean="0"/>
              <a:t>for group identity and membership across Office 365 (Exchange, SharePoint, etc.) </a:t>
            </a:r>
          </a:p>
          <a:p>
            <a:r>
              <a:rPr lang="en-US" dirty="0" smtClean="0"/>
              <a:t>Federated resources</a:t>
            </a:r>
          </a:p>
          <a:p>
            <a:pPr lvl="1"/>
            <a:r>
              <a:rPr lang="en-US" sz="1800" dirty="0" smtClean="0"/>
              <a:t>Office 365 services extend with their data </a:t>
            </a:r>
            <a:br>
              <a:rPr lang="en-US" sz="1800" dirty="0" smtClean="0"/>
            </a:br>
            <a:r>
              <a:rPr lang="en-US" sz="1800" dirty="0" smtClean="0"/>
              <a:t>(e.g., conversations stored in Exchange mailbox and documents stored in OneDrive for a group)</a:t>
            </a:r>
          </a:p>
          <a:p>
            <a:r>
              <a:rPr lang="en-US" dirty="0" smtClean="0"/>
              <a:t>Loose coupling</a:t>
            </a:r>
          </a:p>
          <a:p>
            <a:pPr lvl="1"/>
            <a:r>
              <a:rPr lang="en-US" sz="1800" dirty="0" smtClean="0"/>
              <a:t>Services notify each other of changes to </a:t>
            </a:r>
            <a:br>
              <a:rPr lang="en-US" sz="1800" dirty="0" smtClean="0"/>
            </a:br>
            <a:r>
              <a:rPr lang="en-US" sz="1800" dirty="0" smtClean="0"/>
              <a:t>a group (e.g., creation, deletion, updates)</a:t>
            </a:r>
          </a:p>
          <a:p>
            <a:pPr lvl="1"/>
            <a:r>
              <a:rPr lang="en-US" sz="1800" dirty="0" smtClean="0"/>
              <a:t>Using sync from AAD to Exchange Online AD and SharePoint Online AD they achieve reliability if they miss notifications</a:t>
            </a:r>
            <a:endParaRPr lang="en-US" sz="1800" dirty="0"/>
          </a:p>
        </p:txBody>
      </p:sp>
      <p:cxnSp>
        <p:nvCxnSpPr>
          <p:cNvPr id="31" name="Straight Arrow Connector 10"/>
          <p:cNvCxnSpPr/>
          <p:nvPr/>
        </p:nvCxnSpPr>
        <p:spPr>
          <a:xfrm>
            <a:off x="9189720" y="2217122"/>
            <a:ext cx="137160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grpSp>
        <p:nvGrpSpPr>
          <p:cNvPr id="9" name="Group 8"/>
          <p:cNvGrpSpPr/>
          <p:nvPr/>
        </p:nvGrpSpPr>
        <p:grpSpPr>
          <a:xfrm>
            <a:off x="10652760" y="5326042"/>
            <a:ext cx="1280160" cy="1248577"/>
            <a:chOff x="10001118" y="5234603"/>
            <a:chExt cx="1280160" cy="1248577"/>
          </a:xfrm>
        </p:grpSpPr>
        <p:sp>
          <p:nvSpPr>
            <p:cNvPr id="55" name="TextBox 63"/>
            <p:cNvSpPr txBox="1"/>
            <p:nvPr/>
          </p:nvSpPr>
          <p:spPr>
            <a:xfrm>
              <a:off x="10001118" y="5966115"/>
              <a:ext cx="1280160" cy="517065"/>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stStyle>
            <a:p>
              <a:r>
                <a:rPr lang="en-US" dirty="0"/>
                <a:t>Workload scenarios</a:t>
              </a:r>
            </a:p>
          </p:txBody>
        </p:sp>
        <p:sp>
          <p:nvSpPr>
            <p:cNvPr id="47" name="Can 59"/>
            <p:cNvSpPr/>
            <p:nvPr/>
          </p:nvSpPr>
          <p:spPr>
            <a:xfrm>
              <a:off x="10001118" y="5234603"/>
              <a:ext cx="1280160" cy="731520"/>
            </a:xfrm>
            <a:prstGeom prst="can">
              <a:avLst/>
            </a:prstGeom>
            <a:noFill/>
            <a:ln w="25400">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lIns="146304" tIns="182880" rIns="146304" bIns="91440" rtlCol="0" anchor="ctr"/>
            <a:lstStyle/>
            <a:p>
              <a:pPr algn="ctr" defTabSz="932083">
                <a:lnSpc>
                  <a:spcPct val="90000"/>
                </a:lnSpc>
              </a:pP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Workload resources</a:t>
              </a:r>
            </a:p>
          </p:txBody>
        </p:sp>
      </p:grpSp>
      <p:grpSp>
        <p:nvGrpSpPr>
          <p:cNvPr id="59" name="Group 58"/>
          <p:cNvGrpSpPr/>
          <p:nvPr/>
        </p:nvGrpSpPr>
        <p:grpSpPr>
          <a:xfrm>
            <a:off x="10652760" y="3588701"/>
            <a:ext cx="1280160" cy="1248577"/>
            <a:chOff x="10001118" y="5234603"/>
            <a:chExt cx="1280160" cy="1248577"/>
          </a:xfrm>
        </p:grpSpPr>
        <p:sp>
          <p:nvSpPr>
            <p:cNvPr id="60" name="TextBox 63"/>
            <p:cNvSpPr txBox="1"/>
            <p:nvPr/>
          </p:nvSpPr>
          <p:spPr>
            <a:xfrm>
              <a:off x="10001118" y="5966115"/>
              <a:ext cx="1280160" cy="517065"/>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stStyle>
            <a:p>
              <a:r>
                <a:rPr lang="en-US" dirty="0"/>
                <a:t>Documents </a:t>
              </a:r>
            </a:p>
            <a:p>
              <a:r>
                <a:rPr lang="en-US" dirty="0"/>
                <a:t>OneNote</a:t>
              </a:r>
            </a:p>
          </p:txBody>
        </p:sp>
        <p:sp>
          <p:nvSpPr>
            <p:cNvPr id="61" name="Can 59"/>
            <p:cNvSpPr/>
            <p:nvPr/>
          </p:nvSpPr>
          <p:spPr>
            <a:xfrm>
              <a:off x="10001118" y="5234603"/>
              <a:ext cx="1280160" cy="731520"/>
            </a:xfrm>
            <a:prstGeom prst="can">
              <a:avLst/>
            </a:prstGeom>
            <a:noFill/>
            <a:ln w="25400">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lIns="146304" tIns="182880" rIns="146304" bIns="91440" rtlCol="0" anchor="ctr"/>
            <a:lstStyle/>
            <a:p>
              <a:pPr algn="ctr" defTabSz="932083">
                <a:lnSpc>
                  <a:spcPct val="90000"/>
                </a:lnSpc>
              </a:pPr>
              <a:r>
                <a:rPr lang="en-US" sz="1200" dirty="0" err="1">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OneDrive</a:t>
              </a: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 </a:t>
              </a:r>
              <a:b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b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for Business</a:t>
              </a:r>
            </a:p>
          </p:txBody>
        </p:sp>
      </p:grpSp>
      <p:grpSp>
        <p:nvGrpSpPr>
          <p:cNvPr id="62" name="Group 61"/>
          <p:cNvGrpSpPr/>
          <p:nvPr/>
        </p:nvGrpSpPr>
        <p:grpSpPr>
          <a:xfrm>
            <a:off x="10652760" y="1851360"/>
            <a:ext cx="1280160" cy="1248577"/>
            <a:chOff x="10001118" y="5234603"/>
            <a:chExt cx="1280160" cy="1248577"/>
          </a:xfrm>
        </p:grpSpPr>
        <p:sp>
          <p:nvSpPr>
            <p:cNvPr id="63" name="TextBox 63"/>
            <p:cNvSpPr txBox="1"/>
            <p:nvPr/>
          </p:nvSpPr>
          <p:spPr>
            <a:xfrm>
              <a:off x="10001118" y="5966115"/>
              <a:ext cx="1280160" cy="517065"/>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stStyle>
            <a:p>
              <a:r>
                <a:rPr lang="en-US" dirty="0"/>
                <a:t>Conversations </a:t>
              </a:r>
            </a:p>
            <a:p>
              <a:r>
                <a:rPr lang="en-US" dirty="0"/>
                <a:t>Calendar</a:t>
              </a:r>
            </a:p>
          </p:txBody>
        </p:sp>
        <p:sp>
          <p:nvSpPr>
            <p:cNvPr id="64" name="Can 59"/>
            <p:cNvSpPr/>
            <p:nvPr/>
          </p:nvSpPr>
          <p:spPr>
            <a:xfrm>
              <a:off x="10001118" y="5234603"/>
              <a:ext cx="1280160" cy="731520"/>
            </a:xfrm>
            <a:prstGeom prst="can">
              <a:avLst/>
            </a:prstGeom>
            <a:noFill/>
            <a:ln w="25400">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lIns="146304" tIns="182880" rIns="146304" bIns="91440" rtlCol="0" anchor="ctr"/>
            <a:lstStyle/>
            <a:p>
              <a:pPr algn="ctr" defTabSz="932083">
                <a:lnSpc>
                  <a:spcPct val="90000"/>
                </a:lnSpc>
              </a:pP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Group mailbox</a:t>
              </a:r>
            </a:p>
          </p:txBody>
        </p:sp>
      </p:grpSp>
      <p:grpSp>
        <p:nvGrpSpPr>
          <p:cNvPr id="12" name="Group 11"/>
          <p:cNvGrpSpPr/>
          <p:nvPr/>
        </p:nvGrpSpPr>
        <p:grpSpPr>
          <a:xfrm>
            <a:off x="8046720" y="1302726"/>
            <a:ext cx="1371600" cy="1463036"/>
            <a:chOff x="8503920" y="1394165"/>
            <a:chExt cx="1371600" cy="1463036"/>
          </a:xfrm>
        </p:grpSpPr>
        <p:sp>
          <p:nvSpPr>
            <p:cNvPr id="51" name="Rectangle 2"/>
            <p:cNvSpPr/>
            <p:nvPr/>
          </p:nvSpPr>
          <p:spPr bwMode="auto">
            <a:xfrm>
              <a:off x="8503920" y="1394165"/>
              <a:ext cx="1371600" cy="406265"/>
            </a:xfrm>
            <a:prstGeom prst="rect">
              <a:avLst/>
            </a:prstGeom>
          </p:spPr>
          <p:txBody>
            <a:bodyPr vert="horz" wrap="none" lIns="146304" tIns="91440" rIns="146304" bIns="91440" rtlCol="0">
              <a:spAutoFit/>
            </a:bodyPr>
            <a:lstStyle/>
            <a:p>
              <a:pPr algn="ctr">
                <a:lnSpc>
                  <a:spcPct val="90000"/>
                </a:lnSpc>
                <a:spcBef>
                  <a:spcPts val="1224"/>
                </a:spcBef>
                <a:buClr>
                  <a:schemeClr val="tx1"/>
                </a:buClr>
                <a:buSzPct val="90000"/>
                <a:buFont typeface="Wingdings" pitchFamily="2" charset="2"/>
                <a:buNone/>
              </a:pPr>
              <a:r>
                <a:rPr lang="en-US" sz="1600" dirty="0" smtClean="0">
                  <a:gradFill>
                    <a:gsLst>
                      <a:gs pos="1250">
                        <a:schemeClr val="tx2"/>
                      </a:gs>
                      <a:gs pos="99000">
                        <a:schemeClr val="tx2"/>
                      </a:gs>
                    </a:gsLst>
                    <a:lin ang="5400000" scaled="0"/>
                  </a:gradFill>
                  <a:latin typeface="Segoe UI Semibold" panose="020B0702040204020203" pitchFamily="34" charset="0"/>
                </a:rPr>
                <a:t>EXCHANGE</a:t>
              </a:r>
              <a:endParaRPr lang="en-US" sz="1600" dirty="0">
                <a:gradFill>
                  <a:gsLst>
                    <a:gs pos="1250">
                      <a:schemeClr val="tx2"/>
                    </a:gs>
                    <a:gs pos="99000">
                      <a:schemeClr val="tx2"/>
                    </a:gs>
                  </a:gsLst>
                  <a:lin ang="5400000" scaled="0"/>
                </a:gradFill>
                <a:latin typeface="Segoe UI Semibold" panose="020B0702040204020203" pitchFamily="34" charset="0"/>
              </a:endParaRPr>
            </a:p>
          </p:txBody>
        </p:sp>
        <p:sp>
          <p:nvSpPr>
            <p:cNvPr id="30" name="Isosceles Triangle 73"/>
            <p:cNvSpPr/>
            <p:nvPr/>
          </p:nvSpPr>
          <p:spPr>
            <a:xfrm>
              <a:off x="8503920" y="1759921"/>
              <a:ext cx="1371600" cy="1097280"/>
            </a:xfrm>
            <a:prstGeom prst="triangle">
              <a:avLst/>
            </a:prstGeom>
            <a:noFill/>
            <a:ln w="25400">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Exchange</a:t>
              </a:r>
              <a:b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b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Online </a:t>
              </a:r>
              <a: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AD</a:t>
              </a:r>
            </a:p>
          </p:txBody>
        </p:sp>
      </p:grpSp>
      <p:grpSp>
        <p:nvGrpSpPr>
          <p:cNvPr id="15" name="Group 14"/>
          <p:cNvGrpSpPr/>
          <p:nvPr/>
        </p:nvGrpSpPr>
        <p:grpSpPr>
          <a:xfrm>
            <a:off x="8046720" y="3040067"/>
            <a:ext cx="1371600" cy="1463036"/>
            <a:chOff x="8641080" y="3131506"/>
            <a:chExt cx="1371600" cy="1463036"/>
          </a:xfrm>
        </p:grpSpPr>
        <p:sp>
          <p:nvSpPr>
            <p:cNvPr id="27" name="Rectangle 8"/>
            <p:cNvSpPr/>
            <p:nvPr/>
          </p:nvSpPr>
          <p:spPr bwMode="auto">
            <a:xfrm>
              <a:off x="8641080" y="3131506"/>
              <a:ext cx="1371600" cy="406265"/>
            </a:xfrm>
            <a:prstGeom prst="rect">
              <a:avLst/>
            </a:prstGeom>
          </p:spPr>
          <p:txBody>
            <a:bodyPr vert="horz" wrap="none" lIns="146304" tIns="91440" rIns="146304" bIns="91440" rtlCol="0">
              <a:spAutoFit/>
            </a:bodyPr>
            <a:lstStyle/>
            <a:p>
              <a:pPr algn="ctr">
                <a:lnSpc>
                  <a:spcPct val="90000"/>
                </a:lnSpc>
                <a:spcBef>
                  <a:spcPts val="1224"/>
                </a:spcBef>
                <a:buClr>
                  <a:schemeClr val="tx1"/>
                </a:buClr>
                <a:buSzPct val="90000"/>
                <a:buFont typeface="Wingdings" pitchFamily="2" charset="2"/>
                <a:buNone/>
              </a:pPr>
              <a:r>
                <a:rPr lang="en-US" sz="1600" dirty="0" smtClean="0">
                  <a:gradFill>
                    <a:gsLst>
                      <a:gs pos="1250">
                        <a:schemeClr val="tx2"/>
                      </a:gs>
                      <a:gs pos="99000">
                        <a:schemeClr val="tx2"/>
                      </a:gs>
                    </a:gsLst>
                    <a:lin ang="5400000" scaled="0"/>
                  </a:gradFill>
                  <a:latin typeface="Segoe UI Semibold" panose="020B0702040204020203" pitchFamily="34" charset="0"/>
                </a:rPr>
                <a:t>SHAREPOINT</a:t>
              </a:r>
              <a:endParaRPr lang="en-US" sz="1600" dirty="0">
                <a:gradFill>
                  <a:gsLst>
                    <a:gs pos="1250">
                      <a:schemeClr val="tx2"/>
                    </a:gs>
                    <a:gs pos="99000">
                      <a:schemeClr val="tx2"/>
                    </a:gs>
                  </a:gsLst>
                  <a:lin ang="5400000" scaled="0"/>
                </a:gradFill>
                <a:latin typeface="Segoe UI Semibold" panose="020B0702040204020203" pitchFamily="34" charset="0"/>
              </a:endParaRPr>
            </a:p>
          </p:txBody>
        </p:sp>
        <p:sp>
          <p:nvSpPr>
            <p:cNvPr id="65" name="Isosceles Triangle 73"/>
            <p:cNvSpPr/>
            <p:nvPr/>
          </p:nvSpPr>
          <p:spPr>
            <a:xfrm>
              <a:off x="8641080" y="3497262"/>
              <a:ext cx="1371600" cy="1097280"/>
            </a:xfrm>
            <a:prstGeom prst="triangle">
              <a:avLst/>
            </a:prstGeom>
            <a:noFill/>
            <a:ln w="25400">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SharePoint</a:t>
              </a:r>
              <a:b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b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Online </a:t>
              </a:r>
              <a: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AD</a:t>
              </a:r>
            </a:p>
          </p:txBody>
        </p:sp>
      </p:grpSp>
      <p:grpSp>
        <p:nvGrpSpPr>
          <p:cNvPr id="16" name="Group 15"/>
          <p:cNvGrpSpPr/>
          <p:nvPr/>
        </p:nvGrpSpPr>
        <p:grpSpPr>
          <a:xfrm>
            <a:off x="8046720" y="4777408"/>
            <a:ext cx="1371600" cy="1463036"/>
            <a:chOff x="8641080" y="4868847"/>
            <a:chExt cx="1371600" cy="1463036"/>
          </a:xfrm>
        </p:grpSpPr>
        <p:sp>
          <p:nvSpPr>
            <p:cNvPr id="54" name="Rectangle 61"/>
            <p:cNvSpPr/>
            <p:nvPr/>
          </p:nvSpPr>
          <p:spPr bwMode="auto">
            <a:xfrm>
              <a:off x="8641080" y="4868847"/>
              <a:ext cx="1371600" cy="406265"/>
            </a:xfrm>
            <a:prstGeom prst="rect">
              <a:avLst/>
            </a:prstGeom>
          </p:spPr>
          <p:txBody>
            <a:bodyPr vert="horz" wrap="none" lIns="146304" tIns="91440" rIns="146304" bIns="91440" rtlCol="0">
              <a:spAutoFit/>
            </a:bodyPr>
            <a:lstStyle/>
            <a:p>
              <a:pPr algn="ctr">
                <a:lnSpc>
                  <a:spcPct val="90000"/>
                </a:lnSpc>
                <a:spcBef>
                  <a:spcPts val="1224"/>
                </a:spcBef>
                <a:buClr>
                  <a:schemeClr val="tx1"/>
                </a:buClr>
                <a:buSzPct val="90000"/>
                <a:buFont typeface="Wingdings" pitchFamily="2" charset="2"/>
                <a:buNone/>
              </a:pPr>
              <a:r>
                <a:rPr lang="en-US" sz="1600" dirty="0" smtClean="0">
                  <a:gradFill>
                    <a:gsLst>
                      <a:gs pos="1250">
                        <a:schemeClr val="tx2"/>
                      </a:gs>
                      <a:gs pos="99000">
                        <a:schemeClr val="tx2"/>
                      </a:gs>
                    </a:gsLst>
                    <a:lin ang="5400000" scaled="0"/>
                  </a:gradFill>
                  <a:latin typeface="Segoe UI Semibold" panose="020B0702040204020203" pitchFamily="34" charset="0"/>
                </a:rPr>
                <a:t>ADDITIONAL WORKLOADS</a:t>
              </a:r>
              <a:endParaRPr lang="en-US" sz="1600" dirty="0">
                <a:gradFill>
                  <a:gsLst>
                    <a:gs pos="1250">
                      <a:schemeClr val="tx2"/>
                    </a:gs>
                    <a:gs pos="99000">
                      <a:schemeClr val="tx2"/>
                    </a:gs>
                  </a:gsLst>
                  <a:lin ang="5400000" scaled="0"/>
                </a:gradFill>
                <a:latin typeface="Segoe UI Semibold" panose="020B0702040204020203" pitchFamily="34" charset="0"/>
              </a:endParaRPr>
            </a:p>
          </p:txBody>
        </p:sp>
        <p:sp>
          <p:nvSpPr>
            <p:cNvPr id="66" name="Isosceles Triangle 73"/>
            <p:cNvSpPr/>
            <p:nvPr/>
          </p:nvSpPr>
          <p:spPr>
            <a:xfrm>
              <a:off x="8641080" y="5234603"/>
              <a:ext cx="1371600" cy="1097280"/>
            </a:xfrm>
            <a:prstGeom prst="triangle">
              <a:avLst/>
            </a:prstGeom>
            <a:noFill/>
            <a:ln w="25400">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Local</a:t>
              </a:r>
              <a:b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br>
              <a:r>
                <a:rPr lang="en-US" sz="1200" dirty="0" smtClean="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directory</a:t>
              </a:r>
              <a:endPar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endParaRPr>
            </a:p>
          </p:txBody>
        </p:sp>
      </p:grpSp>
      <p:grpSp>
        <p:nvGrpSpPr>
          <p:cNvPr id="18" name="Group 17"/>
          <p:cNvGrpSpPr/>
          <p:nvPr/>
        </p:nvGrpSpPr>
        <p:grpSpPr>
          <a:xfrm>
            <a:off x="5760720" y="3040067"/>
            <a:ext cx="1371600" cy="2312487"/>
            <a:chOff x="6629400" y="3131506"/>
            <a:chExt cx="1371600" cy="2312487"/>
          </a:xfrm>
        </p:grpSpPr>
        <p:sp>
          <p:nvSpPr>
            <p:cNvPr id="45" name="TextBox 46"/>
            <p:cNvSpPr txBox="1"/>
            <p:nvPr/>
          </p:nvSpPr>
          <p:spPr>
            <a:xfrm>
              <a:off x="6955871" y="3131506"/>
              <a:ext cx="718658" cy="406265"/>
            </a:xfrm>
            <a:prstGeom prst="rect">
              <a:avLst/>
            </a:prstGeom>
          </p:spPr>
          <p:txBody>
            <a:bodyPr vert="horz" wrap="none" lIns="146304" tIns="91440" rIns="146304" bIns="91440" rtlCol="0">
              <a:spAutoFit/>
            </a:bodyPr>
            <a:lstStyle>
              <a:defPPr>
                <a:defRPr lang="en-US"/>
              </a:defPPr>
              <a:lvl1pPr marR="0" indent="0" fontAlgn="auto">
                <a:lnSpc>
                  <a:spcPct val="90000"/>
                </a:lnSpc>
                <a:spcBef>
                  <a:spcPts val="1224"/>
                </a:spcBef>
                <a:spcAft>
                  <a:spcPts val="0"/>
                </a:spcAft>
                <a:buClr>
                  <a:schemeClr val="tx1"/>
                </a:buClr>
                <a:buSzPct val="90000"/>
                <a:buFont typeface="Wingdings" pitchFamily="2" charset="2"/>
                <a:buNone/>
                <a:tabLst/>
                <a:defRPr sz="3200" spc="0" baseline="0">
                  <a:gradFill>
                    <a:gsLst>
                      <a:gs pos="1250">
                        <a:schemeClr val="tx2"/>
                      </a:gs>
                      <a:gs pos="99000">
                        <a:schemeClr val="tx2"/>
                      </a:gs>
                    </a:gsLst>
                    <a:lin ang="5400000" scaled="0"/>
                  </a:gradFill>
                  <a:latin typeface="+mj-lt"/>
                </a:defRPr>
              </a:lvl1pPr>
              <a:lvl2pPr marL="0" marR="0" lvl="1"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2pPr>
              <a:lvl3pPr marL="231775" marR="0" indent="0" fontAlgn="auto">
                <a:lnSpc>
                  <a:spcPct val="90000"/>
                </a:lnSpc>
                <a:spcBef>
                  <a:spcPct val="20000"/>
                </a:spcBef>
                <a:spcAft>
                  <a:spcPts val="0"/>
                </a:spcAft>
                <a:buClrTx/>
                <a:buSzPct val="90000"/>
                <a:buFont typeface="Arial" pitchFamily="34" charset="0"/>
                <a:buNone/>
                <a:tabLst/>
                <a:defRPr sz="2000" spc="0" baseline="0">
                  <a:gradFill>
                    <a:gsLst>
                      <a:gs pos="92515">
                        <a:srgbClr val="262626"/>
                      </a:gs>
                      <a:gs pos="75000">
                        <a:srgbClr val="262626"/>
                      </a:gs>
                    </a:gsLst>
                    <a:lin ang="5400000" scaled="0"/>
                  </a:gradFill>
                </a:defRPr>
              </a:lvl3pPr>
              <a:lvl4pPr marL="460375"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algn="ctr"/>
              <a:r>
                <a:rPr lang="en-US" sz="1600" dirty="0" smtClean="0">
                  <a:latin typeface="Segoe UI Semibold" panose="020B0702040204020203" pitchFamily="34" charset="0"/>
                </a:rPr>
                <a:t>AAD</a:t>
              </a:r>
              <a:endParaRPr lang="en-US" sz="1600" dirty="0">
                <a:latin typeface="Segoe UI Semibold" panose="020B0702040204020203" pitchFamily="34" charset="0"/>
              </a:endParaRPr>
            </a:p>
          </p:txBody>
        </p:sp>
        <p:grpSp>
          <p:nvGrpSpPr>
            <p:cNvPr id="11" name="Group 10"/>
            <p:cNvGrpSpPr/>
            <p:nvPr/>
          </p:nvGrpSpPr>
          <p:grpSpPr>
            <a:xfrm>
              <a:off x="6629400" y="3497262"/>
              <a:ext cx="1371600" cy="1946731"/>
              <a:chOff x="5822382" y="3497262"/>
              <a:chExt cx="1371600" cy="1946731"/>
            </a:xfrm>
          </p:grpSpPr>
          <p:sp>
            <p:nvSpPr>
              <p:cNvPr id="56" name="TextBox 6"/>
              <p:cNvSpPr txBox="1"/>
              <p:nvPr/>
            </p:nvSpPr>
            <p:spPr>
              <a:xfrm>
                <a:off x="5822382" y="4594530"/>
                <a:ext cx="1371600" cy="849463"/>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Identity</a:t>
                </a:r>
              </a:p>
              <a:p>
                <a:r>
                  <a:rPr lang="en-US" dirty="0"/>
                  <a:t>Resource URLs</a:t>
                </a:r>
              </a:p>
              <a:p>
                <a:r>
                  <a:rPr lang="en-US" dirty="0"/>
                  <a:t>Owners</a:t>
                </a:r>
              </a:p>
              <a:p>
                <a:r>
                  <a:rPr lang="en-US" dirty="0"/>
                  <a:t>Members</a:t>
                </a:r>
              </a:p>
            </p:txBody>
          </p:sp>
          <p:sp>
            <p:nvSpPr>
              <p:cNvPr id="67" name="Isosceles Triangle 73"/>
              <p:cNvSpPr/>
              <p:nvPr/>
            </p:nvSpPr>
            <p:spPr>
              <a:xfrm>
                <a:off x="5822382" y="3497262"/>
                <a:ext cx="1371600" cy="1097280"/>
              </a:xfrm>
              <a:prstGeom prst="triangle">
                <a:avLst/>
              </a:prstGeom>
              <a:noFill/>
              <a:ln w="254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a:gradFill>
                      <a:gsLst>
                        <a:gs pos="100000">
                          <a:schemeClr val="accent1"/>
                        </a:gs>
                        <a:gs pos="0">
                          <a:schemeClr val="accent1"/>
                        </a:gs>
                      </a:gsLst>
                      <a:lin ang="5400000" scaled="0"/>
                    </a:gradFill>
                    <a:latin typeface="Segoe UI Semibold" panose="020B0702040204020203" pitchFamily="34" charset="0"/>
                    <a:cs typeface="Segoe UI Semibold" panose="020B0702040204020203" pitchFamily="34" charset="0"/>
                  </a:rPr>
                  <a:t>Group </a:t>
                </a:r>
                <a:br>
                  <a:rPr lang="en-US" sz="1200" dirty="0">
                    <a:gradFill>
                      <a:gsLst>
                        <a:gs pos="100000">
                          <a:schemeClr val="accent1"/>
                        </a:gs>
                        <a:gs pos="0">
                          <a:schemeClr val="accent1"/>
                        </a:gs>
                      </a:gsLst>
                      <a:lin ang="5400000" scaled="0"/>
                    </a:gradFill>
                    <a:latin typeface="Segoe UI Semibold" panose="020B0702040204020203" pitchFamily="34" charset="0"/>
                    <a:cs typeface="Segoe UI Semibold" panose="020B0702040204020203" pitchFamily="34" charset="0"/>
                  </a:rPr>
                </a:br>
                <a:r>
                  <a:rPr lang="en-US" sz="1200" dirty="0">
                    <a:gradFill>
                      <a:gsLst>
                        <a:gs pos="100000">
                          <a:schemeClr val="accent1"/>
                        </a:gs>
                        <a:gs pos="0">
                          <a:schemeClr val="accent1"/>
                        </a:gs>
                      </a:gsLst>
                      <a:lin ang="5400000" scaled="0"/>
                    </a:gradFill>
                    <a:latin typeface="Segoe UI Semibold" panose="020B0702040204020203" pitchFamily="34" charset="0"/>
                    <a:cs typeface="Segoe UI Semibold" panose="020B0702040204020203" pitchFamily="34" charset="0"/>
                  </a:rPr>
                  <a:t>identity</a:t>
                </a:r>
              </a:p>
            </p:txBody>
          </p:sp>
        </p:grpSp>
      </p:grpSp>
      <p:cxnSp>
        <p:nvCxnSpPr>
          <p:cNvPr id="68" name="Straight Arrow Connector 10"/>
          <p:cNvCxnSpPr/>
          <p:nvPr/>
        </p:nvCxnSpPr>
        <p:spPr>
          <a:xfrm>
            <a:off x="9189720" y="3954463"/>
            <a:ext cx="137160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cxnSp>
        <p:nvCxnSpPr>
          <p:cNvPr id="69" name="Straight Arrow Connector 10"/>
          <p:cNvCxnSpPr/>
          <p:nvPr/>
        </p:nvCxnSpPr>
        <p:spPr>
          <a:xfrm>
            <a:off x="9189720" y="5691804"/>
            <a:ext cx="137160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cxnSp>
        <p:nvCxnSpPr>
          <p:cNvPr id="70" name="Straight Arrow Connector 10"/>
          <p:cNvCxnSpPr/>
          <p:nvPr/>
        </p:nvCxnSpPr>
        <p:spPr>
          <a:xfrm>
            <a:off x="7315199" y="3954463"/>
            <a:ext cx="96012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sp>
        <p:nvSpPr>
          <p:cNvPr id="71" name="Rectangle 20"/>
          <p:cNvSpPr/>
          <p:nvPr/>
        </p:nvSpPr>
        <p:spPr bwMode="auto">
          <a:xfrm flipV="1">
            <a:off x="7315199" y="3954463"/>
            <a:ext cx="960120" cy="1737360"/>
          </a:xfrm>
          <a:custGeom>
            <a:avLst/>
            <a:gdLst>
              <a:gd name="connsiteX0" fmla="*/ 0 w 601095"/>
              <a:gd name="connsiteY0" fmla="*/ 0 h 1737342"/>
              <a:gd name="connsiteX1" fmla="*/ 601095 w 601095"/>
              <a:gd name="connsiteY1" fmla="*/ 0 h 1737342"/>
              <a:gd name="connsiteX2" fmla="*/ 601095 w 601095"/>
              <a:gd name="connsiteY2" fmla="*/ 1737342 h 1737342"/>
              <a:gd name="connsiteX3" fmla="*/ 0 w 601095"/>
              <a:gd name="connsiteY3" fmla="*/ 1737342 h 1737342"/>
              <a:gd name="connsiteX4" fmla="*/ 0 w 601095"/>
              <a:gd name="connsiteY4" fmla="*/ 0 h 1737342"/>
              <a:gd name="connsiteX0" fmla="*/ 0 w 601095"/>
              <a:gd name="connsiteY0" fmla="*/ 0 h 1737342"/>
              <a:gd name="connsiteX1" fmla="*/ 601095 w 601095"/>
              <a:gd name="connsiteY1" fmla="*/ 0 h 1737342"/>
              <a:gd name="connsiteX2" fmla="*/ 601095 w 601095"/>
              <a:gd name="connsiteY2" fmla="*/ 1737342 h 1737342"/>
              <a:gd name="connsiteX3" fmla="*/ 354330 w 601095"/>
              <a:gd name="connsiteY3" fmla="*/ 1726228 h 1737342"/>
              <a:gd name="connsiteX4" fmla="*/ 0 w 601095"/>
              <a:gd name="connsiteY4" fmla="*/ 1737342 h 1737342"/>
              <a:gd name="connsiteX5" fmla="*/ 0 w 601095"/>
              <a:gd name="connsiteY5" fmla="*/ 0 h 1737342"/>
              <a:gd name="connsiteX0" fmla="*/ 601095 w 692535"/>
              <a:gd name="connsiteY0" fmla="*/ 1737342 h 1828782"/>
              <a:gd name="connsiteX1" fmla="*/ 354330 w 692535"/>
              <a:gd name="connsiteY1" fmla="*/ 1726228 h 1828782"/>
              <a:gd name="connsiteX2" fmla="*/ 0 w 692535"/>
              <a:gd name="connsiteY2" fmla="*/ 1737342 h 1828782"/>
              <a:gd name="connsiteX3" fmla="*/ 0 w 692535"/>
              <a:gd name="connsiteY3" fmla="*/ 0 h 1828782"/>
              <a:gd name="connsiteX4" fmla="*/ 601095 w 692535"/>
              <a:gd name="connsiteY4" fmla="*/ 0 h 1828782"/>
              <a:gd name="connsiteX5" fmla="*/ 692535 w 692535"/>
              <a:gd name="connsiteY5" fmla="*/ 1828782 h 182878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354330 w 601095"/>
              <a:gd name="connsiteY0" fmla="*/ 1726228 h 1737342"/>
              <a:gd name="connsiteX1" fmla="*/ 0 w 601095"/>
              <a:gd name="connsiteY1" fmla="*/ 1737342 h 1737342"/>
              <a:gd name="connsiteX2" fmla="*/ 0 w 601095"/>
              <a:gd name="connsiteY2" fmla="*/ 0 h 1737342"/>
              <a:gd name="connsiteX3" fmla="*/ 601095 w 601095"/>
              <a:gd name="connsiteY3" fmla="*/ 0 h 1737342"/>
              <a:gd name="connsiteX0" fmla="*/ 0 w 601095"/>
              <a:gd name="connsiteY0" fmla="*/ 1737342 h 1737342"/>
              <a:gd name="connsiteX1" fmla="*/ 0 w 601095"/>
              <a:gd name="connsiteY1" fmla="*/ 0 h 1737342"/>
              <a:gd name="connsiteX2" fmla="*/ 601095 w 601095"/>
              <a:gd name="connsiteY2" fmla="*/ 0 h 1737342"/>
            </a:gdLst>
            <a:ahLst/>
            <a:cxnLst>
              <a:cxn ang="0">
                <a:pos x="connsiteX0" y="connsiteY0"/>
              </a:cxn>
              <a:cxn ang="0">
                <a:pos x="connsiteX1" y="connsiteY1"/>
              </a:cxn>
              <a:cxn ang="0">
                <a:pos x="connsiteX2" y="connsiteY2"/>
              </a:cxn>
            </a:cxnLst>
            <a:rect l="l" t="t" r="r" b="b"/>
            <a:pathLst>
              <a:path w="601095" h="1737342">
                <a:moveTo>
                  <a:pt x="0" y="1737342"/>
                </a:moveTo>
                <a:lnTo>
                  <a:pt x="0" y="0"/>
                </a:lnTo>
                <a:lnTo>
                  <a:pt x="601095" y="0"/>
                </a:lnTo>
              </a:path>
            </a:pathLst>
          </a:custGeom>
          <a:ln w="19050">
            <a:solidFill>
              <a:srgbClr val="969696"/>
            </a:solidFill>
            <a:prstDash val="sysDash"/>
            <a:miter lim="800000"/>
            <a:tailEnd type="arrow"/>
          </a:ln>
        </p:spPr>
        <p:style>
          <a:lnRef idx="1">
            <a:schemeClr val="dk1"/>
          </a:lnRef>
          <a:fillRef idx="0">
            <a:schemeClr val="dk1"/>
          </a:fillRef>
          <a:effectRef idx="0">
            <a:schemeClr val="dk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6903719" y="2217103"/>
            <a:ext cx="1371600" cy="1737360"/>
            <a:chOff x="6537960" y="-1737360"/>
            <a:chExt cx="1371600" cy="1737360"/>
          </a:xfrm>
        </p:grpSpPr>
        <p:sp>
          <p:nvSpPr>
            <p:cNvPr id="73" name="Rectangle 20"/>
            <p:cNvSpPr/>
            <p:nvPr/>
          </p:nvSpPr>
          <p:spPr bwMode="auto">
            <a:xfrm>
              <a:off x="6949440" y="-1737360"/>
              <a:ext cx="960120" cy="1737360"/>
            </a:xfrm>
            <a:custGeom>
              <a:avLst/>
              <a:gdLst>
                <a:gd name="connsiteX0" fmla="*/ 0 w 601095"/>
                <a:gd name="connsiteY0" fmla="*/ 0 h 1737342"/>
                <a:gd name="connsiteX1" fmla="*/ 601095 w 601095"/>
                <a:gd name="connsiteY1" fmla="*/ 0 h 1737342"/>
                <a:gd name="connsiteX2" fmla="*/ 601095 w 601095"/>
                <a:gd name="connsiteY2" fmla="*/ 1737342 h 1737342"/>
                <a:gd name="connsiteX3" fmla="*/ 0 w 601095"/>
                <a:gd name="connsiteY3" fmla="*/ 1737342 h 1737342"/>
                <a:gd name="connsiteX4" fmla="*/ 0 w 601095"/>
                <a:gd name="connsiteY4" fmla="*/ 0 h 1737342"/>
                <a:gd name="connsiteX0" fmla="*/ 0 w 601095"/>
                <a:gd name="connsiteY0" fmla="*/ 0 h 1737342"/>
                <a:gd name="connsiteX1" fmla="*/ 601095 w 601095"/>
                <a:gd name="connsiteY1" fmla="*/ 0 h 1737342"/>
                <a:gd name="connsiteX2" fmla="*/ 601095 w 601095"/>
                <a:gd name="connsiteY2" fmla="*/ 1737342 h 1737342"/>
                <a:gd name="connsiteX3" fmla="*/ 354330 w 601095"/>
                <a:gd name="connsiteY3" fmla="*/ 1726228 h 1737342"/>
                <a:gd name="connsiteX4" fmla="*/ 0 w 601095"/>
                <a:gd name="connsiteY4" fmla="*/ 1737342 h 1737342"/>
                <a:gd name="connsiteX5" fmla="*/ 0 w 601095"/>
                <a:gd name="connsiteY5" fmla="*/ 0 h 1737342"/>
                <a:gd name="connsiteX0" fmla="*/ 601095 w 692535"/>
                <a:gd name="connsiteY0" fmla="*/ 1737342 h 1828782"/>
                <a:gd name="connsiteX1" fmla="*/ 354330 w 692535"/>
                <a:gd name="connsiteY1" fmla="*/ 1726228 h 1828782"/>
                <a:gd name="connsiteX2" fmla="*/ 0 w 692535"/>
                <a:gd name="connsiteY2" fmla="*/ 1737342 h 1828782"/>
                <a:gd name="connsiteX3" fmla="*/ 0 w 692535"/>
                <a:gd name="connsiteY3" fmla="*/ 0 h 1828782"/>
                <a:gd name="connsiteX4" fmla="*/ 601095 w 692535"/>
                <a:gd name="connsiteY4" fmla="*/ 0 h 1828782"/>
                <a:gd name="connsiteX5" fmla="*/ 692535 w 692535"/>
                <a:gd name="connsiteY5" fmla="*/ 1828782 h 182878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354330 w 601095"/>
                <a:gd name="connsiteY0" fmla="*/ 1726228 h 1737342"/>
                <a:gd name="connsiteX1" fmla="*/ 0 w 601095"/>
                <a:gd name="connsiteY1" fmla="*/ 1737342 h 1737342"/>
                <a:gd name="connsiteX2" fmla="*/ 0 w 601095"/>
                <a:gd name="connsiteY2" fmla="*/ 0 h 1737342"/>
                <a:gd name="connsiteX3" fmla="*/ 601095 w 601095"/>
                <a:gd name="connsiteY3" fmla="*/ 0 h 1737342"/>
                <a:gd name="connsiteX0" fmla="*/ 0 w 601095"/>
                <a:gd name="connsiteY0" fmla="*/ 1737342 h 1737342"/>
                <a:gd name="connsiteX1" fmla="*/ 0 w 601095"/>
                <a:gd name="connsiteY1" fmla="*/ 0 h 1737342"/>
                <a:gd name="connsiteX2" fmla="*/ 601095 w 601095"/>
                <a:gd name="connsiteY2" fmla="*/ 0 h 1737342"/>
              </a:gdLst>
              <a:ahLst/>
              <a:cxnLst>
                <a:cxn ang="0">
                  <a:pos x="connsiteX0" y="connsiteY0"/>
                </a:cxn>
                <a:cxn ang="0">
                  <a:pos x="connsiteX1" y="connsiteY1"/>
                </a:cxn>
                <a:cxn ang="0">
                  <a:pos x="connsiteX2" y="connsiteY2"/>
                </a:cxn>
              </a:cxnLst>
              <a:rect l="l" t="t" r="r" b="b"/>
              <a:pathLst>
                <a:path w="601095" h="1737342">
                  <a:moveTo>
                    <a:pt x="0" y="1737342"/>
                  </a:moveTo>
                  <a:lnTo>
                    <a:pt x="0" y="0"/>
                  </a:lnTo>
                  <a:lnTo>
                    <a:pt x="601095" y="0"/>
                  </a:lnTo>
                </a:path>
              </a:pathLst>
            </a:cu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20"/>
            <p:cNvSpPr/>
            <p:nvPr/>
          </p:nvSpPr>
          <p:spPr bwMode="auto">
            <a:xfrm rot="10800000">
              <a:off x="6537960" y="-1737360"/>
              <a:ext cx="411480" cy="1737360"/>
            </a:xfrm>
            <a:custGeom>
              <a:avLst/>
              <a:gdLst>
                <a:gd name="connsiteX0" fmla="*/ 0 w 601095"/>
                <a:gd name="connsiteY0" fmla="*/ 0 h 1737342"/>
                <a:gd name="connsiteX1" fmla="*/ 601095 w 601095"/>
                <a:gd name="connsiteY1" fmla="*/ 0 h 1737342"/>
                <a:gd name="connsiteX2" fmla="*/ 601095 w 601095"/>
                <a:gd name="connsiteY2" fmla="*/ 1737342 h 1737342"/>
                <a:gd name="connsiteX3" fmla="*/ 0 w 601095"/>
                <a:gd name="connsiteY3" fmla="*/ 1737342 h 1737342"/>
                <a:gd name="connsiteX4" fmla="*/ 0 w 601095"/>
                <a:gd name="connsiteY4" fmla="*/ 0 h 1737342"/>
                <a:gd name="connsiteX0" fmla="*/ 0 w 601095"/>
                <a:gd name="connsiteY0" fmla="*/ 0 h 1737342"/>
                <a:gd name="connsiteX1" fmla="*/ 601095 w 601095"/>
                <a:gd name="connsiteY1" fmla="*/ 0 h 1737342"/>
                <a:gd name="connsiteX2" fmla="*/ 601095 w 601095"/>
                <a:gd name="connsiteY2" fmla="*/ 1737342 h 1737342"/>
                <a:gd name="connsiteX3" fmla="*/ 354330 w 601095"/>
                <a:gd name="connsiteY3" fmla="*/ 1726228 h 1737342"/>
                <a:gd name="connsiteX4" fmla="*/ 0 w 601095"/>
                <a:gd name="connsiteY4" fmla="*/ 1737342 h 1737342"/>
                <a:gd name="connsiteX5" fmla="*/ 0 w 601095"/>
                <a:gd name="connsiteY5" fmla="*/ 0 h 1737342"/>
                <a:gd name="connsiteX0" fmla="*/ 601095 w 692535"/>
                <a:gd name="connsiteY0" fmla="*/ 1737342 h 1828782"/>
                <a:gd name="connsiteX1" fmla="*/ 354330 w 692535"/>
                <a:gd name="connsiteY1" fmla="*/ 1726228 h 1828782"/>
                <a:gd name="connsiteX2" fmla="*/ 0 w 692535"/>
                <a:gd name="connsiteY2" fmla="*/ 1737342 h 1828782"/>
                <a:gd name="connsiteX3" fmla="*/ 0 w 692535"/>
                <a:gd name="connsiteY3" fmla="*/ 0 h 1828782"/>
                <a:gd name="connsiteX4" fmla="*/ 601095 w 692535"/>
                <a:gd name="connsiteY4" fmla="*/ 0 h 1828782"/>
                <a:gd name="connsiteX5" fmla="*/ 692535 w 692535"/>
                <a:gd name="connsiteY5" fmla="*/ 1828782 h 182878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354330 w 601095"/>
                <a:gd name="connsiteY0" fmla="*/ 1726228 h 1737342"/>
                <a:gd name="connsiteX1" fmla="*/ 0 w 601095"/>
                <a:gd name="connsiteY1" fmla="*/ 1737342 h 1737342"/>
                <a:gd name="connsiteX2" fmla="*/ 0 w 601095"/>
                <a:gd name="connsiteY2" fmla="*/ 0 h 1737342"/>
                <a:gd name="connsiteX3" fmla="*/ 601095 w 601095"/>
                <a:gd name="connsiteY3" fmla="*/ 0 h 1737342"/>
                <a:gd name="connsiteX0" fmla="*/ 0 w 601095"/>
                <a:gd name="connsiteY0" fmla="*/ 1737342 h 1737342"/>
                <a:gd name="connsiteX1" fmla="*/ 0 w 601095"/>
                <a:gd name="connsiteY1" fmla="*/ 0 h 1737342"/>
                <a:gd name="connsiteX2" fmla="*/ 601095 w 601095"/>
                <a:gd name="connsiteY2" fmla="*/ 0 h 1737342"/>
              </a:gdLst>
              <a:ahLst/>
              <a:cxnLst>
                <a:cxn ang="0">
                  <a:pos x="connsiteX0" y="connsiteY0"/>
                </a:cxn>
                <a:cxn ang="0">
                  <a:pos x="connsiteX1" y="connsiteY1"/>
                </a:cxn>
                <a:cxn ang="0">
                  <a:pos x="connsiteX2" y="connsiteY2"/>
                </a:cxn>
              </a:cxnLst>
              <a:rect l="l" t="t" r="r" b="b"/>
              <a:pathLst>
                <a:path w="601095" h="1737342">
                  <a:moveTo>
                    <a:pt x="0" y="1737342"/>
                  </a:moveTo>
                  <a:lnTo>
                    <a:pt x="0" y="0"/>
                  </a:lnTo>
                  <a:lnTo>
                    <a:pt x="601095" y="0"/>
                  </a:lnTo>
                </a:path>
              </a:pathLst>
            </a:custGeom>
            <a:ln w="19050">
              <a:solidFill>
                <a:srgbClr val="969696"/>
              </a:solidFill>
              <a:miter lim="800000"/>
              <a:tailEnd type="none"/>
            </a:ln>
          </p:spPr>
          <p:style>
            <a:lnRef idx="1">
              <a:schemeClr val="dk1"/>
            </a:lnRef>
            <a:fillRef idx="0">
              <a:schemeClr val="dk1"/>
            </a:fillRef>
            <a:effectRef idx="0">
              <a:schemeClr val="dk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 name="Footer Placeholder 1"/>
          <p:cNvSpPr>
            <a:spLocks noGrp="1"/>
          </p:cNvSpPr>
          <p:nvPr>
            <p:ph type="ftr" sz="quarter" idx="10"/>
          </p:nvPr>
        </p:nvSpPr>
        <p:spPr/>
        <p:txBody>
          <a:bodyPr/>
          <a:lstStyle/>
          <a:p>
            <a:pPr>
              <a:defRPr/>
            </a:pPr>
            <a:r>
              <a:rPr lang="en-US" sz="1400" b="1" dirty="0" smtClean="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32435866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50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75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nodeType="withEffect">
                                  <p:stCondLst>
                                    <p:cond delay="25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50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nodeType="withEffect">
                                  <p:stCondLst>
                                    <p:cond delay="75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par>
                                <p:cTn id="41" presetID="10" presetClass="entr" presetSubtype="0" fill="hold" nodeType="withEffect">
                                  <p:stCondLst>
                                    <p:cond delay="25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50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par>
                                <p:cTn id="47" presetID="10" presetClass="entr" presetSubtype="0" fill="hold" nodeType="withEffect">
                                  <p:stCondLst>
                                    <p:cond delay="75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Groups</a:t>
            </a:r>
            <a:endParaRPr lang="en-US" dirty="0"/>
          </a:p>
        </p:txBody>
      </p:sp>
      <p:sp>
        <p:nvSpPr>
          <p:cNvPr id="5" name="Text Placeholder 4"/>
          <p:cNvSpPr>
            <a:spLocks noGrp="1"/>
          </p:cNvSpPr>
          <p:nvPr>
            <p:ph type="body" sz="quarter" idx="12"/>
          </p:nvPr>
        </p:nvSpPr>
        <p:spPr/>
        <p:txBody>
          <a:bodyPr/>
          <a:lstStyle/>
          <a:p>
            <a:r>
              <a:rPr lang="en-US" smtClean="0"/>
              <a:t>demo</a:t>
            </a:r>
            <a:endParaRPr lang="en-US" dirty="0"/>
          </a:p>
        </p:txBody>
      </p:sp>
    </p:spTree>
    <p:extLst>
      <p:ext uri="{BB962C8B-B14F-4D97-AF65-F5344CB8AC3E}">
        <p14:creationId xmlns:p14="http://schemas.microsoft.com/office/powerpoint/2010/main" val="260192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Extensibility</a:t>
            </a:r>
          </a:p>
        </p:txBody>
      </p:sp>
      <p:sp>
        <p:nvSpPr>
          <p:cNvPr id="4" name="Text Placeholder 3"/>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32065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Office 365 platform overview</a:t>
            </a:r>
            <a:endParaRPr lang="en-US" dirty="0"/>
          </a:p>
        </p:txBody>
      </p:sp>
      <p:pic>
        <p:nvPicPr>
          <p:cNvPr id="6" name="Picture 5"/>
          <p:cNvPicPr>
            <a:picLocks noChangeAspect="1"/>
          </p:cNvPicPr>
          <p:nvPr/>
        </p:nvPicPr>
        <p:blipFill>
          <a:blip r:embed="rId3"/>
          <a:stretch>
            <a:fillRect/>
          </a:stretch>
        </p:blipFill>
        <p:spPr>
          <a:xfrm>
            <a:off x="2503487" y="1212183"/>
            <a:ext cx="7429500" cy="4667250"/>
          </a:xfrm>
          <a:prstGeom prst="rect">
            <a:avLst/>
          </a:prstGeom>
        </p:spPr>
      </p:pic>
      <p:sp>
        <p:nvSpPr>
          <p:cNvPr id="4" name="Footer Placeholder 3"/>
          <p:cNvSpPr>
            <a:spLocks noGrp="1"/>
          </p:cNvSpPr>
          <p:nvPr>
            <p:ph type="ftr" sz="quarter" idx="10"/>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smtClean="0">
                <a:gradFill>
                  <a:gsLst>
                    <a:gs pos="8367">
                      <a:srgbClr val="000000"/>
                    </a:gs>
                    <a:gs pos="31000">
                      <a:srgbClr val="000000"/>
                    </a:gs>
                  </a:gsLst>
                  <a:lin ang="5400000" scaled="0"/>
                </a:gradFill>
              </a:rPr>
              <a:t> Extensibility</a:t>
            </a:r>
            <a:endParaRPr lang="en-US" dirty="0">
              <a:solidFill>
                <a:srgbClr val="000000">
                  <a:tint val="75000"/>
                </a:srgbClr>
              </a:solidFill>
            </a:endParaRPr>
          </a:p>
        </p:txBody>
      </p:sp>
    </p:spTree>
    <p:extLst>
      <p:ext uri="{BB962C8B-B14F-4D97-AF65-F5344CB8AC3E}">
        <p14:creationId xmlns:p14="http://schemas.microsoft.com/office/powerpoint/2010/main" val="289046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650" y="1226291"/>
            <a:ext cx="4057650" cy="2438400"/>
          </a:xfrm>
          <a:prstGeom prst="rect">
            <a:avLst/>
          </a:prstGeom>
        </p:spPr>
      </p:pic>
      <p:grpSp>
        <p:nvGrpSpPr>
          <p:cNvPr id="17" name="Group 16"/>
          <p:cNvGrpSpPr/>
          <p:nvPr/>
        </p:nvGrpSpPr>
        <p:grpSpPr>
          <a:xfrm>
            <a:off x="6172517" y="3414661"/>
            <a:ext cx="91440" cy="365760"/>
            <a:chOff x="7619829" y="-983249"/>
            <a:chExt cx="91440" cy="365760"/>
          </a:xfrm>
        </p:grpSpPr>
        <p:sp>
          <p:nvSpPr>
            <p:cNvPr id="14" name="Oval 13"/>
            <p:cNvSpPr/>
            <p:nvPr/>
          </p:nvSpPr>
          <p:spPr bwMode="auto">
            <a:xfrm>
              <a:off x="7619829" y="-983249"/>
              <a:ext cx="91440" cy="91440"/>
            </a:xfrm>
            <a:prstGeom prst="ellipse">
              <a:avLst/>
            </a:prstGeom>
            <a:noFill/>
            <a:ln w="25400">
              <a:solidFill>
                <a:srgbClr val="00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6" name="Straight Connector 15"/>
            <p:cNvCxnSpPr/>
            <p:nvPr/>
          </p:nvCxnSpPr>
          <p:spPr>
            <a:xfrm>
              <a:off x="7665549" y="-891809"/>
              <a:ext cx="0" cy="274320"/>
            </a:xfrm>
            <a:prstGeom prst="line">
              <a:avLst/>
            </a:prstGeom>
            <a:noFill/>
            <a:ln w="25400">
              <a:solidFill>
                <a:srgbClr val="00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grpSp>
      <p:grpSp>
        <p:nvGrpSpPr>
          <p:cNvPr id="6" name="Group 5"/>
          <p:cNvGrpSpPr/>
          <p:nvPr/>
        </p:nvGrpSpPr>
        <p:grpSpPr>
          <a:xfrm>
            <a:off x="7475838" y="1326351"/>
            <a:ext cx="2523110" cy="1555423"/>
            <a:chOff x="6794301" y="1084248"/>
            <a:chExt cx="2524125" cy="1556049"/>
          </a:xfrm>
        </p:grpSpPr>
        <p:pic>
          <p:nvPicPr>
            <p:cNvPr id="7" name="Picture 5"/>
            <p:cNvPicPr>
              <a:picLocks noChangeAspect="1"/>
            </p:cNvPicPr>
            <p:nvPr/>
          </p:nvPicPr>
          <p:blipFill>
            <a:blip r:embed="rId4"/>
            <a:stretch>
              <a:fillRect/>
            </a:stretch>
          </p:blipFill>
          <p:spPr>
            <a:xfrm>
              <a:off x="6794301" y="1084248"/>
              <a:ext cx="2524125" cy="1556049"/>
            </a:xfrm>
            <a:prstGeom prst="rect">
              <a:avLst/>
            </a:prstGeom>
          </p:spPr>
        </p:pic>
        <p:sp>
          <p:nvSpPr>
            <p:cNvPr id="8" name="TextBox 12"/>
            <p:cNvSpPr txBox="1"/>
            <p:nvPr/>
          </p:nvSpPr>
          <p:spPr>
            <a:xfrm>
              <a:off x="6940239" y="1382140"/>
              <a:ext cx="2232248" cy="683294"/>
            </a:xfrm>
            <a:prstGeom prst="rect">
              <a:avLst/>
            </a:prstGeom>
            <a:solidFill>
              <a:srgbClr val="FFFFFF">
                <a:alpha val="74000"/>
              </a:srgbClr>
            </a:solidFill>
          </p:spPr>
          <p:txBody>
            <a:bodyPr wrap="square" lIns="182806" tIns="146246" rIns="182806" bIns="146246" rtlCol="0">
              <a:spAutoFit/>
            </a:bodyPr>
            <a:lstStyle/>
            <a:p>
              <a:pPr algn="ctr">
                <a:lnSpc>
                  <a:spcPct val="90000"/>
                </a:lnSpc>
              </a:pPr>
              <a:r>
                <a:rPr lang="nb-NO" sz="2799" dirty="0" smtClean="0">
                  <a:gradFill>
                    <a:gsLst>
                      <a:gs pos="2917">
                        <a:srgbClr val="404040"/>
                      </a:gs>
                      <a:gs pos="30000">
                        <a:srgbClr val="404040"/>
                      </a:gs>
                    </a:gsLst>
                    <a:lin ang="5400000" scaled="0"/>
                  </a:gradFill>
                </a:rPr>
                <a:t>Your app</a:t>
              </a:r>
              <a:endParaRPr lang="nb-NO" sz="2799" dirty="0">
                <a:gradFill>
                  <a:gsLst>
                    <a:gs pos="2917">
                      <a:srgbClr val="404040"/>
                    </a:gs>
                    <a:gs pos="30000">
                      <a:srgbClr val="404040"/>
                    </a:gs>
                  </a:gsLst>
                  <a:lin ang="5400000" scaled="0"/>
                </a:gradFill>
              </a:endParaRPr>
            </a:p>
          </p:txBody>
        </p:sp>
      </p:grpSp>
      <p:sp>
        <p:nvSpPr>
          <p:cNvPr id="3" name="Title 2"/>
          <p:cNvSpPr>
            <a:spLocks noGrp="1"/>
          </p:cNvSpPr>
          <p:nvPr>
            <p:ph type="title"/>
          </p:nvPr>
        </p:nvSpPr>
        <p:spPr/>
        <p:txBody>
          <a:bodyPr/>
          <a:lstStyle/>
          <a:p>
            <a:r>
              <a:rPr lang="en-US" smtClean="0"/>
              <a:t>Microsoft Graph</a:t>
            </a:r>
            <a:endParaRPr lang="en-US" dirty="0"/>
          </a:p>
        </p:txBody>
      </p:sp>
      <p:pic>
        <p:nvPicPr>
          <p:cNvPr id="4" name="Picture 3"/>
          <p:cNvPicPr>
            <a:picLocks noChangeAspect="1"/>
          </p:cNvPicPr>
          <p:nvPr/>
        </p:nvPicPr>
        <p:blipFill rotWithShape="1">
          <a:blip r:embed="rId5">
            <a:clrChange>
              <a:clrFrom>
                <a:srgbClr val="FFFFFF"/>
              </a:clrFrom>
              <a:clrTo>
                <a:srgbClr val="FFFFFF">
                  <a:alpha val="0"/>
                </a:srgbClr>
              </a:clrTo>
            </a:clrChange>
          </a:blip>
          <a:srcRect l="826" t="15394" r="861" b="3440"/>
          <a:stretch/>
        </p:blipFill>
        <p:spPr>
          <a:xfrm>
            <a:off x="684212" y="3680111"/>
            <a:ext cx="10881360" cy="2651760"/>
          </a:xfrm>
          <a:prstGeom prst="rect">
            <a:avLst/>
          </a:prstGeom>
        </p:spPr>
      </p:pic>
      <p:sp>
        <p:nvSpPr>
          <p:cNvPr id="10" name="Title 5"/>
          <p:cNvSpPr txBox="1">
            <a:spLocks/>
          </p:cNvSpPr>
          <p:nvPr/>
        </p:nvSpPr>
        <p:spPr>
          <a:xfrm>
            <a:off x="684212" y="3674630"/>
            <a:ext cx="10881360" cy="731520"/>
          </a:xfrm>
          <a:prstGeom prst="rect">
            <a:avLst/>
          </a:prstGeom>
          <a:solidFill>
            <a:srgbClr val="7030A0"/>
          </a:solidFill>
        </p:spPr>
        <p:txBody>
          <a:bodyPr vert="horz" wrap="square" lIns="146246" tIns="91403" rIns="146246" bIns="91403" rtlCol="0" anchor="ctr" anchorCtr="0">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sz="3200" dirty="0">
                <a:gradFill>
                  <a:gsLst>
                    <a:gs pos="0">
                      <a:srgbClr val="FFFFFF"/>
                    </a:gs>
                    <a:gs pos="100000">
                      <a:srgbClr val="FFFFFF"/>
                    </a:gs>
                  </a:gsLst>
                  <a:lin ang="5400000" scaled="1"/>
                </a:gradFill>
              </a:rPr>
              <a:t>https://graph.microsoft.com/</a:t>
            </a:r>
          </a:p>
        </p:txBody>
      </p:sp>
      <p:sp>
        <p:nvSpPr>
          <p:cNvPr id="2" name="Rectangle 1"/>
          <p:cNvSpPr/>
          <p:nvPr/>
        </p:nvSpPr>
        <p:spPr bwMode="auto">
          <a:xfrm>
            <a:off x="1930543" y="4899715"/>
            <a:ext cx="1298448" cy="813816"/>
          </a:xfrm>
          <a:prstGeom prst="rect">
            <a:avLst/>
          </a:prstGeom>
          <a:noFill/>
          <a:ln w="31750">
            <a:solidFill>
              <a:schemeClr val="tx2"/>
            </a:solidFill>
            <a:miter lim="800000"/>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146304" tIns="91440" rIns="146304" bIns="91440" rtlCol="0" anchor="b" anchorCtr="0"/>
          <a:lstStyle/>
          <a:p>
            <a:pPr algn="ctr" defTabSz="932037"/>
            <a:r>
              <a:rPr lang="en-US" sz="1400" dirty="0" smtClean="0">
                <a:gradFill>
                  <a:gsLst>
                    <a:gs pos="0">
                      <a:srgbClr val="FFFFFF"/>
                    </a:gs>
                    <a:gs pos="100000">
                      <a:srgbClr val="FFFFFF"/>
                    </a:gs>
                  </a:gsLst>
                  <a:lin ang="5400000" scaled="1"/>
                </a:gradFill>
                <a:ea typeface="Segoe UI" pitchFamily="34" charset="0"/>
                <a:cs typeface="Segoe UI" pitchFamily="34" charset="0"/>
              </a:rPr>
              <a:t>2</a:t>
            </a:r>
            <a:endParaRPr lang="en-US" sz="1400" dirty="0">
              <a:gradFill>
                <a:gsLst>
                  <a:gs pos="0">
                    <a:srgbClr val="FFFFFF"/>
                  </a:gs>
                  <a:gs pos="100000">
                    <a:srgbClr val="FFFFFF"/>
                  </a:gs>
                </a:gsLst>
                <a:lin ang="5400000" scaled="1"/>
              </a:gradFill>
              <a:ea typeface="Segoe UI" pitchFamily="34" charset="0"/>
              <a:cs typeface="Segoe UI" pitchFamily="34" charset="0"/>
            </a:endParaRPr>
          </a:p>
        </p:txBody>
      </p:sp>
      <p:sp>
        <p:nvSpPr>
          <p:cNvPr id="11" name="Footer Placeholder 10"/>
          <p:cNvSpPr>
            <a:spLocks noGrp="1"/>
          </p:cNvSpPr>
          <p:nvPr>
            <p:ph type="ftr" sz="quarter" idx="10"/>
          </p:nvPr>
        </p:nvSpPr>
        <p:spPr/>
        <p:txBody>
          <a:bodyPr/>
          <a:lstStyle/>
          <a:p>
            <a:pPr>
              <a:defRPr/>
            </a:pPr>
            <a:r>
              <a:rPr lang="en-US" sz="1400" b="1" dirty="0" smtClean="0">
                <a:gradFill>
                  <a:gsLst>
                    <a:gs pos="8367">
                      <a:schemeClr val="accent6"/>
                    </a:gs>
                    <a:gs pos="31000">
                      <a:schemeClr val="accent6"/>
                    </a:gs>
                  </a:gsLst>
                  <a:lin ang="5400000" scaled="0"/>
                </a:gradFill>
              </a:rPr>
              <a:t>2</a:t>
            </a:r>
            <a:r>
              <a:rPr lang="en-US" sz="1400" dirty="0" smtClean="0">
                <a:gradFill>
                  <a:gsLst>
                    <a:gs pos="8367">
                      <a:srgbClr val="000000"/>
                    </a:gs>
                    <a:gs pos="31000">
                      <a:srgbClr val="000000"/>
                    </a:gs>
                  </a:gsLst>
                  <a:lin ang="5400000" scaled="0"/>
                </a:gradFill>
              </a:rPr>
              <a:t> Extensibility</a:t>
            </a:r>
            <a:endParaRPr lang="en-US" dirty="0">
              <a:solidFill>
                <a:srgbClr val="000000">
                  <a:tint val="75000"/>
                </a:srgbClr>
              </a:solidFill>
            </a:endParaRPr>
          </a:p>
        </p:txBody>
      </p:sp>
    </p:spTree>
    <p:extLst>
      <p:ext uri="{BB962C8B-B14F-4D97-AF65-F5344CB8AC3E}">
        <p14:creationId xmlns:p14="http://schemas.microsoft.com/office/powerpoint/2010/main" val="96941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Groups API</a:t>
            </a:r>
            <a:endParaRPr lang="en-US" dirty="0"/>
          </a:p>
        </p:txBody>
      </p:sp>
      <p:sp>
        <p:nvSpPr>
          <p:cNvPr id="8" name="Text Placeholder 7"/>
          <p:cNvSpPr>
            <a:spLocks noGrp="1"/>
          </p:cNvSpPr>
          <p:nvPr>
            <p:ph type="body" sz="quarter" idx="12"/>
          </p:nvPr>
        </p:nvSpPr>
        <p:spPr/>
        <p:txBody>
          <a:bodyPr/>
          <a:lstStyle/>
          <a:p>
            <a:r>
              <a:rPr lang="en-US" smtClean="0"/>
              <a:t>3</a:t>
            </a:r>
            <a:endParaRPr lang="en-US" dirty="0"/>
          </a:p>
        </p:txBody>
      </p:sp>
      <p:grpSp>
        <p:nvGrpSpPr>
          <p:cNvPr id="9" name="Group 8"/>
          <p:cNvGrpSpPr/>
          <p:nvPr/>
        </p:nvGrpSpPr>
        <p:grpSpPr>
          <a:xfrm>
            <a:off x="5713800" y="3405823"/>
            <a:ext cx="6265475" cy="2917523"/>
            <a:chOff x="6937830" y="4538026"/>
            <a:chExt cx="4986092" cy="2321778"/>
          </a:xfrm>
        </p:grpSpPr>
        <p:sp>
          <p:nvSpPr>
            <p:cNvPr id="10"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 name="Freeform 390"/>
            <p:cNvSpPr>
              <a:spLocks/>
            </p:cNvSpPr>
            <p:nvPr/>
          </p:nvSpPr>
          <p:spPr bwMode="auto">
            <a:xfrm flipH="1">
              <a:off x="6937830" y="4956405"/>
              <a:ext cx="634108" cy="1902324"/>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8"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9"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0"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1"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22" name="Group 21"/>
            <p:cNvGrpSpPr/>
            <p:nvPr/>
          </p:nvGrpSpPr>
          <p:grpSpPr>
            <a:xfrm>
              <a:off x="7375748" y="4702951"/>
              <a:ext cx="384223" cy="545367"/>
              <a:chOff x="7405547" y="4764560"/>
              <a:chExt cx="302717" cy="429678"/>
            </a:xfrm>
          </p:grpSpPr>
          <p:sp>
            <p:nvSpPr>
              <p:cNvPr id="160"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1"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2"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3"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4"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5"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6"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7"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8"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9"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0"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1"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2"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3"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23"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4"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5"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6"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7"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8"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9"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0"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1" name="Group 30"/>
            <p:cNvGrpSpPr/>
            <p:nvPr/>
          </p:nvGrpSpPr>
          <p:grpSpPr>
            <a:xfrm>
              <a:off x="9346657" y="4578187"/>
              <a:ext cx="385310" cy="539024"/>
              <a:chOff x="9374573" y="4664153"/>
              <a:chExt cx="312233" cy="436794"/>
            </a:xfrm>
          </p:grpSpPr>
          <p:sp>
            <p:nvSpPr>
              <p:cNvPr id="141"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2"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3"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4"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5"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6"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7"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8"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9"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0"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1"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2"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3"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4"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5"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6"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7"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8"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9"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32"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3"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4"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5"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6" name="Group 35"/>
            <p:cNvGrpSpPr/>
            <p:nvPr/>
          </p:nvGrpSpPr>
          <p:grpSpPr>
            <a:xfrm>
              <a:off x="7183317" y="5150771"/>
              <a:ext cx="763845" cy="1011010"/>
              <a:chOff x="7051597" y="5172550"/>
              <a:chExt cx="922338" cy="1220787"/>
            </a:xfrm>
          </p:grpSpPr>
          <p:sp>
            <p:nvSpPr>
              <p:cNvPr id="132"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3"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4"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5"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6"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137"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8"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9"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40"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nvGrpSpPr>
            <p:cNvPr id="37" name="Group 36"/>
            <p:cNvGrpSpPr/>
            <p:nvPr/>
          </p:nvGrpSpPr>
          <p:grpSpPr>
            <a:xfrm>
              <a:off x="10916482" y="4730585"/>
              <a:ext cx="809127" cy="2103604"/>
              <a:chOff x="4725988" y="7138463"/>
              <a:chExt cx="893762" cy="2323642"/>
            </a:xfrm>
          </p:grpSpPr>
          <p:sp>
            <p:nvSpPr>
              <p:cNvPr id="105"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6" name="Rectangle 197"/>
              <p:cNvSpPr>
                <a:spLocks noChangeArrowheads="1"/>
              </p:cNvSpPr>
              <p:nvPr/>
            </p:nvSpPr>
            <p:spPr bwMode="auto">
              <a:xfrm>
                <a:off x="4889500" y="8440738"/>
                <a:ext cx="447675" cy="146050"/>
              </a:xfrm>
              <a:prstGeom prst="rect">
                <a:avLst/>
              </a:prstGeom>
              <a:solidFill>
                <a:srgbClr val="004A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7" name="Rectangle 198"/>
              <p:cNvSpPr>
                <a:spLocks noChangeArrowheads="1"/>
              </p:cNvSpPr>
              <p:nvPr/>
            </p:nvSpPr>
            <p:spPr bwMode="auto">
              <a:xfrm>
                <a:off x="4889501" y="8440738"/>
                <a:ext cx="193676" cy="1021364"/>
              </a:xfrm>
              <a:prstGeom prst="rect">
                <a:avLst/>
              </a:prstGeom>
              <a:solidFill>
                <a:srgbClr val="004A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8" name="Rectangle 200"/>
              <p:cNvSpPr>
                <a:spLocks noChangeArrowheads="1"/>
              </p:cNvSpPr>
              <p:nvPr/>
            </p:nvSpPr>
            <p:spPr bwMode="auto">
              <a:xfrm>
                <a:off x="5145087" y="8440740"/>
                <a:ext cx="190500" cy="1021365"/>
              </a:xfrm>
              <a:prstGeom prst="rect">
                <a:avLst/>
              </a:prstGeom>
              <a:solidFill>
                <a:srgbClr val="004A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9"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0"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1"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2"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3"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14" name="Group 113"/>
              <p:cNvGrpSpPr/>
              <p:nvPr/>
            </p:nvGrpSpPr>
            <p:grpSpPr>
              <a:xfrm>
                <a:off x="4895429" y="7138463"/>
                <a:ext cx="432081" cy="562325"/>
                <a:chOff x="4949548" y="7156100"/>
                <a:chExt cx="347110" cy="451741"/>
              </a:xfrm>
            </p:grpSpPr>
            <p:sp>
              <p:nvSpPr>
                <p:cNvPr id="115"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6"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7"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8"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9"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0"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1"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2"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3"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4"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5"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6"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7"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8"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9"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0"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1"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38"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9"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0" name="Group 39"/>
            <p:cNvGrpSpPr/>
            <p:nvPr/>
          </p:nvGrpSpPr>
          <p:grpSpPr>
            <a:xfrm>
              <a:off x="10094772" y="4578187"/>
              <a:ext cx="775032" cy="2280981"/>
              <a:chOff x="10094772" y="4617073"/>
              <a:chExt cx="761819" cy="2242095"/>
            </a:xfrm>
          </p:grpSpPr>
          <p:sp>
            <p:nvSpPr>
              <p:cNvPr id="78"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9"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0"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58585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1"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58585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2"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3"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4"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5"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6"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7"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8"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9"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0"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1"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2"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3"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4"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5"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6"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7"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8"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9"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0"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1"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2"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3"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04"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41"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42"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3"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4"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5" name="Group 44"/>
            <p:cNvGrpSpPr/>
            <p:nvPr/>
          </p:nvGrpSpPr>
          <p:grpSpPr>
            <a:xfrm>
              <a:off x="8164080" y="4538026"/>
              <a:ext cx="736600" cy="2320703"/>
              <a:chOff x="8164080" y="4538026"/>
              <a:chExt cx="736600" cy="2320703"/>
            </a:xfrm>
          </p:grpSpPr>
          <p:grpSp>
            <p:nvGrpSpPr>
              <p:cNvPr id="46" name="Group 45"/>
              <p:cNvGrpSpPr/>
              <p:nvPr/>
            </p:nvGrpSpPr>
            <p:grpSpPr>
              <a:xfrm>
                <a:off x="8164080" y="4538026"/>
                <a:ext cx="736600" cy="2278663"/>
                <a:chOff x="6086476" y="7174900"/>
                <a:chExt cx="736600" cy="2278663"/>
              </a:xfrm>
            </p:grpSpPr>
            <p:sp>
              <p:nvSpPr>
                <p:cNvPr id="49"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50"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51"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2"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3"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4"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5"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6"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7"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8"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9"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0"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1"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2"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63" name="Group 62"/>
                <p:cNvGrpSpPr/>
                <p:nvPr/>
              </p:nvGrpSpPr>
              <p:grpSpPr>
                <a:xfrm>
                  <a:off x="6275388" y="7174900"/>
                  <a:ext cx="353529" cy="441132"/>
                  <a:chOff x="6770468" y="7164742"/>
                  <a:chExt cx="289365" cy="361068"/>
                </a:xfrm>
              </p:grpSpPr>
              <p:sp>
                <p:nvSpPr>
                  <p:cNvPr id="64"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5"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6"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7"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8"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9"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0"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1"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2"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3"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4"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5"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6"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7"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47"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8"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Tree>
    <p:extLst>
      <p:ext uri="{BB962C8B-B14F-4D97-AF65-F5344CB8AC3E}">
        <p14:creationId xmlns:p14="http://schemas.microsoft.com/office/powerpoint/2010/main" val="322073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28466"/>
            <a:ext cx="11887200" cy="2179058"/>
          </a:xfrm>
        </p:spPr>
        <p:txBody>
          <a:bodyPr/>
          <a:lstStyle/>
          <a:p>
            <a:r>
              <a:rPr lang="en-GB" dirty="0" smtClean="0"/>
              <a:t>Deep dive into </a:t>
            </a:r>
            <a:r>
              <a:rPr lang="en-GB" dirty="0"/>
              <a:t>the </a:t>
            </a:r>
            <a:r>
              <a:rPr lang="en-US" dirty="0"/>
              <a:t>Microsoft Graph</a:t>
            </a:r>
            <a:r>
              <a:rPr lang="en-GB" dirty="0"/>
              <a:t> for Office 365 Groups</a:t>
            </a:r>
            <a:endParaRPr lang="en-US" dirty="0"/>
          </a:p>
        </p:txBody>
      </p:sp>
      <p:grpSp>
        <p:nvGrpSpPr>
          <p:cNvPr id="6" name="Group 5"/>
          <p:cNvGrpSpPr/>
          <p:nvPr/>
        </p:nvGrpSpPr>
        <p:grpSpPr>
          <a:xfrm>
            <a:off x="6913335" y="3434059"/>
            <a:ext cx="5065940" cy="2992142"/>
            <a:chOff x="5240338" y="3342655"/>
            <a:chExt cx="5516562" cy="3258297"/>
          </a:xfrm>
        </p:grpSpPr>
        <p:grpSp>
          <p:nvGrpSpPr>
            <p:cNvPr id="7" name="Group 6"/>
            <p:cNvGrpSpPr/>
            <p:nvPr/>
          </p:nvGrpSpPr>
          <p:grpSpPr>
            <a:xfrm>
              <a:off x="5240338" y="3342655"/>
              <a:ext cx="5516562" cy="3258297"/>
              <a:chOff x="503238" y="38100"/>
              <a:chExt cx="11425238" cy="6748191"/>
            </a:xfrm>
          </p:grpSpPr>
          <p:sp>
            <p:nvSpPr>
              <p:cNvPr id="9"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TextBox 7"/>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800" dirty="0" smtClean="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172501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8" y="1209973"/>
            <a:ext cx="11887199" cy="2179058"/>
          </a:xfrm>
        </p:spPr>
        <p:txBody>
          <a:bodyPr/>
          <a:lstStyle/>
          <a:p>
            <a:r>
              <a:rPr lang="en-US" dirty="0" smtClean="0"/>
              <a:t>Create Azure AD applications with the Groups API</a:t>
            </a:r>
            <a:endParaRPr lang="en-US" dirty="0"/>
          </a:p>
        </p:txBody>
      </p:sp>
      <p:sp>
        <p:nvSpPr>
          <p:cNvPr id="5" name="Text Placeholder 4"/>
          <p:cNvSpPr>
            <a:spLocks noGrp="1"/>
          </p:cNvSpPr>
          <p:nvPr>
            <p:ph type="body" sz="quarter" idx="12"/>
          </p:nvPr>
        </p:nvSpPr>
        <p:spPr/>
        <p:txBody>
          <a:bodyPr/>
          <a:lstStyle/>
          <a:p>
            <a:r>
              <a:rPr lang="en-US" smtClean="0"/>
              <a:t>demo</a:t>
            </a:r>
            <a:endParaRPr lang="en-US" dirty="0"/>
          </a:p>
        </p:txBody>
      </p:sp>
    </p:spTree>
    <p:extLst>
      <p:ext uri="{BB962C8B-B14F-4D97-AF65-F5344CB8AC3E}">
        <p14:creationId xmlns:p14="http://schemas.microsoft.com/office/powerpoint/2010/main" val="77469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4846319" y="1851315"/>
            <a:ext cx="7132320" cy="411480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Title 2"/>
          <p:cNvSpPr txBox="1">
            <a:spLocks/>
          </p:cNvSpPr>
          <p:nvPr/>
        </p:nvSpPr>
        <p:spPr>
          <a:xfrm>
            <a:off x="0" y="754092"/>
            <a:ext cx="12435840" cy="822960"/>
          </a:xfrm>
          <a:prstGeom prst="rect">
            <a:avLst/>
          </a:prstGeom>
          <a:solidFill>
            <a:schemeClr val="accent1"/>
          </a:solidFill>
        </p:spPr>
        <p:txBody>
          <a:bodyPr vert="horz" wrap="square" lIns="146304" tIns="91440" rIns="146304" bIns="91440" rtlCol="0" anchor="ctr" anchorCtr="0">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algn="ctr"/>
            <a:r>
              <a:rPr lang="en-US" sz="2400" spc="0" dirty="0" smtClean="0">
                <a:gradFill>
                  <a:gsLst>
                    <a:gs pos="13174">
                      <a:srgbClr val="FFFFFF"/>
                    </a:gs>
                    <a:gs pos="25000">
                      <a:srgbClr val="FFFFFF"/>
                    </a:gs>
                  </a:gsLst>
                  <a:lin ang="5400000" scaled="0"/>
                </a:gradFill>
                <a:latin typeface="Segoe UI Semilight" panose="020B0402040204020203" pitchFamily="34" charset="0"/>
                <a:cs typeface="Segoe UI Semilight" panose="020B0402040204020203" pitchFamily="34" charset="0"/>
              </a:rPr>
              <a:t>https</a:t>
            </a:r>
            <a:r>
              <a:rPr lang="en-US" sz="2400" spc="0" dirty="0">
                <a:gradFill>
                  <a:gsLst>
                    <a:gs pos="13174">
                      <a:srgbClr val="FFFFFF"/>
                    </a:gs>
                    <a:gs pos="25000">
                      <a:srgbClr val="FFFFFF"/>
                    </a:gs>
                  </a:gsLst>
                  <a:lin ang="5400000" scaled="0"/>
                </a:gradFill>
                <a:latin typeface="Segoe UI Semilight" panose="020B0402040204020203" pitchFamily="34" charset="0"/>
                <a:cs typeface="Segoe UI Semilight" panose="020B0402040204020203" pitchFamily="34" charset="0"/>
              </a:rPr>
              <a:t>://graph.microsoft.com/v1.0/myorganization/groups?$filter=groupType+eq+'Unified'</a:t>
            </a:r>
          </a:p>
        </p:txBody>
      </p:sp>
      <p:grpSp>
        <p:nvGrpSpPr>
          <p:cNvPr id="60" name="Group 59"/>
          <p:cNvGrpSpPr/>
          <p:nvPr/>
        </p:nvGrpSpPr>
        <p:grpSpPr>
          <a:xfrm>
            <a:off x="457580" y="1851315"/>
            <a:ext cx="4114800" cy="4114800"/>
            <a:chOff x="457580" y="1668482"/>
            <a:chExt cx="4114800" cy="4114800"/>
          </a:xfrm>
        </p:grpSpPr>
        <p:sp>
          <p:nvSpPr>
            <p:cNvPr id="11" name="Rectangle 10"/>
            <p:cNvSpPr/>
            <p:nvPr/>
          </p:nvSpPr>
          <p:spPr bwMode="auto">
            <a:xfrm>
              <a:off x="457580" y="1668482"/>
              <a:ext cx="4114800" cy="411480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 name="Group 11"/>
            <p:cNvGrpSpPr/>
            <p:nvPr/>
          </p:nvGrpSpPr>
          <p:grpSpPr>
            <a:xfrm>
              <a:off x="1371980" y="1851360"/>
              <a:ext cx="2286000" cy="1562759"/>
              <a:chOff x="457580" y="2133928"/>
              <a:chExt cx="2286000" cy="1562759"/>
            </a:xfrm>
          </p:grpSpPr>
          <p:sp>
            <p:nvSpPr>
              <p:cNvPr id="53" name="TextBox 42"/>
              <p:cNvSpPr txBox="1"/>
              <p:nvPr/>
            </p:nvSpPr>
            <p:spPr>
              <a:xfrm>
                <a:off x="457580" y="2133928"/>
                <a:ext cx="2286000" cy="572336"/>
              </a:xfrm>
              <a:prstGeom prst="rect">
                <a:avLst/>
              </a:prstGeom>
              <a:noFill/>
            </p:spPr>
            <p:txBody>
              <a:bodyPr wrap="square" lIns="182806" tIns="146304" rIns="182880" bIns="146304" rtlCol="0" anchor="ctr" anchorCtr="0">
                <a:spAutoFit/>
              </a:bodyPr>
              <a:lstStyle/>
              <a:p>
                <a:pPr algn="ctr" defTabSz="932227">
                  <a:lnSpc>
                    <a:spcPct val="90000"/>
                  </a:lnSpc>
                  <a:spcBef>
                    <a:spcPct val="0"/>
                  </a:spcBef>
                  <a:defRPr/>
                </a:pPr>
                <a:r>
                  <a:rPr lang="en-US" sz="1999" dirty="0">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rPr>
                  <a:t>MANAGEMENT</a:t>
                </a:r>
              </a:p>
            </p:txBody>
          </p:sp>
          <p:grpSp>
            <p:nvGrpSpPr>
              <p:cNvPr id="10" name="Group 9"/>
              <p:cNvGrpSpPr/>
              <p:nvPr/>
            </p:nvGrpSpPr>
            <p:grpSpPr>
              <a:xfrm>
                <a:off x="1097653" y="2690847"/>
                <a:ext cx="1005840" cy="1005840"/>
                <a:chOff x="1097653" y="2690847"/>
                <a:chExt cx="1005840" cy="1005840"/>
              </a:xfrm>
            </p:grpSpPr>
            <p:sp>
              <p:nvSpPr>
                <p:cNvPr id="44" name="Freeform 24"/>
                <p:cNvSpPr>
                  <a:spLocks noChangeAspect="1" noEditPoints="1"/>
                </p:cNvSpPr>
                <p:nvPr/>
              </p:nvSpPr>
              <p:spPr bwMode="auto">
                <a:xfrm>
                  <a:off x="1319934" y="2965167"/>
                  <a:ext cx="561278" cy="45720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Oval 8"/>
                <p:cNvSpPr>
                  <a:spLocks noChangeAspect="1"/>
                </p:cNvSpPr>
                <p:nvPr/>
              </p:nvSpPr>
              <p:spPr bwMode="auto">
                <a:xfrm>
                  <a:off x="1097653" y="2690847"/>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grpSp>
        <p:nvGrpSpPr>
          <p:cNvPr id="20" name="Group 19"/>
          <p:cNvGrpSpPr/>
          <p:nvPr/>
        </p:nvGrpSpPr>
        <p:grpSpPr>
          <a:xfrm>
            <a:off x="6446519" y="2034193"/>
            <a:ext cx="1005840" cy="1554474"/>
            <a:chOff x="6537496" y="2034238"/>
            <a:chExt cx="1005840" cy="1554474"/>
          </a:xfrm>
        </p:grpSpPr>
        <p:sp>
          <p:nvSpPr>
            <p:cNvPr id="30" name="TextBox 29"/>
            <p:cNvSpPr txBox="1"/>
            <p:nvPr/>
          </p:nvSpPr>
          <p:spPr>
            <a:xfrm>
              <a:off x="6537496" y="2034238"/>
              <a:ext cx="1005840" cy="572336"/>
            </a:xfrm>
            <a:prstGeom prst="rect">
              <a:avLst/>
            </a:prstGeom>
            <a:noFill/>
          </p:spPr>
          <p:txBody>
            <a:bodyPr wrap="none" lIns="182806" tIns="146304" rIns="182880" bIns="146304" rtlCol="0" anchor="ctr" anchorCtr="0">
              <a:spAutoFit/>
            </a:bodyPr>
            <a:lstStyle>
              <a:defPPr>
                <a:defRPr lang="en-US"/>
              </a:defPPr>
              <a:lvl1pPr algn="ctr" defTabSz="932227">
                <a:lnSpc>
                  <a:spcPct val="90000"/>
                </a:lnSpc>
                <a:spcBef>
                  <a:spcPct val="0"/>
                </a:spcBef>
                <a:defRPr sz="1999">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defRPr>
              </a:lvl1pPr>
            </a:lstStyle>
            <a:p>
              <a:r>
                <a:rPr lang="en-US" dirty="0"/>
                <a:t>/CONVERSATIONS</a:t>
              </a:r>
            </a:p>
          </p:txBody>
        </p:sp>
        <p:grpSp>
          <p:nvGrpSpPr>
            <p:cNvPr id="13" name="Group 12"/>
            <p:cNvGrpSpPr/>
            <p:nvPr/>
          </p:nvGrpSpPr>
          <p:grpSpPr>
            <a:xfrm>
              <a:off x="6537496" y="2582872"/>
              <a:ext cx="1005840" cy="1005840"/>
              <a:chOff x="6537496" y="2418284"/>
              <a:chExt cx="1005840" cy="1005840"/>
            </a:xfrm>
          </p:grpSpPr>
          <p:sp>
            <p:nvSpPr>
              <p:cNvPr id="33" name="Freeform 33"/>
              <p:cNvSpPr>
                <a:spLocks noChangeAspect="1" noEditPoints="1"/>
              </p:cNvSpPr>
              <p:nvPr/>
            </p:nvSpPr>
            <p:spPr bwMode="black">
              <a:xfrm>
                <a:off x="6774654" y="2664070"/>
                <a:ext cx="531525" cy="514268"/>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0078D7"/>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46" name="Oval 45"/>
              <p:cNvSpPr>
                <a:spLocks noChangeAspect="1"/>
              </p:cNvSpPr>
              <p:nvPr/>
            </p:nvSpPr>
            <p:spPr bwMode="auto">
              <a:xfrm>
                <a:off x="6537496" y="241828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1" name="Group 20"/>
          <p:cNvGrpSpPr/>
          <p:nvPr/>
        </p:nvGrpSpPr>
        <p:grpSpPr>
          <a:xfrm>
            <a:off x="9372599" y="2034193"/>
            <a:ext cx="1005840" cy="1554474"/>
            <a:chOff x="9052096" y="2034238"/>
            <a:chExt cx="1005840" cy="1554474"/>
          </a:xfrm>
        </p:grpSpPr>
        <p:sp>
          <p:nvSpPr>
            <p:cNvPr id="26" name="TextBox 25"/>
            <p:cNvSpPr txBox="1"/>
            <p:nvPr/>
          </p:nvSpPr>
          <p:spPr>
            <a:xfrm>
              <a:off x="9052096" y="2034238"/>
              <a:ext cx="1005840" cy="572336"/>
            </a:xfrm>
            <a:prstGeom prst="rect">
              <a:avLst/>
            </a:prstGeom>
            <a:noFill/>
          </p:spPr>
          <p:txBody>
            <a:bodyPr wrap="none" lIns="182806" tIns="146304" rIns="182880" bIns="146304" rtlCol="0" anchor="ctr" anchorCtr="0">
              <a:spAutoFit/>
            </a:bodyPr>
            <a:lstStyle>
              <a:defPPr>
                <a:defRPr lang="en-US"/>
              </a:defPPr>
              <a:lvl1pPr algn="ctr" defTabSz="932227">
                <a:lnSpc>
                  <a:spcPct val="90000"/>
                </a:lnSpc>
                <a:spcBef>
                  <a:spcPct val="0"/>
                </a:spcBef>
                <a:defRPr sz="1999">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defRPr>
              </a:lvl1pPr>
            </a:lstStyle>
            <a:p>
              <a:r>
                <a:rPr lang="en-US" dirty="0"/>
                <a:t>/EVENTS</a:t>
              </a:r>
            </a:p>
          </p:txBody>
        </p:sp>
        <p:grpSp>
          <p:nvGrpSpPr>
            <p:cNvPr id="14" name="Group 13"/>
            <p:cNvGrpSpPr/>
            <p:nvPr/>
          </p:nvGrpSpPr>
          <p:grpSpPr>
            <a:xfrm>
              <a:off x="9052096" y="2582872"/>
              <a:ext cx="1005840" cy="1005840"/>
              <a:chOff x="9052096" y="2418284"/>
              <a:chExt cx="1005840" cy="1005840"/>
            </a:xfrm>
          </p:grpSpPr>
          <p:sp>
            <p:nvSpPr>
              <p:cNvPr id="28" name="Freeform 109"/>
              <p:cNvSpPr>
                <a:spLocks noChangeAspect="1" noEditPoints="1"/>
              </p:cNvSpPr>
              <p:nvPr/>
            </p:nvSpPr>
            <p:spPr bwMode="auto">
              <a:xfrm>
                <a:off x="9326416" y="2706799"/>
                <a:ext cx="457200" cy="428810"/>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00188F"/>
              </a:solidFill>
              <a:ln>
                <a:noFill/>
              </a:ln>
              <a:extLst/>
            </p:spPr>
            <p:txBody>
              <a:bodyPr vert="horz" wrap="square" lIns="87785" tIns="43891" rIns="87785" bIns="43891" numCol="1" anchor="t" anchorCtr="0" compatLnSpc="1">
                <a:prstTxWarp prst="textNoShape">
                  <a:avLst/>
                </a:prstTxWarp>
              </a:bodyPr>
              <a:lstStyle/>
              <a:p>
                <a:pPr defTabSz="895212">
                  <a:defRPr/>
                </a:pPr>
                <a:endParaRPr lang="en-US" sz="1763" dirty="0">
                  <a:solidFill>
                    <a:srgbClr val="FFFFFF"/>
                  </a:solidFill>
                </a:endParaRPr>
              </a:p>
            </p:txBody>
          </p:sp>
          <p:sp>
            <p:nvSpPr>
              <p:cNvPr id="54" name="Oval 53"/>
              <p:cNvSpPr>
                <a:spLocks noChangeAspect="1"/>
              </p:cNvSpPr>
              <p:nvPr/>
            </p:nvSpPr>
            <p:spPr bwMode="auto">
              <a:xfrm>
                <a:off x="9052096" y="241828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2" name="Group 21"/>
          <p:cNvGrpSpPr/>
          <p:nvPr/>
        </p:nvGrpSpPr>
        <p:grpSpPr>
          <a:xfrm>
            <a:off x="6446519" y="3907416"/>
            <a:ext cx="3931920" cy="1692909"/>
            <a:chOff x="6446519" y="3724583"/>
            <a:chExt cx="3931920" cy="1692909"/>
          </a:xfrm>
        </p:grpSpPr>
        <p:sp>
          <p:nvSpPr>
            <p:cNvPr id="35" name="TextBox 34"/>
            <p:cNvSpPr txBox="1"/>
            <p:nvPr/>
          </p:nvSpPr>
          <p:spPr>
            <a:xfrm>
              <a:off x="7289302" y="3724583"/>
              <a:ext cx="2246354" cy="849207"/>
            </a:xfrm>
            <a:prstGeom prst="rect">
              <a:avLst/>
            </a:prstGeom>
            <a:noFill/>
          </p:spPr>
          <p:txBody>
            <a:bodyPr wrap="square" lIns="182806" tIns="146304" rIns="182880" bIns="146304" rtlCol="0" anchor="ctr" anchorCtr="0">
              <a:spAutoFit/>
            </a:bodyPr>
            <a:lstStyle>
              <a:defPPr>
                <a:defRPr lang="en-US"/>
              </a:defPPr>
              <a:lvl1pPr algn="ctr" defTabSz="932227">
                <a:lnSpc>
                  <a:spcPct val="90000"/>
                </a:lnSpc>
                <a:spcBef>
                  <a:spcPct val="0"/>
                </a:spcBef>
                <a:defRPr sz="1999">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defRPr>
              </a:lvl1pPr>
            </a:lstStyle>
            <a:p>
              <a:r>
                <a:rPr lang="en-US" dirty="0" smtClean="0"/>
                <a:t>/drive/root/children</a:t>
              </a:r>
              <a:endParaRPr lang="en-US" dirty="0"/>
            </a:p>
          </p:txBody>
        </p:sp>
        <p:grpSp>
          <p:nvGrpSpPr>
            <p:cNvPr id="19" name="Group 18"/>
            <p:cNvGrpSpPr/>
            <p:nvPr/>
          </p:nvGrpSpPr>
          <p:grpSpPr>
            <a:xfrm>
              <a:off x="6446519" y="4411652"/>
              <a:ext cx="3931920" cy="1005840"/>
              <a:chOff x="6446519" y="4635704"/>
              <a:chExt cx="3931920" cy="1005840"/>
            </a:xfrm>
          </p:grpSpPr>
          <p:grpSp>
            <p:nvGrpSpPr>
              <p:cNvPr id="16" name="Group 15"/>
              <p:cNvGrpSpPr/>
              <p:nvPr/>
            </p:nvGrpSpPr>
            <p:grpSpPr>
              <a:xfrm>
                <a:off x="7909559" y="4635704"/>
                <a:ext cx="1005840" cy="1005840"/>
                <a:chOff x="7874806" y="4635704"/>
                <a:chExt cx="1005840" cy="1005840"/>
              </a:xfrm>
            </p:grpSpPr>
            <p:sp>
              <p:nvSpPr>
                <p:cNvPr id="39" name="Freeform 9"/>
                <p:cNvSpPr>
                  <a:spLocks noChangeAspect="1" noEditPoints="1"/>
                </p:cNvSpPr>
                <p:nvPr/>
              </p:nvSpPr>
              <p:spPr bwMode="black">
                <a:xfrm>
                  <a:off x="8117141" y="4881490"/>
                  <a:ext cx="521171" cy="514268"/>
                </a:xfrm>
                <a:custGeom>
                  <a:avLst/>
                  <a:gdLst>
                    <a:gd name="T0" fmla="*/ 0 w 356"/>
                    <a:gd name="T1" fmla="*/ 316 h 352"/>
                    <a:gd name="T2" fmla="*/ 208 w 356"/>
                    <a:gd name="T3" fmla="*/ 0 h 352"/>
                    <a:gd name="T4" fmla="*/ 147 w 356"/>
                    <a:gd name="T5" fmla="*/ 241 h 352"/>
                    <a:gd name="T6" fmla="*/ 102 w 356"/>
                    <a:gd name="T7" fmla="*/ 155 h 352"/>
                    <a:gd name="T8" fmla="*/ 101 w 356"/>
                    <a:gd name="T9" fmla="*/ 148 h 352"/>
                    <a:gd name="T10" fmla="*/ 101 w 356"/>
                    <a:gd name="T11" fmla="*/ 141 h 352"/>
                    <a:gd name="T12" fmla="*/ 100 w 356"/>
                    <a:gd name="T13" fmla="*/ 145 h 352"/>
                    <a:gd name="T14" fmla="*/ 99 w 356"/>
                    <a:gd name="T15" fmla="*/ 152 h 352"/>
                    <a:gd name="T16" fmla="*/ 81 w 356"/>
                    <a:gd name="T17" fmla="*/ 237 h 352"/>
                    <a:gd name="T18" fmla="*/ 32 w 356"/>
                    <a:gd name="T19" fmla="*/ 113 h 352"/>
                    <a:gd name="T20" fmla="*/ 68 w 356"/>
                    <a:gd name="T21" fmla="*/ 194 h 352"/>
                    <a:gd name="T22" fmla="*/ 69 w 356"/>
                    <a:gd name="T23" fmla="*/ 200 h 352"/>
                    <a:gd name="T24" fmla="*/ 69 w 356"/>
                    <a:gd name="T25" fmla="*/ 209 h 352"/>
                    <a:gd name="T26" fmla="*/ 70 w 356"/>
                    <a:gd name="T27" fmla="*/ 205 h 352"/>
                    <a:gd name="T28" fmla="*/ 71 w 356"/>
                    <a:gd name="T29" fmla="*/ 198 h 352"/>
                    <a:gd name="T30" fmla="*/ 90 w 356"/>
                    <a:gd name="T31" fmla="*/ 109 h 352"/>
                    <a:gd name="T32" fmla="*/ 132 w 356"/>
                    <a:gd name="T33" fmla="*/ 196 h 352"/>
                    <a:gd name="T34" fmla="*/ 133 w 356"/>
                    <a:gd name="T35" fmla="*/ 202 h 352"/>
                    <a:gd name="T36" fmla="*/ 134 w 356"/>
                    <a:gd name="T37" fmla="*/ 211 h 352"/>
                    <a:gd name="T38" fmla="*/ 135 w 356"/>
                    <a:gd name="T39" fmla="*/ 207 h 352"/>
                    <a:gd name="T40" fmla="*/ 136 w 356"/>
                    <a:gd name="T41" fmla="*/ 199 h 352"/>
                    <a:gd name="T42" fmla="*/ 152 w 356"/>
                    <a:gd name="T43" fmla="*/ 106 h 352"/>
                    <a:gd name="T44" fmla="*/ 147 w 356"/>
                    <a:gd name="T45" fmla="*/ 241 h 352"/>
                    <a:gd name="T46" fmla="*/ 216 w 356"/>
                    <a:gd name="T47" fmla="*/ 40 h 352"/>
                    <a:gd name="T48" fmla="*/ 324 w 356"/>
                    <a:gd name="T49" fmla="*/ 80 h 352"/>
                    <a:gd name="T50" fmla="*/ 216 w 356"/>
                    <a:gd name="T51" fmla="*/ 96 h 352"/>
                    <a:gd name="T52" fmla="*/ 324 w 356"/>
                    <a:gd name="T53" fmla="*/ 116 h 352"/>
                    <a:gd name="T54" fmla="*/ 216 w 356"/>
                    <a:gd name="T55" fmla="*/ 132 h 352"/>
                    <a:gd name="T56" fmla="*/ 324 w 356"/>
                    <a:gd name="T57" fmla="*/ 152 h 352"/>
                    <a:gd name="T58" fmla="*/ 216 w 356"/>
                    <a:gd name="T59" fmla="*/ 168 h 352"/>
                    <a:gd name="T60" fmla="*/ 324 w 356"/>
                    <a:gd name="T61" fmla="*/ 188 h 352"/>
                    <a:gd name="T62" fmla="*/ 216 w 356"/>
                    <a:gd name="T63" fmla="*/ 204 h 352"/>
                    <a:gd name="T64" fmla="*/ 324 w 356"/>
                    <a:gd name="T65" fmla="*/ 224 h 352"/>
                    <a:gd name="T66" fmla="*/ 216 w 356"/>
                    <a:gd name="T67" fmla="*/ 240 h 352"/>
                    <a:gd name="T68" fmla="*/ 324 w 356"/>
                    <a:gd name="T69" fmla="*/ 260 h 352"/>
                    <a:gd name="T70" fmla="*/ 216 w 356"/>
                    <a:gd name="T71" fmla="*/ 276 h 352"/>
                    <a:gd name="T72" fmla="*/ 348 w 356"/>
                    <a:gd name="T73" fmla="*/ 312 h 352"/>
                    <a:gd name="T74" fmla="*/ 356 w 356"/>
                    <a:gd name="T75" fmla="*/ 4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6" h="352">
                      <a:moveTo>
                        <a:pt x="0" y="36"/>
                      </a:moveTo>
                      <a:cubicBezTo>
                        <a:pt x="0" y="316"/>
                        <a:pt x="0" y="316"/>
                        <a:pt x="0" y="316"/>
                      </a:cubicBezTo>
                      <a:cubicBezTo>
                        <a:pt x="208" y="352"/>
                        <a:pt x="208" y="352"/>
                        <a:pt x="208" y="352"/>
                      </a:cubicBezTo>
                      <a:cubicBezTo>
                        <a:pt x="208" y="0"/>
                        <a:pt x="208" y="0"/>
                        <a:pt x="208" y="0"/>
                      </a:cubicBezTo>
                      <a:lnTo>
                        <a:pt x="0" y="36"/>
                      </a:lnTo>
                      <a:close/>
                      <a:moveTo>
                        <a:pt x="147" y="241"/>
                      </a:moveTo>
                      <a:cubicBezTo>
                        <a:pt x="120" y="239"/>
                        <a:pt x="120" y="239"/>
                        <a:pt x="120" y="239"/>
                      </a:cubicBezTo>
                      <a:cubicBezTo>
                        <a:pt x="102" y="155"/>
                        <a:pt x="102" y="155"/>
                        <a:pt x="102" y="155"/>
                      </a:cubicBezTo>
                      <a:cubicBezTo>
                        <a:pt x="102" y="154"/>
                        <a:pt x="102" y="153"/>
                        <a:pt x="102" y="152"/>
                      </a:cubicBezTo>
                      <a:cubicBezTo>
                        <a:pt x="102" y="151"/>
                        <a:pt x="102" y="150"/>
                        <a:pt x="101" y="148"/>
                      </a:cubicBezTo>
                      <a:cubicBezTo>
                        <a:pt x="101" y="147"/>
                        <a:pt x="101" y="146"/>
                        <a:pt x="101" y="145"/>
                      </a:cubicBezTo>
                      <a:cubicBezTo>
                        <a:pt x="101" y="143"/>
                        <a:pt x="101" y="142"/>
                        <a:pt x="101" y="141"/>
                      </a:cubicBezTo>
                      <a:cubicBezTo>
                        <a:pt x="100" y="141"/>
                        <a:pt x="100" y="141"/>
                        <a:pt x="100" y="141"/>
                      </a:cubicBezTo>
                      <a:cubicBezTo>
                        <a:pt x="100" y="142"/>
                        <a:pt x="100" y="143"/>
                        <a:pt x="100" y="145"/>
                      </a:cubicBezTo>
                      <a:cubicBezTo>
                        <a:pt x="100" y="146"/>
                        <a:pt x="100" y="147"/>
                        <a:pt x="100" y="149"/>
                      </a:cubicBezTo>
                      <a:cubicBezTo>
                        <a:pt x="100" y="150"/>
                        <a:pt x="99" y="151"/>
                        <a:pt x="99" y="152"/>
                      </a:cubicBezTo>
                      <a:cubicBezTo>
                        <a:pt x="99" y="153"/>
                        <a:pt x="99" y="154"/>
                        <a:pt x="99" y="155"/>
                      </a:cubicBezTo>
                      <a:cubicBezTo>
                        <a:pt x="81" y="237"/>
                        <a:pt x="81" y="237"/>
                        <a:pt x="81" y="237"/>
                      </a:cubicBezTo>
                      <a:cubicBezTo>
                        <a:pt x="56" y="235"/>
                        <a:pt x="56" y="235"/>
                        <a:pt x="56" y="235"/>
                      </a:cubicBezTo>
                      <a:cubicBezTo>
                        <a:pt x="32" y="113"/>
                        <a:pt x="32" y="113"/>
                        <a:pt x="32" y="113"/>
                      </a:cubicBezTo>
                      <a:cubicBezTo>
                        <a:pt x="55" y="112"/>
                        <a:pt x="55" y="112"/>
                        <a:pt x="55" y="112"/>
                      </a:cubicBezTo>
                      <a:cubicBezTo>
                        <a:pt x="68" y="194"/>
                        <a:pt x="68" y="194"/>
                        <a:pt x="68" y="194"/>
                      </a:cubicBezTo>
                      <a:cubicBezTo>
                        <a:pt x="68" y="195"/>
                        <a:pt x="68" y="196"/>
                        <a:pt x="68" y="197"/>
                      </a:cubicBezTo>
                      <a:cubicBezTo>
                        <a:pt x="69" y="198"/>
                        <a:pt x="69" y="199"/>
                        <a:pt x="69" y="200"/>
                      </a:cubicBezTo>
                      <a:cubicBezTo>
                        <a:pt x="69" y="202"/>
                        <a:pt x="69" y="203"/>
                        <a:pt x="69" y="204"/>
                      </a:cubicBezTo>
                      <a:cubicBezTo>
                        <a:pt x="69" y="206"/>
                        <a:pt x="69" y="207"/>
                        <a:pt x="69" y="209"/>
                      </a:cubicBezTo>
                      <a:cubicBezTo>
                        <a:pt x="70" y="209"/>
                        <a:pt x="70" y="209"/>
                        <a:pt x="70" y="209"/>
                      </a:cubicBezTo>
                      <a:cubicBezTo>
                        <a:pt x="70" y="208"/>
                        <a:pt x="70" y="206"/>
                        <a:pt x="70" y="205"/>
                      </a:cubicBezTo>
                      <a:cubicBezTo>
                        <a:pt x="70" y="204"/>
                        <a:pt x="70" y="203"/>
                        <a:pt x="70" y="202"/>
                      </a:cubicBezTo>
                      <a:cubicBezTo>
                        <a:pt x="71" y="200"/>
                        <a:pt x="71" y="199"/>
                        <a:pt x="71" y="198"/>
                      </a:cubicBezTo>
                      <a:cubicBezTo>
                        <a:pt x="71" y="197"/>
                        <a:pt x="71" y="195"/>
                        <a:pt x="72" y="194"/>
                      </a:cubicBezTo>
                      <a:cubicBezTo>
                        <a:pt x="90" y="109"/>
                        <a:pt x="90" y="109"/>
                        <a:pt x="90" y="109"/>
                      </a:cubicBezTo>
                      <a:cubicBezTo>
                        <a:pt x="115" y="108"/>
                        <a:pt x="115" y="108"/>
                        <a:pt x="115" y="108"/>
                      </a:cubicBezTo>
                      <a:cubicBezTo>
                        <a:pt x="132" y="196"/>
                        <a:pt x="132" y="196"/>
                        <a:pt x="132" y="196"/>
                      </a:cubicBezTo>
                      <a:cubicBezTo>
                        <a:pt x="133" y="197"/>
                        <a:pt x="133" y="198"/>
                        <a:pt x="133" y="199"/>
                      </a:cubicBezTo>
                      <a:cubicBezTo>
                        <a:pt x="133" y="200"/>
                        <a:pt x="133" y="201"/>
                        <a:pt x="133" y="202"/>
                      </a:cubicBezTo>
                      <a:cubicBezTo>
                        <a:pt x="134" y="203"/>
                        <a:pt x="134" y="205"/>
                        <a:pt x="134" y="206"/>
                      </a:cubicBezTo>
                      <a:cubicBezTo>
                        <a:pt x="134" y="208"/>
                        <a:pt x="134" y="209"/>
                        <a:pt x="134" y="211"/>
                      </a:cubicBezTo>
                      <a:cubicBezTo>
                        <a:pt x="135" y="211"/>
                        <a:pt x="135" y="211"/>
                        <a:pt x="135" y="211"/>
                      </a:cubicBezTo>
                      <a:cubicBezTo>
                        <a:pt x="135" y="209"/>
                        <a:pt x="135" y="208"/>
                        <a:pt x="135" y="207"/>
                      </a:cubicBezTo>
                      <a:cubicBezTo>
                        <a:pt x="135" y="206"/>
                        <a:pt x="135" y="204"/>
                        <a:pt x="135" y="203"/>
                      </a:cubicBezTo>
                      <a:cubicBezTo>
                        <a:pt x="135" y="202"/>
                        <a:pt x="135" y="201"/>
                        <a:pt x="136" y="199"/>
                      </a:cubicBezTo>
                      <a:cubicBezTo>
                        <a:pt x="136" y="198"/>
                        <a:pt x="136" y="197"/>
                        <a:pt x="136" y="196"/>
                      </a:cubicBezTo>
                      <a:cubicBezTo>
                        <a:pt x="152" y="106"/>
                        <a:pt x="152" y="106"/>
                        <a:pt x="152" y="106"/>
                      </a:cubicBezTo>
                      <a:cubicBezTo>
                        <a:pt x="178" y="104"/>
                        <a:pt x="178" y="104"/>
                        <a:pt x="178" y="104"/>
                      </a:cubicBezTo>
                      <a:lnTo>
                        <a:pt x="147" y="241"/>
                      </a:lnTo>
                      <a:close/>
                      <a:moveTo>
                        <a:pt x="348" y="40"/>
                      </a:moveTo>
                      <a:cubicBezTo>
                        <a:pt x="216" y="40"/>
                        <a:pt x="216" y="40"/>
                        <a:pt x="216" y="40"/>
                      </a:cubicBezTo>
                      <a:cubicBezTo>
                        <a:pt x="216" y="80"/>
                        <a:pt x="216" y="80"/>
                        <a:pt x="216" y="80"/>
                      </a:cubicBezTo>
                      <a:cubicBezTo>
                        <a:pt x="324" y="80"/>
                        <a:pt x="324" y="80"/>
                        <a:pt x="324" y="80"/>
                      </a:cubicBezTo>
                      <a:cubicBezTo>
                        <a:pt x="324" y="96"/>
                        <a:pt x="324" y="96"/>
                        <a:pt x="324" y="96"/>
                      </a:cubicBezTo>
                      <a:cubicBezTo>
                        <a:pt x="216" y="96"/>
                        <a:pt x="216" y="96"/>
                        <a:pt x="216" y="96"/>
                      </a:cubicBezTo>
                      <a:cubicBezTo>
                        <a:pt x="216" y="116"/>
                        <a:pt x="216" y="116"/>
                        <a:pt x="216" y="116"/>
                      </a:cubicBezTo>
                      <a:cubicBezTo>
                        <a:pt x="324" y="116"/>
                        <a:pt x="324" y="116"/>
                        <a:pt x="324" y="116"/>
                      </a:cubicBezTo>
                      <a:cubicBezTo>
                        <a:pt x="324" y="132"/>
                        <a:pt x="324" y="132"/>
                        <a:pt x="324" y="132"/>
                      </a:cubicBezTo>
                      <a:cubicBezTo>
                        <a:pt x="216" y="132"/>
                        <a:pt x="216" y="132"/>
                        <a:pt x="216" y="132"/>
                      </a:cubicBezTo>
                      <a:cubicBezTo>
                        <a:pt x="216" y="152"/>
                        <a:pt x="216" y="152"/>
                        <a:pt x="216" y="152"/>
                      </a:cubicBezTo>
                      <a:cubicBezTo>
                        <a:pt x="324" y="152"/>
                        <a:pt x="324" y="152"/>
                        <a:pt x="324" y="152"/>
                      </a:cubicBezTo>
                      <a:cubicBezTo>
                        <a:pt x="324" y="168"/>
                        <a:pt x="324" y="168"/>
                        <a:pt x="324" y="168"/>
                      </a:cubicBezTo>
                      <a:cubicBezTo>
                        <a:pt x="216" y="168"/>
                        <a:pt x="216" y="168"/>
                        <a:pt x="216" y="168"/>
                      </a:cubicBezTo>
                      <a:cubicBezTo>
                        <a:pt x="216" y="188"/>
                        <a:pt x="216" y="188"/>
                        <a:pt x="216" y="188"/>
                      </a:cubicBezTo>
                      <a:cubicBezTo>
                        <a:pt x="324" y="188"/>
                        <a:pt x="324" y="188"/>
                        <a:pt x="324" y="188"/>
                      </a:cubicBezTo>
                      <a:cubicBezTo>
                        <a:pt x="324" y="204"/>
                        <a:pt x="324" y="204"/>
                        <a:pt x="324" y="204"/>
                      </a:cubicBezTo>
                      <a:cubicBezTo>
                        <a:pt x="216" y="204"/>
                        <a:pt x="216" y="204"/>
                        <a:pt x="216" y="204"/>
                      </a:cubicBezTo>
                      <a:cubicBezTo>
                        <a:pt x="216" y="224"/>
                        <a:pt x="216" y="224"/>
                        <a:pt x="216" y="224"/>
                      </a:cubicBezTo>
                      <a:cubicBezTo>
                        <a:pt x="324" y="224"/>
                        <a:pt x="324" y="224"/>
                        <a:pt x="324" y="224"/>
                      </a:cubicBezTo>
                      <a:cubicBezTo>
                        <a:pt x="324" y="240"/>
                        <a:pt x="324" y="240"/>
                        <a:pt x="324" y="240"/>
                      </a:cubicBezTo>
                      <a:cubicBezTo>
                        <a:pt x="216" y="240"/>
                        <a:pt x="216" y="240"/>
                        <a:pt x="216" y="240"/>
                      </a:cubicBezTo>
                      <a:cubicBezTo>
                        <a:pt x="216" y="260"/>
                        <a:pt x="216" y="260"/>
                        <a:pt x="216" y="260"/>
                      </a:cubicBezTo>
                      <a:cubicBezTo>
                        <a:pt x="324" y="260"/>
                        <a:pt x="324" y="260"/>
                        <a:pt x="324" y="260"/>
                      </a:cubicBezTo>
                      <a:cubicBezTo>
                        <a:pt x="324" y="276"/>
                        <a:pt x="324" y="276"/>
                        <a:pt x="324" y="276"/>
                      </a:cubicBezTo>
                      <a:cubicBezTo>
                        <a:pt x="216" y="276"/>
                        <a:pt x="216" y="276"/>
                        <a:pt x="216" y="276"/>
                      </a:cubicBezTo>
                      <a:cubicBezTo>
                        <a:pt x="216" y="312"/>
                        <a:pt x="216" y="312"/>
                        <a:pt x="216" y="312"/>
                      </a:cubicBezTo>
                      <a:cubicBezTo>
                        <a:pt x="348" y="312"/>
                        <a:pt x="348" y="312"/>
                        <a:pt x="348" y="312"/>
                      </a:cubicBezTo>
                      <a:cubicBezTo>
                        <a:pt x="353" y="312"/>
                        <a:pt x="356" y="309"/>
                        <a:pt x="356" y="305"/>
                      </a:cubicBezTo>
                      <a:cubicBezTo>
                        <a:pt x="356" y="48"/>
                        <a:pt x="356" y="48"/>
                        <a:pt x="356" y="48"/>
                      </a:cubicBezTo>
                      <a:cubicBezTo>
                        <a:pt x="356" y="44"/>
                        <a:pt x="353" y="40"/>
                        <a:pt x="348" y="40"/>
                      </a:cubicBezTo>
                      <a:close/>
                    </a:path>
                  </a:pathLst>
                </a:custGeom>
                <a:solidFill>
                  <a:srgbClr val="0078D7"/>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58" name="Oval 57"/>
                <p:cNvSpPr>
                  <a:spLocks noChangeAspect="1"/>
                </p:cNvSpPr>
                <p:nvPr/>
              </p:nvSpPr>
              <p:spPr bwMode="auto">
                <a:xfrm>
                  <a:off x="7874806" y="463570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 name="Group 16"/>
              <p:cNvGrpSpPr/>
              <p:nvPr/>
            </p:nvGrpSpPr>
            <p:grpSpPr>
              <a:xfrm>
                <a:off x="9372599" y="4635704"/>
                <a:ext cx="1005840" cy="1005840"/>
                <a:chOff x="9207479" y="4635704"/>
                <a:chExt cx="1005840" cy="1005840"/>
              </a:xfrm>
            </p:grpSpPr>
            <p:sp>
              <p:nvSpPr>
                <p:cNvPr id="40" name="Freeform 39"/>
                <p:cNvSpPr>
                  <a:spLocks noChangeAspect="1" noEditPoints="1"/>
                </p:cNvSpPr>
                <p:nvPr/>
              </p:nvSpPr>
              <p:spPr bwMode="black">
                <a:xfrm>
                  <a:off x="9452402" y="4882353"/>
                  <a:ext cx="515995" cy="512542"/>
                </a:xfrm>
                <a:custGeom>
                  <a:avLst/>
                  <a:gdLst>
                    <a:gd name="T0" fmla="*/ 216 w 352"/>
                    <a:gd name="T1" fmla="*/ 36 h 352"/>
                    <a:gd name="T2" fmla="*/ 252 w 352"/>
                    <a:gd name="T3" fmla="*/ 68 h 352"/>
                    <a:gd name="T4" fmla="*/ 216 w 352"/>
                    <a:gd name="T5" fmla="*/ 100 h 352"/>
                    <a:gd name="T6" fmla="*/ 252 w 352"/>
                    <a:gd name="T7" fmla="*/ 112 h 352"/>
                    <a:gd name="T8" fmla="*/ 216 w 352"/>
                    <a:gd name="T9" fmla="*/ 144 h 352"/>
                    <a:gd name="T10" fmla="*/ 252 w 352"/>
                    <a:gd name="T11" fmla="*/ 156 h 352"/>
                    <a:gd name="T12" fmla="*/ 216 w 352"/>
                    <a:gd name="T13" fmla="*/ 188 h 352"/>
                    <a:gd name="T14" fmla="*/ 252 w 352"/>
                    <a:gd name="T15" fmla="*/ 200 h 352"/>
                    <a:gd name="T16" fmla="*/ 216 w 352"/>
                    <a:gd name="T17" fmla="*/ 232 h 352"/>
                    <a:gd name="T18" fmla="*/ 252 w 352"/>
                    <a:gd name="T19" fmla="*/ 244 h 352"/>
                    <a:gd name="T20" fmla="*/ 216 w 352"/>
                    <a:gd name="T21" fmla="*/ 276 h 352"/>
                    <a:gd name="T22" fmla="*/ 344 w 352"/>
                    <a:gd name="T23" fmla="*/ 308 h 352"/>
                    <a:gd name="T24" fmla="*/ 352 w 352"/>
                    <a:gd name="T25" fmla="*/ 44 h 352"/>
                    <a:gd name="T26" fmla="*/ 320 w 352"/>
                    <a:gd name="T27" fmla="*/ 276 h 352"/>
                    <a:gd name="T28" fmla="*/ 264 w 352"/>
                    <a:gd name="T29" fmla="*/ 244 h 352"/>
                    <a:gd name="T30" fmla="*/ 320 w 352"/>
                    <a:gd name="T31" fmla="*/ 276 h 352"/>
                    <a:gd name="T32" fmla="*/ 264 w 352"/>
                    <a:gd name="T33" fmla="*/ 232 h 352"/>
                    <a:gd name="T34" fmla="*/ 320 w 352"/>
                    <a:gd name="T35" fmla="*/ 200 h 352"/>
                    <a:gd name="T36" fmla="*/ 320 w 352"/>
                    <a:gd name="T37" fmla="*/ 188 h 352"/>
                    <a:gd name="T38" fmla="*/ 264 w 352"/>
                    <a:gd name="T39" fmla="*/ 156 h 352"/>
                    <a:gd name="T40" fmla="*/ 320 w 352"/>
                    <a:gd name="T41" fmla="*/ 188 h 352"/>
                    <a:gd name="T42" fmla="*/ 264 w 352"/>
                    <a:gd name="T43" fmla="*/ 144 h 352"/>
                    <a:gd name="T44" fmla="*/ 320 w 352"/>
                    <a:gd name="T45" fmla="*/ 112 h 352"/>
                    <a:gd name="T46" fmla="*/ 320 w 352"/>
                    <a:gd name="T47" fmla="*/ 100 h 352"/>
                    <a:gd name="T48" fmla="*/ 264 w 352"/>
                    <a:gd name="T49" fmla="*/ 68 h 352"/>
                    <a:gd name="T50" fmla="*/ 320 w 352"/>
                    <a:gd name="T51" fmla="*/ 100 h 352"/>
                    <a:gd name="T52" fmla="*/ 0 w 352"/>
                    <a:gd name="T53" fmla="*/ 316 h 352"/>
                    <a:gd name="T54" fmla="*/ 208 w 352"/>
                    <a:gd name="T55" fmla="*/ 0 h 352"/>
                    <a:gd name="T56" fmla="*/ 120 w 352"/>
                    <a:gd name="T57" fmla="*/ 246 h 352"/>
                    <a:gd name="T58" fmla="*/ 100 w 352"/>
                    <a:gd name="T59" fmla="*/ 199 h 352"/>
                    <a:gd name="T60" fmla="*/ 99 w 352"/>
                    <a:gd name="T61" fmla="*/ 194 h 352"/>
                    <a:gd name="T62" fmla="*/ 98 w 352"/>
                    <a:gd name="T63" fmla="*/ 191 h 352"/>
                    <a:gd name="T64" fmla="*/ 97 w 352"/>
                    <a:gd name="T65" fmla="*/ 195 h 352"/>
                    <a:gd name="T66" fmla="*/ 96 w 352"/>
                    <a:gd name="T67" fmla="*/ 200 h 352"/>
                    <a:gd name="T68" fmla="*/ 49 w 352"/>
                    <a:gd name="T69" fmla="*/ 242 h 352"/>
                    <a:gd name="T70" fmla="*/ 52 w 352"/>
                    <a:gd name="T71" fmla="*/ 110 h 352"/>
                    <a:gd name="T72" fmla="*/ 96 w 352"/>
                    <a:gd name="T73" fmla="*/ 148 h 352"/>
                    <a:gd name="T74" fmla="*/ 98 w 352"/>
                    <a:gd name="T75" fmla="*/ 154 h 352"/>
                    <a:gd name="T76" fmla="*/ 99 w 352"/>
                    <a:gd name="T77" fmla="*/ 160 h 352"/>
                    <a:gd name="T78" fmla="*/ 100 w 352"/>
                    <a:gd name="T79" fmla="*/ 158 h 352"/>
                    <a:gd name="T80" fmla="*/ 102 w 352"/>
                    <a:gd name="T81" fmla="*/ 152 h 352"/>
                    <a:gd name="T82" fmla="*/ 121 w 352"/>
                    <a:gd name="T83" fmla="*/ 106 h 352"/>
                    <a:gd name="T84" fmla="*/ 116 w 352"/>
                    <a:gd name="T85" fmla="*/ 175 h 352"/>
                    <a:gd name="T86" fmla="*/ 120 w 352"/>
                    <a:gd name="T87" fmla="*/ 24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2" h="352">
                      <a:moveTo>
                        <a:pt x="344" y="36"/>
                      </a:moveTo>
                      <a:cubicBezTo>
                        <a:pt x="216" y="36"/>
                        <a:pt x="216" y="36"/>
                        <a:pt x="216" y="36"/>
                      </a:cubicBezTo>
                      <a:cubicBezTo>
                        <a:pt x="216" y="68"/>
                        <a:pt x="216" y="68"/>
                        <a:pt x="216" y="68"/>
                      </a:cubicBezTo>
                      <a:cubicBezTo>
                        <a:pt x="252" y="68"/>
                        <a:pt x="252" y="68"/>
                        <a:pt x="252" y="68"/>
                      </a:cubicBezTo>
                      <a:cubicBezTo>
                        <a:pt x="252" y="100"/>
                        <a:pt x="252" y="100"/>
                        <a:pt x="252" y="100"/>
                      </a:cubicBezTo>
                      <a:cubicBezTo>
                        <a:pt x="216" y="100"/>
                        <a:pt x="216" y="100"/>
                        <a:pt x="216" y="100"/>
                      </a:cubicBezTo>
                      <a:cubicBezTo>
                        <a:pt x="216" y="112"/>
                        <a:pt x="216" y="112"/>
                        <a:pt x="216" y="112"/>
                      </a:cubicBezTo>
                      <a:cubicBezTo>
                        <a:pt x="252" y="112"/>
                        <a:pt x="252" y="112"/>
                        <a:pt x="252" y="112"/>
                      </a:cubicBezTo>
                      <a:cubicBezTo>
                        <a:pt x="252" y="144"/>
                        <a:pt x="252" y="144"/>
                        <a:pt x="252" y="144"/>
                      </a:cubicBezTo>
                      <a:cubicBezTo>
                        <a:pt x="216" y="144"/>
                        <a:pt x="216" y="144"/>
                        <a:pt x="216" y="144"/>
                      </a:cubicBezTo>
                      <a:cubicBezTo>
                        <a:pt x="216" y="156"/>
                        <a:pt x="216" y="156"/>
                        <a:pt x="216" y="156"/>
                      </a:cubicBezTo>
                      <a:cubicBezTo>
                        <a:pt x="252" y="156"/>
                        <a:pt x="252" y="156"/>
                        <a:pt x="252" y="156"/>
                      </a:cubicBezTo>
                      <a:cubicBezTo>
                        <a:pt x="252" y="188"/>
                        <a:pt x="252" y="188"/>
                        <a:pt x="252" y="188"/>
                      </a:cubicBezTo>
                      <a:cubicBezTo>
                        <a:pt x="216" y="188"/>
                        <a:pt x="216" y="188"/>
                        <a:pt x="216" y="188"/>
                      </a:cubicBezTo>
                      <a:cubicBezTo>
                        <a:pt x="216" y="200"/>
                        <a:pt x="216" y="200"/>
                        <a:pt x="216" y="200"/>
                      </a:cubicBezTo>
                      <a:cubicBezTo>
                        <a:pt x="252" y="200"/>
                        <a:pt x="252" y="200"/>
                        <a:pt x="252" y="200"/>
                      </a:cubicBezTo>
                      <a:cubicBezTo>
                        <a:pt x="252" y="232"/>
                        <a:pt x="252" y="232"/>
                        <a:pt x="252" y="232"/>
                      </a:cubicBezTo>
                      <a:cubicBezTo>
                        <a:pt x="216" y="232"/>
                        <a:pt x="216" y="232"/>
                        <a:pt x="216" y="232"/>
                      </a:cubicBezTo>
                      <a:cubicBezTo>
                        <a:pt x="216" y="244"/>
                        <a:pt x="216" y="244"/>
                        <a:pt x="216" y="244"/>
                      </a:cubicBezTo>
                      <a:cubicBezTo>
                        <a:pt x="252" y="244"/>
                        <a:pt x="252" y="244"/>
                        <a:pt x="252" y="244"/>
                      </a:cubicBezTo>
                      <a:cubicBezTo>
                        <a:pt x="252" y="276"/>
                        <a:pt x="252" y="276"/>
                        <a:pt x="252" y="276"/>
                      </a:cubicBezTo>
                      <a:cubicBezTo>
                        <a:pt x="216" y="276"/>
                        <a:pt x="216" y="276"/>
                        <a:pt x="216" y="276"/>
                      </a:cubicBezTo>
                      <a:cubicBezTo>
                        <a:pt x="216" y="308"/>
                        <a:pt x="216" y="308"/>
                        <a:pt x="216" y="308"/>
                      </a:cubicBezTo>
                      <a:cubicBezTo>
                        <a:pt x="344" y="308"/>
                        <a:pt x="344" y="308"/>
                        <a:pt x="344" y="308"/>
                      </a:cubicBezTo>
                      <a:cubicBezTo>
                        <a:pt x="349" y="308"/>
                        <a:pt x="352" y="303"/>
                        <a:pt x="352" y="300"/>
                      </a:cubicBezTo>
                      <a:cubicBezTo>
                        <a:pt x="352" y="44"/>
                        <a:pt x="352" y="44"/>
                        <a:pt x="352" y="44"/>
                      </a:cubicBezTo>
                      <a:cubicBezTo>
                        <a:pt x="352" y="39"/>
                        <a:pt x="345" y="36"/>
                        <a:pt x="344" y="36"/>
                      </a:cubicBezTo>
                      <a:close/>
                      <a:moveTo>
                        <a:pt x="320" y="276"/>
                      </a:moveTo>
                      <a:cubicBezTo>
                        <a:pt x="264" y="276"/>
                        <a:pt x="264" y="276"/>
                        <a:pt x="264" y="276"/>
                      </a:cubicBezTo>
                      <a:cubicBezTo>
                        <a:pt x="264" y="244"/>
                        <a:pt x="264" y="244"/>
                        <a:pt x="264" y="244"/>
                      </a:cubicBezTo>
                      <a:cubicBezTo>
                        <a:pt x="320" y="244"/>
                        <a:pt x="320" y="244"/>
                        <a:pt x="320" y="244"/>
                      </a:cubicBezTo>
                      <a:lnTo>
                        <a:pt x="320" y="276"/>
                      </a:lnTo>
                      <a:close/>
                      <a:moveTo>
                        <a:pt x="320" y="232"/>
                      </a:moveTo>
                      <a:cubicBezTo>
                        <a:pt x="264" y="232"/>
                        <a:pt x="264" y="232"/>
                        <a:pt x="264" y="232"/>
                      </a:cubicBezTo>
                      <a:cubicBezTo>
                        <a:pt x="264" y="200"/>
                        <a:pt x="264" y="200"/>
                        <a:pt x="264" y="200"/>
                      </a:cubicBezTo>
                      <a:cubicBezTo>
                        <a:pt x="320" y="200"/>
                        <a:pt x="320" y="200"/>
                        <a:pt x="320" y="200"/>
                      </a:cubicBezTo>
                      <a:lnTo>
                        <a:pt x="320" y="232"/>
                      </a:lnTo>
                      <a:close/>
                      <a:moveTo>
                        <a:pt x="320" y="188"/>
                      </a:moveTo>
                      <a:cubicBezTo>
                        <a:pt x="264" y="188"/>
                        <a:pt x="264" y="188"/>
                        <a:pt x="264" y="188"/>
                      </a:cubicBezTo>
                      <a:cubicBezTo>
                        <a:pt x="264" y="156"/>
                        <a:pt x="264" y="156"/>
                        <a:pt x="264" y="156"/>
                      </a:cubicBezTo>
                      <a:cubicBezTo>
                        <a:pt x="320" y="156"/>
                        <a:pt x="320" y="156"/>
                        <a:pt x="320" y="156"/>
                      </a:cubicBezTo>
                      <a:lnTo>
                        <a:pt x="320" y="188"/>
                      </a:lnTo>
                      <a:close/>
                      <a:moveTo>
                        <a:pt x="320" y="144"/>
                      </a:moveTo>
                      <a:cubicBezTo>
                        <a:pt x="264" y="144"/>
                        <a:pt x="264" y="144"/>
                        <a:pt x="264" y="144"/>
                      </a:cubicBezTo>
                      <a:cubicBezTo>
                        <a:pt x="264" y="112"/>
                        <a:pt x="264" y="112"/>
                        <a:pt x="264" y="112"/>
                      </a:cubicBezTo>
                      <a:cubicBezTo>
                        <a:pt x="320" y="112"/>
                        <a:pt x="320" y="112"/>
                        <a:pt x="320" y="112"/>
                      </a:cubicBezTo>
                      <a:lnTo>
                        <a:pt x="320" y="144"/>
                      </a:lnTo>
                      <a:close/>
                      <a:moveTo>
                        <a:pt x="320" y="100"/>
                      </a:moveTo>
                      <a:cubicBezTo>
                        <a:pt x="264" y="100"/>
                        <a:pt x="264" y="100"/>
                        <a:pt x="264" y="100"/>
                      </a:cubicBezTo>
                      <a:cubicBezTo>
                        <a:pt x="264" y="68"/>
                        <a:pt x="264" y="68"/>
                        <a:pt x="264" y="68"/>
                      </a:cubicBezTo>
                      <a:cubicBezTo>
                        <a:pt x="320" y="68"/>
                        <a:pt x="320" y="68"/>
                        <a:pt x="320" y="68"/>
                      </a:cubicBezTo>
                      <a:lnTo>
                        <a:pt x="320" y="100"/>
                      </a:lnTo>
                      <a:close/>
                      <a:moveTo>
                        <a:pt x="0" y="36"/>
                      </a:moveTo>
                      <a:cubicBezTo>
                        <a:pt x="0" y="316"/>
                        <a:pt x="0" y="316"/>
                        <a:pt x="0" y="316"/>
                      </a:cubicBezTo>
                      <a:cubicBezTo>
                        <a:pt x="208" y="352"/>
                        <a:pt x="208" y="352"/>
                        <a:pt x="208" y="352"/>
                      </a:cubicBezTo>
                      <a:cubicBezTo>
                        <a:pt x="208" y="0"/>
                        <a:pt x="208" y="0"/>
                        <a:pt x="208" y="0"/>
                      </a:cubicBezTo>
                      <a:lnTo>
                        <a:pt x="0" y="36"/>
                      </a:lnTo>
                      <a:close/>
                      <a:moveTo>
                        <a:pt x="120" y="246"/>
                      </a:moveTo>
                      <a:cubicBezTo>
                        <a:pt x="101" y="200"/>
                        <a:pt x="101" y="200"/>
                        <a:pt x="101" y="200"/>
                      </a:cubicBezTo>
                      <a:cubicBezTo>
                        <a:pt x="101" y="200"/>
                        <a:pt x="100" y="199"/>
                        <a:pt x="100" y="199"/>
                      </a:cubicBezTo>
                      <a:cubicBezTo>
                        <a:pt x="100" y="198"/>
                        <a:pt x="100" y="197"/>
                        <a:pt x="100" y="197"/>
                      </a:cubicBezTo>
                      <a:cubicBezTo>
                        <a:pt x="100" y="196"/>
                        <a:pt x="99" y="195"/>
                        <a:pt x="99" y="194"/>
                      </a:cubicBezTo>
                      <a:cubicBezTo>
                        <a:pt x="99" y="193"/>
                        <a:pt x="99" y="192"/>
                        <a:pt x="99" y="191"/>
                      </a:cubicBezTo>
                      <a:cubicBezTo>
                        <a:pt x="98" y="191"/>
                        <a:pt x="98" y="191"/>
                        <a:pt x="98" y="191"/>
                      </a:cubicBezTo>
                      <a:cubicBezTo>
                        <a:pt x="98" y="191"/>
                        <a:pt x="98" y="192"/>
                        <a:pt x="98" y="193"/>
                      </a:cubicBezTo>
                      <a:cubicBezTo>
                        <a:pt x="98" y="193"/>
                        <a:pt x="97" y="194"/>
                        <a:pt x="97" y="195"/>
                      </a:cubicBezTo>
                      <a:cubicBezTo>
                        <a:pt x="97" y="196"/>
                        <a:pt x="97" y="196"/>
                        <a:pt x="97" y="197"/>
                      </a:cubicBezTo>
                      <a:cubicBezTo>
                        <a:pt x="96" y="198"/>
                        <a:pt x="96" y="199"/>
                        <a:pt x="96" y="200"/>
                      </a:cubicBezTo>
                      <a:cubicBezTo>
                        <a:pt x="77" y="243"/>
                        <a:pt x="77" y="243"/>
                        <a:pt x="77" y="243"/>
                      </a:cubicBezTo>
                      <a:cubicBezTo>
                        <a:pt x="49" y="242"/>
                        <a:pt x="49" y="242"/>
                        <a:pt x="49" y="242"/>
                      </a:cubicBezTo>
                      <a:cubicBezTo>
                        <a:pt x="82" y="176"/>
                        <a:pt x="82" y="176"/>
                        <a:pt x="82" y="176"/>
                      </a:cubicBezTo>
                      <a:cubicBezTo>
                        <a:pt x="52" y="110"/>
                        <a:pt x="52" y="110"/>
                        <a:pt x="52" y="110"/>
                      </a:cubicBezTo>
                      <a:cubicBezTo>
                        <a:pt x="80" y="108"/>
                        <a:pt x="80" y="108"/>
                        <a:pt x="80" y="108"/>
                      </a:cubicBezTo>
                      <a:cubicBezTo>
                        <a:pt x="96" y="148"/>
                        <a:pt x="96" y="148"/>
                        <a:pt x="96" y="148"/>
                      </a:cubicBezTo>
                      <a:cubicBezTo>
                        <a:pt x="96" y="149"/>
                        <a:pt x="97" y="150"/>
                        <a:pt x="97" y="151"/>
                      </a:cubicBezTo>
                      <a:cubicBezTo>
                        <a:pt x="97" y="152"/>
                        <a:pt x="98" y="153"/>
                        <a:pt x="98" y="154"/>
                      </a:cubicBezTo>
                      <a:cubicBezTo>
                        <a:pt x="98" y="155"/>
                        <a:pt x="98" y="156"/>
                        <a:pt x="99" y="157"/>
                      </a:cubicBezTo>
                      <a:cubicBezTo>
                        <a:pt x="99" y="158"/>
                        <a:pt x="99" y="159"/>
                        <a:pt x="99" y="160"/>
                      </a:cubicBezTo>
                      <a:cubicBezTo>
                        <a:pt x="100" y="160"/>
                        <a:pt x="100" y="160"/>
                        <a:pt x="100" y="160"/>
                      </a:cubicBezTo>
                      <a:cubicBezTo>
                        <a:pt x="100" y="159"/>
                        <a:pt x="100" y="159"/>
                        <a:pt x="100" y="158"/>
                      </a:cubicBezTo>
                      <a:cubicBezTo>
                        <a:pt x="100" y="157"/>
                        <a:pt x="101" y="156"/>
                        <a:pt x="101" y="155"/>
                      </a:cubicBezTo>
                      <a:cubicBezTo>
                        <a:pt x="101" y="154"/>
                        <a:pt x="102" y="153"/>
                        <a:pt x="102" y="152"/>
                      </a:cubicBezTo>
                      <a:cubicBezTo>
                        <a:pt x="102" y="151"/>
                        <a:pt x="103" y="149"/>
                        <a:pt x="103" y="148"/>
                      </a:cubicBezTo>
                      <a:cubicBezTo>
                        <a:pt x="121" y="106"/>
                        <a:pt x="121" y="106"/>
                        <a:pt x="121" y="106"/>
                      </a:cubicBezTo>
                      <a:cubicBezTo>
                        <a:pt x="151" y="104"/>
                        <a:pt x="151" y="104"/>
                        <a:pt x="151" y="104"/>
                      </a:cubicBezTo>
                      <a:cubicBezTo>
                        <a:pt x="116" y="175"/>
                        <a:pt x="116" y="175"/>
                        <a:pt x="116" y="175"/>
                      </a:cubicBezTo>
                      <a:cubicBezTo>
                        <a:pt x="152" y="248"/>
                        <a:pt x="152" y="248"/>
                        <a:pt x="152" y="248"/>
                      </a:cubicBezTo>
                      <a:lnTo>
                        <a:pt x="120" y="246"/>
                      </a:lnTo>
                      <a:close/>
                    </a:path>
                  </a:pathLst>
                </a:custGeom>
                <a:solidFill>
                  <a:srgbClr val="107C10"/>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55" name="Oval 54"/>
                <p:cNvSpPr>
                  <a:spLocks noChangeAspect="1"/>
                </p:cNvSpPr>
                <p:nvPr/>
              </p:nvSpPr>
              <p:spPr bwMode="auto">
                <a:xfrm>
                  <a:off x="9207479" y="463570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446519" y="4635704"/>
                <a:ext cx="1005840" cy="1005840"/>
                <a:chOff x="6171736" y="4635704"/>
                <a:chExt cx="1005840" cy="1005840"/>
              </a:xfrm>
            </p:grpSpPr>
            <p:sp>
              <p:nvSpPr>
                <p:cNvPr id="41" name="Freeform 29"/>
                <p:cNvSpPr>
                  <a:spLocks noChangeAspect="1" noEditPoints="1"/>
                </p:cNvSpPr>
                <p:nvPr/>
              </p:nvSpPr>
              <p:spPr bwMode="black">
                <a:xfrm>
                  <a:off x="6414071" y="4882353"/>
                  <a:ext cx="521171" cy="512542"/>
                </a:xfrm>
                <a:custGeom>
                  <a:avLst/>
                  <a:gdLst>
                    <a:gd name="T0" fmla="*/ 118 w 356"/>
                    <a:gd name="T1" fmla="*/ 135 h 352"/>
                    <a:gd name="T2" fmla="*/ 102 w 356"/>
                    <a:gd name="T3" fmla="*/ 130 h 352"/>
                    <a:gd name="T4" fmla="*/ 92 w 356"/>
                    <a:gd name="T5" fmla="*/ 171 h 352"/>
                    <a:gd name="T6" fmla="*/ 102 w 356"/>
                    <a:gd name="T7" fmla="*/ 173 h 352"/>
                    <a:gd name="T8" fmla="*/ 118 w 356"/>
                    <a:gd name="T9" fmla="*/ 168 h 352"/>
                    <a:gd name="T10" fmla="*/ 123 w 356"/>
                    <a:gd name="T11" fmla="*/ 151 h 352"/>
                    <a:gd name="T12" fmla="*/ 0 w 356"/>
                    <a:gd name="T13" fmla="*/ 36 h 352"/>
                    <a:gd name="T14" fmla="*/ 208 w 356"/>
                    <a:gd name="T15" fmla="*/ 352 h 352"/>
                    <a:gd name="T16" fmla="*/ 0 w 356"/>
                    <a:gd name="T17" fmla="*/ 36 h 352"/>
                    <a:gd name="T18" fmla="*/ 149 w 356"/>
                    <a:gd name="T19" fmla="*/ 169 h 352"/>
                    <a:gd name="T20" fmla="*/ 140 w 356"/>
                    <a:gd name="T21" fmla="*/ 184 h 352"/>
                    <a:gd name="T22" fmla="*/ 124 w 356"/>
                    <a:gd name="T23" fmla="*/ 194 h 352"/>
                    <a:gd name="T24" fmla="*/ 104 w 356"/>
                    <a:gd name="T25" fmla="*/ 197 h 352"/>
                    <a:gd name="T26" fmla="*/ 92 w 356"/>
                    <a:gd name="T27" fmla="*/ 244 h 352"/>
                    <a:gd name="T28" fmla="*/ 68 w 356"/>
                    <a:gd name="T29" fmla="*/ 108 h 352"/>
                    <a:gd name="T30" fmla="*/ 126 w 356"/>
                    <a:gd name="T31" fmla="*/ 107 h 352"/>
                    <a:gd name="T32" fmla="*/ 150 w 356"/>
                    <a:gd name="T33" fmla="*/ 129 h 352"/>
                    <a:gd name="T34" fmla="*/ 152 w 356"/>
                    <a:gd name="T35" fmla="*/ 159 h 352"/>
                    <a:gd name="T36" fmla="*/ 111 w 356"/>
                    <a:gd name="T37" fmla="*/ 131 h 352"/>
                    <a:gd name="T38" fmla="*/ 92 w 356"/>
                    <a:gd name="T39" fmla="*/ 131 h 352"/>
                    <a:gd name="T40" fmla="*/ 94 w 356"/>
                    <a:gd name="T41" fmla="*/ 173 h 352"/>
                    <a:gd name="T42" fmla="*/ 111 w 356"/>
                    <a:gd name="T43" fmla="*/ 172 h 352"/>
                    <a:gd name="T44" fmla="*/ 122 w 356"/>
                    <a:gd name="T45" fmla="*/ 161 h 352"/>
                    <a:gd name="T46" fmla="*/ 122 w 356"/>
                    <a:gd name="T47" fmla="*/ 142 h 352"/>
                    <a:gd name="T48" fmla="*/ 122 w 356"/>
                    <a:gd name="T49" fmla="*/ 142 h 352"/>
                    <a:gd name="T50" fmla="*/ 111 w 356"/>
                    <a:gd name="T51" fmla="*/ 131 h 352"/>
                    <a:gd name="T52" fmla="*/ 92 w 356"/>
                    <a:gd name="T53" fmla="*/ 131 h 352"/>
                    <a:gd name="T54" fmla="*/ 94 w 356"/>
                    <a:gd name="T55" fmla="*/ 173 h 352"/>
                    <a:gd name="T56" fmla="*/ 111 w 356"/>
                    <a:gd name="T57" fmla="*/ 172 h 352"/>
                    <a:gd name="T58" fmla="*/ 122 w 356"/>
                    <a:gd name="T59" fmla="*/ 161 h 352"/>
                    <a:gd name="T60" fmla="*/ 122 w 356"/>
                    <a:gd name="T61" fmla="*/ 142 h 352"/>
                    <a:gd name="T62" fmla="*/ 216 w 356"/>
                    <a:gd name="T63" fmla="*/ 52 h 352"/>
                    <a:gd name="T64" fmla="*/ 244 w 356"/>
                    <a:gd name="T65" fmla="*/ 92 h 352"/>
                    <a:gd name="T66" fmla="*/ 292 w 356"/>
                    <a:gd name="T67" fmla="*/ 140 h 352"/>
                    <a:gd name="T68" fmla="*/ 216 w 356"/>
                    <a:gd name="T69" fmla="*/ 179 h 352"/>
                    <a:gd name="T70" fmla="*/ 320 w 356"/>
                    <a:gd name="T71" fmla="*/ 212 h 352"/>
                    <a:gd name="T72" fmla="*/ 216 w 356"/>
                    <a:gd name="T73" fmla="*/ 228 h 352"/>
                    <a:gd name="T74" fmla="*/ 320 w 356"/>
                    <a:gd name="T75" fmla="*/ 248 h 352"/>
                    <a:gd name="T76" fmla="*/ 216 w 356"/>
                    <a:gd name="T77" fmla="*/ 264 h 352"/>
                    <a:gd name="T78" fmla="*/ 348 w 356"/>
                    <a:gd name="T79" fmla="*/ 300 h 352"/>
                    <a:gd name="T80" fmla="*/ 356 w 356"/>
                    <a:gd name="T81" fmla="*/ 60 h 352"/>
                    <a:gd name="T82" fmla="*/ 252 w 356"/>
                    <a:gd name="T83" fmla="*/ 132 h 352"/>
                    <a:gd name="T84" fmla="*/ 300 w 356"/>
                    <a:gd name="T85" fmla="*/ 13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6" h="352">
                      <a:moveTo>
                        <a:pt x="122" y="142"/>
                      </a:moveTo>
                      <a:cubicBezTo>
                        <a:pt x="121" y="139"/>
                        <a:pt x="120" y="137"/>
                        <a:pt x="118" y="135"/>
                      </a:cubicBezTo>
                      <a:cubicBezTo>
                        <a:pt x="116" y="133"/>
                        <a:pt x="114" y="132"/>
                        <a:pt x="111" y="131"/>
                      </a:cubicBezTo>
                      <a:cubicBezTo>
                        <a:pt x="109" y="130"/>
                        <a:pt x="105" y="130"/>
                        <a:pt x="102" y="130"/>
                      </a:cubicBezTo>
                      <a:cubicBezTo>
                        <a:pt x="92" y="131"/>
                        <a:pt x="92" y="131"/>
                        <a:pt x="92" y="131"/>
                      </a:cubicBezTo>
                      <a:cubicBezTo>
                        <a:pt x="92" y="171"/>
                        <a:pt x="92" y="171"/>
                        <a:pt x="92" y="171"/>
                      </a:cubicBezTo>
                      <a:cubicBezTo>
                        <a:pt x="94" y="173"/>
                        <a:pt x="94" y="173"/>
                        <a:pt x="94" y="173"/>
                      </a:cubicBezTo>
                      <a:cubicBezTo>
                        <a:pt x="102" y="173"/>
                        <a:pt x="102" y="173"/>
                        <a:pt x="102" y="173"/>
                      </a:cubicBezTo>
                      <a:cubicBezTo>
                        <a:pt x="105" y="173"/>
                        <a:pt x="109" y="173"/>
                        <a:pt x="111" y="172"/>
                      </a:cubicBezTo>
                      <a:cubicBezTo>
                        <a:pt x="114" y="171"/>
                        <a:pt x="116" y="170"/>
                        <a:pt x="118" y="168"/>
                      </a:cubicBezTo>
                      <a:cubicBezTo>
                        <a:pt x="120" y="166"/>
                        <a:pt x="121" y="164"/>
                        <a:pt x="122" y="161"/>
                      </a:cubicBezTo>
                      <a:cubicBezTo>
                        <a:pt x="123" y="158"/>
                        <a:pt x="123" y="155"/>
                        <a:pt x="123" y="151"/>
                      </a:cubicBezTo>
                      <a:cubicBezTo>
                        <a:pt x="123" y="147"/>
                        <a:pt x="123" y="144"/>
                        <a:pt x="122" y="142"/>
                      </a:cubicBezTo>
                      <a:close/>
                      <a:moveTo>
                        <a:pt x="0" y="36"/>
                      </a:moveTo>
                      <a:cubicBezTo>
                        <a:pt x="0" y="316"/>
                        <a:pt x="0" y="316"/>
                        <a:pt x="0" y="316"/>
                      </a:cubicBezTo>
                      <a:cubicBezTo>
                        <a:pt x="208" y="352"/>
                        <a:pt x="208" y="352"/>
                        <a:pt x="208" y="352"/>
                      </a:cubicBezTo>
                      <a:cubicBezTo>
                        <a:pt x="208" y="0"/>
                        <a:pt x="208" y="0"/>
                        <a:pt x="208" y="0"/>
                      </a:cubicBezTo>
                      <a:lnTo>
                        <a:pt x="0" y="36"/>
                      </a:lnTo>
                      <a:close/>
                      <a:moveTo>
                        <a:pt x="152" y="159"/>
                      </a:moveTo>
                      <a:cubicBezTo>
                        <a:pt x="151" y="163"/>
                        <a:pt x="150" y="166"/>
                        <a:pt x="149" y="169"/>
                      </a:cubicBezTo>
                      <a:cubicBezTo>
                        <a:pt x="148" y="172"/>
                        <a:pt x="147" y="174"/>
                        <a:pt x="145" y="177"/>
                      </a:cubicBezTo>
                      <a:cubicBezTo>
                        <a:pt x="144" y="179"/>
                        <a:pt x="142" y="182"/>
                        <a:pt x="140" y="184"/>
                      </a:cubicBezTo>
                      <a:cubicBezTo>
                        <a:pt x="137" y="186"/>
                        <a:pt x="135" y="188"/>
                        <a:pt x="132" y="190"/>
                      </a:cubicBezTo>
                      <a:cubicBezTo>
                        <a:pt x="130" y="192"/>
                        <a:pt x="127" y="193"/>
                        <a:pt x="124" y="194"/>
                      </a:cubicBezTo>
                      <a:cubicBezTo>
                        <a:pt x="121" y="195"/>
                        <a:pt x="118" y="196"/>
                        <a:pt x="115" y="197"/>
                      </a:cubicBezTo>
                      <a:cubicBezTo>
                        <a:pt x="111" y="197"/>
                        <a:pt x="108" y="197"/>
                        <a:pt x="104" y="197"/>
                      </a:cubicBezTo>
                      <a:cubicBezTo>
                        <a:pt x="92" y="197"/>
                        <a:pt x="92" y="197"/>
                        <a:pt x="92" y="197"/>
                      </a:cubicBezTo>
                      <a:cubicBezTo>
                        <a:pt x="92" y="244"/>
                        <a:pt x="92" y="244"/>
                        <a:pt x="92" y="244"/>
                      </a:cubicBezTo>
                      <a:cubicBezTo>
                        <a:pt x="68" y="243"/>
                        <a:pt x="68" y="243"/>
                        <a:pt x="68" y="243"/>
                      </a:cubicBezTo>
                      <a:cubicBezTo>
                        <a:pt x="68" y="108"/>
                        <a:pt x="68" y="108"/>
                        <a:pt x="68" y="108"/>
                      </a:cubicBezTo>
                      <a:cubicBezTo>
                        <a:pt x="107" y="106"/>
                        <a:pt x="107" y="106"/>
                        <a:pt x="107" y="106"/>
                      </a:cubicBezTo>
                      <a:cubicBezTo>
                        <a:pt x="114" y="105"/>
                        <a:pt x="121" y="106"/>
                        <a:pt x="126" y="107"/>
                      </a:cubicBezTo>
                      <a:cubicBezTo>
                        <a:pt x="132" y="109"/>
                        <a:pt x="137" y="111"/>
                        <a:pt x="141" y="115"/>
                      </a:cubicBezTo>
                      <a:cubicBezTo>
                        <a:pt x="145" y="119"/>
                        <a:pt x="148" y="123"/>
                        <a:pt x="150" y="129"/>
                      </a:cubicBezTo>
                      <a:cubicBezTo>
                        <a:pt x="152" y="135"/>
                        <a:pt x="153" y="142"/>
                        <a:pt x="153" y="149"/>
                      </a:cubicBezTo>
                      <a:cubicBezTo>
                        <a:pt x="153" y="153"/>
                        <a:pt x="152" y="156"/>
                        <a:pt x="152" y="159"/>
                      </a:cubicBezTo>
                      <a:close/>
                      <a:moveTo>
                        <a:pt x="118" y="135"/>
                      </a:moveTo>
                      <a:cubicBezTo>
                        <a:pt x="116" y="133"/>
                        <a:pt x="114" y="132"/>
                        <a:pt x="111" y="131"/>
                      </a:cubicBezTo>
                      <a:cubicBezTo>
                        <a:pt x="109" y="130"/>
                        <a:pt x="105" y="130"/>
                        <a:pt x="102" y="130"/>
                      </a:cubicBezTo>
                      <a:cubicBezTo>
                        <a:pt x="92" y="131"/>
                        <a:pt x="92" y="131"/>
                        <a:pt x="92" y="131"/>
                      </a:cubicBezTo>
                      <a:cubicBezTo>
                        <a:pt x="92" y="171"/>
                        <a:pt x="92" y="171"/>
                        <a:pt x="92" y="171"/>
                      </a:cubicBezTo>
                      <a:cubicBezTo>
                        <a:pt x="94" y="173"/>
                        <a:pt x="94" y="173"/>
                        <a:pt x="94" y="173"/>
                      </a:cubicBezTo>
                      <a:cubicBezTo>
                        <a:pt x="102" y="173"/>
                        <a:pt x="102" y="173"/>
                        <a:pt x="102" y="173"/>
                      </a:cubicBezTo>
                      <a:cubicBezTo>
                        <a:pt x="105" y="173"/>
                        <a:pt x="109" y="173"/>
                        <a:pt x="111" y="172"/>
                      </a:cubicBezTo>
                      <a:cubicBezTo>
                        <a:pt x="114" y="171"/>
                        <a:pt x="116" y="170"/>
                        <a:pt x="118" y="168"/>
                      </a:cubicBezTo>
                      <a:cubicBezTo>
                        <a:pt x="120" y="166"/>
                        <a:pt x="121" y="164"/>
                        <a:pt x="122" y="161"/>
                      </a:cubicBezTo>
                      <a:cubicBezTo>
                        <a:pt x="123" y="158"/>
                        <a:pt x="123" y="155"/>
                        <a:pt x="123" y="151"/>
                      </a:cubicBezTo>
                      <a:cubicBezTo>
                        <a:pt x="123" y="147"/>
                        <a:pt x="123" y="144"/>
                        <a:pt x="122" y="142"/>
                      </a:cubicBezTo>
                      <a:cubicBezTo>
                        <a:pt x="121" y="139"/>
                        <a:pt x="120" y="137"/>
                        <a:pt x="118" y="135"/>
                      </a:cubicBezTo>
                      <a:close/>
                      <a:moveTo>
                        <a:pt x="122" y="142"/>
                      </a:moveTo>
                      <a:cubicBezTo>
                        <a:pt x="121" y="139"/>
                        <a:pt x="120" y="137"/>
                        <a:pt x="118" y="135"/>
                      </a:cubicBezTo>
                      <a:cubicBezTo>
                        <a:pt x="116" y="133"/>
                        <a:pt x="114" y="132"/>
                        <a:pt x="111" y="131"/>
                      </a:cubicBezTo>
                      <a:cubicBezTo>
                        <a:pt x="109" y="130"/>
                        <a:pt x="105" y="130"/>
                        <a:pt x="102" y="130"/>
                      </a:cubicBezTo>
                      <a:cubicBezTo>
                        <a:pt x="92" y="131"/>
                        <a:pt x="92" y="131"/>
                        <a:pt x="92" y="131"/>
                      </a:cubicBezTo>
                      <a:cubicBezTo>
                        <a:pt x="92" y="171"/>
                        <a:pt x="92" y="171"/>
                        <a:pt x="92" y="171"/>
                      </a:cubicBezTo>
                      <a:cubicBezTo>
                        <a:pt x="94" y="173"/>
                        <a:pt x="94" y="173"/>
                        <a:pt x="94" y="173"/>
                      </a:cubicBezTo>
                      <a:cubicBezTo>
                        <a:pt x="102" y="173"/>
                        <a:pt x="102" y="173"/>
                        <a:pt x="102" y="173"/>
                      </a:cubicBezTo>
                      <a:cubicBezTo>
                        <a:pt x="105" y="173"/>
                        <a:pt x="109" y="173"/>
                        <a:pt x="111" y="172"/>
                      </a:cubicBezTo>
                      <a:cubicBezTo>
                        <a:pt x="114" y="171"/>
                        <a:pt x="116" y="170"/>
                        <a:pt x="118" y="168"/>
                      </a:cubicBezTo>
                      <a:cubicBezTo>
                        <a:pt x="120" y="166"/>
                        <a:pt x="121" y="164"/>
                        <a:pt x="122" y="161"/>
                      </a:cubicBezTo>
                      <a:cubicBezTo>
                        <a:pt x="123" y="158"/>
                        <a:pt x="123" y="155"/>
                        <a:pt x="123" y="151"/>
                      </a:cubicBezTo>
                      <a:cubicBezTo>
                        <a:pt x="123" y="147"/>
                        <a:pt x="123" y="144"/>
                        <a:pt x="122" y="142"/>
                      </a:cubicBezTo>
                      <a:close/>
                      <a:moveTo>
                        <a:pt x="348" y="52"/>
                      </a:moveTo>
                      <a:cubicBezTo>
                        <a:pt x="216" y="52"/>
                        <a:pt x="216" y="52"/>
                        <a:pt x="216" y="52"/>
                      </a:cubicBezTo>
                      <a:cubicBezTo>
                        <a:pt x="216" y="101"/>
                        <a:pt x="216" y="101"/>
                        <a:pt x="216" y="101"/>
                      </a:cubicBezTo>
                      <a:cubicBezTo>
                        <a:pt x="224" y="95"/>
                        <a:pt x="234" y="92"/>
                        <a:pt x="244" y="92"/>
                      </a:cubicBezTo>
                      <a:cubicBezTo>
                        <a:pt x="244" y="140"/>
                        <a:pt x="244" y="140"/>
                        <a:pt x="244" y="140"/>
                      </a:cubicBezTo>
                      <a:cubicBezTo>
                        <a:pt x="292" y="140"/>
                        <a:pt x="292" y="140"/>
                        <a:pt x="292" y="140"/>
                      </a:cubicBezTo>
                      <a:cubicBezTo>
                        <a:pt x="292" y="167"/>
                        <a:pt x="271" y="188"/>
                        <a:pt x="244" y="188"/>
                      </a:cubicBezTo>
                      <a:cubicBezTo>
                        <a:pt x="234" y="188"/>
                        <a:pt x="224" y="185"/>
                        <a:pt x="216" y="179"/>
                      </a:cubicBezTo>
                      <a:cubicBezTo>
                        <a:pt x="216" y="212"/>
                        <a:pt x="216" y="212"/>
                        <a:pt x="216" y="212"/>
                      </a:cubicBezTo>
                      <a:cubicBezTo>
                        <a:pt x="320" y="212"/>
                        <a:pt x="320" y="212"/>
                        <a:pt x="320" y="212"/>
                      </a:cubicBezTo>
                      <a:cubicBezTo>
                        <a:pt x="320" y="228"/>
                        <a:pt x="320" y="228"/>
                        <a:pt x="320" y="228"/>
                      </a:cubicBezTo>
                      <a:cubicBezTo>
                        <a:pt x="216" y="228"/>
                        <a:pt x="216" y="228"/>
                        <a:pt x="216" y="228"/>
                      </a:cubicBezTo>
                      <a:cubicBezTo>
                        <a:pt x="216" y="248"/>
                        <a:pt x="216" y="248"/>
                        <a:pt x="216" y="248"/>
                      </a:cubicBezTo>
                      <a:cubicBezTo>
                        <a:pt x="320" y="248"/>
                        <a:pt x="320" y="248"/>
                        <a:pt x="320" y="248"/>
                      </a:cubicBezTo>
                      <a:cubicBezTo>
                        <a:pt x="320" y="264"/>
                        <a:pt x="320" y="264"/>
                        <a:pt x="320" y="264"/>
                      </a:cubicBezTo>
                      <a:cubicBezTo>
                        <a:pt x="216" y="264"/>
                        <a:pt x="216" y="264"/>
                        <a:pt x="216" y="264"/>
                      </a:cubicBezTo>
                      <a:cubicBezTo>
                        <a:pt x="216" y="300"/>
                        <a:pt x="216" y="300"/>
                        <a:pt x="216" y="300"/>
                      </a:cubicBezTo>
                      <a:cubicBezTo>
                        <a:pt x="348" y="300"/>
                        <a:pt x="348" y="300"/>
                        <a:pt x="348" y="300"/>
                      </a:cubicBezTo>
                      <a:cubicBezTo>
                        <a:pt x="353" y="300"/>
                        <a:pt x="356" y="297"/>
                        <a:pt x="356" y="292"/>
                      </a:cubicBezTo>
                      <a:cubicBezTo>
                        <a:pt x="356" y="60"/>
                        <a:pt x="356" y="60"/>
                        <a:pt x="356" y="60"/>
                      </a:cubicBezTo>
                      <a:cubicBezTo>
                        <a:pt x="356" y="55"/>
                        <a:pt x="353" y="52"/>
                        <a:pt x="348" y="52"/>
                      </a:cubicBezTo>
                      <a:close/>
                      <a:moveTo>
                        <a:pt x="252" y="132"/>
                      </a:moveTo>
                      <a:cubicBezTo>
                        <a:pt x="252" y="84"/>
                        <a:pt x="252" y="84"/>
                        <a:pt x="252" y="84"/>
                      </a:cubicBezTo>
                      <a:cubicBezTo>
                        <a:pt x="279" y="84"/>
                        <a:pt x="300" y="105"/>
                        <a:pt x="300" y="132"/>
                      </a:cubicBezTo>
                      <a:lnTo>
                        <a:pt x="252" y="132"/>
                      </a:lnTo>
                      <a:close/>
                    </a:path>
                  </a:pathLst>
                </a:custGeom>
                <a:solidFill>
                  <a:srgbClr val="D83B01"/>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59" name="Oval 58"/>
                <p:cNvSpPr>
                  <a:spLocks noChangeAspect="1"/>
                </p:cNvSpPr>
                <p:nvPr/>
              </p:nvSpPr>
              <p:spPr bwMode="auto">
                <a:xfrm>
                  <a:off x="6171736" y="463570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sp>
        <p:nvSpPr>
          <p:cNvPr id="3" name="Footer Placeholder 2"/>
          <p:cNvSpPr>
            <a:spLocks noGrp="1"/>
          </p:cNvSpPr>
          <p:nvPr>
            <p:ph type="ftr" sz="quarter" idx="10"/>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136381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2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4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Building your app</a:t>
            </a:r>
            <a:endParaRPr lang="en-US" dirty="0"/>
          </a:p>
        </p:txBody>
      </p:sp>
      <p:sp>
        <p:nvSpPr>
          <p:cNvPr id="7" name="Content Placeholder 1"/>
          <p:cNvSpPr txBox="1">
            <a:spLocks/>
          </p:cNvSpPr>
          <p:nvPr/>
        </p:nvSpPr>
        <p:spPr>
          <a:xfrm>
            <a:off x="274639" y="1212849"/>
            <a:ext cx="8686800" cy="5041380"/>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Register app in Azure portal</a:t>
            </a:r>
          </a:p>
          <a:p>
            <a:pPr lvl="1"/>
            <a:r>
              <a:rPr lang="en-US" dirty="0"/>
              <a:t>Native</a:t>
            </a:r>
          </a:p>
          <a:p>
            <a:pPr lvl="1"/>
            <a:r>
              <a:rPr lang="en-US" dirty="0"/>
              <a:t>Web app</a:t>
            </a:r>
          </a:p>
          <a:p>
            <a:pPr lvl="1"/>
            <a:r>
              <a:rPr lang="en-US" dirty="0"/>
              <a:t>Single page app</a:t>
            </a:r>
          </a:p>
          <a:p>
            <a:r>
              <a:rPr lang="en-US" sz="3600" dirty="0"/>
              <a:t>Configure app permissions</a:t>
            </a:r>
          </a:p>
          <a:p>
            <a:pPr lvl="1"/>
            <a:r>
              <a:rPr lang="en-US" dirty="0" err="1"/>
              <a:t>Groups.Read.All</a:t>
            </a:r>
            <a:endParaRPr lang="en-US" dirty="0"/>
          </a:p>
          <a:p>
            <a:pPr lvl="1"/>
            <a:r>
              <a:rPr lang="en-US" dirty="0" err="1"/>
              <a:t>Groups.ReadWrite.All</a:t>
            </a:r>
            <a:endParaRPr lang="en-US" dirty="0"/>
          </a:p>
          <a:p>
            <a:r>
              <a:rPr lang="en-US" sz="3600" dirty="0"/>
              <a:t>Get token using OAuth2.0 flow</a:t>
            </a:r>
          </a:p>
          <a:p>
            <a:r>
              <a:rPr lang="en-US" sz="3600" dirty="0"/>
              <a:t>Use </a:t>
            </a:r>
            <a:r>
              <a:rPr lang="en-US" sz="3600" dirty="0" err="1"/>
              <a:t>OpenID</a:t>
            </a:r>
            <a:r>
              <a:rPr lang="en-US" sz="3600" dirty="0"/>
              <a:t> Connect for SSO</a:t>
            </a:r>
          </a:p>
          <a:p>
            <a:r>
              <a:rPr lang="en-US" sz="3600" dirty="0"/>
              <a:t>Build your code using Microsoft Graph</a:t>
            </a:r>
          </a:p>
        </p:txBody>
      </p:sp>
      <p:grpSp>
        <p:nvGrpSpPr>
          <p:cNvPr id="2" name="Group 4"/>
          <p:cNvGrpSpPr>
            <a:grpSpLocks noChangeAspect="1"/>
          </p:cNvGrpSpPr>
          <p:nvPr/>
        </p:nvGrpSpPr>
        <p:grpSpPr bwMode="auto">
          <a:xfrm>
            <a:off x="9004298" y="584200"/>
            <a:ext cx="2508250" cy="5854700"/>
            <a:chOff x="5672" y="368"/>
            <a:chExt cx="1580" cy="3688"/>
          </a:xfrm>
        </p:grpSpPr>
        <p:sp>
          <p:nvSpPr>
            <p:cNvPr id="9" name="Freeform 5"/>
            <p:cNvSpPr>
              <a:spLocks/>
            </p:cNvSpPr>
            <p:nvPr/>
          </p:nvSpPr>
          <p:spPr bwMode="auto">
            <a:xfrm>
              <a:off x="6522" y="3027"/>
              <a:ext cx="205" cy="205"/>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6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2"/>
                    <a:pt x="43" y="9"/>
                    <a:pt x="40" y="6"/>
                  </a:cubicBezTo>
                  <a:cubicBezTo>
                    <a:pt x="36" y="2"/>
                    <a:pt x="30" y="0"/>
                    <a:pt x="24" y="0"/>
                  </a:cubicBezTo>
                  <a:cubicBezTo>
                    <a:pt x="20" y="0"/>
                    <a:pt x="17" y="1"/>
                    <a:pt x="13" y="2"/>
                  </a:cubicBezTo>
                  <a:cubicBezTo>
                    <a:pt x="5" y="6"/>
                    <a:pt x="0" y="15"/>
                    <a:pt x="0" y="24"/>
                  </a:cubicBezTo>
                  <a:cubicBezTo>
                    <a:pt x="0" y="31"/>
                    <a:pt x="2" y="37"/>
                    <a:pt x="6" y="41"/>
                  </a:cubicBezTo>
                  <a:cubicBezTo>
                    <a:pt x="8" y="43"/>
                    <a:pt x="10" y="45"/>
                    <a:pt x="13" y="46"/>
                  </a:cubicBezTo>
                  <a:cubicBezTo>
                    <a:pt x="16" y="47"/>
                    <a:pt x="20" y="48"/>
                    <a:pt x="24" y="48"/>
                  </a:cubicBezTo>
                  <a:cubicBezTo>
                    <a:pt x="37" y="48"/>
                    <a:pt x="48" y="38"/>
                    <a:pt x="48" y="24"/>
                  </a:cubicBezTo>
                  <a:cubicBezTo>
                    <a:pt x="48" y="21"/>
                    <a:pt x="47" y="18"/>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5958" y="2903"/>
              <a:ext cx="901" cy="1153"/>
            </a:xfrm>
            <a:custGeom>
              <a:avLst/>
              <a:gdLst>
                <a:gd name="T0" fmla="*/ 833 w 901"/>
                <a:gd name="T1" fmla="*/ 0 h 1153"/>
                <a:gd name="T2" fmla="*/ 235 w 901"/>
                <a:gd name="T3" fmla="*/ 0 h 1153"/>
                <a:gd name="T4" fmla="*/ 0 w 901"/>
                <a:gd name="T5" fmla="*/ 222 h 1153"/>
                <a:gd name="T6" fmla="*/ 0 w 901"/>
                <a:gd name="T7" fmla="*/ 1076 h 1153"/>
                <a:gd name="T8" fmla="*/ 9 w 901"/>
                <a:gd name="T9" fmla="*/ 1106 h 1153"/>
                <a:gd name="T10" fmla="*/ 21 w 901"/>
                <a:gd name="T11" fmla="*/ 1131 h 1153"/>
                <a:gd name="T12" fmla="*/ 47 w 901"/>
                <a:gd name="T13" fmla="*/ 1144 h 1153"/>
                <a:gd name="T14" fmla="*/ 73 w 901"/>
                <a:gd name="T15" fmla="*/ 1153 h 1153"/>
                <a:gd name="T16" fmla="*/ 901 w 901"/>
                <a:gd name="T17" fmla="*/ 1153 h 1153"/>
                <a:gd name="T18" fmla="*/ 901 w 901"/>
                <a:gd name="T19" fmla="*/ 77 h 1153"/>
                <a:gd name="T20" fmla="*/ 897 w 901"/>
                <a:gd name="T21" fmla="*/ 47 h 1153"/>
                <a:gd name="T22" fmla="*/ 880 w 901"/>
                <a:gd name="T23" fmla="*/ 22 h 1153"/>
                <a:gd name="T24" fmla="*/ 859 w 901"/>
                <a:gd name="T25" fmla="*/ 9 h 1153"/>
                <a:gd name="T26" fmla="*/ 833 w 901"/>
                <a:gd name="T27" fmla="*/ 0 h 1153"/>
                <a:gd name="T28" fmla="*/ 846 w 901"/>
                <a:gd name="T29" fmla="*/ 1089 h 1153"/>
                <a:gd name="T30" fmla="*/ 103 w 901"/>
                <a:gd name="T31" fmla="*/ 1089 h 1153"/>
                <a:gd name="T32" fmla="*/ 86 w 901"/>
                <a:gd name="T33" fmla="*/ 1089 h 1153"/>
                <a:gd name="T34" fmla="*/ 73 w 901"/>
                <a:gd name="T35" fmla="*/ 1084 h 1153"/>
                <a:gd name="T36" fmla="*/ 60 w 901"/>
                <a:gd name="T37" fmla="*/ 1059 h 1153"/>
                <a:gd name="T38" fmla="*/ 60 w 901"/>
                <a:gd name="T39" fmla="*/ 1046 h 1153"/>
                <a:gd name="T40" fmla="*/ 60 w 901"/>
                <a:gd name="T41" fmla="*/ 261 h 1153"/>
                <a:gd name="T42" fmla="*/ 201 w 901"/>
                <a:gd name="T43" fmla="*/ 261 h 1153"/>
                <a:gd name="T44" fmla="*/ 222 w 901"/>
                <a:gd name="T45" fmla="*/ 261 h 1153"/>
                <a:gd name="T46" fmla="*/ 244 w 901"/>
                <a:gd name="T47" fmla="*/ 244 h 1153"/>
                <a:gd name="T48" fmla="*/ 256 w 901"/>
                <a:gd name="T49" fmla="*/ 222 h 1153"/>
                <a:gd name="T50" fmla="*/ 265 w 901"/>
                <a:gd name="T51" fmla="*/ 192 h 1153"/>
                <a:gd name="T52" fmla="*/ 265 w 901"/>
                <a:gd name="T53" fmla="*/ 60 h 1153"/>
                <a:gd name="T54" fmla="*/ 803 w 901"/>
                <a:gd name="T55" fmla="*/ 60 h 1153"/>
                <a:gd name="T56" fmla="*/ 820 w 901"/>
                <a:gd name="T57" fmla="*/ 60 h 1153"/>
                <a:gd name="T58" fmla="*/ 833 w 901"/>
                <a:gd name="T59" fmla="*/ 69 h 1153"/>
                <a:gd name="T60" fmla="*/ 846 w 901"/>
                <a:gd name="T61" fmla="*/ 86 h 1153"/>
                <a:gd name="T62" fmla="*/ 846 w 901"/>
                <a:gd name="T63" fmla="*/ 107 h 1153"/>
                <a:gd name="T64" fmla="*/ 846 w 901"/>
                <a:gd name="T65" fmla="*/ 1089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1" h="1153">
                  <a:moveTo>
                    <a:pt x="833" y="0"/>
                  </a:moveTo>
                  <a:lnTo>
                    <a:pt x="235" y="0"/>
                  </a:lnTo>
                  <a:lnTo>
                    <a:pt x="0" y="222"/>
                  </a:lnTo>
                  <a:lnTo>
                    <a:pt x="0" y="1076"/>
                  </a:lnTo>
                  <a:lnTo>
                    <a:pt x="9" y="1106"/>
                  </a:lnTo>
                  <a:lnTo>
                    <a:pt x="21" y="1131"/>
                  </a:lnTo>
                  <a:lnTo>
                    <a:pt x="47" y="1144"/>
                  </a:lnTo>
                  <a:lnTo>
                    <a:pt x="73" y="1153"/>
                  </a:lnTo>
                  <a:lnTo>
                    <a:pt x="901" y="1153"/>
                  </a:lnTo>
                  <a:lnTo>
                    <a:pt x="901" y="77"/>
                  </a:lnTo>
                  <a:lnTo>
                    <a:pt x="897" y="47"/>
                  </a:lnTo>
                  <a:lnTo>
                    <a:pt x="880" y="22"/>
                  </a:lnTo>
                  <a:lnTo>
                    <a:pt x="859" y="9"/>
                  </a:lnTo>
                  <a:lnTo>
                    <a:pt x="833" y="0"/>
                  </a:lnTo>
                  <a:close/>
                  <a:moveTo>
                    <a:pt x="846" y="1089"/>
                  </a:moveTo>
                  <a:lnTo>
                    <a:pt x="103" y="1089"/>
                  </a:lnTo>
                  <a:lnTo>
                    <a:pt x="86" y="1089"/>
                  </a:lnTo>
                  <a:lnTo>
                    <a:pt x="73" y="1084"/>
                  </a:lnTo>
                  <a:lnTo>
                    <a:pt x="60" y="1059"/>
                  </a:lnTo>
                  <a:lnTo>
                    <a:pt x="60" y="1046"/>
                  </a:lnTo>
                  <a:lnTo>
                    <a:pt x="60" y="261"/>
                  </a:lnTo>
                  <a:lnTo>
                    <a:pt x="201" y="261"/>
                  </a:lnTo>
                  <a:lnTo>
                    <a:pt x="222" y="261"/>
                  </a:lnTo>
                  <a:lnTo>
                    <a:pt x="244" y="244"/>
                  </a:lnTo>
                  <a:lnTo>
                    <a:pt x="256" y="222"/>
                  </a:lnTo>
                  <a:lnTo>
                    <a:pt x="265" y="192"/>
                  </a:lnTo>
                  <a:lnTo>
                    <a:pt x="265" y="60"/>
                  </a:lnTo>
                  <a:lnTo>
                    <a:pt x="803" y="60"/>
                  </a:lnTo>
                  <a:lnTo>
                    <a:pt x="820" y="60"/>
                  </a:lnTo>
                  <a:lnTo>
                    <a:pt x="833" y="69"/>
                  </a:lnTo>
                  <a:lnTo>
                    <a:pt x="846" y="86"/>
                  </a:lnTo>
                  <a:lnTo>
                    <a:pt x="846" y="107"/>
                  </a:lnTo>
                  <a:lnTo>
                    <a:pt x="846" y="108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6313" y="2643"/>
              <a:ext cx="30" cy="77"/>
            </a:xfrm>
            <a:custGeom>
              <a:avLst/>
              <a:gdLst>
                <a:gd name="T0" fmla="*/ 7 w 7"/>
                <a:gd name="T1" fmla="*/ 0 h 18"/>
                <a:gd name="T2" fmla="*/ 7 w 7"/>
                <a:gd name="T3" fmla="*/ 18 h 18"/>
                <a:gd name="T4" fmla="*/ 4 w 7"/>
                <a:gd name="T5" fmla="*/ 18 h 18"/>
                <a:gd name="T6" fmla="*/ 4 w 7"/>
                <a:gd name="T7" fmla="*/ 5 h 18"/>
                <a:gd name="T8" fmla="*/ 2 w 7"/>
                <a:gd name="T9" fmla="*/ 5 h 18"/>
                <a:gd name="T10" fmla="*/ 2 w 7"/>
                <a:gd name="T11" fmla="*/ 6 h 18"/>
                <a:gd name="T12" fmla="*/ 1 w 7"/>
                <a:gd name="T13" fmla="*/ 6 h 18"/>
                <a:gd name="T14" fmla="*/ 0 w 7"/>
                <a:gd name="T15" fmla="*/ 6 h 18"/>
                <a:gd name="T16" fmla="*/ 0 w 7"/>
                <a:gd name="T17" fmla="*/ 3 h 18"/>
                <a:gd name="T18" fmla="*/ 2 w 7"/>
                <a:gd name="T19" fmla="*/ 2 h 18"/>
                <a:gd name="T20" fmla="*/ 5 w 7"/>
                <a:gd name="T21" fmla="*/ 0 h 18"/>
                <a:gd name="T22" fmla="*/ 7 w 7"/>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8">
                  <a:moveTo>
                    <a:pt x="7" y="0"/>
                  </a:moveTo>
                  <a:cubicBezTo>
                    <a:pt x="7" y="18"/>
                    <a:pt x="7" y="18"/>
                    <a:pt x="7" y="18"/>
                  </a:cubicBezTo>
                  <a:cubicBezTo>
                    <a:pt x="4" y="18"/>
                    <a:pt x="4" y="18"/>
                    <a:pt x="4" y="18"/>
                  </a:cubicBezTo>
                  <a:cubicBezTo>
                    <a:pt x="4" y="5"/>
                    <a:pt x="4" y="5"/>
                    <a:pt x="4" y="5"/>
                  </a:cubicBezTo>
                  <a:cubicBezTo>
                    <a:pt x="3" y="5"/>
                    <a:pt x="3" y="5"/>
                    <a:pt x="2" y="5"/>
                  </a:cubicBezTo>
                  <a:cubicBezTo>
                    <a:pt x="2" y="5"/>
                    <a:pt x="2" y="5"/>
                    <a:pt x="2" y="6"/>
                  </a:cubicBezTo>
                  <a:cubicBezTo>
                    <a:pt x="1" y="6"/>
                    <a:pt x="1" y="6"/>
                    <a:pt x="1" y="6"/>
                  </a:cubicBezTo>
                  <a:cubicBezTo>
                    <a:pt x="0" y="6"/>
                    <a:pt x="0" y="6"/>
                    <a:pt x="0" y="6"/>
                  </a:cubicBezTo>
                  <a:cubicBezTo>
                    <a:pt x="0" y="3"/>
                    <a:pt x="0" y="3"/>
                    <a:pt x="0" y="3"/>
                  </a:cubicBezTo>
                  <a:cubicBezTo>
                    <a:pt x="1" y="2"/>
                    <a:pt x="2" y="2"/>
                    <a:pt x="2" y="2"/>
                  </a:cubicBezTo>
                  <a:cubicBezTo>
                    <a:pt x="4" y="1"/>
                    <a:pt x="4" y="1"/>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6368" y="2643"/>
              <a:ext cx="56" cy="77"/>
            </a:xfrm>
            <a:custGeom>
              <a:avLst/>
              <a:gdLst>
                <a:gd name="T0" fmla="*/ 6 w 13"/>
                <a:gd name="T1" fmla="*/ 18 h 18"/>
                <a:gd name="T2" fmla="*/ 0 w 13"/>
                <a:gd name="T3" fmla="*/ 9 h 18"/>
                <a:gd name="T4" fmla="*/ 2 w 13"/>
                <a:gd name="T5" fmla="*/ 3 h 18"/>
                <a:gd name="T6" fmla="*/ 6 w 13"/>
                <a:gd name="T7" fmla="*/ 0 h 18"/>
                <a:gd name="T8" fmla="*/ 13 w 13"/>
                <a:gd name="T9" fmla="*/ 9 h 18"/>
                <a:gd name="T10" fmla="*/ 11 w 13"/>
                <a:gd name="T11" fmla="*/ 15 h 18"/>
                <a:gd name="T12" fmla="*/ 6 w 13"/>
                <a:gd name="T13" fmla="*/ 18 h 18"/>
                <a:gd name="T14" fmla="*/ 6 w 13"/>
                <a:gd name="T15" fmla="*/ 3 h 18"/>
                <a:gd name="T16" fmla="*/ 4 w 13"/>
                <a:gd name="T17" fmla="*/ 9 h 18"/>
                <a:gd name="T18" fmla="*/ 6 w 13"/>
                <a:gd name="T19" fmla="*/ 15 h 18"/>
                <a:gd name="T20" fmla="*/ 9 w 13"/>
                <a:gd name="T21" fmla="*/ 9 h 18"/>
                <a:gd name="T22" fmla="*/ 6 w 13"/>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8">
                  <a:moveTo>
                    <a:pt x="6" y="18"/>
                  </a:moveTo>
                  <a:cubicBezTo>
                    <a:pt x="2" y="18"/>
                    <a:pt x="0" y="15"/>
                    <a:pt x="0" y="9"/>
                  </a:cubicBezTo>
                  <a:cubicBezTo>
                    <a:pt x="0" y="6"/>
                    <a:pt x="1" y="4"/>
                    <a:pt x="2" y="3"/>
                  </a:cubicBezTo>
                  <a:cubicBezTo>
                    <a:pt x="3" y="1"/>
                    <a:pt x="5" y="0"/>
                    <a:pt x="6" y="0"/>
                  </a:cubicBezTo>
                  <a:cubicBezTo>
                    <a:pt x="11" y="0"/>
                    <a:pt x="13" y="3"/>
                    <a:pt x="13" y="9"/>
                  </a:cubicBezTo>
                  <a:cubicBezTo>
                    <a:pt x="13" y="12"/>
                    <a:pt x="12" y="14"/>
                    <a:pt x="11" y="15"/>
                  </a:cubicBezTo>
                  <a:cubicBezTo>
                    <a:pt x="10" y="17"/>
                    <a:pt x="8" y="18"/>
                    <a:pt x="6" y="18"/>
                  </a:cubicBezTo>
                  <a:close/>
                  <a:moveTo>
                    <a:pt x="6" y="3"/>
                  </a:moveTo>
                  <a:cubicBezTo>
                    <a:pt x="5" y="3"/>
                    <a:pt x="4" y="5"/>
                    <a:pt x="4" y="9"/>
                  </a:cubicBezTo>
                  <a:cubicBezTo>
                    <a:pt x="4" y="13"/>
                    <a:pt x="5" y="15"/>
                    <a:pt x="6" y="15"/>
                  </a:cubicBezTo>
                  <a:cubicBezTo>
                    <a:pt x="8" y="15"/>
                    <a:pt x="9" y="13"/>
                    <a:pt x="9" y="9"/>
                  </a:cubicBezTo>
                  <a:cubicBezTo>
                    <a:pt x="9"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6436" y="2643"/>
              <a:ext cx="35" cy="77"/>
            </a:xfrm>
            <a:custGeom>
              <a:avLst/>
              <a:gdLst>
                <a:gd name="T0" fmla="*/ 8 w 8"/>
                <a:gd name="T1" fmla="*/ 0 h 18"/>
                <a:gd name="T2" fmla="*/ 8 w 8"/>
                <a:gd name="T3" fmla="*/ 18 h 18"/>
                <a:gd name="T4" fmla="*/ 4 w 8"/>
                <a:gd name="T5" fmla="*/ 18 h 18"/>
                <a:gd name="T6" fmla="*/ 4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4" y="18"/>
                    <a:pt x="4" y="18"/>
                    <a:pt x="4" y="18"/>
                  </a:cubicBezTo>
                  <a:cubicBezTo>
                    <a:pt x="4" y="5"/>
                    <a:pt x="4" y="5"/>
                    <a:pt x="4" y="5"/>
                  </a:cubicBezTo>
                  <a:cubicBezTo>
                    <a:pt x="4" y="5"/>
                    <a:pt x="3" y="5"/>
                    <a:pt x="3" y="5"/>
                  </a:cubicBezTo>
                  <a:cubicBezTo>
                    <a:pt x="3" y="5"/>
                    <a:pt x="3" y="5"/>
                    <a:pt x="2" y="6"/>
                  </a:cubicBezTo>
                  <a:cubicBezTo>
                    <a:pt x="1" y="6"/>
                    <a:pt x="1" y="6"/>
                    <a:pt x="1" y="6"/>
                  </a:cubicBezTo>
                  <a:cubicBezTo>
                    <a:pt x="1" y="6"/>
                    <a:pt x="0" y="6"/>
                    <a:pt x="0" y="6"/>
                  </a:cubicBezTo>
                  <a:cubicBezTo>
                    <a:pt x="0" y="3"/>
                    <a:pt x="0" y="3"/>
                    <a:pt x="0" y="3"/>
                  </a:cubicBezTo>
                  <a:cubicBezTo>
                    <a:pt x="1" y="2"/>
                    <a:pt x="2" y="2"/>
                    <a:pt x="3" y="2"/>
                  </a:cubicBezTo>
                  <a:cubicBezTo>
                    <a:pt x="4" y="1"/>
                    <a:pt x="4"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304" y="2750"/>
              <a:ext cx="56" cy="72"/>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6377" y="2750"/>
              <a:ext cx="30" cy="68"/>
            </a:xfrm>
            <a:custGeom>
              <a:avLst/>
              <a:gdLst>
                <a:gd name="T0" fmla="*/ 7 w 7"/>
                <a:gd name="T1" fmla="*/ 0 h 16"/>
                <a:gd name="T2" fmla="*/ 7 w 7"/>
                <a:gd name="T3" fmla="*/ 16 h 16"/>
                <a:gd name="T4" fmla="*/ 3 w 7"/>
                <a:gd name="T5" fmla="*/ 16 h 16"/>
                <a:gd name="T6" fmla="*/ 3 w 7"/>
                <a:gd name="T7" fmla="*/ 4 h 16"/>
                <a:gd name="T8" fmla="*/ 3 w 7"/>
                <a:gd name="T9" fmla="*/ 4 h 16"/>
                <a:gd name="T10" fmla="*/ 2 w 7"/>
                <a:gd name="T11" fmla="*/ 4 h 16"/>
                <a:gd name="T12" fmla="*/ 1 w 7"/>
                <a:gd name="T13" fmla="*/ 5 h 16"/>
                <a:gd name="T14" fmla="*/ 0 w 7"/>
                <a:gd name="T15" fmla="*/ 5 h 16"/>
                <a:gd name="T16" fmla="*/ 0 w 7"/>
                <a:gd name="T17" fmla="*/ 2 h 16"/>
                <a:gd name="T18" fmla="*/ 3 w 7"/>
                <a:gd name="T19" fmla="*/ 1 h 16"/>
                <a:gd name="T20" fmla="*/ 5 w 7"/>
                <a:gd name="T21" fmla="*/ 0 h 16"/>
                <a:gd name="T22" fmla="*/ 7 w 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6">
                  <a:moveTo>
                    <a:pt x="7" y="0"/>
                  </a:moveTo>
                  <a:cubicBezTo>
                    <a:pt x="7" y="16"/>
                    <a:pt x="7" y="16"/>
                    <a:pt x="7" y="16"/>
                  </a:cubicBezTo>
                  <a:cubicBezTo>
                    <a:pt x="3" y="16"/>
                    <a:pt x="3" y="16"/>
                    <a:pt x="3" y="16"/>
                  </a:cubicBezTo>
                  <a:cubicBezTo>
                    <a:pt x="3" y="4"/>
                    <a:pt x="3" y="4"/>
                    <a:pt x="3" y="4"/>
                  </a:cubicBezTo>
                  <a:cubicBezTo>
                    <a:pt x="3" y="4"/>
                    <a:pt x="3" y="4"/>
                    <a:pt x="3" y="4"/>
                  </a:cubicBezTo>
                  <a:cubicBezTo>
                    <a:pt x="2" y="4"/>
                    <a:pt x="2" y="4"/>
                    <a:pt x="2" y="4"/>
                  </a:cubicBezTo>
                  <a:cubicBezTo>
                    <a:pt x="2" y="5"/>
                    <a:pt x="1" y="5"/>
                    <a:pt x="1" y="5"/>
                  </a:cubicBezTo>
                  <a:cubicBezTo>
                    <a:pt x="0" y="5"/>
                    <a:pt x="0" y="5"/>
                    <a:pt x="0" y="5"/>
                  </a:cubicBezTo>
                  <a:cubicBezTo>
                    <a:pt x="0" y="2"/>
                    <a:pt x="0" y="2"/>
                    <a:pt x="0" y="2"/>
                  </a:cubicBezTo>
                  <a:cubicBezTo>
                    <a:pt x="1" y="2"/>
                    <a:pt x="2" y="1"/>
                    <a:pt x="3" y="1"/>
                  </a:cubicBezTo>
                  <a:cubicBezTo>
                    <a:pt x="3" y="1"/>
                    <a:pt x="5" y="0"/>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6428" y="2750"/>
              <a:ext cx="55" cy="72"/>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7 w 13"/>
                <a:gd name="T15" fmla="*/ 2 h 17"/>
                <a:gd name="T16" fmla="*/ 4 w 13"/>
                <a:gd name="T17" fmla="*/ 8 h 17"/>
                <a:gd name="T18" fmla="*/ 7 w 13"/>
                <a:gd name="T19" fmla="*/ 14 h 17"/>
                <a:gd name="T20" fmla="*/ 9 w 13"/>
                <a:gd name="T21" fmla="*/ 8 h 17"/>
                <a:gd name="T22" fmla="*/ 7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7" y="2"/>
                  </a:moveTo>
                  <a:cubicBezTo>
                    <a:pt x="5" y="2"/>
                    <a:pt x="4" y="4"/>
                    <a:pt x="4" y="8"/>
                  </a:cubicBezTo>
                  <a:cubicBezTo>
                    <a:pt x="4" y="12"/>
                    <a:pt x="5" y="14"/>
                    <a:pt x="7" y="14"/>
                  </a:cubicBezTo>
                  <a:cubicBezTo>
                    <a:pt x="8" y="14"/>
                    <a:pt x="9" y="12"/>
                    <a:pt x="9" y="8"/>
                  </a:cubicBezTo>
                  <a:cubicBezTo>
                    <a:pt x="9" y="4"/>
                    <a:pt x="8" y="2"/>
                    <a:pt x="7"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6304" y="2852"/>
              <a:ext cx="56" cy="73"/>
            </a:xfrm>
            <a:custGeom>
              <a:avLst/>
              <a:gdLst>
                <a:gd name="T0" fmla="*/ 6 w 13"/>
                <a:gd name="T1" fmla="*/ 17 h 17"/>
                <a:gd name="T2" fmla="*/ 0 w 13"/>
                <a:gd name="T3" fmla="*/ 9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7"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6368" y="2852"/>
              <a:ext cx="56" cy="73"/>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6436" y="2852"/>
              <a:ext cx="35" cy="73"/>
            </a:xfrm>
            <a:custGeom>
              <a:avLst/>
              <a:gdLst>
                <a:gd name="T0" fmla="*/ 8 w 8"/>
                <a:gd name="T1" fmla="*/ 0 h 17"/>
                <a:gd name="T2" fmla="*/ 8 w 8"/>
                <a:gd name="T3" fmla="*/ 17 h 17"/>
                <a:gd name="T4" fmla="*/ 4 w 8"/>
                <a:gd name="T5" fmla="*/ 17 h 17"/>
                <a:gd name="T6" fmla="*/ 4 w 8"/>
                <a:gd name="T7" fmla="*/ 4 h 17"/>
                <a:gd name="T8" fmla="*/ 3 w 8"/>
                <a:gd name="T9" fmla="*/ 4 h 17"/>
                <a:gd name="T10" fmla="*/ 2 w 8"/>
                <a:gd name="T11" fmla="*/ 5 h 17"/>
                <a:gd name="T12" fmla="*/ 1 w 8"/>
                <a:gd name="T13" fmla="*/ 5 h 17"/>
                <a:gd name="T14" fmla="*/ 0 w 8"/>
                <a:gd name="T15" fmla="*/ 5 h 17"/>
                <a:gd name="T16" fmla="*/ 0 w 8"/>
                <a:gd name="T17" fmla="*/ 2 h 17"/>
                <a:gd name="T18" fmla="*/ 3 w 8"/>
                <a:gd name="T19" fmla="*/ 1 h 17"/>
                <a:gd name="T20" fmla="*/ 5 w 8"/>
                <a:gd name="T21" fmla="*/ 0 h 17"/>
                <a:gd name="T22" fmla="*/ 8 w 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7">
                  <a:moveTo>
                    <a:pt x="8" y="0"/>
                  </a:moveTo>
                  <a:cubicBezTo>
                    <a:pt x="8" y="17"/>
                    <a:pt x="8" y="17"/>
                    <a:pt x="8" y="17"/>
                  </a:cubicBezTo>
                  <a:cubicBezTo>
                    <a:pt x="4" y="17"/>
                    <a:pt x="4" y="17"/>
                    <a:pt x="4" y="17"/>
                  </a:cubicBezTo>
                  <a:cubicBezTo>
                    <a:pt x="4" y="4"/>
                    <a:pt x="4" y="4"/>
                    <a:pt x="4" y="4"/>
                  </a:cubicBezTo>
                  <a:cubicBezTo>
                    <a:pt x="4" y="4"/>
                    <a:pt x="3" y="4"/>
                    <a:pt x="3" y="4"/>
                  </a:cubicBezTo>
                  <a:cubicBezTo>
                    <a:pt x="3" y="4"/>
                    <a:pt x="3" y="5"/>
                    <a:pt x="2" y="5"/>
                  </a:cubicBezTo>
                  <a:cubicBezTo>
                    <a:pt x="1" y="5"/>
                    <a:pt x="1" y="5"/>
                    <a:pt x="1" y="5"/>
                  </a:cubicBezTo>
                  <a:cubicBezTo>
                    <a:pt x="1" y="5"/>
                    <a:pt x="0" y="5"/>
                    <a:pt x="0" y="5"/>
                  </a:cubicBezTo>
                  <a:cubicBezTo>
                    <a:pt x="0" y="2"/>
                    <a:pt x="0" y="2"/>
                    <a:pt x="0" y="2"/>
                  </a:cubicBezTo>
                  <a:cubicBezTo>
                    <a:pt x="1" y="2"/>
                    <a:pt x="2" y="2"/>
                    <a:pt x="3" y="1"/>
                  </a:cubicBezTo>
                  <a:cubicBezTo>
                    <a:pt x="4" y="0"/>
                    <a:pt x="4" y="0"/>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6565" y="2643"/>
              <a:ext cx="34" cy="77"/>
            </a:xfrm>
            <a:custGeom>
              <a:avLst/>
              <a:gdLst>
                <a:gd name="T0" fmla="*/ 8 w 8"/>
                <a:gd name="T1" fmla="*/ 0 h 18"/>
                <a:gd name="T2" fmla="*/ 8 w 8"/>
                <a:gd name="T3" fmla="*/ 18 h 18"/>
                <a:gd name="T4" fmla="*/ 3 w 8"/>
                <a:gd name="T5" fmla="*/ 18 h 18"/>
                <a:gd name="T6" fmla="*/ 3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3" y="18"/>
                    <a:pt x="3" y="18"/>
                    <a:pt x="3" y="18"/>
                  </a:cubicBezTo>
                  <a:cubicBezTo>
                    <a:pt x="3" y="5"/>
                    <a:pt x="3" y="5"/>
                    <a:pt x="3" y="5"/>
                  </a:cubicBezTo>
                  <a:cubicBezTo>
                    <a:pt x="3" y="5"/>
                    <a:pt x="3" y="5"/>
                    <a:pt x="3" y="5"/>
                  </a:cubicBezTo>
                  <a:cubicBezTo>
                    <a:pt x="3" y="5"/>
                    <a:pt x="2" y="5"/>
                    <a:pt x="2" y="6"/>
                  </a:cubicBezTo>
                  <a:cubicBezTo>
                    <a:pt x="2" y="6"/>
                    <a:pt x="1" y="6"/>
                    <a:pt x="1" y="6"/>
                  </a:cubicBezTo>
                  <a:cubicBezTo>
                    <a:pt x="0" y="6"/>
                    <a:pt x="0" y="6"/>
                    <a:pt x="0" y="6"/>
                  </a:cubicBezTo>
                  <a:cubicBezTo>
                    <a:pt x="0" y="3"/>
                    <a:pt x="0" y="3"/>
                    <a:pt x="0" y="3"/>
                  </a:cubicBezTo>
                  <a:cubicBezTo>
                    <a:pt x="1" y="2"/>
                    <a:pt x="2" y="2"/>
                    <a:pt x="3" y="2"/>
                  </a:cubicBezTo>
                  <a:cubicBezTo>
                    <a:pt x="3" y="1"/>
                    <a:pt x="5"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p:nvSpPr>
          <p:spPr bwMode="auto">
            <a:xfrm>
              <a:off x="6556" y="2750"/>
              <a:ext cx="56" cy="72"/>
            </a:xfrm>
            <a:custGeom>
              <a:avLst/>
              <a:gdLst>
                <a:gd name="T0" fmla="*/ 6 w 13"/>
                <a:gd name="T1" fmla="*/ 17 h 17"/>
                <a:gd name="T2" fmla="*/ 0 w 13"/>
                <a:gd name="T3" fmla="*/ 8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6" y="0"/>
                  </a:cubicBezTo>
                  <a:cubicBezTo>
                    <a:pt x="10"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6556" y="2852"/>
              <a:ext cx="56" cy="73"/>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0"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6492" y="2643"/>
              <a:ext cx="51" cy="77"/>
            </a:xfrm>
            <a:custGeom>
              <a:avLst/>
              <a:gdLst>
                <a:gd name="T0" fmla="*/ 6 w 12"/>
                <a:gd name="T1" fmla="*/ 18 h 18"/>
                <a:gd name="T2" fmla="*/ 0 w 12"/>
                <a:gd name="T3" fmla="*/ 9 h 18"/>
                <a:gd name="T4" fmla="*/ 1 w 12"/>
                <a:gd name="T5" fmla="*/ 3 h 18"/>
                <a:gd name="T6" fmla="*/ 7 w 12"/>
                <a:gd name="T7" fmla="*/ 0 h 18"/>
                <a:gd name="T8" fmla="*/ 12 w 12"/>
                <a:gd name="T9" fmla="*/ 9 h 18"/>
                <a:gd name="T10" fmla="*/ 11 w 12"/>
                <a:gd name="T11" fmla="*/ 15 h 18"/>
                <a:gd name="T12" fmla="*/ 6 w 12"/>
                <a:gd name="T13" fmla="*/ 18 h 18"/>
                <a:gd name="T14" fmla="*/ 6 w 12"/>
                <a:gd name="T15" fmla="*/ 3 h 18"/>
                <a:gd name="T16" fmla="*/ 4 w 12"/>
                <a:gd name="T17" fmla="*/ 9 h 18"/>
                <a:gd name="T18" fmla="*/ 6 w 12"/>
                <a:gd name="T19" fmla="*/ 15 h 18"/>
                <a:gd name="T20" fmla="*/ 8 w 12"/>
                <a:gd name="T21" fmla="*/ 9 h 18"/>
                <a:gd name="T22" fmla="*/ 6 w 12"/>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8">
                  <a:moveTo>
                    <a:pt x="6" y="18"/>
                  </a:moveTo>
                  <a:cubicBezTo>
                    <a:pt x="2" y="18"/>
                    <a:pt x="0" y="15"/>
                    <a:pt x="0" y="9"/>
                  </a:cubicBezTo>
                  <a:cubicBezTo>
                    <a:pt x="0" y="6"/>
                    <a:pt x="0" y="4"/>
                    <a:pt x="1" y="3"/>
                  </a:cubicBezTo>
                  <a:cubicBezTo>
                    <a:pt x="3" y="1"/>
                    <a:pt x="4" y="0"/>
                    <a:pt x="7" y="0"/>
                  </a:cubicBezTo>
                  <a:cubicBezTo>
                    <a:pt x="10" y="0"/>
                    <a:pt x="12" y="3"/>
                    <a:pt x="12" y="9"/>
                  </a:cubicBezTo>
                  <a:cubicBezTo>
                    <a:pt x="12" y="12"/>
                    <a:pt x="12" y="14"/>
                    <a:pt x="11" y="15"/>
                  </a:cubicBezTo>
                  <a:cubicBezTo>
                    <a:pt x="10" y="17"/>
                    <a:pt x="8" y="18"/>
                    <a:pt x="6" y="18"/>
                  </a:cubicBezTo>
                  <a:close/>
                  <a:moveTo>
                    <a:pt x="6" y="3"/>
                  </a:moveTo>
                  <a:cubicBezTo>
                    <a:pt x="5" y="3"/>
                    <a:pt x="4" y="5"/>
                    <a:pt x="4" y="9"/>
                  </a:cubicBezTo>
                  <a:cubicBezTo>
                    <a:pt x="4" y="13"/>
                    <a:pt x="5" y="15"/>
                    <a:pt x="6" y="15"/>
                  </a:cubicBezTo>
                  <a:cubicBezTo>
                    <a:pt x="8" y="15"/>
                    <a:pt x="8" y="13"/>
                    <a:pt x="8" y="9"/>
                  </a:cubicBezTo>
                  <a:cubicBezTo>
                    <a:pt x="8"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496" y="2750"/>
              <a:ext cx="34" cy="68"/>
            </a:xfrm>
            <a:custGeom>
              <a:avLst/>
              <a:gdLst>
                <a:gd name="T0" fmla="*/ 8 w 8"/>
                <a:gd name="T1" fmla="*/ 0 h 16"/>
                <a:gd name="T2" fmla="*/ 8 w 8"/>
                <a:gd name="T3" fmla="*/ 16 h 16"/>
                <a:gd name="T4" fmla="*/ 5 w 8"/>
                <a:gd name="T5" fmla="*/ 16 h 16"/>
                <a:gd name="T6" fmla="*/ 5 w 8"/>
                <a:gd name="T7" fmla="*/ 4 h 16"/>
                <a:gd name="T8" fmla="*/ 4 w 8"/>
                <a:gd name="T9" fmla="*/ 4 h 16"/>
                <a:gd name="T10" fmla="*/ 3 w 8"/>
                <a:gd name="T11" fmla="*/ 4 h 16"/>
                <a:gd name="T12" fmla="*/ 1 w 8"/>
                <a:gd name="T13" fmla="*/ 5 h 16"/>
                <a:gd name="T14" fmla="*/ 0 w 8"/>
                <a:gd name="T15" fmla="*/ 5 h 16"/>
                <a:gd name="T16" fmla="*/ 0 w 8"/>
                <a:gd name="T17" fmla="*/ 2 h 16"/>
                <a:gd name="T18" fmla="*/ 3 w 8"/>
                <a:gd name="T19" fmla="*/ 1 h 16"/>
                <a:gd name="T20" fmla="*/ 6 w 8"/>
                <a:gd name="T21" fmla="*/ 0 h 16"/>
                <a:gd name="T22" fmla="*/ 8 w 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8" y="0"/>
                  </a:moveTo>
                  <a:cubicBezTo>
                    <a:pt x="8" y="16"/>
                    <a:pt x="8" y="16"/>
                    <a:pt x="8" y="16"/>
                  </a:cubicBezTo>
                  <a:cubicBezTo>
                    <a:pt x="5" y="16"/>
                    <a:pt x="5" y="16"/>
                    <a:pt x="5" y="16"/>
                  </a:cubicBezTo>
                  <a:cubicBezTo>
                    <a:pt x="5" y="4"/>
                    <a:pt x="5" y="4"/>
                    <a:pt x="5" y="4"/>
                  </a:cubicBezTo>
                  <a:cubicBezTo>
                    <a:pt x="4" y="4"/>
                    <a:pt x="4" y="4"/>
                    <a:pt x="4" y="4"/>
                  </a:cubicBezTo>
                  <a:cubicBezTo>
                    <a:pt x="3" y="4"/>
                    <a:pt x="3" y="4"/>
                    <a:pt x="3" y="4"/>
                  </a:cubicBezTo>
                  <a:cubicBezTo>
                    <a:pt x="2" y="5"/>
                    <a:pt x="2" y="5"/>
                    <a:pt x="1" y="5"/>
                  </a:cubicBezTo>
                  <a:cubicBezTo>
                    <a:pt x="1" y="5"/>
                    <a:pt x="1" y="5"/>
                    <a:pt x="0" y="5"/>
                  </a:cubicBezTo>
                  <a:cubicBezTo>
                    <a:pt x="0" y="2"/>
                    <a:pt x="0" y="2"/>
                    <a:pt x="0" y="2"/>
                  </a:cubicBezTo>
                  <a:cubicBezTo>
                    <a:pt x="1" y="2"/>
                    <a:pt x="3" y="1"/>
                    <a:pt x="3" y="1"/>
                  </a:cubicBezTo>
                  <a:cubicBezTo>
                    <a:pt x="5" y="1"/>
                    <a:pt x="5" y="0"/>
                    <a:pt x="6"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6492" y="2852"/>
              <a:ext cx="51" cy="73"/>
            </a:xfrm>
            <a:custGeom>
              <a:avLst/>
              <a:gdLst>
                <a:gd name="T0" fmla="*/ 6 w 12"/>
                <a:gd name="T1" fmla="*/ 17 h 17"/>
                <a:gd name="T2" fmla="*/ 0 w 12"/>
                <a:gd name="T3" fmla="*/ 9 h 17"/>
                <a:gd name="T4" fmla="*/ 1 w 12"/>
                <a:gd name="T5" fmla="*/ 2 h 17"/>
                <a:gd name="T6" fmla="*/ 7 w 12"/>
                <a:gd name="T7" fmla="*/ 0 h 17"/>
                <a:gd name="T8" fmla="*/ 12 w 12"/>
                <a:gd name="T9" fmla="*/ 8 h 17"/>
                <a:gd name="T10" fmla="*/ 11 w 12"/>
                <a:gd name="T11" fmla="*/ 15 h 17"/>
                <a:gd name="T12" fmla="*/ 6 w 12"/>
                <a:gd name="T13" fmla="*/ 17 h 17"/>
                <a:gd name="T14" fmla="*/ 6 w 12"/>
                <a:gd name="T15" fmla="*/ 3 h 17"/>
                <a:gd name="T16" fmla="*/ 4 w 12"/>
                <a:gd name="T17" fmla="*/ 9 h 17"/>
                <a:gd name="T18" fmla="*/ 6 w 12"/>
                <a:gd name="T19" fmla="*/ 14 h 17"/>
                <a:gd name="T20" fmla="*/ 8 w 12"/>
                <a:gd name="T21" fmla="*/ 8 h 17"/>
                <a:gd name="T22" fmla="*/ 6 w 12"/>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6" y="17"/>
                  </a:moveTo>
                  <a:cubicBezTo>
                    <a:pt x="2" y="17"/>
                    <a:pt x="0" y="14"/>
                    <a:pt x="0" y="9"/>
                  </a:cubicBezTo>
                  <a:cubicBezTo>
                    <a:pt x="0" y="6"/>
                    <a:pt x="0" y="4"/>
                    <a:pt x="1" y="2"/>
                  </a:cubicBezTo>
                  <a:cubicBezTo>
                    <a:pt x="3" y="0"/>
                    <a:pt x="4" y="0"/>
                    <a:pt x="7" y="0"/>
                  </a:cubicBezTo>
                  <a:cubicBezTo>
                    <a:pt x="10" y="0"/>
                    <a:pt x="12" y="3"/>
                    <a:pt x="12" y="8"/>
                  </a:cubicBezTo>
                  <a:cubicBezTo>
                    <a:pt x="12" y="11"/>
                    <a:pt x="12" y="13"/>
                    <a:pt x="11" y="15"/>
                  </a:cubicBezTo>
                  <a:cubicBezTo>
                    <a:pt x="10" y="16"/>
                    <a:pt x="8" y="17"/>
                    <a:pt x="6" y="17"/>
                  </a:cubicBezTo>
                  <a:close/>
                  <a:moveTo>
                    <a:pt x="6" y="3"/>
                  </a:moveTo>
                  <a:cubicBezTo>
                    <a:pt x="5" y="3"/>
                    <a:pt x="4" y="5"/>
                    <a:pt x="4" y="9"/>
                  </a:cubicBezTo>
                  <a:cubicBezTo>
                    <a:pt x="4" y="12"/>
                    <a:pt x="5" y="14"/>
                    <a:pt x="6" y="14"/>
                  </a:cubicBezTo>
                  <a:cubicBezTo>
                    <a:pt x="8" y="14"/>
                    <a:pt x="8" y="12"/>
                    <a:pt x="8" y="8"/>
                  </a:cubicBezTo>
                  <a:cubicBezTo>
                    <a:pt x="8"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6415" y="368"/>
              <a:ext cx="158" cy="183"/>
            </a:xfrm>
            <a:custGeom>
              <a:avLst/>
              <a:gdLst>
                <a:gd name="T0" fmla="*/ 19 w 37"/>
                <a:gd name="T1" fmla="*/ 2 h 43"/>
                <a:gd name="T2" fmla="*/ 34 w 37"/>
                <a:gd name="T3" fmla="*/ 6 h 43"/>
                <a:gd name="T4" fmla="*/ 19 w 37"/>
                <a:gd name="T5" fmla="*/ 11 h 43"/>
                <a:gd name="T6" fmla="*/ 3 w 37"/>
                <a:gd name="T7" fmla="*/ 6 h 43"/>
                <a:gd name="T8" fmla="*/ 19 w 37"/>
                <a:gd name="T9" fmla="*/ 2 h 43"/>
                <a:gd name="T10" fmla="*/ 19 w 37"/>
                <a:gd name="T11" fmla="*/ 0 h 43"/>
                <a:gd name="T12" fmla="*/ 12 w 37"/>
                <a:gd name="T13" fmla="*/ 0 h 43"/>
                <a:gd name="T14" fmla="*/ 6 w 37"/>
                <a:gd name="T15" fmla="*/ 2 h 43"/>
                <a:gd name="T16" fmla="*/ 2 w 37"/>
                <a:gd name="T17" fmla="*/ 4 h 43"/>
                <a:gd name="T18" fmla="*/ 1 w 37"/>
                <a:gd name="T19" fmla="*/ 6 h 43"/>
                <a:gd name="T20" fmla="*/ 0 w 37"/>
                <a:gd name="T21" fmla="*/ 7 h 43"/>
                <a:gd name="T22" fmla="*/ 0 w 37"/>
                <a:gd name="T23" fmla="*/ 36 h 43"/>
                <a:gd name="T24" fmla="*/ 1 w 37"/>
                <a:gd name="T25" fmla="*/ 37 h 43"/>
                <a:gd name="T26" fmla="*/ 2 w 37"/>
                <a:gd name="T27" fmla="*/ 39 h 43"/>
                <a:gd name="T28" fmla="*/ 6 w 37"/>
                <a:gd name="T29" fmla="*/ 41 h 43"/>
                <a:gd name="T30" fmla="*/ 12 w 37"/>
                <a:gd name="T31" fmla="*/ 42 h 43"/>
                <a:gd name="T32" fmla="*/ 19 w 37"/>
                <a:gd name="T33" fmla="*/ 43 h 43"/>
                <a:gd name="T34" fmla="*/ 32 w 37"/>
                <a:gd name="T35" fmla="*/ 41 h 43"/>
                <a:gd name="T36" fmla="*/ 35 w 37"/>
                <a:gd name="T37" fmla="*/ 39 h 43"/>
                <a:gd name="T38" fmla="*/ 36 w 37"/>
                <a:gd name="T39" fmla="*/ 37 h 43"/>
                <a:gd name="T40" fmla="*/ 37 w 37"/>
                <a:gd name="T41" fmla="*/ 36 h 43"/>
                <a:gd name="T42" fmla="*/ 37 w 37"/>
                <a:gd name="T43" fmla="*/ 7 h 43"/>
                <a:gd name="T44" fmla="*/ 35 w 37"/>
                <a:gd name="T45" fmla="*/ 4 h 43"/>
                <a:gd name="T46" fmla="*/ 32 w 37"/>
                <a:gd name="T47" fmla="*/ 2 h 43"/>
                <a:gd name="T48" fmla="*/ 26 w 37"/>
                <a:gd name="T49" fmla="*/ 0 h 43"/>
                <a:gd name="T50" fmla="*/ 19 w 37"/>
                <a:gd name="T5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3">
                  <a:moveTo>
                    <a:pt x="19" y="2"/>
                  </a:moveTo>
                  <a:cubicBezTo>
                    <a:pt x="27" y="2"/>
                    <a:pt x="34" y="4"/>
                    <a:pt x="34" y="6"/>
                  </a:cubicBezTo>
                  <a:cubicBezTo>
                    <a:pt x="34" y="9"/>
                    <a:pt x="27" y="11"/>
                    <a:pt x="19" y="11"/>
                  </a:cubicBezTo>
                  <a:cubicBezTo>
                    <a:pt x="10" y="11"/>
                    <a:pt x="3" y="9"/>
                    <a:pt x="3" y="6"/>
                  </a:cubicBezTo>
                  <a:cubicBezTo>
                    <a:pt x="3" y="4"/>
                    <a:pt x="10" y="2"/>
                    <a:pt x="19" y="2"/>
                  </a:cubicBezTo>
                  <a:close/>
                  <a:moveTo>
                    <a:pt x="19" y="0"/>
                  </a:moveTo>
                  <a:cubicBezTo>
                    <a:pt x="12" y="0"/>
                    <a:pt x="12" y="0"/>
                    <a:pt x="12" y="0"/>
                  </a:cubicBezTo>
                  <a:cubicBezTo>
                    <a:pt x="6" y="2"/>
                    <a:pt x="6" y="2"/>
                    <a:pt x="6" y="2"/>
                  </a:cubicBezTo>
                  <a:cubicBezTo>
                    <a:pt x="2" y="4"/>
                    <a:pt x="2" y="4"/>
                    <a:pt x="2" y="4"/>
                  </a:cubicBezTo>
                  <a:cubicBezTo>
                    <a:pt x="1" y="6"/>
                    <a:pt x="1" y="6"/>
                    <a:pt x="1" y="6"/>
                  </a:cubicBezTo>
                  <a:cubicBezTo>
                    <a:pt x="0" y="7"/>
                    <a:pt x="0" y="7"/>
                    <a:pt x="0" y="7"/>
                  </a:cubicBezTo>
                  <a:cubicBezTo>
                    <a:pt x="0" y="36"/>
                    <a:pt x="0" y="36"/>
                    <a:pt x="0" y="36"/>
                  </a:cubicBezTo>
                  <a:cubicBezTo>
                    <a:pt x="1" y="37"/>
                    <a:pt x="1" y="37"/>
                    <a:pt x="1" y="37"/>
                  </a:cubicBezTo>
                  <a:cubicBezTo>
                    <a:pt x="2" y="39"/>
                    <a:pt x="2" y="39"/>
                    <a:pt x="2" y="39"/>
                  </a:cubicBezTo>
                  <a:cubicBezTo>
                    <a:pt x="6" y="41"/>
                    <a:pt x="6" y="41"/>
                    <a:pt x="6" y="41"/>
                  </a:cubicBezTo>
                  <a:cubicBezTo>
                    <a:pt x="12" y="42"/>
                    <a:pt x="12" y="42"/>
                    <a:pt x="12" y="42"/>
                  </a:cubicBezTo>
                  <a:cubicBezTo>
                    <a:pt x="14" y="43"/>
                    <a:pt x="16" y="43"/>
                    <a:pt x="19" y="43"/>
                  </a:cubicBezTo>
                  <a:cubicBezTo>
                    <a:pt x="24" y="43"/>
                    <a:pt x="28" y="42"/>
                    <a:pt x="32" y="41"/>
                  </a:cubicBezTo>
                  <a:cubicBezTo>
                    <a:pt x="33" y="40"/>
                    <a:pt x="35" y="39"/>
                    <a:pt x="35" y="39"/>
                  </a:cubicBezTo>
                  <a:cubicBezTo>
                    <a:pt x="36" y="38"/>
                    <a:pt x="36" y="38"/>
                    <a:pt x="36" y="37"/>
                  </a:cubicBezTo>
                  <a:cubicBezTo>
                    <a:pt x="37" y="37"/>
                    <a:pt x="37" y="36"/>
                    <a:pt x="37" y="36"/>
                  </a:cubicBezTo>
                  <a:cubicBezTo>
                    <a:pt x="37" y="7"/>
                    <a:pt x="37" y="7"/>
                    <a:pt x="37" y="7"/>
                  </a:cubicBezTo>
                  <a:cubicBezTo>
                    <a:pt x="37" y="6"/>
                    <a:pt x="36" y="5"/>
                    <a:pt x="35" y="4"/>
                  </a:cubicBezTo>
                  <a:cubicBezTo>
                    <a:pt x="35" y="3"/>
                    <a:pt x="33" y="3"/>
                    <a:pt x="32" y="2"/>
                  </a:cubicBezTo>
                  <a:cubicBezTo>
                    <a:pt x="30" y="1"/>
                    <a:pt x="28" y="1"/>
                    <a:pt x="26" y="0"/>
                  </a:cubicBezTo>
                  <a:cubicBezTo>
                    <a:pt x="24" y="0"/>
                    <a:pt x="21" y="0"/>
                    <a:pt x="19"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6710" y="931"/>
              <a:ext cx="175" cy="205"/>
            </a:xfrm>
            <a:custGeom>
              <a:avLst/>
              <a:gdLst>
                <a:gd name="T0" fmla="*/ 21 w 41"/>
                <a:gd name="T1" fmla="*/ 3 h 48"/>
                <a:gd name="T2" fmla="*/ 38 w 41"/>
                <a:gd name="T3" fmla="*/ 7 h 48"/>
                <a:gd name="T4" fmla="*/ 21 w 41"/>
                <a:gd name="T5" fmla="*/ 12 h 48"/>
                <a:gd name="T6" fmla="*/ 4 w 41"/>
                <a:gd name="T7" fmla="*/ 7 h 48"/>
                <a:gd name="T8" fmla="*/ 21 w 41"/>
                <a:gd name="T9" fmla="*/ 3 h 48"/>
                <a:gd name="T10" fmla="*/ 21 w 41"/>
                <a:gd name="T11" fmla="*/ 0 h 48"/>
                <a:gd name="T12" fmla="*/ 13 w 41"/>
                <a:gd name="T13" fmla="*/ 1 h 48"/>
                <a:gd name="T14" fmla="*/ 6 w 41"/>
                <a:gd name="T15" fmla="*/ 2 h 48"/>
                <a:gd name="T16" fmla="*/ 2 w 41"/>
                <a:gd name="T17" fmla="*/ 5 h 48"/>
                <a:gd name="T18" fmla="*/ 1 w 41"/>
                <a:gd name="T19" fmla="*/ 7 h 48"/>
                <a:gd name="T20" fmla="*/ 0 w 41"/>
                <a:gd name="T21" fmla="*/ 8 h 48"/>
                <a:gd name="T22" fmla="*/ 0 w 41"/>
                <a:gd name="T23" fmla="*/ 40 h 48"/>
                <a:gd name="T24" fmla="*/ 1 w 41"/>
                <a:gd name="T25" fmla="*/ 42 h 48"/>
                <a:gd name="T26" fmla="*/ 2 w 41"/>
                <a:gd name="T27" fmla="*/ 43 h 48"/>
                <a:gd name="T28" fmla="*/ 6 w 41"/>
                <a:gd name="T29" fmla="*/ 46 h 48"/>
                <a:gd name="T30" fmla="*/ 13 w 41"/>
                <a:gd name="T31" fmla="*/ 48 h 48"/>
                <a:gd name="T32" fmla="*/ 21 w 41"/>
                <a:gd name="T33" fmla="*/ 48 h 48"/>
                <a:gd name="T34" fmla="*/ 35 w 41"/>
                <a:gd name="T35" fmla="*/ 46 h 48"/>
                <a:gd name="T36" fmla="*/ 40 w 41"/>
                <a:gd name="T37" fmla="*/ 43 h 48"/>
                <a:gd name="T38" fmla="*/ 41 w 41"/>
                <a:gd name="T39" fmla="*/ 42 h 48"/>
                <a:gd name="T40" fmla="*/ 41 w 41"/>
                <a:gd name="T41" fmla="*/ 40 h 48"/>
                <a:gd name="T42" fmla="*/ 41 w 41"/>
                <a:gd name="T43" fmla="*/ 8 h 48"/>
                <a:gd name="T44" fmla="*/ 40 w 41"/>
                <a:gd name="T45" fmla="*/ 5 h 48"/>
                <a:gd name="T46" fmla="*/ 35 w 41"/>
                <a:gd name="T47" fmla="*/ 2 h 48"/>
                <a:gd name="T48" fmla="*/ 29 w 41"/>
                <a:gd name="T49" fmla="*/ 1 h 48"/>
                <a:gd name="T50" fmla="*/ 21 w 41"/>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48">
                  <a:moveTo>
                    <a:pt x="21" y="3"/>
                  </a:moveTo>
                  <a:cubicBezTo>
                    <a:pt x="30" y="3"/>
                    <a:pt x="38" y="5"/>
                    <a:pt x="38" y="7"/>
                  </a:cubicBezTo>
                  <a:cubicBezTo>
                    <a:pt x="38" y="10"/>
                    <a:pt x="30" y="12"/>
                    <a:pt x="21" y="12"/>
                  </a:cubicBezTo>
                  <a:cubicBezTo>
                    <a:pt x="11" y="12"/>
                    <a:pt x="4" y="10"/>
                    <a:pt x="4" y="7"/>
                  </a:cubicBezTo>
                  <a:cubicBezTo>
                    <a:pt x="4" y="5"/>
                    <a:pt x="11" y="3"/>
                    <a:pt x="21" y="3"/>
                  </a:cubicBezTo>
                  <a:close/>
                  <a:moveTo>
                    <a:pt x="21" y="0"/>
                  </a:moveTo>
                  <a:cubicBezTo>
                    <a:pt x="13" y="1"/>
                    <a:pt x="13" y="1"/>
                    <a:pt x="13" y="1"/>
                  </a:cubicBezTo>
                  <a:cubicBezTo>
                    <a:pt x="6" y="2"/>
                    <a:pt x="6" y="2"/>
                    <a:pt x="6" y="2"/>
                  </a:cubicBezTo>
                  <a:cubicBezTo>
                    <a:pt x="2" y="5"/>
                    <a:pt x="2" y="5"/>
                    <a:pt x="2" y="5"/>
                  </a:cubicBezTo>
                  <a:cubicBezTo>
                    <a:pt x="1" y="7"/>
                    <a:pt x="1" y="7"/>
                    <a:pt x="1" y="7"/>
                  </a:cubicBezTo>
                  <a:cubicBezTo>
                    <a:pt x="0" y="8"/>
                    <a:pt x="0" y="8"/>
                    <a:pt x="0" y="8"/>
                  </a:cubicBezTo>
                  <a:cubicBezTo>
                    <a:pt x="0" y="40"/>
                    <a:pt x="0" y="40"/>
                    <a:pt x="0" y="40"/>
                  </a:cubicBezTo>
                  <a:cubicBezTo>
                    <a:pt x="1" y="42"/>
                    <a:pt x="1" y="42"/>
                    <a:pt x="1" y="42"/>
                  </a:cubicBezTo>
                  <a:cubicBezTo>
                    <a:pt x="2" y="43"/>
                    <a:pt x="2" y="43"/>
                    <a:pt x="2" y="43"/>
                  </a:cubicBezTo>
                  <a:cubicBezTo>
                    <a:pt x="6" y="46"/>
                    <a:pt x="6" y="46"/>
                    <a:pt x="6" y="46"/>
                  </a:cubicBezTo>
                  <a:cubicBezTo>
                    <a:pt x="13" y="48"/>
                    <a:pt x="13" y="48"/>
                    <a:pt x="13" y="48"/>
                  </a:cubicBezTo>
                  <a:cubicBezTo>
                    <a:pt x="15" y="48"/>
                    <a:pt x="18" y="48"/>
                    <a:pt x="21" y="48"/>
                  </a:cubicBezTo>
                  <a:cubicBezTo>
                    <a:pt x="26" y="48"/>
                    <a:pt x="31" y="47"/>
                    <a:pt x="35" y="46"/>
                  </a:cubicBezTo>
                  <a:cubicBezTo>
                    <a:pt x="37" y="45"/>
                    <a:pt x="38" y="44"/>
                    <a:pt x="40" y="43"/>
                  </a:cubicBezTo>
                  <a:cubicBezTo>
                    <a:pt x="40" y="43"/>
                    <a:pt x="40" y="42"/>
                    <a:pt x="41" y="42"/>
                  </a:cubicBezTo>
                  <a:cubicBezTo>
                    <a:pt x="41" y="41"/>
                    <a:pt x="41" y="41"/>
                    <a:pt x="41" y="40"/>
                  </a:cubicBezTo>
                  <a:cubicBezTo>
                    <a:pt x="41" y="8"/>
                    <a:pt x="41" y="8"/>
                    <a:pt x="41" y="8"/>
                  </a:cubicBezTo>
                  <a:cubicBezTo>
                    <a:pt x="41" y="7"/>
                    <a:pt x="41" y="6"/>
                    <a:pt x="40" y="5"/>
                  </a:cubicBezTo>
                  <a:cubicBezTo>
                    <a:pt x="38" y="4"/>
                    <a:pt x="37" y="3"/>
                    <a:pt x="35" y="2"/>
                  </a:cubicBezTo>
                  <a:cubicBezTo>
                    <a:pt x="33" y="2"/>
                    <a:pt x="31" y="1"/>
                    <a:pt x="29" y="1"/>
                  </a:cubicBezTo>
                  <a:cubicBezTo>
                    <a:pt x="26" y="0"/>
                    <a:pt x="24" y="0"/>
                    <a:pt x="21"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6710" y="1247"/>
              <a:ext cx="235" cy="273"/>
            </a:xfrm>
            <a:custGeom>
              <a:avLst/>
              <a:gdLst>
                <a:gd name="T0" fmla="*/ 27 w 55"/>
                <a:gd name="T1" fmla="*/ 4 h 64"/>
                <a:gd name="T2" fmla="*/ 50 w 55"/>
                <a:gd name="T3" fmla="*/ 10 h 64"/>
                <a:gd name="T4" fmla="*/ 27 w 55"/>
                <a:gd name="T5" fmla="*/ 16 h 64"/>
                <a:gd name="T6" fmla="*/ 5 w 55"/>
                <a:gd name="T7" fmla="*/ 10 h 64"/>
                <a:gd name="T8" fmla="*/ 27 w 55"/>
                <a:gd name="T9" fmla="*/ 4 h 64"/>
                <a:gd name="T10" fmla="*/ 28 w 55"/>
                <a:gd name="T11" fmla="*/ 0 h 64"/>
                <a:gd name="T12" fmla="*/ 17 w 55"/>
                <a:gd name="T13" fmla="*/ 1 h 64"/>
                <a:gd name="T14" fmla="*/ 8 w 55"/>
                <a:gd name="T15" fmla="*/ 3 h 64"/>
                <a:gd name="T16" fmla="*/ 3 w 55"/>
                <a:gd name="T17" fmla="*/ 7 h 64"/>
                <a:gd name="T18" fmla="*/ 1 w 55"/>
                <a:gd name="T19" fmla="*/ 9 h 64"/>
                <a:gd name="T20" fmla="*/ 0 w 55"/>
                <a:gd name="T21" fmla="*/ 11 h 64"/>
                <a:gd name="T22" fmla="*/ 0 w 55"/>
                <a:gd name="T23" fmla="*/ 54 h 64"/>
                <a:gd name="T24" fmla="*/ 1 w 55"/>
                <a:gd name="T25" fmla="*/ 56 h 64"/>
                <a:gd name="T26" fmla="*/ 3 w 55"/>
                <a:gd name="T27" fmla="*/ 58 h 64"/>
                <a:gd name="T28" fmla="*/ 8 w 55"/>
                <a:gd name="T29" fmla="*/ 61 h 64"/>
                <a:gd name="T30" fmla="*/ 17 w 55"/>
                <a:gd name="T31" fmla="*/ 64 h 64"/>
                <a:gd name="T32" fmla="*/ 28 w 55"/>
                <a:gd name="T33" fmla="*/ 64 h 64"/>
                <a:gd name="T34" fmla="*/ 47 w 55"/>
                <a:gd name="T35" fmla="*/ 61 h 64"/>
                <a:gd name="T36" fmla="*/ 53 w 55"/>
                <a:gd name="T37" fmla="*/ 58 h 64"/>
                <a:gd name="T38" fmla="*/ 54 w 55"/>
                <a:gd name="T39" fmla="*/ 56 h 64"/>
                <a:gd name="T40" fmla="*/ 55 w 55"/>
                <a:gd name="T41" fmla="*/ 54 h 64"/>
                <a:gd name="T42" fmla="*/ 55 w 55"/>
                <a:gd name="T43" fmla="*/ 11 h 64"/>
                <a:gd name="T44" fmla="*/ 53 w 55"/>
                <a:gd name="T45" fmla="*/ 7 h 64"/>
                <a:gd name="T46" fmla="*/ 47 w 55"/>
                <a:gd name="T47" fmla="*/ 3 h 64"/>
                <a:gd name="T48" fmla="*/ 38 w 55"/>
                <a:gd name="T49" fmla="*/ 1 h 64"/>
                <a:gd name="T50" fmla="*/ 28 w 55"/>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4">
                  <a:moveTo>
                    <a:pt x="27" y="4"/>
                  </a:moveTo>
                  <a:cubicBezTo>
                    <a:pt x="40" y="4"/>
                    <a:pt x="50" y="6"/>
                    <a:pt x="50" y="10"/>
                  </a:cubicBezTo>
                  <a:cubicBezTo>
                    <a:pt x="50" y="13"/>
                    <a:pt x="40" y="16"/>
                    <a:pt x="27" y="16"/>
                  </a:cubicBezTo>
                  <a:cubicBezTo>
                    <a:pt x="15" y="16"/>
                    <a:pt x="5" y="13"/>
                    <a:pt x="5" y="10"/>
                  </a:cubicBezTo>
                  <a:cubicBezTo>
                    <a:pt x="5" y="6"/>
                    <a:pt x="15" y="4"/>
                    <a:pt x="27" y="4"/>
                  </a:cubicBezTo>
                  <a:close/>
                  <a:moveTo>
                    <a:pt x="28" y="0"/>
                  </a:moveTo>
                  <a:cubicBezTo>
                    <a:pt x="17" y="1"/>
                    <a:pt x="17" y="1"/>
                    <a:pt x="17" y="1"/>
                  </a:cubicBezTo>
                  <a:cubicBezTo>
                    <a:pt x="8" y="3"/>
                    <a:pt x="8" y="3"/>
                    <a:pt x="8" y="3"/>
                  </a:cubicBezTo>
                  <a:cubicBezTo>
                    <a:pt x="3" y="7"/>
                    <a:pt x="3" y="7"/>
                    <a:pt x="3" y="7"/>
                  </a:cubicBezTo>
                  <a:cubicBezTo>
                    <a:pt x="1" y="9"/>
                    <a:pt x="1" y="9"/>
                    <a:pt x="1" y="9"/>
                  </a:cubicBezTo>
                  <a:cubicBezTo>
                    <a:pt x="0" y="11"/>
                    <a:pt x="0" y="11"/>
                    <a:pt x="0" y="11"/>
                  </a:cubicBezTo>
                  <a:cubicBezTo>
                    <a:pt x="0" y="54"/>
                    <a:pt x="0" y="54"/>
                    <a:pt x="0" y="54"/>
                  </a:cubicBezTo>
                  <a:cubicBezTo>
                    <a:pt x="1" y="56"/>
                    <a:pt x="1" y="56"/>
                    <a:pt x="1" y="56"/>
                  </a:cubicBezTo>
                  <a:cubicBezTo>
                    <a:pt x="3" y="58"/>
                    <a:pt x="3" y="58"/>
                    <a:pt x="3" y="58"/>
                  </a:cubicBezTo>
                  <a:cubicBezTo>
                    <a:pt x="8" y="61"/>
                    <a:pt x="8" y="61"/>
                    <a:pt x="8" y="61"/>
                  </a:cubicBezTo>
                  <a:cubicBezTo>
                    <a:pt x="17" y="64"/>
                    <a:pt x="17" y="64"/>
                    <a:pt x="17" y="64"/>
                  </a:cubicBezTo>
                  <a:cubicBezTo>
                    <a:pt x="20" y="64"/>
                    <a:pt x="24" y="64"/>
                    <a:pt x="28" y="64"/>
                  </a:cubicBezTo>
                  <a:cubicBezTo>
                    <a:pt x="35" y="64"/>
                    <a:pt x="42" y="63"/>
                    <a:pt x="47" y="61"/>
                  </a:cubicBezTo>
                  <a:cubicBezTo>
                    <a:pt x="49" y="60"/>
                    <a:pt x="51" y="59"/>
                    <a:pt x="53" y="58"/>
                  </a:cubicBezTo>
                  <a:cubicBezTo>
                    <a:pt x="53" y="57"/>
                    <a:pt x="54" y="57"/>
                    <a:pt x="54" y="56"/>
                  </a:cubicBezTo>
                  <a:cubicBezTo>
                    <a:pt x="54" y="55"/>
                    <a:pt x="55" y="54"/>
                    <a:pt x="55" y="54"/>
                  </a:cubicBezTo>
                  <a:cubicBezTo>
                    <a:pt x="55" y="11"/>
                    <a:pt x="55" y="11"/>
                    <a:pt x="55" y="11"/>
                  </a:cubicBezTo>
                  <a:cubicBezTo>
                    <a:pt x="55" y="10"/>
                    <a:pt x="54" y="8"/>
                    <a:pt x="53" y="7"/>
                  </a:cubicBezTo>
                  <a:cubicBezTo>
                    <a:pt x="51" y="6"/>
                    <a:pt x="49" y="4"/>
                    <a:pt x="47" y="3"/>
                  </a:cubicBezTo>
                  <a:cubicBezTo>
                    <a:pt x="44" y="2"/>
                    <a:pt x="41" y="2"/>
                    <a:pt x="38" y="1"/>
                  </a:cubicBezTo>
                  <a:cubicBezTo>
                    <a:pt x="35" y="1"/>
                    <a:pt x="31" y="0"/>
                    <a:pt x="28"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6932" y="931"/>
              <a:ext cx="209" cy="248"/>
            </a:xfrm>
            <a:custGeom>
              <a:avLst/>
              <a:gdLst>
                <a:gd name="T0" fmla="*/ 24 w 49"/>
                <a:gd name="T1" fmla="*/ 3 h 58"/>
                <a:gd name="T2" fmla="*/ 45 w 49"/>
                <a:gd name="T3" fmla="*/ 9 h 58"/>
                <a:gd name="T4" fmla="*/ 24 w 49"/>
                <a:gd name="T5" fmla="*/ 15 h 58"/>
                <a:gd name="T6" fmla="*/ 4 w 49"/>
                <a:gd name="T7" fmla="*/ 9 h 58"/>
                <a:gd name="T8" fmla="*/ 24 w 49"/>
                <a:gd name="T9" fmla="*/ 3 h 58"/>
                <a:gd name="T10" fmla="*/ 24 w 49"/>
                <a:gd name="T11" fmla="*/ 0 h 58"/>
                <a:gd name="T12" fmla="*/ 15 w 49"/>
                <a:gd name="T13" fmla="*/ 1 h 58"/>
                <a:gd name="T14" fmla="*/ 7 w 49"/>
                <a:gd name="T15" fmla="*/ 3 h 58"/>
                <a:gd name="T16" fmla="*/ 2 w 49"/>
                <a:gd name="T17" fmla="*/ 6 h 58"/>
                <a:gd name="T18" fmla="*/ 0 w 49"/>
                <a:gd name="T19" fmla="*/ 8 h 58"/>
                <a:gd name="T20" fmla="*/ 0 w 49"/>
                <a:gd name="T21" fmla="*/ 10 h 58"/>
                <a:gd name="T22" fmla="*/ 0 w 49"/>
                <a:gd name="T23" fmla="*/ 48 h 58"/>
                <a:gd name="T24" fmla="*/ 0 w 49"/>
                <a:gd name="T25" fmla="*/ 50 h 58"/>
                <a:gd name="T26" fmla="*/ 2 w 49"/>
                <a:gd name="T27" fmla="*/ 52 h 58"/>
                <a:gd name="T28" fmla="*/ 7 w 49"/>
                <a:gd name="T29" fmla="*/ 55 h 58"/>
                <a:gd name="T30" fmla="*/ 15 w 49"/>
                <a:gd name="T31" fmla="*/ 57 h 58"/>
                <a:gd name="T32" fmla="*/ 24 w 49"/>
                <a:gd name="T33" fmla="*/ 58 h 58"/>
                <a:gd name="T34" fmla="*/ 42 w 49"/>
                <a:gd name="T35" fmla="*/ 55 h 58"/>
                <a:gd name="T36" fmla="*/ 47 w 49"/>
                <a:gd name="T37" fmla="*/ 52 h 58"/>
                <a:gd name="T38" fmla="*/ 48 w 49"/>
                <a:gd name="T39" fmla="*/ 50 h 58"/>
                <a:gd name="T40" fmla="*/ 49 w 49"/>
                <a:gd name="T41" fmla="*/ 48 h 58"/>
                <a:gd name="T42" fmla="*/ 49 w 49"/>
                <a:gd name="T43" fmla="*/ 10 h 58"/>
                <a:gd name="T44" fmla="*/ 47 w 49"/>
                <a:gd name="T45" fmla="*/ 6 h 58"/>
                <a:gd name="T46" fmla="*/ 42 w 49"/>
                <a:gd name="T47" fmla="*/ 3 h 58"/>
                <a:gd name="T48" fmla="*/ 34 w 49"/>
                <a:gd name="T49" fmla="*/ 1 h 58"/>
                <a:gd name="T50" fmla="*/ 24 w 49"/>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8">
                  <a:moveTo>
                    <a:pt x="24" y="3"/>
                  </a:moveTo>
                  <a:cubicBezTo>
                    <a:pt x="36" y="3"/>
                    <a:pt x="45" y="6"/>
                    <a:pt x="45" y="9"/>
                  </a:cubicBezTo>
                  <a:cubicBezTo>
                    <a:pt x="45" y="12"/>
                    <a:pt x="36" y="15"/>
                    <a:pt x="24" y="15"/>
                  </a:cubicBezTo>
                  <a:cubicBezTo>
                    <a:pt x="13" y="15"/>
                    <a:pt x="4" y="12"/>
                    <a:pt x="4" y="9"/>
                  </a:cubicBezTo>
                  <a:cubicBezTo>
                    <a:pt x="4" y="6"/>
                    <a:pt x="13" y="3"/>
                    <a:pt x="24" y="3"/>
                  </a:cubicBezTo>
                  <a:close/>
                  <a:moveTo>
                    <a:pt x="24" y="0"/>
                  </a:moveTo>
                  <a:cubicBezTo>
                    <a:pt x="15" y="1"/>
                    <a:pt x="15" y="1"/>
                    <a:pt x="15" y="1"/>
                  </a:cubicBezTo>
                  <a:cubicBezTo>
                    <a:pt x="7" y="3"/>
                    <a:pt x="7" y="3"/>
                    <a:pt x="7" y="3"/>
                  </a:cubicBezTo>
                  <a:cubicBezTo>
                    <a:pt x="2" y="6"/>
                    <a:pt x="2" y="6"/>
                    <a:pt x="2" y="6"/>
                  </a:cubicBezTo>
                  <a:cubicBezTo>
                    <a:pt x="0" y="8"/>
                    <a:pt x="0" y="8"/>
                    <a:pt x="0" y="8"/>
                  </a:cubicBezTo>
                  <a:cubicBezTo>
                    <a:pt x="0" y="10"/>
                    <a:pt x="0" y="10"/>
                    <a:pt x="0" y="10"/>
                  </a:cubicBezTo>
                  <a:cubicBezTo>
                    <a:pt x="0" y="48"/>
                    <a:pt x="0" y="48"/>
                    <a:pt x="0" y="48"/>
                  </a:cubicBezTo>
                  <a:cubicBezTo>
                    <a:pt x="0" y="50"/>
                    <a:pt x="0" y="50"/>
                    <a:pt x="0" y="50"/>
                  </a:cubicBezTo>
                  <a:cubicBezTo>
                    <a:pt x="2" y="52"/>
                    <a:pt x="2" y="52"/>
                    <a:pt x="2" y="52"/>
                  </a:cubicBezTo>
                  <a:cubicBezTo>
                    <a:pt x="7" y="55"/>
                    <a:pt x="7" y="55"/>
                    <a:pt x="7" y="55"/>
                  </a:cubicBezTo>
                  <a:cubicBezTo>
                    <a:pt x="15" y="57"/>
                    <a:pt x="15" y="57"/>
                    <a:pt x="15" y="57"/>
                  </a:cubicBezTo>
                  <a:cubicBezTo>
                    <a:pt x="18" y="58"/>
                    <a:pt x="21" y="58"/>
                    <a:pt x="24" y="58"/>
                  </a:cubicBezTo>
                  <a:cubicBezTo>
                    <a:pt x="31" y="58"/>
                    <a:pt x="37" y="57"/>
                    <a:pt x="42" y="55"/>
                  </a:cubicBezTo>
                  <a:cubicBezTo>
                    <a:pt x="44" y="54"/>
                    <a:pt x="46" y="53"/>
                    <a:pt x="47" y="52"/>
                  </a:cubicBezTo>
                  <a:cubicBezTo>
                    <a:pt x="48" y="52"/>
                    <a:pt x="48" y="51"/>
                    <a:pt x="48" y="50"/>
                  </a:cubicBezTo>
                  <a:cubicBezTo>
                    <a:pt x="49" y="50"/>
                    <a:pt x="49" y="49"/>
                    <a:pt x="49" y="48"/>
                  </a:cubicBezTo>
                  <a:cubicBezTo>
                    <a:pt x="49" y="10"/>
                    <a:pt x="49" y="10"/>
                    <a:pt x="49" y="10"/>
                  </a:cubicBezTo>
                  <a:cubicBezTo>
                    <a:pt x="49" y="8"/>
                    <a:pt x="48" y="7"/>
                    <a:pt x="47" y="6"/>
                  </a:cubicBezTo>
                  <a:cubicBezTo>
                    <a:pt x="46" y="5"/>
                    <a:pt x="44" y="4"/>
                    <a:pt x="42" y="3"/>
                  </a:cubicBezTo>
                  <a:cubicBezTo>
                    <a:pt x="40" y="2"/>
                    <a:pt x="37" y="1"/>
                    <a:pt x="34" y="1"/>
                  </a:cubicBezTo>
                  <a:cubicBezTo>
                    <a:pt x="31" y="0"/>
                    <a:pt x="28" y="0"/>
                    <a:pt x="24"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6325" y="1648"/>
              <a:ext cx="235" cy="278"/>
            </a:xfrm>
            <a:custGeom>
              <a:avLst/>
              <a:gdLst>
                <a:gd name="T0" fmla="*/ 27 w 55"/>
                <a:gd name="T1" fmla="*/ 3 h 65"/>
                <a:gd name="T2" fmla="*/ 50 w 55"/>
                <a:gd name="T3" fmla="*/ 10 h 65"/>
                <a:gd name="T4" fmla="*/ 27 w 55"/>
                <a:gd name="T5" fmla="*/ 16 h 65"/>
                <a:gd name="T6" fmla="*/ 4 w 55"/>
                <a:gd name="T7" fmla="*/ 10 h 65"/>
                <a:gd name="T8" fmla="*/ 27 w 55"/>
                <a:gd name="T9" fmla="*/ 3 h 65"/>
                <a:gd name="T10" fmla="*/ 27 w 55"/>
                <a:gd name="T11" fmla="*/ 0 h 65"/>
                <a:gd name="T12" fmla="*/ 17 w 55"/>
                <a:gd name="T13" fmla="*/ 1 h 65"/>
                <a:gd name="T14" fmla="*/ 8 w 55"/>
                <a:gd name="T15" fmla="*/ 3 h 65"/>
                <a:gd name="T16" fmla="*/ 2 w 55"/>
                <a:gd name="T17" fmla="*/ 7 h 65"/>
                <a:gd name="T18" fmla="*/ 0 w 55"/>
                <a:gd name="T19" fmla="*/ 9 h 65"/>
                <a:gd name="T20" fmla="*/ 0 w 55"/>
                <a:gd name="T21" fmla="*/ 11 h 65"/>
                <a:gd name="T22" fmla="*/ 0 w 55"/>
                <a:gd name="T23" fmla="*/ 54 h 65"/>
                <a:gd name="T24" fmla="*/ 0 w 55"/>
                <a:gd name="T25" fmla="*/ 56 h 65"/>
                <a:gd name="T26" fmla="*/ 2 w 55"/>
                <a:gd name="T27" fmla="*/ 58 h 65"/>
                <a:gd name="T28" fmla="*/ 8 w 55"/>
                <a:gd name="T29" fmla="*/ 62 h 65"/>
                <a:gd name="T30" fmla="*/ 17 w 55"/>
                <a:gd name="T31" fmla="*/ 64 h 65"/>
                <a:gd name="T32" fmla="*/ 27 w 55"/>
                <a:gd name="T33" fmla="*/ 65 h 65"/>
                <a:gd name="T34" fmla="*/ 47 w 55"/>
                <a:gd name="T35" fmla="*/ 62 h 65"/>
                <a:gd name="T36" fmla="*/ 52 w 55"/>
                <a:gd name="T37" fmla="*/ 58 h 65"/>
                <a:gd name="T38" fmla="*/ 54 w 55"/>
                <a:gd name="T39" fmla="*/ 56 h 65"/>
                <a:gd name="T40" fmla="*/ 55 w 55"/>
                <a:gd name="T41" fmla="*/ 54 h 65"/>
                <a:gd name="T42" fmla="*/ 55 w 55"/>
                <a:gd name="T43" fmla="*/ 11 h 65"/>
                <a:gd name="T44" fmla="*/ 52 w 55"/>
                <a:gd name="T45" fmla="*/ 7 h 65"/>
                <a:gd name="T46" fmla="*/ 47 w 55"/>
                <a:gd name="T47" fmla="*/ 3 h 65"/>
                <a:gd name="T48" fmla="*/ 38 w 55"/>
                <a:gd name="T49" fmla="*/ 1 h 65"/>
                <a:gd name="T50" fmla="*/ 27 w 55"/>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5">
                  <a:moveTo>
                    <a:pt x="27" y="3"/>
                  </a:moveTo>
                  <a:cubicBezTo>
                    <a:pt x="40" y="3"/>
                    <a:pt x="50" y="6"/>
                    <a:pt x="50" y="10"/>
                  </a:cubicBezTo>
                  <a:cubicBezTo>
                    <a:pt x="50" y="13"/>
                    <a:pt x="40" y="16"/>
                    <a:pt x="27" y="16"/>
                  </a:cubicBezTo>
                  <a:cubicBezTo>
                    <a:pt x="14" y="16"/>
                    <a:pt x="4" y="13"/>
                    <a:pt x="4" y="10"/>
                  </a:cubicBezTo>
                  <a:cubicBezTo>
                    <a:pt x="4" y="6"/>
                    <a:pt x="14" y="3"/>
                    <a:pt x="27" y="3"/>
                  </a:cubicBezTo>
                  <a:close/>
                  <a:moveTo>
                    <a:pt x="27" y="0"/>
                  </a:moveTo>
                  <a:cubicBezTo>
                    <a:pt x="17" y="1"/>
                    <a:pt x="17" y="1"/>
                    <a:pt x="17" y="1"/>
                  </a:cubicBezTo>
                  <a:cubicBezTo>
                    <a:pt x="8" y="3"/>
                    <a:pt x="8" y="3"/>
                    <a:pt x="8" y="3"/>
                  </a:cubicBezTo>
                  <a:cubicBezTo>
                    <a:pt x="2" y="7"/>
                    <a:pt x="2" y="7"/>
                    <a:pt x="2" y="7"/>
                  </a:cubicBezTo>
                  <a:cubicBezTo>
                    <a:pt x="0" y="9"/>
                    <a:pt x="0" y="9"/>
                    <a:pt x="0" y="9"/>
                  </a:cubicBezTo>
                  <a:cubicBezTo>
                    <a:pt x="0" y="11"/>
                    <a:pt x="0" y="11"/>
                    <a:pt x="0" y="11"/>
                  </a:cubicBezTo>
                  <a:cubicBezTo>
                    <a:pt x="0" y="54"/>
                    <a:pt x="0" y="54"/>
                    <a:pt x="0" y="54"/>
                  </a:cubicBezTo>
                  <a:cubicBezTo>
                    <a:pt x="0" y="56"/>
                    <a:pt x="0" y="56"/>
                    <a:pt x="0" y="56"/>
                  </a:cubicBezTo>
                  <a:cubicBezTo>
                    <a:pt x="2" y="58"/>
                    <a:pt x="2" y="58"/>
                    <a:pt x="2" y="58"/>
                  </a:cubicBezTo>
                  <a:cubicBezTo>
                    <a:pt x="8" y="62"/>
                    <a:pt x="8" y="62"/>
                    <a:pt x="8" y="62"/>
                  </a:cubicBezTo>
                  <a:cubicBezTo>
                    <a:pt x="17" y="64"/>
                    <a:pt x="17" y="64"/>
                    <a:pt x="17" y="64"/>
                  </a:cubicBezTo>
                  <a:cubicBezTo>
                    <a:pt x="20" y="65"/>
                    <a:pt x="23" y="65"/>
                    <a:pt x="27" y="65"/>
                  </a:cubicBezTo>
                  <a:cubicBezTo>
                    <a:pt x="35" y="65"/>
                    <a:pt x="42" y="64"/>
                    <a:pt x="47" y="62"/>
                  </a:cubicBezTo>
                  <a:cubicBezTo>
                    <a:pt x="49" y="61"/>
                    <a:pt x="51" y="60"/>
                    <a:pt x="52" y="58"/>
                  </a:cubicBezTo>
                  <a:cubicBezTo>
                    <a:pt x="53" y="58"/>
                    <a:pt x="54" y="57"/>
                    <a:pt x="54" y="56"/>
                  </a:cubicBezTo>
                  <a:cubicBezTo>
                    <a:pt x="54" y="56"/>
                    <a:pt x="55" y="55"/>
                    <a:pt x="55" y="54"/>
                  </a:cubicBezTo>
                  <a:cubicBezTo>
                    <a:pt x="55" y="11"/>
                    <a:pt x="55" y="11"/>
                    <a:pt x="55" y="11"/>
                  </a:cubicBezTo>
                  <a:cubicBezTo>
                    <a:pt x="55" y="9"/>
                    <a:pt x="54" y="8"/>
                    <a:pt x="52" y="7"/>
                  </a:cubicBezTo>
                  <a:cubicBezTo>
                    <a:pt x="51" y="5"/>
                    <a:pt x="49" y="4"/>
                    <a:pt x="47" y="3"/>
                  </a:cubicBezTo>
                  <a:cubicBezTo>
                    <a:pt x="44" y="2"/>
                    <a:pt x="41" y="2"/>
                    <a:pt x="38" y="1"/>
                  </a:cubicBezTo>
                  <a:cubicBezTo>
                    <a:pt x="35" y="0"/>
                    <a:pt x="31" y="0"/>
                    <a:pt x="2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5915" y="1068"/>
              <a:ext cx="188" cy="25"/>
            </a:xfrm>
            <a:custGeom>
              <a:avLst/>
              <a:gdLst>
                <a:gd name="T0" fmla="*/ 176 w 188"/>
                <a:gd name="T1" fmla="*/ 25 h 25"/>
                <a:gd name="T2" fmla="*/ 13 w 188"/>
                <a:gd name="T3" fmla="*/ 25 h 25"/>
                <a:gd name="T4" fmla="*/ 9 w 188"/>
                <a:gd name="T5" fmla="*/ 25 h 25"/>
                <a:gd name="T6" fmla="*/ 9 w 188"/>
                <a:gd name="T7" fmla="*/ 25 h 25"/>
                <a:gd name="T8" fmla="*/ 0 w 188"/>
                <a:gd name="T9" fmla="*/ 13 h 25"/>
                <a:gd name="T10" fmla="*/ 9 w 188"/>
                <a:gd name="T11" fmla="*/ 8 h 25"/>
                <a:gd name="T12" fmla="*/ 9 w 188"/>
                <a:gd name="T13" fmla="*/ 4 h 25"/>
                <a:gd name="T14" fmla="*/ 13 w 188"/>
                <a:gd name="T15" fmla="*/ 0 h 25"/>
                <a:gd name="T16" fmla="*/ 176 w 188"/>
                <a:gd name="T17" fmla="*/ 0 h 25"/>
                <a:gd name="T18" fmla="*/ 180 w 188"/>
                <a:gd name="T19" fmla="*/ 4 h 25"/>
                <a:gd name="T20" fmla="*/ 184 w 188"/>
                <a:gd name="T21" fmla="*/ 8 h 25"/>
                <a:gd name="T22" fmla="*/ 188 w 188"/>
                <a:gd name="T23" fmla="*/ 13 h 25"/>
                <a:gd name="T24" fmla="*/ 188 w 188"/>
                <a:gd name="T25" fmla="*/ 21 h 25"/>
                <a:gd name="T26" fmla="*/ 184 w 188"/>
                <a:gd name="T27" fmla="*/ 25 h 25"/>
                <a:gd name="T28" fmla="*/ 180 w 188"/>
                <a:gd name="T29" fmla="*/ 25 h 25"/>
                <a:gd name="T30" fmla="*/ 176 w 188"/>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25">
                  <a:moveTo>
                    <a:pt x="176" y="25"/>
                  </a:moveTo>
                  <a:lnTo>
                    <a:pt x="13" y="25"/>
                  </a:lnTo>
                  <a:lnTo>
                    <a:pt x="9" y="25"/>
                  </a:lnTo>
                  <a:lnTo>
                    <a:pt x="9" y="25"/>
                  </a:lnTo>
                  <a:lnTo>
                    <a:pt x="0" y="13"/>
                  </a:lnTo>
                  <a:lnTo>
                    <a:pt x="9" y="8"/>
                  </a:lnTo>
                  <a:lnTo>
                    <a:pt x="9" y="4"/>
                  </a:lnTo>
                  <a:lnTo>
                    <a:pt x="13" y="0"/>
                  </a:lnTo>
                  <a:lnTo>
                    <a:pt x="176" y="0"/>
                  </a:lnTo>
                  <a:lnTo>
                    <a:pt x="180" y="4"/>
                  </a:lnTo>
                  <a:lnTo>
                    <a:pt x="184" y="8"/>
                  </a:lnTo>
                  <a:lnTo>
                    <a:pt x="188" y="13"/>
                  </a:lnTo>
                  <a:lnTo>
                    <a:pt x="188" y="21"/>
                  </a:lnTo>
                  <a:lnTo>
                    <a:pt x="184" y="25"/>
                  </a:lnTo>
                  <a:lnTo>
                    <a:pt x="180" y="25"/>
                  </a:lnTo>
                  <a:lnTo>
                    <a:pt x="176" y="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5992" y="1021"/>
              <a:ext cx="111" cy="26"/>
            </a:xfrm>
            <a:custGeom>
              <a:avLst/>
              <a:gdLst>
                <a:gd name="T0" fmla="*/ 99 w 111"/>
                <a:gd name="T1" fmla="*/ 26 h 26"/>
                <a:gd name="T2" fmla="*/ 9 w 111"/>
                <a:gd name="T3" fmla="*/ 26 h 26"/>
                <a:gd name="T4" fmla="*/ 5 w 111"/>
                <a:gd name="T5" fmla="*/ 21 h 26"/>
                <a:gd name="T6" fmla="*/ 0 w 111"/>
                <a:gd name="T7" fmla="*/ 21 h 26"/>
                <a:gd name="T8" fmla="*/ 0 w 111"/>
                <a:gd name="T9" fmla="*/ 13 h 26"/>
                <a:gd name="T10" fmla="*/ 0 w 111"/>
                <a:gd name="T11" fmla="*/ 13 h 26"/>
                <a:gd name="T12" fmla="*/ 0 w 111"/>
                <a:gd name="T13" fmla="*/ 4 h 26"/>
                <a:gd name="T14" fmla="*/ 0 w 111"/>
                <a:gd name="T15" fmla="*/ 0 h 26"/>
                <a:gd name="T16" fmla="*/ 9 w 111"/>
                <a:gd name="T17" fmla="*/ 0 h 26"/>
                <a:gd name="T18" fmla="*/ 99 w 111"/>
                <a:gd name="T19" fmla="*/ 0 h 26"/>
                <a:gd name="T20" fmla="*/ 103 w 111"/>
                <a:gd name="T21" fmla="*/ 0 h 26"/>
                <a:gd name="T22" fmla="*/ 107 w 111"/>
                <a:gd name="T23" fmla="*/ 0 h 26"/>
                <a:gd name="T24" fmla="*/ 111 w 111"/>
                <a:gd name="T25" fmla="*/ 4 h 26"/>
                <a:gd name="T26" fmla="*/ 111 w 111"/>
                <a:gd name="T27" fmla="*/ 13 h 26"/>
                <a:gd name="T28" fmla="*/ 111 w 111"/>
                <a:gd name="T29" fmla="*/ 13 h 26"/>
                <a:gd name="T30" fmla="*/ 107 w 111"/>
                <a:gd name="T31" fmla="*/ 21 h 26"/>
                <a:gd name="T32" fmla="*/ 103 w 111"/>
                <a:gd name="T33" fmla="*/ 21 h 26"/>
                <a:gd name="T34" fmla="*/ 99 w 111"/>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26">
                  <a:moveTo>
                    <a:pt x="99" y="26"/>
                  </a:moveTo>
                  <a:lnTo>
                    <a:pt x="9" y="26"/>
                  </a:lnTo>
                  <a:lnTo>
                    <a:pt x="5" y="21"/>
                  </a:lnTo>
                  <a:lnTo>
                    <a:pt x="0" y="21"/>
                  </a:lnTo>
                  <a:lnTo>
                    <a:pt x="0" y="13"/>
                  </a:lnTo>
                  <a:lnTo>
                    <a:pt x="0" y="13"/>
                  </a:lnTo>
                  <a:lnTo>
                    <a:pt x="0" y="4"/>
                  </a:lnTo>
                  <a:lnTo>
                    <a:pt x="0" y="0"/>
                  </a:lnTo>
                  <a:lnTo>
                    <a:pt x="9" y="0"/>
                  </a:lnTo>
                  <a:lnTo>
                    <a:pt x="99" y="0"/>
                  </a:lnTo>
                  <a:lnTo>
                    <a:pt x="103" y="0"/>
                  </a:lnTo>
                  <a:lnTo>
                    <a:pt x="107" y="0"/>
                  </a:lnTo>
                  <a:lnTo>
                    <a:pt x="111" y="4"/>
                  </a:lnTo>
                  <a:lnTo>
                    <a:pt x="111" y="13"/>
                  </a:lnTo>
                  <a:lnTo>
                    <a:pt x="111" y="13"/>
                  </a:lnTo>
                  <a:lnTo>
                    <a:pt x="107" y="21"/>
                  </a:lnTo>
                  <a:lnTo>
                    <a:pt x="103" y="21"/>
                  </a:lnTo>
                  <a:lnTo>
                    <a:pt x="99" y="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5915" y="1123"/>
              <a:ext cx="188" cy="26"/>
            </a:xfrm>
            <a:custGeom>
              <a:avLst/>
              <a:gdLst>
                <a:gd name="T0" fmla="*/ 176 w 188"/>
                <a:gd name="T1" fmla="*/ 26 h 26"/>
                <a:gd name="T2" fmla="*/ 13 w 188"/>
                <a:gd name="T3" fmla="*/ 26 h 26"/>
                <a:gd name="T4" fmla="*/ 9 w 188"/>
                <a:gd name="T5" fmla="*/ 22 h 26"/>
                <a:gd name="T6" fmla="*/ 9 w 188"/>
                <a:gd name="T7" fmla="*/ 17 h 26"/>
                <a:gd name="T8" fmla="*/ 0 w 188"/>
                <a:gd name="T9" fmla="*/ 13 h 26"/>
                <a:gd name="T10" fmla="*/ 9 w 188"/>
                <a:gd name="T11" fmla="*/ 5 h 26"/>
                <a:gd name="T12" fmla="*/ 9 w 188"/>
                <a:gd name="T13" fmla="*/ 0 h 26"/>
                <a:gd name="T14" fmla="*/ 13 w 188"/>
                <a:gd name="T15" fmla="*/ 0 h 26"/>
                <a:gd name="T16" fmla="*/ 176 w 188"/>
                <a:gd name="T17" fmla="*/ 0 h 26"/>
                <a:gd name="T18" fmla="*/ 180 w 188"/>
                <a:gd name="T19" fmla="*/ 0 h 26"/>
                <a:gd name="T20" fmla="*/ 184 w 188"/>
                <a:gd name="T21" fmla="*/ 5 h 26"/>
                <a:gd name="T22" fmla="*/ 188 w 188"/>
                <a:gd name="T23" fmla="*/ 5 h 26"/>
                <a:gd name="T24" fmla="*/ 188 w 188"/>
                <a:gd name="T25" fmla="*/ 13 h 26"/>
                <a:gd name="T26" fmla="*/ 184 w 188"/>
                <a:gd name="T27" fmla="*/ 17 h 26"/>
                <a:gd name="T28" fmla="*/ 180 w 188"/>
                <a:gd name="T29" fmla="*/ 22 h 26"/>
                <a:gd name="T30" fmla="*/ 176 w 188"/>
                <a:gd name="T3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26">
                  <a:moveTo>
                    <a:pt x="176" y="26"/>
                  </a:moveTo>
                  <a:lnTo>
                    <a:pt x="13" y="26"/>
                  </a:lnTo>
                  <a:lnTo>
                    <a:pt x="9" y="22"/>
                  </a:lnTo>
                  <a:lnTo>
                    <a:pt x="9" y="17"/>
                  </a:lnTo>
                  <a:lnTo>
                    <a:pt x="0" y="13"/>
                  </a:lnTo>
                  <a:lnTo>
                    <a:pt x="9" y="5"/>
                  </a:lnTo>
                  <a:lnTo>
                    <a:pt x="9" y="0"/>
                  </a:lnTo>
                  <a:lnTo>
                    <a:pt x="13" y="0"/>
                  </a:lnTo>
                  <a:lnTo>
                    <a:pt x="176" y="0"/>
                  </a:lnTo>
                  <a:lnTo>
                    <a:pt x="180" y="0"/>
                  </a:lnTo>
                  <a:lnTo>
                    <a:pt x="184" y="5"/>
                  </a:lnTo>
                  <a:lnTo>
                    <a:pt x="188" y="5"/>
                  </a:lnTo>
                  <a:lnTo>
                    <a:pt x="188" y="13"/>
                  </a:lnTo>
                  <a:lnTo>
                    <a:pt x="184" y="17"/>
                  </a:lnTo>
                  <a:lnTo>
                    <a:pt x="180" y="22"/>
                  </a:lnTo>
                  <a:lnTo>
                    <a:pt x="176" y="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5915" y="1175"/>
              <a:ext cx="188" cy="25"/>
            </a:xfrm>
            <a:custGeom>
              <a:avLst/>
              <a:gdLst>
                <a:gd name="T0" fmla="*/ 176 w 188"/>
                <a:gd name="T1" fmla="*/ 25 h 25"/>
                <a:gd name="T2" fmla="*/ 13 w 188"/>
                <a:gd name="T3" fmla="*/ 25 h 25"/>
                <a:gd name="T4" fmla="*/ 9 w 188"/>
                <a:gd name="T5" fmla="*/ 25 h 25"/>
                <a:gd name="T6" fmla="*/ 9 w 188"/>
                <a:gd name="T7" fmla="*/ 21 h 25"/>
                <a:gd name="T8" fmla="*/ 5 w 188"/>
                <a:gd name="T9" fmla="*/ 17 h 25"/>
                <a:gd name="T10" fmla="*/ 0 w 188"/>
                <a:gd name="T11" fmla="*/ 12 h 25"/>
                <a:gd name="T12" fmla="*/ 9 w 188"/>
                <a:gd name="T13" fmla="*/ 0 h 25"/>
                <a:gd name="T14" fmla="*/ 9 w 188"/>
                <a:gd name="T15" fmla="*/ 0 h 25"/>
                <a:gd name="T16" fmla="*/ 13 w 188"/>
                <a:gd name="T17" fmla="*/ 0 h 25"/>
                <a:gd name="T18" fmla="*/ 176 w 188"/>
                <a:gd name="T19" fmla="*/ 0 h 25"/>
                <a:gd name="T20" fmla="*/ 180 w 188"/>
                <a:gd name="T21" fmla="*/ 0 h 25"/>
                <a:gd name="T22" fmla="*/ 184 w 188"/>
                <a:gd name="T23" fmla="*/ 0 h 25"/>
                <a:gd name="T24" fmla="*/ 188 w 188"/>
                <a:gd name="T25" fmla="*/ 8 h 25"/>
                <a:gd name="T26" fmla="*/ 188 w 188"/>
                <a:gd name="T27" fmla="*/ 12 h 25"/>
                <a:gd name="T28" fmla="*/ 188 w 188"/>
                <a:gd name="T29" fmla="*/ 17 h 25"/>
                <a:gd name="T30" fmla="*/ 184 w 188"/>
                <a:gd name="T31" fmla="*/ 21 h 25"/>
                <a:gd name="T32" fmla="*/ 180 w 188"/>
                <a:gd name="T33" fmla="*/ 25 h 25"/>
                <a:gd name="T34" fmla="*/ 176 w 188"/>
                <a:gd name="T3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8" h="25">
                  <a:moveTo>
                    <a:pt x="176" y="25"/>
                  </a:moveTo>
                  <a:lnTo>
                    <a:pt x="13" y="25"/>
                  </a:lnTo>
                  <a:lnTo>
                    <a:pt x="9" y="25"/>
                  </a:lnTo>
                  <a:lnTo>
                    <a:pt x="9" y="21"/>
                  </a:lnTo>
                  <a:lnTo>
                    <a:pt x="5" y="17"/>
                  </a:lnTo>
                  <a:lnTo>
                    <a:pt x="0" y="12"/>
                  </a:lnTo>
                  <a:lnTo>
                    <a:pt x="9" y="0"/>
                  </a:lnTo>
                  <a:lnTo>
                    <a:pt x="9" y="0"/>
                  </a:lnTo>
                  <a:lnTo>
                    <a:pt x="13" y="0"/>
                  </a:lnTo>
                  <a:lnTo>
                    <a:pt x="176" y="0"/>
                  </a:lnTo>
                  <a:lnTo>
                    <a:pt x="180" y="0"/>
                  </a:lnTo>
                  <a:lnTo>
                    <a:pt x="184" y="0"/>
                  </a:lnTo>
                  <a:lnTo>
                    <a:pt x="188" y="8"/>
                  </a:lnTo>
                  <a:lnTo>
                    <a:pt x="188" y="12"/>
                  </a:lnTo>
                  <a:lnTo>
                    <a:pt x="188" y="17"/>
                  </a:lnTo>
                  <a:lnTo>
                    <a:pt x="184" y="21"/>
                  </a:lnTo>
                  <a:lnTo>
                    <a:pt x="180" y="25"/>
                  </a:lnTo>
                  <a:lnTo>
                    <a:pt x="176" y="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5860" y="918"/>
              <a:ext cx="299" cy="368"/>
            </a:xfrm>
            <a:custGeom>
              <a:avLst/>
              <a:gdLst>
                <a:gd name="T0" fmla="*/ 269 w 299"/>
                <a:gd name="T1" fmla="*/ 0 h 368"/>
                <a:gd name="T2" fmla="*/ 98 w 299"/>
                <a:gd name="T3" fmla="*/ 0 h 368"/>
                <a:gd name="T4" fmla="*/ 0 w 299"/>
                <a:gd name="T5" fmla="*/ 94 h 368"/>
                <a:gd name="T6" fmla="*/ 0 w 299"/>
                <a:gd name="T7" fmla="*/ 338 h 368"/>
                <a:gd name="T8" fmla="*/ 4 w 299"/>
                <a:gd name="T9" fmla="*/ 350 h 368"/>
                <a:gd name="T10" fmla="*/ 8 w 299"/>
                <a:gd name="T11" fmla="*/ 359 h 368"/>
                <a:gd name="T12" fmla="*/ 17 w 299"/>
                <a:gd name="T13" fmla="*/ 363 h 368"/>
                <a:gd name="T14" fmla="*/ 30 w 299"/>
                <a:gd name="T15" fmla="*/ 368 h 368"/>
                <a:gd name="T16" fmla="*/ 299 w 299"/>
                <a:gd name="T17" fmla="*/ 368 h 368"/>
                <a:gd name="T18" fmla="*/ 299 w 299"/>
                <a:gd name="T19" fmla="*/ 35 h 368"/>
                <a:gd name="T20" fmla="*/ 295 w 299"/>
                <a:gd name="T21" fmla="*/ 22 h 368"/>
                <a:gd name="T22" fmla="*/ 290 w 299"/>
                <a:gd name="T23" fmla="*/ 13 h 368"/>
                <a:gd name="T24" fmla="*/ 282 w 299"/>
                <a:gd name="T25" fmla="*/ 5 h 368"/>
                <a:gd name="T26" fmla="*/ 269 w 299"/>
                <a:gd name="T27" fmla="*/ 0 h 368"/>
                <a:gd name="T28" fmla="*/ 278 w 299"/>
                <a:gd name="T29" fmla="*/ 342 h 368"/>
                <a:gd name="T30" fmla="*/ 43 w 299"/>
                <a:gd name="T31" fmla="*/ 342 h 368"/>
                <a:gd name="T32" fmla="*/ 38 w 299"/>
                <a:gd name="T33" fmla="*/ 342 h 368"/>
                <a:gd name="T34" fmla="*/ 30 w 299"/>
                <a:gd name="T35" fmla="*/ 338 h 368"/>
                <a:gd name="T36" fmla="*/ 26 w 299"/>
                <a:gd name="T37" fmla="*/ 329 h 368"/>
                <a:gd name="T38" fmla="*/ 26 w 299"/>
                <a:gd name="T39" fmla="*/ 325 h 368"/>
                <a:gd name="T40" fmla="*/ 26 w 299"/>
                <a:gd name="T41" fmla="*/ 107 h 368"/>
                <a:gd name="T42" fmla="*/ 81 w 299"/>
                <a:gd name="T43" fmla="*/ 107 h 368"/>
                <a:gd name="T44" fmla="*/ 90 w 299"/>
                <a:gd name="T45" fmla="*/ 107 h 368"/>
                <a:gd name="T46" fmla="*/ 98 w 299"/>
                <a:gd name="T47" fmla="*/ 103 h 368"/>
                <a:gd name="T48" fmla="*/ 107 w 299"/>
                <a:gd name="T49" fmla="*/ 94 h 368"/>
                <a:gd name="T50" fmla="*/ 107 w 299"/>
                <a:gd name="T51" fmla="*/ 82 h 368"/>
                <a:gd name="T52" fmla="*/ 107 w 299"/>
                <a:gd name="T53" fmla="*/ 26 h 368"/>
                <a:gd name="T54" fmla="*/ 260 w 299"/>
                <a:gd name="T55" fmla="*/ 26 h 368"/>
                <a:gd name="T56" fmla="*/ 265 w 299"/>
                <a:gd name="T57" fmla="*/ 26 h 368"/>
                <a:gd name="T58" fmla="*/ 269 w 299"/>
                <a:gd name="T59" fmla="*/ 30 h 368"/>
                <a:gd name="T60" fmla="*/ 278 w 299"/>
                <a:gd name="T61" fmla="*/ 39 h 368"/>
                <a:gd name="T62" fmla="*/ 278 w 299"/>
                <a:gd name="T63" fmla="*/ 47 h 368"/>
                <a:gd name="T64" fmla="*/ 278 w 299"/>
                <a:gd name="T65" fmla="*/ 34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9" h="368">
                  <a:moveTo>
                    <a:pt x="269" y="0"/>
                  </a:moveTo>
                  <a:lnTo>
                    <a:pt x="98" y="0"/>
                  </a:lnTo>
                  <a:lnTo>
                    <a:pt x="0" y="94"/>
                  </a:lnTo>
                  <a:lnTo>
                    <a:pt x="0" y="338"/>
                  </a:lnTo>
                  <a:lnTo>
                    <a:pt x="4" y="350"/>
                  </a:lnTo>
                  <a:lnTo>
                    <a:pt x="8" y="359"/>
                  </a:lnTo>
                  <a:lnTo>
                    <a:pt x="17" y="363"/>
                  </a:lnTo>
                  <a:lnTo>
                    <a:pt x="30" y="368"/>
                  </a:lnTo>
                  <a:lnTo>
                    <a:pt x="299" y="368"/>
                  </a:lnTo>
                  <a:lnTo>
                    <a:pt x="299" y="35"/>
                  </a:lnTo>
                  <a:lnTo>
                    <a:pt x="295" y="22"/>
                  </a:lnTo>
                  <a:lnTo>
                    <a:pt x="290" y="13"/>
                  </a:lnTo>
                  <a:lnTo>
                    <a:pt x="282" y="5"/>
                  </a:lnTo>
                  <a:lnTo>
                    <a:pt x="269" y="0"/>
                  </a:lnTo>
                  <a:close/>
                  <a:moveTo>
                    <a:pt x="278" y="342"/>
                  </a:moveTo>
                  <a:lnTo>
                    <a:pt x="43" y="342"/>
                  </a:lnTo>
                  <a:lnTo>
                    <a:pt x="38" y="342"/>
                  </a:lnTo>
                  <a:lnTo>
                    <a:pt x="30" y="338"/>
                  </a:lnTo>
                  <a:lnTo>
                    <a:pt x="26" y="329"/>
                  </a:lnTo>
                  <a:lnTo>
                    <a:pt x="26" y="325"/>
                  </a:lnTo>
                  <a:lnTo>
                    <a:pt x="26" y="107"/>
                  </a:lnTo>
                  <a:lnTo>
                    <a:pt x="81" y="107"/>
                  </a:lnTo>
                  <a:lnTo>
                    <a:pt x="90" y="107"/>
                  </a:lnTo>
                  <a:lnTo>
                    <a:pt x="98" y="103"/>
                  </a:lnTo>
                  <a:lnTo>
                    <a:pt x="107" y="94"/>
                  </a:lnTo>
                  <a:lnTo>
                    <a:pt x="107" y="82"/>
                  </a:lnTo>
                  <a:lnTo>
                    <a:pt x="107" y="26"/>
                  </a:lnTo>
                  <a:lnTo>
                    <a:pt x="260" y="26"/>
                  </a:lnTo>
                  <a:lnTo>
                    <a:pt x="265" y="26"/>
                  </a:lnTo>
                  <a:lnTo>
                    <a:pt x="269" y="30"/>
                  </a:lnTo>
                  <a:lnTo>
                    <a:pt x="278" y="39"/>
                  </a:lnTo>
                  <a:lnTo>
                    <a:pt x="278" y="47"/>
                  </a:lnTo>
                  <a:lnTo>
                    <a:pt x="278" y="3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6799" y="688"/>
              <a:ext cx="129" cy="21"/>
            </a:xfrm>
            <a:custGeom>
              <a:avLst/>
              <a:gdLst>
                <a:gd name="T0" fmla="*/ 120 w 129"/>
                <a:gd name="T1" fmla="*/ 21 h 21"/>
                <a:gd name="T2" fmla="*/ 5 w 129"/>
                <a:gd name="T3" fmla="*/ 21 h 21"/>
                <a:gd name="T4" fmla="*/ 5 w 129"/>
                <a:gd name="T5" fmla="*/ 21 h 21"/>
                <a:gd name="T6" fmla="*/ 5 w 129"/>
                <a:gd name="T7" fmla="*/ 17 h 21"/>
                <a:gd name="T8" fmla="*/ 0 w 129"/>
                <a:gd name="T9" fmla="*/ 13 h 21"/>
                <a:gd name="T10" fmla="*/ 5 w 129"/>
                <a:gd name="T11" fmla="*/ 9 h 21"/>
                <a:gd name="T12" fmla="*/ 5 w 129"/>
                <a:gd name="T13" fmla="*/ 4 h 21"/>
                <a:gd name="T14" fmla="*/ 5 w 129"/>
                <a:gd name="T15" fmla="*/ 0 h 21"/>
                <a:gd name="T16" fmla="*/ 120 w 129"/>
                <a:gd name="T17" fmla="*/ 0 h 21"/>
                <a:gd name="T18" fmla="*/ 124 w 129"/>
                <a:gd name="T19" fmla="*/ 4 h 21"/>
                <a:gd name="T20" fmla="*/ 129 w 129"/>
                <a:gd name="T21" fmla="*/ 9 h 21"/>
                <a:gd name="T22" fmla="*/ 129 w 129"/>
                <a:gd name="T23" fmla="*/ 13 h 21"/>
                <a:gd name="T24" fmla="*/ 129 w 129"/>
                <a:gd name="T25" fmla="*/ 17 h 21"/>
                <a:gd name="T26" fmla="*/ 129 w 129"/>
                <a:gd name="T27" fmla="*/ 17 h 21"/>
                <a:gd name="T28" fmla="*/ 124 w 129"/>
                <a:gd name="T29" fmla="*/ 21 h 21"/>
                <a:gd name="T30" fmla="*/ 120 w 129"/>
                <a:gd name="T3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21">
                  <a:moveTo>
                    <a:pt x="120" y="21"/>
                  </a:moveTo>
                  <a:lnTo>
                    <a:pt x="5" y="21"/>
                  </a:lnTo>
                  <a:lnTo>
                    <a:pt x="5" y="21"/>
                  </a:lnTo>
                  <a:lnTo>
                    <a:pt x="5" y="17"/>
                  </a:lnTo>
                  <a:lnTo>
                    <a:pt x="0" y="13"/>
                  </a:lnTo>
                  <a:lnTo>
                    <a:pt x="5" y="9"/>
                  </a:lnTo>
                  <a:lnTo>
                    <a:pt x="5" y="4"/>
                  </a:lnTo>
                  <a:lnTo>
                    <a:pt x="5" y="0"/>
                  </a:lnTo>
                  <a:lnTo>
                    <a:pt x="120" y="0"/>
                  </a:lnTo>
                  <a:lnTo>
                    <a:pt x="124" y="4"/>
                  </a:lnTo>
                  <a:lnTo>
                    <a:pt x="129" y="9"/>
                  </a:lnTo>
                  <a:lnTo>
                    <a:pt x="129" y="13"/>
                  </a:lnTo>
                  <a:lnTo>
                    <a:pt x="129" y="17"/>
                  </a:lnTo>
                  <a:lnTo>
                    <a:pt x="129" y="17"/>
                  </a:lnTo>
                  <a:lnTo>
                    <a:pt x="124" y="21"/>
                  </a:lnTo>
                  <a:lnTo>
                    <a:pt x="120" y="2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6851" y="654"/>
              <a:ext cx="77" cy="17"/>
            </a:xfrm>
            <a:custGeom>
              <a:avLst/>
              <a:gdLst>
                <a:gd name="T0" fmla="*/ 68 w 77"/>
                <a:gd name="T1" fmla="*/ 17 h 17"/>
                <a:gd name="T2" fmla="*/ 8 w 77"/>
                <a:gd name="T3" fmla="*/ 17 h 17"/>
                <a:gd name="T4" fmla="*/ 4 w 77"/>
                <a:gd name="T5" fmla="*/ 17 h 17"/>
                <a:gd name="T6" fmla="*/ 0 w 77"/>
                <a:gd name="T7" fmla="*/ 17 h 17"/>
                <a:gd name="T8" fmla="*/ 0 w 77"/>
                <a:gd name="T9" fmla="*/ 13 h 17"/>
                <a:gd name="T10" fmla="*/ 0 w 77"/>
                <a:gd name="T11" fmla="*/ 8 h 17"/>
                <a:gd name="T12" fmla="*/ 0 w 77"/>
                <a:gd name="T13" fmla="*/ 4 h 17"/>
                <a:gd name="T14" fmla="*/ 0 w 77"/>
                <a:gd name="T15" fmla="*/ 4 h 17"/>
                <a:gd name="T16" fmla="*/ 8 w 77"/>
                <a:gd name="T17" fmla="*/ 0 h 17"/>
                <a:gd name="T18" fmla="*/ 68 w 77"/>
                <a:gd name="T19" fmla="*/ 0 h 17"/>
                <a:gd name="T20" fmla="*/ 72 w 77"/>
                <a:gd name="T21" fmla="*/ 0 h 17"/>
                <a:gd name="T22" fmla="*/ 77 w 77"/>
                <a:gd name="T23" fmla="*/ 4 h 17"/>
                <a:gd name="T24" fmla="*/ 77 w 77"/>
                <a:gd name="T25" fmla="*/ 4 h 17"/>
                <a:gd name="T26" fmla="*/ 77 w 77"/>
                <a:gd name="T27" fmla="*/ 8 h 17"/>
                <a:gd name="T28" fmla="*/ 77 w 77"/>
                <a:gd name="T29" fmla="*/ 13 h 17"/>
                <a:gd name="T30" fmla="*/ 77 w 77"/>
                <a:gd name="T31" fmla="*/ 17 h 17"/>
                <a:gd name="T32" fmla="*/ 72 w 77"/>
                <a:gd name="T33" fmla="*/ 17 h 17"/>
                <a:gd name="T34" fmla="*/ 68 w 77"/>
                <a:gd name="T3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17">
                  <a:moveTo>
                    <a:pt x="68" y="17"/>
                  </a:moveTo>
                  <a:lnTo>
                    <a:pt x="8" y="17"/>
                  </a:lnTo>
                  <a:lnTo>
                    <a:pt x="4" y="17"/>
                  </a:lnTo>
                  <a:lnTo>
                    <a:pt x="0" y="17"/>
                  </a:lnTo>
                  <a:lnTo>
                    <a:pt x="0" y="13"/>
                  </a:lnTo>
                  <a:lnTo>
                    <a:pt x="0" y="8"/>
                  </a:lnTo>
                  <a:lnTo>
                    <a:pt x="0" y="4"/>
                  </a:lnTo>
                  <a:lnTo>
                    <a:pt x="0" y="4"/>
                  </a:lnTo>
                  <a:lnTo>
                    <a:pt x="8" y="0"/>
                  </a:lnTo>
                  <a:lnTo>
                    <a:pt x="68" y="0"/>
                  </a:lnTo>
                  <a:lnTo>
                    <a:pt x="72" y="0"/>
                  </a:lnTo>
                  <a:lnTo>
                    <a:pt x="77" y="4"/>
                  </a:lnTo>
                  <a:lnTo>
                    <a:pt x="77" y="4"/>
                  </a:lnTo>
                  <a:lnTo>
                    <a:pt x="77" y="8"/>
                  </a:lnTo>
                  <a:lnTo>
                    <a:pt x="77" y="13"/>
                  </a:lnTo>
                  <a:lnTo>
                    <a:pt x="77" y="17"/>
                  </a:lnTo>
                  <a:lnTo>
                    <a:pt x="72" y="17"/>
                  </a:lnTo>
                  <a:lnTo>
                    <a:pt x="68"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6799" y="726"/>
              <a:ext cx="129" cy="17"/>
            </a:xfrm>
            <a:custGeom>
              <a:avLst/>
              <a:gdLst>
                <a:gd name="T0" fmla="*/ 120 w 129"/>
                <a:gd name="T1" fmla="*/ 17 h 17"/>
                <a:gd name="T2" fmla="*/ 5 w 129"/>
                <a:gd name="T3" fmla="*/ 17 h 17"/>
                <a:gd name="T4" fmla="*/ 5 w 129"/>
                <a:gd name="T5" fmla="*/ 17 h 17"/>
                <a:gd name="T6" fmla="*/ 5 w 129"/>
                <a:gd name="T7" fmla="*/ 13 h 17"/>
                <a:gd name="T8" fmla="*/ 0 w 129"/>
                <a:gd name="T9" fmla="*/ 9 h 17"/>
                <a:gd name="T10" fmla="*/ 5 w 129"/>
                <a:gd name="T11" fmla="*/ 5 h 17"/>
                <a:gd name="T12" fmla="*/ 5 w 129"/>
                <a:gd name="T13" fmla="*/ 0 h 17"/>
                <a:gd name="T14" fmla="*/ 5 w 129"/>
                <a:gd name="T15" fmla="*/ 0 h 17"/>
                <a:gd name="T16" fmla="*/ 120 w 129"/>
                <a:gd name="T17" fmla="*/ 0 h 17"/>
                <a:gd name="T18" fmla="*/ 124 w 129"/>
                <a:gd name="T19" fmla="*/ 0 h 17"/>
                <a:gd name="T20" fmla="*/ 129 w 129"/>
                <a:gd name="T21" fmla="*/ 5 h 17"/>
                <a:gd name="T22" fmla="*/ 129 w 129"/>
                <a:gd name="T23" fmla="*/ 5 h 17"/>
                <a:gd name="T24" fmla="*/ 129 w 129"/>
                <a:gd name="T25" fmla="*/ 9 h 17"/>
                <a:gd name="T26" fmla="*/ 129 w 129"/>
                <a:gd name="T27" fmla="*/ 13 h 17"/>
                <a:gd name="T28" fmla="*/ 124 w 129"/>
                <a:gd name="T29" fmla="*/ 17 h 17"/>
                <a:gd name="T30" fmla="*/ 120 w 129"/>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7">
                  <a:moveTo>
                    <a:pt x="120" y="17"/>
                  </a:moveTo>
                  <a:lnTo>
                    <a:pt x="5" y="17"/>
                  </a:lnTo>
                  <a:lnTo>
                    <a:pt x="5" y="17"/>
                  </a:lnTo>
                  <a:lnTo>
                    <a:pt x="5" y="13"/>
                  </a:lnTo>
                  <a:lnTo>
                    <a:pt x="0" y="9"/>
                  </a:lnTo>
                  <a:lnTo>
                    <a:pt x="5" y="5"/>
                  </a:lnTo>
                  <a:lnTo>
                    <a:pt x="5" y="0"/>
                  </a:lnTo>
                  <a:lnTo>
                    <a:pt x="5" y="0"/>
                  </a:lnTo>
                  <a:lnTo>
                    <a:pt x="120" y="0"/>
                  </a:lnTo>
                  <a:lnTo>
                    <a:pt x="124" y="0"/>
                  </a:lnTo>
                  <a:lnTo>
                    <a:pt x="129" y="5"/>
                  </a:lnTo>
                  <a:lnTo>
                    <a:pt x="129" y="5"/>
                  </a:lnTo>
                  <a:lnTo>
                    <a:pt x="129" y="9"/>
                  </a:lnTo>
                  <a:lnTo>
                    <a:pt x="129" y="13"/>
                  </a:lnTo>
                  <a:lnTo>
                    <a:pt x="124" y="17"/>
                  </a:lnTo>
                  <a:lnTo>
                    <a:pt x="120"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6799" y="765"/>
              <a:ext cx="129" cy="17"/>
            </a:xfrm>
            <a:custGeom>
              <a:avLst/>
              <a:gdLst>
                <a:gd name="T0" fmla="*/ 120 w 129"/>
                <a:gd name="T1" fmla="*/ 17 h 17"/>
                <a:gd name="T2" fmla="*/ 5 w 129"/>
                <a:gd name="T3" fmla="*/ 17 h 17"/>
                <a:gd name="T4" fmla="*/ 5 w 129"/>
                <a:gd name="T5" fmla="*/ 17 h 17"/>
                <a:gd name="T6" fmla="*/ 5 w 129"/>
                <a:gd name="T7" fmla="*/ 13 h 17"/>
                <a:gd name="T8" fmla="*/ 0 w 129"/>
                <a:gd name="T9" fmla="*/ 13 h 17"/>
                <a:gd name="T10" fmla="*/ 0 w 129"/>
                <a:gd name="T11" fmla="*/ 8 h 17"/>
                <a:gd name="T12" fmla="*/ 5 w 129"/>
                <a:gd name="T13" fmla="*/ 0 h 17"/>
                <a:gd name="T14" fmla="*/ 5 w 129"/>
                <a:gd name="T15" fmla="*/ 0 h 17"/>
                <a:gd name="T16" fmla="*/ 5 w 129"/>
                <a:gd name="T17" fmla="*/ 0 h 17"/>
                <a:gd name="T18" fmla="*/ 120 w 129"/>
                <a:gd name="T19" fmla="*/ 0 h 17"/>
                <a:gd name="T20" fmla="*/ 124 w 129"/>
                <a:gd name="T21" fmla="*/ 0 h 17"/>
                <a:gd name="T22" fmla="*/ 129 w 129"/>
                <a:gd name="T23" fmla="*/ 0 h 17"/>
                <a:gd name="T24" fmla="*/ 129 w 129"/>
                <a:gd name="T25" fmla="*/ 4 h 17"/>
                <a:gd name="T26" fmla="*/ 129 w 129"/>
                <a:gd name="T27" fmla="*/ 8 h 17"/>
                <a:gd name="T28" fmla="*/ 129 w 129"/>
                <a:gd name="T29" fmla="*/ 13 h 17"/>
                <a:gd name="T30" fmla="*/ 129 w 129"/>
                <a:gd name="T31" fmla="*/ 13 h 17"/>
                <a:gd name="T32" fmla="*/ 124 w 129"/>
                <a:gd name="T33" fmla="*/ 17 h 17"/>
                <a:gd name="T34" fmla="*/ 120 w 129"/>
                <a:gd name="T3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17">
                  <a:moveTo>
                    <a:pt x="120" y="17"/>
                  </a:moveTo>
                  <a:lnTo>
                    <a:pt x="5" y="17"/>
                  </a:lnTo>
                  <a:lnTo>
                    <a:pt x="5" y="17"/>
                  </a:lnTo>
                  <a:lnTo>
                    <a:pt x="5" y="13"/>
                  </a:lnTo>
                  <a:lnTo>
                    <a:pt x="0" y="13"/>
                  </a:lnTo>
                  <a:lnTo>
                    <a:pt x="0" y="8"/>
                  </a:lnTo>
                  <a:lnTo>
                    <a:pt x="5" y="0"/>
                  </a:lnTo>
                  <a:lnTo>
                    <a:pt x="5" y="0"/>
                  </a:lnTo>
                  <a:lnTo>
                    <a:pt x="5" y="0"/>
                  </a:lnTo>
                  <a:lnTo>
                    <a:pt x="120" y="0"/>
                  </a:lnTo>
                  <a:lnTo>
                    <a:pt x="124" y="0"/>
                  </a:lnTo>
                  <a:lnTo>
                    <a:pt x="129" y="0"/>
                  </a:lnTo>
                  <a:lnTo>
                    <a:pt x="129" y="4"/>
                  </a:lnTo>
                  <a:lnTo>
                    <a:pt x="129" y="8"/>
                  </a:lnTo>
                  <a:lnTo>
                    <a:pt x="129" y="13"/>
                  </a:lnTo>
                  <a:lnTo>
                    <a:pt x="129" y="13"/>
                  </a:lnTo>
                  <a:lnTo>
                    <a:pt x="124" y="17"/>
                  </a:lnTo>
                  <a:lnTo>
                    <a:pt x="120"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6757" y="586"/>
              <a:ext cx="213" cy="256"/>
            </a:xfrm>
            <a:custGeom>
              <a:avLst/>
              <a:gdLst>
                <a:gd name="T0" fmla="*/ 192 w 213"/>
                <a:gd name="T1" fmla="*/ 0 h 256"/>
                <a:gd name="T2" fmla="*/ 68 w 213"/>
                <a:gd name="T3" fmla="*/ 0 h 256"/>
                <a:gd name="T4" fmla="*/ 0 w 213"/>
                <a:gd name="T5" fmla="*/ 64 h 256"/>
                <a:gd name="T6" fmla="*/ 0 w 213"/>
                <a:gd name="T7" fmla="*/ 234 h 256"/>
                <a:gd name="T8" fmla="*/ 4 w 213"/>
                <a:gd name="T9" fmla="*/ 243 h 256"/>
                <a:gd name="T10" fmla="*/ 8 w 213"/>
                <a:gd name="T11" fmla="*/ 251 h 256"/>
                <a:gd name="T12" fmla="*/ 13 w 213"/>
                <a:gd name="T13" fmla="*/ 256 h 256"/>
                <a:gd name="T14" fmla="*/ 21 w 213"/>
                <a:gd name="T15" fmla="*/ 256 h 256"/>
                <a:gd name="T16" fmla="*/ 213 w 213"/>
                <a:gd name="T17" fmla="*/ 256 h 256"/>
                <a:gd name="T18" fmla="*/ 213 w 213"/>
                <a:gd name="T19" fmla="*/ 21 h 256"/>
                <a:gd name="T20" fmla="*/ 209 w 213"/>
                <a:gd name="T21" fmla="*/ 12 h 256"/>
                <a:gd name="T22" fmla="*/ 205 w 213"/>
                <a:gd name="T23" fmla="*/ 4 h 256"/>
                <a:gd name="T24" fmla="*/ 201 w 213"/>
                <a:gd name="T25" fmla="*/ 0 h 256"/>
                <a:gd name="T26" fmla="*/ 192 w 213"/>
                <a:gd name="T27" fmla="*/ 0 h 256"/>
                <a:gd name="T28" fmla="*/ 196 w 213"/>
                <a:gd name="T29" fmla="*/ 239 h 256"/>
                <a:gd name="T30" fmla="*/ 30 w 213"/>
                <a:gd name="T31" fmla="*/ 239 h 256"/>
                <a:gd name="T32" fmla="*/ 25 w 213"/>
                <a:gd name="T33" fmla="*/ 239 h 256"/>
                <a:gd name="T34" fmla="*/ 21 w 213"/>
                <a:gd name="T35" fmla="*/ 234 h 256"/>
                <a:gd name="T36" fmla="*/ 17 w 213"/>
                <a:gd name="T37" fmla="*/ 230 h 256"/>
                <a:gd name="T38" fmla="*/ 17 w 213"/>
                <a:gd name="T39" fmla="*/ 226 h 256"/>
                <a:gd name="T40" fmla="*/ 17 w 213"/>
                <a:gd name="T41" fmla="*/ 72 h 256"/>
                <a:gd name="T42" fmla="*/ 60 w 213"/>
                <a:gd name="T43" fmla="*/ 72 h 256"/>
                <a:gd name="T44" fmla="*/ 64 w 213"/>
                <a:gd name="T45" fmla="*/ 72 h 256"/>
                <a:gd name="T46" fmla="*/ 72 w 213"/>
                <a:gd name="T47" fmla="*/ 68 h 256"/>
                <a:gd name="T48" fmla="*/ 77 w 213"/>
                <a:gd name="T49" fmla="*/ 64 h 256"/>
                <a:gd name="T50" fmla="*/ 77 w 213"/>
                <a:gd name="T51" fmla="*/ 55 h 256"/>
                <a:gd name="T52" fmla="*/ 77 w 213"/>
                <a:gd name="T53" fmla="*/ 17 h 256"/>
                <a:gd name="T54" fmla="*/ 183 w 213"/>
                <a:gd name="T55" fmla="*/ 17 h 256"/>
                <a:gd name="T56" fmla="*/ 188 w 213"/>
                <a:gd name="T57" fmla="*/ 17 h 256"/>
                <a:gd name="T58" fmla="*/ 192 w 213"/>
                <a:gd name="T59" fmla="*/ 17 h 256"/>
                <a:gd name="T60" fmla="*/ 196 w 213"/>
                <a:gd name="T61" fmla="*/ 25 h 256"/>
                <a:gd name="T62" fmla="*/ 196 w 213"/>
                <a:gd name="T63" fmla="*/ 29 h 256"/>
                <a:gd name="T64" fmla="*/ 196 w 213"/>
                <a:gd name="T65" fmla="*/ 23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256">
                  <a:moveTo>
                    <a:pt x="192" y="0"/>
                  </a:moveTo>
                  <a:lnTo>
                    <a:pt x="68" y="0"/>
                  </a:lnTo>
                  <a:lnTo>
                    <a:pt x="0" y="64"/>
                  </a:lnTo>
                  <a:lnTo>
                    <a:pt x="0" y="234"/>
                  </a:lnTo>
                  <a:lnTo>
                    <a:pt x="4" y="243"/>
                  </a:lnTo>
                  <a:lnTo>
                    <a:pt x="8" y="251"/>
                  </a:lnTo>
                  <a:lnTo>
                    <a:pt x="13" y="256"/>
                  </a:lnTo>
                  <a:lnTo>
                    <a:pt x="21" y="256"/>
                  </a:lnTo>
                  <a:lnTo>
                    <a:pt x="213" y="256"/>
                  </a:lnTo>
                  <a:lnTo>
                    <a:pt x="213" y="21"/>
                  </a:lnTo>
                  <a:lnTo>
                    <a:pt x="209" y="12"/>
                  </a:lnTo>
                  <a:lnTo>
                    <a:pt x="205" y="4"/>
                  </a:lnTo>
                  <a:lnTo>
                    <a:pt x="201" y="0"/>
                  </a:lnTo>
                  <a:lnTo>
                    <a:pt x="192" y="0"/>
                  </a:lnTo>
                  <a:close/>
                  <a:moveTo>
                    <a:pt x="196" y="239"/>
                  </a:moveTo>
                  <a:lnTo>
                    <a:pt x="30" y="239"/>
                  </a:lnTo>
                  <a:lnTo>
                    <a:pt x="25" y="239"/>
                  </a:lnTo>
                  <a:lnTo>
                    <a:pt x="21" y="234"/>
                  </a:lnTo>
                  <a:lnTo>
                    <a:pt x="17" y="230"/>
                  </a:lnTo>
                  <a:lnTo>
                    <a:pt x="17" y="226"/>
                  </a:lnTo>
                  <a:lnTo>
                    <a:pt x="17" y="72"/>
                  </a:lnTo>
                  <a:lnTo>
                    <a:pt x="60" y="72"/>
                  </a:lnTo>
                  <a:lnTo>
                    <a:pt x="64" y="72"/>
                  </a:lnTo>
                  <a:lnTo>
                    <a:pt x="72" y="68"/>
                  </a:lnTo>
                  <a:lnTo>
                    <a:pt x="77" y="64"/>
                  </a:lnTo>
                  <a:lnTo>
                    <a:pt x="77" y="55"/>
                  </a:lnTo>
                  <a:lnTo>
                    <a:pt x="77" y="17"/>
                  </a:lnTo>
                  <a:lnTo>
                    <a:pt x="183" y="17"/>
                  </a:lnTo>
                  <a:lnTo>
                    <a:pt x="188" y="17"/>
                  </a:lnTo>
                  <a:lnTo>
                    <a:pt x="192" y="17"/>
                  </a:lnTo>
                  <a:lnTo>
                    <a:pt x="196" y="25"/>
                  </a:lnTo>
                  <a:lnTo>
                    <a:pt x="196" y="29"/>
                  </a:lnTo>
                  <a:lnTo>
                    <a:pt x="196" y="239"/>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6253" y="786"/>
              <a:ext cx="85" cy="150"/>
            </a:xfrm>
            <a:custGeom>
              <a:avLst/>
              <a:gdLst>
                <a:gd name="T0" fmla="*/ 85 w 85"/>
                <a:gd name="T1" fmla="*/ 51 h 150"/>
                <a:gd name="T2" fmla="*/ 85 w 85"/>
                <a:gd name="T3" fmla="*/ 150 h 150"/>
                <a:gd name="T4" fmla="*/ 0 w 85"/>
                <a:gd name="T5" fmla="*/ 98 h 150"/>
                <a:gd name="T6" fmla="*/ 0 w 85"/>
                <a:gd name="T7" fmla="*/ 0 h 150"/>
                <a:gd name="T8" fmla="*/ 85 w 85"/>
                <a:gd name="T9" fmla="*/ 51 h 150"/>
              </a:gdLst>
              <a:ahLst/>
              <a:cxnLst>
                <a:cxn ang="0">
                  <a:pos x="T0" y="T1"/>
                </a:cxn>
                <a:cxn ang="0">
                  <a:pos x="T2" y="T3"/>
                </a:cxn>
                <a:cxn ang="0">
                  <a:pos x="T4" y="T5"/>
                </a:cxn>
                <a:cxn ang="0">
                  <a:pos x="T6" y="T7"/>
                </a:cxn>
                <a:cxn ang="0">
                  <a:pos x="T8" y="T9"/>
                </a:cxn>
              </a:cxnLst>
              <a:rect l="0" t="0" r="r" b="b"/>
              <a:pathLst>
                <a:path w="85" h="150">
                  <a:moveTo>
                    <a:pt x="85" y="51"/>
                  </a:moveTo>
                  <a:lnTo>
                    <a:pt x="85" y="150"/>
                  </a:lnTo>
                  <a:lnTo>
                    <a:pt x="0" y="98"/>
                  </a:lnTo>
                  <a:lnTo>
                    <a:pt x="0" y="0"/>
                  </a:lnTo>
                  <a:lnTo>
                    <a:pt x="85"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6360" y="786"/>
              <a:ext cx="85" cy="150"/>
            </a:xfrm>
            <a:custGeom>
              <a:avLst/>
              <a:gdLst>
                <a:gd name="T0" fmla="*/ 0 w 85"/>
                <a:gd name="T1" fmla="*/ 51 h 150"/>
                <a:gd name="T2" fmla="*/ 0 w 85"/>
                <a:gd name="T3" fmla="*/ 150 h 150"/>
                <a:gd name="T4" fmla="*/ 85 w 85"/>
                <a:gd name="T5" fmla="*/ 98 h 150"/>
                <a:gd name="T6" fmla="*/ 85 w 85"/>
                <a:gd name="T7" fmla="*/ 0 h 150"/>
                <a:gd name="T8" fmla="*/ 0 w 85"/>
                <a:gd name="T9" fmla="*/ 51 h 150"/>
              </a:gdLst>
              <a:ahLst/>
              <a:cxnLst>
                <a:cxn ang="0">
                  <a:pos x="T0" y="T1"/>
                </a:cxn>
                <a:cxn ang="0">
                  <a:pos x="T2" y="T3"/>
                </a:cxn>
                <a:cxn ang="0">
                  <a:pos x="T4" y="T5"/>
                </a:cxn>
                <a:cxn ang="0">
                  <a:pos x="T6" y="T7"/>
                </a:cxn>
                <a:cxn ang="0">
                  <a:pos x="T8" y="T9"/>
                </a:cxn>
              </a:cxnLst>
              <a:rect l="0" t="0" r="r" b="b"/>
              <a:pathLst>
                <a:path w="85" h="150">
                  <a:moveTo>
                    <a:pt x="0" y="51"/>
                  </a:moveTo>
                  <a:lnTo>
                    <a:pt x="0" y="150"/>
                  </a:lnTo>
                  <a:lnTo>
                    <a:pt x="85" y="98"/>
                  </a:lnTo>
                  <a:lnTo>
                    <a:pt x="85" y="0"/>
                  </a:lnTo>
                  <a:lnTo>
                    <a:pt x="0"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6261" y="722"/>
              <a:ext cx="171" cy="98"/>
            </a:xfrm>
            <a:custGeom>
              <a:avLst/>
              <a:gdLst>
                <a:gd name="T0" fmla="*/ 86 w 171"/>
                <a:gd name="T1" fmla="*/ 98 h 98"/>
                <a:gd name="T2" fmla="*/ 0 w 171"/>
                <a:gd name="T3" fmla="*/ 47 h 98"/>
                <a:gd name="T4" fmla="*/ 86 w 171"/>
                <a:gd name="T5" fmla="*/ 0 h 98"/>
                <a:gd name="T6" fmla="*/ 171 w 171"/>
                <a:gd name="T7" fmla="*/ 47 h 98"/>
                <a:gd name="T8" fmla="*/ 86 w 171"/>
                <a:gd name="T9" fmla="*/ 98 h 98"/>
              </a:gdLst>
              <a:ahLst/>
              <a:cxnLst>
                <a:cxn ang="0">
                  <a:pos x="T0" y="T1"/>
                </a:cxn>
                <a:cxn ang="0">
                  <a:pos x="T2" y="T3"/>
                </a:cxn>
                <a:cxn ang="0">
                  <a:pos x="T4" y="T5"/>
                </a:cxn>
                <a:cxn ang="0">
                  <a:pos x="T6" y="T7"/>
                </a:cxn>
                <a:cxn ang="0">
                  <a:pos x="T8" y="T9"/>
                </a:cxn>
              </a:cxnLst>
              <a:rect l="0" t="0" r="r" b="b"/>
              <a:pathLst>
                <a:path w="171" h="98">
                  <a:moveTo>
                    <a:pt x="86" y="98"/>
                  </a:moveTo>
                  <a:lnTo>
                    <a:pt x="0" y="47"/>
                  </a:lnTo>
                  <a:lnTo>
                    <a:pt x="86" y="0"/>
                  </a:lnTo>
                  <a:lnTo>
                    <a:pt x="171" y="47"/>
                  </a:lnTo>
                  <a:lnTo>
                    <a:pt x="86" y="98"/>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6466" y="786"/>
              <a:ext cx="86" cy="150"/>
            </a:xfrm>
            <a:custGeom>
              <a:avLst/>
              <a:gdLst>
                <a:gd name="T0" fmla="*/ 86 w 86"/>
                <a:gd name="T1" fmla="*/ 51 h 150"/>
                <a:gd name="T2" fmla="*/ 86 w 86"/>
                <a:gd name="T3" fmla="*/ 150 h 150"/>
                <a:gd name="T4" fmla="*/ 0 w 86"/>
                <a:gd name="T5" fmla="*/ 98 h 150"/>
                <a:gd name="T6" fmla="*/ 0 w 86"/>
                <a:gd name="T7" fmla="*/ 0 h 150"/>
                <a:gd name="T8" fmla="*/ 86 w 86"/>
                <a:gd name="T9" fmla="*/ 51 h 150"/>
              </a:gdLst>
              <a:ahLst/>
              <a:cxnLst>
                <a:cxn ang="0">
                  <a:pos x="T0" y="T1"/>
                </a:cxn>
                <a:cxn ang="0">
                  <a:pos x="T2" y="T3"/>
                </a:cxn>
                <a:cxn ang="0">
                  <a:pos x="T4" y="T5"/>
                </a:cxn>
                <a:cxn ang="0">
                  <a:pos x="T6" y="T7"/>
                </a:cxn>
                <a:cxn ang="0">
                  <a:pos x="T8" y="T9"/>
                </a:cxn>
              </a:cxnLst>
              <a:rect l="0" t="0" r="r" b="b"/>
              <a:pathLst>
                <a:path w="86" h="150">
                  <a:moveTo>
                    <a:pt x="86" y="51"/>
                  </a:moveTo>
                  <a:lnTo>
                    <a:pt x="86" y="150"/>
                  </a:lnTo>
                  <a:lnTo>
                    <a:pt x="0" y="98"/>
                  </a:lnTo>
                  <a:lnTo>
                    <a:pt x="0" y="0"/>
                  </a:lnTo>
                  <a:lnTo>
                    <a:pt x="86"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6573" y="786"/>
              <a:ext cx="81" cy="150"/>
            </a:xfrm>
            <a:custGeom>
              <a:avLst/>
              <a:gdLst>
                <a:gd name="T0" fmla="*/ 0 w 81"/>
                <a:gd name="T1" fmla="*/ 51 h 150"/>
                <a:gd name="T2" fmla="*/ 0 w 81"/>
                <a:gd name="T3" fmla="*/ 150 h 150"/>
                <a:gd name="T4" fmla="*/ 81 w 81"/>
                <a:gd name="T5" fmla="*/ 98 h 150"/>
                <a:gd name="T6" fmla="*/ 81 w 81"/>
                <a:gd name="T7" fmla="*/ 0 h 150"/>
                <a:gd name="T8" fmla="*/ 0 w 81"/>
                <a:gd name="T9" fmla="*/ 51 h 150"/>
              </a:gdLst>
              <a:ahLst/>
              <a:cxnLst>
                <a:cxn ang="0">
                  <a:pos x="T0" y="T1"/>
                </a:cxn>
                <a:cxn ang="0">
                  <a:pos x="T2" y="T3"/>
                </a:cxn>
                <a:cxn ang="0">
                  <a:pos x="T4" y="T5"/>
                </a:cxn>
                <a:cxn ang="0">
                  <a:pos x="T6" y="T7"/>
                </a:cxn>
                <a:cxn ang="0">
                  <a:pos x="T8" y="T9"/>
                </a:cxn>
              </a:cxnLst>
              <a:rect l="0" t="0" r="r" b="b"/>
              <a:pathLst>
                <a:path w="81" h="150">
                  <a:moveTo>
                    <a:pt x="0" y="51"/>
                  </a:moveTo>
                  <a:lnTo>
                    <a:pt x="0" y="150"/>
                  </a:lnTo>
                  <a:lnTo>
                    <a:pt x="81" y="98"/>
                  </a:lnTo>
                  <a:lnTo>
                    <a:pt x="81" y="0"/>
                  </a:lnTo>
                  <a:lnTo>
                    <a:pt x="0"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6475" y="722"/>
              <a:ext cx="171" cy="98"/>
            </a:xfrm>
            <a:custGeom>
              <a:avLst/>
              <a:gdLst>
                <a:gd name="T0" fmla="*/ 85 w 171"/>
                <a:gd name="T1" fmla="*/ 98 h 98"/>
                <a:gd name="T2" fmla="*/ 0 w 171"/>
                <a:gd name="T3" fmla="*/ 47 h 98"/>
                <a:gd name="T4" fmla="*/ 85 w 171"/>
                <a:gd name="T5" fmla="*/ 0 h 98"/>
                <a:gd name="T6" fmla="*/ 171 w 171"/>
                <a:gd name="T7" fmla="*/ 47 h 98"/>
                <a:gd name="T8" fmla="*/ 85 w 171"/>
                <a:gd name="T9" fmla="*/ 98 h 98"/>
              </a:gdLst>
              <a:ahLst/>
              <a:cxnLst>
                <a:cxn ang="0">
                  <a:pos x="T0" y="T1"/>
                </a:cxn>
                <a:cxn ang="0">
                  <a:pos x="T2" y="T3"/>
                </a:cxn>
                <a:cxn ang="0">
                  <a:pos x="T4" y="T5"/>
                </a:cxn>
                <a:cxn ang="0">
                  <a:pos x="T6" y="T7"/>
                </a:cxn>
                <a:cxn ang="0">
                  <a:pos x="T8" y="T9"/>
                </a:cxn>
              </a:cxnLst>
              <a:rect l="0" t="0" r="r" b="b"/>
              <a:pathLst>
                <a:path w="171" h="98">
                  <a:moveTo>
                    <a:pt x="85" y="98"/>
                  </a:moveTo>
                  <a:lnTo>
                    <a:pt x="0" y="47"/>
                  </a:lnTo>
                  <a:lnTo>
                    <a:pt x="85" y="0"/>
                  </a:lnTo>
                  <a:lnTo>
                    <a:pt x="171" y="47"/>
                  </a:lnTo>
                  <a:lnTo>
                    <a:pt x="85" y="98"/>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p:cNvSpPr>
            <p:nvPr/>
          </p:nvSpPr>
          <p:spPr bwMode="auto">
            <a:xfrm>
              <a:off x="6360" y="974"/>
              <a:ext cx="85" cy="145"/>
            </a:xfrm>
            <a:custGeom>
              <a:avLst/>
              <a:gdLst>
                <a:gd name="T0" fmla="*/ 85 w 85"/>
                <a:gd name="T1" fmla="*/ 47 h 145"/>
                <a:gd name="T2" fmla="*/ 85 w 85"/>
                <a:gd name="T3" fmla="*/ 145 h 145"/>
                <a:gd name="T4" fmla="*/ 0 w 85"/>
                <a:gd name="T5" fmla="*/ 94 h 145"/>
                <a:gd name="T6" fmla="*/ 0 w 85"/>
                <a:gd name="T7" fmla="*/ 0 h 145"/>
                <a:gd name="T8" fmla="*/ 85 w 85"/>
                <a:gd name="T9" fmla="*/ 47 h 145"/>
              </a:gdLst>
              <a:ahLst/>
              <a:cxnLst>
                <a:cxn ang="0">
                  <a:pos x="T0" y="T1"/>
                </a:cxn>
                <a:cxn ang="0">
                  <a:pos x="T2" y="T3"/>
                </a:cxn>
                <a:cxn ang="0">
                  <a:pos x="T4" y="T5"/>
                </a:cxn>
                <a:cxn ang="0">
                  <a:pos x="T6" y="T7"/>
                </a:cxn>
                <a:cxn ang="0">
                  <a:pos x="T8" y="T9"/>
                </a:cxn>
              </a:cxnLst>
              <a:rect l="0" t="0" r="r" b="b"/>
              <a:pathLst>
                <a:path w="85" h="145">
                  <a:moveTo>
                    <a:pt x="85" y="47"/>
                  </a:moveTo>
                  <a:lnTo>
                    <a:pt x="85" y="145"/>
                  </a:lnTo>
                  <a:lnTo>
                    <a:pt x="0" y="94"/>
                  </a:lnTo>
                  <a:lnTo>
                    <a:pt x="0" y="0"/>
                  </a:lnTo>
                  <a:lnTo>
                    <a:pt x="85"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6466" y="974"/>
              <a:ext cx="86" cy="145"/>
            </a:xfrm>
            <a:custGeom>
              <a:avLst/>
              <a:gdLst>
                <a:gd name="T0" fmla="*/ 0 w 86"/>
                <a:gd name="T1" fmla="*/ 47 h 145"/>
                <a:gd name="T2" fmla="*/ 0 w 86"/>
                <a:gd name="T3" fmla="*/ 145 h 145"/>
                <a:gd name="T4" fmla="*/ 86 w 86"/>
                <a:gd name="T5" fmla="*/ 94 h 145"/>
                <a:gd name="T6" fmla="*/ 86 w 86"/>
                <a:gd name="T7" fmla="*/ 0 h 145"/>
                <a:gd name="T8" fmla="*/ 0 w 86"/>
                <a:gd name="T9" fmla="*/ 47 h 145"/>
              </a:gdLst>
              <a:ahLst/>
              <a:cxnLst>
                <a:cxn ang="0">
                  <a:pos x="T0" y="T1"/>
                </a:cxn>
                <a:cxn ang="0">
                  <a:pos x="T2" y="T3"/>
                </a:cxn>
                <a:cxn ang="0">
                  <a:pos x="T4" y="T5"/>
                </a:cxn>
                <a:cxn ang="0">
                  <a:pos x="T6" y="T7"/>
                </a:cxn>
                <a:cxn ang="0">
                  <a:pos x="T8" y="T9"/>
                </a:cxn>
              </a:cxnLst>
              <a:rect l="0" t="0" r="r" b="b"/>
              <a:pathLst>
                <a:path w="86" h="145">
                  <a:moveTo>
                    <a:pt x="0" y="47"/>
                  </a:moveTo>
                  <a:lnTo>
                    <a:pt x="0" y="145"/>
                  </a:lnTo>
                  <a:lnTo>
                    <a:pt x="86" y="94"/>
                  </a:lnTo>
                  <a:lnTo>
                    <a:pt x="86"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6368" y="906"/>
              <a:ext cx="171" cy="98"/>
            </a:xfrm>
            <a:custGeom>
              <a:avLst/>
              <a:gdLst>
                <a:gd name="T0" fmla="*/ 86 w 171"/>
                <a:gd name="T1" fmla="*/ 98 h 98"/>
                <a:gd name="T2" fmla="*/ 0 w 171"/>
                <a:gd name="T3" fmla="*/ 47 h 98"/>
                <a:gd name="T4" fmla="*/ 86 w 171"/>
                <a:gd name="T5" fmla="*/ 0 h 98"/>
                <a:gd name="T6" fmla="*/ 171 w 171"/>
                <a:gd name="T7" fmla="*/ 47 h 98"/>
                <a:gd name="T8" fmla="*/ 86 w 171"/>
                <a:gd name="T9" fmla="*/ 98 h 98"/>
              </a:gdLst>
              <a:ahLst/>
              <a:cxnLst>
                <a:cxn ang="0">
                  <a:pos x="T0" y="T1"/>
                </a:cxn>
                <a:cxn ang="0">
                  <a:pos x="T2" y="T3"/>
                </a:cxn>
                <a:cxn ang="0">
                  <a:pos x="T4" y="T5"/>
                </a:cxn>
                <a:cxn ang="0">
                  <a:pos x="T6" y="T7"/>
                </a:cxn>
                <a:cxn ang="0">
                  <a:pos x="T8" y="T9"/>
                </a:cxn>
              </a:cxnLst>
              <a:rect l="0" t="0" r="r" b="b"/>
              <a:pathLst>
                <a:path w="171" h="98">
                  <a:moveTo>
                    <a:pt x="86" y="98"/>
                  </a:moveTo>
                  <a:lnTo>
                    <a:pt x="0" y="47"/>
                  </a:lnTo>
                  <a:lnTo>
                    <a:pt x="86" y="0"/>
                  </a:lnTo>
                  <a:lnTo>
                    <a:pt x="171" y="47"/>
                  </a:lnTo>
                  <a:lnTo>
                    <a:pt x="86" y="98"/>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6270" y="1209"/>
              <a:ext cx="34" cy="81"/>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6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3" y="5"/>
                    <a:pt x="2" y="6"/>
                  </a:cubicBezTo>
                  <a:cubicBezTo>
                    <a:pt x="2" y="6"/>
                    <a:pt x="1" y="6"/>
                    <a:pt x="1" y="6"/>
                  </a:cubicBezTo>
                  <a:cubicBezTo>
                    <a:pt x="1" y="6"/>
                    <a:pt x="0" y="6"/>
                    <a:pt x="0" y="6"/>
                  </a:cubicBezTo>
                  <a:cubicBezTo>
                    <a:pt x="0" y="2"/>
                    <a:pt x="0" y="2"/>
                    <a:pt x="0" y="2"/>
                  </a:cubicBezTo>
                  <a:cubicBezTo>
                    <a:pt x="1" y="2"/>
                    <a:pt x="2" y="2"/>
                    <a:pt x="3" y="1"/>
                  </a:cubicBezTo>
                  <a:cubicBezTo>
                    <a:pt x="4" y="1"/>
                    <a:pt x="5" y="0"/>
                    <a:pt x="6"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6334" y="1209"/>
              <a:ext cx="64" cy="81"/>
            </a:xfrm>
            <a:custGeom>
              <a:avLst/>
              <a:gdLst>
                <a:gd name="T0" fmla="*/ 8 w 15"/>
                <a:gd name="T1" fmla="*/ 19 h 19"/>
                <a:gd name="T2" fmla="*/ 0 w 15"/>
                <a:gd name="T3" fmla="*/ 10 h 19"/>
                <a:gd name="T4" fmla="*/ 2 w 15"/>
                <a:gd name="T5" fmla="*/ 2 h 19"/>
                <a:gd name="T6" fmla="*/ 8 w 15"/>
                <a:gd name="T7" fmla="*/ 0 h 19"/>
                <a:gd name="T8" fmla="*/ 15 w 15"/>
                <a:gd name="T9" fmla="*/ 10 h 19"/>
                <a:gd name="T10" fmla="*/ 13 w 15"/>
                <a:gd name="T11" fmla="*/ 17 h 19"/>
                <a:gd name="T12" fmla="*/ 8 w 15"/>
                <a:gd name="T13" fmla="*/ 19 h 19"/>
                <a:gd name="T14" fmla="*/ 8 w 15"/>
                <a:gd name="T15" fmla="*/ 3 h 19"/>
                <a:gd name="T16" fmla="*/ 5 w 15"/>
                <a:gd name="T17" fmla="*/ 10 h 19"/>
                <a:gd name="T18" fmla="*/ 8 w 15"/>
                <a:gd name="T19" fmla="*/ 16 h 19"/>
                <a:gd name="T20" fmla="*/ 10 w 15"/>
                <a:gd name="T21" fmla="*/ 10 h 19"/>
                <a:gd name="T22" fmla="*/ 8 w 15"/>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9">
                  <a:moveTo>
                    <a:pt x="8" y="19"/>
                  </a:moveTo>
                  <a:cubicBezTo>
                    <a:pt x="2" y="19"/>
                    <a:pt x="0" y="17"/>
                    <a:pt x="0" y="10"/>
                  </a:cubicBezTo>
                  <a:cubicBezTo>
                    <a:pt x="0" y="6"/>
                    <a:pt x="1" y="4"/>
                    <a:pt x="2" y="2"/>
                  </a:cubicBezTo>
                  <a:cubicBezTo>
                    <a:pt x="3" y="1"/>
                    <a:pt x="5" y="0"/>
                    <a:pt x="8" y="0"/>
                  </a:cubicBezTo>
                  <a:cubicBezTo>
                    <a:pt x="12" y="0"/>
                    <a:pt x="15" y="3"/>
                    <a:pt x="15" y="10"/>
                  </a:cubicBezTo>
                  <a:cubicBezTo>
                    <a:pt x="15" y="13"/>
                    <a:pt x="14" y="15"/>
                    <a:pt x="13" y="17"/>
                  </a:cubicBezTo>
                  <a:cubicBezTo>
                    <a:pt x="11" y="19"/>
                    <a:pt x="10" y="19"/>
                    <a:pt x="8" y="19"/>
                  </a:cubicBezTo>
                  <a:close/>
                  <a:moveTo>
                    <a:pt x="8" y="3"/>
                  </a:moveTo>
                  <a:cubicBezTo>
                    <a:pt x="5" y="3"/>
                    <a:pt x="5" y="5"/>
                    <a:pt x="5" y="10"/>
                  </a:cubicBezTo>
                  <a:cubicBezTo>
                    <a:pt x="5" y="14"/>
                    <a:pt x="5" y="16"/>
                    <a:pt x="8" y="16"/>
                  </a:cubicBezTo>
                  <a:cubicBezTo>
                    <a:pt x="9" y="16"/>
                    <a:pt x="10" y="14"/>
                    <a:pt x="10" y="10"/>
                  </a:cubicBezTo>
                  <a:cubicBezTo>
                    <a:pt x="10" y="5"/>
                    <a:pt x="9" y="3"/>
                    <a:pt x="8"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6415" y="1209"/>
              <a:ext cx="34" cy="81"/>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5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2" y="5"/>
                    <a:pt x="2" y="6"/>
                  </a:cubicBezTo>
                  <a:cubicBezTo>
                    <a:pt x="2" y="6"/>
                    <a:pt x="1" y="6"/>
                    <a:pt x="1" y="6"/>
                  </a:cubicBezTo>
                  <a:cubicBezTo>
                    <a:pt x="0" y="6"/>
                    <a:pt x="0" y="6"/>
                    <a:pt x="0" y="6"/>
                  </a:cubicBezTo>
                  <a:cubicBezTo>
                    <a:pt x="0" y="2"/>
                    <a:pt x="0" y="2"/>
                    <a:pt x="0" y="2"/>
                  </a:cubicBezTo>
                  <a:cubicBezTo>
                    <a:pt x="1" y="2"/>
                    <a:pt x="2" y="2"/>
                    <a:pt x="3" y="1"/>
                  </a:cubicBezTo>
                  <a:cubicBezTo>
                    <a:pt x="4" y="1"/>
                    <a:pt x="5" y="0"/>
                    <a:pt x="5"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6261" y="1324"/>
              <a:ext cx="60" cy="85"/>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8 h 20"/>
                <a:gd name="T12" fmla="*/ 7 w 14"/>
                <a:gd name="T13" fmla="*/ 20 h 20"/>
                <a:gd name="T14" fmla="*/ 7 w 14"/>
                <a:gd name="T15" fmla="*/ 4 h 20"/>
                <a:gd name="T16" fmla="*/ 4 w 14"/>
                <a:gd name="T17" fmla="*/ 10 h 20"/>
                <a:gd name="T18" fmla="*/ 7 w 14"/>
                <a:gd name="T19" fmla="*/ 17 h 20"/>
                <a:gd name="T20" fmla="*/ 10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4"/>
                    <a:pt x="14" y="10"/>
                  </a:cubicBezTo>
                  <a:cubicBezTo>
                    <a:pt x="14" y="13"/>
                    <a:pt x="14" y="16"/>
                    <a:pt x="13" y="18"/>
                  </a:cubicBezTo>
                  <a:cubicBezTo>
                    <a:pt x="11" y="19"/>
                    <a:pt x="9" y="20"/>
                    <a:pt x="7" y="20"/>
                  </a:cubicBezTo>
                  <a:close/>
                  <a:moveTo>
                    <a:pt x="7" y="4"/>
                  </a:moveTo>
                  <a:cubicBezTo>
                    <a:pt x="6" y="4"/>
                    <a:pt x="4" y="6"/>
                    <a:pt x="4" y="10"/>
                  </a:cubicBezTo>
                  <a:cubicBezTo>
                    <a:pt x="4" y="15"/>
                    <a:pt x="6" y="17"/>
                    <a:pt x="7" y="17"/>
                  </a:cubicBezTo>
                  <a:cubicBezTo>
                    <a:pt x="9" y="17"/>
                    <a:pt x="10" y="15"/>
                    <a:pt x="10" y="10"/>
                  </a:cubicBezTo>
                  <a:cubicBezTo>
                    <a:pt x="10" y="6"/>
                    <a:pt x="9"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6343" y="1324"/>
              <a:ext cx="38" cy="85"/>
            </a:xfrm>
            <a:custGeom>
              <a:avLst/>
              <a:gdLst>
                <a:gd name="T0" fmla="*/ 9 w 9"/>
                <a:gd name="T1" fmla="*/ 0 h 20"/>
                <a:gd name="T2" fmla="*/ 9 w 9"/>
                <a:gd name="T3" fmla="*/ 20 h 20"/>
                <a:gd name="T4" fmla="*/ 4 w 9"/>
                <a:gd name="T5" fmla="*/ 20 h 20"/>
                <a:gd name="T6" fmla="*/ 4 w 9"/>
                <a:gd name="T7" fmla="*/ 5 h 20"/>
                <a:gd name="T8" fmla="*/ 4 w 9"/>
                <a:gd name="T9" fmla="*/ 6 h 20"/>
                <a:gd name="T10" fmla="*/ 3 w 9"/>
                <a:gd name="T11" fmla="*/ 6 h 20"/>
                <a:gd name="T12" fmla="*/ 1 w 9"/>
                <a:gd name="T13" fmla="*/ 6 h 20"/>
                <a:gd name="T14" fmla="*/ 0 w 9"/>
                <a:gd name="T15" fmla="*/ 7 h 20"/>
                <a:gd name="T16" fmla="*/ 0 w 9"/>
                <a:gd name="T17" fmla="*/ 3 h 20"/>
                <a:gd name="T18" fmla="*/ 4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4" y="20"/>
                    <a:pt x="4" y="20"/>
                    <a:pt x="4" y="20"/>
                  </a:cubicBezTo>
                  <a:cubicBezTo>
                    <a:pt x="4" y="5"/>
                    <a:pt x="4" y="5"/>
                    <a:pt x="4" y="5"/>
                  </a:cubicBezTo>
                  <a:cubicBezTo>
                    <a:pt x="4" y="5"/>
                    <a:pt x="4" y="6"/>
                    <a:pt x="4" y="6"/>
                  </a:cubicBezTo>
                  <a:cubicBezTo>
                    <a:pt x="4" y="6"/>
                    <a:pt x="3" y="6"/>
                    <a:pt x="3" y="6"/>
                  </a:cubicBezTo>
                  <a:cubicBezTo>
                    <a:pt x="2" y="6"/>
                    <a:pt x="2" y="6"/>
                    <a:pt x="1" y="6"/>
                  </a:cubicBezTo>
                  <a:cubicBezTo>
                    <a:pt x="1" y="7"/>
                    <a:pt x="1" y="7"/>
                    <a:pt x="0" y="7"/>
                  </a:cubicBezTo>
                  <a:cubicBezTo>
                    <a:pt x="0" y="3"/>
                    <a:pt x="0" y="3"/>
                    <a:pt x="0" y="3"/>
                  </a:cubicBezTo>
                  <a:cubicBezTo>
                    <a:pt x="1" y="3"/>
                    <a:pt x="3" y="2"/>
                    <a:pt x="4" y="2"/>
                  </a:cubicBezTo>
                  <a:cubicBezTo>
                    <a:pt x="4" y="2"/>
                    <a:pt x="6" y="1"/>
                    <a:pt x="6" y="0"/>
                  </a:cubicBezTo>
                  <a:lnTo>
                    <a:pt x="9"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6407" y="1324"/>
              <a:ext cx="59" cy="85"/>
            </a:xfrm>
            <a:custGeom>
              <a:avLst/>
              <a:gdLst>
                <a:gd name="T0" fmla="*/ 6 w 14"/>
                <a:gd name="T1" fmla="*/ 20 h 20"/>
                <a:gd name="T2" fmla="*/ 0 w 14"/>
                <a:gd name="T3" fmla="*/ 10 h 20"/>
                <a:gd name="T4" fmla="*/ 1 w 14"/>
                <a:gd name="T5" fmla="*/ 3 h 20"/>
                <a:gd name="T6" fmla="*/ 7 w 14"/>
                <a:gd name="T7" fmla="*/ 0 h 20"/>
                <a:gd name="T8" fmla="*/ 14 w 14"/>
                <a:gd name="T9" fmla="*/ 10 h 20"/>
                <a:gd name="T10" fmla="*/ 12 w 14"/>
                <a:gd name="T11" fmla="*/ 18 h 20"/>
                <a:gd name="T12" fmla="*/ 6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6" y="20"/>
                  </a:moveTo>
                  <a:cubicBezTo>
                    <a:pt x="2" y="20"/>
                    <a:pt x="0" y="17"/>
                    <a:pt x="0" y="10"/>
                  </a:cubicBezTo>
                  <a:cubicBezTo>
                    <a:pt x="0" y="7"/>
                    <a:pt x="0" y="5"/>
                    <a:pt x="1" y="3"/>
                  </a:cubicBezTo>
                  <a:cubicBezTo>
                    <a:pt x="3" y="1"/>
                    <a:pt x="5" y="0"/>
                    <a:pt x="7" y="0"/>
                  </a:cubicBezTo>
                  <a:cubicBezTo>
                    <a:pt x="11" y="0"/>
                    <a:pt x="14" y="4"/>
                    <a:pt x="14" y="10"/>
                  </a:cubicBezTo>
                  <a:cubicBezTo>
                    <a:pt x="14" y="13"/>
                    <a:pt x="13" y="16"/>
                    <a:pt x="12" y="18"/>
                  </a:cubicBezTo>
                  <a:cubicBezTo>
                    <a:pt x="10" y="19"/>
                    <a:pt x="9" y="20"/>
                    <a:pt x="6" y="20"/>
                  </a:cubicBezTo>
                  <a:close/>
                  <a:moveTo>
                    <a:pt x="7" y="4"/>
                  </a:moveTo>
                  <a:cubicBezTo>
                    <a:pt x="5" y="4"/>
                    <a:pt x="4" y="6"/>
                    <a:pt x="4" y="10"/>
                  </a:cubicBezTo>
                  <a:cubicBezTo>
                    <a:pt x="4" y="15"/>
                    <a:pt x="5" y="17"/>
                    <a:pt x="7" y="17"/>
                  </a:cubicBezTo>
                  <a:cubicBezTo>
                    <a:pt x="8" y="17"/>
                    <a:pt x="9" y="15"/>
                    <a:pt x="9" y="10"/>
                  </a:cubicBezTo>
                  <a:cubicBezTo>
                    <a:pt x="9" y="6"/>
                    <a:pt x="8"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6261" y="1443"/>
              <a:ext cx="60" cy="86"/>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4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1" y="19"/>
                    <a:pt x="9" y="20"/>
                    <a:pt x="7" y="20"/>
                  </a:cubicBezTo>
                  <a:close/>
                  <a:moveTo>
                    <a:pt x="7" y="3"/>
                  </a:moveTo>
                  <a:cubicBezTo>
                    <a:pt x="6" y="3"/>
                    <a:pt x="4" y="6"/>
                    <a:pt x="4" y="10"/>
                  </a:cubicBezTo>
                  <a:cubicBezTo>
                    <a:pt x="4" y="15"/>
                    <a:pt x="6" y="17"/>
                    <a:pt x="7" y="17"/>
                  </a:cubicBezTo>
                  <a:cubicBezTo>
                    <a:pt x="9" y="17"/>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6334" y="1443"/>
              <a:ext cx="64" cy="86"/>
            </a:xfrm>
            <a:custGeom>
              <a:avLst/>
              <a:gdLst>
                <a:gd name="T0" fmla="*/ 8 w 15"/>
                <a:gd name="T1" fmla="*/ 20 h 20"/>
                <a:gd name="T2" fmla="*/ 0 w 15"/>
                <a:gd name="T3" fmla="*/ 10 h 20"/>
                <a:gd name="T4" fmla="*/ 2 w 15"/>
                <a:gd name="T5" fmla="*/ 3 h 20"/>
                <a:gd name="T6" fmla="*/ 8 w 15"/>
                <a:gd name="T7" fmla="*/ 0 h 20"/>
                <a:gd name="T8" fmla="*/ 15 w 15"/>
                <a:gd name="T9" fmla="*/ 10 h 20"/>
                <a:gd name="T10" fmla="*/ 13 w 15"/>
                <a:gd name="T11" fmla="*/ 17 h 20"/>
                <a:gd name="T12" fmla="*/ 8 w 15"/>
                <a:gd name="T13" fmla="*/ 20 h 20"/>
                <a:gd name="T14" fmla="*/ 8 w 15"/>
                <a:gd name="T15" fmla="*/ 3 h 20"/>
                <a:gd name="T16" fmla="*/ 5 w 15"/>
                <a:gd name="T17" fmla="*/ 10 h 20"/>
                <a:gd name="T18" fmla="*/ 8 w 15"/>
                <a:gd name="T19" fmla="*/ 17 h 20"/>
                <a:gd name="T20" fmla="*/ 10 w 15"/>
                <a:gd name="T21" fmla="*/ 10 h 20"/>
                <a:gd name="T22" fmla="*/ 8 w 15"/>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0">
                  <a:moveTo>
                    <a:pt x="8" y="20"/>
                  </a:moveTo>
                  <a:cubicBezTo>
                    <a:pt x="2" y="20"/>
                    <a:pt x="0" y="17"/>
                    <a:pt x="0" y="10"/>
                  </a:cubicBezTo>
                  <a:cubicBezTo>
                    <a:pt x="0" y="7"/>
                    <a:pt x="1" y="5"/>
                    <a:pt x="2" y="3"/>
                  </a:cubicBezTo>
                  <a:cubicBezTo>
                    <a:pt x="3" y="1"/>
                    <a:pt x="5" y="0"/>
                    <a:pt x="8" y="0"/>
                  </a:cubicBezTo>
                  <a:cubicBezTo>
                    <a:pt x="12" y="0"/>
                    <a:pt x="15" y="3"/>
                    <a:pt x="15" y="10"/>
                  </a:cubicBezTo>
                  <a:cubicBezTo>
                    <a:pt x="15" y="13"/>
                    <a:pt x="14" y="15"/>
                    <a:pt x="13" y="17"/>
                  </a:cubicBezTo>
                  <a:cubicBezTo>
                    <a:pt x="11" y="19"/>
                    <a:pt x="10" y="20"/>
                    <a:pt x="8" y="20"/>
                  </a:cubicBezTo>
                  <a:close/>
                  <a:moveTo>
                    <a:pt x="8" y="3"/>
                  </a:moveTo>
                  <a:cubicBezTo>
                    <a:pt x="5" y="3"/>
                    <a:pt x="5" y="6"/>
                    <a:pt x="5" y="10"/>
                  </a:cubicBezTo>
                  <a:cubicBezTo>
                    <a:pt x="5" y="15"/>
                    <a:pt x="5" y="17"/>
                    <a:pt x="8" y="17"/>
                  </a:cubicBezTo>
                  <a:cubicBezTo>
                    <a:pt x="9" y="17"/>
                    <a:pt x="10" y="14"/>
                    <a:pt x="10" y="10"/>
                  </a:cubicBezTo>
                  <a:cubicBezTo>
                    <a:pt x="10" y="5"/>
                    <a:pt x="9" y="3"/>
                    <a:pt x="8"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6415" y="1443"/>
              <a:ext cx="34" cy="86"/>
            </a:xfrm>
            <a:custGeom>
              <a:avLst/>
              <a:gdLst>
                <a:gd name="T0" fmla="*/ 8 w 8"/>
                <a:gd name="T1" fmla="*/ 0 h 20"/>
                <a:gd name="T2" fmla="*/ 8 w 8"/>
                <a:gd name="T3" fmla="*/ 20 h 20"/>
                <a:gd name="T4" fmla="*/ 4 w 8"/>
                <a:gd name="T5" fmla="*/ 20 h 20"/>
                <a:gd name="T6" fmla="*/ 4 w 8"/>
                <a:gd name="T7" fmla="*/ 5 h 20"/>
                <a:gd name="T8" fmla="*/ 3 w 8"/>
                <a:gd name="T9" fmla="*/ 5 h 20"/>
                <a:gd name="T10" fmla="*/ 2 w 8"/>
                <a:gd name="T11" fmla="*/ 6 h 20"/>
                <a:gd name="T12" fmla="*/ 1 w 8"/>
                <a:gd name="T13" fmla="*/ 6 h 20"/>
                <a:gd name="T14" fmla="*/ 0 w 8"/>
                <a:gd name="T15" fmla="*/ 7 h 20"/>
                <a:gd name="T16" fmla="*/ 0 w 8"/>
                <a:gd name="T17" fmla="*/ 3 h 20"/>
                <a:gd name="T18" fmla="*/ 3 w 8"/>
                <a:gd name="T19" fmla="*/ 2 h 20"/>
                <a:gd name="T20" fmla="*/ 5 w 8"/>
                <a:gd name="T21" fmla="*/ 0 h 20"/>
                <a:gd name="T22" fmla="*/ 8 w 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0">
                  <a:moveTo>
                    <a:pt x="8" y="0"/>
                  </a:moveTo>
                  <a:cubicBezTo>
                    <a:pt x="8" y="20"/>
                    <a:pt x="8" y="20"/>
                    <a:pt x="8" y="20"/>
                  </a:cubicBezTo>
                  <a:cubicBezTo>
                    <a:pt x="4" y="20"/>
                    <a:pt x="4" y="20"/>
                    <a:pt x="4" y="20"/>
                  </a:cubicBezTo>
                  <a:cubicBezTo>
                    <a:pt x="4" y="5"/>
                    <a:pt x="4" y="5"/>
                    <a:pt x="4" y="5"/>
                  </a:cubicBezTo>
                  <a:cubicBezTo>
                    <a:pt x="4" y="5"/>
                    <a:pt x="3" y="5"/>
                    <a:pt x="3" y="5"/>
                  </a:cubicBezTo>
                  <a:cubicBezTo>
                    <a:pt x="3" y="5"/>
                    <a:pt x="2" y="6"/>
                    <a:pt x="2" y="6"/>
                  </a:cubicBezTo>
                  <a:cubicBezTo>
                    <a:pt x="2" y="6"/>
                    <a:pt x="1" y="6"/>
                    <a:pt x="1" y="6"/>
                  </a:cubicBezTo>
                  <a:cubicBezTo>
                    <a:pt x="0" y="6"/>
                    <a:pt x="0" y="6"/>
                    <a:pt x="0" y="7"/>
                  </a:cubicBezTo>
                  <a:cubicBezTo>
                    <a:pt x="0" y="3"/>
                    <a:pt x="0" y="3"/>
                    <a:pt x="0" y="3"/>
                  </a:cubicBezTo>
                  <a:cubicBezTo>
                    <a:pt x="1" y="3"/>
                    <a:pt x="2" y="2"/>
                    <a:pt x="3" y="2"/>
                  </a:cubicBezTo>
                  <a:cubicBezTo>
                    <a:pt x="4" y="1"/>
                    <a:pt x="5" y="1"/>
                    <a:pt x="5"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6556" y="1209"/>
              <a:ext cx="43" cy="81"/>
            </a:xfrm>
            <a:custGeom>
              <a:avLst/>
              <a:gdLst>
                <a:gd name="T0" fmla="*/ 10 w 10"/>
                <a:gd name="T1" fmla="*/ 0 h 19"/>
                <a:gd name="T2" fmla="*/ 10 w 10"/>
                <a:gd name="T3" fmla="*/ 19 h 19"/>
                <a:gd name="T4" fmla="*/ 5 w 10"/>
                <a:gd name="T5" fmla="*/ 19 h 19"/>
                <a:gd name="T6" fmla="*/ 5 w 10"/>
                <a:gd name="T7" fmla="*/ 4 h 19"/>
                <a:gd name="T8" fmla="*/ 4 w 10"/>
                <a:gd name="T9" fmla="*/ 5 h 19"/>
                <a:gd name="T10" fmla="*/ 3 w 10"/>
                <a:gd name="T11" fmla="*/ 6 h 19"/>
                <a:gd name="T12" fmla="*/ 2 w 10"/>
                <a:gd name="T13" fmla="*/ 6 h 19"/>
                <a:gd name="T14" fmla="*/ 0 w 10"/>
                <a:gd name="T15" fmla="*/ 6 h 19"/>
                <a:gd name="T16" fmla="*/ 0 w 10"/>
                <a:gd name="T17" fmla="*/ 2 h 19"/>
                <a:gd name="T18" fmla="*/ 4 w 10"/>
                <a:gd name="T19" fmla="*/ 1 h 19"/>
                <a:gd name="T20" fmla="*/ 7 w 10"/>
                <a:gd name="T21" fmla="*/ 0 h 19"/>
                <a:gd name="T22" fmla="*/ 10 w 10"/>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9">
                  <a:moveTo>
                    <a:pt x="10" y="0"/>
                  </a:moveTo>
                  <a:cubicBezTo>
                    <a:pt x="10" y="19"/>
                    <a:pt x="10" y="19"/>
                    <a:pt x="10" y="19"/>
                  </a:cubicBezTo>
                  <a:cubicBezTo>
                    <a:pt x="5" y="19"/>
                    <a:pt x="5" y="19"/>
                    <a:pt x="5" y="19"/>
                  </a:cubicBezTo>
                  <a:cubicBezTo>
                    <a:pt x="5" y="4"/>
                    <a:pt x="5" y="4"/>
                    <a:pt x="5" y="4"/>
                  </a:cubicBezTo>
                  <a:cubicBezTo>
                    <a:pt x="5" y="4"/>
                    <a:pt x="4" y="5"/>
                    <a:pt x="4" y="5"/>
                  </a:cubicBezTo>
                  <a:cubicBezTo>
                    <a:pt x="4" y="5"/>
                    <a:pt x="3" y="5"/>
                    <a:pt x="3" y="6"/>
                  </a:cubicBezTo>
                  <a:cubicBezTo>
                    <a:pt x="3" y="6"/>
                    <a:pt x="2" y="6"/>
                    <a:pt x="2" y="6"/>
                  </a:cubicBezTo>
                  <a:cubicBezTo>
                    <a:pt x="1" y="6"/>
                    <a:pt x="1" y="6"/>
                    <a:pt x="0" y="6"/>
                  </a:cubicBezTo>
                  <a:cubicBezTo>
                    <a:pt x="0" y="2"/>
                    <a:pt x="0" y="2"/>
                    <a:pt x="0" y="2"/>
                  </a:cubicBezTo>
                  <a:cubicBezTo>
                    <a:pt x="2" y="2"/>
                    <a:pt x="3" y="2"/>
                    <a:pt x="4" y="1"/>
                  </a:cubicBezTo>
                  <a:cubicBezTo>
                    <a:pt x="5" y="1"/>
                    <a:pt x="6" y="0"/>
                    <a:pt x="7" y="0"/>
                  </a:cubicBezTo>
                  <a:lnTo>
                    <a:pt x="1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6552" y="1324"/>
              <a:ext cx="60" cy="85"/>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8 h 20"/>
                <a:gd name="T12" fmla="*/ 7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4"/>
                    <a:pt x="14" y="10"/>
                  </a:cubicBezTo>
                  <a:cubicBezTo>
                    <a:pt x="14" y="13"/>
                    <a:pt x="13" y="16"/>
                    <a:pt x="12" y="18"/>
                  </a:cubicBezTo>
                  <a:cubicBezTo>
                    <a:pt x="11" y="19"/>
                    <a:pt x="9" y="20"/>
                    <a:pt x="7" y="20"/>
                  </a:cubicBezTo>
                  <a:close/>
                  <a:moveTo>
                    <a:pt x="7" y="4"/>
                  </a:moveTo>
                  <a:cubicBezTo>
                    <a:pt x="5" y="4"/>
                    <a:pt x="4" y="6"/>
                    <a:pt x="4" y="10"/>
                  </a:cubicBezTo>
                  <a:cubicBezTo>
                    <a:pt x="4" y="15"/>
                    <a:pt x="5" y="17"/>
                    <a:pt x="7" y="17"/>
                  </a:cubicBezTo>
                  <a:cubicBezTo>
                    <a:pt x="9" y="17"/>
                    <a:pt x="9" y="15"/>
                    <a:pt x="9" y="10"/>
                  </a:cubicBezTo>
                  <a:cubicBezTo>
                    <a:pt x="9" y="6"/>
                    <a:pt x="9"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6552" y="1443"/>
              <a:ext cx="60" cy="86"/>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7 h 20"/>
                <a:gd name="T12" fmla="*/ 7 w 14"/>
                <a:gd name="T13" fmla="*/ 20 h 20"/>
                <a:gd name="T14" fmla="*/ 7 w 14"/>
                <a:gd name="T15" fmla="*/ 3 h 20"/>
                <a:gd name="T16" fmla="*/ 4 w 14"/>
                <a:gd name="T17" fmla="*/ 10 h 20"/>
                <a:gd name="T18" fmla="*/ 7 w 14"/>
                <a:gd name="T19" fmla="*/ 17 h 20"/>
                <a:gd name="T20" fmla="*/ 9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3"/>
                    <a:pt x="14" y="10"/>
                  </a:cubicBezTo>
                  <a:cubicBezTo>
                    <a:pt x="14" y="13"/>
                    <a:pt x="13" y="15"/>
                    <a:pt x="12" y="17"/>
                  </a:cubicBezTo>
                  <a:cubicBezTo>
                    <a:pt x="11" y="19"/>
                    <a:pt x="9" y="20"/>
                    <a:pt x="7" y="20"/>
                  </a:cubicBezTo>
                  <a:close/>
                  <a:moveTo>
                    <a:pt x="7" y="3"/>
                  </a:moveTo>
                  <a:cubicBezTo>
                    <a:pt x="5" y="3"/>
                    <a:pt x="4" y="6"/>
                    <a:pt x="4" y="10"/>
                  </a:cubicBezTo>
                  <a:cubicBezTo>
                    <a:pt x="4" y="15"/>
                    <a:pt x="5" y="17"/>
                    <a:pt x="7" y="17"/>
                  </a:cubicBezTo>
                  <a:cubicBezTo>
                    <a:pt x="9" y="17"/>
                    <a:pt x="9" y="14"/>
                    <a:pt x="9" y="10"/>
                  </a:cubicBezTo>
                  <a:cubicBezTo>
                    <a:pt x="9"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6475" y="1209"/>
              <a:ext cx="60" cy="81"/>
            </a:xfrm>
            <a:custGeom>
              <a:avLst/>
              <a:gdLst>
                <a:gd name="T0" fmla="*/ 7 w 14"/>
                <a:gd name="T1" fmla="*/ 19 h 19"/>
                <a:gd name="T2" fmla="*/ 0 w 14"/>
                <a:gd name="T3" fmla="*/ 10 h 19"/>
                <a:gd name="T4" fmla="*/ 2 w 14"/>
                <a:gd name="T5" fmla="*/ 2 h 19"/>
                <a:gd name="T6" fmla="*/ 8 w 14"/>
                <a:gd name="T7" fmla="*/ 0 h 19"/>
                <a:gd name="T8" fmla="*/ 14 w 14"/>
                <a:gd name="T9" fmla="*/ 10 h 19"/>
                <a:gd name="T10" fmla="*/ 13 w 14"/>
                <a:gd name="T11" fmla="*/ 17 h 19"/>
                <a:gd name="T12" fmla="*/ 7 w 14"/>
                <a:gd name="T13" fmla="*/ 19 h 19"/>
                <a:gd name="T14" fmla="*/ 7 w 14"/>
                <a:gd name="T15" fmla="*/ 3 h 19"/>
                <a:gd name="T16" fmla="*/ 5 w 14"/>
                <a:gd name="T17" fmla="*/ 10 h 19"/>
                <a:gd name="T18" fmla="*/ 7 w 14"/>
                <a:gd name="T19" fmla="*/ 16 h 19"/>
                <a:gd name="T20" fmla="*/ 10 w 14"/>
                <a:gd name="T21" fmla="*/ 10 h 19"/>
                <a:gd name="T22" fmla="*/ 7 w 14"/>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7" y="19"/>
                  </a:moveTo>
                  <a:cubicBezTo>
                    <a:pt x="2" y="19"/>
                    <a:pt x="0" y="17"/>
                    <a:pt x="0" y="10"/>
                  </a:cubicBezTo>
                  <a:cubicBezTo>
                    <a:pt x="0" y="6"/>
                    <a:pt x="1" y="4"/>
                    <a:pt x="2" y="2"/>
                  </a:cubicBezTo>
                  <a:cubicBezTo>
                    <a:pt x="3" y="1"/>
                    <a:pt x="5" y="0"/>
                    <a:pt x="8" y="0"/>
                  </a:cubicBezTo>
                  <a:cubicBezTo>
                    <a:pt x="12" y="0"/>
                    <a:pt x="14" y="3"/>
                    <a:pt x="14" y="10"/>
                  </a:cubicBezTo>
                  <a:cubicBezTo>
                    <a:pt x="14" y="13"/>
                    <a:pt x="14" y="15"/>
                    <a:pt x="13" y="17"/>
                  </a:cubicBezTo>
                  <a:cubicBezTo>
                    <a:pt x="12" y="19"/>
                    <a:pt x="10" y="19"/>
                    <a:pt x="7" y="19"/>
                  </a:cubicBezTo>
                  <a:close/>
                  <a:moveTo>
                    <a:pt x="7" y="3"/>
                  </a:moveTo>
                  <a:cubicBezTo>
                    <a:pt x="6" y="3"/>
                    <a:pt x="5" y="5"/>
                    <a:pt x="5" y="10"/>
                  </a:cubicBezTo>
                  <a:cubicBezTo>
                    <a:pt x="5" y="14"/>
                    <a:pt x="6" y="16"/>
                    <a:pt x="7" y="16"/>
                  </a:cubicBezTo>
                  <a:cubicBezTo>
                    <a:pt x="9" y="16"/>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a:off x="6483" y="1324"/>
              <a:ext cx="39" cy="85"/>
            </a:xfrm>
            <a:custGeom>
              <a:avLst/>
              <a:gdLst>
                <a:gd name="T0" fmla="*/ 9 w 9"/>
                <a:gd name="T1" fmla="*/ 0 h 20"/>
                <a:gd name="T2" fmla="*/ 9 w 9"/>
                <a:gd name="T3" fmla="*/ 20 h 20"/>
                <a:gd name="T4" fmla="*/ 5 w 9"/>
                <a:gd name="T5" fmla="*/ 20 h 20"/>
                <a:gd name="T6" fmla="*/ 5 w 9"/>
                <a:gd name="T7" fmla="*/ 5 h 20"/>
                <a:gd name="T8" fmla="*/ 4 w 9"/>
                <a:gd name="T9" fmla="*/ 6 h 20"/>
                <a:gd name="T10" fmla="*/ 3 w 9"/>
                <a:gd name="T11" fmla="*/ 6 h 20"/>
                <a:gd name="T12" fmla="*/ 1 w 9"/>
                <a:gd name="T13" fmla="*/ 6 h 20"/>
                <a:gd name="T14" fmla="*/ 0 w 9"/>
                <a:gd name="T15" fmla="*/ 7 h 20"/>
                <a:gd name="T16" fmla="*/ 0 w 9"/>
                <a:gd name="T17" fmla="*/ 3 h 20"/>
                <a:gd name="T18" fmla="*/ 3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5" y="20"/>
                    <a:pt x="5" y="20"/>
                    <a:pt x="5" y="20"/>
                  </a:cubicBezTo>
                  <a:cubicBezTo>
                    <a:pt x="5" y="5"/>
                    <a:pt x="5" y="5"/>
                    <a:pt x="5" y="5"/>
                  </a:cubicBezTo>
                  <a:cubicBezTo>
                    <a:pt x="4" y="5"/>
                    <a:pt x="4" y="6"/>
                    <a:pt x="4" y="6"/>
                  </a:cubicBezTo>
                  <a:cubicBezTo>
                    <a:pt x="3" y="6"/>
                    <a:pt x="3" y="6"/>
                    <a:pt x="3" y="6"/>
                  </a:cubicBezTo>
                  <a:cubicBezTo>
                    <a:pt x="2" y="6"/>
                    <a:pt x="2" y="6"/>
                    <a:pt x="1" y="6"/>
                  </a:cubicBezTo>
                  <a:cubicBezTo>
                    <a:pt x="1" y="7"/>
                    <a:pt x="0" y="7"/>
                    <a:pt x="0" y="7"/>
                  </a:cubicBezTo>
                  <a:cubicBezTo>
                    <a:pt x="0" y="3"/>
                    <a:pt x="0" y="3"/>
                    <a:pt x="0" y="3"/>
                  </a:cubicBezTo>
                  <a:cubicBezTo>
                    <a:pt x="1" y="3"/>
                    <a:pt x="3" y="2"/>
                    <a:pt x="3" y="2"/>
                  </a:cubicBezTo>
                  <a:cubicBezTo>
                    <a:pt x="5" y="2"/>
                    <a:pt x="6" y="1"/>
                    <a:pt x="6" y="0"/>
                  </a:cubicBezTo>
                  <a:lnTo>
                    <a:pt x="9"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475" y="1443"/>
              <a:ext cx="60" cy="86"/>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5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2" y="19"/>
                    <a:pt x="10" y="20"/>
                    <a:pt x="7" y="20"/>
                  </a:cubicBezTo>
                  <a:close/>
                  <a:moveTo>
                    <a:pt x="7" y="3"/>
                  </a:moveTo>
                  <a:cubicBezTo>
                    <a:pt x="6" y="3"/>
                    <a:pt x="5" y="6"/>
                    <a:pt x="5" y="10"/>
                  </a:cubicBezTo>
                  <a:cubicBezTo>
                    <a:pt x="5" y="15"/>
                    <a:pt x="6" y="17"/>
                    <a:pt x="7" y="17"/>
                  </a:cubicBezTo>
                  <a:cubicBezTo>
                    <a:pt x="9" y="17"/>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5698" y="1401"/>
              <a:ext cx="1524" cy="1221"/>
            </a:xfrm>
            <a:custGeom>
              <a:avLst/>
              <a:gdLst>
                <a:gd name="T0" fmla="*/ 115 w 357"/>
                <a:gd name="T1" fmla="*/ 0 h 286"/>
                <a:gd name="T2" fmla="*/ 0 w 357"/>
                <a:gd name="T3" fmla="*/ 0 h 286"/>
                <a:gd name="T4" fmla="*/ 0 w 357"/>
                <a:gd name="T5" fmla="*/ 81 h 286"/>
                <a:gd name="T6" fmla="*/ 1 w 357"/>
                <a:gd name="T7" fmla="*/ 84 h 286"/>
                <a:gd name="T8" fmla="*/ 135 w 357"/>
                <a:gd name="T9" fmla="*/ 286 h 286"/>
                <a:gd name="T10" fmla="*/ 222 w 357"/>
                <a:gd name="T11" fmla="*/ 286 h 286"/>
                <a:gd name="T12" fmla="*/ 356 w 357"/>
                <a:gd name="T13" fmla="*/ 84 h 286"/>
                <a:gd name="T14" fmla="*/ 357 w 357"/>
                <a:gd name="T15" fmla="*/ 81 h 286"/>
                <a:gd name="T16" fmla="*/ 357 w 357"/>
                <a:gd name="T17" fmla="*/ 81 h 286"/>
                <a:gd name="T18" fmla="*/ 357 w 357"/>
                <a:gd name="T19" fmla="*/ 0 h 286"/>
                <a:gd name="T20" fmla="*/ 115 w 35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286">
                  <a:moveTo>
                    <a:pt x="115" y="0"/>
                  </a:moveTo>
                  <a:cubicBezTo>
                    <a:pt x="0" y="0"/>
                    <a:pt x="0" y="0"/>
                    <a:pt x="0" y="0"/>
                  </a:cubicBezTo>
                  <a:cubicBezTo>
                    <a:pt x="0" y="81"/>
                    <a:pt x="0" y="81"/>
                    <a:pt x="0" y="81"/>
                  </a:cubicBezTo>
                  <a:cubicBezTo>
                    <a:pt x="1" y="84"/>
                    <a:pt x="1" y="84"/>
                    <a:pt x="1" y="84"/>
                  </a:cubicBezTo>
                  <a:cubicBezTo>
                    <a:pt x="135" y="286"/>
                    <a:pt x="135" y="286"/>
                    <a:pt x="135" y="286"/>
                  </a:cubicBezTo>
                  <a:cubicBezTo>
                    <a:pt x="222" y="286"/>
                    <a:pt x="222" y="286"/>
                    <a:pt x="222" y="286"/>
                  </a:cubicBezTo>
                  <a:cubicBezTo>
                    <a:pt x="356" y="84"/>
                    <a:pt x="356" y="84"/>
                    <a:pt x="356" y="84"/>
                  </a:cubicBezTo>
                  <a:cubicBezTo>
                    <a:pt x="356" y="83"/>
                    <a:pt x="357" y="82"/>
                    <a:pt x="357" y="81"/>
                  </a:cubicBezTo>
                  <a:cubicBezTo>
                    <a:pt x="357" y="81"/>
                    <a:pt x="357" y="81"/>
                    <a:pt x="357" y="81"/>
                  </a:cubicBezTo>
                  <a:cubicBezTo>
                    <a:pt x="357" y="0"/>
                    <a:pt x="357" y="0"/>
                    <a:pt x="357" y="0"/>
                  </a:cubicBezTo>
                  <a:cubicBezTo>
                    <a:pt x="115" y="0"/>
                    <a:pt x="115" y="0"/>
                    <a:pt x="115"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auto">
            <a:xfrm>
              <a:off x="5693" y="1401"/>
              <a:ext cx="385" cy="346"/>
            </a:xfrm>
            <a:custGeom>
              <a:avLst/>
              <a:gdLst>
                <a:gd name="T0" fmla="*/ 385 w 385"/>
                <a:gd name="T1" fmla="*/ 0 h 346"/>
                <a:gd name="T2" fmla="*/ 372 w 385"/>
                <a:gd name="T3" fmla="*/ 0 h 346"/>
                <a:gd name="T4" fmla="*/ 0 w 385"/>
                <a:gd name="T5" fmla="*/ 0 h 346"/>
                <a:gd name="T6" fmla="*/ 0 w 385"/>
                <a:gd name="T7" fmla="*/ 346 h 346"/>
                <a:gd name="T8" fmla="*/ 5 w 385"/>
                <a:gd name="T9" fmla="*/ 346 h 346"/>
                <a:gd name="T10" fmla="*/ 5 w 385"/>
                <a:gd name="T11" fmla="*/ 0 h 346"/>
                <a:gd name="T12" fmla="*/ 385 w 385"/>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385" h="346">
                  <a:moveTo>
                    <a:pt x="385" y="0"/>
                  </a:moveTo>
                  <a:lnTo>
                    <a:pt x="372" y="0"/>
                  </a:lnTo>
                  <a:lnTo>
                    <a:pt x="0" y="0"/>
                  </a:lnTo>
                  <a:lnTo>
                    <a:pt x="0" y="346"/>
                  </a:lnTo>
                  <a:lnTo>
                    <a:pt x="5" y="346"/>
                  </a:lnTo>
                  <a:lnTo>
                    <a:pt x="5" y="0"/>
                  </a:lnTo>
                  <a:lnTo>
                    <a:pt x="3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5693" y="1401"/>
              <a:ext cx="385" cy="346"/>
            </a:xfrm>
            <a:custGeom>
              <a:avLst/>
              <a:gdLst>
                <a:gd name="T0" fmla="*/ 385 w 385"/>
                <a:gd name="T1" fmla="*/ 0 h 346"/>
                <a:gd name="T2" fmla="*/ 372 w 385"/>
                <a:gd name="T3" fmla="*/ 0 h 346"/>
                <a:gd name="T4" fmla="*/ 0 w 385"/>
                <a:gd name="T5" fmla="*/ 0 h 346"/>
                <a:gd name="T6" fmla="*/ 0 w 385"/>
                <a:gd name="T7" fmla="*/ 346 h 346"/>
                <a:gd name="T8" fmla="*/ 5 w 385"/>
                <a:gd name="T9" fmla="*/ 346 h 346"/>
                <a:gd name="T10" fmla="*/ 5 w 385"/>
                <a:gd name="T11" fmla="*/ 0 h 346"/>
                <a:gd name="T12" fmla="*/ 385 w 385"/>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385" h="346">
                  <a:moveTo>
                    <a:pt x="385" y="0"/>
                  </a:moveTo>
                  <a:lnTo>
                    <a:pt x="372" y="0"/>
                  </a:lnTo>
                  <a:lnTo>
                    <a:pt x="0" y="0"/>
                  </a:lnTo>
                  <a:lnTo>
                    <a:pt x="0" y="346"/>
                  </a:lnTo>
                  <a:lnTo>
                    <a:pt x="5" y="346"/>
                  </a:lnTo>
                  <a:lnTo>
                    <a:pt x="5" y="0"/>
                  </a:lnTo>
                  <a:lnTo>
                    <a:pt x="3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4"/>
            <p:cNvSpPr>
              <a:spLocks noChangeArrowheads="1"/>
            </p:cNvSpPr>
            <p:nvPr/>
          </p:nvSpPr>
          <p:spPr bwMode="auto">
            <a:xfrm>
              <a:off x="5698" y="1401"/>
              <a:ext cx="380" cy="346"/>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5"/>
            <p:cNvSpPr>
              <a:spLocks noChangeArrowheads="1"/>
            </p:cNvSpPr>
            <p:nvPr/>
          </p:nvSpPr>
          <p:spPr bwMode="auto">
            <a:xfrm>
              <a:off x="5698" y="1401"/>
              <a:ext cx="3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auto">
            <a:xfrm>
              <a:off x="5903" y="2062"/>
              <a:ext cx="371" cy="560"/>
            </a:xfrm>
            <a:custGeom>
              <a:avLst/>
              <a:gdLst>
                <a:gd name="T0" fmla="*/ 0 w 371"/>
                <a:gd name="T1" fmla="*/ 0 h 560"/>
                <a:gd name="T2" fmla="*/ 367 w 371"/>
                <a:gd name="T3" fmla="*/ 560 h 560"/>
                <a:gd name="T4" fmla="*/ 371 w 371"/>
                <a:gd name="T5" fmla="*/ 560 h 560"/>
                <a:gd name="T6" fmla="*/ 0 w 371"/>
                <a:gd name="T7" fmla="*/ 0 h 560"/>
              </a:gdLst>
              <a:ahLst/>
              <a:cxnLst>
                <a:cxn ang="0">
                  <a:pos x="T0" y="T1"/>
                </a:cxn>
                <a:cxn ang="0">
                  <a:pos x="T2" y="T3"/>
                </a:cxn>
                <a:cxn ang="0">
                  <a:pos x="T4" y="T5"/>
                </a:cxn>
                <a:cxn ang="0">
                  <a:pos x="T6" y="T7"/>
                </a:cxn>
              </a:cxnLst>
              <a:rect l="0" t="0" r="r" b="b"/>
              <a:pathLst>
                <a:path w="371" h="560">
                  <a:moveTo>
                    <a:pt x="0" y="0"/>
                  </a:moveTo>
                  <a:lnTo>
                    <a:pt x="367" y="560"/>
                  </a:lnTo>
                  <a:lnTo>
                    <a:pt x="371" y="56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auto">
            <a:xfrm>
              <a:off x="5903" y="2062"/>
              <a:ext cx="371" cy="560"/>
            </a:xfrm>
            <a:custGeom>
              <a:avLst/>
              <a:gdLst>
                <a:gd name="T0" fmla="*/ 0 w 371"/>
                <a:gd name="T1" fmla="*/ 0 h 560"/>
                <a:gd name="T2" fmla="*/ 367 w 371"/>
                <a:gd name="T3" fmla="*/ 560 h 560"/>
                <a:gd name="T4" fmla="*/ 371 w 371"/>
                <a:gd name="T5" fmla="*/ 560 h 560"/>
                <a:gd name="T6" fmla="*/ 0 w 371"/>
                <a:gd name="T7" fmla="*/ 0 h 560"/>
              </a:gdLst>
              <a:ahLst/>
              <a:cxnLst>
                <a:cxn ang="0">
                  <a:pos x="T0" y="T1"/>
                </a:cxn>
                <a:cxn ang="0">
                  <a:pos x="T2" y="T3"/>
                </a:cxn>
                <a:cxn ang="0">
                  <a:pos x="T4" y="T5"/>
                </a:cxn>
                <a:cxn ang="0">
                  <a:pos x="T6" y="T7"/>
                </a:cxn>
              </a:cxnLst>
              <a:rect l="0" t="0" r="r" b="b"/>
              <a:pathLst>
                <a:path w="371" h="560">
                  <a:moveTo>
                    <a:pt x="0" y="0"/>
                  </a:moveTo>
                  <a:lnTo>
                    <a:pt x="367" y="560"/>
                  </a:lnTo>
                  <a:lnTo>
                    <a:pt x="371"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5698" y="1747"/>
              <a:ext cx="687" cy="875"/>
            </a:xfrm>
            <a:custGeom>
              <a:avLst/>
              <a:gdLst>
                <a:gd name="T0" fmla="*/ 380 w 687"/>
                <a:gd name="T1" fmla="*/ 0 h 875"/>
                <a:gd name="T2" fmla="*/ 380 w 687"/>
                <a:gd name="T3" fmla="*/ 0 h 875"/>
                <a:gd name="T4" fmla="*/ 0 w 687"/>
                <a:gd name="T5" fmla="*/ 0 h 875"/>
                <a:gd name="T6" fmla="*/ 205 w 687"/>
                <a:gd name="T7" fmla="*/ 315 h 875"/>
                <a:gd name="T8" fmla="*/ 576 w 687"/>
                <a:gd name="T9" fmla="*/ 875 h 875"/>
                <a:gd name="T10" fmla="*/ 687 w 687"/>
                <a:gd name="T11" fmla="*/ 875 h 875"/>
                <a:gd name="T12" fmla="*/ 380 w 687"/>
                <a:gd name="T13" fmla="*/ 0 h 875"/>
              </a:gdLst>
              <a:ahLst/>
              <a:cxnLst>
                <a:cxn ang="0">
                  <a:pos x="T0" y="T1"/>
                </a:cxn>
                <a:cxn ang="0">
                  <a:pos x="T2" y="T3"/>
                </a:cxn>
                <a:cxn ang="0">
                  <a:pos x="T4" y="T5"/>
                </a:cxn>
                <a:cxn ang="0">
                  <a:pos x="T6" y="T7"/>
                </a:cxn>
                <a:cxn ang="0">
                  <a:pos x="T8" y="T9"/>
                </a:cxn>
                <a:cxn ang="0">
                  <a:pos x="T10" y="T11"/>
                </a:cxn>
                <a:cxn ang="0">
                  <a:pos x="T12" y="T13"/>
                </a:cxn>
              </a:cxnLst>
              <a:rect l="0" t="0" r="r" b="b"/>
              <a:pathLst>
                <a:path w="687" h="875">
                  <a:moveTo>
                    <a:pt x="380" y="0"/>
                  </a:moveTo>
                  <a:lnTo>
                    <a:pt x="380" y="0"/>
                  </a:lnTo>
                  <a:lnTo>
                    <a:pt x="0" y="0"/>
                  </a:lnTo>
                  <a:lnTo>
                    <a:pt x="205" y="315"/>
                  </a:lnTo>
                  <a:lnTo>
                    <a:pt x="576" y="875"/>
                  </a:lnTo>
                  <a:lnTo>
                    <a:pt x="687" y="875"/>
                  </a:lnTo>
                  <a:lnTo>
                    <a:pt x="380"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5698" y="1747"/>
              <a:ext cx="687" cy="875"/>
            </a:xfrm>
            <a:custGeom>
              <a:avLst/>
              <a:gdLst>
                <a:gd name="T0" fmla="*/ 380 w 687"/>
                <a:gd name="T1" fmla="*/ 0 h 875"/>
                <a:gd name="T2" fmla="*/ 380 w 687"/>
                <a:gd name="T3" fmla="*/ 0 h 875"/>
                <a:gd name="T4" fmla="*/ 0 w 687"/>
                <a:gd name="T5" fmla="*/ 0 h 875"/>
                <a:gd name="T6" fmla="*/ 205 w 687"/>
                <a:gd name="T7" fmla="*/ 315 h 875"/>
                <a:gd name="T8" fmla="*/ 576 w 687"/>
                <a:gd name="T9" fmla="*/ 875 h 875"/>
                <a:gd name="T10" fmla="*/ 687 w 687"/>
                <a:gd name="T11" fmla="*/ 875 h 875"/>
                <a:gd name="T12" fmla="*/ 380 w 687"/>
                <a:gd name="T13" fmla="*/ 0 h 875"/>
              </a:gdLst>
              <a:ahLst/>
              <a:cxnLst>
                <a:cxn ang="0">
                  <a:pos x="T0" y="T1"/>
                </a:cxn>
                <a:cxn ang="0">
                  <a:pos x="T2" y="T3"/>
                </a:cxn>
                <a:cxn ang="0">
                  <a:pos x="T4" y="T5"/>
                </a:cxn>
                <a:cxn ang="0">
                  <a:pos x="T6" y="T7"/>
                </a:cxn>
                <a:cxn ang="0">
                  <a:pos x="T8" y="T9"/>
                </a:cxn>
                <a:cxn ang="0">
                  <a:pos x="T10" y="T11"/>
                </a:cxn>
                <a:cxn ang="0">
                  <a:pos x="T12" y="T13"/>
                </a:cxn>
              </a:cxnLst>
              <a:rect l="0" t="0" r="r" b="b"/>
              <a:pathLst>
                <a:path w="687" h="875">
                  <a:moveTo>
                    <a:pt x="380" y="0"/>
                  </a:moveTo>
                  <a:lnTo>
                    <a:pt x="380" y="0"/>
                  </a:lnTo>
                  <a:lnTo>
                    <a:pt x="0" y="0"/>
                  </a:lnTo>
                  <a:lnTo>
                    <a:pt x="205" y="315"/>
                  </a:lnTo>
                  <a:lnTo>
                    <a:pt x="576" y="875"/>
                  </a:lnTo>
                  <a:lnTo>
                    <a:pt x="687" y="875"/>
                  </a:lnTo>
                  <a:lnTo>
                    <a:pt x="3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7218" y="1747"/>
              <a:ext cx="9" cy="12"/>
            </a:xfrm>
            <a:custGeom>
              <a:avLst/>
              <a:gdLst>
                <a:gd name="T0" fmla="*/ 0 w 2"/>
                <a:gd name="T1" fmla="*/ 3 h 3"/>
                <a:gd name="T2" fmla="*/ 2 w 2"/>
                <a:gd name="T3" fmla="*/ 0 h 3"/>
                <a:gd name="T4" fmla="*/ 1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2" y="0"/>
                    <a:pt x="2" y="0"/>
                    <a:pt x="2" y="0"/>
                  </a:cubicBezTo>
                  <a:cubicBezTo>
                    <a:pt x="1" y="0"/>
                    <a:pt x="1" y="0"/>
                    <a:pt x="1" y="0"/>
                  </a:cubicBezTo>
                  <a:cubicBezTo>
                    <a:pt x="1" y="0"/>
                    <a:pt x="1" y="0"/>
                    <a:pt x="1" y="0"/>
                  </a:cubicBezTo>
                  <a:cubicBezTo>
                    <a:pt x="1" y="1"/>
                    <a:pt x="0"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5672" y="1384"/>
              <a:ext cx="1580" cy="34"/>
            </a:xfrm>
            <a:custGeom>
              <a:avLst/>
              <a:gdLst>
                <a:gd name="T0" fmla="*/ 366 w 370"/>
                <a:gd name="T1" fmla="*/ 0 h 8"/>
                <a:gd name="T2" fmla="*/ 365 w 370"/>
                <a:gd name="T3" fmla="*/ 0 h 8"/>
                <a:gd name="T4" fmla="*/ 4 w 370"/>
                <a:gd name="T5" fmla="*/ 0 h 8"/>
                <a:gd name="T6" fmla="*/ 3 w 370"/>
                <a:gd name="T7" fmla="*/ 0 h 8"/>
                <a:gd name="T8" fmla="*/ 0 w 370"/>
                <a:gd name="T9" fmla="*/ 4 h 8"/>
                <a:gd name="T10" fmla="*/ 3 w 370"/>
                <a:gd name="T11" fmla="*/ 8 h 8"/>
                <a:gd name="T12" fmla="*/ 4 w 370"/>
                <a:gd name="T13" fmla="*/ 8 h 8"/>
                <a:gd name="T14" fmla="*/ 365 w 370"/>
                <a:gd name="T15" fmla="*/ 8 h 8"/>
                <a:gd name="T16" fmla="*/ 366 w 370"/>
                <a:gd name="T17" fmla="*/ 8 h 8"/>
                <a:gd name="T18" fmla="*/ 370 w 370"/>
                <a:gd name="T19" fmla="*/ 4 h 8"/>
                <a:gd name="T20" fmla="*/ 366 w 37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8">
                  <a:moveTo>
                    <a:pt x="366" y="0"/>
                  </a:moveTo>
                  <a:cubicBezTo>
                    <a:pt x="365" y="0"/>
                    <a:pt x="365" y="0"/>
                    <a:pt x="365" y="0"/>
                  </a:cubicBezTo>
                  <a:cubicBezTo>
                    <a:pt x="4" y="0"/>
                    <a:pt x="4" y="0"/>
                    <a:pt x="4" y="0"/>
                  </a:cubicBezTo>
                  <a:cubicBezTo>
                    <a:pt x="3" y="0"/>
                    <a:pt x="3" y="0"/>
                    <a:pt x="3" y="0"/>
                  </a:cubicBezTo>
                  <a:cubicBezTo>
                    <a:pt x="1" y="0"/>
                    <a:pt x="0" y="2"/>
                    <a:pt x="0" y="4"/>
                  </a:cubicBezTo>
                  <a:cubicBezTo>
                    <a:pt x="0" y="6"/>
                    <a:pt x="1" y="8"/>
                    <a:pt x="3" y="8"/>
                  </a:cubicBezTo>
                  <a:cubicBezTo>
                    <a:pt x="4" y="8"/>
                    <a:pt x="4" y="8"/>
                    <a:pt x="4" y="8"/>
                  </a:cubicBezTo>
                  <a:cubicBezTo>
                    <a:pt x="365" y="8"/>
                    <a:pt x="365" y="8"/>
                    <a:pt x="365" y="8"/>
                  </a:cubicBezTo>
                  <a:cubicBezTo>
                    <a:pt x="366" y="8"/>
                    <a:pt x="366" y="8"/>
                    <a:pt x="366" y="8"/>
                  </a:cubicBezTo>
                  <a:cubicBezTo>
                    <a:pt x="368" y="8"/>
                    <a:pt x="370" y="6"/>
                    <a:pt x="370" y="4"/>
                  </a:cubicBezTo>
                  <a:cubicBezTo>
                    <a:pt x="370" y="2"/>
                    <a:pt x="368" y="0"/>
                    <a:pt x="36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2"/>
            <p:cNvSpPr>
              <a:spLocks noChangeArrowheads="1"/>
            </p:cNvSpPr>
            <p:nvPr/>
          </p:nvSpPr>
          <p:spPr bwMode="auto">
            <a:xfrm>
              <a:off x="6052" y="1755"/>
              <a:ext cx="799" cy="28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p:cNvSpPr>
            <p:nvPr/>
          </p:nvSpPr>
          <p:spPr bwMode="auto">
            <a:xfrm>
              <a:off x="6082" y="1789"/>
              <a:ext cx="739" cy="222"/>
            </a:xfrm>
            <a:custGeom>
              <a:avLst/>
              <a:gdLst>
                <a:gd name="T0" fmla="*/ 173 w 173"/>
                <a:gd name="T1" fmla="*/ 0 h 52"/>
                <a:gd name="T2" fmla="*/ 137 w 173"/>
                <a:gd name="T3" fmla="*/ 0 h 52"/>
                <a:gd name="T4" fmla="*/ 137 w 173"/>
                <a:gd name="T5" fmla="*/ 22 h 52"/>
                <a:gd name="T6" fmla="*/ 137 w 173"/>
                <a:gd name="T7" fmla="*/ 24 h 52"/>
                <a:gd name="T8" fmla="*/ 136 w 173"/>
                <a:gd name="T9" fmla="*/ 26 h 52"/>
                <a:gd name="T10" fmla="*/ 131 w 173"/>
                <a:gd name="T11" fmla="*/ 28 h 52"/>
                <a:gd name="T12" fmla="*/ 116 w 173"/>
                <a:gd name="T13" fmla="*/ 31 h 52"/>
                <a:gd name="T14" fmla="*/ 108 w 173"/>
                <a:gd name="T15" fmla="*/ 30 h 52"/>
                <a:gd name="T16" fmla="*/ 101 w 173"/>
                <a:gd name="T17" fmla="*/ 28 h 52"/>
                <a:gd name="T18" fmla="*/ 96 w 173"/>
                <a:gd name="T19" fmla="*/ 26 h 52"/>
                <a:gd name="T20" fmla="*/ 95 w 173"/>
                <a:gd name="T21" fmla="*/ 24 h 52"/>
                <a:gd name="T22" fmla="*/ 95 w 173"/>
                <a:gd name="T23" fmla="*/ 22 h 52"/>
                <a:gd name="T24" fmla="*/ 95 w 173"/>
                <a:gd name="T25" fmla="*/ 0 h 52"/>
                <a:gd name="T26" fmla="*/ 0 w 173"/>
                <a:gd name="T27" fmla="*/ 0 h 52"/>
                <a:gd name="T28" fmla="*/ 0 w 173"/>
                <a:gd name="T29" fmla="*/ 52 h 52"/>
                <a:gd name="T30" fmla="*/ 22 w 173"/>
                <a:gd name="T31" fmla="*/ 52 h 52"/>
                <a:gd name="T32" fmla="*/ 22 w 173"/>
                <a:gd name="T33" fmla="*/ 23 h 52"/>
                <a:gd name="T34" fmla="*/ 37 w 173"/>
                <a:gd name="T35" fmla="*/ 8 h 52"/>
                <a:gd name="T36" fmla="*/ 65 w 173"/>
                <a:gd name="T37" fmla="*/ 8 h 52"/>
                <a:gd name="T38" fmla="*/ 67 w 173"/>
                <a:gd name="T39" fmla="*/ 9 h 52"/>
                <a:gd name="T40" fmla="*/ 68 w 173"/>
                <a:gd name="T41" fmla="*/ 10 h 52"/>
                <a:gd name="T42" fmla="*/ 69 w 173"/>
                <a:gd name="T43" fmla="*/ 11 h 52"/>
                <a:gd name="T44" fmla="*/ 70 w 173"/>
                <a:gd name="T45" fmla="*/ 13 h 52"/>
                <a:gd name="T46" fmla="*/ 70 w 173"/>
                <a:gd name="T47" fmla="*/ 52 h 52"/>
                <a:gd name="T48" fmla="*/ 173 w 173"/>
                <a:gd name="T49" fmla="*/ 52 h 52"/>
                <a:gd name="T50" fmla="*/ 173 w 173"/>
                <a:gd name="T5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52">
                  <a:moveTo>
                    <a:pt x="173" y="0"/>
                  </a:moveTo>
                  <a:cubicBezTo>
                    <a:pt x="137" y="0"/>
                    <a:pt x="137" y="0"/>
                    <a:pt x="137" y="0"/>
                  </a:cubicBezTo>
                  <a:cubicBezTo>
                    <a:pt x="137" y="22"/>
                    <a:pt x="137" y="22"/>
                    <a:pt x="137" y="22"/>
                  </a:cubicBezTo>
                  <a:cubicBezTo>
                    <a:pt x="137" y="23"/>
                    <a:pt x="137" y="24"/>
                    <a:pt x="137" y="24"/>
                  </a:cubicBezTo>
                  <a:cubicBezTo>
                    <a:pt x="136" y="25"/>
                    <a:pt x="136" y="25"/>
                    <a:pt x="136" y="26"/>
                  </a:cubicBezTo>
                  <a:cubicBezTo>
                    <a:pt x="134" y="27"/>
                    <a:pt x="133" y="28"/>
                    <a:pt x="131" y="28"/>
                  </a:cubicBezTo>
                  <a:cubicBezTo>
                    <a:pt x="127" y="30"/>
                    <a:pt x="122" y="31"/>
                    <a:pt x="116" y="31"/>
                  </a:cubicBezTo>
                  <a:cubicBezTo>
                    <a:pt x="113" y="31"/>
                    <a:pt x="110" y="31"/>
                    <a:pt x="108" y="30"/>
                  </a:cubicBezTo>
                  <a:cubicBezTo>
                    <a:pt x="101" y="28"/>
                    <a:pt x="101" y="28"/>
                    <a:pt x="101" y="28"/>
                  </a:cubicBezTo>
                  <a:cubicBezTo>
                    <a:pt x="96" y="26"/>
                    <a:pt x="96" y="26"/>
                    <a:pt x="96" y="26"/>
                  </a:cubicBezTo>
                  <a:cubicBezTo>
                    <a:pt x="95" y="24"/>
                    <a:pt x="95" y="24"/>
                    <a:pt x="95" y="24"/>
                  </a:cubicBezTo>
                  <a:cubicBezTo>
                    <a:pt x="95" y="22"/>
                    <a:pt x="95" y="22"/>
                    <a:pt x="95" y="22"/>
                  </a:cubicBezTo>
                  <a:cubicBezTo>
                    <a:pt x="95" y="0"/>
                    <a:pt x="95" y="0"/>
                    <a:pt x="95" y="0"/>
                  </a:cubicBezTo>
                  <a:cubicBezTo>
                    <a:pt x="0" y="0"/>
                    <a:pt x="0" y="0"/>
                    <a:pt x="0" y="0"/>
                  </a:cubicBezTo>
                  <a:cubicBezTo>
                    <a:pt x="0" y="52"/>
                    <a:pt x="0" y="52"/>
                    <a:pt x="0" y="52"/>
                  </a:cubicBezTo>
                  <a:cubicBezTo>
                    <a:pt x="22" y="52"/>
                    <a:pt x="22" y="52"/>
                    <a:pt x="22" y="52"/>
                  </a:cubicBezTo>
                  <a:cubicBezTo>
                    <a:pt x="22" y="23"/>
                    <a:pt x="22" y="23"/>
                    <a:pt x="22" y="23"/>
                  </a:cubicBezTo>
                  <a:cubicBezTo>
                    <a:pt x="37" y="8"/>
                    <a:pt x="37" y="8"/>
                    <a:pt x="37" y="8"/>
                  </a:cubicBezTo>
                  <a:cubicBezTo>
                    <a:pt x="65" y="8"/>
                    <a:pt x="65" y="8"/>
                    <a:pt x="65" y="8"/>
                  </a:cubicBezTo>
                  <a:cubicBezTo>
                    <a:pt x="67" y="9"/>
                    <a:pt x="67" y="9"/>
                    <a:pt x="67" y="9"/>
                  </a:cubicBezTo>
                  <a:cubicBezTo>
                    <a:pt x="68" y="10"/>
                    <a:pt x="68" y="10"/>
                    <a:pt x="68" y="10"/>
                  </a:cubicBezTo>
                  <a:cubicBezTo>
                    <a:pt x="69" y="11"/>
                    <a:pt x="69" y="11"/>
                    <a:pt x="69" y="11"/>
                  </a:cubicBezTo>
                  <a:cubicBezTo>
                    <a:pt x="70" y="13"/>
                    <a:pt x="70" y="13"/>
                    <a:pt x="70" y="13"/>
                  </a:cubicBezTo>
                  <a:cubicBezTo>
                    <a:pt x="70" y="52"/>
                    <a:pt x="70" y="52"/>
                    <a:pt x="70" y="52"/>
                  </a:cubicBezTo>
                  <a:cubicBezTo>
                    <a:pt x="173" y="52"/>
                    <a:pt x="173" y="52"/>
                    <a:pt x="173" y="52"/>
                  </a:cubicBezTo>
                  <a:lnTo>
                    <a:pt x="17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noEditPoints="1"/>
            </p:cNvSpPr>
            <p:nvPr/>
          </p:nvSpPr>
          <p:spPr bwMode="auto">
            <a:xfrm>
              <a:off x="6193" y="1840"/>
              <a:ext cx="171" cy="171"/>
            </a:xfrm>
            <a:custGeom>
              <a:avLst/>
              <a:gdLst>
                <a:gd name="T0" fmla="*/ 21 w 171"/>
                <a:gd name="T1" fmla="*/ 167 h 171"/>
                <a:gd name="T2" fmla="*/ 26 w 171"/>
                <a:gd name="T3" fmla="*/ 158 h 171"/>
                <a:gd name="T4" fmla="*/ 141 w 171"/>
                <a:gd name="T5" fmla="*/ 158 h 171"/>
                <a:gd name="T6" fmla="*/ 145 w 171"/>
                <a:gd name="T7" fmla="*/ 158 h 171"/>
                <a:gd name="T8" fmla="*/ 150 w 171"/>
                <a:gd name="T9" fmla="*/ 167 h 171"/>
                <a:gd name="T10" fmla="*/ 145 w 171"/>
                <a:gd name="T11" fmla="*/ 171 h 171"/>
                <a:gd name="T12" fmla="*/ 171 w 171"/>
                <a:gd name="T13" fmla="*/ 13 h 171"/>
                <a:gd name="T14" fmla="*/ 167 w 171"/>
                <a:gd name="T15" fmla="*/ 5 h 171"/>
                <a:gd name="T16" fmla="*/ 158 w 171"/>
                <a:gd name="T17" fmla="*/ 0 h 171"/>
                <a:gd name="T18" fmla="*/ 56 w 171"/>
                <a:gd name="T19" fmla="*/ 39 h 171"/>
                <a:gd name="T20" fmla="*/ 51 w 171"/>
                <a:gd name="T21" fmla="*/ 52 h 171"/>
                <a:gd name="T22" fmla="*/ 38 w 171"/>
                <a:gd name="T23" fmla="*/ 56 h 171"/>
                <a:gd name="T24" fmla="*/ 0 w 171"/>
                <a:gd name="T25" fmla="*/ 171 h 171"/>
                <a:gd name="T26" fmla="*/ 21 w 171"/>
                <a:gd name="T27" fmla="*/ 171 h 171"/>
                <a:gd name="T28" fmla="*/ 73 w 171"/>
                <a:gd name="T29" fmla="*/ 56 h 171"/>
                <a:gd name="T30" fmla="*/ 81 w 171"/>
                <a:gd name="T31" fmla="*/ 52 h 171"/>
                <a:gd name="T32" fmla="*/ 145 w 171"/>
                <a:gd name="T33" fmla="*/ 52 h 171"/>
                <a:gd name="T34" fmla="*/ 150 w 171"/>
                <a:gd name="T35" fmla="*/ 56 h 171"/>
                <a:gd name="T36" fmla="*/ 150 w 171"/>
                <a:gd name="T37" fmla="*/ 64 h 171"/>
                <a:gd name="T38" fmla="*/ 145 w 171"/>
                <a:gd name="T39" fmla="*/ 69 h 171"/>
                <a:gd name="T40" fmla="*/ 81 w 171"/>
                <a:gd name="T41" fmla="*/ 69 h 171"/>
                <a:gd name="T42" fmla="*/ 73 w 171"/>
                <a:gd name="T43" fmla="*/ 69 h 171"/>
                <a:gd name="T44" fmla="*/ 73 w 171"/>
                <a:gd name="T45" fmla="*/ 60 h 171"/>
                <a:gd name="T46" fmla="*/ 26 w 171"/>
                <a:gd name="T47" fmla="*/ 90 h 171"/>
                <a:gd name="T48" fmla="*/ 141 w 171"/>
                <a:gd name="T49" fmla="*/ 86 h 171"/>
                <a:gd name="T50" fmla="*/ 145 w 171"/>
                <a:gd name="T51" fmla="*/ 90 h 171"/>
                <a:gd name="T52" fmla="*/ 150 w 171"/>
                <a:gd name="T53" fmla="*/ 99 h 171"/>
                <a:gd name="T54" fmla="*/ 145 w 171"/>
                <a:gd name="T55" fmla="*/ 103 h 171"/>
                <a:gd name="T56" fmla="*/ 30 w 171"/>
                <a:gd name="T57" fmla="*/ 103 h 171"/>
                <a:gd name="T58" fmla="*/ 26 w 171"/>
                <a:gd name="T59" fmla="*/ 103 h 171"/>
                <a:gd name="T60" fmla="*/ 26 w 171"/>
                <a:gd name="T61" fmla="*/ 90 h 171"/>
                <a:gd name="T62" fmla="*/ 26 w 171"/>
                <a:gd name="T63" fmla="*/ 124 h 171"/>
                <a:gd name="T64" fmla="*/ 141 w 171"/>
                <a:gd name="T65" fmla="*/ 124 h 171"/>
                <a:gd name="T66" fmla="*/ 145 w 171"/>
                <a:gd name="T67" fmla="*/ 124 h 171"/>
                <a:gd name="T68" fmla="*/ 150 w 171"/>
                <a:gd name="T69" fmla="*/ 133 h 171"/>
                <a:gd name="T70" fmla="*/ 145 w 171"/>
                <a:gd name="T71" fmla="*/ 137 h 171"/>
                <a:gd name="T72" fmla="*/ 30 w 171"/>
                <a:gd name="T73" fmla="*/ 141 h 171"/>
                <a:gd name="T74" fmla="*/ 26 w 171"/>
                <a:gd name="T75" fmla="*/ 137 h 171"/>
                <a:gd name="T76" fmla="*/ 26 w 171"/>
                <a:gd name="T77" fmla="*/ 1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171">
                  <a:moveTo>
                    <a:pt x="21" y="171"/>
                  </a:moveTo>
                  <a:lnTo>
                    <a:pt x="21" y="167"/>
                  </a:lnTo>
                  <a:lnTo>
                    <a:pt x="26" y="158"/>
                  </a:lnTo>
                  <a:lnTo>
                    <a:pt x="26" y="158"/>
                  </a:lnTo>
                  <a:lnTo>
                    <a:pt x="30" y="158"/>
                  </a:lnTo>
                  <a:lnTo>
                    <a:pt x="141" y="158"/>
                  </a:lnTo>
                  <a:lnTo>
                    <a:pt x="145" y="158"/>
                  </a:lnTo>
                  <a:lnTo>
                    <a:pt x="145" y="158"/>
                  </a:lnTo>
                  <a:lnTo>
                    <a:pt x="150" y="163"/>
                  </a:lnTo>
                  <a:lnTo>
                    <a:pt x="150" y="167"/>
                  </a:lnTo>
                  <a:lnTo>
                    <a:pt x="150" y="171"/>
                  </a:lnTo>
                  <a:lnTo>
                    <a:pt x="145" y="171"/>
                  </a:lnTo>
                  <a:lnTo>
                    <a:pt x="171" y="171"/>
                  </a:lnTo>
                  <a:lnTo>
                    <a:pt x="171" y="13"/>
                  </a:lnTo>
                  <a:lnTo>
                    <a:pt x="171" y="9"/>
                  </a:lnTo>
                  <a:lnTo>
                    <a:pt x="167" y="5"/>
                  </a:lnTo>
                  <a:lnTo>
                    <a:pt x="162" y="0"/>
                  </a:lnTo>
                  <a:lnTo>
                    <a:pt x="158" y="0"/>
                  </a:lnTo>
                  <a:lnTo>
                    <a:pt x="56" y="0"/>
                  </a:lnTo>
                  <a:lnTo>
                    <a:pt x="56" y="39"/>
                  </a:lnTo>
                  <a:lnTo>
                    <a:pt x="56" y="47"/>
                  </a:lnTo>
                  <a:lnTo>
                    <a:pt x="51" y="52"/>
                  </a:lnTo>
                  <a:lnTo>
                    <a:pt x="43" y="56"/>
                  </a:lnTo>
                  <a:lnTo>
                    <a:pt x="38" y="56"/>
                  </a:lnTo>
                  <a:lnTo>
                    <a:pt x="0" y="56"/>
                  </a:lnTo>
                  <a:lnTo>
                    <a:pt x="0" y="171"/>
                  </a:lnTo>
                  <a:lnTo>
                    <a:pt x="21" y="171"/>
                  </a:lnTo>
                  <a:lnTo>
                    <a:pt x="21" y="171"/>
                  </a:lnTo>
                  <a:close/>
                  <a:moveTo>
                    <a:pt x="73" y="60"/>
                  </a:moveTo>
                  <a:lnTo>
                    <a:pt x="73" y="56"/>
                  </a:lnTo>
                  <a:lnTo>
                    <a:pt x="73" y="56"/>
                  </a:lnTo>
                  <a:lnTo>
                    <a:pt x="81" y="52"/>
                  </a:lnTo>
                  <a:lnTo>
                    <a:pt x="141" y="52"/>
                  </a:lnTo>
                  <a:lnTo>
                    <a:pt x="145" y="52"/>
                  </a:lnTo>
                  <a:lnTo>
                    <a:pt x="145" y="56"/>
                  </a:lnTo>
                  <a:lnTo>
                    <a:pt x="150" y="56"/>
                  </a:lnTo>
                  <a:lnTo>
                    <a:pt x="150" y="60"/>
                  </a:lnTo>
                  <a:lnTo>
                    <a:pt x="150" y="64"/>
                  </a:lnTo>
                  <a:lnTo>
                    <a:pt x="145" y="69"/>
                  </a:lnTo>
                  <a:lnTo>
                    <a:pt x="145" y="69"/>
                  </a:lnTo>
                  <a:lnTo>
                    <a:pt x="141" y="69"/>
                  </a:lnTo>
                  <a:lnTo>
                    <a:pt x="81" y="69"/>
                  </a:lnTo>
                  <a:lnTo>
                    <a:pt x="77" y="69"/>
                  </a:lnTo>
                  <a:lnTo>
                    <a:pt x="73" y="69"/>
                  </a:lnTo>
                  <a:lnTo>
                    <a:pt x="73" y="64"/>
                  </a:lnTo>
                  <a:lnTo>
                    <a:pt x="73" y="60"/>
                  </a:lnTo>
                  <a:close/>
                  <a:moveTo>
                    <a:pt x="26" y="90"/>
                  </a:moveTo>
                  <a:lnTo>
                    <a:pt x="26" y="90"/>
                  </a:lnTo>
                  <a:lnTo>
                    <a:pt x="30" y="86"/>
                  </a:lnTo>
                  <a:lnTo>
                    <a:pt x="141" y="86"/>
                  </a:lnTo>
                  <a:lnTo>
                    <a:pt x="145" y="90"/>
                  </a:lnTo>
                  <a:lnTo>
                    <a:pt x="145" y="90"/>
                  </a:lnTo>
                  <a:lnTo>
                    <a:pt x="150" y="94"/>
                  </a:lnTo>
                  <a:lnTo>
                    <a:pt x="150" y="99"/>
                  </a:lnTo>
                  <a:lnTo>
                    <a:pt x="145" y="103"/>
                  </a:lnTo>
                  <a:lnTo>
                    <a:pt x="145" y="103"/>
                  </a:lnTo>
                  <a:lnTo>
                    <a:pt x="141" y="103"/>
                  </a:lnTo>
                  <a:lnTo>
                    <a:pt x="30" y="103"/>
                  </a:lnTo>
                  <a:lnTo>
                    <a:pt x="26" y="103"/>
                  </a:lnTo>
                  <a:lnTo>
                    <a:pt x="26" y="103"/>
                  </a:lnTo>
                  <a:lnTo>
                    <a:pt x="21" y="94"/>
                  </a:lnTo>
                  <a:lnTo>
                    <a:pt x="26" y="90"/>
                  </a:lnTo>
                  <a:close/>
                  <a:moveTo>
                    <a:pt x="26" y="124"/>
                  </a:moveTo>
                  <a:lnTo>
                    <a:pt x="26" y="124"/>
                  </a:lnTo>
                  <a:lnTo>
                    <a:pt x="30" y="124"/>
                  </a:lnTo>
                  <a:lnTo>
                    <a:pt x="141" y="124"/>
                  </a:lnTo>
                  <a:lnTo>
                    <a:pt x="145" y="124"/>
                  </a:lnTo>
                  <a:lnTo>
                    <a:pt x="145" y="124"/>
                  </a:lnTo>
                  <a:lnTo>
                    <a:pt x="150" y="128"/>
                  </a:lnTo>
                  <a:lnTo>
                    <a:pt x="150" y="133"/>
                  </a:lnTo>
                  <a:lnTo>
                    <a:pt x="145" y="137"/>
                  </a:lnTo>
                  <a:lnTo>
                    <a:pt x="145" y="137"/>
                  </a:lnTo>
                  <a:lnTo>
                    <a:pt x="141" y="141"/>
                  </a:lnTo>
                  <a:lnTo>
                    <a:pt x="30" y="141"/>
                  </a:lnTo>
                  <a:lnTo>
                    <a:pt x="26" y="137"/>
                  </a:lnTo>
                  <a:lnTo>
                    <a:pt x="26" y="137"/>
                  </a:lnTo>
                  <a:lnTo>
                    <a:pt x="21" y="133"/>
                  </a:lnTo>
                  <a:lnTo>
                    <a:pt x="26" y="12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auto">
            <a:xfrm>
              <a:off x="6488" y="1789"/>
              <a:ext cx="179" cy="133"/>
            </a:xfrm>
            <a:custGeom>
              <a:avLst/>
              <a:gdLst>
                <a:gd name="T0" fmla="*/ 0 w 42"/>
                <a:gd name="T1" fmla="*/ 24 h 31"/>
                <a:gd name="T2" fmla="*/ 1 w 42"/>
                <a:gd name="T3" fmla="*/ 26 h 31"/>
                <a:gd name="T4" fmla="*/ 6 w 42"/>
                <a:gd name="T5" fmla="*/ 28 h 31"/>
                <a:gd name="T6" fmla="*/ 13 w 42"/>
                <a:gd name="T7" fmla="*/ 30 h 31"/>
                <a:gd name="T8" fmla="*/ 21 w 42"/>
                <a:gd name="T9" fmla="*/ 31 h 31"/>
                <a:gd name="T10" fmla="*/ 36 w 42"/>
                <a:gd name="T11" fmla="*/ 28 h 31"/>
                <a:gd name="T12" fmla="*/ 41 w 42"/>
                <a:gd name="T13" fmla="*/ 26 h 31"/>
                <a:gd name="T14" fmla="*/ 42 w 42"/>
                <a:gd name="T15" fmla="*/ 24 h 31"/>
                <a:gd name="T16" fmla="*/ 42 w 42"/>
                <a:gd name="T17" fmla="*/ 22 h 31"/>
                <a:gd name="T18" fmla="*/ 42 w 42"/>
                <a:gd name="T19" fmla="*/ 0 h 31"/>
                <a:gd name="T20" fmla="*/ 0 w 42"/>
                <a:gd name="T21" fmla="*/ 0 h 31"/>
                <a:gd name="T22" fmla="*/ 0 w 42"/>
                <a:gd name="T23" fmla="*/ 22 h 31"/>
                <a:gd name="T24" fmla="*/ 0 w 42"/>
                <a:gd name="T2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1">
                  <a:moveTo>
                    <a:pt x="0" y="24"/>
                  </a:moveTo>
                  <a:cubicBezTo>
                    <a:pt x="1" y="26"/>
                    <a:pt x="1" y="26"/>
                    <a:pt x="1" y="26"/>
                  </a:cubicBezTo>
                  <a:cubicBezTo>
                    <a:pt x="6" y="28"/>
                    <a:pt x="6" y="28"/>
                    <a:pt x="6" y="28"/>
                  </a:cubicBezTo>
                  <a:cubicBezTo>
                    <a:pt x="13" y="30"/>
                    <a:pt x="13" y="30"/>
                    <a:pt x="13" y="30"/>
                  </a:cubicBezTo>
                  <a:cubicBezTo>
                    <a:pt x="15" y="31"/>
                    <a:pt x="18" y="31"/>
                    <a:pt x="21" y="31"/>
                  </a:cubicBezTo>
                  <a:cubicBezTo>
                    <a:pt x="27" y="31"/>
                    <a:pt x="32" y="30"/>
                    <a:pt x="36" y="28"/>
                  </a:cubicBezTo>
                  <a:cubicBezTo>
                    <a:pt x="38" y="28"/>
                    <a:pt x="39" y="27"/>
                    <a:pt x="41" y="26"/>
                  </a:cubicBezTo>
                  <a:cubicBezTo>
                    <a:pt x="41" y="25"/>
                    <a:pt x="41" y="25"/>
                    <a:pt x="42" y="24"/>
                  </a:cubicBezTo>
                  <a:cubicBezTo>
                    <a:pt x="42" y="24"/>
                    <a:pt x="42" y="23"/>
                    <a:pt x="42" y="22"/>
                  </a:cubicBezTo>
                  <a:cubicBezTo>
                    <a:pt x="42" y="0"/>
                    <a:pt x="42" y="0"/>
                    <a:pt x="42" y="0"/>
                  </a:cubicBezTo>
                  <a:cubicBezTo>
                    <a:pt x="0" y="0"/>
                    <a:pt x="0" y="0"/>
                    <a:pt x="0" y="0"/>
                  </a:cubicBezTo>
                  <a:cubicBezTo>
                    <a:pt x="0" y="22"/>
                    <a:pt x="0" y="22"/>
                    <a:pt x="0" y="22"/>
                  </a:cubicBezTo>
                  <a:lnTo>
                    <a:pt x="0" y="2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p:cNvSpPr>
            <p:nvPr/>
          </p:nvSpPr>
          <p:spPr bwMode="auto">
            <a:xfrm>
              <a:off x="6214" y="1926"/>
              <a:ext cx="129" cy="17"/>
            </a:xfrm>
            <a:custGeom>
              <a:avLst/>
              <a:gdLst>
                <a:gd name="T0" fmla="*/ 5 w 129"/>
                <a:gd name="T1" fmla="*/ 17 h 17"/>
                <a:gd name="T2" fmla="*/ 9 w 129"/>
                <a:gd name="T3" fmla="*/ 17 h 17"/>
                <a:gd name="T4" fmla="*/ 120 w 129"/>
                <a:gd name="T5" fmla="*/ 17 h 17"/>
                <a:gd name="T6" fmla="*/ 124 w 129"/>
                <a:gd name="T7" fmla="*/ 17 h 17"/>
                <a:gd name="T8" fmla="*/ 124 w 129"/>
                <a:gd name="T9" fmla="*/ 17 h 17"/>
                <a:gd name="T10" fmla="*/ 129 w 129"/>
                <a:gd name="T11" fmla="*/ 13 h 17"/>
                <a:gd name="T12" fmla="*/ 129 w 129"/>
                <a:gd name="T13" fmla="*/ 8 h 17"/>
                <a:gd name="T14" fmla="*/ 124 w 129"/>
                <a:gd name="T15" fmla="*/ 4 h 17"/>
                <a:gd name="T16" fmla="*/ 124 w 129"/>
                <a:gd name="T17" fmla="*/ 4 h 17"/>
                <a:gd name="T18" fmla="*/ 120 w 129"/>
                <a:gd name="T19" fmla="*/ 0 h 17"/>
                <a:gd name="T20" fmla="*/ 9 w 129"/>
                <a:gd name="T21" fmla="*/ 0 h 17"/>
                <a:gd name="T22" fmla="*/ 5 w 129"/>
                <a:gd name="T23" fmla="*/ 4 h 17"/>
                <a:gd name="T24" fmla="*/ 5 w 129"/>
                <a:gd name="T25" fmla="*/ 4 h 17"/>
                <a:gd name="T26" fmla="*/ 0 w 129"/>
                <a:gd name="T27" fmla="*/ 8 h 17"/>
                <a:gd name="T28" fmla="*/ 5 w 129"/>
                <a:gd name="T29" fmla="*/ 17 h 17"/>
                <a:gd name="T30" fmla="*/ 5 w 129"/>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7">
                  <a:moveTo>
                    <a:pt x="5" y="17"/>
                  </a:moveTo>
                  <a:lnTo>
                    <a:pt x="9" y="17"/>
                  </a:lnTo>
                  <a:lnTo>
                    <a:pt x="120" y="17"/>
                  </a:lnTo>
                  <a:lnTo>
                    <a:pt x="124" y="17"/>
                  </a:lnTo>
                  <a:lnTo>
                    <a:pt x="124" y="17"/>
                  </a:lnTo>
                  <a:lnTo>
                    <a:pt x="129" y="13"/>
                  </a:lnTo>
                  <a:lnTo>
                    <a:pt x="129" y="8"/>
                  </a:lnTo>
                  <a:lnTo>
                    <a:pt x="124" y="4"/>
                  </a:lnTo>
                  <a:lnTo>
                    <a:pt x="124" y="4"/>
                  </a:lnTo>
                  <a:lnTo>
                    <a:pt x="120" y="0"/>
                  </a:lnTo>
                  <a:lnTo>
                    <a:pt x="9" y="0"/>
                  </a:lnTo>
                  <a:lnTo>
                    <a:pt x="5" y="4"/>
                  </a:lnTo>
                  <a:lnTo>
                    <a:pt x="5" y="4"/>
                  </a:lnTo>
                  <a:lnTo>
                    <a:pt x="0" y="8"/>
                  </a:lnTo>
                  <a:lnTo>
                    <a:pt x="5" y="17"/>
                  </a:lnTo>
                  <a:lnTo>
                    <a:pt x="5"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p:cNvSpPr>
            <p:nvPr/>
          </p:nvSpPr>
          <p:spPr bwMode="auto">
            <a:xfrm>
              <a:off x="6266" y="1892"/>
              <a:ext cx="77" cy="17"/>
            </a:xfrm>
            <a:custGeom>
              <a:avLst/>
              <a:gdLst>
                <a:gd name="T0" fmla="*/ 4 w 77"/>
                <a:gd name="T1" fmla="*/ 17 h 17"/>
                <a:gd name="T2" fmla="*/ 8 w 77"/>
                <a:gd name="T3" fmla="*/ 17 h 17"/>
                <a:gd name="T4" fmla="*/ 68 w 77"/>
                <a:gd name="T5" fmla="*/ 17 h 17"/>
                <a:gd name="T6" fmla="*/ 72 w 77"/>
                <a:gd name="T7" fmla="*/ 17 h 17"/>
                <a:gd name="T8" fmla="*/ 72 w 77"/>
                <a:gd name="T9" fmla="*/ 17 h 17"/>
                <a:gd name="T10" fmla="*/ 77 w 77"/>
                <a:gd name="T11" fmla="*/ 12 h 17"/>
                <a:gd name="T12" fmla="*/ 77 w 77"/>
                <a:gd name="T13" fmla="*/ 8 h 17"/>
                <a:gd name="T14" fmla="*/ 77 w 77"/>
                <a:gd name="T15" fmla="*/ 4 h 17"/>
                <a:gd name="T16" fmla="*/ 72 w 77"/>
                <a:gd name="T17" fmla="*/ 4 h 17"/>
                <a:gd name="T18" fmla="*/ 72 w 77"/>
                <a:gd name="T19" fmla="*/ 0 h 17"/>
                <a:gd name="T20" fmla="*/ 68 w 77"/>
                <a:gd name="T21" fmla="*/ 0 h 17"/>
                <a:gd name="T22" fmla="*/ 8 w 77"/>
                <a:gd name="T23" fmla="*/ 0 h 17"/>
                <a:gd name="T24" fmla="*/ 0 w 77"/>
                <a:gd name="T25" fmla="*/ 4 h 17"/>
                <a:gd name="T26" fmla="*/ 0 w 77"/>
                <a:gd name="T27" fmla="*/ 4 h 17"/>
                <a:gd name="T28" fmla="*/ 0 w 77"/>
                <a:gd name="T29" fmla="*/ 8 h 17"/>
                <a:gd name="T30" fmla="*/ 0 w 77"/>
                <a:gd name="T31" fmla="*/ 12 h 17"/>
                <a:gd name="T32" fmla="*/ 0 w 77"/>
                <a:gd name="T33" fmla="*/ 17 h 17"/>
                <a:gd name="T34" fmla="*/ 4 w 77"/>
                <a:gd name="T3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17">
                  <a:moveTo>
                    <a:pt x="4" y="17"/>
                  </a:moveTo>
                  <a:lnTo>
                    <a:pt x="8" y="17"/>
                  </a:lnTo>
                  <a:lnTo>
                    <a:pt x="68" y="17"/>
                  </a:lnTo>
                  <a:lnTo>
                    <a:pt x="72" y="17"/>
                  </a:lnTo>
                  <a:lnTo>
                    <a:pt x="72" y="17"/>
                  </a:lnTo>
                  <a:lnTo>
                    <a:pt x="77" y="12"/>
                  </a:lnTo>
                  <a:lnTo>
                    <a:pt x="77" y="8"/>
                  </a:lnTo>
                  <a:lnTo>
                    <a:pt x="77" y="4"/>
                  </a:lnTo>
                  <a:lnTo>
                    <a:pt x="72" y="4"/>
                  </a:lnTo>
                  <a:lnTo>
                    <a:pt x="72" y="0"/>
                  </a:lnTo>
                  <a:lnTo>
                    <a:pt x="68" y="0"/>
                  </a:lnTo>
                  <a:lnTo>
                    <a:pt x="8" y="0"/>
                  </a:lnTo>
                  <a:lnTo>
                    <a:pt x="0" y="4"/>
                  </a:lnTo>
                  <a:lnTo>
                    <a:pt x="0" y="4"/>
                  </a:lnTo>
                  <a:lnTo>
                    <a:pt x="0" y="8"/>
                  </a:lnTo>
                  <a:lnTo>
                    <a:pt x="0" y="12"/>
                  </a:lnTo>
                  <a:lnTo>
                    <a:pt x="0" y="17"/>
                  </a:lnTo>
                  <a:lnTo>
                    <a:pt x="4"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auto">
            <a:xfrm>
              <a:off x="6214" y="1964"/>
              <a:ext cx="129" cy="17"/>
            </a:xfrm>
            <a:custGeom>
              <a:avLst/>
              <a:gdLst>
                <a:gd name="T0" fmla="*/ 5 w 129"/>
                <a:gd name="T1" fmla="*/ 13 h 17"/>
                <a:gd name="T2" fmla="*/ 9 w 129"/>
                <a:gd name="T3" fmla="*/ 17 h 17"/>
                <a:gd name="T4" fmla="*/ 120 w 129"/>
                <a:gd name="T5" fmla="*/ 17 h 17"/>
                <a:gd name="T6" fmla="*/ 124 w 129"/>
                <a:gd name="T7" fmla="*/ 13 h 17"/>
                <a:gd name="T8" fmla="*/ 124 w 129"/>
                <a:gd name="T9" fmla="*/ 13 h 17"/>
                <a:gd name="T10" fmla="*/ 129 w 129"/>
                <a:gd name="T11" fmla="*/ 9 h 17"/>
                <a:gd name="T12" fmla="*/ 129 w 129"/>
                <a:gd name="T13" fmla="*/ 4 h 17"/>
                <a:gd name="T14" fmla="*/ 124 w 129"/>
                <a:gd name="T15" fmla="*/ 0 h 17"/>
                <a:gd name="T16" fmla="*/ 124 w 129"/>
                <a:gd name="T17" fmla="*/ 0 h 17"/>
                <a:gd name="T18" fmla="*/ 120 w 129"/>
                <a:gd name="T19" fmla="*/ 0 h 17"/>
                <a:gd name="T20" fmla="*/ 9 w 129"/>
                <a:gd name="T21" fmla="*/ 0 h 17"/>
                <a:gd name="T22" fmla="*/ 5 w 129"/>
                <a:gd name="T23" fmla="*/ 0 h 17"/>
                <a:gd name="T24" fmla="*/ 5 w 129"/>
                <a:gd name="T25" fmla="*/ 0 h 17"/>
                <a:gd name="T26" fmla="*/ 0 w 129"/>
                <a:gd name="T27" fmla="*/ 9 h 17"/>
                <a:gd name="T28" fmla="*/ 5 w 129"/>
                <a:gd name="T29" fmla="*/ 13 h 17"/>
                <a:gd name="T30" fmla="*/ 5 w 129"/>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7">
                  <a:moveTo>
                    <a:pt x="5" y="13"/>
                  </a:moveTo>
                  <a:lnTo>
                    <a:pt x="9" y="17"/>
                  </a:lnTo>
                  <a:lnTo>
                    <a:pt x="120" y="17"/>
                  </a:lnTo>
                  <a:lnTo>
                    <a:pt x="124" y="13"/>
                  </a:lnTo>
                  <a:lnTo>
                    <a:pt x="124" y="13"/>
                  </a:lnTo>
                  <a:lnTo>
                    <a:pt x="129" y="9"/>
                  </a:lnTo>
                  <a:lnTo>
                    <a:pt x="129" y="4"/>
                  </a:lnTo>
                  <a:lnTo>
                    <a:pt x="124" y="0"/>
                  </a:lnTo>
                  <a:lnTo>
                    <a:pt x="124" y="0"/>
                  </a:lnTo>
                  <a:lnTo>
                    <a:pt x="120" y="0"/>
                  </a:lnTo>
                  <a:lnTo>
                    <a:pt x="9" y="0"/>
                  </a:lnTo>
                  <a:lnTo>
                    <a:pt x="5" y="0"/>
                  </a:lnTo>
                  <a:lnTo>
                    <a:pt x="5" y="0"/>
                  </a:lnTo>
                  <a:lnTo>
                    <a:pt x="0" y="9"/>
                  </a:lnTo>
                  <a:lnTo>
                    <a:pt x="5" y="13"/>
                  </a:lnTo>
                  <a:lnTo>
                    <a:pt x="5" y="13"/>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auto">
            <a:xfrm>
              <a:off x="6214" y="2011"/>
              <a:ext cx="124" cy="4"/>
            </a:xfrm>
            <a:custGeom>
              <a:avLst/>
              <a:gdLst>
                <a:gd name="T0" fmla="*/ 5 w 124"/>
                <a:gd name="T1" fmla="*/ 0 h 4"/>
                <a:gd name="T2" fmla="*/ 5 w 124"/>
                <a:gd name="T3" fmla="*/ 4 h 4"/>
                <a:gd name="T4" fmla="*/ 9 w 124"/>
                <a:gd name="T5" fmla="*/ 4 h 4"/>
                <a:gd name="T6" fmla="*/ 120 w 124"/>
                <a:gd name="T7" fmla="*/ 4 h 4"/>
                <a:gd name="T8" fmla="*/ 124 w 124"/>
                <a:gd name="T9" fmla="*/ 4 h 4"/>
                <a:gd name="T10" fmla="*/ 124 w 124"/>
                <a:gd name="T11" fmla="*/ 0 h 4"/>
                <a:gd name="T12" fmla="*/ 124 w 124"/>
                <a:gd name="T13" fmla="*/ 0 h 4"/>
                <a:gd name="T14" fmla="*/ 0 w 124"/>
                <a:gd name="T15" fmla="*/ 0 h 4"/>
                <a:gd name="T16" fmla="*/ 5 w 12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4">
                  <a:moveTo>
                    <a:pt x="5" y="0"/>
                  </a:moveTo>
                  <a:lnTo>
                    <a:pt x="5" y="4"/>
                  </a:lnTo>
                  <a:lnTo>
                    <a:pt x="9" y="4"/>
                  </a:lnTo>
                  <a:lnTo>
                    <a:pt x="120" y="4"/>
                  </a:lnTo>
                  <a:lnTo>
                    <a:pt x="124" y="4"/>
                  </a:lnTo>
                  <a:lnTo>
                    <a:pt x="124" y="0"/>
                  </a:lnTo>
                  <a:lnTo>
                    <a:pt x="124" y="0"/>
                  </a:lnTo>
                  <a:lnTo>
                    <a:pt x="0" y="0"/>
                  </a:lnTo>
                  <a:lnTo>
                    <a:pt x="5"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6214" y="1998"/>
              <a:ext cx="129" cy="13"/>
            </a:xfrm>
            <a:custGeom>
              <a:avLst/>
              <a:gdLst>
                <a:gd name="T0" fmla="*/ 129 w 129"/>
                <a:gd name="T1" fmla="*/ 9 h 13"/>
                <a:gd name="T2" fmla="*/ 129 w 129"/>
                <a:gd name="T3" fmla="*/ 5 h 13"/>
                <a:gd name="T4" fmla="*/ 124 w 129"/>
                <a:gd name="T5" fmla="*/ 0 h 13"/>
                <a:gd name="T6" fmla="*/ 124 w 129"/>
                <a:gd name="T7" fmla="*/ 0 h 13"/>
                <a:gd name="T8" fmla="*/ 120 w 129"/>
                <a:gd name="T9" fmla="*/ 0 h 13"/>
                <a:gd name="T10" fmla="*/ 9 w 129"/>
                <a:gd name="T11" fmla="*/ 0 h 13"/>
                <a:gd name="T12" fmla="*/ 5 w 129"/>
                <a:gd name="T13" fmla="*/ 0 h 13"/>
                <a:gd name="T14" fmla="*/ 5 w 129"/>
                <a:gd name="T15" fmla="*/ 0 h 13"/>
                <a:gd name="T16" fmla="*/ 0 w 129"/>
                <a:gd name="T17" fmla="*/ 9 h 13"/>
                <a:gd name="T18" fmla="*/ 0 w 129"/>
                <a:gd name="T19" fmla="*/ 13 h 13"/>
                <a:gd name="T20" fmla="*/ 0 w 129"/>
                <a:gd name="T21" fmla="*/ 13 h 13"/>
                <a:gd name="T22" fmla="*/ 124 w 129"/>
                <a:gd name="T23" fmla="*/ 13 h 13"/>
                <a:gd name="T24" fmla="*/ 129 w 129"/>
                <a:gd name="T25" fmla="*/ 13 h 13"/>
                <a:gd name="T26" fmla="*/ 129 w 129"/>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3">
                  <a:moveTo>
                    <a:pt x="129" y="9"/>
                  </a:moveTo>
                  <a:lnTo>
                    <a:pt x="129" y="5"/>
                  </a:lnTo>
                  <a:lnTo>
                    <a:pt x="124" y="0"/>
                  </a:lnTo>
                  <a:lnTo>
                    <a:pt x="124" y="0"/>
                  </a:lnTo>
                  <a:lnTo>
                    <a:pt x="120" y="0"/>
                  </a:lnTo>
                  <a:lnTo>
                    <a:pt x="9" y="0"/>
                  </a:lnTo>
                  <a:lnTo>
                    <a:pt x="5" y="0"/>
                  </a:lnTo>
                  <a:lnTo>
                    <a:pt x="5" y="0"/>
                  </a:lnTo>
                  <a:lnTo>
                    <a:pt x="0" y="9"/>
                  </a:lnTo>
                  <a:lnTo>
                    <a:pt x="0" y="13"/>
                  </a:lnTo>
                  <a:lnTo>
                    <a:pt x="0" y="13"/>
                  </a:lnTo>
                  <a:lnTo>
                    <a:pt x="124" y="13"/>
                  </a:lnTo>
                  <a:lnTo>
                    <a:pt x="129" y="13"/>
                  </a:lnTo>
                  <a:lnTo>
                    <a:pt x="129" y="9"/>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auto">
            <a:xfrm>
              <a:off x="6176" y="1823"/>
              <a:ext cx="205" cy="188"/>
            </a:xfrm>
            <a:custGeom>
              <a:avLst/>
              <a:gdLst>
                <a:gd name="T0" fmla="*/ 201 w 205"/>
                <a:gd name="T1" fmla="*/ 13 h 188"/>
                <a:gd name="T2" fmla="*/ 196 w 205"/>
                <a:gd name="T3" fmla="*/ 9 h 188"/>
                <a:gd name="T4" fmla="*/ 192 w 205"/>
                <a:gd name="T5" fmla="*/ 5 h 188"/>
                <a:gd name="T6" fmla="*/ 184 w 205"/>
                <a:gd name="T7" fmla="*/ 0 h 188"/>
                <a:gd name="T8" fmla="*/ 64 w 205"/>
                <a:gd name="T9" fmla="*/ 0 h 188"/>
                <a:gd name="T10" fmla="*/ 0 w 205"/>
                <a:gd name="T11" fmla="*/ 64 h 188"/>
                <a:gd name="T12" fmla="*/ 0 w 205"/>
                <a:gd name="T13" fmla="*/ 188 h 188"/>
                <a:gd name="T14" fmla="*/ 17 w 205"/>
                <a:gd name="T15" fmla="*/ 188 h 188"/>
                <a:gd name="T16" fmla="*/ 17 w 205"/>
                <a:gd name="T17" fmla="*/ 73 h 188"/>
                <a:gd name="T18" fmla="*/ 55 w 205"/>
                <a:gd name="T19" fmla="*/ 73 h 188"/>
                <a:gd name="T20" fmla="*/ 60 w 205"/>
                <a:gd name="T21" fmla="*/ 73 h 188"/>
                <a:gd name="T22" fmla="*/ 68 w 205"/>
                <a:gd name="T23" fmla="*/ 69 h 188"/>
                <a:gd name="T24" fmla="*/ 73 w 205"/>
                <a:gd name="T25" fmla="*/ 64 h 188"/>
                <a:gd name="T26" fmla="*/ 73 w 205"/>
                <a:gd name="T27" fmla="*/ 56 h 188"/>
                <a:gd name="T28" fmla="*/ 73 w 205"/>
                <a:gd name="T29" fmla="*/ 17 h 188"/>
                <a:gd name="T30" fmla="*/ 175 w 205"/>
                <a:gd name="T31" fmla="*/ 17 h 188"/>
                <a:gd name="T32" fmla="*/ 179 w 205"/>
                <a:gd name="T33" fmla="*/ 17 h 188"/>
                <a:gd name="T34" fmla="*/ 184 w 205"/>
                <a:gd name="T35" fmla="*/ 22 h 188"/>
                <a:gd name="T36" fmla="*/ 188 w 205"/>
                <a:gd name="T37" fmla="*/ 26 h 188"/>
                <a:gd name="T38" fmla="*/ 188 w 205"/>
                <a:gd name="T39" fmla="*/ 30 h 188"/>
                <a:gd name="T40" fmla="*/ 188 w 205"/>
                <a:gd name="T41" fmla="*/ 188 h 188"/>
                <a:gd name="T42" fmla="*/ 205 w 205"/>
                <a:gd name="T43" fmla="*/ 188 h 188"/>
                <a:gd name="T44" fmla="*/ 205 w 205"/>
                <a:gd name="T45" fmla="*/ 22 h 188"/>
                <a:gd name="T46" fmla="*/ 201 w 205"/>
                <a:gd name="T47" fmla="*/ 1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 h="188">
                  <a:moveTo>
                    <a:pt x="201" y="13"/>
                  </a:moveTo>
                  <a:lnTo>
                    <a:pt x="196" y="9"/>
                  </a:lnTo>
                  <a:lnTo>
                    <a:pt x="192" y="5"/>
                  </a:lnTo>
                  <a:lnTo>
                    <a:pt x="184" y="0"/>
                  </a:lnTo>
                  <a:lnTo>
                    <a:pt x="64" y="0"/>
                  </a:lnTo>
                  <a:lnTo>
                    <a:pt x="0" y="64"/>
                  </a:lnTo>
                  <a:lnTo>
                    <a:pt x="0" y="188"/>
                  </a:lnTo>
                  <a:lnTo>
                    <a:pt x="17" y="188"/>
                  </a:lnTo>
                  <a:lnTo>
                    <a:pt x="17" y="73"/>
                  </a:lnTo>
                  <a:lnTo>
                    <a:pt x="55" y="73"/>
                  </a:lnTo>
                  <a:lnTo>
                    <a:pt x="60" y="73"/>
                  </a:lnTo>
                  <a:lnTo>
                    <a:pt x="68" y="69"/>
                  </a:lnTo>
                  <a:lnTo>
                    <a:pt x="73" y="64"/>
                  </a:lnTo>
                  <a:lnTo>
                    <a:pt x="73" y="56"/>
                  </a:lnTo>
                  <a:lnTo>
                    <a:pt x="73" y="17"/>
                  </a:lnTo>
                  <a:lnTo>
                    <a:pt x="175" y="17"/>
                  </a:lnTo>
                  <a:lnTo>
                    <a:pt x="179" y="17"/>
                  </a:lnTo>
                  <a:lnTo>
                    <a:pt x="184" y="22"/>
                  </a:lnTo>
                  <a:lnTo>
                    <a:pt x="188" y="26"/>
                  </a:lnTo>
                  <a:lnTo>
                    <a:pt x="188" y="30"/>
                  </a:lnTo>
                  <a:lnTo>
                    <a:pt x="188" y="188"/>
                  </a:lnTo>
                  <a:lnTo>
                    <a:pt x="205" y="188"/>
                  </a:lnTo>
                  <a:lnTo>
                    <a:pt x="205" y="22"/>
                  </a:lnTo>
                  <a:lnTo>
                    <a:pt x="201" y="13"/>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2"/>
            <p:cNvSpPr>
              <a:spLocks noChangeArrowheads="1"/>
            </p:cNvSpPr>
            <p:nvPr/>
          </p:nvSpPr>
          <p:spPr bwMode="auto">
            <a:xfrm>
              <a:off x="6270" y="2622"/>
              <a:ext cx="376" cy="1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3"/>
            <p:cNvSpPr>
              <a:spLocks noChangeArrowheads="1"/>
            </p:cNvSpPr>
            <p:nvPr/>
          </p:nvSpPr>
          <p:spPr bwMode="auto">
            <a:xfrm>
              <a:off x="6360" y="3386"/>
              <a:ext cx="42" cy="15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auto">
            <a:xfrm>
              <a:off x="6206" y="3411"/>
              <a:ext cx="43" cy="128"/>
            </a:xfrm>
            <a:custGeom>
              <a:avLst/>
              <a:gdLst>
                <a:gd name="T0" fmla="*/ 0 w 43"/>
                <a:gd name="T1" fmla="*/ 0 h 128"/>
                <a:gd name="T2" fmla="*/ 0 w 43"/>
                <a:gd name="T3" fmla="*/ 26 h 128"/>
                <a:gd name="T4" fmla="*/ 0 w 43"/>
                <a:gd name="T5" fmla="*/ 128 h 128"/>
                <a:gd name="T6" fmla="*/ 43 w 43"/>
                <a:gd name="T7" fmla="*/ 128 h 128"/>
                <a:gd name="T8" fmla="*/ 43 w 43"/>
                <a:gd name="T9" fmla="*/ 4 h 128"/>
                <a:gd name="T10" fmla="*/ 43 w 43"/>
                <a:gd name="T11" fmla="*/ 0 h 128"/>
                <a:gd name="T12" fmla="*/ 0 w 43"/>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43" h="128">
                  <a:moveTo>
                    <a:pt x="0" y="0"/>
                  </a:moveTo>
                  <a:lnTo>
                    <a:pt x="0" y="26"/>
                  </a:lnTo>
                  <a:lnTo>
                    <a:pt x="0" y="128"/>
                  </a:lnTo>
                  <a:lnTo>
                    <a:pt x="43" y="128"/>
                  </a:lnTo>
                  <a:lnTo>
                    <a:pt x="43" y="4"/>
                  </a:lnTo>
                  <a:lnTo>
                    <a:pt x="43"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6257" y="3292"/>
              <a:ext cx="43" cy="247"/>
            </a:xfrm>
            <a:custGeom>
              <a:avLst/>
              <a:gdLst>
                <a:gd name="T0" fmla="*/ 0 w 43"/>
                <a:gd name="T1" fmla="*/ 0 h 247"/>
                <a:gd name="T2" fmla="*/ 0 w 43"/>
                <a:gd name="T3" fmla="*/ 123 h 247"/>
                <a:gd name="T4" fmla="*/ 0 w 43"/>
                <a:gd name="T5" fmla="*/ 247 h 247"/>
                <a:gd name="T6" fmla="*/ 43 w 43"/>
                <a:gd name="T7" fmla="*/ 247 h 247"/>
                <a:gd name="T8" fmla="*/ 43 w 43"/>
                <a:gd name="T9" fmla="*/ 102 h 247"/>
                <a:gd name="T10" fmla="*/ 43 w 43"/>
                <a:gd name="T11" fmla="*/ 0 h 247"/>
                <a:gd name="T12" fmla="*/ 0 w 43"/>
                <a:gd name="T13" fmla="*/ 0 h 247"/>
              </a:gdLst>
              <a:ahLst/>
              <a:cxnLst>
                <a:cxn ang="0">
                  <a:pos x="T0" y="T1"/>
                </a:cxn>
                <a:cxn ang="0">
                  <a:pos x="T2" y="T3"/>
                </a:cxn>
                <a:cxn ang="0">
                  <a:pos x="T4" y="T5"/>
                </a:cxn>
                <a:cxn ang="0">
                  <a:pos x="T6" y="T7"/>
                </a:cxn>
                <a:cxn ang="0">
                  <a:pos x="T8" y="T9"/>
                </a:cxn>
                <a:cxn ang="0">
                  <a:pos x="T10" y="T11"/>
                </a:cxn>
                <a:cxn ang="0">
                  <a:pos x="T12" y="T13"/>
                </a:cxn>
              </a:cxnLst>
              <a:rect l="0" t="0" r="r" b="b"/>
              <a:pathLst>
                <a:path w="43" h="247">
                  <a:moveTo>
                    <a:pt x="0" y="0"/>
                  </a:moveTo>
                  <a:lnTo>
                    <a:pt x="0" y="123"/>
                  </a:lnTo>
                  <a:lnTo>
                    <a:pt x="0" y="247"/>
                  </a:lnTo>
                  <a:lnTo>
                    <a:pt x="43" y="247"/>
                  </a:lnTo>
                  <a:lnTo>
                    <a:pt x="43" y="102"/>
                  </a:lnTo>
                  <a:lnTo>
                    <a:pt x="43" y="0"/>
                  </a:lnTo>
                  <a:lnTo>
                    <a:pt x="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6308" y="3181"/>
              <a:ext cx="43" cy="358"/>
            </a:xfrm>
            <a:custGeom>
              <a:avLst/>
              <a:gdLst>
                <a:gd name="T0" fmla="*/ 0 w 43"/>
                <a:gd name="T1" fmla="*/ 0 h 358"/>
                <a:gd name="T2" fmla="*/ 0 w 43"/>
                <a:gd name="T3" fmla="*/ 209 h 358"/>
                <a:gd name="T4" fmla="*/ 0 w 43"/>
                <a:gd name="T5" fmla="*/ 358 h 358"/>
                <a:gd name="T6" fmla="*/ 43 w 43"/>
                <a:gd name="T7" fmla="*/ 358 h 358"/>
                <a:gd name="T8" fmla="*/ 43 w 43"/>
                <a:gd name="T9" fmla="*/ 192 h 358"/>
                <a:gd name="T10" fmla="*/ 43 w 43"/>
                <a:gd name="T11" fmla="*/ 0 h 358"/>
                <a:gd name="T12" fmla="*/ 0 w 43"/>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43" h="358">
                  <a:moveTo>
                    <a:pt x="0" y="0"/>
                  </a:moveTo>
                  <a:lnTo>
                    <a:pt x="0" y="209"/>
                  </a:lnTo>
                  <a:lnTo>
                    <a:pt x="0" y="358"/>
                  </a:lnTo>
                  <a:lnTo>
                    <a:pt x="43" y="358"/>
                  </a:lnTo>
                  <a:lnTo>
                    <a:pt x="43" y="192"/>
                  </a:lnTo>
                  <a:lnTo>
                    <a:pt x="4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auto">
            <a:xfrm>
              <a:off x="6415" y="3296"/>
              <a:ext cx="43" cy="243"/>
            </a:xfrm>
            <a:custGeom>
              <a:avLst/>
              <a:gdLst>
                <a:gd name="T0" fmla="*/ 0 w 43"/>
                <a:gd name="T1" fmla="*/ 0 h 243"/>
                <a:gd name="T2" fmla="*/ 0 w 43"/>
                <a:gd name="T3" fmla="*/ 47 h 243"/>
                <a:gd name="T4" fmla="*/ 0 w 43"/>
                <a:gd name="T5" fmla="*/ 243 h 243"/>
                <a:gd name="T6" fmla="*/ 43 w 43"/>
                <a:gd name="T7" fmla="*/ 243 h 243"/>
                <a:gd name="T8" fmla="*/ 43 w 43"/>
                <a:gd name="T9" fmla="*/ 30 h 243"/>
                <a:gd name="T10" fmla="*/ 43 w 43"/>
                <a:gd name="T11" fmla="*/ 0 h 243"/>
                <a:gd name="T12" fmla="*/ 0 w 43"/>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43" h="243">
                  <a:moveTo>
                    <a:pt x="0" y="0"/>
                  </a:moveTo>
                  <a:lnTo>
                    <a:pt x="0" y="47"/>
                  </a:lnTo>
                  <a:lnTo>
                    <a:pt x="0" y="243"/>
                  </a:lnTo>
                  <a:lnTo>
                    <a:pt x="43" y="243"/>
                  </a:lnTo>
                  <a:lnTo>
                    <a:pt x="43" y="30"/>
                  </a:lnTo>
                  <a:lnTo>
                    <a:pt x="4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auto">
            <a:xfrm>
              <a:off x="6099" y="3415"/>
              <a:ext cx="43" cy="124"/>
            </a:xfrm>
            <a:custGeom>
              <a:avLst/>
              <a:gdLst>
                <a:gd name="T0" fmla="*/ 0 w 43"/>
                <a:gd name="T1" fmla="*/ 0 h 124"/>
                <a:gd name="T2" fmla="*/ 0 w 43"/>
                <a:gd name="T3" fmla="*/ 69 h 124"/>
                <a:gd name="T4" fmla="*/ 0 w 43"/>
                <a:gd name="T5" fmla="*/ 124 h 124"/>
                <a:gd name="T6" fmla="*/ 43 w 43"/>
                <a:gd name="T7" fmla="*/ 124 h 124"/>
                <a:gd name="T8" fmla="*/ 43 w 43"/>
                <a:gd name="T9" fmla="*/ 47 h 124"/>
                <a:gd name="T10" fmla="*/ 43 w 43"/>
                <a:gd name="T11" fmla="*/ 0 h 124"/>
                <a:gd name="T12" fmla="*/ 0 w 43"/>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43" h="124">
                  <a:moveTo>
                    <a:pt x="0" y="0"/>
                  </a:moveTo>
                  <a:lnTo>
                    <a:pt x="0" y="69"/>
                  </a:lnTo>
                  <a:lnTo>
                    <a:pt x="0" y="124"/>
                  </a:lnTo>
                  <a:lnTo>
                    <a:pt x="43" y="124"/>
                  </a:lnTo>
                  <a:lnTo>
                    <a:pt x="43" y="47"/>
                  </a:lnTo>
                  <a:lnTo>
                    <a:pt x="43"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6150" y="3279"/>
              <a:ext cx="43" cy="260"/>
            </a:xfrm>
            <a:custGeom>
              <a:avLst/>
              <a:gdLst>
                <a:gd name="T0" fmla="*/ 0 w 43"/>
                <a:gd name="T1" fmla="*/ 0 h 260"/>
                <a:gd name="T2" fmla="*/ 0 w 43"/>
                <a:gd name="T3" fmla="*/ 196 h 260"/>
                <a:gd name="T4" fmla="*/ 0 w 43"/>
                <a:gd name="T5" fmla="*/ 260 h 260"/>
                <a:gd name="T6" fmla="*/ 43 w 43"/>
                <a:gd name="T7" fmla="*/ 260 h 260"/>
                <a:gd name="T8" fmla="*/ 43 w 43"/>
                <a:gd name="T9" fmla="*/ 179 h 260"/>
                <a:gd name="T10" fmla="*/ 43 w 43"/>
                <a:gd name="T11" fmla="*/ 0 h 260"/>
                <a:gd name="T12" fmla="*/ 0 w 43"/>
                <a:gd name="T13" fmla="*/ 0 h 260"/>
              </a:gdLst>
              <a:ahLst/>
              <a:cxnLst>
                <a:cxn ang="0">
                  <a:pos x="T0" y="T1"/>
                </a:cxn>
                <a:cxn ang="0">
                  <a:pos x="T2" y="T3"/>
                </a:cxn>
                <a:cxn ang="0">
                  <a:pos x="T4" y="T5"/>
                </a:cxn>
                <a:cxn ang="0">
                  <a:pos x="T6" y="T7"/>
                </a:cxn>
                <a:cxn ang="0">
                  <a:pos x="T8" y="T9"/>
                </a:cxn>
                <a:cxn ang="0">
                  <a:pos x="T10" y="T11"/>
                </a:cxn>
                <a:cxn ang="0">
                  <a:pos x="T12" y="T13"/>
                </a:cxn>
              </a:cxnLst>
              <a:rect l="0" t="0" r="r" b="b"/>
              <a:pathLst>
                <a:path w="43" h="260">
                  <a:moveTo>
                    <a:pt x="0" y="0"/>
                  </a:moveTo>
                  <a:lnTo>
                    <a:pt x="0" y="196"/>
                  </a:lnTo>
                  <a:lnTo>
                    <a:pt x="0" y="260"/>
                  </a:lnTo>
                  <a:lnTo>
                    <a:pt x="43" y="260"/>
                  </a:lnTo>
                  <a:lnTo>
                    <a:pt x="43" y="179"/>
                  </a:lnTo>
                  <a:lnTo>
                    <a:pt x="43"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auto">
            <a:xfrm>
              <a:off x="6577" y="3027"/>
              <a:ext cx="116" cy="102"/>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1"/>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auto">
            <a:xfrm>
              <a:off x="6624" y="3053"/>
              <a:ext cx="94" cy="76"/>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6"/>
                    <a:pt x="19" y="3"/>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6522" y="3036"/>
              <a:ext cx="102" cy="166"/>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3"/>
                    <a:pt x="0" y="22"/>
                  </a:cubicBezTo>
                  <a:cubicBezTo>
                    <a:pt x="0" y="29"/>
                    <a:pt x="2" y="35"/>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3"/>
            <p:cNvSpPr>
              <a:spLocks/>
            </p:cNvSpPr>
            <p:nvPr/>
          </p:nvSpPr>
          <p:spPr bwMode="auto">
            <a:xfrm>
              <a:off x="6624" y="3091"/>
              <a:ext cx="103" cy="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6"/>
                    <a:pt x="23" y="3"/>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auto">
            <a:xfrm>
              <a:off x="6548" y="3129"/>
              <a:ext cx="76" cy="94"/>
            </a:xfrm>
            <a:custGeom>
              <a:avLst/>
              <a:gdLst>
                <a:gd name="T0" fmla="*/ 0 w 18"/>
                <a:gd name="T1" fmla="*/ 17 h 22"/>
                <a:gd name="T2" fmla="*/ 7 w 18"/>
                <a:gd name="T3" fmla="*/ 22 h 22"/>
                <a:gd name="T4" fmla="*/ 18 w 18"/>
                <a:gd name="T5" fmla="*/ 0 h 22"/>
                <a:gd name="T6" fmla="*/ 0 w 18"/>
                <a:gd name="T7" fmla="*/ 17 h 22"/>
              </a:gdLst>
              <a:ahLst/>
              <a:cxnLst>
                <a:cxn ang="0">
                  <a:pos x="T0" y="T1"/>
                </a:cxn>
                <a:cxn ang="0">
                  <a:pos x="T2" y="T3"/>
                </a:cxn>
                <a:cxn ang="0">
                  <a:pos x="T4" y="T5"/>
                </a:cxn>
                <a:cxn ang="0">
                  <a:pos x="T6" y="T7"/>
                </a:cxn>
              </a:cxnLst>
              <a:rect l="0" t="0" r="r" b="b"/>
              <a:pathLst>
                <a:path w="18" h="22">
                  <a:moveTo>
                    <a:pt x="0" y="17"/>
                  </a:moveTo>
                  <a:cubicBezTo>
                    <a:pt x="2" y="19"/>
                    <a:pt x="4" y="21"/>
                    <a:pt x="7" y="22"/>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5"/>
            <p:cNvSpPr>
              <a:spLocks/>
            </p:cNvSpPr>
            <p:nvPr/>
          </p:nvSpPr>
          <p:spPr bwMode="auto">
            <a:xfrm>
              <a:off x="6577" y="3129"/>
              <a:ext cx="150" cy="103"/>
            </a:xfrm>
            <a:custGeom>
              <a:avLst/>
              <a:gdLst>
                <a:gd name="T0" fmla="*/ 0 w 35"/>
                <a:gd name="T1" fmla="*/ 22 h 24"/>
                <a:gd name="T2" fmla="*/ 11 w 35"/>
                <a:gd name="T3" fmla="*/ 24 h 24"/>
                <a:gd name="T4" fmla="*/ 35 w 35"/>
                <a:gd name="T5" fmla="*/ 0 h 24"/>
                <a:gd name="T6" fmla="*/ 11 w 35"/>
                <a:gd name="T7" fmla="*/ 0 h 24"/>
                <a:gd name="T8" fmla="*/ 0 w 35"/>
                <a:gd name="T9" fmla="*/ 22 h 24"/>
              </a:gdLst>
              <a:ahLst/>
              <a:cxnLst>
                <a:cxn ang="0">
                  <a:pos x="T0" y="T1"/>
                </a:cxn>
                <a:cxn ang="0">
                  <a:pos x="T2" y="T3"/>
                </a:cxn>
                <a:cxn ang="0">
                  <a:pos x="T4" y="T5"/>
                </a:cxn>
                <a:cxn ang="0">
                  <a:pos x="T6" y="T7"/>
                </a:cxn>
                <a:cxn ang="0">
                  <a:pos x="T8" y="T9"/>
                </a:cxn>
              </a:cxnLst>
              <a:rect l="0" t="0" r="r" b="b"/>
              <a:pathLst>
                <a:path w="35" h="24">
                  <a:moveTo>
                    <a:pt x="0" y="22"/>
                  </a:moveTo>
                  <a:cubicBezTo>
                    <a:pt x="3" y="23"/>
                    <a:pt x="7" y="24"/>
                    <a:pt x="11" y="24"/>
                  </a:cubicBezTo>
                  <a:cubicBezTo>
                    <a:pt x="24" y="24"/>
                    <a:pt x="35" y="14"/>
                    <a:pt x="35" y="0"/>
                  </a:cubicBezTo>
                  <a:cubicBezTo>
                    <a:pt x="11" y="0"/>
                    <a:pt x="11" y="0"/>
                    <a:pt x="11" y="0"/>
                  </a:cubicBezTo>
                  <a:lnTo>
                    <a:pt x="0"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auto">
            <a:xfrm>
              <a:off x="6522" y="3279"/>
              <a:ext cx="205" cy="205"/>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5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1"/>
                    <a:pt x="43" y="8"/>
                    <a:pt x="40" y="6"/>
                  </a:cubicBezTo>
                  <a:cubicBezTo>
                    <a:pt x="36" y="2"/>
                    <a:pt x="30" y="0"/>
                    <a:pt x="24" y="0"/>
                  </a:cubicBezTo>
                  <a:cubicBezTo>
                    <a:pt x="20" y="0"/>
                    <a:pt x="17" y="0"/>
                    <a:pt x="13" y="2"/>
                  </a:cubicBezTo>
                  <a:cubicBezTo>
                    <a:pt x="5" y="6"/>
                    <a:pt x="0" y="14"/>
                    <a:pt x="0" y="24"/>
                  </a:cubicBezTo>
                  <a:cubicBezTo>
                    <a:pt x="0" y="30"/>
                    <a:pt x="2" y="36"/>
                    <a:pt x="6" y="41"/>
                  </a:cubicBezTo>
                  <a:cubicBezTo>
                    <a:pt x="8" y="43"/>
                    <a:pt x="10" y="44"/>
                    <a:pt x="13" y="45"/>
                  </a:cubicBezTo>
                  <a:cubicBezTo>
                    <a:pt x="16" y="47"/>
                    <a:pt x="20" y="48"/>
                    <a:pt x="24" y="48"/>
                  </a:cubicBezTo>
                  <a:cubicBezTo>
                    <a:pt x="37" y="48"/>
                    <a:pt x="48" y="37"/>
                    <a:pt x="48" y="24"/>
                  </a:cubicBezTo>
                  <a:cubicBezTo>
                    <a:pt x="48" y="20"/>
                    <a:pt x="47" y="17"/>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auto">
            <a:xfrm>
              <a:off x="6577" y="3279"/>
              <a:ext cx="116" cy="102"/>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0"/>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8"/>
            <p:cNvSpPr>
              <a:spLocks/>
            </p:cNvSpPr>
            <p:nvPr/>
          </p:nvSpPr>
          <p:spPr bwMode="auto">
            <a:xfrm>
              <a:off x="6624" y="3304"/>
              <a:ext cx="94" cy="77"/>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5"/>
                    <a:pt x="19" y="2"/>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9"/>
            <p:cNvSpPr>
              <a:spLocks/>
            </p:cNvSpPr>
            <p:nvPr/>
          </p:nvSpPr>
          <p:spPr bwMode="auto">
            <a:xfrm>
              <a:off x="6522" y="3287"/>
              <a:ext cx="102" cy="167"/>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2"/>
                    <a:pt x="0" y="22"/>
                  </a:cubicBezTo>
                  <a:cubicBezTo>
                    <a:pt x="0" y="28"/>
                    <a:pt x="2" y="34"/>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auto">
            <a:xfrm>
              <a:off x="6624" y="3343"/>
              <a:ext cx="103" cy="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5"/>
                    <a:pt x="23" y="2"/>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1"/>
            <p:cNvSpPr>
              <a:spLocks/>
            </p:cNvSpPr>
            <p:nvPr/>
          </p:nvSpPr>
          <p:spPr bwMode="auto">
            <a:xfrm>
              <a:off x="6548" y="3381"/>
              <a:ext cx="76" cy="90"/>
            </a:xfrm>
            <a:custGeom>
              <a:avLst/>
              <a:gdLst>
                <a:gd name="T0" fmla="*/ 0 w 18"/>
                <a:gd name="T1" fmla="*/ 17 h 21"/>
                <a:gd name="T2" fmla="*/ 7 w 18"/>
                <a:gd name="T3" fmla="*/ 21 h 21"/>
                <a:gd name="T4" fmla="*/ 18 w 18"/>
                <a:gd name="T5" fmla="*/ 0 h 21"/>
                <a:gd name="T6" fmla="*/ 0 w 18"/>
                <a:gd name="T7" fmla="*/ 17 h 21"/>
              </a:gdLst>
              <a:ahLst/>
              <a:cxnLst>
                <a:cxn ang="0">
                  <a:pos x="T0" y="T1"/>
                </a:cxn>
                <a:cxn ang="0">
                  <a:pos x="T2" y="T3"/>
                </a:cxn>
                <a:cxn ang="0">
                  <a:pos x="T4" y="T5"/>
                </a:cxn>
                <a:cxn ang="0">
                  <a:pos x="T6" y="T7"/>
                </a:cxn>
              </a:cxnLst>
              <a:rect l="0" t="0" r="r" b="b"/>
              <a:pathLst>
                <a:path w="18" h="21">
                  <a:moveTo>
                    <a:pt x="0" y="17"/>
                  </a:moveTo>
                  <a:cubicBezTo>
                    <a:pt x="2" y="19"/>
                    <a:pt x="4" y="20"/>
                    <a:pt x="7" y="21"/>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p:cNvSpPr>
            <p:nvPr/>
          </p:nvSpPr>
          <p:spPr bwMode="auto">
            <a:xfrm>
              <a:off x="6577" y="3381"/>
              <a:ext cx="150" cy="103"/>
            </a:xfrm>
            <a:custGeom>
              <a:avLst/>
              <a:gdLst>
                <a:gd name="T0" fmla="*/ 0 w 35"/>
                <a:gd name="T1" fmla="*/ 21 h 24"/>
                <a:gd name="T2" fmla="*/ 11 w 35"/>
                <a:gd name="T3" fmla="*/ 24 h 24"/>
                <a:gd name="T4" fmla="*/ 35 w 35"/>
                <a:gd name="T5" fmla="*/ 0 h 24"/>
                <a:gd name="T6" fmla="*/ 11 w 35"/>
                <a:gd name="T7" fmla="*/ 0 h 24"/>
                <a:gd name="T8" fmla="*/ 0 w 35"/>
                <a:gd name="T9" fmla="*/ 21 h 24"/>
              </a:gdLst>
              <a:ahLst/>
              <a:cxnLst>
                <a:cxn ang="0">
                  <a:pos x="T0" y="T1"/>
                </a:cxn>
                <a:cxn ang="0">
                  <a:pos x="T2" y="T3"/>
                </a:cxn>
                <a:cxn ang="0">
                  <a:pos x="T4" y="T5"/>
                </a:cxn>
                <a:cxn ang="0">
                  <a:pos x="T6" y="T7"/>
                </a:cxn>
                <a:cxn ang="0">
                  <a:pos x="T8" y="T9"/>
                </a:cxn>
              </a:cxnLst>
              <a:rect l="0" t="0" r="r" b="b"/>
              <a:pathLst>
                <a:path w="35" h="24">
                  <a:moveTo>
                    <a:pt x="0" y="21"/>
                  </a:moveTo>
                  <a:cubicBezTo>
                    <a:pt x="3" y="23"/>
                    <a:pt x="7" y="24"/>
                    <a:pt x="11" y="24"/>
                  </a:cubicBezTo>
                  <a:cubicBezTo>
                    <a:pt x="24" y="24"/>
                    <a:pt x="35" y="13"/>
                    <a:pt x="35" y="0"/>
                  </a:cubicBezTo>
                  <a:cubicBezTo>
                    <a:pt x="11" y="0"/>
                    <a:pt x="11" y="0"/>
                    <a:pt x="11" y="0"/>
                  </a:cubicBezTo>
                  <a:lnTo>
                    <a:pt x="0" y="2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3"/>
            <p:cNvSpPr>
              <a:spLocks/>
            </p:cNvSpPr>
            <p:nvPr/>
          </p:nvSpPr>
          <p:spPr bwMode="auto">
            <a:xfrm>
              <a:off x="6103" y="3697"/>
              <a:ext cx="620" cy="205"/>
            </a:xfrm>
            <a:custGeom>
              <a:avLst/>
              <a:gdLst>
                <a:gd name="T0" fmla="*/ 5 w 620"/>
                <a:gd name="T1" fmla="*/ 205 h 205"/>
                <a:gd name="T2" fmla="*/ 0 w 620"/>
                <a:gd name="T3" fmla="*/ 188 h 205"/>
                <a:gd name="T4" fmla="*/ 180 w 620"/>
                <a:gd name="T5" fmla="*/ 150 h 205"/>
                <a:gd name="T6" fmla="*/ 329 w 620"/>
                <a:gd name="T7" fmla="*/ 60 h 205"/>
                <a:gd name="T8" fmla="*/ 509 w 620"/>
                <a:gd name="T9" fmla="*/ 56 h 205"/>
                <a:gd name="T10" fmla="*/ 620 w 620"/>
                <a:gd name="T11" fmla="*/ 0 h 205"/>
                <a:gd name="T12" fmla="*/ 620 w 620"/>
                <a:gd name="T13" fmla="*/ 13 h 205"/>
                <a:gd name="T14" fmla="*/ 620 w 620"/>
                <a:gd name="T15" fmla="*/ 17 h 205"/>
                <a:gd name="T16" fmla="*/ 513 w 620"/>
                <a:gd name="T17" fmla="*/ 68 h 205"/>
                <a:gd name="T18" fmla="*/ 333 w 620"/>
                <a:gd name="T19" fmla="*/ 77 h 205"/>
                <a:gd name="T20" fmla="*/ 188 w 620"/>
                <a:gd name="T21" fmla="*/ 162 h 205"/>
                <a:gd name="T22" fmla="*/ 5 w 620"/>
                <a:gd name="T23"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205">
                  <a:moveTo>
                    <a:pt x="5" y="205"/>
                  </a:moveTo>
                  <a:lnTo>
                    <a:pt x="0" y="188"/>
                  </a:lnTo>
                  <a:lnTo>
                    <a:pt x="180" y="150"/>
                  </a:lnTo>
                  <a:lnTo>
                    <a:pt x="329" y="60"/>
                  </a:lnTo>
                  <a:lnTo>
                    <a:pt x="509" y="56"/>
                  </a:lnTo>
                  <a:lnTo>
                    <a:pt x="620" y="0"/>
                  </a:lnTo>
                  <a:lnTo>
                    <a:pt x="620" y="13"/>
                  </a:lnTo>
                  <a:lnTo>
                    <a:pt x="620" y="17"/>
                  </a:lnTo>
                  <a:lnTo>
                    <a:pt x="513" y="68"/>
                  </a:lnTo>
                  <a:lnTo>
                    <a:pt x="333" y="77"/>
                  </a:lnTo>
                  <a:lnTo>
                    <a:pt x="188" y="162"/>
                  </a:lnTo>
                  <a:lnTo>
                    <a:pt x="5" y="20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4"/>
            <p:cNvSpPr>
              <a:spLocks/>
            </p:cNvSpPr>
            <p:nvPr/>
          </p:nvSpPr>
          <p:spPr bwMode="auto">
            <a:xfrm>
              <a:off x="6103" y="3543"/>
              <a:ext cx="628" cy="333"/>
            </a:xfrm>
            <a:custGeom>
              <a:avLst/>
              <a:gdLst>
                <a:gd name="T0" fmla="*/ 9 w 628"/>
                <a:gd name="T1" fmla="*/ 333 h 333"/>
                <a:gd name="T2" fmla="*/ 0 w 628"/>
                <a:gd name="T3" fmla="*/ 321 h 333"/>
                <a:gd name="T4" fmla="*/ 150 w 628"/>
                <a:gd name="T5" fmla="*/ 257 h 333"/>
                <a:gd name="T6" fmla="*/ 240 w 628"/>
                <a:gd name="T7" fmla="*/ 158 h 333"/>
                <a:gd name="T8" fmla="*/ 385 w 628"/>
                <a:gd name="T9" fmla="*/ 129 h 333"/>
                <a:gd name="T10" fmla="*/ 474 w 628"/>
                <a:gd name="T11" fmla="*/ 30 h 333"/>
                <a:gd name="T12" fmla="*/ 628 w 628"/>
                <a:gd name="T13" fmla="*/ 0 h 333"/>
                <a:gd name="T14" fmla="*/ 628 w 628"/>
                <a:gd name="T15" fmla="*/ 13 h 333"/>
                <a:gd name="T16" fmla="*/ 483 w 628"/>
                <a:gd name="T17" fmla="*/ 43 h 333"/>
                <a:gd name="T18" fmla="*/ 393 w 628"/>
                <a:gd name="T19" fmla="*/ 141 h 333"/>
                <a:gd name="T20" fmla="*/ 248 w 628"/>
                <a:gd name="T21" fmla="*/ 171 h 333"/>
                <a:gd name="T22" fmla="*/ 158 w 628"/>
                <a:gd name="T23" fmla="*/ 269 h 333"/>
                <a:gd name="T24" fmla="*/ 9 w 628"/>
                <a:gd name="T25"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333">
                  <a:moveTo>
                    <a:pt x="9" y="333"/>
                  </a:moveTo>
                  <a:lnTo>
                    <a:pt x="0" y="321"/>
                  </a:lnTo>
                  <a:lnTo>
                    <a:pt x="150" y="257"/>
                  </a:lnTo>
                  <a:lnTo>
                    <a:pt x="240" y="158"/>
                  </a:lnTo>
                  <a:lnTo>
                    <a:pt x="385" y="129"/>
                  </a:lnTo>
                  <a:lnTo>
                    <a:pt x="474" y="30"/>
                  </a:lnTo>
                  <a:lnTo>
                    <a:pt x="628" y="0"/>
                  </a:lnTo>
                  <a:lnTo>
                    <a:pt x="628" y="13"/>
                  </a:lnTo>
                  <a:lnTo>
                    <a:pt x="483" y="43"/>
                  </a:lnTo>
                  <a:lnTo>
                    <a:pt x="393" y="141"/>
                  </a:lnTo>
                  <a:lnTo>
                    <a:pt x="248" y="171"/>
                  </a:lnTo>
                  <a:lnTo>
                    <a:pt x="158" y="269"/>
                  </a:lnTo>
                  <a:lnTo>
                    <a:pt x="9" y="3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auto">
            <a:xfrm>
              <a:off x="6108" y="3770"/>
              <a:ext cx="615" cy="158"/>
            </a:xfrm>
            <a:custGeom>
              <a:avLst/>
              <a:gdLst>
                <a:gd name="T0" fmla="*/ 0 w 615"/>
                <a:gd name="T1" fmla="*/ 158 h 158"/>
                <a:gd name="T2" fmla="*/ 0 w 615"/>
                <a:gd name="T3" fmla="*/ 141 h 158"/>
                <a:gd name="T4" fmla="*/ 141 w 615"/>
                <a:gd name="T5" fmla="*/ 119 h 158"/>
                <a:gd name="T6" fmla="*/ 260 w 615"/>
                <a:gd name="T7" fmla="*/ 51 h 158"/>
                <a:gd name="T8" fmla="*/ 405 w 615"/>
                <a:gd name="T9" fmla="*/ 68 h 158"/>
                <a:gd name="T10" fmla="*/ 525 w 615"/>
                <a:gd name="T11" fmla="*/ 0 h 158"/>
                <a:gd name="T12" fmla="*/ 615 w 615"/>
                <a:gd name="T13" fmla="*/ 8 h 158"/>
                <a:gd name="T14" fmla="*/ 615 w 615"/>
                <a:gd name="T15" fmla="*/ 21 h 158"/>
                <a:gd name="T16" fmla="*/ 525 w 615"/>
                <a:gd name="T17" fmla="*/ 12 h 158"/>
                <a:gd name="T18" fmla="*/ 410 w 615"/>
                <a:gd name="T19" fmla="*/ 81 h 158"/>
                <a:gd name="T20" fmla="*/ 264 w 615"/>
                <a:gd name="T21" fmla="*/ 68 h 158"/>
                <a:gd name="T22" fmla="*/ 145 w 615"/>
                <a:gd name="T23" fmla="*/ 136 h 158"/>
                <a:gd name="T24" fmla="*/ 0 w 615"/>
                <a:gd name="T25"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158">
                  <a:moveTo>
                    <a:pt x="0" y="158"/>
                  </a:moveTo>
                  <a:lnTo>
                    <a:pt x="0" y="141"/>
                  </a:lnTo>
                  <a:lnTo>
                    <a:pt x="141" y="119"/>
                  </a:lnTo>
                  <a:lnTo>
                    <a:pt x="260" y="51"/>
                  </a:lnTo>
                  <a:lnTo>
                    <a:pt x="405" y="68"/>
                  </a:lnTo>
                  <a:lnTo>
                    <a:pt x="525" y="0"/>
                  </a:lnTo>
                  <a:lnTo>
                    <a:pt x="615" y="8"/>
                  </a:lnTo>
                  <a:lnTo>
                    <a:pt x="615" y="21"/>
                  </a:lnTo>
                  <a:lnTo>
                    <a:pt x="525" y="12"/>
                  </a:lnTo>
                  <a:lnTo>
                    <a:pt x="410" y="81"/>
                  </a:lnTo>
                  <a:lnTo>
                    <a:pt x="264" y="68"/>
                  </a:lnTo>
                  <a:lnTo>
                    <a:pt x="145" y="136"/>
                  </a:lnTo>
                  <a:lnTo>
                    <a:pt x="0" y="158"/>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6"/>
            <p:cNvSpPr>
              <a:spLocks noEditPoints="1"/>
            </p:cNvSpPr>
            <p:nvPr/>
          </p:nvSpPr>
          <p:spPr bwMode="auto">
            <a:xfrm>
              <a:off x="6009" y="526"/>
              <a:ext cx="299" cy="350"/>
            </a:xfrm>
            <a:custGeom>
              <a:avLst/>
              <a:gdLst>
                <a:gd name="T0" fmla="*/ 35 w 70"/>
                <a:gd name="T1" fmla="*/ 4 h 82"/>
                <a:gd name="T2" fmla="*/ 64 w 70"/>
                <a:gd name="T3" fmla="*/ 12 h 82"/>
                <a:gd name="T4" fmla="*/ 35 w 70"/>
                <a:gd name="T5" fmla="*/ 20 h 82"/>
                <a:gd name="T6" fmla="*/ 6 w 70"/>
                <a:gd name="T7" fmla="*/ 12 h 82"/>
                <a:gd name="T8" fmla="*/ 35 w 70"/>
                <a:gd name="T9" fmla="*/ 4 h 82"/>
                <a:gd name="T10" fmla="*/ 35 w 70"/>
                <a:gd name="T11" fmla="*/ 0 h 82"/>
                <a:gd name="T12" fmla="*/ 21 w 70"/>
                <a:gd name="T13" fmla="*/ 1 h 82"/>
                <a:gd name="T14" fmla="*/ 10 w 70"/>
                <a:gd name="T15" fmla="*/ 4 h 82"/>
                <a:gd name="T16" fmla="*/ 3 w 70"/>
                <a:gd name="T17" fmla="*/ 8 h 82"/>
                <a:gd name="T18" fmla="*/ 1 w 70"/>
                <a:gd name="T19" fmla="*/ 11 h 82"/>
                <a:gd name="T20" fmla="*/ 0 w 70"/>
                <a:gd name="T21" fmla="*/ 14 h 82"/>
                <a:gd name="T22" fmla="*/ 0 w 70"/>
                <a:gd name="T23" fmla="*/ 69 h 82"/>
                <a:gd name="T24" fmla="*/ 1 w 70"/>
                <a:gd name="T25" fmla="*/ 71 h 82"/>
                <a:gd name="T26" fmla="*/ 3 w 70"/>
                <a:gd name="T27" fmla="*/ 74 h 82"/>
                <a:gd name="T28" fmla="*/ 10 w 70"/>
                <a:gd name="T29" fmla="*/ 78 h 82"/>
                <a:gd name="T30" fmla="*/ 21 w 70"/>
                <a:gd name="T31" fmla="*/ 81 h 82"/>
                <a:gd name="T32" fmla="*/ 35 w 70"/>
                <a:gd name="T33" fmla="*/ 82 h 82"/>
                <a:gd name="T34" fmla="*/ 60 w 70"/>
                <a:gd name="T35" fmla="*/ 78 h 82"/>
                <a:gd name="T36" fmla="*/ 67 w 70"/>
                <a:gd name="T37" fmla="*/ 74 h 82"/>
                <a:gd name="T38" fmla="*/ 69 w 70"/>
                <a:gd name="T39" fmla="*/ 71 h 82"/>
                <a:gd name="T40" fmla="*/ 70 w 70"/>
                <a:gd name="T41" fmla="*/ 69 h 82"/>
                <a:gd name="T42" fmla="*/ 70 w 70"/>
                <a:gd name="T43" fmla="*/ 14 h 82"/>
                <a:gd name="T44" fmla="*/ 67 w 70"/>
                <a:gd name="T45" fmla="*/ 8 h 82"/>
                <a:gd name="T46" fmla="*/ 60 w 70"/>
                <a:gd name="T47" fmla="*/ 4 h 82"/>
                <a:gd name="T48" fmla="*/ 49 w 70"/>
                <a:gd name="T49" fmla="*/ 1 h 82"/>
                <a:gd name="T50" fmla="*/ 35 w 70"/>
                <a:gd name="T5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82">
                  <a:moveTo>
                    <a:pt x="35" y="4"/>
                  </a:moveTo>
                  <a:cubicBezTo>
                    <a:pt x="51" y="4"/>
                    <a:pt x="64" y="8"/>
                    <a:pt x="64" y="12"/>
                  </a:cubicBezTo>
                  <a:cubicBezTo>
                    <a:pt x="64" y="17"/>
                    <a:pt x="51" y="20"/>
                    <a:pt x="35" y="20"/>
                  </a:cubicBezTo>
                  <a:cubicBezTo>
                    <a:pt x="19" y="20"/>
                    <a:pt x="6" y="17"/>
                    <a:pt x="6" y="12"/>
                  </a:cubicBezTo>
                  <a:cubicBezTo>
                    <a:pt x="6" y="8"/>
                    <a:pt x="19" y="4"/>
                    <a:pt x="35" y="4"/>
                  </a:cubicBezTo>
                  <a:close/>
                  <a:moveTo>
                    <a:pt x="35" y="0"/>
                  </a:moveTo>
                  <a:cubicBezTo>
                    <a:pt x="21" y="1"/>
                    <a:pt x="21" y="1"/>
                    <a:pt x="21" y="1"/>
                  </a:cubicBezTo>
                  <a:cubicBezTo>
                    <a:pt x="10" y="4"/>
                    <a:pt x="10" y="4"/>
                    <a:pt x="10" y="4"/>
                  </a:cubicBezTo>
                  <a:cubicBezTo>
                    <a:pt x="3" y="8"/>
                    <a:pt x="3" y="8"/>
                    <a:pt x="3" y="8"/>
                  </a:cubicBezTo>
                  <a:cubicBezTo>
                    <a:pt x="1" y="11"/>
                    <a:pt x="1" y="11"/>
                    <a:pt x="1" y="11"/>
                  </a:cubicBezTo>
                  <a:cubicBezTo>
                    <a:pt x="0" y="14"/>
                    <a:pt x="0" y="14"/>
                    <a:pt x="0" y="14"/>
                  </a:cubicBezTo>
                  <a:cubicBezTo>
                    <a:pt x="0" y="69"/>
                    <a:pt x="0" y="69"/>
                    <a:pt x="0" y="69"/>
                  </a:cubicBezTo>
                  <a:cubicBezTo>
                    <a:pt x="1" y="71"/>
                    <a:pt x="1" y="71"/>
                    <a:pt x="1" y="71"/>
                  </a:cubicBezTo>
                  <a:cubicBezTo>
                    <a:pt x="3" y="74"/>
                    <a:pt x="3" y="74"/>
                    <a:pt x="3" y="74"/>
                  </a:cubicBezTo>
                  <a:cubicBezTo>
                    <a:pt x="10" y="78"/>
                    <a:pt x="10" y="78"/>
                    <a:pt x="10" y="78"/>
                  </a:cubicBezTo>
                  <a:cubicBezTo>
                    <a:pt x="21" y="81"/>
                    <a:pt x="21" y="81"/>
                    <a:pt x="21" y="81"/>
                  </a:cubicBezTo>
                  <a:cubicBezTo>
                    <a:pt x="26" y="82"/>
                    <a:pt x="30" y="82"/>
                    <a:pt x="35" y="82"/>
                  </a:cubicBezTo>
                  <a:cubicBezTo>
                    <a:pt x="45" y="82"/>
                    <a:pt x="53" y="81"/>
                    <a:pt x="60" y="78"/>
                  </a:cubicBezTo>
                  <a:cubicBezTo>
                    <a:pt x="63" y="77"/>
                    <a:pt x="66" y="76"/>
                    <a:pt x="67" y="74"/>
                  </a:cubicBezTo>
                  <a:cubicBezTo>
                    <a:pt x="68" y="73"/>
                    <a:pt x="69" y="72"/>
                    <a:pt x="69" y="71"/>
                  </a:cubicBezTo>
                  <a:cubicBezTo>
                    <a:pt x="70" y="71"/>
                    <a:pt x="70" y="70"/>
                    <a:pt x="70" y="69"/>
                  </a:cubicBezTo>
                  <a:cubicBezTo>
                    <a:pt x="70" y="14"/>
                    <a:pt x="70" y="14"/>
                    <a:pt x="70" y="14"/>
                  </a:cubicBezTo>
                  <a:cubicBezTo>
                    <a:pt x="70" y="12"/>
                    <a:pt x="69" y="10"/>
                    <a:pt x="67" y="8"/>
                  </a:cubicBezTo>
                  <a:cubicBezTo>
                    <a:pt x="66" y="7"/>
                    <a:pt x="63" y="5"/>
                    <a:pt x="60" y="4"/>
                  </a:cubicBezTo>
                  <a:cubicBezTo>
                    <a:pt x="57" y="3"/>
                    <a:pt x="53" y="2"/>
                    <a:pt x="49" y="1"/>
                  </a:cubicBezTo>
                  <a:cubicBezTo>
                    <a:pt x="45" y="0"/>
                    <a:pt x="40" y="0"/>
                    <a:pt x="35"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p:cNvSpPr>
            <a:spLocks noGrp="1"/>
          </p:cNvSpPr>
          <p:nvPr>
            <p:ph type="ftr" sz="quarter" idx="10"/>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369854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Groups management</a:t>
            </a:r>
            <a:endParaRPr lang="en-US" dirty="0"/>
          </a:p>
        </p:txBody>
      </p:sp>
      <p:sp>
        <p:nvSpPr>
          <p:cNvPr id="3" name="Content Placeholder 2"/>
          <p:cNvSpPr>
            <a:spLocks noGrp="1"/>
          </p:cNvSpPr>
          <p:nvPr>
            <p:ph type="body" sz="quarter" idx="10"/>
          </p:nvPr>
        </p:nvSpPr>
        <p:spPr>
          <a:xfrm>
            <a:off x="274638" y="1212850"/>
            <a:ext cx="11887200" cy="738664"/>
          </a:xfrm>
        </p:spPr>
        <p:txBody>
          <a:bodyPr/>
          <a:lstStyle/>
          <a:p>
            <a:r>
              <a:rPr lang="en-US" dirty="0" smtClean="0"/>
              <a:t>Entities, collections, and actions</a:t>
            </a:r>
            <a:endParaRPr lang="en-US" dirty="0">
              <a:hlinkClick r:id="rId3"/>
            </a:endParaRPr>
          </a:p>
        </p:txBody>
      </p:sp>
      <p:pic>
        <p:nvPicPr>
          <p:cNvPr id="7" name="Picture 6"/>
          <p:cNvPicPr>
            <a:picLocks noChangeAspect="1"/>
          </p:cNvPicPr>
          <p:nvPr/>
        </p:nvPicPr>
        <p:blipFill rotWithShape="1">
          <a:blip r:embed="rId4"/>
          <a:srcRect l="35851" t="8619" r="37363" b="8048"/>
          <a:stretch/>
        </p:blipFill>
        <p:spPr>
          <a:xfrm rot="16200000">
            <a:off x="10471783" y="-415291"/>
            <a:ext cx="911124" cy="2834609"/>
          </a:xfrm>
          <a:prstGeom prst="rect">
            <a:avLst/>
          </a:prstGeom>
        </p:spPr>
      </p:pic>
      <p:graphicFrame>
        <p:nvGraphicFramePr>
          <p:cNvPr id="13" name="Content Placeholder 2"/>
          <p:cNvGraphicFramePr>
            <a:graphicFrameLocks/>
          </p:cNvGraphicFramePr>
          <p:nvPr>
            <p:extLst>
              <p:ext uri="{D42A27DB-BD31-4B8C-83A1-F6EECF244321}">
                <p14:modId xmlns:p14="http://schemas.microsoft.com/office/powerpoint/2010/main" val="3481624057"/>
              </p:ext>
            </p:extLst>
          </p:nvPr>
        </p:nvGraphicFramePr>
        <p:xfrm>
          <a:off x="436562" y="2034238"/>
          <a:ext cx="11521440" cy="1886712"/>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293744">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86949">
                <a:tc>
                  <a:txBody>
                    <a:bodyPr/>
                    <a:lstStyle/>
                    <a:p>
                      <a:pPr algn="l" rtl="0" fontAlgn="b">
                        <a:lnSpc>
                          <a:spcPct val="90000"/>
                        </a:lnSpc>
                        <a:spcBef>
                          <a:spcPts val="600"/>
                        </a:spcBef>
                      </a:pPr>
                      <a:r>
                        <a:rPr lang="en-US" sz="2000" kern="1200" dirty="0" smtClean="0">
                          <a:gradFill>
                            <a:gsLst>
                              <a:gs pos="0">
                                <a:srgbClr val="505050"/>
                              </a:gs>
                              <a:gs pos="100000">
                                <a:srgbClr val="505050"/>
                              </a:gs>
                            </a:gsLst>
                            <a:lin ang="5400000" scaled="0"/>
                          </a:gradFill>
                        </a:rPr>
                        <a:t>Group</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algn="l" rtl="0" fontAlgn="b">
                        <a:lnSpc>
                          <a:spcPct val="90000"/>
                        </a:lnSpc>
                        <a:spcBef>
                          <a:spcPts val="600"/>
                        </a:spcBef>
                      </a:pPr>
                      <a:r>
                        <a:rPr lang="en-US" sz="2000" kern="1200" dirty="0" smtClean="0">
                          <a:gradFill>
                            <a:gsLst>
                              <a:gs pos="0">
                                <a:srgbClr val="505050"/>
                              </a:gs>
                              <a:gs pos="100000">
                                <a:srgbClr val="505050"/>
                              </a:gs>
                            </a:gsLst>
                            <a:lin ang="5400000" scaled="0"/>
                          </a:gradFill>
                        </a:rPr>
                        <a:t>Groups</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smtClean="0">
                          <a:gradFill>
                            <a:gsLst>
                              <a:gs pos="0">
                                <a:srgbClr val="505050"/>
                              </a:gs>
                              <a:gs pos="100000">
                                <a:srgbClr val="505050"/>
                              </a:gs>
                            </a:gsLst>
                            <a:lin ang="5400000" scaled="0"/>
                          </a:gradFill>
                        </a:rPr>
                        <a:t>CRUD</a:t>
                      </a:r>
                    </a:p>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smtClean="0">
                          <a:gradFill>
                            <a:gsLst>
                              <a:gs pos="0">
                                <a:srgbClr val="505050"/>
                              </a:gs>
                              <a:gs pos="100000">
                                <a:srgbClr val="505050"/>
                              </a:gs>
                            </a:gsLst>
                            <a:lin ang="5400000" scaled="0"/>
                          </a:gradFill>
                        </a:rPr>
                        <a:t>SubscribeByMail, UnsubscribeMyMail, AddFavorite, RemoveFavorite, ResetUnseenCount</a:t>
                      </a:r>
                      <a:endParaRPr lang="en-US" sz="2000" b="0" kern="1200" dirty="0" smtClean="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308543">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rPr>
                        <a:t>User/Me</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rPr>
                        <a:t>Users</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smtClean="0">
                          <a:gradFill>
                            <a:gsLst>
                              <a:gs pos="0">
                                <a:srgbClr val="505050"/>
                              </a:gs>
                              <a:gs pos="100000">
                                <a:srgbClr val="505050"/>
                              </a:gs>
                            </a:gsLst>
                            <a:lin ang="5400000" scaled="0"/>
                          </a:gradFill>
                        </a:rPr>
                        <a:t>JoinedGroups</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4137335"/>
            <a:ext cx="11887200"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Samples</a:t>
            </a:r>
          </a:p>
          <a:p>
            <a:pPr lvl="1"/>
            <a:r>
              <a:rPr lang="en-US" dirty="0" smtClean="0"/>
              <a:t>https://graph.microsoft.com/v1.0/contoso.com/groups/{id}/</a:t>
            </a:r>
            <a:endParaRPr lang="en-US" dirty="0" smtClean="0">
              <a:hlinkClick r:id="rId3"/>
            </a:endParaRPr>
          </a:p>
          <a:p>
            <a:pPr lvl="1"/>
            <a:r>
              <a:rPr lang="en-US" dirty="0" smtClean="0"/>
              <a:t>https://</a:t>
            </a:r>
            <a:r>
              <a:rPr lang="en-US" dirty="0"/>
              <a:t>graph.microsoft.com/v1.0/contoso.com/groups</a:t>
            </a:r>
            <a:r>
              <a:rPr lang="en-US" dirty="0" smtClean="0"/>
              <a:t>/{id</a:t>
            </a:r>
            <a:r>
              <a:rPr lang="en-US" dirty="0" smtClean="0"/>
              <a:t>}/microsoft.graph.addFavorite</a:t>
            </a:r>
            <a:endParaRPr lang="en-US" dirty="0">
              <a:hlinkClick r:id="rId3"/>
            </a:endParaRPr>
          </a:p>
        </p:txBody>
      </p:sp>
      <p:sp>
        <p:nvSpPr>
          <p:cNvPr id="9" name="Rectangular Callout 8"/>
          <p:cNvSpPr/>
          <p:nvPr/>
        </p:nvSpPr>
        <p:spPr bwMode="auto">
          <a:xfrm>
            <a:off x="6722731" y="4045896"/>
            <a:ext cx="1428789" cy="492443"/>
          </a:xfrm>
          <a:prstGeom prst="wedgeRectCallout">
            <a:avLst>
              <a:gd name="adj1" fmla="val -38196"/>
              <a:gd name="adj2" fmla="val 94538"/>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t" anchorCtr="0" compatLnSpc="1">
            <a:prstTxWarp prst="textNoShape">
              <a:avLst/>
            </a:prstTxWarp>
            <a:no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Collection</a:t>
            </a:r>
          </a:p>
        </p:txBody>
      </p:sp>
      <p:sp>
        <p:nvSpPr>
          <p:cNvPr id="10" name="Rectangular Callout 9"/>
          <p:cNvSpPr/>
          <p:nvPr/>
        </p:nvSpPr>
        <p:spPr bwMode="auto">
          <a:xfrm>
            <a:off x="8249773" y="4411652"/>
            <a:ext cx="1024832" cy="492443"/>
          </a:xfrm>
          <a:prstGeom prst="wedgeRectCallout">
            <a:avLst>
              <a:gd name="adj1" fmla="val -44446"/>
              <a:gd name="adj2" fmla="val 98483"/>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t" anchorCtr="0" compatLnSpc="1">
            <a:prstTxWarp prst="textNoShape">
              <a:avLst/>
            </a:prstTxWarp>
            <a:no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Action</a:t>
            </a:r>
          </a:p>
        </p:txBody>
      </p:sp>
      <p:sp>
        <p:nvSpPr>
          <p:cNvPr id="5" name="Footer Placeholder 4"/>
          <p:cNvSpPr>
            <a:spLocks noGrp="1"/>
          </p:cNvSpPr>
          <p:nvPr>
            <p:ph type="ftr" sz="quarter" idx="11"/>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70001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Groups content: Conversations</a:t>
            </a:r>
          </a:p>
        </p:txBody>
      </p:sp>
      <p:sp>
        <p:nvSpPr>
          <p:cNvPr id="3" name="Content Placeholder 2"/>
          <p:cNvSpPr>
            <a:spLocks noGrp="1"/>
          </p:cNvSpPr>
          <p:nvPr>
            <p:ph type="body" sz="quarter" idx="10"/>
          </p:nvPr>
        </p:nvSpPr>
        <p:spPr>
          <a:xfrm>
            <a:off x="274638" y="1212850"/>
            <a:ext cx="11887200" cy="738664"/>
          </a:xfrm>
        </p:spPr>
        <p:txBody>
          <a:bodyPr/>
          <a:lstStyle/>
          <a:p>
            <a:r>
              <a:rPr lang="en-US" dirty="0" smtClean="0"/>
              <a:t>Entities, collections, and actions</a:t>
            </a:r>
            <a:endParaRPr lang="en-US" dirty="0">
              <a:hlinkClick r:id="rId3"/>
            </a:endParaRPr>
          </a:p>
        </p:txBody>
      </p:sp>
      <p:graphicFrame>
        <p:nvGraphicFramePr>
          <p:cNvPr id="13" name="Content Placeholder 2"/>
          <p:cNvGraphicFramePr>
            <a:graphicFrameLocks/>
          </p:cNvGraphicFramePr>
          <p:nvPr>
            <p:extLst>
              <p:ext uri="{D42A27DB-BD31-4B8C-83A1-F6EECF244321}">
                <p14:modId xmlns:p14="http://schemas.microsoft.com/office/powerpoint/2010/main" val="4093795433"/>
              </p:ext>
            </p:extLst>
          </p:nvPr>
        </p:nvGraphicFramePr>
        <p:xfrm>
          <a:off x="436562" y="2034238"/>
          <a:ext cx="11521440" cy="2103120"/>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296912">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117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Conversation</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Conversations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Create, read, and delete</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38117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Thread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Threads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Reply</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38117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Post</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Posts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Reply, forward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29691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Attachment</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Attachments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CRUD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4320213"/>
            <a:ext cx="11887200"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Samples</a:t>
            </a:r>
          </a:p>
          <a:p>
            <a:pPr lvl="1"/>
            <a:r>
              <a:rPr lang="en-US" dirty="0"/>
              <a:t>https://</a:t>
            </a:r>
            <a:r>
              <a:rPr lang="en-US" dirty="0" smtClean="0"/>
              <a:t>graph.microsoft.com/v1.0/contoso.com/groups</a:t>
            </a:r>
            <a:r>
              <a:rPr lang="en-US" dirty="0"/>
              <a:t>/{id}/conversations</a:t>
            </a:r>
          </a:p>
          <a:p>
            <a:pPr lvl="1"/>
            <a:r>
              <a:rPr lang="en-US" dirty="0"/>
              <a:t>https://</a:t>
            </a:r>
            <a:r>
              <a:rPr lang="en-US" dirty="0" smtClean="0"/>
              <a:t>graph.microsoft.com/v1.0/contoso.com/groups</a:t>
            </a:r>
            <a:r>
              <a:rPr lang="en-US" dirty="0"/>
              <a:t>/{id}/threads/{id}/reply</a:t>
            </a:r>
          </a:p>
        </p:txBody>
      </p:sp>
      <p:grpSp>
        <p:nvGrpSpPr>
          <p:cNvPr id="11" name="Group 10"/>
          <p:cNvGrpSpPr/>
          <p:nvPr/>
        </p:nvGrpSpPr>
        <p:grpSpPr>
          <a:xfrm>
            <a:off x="10790186" y="702282"/>
            <a:ext cx="1371585" cy="1032826"/>
            <a:chOff x="9490345" y="356958"/>
            <a:chExt cx="2031364" cy="1529650"/>
          </a:xfrm>
        </p:grpSpPr>
        <p:sp>
          <p:nvSpPr>
            <p:cNvPr id="14" name="Rectangular Callout 13"/>
            <p:cNvSpPr/>
            <p:nvPr/>
          </p:nvSpPr>
          <p:spPr bwMode="auto">
            <a:xfrm>
              <a:off x="9490345" y="456928"/>
              <a:ext cx="914400" cy="492443"/>
            </a:xfrm>
            <a:prstGeom prst="wedgeRectCallout">
              <a:avLst>
                <a:gd name="adj1" fmla="val -2086"/>
                <a:gd name="adj2" fmla="val 107296"/>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noAutofit/>
            </a:bodyPr>
            <a:lstStyle/>
            <a:p>
              <a:pPr algn="ctr" defTabSz="950652" fontAlgn="base">
                <a:spcBef>
                  <a:spcPct val="0"/>
                </a:spcBef>
                <a:spcAft>
                  <a:spcPct val="0"/>
                </a:spcAft>
              </a:pPr>
              <a:r>
                <a:rPr lang="en-US" sz="1400" dirty="0">
                  <a:gradFill>
                    <a:gsLst>
                      <a:gs pos="0">
                        <a:srgbClr val="FFFFFF"/>
                      </a:gs>
                      <a:gs pos="100000">
                        <a:srgbClr val="FFFFFF"/>
                      </a:gs>
                    </a:gsLst>
                    <a:lin ang="5400000" scaled="0"/>
                  </a:gradFill>
                </a:rPr>
                <a:t>Blah</a:t>
              </a:r>
            </a:p>
          </p:txBody>
        </p:sp>
        <p:sp>
          <p:nvSpPr>
            <p:cNvPr id="15" name="Rectangular Callout 14"/>
            <p:cNvSpPr/>
            <p:nvPr/>
          </p:nvSpPr>
          <p:spPr bwMode="auto">
            <a:xfrm>
              <a:off x="10607309" y="356958"/>
              <a:ext cx="914400" cy="492443"/>
            </a:xfrm>
            <a:prstGeom prst="wedgeRectCallout">
              <a:avLst>
                <a:gd name="adj1" fmla="val -33660"/>
                <a:gd name="adj2" fmla="val 113695"/>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noAutofit/>
            </a:bodyPr>
            <a:lstStyle/>
            <a:p>
              <a:pPr algn="ctr" defTabSz="950652" fontAlgn="base">
                <a:spcBef>
                  <a:spcPct val="0"/>
                </a:spcBef>
                <a:spcAft>
                  <a:spcPct val="0"/>
                </a:spcAft>
              </a:pPr>
              <a:r>
                <a:rPr lang="en-US" sz="1400" dirty="0">
                  <a:gradFill>
                    <a:gsLst>
                      <a:gs pos="0">
                        <a:srgbClr val="FFFFFF"/>
                      </a:gs>
                      <a:gs pos="100000">
                        <a:srgbClr val="FFFFFF"/>
                      </a:gs>
                    </a:gsLst>
                    <a:lin ang="5400000" scaled="0"/>
                  </a:gradFill>
                </a:rPr>
                <a:t>lol</a:t>
              </a:r>
            </a:p>
          </p:txBody>
        </p:sp>
        <p:sp>
          <p:nvSpPr>
            <p:cNvPr id="16" name="Rectangular Callout 15"/>
            <p:cNvSpPr/>
            <p:nvPr/>
          </p:nvSpPr>
          <p:spPr bwMode="auto">
            <a:xfrm>
              <a:off x="10150114" y="1394165"/>
              <a:ext cx="914400" cy="492443"/>
            </a:xfrm>
            <a:prstGeom prst="wedgeRectCallout">
              <a:avLst>
                <a:gd name="adj1" fmla="val -40201"/>
                <a:gd name="adj2" fmla="val -91085"/>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noAutofit/>
            </a:bodyPr>
            <a:lstStyle/>
            <a:p>
              <a:pPr algn="ctr" defTabSz="950652" fontAlgn="base">
                <a:spcBef>
                  <a:spcPct val="0"/>
                </a:spcBef>
                <a:spcAft>
                  <a:spcPct val="0"/>
                </a:spcAft>
              </a:pPr>
              <a:r>
                <a:rPr lang="en-US" sz="1400" dirty="0">
                  <a:gradFill>
                    <a:gsLst>
                      <a:gs pos="0">
                        <a:srgbClr val="FFFFFF"/>
                      </a:gs>
                      <a:gs pos="100000">
                        <a:srgbClr val="FFFFFF"/>
                      </a:gs>
                    </a:gsLst>
                    <a:lin ang="5400000" scaled="0"/>
                  </a:gradFill>
                </a:rPr>
                <a:t>ttyl</a:t>
              </a:r>
            </a:p>
          </p:txBody>
        </p:sp>
      </p:grpSp>
      <p:sp>
        <p:nvSpPr>
          <p:cNvPr id="5" name="Footer Placeholder 4"/>
          <p:cNvSpPr>
            <a:spLocks noGrp="1"/>
          </p:cNvSpPr>
          <p:nvPr>
            <p:ph type="ftr" sz="quarter" idx="11"/>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176067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Groups content: Calendar </a:t>
            </a:r>
          </a:p>
        </p:txBody>
      </p:sp>
      <p:sp>
        <p:nvSpPr>
          <p:cNvPr id="3" name="Content Placeholder 2"/>
          <p:cNvSpPr>
            <a:spLocks noGrp="1"/>
          </p:cNvSpPr>
          <p:nvPr>
            <p:ph type="body" sz="quarter" idx="10"/>
          </p:nvPr>
        </p:nvSpPr>
        <p:spPr>
          <a:xfrm>
            <a:off x="274638" y="1212850"/>
            <a:ext cx="11887200" cy="738664"/>
          </a:xfrm>
        </p:spPr>
        <p:txBody>
          <a:bodyPr/>
          <a:lstStyle/>
          <a:p>
            <a:r>
              <a:rPr lang="en-US" dirty="0" smtClean="0"/>
              <a:t>Entities, collections, and actions</a:t>
            </a:r>
            <a:endParaRPr lang="en-US" dirty="0">
              <a:hlinkClick r:id="rId3"/>
            </a:endParaRPr>
          </a:p>
        </p:txBody>
      </p:sp>
      <p:graphicFrame>
        <p:nvGraphicFramePr>
          <p:cNvPr id="13" name="Content Placeholder 2"/>
          <p:cNvGraphicFramePr>
            <a:graphicFrameLocks/>
          </p:cNvGraphicFramePr>
          <p:nvPr>
            <p:extLst>
              <p:ext uri="{D42A27DB-BD31-4B8C-83A1-F6EECF244321}">
                <p14:modId xmlns:p14="http://schemas.microsoft.com/office/powerpoint/2010/main" val="1273979537"/>
              </p:ext>
            </p:extLst>
          </p:nvPr>
        </p:nvGraphicFramePr>
        <p:xfrm>
          <a:off x="436562" y="2034238"/>
          <a:ext cx="11521440" cy="2103120"/>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0">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Calendar</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Read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Event</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Events</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CRUD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Calendar view</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N/A</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Read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Attachment</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Attachments</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CRUD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4320213"/>
            <a:ext cx="11887200"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Samples</a:t>
            </a:r>
          </a:p>
          <a:p>
            <a:pPr lvl="1"/>
            <a:r>
              <a:rPr lang="en-US" dirty="0"/>
              <a:t>https://</a:t>
            </a:r>
            <a:r>
              <a:rPr lang="en-US" dirty="0" smtClean="0"/>
              <a:t>graph.microsoft.com/v1.0/contoso.com/groups</a:t>
            </a:r>
            <a:r>
              <a:rPr lang="en-US" dirty="0"/>
              <a:t>/{id}/events</a:t>
            </a:r>
          </a:p>
          <a:p>
            <a:pPr lvl="1"/>
            <a:r>
              <a:rPr lang="en-US" dirty="0"/>
              <a:t>../</a:t>
            </a:r>
            <a:r>
              <a:rPr lang="en-US" dirty="0" err="1" smtClean="0"/>
              <a:t>calendarview?startdatetime</a:t>
            </a:r>
            <a:r>
              <a:rPr lang="en-US" dirty="0"/>
              <a:t>={</a:t>
            </a:r>
            <a:r>
              <a:rPr lang="en-US" dirty="0" err="1"/>
              <a:t>start_datetime</a:t>
            </a:r>
            <a:r>
              <a:rPr lang="en-US" dirty="0"/>
              <a:t>} &amp; </a:t>
            </a:r>
            <a:r>
              <a:rPr lang="en-US" dirty="0" err="1" smtClean="0"/>
              <a:t>enddatetime</a:t>
            </a:r>
            <a:r>
              <a:rPr lang="en-US" dirty="0"/>
              <a:t>={</a:t>
            </a:r>
            <a:r>
              <a:rPr lang="en-US" dirty="0" err="1"/>
              <a:t>end_datetime</a:t>
            </a:r>
            <a:r>
              <a:rPr lang="en-US" dirty="0"/>
              <a:t>}</a:t>
            </a:r>
          </a:p>
        </p:txBody>
      </p:sp>
      <p:sp>
        <p:nvSpPr>
          <p:cNvPr id="17" name="Rectangular Callout 16"/>
          <p:cNvSpPr/>
          <p:nvPr/>
        </p:nvSpPr>
        <p:spPr bwMode="auto">
          <a:xfrm>
            <a:off x="4789448" y="4320213"/>
            <a:ext cx="1428789" cy="492443"/>
          </a:xfrm>
          <a:prstGeom prst="wedgeRectCallout">
            <a:avLst>
              <a:gd name="adj1" fmla="val -38196"/>
              <a:gd name="adj2" fmla="val 94538"/>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sp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Collection</a:t>
            </a:r>
          </a:p>
        </p:txBody>
      </p:sp>
      <p:sp>
        <p:nvSpPr>
          <p:cNvPr id="18" name="Rectangular Callout 17"/>
          <p:cNvSpPr/>
          <p:nvPr/>
        </p:nvSpPr>
        <p:spPr bwMode="auto">
          <a:xfrm>
            <a:off x="1097653" y="5874676"/>
            <a:ext cx="5380832" cy="492443"/>
          </a:xfrm>
          <a:prstGeom prst="wedgeRectCallout">
            <a:avLst>
              <a:gd name="adj1" fmla="val -36321"/>
              <a:gd name="adj2" fmla="val -100417"/>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sp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No client-side recurrence expansion required</a:t>
            </a:r>
          </a:p>
        </p:txBody>
      </p:sp>
      <p:grpSp>
        <p:nvGrpSpPr>
          <p:cNvPr id="5" name="Group 4"/>
          <p:cNvGrpSpPr>
            <a:grpSpLocks noChangeAspect="1"/>
          </p:cNvGrpSpPr>
          <p:nvPr/>
        </p:nvGrpSpPr>
        <p:grpSpPr bwMode="auto">
          <a:xfrm>
            <a:off x="10973065" y="709063"/>
            <a:ext cx="1097268" cy="1127073"/>
            <a:chOff x="6503" y="249"/>
            <a:chExt cx="994" cy="1021"/>
          </a:xfrm>
        </p:grpSpPr>
        <p:sp>
          <p:nvSpPr>
            <p:cNvPr id="7" name="Freeform 5"/>
            <p:cNvSpPr>
              <a:spLocks/>
            </p:cNvSpPr>
            <p:nvPr/>
          </p:nvSpPr>
          <p:spPr bwMode="auto">
            <a:xfrm>
              <a:off x="6503" y="1091"/>
              <a:ext cx="928" cy="122"/>
            </a:xfrm>
            <a:custGeom>
              <a:avLst/>
              <a:gdLst>
                <a:gd name="T0" fmla="*/ 808 w 928"/>
                <a:gd name="T1" fmla="*/ 122 h 122"/>
                <a:gd name="T2" fmla="*/ 0 w 928"/>
                <a:gd name="T3" fmla="*/ 122 h 122"/>
                <a:gd name="T4" fmla="*/ 121 w 928"/>
                <a:gd name="T5" fmla="*/ 0 h 122"/>
                <a:gd name="T6" fmla="*/ 928 w 928"/>
                <a:gd name="T7" fmla="*/ 0 h 122"/>
                <a:gd name="T8" fmla="*/ 808 w 928"/>
                <a:gd name="T9" fmla="*/ 122 h 122"/>
              </a:gdLst>
              <a:ahLst/>
              <a:cxnLst>
                <a:cxn ang="0">
                  <a:pos x="T0" y="T1"/>
                </a:cxn>
                <a:cxn ang="0">
                  <a:pos x="T2" y="T3"/>
                </a:cxn>
                <a:cxn ang="0">
                  <a:pos x="T4" y="T5"/>
                </a:cxn>
                <a:cxn ang="0">
                  <a:pos x="T6" y="T7"/>
                </a:cxn>
                <a:cxn ang="0">
                  <a:pos x="T8" y="T9"/>
                </a:cxn>
              </a:cxnLst>
              <a:rect l="0" t="0" r="r" b="b"/>
              <a:pathLst>
                <a:path w="928" h="122">
                  <a:moveTo>
                    <a:pt x="808" y="122"/>
                  </a:moveTo>
                  <a:lnTo>
                    <a:pt x="0" y="122"/>
                  </a:lnTo>
                  <a:lnTo>
                    <a:pt x="121" y="0"/>
                  </a:lnTo>
                  <a:lnTo>
                    <a:pt x="928" y="0"/>
                  </a:lnTo>
                  <a:lnTo>
                    <a:pt x="808" y="12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6503" y="1091"/>
              <a:ext cx="928" cy="122"/>
            </a:xfrm>
            <a:custGeom>
              <a:avLst/>
              <a:gdLst>
                <a:gd name="T0" fmla="*/ 808 w 928"/>
                <a:gd name="T1" fmla="*/ 122 h 122"/>
                <a:gd name="T2" fmla="*/ 0 w 928"/>
                <a:gd name="T3" fmla="*/ 122 h 122"/>
                <a:gd name="T4" fmla="*/ 121 w 928"/>
                <a:gd name="T5" fmla="*/ 0 h 122"/>
                <a:gd name="T6" fmla="*/ 928 w 928"/>
                <a:gd name="T7" fmla="*/ 0 h 122"/>
                <a:gd name="T8" fmla="*/ 808 w 928"/>
                <a:gd name="T9" fmla="*/ 122 h 122"/>
              </a:gdLst>
              <a:ahLst/>
              <a:cxnLst>
                <a:cxn ang="0">
                  <a:pos x="T0" y="T1"/>
                </a:cxn>
                <a:cxn ang="0">
                  <a:pos x="T2" y="T3"/>
                </a:cxn>
                <a:cxn ang="0">
                  <a:pos x="T4" y="T5"/>
                </a:cxn>
                <a:cxn ang="0">
                  <a:pos x="T6" y="T7"/>
                </a:cxn>
                <a:cxn ang="0">
                  <a:pos x="T8" y="T9"/>
                </a:cxn>
              </a:cxnLst>
              <a:rect l="0" t="0" r="r" b="b"/>
              <a:pathLst>
                <a:path w="928" h="122">
                  <a:moveTo>
                    <a:pt x="808" y="122"/>
                  </a:moveTo>
                  <a:lnTo>
                    <a:pt x="0" y="122"/>
                  </a:lnTo>
                  <a:lnTo>
                    <a:pt x="121" y="0"/>
                  </a:lnTo>
                  <a:lnTo>
                    <a:pt x="928" y="0"/>
                  </a:lnTo>
                  <a:lnTo>
                    <a:pt x="808" y="1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6505" y="249"/>
              <a:ext cx="119" cy="964"/>
            </a:xfrm>
            <a:custGeom>
              <a:avLst/>
              <a:gdLst>
                <a:gd name="T0" fmla="*/ 119 w 119"/>
                <a:gd name="T1" fmla="*/ 842 h 964"/>
                <a:gd name="T2" fmla="*/ 0 w 119"/>
                <a:gd name="T3" fmla="*/ 964 h 964"/>
                <a:gd name="T4" fmla="*/ 0 w 119"/>
                <a:gd name="T5" fmla="*/ 121 h 964"/>
                <a:gd name="T6" fmla="*/ 119 w 119"/>
                <a:gd name="T7" fmla="*/ 0 h 964"/>
                <a:gd name="T8" fmla="*/ 119 w 119"/>
                <a:gd name="T9" fmla="*/ 842 h 964"/>
              </a:gdLst>
              <a:ahLst/>
              <a:cxnLst>
                <a:cxn ang="0">
                  <a:pos x="T0" y="T1"/>
                </a:cxn>
                <a:cxn ang="0">
                  <a:pos x="T2" y="T3"/>
                </a:cxn>
                <a:cxn ang="0">
                  <a:pos x="T4" y="T5"/>
                </a:cxn>
                <a:cxn ang="0">
                  <a:pos x="T6" y="T7"/>
                </a:cxn>
                <a:cxn ang="0">
                  <a:pos x="T8" y="T9"/>
                </a:cxn>
              </a:cxnLst>
              <a:rect l="0" t="0" r="r" b="b"/>
              <a:pathLst>
                <a:path w="119" h="964">
                  <a:moveTo>
                    <a:pt x="119" y="842"/>
                  </a:moveTo>
                  <a:lnTo>
                    <a:pt x="0" y="964"/>
                  </a:lnTo>
                  <a:lnTo>
                    <a:pt x="0" y="121"/>
                  </a:lnTo>
                  <a:lnTo>
                    <a:pt x="119" y="0"/>
                  </a:lnTo>
                  <a:lnTo>
                    <a:pt x="119" y="8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505" y="249"/>
              <a:ext cx="119" cy="964"/>
            </a:xfrm>
            <a:custGeom>
              <a:avLst/>
              <a:gdLst>
                <a:gd name="T0" fmla="*/ 119 w 119"/>
                <a:gd name="T1" fmla="*/ 842 h 964"/>
                <a:gd name="T2" fmla="*/ 0 w 119"/>
                <a:gd name="T3" fmla="*/ 964 h 964"/>
                <a:gd name="T4" fmla="*/ 0 w 119"/>
                <a:gd name="T5" fmla="*/ 121 h 964"/>
                <a:gd name="T6" fmla="*/ 119 w 119"/>
                <a:gd name="T7" fmla="*/ 0 h 964"/>
                <a:gd name="T8" fmla="*/ 119 w 119"/>
                <a:gd name="T9" fmla="*/ 842 h 964"/>
              </a:gdLst>
              <a:ahLst/>
              <a:cxnLst>
                <a:cxn ang="0">
                  <a:pos x="T0" y="T1"/>
                </a:cxn>
                <a:cxn ang="0">
                  <a:pos x="T2" y="T3"/>
                </a:cxn>
                <a:cxn ang="0">
                  <a:pos x="T4" y="T5"/>
                </a:cxn>
                <a:cxn ang="0">
                  <a:pos x="T6" y="T7"/>
                </a:cxn>
                <a:cxn ang="0">
                  <a:pos x="T8" y="T9"/>
                </a:cxn>
              </a:cxnLst>
              <a:rect l="0" t="0" r="r" b="b"/>
              <a:pathLst>
                <a:path w="119" h="964">
                  <a:moveTo>
                    <a:pt x="119" y="842"/>
                  </a:moveTo>
                  <a:lnTo>
                    <a:pt x="0" y="964"/>
                  </a:lnTo>
                  <a:lnTo>
                    <a:pt x="0" y="121"/>
                  </a:lnTo>
                  <a:lnTo>
                    <a:pt x="119" y="0"/>
                  </a:lnTo>
                  <a:lnTo>
                    <a:pt x="119" y="8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6505" y="249"/>
              <a:ext cx="119" cy="320"/>
            </a:xfrm>
            <a:custGeom>
              <a:avLst/>
              <a:gdLst>
                <a:gd name="T0" fmla="*/ 119 w 119"/>
                <a:gd name="T1" fmla="*/ 199 h 320"/>
                <a:gd name="T2" fmla="*/ 0 w 119"/>
                <a:gd name="T3" fmla="*/ 320 h 320"/>
                <a:gd name="T4" fmla="*/ 0 w 119"/>
                <a:gd name="T5" fmla="*/ 121 h 320"/>
                <a:gd name="T6" fmla="*/ 119 w 119"/>
                <a:gd name="T7" fmla="*/ 0 h 320"/>
                <a:gd name="T8" fmla="*/ 119 w 119"/>
                <a:gd name="T9" fmla="*/ 199 h 320"/>
              </a:gdLst>
              <a:ahLst/>
              <a:cxnLst>
                <a:cxn ang="0">
                  <a:pos x="T0" y="T1"/>
                </a:cxn>
                <a:cxn ang="0">
                  <a:pos x="T2" y="T3"/>
                </a:cxn>
                <a:cxn ang="0">
                  <a:pos x="T4" y="T5"/>
                </a:cxn>
                <a:cxn ang="0">
                  <a:pos x="T6" y="T7"/>
                </a:cxn>
                <a:cxn ang="0">
                  <a:pos x="T8" y="T9"/>
                </a:cxn>
              </a:cxnLst>
              <a:rect l="0" t="0" r="r" b="b"/>
              <a:pathLst>
                <a:path w="119" h="320">
                  <a:moveTo>
                    <a:pt x="119" y="199"/>
                  </a:moveTo>
                  <a:lnTo>
                    <a:pt x="0" y="320"/>
                  </a:lnTo>
                  <a:lnTo>
                    <a:pt x="0" y="121"/>
                  </a:lnTo>
                  <a:lnTo>
                    <a:pt x="119" y="0"/>
                  </a:lnTo>
                  <a:lnTo>
                    <a:pt x="119" y="19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auto">
            <a:xfrm>
              <a:off x="6505" y="249"/>
              <a:ext cx="119" cy="320"/>
            </a:xfrm>
            <a:custGeom>
              <a:avLst/>
              <a:gdLst>
                <a:gd name="T0" fmla="*/ 119 w 119"/>
                <a:gd name="T1" fmla="*/ 199 h 320"/>
                <a:gd name="T2" fmla="*/ 0 w 119"/>
                <a:gd name="T3" fmla="*/ 320 h 320"/>
                <a:gd name="T4" fmla="*/ 0 w 119"/>
                <a:gd name="T5" fmla="*/ 121 h 320"/>
                <a:gd name="T6" fmla="*/ 119 w 119"/>
                <a:gd name="T7" fmla="*/ 0 h 320"/>
                <a:gd name="T8" fmla="*/ 119 w 119"/>
                <a:gd name="T9" fmla="*/ 199 h 320"/>
              </a:gdLst>
              <a:ahLst/>
              <a:cxnLst>
                <a:cxn ang="0">
                  <a:pos x="T0" y="T1"/>
                </a:cxn>
                <a:cxn ang="0">
                  <a:pos x="T2" y="T3"/>
                </a:cxn>
                <a:cxn ang="0">
                  <a:pos x="T4" y="T5"/>
                </a:cxn>
                <a:cxn ang="0">
                  <a:pos x="T6" y="T7"/>
                </a:cxn>
                <a:cxn ang="0">
                  <a:pos x="T8" y="T9"/>
                </a:cxn>
              </a:cxnLst>
              <a:rect l="0" t="0" r="r" b="b"/>
              <a:pathLst>
                <a:path w="119" h="320">
                  <a:moveTo>
                    <a:pt x="119" y="199"/>
                  </a:moveTo>
                  <a:lnTo>
                    <a:pt x="0" y="320"/>
                  </a:lnTo>
                  <a:lnTo>
                    <a:pt x="0" y="121"/>
                  </a:lnTo>
                  <a:lnTo>
                    <a:pt x="119" y="0"/>
                  </a:lnTo>
                  <a:lnTo>
                    <a:pt x="119" y="1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
            <p:cNvSpPr>
              <a:spLocks noChangeArrowheads="1"/>
            </p:cNvSpPr>
            <p:nvPr/>
          </p:nvSpPr>
          <p:spPr bwMode="auto">
            <a:xfrm>
              <a:off x="6624" y="249"/>
              <a:ext cx="807" cy="84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2"/>
            <p:cNvSpPr>
              <a:spLocks noChangeArrowheads="1"/>
            </p:cNvSpPr>
            <p:nvPr/>
          </p:nvSpPr>
          <p:spPr bwMode="auto">
            <a:xfrm>
              <a:off x="6624" y="249"/>
              <a:ext cx="807"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3"/>
            <p:cNvSpPr>
              <a:spLocks noChangeArrowheads="1"/>
            </p:cNvSpPr>
            <p:nvPr/>
          </p:nvSpPr>
          <p:spPr bwMode="auto">
            <a:xfrm>
              <a:off x="6624" y="249"/>
              <a:ext cx="807" cy="19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4"/>
            <p:cNvSpPr>
              <a:spLocks noChangeArrowheads="1"/>
            </p:cNvSpPr>
            <p:nvPr/>
          </p:nvSpPr>
          <p:spPr bwMode="auto">
            <a:xfrm>
              <a:off x="6624" y="249"/>
              <a:ext cx="80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p:cNvSpPr>
              <a:spLocks/>
            </p:cNvSpPr>
            <p:nvPr/>
          </p:nvSpPr>
          <p:spPr bwMode="auto">
            <a:xfrm>
              <a:off x="6607" y="1091"/>
              <a:ext cx="811" cy="103"/>
            </a:xfrm>
            <a:custGeom>
              <a:avLst/>
              <a:gdLst>
                <a:gd name="T0" fmla="*/ 811 w 811"/>
                <a:gd name="T1" fmla="*/ 0 h 103"/>
                <a:gd name="T2" fmla="*/ 17 w 811"/>
                <a:gd name="T3" fmla="*/ 0 h 103"/>
                <a:gd name="T4" fmla="*/ 0 w 811"/>
                <a:gd name="T5" fmla="*/ 18 h 103"/>
                <a:gd name="T6" fmla="*/ 10 w 811"/>
                <a:gd name="T7" fmla="*/ 103 h 103"/>
                <a:gd name="T8" fmla="*/ 811 w 811"/>
                <a:gd name="T9" fmla="*/ 10 h 103"/>
                <a:gd name="T10" fmla="*/ 811 w 811"/>
                <a:gd name="T11" fmla="*/ 0 h 103"/>
              </a:gdLst>
              <a:ahLst/>
              <a:cxnLst>
                <a:cxn ang="0">
                  <a:pos x="T0" y="T1"/>
                </a:cxn>
                <a:cxn ang="0">
                  <a:pos x="T2" y="T3"/>
                </a:cxn>
                <a:cxn ang="0">
                  <a:pos x="T4" y="T5"/>
                </a:cxn>
                <a:cxn ang="0">
                  <a:pos x="T6" y="T7"/>
                </a:cxn>
                <a:cxn ang="0">
                  <a:pos x="T8" y="T9"/>
                </a:cxn>
                <a:cxn ang="0">
                  <a:pos x="T10" y="T11"/>
                </a:cxn>
              </a:cxnLst>
              <a:rect l="0" t="0" r="r" b="b"/>
              <a:pathLst>
                <a:path w="811" h="103">
                  <a:moveTo>
                    <a:pt x="811" y="0"/>
                  </a:moveTo>
                  <a:lnTo>
                    <a:pt x="17" y="0"/>
                  </a:lnTo>
                  <a:lnTo>
                    <a:pt x="0" y="18"/>
                  </a:lnTo>
                  <a:lnTo>
                    <a:pt x="10" y="103"/>
                  </a:lnTo>
                  <a:lnTo>
                    <a:pt x="811" y="10"/>
                  </a:lnTo>
                  <a:lnTo>
                    <a:pt x="811"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p:cNvSpPr>
              <a:spLocks/>
            </p:cNvSpPr>
            <p:nvPr/>
          </p:nvSpPr>
          <p:spPr bwMode="auto">
            <a:xfrm>
              <a:off x="6607" y="1091"/>
              <a:ext cx="811" cy="103"/>
            </a:xfrm>
            <a:custGeom>
              <a:avLst/>
              <a:gdLst>
                <a:gd name="T0" fmla="*/ 811 w 811"/>
                <a:gd name="T1" fmla="*/ 0 h 103"/>
                <a:gd name="T2" fmla="*/ 17 w 811"/>
                <a:gd name="T3" fmla="*/ 0 h 103"/>
                <a:gd name="T4" fmla="*/ 0 w 811"/>
                <a:gd name="T5" fmla="*/ 18 h 103"/>
                <a:gd name="T6" fmla="*/ 10 w 811"/>
                <a:gd name="T7" fmla="*/ 103 h 103"/>
                <a:gd name="T8" fmla="*/ 811 w 811"/>
                <a:gd name="T9" fmla="*/ 10 h 103"/>
                <a:gd name="T10" fmla="*/ 811 w 811"/>
                <a:gd name="T11" fmla="*/ 0 h 103"/>
              </a:gdLst>
              <a:ahLst/>
              <a:cxnLst>
                <a:cxn ang="0">
                  <a:pos x="T0" y="T1"/>
                </a:cxn>
                <a:cxn ang="0">
                  <a:pos x="T2" y="T3"/>
                </a:cxn>
                <a:cxn ang="0">
                  <a:pos x="T4" y="T5"/>
                </a:cxn>
                <a:cxn ang="0">
                  <a:pos x="T6" y="T7"/>
                </a:cxn>
                <a:cxn ang="0">
                  <a:pos x="T8" y="T9"/>
                </a:cxn>
                <a:cxn ang="0">
                  <a:pos x="T10" y="T11"/>
                </a:cxn>
              </a:cxnLst>
              <a:rect l="0" t="0" r="r" b="b"/>
              <a:pathLst>
                <a:path w="811" h="103">
                  <a:moveTo>
                    <a:pt x="811" y="0"/>
                  </a:moveTo>
                  <a:lnTo>
                    <a:pt x="17" y="0"/>
                  </a:lnTo>
                  <a:lnTo>
                    <a:pt x="0" y="18"/>
                  </a:lnTo>
                  <a:lnTo>
                    <a:pt x="10" y="103"/>
                  </a:lnTo>
                  <a:lnTo>
                    <a:pt x="811" y="10"/>
                  </a:lnTo>
                  <a:lnTo>
                    <a:pt x="8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p:cNvSpPr>
              <a:spLocks/>
            </p:cNvSpPr>
            <p:nvPr/>
          </p:nvSpPr>
          <p:spPr bwMode="auto">
            <a:xfrm>
              <a:off x="6541" y="448"/>
              <a:ext cx="83" cy="661"/>
            </a:xfrm>
            <a:custGeom>
              <a:avLst/>
              <a:gdLst>
                <a:gd name="T0" fmla="*/ 83 w 83"/>
                <a:gd name="T1" fmla="*/ 0 h 661"/>
                <a:gd name="T2" fmla="*/ 0 w 83"/>
                <a:gd name="T3" fmla="*/ 85 h 661"/>
                <a:gd name="T4" fmla="*/ 3 w 83"/>
                <a:gd name="T5" fmla="*/ 107 h 661"/>
                <a:gd name="T6" fmla="*/ 66 w 83"/>
                <a:gd name="T7" fmla="*/ 661 h 661"/>
                <a:gd name="T8" fmla="*/ 83 w 83"/>
                <a:gd name="T9" fmla="*/ 643 h 661"/>
                <a:gd name="T10" fmla="*/ 83 w 83"/>
                <a:gd name="T11" fmla="*/ 0 h 661"/>
              </a:gdLst>
              <a:ahLst/>
              <a:cxnLst>
                <a:cxn ang="0">
                  <a:pos x="T0" y="T1"/>
                </a:cxn>
                <a:cxn ang="0">
                  <a:pos x="T2" y="T3"/>
                </a:cxn>
                <a:cxn ang="0">
                  <a:pos x="T4" y="T5"/>
                </a:cxn>
                <a:cxn ang="0">
                  <a:pos x="T6" y="T7"/>
                </a:cxn>
                <a:cxn ang="0">
                  <a:pos x="T8" y="T9"/>
                </a:cxn>
                <a:cxn ang="0">
                  <a:pos x="T10" y="T11"/>
                </a:cxn>
              </a:cxnLst>
              <a:rect l="0" t="0" r="r" b="b"/>
              <a:pathLst>
                <a:path w="83" h="661">
                  <a:moveTo>
                    <a:pt x="83" y="0"/>
                  </a:moveTo>
                  <a:lnTo>
                    <a:pt x="0" y="85"/>
                  </a:lnTo>
                  <a:lnTo>
                    <a:pt x="3" y="107"/>
                  </a:lnTo>
                  <a:lnTo>
                    <a:pt x="66" y="661"/>
                  </a:lnTo>
                  <a:lnTo>
                    <a:pt x="83" y="643"/>
                  </a:lnTo>
                  <a:lnTo>
                    <a:pt x="8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
            <p:cNvSpPr>
              <a:spLocks/>
            </p:cNvSpPr>
            <p:nvPr/>
          </p:nvSpPr>
          <p:spPr bwMode="auto">
            <a:xfrm>
              <a:off x="6541" y="448"/>
              <a:ext cx="83" cy="661"/>
            </a:xfrm>
            <a:custGeom>
              <a:avLst/>
              <a:gdLst>
                <a:gd name="T0" fmla="*/ 83 w 83"/>
                <a:gd name="T1" fmla="*/ 0 h 661"/>
                <a:gd name="T2" fmla="*/ 0 w 83"/>
                <a:gd name="T3" fmla="*/ 85 h 661"/>
                <a:gd name="T4" fmla="*/ 3 w 83"/>
                <a:gd name="T5" fmla="*/ 107 h 661"/>
                <a:gd name="T6" fmla="*/ 66 w 83"/>
                <a:gd name="T7" fmla="*/ 661 h 661"/>
                <a:gd name="T8" fmla="*/ 83 w 83"/>
                <a:gd name="T9" fmla="*/ 643 h 661"/>
                <a:gd name="T10" fmla="*/ 83 w 83"/>
                <a:gd name="T11" fmla="*/ 0 h 661"/>
              </a:gdLst>
              <a:ahLst/>
              <a:cxnLst>
                <a:cxn ang="0">
                  <a:pos x="T0" y="T1"/>
                </a:cxn>
                <a:cxn ang="0">
                  <a:pos x="T2" y="T3"/>
                </a:cxn>
                <a:cxn ang="0">
                  <a:pos x="T4" y="T5"/>
                </a:cxn>
                <a:cxn ang="0">
                  <a:pos x="T6" y="T7"/>
                </a:cxn>
                <a:cxn ang="0">
                  <a:pos x="T8" y="T9"/>
                </a:cxn>
                <a:cxn ang="0">
                  <a:pos x="T10" y="T11"/>
                </a:cxn>
              </a:cxnLst>
              <a:rect l="0" t="0" r="r" b="b"/>
              <a:pathLst>
                <a:path w="83" h="661">
                  <a:moveTo>
                    <a:pt x="83" y="0"/>
                  </a:moveTo>
                  <a:lnTo>
                    <a:pt x="0" y="85"/>
                  </a:lnTo>
                  <a:lnTo>
                    <a:pt x="3" y="107"/>
                  </a:lnTo>
                  <a:lnTo>
                    <a:pt x="66" y="661"/>
                  </a:lnTo>
                  <a:lnTo>
                    <a:pt x="83" y="64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6521" y="344"/>
              <a:ext cx="103" cy="189"/>
            </a:xfrm>
            <a:custGeom>
              <a:avLst/>
              <a:gdLst>
                <a:gd name="T0" fmla="*/ 103 w 103"/>
                <a:gd name="T1" fmla="*/ 0 h 189"/>
                <a:gd name="T2" fmla="*/ 0 w 103"/>
                <a:gd name="T3" fmla="*/ 13 h 189"/>
                <a:gd name="T4" fmla="*/ 20 w 103"/>
                <a:gd name="T5" fmla="*/ 189 h 189"/>
                <a:gd name="T6" fmla="*/ 103 w 103"/>
                <a:gd name="T7" fmla="*/ 104 h 189"/>
                <a:gd name="T8" fmla="*/ 103 w 103"/>
                <a:gd name="T9" fmla="*/ 0 h 189"/>
              </a:gdLst>
              <a:ahLst/>
              <a:cxnLst>
                <a:cxn ang="0">
                  <a:pos x="T0" y="T1"/>
                </a:cxn>
                <a:cxn ang="0">
                  <a:pos x="T2" y="T3"/>
                </a:cxn>
                <a:cxn ang="0">
                  <a:pos x="T4" y="T5"/>
                </a:cxn>
                <a:cxn ang="0">
                  <a:pos x="T6" y="T7"/>
                </a:cxn>
                <a:cxn ang="0">
                  <a:pos x="T8" y="T9"/>
                </a:cxn>
              </a:cxnLst>
              <a:rect l="0" t="0" r="r" b="b"/>
              <a:pathLst>
                <a:path w="103" h="189">
                  <a:moveTo>
                    <a:pt x="103" y="0"/>
                  </a:moveTo>
                  <a:lnTo>
                    <a:pt x="0" y="13"/>
                  </a:lnTo>
                  <a:lnTo>
                    <a:pt x="20" y="189"/>
                  </a:lnTo>
                  <a:lnTo>
                    <a:pt x="103" y="104"/>
                  </a:lnTo>
                  <a:lnTo>
                    <a:pt x="103" y="0"/>
                  </a:lnTo>
                  <a:close/>
                </a:path>
              </a:pathLst>
            </a:custGeom>
            <a:solidFill>
              <a:srgbClr val="A712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6521" y="344"/>
              <a:ext cx="103" cy="189"/>
            </a:xfrm>
            <a:custGeom>
              <a:avLst/>
              <a:gdLst>
                <a:gd name="T0" fmla="*/ 103 w 103"/>
                <a:gd name="T1" fmla="*/ 0 h 189"/>
                <a:gd name="T2" fmla="*/ 0 w 103"/>
                <a:gd name="T3" fmla="*/ 13 h 189"/>
                <a:gd name="T4" fmla="*/ 20 w 103"/>
                <a:gd name="T5" fmla="*/ 189 h 189"/>
                <a:gd name="T6" fmla="*/ 103 w 103"/>
                <a:gd name="T7" fmla="*/ 104 h 189"/>
                <a:gd name="T8" fmla="*/ 103 w 103"/>
                <a:gd name="T9" fmla="*/ 0 h 189"/>
              </a:gdLst>
              <a:ahLst/>
              <a:cxnLst>
                <a:cxn ang="0">
                  <a:pos x="T0" y="T1"/>
                </a:cxn>
                <a:cxn ang="0">
                  <a:pos x="T2" y="T3"/>
                </a:cxn>
                <a:cxn ang="0">
                  <a:pos x="T4" y="T5"/>
                </a:cxn>
                <a:cxn ang="0">
                  <a:pos x="T6" y="T7"/>
                </a:cxn>
                <a:cxn ang="0">
                  <a:pos x="T8" y="T9"/>
                </a:cxn>
              </a:cxnLst>
              <a:rect l="0" t="0" r="r" b="b"/>
              <a:pathLst>
                <a:path w="103" h="189">
                  <a:moveTo>
                    <a:pt x="103" y="0"/>
                  </a:moveTo>
                  <a:lnTo>
                    <a:pt x="0" y="13"/>
                  </a:lnTo>
                  <a:lnTo>
                    <a:pt x="20" y="189"/>
                  </a:lnTo>
                  <a:lnTo>
                    <a:pt x="103" y="104"/>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6624" y="344"/>
              <a:ext cx="794" cy="747"/>
            </a:xfrm>
            <a:custGeom>
              <a:avLst/>
              <a:gdLst>
                <a:gd name="T0" fmla="*/ 0 w 794"/>
                <a:gd name="T1" fmla="*/ 0 h 747"/>
                <a:gd name="T2" fmla="*/ 0 w 794"/>
                <a:gd name="T3" fmla="*/ 0 h 747"/>
                <a:gd name="T4" fmla="*/ 0 w 794"/>
                <a:gd name="T5" fmla="*/ 747 h 747"/>
                <a:gd name="T6" fmla="*/ 794 w 794"/>
                <a:gd name="T7" fmla="*/ 747 h 747"/>
                <a:gd name="T8" fmla="*/ 722 w 794"/>
                <a:gd name="T9" fmla="*/ 118 h 747"/>
                <a:gd name="T10" fmla="*/ 722 w 794"/>
                <a:gd name="T11" fmla="*/ 118 h 747"/>
                <a:gd name="T12" fmla="*/ 719 w 794"/>
                <a:gd name="T13" fmla="*/ 104 h 747"/>
                <a:gd name="T14" fmla="*/ 0 w 794"/>
                <a:gd name="T15" fmla="*/ 104 h 747"/>
                <a:gd name="T16" fmla="*/ 0 w 794"/>
                <a:gd name="T17"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4" h="747">
                  <a:moveTo>
                    <a:pt x="0" y="0"/>
                  </a:moveTo>
                  <a:lnTo>
                    <a:pt x="0" y="0"/>
                  </a:lnTo>
                  <a:lnTo>
                    <a:pt x="0" y="747"/>
                  </a:lnTo>
                  <a:lnTo>
                    <a:pt x="794" y="747"/>
                  </a:lnTo>
                  <a:lnTo>
                    <a:pt x="722" y="118"/>
                  </a:lnTo>
                  <a:lnTo>
                    <a:pt x="722" y="118"/>
                  </a:lnTo>
                  <a:lnTo>
                    <a:pt x="719" y="104"/>
                  </a:lnTo>
                  <a:lnTo>
                    <a:pt x="0" y="104"/>
                  </a:lnTo>
                  <a:lnTo>
                    <a:pt x="0"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6624" y="344"/>
              <a:ext cx="794" cy="747"/>
            </a:xfrm>
            <a:custGeom>
              <a:avLst/>
              <a:gdLst>
                <a:gd name="T0" fmla="*/ 0 w 794"/>
                <a:gd name="T1" fmla="*/ 0 h 747"/>
                <a:gd name="T2" fmla="*/ 0 w 794"/>
                <a:gd name="T3" fmla="*/ 0 h 747"/>
                <a:gd name="T4" fmla="*/ 0 w 794"/>
                <a:gd name="T5" fmla="*/ 747 h 747"/>
                <a:gd name="T6" fmla="*/ 794 w 794"/>
                <a:gd name="T7" fmla="*/ 747 h 747"/>
                <a:gd name="T8" fmla="*/ 722 w 794"/>
                <a:gd name="T9" fmla="*/ 118 h 747"/>
                <a:gd name="T10" fmla="*/ 722 w 794"/>
                <a:gd name="T11" fmla="*/ 118 h 747"/>
                <a:gd name="T12" fmla="*/ 719 w 794"/>
                <a:gd name="T13" fmla="*/ 104 h 747"/>
                <a:gd name="T14" fmla="*/ 0 w 794"/>
                <a:gd name="T15" fmla="*/ 104 h 747"/>
                <a:gd name="T16" fmla="*/ 0 w 794"/>
                <a:gd name="T17"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4" h="747">
                  <a:moveTo>
                    <a:pt x="0" y="0"/>
                  </a:moveTo>
                  <a:lnTo>
                    <a:pt x="0" y="0"/>
                  </a:lnTo>
                  <a:lnTo>
                    <a:pt x="0" y="747"/>
                  </a:lnTo>
                  <a:lnTo>
                    <a:pt x="794" y="747"/>
                  </a:lnTo>
                  <a:lnTo>
                    <a:pt x="722" y="118"/>
                  </a:lnTo>
                  <a:lnTo>
                    <a:pt x="722" y="118"/>
                  </a:lnTo>
                  <a:lnTo>
                    <a:pt x="719" y="104"/>
                  </a:lnTo>
                  <a:lnTo>
                    <a:pt x="0" y="1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p:cNvSpPr>
              <a:spLocks/>
            </p:cNvSpPr>
            <p:nvPr/>
          </p:nvSpPr>
          <p:spPr bwMode="auto">
            <a:xfrm>
              <a:off x="6624" y="265"/>
              <a:ext cx="719" cy="183"/>
            </a:xfrm>
            <a:custGeom>
              <a:avLst/>
              <a:gdLst>
                <a:gd name="T0" fmla="*/ 699 w 719"/>
                <a:gd name="T1" fmla="*/ 0 h 183"/>
                <a:gd name="T2" fmla="*/ 0 w 719"/>
                <a:gd name="T3" fmla="*/ 79 h 183"/>
                <a:gd name="T4" fmla="*/ 0 w 719"/>
                <a:gd name="T5" fmla="*/ 183 h 183"/>
                <a:gd name="T6" fmla="*/ 719 w 719"/>
                <a:gd name="T7" fmla="*/ 183 h 183"/>
                <a:gd name="T8" fmla="*/ 699 w 719"/>
                <a:gd name="T9" fmla="*/ 0 h 183"/>
              </a:gdLst>
              <a:ahLst/>
              <a:cxnLst>
                <a:cxn ang="0">
                  <a:pos x="T0" y="T1"/>
                </a:cxn>
                <a:cxn ang="0">
                  <a:pos x="T2" y="T3"/>
                </a:cxn>
                <a:cxn ang="0">
                  <a:pos x="T4" y="T5"/>
                </a:cxn>
                <a:cxn ang="0">
                  <a:pos x="T6" y="T7"/>
                </a:cxn>
                <a:cxn ang="0">
                  <a:pos x="T8" y="T9"/>
                </a:cxn>
              </a:cxnLst>
              <a:rect l="0" t="0" r="r" b="b"/>
              <a:pathLst>
                <a:path w="719" h="183">
                  <a:moveTo>
                    <a:pt x="699" y="0"/>
                  </a:moveTo>
                  <a:lnTo>
                    <a:pt x="0" y="79"/>
                  </a:lnTo>
                  <a:lnTo>
                    <a:pt x="0" y="183"/>
                  </a:lnTo>
                  <a:lnTo>
                    <a:pt x="719" y="183"/>
                  </a:lnTo>
                  <a:lnTo>
                    <a:pt x="699" y="0"/>
                  </a:lnTo>
                  <a:close/>
                </a:path>
              </a:pathLst>
            </a:custGeom>
            <a:solidFill>
              <a:srgbClr val="D3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p:cNvSpPr>
              <a:spLocks/>
            </p:cNvSpPr>
            <p:nvPr/>
          </p:nvSpPr>
          <p:spPr bwMode="auto">
            <a:xfrm>
              <a:off x="6624" y="265"/>
              <a:ext cx="719" cy="183"/>
            </a:xfrm>
            <a:custGeom>
              <a:avLst/>
              <a:gdLst>
                <a:gd name="T0" fmla="*/ 699 w 719"/>
                <a:gd name="T1" fmla="*/ 0 h 183"/>
                <a:gd name="T2" fmla="*/ 0 w 719"/>
                <a:gd name="T3" fmla="*/ 79 h 183"/>
                <a:gd name="T4" fmla="*/ 0 w 719"/>
                <a:gd name="T5" fmla="*/ 183 h 183"/>
                <a:gd name="T6" fmla="*/ 719 w 719"/>
                <a:gd name="T7" fmla="*/ 183 h 183"/>
                <a:gd name="T8" fmla="*/ 699 w 719"/>
                <a:gd name="T9" fmla="*/ 0 h 183"/>
              </a:gdLst>
              <a:ahLst/>
              <a:cxnLst>
                <a:cxn ang="0">
                  <a:pos x="T0" y="T1"/>
                </a:cxn>
                <a:cxn ang="0">
                  <a:pos x="T2" y="T3"/>
                </a:cxn>
                <a:cxn ang="0">
                  <a:pos x="T4" y="T5"/>
                </a:cxn>
                <a:cxn ang="0">
                  <a:pos x="T6" y="T7"/>
                </a:cxn>
                <a:cxn ang="0">
                  <a:pos x="T8" y="T9"/>
                </a:cxn>
              </a:cxnLst>
              <a:rect l="0" t="0" r="r" b="b"/>
              <a:pathLst>
                <a:path w="719" h="183">
                  <a:moveTo>
                    <a:pt x="699" y="0"/>
                  </a:moveTo>
                  <a:lnTo>
                    <a:pt x="0" y="79"/>
                  </a:lnTo>
                  <a:lnTo>
                    <a:pt x="0" y="183"/>
                  </a:lnTo>
                  <a:lnTo>
                    <a:pt x="719" y="183"/>
                  </a:lnTo>
                  <a:lnTo>
                    <a:pt x="6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p:cNvSpPr>
              <a:spLocks/>
            </p:cNvSpPr>
            <p:nvPr/>
          </p:nvSpPr>
          <p:spPr bwMode="auto">
            <a:xfrm>
              <a:off x="6623" y="539"/>
              <a:ext cx="874" cy="731"/>
            </a:xfrm>
            <a:custGeom>
              <a:avLst/>
              <a:gdLst>
                <a:gd name="T0" fmla="*/ 874 w 874"/>
                <a:gd name="T1" fmla="*/ 639 h 731"/>
                <a:gd name="T2" fmla="*/ 72 w 874"/>
                <a:gd name="T3" fmla="*/ 731 h 731"/>
                <a:gd name="T4" fmla="*/ 0 w 874"/>
                <a:gd name="T5" fmla="*/ 92 h 731"/>
                <a:gd name="T6" fmla="*/ 801 w 874"/>
                <a:gd name="T7" fmla="*/ 0 h 731"/>
                <a:gd name="T8" fmla="*/ 874 w 874"/>
                <a:gd name="T9" fmla="*/ 639 h 731"/>
              </a:gdLst>
              <a:ahLst/>
              <a:cxnLst>
                <a:cxn ang="0">
                  <a:pos x="T0" y="T1"/>
                </a:cxn>
                <a:cxn ang="0">
                  <a:pos x="T2" y="T3"/>
                </a:cxn>
                <a:cxn ang="0">
                  <a:pos x="T4" y="T5"/>
                </a:cxn>
                <a:cxn ang="0">
                  <a:pos x="T6" y="T7"/>
                </a:cxn>
                <a:cxn ang="0">
                  <a:pos x="T8" y="T9"/>
                </a:cxn>
              </a:cxnLst>
              <a:rect l="0" t="0" r="r" b="b"/>
              <a:pathLst>
                <a:path w="874" h="731">
                  <a:moveTo>
                    <a:pt x="874" y="639"/>
                  </a:moveTo>
                  <a:lnTo>
                    <a:pt x="72" y="731"/>
                  </a:lnTo>
                  <a:lnTo>
                    <a:pt x="0" y="92"/>
                  </a:lnTo>
                  <a:lnTo>
                    <a:pt x="801" y="0"/>
                  </a:lnTo>
                  <a:lnTo>
                    <a:pt x="874" y="63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6"/>
            <p:cNvSpPr>
              <a:spLocks/>
            </p:cNvSpPr>
            <p:nvPr/>
          </p:nvSpPr>
          <p:spPr bwMode="auto">
            <a:xfrm>
              <a:off x="6600" y="341"/>
              <a:ext cx="824" cy="290"/>
            </a:xfrm>
            <a:custGeom>
              <a:avLst/>
              <a:gdLst>
                <a:gd name="T0" fmla="*/ 824 w 824"/>
                <a:gd name="T1" fmla="*/ 198 h 290"/>
                <a:gd name="T2" fmla="*/ 23 w 824"/>
                <a:gd name="T3" fmla="*/ 290 h 290"/>
                <a:gd name="T4" fmla="*/ 0 w 824"/>
                <a:gd name="T5" fmla="*/ 92 h 290"/>
                <a:gd name="T6" fmla="*/ 802 w 824"/>
                <a:gd name="T7" fmla="*/ 0 h 290"/>
                <a:gd name="T8" fmla="*/ 824 w 824"/>
                <a:gd name="T9" fmla="*/ 198 h 290"/>
              </a:gdLst>
              <a:ahLst/>
              <a:cxnLst>
                <a:cxn ang="0">
                  <a:pos x="T0" y="T1"/>
                </a:cxn>
                <a:cxn ang="0">
                  <a:pos x="T2" y="T3"/>
                </a:cxn>
                <a:cxn ang="0">
                  <a:pos x="T4" y="T5"/>
                </a:cxn>
                <a:cxn ang="0">
                  <a:pos x="T6" y="T7"/>
                </a:cxn>
                <a:cxn ang="0">
                  <a:pos x="T8" y="T9"/>
                </a:cxn>
              </a:cxnLst>
              <a:rect l="0" t="0" r="r" b="b"/>
              <a:pathLst>
                <a:path w="824" h="290">
                  <a:moveTo>
                    <a:pt x="824" y="198"/>
                  </a:moveTo>
                  <a:lnTo>
                    <a:pt x="23" y="290"/>
                  </a:lnTo>
                  <a:lnTo>
                    <a:pt x="0" y="92"/>
                  </a:lnTo>
                  <a:lnTo>
                    <a:pt x="802" y="0"/>
                  </a:lnTo>
                  <a:lnTo>
                    <a:pt x="824" y="19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p:cNvSpPr>
            <p:nvPr/>
          </p:nvSpPr>
          <p:spPr bwMode="auto">
            <a:xfrm>
              <a:off x="6723" y="705"/>
              <a:ext cx="152" cy="137"/>
            </a:xfrm>
            <a:custGeom>
              <a:avLst/>
              <a:gdLst>
                <a:gd name="T0" fmla="*/ 106 w 106"/>
                <a:gd name="T1" fmla="*/ 84 h 95"/>
                <a:gd name="T2" fmla="*/ 87 w 106"/>
                <a:gd name="T3" fmla="*/ 86 h 95"/>
                <a:gd name="T4" fmla="*/ 81 w 106"/>
                <a:gd name="T5" fmla="*/ 36 h 95"/>
                <a:gd name="T6" fmla="*/ 80 w 106"/>
                <a:gd name="T7" fmla="*/ 17 h 95"/>
                <a:gd name="T8" fmla="*/ 80 w 106"/>
                <a:gd name="T9" fmla="*/ 18 h 95"/>
                <a:gd name="T10" fmla="*/ 78 w 106"/>
                <a:gd name="T11" fmla="*/ 29 h 95"/>
                <a:gd name="T12" fmla="*/ 65 w 106"/>
                <a:gd name="T13" fmla="*/ 89 h 95"/>
                <a:gd name="T14" fmla="*/ 49 w 106"/>
                <a:gd name="T15" fmla="*/ 90 h 95"/>
                <a:gd name="T16" fmla="*/ 23 w 106"/>
                <a:gd name="T17" fmla="*/ 36 h 95"/>
                <a:gd name="T18" fmla="*/ 19 w 106"/>
                <a:gd name="T19" fmla="*/ 24 h 95"/>
                <a:gd name="T20" fmla="*/ 18 w 106"/>
                <a:gd name="T21" fmla="*/ 25 h 95"/>
                <a:gd name="T22" fmla="*/ 22 w 106"/>
                <a:gd name="T23" fmla="*/ 46 h 95"/>
                <a:gd name="T24" fmla="*/ 27 w 106"/>
                <a:gd name="T25" fmla="*/ 93 h 95"/>
                <a:gd name="T26" fmla="*/ 10 w 106"/>
                <a:gd name="T27" fmla="*/ 95 h 95"/>
                <a:gd name="T28" fmla="*/ 0 w 106"/>
                <a:gd name="T29" fmla="*/ 11 h 95"/>
                <a:gd name="T30" fmla="*/ 28 w 106"/>
                <a:gd name="T31" fmla="*/ 7 h 95"/>
                <a:gd name="T32" fmla="*/ 51 w 106"/>
                <a:gd name="T33" fmla="*/ 55 h 95"/>
                <a:gd name="T34" fmla="*/ 55 w 106"/>
                <a:gd name="T35" fmla="*/ 67 h 95"/>
                <a:gd name="T36" fmla="*/ 56 w 106"/>
                <a:gd name="T37" fmla="*/ 67 h 95"/>
                <a:gd name="T38" fmla="*/ 58 w 106"/>
                <a:gd name="T39" fmla="*/ 55 h 95"/>
                <a:gd name="T40" fmla="*/ 69 w 106"/>
                <a:gd name="T41" fmla="*/ 3 h 95"/>
                <a:gd name="T42" fmla="*/ 96 w 106"/>
                <a:gd name="T43" fmla="*/ 0 h 95"/>
                <a:gd name="T44" fmla="*/ 106 w 106"/>
                <a:gd name="T45" fmla="*/ 8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95">
                  <a:moveTo>
                    <a:pt x="106" y="84"/>
                  </a:moveTo>
                  <a:cubicBezTo>
                    <a:pt x="87" y="86"/>
                    <a:pt x="87" y="86"/>
                    <a:pt x="87" y="86"/>
                  </a:cubicBezTo>
                  <a:cubicBezTo>
                    <a:pt x="81" y="36"/>
                    <a:pt x="81" y="36"/>
                    <a:pt x="81" y="36"/>
                  </a:cubicBezTo>
                  <a:cubicBezTo>
                    <a:pt x="81" y="30"/>
                    <a:pt x="80" y="24"/>
                    <a:pt x="80" y="17"/>
                  </a:cubicBezTo>
                  <a:cubicBezTo>
                    <a:pt x="80" y="18"/>
                    <a:pt x="80" y="18"/>
                    <a:pt x="80" y="18"/>
                  </a:cubicBezTo>
                  <a:cubicBezTo>
                    <a:pt x="79" y="23"/>
                    <a:pt x="79" y="27"/>
                    <a:pt x="78" y="29"/>
                  </a:cubicBezTo>
                  <a:cubicBezTo>
                    <a:pt x="65" y="89"/>
                    <a:pt x="65" y="89"/>
                    <a:pt x="65" y="89"/>
                  </a:cubicBezTo>
                  <a:cubicBezTo>
                    <a:pt x="49" y="90"/>
                    <a:pt x="49" y="90"/>
                    <a:pt x="49" y="90"/>
                  </a:cubicBezTo>
                  <a:cubicBezTo>
                    <a:pt x="23" y="36"/>
                    <a:pt x="23" y="36"/>
                    <a:pt x="23" y="36"/>
                  </a:cubicBezTo>
                  <a:cubicBezTo>
                    <a:pt x="22" y="34"/>
                    <a:pt x="21" y="31"/>
                    <a:pt x="19" y="24"/>
                  </a:cubicBezTo>
                  <a:cubicBezTo>
                    <a:pt x="18" y="25"/>
                    <a:pt x="18" y="25"/>
                    <a:pt x="18" y="25"/>
                  </a:cubicBezTo>
                  <a:cubicBezTo>
                    <a:pt x="20" y="33"/>
                    <a:pt x="21" y="40"/>
                    <a:pt x="22" y="46"/>
                  </a:cubicBezTo>
                  <a:cubicBezTo>
                    <a:pt x="27" y="93"/>
                    <a:pt x="27" y="93"/>
                    <a:pt x="27" y="93"/>
                  </a:cubicBezTo>
                  <a:cubicBezTo>
                    <a:pt x="10" y="95"/>
                    <a:pt x="10" y="95"/>
                    <a:pt x="10" y="95"/>
                  </a:cubicBezTo>
                  <a:cubicBezTo>
                    <a:pt x="0" y="11"/>
                    <a:pt x="0" y="11"/>
                    <a:pt x="0" y="11"/>
                  </a:cubicBezTo>
                  <a:cubicBezTo>
                    <a:pt x="28" y="7"/>
                    <a:pt x="28" y="7"/>
                    <a:pt x="28" y="7"/>
                  </a:cubicBezTo>
                  <a:cubicBezTo>
                    <a:pt x="51" y="55"/>
                    <a:pt x="51" y="55"/>
                    <a:pt x="51" y="55"/>
                  </a:cubicBezTo>
                  <a:cubicBezTo>
                    <a:pt x="53" y="59"/>
                    <a:pt x="54" y="63"/>
                    <a:pt x="55" y="67"/>
                  </a:cubicBezTo>
                  <a:cubicBezTo>
                    <a:pt x="56" y="67"/>
                    <a:pt x="56" y="67"/>
                    <a:pt x="56" y="67"/>
                  </a:cubicBezTo>
                  <a:cubicBezTo>
                    <a:pt x="56" y="62"/>
                    <a:pt x="57" y="58"/>
                    <a:pt x="58" y="55"/>
                  </a:cubicBezTo>
                  <a:cubicBezTo>
                    <a:pt x="69" y="3"/>
                    <a:pt x="69" y="3"/>
                    <a:pt x="69" y="3"/>
                  </a:cubicBezTo>
                  <a:cubicBezTo>
                    <a:pt x="96" y="0"/>
                    <a:pt x="96" y="0"/>
                    <a:pt x="96" y="0"/>
                  </a:cubicBezTo>
                  <a:lnTo>
                    <a:pt x="106" y="8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8"/>
            <p:cNvSpPr>
              <a:spLocks noEditPoints="1"/>
            </p:cNvSpPr>
            <p:nvPr/>
          </p:nvSpPr>
          <p:spPr bwMode="auto">
            <a:xfrm>
              <a:off x="6888" y="728"/>
              <a:ext cx="99" cy="94"/>
            </a:xfrm>
            <a:custGeom>
              <a:avLst/>
              <a:gdLst>
                <a:gd name="T0" fmla="*/ 37 w 68"/>
                <a:gd name="T1" fmla="*/ 64 h 65"/>
                <a:gd name="T2" fmla="*/ 13 w 68"/>
                <a:gd name="T3" fmla="*/ 58 h 65"/>
                <a:gd name="T4" fmla="*/ 1 w 68"/>
                <a:gd name="T5" fmla="*/ 36 h 65"/>
                <a:gd name="T6" fmla="*/ 8 w 68"/>
                <a:gd name="T7" fmla="*/ 12 h 65"/>
                <a:gd name="T8" fmla="*/ 31 w 68"/>
                <a:gd name="T9" fmla="*/ 1 h 65"/>
                <a:gd name="T10" fmla="*/ 55 w 68"/>
                <a:gd name="T11" fmla="*/ 7 h 65"/>
                <a:gd name="T12" fmla="*/ 66 w 68"/>
                <a:gd name="T13" fmla="*/ 28 h 65"/>
                <a:gd name="T14" fmla="*/ 60 w 68"/>
                <a:gd name="T15" fmla="*/ 53 h 65"/>
                <a:gd name="T16" fmla="*/ 37 w 68"/>
                <a:gd name="T17" fmla="*/ 64 h 65"/>
                <a:gd name="T18" fmla="*/ 32 w 68"/>
                <a:gd name="T19" fmla="*/ 15 h 65"/>
                <a:gd name="T20" fmla="*/ 22 w 68"/>
                <a:gd name="T21" fmla="*/ 21 h 65"/>
                <a:gd name="T22" fmla="*/ 20 w 68"/>
                <a:gd name="T23" fmla="*/ 34 h 65"/>
                <a:gd name="T24" fmla="*/ 36 w 68"/>
                <a:gd name="T25" fmla="*/ 50 h 65"/>
                <a:gd name="T26" fmla="*/ 47 w 68"/>
                <a:gd name="T27" fmla="*/ 30 h 65"/>
                <a:gd name="T28" fmla="*/ 32 w 68"/>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5">
                  <a:moveTo>
                    <a:pt x="37" y="64"/>
                  </a:moveTo>
                  <a:cubicBezTo>
                    <a:pt x="27" y="65"/>
                    <a:pt x="19" y="63"/>
                    <a:pt x="13" y="58"/>
                  </a:cubicBezTo>
                  <a:cubicBezTo>
                    <a:pt x="6" y="53"/>
                    <a:pt x="2" y="46"/>
                    <a:pt x="1" y="36"/>
                  </a:cubicBezTo>
                  <a:cubicBezTo>
                    <a:pt x="0" y="27"/>
                    <a:pt x="2" y="18"/>
                    <a:pt x="8" y="12"/>
                  </a:cubicBezTo>
                  <a:cubicBezTo>
                    <a:pt x="13" y="6"/>
                    <a:pt x="21" y="2"/>
                    <a:pt x="31" y="1"/>
                  </a:cubicBezTo>
                  <a:cubicBezTo>
                    <a:pt x="41" y="0"/>
                    <a:pt x="49" y="2"/>
                    <a:pt x="55" y="7"/>
                  </a:cubicBezTo>
                  <a:cubicBezTo>
                    <a:pt x="62" y="12"/>
                    <a:pt x="65" y="19"/>
                    <a:pt x="66" y="28"/>
                  </a:cubicBezTo>
                  <a:cubicBezTo>
                    <a:pt x="68" y="38"/>
                    <a:pt x="66" y="46"/>
                    <a:pt x="60" y="53"/>
                  </a:cubicBezTo>
                  <a:cubicBezTo>
                    <a:pt x="55" y="59"/>
                    <a:pt x="47" y="63"/>
                    <a:pt x="37" y="64"/>
                  </a:cubicBezTo>
                  <a:close/>
                  <a:moveTo>
                    <a:pt x="32" y="15"/>
                  </a:moveTo>
                  <a:cubicBezTo>
                    <a:pt x="28" y="16"/>
                    <a:pt x="24" y="18"/>
                    <a:pt x="22" y="21"/>
                  </a:cubicBezTo>
                  <a:cubicBezTo>
                    <a:pt x="20" y="24"/>
                    <a:pt x="20" y="29"/>
                    <a:pt x="20" y="34"/>
                  </a:cubicBezTo>
                  <a:cubicBezTo>
                    <a:pt x="21" y="46"/>
                    <a:pt x="27" y="51"/>
                    <a:pt x="36" y="50"/>
                  </a:cubicBezTo>
                  <a:cubicBezTo>
                    <a:pt x="45" y="49"/>
                    <a:pt x="49" y="42"/>
                    <a:pt x="47" y="30"/>
                  </a:cubicBezTo>
                  <a:cubicBezTo>
                    <a:pt x="46" y="19"/>
                    <a:pt x="41" y="14"/>
                    <a:pt x="32" y="1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p:cNvSpPr>
            <p:nvPr/>
          </p:nvSpPr>
          <p:spPr bwMode="auto">
            <a:xfrm>
              <a:off x="6997" y="713"/>
              <a:ext cx="93" cy="98"/>
            </a:xfrm>
            <a:custGeom>
              <a:avLst/>
              <a:gdLst>
                <a:gd name="T0" fmla="*/ 65 w 65"/>
                <a:gd name="T1" fmla="*/ 61 h 68"/>
                <a:gd name="T2" fmla="*/ 47 w 65"/>
                <a:gd name="T3" fmla="*/ 63 h 68"/>
                <a:gd name="T4" fmla="*/ 43 w 65"/>
                <a:gd name="T5" fmla="*/ 29 h 68"/>
                <a:gd name="T6" fmla="*/ 31 w 65"/>
                <a:gd name="T7" fmla="*/ 17 h 68"/>
                <a:gd name="T8" fmla="*/ 24 w 65"/>
                <a:gd name="T9" fmla="*/ 21 h 68"/>
                <a:gd name="T10" fmla="*/ 22 w 65"/>
                <a:gd name="T11" fmla="*/ 31 h 68"/>
                <a:gd name="T12" fmla="*/ 26 w 65"/>
                <a:gd name="T13" fmla="*/ 65 h 68"/>
                <a:gd name="T14" fmla="*/ 7 w 65"/>
                <a:gd name="T15" fmla="*/ 68 h 68"/>
                <a:gd name="T16" fmla="*/ 0 w 65"/>
                <a:gd name="T17" fmla="*/ 7 h 68"/>
                <a:gd name="T18" fmla="*/ 19 w 65"/>
                <a:gd name="T19" fmla="*/ 5 h 68"/>
                <a:gd name="T20" fmla="*/ 20 w 65"/>
                <a:gd name="T21" fmla="*/ 15 h 68"/>
                <a:gd name="T22" fmla="*/ 20 w 65"/>
                <a:gd name="T23" fmla="*/ 15 h 68"/>
                <a:gd name="T24" fmla="*/ 38 w 65"/>
                <a:gd name="T25" fmla="*/ 1 h 68"/>
                <a:gd name="T26" fmla="*/ 61 w 65"/>
                <a:gd name="T27" fmla="*/ 24 h 68"/>
                <a:gd name="T28" fmla="*/ 65 w 65"/>
                <a:gd name="T29" fmla="*/ 6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68">
                  <a:moveTo>
                    <a:pt x="65" y="61"/>
                  </a:moveTo>
                  <a:cubicBezTo>
                    <a:pt x="47" y="63"/>
                    <a:pt x="47" y="63"/>
                    <a:pt x="47" y="63"/>
                  </a:cubicBezTo>
                  <a:cubicBezTo>
                    <a:pt x="43" y="29"/>
                    <a:pt x="43" y="29"/>
                    <a:pt x="43" y="29"/>
                  </a:cubicBezTo>
                  <a:cubicBezTo>
                    <a:pt x="42" y="20"/>
                    <a:pt x="38" y="16"/>
                    <a:pt x="31" y="17"/>
                  </a:cubicBezTo>
                  <a:cubicBezTo>
                    <a:pt x="28" y="17"/>
                    <a:pt x="26" y="19"/>
                    <a:pt x="24" y="21"/>
                  </a:cubicBezTo>
                  <a:cubicBezTo>
                    <a:pt x="22" y="24"/>
                    <a:pt x="21" y="27"/>
                    <a:pt x="22" y="31"/>
                  </a:cubicBezTo>
                  <a:cubicBezTo>
                    <a:pt x="26" y="65"/>
                    <a:pt x="26" y="65"/>
                    <a:pt x="26" y="65"/>
                  </a:cubicBezTo>
                  <a:cubicBezTo>
                    <a:pt x="7" y="68"/>
                    <a:pt x="7" y="68"/>
                    <a:pt x="7" y="68"/>
                  </a:cubicBezTo>
                  <a:cubicBezTo>
                    <a:pt x="0" y="7"/>
                    <a:pt x="0" y="7"/>
                    <a:pt x="0" y="7"/>
                  </a:cubicBezTo>
                  <a:cubicBezTo>
                    <a:pt x="19" y="5"/>
                    <a:pt x="19" y="5"/>
                    <a:pt x="19" y="5"/>
                  </a:cubicBezTo>
                  <a:cubicBezTo>
                    <a:pt x="20" y="15"/>
                    <a:pt x="20" y="15"/>
                    <a:pt x="20" y="15"/>
                  </a:cubicBezTo>
                  <a:cubicBezTo>
                    <a:pt x="20" y="15"/>
                    <a:pt x="20" y="15"/>
                    <a:pt x="20" y="15"/>
                  </a:cubicBezTo>
                  <a:cubicBezTo>
                    <a:pt x="24" y="7"/>
                    <a:pt x="30" y="2"/>
                    <a:pt x="38" y="1"/>
                  </a:cubicBezTo>
                  <a:cubicBezTo>
                    <a:pt x="51" y="0"/>
                    <a:pt x="59" y="7"/>
                    <a:pt x="61" y="24"/>
                  </a:cubicBezTo>
                  <a:lnTo>
                    <a:pt x="65" y="6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0"/>
            <p:cNvSpPr>
              <a:spLocks noEditPoints="1"/>
            </p:cNvSpPr>
            <p:nvPr/>
          </p:nvSpPr>
          <p:spPr bwMode="auto">
            <a:xfrm>
              <a:off x="7101" y="660"/>
              <a:ext cx="96" cy="138"/>
            </a:xfrm>
            <a:custGeom>
              <a:avLst/>
              <a:gdLst>
                <a:gd name="T0" fmla="*/ 67 w 67"/>
                <a:gd name="T1" fmla="*/ 89 h 96"/>
                <a:gd name="T2" fmla="*/ 48 w 67"/>
                <a:gd name="T3" fmla="*/ 92 h 96"/>
                <a:gd name="T4" fmla="*/ 47 w 67"/>
                <a:gd name="T5" fmla="*/ 83 h 96"/>
                <a:gd name="T6" fmla="*/ 47 w 67"/>
                <a:gd name="T7" fmla="*/ 83 h 96"/>
                <a:gd name="T8" fmla="*/ 30 w 67"/>
                <a:gd name="T9" fmla="*/ 95 h 96"/>
                <a:gd name="T10" fmla="*/ 11 w 67"/>
                <a:gd name="T11" fmla="*/ 89 h 96"/>
                <a:gd name="T12" fmla="*/ 1 w 67"/>
                <a:gd name="T13" fmla="*/ 68 h 96"/>
                <a:gd name="T14" fmla="*/ 6 w 67"/>
                <a:gd name="T15" fmla="*/ 43 h 96"/>
                <a:gd name="T16" fmla="*/ 25 w 67"/>
                <a:gd name="T17" fmla="*/ 32 h 96"/>
                <a:gd name="T18" fmla="*/ 42 w 67"/>
                <a:gd name="T19" fmla="*/ 38 h 96"/>
                <a:gd name="T20" fmla="*/ 42 w 67"/>
                <a:gd name="T21" fmla="*/ 38 h 96"/>
                <a:gd name="T22" fmla="*/ 38 w 67"/>
                <a:gd name="T23" fmla="*/ 2 h 96"/>
                <a:gd name="T24" fmla="*/ 57 w 67"/>
                <a:gd name="T25" fmla="*/ 0 h 96"/>
                <a:gd name="T26" fmla="*/ 67 w 67"/>
                <a:gd name="T27" fmla="*/ 89 h 96"/>
                <a:gd name="T28" fmla="*/ 45 w 67"/>
                <a:gd name="T29" fmla="*/ 62 h 96"/>
                <a:gd name="T30" fmla="*/ 45 w 67"/>
                <a:gd name="T31" fmla="*/ 58 h 96"/>
                <a:gd name="T32" fmla="*/ 40 w 67"/>
                <a:gd name="T33" fmla="*/ 48 h 96"/>
                <a:gd name="T34" fmla="*/ 31 w 67"/>
                <a:gd name="T35" fmla="*/ 45 h 96"/>
                <a:gd name="T36" fmla="*/ 22 w 67"/>
                <a:gd name="T37" fmla="*/ 51 h 96"/>
                <a:gd name="T38" fmla="*/ 20 w 67"/>
                <a:gd name="T39" fmla="*/ 65 h 96"/>
                <a:gd name="T40" fmla="*/ 25 w 67"/>
                <a:gd name="T41" fmla="*/ 77 h 96"/>
                <a:gd name="T42" fmla="*/ 34 w 67"/>
                <a:gd name="T43" fmla="*/ 80 h 96"/>
                <a:gd name="T44" fmla="*/ 43 w 67"/>
                <a:gd name="T45" fmla="*/ 75 h 96"/>
                <a:gd name="T46" fmla="*/ 45 w 67"/>
                <a:gd name="T47"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96">
                  <a:moveTo>
                    <a:pt x="67" y="89"/>
                  </a:moveTo>
                  <a:cubicBezTo>
                    <a:pt x="48" y="92"/>
                    <a:pt x="48" y="92"/>
                    <a:pt x="48" y="92"/>
                  </a:cubicBezTo>
                  <a:cubicBezTo>
                    <a:pt x="47" y="83"/>
                    <a:pt x="47" y="83"/>
                    <a:pt x="47" y="83"/>
                  </a:cubicBezTo>
                  <a:cubicBezTo>
                    <a:pt x="47" y="83"/>
                    <a:pt x="47" y="83"/>
                    <a:pt x="47" y="83"/>
                  </a:cubicBezTo>
                  <a:cubicBezTo>
                    <a:pt x="44" y="90"/>
                    <a:pt x="38" y="94"/>
                    <a:pt x="30" y="95"/>
                  </a:cubicBezTo>
                  <a:cubicBezTo>
                    <a:pt x="22" y="96"/>
                    <a:pt x="16" y="94"/>
                    <a:pt x="11" y="89"/>
                  </a:cubicBezTo>
                  <a:cubicBezTo>
                    <a:pt x="5" y="84"/>
                    <a:pt x="2" y="77"/>
                    <a:pt x="1" y="68"/>
                  </a:cubicBezTo>
                  <a:cubicBezTo>
                    <a:pt x="0" y="58"/>
                    <a:pt x="2" y="50"/>
                    <a:pt x="6" y="43"/>
                  </a:cubicBezTo>
                  <a:cubicBezTo>
                    <a:pt x="10" y="36"/>
                    <a:pt x="17" y="33"/>
                    <a:pt x="25" y="32"/>
                  </a:cubicBezTo>
                  <a:cubicBezTo>
                    <a:pt x="33" y="31"/>
                    <a:pt x="38" y="33"/>
                    <a:pt x="42" y="38"/>
                  </a:cubicBezTo>
                  <a:cubicBezTo>
                    <a:pt x="42" y="38"/>
                    <a:pt x="42" y="38"/>
                    <a:pt x="42" y="38"/>
                  </a:cubicBezTo>
                  <a:cubicBezTo>
                    <a:pt x="38" y="2"/>
                    <a:pt x="38" y="2"/>
                    <a:pt x="38" y="2"/>
                  </a:cubicBezTo>
                  <a:cubicBezTo>
                    <a:pt x="57" y="0"/>
                    <a:pt x="57" y="0"/>
                    <a:pt x="57" y="0"/>
                  </a:cubicBezTo>
                  <a:lnTo>
                    <a:pt x="67" y="89"/>
                  </a:lnTo>
                  <a:close/>
                  <a:moveTo>
                    <a:pt x="45" y="62"/>
                  </a:moveTo>
                  <a:cubicBezTo>
                    <a:pt x="45" y="58"/>
                    <a:pt x="45" y="58"/>
                    <a:pt x="45" y="58"/>
                  </a:cubicBezTo>
                  <a:cubicBezTo>
                    <a:pt x="44" y="54"/>
                    <a:pt x="43" y="51"/>
                    <a:pt x="40" y="48"/>
                  </a:cubicBezTo>
                  <a:cubicBezTo>
                    <a:pt x="38" y="46"/>
                    <a:pt x="35" y="45"/>
                    <a:pt x="31" y="45"/>
                  </a:cubicBezTo>
                  <a:cubicBezTo>
                    <a:pt x="27" y="46"/>
                    <a:pt x="24" y="48"/>
                    <a:pt x="22" y="51"/>
                  </a:cubicBezTo>
                  <a:cubicBezTo>
                    <a:pt x="20" y="55"/>
                    <a:pt x="19" y="59"/>
                    <a:pt x="20" y="65"/>
                  </a:cubicBezTo>
                  <a:cubicBezTo>
                    <a:pt x="21" y="70"/>
                    <a:pt x="22" y="74"/>
                    <a:pt x="25" y="77"/>
                  </a:cubicBezTo>
                  <a:cubicBezTo>
                    <a:pt x="27" y="80"/>
                    <a:pt x="30" y="81"/>
                    <a:pt x="34" y="80"/>
                  </a:cubicBezTo>
                  <a:cubicBezTo>
                    <a:pt x="38" y="80"/>
                    <a:pt x="41" y="78"/>
                    <a:pt x="43" y="75"/>
                  </a:cubicBezTo>
                  <a:cubicBezTo>
                    <a:pt x="45" y="71"/>
                    <a:pt x="46" y="67"/>
                    <a:pt x="45" y="6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noEditPoints="1"/>
            </p:cNvSpPr>
            <p:nvPr/>
          </p:nvSpPr>
          <p:spPr bwMode="auto">
            <a:xfrm>
              <a:off x="7209" y="690"/>
              <a:ext cx="83" cy="97"/>
            </a:xfrm>
            <a:custGeom>
              <a:avLst/>
              <a:gdLst>
                <a:gd name="T0" fmla="*/ 58 w 58"/>
                <a:gd name="T1" fmla="*/ 61 h 67"/>
                <a:gd name="T2" fmla="*/ 40 w 58"/>
                <a:gd name="T3" fmla="*/ 63 h 67"/>
                <a:gd name="T4" fmla="*/ 39 w 58"/>
                <a:gd name="T5" fmla="*/ 54 h 67"/>
                <a:gd name="T6" fmla="*/ 39 w 58"/>
                <a:gd name="T7" fmla="*/ 54 h 67"/>
                <a:gd name="T8" fmla="*/ 22 w 58"/>
                <a:gd name="T9" fmla="*/ 66 h 67"/>
                <a:gd name="T10" fmla="*/ 8 w 58"/>
                <a:gd name="T11" fmla="*/ 63 h 67"/>
                <a:gd name="T12" fmla="*/ 1 w 58"/>
                <a:gd name="T13" fmla="*/ 50 h 67"/>
                <a:gd name="T14" fmla="*/ 20 w 58"/>
                <a:gd name="T15" fmla="*/ 28 h 67"/>
                <a:gd name="T16" fmla="*/ 36 w 58"/>
                <a:gd name="T17" fmla="*/ 24 h 67"/>
                <a:gd name="T18" fmla="*/ 24 w 58"/>
                <a:gd name="T19" fmla="*/ 15 h 67"/>
                <a:gd name="T20" fmla="*/ 4 w 58"/>
                <a:gd name="T21" fmla="*/ 24 h 67"/>
                <a:gd name="T22" fmla="*/ 3 w 58"/>
                <a:gd name="T23" fmla="*/ 10 h 67"/>
                <a:gd name="T24" fmla="*/ 13 w 58"/>
                <a:gd name="T25" fmla="*/ 5 h 67"/>
                <a:gd name="T26" fmla="*/ 25 w 58"/>
                <a:gd name="T27" fmla="*/ 2 h 67"/>
                <a:gd name="T28" fmla="*/ 54 w 58"/>
                <a:gd name="T29" fmla="*/ 25 h 67"/>
                <a:gd name="T30" fmla="*/ 58 w 58"/>
                <a:gd name="T31" fmla="*/ 61 h 67"/>
                <a:gd name="T32" fmla="*/ 37 w 58"/>
                <a:gd name="T33" fmla="*/ 38 h 67"/>
                <a:gd name="T34" fmla="*/ 37 w 58"/>
                <a:gd name="T35" fmla="*/ 34 h 67"/>
                <a:gd name="T36" fmla="*/ 26 w 58"/>
                <a:gd name="T37" fmla="*/ 37 h 67"/>
                <a:gd name="T38" fmla="*/ 18 w 58"/>
                <a:gd name="T39" fmla="*/ 46 h 67"/>
                <a:gd name="T40" fmla="*/ 21 w 58"/>
                <a:gd name="T41" fmla="*/ 51 h 67"/>
                <a:gd name="T42" fmla="*/ 27 w 58"/>
                <a:gd name="T43" fmla="*/ 52 h 67"/>
                <a:gd name="T44" fmla="*/ 35 w 58"/>
                <a:gd name="T45" fmla="*/ 48 h 67"/>
                <a:gd name="T46" fmla="*/ 37 w 58"/>
                <a:gd name="T4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67">
                  <a:moveTo>
                    <a:pt x="58" y="61"/>
                  </a:moveTo>
                  <a:cubicBezTo>
                    <a:pt x="40" y="63"/>
                    <a:pt x="40" y="63"/>
                    <a:pt x="40" y="63"/>
                  </a:cubicBezTo>
                  <a:cubicBezTo>
                    <a:pt x="39" y="54"/>
                    <a:pt x="39" y="54"/>
                    <a:pt x="39" y="54"/>
                  </a:cubicBezTo>
                  <a:cubicBezTo>
                    <a:pt x="39" y="54"/>
                    <a:pt x="39" y="54"/>
                    <a:pt x="39" y="54"/>
                  </a:cubicBezTo>
                  <a:cubicBezTo>
                    <a:pt x="36" y="61"/>
                    <a:pt x="30" y="65"/>
                    <a:pt x="22" y="66"/>
                  </a:cubicBezTo>
                  <a:cubicBezTo>
                    <a:pt x="16" y="67"/>
                    <a:pt x="12" y="66"/>
                    <a:pt x="8" y="63"/>
                  </a:cubicBezTo>
                  <a:cubicBezTo>
                    <a:pt x="4" y="60"/>
                    <a:pt x="2" y="56"/>
                    <a:pt x="1" y="50"/>
                  </a:cubicBezTo>
                  <a:cubicBezTo>
                    <a:pt x="0" y="39"/>
                    <a:pt x="6" y="31"/>
                    <a:pt x="20" y="28"/>
                  </a:cubicBezTo>
                  <a:cubicBezTo>
                    <a:pt x="36" y="24"/>
                    <a:pt x="36" y="24"/>
                    <a:pt x="36" y="24"/>
                  </a:cubicBezTo>
                  <a:cubicBezTo>
                    <a:pt x="35" y="17"/>
                    <a:pt x="31" y="14"/>
                    <a:pt x="24" y="15"/>
                  </a:cubicBezTo>
                  <a:cubicBezTo>
                    <a:pt x="17" y="16"/>
                    <a:pt x="10" y="19"/>
                    <a:pt x="4" y="24"/>
                  </a:cubicBezTo>
                  <a:cubicBezTo>
                    <a:pt x="3" y="10"/>
                    <a:pt x="3" y="10"/>
                    <a:pt x="3" y="10"/>
                  </a:cubicBezTo>
                  <a:cubicBezTo>
                    <a:pt x="5" y="8"/>
                    <a:pt x="8" y="6"/>
                    <a:pt x="13" y="5"/>
                  </a:cubicBezTo>
                  <a:cubicBezTo>
                    <a:pt x="17" y="3"/>
                    <a:pt x="21" y="2"/>
                    <a:pt x="25" y="2"/>
                  </a:cubicBezTo>
                  <a:cubicBezTo>
                    <a:pt x="42" y="0"/>
                    <a:pt x="52" y="8"/>
                    <a:pt x="54" y="25"/>
                  </a:cubicBezTo>
                  <a:lnTo>
                    <a:pt x="58" y="61"/>
                  </a:lnTo>
                  <a:close/>
                  <a:moveTo>
                    <a:pt x="37" y="38"/>
                  </a:moveTo>
                  <a:cubicBezTo>
                    <a:pt x="37" y="34"/>
                    <a:pt x="37" y="34"/>
                    <a:pt x="37" y="34"/>
                  </a:cubicBezTo>
                  <a:cubicBezTo>
                    <a:pt x="26" y="37"/>
                    <a:pt x="26" y="37"/>
                    <a:pt x="26" y="37"/>
                  </a:cubicBezTo>
                  <a:cubicBezTo>
                    <a:pt x="20" y="38"/>
                    <a:pt x="18" y="41"/>
                    <a:pt x="18" y="46"/>
                  </a:cubicBezTo>
                  <a:cubicBezTo>
                    <a:pt x="18" y="48"/>
                    <a:pt x="19" y="50"/>
                    <a:pt x="21" y="51"/>
                  </a:cubicBezTo>
                  <a:cubicBezTo>
                    <a:pt x="23" y="52"/>
                    <a:pt x="25" y="53"/>
                    <a:pt x="27" y="52"/>
                  </a:cubicBezTo>
                  <a:cubicBezTo>
                    <a:pt x="31" y="52"/>
                    <a:pt x="33" y="51"/>
                    <a:pt x="35" y="48"/>
                  </a:cubicBezTo>
                  <a:cubicBezTo>
                    <a:pt x="37" y="45"/>
                    <a:pt x="38" y="42"/>
                    <a:pt x="37" y="38"/>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2"/>
            <p:cNvSpPr>
              <a:spLocks/>
            </p:cNvSpPr>
            <p:nvPr/>
          </p:nvSpPr>
          <p:spPr bwMode="auto">
            <a:xfrm>
              <a:off x="7292" y="679"/>
              <a:ext cx="94" cy="137"/>
            </a:xfrm>
            <a:custGeom>
              <a:avLst/>
              <a:gdLst>
                <a:gd name="T0" fmla="*/ 65 w 65"/>
                <a:gd name="T1" fmla="*/ 0 h 95"/>
                <a:gd name="T2" fmla="*/ 48 w 65"/>
                <a:gd name="T3" fmla="*/ 68 h 95"/>
                <a:gd name="T4" fmla="*/ 24 w 65"/>
                <a:gd name="T5" fmla="*/ 95 h 95"/>
                <a:gd name="T6" fmla="*/ 13 w 65"/>
                <a:gd name="T7" fmla="*/ 94 h 95"/>
                <a:gd name="T8" fmla="*/ 11 w 65"/>
                <a:gd name="T9" fmla="*/ 80 h 95"/>
                <a:gd name="T10" fmla="*/ 19 w 65"/>
                <a:gd name="T11" fmla="*/ 81 h 95"/>
                <a:gd name="T12" fmla="*/ 29 w 65"/>
                <a:gd name="T13" fmla="*/ 73 h 95"/>
                <a:gd name="T14" fmla="*/ 31 w 65"/>
                <a:gd name="T15" fmla="*/ 65 h 95"/>
                <a:gd name="T16" fmla="*/ 0 w 65"/>
                <a:gd name="T17" fmla="*/ 8 h 95"/>
                <a:gd name="T18" fmla="*/ 20 w 65"/>
                <a:gd name="T19" fmla="*/ 5 h 95"/>
                <a:gd name="T20" fmla="*/ 36 w 65"/>
                <a:gd name="T21" fmla="*/ 41 h 95"/>
                <a:gd name="T22" fmla="*/ 38 w 65"/>
                <a:gd name="T23" fmla="*/ 49 h 95"/>
                <a:gd name="T24" fmla="*/ 38 w 65"/>
                <a:gd name="T25" fmla="*/ 49 h 95"/>
                <a:gd name="T26" fmla="*/ 39 w 65"/>
                <a:gd name="T27" fmla="*/ 40 h 95"/>
                <a:gd name="T28" fmla="*/ 47 w 65"/>
                <a:gd name="T29" fmla="*/ 2 h 95"/>
                <a:gd name="T30" fmla="*/ 65 w 65"/>
                <a:gd name="T3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95">
                  <a:moveTo>
                    <a:pt x="65" y="0"/>
                  </a:moveTo>
                  <a:cubicBezTo>
                    <a:pt x="48" y="68"/>
                    <a:pt x="48" y="68"/>
                    <a:pt x="48" y="68"/>
                  </a:cubicBezTo>
                  <a:cubicBezTo>
                    <a:pt x="44" y="85"/>
                    <a:pt x="36" y="93"/>
                    <a:pt x="24" y="95"/>
                  </a:cubicBezTo>
                  <a:cubicBezTo>
                    <a:pt x="20" y="95"/>
                    <a:pt x="16" y="95"/>
                    <a:pt x="13" y="94"/>
                  </a:cubicBezTo>
                  <a:cubicBezTo>
                    <a:pt x="11" y="80"/>
                    <a:pt x="11" y="80"/>
                    <a:pt x="11" y="80"/>
                  </a:cubicBezTo>
                  <a:cubicBezTo>
                    <a:pt x="14" y="81"/>
                    <a:pt x="16" y="81"/>
                    <a:pt x="19" y="81"/>
                  </a:cubicBezTo>
                  <a:cubicBezTo>
                    <a:pt x="24" y="80"/>
                    <a:pt x="27" y="78"/>
                    <a:pt x="29" y="73"/>
                  </a:cubicBezTo>
                  <a:cubicBezTo>
                    <a:pt x="31" y="65"/>
                    <a:pt x="31" y="65"/>
                    <a:pt x="31" y="65"/>
                  </a:cubicBezTo>
                  <a:cubicBezTo>
                    <a:pt x="0" y="8"/>
                    <a:pt x="0" y="8"/>
                    <a:pt x="0" y="8"/>
                  </a:cubicBezTo>
                  <a:cubicBezTo>
                    <a:pt x="20" y="5"/>
                    <a:pt x="20" y="5"/>
                    <a:pt x="20" y="5"/>
                  </a:cubicBezTo>
                  <a:cubicBezTo>
                    <a:pt x="36" y="41"/>
                    <a:pt x="36" y="41"/>
                    <a:pt x="36" y="41"/>
                  </a:cubicBezTo>
                  <a:cubicBezTo>
                    <a:pt x="37" y="43"/>
                    <a:pt x="37" y="46"/>
                    <a:pt x="38" y="49"/>
                  </a:cubicBezTo>
                  <a:cubicBezTo>
                    <a:pt x="38" y="49"/>
                    <a:pt x="38" y="49"/>
                    <a:pt x="38" y="49"/>
                  </a:cubicBezTo>
                  <a:cubicBezTo>
                    <a:pt x="38" y="46"/>
                    <a:pt x="39" y="44"/>
                    <a:pt x="39" y="40"/>
                  </a:cubicBezTo>
                  <a:cubicBezTo>
                    <a:pt x="47" y="2"/>
                    <a:pt x="47" y="2"/>
                    <a:pt x="47" y="2"/>
                  </a:cubicBezTo>
                  <a:lnTo>
                    <a:pt x="6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3"/>
            <p:cNvSpPr>
              <a:spLocks/>
            </p:cNvSpPr>
            <p:nvPr/>
          </p:nvSpPr>
          <p:spPr bwMode="auto">
            <a:xfrm>
              <a:off x="6741" y="951"/>
              <a:ext cx="93" cy="194"/>
            </a:xfrm>
            <a:custGeom>
              <a:avLst/>
              <a:gdLst>
                <a:gd name="T0" fmla="*/ 62 w 64"/>
                <a:gd name="T1" fmla="*/ 76 h 134"/>
                <a:gd name="T2" fmla="*/ 54 w 64"/>
                <a:gd name="T3" fmla="*/ 116 h 134"/>
                <a:gd name="T4" fmla="*/ 22 w 64"/>
                <a:gd name="T5" fmla="*/ 134 h 134"/>
                <a:gd name="T6" fmla="*/ 3 w 64"/>
                <a:gd name="T7" fmla="*/ 132 h 134"/>
                <a:gd name="T8" fmla="*/ 0 w 64"/>
                <a:gd name="T9" fmla="*/ 106 h 134"/>
                <a:gd name="T10" fmla="*/ 17 w 64"/>
                <a:gd name="T11" fmla="*/ 109 h 134"/>
                <a:gd name="T12" fmla="*/ 33 w 64"/>
                <a:gd name="T13" fmla="*/ 78 h 134"/>
                <a:gd name="T14" fmla="*/ 25 w 64"/>
                <a:gd name="T15" fmla="*/ 4 h 134"/>
                <a:gd name="T16" fmla="*/ 53 w 64"/>
                <a:gd name="T17" fmla="*/ 0 h 134"/>
                <a:gd name="T18" fmla="*/ 62 w 64"/>
                <a:gd name="T19"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34">
                  <a:moveTo>
                    <a:pt x="62" y="76"/>
                  </a:moveTo>
                  <a:cubicBezTo>
                    <a:pt x="64" y="93"/>
                    <a:pt x="61" y="107"/>
                    <a:pt x="54" y="116"/>
                  </a:cubicBezTo>
                  <a:cubicBezTo>
                    <a:pt x="48" y="126"/>
                    <a:pt x="37" y="132"/>
                    <a:pt x="22" y="134"/>
                  </a:cubicBezTo>
                  <a:cubicBezTo>
                    <a:pt x="15" y="134"/>
                    <a:pt x="9" y="134"/>
                    <a:pt x="3" y="132"/>
                  </a:cubicBezTo>
                  <a:cubicBezTo>
                    <a:pt x="0" y="106"/>
                    <a:pt x="0" y="106"/>
                    <a:pt x="0" y="106"/>
                  </a:cubicBezTo>
                  <a:cubicBezTo>
                    <a:pt x="5" y="109"/>
                    <a:pt x="11" y="110"/>
                    <a:pt x="17" y="109"/>
                  </a:cubicBezTo>
                  <a:cubicBezTo>
                    <a:pt x="30" y="108"/>
                    <a:pt x="35" y="98"/>
                    <a:pt x="33" y="78"/>
                  </a:cubicBezTo>
                  <a:cubicBezTo>
                    <a:pt x="25" y="4"/>
                    <a:pt x="25" y="4"/>
                    <a:pt x="25" y="4"/>
                  </a:cubicBezTo>
                  <a:cubicBezTo>
                    <a:pt x="53" y="0"/>
                    <a:pt x="53" y="0"/>
                    <a:pt x="53" y="0"/>
                  </a:cubicBezTo>
                  <a:lnTo>
                    <a:pt x="62" y="7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4"/>
            <p:cNvSpPr>
              <a:spLocks/>
            </p:cNvSpPr>
            <p:nvPr/>
          </p:nvSpPr>
          <p:spPr bwMode="auto">
            <a:xfrm>
              <a:off x="6850" y="931"/>
              <a:ext cx="167" cy="199"/>
            </a:xfrm>
            <a:custGeom>
              <a:avLst/>
              <a:gdLst>
                <a:gd name="T0" fmla="*/ 112 w 116"/>
                <a:gd name="T1" fmla="*/ 71 h 138"/>
                <a:gd name="T2" fmla="*/ 66 w 116"/>
                <a:gd name="T3" fmla="*/ 134 h 138"/>
                <a:gd name="T4" fmla="*/ 8 w 116"/>
                <a:gd name="T5" fmla="*/ 85 h 138"/>
                <a:gd name="T6" fmla="*/ 0 w 116"/>
                <a:gd name="T7" fmla="*/ 12 h 138"/>
                <a:gd name="T8" fmla="*/ 28 w 116"/>
                <a:gd name="T9" fmla="*/ 9 h 138"/>
                <a:gd name="T10" fmla="*/ 36 w 116"/>
                <a:gd name="T11" fmla="*/ 82 h 138"/>
                <a:gd name="T12" fmla="*/ 64 w 116"/>
                <a:gd name="T13" fmla="*/ 109 h 138"/>
                <a:gd name="T14" fmla="*/ 84 w 116"/>
                <a:gd name="T15" fmla="*/ 77 h 138"/>
                <a:gd name="T16" fmla="*/ 75 w 116"/>
                <a:gd name="T17" fmla="*/ 3 h 138"/>
                <a:gd name="T18" fmla="*/ 104 w 116"/>
                <a:gd name="T19" fmla="*/ 0 h 138"/>
                <a:gd name="T20" fmla="*/ 112 w 116"/>
                <a:gd name="T21" fmla="*/ 7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8">
                  <a:moveTo>
                    <a:pt x="112" y="71"/>
                  </a:moveTo>
                  <a:cubicBezTo>
                    <a:pt x="116" y="109"/>
                    <a:pt x="101" y="130"/>
                    <a:pt x="66" y="134"/>
                  </a:cubicBezTo>
                  <a:cubicBezTo>
                    <a:pt x="31" y="138"/>
                    <a:pt x="12" y="122"/>
                    <a:pt x="8" y="85"/>
                  </a:cubicBezTo>
                  <a:cubicBezTo>
                    <a:pt x="0" y="12"/>
                    <a:pt x="0" y="12"/>
                    <a:pt x="0" y="12"/>
                  </a:cubicBezTo>
                  <a:cubicBezTo>
                    <a:pt x="28" y="9"/>
                    <a:pt x="28" y="9"/>
                    <a:pt x="28" y="9"/>
                  </a:cubicBezTo>
                  <a:cubicBezTo>
                    <a:pt x="36" y="82"/>
                    <a:pt x="36" y="82"/>
                    <a:pt x="36" y="82"/>
                  </a:cubicBezTo>
                  <a:cubicBezTo>
                    <a:pt x="39" y="102"/>
                    <a:pt x="48" y="111"/>
                    <a:pt x="64" y="109"/>
                  </a:cubicBezTo>
                  <a:cubicBezTo>
                    <a:pt x="79" y="108"/>
                    <a:pt x="86" y="97"/>
                    <a:pt x="84" y="77"/>
                  </a:cubicBezTo>
                  <a:cubicBezTo>
                    <a:pt x="75" y="3"/>
                    <a:pt x="75" y="3"/>
                    <a:pt x="75" y="3"/>
                  </a:cubicBezTo>
                  <a:cubicBezTo>
                    <a:pt x="104" y="0"/>
                    <a:pt x="104" y="0"/>
                    <a:pt x="104" y="0"/>
                  </a:cubicBezTo>
                  <a:lnTo>
                    <a:pt x="112" y="7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5"/>
            <p:cNvSpPr>
              <a:spLocks/>
            </p:cNvSpPr>
            <p:nvPr/>
          </p:nvSpPr>
          <p:spPr bwMode="auto">
            <a:xfrm>
              <a:off x="7033" y="908"/>
              <a:ext cx="184" cy="201"/>
            </a:xfrm>
            <a:custGeom>
              <a:avLst/>
              <a:gdLst>
                <a:gd name="T0" fmla="*/ 128 w 128"/>
                <a:gd name="T1" fmla="*/ 126 h 139"/>
                <a:gd name="T2" fmla="*/ 99 w 128"/>
                <a:gd name="T3" fmla="*/ 129 h 139"/>
                <a:gd name="T4" fmla="*/ 38 w 128"/>
                <a:gd name="T5" fmla="*/ 56 h 139"/>
                <a:gd name="T6" fmla="*/ 30 w 128"/>
                <a:gd name="T7" fmla="*/ 47 h 139"/>
                <a:gd name="T8" fmla="*/ 30 w 128"/>
                <a:gd name="T9" fmla="*/ 47 h 139"/>
                <a:gd name="T10" fmla="*/ 33 w 128"/>
                <a:gd name="T11" fmla="*/ 67 h 139"/>
                <a:gd name="T12" fmla="*/ 41 w 128"/>
                <a:gd name="T13" fmla="*/ 136 h 139"/>
                <a:gd name="T14" fmla="*/ 14 w 128"/>
                <a:gd name="T15" fmla="*/ 139 h 139"/>
                <a:gd name="T16" fmla="*/ 0 w 128"/>
                <a:gd name="T17" fmla="*/ 13 h 139"/>
                <a:gd name="T18" fmla="*/ 30 w 128"/>
                <a:gd name="T19" fmla="*/ 10 h 139"/>
                <a:gd name="T20" fmla="*/ 89 w 128"/>
                <a:gd name="T21" fmla="*/ 81 h 139"/>
                <a:gd name="T22" fmla="*/ 97 w 128"/>
                <a:gd name="T23" fmla="*/ 90 h 139"/>
                <a:gd name="T24" fmla="*/ 97 w 128"/>
                <a:gd name="T25" fmla="*/ 90 h 139"/>
                <a:gd name="T26" fmla="*/ 94 w 128"/>
                <a:gd name="T27" fmla="*/ 73 h 139"/>
                <a:gd name="T28" fmla="*/ 86 w 128"/>
                <a:gd name="T29" fmla="*/ 3 h 139"/>
                <a:gd name="T30" fmla="*/ 113 w 128"/>
                <a:gd name="T31" fmla="*/ 0 h 139"/>
                <a:gd name="T32" fmla="*/ 128 w 128"/>
                <a:gd name="T33" fmla="*/ 12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39">
                  <a:moveTo>
                    <a:pt x="128" y="126"/>
                  </a:moveTo>
                  <a:cubicBezTo>
                    <a:pt x="99" y="129"/>
                    <a:pt x="99" y="129"/>
                    <a:pt x="99" y="129"/>
                  </a:cubicBezTo>
                  <a:cubicBezTo>
                    <a:pt x="38" y="56"/>
                    <a:pt x="38" y="56"/>
                    <a:pt x="38" y="56"/>
                  </a:cubicBezTo>
                  <a:cubicBezTo>
                    <a:pt x="34" y="52"/>
                    <a:pt x="32" y="49"/>
                    <a:pt x="30" y="47"/>
                  </a:cubicBezTo>
                  <a:cubicBezTo>
                    <a:pt x="30" y="47"/>
                    <a:pt x="30" y="47"/>
                    <a:pt x="30" y="47"/>
                  </a:cubicBezTo>
                  <a:cubicBezTo>
                    <a:pt x="31" y="51"/>
                    <a:pt x="32" y="58"/>
                    <a:pt x="33" y="67"/>
                  </a:cubicBezTo>
                  <a:cubicBezTo>
                    <a:pt x="41" y="136"/>
                    <a:pt x="41" y="136"/>
                    <a:pt x="41" y="136"/>
                  </a:cubicBezTo>
                  <a:cubicBezTo>
                    <a:pt x="14" y="139"/>
                    <a:pt x="14" y="139"/>
                    <a:pt x="14" y="139"/>
                  </a:cubicBezTo>
                  <a:cubicBezTo>
                    <a:pt x="0" y="13"/>
                    <a:pt x="0" y="13"/>
                    <a:pt x="0" y="13"/>
                  </a:cubicBezTo>
                  <a:cubicBezTo>
                    <a:pt x="30" y="10"/>
                    <a:pt x="30" y="10"/>
                    <a:pt x="30" y="10"/>
                  </a:cubicBezTo>
                  <a:cubicBezTo>
                    <a:pt x="89" y="81"/>
                    <a:pt x="89" y="81"/>
                    <a:pt x="89" y="81"/>
                  </a:cubicBezTo>
                  <a:cubicBezTo>
                    <a:pt x="92" y="84"/>
                    <a:pt x="94" y="87"/>
                    <a:pt x="97" y="90"/>
                  </a:cubicBezTo>
                  <a:cubicBezTo>
                    <a:pt x="97" y="90"/>
                    <a:pt x="97" y="90"/>
                    <a:pt x="97" y="90"/>
                  </a:cubicBezTo>
                  <a:cubicBezTo>
                    <a:pt x="96" y="87"/>
                    <a:pt x="95" y="82"/>
                    <a:pt x="94" y="73"/>
                  </a:cubicBezTo>
                  <a:cubicBezTo>
                    <a:pt x="86" y="3"/>
                    <a:pt x="86" y="3"/>
                    <a:pt x="86" y="3"/>
                  </a:cubicBezTo>
                  <a:cubicBezTo>
                    <a:pt x="113" y="0"/>
                    <a:pt x="113" y="0"/>
                    <a:pt x="113" y="0"/>
                  </a:cubicBezTo>
                  <a:lnTo>
                    <a:pt x="128" y="1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6"/>
            <p:cNvSpPr>
              <a:spLocks/>
            </p:cNvSpPr>
            <p:nvPr/>
          </p:nvSpPr>
          <p:spPr bwMode="auto">
            <a:xfrm>
              <a:off x="7305" y="884"/>
              <a:ext cx="97" cy="190"/>
            </a:xfrm>
            <a:custGeom>
              <a:avLst/>
              <a:gdLst>
                <a:gd name="T0" fmla="*/ 52 w 67"/>
                <a:gd name="T1" fmla="*/ 0 h 132"/>
                <a:gd name="T2" fmla="*/ 67 w 67"/>
                <a:gd name="T3" fmla="*/ 128 h 132"/>
                <a:gd name="T4" fmla="*/ 39 w 67"/>
                <a:gd name="T5" fmla="*/ 132 h 132"/>
                <a:gd name="T6" fmla="*/ 28 w 67"/>
                <a:gd name="T7" fmla="*/ 34 h 132"/>
                <a:gd name="T8" fmla="*/ 23 w 67"/>
                <a:gd name="T9" fmla="*/ 39 h 132"/>
                <a:gd name="T10" fmla="*/ 17 w 67"/>
                <a:gd name="T11" fmla="*/ 43 h 132"/>
                <a:gd name="T12" fmla="*/ 10 w 67"/>
                <a:gd name="T13" fmla="*/ 46 h 132"/>
                <a:gd name="T14" fmla="*/ 2 w 67"/>
                <a:gd name="T15" fmla="*/ 48 h 132"/>
                <a:gd name="T16" fmla="*/ 0 w 67"/>
                <a:gd name="T17" fmla="*/ 25 h 132"/>
                <a:gd name="T18" fmla="*/ 19 w 67"/>
                <a:gd name="T19" fmla="*/ 14 h 132"/>
                <a:gd name="T20" fmla="*/ 35 w 67"/>
                <a:gd name="T21" fmla="*/ 2 h 132"/>
                <a:gd name="T22" fmla="*/ 52 w 67"/>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32">
                  <a:moveTo>
                    <a:pt x="52" y="0"/>
                  </a:moveTo>
                  <a:cubicBezTo>
                    <a:pt x="67" y="128"/>
                    <a:pt x="67" y="128"/>
                    <a:pt x="67" y="128"/>
                  </a:cubicBezTo>
                  <a:cubicBezTo>
                    <a:pt x="39" y="132"/>
                    <a:pt x="39" y="132"/>
                    <a:pt x="39" y="132"/>
                  </a:cubicBezTo>
                  <a:cubicBezTo>
                    <a:pt x="28" y="34"/>
                    <a:pt x="28" y="34"/>
                    <a:pt x="28" y="34"/>
                  </a:cubicBezTo>
                  <a:cubicBezTo>
                    <a:pt x="26" y="36"/>
                    <a:pt x="25" y="37"/>
                    <a:pt x="23" y="39"/>
                  </a:cubicBezTo>
                  <a:cubicBezTo>
                    <a:pt x="21" y="40"/>
                    <a:pt x="19" y="41"/>
                    <a:pt x="17" y="43"/>
                  </a:cubicBezTo>
                  <a:cubicBezTo>
                    <a:pt x="14" y="44"/>
                    <a:pt x="12" y="45"/>
                    <a:pt x="10" y="46"/>
                  </a:cubicBezTo>
                  <a:cubicBezTo>
                    <a:pt x="7" y="47"/>
                    <a:pt x="5" y="48"/>
                    <a:pt x="2" y="48"/>
                  </a:cubicBezTo>
                  <a:cubicBezTo>
                    <a:pt x="0" y="25"/>
                    <a:pt x="0" y="25"/>
                    <a:pt x="0" y="25"/>
                  </a:cubicBezTo>
                  <a:cubicBezTo>
                    <a:pt x="7" y="22"/>
                    <a:pt x="13" y="18"/>
                    <a:pt x="19" y="14"/>
                  </a:cubicBezTo>
                  <a:cubicBezTo>
                    <a:pt x="25" y="10"/>
                    <a:pt x="30" y="6"/>
                    <a:pt x="35" y="2"/>
                  </a:cubicBezTo>
                  <a:lnTo>
                    <a:pt x="52"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ooter Placeholder 5"/>
          <p:cNvSpPr>
            <a:spLocks noGrp="1"/>
          </p:cNvSpPr>
          <p:nvPr>
            <p:ph type="ftr" sz="quarter" idx="11"/>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3794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Groups content: Files</a:t>
            </a:r>
          </a:p>
        </p:txBody>
      </p:sp>
      <p:sp>
        <p:nvSpPr>
          <p:cNvPr id="3" name="Content Placeholder 2"/>
          <p:cNvSpPr>
            <a:spLocks noGrp="1"/>
          </p:cNvSpPr>
          <p:nvPr>
            <p:ph type="body" sz="quarter" idx="10"/>
          </p:nvPr>
        </p:nvSpPr>
        <p:spPr>
          <a:xfrm>
            <a:off x="274638" y="1212850"/>
            <a:ext cx="11887200" cy="738664"/>
          </a:xfrm>
        </p:spPr>
        <p:txBody>
          <a:bodyPr/>
          <a:lstStyle/>
          <a:p>
            <a:r>
              <a:rPr lang="en-US" dirty="0" smtClean="0"/>
              <a:t>Entities, collections, and actions</a:t>
            </a:r>
            <a:endParaRPr lang="en-US" dirty="0">
              <a:hlinkClick r:id="rId3"/>
            </a:endParaRPr>
          </a:p>
        </p:txBody>
      </p:sp>
      <p:graphicFrame>
        <p:nvGraphicFramePr>
          <p:cNvPr id="13" name="Content Placeholder 2"/>
          <p:cNvGraphicFramePr>
            <a:graphicFrameLocks/>
          </p:cNvGraphicFramePr>
          <p:nvPr>
            <p:extLst>
              <p:ext uri="{D42A27DB-BD31-4B8C-83A1-F6EECF244321}">
                <p14:modId xmlns:p14="http://schemas.microsoft.com/office/powerpoint/2010/main" val="3233344742"/>
              </p:ext>
            </p:extLst>
          </p:nvPr>
        </p:nvGraphicFramePr>
        <p:xfrm>
          <a:off x="436562" y="2034238"/>
          <a:ext cx="11521440" cy="1261872"/>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296912">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117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File</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Files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CRUD, upload, download</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296912">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Folder</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CRUD, enumerate children</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3588701"/>
            <a:ext cx="11887200" cy="175432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Samples</a:t>
            </a:r>
          </a:p>
          <a:p>
            <a:pPr lvl="1"/>
            <a:r>
              <a:rPr lang="en-US" dirty="0" smtClean="0"/>
              <a:t>https</a:t>
            </a:r>
            <a:r>
              <a:rPr lang="en-US" dirty="0"/>
              <a:t>://graph.microsoft.com/v1.0/contoso.com/groups/{id</a:t>
            </a:r>
            <a:r>
              <a:rPr lang="en-US" dirty="0" smtClean="0"/>
              <a:t>}/drive/root/children</a:t>
            </a:r>
            <a:endParaRPr lang="en-US" dirty="0">
              <a:hlinkClick r:id="rId3"/>
            </a:endParaRPr>
          </a:p>
          <a:p>
            <a:pPr lvl="1"/>
            <a:r>
              <a:rPr lang="en-US" dirty="0"/>
              <a:t>https://graph.microsoft.com/v1.0/contoso.com/groups/{id</a:t>
            </a:r>
            <a:r>
              <a:rPr lang="en-US" dirty="0" smtClean="0"/>
              <a:t>}/drive/root/children/{</a:t>
            </a:r>
            <a:r>
              <a:rPr lang="en-US" dirty="0"/>
              <a:t>id}/</a:t>
            </a:r>
            <a:endParaRPr lang="en-US" dirty="0">
              <a:hlinkClick r:id="rId3"/>
            </a:endParaRPr>
          </a:p>
          <a:p>
            <a:pPr lvl="1"/>
            <a:endParaRPr lang="en-US" dirty="0"/>
          </a:p>
        </p:txBody>
      </p:sp>
      <p:grpSp>
        <p:nvGrpSpPr>
          <p:cNvPr id="5" name="Group 4"/>
          <p:cNvGrpSpPr>
            <a:grpSpLocks noChangeAspect="1"/>
          </p:cNvGrpSpPr>
          <p:nvPr/>
        </p:nvGrpSpPr>
        <p:grpSpPr bwMode="auto">
          <a:xfrm>
            <a:off x="11206112" y="666747"/>
            <a:ext cx="864221" cy="1184630"/>
            <a:chOff x="6534" y="196"/>
            <a:chExt cx="882" cy="1209"/>
          </a:xfrm>
        </p:grpSpPr>
        <p:sp>
          <p:nvSpPr>
            <p:cNvPr id="7" name="Rectangle 5"/>
            <p:cNvSpPr>
              <a:spLocks noChangeArrowheads="1"/>
            </p:cNvSpPr>
            <p:nvPr/>
          </p:nvSpPr>
          <p:spPr bwMode="auto">
            <a:xfrm>
              <a:off x="6592" y="196"/>
              <a:ext cx="179" cy="17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6599" y="770"/>
              <a:ext cx="179" cy="17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6911" y="643"/>
              <a:ext cx="179" cy="17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153" y="857"/>
              <a:ext cx="179" cy="17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9"/>
            <p:cNvSpPr>
              <a:spLocks noChangeArrowheads="1"/>
            </p:cNvSpPr>
            <p:nvPr/>
          </p:nvSpPr>
          <p:spPr bwMode="auto">
            <a:xfrm>
              <a:off x="6565" y="1093"/>
              <a:ext cx="312" cy="3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6620" y="1149"/>
              <a:ext cx="22" cy="52"/>
            </a:xfrm>
            <a:custGeom>
              <a:avLst/>
              <a:gdLst>
                <a:gd name="T0" fmla="*/ 16 w 16"/>
                <a:gd name="T1" fmla="*/ 0 h 37"/>
                <a:gd name="T2" fmla="*/ 16 w 16"/>
                <a:gd name="T3" fmla="*/ 37 h 37"/>
                <a:gd name="T4" fmla="*/ 8 w 16"/>
                <a:gd name="T5" fmla="*/ 37 h 37"/>
                <a:gd name="T6" fmla="*/ 8 w 16"/>
                <a:gd name="T7" fmla="*/ 9 h 37"/>
                <a:gd name="T8" fmla="*/ 6 w 16"/>
                <a:gd name="T9" fmla="*/ 10 h 37"/>
                <a:gd name="T10" fmla="*/ 4 w 16"/>
                <a:gd name="T11" fmla="*/ 11 h 37"/>
                <a:gd name="T12" fmla="*/ 2 w 16"/>
                <a:gd name="T13" fmla="*/ 12 h 37"/>
                <a:gd name="T14" fmla="*/ 0 w 16"/>
                <a:gd name="T15" fmla="*/ 12 h 37"/>
                <a:gd name="T16" fmla="*/ 0 w 16"/>
                <a:gd name="T17" fmla="*/ 5 h 37"/>
                <a:gd name="T18" fmla="*/ 6 w 16"/>
                <a:gd name="T19" fmla="*/ 3 h 37"/>
                <a:gd name="T20" fmla="*/ 11 w 16"/>
                <a:gd name="T21" fmla="*/ 0 h 37"/>
                <a:gd name="T22" fmla="*/ 16 w 16"/>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7">
                  <a:moveTo>
                    <a:pt x="16" y="0"/>
                  </a:moveTo>
                  <a:cubicBezTo>
                    <a:pt x="16" y="37"/>
                    <a:pt x="16" y="37"/>
                    <a:pt x="16" y="37"/>
                  </a:cubicBezTo>
                  <a:cubicBezTo>
                    <a:pt x="8" y="37"/>
                    <a:pt x="8" y="37"/>
                    <a:pt x="8" y="37"/>
                  </a:cubicBezTo>
                  <a:cubicBezTo>
                    <a:pt x="8" y="9"/>
                    <a:pt x="8" y="9"/>
                    <a:pt x="8" y="9"/>
                  </a:cubicBezTo>
                  <a:cubicBezTo>
                    <a:pt x="7" y="9"/>
                    <a:pt x="7" y="10"/>
                    <a:pt x="6" y="10"/>
                  </a:cubicBezTo>
                  <a:cubicBezTo>
                    <a:pt x="6" y="10"/>
                    <a:pt x="5" y="11"/>
                    <a:pt x="4" y="11"/>
                  </a:cubicBezTo>
                  <a:cubicBezTo>
                    <a:pt x="4" y="11"/>
                    <a:pt x="3" y="11"/>
                    <a:pt x="2" y="12"/>
                  </a:cubicBezTo>
                  <a:cubicBezTo>
                    <a:pt x="1" y="12"/>
                    <a:pt x="1" y="12"/>
                    <a:pt x="0" y="12"/>
                  </a:cubicBezTo>
                  <a:cubicBezTo>
                    <a:pt x="0" y="5"/>
                    <a:pt x="0" y="5"/>
                    <a:pt x="0" y="5"/>
                  </a:cubicBezTo>
                  <a:cubicBezTo>
                    <a:pt x="2" y="5"/>
                    <a:pt x="4" y="4"/>
                    <a:pt x="6" y="3"/>
                  </a:cubicBezTo>
                  <a:cubicBezTo>
                    <a:pt x="8" y="2"/>
                    <a:pt x="10"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noEditPoints="1"/>
            </p:cNvSpPr>
            <p:nvPr/>
          </p:nvSpPr>
          <p:spPr bwMode="auto">
            <a:xfrm>
              <a:off x="6660" y="1149"/>
              <a:ext cx="37" cy="53"/>
            </a:xfrm>
            <a:custGeom>
              <a:avLst/>
              <a:gdLst>
                <a:gd name="T0" fmla="*/ 13 w 26"/>
                <a:gd name="T1" fmla="*/ 38 h 38"/>
                <a:gd name="T2" fmla="*/ 0 w 26"/>
                <a:gd name="T3" fmla="*/ 19 h 38"/>
                <a:gd name="T4" fmla="*/ 3 w 26"/>
                <a:gd name="T5" fmla="*/ 5 h 38"/>
                <a:gd name="T6" fmla="*/ 14 w 26"/>
                <a:gd name="T7" fmla="*/ 0 h 38"/>
                <a:gd name="T8" fmla="*/ 26 w 26"/>
                <a:gd name="T9" fmla="*/ 19 h 38"/>
                <a:gd name="T10" fmla="*/ 23 w 26"/>
                <a:gd name="T11" fmla="*/ 33 h 38"/>
                <a:gd name="T12" fmla="*/ 13 w 26"/>
                <a:gd name="T13" fmla="*/ 38 h 38"/>
                <a:gd name="T14" fmla="*/ 13 w 26"/>
                <a:gd name="T15" fmla="*/ 6 h 38"/>
                <a:gd name="T16" fmla="*/ 8 w 26"/>
                <a:gd name="T17" fmla="*/ 19 h 38"/>
                <a:gd name="T18" fmla="*/ 13 w 26"/>
                <a:gd name="T19" fmla="*/ 32 h 38"/>
                <a:gd name="T20" fmla="*/ 18 w 26"/>
                <a:gd name="T21" fmla="*/ 19 h 38"/>
                <a:gd name="T22" fmla="*/ 13 w 26"/>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8">
                  <a:moveTo>
                    <a:pt x="13" y="38"/>
                  </a:moveTo>
                  <a:cubicBezTo>
                    <a:pt x="4" y="38"/>
                    <a:pt x="0" y="32"/>
                    <a:pt x="0" y="19"/>
                  </a:cubicBezTo>
                  <a:cubicBezTo>
                    <a:pt x="0" y="13"/>
                    <a:pt x="1" y="8"/>
                    <a:pt x="3" y="5"/>
                  </a:cubicBezTo>
                  <a:cubicBezTo>
                    <a:pt x="6" y="2"/>
                    <a:pt x="9" y="0"/>
                    <a:pt x="14" y="0"/>
                  </a:cubicBezTo>
                  <a:cubicBezTo>
                    <a:pt x="22" y="0"/>
                    <a:pt x="26" y="6"/>
                    <a:pt x="26" y="19"/>
                  </a:cubicBezTo>
                  <a:cubicBezTo>
                    <a:pt x="26" y="25"/>
                    <a:pt x="25" y="30"/>
                    <a:pt x="23" y="33"/>
                  </a:cubicBezTo>
                  <a:cubicBezTo>
                    <a:pt x="21" y="36"/>
                    <a:pt x="17" y="38"/>
                    <a:pt x="13" y="38"/>
                  </a:cubicBezTo>
                  <a:close/>
                  <a:moveTo>
                    <a:pt x="13" y="6"/>
                  </a:moveTo>
                  <a:cubicBezTo>
                    <a:pt x="10" y="6"/>
                    <a:pt x="8" y="11"/>
                    <a:pt x="8" y="19"/>
                  </a:cubicBezTo>
                  <a:cubicBezTo>
                    <a:pt x="8" y="28"/>
                    <a:pt x="10" y="32"/>
                    <a:pt x="13" y="32"/>
                  </a:cubicBezTo>
                  <a:cubicBezTo>
                    <a:pt x="16" y="32"/>
                    <a:pt x="18" y="27"/>
                    <a:pt x="18" y="19"/>
                  </a:cubicBezTo>
                  <a:cubicBezTo>
                    <a:pt x="18" y="10"/>
                    <a:pt x="17" y="6"/>
                    <a:pt x="13"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p:nvSpPr>
          <p:spPr bwMode="auto">
            <a:xfrm>
              <a:off x="6708" y="1149"/>
              <a:ext cx="21" cy="52"/>
            </a:xfrm>
            <a:custGeom>
              <a:avLst/>
              <a:gdLst>
                <a:gd name="T0" fmla="*/ 15 w 15"/>
                <a:gd name="T1" fmla="*/ 0 h 37"/>
                <a:gd name="T2" fmla="*/ 15 w 15"/>
                <a:gd name="T3" fmla="*/ 37 h 37"/>
                <a:gd name="T4" fmla="*/ 7 w 15"/>
                <a:gd name="T5" fmla="*/ 37 h 37"/>
                <a:gd name="T6" fmla="*/ 7 w 15"/>
                <a:gd name="T7" fmla="*/ 9 h 37"/>
                <a:gd name="T8" fmla="*/ 6 w 15"/>
                <a:gd name="T9" fmla="*/ 10 h 37"/>
                <a:gd name="T10" fmla="*/ 4 w 15"/>
                <a:gd name="T11" fmla="*/ 11 h 37"/>
                <a:gd name="T12" fmla="*/ 2 w 15"/>
                <a:gd name="T13" fmla="*/ 12 h 37"/>
                <a:gd name="T14" fmla="*/ 0 w 15"/>
                <a:gd name="T15" fmla="*/ 12 h 37"/>
                <a:gd name="T16" fmla="*/ 0 w 15"/>
                <a:gd name="T17" fmla="*/ 5 h 37"/>
                <a:gd name="T18" fmla="*/ 6 w 15"/>
                <a:gd name="T19" fmla="*/ 3 h 37"/>
                <a:gd name="T20" fmla="*/ 11 w 15"/>
                <a:gd name="T21" fmla="*/ 0 h 37"/>
                <a:gd name="T22" fmla="*/ 15 w 15"/>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7">
                  <a:moveTo>
                    <a:pt x="15" y="0"/>
                  </a:moveTo>
                  <a:cubicBezTo>
                    <a:pt x="15" y="37"/>
                    <a:pt x="15" y="37"/>
                    <a:pt x="15" y="37"/>
                  </a:cubicBezTo>
                  <a:cubicBezTo>
                    <a:pt x="7" y="37"/>
                    <a:pt x="7" y="37"/>
                    <a:pt x="7" y="37"/>
                  </a:cubicBezTo>
                  <a:cubicBezTo>
                    <a:pt x="7" y="9"/>
                    <a:pt x="7" y="9"/>
                    <a:pt x="7" y="9"/>
                  </a:cubicBezTo>
                  <a:cubicBezTo>
                    <a:pt x="7" y="9"/>
                    <a:pt x="6" y="10"/>
                    <a:pt x="6" y="10"/>
                  </a:cubicBezTo>
                  <a:cubicBezTo>
                    <a:pt x="5" y="10"/>
                    <a:pt x="5" y="11"/>
                    <a:pt x="4" y="11"/>
                  </a:cubicBezTo>
                  <a:cubicBezTo>
                    <a:pt x="3" y="11"/>
                    <a:pt x="2" y="11"/>
                    <a:pt x="2" y="12"/>
                  </a:cubicBezTo>
                  <a:cubicBezTo>
                    <a:pt x="1" y="12"/>
                    <a:pt x="0" y="12"/>
                    <a:pt x="0" y="12"/>
                  </a:cubicBezTo>
                  <a:cubicBezTo>
                    <a:pt x="0" y="5"/>
                    <a:pt x="0" y="5"/>
                    <a:pt x="0" y="5"/>
                  </a:cubicBezTo>
                  <a:cubicBezTo>
                    <a:pt x="2" y="5"/>
                    <a:pt x="4" y="4"/>
                    <a:pt x="6" y="3"/>
                  </a:cubicBezTo>
                  <a:cubicBezTo>
                    <a:pt x="7" y="2"/>
                    <a:pt x="9" y="1"/>
                    <a:pt x="11"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noEditPoints="1"/>
            </p:cNvSpPr>
            <p:nvPr/>
          </p:nvSpPr>
          <p:spPr bwMode="auto">
            <a:xfrm>
              <a:off x="6614" y="1222"/>
              <a:ext cx="38" cy="53"/>
            </a:xfrm>
            <a:custGeom>
              <a:avLst/>
              <a:gdLst>
                <a:gd name="T0" fmla="*/ 13 w 27"/>
                <a:gd name="T1" fmla="*/ 38 h 38"/>
                <a:gd name="T2" fmla="*/ 0 w 27"/>
                <a:gd name="T3" fmla="*/ 20 h 38"/>
                <a:gd name="T4" fmla="*/ 4 w 27"/>
                <a:gd name="T5" fmla="*/ 5 h 38"/>
                <a:gd name="T6" fmla="*/ 14 w 27"/>
                <a:gd name="T7" fmla="*/ 0 h 38"/>
                <a:gd name="T8" fmla="*/ 27 w 27"/>
                <a:gd name="T9" fmla="*/ 19 h 38"/>
                <a:gd name="T10" fmla="*/ 24 w 27"/>
                <a:gd name="T11" fmla="*/ 33 h 38"/>
                <a:gd name="T12" fmla="*/ 13 w 27"/>
                <a:gd name="T13" fmla="*/ 38 h 38"/>
                <a:gd name="T14" fmla="*/ 14 w 27"/>
                <a:gd name="T15" fmla="*/ 7 h 38"/>
                <a:gd name="T16" fmla="*/ 9 w 27"/>
                <a:gd name="T17" fmla="*/ 20 h 38"/>
                <a:gd name="T18" fmla="*/ 14 w 27"/>
                <a:gd name="T19" fmla="*/ 32 h 38"/>
                <a:gd name="T20" fmla="*/ 19 w 27"/>
                <a:gd name="T21" fmla="*/ 19 h 38"/>
                <a:gd name="T22" fmla="*/ 14 w 27"/>
                <a:gd name="T2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5" y="38"/>
                    <a:pt x="0" y="32"/>
                    <a:pt x="0" y="20"/>
                  </a:cubicBezTo>
                  <a:cubicBezTo>
                    <a:pt x="0" y="14"/>
                    <a:pt x="2" y="9"/>
                    <a:pt x="4" y="5"/>
                  </a:cubicBezTo>
                  <a:cubicBezTo>
                    <a:pt x="6" y="2"/>
                    <a:pt x="10" y="0"/>
                    <a:pt x="14" y="0"/>
                  </a:cubicBezTo>
                  <a:cubicBezTo>
                    <a:pt x="23" y="0"/>
                    <a:pt x="27" y="7"/>
                    <a:pt x="27" y="19"/>
                  </a:cubicBezTo>
                  <a:cubicBezTo>
                    <a:pt x="27" y="25"/>
                    <a:pt x="26" y="30"/>
                    <a:pt x="24" y="33"/>
                  </a:cubicBezTo>
                  <a:cubicBezTo>
                    <a:pt x="21" y="37"/>
                    <a:pt x="18" y="38"/>
                    <a:pt x="13" y="38"/>
                  </a:cubicBezTo>
                  <a:close/>
                  <a:moveTo>
                    <a:pt x="14" y="7"/>
                  </a:moveTo>
                  <a:cubicBezTo>
                    <a:pt x="10" y="7"/>
                    <a:pt x="9" y="11"/>
                    <a:pt x="9" y="20"/>
                  </a:cubicBezTo>
                  <a:cubicBezTo>
                    <a:pt x="9" y="28"/>
                    <a:pt x="10" y="32"/>
                    <a:pt x="14" y="32"/>
                  </a:cubicBezTo>
                  <a:cubicBezTo>
                    <a:pt x="17" y="32"/>
                    <a:pt x="19" y="28"/>
                    <a:pt x="19" y="19"/>
                  </a:cubicBezTo>
                  <a:cubicBezTo>
                    <a:pt x="19" y="11"/>
                    <a:pt x="17" y="7"/>
                    <a:pt x="14" y="7"/>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p:nvSpPr>
          <p:spPr bwMode="auto">
            <a:xfrm>
              <a:off x="6664" y="1222"/>
              <a:ext cx="23" cy="53"/>
            </a:xfrm>
            <a:custGeom>
              <a:avLst/>
              <a:gdLst>
                <a:gd name="T0" fmla="*/ 16 w 16"/>
                <a:gd name="T1" fmla="*/ 0 h 38"/>
                <a:gd name="T2" fmla="*/ 16 w 16"/>
                <a:gd name="T3" fmla="*/ 38 h 38"/>
                <a:gd name="T4" fmla="*/ 8 w 16"/>
                <a:gd name="T5" fmla="*/ 38 h 38"/>
                <a:gd name="T6" fmla="*/ 8 w 16"/>
                <a:gd name="T7" fmla="*/ 9 h 38"/>
                <a:gd name="T8" fmla="*/ 7 w 16"/>
                <a:gd name="T9" fmla="*/ 10 h 38"/>
                <a:gd name="T10" fmla="*/ 5 w 16"/>
                <a:gd name="T11" fmla="*/ 11 h 38"/>
                <a:gd name="T12" fmla="*/ 3 w 16"/>
                <a:gd name="T13" fmla="*/ 12 h 38"/>
                <a:gd name="T14" fmla="*/ 0 w 16"/>
                <a:gd name="T15" fmla="*/ 12 h 38"/>
                <a:gd name="T16" fmla="*/ 0 w 16"/>
                <a:gd name="T17" fmla="*/ 6 h 38"/>
                <a:gd name="T18" fmla="*/ 6 w 16"/>
                <a:gd name="T19" fmla="*/ 3 h 38"/>
                <a:gd name="T20" fmla="*/ 11 w 16"/>
                <a:gd name="T21" fmla="*/ 0 h 38"/>
                <a:gd name="T22" fmla="*/ 16 w 1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8">
                  <a:moveTo>
                    <a:pt x="16" y="0"/>
                  </a:moveTo>
                  <a:cubicBezTo>
                    <a:pt x="16" y="38"/>
                    <a:pt x="16" y="38"/>
                    <a:pt x="16" y="38"/>
                  </a:cubicBezTo>
                  <a:cubicBezTo>
                    <a:pt x="8" y="38"/>
                    <a:pt x="8" y="38"/>
                    <a:pt x="8" y="38"/>
                  </a:cubicBezTo>
                  <a:cubicBezTo>
                    <a:pt x="8" y="9"/>
                    <a:pt x="8" y="9"/>
                    <a:pt x="8" y="9"/>
                  </a:cubicBezTo>
                  <a:cubicBezTo>
                    <a:pt x="8" y="10"/>
                    <a:pt x="7" y="10"/>
                    <a:pt x="7" y="10"/>
                  </a:cubicBezTo>
                  <a:cubicBezTo>
                    <a:pt x="6" y="11"/>
                    <a:pt x="5" y="11"/>
                    <a:pt x="5" y="11"/>
                  </a:cubicBezTo>
                  <a:cubicBezTo>
                    <a:pt x="4" y="12"/>
                    <a:pt x="3" y="12"/>
                    <a:pt x="3" y="12"/>
                  </a:cubicBezTo>
                  <a:cubicBezTo>
                    <a:pt x="2" y="12"/>
                    <a:pt x="1" y="12"/>
                    <a:pt x="0" y="12"/>
                  </a:cubicBezTo>
                  <a:cubicBezTo>
                    <a:pt x="0" y="6"/>
                    <a:pt x="0" y="6"/>
                    <a:pt x="0" y="6"/>
                  </a:cubicBezTo>
                  <a:cubicBezTo>
                    <a:pt x="3" y="5"/>
                    <a:pt x="5" y="4"/>
                    <a:pt x="6" y="3"/>
                  </a:cubicBezTo>
                  <a:cubicBezTo>
                    <a:pt x="8" y="2"/>
                    <a:pt x="10"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noEditPoints="1"/>
            </p:cNvSpPr>
            <p:nvPr/>
          </p:nvSpPr>
          <p:spPr bwMode="auto">
            <a:xfrm>
              <a:off x="6702" y="1222"/>
              <a:ext cx="38" cy="53"/>
            </a:xfrm>
            <a:custGeom>
              <a:avLst/>
              <a:gdLst>
                <a:gd name="T0" fmla="*/ 13 w 27"/>
                <a:gd name="T1" fmla="*/ 38 h 38"/>
                <a:gd name="T2" fmla="*/ 0 w 27"/>
                <a:gd name="T3" fmla="*/ 20 h 38"/>
                <a:gd name="T4" fmla="*/ 3 w 27"/>
                <a:gd name="T5" fmla="*/ 5 h 38"/>
                <a:gd name="T6" fmla="*/ 14 w 27"/>
                <a:gd name="T7" fmla="*/ 0 h 38"/>
                <a:gd name="T8" fmla="*/ 27 w 27"/>
                <a:gd name="T9" fmla="*/ 19 h 38"/>
                <a:gd name="T10" fmla="*/ 23 w 27"/>
                <a:gd name="T11" fmla="*/ 33 h 38"/>
                <a:gd name="T12" fmla="*/ 13 w 27"/>
                <a:gd name="T13" fmla="*/ 38 h 38"/>
                <a:gd name="T14" fmla="*/ 13 w 27"/>
                <a:gd name="T15" fmla="*/ 7 h 38"/>
                <a:gd name="T16" fmla="*/ 8 w 27"/>
                <a:gd name="T17" fmla="*/ 20 h 38"/>
                <a:gd name="T18" fmla="*/ 13 w 27"/>
                <a:gd name="T19" fmla="*/ 32 h 38"/>
                <a:gd name="T20" fmla="*/ 18 w 27"/>
                <a:gd name="T21" fmla="*/ 19 h 38"/>
                <a:gd name="T22" fmla="*/ 13 w 27"/>
                <a:gd name="T2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4" y="38"/>
                    <a:pt x="0" y="32"/>
                    <a:pt x="0" y="20"/>
                  </a:cubicBezTo>
                  <a:cubicBezTo>
                    <a:pt x="0" y="14"/>
                    <a:pt x="1" y="9"/>
                    <a:pt x="3" y="5"/>
                  </a:cubicBezTo>
                  <a:cubicBezTo>
                    <a:pt x="6" y="2"/>
                    <a:pt x="9" y="0"/>
                    <a:pt x="14" y="0"/>
                  </a:cubicBezTo>
                  <a:cubicBezTo>
                    <a:pt x="22" y="0"/>
                    <a:pt x="27" y="7"/>
                    <a:pt x="27" y="19"/>
                  </a:cubicBezTo>
                  <a:cubicBezTo>
                    <a:pt x="27" y="25"/>
                    <a:pt x="25" y="30"/>
                    <a:pt x="23" y="33"/>
                  </a:cubicBezTo>
                  <a:cubicBezTo>
                    <a:pt x="21" y="37"/>
                    <a:pt x="17" y="38"/>
                    <a:pt x="13" y="38"/>
                  </a:cubicBezTo>
                  <a:close/>
                  <a:moveTo>
                    <a:pt x="13" y="7"/>
                  </a:moveTo>
                  <a:cubicBezTo>
                    <a:pt x="10" y="7"/>
                    <a:pt x="8" y="11"/>
                    <a:pt x="8" y="20"/>
                  </a:cubicBezTo>
                  <a:cubicBezTo>
                    <a:pt x="8" y="28"/>
                    <a:pt x="10" y="32"/>
                    <a:pt x="13" y="32"/>
                  </a:cubicBezTo>
                  <a:cubicBezTo>
                    <a:pt x="17" y="32"/>
                    <a:pt x="18" y="28"/>
                    <a:pt x="18" y="19"/>
                  </a:cubicBezTo>
                  <a:cubicBezTo>
                    <a:pt x="18" y="11"/>
                    <a:pt x="17" y="7"/>
                    <a:pt x="13" y="7"/>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noEditPoints="1"/>
            </p:cNvSpPr>
            <p:nvPr/>
          </p:nvSpPr>
          <p:spPr bwMode="auto">
            <a:xfrm>
              <a:off x="6614" y="1296"/>
              <a:ext cx="38" cy="53"/>
            </a:xfrm>
            <a:custGeom>
              <a:avLst/>
              <a:gdLst>
                <a:gd name="T0" fmla="*/ 13 w 27"/>
                <a:gd name="T1" fmla="*/ 38 h 38"/>
                <a:gd name="T2" fmla="*/ 0 w 27"/>
                <a:gd name="T3" fmla="*/ 19 h 38"/>
                <a:gd name="T4" fmla="*/ 4 w 27"/>
                <a:gd name="T5" fmla="*/ 5 h 38"/>
                <a:gd name="T6" fmla="*/ 14 w 27"/>
                <a:gd name="T7" fmla="*/ 0 h 38"/>
                <a:gd name="T8" fmla="*/ 27 w 27"/>
                <a:gd name="T9" fmla="*/ 18 h 38"/>
                <a:gd name="T10" fmla="*/ 24 w 27"/>
                <a:gd name="T11" fmla="*/ 33 h 38"/>
                <a:gd name="T12" fmla="*/ 13 w 27"/>
                <a:gd name="T13" fmla="*/ 38 h 38"/>
                <a:gd name="T14" fmla="*/ 14 w 27"/>
                <a:gd name="T15" fmla="*/ 6 h 38"/>
                <a:gd name="T16" fmla="*/ 9 w 27"/>
                <a:gd name="T17" fmla="*/ 19 h 38"/>
                <a:gd name="T18" fmla="*/ 14 w 27"/>
                <a:gd name="T19" fmla="*/ 32 h 38"/>
                <a:gd name="T20" fmla="*/ 19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5" y="38"/>
                    <a:pt x="0" y="32"/>
                    <a:pt x="0" y="19"/>
                  </a:cubicBezTo>
                  <a:cubicBezTo>
                    <a:pt x="0" y="13"/>
                    <a:pt x="2" y="8"/>
                    <a:pt x="4" y="5"/>
                  </a:cubicBezTo>
                  <a:cubicBezTo>
                    <a:pt x="6" y="1"/>
                    <a:pt x="10" y="0"/>
                    <a:pt x="14" y="0"/>
                  </a:cubicBezTo>
                  <a:cubicBezTo>
                    <a:pt x="23" y="0"/>
                    <a:pt x="27" y="6"/>
                    <a:pt x="27" y="18"/>
                  </a:cubicBezTo>
                  <a:cubicBezTo>
                    <a:pt x="27" y="25"/>
                    <a:pt x="26" y="29"/>
                    <a:pt x="24" y="33"/>
                  </a:cubicBezTo>
                  <a:cubicBezTo>
                    <a:pt x="21" y="36"/>
                    <a:pt x="18" y="38"/>
                    <a:pt x="13" y="38"/>
                  </a:cubicBezTo>
                  <a:close/>
                  <a:moveTo>
                    <a:pt x="14" y="6"/>
                  </a:moveTo>
                  <a:cubicBezTo>
                    <a:pt x="10" y="6"/>
                    <a:pt x="9" y="10"/>
                    <a:pt x="9" y="19"/>
                  </a:cubicBezTo>
                  <a:cubicBezTo>
                    <a:pt x="9" y="27"/>
                    <a:pt x="10" y="32"/>
                    <a:pt x="14" y="32"/>
                  </a:cubicBezTo>
                  <a:cubicBezTo>
                    <a:pt x="17" y="32"/>
                    <a:pt x="19" y="27"/>
                    <a:pt x="19" y="19"/>
                  </a:cubicBezTo>
                  <a:cubicBezTo>
                    <a:pt x="19"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noEditPoints="1"/>
            </p:cNvSpPr>
            <p:nvPr/>
          </p:nvSpPr>
          <p:spPr bwMode="auto">
            <a:xfrm>
              <a:off x="6660" y="1296"/>
              <a:ext cx="37" cy="53"/>
            </a:xfrm>
            <a:custGeom>
              <a:avLst/>
              <a:gdLst>
                <a:gd name="T0" fmla="*/ 13 w 26"/>
                <a:gd name="T1" fmla="*/ 38 h 38"/>
                <a:gd name="T2" fmla="*/ 0 w 26"/>
                <a:gd name="T3" fmla="*/ 19 h 38"/>
                <a:gd name="T4" fmla="*/ 3 w 26"/>
                <a:gd name="T5" fmla="*/ 5 h 38"/>
                <a:gd name="T6" fmla="*/ 14 w 26"/>
                <a:gd name="T7" fmla="*/ 0 h 38"/>
                <a:gd name="T8" fmla="*/ 26 w 26"/>
                <a:gd name="T9" fmla="*/ 18 h 38"/>
                <a:gd name="T10" fmla="*/ 23 w 26"/>
                <a:gd name="T11" fmla="*/ 33 h 38"/>
                <a:gd name="T12" fmla="*/ 13 w 26"/>
                <a:gd name="T13" fmla="*/ 38 h 38"/>
                <a:gd name="T14" fmla="*/ 13 w 26"/>
                <a:gd name="T15" fmla="*/ 6 h 38"/>
                <a:gd name="T16" fmla="*/ 8 w 26"/>
                <a:gd name="T17" fmla="*/ 19 h 38"/>
                <a:gd name="T18" fmla="*/ 13 w 26"/>
                <a:gd name="T19" fmla="*/ 32 h 38"/>
                <a:gd name="T20" fmla="*/ 18 w 26"/>
                <a:gd name="T21" fmla="*/ 19 h 38"/>
                <a:gd name="T22" fmla="*/ 13 w 26"/>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8">
                  <a:moveTo>
                    <a:pt x="13" y="38"/>
                  </a:moveTo>
                  <a:cubicBezTo>
                    <a:pt x="4" y="38"/>
                    <a:pt x="0" y="32"/>
                    <a:pt x="0" y="19"/>
                  </a:cubicBezTo>
                  <a:cubicBezTo>
                    <a:pt x="0" y="13"/>
                    <a:pt x="1" y="8"/>
                    <a:pt x="3" y="5"/>
                  </a:cubicBezTo>
                  <a:cubicBezTo>
                    <a:pt x="6" y="1"/>
                    <a:pt x="9" y="0"/>
                    <a:pt x="14" y="0"/>
                  </a:cubicBezTo>
                  <a:cubicBezTo>
                    <a:pt x="22" y="0"/>
                    <a:pt x="26" y="6"/>
                    <a:pt x="26" y="18"/>
                  </a:cubicBezTo>
                  <a:cubicBezTo>
                    <a:pt x="26" y="25"/>
                    <a:pt x="25" y="29"/>
                    <a:pt x="23" y="33"/>
                  </a:cubicBezTo>
                  <a:cubicBezTo>
                    <a:pt x="21" y="36"/>
                    <a:pt x="17" y="38"/>
                    <a:pt x="13" y="38"/>
                  </a:cubicBezTo>
                  <a:close/>
                  <a:moveTo>
                    <a:pt x="13" y="6"/>
                  </a:moveTo>
                  <a:cubicBezTo>
                    <a:pt x="10" y="6"/>
                    <a:pt x="8" y="10"/>
                    <a:pt x="8" y="19"/>
                  </a:cubicBezTo>
                  <a:cubicBezTo>
                    <a:pt x="8" y="27"/>
                    <a:pt x="10" y="32"/>
                    <a:pt x="13" y="32"/>
                  </a:cubicBezTo>
                  <a:cubicBezTo>
                    <a:pt x="16" y="32"/>
                    <a:pt x="18" y="27"/>
                    <a:pt x="18" y="19"/>
                  </a:cubicBezTo>
                  <a:cubicBezTo>
                    <a:pt x="18" y="10"/>
                    <a:pt x="17" y="6"/>
                    <a:pt x="13"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p:cNvSpPr>
            <p:nvPr/>
          </p:nvSpPr>
          <p:spPr bwMode="auto">
            <a:xfrm>
              <a:off x="6708" y="1296"/>
              <a:ext cx="21" cy="52"/>
            </a:xfrm>
            <a:custGeom>
              <a:avLst/>
              <a:gdLst>
                <a:gd name="T0" fmla="*/ 15 w 15"/>
                <a:gd name="T1" fmla="*/ 0 h 37"/>
                <a:gd name="T2" fmla="*/ 15 w 15"/>
                <a:gd name="T3" fmla="*/ 37 h 37"/>
                <a:gd name="T4" fmla="*/ 7 w 15"/>
                <a:gd name="T5" fmla="*/ 37 h 37"/>
                <a:gd name="T6" fmla="*/ 7 w 15"/>
                <a:gd name="T7" fmla="*/ 9 h 37"/>
                <a:gd name="T8" fmla="*/ 6 w 15"/>
                <a:gd name="T9" fmla="*/ 10 h 37"/>
                <a:gd name="T10" fmla="*/ 4 w 15"/>
                <a:gd name="T11" fmla="*/ 11 h 37"/>
                <a:gd name="T12" fmla="*/ 2 w 15"/>
                <a:gd name="T13" fmla="*/ 11 h 37"/>
                <a:gd name="T14" fmla="*/ 0 w 15"/>
                <a:gd name="T15" fmla="*/ 12 h 37"/>
                <a:gd name="T16" fmla="*/ 0 w 15"/>
                <a:gd name="T17" fmla="*/ 5 h 37"/>
                <a:gd name="T18" fmla="*/ 6 w 15"/>
                <a:gd name="T19" fmla="*/ 3 h 37"/>
                <a:gd name="T20" fmla="*/ 11 w 15"/>
                <a:gd name="T21" fmla="*/ 0 h 37"/>
                <a:gd name="T22" fmla="*/ 15 w 15"/>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7">
                  <a:moveTo>
                    <a:pt x="15" y="0"/>
                  </a:moveTo>
                  <a:cubicBezTo>
                    <a:pt x="15" y="37"/>
                    <a:pt x="15" y="37"/>
                    <a:pt x="15" y="37"/>
                  </a:cubicBezTo>
                  <a:cubicBezTo>
                    <a:pt x="7" y="37"/>
                    <a:pt x="7" y="37"/>
                    <a:pt x="7" y="37"/>
                  </a:cubicBezTo>
                  <a:cubicBezTo>
                    <a:pt x="7" y="9"/>
                    <a:pt x="7" y="9"/>
                    <a:pt x="7" y="9"/>
                  </a:cubicBezTo>
                  <a:cubicBezTo>
                    <a:pt x="7" y="9"/>
                    <a:pt x="6" y="9"/>
                    <a:pt x="6" y="10"/>
                  </a:cubicBezTo>
                  <a:cubicBezTo>
                    <a:pt x="5" y="10"/>
                    <a:pt x="5" y="10"/>
                    <a:pt x="4" y="11"/>
                  </a:cubicBezTo>
                  <a:cubicBezTo>
                    <a:pt x="3" y="11"/>
                    <a:pt x="2" y="11"/>
                    <a:pt x="2" y="11"/>
                  </a:cubicBezTo>
                  <a:cubicBezTo>
                    <a:pt x="1" y="12"/>
                    <a:pt x="0" y="12"/>
                    <a:pt x="0" y="12"/>
                  </a:cubicBezTo>
                  <a:cubicBezTo>
                    <a:pt x="0" y="5"/>
                    <a:pt x="0" y="5"/>
                    <a:pt x="0" y="5"/>
                  </a:cubicBezTo>
                  <a:cubicBezTo>
                    <a:pt x="2" y="4"/>
                    <a:pt x="4" y="4"/>
                    <a:pt x="6" y="3"/>
                  </a:cubicBezTo>
                  <a:cubicBezTo>
                    <a:pt x="7" y="2"/>
                    <a:pt x="9" y="1"/>
                    <a:pt x="11"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p:cNvSpPr>
              <a:spLocks/>
            </p:cNvSpPr>
            <p:nvPr/>
          </p:nvSpPr>
          <p:spPr bwMode="auto">
            <a:xfrm>
              <a:off x="6796" y="1149"/>
              <a:ext cx="22" cy="52"/>
            </a:xfrm>
            <a:custGeom>
              <a:avLst/>
              <a:gdLst>
                <a:gd name="T0" fmla="*/ 16 w 16"/>
                <a:gd name="T1" fmla="*/ 0 h 37"/>
                <a:gd name="T2" fmla="*/ 16 w 16"/>
                <a:gd name="T3" fmla="*/ 37 h 37"/>
                <a:gd name="T4" fmla="*/ 8 w 16"/>
                <a:gd name="T5" fmla="*/ 37 h 37"/>
                <a:gd name="T6" fmla="*/ 8 w 16"/>
                <a:gd name="T7" fmla="*/ 9 h 37"/>
                <a:gd name="T8" fmla="*/ 6 w 16"/>
                <a:gd name="T9" fmla="*/ 10 h 37"/>
                <a:gd name="T10" fmla="*/ 4 w 16"/>
                <a:gd name="T11" fmla="*/ 11 h 37"/>
                <a:gd name="T12" fmla="*/ 2 w 16"/>
                <a:gd name="T13" fmla="*/ 12 h 37"/>
                <a:gd name="T14" fmla="*/ 0 w 16"/>
                <a:gd name="T15" fmla="*/ 12 h 37"/>
                <a:gd name="T16" fmla="*/ 0 w 16"/>
                <a:gd name="T17" fmla="*/ 5 h 37"/>
                <a:gd name="T18" fmla="*/ 6 w 16"/>
                <a:gd name="T19" fmla="*/ 3 h 37"/>
                <a:gd name="T20" fmla="*/ 11 w 16"/>
                <a:gd name="T21" fmla="*/ 0 h 37"/>
                <a:gd name="T22" fmla="*/ 16 w 16"/>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7">
                  <a:moveTo>
                    <a:pt x="16" y="0"/>
                  </a:moveTo>
                  <a:cubicBezTo>
                    <a:pt x="16" y="37"/>
                    <a:pt x="16" y="37"/>
                    <a:pt x="16" y="37"/>
                  </a:cubicBezTo>
                  <a:cubicBezTo>
                    <a:pt x="8" y="37"/>
                    <a:pt x="8" y="37"/>
                    <a:pt x="8" y="37"/>
                  </a:cubicBezTo>
                  <a:cubicBezTo>
                    <a:pt x="8" y="9"/>
                    <a:pt x="8" y="9"/>
                    <a:pt x="8" y="9"/>
                  </a:cubicBezTo>
                  <a:cubicBezTo>
                    <a:pt x="7" y="9"/>
                    <a:pt x="7" y="10"/>
                    <a:pt x="6" y="10"/>
                  </a:cubicBezTo>
                  <a:cubicBezTo>
                    <a:pt x="6" y="10"/>
                    <a:pt x="5" y="11"/>
                    <a:pt x="4" y="11"/>
                  </a:cubicBezTo>
                  <a:cubicBezTo>
                    <a:pt x="4" y="11"/>
                    <a:pt x="3" y="11"/>
                    <a:pt x="2" y="12"/>
                  </a:cubicBezTo>
                  <a:cubicBezTo>
                    <a:pt x="2" y="12"/>
                    <a:pt x="1" y="12"/>
                    <a:pt x="0" y="12"/>
                  </a:cubicBezTo>
                  <a:cubicBezTo>
                    <a:pt x="0" y="5"/>
                    <a:pt x="0" y="5"/>
                    <a:pt x="0" y="5"/>
                  </a:cubicBezTo>
                  <a:cubicBezTo>
                    <a:pt x="2" y="5"/>
                    <a:pt x="4" y="4"/>
                    <a:pt x="6" y="3"/>
                  </a:cubicBezTo>
                  <a:cubicBezTo>
                    <a:pt x="8" y="2"/>
                    <a:pt x="10"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p:cNvSpPr>
              <a:spLocks noEditPoints="1"/>
            </p:cNvSpPr>
            <p:nvPr/>
          </p:nvSpPr>
          <p:spPr bwMode="auto">
            <a:xfrm>
              <a:off x="6790" y="1222"/>
              <a:ext cx="38" cy="53"/>
            </a:xfrm>
            <a:custGeom>
              <a:avLst/>
              <a:gdLst>
                <a:gd name="T0" fmla="*/ 14 w 27"/>
                <a:gd name="T1" fmla="*/ 38 h 38"/>
                <a:gd name="T2" fmla="*/ 0 w 27"/>
                <a:gd name="T3" fmla="*/ 20 h 38"/>
                <a:gd name="T4" fmla="*/ 4 w 27"/>
                <a:gd name="T5" fmla="*/ 5 h 38"/>
                <a:gd name="T6" fmla="*/ 14 w 27"/>
                <a:gd name="T7" fmla="*/ 0 h 38"/>
                <a:gd name="T8" fmla="*/ 27 w 27"/>
                <a:gd name="T9" fmla="*/ 19 h 38"/>
                <a:gd name="T10" fmla="*/ 24 w 27"/>
                <a:gd name="T11" fmla="*/ 33 h 38"/>
                <a:gd name="T12" fmla="*/ 14 w 27"/>
                <a:gd name="T13" fmla="*/ 38 h 38"/>
                <a:gd name="T14" fmla="*/ 14 w 27"/>
                <a:gd name="T15" fmla="*/ 7 h 38"/>
                <a:gd name="T16" fmla="*/ 9 w 27"/>
                <a:gd name="T17" fmla="*/ 20 h 38"/>
                <a:gd name="T18" fmla="*/ 14 w 27"/>
                <a:gd name="T19" fmla="*/ 32 h 38"/>
                <a:gd name="T20" fmla="*/ 19 w 27"/>
                <a:gd name="T21" fmla="*/ 19 h 38"/>
                <a:gd name="T22" fmla="*/ 14 w 27"/>
                <a:gd name="T2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4" y="38"/>
                  </a:moveTo>
                  <a:cubicBezTo>
                    <a:pt x="5" y="38"/>
                    <a:pt x="0" y="32"/>
                    <a:pt x="0" y="20"/>
                  </a:cubicBezTo>
                  <a:cubicBezTo>
                    <a:pt x="0" y="14"/>
                    <a:pt x="2" y="9"/>
                    <a:pt x="4" y="5"/>
                  </a:cubicBezTo>
                  <a:cubicBezTo>
                    <a:pt x="6" y="2"/>
                    <a:pt x="10" y="0"/>
                    <a:pt x="14" y="0"/>
                  </a:cubicBezTo>
                  <a:cubicBezTo>
                    <a:pt x="23" y="0"/>
                    <a:pt x="27" y="7"/>
                    <a:pt x="27" y="19"/>
                  </a:cubicBezTo>
                  <a:cubicBezTo>
                    <a:pt x="27" y="25"/>
                    <a:pt x="26" y="30"/>
                    <a:pt x="24" y="33"/>
                  </a:cubicBezTo>
                  <a:cubicBezTo>
                    <a:pt x="21" y="37"/>
                    <a:pt x="18" y="38"/>
                    <a:pt x="14" y="38"/>
                  </a:cubicBezTo>
                  <a:close/>
                  <a:moveTo>
                    <a:pt x="14" y="7"/>
                  </a:moveTo>
                  <a:cubicBezTo>
                    <a:pt x="10" y="7"/>
                    <a:pt x="9" y="11"/>
                    <a:pt x="9" y="20"/>
                  </a:cubicBezTo>
                  <a:cubicBezTo>
                    <a:pt x="9" y="28"/>
                    <a:pt x="10" y="32"/>
                    <a:pt x="14" y="32"/>
                  </a:cubicBezTo>
                  <a:cubicBezTo>
                    <a:pt x="17" y="32"/>
                    <a:pt x="19" y="28"/>
                    <a:pt x="19" y="19"/>
                  </a:cubicBezTo>
                  <a:cubicBezTo>
                    <a:pt x="19" y="11"/>
                    <a:pt x="17" y="7"/>
                    <a:pt x="14" y="7"/>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p:cNvSpPr>
              <a:spLocks noEditPoints="1"/>
            </p:cNvSpPr>
            <p:nvPr/>
          </p:nvSpPr>
          <p:spPr bwMode="auto">
            <a:xfrm>
              <a:off x="6790" y="1296"/>
              <a:ext cx="38" cy="53"/>
            </a:xfrm>
            <a:custGeom>
              <a:avLst/>
              <a:gdLst>
                <a:gd name="T0" fmla="*/ 14 w 27"/>
                <a:gd name="T1" fmla="*/ 38 h 38"/>
                <a:gd name="T2" fmla="*/ 0 w 27"/>
                <a:gd name="T3" fmla="*/ 19 h 38"/>
                <a:gd name="T4" fmla="*/ 4 w 27"/>
                <a:gd name="T5" fmla="*/ 5 h 38"/>
                <a:gd name="T6" fmla="*/ 14 w 27"/>
                <a:gd name="T7" fmla="*/ 0 h 38"/>
                <a:gd name="T8" fmla="*/ 27 w 27"/>
                <a:gd name="T9" fmla="*/ 18 h 38"/>
                <a:gd name="T10" fmla="*/ 24 w 27"/>
                <a:gd name="T11" fmla="*/ 33 h 38"/>
                <a:gd name="T12" fmla="*/ 14 w 27"/>
                <a:gd name="T13" fmla="*/ 38 h 38"/>
                <a:gd name="T14" fmla="*/ 14 w 27"/>
                <a:gd name="T15" fmla="*/ 6 h 38"/>
                <a:gd name="T16" fmla="*/ 9 w 27"/>
                <a:gd name="T17" fmla="*/ 19 h 38"/>
                <a:gd name="T18" fmla="*/ 14 w 27"/>
                <a:gd name="T19" fmla="*/ 32 h 38"/>
                <a:gd name="T20" fmla="*/ 19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4" y="38"/>
                  </a:moveTo>
                  <a:cubicBezTo>
                    <a:pt x="5" y="38"/>
                    <a:pt x="0" y="32"/>
                    <a:pt x="0" y="19"/>
                  </a:cubicBezTo>
                  <a:cubicBezTo>
                    <a:pt x="0" y="13"/>
                    <a:pt x="2" y="8"/>
                    <a:pt x="4" y="5"/>
                  </a:cubicBezTo>
                  <a:cubicBezTo>
                    <a:pt x="6" y="1"/>
                    <a:pt x="10" y="0"/>
                    <a:pt x="14" y="0"/>
                  </a:cubicBezTo>
                  <a:cubicBezTo>
                    <a:pt x="23" y="0"/>
                    <a:pt x="27" y="6"/>
                    <a:pt x="27" y="18"/>
                  </a:cubicBezTo>
                  <a:cubicBezTo>
                    <a:pt x="27" y="25"/>
                    <a:pt x="26" y="29"/>
                    <a:pt x="24" y="33"/>
                  </a:cubicBezTo>
                  <a:cubicBezTo>
                    <a:pt x="21" y="36"/>
                    <a:pt x="18" y="38"/>
                    <a:pt x="14" y="38"/>
                  </a:cubicBezTo>
                  <a:close/>
                  <a:moveTo>
                    <a:pt x="14" y="6"/>
                  </a:moveTo>
                  <a:cubicBezTo>
                    <a:pt x="10" y="6"/>
                    <a:pt x="9" y="10"/>
                    <a:pt x="9" y="19"/>
                  </a:cubicBezTo>
                  <a:cubicBezTo>
                    <a:pt x="9" y="27"/>
                    <a:pt x="10" y="32"/>
                    <a:pt x="14" y="32"/>
                  </a:cubicBezTo>
                  <a:cubicBezTo>
                    <a:pt x="17" y="32"/>
                    <a:pt x="19" y="27"/>
                    <a:pt x="19" y="19"/>
                  </a:cubicBezTo>
                  <a:cubicBezTo>
                    <a:pt x="19"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p:cNvSpPr>
              <a:spLocks noEditPoints="1"/>
            </p:cNvSpPr>
            <p:nvPr/>
          </p:nvSpPr>
          <p:spPr bwMode="auto">
            <a:xfrm>
              <a:off x="6746" y="1149"/>
              <a:ext cx="37" cy="53"/>
            </a:xfrm>
            <a:custGeom>
              <a:avLst/>
              <a:gdLst>
                <a:gd name="T0" fmla="*/ 13 w 27"/>
                <a:gd name="T1" fmla="*/ 38 h 38"/>
                <a:gd name="T2" fmla="*/ 0 w 27"/>
                <a:gd name="T3" fmla="*/ 19 h 38"/>
                <a:gd name="T4" fmla="*/ 4 w 27"/>
                <a:gd name="T5" fmla="*/ 5 h 38"/>
                <a:gd name="T6" fmla="*/ 14 w 27"/>
                <a:gd name="T7" fmla="*/ 0 h 38"/>
                <a:gd name="T8" fmla="*/ 27 w 27"/>
                <a:gd name="T9" fmla="*/ 19 h 38"/>
                <a:gd name="T10" fmla="*/ 23 w 27"/>
                <a:gd name="T11" fmla="*/ 33 h 38"/>
                <a:gd name="T12" fmla="*/ 13 w 27"/>
                <a:gd name="T13" fmla="*/ 38 h 38"/>
                <a:gd name="T14" fmla="*/ 14 w 27"/>
                <a:gd name="T15" fmla="*/ 6 h 38"/>
                <a:gd name="T16" fmla="*/ 8 w 27"/>
                <a:gd name="T17" fmla="*/ 19 h 38"/>
                <a:gd name="T18" fmla="*/ 13 w 27"/>
                <a:gd name="T19" fmla="*/ 32 h 38"/>
                <a:gd name="T20" fmla="*/ 18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4" y="38"/>
                    <a:pt x="0" y="32"/>
                    <a:pt x="0" y="19"/>
                  </a:cubicBezTo>
                  <a:cubicBezTo>
                    <a:pt x="0" y="13"/>
                    <a:pt x="1" y="8"/>
                    <a:pt x="4" y="5"/>
                  </a:cubicBezTo>
                  <a:cubicBezTo>
                    <a:pt x="6" y="2"/>
                    <a:pt x="9" y="0"/>
                    <a:pt x="14" y="0"/>
                  </a:cubicBezTo>
                  <a:cubicBezTo>
                    <a:pt x="22" y="0"/>
                    <a:pt x="27" y="6"/>
                    <a:pt x="27" y="19"/>
                  </a:cubicBezTo>
                  <a:cubicBezTo>
                    <a:pt x="27" y="25"/>
                    <a:pt x="26" y="30"/>
                    <a:pt x="23" y="33"/>
                  </a:cubicBezTo>
                  <a:cubicBezTo>
                    <a:pt x="21" y="36"/>
                    <a:pt x="18" y="38"/>
                    <a:pt x="13" y="38"/>
                  </a:cubicBezTo>
                  <a:close/>
                  <a:moveTo>
                    <a:pt x="14" y="6"/>
                  </a:moveTo>
                  <a:cubicBezTo>
                    <a:pt x="10" y="6"/>
                    <a:pt x="8" y="11"/>
                    <a:pt x="8" y="19"/>
                  </a:cubicBezTo>
                  <a:cubicBezTo>
                    <a:pt x="8" y="28"/>
                    <a:pt x="10" y="32"/>
                    <a:pt x="13" y="32"/>
                  </a:cubicBezTo>
                  <a:cubicBezTo>
                    <a:pt x="17" y="32"/>
                    <a:pt x="18" y="27"/>
                    <a:pt x="18" y="19"/>
                  </a:cubicBezTo>
                  <a:cubicBezTo>
                    <a:pt x="18"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p:cNvSpPr>
              <a:spLocks/>
            </p:cNvSpPr>
            <p:nvPr/>
          </p:nvSpPr>
          <p:spPr bwMode="auto">
            <a:xfrm>
              <a:off x="6751" y="1222"/>
              <a:ext cx="23" cy="53"/>
            </a:xfrm>
            <a:custGeom>
              <a:avLst/>
              <a:gdLst>
                <a:gd name="T0" fmla="*/ 16 w 16"/>
                <a:gd name="T1" fmla="*/ 0 h 38"/>
                <a:gd name="T2" fmla="*/ 16 w 16"/>
                <a:gd name="T3" fmla="*/ 38 h 38"/>
                <a:gd name="T4" fmla="*/ 8 w 16"/>
                <a:gd name="T5" fmla="*/ 38 h 38"/>
                <a:gd name="T6" fmla="*/ 8 w 16"/>
                <a:gd name="T7" fmla="*/ 9 h 38"/>
                <a:gd name="T8" fmla="*/ 6 w 16"/>
                <a:gd name="T9" fmla="*/ 10 h 38"/>
                <a:gd name="T10" fmla="*/ 4 w 16"/>
                <a:gd name="T11" fmla="*/ 11 h 38"/>
                <a:gd name="T12" fmla="*/ 2 w 16"/>
                <a:gd name="T13" fmla="*/ 12 h 38"/>
                <a:gd name="T14" fmla="*/ 0 w 16"/>
                <a:gd name="T15" fmla="*/ 12 h 38"/>
                <a:gd name="T16" fmla="*/ 0 w 16"/>
                <a:gd name="T17" fmla="*/ 6 h 38"/>
                <a:gd name="T18" fmla="*/ 6 w 16"/>
                <a:gd name="T19" fmla="*/ 3 h 38"/>
                <a:gd name="T20" fmla="*/ 11 w 16"/>
                <a:gd name="T21" fmla="*/ 0 h 38"/>
                <a:gd name="T22" fmla="*/ 16 w 1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8">
                  <a:moveTo>
                    <a:pt x="16" y="0"/>
                  </a:moveTo>
                  <a:cubicBezTo>
                    <a:pt x="16" y="38"/>
                    <a:pt x="16" y="38"/>
                    <a:pt x="16" y="38"/>
                  </a:cubicBezTo>
                  <a:cubicBezTo>
                    <a:pt x="8" y="38"/>
                    <a:pt x="8" y="38"/>
                    <a:pt x="8" y="38"/>
                  </a:cubicBezTo>
                  <a:cubicBezTo>
                    <a:pt x="8" y="9"/>
                    <a:pt x="8" y="9"/>
                    <a:pt x="8" y="9"/>
                  </a:cubicBezTo>
                  <a:cubicBezTo>
                    <a:pt x="7" y="10"/>
                    <a:pt x="7" y="10"/>
                    <a:pt x="6" y="10"/>
                  </a:cubicBezTo>
                  <a:cubicBezTo>
                    <a:pt x="5" y="11"/>
                    <a:pt x="5" y="11"/>
                    <a:pt x="4" y="11"/>
                  </a:cubicBezTo>
                  <a:cubicBezTo>
                    <a:pt x="3" y="12"/>
                    <a:pt x="3" y="12"/>
                    <a:pt x="2" y="12"/>
                  </a:cubicBezTo>
                  <a:cubicBezTo>
                    <a:pt x="1" y="12"/>
                    <a:pt x="0" y="12"/>
                    <a:pt x="0" y="12"/>
                  </a:cubicBezTo>
                  <a:cubicBezTo>
                    <a:pt x="0" y="6"/>
                    <a:pt x="0" y="6"/>
                    <a:pt x="0" y="6"/>
                  </a:cubicBezTo>
                  <a:cubicBezTo>
                    <a:pt x="2" y="5"/>
                    <a:pt x="4" y="4"/>
                    <a:pt x="6" y="3"/>
                  </a:cubicBezTo>
                  <a:cubicBezTo>
                    <a:pt x="8" y="2"/>
                    <a:pt x="9"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p:cNvSpPr>
              <a:spLocks noEditPoints="1"/>
            </p:cNvSpPr>
            <p:nvPr/>
          </p:nvSpPr>
          <p:spPr bwMode="auto">
            <a:xfrm>
              <a:off x="6746" y="1296"/>
              <a:ext cx="37" cy="53"/>
            </a:xfrm>
            <a:custGeom>
              <a:avLst/>
              <a:gdLst>
                <a:gd name="T0" fmla="*/ 13 w 27"/>
                <a:gd name="T1" fmla="*/ 38 h 38"/>
                <a:gd name="T2" fmla="*/ 0 w 27"/>
                <a:gd name="T3" fmla="*/ 19 h 38"/>
                <a:gd name="T4" fmla="*/ 4 w 27"/>
                <a:gd name="T5" fmla="*/ 5 h 38"/>
                <a:gd name="T6" fmla="*/ 14 w 27"/>
                <a:gd name="T7" fmla="*/ 0 h 38"/>
                <a:gd name="T8" fmla="*/ 27 w 27"/>
                <a:gd name="T9" fmla="*/ 18 h 38"/>
                <a:gd name="T10" fmla="*/ 23 w 27"/>
                <a:gd name="T11" fmla="*/ 33 h 38"/>
                <a:gd name="T12" fmla="*/ 13 w 27"/>
                <a:gd name="T13" fmla="*/ 38 h 38"/>
                <a:gd name="T14" fmla="*/ 14 w 27"/>
                <a:gd name="T15" fmla="*/ 6 h 38"/>
                <a:gd name="T16" fmla="*/ 8 w 27"/>
                <a:gd name="T17" fmla="*/ 19 h 38"/>
                <a:gd name="T18" fmla="*/ 13 w 27"/>
                <a:gd name="T19" fmla="*/ 32 h 38"/>
                <a:gd name="T20" fmla="*/ 18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4" y="38"/>
                    <a:pt x="0" y="32"/>
                    <a:pt x="0" y="19"/>
                  </a:cubicBezTo>
                  <a:cubicBezTo>
                    <a:pt x="0" y="13"/>
                    <a:pt x="1" y="8"/>
                    <a:pt x="4" y="5"/>
                  </a:cubicBezTo>
                  <a:cubicBezTo>
                    <a:pt x="6" y="1"/>
                    <a:pt x="9" y="0"/>
                    <a:pt x="14" y="0"/>
                  </a:cubicBezTo>
                  <a:cubicBezTo>
                    <a:pt x="22" y="0"/>
                    <a:pt x="27" y="6"/>
                    <a:pt x="27" y="18"/>
                  </a:cubicBezTo>
                  <a:cubicBezTo>
                    <a:pt x="27" y="25"/>
                    <a:pt x="26" y="29"/>
                    <a:pt x="23" y="33"/>
                  </a:cubicBezTo>
                  <a:cubicBezTo>
                    <a:pt x="21" y="36"/>
                    <a:pt x="18" y="38"/>
                    <a:pt x="13" y="38"/>
                  </a:cubicBezTo>
                  <a:close/>
                  <a:moveTo>
                    <a:pt x="14" y="6"/>
                  </a:moveTo>
                  <a:cubicBezTo>
                    <a:pt x="10" y="6"/>
                    <a:pt x="8" y="10"/>
                    <a:pt x="8" y="19"/>
                  </a:cubicBezTo>
                  <a:cubicBezTo>
                    <a:pt x="8" y="27"/>
                    <a:pt x="10" y="32"/>
                    <a:pt x="13" y="32"/>
                  </a:cubicBezTo>
                  <a:cubicBezTo>
                    <a:pt x="17" y="32"/>
                    <a:pt x="18" y="27"/>
                    <a:pt x="18" y="19"/>
                  </a:cubicBezTo>
                  <a:cubicBezTo>
                    <a:pt x="18"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5"/>
            <p:cNvSpPr>
              <a:spLocks noChangeArrowheads="1"/>
            </p:cNvSpPr>
            <p:nvPr/>
          </p:nvSpPr>
          <p:spPr bwMode="auto">
            <a:xfrm>
              <a:off x="6534" y="452"/>
              <a:ext cx="434" cy="43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p:cNvSpPr>
              <a:spLocks/>
            </p:cNvSpPr>
            <p:nvPr/>
          </p:nvSpPr>
          <p:spPr bwMode="auto">
            <a:xfrm>
              <a:off x="6610" y="529"/>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7"/>
            <p:cNvSpPr>
              <a:spLocks noEditPoints="1"/>
            </p:cNvSpPr>
            <p:nvPr/>
          </p:nvSpPr>
          <p:spPr bwMode="auto">
            <a:xfrm>
              <a:off x="6666" y="531"/>
              <a:ext cx="52" cy="72"/>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8"/>
            <p:cNvSpPr>
              <a:spLocks/>
            </p:cNvSpPr>
            <p:nvPr/>
          </p:nvSpPr>
          <p:spPr bwMode="auto">
            <a:xfrm>
              <a:off x="6732" y="529"/>
              <a:ext cx="30"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9"/>
            <p:cNvSpPr>
              <a:spLocks noEditPoints="1"/>
            </p:cNvSpPr>
            <p:nvPr/>
          </p:nvSpPr>
          <p:spPr bwMode="auto">
            <a:xfrm>
              <a:off x="6603" y="631"/>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p:nvSpPr>
          <p:spPr bwMode="auto">
            <a:xfrm>
              <a:off x="6673" y="631"/>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noEditPoints="1"/>
            </p:cNvSpPr>
            <p:nvPr/>
          </p:nvSpPr>
          <p:spPr bwMode="auto">
            <a:xfrm>
              <a:off x="6725" y="631"/>
              <a:ext cx="51"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noEditPoints="1"/>
            </p:cNvSpPr>
            <p:nvPr/>
          </p:nvSpPr>
          <p:spPr bwMode="auto">
            <a:xfrm>
              <a:off x="6603"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noEditPoints="1"/>
            </p:cNvSpPr>
            <p:nvPr/>
          </p:nvSpPr>
          <p:spPr bwMode="auto">
            <a:xfrm>
              <a:off x="6666"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p:nvSpPr>
          <p:spPr bwMode="auto">
            <a:xfrm>
              <a:off x="6732" y="733"/>
              <a:ext cx="30"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p:nvSpPr>
          <p:spPr bwMode="auto">
            <a:xfrm>
              <a:off x="6855" y="529"/>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noEditPoints="1"/>
            </p:cNvSpPr>
            <p:nvPr/>
          </p:nvSpPr>
          <p:spPr bwMode="auto">
            <a:xfrm>
              <a:off x="6848" y="631"/>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noEditPoints="1"/>
            </p:cNvSpPr>
            <p:nvPr/>
          </p:nvSpPr>
          <p:spPr bwMode="auto">
            <a:xfrm>
              <a:off x="6848"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noEditPoints="1"/>
            </p:cNvSpPr>
            <p:nvPr/>
          </p:nvSpPr>
          <p:spPr bwMode="auto">
            <a:xfrm>
              <a:off x="6785" y="531"/>
              <a:ext cx="52" cy="72"/>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p:nvSpPr>
          <p:spPr bwMode="auto">
            <a:xfrm>
              <a:off x="6792" y="631"/>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noEditPoints="1"/>
            </p:cNvSpPr>
            <p:nvPr/>
          </p:nvSpPr>
          <p:spPr bwMode="auto">
            <a:xfrm>
              <a:off x="6785"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1"/>
            <p:cNvSpPr>
              <a:spLocks noChangeArrowheads="1"/>
            </p:cNvSpPr>
            <p:nvPr/>
          </p:nvSpPr>
          <p:spPr bwMode="auto">
            <a:xfrm>
              <a:off x="7209" y="753"/>
              <a:ext cx="193" cy="19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p:nvSpPr>
          <p:spPr bwMode="auto">
            <a:xfrm>
              <a:off x="7242" y="788"/>
              <a:ext cx="14" cy="32"/>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2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6"/>
                  </a:cubicBezTo>
                  <a:cubicBezTo>
                    <a:pt x="4" y="6"/>
                    <a:pt x="3" y="7"/>
                    <a:pt x="3" y="7"/>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noEditPoints="1"/>
            </p:cNvSpPr>
            <p:nvPr/>
          </p:nvSpPr>
          <p:spPr bwMode="auto">
            <a:xfrm>
              <a:off x="7268" y="788"/>
              <a:ext cx="22" cy="32"/>
            </a:xfrm>
            <a:custGeom>
              <a:avLst/>
              <a:gdLst>
                <a:gd name="T0" fmla="*/ 8 w 16"/>
                <a:gd name="T1" fmla="*/ 23 h 23"/>
                <a:gd name="T2" fmla="*/ 0 w 16"/>
                <a:gd name="T3" fmla="*/ 12 h 23"/>
                <a:gd name="T4" fmla="*/ 2 w 16"/>
                <a:gd name="T5" fmla="*/ 3 h 23"/>
                <a:gd name="T6" fmla="*/ 8 w 16"/>
                <a:gd name="T7" fmla="*/ 0 h 23"/>
                <a:gd name="T8" fmla="*/ 16 w 16"/>
                <a:gd name="T9" fmla="*/ 12 h 23"/>
                <a:gd name="T10" fmla="*/ 14 w 16"/>
                <a:gd name="T11" fmla="*/ 20 h 23"/>
                <a:gd name="T12" fmla="*/ 8 w 16"/>
                <a:gd name="T13" fmla="*/ 23 h 23"/>
                <a:gd name="T14" fmla="*/ 8 w 16"/>
                <a:gd name="T15" fmla="*/ 4 h 23"/>
                <a:gd name="T16" fmla="*/ 5 w 16"/>
                <a:gd name="T17" fmla="*/ 12 h 23"/>
                <a:gd name="T18" fmla="*/ 8 w 16"/>
                <a:gd name="T19" fmla="*/ 20 h 23"/>
                <a:gd name="T20" fmla="*/ 11 w 16"/>
                <a:gd name="T21" fmla="*/ 12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3" y="23"/>
                    <a:pt x="0" y="20"/>
                    <a:pt x="0" y="12"/>
                  </a:cubicBezTo>
                  <a:cubicBezTo>
                    <a:pt x="0" y="8"/>
                    <a:pt x="1" y="5"/>
                    <a:pt x="2" y="3"/>
                  </a:cubicBezTo>
                  <a:cubicBezTo>
                    <a:pt x="4" y="1"/>
                    <a:pt x="6" y="0"/>
                    <a:pt x="8" y="0"/>
                  </a:cubicBezTo>
                  <a:cubicBezTo>
                    <a:pt x="14" y="0"/>
                    <a:pt x="16" y="4"/>
                    <a:pt x="16" y="12"/>
                  </a:cubicBezTo>
                  <a:cubicBezTo>
                    <a:pt x="16" y="15"/>
                    <a:pt x="16" y="18"/>
                    <a:pt x="14" y="20"/>
                  </a:cubicBezTo>
                  <a:cubicBezTo>
                    <a:pt x="13" y="22"/>
                    <a:pt x="11" y="23"/>
                    <a:pt x="8" y="23"/>
                  </a:cubicBezTo>
                  <a:close/>
                  <a:moveTo>
                    <a:pt x="8" y="4"/>
                  </a:moveTo>
                  <a:cubicBezTo>
                    <a:pt x="6" y="4"/>
                    <a:pt x="5" y="7"/>
                    <a:pt x="5" y="12"/>
                  </a:cubicBezTo>
                  <a:cubicBezTo>
                    <a:pt x="5" y="17"/>
                    <a:pt x="6" y="20"/>
                    <a:pt x="8" y="20"/>
                  </a:cubicBezTo>
                  <a:cubicBezTo>
                    <a:pt x="10" y="20"/>
                    <a:pt x="11" y="17"/>
                    <a:pt x="11" y="12"/>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
            <p:cNvSpPr>
              <a:spLocks/>
            </p:cNvSpPr>
            <p:nvPr/>
          </p:nvSpPr>
          <p:spPr bwMode="auto">
            <a:xfrm>
              <a:off x="7297" y="788"/>
              <a:ext cx="14" cy="32"/>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2 w 10"/>
                <a:gd name="T11" fmla="*/ 7 h 23"/>
                <a:gd name="T12" fmla="*/ 1 w 10"/>
                <a:gd name="T13" fmla="*/ 7 h 23"/>
                <a:gd name="T14" fmla="*/ 0 w 10"/>
                <a:gd name="T15" fmla="*/ 7 h 23"/>
                <a:gd name="T16" fmla="*/ 0 w 10"/>
                <a:gd name="T17" fmla="*/ 3 h 23"/>
                <a:gd name="T18" fmla="*/ 3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4" y="6"/>
                    <a:pt x="4" y="6"/>
                    <a:pt x="4" y="6"/>
                  </a:cubicBezTo>
                  <a:cubicBezTo>
                    <a:pt x="3" y="6"/>
                    <a:pt x="3" y="7"/>
                    <a:pt x="2" y="7"/>
                  </a:cubicBezTo>
                  <a:cubicBezTo>
                    <a:pt x="2" y="7"/>
                    <a:pt x="2" y="7"/>
                    <a:pt x="1" y="7"/>
                  </a:cubicBezTo>
                  <a:cubicBezTo>
                    <a:pt x="1" y="7"/>
                    <a:pt x="0" y="7"/>
                    <a:pt x="0" y="7"/>
                  </a:cubicBezTo>
                  <a:cubicBezTo>
                    <a:pt x="0" y="3"/>
                    <a:pt x="0" y="3"/>
                    <a:pt x="0" y="3"/>
                  </a:cubicBezTo>
                  <a:cubicBezTo>
                    <a:pt x="1" y="3"/>
                    <a:pt x="2" y="2"/>
                    <a:pt x="3"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
            <p:cNvSpPr>
              <a:spLocks noEditPoints="1"/>
            </p:cNvSpPr>
            <p:nvPr/>
          </p:nvSpPr>
          <p:spPr bwMode="auto">
            <a:xfrm>
              <a:off x="7240" y="833"/>
              <a:ext cx="22" cy="33"/>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3" y="24"/>
                    <a:pt x="0" y="20"/>
                    <a:pt x="0" y="12"/>
                  </a:cubicBezTo>
                  <a:cubicBezTo>
                    <a:pt x="0" y="8"/>
                    <a:pt x="1" y="5"/>
                    <a:pt x="2" y="3"/>
                  </a:cubicBezTo>
                  <a:cubicBezTo>
                    <a:pt x="4" y="1"/>
                    <a:pt x="6" y="0"/>
                    <a:pt x="8" y="0"/>
                  </a:cubicBezTo>
                  <a:cubicBezTo>
                    <a:pt x="14" y="0"/>
                    <a:pt x="16" y="4"/>
                    <a:pt x="16" y="12"/>
                  </a:cubicBezTo>
                  <a:cubicBezTo>
                    <a:pt x="16" y="16"/>
                    <a:pt x="16"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6"/>
            <p:cNvSpPr>
              <a:spLocks/>
            </p:cNvSpPr>
            <p:nvPr/>
          </p:nvSpPr>
          <p:spPr bwMode="auto">
            <a:xfrm>
              <a:off x="7270" y="833"/>
              <a:ext cx="14" cy="32"/>
            </a:xfrm>
            <a:custGeom>
              <a:avLst/>
              <a:gdLst>
                <a:gd name="T0" fmla="*/ 10 w 10"/>
                <a:gd name="T1" fmla="*/ 0 h 23"/>
                <a:gd name="T2" fmla="*/ 10 w 10"/>
                <a:gd name="T3" fmla="*/ 23 h 23"/>
                <a:gd name="T4" fmla="*/ 5 w 10"/>
                <a:gd name="T5" fmla="*/ 23 h 23"/>
                <a:gd name="T6" fmla="*/ 5 w 10"/>
                <a:gd name="T7" fmla="*/ 6 h 23"/>
                <a:gd name="T8" fmla="*/ 4 w 10"/>
                <a:gd name="T9" fmla="*/ 7 h 23"/>
                <a:gd name="T10" fmla="*/ 3 w 10"/>
                <a:gd name="T11" fmla="*/ 7 h 23"/>
                <a:gd name="T12" fmla="*/ 2 w 10"/>
                <a:gd name="T13" fmla="*/ 8 h 23"/>
                <a:gd name="T14" fmla="*/ 0 w 10"/>
                <a:gd name="T15" fmla="*/ 8 h 23"/>
                <a:gd name="T16" fmla="*/ 0 w 10"/>
                <a:gd name="T17" fmla="*/ 4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7"/>
                  </a:cubicBezTo>
                  <a:cubicBezTo>
                    <a:pt x="4" y="7"/>
                    <a:pt x="3" y="7"/>
                    <a:pt x="3" y="7"/>
                  </a:cubicBezTo>
                  <a:cubicBezTo>
                    <a:pt x="2" y="7"/>
                    <a:pt x="2" y="7"/>
                    <a:pt x="2" y="8"/>
                  </a:cubicBezTo>
                  <a:cubicBezTo>
                    <a:pt x="1" y="8"/>
                    <a:pt x="1" y="8"/>
                    <a:pt x="0" y="8"/>
                  </a:cubicBezTo>
                  <a:cubicBezTo>
                    <a:pt x="0" y="4"/>
                    <a:pt x="0" y="4"/>
                    <a:pt x="0" y="4"/>
                  </a:cubicBezTo>
                  <a:cubicBezTo>
                    <a:pt x="1" y="3"/>
                    <a:pt x="3" y="3"/>
                    <a:pt x="4" y="2"/>
                  </a:cubicBezTo>
                  <a:cubicBezTo>
                    <a:pt x="5" y="2"/>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7"/>
            <p:cNvSpPr>
              <a:spLocks noEditPoints="1"/>
            </p:cNvSpPr>
            <p:nvPr/>
          </p:nvSpPr>
          <p:spPr bwMode="auto">
            <a:xfrm>
              <a:off x="7294" y="833"/>
              <a:ext cx="23" cy="33"/>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8"/>
                    <a:pt x="0" y="5"/>
                    <a:pt x="2" y="3"/>
                  </a:cubicBezTo>
                  <a:cubicBezTo>
                    <a:pt x="3" y="1"/>
                    <a:pt x="5" y="0"/>
                    <a:pt x="8" y="0"/>
                  </a:cubicBezTo>
                  <a:cubicBezTo>
                    <a:pt x="13" y="0"/>
                    <a:pt x="16" y="4"/>
                    <a:pt x="16" y="12"/>
                  </a:cubicBezTo>
                  <a:cubicBezTo>
                    <a:pt x="16" y="16"/>
                    <a:pt x="15" y="19"/>
                    <a:pt x="14" y="21"/>
                  </a:cubicBezTo>
                  <a:cubicBezTo>
                    <a:pt x="12" y="23"/>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8"/>
            <p:cNvSpPr>
              <a:spLocks noEditPoints="1"/>
            </p:cNvSpPr>
            <p:nvPr/>
          </p:nvSpPr>
          <p:spPr bwMode="auto">
            <a:xfrm>
              <a:off x="7240"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3" y="23"/>
                    <a:pt x="0" y="19"/>
                    <a:pt x="0" y="12"/>
                  </a:cubicBezTo>
                  <a:cubicBezTo>
                    <a:pt x="0" y="8"/>
                    <a:pt x="1" y="5"/>
                    <a:pt x="2" y="3"/>
                  </a:cubicBezTo>
                  <a:cubicBezTo>
                    <a:pt x="4" y="1"/>
                    <a:pt x="6" y="0"/>
                    <a:pt x="8" y="0"/>
                  </a:cubicBezTo>
                  <a:cubicBezTo>
                    <a:pt x="14" y="0"/>
                    <a:pt x="16" y="4"/>
                    <a:pt x="16" y="11"/>
                  </a:cubicBezTo>
                  <a:cubicBezTo>
                    <a:pt x="16" y="15"/>
                    <a:pt x="16"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9"/>
            <p:cNvSpPr>
              <a:spLocks noEditPoints="1"/>
            </p:cNvSpPr>
            <p:nvPr/>
          </p:nvSpPr>
          <p:spPr bwMode="auto">
            <a:xfrm>
              <a:off x="7268"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3" y="23"/>
                    <a:pt x="0" y="19"/>
                    <a:pt x="0" y="12"/>
                  </a:cubicBezTo>
                  <a:cubicBezTo>
                    <a:pt x="0" y="8"/>
                    <a:pt x="1" y="5"/>
                    <a:pt x="2" y="3"/>
                  </a:cubicBezTo>
                  <a:cubicBezTo>
                    <a:pt x="4" y="1"/>
                    <a:pt x="6" y="0"/>
                    <a:pt x="8" y="0"/>
                  </a:cubicBezTo>
                  <a:cubicBezTo>
                    <a:pt x="14" y="0"/>
                    <a:pt x="16" y="4"/>
                    <a:pt x="16" y="11"/>
                  </a:cubicBezTo>
                  <a:cubicBezTo>
                    <a:pt x="16" y="15"/>
                    <a:pt x="16"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p:cNvSpPr>
              <a:spLocks/>
            </p:cNvSpPr>
            <p:nvPr/>
          </p:nvSpPr>
          <p:spPr bwMode="auto">
            <a:xfrm>
              <a:off x="7297" y="879"/>
              <a:ext cx="14" cy="32"/>
            </a:xfrm>
            <a:custGeom>
              <a:avLst/>
              <a:gdLst>
                <a:gd name="T0" fmla="*/ 10 w 10"/>
                <a:gd name="T1" fmla="*/ 0 h 23"/>
                <a:gd name="T2" fmla="*/ 10 w 10"/>
                <a:gd name="T3" fmla="*/ 23 h 23"/>
                <a:gd name="T4" fmla="*/ 5 w 10"/>
                <a:gd name="T5" fmla="*/ 23 h 23"/>
                <a:gd name="T6" fmla="*/ 5 w 10"/>
                <a:gd name="T7" fmla="*/ 5 h 23"/>
                <a:gd name="T8" fmla="*/ 4 w 10"/>
                <a:gd name="T9" fmla="*/ 6 h 23"/>
                <a:gd name="T10" fmla="*/ 2 w 10"/>
                <a:gd name="T11" fmla="*/ 6 h 23"/>
                <a:gd name="T12" fmla="*/ 1 w 10"/>
                <a:gd name="T13" fmla="*/ 7 h 23"/>
                <a:gd name="T14" fmla="*/ 0 w 10"/>
                <a:gd name="T15" fmla="*/ 7 h 23"/>
                <a:gd name="T16" fmla="*/ 0 w 10"/>
                <a:gd name="T17" fmla="*/ 3 h 23"/>
                <a:gd name="T18" fmla="*/ 3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5"/>
                    <a:pt x="5" y="5"/>
                    <a:pt x="5" y="5"/>
                  </a:cubicBezTo>
                  <a:cubicBezTo>
                    <a:pt x="4" y="5"/>
                    <a:pt x="4" y="6"/>
                    <a:pt x="4" y="6"/>
                  </a:cubicBezTo>
                  <a:cubicBezTo>
                    <a:pt x="3" y="6"/>
                    <a:pt x="3" y="6"/>
                    <a:pt x="2" y="6"/>
                  </a:cubicBezTo>
                  <a:cubicBezTo>
                    <a:pt x="2" y="7"/>
                    <a:pt x="2" y="7"/>
                    <a:pt x="1" y="7"/>
                  </a:cubicBezTo>
                  <a:cubicBezTo>
                    <a:pt x="1" y="7"/>
                    <a:pt x="0" y="7"/>
                    <a:pt x="0" y="7"/>
                  </a:cubicBezTo>
                  <a:cubicBezTo>
                    <a:pt x="0" y="3"/>
                    <a:pt x="0" y="3"/>
                    <a:pt x="0" y="3"/>
                  </a:cubicBezTo>
                  <a:cubicBezTo>
                    <a:pt x="1" y="3"/>
                    <a:pt x="2" y="2"/>
                    <a:pt x="3" y="2"/>
                  </a:cubicBezTo>
                  <a:cubicBezTo>
                    <a:pt x="5" y="1"/>
                    <a:pt x="6" y="0"/>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1"/>
            <p:cNvSpPr>
              <a:spLocks/>
            </p:cNvSpPr>
            <p:nvPr/>
          </p:nvSpPr>
          <p:spPr bwMode="auto">
            <a:xfrm>
              <a:off x="7352" y="788"/>
              <a:ext cx="14" cy="32"/>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1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6"/>
                  </a:cubicBezTo>
                  <a:cubicBezTo>
                    <a:pt x="3" y="6"/>
                    <a:pt x="3" y="7"/>
                    <a:pt x="3" y="7"/>
                  </a:cubicBezTo>
                  <a:cubicBezTo>
                    <a:pt x="2" y="7"/>
                    <a:pt x="2" y="7"/>
                    <a:pt x="1" y="7"/>
                  </a:cubicBezTo>
                  <a:cubicBezTo>
                    <a:pt x="1" y="7"/>
                    <a:pt x="0" y="7"/>
                    <a:pt x="0" y="7"/>
                  </a:cubicBezTo>
                  <a:cubicBezTo>
                    <a:pt x="0" y="3"/>
                    <a:pt x="0" y="3"/>
                    <a:pt x="0" y="3"/>
                  </a:cubicBezTo>
                  <a:cubicBezTo>
                    <a:pt x="1"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2"/>
            <p:cNvSpPr>
              <a:spLocks noEditPoints="1"/>
            </p:cNvSpPr>
            <p:nvPr/>
          </p:nvSpPr>
          <p:spPr bwMode="auto">
            <a:xfrm>
              <a:off x="7349" y="833"/>
              <a:ext cx="22" cy="33"/>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8"/>
                    <a:pt x="0" y="5"/>
                    <a:pt x="2" y="3"/>
                  </a:cubicBezTo>
                  <a:cubicBezTo>
                    <a:pt x="3" y="1"/>
                    <a:pt x="6" y="0"/>
                    <a:pt x="8" y="0"/>
                  </a:cubicBezTo>
                  <a:cubicBezTo>
                    <a:pt x="14" y="0"/>
                    <a:pt x="16" y="4"/>
                    <a:pt x="16" y="12"/>
                  </a:cubicBezTo>
                  <a:cubicBezTo>
                    <a:pt x="16" y="16"/>
                    <a:pt x="15"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3"/>
            <p:cNvSpPr>
              <a:spLocks noEditPoints="1"/>
            </p:cNvSpPr>
            <p:nvPr/>
          </p:nvSpPr>
          <p:spPr bwMode="auto">
            <a:xfrm>
              <a:off x="7349"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0" y="5"/>
                    <a:pt x="2" y="3"/>
                  </a:cubicBezTo>
                  <a:cubicBezTo>
                    <a:pt x="3" y="1"/>
                    <a:pt x="6" y="0"/>
                    <a:pt x="8" y="0"/>
                  </a:cubicBezTo>
                  <a:cubicBezTo>
                    <a:pt x="14" y="0"/>
                    <a:pt x="16" y="4"/>
                    <a:pt x="16" y="11"/>
                  </a:cubicBezTo>
                  <a:cubicBezTo>
                    <a:pt x="16" y="15"/>
                    <a:pt x="15"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4"/>
            <p:cNvSpPr>
              <a:spLocks noEditPoints="1"/>
            </p:cNvSpPr>
            <p:nvPr/>
          </p:nvSpPr>
          <p:spPr bwMode="auto">
            <a:xfrm>
              <a:off x="7321" y="788"/>
              <a:ext cx="22" cy="32"/>
            </a:xfrm>
            <a:custGeom>
              <a:avLst/>
              <a:gdLst>
                <a:gd name="T0" fmla="*/ 8 w 16"/>
                <a:gd name="T1" fmla="*/ 23 h 23"/>
                <a:gd name="T2" fmla="*/ 0 w 16"/>
                <a:gd name="T3" fmla="*/ 12 h 23"/>
                <a:gd name="T4" fmla="*/ 2 w 16"/>
                <a:gd name="T5" fmla="*/ 3 h 23"/>
                <a:gd name="T6" fmla="*/ 8 w 16"/>
                <a:gd name="T7" fmla="*/ 0 h 23"/>
                <a:gd name="T8" fmla="*/ 16 w 16"/>
                <a:gd name="T9" fmla="*/ 12 h 23"/>
                <a:gd name="T10" fmla="*/ 14 w 16"/>
                <a:gd name="T11" fmla="*/ 20 h 23"/>
                <a:gd name="T12" fmla="*/ 8 w 16"/>
                <a:gd name="T13" fmla="*/ 23 h 23"/>
                <a:gd name="T14" fmla="*/ 8 w 16"/>
                <a:gd name="T15" fmla="*/ 4 h 23"/>
                <a:gd name="T16" fmla="*/ 5 w 16"/>
                <a:gd name="T17" fmla="*/ 12 h 23"/>
                <a:gd name="T18" fmla="*/ 8 w 16"/>
                <a:gd name="T19" fmla="*/ 20 h 23"/>
                <a:gd name="T20" fmla="*/ 11 w 16"/>
                <a:gd name="T21" fmla="*/ 12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20"/>
                    <a:pt x="0" y="12"/>
                  </a:cubicBezTo>
                  <a:cubicBezTo>
                    <a:pt x="0" y="8"/>
                    <a:pt x="0" y="5"/>
                    <a:pt x="2" y="3"/>
                  </a:cubicBezTo>
                  <a:cubicBezTo>
                    <a:pt x="3" y="1"/>
                    <a:pt x="6" y="0"/>
                    <a:pt x="8" y="0"/>
                  </a:cubicBezTo>
                  <a:cubicBezTo>
                    <a:pt x="14" y="0"/>
                    <a:pt x="16" y="4"/>
                    <a:pt x="16" y="12"/>
                  </a:cubicBezTo>
                  <a:cubicBezTo>
                    <a:pt x="16" y="15"/>
                    <a:pt x="15" y="18"/>
                    <a:pt x="14" y="20"/>
                  </a:cubicBezTo>
                  <a:cubicBezTo>
                    <a:pt x="13" y="22"/>
                    <a:pt x="11" y="23"/>
                    <a:pt x="8" y="23"/>
                  </a:cubicBezTo>
                  <a:close/>
                  <a:moveTo>
                    <a:pt x="8" y="4"/>
                  </a:moveTo>
                  <a:cubicBezTo>
                    <a:pt x="6" y="4"/>
                    <a:pt x="5" y="7"/>
                    <a:pt x="5" y="12"/>
                  </a:cubicBezTo>
                  <a:cubicBezTo>
                    <a:pt x="5" y="17"/>
                    <a:pt x="6" y="20"/>
                    <a:pt x="8" y="20"/>
                  </a:cubicBezTo>
                  <a:cubicBezTo>
                    <a:pt x="10" y="20"/>
                    <a:pt x="11" y="17"/>
                    <a:pt x="11" y="12"/>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5"/>
            <p:cNvSpPr>
              <a:spLocks/>
            </p:cNvSpPr>
            <p:nvPr/>
          </p:nvSpPr>
          <p:spPr bwMode="auto">
            <a:xfrm>
              <a:off x="7324" y="833"/>
              <a:ext cx="14" cy="32"/>
            </a:xfrm>
            <a:custGeom>
              <a:avLst/>
              <a:gdLst>
                <a:gd name="T0" fmla="*/ 10 w 10"/>
                <a:gd name="T1" fmla="*/ 0 h 23"/>
                <a:gd name="T2" fmla="*/ 10 w 10"/>
                <a:gd name="T3" fmla="*/ 23 h 23"/>
                <a:gd name="T4" fmla="*/ 5 w 10"/>
                <a:gd name="T5" fmla="*/ 23 h 23"/>
                <a:gd name="T6" fmla="*/ 5 w 10"/>
                <a:gd name="T7" fmla="*/ 6 h 23"/>
                <a:gd name="T8" fmla="*/ 4 w 10"/>
                <a:gd name="T9" fmla="*/ 7 h 23"/>
                <a:gd name="T10" fmla="*/ 3 w 10"/>
                <a:gd name="T11" fmla="*/ 7 h 23"/>
                <a:gd name="T12" fmla="*/ 1 w 10"/>
                <a:gd name="T13" fmla="*/ 8 h 23"/>
                <a:gd name="T14" fmla="*/ 0 w 10"/>
                <a:gd name="T15" fmla="*/ 8 h 23"/>
                <a:gd name="T16" fmla="*/ 0 w 10"/>
                <a:gd name="T17" fmla="*/ 4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7"/>
                  </a:cubicBezTo>
                  <a:cubicBezTo>
                    <a:pt x="3" y="7"/>
                    <a:pt x="3" y="7"/>
                    <a:pt x="3" y="7"/>
                  </a:cubicBezTo>
                  <a:cubicBezTo>
                    <a:pt x="2" y="7"/>
                    <a:pt x="2" y="7"/>
                    <a:pt x="1" y="8"/>
                  </a:cubicBezTo>
                  <a:cubicBezTo>
                    <a:pt x="1" y="8"/>
                    <a:pt x="0" y="8"/>
                    <a:pt x="0" y="8"/>
                  </a:cubicBezTo>
                  <a:cubicBezTo>
                    <a:pt x="0" y="4"/>
                    <a:pt x="0" y="4"/>
                    <a:pt x="0" y="4"/>
                  </a:cubicBezTo>
                  <a:cubicBezTo>
                    <a:pt x="1" y="3"/>
                    <a:pt x="3" y="3"/>
                    <a:pt x="4" y="2"/>
                  </a:cubicBezTo>
                  <a:cubicBezTo>
                    <a:pt x="5" y="2"/>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6"/>
            <p:cNvSpPr>
              <a:spLocks noEditPoints="1"/>
            </p:cNvSpPr>
            <p:nvPr/>
          </p:nvSpPr>
          <p:spPr bwMode="auto">
            <a:xfrm>
              <a:off x="7321"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0" y="5"/>
                    <a:pt x="2" y="3"/>
                  </a:cubicBezTo>
                  <a:cubicBezTo>
                    <a:pt x="3" y="1"/>
                    <a:pt x="6" y="0"/>
                    <a:pt x="8" y="0"/>
                  </a:cubicBezTo>
                  <a:cubicBezTo>
                    <a:pt x="14" y="0"/>
                    <a:pt x="16" y="4"/>
                    <a:pt x="16" y="11"/>
                  </a:cubicBezTo>
                  <a:cubicBezTo>
                    <a:pt x="16" y="15"/>
                    <a:pt x="15"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57"/>
            <p:cNvSpPr>
              <a:spLocks noChangeArrowheads="1"/>
            </p:cNvSpPr>
            <p:nvPr/>
          </p:nvSpPr>
          <p:spPr bwMode="auto">
            <a:xfrm>
              <a:off x="6737" y="911"/>
              <a:ext cx="281" cy="28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8"/>
            <p:cNvSpPr>
              <a:spLocks/>
            </p:cNvSpPr>
            <p:nvPr/>
          </p:nvSpPr>
          <p:spPr bwMode="auto">
            <a:xfrm>
              <a:off x="6786" y="962"/>
              <a:ext cx="21" cy="47"/>
            </a:xfrm>
            <a:custGeom>
              <a:avLst/>
              <a:gdLst>
                <a:gd name="T0" fmla="*/ 15 w 15"/>
                <a:gd name="T1" fmla="*/ 0 h 34"/>
                <a:gd name="T2" fmla="*/ 15 w 15"/>
                <a:gd name="T3" fmla="*/ 34 h 34"/>
                <a:gd name="T4" fmla="*/ 7 w 15"/>
                <a:gd name="T5" fmla="*/ 34 h 34"/>
                <a:gd name="T6" fmla="*/ 7 w 15"/>
                <a:gd name="T7" fmla="*/ 8 h 34"/>
                <a:gd name="T8" fmla="*/ 6 w 15"/>
                <a:gd name="T9" fmla="*/ 9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7" y="34"/>
                    <a:pt x="7" y="34"/>
                    <a:pt x="7" y="34"/>
                  </a:cubicBezTo>
                  <a:cubicBezTo>
                    <a:pt x="7" y="8"/>
                    <a:pt x="7" y="8"/>
                    <a:pt x="7" y="8"/>
                  </a:cubicBezTo>
                  <a:cubicBezTo>
                    <a:pt x="7" y="9"/>
                    <a:pt x="6" y="9"/>
                    <a:pt x="6" y="9"/>
                  </a:cubicBezTo>
                  <a:cubicBezTo>
                    <a:pt x="5" y="10"/>
                    <a:pt x="5" y="10"/>
                    <a:pt x="4" y="10"/>
                  </a:cubicBezTo>
                  <a:cubicBezTo>
                    <a:pt x="4" y="11"/>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9"/>
            <p:cNvSpPr>
              <a:spLocks noEditPoints="1"/>
            </p:cNvSpPr>
            <p:nvPr/>
          </p:nvSpPr>
          <p:spPr bwMode="auto">
            <a:xfrm>
              <a:off x="6823" y="962"/>
              <a:ext cx="33" cy="4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3" y="5"/>
                  </a:cubicBezTo>
                  <a:cubicBezTo>
                    <a:pt x="5" y="2"/>
                    <a:pt x="8" y="0"/>
                    <a:pt x="13" y="0"/>
                  </a:cubicBezTo>
                  <a:cubicBezTo>
                    <a:pt x="20" y="0"/>
                    <a:pt x="24" y="6"/>
                    <a:pt x="24" y="17"/>
                  </a:cubicBezTo>
                  <a:cubicBezTo>
                    <a:pt x="24" y="23"/>
                    <a:pt x="23" y="27"/>
                    <a:pt x="21" y="30"/>
                  </a:cubicBezTo>
                  <a:cubicBezTo>
                    <a:pt x="19" y="33"/>
                    <a:pt x="16" y="35"/>
                    <a:pt x="12" y="35"/>
                  </a:cubicBezTo>
                  <a:close/>
                  <a:moveTo>
                    <a:pt x="12" y="6"/>
                  </a:moveTo>
                  <a:cubicBezTo>
                    <a:pt x="9" y="6"/>
                    <a:pt x="7" y="10"/>
                    <a:pt x="7" y="18"/>
                  </a:cubicBezTo>
                  <a:cubicBezTo>
                    <a:pt x="7" y="25"/>
                    <a:pt x="9" y="29"/>
                    <a:pt x="12" y="29"/>
                  </a:cubicBezTo>
                  <a:cubicBezTo>
                    <a:pt x="15" y="29"/>
                    <a:pt x="17" y="25"/>
                    <a:pt x="17" y="18"/>
                  </a:cubicBezTo>
                  <a:cubicBezTo>
                    <a:pt x="17" y="10"/>
                    <a:pt x="15" y="6"/>
                    <a:pt x="12"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0"/>
            <p:cNvSpPr>
              <a:spLocks/>
            </p:cNvSpPr>
            <p:nvPr/>
          </p:nvSpPr>
          <p:spPr bwMode="auto">
            <a:xfrm>
              <a:off x="6866" y="962"/>
              <a:ext cx="20"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3 w 14"/>
                <a:gd name="T11" fmla="*/ 10 h 34"/>
                <a:gd name="T12" fmla="*/ 1 w 14"/>
                <a:gd name="T13" fmla="*/ 11 h 34"/>
                <a:gd name="T14" fmla="*/ 0 w 14"/>
                <a:gd name="T15" fmla="*/ 11 h 34"/>
                <a:gd name="T16" fmla="*/ 0 w 14"/>
                <a:gd name="T17" fmla="*/ 5 h 34"/>
                <a:gd name="T18" fmla="*/ 5 w 14"/>
                <a:gd name="T19" fmla="*/ 3 h 34"/>
                <a:gd name="T20" fmla="*/ 9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3" y="10"/>
                  </a:cubicBezTo>
                  <a:cubicBezTo>
                    <a:pt x="3" y="11"/>
                    <a:pt x="2" y="11"/>
                    <a:pt x="1" y="11"/>
                  </a:cubicBezTo>
                  <a:cubicBezTo>
                    <a:pt x="1" y="11"/>
                    <a:pt x="0" y="11"/>
                    <a:pt x="0" y="11"/>
                  </a:cubicBezTo>
                  <a:cubicBezTo>
                    <a:pt x="0" y="5"/>
                    <a:pt x="0" y="5"/>
                    <a:pt x="0" y="5"/>
                  </a:cubicBezTo>
                  <a:cubicBezTo>
                    <a:pt x="1" y="5"/>
                    <a:pt x="3" y="4"/>
                    <a:pt x="5" y="3"/>
                  </a:cubicBezTo>
                  <a:cubicBezTo>
                    <a:pt x="7" y="2"/>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1"/>
            <p:cNvSpPr>
              <a:spLocks noEditPoints="1"/>
            </p:cNvSpPr>
            <p:nvPr/>
          </p:nvSpPr>
          <p:spPr bwMode="auto">
            <a:xfrm>
              <a:off x="6782" y="1029"/>
              <a:ext cx="34" cy="47"/>
            </a:xfrm>
            <a:custGeom>
              <a:avLst/>
              <a:gdLst>
                <a:gd name="T0" fmla="*/ 12 w 24"/>
                <a:gd name="T1" fmla="*/ 34 h 34"/>
                <a:gd name="T2" fmla="*/ 0 w 24"/>
                <a:gd name="T3" fmla="*/ 17 h 34"/>
                <a:gd name="T4" fmla="*/ 3 w 24"/>
                <a:gd name="T5" fmla="*/ 4 h 34"/>
                <a:gd name="T6" fmla="*/ 12 w 24"/>
                <a:gd name="T7" fmla="*/ 0 h 34"/>
                <a:gd name="T8" fmla="*/ 24 w 24"/>
                <a:gd name="T9" fmla="*/ 16 h 34"/>
                <a:gd name="T10" fmla="*/ 21 w 24"/>
                <a:gd name="T11" fmla="*/ 29 h 34"/>
                <a:gd name="T12" fmla="*/ 12 w 24"/>
                <a:gd name="T13" fmla="*/ 34 h 34"/>
                <a:gd name="T14" fmla="*/ 12 w 24"/>
                <a:gd name="T15" fmla="*/ 5 h 34"/>
                <a:gd name="T16" fmla="*/ 7 w 24"/>
                <a:gd name="T17" fmla="*/ 17 h 34"/>
                <a:gd name="T18" fmla="*/ 12 w 24"/>
                <a:gd name="T19" fmla="*/ 28 h 34"/>
                <a:gd name="T20" fmla="*/ 16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5" y="1"/>
                    <a:pt x="8" y="0"/>
                    <a:pt x="12" y="0"/>
                  </a:cubicBezTo>
                  <a:cubicBezTo>
                    <a:pt x="20" y="0"/>
                    <a:pt x="24" y="5"/>
                    <a:pt x="24" y="16"/>
                  </a:cubicBezTo>
                  <a:cubicBezTo>
                    <a:pt x="24" y="22"/>
                    <a:pt x="23" y="26"/>
                    <a:pt x="21" y="29"/>
                  </a:cubicBezTo>
                  <a:cubicBezTo>
                    <a:pt x="19" y="32"/>
                    <a:pt x="16" y="34"/>
                    <a:pt x="12" y="34"/>
                  </a:cubicBezTo>
                  <a:close/>
                  <a:moveTo>
                    <a:pt x="12" y="5"/>
                  </a:moveTo>
                  <a:cubicBezTo>
                    <a:pt x="9" y="5"/>
                    <a:pt x="7" y="9"/>
                    <a:pt x="7" y="17"/>
                  </a:cubicBezTo>
                  <a:cubicBezTo>
                    <a:pt x="7" y="24"/>
                    <a:pt x="9" y="28"/>
                    <a:pt x="12" y="28"/>
                  </a:cubicBezTo>
                  <a:cubicBezTo>
                    <a:pt x="15" y="28"/>
                    <a:pt x="16" y="24"/>
                    <a:pt x="16" y="17"/>
                  </a:cubicBezTo>
                  <a:cubicBezTo>
                    <a:pt x="16"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2"/>
            <p:cNvSpPr>
              <a:spLocks/>
            </p:cNvSpPr>
            <p:nvPr/>
          </p:nvSpPr>
          <p:spPr bwMode="auto">
            <a:xfrm>
              <a:off x="6827" y="1027"/>
              <a:ext cx="21" cy="48"/>
            </a:xfrm>
            <a:custGeom>
              <a:avLst/>
              <a:gdLst>
                <a:gd name="T0" fmla="*/ 15 w 15"/>
                <a:gd name="T1" fmla="*/ 0 h 34"/>
                <a:gd name="T2" fmla="*/ 15 w 15"/>
                <a:gd name="T3" fmla="*/ 34 h 34"/>
                <a:gd name="T4" fmla="*/ 7 w 15"/>
                <a:gd name="T5" fmla="*/ 34 h 34"/>
                <a:gd name="T6" fmla="*/ 7 w 15"/>
                <a:gd name="T7" fmla="*/ 9 h 34"/>
                <a:gd name="T8" fmla="*/ 6 w 15"/>
                <a:gd name="T9" fmla="*/ 10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7" y="34"/>
                    <a:pt x="7" y="34"/>
                    <a:pt x="7" y="34"/>
                  </a:cubicBezTo>
                  <a:cubicBezTo>
                    <a:pt x="7" y="9"/>
                    <a:pt x="7" y="9"/>
                    <a:pt x="7" y="9"/>
                  </a:cubicBezTo>
                  <a:cubicBezTo>
                    <a:pt x="7" y="9"/>
                    <a:pt x="7" y="9"/>
                    <a:pt x="6" y="10"/>
                  </a:cubicBezTo>
                  <a:cubicBezTo>
                    <a:pt x="5" y="10"/>
                    <a:pt x="5" y="10"/>
                    <a:pt x="4" y="10"/>
                  </a:cubicBezTo>
                  <a:cubicBezTo>
                    <a:pt x="4" y="11"/>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3"/>
            <p:cNvSpPr>
              <a:spLocks noEditPoints="1"/>
            </p:cNvSpPr>
            <p:nvPr/>
          </p:nvSpPr>
          <p:spPr bwMode="auto">
            <a:xfrm>
              <a:off x="6860" y="1029"/>
              <a:ext cx="34" cy="47"/>
            </a:xfrm>
            <a:custGeom>
              <a:avLst/>
              <a:gdLst>
                <a:gd name="T0" fmla="*/ 12 w 24"/>
                <a:gd name="T1" fmla="*/ 34 h 34"/>
                <a:gd name="T2" fmla="*/ 0 w 24"/>
                <a:gd name="T3" fmla="*/ 17 h 34"/>
                <a:gd name="T4" fmla="*/ 3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4"/>
            <p:cNvSpPr>
              <a:spLocks noEditPoints="1"/>
            </p:cNvSpPr>
            <p:nvPr/>
          </p:nvSpPr>
          <p:spPr bwMode="auto">
            <a:xfrm>
              <a:off x="6782" y="1095"/>
              <a:ext cx="34" cy="47"/>
            </a:xfrm>
            <a:custGeom>
              <a:avLst/>
              <a:gdLst>
                <a:gd name="T0" fmla="*/ 12 w 24"/>
                <a:gd name="T1" fmla="*/ 34 h 34"/>
                <a:gd name="T2" fmla="*/ 0 w 24"/>
                <a:gd name="T3" fmla="*/ 17 h 34"/>
                <a:gd name="T4" fmla="*/ 3 w 24"/>
                <a:gd name="T5" fmla="*/ 4 h 34"/>
                <a:gd name="T6" fmla="*/ 12 w 24"/>
                <a:gd name="T7" fmla="*/ 0 h 34"/>
                <a:gd name="T8" fmla="*/ 24 w 24"/>
                <a:gd name="T9" fmla="*/ 17 h 34"/>
                <a:gd name="T10" fmla="*/ 21 w 24"/>
                <a:gd name="T11" fmla="*/ 29 h 34"/>
                <a:gd name="T12" fmla="*/ 12 w 24"/>
                <a:gd name="T13" fmla="*/ 34 h 34"/>
                <a:gd name="T14" fmla="*/ 12 w 24"/>
                <a:gd name="T15" fmla="*/ 5 h 34"/>
                <a:gd name="T16" fmla="*/ 7 w 24"/>
                <a:gd name="T17" fmla="*/ 17 h 34"/>
                <a:gd name="T18" fmla="*/ 12 w 24"/>
                <a:gd name="T19" fmla="*/ 28 h 34"/>
                <a:gd name="T20" fmla="*/ 16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3" y="4"/>
                  </a:cubicBezTo>
                  <a:cubicBezTo>
                    <a:pt x="5" y="1"/>
                    <a:pt x="8" y="0"/>
                    <a:pt x="12" y="0"/>
                  </a:cubicBezTo>
                  <a:cubicBezTo>
                    <a:pt x="20" y="0"/>
                    <a:pt x="24" y="5"/>
                    <a:pt x="24" y="17"/>
                  </a:cubicBezTo>
                  <a:cubicBezTo>
                    <a:pt x="24" y="22"/>
                    <a:pt x="23" y="26"/>
                    <a:pt x="21" y="29"/>
                  </a:cubicBezTo>
                  <a:cubicBezTo>
                    <a:pt x="19" y="32"/>
                    <a:pt x="16" y="34"/>
                    <a:pt x="12" y="34"/>
                  </a:cubicBezTo>
                  <a:close/>
                  <a:moveTo>
                    <a:pt x="12" y="5"/>
                  </a:moveTo>
                  <a:cubicBezTo>
                    <a:pt x="9" y="5"/>
                    <a:pt x="7" y="9"/>
                    <a:pt x="7" y="17"/>
                  </a:cubicBezTo>
                  <a:cubicBezTo>
                    <a:pt x="7" y="25"/>
                    <a:pt x="9" y="28"/>
                    <a:pt x="12" y="28"/>
                  </a:cubicBezTo>
                  <a:cubicBezTo>
                    <a:pt x="15" y="28"/>
                    <a:pt x="16" y="24"/>
                    <a:pt x="16" y="17"/>
                  </a:cubicBezTo>
                  <a:cubicBezTo>
                    <a:pt x="16"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5"/>
            <p:cNvSpPr>
              <a:spLocks noEditPoints="1"/>
            </p:cNvSpPr>
            <p:nvPr/>
          </p:nvSpPr>
          <p:spPr bwMode="auto">
            <a:xfrm>
              <a:off x="6823" y="1095"/>
              <a:ext cx="33" cy="47"/>
            </a:xfrm>
            <a:custGeom>
              <a:avLst/>
              <a:gdLst>
                <a:gd name="T0" fmla="*/ 12 w 24"/>
                <a:gd name="T1" fmla="*/ 34 h 34"/>
                <a:gd name="T2" fmla="*/ 0 w 24"/>
                <a:gd name="T3" fmla="*/ 17 h 34"/>
                <a:gd name="T4" fmla="*/ 3 w 24"/>
                <a:gd name="T5" fmla="*/ 4 h 34"/>
                <a:gd name="T6" fmla="*/ 13 w 24"/>
                <a:gd name="T7" fmla="*/ 0 h 34"/>
                <a:gd name="T8" fmla="*/ 24 w 24"/>
                <a:gd name="T9" fmla="*/ 17 h 34"/>
                <a:gd name="T10" fmla="*/ 21 w 24"/>
                <a:gd name="T11" fmla="*/ 29 h 34"/>
                <a:gd name="T12" fmla="*/ 12 w 24"/>
                <a:gd name="T13" fmla="*/ 34 h 34"/>
                <a:gd name="T14" fmla="*/ 12 w 24"/>
                <a:gd name="T15" fmla="*/ 5 h 34"/>
                <a:gd name="T16" fmla="*/ 7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3" y="4"/>
                  </a:cubicBezTo>
                  <a:cubicBezTo>
                    <a:pt x="5" y="1"/>
                    <a:pt x="8" y="0"/>
                    <a:pt x="13" y="0"/>
                  </a:cubicBezTo>
                  <a:cubicBezTo>
                    <a:pt x="20" y="0"/>
                    <a:pt x="24" y="5"/>
                    <a:pt x="24" y="17"/>
                  </a:cubicBezTo>
                  <a:cubicBezTo>
                    <a:pt x="24" y="22"/>
                    <a:pt x="23" y="26"/>
                    <a:pt x="21" y="29"/>
                  </a:cubicBezTo>
                  <a:cubicBezTo>
                    <a:pt x="19" y="32"/>
                    <a:pt x="16" y="34"/>
                    <a:pt x="12" y="34"/>
                  </a:cubicBezTo>
                  <a:close/>
                  <a:moveTo>
                    <a:pt x="12" y="5"/>
                  </a:moveTo>
                  <a:cubicBezTo>
                    <a:pt x="9" y="5"/>
                    <a:pt x="7" y="9"/>
                    <a:pt x="7" y="17"/>
                  </a:cubicBezTo>
                  <a:cubicBezTo>
                    <a:pt x="7" y="25"/>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6"/>
            <p:cNvSpPr>
              <a:spLocks/>
            </p:cNvSpPr>
            <p:nvPr/>
          </p:nvSpPr>
          <p:spPr bwMode="auto">
            <a:xfrm>
              <a:off x="6866" y="1095"/>
              <a:ext cx="20" cy="46"/>
            </a:xfrm>
            <a:custGeom>
              <a:avLst/>
              <a:gdLst>
                <a:gd name="T0" fmla="*/ 14 w 14"/>
                <a:gd name="T1" fmla="*/ 0 h 33"/>
                <a:gd name="T2" fmla="*/ 14 w 14"/>
                <a:gd name="T3" fmla="*/ 33 h 33"/>
                <a:gd name="T4" fmla="*/ 7 w 14"/>
                <a:gd name="T5" fmla="*/ 33 h 33"/>
                <a:gd name="T6" fmla="*/ 7 w 14"/>
                <a:gd name="T7" fmla="*/ 8 h 33"/>
                <a:gd name="T8" fmla="*/ 5 w 14"/>
                <a:gd name="T9" fmla="*/ 9 h 33"/>
                <a:gd name="T10" fmla="*/ 3 w 14"/>
                <a:gd name="T11" fmla="*/ 10 h 33"/>
                <a:gd name="T12" fmla="*/ 1 w 14"/>
                <a:gd name="T13" fmla="*/ 10 h 33"/>
                <a:gd name="T14" fmla="*/ 0 w 14"/>
                <a:gd name="T15" fmla="*/ 11 h 33"/>
                <a:gd name="T16" fmla="*/ 0 w 14"/>
                <a:gd name="T17" fmla="*/ 4 h 33"/>
                <a:gd name="T18" fmla="*/ 5 w 14"/>
                <a:gd name="T19" fmla="*/ 2 h 33"/>
                <a:gd name="T20" fmla="*/ 9 w 14"/>
                <a:gd name="T21" fmla="*/ 0 h 33"/>
                <a:gd name="T22" fmla="*/ 14 w 14"/>
                <a:gd name="T2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3">
                  <a:moveTo>
                    <a:pt x="14" y="0"/>
                  </a:moveTo>
                  <a:cubicBezTo>
                    <a:pt x="14" y="33"/>
                    <a:pt x="14" y="33"/>
                    <a:pt x="14" y="33"/>
                  </a:cubicBezTo>
                  <a:cubicBezTo>
                    <a:pt x="7" y="33"/>
                    <a:pt x="7" y="33"/>
                    <a:pt x="7" y="33"/>
                  </a:cubicBezTo>
                  <a:cubicBezTo>
                    <a:pt x="7" y="8"/>
                    <a:pt x="7" y="8"/>
                    <a:pt x="7" y="8"/>
                  </a:cubicBezTo>
                  <a:cubicBezTo>
                    <a:pt x="6" y="8"/>
                    <a:pt x="6" y="8"/>
                    <a:pt x="5" y="9"/>
                  </a:cubicBezTo>
                  <a:cubicBezTo>
                    <a:pt x="5" y="9"/>
                    <a:pt x="4" y="9"/>
                    <a:pt x="3" y="10"/>
                  </a:cubicBezTo>
                  <a:cubicBezTo>
                    <a:pt x="3" y="10"/>
                    <a:pt x="2" y="10"/>
                    <a:pt x="1" y="10"/>
                  </a:cubicBezTo>
                  <a:cubicBezTo>
                    <a:pt x="1" y="10"/>
                    <a:pt x="0" y="11"/>
                    <a:pt x="0" y="11"/>
                  </a:cubicBezTo>
                  <a:cubicBezTo>
                    <a:pt x="0" y="4"/>
                    <a:pt x="0" y="4"/>
                    <a:pt x="0" y="4"/>
                  </a:cubicBezTo>
                  <a:cubicBezTo>
                    <a:pt x="1" y="4"/>
                    <a:pt x="3" y="3"/>
                    <a:pt x="5" y="2"/>
                  </a:cubicBezTo>
                  <a:cubicBezTo>
                    <a:pt x="7" y="2"/>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7"/>
            <p:cNvSpPr>
              <a:spLocks/>
            </p:cNvSpPr>
            <p:nvPr/>
          </p:nvSpPr>
          <p:spPr bwMode="auto">
            <a:xfrm>
              <a:off x="6946" y="962"/>
              <a:ext cx="19"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3 w 14"/>
                <a:gd name="T11" fmla="*/ 10 h 34"/>
                <a:gd name="T12" fmla="*/ 2 w 14"/>
                <a:gd name="T13" fmla="*/ 11 h 34"/>
                <a:gd name="T14" fmla="*/ 0 w 14"/>
                <a:gd name="T15" fmla="*/ 11 h 34"/>
                <a:gd name="T16" fmla="*/ 0 w 14"/>
                <a:gd name="T17" fmla="*/ 5 h 34"/>
                <a:gd name="T18" fmla="*/ 5 w 14"/>
                <a:gd name="T19" fmla="*/ 3 h 34"/>
                <a:gd name="T20" fmla="*/ 9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3" y="10"/>
                  </a:cubicBezTo>
                  <a:cubicBezTo>
                    <a:pt x="3" y="11"/>
                    <a:pt x="2" y="11"/>
                    <a:pt x="2" y="11"/>
                  </a:cubicBezTo>
                  <a:cubicBezTo>
                    <a:pt x="1" y="11"/>
                    <a:pt x="0" y="11"/>
                    <a:pt x="0" y="11"/>
                  </a:cubicBezTo>
                  <a:cubicBezTo>
                    <a:pt x="0" y="5"/>
                    <a:pt x="0" y="5"/>
                    <a:pt x="0" y="5"/>
                  </a:cubicBezTo>
                  <a:cubicBezTo>
                    <a:pt x="2" y="5"/>
                    <a:pt x="3" y="4"/>
                    <a:pt x="5" y="3"/>
                  </a:cubicBezTo>
                  <a:cubicBezTo>
                    <a:pt x="7" y="2"/>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8"/>
            <p:cNvSpPr>
              <a:spLocks noEditPoints="1"/>
            </p:cNvSpPr>
            <p:nvPr/>
          </p:nvSpPr>
          <p:spPr bwMode="auto">
            <a:xfrm>
              <a:off x="6940" y="1029"/>
              <a:ext cx="34" cy="47"/>
            </a:xfrm>
            <a:custGeom>
              <a:avLst/>
              <a:gdLst>
                <a:gd name="T0" fmla="*/ 12 w 24"/>
                <a:gd name="T1" fmla="*/ 34 h 34"/>
                <a:gd name="T2" fmla="*/ 0 w 24"/>
                <a:gd name="T3" fmla="*/ 17 h 34"/>
                <a:gd name="T4" fmla="*/ 4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4"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9"/>
            <p:cNvSpPr>
              <a:spLocks noEditPoints="1"/>
            </p:cNvSpPr>
            <p:nvPr/>
          </p:nvSpPr>
          <p:spPr bwMode="auto">
            <a:xfrm>
              <a:off x="6940" y="1095"/>
              <a:ext cx="34" cy="47"/>
            </a:xfrm>
            <a:custGeom>
              <a:avLst/>
              <a:gdLst>
                <a:gd name="T0" fmla="*/ 12 w 24"/>
                <a:gd name="T1" fmla="*/ 34 h 34"/>
                <a:gd name="T2" fmla="*/ 0 w 24"/>
                <a:gd name="T3" fmla="*/ 17 h 34"/>
                <a:gd name="T4" fmla="*/ 4 w 24"/>
                <a:gd name="T5" fmla="*/ 4 h 34"/>
                <a:gd name="T6" fmla="*/ 13 w 24"/>
                <a:gd name="T7" fmla="*/ 0 h 34"/>
                <a:gd name="T8" fmla="*/ 24 w 24"/>
                <a:gd name="T9" fmla="*/ 17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4" y="4"/>
                  </a:cubicBezTo>
                  <a:cubicBezTo>
                    <a:pt x="6" y="1"/>
                    <a:pt x="9" y="0"/>
                    <a:pt x="13" y="0"/>
                  </a:cubicBezTo>
                  <a:cubicBezTo>
                    <a:pt x="20" y="0"/>
                    <a:pt x="24" y="5"/>
                    <a:pt x="24" y="17"/>
                  </a:cubicBezTo>
                  <a:cubicBezTo>
                    <a:pt x="24" y="22"/>
                    <a:pt x="23" y="26"/>
                    <a:pt x="21" y="29"/>
                  </a:cubicBezTo>
                  <a:cubicBezTo>
                    <a:pt x="19" y="32"/>
                    <a:pt x="16" y="34"/>
                    <a:pt x="12" y="34"/>
                  </a:cubicBezTo>
                  <a:close/>
                  <a:moveTo>
                    <a:pt x="12" y="5"/>
                  </a:moveTo>
                  <a:cubicBezTo>
                    <a:pt x="9" y="5"/>
                    <a:pt x="8" y="9"/>
                    <a:pt x="8" y="17"/>
                  </a:cubicBezTo>
                  <a:cubicBezTo>
                    <a:pt x="8" y="25"/>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0"/>
            <p:cNvSpPr>
              <a:spLocks noEditPoints="1"/>
            </p:cNvSpPr>
            <p:nvPr/>
          </p:nvSpPr>
          <p:spPr bwMode="auto">
            <a:xfrm>
              <a:off x="6900" y="962"/>
              <a:ext cx="33" cy="4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8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3" y="5"/>
                  </a:cubicBezTo>
                  <a:cubicBezTo>
                    <a:pt x="6" y="2"/>
                    <a:pt x="9" y="0"/>
                    <a:pt x="13" y="0"/>
                  </a:cubicBezTo>
                  <a:cubicBezTo>
                    <a:pt x="20" y="0"/>
                    <a:pt x="24" y="6"/>
                    <a:pt x="24" y="17"/>
                  </a:cubicBezTo>
                  <a:cubicBezTo>
                    <a:pt x="24" y="23"/>
                    <a:pt x="23" y="27"/>
                    <a:pt x="21" y="30"/>
                  </a:cubicBezTo>
                  <a:cubicBezTo>
                    <a:pt x="19" y="33"/>
                    <a:pt x="16" y="35"/>
                    <a:pt x="12" y="35"/>
                  </a:cubicBezTo>
                  <a:close/>
                  <a:moveTo>
                    <a:pt x="12" y="6"/>
                  </a:moveTo>
                  <a:cubicBezTo>
                    <a:pt x="9" y="6"/>
                    <a:pt x="8" y="10"/>
                    <a:pt x="8" y="18"/>
                  </a:cubicBezTo>
                  <a:cubicBezTo>
                    <a:pt x="8" y="25"/>
                    <a:pt x="9" y="29"/>
                    <a:pt x="12" y="29"/>
                  </a:cubicBezTo>
                  <a:cubicBezTo>
                    <a:pt x="15" y="29"/>
                    <a:pt x="17" y="25"/>
                    <a:pt x="17" y="18"/>
                  </a:cubicBezTo>
                  <a:cubicBezTo>
                    <a:pt x="17" y="10"/>
                    <a:pt x="15" y="6"/>
                    <a:pt x="12"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1"/>
            <p:cNvSpPr>
              <a:spLocks/>
            </p:cNvSpPr>
            <p:nvPr/>
          </p:nvSpPr>
          <p:spPr bwMode="auto">
            <a:xfrm>
              <a:off x="6904" y="1027"/>
              <a:ext cx="21" cy="48"/>
            </a:xfrm>
            <a:custGeom>
              <a:avLst/>
              <a:gdLst>
                <a:gd name="T0" fmla="*/ 15 w 15"/>
                <a:gd name="T1" fmla="*/ 0 h 34"/>
                <a:gd name="T2" fmla="*/ 15 w 15"/>
                <a:gd name="T3" fmla="*/ 34 h 34"/>
                <a:gd name="T4" fmla="*/ 8 w 15"/>
                <a:gd name="T5" fmla="*/ 34 h 34"/>
                <a:gd name="T6" fmla="*/ 8 w 15"/>
                <a:gd name="T7" fmla="*/ 9 h 34"/>
                <a:gd name="T8" fmla="*/ 6 w 15"/>
                <a:gd name="T9" fmla="*/ 10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8" y="34"/>
                    <a:pt x="8" y="34"/>
                    <a:pt x="8" y="34"/>
                  </a:cubicBezTo>
                  <a:cubicBezTo>
                    <a:pt x="8" y="9"/>
                    <a:pt x="8" y="9"/>
                    <a:pt x="8" y="9"/>
                  </a:cubicBezTo>
                  <a:cubicBezTo>
                    <a:pt x="7" y="9"/>
                    <a:pt x="7" y="9"/>
                    <a:pt x="6" y="10"/>
                  </a:cubicBezTo>
                  <a:cubicBezTo>
                    <a:pt x="6" y="10"/>
                    <a:pt x="5" y="10"/>
                    <a:pt x="4" y="10"/>
                  </a:cubicBezTo>
                  <a:cubicBezTo>
                    <a:pt x="4" y="11"/>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2"/>
            <p:cNvSpPr>
              <a:spLocks noEditPoints="1"/>
            </p:cNvSpPr>
            <p:nvPr/>
          </p:nvSpPr>
          <p:spPr bwMode="auto">
            <a:xfrm>
              <a:off x="6900" y="1095"/>
              <a:ext cx="33" cy="47"/>
            </a:xfrm>
            <a:custGeom>
              <a:avLst/>
              <a:gdLst>
                <a:gd name="T0" fmla="*/ 12 w 24"/>
                <a:gd name="T1" fmla="*/ 34 h 34"/>
                <a:gd name="T2" fmla="*/ 0 w 24"/>
                <a:gd name="T3" fmla="*/ 17 h 34"/>
                <a:gd name="T4" fmla="*/ 3 w 24"/>
                <a:gd name="T5" fmla="*/ 4 h 34"/>
                <a:gd name="T6" fmla="*/ 13 w 24"/>
                <a:gd name="T7" fmla="*/ 0 h 34"/>
                <a:gd name="T8" fmla="*/ 24 w 24"/>
                <a:gd name="T9" fmla="*/ 17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3" y="4"/>
                  </a:cubicBezTo>
                  <a:cubicBezTo>
                    <a:pt x="6" y="1"/>
                    <a:pt x="9" y="0"/>
                    <a:pt x="13" y="0"/>
                  </a:cubicBezTo>
                  <a:cubicBezTo>
                    <a:pt x="20" y="0"/>
                    <a:pt x="24" y="5"/>
                    <a:pt x="24" y="17"/>
                  </a:cubicBezTo>
                  <a:cubicBezTo>
                    <a:pt x="24" y="22"/>
                    <a:pt x="23" y="26"/>
                    <a:pt x="21" y="29"/>
                  </a:cubicBezTo>
                  <a:cubicBezTo>
                    <a:pt x="19" y="32"/>
                    <a:pt x="16" y="34"/>
                    <a:pt x="12" y="34"/>
                  </a:cubicBezTo>
                  <a:close/>
                  <a:moveTo>
                    <a:pt x="12" y="5"/>
                  </a:moveTo>
                  <a:cubicBezTo>
                    <a:pt x="9" y="5"/>
                    <a:pt x="8" y="9"/>
                    <a:pt x="8" y="17"/>
                  </a:cubicBezTo>
                  <a:cubicBezTo>
                    <a:pt x="8" y="25"/>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3"/>
            <p:cNvSpPr>
              <a:spLocks noChangeArrowheads="1"/>
            </p:cNvSpPr>
            <p:nvPr/>
          </p:nvSpPr>
          <p:spPr bwMode="auto">
            <a:xfrm>
              <a:off x="7136" y="1078"/>
              <a:ext cx="280" cy="281"/>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4"/>
            <p:cNvSpPr>
              <a:spLocks/>
            </p:cNvSpPr>
            <p:nvPr/>
          </p:nvSpPr>
          <p:spPr bwMode="auto">
            <a:xfrm>
              <a:off x="7184" y="1128"/>
              <a:ext cx="21" cy="48"/>
            </a:xfrm>
            <a:custGeom>
              <a:avLst/>
              <a:gdLst>
                <a:gd name="T0" fmla="*/ 15 w 15"/>
                <a:gd name="T1" fmla="*/ 0 h 34"/>
                <a:gd name="T2" fmla="*/ 15 w 15"/>
                <a:gd name="T3" fmla="*/ 34 h 34"/>
                <a:gd name="T4" fmla="*/ 7 w 15"/>
                <a:gd name="T5" fmla="*/ 34 h 34"/>
                <a:gd name="T6" fmla="*/ 7 w 15"/>
                <a:gd name="T7" fmla="*/ 8 h 34"/>
                <a:gd name="T8" fmla="*/ 6 w 15"/>
                <a:gd name="T9" fmla="*/ 9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7" y="34"/>
                    <a:pt x="7" y="34"/>
                    <a:pt x="7" y="34"/>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5"/>
            <p:cNvSpPr>
              <a:spLocks noEditPoints="1"/>
            </p:cNvSpPr>
            <p:nvPr/>
          </p:nvSpPr>
          <p:spPr bwMode="auto">
            <a:xfrm>
              <a:off x="7220" y="1128"/>
              <a:ext cx="34" cy="48"/>
            </a:xfrm>
            <a:custGeom>
              <a:avLst/>
              <a:gdLst>
                <a:gd name="T0" fmla="*/ 12 w 24"/>
                <a:gd name="T1" fmla="*/ 34 h 34"/>
                <a:gd name="T2" fmla="*/ 0 w 24"/>
                <a:gd name="T3" fmla="*/ 18 h 34"/>
                <a:gd name="T4" fmla="*/ 3 w 24"/>
                <a:gd name="T5" fmla="*/ 5 h 34"/>
                <a:gd name="T6" fmla="*/ 13 w 24"/>
                <a:gd name="T7" fmla="*/ 0 h 34"/>
                <a:gd name="T8" fmla="*/ 24 w 24"/>
                <a:gd name="T9" fmla="*/ 17 h 34"/>
                <a:gd name="T10" fmla="*/ 21 w 24"/>
                <a:gd name="T11" fmla="*/ 30 h 34"/>
                <a:gd name="T12" fmla="*/ 12 w 24"/>
                <a:gd name="T13" fmla="*/ 34 h 34"/>
                <a:gd name="T14" fmla="*/ 12 w 24"/>
                <a:gd name="T15" fmla="*/ 6 h 34"/>
                <a:gd name="T16" fmla="*/ 8 w 24"/>
                <a:gd name="T17" fmla="*/ 18 h 34"/>
                <a:gd name="T18" fmla="*/ 12 w 24"/>
                <a:gd name="T19" fmla="*/ 29 h 34"/>
                <a:gd name="T20" fmla="*/ 17 w 24"/>
                <a:gd name="T21" fmla="*/ 17 h 34"/>
                <a:gd name="T22" fmla="*/ 12 w 24"/>
                <a:gd name="T23"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9"/>
                    <a:pt x="0" y="18"/>
                  </a:cubicBezTo>
                  <a:cubicBezTo>
                    <a:pt x="0" y="12"/>
                    <a:pt x="1" y="8"/>
                    <a:pt x="3" y="5"/>
                  </a:cubicBezTo>
                  <a:cubicBezTo>
                    <a:pt x="6" y="2"/>
                    <a:pt x="9" y="0"/>
                    <a:pt x="13" y="0"/>
                  </a:cubicBezTo>
                  <a:cubicBezTo>
                    <a:pt x="20" y="0"/>
                    <a:pt x="24" y="6"/>
                    <a:pt x="24" y="17"/>
                  </a:cubicBezTo>
                  <a:cubicBezTo>
                    <a:pt x="24" y="23"/>
                    <a:pt x="23" y="27"/>
                    <a:pt x="21" y="30"/>
                  </a:cubicBezTo>
                  <a:cubicBezTo>
                    <a:pt x="19" y="33"/>
                    <a:pt x="16" y="34"/>
                    <a:pt x="12" y="34"/>
                  </a:cubicBezTo>
                  <a:close/>
                  <a:moveTo>
                    <a:pt x="12" y="6"/>
                  </a:moveTo>
                  <a:cubicBezTo>
                    <a:pt x="9" y="6"/>
                    <a:pt x="8" y="10"/>
                    <a:pt x="8" y="18"/>
                  </a:cubicBezTo>
                  <a:cubicBezTo>
                    <a:pt x="8" y="25"/>
                    <a:pt x="9" y="29"/>
                    <a:pt x="12" y="29"/>
                  </a:cubicBezTo>
                  <a:cubicBezTo>
                    <a:pt x="15" y="29"/>
                    <a:pt x="17" y="25"/>
                    <a:pt x="17" y="17"/>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6"/>
            <p:cNvSpPr>
              <a:spLocks/>
            </p:cNvSpPr>
            <p:nvPr/>
          </p:nvSpPr>
          <p:spPr bwMode="auto">
            <a:xfrm>
              <a:off x="7263" y="1128"/>
              <a:ext cx="20" cy="48"/>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4" y="10"/>
                  </a:cubicBezTo>
                  <a:cubicBezTo>
                    <a:pt x="3" y="10"/>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7"/>
            <p:cNvSpPr>
              <a:spLocks noEditPoints="1"/>
            </p:cNvSpPr>
            <p:nvPr/>
          </p:nvSpPr>
          <p:spPr bwMode="auto">
            <a:xfrm>
              <a:off x="7179" y="1194"/>
              <a:ext cx="34" cy="4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8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3" y="5"/>
                  </a:cubicBezTo>
                  <a:cubicBezTo>
                    <a:pt x="5" y="2"/>
                    <a:pt x="9" y="0"/>
                    <a:pt x="13" y="0"/>
                  </a:cubicBezTo>
                  <a:cubicBezTo>
                    <a:pt x="20" y="0"/>
                    <a:pt x="24" y="6"/>
                    <a:pt x="24" y="17"/>
                  </a:cubicBezTo>
                  <a:cubicBezTo>
                    <a:pt x="24" y="23"/>
                    <a:pt x="23" y="27"/>
                    <a:pt x="21" y="30"/>
                  </a:cubicBezTo>
                  <a:cubicBezTo>
                    <a:pt x="19" y="33"/>
                    <a:pt x="16" y="35"/>
                    <a:pt x="12" y="35"/>
                  </a:cubicBezTo>
                  <a:close/>
                  <a:moveTo>
                    <a:pt x="12" y="6"/>
                  </a:moveTo>
                  <a:cubicBezTo>
                    <a:pt x="9" y="6"/>
                    <a:pt x="8" y="10"/>
                    <a:pt x="8" y="18"/>
                  </a:cubicBezTo>
                  <a:cubicBezTo>
                    <a:pt x="8" y="25"/>
                    <a:pt x="9" y="29"/>
                    <a:pt x="12" y="29"/>
                  </a:cubicBezTo>
                  <a:cubicBezTo>
                    <a:pt x="15" y="29"/>
                    <a:pt x="17" y="25"/>
                    <a:pt x="17" y="18"/>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8"/>
            <p:cNvSpPr>
              <a:spLocks/>
            </p:cNvSpPr>
            <p:nvPr/>
          </p:nvSpPr>
          <p:spPr bwMode="auto">
            <a:xfrm>
              <a:off x="7226" y="1194"/>
              <a:ext cx="19"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3 w 14"/>
                <a:gd name="T11" fmla="*/ 10 h 34"/>
                <a:gd name="T12" fmla="*/ 2 w 14"/>
                <a:gd name="T13" fmla="*/ 11 h 34"/>
                <a:gd name="T14" fmla="*/ 0 w 14"/>
                <a:gd name="T15" fmla="*/ 11 h 34"/>
                <a:gd name="T16" fmla="*/ 0 w 14"/>
                <a:gd name="T17" fmla="*/ 5 h 34"/>
                <a:gd name="T18" fmla="*/ 5 w 14"/>
                <a:gd name="T19" fmla="*/ 3 h 34"/>
                <a:gd name="T20" fmla="*/ 9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3" y="10"/>
                  </a:cubicBezTo>
                  <a:cubicBezTo>
                    <a:pt x="3" y="11"/>
                    <a:pt x="2" y="11"/>
                    <a:pt x="2" y="11"/>
                  </a:cubicBezTo>
                  <a:cubicBezTo>
                    <a:pt x="1" y="11"/>
                    <a:pt x="0" y="11"/>
                    <a:pt x="0" y="11"/>
                  </a:cubicBezTo>
                  <a:cubicBezTo>
                    <a:pt x="0" y="5"/>
                    <a:pt x="0" y="5"/>
                    <a:pt x="0" y="5"/>
                  </a:cubicBezTo>
                  <a:cubicBezTo>
                    <a:pt x="1" y="5"/>
                    <a:pt x="3"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79"/>
            <p:cNvSpPr>
              <a:spLocks noEditPoints="1"/>
            </p:cNvSpPr>
            <p:nvPr/>
          </p:nvSpPr>
          <p:spPr bwMode="auto">
            <a:xfrm>
              <a:off x="7258" y="1194"/>
              <a:ext cx="33" cy="49"/>
            </a:xfrm>
            <a:custGeom>
              <a:avLst/>
              <a:gdLst>
                <a:gd name="T0" fmla="*/ 12 w 24"/>
                <a:gd name="T1" fmla="*/ 35 h 35"/>
                <a:gd name="T2" fmla="*/ 0 w 24"/>
                <a:gd name="T3" fmla="*/ 18 h 35"/>
                <a:gd name="T4" fmla="*/ 4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8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4" y="5"/>
                  </a:cubicBezTo>
                  <a:cubicBezTo>
                    <a:pt x="6" y="2"/>
                    <a:pt x="9" y="0"/>
                    <a:pt x="13" y="0"/>
                  </a:cubicBezTo>
                  <a:cubicBezTo>
                    <a:pt x="20" y="0"/>
                    <a:pt x="24" y="6"/>
                    <a:pt x="24" y="17"/>
                  </a:cubicBezTo>
                  <a:cubicBezTo>
                    <a:pt x="24" y="23"/>
                    <a:pt x="23" y="27"/>
                    <a:pt x="21" y="30"/>
                  </a:cubicBezTo>
                  <a:cubicBezTo>
                    <a:pt x="19" y="33"/>
                    <a:pt x="16" y="35"/>
                    <a:pt x="12" y="35"/>
                  </a:cubicBezTo>
                  <a:close/>
                  <a:moveTo>
                    <a:pt x="12" y="6"/>
                  </a:moveTo>
                  <a:cubicBezTo>
                    <a:pt x="9" y="6"/>
                    <a:pt x="8" y="10"/>
                    <a:pt x="8" y="18"/>
                  </a:cubicBezTo>
                  <a:cubicBezTo>
                    <a:pt x="8" y="25"/>
                    <a:pt x="9" y="29"/>
                    <a:pt x="12" y="29"/>
                  </a:cubicBezTo>
                  <a:cubicBezTo>
                    <a:pt x="15" y="29"/>
                    <a:pt x="17" y="25"/>
                    <a:pt x="17" y="18"/>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0"/>
            <p:cNvSpPr>
              <a:spLocks noEditPoints="1"/>
            </p:cNvSpPr>
            <p:nvPr/>
          </p:nvSpPr>
          <p:spPr bwMode="auto">
            <a:xfrm>
              <a:off x="7179" y="1261"/>
              <a:ext cx="34" cy="48"/>
            </a:xfrm>
            <a:custGeom>
              <a:avLst/>
              <a:gdLst>
                <a:gd name="T0" fmla="*/ 12 w 24"/>
                <a:gd name="T1" fmla="*/ 34 h 34"/>
                <a:gd name="T2" fmla="*/ 0 w 24"/>
                <a:gd name="T3" fmla="*/ 17 h 34"/>
                <a:gd name="T4" fmla="*/ 3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5"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1"/>
            <p:cNvSpPr>
              <a:spLocks noEditPoints="1"/>
            </p:cNvSpPr>
            <p:nvPr/>
          </p:nvSpPr>
          <p:spPr bwMode="auto">
            <a:xfrm>
              <a:off x="7220" y="1261"/>
              <a:ext cx="34" cy="48"/>
            </a:xfrm>
            <a:custGeom>
              <a:avLst/>
              <a:gdLst>
                <a:gd name="T0" fmla="*/ 12 w 24"/>
                <a:gd name="T1" fmla="*/ 34 h 34"/>
                <a:gd name="T2" fmla="*/ 0 w 24"/>
                <a:gd name="T3" fmla="*/ 17 h 34"/>
                <a:gd name="T4" fmla="*/ 3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2"/>
            <p:cNvSpPr>
              <a:spLocks/>
            </p:cNvSpPr>
            <p:nvPr/>
          </p:nvSpPr>
          <p:spPr bwMode="auto">
            <a:xfrm>
              <a:off x="7263" y="1260"/>
              <a:ext cx="20" cy="47"/>
            </a:xfrm>
            <a:custGeom>
              <a:avLst/>
              <a:gdLst>
                <a:gd name="T0" fmla="*/ 14 w 14"/>
                <a:gd name="T1" fmla="*/ 0 h 34"/>
                <a:gd name="T2" fmla="*/ 14 w 14"/>
                <a:gd name="T3" fmla="*/ 34 h 34"/>
                <a:gd name="T4" fmla="*/ 7 w 14"/>
                <a:gd name="T5" fmla="*/ 34 h 34"/>
                <a:gd name="T6" fmla="*/ 7 w 14"/>
                <a:gd name="T7" fmla="*/ 9 h 34"/>
                <a:gd name="T8" fmla="*/ 5 w 14"/>
                <a:gd name="T9" fmla="*/ 10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9"/>
                    <a:pt x="7" y="9"/>
                    <a:pt x="7" y="9"/>
                  </a:cubicBezTo>
                  <a:cubicBezTo>
                    <a:pt x="6" y="9"/>
                    <a:pt x="6" y="9"/>
                    <a:pt x="5" y="10"/>
                  </a:cubicBezTo>
                  <a:cubicBezTo>
                    <a:pt x="5" y="10"/>
                    <a:pt x="4" y="10"/>
                    <a:pt x="4" y="10"/>
                  </a:cubicBezTo>
                  <a:cubicBezTo>
                    <a:pt x="3" y="11"/>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3"/>
            <p:cNvSpPr>
              <a:spLocks/>
            </p:cNvSpPr>
            <p:nvPr/>
          </p:nvSpPr>
          <p:spPr bwMode="auto">
            <a:xfrm>
              <a:off x="7343" y="1128"/>
              <a:ext cx="20" cy="48"/>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4" y="10"/>
                  </a:cubicBezTo>
                  <a:cubicBezTo>
                    <a:pt x="3" y="10"/>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4"/>
            <p:cNvSpPr>
              <a:spLocks noEditPoints="1"/>
            </p:cNvSpPr>
            <p:nvPr/>
          </p:nvSpPr>
          <p:spPr bwMode="auto">
            <a:xfrm>
              <a:off x="7339" y="1194"/>
              <a:ext cx="32" cy="49"/>
            </a:xfrm>
            <a:custGeom>
              <a:avLst/>
              <a:gdLst>
                <a:gd name="T0" fmla="*/ 11 w 23"/>
                <a:gd name="T1" fmla="*/ 35 h 35"/>
                <a:gd name="T2" fmla="*/ 0 w 23"/>
                <a:gd name="T3" fmla="*/ 18 h 35"/>
                <a:gd name="T4" fmla="*/ 3 w 23"/>
                <a:gd name="T5" fmla="*/ 5 h 35"/>
                <a:gd name="T6" fmla="*/ 12 w 23"/>
                <a:gd name="T7" fmla="*/ 0 h 35"/>
                <a:gd name="T8" fmla="*/ 23 w 23"/>
                <a:gd name="T9" fmla="*/ 17 h 35"/>
                <a:gd name="T10" fmla="*/ 20 w 23"/>
                <a:gd name="T11" fmla="*/ 30 h 35"/>
                <a:gd name="T12" fmla="*/ 11 w 23"/>
                <a:gd name="T13" fmla="*/ 35 h 35"/>
                <a:gd name="T14" fmla="*/ 12 w 23"/>
                <a:gd name="T15" fmla="*/ 6 h 35"/>
                <a:gd name="T16" fmla="*/ 7 w 23"/>
                <a:gd name="T17" fmla="*/ 18 h 35"/>
                <a:gd name="T18" fmla="*/ 12 w 23"/>
                <a:gd name="T19" fmla="*/ 29 h 35"/>
                <a:gd name="T20" fmla="*/ 16 w 23"/>
                <a:gd name="T21" fmla="*/ 18 h 35"/>
                <a:gd name="T22" fmla="*/ 12 w 23"/>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1" y="35"/>
                  </a:moveTo>
                  <a:cubicBezTo>
                    <a:pt x="3" y="35"/>
                    <a:pt x="0" y="29"/>
                    <a:pt x="0" y="18"/>
                  </a:cubicBezTo>
                  <a:cubicBezTo>
                    <a:pt x="0" y="12"/>
                    <a:pt x="1" y="8"/>
                    <a:pt x="3" y="5"/>
                  </a:cubicBezTo>
                  <a:cubicBezTo>
                    <a:pt x="5" y="2"/>
                    <a:pt x="8" y="0"/>
                    <a:pt x="12" y="0"/>
                  </a:cubicBezTo>
                  <a:cubicBezTo>
                    <a:pt x="20" y="0"/>
                    <a:pt x="23" y="6"/>
                    <a:pt x="23" y="17"/>
                  </a:cubicBezTo>
                  <a:cubicBezTo>
                    <a:pt x="23" y="23"/>
                    <a:pt x="22" y="27"/>
                    <a:pt x="20" y="30"/>
                  </a:cubicBezTo>
                  <a:cubicBezTo>
                    <a:pt x="18" y="33"/>
                    <a:pt x="15" y="35"/>
                    <a:pt x="11" y="35"/>
                  </a:cubicBezTo>
                  <a:close/>
                  <a:moveTo>
                    <a:pt x="12" y="6"/>
                  </a:moveTo>
                  <a:cubicBezTo>
                    <a:pt x="8" y="6"/>
                    <a:pt x="7" y="10"/>
                    <a:pt x="7" y="18"/>
                  </a:cubicBezTo>
                  <a:cubicBezTo>
                    <a:pt x="7" y="25"/>
                    <a:pt x="8" y="29"/>
                    <a:pt x="12" y="29"/>
                  </a:cubicBezTo>
                  <a:cubicBezTo>
                    <a:pt x="15" y="29"/>
                    <a:pt x="16" y="25"/>
                    <a:pt x="16" y="18"/>
                  </a:cubicBezTo>
                  <a:cubicBezTo>
                    <a:pt x="16"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5"/>
            <p:cNvSpPr>
              <a:spLocks noEditPoints="1"/>
            </p:cNvSpPr>
            <p:nvPr/>
          </p:nvSpPr>
          <p:spPr bwMode="auto">
            <a:xfrm>
              <a:off x="7339" y="1261"/>
              <a:ext cx="32" cy="48"/>
            </a:xfrm>
            <a:custGeom>
              <a:avLst/>
              <a:gdLst>
                <a:gd name="T0" fmla="*/ 11 w 23"/>
                <a:gd name="T1" fmla="*/ 34 h 34"/>
                <a:gd name="T2" fmla="*/ 0 w 23"/>
                <a:gd name="T3" fmla="*/ 17 h 34"/>
                <a:gd name="T4" fmla="*/ 3 w 23"/>
                <a:gd name="T5" fmla="*/ 4 h 34"/>
                <a:gd name="T6" fmla="*/ 12 w 23"/>
                <a:gd name="T7" fmla="*/ 0 h 34"/>
                <a:gd name="T8" fmla="*/ 23 w 23"/>
                <a:gd name="T9" fmla="*/ 16 h 34"/>
                <a:gd name="T10" fmla="*/ 20 w 23"/>
                <a:gd name="T11" fmla="*/ 29 h 34"/>
                <a:gd name="T12" fmla="*/ 11 w 23"/>
                <a:gd name="T13" fmla="*/ 34 h 34"/>
                <a:gd name="T14" fmla="*/ 12 w 23"/>
                <a:gd name="T15" fmla="*/ 5 h 34"/>
                <a:gd name="T16" fmla="*/ 7 w 23"/>
                <a:gd name="T17" fmla="*/ 17 h 34"/>
                <a:gd name="T18" fmla="*/ 12 w 23"/>
                <a:gd name="T19" fmla="*/ 28 h 34"/>
                <a:gd name="T20" fmla="*/ 16 w 23"/>
                <a:gd name="T21" fmla="*/ 17 h 34"/>
                <a:gd name="T22" fmla="*/ 12 w 23"/>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4">
                  <a:moveTo>
                    <a:pt x="11" y="34"/>
                  </a:moveTo>
                  <a:cubicBezTo>
                    <a:pt x="3" y="34"/>
                    <a:pt x="0" y="28"/>
                    <a:pt x="0" y="17"/>
                  </a:cubicBezTo>
                  <a:cubicBezTo>
                    <a:pt x="0" y="11"/>
                    <a:pt x="1" y="7"/>
                    <a:pt x="3" y="4"/>
                  </a:cubicBezTo>
                  <a:cubicBezTo>
                    <a:pt x="5" y="1"/>
                    <a:pt x="8" y="0"/>
                    <a:pt x="12" y="0"/>
                  </a:cubicBezTo>
                  <a:cubicBezTo>
                    <a:pt x="20" y="0"/>
                    <a:pt x="23" y="5"/>
                    <a:pt x="23" y="16"/>
                  </a:cubicBezTo>
                  <a:cubicBezTo>
                    <a:pt x="23" y="22"/>
                    <a:pt x="22" y="26"/>
                    <a:pt x="20" y="29"/>
                  </a:cubicBezTo>
                  <a:cubicBezTo>
                    <a:pt x="18" y="32"/>
                    <a:pt x="15" y="34"/>
                    <a:pt x="11" y="34"/>
                  </a:cubicBezTo>
                  <a:close/>
                  <a:moveTo>
                    <a:pt x="12" y="5"/>
                  </a:moveTo>
                  <a:cubicBezTo>
                    <a:pt x="8" y="5"/>
                    <a:pt x="7" y="9"/>
                    <a:pt x="7" y="17"/>
                  </a:cubicBezTo>
                  <a:cubicBezTo>
                    <a:pt x="7" y="24"/>
                    <a:pt x="8" y="28"/>
                    <a:pt x="12" y="28"/>
                  </a:cubicBezTo>
                  <a:cubicBezTo>
                    <a:pt x="15" y="28"/>
                    <a:pt x="16" y="24"/>
                    <a:pt x="16" y="17"/>
                  </a:cubicBezTo>
                  <a:cubicBezTo>
                    <a:pt x="16"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86"/>
            <p:cNvSpPr>
              <a:spLocks noEditPoints="1"/>
            </p:cNvSpPr>
            <p:nvPr/>
          </p:nvSpPr>
          <p:spPr bwMode="auto">
            <a:xfrm>
              <a:off x="7297" y="1128"/>
              <a:ext cx="34" cy="48"/>
            </a:xfrm>
            <a:custGeom>
              <a:avLst/>
              <a:gdLst>
                <a:gd name="T0" fmla="*/ 12 w 24"/>
                <a:gd name="T1" fmla="*/ 34 h 34"/>
                <a:gd name="T2" fmla="*/ 0 w 24"/>
                <a:gd name="T3" fmla="*/ 18 h 34"/>
                <a:gd name="T4" fmla="*/ 4 w 24"/>
                <a:gd name="T5" fmla="*/ 5 h 34"/>
                <a:gd name="T6" fmla="*/ 13 w 24"/>
                <a:gd name="T7" fmla="*/ 0 h 34"/>
                <a:gd name="T8" fmla="*/ 24 w 24"/>
                <a:gd name="T9" fmla="*/ 17 h 34"/>
                <a:gd name="T10" fmla="*/ 21 w 24"/>
                <a:gd name="T11" fmla="*/ 30 h 34"/>
                <a:gd name="T12" fmla="*/ 12 w 24"/>
                <a:gd name="T13" fmla="*/ 34 h 34"/>
                <a:gd name="T14" fmla="*/ 12 w 24"/>
                <a:gd name="T15" fmla="*/ 6 h 34"/>
                <a:gd name="T16" fmla="*/ 8 w 24"/>
                <a:gd name="T17" fmla="*/ 18 h 34"/>
                <a:gd name="T18" fmla="*/ 12 w 24"/>
                <a:gd name="T19" fmla="*/ 29 h 34"/>
                <a:gd name="T20" fmla="*/ 17 w 24"/>
                <a:gd name="T21" fmla="*/ 17 h 34"/>
                <a:gd name="T22" fmla="*/ 12 w 24"/>
                <a:gd name="T23"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9"/>
                    <a:pt x="0" y="18"/>
                  </a:cubicBezTo>
                  <a:cubicBezTo>
                    <a:pt x="0" y="12"/>
                    <a:pt x="1" y="8"/>
                    <a:pt x="4" y="5"/>
                  </a:cubicBezTo>
                  <a:cubicBezTo>
                    <a:pt x="6" y="2"/>
                    <a:pt x="9" y="0"/>
                    <a:pt x="13" y="0"/>
                  </a:cubicBezTo>
                  <a:cubicBezTo>
                    <a:pt x="20" y="0"/>
                    <a:pt x="24" y="6"/>
                    <a:pt x="24" y="17"/>
                  </a:cubicBezTo>
                  <a:cubicBezTo>
                    <a:pt x="24" y="23"/>
                    <a:pt x="23" y="27"/>
                    <a:pt x="21" y="30"/>
                  </a:cubicBezTo>
                  <a:cubicBezTo>
                    <a:pt x="19" y="33"/>
                    <a:pt x="16" y="34"/>
                    <a:pt x="12" y="34"/>
                  </a:cubicBezTo>
                  <a:close/>
                  <a:moveTo>
                    <a:pt x="12" y="6"/>
                  </a:moveTo>
                  <a:cubicBezTo>
                    <a:pt x="9" y="6"/>
                    <a:pt x="8" y="10"/>
                    <a:pt x="8" y="18"/>
                  </a:cubicBezTo>
                  <a:cubicBezTo>
                    <a:pt x="8" y="25"/>
                    <a:pt x="9" y="29"/>
                    <a:pt x="12" y="29"/>
                  </a:cubicBezTo>
                  <a:cubicBezTo>
                    <a:pt x="15" y="29"/>
                    <a:pt x="17" y="25"/>
                    <a:pt x="17" y="17"/>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87"/>
            <p:cNvSpPr>
              <a:spLocks/>
            </p:cNvSpPr>
            <p:nvPr/>
          </p:nvSpPr>
          <p:spPr bwMode="auto">
            <a:xfrm>
              <a:off x="7303" y="1194"/>
              <a:ext cx="19"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4" y="10"/>
                  </a:cubicBezTo>
                  <a:cubicBezTo>
                    <a:pt x="3" y="11"/>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88"/>
            <p:cNvSpPr>
              <a:spLocks noEditPoints="1"/>
            </p:cNvSpPr>
            <p:nvPr/>
          </p:nvSpPr>
          <p:spPr bwMode="auto">
            <a:xfrm>
              <a:off x="7297" y="1261"/>
              <a:ext cx="34" cy="48"/>
            </a:xfrm>
            <a:custGeom>
              <a:avLst/>
              <a:gdLst>
                <a:gd name="T0" fmla="*/ 12 w 24"/>
                <a:gd name="T1" fmla="*/ 34 h 34"/>
                <a:gd name="T2" fmla="*/ 0 w 24"/>
                <a:gd name="T3" fmla="*/ 17 h 34"/>
                <a:gd name="T4" fmla="*/ 4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4"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89"/>
            <p:cNvSpPr>
              <a:spLocks noChangeArrowheads="1"/>
            </p:cNvSpPr>
            <p:nvPr/>
          </p:nvSpPr>
          <p:spPr bwMode="auto">
            <a:xfrm>
              <a:off x="6858" y="356"/>
              <a:ext cx="193" cy="19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0"/>
            <p:cNvSpPr>
              <a:spLocks/>
            </p:cNvSpPr>
            <p:nvPr/>
          </p:nvSpPr>
          <p:spPr bwMode="auto">
            <a:xfrm>
              <a:off x="6891" y="391"/>
              <a:ext cx="14" cy="32"/>
            </a:xfrm>
            <a:custGeom>
              <a:avLst/>
              <a:gdLst>
                <a:gd name="T0" fmla="*/ 10 w 10"/>
                <a:gd name="T1" fmla="*/ 0 h 23"/>
                <a:gd name="T2" fmla="*/ 10 w 10"/>
                <a:gd name="T3" fmla="*/ 23 h 23"/>
                <a:gd name="T4" fmla="*/ 5 w 10"/>
                <a:gd name="T5" fmla="*/ 23 h 23"/>
                <a:gd name="T6" fmla="*/ 5 w 10"/>
                <a:gd name="T7" fmla="*/ 5 h 23"/>
                <a:gd name="T8" fmla="*/ 4 w 10"/>
                <a:gd name="T9" fmla="*/ 6 h 23"/>
                <a:gd name="T10" fmla="*/ 3 w 10"/>
                <a:gd name="T11" fmla="*/ 7 h 23"/>
                <a:gd name="T12" fmla="*/ 1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5"/>
                    <a:pt x="5" y="5"/>
                    <a:pt x="5" y="5"/>
                  </a:cubicBezTo>
                  <a:cubicBezTo>
                    <a:pt x="5" y="5"/>
                    <a:pt x="4" y="6"/>
                    <a:pt x="4" y="6"/>
                  </a:cubicBezTo>
                  <a:cubicBezTo>
                    <a:pt x="4" y="6"/>
                    <a:pt x="3" y="6"/>
                    <a:pt x="3" y="7"/>
                  </a:cubicBezTo>
                  <a:cubicBezTo>
                    <a:pt x="2" y="7"/>
                    <a:pt x="2" y="7"/>
                    <a:pt x="1" y="7"/>
                  </a:cubicBezTo>
                  <a:cubicBezTo>
                    <a:pt x="1" y="7"/>
                    <a:pt x="1" y="7"/>
                    <a:pt x="0" y="7"/>
                  </a:cubicBezTo>
                  <a:cubicBezTo>
                    <a:pt x="0" y="3"/>
                    <a:pt x="0" y="3"/>
                    <a:pt x="0" y="3"/>
                  </a:cubicBezTo>
                  <a:cubicBezTo>
                    <a:pt x="1" y="3"/>
                    <a:pt x="3" y="2"/>
                    <a:pt x="4" y="2"/>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1"/>
            <p:cNvSpPr>
              <a:spLocks noEditPoints="1"/>
            </p:cNvSpPr>
            <p:nvPr/>
          </p:nvSpPr>
          <p:spPr bwMode="auto">
            <a:xfrm>
              <a:off x="6916" y="391"/>
              <a:ext cx="23"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1" y="5"/>
                    <a:pt x="2" y="3"/>
                  </a:cubicBezTo>
                  <a:cubicBezTo>
                    <a:pt x="3" y="1"/>
                    <a:pt x="6" y="0"/>
                    <a:pt x="8" y="0"/>
                  </a:cubicBezTo>
                  <a:cubicBezTo>
                    <a:pt x="14" y="0"/>
                    <a:pt x="16" y="4"/>
                    <a:pt x="16" y="11"/>
                  </a:cubicBezTo>
                  <a:cubicBezTo>
                    <a:pt x="16" y="15"/>
                    <a:pt x="16"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2"/>
            <p:cNvSpPr>
              <a:spLocks/>
            </p:cNvSpPr>
            <p:nvPr/>
          </p:nvSpPr>
          <p:spPr bwMode="auto">
            <a:xfrm>
              <a:off x="6946" y="391"/>
              <a:ext cx="12" cy="32"/>
            </a:xfrm>
            <a:custGeom>
              <a:avLst/>
              <a:gdLst>
                <a:gd name="T0" fmla="*/ 9 w 9"/>
                <a:gd name="T1" fmla="*/ 0 h 23"/>
                <a:gd name="T2" fmla="*/ 9 w 9"/>
                <a:gd name="T3" fmla="*/ 23 h 23"/>
                <a:gd name="T4" fmla="*/ 4 w 9"/>
                <a:gd name="T5" fmla="*/ 23 h 23"/>
                <a:gd name="T6" fmla="*/ 4 w 9"/>
                <a:gd name="T7" fmla="*/ 5 h 23"/>
                <a:gd name="T8" fmla="*/ 4 w 9"/>
                <a:gd name="T9" fmla="*/ 6 h 23"/>
                <a:gd name="T10" fmla="*/ 2 w 9"/>
                <a:gd name="T11" fmla="*/ 7 h 23"/>
                <a:gd name="T12" fmla="*/ 1 w 9"/>
                <a:gd name="T13" fmla="*/ 7 h 23"/>
                <a:gd name="T14" fmla="*/ 0 w 9"/>
                <a:gd name="T15" fmla="*/ 7 h 23"/>
                <a:gd name="T16" fmla="*/ 0 w 9"/>
                <a:gd name="T17" fmla="*/ 3 h 23"/>
                <a:gd name="T18" fmla="*/ 3 w 9"/>
                <a:gd name="T19" fmla="*/ 2 h 23"/>
                <a:gd name="T20" fmla="*/ 6 w 9"/>
                <a:gd name="T21" fmla="*/ 0 h 23"/>
                <a:gd name="T22" fmla="*/ 9 w 9"/>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3">
                  <a:moveTo>
                    <a:pt x="9" y="0"/>
                  </a:moveTo>
                  <a:cubicBezTo>
                    <a:pt x="9" y="23"/>
                    <a:pt x="9" y="23"/>
                    <a:pt x="9" y="23"/>
                  </a:cubicBezTo>
                  <a:cubicBezTo>
                    <a:pt x="4" y="23"/>
                    <a:pt x="4" y="23"/>
                    <a:pt x="4" y="23"/>
                  </a:cubicBezTo>
                  <a:cubicBezTo>
                    <a:pt x="4" y="5"/>
                    <a:pt x="4" y="5"/>
                    <a:pt x="4" y="5"/>
                  </a:cubicBezTo>
                  <a:cubicBezTo>
                    <a:pt x="4" y="5"/>
                    <a:pt x="4" y="6"/>
                    <a:pt x="4" y="6"/>
                  </a:cubicBezTo>
                  <a:cubicBezTo>
                    <a:pt x="3" y="6"/>
                    <a:pt x="3" y="6"/>
                    <a:pt x="2" y="7"/>
                  </a:cubicBezTo>
                  <a:cubicBezTo>
                    <a:pt x="2" y="7"/>
                    <a:pt x="1" y="7"/>
                    <a:pt x="1" y="7"/>
                  </a:cubicBezTo>
                  <a:cubicBezTo>
                    <a:pt x="1" y="7"/>
                    <a:pt x="0" y="7"/>
                    <a:pt x="0" y="7"/>
                  </a:cubicBezTo>
                  <a:cubicBezTo>
                    <a:pt x="0" y="3"/>
                    <a:pt x="0" y="3"/>
                    <a:pt x="0" y="3"/>
                  </a:cubicBezTo>
                  <a:cubicBezTo>
                    <a:pt x="1" y="3"/>
                    <a:pt x="2" y="2"/>
                    <a:pt x="3" y="2"/>
                  </a:cubicBezTo>
                  <a:cubicBezTo>
                    <a:pt x="4"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3"/>
            <p:cNvSpPr>
              <a:spLocks noEditPoints="1"/>
            </p:cNvSpPr>
            <p:nvPr/>
          </p:nvSpPr>
          <p:spPr bwMode="auto">
            <a:xfrm>
              <a:off x="6888" y="435"/>
              <a:ext cx="23" cy="34"/>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0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3" y="24"/>
                    <a:pt x="0" y="20"/>
                    <a:pt x="0" y="12"/>
                  </a:cubicBezTo>
                  <a:cubicBezTo>
                    <a:pt x="0" y="8"/>
                    <a:pt x="1" y="5"/>
                    <a:pt x="2" y="3"/>
                  </a:cubicBezTo>
                  <a:cubicBezTo>
                    <a:pt x="3" y="1"/>
                    <a:pt x="6" y="0"/>
                    <a:pt x="8" y="0"/>
                  </a:cubicBezTo>
                  <a:cubicBezTo>
                    <a:pt x="14" y="0"/>
                    <a:pt x="16" y="4"/>
                    <a:pt x="16" y="12"/>
                  </a:cubicBezTo>
                  <a:cubicBezTo>
                    <a:pt x="16" y="15"/>
                    <a:pt x="16" y="18"/>
                    <a:pt x="14" y="20"/>
                  </a:cubicBezTo>
                  <a:cubicBezTo>
                    <a:pt x="13" y="22"/>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4"/>
            <p:cNvSpPr>
              <a:spLocks/>
            </p:cNvSpPr>
            <p:nvPr/>
          </p:nvSpPr>
          <p:spPr bwMode="auto">
            <a:xfrm>
              <a:off x="6919" y="435"/>
              <a:ext cx="14" cy="33"/>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1 w 10"/>
                <a:gd name="T13" fmla="*/ 7 h 23"/>
                <a:gd name="T14" fmla="*/ 0 w 10"/>
                <a:gd name="T15" fmla="*/ 8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6"/>
                  </a:cubicBezTo>
                  <a:cubicBezTo>
                    <a:pt x="4" y="6"/>
                    <a:pt x="3" y="7"/>
                    <a:pt x="3" y="7"/>
                  </a:cubicBezTo>
                  <a:cubicBezTo>
                    <a:pt x="2" y="7"/>
                    <a:pt x="2" y="7"/>
                    <a:pt x="1" y="7"/>
                  </a:cubicBezTo>
                  <a:cubicBezTo>
                    <a:pt x="1" y="7"/>
                    <a:pt x="0" y="8"/>
                    <a:pt x="0" y="8"/>
                  </a:cubicBezTo>
                  <a:cubicBezTo>
                    <a:pt x="0" y="3"/>
                    <a:pt x="0" y="3"/>
                    <a:pt x="0" y="3"/>
                  </a:cubicBezTo>
                  <a:cubicBezTo>
                    <a:pt x="1" y="3"/>
                    <a:pt x="3" y="2"/>
                    <a:pt x="4" y="2"/>
                  </a:cubicBezTo>
                  <a:cubicBezTo>
                    <a:pt x="5" y="1"/>
                    <a:pt x="6" y="1"/>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5"/>
            <p:cNvSpPr>
              <a:spLocks noEditPoints="1"/>
            </p:cNvSpPr>
            <p:nvPr/>
          </p:nvSpPr>
          <p:spPr bwMode="auto">
            <a:xfrm>
              <a:off x="6942" y="435"/>
              <a:ext cx="23" cy="34"/>
            </a:xfrm>
            <a:custGeom>
              <a:avLst/>
              <a:gdLst>
                <a:gd name="T0" fmla="*/ 8 w 17"/>
                <a:gd name="T1" fmla="*/ 24 h 24"/>
                <a:gd name="T2" fmla="*/ 0 w 17"/>
                <a:gd name="T3" fmla="*/ 12 h 24"/>
                <a:gd name="T4" fmla="*/ 3 w 17"/>
                <a:gd name="T5" fmla="*/ 3 h 24"/>
                <a:gd name="T6" fmla="*/ 9 w 17"/>
                <a:gd name="T7" fmla="*/ 0 h 24"/>
                <a:gd name="T8" fmla="*/ 17 w 17"/>
                <a:gd name="T9" fmla="*/ 12 h 24"/>
                <a:gd name="T10" fmla="*/ 15 w 17"/>
                <a:gd name="T11" fmla="*/ 20 h 24"/>
                <a:gd name="T12" fmla="*/ 8 w 17"/>
                <a:gd name="T13" fmla="*/ 24 h 24"/>
                <a:gd name="T14" fmla="*/ 9 w 17"/>
                <a:gd name="T15" fmla="*/ 4 h 24"/>
                <a:gd name="T16" fmla="*/ 5 w 17"/>
                <a:gd name="T17" fmla="*/ 12 h 24"/>
                <a:gd name="T18" fmla="*/ 9 w 17"/>
                <a:gd name="T19" fmla="*/ 20 h 24"/>
                <a:gd name="T20" fmla="*/ 12 w 17"/>
                <a:gd name="T21" fmla="*/ 12 h 24"/>
                <a:gd name="T22" fmla="*/ 9 w 17"/>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4">
                  <a:moveTo>
                    <a:pt x="8" y="24"/>
                  </a:moveTo>
                  <a:cubicBezTo>
                    <a:pt x="3" y="24"/>
                    <a:pt x="0" y="20"/>
                    <a:pt x="0" y="12"/>
                  </a:cubicBezTo>
                  <a:cubicBezTo>
                    <a:pt x="0" y="8"/>
                    <a:pt x="1" y="5"/>
                    <a:pt x="3" y="3"/>
                  </a:cubicBezTo>
                  <a:cubicBezTo>
                    <a:pt x="4" y="1"/>
                    <a:pt x="6" y="0"/>
                    <a:pt x="9" y="0"/>
                  </a:cubicBezTo>
                  <a:cubicBezTo>
                    <a:pt x="14" y="0"/>
                    <a:pt x="17" y="4"/>
                    <a:pt x="17" y="12"/>
                  </a:cubicBezTo>
                  <a:cubicBezTo>
                    <a:pt x="17" y="15"/>
                    <a:pt x="16" y="18"/>
                    <a:pt x="15" y="20"/>
                  </a:cubicBezTo>
                  <a:cubicBezTo>
                    <a:pt x="13" y="22"/>
                    <a:pt x="11" y="24"/>
                    <a:pt x="8" y="24"/>
                  </a:cubicBezTo>
                  <a:close/>
                  <a:moveTo>
                    <a:pt x="9" y="4"/>
                  </a:moveTo>
                  <a:cubicBezTo>
                    <a:pt x="7" y="4"/>
                    <a:pt x="5" y="7"/>
                    <a:pt x="5" y="12"/>
                  </a:cubicBezTo>
                  <a:cubicBezTo>
                    <a:pt x="5" y="17"/>
                    <a:pt x="7" y="20"/>
                    <a:pt x="9" y="20"/>
                  </a:cubicBezTo>
                  <a:cubicBezTo>
                    <a:pt x="11" y="20"/>
                    <a:pt x="12" y="17"/>
                    <a:pt x="12" y="12"/>
                  </a:cubicBezTo>
                  <a:cubicBezTo>
                    <a:pt x="12" y="7"/>
                    <a:pt x="11" y="4"/>
                    <a:pt x="9"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6"/>
            <p:cNvSpPr>
              <a:spLocks noEditPoints="1"/>
            </p:cNvSpPr>
            <p:nvPr/>
          </p:nvSpPr>
          <p:spPr bwMode="auto">
            <a:xfrm>
              <a:off x="6888" y="480"/>
              <a:ext cx="23"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3" y="24"/>
                    <a:pt x="0" y="20"/>
                    <a:pt x="0" y="12"/>
                  </a:cubicBezTo>
                  <a:cubicBezTo>
                    <a:pt x="0" y="9"/>
                    <a:pt x="1" y="6"/>
                    <a:pt x="2" y="4"/>
                  </a:cubicBezTo>
                  <a:cubicBezTo>
                    <a:pt x="3" y="1"/>
                    <a:pt x="6" y="0"/>
                    <a:pt x="8" y="0"/>
                  </a:cubicBezTo>
                  <a:cubicBezTo>
                    <a:pt x="14" y="0"/>
                    <a:pt x="16" y="4"/>
                    <a:pt x="16" y="12"/>
                  </a:cubicBezTo>
                  <a:cubicBezTo>
                    <a:pt x="16" y="16"/>
                    <a:pt x="16"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7"/>
            <p:cNvSpPr>
              <a:spLocks noEditPoints="1"/>
            </p:cNvSpPr>
            <p:nvPr/>
          </p:nvSpPr>
          <p:spPr bwMode="auto">
            <a:xfrm>
              <a:off x="6916" y="480"/>
              <a:ext cx="23"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9"/>
                    <a:pt x="1" y="6"/>
                    <a:pt x="2" y="4"/>
                  </a:cubicBezTo>
                  <a:cubicBezTo>
                    <a:pt x="3" y="1"/>
                    <a:pt x="6" y="0"/>
                    <a:pt x="8" y="0"/>
                  </a:cubicBezTo>
                  <a:cubicBezTo>
                    <a:pt x="14" y="0"/>
                    <a:pt x="16" y="4"/>
                    <a:pt x="16" y="12"/>
                  </a:cubicBezTo>
                  <a:cubicBezTo>
                    <a:pt x="16" y="16"/>
                    <a:pt x="16"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8"/>
            <p:cNvSpPr>
              <a:spLocks/>
            </p:cNvSpPr>
            <p:nvPr/>
          </p:nvSpPr>
          <p:spPr bwMode="auto">
            <a:xfrm>
              <a:off x="6946" y="480"/>
              <a:ext cx="12" cy="32"/>
            </a:xfrm>
            <a:custGeom>
              <a:avLst/>
              <a:gdLst>
                <a:gd name="T0" fmla="*/ 9 w 9"/>
                <a:gd name="T1" fmla="*/ 0 h 23"/>
                <a:gd name="T2" fmla="*/ 9 w 9"/>
                <a:gd name="T3" fmla="*/ 23 h 23"/>
                <a:gd name="T4" fmla="*/ 4 w 9"/>
                <a:gd name="T5" fmla="*/ 23 h 23"/>
                <a:gd name="T6" fmla="*/ 4 w 9"/>
                <a:gd name="T7" fmla="*/ 6 h 23"/>
                <a:gd name="T8" fmla="*/ 4 w 9"/>
                <a:gd name="T9" fmla="*/ 7 h 23"/>
                <a:gd name="T10" fmla="*/ 2 w 9"/>
                <a:gd name="T11" fmla="*/ 7 h 23"/>
                <a:gd name="T12" fmla="*/ 1 w 9"/>
                <a:gd name="T13" fmla="*/ 8 h 23"/>
                <a:gd name="T14" fmla="*/ 0 w 9"/>
                <a:gd name="T15" fmla="*/ 8 h 23"/>
                <a:gd name="T16" fmla="*/ 0 w 9"/>
                <a:gd name="T17" fmla="*/ 4 h 23"/>
                <a:gd name="T18" fmla="*/ 3 w 9"/>
                <a:gd name="T19" fmla="*/ 2 h 23"/>
                <a:gd name="T20" fmla="*/ 6 w 9"/>
                <a:gd name="T21" fmla="*/ 0 h 23"/>
                <a:gd name="T22" fmla="*/ 9 w 9"/>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3">
                  <a:moveTo>
                    <a:pt x="9" y="0"/>
                  </a:moveTo>
                  <a:cubicBezTo>
                    <a:pt x="9" y="23"/>
                    <a:pt x="9" y="23"/>
                    <a:pt x="9" y="23"/>
                  </a:cubicBezTo>
                  <a:cubicBezTo>
                    <a:pt x="4" y="23"/>
                    <a:pt x="4" y="23"/>
                    <a:pt x="4" y="23"/>
                  </a:cubicBezTo>
                  <a:cubicBezTo>
                    <a:pt x="4" y="6"/>
                    <a:pt x="4" y="6"/>
                    <a:pt x="4" y="6"/>
                  </a:cubicBezTo>
                  <a:cubicBezTo>
                    <a:pt x="4" y="6"/>
                    <a:pt x="4" y="6"/>
                    <a:pt x="4" y="7"/>
                  </a:cubicBezTo>
                  <a:cubicBezTo>
                    <a:pt x="3" y="7"/>
                    <a:pt x="3" y="7"/>
                    <a:pt x="2" y="7"/>
                  </a:cubicBezTo>
                  <a:cubicBezTo>
                    <a:pt x="2" y="7"/>
                    <a:pt x="1" y="8"/>
                    <a:pt x="1" y="8"/>
                  </a:cubicBezTo>
                  <a:cubicBezTo>
                    <a:pt x="1" y="8"/>
                    <a:pt x="0" y="8"/>
                    <a:pt x="0" y="8"/>
                  </a:cubicBezTo>
                  <a:cubicBezTo>
                    <a:pt x="0" y="4"/>
                    <a:pt x="0" y="4"/>
                    <a:pt x="0" y="4"/>
                  </a:cubicBezTo>
                  <a:cubicBezTo>
                    <a:pt x="1" y="3"/>
                    <a:pt x="2" y="3"/>
                    <a:pt x="3" y="2"/>
                  </a:cubicBezTo>
                  <a:cubicBezTo>
                    <a:pt x="4" y="2"/>
                    <a:pt x="6" y="1"/>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9"/>
            <p:cNvSpPr>
              <a:spLocks/>
            </p:cNvSpPr>
            <p:nvPr/>
          </p:nvSpPr>
          <p:spPr bwMode="auto">
            <a:xfrm>
              <a:off x="7000" y="391"/>
              <a:ext cx="14" cy="32"/>
            </a:xfrm>
            <a:custGeom>
              <a:avLst/>
              <a:gdLst>
                <a:gd name="T0" fmla="*/ 10 w 10"/>
                <a:gd name="T1" fmla="*/ 0 h 23"/>
                <a:gd name="T2" fmla="*/ 10 w 10"/>
                <a:gd name="T3" fmla="*/ 23 h 23"/>
                <a:gd name="T4" fmla="*/ 5 w 10"/>
                <a:gd name="T5" fmla="*/ 23 h 23"/>
                <a:gd name="T6" fmla="*/ 5 w 10"/>
                <a:gd name="T7" fmla="*/ 5 h 23"/>
                <a:gd name="T8" fmla="*/ 4 w 10"/>
                <a:gd name="T9" fmla="*/ 6 h 23"/>
                <a:gd name="T10" fmla="*/ 3 w 10"/>
                <a:gd name="T11" fmla="*/ 7 h 23"/>
                <a:gd name="T12" fmla="*/ 1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5"/>
                    <a:pt x="5" y="5"/>
                    <a:pt x="5" y="5"/>
                  </a:cubicBezTo>
                  <a:cubicBezTo>
                    <a:pt x="4" y="5"/>
                    <a:pt x="4" y="6"/>
                    <a:pt x="4" y="6"/>
                  </a:cubicBezTo>
                  <a:cubicBezTo>
                    <a:pt x="3" y="6"/>
                    <a:pt x="3" y="6"/>
                    <a:pt x="3" y="7"/>
                  </a:cubicBezTo>
                  <a:cubicBezTo>
                    <a:pt x="2" y="7"/>
                    <a:pt x="2" y="7"/>
                    <a:pt x="1" y="7"/>
                  </a:cubicBezTo>
                  <a:cubicBezTo>
                    <a:pt x="1" y="7"/>
                    <a:pt x="0" y="7"/>
                    <a:pt x="0" y="7"/>
                  </a:cubicBezTo>
                  <a:cubicBezTo>
                    <a:pt x="0" y="3"/>
                    <a:pt x="0" y="3"/>
                    <a:pt x="0" y="3"/>
                  </a:cubicBezTo>
                  <a:cubicBezTo>
                    <a:pt x="1" y="3"/>
                    <a:pt x="2" y="2"/>
                    <a:pt x="4" y="2"/>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0"/>
            <p:cNvSpPr>
              <a:spLocks noEditPoints="1"/>
            </p:cNvSpPr>
            <p:nvPr/>
          </p:nvSpPr>
          <p:spPr bwMode="auto">
            <a:xfrm>
              <a:off x="6998" y="435"/>
              <a:ext cx="22" cy="34"/>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0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8"/>
                    <a:pt x="0" y="5"/>
                    <a:pt x="2" y="3"/>
                  </a:cubicBezTo>
                  <a:cubicBezTo>
                    <a:pt x="3" y="1"/>
                    <a:pt x="5" y="0"/>
                    <a:pt x="8" y="0"/>
                  </a:cubicBezTo>
                  <a:cubicBezTo>
                    <a:pt x="13" y="0"/>
                    <a:pt x="16" y="4"/>
                    <a:pt x="16" y="12"/>
                  </a:cubicBezTo>
                  <a:cubicBezTo>
                    <a:pt x="16" y="15"/>
                    <a:pt x="15" y="18"/>
                    <a:pt x="14" y="20"/>
                  </a:cubicBezTo>
                  <a:cubicBezTo>
                    <a:pt x="12" y="22"/>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1"/>
            <p:cNvSpPr>
              <a:spLocks noEditPoints="1"/>
            </p:cNvSpPr>
            <p:nvPr/>
          </p:nvSpPr>
          <p:spPr bwMode="auto">
            <a:xfrm>
              <a:off x="6998" y="480"/>
              <a:ext cx="22"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9"/>
                    <a:pt x="0" y="6"/>
                    <a:pt x="2" y="4"/>
                  </a:cubicBezTo>
                  <a:cubicBezTo>
                    <a:pt x="3" y="1"/>
                    <a:pt x="5" y="0"/>
                    <a:pt x="8" y="0"/>
                  </a:cubicBezTo>
                  <a:cubicBezTo>
                    <a:pt x="13" y="0"/>
                    <a:pt x="16" y="4"/>
                    <a:pt x="16" y="12"/>
                  </a:cubicBezTo>
                  <a:cubicBezTo>
                    <a:pt x="16" y="16"/>
                    <a:pt x="15" y="19"/>
                    <a:pt x="14" y="21"/>
                  </a:cubicBezTo>
                  <a:cubicBezTo>
                    <a:pt x="12" y="23"/>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2"/>
            <p:cNvSpPr>
              <a:spLocks noEditPoints="1"/>
            </p:cNvSpPr>
            <p:nvPr/>
          </p:nvSpPr>
          <p:spPr bwMode="auto">
            <a:xfrm>
              <a:off x="6970" y="391"/>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0" y="5"/>
                    <a:pt x="2" y="3"/>
                  </a:cubicBezTo>
                  <a:cubicBezTo>
                    <a:pt x="3" y="1"/>
                    <a:pt x="5" y="0"/>
                    <a:pt x="8" y="0"/>
                  </a:cubicBezTo>
                  <a:cubicBezTo>
                    <a:pt x="13" y="0"/>
                    <a:pt x="16" y="4"/>
                    <a:pt x="16" y="11"/>
                  </a:cubicBezTo>
                  <a:cubicBezTo>
                    <a:pt x="16" y="15"/>
                    <a:pt x="15" y="18"/>
                    <a:pt x="14" y="20"/>
                  </a:cubicBezTo>
                  <a:cubicBezTo>
                    <a:pt x="12" y="22"/>
                    <a:pt x="10"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3"/>
            <p:cNvSpPr>
              <a:spLocks/>
            </p:cNvSpPr>
            <p:nvPr/>
          </p:nvSpPr>
          <p:spPr bwMode="auto">
            <a:xfrm>
              <a:off x="6972" y="435"/>
              <a:ext cx="14" cy="33"/>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1 w 10"/>
                <a:gd name="T13" fmla="*/ 7 h 23"/>
                <a:gd name="T14" fmla="*/ 0 w 10"/>
                <a:gd name="T15" fmla="*/ 8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4" y="6"/>
                    <a:pt x="4" y="6"/>
                    <a:pt x="4" y="6"/>
                  </a:cubicBezTo>
                  <a:cubicBezTo>
                    <a:pt x="3" y="6"/>
                    <a:pt x="3" y="7"/>
                    <a:pt x="3" y="7"/>
                  </a:cubicBezTo>
                  <a:cubicBezTo>
                    <a:pt x="2" y="7"/>
                    <a:pt x="2" y="7"/>
                    <a:pt x="1" y="7"/>
                  </a:cubicBezTo>
                  <a:cubicBezTo>
                    <a:pt x="1" y="7"/>
                    <a:pt x="0" y="8"/>
                    <a:pt x="0" y="8"/>
                  </a:cubicBezTo>
                  <a:cubicBezTo>
                    <a:pt x="0" y="3"/>
                    <a:pt x="0" y="3"/>
                    <a:pt x="0" y="3"/>
                  </a:cubicBezTo>
                  <a:cubicBezTo>
                    <a:pt x="1" y="3"/>
                    <a:pt x="2" y="2"/>
                    <a:pt x="4" y="2"/>
                  </a:cubicBezTo>
                  <a:cubicBezTo>
                    <a:pt x="5" y="1"/>
                    <a:pt x="6" y="1"/>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4"/>
            <p:cNvSpPr>
              <a:spLocks noEditPoints="1"/>
            </p:cNvSpPr>
            <p:nvPr/>
          </p:nvSpPr>
          <p:spPr bwMode="auto">
            <a:xfrm>
              <a:off x="6970" y="480"/>
              <a:ext cx="22"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9"/>
                    <a:pt x="0" y="6"/>
                    <a:pt x="2" y="4"/>
                  </a:cubicBezTo>
                  <a:cubicBezTo>
                    <a:pt x="3" y="1"/>
                    <a:pt x="5" y="0"/>
                    <a:pt x="8" y="0"/>
                  </a:cubicBezTo>
                  <a:cubicBezTo>
                    <a:pt x="13" y="0"/>
                    <a:pt x="16" y="4"/>
                    <a:pt x="16" y="12"/>
                  </a:cubicBezTo>
                  <a:cubicBezTo>
                    <a:pt x="16" y="16"/>
                    <a:pt x="15" y="19"/>
                    <a:pt x="14" y="21"/>
                  </a:cubicBezTo>
                  <a:cubicBezTo>
                    <a:pt x="12" y="23"/>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ooter Placeholder 5"/>
          <p:cNvSpPr>
            <a:spLocks noGrp="1"/>
          </p:cNvSpPr>
          <p:nvPr>
            <p:ph type="ftr" sz="quarter" idx="11"/>
          </p:nvPr>
        </p:nvSpPr>
        <p:spPr/>
        <p:txBody>
          <a:bodyPr/>
          <a:lstStyle/>
          <a:p>
            <a:pPr>
              <a:defRPr/>
            </a:pPr>
            <a:r>
              <a:rPr lang="en-US" sz="1400" b="1" dirty="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96160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Common content queries</a:t>
            </a:r>
            <a:endParaRPr lang="en-US" dirty="0"/>
          </a:p>
        </p:txBody>
      </p:sp>
      <p:graphicFrame>
        <p:nvGraphicFramePr>
          <p:cNvPr id="6" name="Content Placeholder 2"/>
          <p:cNvGraphicFramePr>
            <a:graphicFrameLocks/>
          </p:cNvGraphicFramePr>
          <p:nvPr>
            <p:extLst>
              <p:ext uri="{D42A27DB-BD31-4B8C-83A1-F6EECF244321}">
                <p14:modId xmlns:p14="http://schemas.microsoft.com/office/powerpoint/2010/main" val="1795757208"/>
              </p:ext>
            </p:extLst>
          </p:nvPr>
        </p:nvGraphicFramePr>
        <p:xfrm>
          <a:off x="436560" y="1485604"/>
          <a:ext cx="11521440" cy="4437888"/>
        </p:xfrm>
        <a:graphic>
          <a:graphicData uri="http://schemas.openxmlformats.org/drawingml/2006/table">
            <a:tbl>
              <a:tblPr firstRow="1" firstCol="1">
                <a:tableStyleId>{2D5ABB26-0587-4C30-8999-92F81FD0307C}</a:tableStyleId>
              </a:tblPr>
              <a:tblGrid>
                <a:gridCol w="3840480">
                  <a:extLst>
                    <a:ext uri="{9D8B030D-6E8A-4147-A177-3AD203B41FA5}">
                      <a16:colId xmlns:a16="http://schemas.microsoft.com/office/drawing/2014/main" val="20000"/>
                    </a:ext>
                  </a:extLst>
                </a:gridCol>
                <a:gridCol w="7680960">
                  <a:extLst>
                    <a:ext uri="{9D8B030D-6E8A-4147-A177-3AD203B41FA5}">
                      <a16:colId xmlns:a16="http://schemas.microsoft.com/office/drawing/2014/main" val="20001"/>
                    </a:ext>
                  </a:extLst>
                </a:gridCol>
              </a:tblGrid>
              <a:tr h="0">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SCENARIO</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smtClean="0">
                          <a:gradFill>
                            <a:gsLst>
                              <a:gs pos="1250">
                                <a:srgbClr val="FFFFFF"/>
                              </a:gs>
                              <a:gs pos="99000">
                                <a:srgbClr val="FFFFFF"/>
                              </a:gs>
                            </a:gsLst>
                            <a:lin ang="5400000" scaled="0"/>
                          </a:gradFill>
                          <a:latin typeface="Segoe UI Semibold" panose="020B0702040204020203" pitchFamily="34" charset="0"/>
                        </a:rPr>
                        <a:t>URL</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Get top 10 conversations sorted by </a:t>
                      </a:r>
                      <a:r>
                        <a:rPr lang="en-US" sz="2000" kern="1200" dirty="0" err="1" smtClean="0">
                          <a:gradFill>
                            <a:gsLst>
                              <a:gs pos="0">
                                <a:srgbClr val="505050"/>
                              </a:gs>
                              <a:gs pos="100000">
                                <a:srgbClr val="505050"/>
                              </a:gs>
                            </a:gsLst>
                            <a:lin ang="5400000" scaled="0"/>
                          </a:gradFill>
                          <a:latin typeface="+mn-lt"/>
                          <a:ea typeface="+mn-ea"/>
                          <a:cs typeface="+mn-cs"/>
                        </a:rPr>
                        <a:t>LastDeliveryTime</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/groups/{id}/conversations?$top=10&amp;$</a:t>
                      </a:r>
                      <a:r>
                        <a:rPr lang="en-US" sz="2000" kern="1200" dirty="0" err="1" smtClean="0">
                          <a:gradFill>
                            <a:gsLst>
                              <a:gs pos="0">
                                <a:srgbClr val="D83B01"/>
                              </a:gs>
                              <a:gs pos="100000">
                                <a:srgbClr val="D83B01"/>
                              </a:gs>
                            </a:gsLst>
                            <a:lin ang="5400000" scaled="0"/>
                          </a:gradFill>
                          <a:latin typeface="+mn-lt"/>
                          <a:ea typeface="+mn-ea"/>
                          <a:cs typeface="+mn-cs"/>
                        </a:rPr>
                        <a:t>orderby</a:t>
                      </a:r>
                      <a:r>
                        <a:rPr lang="en-US" sz="2000" kern="1200" dirty="0" smtClean="0">
                          <a:gradFill>
                            <a:gsLst>
                              <a:gs pos="0">
                                <a:srgbClr val="D83B01"/>
                              </a:gs>
                              <a:gs pos="100000">
                                <a:srgbClr val="D83B01"/>
                              </a:gs>
                            </a:gsLst>
                            <a:lin ang="5400000" scaled="0"/>
                          </a:gradFill>
                          <a:latin typeface="+mn-lt"/>
                          <a:ea typeface="+mn-ea"/>
                          <a:cs typeface="+mn-cs"/>
                        </a:rPr>
                        <a:t>=</a:t>
                      </a:r>
                      <a:r>
                        <a:rPr lang="en-US" sz="2000" kern="1200" dirty="0" err="1" smtClean="0">
                          <a:gradFill>
                            <a:gsLst>
                              <a:gs pos="0">
                                <a:srgbClr val="D83B01"/>
                              </a:gs>
                              <a:gs pos="100000">
                                <a:srgbClr val="D83B01"/>
                              </a:gs>
                            </a:gsLst>
                            <a:lin ang="5400000" scaled="0"/>
                          </a:gradFill>
                          <a:latin typeface="+mn-lt"/>
                          <a:ea typeface="+mn-ea"/>
                          <a:cs typeface="+mn-cs"/>
                        </a:rPr>
                        <a:t>lastDeliveredDateTime</a:t>
                      </a:r>
                      <a:r>
                        <a:rPr lang="en-US" sz="2000" kern="1200" dirty="0" smtClean="0">
                          <a:gradFill>
                            <a:gsLst>
                              <a:gs pos="0">
                                <a:srgbClr val="D83B01"/>
                              </a:gs>
                              <a:gs pos="100000">
                                <a:srgbClr val="D83B01"/>
                              </a:gs>
                            </a:gsLst>
                            <a:lin ang="5400000" scaled="0"/>
                          </a:gradFill>
                          <a:latin typeface="+mn-lt"/>
                          <a:ea typeface="+mn-ea"/>
                          <a:cs typeface="+mn-cs"/>
                        </a:rPr>
                        <a:t> </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Get the next 10 conversations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/groups/{id}/conversations?$top=10&amp;$skip=10</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Get selected properties on events starting after a particular date/time</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lvl="1" indent="0" algn="l" defTabSz="932742" rtl="0" eaLnBrk="1" fontAlgn="b" latinLnBrk="0" hangingPunct="1">
                        <a:lnSpc>
                          <a:spcPct val="90000"/>
                        </a:lnSpc>
                        <a:spcBef>
                          <a:spcPts val="60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/groups/{id}/events?$top=10&amp;$select=</a:t>
                      </a:r>
                      <a:r>
                        <a:rPr lang="en-US" sz="2000" kern="1200" dirty="0" err="1" smtClean="0">
                          <a:gradFill>
                            <a:gsLst>
                              <a:gs pos="0">
                                <a:srgbClr val="D83B01"/>
                              </a:gs>
                              <a:gs pos="100000">
                                <a:srgbClr val="D83B01"/>
                              </a:gs>
                            </a:gsLst>
                            <a:lin ang="5400000" scaled="0"/>
                          </a:gradFill>
                          <a:latin typeface="+mn-lt"/>
                          <a:ea typeface="+mn-ea"/>
                          <a:cs typeface="+mn-cs"/>
                        </a:rPr>
                        <a:t>Subject,Start,End</a:t>
                      </a:r>
                      <a:r>
                        <a:rPr lang="en-US" sz="2000" kern="1200" dirty="0" smtClean="0">
                          <a:gradFill>
                            <a:gsLst>
                              <a:gs pos="0">
                                <a:srgbClr val="D83B01"/>
                              </a:gs>
                              <a:gs pos="100000">
                                <a:srgbClr val="D83B01"/>
                              </a:gs>
                            </a:gsLst>
                            <a:lin ang="5400000" scaled="0"/>
                          </a:gradFill>
                          <a:latin typeface="+mn-lt"/>
                          <a:ea typeface="+mn-ea"/>
                          <a:cs typeface="+mn-cs"/>
                        </a:rPr>
                        <a:t>&amp;$filter=Start/</a:t>
                      </a:r>
                      <a:r>
                        <a:rPr lang="en-US" sz="2000" kern="1200" dirty="0" err="1" smtClean="0">
                          <a:gradFill>
                            <a:gsLst>
                              <a:gs pos="0">
                                <a:srgbClr val="D83B01"/>
                              </a:gs>
                              <a:gs pos="100000">
                                <a:srgbClr val="D83B01"/>
                              </a:gs>
                            </a:gsLst>
                            <a:lin ang="5400000" scaled="0"/>
                          </a:gradFill>
                          <a:latin typeface="+mn-lt"/>
                          <a:ea typeface="+mn-ea"/>
                          <a:cs typeface="+mn-cs"/>
                        </a:rPr>
                        <a:t>DateTime</a:t>
                      </a:r>
                      <a:r>
                        <a:rPr lang="en-US" sz="2000" kern="1200" dirty="0" smtClean="0">
                          <a:gradFill>
                            <a:gsLst>
                              <a:gs pos="0">
                                <a:srgbClr val="D83B01"/>
                              </a:gs>
                              <a:gs pos="100000">
                                <a:srgbClr val="D83B01"/>
                              </a:gs>
                            </a:gsLst>
                            <a:lin ang="5400000" scaled="0"/>
                          </a:gradFill>
                          <a:latin typeface="+mn-lt"/>
                          <a:ea typeface="+mn-ea"/>
                          <a:cs typeface="+mn-cs"/>
                        </a:rPr>
                        <a:t> </a:t>
                      </a:r>
                      <a:r>
                        <a:rPr lang="en-US" sz="2000" kern="1200" dirty="0" err="1" smtClean="0">
                          <a:gradFill>
                            <a:gsLst>
                              <a:gs pos="0">
                                <a:srgbClr val="D83B01"/>
                              </a:gs>
                              <a:gs pos="100000">
                                <a:srgbClr val="D83B01"/>
                              </a:gs>
                            </a:gsLst>
                            <a:lin ang="5400000" scaled="0"/>
                          </a:gradFill>
                          <a:latin typeface="+mn-lt"/>
                          <a:ea typeface="+mn-ea"/>
                          <a:cs typeface="+mn-cs"/>
                        </a:rPr>
                        <a:t>ge</a:t>
                      </a:r>
                      <a:r>
                        <a:rPr lang="en-US" sz="2000" kern="1200" dirty="0" smtClean="0">
                          <a:gradFill>
                            <a:gsLst>
                              <a:gs pos="0">
                                <a:srgbClr val="D83B01"/>
                              </a:gs>
                              <a:gs pos="100000">
                                <a:srgbClr val="D83B01"/>
                              </a:gs>
                            </a:gsLst>
                            <a:lin ang="5400000" scaled="0"/>
                          </a:gradFill>
                          <a:latin typeface="+mn-lt"/>
                          <a:ea typeface="+mn-ea"/>
                          <a:cs typeface="+mn-cs"/>
                        </a:rPr>
                        <a:t> '2014-09-22'</a:t>
                      </a:r>
                    </a:p>
                  </a:txBody>
                  <a:tcPr marL="146304" marR="274320"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Get selected properties on conversation threads</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/groups/{id}/conversations/{id}/threads/{id}/posts?$select=body</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5"/>
                  </a:ext>
                </a:extLst>
              </a:tr>
              <a:tr h="0">
                <a:tc>
                  <a:txBody>
                    <a:bodyPr/>
                    <a:lstStyle/>
                    <a:p>
                      <a:pPr marL="0" algn="l" defTabSz="932742" rtl="0" eaLnBrk="1" fontAlgn="b" latinLnBrk="0" hangingPunct="1">
                        <a:lnSpc>
                          <a:spcPct val="90000"/>
                        </a:lnSpc>
                        <a:spcBef>
                          <a:spcPts val="600"/>
                        </a:spcBef>
                      </a:pPr>
                      <a:r>
                        <a:rPr lang="en-US" sz="2000" kern="1200" dirty="0" smtClean="0">
                          <a:gradFill>
                            <a:gsLst>
                              <a:gs pos="0">
                                <a:srgbClr val="505050"/>
                              </a:gs>
                              <a:gs pos="100000">
                                <a:srgbClr val="505050"/>
                              </a:gs>
                            </a:gsLst>
                            <a:lin ang="5400000" scaled="0"/>
                          </a:gradFill>
                          <a:latin typeface="+mn-lt"/>
                          <a:ea typeface="+mn-ea"/>
                          <a:cs typeface="+mn-cs"/>
                        </a:rPr>
                        <a:t>Get files where the name starts with “c”</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/groups/{id}/drive/root/children?$filter=</a:t>
                      </a:r>
                      <a:r>
                        <a:rPr lang="en-US" sz="2000" kern="1200" dirty="0" err="1" smtClean="0">
                          <a:gradFill>
                            <a:gsLst>
                              <a:gs pos="0">
                                <a:srgbClr val="D83B01"/>
                              </a:gs>
                              <a:gs pos="100000">
                                <a:srgbClr val="D83B01"/>
                              </a:gs>
                            </a:gsLst>
                            <a:lin ang="5400000" scaled="0"/>
                          </a:gradFill>
                          <a:latin typeface="+mn-lt"/>
                          <a:ea typeface="+mn-ea"/>
                          <a:cs typeface="+mn-cs"/>
                        </a:rPr>
                        <a:t>startswith</a:t>
                      </a:r>
                      <a:r>
                        <a:rPr lang="en-US" sz="2000" kern="1200" dirty="0" smtClean="0">
                          <a:gradFill>
                            <a:gsLst>
                              <a:gs pos="0">
                                <a:srgbClr val="D83B01"/>
                              </a:gs>
                              <a:gs pos="100000">
                                <a:srgbClr val="D83B01"/>
                              </a:gs>
                            </a:gsLst>
                            <a:lin ang="5400000" scaled="0"/>
                          </a:gradFill>
                          <a:latin typeface="+mn-lt"/>
                          <a:ea typeface="+mn-ea"/>
                          <a:cs typeface="+mn-cs"/>
                        </a:rPr>
                        <a:t>(</a:t>
                      </a:r>
                      <a:r>
                        <a:rPr lang="en-US" sz="2000" kern="1200" dirty="0" err="1" smtClean="0">
                          <a:gradFill>
                            <a:gsLst>
                              <a:gs pos="0">
                                <a:srgbClr val="D83B01"/>
                              </a:gs>
                              <a:gs pos="100000">
                                <a:srgbClr val="D83B01"/>
                              </a:gs>
                            </a:gsLst>
                            <a:lin ang="5400000" scaled="0"/>
                          </a:gradFill>
                          <a:latin typeface="+mn-lt"/>
                          <a:ea typeface="+mn-ea"/>
                          <a:cs typeface="+mn-cs"/>
                        </a:rPr>
                        <a:t>name,+'c</a:t>
                      </a:r>
                      <a:r>
                        <a:rPr lang="en-US" sz="2000" kern="1200" dirty="0" smtClean="0">
                          <a:gradFill>
                            <a:gsLst>
                              <a:gs pos="0">
                                <a:srgbClr val="D83B01"/>
                              </a:gs>
                              <a:gs pos="100000">
                                <a:srgbClr val="D83B01"/>
                              </a:gs>
                            </a:gsLst>
                            <a:lin ang="5400000" scaled="0"/>
                          </a:gradFill>
                          <a:latin typeface="+mn-lt"/>
                          <a:ea typeface="+mn-ea"/>
                          <a:cs typeface="+mn-cs"/>
                        </a:rPr>
                        <a:t>')</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6"/>
                  </a:ext>
                </a:extLst>
              </a:tr>
              <a:tr h="0">
                <a:tc>
                  <a:txBody>
                    <a:bodyPr/>
                    <a:lstStyle/>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smtClean="0">
                          <a:gradFill>
                            <a:gsLst>
                              <a:gs pos="0">
                                <a:srgbClr val="505050"/>
                              </a:gs>
                              <a:gs pos="100000">
                                <a:srgbClr val="505050"/>
                              </a:gs>
                            </a:gsLst>
                            <a:lin ang="5400000" scaled="0"/>
                          </a:gradFill>
                          <a:latin typeface="+mn-lt"/>
                          <a:ea typeface="+mn-ea"/>
                          <a:cs typeface="+mn-cs"/>
                        </a:rPr>
                        <a:t>Get selected properties on files</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000" kern="1200" dirty="0" smtClean="0">
                          <a:gradFill>
                            <a:gsLst>
                              <a:gs pos="0">
                                <a:srgbClr val="D83B01"/>
                              </a:gs>
                              <a:gs pos="100000">
                                <a:srgbClr val="D83B01"/>
                              </a:gs>
                            </a:gsLst>
                            <a:lin ang="5400000" scaled="0"/>
                          </a:gradFill>
                          <a:latin typeface="+mn-lt"/>
                          <a:ea typeface="+mn-ea"/>
                          <a:cs typeface="+mn-cs"/>
                        </a:rPr>
                        <a:t>/groups/{id}/drive/root/children?$select=</a:t>
                      </a:r>
                      <a:r>
                        <a:rPr lang="en-US" sz="2000" kern="1200" dirty="0" err="1" smtClean="0">
                          <a:gradFill>
                            <a:gsLst>
                              <a:gs pos="0">
                                <a:srgbClr val="D83B01"/>
                              </a:gs>
                              <a:gs pos="100000">
                                <a:srgbClr val="D83B01"/>
                              </a:gs>
                            </a:gsLst>
                            <a:lin ang="5400000" scaled="0"/>
                          </a:gradFill>
                          <a:latin typeface="+mn-lt"/>
                          <a:ea typeface="+mn-ea"/>
                          <a:cs typeface="+mn-cs"/>
                        </a:rPr>
                        <a:t>dateTimeCreated</a:t>
                      </a:r>
                      <a:endParaRPr lang="en-US" sz="2000" kern="1200" dirty="0" smtClean="0">
                        <a:gradFill>
                          <a:gsLst>
                            <a:gs pos="0">
                              <a:srgbClr val="D83B01"/>
                            </a:gs>
                            <a:gs pos="100000">
                              <a:srgbClr val="D83B01"/>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3" name="Footer Placeholder 2"/>
          <p:cNvSpPr>
            <a:spLocks noGrp="1"/>
          </p:cNvSpPr>
          <p:nvPr>
            <p:ph type="ftr" sz="quarter" idx="10"/>
          </p:nvPr>
        </p:nvSpPr>
        <p:spPr/>
        <p:txBody>
          <a:bodyPr/>
          <a:lstStyle/>
          <a:p>
            <a:pPr>
              <a:defRPr/>
            </a:pPr>
            <a:r>
              <a:rPr lang="en-US" sz="1400" b="1" dirty="0" smtClean="0">
                <a:gradFill>
                  <a:gsLst>
                    <a:gs pos="8367">
                      <a:schemeClr val="accent5"/>
                    </a:gs>
                    <a:gs pos="31000">
                      <a:schemeClr val="accent5"/>
                    </a:gs>
                  </a:gsLst>
                  <a:lin ang="5400000" scaled="0"/>
                </a:gradFill>
              </a:rPr>
              <a:t>3</a:t>
            </a:r>
            <a:r>
              <a:rPr lang="en-US" sz="1400" dirty="0" smtClean="0">
                <a:gradFill>
                  <a:gsLst>
                    <a:gs pos="8367">
                      <a:srgbClr val="000000"/>
                    </a:gs>
                    <a:gs pos="31000">
                      <a:srgbClr val="000000"/>
                    </a:gs>
                  </a:gsLst>
                  <a:lin ang="5400000" scaled="0"/>
                </a:gradFill>
              </a:rPr>
              <a:t> Groups API</a:t>
            </a:r>
            <a:endParaRPr lang="en-US" dirty="0">
              <a:solidFill>
                <a:srgbClr val="000000">
                  <a:tint val="75000"/>
                </a:srgbClr>
              </a:solidFill>
            </a:endParaRPr>
          </a:p>
        </p:txBody>
      </p:sp>
    </p:spTree>
    <p:extLst>
      <p:ext uri="{BB962C8B-B14F-4D97-AF65-F5344CB8AC3E}">
        <p14:creationId xmlns:p14="http://schemas.microsoft.com/office/powerpoint/2010/main" val="240668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Groups API</a:t>
            </a:r>
            <a:endParaRPr lang="en-US" dirty="0"/>
          </a:p>
        </p:txBody>
      </p:sp>
      <p:sp>
        <p:nvSpPr>
          <p:cNvPr id="5" name="Text Placeholder 4"/>
          <p:cNvSpPr>
            <a:spLocks noGrp="1"/>
          </p:cNvSpPr>
          <p:nvPr>
            <p:ph type="body" sz="quarter" idx="12"/>
          </p:nvPr>
        </p:nvSpPr>
        <p:spPr/>
        <p:txBody>
          <a:bodyPr/>
          <a:lstStyle/>
          <a:p>
            <a:r>
              <a:rPr lang="en-US" smtClean="0"/>
              <a:t>demo</a:t>
            </a:r>
            <a:endParaRPr lang="en-US" dirty="0"/>
          </a:p>
        </p:txBody>
      </p:sp>
    </p:spTree>
    <p:extLst>
      <p:ext uri="{BB962C8B-B14F-4D97-AF65-F5344CB8AC3E}">
        <p14:creationId xmlns:p14="http://schemas.microsoft.com/office/powerpoint/2010/main" val="89133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Coming soon</a:t>
            </a:r>
            <a:endParaRPr lang="en-US" dirty="0"/>
          </a:p>
        </p:txBody>
      </p:sp>
      <p:sp>
        <p:nvSpPr>
          <p:cNvPr id="8" name="Text Placeholder 7"/>
          <p:cNvSpPr>
            <a:spLocks noGrp="1"/>
          </p:cNvSpPr>
          <p:nvPr>
            <p:ph type="body" sz="quarter" idx="12"/>
          </p:nvPr>
        </p:nvSpPr>
        <p:spPr/>
        <p:txBody>
          <a:bodyPr/>
          <a:lstStyle/>
          <a:p>
            <a:r>
              <a:rPr lang="en-US" smtClean="0"/>
              <a:t>4</a:t>
            </a:r>
            <a:endParaRPr lang="en-US" dirty="0"/>
          </a:p>
        </p:txBody>
      </p:sp>
    </p:spTree>
    <p:extLst>
      <p:ext uri="{BB962C8B-B14F-4D97-AF65-F5344CB8AC3E}">
        <p14:creationId xmlns:p14="http://schemas.microsoft.com/office/powerpoint/2010/main" val="76185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57580" y="4011167"/>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343478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Understanding </a:t>
            </a:r>
            <a:r>
              <a:rPr lang="en-US" sz="3200" dirty="0" smtClean="0"/>
              <a:t>Groups</a:t>
            </a:r>
            <a:endParaRPr lang="en-US" sz="3200" dirty="0"/>
          </a:p>
          <a:p>
            <a:pPr marL="690563">
              <a:lnSpc>
                <a:spcPct val="150000"/>
              </a:lnSpc>
            </a:pPr>
            <a:r>
              <a:rPr lang="en-US" sz="3200" dirty="0"/>
              <a:t>Extensibility</a:t>
            </a:r>
          </a:p>
          <a:p>
            <a:pPr marL="690563">
              <a:lnSpc>
                <a:spcPct val="150000"/>
              </a:lnSpc>
            </a:pPr>
            <a:r>
              <a:rPr lang="en-US" sz="3200" dirty="0"/>
              <a:t>Groups API</a:t>
            </a:r>
          </a:p>
          <a:p>
            <a:pPr marL="690563">
              <a:lnSpc>
                <a:spcPct val="150000"/>
              </a:lnSpc>
            </a:pPr>
            <a:r>
              <a:rPr lang="en-US" sz="3200" dirty="0"/>
              <a:t>Coming </a:t>
            </a:r>
            <a:r>
              <a:rPr lang="en-US" sz="3200" dirty="0" smtClean="0"/>
              <a:t>soon</a:t>
            </a:r>
            <a:endParaRPr lang="en-US" sz="3200" dirty="0"/>
          </a:p>
        </p:txBody>
      </p:sp>
    </p:spTree>
    <p:extLst>
      <p:ext uri="{BB962C8B-B14F-4D97-AF65-F5344CB8AC3E}">
        <p14:creationId xmlns:p14="http://schemas.microsoft.com/office/powerpoint/2010/main" val="405092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25843" t="3119" r="1124" b="97"/>
          <a:stretch/>
        </p:blipFill>
        <p:spPr>
          <a:xfrm>
            <a:off x="2501" y="1329898"/>
            <a:ext cx="4951008" cy="4727261"/>
          </a:xfrm>
          <a:prstGeom prst="rect">
            <a:avLst/>
          </a:prstGeom>
        </p:spPr>
      </p:pic>
      <p:sp>
        <p:nvSpPr>
          <p:cNvPr id="3" name="Title 2"/>
          <p:cNvSpPr>
            <a:spLocks noGrp="1"/>
          </p:cNvSpPr>
          <p:nvPr>
            <p:ph type="title"/>
          </p:nvPr>
        </p:nvSpPr>
        <p:spPr/>
        <p:txBody>
          <a:bodyPr/>
          <a:lstStyle/>
          <a:p>
            <a:r>
              <a:rPr lang="en-US" dirty="0" smtClean="0"/>
              <a:t>Roadmap</a:t>
            </a:r>
            <a:endParaRPr lang="en-US" dirty="0"/>
          </a:p>
        </p:txBody>
      </p:sp>
      <p:sp>
        <p:nvSpPr>
          <p:cNvPr id="71" name="Content Placeholder 7"/>
          <p:cNvSpPr txBox="1">
            <a:spLocks/>
          </p:cNvSpPr>
          <p:nvPr/>
        </p:nvSpPr>
        <p:spPr>
          <a:xfrm>
            <a:off x="6217920" y="864560"/>
            <a:ext cx="5553075" cy="539224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Segoe UI Semilight" panose="020B0402040204020203" pitchFamily="34" charset="0"/>
                <a:cs typeface="Segoe UI Semilight" panose="020B0402040204020203" pitchFamily="34" charset="0"/>
              </a:rPr>
              <a:t>Files and pages </a:t>
            </a:r>
          </a:p>
          <a:p>
            <a:r>
              <a:rPr lang="en-US" sz="2400" dirty="0" smtClean="0">
                <a:latin typeface="Segoe UI Semilight" panose="020B0402040204020203" pitchFamily="34" charset="0"/>
                <a:cs typeface="Segoe UI Semilight" panose="020B0402040204020203" pitchFamily="34" charset="0"/>
              </a:rPr>
              <a:t>Invite guest users</a:t>
            </a:r>
          </a:p>
          <a:p>
            <a:r>
              <a:rPr lang="en-US" sz="2400" dirty="0" smtClean="0">
                <a:latin typeface="Segoe UI Semilight" panose="020B0402040204020203" pitchFamily="34" charset="0"/>
                <a:cs typeface="Segoe UI Semilight" panose="020B0402040204020203" pitchFamily="34" charset="0"/>
              </a:rPr>
              <a:t>Dynamics CRM</a:t>
            </a:r>
          </a:p>
          <a:p>
            <a:r>
              <a:rPr lang="en-US" sz="2400" dirty="0" smtClean="0">
                <a:latin typeface="Segoe UI Semilight" panose="020B0402040204020203" pitchFamily="34" charset="0"/>
                <a:cs typeface="Segoe UI Semilight" panose="020B0402040204020203" pitchFamily="34" charset="0"/>
              </a:rPr>
              <a:t>Extensible to third-party apps</a:t>
            </a:r>
          </a:p>
          <a:p>
            <a:r>
              <a:rPr lang="en-US" sz="2400" dirty="0">
                <a:latin typeface="Segoe UI Semilight" panose="020B0402040204020203" pitchFamily="34" charset="0"/>
                <a:cs typeface="Segoe UI Semilight" panose="020B0402040204020203" pitchFamily="34" charset="0"/>
              </a:rPr>
              <a:t>eDiscovery and legal </a:t>
            </a:r>
            <a:r>
              <a:rPr lang="en-US" sz="2400" dirty="0" smtClean="0">
                <a:latin typeface="Segoe UI Semilight" panose="020B0402040204020203" pitchFamily="34" charset="0"/>
                <a:cs typeface="Segoe UI Semilight" panose="020B0402040204020203" pitchFamily="34" charset="0"/>
              </a:rPr>
              <a:t>hold</a:t>
            </a:r>
          </a:p>
          <a:p>
            <a:r>
              <a:rPr lang="en-US" sz="2400" dirty="0" smtClean="0">
                <a:latin typeface="Segoe UI Semilight" panose="020B0402040204020203" pitchFamily="34" charset="0"/>
                <a:cs typeface="Segoe UI Semilight" panose="020B0402040204020203" pitchFamily="34" charset="0"/>
              </a:rPr>
              <a:t>Data loss prevention</a:t>
            </a:r>
          </a:p>
          <a:p>
            <a:r>
              <a:rPr lang="en-US" sz="2400" dirty="0" smtClean="0">
                <a:latin typeface="Segoe UI Semilight" panose="020B0402040204020203" pitchFamily="34" charset="0"/>
                <a:cs typeface="Segoe UI Semilight" panose="020B0402040204020203" pitchFamily="34" charset="0"/>
              </a:rPr>
              <a:t>Azure Active Directory Connect</a:t>
            </a:r>
          </a:p>
          <a:p>
            <a:r>
              <a:rPr lang="en-US" sz="2400" dirty="0" smtClean="0">
                <a:latin typeface="Segoe UI Semilight" panose="020B0402040204020203" pitchFamily="34" charset="0"/>
                <a:cs typeface="Segoe UI Semilight" panose="020B0402040204020203" pitchFamily="34" charset="0"/>
              </a:rPr>
              <a:t>Instant-on provisioning</a:t>
            </a:r>
          </a:p>
          <a:p>
            <a:r>
              <a:rPr lang="en-US" sz="2400" dirty="0" smtClean="0">
                <a:latin typeface="Segoe UI Semilight" panose="020B0402040204020203" pitchFamily="34" charset="0"/>
                <a:cs typeface="Segoe UI Semilight" panose="020B0402040204020203" pitchFamily="34" charset="0"/>
              </a:rPr>
              <a:t>Notifications</a:t>
            </a:r>
          </a:p>
          <a:p>
            <a:r>
              <a:rPr lang="en-US" sz="2400" dirty="0" smtClean="0">
                <a:latin typeface="Segoe UI Semilight" panose="020B0402040204020203" pitchFamily="34" charset="0"/>
                <a:cs typeface="Segoe UI Semilight" panose="020B0402040204020203" pitchFamily="34" charset="0"/>
              </a:rPr>
              <a:t>Get/set group photo</a:t>
            </a:r>
          </a:p>
          <a:p>
            <a:r>
              <a:rPr lang="en-US" sz="2400" dirty="0" smtClean="0">
                <a:latin typeface="Segoe UI Semilight" panose="020B0402040204020203" pitchFamily="34" charset="0"/>
                <a:cs typeface="Segoe UI Semilight" panose="020B0402040204020203" pitchFamily="34" charset="0"/>
              </a:rPr>
              <a:t>Full text search</a:t>
            </a:r>
          </a:p>
          <a:p>
            <a:r>
              <a:rPr lang="en-US" sz="2400" dirty="0" smtClean="0">
                <a:latin typeface="Segoe UI Semilight" panose="020B0402040204020203" pitchFamily="34" charset="0"/>
                <a:cs typeface="Segoe UI Semilight" panose="020B0402040204020203" pitchFamily="34" charset="0"/>
              </a:rPr>
              <a:t>Batching</a:t>
            </a:r>
          </a:p>
          <a:p>
            <a:r>
              <a:rPr lang="en-US" sz="2400" dirty="0" smtClean="0">
                <a:latin typeface="Segoe UI Semilight" panose="020B0402040204020203" pitchFamily="34" charset="0"/>
                <a:cs typeface="Segoe UI Semilight" panose="020B0402040204020203" pitchFamily="34" charset="0"/>
              </a:rPr>
              <a:t>Notes</a:t>
            </a:r>
            <a:endParaRPr lang="en-US" sz="2400" dirty="0">
              <a:latin typeface="Segoe UI Semilight" panose="020B0402040204020203" pitchFamily="34" charset="0"/>
              <a:cs typeface="Segoe UI Semilight" panose="020B0402040204020203" pitchFamily="34" charset="0"/>
            </a:endParaRPr>
          </a:p>
        </p:txBody>
      </p:sp>
      <p:sp>
        <p:nvSpPr>
          <p:cNvPr id="4" name="Footer Placeholder 3"/>
          <p:cNvSpPr>
            <a:spLocks noGrp="1"/>
          </p:cNvSpPr>
          <p:nvPr>
            <p:ph type="ftr" sz="quarter" idx="10"/>
          </p:nvPr>
        </p:nvSpPr>
        <p:spPr/>
        <p:txBody>
          <a:bodyPr/>
          <a:lstStyle/>
          <a:p>
            <a:pPr>
              <a:defRPr/>
            </a:pPr>
            <a:r>
              <a:rPr lang="en-US" sz="1400" b="1" dirty="0" smtClean="0">
                <a:gradFill>
                  <a:gsLst>
                    <a:gs pos="8367">
                      <a:schemeClr val="accent4"/>
                    </a:gs>
                    <a:gs pos="31000">
                      <a:schemeClr val="accent4"/>
                    </a:gs>
                  </a:gsLst>
                  <a:lin ang="5400000" scaled="0"/>
                </a:gradFill>
              </a:rPr>
              <a:t>4</a:t>
            </a:r>
            <a:r>
              <a:rPr lang="en-US" sz="1400" dirty="0" smtClean="0">
                <a:gradFill>
                  <a:gsLst>
                    <a:gs pos="8367">
                      <a:srgbClr val="000000"/>
                    </a:gs>
                    <a:gs pos="31000">
                      <a:srgbClr val="000000"/>
                    </a:gs>
                  </a:gsLst>
                  <a:lin ang="5400000" scaled="0"/>
                </a:gradFill>
              </a:rPr>
              <a:t> Coming soon</a:t>
            </a:r>
            <a:endParaRPr lang="en-US" dirty="0">
              <a:solidFill>
                <a:srgbClr val="000000">
                  <a:tint val="75000"/>
                </a:srgbClr>
              </a:solidFill>
            </a:endParaRPr>
          </a:p>
        </p:txBody>
      </p:sp>
    </p:spTree>
    <p:extLst>
      <p:ext uri="{BB962C8B-B14F-4D97-AF65-F5344CB8AC3E}">
        <p14:creationId xmlns:p14="http://schemas.microsoft.com/office/powerpoint/2010/main" val="16731129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 resources</a:t>
            </a:r>
            <a:endParaRPr lang="en-US" dirty="0"/>
          </a:p>
        </p:txBody>
      </p:sp>
      <p:sp>
        <p:nvSpPr>
          <p:cNvPr id="4" name="Text Placeholder 3"/>
          <p:cNvSpPr>
            <a:spLocks noGrp="1"/>
          </p:cNvSpPr>
          <p:nvPr>
            <p:ph type="body" sz="quarter" idx="10"/>
          </p:nvPr>
        </p:nvSpPr>
        <p:spPr/>
        <p:txBody>
          <a:bodyPr/>
          <a:lstStyle/>
          <a:p>
            <a:r>
              <a:rPr lang="en-US" smtClean="0"/>
              <a:t>Documentation</a:t>
            </a:r>
          </a:p>
          <a:p>
            <a:pPr lvl="1"/>
            <a:r>
              <a:rPr lang="en-US" smtClean="0">
                <a:hlinkClick r:id="rId3"/>
              </a:rPr>
              <a:t>http://aka.ms/O365g</a:t>
            </a:r>
            <a:endParaRPr lang="en-US" smtClean="0"/>
          </a:p>
          <a:p>
            <a:r>
              <a:rPr lang="en-US" smtClean="0"/>
              <a:t>Questions</a:t>
            </a:r>
          </a:p>
          <a:p>
            <a:pPr lvl="1"/>
            <a:r>
              <a:rPr lang="en-US" smtClean="0">
                <a:hlinkClick r:id="rId4"/>
              </a:rPr>
              <a:t>http://aka.ms/O365ng</a:t>
            </a:r>
            <a:endParaRPr lang="en-US" smtClean="0"/>
          </a:p>
          <a:p>
            <a:r>
              <a:rPr lang="en-US" smtClean="0"/>
              <a:t>Feedback</a:t>
            </a:r>
          </a:p>
          <a:p>
            <a:pPr lvl="1"/>
            <a:r>
              <a:rPr lang="en-US" smtClean="0">
                <a:hlinkClick r:id="rId5"/>
              </a:rPr>
              <a:t>http://aka.ms/O365uv</a:t>
            </a:r>
            <a:endParaRPr lang="en-US" smtClean="0"/>
          </a:p>
          <a:p>
            <a:r>
              <a:rPr lang="en-US" smtClean="0"/>
              <a:t>Roadmap</a:t>
            </a:r>
          </a:p>
          <a:p>
            <a:pPr lvl="1"/>
            <a:r>
              <a:rPr lang="en-US" smtClean="0">
                <a:hlinkClick r:id="rId6"/>
              </a:rPr>
              <a:t>http://roadmap.office.com</a:t>
            </a:r>
            <a:endParaRPr lang="en-US" smtClean="0"/>
          </a:p>
          <a:p>
            <a:pPr lvl="1"/>
            <a:endParaRPr lang="en-US" dirty="0"/>
          </a:p>
        </p:txBody>
      </p:sp>
      <p:grpSp>
        <p:nvGrpSpPr>
          <p:cNvPr id="12" name="Group 11"/>
          <p:cNvGrpSpPr/>
          <p:nvPr/>
        </p:nvGrpSpPr>
        <p:grpSpPr>
          <a:xfrm>
            <a:off x="8595651" y="2113047"/>
            <a:ext cx="4084253" cy="5486900"/>
            <a:chOff x="7841294" y="1339954"/>
            <a:chExt cx="4004533" cy="5379802"/>
          </a:xfrm>
        </p:grpSpPr>
        <p:sp>
          <p:nvSpPr>
            <p:cNvPr id="13"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4"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7"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8"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9"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0"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Tree>
    <p:extLst>
      <p:ext uri="{BB962C8B-B14F-4D97-AF65-F5344CB8AC3E}">
        <p14:creationId xmlns:p14="http://schemas.microsoft.com/office/powerpoint/2010/main" val="340562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57580" y="4011167"/>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343478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Understanding </a:t>
            </a:r>
            <a:r>
              <a:rPr lang="en-US" sz="3200" dirty="0" smtClean="0"/>
              <a:t>Groups</a:t>
            </a:r>
            <a:endParaRPr lang="en-US" sz="3200" dirty="0"/>
          </a:p>
          <a:p>
            <a:pPr marL="690563">
              <a:lnSpc>
                <a:spcPct val="150000"/>
              </a:lnSpc>
            </a:pPr>
            <a:r>
              <a:rPr lang="en-US" sz="3200" dirty="0"/>
              <a:t>Extensibility</a:t>
            </a:r>
          </a:p>
          <a:p>
            <a:pPr marL="690563">
              <a:lnSpc>
                <a:spcPct val="150000"/>
              </a:lnSpc>
            </a:pPr>
            <a:r>
              <a:rPr lang="en-US" sz="3200" dirty="0"/>
              <a:t>Groups API</a:t>
            </a:r>
          </a:p>
          <a:p>
            <a:pPr marL="690563">
              <a:lnSpc>
                <a:spcPct val="150000"/>
              </a:lnSpc>
            </a:pPr>
            <a:r>
              <a:rPr lang="en-US" sz="3200" dirty="0"/>
              <a:t>Coming </a:t>
            </a:r>
            <a:r>
              <a:rPr lang="en-US" sz="3200" dirty="0" smtClean="0"/>
              <a:t>soon</a:t>
            </a:r>
            <a:endParaRPr lang="en-US" sz="3200" dirty="0"/>
          </a:p>
        </p:txBody>
      </p:sp>
    </p:spTree>
    <p:extLst>
      <p:ext uri="{BB962C8B-B14F-4D97-AF65-F5344CB8AC3E}">
        <p14:creationId xmlns:p14="http://schemas.microsoft.com/office/powerpoint/2010/main" val="358262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3175" y="4883150"/>
            <a:ext cx="12433300" cy="822325"/>
          </a:xfrm>
          <a:prstGeom prst="rect">
            <a:avLst/>
          </a:prstGeom>
          <a:noFill/>
        </p:spPr>
        <p:txBody>
          <a:bodyPr anchor="ctr"/>
          <a:lstStyle/>
          <a:p>
            <a:pPr marL="0" indent="0" algn="ctr">
              <a:buNone/>
            </a:pPr>
            <a:r>
              <a:rPr lang="en-US" sz="3136" dirty="0">
                <a:hlinkClick r:id="rId3"/>
              </a:rPr>
              <a:t>http://dev.office.com/devprogram</a:t>
            </a:r>
            <a:r>
              <a:rPr lang="en-US" sz="3136" dirty="0"/>
              <a:t> </a:t>
            </a: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smtClean="0"/>
              <a:t>Developer Program launch</a:t>
            </a:r>
            <a:endParaRPr lang="en-US" dirty="0"/>
          </a:p>
        </p:txBody>
      </p:sp>
    </p:spTree>
    <p:extLst>
      <p:ext uri="{BB962C8B-B14F-4D97-AF65-F5344CB8AC3E}">
        <p14:creationId xmlns:p14="http://schemas.microsoft.com/office/powerpoint/2010/main" val="129729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8330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Understanding Groups</a:t>
            </a:r>
            <a:endParaRPr lang="en-US" dirty="0"/>
          </a:p>
        </p:txBody>
      </p:sp>
      <p:sp>
        <p:nvSpPr>
          <p:cNvPr id="3" name="Text Placeholder 2"/>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62713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th"/>
          <p:cNvGrpSpPr/>
          <p:nvPr/>
        </p:nvGrpSpPr>
        <p:grpSpPr>
          <a:xfrm>
            <a:off x="2591939" y="1522763"/>
            <a:ext cx="689161" cy="2053157"/>
            <a:chOff x="2437249" y="3128639"/>
            <a:chExt cx="674103" cy="2008013"/>
          </a:xfrm>
        </p:grpSpPr>
        <p:cxnSp>
          <p:nvCxnSpPr>
            <p:cNvPr id="3" name="Straight Connector 2"/>
            <p:cNvCxnSpPr/>
            <p:nvPr/>
          </p:nvCxnSpPr>
          <p:spPr>
            <a:xfrm flipH="1">
              <a:off x="2501426" y="3128639"/>
              <a:ext cx="609926" cy="32978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437249" y="3538526"/>
              <a:ext cx="396352" cy="3573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725011" y="4758316"/>
              <a:ext cx="0" cy="37833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730949" y="4402780"/>
              <a:ext cx="101333" cy="31302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64616" y="3994615"/>
              <a:ext cx="0" cy="37833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1859479" y="1394163"/>
            <a:ext cx="2922757" cy="3047692"/>
            <a:chOff x="1819994" y="1366119"/>
            <a:chExt cx="2867268" cy="2989408"/>
          </a:xfrm>
        </p:grpSpPr>
        <p:cxnSp>
          <p:nvCxnSpPr>
            <p:cNvPr id="181" name="Straight Connector 180"/>
            <p:cNvCxnSpPr/>
            <p:nvPr/>
          </p:nvCxnSpPr>
          <p:spPr>
            <a:xfrm>
              <a:off x="3108944" y="3115438"/>
              <a:ext cx="2426" cy="81945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819994" y="1366119"/>
              <a:ext cx="2867268" cy="2989408"/>
              <a:chOff x="1968467" y="2110252"/>
              <a:chExt cx="2331262" cy="2430569"/>
            </a:xfrm>
          </p:grpSpPr>
          <p:grpSp>
            <p:nvGrpSpPr>
              <p:cNvPr id="8" name="Group 7"/>
              <p:cNvGrpSpPr/>
              <p:nvPr/>
            </p:nvGrpSpPr>
            <p:grpSpPr>
              <a:xfrm>
                <a:off x="1968467" y="2110252"/>
                <a:ext cx="2331262" cy="2430569"/>
                <a:chOff x="3307265" y="1976945"/>
                <a:chExt cx="4059832" cy="4232773"/>
              </a:xfrm>
              <a:solidFill>
                <a:schemeClr val="accent2"/>
              </a:solidFill>
            </p:grpSpPr>
            <p:sp>
              <p:nvSpPr>
                <p:cNvPr id="9" name="Oval 8"/>
                <p:cNvSpPr>
                  <a:spLocks noChangeAspect="1"/>
                </p:cNvSpPr>
                <p:nvPr/>
              </p:nvSpPr>
              <p:spPr>
                <a:xfrm>
                  <a:off x="5201378" y="1976945"/>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0" name="Oval 9"/>
                <p:cNvSpPr/>
                <p:nvPr/>
              </p:nvSpPr>
              <p:spPr>
                <a:xfrm>
                  <a:off x="4155942" y="2596336"/>
                  <a:ext cx="238637" cy="2386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1" name="Oval 10"/>
                <p:cNvSpPr/>
                <p:nvPr/>
              </p:nvSpPr>
              <p:spPr>
                <a:xfrm>
                  <a:off x="6300915" y="2578927"/>
                  <a:ext cx="238637" cy="2386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2" name="Oval 11"/>
                <p:cNvSpPr>
                  <a:spLocks noChangeAspect="1"/>
                </p:cNvSpPr>
                <p:nvPr/>
              </p:nvSpPr>
              <p:spPr>
                <a:xfrm>
                  <a:off x="3307265"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3" name="Oval 12"/>
                <p:cNvSpPr/>
                <p:nvPr/>
              </p:nvSpPr>
              <p:spPr>
                <a:xfrm>
                  <a:off x="3785829" y="3285765"/>
                  <a:ext cx="201168" cy="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4" name="Oval 13"/>
                <p:cNvSpPr>
                  <a:spLocks noChangeAspect="1"/>
                </p:cNvSpPr>
                <p:nvPr/>
              </p:nvSpPr>
              <p:spPr>
                <a:xfrm>
                  <a:off x="3593200"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5" name="Oval 14"/>
                <p:cNvSpPr>
                  <a:spLocks noChangeAspect="1"/>
                </p:cNvSpPr>
                <p:nvPr/>
              </p:nvSpPr>
              <p:spPr>
                <a:xfrm>
                  <a:off x="4805143"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6" name="Oval 15"/>
                <p:cNvSpPr>
                  <a:spLocks noChangeAspect="1"/>
                </p:cNvSpPr>
                <p:nvPr/>
              </p:nvSpPr>
              <p:spPr>
                <a:xfrm>
                  <a:off x="5652317"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7" name="Oval 16"/>
                <p:cNvSpPr>
                  <a:spLocks noChangeAspect="1"/>
                </p:cNvSpPr>
                <p:nvPr/>
              </p:nvSpPr>
              <p:spPr>
                <a:xfrm>
                  <a:off x="6836629"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8" name="Oval 17"/>
                <p:cNvSpPr>
                  <a:spLocks noChangeAspect="1"/>
                </p:cNvSpPr>
                <p:nvPr/>
              </p:nvSpPr>
              <p:spPr>
                <a:xfrm>
                  <a:off x="3973062"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9" name="Oval 18"/>
                <p:cNvSpPr>
                  <a:spLocks noChangeAspect="1"/>
                </p:cNvSpPr>
                <p:nvPr/>
              </p:nvSpPr>
              <p:spPr>
                <a:xfrm>
                  <a:off x="4827363"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0" name="Oval 19"/>
                <p:cNvSpPr>
                  <a:spLocks noChangeAspect="1"/>
                </p:cNvSpPr>
                <p:nvPr/>
              </p:nvSpPr>
              <p:spPr>
                <a:xfrm>
                  <a:off x="567299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1" name="Oval 20"/>
                <p:cNvSpPr>
                  <a:spLocks noChangeAspect="1"/>
                </p:cNvSpPr>
                <p:nvPr/>
              </p:nvSpPr>
              <p:spPr>
                <a:xfrm>
                  <a:off x="6541818"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 name="Oval 21"/>
                <p:cNvSpPr>
                  <a:spLocks noChangeAspect="1"/>
                </p:cNvSpPr>
                <p:nvPr/>
              </p:nvSpPr>
              <p:spPr>
                <a:xfrm>
                  <a:off x="718421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 name="Oval 22"/>
                <p:cNvSpPr>
                  <a:spLocks noChangeAspect="1"/>
                </p:cNvSpPr>
                <p:nvPr/>
              </p:nvSpPr>
              <p:spPr>
                <a:xfrm>
                  <a:off x="379237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 name="Oval 23"/>
                <p:cNvSpPr>
                  <a:spLocks noChangeAspect="1"/>
                </p:cNvSpPr>
                <p:nvPr/>
              </p:nvSpPr>
              <p:spPr>
                <a:xfrm>
                  <a:off x="3778723"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 name="Oval 24"/>
                <p:cNvSpPr>
                  <a:spLocks noChangeAspect="1"/>
                </p:cNvSpPr>
                <p:nvPr/>
              </p:nvSpPr>
              <p:spPr>
                <a:xfrm>
                  <a:off x="421582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6" name="Oval 25"/>
                <p:cNvSpPr>
                  <a:spLocks noChangeAspect="1"/>
                </p:cNvSpPr>
                <p:nvPr/>
              </p:nvSpPr>
              <p:spPr>
                <a:xfrm>
                  <a:off x="422954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7" name="Oval 26"/>
                <p:cNvSpPr>
                  <a:spLocks noChangeAspect="1"/>
                </p:cNvSpPr>
                <p:nvPr/>
              </p:nvSpPr>
              <p:spPr>
                <a:xfrm>
                  <a:off x="4652925"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8" name="Oval 27"/>
                <p:cNvSpPr>
                  <a:spLocks noChangeAspect="1"/>
                </p:cNvSpPr>
                <p:nvPr/>
              </p:nvSpPr>
              <p:spPr>
                <a:xfrm>
                  <a:off x="466664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9" name="Oval 28"/>
                <p:cNvSpPr>
                  <a:spLocks noChangeAspect="1"/>
                </p:cNvSpPr>
                <p:nvPr/>
              </p:nvSpPr>
              <p:spPr>
                <a:xfrm>
                  <a:off x="5075851"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0" name="Oval 29"/>
                <p:cNvSpPr>
                  <a:spLocks noChangeAspect="1"/>
                </p:cNvSpPr>
                <p:nvPr/>
              </p:nvSpPr>
              <p:spPr>
                <a:xfrm>
                  <a:off x="5089567" y="4972139"/>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1" name="Oval 30"/>
                <p:cNvSpPr>
                  <a:spLocks noChangeAspect="1"/>
                </p:cNvSpPr>
                <p:nvPr/>
              </p:nvSpPr>
              <p:spPr>
                <a:xfrm>
                  <a:off x="549937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2" name="Oval 31"/>
                <p:cNvSpPr>
                  <a:spLocks noChangeAspect="1"/>
                </p:cNvSpPr>
                <p:nvPr/>
              </p:nvSpPr>
              <p:spPr>
                <a:xfrm>
                  <a:off x="551309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3" name="Oval 32"/>
                <p:cNvSpPr>
                  <a:spLocks noChangeAspect="1"/>
                </p:cNvSpPr>
                <p:nvPr/>
              </p:nvSpPr>
              <p:spPr>
                <a:xfrm>
                  <a:off x="593616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4" name="Oval 33"/>
                <p:cNvSpPr>
                  <a:spLocks noChangeAspect="1"/>
                </p:cNvSpPr>
                <p:nvPr/>
              </p:nvSpPr>
              <p:spPr>
                <a:xfrm>
                  <a:off x="594988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5" name="Oval 34"/>
                <p:cNvSpPr>
                  <a:spLocks noChangeAspect="1"/>
                </p:cNvSpPr>
                <p:nvPr/>
              </p:nvSpPr>
              <p:spPr>
                <a:xfrm>
                  <a:off x="637294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6" name="Oval 35"/>
                <p:cNvSpPr>
                  <a:spLocks noChangeAspect="1"/>
                </p:cNvSpPr>
                <p:nvPr/>
              </p:nvSpPr>
              <p:spPr>
                <a:xfrm>
                  <a:off x="638666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7" name="Oval 36"/>
                <p:cNvSpPr>
                  <a:spLocks noChangeAspect="1"/>
                </p:cNvSpPr>
                <p:nvPr/>
              </p:nvSpPr>
              <p:spPr>
                <a:xfrm>
                  <a:off x="676401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8" name="Oval 37"/>
                <p:cNvSpPr>
                  <a:spLocks noChangeAspect="1"/>
                </p:cNvSpPr>
                <p:nvPr/>
              </p:nvSpPr>
              <p:spPr>
                <a:xfrm>
                  <a:off x="7212887"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9" name="Oval 38"/>
                <p:cNvSpPr>
                  <a:spLocks noChangeAspect="1"/>
                </p:cNvSpPr>
                <p:nvPr/>
              </p:nvSpPr>
              <p:spPr>
                <a:xfrm>
                  <a:off x="7226603"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0" name="Oval 39"/>
                <p:cNvSpPr>
                  <a:spLocks noChangeAspect="1"/>
                </p:cNvSpPr>
                <p:nvPr/>
              </p:nvSpPr>
              <p:spPr>
                <a:xfrm>
                  <a:off x="5097169"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1" name="Oval 40"/>
                <p:cNvSpPr>
                  <a:spLocks noChangeAspect="1"/>
                </p:cNvSpPr>
                <p:nvPr/>
              </p:nvSpPr>
              <p:spPr>
                <a:xfrm>
                  <a:off x="4230353" y="553633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2" name="Oval 41"/>
                <p:cNvSpPr>
                  <a:spLocks noChangeAspect="1"/>
                </p:cNvSpPr>
                <p:nvPr/>
              </p:nvSpPr>
              <p:spPr>
                <a:xfrm>
                  <a:off x="5931793"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3" name="Oval 42"/>
                <p:cNvSpPr>
                  <a:spLocks noChangeAspect="1"/>
                </p:cNvSpPr>
                <p:nvPr/>
              </p:nvSpPr>
              <p:spPr>
                <a:xfrm>
                  <a:off x="5936164" y="611827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grpSp>
          <p:grpSp>
            <p:nvGrpSpPr>
              <p:cNvPr id="44" name="Group 43"/>
              <p:cNvGrpSpPr/>
              <p:nvPr/>
            </p:nvGrpSpPr>
            <p:grpSpPr>
              <a:xfrm>
                <a:off x="1983846" y="2219930"/>
                <a:ext cx="2253295" cy="2294637"/>
                <a:chOff x="3334047" y="2167947"/>
                <a:chExt cx="3924055" cy="3996051"/>
              </a:xfrm>
            </p:grpSpPr>
            <p:cxnSp>
              <p:nvCxnSpPr>
                <p:cNvPr id="45" name="Straight Connector 44"/>
                <p:cNvCxnSpPr/>
                <p:nvPr/>
              </p:nvCxnSpPr>
              <p:spPr>
                <a:xfrm flipH="1">
                  <a:off x="4370421" y="2174108"/>
                  <a:ext cx="835551" cy="451782"/>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428019" y="2167947"/>
                  <a:ext cx="1063802" cy="5903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5" idx="1"/>
                </p:cNvCxnSpPr>
                <p:nvPr/>
              </p:nvCxnSpPr>
              <p:spPr>
                <a:xfrm>
                  <a:off x="4295462" y="2741017"/>
                  <a:ext cx="542971" cy="489488"/>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4" idx="7"/>
                </p:cNvCxnSpPr>
                <p:nvPr/>
              </p:nvCxnSpPr>
              <p:spPr>
                <a:xfrm flipH="1">
                  <a:off x="3787230" y="2800025"/>
                  <a:ext cx="403660" cy="4304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2" idx="3"/>
                </p:cNvCxnSpPr>
                <p:nvPr/>
              </p:nvCxnSpPr>
              <p:spPr>
                <a:xfrm flipH="1">
                  <a:off x="3334047"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18" idx="1"/>
                </p:cNvCxnSpPr>
                <p:nvPr/>
              </p:nvCxnSpPr>
              <p:spPr>
                <a:xfrm>
                  <a:off x="3778723"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24" idx="7"/>
                </p:cNvCxnSpPr>
                <p:nvPr/>
              </p:nvCxnSpPr>
              <p:spPr>
                <a:xfrm flipH="1">
                  <a:off x="3880187"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14406"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272638" y="4453848"/>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835869"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09198"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726960"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61179"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573501"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807720"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6446715"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680934"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971107" y="4453848"/>
                  <a:ext cx="0" cy="171015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547987"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254667" y="3905627"/>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422114"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918803"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764437"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499491" y="2779291"/>
                  <a:ext cx="400376" cy="451214"/>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1" idx="3"/>
                </p:cNvCxnSpPr>
                <p:nvPr/>
              </p:nvCxnSpPr>
              <p:spPr>
                <a:xfrm flipH="1">
                  <a:off x="5848664" y="2782616"/>
                  <a:ext cx="487199" cy="447889"/>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568634"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013310"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73" name="Points"/>
          <p:cNvGrpSpPr>
            <a:grpSpLocks noChangeAspect="1"/>
          </p:cNvGrpSpPr>
          <p:nvPr/>
        </p:nvGrpSpPr>
        <p:grpSpPr>
          <a:xfrm>
            <a:off x="2831877" y="1392501"/>
            <a:ext cx="591405" cy="2251789"/>
            <a:chOff x="2725533" y="2980777"/>
            <a:chExt cx="590587" cy="2248360"/>
          </a:xfrm>
          <a:solidFill>
            <a:schemeClr val="tx1"/>
          </a:solidFill>
        </p:grpSpPr>
        <p:sp>
          <p:nvSpPr>
            <p:cNvPr id="74" name="Oval 73"/>
            <p:cNvSpPr>
              <a:spLocks noChangeAspect="1"/>
            </p:cNvSpPr>
            <p:nvPr/>
          </p:nvSpPr>
          <p:spPr>
            <a:xfrm>
              <a:off x="3115876" y="2980777"/>
              <a:ext cx="200244" cy="2002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75" name="Oval 74"/>
            <p:cNvSpPr>
              <a:spLocks noChangeAspect="1"/>
            </p:cNvSpPr>
            <p:nvPr/>
          </p:nvSpPr>
          <p:spPr>
            <a:xfrm>
              <a:off x="2725533" y="5139011"/>
              <a:ext cx="90126" cy="901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grpSp>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508" y="1238118"/>
            <a:ext cx="3997094" cy="3448869"/>
          </a:xfrm>
          <a:prstGeom prst="rect">
            <a:avLst/>
          </a:prstGeom>
        </p:spPr>
      </p:pic>
      <p:cxnSp>
        <p:nvCxnSpPr>
          <p:cNvPr id="112" name="Line 3c"/>
          <p:cNvCxnSpPr/>
          <p:nvPr/>
        </p:nvCxnSpPr>
        <p:spPr>
          <a:xfrm flipH="1" flipV="1">
            <a:off x="7791544" y="2745632"/>
            <a:ext cx="604367" cy="1081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3" name="Line 3b"/>
          <p:cNvCxnSpPr/>
          <p:nvPr/>
        </p:nvCxnSpPr>
        <p:spPr>
          <a:xfrm flipH="1">
            <a:off x="7791543" y="2201832"/>
            <a:ext cx="813748" cy="52749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Line 3a"/>
          <p:cNvCxnSpPr/>
          <p:nvPr/>
        </p:nvCxnSpPr>
        <p:spPr>
          <a:xfrm flipH="1" flipV="1">
            <a:off x="7715953" y="2778369"/>
            <a:ext cx="924" cy="99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Line 2"/>
          <p:cNvCxnSpPr/>
          <p:nvPr/>
        </p:nvCxnSpPr>
        <p:spPr>
          <a:xfrm flipV="1">
            <a:off x="7302798" y="2778368"/>
            <a:ext cx="413157" cy="4059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6" name="Line 2"/>
          <p:cNvCxnSpPr/>
          <p:nvPr/>
        </p:nvCxnSpPr>
        <p:spPr>
          <a:xfrm>
            <a:off x="7298822" y="3252904"/>
            <a:ext cx="413157" cy="53403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7" name="Line 1"/>
          <p:cNvCxnSpPr/>
          <p:nvPr/>
        </p:nvCxnSpPr>
        <p:spPr>
          <a:xfrm flipV="1">
            <a:off x="6529180" y="3217924"/>
            <a:ext cx="650440" cy="5175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Line 4"/>
          <p:cNvCxnSpPr/>
          <p:nvPr/>
        </p:nvCxnSpPr>
        <p:spPr>
          <a:xfrm flipH="1">
            <a:off x="8598010" y="2780799"/>
            <a:ext cx="273135" cy="948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9" name="Line 4"/>
          <p:cNvCxnSpPr/>
          <p:nvPr/>
        </p:nvCxnSpPr>
        <p:spPr>
          <a:xfrm flipH="1" flipV="1">
            <a:off x="7834676" y="2010047"/>
            <a:ext cx="609844" cy="78402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Line 4"/>
          <p:cNvCxnSpPr/>
          <p:nvPr/>
        </p:nvCxnSpPr>
        <p:spPr>
          <a:xfrm>
            <a:off x="8512002" y="2993293"/>
            <a:ext cx="1" cy="21977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Line 4"/>
          <p:cNvCxnSpPr/>
          <p:nvPr/>
        </p:nvCxnSpPr>
        <p:spPr>
          <a:xfrm flipH="1">
            <a:off x="8677606" y="1752712"/>
            <a:ext cx="664442" cy="3685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2" name="Line 4"/>
          <p:cNvCxnSpPr/>
          <p:nvPr/>
        </p:nvCxnSpPr>
        <p:spPr>
          <a:xfrm flipH="1">
            <a:off x="8636254" y="1513182"/>
            <a:ext cx="171541" cy="60805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Line 4"/>
          <p:cNvCxnSpPr/>
          <p:nvPr/>
        </p:nvCxnSpPr>
        <p:spPr>
          <a:xfrm>
            <a:off x="8248053" y="1648049"/>
            <a:ext cx="340603" cy="4699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Line 5"/>
          <p:cNvCxnSpPr/>
          <p:nvPr/>
        </p:nvCxnSpPr>
        <p:spPr>
          <a:xfrm>
            <a:off x="8553091" y="3268918"/>
            <a:ext cx="475022" cy="75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Line 5"/>
          <p:cNvCxnSpPr/>
          <p:nvPr/>
        </p:nvCxnSpPr>
        <p:spPr>
          <a:xfrm>
            <a:off x="8517310" y="3340206"/>
            <a:ext cx="240748" cy="68308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Line 5"/>
          <p:cNvCxnSpPr/>
          <p:nvPr/>
        </p:nvCxnSpPr>
        <p:spPr>
          <a:xfrm flipH="1">
            <a:off x="8361405" y="3336184"/>
            <a:ext cx="106803" cy="2155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Line 5"/>
          <p:cNvCxnSpPr/>
          <p:nvPr/>
        </p:nvCxnSpPr>
        <p:spPr>
          <a:xfrm flipH="1">
            <a:off x="8158675" y="3313570"/>
            <a:ext cx="305911" cy="37947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Line 5"/>
          <p:cNvCxnSpPr/>
          <p:nvPr/>
        </p:nvCxnSpPr>
        <p:spPr>
          <a:xfrm flipH="1">
            <a:off x="8959495" y="2449579"/>
            <a:ext cx="466452" cy="25630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9" name="Line 5"/>
          <p:cNvCxnSpPr/>
          <p:nvPr/>
        </p:nvCxnSpPr>
        <p:spPr>
          <a:xfrm flipV="1">
            <a:off x="7753111" y="2034143"/>
            <a:ext cx="47481" cy="6582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Line 5"/>
          <p:cNvCxnSpPr/>
          <p:nvPr/>
        </p:nvCxnSpPr>
        <p:spPr>
          <a:xfrm flipH="1">
            <a:off x="7831440" y="1916421"/>
            <a:ext cx="253081" cy="6423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1" name="Line 5"/>
          <p:cNvCxnSpPr/>
          <p:nvPr/>
        </p:nvCxnSpPr>
        <p:spPr>
          <a:xfrm>
            <a:off x="7468146" y="1752714"/>
            <a:ext cx="273264" cy="17964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2" name="Line 5"/>
          <p:cNvCxnSpPr/>
          <p:nvPr/>
        </p:nvCxnSpPr>
        <p:spPr>
          <a:xfrm flipH="1" flipV="1">
            <a:off x="8931522" y="2794069"/>
            <a:ext cx="30427" cy="1872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Line 5"/>
          <p:cNvCxnSpPr/>
          <p:nvPr/>
        </p:nvCxnSpPr>
        <p:spPr>
          <a:xfrm>
            <a:off x="8655372" y="2207979"/>
            <a:ext cx="245725" cy="49614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Line 6"/>
          <p:cNvCxnSpPr/>
          <p:nvPr/>
        </p:nvCxnSpPr>
        <p:spPr>
          <a:xfrm>
            <a:off x="9284180" y="2884602"/>
            <a:ext cx="343741" cy="5034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5" name="Line 5"/>
          <p:cNvCxnSpPr/>
          <p:nvPr/>
        </p:nvCxnSpPr>
        <p:spPr>
          <a:xfrm flipH="1" flipV="1">
            <a:off x="8979402" y="2744570"/>
            <a:ext cx="226789" cy="541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Line 6"/>
          <p:cNvCxnSpPr/>
          <p:nvPr/>
        </p:nvCxnSpPr>
        <p:spPr>
          <a:xfrm>
            <a:off x="9307574" y="2851125"/>
            <a:ext cx="594342" cy="42444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Line 6"/>
          <p:cNvCxnSpPr/>
          <p:nvPr/>
        </p:nvCxnSpPr>
        <p:spPr>
          <a:xfrm>
            <a:off x="9307571" y="2828199"/>
            <a:ext cx="70568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Line 6"/>
          <p:cNvCxnSpPr/>
          <p:nvPr/>
        </p:nvCxnSpPr>
        <p:spPr>
          <a:xfrm flipH="1" flipV="1">
            <a:off x="9206194" y="2514033"/>
            <a:ext cx="39241" cy="26388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Line 5"/>
          <p:cNvCxnSpPr/>
          <p:nvPr/>
        </p:nvCxnSpPr>
        <p:spPr>
          <a:xfrm flipH="1">
            <a:off x="7791033" y="3302276"/>
            <a:ext cx="647330" cy="4846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0" name="Line 6"/>
          <p:cNvCxnSpPr/>
          <p:nvPr/>
        </p:nvCxnSpPr>
        <p:spPr>
          <a:xfrm flipH="1">
            <a:off x="7425425" y="3886674"/>
            <a:ext cx="271272" cy="29371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1" name="Line 6"/>
          <p:cNvCxnSpPr/>
          <p:nvPr/>
        </p:nvCxnSpPr>
        <p:spPr>
          <a:xfrm>
            <a:off x="7753111" y="3886674"/>
            <a:ext cx="377761" cy="584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Line 6"/>
          <p:cNvCxnSpPr/>
          <p:nvPr/>
        </p:nvCxnSpPr>
        <p:spPr>
          <a:xfrm>
            <a:off x="7800591" y="3865769"/>
            <a:ext cx="595320" cy="1942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3" name="Line 6"/>
          <p:cNvCxnSpPr/>
          <p:nvPr/>
        </p:nvCxnSpPr>
        <p:spPr>
          <a:xfrm flipH="1">
            <a:off x="7286792" y="3853161"/>
            <a:ext cx="387577" cy="939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4" name="Title 1"/>
          <p:cNvSpPr txBox="1">
            <a:spLocks/>
          </p:cNvSpPr>
          <p:nvPr/>
        </p:nvSpPr>
        <p:spPr>
          <a:xfrm>
            <a:off x="1947672" y="5326062"/>
            <a:ext cx="2743200" cy="640080"/>
          </a:xfrm>
          <a:prstGeom prst="rect">
            <a:avLst/>
          </a:prstGeom>
        </p:spPr>
        <p:txBody>
          <a:bodyPr wrap="none" lIns="91379" tIns="45688" rIns="91379" bIns="45688" anchor="t"/>
          <a:lstStyle>
            <a:lvl1pPr algn="ctr" defTabSz="914400" rtl="0" eaLnBrk="1" latinLnBrk="0" hangingPunct="1">
              <a:lnSpc>
                <a:spcPts val="3800"/>
              </a:lnSpc>
              <a:spcBef>
                <a:spcPct val="0"/>
              </a:spcBef>
              <a:buNone/>
              <a:defRPr sz="2800" b="1" i="1" kern="1200" spc="300" baseline="0">
                <a:solidFill>
                  <a:schemeClr val="accent3"/>
                </a:solidFill>
                <a:latin typeface="+mn-lt"/>
                <a:ea typeface="+mj-ea"/>
                <a:cs typeface="+mj-cs"/>
              </a:defRPr>
            </a:lvl1pPr>
          </a:lstStyle>
          <a:p>
            <a:pPr defTabSz="932227">
              <a:lnSpc>
                <a:spcPts val="2243"/>
              </a:lnSpc>
            </a:pPr>
            <a:r>
              <a:rPr lang="en-US" sz="2000" i="0" kern="900" spc="204" dirty="0">
                <a:gradFill>
                  <a:gsLst>
                    <a:gs pos="8367">
                      <a:schemeClr val="tx2"/>
                    </a:gs>
                    <a:gs pos="31000">
                      <a:schemeClr val="tx2"/>
                    </a:gs>
                  </a:gsLst>
                  <a:lin ang="5400000" scaled="0"/>
                </a:gradFill>
              </a:rPr>
              <a:t>INFORMATION MOVES </a:t>
            </a:r>
            <a:r>
              <a:rPr lang="en-US" sz="2000" i="0" kern="900" spc="204" dirty="0" smtClean="0">
                <a:gradFill>
                  <a:gsLst>
                    <a:gs pos="8367">
                      <a:schemeClr val="tx2"/>
                    </a:gs>
                    <a:gs pos="31000">
                      <a:schemeClr val="tx2"/>
                    </a:gs>
                  </a:gsLst>
                  <a:lin ang="5400000" scaled="0"/>
                </a:gradFill>
              </a:rPr>
              <a:t>SLOWLY</a:t>
            </a:r>
            <a:br>
              <a:rPr lang="en-US" sz="2000" i="0" kern="900" spc="204" dirty="0" smtClean="0">
                <a:gradFill>
                  <a:gsLst>
                    <a:gs pos="8367">
                      <a:schemeClr val="tx2"/>
                    </a:gs>
                    <a:gs pos="31000">
                      <a:schemeClr val="tx2"/>
                    </a:gs>
                  </a:gsLst>
                  <a:lin ang="5400000" scaled="0"/>
                </a:gradFill>
              </a:rPr>
            </a:br>
            <a:r>
              <a:rPr lang="en-US" sz="2000" i="0" kern="900" spc="204" dirty="0" smtClean="0">
                <a:gradFill>
                  <a:gsLst>
                    <a:gs pos="8367">
                      <a:schemeClr val="tx2"/>
                    </a:gs>
                    <a:gs pos="31000">
                      <a:schemeClr val="tx2"/>
                    </a:gs>
                  </a:gsLst>
                  <a:lin ang="5400000" scaled="0"/>
                </a:gradFill>
              </a:rPr>
              <a:t>COMMAND </a:t>
            </a:r>
            <a:r>
              <a:rPr lang="en-US" sz="2000" i="0" kern="900" spc="204" dirty="0">
                <a:gradFill>
                  <a:gsLst>
                    <a:gs pos="8367">
                      <a:schemeClr val="tx2"/>
                    </a:gs>
                    <a:gs pos="31000">
                      <a:schemeClr val="tx2"/>
                    </a:gs>
                  </a:gsLst>
                  <a:lin ang="5400000" scaled="0"/>
                </a:gradFill>
              </a:rPr>
              <a:t>AND CONTROL</a:t>
            </a:r>
            <a:endParaRPr lang="en-US" sz="3600" i="0" kern="900" spc="408" dirty="0">
              <a:gradFill>
                <a:gsLst>
                  <a:gs pos="8367">
                    <a:schemeClr val="tx2"/>
                  </a:gs>
                  <a:gs pos="31000">
                    <a:schemeClr val="tx2"/>
                  </a:gs>
                </a:gsLst>
                <a:lin ang="5400000" scaled="0"/>
              </a:gradFill>
            </a:endParaRPr>
          </a:p>
        </p:txBody>
      </p:sp>
      <p:sp>
        <p:nvSpPr>
          <p:cNvPr id="146" name="Rectangle 145"/>
          <p:cNvSpPr/>
          <p:nvPr/>
        </p:nvSpPr>
        <p:spPr>
          <a:xfrm>
            <a:off x="1947672" y="4868862"/>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TRADITIONAL HIERARCHIES</a:t>
            </a:r>
          </a:p>
        </p:txBody>
      </p:sp>
      <p:sp>
        <p:nvSpPr>
          <p:cNvPr id="147" name="Title 1"/>
          <p:cNvSpPr txBox="1">
            <a:spLocks/>
          </p:cNvSpPr>
          <p:nvPr/>
        </p:nvSpPr>
        <p:spPr>
          <a:xfrm>
            <a:off x="6903720" y="5326062"/>
            <a:ext cx="2743200" cy="640080"/>
          </a:xfrm>
          <a:prstGeom prst="rect">
            <a:avLst/>
          </a:prstGeom>
        </p:spPr>
        <p:txBody>
          <a:bodyPr wrap="none" lIns="91379" tIns="45688" rIns="91379" bIns="45688" anchor="t"/>
          <a:lstStyle>
            <a:lvl1pPr algn="ctr" defTabSz="914400" rtl="0" eaLnBrk="1" latinLnBrk="0" hangingPunct="1">
              <a:lnSpc>
                <a:spcPts val="3800"/>
              </a:lnSpc>
              <a:spcBef>
                <a:spcPct val="0"/>
              </a:spcBef>
              <a:buNone/>
              <a:defRPr sz="2800" b="1" i="1" kern="1200" spc="300" baseline="0">
                <a:solidFill>
                  <a:schemeClr val="accent3"/>
                </a:solidFill>
                <a:latin typeface="+mn-lt"/>
                <a:ea typeface="+mj-ea"/>
                <a:cs typeface="+mj-cs"/>
              </a:defRPr>
            </a:lvl1pPr>
          </a:lstStyle>
          <a:p>
            <a:pPr defTabSz="932227">
              <a:lnSpc>
                <a:spcPts val="2243"/>
              </a:lnSpc>
            </a:pPr>
            <a:r>
              <a:rPr lang="en-US" sz="2000" i="0" kern="900" spc="204" dirty="0">
                <a:gradFill>
                  <a:gsLst>
                    <a:gs pos="8367">
                      <a:schemeClr val="tx2"/>
                    </a:gs>
                    <a:gs pos="31000">
                      <a:schemeClr val="tx2"/>
                    </a:gs>
                  </a:gsLst>
                  <a:lin ang="5400000" scaled="0"/>
                </a:gradFill>
              </a:rPr>
              <a:t>INFORMATION TRAVELS </a:t>
            </a:r>
            <a:r>
              <a:rPr lang="en-US" sz="2000" i="0" kern="900" spc="204" dirty="0" smtClean="0">
                <a:gradFill>
                  <a:gsLst>
                    <a:gs pos="8367">
                      <a:schemeClr val="tx2"/>
                    </a:gs>
                    <a:gs pos="31000">
                      <a:schemeClr val="tx2"/>
                    </a:gs>
                  </a:gsLst>
                  <a:lin ang="5400000" scaled="0"/>
                </a:gradFill>
              </a:rPr>
              <a:t>FAST</a:t>
            </a:r>
            <a:br>
              <a:rPr lang="en-US" sz="2000" i="0" kern="900" spc="204" dirty="0" smtClean="0">
                <a:gradFill>
                  <a:gsLst>
                    <a:gs pos="8367">
                      <a:schemeClr val="tx2"/>
                    </a:gs>
                    <a:gs pos="31000">
                      <a:schemeClr val="tx2"/>
                    </a:gs>
                  </a:gsLst>
                  <a:lin ang="5400000" scaled="0"/>
                </a:gradFill>
              </a:rPr>
            </a:br>
            <a:r>
              <a:rPr lang="en-US" sz="2000" i="0" kern="900" spc="204" dirty="0" smtClean="0">
                <a:gradFill>
                  <a:gsLst>
                    <a:gs pos="8367">
                      <a:schemeClr val="tx2"/>
                    </a:gs>
                    <a:gs pos="31000">
                      <a:schemeClr val="tx2"/>
                    </a:gs>
                  </a:gsLst>
                  <a:lin ang="5400000" scaled="0"/>
                </a:gradFill>
              </a:rPr>
              <a:t>LEARN </a:t>
            </a:r>
            <a:r>
              <a:rPr lang="en-US" sz="2000" i="0" kern="900" spc="204" dirty="0">
                <a:gradFill>
                  <a:gsLst>
                    <a:gs pos="8367">
                      <a:schemeClr val="tx2"/>
                    </a:gs>
                    <a:gs pos="31000">
                      <a:schemeClr val="tx2"/>
                    </a:gs>
                  </a:gsLst>
                  <a:lin ang="5400000" scaled="0"/>
                </a:gradFill>
              </a:rPr>
              <a:t>AND ADAPT</a:t>
            </a:r>
            <a:endParaRPr lang="en-US" sz="3600" i="0" kern="900" spc="408" dirty="0">
              <a:gradFill>
                <a:gsLst>
                  <a:gs pos="8367">
                    <a:schemeClr val="tx2"/>
                  </a:gs>
                  <a:gs pos="31000">
                    <a:schemeClr val="tx2"/>
                  </a:gs>
                </a:gsLst>
                <a:lin ang="5400000" scaled="0"/>
              </a:gradFill>
            </a:endParaRPr>
          </a:p>
        </p:txBody>
      </p:sp>
      <p:sp>
        <p:nvSpPr>
          <p:cNvPr id="148" name="Rectangle 147"/>
          <p:cNvSpPr/>
          <p:nvPr/>
        </p:nvSpPr>
        <p:spPr>
          <a:xfrm>
            <a:off x="6903720" y="4868862"/>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RESPONSIVE NETWORKS</a:t>
            </a:r>
          </a:p>
        </p:txBody>
      </p:sp>
      <p:grpSp>
        <p:nvGrpSpPr>
          <p:cNvPr id="77" name="Group 76"/>
          <p:cNvGrpSpPr/>
          <p:nvPr/>
        </p:nvGrpSpPr>
        <p:grpSpPr>
          <a:xfrm>
            <a:off x="6529180" y="1501871"/>
            <a:ext cx="3484072" cy="2958082"/>
            <a:chOff x="6553438" y="1635263"/>
            <a:chExt cx="3417927" cy="2901511"/>
          </a:xfrm>
        </p:grpSpPr>
        <p:cxnSp>
          <p:nvCxnSpPr>
            <p:cNvPr id="145" name="Line 3c"/>
            <p:cNvCxnSpPr/>
            <p:nvPr/>
          </p:nvCxnSpPr>
          <p:spPr>
            <a:xfrm flipH="1" flipV="1">
              <a:off x="7791836" y="2844144"/>
              <a:ext cx="592893" cy="1060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9" name="Line 3b"/>
            <p:cNvCxnSpPr/>
            <p:nvPr/>
          </p:nvCxnSpPr>
          <p:spPr>
            <a:xfrm flipH="1">
              <a:off x="7791836" y="2310744"/>
              <a:ext cx="798299" cy="5174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Line 3a"/>
            <p:cNvCxnSpPr/>
            <p:nvPr/>
          </p:nvCxnSpPr>
          <p:spPr>
            <a:xfrm flipH="1" flipV="1">
              <a:off x="7717683" y="2876256"/>
              <a:ext cx="906" cy="9753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1" name="Line 2"/>
            <p:cNvCxnSpPr/>
            <p:nvPr/>
          </p:nvCxnSpPr>
          <p:spPr>
            <a:xfrm flipV="1">
              <a:off x="7312370" y="2876256"/>
              <a:ext cx="405313" cy="3982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Line 2"/>
            <p:cNvCxnSpPr/>
            <p:nvPr/>
          </p:nvCxnSpPr>
          <p:spPr>
            <a:xfrm>
              <a:off x="7308469" y="3341712"/>
              <a:ext cx="405313" cy="5238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3" name="Line 1"/>
            <p:cNvCxnSpPr/>
            <p:nvPr/>
          </p:nvCxnSpPr>
          <p:spPr>
            <a:xfrm flipV="1">
              <a:off x="6553438" y="3307403"/>
              <a:ext cx="638091" cy="507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Line 4"/>
            <p:cNvCxnSpPr/>
            <p:nvPr/>
          </p:nvCxnSpPr>
          <p:spPr>
            <a:xfrm flipH="1">
              <a:off x="8582992" y="2878637"/>
              <a:ext cx="267950" cy="929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5" name="Line 4"/>
            <p:cNvCxnSpPr/>
            <p:nvPr/>
          </p:nvCxnSpPr>
          <p:spPr>
            <a:xfrm flipH="1" flipV="1">
              <a:off x="7834148" y="2122626"/>
              <a:ext cx="598267" cy="76902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6" name="Line 4"/>
            <p:cNvCxnSpPr/>
            <p:nvPr/>
          </p:nvCxnSpPr>
          <p:spPr>
            <a:xfrm>
              <a:off x="8498615" y="3087068"/>
              <a:ext cx="1" cy="21557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7" name="Line 4"/>
            <p:cNvCxnSpPr/>
            <p:nvPr/>
          </p:nvCxnSpPr>
          <p:spPr>
            <a:xfrm flipH="1">
              <a:off x="8661076" y="1870213"/>
              <a:ext cx="651828" cy="36147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Line 4"/>
            <p:cNvCxnSpPr/>
            <p:nvPr/>
          </p:nvCxnSpPr>
          <p:spPr>
            <a:xfrm flipH="1">
              <a:off x="8620509" y="1635263"/>
              <a:ext cx="168284" cy="5964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9" name="Line 4"/>
            <p:cNvCxnSpPr/>
            <p:nvPr/>
          </p:nvCxnSpPr>
          <p:spPr>
            <a:xfrm>
              <a:off x="8239679" y="1767551"/>
              <a:ext cx="334136" cy="46096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Line 5"/>
            <p:cNvCxnSpPr/>
            <p:nvPr/>
          </p:nvCxnSpPr>
          <p:spPr>
            <a:xfrm>
              <a:off x="8538926" y="3357422"/>
              <a:ext cx="466003" cy="74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Line 5"/>
            <p:cNvCxnSpPr/>
            <p:nvPr/>
          </p:nvCxnSpPr>
          <p:spPr>
            <a:xfrm>
              <a:off x="8503824" y="3427344"/>
              <a:ext cx="236177" cy="6700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2" name="Line 5"/>
            <p:cNvCxnSpPr/>
            <p:nvPr/>
          </p:nvCxnSpPr>
          <p:spPr>
            <a:xfrm flipH="1">
              <a:off x="8350879" y="3423402"/>
              <a:ext cx="104775" cy="2114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3" name="Line 5"/>
            <p:cNvCxnSpPr/>
            <p:nvPr/>
          </p:nvCxnSpPr>
          <p:spPr>
            <a:xfrm flipH="1">
              <a:off x="8151997" y="3401219"/>
              <a:ext cx="300104" cy="37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4" name="Line 5"/>
            <p:cNvCxnSpPr/>
            <p:nvPr/>
          </p:nvCxnSpPr>
          <p:spPr>
            <a:xfrm flipH="1">
              <a:off x="8937613" y="2553753"/>
              <a:ext cx="457595" cy="25140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5" name="Line 5"/>
            <p:cNvCxnSpPr/>
            <p:nvPr/>
          </p:nvCxnSpPr>
          <p:spPr>
            <a:xfrm flipV="1">
              <a:off x="7754132" y="2146261"/>
              <a:ext cx="46580" cy="6456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6" name="Line 5"/>
            <p:cNvCxnSpPr/>
            <p:nvPr/>
          </p:nvCxnSpPr>
          <p:spPr>
            <a:xfrm flipH="1">
              <a:off x="7830973" y="2030791"/>
              <a:ext cx="248276" cy="630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7" name="Line 5"/>
            <p:cNvCxnSpPr/>
            <p:nvPr/>
          </p:nvCxnSpPr>
          <p:spPr>
            <a:xfrm>
              <a:off x="7474579" y="1870213"/>
              <a:ext cx="268076" cy="1762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8" name="Line 5"/>
            <p:cNvCxnSpPr/>
            <p:nvPr/>
          </p:nvCxnSpPr>
          <p:spPr>
            <a:xfrm flipH="1" flipV="1">
              <a:off x="8910169" y="2891654"/>
              <a:ext cx="29849" cy="18371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9" name="Line 5"/>
            <p:cNvCxnSpPr/>
            <p:nvPr/>
          </p:nvCxnSpPr>
          <p:spPr>
            <a:xfrm>
              <a:off x="8639264" y="2316771"/>
              <a:ext cx="241060" cy="48665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0" name="Line 6"/>
            <p:cNvCxnSpPr/>
            <p:nvPr/>
          </p:nvCxnSpPr>
          <p:spPr>
            <a:xfrm>
              <a:off x="9256135" y="2980455"/>
              <a:ext cx="337216" cy="4938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1" name="Line 5"/>
            <p:cNvCxnSpPr/>
            <p:nvPr/>
          </p:nvCxnSpPr>
          <p:spPr>
            <a:xfrm flipH="1" flipV="1">
              <a:off x="8957142" y="2843104"/>
              <a:ext cx="222484" cy="5314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2" name="Line 6"/>
            <p:cNvCxnSpPr/>
            <p:nvPr/>
          </p:nvCxnSpPr>
          <p:spPr>
            <a:xfrm>
              <a:off x="9279083" y="2947621"/>
              <a:ext cx="583058" cy="41632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3" name="Line 6"/>
            <p:cNvCxnSpPr/>
            <p:nvPr/>
          </p:nvCxnSpPr>
          <p:spPr>
            <a:xfrm>
              <a:off x="9279083" y="2925133"/>
              <a:ext cx="69228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4" name="Line 6"/>
            <p:cNvCxnSpPr/>
            <p:nvPr/>
          </p:nvCxnSpPr>
          <p:spPr>
            <a:xfrm flipH="1" flipV="1">
              <a:off x="9179626" y="2616973"/>
              <a:ext cx="38497" cy="25883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5" name="Line 5"/>
            <p:cNvCxnSpPr/>
            <p:nvPr/>
          </p:nvCxnSpPr>
          <p:spPr>
            <a:xfrm flipH="1">
              <a:off x="7791333" y="3390140"/>
              <a:ext cx="635041" cy="4753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6" name="Line 6"/>
            <p:cNvCxnSpPr/>
            <p:nvPr/>
          </p:nvCxnSpPr>
          <p:spPr>
            <a:xfrm flipH="1">
              <a:off x="7432669" y="3963363"/>
              <a:ext cx="266122" cy="2881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7" name="Line 6"/>
            <p:cNvCxnSpPr/>
            <p:nvPr/>
          </p:nvCxnSpPr>
          <p:spPr>
            <a:xfrm>
              <a:off x="7754132" y="3963363"/>
              <a:ext cx="370590" cy="5734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8" name="Line 6"/>
            <p:cNvCxnSpPr/>
            <p:nvPr/>
          </p:nvCxnSpPr>
          <p:spPr>
            <a:xfrm>
              <a:off x="7800712" y="3942859"/>
              <a:ext cx="584017" cy="19049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9" name="Line 6"/>
            <p:cNvCxnSpPr/>
            <p:nvPr/>
          </p:nvCxnSpPr>
          <p:spPr>
            <a:xfrm flipH="1">
              <a:off x="7296666" y="3930492"/>
              <a:ext cx="380219" cy="9218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78" name="Footer Placeholder 77"/>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a:t>
            </a:r>
            <a:r>
              <a:rPr lang="en-US" sz="1400" dirty="0">
                <a:gradFill>
                  <a:gsLst>
                    <a:gs pos="8367">
                      <a:srgbClr val="000000"/>
                    </a:gs>
                    <a:gs pos="31000">
                      <a:srgbClr val="000000"/>
                    </a:gs>
                  </a:gsLst>
                  <a:lin ang="5400000" scaled="0"/>
                </a:gradFill>
              </a:rPr>
              <a:t>G</a:t>
            </a:r>
            <a:r>
              <a:rPr lang="en-US" sz="1400" dirty="0" smtClean="0">
                <a:gradFill>
                  <a:gsLst>
                    <a:gs pos="8367">
                      <a:srgbClr val="000000"/>
                    </a:gs>
                    <a:gs pos="31000">
                      <a:srgbClr val="000000"/>
                    </a:gs>
                  </a:gsLst>
                  <a:lin ang="5400000" scaled="0"/>
                </a:gradFill>
              </a:rPr>
              <a:t>roups</a:t>
            </a:r>
            <a:endParaRPr lang="en-US" dirty="0">
              <a:solidFill>
                <a:srgbClr val="000000">
                  <a:tint val="75000"/>
                </a:srgbClr>
              </a:solidFill>
            </a:endParaRPr>
          </a:p>
        </p:txBody>
      </p:sp>
    </p:spTree>
    <p:extLst>
      <p:ext uri="{BB962C8B-B14F-4D97-AF65-F5344CB8AC3E}">
        <p14:creationId xmlns:p14="http://schemas.microsoft.com/office/powerpoint/2010/main" val="258628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500"/>
                                  </p:stCondLst>
                                  <p:childTnLst>
                                    <p:set>
                                      <p:cBhvr>
                                        <p:cTn id="6" dur="1" fill="hold">
                                          <p:stCondLst>
                                            <p:cond delay="0"/>
                                          </p:stCondLst>
                                        </p:cTn>
                                        <p:tgtEl>
                                          <p:spTgt spid="73"/>
                                        </p:tgtEl>
                                        <p:attrNameLst>
                                          <p:attrName>style.visibility</p:attrName>
                                        </p:attrNameLst>
                                      </p:cBhvr>
                                      <p:to>
                                        <p:strVal val="visible"/>
                                      </p:to>
                                    </p:set>
                                    <p:animEffect transition="in" filter="wipe(up)">
                                      <p:cBhvr>
                                        <p:cTn id="7" dur="1000"/>
                                        <p:tgtEl>
                                          <p:spTgt spid="73"/>
                                        </p:tgtEl>
                                      </p:cBhvr>
                                    </p:animEffect>
                                  </p:childTnLst>
                                </p:cTn>
                              </p:par>
                              <p:par>
                                <p:cTn id="8" presetID="22" presetClass="entr" presetSubtype="1" fill="hold"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1000"/>
                                        <p:tgtEl>
                                          <p:spTgt spid="2"/>
                                        </p:tgtEl>
                                      </p:cBhvr>
                                    </p:animEffect>
                                  </p:childTnLst>
                                </p:cTn>
                              </p:par>
                            </p:childTnLst>
                          </p:cTn>
                        </p:par>
                        <p:par>
                          <p:cTn id="11" fill="hold">
                            <p:stCondLst>
                              <p:cond delay="1750"/>
                            </p:stCondLst>
                            <p:childTnLst>
                              <p:par>
                                <p:cTn id="12" presetID="10" presetClass="entr" presetSubtype="0" fill="hold" grpId="0" nodeType="afterEffect">
                                  <p:stCondLst>
                                    <p:cond delay="0"/>
                                  </p:stCondLst>
                                  <p:childTnLst>
                                    <p:set>
                                      <p:cBhvr>
                                        <p:cTn id="13" dur="1" fill="hold">
                                          <p:stCondLst>
                                            <p:cond delay="0"/>
                                          </p:stCondLst>
                                        </p:cTn>
                                        <p:tgtEl>
                                          <p:spTgt spid="144"/>
                                        </p:tgtEl>
                                        <p:attrNameLst>
                                          <p:attrName>style.visibility</p:attrName>
                                        </p:attrNameLst>
                                      </p:cBhvr>
                                      <p:to>
                                        <p:strVal val="visible"/>
                                      </p:to>
                                    </p:set>
                                    <p:animEffect transition="in" filter="fade">
                                      <p:cBhvr>
                                        <p:cTn id="14" dur="500"/>
                                        <p:tgtEl>
                                          <p:spTgt spid="144"/>
                                        </p:tgtEl>
                                      </p:cBhvr>
                                    </p:animEffect>
                                  </p:childTnLst>
                                </p:cTn>
                              </p:par>
                            </p:childTnLst>
                          </p:cTn>
                        </p:par>
                        <p:par>
                          <p:cTn id="15" fill="hold">
                            <p:stCondLst>
                              <p:cond delay="2250"/>
                            </p:stCondLst>
                            <p:childTnLst>
                              <p:par>
                                <p:cTn id="16" presetID="22" presetClass="entr" presetSubtype="8" fill="hold" nodeType="afterEffect">
                                  <p:stCondLst>
                                    <p:cond delay="500"/>
                                  </p:stCondLst>
                                  <p:childTnLst>
                                    <p:set>
                                      <p:cBhvr>
                                        <p:cTn id="17" dur="1" fill="hold">
                                          <p:stCondLst>
                                            <p:cond delay="0"/>
                                          </p:stCondLst>
                                        </p:cTn>
                                        <p:tgtEl>
                                          <p:spTgt spid="117"/>
                                        </p:tgtEl>
                                        <p:attrNameLst>
                                          <p:attrName>style.visibility</p:attrName>
                                        </p:attrNameLst>
                                      </p:cBhvr>
                                      <p:to>
                                        <p:strVal val="visible"/>
                                      </p:to>
                                    </p:set>
                                    <p:animEffect transition="in" filter="wipe(left)">
                                      <p:cBhvr>
                                        <p:cTn id="18" dur="250"/>
                                        <p:tgtEl>
                                          <p:spTgt spid="117"/>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wipe(left)">
                                      <p:cBhvr>
                                        <p:cTn id="22" dur="250"/>
                                        <p:tgtEl>
                                          <p:spTgt spid="115"/>
                                        </p:tgtEl>
                                      </p:cBhvr>
                                    </p:animEffect>
                                  </p:childTnLst>
                                </p:cTn>
                              </p:par>
                              <p:par>
                                <p:cTn id="23" presetID="22" presetClass="entr" presetSubtype="8"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wipe(left)">
                                      <p:cBhvr>
                                        <p:cTn id="25" dur="250"/>
                                        <p:tgtEl>
                                          <p:spTgt spid="116"/>
                                        </p:tgtEl>
                                      </p:cBhvr>
                                    </p:animEffect>
                                  </p:childTnLst>
                                </p:cTn>
                              </p:par>
                            </p:childTnLst>
                          </p:cTn>
                        </p:par>
                        <p:par>
                          <p:cTn id="26" fill="hold">
                            <p:stCondLst>
                              <p:cond delay="3250"/>
                            </p:stCondLst>
                            <p:childTnLst>
                              <p:par>
                                <p:cTn id="27" presetID="22" presetClass="exit" presetSubtype="8" fill="hold" nodeType="afterEffect">
                                  <p:stCondLst>
                                    <p:cond delay="0"/>
                                  </p:stCondLst>
                                  <p:childTnLst>
                                    <p:animEffect transition="out" filter="wipe(left)">
                                      <p:cBhvr>
                                        <p:cTn id="28" dur="250"/>
                                        <p:tgtEl>
                                          <p:spTgt spid="117"/>
                                        </p:tgtEl>
                                      </p:cBhvr>
                                    </p:animEffect>
                                    <p:set>
                                      <p:cBhvr>
                                        <p:cTn id="29" dur="1" fill="hold">
                                          <p:stCondLst>
                                            <p:cond delay="249"/>
                                          </p:stCondLst>
                                        </p:cTn>
                                        <p:tgtEl>
                                          <p:spTgt spid="117"/>
                                        </p:tgtEl>
                                        <p:attrNameLst>
                                          <p:attrName>style.visibility</p:attrName>
                                        </p:attrNameLst>
                                      </p:cBhvr>
                                      <p:to>
                                        <p:strVal val="hidden"/>
                                      </p:to>
                                    </p:set>
                                  </p:childTnLst>
                                </p:cTn>
                              </p:par>
                              <p:par>
                                <p:cTn id="30" presetID="22" presetClass="exit" presetSubtype="8" fill="hold" nodeType="withEffect">
                                  <p:stCondLst>
                                    <p:cond delay="0"/>
                                  </p:stCondLst>
                                  <p:childTnLst>
                                    <p:animEffect transition="out" filter="wipe(left)">
                                      <p:cBhvr>
                                        <p:cTn id="31" dur="250"/>
                                        <p:tgtEl>
                                          <p:spTgt spid="116"/>
                                        </p:tgtEl>
                                      </p:cBhvr>
                                    </p:animEffect>
                                    <p:set>
                                      <p:cBhvr>
                                        <p:cTn id="32" dur="1" fill="hold">
                                          <p:stCondLst>
                                            <p:cond delay="249"/>
                                          </p:stCondLst>
                                        </p:cTn>
                                        <p:tgtEl>
                                          <p:spTgt spid="116"/>
                                        </p:tgtEl>
                                        <p:attrNameLst>
                                          <p:attrName>style.visibility</p:attrName>
                                        </p:attrNameLst>
                                      </p:cBhvr>
                                      <p:to>
                                        <p:strVal val="hidden"/>
                                      </p:to>
                                    </p:set>
                                  </p:childTnLst>
                                </p:cTn>
                              </p:par>
                              <p:par>
                                <p:cTn id="33" presetID="22" presetClass="entr" presetSubtype="8" fill="hold" nodeType="withEffect">
                                  <p:stCondLst>
                                    <p:cond delay="200"/>
                                  </p:stCondLst>
                                  <p:childTnLst>
                                    <p:set>
                                      <p:cBhvr>
                                        <p:cTn id="34" dur="1" fill="hold">
                                          <p:stCondLst>
                                            <p:cond delay="0"/>
                                          </p:stCondLst>
                                        </p:cTn>
                                        <p:tgtEl>
                                          <p:spTgt spid="114"/>
                                        </p:tgtEl>
                                        <p:attrNameLst>
                                          <p:attrName>style.visibility</p:attrName>
                                        </p:attrNameLst>
                                      </p:cBhvr>
                                      <p:to>
                                        <p:strVal val="visible"/>
                                      </p:to>
                                    </p:set>
                                    <p:animEffect transition="in" filter="wipe(left)">
                                      <p:cBhvr>
                                        <p:cTn id="35" dur="250"/>
                                        <p:tgtEl>
                                          <p:spTgt spid="114"/>
                                        </p:tgtEl>
                                      </p:cBhvr>
                                    </p:animEffect>
                                  </p:childTnLst>
                                </p:cTn>
                              </p:par>
                              <p:par>
                                <p:cTn id="36" presetID="22" presetClass="entr" presetSubtype="8" fill="hold" nodeType="withEffect">
                                  <p:stCondLst>
                                    <p:cond delay="200"/>
                                  </p:stCondLst>
                                  <p:childTnLst>
                                    <p:set>
                                      <p:cBhvr>
                                        <p:cTn id="37" dur="1" fill="hold">
                                          <p:stCondLst>
                                            <p:cond delay="0"/>
                                          </p:stCondLst>
                                        </p:cTn>
                                        <p:tgtEl>
                                          <p:spTgt spid="112"/>
                                        </p:tgtEl>
                                        <p:attrNameLst>
                                          <p:attrName>style.visibility</p:attrName>
                                        </p:attrNameLst>
                                      </p:cBhvr>
                                      <p:to>
                                        <p:strVal val="visible"/>
                                      </p:to>
                                    </p:set>
                                    <p:animEffect transition="in" filter="wipe(left)">
                                      <p:cBhvr>
                                        <p:cTn id="38" dur="250"/>
                                        <p:tgtEl>
                                          <p:spTgt spid="112"/>
                                        </p:tgtEl>
                                      </p:cBhvr>
                                    </p:animEffect>
                                  </p:childTnLst>
                                </p:cTn>
                              </p:par>
                              <p:par>
                                <p:cTn id="39" presetID="22" presetClass="entr" presetSubtype="8" fill="hold" nodeType="withEffect">
                                  <p:stCondLst>
                                    <p:cond delay="200"/>
                                  </p:stCondLst>
                                  <p:childTnLst>
                                    <p:set>
                                      <p:cBhvr>
                                        <p:cTn id="40" dur="1" fill="hold">
                                          <p:stCondLst>
                                            <p:cond delay="0"/>
                                          </p:stCondLst>
                                        </p:cTn>
                                        <p:tgtEl>
                                          <p:spTgt spid="113"/>
                                        </p:tgtEl>
                                        <p:attrNameLst>
                                          <p:attrName>style.visibility</p:attrName>
                                        </p:attrNameLst>
                                      </p:cBhvr>
                                      <p:to>
                                        <p:strVal val="visible"/>
                                      </p:to>
                                    </p:set>
                                    <p:animEffect transition="in" filter="wipe(left)">
                                      <p:cBhvr>
                                        <p:cTn id="41" dur="250"/>
                                        <p:tgtEl>
                                          <p:spTgt spid="113"/>
                                        </p:tgtEl>
                                      </p:cBhvr>
                                    </p:animEffect>
                                  </p:childTnLst>
                                </p:cTn>
                              </p:par>
                              <p:par>
                                <p:cTn id="42" presetID="22" presetClass="exit" presetSubtype="8" fill="hold" nodeType="withEffect">
                                  <p:stCondLst>
                                    <p:cond delay="200"/>
                                  </p:stCondLst>
                                  <p:childTnLst>
                                    <p:animEffect transition="out" filter="wipe(left)">
                                      <p:cBhvr>
                                        <p:cTn id="43" dur="250"/>
                                        <p:tgtEl>
                                          <p:spTgt spid="115"/>
                                        </p:tgtEl>
                                      </p:cBhvr>
                                    </p:animEffect>
                                    <p:set>
                                      <p:cBhvr>
                                        <p:cTn id="44" dur="1" fill="hold">
                                          <p:stCondLst>
                                            <p:cond delay="249"/>
                                          </p:stCondLst>
                                        </p:cTn>
                                        <p:tgtEl>
                                          <p:spTgt spid="115"/>
                                        </p:tgtEl>
                                        <p:attrNameLst>
                                          <p:attrName>style.visibility</p:attrName>
                                        </p:attrNameLst>
                                      </p:cBhvr>
                                      <p:to>
                                        <p:strVal val="hidden"/>
                                      </p:to>
                                    </p:set>
                                  </p:childTnLst>
                                </p:cTn>
                              </p:par>
                              <p:par>
                                <p:cTn id="45" presetID="22" presetClass="exit" presetSubtype="8" fill="hold" nodeType="withEffect">
                                  <p:stCondLst>
                                    <p:cond delay="500"/>
                                  </p:stCondLst>
                                  <p:childTnLst>
                                    <p:animEffect transition="out" filter="wipe(left)">
                                      <p:cBhvr>
                                        <p:cTn id="46" dur="250"/>
                                        <p:tgtEl>
                                          <p:spTgt spid="114"/>
                                        </p:tgtEl>
                                      </p:cBhvr>
                                    </p:animEffect>
                                    <p:set>
                                      <p:cBhvr>
                                        <p:cTn id="47" dur="1" fill="hold">
                                          <p:stCondLst>
                                            <p:cond delay="249"/>
                                          </p:stCondLst>
                                        </p:cTn>
                                        <p:tgtEl>
                                          <p:spTgt spid="114"/>
                                        </p:tgtEl>
                                        <p:attrNameLst>
                                          <p:attrName>style.visibility</p:attrName>
                                        </p:attrNameLst>
                                      </p:cBhvr>
                                      <p:to>
                                        <p:strVal val="hidden"/>
                                      </p:to>
                                    </p:set>
                                  </p:childTnLst>
                                </p:cTn>
                              </p:par>
                              <p:par>
                                <p:cTn id="48" presetID="22" presetClass="exit" presetSubtype="8" fill="hold" nodeType="withEffect">
                                  <p:stCondLst>
                                    <p:cond delay="500"/>
                                  </p:stCondLst>
                                  <p:childTnLst>
                                    <p:animEffect transition="out" filter="wipe(left)">
                                      <p:cBhvr>
                                        <p:cTn id="49" dur="250"/>
                                        <p:tgtEl>
                                          <p:spTgt spid="112"/>
                                        </p:tgtEl>
                                      </p:cBhvr>
                                    </p:animEffect>
                                    <p:set>
                                      <p:cBhvr>
                                        <p:cTn id="50" dur="1" fill="hold">
                                          <p:stCondLst>
                                            <p:cond delay="249"/>
                                          </p:stCondLst>
                                        </p:cTn>
                                        <p:tgtEl>
                                          <p:spTgt spid="112"/>
                                        </p:tgtEl>
                                        <p:attrNameLst>
                                          <p:attrName>style.visibility</p:attrName>
                                        </p:attrNameLst>
                                      </p:cBhvr>
                                      <p:to>
                                        <p:strVal val="hidden"/>
                                      </p:to>
                                    </p:set>
                                  </p:childTnLst>
                                </p:cTn>
                              </p:par>
                              <p:par>
                                <p:cTn id="51" presetID="22" presetClass="exit" presetSubtype="8" fill="hold" nodeType="withEffect">
                                  <p:stCondLst>
                                    <p:cond delay="500"/>
                                  </p:stCondLst>
                                  <p:childTnLst>
                                    <p:animEffect transition="out" filter="wipe(left)">
                                      <p:cBhvr>
                                        <p:cTn id="52" dur="250"/>
                                        <p:tgtEl>
                                          <p:spTgt spid="113"/>
                                        </p:tgtEl>
                                      </p:cBhvr>
                                    </p:animEffect>
                                    <p:set>
                                      <p:cBhvr>
                                        <p:cTn id="53" dur="1" fill="hold">
                                          <p:stCondLst>
                                            <p:cond delay="249"/>
                                          </p:stCondLst>
                                        </p:cTn>
                                        <p:tgtEl>
                                          <p:spTgt spid="113"/>
                                        </p:tgtEl>
                                        <p:attrNameLst>
                                          <p:attrName>style.visibility</p:attrName>
                                        </p:attrNameLst>
                                      </p:cBhvr>
                                      <p:to>
                                        <p:strVal val="hidden"/>
                                      </p:to>
                                    </p:set>
                                  </p:childTnLst>
                                </p:cTn>
                              </p:par>
                              <p:par>
                                <p:cTn id="54" presetID="22" presetClass="entr" presetSubtype="8" fill="hold" nodeType="withEffect">
                                  <p:stCondLst>
                                    <p:cond delay="500"/>
                                  </p:stCondLst>
                                  <p:childTnLst>
                                    <p:set>
                                      <p:cBhvr>
                                        <p:cTn id="55" dur="1" fill="hold">
                                          <p:stCondLst>
                                            <p:cond delay="0"/>
                                          </p:stCondLst>
                                        </p:cTn>
                                        <p:tgtEl>
                                          <p:spTgt spid="118"/>
                                        </p:tgtEl>
                                        <p:attrNameLst>
                                          <p:attrName>style.visibility</p:attrName>
                                        </p:attrNameLst>
                                      </p:cBhvr>
                                      <p:to>
                                        <p:strVal val="visible"/>
                                      </p:to>
                                    </p:set>
                                    <p:animEffect transition="in" filter="wipe(left)">
                                      <p:cBhvr>
                                        <p:cTn id="56" dur="250"/>
                                        <p:tgtEl>
                                          <p:spTgt spid="118"/>
                                        </p:tgtEl>
                                      </p:cBhvr>
                                    </p:animEffect>
                                  </p:childTnLst>
                                </p:cTn>
                              </p:par>
                              <p:par>
                                <p:cTn id="57" presetID="22" presetClass="entr" presetSubtype="2" fill="hold" nodeType="withEffect">
                                  <p:stCondLst>
                                    <p:cond delay="500"/>
                                  </p:stCondLst>
                                  <p:childTnLst>
                                    <p:set>
                                      <p:cBhvr>
                                        <p:cTn id="58" dur="1" fill="hold">
                                          <p:stCondLst>
                                            <p:cond delay="0"/>
                                          </p:stCondLst>
                                        </p:cTn>
                                        <p:tgtEl>
                                          <p:spTgt spid="119"/>
                                        </p:tgtEl>
                                        <p:attrNameLst>
                                          <p:attrName>style.visibility</p:attrName>
                                        </p:attrNameLst>
                                      </p:cBhvr>
                                      <p:to>
                                        <p:strVal val="visible"/>
                                      </p:to>
                                    </p:set>
                                    <p:animEffect transition="in" filter="wipe(right)">
                                      <p:cBhvr>
                                        <p:cTn id="59" dur="250"/>
                                        <p:tgtEl>
                                          <p:spTgt spid="119"/>
                                        </p:tgtEl>
                                      </p:cBhvr>
                                    </p:animEffect>
                                  </p:childTnLst>
                                </p:cTn>
                              </p:par>
                              <p:par>
                                <p:cTn id="60" presetID="22" presetClass="entr" presetSubtype="4" fill="hold" nodeType="withEffect">
                                  <p:stCondLst>
                                    <p:cond delay="500"/>
                                  </p:stCondLst>
                                  <p:childTnLst>
                                    <p:set>
                                      <p:cBhvr>
                                        <p:cTn id="61" dur="1" fill="hold">
                                          <p:stCondLst>
                                            <p:cond delay="0"/>
                                          </p:stCondLst>
                                        </p:cTn>
                                        <p:tgtEl>
                                          <p:spTgt spid="121"/>
                                        </p:tgtEl>
                                        <p:attrNameLst>
                                          <p:attrName>style.visibility</p:attrName>
                                        </p:attrNameLst>
                                      </p:cBhvr>
                                      <p:to>
                                        <p:strVal val="visible"/>
                                      </p:to>
                                    </p:set>
                                    <p:animEffect transition="in" filter="wipe(down)">
                                      <p:cBhvr>
                                        <p:cTn id="62" dur="250"/>
                                        <p:tgtEl>
                                          <p:spTgt spid="121"/>
                                        </p:tgtEl>
                                      </p:cBhvr>
                                    </p:animEffect>
                                  </p:childTnLst>
                                </p:cTn>
                              </p:par>
                              <p:par>
                                <p:cTn id="63" presetID="22" presetClass="entr" presetSubtype="4" fill="hold" nodeType="withEffect">
                                  <p:stCondLst>
                                    <p:cond delay="500"/>
                                  </p:stCondLst>
                                  <p:childTnLst>
                                    <p:set>
                                      <p:cBhvr>
                                        <p:cTn id="64" dur="1" fill="hold">
                                          <p:stCondLst>
                                            <p:cond delay="0"/>
                                          </p:stCondLst>
                                        </p:cTn>
                                        <p:tgtEl>
                                          <p:spTgt spid="123"/>
                                        </p:tgtEl>
                                        <p:attrNameLst>
                                          <p:attrName>style.visibility</p:attrName>
                                        </p:attrNameLst>
                                      </p:cBhvr>
                                      <p:to>
                                        <p:strVal val="visible"/>
                                      </p:to>
                                    </p:set>
                                    <p:animEffect transition="in" filter="wipe(down)">
                                      <p:cBhvr>
                                        <p:cTn id="65" dur="250"/>
                                        <p:tgtEl>
                                          <p:spTgt spid="123"/>
                                        </p:tgtEl>
                                      </p:cBhvr>
                                    </p:animEffect>
                                  </p:childTnLst>
                                </p:cTn>
                              </p:par>
                              <p:par>
                                <p:cTn id="66" presetID="22" presetClass="entr" presetSubtype="4" fill="hold" nodeType="withEffect">
                                  <p:stCondLst>
                                    <p:cond delay="500"/>
                                  </p:stCondLst>
                                  <p:childTnLst>
                                    <p:set>
                                      <p:cBhvr>
                                        <p:cTn id="67" dur="1" fill="hold">
                                          <p:stCondLst>
                                            <p:cond delay="0"/>
                                          </p:stCondLst>
                                        </p:cTn>
                                        <p:tgtEl>
                                          <p:spTgt spid="122"/>
                                        </p:tgtEl>
                                        <p:attrNameLst>
                                          <p:attrName>style.visibility</p:attrName>
                                        </p:attrNameLst>
                                      </p:cBhvr>
                                      <p:to>
                                        <p:strVal val="visible"/>
                                      </p:to>
                                    </p:set>
                                    <p:animEffect transition="in" filter="wipe(down)">
                                      <p:cBhvr>
                                        <p:cTn id="68" dur="250"/>
                                        <p:tgtEl>
                                          <p:spTgt spid="122"/>
                                        </p:tgtEl>
                                      </p:cBhvr>
                                    </p:animEffect>
                                  </p:childTnLst>
                                </p:cTn>
                              </p:par>
                              <p:par>
                                <p:cTn id="69" presetID="22" presetClass="entr" presetSubtype="1" fill="hold" nodeType="withEffect">
                                  <p:stCondLst>
                                    <p:cond delay="500"/>
                                  </p:stCondLst>
                                  <p:childTnLst>
                                    <p:set>
                                      <p:cBhvr>
                                        <p:cTn id="70" dur="1" fill="hold">
                                          <p:stCondLst>
                                            <p:cond delay="0"/>
                                          </p:stCondLst>
                                        </p:cTn>
                                        <p:tgtEl>
                                          <p:spTgt spid="120"/>
                                        </p:tgtEl>
                                        <p:attrNameLst>
                                          <p:attrName>style.visibility</p:attrName>
                                        </p:attrNameLst>
                                      </p:cBhvr>
                                      <p:to>
                                        <p:strVal val="visible"/>
                                      </p:to>
                                    </p:set>
                                    <p:animEffect transition="in" filter="wipe(up)">
                                      <p:cBhvr>
                                        <p:cTn id="71" dur="250"/>
                                        <p:tgtEl>
                                          <p:spTgt spid="120"/>
                                        </p:tgtEl>
                                      </p:cBhvr>
                                    </p:animEffect>
                                  </p:childTnLst>
                                </p:cTn>
                              </p:par>
                            </p:childTnLst>
                          </p:cTn>
                        </p:par>
                        <p:par>
                          <p:cTn id="72" fill="hold">
                            <p:stCondLst>
                              <p:cond delay="4000"/>
                            </p:stCondLst>
                            <p:childTnLst>
                              <p:par>
                                <p:cTn id="73" presetID="22" presetClass="exit" presetSubtype="8" fill="hold" nodeType="afterEffect">
                                  <p:stCondLst>
                                    <p:cond delay="0"/>
                                  </p:stCondLst>
                                  <p:childTnLst>
                                    <p:animEffect transition="out" filter="wipe(left)">
                                      <p:cBhvr>
                                        <p:cTn id="74" dur="250"/>
                                        <p:tgtEl>
                                          <p:spTgt spid="118"/>
                                        </p:tgtEl>
                                      </p:cBhvr>
                                    </p:animEffect>
                                    <p:set>
                                      <p:cBhvr>
                                        <p:cTn id="75" dur="1" fill="hold">
                                          <p:stCondLst>
                                            <p:cond delay="249"/>
                                          </p:stCondLst>
                                        </p:cTn>
                                        <p:tgtEl>
                                          <p:spTgt spid="118"/>
                                        </p:tgtEl>
                                        <p:attrNameLst>
                                          <p:attrName>style.visibility</p:attrName>
                                        </p:attrNameLst>
                                      </p:cBhvr>
                                      <p:to>
                                        <p:strVal val="hidden"/>
                                      </p:to>
                                    </p:set>
                                  </p:childTnLst>
                                </p:cTn>
                              </p:par>
                              <p:par>
                                <p:cTn id="76" presetID="22" presetClass="exit" presetSubtype="2" fill="hold" nodeType="withEffect">
                                  <p:stCondLst>
                                    <p:cond delay="0"/>
                                  </p:stCondLst>
                                  <p:childTnLst>
                                    <p:animEffect transition="out" filter="wipe(right)">
                                      <p:cBhvr>
                                        <p:cTn id="77" dur="250"/>
                                        <p:tgtEl>
                                          <p:spTgt spid="119"/>
                                        </p:tgtEl>
                                      </p:cBhvr>
                                    </p:animEffect>
                                    <p:set>
                                      <p:cBhvr>
                                        <p:cTn id="78" dur="1" fill="hold">
                                          <p:stCondLst>
                                            <p:cond delay="249"/>
                                          </p:stCondLst>
                                        </p:cTn>
                                        <p:tgtEl>
                                          <p:spTgt spid="119"/>
                                        </p:tgtEl>
                                        <p:attrNameLst>
                                          <p:attrName>style.visibility</p:attrName>
                                        </p:attrNameLst>
                                      </p:cBhvr>
                                      <p:to>
                                        <p:strVal val="hidden"/>
                                      </p:to>
                                    </p:set>
                                  </p:childTnLst>
                                </p:cTn>
                              </p:par>
                              <p:par>
                                <p:cTn id="79" presetID="22" presetClass="exit" presetSubtype="4" fill="hold" nodeType="withEffect">
                                  <p:stCondLst>
                                    <p:cond delay="0"/>
                                  </p:stCondLst>
                                  <p:childTnLst>
                                    <p:animEffect transition="out" filter="wipe(down)">
                                      <p:cBhvr>
                                        <p:cTn id="80" dur="250"/>
                                        <p:tgtEl>
                                          <p:spTgt spid="121"/>
                                        </p:tgtEl>
                                      </p:cBhvr>
                                    </p:animEffect>
                                    <p:set>
                                      <p:cBhvr>
                                        <p:cTn id="81" dur="1" fill="hold">
                                          <p:stCondLst>
                                            <p:cond delay="249"/>
                                          </p:stCondLst>
                                        </p:cTn>
                                        <p:tgtEl>
                                          <p:spTgt spid="121"/>
                                        </p:tgtEl>
                                        <p:attrNameLst>
                                          <p:attrName>style.visibility</p:attrName>
                                        </p:attrNameLst>
                                      </p:cBhvr>
                                      <p:to>
                                        <p:strVal val="hidden"/>
                                      </p:to>
                                    </p:set>
                                  </p:childTnLst>
                                </p:cTn>
                              </p:par>
                              <p:par>
                                <p:cTn id="82" presetID="22" presetClass="exit" presetSubtype="4" fill="hold" nodeType="withEffect">
                                  <p:stCondLst>
                                    <p:cond delay="0"/>
                                  </p:stCondLst>
                                  <p:childTnLst>
                                    <p:animEffect transition="out" filter="wipe(down)">
                                      <p:cBhvr>
                                        <p:cTn id="83" dur="250"/>
                                        <p:tgtEl>
                                          <p:spTgt spid="123"/>
                                        </p:tgtEl>
                                      </p:cBhvr>
                                    </p:animEffect>
                                    <p:set>
                                      <p:cBhvr>
                                        <p:cTn id="84" dur="1" fill="hold">
                                          <p:stCondLst>
                                            <p:cond delay="249"/>
                                          </p:stCondLst>
                                        </p:cTn>
                                        <p:tgtEl>
                                          <p:spTgt spid="123"/>
                                        </p:tgtEl>
                                        <p:attrNameLst>
                                          <p:attrName>style.visibility</p:attrName>
                                        </p:attrNameLst>
                                      </p:cBhvr>
                                      <p:to>
                                        <p:strVal val="hidden"/>
                                      </p:to>
                                    </p:set>
                                  </p:childTnLst>
                                </p:cTn>
                              </p:par>
                              <p:par>
                                <p:cTn id="85" presetID="22" presetClass="exit" presetSubtype="4" fill="hold" nodeType="withEffect">
                                  <p:stCondLst>
                                    <p:cond delay="0"/>
                                  </p:stCondLst>
                                  <p:childTnLst>
                                    <p:animEffect transition="out" filter="wipe(down)">
                                      <p:cBhvr>
                                        <p:cTn id="86" dur="250"/>
                                        <p:tgtEl>
                                          <p:spTgt spid="122"/>
                                        </p:tgtEl>
                                      </p:cBhvr>
                                    </p:animEffect>
                                    <p:set>
                                      <p:cBhvr>
                                        <p:cTn id="87" dur="1" fill="hold">
                                          <p:stCondLst>
                                            <p:cond delay="249"/>
                                          </p:stCondLst>
                                        </p:cTn>
                                        <p:tgtEl>
                                          <p:spTgt spid="122"/>
                                        </p:tgtEl>
                                        <p:attrNameLst>
                                          <p:attrName>style.visibility</p:attrName>
                                        </p:attrNameLst>
                                      </p:cBhvr>
                                      <p:to>
                                        <p:strVal val="hidden"/>
                                      </p:to>
                                    </p:set>
                                  </p:childTnLst>
                                </p:cTn>
                              </p:par>
                              <p:par>
                                <p:cTn id="88" presetID="22" presetClass="exit" presetSubtype="4" fill="hold" nodeType="withEffect">
                                  <p:stCondLst>
                                    <p:cond delay="0"/>
                                  </p:stCondLst>
                                  <p:childTnLst>
                                    <p:animEffect transition="out" filter="wipe(down)">
                                      <p:cBhvr>
                                        <p:cTn id="89" dur="250"/>
                                        <p:tgtEl>
                                          <p:spTgt spid="120"/>
                                        </p:tgtEl>
                                      </p:cBhvr>
                                    </p:animEffect>
                                    <p:set>
                                      <p:cBhvr>
                                        <p:cTn id="90" dur="1" fill="hold">
                                          <p:stCondLst>
                                            <p:cond delay="249"/>
                                          </p:stCondLst>
                                        </p:cTn>
                                        <p:tgtEl>
                                          <p:spTgt spid="120"/>
                                        </p:tgtEl>
                                        <p:attrNameLst>
                                          <p:attrName>style.visibility</p:attrName>
                                        </p:attrNameLst>
                                      </p:cBhvr>
                                      <p:to>
                                        <p:strVal val="hidden"/>
                                      </p:to>
                                    </p:set>
                                  </p:childTnLst>
                                </p:cTn>
                              </p:par>
                              <p:par>
                                <p:cTn id="91" presetID="22" presetClass="entr" presetSubtype="8" fill="hold" nodeType="withEffect">
                                  <p:stCondLst>
                                    <p:cond delay="0"/>
                                  </p:stCondLst>
                                  <p:childTnLst>
                                    <p:set>
                                      <p:cBhvr>
                                        <p:cTn id="92" dur="1" fill="hold">
                                          <p:stCondLst>
                                            <p:cond delay="0"/>
                                          </p:stCondLst>
                                        </p:cTn>
                                        <p:tgtEl>
                                          <p:spTgt spid="128"/>
                                        </p:tgtEl>
                                        <p:attrNameLst>
                                          <p:attrName>style.visibility</p:attrName>
                                        </p:attrNameLst>
                                      </p:cBhvr>
                                      <p:to>
                                        <p:strVal val="visible"/>
                                      </p:to>
                                    </p:set>
                                    <p:animEffect transition="in" filter="wipe(left)">
                                      <p:cBhvr>
                                        <p:cTn id="93" dur="250"/>
                                        <p:tgtEl>
                                          <p:spTgt spid="128"/>
                                        </p:tgtEl>
                                      </p:cBhvr>
                                    </p:animEffect>
                                  </p:childTnLst>
                                </p:cTn>
                              </p:par>
                              <p:par>
                                <p:cTn id="94" presetID="22" presetClass="entr" presetSubtype="8" fill="hold" nodeType="withEffect">
                                  <p:stCondLst>
                                    <p:cond delay="0"/>
                                  </p:stCondLst>
                                  <p:childTnLst>
                                    <p:set>
                                      <p:cBhvr>
                                        <p:cTn id="95" dur="1" fill="hold">
                                          <p:stCondLst>
                                            <p:cond delay="0"/>
                                          </p:stCondLst>
                                        </p:cTn>
                                        <p:tgtEl>
                                          <p:spTgt spid="130"/>
                                        </p:tgtEl>
                                        <p:attrNameLst>
                                          <p:attrName>style.visibility</p:attrName>
                                        </p:attrNameLst>
                                      </p:cBhvr>
                                      <p:to>
                                        <p:strVal val="visible"/>
                                      </p:to>
                                    </p:set>
                                    <p:animEffect transition="in" filter="wipe(left)">
                                      <p:cBhvr>
                                        <p:cTn id="96" dur="250"/>
                                        <p:tgtEl>
                                          <p:spTgt spid="130"/>
                                        </p:tgtEl>
                                      </p:cBhvr>
                                    </p:animEffect>
                                  </p:childTnLst>
                                </p:cTn>
                              </p:par>
                              <p:par>
                                <p:cTn id="97" presetID="22" presetClass="entr" presetSubtype="1" fill="hold" nodeType="withEffect">
                                  <p:stCondLst>
                                    <p:cond delay="0"/>
                                  </p:stCondLst>
                                  <p:childTnLst>
                                    <p:set>
                                      <p:cBhvr>
                                        <p:cTn id="98" dur="1" fill="hold">
                                          <p:stCondLst>
                                            <p:cond delay="0"/>
                                          </p:stCondLst>
                                        </p:cTn>
                                        <p:tgtEl>
                                          <p:spTgt spid="129"/>
                                        </p:tgtEl>
                                        <p:attrNameLst>
                                          <p:attrName>style.visibility</p:attrName>
                                        </p:attrNameLst>
                                      </p:cBhvr>
                                      <p:to>
                                        <p:strVal val="visible"/>
                                      </p:to>
                                    </p:set>
                                    <p:animEffect transition="in" filter="wipe(up)">
                                      <p:cBhvr>
                                        <p:cTn id="99" dur="250"/>
                                        <p:tgtEl>
                                          <p:spTgt spid="129"/>
                                        </p:tgtEl>
                                      </p:cBhvr>
                                    </p:animEffect>
                                  </p:childTnLst>
                                </p:cTn>
                              </p:par>
                              <p:par>
                                <p:cTn id="100" presetID="22" presetClass="entr" presetSubtype="8" fill="hold" nodeType="withEffect">
                                  <p:stCondLst>
                                    <p:cond delay="0"/>
                                  </p:stCondLst>
                                  <p:childTnLst>
                                    <p:set>
                                      <p:cBhvr>
                                        <p:cTn id="101" dur="1" fill="hold">
                                          <p:stCondLst>
                                            <p:cond delay="0"/>
                                          </p:stCondLst>
                                        </p:cTn>
                                        <p:tgtEl>
                                          <p:spTgt spid="131"/>
                                        </p:tgtEl>
                                        <p:attrNameLst>
                                          <p:attrName>style.visibility</p:attrName>
                                        </p:attrNameLst>
                                      </p:cBhvr>
                                      <p:to>
                                        <p:strVal val="visible"/>
                                      </p:to>
                                    </p:set>
                                    <p:animEffect transition="in" filter="wipe(left)">
                                      <p:cBhvr>
                                        <p:cTn id="102" dur="250"/>
                                        <p:tgtEl>
                                          <p:spTgt spid="131"/>
                                        </p:tgtEl>
                                      </p:cBhvr>
                                    </p:animEffect>
                                  </p:childTnLst>
                                </p:cTn>
                              </p:par>
                              <p:par>
                                <p:cTn id="103" presetID="22" presetClass="entr" presetSubtype="8" fill="hold" nodeType="withEffect">
                                  <p:stCondLst>
                                    <p:cond delay="0"/>
                                  </p:stCondLst>
                                  <p:childTnLst>
                                    <p:set>
                                      <p:cBhvr>
                                        <p:cTn id="104" dur="1" fill="hold">
                                          <p:stCondLst>
                                            <p:cond delay="0"/>
                                          </p:stCondLst>
                                        </p:cTn>
                                        <p:tgtEl>
                                          <p:spTgt spid="132"/>
                                        </p:tgtEl>
                                        <p:attrNameLst>
                                          <p:attrName>style.visibility</p:attrName>
                                        </p:attrNameLst>
                                      </p:cBhvr>
                                      <p:to>
                                        <p:strVal val="visible"/>
                                      </p:to>
                                    </p:set>
                                    <p:animEffect transition="in" filter="wipe(left)">
                                      <p:cBhvr>
                                        <p:cTn id="105" dur="250"/>
                                        <p:tgtEl>
                                          <p:spTgt spid="132"/>
                                        </p:tgtEl>
                                      </p:cBhvr>
                                    </p:animEffect>
                                  </p:childTnLst>
                                </p:cTn>
                              </p:par>
                              <p:par>
                                <p:cTn id="106" presetID="22" presetClass="entr" presetSubtype="1" fill="hold" nodeType="withEffect">
                                  <p:stCondLst>
                                    <p:cond delay="0"/>
                                  </p:stCondLst>
                                  <p:childTnLst>
                                    <p:set>
                                      <p:cBhvr>
                                        <p:cTn id="107" dur="1" fill="hold">
                                          <p:stCondLst>
                                            <p:cond delay="0"/>
                                          </p:stCondLst>
                                        </p:cTn>
                                        <p:tgtEl>
                                          <p:spTgt spid="133"/>
                                        </p:tgtEl>
                                        <p:attrNameLst>
                                          <p:attrName>style.visibility</p:attrName>
                                        </p:attrNameLst>
                                      </p:cBhvr>
                                      <p:to>
                                        <p:strVal val="visible"/>
                                      </p:to>
                                    </p:set>
                                    <p:animEffect transition="in" filter="wipe(up)">
                                      <p:cBhvr>
                                        <p:cTn id="108" dur="250"/>
                                        <p:tgtEl>
                                          <p:spTgt spid="133"/>
                                        </p:tgtEl>
                                      </p:cBhvr>
                                    </p:animEffect>
                                  </p:childTnLst>
                                </p:cTn>
                              </p:par>
                              <p:par>
                                <p:cTn id="109" presetID="22" presetClass="entr" presetSubtype="1" fill="hold" nodeType="with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wipe(up)">
                                      <p:cBhvr>
                                        <p:cTn id="111" dur="250"/>
                                        <p:tgtEl>
                                          <p:spTgt spid="125"/>
                                        </p:tgtEl>
                                      </p:cBhvr>
                                    </p:animEffect>
                                  </p:childTnLst>
                                </p:cTn>
                              </p:par>
                              <p:par>
                                <p:cTn id="112" presetID="22" presetClass="entr" presetSubtype="1" fill="hold" nodeType="withEffect">
                                  <p:stCondLst>
                                    <p:cond delay="0"/>
                                  </p:stCondLst>
                                  <p:childTnLst>
                                    <p:set>
                                      <p:cBhvr>
                                        <p:cTn id="113" dur="1" fill="hold">
                                          <p:stCondLst>
                                            <p:cond delay="0"/>
                                          </p:stCondLst>
                                        </p:cTn>
                                        <p:tgtEl>
                                          <p:spTgt spid="124"/>
                                        </p:tgtEl>
                                        <p:attrNameLst>
                                          <p:attrName>style.visibility</p:attrName>
                                        </p:attrNameLst>
                                      </p:cBhvr>
                                      <p:to>
                                        <p:strVal val="visible"/>
                                      </p:to>
                                    </p:set>
                                    <p:animEffect transition="in" filter="wipe(up)">
                                      <p:cBhvr>
                                        <p:cTn id="114" dur="250"/>
                                        <p:tgtEl>
                                          <p:spTgt spid="124"/>
                                        </p:tgtEl>
                                      </p:cBhvr>
                                    </p:animEffect>
                                  </p:childTnLst>
                                </p:cTn>
                              </p:par>
                              <p:par>
                                <p:cTn id="115" presetID="22" presetClass="entr" presetSubtype="1" fill="hold" nodeType="withEffect">
                                  <p:stCondLst>
                                    <p:cond delay="0"/>
                                  </p:stCondLst>
                                  <p:childTnLst>
                                    <p:set>
                                      <p:cBhvr>
                                        <p:cTn id="116" dur="1" fill="hold">
                                          <p:stCondLst>
                                            <p:cond delay="0"/>
                                          </p:stCondLst>
                                        </p:cTn>
                                        <p:tgtEl>
                                          <p:spTgt spid="127"/>
                                        </p:tgtEl>
                                        <p:attrNameLst>
                                          <p:attrName>style.visibility</p:attrName>
                                        </p:attrNameLst>
                                      </p:cBhvr>
                                      <p:to>
                                        <p:strVal val="visible"/>
                                      </p:to>
                                    </p:set>
                                    <p:animEffect transition="in" filter="wipe(up)">
                                      <p:cBhvr>
                                        <p:cTn id="117" dur="250"/>
                                        <p:tgtEl>
                                          <p:spTgt spid="127"/>
                                        </p:tgtEl>
                                      </p:cBhvr>
                                    </p:animEffect>
                                  </p:childTnLst>
                                </p:cTn>
                              </p:par>
                              <p:par>
                                <p:cTn id="118" presetID="22" presetClass="entr" presetSubtype="1" fill="hold" nodeType="withEffect">
                                  <p:stCondLst>
                                    <p:cond delay="0"/>
                                  </p:stCondLst>
                                  <p:childTnLst>
                                    <p:set>
                                      <p:cBhvr>
                                        <p:cTn id="119" dur="1" fill="hold">
                                          <p:stCondLst>
                                            <p:cond delay="0"/>
                                          </p:stCondLst>
                                        </p:cTn>
                                        <p:tgtEl>
                                          <p:spTgt spid="126"/>
                                        </p:tgtEl>
                                        <p:attrNameLst>
                                          <p:attrName>style.visibility</p:attrName>
                                        </p:attrNameLst>
                                      </p:cBhvr>
                                      <p:to>
                                        <p:strVal val="visible"/>
                                      </p:to>
                                    </p:set>
                                    <p:animEffect transition="in" filter="wipe(up)">
                                      <p:cBhvr>
                                        <p:cTn id="120" dur="250"/>
                                        <p:tgtEl>
                                          <p:spTgt spid="126"/>
                                        </p:tgtEl>
                                      </p:cBhvr>
                                    </p:animEffect>
                                  </p:childTnLst>
                                </p:cTn>
                              </p:par>
                              <p:par>
                                <p:cTn id="121" presetID="22" presetClass="entr" presetSubtype="8" fill="hold" nodeType="withEffect">
                                  <p:stCondLst>
                                    <p:cond delay="0"/>
                                  </p:stCondLst>
                                  <p:childTnLst>
                                    <p:set>
                                      <p:cBhvr>
                                        <p:cTn id="122" dur="1" fill="hold">
                                          <p:stCondLst>
                                            <p:cond delay="0"/>
                                          </p:stCondLst>
                                        </p:cTn>
                                        <p:tgtEl>
                                          <p:spTgt spid="135"/>
                                        </p:tgtEl>
                                        <p:attrNameLst>
                                          <p:attrName>style.visibility</p:attrName>
                                        </p:attrNameLst>
                                      </p:cBhvr>
                                      <p:to>
                                        <p:strVal val="visible"/>
                                      </p:to>
                                    </p:set>
                                    <p:animEffect transition="in" filter="wipe(left)">
                                      <p:cBhvr>
                                        <p:cTn id="123" dur="250"/>
                                        <p:tgtEl>
                                          <p:spTgt spid="135"/>
                                        </p:tgtEl>
                                      </p:cBhvr>
                                    </p:animEffect>
                                  </p:childTnLst>
                                </p:cTn>
                              </p:par>
                              <p:par>
                                <p:cTn id="124" presetID="22" presetClass="entr" presetSubtype="1" fill="hold" nodeType="withEffect">
                                  <p:stCondLst>
                                    <p:cond delay="0"/>
                                  </p:stCondLst>
                                  <p:childTnLst>
                                    <p:set>
                                      <p:cBhvr>
                                        <p:cTn id="125" dur="1" fill="hold">
                                          <p:stCondLst>
                                            <p:cond delay="0"/>
                                          </p:stCondLst>
                                        </p:cTn>
                                        <p:tgtEl>
                                          <p:spTgt spid="139"/>
                                        </p:tgtEl>
                                        <p:attrNameLst>
                                          <p:attrName>style.visibility</p:attrName>
                                        </p:attrNameLst>
                                      </p:cBhvr>
                                      <p:to>
                                        <p:strVal val="visible"/>
                                      </p:to>
                                    </p:set>
                                    <p:animEffect transition="in" filter="wipe(up)">
                                      <p:cBhvr>
                                        <p:cTn id="126" dur="250"/>
                                        <p:tgtEl>
                                          <p:spTgt spid="139"/>
                                        </p:tgtEl>
                                      </p:cBhvr>
                                    </p:animEffect>
                                  </p:childTnLst>
                                </p:cTn>
                              </p:par>
                              <p:par>
                                <p:cTn id="127" presetID="22" presetClass="exit" presetSubtype="8" fill="hold" nodeType="withEffect">
                                  <p:stCondLst>
                                    <p:cond delay="250"/>
                                  </p:stCondLst>
                                  <p:childTnLst>
                                    <p:animEffect transition="out" filter="wipe(left)">
                                      <p:cBhvr>
                                        <p:cTn id="128" dur="250"/>
                                        <p:tgtEl>
                                          <p:spTgt spid="128"/>
                                        </p:tgtEl>
                                      </p:cBhvr>
                                    </p:animEffect>
                                    <p:set>
                                      <p:cBhvr>
                                        <p:cTn id="129" dur="1" fill="hold">
                                          <p:stCondLst>
                                            <p:cond delay="249"/>
                                          </p:stCondLst>
                                        </p:cTn>
                                        <p:tgtEl>
                                          <p:spTgt spid="128"/>
                                        </p:tgtEl>
                                        <p:attrNameLst>
                                          <p:attrName>style.visibility</p:attrName>
                                        </p:attrNameLst>
                                      </p:cBhvr>
                                      <p:to>
                                        <p:strVal val="hidden"/>
                                      </p:to>
                                    </p:set>
                                  </p:childTnLst>
                                </p:cTn>
                              </p:par>
                              <p:par>
                                <p:cTn id="130" presetID="22" presetClass="exit" presetSubtype="1" fill="hold" nodeType="withEffect">
                                  <p:stCondLst>
                                    <p:cond delay="250"/>
                                  </p:stCondLst>
                                  <p:childTnLst>
                                    <p:animEffect transition="out" filter="wipe(up)">
                                      <p:cBhvr>
                                        <p:cTn id="131" dur="250"/>
                                        <p:tgtEl>
                                          <p:spTgt spid="129"/>
                                        </p:tgtEl>
                                      </p:cBhvr>
                                    </p:animEffect>
                                    <p:set>
                                      <p:cBhvr>
                                        <p:cTn id="132" dur="1" fill="hold">
                                          <p:stCondLst>
                                            <p:cond delay="249"/>
                                          </p:stCondLst>
                                        </p:cTn>
                                        <p:tgtEl>
                                          <p:spTgt spid="129"/>
                                        </p:tgtEl>
                                        <p:attrNameLst>
                                          <p:attrName>style.visibility</p:attrName>
                                        </p:attrNameLst>
                                      </p:cBhvr>
                                      <p:to>
                                        <p:strVal val="hidden"/>
                                      </p:to>
                                    </p:set>
                                  </p:childTnLst>
                                </p:cTn>
                              </p:par>
                              <p:par>
                                <p:cTn id="133" presetID="22" presetClass="exit" presetSubtype="8" fill="hold" nodeType="withEffect">
                                  <p:stCondLst>
                                    <p:cond delay="250"/>
                                  </p:stCondLst>
                                  <p:childTnLst>
                                    <p:animEffect transition="out" filter="wipe(left)">
                                      <p:cBhvr>
                                        <p:cTn id="134" dur="250"/>
                                        <p:tgtEl>
                                          <p:spTgt spid="130"/>
                                        </p:tgtEl>
                                      </p:cBhvr>
                                    </p:animEffect>
                                    <p:set>
                                      <p:cBhvr>
                                        <p:cTn id="135" dur="1" fill="hold">
                                          <p:stCondLst>
                                            <p:cond delay="249"/>
                                          </p:stCondLst>
                                        </p:cTn>
                                        <p:tgtEl>
                                          <p:spTgt spid="130"/>
                                        </p:tgtEl>
                                        <p:attrNameLst>
                                          <p:attrName>style.visibility</p:attrName>
                                        </p:attrNameLst>
                                      </p:cBhvr>
                                      <p:to>
                                        <p:strVal val="hidden"/>
                                      </p:to>
                                    </p:set>
                                  </p:childTnLst>
                                </p:cTn>
                              </p:par>
                              <p:par>
                                <p:cTn id="136" presetID="22" presetClass="exit" presetSubtype="8" fill="hold" nodeType="withEffect">
                                  <p:stCondLst>
                                    <p:cond delay="250"/>
                                  </p:stCondLst>
                                  <p:childTnLst>
                                    <p:animEffect transition="out" filter="wipe(left)">
                                      <p:cBhvr>
                                        <p:cTn id="137" dur="250"/>
                                        <p:tgtEl>
                                          <p:spTgt spid="131"/>
                                        </p:tgtEl>
                                      </p:cBhvr>
                                    </p:animEffect>
                                    <p:set>
                                      <p:cBhvr>
                                        <p:cTn id="138" dur="1" fill="hold">
                                          <p:stCondLst>
                                            <p:cond delay="249"/>
                                          </p:stCondLst>
                                        </p:cTn>
                                        <p:tgtEl>
                                          <p:spTgt spid="131"/>
                                        </p:tgtEl>
                                        <p:attrNameLst>
                                          <p:attrName>style.visibility</p:attrName>
                                        </p:attrNameLst>
                                      </p:cBhvr>
                                      <p:to>
                                        <p:strVal val="hidden"/>
                                      </p:to>
                                    </p:set>
                                  </p:childTnLst>
                                </p:cTn>
                              </p:par>
                              <p:par>
                                <p:cTn id="139" presetID="22" presetClass="exit" presetSubtype="8" fill="hold" nodeType="withEffect">
                                  <p:stCondLst>
                                    <p:cond delay="250"/>
                                  </p:stCondLst>
                                  <p:childTnLst>
                                    <p:animEffect transition="out" filter="wipe(left)">
                                      <p:cBhvr>
                                        <p:cTn id="140" dur="250"/>
                                        <p:tgtEl>
                                          <p:spTgt spid="132"/>
                                        </p:tgtEl>
                                      </p:cBhvr>
                                    </p:animEffect>
                                    <p:set>
                                      <p:cBhvr>
                                        <p:cTn id="141" dur="1" fill="hold">
                                          <p:stCondLst>
                                            <p:cond delay="249"/>
                                          </p:stCondLst>
                                        </p:cTn>
                                        <p:tgtEl>
                                          <p:spTgt spid="132"/>
                                        </p:tgtEl>
                                        <p:attrNameLst>
                                          <p:attrName>style.visibility</p:attrName>
                                        </p:attrNameLst>
                                      </p:cBhvr>
                                      <p:to>
                                        <p:strVal val="hidden"/>
                                      </p:to>
                                    </p:set>
                                  </p:childTnLst>
                                </p:cTn>
                              </p:par>
                              <p:par>
                                <p:cTn id="142" presetID="22" presetClass="exit" presetSubtype="1" fill="hold" nodeType="withEffect">
                                  <p:stCondLst>
                                    <p:cond delay="250"/>
                                  </p:stCondLst>
                                  <p:childTnLst>
                                    <p:animEffect transition="out" filter="wipe(up)">
                                      <p:cBhvr>
                                        <p:cTn id="143" dur="250"/>
                                        <p:tgtEl>
                                          <p:spTgt spid="133"/>
                                        </p:tgtEl>
                                      </p:cBhvr>
                                    </p:animEffect>
                                    <p:set>
                                      <p:cBhvr>
                                        <p:cTn id="144" dur="1" fill="hold">
                                          <p:stCondLst>
                                            <p:cond delay="249"/>
                                          </p:stCondLst>
                                        </p:cTn>
                                        <p:tgtEl>
                                          <p:spTgt spid="133"/>
                                        </p:tgtEl>
                                        <p:attrNameLst>
                                          <p:attrName>style.visibility</p:attrName>
                                        </p:attrNameLst>
                                      </p:cBhvr>
                                      <p:to>
                                        <p:strVal val="hidden"/>
                                      </p:to>
                                    </p:set>
                                  </p:childTnLst>
                                </p:cTn>
                              </p:par>
                              <p:par>
                                <p:cTn id="145" presetID="22" presetClass="exit" presetSubtype="1" fill="hold" nodeType="withEffect">
                                  <p:stCondLst>
                                    <p:cond delay="250"/>
                                  </p:stCondLst>
                                  <p:childTnLst>
                                    <p:animEffect transition="out" filter="wipe(up)">
                                      <p:cBhvr>
                                        <p:cTn id="146" dur="250"/>
                                        <p:tgtEl>
                                          <p:spTgt spid="125"/>
                                        </p:tgtEl>
                                      </p:cBhvr>
                                    </p:animEffect>
                                    <p:set>
                                      <p:cBhvr>
                                        <p:cTn id="147" dur="1" fill="hold">
                                          <p:stCondLst>
                                            <p:cond delay="249"/>
                                          </p:stCondLst>
                                        </p:cTn>
                                        <p:tgtEl>
                                          <p:spTgt spid="125"/>
                                        </p:tgtEl>
                                        <p:attrNameLst>
                                          <p:attrName>style.visibility</p:attrName>
                                        </p:attrNameLst>
                                      </p:cBhvr>
                                      <p:to>
                                        <p:strVal val="hidden"/>
                                      </p:to>
                                    </p:set>
                                  </p:childTnLst>
                                </p:cTn>
                              </p:par>
                              <p:par>
                                <p:cTn id="148" presetID="22" presetClass="exit" presetSubtype="1" fill="hold" nodeType="withEffect">
                                  <p:stCondLst>
                                    <p:cond delay="250"/>
                                  </p:stCondLst>
                                  <p:childTnLst>
                                    <p:animEffect transition="out" filter="wipe(up)">
                                      <p:cBhvr>
                                        <p:cTn id="149" dur="250"/>
                                        <p:tgtEl>
                                          <p:spTgt spid="124"/>
                                        </p:tgtEl>
                                      </p:cBhvr>
                                    </p:animEffect>
                                    <p:set>
                                      <p:cBhvr>
                                        <p:cTn id="150" dur="1" fill="hold">
                                          <p:stCondLst>
                                            <p:cond delay="249"/>
                                          </p:stCondLst>
                                        </p:cTn>
                                        <p:tgtEl>
                                          <p:spTgt spid="124"/>
                                        </p:tgtEl>
                                        <p:attrNameLst>
                                          <p:attrName>style.visibility</p:attrName>
                                        </p:attrNameLst>
                                      </p:cBhvr>
                                      <p:to>
                                        <p:strVal val="hidden"/>
                                      </p:to>
                                    </p:set>
                                  </p:childTnLst>
                                </p:cTn>
                              </p:par>
                              <p:par>
                                <p:cTn id="151" presetID="22" presetClass="exit" presetSubtype="1" fill="hold" nodeType="withEffect">
                                  <p:stCondLst>
                                    <p:cond delay="250"/>
                                  </p:stCondLst>
                                  <p:childTnLst>
                                    <p:animEffect transition="out" filter="wipe(up)">
                                      <p:cBhvr>
                                        <p:cTn id="152" dur="250"/>
                                        <p:tgtEl>
                                          <p:spTgt spid="127"/>
                                        </p:tgtEl>
                                      </p:cBhvr>
                                    </p:animEffect>
                                    <p:set>
                                      <p:cBhvr>
                                        <p:cTn id="153" dur="1" fill="hold">
                                          <p:stCondLst>
                                            <p:cond delay="249"/>
                                          </p:stCondLst>
                                        </p:cTn>
                                        <p:tgtEl>
                                          <p:spTgt spid="127"/>
                                        </p:tgtEl>
                                        <p:attrNameLst>
                                          <p:attrName>style.visibility</p:attrName>
                                        </p:attrNameLst>
                                      </p:cBhvr>
                                      <p:to>
                                        <p:strVal val="hidden"/>
                                      </p:to>
                                    </p:set>
                                  </p:childTnLst>
                                </p:cTn>
                              </p:par>
                              <p:par>
                                <p:cTn id="154" presetID="22" presetClass="exit" presetSubtype="1" fill="hold" nodeType="withEffect">
                                  <p:stCondLst>
                                    <p:cond delay="250"/>
                                  </p:stCondLst>
                                  <p:childTnLst>
                                    <p:animEffect transition="out" filter="wipe(up)">
                                      <p:cBhvr>
                                        <p:cTn id="155" dur="250"/>
                                        <p:tgtEl>
                                          <p:spTgt spid="126"/>
                                        </p:tgtEl>
                                      </p:cBhvr>
                                    </p:animEffect>
                                    <p:set>
                                      <p:cBhvr>
                                        <p:cTn id="156" dur="1" fill="hold">
                                          <p:stCondLst>
                                            <p:cond delay="249"/>
                                          </p:stCondLst>
                                        </p:cTn>
                                        <p:tgtEl>
                                          <p:spTgt spid="126"/>
                                        </p:tgtEl>
                                        <p:attrNameLst>
                                          <p:attrName>style.visibility</p:attrName>
                                        </p:attrNameLst>
                                      </p:cBhvr>
                                      <p:to>
                                        <p:strVal val="hidden"/>
                                      </p:to>
                                    </p:set>
                                  </p:childTnLst>
                                </p:cTn>
                              </p:par>
                              <p:par>
                                <p:cTn id="157" presetID="22" presetClass="exit" presetSubtype="8" fill="hold" nodeType="withEffect">
                                  <p:stCondLst>
                                    <p:cond delay="250"/>
                                  </p:stCondLst>
                                  <p:childTnLst>
                                    <p:animEffect transition="out" filter="wipe(left)">
                                      <p:cBhvr>
                                        <p:cTn id="158" dur="250"/>
                                        <p:tgtEl>
                                          <p:spTgt spid="135"/>
                                        </p:tgtEl>
                                      </p:cBhvr>
                                    </p:animEffect>
                                    <p:set>
                                      <p:cBhvr>
                                        <p:cTn id="159" dur="1" fill="hold">
                                          <p:stCondLst>
                                            <p:cond delay="249"/>
                                          </p:stCondLst>
                                        </p:cTn>
                                        <p:tgtEl>
                                          <p:spTgt spid="135"/>
                                        </p:tgtEl>
                                        <p:attrNameLst>
                                          <p:attrName>style.visibility</p:attrName>
                                        </p:attrNameLst>
                                      </p:cBhvr>
                                      <p:to>
                                        <p:strVal val="hidden"/>
                                      </p:to>
                                    </p:set>
                                  </p:childTnLst>
                                </p:cTn>
                              </p:par>
                              <p:par>
                                <p:cTn id="160" presetID="22" presetClass="exit" presetSubtype="1" fill="hold" nodeType="withEffect">
                                  <p:stCondLst>
                                    <p:cond delay="250"/>
                                  </p:stCondLst>
                                  <p:childTnLst>
                                    <p:animEffect transition="out" filter="wipe(up)">
                                      <p:cBhvr>
                                        <p:cTn id="161" dur="250"/>
                                        <p:tgtEl>
                                          <p:spTgt spid="139"/>
                                        </p:tgtEl>
                                      </p:cBhvr>
                                    </p:animEffect>
                                    <p:set>
                                      <p:cBhvr>
                                        <p:cTn id="162" dur="1" fill="hold">
                                          <p:stCondLst>
                                            <p:cond delay="249"/>
                                          </p:stCondLst>
                                        </p:cTn>
                                        <p:tgtEl>
                                          <p:spTgt spid="139"/>
                                        </p:tgtEl>
                                        <p:attrNameLst>
                                          <p:attrName>style.visibility</p:attrName>
                                        </p:attrNameLst>
                                      </p:cBhvr>
                                      <p:to>
                                        <p:strVal val="hidden"/>
                                      </p:to>
                                    </p:set>
                                  </p:childTnLst>
                                </p:cTn>
                              </p:par>
                              <p:par>
                                <p:cTn id="163" presetID="22" presetClass="entr" presetSubtype="1" fill="hold" nodeType="withEffect">
                                  <p:stCondLst>
                                    <p:cond delay="250"/>
                                  </p:stCondLst>
                                  <p:childTnLst>
                                    <p:set>
                                      <p:cBhvr>
                                        <p:cTn id="164" dur="1" fill="hold">
                                          <p:stCondLst>
                                            <p:cond delay="0"/>
                                          </p:stCondLst>
                                        </p:cTn>
                                        <p:tgtEl>
                                          <p:spTgt spid="134"/>
                                        </p:tgtEl>
                                        <p:attrNameLst>
                                          <p:attrName>style.visibility</p:attrName>
                                        </p:attrNameLst>
                                      </p:cBhvr>
                                      <p:to>
                                        <p:strVal val="visible"/>
                                      </p:to>
                                    </p:set>
                                    <p:animEffect transition="in" filter="wipe(up)">
                                      <p:cBhvr>
                                        <p:cTn id="165" dur="250"/>
                                        <p:tgtEl>
                                          <p:spTgt spid="134"/>
                                        </p:tgtEl>
                                      </p:cBhvr>
                                    </p:animEffect>
                                  </p:childTnLst>
                                </p:cTn>
                              </p:par>
                              <p:par>
                                <p:cTn id="166" presetID="22" presetClass="entr" presetSubtype="1" fill="hold" nodeType="withEffect">
                                  <p:stCondLst>
                                    <p:cond delay="250"/>
                                  </p:stCondLst>
                                  <p:childTnLst>
                                    <p:set>
                                      <p:cBhvr>
                                        <p:cTn id="167" dur="1" fill="hold">
                                          <p:stCondLst>
                                            <p:cond delay="0"/>
                                          </p:stCondLst>
                                        </p:cTn>
                                        <p:tgtEl>
                                          <p:spTgt spid="136"/>
                                        </p:tgtEl>
                                        <p:attrNameLst>
                                          <p:attrName>style.visibility</p:attrName>
                                        </p:attrNameLst>
                                      </p:cBhvr>
                                      <p:to>
                                        <p:strVal val="visible"/>
                                      </p:to>
                                    </p:set>
                                    <p:animEffect transition="in" filter="wipe(up)">
                                      <p:cBhvr>
                                        <p:cTn id="168" dur="250"/>
                                        <p:tgtEl>
                                          <p:spTgt spid="136"/>
                                        </p:tgtEl>
                                      </p:cBhvr>
                                    </p:animEffect>
                                  </p:childTnLst>
                                </p:cTn>
                              </p:par>
                              <p:par>
                                <p:cTn id="169" presetID="22" presetClass="entr" presetSubtype="8" fill="hold" nodeType="withEffect">
                                  <p:stCondLst>
                                    <p:cond delay="250"/>
                                  </p:stCondLst>
                                  <p:childTnLst>
                                    <p:set>
                                      <p:cBhvr>
                                        <p:cTn id="170" dur="1" fill="hold">
                                          <p:stCondLst>
                                            <p:cond delay="0"/>
                                          </p:stCondLst>
                                        </p:cTn>
                                        <p:tgtEl>
                                          <p:spTgt spid="137"/>
                                        </p:tgtEl>
                                        <p:attrNameLst>
                                          <p:attrName>style.visibility</p:attrName>
                                        </p:attrNameLst>
                                      </p:cBhvr>
                                      <p:to>
                                        <p:strVal val="visible"/>
                                      </p:to>
                                    </p:set>
                                    <p:animEffect transition="in" filter="wipe(left)">
                                      <p:cBhvr>
                                        <p:cTn id="171" dur="250"/>
                                        <p:tgtEl>
                                          <p:spTgt spid="137"/>
                                        </p:tgtEl>
                                      </p:cBhvr>
                                    </p:animEffect>
                                  </p:childTnLst>
                                </p:cTn>
                              </p:par>
                              <p:par>
                                <p:cTn id="172" presetID="22" presetClass="entr" presetSubtype="4" fill="hold" nodeType="withEffect">
                                  <p:stCondLst>
                                    <p:cond delay="250"/>
                                  </p:stCondLst>
                                  <p:childTnLst>
                                    <p:set>
                                      <p:cBhvr>
                                        <p:cTn id="173" dur="1" fill="hold">
                                          <p:stCondLst>
                                            <p:cond delay="0"/>
                                          </p:stCondLst>
                                        </p:cTn>
                                        <p:tgtEl>
                                          <p:spTgt spid="138"/>
                                        </p:tgtEl>
                                        <p:attrNameLst>
                                          <p:attrName>style.visibility</p:attrName>
                                        </p:attrNameLst>
                                      </p:cBhvr>
                                      <p:to>
                                        <p:strVal val="visible"/>
                                      </p:to>
                                    </p:set>
                                    <p:animEffect transition="in" filter="wipe(down)">
                                      <p:cBhvr>
                                        <p:cTn id="174" dur="250"/>
                                        <p:tgtEl>
                                          <p:spTgt spid="138"/>
                                        </p:tgtEl>
                                      </p:cBhvr>
                                    </p:animEffect>
                                  </p:childTnLst>
                                </p:cTn>
                              </p:par>
                              <p:par>
                                <p:cTn id="175" presetID="22" presetClass="entr" presetSubtype="1" fill="hold" nodeType="withEffect">
                                  <p:stCondLst>
                                    <p:cond delay="250"/>
                                  </p:stCondLst>
                                  <p:childTnLst>
                                    <p:set>
                                      <p:cBhvr>
                                        <p:cTn id="176" dur="1" fill="hold">
                                          <p:stCondLst>
                                            <p:cond delay="0"/>
                                          </p:stCondLst>
                                        </p:cTn>
                                        <p:tgtEl>
                                          <p:spTgt spid="140"/>
                                        </p:tgtEl>
                                        <p:attrNameLst>
                                          <p:attrName>style.visibility</p:attrName>
                                        </p:attrNameLst>
                                      </p:cBhvr>
                                      <p:to>
                                        <p:strVal val="visible"/>
                                      </p:to>
                                    </p:set>
                                    <p:animEffect transition="in" filter="wipe(up)">
                                      <p:cBhvr>
                                        <p:cTn id="177" dur="250"/>
                                        <p:tgtEl>
                                          <p:spTgt spid="140"/>
                                        </p:tgtEl>
                                      </p:cBhvr>
                                    </p:animEffect>
                                  </p:childTnLst>
                                </p:cTn>
                              </p:par>
                              <p:par>
                                <p:cTn id="178" presetID="22" presetClass="entr" presetSubtype="1" fill="hold" nodeType="withEffect">
                                  <p:stCondLst>
                                    <p:cond delay="250"/>
                                  </p:stCondLst>
                                  <p:childTnLst>
                                    <p:set>
                                      <p:cBhvr>
                                        <p:cTn id="179" dur="1" fill="hold">
                                          <p:stCondLst>
                                            <p:cond delay="0"/>
                                          </p:stCondLst>
                                        </p:cTn>
                                        <p:tgtEl>
                                          <p:spTgt spid="141"/>
                                        </p:tgtEl>
                                        <p:attrNameLst>
                                          <p:attrName>style.visibility</p:attrName>
                                        </p:attrNameLst>
                                      </p:cBhvr>
                                      <p:to>
                                        <p:strVal val="visible"/>
                                      </p:to>
                                    </p:set>
                                    <p:animEffect transition="in" filter="wipe(up)">
                                      <p:cBhvr>
                                        <p:cTn id="180" dur="250"/>
                                        <p:tgtEl>
                                          <p:spTgt spid="141"/>
                                        </p:tgtEl>
                                      </p:cBhvr>
                                    </p:animEffect>
                                  </p:childTnLst>
                                </p:cTn>
                              </p:par>
                              <p:par>
                                <p:cTn id="181" presetID="22" presetClass="entr" presetSubtype="8" fill="hold" nodeType="withEffect">
                                  <p:stCondLst>
                                    <p:cond delay="250"/>
                                  </p:stCondLst>
                                  <p:childTnLst>
                                    <p:set>
                                      <p:cBhvr>
                                        <p:cTn id="182" dur="1" fill="hold">
                                          <p:stCondLst>
                                            <p:cond delay="0"/>
                                          </p:stCondLst>
                                        </p:cTn>
                                        <p:tgtEl>
                                          <p:spTgt spid="142"/>
                                        </p:tgtEl>
                                        <p:attrNameLst>
                                          <p:attrName>style.visibility</p:attrName>
                                        </p:attrNameLst>
                                      </p:cBhvr>
                                      <p:to>
                                        <p:strVal val="visible"/>
                                      </p:to>
                                    </p:set>
                                    <p:animEffect transition="in" filter="wipe(left)">
                                      <p:cBhvr>
                                        <p:cTn id="183" dur="250"/>
                                        <p:tgtEl>
                                          <p:spTgt spid="142"/>
                                        </p:tgtEl>
                                      </p:cBhvr>
                                    </p:animEffect>
                                  </p:childTnLst>
                                </p:cTn>
                              </p:par>
                              <p:par>
                                <p:cTn id="184" presetID="22" presetClass="entr" presetSubtype="1" fill="hold" nodeType="withEffect">
                                  <p:stCondLst>
                                    <p:cond delay="250"/>
                                  </p:stCondLst>
                                  <p:childTnLst>
                                    <p:set>
                                      <p:cBhvr>
                                        <p:cTn id="185" dur="1" fill="hold">
                                          <p:stCondLst>
                                            <p:cond delay="0"/>
                                          </p:stCondLst>
                                        </p:cTn>
                                        <p:tgtEl>
                                          <p:spTgt spid="143"/>
                                        </p:tgtEl>
                                        <p:attrNameLst>
                                          <p:attrName>style.visibility</p:attrName>
                                        </p:attrNameLst>
                                      </p:cBhvr>
                                      <p:to>
                                        <p:strVal val="visible"/>
                                      </p:to>
                                    </p:set>
                                    <p:animEffect transition="in" filter="wipe(up)">
                                      <p:cBhvr>
                                        <p:cTn id="186" dur="250"/>
                                        <p:tgtEl>
                                          <p:spTgt spid="143"/>
                                        </p:tgtEl>
                                      </p:cBhvr>
                                    </p:animEffect>
                                  </p:childTnLst>
                                </p:cTn>
                              </p:par>
                            </p:childTnLst>
                          </p:cTn>
                        </p:par>
                        <p:par>
                          <p:cTn id="187" fill="hold">
                            <p:stCondLst>
                              <p:cond delay="4500"/>
                            </p:stCondLst>
                            <p:childTnLst>
                              <p:par>
                                <p:cTn id="188" presetID="22" presetClass="exit" presetSubtype="1" fill="hold" nodeType="afterEffect">
                                  <p:stCondLst>
                                    <p:cond delay="0"/>
                                  </p:stCondLst>
                                  <p:childTnLst>
                                    <p:animEffect transition="out" filter="wipe(up)">
                                      <p:cBhvr>
                                        <p:cTn id="189" dur="250"/>
                                        <p:tgtEl>
                                          <p:spTgt spid="134"/>
                                        </p:tgtEl>
                                      </p:cBhvr>
                                    </p:animEffect>
                                    <p:set>
                                      <p:cBhvr>
                                        <p:cTn id="190" dur="1" fill="hold">
                                          <p:stCondLst>
                                            <p:cond delay="249"/>
                                          </p:stCondLst>
                                        </p:cTn>
                                        <p:tgtEl>
                                          <p:spTgt spid="134"/>
                                        </p:tgtEl>
                                        <p:attrNameLst>
                                          <p:attrName>style.visibility</p:attrName>
                                        </p:attrNameLst>
                                      </p:cBhvr>
                                      <p:to>
                                        <p:strVal val="hidden"/>
                                      </p:to>
                                    </p:set>
                                  </p:childTnLst>
                                </p:cTn>
                              </p:par>
                              <p:par>
                                <p:cTn id="191" presetID="22" presetClass="exit" presetSubtype="1" fill="hold" nodeType="withEffect">
                                  <p:stCondLst>
                                    <p:cond delay="0"/>
                                  </p:stCondLst>
                                  <p:childTnLst>
                                    <p:animEffect transition="out" filter="wipe(up)">
                                      <p:cBhvr>
                                        <p:cTn id="192" dur="250"/>
                                        <p:tgtEl>
                                          <p:spTgt spid="136"/>
                                        </p:tgtEl>
                                      </p:cBhvr>
                                    </p:animEffect>
                                    <p:set>
                                      <p:cBhvr>
                                        <p:cTn id="193" dur="1" fill="hold">
                                          <p:stCondLst>
                                            <p:cond delay="249"/>
                                          </p:stCondLst>
                                        </p:cTn>
                                        <p:tgtEl>
                                          <p:spTgt spid="136"/>
                                        </p:tgtEl>
                                        <p:attrNameLst>
                                          <p:attrName>style.visibility</p:attrName>
                                        </p:attrNameLst>
                                      </p:cBhvr>
                                      <p:to>
                                        <p:strVal val="hidden"/>
                                      </p:to>
                                    </p:set>
                                  </p:childTnLst>
                                </p:cTn>
                              </p:par>
                              <p:par>
                                <p:cTn id="194" presetID="22" presetClass="exit" presetSubtype="8" fill="hold" nodeType="withEffect">
                                  <p:stCondLst>
                                    <p:cond delay="0"/>
                                  </p:stCondLst>
                                  <p:childTnLst>
                                    <p:animEffect transition="out" filter="wipe(left)">
                                      <p:cBhvr>
                                        <p:cTn id="195" dur="250"/>
                                        <p:tgtEl>
                                          <p:spTgt spid="137"/>
                                        </p:tgtEl>
                                      </p:cBhvr>
                                    </p:animEffect>
                                    <p:set>
                                      <p:cBhvr>
                                        <p:cTn id="196" dur="1" fill="hold">
                                          <p:stCondLst>
                                            <p:cond delay="249"/>
                                          </p:stCondLst>
                                        </p:cTn>
                                        <p:tgtEl>
                                          <p:spTgt spid="137"/>
                                        </p:tgtEl>
                                        <p:attrNameLst>
                                          <p:attrName>style.visibility</p:attrName>
                                        </p:attrNameLst>
                                      </p:cBhvr>
                                      <p:to>
                                        <p:strVal val="hidden"/>
                                      </p:to>
                                    </p:set>
                                  </p:childTnLst>
                                </p:cTn>
                              </p:par>
                              <p:par>
                                <p:cTn id="197" presetID="22" presetClass="exit" presetSubtype="4" fill="hold" nodeType="withEffect">
                                  <p:stCondLst>
                                    <p:cond delay="0"/>
                                  </p:stCondLst>
                                  <p:childTnLst>
                                    <p:animEffect transition="out" filter="wipe(down)">
                                      <p:cBhvr>
                                        <p:cTn id="198" dur="250"/>
                                        <p:tgtEl>
                                          <p:spTgt spid="138"/>
                                        </p:tgtEl>
                                      </p:cBhvr>
                                    </p:animEffect>
                                    <p:set>
                                      <p:cBhvr>
                                        <p:cTn id="199" dur="1" fill="hold">
                                          <p:stCondLst>
                                            <p:cond delay="249"/>
                                          </p:stCondLst>
                                        </p:cTn>
                                        <p:tgtEl>
                                          <p:spTgt spid="138"/>
                                        </p:tgtEl>
                                        <p:attrNameLst>
                                          <p:attrName>style.visibility</p:attrName>
                                        </p:attrNameLst>
                                      </p:cBhvr>
                                      <p:to>
                                        <p:strVal val="hidden"/>
                                      </p:to>
                                    </p:set>
                                  </p:childTnLst>
                                </p:cTn>
                              </p:par>
                              <p:par>
                                <p:cTn id="200" presetID="22" presetClass="exit" presetSubtype="1" fill="hold" nodeType="withEffect">
                                  <p:stCondLst>
                                    <p:cond delay="0"/>
                                  </p:stCondLst>
                                  <p:childTnLst>
                                    <p:animEffect transition="out" filter="wipe(up)">
                                      <p:cBhvr>
                                        <p:cTn id="201" dur="250"/>
                                        <p:tgtEl>
                                          <p:spTgt spid="140"/>
                                        </p:tgtEl>
                                      </p:cBhvr>
                                    </p:animEffect>
                                    <p:set>
                                      <p:cBhvr>
                                        <p:cTn id="202" dur="1" fill="hold">
                                          <p:stCondLst>
                                            <p:cond delay="249"/>
                                          </p:stCondLst>
                                        </p:cTn>
                                        <p:tgtEl>
                                          <p:spTgt spid="140"/>
                                        </p:tgtEl>
                                        <p:attrNameLst>
                                          <p:attrName>style.visibility</p:attrName>
                                        </p:attrNameLst>
                                      </p:cBhvr>
                                      <p:to>
                                        <p:strVal val="hidden"/>
                                      </p:to>
                                    </p:set>
                                  </p:childTnLst>
                                </p:cTn>
                              </p:par>
                              <p:par>
                                <p:cTn id="203" presetID="22" presetClass="exit" presetSubtype="1" fill="hold" nodeType="withEffect">
                                  <p:stCondLst>
                                    <p:cond delay="0"/>
                                  </p:stCondLst>
                                  <p:childTnLst>
                                    <p:animEffect transition="out" filter="wipe(up)">
                                      <p:cBhvr>
                                        <p:cTn id="204" dur="250"/>
                                        <p:tgtEl>
                                          <p:spTgt spid="141"/>
                                        </p:tgtEl>
                                      </p:cBhvr>
                                    </p:animEffect>
                                    <p:set>
                                      <p:cBhvr>
                                        <p:cTn id="205" dur="1" fill="hold">
                                          <p:stCondLst>
                                            <p:cond delay="249"/>
                                          </p:stCondLst>
                                        </p:cTn>
                                        <p:tgtEl>
                                          <p:spTgt spid="141"/>
                                        </p:tgtEl>
                                        <p:attrNameLst>
                                          <p:attrName>style.visibility</p:attrName>
                                        </p:attrNameLst>
                                      </p:cBhvr>
                                      <p:to>
                                        <p:strVal val="hidden"/>
                                      </p:to>
                                    </p:set>
                                  </p:childTnLst>
                                </p:cTn>
                              </p:par>
                              <p:par>
                                <p:cTn id="206" presetID="22" presetClass="exit" presetSubtype="8" fill="hold" nodeType="withEffect">
                                  <p:stCondLst>
                                    <p:cond delay="0"/>
                                  </p:stCondLst>
                                  <p:childTnLst>
                                    <p:animEffect transition="out" filter="wipe(left)">
                                      <p:cBhvr>
                                        <p:cTn id="207" dur="250"/>
                                        <p:tgtEl>
                                          <p:spTgt spid="142"/>
                                        </p:tgtEl>
                                      </p:cBhvr>
                                    </p:animEffect>
                                    <p:set>
                                      <p:cBhvr>
                                        <p:cTn id="208" dur="1" fill="hold">
                                          <p:stCondLst>
                                            <p:cond delay="249"/>
                                          </p:stCondLst>
                                        </p:cTn>
                                        <p:tgtEl>
                                          <p:spTgt spid="142"/>
                                        </p:tgtEl>
                                        <p:attrNameLst>
                                          <p:attrName>style.visibility</p:attrName>
                                        </p:attrNameLst>
                                      </p:cBhvr>
                                      <p:to>
                                        <p:strVal val="hidden"/>
                                      </p:to>
                                    </p:set>
                                  </p:childTnLst>
                                </p:cTn>
                              </p:par>
                              <p:par>
                                <p:cTn id="209" presetID="22" presetClass="exit" presetSubtype="1" fill="hold" nodeType="withEffect">
                                  <p:stCondLst>
                                    <p:cond delay="0"/>
                                  </p:stCondLst>
                                  <p:childTnLst>
                                    <p:animEffect transition="out" filter="wipe(up)">
                                      <p:cBhvr>
                                        <p:cTn id="210" dur="250"/>
                                        <p:tgtEl>
                                          <p:spTgt spid="143"/>
                                        </p:tgtEl>
                                      </p:cBhvr>
                                    </p:animEffect>
                                    <p:set>
                                      <p:cBhvr>
                                        <p:cTn id="211" dur="1" fill="hold">
                                          <p:stCondLst>
                                            <p:cond delay="249"/>
                                          </p:stCondLst>
                                        </p:cTn>
                                        <p:tgtEl>
                                          <p:spTgt spid="143"/>
                                        </p:tgtEl>
                                        <p:attrNameLst>
                                          <p:attrName>style.visibility</p:attrName>
                                        </p:attrNameLst>
                                      </p:cBhvr>
                                      <p:to>
                                        <p:strVal val="hidden"/>
                                      </p:to>
                                    </p:set>
                                  </p:childTnLst>
                                </p:cTn>
                              </p:par>
                            </p:childTnLst>
                          </p:cTn>
                        </p:par>
                        <p:par>
                          <p:cTn id="212" fill="hold">
                            <p:stCondLst>
                              <p:cond delay="4750"/>
                            </p:stCondLst>
                            <p:childTnLst>
                              <p:par>
                                <p:cTn id="213" presetID="10" presetClass="entr" presetSubtype="0" fill="hold" grpId="0" nodeType="afterEffect">
                                  <p:stCondLst>
                                    <p:cond delay="0"/>
                                  </p:stCondLst>
                                  <p:childTnLst>
                                    <p:set>
                                      <p:cBhvr>
                                        <p:cTn id="214" dur="1" fill="hold">
                                          <p:stCondLst>
                                            <p:cond delay="0"/>
                                          </p:stCondLst>
                                        </p:cTn>
                                        <p:tgtEl>
                                          <p:spTgt spid="147"/>
                                        </p:tgtEl>
                                        <p:attrNameLst>
                                          <p:attrName>style.visibility</p:attrName>
                                        </p:attrNameLst>
                                      </p:cBhvr>
                                      <p:to>
                                        <p:strVal val="visible"/>
                                      </p:to>
                                    </p:set>
                                    <p:animEffect transition="in" filter="fade">
                                      <p:cBhvr>
                                        <p:cTn id="215" dur="500"/>
                                        <p:tgtEl>
                                          <p:spTgt spid="147"/>
                                        </p:tgtEl>
                                      </p:cBhvr>
                                    </p:animEffect>
                                  </p:childTnLst>
                                </p:cTn>
                              </p:par>
                            </p:childTnLst>
                          </p:cTn>
                        </p:par>
                        <p:par>
                          <p:cTn id="216" fill="hold">
                            <p:stCondLst>
                              <p:cond delay="5250"/>
                            </p:stCondLst>
                            <p:childTnLst>
                              <p:par>
                                <p:cTn id="217" presetID="10" presetClass="entr" presetSubtype="0" fill="hold" nodeType="afterEffect">
                                  <p:stCondLst>
                                    <p:cond delay="500"/>
                                  </p:stCondLst>
                                  <p:childTnLst>
                                    <p:set>
                                      <p:cBhvr>
                                        <p:cTn id="218" dur="1" fill="hold">
                                          <p:stCondLst>
                                            <p:cond delay="0"/>
                                          </p:stCondLst>
                                        </p:cTn>
                                        <p:tgtEl>
                                          <p:spTgt spid="77"/>
                                        </p:tgtEl>
                                        <p:attrNameLst>
                                          <p:attrName>style.visibility</p:attrName>
                                        </p:attrNameLst>
                                      </p:cBhvr>
                                      <p:to>
                                        <p:strVal val="visible"/>
                                      </p:to>
                                    </p:set>
                                    <p:animEffect transition="in" filter="fade">
                                      <p:cBhvr>
                                        <p:cTn id="21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508" y="1238118"/>
            <a:ext cx="3997094" cy="3448869"/>
          </a:xfrm>
          <a:prstGeom prst="rect">
            <a:avLst/>
          </a:prstGeom>
        </p:spPr>
      </p:pic>
      <p:sp>
        <p:nvSpPr>
          <p:cNvPr id="144" name="Title 1"/>
          <p:cNvSpPr txBox="1">
            <a:spLocks/>
          </p:cNvSpPr>
          <p:nvPr/>
        </p:nvSpPr>
        <p:spPr>
          <a:xfrm>
            <a:off x="1947672" y="5326062"/>
            <a:ext cx="2743200" cy="640080"/>
          </a:xfrm>
          <a:prstGeom prst="rect">
            <a:avLst/>
          </a:prstGeom>
        </p:spPr>
        <p:txBody>
          <a:bodyPr wrap="none" lIns="91379" tIns="45688" rIns="91379" bIns="45688" anchor="t"/>
          <a:lstStyle>
            <a:defPPr>
              <a:defRPr lang="en-US"/>
            </a:defPPr>
            <a:lvl1pPr algn="ctr" defTabSz="932227">
              <a:lnSpc>
                <a:spcPts val="2243"/>
              </a:lnSpc>
              <a:spcBef>
                <a:spcPct val="0"/>
              </a:spcBef>
              <a:buNone/>
              <a:defRPr sz="2000" b="1" i="0" kern="900" spc="204" baseline="0">
                <a:gradFill>
                  <a:gsLst>
                    <a:gs pos="8367">
                      <a:schemeClr val="tx2"/>
                    </a:gs>
                    <a:gs pos="31000">
                      <a:schemeClr val="tx2"/>
                    </a:gs>
                  </a:gsLst>
                  <a:lin ang="5400000" scaled="0"/>
                </a:gradFill>
                <a:ea typeface="+mj-ea"/>
                <a:cs typeface="+mj-cs"/>
              </a:defRPr>
            </a:lvl1pPr>
          </a:lstStyle>
          <a:p>
            <a:r>
              <a:rPr lang="en-US" dirty="0"/>
              <a:t>FIXED WORKFORCES</a:t>
            </a:r>
            <a:br>
              <a:rPr lang="en-US" dirty="0"/>
            </a:br>
            <a:r>
              <a:rPr lang="en-US" dirty="0"/>
              <a:t>SILOED TEAMS</a:t>
            </a:r>
          </a:p>
        </p:txBody>
      </p:sp>
      <p:sp>
        <p:nvSpPr>
          <p:cNvPr id="146" name="Rectangle 145"/>
          <p:cNvSpPr/>
          <p:nvPr/>
        </p:nvSpPr>
        <p:spPr>
          <a:xfrm>
            <a:off x="1947672" y="4868862"/>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TRADITIONAL HIERARCHIES</a:t>
            </a:r>
          </a:p>
        </p:txBody>
      </p:sp>
      <p:sp>
        <p:nvSpPr>
          <p:cNvPr id="148" name="Rectangle 147"/>
          <p:cNvSpPr/>
          <p:nvPr/>
        </p:nvSpPr>
        <p:spPr>
          <a:xfrm>
            <a:off x="6903720" y="4868861"/>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RESPONSIVE NETWORKS</a:t>
            </a:r>
          </a:p>
        </p:txBody>
      </p:sp>
      <p:sp>
        <p:nvSpPr>
          <p:cNvPr id="149" name="Title 1"/>
          <p:cNvSpPr txBox="1">
            <a:spLocks/>
          </p:cNvSpPr>
          <p:nvPr/>
        </p:nvSpPr>
        <p:spPr>
          <a:xfrm>
            <a:off x="6903720" y="5326062"/>
            <a:ext cx="2743200" cy="640080"/>
          </a:xfrm>
          <a:prstGeom prst="rect">
            <a:avLst/>
          </a:prstGeom>
        </p:spPr>
        <p:txBody>
          <a:bodyPr wrap="none" lIns="91379" tIns="45688" rIns="91379" bIns="45688" anchor="t"/>
          <a:lstStyle>
            <a:defPPr>
              <a:defRPr lang="en-US"/>
            </a:defPPr>
            <a:lvl1pPr algn="ctr" defTabSz="932227">
              <a:lnSpc>
                <a:spcPts val="2243"/>
              </a:lnSpc>
              <a:spcBef>
                <a:spcPct val="0"/>
              </a:spcBef>
              <a:buNone/>
              <a:defRPr sz="2000" b="1" i="0" kern="900" spc="204" baseline="0">
                <a:gradFill>
                  <a:gsLst>
                    <a:gs pos="8367">
                      <a:schemeClr val="tx2"/>
                    </a:gs>
                    <a:gs pos="31000">
                      <a:schemeClr val="tx2"/>
                    </a:gs>
                  </a:gsLst>
                  <a:lin ang="5400000" scaled="0"/>
                </a:gradFill>
                <a:ea typeface="+mj-ea"/>
                <a:cs typeface="+mj-cs"/>
              </a:defRPr>
            </a:lvl1pPr>
          </a:lstStyle>
          <a:p>
            <a:r>
              <a:rPr lang="en-US" dirty="0"/>
              <a:t>LEVERAGE THE ON-DEMAND</a:t>
            </a:r>
            <a:br>
              <a:rPr lang="en-US" dirty="0"/>
            </a:br>
            <a:r>
              <a:rPr lang="en-US" dirty="0"/>
              <a:t>GLOBAL TALENT POOL</a:t>
            </a:r>
          </a:p>
        </p:txBody>
      </p:sp>
      <p:grpSp>
        <p:nvGrpSpPr>
          <p:cNvPr id="77" name="Group 76"/>
          <p:cNvGrpSpPr/>
          <p:nvPr/>
        </p:nvGrpSpPr>
        <p:grpSpPr>
          <a:xfrm rot="4368972">
            <a:off x="8557397" y="2793337"/>
            <a:ext cx="795430" cy="909218"/>
            <a:chOff x="5767589" y="502973"/>
            <a:chExt cx="780218" cy="891956"/>
          </a:xfrm>
        </p:grpSpPr>
        <p:sp>
          <p:nvSpPr>
            <p:cNvPr id="159" name="Oval G"/>
            <p:cNvSpPr>
              <a:spLocks noChangeAspect="1"/>
            </p:cNvSpPr>
            <p:nvPr/>
          </p:nvSpPr>
          <p:spPr>
            <a:xfrm rot="1003637" flipV="1">
              <a:off x="6501931" y="580536"/>
              <a:ext cx="45876" cy="458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60" name="Line G"/>
            <p:cNvCxnSpPr>
              <a:endCxn id="159" idx="1"/>
            </p:cNvCxnSpPr>
            <p:nvPr/>
          </p:nvCxnSpPr>
          <p:spPr>
            <a:xfrm rot="17231028">
              <a:off x="5881099" y="889302"/>
              <a:ext cx="826348" cy="1849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Line G"/>
            <p:cNvCxnSpPr>
              <a:endCxn id="159" idx="1"/>
            </p:cNvCxnSpPr>
            <p:nvPr/>
          </p:nvCxnSpPr>
          <p:spPr>
            <a:xfrm rot="17231028">
              <a:off x="5906741" y="363821"/>
              <a:ext cx="413174" cy="6914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rot="9436711">
            <a:off x="6338529" y="3221424"/>
            <a:ext cx="1231258" cy="1289662"/>
            <a:chOff x="5413841" y="227663"/>
            <a:chExt cx="1207882" cy="1264998"/>
          </a:xfrm>
        </p:grpSpPr>
        <p:sp>
          <p:nvSpPr>
            <p:cNvPr id="167" name="Oval G"/>
            <p:cNvSpPr>
              <a:spLocks noChangeAspect="1"/>
            </p:cNvSpPr>
            <p:nvPr/>
          </p:nvSpPr>
          <p:spPr>
            <a:xfrm rot="1003637" flipV="1">
              <a:off x="6575847" y="427882"/>
              <a:ext cx="45876" cy="458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68" name="Line G"/>
            <p:cNvCxnSpPr>
              <a:endCxn id="167" idx="1"/>
            </p:cNvCxnSpPr>
            <p:nvPr/>
          </p:nvCxnSpPr>
          <p:spPr>
            <a:xfrm rot="6950260" flipH="1" flipV="1">
              <a:off x="5453594" y="604152"/>
              <a:ext cx="1214294" cy="56272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9" name="Line G"/>
            <p:cNvCxnSpPr>
              <a:endCxn id="167" idx="1"/>
            </p:cNvCxnSpPr>
            <p:nvPr/>
          </p:nvCxnSpPr>
          <p:spPr>
            <a:xfrm rot="12163289" flipH="1">
              <a:off x="5413841" y="227663"/>
              <a:ext cx="1091811" cy="5970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rot="18545411">
            <a:off x="7220133" y="2222302"/>
            <a:ext cx="273532" cy="713736"/>
            <a:chOff x="6501931" y="580536"/>
            <a:chExt cx="268301" cy="700186"/>
          </a:xfrm>
        </p:grpSpPr>
        <p:sp>
          <p:nvSpPr>
            <p:cNvPr id="171" name="Oval G"/>
            <p:cNvSpPr>
              <a:spLocks noChangeAspect="1"/>
            </p:cNvSpPr>
            <p:nvPr/>
          </p:nvSpPr>
          <p:spPr>
            <a:xfrm rot="1003637" flipV="1">
              <a:off x="6501931" y="580536"/>
              <a:ext cx="45876" cy="458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72" name="Line G"/>
            <p:cNvCxnSpPr/>
            <p:nvPr/>
          </p:nvCxnSpPr>
          <p:spPr>
            <a:xfrm rot="3054589" flipH="1" flipV="1">
              <a:off x="6330999" y="841490"/>
              <a:ext cx="629641" cy="2488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rot="7415917">
            <a:off x="7874457" y="2023260"/>
            <a:ext cx="616060" cy="769315"/>
            <a:chOff x="6037338" y="313246"/>
            <a:chExt cx="604278" cy="754710"/>
          </a:xfrm>
        </p:grpSpPr>
        <p:sp>
          <p:nvSpPr>
            <p:cNvPr id="175" name="Oval G"/>
            <p:cNvSpPr>
              <a:spLocks noChangeAspect="1"/>
            </p:cNvSpPr>
            <p:nvPr/>
          </p:nvSpPr>
          <p:spPr>
            <a:xfrm rot="1003637" flipV="1">
              <a:off x="6501931" y="580536"/>
              <a:ext cx="45876" cy="458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76" name="Line G"/>
            <p:cNvCxnSpPr>
              <a:endCxn id="175" idx="1"/>
            </p:cNvCxnSpPr>
            <p:nvPr/>
          </p:nvCxnSpPr>
          <p:spPr>
            <a:xfrm rot="14184083">
              <a:off x="6199942" y="626282"/>
              <a:ext cx="326997" cy="5563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7" name="Line G"/>
            <p:cNvCxnSpPr>
              <a:endCxn id="175" idx="1"/>
            </p:cNvCxnSpPr>
            <p:nvPr/>
          </p:nvCxnSpPr>
          <p:spPr>
            <a:xfrm rot="14184083" flipH="1">
              <a:off x="6004461" y="346123"/>
              <a:ext cx="442182" cy="3764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1859479" y="1394163"/>
            <a:ext cx="2922757" cy="3047692"/>
            <a:chOff x="1819994" y="1366119"/>
            <a:chExt cx="2867268" cy="2989408"/>
          </a:xfrm>
        </p:grpSpPr>
        <p:cxnSp>
          <p:nvCxnSpPr>
            <p:cNvPr id="194" name="Straight Connector 193"/>
            <p:cNvCxnSpPr/>
            <p:nvPr/>
          </p:nvCxnSpPr>
          <p:spPr>
            <a:xfrm>
              <a:off x="3108944" y="3115438"/>
              <a:ext cx="2426" cy="81945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nvGrpSpPr>
            <p:cNvPr id="195" name="Group 194"/>
            <p:cNvGrpSpPr/>
            <p:nvPr/>
          </p:nvGrpSpPr>
          <p:grpSpPr>
            <a:xfrm>
              <a:off x="1819994" y="1366119"/>
              <a:ext cx="2867268" cy="2989408"/>
              <a:chOff x="1968467" y="2110252"/>
              <a:chExt cx="2331262" cy="2430569"/>
            </a:xfrm>
          </p:grpSpPr>
          <p:grpSp>
            <p:nvGrpSpPr>
              <p:cNvPr id="196" name="Group 195"/>
              <p:cNvGrpSpPr/>
              <p:nvPr/>
            </p:nvGrpSpPr>
            <p:grpSpPr>
              <a:xfrm>
                <a:off x="1968467" y="2110252"/>
                <a:ext cx="2331262" cy="2430569"/>
                <a:chOff x="3307265" y="1976945"/>
                <a:chExt cx="4059832" cy="4232773"/>
              </a:xfrm>
              <a:solidFill>
                <a:schemeClr val="accent2"/>
              </a:solidFill>
            </p:grpSpPr>
            <p:sp>
              <p:nvSpPr>
                <p:cNvPr id="225" name="Oval 224"/>
                <p:cNvSpPr>
                  <a:spLocks noChangeAspect="1"/>
                </p:cNvSpPr>
                <p:nvPr/>
              </p:nvSpPr>
              <p:spPr>
                <a:xfrm>
                  <a:off x="5201378" y="1976945"/>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6" name="Oval 225"/>
                <p:cNvSpPr/>
                <p:nvPr/>
              </p:nvSpPr>
              <p:spPr>
                <a:xfrm>
                  <a:off x="4155942" y="2596336"/>
                  <a:ext cx="238637" cy="2386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7" name="Oval 226"/>
                <p:cNvSpPr/>
                <p:nvPr/>
              </p:nvSpPr>
              <p:spPr>
                <a:xfrm>
                  <a:off x="6300915" y="2578927"/>
                  <a:ext cx="238637" cy="2386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8" name="Oval 227"/>
                <p:cNvSpPr>
                  <a:spLocks noChangeAspect="1"/>
                </p:cNvSpPr>
                <p:nvPr/>
              </p:nvSpPr>
              <p:spPr>
                <a:xfrm>
                  <a:off x="3307265"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9" name="Oval 228"/>
                <p:cNvSpPr/>
                <p:nvPr/>
              </p:nvSpPr>
              <p:spPr>
                <a:xfrm>
                  <a:off x="3785829" y="3285765"/>
                  <a:ext cx="201168" cy="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0" name="Oval 229"/>
                <p:cNvSpPr>
                  <a:spLocks noChangeAspect="1"/>
                </p:cNvSpPr>
                <p:nvPr/>
              </p:nvSpPr>
              <p:spPr>
                <a:xfrm>
                  <a:off x="3593200"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1" name="Oval 230"/>
                <p:cNvSpPr>
                  <a:spLocks noChangeAspect="1"/>
                </p:cNvSpPr>
                <p:nvPr/>
              </p:nvSpPr>
              <p:spPr>
                <a:xfrm>
                  <a:off x="4805143"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2" name="Oval 231"/>
                <p:cNvSpPr>
                  <a:spLocks noChangeAspect="1"/>
                </p:cNvSpPr>
                <p:nvPr/>
              </p:nvSpPr>
              <p:spPr>
                <a:xfrm>
                  <a:off x="5652317"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3" name="Oval 232"/>
                <p:cNvSpPr>
                  <a:spLocks noChangeAspect="1"/>
                </p:cNvSpPr>
                <p:nvPr/>
              </p:nvSpPr>
              <p:spPr>
                <a:xfrm>
                  <a:off x="6836629"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4" name="Oval 233"/>
                <p:cNvSpPr>
                  <a:spLocks noChangeAspect="1"/>
                </p:cNvSpPr>
                <p:nvPr/>
              </p:nvSpPr>
              <p:spPr>
                <a:xfrm>
                  <a:off x="3973062"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5" name="Oval 234"/>
                <p:cNvSpPr>
                  <a:spLocks noChangeAspect="1"/>
                </p:cNvSpPr>
                <p:nvPr/>
              </p:nvSpPr>
              <p:spPr>
                <a:xfrm>
                  <a:off x="4827363"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6" name="Oval 235"/>
                <p:cNvSpPr>
                  <a:spLocks noChangeAspect="1"/>
                </p:cNvSpPr>
                <p:nvPr/>
              </p:nvSpPr>
              <p:spPr>
                <a:xfrm>
                  <a:off x="567299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7" name="Oval 236"/>
                <p:cNvSpPr>
                  <a:spLocks noChangeAspect="1"/>
                </p:cNvSpPr>
                <p:nvPr/>
              </p:nvSpPr>
              <p:spPr>
                <a:xfrm>
                  <a:off x="6541818"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8" name="Oval 237"/>
                <p:cNvSpPr>
                  <a:spLocks noChangeAspect="1"/>
                </p:cNvSpPr>
                <p:nvPr/>
              </p:nvSpPr>
              <p:spPr>
                <a:xfrm>
                  <a:off x="718421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9" name="Oval 238"/>
                <p:cNvSpPr>
                  <a:spLocks noChangeAspect="1"/>
                </p:cNvSpPr>
                <p:nvPr/>
              </p:nvSpPr>
              <p:spPr>
                <a:xfrm>
                  <a:off x="379237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0" name="Oval 239"/>
                <p:cNvSpPr>
                  <a:spLocks noChangeAspect="1"/>
                </p:cNvSpPr>
                <p:nvPr/>
              </p:nvSpPr>
              <p:spPr>
                <a:xfrm>
                  <a:off x="3778723"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1" name="Oval 240"/>
                <p:cNvSpPr>
                  <a:spLocks noChangeAspect="1"/>
                </p:cNvSpPr>
                <p:nvPr/>
              </p:nvSpPr>
              <p:spPr>
                <a:xfrm>
                  <a:off x="421582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2" name="Oval 241"/>
                <p:cNvSpPr>
                  <a:spLocks noChangeAspect="1"/>
                </p:cNvSpPr>
                <p:nvPr/>
              </p:nvSpPr>
              <p:spPr>
                <a:xfrm>
                  <a:off x="422954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3" name="Oval 242"/>
                <p:cNvSpPr>
                  <a:spLocks noChangeAspect="1"/>
                </p:cNvSpPr>
                <p:nvPr/>
              </p:nvSpPr>
              <p:spPr>
                <a:xfrm>
                  <a:off x="4652925"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4" name="Oval 243"/>
                <p:cNvSpPr>
                  <a:spLocks noChangeAspect="1"/>
                </p:cNvSpPr>
                <p:nvPr/>
              </p:nvSpPr>
              <p:spPr>
                <a:xfrm>
                  <a:off x="466664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5" name="Oval 244"/>
                <p:cNvSpPr>
                  <a:spLocks noChangeAspect="1"/>
                </p:cNvSpPr>
                <p:nvPr/>
              </p:nvSpPr>
              <p:spPr>
                <a:xfrm>
                  <a:off x="5075851"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6" name="Oval 245"/>
                <p:cNvSpPr>
                  <a:spLocks noChangeAspect="1"/>
                </p:cNvSpPr>
                <p:nvPr/>
              </p:nvSpPr>
              <p:spPr>
                <a:xfrm>
                  <a:off x="5089567" y="4972139"/>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7" name="Oval 246"/>
                <p:cNvSpPr>
                  <a:spLocks noChangeAspect="1"/>
                </p:cNvSpPr>
                <p:nvPr/>
              </p:nvSpPr>
              <p:spPr>
                <a:xfrm>
                  <a:off x="549937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8" name="Oval 247"/>
                <p:cNvSpPr>
                  <a:spLocks noChangeAspect="1"/>
                </p:cNvSpPr>
                <p:nvPr/>
              </p:nvSpPr>
              <p:spPr>
                <a:xfrm>
                  <a:off x="551309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9" name="Oval 248"/>
                <p:cNvSpPr>
                  <a:spLocks noChangeAspect="1"/>
                </p:cNvSpPr>
                <p:nvPr/>
              </p:nvSpPr>
              <p:spPr>
                <a:xfrm>
                  <a:off x="593616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0" name="Oval 249"/>
                <p:cNvSpPr>
                  <a:spLocks noChangeAspect="1"/>
                </p:cNvSpPr>
                <p:nvPr/>
              </p:nvSpPr>
              <p:spPr>
                <a:xfrm>
                  <a:off x="594988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1" name="Oval 250"/>
                <p:cNvSpPr>
                  <a:spLocks noChangeAspect="1"/>
                </p:cNvSpPr>
                <p:nvPr/>
              </p:nvSpPr>
              <p:spPr>
                <a:xfrm>
                  <a:off x="637294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2" name="Oval 251"/>
                <p:cNvSpPr>
                  <a:spLocks noChangeAspect="1"/>
                </p:cNvSpPr>
                <p:nvPr/>
              </p:nvSpPr>
              <p:spPr>
                <a:xfrm>
                  <a:off x="638666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3" name="Oval 252"/>
                <p:cNvSpPr>
                  <a:spLocks noChangeAspect="1"/>
                </p:cNvSpPr>
                <p:nvPr/>
              </p:nvSpPr>
              <p:spPr>
                <a:xfrm>
                  <a:off x="676401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4" name="Oval 253"/>
                <p:cNvSpPr>
                  <a:spLocks noChangeAspect="1"/>
                </p:cNvSpPr>
                <p:nvPr/>
              </p:nvSpPr>
              <p:spPr>
                <a:xfrm>
                  <a:off x="7212887"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5" name="Oval 254"/>
                <p:cNvSpPr>
                  <a:spLocks noChangeAspect="1"/>
                </p:cNvSpPr>
                <p:nvPr/>
              </p:nvSpPr>
              <p:spPr>
                <a:xfrm>
                  <a:off x="7226603"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6" name="Oval 255"/>
                <p:cNvSpPr>
                  <a:spLocks noChangeAspect="1"/>
                </p:cNvSpPr>
                <p:nvPr/>
              </p:nvSpPr>
              <p:spPr>
                <a:xfrm>
                  <a:off x="5097169"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7" name="Oval 256"/>
                <p:cNvSpPr>
                  <a:spLocks noChangeAspect="1"/>
                </p:cNvSpPr>
                <p:nvPr/>
              </p:nvSpPr>
              <p:spPr>
                <a:xfrm>
                  <a:off x="4230353" y="553633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8" name="Oval 257"/>
                <p:cNvSpPr>
                  <a:spLocks noChangeAspect="1"/>
                </p:cNvSpPr>
                <p:nvPr/>
              </p:nvSpPr>
              <p:spPr>
                <a:xfrm>
                  <a:off x="5931793"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9" name="Oval 258"/>
                <p:cNvSpPr>
                  <a:spLocks noChangeAspect="1"/>
                </p:cNvSpPr>
                <p:nvPr/>
              </p:nvSpPr>
              <p:spPr>
                <a:xfrm>
                  <a:off x="5936164" y="611827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grpSp>
          <p:grpSp>
            <p:nvGrpSpPr>
              <p:cNvPr id="197" name="Group 196"/>
              <p:cNvGrpSpPr/>
              <p:nvPr/>
            </p:nvGrpSpPr>
            <p:grpSpPr>
              <a:xfrm>
                <a:off x="1983846" y="2219930"/>
                <a:ext cx="2253295" cy="2294637"/>
                <a:chOff x="3334047" y="2167947"/>
                <a:chExt cx="3924055" cy="3996051"/>
              </a:xfrm>
            </p:grpSpPr>
            <p:cxnSp>
              <p:nvCxnSpPr>
                <p:cNvPr id="198" name="Straight Connector 197"/>
                <p:cNvCxnSpPr/>
                <p:nvPr/>
              </p:nvCxnSpPr>
              <p:spPr>
                <a:xfrm flipH="1">
                  <a:off x="4370421" y="2174108"/>
                  <a:ext cx="835551" cy="451782"/>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5428019" y="2167947"/>
                  <a:ext cx="1063802" cy="5903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endCxn id="231" idx="1"/>
                </p:cNvCxnSpPr>
                <p:nvPr/>
              </p:nvCxnSpPr>
              <p:spPr>
                <a:xfrm>
                  <a:off x="4295462" y="2741017"/>
                  <a:ext cx="542971" cy="489488"/>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26" idx="3"/>
                  <a:endCxn id="230" idx="7"/>
                </p:cNvCxnSpPr>
                <p:nvPr/>
              </p:nvCxnSpPr>
              <p:spPr>
                <a:xfrm flipH="1">
                  <a:off x="3787230" y="2800025"/>
                  <a:ext cx="403660" cy="4304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endCxn id="228" idx="3"/>
                </p:cNvCxnSpPr>
                <p:nvPr/>
              </p:nvCxnSpPr>
              <p:spPr>
                <a:xfrm flipH="1">
                  <a:off x="3334047"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endCxn id="234" idx="1"/>
                </p:cNvCxnSpPr>
                <p:nvPr/>
              </p:nvCxnSpPr>
              <p:spPr>
                <a:xfrm>
                  <a:off x="3778723"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endCxn id="240" idx="7"/>
                </p:cNvCxnSpPr>
                <p:nvPr/>
              </p:nvCxnSpPr>
              <p:spPr>
                <a:xfrm flipH="1">
                  <a:off x="3880187"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4114406"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4272638" y="4453848"/>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835869"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4709198"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H="1">
                  <a:off x="4726960"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4961179"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5573501"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5807720"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6446715"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6680934"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5971107" y="4453848"/>
                  <a:ext cx="0" cy="171015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5547987"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254667" y="3905627"/>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6422114"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4918803"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5764437"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6499491" y="2779291"/>
                  <a:ext cx="400376" cy="451214"/>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27" idx="3"/>
                </p:cNvCxnSpPr>
                <p:nvPr/>
              </p:nvCxnSpPr>
              <p:spPr>
                <a:xfrm flipH="1">
                  <a:off x="5848664" y="2782616"/>
                  <a:ext cx="487199" cy="447889"/>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H="1">
                  <a:off x="6568634"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013310"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88" name="Group 87"/>
          <p:cNvGrpSpPr/>
          <p:nvPr/>
        </p:nvGrpSpPr>
        <p:grpSpPr>
          <a:xfrm>
            <a:off x="2870225" y="2436461"/>
            <a:ext cx="305288" cy="1527576"/>
            <a:chOff x="2811547" y="2388485"/>
            <a:chExt cx="299493" cy="1498361"/>
          </a:xfrm>
        </p:grpSpPr>
        <p:grpSp>
          <p:nvGrpSpPr>
            <p:cNvPr id="2" name="Group 1"/>
            <p:cNvGrpSpPr/>
            <p:nvPr/>
          </p:nvGrpSpPr>
          <p:grpSpPr>
            <a:xfrm>
              <a:off x="2812343" y="2388485"/>
              <a:ext cx="298697" cy="1497731"/>
              <a:chOff x="2961945" y="2519443"/>
              <a:chExt cx="298697" cy="1497731"/>
            </a:xfrm>
          </p:grpSpPr>
          <p:cxnSp>
            <p:nvCxnSpPr>
              <p:cNvPr id="260" name="Straight Connector 259"/>
              <p:cNvCxnSpPr>
                <a:stCxn id="245" idx="4"/>
                <a:endCxn id="246" idx="0"/>
              </p:cNvCxnSpPr>
              <p:nvPr/>
            </p:nvCxnSpPr>
            <p:spPr>
              <a:xfrm>
                <a:off x="3260639" y="3272289"/>
                <a:ext cx="0" cy="340152"/>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243" idx="4"/>
                <a:endCxn id="244" idx="0"/>
              </p:cNvCxnSpPr>
              <p:nvPr/>
            </p:nvCxnSpPr>
            <p:spPr>
              <a:xfrm>
                <a:off x="2961945" y="3272289"/>
                <a:ext cx="1" cy="340151"/>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35" idx="3"/>
              </p:cNvCxnSpPr>
              <p:nvPr/>
            </p:nvCxnSpPr>
            <p:spPr>
              <a:xfrm flipH="1">
                <a:off x="2979707" y="2904044"/>
                <a:ext cx="82374" cy="284290"/>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endCxn id="245" idx="1"/>
              </p:cNvCxnSpPr>
              <p:nvPr/>
            </p:nvCxnSpPr>
            <p:spPr>
              <a:xfrm>
                <a:off x="3141018" y="2910663"/>
                <a:ext cx="89940" cy="289967"/>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31" idx="4"/>
                <a:endCxn id="235" idx="0"/>
              </p:cNvCxnSpPr>
              <p:nvPr/>
            </p:nvCxnSpPr>
            <p:spPr>
              <a:xfrm>
                <a:off x="3107746" y="2519443"/>
                <a:ext cx="1" cy="274357"/>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3260642" y="3677021"/>
                <a:ext cx="0" cy="340153"/>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grpSp>
        <p:grpSp>
          <p:nvGrpSpPr>
            <p:cNvPr id="289" name="Group 288"/>
            <p:cNvGrpSpPr/>
            <p:nvPr/>
          </p:nvGrpSpPr>
          <p:grpSpPr>
            <a:xfrm>
              <a:off x="2811547" y="2389113"/>
              <a:ext cx="298693" cy="1497733"/>
              <a:chOff x="2961949" y="2519441"/>
              <a:chExt cx="298693" cy="1497733"/>
            </a:xfrm>
          </p:grpSpPr>
          <p:cxnSp>
            <p:nvCxnSpPr>
              <p:cNvPr id="290" name="Straight Connector 289"/>
              <p:cNvCxnSpPr/>
              <p:nvPr/>
            </p:nvCxnSpPr>
            <p:spPr>
              <a:xfrm>
                <a:off x="3260642" y="3272288"/>
                <a:ext cx="0" cy="340153"/>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2961949" y="3272288"/>
                <a:ext cx="0" cy="340153"/>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H="1">
                <a:off x="2979707" y="2904044"/>
                <a:ext cx="82378" cy="284290"/>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141018" y="2910663"/>
                <a:ext cx="89942" cy="289966"/>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3107750" y="2519441"/>
                <a:ext cx="0" cy="274358"/>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3260642" y="3677021"/>
                <a:ext cx="0" cy="340153"/>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grpSp>
      </p:grpSp>
      <p:sp>
        <p:nvSpPr>
          <p:cNvPr id="4" name="Footer Placeholder 3"/>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41676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50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4"/>
                                        </p:tgtEl>
                                        <p:attrNameLst>
                                          <p:attrName>style.visibility</p:attrName>
                                        </p:attrNameLst>
                                      </p:cBhvr>
                                      <p:to>
                                        <p:strVal val="visible"/>
                                      </p:to>
                                    </p:set>
                                    <p:animEffect transition="in" filter="fade">
                                      <p:cBhvr>
                                        <p:cTn id="11" dur="500"/>
                                        <p:tgtEl>
                                          <p:spTgt spid="14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166"/>
                                        </p:tgtEl>
                                        <p:attrNameLst>
                                          <p:attrName>style.visibility</p:attrName>
                                        </p:attrNameLst>
                                      </p:cBhvr>
                                      <p:to>
                                        <p:strVal val="visible"/>
                                      </p:to>
                                    </p:set>
                                    <p:animEffect transition="in" filter="wipe(down)">
                                      <p:cBhvr>
                                        <p:cTn id="15" dur="500"/>
                                        <p:tgtEl>
                                          <p:spTgt spid="166"/>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170"/>
                                        </p:tgtEl>
                                        <p:attrNameLst>
                                          <p:attrName>style.visibility</p:attrName>
                                        </p:attrNameLst>
                                      </p:cBhvr>
                                      <p:to>
                                        <p:strVal val="visible"/>
                                      </p:to>
                                    </p:set>
                                    <p:animEffect transition="in" filter="wipe(up)">
                                      <p:cBhvr>
                                        <p:cTn id="19" dur="500"/>
                                        <p:tgtEl>
                                          <p:spTgt spid="170"/>
                                        </p:tgtEl>
                                      </p:cBhvr>
                                    </p:animEffect>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wipe(down)">
                                      <p:cBhvr>
                                        <p:cTn id="23" dur="500"/>
                                        <p:tgtEl>
                                          <p:spTgt spid="77"/>
                                        </p:tgtEl>
                                      </p:cBhvr>
                                    </p:animEffect>
                                  </p:childTnLst>
                                </p:cTn>
                              </p:par>
                            </p:childTnLst>
                          </p:cTn>
                        </p:par>
                        <p:par>
                          <p:cTn id="24" fill="hold">
                            <p:stCondLst>
                              <p:cond delay="3500"/>
                            </p:stCondLst>
                            <p:childTnLst>
                              <p:par>
                                <p:cTn id="25" presetID="22" presetClass="entr" presetSubtype="4" fill="hold" nodeType="after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down)">
                                      <p:cBhvr>
                                        <p:cTn id="27" dur="500"/>
                                        <p:tgtEl>
                                          <p:spTgt spid="174"/>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4"/>
          <p:cNvGrpSpPr>
            <a:grpSpLocks noChangeAspect="1"/>
          </p:cNvGrpSpPr>
          <p:nvPr/>
        </p:nvGrpSpPr>
        <p:grpSpPr bwMode="auto">
          <a:xfrm>
            <a:off x="4459735" y="2582872"/>
            <a:ext cx="7976740" cy="4411654"/>
            <a:chOff x="5522" y="2995"/>
            <a:chExt cx="2186" cy="1209"/>
          </a:xfrm>
        </p:grpSpPr>
        <p:grpSp>
          <p:nvGrpSpPr>
            <p:cNvPr id="22" name="Group 205"/>
            <p:cNvGrpSpPr>
              <a:grpSpLocks/>
            </p:cNvGrpSpPr>
            <p:nvPr/>
          </p:nvGrpSpPr>
          <p:grpSpPr bwMode="auto">
            <a:xfrm>
              <a:off x="5522" y="2995"/>
              <a:ext cx="2186" cy="1209"/>
              <a:chOff x="5522" y="2995"/>
              <a:chExt cx="2186" cy="1209"/>
            </a:xfrm>
          </p:grpSpPr>
          <p:sp>
            <p:nvSpPr>
              <p:cNvPr id="98" name="Freeform 5"/>
              <p:cNvSpPr>
                <a:spLocks/>
              </p:cNvSpPr>
              <p:nvPr/>
            </p:nvSpPr>
            <p:spPr bwMode="auto">
              <a:xfrm>
                <a:off x="7663" y="2995"/>
                <a:ext cx="34" cy="23"/>
              </a:xfrm>
              <a:custGeom>
                <a:avLst/>
                <a:gdLst>
                  <a:gd name="T0" fmla="*/ 0 w 24"/>
                  <a:gd name="T1" fmla="*/ 1 h 17"/>
                  <a:gd name="T2" fmla="*/ 0 w 24"/>
                  <a:gd name="T3" fmla="*/ 16 h 17"/>
                  <a:gd name="T4" fmla="*/ 1 w 24"/>
                  <a:gd name="T5" fmla="*/ 17 h 17"/>
                  <a:gd name="T6" fmla="*/ 7 w 24"/>
                  <a:gd name="T7" fmla="*/ 17 h 17"/>
                  <a:gd name="T8" fmla="*/ 8 w 24"/>
                  <a:gd name="T9" fmla="*/ 17 h 17"/>
                  <a:gd name="T10" fmla="*/ 11 w 24"/>
                  <a:gd name="T11" fmla="*/ 17 h 17"/>
                  <a:gd name="T12" fmla="*/ 23 w 24"/>
                  <a:gd name="T13" fmla="*/ 17 h 17"/>
                  <a:gd name="T14" fmla="*/ 24 w 24"/>
                  <a:gd name="T15" fmla="*/ 16 h 17"/>
                  <a:gd name="T16" fmla="*/ 24 w 24"/>
                  <a:gd name="T17" fmla="*/ 1 h 17"/>
                  <a:gd name="T18" fmla="*/ 23 w 24"/>
                  <a:gd name="T19" fmla="*/ 0 h 17"/>
                  <a:gd name="T20" fmla="*/ 1 w 24"/>
                  <a:gd name="T21" fmla="*/ 0 h 17"/>
                  <a:gd name="T22" fmla="*/ 0 w 24"/>
                  <a:gd name="T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7">
                    <a:moveTo>
                      <a:pt x="0" y="1"/>
                    </a:moveTo>
                    <a:cubicBezTo>
                      <a:pt x="0" y="16"/>
                      <a:pt x="0" y="16"/>
                      <a:pt x="0" y="16"/>
                    </a:cubicBezTo>
                    <a:cubicBezTo>
                      <a:pt x="0" y="16"/>
                      <a:pt x="0" y="17"/>
                      <a:pt x="1" y="17"/>
                    </a:cubicBezTo>
                    <a:cubicBezTo>
                      <a:pt x="7" y="17"/>
                      <a:pt x="7" y="17"/>
                      <a:pt x="7" y="17"/>
                    </a:cubicBezTo>
                    <a:cubicBezTo>
                      <a:pt x="8" y="17"/>
                      <a:pt x="8" y="17"/>
                      <a:pt x="8" y="17"/>
                    </a:cubicBezTo>
                    <a:cubicBezTo>
                      <a:pt x="11" y="17"/>
                      <a:pt x="11" y="17"/>
                      <a:pt x="11" y="17"/>
                    </a:cubicBezTo>
                    <a:cubicBezTo>
                      <a:pt x="23" y="17"/>
                      <a:pt x="23" y="17"/>
                      <a:pt x="23" y="17"/>
                    </a:cubicBezTo>
                    <a:cubicBezTo>
                      <a:pt x="24" y="17"/>
                      <a:pt x="24" y="16"/>
                      <a:pt x="24" y="16"/>
                    </a:cubicBezTo>
                    <a:cubicBezTo>
                      <a:pt x="24" y="1"/>
                      <a:pt x="24" y="1"/>
                      <a:pt x="24" y="1"/>
                    </a:cubicBezTo>
                    <a:cubicBezTo>
                      <a:pt x="24" y="1"/>
                      <a:pt x="24" y="0"/>
                      <a:pt x="23" y="0"/>
                    </a:cubicBezTo>
                    <a:cubicBezTo>
                      <a:pt x="1" y="0"/>
                      <a:pt x="1" y="0"/>
                      <a:pt x="1" y="0"/>
                    </a:cubicBezTo>
                    <a:cubicBezTo>
                      <a:pt x="0" y="0"/>
                      <a:pt x="0" y="1"/>
                      <a:pt x="0" y="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6"/>
              <p:cNvSpPr>
                <a:spLocks noChangeArrowheads="1"/>
              </p:cNvSpPr>
              <p:nvPr/>
            </p:nvSpPr>
            <p:spPr bwMode="auto">
              <a:xfrm>
                <a:off x="7256" y="3758"/>
                <a:ext cx="452" cy="38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
              <p:cNvSpPr>
                <a:spLocks noChangeArrowheads="1"/>
              </p:cNvSpPr>
              <p:nvPr/>
            </p:nvSpPr>
            <p:spPr bwMode="auto">
              <a:xfrm>
                <a:off x="7289" y="3677"/>
                <a:ext cx="419" cy="38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8"/>
              <p:cNvSpPr>
                <a:spLocks noChangeArrowheads="1"/>
              </p:cNvSpPr>
              <p:nvPr/>
            </p:nvSpPr>
            <p:spPr bwMode="auto">
              <a:xfrm>
                <a:off x="7364" y="3623"/>
                <a:ext cx="344" cy="23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
              <p:cNvSpPr>
                <a:spLocks noChangeArrowheads="1"/>
              </p:cNvSpPr>
              <p:nvPr/>
            </p:nvSpPr>
            <p:spPr bwMode="auto">
              <a:xfrm>
                <a:off x="7469" y="3369"/>
                <a:ext cx="239" cy="25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
              <p:cNvSpPr>
                <a:spLocks noChangeArrowheads="1"/>
              </p:cNvSpPr>
              <p:nvPr/>
            </p:nvSpPr>
            <p:spPr bwMode="auto">
              <a:xfrm>
                <a:off x="7575" y="3175"/>
                <a:ext cx="133" cy="2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1"/>
              <p:cNvSpPr>
                <a:spLocks noChangeArrowheads="1"/>
              </p:cNvSpPr>
              <p:nvPr/>
            </p:nvSpPr>
            <p:spPr bwMode="auto">
              <a:xfrm>
                <a:off x="7642" y="3042"/>
                <a:ext cx="66" cy="19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2"/>
              <p:cNvSpPr>
                <a:spLocks noChangeArrowheads="1"/>
              </p:cNvSpPr>
              <p:nvPr/>
            </p:nvSpPr>
            <p:spPr bwMode="auto">
              <a:xfrm>
                <a:off x="7389" y="3905"/>
                <a:ext cx="319" cy="29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3"/>
              <p:cNvSpPr>
                <a:spLocks noChangeArrowheads="1"/>
              </p:cNvSpPr>
              <p:nvPr/>
            </p:nvSpPr>
            <p:spPr bwMode="auto">
              <a:xfrm>
                <a:off x="7062" y="3758"/>
                <a:ext cx="273" cy="29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4"/>
              <p:cNvSpPr>
                <a:spLocks/>
              </p:cNvSpPr>
              <p:nvPr/>
            </p:nvSpPr>
            <p:spPr bwMode="auto">
              <a:xfrm>
                <a:off x="6498" y="3903"/>
                <a:ext cx="62" cy="188"/>
              </a:xfrm>
              <a:custGeom>
                <a:avLst/>
                <a:gdLst>
                  <a:gd name="T0" fmla="*/ 36 w 44"/>
                  <a:gd name="T1" fmla="*/ 26 h 134"/>
                  <a:gd name="T2" fmla="*/ 36 w 44"/>
                  <a:gd name="T3" fmla="*/ 26 h 134"/>
                  <a:gd name="T4" fmla="*/ 36 w 44"/>
                  <a:gd name="T5" fmla="*/ 26 h 134"/>
                  <a:gd name="T6" fmla="*/ 27 w 44"/>
                  <a:gd name="T7" fmla="*/ 25 h 134"/>
                  <a:gd name="T8" fmla="*/ 26 w 44"/>
                  <a:gd name="T9" fmla="*/ 24 h 134"/>
                  <a:gd name="T10" fmla="*/ 26 w 44"/>
                  <a:gd name="T11" fmla="*/ 21 h 134"/>
                  <a:gd name="T12" fmla="*/ 29 w 44"/>
                  <a:gd name="T13" fmla="*/ 15 h 134"/>
                  <a:gd name="T14" fmla="*/ 30 w 44"/>
                  <a:gd name="T15" fmla="*/ 14 h 134"/>
                  <a:gd name="T16" fmla="*/ 30 w 44"/>
                  <a:gd name="T17" fmla="*/ 11 h 134"/>
                  <a:gd name="T18" fmla="*/ 30 w 44"/>
                  <a:gd name="T19" fmla="*/ 10 h 134"/>
                  <a:gd name="T20" fmla="*/ 26 w 44"/>
                  <a:gd name="T21" fmla="*/ 2 h 134"/>
                  <a:gd name="T22" fmla="*/ 24 w 44"/>
                  <a:gd name="T23" fmla="*/ 2 h 134"/>
                  <a:gd name="T24" fmla="*/ 16 w 44"/>
                  <a:gd name="T25" fmla="*/ 1 h 134"/>
                  <a:gd name="T26" fmla="*/ 13 w 44"/>
                  <a:gd name="T27" fmla="*/ 10 h 134"/>
                  <a:gd name="T28" fmla="*/ 13 w 44"/>
                  <a:gd name="T29" fmla="*/ 11 h 134"/>
                  <a:gd name="T30" fmla="*/ 13 w 44"/>
                  <a:gd name="T31" fmla="*/ 14 h 134"/>
                  <a:gd name="T32" fmla="*/ 14 w 44"/>
                  <a:gd name="T33" fmla="*/ 15 h 134"/>
                  <a:gd name="T34" fmla="*/ 17 w 44"/>
                  <a:gd name="T35" fmla="*/ 21 h 134"/>
                  <a:gd name="T36" fmla="*/ 17 w 44"/>
                  <a:gd name="T37" fmla="*/ 24 h 134"/>
                  <a:gd name="T38" fmla="*/ 16 w 44"/>
                  <a:gd name="T39" fmla="*/ 25 h 134"/>
                  <a:gd name="T40" fmla="*/ 8 w 44"/>
                  <a:gd name="T41" fmla="*/ 26 h 134"/>
                  <a:gd name="T42" fmla="*/ 8 w 44"/>
                  <a:gd name="T43" fmla="*/ 27 h 134"/>
                  <a:gd name="T44" fmla="*/ 0 w 44"/>
                  <a:gd name="T45" fmla="*/ 74 h 134"/>
                  <a:gd name="T46" fmla="*/ 1 w 44"/>
                  <a:gd name="T47" fmla="*/ 74 h 134"/>
                  <a:gd name="T48" fmla="*/ 1 w 44"/>
                  <a:gd name="T49" fmla="*/ 78 h 134"/>
                  <a:gd name="T50" fmla="*/ 4 w 44"/>
                  <a:gd name="T51" fmla="*/ 80 h 134"/>
                  <a:gd name="T52" fmla="*/ 6 w 44"/>
                  <a:gd name="T53" fmla="*/ 78 h 134"/>
                  <a:gd name="T54" fmla="*/ 8 w 44"/>
                  <a:gd name="T55" fmla="*/ 134 h 134"/>
                  <a:gd name="T56" fmla="*/ 19 w 44"/>
                  <a:gd name="T57" fmla="*/ 134 h 134"/>
                  <a:gd name="T58" fmla="*/ 27 w 44"/>
                  <a:gd name="T59" fmla="*/ 134 h 134"/>
                  <a:gd name="T60" fmla="*/ 35 w 44"/>
                  <a:gd name="T61" fmla="*/ 134 h 134"/>
                  <a:gd name="T62" fmla="*/ 37 w 44"/>
                  <a:gd name="T63" fmla="*/ 78 h 134"/>
                  <a:gd name="T64" fmla="*/ 40 w 44"/>
                  <a:gd name="T65" fmla="*/ 80 h 134"/>
                  <a:gd name="T66" fmla="*/ 43 w 44"/>
                  <a:gd name="T67" fmla="*/ 78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5"/>
                      <a:pt x="27" y="25"/>
                      <a:pt x="27" y="25"/>
                    </a:cubicBezTo>
                    <a:cubicBezTo>
                      <a:pt x="26" y="24"/>
                      <a:pt x="26" y="24"/>
                      <a:pt x="26" y="24"/>
                    </a:cubicBezTo>
                    <a:cubicBezTo>
                      <a:pt x="26" y="21"/>
                      <a:pt x="26" y="21"/>
                      <a:pt x="26" y="21"/>
                    </a:cubicBezTo>
                    <a:cubicBezTo>
                      <a:pt x="27" y="19"/>
                      <a:pt x="29" y="15"/>
                      <a:pt x="29" y="15"/>
                    </a:cubicBezTo>
                    <a:cubicBezTo>
                      <a:pt x="30" y="15"/>
                      <a:pt x="30" y="15"/>
                      <a:pt x="30" y="14"/>
                    </a:cubicBezTo>
                    <a:cubicBezTo>
                      <a:pt x="30" y="11"/>
                      <a:pt x="30" y="11"/>
                      <a:pt x="30" y="11"/>
                    </a:cubicBezTo>
                    <a:cubicBezTo>
                      <a:pt x="30" y="11"/>
                      <a:pt x="30" y="11"/>
                      <a:pt x="30" y="10"/>
                    </a:cubicBezTo>
                    <a:cubicBezTo>
                      <a:pt x="30" y="7"/>
                      <a:pt x="30" y="3"/>
                      <a:pt x="26" y="2"/>
                    </a:cubicBezTo>
                    <a:cubicBezTo>
                      <a:pt x="26" y="2"/>
                      <a:pt x="25" y="2"/>
                      <a:pt x="24" y="2"/>
                    </a:cubicBezTo>
                    <a:cubicBezTo>
                      <a:pt x="22" y="0"/>
                      <a:pt x="19" y="0"/>
                      <a:pt x="16" y="1"/>
                    </a:cubicBezTo>
                    <a:cubicBezTo>
                      <a:pt x="13" y="3"/>
                      <a:pt x="13" y="6"/>
                      <a:pt x="13" y="10"/>
                    </a:cubicBezTo>
                    <a:cubicBezTo>
                      <a:pt x="13" y="10"/>
                      <a:pt x="13" y="11"/>
                      <a:pt x="13" y="11"/>
                    </a:cubicBezTo>
                    <a:cubicBezTo>
                      <a:pt x="13" y="14"/>
                      <a:pt x="13" y="14"/>
                      <a:pt x="13" y="14"/>
                    </a:cubicBezTo>
                    <a:cubicBezTo>
                      <a:pt x="13" y="15"/>
                      <a:pt x="13" y="15"/>
                      <a:pt x="14" y="15"/>
                    </a:cubicBezTo>
                    <a:cubicBezTo>
                      <a:pt x="14" y="15"/>
                      <a:pt x="16" y="20"/>
                      <a:pt x="17" y="21"/>
                    </a:cubicBezTo>
                    <a:cubicBezTo>
                      <a:pt x="17" y="24"/>
                      <a:pt x="17" y="24"/>
                      <a:pt x="17" y="24"/>
                    </a:cubicBezTo>
                    <a:cubicBezTo>
                      <a:pt x="16" y="25"/>
                      <a:pt x="16" y="25"/>
                      <a:pt x="16" y="25"/>
                    </a:cubicBezTo>
                    <a:cubicBezTo>
                      <a:pt x="8" y="26"/>
                      <a:pt x="8" y="26"/>
                      <a:pt x="8" y="26"/>
                    </a:cubicBezTo>
                    <a:cubicBezTo>
                      <a:pt x="8" y="27"/>
                      <a:pt x="8" y="27"/>
                      <a:pt x="8" y="27"/>
                    </a:cubicBezTo>
                    <a:cubicBezTo>
                      <a:pt x="1" y="42"/>
                      <a:pt x="1" y="57"/>
                      <a:pt x="0" y="74"/>
                    </a:cubicBezTo>
                    <a:cubicBezTo>
                      <a:pt x="1" y="74"/>
                      <a:pt x="1" y="74"/>
                      <a:pt x="1" y="74"/>
                    </a:cubicBezTo>
                    <a:cubicBezTo>
                      <a:pt x="1" y="78"/>
                      <a:pt x="1" y="78"/>
                      <a:pt x="1" y="78"/>
                    </a:cubicBezTo>
                    <a:cubicBezTo>
                      <a:pt x="1" y="79"/>
                      <a:pt x="2" y="80"/>
                      <a:pt x="4" y="80"/>
                    </a:cubicBezTo>
                    <a:cubicBezTo>
                      <a:pt x="5" y="80"/>
                      <a:pt x="6" y="79"/>
                      <a:pt x="6" y="78"/>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8"/>
                      <a:pt x="37" y="78"/>
                      <a:pt x="37" y="78"/>
                    </a:cubicBezTo>
                    <a:cubicBezTo>
                      <a:pt x="37" y="79"/>
                      <a:pt x="38" y="80"/>
                      <a:pt x="40" y="80"/>
                    </a:cubicBezTo>
                    <a:cubicBezTo>
                      <a:pt x="41" y="80"/>
                      <a:pt x="43" y="79"/>
                      <a:pt x="43" y="78"/>
                    </a:cubicBezTo>
                    <a:cubicBezTo>
                      <a:pt x="43" y="74"/>
                      <a:pt x="43" y="74"/>
                      <a:pt x="43" y="74"/>
                    </a:cubicBezTo>
                    <a:cubicBezTo>
                      <a:pt x="44" y="74"/>
                      <a:pt x="44" y="74"/>
                      <a:pt x="44" y="74"/>
                    </a:cubicBezTo>
                    <a:cubicBezTo>
                      <a:pt x="42" y="57"/>
                      <a:pt x="43" y="42"/>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5"/>
              <p:cNvSpPr>
                <a:spLocks/>
              </p:cNvSpPr>
              <p:nvPr/>
            </p:nvSpPr>
            <p:spPr bwMode="auto">
              <a:xfrm>
                <a:off x="6543" y="3885"/>
                <a:ext cx="62" cy="188"/>
              </a:xfrm>
              <a:custGeom>
                <a:avLst/>
                <a:gdLst>
                  <a:gd name="T0" fmla="*/ 36 w 44"/>
                  <a:gd name="T1" fmla="*/ 26 h 134"/>
                  <a:gd name="T2" fmla="*/ 36 w 44"/>
                  <a:gd name="T3" fmla="*/ 26 h 134"/>
                  <a:gd name="T4" fmla="*/ 36 w 44"/>
                  <a:gd name="T5" fmla="*/ 26 h 134"/>
                  <a:gd name="T6" fmla="*/ 27 w 44"/>
                  <a:gd name="T7" fmla="*/ 24 h 134"/>
                  <a:gd name="T8" fmla="*/ 26 w 44"/>
                  <a:gd name="T9" fmla="*/ 23 h 134"/>
                  <a:gd name="T10" fmla="*/ 26 w 44"/>
                  <a:gd name="T11" fmla="*/ 20 h 134"/>
                  <a:gd name="T12" fmla="*/ 29 w 44"/>
                  <a:gd name="T13" fmla="*/ 15 h 134"/>
                  <a:gd name="T14" fmla="*/ 30 w 44"/>
                  <a:gd name="T15" fmla="*/ 13 h 134"/>
                  <a:gd name="T16" fmla="*/ 30 w 44"/>
                  <a:gd name="T17" fmla="*/ 11 h 134"/>
                  <a:gd name="T18" fmla="*/ 30 w 44"/>
                  <a:gd name="T19" fmla="*/ 10 h 134"/>
                  <a:gd name="T20" fmla="*/ 27 w 44"/>
                  <a:gd name="T21" fmla="*/ 1 h 134"/>
                  <a:gd name="T22" fmla="*/ 24 w 44"/>
                  <a:gd name="T23" fmla="*/ 1 h 134"/>
                  <a:gd name="T24" fmla="*/ 16 w 44"/>
                  <a:gd name="T25" fmla="*/ 1 h 134"/>
                  <a:gd name="T26" fmla="*/ 13 w 44"/>
                  <a:gd name="T27" fmla="*/ 10 h 134"/>
                  <a:gd name="T28" fmla="*/ 13 w 44"/>
                  <a:gd name="T29" fmla="*/ 11 h 134"/>
                  <a:gd name="T30" fmla="*/ 13 w 44"/>
                  <a:gd name="T31" fmla="*/ 13 h 134"/>
                  <a:gd name="T32" fmla="*/ 14 w 44"/>
                  <a:gd name="T33" fmla="*/ 15 h 134"/>
                  <a:gd name="T34" fmla="*/ 17 w 44"/>
                  <a:gd name="T35" fmla="*/ 21 h 134"/>
                  <a:gd name="T36" fmla="*/ 17 w 44"/>
                  <a:gd name="T37" fmla="*/ 23 h 134"/>
                  <a:gd name="T38" fmla="*/ 16 w 44"/>
                  <a:gd name="T39" fmla="*/ 24 h 134"/>
                  <a:gd name="T40" fmla="*/ 8 w 44"/>
                  <a:gd name="T41" fmla="*/ 26 h 134"/>
                  <a:gd name="T42" fmla="*/ 8 w 44"/>
                  <a:gd name="T43" fmla="*/ 26 h 134"/>
                  <a:gd name="T44" fmla="*/ 0 w 44"/>
                  <a:gd name="T45" fmla="*/ 74 h 134"/>
                  <a:gd name="T46" fmla="*/ 1 w 44"/>
                  <a:gd name="T47" fmla="*/ 74 h 134"/>
                  <a:gd name="T48" fmla="*/ 1 w 44"/>
                  <a:gd name="T49" fmla="*/ 77 h 134"/>
                  <a:gd name="T50" fmla="*/ 4 w 44"/>
                  <a:gd name="T51" fmla="*/ 80 h 134"/>
                  <a:gd name="T52" fmla="*/ 6 w 44"/>
                  <a:gd name="T53" fmla="*/ 77 h 134"/>
                  <a:gd name="T54" fmla="*/ 8 w 44"/>
                  <a:gd name="T55" fmla="*/ 134 h 134"/>
                  <a:gd name="T56" fmla="*/ 19 w 44"/>
                  <a:gd name="T57" fmla="*/ 134 h 134"/>
                  <a:gd name="T58" fmla="*/ 27 w 44"/>
                  <a:gd name="T59" fmla="*/ 134 h 134"/>
                  <a:gd name="T60" fmla="*/ 35 w 44"/>
                  <a:gd name="T61" fmla="*/ 134 h 134"/>
                  <a:gd name="T62" fmla="*/ 37 w 44"/>
                  <a:gd name="T63" fmla="*/ 77 h 134"/>
                  <a:gd name="T64" fmla="*/ 40 w 44"/>
                  <a:gd name="T65" fmla="*/ 80 h 134"/>
                  <a:gd name="T66" fmla="*/ 43 w 44"/>
                  <a:gd name="T67" fmla="*/ 77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4"/>
                      <a:pt x="27" y="24"/>
                      <a:pt x="27" y="24"/>
                    </a:cubicBezTo>
                    <a:cubicBezTo>
                      <a:pt x="26" y="23"/>
                      <a:pt x="26" y="23"/>
                      <a:pt x="26" y="23"/>
                    </a:cubicBezTo>
                    <a:cubicBezTo>
                      <a:pt x="26" y="20"/>
                      <a:pt x="26" y="20"/>
                      <a:pt x="26" y="20"/>
                    </a:cubicBezTo>
                    <a:cubicBezTo>
                      <a:pt x="28" y="19"/>
                      <a:pt x="29" y="15"/>
                      <a:pt x="29" y="15"/>
                    </a:cubicBezTo>
                    <a:cubicBezTo>
                      <a:pt x="30" y="15"/>
                      <a:pt x="30" y="14"/>
                      <a:pt x="30" y="13"/>
                    </a:cubicBezTo>
                    <a:cubicBezTo>
                      <a:pt x="30" y="11"/>
                      <a:pt x="30" y="11"/>
                      <a:pt x="30" y="11"/>
                    </a:cubicBezTo>
                    <a:cubicBezTo>
                      <a:pt x="30" y="10"/>
                      <a:pt x="30" y="10"/>
                      <a:pt x="30" y="10"/>
                    </a:cubicBezTo>
                    <a:cubicBezTo>
                      <a:pt x="31" y="6"/>
                      <a:pt x="30" y="2"/>
                      <a:pt x="27" y="1"/>
                    </a:cubicBezTo>
                    <a:cubicBezTo>
                      <a:pt x="26" y="1"/>
                      <a:pt x="25" y="1"/>
                      <a:pt x="24" y="1"/>
                    </a:cubicBezTo>
                    <a:cubicBezTo>
                      <a:pt x="22" y="0"/>
                      <a:pt x="19" y="0"/>
                      <a:pt x="16" y="1"/>
                    </a:cubicBezTo>
                    <a:cubicBezTo>
                      <a:pt x="13" y="2"/>
                      <a:pt x="13" y="6"/>
                      <a:pt x="13" y="10"/>
                    </a:cubicBezTo>
                    <a:cubicBezTo>
                      <a:pt x="13" y="10"/>
                      <a:pt x="13" y="10"/>
                      <a:pt x="13" y="11"/>
                    </a:cubicBezTo>
                    <a:cubicBezTo>
                      <a:pt x="13" y="13"/>
                      <a:pt x="13" y="13"/>
                      <a:pt x="13" y="13"/>
                    </a:cubicBezTo>
                    <a:cubicBezTo>
                      <a:pt x="13" y="14"/>
                      <a:pt x="14" y="15"/>
                      <a:pt x="14" y="15"/>
                    </a:cubicBezTo>
                    <a:cubicBezTo>
                      <a:pt x="14" y="15"/>
                      <a:pt x="16" y="19"/>
                      <a:pt x="17" y="21"/>
                    </a:cubicBezTo>
                    <a:cubicBezTo>
                      <a:pt x="17" y="23"/>
                      <a:pt x="17" y="23"/>
                      <a:pt x="17" y="23"/>
                    </a:cubicBezTo>
                    <a:cubicBezTo>
                      <a:pt x="16" y="24"/>
                      <a:pt x="16" y="24"/>
                      <a:pt x="16" y="24"/>
                    </a:cubicBezTo>
                    <a:cubicBezTo>
                      <a:pt x="8" y="26"/>
                      <a:pt x="8" y="26"/>
                      <a:pt x="8" y="26"/>
                    </a:cubicBezTo>
                    <a:cubicBezTo>
                      <a:pt x="8" y="26"/>
                      <a:pt x="8" y="26"/>
                      <a:pt x="8" y="26"/>
                    </a:cubicBezTo>
                    <a:cubicBezTo>
                      <a:pt x="1" y="42"/>
                      <a:pt x="1" y="57"/>
                      <a:pt x="0" y="74"/>
                    </a:cubicBezTo>
                    <a:cubicBezTo>
                      <a:pt x="1" y="74"/>
                      <a:pt x="1" y="74"/>
                      <a:pt x="1" y="74"/>
                    </a:cubicBezTo>
                    <a:cubicBezTo>
                      <a:pt x="1" y="77"/>
                      <a:pt x="1" y="77"/>
                      <a:pt x="1" y="77"/>
                    </a:cubicBezTo>
                    <a:cubicBezTo>
                      <a:pt x="1" y="79"/>
                      <a:pt x="2" y="80"/>
                      <a:pt x="4" y="80"/>
                    </a:cubicBezTo>
                    <a:cubicBezTo>
                      <a:pt x="5" y="80"/>
                      <a:pt x="6" y="79"/>
                      <a:pt x="6" y="77"/>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7"/>
                      <a:pt x="37" y="77"/>
                      <a:pt x="37" y="77"/>
                    </a:cubicBezTo>
                    <a:cubicBezTo>
                      <a:pt x="37" y="79"/>
                      <a:pt x="38" y="80"/>
                      <a:pt x="40" y="80"/>
                    </a:cubicBezTo>
                    <a:cubicBezTo>
                      <a:pt x="41" y="80"/>
                      <a:pt x="43" y="79"/>
                      <a:pt x="43" y="77"/>
                    </a:cubicBezTo>
                    <a:cubicBezTo>
                      <a:pt x="43" y="74"/>
                      <a:pt x="43" y="74"/>
                      <a:pt x="43" y="74"/>
                    </a:cubicBezTo>
                    <a:cubicBezTo>
                      <a:pt x="44" y="74"/>
                      <a:pt x="44" y="74"/>
                      <a:pt x="44" y="74"/>
                    </a:cubicBezTo>
                    <a:cubicBezTo>
                      <a:pt x="42" y="57"/>
                      <a:pt x="43" y="41"/>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6"/>
              <p:cNvSpPr>
                <a:spLocks/>
              </p:cNvSpPr>
              <p:nvPr/>
            </p:nvSpPr>
            <p:spPr bwMode="auto">
              <a:xfrm>
                <a:off x="6588" y="3885"/>
                <a:ext cx="61" cy="188"/>
              </a:xfrm>
              <a:custGeom>
                <a:avLst/>
                <a:gdLst>
                  <a:gd name="T0" fmla="*/ 36 w 44"/>
                  <a:gd name="T1" fmla="*/ 26 h 134"/>
                  <a:gd name="T2" fmla="*/ 36 w 44"/>
                  <a:gd name="T3" fmla="*/ 26 h 134"/>
                  <a:gd name="T4" fmla="*/ 36 w 44"/>
                  <a:gd name="T5" fmla="*/ 26 h 134"/>
                  <a:gd name="T6" fmla="*/ 27 w 44"/>
                  <a:gd name="T7" fmla="*/ 24 h 134"/>
                  <a:gd name="T8" fmla="*/ 26 w 44"/>
                  <a:gd name="T9" fmla="*/ 23 h 134"/>
                  <a:gd name="T10" fmla="*/ 26 w 44"/>
                  <a:gd name="T11" fmla="*/ 20 h 134"/>
                  <a:gd name="T12" fmla="*/ 29 w 44"/>
                  <a:gd name="T13" fmla="*/ 15 h 134"/>
                  <a:gd name="T14" fmla="*/ 30 w 44"/>
                  <a:gd name="T15" fmla="*/ 13 h 134"/>
                  <a:gd name="T16" fmla="*/ 30 w 44"/>
                  <a:gd name="T17" fmla="*/ 11 h 134"/>
                  <a:gd name="T18" fmla="*/ 30 w 44"/>
                  <a:gd name="T19" fmla="*/ 10 h 134"/>
                  <a:gd name="T20" fmla="*/ 27 w 44"/>
                  <a:gd name="T21" fmla="*/ 1 h 134"/>
                  <a:gd name="T22" fmla="*/ 24 w 44"/>
                  <a:gd name="T23" fmla="*/ 1 h 134"/>
                  <a:gd name="T24" fmla="*/ 16 w 44"/>
                  <a:gd name="T25" fmla="*/ 1 h 134"/>
                  <a:gd name="T26" fmla="*/ 13 w 44"/>
                  <a:gd name="T27" fmla="*/ 10 h 134"/>
                  <a:gd name="T28" fmla="*/ 13 w 44"/>
                  <a:gd name="T29" fmla="*/ 11 h 134"/>
                  <a:gd name="T30" fmla="*/ 13 w 44"/>
                  <a:gd name="T31" fmla="*/ 13 h 134"/>
                  <a:gd name="T32" fmla="*/ 14 w 44"/>
                  <a:gd name="T33" fmla="*/ 15 h 134"/>
                  <a:gd name="T34" fmla="*/ 17 w 44"/>
                  <a:gd name="T35" fmla="*/ 21 h 134"/>
                  <a:gd name="T36" fmla="*/ 17 w 44"/>
                  <a:gd name="T37" fmla="*/ 23 h 134"/>
                  <a:gd name="T38" fmla="*/ 16 w 44"/>
                  <a:gd name="T39" fmla="*/ 24 h 134"/>
                  <a:gd name="T40" fmla="*/ 8 w 44"/>
                  <a:gd name="T41" fmla="*/ 26 h 134"/>
                  <a:gd name="T42" fmla="*/ 8 w 44"/>
                  <a:gd name="T43" fmla="*/ 26 h 134"/>
                  <a:gd name="T44" fmla="*/ 0 w 44"/>
                  <a:gd name="T45" fmla="*/ 74 h 134"/>
                  <a:gd name="T46" fmla="*/ 1 w 44"/>
                  <a:gd name="T47" fmla="*/ 74 h 134"/>
                  <a:gd name="T48" fmla="*/ 1 w 44"/>
                  <a:gd name="T49" fmla="*/ 77 h 134"/>
                  <a:gd name="T50" fmla="*/ 4 w 44"/>
                  <a:gd name="T51" fmla="*/ 80 h 134"/>
                  <a:gd name="T52" fmla="*/ 6 w 44"/>
                  <a:gd name="T53" fmla="*/ 77 h 134"/>
                  <a:gd name="T54" fmla="*/ 8 w 44"/>
                  <a:gd name="T55" fmla="*/ 134 h 134"/>
                  <a:gd name="T56" fmla="*/ 19 w 44"/>
                  <a:gd name="T57" fmla="*/ 134 h 134"/>
                  <a:gd name="T58" fmla="*/ 27 w 44"/>
                  <a:gd name="T59" fmla="*/ 134 h 134"/>
                  <a:gd name="T60" fmla="*/ 35 w 44"/>
                  <a:gd name="T61" fmla="*/ 134 h 134"/>
                  <a:gd name="T62" fmla="*/ 37 w 44"/>
                  <a:gd name="T63" fmla="*/ 77 h 134"/>
                  <a:gd name="T64" fmla="*/ 40 w 44"/>
                  <a:gd name="T65" fmla="*/ 80 h 134"/>
                  <a:gd name="T66" fmla="*/ 43 w 44"/>
                  <a:gd name="T67" fmla="*/ 77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4"/>
                      <a:pt x="27" y="24"/>
                      <a:pt x="27" y="24"/>
                    </a:cubicBezTo>
                    <a:cubicBezTo>
                      <a:pt x="26" y="23"/>
                      <a:pt x="26" y="23"/>
                      <a:pt x="26" y="23"/>
                    </a:cubicBezTo>
                    <a:cubicBezTo>
                      <a:pt x="26" y="20"/>
                      <a:pt x="26" y="20"/>
                      <a:pt x="26" y="20"/>
                    </a:cubicBezTo>
                    <a:cubicBezTo>
                      <a:pt x="28" y="19"/>
                      <a:pt x="29" y="15"/>
                      <a:pt x="29" y="15"/>
                    </a:cubicBezTo>
                    <a:cubicBezTo>
                      <a:pt x="30" y="15"/>
                      <a:pt x="30" y="14"/>
                      <a:pt x="30" y="13"/>
                    </a:cubicBezTo>
                    <a:cubicBezTo>
                      <a:pt x="30" y="11"/>
                      <a:pt x="30" y="11"/>
                      <a:pt x="30" y="11"/>
                    </a:cubicBezTo>
                    <a:cubicBezTo>
                      <a:pt x="30" y="10"/>
                      <a:pt x="30" y="10"/>
                      <a:pt x="30" y="10"/>
                    </a:cubicBezTo>
                    <a:cubicBezTo>
                      <a:pt x="31" y="6"/>
                      <a:pt x="30" y="2"/>
                      <a:pt x="27" y="1"/>
                    </a:cubicBezTo>
                    <a:cubicBezTo>
                      <a:pt x="26" y="1"/>
                      <a:pt x="25" y="1"/>
                      <a:pt x="24" y="1"/>
                    </a:cubicBezTo>
                    <a:cubicBezTo>
                      <a:pt x="22" y="0"/>
                      <a:pt x="19" y="0"/>
                      <a:pt x="16" y="1"/>
                    </a:cubicBezTo>
                    <a:cubicBezTo>
                      <a:pt x="13" y="2"/>
                      <a:pt x="13" y="6"/>
                      <a:pt x="13" y="10"/>
                    </a:cubicBezTo>
                    <a:cubicBezTo>
                      <a:pt x="13" y="10"/>
                      <a:pt x="13" y="10"/>
                      <a:pt x="13" y="11"/>
                    </a:cubicBezTo>
                    <a:cubicBezTo>
                      <a:pt x="13" y="13"/>
                      <a:pt x="13" y="13"/>
                      <a:pt x="13" y="13"/>
                    </a:cubicBezTo>
                    <a:cubicBezTo>
                      <a:pt x="13" y="14"/>
                      <a:pt x="14" y="15"/>
                      <a:pt x="14" y="15"/>
                    </a:cubicBezTo>
                    <a:cubicBezTo>
                      <a:pt x="14" y="15"/>
                      <a:pt x="16" y="19"/>
                      <a:pt x="17" y="21"/>
                    </a:cubicBezTo>
                    <a:cubicBezTo>
                      <a:pt x="17" y="23"/>
                      <a:pt x="17" y="23"/>
                      <a:pt x="17" y="23"/>
                    </a:cubicBezTo>
                    <a:cubicBezTo>
                      <a:pt x="16" y="24"/>
                      <a:pt x="16" y="24"/>
                      <a:pt x="16" y="24"/>
                    </a:cubicBezTo>
                    <a:cubicBezTo>
                      <a:pt x="8" y="26"/>
                      <a:pt x="8" y="26"/>
                      <a:pt x="8" y="26"/>
                    </a:cubicBezTo>
                    <a:cubicBezTo>
                      <a:pt x="8" y="26"/>
                      <a:pt x="8" y="26"/>
                      <a:pt x="8" y="26"/>
                    </a:cubicBezTo>
                    <a:cubicBezTo>
                      <a:pt x="1" y="42"/>
                      <a:pt x="2" y="57"/>
                      <a:pt x="0" y="74"/>
                    </a:cubicBezTo>
                    <a:cubicBezTo>
                      <a:pt x="1" y="74"/>
                      <a:pt x="1" y="74"/>
                      <a:pt x="1" y="74"/>
                    </a:cubicBezTo>
                    <a:cubicBezTo>
                      <a:pt x="1" y="77"/>
                      <a:pt x="1" y="77"/>
                      <a:pt x="1" y="77"/>
                    </a:cubicBezTo>
                    <a:cubicBezTo>
                      <a:pt x="1" y="79"/>
                      <a:pt x="2" y="80"/>
                      <a:pt x="4" y="80"/>
                    </a:cubicBezTo>
                    <a:cubicBezTo>
                      <a:pt x="5" y="80"/>
                      <a:pt x="6" y="79"/>
                      <a:pt x="6" y="77"/>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7"/>
                      <a:pt x="37" y="77"/>
                      <a:pt x="37" y="77"/>
                    </a:cubicBezTo>
                    <a:cubicBezTo>
                      <a:pt x="37" y="79"/>
                      <a:pt x="38" y="80"/>
                      <a:pt x="40" y="80"/>
                    </a:cubicBezTo>
                    <a:cubicBezTo>
                      <a:pt x="41" y="80"/>
                      <a:pt x="43" y="79"/>
                      <a:pt x="43" y="77"/>
                    </a:cubicBezTo>
                    <a:cubicBezTo>
                      <a:pt x="43" y="74"/>
                      <a:pt x="43" y="74"/>
                      <a:pt x="43" y="74"/>
                    </a:cubicBezTo>
                    <a:cubicBezTo>
                      <a:pt x="44" y="74"/>
                      <a:pt x="44" y="74"/>
                      <a:pt x="44" y="74"/>
                    </a:cubicBezTo>
                    <a:cubicBezTo>
                      <a:pt x="42" y="57"/>
                      <a:pt x="43" y="41"/>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
              <p:cNvSpPr>
                <a:spLocks/>
              </p:cNvSpPr>
              <p:nvPr/>
            </p:nvSpPr>
            <p:spPr bwMode="auto">
              <a:xfrm>
                <a:off x="6701" y="3730"/>
                <a:ext cx="85" cy="260"/>
              </a:xfrm>
              <a:custGeom>
                <a:avLst/>
                <a:gdLst>
                  <a:gd name="T0" fmla="*/ 50 w 61"/>
                  <a:gd name="T1" fmla="*/ 37 h 186"/>
                  <a:gd name="T2" fmla="*/ 50 w 61"/>
                  <a:gd name="T3" fmla="*/ 37 h 186"/>
                  <a:gd name="T4" fmla="*/ 50 w 61"/>
                  <a:gd name="T5" fmla="*/ 37 h 186"/>
                  <a:gd name="T6" fmla="*/ 38 w 61"/>
                  <a:gd name="T7" fmla="*/ 34 h 186"/>
                  <a:gd name="T8" fmla="*/ 36 w 61"/>
                  <a:gd name="T9" fmla="*/ 33 h 186"/>
                  <a:gd name="T10" fmla="*/ 36 w 61"/>
                  <a:gd name="T11" fmla="*/ 29 h 186"/>
                  <a:gd name="T12" fmla="*/ 40 w 61"/>
                  <a:gd name="T13" fmla="*/ 21 h 186"/>
                  <a:gd name="T14" fmla="*/ 42 w 61"/>
                  <a:gd name="T15" fmla="*/ 19 h 186"/>
                  <a:gd name="T16" fmla="*/ 42 w 61"/>
                  <a:gd name="T17" fmla="*/ 16 h 186"/>
                  <a:gd name="T18" fmla="*/ 42 w 61"/>
                  <a:gd name="T19" fmla="*/ 15 h 186"/>
                  <a:gd name="T20" fmla="*/ 37 w 61"/>
                  <a:gd name="T21" fmla="*/ 3 h 186"/>
                  <a:gd name="T22" fmla="*/ 34 w 61"/>
                  <a:gd name="T23" fmla="*/ 2 h 186"/>
                  <a:gd name="T24" fmla="*/ 23 w 61"/>
                  <a:gd name="T25" fmla="*/ 2 h 186"/>
                  <a:gd name="T26" fmla="*/ 19 w 61"/>
                  <a:gd name="T27" fmla="*/ 14 h 186"/>
                  <a:gd name="T28" fmla="*/ 18 w 61"/>
                  <a:gd name="T29" fmla="*/ 16 h 186"/>
                  <a:gd name="T30" fmla="*/ 18 w 61"/>
                  <a:gd name="T31" fmla="*/ 19 h 186"/>
                  <a:gd name="T32" fmla="*/ 20 w 61"/>
                  <a:gd name="T33" fmla="*/ 21 h 186"/>
                  <a:gd name="T34" fmla="*/ 24 w 61"/>
                  <a:gd name="T35" fmla="*/ 29 h 186"/>
                  <a:gd name="T36" fmla="*/ 24 w 61"/>
                  <a:gd name="T37" fmla="*/ 33 h 186"/>
                  <a:gd name="T38" fmla="*/ 23 w 61"/>
                  <a:gd name="T39" fmla="*/ 34 h 186"/>
                  <a:gd name="T40" fmla="*/ 11 w 61"/>
                  <a:gd name="T41" fmla="*/ 37 h 186"/>
                  <a:gd name="T42" fmla="*/ 11 w 61"/>
                  <a:gd name="T43" fmla="*/ 37 h 186"/>
                  <a:gd name="T44" fmla="*/ 0 w 61"/>
                  <a:gd name="T45" fmla="*/ 103 h 186"/>
                  <a:gd name="T46" fmla="*/ 2 w 61"/>
                  <a:gd name="T47" fmla="*/ 103 h 186"/>
                  <a:gd name="T48" fmla="*/ 2 w 61"/>
                  <a:gd name="T49" fmla="*/ 108 h 186"/>
                  <a:gd name="T50" fmla="*/ 5 w 61"/>
                  <a:gd name="T51" fmla="*/ 112 h 186"/>
                  <a:gd name="T52" fmla="*/ 9 w 61"/>
                  <a:gd name="T53" fmla="*/ 108 h 186"/>
                  <a:gd name="T54" fmla="*/ 11 w 61"/>
                  <a:gd name="T55" fmla="*/ 186 h 186"/>
                  <a:gd name="T56" fmla="*/ 27 w 61"/>
                  <a:gd name="T57" fmla="*/ 186 h 186"/>
                  <a:gd name="T58" fmla="*/ 38 w 61"/>
                  <a:gd name="T59" fmla="*/ 186 h 186"/>
                  <a:gd name="T60" fmla="*/ 49 w 61"/>
                  <a:gd name="T61" fmla="*/ 186 h 186"/>
                  <a:gd name="T62" fmla="*/ 52 w 61"/>
                  <a:gd name="T63" fmla="*/ 108 h 186"/>
                  <a:gd name="T64" fmla="*/ 56 w 61"/>
                  <a:gd name="T65" fmla="*/ 112 h 186"/>
                  <a:gd name="T66" fmla="*/ 60 w 61"/>
                  <a:gd name="T67" fmla="*/ 108 h 186"/>
                  <a:gd name="T68" fmla="*/ 60 w 61"/>
                  <a:gd name="T69" fmla="*/ 103 h 186"/>
                  <a:gd name="T70" fmla="*/ 61 w 61"/>
                  <a:gd name="T71" fmla="*/ 103 h 186"/>
                  <a:gd name="T72" fmla="*/ 50 w 61"/>
                  <a:gd name="T73" fmla="*/ 3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186">
                    <a:moveTo>
                      <a:pt x="50" y="37"/>
                    </a:moveTo>
                    <a:cubicBezTo>
                      <a:pt x="50" y="37"/>
                      <a:pt x="50" y="37"/>
                      <a:pt x="50" y="37"/>
                    </a:cubicBezTo>
                    <a:cubicBezTo>
                      <a:pt x="50" y="37"/>
                      <a:pt x="50" y="37"/>
                      <a:pt x="50" y="37"/>
                    </a:cubicBezTo>
                    <a:cubicBezTo>
                      <a:pt x="38" y="34"/>
                      <a:pt x="38" y="34"/>
                      <a:pt x="38" y="34"/>
                    </a:cubicBezTo>
                    <a:cubicBezTo>
                      <a:pt x="36" y="33"/>
                      <a:pt x="36" y="33"/>
                      <a:pt x="36" y="33"/>
                    </a:cubicBezTo>
                    <a:cubicBezTo>
                      <a:pt x="36" y="29"/>
                      <a:pt x="36" y="29"/>
                      <a:pt x="36" y="29"/>
                    </a:cubicBezTo>
                    <a:cubicBezTo>
                      <a:pt x="39" y="27"/>
                      <a:pt x="40" y="21"/>
                      <a:pt x="40" y="21"/>
                    </a:cubicBezTo>
                    <a:cubicBezTo>
                      <a:pt x="41" y="21"/>
                      <a:pt x="42" y="20"/>
                      <a:pt x="42" y="19"/>
                    </a:cubicBezTo>
                    <a:cubicBezTo>
                      <a:pt x="42" y="16"/>
                      <a:pt x="42" y="16"/>
                      <a:pt x="42" y="16"/>
                    </a:cubicBezTo>
                    <a:cubicBezTo>
                      <a:pt x="42" y="15"/>
                      <a:pt x="42" y="15"/>
                      <a:pt x="42" y="15"/>
                    </a:cubicBezTo>
                    <a:cubicBezTo>
                      <a:pt x="43" y="9"/>
                      <a:pt x="42" y="4"/>
                      <a:pt x="37" y="3"/>
                    </a:cubicBezTo>
                    <a:cubicBezTo>
                      <a:pt x="36" y="2"/>
                      <a:pt x="35" y="2"/>
                      <a:pt x="34" y="2"/>
                    </a:cubicBezTo>
                    <a:cubicBezTo>
                      <a:pt x="31" y="0"/>
                      <a:pt x="26" y="0"/>
                      <a:pt x="23" y="2"/>
                    </a:cubicBezTo>
                    <a:cubicBezTo>
                      <a:pt x="19" y="4"/>
                      <a:pt x="18" y="9"/>
                      <a:pt x="19" y="14"/>
                    </a:cubicBezTo>
                    <a:cubicBezTo>
                      <a:pt x="19" y="15"/>
                      <a:pt x="18" y="15"/>
                      <a:pt x="18" y="16"/>
                    </a:cubicBezTo>
                    <a:cubicBezTo>
                      <a:pt x="18" y="19"/>
                      <a:pt x="18" y="19"/>
                      <a:pt x="18" y="19"/>
                    </a:cubicBezTo>
                    <a:cubicBezTo>
                      <a:pt x="18" y="20"/>
                      <a:pt x="19" y="21"/>
                      <a:pt x="20" y="21"/>
                    </a:cubicBezTo>
                    <a:cubicBezTo>
                      <a:pt x="20" y="21"/>
                      <a:pt x="22" y="27"/>
                      <a:pt x="24" y="29"/>
                    </a:cubicBezTo>
                    <a:cubicBezTo>
                      <a:pt x="24" y="33"/>
                      <a:pt x="24" y="33"/>
                      <a:pt x="24" y="33"/>
                    </a:cubicBezTo>
                    <a:cubicBezTo>
                      <a:pt x="23" y="34"/>
                      <a:pt x="23" y="34"/>
                      <a:pt x="23" y="34"/>
                    </a:cubicBezTo>
                    <a:cubicBezTo>
                      <a:pt x="11" y="37"/>
                      <a:pt x="11" y="37"/>
                      <a:pt x="11" y="37"/>
                    </a:cubicBezTo>
                    <a:cubicBezTo>
                      <a:pt x="11" y="37"/>
                      <a:pt x="11" y="37"/>
                      <a:pt x="11" y="37"/>
                    </a:cubicBezTo>
                    <a:cubicBezTo>
                      <a:pt x="1" y="59"/>
                      <a:pt x="2" y="80"/>
                      <a:pt x="0" y="103"/>
                    </a:cubicBezTo>
                    <a:cubicBezTo>
                      <a:pt x="2" y="103"/>
                      <a:pt x="2" y="103"/>
                      <a:pt x="2" y="103"/>
                    </a:cubicBezTo>
                    <a:cubicBezTo>
                      <a:pt x="2" y="108"/>
                      <a:pt x="2" y="108"/>
                      <a:pt x="2" y="108"/>
                    </a:cubicBezTo>
                    <a:cubicBezTo>
                      <a:pt x="2" y="110"/>
                      <a:pt x="3" y="112"/>
                      <a:pt x="5" y="112"/>
                    </a:cubicBezTo>
                    <a:cubicBezTo>
                      <a:pt x="8" y="112"/>
                      <a:pt x="9" y="110"/>
                      <a:pt x="9" y="108"/>
                    </a:cubicBezTo>
                    <a:cubicBezTo>
                      <a:pt x="11" y="186"/>
                      <a:pt x="11" y="186"/>
                      <a:pt x="11" y="186"/>
                    </a:cubicBezTo>
                    <a:cubicBezTo>
                      <a:pt x="27" y="186"/>
                      <a:pt x="27" y="186"/>
                      <a:pt x="27" y="186"/>
                    </a:cubicBezTo>
                    <a:cubicBezTo>
                      <a:pt x="38" y="186"/>
                      <a:pt x="38" y="186"/>
                      <a:pt x="38" y="186"/>
                    </a:cubicBezTo>
                    <a:cubicBezTo>
                      <a:pt x="49" y="186"/>
                      <a:pt x="49" y="186"/>
                      <a:pt x="49" y="186"/>
                    </a:cubicBezTo>
                    <a:cubicBezTo>
                      <a:pt x="52" y="108"/>
                      <a:pt x="52" y="108"/>
                      <a:pt x="52" y="108"/>
                    </a:cubicBezTo>
                    <a:cubicBezTo>
                      <a:pt x="52" y="110"/>
                      <a:pt x="54" y="112"/>
                      <a:pt x="56" y="112"/>
                    </a:cubicBezTo>
                    <a:cubicBezTo>
                      <a:pt x="58" y="112"/>
                      <a:pt x="60" y="110"/>
                      <a:pt x="60" y="108"/>
                    </a:cubicBezTo>
                    <a:cubicBezTo>
                      <a:pt x="60" y="103"/>
                      <a:pt x="60" y="103"/>
                      <a:pt x="60" y="103"/>
                    </a:cubicBezTo>
                    <a:cubicBezTo>
                      <a:pt x="61" y="103"/>
                      <a:pt x="61" y="103"/>
                      <a:pt x="61" y="103"/>
                    </a:cubicBezTo>
                    <a:cubicBezTo>
                      <a:pt x="59" y="80"/>
                      <a:pt x="60" y="58"/>
                      <a:pt x="50" y="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
              <p:cNvSpPr>
                <a:spLocks/>
              </p:cNvSpPr>
              <p:nvPr/>
            </p:nvSpPr>
            <p:spPr bwMode="auto">
              <a:xfrm>
                <a:off x="6761" y="3661"/>
                <a:ext cx="105" cy="325"/>
              </a:xfrm>
              <a:custGeom>
                <a:avLst/>
                <a:gdLst>
                  <a:gd name="T0" fmla="*/ 61 w 75"/>
                  <a:gd name="T1" fmla="*/ 46 h 232"/>
                  <a:gd name="T2" fmla="*/ 61 w 75"/>
                  <a:gd name="T3" fmla="*/ 46 h 232"/>
                  <a:gd name="T4" fmla="*/ 61 w 75"/>
                  <a:gd name="T5" fmla="*/ 46 h 232"/>
                  <a:gd name="T6" fmla="*/ 47 w 75"/>
                  <a:gd name="T7" fmla="*/ 43 h 232"/>
                  <a:gd name="T8" fmla="*/ 45 w 75"/>
                  <a:gd name="T9" fmla="*/ 41 h 232"/>
                  <a:gd name="T10" fmla="*/ 45 w 75"/>
                  <a:gd name="T11" fmla="*/ 36 h 232"/>
                  <a:gd name="T12" fmla="*/ 50 w 75"/>
                  <a:gd name="T13" fmla="*/ 26 h 232"/>
                  <a:gd name="T14" fmla="*/ 52 w 75"/>
                  <a:gd name="T15" fmla="*/ 24 h 232"/>
                  <a:gd name="T16" fmla="*/ 52 w 75"/>
                  <a:gd name="T17" fmla="*/ 20 h 232"/>
                  <a:gd name="T18" fmla="*/ 51 w 75"/>
                  <a:gd name="T19" fmla="*/ 18 h 232"/>
                  <a:gd name="T20" fmla="*/ 46 w 75"/>
                  <a:gd name="T21" fmla="*/ 3 h 232"/>
                  <a:gd name="T22" fmla="*/ 42 w 75"/>
                  <a:gd name="T23" fmla="*/ 3 h 232"/>
                  <a:gd name="T24" fmla="*/ 28 w 75"/>
                  <a:gd name="T25" fmla="*/ 3 h 232"/>
                  <a:gd name="T26" fmla="*/ 23 w 75"/>
                  <a:gd name="T27" fmla="*/ 18 h 232"/>
                  <a:gd name="T28" fmla="*/ 22 w 75"/>
                  <a:gd name="T29" fmla="*/ 20 h 232"/>
                  <a:gd name="T30" fmla="*/ 22 w 75"/>
                  <a:gd name="T31" fmla="*/ 24 h 232"/>
                  <a:gd name="T32" fmla="*/ 24 w 75"/>
                  <a:gd name="T33" fmla="*/ 26 h 232"/>
                  <a:gd name="T34" fmla="*/ 30 w 75"/>
                  <a:gd name="T35" fmla="*/ 37 h 232"/>
                  <a:gd name="T36" fmla="*/ 30 w 75"/>
                  <a:gd name="T37" fmla="*/ 41 h 232"/>
                  <a:gd name="T38" fmla="*/ 28 w 75"/>
                  <a:gd name="T39" fmla="*/ 43 h 232"/>
                  <a:gd name="T40" fmla="*/ 13 w 75"/>
                  <a:gd name="T41" fmla="*/ 46 h 232"/>
                  <a:gd name="T42" fmla="*/ 13 w 75"/>
                  <a:gd name="T43" fmla="*/ 46 h 232"/>
                  <a:gd name="T44" fmla="*/ 0 w 75"/>
                  <a:gd name="T45" fmla="*/ 129 h 232"/>
                  <a:gd name="T46" fmla="*/ 1 w 75"/>
                  <a:gd name="T47" fmla="*/ 129 h 232"/>
                  <a:gd name="T48" fmla="*/ 1 w 75"/>
                  <a:gd name="T49" fmla="*/ 134 h 232"/>
                  <a:gd name="T50" fmla="*/ 6 w 75"/>
                  <a:gd name="T51" fmla="*/ 139 h 232"/>
                  <a:gd name="T52" fmla="*/ 11 w 75"/>
                  <a:gd name="T53" fmla="*/ 134 h 232"/>
                  <a:gd name="T54" fmla="*/ 14 w 75"/>
                  <a:gd name="T55" fmla="*/ 232 h 232"/>
                  <a:gd name="T56" fmla="*/ 33 w 75"/>
                  <a:gd name="T57" fmla="*/ 232 h 232"/>
                  <a:gd name="T58" fmla="*/ 46 w 75"/>
                  <a:gd name="T59" fmla="*/ 232 h 232"/>
                  <a:gd name="T60" fmla="*/ 60 w 75"/>
                  <a:gd name="T61" fmla="*/ 232 h 232"/>
                  <a:gd name="T62" fmla="*/ 64 w 75"/>
                  <a:gd name="T63" fmla="*/ 134 h 232"/>
                  <a:gd name="T64" fmla="*/ 69 w 75"/>
                  <a:gd name="T65" fmla="*/ 139 h 232"/>
                  <a:gd name="T66" fmla="*/ 74 w 75"/>
                  <a:gd name="T67" fmla="*/ 134 h 232"/>
                  <a:gd name="T68" fmla="*/ 74 w 75"/>
                  <a:gd name="T69" fmla="*/ 129 h 232"/>
                  <a:gd name="T70" fmla="*/ 75 w 75"/>
                  <a:gd name="T71" fmla="*/ 129 h 232"/>
                  <a:gd name="T72" fmla="*/ 61 w 75"/>
                  <a:gd name="T73" fmla="*/ 4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232">
                    <a:moveTo>
                      <a:pt x="61" y="46"/>
                    </a:moveTo>
                    <a:cubicBezTo>
                      <a:pt x="61" y="46"/>
                      <a:pt x="61" y="46"/>
                      <a:pt x="61" y="46"/>
                    </a:cubicBezTo>
                    <a:cubicBezTo>
                      <a:pt x="61" y="46"/>
                      <a:pt x="61" y="46"/>
                      <a:pt x="61" y="46"/>
                    </a:cubicBezTo>
                    <a:cubicBezTo>
                      <a:pt x="47" y="43"/>
                      <a:pt x="47" y="43"/>
                      <a:pt x="47" y="43"/>
                    </a:cubicBezTo>
                    <a:cubicBezTo>
                      <a:pt x="45" y="41"/>
                      <a:pt x="45" y="41"/>
                      <a:pt x="45" y="41"/>
                    </a:cubicBezTo>
                    <a:cubicBezTo>
                      <a:pt x="45" y="36"/>
                      <a:pt x="45" y="36"/>
                      <a:pt x="45" y="36"/>
                    </a:cubicBezTo>
                    <a:cubicBezTo>
                      <a:pt x="47" y="33"/>
                      <a:pt x="50" y="26"/>
                      <a:pt x="50" y="26"/>
                    </a:cubicBezTo>
                    <a:cubicBezTo>
                      <a:pt x="51" y="26"/>
                      <a:pt x="52" y="25"/>
                      <a:pt x="52" y="24"/>
                    </a:cubicBezTo>
                    <a:cubicBezTo>
                      <a:pt x="52" y="20"/>
                      <a:pt x="52" y="20"/>
                      <a:pt x="52" y="20"/>
                    </a:cubicBezTo>
                    <a:cubicBezTo>
                      <a:pt x="52" y="19"/>
                      <a:pt x="52" y="19"/>
                      <a:pt x="51" y="18"/>
                    </a:cubicBezTo>
                    <a:cubicBezTo>
                      <a:pt x="53" y="12"/>
                      <a:pt x="51" y="5"/>
                      <a:pt x="46" y="3"/>
                    </a:cubicBezTo>
                    <a:cubicBezTo>
                      <a:pt x="44" y="3"/>
                      <a:pt x="43" y="3"/>
                      <a:pt x="42" y="3"/>
                    </a:cubicBezTo>
                    <a:cubicBezTo>
                      <a:pt x="38" y="0"/>
                      <a:pt x="32" y="1"/>
                      <a:pt x="28" y="3"/>
                    </a:cubicBezTo>
                    <a:cubicBezTo>
                      <a:pt x="23" y="5"/>
                      <a:pt x="22" y="11"/>
                      <a:pt x="23" y="18"/>
                    </a:cubicBezTo>
                    <a:cubicBezTo>
                      <a:pt x="23" y="18"/>
                      <a:pt x="22" y="19"/>
                      <a:pt x="22" y="20"/>
                    </a:cubicBezTo>
                    <a:cubicBezTo>
                      <a:pt x="22" y="24"/>
                      <a:pt x="22" y="24"/>
                      <a:pt x="22" y="24"/>
                    </a:cubicBezTo>
                    <a:cubicBezTo>
                      <a:pt x="22" y="25"/>
                      <a:pt x="23" y="26"/>
                      <a:pt x="24" y="26"/>
                    </a:cubicBezTo>
                    <a:cubicBezTo>
                      <a:pt x="24" y="26"/>
                      <a:pt x="27" y="34"/>
                      <a:pt x="30" y="37"/>
                    </a:cubicBezTo>
                    <a:cubicBezTo>
                      <a:pt x="30" y="41"/>
                      <a:pt x="30" y="41"/>
                      <a:pt x="30" y="41"/>
                    </a:cubicBezTo>
                    <a:cubicBezTo>
                      <a:pt x="28" y="43"/>
                      <a:pt x="28" y="43"/>
                      <a:pt x="28" y="43"/>
                    </a:cubicBezTo>
                    <a:cubicBezTo>
                      <a:pt x="13" y="46"/>
                      <a:pt x="13" y="46"/>
                      <a:pt x="13" y="46"/>
                    </a:cubicBezTo>
                    <a:cubicBezTo>
                      <a:pt x="13" y="46"/>
                      <a:pt x="13" y="46"/>
                      <a:pt x="13" y="46"/>
                    </a:cubicBezTo>
                    <a:cubicBezTo>
                      <a:pt x="1" y="73"/>
                      <a:pt x="2" y="100"/>
                      <a:pt x="0" y="129"/>
                    </a:cubicBezTo>
                    <a:cubicBezTo>
                      <a:pt x="1" y="129"/>
                      <a:pt x="1" y="129"/>
                      <a:pt x="1" y="129"/>
                    </a:cubicBezTo>
                    <a:cubicBezTo>
                      <a:pt x="1" y="134"/>
                      <a:pt x="1" y="134"/>
                      <a:pt x="1" y="134"/>
                    </a:cubicBezTo>
                    <a:cubicBezTo>
                      <a:pt x="1" y="137"/>
                      <a:pt x="3" y="139"/>
                      <a:pt x="6" y="139"/>
                    </a:cubicBezTo>
                    <a:cubicBezTo>
                      <a:pt x="9" y="139"/>
                      <a:pt x="11" y="137"/>
                      <a:pt x="11" y="134"/>
                    </a:cubicBezTo>
                    <a:cubicBezTo>
                      <a:pt x="14" y="232"/>
                      <a:pt x="14" y="232"/>
                      <a:pt x="14" y="232"/>
                    </a:cubicBezTo>
                    <a:cubicBezTo>
                      <a:pt x="33" y="232"/>
                      <a:pt x="33" y="232"/>
                      <a:pt x="33" y="232"/>
                    </a:cubicBezTo>
                    <a:cubicBezTo>
                      <a:pt x="46" y="232"/>
                      <a:pt x="46" y="232"/>
                      <a:pt x="46" y="232"/>
                    </a:cubicBezTo>
                    <a:cubicBezTo>
                      <a:pt x="60" y="232"/>
                      <a:pt x="60" y="232"/>
                      <a:pt x="60" y="232"/>
                    </a:cubicBezTo>
                    <a:cubicBezTo>
                      <a:pt x="64" y="134"/>
                      <a:pt x="64" y="134"/>
                      <a:pt x="64" y="134"/>
                    </a:cubicBezTo>
                    <a:cubicBezTo>
                      <a:pt x="64" y="137"/>
                      <a:pt x="66" y="139"/>
                      <a:pt x="69" y="139"/>
                    </a:cubicBezTo>
                    <a:cubicBezTo>
                      <a:pt x="71" y="139"/>
                      <a:pt x="74" y="137"/>
                      <a:pt x="74" y="134"/>
                    </a:cubicBezTo>
                    <a:cubicBezTo>
                      <a:pt x="74" y="129"/>
                      <a:pt x="74" y="129"/>
                      <a:pt x="74" y="129"/>
                    </a:cubicBezTo>
                    <a:cubicBezTo>
                      <a:pt x="75" y="129"/>
                      <a:pt x="75" y="129"/>
                      <a:pt x="75" y="129"/>
                    </a:cubicBezTo>
                    <a:cubicBezTo>
                      <a:pt x="73" y="99"/>
                      <a:pt x="74" y="72"/>
                      <a:pt x="61" y="4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9"/>
              <p:cNvSpPr>
                <a:spLocks/>
              </p:cNvSpPr>
              <p:nvPr/>
            </p:nvSpPr>
            <p:spPr bwMode="auto">
              <a:xfrm>
                <a:off x="6813" y="3598"/>
                <a:ext cx="120" cy="367"/>
              </a:xfrm>
              <a:custGeom>
                <a:avLst/>
                <a:gdLst>
                  <a:gd name="T0" fmla="*/ 71 w 86"/>
                  <a:gd name="T1" fmla="*/ 51 h 262"/>
                  <a:gd name="T2" fmla="*/ 71 w 86"/>
                  <a:gd name="T3" fmla="*/ 51 h 262"/>
                  <a:gd name="T4" fmla="*/ 71 w 86"/>
                  <a:gd name="T5" fmla="*/ 51 h 262"/>
                  <a:gd name="T6" fmla="*/ 54 w 86"/>
                  <a:gd name="T7" fmla="*/ 48 h 262"/>
                  <a:gd name="T8" fmla="*/ 52 w 86"/>
                  <a:gd name="T9" fmla="*/ 46 h 262"/>
                  <a:gd name="T10" fmla="*/ 52 w 86"/>
                  <a:gd name="T11" fmla="*/ 40 h 262"/>
                  <a:gd name="T12" fmla="*/ 57 w 86"/>
                  <a:gd name="T13" fmla="*/ 29 h 262"/>
                  <a:gd name="T14" fmla="*/ 60 w 86"/>
                  <a:gd name="T15" fmla="*/ 27 h 262"/>
                  <a:gd name="T16" fmla="*/ 60 w 86"/>
                  <a:gd name="T17" fmla="*/ 21 h 262"/>
                  <a:gd name="T18" fmla="*/ 59 w 86"/>
                  <a:gd name="T19" fmla="*/ 20 h 262"/>
                  <a:gd name="T20" fmla="*/ 53 w 86"/>
                  <a:gd name="T21" fmla="*/ 3 h 262"/>
                  <a:gd name="T22" fmla="*/ 49 w 86"/>
                  <a:gd name="T23" fmla="*/ 3 h 262"/>
                  <a:gd name="T24" fmla="*/ 33 w 86"/>
                  <a:gd name="T25" fmla="*/ 2 h 262"/>
                  <a:gd name="T26" fmla="*/ 27 w 86"/>
                  <a:gd name="T27" fmla="*/ 20 h 262"/>
                  <a:gd name="T28" fmla="*/ 26 w 86"/>
                  <a:gd name="T29" fmla="*/ 21 h 262"/>
                  <a:gd name="T30" fmla="*/ 26 w 86"/>
                  <a:gd name="T31" fmla="*/ 27 h 262"/>
                  <a:gd name="T32" fmla="*/ 29 w 86"/>
                  <a:gd name="T33" fmla="*/ 29 h 262"/>
                  <a:gd name="T34" fmla="*/ 35 w 86"/>
                  <a:gd name="T35" fmla="*/ 41 h 262"/>
                  <a:gd name="T36" fmla="*/ 35 w 86"/>
                  <a:gd name="T37" fmla="*/ 46 h 262"/>
                  <a:gd name="T38" fmla="*/ 33 w 86"/>
                  <a:gd name="T39" fmla="*/ 48 h 262"/>
                  <a:gd name="T40" fmla="*/ 16 w 86"/>
                  <a:gd name="T41" fmla="*/ 51 h 262"/>
                  <a:gd name="T42" fmla="*/ 16 w 86"/>
                  <a:gd name="T43" fmla="*/ 52 h 262"/>
                  <a:gd name="T44" fmla="*/ 0 w 86"/>
                  <a:gd name="T45" fmla="*/ 145 h 262"/>
                  <a:gd name="T46" fmla="*/ 2 w 86"/>
                  <a:gd name="T47" fmla="*/ 145 h 262"/>
                  <a:gd name="T48" fmla="*/ 2 w 86"/>
                  <a:gd name="T49" fmla="*/ 152 h 262"/>
                  <a:gd name="T50" fmla="*/ 8 w 86"/>
                  <a:gd name="T51" fmla="*/ 157 h 262"/>
                  <a:gd name="T52" fmla="*/ 13 w 86"/>
                  <a:gd name="T53" fmla="*/ 152 h 262"/>
                  <a:gd name="T54" fmla="*/ 16 w 86"/>
                  <a:gd name="T55" fmla="*/ 262 h 262"/>
                  <a:gd name="T56" fmla="*/ 39 w 86"/>
                  <a:gd name="T57" fmla="*/ 262 h 262"/>
                  <a:gd name="T58" fmla="*/ 54 w 86"/>
                  <a:gd name="T59" fmla="*/ 262 h 262"/>
                  <a:gd name="T60" fmla="*/ 69 w 86"/>
                  <a:gd name="T61" fmla="*/ 262 h 262"/>
                  <a:gd name="T62" fmla="*/ 73 w 86"/>
                  <a:gd name="T63" fmla="*/ 152 h 262"/>
                  <a:gd name="T64" fmla="*/ 79 w 86"/>
                  <a:gd name="T65" fmla="*/ 157 h 262"/>
                  <a:gd name="T66" fmla="*/ 84 w 86"/>
                  <a:gd name="T67" fmla="*/ 152 h 262"/>
                  <a:gd name="T68" fmla="*/ 84 w 86"/>
                  <a:gd name="T69" fmla="*/ 145 h 262"/>
                  <a:gd name="T70" fmla="*/ 86 w 86"/>
                  <a:gd name="T71" fmla="*/ 145 h 262"/>
                  <a:gd name="T72" fmla="*/ 71 w 86"/>
                  <a:gd name="T73" fmla="*/ 5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262">
                    <a:moveTo>
                      <a:pt x="71" y="51"/>
                    </a:moveTo>
                    <a:cubicBezTo>
                      <a:pt x="71" y="51"/>
                      <a:pt x="71" y="51"/>
                      <a:pt x="71" y="51"/>
                    </a:cubicBezTo>
                    <a:cubicBezTo>
                      <a:pt x="71" y="51"/>
                      <a:pt x="71" y="51"/>
                      <a:pt x="71" y="51"/>
                    </a:cubicBezTo>
                    <a:cubicBezTo>
                      <a:pt x="54" y="48"/>
                      <a:pt x="54" y="48"/>
                      <a:pt x="54" y="48"/>
                    </a:cubicBezTo>
                    <a:cubicBezTo>
                      <a:pt x="52" y="46"/>
                      <a:pt x="52" y="46"/>
                      <a:pt x="52" y="46"/>
                    </a:cubicBezTo>
                    <a:cubicBezTo>
                      <a:pt x="52" y="40"/>
                      <a:pt x="52" y="40"/>
                      <a:pt x="52" y="40"/>
                    </a:cubicBezTo>
                    <a:cubicBezTo>
                      <a:pt x="55" y="37"/>
                      <a:pt x="57" y="29"/>
                      <a:pt x="57" y="29"/>
                    </a:cubicBezTo>
                    <a:cubicBezTo>
                      <a:pt x="59" y="29"/>
                      <a:pt x="60" y="28"/>
                      <a:pt x="60" y="27"/>
                    </a:cubicBezTo>
                    <a:cubicBezTo>
                      <a:pt x="60" y="21"/>
                      <a:pt x="60" y="21"/>
                      <a:pt x="60" y="21"/>
                    </a:cubicBezTo>
                    <a:cubicBezTo>
                      <a:pt x="60" y="21"/>
                      <a:pt x="59" y="20"/>
                      <a:pt x="59" y="20"/>
                    </a:cubicBezTo>
                    <a:cubicBezTo>
                      <a:pt x="60" y="12"/>
                      <a:pt x="59" y="5"/>
                      <a:pt x="53" y="3"/>
                    </a:cubicBezTo>
                    <a:cubicBezTo>
                      <a:pt x="51" y="3"/>
                      <a:pt x="50" y="3"/>
                      <a:pt x="49" y="3"/>
                    </a:cubicBezTo>
                    <a:cubicBezTo>
                      <a:pt x="44" y="0"/>
                      <a:pt x="37" y="0"/>
                      <a:pt x="33" y="2"/>
                    </a:cubicBezTo>
                    <a:cubicBezTo>
                      <a:pt x="27" y="5"/>
                      <a:pt x="26" y="12"/>
                      <a:pt x="27" y="20"/>
                    </a:cubicBezTo>
                    <a:cubicBezTo>
                      <a:pt x="26" y="20"/>
                      <a:pt x="26" y="21"/>
                      <a:pt x="26" y="21"/>
                    </a:cubicBezTo>
                    <a:cubicBezTo>
                      <a:pt x="26" y="27"/>
                      <a:pt x="26" y="27"/>
                      <a:pt x="26" y="27"/>
                    </a:cubicBezTo>
                    <a:cubicBezTo>
                      <a:pt x="26" y="28"/>
                      <a:pt x="27" y="29"/>
                      <a:pt x="29" y="29"/>
                    </a:cubicBezTo>
                    <a:cubicBezTo>
                      <a:pt x="29" y="29"/>
                      <a:pt x="31" y="38"/>
                      <a:pt x="35" y="41"/>
                    </a:cubicBezTo>
                    <a:cubicBezTo>
                      <a:pt x="35" y="46"/>
                      <a:pt x="35" y="46"/>
                      <a:pt x="35" y="46"/>
                    </a:cubicBezTo>
                    <a:cubicBezTo>
                      <a:pt x="33" y="48"/>
                      <a:pt x="33" y="48"/>
                      <a:pt x="33" y="48"/>
                    </a:cubicBezTo>
                    <a:cubicBezTo>
                      <a:pt x="16" y="51"/>
                      <a:pt x="16" y="51"/>
                      <a:pt x="16" y="51"/>
                    </a:cubicBezTo>
                    <a:cubicBezTo>
                      <a:pt x="16" y="52"/>
                      <a:pt x="16" y="52"/>
                      <a:pt x="16" y="52"/>
                    </a:cubicBezTo>
                    <a:cubicBezTo>
                      <a:pt x="2" y="82"/>
                      <a:pt x="4" y="112"/>
                      <a:pt x="0" y="145"/>
                    </a:cubicBezTo>
                    <a:cubicBezTo>
                      <a:pt x="2" y="145"/>
                      <a:pt x="2" y="145"/>
                      <a:pt x="2" y="145"/>
                    </a:cubicBezTo>
                    <a:cubicBezTo>
                      <a:pt x="2" y="152"/>
                      <a:pt x="2" y="152"/>
                      <a:pt x="2" y="152"/>
                    </a:cubicBezTo>
                    <a:cubicBezTo>
                      <a:pt x="2" y="155"/>
                      <a:pt x="5" y="157"/>
                      <a:pt x="8" y="157"/>
                    </a:cubicBezTo>
                    <a:cubicBezTo>
                      <a:pt x="11" y="157"/>
                      <a:pt x="13" y="155"/>
                      <a:pt x="13" y="152"/>
                    </a:cubicBezTo>
                    <a:cubicBezTo>
                      <a:pt x="16" y="262"/>
                      <a:pt x="16" y="262"/>
                      <a:pt x="16" y="262"/>
                    </a:cubicBezTo>
                    <a:cubicBezTo>
                      <a:pt x="39" y="262"/>
                      <a:pt x="39" y="262"/>
                      <a:pt x="39" y="262"/>
                    </a:cubicBezTo>
                    <a:cubicBezTo>
                      <a:pt x="54" y="262"/>
                      <a:pt x="54" y="262"/>
                      <a:pt x="54" y="262"/>
                    </a:cubicBezTo>
                    <a:cubicBezTo>
                      <a:pt x="69" y="262"/>
                      <a:pt x="69" y="262"/>
                      <a:pt x="69" y="262"/>
                    </a:cubicBezTo>
                    <a:cubicBezTo>
                      <a:pt x="73" y="152"/>
                      <a:pt x="73" y="152"/>
                      <a:pt x="73" y="152"/>
                    </a:cubicBezTo>
                    <a:cubicBezTo>
                      <a:pt x="73" y="155"/>
                      <a:pt x="76" y="157"/>
                      <a:pt x="79" y="157"/>
                    </a:cubicBezTo>
                    <a:cubicBezTo>
                      <a:pt x="82" y="157"/>
                      <a:pt x="84" y="155"/>
                      <a:pt x="84" y="152"/>
                    </a:cubicBezTo>
                    <a:cubicBezTo>
                      <a:pt x="84" y="145"/>
                      <a:pt x="84" y="145"/>
                      <a:pt x="84" y="145"/>
                    </a:cubicBezTo>
                    <a:cubicBezTo>
                      <a:pt x="86" y="145"/>
                      <a:pt x="86" y="145"/>
                      <a:pt x="86" y="145"/>
                    </a:cubicBezTo>
                    <a:cubicBezTo>
                      <a:pt x="83" y="112"/>
                      <a:pt x="85" y="81"/>
                      <a:pt x="71"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0"/>
              <p:cNvSpPr>
                <a:spLocks/>
              </p:cNvSpPr>
              <p:nvPr/>
            </p:nvSpPr>
            <p:spPr bwMode="auto">
              <a:xfrm>
                <a:off x="6641" y="3822"/>
                <a:ext cx="70" cy="212"/>
              </a:xfrm>
              <a:custGeom>
                <a:avLst/>
                <a:gdLst>
                  <a:gd name="T0" fmla="*/ 41 w 50"/>
                  <a:gd name="T1" fmla="*/ 29 h 151"/>
                  <a:gd name="T2" fmla="*/ 41 w 50"/>
                  <a:gd name="T3" fmla="*/ 29 h 151"/>
                  <a:gd name="T4" fmla="*/ 41 w 50"/>
                  <a:gd name="T5" fmla="*/ 29 h 151"/>
                  <a:gd name="T6" fmla="*/ 35 w 50"/>
                  <a:gd name="T7" fmla="*/ 28 h 151"/>
                  <a:gd name="T8" fmla="*/ 36 w 50"/>
                  <a:gd name="T9" fmla="*/ 12 h 151"/>
                  <a:gd name="T10" fmla="*/ 31 w 50"/>
                  <a:gd name="T11" fmla="*/ 4 h 151"/>
                  <a:gd name="T12" fmla="*/ 24 w 50"/>
                  <a:gd name="T13" fmla="*/ 0 h 151"/>
                  <a:gd name="T14" fmla="*/ 15 w 50"/>
                  <a:gd name="T15" fmla="*/ 11 h 151"/>
                  <a:gd name="T16" fmla="*/ 16 w 50"/>
                  <a:gd name="T17" fmla="*/ 28 h 151"/>
                  <a:gd name="T18" fmla="*/ 9 w 50"/>
                  <a:gd name="T19" fmla="*/ 29 h 151"/>
                  <a:gd name="T20" fmla="*/ 9 w 50"/>
                  <a:gd name="T21" fmla="*/ 29 h 151"/>
                  <a:gd name="T22" fmla="*/ 0 w 50"/>
                  <a:gd name="T23" fmla="*/ 83 h 151"/>
                  <a:gd name="T24" fmla="*/ 1 w 50"/>
                  <a:gd name="T25" fmla="*/ 83 h 151"/>
                  <a:gd name="T26" fmla="*/ 1 w 50"/>
                  <a:gd name="T27" fmla="*/ 87 h 151"/>
                  <a:gd name="T28" fmla="*/ 4 w 50"/>
                  <a:gd name="T29" fmla="*/ 90 h 151"/>
                  <a:gd name="T30" fmla="*/ 7 w 50"/>
                  <a:gd name="T31" fmla="*/ 87 h 151"/>
                  <a:gd name="T32" fmla="*/ 9 w 50"/>
                  <a:gd name="T33" fmla="*/ 151 h 151"/>
                  <a:gd name="T34" fmla="*/ 22 w 50"/>
                  <a:gd name="T35" fmla="*/ 151 h 151"/>
                  <a:gd name="T36" fmla="*/ 31 w 50"/>
                  <a:gd name="T37" fmla="*/ 151 h 151"/>
                  <a:gd name="T38" fmla="*/ 40 w 50"/>
                  <a:gd name="T39" fmla="*/ 151 h 151"/>
                  <a:gd name="T40" fmla="*/ 42 w 50"/>
                  <a:gd name="T41" fmla="*/ 87 h 151"/>
                  <a:gd name="T42" fmla="*/ 45 w 50"/>
                  <a:gd name="T43" fmla="*/ 90 h 151"/>
                  <a:gd name="T44" fmla="*/ 49 w 50"/>
                  <a:gd name="T45" fmla="*/ 87 h 151"/>
                  <a:gd name="T46" fmla="*/ 49 w 50"/>
                  <a:gd name="T47" fmla="*/ 83 h 151"/>
                  <a:gd name="T48" fmla="*/ 50 w 50"/>
                  <a:gd name="T49" fmla="*/ 83 h 151"/>
                  <a:gd name="T50" fmla="*/ 41 w 50"/>
                  <a:gd name="T51" fmla="*/ 2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51">
                    <a:moveTo>
                      <a:pt x="41" y="29"/>
                    </a:moveTo>
                    <a:cubicBezTo>
                      <a:pt x="41" y="29"/>
                      <a:pt x="41" y="29"/>
                      <a:pt x="41" y="29"/>
                    </a:cubicBezTo>
                    <a:cubicBezTo>
                      <a:pt x="41" y="29"/>
                      <a:pt x="41" y="29"/>
                      <a:pt x="41" y="29"/>
                    </a:cubicBezTo>
                    <a:cubicBezTo>
                      <a:pt x="35" y="28"/>
                      <a:pt x="35" y="28"/>
                      <a:pt x="35" y="28"/>
                    </a:cubicBezTo>
                    <a:cubicBezTo>
                      <a:pt x="36" y="22"/>
                      <a:pt x="36" y="13"/>
                      <a:pt x="36" y="12"/>
                    </a:cubicBezTo>
                    <a:cubicBezTo>
                      <a:pt x="36" y="8"/>
                      <a:pt x="34" y="5"/>
                      <a:pt x="31" y="4"/>
                    </a:cubicBezTo>
                    <a:cubicBezTo>
                      <a:pt x="29" y="1"/>
                      <a:pt x="27" y="0"/>
                      <a:pt x="24" y="0"/>
                    </a:cubicBezTo>
                    <a:cubicBezTo>
                      <a:pt x="19" y="0"/>
                      <a:pt x="15" y="5"/>
                      <a:pt x="15" y="11"/>
                    </a:cubicBezTo>
                    <a:cubicBezTo>
                      <a:pt x="15" y="11"/>
                      <a:pt x="15" y="21"/>
                      <a:pt x="16" y="28"/>
                    </a:cubicBezTo>
                    <a:cubicBezTo>
                      <a:pt x="9" y="29"/>
                      <a:pt x="9" y="29"/>
                      <a:pt x="9" y="29"/>
                    </a:cubicBezTo>
                    <a:cubicBezTo>
                      <a:pt x="9" y="29"/>
                      <a:pt x="9" y="29"/>
                      <a:pt x="9" y="29"/>
                    </a:cubicBezTo>
                    <a:cubicBezTo>
                      <a:pt x="1" y="47"/>
                      <a:pt x="2" y="64"/>
                      <a:pt x="0" y="83"/>
                    </a:cubicBezTo>
                    <a:cubicBezTo>
                      <a:pt x="1" y="83"/>
                      <a:pt x="1" y="83"/>
                      <a:pt x="1" y="83"/>
                    </a:cubicBezTo>
                    <a:cubicBezTo>
                      <a:pt x="1" y="87"/>
                      <a:pt x="1" y="87"/>
                      <a:pt x="1" y="87"/>
                    </a:cubicBezTo>
                    <a:cubicBezTo>
                      <a:pt x="1" y="89"/>
                      <a:pt x="3" y="90"/>
                      <a:pt x="4" y="90"/>
                    </a:cubicBezTo>
                    <a:cubicBezTo>
                      <a:pt x="6" y="90"/>
                      <a:pt x="7" y="89"/>
                      <a:pt x="7" y="87"/>
                    </a:cubicBezTo>
                    <a:cubicBezTo>
                      <a:pt x="9" y="151"/>
                      <a:pt x="9" y="151"/>
                      <a:pt x="9" y="151"/>
                    </a:cubicBezTo>
                    <a:cubicBezTo>
                      <a:pt x="22" y="151"/>
                      <a:pt x="22" y="151"/>
                      <a:pt x="22" y="151"/>
                    </a:cubicBezTo>
                    <a:cubicBezTo>
                      <a:pt x="31" y="151"/>
                      <a:pt x="31" y="151"/>
                      <a:pt x="31" y="151"/>
                    </a:cubicBezTo>
                    <a:cubicBezTo>
                      <a:pt x="40" y="151"/>
                      <a:pt x="40" y="151"/>
                      <a:pt x="40" y="151"/>
                    </a:cubicBezTo>
                    <a:cubicBezTo>
                      <a:pt x="42" y="87"/>
                      <a:pt x="42" y="87"/>
                      <a:pt x="42" y="87"/>
                    </a:cubicBezTo>
                    <a:cubicBezTo>
                      <a:pt x="42" y="89"/>
                      <a:pt x="44" y="90"/>
                      <a:pt x="45" y="90"/>
                    </a:cubicBezTo>
                    <a:cubicBezTo>
                      <a:pt x="47" y="90"/>
                      <a:pt x="49" y="89"/>
                      <a:pt x="49" y="87"/>
                    </a:cubicBezTo>
                    <a:cubicBezTo>
                      <a:pt x="49" y="83"/>
                      <a:pt x="49" y="83"/>
                      <a:pt x="49" y="83"/>
                    </a:cubicBezTo>
                    <a:cubicBezTo>
                      <a:pt x="50" y="83"/>
                      <a:pt x="50" y="83"/>
                      <a:pt x="50" y="83"/>
                    </a:cubicBezTo>
                    <a:cubicBezTo>
                      <a:pt x="48" y="64"/>
                      <a:pt x="49" y="47"/>
                      <a:pt x="41"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1"/>
              <p:cNvSpPr>
                <a:spLocks noEditPoints="1"/>
              </p:cNvSpPr>
              <p:nvPr/>
            </p:nvSpPr>
            <p:spPr bwMode="auto">
              <a:xfrm>
                <a:off x="5522" y="4021"/>
                <a:ext cx="491" cy="183"/>
              </a:xfrm>
              <a:custGeom>
                <a:avLst/>
                <a:gdLst>
                  <a:gd name="T0" fmla="*/ 343 w 351"/>
                  <a:gd name="T1" fmla="*/ 84 h 131"/>
                  <a:gd name="T2" fmla="*/ 340 w 351"/>
                  <a:gd name="T3" fmla="*/ 48 h 131"/>
                  <a:gd name="T4" fmla="*/ 333 w 351"/>
                  <a:gd name="T5" fmla="*/ 46 h 131"/>
                  <a:gd name="T6" fmla="*/ 336 w 351"/>
                  <a:gd name="T7" fmla="*/ 38 h 131"/>
                  <a:gd name="T8" fmla="*/ 327 w 351"/>
                  <a:gd name="T9" fmla="*/ 32 h 131"/>
                  <a:gd name="T10" fmla="*/ 326 w 351"/>
                  <a:gd name="T11" fmla="*/ 41 h 131"/>
                  <a:gd name="T12" fmla="*/ 321 w 351"/>
                  <a:gd name="T13" fmla="*/ 48 h 131"/>
                  <a:gd name="T14" fmla="*/ 313 w 351"/>
                  <a:gd name="T15" fmla="*/ 55 h 131"/>
                  <a:gd name="T16" fmla="*/ 316 w 351"/>
                  <a:gd name="T17" fmla="*/ 47 h 131"/>
                  <a:gd name="T18" fmla="*/ 307 w 351"/>
                  <a:gd name="T19" fmla="*/ 40 h 131"/>
                  <a:gd name="T20" fmla="*/ 298 w 351"/>
                  <a:gd name="T21" fmla="*/ 38 h 131"/>
                  <a:gd name="T22" fmla="*/ 297 w 351"/>
                  <a:gd name="T23" fmla="*/ 47 h 131"/>
                  <a:gd name="T24" fmla="*/ 295 w 351"/>
                  <a:gd name="T25" fmla="*/ 54 h 131"/>
                  <a:gd name="T26" fmla="*/ 286 w 351"/>
                  <a:gd name="T27" fmla="*/ 42 h 131"/>
                  <a:gd name="T28" fmla="*/ 288 w 351"/>
                  <a:gd name="T29" fmla="*/ 35 h 131"/>
                  <a:gd name="T30" fmla="*/ 284 w 351"/>
                  <a:gd name="T31" fmla="*/ 27 h 131"/>
                  <a:gd name="T32" fmla="*/ 276 w 351"/>
                  <a:gd name="T33" fmla="*/ 32 h 131"/>
                  <a:gd name="T34" fmla="*/ 269 w 351"/>
                  <a:gd name="T35" fmla="*/ 30 h 131"/>
                  <a:gd name="T36" fmla="*/ 272 w 351"/>
                  <a:gd name="T37" fmla="*/ 22 h 131"/>
                  <a:gd name="T38" fmla="*/ 263 w 351"/>
                  <a:gd name="T39" fmla="*/ 15 h 131"/>
                  <a:gd name="T40" fmla="*/ 262 w 351"/>
                  <a:gd name="T41" fmla="*/ 24 h 131"/>
                  <a:gd name="T42" fmla="*/ 259 w 351"/>
                  <a:gd name="T43" fmla="*/ 31 h 131"/>
                  <a:gd name="T44" fmla="*/ 251 w 351"/>
                  <a:gd name="T45" fmla="*/ 21 h 131"/>
                  <a:gd name="T46" fmla="*/ 253 w 351"/>
                  <a:gd name="T47" fmla="*/ 14 h 131"/>
                  <a:gd name="T48" fmla="*/ 249 w 351"/>
                  <a:gd name="T49" fmla="*/ 7 h 131"/>
                  <a:gd name="T50" fmla="*/ 242 w 351"/>
                  <a:gd name="T51" fmla="*/ 14 h 131"/>
                  <a:gd name="T52" fmla="*/ 244 w 351"/>
                  <a:gd name="T53" fmla="*/ 21 h 131"/>
                  <a:gd name="T54" fmla="*/ 236 w 351"/>
                  <a:gd name="T55" fmla="*/ 17 h 131"/>
                  <a:gd name="T56" fmla="*/ 234 w 351"/>
                  <a:gd name="T57" fmla="*/ 8 h 131"/>
                  <a:gd name="T58" fmla="*/ 222 w 351"/>
                  <a:gd name="T59" fmla="*/ 16 h 131"/>
                  <a:gd name="T60" fmla="*/ 215 w 351"/>
                  <a:gd name="T61" fmla="*/ 18 h 131"/>
                  <a:gd name="T62" fmla="*/ 210 w 351"/>
                  <a:gd name="T63" fmla="*/ 16 h 131"/>
                  <a:gd name="T64" fmla="*/ 212 w 351"/>
                  <a:gd name="T65" fmla="*/ 9 h 131"/>
                  <a:gd name="T66" fmla="*/ 204 w 351"/>
                  <a:gd name="T67" fmla="*/ 4 h 131"/>
                  <a:gd name="T68" fmla="*/ 203 w 351"/>
                  <a:gd name="T69" fmla="*/ 11 h 131"/>
                  <a:gd name="T70" fmla="*/ 200 w 351"/>
                  <a:gd name="T71" fmla="*/ 18 h 131"/>
                  <a:gd name="T72" fmla="*/ 194 w 351"/>
                  <a:gd name="T73" fmla="*/ 22 h 131"/>
                  <a:gd name="T74" fmla="*/ 190 w 351"/>
                  <a:gd name="T75" fmla="*/ 21 h 131"/>
                  <a:gd name="T76" fmla="*/ 191 w 351"/>
                  <a:gd name="T77" fmla="*/ 15 h 131"/>
                  <a:gd name="T78" fmla="*/ 188 w 351"/>
                  <a:gd name="T79" fmla="*/ 9 h 131"/>
                  <a:gd name="T80" fmla="*/ 182 w 351"/>
                  <a:gd name="T81" fmla="*/ 15 h 131"/>
                  <a:gd name="T82" fmla="*/ 184 w 351"/>
                  <a:gd name="T83" fmla="*/ 21 h 131"/>
                  <a:gd name="T84" fmla="*/ 176 w 351"/>
                  <a:gd name="T85" fmla="*/ 47 h 131"/>
                  <a:gd name="T86" fmla="*/ 179 w 351"/>
                  <a:gd name="T87" fmla="*/ 58 h 131"/>
                  <a:gd name="T88" fmla="*/ 338 w 351"/>
                  <a:gd name="T89" fmla="*/ 119 h 131"/>
                  <a:gd name="T90" fmla="*/ 320 w 351"/>
                  <a:gd name="T91" fmla="*/ 105 h 131"/>
                  <a:gd name="T92" fmla="*/ 308 w 351"/>
                  <a:gd name="T93" fmla="*/ 53 h 131"/>
                  <a:gd name="T94" fmla="*/ 305 w 351"/>
                  <a:gd name="T95" fmla="*/ 51 h 131"/>
                  <a:gd name="T96" fmla="*/ 278 w 351"/>
                  <a:gd name="T97" fmla="*/ 3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1" h="131">
                    <a:moveTo>
                      <a:pt x="338" y="119"/>
                    </a:moveTo>
                    <a:cubicBezTo>
                      <a:pt x="339" y="119"/>
                      <a:pt x="339" y="119"/>
                      <a:pt x="339" y="119"/>
                    </a:cubicBezTo>
                    <a:cubicBezTo>
                      <a:pt x="341" y="82"/>
                      <a:pt x="341" y="82"/>
                      <a:pt x="341" y="82"/>
                    </a:cubicBezTo>
                    <a:cubicBezTo>
                      <a:pt x="341" y="83"/>
                      <a:pt x="342" y="84"/>
                      <a:pt x="343" y="84"/>
                    </a:cubicBezTo>
                    <a:cubicBezTo>
                      <a:pt x="344" y="84"/>
                      <a:pt x="344" y="83"/>
                      <a:pt x="344" y="82"/>
                    </a:cubicBezTo>
                    <a:cubicBezTo>
                      <a:pt x="344" y="80"/>
                      <a:pt x="344" y="80"/>
                      <a:pt x="344" y="80"/>
                    </a:cubicBezTo>
                    <a:cubicBezTo>
                      <a:pt x="345" y="80"/>
                      <a:pt x="345" y="80"/>
                      <a:pt x="345" y="80"/>
                    </a:cubicBezTo>
                    <a:cubicBezTo>
                      <a:pt x="344" y="69"/>
                      <a:pt x="345" y="58"/>
                      <a:pt x="340" y="48"/>
                    </a:cubicBezTo>
                    <a:cubicBezTo>
                      <a:pt x="340" y="48"/>
                      <a:pt x="340" y="48"/>
                      <a:pt x="340" y="48"/>
                    </a:cubicBezTo>
                    <a:cubicBezTo>
                      <a:pt x="340" y="48"/>
                      <a:pt x="340" y="48"/>
                      <a:pt x="340" y="48"/>
                    </a:cubicBezTo>
                    <a:cubicBezTo>
                      <a:pt x="334" y="47"/>
                      <a:pt x="334" y="47"/>
                      <a:pt x="334" y="47"/>
                    </a:cubicBezTo>
                    <a:cubicBezTo>
                      <a:pt x="333" y="46"/>
                      <a:pt x="333" y="46"/>
                      <a:pt x="333" y="46"/>
                    </a:cubicBezTo>
                    <a:cubicBezTo>
                      <a:pt x="333" y="45"/>
                      <a:pt x="333" y="45"/>
                      <a:pt x="333" y="45"/>
                    </a:cubicBezTo>
                    <a:cubicBezTo>
                      <a:pt x="334" y="43"/>
                      <a:pt x="335" y="41"/>
                      <a:pt x="335" y="41"/>
                    </a:cubicBezTo>
                    <a:cubicBezTo>
                      <a:pt x="336" y="41"/>
                      <a:pt x="336" y="40"/>
                      <a:pt x="336" y="40"/>
                    </a:cubicBezTo>
                    <a:cubicBezTo>
                      <a:pt x="336" y="38"/>
                      <a:pt x="336" y="38"/>
                      <a:pt x="336" y="38"/>
                    </a:cubicBezTo>
                    <a:cubicBezTo>
                      <a:pt x="336" y="38"/>
                      <a:pt x="336" y="38"/>
                      <a:pt x="336" y="38"/>
                    </a:cubicBezTo>
                    <a:cubicBezTo>
                      <a:pt x="336" y="35"/>
                      <a:pt x="336" y="33"/>
                      <a:pt x="334" y="32"/>
                    </a:cubicBezTo>
                    <a:cubicBezTo>
                      <a:pt x="333" y="32"/>
                      <a:pt x="333" y="32"/>
                      <a:pt x="332" y="32"/>
                    </a:cubicBezTo>
                    <a:cubicBezTo>
                      <a:pt x="331" y="31"/>
                      <a:pt x="329" y="31"/>
                      <a:pt x="327" y="32"/>
                    </a:cubicBezTo>
                    <a:cubicBezTo>
                      <a:pt x="325" y="33"/>
                      <a:pt x="325" y="35"/>
                      <a:pt x="325" y="37"/>
                    </a:cubicBezTo>
                    <a:cubicBezTo>
                      <a:pt x="325" y="38"/>
                      <a:pt x="325" y="38"/>
                      <a:pt x="325" y="38"/>
                    </a:cubicBezTo>
                    <a:cubicBezTo>
                      <a:pt x="325" y="40"/>
                      <a:pt x="325" y="40"/>
                      <a:pt x="325" y="40"/>
                    </a:cubicBezTo>
                    <a:cubicBezTo>
                      <a:pt x="325" y="40"/>
                      <a:pt x="325" y="41"/>
                      <a:pt x="326" y="41"/>
                    </a:cubicBezTo>
                    <a:cubicBezTo>
                      <a:pt x="326" y="41"/>
                      <a:pt x="327" y="44"/>
                      <a:pt x="328" y="45"/>
                    </a:cubicBezTo>
                    <a:cubicBezTo>
                      <a:pt x="328" y="46"/>
                      <a:pt x="328" y="46"/>
                      <a:pt x="328" y="46"/>
                    </a:cubicBezTo>
                    <a:cubicBezTo>
                      <a:pt x="327" y="47"/>
                      <a:pt x="327" y="47"/>
                      <a:pt x="327" y="47"/>
                    </a:cubicBezTo>
                    <a:cubicBezTo>
                      <a:pt x="321" y="48"/>
                      <a:pt x="321" y="48"/>
                      <a:pt x="321" y="48"/>
                    </a:cubicBezTo>
                    <a:cubicBezTo>
                      <a:pt x="321" y="48"/>
                      <a:pt x="321" y="48"/>
                      <a:pt x="321" y="48"/>
                    </a:cubicBezTo>
                    <a:cubicBezTo>
                      <a:pt x="320" y="51"/>
                      <a:pt x="319" y="54"/>
                      <a:pt x="319" y="56"/>
                    </a:cubicBezTo>
                    <a:cubicBezTo>
                      <a:pt x="314" y="55"/>
                      <a:pt x="314" y="55"/>
                      <a:pt x="314" y="55"/>
                    </a:cubicBezTo>
                    <a:cubicBezTo>
                      <a:pt x="313" y="55"/>
                      <a:pt x="313" y="55"/>
                      <a:pt x="313" y="55"/>
                    </a:cubicBezTo>
                    <a:cubicBezTo>
                      <a:pt x="313" y="53"/>
                      <a:pt x="313" y="53"/>
                      <a:pt x="313" y="53"/>
                    </a:cubicBezTo>
                    <a:cubicBezTo>
                      <a:pt x="314" y="52"/>
                      <a:pt x="315" y="49"/>
                      <a:pt x="315" y="49"/>
                    </a:cubicBezTo>
                    <a:cubicBezTo>
                      <a:pt x="316" y="49"/>
                      <a:pt x="316" y="49"/>
                      <a:pt x="316" y="48"/>
                    </a:cubicBezTo>
                    <a:cubicBezTo>
                      <a:pt x="316" y="47"/>
                      <a:pt x="316" y="47"/>
                      <a:pt x="316" y="47"/>
                    </a:cubicBezTo>
                    <a:cubicBezTo>
                      <a:pt x="316" y="46"/>
                      <a:pt x="316" y="46"/>
                      <a:pt x="316" y="46"/>
                    </a:cubicBezTo>
                    <a:cubicBezTo>
                      <a:pt x="316" y="44"/>
                      <a:pt x="316" y="41"/>
                      <a:pt x="314" y="41"/>
                    </a:cubicBezTo>
                    <a:cubicBezTo>
                      <a:pt x="313" y="40"/>
                      <a:pt x="313" y="40"/>
                      <a:pt x="312" y="40"/>
                    </a:cubicBezTo>
                    <a:cubicBezTo>
                      <a:pt x="311" y="39"/>
                      <a:pt x="309" y="39"/>
                      <a:pt x="307" y="40"/>
                    </a:cubicBezTo>
                    <a:cubicBezTo>
                      <a:pt x="307" y="40"/>
                      <a:pt x="307" y="40"/>
                      <a:pt x="307" y="40"/>
                    </a:cubicBezTo>
                    <a:cubicBezTo>
                      <a:pt x="306" y="40"/>
                      <a:pt x="306" y="39"/>
                      <a:pt x="305" y="39"/>
                    </a:cubicBezTo>
                    <a:cubicBezTo>
                      <a:pt x="305" y="39"/>
                      <a:pt x="304" y="38"/>
                      <a:pt x="304" y="39"/>
                    </a:cubicBezTo>
                    <a:cubicBezTo>
                      <a:pt x="302" y="38"/>
                      <a:pt x="300" y="38"/>
                      <a:pt x="298" y="38"/>
                    </a:cubicBezTo>
                    <a:cubicBezTo>
                      <a:pt x="296" y="39"/>
                      <a:pt x="296" y="42"/>
                      <a:pt x="297" y="44"/>
                    </a:cubicBezTo>
                    <a:cubicBezTo>
                      <a:pt x="296" y="44"/>
                      <a:pt x="296" y="44"/>
                      <a:pt x="296" y="45"/>
                    </a:cubicBezTo>
                    <a:cubicBezTo>
                      <a:pt x="296" y="46"/>
                      <a:pt x="296" y="46"/>
                      <a:pt x="296" y="46"/>
                    </a:cubicBezTo>
                    <a:cubicBezTo>
                      <a:pt x="296" y="47"/>
                      <a:pt x="297" y="47"/>
                      <a:pt x="297" y="47"/>
                    </a:cubicBezTo>
                    <a:cubicBezTo>
                      <a:pt x="297" y="47"/>
                      <a:pt x="298" y="50"/>
                      <a:pt x="299" y="51"/>
                    </a:cubicBezTo>
                    <a:cubicBezTo>
                      <a:pt x="299" y="53"/>
                      <a:pt x="299" y="53"/>
                      <a:pt x="299" y="53"/>
                    </a:cubicBezTo>
                    <a:cubicBezTo>
                      <a:pt x="298" y="54"/>
                      <a:pt x="298" y="54"/>
                      <a:pt x="298" y="54"/>
                    </a:cubicBezTo>
                    <a:cubicBezTo>
                      <a:pt x="295" y="54"/>
                      <a:pt x="295" y="54"/>
                      <a:pt x="295" y="54"/>
                    </a:cubicBezTo>
                    <a:cubicBezTo>
                      <a:pt x="294" y="50"/>
                      <a:pt x="293" y="47"/>
                      <a:pt x="291" y="43"/>
                    </a:cubicBezTo>
                    <a:cubicBezTo>
                      <a:pt x="291" y="43"/>
                      <a:pt x="291" y="43"/>
                      <a:pt x="291" y="43"/>
                    </a:cubicBezTo>
                    <a:cubicBezTo>
                      <a:pt x="291" y="43"/>
                      <a:pt x="291" y="43"/>
                      <a:pt x="291" y="43"/>
                    </a:cubicBezTo>
                    <a:cubicBezTo>
                      <a:pt x="286" y="42"/>
                      <a:pt x="286" y="42"/>
                      <a:pt x="286" y="42"/>
                    </a:cubicBezTo>
                    <a:cubicBezTo>
                      <a:pt x="285" y="41"/>
                      <a:pt x="285" y="41"/>
                      <a:pt x="285" y="41"/>
                    </a:cubicBezTo>
                    <a:cubicBezTo>
                      <a:pt x="285" y="40"/>
                      <a:pt x="285" y="40"/>
                      <a:pt x="285" y="40"/>
                    </a:cubicBezTo>
                    <a:cubicBezTo>
                      <a:pt x="286" y="38"/>
                      <a:pt x="287" y="36"/>
                      <a:pt x="287" y="36"/>
                    </a:cubicBezTo>
                    <a:cubicBezTo>
                      <a:pt x="287" y="36"/>
                      <a:pt x="288" y="35"/>
                      <a:pt x="288" y="35"/>
                    </a:cubicBezTo>
                    <a:cubicBezTo>
                      <a:pt x="288" y="33"/>
                      <a:pt x="288" y="33"/>
                      <a:pt x="288" y="33"/>
                    </a:cubicBezTo>
                    <a:cubicBezTo>
                      <a:pt x="288" y="33"/>
                      <a:pt x="287" y="33"/>
                      <a:pt x="287" y="33"/>
                    </a:cubicBezTo>
                    <a:cubicBezTo>
                      <a:pt x="288" y="30"/>
                      <a:pt x="287" y="28"/>
                      <a:pt x="285" y="27"/>
                    </a:cubicBezTo>
                    <a:cubicBezTo>
                      <a:pt x="285" y="27"/>
                      <a:pt x="284" y="27"/>
                      <a:pt x="284" y="27"/>
                    </a:cubicBezTo>
                    <a:cubicBezTo>
                      <a:pt x="282" y="26"/>
                      <a:pt x="280" y="26"/>
                      <a:pt x="278" y="27"/>
                    </a:cubicBezTo>
                    <a:cubicBezTo>
                      <a:pt x="277" y="28"/>
                      <a:pt x="276" y="30"/>
                      <a:pt x="277" y="33"/>
                    </a:cubicBezTo>
                    <a:cubicBezTo>
                      <a:pt x="277" y="33"/>
                      <a:pt x="276" y="33"/>
                      <a:pt x="276" y="33"/>
                    </a:cubicBezTo>
                    <a:cubicBezTo>
                      <a:pt x="276" y="33"/>
                      <a:pt x="276" y="32"/>
                      <a:pt x="276" y="32"/>
                    </a:cubicBezTo>
                    <a:cubicBezTo>
                      <a:pt x="276" y="32"/>
                      <a:pt x="276" y="32"/>
                      <a:pt x="276" y="32"/>
                    </a:cubicBezTo>
                    <a:cubicBezTo>
                      <a:pt x="276" y="32"/>
                      <a:pt x="276" y="32"/>
                      <a:pt x="276" y="32"/>
                    </a:cubicBezTo>
                    <a:cubicBezTo>
                      <a:pt x="270" y="31"/>
                      <a:pt x="270" y="31"/>
                      <a:pt x="270" y="31"/>
                    </a:cubicBezTo>
                    <a:cubicBezTo>
                      <a:pt x="269" y="30"/>
                      <a:pt x="269" y="30"/>
                      <a:pt x="269" y="30"/>
                    </a:cubicBezTo>
                    <a:cubicBezTo>
                      <a:pt x="269" y="28"/>
                      <a:pt x="269" y="28"/>
                      <a:pt x="269" y="28"/>
                    </a:cubicBezTo>
                    <a:cubicBezTo>
                      <a:pt x="270" y="27"/>
                      <a:pt x="271" y="24"/>
                      <a:pt x="271" y="24"/>
                    </a:cubicBezTo>
                    <a:cubicBezTo>
                      <a:pt x="272" y="24"/>
                      <a:pt x="272" y="24"/>
                      <a:pt x="272" y="23"/>
                    </a:cubicBezTo>
                    <a:cubicBezTo>
                      <a:pt x="272" y="22"/>
                      <a:pt x="272" y="22"/>
                      <a:pt x="272" y="22"/>
                    </a:cubicBezTo>
                    <a:cubicBezTo>
                      <a:pt x="272" y="22"/>
                      <a:pt x="272" y="21"/>
                      <a:pt x="272" y="21"/>
                    </a:cubicBezTo>
                    <a:cubicBezTo>
                      <a:pt x="272" y="19"/>
                      <a:pt x="272" y="16"/>
                      <a:pt x="270" y="16"/>
                    </a:cubicBezTo>
                    <a:cubicBezTo>
                      <a:pt x="269" y="16"/>
                      <a:pt x="269" y="15"/>
                      <a:pt x="268" y="16"/>
                    </a:cubicBezTo>
                    <a:cubicBezTo>
                      <a:pt x="267" y="15"/>
                      <a:pt x="265" y="15"/>
                      <a:pt x="263" y="15"/>
                    </a:cubicBezTo>
                    <a:cubicBezTo>
                      <a:pt x="261" y="16"/>
                      <a:pt x="261" y="19"/>
                      <a:pt x="261" y="21"/>
                    </a:cubicBezTo>
                    <a:cubicBezTo>
                      <a:pt x="261" y="21"/>
                      <a:pt x="261" y="21"/>
                      <a:pt x="261" y="22"/>
                    </a:cubicBezTo>
                    <a:cubicBezTo>
                      <a:pt x="261" y="23"/>
                      <a:pt x="261" y="23"/>
                      <a:pt x="261" y="23"/>
                    </a:cubicBezTo>
                    <a:cubicBezTo>
                      <a:pt x="261" y="24"/>
                      <a:pt x="261" y="24"/>
                      <a:pt x="262" y="24"/>
                    </a:cubicBezTo>
                    <a:cubicBezTo>
                      <a:pt x="262" y="24"/>
                      <a:pt x="263" y="27"/>
                      <a:pt x="264" y="28"/>
                    </a:cubicBezTo>
                    <a:cubicBezTo>
                      <a:pt x="264" y="30"/>
                      <a:pt x="264" y="30"/>
                      <a:pt x="264" y="30"/>
                    </a:cubicBezTo>
                    <a:cubicBezTo>
                      <a:pt x="263" y="31"/>
                      <a:pt x="263" y="31"/>
                      <a:pt x="263" y="31"/>
                    </a:cubicBezTo>
                    <a:cubicBezTo>
                      <a:pt x="259" y="31"/>
                      <a:pt x="259" y="31"/>
                      <a:pt x="259" y="31"/>
                    </a:cubicBezTo>
                    <a:cubicBezTo>
                      <a:pt x="258" y="28"/>
                      <a:pt x="257" y="25"/>
                      <a:pt x="256" y="22"/>
                    </a:cubicBezTo>
                    <a:cubicBezTo>
                      <a:pt x="256" y="22"/>
                      <a:pt x="256" y="22"/>
                      <a:pt x="256" y="22"/>
                    </a:cubicBezTo>
                    <a:cubicBezTo>
                      <a:pt x="256" y="22"/>
                      <a:pt x="256" y="22"/>
                      <a:pt x="256" y="22"/>
                    </a:cubicBezTo>
                    <a:cubicBezTo>
                      <a:pt x="251" y="21"/>
                      <a:pt x="251" y="21"/>
                      <a:pt x="251" y="21"/>
                    </a:cubicBezTo>
                    <a:cubicBezTo>
                      <a:pt x="250" y="20"/>
                      <a:pt x="250" y="20"/>
                      <a:pt x="250" y="20"/>
                    </a:cubicBezTo>
                    <a:cubicBezTo>
                      <a:pt x="250" y="19"/>
                      <a:pt x="250" y="19"/>
                      <a:pt x="250" y="19"/>
                    </a:cubicBezTo>
                    <a:cubicBezTo>
                      <a:pt x="251" y="18"/>
                      <a:pt x="252" y="15"/>
                      <a:pt x="252" y="15"/>
                    </a:cubicBezTo>
                    <a:cubicBezTo>
                      <a:pt x="252" y="15"/>
                      <a:pt x="253" y="15"/>
                      <a:pt x="253" y="14"/>
                    </a:cubicBezTo>
                    <a:cubicBezTo>
                      <a:pt x="253" y="13"/>
                      <a:pt x="253" y="13"/>
                      <a:pt x="253" y="13"/>
                    </a:cubicBezTo>
                    <a:cubicBezTo>
                      <a:pt x="253" y="13"/>
                      <a:pt x="253" y="13"/>
                      <a:pt x="252" y="12"/>
                    </a:cubicBezTo>
                    <a:cubicBezTo>
                      <a:pt x="253" y="10"/>
                      <a:pt x="252" y="8"/>
                      <a:pt x="250" y="7"/>
                    </a:cubicBezTo>
                    <a:cubicBezTo>
                      <a:pt x="250" y="7"/>
                      <a:pt x="250" y="7"/>
                      <a:pt x="249" y="7"/>
                    </a:cubicBezTo>
                    <a:cubicBezTo>
                      <a:pt x="248" y="6"/>
                      <a:pt x="246" y="6"/>
                      <a:pt x="244" y="7"/>
                    </a:cubicBezTo>
                    <a:cubicBezTo>
                      <a:pt x="243" y="8"/>
                      <a:pt x="242" y="10"/>
                      <a:pt x="243" y="12"/>
                    </a:cubicBezTo>
                    <a:cubicBezTo>
                      <a:pt x="242" y="12"/>
                      <a:pt x="242" y="13"/>
                      <a:pt x="242" y="13"/>
                    </a:cubicBezTo>
                    <a:cubicBezTo>
                      <a:pt x="242" y="14"/>
                      <a:pt x="242" y="14"/>
                      <a:pt x="242" y="14"/>
                    </a:cubicBezTo>
                    <a:cubicBezTo>
                      <a:pt x="242" y="15"/>
                      <a:pt x="243" y="15"/>
                      <a:pt x="243" y="15"/>
                    </a:cubicBezTo>
                    <a:cubicBezTo>
                      <a:pt x="243" y="15"/>
                      <a:pt x="244" y="18"/>
                      <a:pt x="245" y="19"/>
                    </a:cubicBezTo>
                    <a:cubicBezTo>
                      <a:pt x="245" y="20"/>
                      <a:pt x="245" y="20"/>
                      <a:pt x="245" y="20"/>
                    </a:cubicBezTo>
                    <a:cubicBezTo>
                      <a:pt x="244" y="21"/>
                      <a:pt x="244" y="21"/>
                      <a:pt x="244" y="21"/>
                    </a:cubicBezTo>
                    <a:cubicBezTo>
                      <a:pt x="239" y="22"/>
                      <a:pt x="239" y="22"/>
                      <a:pt x="239" y="22"/>
                    </a:cubicBezTo>
                    <a:cubicBezTo>
                      <a:pt x="239" y="22"/>
                      <a:pt x="239" y="22"/>
                      <a:pt x="239" y="22"/>
                    </a:cubicBezTo>
                    <a:cubicBezTo>
                      <a:pt x="239" y="23"/>
                      <a:pt x="239" y="23"/>
                      <a:pt x="239" y="23"/>
                    </a:cubicBezTo>
                    <a:cubicBezTo>
                      <a:pt x="238" y="21"/>
                      <a:pt x="237" y="19"/>
                      <a:pt x="236" y="17"/>
                    </a:cubicBezTo>
                    <a:cubicBezTo>
                      <a:pt x="236" y="17"/>
                      <a:pt x="236" y="17"/>
                      <a:pt x="236" y="17"/>
                    </a:cubicBezTo>
                    <a:cubicBezTo>
                      <a:pt x="236" y="17"/>
                      <a:pt x="236" y="17"/>
                      <a:pt x="236" y="17"/>
                    </a:cubicBezTo>
                    <a:cubicBezTo>
                      <a:pt x="233" y="16"/>
                      <a:pt x="233" y="16"/>
                      <a:pt x="233" y="16"/>
                    </a:cubicBezTo>
                    <a:cubicBezTo>
                      <a:pt x="234" y="13"/>
                      <a:pt x="234" y="8"/>
                      <a:pt x="234" y="8"/>
                    </a:cubicBezTo>
                    <a:cubicBezTo>
                      <a:pt x="234" y="5"/>
                      <a:pt x="232" y="3"/>
                      <a:pt x="231" y="3"/>
                    </a:cubicBezTo>
                    <a:cubicBezTo>
                      <a:pt x="230" y="1"/>
                      <a:pt x="229" y="0"/>
                      <a:pt x="227" y="0"/>
                    </a:cubicBezTo>
                    <a:cubicBezTo>
                      <a:pt x="224" y="0"/>
                      <a:pt x="222" y="3"/>
                      <a:pt x="222" y="7"/>
                    </a:cubicBezTo>
                    <a:cubicBezTo>
                      <a:pt x="222" y="7"/>
                      <a:pt x="222" y="12"/>
                      <a:pt x="222" y="16"/>
                    </a:cubicBezTo>
                    <a:cubicBezTo>
                      <a:pt x="218" y="17"/>
                      <a:pt x="218" y="17"/>
                      <a:pt x="218" y="17"/>
                    </a:cubicBezTo>
                    <a:cubicBezTo>
                      <a:pt x="218" y="17"/>
                      <a:pt x="218" y="17"/>
                      <a:pt x="218" y="17"/>
                    </a:cubicBezTo>
                    <a:cubicBezTo>
                      <a:pt x="218" y="19"/>
                      <a:pt x="217" y="20"/>
                      <a:pt x="217" y="22"/>
                    </a:cubicBezTo>
                    <a:cubicBezTo>
                      <a:pt x="216" y="20"/>
                      <a:pt x="216" y="19"/>
                      <a:pt x="215" y="18"/>
                    </a:cubicBezTo>
                    <a:cubicBezTo>
                      <a:pt x="215" y="18"/>
                      <a:pt x="215" y="18"/>
                      <a:pt x="215" y="18"/>
                    </a:cubicBezTo>
                    <a:cubicBezTo>
                      <a:pt x="215" y="18"/>
                      <a:pt x="215" y="18"/>
                      <a:pt x="215" y="18"/>
                    </a:cubicBezTo>
                    <a:cubicBezTo>
                      <a:pt x="210" y="17"/>
                      <a:pt x="210" y="17"/>
                      <a:pt x="210" y="17"/>
                    </a:cubicBezTo>
                    <a:cubicBezTo>
                      <a:pt x="210" y="16"/>
                      <a:pt x="210" y="16"/>
                      <a:pt x="210" y="16"/>
                    </a:cubicBezTo>
                    <a:cubicBezTo>
                      <a:pt x="210" y="15"/>
                      <a:pt x="210" y="15"/>
                      <a:pt x="210" y="15"/>
                    </a:cubicBezTo>
                    <a:cubicBezTo>
                      <a:pt x="211" y="14"/>
                      <a:pt x="211" y="11"/>
                      <a:pt x="211" y="11"/>
                    </a:cubicBezTo>
                    <a:cubicBezTo>
                      <a:pt x="212" y="11"/>
                      <a:pt x="212" y="11"/>
                      <a:pt x="212" y="11"/>
                    </a:cubicBezTo>
                    <a:cubicBezTo>
                      <a:pt x="212" y="9"/>
                      <a:pt x="212" y="9"/>
                      <a:pt x="212" y="9"/>
                    </a:cubicBezTo>
                    <a:cubicBezTo>
                      <a:pt x="212" y="9"/>
                      <a:pt x="212" y="9"/>
                      <a:pt x="212" y="9"/>
                    </a:cubicBezTo>
                    <a:cubicBezTo>
                      <a:pt x="212" y="7"/>
                      <a:pt x="212" y="5"/>
                      <a:pt x="210" y="4"/>
                    </a:cubicBezTo>
                    <a:cubicBezTo>
                      <a:pt x="210" y="4"/>
                      <a:pt x="209" y="4"/>
                      <a:pt x="209" y="4"/>
                    </a:cubicBezTo>
                    <a:cubicBezTo>
                      <a:pt x="208" y="3"/>
                      <a:pt x="206" y="3"/>
                      <a:pt x="204" y="4"/>
                    </a:cubicBezTo>
                    <a:cubicBezTo>
                      <a:pt x="203" y="4"/>
                      <a:pt x="203" y="7"/>
                      <a:pt x="203" y="9"/>
                    </a:cubicBezTo>
                    <a:cubicBezTo>
                      <a:pt x="203" y="9"/>
                      <a:pt x="203" y="9"/>
                      <a:pt x="203" y="9"/>
                    </a:cubicBezTo>
                    <a:cubicBezTo>
                      <a:pt x="203" y="11"/>
                      <a:pt x="203" y="11"/>
                      <a:pt x="203" y="11"/>
                    </a:cubicBezTo>
                    <a:cubicBezTo>
                      <a:pt x="203" y="11"/>
                      <a:pt x="203" y="11"/>
                      <a:pt x="203" y="11"/>
                    </a:cubicBezTo>
                    <a:cubicBezTo>
                      <a:pt x="203" y="11"/>
                      <a:pt x="204" y="14"/>
                      <a:pt x="205" y="15"/>
                    </a:cubicBezTo>
                    <a:cubicBezTo>
                      <a:pt x="205" y="16"/>
                      <a:pt x="205" y="16"/>
                      <a:pt x="205" y="16"/>
                    </a:cubicBezTo>
                    <a:cubicBezTo>
                      <a:pt x="204" y="17"/>
                      <a:pt x="204" y="17"/>
                      <a:pt x="204" y="17"/>
                    </a:cubicBezTo>
                    <a:cubicBezTo>
                      <a:pt x="200" y="18"/>
                      <a:pt x="200" y="18"/>
                      <a:pt x="200" y="18"/>
                    </a:cubicBezTo>
                    <a:cubicBezTo>
                      <a:pt x="200" y="18"/>
                      <a:pt x="200" y="18"/>
                      <a:pt x="200" y="18"/>
                    </a:cubicBezTo>
                    <a:cubicBezTo>
                      <a:pt x="199" y="19"/>
                      <a:pt x="199" y="20"/>
                      <a:pt x="199" y="21"/>
                    </a:cubicBezTo>
                    <a:cubicBezTo>
                      <a:pt x="198" y="21"/>
                      <a:pt x="198" y="20"/>
                      <a:pt x="198" y="20"/>
                    </a:cubicBezTo>
                    <a:cubicBezTo>
                      <a:pt x="197" y="20"/>
                      <a:pt x="195" y="21"/>
                      <a:pt x="194" y="22"/>
                    </a:cubicBezTo>
                    <a:cubicBezTo>
                      <a:pt x="194" y="22"/>
                      <a:pt x="194" y="22"/>
                      <a:pt x="194" y="22"/>
                    </a:cubicBezTo>
                    <a:cubicBezTo>
                      <a:pt x="194" y="22"/>
                      <a:pt x="194" y="22"/>
                      <a:pt x="194" y="22"/>
                    </a:cubicBezTo>
                    <a:cubicBezTo>
                      <a:pt x="194" y="22"/>
                      <a:pt x="194" y="22"/>
                      <a:pt x="194" y="22"/>
                    </a:cubicBezTo>
                    <a:cubicBezTo>
                      <a:pt x="190" y="21"/>
                      <a:pt x="190" y="21"/>
                      <a:pt x="190" y="21"/>
                    </a:cubicBezTo>
                    <a:cubicBezTo>
                      <a:pt x="189" y="20"/>
                      <a:pt x="189" y="20"/>
                      <a:pt x="189" y="20"/>
                    </a:cubicBezTo>
                    <a:cubicBezTo>
                      <a:pt x="189" y="19"/>
                      <a:pt x="189" y="19"/>
                      <a:pt x="189" y="19"/>
                    </a:cubicBezTo>
                    <a:cubicBezTo>
                      <a:pt x="190" y="18"/>
                      <a:pt x="191" y="16"/>
                      <a:pt x="191" y="16"/>
                    </a:cubicBezTo>
                    <a:cubicBezTo>
                      <a:pt x="191" y="16"/>
                      <a:pt x="191" y="16"/>
                      <a:pt x="191" y="15"/>
                    </a:cubicBezTo>
                    <a:cubicBezTo>
                      <a:pt x="191" y="14"/>
                      <a:pt x="191" y="14"/>
                      <a:pt x="191" y="14"/>
                    </a:cubicBezTo>
                    <a:cubicBezTo>
                      <a:pt x="191" y="14"/>
                      <a:pt x="191" y="13"/>
                      <a:pt x="191" y="13"/>
                    </a:cubicBezTo>
                    <a:cubicBezTo>
                      <a:pt x="191" y="11"/>
                      <a:pt x="191" y="9"/>
                      <a:pt x="189" y="9"/>
                    </a:cubicBezTo>
                    <a:cubicBezTo>
                      <a:pt x="189" y="9"/>
                      <a:pt x="189" y="9"/>
                      <a:pt x="188" y="9"/>
                    </a:cubicBezTo>
                    <a:cubicBezTo>
                      <a:pt x="187" y="8"/>
                      <a:pt x="185" y="8"/>
                      <a:pt x="184" y="9"/>
                    </a:cubicBezTo>
                    <a:cubicBezTo>
                      <a:pt x="183" y="9"/>
                      <a:pt x="182" y="11"/>
                      <a:pt x="183" y="13"/>
                    </a:cubicBezTo>
                    <a:cubicBezTo>
                      <a:pt x="182" y="13"/>
                      <a:pt x="182" y="14"/>
                      <a:pt x="182" y="14"/>
                    </a:cubicBezTo>
                    <a:cubicBezTo>
                      <a:pt x="182" y="15"/>
                      <a:pt x="182" y="15"/>
                      <a:pt x="182" y="15"/>
                    </a:cubicBezTo>
                    <a:cubicBezTo>
                      <a:pt x="182" y="16"/>
                      <a:pt x="183" y="16"/>
                      <a:pt x="183" y="16"/>
                    </a:cubicBezTo>
                    <a:cubicBezTo>
                      <a:pt x="183" y="16"/>
                      <a:pt x="184" y="18"/>
                      <a:pt x="185" y="19"/>
                    </a:cubicBezTo>
                    <a:cubicBezTo>
                      <a:pt x="185" y="20"/>
                      <a:pt x="185" y="20"/>
                      <a:pt x="185" y="20"/>
                    </a:cubicBezTo>
                    <a:cubicBezTo>
                      <a:pt x="184" y="21"/>
                      <a:pt x="184" y="21"/>
                      <a:pt x="184" y="21"/>
                    </a:cubicBezTo>
                    <a:cubicBezTo>
                      <a:pt x="180" y="22"/>
                      <a:pt x="180" y="22"/>
                      <a:pt x="180" y="22"/>
                    </a:cubicBezTo>
                    <a:cubicBezTo>
                      <a:pt x="180" y="22"/>
                      <a:pt x="180" y="22"/>
                      <a:pt x="180" y="22"/>
                    </a:cubicBezTo>
                    <a:cubicBezTo>
                      <a:pt x="176" y="30"/>
                      <a:pt x="176" y="38"/>
                      <a:pt x="175" y="47"/>
                    </a:cubicBezTo>
                    <a:cubicBezTo>
                      <a:pt x="176" y="47"/>
                      <a:pt x="176" y="47"/>
                      <a:pt x="176" y="47"/>
                    </a:cubicBezTo>
                    <a:cubicBezTo>
                      <a:pt x="176" y="48"/>
                      <a:pt x="176" y="48"/>
                      <a:pt x="176" y="48"/>
                    </a:cubicBezTo>
                    <a:cubicBezTo>
                      <a:pt x="176" y="49"/>
                      <a:pt x="177" y="50"/>
                      <a:pt x="177" y="50"/>
                    </a:cubicBezTo>
                    <a:cubicBezTo>
                      <a:pt x="178" y="50"/>
                      <a:pt x="179" y="49"/>
                      <a:pt x="179" y="48"/>
                    </a:cubicBezTo>
                    <a:cubicBezTo>
                      <a:pt x="179" y="58"/>
                      <a:pt x="179" y="58"/>
                      <a:pt x="179" y="58"/>
                    </a:cubicBezTo>
                    <a:cubicBezTo>
                      <a:pt x="114" y="57"/>
                      <a:pt x="49" y="82"/>
                      <a:pt x="0" y="131"/>
                    </a:cubicBezTo>
                    <a:cubicBezTo>
                      <a:pt x="124" y="131"/>
                      <a:pt x="124" y="131"/>
                      <a:pt x="124" y="131"/>
                    </a:cubicBezTo>
                    <a:cubicBezTo>
                      <a:pt x="351" y="131"/>
                      <a:pt x="351" y="131"/>
                      <a:pt x="351" y="131"/>
                    </a:cubicBezTo>
                    <a:cubicBezTo>
                      <a:pt x="347" y="127"/>
                      <a:pt x="343" y="123"/>
                      <a:pt x="338" y="119"/>
                    </a:cubicBezTo>
                    <a:close/>
                    <a:moveTo>
                      <a:pt x="321" y="90"/>
                    </a:moveTo>
                    <a:cubicBezTo>
                      <a:pt x="321" y="90"/>
                      <a:pt x="321" y="90"/>
                      <a:pt x="321" y="91"/>
                    </a:cubicBezTo>
                    <a:cubicBezTo>
                      <a:pt x="321" y="106"/>
                      <a:pt x="321" y="106"/>
                      <a:pt x="321" y="106"/>
                    </a:cubicBezTo>
                    <a:cubicBezTo>
                      <a:pt x="321" y="105"/>
                      <a:pt x="320" y="105"/>
                      <a:pt x="320" y="105"/>
                    </a:cubicBezTo>
                    <a:lnTo>
                      <a:pt x="321" y="90"/>
                    </a:lnTo>
                    <a:close/>
                    <a:moveTo>
                      <a:pt x="305" y="51"/>
                    </a:moveTo>
                    <a:cubicBezTo>
                      <a:pt x="305" y="51"/>
                      <a:pt x="305" y="50"/>
                      <a:pt x="306" y="49"/>
                    </a:cubicBezTo>
                    <a:cubicBezTo>
                      <a:pt x="306" y="50"/>
                      <a:pt x="307" y="52"/>
                      <a:pt x="308" y="53"/>
                    </a:cubicBezTo>
                    <a:cubicBezTo>
                      <a:pt x="308" y="54"/>
                      <a:pt x="308" y="54"/>
                      <a:pt x="308" y="54"/>
                    </a:cubicBezTo>
                    <a:cubicBezTo>
                      <a:pt x="305" y="54"/>
                      <a:pt x="305" y="54"/>
                      <a:pt x="305" y="54"/>
                    </a:cubicBezTo>
                    <a:cubicBezTo>
                      <a:pt x="305" y="53"/>
                      <a:pt x="305" y="53"/>
                      <a:pt x="305" y="53"/>
                    </a:cubicBezTo>
                    <a:lnTo>
                      <a:pt x="305" y="51"/>
                    </a:lnTo>
                    <a:close/>
                    <a:moveTo>
                      <a:pt x="279" y="40"/>
                    </a:moveTo>
                    <a:cubicBezTo>
                      <a:pt x="279" y="41"/>
                      <a:pt x="279" y="41"/>
                      <a:pt x="279" y="41"/>
                    </a:cubicBezTo>
                    <a:cubicBezTo>
                      <a:pt x="279" y="42"/>
                      <a:pt x="279" y="42"/>
                      <a:pt x="279" y="42"/>
                    </a:cubicBezTo>
                    <a:cubicBezTo>
                      <a:pt x="279" y="40"/>
                      <a:pt x="278" y="39"/>
                      <a:pt x="278" y="38"/>
                    </a:cubicBezTo>
                    <a:cubicBezTo>
                      <a:pt x="278" y="39"/>
                      <a:pt x="279" y="39"/>
                      <a:pt x="279"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2"/>
              <p:cNvSpPr>
                <a:spLocks noEditPoints="1"/>
              </p:cNvSpPr>
              <p:nvPr/>
            </p:nvSpPr>
            <p:spPr bwMode="auto">
              <a:xfrm>
                <a:off x="5895" y="3811"/>
                <a:ext cx="917" cy="393"/>
              </a:xfrm>
              <a:custGeom>
                <a:avLst/>
                <a:gdLst>
                  <a:gd name="T0" fmla="*/ 430 w 655"/>
                  <a:gd name="T1" fmla="*/ 139 h 281"/>
                  <a:gd name="T2" fmla="*/ 423 w 655"/>
                  <a:gd name="T3" fmla="*/ 87 h 281"/>
                  <a:gd name="T4" fmla="*/ 413 w 655"/>
                  <a:gd name="T5" fmla="*/ 82 h 281"/>
                  <a:gd name="T6" fmla="*/ 417 w 655"/>
                  <a:gd name="T7" fmla="*/ 71 h 281"/>
                  <a:gd name="T8" fmla="*/ 401 w 655"/>
                  <a:gd name="T9" fmla="*/ 71 h 281"/>
                  <a:gd name="T10" fmla="*/ 404 w 655"/>
                  <a:gd name="T11" fmla="*/ 82 h 281"/>
                  <a:gd name="T12" fmla="*/ 388 w 655"/>
                  <a:gd name="T13" fmla="*/ 61 h 281"/>
                  <a:gd name="T14" fmla="*/ 376 w 655"/>
                  <a:gd name="T15" fmla="*/ 58 h 281"/>
                  <a:gd name="T16" fmla="*/ 381 w 655"/>
                  <a:gd name="T17" fmla="*/ 43 h 281"/>
                  <a:gd name="T18" fmla="*/ 365 w 655"/>
                  <a:gd name="T19" fmla="*/ 31 h 281"/>
                  <a:gd name="T20" fmla="*/ 361 w 655"/>
                  <a:gd name="T21" fmla="*/ 39 h 281"/>
                  <a:gd name="T22" fmla="*/ 344 w 655"/>
                  <a:gd name="T23" fmla="*/ 10 h 281"/>
                  <a:gd name="T24" fmla="*/ 329 w 655"/>
                  <a:gd name="T25" fmla="*/ 40 h 281"/>
                  <a:gd name="T26" fmla="*/ 317 w 655"/>
                  <a:gd name="T27" fmla="*/ 33 h 281"/>
                  <a:gd name="T28" fmla="*/ 309 w 655"/>
                  <a:gd name="T29" fmla="*/ 19 h 281"/>
                  <a:gd name="T30" fmla="*/ 306 w 655"/>
                  <a:gd name="T31" fmla="*/ 2 h 281"/>
                  <a:gd name="T32" fmla="*/ 289 w 655"/>
                  <a:gd name="T33" fmla="*/ 14 h 281"/>
                  <a:gd name="T34" fmla="*/ 294 w 655"/>
                  <a:gd name="T35" fmla="*/ 30 h 281"/>
                  <a:gd name="T36" fmla="*/ 280 w 655"/>
                  <a:gd name="T37" fmla="*/ 38 h 281"/>
                  <a:gd name="T38" fmla="*/ 266 w 655"/>
                  <a:gd name="T39" fmla="*/ 10 h 281"/>
                  <a:gd name="T40" fmla="*/ 251 w 655"/>
                  <a:gd name="T41" fmla="*/ 40 h 281"/>
                  <a:gd name="T42" fmla="*/ 240 w 655"/>
                  <a:gd name="T43" fmla="*/ 55 h 281"/>
                  <a:gd name="T44" fmla="*/ 244 w 655"/>
                  <a:gd name="T45" fmla="*/ 42 h 281"/>
                  <a:gd name="T46" fmla="*/ 225 w 655"/>
                  <a:gd name="T47" fmla="*/ 42 h 281"/>
                  <a:gd name="T48" fmla="*/ 229 w 655"/>
                  <a:gd name="T49" fmla="*/ 55 h 281"/>
                  <a:gd name="T50" fmla="*/ 218 w 655"/>
                  <a:gd name="T51" fmla="*/ 62 h 281"/>
                  <a:gd name="T52" fmla="*/ 213 w 655"/>
                  <a:gd name="T53" fmla="*/ 126 h 281"/>
                  <a:gd name="T54" fmla="*/ 192 w 655"/>
                  <a:gd name="T55" fmla="*/ 155 h 281"/>
                  <a:gd name="T56" fmla="*/ 198 w 655"/>
                  <a:gd name="T57" fmla="*/ 152 h 281"/>
                  <a:gd name="T58" fmla="*/ 186 w 655"/>
                  <a:gd name="T59" fmla="*/ 107 h 281"/>
                  <a:gd name="T60" fmla="*/ 170 w 655"/>
                  <a:gd name="T61" fmla="*/ 92 h 281"/>
                  <a:gd name="T62" fmla="*/ 158 w 655"/>
                  <a:gd name="T63" fmla="*/ 152 h 281"/>
                  <a:gd name="T64" fmla="*/ 164 w 655"/>
                  <a:gd name="T65" fmla="*/ 155 h 281"/>
                  <a:gd name="T66" fmla="*/ 154 w 655"/>
                  <a:gd name="T67" fmla="*/ 178 h 281"/>
                  <a:gd name="T68" fmla="*/ 151 w 655"/>
                  <a:gd name="T69" fmla="*/ 135 h 281"/>
                  <a:gd name="T70" fmla="*/ 143 w 655"/>
                  <a:gd name="T71" fmla="*/ 132 h 281"/>
                  <a:gd name="T72" fmla="*/ 147 w 655"/>
                  <a:gd name="T73" fmla="*/ 122 h 281"/>
                  <a:gd name="T74" fmla="*/ 135 w 655"/>
                  <a:gd name="T75" fmla="*/ 114 h 281"/>
                  <a:gd name="T76" fmla="*/ 134 w 655"/>
                  <a:gd name="T77" fmla="*/ 125 h 281"/>
                  <a:gd name="T78" fmla="*/ 128 w 655"/>
                  <a:gd name="T79" fmla="*/ 135 h 281"/>
                  <a:gd name="T80" fmla="*/ 117 w 655"/>
                  <a:gd name="T81" fmla="*/ 147 h 281"/>
                  <a:gd name="T82" fmla="*/ 120 w 655"/>
                  <a:gd name="T83" fmla="*/ 137 h 281"/>
                  <a:gd name="T84" fmla="*/ 109 w 655"/>
                  <a:gd name="T85" fmla="*/ 129 h 281"/>
                  <a:gd name="T86" fmla="*/ 107 w 655"/>
                  <a:gd name="T87" fmla="*/ 140 h 281"/>
                  <a:gd name="T88" fmla="*/ 102 w 655"/>
                  <a:gd name="T89" fmla="*/ 149 h 281"/>
                  <a:gd name="T90" fmla="*/ 93 w 655"/>
                  <a:gd name="T91" fmla="*/ 166 h 281"/>
                  <a:gd name="T92" fmla="*/ 97 w 655"/>
                  <a:gd name="T93" fmla="*/ 156 h 281"/>
                  <a:gd name="T94" fmla="*/ 86 w 655"/>
                  <a:gd name="T95" fmla="*/ 148 h 281"/>
                  <a:gd name="T96" fmla="*/ 84 w 655"/>
                  <a:gd name="T97" fmla="*/ 159 h 281"/>
                  <a:gd name="T98" fmla="*/ 79 w 655"/>
                  <a:gd name="T99" fmla="*/ 168 h 281"/>
                  <a:gd name="T100" fmla="*/ 74 w 655"/>
                  <a:gd name="T101" fmla="*/ 208 h 281"/>
                  <a:gd name="T102" fmla="*/ 0 w 655"/>
                  <a:gd name="T103" fmla="*/ 281 h 281"/>
                  <a:gd name="T104" fmla="*/ 389 w 655"/>
                  <a:gd name="T105" fmla="*/ 141 h 281"/>
                  <a:gd name="T106" fmla="*/ 389 w 655"/>
                  <a:gd name="T107" fmla="*/ 149 h 281"/>
                  <a:gd name="T108" fmla="*/ 125 w 655"/>
                  <a:gd name="T109" fmla="*/ 191 h 281"/>
                  <a:gd name="T110" fmla="*/ 323 w 655"/>
                  <a:gd name="T111" fmla="*/ 102 h 281"/>
                  <a:gd name="T112" fmla="*/ 318 w 655"/>
                  <a:gd name="T113" fmla="*/ 14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5" h="281">
                    <a:moveTo>
                      <a:pt x="424" y="155"/>
                    </a:moveTo>
                    <a:cubicBezTo>
                      <a:pt x="424" y="139"/>
                      <a:pt x="424" y="139"/>
                      <a:pt x="424" y="139"/>
                    </a:cubicBezTo>
                    <a:cubicBezTo>
                      <a:pt x="424" y="140"/>
                      <a:pt x="425" y="141"/>
                      <a:pt x="427" y="141"/>
                    </a:cubicBezTo>
                    <a:cubicBezTo>
                      <a:pt x="429" y="141"/>
                      <a:pt x="430" y="140"/>
                      <a:pt x="430" y="139"/>
                    </a:cubicBezTo>
                    <a:cubicBezTo>
                      <a:pt x="430" y="135"/>
                      <a:pt x="430" y="135"/>
                      <a:pt x="430" y="135"/>
                    </a:cubicBezTo>
                    <a:cubicBezTo>
                      <a:pt x="431" y="135"/>
                      <a:pt x="431" y="135"/>
                      <a:pt x="431" y="135"/>
                    </a:cubicBezTo>
                    <a:cubicBezTo>
                      <a:pt x="429" y="118"/>
                      <a:pt x="430" y="103"/>
                      <a:pt x="423" y="87"/>
                    </a:cubicBezTo>
                    <a:cubicBezTo>
                      <a:pt x="423" y="87"/>
                      <a:pt x="423" y="87"/>
                      <a:pt x="423" y="87"/>
                    </a:cubicBezTo>
                    <a:cubicBezTo>
                      <a:pt x="423" y="87"/>
                      <a:pt x="423" y="87"/>
                      <a:pt x="423" y="87"/>
                    </a:cubicBezTo>
                    <a:cubicBezTo>
                      <a:pt x="414" y="86"/>
                      <a:pt x="414" y="86"/>
                      <a:pt x="414" y="86"/>
                    </a:cubicBezTo>
                    <a:cubicBezTo>
                      <a:pt x="413" y="85"/>
                      <a:pt x="413" y="85"/>
                      <a:pt x="413" y="85"/>
                    </a:cubicBezTo>
                    <a:cubicBezTo>
                      <a:pt x="413" y="82"/>
                      <a:pt x="413" y="82"/>
                      <a:pt x="413" y="82"/>
                    </a:cubicBezTo>
                    <a:cubicBezTo>
                      <a:pt x="415" y="80"/>
                      <a:pt x="416" y="76"/>
                      <a:pt x="416" y="76"/>
                    </a:cubicBezTo>
                    <a:cubicBezTo>
                      <a:pt x="417" y="76"/>
                      <a:pt x="417" y="76"/>
                      <a:pt x="417" y="75"/>
                    </a:cubicBezTo>
                    <a:cubicBezTo>
                      <a:pt x="417" y="72"/>
                      <a:pt x="417" y="72"/>
                      <a:pt x="417" y="72"/>
                    </a:cubicBezTo>
                    <a:cubicBezTo>
                      <a:pt x="417" y="72"/>
                      <a:pt x="417" y="72"/>
                      <a:pt x="417" y="71"/>
                    </a:cubicBezTo>
                    <a:cubicBezTo>
                      <a:pt x="418" y="68"/>
                      <a:pt x="417" y="64"/>
                      <a:pt x="414" y="63"/>
                    </a:cubicBezTo>
                    <a:cubicBezTo>
                      <a:pt x="413" y="63"/>
                      <a:pt x="412" y="63"/>
                      <a:pt x="412" y="63"/>
                    </a:cubicBezTo>
                    <a:cubicBezTo>
                      <a:pt x="409" y="61"/>
                      <a:pt x="406" y="61"/>
                      <a:pt x="403" y="62"/>
                    </a:cubicBezTo>
                    <a:cubicBezTo>
                      <a:pt x="400" y="64"/>
                      <a:pt x="400" y="67"/>
                      <a:pt x="401" y="71"/>
                    </a:cubicBezTo>
                    <a:cubicBezTo>
                      <a:pt x="400" y="71"/>
                      <a:pt x="400" y="72"/>
                      <a:pt x="400" y="72"/>
                    </a:cubicBezTo>
                    <a:cubicBezTo>
                      <a:pt x="400" y="75"/>
                      <a:pt x="400" y="75"/>
                      <a:pt x="400" y="75"/>
                    </a:cubicBezTo>
                    <a:cubicBezTo>
                      <a:pt x="400" y="76"/>
                      <a:pt x="401" y="76"/>
                      <a:pt x="401" y="76"/>
                    </a:cubicBezTo>
                    <a:cubicBezTo>
                      <a:pt x="401" y="76"/>
                      <a:pt x="403" y="81"/>
                      <a:pt x="404" y="82"/>
                    </a:cubicBezTo>
                    <a:cubicBezTo>
                      <a:pt x="404" y="85"/>
                      <a:pt x="404" y="85"/>
                      <a:pt x="404" y="85"/>
                    </a:cubicBezTo>
                    <a:cubicBezTo>
                      <a:pt x="403" y="86"/>
                      <a:pt x="403" y="86"/>
                      <a:pt x="403" y="86"/>
                    </a:cubicBezTo>
                    <a:cubicBezTo>
                      <a:pt x="395" y="87"/>
                      <a:pt x="395" y="87"/>
                      <a:pt x="395" y="87"/>
                    </a:cubicBezTo>
                    <a:cubicBezTo>
                      <a:pt x="394" y="78"/>
                      <a:pt x="392" y="70"/>
                      <a:pt x="388" y="61"/>
                    </a:cubicBezTo>
                    <a:cubicBezTo>
                      <a:pt x="388" y="61"/>
                      <a:pt x="388" y="61"/>
                      <a:pt x="388" y="61"/>
                    </a:cubicBezTo>
                    <a:cubicBezTo>
                      <a:pt x="388" y="61"/>
                      <a:pt x="388" y="61"/>
                      <a:pt x="388" y="61"/>
                    </a:cubicBezTo>
                    <a:cubicBezTo>
                      <a:pt x="378" y="59"/>
                      <a:pt x="378" y="59"/>
                      <a:pt x="378" y="59"/>
                    </a:cubicBezTo>
                    <a:cubicBezTo>
                      <a:pt x="376" y="58"/>
                      <a:pt x="376" y="58"/>
                      <a:pt x="376" y="58"/>
                    </a:cubicBezTo>
                    <a:cubicBezTo>
                      <a:pt x="376" y="55"/>
                      <a:pt x="376" y="55"/>
                      <a:pt x="376" y="55"/>
                    </a:cubicBezTo>
                    <a:cubicBezTo>
                      <a:pt x="378" y="53"/>
                      <a:pt x="380" y="48"/>
                      <a:pt x="380" y="48"/>
                    </a:cubicBezTo>
                    <a:cubicBezTo>
                      <a:pt x="381" y="48"/>
                      <a:pt x="381" y="47"/>
                      <a:pt x="381" y="46"/>
                    </a:cubicBezTo>
                    <a:cubicBezTo>
                      <a:pt x="381" y="43"/>
                      <a:pt x="381" y="43"/>
                      <a:pt x="381" y="43"/>
                    </a:cubicBezTo>
                    <a:cubicBezTo>
                      <a:pt x="381" y="43"/>
                      <a:pt x="381" y="42"/>
                      <a:pt x="381" y="42"/>
                    </a:cubicBezTo>
                    <a:cubicBezTo>
                      <a:pt x="382" y="37"/>
                      <a:pt x="381" y="33"/>
                      <a:pt x="377" y="32"/>
                    </a:cubicBezTo>
                    <a:cubicBezTo>
                      <a:pt x="376" y="32"/>
                      <a:pt x="375" y="31"/>
                      <a:pt x="375" y="32"/>
                    </a:cubicBezTo>
                    <a:cubicBezTo>
                      <a:pt x="372" y="30"/>
                      <a:pt x="368" y="30"/>
                      <a:pt x="365" y="31"/>
                    </a:cubicBezTo>
                    <a:cubicBezTo>
                      <a:pt x="362" y="33"/>
                      <a:pt x="361" y="36"/>
                      <a:pt x="361" y="40"/>
                    </a:cubicBezTo>
                    <a:cubicBezTo>
                      <a:pt x="361" y="40"/>
                      <a:pt x="361" y="39"/>
                      <a:pt x="361" y="39"/>
                    </a:cubicBezTo>
                    <a:cubicBezTo>
                      <a:pt x="361" y="39"/>
                      <a:pt x="361" y="39"/>
                      <a:pt x="361" y="39"/>
                    </a:cubicBezTo>
                    <a:cubicBezTo>
                      <a:pt x="361" y="39"/>
                      <a:pt x="361" y="39"/>
                      <a:pt x="361" y="39"/>
                    </a:cubicBezTo>
                    <a:cubicBezTo>
                      <a:pt x="356" y="38"/>
                      <a:pt x="356" y="38"/>
                      <a:pt x="356" y="38"/>
                    </a:cubicBezTo>
                    <a:cubicBezTo>
                      <a:pt x="356" y="32"/>
                      <a:pt x="356" y="23"/>
                      <a:pt x="356" y="22"/>
                    </a:cubicBezTo>
                    <a:cubicBezTo>
                      <a:pt x="356" y="18"/>
                      <a:pt x="354" y="15"/>
                      <a:pt x="351" y="14"/>
                    </a:cubicBezTo>
                    <a:cubicBezTo>
                      <a:pt x="349" y="11"/>
                      <a:pt x="347" y="10"/>
                      <a:pt x="344" y="10"/>
                    </a:cubicBezTo>
                    <a:cubicBezTo>
                      <a:pt x="339" y="10"/>
                      <a:pt x="335" y="15"/>
                      <a:pt x="335" y="21"/>
                    </a:cubicBezTo>
                    <a:cubicBezTo>
                      <a:pt x="335" y="22"/>
                      <a:pt x="336" y="31"/>
                      <a:pt x="336" y="38"/>
                    </a:cubicBezTo>
                    <a:cubicBezTo>
                      <a:pt x="329" y="39"/>
                      <a:pt x="329" y="39"/>
                      <a:pt x="329" y="39"/>
                    </a:cubicBezTo>
                    <a:cubicBezTo>
                      <a:pt x="329" y="40"/>
                      <a:pt x="329" y="40"/>
                      <a:pt x="329" y="40"/>
                    </a:cubicBezTo>
                    <a:cubicBezTo>
                      <a:pt x="327" y="45"/>
                      <a:pt x="325" y="50"/>
                      <a:pt x="324" y="55"/>
                    </a:cubicBezTo>
                    <a:cubicBezTo>
                      <a:pt x="323" y="48"/>
                      <a:pt x="321" y="40"/>
                      <a:pt x="318" y="33"/>
                    </a:cubicBezTo>
                    <a:cubicBezTo>
                      <a:pt x="318" y="33"/>
                      <a:pt x="317" y="33"/>
                      <a:pt x="317" y="33"/>
                    </a:cubicBezTo>
                    <a:cubicBezTo>
                      <a:pt x="317" y="33"/>
                      <a:pt x="317" y="33"/>
                      <a:pt x="317" y="33"/>
                    </a:cubicBezTo>
                    <a:cubicBezTo>
                      <a:pt x="307" y="31"/>
                      <a:pt x="307" y="31"/>
                      <a:pt x="307" y="31"/>
                    </a:cubicBezTo>
                    <a:cubicBezTo>
                      <a:pt x="305" y="30"/>
                      <a:pt x="305" y="30"/>
                      <a:pt x="305" y="30"/>
                    </a:cubicBezTo>
                    <a:cubicBezTo>
                      <a:pt x="305" y="26"/>
                      <a:pt x="305" y="26"/>
                      <a:pt x="305" y="26"/>
                    </a:cubicBezTo>
                    <a:cubicBezTo>
                      <a:pt x="307" y="24"/>
                      <a:pt x="309" y="19"/>
                      <a:pt x="309" y="19"/>
                    </a:cubicBezTo>
                    <a:cubicBezTo>
                      <a:pt x="310" y="19"/>
                      <a:pt x="310" y="18"/>
                      <a:pt x="310" y="17"/>
                    </a:cubicBezTo>
                    <a:cubicBezTo>
                      <a:pt x="310" y="14"/>
                      <a:pt x="310" y="14"/>
                      <a:pt x="310" y="14"/>
                    </a:cubicBezTo>
                    <a:cubicBezTo>
                      <a:pt x="310" y="13"/>
                      <a:pt x="310" y="13"/>
                      <a:pt x="310" y="13"/>
                    </a:cubicBezTo>
                    <a:cubicBezTo>
                      <a:pt x="311" y="8"/>
                      <a:pt x="310" y="3"/>
                      <a:pt x="306" y="2"/>
                    </a:cubicBezTo>
                    <a:cubicBezTo>
                      <a:pt x="305" y="2"/>
                      <a:pt x="304" y="2"/>
                      <a:pt x="303" y="2"/>
                    </a:cubicBezTo>
                    <a:cubicBezTo>
                      <a:pt x="300" y="0"/>
                      <a:pt x="296" y="0"/>
                      <a:pt x="293" y="1"/>
                    </a:cubicBezTo>
                    <a:cubicBezTo>
                      <a:pt x="289" y="3"/>
                      <a:pt x="288" y="8"/>
                      <a:pt x="289" y="13"/>
                    </a:cubicBezTo>
                    <a:cubicBezTo>
                      <a:pt x="289" y="13"/>
                      <a:pt x="289" y="13"/>
                      <a:pt x="289" y="14"/>
                    </a:cubicBezTo>
                    <a:cubicBezTo>
                      <a:pt x="289" y="17"/>
                      <a:pt x="289" y="17"/>
                      <a:pt x="289" y="17"/>
                    </a:cubicBezTo>
                    <a:cubicBezTo>
                      <a:pt x="289" y="18"/>
                      <a:pt x="289" y="19"/>
                      <a:pt x="290" y="19"/>
                    </a:cubicBezTo>
                    <a:cubicBezTo>
                      <a:pt x="290" y="19"/>
                      <a:pt x="292" y="25"/>
                      <a:pt x="294" y="27"/>
                    </a:cubicBezTo>
                    <a:cubicBezTo>
                      <a:pt x="294" y="30"/>
                      <a:pt x="294" y="30"/>
                      <a:pt x="294" y="30"/>
                    </a:cubicBezTo>
                    <a:cubicBezTo>
                      <a:pt x="293" y="31"/>
                      <a:pt x="293" y="31"/>
                      <a:pt x="293" y="31"/>
                    </a:cubicBezTo>
                    <a:cubicBezTo>
                      <a:pt x="282" y="33"/>
                      <a:pt x="282" y="33"/>
                      <a:pt x="282" y="33"/>
                    </a:cubicBezTo>
                    <a:cubicBezTo>
                      <a:pt x="282" y="34"/>
                      <a:pt x="282" y="34"/>
                      <a:pt x="282" y="34"/>
                    </a:cubicBezTo>
                    <a:cubicBezTo>
                      <a:pt x="281" y="35"/>
                      <a:pt x="280" y="37"/>
                      <a:pt x="280" y="38"/>
                    </a:cubicBezTo>
                    <a:cubicBezTo>
                      <a:pt x="278" y="38"/>
                      <a:pt x="278" y="38"/>
                      <a:pt x="278" y="38"/>
                    </a:cubicBezTo>
                    <a:cubicBezTo>
                      <a:pt x="278" y="32"/>
                      <a:pt x="278" y="23"/>
                      <a:pt x="278" y="22"/>
                    </a:cubicBezTo>
                    <a:cubicBezTo>
                      <a:pt x="278" y="18"/>
                      <a:pt x="276" y="15"/>
                      <a:pt x="273" y="14"/>
                    </a:cubicBezTo>
                    <a:cubicBezTo>
                      <a:pt x="272" y="11"/>
                      <a:pt x="269" y="10"/>
                      <a:pt x="266" y="10"/>
                    </a:cubicBezTo>
                    <a:cubicBezTo>
                      <a:pt x="262" y="10"/>
                      <a:pt x="258" y="15"/>
                      <a:pt x="258" y="21"/>
                    </a:cubicBezTo>
                    <a:cubicBezTo>
                      <a:pt x="258" y="22"/>
                      <a:pt x="258" y="31"/>
                      <a:pt x="258" y="38"/>
                    </a:cubicBezTo>
                    <a:cubicBezTo>
                      <a:pt x="251" y="39"/>
                      <a:pt x="251" y="39"/>
                      <a:pt x="251" y="39"/>
                    </a:cubicBezTo>
                    <a:cubicBezTo>
                      <a:pt x="251" y="40"/>
                      <a:pt x="251" y="40"/>
                      <a:pt x="251" y="40"/>
                    </a:cubicBezTo>
                    <a:cubicBezTo>
                      <a:pt x="248" y="46"/>
                      <a:pt x="246" y="53"/>
                      <a:pt x="245" y="60"/>
                    </a:cubicBezTo>
                    <a:cubicBezTo>
                      <a:pt x="241" y="59"/>
                      <a:pt x="241" y="59"/>
                      <a:pt x="241" y="59"/>
                    </a:cubicBezTo>
                    <a:cubicBezTo>
                      <a:pt x="240" y="58"/>
                      <a:pt x="240" y="58"/>
                      <a:pt x="240" y="58"/>
                    </a:cubicBezTo>
                    <a:cubicBezTo>
                      <a:pt x="240" y="55"/>
                      <a:pt x="240" y="55"/>
                      <a:pt x="240" y="55"/>
                    </a:cubicBezTo>
                    <a:cubicBezTo>
                      <a:pt x="242" y="53"/>
                      <a:pt x="243" y="48"/>
                      <a:pt x="243" y="48"/>
                    </a:cubicBezTo>
                    <a:cubicBezTo>
                      <a:pt x="244" y="48"/>
                      <a:pt x="245" y="47"/>
                      <a:pt x="245" y="46"/>
                    </a:cubicBezTo>
                    <a:cubicBezTo>
                      <a:pt x="245" y="43"/>
                      <a:pt x="245" y="43"/>
                      <a:pt x="245" y="43"/>
                    </a:cubicBezTo>
                    <a:cubicBezTo>
                      <a:pt x="245" y="43"/>
                      <a:pt x="245" y="42"/>
                      <a:pt x="244" y="42"/>
                    </a:cubicBezTo>
                    <a:cubicBezTo>
                      <a:pt x="245" y="37"/>
                      <a:pt x="244" y="33"/>
                      <a:pt x="240" y="32"/>
                    </a:cubicBezTo>
                    <a:cubicBezTo>
                      <a:pt x="240" y="32"/>
                      <a:pt x="239" y="31"/>
                      <a:pt x="238" y="32"/>
                    </a:cubicBezTo>
                    <a:cubicBezTo>
                      <a:pt x="235" y="30"/>
                      <a:pt x="231" y="30"/>
                      <a:pt x="228" y="31"/>
                    </a:cubicBezTo>
                    <a:cubicBezTo>
                      <a:pt x="225" y="33"/>
                      <a:pt x="224" y="37"/>
                      <a:pt x="225" y="42"/>
                    </a:cubicBezTo>
                    <a:cubicBezTo>
                      <a:pt x="224" y="42"/>
                      <a:pt x="224" y="43"/>
                      <a:pt x="224" y="43"/>
                    </a:cubicBezTo>
                    <a:cubicBezTo>
                      <a:pt x="224" y="46"/>
                      <a:pt x="224" y="46"/>
                      <a:pt x="224" y="46"/>
                    </a:cubicBezTo>
                    <a:cubicBezTo>
                      <a:pt x="224" y="47"/>
                      <a:pt x="225" y="48"/>
                      <a:pt x="226" y="48"/>
                    </a:cubicBezTo>
                    <a:cubicBezTo>
                      <a:pt x="226" y="48"/>
                      <a:pt x="228" y="53"/>
                      <a:pt x="229" y="55"/>
                    </a:cubicBezTo>
                    <a:cubicBezTo>
                      <a:pt x="229" y="58"/>
                      <a:pt x="229" y="58"/>
                      <a:pt x="229" y="58"/>
                    </a:cubicBezTo>
                    <a:cubicBezTo>
                      <a:pt x="228" y="59"/>
                      <a:pt x="228" y="59"/>
                      <a:pt x="228" y="59"/>
                    </a:cubicBezTo>
                    <a:cubicBezTo>
                      <a:pt x="218" y="61"/>
                      <a:pt x="218" y="61"/>
                      <a:pt x="218" y="61"/>
                    </a:cubicBezTo>
                    <a:cubicBezTo>
                      <a:pt x="218" y="62"/>
                      <a:pt x="218" y="62"/>
                      <a:pt x="218" y="62"/>
                    </a:cubicBezTo>
                    <a:cubicBezTo>
                      <a:pt x="210" y="80"/>
                      <a:pt x="210" y="99"/>
                      <a:pt x="209" y="119"/>
                    </a:cubicBezTo>
                    <a:cubicBezTo>
                      <a:pt x="210" y="119"/>
                      <a:pt x="210" y="119"/>
                      <a:pt x="210" y="119"/>
                    </a:cubicBezTo>
                    <a:cubicBezTo>
                      <a:pt x="210" y="123"/>
                      <a:pt x="210" y="123"/>
                      <a:pt x="210" y="123"/>
                    </a:cubicBezTo>
                    <a:cubicBezTo>
                      <a:pt x="210" y="125"/>
                      <a:pt x="211" y="126"/>
                      <a:pt x="213" y="126"/>
                    </a:cubicBezTo>
                    <a:cubicBezTo>
                      <a:pt x="215" y="126"/>
                      <a:pt x="216" y="125"/>
                      <a:pt x="216" y="123"/>
                    </a:cubicBezTo>
                    <a:cubicBezTo>
                      <a:pt x="217" y="158"/>
                      <a:pt x="217" y="158"/>
                      <a:pt x="217" y="158"/>
                    </a:cubicBezTo>
                    <a:cubicBezTo>
                      <a:pt x="209" y="161"/>
                      <a:pt x="200" y="163"/>
                      <a:pt x="192" y="166"/>
                    </a:cubicBezTo>
                    <a:cubicBezTo>
                      <a:pt x="192" y="155"/>
                      <a:pt x="192" y="155"/>
                      <a:pt x="192" y="155"/>
                    </a:cubicBezTo>
                    <a:cubicBezTo>
                      <a:pt x="192" y="156"/>
                      <a:pt x="193" y="157"/>
                      <a:pt x="195" y="157"/>
                    </a:cubicBezTo>
                    <a:cubicBezTo>
                      <a:pt x="196" y="157"/>
                      <a:pt x="197" y="156"/>
                      <a:pt x="197" y="155"/>
                    </a:cubicBezTo>
                    <a:cubicBezTo>
                      <a:pt x="197" y="152"/>
                      <a:pt x="197" y="152"/>
                      <a:pt x="197" y="152"/>
                    </a:cubicBezTo>
                    <a:cubicBezTo>
                      <a:pt x="198" y="152"/>
                      <a:pt x="198" y="152"/>
                      <a:pt x="198" y="152"/>
                    </a:cubicBezTo>
                    <a:cubicBezTo>
                      <a:pt x="197" y="136"/>
                      <a:pt x="197" y="122"/>
                      <a:pt x="191" y="107"/>
                    </a:cubicBezTo>
                    <a:cubicBezTo>
                      <a:pt x="191" y="107"/>
                      <a:pt x="191" y="107"/>
                      <a:pt x="191" y="107"/>
                    </a:cubicBezTo>
                    <a:cubicBezTo>
                      <a:pt x="191" y="107"/>
                      <a:pt x="191" y="107"/>
                      <a:pt x="191" y="107"/>
                    </a:cubicBezTo>
                    <a:cubicBezTo>
                      <a:pt x="186" y="107"/>
                      <a:pt x="186" y="107"/>
                      <a:pt x="186" y="107"/>
                    </a:cubicBezTo>
                    <a:cubicBezTo>
                      <a:pt x="187" y="101"/>
                      <a:pt x="187" y="94"/>
                      <a:pt x="187" y="94"/>
                    </a:cubicBezTo>
                    <a:cubicBezTo>
                      <a:pt x="187" y="91"/>
                      <a:pt x="185" y="88"/>
                      <a:pt x="183" y="87"/>
                    </a:cubicBezTo>
                    <a:cubicBezTo>
                      <a:pt x="181" y="85"/>
                      <a:pt x="179" y="83"/>
                      <a:pt x="177" y="83"/>
                    </a:cubicBezTo>
                    <a:cubicBezTo>
                      <a:pt x="173" y="83"/>
                      <a:pt x="170" y="87"/>
                      <a:pt x="170" y="92"/>
                    </a:cubicBezTo>
                    <a:cubicBezTo>
                      <a:pt x="170" y="93"/>
                      <a:pt x="170" y="101"/>
                      <a:pt x="170" y="106"/>
                    </a:cubicBezTo>
                    <a:cubicBezTo>
                      <a:pt x="165" y="107"/>
                      <a:pt x="165" y="107"/>
                      <a:pt x="165" y="107"/>
                    </a:cubicBezTo>
                    <a:cubicBezTo>
                      <a:pt x="165" y="108"/>
                      <a:pt x="165" y="108"/>
                      <a:pt x="165" y="108"/>
                    </a:cubicBezTo>
                    <a:cubicBezTo>
                      <a:pt x="158" y="122"/>
                      <a:pt x="159" y="136"/>
                      <a:pt x="158" y="152"/>
                    </a:cubicBezTo>
                    <a:cubicBezTo>
                      <a:pt x="159" y="152"/>
                      <a:pt x="159" y="152"/>
                      <a:pt x="159" y="152"/>
                    </a:cubicBezTo>
                    <a:cubicBezTo>
                      <a:pt x="159" y="155"/>
                      <a:pt x="159" y="155"/>
                      <a:pt x="159" y="155"/>
                    </a:cubicBezTo>
                    <a:cubicBezTo>
                      <a:pt x="159" y="156"/>
                      <a:pt x="160" y="157"/>
                      <a:pt x="161" y="157"/>
                    </a:cubicBezTo>
                    <a:cubicBezTo>
                      <a:pt x="163" y="157"/>
                      <a:pt x="164" y="156"/>
                      <a:pt x="164" y="155"/>
                    </a:cubicBezTo>
                    <a:cubicBezTo>
                      <a:pt x="164" y="175"/>
                      <a:pt x="164" y="175"/>
                      <a:pt x="164" y="175"/>
                    </a:cubicBezTo>
                    <a:cubicBezTo>
                      <a:pt x="160" y="176"/>
                      <a:pt x="156" y="178"/>
                      <a:pt x="152" y="180"/>
                    </a:cubicBezTo>
                    <a:cubicBezTo>
                      <a:pt x="152" y="176"/>
                      <a:pt x="152" y="176"/>
                      <a:pt x="152" y="176"/>
                    </a:cubicBezTo>
                    <a:cubicBezTo>
                      <a:pt x="152" y="177"/>
                      <a:pt x="153" y="178"/>
                      <a:pt x="154" y="178"/>
                    </a:cubicBezTo>
                    <a:cubicBezTo>
                      <a:pt x="156" y="178"/>
                      <a:pt x="157" y="177"/>
                      <a:pt x="157" y="176"/>
                    </a:cubicBezTo>
                    <a:cubicBezTo>
                      <a:pt x="157" y="173"/>
                      <a:pt x="157" y="173"/>
                      <a:pt x="157" y="173"/>
                    </a:cubicBezTo>
                    <a:cubicBezTo>
                      <a:pt x="158" y="173"/>
                      <a:pt x="158" y="173"/>
                      <a:pt x="158" y="173"/>
                    </a:cubicBezTo>
                    <a:cubicBezTo>
                      <a:pt x="156" y="160"/>
                      <a:pt x="157" y="147"/>
                      <a:pt x="151" y="135"/>
                    </a:cubicBezTo>
                    <a:cubicBezTo>
                      <a:pt x="151" y="135"/>
                      <a:pt x="151" y="135"/>
                      <a:pt x="151" y="135"/>
                    </a:cubicBezTo>
                    <a:cubicBezTo>
                      <a:pt x="151" y="135"/>
                      <a:pt x="151" y="135"/>
                      <a:pt x="151" y="135"/>
                    </a:cubicBezTo>
                    <a:cubicBezTo>
                      <a:pt x="144" y="133"/>
                      <a:pt x="144" y="133"/>
                      <a:pt x="144" y="133"/>
                    </a:cubicBezTo>
                    <a:cubicBezTo>
                      <a:pt x="143" y="132"/>
                      <a:pt x="143" y="132"/>
                      <a:pt x="143" y="132"/>
                    </a:cubicBezTo>
                    <a:cubicBezTo>
                      <a:pt x="143" y="130"/>
                      <a:pt x="143" y="130"/>
                      <a:pt x="143" y="130"/>
                    </a:cubicBezTo>
                    <a:cubicBezTo>
                      <a:pt x="144" y="129"/>
                      <a:pt x="146" y="125"/>
                      <a:pt x="146" y="125"/>
                    </a:cubicBezTo>
                    <a:cubicBezTo>
                      <a:pt x="146" y="125"/>
                      <a:pt x="147" y="125"/>
                      <a:pt x="147" y="124"/>
                    </a:cubicBezTo>
                    <a:cubicBezTo>
                      <a:pt x="147" y="122"/>
                      <a:pt x="147" y="122"/>
                      <a:pt x="147" y="122"/>
                    </a:cubicBezTo>
                    <a:cubicBezTo>
                      <a:pt x="147" y="122"/>
                      <a:pt x="146" y="122"/>
                      <a:pt x="146" y="122"/>
                    </a:cubicBezTo>
                    <a:cubicBezTo>
                      <a:pt x="147" y="119"/>
                      <a:pt x="146" y="116"/>
                      <a:pt x="144" y="115"/>
                    </a:cubicBezTo>
                    <a:cubicBezTo>
                      <a:pt x="143" y="115"/>
                      <a:pt x="143" y="115"/>
                      <a:pt x="142" y="115"/>
                    </a:cubicBezTo>
                    <a:cubicBezTo>
                      <a:pt x="140" y="113"/>
                      <a:pt x="137" y="113"/>
                      <a:pt x="135" y="114"/>
                    </a:cubicBezTo>
                    <a:cubicBezTo>
                      <a:pt x="133" y="115"/>
                      <a:pt x="133" y="118"/>
                      <a:pt x="133" y="121"/>
                    </a:cubicBezTo>
                    <a:cubicBezTo>
                      <a:pt x="133" y="122"/>
                      <a:pt x="133" y="122"/>
                      <a:pt x="133" y="122"/>
                    </a:cubicBezTo>
                    <a:cubicBezTo>
                      <a:pt x="133" y="124"/>
                      <a:pt x="133" y="124"/>
                      <a:pt x="133" y="124"/>
                    </a:cubicBezTo>
                    <a:cubicBezTo>
                      <a:pt x="133" y="125"/>
                      <a:pt x="133" y="125"/>
                      <a:pt x="134" y="125"/>
                    </a:cubicBezTo>
                    <a:cubicBezTo>
                      <a:pt x="134" y="125"/>
                      <a:pt x="135" y="129"/>
                      <a:pt x="136" y="130"/>
                    </a:cubicBezTo>
                    <a:cubicBezTo>
                      <a:pt x="136" y="132"/>
                      <a:pt x="136" y="132"/>
                      <a:pt x="136" y="132"/>
                    </a:cubicBezTo>
                    <a:cubicBezTo>
                      <a:pt x="135" y="133"/>
                      <a:pt x="135" y="133"/>
                      <a:pt x="135" y="133"/>
                    </a:cubicBezTo>
                    <a:cubicBezTo>
                      <a:pt x="128" y="135"/>
                      <a:pt x="128" y="135"/>
                      <a:pt x="128" y="135"/>
                    </a:cubicBezTo>
                    <a:cubicBezTo>
                      <a:pt x="128" y="135"/>
                      <a:pt x="128" y="135"/>
                      <a:pt x="128" y="135"/>
                    </a:cubicBezTo>
                    <a:cubicBezTo>
                      <a:pt x="126" y="140"/>
                      <a:pt x="125" y="144"/>
                      <a:pt x="124" y="149"/>
                    </a:cubicBezTo>
                    <a:cubicBezTo>
                      <a:pt x="117" y="148"/>
                      <a:pt x="117" y="148"/>
                      <a:pt x="117" y="148"/>
                    </a:cubicBezTo>
                    <a:cubicBezTo>
                      <a:pt x="117" y="147"/>
                      <a:pt x="117" y="147"/>
                      <a:pt x="117" y="147"/>
                    </a:cubicBezTo>
                    <a:cubicBezTo>
                      <a:pt x="117" y="145"/>
                      <a:pt x="117" y="145"/>
                      <a:pt x="117" y="145"/>
                    </a:cubicBezTo>
                    <a:cubicBezTo>
                      <a:pt x="118" y="143"/>
                      <a:pt x="119" y="140"/>
                      <a:pt x="119" y="140"/>
                    </a:cubicBezTo>
                    <a:cubicBezTo>
                      <a:pt x="119" y="140"/>
                      <a:pt x="120" y="140"/>
                      <a:pt x="120" y="139"/>
                    </a:cubicBezTo>
                    <a:cubicBezTo>
                      <a:pt x="120" y="137"/>
                      <a:pt x="120" y="137"/>
                      <a:pt x="120" y="137"/>
                    </a:cubicBezTo>
                    <a:cubicBezTo>
                      <a:pt x="120" y="137"/>
                      <a:pt x="120" y="136"/>
                      <a:pt x="120" y="136"/>
                    </a:cubicBezTo>
                    <a:cubicBezTo>
                      <a:pt x="120" y="133"/>
                      <a:pt x="120" y="130"/>
                      <a:pt x="117" y="129"/>
                    </a:cubicBezTo>
                    <a:cubicBezTo>
                      <a:pt x="116" y="129"/>
                      <a:pt x="116" y="129"/>
                      <a:pt x="115" y="129"/>
                    </a:cubicBezTo>
                    <a:cubicBezTo>
                      <a:pt x="113" y="128"/>
                      <a:pt x="111" y="128"/>
                      <a:pt x="109" y="129"/>
                    </a:cubicBezTo>
                    <a:cubicBezTo>
                      <a:pt x="106" y="130"/>
                      <a:pt x="106" y="133"/>
                      <a:pt x="106" y="136"/>
                    </a:cubicBezTo>
                    <a:cubicBezTo>
                      <a:pt x="106" y="136"/>
                      <a:pt x="106" y="137"/>
                      <a:pt x="106" y="137"/>
                    </a:cubicBezTo>
                    <a:cubicBezTo>
                      <a:pt x="106" y="139"/>
                      <a:pt x="106" y="139"/>
                      <a:pt x="106" y="139"/>
                    </a:cubicBezTo>
                    <a:cubicBezTo>
                      <a:pt x="106" y="140"/>
                      <a:pt x="106" y="140"/>
                      <a:pt x="107" y="140"/>
                    </a:cubicBezTo>
                    <a:cubicBezTo>
                      <a:pt x="107" y="140"/>
                      <a:pt x="108" y="144"/>
                      <a:pt x="109" y="145"/>
                    </a:cubicBezTo>
                    <a:cubicBezTo>
                      <a:pt x="109" y="147"/>
                      <a:pt x="109" y="147"/>
                      <a:pt x="109" y="147"/>
                    </a:cubicBezTo>
                    <a:cubicBezTo>
                      <a:pt x="109" y="148"/>
                      <a:pt x="109" y="148"/>
                      <a:pt x="109" y="148"/>
                    </a:cubicBezTo>
                    <a:cubicBezTo>
                      <a:pt x="102" y="149"/>
                      <a:pt x="102" y="149"/>
                      <a:pt x="102" y="149"/>
                    </a:cubicBezTo>
                    <a:cubicBezTo>
                      <a:pt x="102" y="150"/>
                      <a:pt x="102" y="150"/>
                      <a:pt x="102" y="150"/>
                    </a:cubicBezTo>
                    <a:cubicBezTo>
                      <a:pt x="99" y="155"/>
                      <a:pt x="98" y="161"/>
                      <a:pt x="97" y="167"/>
                    </a:cubicBezTo>
                    <a:cubicBezTo>
                      <a:pt x="94" y="167"/>
                      <a:pt x="94" y="167"/>
                      <a:pt x="94" y="167"/>
                    </a:cubicBezTo>
                    <a:cubicBezTo>
                      <a:pt x="93" y="166"/>
                      <a:pt x="93" y="166"/>
                      <a:pt x="93" y="166"/>
                    </a:cubicBezTo>
                    <a:cubicBezTo>
                      <a:pt x="93" y="164"/>
                      <a:pt x="93" y="164"/>
                      <a:pt x="93" y="164"/>
                    </a:cubicBezTo>
                    <a:cubicBezTo>
                      <a:pt x="94" y="162"/>
                      <a:pt x="96" y="159"/>
                      <a:pt x="96" y="159"/>
                    </a:cubicBezTo>
                    <a:cubicBezTo>
                      <a:pt x="96" y="159"/>
                      <a:pt x="97" y="159"/>
                      <a:pt x="97" y="158"/>
                    </a:cubicBezTo>
                    <a:cubicBezTo>
                      <a:pt x="97" y="156"/>
                      <a:pt x="97" y="156"/>
                      <a:pt x="97" y="156"/>
                    </a:cubicBezTo>
                    <a:cubicBezTo>
                      <a:pt x="97" y="156"/>
                      <a:pt x="96" y="156"/>
                      <a:pt x="96" y="156"/>
                    </a:cubicBezTo>
                    <a:cubicBezTo>
                      <a:pt x="97" y="153"/>
                      <a:pt x="96" y="150"/>
                      <a:pt x="94" y="149"/>
                    </a:cubicBezTo>
                    <a:cubicBezTo>
                      <a:pt x="93" y="149"/>
                      <a:pt x="93" y="149"/>
                      <a:pt x="92" y="149"/>
                    </a:cubicBezTo>
                    <a:cubicBezTo>
                      <a:pt x="90" y="148"/>
                      <a:pt x="88" y="148"/>
                      <a:pt x="86" y="148"/>
                    </a:cubicBezTo>
                    <a:cubicBezTo>
                      <a:pt x="83" y="150"/>
                      <a:pt x="83" y="152"/>
                      <a:pt x="83" y="155"/>
                    </a:cubicBezTo>
                    <a:cubicBezTo>
                      <a:pt x="83" y="156"/>
                      <a:pt x="83" y="156"/>
                      <a:pt x="83" y="156"/>
                    </a:cubicBezTo>
                    <a:cubicBezTo>
                      <a:pt x="83" y="158"/>
                      <a:pt x="83" y="158"/>
                      <a:pt x="83" y="158"/>
                    </a:cubicBezTo>
                    <a:cubicBezTo>
                      <a:pt x="83" y="159"/>
                      <a:pt x="84" y="159"/>
                      <a:pt x="84" y="159"/>
                    </a:cubicBezTo>
                    <a:cubicBezTo>
                      <a:pt x="84" y="159"/>
                      <a:pt x="85" y="163"/>
                      <a:pt x="87" y="164"/>
                    </a:cubicBezTo>
                    <a:cubicBezTo>
                      <a:pt x="87" y="166"/>
                      <a:pt x="87" y="166"/>
                      <a:pt x="87" y="166"/>
                    </a:cubicBezTo>
                    <a:cubicBezTo>
                      <a:pt x="86" y="167"/>
                      <a:pt x="86" y="167"/>
                      <a:pt x="86" y="167"/>
                    </a:cubicBezTo>
                    <a:cubicBezTo>
                      <a:pt x="79" y="168"/>
                      <a:pt x="79" y="168"/>
                      <a:pt x="79" y="168"/>
                    </a:cubicBezTo>
                    <a:cubicBezTo>
                      <a:pt x="79" y="168"/>
                      <a:pt x="79" y="168"/>
                      <a:pt x="79" y="168"/>
                    </a:cubicBezTo>
                    <a:cubicBezTo>
                      <a:pt x="73" y="180"/>
                      <a:pt x="74" y="192"/>
                      <a:pt x="73" y="206"/>
                    </a:cubicBezTo>
                    <a:cubicBezTo>
                      <a:pt x="74" y="206"/>
                      <a:pt x="74" y="206"/>
                      <a:pt x="74" y="206"/>
                    </a:cubicBezTo>
                    <a:cubicBezTo>
                      <a:pt x="74" y="208"/>
                      <a:pt x="74" y="208"/>
                      <a:pt x="74" y="208"/>
                    </a:cubicBezTo>
                    <a:cubicBezTo>
                      <a:pt x="74" y="209"/>
                      <a:pt x="75" y="210"/>
                      <a:pt x="76" y="210"/>
                    </a:cubicBezTo>
                    <a:cubicBezTo>
                      <a:pt x="77" y="210"/>
                      <a:pt x="78" y="209"/>
                      <a:pt x="78" y="208"/>
                    </a:cubicBezTo>
                    <a:cubicBezTo>
                      <a:pt x="78" y="218"/>
                      <a:pt x="78" y="218"/>
                      <a:pt x="78" y="218"/>
                    </a:cubicBezTo>
                    <a:cubicBezTo>
                      <a:pt x="50" y="236"/>
                      <a:pt x="24" y="257"/>
                      <a:pt x="0" y="281"/>
                    </a:cubicBezTo>
                    <a:cubicBezTo>
                      <a:pt x="232" y="281"/>
                      <a:pt x="232" y="281"/>
                      <a:pt x="232" y="281"/>
                    </a:cubicBezTo>
                    <a:cubicBezTo>
                      <a:pt x="655" y="281"/>
                      <a:pt x="655" y="281"/>
                      <a:pt x="655" y="281"/>
                    </a:cubicBezTo>
                    <a:cubicBezTo>
                      <a:pt x="589" y="215"/>
                      <a:pt x="508" y="173"/>
                      <a:pt x="424" y="155"/>
                    </a:cubicBezTo>
                    <a:close/>
                    <a:moveTo>
                      <a:pt x="389" y="141"/>
                    </a:moveTo>
                    <a:cubicBezTo>
                      <a:pt x="390" y="141"/>
                      <a:pt x="390" y="141"/>
                      <a:pt x="391" y="141"/>
                    </a:cubicBezTo>
                    <a:cubicBezTo>
                      <a:pt x="392" y="141"/>
                      <a:pt x="394" y="140"/>
                      <a:pt x="394" y="139"/>
                    </a:cubicBezTo>
                    <a:cubicBezTo>
                      <a:pt x="394" y="150"/>
                      <a:pt x="394" y="150"/>
                      <a:pt x="394" y="150"/>
                    </a:cubicBezTo>
                    <a:cubicBezTo>
                      <a:pt x="392" y="150"/>
                      <a:pt x="390" y="150"/>
                      <a:pt x="389" y="149"/>
                    </a:cubicBezTo>
                    <a:lnTo>
                      <a:pt x="389" y="141"/>
                    </a:lnTo>
                    <a:close/>
                    <a:moveTo>
                      <a:pt x="126" y="191"/>
                    </a:moveTo>
                    <a:cubicBezTo>
                      <a:pt x="126" y="191"/>
                      <a:pt x="126" y="191"/>
                      <a:pt x="126" y="191"/>
                    </a:cubicBezTo>
                    <a:cubicBezTo>
                      <a:pt x="126" y="191"/>
                      <a:pt x="126" y="191"/>
                      <a:pt x="125" y="191"/>
                    </a:cubicBezTo>
                    <a:lnTo>
                      <a:pt x="126" y="191"/>
                    </a:lnTo>
                    <a:close/>
                    <a:moveTo>
                      <a:pt x="318" y="145"/>
                    </a:moveTo>
                    <a:cubicBezTo>
                      <a:pt x="319" y="99"/>
                      <a:pt x="319" y="99"/>
                      <a:pt x="319" y="99"/>
                    </a:cubicBezTo>
                    <a:cubicBezTo>
                      <a:pt x="319" y="101"/>
                      <a:pt x="321" y="102"/>
                      <a:pt x="323" y="102"/>
                    </a:cubicBezTo>
                    <a:cubicBezTo>
                      <a:pt x="324" y="102"/>
                      <a:pt x="326" y="101"/>
                      <a:pt x="326" y="100"/>
                    </a:cubicBezTo>
                    <a:cubicBezTo>
                      <a:pt x="327" y="99"/>
                      <a:pt x="328" y="98"/>
                      <a:pt x="328" y="97"/>
                    </a:cubicBezTo>
                    <a:cubicBezTo>
                      <a:pt x="329" y="145"/>
                      <a:pt x="329" y="145"/>
                      <a:pt x="329" y="145"/>
                    </a:cubicBezTo>
                    <a:cubicBezTo>
                      <a:pt x="325" y="145"/>
                      <a:pt x="321" y="145"/>
                      <a:pt x="318" y="14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23"/>
              <p:cNvSpPr>
                <a:spLocks noChangeArrowheads="1"/>
              </p:cNvSpPr>
              <p:nvPr/>
            </p:nvSpPr>
            <p:spPr bwMode="auto">
              <a:xfrm>
                <a:off x="6929" y="3597"/>
                <a:ext cx="27" cy="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4"/>
              <p:cNvSpPr>
                <a:spLocks/>
              </p:cNvSpPr>
              <p:nvPr/>
            </p:nvSpPr>
            <p:spPr bwMode="auto">
              <a:xfrm>
                <a:off x="6905" y="3923"/>
                <a:ext cx="35" cy="17"/>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
              <p:cNvSpPr>
                <a:spLocks/>
              </p:cNvSpPr>
              <p:nvPr/>
            </p:nvSpPr>
            <p:spPr bwMode="auto">
              <a:xfrm>
                <a:off x="6943" y="3923"/>
                <a:ext cx="35" cy="17"/>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6"/>
              <p:cNvSpPr>
                <a:spLocks/>
              </p:cNvSpPr>
              <p:nvPr/>
            </p:nvSpPr>
            <p:spPr bwMode="auto">
              <a:xfrm>
                <a:off x="6918" y="3527"/>
                <a:ext cx="53" cy="64"/>
              </a:xfrm>
              <a:custGeom>
                <a:avLst/>
                <a:gdLst>
                  <a:gd name="T0" fmla="*/ 34 w 38"/>
                  <a:gd name="T1" fmla="*/ 26 h 46"/>
                  <a:gd name="T2" fmla="*/ 13 w 38"/>
                  <a:gd name="T3" fmla="*/ 43 h 46"/>
                  <a:gd name="T4" fmla="*/ 4 w 38"/>
                  <a:gd name="T5" fmla="*/ 18 h 46"/>
                  <a:gd name="T6" fmla="*/ 26 w 38"/>
                  <a:gd name="T7" fmla="*/ 3 h 46"/>
                  <a:gd name="T8" fmla="*/ 34 w 38"/>
                  <a:gd name="T9" fmla="*/ 26 h 46"/>
                </a:gdLst>
                <a:ahLst/>
                <a:cxnLst>
                  <a:cxn ang="0">
                    <a:pos x="T0" y="T1"/>
                  </a:cxn>
                  <a:cxn ang="0">
                    <a:pos x="T2" y="T3"/>
                  </a:cxn>
                  <a:cxn ang="0">
                    <a:pos x="T4" y="T5"/>
                  </a:cxn>
                  <a:cxn ang="0">
                    <a:pos x="T6" y="T7"/>
                  </a:cxn>
                  <a:cxn ang="0">
                    <a:pos x="T8" y="T9"/>
                  </a:cxn>
                </a:cxnLst>
                <a:rect l="0" t="0" r="r" b="b"/>
                <a:pathLst>
                  <a:path w="38" h="46">
                    <a:moveTo>
                      <a:pt x="34" y="26"/>
                    </a:moveTo>
                    <a:cubicBezTo>
                      <a:pt x="30" y="37"/>
                      <a:pt x="22" y="46"/>
                      <a:pt x="13" y="43"/>
                    </a:cubicBezTo>
                    <a:cubicBezTo>
                      <a:pt x="4" y="40"/>
                      <a:pt x="0" y="29"/>
                      <a:pt x="4" y="18"/>
                    </a:cubicBezTo>
                    <a:cubicBezTo>
                      <a:pt x="7" y="7"/>
                      <a:pt x="18" y="0"/>
                      <a:pt x="26" y="3"/>
                    </a:cubicBezTo>
                    <a:cubicBezTo>
                      <a:pt x="35" y="6"/>
                      <a:pt x="38" y="15"/>
                      <a:pt x="34"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p:cNvSpPr>
              <p:nvPr/>
            </p:nvSpPr>
            <p:spPr bwMode="auto">
              <a:xfrm>
                <a:off x="6911" y="3520"/>
                <a:ext cx="52" cy="60"/>
              </a:xfrm>
              <a:custGeom>
                <a:avLst/>
                <a:gdLst>
                  <a:gd name="T0" fmla="*/ 32 w 37"/>
                  <a:gd name="T1" fmla="*/ 14 h 43"/>
                  <a:gd name="T2" fmla="*/ 29 w 37"/>
                  <a:gd name="T3" fmla="*/ 39 h 43"/>
                  <a:gd name="T4" fmla="*/ 6 w 37"/>
                  <a:gd name="T5" fmla="*/ 29 h 43"/>
                  <a:gd name="T6" fmla="*/ 9 w 37"/>
                  <a:gd name="T7" fmla="*/ 5 h 43"/>
                  <a:gd name="T8" fmla="*/ 32 w 37"/>
                  <a:gd name="T9" fmla="*/ 14 h 43"/>
                </a:gdLst>
                <a:ahLst/>
                <a:cxnLst>
                  <a:cxn ang="0">
                    <a:pos x="T0" y="T1"/>
                  </a:cxn>
                  <a:cxn ang="0">
                    <a:pos x="T2" y="T3"/>
                  </a:cxn>
                  <a:cxn ang="0">
                    <a:pos x="T4" y="T5"/>
                  </a:cxn>
                  <a:cxn ang="0">
                    <a:pos x="T6" y="T7"/>
                  </a:cxn>
                  <a:cxn ang="0">
                    <a:pos x="T8" y="T9"/>
                  </a:cxn>
                </a:cxnLst>
                <a:rect l="0" t="0" r="r" b="b"/>
                <a:pathLst>
                  <a:path w="37" h="43">
                    <a:moveTo>
                      <a:pt x="32" y="14"/>
                    </a:moveTo>
                    <a:cubicBezTo>
                      <a:pt x="37" y="23"/>
                      <a:pt x="36" y="34"/>
                      <a:pt x="29" y="39"/>
                    </a:cubicBezTo>
                    <a:cubicBezTo>
                      <a:pt x="21" y="43"/>
                      <a:pt x="11" y="39"/>
                      <a:pt x="6" y="29"/>
                    </a:cubicBezTo>
                    <a:cubicBezTo>
                      <a:pt x="0" y="20"/>
                      <a:pt x="2" y="9"/>
                      <a:pt x="9" y="5"/>
                    </a:cubicBezTo>
                    <a:cubicBezTo>
                      <a:pt x="16" y="0"/>
                      <a:pt x="26" y="5"/>
                      <a:pt x="3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8"/>
              <p:cNvSpPr>
                <a:spLocks/>
              </p:cNvSpPr>
              <p:nvPr/>
            </p:nvSpPr>
            <p:spPr bwMode="auto">
              <a:xfrm>
                <a:off x="6929" y="3576"/>
                <a:ext cx="27" cy="28"/>
              </a:xfrm>
              <a:custGeom>
                <a:avLst/>
                <a:gdLst>
                  <a:gd name="T0" fmla="*/ 27 w 27"/>
                  <a:gd name="T1" fmla="*/ 21 h 28"/>
                  <a:gd name="T2" fmla="*/ 13 w 27"/>
                  <a:gd name="T3" fmla="*/ 28 h 28"/>
                  <a:gd name="T4" fmla="*/ 0 w 27"/>
                  <a:gd name="T5" fmla="*/ 21 h 28"/>
                  <a:gd name="T6" fmla="*/ 0 w 27"/>
                  <a:gd name="T7" fmla="*/ 0 h 28"/>
                  <a:gd name="T8" fmla="*/ 27 w 27"/>
                  <a:gd name="T9" fmla="*/ 0 h 28"/>
                  <a:gd name="T10" fmla="*/ 27 w 27"/>
                  <a:gd name="T11" fmla="*/ 21 h 28"/>
                </a:gdLst>
                <a:ahLst/>
                <a:cxnLst>
                  <a:cxn ang="0">
                    <a:pos x="T0" y="T1"/>
                  </a:cxn>
                  <a:cxn ang="0">
                    <a:pos x="T2" y="T3"/>
                  </a:cxn>
                  <a:cxn ang="0">
                    <a:pos x="T4" y="T5"/>
                  </a:cxn>
                  <a:cxn ang="0">
                    <a:pos x="T6" y="T7"/>
                  </a:cxn>
                  <a:cxn ang="0">
                    <a:pos x="T8" y="T9"/>
                  </a:cxn>
                  <a:cxn ang="0">
                    <a:pos x="T10" y="T11"/>
                  </a:cxn>
                </a:cxnLst>
                <a:rect l="0" t="0" r="r" b="b"/>
                <a:pathLst>
                  <a:path w="27" h="28">
                    <a:moveTo>
                      <a:pt x="27" y="21"/>
                    </a:moveTo>
                    <a:lnTo>
                      <a:pt x="13" y="28"/>
                    </a:lnTo>
                    <a:lnTo>
                      <a:pt x="0" y="21"/>
                    </a:lnTo>
                    <a:lnTo>
                      <a:pt x="0" y="0"/>
                    </a:lnTo>
                    <a:lnTo>
                      <a:pt x="27" y="0"/>
                    </a:lnTo>
                    <a:lnTo>
                      <a:pt x="27" y="2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9"/>
              <p:cNvSpPr>
                <a:spLocks/>
              </p:cNvSpPr>
              <p:nvPr/>
            </p:nvSpPr>
            <p:spPr bwMode="auto">
              <a:xfrm>
                <a:off x="6935" y="3604"/>
                <a:ext cx="15" cy="106"/>
              </a:xfrm>
              <a:custGeom>
                <a:avLst/>
                <a:gdLst>
                  <a:gd name="T0" fmla="*/ 11 w 15"/>
                  <a:gd name="T1" fmla="*/ 8 h 106"/>
                  <a:gd name="T2" fmla="*/ 15 w 15"/>
                  <a:gd name="T3" fmla="*/ 5 h 106"/>
                  <a:gd name="T4" fmla="*/ 7 w 15"/>
                  <a:gd name="T5" fmla="*/ 0 h 106"/>
                  <a:gd name="T6" fmla="*/ 0 w 15"/>
                  <a:gd name="T7" fmla="*/ 5 h 106"/>
                  <a:gd name="T8" fmla="*/ 2 w 15"/>
                  <a:gd name="T9" fmla="*/ 8 h 106"/>
                  <a:gd name="T10" fmla="*/ 2 w 15"/>
                  <a:gd name="T11" fmla="*/ 98 h 106"/>
                  <a:gd name="T12" fmla="*/ 7 w 15"/>
                  <a:gd name="T13" fmla="*/ 106 h 106"/>
                  <a:gd name="T14" fmla="*/ 11 w 15"/>
                  <a:gd name="T15" fmla="*/ 98 h 106"/>
                  <a:gd name="T16" fmla="*/ 11 w 15"/>
                  <a:gd name="T17" fmla="*/ 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6">
                    <a:moveTo>
                      <a:pt x="11" y="8"/>
                    </a:moveTo>
                    <a:lnTo>
                      <a:pt x="15" y="5"/>
                    </a:lnTo>
                    <a:lnTo>
                      <a:pt x="7" y="0"/>
                    </a:lnTo>
                    <a:lnTo>
                      <a:pt x="0" y="5"/>
                    </a:lnTo>
                    <a:lnTo>
                      <a:pt x="2" y="8"/>
                    </a:lnTo>
                    <a:lnTo>
                      <a:pt x="2" y="98"/>
                    </a:lnTo>
                    <a:lnTo>
                      <a:pt x="7" y="106"/>
                    </a:lnTo>
                    <a:lnTo>
                      <a:pt x="11" y="98"/>
                    </a:lnTo>
                    <a:lnTo>
                      <a:pt x="11" y="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0"/>
              <p:cNvSpPr>
                <a:spLocks/>
              </p:cNvSpPr>
              <p:nvPr/>
            </p:nvSpPr>
            <p:spPr bwMode="auto">
              <a:xfrm>
                <a:off x="6865" y="3605"/>
                <a:ext cx="57" cy="150"/>
              </a:xfrm>
              <a:custGeom>
                <a:avLst/>
                <a:gdLst>
                  <a:gd name="T0" fmla="*/ 41 w 41"/>
                  <a:gd name="T1" fmla="*/ 4 h 107"/>
                  <a:gd name="T2" fmla="*/ 25 w 41"/>
                  <a:gd name="T3" fmla="*/ 0 h 107"/>
                  <a:gd name="T4" fmla="*/ 0 w 41"/>
                  <a:gd name="T5" fmla="*/ 107 h 107"/>
                  <a:gd name="T6" fmla="*/ 16 w 41"/>
                  <a:gd name="T7" fmla="*/ 107 h 107"/>
                  <a:gd name="T8" fmla="*/ 41 w 41"/>
                  <a:gd name="T9" fmla="*/ 4 h 107"/>
                </a:gdLst>
                <a:ahLst/>
                <a:cxnLst>
                  <a:cxn ang="0">
                    <a:pos x="T0" y="T1"/>
                  </a:cxn>
                  <a:cxn ang="0">
                    <a:pos x="T2" y="T3"/>
                  </a:cxn>
                  <a:cxn ang="0">
                    <a:pos x="T4" y="T5"/>
                  </a:cxn>
                  <a:cxn ang="0">
                    <a:pos x="T6" y="T7"/>
                  </a:cxn>
                  <a:cxn ang="0">
                    <a:pos x="T8" y="T9"/>
                  </a:cxn>
                </a:cxnLst>
                <a:rect l="0" t="0" r="r" b="b"/>
                <a:pathLst>
                  <a:path w="41" h="107">
                    <a:moveTo>
                      <a:pt x="41" y="4"/>
                    </a:moveTo>
                    <a:cubicBezTo>
                      <a:pt x="36" y="3"/>
                      <a:pt x="30" y="2"/>
                      <a:pt x="25" y="0"/>
                    </a:cubicBezTo>
                    <a:cubicBezTo>
                      <a:pt x="9" y="34"/>
                      <a:pt x="3" y="69"/>
                      <a:pt x="0" y="107"/>
                    </a:cubicBezTo>
                    <a:cubicBezTo>
                      <a:pt x="16" y="107"/>
                      <a:pt x="16" y="107"/>
                      <a:pt x="16" y="107"/>
                    </a:cubicBezTo>
                    <a:cubicBezTo>
                      <a:pt x="20" y="71"/>
                      <a:pt x="26" y="38"/>
                      <a:pt x="41"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1"/>
              <p:cNvSpPr>
                <a:spLocks/>
              </p:cNvSpPr>
              <p:nvPr/>
            </p:nvSpPr>
            <p:spPr bwMode="auto">
              <a:xfrm>
                <a:off x="6963" y="3605"/>
                <a:ext cx="57" cy="150"/>
              </a:xfrm>
              <a:custGeom>
                <a:avLst/>
                <a:gdLst>
                  <a:gd name="T0" fmla="*/ 0 w 41"/>
                  <a:gd name="T1" fmla="*/ 4 h 107"/>
                  <a:gd name="T2" fmla="*/ 16 w 41"/>
                  <a:gd name="T3" fmla="*/ 0 h 107"/>
                  <a:gd name="T4" fmla="*/ 41 w 41"/>
                  <a:gd name="T5" fmla="*/ 107 h 107"/>
                  <a:gd name="T6" fmla="*/ 25 w 41"/>
                  <a:gd name="T7" fmla="*/ 107 h 107"/>
                  <a:gd name="T8" fmla="*/ 0 w 41"/>
                  <a:gd name="T9" fmla="*/ 4 h 107"/>
                </a:gdLst>
                <a:ahLst/>
                <a:cxnLst>
                  <a:cxn ang="0">
                    <a:pos x="T0" y="T1"/>
                  </a:cxn>
                  <a:cxn ang="0">
                    <a:pos x="T2" y="T3"/>
                  </a:cxn>
                  <a:cxn ang="0">
                    <a:pos x="T4" y="T5"/>
                  </a:cxn>
                  <a:cxn ang="0">
                    <a:pos x="T6" y="T7"/>
                  </a:cxn>
                  <a:cxn ang="0">
                    <a:pos x="T8" y="T9"/>
                  </a:cxn>
                </a:cxnLst>
                <a:rect l="0" t="0" r="r" b="b"/>
                <a:pathLst>
                  <a:path w="41" h="107">
                    <a:moveTo>
                      <a:pt x="0" y="4"/>
                    </a:moveTo>
                    <a:cubicBezTo>
                      <a:pt x="5" y="3"/>
                      <a:pt x="11" y="2"/>
                      <a:pt x="16" y="0"/>
                    </a:cubicBezTo>
                    <a:cubicBezTo>
                      <a:pt x="32" y="34"/>
                      <a:pt x="38" y="69"/>
                      <a:pt x="41" y="107"/>
                    </a:cubicBezTo>
                    <a:cubicBezTo>
                      <a:pt x="25" y="107"/>
                      <a:pt x="25" y="107"/>
                      <a:pt x="25" y="107"/>
                    </a:cubicBezTo>
                    <a:cubicBezTo>
                      <a:pt x="21" y="71"/>
                      <a:pt x="15" y="38"/>
                      <a:pt x="0"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2"/>
              <p:cNvSpPr>
                <a:spLocks/>
              </p:cNvSpPr>
              <p:nvPr/>
            </p:nvSpPr>
            <p:spPr bwMode="auto">
              <a:xfrm>
                <a:off x="6907" y="3769"/>
                <a:ext cx="35" cy="157"/>
              </a:xfrm>
              <a:custGeom>
                <a:avLst/>
                <a:gdLst>
                  <a:gd name="T0" fmla="*/ 28 w 35"/>
                  <a:gd name="T1" fmla="*/ 157 h 157"/>
                  <a:gd name="T2" fmla="*/ 4 w 35"/>
                  <a:gd name="T3" fmla="*/ 157 h 157"/>
                  <a:gd name="T4" fmla="*/ 0 w 35"/>
                  <a:gd name="T5" fmla="*/ 0 h 157"/>
                  <a:gd name="T6" fmla="*/ 35 w 35"/>
                  <a:gd name="T7" fmla="*/ 0 h 157"/>
                  <a:gd name="T8" fmla="*/ 28 w 35"/>
                  <a:gd name="T9" fmla="*/ 157 h 157"/>
                </a:gdLst>
                <a:ahLst/>
                <a:cxnLst>
                  <a:cxn ang="0">
                    <a:pos x="T0" y="T1"/>
                  </a:cxn>
                  <a:cxn ang="0">
                    <a:pos x="T2" y="T3"/>
                  </a:cxn>
                  <a:cxn ang="0">
                    <a:pos x="T4" y="T5"/>
                  </a:cxn>
                  <a:cxn ang="0">
                    <a:pos x="T6" y="T7"/>
                  </a:cxn>
                  <a:cxn ang="0">
                    <a:pos x="T8" y="T9"/>
                  </a:cxn>
                </a:cxnLst>
                <a:rect l="0" t="0" r="r" b="b"/>
                <a:pathLst>
                  <a:path w="35" h="157">
                    <a:moveTo>
                      <a:pt x="28" y="157"/>
                    </a:moveTo>
                    <a:lnTo>
                      <a:pt x="4" y="157"/>
                    </a:lnTo>
                    <a:lnTo>
                      <a:pt x="0" y="0"/>
                    </a:lnTo>
                    <a:lnTo>
                      <a:pt x="35" y="0"/>
                    </a:lnTo>
                    <a:lnTo>
                      <a:pt x="28" y="15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3"/>
              <p:cNvSpPr>
                <a:spLocks/>
              </p:cNvSpPr>
              <p:nvPr/>
            </p:nvSpPr>
            <p:spPr bwMode="auto">
              <a:xfrm>
                <a:off x="6943" y="3769"/>
                <a:ext cx="34" cy="157"/>
              </a:xfrm>
              <a:custGeom>
                <a:avLst/>
                <a:gdLst>
                  <a:gd name="T0" fmla="*/ 29 w 34"/>
                  <a:gd name="T1" fmla="*/ 157 h 157"/>
                  <a:gd name="T2" fmla="*/ 6 w 34"/>
                  <a:gd name="T3" fmla="*/ 157 h 157"/>
                  <a:gd name="T4" fmla="*/ 0 w 34"/>
                  <a:gd name="T5" fmla="*/ 0 h 157"/>
                  <a:gd name="T6" fmla="*/ 34 w 34"/>
                  <a:gd name="T7" fmla="*/ 0 h 157"/>
                  <a:gd name="T8" fmla="*/ 29 w 34"/>
                  <a:gd name="T9" fmla="*/ 157 h 157"/>
                </a:gdLst>
                <a:ahLst/>
                <a:cxnLst>
                  <a:cxn ang="0">
                    <a:pos x="T0" y="T1"/>
                  </a:cxn>
                  <a:cxn ang="0">
                    <a:pos x="T2" y="T3"/>
                  </a:cxn>
                  <a:cxn ang="0">
                    <a:pos x="T4" y="T5"/>
                  </a:cxn>
                  <a:cxn ang="0">
                    <a:pos x="T6" y="T7"/>
                  </a:cxn>
                  <a:cxn ang="0">
                    <a:pos x="T8" y="T9"/>
                  </a:cxn>
                </a:cxnLst>
                <a:rect l="0" t="0" r="r" b="b"/>
                <a:pathLst>
                  <a:path w="34" h="157">
                    <a:moveTo>
                      <a:pt x="29" y="157"/>
                    </a:moveTo>
                    <a:lnTo>
                      <a:pt x="6" y="157"/>
                    </a:lnTo>
                    <a:lnTo>
                      <a:pt x="0" y="0"/>
                    </a:lnTo>
                    <a:lnTo>
                      <a:pt x="34" y="0"/>
                    </a:lnTo>
                    <a:lnTo>
                      <a:pt x="29" y="15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4"/>
              <p:cNvSpPr>
                <a:spLocks/>
              </p:cNvSpPr>
              <p:nvPr/>
            </p:nvSpPr>
            <p:spPr bwMode="auto">
              <a:xfrm>
                <a:off x="6868" y="3755"/>
                <a:ext cx="16" cy="18"/>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3" y="13"/>
                      <a:pt x="6" y="13"/>
                    </a:cubicBezTo>
                    <a:cubicBezTo>
                      <a:pt x="10"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5"/>
              <p:cNvSpPr>
                <a:spLocks/>
              </p:cNvSpPr>
              <p:nvPr/>
            </p:nvSpPr>
            <p:spPr bwMode="auto">
              <a:xfrm>
                <a:off x="7000" y="3755"/>
                <a:ext cx="17" cy="18"/>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2" y="13"/>
                      <a:pt x="6" y="13"/>
                    </a:cubicBezTo>
                    <a:cubicBezTo>
                      <a:pt x="9"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6"/>
              <p:cNvSpPr>
                <a:spLocks/>
              </p:cNvSpPr>
              <p:nvPr/>
            </p:nvSpPr>
            <p:spPr bwMode="auto">
              <a:xfrm>
                <a:off x="6898" y="3597"/>
                <a:ext cx="87" cy="172"/>
              </a:xfrm>
              <a:custGeom>
                <a:avLst/>
                <a:gdLst>
                  <a:gd name="T0" fmla="*/ 58 w 87"/>
                  <a:gd name="T1" fmla="*/ 0 h 172"/>
                  <a:gd name="T2" fmla="*/ 44 w 87"/>
                  <a:gd name="T3" fmla="*/ 108 h 172"/>
                  <a:gd name="T4" fmla="*/ 31 w 87"/>
                  <a:gd name="T5" fmla="*/ 0 h 172"/>
                  <a:gd name="T6" fmla="*/ 0 w 87"/>
                  <a:gd name="T7" fmla="*/ 8 h 172"/>
                  <a:gd name="T8" fmla="*/ 2 w 87"/>
                  <a:gd name="T9" fmla="*/ 172 h 172"/>
                  <a:gd name="T10" fmla="*/ 86 w 87"/>
                  <a:gd name="T11" fmla="*/ 172 h 172"/>
                  <a:gd name="T12" fmla="*/ 87 w 87"/>
                  <a:gd name="T13" fmla="*/ 8 h 172"/>
                  <a:gd name="T14" fmla="*/ 58 w 87"/>
                  <a:gd name="T15" fmla="*/ 0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72">
                    <a:moveTo>
                      <a:pt x="58" y="0"/>
                    </a:moveTo>
                    <a:lnTo>
                      <a:pt x="44" y="108"/>
                    </a:lnTo>
                    <a:lnTo>
                      <a:pt x="31" y="0"/>
                    </a:lnTo>
                    <a:lnTo>
                      <a:pt x="0" y="8"/>
                    </a:lnTo>
                    <a:lnTo>
                      <a:pt x="2" y="172"/>
                    </a:lnTo>
                    <a:lnTo>
                      <a:pt x="86" y="172"/>
                    </a:lnTo>
                    <a:lnTo>
                      <a:pt x="87" y="8"/>
                    </a:lnTo>
                    <a:lnTo>
                      <a:pt x="58"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7"/>
              <p:cNvSpPr>
                <a:spLocks/>
              </p:cNvSpPr>
              <p:nvPr/>
            </p:nvSpPr>
            <p:spPr bwMode="auto">
              <a:xfrm>
                <a:off x="6964" y="354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8"/>
              <p:cNvSpPr>
                <a:spLocks/>
              </p:cNvSpPr>
              <p:nvPr/>
            </p:nvSpPr>
            <p:spPr bwMode="auto">
              <a:xfrm>
                <a:off x="6964" y="3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9"/>
              <p:cNvSpPr>
                <a:spLocks/>
              </p:cNvSpPr>
              <p:nvPr/>
            </p:nvSpPr>
            <p:spPr bwMode="auto">
              <a:xfrm>
                <a:off x="6963" y="35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0"/>
              <p:cNvSpPr>
                <a:spLocks/>
              </p:cNvSpPr>
              <p:nvPr/>
            </p:nvSpPr>
            <p:spPr bwMode="auto">
              <a:xfrm>
                <a:off x="6963" y="35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1"/>
              <p:cNvSpPr>
                <a:spLocks/>
              </p:cNvSpPr>
              <p:nvPr/>
            </p:nvSpPr>
            <p:spPr bwMode="auto">
              <a:xfrm>
                <a:off x="6921" y="35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42"/>
              <p:cNvSpPr>
                <a:spLocks/>
              </p:cNvSpPr>
              <p:nvPr/>
            </p:nvSpPr>
            <p:spPr bwMode="auto">
              <a:xfrm>
                <a:off x="6964" y="35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3"/>
              <p:cNvSpPr>
                <a:spLocks/>
              </p:cNvSpPr>
              <p:nvPr/>
            </p:nvSpPr>
            <p:spPr bwMode="auto">
              <a:xfrm>
                <a:off x="6964" y="35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44"/>
              <p:cNvSpPr>
                <a:spLocks noChangeArrowheads="1"/>
              </p:cNvSpPr>
              <p:nvPr/>
            </p:nvSpPr>
            <p:spPr bwMode="auto">
              <a:xfrm>
                <a:off x="6963" y="3545"/>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5"/>
              <p:cNvSpPr>
                <a:spLocks/>
              </p:cNvSpPr>
              <p:nvPr/>
            </p:nvSpPr>
            <p:spPr bwMode="auto">
              <a:xfrm>
                <a:off x="6919" y="3549"/>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6"/>
              <p:cNvSpPr>
                <a:spLocks/>
              </p:cNvSpPr>
              <p:nvPr/>
            </p:nvSpPr>
            <p:spPr bwMode="auto">
              <a:xfrm>
                <a:off x="6919" y="3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47"/>
              <p:cNvSpPr>
                <a:spLocks/>
              </p:cNvSpPr>
              <p:nvPr/>
            </p:nvSpPr>
            <p:spPr bwMode="auto">
              <a:xfrm>
                <a:off x="6919" y="35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8"/>
              <p:cNvSpPr>
                <a:spLocks/>
              </p:cNvSpPr>
              <p:nvPr/>
            </p:nvSpPr>
            <p:spPr bwMode="auto">
              <a:xfrm>
                <a:off x="6919" y="35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
              <p:cNvSpPr>
                <a:spLocks/>
              </p:cNvSpPr>
              <p:nvPr/>
            </p:nvSpPr>
            <p:spPr bwMode="auto">
              <a:xfrm>
                <a:off x="6915" y="3544"/>
                <a:ext cx="53" cy="47"/>
              </a:xfrm>
              <a:custGeom>
                <a:avLst/>
                <a:gdLst>
                  <a:gd name="T0" fmla="*/ 36 w 38"/>
                  <a:gd name="T1" fmla="*/ 8 h 34"/>
                  <a:gd name="T2" fmla="*/ 35 w 38"/>
                  <a:gd name="T3" fmla="*/ 8 h 34"/>
                  <a:gd name="T4" fmla="*/ 35 w 38"/>
                  <a:gd name="T5" fmla="*/ 5 h 34"/>
                  <a:gd name="T6" fmla="*/ 35 w 38"/>
                  <a:gd name="T7" fmla="*/ 5 h 34"/>
                  <a:gd name="T8" fmla="*/ 35 w 38"/>
                  <a:gd name="T9" fmla="*/ 4 h 34"/>
                  <a:gd name="T10" fmla="*/ 35 w 38"/>
                  <a:gd name="T11" fmla="*/ 4 h 34"/>
                  <a:gd name="T12" fmla="*/ 35 w 38"/>
                  <a:gd name="T13" fmla="*/ 4 h 34"/>
                  <a:gd name="T14" fmla="*/ 35 w 38"/>
                  <a:gd name="T15" fmla="*/ 3 h 34"/>
                  <a:gd name="T16" fmla="*/ 35 w 38"/>
                  <a:gd name="T17" fmla="*/ 3 h 34"/>
                  <a:gd name="T18" fmla="*/ 35 w 38"/>
                  <a:gd name="T19" fmla="*/ 3 h 34"/>
                  <a:gd name="T20" fmla="*/ 34 w 38"/>
                  <a:gd name="T21" fmla="*/ 2 h 34"/>
                  <a:gd name="T22" fmla="*/ 34 w 38"/>
                  <a:gd name="T23" fmla="*/ 2 h 34"/>
                  <a:gd name="T24" fmla="*/ 34 w 38"/>
                  <a:gd name="T25" fmla="*/ 1 h 34"/>
                  <a:gd name="T26" fmla="*/ 34 w 38"/>
                  <a:gd name="T27" fmla="*/ 1 h 34"/>
                  <a:gd name="T28" fmla="*/ 34 w 38"/>
                  <a:gd name="T29" fmla="*/ 1 h 34"/>
                  <a:gd name="T30" fmla="*/ 34 w 38"/>
                  <a:gd name="T31" fmla="*/ 1 h 34"/>
                  <a:gd name="T32" fmla="*/ 31 w 38"/>
                  <a:gd name="T33" fmla="*/ 1 h 34"/>
                  <a:gd name="T34" fmla="*/ 25 w 38"/>
                  <a:gd name="T35" fmla="*/ 0 h 34"/>
                  <a:gd name="T36" fmla="*/ 15 w 38"/>
                  <a:gd name="T37" fmla="*/ 1 h 34"/>
                  <a:gd name="T38" fmla="*/ 5 w 38"/>
                  <a:gd name="T39" fmla="*/ 0 h 34"/>
                  <a:gd name="T40" fmla="*/ 4 w 38"/>
                  <a:gd name="T41" fmla="*/ 1 h 34"/>
                  <a:gd name="T42" fmla="*/ 4 w 38"/>
                  <a:gd name="T43" fmla="*/ 1 h 34"/>
                  <a:gd name="T44" fmla="*/ 3 w 38"/>
                  <a:gd name="T45" fmla="*/ 2 h 34"/>
                  <a:gd name="T46" fmla="*/ 3 w 38"/>
                  <a:gd name="T47" fmla="*/ 2 h 34"/>
                  <a:gd name="T48" fmla="*/ 3 w 38"/>
                  <a:gd name="T49" fmla="*/ 3 h 34"/>
                  <a:gd name="T50" fmla="*/ 3 w 38"/>
                  <a:gd name="T51" fmla="*/ 3 h 34"/>
                  <a:gd name="T52" fmla="*/ 3 w 38"/>
                  <a:gd name="T53" fmla="*/ 4 h 34"/>
                  <a:gd name="T54" fmla="*/ 3 w 38"/>
                  <a:gd name="T55" fmla="*/ 4 h 34"/>
                  <a:gd name="T56" fmla="*/ 3 w 38"/>
                  <a:gd name="T57" fmla="*/ 4 h 34"/>
                  <a:gd name="T58" fmla="*/ 3 w 38"/>
                  <a:gd name="T59" fmla="*/ 5 h 34"/>
                  <a:gd name="T60" fmla="*/ 3 w 38"/>
                  <a:gd name="T61" fmla="*/ 5 h 34"/>
                  <a:gd name="T62" fmla="*/ 3 w 38"/>
                  <a:gd name="T63" fmla="*/ 8 h 34"/>
                  <a:gd name="T64" fmla="*/ 2 w 38"/>
                  <a:gd name="T65" fmla="*/ 8 h 34"/>
                  <a:gd name="T66" fmla="*/ 0 w 38"/>
                  <a:gd name="T67" fmla="*/ 10 h 34"/>
                  <a:gd name="T68" fmla="*/ 0 w 38"/>
                  <a:gd name="T69" fmla="*/ 16 h 34"/>
                  <a:gd name="T70" fmla="*/ 3 w 38"/>
                  <a:gd name="T71" fmla="*/ 19 h 34"/>
                  <a:gd name="T72" fmla="*/ 12 w 38"/>
                  <a:gd name="T73" fmla="*/ 34 h 34"/>
                  <a:gd name="T74" fmla="*/ 26 w 38"/>
                  <a:gd name="T75" fmla="*/ 34 h 34"/>
                  <a:gd name="T76" fmla="*/ 35 w 38"/>
                  <a:gd name="T77" fmla="*/ 19 h 34"/>
                  <a:gd name="T78" fmla="*/ 38 w 38"/>
                  <a:gd name="T79" fmla="*/ 16 h 34"/>
                  <a:gd name="T80" fmla="*/ 38 w 38"/>
                  <a:gd name="T81" fmla="*/ 10 h 34"/>
                  <a:gd name="T82" fmla="*/ 36 w 38"/>
                  <a:gd name="T8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34">
                    <a:moveTo>
                      <a:pt x="36" y="8"/>
                    </a:moveTo>
                    <a:cubicBezTo>
                      <a:pt x="36" y="8"/>
                      <a:pt x="36" y="8"/>
                      <a:pt x="35" y="8"/>
                    </a:cubicBezTo>
                    <a:cubicBezTo>
                      <a:pt x="35" y="5"/>
                      <a:pt x="35" y="5"/>
                      <a:pt x="35" y="5"/>
                    </a:cubicBezTo>
                    <a:cubicBezTo>
                      <a:pt x="35" y="5"/>
                      <a:pt x="35" y="5"/>
                      <a:pt x="35" y="5"/>
                    </a:cubicBezTo>
                    <a:cubicBezTo>
                      <a:pt x="35" y="5"/>
                      <a:pt x="35" y="4"/>
                      <a:pt x="35" y="4"/>
                    </a:cubicBezTo>
                    <a:cubicBezTo>
                      <a:pt x="35" y="4"/>
                      <a:pt x="35" y="4"/>
                      <a:pt x="35" y="4"/>
                    </a:cubicBezTo>
                    <a:cubicBezTo>
                      <a:pt x="35" y="4"/>
                      <a:pt x="35" y="4"/>
                      <a:pt x="35" y="4"/>
                    </a:cubicBezTo>
                    <a:cubicBezTo>
                      <a:pt x="35" y="3"/>
                      <a:pt x="35" y="3"/>
                      <a:pt x="35" y="3"/>
                    </a:cubicBezTo>
                    <a:cubicBezTo>
                      <a:pt x="35" y="3"/>
                      <a:pt x="35" y="3"/>
                      <a:pt x="35" y="3"/>
                    </a:cubicBezTo>
                    <a:cubicBezTo>
                      <a:pt x="35" y="3"/>
                      <a:pt x="35" y="3"/>
                      <a:pt x="35" y="3"/>
                    </a:cubicBezTo>
                    <a:cubicBezTo>
                      <a:pt x="35" y="2"/>
                      <a:pt x="35" y="2"/>
                      <a:pt x="34" y="2"/>
                    </a:cubicBezTo>
                    <a:cubicBezTo>
                      <a:pt x="34" y="2"/>
                      <a:pt x="34" y="2"/>
                      <a:pt x="34" y="2"/>
                    </a:cubicBezTo>
                    <a:cubicBezTo>
                      <a:pt x="34" y="2"/>
                      <a:pt x="34" y="1"/>
                      <a:pt x="34" y="1"/>
                    </a:cubicBezTo>
                    <a:cubicBezTo>
                      <a:pt x="34" y="1"/>
                      <a:pt x="34" y="1"/>
                      <a:pt x="34" y="1"/>
                    </a:cubicBezTo>
                    <a:cubicBezTo>
                      <a:pt x="34" y="1"/>
                      <a:pt x="34" y="1"/>
                      <a:pt x="34" y="1"/>
                    </a:cubicBezTo>
                    <a:cubicBezTo>
                      <a:pt x="34" y="1"/>
                      <a:pt x="34" y="1"/>
                      <a:pt x="34" y="1"/>
                    </a:cubicBezTo>
                    <a:cubicBezTo>
                      <a:pt x="33" y="1"/>
                      <a:pt x="32" y="1"/>
                      <a:pt x="31" y="1"/>
                    </a:cubicBezTo>
                    <a:cubicBezTo>
                      <a:pt x="28" y="1"/>
                      <a:pt x="27" y="1"/>
                      <a:pt x="25" y="0"/>
                    </a:cubicBezTo>
                    <a:cubicBezTo>
                      <a:pt x="23" y="1"/>
                      <a:pt x="19" y="1"/>
                      <a:pt x="15" y="1"/>
                    </a:cubicBezTo>
                    <a:cubicBezTo>
                      <a:pt x="11" y="1"/>
                      <a:pt x="8" y="1"/>
                      <a:pt x="5" y="0"/>
                    </a:cubicBezTo>
                    <a:cubicBezTo>
                      <a:pt x="5" y="0"/>
                      <a:pt x="4" y="1"/>
                      <a:pt x="4" y="1"/>
                    </a:cubicBezTo>
                    <a:cubicBezTo>
                      <a:pt x="4" y="1"/>
                      <a:pt x="4" y="1"/>
                      <a:pt x="4" y="1"/>
                    </a:cubicBezTo>
                    <a:cubicBezTo>
                      <a:pt x="4" y="2"/>
                      <a:pt x="3" y="2"/>
                      <a:pt x="3" y="2"/>
                    </a:cubicBezTo>
                    <a:cubicBezTo>
                      <a:pt x="3" y="2"/>
                      <a:pt x="3" y="2"/>
                      <a:pt x="3" y="2"/>
                    </a:cubicBezTo>
                    <a:cubicBezTo>
                      <a:pt x="3" y="2"/>
                      <a:pt x="3" y="3"/>
                      <a:pt x="3" y="3"/>
                    </a:cubicBezTo>
                    <a:cubicBezTo>
                      <a:pt x="3" y="3"/>
                      <a:pt x="3" y="3"/>
                      <a:pt x="3" y="3"/>
                    </a:cubicBezTo>
                    <a:cubicBezTo>
                      <a:pt x="3" y="3"/>
                      <a:pt x="3" y="3"/>
                      <a:pt x="3" y="4"/>
                    </a:cubicBezTo>
                    <a:cubicBezTo>
                      <a:pt x="3" y="4"/>
                      <a:pt x="3" y="4"/>
                      <a:pt x="3" y="4"/>
                    </a:cubicBezTo>
                    <a:cubicBezTo>
                      <a:pt x="3" y="4"/>
                      <a:pt x="3" y="4"/>
                      <a:pt x="3" y="4"/>
                    </a:cubicBezTo>
                    <a:cubicBezTo>
                      <a:pt x="3" y="4"/>
                      <a:pt x="3" y="4"/>
                      <a:pt x="3" y="5"/>
                    </a:cubicBezTo>
                    <a:cubicBezTo>
                      <a:pt x="3" y="5"/>
                      <a:pt x="3" y="5"/>
                      <a:pt x="3" y="5"/>
                    </a:cubicBezTo>
                    <a:cubicBezTo>
                      <a:pt x="3" y="8"/>
                      <a:pt x="3" y="8"/>
                      <a:pt x="3" y="8"/>
                    </a:cubicBezTo>
                    <a:cubicBezTo>
                      <a:pt x="2" y="8"/>
                      <a:pt x="2" y="8"/>
                      <a:pt x="2" y="8"/>
                    </a:cubicBezTo>
                    <a:cubicBezTo>
                      <a:pt x="1" y="8"/>
                      <a:pt x="0" y="9"/>
                      <a:pt x="0" y="10"/>
                    </a:cubicBezTo>
                    <a:cubicBezTo>
                      <a:pt x="0" y="16"/>
                      <a:pt x="0" y="16"/>
                      <a:pt x="0" y="16"/>
                    </a:cubicBezTo>
                    <a:cubicBezTo>
                      <a:pt x="0" y="18"/>
                      <a:pt x="1" y="19"/>
                      <a:pt x="3" y="19"/>
                    </a:cubicBezTo>
                    <a:cubicBezTo>
                      <a:pt x="3" y="19"/>
                      <a:pt x="7" y="34"/>
                      <a:pt x="12" y="34"/>
                    </a:cubicBezTo>
                    <a:cubicBezTo>
                      <a:pt x="26" y="34"/>
                      <a:pt x="26" y="34"/>
                      <a:pt x="26" y="34"/>
                    </a:cubicBezTo>
                    <a:cubicBezTo>
                      <a:pt x="31" y="34"/>
                      <a:pt x="35" y="19"/>
                      <a:pt x="35" y="19"/>
                    </a:cubicBezTo>
                    <a:cubicBezTo>
                      <a:pt x="37" y="19"/>
                      <a:pt x="38" y="18"/>
                      <a:pt x="38" y="16"/>
                    </a:cubicBezTo>
                    <a:cubicBezTo>
                      <a:pt x="38" y="10"/>
                      <a:pt x="38" y="10"/>
                      <a:pt x="38" y="10"/>
                    </a:cubicBezTo>
                    <a:cubicBezTo>
                      <a:pt x="38" y="9"/>
                      <a:pt x="37" y="8"/>
                      <a:pt x="36" y="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0"/>
              <p:cNvSpPr>
                <a:spLocks noEditPoints="1"/>
              </p:cNvSpPr>
              <p:nvPr/>
            </p:nvSpPr>
            <p:spPr bwMode="auto">
              <a:xfrm>
                <a:off x="6919" y="3552"/>
                <a:ext cx="46" cy="15"/>
              </a:xfrm>
              <a:custGeom>
                <a:avLst/>
                <a:gdLst>
                  <a:gd name="T0" fmla="*/ 32 w 33"/>
                  <a:gd name="T1" fmla="*/ 1 h 11"/>
                  <a:gd name="T2" fmla="*/ 24 w 33"/>
                  <a:gd name="T3" fmla="*/ 1 h 11"/>
                  <a:gd name="T4" fmla="*/ 16 w 33"/>
                  <a:gd name="T5" fmla="*/ 3 h 11"/>
                  <a:gd name="T6" fmla="*/ 9 w 33"/>
                  <a:gd name="T7" fmla="*/ 1 h 11"/>
                  <a:gd name="T8" fmla="*/ 0 w 33"/>
                  <a:gd name="T9" fmla="*/ 1 h 11"/>
                  <a:gd name="T10" fmla="*/ 0 w 33"/>
                  <a:gd name="T11" fmla="*/ 2 h 11"/>
                  <a:gd name="T12" fmla="*/ 1 w 33"/>
                  <a:gd name="T13" fmla="*/ 4 h 11"/>
                  <a:gd name="T14" fmla="*/ 2 w 33"/>
                  <a:gd name="T15" fmla="*/ 6 h 11"/>
                  <a:gd name="T16" fmla="*/ 10 w 33"/>
                  <a:gd name="T17" fmla="*/ 10 h 11"/>
                  <a:gd name="T18" fmla="*/ 15 w 33"/>
                  <a:gd name="T19" fmla="*/ 5 h 11"/>
                  <a:gd name="T20" fmla="*/ 16 w 33"/>
                  <a:gd name="T21" fmla="*/ 4 h 11"/>
                  <a:gd name="T22" fmla="*/ 18 w 33"/>
                  <a:gd name="T23" fmla="*/ 5 h 11"/>
                  <a:gd name="T24" fmla="*/ 23 w 33"/>
                  <a:gd name="T25" fmla="*/ 10 h 11"/>
                  <a:gd name="T26" fmla="*/ 31 w 33"/>
                  <a:gd name="T27" fmla="*/ 6 h 11"/>
                  <a:gd name="T28" fmla="*/ 32 w 33"/>
                  <a:gd name="T29" fmla="*/ 4 h 11"/>
                  <a:gd name="T30" fmla="*/ 32 w 33"/>
                  <a:gd name="T31" fmla="*/ 2 h 11"/>
                  <a:gd name="T32" fmla="*/ 32 w 33"/>
                  <a:gd name="T33" fmla="*/ 1 h 11"/>
                  <a:gd name="T34" fmla="*/ 12 w 33"/>
                  <a:gd name="T35" fmla="*/ 8 h 11"/>
                  <a:gd name="T36" fmla="*/ 7 w 33"/>
                  <a:gd name="T37" fmla="*/ 10 h 11"/>
                  <a:gd name="T38" fmla="*/ 3 w 33"/>
                  <a:gd name="T39" fmla="*/ 4 h 11"/>
                  <a:gd name="T40" fmla="*/ 9 w 33"/>
                  <a:gd name="T41" fmla="*/ 2 h 11"/>
                  <a:gd name="T42" fmla="*/ 13 w 33"/>
                  <a:gd name="T43" fmla="*/ 3 h 11"/>
                  <a:gd name="T44" fmla="*/ 12 w 33"/>
                  <a:gd name="T45" fmla="*/ 8 h 11"/>
                  <a:gd name="T46" fmla="*/ 26 w 33"/>
                  <a:gd name="T47" fmla="*/ 10 h 11"/>
                  <a:gd name="T48" fmla="*/ 20 w 33"/>
                  <a:gd name="T49" fmla="*/ 8 h 11"/>
                  <a:gd name="T50" fmla="*/ 20 w 33"/>
                  <a:gd name="T51" fmla="*/ 3 h 11"/>
                  <a:gd name="T52" fmla="*/ 24 w 33"/>
                  <a:gd name="T53" fmla="*/ 2 h 11"/>
                  <a:gd name="T54" fmla="*/ 30 w 33"/>
                  <a:gd name="T55" fmla="*/ 4 h 11"/>
                  <a:gd name="T56" fmla="*/ 26 w 33"/>
                  <a:gd name="T5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11">
                    <a:moveTo>
                      <a:pt x="32" y="1"/>
                    </a:moveTo>
                    <a:cubicBezTo>
                      <a:pt x="32" y="1"/>
                      <a:pt x="28" y="0"/>
                      <a:pt x="24" y="1"/>
                    </a:cubicBezTo>
                    <a:cubicBezTo>
                      <a:pt x="21" y="1"/>
                      <a:pt x="18" y="3"/>
                      <a:pt x="16" y="3"/>
                    </a:cubicBezTo>
                    <a:cubicBezTo>
                      <a:pt x="15" y="3"/>
                      <a:pt x="12" y="1"/>
                      <a:pt x="9" y="1"/>
                    </a:cubicBezTo>
                    <a:cubicBezTo>
                      <a:pt x="5" y="0"/>
                      <a:pt x="0" y="1"/>
                      <a:pt x="0" y="1"/>
                    </a:cubicBezTo>
                    <a:cubicBezTo>
                      <a:pt x="0" y="1"/>
                      <a:pt x="0" y="2"/>
                      <a:pt x="0" y="2"/>
                    </a:cubicBezTo>
                    <a:cubicBezTo>
                      <a:pt x="0" y="3"/>
                      <a:pt x="0" y="3"/>
                      <a:pt x="1" y="4"/>
                    </a:cubicBezTo>
                    <a:cubicBezTo>
                      <a:pt x="2" y="4"/>
                      <a:pt x="2" y="6"/>
                      <a:pt x="2" y="6"/>
                    </a:cubicBezTo>
                    <a:cubicBezTo>
                      <a:pt x="3" y="10"/>
                      <a:pt x="6" y="11"/>
                      <a:pt x="10" y="10"/>
                    </a:cubicBezTo>
                    <a:cubicBezTo>
                      <a:pt x="14" y="10"/>
                      <a:pt x="15" y="5"/>
                      <a:pt x="15" y="5"/>
                    </a:cubicBezTo>
                    <a:cubicBezTo>
                      <a:pt x="16" y="4"/>
                      <a:pt x="16" y="4"/>
                      <a:pt x="16" y="4"/>
                    </a:cubicBezTo>
                    <a:cubicBezTo>
                      <a:pt x="16" y="4"/>
                      <a:pt x="17" y="4"/>
                      <a:pt x="18" y="5"/>
                    </a:cubicBezTo>
                    <a:cubicBezTo>
                      <a:pt x="18" y="5"/>
                      <a:pt x="19" y="10"/>
                      <a:pt x="23" y="10"/>
                    </a:cubicBezTo>
                    <a:cubicBezTo>
                      <a:pt x="27" y="11"/>
                      <a:pt x="30" y="10"/>
                      <a:pt x="31" y="6"/>
                    </a:cubicBezTo>
                    <a:cubicBezTo>
                      <a:pt x="31" y="6"/>
                      <a:pt x="31" y="4"/>
                      <a:pt x="32" y="4"/>
                    </a:cubicBezTo>
                    <a:cubicBezTo>
                      <a:pt x="32" y="3"/>
                      <a:pt x="32" y="3"/>
                      <a:pt x="32" y="2"/>
                    </a:cubicBezTo>
                    <a:cubicBezTo>
                      <a:pt x="33" y="2"/>
                      <a:pt x="33" y="1"/>
                      <a:pt x="32" y="1"/>
                    </a:cubicBezTo>
                    <a:close/>
                    <a:moveTo>
                      <a:pt x="12" y="8"/>
                    </a:moveTo>
                    <a:cubicBezTo>
                      <a:pt x="11" y="10"/>
                      <a:pt x="9" y="10"/>
                      <a:pt x="7" y="10"/>
                    </a:cubicBezTo>
                    <a:cubicBezTo>
                      <a:pt x="4" y="9"/>
                      <a:pt x="3" y="7"/>
                      <a:pt x="3" y="4"/>
                    </a:cubicBezTo>
                    <a:cubicBezTo>
                      <a:pt x="3" y="1"/>
                      <a:pt x="9" y="2"/>
                      <a:pt x="9" y="2"/>
                    </a:cubicBezTo>
                    <a:cubicBezTo>
                      <a:pt x="11" y="2"/>
                      <a:pt x="11" y="2"/>
                      <a:pt x="13" y="3"/>
                    </a:cubicBezTo>
                    <a:cubicBezTo>
                      <a:pt x="15" y="3"/>
                      <a:pt x="14" y="7"/>
                      <a:pt x="12" y="8"/>
                    </a:cubicBezTo>
                    <a:close/>
                    <a:moveTo>
                      <a:pt x="26" y="10"/>
                    </a:moveTo>
                    <a:cubicBezTo>
                      <a:pt x="24" y="10"/>
                      <a:pt x="22" y="10"/>
                      <a:pt x="20" y="8"/>
                    </a:cubicBezTo>
                    <a:cubicBezTo>
                      <a:pt x="19" y="7"/>
                      <a:pt x="18" y="3"/>
                      <a:pt x="20" y="3"/>
                    </a:cubicBezTo>
                    <a:cubicBezTo>
                      <a:pt x="22" y="2"/>
                      <a:pt x="22" y="2"/>
                      <a:pt x="24" y="2"/>
                    </a:cubicBezTo>
                    <a:cubicBezTo>
                      <a:pt x="24" y="2"/>
                      <a:pt x="30" y="1"/>
                      <a:pt x="30" y="4"/>
                    </a:cubicBezTo>
                    <a:cubicBezTo>
                      <a:pt x="30" y="7"/>
                      <a:pt x="29" y="9"/>
                      <a:pt x="2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51"/>
              <p:cNvSpPr>
                <a:spLocks noChangeArrowheads="1"/>
              </p:cNvSpPr>
              <p:nvPr/>
            </p:nvSpPr>
            <p:spPr bwMode="auto">
              <a:xfrm>
                <a:off x="6921" y="355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52"/>
              <p:cNvSpPr>
                <a:spLocks noChangeArrowheads="1"/>
              </p:cNvSpPr>
              <p:nvPr/>
            </p:nvSpPr>
            <p:spPr bwMode="auto">
              <a:xfrm>
                <a:off x="6963" y="355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53"/>
              <p:cNvSpPr>
                <a:spLocks/>
              </p:cNvSpPr>
              <p:nvPr/>
            </p:nvSpPr>
            <p:spPr bwMode="auto">
              <a:xfrm>
                <a:off x="7028" y="3545"/>
                <a:ext cx="38" cy="41"/>
              </a:xfrm>
              <a:custGeom>
                <a:avLst/>
                <a:gdLst>
                  <a:gd name="T0" fmla="*/ 0 w 38"/>
                  <a:gd name="T1" fmla="*/ 4 h 41"/>
                  <a:gd name="T2" fmla="*/ 3 w 38"/>
                  <a:gd name="T3" fmla="*/ 0 h 41"/>
                  <a:gd name="T4" fmla="*/ 34 w 38"/>
                  <a:gd name="T5" fmla="*/ 0 h 41"/>
                  <a:gd name="T6" fmla="*/ 38 w 38"/>
                  <a:gd name="T7" fmla="*/ 4 h 41"/>
                  <a:gd name="T8" fmla="*/ 28 w 38"/>
                  <a:gd name="T9" fmla="*/ 38 h 41"/>
                  <a:gd name="T10" fmla="*/ 14 w 38"/>
                  <a:gd name="T11" fmla="*/ 41 h 41"/>
                  <a:gd name="T12" fmla="*/ 2 w 38"/>
                  <a:gd name="T13" fmla="*/ 25 h 41"/>
                  <a:gd name="T14" fmla="*/ 0 w 38"/>
                  <a:gd name="T15" fmla="*/ 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4"/>
                    </a:moveTo>
                    <a:lnTo>
                      <a:pt x="3" y="0"/>
                    </a:lnTo>
                    <a:lnTo>
                      <a:pt x="34" y="0"/>
                    </a:lnTo>
                    <a:lnTo>
                      <a:pt x="38" y="4"/>
                    </a:lnTo>
                    <a:lnTo>
                      <a:pt x="28" y="38"/>
                    </a:lnTo>
                    <a:lnTo>
                      <a:pt x="14" y="41"/>
                    </a:lnTo>
                    <a:lnTo>
                      <a:pt x="2" y="25"/>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54"/>
              <p:cNvSpPr>
                <a:spLocks/>
              </p:cNvSpPr>
              <p:nvPr/>
            </p:nvSpPr>
            <p:spPr bwMode="auto">
              <a:xfrm>
                <a:off x="7006" y="3929"/>
                <a:ext cx="38" cy="19"/>
              </a:xfrm>
              <a:custGeom>
                <a:avLst/>
                <a:gdLst>
                  <a:gd name="T0" fmla="*/ 14 w 27"/>
                  <a:gd name="T1" fmla="*/ 0 h 14"/>
                  <a:gd name="T2" fmla="*/ 0 w 27"/>
                  <a:gd name="T3" fmla="*/ 14 h 14"/>
                  <a:gd name="T4" fmla="*/ 27 w 27"/>
                  <a:gd name="T5" fmla="*/ 14 h 14"/>
                  <a:gd name="T6" fmla="*/ 14 w 27"/>
                  <a:gd name="T7" fmla="*/ 0 h 14"/>
                </a:gdLst>
                <a:ahLst/>
                <a:cxnLst>
                  <a:cxn ang="0">
                    <a:pos x="T0" y="T1"/>
                  </a:cxn>
                  <a:cxn ang="0">
                    <a:pos x="T2" y="T3"/>
                  </a:cxn>
                  <a:cxn ang="0">
                    <a:pos x="T4" y="T5"/>
                  </a:cxn>
                  <a:cxn ang="0">
                    <a:pos x="T6" y="T7"/>
                  </a:cxn>
                </a:cxnLst>
                <a:rect l="0" t="0" r="r" b="b"/>
                <a:pathLst>
                  <a:path w="27" h="14">
                    <a:moveTo>
                      <a:pt x="14" y="0"/>
                    </a:moveTo>
                    <a:cubicBezTo>
                      <a:pt x="6" y="0"/>
                      <a:pt x="0" y="6"/>
                      <a:pt x="0" y="14"/>
                    </a:cubicBezTo>
                    <a:cubicBezTo>
                      <a:pt x="27" y="14"/>
                      <a:pt x="27" y="14"/>
                      <a:pt x="27" y="14"/>
                    </a:cubicBezTo>
                    <a:cubicBezTo>
                      <a:pt x="27" y="6"/>
                      <a:pt x="21"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55"/>
              <p:cNvSpPr>
                <a:spLocks/>
              </p:cNvSpPr>
              <p:nvPr/>
            </p:nvSpPr>
            <p:spPr bwMode="auto">
              <a:xfrm>
                <a:off x="7002" y="3724"/>
                <a:ext cx="47" cy="209"/>
              </a:xfrm>
              <a:custGeom>
                <a:avLst/>
                <a:gdLst>
                  <a:gd name="T0" fmla="*/ 36 w 47"/>
                  <a:gd name="T1" fmla="*/ 209 h 209"/>
                  <a:gd name="T2" fmla="*/ 8 w 47"/>
                  <a:gd name="T3" fmla="*/ 209 h 209"/>
                  <a:gd name="T4" fmla="*/ 0 w 47"/>
                  <a:gd name="T5" fmla="*/ 0 h 209"/>
                  <a:gd name="T6" fmla="*/ 47 w 47"/>
                  <a:gd name="T7" fmla="*/ 0 h 209"/>
                  <a:gd name="T8" fmla="*/ 36 w 47"/>
                  <a:gd name="T9" fmla="*/ 209 h 209"/>
                </a:gdLst>
                <a:ahLst/>
                <a:cxnLst>
                  <a:cxn ang="0">
                    <a:pos x="T0" y="T1"/>
                  </a:cxn>
                  <a:cxn ang="0">
                    <a:pos x="T2" y="T3"/>
                  </a:cxn>
                  <a:cxn ang="0">
                    <a:pos x="T4" y="T5"/>
                  </a:cxn>
                  <a:cxn ang="0">
                    <a:pos x="T6" y="T7"/>
                  </a:cxn>
                  <a:cxn ang="0">
                    <a:pos x="T8" y="T9"/>
                  </a:cxn>
                </a:cxnLst>
                <a:rect l="0" t="0" r="r" b="b"/>
                <a:pathLst>
                  <a:path w="47" h="209">
                    <a:moveTo>
                      <a:pt x="36" y="209"/>
                    </a:moveTo>
                    <a:lnTo>
                      <a:pt x="8" y="209"/>
                    </a:lnTo>
                    <a:lnTo>
                      <a:pt x="0" y="0"/>
                    </a:lnTo>
                    <a:lnTo>
                      <a:pt x="47" y="0"/>
                    </a:lnTo>
                    <a:lnTo>
                      <a:pt x="36"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56"/>
              <p:cNvSpPr>
                <a:spLocks/>
              </p:cNvSpPr>
              <p:nvPr/>
            </p:nvSpPr>
            <p:spPr bwMode="auto">
              <a:xfrm>
                <a:off x="7044" y="3724"/>
                <a:ext cx="47" cy="209"/>
              </a:xfrm>
              <a:custGeom>
                <a:avLst/>
                <a:gdLst>
                  <a:gd name="T0" fmla="*/ 39 w 47"/>
                  <a:gd name="T1" fmla="*/ 209 h 209"/>
                  <a:gd name="T2" fmla="*/ 11 w 47"/>
                  <a:gd name="T3" fmla="*/ 209 h 209"/>
                  <a:gd name="T4" fmla="*/ 0 w 47"/>
                  <a:gd name="T5" fmla="*/ 0 h 209"/>
                  <a:gd name="T6" fmla="*/ 47 w 47"/>
                  <a:gd name="T7" fmla="*/ 0 h 209"/>
                  <a:gd name="T8" fmla="*/ 39 w 47"/>
                  <a:gd name="T9" fmla="*/ 209 h 209"/>
                </a:gdLst>
                <a:ahLst/>
                <a:cxnLst>
                  <a:cxn ang="0">
                    <a:pos x="T0" y="T1"/>
                  </a:cxn>
                  <a:cxn ang="0">
                    <a:pos x="T2" y="T3"/>
                  </a:cxn>
                  <a:cxn ang="0">
                    <a:pos x="T4" y="T5"/>
                  </a:cxn>
                  <a:cxn ang="0">
                    <a:pos x="T6" y="T7"/>
                  </a:cxn>
                  <a:cxn ang="0">
                    <a:pos x="T8" y="T9"/>
                  </a:cxn>
                </a:cxnLst>
                <a:rect l="0" t="0" r="r" b="b"/>
                <a:pathLst>
                  <a:path w="47" h="209">
                    <a:moveTo>
                      <a:pt x="39" y="209"/>
                    </a:moveTo>
                    <a:lnTo>
                      <a:pt x="11" y="209"/>
                    </a:lnTo>
                    <a:lnTo>
                      <a:pt x="0" y="0"/>
                    </a:lnTo>
                    <a:lnTo>
                      <a:pt x="47" y="0"/>
                    </a:lnTo>
                    <a:lnTo>
                      <a:pt x="39"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57"/>
              <p:cNvSpPr>
                <a:spLocks/>
              </p:cNvSpPr>
              <p:nvPr/>
            </p:nvSpPr>
            <p:spPr bwMode="auto">
              <a:xfrm>
                <a:off x="7051" y="3929"/>
                <a:ext cx="38" cy="19"/>
              </a:xfrm>
              <a:custGeom>
                <a:avLst/>
                <a:gdLst>
                  <a:gd name="T0" fmla="*/ 13 w 27"/>
                  <a:gd name="T1" fmla="*/ 0 h 14"/>
                  <a:gd name="T2" fmla="*/ 0 w 27"/>
                  <a:gd name="T3" fmla="*/ 14 h 14"/>
                  <a:gd name="T4" fmla="*/ 27 w 27"/>
                  <a:gd name="T5" fmla="*/ 14 h 14"/>
                  <a:gd name="T6" fmla="*/ 13 w 27"/>
                  <a:gd name="T7" fmla="*/ 0 h 14"/>
                </a:gdLst>
                <a:ahLst/>
                <a:cxnLst>
                  <a:cxn ang="0">
                    <a:pos x="T0" y="T1"/>
                  </a:cxn>
                  <a:cxn ang="0">
                    <a:pos x="T2" y="T3"/>
                  </a:cxn>
                  <a:cxn ang="0">
                    <a:pos x="T4" y="T5"/>
                  </a:cxn>
                  <a:cxn ang="0">
                    <a:pos x="T6" y="T7"/>
                  </a:cxn>
                </a:cxnLst>
                <a:rect l="0" t="0" r="r" b="b"/>
                <a:pathLst>
                  <a:path w="27" h="14">
                    <a:moveTo>
                      <a:pt x="13" y="0"/>
                    </a:moveTo>
                    <a:cubicBezTo>
                      <a:pt x="6" y="0"/>
                      <a:pt x="0" y="6"/>
                      <a:pt x="0" y="14"/>
                    </a:cubicBezTo>
                    <a:cubicBezTo>
                      <a:pt x="27" y="14"/>
                      <a:pt x="27" y="14"/>
                      <a:pt x="27" y="14"/>
                    </a:cubicBezTo>
                    <a:cubicBezTo>
                      <a:pt x="27" y="6"/>
                      <a:pt x="21"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58"/>
              <p:cNvSpPr>
                <a:spLocks/>
              </p:cNvSpPr>
              <p:nvPr/>
            </p:nvSpPr>
            <p:spPr bwMode="auto">
              <a:xfrm>
                <a:off x="7024" y="3551"/>
                <a:ext cx="48" cy="126"/>
              </a:xfrm>
              <a:custGeom>
                <a:avLst/>
                <a:gdLst>
                  <a:gd name="T0" fmla="*/ 48 w 48"/>
                  <a:gd name="T1" fmla="*/ 26 h 126"/>
                  <a:gd name="T2" fmla="*/ 24 w 48"/>
                  <a:gd name="T3" fmla="*/ 0 h 126"/>
                  <a:gd name="T4" fmla="*/ 0 w 48"/>
                  <a:gd name="T5" fmla="*/ 23 h 126"/>
                  <a:gd name="T6" fmla="*/ 18 w 48"/>
                  <a:gd name="T7" fmla="*/ 116 h 126"/>
                  <a:gd name="T8" fmla="*/ 23 w 48"/>
                  <a:gd name="T9" fmla="*/ 126 h 126"/>
                  <a:gd name="T10" fmla="*/ 28 w 48"/>
                  <a:gd name="T11" fmla="*/ 116 h 126"/>
                  <a:gd name="T12" fmla="*/ 48 w 48"/>
                  <a:gd name="T13" fmla="*/ 26 h 126"/>
                </a:gdLst>
                <a:ahLst/>
                <a:cxnLst>
                  <a:cxn ang="0">
                    <a:pos x="T0" y="T1"/>
                  </a:cxn>
                  <a:cxn ang="0">
                    <a:pos x="T2" y="T3"/>
                  </a:cxn>
                  <a:cxn ang="0">
                    <a:pos x="T4" y="T5"/>
                  </a:cxn>
                  <a:cxn ang="0">
                    <a:pos x="T6" y="T7"/>
                  </a:cxn>
                  <a:cxn ang="0">
                    <a:pos x="T8" y="T9"/>
                  </a:cxn>
                  <a:cxn ang="0">
                    <a:pos x="T10" y="T11"/>
                  </a:cxn>
                  <a:cxn ang="0">
                    <a:pos x="T12" y="T13"/>
                  </a:cxn>
                </a:cxnLst>
                <a:rect l="0" t="0" r="r" b="b"/>
                <a:pathLst>
                  <a:path w="48" h="126">
                    <a:moveTo>
                      <a:pt x="48" y="26"/>
                    </a:moveTo>
                    <a:lnTo>
                      <a:pt x="24" y="0"/>
                    </a:lnTo>
                    <a:lnTo>
                      <a:pt x="0" y="23"/>
                    </a:lnTo>
                    <a:lnTo>
                      <a:pt x="18" y="116"/>
                    </a:lnTo>
                    <a:lnTo>
                      <a:pt x="23" y="126"/>
                    </a:lnTo>
                    <a:lnTo>
                      <a:pt x="28" y="116"/>
                    </a:lnTo>
                    <a:lnTo>
                      <a:pt x="4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59"/>
              <p:cNvSpPr>
                <a:spLocks/>
              </p:cNvSpPr>
              <p:nvPr/>
            </p:nvSpPr>
            <p:spPr bwMode="auto">
              <a:xfrm>
                <a:off x="7020" y="3465"/>
                <a:ext cx="59" cy="74"/>
              </a:xfrm>
              <a:custGeom>
                <a:avLst/>
                <a:gdLst>
                  <a:gd name="T0" fmla="*/ 37 w 42"/>
                  <a:gd name="T1" fmla="*/ 32 h 53"/>
                  <a:gd name="T2" fmla="*/ 15 w 42"/>
                  <a:gd name="T3" fmla="*/ 49 h 53"/>
                  <a:gd name="T4" fmla="*/ 4 w 42"/>
                  <a:gd name="T5" fmla="*/ 21 h 53"/>
                  <a:gd name="T6" fmla="*/ 31 w 42"/>
                  <a:gd name="T7" fmla="*/ 3 h 53"/>
                  <a:gd name="T8" fmla="*/ 37 w 42"/>
                  <a:gd name="T9" fmla="*/ 32 h 53"/>
                </a:gdLst>
                <a:ahLst/>
                <a:cxnLst>
                  <a:cxn ang="0">
                    <a:pos x="T0" y="T1"/>
                  </a:cxn>
                  <a:cxn ang="0">
                    <a:pos x="T2" y="T3"/>
                  </a:cxn>
                  <a:cxn ang="0">
                    <a:pos x="T4" y="T5"/>
                  </a:cxn>
                  <a:cxn ang="0">
                    <a:pos x="T6" y="T7"/>
                  </a:cxn>
                  <a:cxn ang="0">
                    <a:pos x="T8" y="T9"/>
                  </a:cxn>
                </a:cxnLst>
                <a:rect l="0" t="0" r="r" b="b"/>
                <a:pathLst>
                  <a:path w="42" h="53">
                    <a:moveTo>
                      <a:pt x="37" y="32"/>
                    </a:moveTo>
                    <a:cubicBezTo>
                      <a:pt x="30" y="53"/>
                      <a:pt x="25" y="53"/>
                      <a:pt x="15" y="49"/>
                    </a:cubicBezTo>
                    <a:cubicBezTo>
                      <a:pt x="5" y="46"/>
                      <a:pt x="0" y="33"/>
                      <a:pt x="4" y="21"/>
                    </a:cubicBezTo>
                    <a:cubicBezTo>
                      <a:pt x="8" y="9"/>
                      <a:pt x="21" y="0"/>
                      <a:pt x="31" y="3"/>
                    </a:cubicBezTo>
                    <a:cubicBezTo>
                      <a:pt x="41" y="6"/>
                      <a:pt x="42" y="20"/>
                      <a:pt x="37" y="3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0"/>
              <p:cNvSpPr>
                <a:spLocks/>
              </p:cNvSpPr>
              <p:nvPr/>
            </p:nvSpPr>
            <p:spPr bwMode="auto">
              <a:xfrm>
                <a:off x="7009" y="3462"/>
                <a:ext cx="66" cy="82"/>
              </a:xfrm>
              <a:custGeom>
                <a:avLst/>
                <a:gdLst>
                  <a:gd name="T0" fmla="*/ 41 w 47"/>
                  <a:gd name="T1" fmla="*/ 11 h 58"/>
                  <a:gd name="T2" fmla="*/ 34 w 47"/>
                  <a:gd name="T3" fmla="*/ 49 h 58"/>
                  <a:gd name="T4" fmla="*/ 14 w 47"/>
                  <a:gd name="T5" fmla="*/ 47 h 58"/>
                  <a:gd name="T6" fmla="*/ 14 w 47"/>
                  <a:gd name="T7" fmla="*/ 4 h 58"/>
                  <a:gd name="T8" fmla="*/ 41 w 47"/>
                  <a:gd name="T9" fmla="*/ 11 h 58"/>
                </a:gdLst>
                <a:ahLst/>
                <a:cxnLst>
                  <a:cxn ang="0">
                    <a:pos x="T0" y="T1"/>
                  </a:cxn>
                  <a:cxn ang="0">
                    <a:pos x="T2" y="T3"/>
                  </a:cxn>
                  <a:cxn ang="0">
                    <a:pos x="T4" y="T5"/>
                  </a:cxn>
                  <a:cxn ang="0">
                    <a:pos x="T6" y="T7"/>
                  </a:cxn>
                  <a:cxn ang="0">
                    <a:pos x="T8" y="T9"/>
                  </a:cxn>
                </a:cxnLst>
                <a:rect l="0" t="0" r="r" b="b"/>
                <a:pathLst>
                  <a:path w="47" h="58">
                    <a:moveTo>
                      <a:pt x="41" y="11"/>
                    </a:moveTo>
                    <a:cubicBezTo>
                      <a:pt x="47" y="22"/>
                      <a:pt x="43" y="44"/>
                      <a:pt x="34" y="49"/>
                    </a:cubicBezTo>
                    <a:cubicBezTo>
                      <a:pt x="26" y="53"/>
                      <a:pt x="20" y="58"/>
                      <a:pt x="14" y="47"/>
                    </a:cubicBezTo>
                    <a:cubicBezTo>
                      <a:pt x="8" y="37"/>
                      <a:pt x="0" y="10"/>
                      <a:pt x="14" y="4"/>
                    </a:cubicBezTo>
                    <a:cubicBezTo>
                      <a:pt x="22" y="0"/>
                      <a:pt x="35" y="1"/>
                      <a:pt x="41" y="1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1"/>
              <p:cNvSpPr>
                <a:spLocks/>
              </p:cNvSpPr>
              <p:nvPr/>
            </p:nvSpPr>
            <p:spPr bwMode="auto">
              <a:xfrm>
                <a:off x="7031" y="3521"/>
                <a:ext cx="31" cy="37"/>
              </a:xfrm>
              <a:custGeom>
                <a:avLst/>
                <a:gdLst>
                  <a:gd name="T0" fmla="*/ 31 w 31"/>
                  <a:gd name="T1" fmla="*/ 24 h 37"/>
                  <a:gd name="T2" fmla="*/ 16 w 31"/>
                  <a:gd name="T3" fmla="*/ 37 h 37"/>
                  <a:gd name="T4" fmla="*/ 0 w 31"/>
                  <a:gd name="T5" fmla="*/ 24 h 37"/>
                  <a:gd name="T6" fmla="*/ 0 w 31"/>
                  <a:gd name="T7" fmla="*/ 0 h 37"/>
                  <a:gd name="T8" fmla="*/ 31 w 31"/>
                  <a:gd name="T9" fmla="*/ 0 h 37"/>
                  <a:gd name="T10" fmla="*/ 31 w 31"/>
                  <a:gd name="T11" fmla="*/ 24 h 37"/>
                </a:gdLst>
                <a:ahLst/>
                <a:cxnLst>
                  <a:cxn ang="0">
                    <a:pos x="T0" y="T1"/>
                  </a:cxn>
                  <a:cxn ang="0">
                    <a:pos x="T2" y="T3"/>
                  </a:cxn>
                  <a:cxn ang="0">
                    <a:pos x="T4" y="T5"/>
                  </a:cxn>
                  <a:cxn ang="0">
                    <a:pos x="T6" y="T7"/>
                  </a:cxn>
                  <a:cxn ang="0">
                    <a:pos x="T8" y="T9"/>
                  </a:cxn>
                  <a:cxn ang="0">
                    <a:pos x="T10" y="T11"/>
                  </a:cxn>
                </a:cxnLst>
                <a:rect l="0" t="0" r="r" b="b"/>
                <a:pathLst>
                  <a:path w="31" h="37">
                    <a:moveTo>
                      <a:pt x="31" y="24"/>
                    </a:moveTo>
                    <a:lnTo>
                      <a:pt x="16" y="37"/>
                    </a:lnTo>
                    <a:lnTo>
                      <a:pt x="0" y="24"/>
                    </a:lnTo>
                    <a:lnTo>
                      <a:pt x="0" y="0"/>
                    </a:lnTo>
                    <a:lnTo>
                      <a:pt x="31" y="0"/>
                    </a:lnTo>
                    <a:lnTo>
                      <a:pt x="31" y="2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
              <p:cNvSpPr>
                <a:spLocks/>
              </p:cNvSpPr>
              <p:nvPr/>
            </p:nvSpPr>
            <p:spPr bwMode="auto">
              <a:xfrm>
                <a:off x="6960" y="3555"/>
                <a:ext cx="64" cy="168"/>
              </a:xfrm>
              <a:custGeom>
                <a:avLst/>
                <a:gdLst>
                  <a:gd name="T0" fmla="*/ 46 w 46"/>
                  <a:gd name="T1" fmla="*/ 5 h 120"/>
                  <a:gd name="T2" fmla="*/ 28 w 46"/>
                  <a:gd name="T3" fmla="*/ 0 h 120"/>
                  <a:gd name="T4" fmla="*/ 0 w 46"/>
                  <a:gd name="T5" fmla="*/ 120 h 120"/>
                  <a:gd name="T6" fmla="*/ 19 w 46"/>
                  <a:gd name="T7" fmla="*/ 120 h 120"/>
                  <a:gd name="T8" fmla="*/ 46 w 46"/>
                  <a:gd name="T9" fmla="*/ 5 h 120"/>
                </a:gdLst>
                <a:ahLst/>
                <a:cxnLst>
                  <a:cxn ang="0">
                    <a:pos x="T0" y="T1"/>
                  </a:cxn>
                  <a:cxn ang="0">
                    <a:pos x="T2" y="T3"/>
                  </a:cxn>
                  <a:cxn ang="0">
                    <a:pos x="T4" y="T5"/>
                  </a:cxn>
                  <a:cxn ang="0">
                    <a:pos x="T6" y="T7"/>
                  </a:cxn>
                  <a:cxn ang="0">
                    <a:pos x="T8" y="T9"/>
                  </a:cxn>
                </a:cxnLst>
                <a:rect l="0" t="0" r="r" b="b"/>
                <a:pathLst>
                  <a:path w="46" h="120">
                    <a:moveTo>
                      <a:pt x="46" y="5"/>
                    </a:moveTo>
                    <a:cubicBezTo>
                      <a:pt x="40" y="3"/>
                      <a:pt x="34" y="2"/>
                      <a:pt x="28" y="0"/>
                    </a:cubicBezTo>
                    <a:cubicBezTo>
                      <a:pt x="10" y="39"/>
                      <a:pt x="4" y="78"/>
                      <a:pt x="0" y="120"/>
                    </a:cubicBezTo>
                    <a:cubicBezTo>
                      <a:pt x="19" y="120"/>
                      <a:pt x="19" y="120"/>
                      <a:pt x="19" y="120"/>
                    </a:cubicBezTo>
                    <a:cubicBezTo>
                      <a:pt x="23" y="79"/>
                      <a:pt x="29" y="42"/>
                      <a:pt x="46"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3"/>
              <p:cNvSpPr>
                <a:spLocks/>
              </p:cNvSpPr>
              <p:nvPr/>
            </p:nvSpPr>
            <p:spPr bwMode="auto">
              <a:xfrm>
                <a:off x="7070" y="3555"/>
                <a:ext cx="65" cy="168"/>
              </a:xfrm>
              <a:custGeom>
                <a:avLst/>
                <a:gdLst>
                  <a:gd name="T0" fmla="*/ 0 w 46"/>
                  <a:gd name="T1" fmla="*/ 5 h 120"/>
                  <a:gd name="T2" fmla="*/ 18 w 46"/>
                  <a:gd name="T3" fmla="*/ 0 h 120"/>
                  <a:gd name="T4" fmla="*/ 46 w 46"/>
                  <a:gd name="T5" fmla="*/ 120 h 120"/>
                  <a:gd name="T6" fmla="*/ 27 w 46"/>
                  <a:gd name="T7" fmla="*/ 120 h 120"/>
                  <a:gd name="T8" fmla="*/ 0 w 46"/>
                  <a:gd name="T9" fmla="*/ 5 h 120"/>
                </a:gdLst>
                <a:ahLst/>
                <a:cxnLst>
                  <a:cxn ang="0">
                    <a:pos x="T0" y="T1"/>
                  </a:cxn>
                  <a:cxn ang="0">
                    <a:pos x="T2" y="T3"/>
                  </a:cxn>
                  <a:cxn ang="0">
                    <a:pos x="T4" y="T5"/>
                  </a:cxn>
                  <a:cxn ang="0">
                    <a:pos x="T6" y="T7"/>
                  </a:cxn>
                  <a:cxn ang="0">
                    <a:pos x="T8" y="T9"/>
                  </a:cxn>
                </a:cxnLst>
                <a:rect l="0" t="0" r="r" b="b"/>
                <a:pathLst>
                  <a:path w="46" h="120">
                    <a:moveTo>
                      <a:pt x="0" y="5"/>
                    </a:moveTo>
                    <a:cubicBezTo>
                      <a:pt x="6" y="3"/>
                      <a:pt x="12" y="2"/>
                      <a:pt x="18" y="0"/>
                    </a:cubicBezTo>
                    <a:cubicBezTo>
                      <a:pt x="36" y="39"/>
                      <a:pt x="42" y="78"/>
                      <a:pt x="46" y="120"/>
                    </a:cubicBezTo>
                    <a:cubicBezTo>
                      <a:pt x="27" y="120"/>
                      <a:pt x="27" y="120"/>
                      <a:pt x="27" y="120"/>
                    </a:cubicBezTo>
                    <a:cubicBezTo>
                      <a:pt x="23" y="79"/>
                      <a:pt x="17" y="42"/>
                      <a:pt x="0"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4"/>
              <p:cNvSpPr>
                <a:spLocks/>
              </p:cNvSpPr>
              <p:nvPr/>
            </p:nvSpPr>
            <p:spPr bwMode="auto">
              <a:xfrm>
                <a:off x="6963" y="3723"/>
                <a:ext cx="19" cy="21"/>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5"/>
              <p:cNvSpPr>
                <a:spLocks/>
              </p:cNvSpPr>
              <p:nvPr/>
            </p:nvSpPr>
            <p:spPr bwMode="auto">
              <a:xfrm>
                <a:off x="7112" y="3723"/>
                <a:ext cx="20" cy="21"/>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6"/>
              <p:cNvSpPr>
                <a:spLocks/>
              </p:cNvSpPr>
              <p:nvPr/>
            </p:nvSpPr>
            <p:spPr bwMode="auto">
              <a:xfrm>
                <a:off x="6998" y="3549"/>
                <a:ext cx="98" cy="171"/>
              </a:xfrm>
              <a:custGeom>
                <a:avLst/>
                <a:gdLst>
                  <a:gd name="T0" fmla="*/ 68 w 98"/>
                  <a:gd name="T1" fmla="*/ 0 h 171"/>
                  <a:gd name="T2" fmla="*/ 49 w 98"/>
                  <a:gd name="T3" fmla="*/ 32 h 171"/>
                  <a:gd name="T4" fmla="*/ 30 w 98"/>
                  <a:gd name="T5" fmla="*/ 0 h 171"/>
                  <a:gd name="T6" fmla="*/ 0 w 98"/>
                  <a:gd name="T7" fmla="*/ 6 h 171"/>
                  <a:gd name="T8" fmla="*/ 2 w 98"/>
                  <a:gd name="T9" fmla="*/ 171 h 171"/>
                  <a:gd name="T10" fmla="*/ 96 w 98"/>
                  <a:gd name="T11" fmla="*/ 171 h 171"/>
                  <a:gd name="T12" fmla="*/ 98 w 98"/>
                  <a:gd name="T13" fmla="*/ 6 h 171"/>
                  <a:gd name="T14" fmla="*/ 68 w 98"/>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71">
                    <a:moveTo>
                      <a:pt x="68" y="0"/>
                    </a:moveTo>
                    <a:lnTo>
                      <a:pt x="49" y="32"/>
                    </a:lnTo>
                    <a:lnTo>
                      <a:pt x="30" y="0"/>
                    </a:lnTo>
                    <a:lnTo>
                      <a:pt x="0" y="6"/>
                    </a:lnTo>
                    <a:lnTo>
                      <a:pt x="2" y="171"/>
                    </a:lnTo>
                    <a:lnTo>
                      <a:pt x="96" y="171"/>
                    </a:lnTo>
                    <a:lnTo>
                      <a:pt x="98" y="6"/>
                    </a:lnTo>
                    <a:lnTo>
                      <a:pt x="6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7"/>
              <p:cNvSpPr>
                <a:spLocks/>
              </p:cNvSpPr>
              <p:nvPr/>
            </p:nvSpPr>
            <p:spPr bwMode="auto">
              <a:xfrm>
                <a:off x="7072" y="3490"/>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8"/>
              <p:cNvSpPr>
                <a:spLocks/>
              </p:cNvSpPr>
              <p:nvPr/>
            </p:nvSpPr>
            <p:spPr bwMode="auto">
              <a:xfrm>
                <a:off x="7072" y="34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9"/>
              <p:cNvSpPr>
                <a:spLocks/>
              </p:cNvSpPr>
              <p:nvPr/>
            </p:nvSpPr>
            <p:spPr bwMode="auto">
              <a:xfrm>
                <a:off x="7070" y="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70"/>
              <p:cNvSpPr>
                <a:spLocks/>
              </p:cNvSpPr>
              <p:nvPr/>
            </p:nvSpPr>
            <p:spPr bwMode="auto">
              <a:xfrm>
                <a:off x="7070" y="348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71"/>
              <p:cNvSpPr>
                <a:spLocks/>
              </p:cNvSpPr>
              <p:nvPr/>
            </p:nvSpPr>
            <p:spPr bwMode="auto">
              <a:xfrm>
                <a:off x="7023" y="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72"/>
              <p:cNvSpPr>
                <a:spLocks/>
              </p:cNvSpPr>
              <p:nvPr/>
            </p:nvSpPr>
            <p:spPr bwMode="auto">
              <a:xfrm>
                <a:off x="7072" y="34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3"/>
              <p:cNvSpPr>
                <a:spLocks/>
              </p:cNvSpPr>
              <p:nvPr/>
            </p:nvSpPr>
            <p:spPr bwMode="auto">
              <a:xfrm>
                <a:off x="7072" y="349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74"/>
              <p:cNvSpPr>
                <a:spLocks noChangeArrowheads="1"/>
              </p:cNvSpPr>
              <p:nvPr/>
            </p:nvSpPr>
            <p:spPr bwMode="auto">
              <a:xfrm>
                <a:off x="7070" y="3486"/>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5"/>
              <p:cNvSpPr>
                <a:spLocks/>
              </p:cNvSpPr>
              <p:nvPr/>
            </p:nvSpPr>
            <p:spPr bwMode="auto">
              <a:xfrm>
                <a:off x="7021" y="3492"/>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76"/>
              <p:cNvSpPr>
                <a:spLocks/>
              </p:cNvSpPr>
              <p:nvPr/>
            </p:nvSpPr>
            <p:spPr bwMode="auto">
              <a:xfrm>
                <a:off x="7021" y="34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77"/>
              <p:cNvSpPr>
                <a:spLocks/>
              </p:cNvSpPr>
              <p:nvPr/>
            </p:nvSpPr>
            <p:spPr bwMode="auto">
              <a:xfrm>
                <a:off x="7021" y="348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78"/>
              <p:cNvSpPr>
                <a:spLocks/>
              </p:cNvSpPr>
              <p:nvPr/>
            </p:nvSpPr>
            <p:spPr bwMode="auto">
              <a:xfrm>
                <a:off x="7021" y="3490"/>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79"/>
              <p:cNvSpPr>
                <a:spLocks/>
              </p:cNvSpPr>
              <p:nvPr/>
            </p:nvSpPr>
            <p:spPr bwMode="auto">
              <a:xfrm>
                <a:off x="7016" y="3485"/>
                <a:ext cx="60" cy="53"/>
              </a:xfrm>
              <a:custGeom>
                <a:avLst/>
                <a:gdLst>
                  <a:gd name="T0" fmla="*/ 41 w 43"/>
                  <a:gd name="T1" fmla="*/ 9 h 38"/>
                  <a:gd name="T2" fmla="*/ 40 w 43"/>
                  <a:gd name="T3" fmla="*/ 9 h 38"/>
                  <a:gd name="T4" fmla="*/ 40 w 43"/>
                  <a:gd name="T5" fmla="*/ 7 h 38"/>
                  <a:gd name="T6" fmla="*/ 40 w 43"/>
                  <a:gd name="T7" fmla="*/ 6 h 38"/>
                  <a:gd name="T8" fmla="*/ 40 w 43"/>
                  <a:gd name="T9" fmla="*/ 5 h 38"/>
                  <a:gd name="T10" fmla="*/ 40 w 43"/>
                  <a:gd name="T11" fmla="*/ 5 h 38"/>
                  <a:gd name="T12" fmla="*/ 40 w 43"/>
                  <a:gd name="T13" fmla="*/ 5 h 38"/>
                  <a:gd name="T14" fmla="*/ 40 w 43"/>
                  <a:gd name="T15" fmla="*/ 4 h 38"/>
                  <a:gd name="T16" fmla="*/ 40 w 43"/>
                  <a:gd name="T17" fmla="*/ 4 h 38"/>
                  <a:gd name="T18" fmla="*/ 40 w 43"/>
                  <a:gd name="T19" fmla="*/ 4 h 38"/>
                  <a:gd name="T20" fmla="*/ 39 w 43"/>
                  <a:gd name="T21" fmla="*/ 3 h 38"/>
                  <a:gd name="T22" fmla="*/ 39 w 43"/>
                  <a:gd name="T23" fmla="*/ 2 h 38"/>
                  <a:gd name="T24" fmla="*/ 39 w 43"/>
                  <a:gd name="T25" fmla="*/ 2 h 38"/>
                  <a:gd name="T26" fmla="*/ 39 w 43"/>
                  <a:gd name="T27" fmla="*/ 2 h 38"/>
                  <a:gd name="T28" fmla="*/ 39 w 43"/>
                  <a:gd name="T29" fmla="*/ 1 h 38"/>
                  <a:gd name="T30" fmla="*/ 39 w 43"/>
                  <a:gd name="T31" fmla="*/ 1 h 38"/>
                  <a:gd name="T32" fmla="*/ 35 w 43"/>
                  <a:gd name="T33" fmla="*/ 2 h 38"/>
                  <a:gd name="T34" fmla="*/ 29 w 43"/>
                  <a:gd name="T35" fmla="*/ 0 h 38"/>
                  <a:gd name="T36" fmla="*/ 18 w 43"/>
                  <a:gd name="T37" fmla="*/ 2 h 38"/>
                  <a:gd name="T38" fmla="*/ 6 w 43"/>
                  <a:gd name="T39" fmla="*/ 0 h 38"/>
                  <a:gd name="T40" fmla="*/ 5 w 43"/>
                  <a:gd name="T41" fmla="*/ 2 h 38"/>
                  <a:gd name="T42" fmla="*/ 5 w 43"/>
                  <a:gd name="T43" fmla="*/ 2 h 38"/>
                  <a:gd name="T44" fmla="*/ 4 w 43"/>
                  <a:gd name="T45" fmla="*/ 3 h 38"/>
                  <a:gd name="T46" fmla="*/ 4 w 43"/>
                  <a:gd name="T47" fmla="*/ 3 h 38"/>
                  <a:gd name="T48" fmla="*/ 4 w 43"/>
                  <a:gd name="T49" fmla="*/ 4 h 38"/>
                  <a:gd name="T50" fmla="*/ 4 w 43"/>
                  <a:gd name="T51" fmla="*/ 4 h 38"/>
                  <a:gd name="T52" fmla="*/ 4 w 43"/>
                  <a:gd name="T53" fmla="*/ 4 h 38"/>
                  <a:gd name="T54" fmla="*/ 4 w 43"/>
                  <a:gd name="T55" fmla="*/ 5 h 38"/>
                  <a:gd name="T56" fmla="*/ 4 w 43"/>
                  <a:gd name="T57" fmla="*/ 5 h 38"/>
                  <a:gd name="T58" fmla="*/ 4 w 43"/>
                  <a:gd name="T59" fmla="*/ 6 h 38"/>
                  <a:gd name="T60" fmla="*/ 4 w 43"/>
                  <a:gd name="T61" fmla="*/ 7 h 38"/>
                  <a:gd name="T62" fmla="*/ 4 w 43"/>
                  <a:gd name="T63" fmla="*/ 9 h 38"/>
                  <a:gd name="T64" fmla="*/ 3 w 43"/>
                  <a:gd name="T65" fmla="*/ 9 h 38"/>
                  <a:gd name="T66" fmla="*/ 0 w 43"/>
                  <a:gd name="T67" fmla="*/ 12 h 38"/>
                  <a:gd name="T68" fmla="*/ 0 w 43"/>
                  <a:gd name="T69" fmla="*/ 19 h 38"/>
                  <a:gd name="T70" fmla="*/ 4 w 43"/>
                  <a:gd name="T71" fmla="*/ 22 h 38"/>
                  <a:gd name="T72" fmla="*/ 14 w 43"/>
                  <a:gd name="T73" fmla="*/ 38 h 38"/>
                  <a:gd name="T74" fmla="*/ 30 w 43"/>
                  <a:gd name="T75" fmla="*/ 38 h 38"/>
                  <a:gd name="T76" fmla="*/ 40 w 43"/>
                  <a:gd name="T77" fmla="*/ 22 h 38"/>
                  <a:gd name="T78" fmla="*/ 43 w 43"/>
                  <a:gd name="T79" fmla="*/ 19 h 38"/>
                  <a:gd name="T80" fmla="*/ 43 w 43"/>
                  <a:gd name="T81" fmla="*/ 12 h 38"/>
                  <a:gd name="T82" fmla="*/ 41 w 43"/>
                  <a:gd name="T83"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38">
                    <a:moveTo>
                      <a:pt x="41" y="9"/>
                    </a:moveTo>
                    <a:cubicBezTo>
                      <a:pt x="41" y="9"/>
                      <a:pt x="41" y="9"/>
                      <a:pt x="40" y="9"/>
                    </a:cubicBezTo>
                    <a:cubicBezTo>
                      <a:pt x="40" y="7"/>
                      <a:pt x="40" y="7"/>
                      <a:pt x="40" y="7"/>
                    </a:cubicBezTo>
                    <a:cubicBezTo>
                      <a:pt x="40" y="6"/>
                      <a:pt x="40" y="6"/>
                      <a:pt x="40" y="6"/>
                    </a:cubicBezTo>
                    <a:cubicBezTo>
                      <a:pt x="40" y="6"/>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40" y="4"/>
                      <a:pt x="40" y="4"/>
                      <a:pt x="40" y="4"/>
                    </a:cubicBezTo>
                    <a:cubicBezTo>
                      <a:pt x="40" y="3"/>
                      <a:pt x="39" y="3"/>
                      <a:pt x="39" y="3"/>
                    </a:cubicBezTo>
                    <a:cubicBezTo>
                      <a:pt x="39" y="3"/>
                      <a:pt x="39" y="3"/>
                      <a:pt x="39" y="2"/>
                    </a:cubicBezTo>
                    <a:cubicBezTo>
                      <a:pt x="39" y="2"/>
                      <a:pt x="39" y="2"/>
                      <a:pt x="39" y="2"/>
                    </a:cubicBezTo>
                    <a:cubicBezTo>
                      <a:pt x="39" y="2"/>
                      <a:pt x="39" y="2"/>
                      <a:pt x="39" y="2"/>
                    </a:cubicBezTo>
                    <a:cubicBezTo>
                      <a:pt x="39" y="2"/>
                      <a:pt x="39" y="2"/>
                      <a:pt x="39" y="1"/>
                    </a:cubicBezTo>
                    <a:cubicBezTo>
                      <a:pt x="39" y="1"/>
                      <a:pt x="39" y="1"/>
                      <a:pt x="39" y="1"/>
                    </a:cubicBezTo>
                    <a:cubicBezTo>
                      <a:pt x="38" y="2"/>
                      <a:pt x="36" y="2"/>
                      <a:pt x="35" y="2"/>
                    </a:cubicBezTo>
                    <a:cubicBezTo>
                      <a:pt x="33" y="2"/>
                      <a:pt x="30" y="1"/>
                      <a:pt x="29" y="0"/>
                    </a:cubicBezTo>
                    <a:cubicBezTo>
                      <a:pt x="26" y="1"/>
                      <a:pt x="22" y="2"/>
                      <a:pt x="18" y="2"/>
                    </a:cubicBezTo>
                    <a:cubicBezTo>
                      <a:pt x="13" y="2"/>
                      <a:pt x="9" y="1"/>
                      <a:pt x="6" y="0"/>
                    </a:cubicBezTo>
                    <a:cubicBezTo>
                      <a:pt x="6" y="1"/>
                      <a:pt x="5" y="1"/>
                      <a:pt x="5" y="2"/>
                    </a:cubicBezTo>
                    <a:cubicBezTo>
                      <a:pt x="5" y="2"/>
                      <a:pt x="5" y="2"/>
                      <a:pt x="5" y="2"/>
                    </a:cubicBezTo>
                    <a:cubicBezTo>
                      <a:pt x="5" y="2"/>
                      <a:pt x="5" y="3"/>
                      <a:pt x="4" y="3"/>
                    </a:cubicBezTo>
                    <a:cubicBezTo>
                      <a:pt x="4" y="3"/>
                      <a:pt x="4" y="3"/>
                      <a:pt x="4" y="3"/>
                    </a:cubicBezTo>
                    <a:cubicBezTo>
                      <a:pt x="4" y="3"/>
                      <a:pt x="4" y="3"/>
                      <a:pt x="4" y="4"/>
                    </a:cubicBezTo>
                    <a:cubicBezTo>
                      <a:pt x="4" y="4"/>
                      <a:pt x="4" y="4"/>
                      <a:pt x="4" y="4"/>
                    </a:cubicBezTo>
                    <a:cubicBezTo>
                      <a:pt x="4" y="4"/>
                      <a:pt x="4" y="4"/>
                      <a:pt x="4" y="4"/>
                    </a:cubicBezTo>
                    <a:cubicBezTo>
                      <a:pt x="4" y="5"/>
                      <a:pt x="4" y="5"/>
                      <a:pt x="4" y="5"/>
                    </a:cubicBezTo>
                    <a:cubicBezTo>
                      <a:pt x="4" y="5"/>
                      <a:pt x="4" y="5"/>
                      <a:pt x="4" y="5"/>
                    </a:cubicBezTo>
                    <a:cubicBezTo>
                      <a:pt x="4" y="5"/>
                      <a:pt x="4" y="6"/>
                      <a:pt x="4" y="6"/>
                    </a:cubicBezTo>
                    <a:cubicBezTo>
                      <a:pt x="4" y="6"/>
                      <a:pt x="4" y="6"/>
                      <a:pt x="4" y="7"/>
                    </a:cubicBezTo>
                    <a:cubicBezTo>
                      <a:pt x="4" y="9"/>
                      <a:pt x="4" y="9"/>
                      <a:pt x="4" y="9"/>
                    </a:cubicBezTo>
                    <a:cubicBezTo>
                      <a:pt x="3" y="9"/>
                      <a:pt x="3" y="9"/>
                      <a:pt x="3" y="9"/>
                    </a:cubicBezTo>
                    <a:cubicBezTo>
                      <a:pt x="2" y="9"/>
                      <a:pt x="0" y="11"/>
                      <a:pt x="0" y="12"/>
                    </a:cubicBezTo>
                    <a:cubicBezTo>
                      <a:pt x="0" y="19"/>
                      <a:pt x="0" y="19"/>
                      <a:pt x="0" y="19"/>
                    </a:cubicBezTo>
                    <a:cubicBezTo>
                      <a:pt x="0" y="21"/>
                      <a:pt x="2" y="22"/>
                      <a:pt x="4" y="22"/>
                    </a:cubicBezTo>
                    <a:cubicBezTo>
                      <a:pt x="4" y="22"/>
                      <a:pt x="9" y="38"/>
                      <a:pt x="14" y="38"/>
                    </a:cubicBezTo>
                    <a:cubicBezTo>
                      <a:pt x="30" y="38"/>
                      <a:pt x="30" y="38"/>
                      <a:pt x="30" y="38"/>
                    </a:cubicBezTo>
                    <a:cubicBezTo>
                      <a:pt x="35" y="38"/>
                      <a:pt x="40" y="22"/>
                      <a:pt x="40" y="22"/>
                    </a:cubicBezTo>
                    <a:cubicBezTo>
                      <a:pt x="42" y="22"/>
                      <a:pt x="43" y="21"/>
                      <a:pt x="43" y="19"/>
                    </a:cubicBezTo>
                    <a:cubicBezTo>
                      <a:pt x="43" y="12"/>
                      <a:pt x="43" y="12"/>
                      <a:pt x="43" y="12"/>
                    </a:cubicBezTo>
                    <a:cubicBezTo>
                      <a:pt x="43" y="11"/>
                      <a:pt x="43" y="10"/>
                      <a:pt x="41" y="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80"/>
              <p:cNvSpPr>
                <a:spLocks noChangeArrowheads="1"/>
              </p:cNvSpPr>
              <p:nvPr/>
            </p:nvSpPr>
            <p:spPr bwMode="auto">
              <a:xfrm>
                <a:off x="7000" y="3720"/>
                <a:ext cx="9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81"/>
              <p:cNvSpPr>
                <a:spLocks noChangeArrowheads="1"/>
              </p:cNvSpPr>
              <p:nvPr/>
            </p:nvSpPr>
            <p:spPr bwMode="auto">
              <a:xfrm>
                <a:off x="7038" y="3720"/>
                <a:ext cx="17"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82"/>
              <p:cNvSpPr>
                <a:spLocks noChangeArrowheads="1"/>
              </p:cNvSpPr>
              <p:nvPr/>
            </p:nvSpPr>
            <p:spPr bwMode="auto">
              <a:xfrm>
                <a:off x="7045" y="3563"/>
                <a:ext cx="3" cy="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83"/>
              <p:cNvSpPr>
                <a:spLocks noChangeArrowheads="1"/>
              </p:cNvSpPr>
              <p:nvPr/>
            </p:nvSpPr>
            <p:spPr bwMode="auto">
              <a:xfrm>
                <a:off x="7045" y="3573"/>
                <a:ext cx="3"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84"/>
              <p:cNvSpPr>
                <a:spLocks/>
              </p:cNvSpPr>
              <p:nvPr/>
            </p:nvSpPr>
            <p:spPr bwMode="auto">
              <a:xfrm>
                <a:off x="7066" y="3915"/>
                <a:ext cx="25" cy="12"/>
              </a:xfrm>
              <a:custGeom>
                <a:avLst/>
                <a:gdLst>
                  <a:gd name="T0" fmla="*/ 9 w 18"/>
                  <a:gd name="T1" fmla="*/ 0 h 9"/>
                  <a:gd name="T2" fmla="*/ 0 w 18"/>
                  <a:gd name="T3" fmla="*/ 9 h 9"/>
                  <a:gd name="T4" fmla="*/ 18 w 18"/>
                  <a:gd name="T5" fmla="*/ 9 h 9"/>
                  <a:gd name="T6" fmla="*/ 9 w 18"/>
                  <a:gd name="T7" fmla="*/ 0 h 9"/>
                </a:gdLst>
                <a:ahLst/>
                <a:cxnLst>
                  <a:cxn ang="0">
                    <a:pos x="T0" y="T1"/>
                  </a:cxn>
                  <a:cxn ang="0">
                    <a:pos x="T2" y="T3"/>
                  </a:cxn>
                  <a:cxn ang="0">
                    <a:pos x="T4" y="T5"/>
                  </a:cxn>
                  <a:cxn ang="0">
                    <a:pos x="T6" y="T7"/>
                  </a:cxn>
                </a:cxnLst>
                <a:rect l="0" t="0" r="r" b="b"/>
                <a:pathLst>
                  <a:path w="18" h="9">
                    <a:moveTo>
                      <a:pt x="9" y="0"/>
                    </a:moveTo>
                    <a:cubicBezTo>
                      <a:pt x="4" y="0"/>
                      <a:pt x="0" y="4"/>
                      <a:pt x="0" y="9"/>
                    </a:cubicBezTo>
                    <a:cubicBezTo>
                      <a:pt x="18" y="9"/>
                      <a:pt x="18" y="9"/>
                      <a:pt x="18" y="9"/>
                    </a:cubicBezTo>
                    <a:cubicBezTo>
                      <a:pt x="18" y="4"/>
                      <a:pt x="14" y="0"/>
                      <a:pt x="9"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85"/>
              <p:cNvSpPr>
                <a:spLocks/>
              </p:cNvSpPr>
              <p:nvPr/>
            </p:nvSpPr>
            <p:spPr bwMode="auto">
              <a:xfrm>
                <a:off x="7097" y="3915"/>
                <a:ext cx="25" cy="12"/>
              </a:xfrm>
              <a:custGeom>
                <a:avLst/>
                <a:gdLst>
                  <a:gd name="T0" fmla="*/ 9 w 18"/>
                  <a:gd name="T1" fmla="*/ 0 h 9"/>
                  <a:gd name="T2" fmla="*/ 18 w 18"/>
                  <a:gd name="T3" fmla="*/ 9 h 9"/>
                  <a:gd name="T4" fmla="*/ 0 w 18"/>
                  <a:gd name="T5" fmla="*/ 9 h 9"/>
                  <a:gd name="T6" fmla="*/ 9 w 18"/>
                  <a:gd name="T7" fmla="*/ 0 h 9"/>
                </a:gdLst>
                <a:ahLst/>
                <a:cxnLst>
                  <a:cxn ang="0">
                    <a:pos x="T0" y="T1"/>
                  </a:cxn>
                  <a:cxn ang="0">
                    <a:pos x="T2" y="T3"/>
                  </a:cxn>
                  <a:cxn ang="0">
                    <a:pos x="T4" y="T5"/>
                  </a:cxn>
                  <a:cxn ang="0">
                    <a:pos x="T6" y="T7"/>
                  </a:cxn>
                </a:cxnLst>
                <a:rect l="0" t="0" r="r" b="b"/>
                <a:pathLst>
                  <a:path w="18" h="9">
                    <a:moveTo>
                      <a:pt x="9" y="0"/>
                    </a:moveTo>
                    <a:cubicBezTo>
                      <a:pt x="14" y="0"/>
                      <a:pt x="18" y="4"/>
                      <a:pt x="18" y="9"/>
                    </a:cubicBezTo>
                    <a:cubicBezTo>
                      <a:pt x="0" y="9"/>
                      <a:pt x="0" y="9"/>
                      <a:pt x="0" y="9"/>
                    </a:cubicBezTo>
                    <a:cubicBezTo>
                      <a:pt x="0" y="4"/>
                      <a:pt x="4" y="0"/>
                      <a:pt x="9"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86"/>
              <p:cNvSpPr>
                <a:spLocks/>
              </p:cNvSpPr>
              <p:nvPr/>
            </p:nvSpPr>
            <p:spPr bwMode="auto">
              <a:xfrm>
                <a:off x="7122" y="3923"/>
                <a:ext cx="42" cy="21"/>
              </a:xfrm>
              <a:custGeom>
                <a:avLst/>
                <a:gdLst>
                  <a:gd name="T0" fmla="*/ 15 w 30"/>
                  <a:gd name="T1" fmla="*/ 0 h 15"/>
                  <a:gd name="T2" fmla="*/ 0 w 30"/>
                  <a:gd name="T3" fmla="*/ 15 h 15"/>
                  <a:gd name="T4" fmla="*/ 30 w 30"/>
                  <a:gd name="T5" fmla="*/ 15 h 15"/>
                  <a:gd name="T6" fmla="*/ 15 w 30"/>
                  <a:gd name="T7" fmla="*/ 0 h 15"/>
                </a:gdLst>
                <a:ahLst/>
                <a:cxnLst>
                  <a:cxn ang="0">
                    <a:pos x="T0" y="T1"/>
                  </a:cxn>
                  <a:cxn ang="0">
                    <a:pos x="T2" y="T3"/>
                  </a:cxn>
                  <a:cxn ang="0">
                    <a:pos x="T4" y="T5"/>
                  </a:cxn>
                  <a:cxn ang="0">
                    <a:pos x="T6" y="T7"/>
                  </a:cxn>
                </a:cxnLst>
                <a:rect l="0" t="0" r="r" b="b"/>
                <a:pathLst>
                  <a:path w="30" h="15">
                    <a:moveTo>
                      <a:pt x="15" y="0"/>
                    </a:moveTo>
                    <a:cubicBezTo>
                      <a:pt x="7" y="0"/>
                      <a:pt x="0" y="7"/>
                      <a:pt x="0" y="15"/>
                    </a:cubicBezTo>
                    <a:cubicBezTo>
                      <a:pt x="30" y="15"/>
                      <a:pt x="30" y="15"/>
                      <a:pt x="30" y="15"/>
                    </a:cubicBezTo>
                    <a:cubicBezTo>
                      <a:pt x="30"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87"/>
              <p:cNvSpPr>
                <a:spLocks/>
              </p:cNvSpPr>
              <p:nvPr/>
            </p:nvSpPr>
            <p:spPr bwMode="auto">
              <a:xfrm>
                <a:off x="7168" y="3923"/>
                <a:ext cx="41" cy="21"/>
              </a:xfrm>
              <a:custGeom>
                <a:avLst/>
                <a:gdLst>
                  <a:gd name="T0" fmla="*/ 15 w 29"/>
                  <a:gd name="T1" fmla="*/ 0 h 15"/>
                  <a:gd name="T2" fmla="*/ 0 w 29"/>
                  <a:gd name="T3" fmla="*/ 15 h 15"/>
                  <a:gd name="T4" fmla="*/ 29 w 29"/>
                  <a:gd name="T5" fmla="*/ 15 h 15"/>
                  <a:gd name="T6" fmla="*/ 15 w 29"/>
                  <a:gd name="T7" fmla="*/ 0 h 15"/>
                </a:gdLst>
                <a:ahLst/>
                <a:cxnLst>
                  <a:cxn ang="0">
                    <a:pos x="T0" y="T1"/>
                  </a:cxn>
                  <a:cxn ang="0">
                    <a:pos x="T2" y="T3"/>
                  </a:cxn>
                  <a:cxn ang="0">
                    <a:pos x="T4" y="T5"/>
                  </a:cxn>
                  <a:cxn ang="0">
                    <a:pos x="T6" y="T7"/>
                  </a:cxn>
                </a:cxnLst>
                <a:rect l="0" t="0" r="r" b="b"/>
                <a:pathLst>
                  <a:path w="29" h="15">
                    <a:moveTo>
                      <a:pt x="15" y="0"/>
                    </a:moveTo>
                    <a:cubicBezTo>
                      <a:pt x="7" y="0"/>
                      <a:pt x="0" y="7"/>
                      <a:pt x="0" y="15"/>
                    </a:cubicBezTo>
                    <a:cubicBezTo>
                      <a:pt x="29" y="15"/>
                      <a:pt x="29" y="15"/>
                      <a:pt x="29" y="15"/>
                    </a:cubicBezTo>
                    <a:cubicBezTo>
                      <a:pt x="29"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88"/>
              <p:cNvSpPr>
                <a:spLocks noChangeArrowheads="1"/>
              </p:cNvSpPr>
              <p:nvPr/>
            </p:nvSpPr>
            <p:spPr bwMode="auto">
              <a:xfrm>
                <a:off x="7156" y="3516"/>
                <a:ext cx="33"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89"/>
              <p:cNvSpPr>
                <a:spLocks/>
              </p:cNvSpPr>
              <p:nvPr/>
            </p:nvSpPr>
            <p:spPr bwMode="auto">
              <a:xfrm>
                <a:off x="7143" y="3427"/>
                <a:ext cx="66" cy="80"/>
              </a:xfrm>
              <a:custGeom>
                <a:avLst/>
                <a:gdLst>
                  <a:gd name="T0" fmla="*/ 42 w 47"/>
                  <a:gd name="T1" fmla="*/ 32 h 57"/>
                  <a:gd name="T2" fmla="*/ 16 w 47"/>
                  <a:gd name="T3" fmla="*/ 53 h 57"/>
                  <a:gd name="T4" fmla="*/ 4 w 47"/>
                  <a:gd name="T5" fmla="*/ 22 h 57"/>
                  <a:gd name="T6" fmla="*/ 33 w 47"/>
                  <a:gd name="T7" fmla="*/ 3 h 57"/>
                  <a:gd name="T8" fmla="*/ 42 w 47"/>
                  <a:gd name="T9" fmla="*/ 32 h 57"/>
                </a:gdLst>
                <a:ahLst/>
                <a:cxnLst>
                  <a:cxn ang="0">
                    <a:pos x="T0" y="T1"/>
                  </a:cxn>
                  <a:cxn ang="0">
                    <a:pos x="T2" y="T3"/>
                  </a:cxn>
                  <a:cxn ang="0">
                    <a:pos x="T4" y="T5"/>
                  </a:cxn>
                  <a:cxn ang="0">
                    <a:pos x="T6" y="T7"/>
                  </a:cxn>
                  <a:cxn ang="0">
                    <a:pos x="T8" y="T9"/>
                  </a:cxn>
                </a:cxnLst>
                <a:rect l="0" t="0" r="r" b="b"/>
                <a:pathLst>
                  <a:path w="47" h="57">
                    <a:moveTo>
                      <a:pt x="42" y="32"/>
                    </a:moveTo>
                    <a:cubicBezTo>
                      <a:pt x="38" y="46"/>
                      <a:pt x="28" y="57"/>
                      <a:pt x="16" y="53"/>
                    </a:cubicBezTo>
                    <a:cubicBezTo>
                      <a:pt x="5" y="50"/>
                      <a:pt x="0" y="35"/>
                      <a:pt x="4" y="22"/>
                    </a:cubicBezTo>
                    <a:cubicBezTo>
                      <a:pt x="9" y="8"/>
                      <a:pt x="22" y="0"/>
                      <a:pt x="33" y="3"/>
                    </a:cubicBezTo>
                    <a:cubicBezTo>
                      <a:pt x="44" y="7"/>
                      <a:pt x="47" y="18"/>
                      <a:pt x="42" y="3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0"/>
              <p:cNvSpPr>
                <a:spLocks/>
              </p:cNvSpPr>
              <p:nvPr/>
            </p:nvSpPr>
            <p:spPr bwMode="auto">
              <a:xfrm>
                <a:off x="7133" y="3419"/>
                <a:ext cx="66" cy="74"/>
              </a:xfrm>
              <a:custGeom>
                <a:avLst/>
                <a:gdLst>
                  <a:gd name="T0" fmla="*/ 41 w 47"/>
                  <a:gd name="T1" fmla="*/ 16 h 53"/>
                  <a:gd name="T2" fmla="*/ 36 w 47"/>
                  <a:gd name="T3" fmla="*/ 48 h 53"/>
                  <a:gd name="T4" fmla="*/ 7 w 47"/>
                  <a:gd name="T5" fmla="*/ 36 h 53"/>
                  <a:gd name="T6" fmla="*/ 11 w 47"/>
                  <a:gd name="T7" fmla="*/ 5 h 53"/>
                  <a:gd name="T8" fmla="*/ 41 w 47"/>
                  <a:gd name="T9" fmla="*/ 16 h 53"/>
                </a:gdLst>
                <a:ahLst/>
                <a:cxnLst>
                  <a:cxn ang="0">
                    <a:pos x="T0" y="T1"/>
                  </a:cxn>
                  <a:cxn ang="0">
                    <a:pos x="T2" y="T3"/>
                  </a:cxn>
                  <a:cxn ang="0">
                    <a:pos x="T4" y="T5"/>
                  </a:cxn>
                  <a:cxn ang="0">
                    <a:pos x="T6" y="T7"/>
                  </a:cxn>
                  <a:cxn ang="0">
                    <a:pos x="T8" y="T9"/>
                  </a:cxn>
                </a:cxnLst>
                <a:rect l="0" t="0" r="r" b="b"/>
                <a:pathLst>
                  <a:path w="47" h="53">
                    <a:moveTo>
                      <a:pt x="41" y="16"/>
                    </a:moveTo>
                    <a:cubicBezTo>
                      <a:pt x="47" y="28"/>
                      <a:pt x="46" y="42"/>
                      <a:pt x="36" y="48"/>
                    </a:cubicBezTo>
                    <a:cubicBezTo>
                      <a:pt x="27" y="53"/>
                      <a:pt x="14" y="48"/>
                      <a:pt x="7" y="36"/>
                    </a:cubicBezTo>
                    <a:cubicBezTo>
                      <a:pt x="0" y="24"/>
                      <a:pt x="2" y="10"/>
                      <a:pt x="11" y="5"/>
                    </a:cubicBezTo>
                    <a:cubicBezTo>
                      <a:pt x="20" y="0"/>
                      <a:pt x="34" y="5"/>
                      <a:pt x="41" y="1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1"/>
              <p:cNvSpPr>
                <a:spLocks/>
              </p:cNvSpPr>
              <p:nvPr/>
            </p:nvSpPr>
            <p:spPr bwMode="auto">
              <a:xfrm>
                <a:off x="7156" y="3488"/>
                <a:ext cx="33" cy="36"/>
              </a:xfrm>
              <a:custGeom>
                <a:avLst/>
                <a:gdLst>
                  <a:gd name="T0" fmla="*/ 33 w 33"/>
                  <a:gd name="T1" fmla="*/ 28 h 36"/>
                  <a:gd name="T2" fmla="*/ 16 w 33"/>
                  <a:gd name="T3" fmla="*/ 36 h 36"/>
                  <a:gd name="T4" fmla="*/ 0 w 33"/>
                  <a:gd name="T5" fmla="*/ 28 h 36"/>
                  <a:gd name="T6" fmla="*/ 0 w 33"/>
                  <a:gd name="T7" fmla="*/ 0 h 36"/>
                  <a:gd name="T8" fmla="*/ 33 w 33"/>
                  <a:gd name="T9" fmla="*/ 0 h 36"/>
                  <a:gd name="T10" fmla="*/ 33 w 33"/>
                  <a:gd name="T11" fmla="*/ 28 h 36"/>
                </a:gdLst>
                <a:ahLst/>
                <a:cxnLst>
                  <a:cxn ang="0">
                    <a:pos x="T0" y="T1"/>
                  </a:cxn>
                  <a:cxn ang="0">
                    <a:pos x="T2" y="T3"/>
                  </a:cxn>
                  <a:cxn ang="0">
                    <a:pos x="T4" y="T5"/>
                  </a:cxn>
                  <a:cxn ang="0">
                    <a:pos x="T6" y="T7"/>
                  </a:cxn>
                  <a:cxn ang="0">
                    <a:pos x="T8" y="T9"/>
                  </a:cxn>
                  <a:cxn ang="0">
                    <a:pos x="T10" y="T11"/>
                  </a:cxn>
                </a:cxnLst>
                <a:rect l="0" t="0" r="r" b="b"/>
                <a:pathLst>
                  <a:path w="33" h="36">
                    <a:moveTo>
                      <a:pt x="33" y="28"/>
                    </a:moveTo>
                    <a:lnTo>
                      <a:pt x="16" y="36"/>
                    </a:lnTo>
                    <a:lnTo>
                      <a:pt x="0" y="28"/>
                    </a:lnTo>
                    <a:lnTo>
                      <a:pt x="0" y="0"/>
                    </a:lnTo>
                    <a:lnTo>
                      <a:pt x="33" y="0"/>
                    </a:lnTo>
                    <a:lnTo>
                      <a:pt x="33" y="2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2"/>
              <p:cNvSpPr>
                <a:spLocks/>
              </p:cNvSpPr>
              <p:nvPr/>
            </p:nvSpPr>
            <p:spPr bwMode="auto">
              <a:xfrm>
                <a:off x="7163" y="3524"/>
                <a:ext cx="19" cy="134"/>
              </a:xfrm>
              <a:custGeom>
                <a:avLst/>
                <a:gdLst>
                  <a:gd name="T0" fmla="*/ 15 w 19"/>
                  <a:gd name="T1" fmla="*/ 10 h 134"/>
                  <a:gd name="T2" fmla="*/ 19 w 19"/>
                  <a:gd name="T3" fmla="*/ 7 h 134"/>
                  <a:gd name="T4" fmla="*/ 9 w 19"/>
                  <a:gd name="T5" fmla="*/ 0 h 134"/>
                  <a:gd name="T6" fmla="*/ 0 w 19"/>
                  <a:gd name="T7" fmla="*/ 7 h 134"/>
                  <a:gd name="T8" fmla="*/ 5 w 19"/>
                  <a:gd name="T9" fmla="*/ 10 h 134"/>
                  <a:gd name="T10" fmla="*/ 4 w 19"/>
                  <a:gd name="T11" fmla="*/ 125 h 134"/>
                  <a:gd name="T12" fmla="*/ 9 w 19"/>
                  <a:gd name="T13" fmla="*/ 134 h 134"/>
                  <a:gd name="T14" fmla="*/ 15 w 19"/>
                  <a:gd name="T15" fmla="*/ 125 h 134"/>
                  <a:gd name="T16" fmla="*/ 15 w 19"/>
                  <a:gd name="T17" fmla="*/ 1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4">
                    <a:moveTo>
                      <a:pt x="15" y="10"/>
                    </a:moveTo>
                    <a:lnTo>
                      <a:pt x="19" y="7"/>
                    </a:lnTo>
                    <a:lnTo>
                      <a:pt x="9" y="0"/>
                    </a:lnTo>
                    <a:lnTo>
                      <a:pt x="0" y="7"/>
                    </a:lnTo>
                    <a:lnTo>
                      <a:pt x="5" y="10"/>
                    </a:lnTo>
                    <a:lnTo>
                      <a:pt x="4" y="125"/>
                    </a:lnTo>
                    <a:lnTo>
                      <a:pt x="9" y="134"/>
                    </a:lnTo>
                    <a:lnTo>
                      <a:pt x="15" y="125"/>
                    </a:lnTo>
                    <a:lnTo>
                      <a:pt x="15" y="1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3"/>
              <p:cNvSpPr>
                <a:spLocks/>
              </p:cNvSpPr>
              <p:nvPr/>
            </p:nvSpPr>
            <p:spPr bwMode="auto">
              <a:xfrm>
                <a:off x="7075" y="3525"/>
                <a:ext cx="72" cy="189"/>
              </a:xfrm>
              <a:custGeom>
                <a:avLst/>
                <a:gdLst>
                  <a:gd name="T0" fmla="*/ 52 w 52"/>
                  <a:gd name="T1" fmla="*/ 6 h 135"/>
                  <a:gd name="T2" fmla="*/ 32 w 52"/>
                  <a:gd name="T3" fmla="*/ 0 h 135"/>
                  <a:gd name="T4" fmla="*/ 0 w 52"/>
                  <a:gd name="T5" fmla="*/ 135 h 135"/>
                  <a:gd name="T6" fmla="*/ 21 w 52"/>
                  <a:gd name="T7" fmla="*/ 135 h 135"/>
                  <a:gd name="T8" fmla="*/ 52 w 52"/>
                  <a:gd name="T9" fmla="*/ 6 h 135"/>
                </a:gdLst>
                <a:ahLst/>
                <a:cxnLst>
                  <a:cxn ang="0">
                    <a:pos x="T0" y="T1"/>
                  </a:cxn>
                  <a:cxn ang="0">
                    <a:pos x="T2" y="T3"/>
                  </a:cxn>
                  <a:cxn ang="0">
                    <a:pos x="T4" y="T5"/>
                  </a:cxn>
                  <a:cxn ang="0">
                    <a:pos x="T6" y="T7"/>
                  </a:cxn>
                  <a:cxn ang="0">
                    <a:pos x="T8" y="T9"/>
                  </a:cxn>
                </a:cxnLst>
                <a:rect l="0" t="0" r="r" b="b"/>
                <a:pathLst>
                  <a:path w="52" h="135">
                    <a:moveTo>
                      <a:pt x="52" y="6"/>
                    </a:moveTo>
                    <a:cubicBezTo>
                      <a:pt x="45" y="4"/>
                      <a:pt x="38" y="2"/>
                      <a:pt x="32" y="0"/>
                    </a:cubicBezTo>
                    <a:cubicBezTo>
                      <a:pt x="11" y="44"/>
                      <a:pt x="5" y="87"/>
                      <a:pt x="0" y="135"/>
                    </a:cubicBezTo>
                    <a:cubicBezTo>
                      <a:pt x="21" y="135"/>
                      <a:pt x="21" y="135"/>
                      <a:pt x="21" y="135"/>
                    </a:cubicBezTo>
                    <a:cubicBezTo>
                      <a:pt x="26" y="89"/>
                      <a:pt x="33" y="47"/>
                      <a:pt x="52"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4"/>
              <p:cNvSpPr>
                <a:spLocks/>
              </p:cNvSpPr>
              <p:nvPr/>
            </p:nvSpPr>
            <p:spPr bwMode="auto">
              <a:xfrm>
                <a:off x="7199" y="3525"/>
                <a:ext cx="73" cy="189"/>
              </a:xfrm>
              <a:custGeom>
                <a:avLst/>
                <a:gdLst>
                  <a:gd name="T0" fmla="*/ 0 w 52"/>
                  <a:gd name="T1" fmla="*/ 6 h 135"/>
                  <a:gd name="T2" fmla="*/ 21 w 52"/>
                  <a:gd name="T3" fmla="*/ 0 h 135"/>
                  <a:gd name="T4" fmla="*/ 52 w 52"/>
                  <a:gd name="T5" fmla="*/ 135 h 135"/>
                  <a:gd name="T6" fmla="*/ 31 w 52"/>
                  <a:gd name="T7" fmla="*/ 135 h 135"/>
                  <a:gd name="T8" fmla="*/ 0 w 52"/>
                  <a:gd name="T9" fmla="*/ 6 h 135"/>
                </a:gdLst>
                <a:ahLst/>
                <a:cxnLst>
                  <a:cxn ang="0">
                    <a:pos x="T0" y="T1"/>
                  </a:cxn>
                  <a:cxn ang="0">
                    <a:pos x="T2" y="T3"/>
                  </a:cxn>
                  <a:cxn ang="0">
                    <a:pos x="T4" y="T5"/>
                  </a:cxn>
                  <a:cxn ang="0">
                    <a:pos x="T6" y="T7"/>
                  </a:cxn>
                  <a:cxn ang="0">
                    <a:pos x="T8" y="T9"/>
                  </a:cxn>
                </a:cxnLst>
                <a:rect l="0" t="0" r="r" b="b"/>
                <a:pathLst>
                  <a:path w="52" h="135">
                    <a:moveTo>
                      <a:pt x="0" y="6"/>
                    </a:moveTo>
                    <a:cubicBezTo>
                      <a:pt x="7" y="4"/>
                      <a:pt x="14" y="2"/>
                      <a:pt x="21" y="0"/>
                    </a:cubicBezTo>
                    <a:cubicBezTo>
                      <a:pt x="41" y="44"/>
                      <a:pt x="48" y="87"/>
                      <a:pt x="52" y="135"/>
                    </a:cubicBezTo>
                    <a:cubicBezTo>
                      <a:pt x="31" y="135"/>
                      <a:pt x="31" y="135"/>
                      <a:pt x="31" y="135"/>
                    </a:cubicBezTo>
                    <a:cubicBezTo>
                      <a:pt x="26" y="89"/>
                      <a:pt x="19" y="47"/>
                      <a:pt x="0"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5"/>
              <p:cNvSpPr>
                <a:spLocks/>
              </p:cNvSpPr>
              <p:nvPr/>
            </p:nvSpPr>
            <p:spPr bwMode="auto">
              <a:xfrm>
                <a:off x="7128" y="3731"/>
                <a:ext cx="43" cy="199"/>
              </a:xfrm>
              <a:custGeom>
                <a:avLst/>
                <a:gdLst>
                  <a:gd name="T0" fmla="*/ 36 w 43"/>
                  <a:gd name="T1" fmla="*/ 199 h 199"/>
                  <a:gd name="T2" fmla="*/ 5 w 43"/>
                  <a:gd name="T3" fmla="*/ 199 h 199"/>
                  <a:gd name="T4" fmla="*/ 0 w 43"/>
                  <a:gd name="T5" fmla="*/ 0 h 199"/>
                  <a:gd name="T6" fmla="*/ 43 w 43"/>
                  <a:gd name="T7" fmla="*/ 0 h 199"/>
                  <a:gd name="T8" fmla="*/ 36 w 43"/>
                  <a:gd name="T9" fmla="*/ 199 h 199"/>
                </a:gdLst>
                <a:ahLst/>
                <a:cxnLst>
                  <a:cxn ang="0">
                    <a:pos x="T0" y="T1"/>
                  </a:cxn>
                  <a:cxn ang="0">
                    <a:pos x="T2" y="T3"/>
                  </a:cxn>
                  <a:cxn ang="0">
                    <a:pos x="T4" y="T5"/>
                  </a:cxn>
                  <a:cxn ang="0">
                    <a:pos x="T6" y="T7"/>
                  </a:cxn>
                  <a:cxn ang="0">
                    <a:pos x="T8" y="T9"/>
                  </a:cxn>
                </a:cxnLst>
                <a:rect l="0" t="0" r="r" b="b"/>
                <a:pathLst>
                  <a:path w="43" h="199">
                    <a:moveTo>
                      <a:pt x="36" y="199"/>
                    </a:moveTo>
                    <a:lnTo>
                      <a:pt x="5" y="199"/>
                    </a:lnTo>
                    <a:lnTo>
                      <a:pt x="0" y="0"/>
                    </a:lnTo>
                    <a:lnTo>
                      <a:pt x="43" y="0"/>
                    </a:lnTo>
                    <a:lnTo>
                      <a:pt x="36"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6"/>
              <p:cNvSpPr>
                <a:spLocks/>
              </p:cNvSpPr>
              <p:nvPr/>
            </p:nvSpPr>
            <p:spPr bwMode="auto">
              <a:xfrm>
                <a:off x="7174" y="3731"/>
                <a:ext cx="43" cy="199"/>
              </a:xfrm>
              <a:custGeom>
                <a:avLst/>
                <a:gdLst>
                  <a:gd name="T0" fmla="*/ 38 w 43"/>
                  <a:gd name="T1" fmla="*/ 199 h 199"/>
                  <a:gd name="T2" fmla="*/ 7 w 43"/>
                  <a:gd name="T3" fmla="*/ 199 h 199"/>
                  <a:gd name="T4" fmla="*/ 0 w 43"/>
                  <a:gd name="T5" fmla="*/ 0 h 199"/>
                  <a:gd name="T6" fmla="*/ 43 w 43"/>
                  <a:gd name="T7" fmla="*/ 0 h 199"/>
                  <a:gd name="T8" fmla="*/ 38 w 43"/>
                  <a:gd name="T9" fmla="*/ 199 h 199"/>
                </a:gdLst>
                <a:ahLst/>
                <a:cxnLst>
                  <a:cxn ang="0">
                    <a:pos x="T0" y="T1"/>
                  </a:cxn>
                  <a:cxn ang="0">
                    <a:pos x="T2" y="T3"/>
                  </a:cxn>
                  <a:cxn ang="0">
                    <a:pos x="T4" y="T5"/>
                  </a:cxn>
                  <a:cxn ang="0">
                    <a:pos x="T6" y="T7"/>
                  </a:cxn>
                  <a:cxn ang="0">
                    <a:pos x="T8" y="T9"/>
                  </a:cxn>
                </a:cxnLst>
                <a:rect l="0" t="0" r="r" b="b"/>
                <a:pathLst>
                  <a:path w="43" h="199">
                    <a:moveTo>
                      <a:pt x="38" y="199"/>
                    </a:moveTo>
                    <a:lnTo>
                      <a:pt x="7" y="199"/>
                    </a:lnTo>
                    <a:lnTo>
                      <a:pt x="0" y="0"/>
                    </a:lnTo>
                    <a:lnTo>
                      <a:pt x="43" y="0"/>
                    </a:lnTo>
                    <a:lnTo>
                      <a:pt x="38"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7"/>
              <p:cNvSpPr>
                <a:spLocks/>
              </p:cNvSpPr>
              <p:nvPr/>
            </p:nvSpPr>
            <p:spPr bwMode="auto">
              <a:xfrm>
                <a:off x="7079" y="3714"/>
                <a:ext cx="22" cy="24"/>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3" y="17"/>
                      <a:pt x="8" y="17"/>
                    </a:cubicBezTo>
                    <a:cubicBezTo>
                      <a:pt x="12"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
              <p:cNvSpPr>
                <a:spLocks/>
              </p:cNvSpPr>
              <p:nvPr/>
            </p:nvSpPr>
            <p:spPr bwMode="auto">
              <a:xfrm>
                <a:off x="7245" y="3714"/>
                <a:ext cx="23" cy="24"/>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4" y="17"/>
                      <a:pt x="8" y="17"/>
                    </a:cubicBezTo>
                    <a:cubicBezTo>
                      <a:pt x="13"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99"/>
              <p:cNvSpPr>
                <a:spLocks/>
              </p:cNvSpPr>
              <p:nvPr/>
            </p:nvSpPr>
            <p:spPr bwMode="auto">
              <a:xfrm>
                <a:off x="7118" y="3516"/>
                <a:ext cx="109" cy="215"/>
              </a:xfrm>
              <a:custGeom>
                <a:avLst/>
                <a:gdLst>
                  <a:gd name="T0" fmla="*/ 71 w 109"/>
                  <a:gd name="T1" fmla="*/ 0 h 215"/>
                  <a:gd name="T2" fmla="*/ 54 w 109"/>
                  <a:gd name="T3" fmla="*/ 134 h 215"/>
                  <a:gd name="T4" fmla="*/ 38 w 109"/>
                  <a:gd name="T5" fmla="*/ 0 h 215"/>
                  <a:gd name="T6" fmla="*/ 0 w 109"/>
                  <a:gd name="T7" fmla="*/ 9 h 215"/>
                  <a:gd name="T8" fmla="*/ 1 w 109"/>
                  <a:gd name="T9" fmla="*/ 215 h 215"/>
                  <a:gd name="T10" fmla="*/ 108 w 109"/>
                  <a:gd name="T11" fmla="*/ 215 h 215"/>
                  <a:gd name="T12" fmla="*/ 109 w 109"/>
                  <a:gd name="T13" fmla="*/ 9 h 215"/>
                  <a:gd name="T14" fmla="*/ 71 w 109"/>
                  <a:gd name="T15" fmla="*/ 0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15">
                    <a:moveTo>
                      <a:pt x="71" y="0"/>
                    </a:moveTo>
                    <a:lnTo>
                      <a:pt x="54" y="134"/>
                    </a:lnTo>
                    <a:lnTo>
                      <a:pt x="38" y="0"/>
                    </a:lnTo>
                    <a:lnTo>
                      <a:pt x="0" y="9"/>
                    </a:lnTo>
                    <a:lnTo>
                      <a:pt x="1" y="215"/>
                    </a:lnTo>
                    <a:lnTo>
                      <a:pt x="108" y="215"/>
                    </a:lnTo>
                    <a:lnTo>
                      <a:pt x="109" y="9"/>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0"/>
              <p:cNvSpPr>
                <a:spLocks/>
              </p:cNvSpPr>
              <p:nvPr/>
            </p:nvSpPr>
            <p:spPr bwMode="auto">
              <a:xfrm>
                <a:off x="7200" y="3453"/>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01"/>
              <p:cNvSpPr>
                <a:spLocks/>
              </p:cNvSpPr>
              <p:nvPr/>
            </p:nvSpPr>
            <p:spPr bwMode="auto">
              <a:xfrm>
                <a:off x="7200" y="34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2"/>
              <p:cNvSpPr>
                <a:spLocks/>
              </p:cNvSpPr>
              <p:nvPr/>
            </p:nvSpPr>
            <p:spPr bwMode="auto">
              <a:xfrm>
                <a:off x="7199" y="3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3"/>
              <p:cNvSpPr>
                <a:spLocks/>
              </p:cNvSpPr>
              <p:nvPr/>
            </p:nvSpPr>
            <p:spPr bwMode="auto">
              <a:xfrm>
                <a:off x="7199" y="34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4"/>
              <p:cNvSpPr>
                <a:spLocks/>
              </p:cNvSpPr>
              <p:nvPr/>
            </p:nvSpPr>
            <p:spPr bwMode="auto">
              <a:xfrm>
                <a:off x="7146" y="3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05"/>
              <p:cNvSpPr>
                <a:spLocks/>
              </p:cNvSpPr>
              <p:nvPr/>
            </p:nvSpPr>
            <p:spPr bwMode="auto">
              <a:xfrm>
                <a:off x="7200" y="345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06"/>
              <p:cNvSpPr>
                <a:spLocks/>
              </p:cNvSpPr>
              <p:nvPr/>
            </p:nvSpPr>
            <p:spPr bwMode="auto">
              <a:xfrm>
                <a:off x="7200" y="3455"/>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07"/>
              <p:cNvSpPr>
                <a:spLocks noChangeArrowheads="1"/>
              </p:cNvSpPr>
              <p:nvPr/>
            </p:nvSpPr>
            <p:spPr bwMode="auto">
              <a:xfrm>
                <a:off x="7199" y="3448"/>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08"/>
              <p:cNvSpPr>
                <a:spLocks/>
              </p:cNvSpPr>
              <p:nvPr/>
            </p:nvSpPr>
            <p:spPr bwMode="auto">
              <a:xfrm>
                <a:off x="7143" y="345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09"/>
              <p:cNvSpPr>
                <a:spLocks/>
              </p:cNvSpPr>
              <p:nvPr/>
            </p:nvSpPr>
            <p:spPr bwMode="auto">
              <a:xfrm>
                <a:off x="7144" y="34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10"/>
              <p:cNvSpPr>
                <a:spLocks/>
              </p:cNvSpPr>
              <p:nvPr/>
            </p:nvSpPr>
            <p:spPr bwMode="auto">
              <a:xfrm>
                <a:off x="7144" y="34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11"/>
              <p:cNvSpPr>
                <a:spLocks/>
              </p:cNvSpPr>
              <p:nvPr/>
            </p:nvSpPr>
            <p:spPr bwMode="auto">
              <a:xfrm>
                <a:off x="7143" y="3454"/>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12"/>
              <p:cNvSpPr>
                <a:spLocks/>
              </p:cNvSpPr>
              <p:nvPr/>
            </p:nvSpPr>
            <p:spPr bwMode="auto">
              <a:xfrm>
                <a:off x="7139" y="3447"/>
                <a:ext cx="67" cy="60"/>
              </a:xfrm>
              <a:custGeom>
                <a:avLst/>
                <a:gdLst>
                  <a:gd name="T0" fmla="*/ 46 w 48"/>
                  <a:gd name="T1" fmla="*/ 10 h 43"/>
                  <a:gd name="T2" fmla="*/ 44 w 48"/>
                  <a:gd name="T3" fmla="*/ 10 h 43"/>
                  <a:gd name="T4" fmla="*/ 44 w 48"/>
                  <a:gd name="T5" fmla="*/ 7 h 43"/>
                  <a:gd name="T6" fmla="*/ 44 w 48"/>
                  <a:gd name="T7" fmla="*/ 6 h 43"/>
                  <a:gd name="T8" fmla="*/ 44 w 48"/>
                  <a:gd name="T9" fmla="*/ 6 h 43"/>
                  <a:gd name="T10" fmla="*/ 44 w 48"/>
                  <a:gd name="T11" fmla="*/ 5 h 43"/>
                  <a:gd name="T12" fmla="*/ 44 w 48"/>
                  <a:gd name="T13" fmla="*/ 5 h 43"/>
                  <a:gd name="T14" fmla="*/ 44 w 48"/>
                  <a:gd name="T15" fmla="*/ 4 h 43"/>
                  <a:gd name="T16" fmla="*/ 44 w 48"/>
                  <a:gd name="T17" fmla="*/ 4 h 43"/>
                  <a:gd name="T18" fmla="*/ 44 w 48"/>
                  <a:gd name="T19" fmla="*/ 4 h 43"/>
                  <a:gd name="T20" fmla="*/ 43 w 48"/>
                  <a:gd name="T21" fmla="*/ 3 h 43"/>
                  <a:gd name="T22" fmla="*/ 43 w 48"/>
                  <a:gd name="T23" fmla="*/ 3 h 43"/>
                  <a:gd name="T24" fmla="*/ 43 w 48"/>
                  <a:gd name="T25" fmla="*/ 2 h 43"/>
                  <a:gd name="T26" fmla="*/ 43 w 48"/>
                  <a:gd name="T27" fmla="*/ 2 h 43"/>
                  <a:gd name="T28" fmla="*/ 43 w 48"/>
                  <a:gd name="T29" fmla="*/ 1 h 43"/>
                  <a:gd name="T30" fmla="*/ 43 w 48"/>
                  <a:gd name="T31" fmla="*/ 1 h 43"/>
                  <a:gd name="T32" fmla="*/ 39 w 48"/>
                  <a:gd name="T33" fmla="*/ 2 h 43"/>
                  <a:gd name="T34" fmla="*/ 32 w 48"/>
                  <a:gd name="T35" fmla="*/ 0 h 43"/>
                  <a:gd name="T36" fmla="*/ 19 w 48"/>
                  <a:gd name="T37" fmla="*/ 2 h 43"/>
                  <a:gd name="T38" fmla="*/ 6 w 48"/>
                  <a:gd name="T39" fmla="*/ 0 h 43"/>
                  <a:gd name="T40" fmla="*/ 5 w 48"/>
                  <a:gd name="T41" fmla="*/ 2 h 43"/>
                  <a:gd name="T42" fmla="*/ 5 w 48"/>
                  <a:gd name="T43" fmla="*/ 2 h 43"/>
                  <a:gd name="T44" fmla="*/ 4 w 48"/>
                  <a:gd name="T45" fmla="*/ 3 h 43"/>
                  <a:gd name="T46" fmla="*/ 4 w 48"/>
                  <a:gd name="T47" fmla="*/ 3 h 43"/>
                  <a:gd name="T48" fmla="*/ 4 w 48"/>
                  <a:gd name="T49" fmla="*/ 4 h 43"/>
                  <a:gd name="T50" fmla="*/ 4 w 48"/>
                  <a:gd name="T51" fmla="*/ 4 h 43"/>
                  <a:gd name="T52" fmla="*/ 4 w 48"/>
                  <a:gd name="T53" fmla="*/ 5 h 43"/>
                  <a:gd name="T54" fmla="*/ 3 w 48"/>
                  <a:gd name="T55" fmla="*/ 5 h 43"/>
                  <a:gd name="T56" fmla="*/ 3 w 48"/>
                  <a:gd name="T57" fmla="*/ 6 h 43"/>
                  <a:gd name="T58" fmla="*/ 3 w 48"/>
                  <a:gd name="T59" fmla="*/ 6 h 43"/>
                  <a:gd name="T60" fmla="*/ 3 w 48"/>
                  <a:gd name="T61" fmla="*/ 7 h 43"/>
                  <a:gd name="T62" fmla="*/ 3 w 48"/>
                  <a:gd name="T63" fmla="*/ 10 h 43"/>
                  <a:gd name="T64" fmla="*/ 3 w 48"/>
                  <a:gd name="T65" fmla="*/ 10 h 43"/>
                  <a:gd name="T66" fmla="*/ 0 w 48"/>
                  <a:gd name="T67" fmla="*/ 14 h 43"/>
                  <a:gd name="T68" fmla="*/ 0 w 48"/>
                  <a:gd name="T69" fmla="*/ 21 h 43"/>
                  <a:gd name="T70" fmla="*/ 3 w 48"/>
                  <a:gd name="T71" fmla="*/ 25 h 43"/>
                  <a:gd name="T72" fmla="*/ 15 w 48"/>
                  <a:gd name="T73" fmla="*/ 43 h 43"/>
                  <a:gd name="T74" fmla="*/ 33 w 48"/>
                  <a:gd name="T75" fmla="*/ 43 h 43"/>
                  <a:gd name="T76" fmla="*/ 44 w 48"/>
                  <a:gd name="T77" fmla="*/ 25 h 43"/>
                  <a:gd name="T78" fmla="*/ 48 w 48"/>
                  <a:gd name="T79" fmla="*/ 21 h 43"/>
                  <a:gd name="T80" fmla="*/ 48 w 48"/>
                  <a:gd name="T81" fmla="*/ 14 h 43"/>
                  <a:gd name="T82" fmla="*/ 46 w 48"/>
                  <a:gd name="T83"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43">
                    <a:moveTo>
                      <a:pt x="46" y="10"/>
                    </a:moveTo>
                    <a:cubicBezTo>
                      <a:pt x="45" y="10"/>
                      <a:pt x="45" y="10"/>
                      <a:pt x="44" y="10"/>
                    </a:cubicBezTo>
                    <a:cubicBezTo>
                      <a:pt x="44" y="7"/>
                      <a:pt x="44" y="7"/>
                      <a:pt x="44" y="7"/>
                    </a:cubicBezTo>
                    <a:cubicBezTo>
                      <a:pt x="44" y="7"/>
                      <a:pt x="44" y="7"/>
                      <a:pt x="44" y="6"/>
                    </a:cubicBezTo>
                    <a:cubicBezTo>
                      <a:pt x="44" y="6"/>
                      <a:pt x="44" y="6"/>
                      <a:pt x="44" y="6"/>
                    </a:cubicBezTo>
                    <a:cubicBezTo>
                      <a:pt x="44" y="6"/>
                      <a:pt x="44" y="6"/>
                      <a:pt x="44" y="5"/>
                    </a:cubicBezTo>
                    <a:cubicBezTo>
                      <a:pt x="44" y="5"/>
                      <a:pt x="44" y="5"/>
                      <a:pt x="44" y="5"/>
                    </a:cubicBezTo>
                    <a:cubicBezTo>
                      <a:pt x="44" y="5"/>
                      <a:pt x="44" y="5"/>
                      <a:pt x="44" y="4"/>
                    </a:cubicBezTo>
                    <a:cubicBezTo>
                      <a:pt x="44" y="4"/>
                      <a:pt x="44" y="4"/>
                      <a:pt x="44" y="4"/>
                    </a:cubicBezTo>
                    <a:cubicBezTo>
                      <a:pt x="44" y="4"/>
                      <a:pt x="44" y="4"/>
                      <a:pt x="44" y="4"/>
                    </a:cubicBezTo>
                    <a:cubicBezTo>
                      <a:pt x="44" y="3"/>
                      <a:pt x="44" y="3"/>
                      <a:pt x="43" y="3"/>
                    </a:cubicBezTo>
                    <a:cubicBezTo>
                      <a:pt x="43" y="3"/>
                      <a:pt x="43" y="3"/>
                      <a:pt x="43" y="3"/>
                    </a:cubicBezTo>
                    <a:cubicBezTo>
                      <a:pt x="43" y="2"/>
                      <a:pt x="43" y="2"/>
                      <a:pt x="43" y="2"/>
                    </a:cubicBezTo>
                    <a:cubicBezTo>
                      <a:pt x="43" y="2"/>
                      <a:pt x="43" y="2"/>
                      <a:pt x="43" y="2"/>
                    </a:cubicBezTo>
                    <a:cubicBezTo>
                      <a:pt x="43" y="2"/>
                      <a:pt x="43" y="2"/>
                      <a:pt x="43" y="1"/>
                    </a:cubicBezTo>
                    <a:cubicBezTo>
                      <a:pt x="43" y="1"/>
                      <a:pt x="43" y="1"/>
                      <a:pt x="43" y="1"/>
                    </a:cubicBezTo>
                    <a:cubicBezTo>
                      <a:pt x="41" y="2"/>
                      <a:pt x="40" y="2"/>
                      <a:pt x="39" y="2"/>
                    </a:cubicBezTo>
                    <a:cubicBezTo>
                      <a:pt x="36" y="2"/>
                      <a:pt x="33" y="1"/>
                      <a:pt x="32" y="0"/>
                    </a:cubicBezTo>
                    <a:cubicBezTo>
                      <a:pt x="29" y="1"/>
                      <a:pt x="24" y="2"/>
                      <a:pt x="19" y="2"/>
                    </a:cubicBezTo>
                    <a:cubicBezTo>
                      <a:pt x="14" y="2"/>
                      <a:pt x="9" y="1"/>
                      <a:pt x="6" y="0"/>
                    </a:cubicBezTo>
                    <a:cubicBezTo>
                      <a:pt x="6" y="1"/>
                      <a:pt x="5" y="1"/>
                      <a:pt x="5" y="2"/>
                    </a:cubicBezTo>
                    <a:cubicBezTo>
                      <a:pt x="5" y="2"/>
                      <a:pt x="5" y="2"/>
                      <a:pt x="5" y="2"/>
                    </a:cubicBezTo>
                    <a:cubicBezTo>
                      <a:pt x="4" y="3"/>
                      <a:pt x="4" y="3"/>
                      <a:pt x="4" y="3"/>
                    </a:cubicBezTo>
                    <a:cubicBezTo>
                      <a:pt x="4" y="3"/>
                      <a:pt x="4" y="3"/>
                      <a:pt x="4" y="3"/>
                    </a:cubicBezTo>
                    <a:cubicBezTo>
                      <a:pt x="4" y="3"/>
                      <a:pt x="4" y="4"/>
                      <a:pt x="4" y="4"/>
                    </a:cubicBezTo>
                    <a:cubicBezTo>
                      <a:pt x="4" y="4"/>
                      <a:pt x="4" y="4"/>
                      <a:pt x="4" y="4"/>
                    </a:cubicBezTo>
                    <a:cubicBezTo>
                      <a:pt x="4" y="4"/>
                      <a:pt x="4" y="5"/>
                      <a:pt x="4" y="5"/>
                    </a:cubicBezTo>
                    <a:cubicBezTo>
                      <a:pt x="4" y="5"/>
                      <a:pt x="3" y="5"/>
                      <a:pt x="3" y="5"/>
                    </a:cubicBezTo>
                    <a:cubicBezTo>
                      <a:pt x="3" y="5"/>
                      <a:pt x="3" y="6"/>
                      <a:pt x="3" y="6"/>
                    </a:cubicBezTo>
                    <a:cubicBezTo>
                      <a:pt x="3" y="6"/>
                      <a:pt x="3" y="6"/>
                      <a:pt x="3" y="6"/>
                    </a:cubicBezTo>
                    <a:cubicBezTo>
                      <a:pt x="3" y="6"/>
                      <a:pt x="3" y="7"/>
                      <a:pt x="3" y="7"/>
                    </a:cubicBezTo>
                    <a:cubicBezTo>
                      <a:pt x="3" y="10"/>
                      <a:pt x="3" y="10"/>
                      <a:pt x="3" y="10"/>
                    </a:cubicBezTo>
                    <a:cubicBezTo>
                      <a:pt x="3" y="10"/>
                      <a:pt x="3" y="10"/>
                      <a:pt x="3" y="10"/>
                    </a:cubicBezTo>
                    <a:cubicBezTo>
                      <a:pt x="1" y="10"/>
                      <a:pt x="0" y="12"/>
                      <a:pt x="0" y="14"/>
                    </a:cubicBezTo>
                    <a:cubicBezTo>
                      <a:pt x="0" y="21"/>
                      <a:pt x="0" y="21"/>
                      <a:pt x="0" y="21"/>
                    </a:cubicBezTo>
                    <a:cubicBezTo>
                      <a:pt x="0" y="23"/>
                      <a:pt x="1" y="25"/>
                      <a:pt x="3" y="25"/>
                    </a:cubicBezTo>
                    <a:cubicBezTo>
                      <a:pt x="3" y="25"/>
                      <a:pt x="9" y="43"/>
                      <a:pt x="15" y="43"/>
                    </a:cubicBezTo>
                    <a:cubicBezTo>
                      <a:pt x="33" y="43"/>
                      <a:pt x="33" y="43"/>
                      <a:pt x="33" y="43"/>
                    </a:cubicBezTo>
                    <a:cubicBezTo>
                      <a:pt x="38" y="43"/>
                      <a:pt x="44" y="25"/>
                      <a:pt x="44" y="25"/>
                    </a:cubicBezTo>
                    <a:cubicBezTo>
                      <a:pt x="46" y="25"/>
                      <a:pt x="48" y="23"/>
                      <a:pt x="48" y="21"/>
                    </a:cubicBezTo>
                    <a:cubicBezTo>
                      <a:pt x="48" y="14"/>
                      <a:pt x="48" y="14"/>
                      <a:pt x="48" y="14"/>
                    </a:cubicBezTo>
                    <a:cubicBezTo>
                      <a:pt x="48" y="12"/>
                      <a:pt x="47" y="11"/>
                      <a:pt x="46" y="1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13"/>
              <p:cNvSpPr>
                <a:spLocks/>
              </p:cNvSpPr>
              <p:nvPr/>
            </p:nvSpPr>
            <p:spPr bwMode="auto">
              <a:xfrm>
                <a:off x="6315" y="3797"/>
                <a:ext cx="1393" cy="407"/>
              </a:xfrm>
              <a:custGeom>
                <a:avLst/>
                <a:gdLst>
                  <a:gd name="T0" fmla="*/ 0 w 996"/>
                  <a:gd name="T1" fmla="*/ 291 h 291"/>
                  <a:gd name="T2" fmla="*/ 996 w 996"/>
                  <a:gd name="T3" fmla="*/ 291 h 291"/>
                  <a:gd name="T4" fmla="*/ 996 w 996"/>
                  <a:gd name="T5" fmla="*/ 234 h 291"/>
                  <a:gd name="T6" fmla="*/ 0 w 996"/>
                  <a:gd name="T7" fmla="*/ 291 h 291"/>
                </a:gdLst>
                <a:ahLst/>
                <a:cxnLst>
                  <a:cxn ang="0">
                    <a:pos x="T0" y="T1"/>
                  </a:cxn>
                  <a:cxn ang="0">
                    <a:pos x="T2" y="T3"/>
                  </a:cxn>
                  <a:cxn ang="0">
                    <a:pos x="T4" y="T5"/>
                  </a:cxn>
                  <a:cxn ang="0">
                    <a:pos x="T6" y="T7"/>
                  </a:cxn>
                </a:cxnLst>
                <a:rect l="0" t="0" r="r" b="b"/>
                <a:pathLst>
                  <a:path w="996" h="291">
                    <a:moveTo>
                      <a:pt x="0" y="291"/>
                    </a:moveTo>
                    <a:cubicBezTo>
                      <a:pt x="996" y="291"/>
                      <a:pt x="996" y="291"/>
                      <a:pt x="996" y="291"/>
                    </a:cubicBezTo>
                    <a:cubicBezTo>
                      <a:pt x="996" y="234"/>
                      <a:pt x="996" y="234"/>
                      <a:pt x="996" y="234"/>
                    </a:cubicBezTo>
                    <a:cubicBezTo>
                      <a:pt x="702" y="0"/>
                      <a:pt x="272" y="18"/>
                      <a:pt x="0" y="291"/>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14"/>
              <p:cNvSpPr>
                <a:spLocks/>
              </p:cNvSpPr>
              <p:nvPr/>
            </p:nvSpPr>
            <p:spPr bwMode="auto">
              <a:xfrm>
                <a:off x="7528" y="3486"/>
                <a:ext cx="165" cy="115"/>
              </a:xfrm>
              <a:custGeom>
                <a:avLst/>
                <a:gdLst>
                  <a:gd name="T0" fmla="*/ 115 w 118"/>
                  <a:gd name="T1" fmla="*/ 82 h 82"/>
                  <a:gd name="T2" fmla="*/ 118 w 118"/>
                  <a:gd name="T3" fmla="*/ 79 h 82"/>
                  <a:gd name="T4" fmla="*/ 118 w 118"/>
                  <a:gd name="T5" fmla="*/ 2 h 82"/>
                  <a:gd name="T6" fmla="*/ 115 w 118"/>
                  <a:gd name="T7" fmla="*/ 0 h 82"/>
                  <a:gd name="T8" fmla="*/ 2 w 118"/>
                  <a:gd name="T9" fmla="*/ 0 h 82"/>
                  <a:gd name="T10" fmla="*/ 0 w 118"/>
                  <a:gd name="T11" fmla="*/ 2 h 82"/>
                  <a:gd name="T12" fmla="*/ 0 w 118"/>
                  <a:gd name="T13" fmla="*/ 79 h 82"/>
                  <a:gd name="T14" fmla="*/ 2 w 118"/>
                  <a:gd name="T15" fmla="*/ 82 h 82"/>
                  <a:gd name="T16" fmla="*/ 115 w 118"/>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82">
                    <a:moveTo>
                      <a:pt x="115" y="82"/>
                    </a:moveTo>
                    <a:cubicBezTo>
                      <a:pt x="117" y="82"/>
                      <a:pt x="118" y="81"/>
                      <a:pt x="118" y="79"/>
                    </a:cubicBezTo>
                    <a:cubicBezTo>
                      <a:pt x="118" y="2"/>
                      <a:pt x="118" y="2"/>
                      <a:pt x="118" y="2"/>
                    </a:cubicBezTo>
                    <a:cubicBezTo>
                      <a:pt x="118" y="1"/>
                      <a:pt x="117" y="0"/>
                      <a:pt x="115" y="0"/>
                    </a:cubicBezTo>
                    <a:cubicBezTo>
                      <a:pt x="2" y="0"/>
                      <a:pt x="2" y="0"/>
                      <a:pt x="2" y="0"/>
                    </a:cubicBezTo>
                    <a:cubicBezTo>
                      <a:pt x="1" y="0"/>
                      <a:pt x="0" y="1"/>
                      <a:pt x="0" y="2"/>
                    </a:cubicBezTo>
                    <a:cubicBezTo>
                      <a:pt x="0" y="79"/>
                      <a:pt x="0" y="79"/>
                      <a:pt x="0" y="79"/>
                    </a:cubicBezTo>
                    <a:cubicBezTo>
                      <a:pt x="0" y="81"/>
                      <a:pt x="1" y="82"/>
                      <a:pt x="2" y="82"/>
                    </a:cubicBezTo>
                    <a:lnTo>
                      <a:pt x="115" y="8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15"/>
              <p:cNvSpPr>
                <a:spLocks noChangeArrowheads="1"/>
              </p:cNvSpPr>
              <p:nvPr/>
            </p:nvSpPr>
            <p:spPr bwMode="auto">
              <a:xfrm>
                <a:off x="7533" y="3492"/>
                <a:ext cx="153" cy="8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16"/>
              <p:cNvSpPr>
                <a:spLocks/>
              </p:cNvSpPr>
              <p:nvPr/>
            </p:nvSpPr>
            <p:spPr bwMode="auto">
              <a:xfrm>
                <a:off x="7605" y="3283"/>
                <a:ext cx="61" cy="43"/>
              </a:xfrm>
              <a:custGeom>
                <a:avLst/>
                <a:gdLst>
                  <a:gd name="T0" fmla="*/ 43 w 44"/>
                  <a:gd name="T1" fmla="*/ 31 h 31"/>
                  <a:gd name="T2" fmla="*/ 44 w 44"/>
                  <a:gd name="T3" fmla="*/ 30 h 31"/>
                  <a:gd name="T4" fmla="*/ 44 w 44"/>
                  <a:gd name="T5" fmla="*/ 1 h 31"/>
                  <a:gd name="T6" fmla="*/ 43 w 44"/>
                  <a:gd name="T7" fmla="*/ 0 h 31"/>
                  <a:gd name="T8" fmla="*/ 1 w 44"/>
                  <a:gd name="T9" fmla="*/ 0 h 31"/>
                  <a:gd name="T10" fmla="*/ 0 w 44"/>
                  <a:gd name="T11" fmla="*/ 1 h 31"/>
                  <a:gd name="T12" fmla="*/ 0 w 44"/>
                  <a:gd name="T13" fmla="*/ 30 h 31"/>
                  <a:gd name="T14" fmla="*/ 1 w 44"/>
                  <a:gd name="T15" fmla="*/ 31 h 31"/>
                  <a:gd name="T16" fmla="*/ 43 w 4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
                    <a:moveTo>
                      <a:pt x="43" y="31"/>
                    </a:moveTo>
                    <a:cubicBezTo>
                      <a:pt x="44" y="31"/>
                      <a:pt x="44" y="30"/>
                      <a:pt x="44" y="30"/>
                    </a:cubicBezTo>
                    <a:cubicBezTo>
                      <a:pt x="44" y="1"/>
                      <a:pt x="44" y="1"/>
                      <a:pt x="44" y="1"/>
                    </a:cubicBezTo>
                    <a:cubicBezTo>
                      <a:pt x="44" y="1"/>
                      <a:pt x="44" y="0"/>
                      <a:pt x="43" y="0"/>
                    </a:cubicBezTo>
                    <a:cubicBezTo>
                      <a:pt x="1" y="0"/>
                      <a:pt x="1" y="0"/>
                      <a:pt x="1" y="0"/>
                    </a:cubicBezTo>
                    <a:cubicBezTo>
                      <a:pt x="1" y="0"/>
                      <a:pt x="0" y="1"/>
                      <a:pt x="0" y="1"/>
                    </a:cubicBezTo>
                    <a:cubicBezTo>
                      <a:pt x="0" y="30"/>
                      <a:pt x="0" y="30"/>
                      <a:pt x="0" y="30"/>
                    </a:cubicBezTo>
                    <a:cubicBezTo>
                      <a:pt x="0" y="30"/>
                      <a:pt x="1" y="31"/>
                      <a:pt x="1" y="31"/>
                    </a:cubicBezTo>
                    <a:lnTo>
                      <a:pt x="43"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117"/>
              <p:cNvSpPr>
                <a:spLocks noChangeArrowheads="1"/>
              </p:cNvSpPr>
              <p:nvPr/>
            </p:nvSpPr>
            <p:spPr bwMode="auto">
              <a:xfrm>
                <a:off x="7607" y="3286"/>
                <a:ext cx="56" cy="3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18"/>
              <p:cNvSpPr>
                <a:spLocks/>
              </p:cNvSpPr>
              <p:nvPr/>
            </p:nvSpPr>
            <p:spPr bwMode="auto">
              <a:xfrm>
                <a:off x="7633" y="3118"/>
                <a:ext cx="61" cy="42"/>
              </a:xfrm>
              <a:custGeom>
                <a:avLst/>
                <a:gdLst>
                  <a:gd name="T0" fmla="*/ 43 w 44"/>
                  <a:gd name="T1" fmla="*/ 30 h 30"/>
                  <a:gd name="T2" fmla="*/ 44 w 44"/>
                  <a:gd name="T3" fmla="*/ 30 h 30"/>
                  <a:gd name="T4" fmla="*/ 44 w 44"/>
                  <a:gd name="T5" fmla="*/ 1 h 30"/>
                  <a:gd name="T6" fmla="*/ 43 w 44"/>
                  <a:gd name="T7" fmla="*/ 0 h 30"/>
                  <a:gd name="T8" fmla="*/ 1 w 44"/>
                  <a:gd name="T9" fmla="*/ 0 h 30"/>
                  <a:gd name="T10" fmla="*/ 0 w 44"/>
                  <a:gd name="T11" fmla="*/ 1 h 30"/>
                  <a:gd name="T12" fmla="*/ 0 w 44"/>
                  <a:gd name="T13" fmla="*/ 30 h 30"/>
                  <a:gd name="T14" fmla="*/ 1 w 44"/>
                  <a:gd name="T15" fmla="*/ 30 h 30"/>
                  <a:gd name="T16" fmla="*/ 43 w 44"/>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0">
                    <a:moveTo>
                      <a:pt x="43" y="30"/>
                    </a:moveTo>
                    <a:cubicBezTo>
                      <a:pt x="44" y="30"/>
                      <a:pt x="44" y="30"/>
                      <a:pt x="44" y="30"/>
                    </a:cubicBezTo>
                    <a:cubicBezTo>
                      <a:pt x="44" y="1"/>
                      <a:pt x="44" y="1"/>
                      <a:pt x="44" y="1"/>
                    </a:cubicBezTo>
                    <a:cubicBezTo>
                      <a:pt x="44" y="1"/>
                      <a:pt x="44" y="0"/>
                      <a:pt x="43" y="0"/>
                    </a:cubicBezTo>
                    <a:cubicBezTo>
                      <a:pt x="1" y="0"/>
                      <a:pt x="1" y="0"/>
                      <a:pt x="1" y="0"/>
                    </a:cubicBezTo>
                    <a:cubicBezTo>
                      <a:pt x="1" y="0"/>
                      <a:pt x="0" y="1"/>
                      <a:pt x="0" y="1"/>
                    </a:cubicBezTo>
                    <a:cubicBezTo>
                      <a:pt x="0" y="30"/>
                      <a:pt x="0" y="30"/>
                      <a:pt x="0" y="30"/>
                    </a:cubicBezTo>
                    <a:cubicBezTo>
                      <a:pt x="0" y="30"/>
                      <a:pt x="1" y="30"/>
                      <a:pt x="1" y="30"/>
                    </a:cubicBezTo>
                    <a:lnTo>
                      <a:pt x="43" y="3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119"/>
              <p:cNvSpPr>
                <a:spLocks noChangeArrowheads="1"/>
              </p:cNvSpPr>
              <p:nvPr/>
            </p:nvSpPr>
            <p:spPr bwMode="auto">
              <a:xfrm>
                <a:off x="7635" y="3121"/>
                <a:ext cx="56"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20"/>
              <p:cNvSpPr>
                <a:spLocks/>
              </p:cNvSpPr>
              <p:nvPr/>
            </p:nvSpPr>
            <p:spPr bwMode="auto">
              <a:xfrm>
                <a:off x="7586" y="3301"/>
                <a:ext cx="98" cy="68"/>
              </a:xfrm>
              <a:custGeom>
                <a:avLst/>
                <a:gdLst>
                  <a:gd name="T0" fmla="*/ 69 w 70"/>
                  <a:gd name="T1" fmla="*/ 48 h 48"/>
                  <a:gd name="T2" fmla="*/ 70 w 70"/>
                  <a:gd name="T3" fmla="*/ 47 h 48"/>
                  <a:gd name="T4" fmla="*/ 70 w 70"/>
                  <a:gd name="T5" fmla="*/ 1 h 48"/>
                  <a:gd name="T6" fmla="*/ 69 w 70"/>
                  <a:gd name="T7" fmla="*/ 0 h 48"/>
                  <a:gd name="T8" fmla="*/ 2 w 70"/>
                  <a:gd name="T9" fmla="*/ 0 h 48"/>
                  <a:gd name="T10" fmla="*/ 0 w 70"/>
                  <a:gd name="T11" fmla="*/ 1 h 48"/>
                  <a:gd name="T12" fmla="*/ 0 w 70"/>
                  <a:gd name="T13" fmla="*/ 47 h 48"/>
                  <a:gd name="T14" fmla="*/ 2 w 70"/>
                  <a:gd name="T15" fmla="*/ 48 h 48"/>
                  <a:gd name="T16" fmla="*/ 69 w 70"/>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8">
                    <a:moveTo>
                      <a:pt x="69" y="48"/>
                    </a:moveTo>
                    <a:cubicBezTo>
                      <a:pt x="70" y="48"/>
                      <a:pt x="70" y="48"/>
                      <a:pt x="70" y="47"/>
                    </a:cubicBezTo>
                    <a:cubicBezTo>
                      <a:pt x="70" y="1"/>
                      <a:pt x="70" y="1"/>
                      <a:pt x="70" y="1"/>
                    </a:cubicBezTo>
                    <a:cubicBezTo>
                      <a:pt x="70" y="1"/>
                      <a:pt x="70" y="0"/>
                      <a:pt x="69" y="0"/>
                    </a:cubicBezTo>
                    <a:cubicBezTo>
                      <a:pt x="2" y="0"/>
                      <a:pt x="2" y="0"/>
                      <a:pt x="2" y="0"/>
                    </a:cubicBezTo>
                    <a:cubicBezTo>
                      <a:pt x="1" y="0"/>
                      <a:pt x="0" y="1"/>
                      <a:pt x="0" y="1"/>
                    </a:cubicBezTo>
                    <a:cubicBezTo>
                      <a:pt x="0" y="47"/>
                      <a:pt x="0" y="47"/>
                      <a:pt x="0" y="47"/>
                    </a:cubicBezTo>
                    <a:cubicBezTo>
                      <a:pt x="0" y="48"/>
                      <a:pt x="1" y="48"/>
                      <a:pt x="2" y="48"/>
                    </a:cubicBezTo>
                    <a:lnTo>
                      <a:pt x="69" y="4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121"/>
              <p:cNvSpPr>
                <a:spLocks noChangeArrowheads="1"/>
              </p:cNvSpPr>
              <p:nvPr/>
            </p:nvSpPr>
            <p:spPr bwMode="auto">
              <a:xfrm>
                <a:off x="7591" y="3305"/>
                <a:ext cx="91" cy="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22"/>
              <p:cNvSpPr>
                <a:spLocks/>
              </p:cNvSpPr>
              <p:nvPr/>
            </p:nvSpPr>
            <p:spPr bwMode="auto">
              <a:xfrm>
                <a:off x="7483" y="3744"/>
                <a:ext cx="196" cy="136"/>
              </a:xfrm>
              <a:custGeom>
                <a:avLst/>
                <a:gdLst>
                  <a:gd name="T0" fmla="*/ 137 w 140"/>
                  <a:gd name="T1" fmla="*/ 97 h 97"/>
                  <a:gd name="T2" fmla="*/ 140 w 140"/>
                  <a:gd name="T3" fmla="*/ 94 h 97"/>
                  <a:gd name="T4" fmla="*/ 140 w 140"/>
                  <a:gd name="T5" fmla="*/ 2 h 97"/>
                  <a:gd name="T6" fmla="*/ 137 w 140"/>
                  <a:gd name="T7" fmla="*/ 0 h 97"/>
                  <a:gd name="T8" fmla="*/ 2 w 140"/>
                  <a:gd name="T9" fmla="*/ 0 h 97"/>
                  <a:gd name="T10" fmla="*/ 0 w 140"/>
                  <a:gd name="T11" fmla="*/ 2 h 97"/>
                  <a:gd name="T12" fmla="*/ 0 w 140"/>
                  <a:gd name="T13" fmla="*/ 94 h 97"/>
                  <a:gd name="T14" fmla="*/ 2 w 140"/>
                  <a:gd name="T15" fmla="*/ 97 h 97"/>
                  <a:gd name="T16" fmla="*/ 137 w 140"/>
                  <a:gd name="T1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97">
                    <a:moveTo>
                      <a:pt x="137" y="97"/>
                    </a:moveTo>
                    <a:cubicBezTo>
                      <a:pt x="139" y="97"/>
                      <a:pt x="140" y="96"/>
                      <a:pt x="140" y="94"/>
                    </a:cubicBezTo>
                    <a:cubicBezTo>
                      <a:pt x="140" y="2"/>
                      <a:pt x="140" y="2"/>
                      <a:pt x="140" y="2"/>
                    </a:cubicBezTo>
                    <a:cubicBezTo>
                      <a:pt x="140" y="1"/>
                      <a:pt x="139" y="0"/>
                      <a:pt x="137" y="0"/>
                    </a:cubicBezTo>
                    <a:cubicBezTo>
                      <a:pt x="2" y="0"/>
                      <a:pt x="2" y="0"/>
                      <a:pt x="2" y="0"/>
                    </a:cubicBezTo>
                    <a:cubicBezTo>
                      <a:pt x="1" y="0"/>
                      <a:pt x="0" y="1"/>
                      <a:pt x="0" y="2"/>
                    </a:cubicBezTo>
                    <a:cubicBezTo>
                      <a:pt x="0" y="94"/>
                      <a:pt x="0" y="94"/>
                      <a:pt x="0" y="94"/>
                    </a:cubicBezTo>
                    <a:cubicBezTo>
                      <a:pt x="0" y="96"/>
                      <a:pt x="1" y="97"/>
                      <a:pt x="2" y="97"/>
                    </a:cubicBezTo>
                    <a:lnTo>
                      <a:pt x="137" y="9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123"/>
              <p:cNvSpPr>
                <a:spLocks noChangeArrowheads="1"/>
              </p:cNvSpPr>
              <p:nvPr/>
            </p:nvSpPr>
            <p:spPr bwMode="auto">
              <a:xfrm>
                <a:off x="7490" y="3751"/>
                <a:ext cx="182" cy="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24"/>
              <p:cNvSpPr>
                <a:spLocks/>
              </p:cNvSpPr>
              <p:nvPr/>
            </p:nvSpPr>
            <p:spPr bwMode="auto">
              <a:xfrm>
                <a:off x="7435" y="3721"/>
                <a:ext cx="196" cy="138"/>
              </a:xfrm>
              <a:custGeom>
                <a:avLst/>
                <a:gdLst>
                  <a:gd name="T0" fmla="*/ 138 w 140"/>
                  <a:gd name="T1" fmla="*/ 98 h 98"/>
                  <a:gd name="T2" fmla="*/ 140 w 140"/>
                  <a:gd name="T3" fmla="*/ 95 h 98"/>
                  <a:gd name="T4" fmla="*/ 140 w 140"/>
                  <a:gd name="T5" fmla="*/ 3 h 98"/>
                  <a:gd name="T6" fmla="*/ 138 w 140"/>
                  <a:gd name="T7" fmla="*/ 0 h 98"/>
                  <a:gd name="T8" fmla="*/ 3 w 140"/>
                  <a:gd name="T9" fmla="*/ 0 h 98"/>
                  <a:gd name="T10" fmla="*/ 0 w 140"/>
                  <a:gd name="T11" fmla="*/ 3 h 98"/>
                  <a:gd name="T12" fmla="*/ 0 w 140"/>
                  <a:gd name="T13" fmla="*/ 95 h 98"/>
                  <a:gd name="T14" fmla="*/ 3 w 140"/>
                  <a:gd name="T15" fmla="*/ 98 h 98"/>
                  <a:gd name="T16" fmla="*/ 138 w 140"/>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98">
                    <a:moveTo>
                      <a:pt x="138" y="98"/>
                    </a:moveTo>
                    <a:cubicBezTo>
                      <a:pt x="139" y="98"/>
                      <a:pt x="140" y="96"/>
                      <a:pt x="140" y="95"/>
                    </a:cubicBezTo>
                    <a:cubicBezTo>
                      <a:pt x="140" y="3"/>
                      <a:pt x="140" y="3"/>
                      <a:pt x="140" y="3"/>
                    </a:cubicBezTo>
                    <a:cubicBezTo>
                      <a:pt x="140" y="1"/>
                      <a:pt x="139" y="0"/>
                      <a:pt x="138" y="0"/>
                    </a:cubicBezTo>
                    <a:cubicBezTo>
                      <a:pt x="3" y="0"/>
                      <a:pt x="3" y="0"/>
                      <a:pt x="3" y="0"/>
                    </a:cubicBezTo>
                    <a:cubicBezTo>
                      <a:pt x="1" y="0"/>
                      <a:pt x="0" y="1"/>
                      <a:pt x="0" y="3"/>
                    </a:cubicBezTo>
                    <a:cubicBezTo>
                      <a:pt x="0" y="95"/>
                      <a:pt x="0" y="95"/>
                      <a:pt x="0" y="95"/>
                    </a:cubicBezTo>
                    <a:cubicBezTo>
                      <a:pt x="0" y="96"/>
                      <a:pt x="1" y="98"/>
                      <a:pt x="3" y="98"/>
                    </a:cubicBezTo>
                    <a:lnTo>
                      <a:pt x="138" y="9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125"/>
              <p:cNvSpPr>
                <a:spLocks noChangeArrowheads="1"/>
              </p:cNvSpPr>
              <p:nvPr/>
            </p:nvSpPr>
            <p:spPr bwMode="auto">
              <a:xfrm>
                <a:off x="7444" y="3730"/>
                <a:ext cx="180" cy="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26"/>
              <p:cNvSpPr>
                <a:spLocks/>
              </p:cNvSpPr>
              <p:nvPr/>
            </p:nvSpPr>
            <p:spPr bwMode="auto">
              <a:xfrm>
                <a:off x="7484" y="3329"/>
                <a:ext cx="35" cy="51"/>
              </a:xfrm>
              <a:custGeom>
                <a:avLst/>
                <a:gdLst>
                  <a:gd name="T0" fmla="*/ 23 w 25"/>
                  <a:gd name="T1" fmla="*/ 0 h 36"/>
                  <a:gd name="T2" fmla="*/ 2 w 25"/>
                  <a:gd name="T3" fmla="*/ 0 h 36"/>
                  <a:gd name="T4" fmla="*/ 0 w 25"/>
                  <a:gd name="T5" fmla="*/ 2 h 36"/>
                  <a:gd name="T6" fmla="*/ 0 w 25"/>
                  <a:gd name="T7" fmla="*/ 11 h 36"/>
                  <a:gd name="T8" fmla="*/ 0 w 25"/>
                  <a:gd name="T9" fmla="*/ 11 h 36"/>
                  <a:gd name="T10" fmla="*/ 0 w 25"/>
                  <a:gd name="T11" fmla="*/ 17 h 36"/>
                  <a:gd name="T12" fmla="*/ 0 w 25"/>
                  <a:gd name="T13" fmla="*/ 34 h 36"/>
                  <a:gd name="T14" fmla="*/ 2 w 25"/>
                  <a:gd name="T15" fmla="*/ 36 h 36"/>
                  <a:gd name="T16" fmla="*/ 23 w 25"/>
                  <a:gd name="T17" fmla="*/ 36 h 36"/>
                  <a:gd name="T18" fmla="*/ 25 w 25"/>
                  <a:gd name="T19" fmla="*/ 34 h 36"/>
                  <a:gd name="T20" fmla="*/ 25 w 25"/>
                  <a:gd name="T21" fmla="*/ 2 h 36"/>
                  <a:gd name="T22" fmla="*/ 23 w 25"/>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23" y="0"/>
                    </a:moveTo>
                    <a:cubicBezTo>
                      <a:pt x="2" y="0"/>
                      <a:pt x="2" y="0"/>
                      <a:pt x="2" y="0"/>
                    </a:cubicBezTo>
                    <a:cubicBezTo>
                      <a:pt x="1"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1" y="36"/>
                      <a:pt x="2" y="36"/>
                    </a:cubicBezTo>
                    <a:cubicBezTo>
                      <a:pt x="23" y="36"/>
                      <a:pt x="23" y="36"/>
                      <a:pt x="23" y="36"/>
                    </a:cubicBezTo>
                    <a:cubicBezTo>
                      <a:pt x="24" y="36"/>
                      <a:pt x="25" y="35"/>
                      <a:pt x="25" y="34"/>
                    </a:cubicBezTo>
                    <a:cubicBezTo>
                      <a:pt x="25" y="2"/>
                      <a:pt x="25" y="2"/>
                      <a:pt x="25" y="2"/>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27"/>
              <p:cNvSpPr>
                <a:spLocks/>
              </p:cNvSpPr>
              <p:nvPr/>
            </p:nvSpPr>
            <p:spPr bwMode="auto">
              <a:xfrm>
                <a:off x="7652" y="3016"/>
                <a:ext cx="23" cy="33"/>
              </a:xfrm>
              <a:custGeom>
                <a:avLst/>
                <a:gdLst>
                  <a:gd name="T0" fmla="*/ 15 w 16"/>
                  <a:gd name="T1" fmla="*/ 0 h 24"/>
                  <a:gd name="T2" fmla="*/ 1 w 16"/>
                  <a:gd name="T3" fmla="*/ 0 h 24"/>
                  <a:gd name="T4" fmla="*/ 0 w 16"/>
                  <a:gd name="T5" fmla="*/ 1 h 24"/>
                  <a:gd name="T6" fmla="*/ 0 w 16"/>
                  <a:gd name="T7" fmla="*/ 7 h 24"/>
                  <a:gd name="T8" fmla="*/ 0 w 16"/>
                  <a:gd name="T9" fmla="*/ 7 h 24"/>
                  <a:gd name="T10" fmla="*/ 0 w 16"/>
                  <a:gd name="T11" fmla="*/ 11 h 24"/>
                  <a:gd name="T12" fmla="*/ 0 w 16"/>
                  <a:gd name="T13" fmla="*/ 23 h 24"/>
                  <a:gd name="T14" fmla="*/ 1 w 16"/>
                  <a:gd name="T15" fmla="*/ 24 h 24"/>
                  <a:gd name="T16" fmla="*/ 15 w 16"/>
                  <a:gd name="T17" fmla="*/ 24 h 24"/>
                  <a:gd name="T18" fmla="*/ 16 w 16"/>
                  <a:gd name="T19" fmla="*/ 23 h 24"/>
                  <a:gd name="T20" fmla="*/ 16 w 16"/>
                  <a:gd name="T21" fmla="*/ 1 h 24"/>
                  <a:gd name="T22" fmla="*/ 15 w 16"/>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15" y="0"/>
                    </a:moveTo>
                    <a:cubicBezTo>
                      <a:pt x="1" y="0"/>
                      <a:pt x="1" y="0"/>
                      <a:pt x="1" y="0"/>
                    </a:cubicBezTo>
                    <a:cubicBezTo>
                      <a:pt x="0" y="0"/>
                      <a:pt x="0" y="0"/>
                      <a:pt x="0" y="1"/>
                    </a:cubicBezTo>
                    <a:cubicBezTo>
                      <a:pt x="0" y="7"/>
                      <a:pt x="0" y="7"/>
                      <a:pt x="0" y="7"/>
                    </a:cubicBezTo>
                    <a:cubicBezTo>
                      <a:pt x="0" y="7"/>
                      <a:pt x="0" y="7"/>
                      <a:pt x="0" y="7"/>
                    </a:cubicBezTo>
                    <a:cubicBezTo>
                      <a:pt x="0" y="11"/>
                      <a:pt x="0" y="11"/>
                      <a:pt x="0" y="11"/>
                    </a:cubicBezTo>
                    <a:cubicBezTo>
                      <a:pt x="0" y="23"/>
                      <a:pt x="0" y="23"/>
                      <a:pt x="0" y="23"/>
                    </a:cubicBezTo>
                    <a:cubicBezTo>
                      <a:pt x="0" y="24"/>
                      <a:pt x="0" y="24"/>
                      <a:pt x="1" y="24"/>
                    </a:cubicBezTo>
                    <a:cubicBezTo>
                      <a:pt x="15" y="24"/>
                      <a:pt x="15" y="24"/>
                      <a:pt x="15" y="24"/>
                    </a:cubicBezTo>
                    <a:cubicBezTo>
                      <a:pt x="16" y="24"/>
                      <a:pt x="16" y="24"/>
                      <a:pt x="16" y="23"/>
                    </a:cubicBezTo>
                    <a:cubicBezTo>
                      <a:pt x="16" y="1"/>
                      <a:pt x="16" y="1"/>
                      <a:pt x="16" y="1"/>
                    </a:cubicBezTo>
                    <a:cubicBezTo>
                      <a:pt x="16" y="0"/>
                      <a:pt x="16" y="0"/>
                      <a:pt x="1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28"/>
              <p:cNvSpPr>
                <a:spLocks/>
              </p:cNvSpPr>
              <p:nvPr/>
            </p:nvSpPr>
            <p:spPr bwMode="auto">
              <a:xfrm>
                <a:off x="7680" y="3016"/>
                <a:ext cx="24" cy="33"/>
              </a:xfrm>
              <a:custGeom>
                <a:avLst/>
                <a:gdLst>
                  <a:gd name="T0" fmla="*/ 16 w 17"/>
                  <a:gd name="T1" fmla="*/ 0 h 24"/>
                  <a:gd name="T2" fmla="*/ 1 w 17"/>
                  <a:gd name="T3" fmla="*/ 0 h 24"/>
                  <a:gd name="T4" fmla="*/ 0 w 17"/>
                  <a:gd name="T5" fmla="*/ 1 h 24"/>
                  <a:gd name="T6" fmla="*/ 0 w 17"/>
                  <a:gd name="T7" fmla="*/ 7 h 24"/>
                  <a:gd name="T8" fmla="*/ 0 w 17"/>
                  <a:gd name="T9" fmla="*/ 7 h 24"/>
                  <a:gd name="T10" fmla="*/ 0 w 17"/>
                  <a:gd name="T11" fmla="*/ 11 h 24"/>
                  <a:gd name="T12" fmla="*/ 0 w 17"/>
                  <a:gd name="T13" fmla="*/ 23 h 24"/>
                  <a:gd name="T14" fmla="*/ 1 w 17"/>
                  <a:gd name="T15" fmla="*/ 24 h 24"/>
                  <a:gd name="T16" fmla="*/ 16 w 17"/>
                  <a:gd name="T17" fmla="*/ 24 h 24"/>
                  <a:gd name="T18" fmla="*/ 17 w 17"/>
                  <a:gd name="T19" fmla="*/ 23 h 24"/>
                  <a:gd name="T20" fmla="*/ 17 w 17"/>
                  <a:gd name="T21" fmla="*/ 1 h 24"/>
                  <a:gd name="T22" fmla="*/ 16 w 17"/>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4">
                    <a:moveTo>
                      <a:pt x="16" y="0"/>
                    </a:moveTo>
                    <a:cubicBezTo>
                      <a:pt x="1" y="0"/>
                      <a:pt x="1" y="0"/>
                      <a:pt x="1" y="0"/>
                    </a:cubicBezTo>
                    <a:cubicBezTo>
                      <a:pt x="0" y="0"/>
                      <a:pt x="0" y="0"/>
                      <a:pt x="0" y="1"/>
                    </a:cubicBezTo>
                    <a:cubicBezTo>
                      <a:pt x="0" y="7"/>
                      <a:pt x="0" y="7"/>
                      <a:pt x="0" y="7"/>
                    </a:cubicBezTo>
                    <a:cubicBezTo>
                      <a:pt x="0" y="7"/>
                      <a:pt x="0" y="7"/>
                      <a:pt x="0" y="7"/>
                    </a:cubicBezTo>
                    <a:cubicBezTo>
                      <a:pt x="0" y="11"/>
                      <a:pt x="0" y="11"/>
                      <a:pt x="0" y="11"/>
                    </a:cubicBezTo>
                    <a:cubicBezTo>
                      <a:pt x="0" y="23"/>
                      <a:pt x="0" y="23"/>
                      <a:pt x="0" y="23"/>
                    </a:cubicBezTo>
                    <a:cubicBezTo>
                      <a:pt x="0" y="24"/>
                      <a:pt x="0" y="24"/>
                      <a:pt x="1" y="24"/>
                    </a:cubicBezTo>
                    <a:cubicBezTo>
                      <a:pt x="16" y="24"/>
                      <a:pt x="16" y="24"/>
                      <a:pt x="16" y="24"/>
                    </a:cubicBezTo>
                    <a:cubicBezTo>
                      <a:pt x="16" y="24"/>
                      <a:pt x="17" y="24"/>
                      <a:pt x="17" y="23"/>
                    </a:cubicBezTo>
                    <a:cubicBezTo>
                      <a:pt x="17" y="1"/>
                      <a:pt x="17" y="1"/>
                      <a:pt x="17" y="1"/>
                    </a:cubicBezTo>
                    <a:cubicBezTo>
                      <a:pt x="17" y="0"/>
                      <a:pt x="16"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29"/>
              <p:cNvSpPr>
                <a:spLocks/>
              </p:cNvSpPr>
              <p:nvPr/>
            </p:nvSpPr>
            <p:spPr bwMode="auto">
              <a:xfrm>
                <a:off x="7531" y="3329"/>
                <a:ext cx="33" cy="51"/>
              </a:xfrm>
              <a:custGeom>
                <a:avLst/>
                <a:gdLst>
                  <a:gd name="T0" fmla="*/ 23 w 24"/>
                  <a:gd name="T1" fmla="*/ 0 h 36"/>
                  <a:gd name="T2" fmla="*/ 1 w 24"/>
                  <a:gd name="T3" fmla="*/ 0 h 36"/>
                  <a:gd name="T4" fmla="*/ 0 w 24"/>
                  <a:gd name="T5" fmla="*/ 2 h 36"/>
                  <a:gd name="T6" fmla="*/ 0 w 24"/>
                  <a:gd name="T7" fmla="*/ 11 h 36"/>
                  <a:gd name="T8" fmla="*/ 0 w 24"/>
                  <a:gd name="T9" fmla="*/ 11 h 36"/>
                  <a:gd name="T10" fmla="*/ 0 w 24"/>
                  <a:gd name="T11" fmla="*/ 17 h 36"/>
                  <a:gd name="T12" fmla="*/ 0 w 24"/>
                  <a:gd name="T13" fmla="*/ 34 h 36"/>
                  <a:gd name="T14" fmla="*/ 1 w 24"/>
                  <a:gd name="T15" fmla="*/ 36 h 36"/>
                  <a:gd name="T16" fmla="*/ 23 w 24"/>
                  <a:gd name="T17" fmla="*/ 36 h 36"/>
                  <a:gd name="T18" fmla="*/ 24 w 24"/>
                  <a:gd name="T19" fmla="*/ 34 h 36"/>
                  <a:gd name="T20" fmla="*/ 24 w 24"/>
                  <a:gd name="T21" fmla="*/ 2 h 36"/>
                  <a:gd name="T22" fmla="*/ 23 w 24"/>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23" y="0"/>
                    </a:moveTo>
                    <a:cubicBezTo>
                      <a:pt x="1" y="0"/>
                      <a:pt x="1" y="0"/>
                      <a:pt x="1" y="0"/>
                    </a:cubicBezTo>
                    <a:cubicBezTo>
                      <a:pt x="0"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0" y="36"/>
                      <a:pt x="1" y="36"/>
                    </a:cubicBezTo>
                    <a:cubicBezTo>
                      <a:pt x="23" y="36"/>
                      <a:pt x="23" y="36"/>
                      <a:pt x="23" y="36"/>
                    </a:cubicBezTo>
                    <a:cubicBezTo>
                      <a:pt x="23" y="36"/>
                      <a:pt x="24" y="35"/>
                      <a:pt x="24" y="34"/>
                    </a:cubicBezTo>
                    <a:cubicBezTo>
                      <a:pt x="24" y="2"/>
                      <a:pt x="24" y="2"/>
                      <a:pt x="24" y="2"/>
                    </a:cubicBezTo>
                    <a:cubicBezTo>
                      <a:pt x="24" y="1"/>
                      <a:pt x="23"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30"/>
              <p:cNvSpPr>
                <a:spLocks/>
              </p:cNvSpPr>
              <p:nvPr/>
            </p:nvSpPr>
            <p:spPr bwMode="auto">
              <a:xfrm>
                <a:off x="7549" y="3290"/>
                <a:ext cx="35" cy="49"/>
              </a:xfrm>
              <a:custGeom>
                <a:avLst/>
                <a:gdLst>
                  <a:gd name="T0" fmla="*/ 23 w 25"/>
                  <a:gd name="T1" fmla="*/ 0 h 35"/>
                  <a:gd name="T2" fmla="*/ 2 w 25"/>
                  <a:gd name="T3" fmla="*/ 0 h 35"/>
                  <a:gd name="T4" fmla="*/ 0 w 25"/>
                  <a:gd name="T5" fmla="*/ 1 h 35"/>
                  <a:gd name="T6" fmla="*/ 0 w 25"/>
                  <a:gd name="T7" fmla="*/ 11 h 35"/>
                  <a:gd name="T8" fmla="*/ 0 w 25"/>
                  <a:gd name="T9" fmla="*/ 11 h 35"/>
                  <a:gd name="T10" fmla="*/ 0 w 25"/>
                  <a:gd name="T11" fmla="*/ 16 h 35"/>
                  <a:gd name="T12" fmla="*/ 0 w 25"/>
                  <a:gd name="T13" fmla="*/ 34 h 35"/>
                  <a:gd name="T14" fmla="*/ 2 w 25"/>
                  <a:gd name="T15" fmla="*/ 35 h 35"/>
                  <a:gd name="T16" fmla="*/ 23 w 25"/>
                  <a:gd name="T17" fmla="*/ 35 h 35"/>
                  <a:gd name="T18" fmla="*/ 25 w 25"/>
                  <a:gd name="T19" fmla="*/ 34 h 35"/>
                  <a:gd name="T20" fmla="*/ 25 w 25"/>
                  <a:gd name="T21" fmla="*/ 1 h 35"/>
                  <a:gd name="T22" fmla="*/ 23 w 2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23" y="0"/>
                    </a:moveTo>
                    <a:cubicBezTo>
                      <a:pt x="2" y="0"/>
                      <a:pt x="2" y="0"/>
                      <a:pt x="2" y="0"/>
                    </a:cubicBezTo>
                    <a:cubicBezTo>
                      <a:pt x="1" y="0"/>
                      <a:pt x="0" y="1"/>
                      <a:pt x="0" y="1"/>
                    </a:cubicBezTo>
                    <a:cubicBezTo>
                      <a:pt x="0" y="11"/>
                      <a:pt x="0" y="11"/>
                      <a:pt x="0" y="11"/>
                    </a:cubicBezTo>
                    <a:cubicBezTo>
                      <a:pt x="0" y="11"/>
                      <a:pt x="0" y="11"/>
                      <a:pt x="0" y="11"/>
                    </a:cubicBezTo>
                    <a:cubicBezTo>
                      <a:pt x="0" y="16"/>
                      <a:pt x="0" y="16"/>
                      <a:pt x="0" y="16"/>
                    </a:cubicBezTo>
                    <a:cubicBezTo>
                      <a:pt x="0" y="34"/>
                      <a:pt x="0" y="34"/>
                      <a:pt x="0" y="34"/>
                    </a:cubicBezTo>
                    <a:cubicBezTo>
                      <a:pt x="0" y="35"/>
                      <a:pt x="1" y="35"/>
                      <a:pt x="2" y="35"/>
                    </a:cubicBezTo>
                    <a:cubicBezTo>
                      <a:pt x="23" y="35"/>
                      <a:pt x="23" y="35"/>
                      <a:pt x="23" y="35"/>
                    </a:cubicBezTo>
                    <a:cubicBezTo>
                      <a:pt x="24" y="35"/>
                      <a:pt x="25" y="35"/>
                      <a:pt x="25" y="34"/>
                    </a:cubicBezTo>
                    <a:cubicBezTo>
                      <a:pt x="25" y="1"/>
                      <a:pt x="25" y="1"/>
                      <a:pt x="25" y="1"/>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31"/>
              <p:cNvSpPr>
                <a:spLocks/>
              </p:cNvSpPr>
              <p:nvPr/>
            </p:nvSpPr>
            <p:spPr bwMode="auto">
              <a:xfrm>
                <a:off x="7588" y="3139"/>
                <a:ext cx="25" cy="36"/>
              </a:xfrm>
              <a:custGeom>
                <a:avLst/>
                <a:gdLst>
                  <a:gd name="T0" fmla="*/ 17 w 18"/>
                  <a:gd name="T1" fmla="*/ 0 h 26"/>
                  <a:gd name="T2" fmla="*/ 1 w 18"/>
                  <a:gd name="T3" fmla="*/ 0 h 26"/>
                  <a:gd name="T4" fmla="*/ 0 w 18"/>
                  <a:gd name="T5" fmla="*/ 1 h 26"/>
                  <a:gd name="T6" fmla="*/ 0 w 18"/>
                  <a:gd name="T7" fmla="*/ 8 h 26"/>
                  <a:gd name="T8" fmla="*/ 0 w 18"/>
                  <a:gd name="T9" fmla="*/ 9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0" y="0"/>
                      <a:pt x="0" y="1"/>
                      <a:pt x="0" y="1"/>
                    </a:cubicBezTo>
                    <a:cubicBezTo>
                      <a:pt x="0" y="8"/>
                      <a:pt x="0" y="8"/>
                      <a:pt x="0" y="8"/>
                    </a:cubicBezTo>
                    <a:cubicBezTo>
                      <a:pt x="0" y="9"/>
                      <a:pt x="0" y="9"/>
                      <a:pt x="0" y="9"/>
                    </a:cubicBezTo>
                    <a:cubicBezTo>
                      <a:pt x="0" y="12"/>
                      <a:pt x="0" y="12"/>
                      <a:pt x="0" y="12"/>
                    </a:cubicBezTo>
                    <a:cubicBezTo>
                      <a:pt x="0" y="25"/>
                      <a:pt x="0" y="25"/>
                      <a:pt x="0" y="25"/>
                    </a:cubicBezTo>
                    <a:cubicBezTo>
                      <a:pt x="0" y="26"/>
                      <a:pt x="0" y="26"/>
                      <a:pt x="1" y="26"/>
                    </a:cubicBezTo>
                    <a:cubicBezTo>
                      <a:pt x="17" y="26"/>
                      <a:pt x="17" y="26"/>
                      <a:pt x="17" y="26"/>
                    </a:cubicBezTo>
                    <a:cubicBezTo>
                      <a:pt x="17" y="26"/>
                      <a:pt x="18" y="26"/>
                      <a:pt x="18" y="25"/>
                    </a:cubicBezTo>
                    <a:cubicBezTo>
                      <a:pt x="18" y="1"/>
                      <a:pt x="18" y="1"/>
                      <a:pt x="18" y="1"/>
                    </a:cubicBezTo>
                    <a:cubicBezTo>
                      <a:pt x="18" y="1"/>
                      <a:pt x="17"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32"/>
              <p:cNvSpPr>
                <a:spLocks/>
              </p:cNvSpPr>
              <p:nvPr/>
            </p:nvSpPr>
            <p:spPr bwMode="auto">
              <a:xfrm>
                <a:off x="7620" y="3139"/>
                <a:ext cx="24" cy="36"/>
              </a:xfrm>
              <a:custGeom>
                <a:avLst/>
                <a:gdLst>
                  <a:gd name="T0" fmla="*/ 16 w 17"/>
                  <a:gd name="T1" fmla="*/ 0 h 26"/>
                  <a:gd name="T2" fmla="*/ 1 w 17"/>
                  <a:gd name="T3" fmla="*/ 0 h 26"/>
                  <a:gd name="T4" fmla="*/ 0 w 17"/>
                  <a:gd name="T5" fmla="*/ 1 h 26"/>
                  <a:gd name="T6" fmla="*/ 0 w 17"/>
                  <a:gd name="T7" fmla="*/ 8 h 26"/>
                  <a:gd name="T8" fmla="*/ 0 w 17"/>
                  <a:gd name="T9" fmla="*/ 9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9"/>
                      <a:pt x="0" y="9"/>
                      <a:pt x="0" y="9"/>
                    </a:cubicBezTo>
                    <a:cubicBezTo>
                      <a:pt x="0" y="12"/>
                      <a:pt x="0" y="12"/>
                      <a:pt x="0" y="12"/>
                    </a:cubicBezTo>
                    <a:cubicBezTo>
                      <a:pt x="0" y="25"/>
                      <a:pt x="0" y="25"/>
                      <a:pt x="0" y="25"/>
                    </a:cubicBezTo>
                    <a:cubicBezTo>
                      <a:pt x="0" y="26"/>
                      <a:pt x="0" y="26"/>
                      <a:pt x="1" y="26"/>
                    </a:cubicBezTo>
                    <a:cubicBezTo>
                      <a:pt x="16" y="26"/>
                      <a:pt x="16" y="26"/>
                      <a:pt x="16" y="26"/>
                    </a:cubicBezTo>
                    <a:cubicBezTo>
                      <a:pt x="17" y="26"/>
                      <a:pt x="17" y="26"/>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33"/>
              <p:cNvSpPr>
                <a:spLocks/>
              </p:cNvSpPr>
              <p:nvPr/>
            </p:nvSpPr>
            <p:spPr bwMode="auto">
              <a:xfrm>
                <a:off x="7549" y="3329"/>
                <a:ext cx="35" cy="51"/>
              </a:xfrm>
              <a:custGeom>
                <a:avLst/>
                <a:gdLst>
                  <a:gd name="T0" fmla="*/ 23 w 25"/>
                  <a:gd name="T1" fmla="*/ 0 h 36"/>
                  <a:gd name="T2" fmla="*/ 2 w 25"/>
                  <a:gd name="T3" fmla="*/ 0 h 36"/>
                  <a:gd name="T4" fmla="*/ 0 w 25"/>
                  <a:gd name="T5" fmla="*/ 2 h 36"/>
                  <a:gd name="T6" fmla="*/ 0 w 25"/>
                  <a:gd name="T7" fmla="*/ 11 h 36"/>
                  <a:gd name="T8" fmla="*/ 0 w 25"/>
                  <a:gd name="T9" fmla="*/ 11 h 36"/>
                  <a:gd name="T10" fmla="*/ 0 w 25"/>
                  <a:gd name="T11" fmla="*/ 17 h 36"/>
                  <a:gd name="T12" fmla="*/ 0 w 25"/>
                  <a:gd name="T13" fmla="*/ 34 h 36"/>
                  <a:gd name="T14" fmla="*/ 2 w 25"/>
                  <a:gd name="T15" fmla="*/ 36 h 36"/>
                  <a:gd name="T16" fmla="*/ 23 w 25"/>
                  <a:gd name="T17" fmla="*/ 36 h 36"/>
                  <a:gd name="T18" fmla="*/ 25 w 25"/>
                  <a:gd name="T19" fmla="*/ 34 h 36"/>
                  <a:gd name="T20" fmla="*/ 25 w 25"/>
                  <a:gd name="T21" fmla="*/ 2 h 36"/>
                  <a:gd name="T22" fmla="*/ 23 w 25"/>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23" y="0"/>
                    </a:moveTo>
                    <a:cubicBezTo>
                      <a:pt x="2" y="0"/>
                      <a:pt x="2" y="0"/>
                      <a:pt x="2" y="0"/>
                    </a:cubicBezTo>
                    <a:cubicBezTo>
                      <a:pt x="1"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1" y="36"/>
                      <a:pt x="2" y="36"/>
                    </a:cubicBezTo>
                    <a:cubicBezTo>
                      <a:pt x="23" y="36"/>
                      <a:pt x="23" y="36"/>
                      <a:pt x="23" y="36"/>
                    </a:cubicBezTo>
                    <a:cubicBezTo>
                      <a:pt x="24" y="36"/>
                      <a:pt x="25" y="35"/>
                      <a:pt x="25" y="34"/>
                    </a:cubicBezTo>
                    <a:cubicBezTo>
                      <a:pt x="25" y="2"/>
                      <a:pt x="25" y="2"/>
                      <a:pt x="25" y="2"/>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4"/>
              <p:cNvSpPr>
                <a:spLocks/>
              </p:cNvSpPr>
              <p:nvPr/>
            </p:nvSpPr>
            <p:spPr bwMode="auto">
              <a:xfrm>
                <a:off x="7300" y="3644"/>
                <a:ext cx="25" cy="37"/>
              </a:xfrm>
              <a:custGeom>
                <a:avLst/>
                <a:gdLst>
                  <a:gd name="T0" fmla="*/ 17 w 18"/>
                  <a:gd name="T1" fmla="*/ 0 h 26"/>
                  <a:gd name="T2" fmla="*/ 1 w 18"/>
                  <a:gd name="T3" fmla="*/ 0 h 26"/>
                  <a:gd name="T4" fmla="*/ 0 w 18"/>
                  <a:gd name="T5" fmla="*/ 1 h 26"/>
                  <a:gd name="T6" fmla="*/ 0 w 18"/>
                  <a:gd name="T7" fmla="*/ 8 h 26"/>
                  <a:gd name="T8" fmla="*/ 0 w 18"/>
                  <a:gd name="T9" fmla="*/ 8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7" y="26"/>
                      <a:pt x="17" y="26"/>
                      <a:pt x="17" y="26"/>
                    </a:cubicBezTo>
                    <a:cubicBezTo>
                      <a:pt x="17" y="26"/>
                      <a:pt x="18" y="25"/>
                      <a:pt x="18" y="25"/>
                    </a:cubicBezTo>
                    <a:cubicBezTo>
                      <a:pt x="18" y="1"/>
                      <a:pt x="18" y="1"/>
                      <a:pt x="18" y="1"/>
                    </a:cubicBezTo>
                    <a:cubicBezTo>
                      <a:pt x="18" y="1"/>
                      <a:pt x="17"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35"/>
              <p:cNvSpPr>
                <a:spLocks/>
              </p:cNvSpPr>
              <p:nvPr/>
            </p:nvSpPr>
            <p:spPr bwMode="auto">
              <a:xfrm>
                <a:off x="7332" y="3644"/>
                <a:ext cx="25" cy="37"/>
              </a:xfrm>
              <a:custGeom>
                <a:avLst/>
                <a:gdLst>
                  <a:gd name="T0" fmla="*/ 17 w 18"/>
                  <a:gd name="T1" fmla="*/ 0 h 26"/>
                  <a:gd name="T2" fmla="*/ 1 w 18"/>
                  <a:gd name="T3" fmla="*/ 0 h 26"/>
                  <a:gd name="T4" fmla="*/ 0 w 18"/>
                  <a:gd name="T5" fmla="*/ 1 h 26"/>
                  <a:gd name="T6" fmla="*/ 0 w 18"/>
                  <a:gd name="T7" fmla="*/ 8 h 26"/>
                  <a:gd name="T8" fmla="*/ 0 w 18"/>
                  <a:gd name="T9" fmla="*/ 8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1"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1" y="26"/>
                      <a:pt x="1" y="26"/>
                    </a:cubicBezTo>
                    <a:cubicBezTo>
                      <a:pt x="17" y="26"/>
                      <a:pt x="17" y="26"/>
                      <a:pt x="17" y="26"/>
                    </a:cubicBezTo>
                    <a:cubicBezTo>
                      <a:pt x="18" y="26"/>
                      <a:pt x="18" y="25"/>
                      <a:pt x="18" y="25"/>
                    </a:cubicBezTo>
                    <a:cubicBezTo>
                      <a:pt x="18" y="1"/>
                      <a:pt x="18" y="1"/>
                      <a:pt x="18" y="1"/>
                    </a:cubicBezTo>
                    <a:cubicBezTo>
                      <a:pt x="18" y="1"/>
                      <a:pt x="18"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36"/>
              <p:cNvSpPr>
                <a:spLocks/>
              </p:cNvSpPr>
              <p:nvPr/>
            </p:nvSpPr>
            <p:spPr bwMode="auto">
              <a:xfrm>
                <a:off x="7377" y="3595"/>
                <a:ext cx="23" cy="37"/>
              </a:xfrm>
              <a:custGeom>
                <a:avLst/>
                <a:gdLst>
                  <a:gd name="T0" fmla="*/ 16 w 17"/>
                  <a:gd name="T1" fmla="*/ 0 h 26"/>
                  <a:gd name="T2" fmla="*/ 1 w 17"/>
                  <a:gd name="T3" fmla="*/ 0 h 26"/>
                  <a:gd name="T4" fmla="*/ 0 w 17"/>
                  <a:gd name="T5" fmla="*/ 1 h 26"/>
                  <a:gd name="T6" fmla="*/ 0 w 17"/>
                  <a:gd name="T7" fmla="*/ 8 h 26"/>
                  <a:gd name="T8" fmla="*/ 0 w 17"/>
                  <a:gd name="T9" fmla="*/ 8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6" y="26"/>
                      <a:pt x="16" y="26"/>
                      <a:pt x="16" y="26"/>
                    </a:cubicBezTo>
                    <a:cubicBezTo>
                      <a:pt x="17" y="26"/>
                      <a:pt x="17" y="25"/>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37"/>
              <p:cNvSpPr>
                <a:spLocks/>
              </p:cNvSpPr>
              <p:nvPr/>
            </p:nvSpPr>
            <p:spPr bwMode="auto">
              <a:xfrm>
                <a:off x="7410" y="3587"/>
                <a:ext cx="24" cy="36"/>
              </a:xfrm>
              <a:custGeom>
                <a:avLst/>
                <a:gdLst>
                  <a:gd name="T0" fmla="*/ 16 w 17"/>
                  <a:gd name="T1" fmla="*/ 0 h 26"/>
                  <a:gd name="T2" fmla="*/ 1 w 17"/>
                  <a:gd name="T3" fmla="*/ 0 h 26"/>
                  <a:gd name="T4" fmla="*/ 0 w 17"/>
                  <a:gd name="T5" fmla="*/ 1 h 26"/>
                  <a:gd name="T6" fmla="*/ 0 w 17"/>
                  <a:gd name="T7" fmla="*/ 8 h 26"/>
                  <a:gd name="T8" fmla="*/ 0 w 17"/>
                  <a:gd name="T9" fmla="*/ 8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6" y="26"/>
                      <a:pt x="16" y="26"/>
                      <a:pt x="16" y="26"/>
                    </a:cubicBezTo>
                    <a:cubicBezTo>
                      <a:pt x="17" y="26"/>
                      <a:pt x="17" y="25"/>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38"/>
              <p:cNvSpPr>
                <a:spLocks/>
              </p:cNvSpPr>
              <p:nvPr/>
            </p:nvSpPr>
            <p:spPr bwMode="auto">
              <a:xfrm>
                <a:off x="7452" y="3511"/>
                <a:ext cx="76" cy="112"/>
              </a:xfrm>
              <a:custGeom>
                <a:avLst/>
                <a:gdLst>
                  <a:gd name="T0" fmla="*/ 0 w 54"/>
                  <a:gd name="T1" fmla="*/ 37 h 80"/>
                  <a:gd name="T2" fmla="*/ 0 w 54"/>
                  <a:gd name="T3" fmla="*/ 76 h 80"/>
                  <a:gd name="T4" fmla="*/ 3 w 54"/>
                  <a:gd name="T5" fmla="*/ 80 h 80"/>
                  <a:gd name="T6" fmla="*/ 51 w 54"/>
                  <a:gd name="T7" fmla="*/ 80 h 80"/>
                  <a:gd name="T8" fmla="*/ 54 w 54"/>
                  <a:gd name="T9" fmla="*/ 76 h 80"/>
                  <a:gd name="T10" fmla="*/ 54 w 54"/>
                  <a:gd name="T11" fmla="*/ 4 h 80"/>
                  <a:gd name="T12" fmla="*/ 51 w 54"/>
                  <a:gd name="T13" fmla="*/ 0 h 80"/>
                  <a:gd name="T14" fmla="*/ 3 w 54"/>
                  <a:gd name="T15" fmla="*/ 0 h 80"/>
                  <a:gd name="T16" fmla="*/ 0 w 54"/>
                  <a:gd name="T17" fmla="*/ 4 h 80"/>
                  <a:gd name="T18" fmla="*/ 0 w 54"/>
                  <a:gd name="T19" fmla="*/ 25 h 80"/>
                  <a:gd name="T20" fmla="*/ 0 w 54"/>
                  <a:gd name="T21"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80">
                    <a:moveTo>
                      <a:pt x="0" y="37"/>
                    </a:moveTo>
                    <a:cubicBezTo>
                      <a:pt x="0" y="76"/>
                      <a:pt x="0" y="76"/>
                      <a:pt x="0" y="76"/>
                    </a:cubicBezTo>
                    <a:cubicBezTo>
                      <a:pt x="0" y="78"/>
                      <a:pt x="1" y="80"/>
                      <a:pt x="3" y="80"/>
                    </a:cubicBezTo>
                    <a:cubicBezTo>
                      <a:pt x="51" y="80"/>
                      <a:pt x="51" y="80"/>
                      <a:pt x="51" y="80"/>
                    </a:cubicBezTo>
                    <a:cubicBezTo>
                      <a:pt x="53" y="80"/>
                      <a:pt x="54" y="78"/>
                      <a:pt x="54" y="76"/>
                    </a:cubicBezTo>
                    <a:cubicBezTo>
                      <a:pt x="54" y="4"/>
                      <a:pt x="54" y="4"/>
                      <a:pt x="54" y="4"/>
                    </a:cubicBezTo>
                    <a:cubicBezTo>
                      <a:pt x="54" y="2"/>
                      <a:pt x="53" y="0"/>
                      <a:pt x="51" y="0"/>
                    </a:cubicBezTo>
                    <a:cubicBezTo>
                      <a:pt x="3" y="0"/>
                      <a:pt x="3" y="0"/>
                      <a:pt x="3" y="0"/>
                    </a:cubicBezTo>
                    <a:cubicBezTo>
                      <a:pt x="1" y="0"/>
                      <a:pt x="0" y="2"/>
                      <a:pt x="0" y="4"/>
                    </a:cubicBezTo>
                    <a:cubicBezTo>
                      <a:pt x="0" y="25"/>
                      <a:pt x="0" y="25"/>
                      <a:pt x="0" y="25"/>
                    </a:cubicBezTo>
                    <a:lnTo>
                      <a:pt x="0" y="3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139"/>
              <p:cNvSpPr>
                <a:spLocks noChangeArrowheads="1"/>
              </p:cNvSpPr>
              <p:nvPr/>
            </p:nvSpPr>
            <p:spPr bwMode="auto">
              <a:xfrm>
                <a:off x="7459" y="3518"/>
                <a:ext cx="62" cy="9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140"/>
              <p:cNvSpPr>
                <a:spLocks noChangeArrowheads="1"/>
              </p:cNvSpPr>
              <p:nvPr/>
            </p:nvSpPr>
            <p:spPr bwMode="auto">
              <a:xfrm>
                <a:off x="7465" y="3531"/>
                <a:ext cx="32" cy="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141"/>
              <p:cNvSpPr>
                <a:spLocks noChangeArrowheads="1"/>
              </p:cNvSpPr>
              <p:nvPr/>
            </p:nvSpPr>
            <p:spPr bwMode="auto">
              <a:xfrm>
                <a:off x="7500" y="3531"/>
                <a:ext cx="15"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142"/>
              <p:cNvSpPr>
                <a:spLocks noChangeArrowheads="1"/>
              </p:cNvSpPr>
              <p:nvPr/>
            </p:nvSpPr>
            <p:spPr bwMode="auto">
              <a:xfrm>
                <a:off x="7465" y="3566"/>
                <a:ext cx="14"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143"/>
              <p:cNvSpPr>
                <a:spLocks noChangeArrowheads="1"/>
              </p:cNvSpPr>
              <p:nvPr/>
            </p:nvSpPr>
            <p:spPr bwMode="auto">
              <a:xfrm>
                <a:off x="7483" y="3566"/>
                <a:ext cx="14"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144"/>
              <p:cNvSpPr>
                <a:spLocks noChangeArrowheads="1"/>
              </p:cNvSpPr>
              <p:nvPr/>
            </p:nvSpPr>
            <p:spPr bwMode="auto">
              <a:xfrm>
                <a:off x="7500" y="3566"/>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145"/>
              <p:cNvSpPr>
                <a:spLocks noChangeArrowheads="1"/>
              </p:cNvSpPr>
              <p:nvPr/>
            </p:nvSpPr>
            <p:spPr bwMode="auto">
              <a:xfrm>
                <a:off x="7465" y="3584"/>
                <a:ext cx="14"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146"/>
              <p:cNvSpPr>
                <a:spLocks noChangeArrowheads="1"/>
              </p:cNvSpPr>
              <p:nvPr/>
            </p:nvSpPr>
            <p:spPr bwMode="auto">
              <a:xfrm>
                <a:off x="7483" y="3584"/>
                <a:ext cx="14"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147"/>
              <p:cNvSpPr>
                <a:spLocks noChangeArrowheads="1"/>
              </p:cNvSpPr>
              <p:nvPr/>
            </p:nvSpPr>
            <p:spPr bwMode="auto">
              <a:xfrm>
                <a:off x="7500" y="3584"/>
                <a:ext cx="15"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148"/>
              <p:cNvSpPr>
                <a:spLocks noChangeArrowheads="1"/>
              </p:cNvSpPr>
              <p:nvPr/>
            </p:nvSpPr>
            <p:spPr bwMode="auto">
              <a:xfrm>
                <a:off x="7465" y="3602"/>
                <a:ext cx="50"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49"/>
              <p:cNvSpPr>
                <a:spLocks noChangeArrowheads="1"/>
              </p:cNvSpPr>
              <p:nvPr/>
            </p:nvSpPr>
            <p:spPr bwMode="auto">
              <a:xfrm>
                <a:off x="7500" y="3549"/>
                <a:ext cx="15"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50"/>
              <p:cNvSpPr>
                <a:spLocks/>
              </p:cNvSpPr>
              <p:nvPr/>
            </p:nvSpPr>
            <p:spPr bwMode="auto">
              <a:xfrm>
                <a:off x="7545" y="3574"/>
                <a:ext cx="71" cy="49"/>
              </a:xfrm>
              <a:custGeom>
                <a:avLst/>
                <a:gdLst>
                  <a:gd name="T0" fmla="*/ 23 w 51"/>
                  <a:gd name="T1" fmla="*/ 35 h 35"/>
                  <a:gd name="T2" fmla="*/ 48 w 51"/>
                  <a:gd name="T3" fmla="*/ 35 h 35"/>
                  <a:gd name="T4" fmla="*/ 51 w 51"/>
                  <a:gd name="T5" fmla="*/ 33 h 35"/>
                  <a:gd name="T6" fmla="*/ 51 w 51"/>
                  <a:gd name="T7" fmla="*/ 2 h 35"/>
                  <a:gd name="T8" fmla="*/ 48 w 51"/>
                  <a:gd name="T9" fmla="*/ 0 h 35"/>
                  <a:gd name="T10" fmla="*/ 2 w 51"/>
                  <a:gd name="T11" fmla="*/ 0 h 35"/>
                  <a:gd name="T12" fmla="*/ 0 w 51"/>
                  <a:gd name="T13" fmla="*/ 2 h 35"/>
                  <a:gd name="T14" fmla="*/ 0 w 51"/>
                  <a:gd name="T15" fmla="*/ 33 h 35"/>
                  <a:gd name="T16" fmla="*/ 2 w 51"/>
                  <a:gd name="T17" fmla="*/ 35 h 35"/>
                  <a:gd name="T18" fmla="*/ 16 w 51"/>
                  <a:gd name="T19" fmla="*/ 35 h 35"/>
                  <a:gd name="T20" fmla="*/ 23 w 51"/>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35">
                    <a:moveTo>
                      <a:pt x="23" y="35"/>
                    </a:moveTo>
                    <a:cubicBezTo>
                      <a:pt x="48" y="35"/>
                      <a:pt x="48" y="35"/>
                      <a:pt x="48" y="35"/>
                    </a:cubicBezTo>
                    <a:cubicBezTo>
                      <a:pt x="49" y="35"/>
                      <a:pt x="51" y="34"/>
                      <a:pt x="51" y="33"/>
                    </a:cubicBezTo>
                    <a:cubicBezTo>
                      <a:pt x="51" y="2"/>
                      <a:pt x="51" y="2"/>
                      <a:pt x="51" y="2"/>
                    </a:cubicBezTo>
                    <a:cubicBezTo>
                      <a:pt x="51" y="1"/>
                      <a:pt x="49" y="0"/>
                      <a:pt x="48" y="0"/>
                    </a:cubicBezTo>
                    <a:cubicBezTo>
                      <a:pt x="2" y="0"/>
                      <a:pt x="2" y="0"/>
                      <a:pt x="2" y="0"/>
                    </a:cubicBezTo>
                    <a:cubicBezTo>
                      <a:pt x="1" y="0"/>
                      <a:pt x="0" y="1"/>
                      <a:pt x="0" y="2"/>
                    </a:cubicBezTo>
                    <a:cubicBezTo>
                      <a:pt x="0" y="33"/>
                      <a:pt x="0" y="33"/>
                      <a:pt x="0" y="33"/>
                    </a:cubicBezTo>
                    <a:cubicBezTo>
                      <a:pt x="0" y="34"/>
                      <a:pt x="1" y="35"/>
                      <a:pt x="2" y="35"/>
                    </a:cubicBezTo>
                    <a:cubicBezTo>
                      <a:pt x="16" y="35"/>
                      <a:pt x="16" y="35"/>
                      <a:pt x="16" y="35"/>
                    </a:cubicBezTo>
                    <a:lnTo>
                      <a:pt x="23" y="3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151"/>
              <p:cNvSpPr>
                <a:spLocks noChangeArrowheads="1"/>
              </p:cNvSpPr>
              <p:nvPr/>
            </p:nvSpPr>
            <p:spPr bwMode="auto">
              <a:xfrm>
                <a:off x="7549" y="3580"/>
                <a:ext cx="61" cy="3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152"/>
              <p:cNvSpPr>
                <a:spLocks noChangeArrowheads="1"/>
              </p:cNvSpPr>
              <p:nvPr/>
            </p:nvSpPr>
            <p:spPr bwMode="auto">
              <a:xfrm>
                <a:off x="7557" y="3594"/>
                <a:ext cx="20" cy="2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153"/>
              <p:cNvSpPr>
                <a:spLocks noChangeArrowheads="1"/>
              </p:cNvSpPr>
              <p:nvPr/>
            </p:nvSpPr>
            <p:spPr bwMode="auto">
              <a:xfrm>
                <a:off x="7557" y="3583"/>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154"/>
              <p:cNvSpPr>
                <a:spLocks noChangeArrowheads="1"/>
              </p:cNvSpPr>
              <p:nvPr/>
            </p:nvSpPr>
            <p:spPr bwMode="auto">
              <a:xfrm>
                <a:off x="7579" y="3605"/>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155"/>
              <p:cNvSpPr>
                <a:spLocks noChangeArrowheads="1"/>
              </p:cNvSpPr>
              <p:nvPr/>
            </p:nvSpPr>
            <p:spPr bwMode="auto">
              <a:xfrm>
                <a:off x="7579" y="3594"/>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156"/>
              <p:cNvSpPr>
                <a:spLocks noChangeArrowheads="1"/>
              </p:cNvSpPr>
              <p:nvPr/>
            </p:nvSpPr>
            <p:spPr bwMode="auto">
              <a:xfrm>
                <a:off x="7579" y="3583"/>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157"/>
              <p:cNvSpPr>
                <a:spLocks noChangeArrowheads="1"/>
              </p:cNvSpPr>
              <p:nvPr/>
            </p:nvSpPr>
            <p:spPr bwMode="auto">
              <a:xfrm>
                <a:off x="7591" y="3605"/>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158"/>
              <p:cNvSpPr>
                <a:spLocks noChangeArrowheads="1"/>
              </p:cNvSpPr>
              <p:nvPr/>
            </p:nvSpPr>
            <p:spPr bwMode="auto">
              <a:xfrm>
                <a:off x="7591" y="3594"/>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Rectangle 159"/>
              <p:cNvSpPr>
                <a:spLocks noChangeArrowheads="1"/>
              </p:cNvSpPr>
              <p:nvPr/>
            </p:nvSpPr>
            <p:spPr bwMode="auto">
              <a:xfrm>
                <a:off x="7591" y="3583"/>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Rectangle 160"/>
              <p:cNvSpPr>
                <a:spLocks noChangeArrowheads="1"/>
              </p:cNvSpPr>
              <p:nvPr/>
            </p:nvSpPr>
            <p:spPr bwMode="auto">
              <a:xfrm>
                <a:off x="7602" y="3583"/>
                <a:ext cx="8" cy="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Rectangle 161"/>
              <p:cNvSpPr>
                <a:spLocks noChangeArrowheads="1"/>
              </p:cNvSpPr>
              <p:nvPr/>
            </p:nvSpPr>
            <p:spPr bwMode="auto">
              <a:xfrm>
                <a:off x="7568" y="3583"/>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62"/>
              <p:cNvSpPr>
                <a:spLocks/>
              </p:cNvSpPr>
              <p:nvPr/>
            </p:nvSpPr>
            <p:spPr bwMode="auto">
              <a:xfrm>
                <a:off x="7628" y="3552"/>
                <a:ext cx="49" cy="71"/>
              </a:xfrm>
              <a:custGeom>
                <a:avLst/>
                <a:gdLst>
                  <a:gd name="T0" fmla="*/ 0 w 35"/>
                  <a:gd name="T1" fmla="*/ 24 h 51"/>
                  <a:gd name="T2" fmla="*/ 0 w 35"/>
                  <a:gd name="T3" fmla="*/ 49 h 51"/>
                  <a:gd name="T4" fmla="*/ 2 w 35"/>
                  <a:gd name="T5" fmla="*/ 51 h 51"/>
                  <a:gd name="T6" fmla="*/ 32 w 35"/>
                  <a:gd name="T7" fmla="*/ 51 h 51"/>
                  <a:gd name="T8" fmla="*/ 35 w 35"/>
                  <a:gd name="T9" fmla="*/ 49 h 51"/>
                  <a:gd name="T10" fmla="*/ 35 w 35"/>
                  <a:gd name="T11" fmla="*/ 3 h 51"/>
                  <a:gd name="T12" fmla="*/ 32 w 35"/>
                  <a:gd name="T13" fmla="*/ 0 h 51"/>
                  <a:gd name="T14" fmla="*/ 2 w 35"/>
                  <a:gd name="T15" fmla="*/ 0 h 51"/>
                  <a:gd name="T16" fmla="*/ 0 w 35"/>
                  <a:gd name="T17" fmla="*/ 3 h 51"/>
                  <a:gd name="T18" fmla="*/ 0 w 35"/>
                  <a:gd name="T19" fmla="*/ 16 h 51"/>
                  <a:gd name="T20" fmla="*/ 0 w 35"/>
                  <a:gd name="T21" fmla="*/ 2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1">
                    <a:moveTo>
                      <a:pt x="0" y="24"/>
                    </a:moveTo>
                    <a:cubicBezTo>
                      <a:pt x="0" y="49"/>
                      <a:pt x="0" y="49"/>
                      <a:pt x="0" y="49"/>
                    </a:cubicBezTo>
                    <a:cubicBezTo>
                      <a:pt x="0" y="50"/>
                      <a:pt x="1" y="51"/>
                      <a:pt x="2" y="51"/>
                    </a:cubicBezTo>
                    <a:cubicBezTo>
                      <a:pt x="32" y="51"/>
                      <a:pt x="32" y="51"/>
                      <a:pt x="32" y="51"/>
                    </a:cubicBezTo>
                    <a:cubicBezTo>
                      <a:pt x="34" y="51"/>
                      <a:pt x="35" y="50"/>
                      <a:pt x="35" y="49"/>
                    </a:cubicBezTo>
                    <a:cubicBezTo>
                      <a:pt x="35" y="3"/>
                      <a:pt x="35" y="3"/>
                      <a:pt x="35" y="3"/>
                    </a:cubicBezTo>
                    <a:cubicBezTo>
                      <a:pt x="35" y="1"/>
                      <a:pt x="34" y="0"/>
                      <a:pt x="32" y="0"/>
                    </a:cubicBezTo>
                    <a:cubicBezTo>
                      <a:pt x="2" y="0"/>
                      <a:pt x="2" y="0"/>
                      <a:pt x="2" y="0"/>
                    </a:cubicBezTo>
                    <a:cubicBezTo>
                      <a:pt x="1" y="0"/>
                      <a:pt x="0" y="1"/>
                      <a:pt x="0" y="3"/>
                    </a:cubicBezTo>
                    <a:cubicBezTo>
                      <a:pt x="0" y="16"/>
                      <a:pt x="0" y="16"/>
                      <a:pt x="0" y="16"/>
                    </a:cubicBezTo>
                    <a:lnTo>
                      <a:pt x="0" y="2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163"/>
              <p:cNvSpPr>
                <a:spLocks noChangeArrowheads="1"/>
              </p:cNvSpPr>
              <p:nvPr/>
            </p:nvSpPr>
            <p:spPr bwMode="auto">
              <a:xfrm>
                <a:off x="7633" y="3558"/>
                <a:ext cx="39" cy="6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164"/>
              <p:cNvSpPr>
                <a:spLocks noChangeArrowheads="1"/>
              </p:cNvSpPr>
              <p:nvPr/>
            </p:nvSpPr>
            <p:spPr bwMode="auto">
              <a:xfrm>
                <a:off x="7637" y="3565"/>
                <a:ext cx="19" cy="2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165"/>
              <p:cNvSpPr>
                <a:spLocks noChangeArrowheads="1"/>
              </p:cNvSpPr>
              <p:nvPr/>
            </p:nvSpPr>
            <p:spPr bwMode="auto">
              <a:xfrm>
                <a:off x="7659" y="3565"/>
                <a:ext cx="9" cy="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166"/>
              <p:cNvSpPr>
                <a:spLocks noChangeArrowheads="1"/>
              </p:cNvSpPr>
              <p:nvPr/>
            </p:nvSpPr>
            <p:spPr bwMode="auto">
              <a:xfrm>
                <a:off x="7637" y="3587"/>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167"/>
              <p:cNvSpPr>
                <a:spLocks noChangeArrowheads="1"/>
              </p:cNvSpPr>
              <p:nvPr/>
            </p:nvSpPr>
            <p:spPr bwMode="auto">
              <a:xfrm>
                <a:off x="7648" y="3587"/>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Rectangle 168"/>
              <p:cNvSpPr>
                <a:spLocks noChangeArrowheads="1"/>
              </p:cNvSpPr>
              <p:nvPr/>
            </p:nvSpPr>
            <p:spPr bwMode="auto">
              <a:xfrm>
                <a:off x="7659" y="3587"/>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169"/>
              <p:cNvSpPr>
                <a:spLocks noChangeArrowheads="1"/>
              </p:cNvSpPr>
              <p:nvPr/>
            </p:nvSpPr>
            <p:spPr bwMode="auto">
              <a:xfrm>
                <a:off x="7637" y="3598"/>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70"/>
              <p:cNvSpPr>
                <a:spLocks noChangeArrowheads="1"/>
              </p:cNvSpPr>
              <p:nvPr/>
            </p:nvSpPr>
            <p:spPr bwMode="auto">
              <a:xfrm>
                <a:off x="7648" y="3598"/>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171"/>
              <p:cNvSpPr>
                <a:spLocks noChangeArrowheads="1"/>
              </p:cNvSpPr>
              <p:nvPr/>
            </p:nvSpPr>
            <p:spPr bwMode="auto">
              <a:xfrm>
                <a:off x="7659" y="3598"/>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Rectangle 172"/>
              <p:cNvSpPr>
                <a:spLocks noChangeArrowheads="1"/>
              </p:cNvSpPr>
              <p:nvPr/>
            </p:nvSpPr>
            <p:spPr bwMode="auto">
              <a:xfrm>
                <a:off x="7637" y="3609"/>
                <a:ext cx="31"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173"/>
              <p:cNvSpPr>
                <a:spLocks noChangeArrowheads="1"/>
              </p:cNvSpPr>
              <p:nvPr/>
            </p:nvSpPr>
            <p:spPr bwMode="auto">
              <a:xfrm>
                <a:off x="7659" y="3576"/>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74"/>
              <p:cNvSpPr>
                <a:spLocks/>
              </p:cNvSpPr>
              <p:nvPr/>
            </p:nvSpPr>
            <p:spPr bwMode="auto">
              <a:xfrm>
                <a:off x="7630" y="3322"/>
                <a:ext cx="32" cy="47"/>
              </a:xfrm>
              <a:custGeom>
                <a:avLst/>
                <a:gdLst>
                  <a:gd name="T0" fmla="*/ 0 w 23"/>
                  <a:gd name="T1" fmla="*/ 15 h 33"/>
                  <a:gd name="T2" fmla="*/ 0 w 23"/>
                  <a:gd name="T3" fmla="*/ 32 h 33"/>
                  <a:gd name="T4" fmla="*/ 1 w 23"/>
                  <a:gd name="T5" fmla="*/ 33 h 33"/>
                  <a:gd name="T6" fmla="*/ 21 w 23"/>
                  <a:gd name="T7" fmla="*/ 33 h 33"/>
                  <a:gd name="T8" fmla="*/ 23 w 23"/>
                  <a:gd name="T9" fmla="*/ 32 h 33"/>
                  <a:gd name="T10" fmla="*/ 23 w 23"/>
                  <a:gd name="T11" fmla="*/ 1 h 33"/>
                  <a:gd name="T12" fmla="*/ 21 w 23"/>
                  <a:gd name="T13" fmla="*/ 0 h 33"/>
                  <a:gd name="T14" fmla="*/ 1 w 23"/>
                  <a:gd name="T15" fmla="*/ 0 h 33"/>
                  <a:gd name="T16" fmla="*/ 0 w 23"/>
                  <a:gd name="T17" fmla="*/ 1 h 33"/>
                  <a:gd name="T18" fmla="*/ 0 w 23"/>
                  <a:gd name="T19" fmla="*/ 10 h 33"/>
                  <a:gd name="T20" fmla="*/ 0 w 23"/>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3">
                    <a:moveTo>
                      <a:pt x="0" y="15"/>
                    </a:moveTo>
                    <a:cubicBezTo>
                      <a:pt x="0" y="32"/>
                      <a:pt x="0" y="32"/>
                      <a:pt x="0" y="32"/>
                    </a:cubicBezTo>
                    <a:cubicBezTo>
                      <a:pt x="0" y="33"/>
                      <a:pt x="1" y="33"/>
                      <a:pt x="1" y="33"/>
                    </a:cubicBezTo>
                    <a:cubicBezTo>
                      <a:pt x="21" y="33"/>
                      <a:pt x="21" y="33"/>
                      <a:pt x="21" y="33"/>
                    </a:cubicBezTo>
                    <a:cubicBezTo>
                      <a:pt x="22" y="33"/>
                      <a:pt x="23" y="33"/>
                      <a:pt x="23" y="32"/>
                    </a:cubicBezTo>
                    <a:cubicBezTo>
                      <a:pt x="23" y="1"/>
                      <a:pt x="23" y="1"/>
                      <a:pt x="23" y="1"/>
                    </a:cubicBezTo>
                    <a:cubicBezTo>
                      <a:pt x="23" y="0"/>
                      <a:pt x="22" y="0"/>
                      <a:pt x="21" y="0"/>
                    </a:cubicBezTo>
                    <a:cubicBezTo>
                      <a:pt x="1" y="0"/>
                      <a:pt x="1" y="0"/>
                      <a:pt x="1" y="0"/>
                    </a:cubicBezTo>
                    <a:cubicBezTo>
                      <a:pt x="1" y="0"/>
                      <a:pt x="0" y="0"/>
                      <a:pt x="0" y="1"/>
                    </a:cubicBezTo>
                    <a:cubicBezTo>
                      <a:pt x="0" y="10"/>
                      <a:pt x="0" y="10"/>
                      <a:pt x="0" y="10"/>
                    </a:cubicBezTo>
                    <a:lnTo>
                      <a:pt x="0" y="1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175"/>
              <p:cNvSpPr>
                <a:spLocks noChangeArrowheads="1"/>
              </p:cNvSpPr>
              <p:nvPr/>
            </p:nvSpPr>
            <p:spPr bwMode="auto">
              <a:xfrm>
                <a:off x="7633" y="3325"/>
                <a:ext cx="26" cy="4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176"/>
              <p:cNvSpPr>
                <a:spLocks noChangeArrowheads="1"/>
              </p:cNvSpPr>
              <p:nvPr/>
            </p:nvSpPr>
            <p:spPr bwMode="auto">
              <a:xfrm>
                <a:off x="7635" y="3331"/>
                <a:ext cx="14" cy="1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177"/>
              <p:cNvSpPr>
                <a:spLocks noChangeArrowheads="1"/>
              </p:cNvSpPr>
              <p:nvPr/>
            </p:nvSpPr>
            <p:spPr bwMode="auto">
              <a:xfrm>
                <a:off x="7651" y="3331"/>
                <a:ext cx="5"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178"/>
              <p:cNvSpPr>
                <a:spLocks noChangeArrowheads="1"/>
              </p:cNvSpPr>
              <p:nvPr/>
            </p:nvSpPr>
            <p:spPr bwMode="auto">
              <a:xfrm>
                <a:off x="7635" y="3345"/>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179"/>
              <p:cNvSpPr>
                <a:spLocks noChangeArrowheads="1"/>
              </p:cNvSpPr>
              <p:nvPr/>
            </p:nvSpPr>
            <p:spPr bwMode="auto">
              <a:xfrm>
                <a:off x="7642" y="3345"/>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180"/>
              <p:cNvSpPr>
                <a:spLocks noChangeArrowheads="1"/>
              </p:cNvSpPr>
              <p:nvPr/>
            </p:nvSpPr>
            <p:spPr bwMode="auto">
              <a:xfrm>
                <a:off x="7651" y="3345"/>
                <a:ext cx="5"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181"/>
              <p:cNvSpPr>
                <a:spLocks noChangeArrowheads="1"/>
              </p:cNvSpPr>
              <p:nvPr/>
            </p:nvSpPr>
            <p:spPr bwMode="auto">
              <a:xfrm>
                <a:off x="7635" y="3353"/>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182"/>
              <p:cNvSpPr>
                <a:spLocks noChangeArrowheads="1"/>
              </p:cNvSpPr>
              <p:nvPr/>
            </p:nvSpPr>
            <p:spPr bwMode="auto">
              <a:xfrm>
                <a:off x="7642" y="3353"/>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183"/>
              <p:cNvSpPr>
                <a:spLocks noChangeArrowheads="1"/>
              </p:cNvSpPr>
              <p:nvPr/>
            </p:nvSpPr>
            <p:spPr bwMode="auto">
              <a:xfrm>
                <a:off x="7651" y="3353"/>
                <a:ext cx="5"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84"/>
              <p:cNvSpPr>
                <a:spLocks noChangeArrowheads="1"/>
              </p:cNvSpPr>
              <p:nvPr/>
            </p:nvSpPr>
            <p:spPr bwMode="auto">
              <a:xfrm>
                <a:off x="7635" y="3360"/>
                <a:ext cx="21"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185"/>
              <p:cNvSpPr>
                <a:spLocks noChangeArrowheads="1"/>
              </p:cNvSpPr>
              <p:nvPr/>
            </p:nvSpPr>
            <p:spPr bwMode="auto">
              <a:xfrm>
                <a:off x="7651" y="3338"/>
                <a:ext cx="5"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86"/>
              <p:cNvSpPr>
                <a:spLocks/>
              </p:cNvSpPr>
              <p:nvPr/>
            </p:nvSpPr>
            <p:spPr bwMode="auto">
              <a:xfrm>
                <a:off x="7545" y="3322"/>
                <a:ext cx="33" cy="47"/>
              </a:xfrm>
              <a:custGeom>
                <a:avLst/>
                <a:gdLst>
                  <a:gd name="T0" fmla="*/ 0 w 24"/>
                  <a:gd name="T1" fmla="*/ 15 h 33"/>
                  <a:gd name="T2" fmla="*/ 0 w 24"/>
                  <a:gd name="T3" fmla="*/ 32 h 33"/>
                  <a:gd name="T4" fmla="*/ 2 w 24"/>
                  <a:gd name="T5" fmla="*/ 33 h 33"/>
                  <a:gd name="T6" fmla="*/ 22 w 24"/>
                  <a:gd name="T7" fmla="*/ 33 h 33"/>
                  <a:gd name="T8" fmla="*/ 24 w 24"/>
                  <a:gd name="T9" fmla="*/ 32 h 33"/>
                  <a:gd name="T10" fmla="*/ 24 w 24"/>
                  <a:gd name="T11" fmla="*/ 1 h 33"/>
                  <a:gd name="T12" fmla="*/ 22 w 24"/>
                  <a:gd name="T13" fmla="*/ 0 h 33"/>
                  <a:gd name="T14" fmla="*/ 2 w 24"/>
                  <a:gd name="T15" fmla="*/ 0 h 33"/>
                  <a:gd name="T16" fmla="*/ 0 w 24"/>
                  <a:gd name="T17" fmla="*/ 1 h 33"/>
                  <a:gd name="T18" fmla="*/ 0 w 24"/>
                  <a:gd name="T19" fmla="*/ 10 h 33"/>
                  <a:gd name="T20" fmla="*/ 0 w 24"/>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3">
                    <a:moveTo>
                      <a:pt x="0" y="15"/>
                    </a:moveTo>
                    <a:cubicBezTo>
                      <a:pt x="0" y="32"/>
                      <a:pt x="0" y="32"/>
                      <a:pt x="0" y="32"/>
                    </a:cubicBezTo>
                    <a:cubicBezTo>
                      <a:pt x="0" y="33"/>
                      <a:pt x="1" y="33"/>
                      <a:pt x="2" y="33"/>
                    </a:cubicBezTo>
                    <a:cubicBezTo>
                      <a:pt x="22" y="33"/>
                      <a:pt x="22" y="33"/>
                      <a:pt x="22" y="33"/>
                    </a:cubicBezTo>
                    <a:cubicBezTo>
                      <a:pt x="23" y="33"/>
                      <a:pt x="24" y="33"/>
                      <a:pt x="24" y="32"/>
                    </a:cubicBezTo>
                    <a:cubicBezTo>
                      <a:pt x="24" y="1"/>
                      <a:pt x="24" y="1"/>
                      <a:pt x="24" y="1"/>
                    </a:cubicBezTo>
                    <a:cubicBezTo>
                      <a:pt x="24" y="0"/>
                      <a:pt x="23" y="0"/>
                      <a:pt x="22" y="0"/>
                    </a:cubicBezTo>
                    <a:cubicBezTo>
                      <a:pt x="2" y="0"/>
                      <a:pt x="2" y="0"/>
                      <a:pt x="2" y="0"/>
                    </a:cubicBezTo>
                    <a:cubicBezTo>
                      <a:pt x="1" y="0"/>
                      <a:pt x="0" y="0"/>
                      <a:pt x="0" y="1"/>
                    </a:cubicBezTo>
                    <a:cubicBezTo>
                      <a:pt x="0" y="10"/>
                      <a:pt x="0" y="10"/>
                      <a:pt x="0" y="10"/>
                    </a:cubicBezTo>
                    <a:lnTo>
                      <a:pt x="0" y="1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187"/>
              <p:cNvSpPr>
                <a:spLocks noChangeArrowheads="1"/>
              </p:cNvSpPr>
              <p:nvPr/>
            </p:nvSpPr>
            <p:spPr bwMode="auto">
              <a:xfrm>
                <a:off x="7549" y="3325"/>
                <a:ext cx="25" cy="4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188"/>
              <p:cNvSpPr>
                <a:spLocks noChangeArrowheads="1"/>
              </p:cNvSpPr>
              <p:nvPr/>
            </p:nvSpPr>
            <p:spPr bwMode="auto">
              <a:xfrm>
                <a:off x="7550" y="3331"/>
                <a:ext cx="14" cy="1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189"/>
              <p:cNvSpPr>
                <a:spLocks noChangeArrowheads="1"/>
              </p:cNvSpPr>
              <p:nvPr/>
            </p:nvSpPr>
            <p:spPr bwMode="auto">
              <a:xfrm>
                <a:off x="7565" y="3331"/>
                <a:ext cx="6"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190"/>
              <p:cNvSpPr>
                <a:spLocks noChangeArrowheads="1"/>
              </p:cNvSpPr>
              <p:nvPr/>
            </p:nvSpPr>
            <p:spPr bwMode="auto">
              <a:xfrm>
                <a:off x="7550" y="3345"/>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191"/>
              <p:cNvSpPr>
                <a:spLocks noChangeArrowheads="1"/>
              </p:cNvSpPr>
              <p:nvPr/>
            </p:nvSpPr>
            <p:spPr bwMode="auto">
              <a:xfrm>
                <a:off x="7559" y="3345"/>
                <a:ext cx="5"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92"/>
              <p:cNvSpPr>
                <a:spLocks noChangeArrowheads="1"/>
              </p:cNvSpPr>
              <p:nvPr/>
            </p:nvSpPr>
            <p:spPr bwMode="auto">
              <a:xfrm>
                <a:off x="7565" y="3345"/>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93"/>
              <p:cNvSpPr>
                <a:spLocks noChangeArrowheads="1"/>
              </p:cNvSpPr>
              <p:nvPr/>
            </p:nvSpPr>
            <p:spPr bwMode="auto">
              <a:xfrm>
                <a:off x="7550" y="3353"/>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194"/>
              <p:cNvSpPr>
                <a:spLocks noChangeArrowheads="1"/>
              </p:cNvSpPr>
              <p:nvPr/>
            </p:nvSpPr>
            <p:spPr bwMode="auto">
              <a:xfrm>
                <a:off x="7559" y="3353"/>
                <a:ext cx="5"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195"/>
              <p:cNvSpPr>
                <a:spLocks noChangeArrowheads="1"/>
              </p:cNvSpPr>
              <p:nvPr/>
            </p:nvSpPr>
            <p:spPr bwMode="auto">
              <a:xfrm>
                <a:off x="7565" y="3353"/>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96"/>
              <p:cNvSpPr>
                <a:spLocks noChangeArrowheads="1"/>
              </p:cNvSpPr>
              <p:nvPr/>
            </p:nvSpPr>
            <p:spPr bwMode="auto">
              <a:xfrm>
                <a:off x="7550" y="3360"/>
                <a:ext cx="21"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197"/>
              <p:cNvSpPr>
                <a:spLocks noChangeArrowheads="1"/>
              </p:cNvSpPr>
              <p:nvPr/>
            </p:nvSpPr>
            <p:spPr bwMode="auto">
              <a:xfrm>
                <a:off x="7565" y="3338"/>
                <a:ext cx="6"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98"/>
              <p:cNvSpPr>
                <a:spLocks/>
              </p:cNvSpPr>
              <p:nvPr/>
            </p:nvSpPr>
            <p:spPr bwMode="auto">
              <a:xfrm>
                <a:off x="7623" y="3133"/>
                <a:ext cx="32" cy="48"/>
              </a:xfrm>
              <a:custGeom>
                <a:avLst/>
                <a:gdLst>
                  <a:gd name="T0" fmla="*/ 0 w 23"/>
                  <a:gd name="T1" fmla="*/ 16 h 34"/>
                  <a:gd name="T2" fmla="*/ 0 w 23"/>
                  <a:gd name="T3" fmla="*/ 33 h 34"/>
                  <a:gd name="T4" fmla="*/ 1 w 23"/>
                  <a:gd name="T5" fmla="*/ 34 h 34"/>
                  <a:gd name="T6" fmla="*/ 21 w 23"/>
                  <a:gd name="T7" fmla="*/ 34 h 34"/>
                  <a:gd name="T8" fmla="*/ 23 w 23"/>
                  <a:gd name="T9" fmla="*/ 33 h 34"/>
                  <a:gd name="T10" fmla="*/ 23 w 23"/>
                  <a:gd name="T11" fmla="*/ 2 h 34"/>
                  <a:gd name="T12" fmla="*/ 21 w 23"/>
                  <a:gd name="T13" fmla="*/ 0 h 34"/>
                  <a:gd name="T14" fmla="*/ 1 w 23"/>
                  <a:gd name="T15" fmla="*/ 0 h 34"/>
                  <a:gd name="T16" fmla="*/ 0 w 23"/>
                  <a:gd name="T17" fmla="*/ 2 h 34"/>
                  <a:gd name="T18" fmla="*/ 0 w 23"/>
                  <a:gd name="T19" fmla="*/ 11 h 34"/>
                  <a:gd name="T20" fmla="*/ 0 w 23"/>
                  <a:gd name="T2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4">
                    <a:moveTo>
                      <a:pt x="0" y="16"/>
                    </a:moveTo>
                    <a:cubicBezTo>
                      <a:pt x="0" y="33"/>
                      <a:pt x="0" y="33"/>
                      <a:pt x="0" y="33"/>
                    </a:cubicBezTo>
                    <a:cubicBezTo>
                      <a:pt x="0" y="34"/>
                      <a:pt x="0" y="34"/>
                      <a:pt x="1" y="34"/>
                    </a:cubicBezTo>
                    <a:cubicBezTo>
                      <a:pt x="21" y="34"/>
                      <a:pt x="21" y="34"/>
                      <a:pt x="21" y="34"/>
                    </a:cubicBezTo>
                    <a:cubicBezTo>
                      <a:pt x="22" y="34"/>
                      <a:pt x="23" y="34"/>
                      <a:pt x="23" y="33"/>
                    </a:cubicBezTo>
                    <a:cubicBezTo>
                      <a:pt x="23" y="2"/>
                      <a:pt x="23" y="2"/>
                      <a:pt x="23" y="2"/>
                    </a:cubicBezTo>
                    <a:cubicBezTo>
                      <a:pt x="23" y="1"/>
                      <a:pt x="22" y="0"/>
                      <a:pt x="21" y="0"/>
                    </a:cubicBezTo>
                    <a:cubicBezTo>
                      <a:pt x="1" y="0"/>
                      <a:pt x="1" y="0"/>
                      <a:pt x="1" y="0"/>
                    </a:cubicBezTo>
                    <a:cubicBezTo>
                      <a:pt x="0" y="0"/>
                      <a:pt x="0" y="1"/>
                      <a:pt x="0" y="2"/>
                    </a:cubicBezTo>
                    <a:cubicBezTo>
                      <a:pt x="0" y="11"/>
                      <a:pt x="0" y="11"/>
                      <a:pt x="0" y="11"/>
                    </a:cubicBezTo>
                    <a:lnTo>
                      <a:pt x="0" y="1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199"/>
              <p:cNvSpPr>
                <a:spLocks noChangeArrowheads="1"/>
              </p:cNvSpPr>
              <p:nvPr/>
            </p:nvSpPr>
            <p:spPr bwMode="auto">
              <a:xfrm>
                <a:off x="7626" y="3137"/>
                <a:ext cx="25" cy="4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200"/>
              <p:cNvSpPr>
                <a:spLocks noChangeArrowheads="1"/>
              </p:cNvSpPr>
              <p:nvPr/>
            </p:nvSpPr>
            <p:spPr bwMode="auto">
              <a:xfrm>
                <a:off x="7628" y="3142"/>
                <a:ext cx="13"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01"/>
              <p:cNvSpPr>
                <a:spLocks noChangeArrowheads="1"/>
              </p:cNvSpPr>
              <p:nvPr/>
            </p:nvSpPr>
            <p:spPr bwMode="auto">
              <a:xfrm>
                <a:off x="7642" y="3142"/>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202"/>
              <p:cNvSpPr>
                <a:spLocks noChangeArrowheads="1"/>
              </p:cNvSpPr>
              <p:nvPr/>
            </p:nvSpPr>
            <p:spPr bwMode="auto">
              <a:xfrm>
                <a:off x="7628" y="3157"/>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203"/>
              <p:cNvSpPr>
                <a:spLocks noChangeArrowheads="1"/>
              </p:cNvSpPr>
              <p:nvPr/>
            </p:nvSpPr>
            <p:spPr bwMode="auto">
              <a:xfrm>
                <a:off x="7635" y="3157"/>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204"/>
              <p:cNvSpPr>
                <a:spLocks noChangeArrowheads="1"/>
              </p:cNvSpPr>
              <p:nvPr/>
            </p:nvSpPr>
            <p:spPr bwMode="auto">
              <a:xfrm>
                <a:off x="7642" y="3157"/>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Rectangle 206"/>
            <p:cNvSpPr>
              <a:spLocks noChangeArrowheads="1"/>
            </p:cNvSpPr>
            <p:nvPr/>
          </p:nvSpPr>
          <p:spPr bwMode="auto">
            <a:xfrm>
              <a:off x="7628" y="3164"/>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7"/>
            <p:cNvSpPr>
              <a:spLocks noChangeArrowheads="1"/>
            </p:cNvSpPr>
            <p:nvPr/>
          </p:nvSpPr>
          <p:spPr bwMode="auto">
            <a:xfrm>
              <a:off x="7635" y="3164"/>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8"/>
            <p:cNvSpPr>
              <a:spLocks noChangeArrowheads="1"/>
            </p:cNvSpPr>
            <p:nvPr/>
          </p:nvSpPr>
          <p:spPr bwMode="auto">
            <a:xfrm>
              <a:off x="7642" y="3164"/>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09"/>
            <p:cNvSpPr>
              <a:spLocks noChangeArrowheads="1"/>
            </p:cNvSpPr>
            <p:nvPr/>
          </p:nvSpPr>
          <p:spPr bwMode="auto">
            <a:xfrm>
              <a:off x="7628" y="3172"/>
              <a:ext cx="21"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0"/>
            <p:cNvSpPr>
              <a:spLocks noChangeArrowheads="1"/>
            </p:cNvSpPr>
            <p:nvPr/>
          </p:nvSpPr>
          <p:spPr bwMode="auto">
            <a:xfrm>
              <a:off x="7642" y="3150"/>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1"/>
            <p:cNvSpPr>
              <a:spLocks/>
            </p:cNvSpPr>
            <p:nvPr/>
          </p:nvSpPr>
          <p:spPr bwMode="auto">
            <a:xfrm>
              <a:off x="7578" y="3811"/>
              <a:ext cx="64" cy="94"/>
            </a:xfrm>
            <a:custGeom>
              <a:avLst/>
              <a:gdLst>
                <a:gd name="T0" fmla="*/ 43 w 46"/>
                <a:gd name="T1" fmla="*/ 0 h 67"/>
                <a:gd name="T2" fmla="*/ 3 w 46"/>
                <a:gd name="T3" fmla="*/ 0 h 67"/>
                <a:gd name="T4" fmla="*/ 0 w 46"/>
                <a:gd name="T5" fmla="*/ 3 h 67"/>
                <a:gd name="T6" fmla="*/ 0 w 46"/>
                <a:gd name="T7" fmla="*/ 21 h 67"/>
                <a:gd name="T8" fmla="*/ 0 w 46"/>
                <a:gd name="T9" fmla="*/ 21 h 67"/>
                <a:gd name="T10" fmla="*/ 0 w 46"/>
                <a:gd name="T11" fmla="*/ 31 h 67"/>
                <a:gd name="T12" fmla="*/ 0 w 46"/>
                <a:gd name="T13" fmla="*/ 64 h 67"/>
                <a:gd name="T14" fmla="*/ 3 w 46"/>
                <a:gd name="T15" fmla="*/ 67 h 67"/>
                <a:gd name="T16" fmla="*/ 43 w 46"/>
                <a:gd name="T17" fmla="*/ 67 h 67"/>
                <a:gd name="T18" fmla="*/ 46 w 46"/>
                <a:gd name="T19" fmla="*/ 64 h 67"/>
                <a:gd name="T20" fmla="*/ 46 w 46"/>
                <a:gd name="T21" fmla="*/ 3 h 67"/>
                <a:gd name="T22" fmla="*/ 43 w 46"/>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67">
                  <a:moveTo>
                    <a:pt x="43" y="0"/>
                  </a:moveTo>
                  <a:cubicBezTo>
                    <a:pt x="3" y="0"/>
                    <a:pt x="3" y="0"/>
                    <a:pt x="3" y="0"/>
                  </a:cubicBezTo>
                  <a:cubicBezTo>
                    <a:pt x="1" y="0"/>
                    <a:pt x="0" y="2"/>
                    <a:pt x="0" y="3"/>
                  </a:cubicBezTo>
                  <a:cubicBezTo>
                    <a:pt x="0" y="21"/>
                    <a:pt x="0" y="21"/>
                    <a:pt x="0" y="21"/>
                  </a:cubicBezTo>
                  <a:cubicBezTo>
                    <a:pt x="0" y="21"/>
                    <a:pt x="0" y="21"/>
                    <a:pt x="0" y="21"/>
                  </a:cubicBezTo>
                  <a:cubicBezTo>
                    <a:pt x="0" y="31"/>
                    <a:pt x="0" y="31"/>
                    <a:pt x="0" y="31"/>
                  </a:cubicBezTo>
                  <a:cubicBezTo>
                    <a:pt x="0" y="64"/>
                    <a:pt x="0" y="64"/>
                    <a:pt x="0" y="64"/>
                  </a:cubicBezTo>
                  <a:cubicBezTo>
                    <a:pt x="0" y="66"/>
                    <a:pt x="1" y="67"/>
                    <a:pt x="3" y="67"/>
                  </a:cubicBezTo>
                  <a:cubicBezTo>
                    <a:pt x="43" y="67"/>
                    <a:pt x="43" y="67"/>
                    <a:pt x="43" y="67"/>
                  </a:cubicBezTo>
                  <a:cubicBezTo>
                    <a:pt x="44" y="67"/>
                    <a:pt x="46" y="66"/>
                    <a:pt x="46" y="64"/>
                  </a:cubicBezTo>
                  <a:cubicBezTo>
                    <a:pt x="46" y="3"/>
                    <a:pt x="46" y="3"/>
                    <a:pt x="46" y="3"/>
                  </a:cubicBezTo>
                  <a:cubicBezTo>
                    <a:pt x="46" y="2"/>
                    <a:pt x="44" y="0"/>
                    <a:pt x="43"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12"/>
            <p:cNvSpPr>
              <a:spLocks/>
            </p:cNvSpPr>
            <p:nvPr/>
          </p:nvSpPr>
          <p:spPr bwMode="auto">
            <a:xfrm>
              <a:off x="7617" y="3838"/>
              <a:ext cx="48" cy="67"/>
            </a:xfrm>
            <a:custGeom>
              <a:avLst/>
              <a:gdLst>
                <a:gd name="T0" fmla="*/ 32 w 34"/>
                <a:gd name="T1" fmla="*/ 0 h 48"/>
                <a:gd name="T2" fmla="*/ 3 w 34"/>
                <a:gd name="T3" fmla="*/ 0 h 48"/>
                <a:gd name="T4" fmla="*/ 0 w 34"/>
                <a:gd name="T5" fmla="*/ 2 h 48"/>
                <a:gd name="T6" fmla="*/ 0 w 34"/>
                <a:gd name="T7" fmla="*/ 14 h 48"/>
                <a:gd name="T8" fmla="*/ 0 w 34"/>
                <a:gd name="T9" fmla="*/ 15 h 48"/>
                <a:gd name="T10" fmla="*/ 0 w 34"/>
                <a:gd name="T11" fmla="*/ 22 h 48"/>
                <a:gd name="T12" fmla="*/ 0 w 34"/>
                <a:gd name="T13" fmla="*/ 46 h 48"/>
                <a:gd name="T14" fmla="*/ 3 w 34"/>
                <a:gd name="T15" fmla="*/ 48 h 48"/>
                <a:gd name="T16" fmla="*/ 32 w 34"/>
                <a:gd name="T17" fmla="*/ 48 h 48"/>
                <a:gd name="T18" fmla="*/ 34 w 34"/>
                <a:gd name="T19" fmla="*/ 46 h 48"/>
                <a:gd name="T20" fmla="*/ 34 w 34"/>
                <a:gd name="T21" fmla="*/ 2 h 48"/>
                <a:gd name="T22" fmla="*/ 32 w 3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8">
                  <a:moveTo>
                    <a:pt x="32" y="0"/>
                  </a:moveTo>
                  <a:cubicBezTo>
                    <a:pt x="3" y="0"/>
                    <a:pt x="3" y="0"/>
                    <a:pt x="3" y="0"/>
                  </a:cubicBezTo>
                  <a:cubicBezTo>
                    <a:pt x="1" y="0"/>
                    <a:pt x="0" y="1"/>
                    <a:pt x="0" y="2"/>
                  </a:cubicBezTo>
                  <a:cubicBezTo>
                    <a:pt x="0" y="14"/>
                    <a:pt x="0" y="14"/>
                    <a:pt x="0" y="14"/>
                  </a:cubicBezTo>
                  <a:cubicBezTo>
                    <a:pt x="0" y="15"/>
                    <a:pt x="0" y="15"/>
                    <a:pt x="0" y="15"/>
                  </a:cubicBezTo>
                  <a:cubicBezTo>
                    <a:pt x="0" y="22"/>
                    <a:pt x="0" y="22"/>
                    <a:pt x="0" y="22"/>
                  </a:cubicBezTo>
                  <a:cubicBezTo>
                    <a:pt x="0" y="46"/>
                    <a:pt x="0" y="46"/>
                    <a:pt x="0" y="46"/>
                  </a:cubicBezTo>
                  <a:cubicBezTo>
                    <a:pt x="0" y="47"/>
                    <a:pt x="1" y="48"/>
                    <a:pt x="3" y="48"/>
                  </a:cubicBezTo>
                  <a:cubicBezTo>
                    <a:pt x="32" y="48"/>
                    <a:pt x="32" y="48"/>
                    <a:pt x="32" y="48"/>
                  </a:cubicBezTo>
                  <a:cubicBezTo>
                    <a:pt x="33" y="48"/>
                    <a:pt x="34" y="47"/>
                    <a:pt x="34" y="46"/>
                  </a:cubicBezTo>
                  <a:cubicBezTo>
                    <a:pt x="34" y="2"/>
                    <a:pt x="34" y="2"/>
                    <a:pt x="34" y="2"/>
                  </a:cubicBezTo>
                  <a:cubicBezTo>
                    <a:pt x="34" y="1"/>
                    <a:pt x="33" y="0"/>
                    <a:pt x="3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13"/>
            <p:cNvSpPr>
              <a:spLocks/>
            </p:cNvSpPr>
            <p:nvPr/>
          </p:nvSpPr>
          <p:spPr bwMode="auto">
            <a:xfrm>
              <a:off x="7652" y="3852"/>
              <a:ext cx="37" cy="53"/>
            </a:xfrm>
            <a:custGeom>
              <a:avLst/>
              <a:gdLst>
                <a:gd name="T0" fmla="*/ 25 w 26"/>
                <a:gd name="T1" fmla="*/ 0 h 38"/>
                <a:gd name="T2" fmla="*/ 2 w 26"/>
                <a:gd name="T3" fmla="*/ 0 h 38"/>
                <a:gd name="T4" fmla="*/ 0 w 26"/>
                <a:gd name="T5" fmla="*/ 2 h 38"/>
                <a:gd name="T6" fmla="*/ 0 w 26"/>
                <a:gd name="T7" fmla="*/ 12 h 38"/>
                <a:gd name="T8" fmla="*/ 0 w 26"/>
                <a:gd name="T9" fmla="*/ 12 h 38"/>
                <a:gd name="T10" fmla="*/ 0 w 26"/>
                <a:gd name="T11" fmla="*/ 18 h 38"/>
                <a:gd name="T12" fmla="*/ 0 w 26"/>
                <a:gd name="T13" fmla="*/ 37 h 38"/>
                <a:gd name="T14" fmla="*/ 2 w 26"/>
                <a:gd name="T15" fmla="*/ 38 h 38"/>
                <a:gd name="T16" fmla="*/ 25 w 26"/>
                <a:gd name="T17" fmla="*/ 38 h 38"/>
                <a:gd name="T18" fmla="*/ 26 w 26"/>
                <a:gd name="T19" fmla="*/ 37 h 38"/>
                <a:gd name="T20" fmla="*/ 26 w 26"/>
                <a:gd name="T21" fmla="*/ 2 h 38"/>
                <a:gd name="T22" fmla="*/ 25 w 2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8">
                  <a:moveTo>
                    <a:pt x="25" y="0"/>
                  </a:moveTo>
                  <a:cubicBezTo>
                    <a:pt x="2" y="0"/>
                    <a:pt x="2" y="0"/>
                    <a:pt x="2" y="0"/>
                  </a:cubicBezTo>
                  <a:cubicBezTo>
                    <a:pt x="1" y="0"/>
                    <a:pt x="0" y="1"/>
                    <a:pt x="0" y="2"/>
                  </a:cubicBezTo>
                  <a:cubicBezTo>
                    <a:pt x="0" y="12"/>
                    <a:pt x="0" y="12"/>
                    <a:pt x="0" y="12"/>
                  </a:cubicBezTo>
                  <a:cubicBezTo>
                    <a:pt x="0" y="12"/>
                    <a:pt x="0" y="12"/>
                    <a:pt x="0" y="12"/>
                  </a:cubicBezTo>
                  <a:cubicBezTo>
                    <a:pt x="0" y="18"/>
                    <a:pt x="0" y="18"/>
                    <a:pt x="0" y="18"/>
                  </a:cubicBezTo>
                  <a:cubicBezTo>
                    <a:pt x="0" y="37"/>
                    <a:pt x="0" y="37"/>
                    <a:pt x="0" y="37"/>
                  </a:cubicBezTo>
                  <a:cubicBezTo>
                    <a:pt x="0" y="38"/>
                    <a:pt x="1" y="38"/>
                    <a:pt x="2" y="38"/>
                  </a:cubicBezTo>
                  <a:cubicBezTo>
                    <a:pt x="25" y="38"/>
                    <a:pt x="25" y="38"/>
                    <a:pt x="25" y="38"/>
                  </a:cubicBezTo>
                  <a:cubicBezTo>
                    <a:pt x="25" y="38"/>
                    <a:pt x="26" y="38"/>
                    <a:pt x="26" y="37"/>
                  </a:cubicBezTo>
                  <a:cubicBezTo>
                    <a:pt x="26" y="2"/>
                    <a:pt x="26" y="2"/>
                    <a:pt x="26" y="2"/>
                  </a:cubicBezTo>
                  <a:cubicBezTo>
                    <a:pt x="26" y="1"/>
                    <a:pt x="25" y="0"/>
                    <a:pt x="25"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4"/>
            <p:cNvSpPr>
              <a:spLocks/>
            </p:cNvSpPr>
            <p:nvPr/>
          </p:nvSpPr>
          <p:spPr bwMode="auto">
            <a:xfrm>
              <a:off x="7676" y="3877"/>
              <a:ext cx="25" cy="38"/>
            </a:xfrm>
            <a:custGeom>
              <a:avLst/>
              <a:gdLst>
                <a:gd name="T0" fmla="*/ 17 w 18"/>
                <a:gd name="T1" fmla="*/ 0 h 27"/>
                <a:gd name="T2" fmla="*/ 1 w 18"/>
                <a:gd name="T3" fmla="*/ 0 h 27"/>
                <a:gd name="T4" fmla="*/ 0 w 18"/>
                <a:gd name="T5" fmla="*/ 1 h 27"/>
                <a:gd name="T6" fmla="*/ 0 w 18"/>
                <a:gd name="T7" fmla="*/ 8 h 27"/>
                <a:gd name="T8" fmla="*/ 0 w 18"/>
                <a:gd name="T9" fmla="*/ 9 h 27"/>
                <a:gd name="T10" fmla="*/ 0 w 18"/>
                <a:gd name="T11" fmla="*/ 13 h 27"/>
                <a:gd name="T12" fmla="*/ 0 w 18"/>
                <a:gd name="T13" fmla="*/ 26 h 27"/>
                <a:gd name="T14" fmla="*/ 1 w 18"/>
                <a:gd name="T15" fmla="*/ 27 h 27"/>
                <a:gd name="T16" fmla="*/ 17 w 18"/>
                <a:gd name="T17" fmla="*/ 27 h 27"/>
                <a:gd name="T18" fmla="*/ 18 w 18"/>
                <a:gd name="T19" fmla="*/ 26 h 27"/>
                <a:gd name="T20" fmla="*/ 18 w 18"/>
                <a:gd name="T21" fmla="*/ 1 h 27"/>
                <a:gd name="T22" fmla="*/ 17 w 18"/>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7">
                  <a:moveTo>
                    <a:pt x="17" y="0"/>
                  </a:moveTo>
                  <a:cubicBezTo>
                    <a:pt x="1" y="0"/>
                    <a:pt x="1" y="0"/>
                    <a:pt x="1" y="0"/>
                  </a:cubicBezTo>
                  <a:cubicBezTo>
                    <a:pt x="0" y="0"/>
                    <a:pt x="0" y="1"/>
                    <a:pt x="0" y="1"/>
                  </a:cubicBezTo>
                  <a:cubicBezTo>
                    <a:pt x="0" y="8"/>
                    <a:pt x="0" y="8"/>
                    <a:pt x="0" y="8"/>
                  </a:cubicBezTo>
                  <a:cubicBezTo>
                    <a:pt x="0" y="9"/>
                    <a:pt x="0" y="9"/>
                    <a:pt x="0" y="9"/>
                  </a:cubicBezTo>
                  <a:cubicBezTo>
                    <a:pt x="0" y="13"/>
                    <a:pt x="0" y="13"/>
                    <a:pt x="0" y="13"/>
                  </a:cubicBezTo>
                  <a:cubicBezTo>
                    <a:pt x="0" y="26"/>
                    <a:pt x="0" y="26"/>
                    <a:pt x="0" y="26"/>
                  </a:cubicBezTo>
                  <a:cubicBezTo>
                    <a:pt x="0" y="27"/>
                    <a:pt x="0" y="27"/>
                    <a:pt x="1" y="27"/>
                  </a:cubicBezTo>
                  <a:cubicBezTo>
                    <a:pt x="17" y="27"/>
                    <a:pt x="17" y="27"/>
                    <a:pt x="17" y="27"/>
                  </a:cubicBezTo>
                  <a:cubicBezTo>
                    <a:pt x="18" y="27"/>
                    <a:pt x="18" y="27"/>
                    <a:pt x="18" y="26"/>
                  </a:cubicBezTo>
                  <a:cubicBezTo>
                    <a:pt x="18" y="1"/>
                    <a:pt x="18" y="1"/>
                    <a:pt x="18" y="1"/>
                  </a:cubicBezTo>
                  <a:cubicBezTo>
                    <a:pt x="18" y="1"/>
                    <a:pt x="18" y="0"/>
                    <a:pt x="17"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15"/>
            <p:cNvSpPr>
              <a:spLocks/>
            </p:cNvSpPr>
            <p:nvPr/>
          </p:nvSpPr>
          <p:spPr bwMode="auto">
            <a:xfrm>
              <a:off x="7507" y="3776"/>
              <a:ext cx="93" cy="137"/>
            </a:xfrm>
            <a:custGeom>
              <a:avLst/>
              <a:gdLst>
                <a:gd name="T0" fmla="*/ 0 w 67"/>
                <a:gd name="T1" fmla="*/ 45 h 98"/>
                <a:gd name="T2" fmla="*/ 0 w 67"/>
                <a:gd name="T3" fmla="*/ 93 h 98"/>
                <a:gd name="T4" fmla="*/ 5 w 67"/>
                <a:gd name="T5" fmla="*/ 98 h 98"/>
                <a:gd name="T6" fmla="*/ 62 w 67"/>
                <a:gd name="T7" fmla="*/ 98 h 98"/>
                <a:gd name="T8" fmla="*/ 67 w 67"/>
                <a:gd name="T9" fmla="*/ 93 h 98"/>
                <a:gd name="T10" fmla="*/ 67 w 67"/>
                <a:gd name="T11" fmla="*/ 5 h 98"/>
                <a:gd name="T12" fmla="*/ 62 w 67"/>
                <a:gd name="T13" fmla="*/ 0 h 98"/>
                <a:gd name="T14" fmla="*/ 5 w 67"/>
                <a:gd name="T15" fmla="*/ 0 h 98"/>
                <a:gd name="T16" fmla="*/ 0 w 67"/>
                <a:gd name="T17" fmla="*/ 5 h 98"/>
                <a:gd name="T18" fmla="*/ 0 w 67"/>
                <a:gd name="T19" fmla="*/ 31 h 98"/>
                <a:gd name="T20" fmla="*/ 0 w 67"/>
                <a:gd name="T21"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98">
                  <a:moveTo>
                    <a:pt x="0" y="45"/>
                  </a:moveTo>
                  <a:cubicBezTo>
                    <a:pt x="0" y="93"/>
                    <a:pt x="0" y="93"/>
                    <a:pt x="0" y="93"/>
                  </a:cubicBezTo>
                  <a:cubicBezTo>
                    <a:pt x="0" y="96"/>
                    <a:pt x="2" y="98"/>
                    <a:pt x="5" y="98"/>
                  </a:cubicBezTo>
                  <a:cubicBezTo>
                    <a:pt x="62" y="98"/>
                    <a:pt x="62" y="98"/>
                    <a:pt x="62" y="98"/>
                  </a:cubicBezTo>
                  <a:cubicBezTo>
                    <a:pt x="65" y="98"/>
                    <a:pt x="67" y="96"/>
                    <a:pt x="67" y="93"/>
                  </a:cubicBezTo>
                  <a:cubicBezTo>
                    <a:pt x="67" y="5"/>
                    <a:pt x="67" y="5"/>
                    <a:pt x="67" y="5"/>
                  </a:cubicBezTo>
                  <a:cubicBezTo>
                    <a:pt x="67" y="2"/>
                    <a:pt x="65" y="0"/>
                    <a:pt x="62" y="0"/>
                  </a:cubicBezTo>
                  <a:cubicBezTo>
                    <a:pt x="5" y="0"/>
                    <a:pt x="5" y="0"/>
                    <a:pt x="5" y="0"/>
                  </a:cubicBezTo>
                  <a:cubicBezTo>
                    <a:pt x="2" y="0"/>
                    <a:pt x="0" y="2"/>
                    <a:pt x="0" y="5"/>
                  </a:cubicBezTo>
                  <a:cubicBezTo>
                    <a:pt x="0" y="31"/>
                    <a:pt x="0" y="31"/>
                    <a:pt x="0" y="31"/>
                  </a:cubicBezTo>
                  <a:lnTo>
                    <a:pt x="0" y="4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16"/>
            <p:cNvSpPr>
              <a:spLocks noChangeArrowheads="1"/>
            </p:cNvSpPr>
            <p:nvPr/>
          </p:nvSpPr>
          <p:spPr bwMode="auto">
            <a:xfrm>
              <a:off x="7517" y="3786"/>
              <a:ext cx="74" cy="11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7"/>
            <p:cNvSpPr>
              <a:spLocks noChangeArrowheads="1"/>
            </p:cNvSpPr>
            <p:nvPr/>
          </p:nvSpPr>
          <p:spPr bwMode="auto">
            <a:xfrm>
              <a:off x="7524" y="3801"/>
              <a:ext cx="3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18"/>
            <p:cNvSpPr>
              <a:spLocks noChangeArrowheads="1"/>
            </p:cNvSpPr>
            <p:nvPr/>
          </p:nvSpPr>
          <p:spPr bwMode="auto">
            <a:xfrm>
              <a:off x="7567" y="3801"/>
              <a:ext cx="17" cy="1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19"/>
            <p:cNvSpPr>
              <a:spLocks noChangeArrowheads="1"/>
            </p:cNvSpPr>
            <p:nvPr/>
          </p:nvSpPr>
          <p:spPr bwMode="auto">
            <a:xfrm>
              <a:off x="7524" y="3843"/>
              <a:ext cx="16"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20"/>
            <p:cNvSpPr>
              <a:spLocks noChangeArrowheads="1"/>
            </p:cNvSpPr>
            <p:nvPr/>
          </p:nvSpPr>
          <p:spPr bwMode="auto">
            <a:xfrm>
              <a:off x="7545" y="3843"/>
              <a:ext cx="18"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21"/>
            <p:cNvSpPr>
              <a:spLocks noChangeArrowheads="1"/>
            </p:cNvSpPr>
            <p:nvPr/>
          </p:nvSpPr>
          <p:spPr bwMode="auto">
            <a:xfrm>
              <a:off x="7567" y="3843"/>
              <a:ext cx="17"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22"/>
            <p:cNvSpPr>
              <a:spLocks noChangeArrowheads="1"/>
            </p:cNvSpPr>
            <p:nvPr/>
          </p:nvSpPr>
          <p:spPr bwMode="auto">
            <a:xfrm>
              <a:off x="7524" y="3866"/>
              <a:ext cx="16" cy="1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23"/>
            <p:cNvSpPr>
              <a:spLocks noChangeArrowheads="1"/>
            </p:cNvSpPr>
            <p:nvPr/>
          </p:nvSpPr>
          <p:spPr bwMode="auto">
            <a:xfrm>
              <a:off x="7545" y="3866"/>
              <a:ext cx="18" cy="1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24"/>
            <p:cNvSpPr>
              <a:spLocks noChangeArrowheads="1"/>
            </p:cNvSpPr>
            <p:nvPr/>
          </p:nvSpPr>
          <p:spPr bwMode="auto">
            <a:xfrm>
              <a:off x="7567" y="3866"/>
              <a:ext cx="17" cy="1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25"/>
            <p:cNvSpPr>
              <a:spLocks noChangeArrowheads="1"/>
            </p:cNvSpPr>
            <p:nvPr/>
          </p:nvSpPr>
          <p:spPr bwMode="auto">
            <a:xfrm>
              <a:off x="7524" y="3887"/>
              <a:ext cx="60"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226"/>
            <p:cNvSpPr>
              <a:spLocks noChangeArrowheads="1"/>
            </p:cNvSpPr>
            <p:nvPr/>
          </p:nvSpPr>
          <p:spPr bwMode="auto">
            <a:xfrm>
              <a:off x="7567" y="3822"/>
              <a:ext cx="17" cy="1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7"/>
            <p:cNvSpPr>
              <a:spLocks/>
            </p:cNvSpPr>
            <p:nvPr/>
          </p:nvSpPr>
          <p:spPr bwMode="auto">
            <a:xfrm>
              <a:off x="7434" y="3824"/>
              <a:ext cx="57" cy="84"/>
            </a:xfrm>
            <a:custGeom>
              <a:avLst/>
              <a:gdLst>
                <a:gd name="T0" fmla="*/ 0 w 41"/>
                <a:gd name="T1" fmla="*/ 27 h 60"/>
                <a:gd name="T2" fmla="*/ 0 w 41"/>
                <a:gd name="T3" fmla="*/ 57 h 60"/>
                <a:gd name="T4" fmla="*/ 3 w 41"/>
                <a:gd name="T5" fmla="*/ 60 h 60"/>
                <a:gd name="T6" fmla="*/ 39 w 41"/>
                <a:gd name="T7" fmla="*/ 60 h 60"/>
                <a:gd name="T8" fmla="*/ 41 w 41"/>
                <a:gd name="T9" fmla="*/ 57 h 60"/>
                <a:gd name="T10" fmla="*/ 41 w 41"/>
                <a:gd name="T11" fmla="*/ 2 h 60"/>
                <a:gd name="T12" fmla="*/ 39 w 41"/>
                <a:gd name="T13" fmla="*/ 0 h 60"/>
                <a:gd name="T14" fmla="*/ 3 w 41"/>
                <a:gd name="T15" fmla="*/ 0 h 60"/>
                <a:gd name="T16" fmla="*/ 0 w 41"/>
                <a:gd name="T17" fmla="*/ 2 h 60"/>
                <a:gd name="T18" fmla="*/ 0 w 41"/>
                <a:gd name="T19" fmla="*/ 19 h 60"/>
                <a:gd name="T20" fmla="*/ 0 w 41"/>
                <a:gd name="T21"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0">
                  <a:moveTo>
                    <a:pt x="0" y="27"/>
                  </a:moveTo>
                  <a:cubicBezTo>
                    <a:pt x="0" y="57"/>
                    <a:pt x="0" y="57"/>
                    <a:pt x="0" y="57"/>
                  </a:cubicBezTo>
                  <a:cubicBezTo>
                    <a:pt x="0" y="59"/>
                    <a:pt x="2" y="60"/>
                    <a:pt x="3" y="60"/>
                  </a:cubicBezTo>
                  <a:cubicBezTo>
                    <a:pt x="39" y="60"/>
                    <a:pt x="39" y="60"/>
                    <a:pt x="39" y="60"/>
                  </a:cubicBezTo>
                  <a:cubicBezTo>
                    <a:pt x="40" y="60"/>
                    <a:pt x="41" y="59"/>
                    <a:pt x="41" y="57"/>
                  </a:cubicBezTo>
                  <a:cubicBezTo>
                    <a:pt x="41" y="2"/>
                    <a:pt x="41" y="2"/>
                    <a:pt x="41" y="2"/>
                  </a:cubicBezTo>
                  <a:cubicBezTo>
                    <a:pt x="41" y="1"/>
                    <a:pt x="40" y="0"/>
                    <a:pt x="39" y="0"/>
                  </a:cubicBezTo>
                  <a:cubicBezTo>
                    <a:pt x="3" y="0"/>
                    <a:pt x="3" y="0"/>
                    <a:pt x="3" y="0"/>
                  </a:cubicBezTo>
                  <a:cubicBezTo>
                    <a:pt x="2" y="0"/>
                    <a:pt x="0" y="1"/>
                    <a:pt x="0" y="2"/>
                  </a:cubicBezTo>
                  <a:cubicBezTo>
                    <a:pt x="0" y="19"/>
                    <a:pt x="0" y="19"/>
                    <a:pt x="0" y="19"/>
                  </a:cubicBezTo>
                  <a:lnTo>
                    <a:pt x="0" y="2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28"/>
            <p:cNvSpPr>
              <a:spLocks noChangeArrowheads="1"/>
            </p:cNvSpPr>
            <p:nvPr/>
          </p:nvSpPr>
          <p:spPr bwMode="auto">
            <a:xfrm>
              <a:off x="7440" y="3829"/>
              <a:ext cx="47" cy="7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29"/>
            <p:cNvSpPr>
              <a:spLocks noChangeArrowheads="1"/>
            </p:cNvSpPr>
            <p:nvPr/>
          </p:nvSpPr>
          <p:spPr bwMode="auto">
            <a:xfrm>
              <a:off x="7445" y="3838"/>
              <a:ext cx="24" cy="2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230"/>
            <p:cNvSpPr>
              <a:spLocks noChangeArrowheads="1"/>
            </p:cNvSpPr>
            <p:nvPr/>
          </p:nvSpPr>
          <p:spPr bwMode="auto">
            <a:xfrm>
              <a:off x="7472" y="3838"/>
              <a:ext cx="10"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231"/>
            <p:cNvSpPr>
              <a:spLocks noChangeArrowheads="1"/>
            </p:cNvSpPr>
            <p:nvPr/>
          </p:nvSpPr>
          <p:spPr bwMode="auto">
            <a:xfrm>
              <a:off x="7445" y="3864"/>
              <a:ext cx="10"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232"/>
            <p:cNvSpPr>
              <a:spLocks noChangeArrowheads="1"/>
            </p:cNvSpPr>
            <p:nvPr/>
          </p:nvSpPr>
          <p:spPr bwMode="auto">
            <a:xfrm>
              <a:off x="7458" y="3864"/>
              <a:ext cx="11"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33"/>
            <p:cNvSpPr>
              <a:spLocks noChangeArrowheads="1"/>
            </p:cNvSpPr>
            <p:nvPr/>
          </p:nvSpPr>
          <p:spPr bwMode="auto">
            <a:xfrm>
              <a:off x="7472" y="3864"/>
              <a:ext cx="10"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34"/>
            <p:cNvSpPr>
              <a:spLocks noChangeArrowheads="1"/>
            </p:cNvSpPr>
            <p:nvPr/>
          </p:nvSpPr>
          <p:spPr bwMode="auto">
            <a:xfrm>
              <a:off x="7445" y="3878"/>
              <a:ext cx="10"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35"/>
            <p:cNvSpPr>
              <a:spLocks noChangeArrowheads="1"/>
            </p:cNvSpPr>
            <p:nvPr/>
          </p:nvSpPr>
          <p:spPr bwMode="auto">
            <a:xfrm>
              <a:off x="7458" y="3878"/>
              <a:ext cx="11"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36"/>
            <p:cNvSpPr>
              <a:spLocks noChangeArrowheads="1"/>
            </p:cNvSpPr>
            <p:nvPr/>
          </p:nvSpPr>
          <p:spPr bwMode="auto">
            <a:xfrm>
              <a:off x="7472" y="3878"/>
              <a:ext cx="10"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37"/>
            <p:cNvSpPr>
              <a:spLocks noChangeArrowheads="1"/>
            </p:cNvSpPr>
            <p:nvPr/>
          </p:nvSpPr>
          <p:spPr bwMode="auto">
            <a:xfrm>
              <a:off x="7445" y="3891"/>
              <a:ext cx="37" cy="1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38"/>
            <p:cNvSpPr>
              <a:spLocks noChangeArrowheads="1"/>
            </p:cNvSpPr>
            <p:nvPr/>
          </p:nvSpPr>
          <p:spPr bwMode="auto">
            <a:xfrm>
              <a:off x="7472" y="3852"/>
              <a:ext cx="10" cy="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39"/>
            <p:cNvSpPr>
              <a:spLocks/>
            </p:cNvSpPr>
            <p:nvPr/>
          </p:nvSpPr>
          <p:spPr bwMode="auto">
            <a:xfrm>
              <a:off x="7279" y="3887"/>
              <a:ext cx="414" cy="287"/>
            </a:xfrm>
            <a:custGeom>
              <a:avLst/>
              <a:gdLst>
                <a:gd name="T0" fmla="*/ 291 w 296"/>
                <a:gd name="T1" fmla="*/ 205 h 205"/>
                <a:gd name="T2" fmla="*/ 296 w 296"/>
                <a:gd name="T3" fmla="*/ 199 h 205"/>
                <a:gd name="T4" fmla="*/ 296 w 296"/>
                <a:gd name="T5" fmla="*/ 6 h 205"/>
                <a:gd name="T6" fmla="*/ 291 w 296"/>
                <a:gd name="T7" fmla="*/ 0 h 205"/>
                <a:gd name="T8" fmla="*/ 6 w 296"/>
                <a:gd name="T9" fmla="*/ 0 h 205"/>
                <a:gd name="T10" fmla="*/ 0 w 296"/>
                <a:gd name="T11" fmla="*/ 6 h 205"/>
                <a:gd name="T12" fmla="*/ 0 w 296"/>
                <a:gd name="T13" fmla="*/ 199 h 205"/>
                <a:gd name="T14" fmla="*/ 6 w 296"/>
                <a:gd name="T15" fmla="*/ 205 h 205"/>
                <a:gd name="T16" fmla="*/ 291 w 296"/>
                <a:gd name="T1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205">
                  <a:moveTo>
                    <a:pt x="291" y="205"/>
                  </a:moveTo>
                  <a:cubicBezTo>
                    <a:pt x="294" y="205"/>
                    <a:pt x="296" y="203"/>
                    <a:pt x="296" y="199"/>
                  </a:cubicBezTo>
                  <a:cubicBezTo>
                    <a:pt x="296" y="6"/>
                    <a:pt x="296" y="6"/>
                    <a:pt x="296" y="6"/>
                  </a:cubicBezTo>
                  <a:cubicBezTo>
                    <a:pt x="296" y="2"/>
                    <a:pt x="294" y="0"/>
                    <a:pt x="291" y="0"/>
                  </a:cubicBezTo>
                  <a:cubicBezTo>
                    <a:pt x="6" y="0"/>
                    <a:pt x="6" y="0"/>
                    <a:pt x="6" y="0"/>
                  </a:cubicBezTo>
                  <a:cubicBezTo>
                    <a:pt x="3" y="0"/>
                    <a:pt x="0" y="2"/>
                    <a:pt x="0" y="6"/>
                  </a:cubicBezTo>
                  <a:cubicBezTo>
                    <a:pt x="0" y="199"/>
                    <a:pt x="0" y="199"/>
                    <a:pt x="0" y="199"/>
                  </a:cubicBezTo>
                  <a:cubicBezTo>
                    <a:pt x="0" y="203"/>
                    <a:pt x="3" y="205"/>
                    <a:pt x="6" y="205"/>
                  </a:cubicBezTo>
                  <a:lnTo>
                    <a:pt x="291" y="20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40"/>
            <p:cNvSpPr>
              <a:spLocks noChangeArrowheads="1"/>
            </p:cNvSpPr>
            <p:nvPr/>
          </p:nvSpPr>
          <p:spPr bwMode="auto">
            <a:xfrm>
              <a:off x="7296" y="3902"/>
              <a:ext cx="381" cy="21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41"/>
            <p:cNvSpPr>
              <a:spLocks/>
            </p:cNvSpPr>
            <p:nvPr/>
          </p:nvSpPr>
          <p:spPr bwMode="auto">
            <a:xfrm>
              <a:off x="7083" y="3929"/>
              <a:ext cx="120" cy="175"/>
            </a:xfrm>
            <a:custGeom>
              <a:avLst/>
              <a:gdLst>
                <a:gd name="T0" fmla="*/ 0 w 86"/>
                <a:gd name="T1" fmla="*/ 58 h 125"/>
                <a:gd name="T2" fmla="*/ 0 w 86"/>
                <a:gd name="T3" fmla="*/ 120 h 125"/>
                <a:gd name="T4" fmla="*/ 5 w 86"/>
                <a:gd name="T5" fmla="*/ 125 h 125"/>
                <a:gd name="T6" fmla="*/ 80 w 86"/>
                <a:gd name="T7" fmla="*/ 125 h 125"/>
                <a:gd name="T8" fmla="*/ 86 w 86"/>
                <a:gd name="T9" fmla="*/ 120 h 125"/>
                <a:gd name="T10" fmla="*/ 86 w 86"/>
                <a:gd name="T11" fmla="*/ 5 h 125"/>
                <a:gd name="T12" fmla="*/ 80 w 86"/>
                <a:gd name="T13" fmla="*/ 0 h 125"/>
                <a:gd name="T14" fmla="*/ 5 w 86"/>
                <a:gd name="T15" fmla="*/ 0 h 125"/>
                <a:gd name="T16" fmla="*/ 0 w 86"/>
                <a:gd name="T17" fmla="*/ 5 h 125"/>
                <a:gd name="T18" fmla="*/ 0 w 86"/>
                <a:gd name="T19" fmla="*/ 39 h 125"/>
                <a:gd name="T20" fmla="*/ 0 w 86"/>
                <a:gd name="T21" fmla="*/ 5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25">
                  <a:moveTo>
                    <a:pt x="0" y="58"/>
                  </a:moveTo>
                  <a:cubicBezTo>
                    <a:pt x="0" y="120"/>
                    <a:pt x="0" y="120"/>
                    <a:pt x="0" y="120"/>
                  </a:cubicBezTo>
                  <a:cubicBezTo>
                    <a:pt x="0" y="123"/>
                    <a:pt x="2" y="125"/>
                    <a:pt x="5" y="125"/>
                  </a:cubicBezTo>
                  <a:cubicBezTo>
                    <a:pt x="80" y="125"/>
                    <a:pt x="80" y="125"/>
                    <a:pt x="80" y="125"/>
                  </a:cubicBezTo>
                  <a:cubicBezTo>
                    <a:pt x="83" y="125"/>
                    <a:pt x="86" y="123"/>
                    <a:pt x="86" y="120"/>
                  </a:cubicBezTo>
                  <a:cubicBezTo>
                    <a:pt x="86" y="5"/>
                    <a:pt x="86" y="5"/>
                    <a:pt x="86" y="5"/>
                  </a:cubicBezTo>
                  <a:cubicBezTo>
                    <a:pt x="86" y="2"/>
                    <a:pt x="83" y="0"/>
                    <a:pt x="80" y="0"/>
                  </a:cubicBezTo>
                  <a:cubicBezTo>
                    <a:pt x="5" y="0"/>
                    <a:pt x="5" y="0"/>
                    <a:pt x="5" y="0"/>
                  </a:cubicBezTo>
                  <a:cubicBezTo>
                    <a:pt x="2" y="0"/>
                    <a:pt x="0" y="2"/>
                    <a:pt x="0" y="5"/>
                  </a:cubicBezTo>
                  <a:cubicBezTo>
                    <a:pt x="0" y="39"/>
                    <a:pt x="0" y="39"/>
                    <a:pt x="0" y="39"/>
                  </a:cubicBezTo>
                  <a:lnTo>
                    <a:pt x="0" y="5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42"/>
            <p:cNvSpPr>
              <a:spLocks noChangeArrowheads="1"/>
            </p:cNvSpPr>
            <p:nvPr/>
          </p:nvSpPr>
          <p:spPr bwMode="auto">
            <a:xfrm>
              <a:off x="7094" y="3940"/>
              <a:ext cx="98" cy="1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243"/>
            <p:cNvSpPr>
              <a:spLocks noChangeArrowheads="1"/>
            </p:cNvSpPr>
            <p:nvPr/>
          </p:nvSpPr>
          <p:spPr bwMode="auto">
            <a:xfrm>
              <a:off x="7104" y="3959"/>
              <a:ext cx="50" cy="5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44"/>
            <p:cNvSpPr>
              <a:spLocks noChangeArrowheads="1"/>
            </p:cNvSpPr>
            <p:nvPr/>
          </p:nvSpPr>
          <p:spPr bwMode="auto">
            <a:xfrm>
              <a:off x="7160" y="3959"/>
              <a:ext cx="22" cy="2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45"/>
            <p:cNvSpPr>
              <a:spLocks noChangeArrowheads="1"/>
            </p:cNvSpPr>
            <p:nvPr/>
          </p:nvSpPr>
          <p:spPr bwMode="auto">
            <a:xfrm>
              <a:off x="7104" y="4014"/>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46"/>
            <p:cNvSpPr>
              <a:spLocks noChangeArrowheads="1"/>
            </p:cNvSpPr>
            <p:nvPr/>
          </p:nvSpPr>
          <p:spPr bwMode="auto">
            <a:xfrm>
              <a:off x="7132" y="4014"/>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47"/>
            <p:cNvSpPr>
              <a:spLocks noChangeArrowheads="1"/>
            </p:cNvSpPr>
            <p:nvPr/>
          </p:nvSpPr>
          <p:spPr bwMode="auto">
            <a:xfrm>
              <a:off x="7160" y="4014"/>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48"/>
            <p:cNvSpPr>
              <a:spLocks noChangeArrowheads="1"/>
            </p:cNvSpPr>
            <p:nvPr/>
          </p:nvSpPr>
          <p:spPr bwMode="auto">
            <a:xfrm>
              <a:off x="7104" y="4042"/>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49"/>
            <p:cNvSpPr>
              <a:spLocks noChangeArrowheads="1"/>
            </p:cNvSpPr>
            <p:nvPr/>
          </p:nvSpPr>
          <p:spPr bwMode="auto">
            <a:xfrm>
              <a:off x="7132" y="4042"/>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50"/>
            <p:cNvSpPr>
              <a:spLocks noChangeArrowheads="1"/>
            </p:cNvSpPr>
            <p:nvPr/>
          </p:nvSpPr>
          <p:spPr bwMode="auto">
            <a:xfrm>
              <a:off x="7160" y="4042"/>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251"/>
            <p:cNvSpPr>
              <a:spLocks noChangeArrowheads="1"/>
            </p:cNvSpPr>
            <p:nvPr/>
          </p:nvSpPr>
          <p:spPr bwMode="auto">
            <a:xfrm>
              <a:off x="7104" y="4070"/>
              <a:ext cx="78"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52"/>
            <p:cNvSpPr>
              <a:spLocks noChangeArrowheads="1"/>
            </p:cNvSpPr>
            <p:nvPr/>
          </p:nvSpPr>
          <p:spPr bwMode="auto">
            <a:xfrm>
              <a:off x="7160" y="3987"/>
              <a:ext cx="22" cy="2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53"/>
            <p:cNvSpPr>
              <a:spLocks/>
            </p:cNvSpPr>
            <p:nvPr/>
          </p:nvSpPr>
          <p:spPr bwMode="auto">
            <a:xfrm>
              <a:off x="7409" y="3955"/>
              <a:ext cx="152" cy="221"/>
            </a:xfrm>
            <a:custGeom>
              <a:avLst/>
              <a:gdLst>
                <a:gd name="T0" fmla="*/ 0 w 109"/>
                <a:gd name="T1" fmla="*/ 73 h 158"/>
                <a:gd name="T2" fmla="*/ 0 w 109"/>
                <a:gd name="T3" fmla="*/ 151 h 158"/>
                <a:gd name="T4" fmla="*/ 7 w 109"/>
                <a:gd name="T5" fmla="*/ 158 h 158"/>
                <a:gd name="T6" fmla="*/ 102 w 109"/>
                <a:gd name="T7" fmla="*/ 158 h 158"/>
                <a:gd name="T8" fmla="*/ 109 w 109"/>
                <a:gd name="T9" fmla="*/ 151 h 158"/>
                <a:gd name="T10" fmla="*/ 109 w 109"/>
                <a:gd name="T11" fmla="*/ 7 h 158"/>
                <a:gd name="T12" fmla="*/ 102 w 109"/>
                <a:gd name="T13" fmla="*/ 0 h 158"/>
                <a:gd name="T14" fmla="*/ 7 w 109"/>
                <a:gd name="T15" fmla="*/ 0 h 158"/>
                <a:gd name="T16" fmla="*/ 0 w 109"/>
                <a:gd name="T17" fmla="*/ 7 h 158"/>
                <a:gd name="T18" fmla="*/ 0 w 109"/>
                <a:gd name="T19" fmla="*/ 50 h 158"/>
                <a:gd name="T20" fmla="*/ 0 w 109"/>
                <a:gd name="T21" fmla="*/ 7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58">
                  <a:moveTo>
                    <a:pt x="0" y="73"/>
                  </a:moveTo>
                  <a:cubicBezTo>
                    <a:pt x="0" y="151"/>
                    <a:pt x="0" y="151"/>
                    <a:pt x="0" y="151"/>
                  </a:cubicBezTo>
                  <a:cubicBezTo>
                    <a:pt x="0" y="155"/>
                    <a:pt x="3" y="158"/>
                    <a:pt x="7" y="158"/>
                  </a:cubicBezTo>
                  <a:cubicBezTo>
                    <a:pt x="102" y="158"/>
                    <a:pt x="102" y="158"/>
                    <a:pt x="102" y="158"/>
                  </a:cubicBezTo>
                  <a:cubicBezTo>
                    <a:pt x="106" y="158"/>
                    <a:pt x="109" y="155"/>
                    <a:pt x="109" y="151"/>
                  </a:cubicBezTo>
                  <a:cubicBezTo>
                    <a:pt x="109" y="7"/>
                    <a:pt x="109" y="7"/>
                    <a:pt x="109" y="7"/>
                  </a:cubicBezTo>
                  <a:cubicBezTo>
                    <a:pt x="109" y="3"/>
                    <a:pt x="106" y="0"/>
                    <a:pt x="102" y="0"/>
                  </a:cubicBezTo>
                  <a:cubicBezTo>
                    <a:pt x="7" y="0"/>
                    <a:pt x="7" y="0"/>
                    <a:pt x="7" y="0"/>
                  </a:cubicBezTo>
                  <a:cubicBezTo>
                    <a:pt x="3" y="0"/>
                    <a:pt x="0" y="3"/>
                    <a:pt x="0" y="7"/>
                  </a:cubicBezTo>
                  <a:cubicBezTo>
                    <a:pt x="0" y="50"/>
                    <a:pt x="0" y="50"/>
                    <a:pt x="0" y="50"/>
                  </a:cubicBezTo>
                  <a:lnTo>
                    <a:pt x="0" y="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254"/>
            <p:cNvSpPr>
              <a:spLocks noChangeArrowheads="1"/>
            </p:cNvSpPr>
            <p:nvPr/>
          </p:nvSpPr>
          <p:spPr bwMode="auto">
            <a:xfrm>
              <a:off x="7423" y="3969"/>
              <a:ext cx="123"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255"/>
            <p:cNvSpPr>
              <a:spLocks noChangeArrowheads="1"/>
            </p:cNvSpPr>
            <p:nvPr/>
          </p:nvSpPr>
          <p:spPr bwMode="auto">
            <a:xfrm>
              <a:off x="7435" y="3994"/>
              <a:ext cx="65" cy="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256"/>
            <p:cNvSpPr>
              <a:spLocks noChangeArrowheads="1"/>
            </p:cNvSpPr>
            <p:nvPr/>
          </p:nvSpPr>
          <p:spPr bwMode="auto">
            <a:xfrm>
              <a:off x="7505" y="399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257"/>
            <p:cNvSpPr>
              <a:spLocks noChangeArrowheads="1"/>
            </p:cNvSpPr>
            <p:nvPr/>
          </p:nvSpPr>
          <p:spPr bwMode="auto">
            <a:xfrm>
              <a:off x="7435" y="406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258"/>
            <p:cNvSpPr>
              <a:spLocks noChangeArrowheads="1"/>
            </p:cNvSpPr>
            <p:nvPr/>
          </p:nvSpPr>
          <p:spPr bwMode="auto">
            <a:xfrm>
              <a:off x="7470" y="406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259"/>
            <p:cNvSpPr>
              <a:spLocks noChangeArrowheads="1"/>
            </p:cNvSpPr>
            <p:nvPr/>
          </p:nvSpPr>
          <p:spPr bwMode="auto">
            <a:xfrm>
              <a:off x="7505" y="406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260"/>
            <p:cNvSpPr>
              <a:spLocks noChangeArrowheads="1"/>
            </p:cNvSpPr>
            <p:nvPr/>
          </p:nvSpPr>
          <p:spPr bwMode="auto">
            <a:xfrm>
              <a:off x="7435" y="409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261"/>
            <p:cNvSpPr>
              <a:spLocks noChangeArrowheads="1"/>
            </p:cNvSpPr>
            <p:nvPr/>
          </p:nvSpPr>
          <p:spPr bwMode="auto">
            <a:xfrm>
              <a:off x="7470" y="409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262"/>
            <p:cNvSpPr>
              <a:spLocks noChangeArrowheads="1"/>
            </p:cNvSpPr>
            <p:nvPr/>
          </p:nvSpPr>
          <p:spPr bwMode="auto">
            <a:xfrm>
              <a:off x="7505" y="409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263"/>
            <p:cNvSpPr>
              <a:spLocks noChangeArrowheads="1"/>
            </p:cNvSpPr>
            <p:nvPr/>
          </p:nvSpPr>
          <p:spPr bwMode="auto">
            <a:xfrm>
              <a:off x="7435" y="4134"/>
              <a:ext cx="10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264"/>
            <p:cNvSpPr>
              <a:spLocks noChangeArrowheads="1"/>
            </p:cNvSpPr>
            <p:nvPr/>
          </p:nvSpPr>
          <p:spPr bwMode="auto">
            <a:xfrm>
              <a:off x="7505" y="402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65"/>
            <p:cNvSpPr>
              <a:spLocks/>
            </p:cNvSpPr>
            <p:nvPr/>
          </p:nvSpPr>
          <p:spPr bwMode="auto">
            <a:xfrm>
              <a:off x="6845" y="4039"/>
              <a:ext cx="765" cy="165"/>
            </a:xfrm>
            <a:custGeom>
              <a:avLst/>
              <a:gdLst>
                <a:gd name="T0" fmla="*/ 428 w 547"/>
                <a:gd name="T1" fmla="*/ 37 h 118"/>
                <a:gd name="T2" fmla="*/ 338 w 547"/>
                <a:gd name="T3" fmla="*/ 10 h 118"/>
                <a:gd name="T4" fmla="*/ 292 w 547"/>
                <a:gd name="T5" fmla="*/ 5 h 118"/>
                <a:gd name="T6" fmla="*/ 0 w 547"/>
                <a:gd name="T7" fmla="*/ 118 h 118"/>
                <a:gd name="T8" fmla="*/ 194 w 547"/>
                <a:gd name="T9" fmla="*/ 118 h 118"/>
                <a:gd name="T10" fmla="*/ 547 w 547"/>
                <a:gd name="T11" fmla="*/ 118 h 118"/>
                <a:gd name="T12" fmla="*/ 428 w 547"/>
                <a:gd name="T13" fmla="*/ 37 h 118"/>
              </a:gdLst>
              <a:ahLst/>
              <a:cxnLst>
                <a:cxn ang="0">
                  <a:pos x="T0" y="T1"/>
                </a:cxn>
                <a:cxn ang="0">
                  <a:pos x="T2" y="T3"/>
                </a:cxn>
                <a:cxn ang="0">
                  <a:pos x="T4" y="T5"/>
                </a:cxn>
                <a:cxn ang="0">
                  <a:pos x="T6" y="T7"/>
                </a:cxn>
                <a:cxn ang="0">
                  <a:pos x="T8" y="T9"/>
                </a:cxn>
                <a:cxn ang="0">
                  <a:pos x="T10" y="T11"/>
                </a:cxn>
                <a:cxn ang="0">
                  <a:pos x="T12" y="T13"/>
                </a:cxn>
              </a:cxnLst>
              <a:rect l="0" t="0" r="r" b="b"/>
              <a:pathLst>
                <a:path w="547" h="118">
                  <a:moveTo>
                    <a:pt x="428" y="37"/>
                  </a:moveTo>
                  <a:cubicBezTo>
                    <a:pt x="399" y="24"/>
                    <a:pt x="369" y="15"/>
                    <a:pt x="338" y="10"/>
                  </a:cubicBezTo>
                  <a:cubicBezTo>
                    <a:pt x="323" y="8"/>
                    <a:pt x="307" y="6"/>
                    <a:pt x="292" y="5"/>
                  </a:cubicBezTo>
                  <a:cubicBezTo>
                    <a:pt x="187" y="0"/>
                    <a:pt x="81" y="38"/>
                    <a:pt x="0" y="118"/>
                  </a:cubicBezTo>
                  <a:cubicBezTo>
                    <a:pt x="194" y="118"/>
                    <a:pt x="194" y="118"/>
                    <a:pt x="194" y="118"/>
                  </a:cubicBezTo>
                  <a:cubicBezTo>
                    <a:pt x="547" y="118"/>
                    <a:pt x="547" y="118"/>
                    <a:pt x="547" y="118"/>
                  </a:cubicBezTo>
                  <a:cubicBezTo>
                    <a:pt x="511" y="83"/>
                    <a:pt x="471" y="56"/>
                    <a:pt x="428" y="3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66"/>
            <p:cNvSpPr>
              <a:spLocks/>
            </p:cNvSpPr>
            <p:nvPr/>
          </p:nvSpPr>
          <p:spPr bwMode="auto">
            <a:xfrm>
              <a:off x="7254" y="4046"/>
              <a:ext cx="190" cy="142"/>
            </a:xfrm>
            <a:custGeom>
              <a:avLst/>
              <a:gdLst>
                <a:gd name="T0" fmla="*/ 66 w 136"/>
                <a:gd name="T1" fmla="*/ 101 h 101"/>
                <a:gd name="T2" fmla="*/ 136 w 136"/>
                <a:gd name="T3" fmla="*/ 32 h 101"/>
                <a:gd name="T4" fmla="*/ 46 w 136"/>
                <a:gd name="T5" fmla="*/ 5 h 101"/>
                <a:gd name="T6" fmla="*/ 0 w 136"/>
                <a:gd name="T7" fmla="*/ 0 h 101"/>
                <a:gd name="T8" fmla="*/ 25 w 136"/>
                <a:gd name="T9" fmla="*/ 86 h 101"/>
                <a:gd name="T10" fmla="*/ 66 w 136"/>
                <a:gd name="T11" fmla="*/ 101 h 101"/>
              </a:gdLst>
              <a:ahLst/>
              <a:cxnLst>
                <a:cxn ang="0">
                  <a:pos x="T0" y="T1"/>
                </a:cxn>
                <a:cxn ang="0">
                  <a:pos x="T2" y="T3"/>
                </a:cxn>
                <a:cxn ang="0">
                  <a:pos x="T4" y="T5"/>
                </a:cxn>
                <a:cxn ang="0">
                  <a:pos x="T6" y="T7"/>
                </a:cxn>
                <a:cxn ang="0">
                  <a:pos x="T8" y="T9"/>
                </a:cxn>
                <a:cxn ang="0">
                  <a:pos x="T10" y="T11"/>
                </a:cxn>
              </a:cxnLst>
              <a:rect l="0" t="0" r="r" b="b"/>
              <a:pathLst>
                <a:path w="136" h="101">
                  <a:moveTo>
                    <a:pt x="66" y="101"/>
                  </a:moveTo>
                  <a:cubicBezTo>
                    <a:pt x="136" y="32"/>
                    <a:pt x="136" y="32"/>
                    <a:pt x="136" y="32"/>
                  </a:cubicBezTo>
                  <a:cubicBezTo>
                    <a:pt x="107" y="19"/>
                    <a:pt x="77" y="10"/>
                    <a:pt x="46" y="5"/>
                  </a:cubicBezTo>
                  <a:cubicBezTo>
                    <a:pt x="31" y="3"/>
                    <a:pt x="15" y="1"/>
                    <a:pt x="0" y="0"/>
                  </a:cubicBezTo>
                  <a:cubicBezTo>
                    <a:pt x="25" y="86"/>
                    <a:pt x="25" y="86"/>
                    <a:pt x="25" y="86"/>
                  </a:cubicBezTo>
                  <a:lnTo>
                    <a:pt x="66" y="10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67"/>
            <p:cNvSpPr>
              <a:spLocks/>
            </p:cNvSpPr>
            <p:nvPr/>
          </p:nvSpPr>
          <p:spPr bwMode="auto">
            <a:xfrm>
              <a:off x="7186" y="3940"/>
              <a:ext cx="171" cy="248"/>
            </a:xfrm>
            <a:custGeom>
              <a:avLst/>
              <a:gdLst>
                <a:gd name="T0" fmla="*/ 0 w 122"/>
                <a:gd name="T1" fmla="*/ 82 h 177"/>
                <a:gd name="T2" fmla="*/ 0 w 122"/>
                <a:gd name="T3" fmla="*/ 170 h 177"/>
                <a:gd name="T4" fmla="*/ 8 w 122"/>
                <a:gd name="T5" fmla="*/ 177 h 177"/>
                <a:gd name="T6" fmla="*/ 114 w 122"/>
                <a:gd name="T7" fmla="*/ 177 h 177"/>
                <a:gd name="T8" fmla="*/ 122 w 122"/>
                <a:gd name="T9" fmla="*/ 170 h 177"/>
                <a:gd name="T10" fmla="*/ 122 w 122"/>
                <a:gd name="T11" fmla="*/ 8 h 177"/>
                <a:gd name="T12" fmla="*/ 114 w 122"/>
                <a:gd name="T13" fmla="*/ 0 h 177"/>
                <a:gd name="T14" fmla="*/ 8 w 122"/>
                <a:gd name="T15" fmla="*/ 0 h 177"/>
                <a:gd name="T16" fmla="*/ 0 w 122"/>
                <a:gd name="T17" fmla="*/ 8 h 177"/>
                <a:gd name="T18" fmla="*/ 0 w 122"/>
                <a:gd name="T19" fmla="*/ 56 h 177"/>
                <a:gd name="T20" fmla="*/ 0 w 122"/>
                <a:gd name="T21" fmla="*/ 8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77">
                  <a:moveTo>
                    <a:pt x="0" y="82"/>
                  </a:moveTo>
                  <a:cubicBezTo>
                    <a:pt x="0" y="170"/>
                    <a:pt x="0" y="170"/>
                    <a:pt x="0" y="170"/>
                  </a:cubicBezTo>
                  <a:cubicBezTo>
                    <a:pt x="0" y="174"/>
                    <a:pt x="4" y="177"/>
                    <a:pt x="8" y="177"/>
                  </a:cubicBezTo>
                  <a:cubicBezTo>
                    <a:pt x="114" y="177"/>
                    <a:pt x="114" y="177"/>
                    <a:pt x="114" y="177"/>
                  </a:cubicBezTo>
                  <a:cubicBezTo>
                    <a:pt x="118" y="177"/>
                    <a:pt x="122" y="174"/>
                    <a:pt x="122" y="170"/>
                  </a:cubicBezTo>
                  <a:cubicBezTo>
                    <a:pt x="122" y="8"/>
                    <a:pt x="122" y="8"/>
                    <a:pt x="122" y="8"/>
                  </a:cubicBezTo>
                  <a:cubicBezTo>
                    <a:pt x="122" y="3"/>
                    <a:pt x="118" y="0"/>
                    <a:pt x="114" y="0"/>
                  </a:cubicBezTo>
                  <a:cubicBezTo>
                    <a:pt x="8" y="0"/>
                    <a:pt x="8" y="0"/>
                    <a:pt x="8" y="0"/>
                  </a:cubicBezTo>
                  <a:cubicBezTo>
                    <a:pt x="4" y="0"/>
                    <a:pt x="0" y="3"/>
                    <a:pt x="0" y="8"/>
                  </a:cubicBezTo>
                  <a:cubicBezTo>
                    <a:pt x="0" y="56"/>
                    <a:pt x="0" y="56"/>
                    <a:pt x="0" y="56"/>
                  </a:cubicBezTo>
                  <a:lnTo>
                    <a:pt x="0" y="8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268"/>
            <p:cNvSpPr>
              <a:spLocks noChangeArrowheads="1"/>
            </p:cNvSpPr>
            <p:nvPr/>
          </p:nvSpPr>
          <p:spPr bwMode="auto">
            <a:xfrm>
              <a:off x="7203" y="3957"/>
              <a:ext cx="137" cy="21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269"/>
            <p:cNvSpPr>
              <a:spLocks noChangeArrowheads="1"/>
            </p:cNvSpPr>
            <p:nvPr/>
          </p:nvSpPr>
          <p:spPr bwMode="auto">
            <a:xfrm>
              <a:off x="7217" y="3983"/>
              <a:ext cx="70" cy="7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270"/>
            <p:cNvSpPr>
              <a:spLocks noChangeArrowheads="1"/>
            </p:cNvSpPr>
            <p:nvPr/>
          </p:nvSpPr>
          <p:spPr bwMode="auto">
            <a:xfrm>
              <a:off x="7296" y="3983"/>
              <a:ext cx="30"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271"/>
            <p:cNvSpPr>
              <a:spLocks noChangeArrowheads="1"/>
            </p:cNvSpPr>
            <p:nvPr/>
          </p:nvSpPr>
          <p:spPr bwMode="auto">
            <a:xfrm>
              <a:off x="7217" y="4062"/>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272"/>
            <p:cNvSpPr>
              <a:spLocks noChangeArrowheads="1"/>
            </p:cNvSpPr>
            <p:nvPr/>
          </p:nvSpPr>
          <p:spPr bwMode="auto">
            <a:xfrm>
              <a:off x="7256" y="4062"/>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273"/>
            <p:cNvSpPr>
              <a:spLocks noChangeArrowheads="1"/>
            </p:cNvSpPr>
            <p:nvPr/>
          </p:nvSpPr>
          <p:spPr bwMode="auto">
            <a:xfrm>
              <a:off x="7296" y="4062"/>
              <a:ext cx="30"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274"/>
            <p:cNvSpPr>
              <a:spLocks noChangeArrowheads="1"/>
            </p:cNvSpPr>
            <p:nvPr/>
          </p:nvSpPr>
          <p:spPr bwMode="auto">
            <a:xfrm>
              <a:off x="7217" y="4101"/>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275"/>
            <p:cNvSpPr>
              <a:spLocks noChangeArrowheads="1"/>
            </p:cNvSpPr>
            <p:nvPr/>
          </p:nvSpPr>
          <p:spPr bwMode="auto">
            <a:xfrm>
              <a:off x="7256" y="4101"/>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276"/>
            <p:cNvSpPr>
              <a:spLocks noChangeArrowheads="1"/>
            </p:cNvSpPr>
            <p:nvPr/>
          </p:nvSpPr>
          <p:spPr bwMode="auto">
            <a:xfrm>
              <a:off x="7296" y="4101"/>
              <a:ext cx="30"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277"/>
            <p:cNvSpPr>
              <a:spLocks noChangeArrowheads="1"/>
            </p:cNvSpPr>
            <p:nvPr/>
          </p:nvSpPr>
          <p:spPr bwMode="auto">
            <a:xfrm>
              <a:off x="7217" y="4140"/>
              <a:ext cx="109"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278"/>
            <p:cNvSpPr>
              <a:spLocks noChangeArrowheads="1"/>
            </p:cNvSpPr>
            <p:nvPr/>
          </p:nvSpPr>
          <p:spPr bwMode="auto">
            <a:xfrm>
              <a:off x="7296" y="4022"/>
              <a:ext cx="30" cy="3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79"/>
            <p:cNvSpPr>
              <a:spLocks/>
            </p:cNvSpPr>
            <p:nvPr/>
          </p:nvSpPr>
          <p:spPr bwMode="auto">
            <a:xfrm>
              <a:off x="7193" y="3066"/>
              <a:ext cx="277" cy="182"/>
            </a:xfrm>
            <a:custGeom>
              <a:avLst/>
              <a:gdLst>
                <a:gd name="T0" fmla="*/ 167 w 198"/>
                <a:gd name="T1" fmla="*/ 57 h 130"/>
                <a:gd name="T2" fmla="*/ 167 w 198"/>
                <a:gd name="T3" fmla="*/ 55 h 130"/>
                <a:gd name="T4" fmla="*/ 112 w 198"/>
                <a:gd name="T5" fmla="*/ 0 h 130"/>
                <a:gd name="T6" fmla="*/ 67 w 198"/>
                <a:gd name="T7" fmla="*/ 25 h 130"/>
                <a:gd name="T8" fmla="*/ 52 w 198"/>
                <a:gd name="T9" fmla="*/ 21 h 130"/>
                <a:gd name="T10" fmla="*/ 34 w 198"/>
                <a:gd name="T11" fmla="*/ 26 h 130"/>
                <a:gd name="T12" fmla="*/ 20 w 198"/>
                <a:gd name="T13" fmla="*/ 51 h 130"/>
                <a:gd name="T14" fmla="*/ 0 w 198"/>
                <a:gd name="T15" fmla="*/ 87 h 130"/>
                <a:gd name="T16" fmla="*/ 39 w 198"/>
                <a:gd name="T17" fmla="*/ 130 h 130"/>
                <a:gd name="T18" fmla="*/ 43 w 198"/>
                <a:gd name="T19" fmla="*/ 130 h 130"/>
                <a:gd name="T20" fmla="*/ 48 w 198"/>
                <a:gd name="T21" fmla="*/ 130 h 130"/>
                <a:gd name="T22" fmla="*/ 137 w 198"/>
                <a:gd name="T23" fmla="*/ 130 h 130"/>
                <a:gd name="T24" fmla="*/ 139 w 198"/>
                <a:gd name="T25" fmla="*/ 130 h 130"/>
                <a:gd name="T26" fmla="*/ 141 w 198"/>
                <a:gd name="T27" fmla="*/ 130 h 130"/>
                <a:gd name="T28" fmla="*/ 147 w 198"/>
                <a:gd name="T29" fmla="*/ 130 h 130"/>
                <a:gd name="T30" fmla="*/ 162 w 198"/>
                <a:gd name="T31" fmla="*/ 130 h 130"/>
                <a:gd name="T32" fmla="*/ 198 w 198"/>
                <a:gd name="T33" fmla="*/ 94 h 130"/>
                <a:gd name="T34" fmla="*/ 167 w 198"/>
                <a:gd name="T35"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130">
                  <a:moveTo>
                    <a:pt x="167" y="57"/>
                  </a:moveTo>
                  <a:cubicBezTo>
                    <a:pt x="167" y="57"/>
                    <a:pt x="167" y="55"/>
                    <a:pt x="167" y="55"/>
                  </a:cubicBezTo>
                  <a:cubicBezTo>
                    <a:pt x="167" y="25"/>
                    <a:pt x="142" y="0"/>
                    <a:pt x="112" y="0"/>
                  </a:cubicBezTo>
                  <a:cubicBezTo>
                    <a:pt x="93" y="0"/>
                    <a:pt x="76" y="10"/>
                    <a:pt x="67" y="25"/>
                  </a:cubicBezTo>
                  <a:cubicBezTo>
                    <a:pt x="62" y="22"/>
                    <a:pt x="57" y="21"/>
                    <a:pt x="52" y="21"/>
                  </a:cubicBezTo>
                  <a:cubicBezTo>
                    <a:pt x="45" y="21"/>
                    <a:pt x="39" y="22"/>
                    <a:pt x="34" y="26"/>
                  </a:cubicBezTo>
                  <a:cubicBezTo>
                    <a:pt x="26" y="31"/>
                    <a:pt x="20" y="41"/>
                    <a:pt x="20" y="51"/>
                  </a:cubicBezTo>
                  <a:cubicBezTo>
                    <a:pt x="8" y="59"/>
                    <a:pt x="0" y="73"/>
                    <a:pt x="0" y="87"/>
                  </a:cubicBezTo>
                  <a:cubicBezTo>
                    <a:pt x="0" y="110"/>
                    <a:pt x="17" y="128"/>
                    <a:pt x="39" y="130"/>
                  </a:cubicBezTo>
                  <a:cubicBezTo>
                    <a:pt x="40" y="130"/>
                    <a:pt x="42" y="130"/>
                    <a:pt x="43" y="130"/>
                  </a:cubicBezTo>
                  <a:cubicBezTo>
                    <a:pt x="45" y="130"/>
                    <a:pt x="46" y="130"/>
                    <a:pt x="48" y="130"/>
                  </a:cubicBezTo>
                  <a:cubicBezTo>
                    <a:pt x="68" y="130"/>
                    <a:pt x="115" y="130"/>
                    <a:pt x="137" y="130"/>
                  </a:cubicBezTo>
                  <a:cubicBezTo>
                    <a:pt x="137" y="130"/>
                    <a:pt x="138" y="130"/>
                    <a:pt x="139" y="130"/>
                  </a:cubicBezTo>
                  <a:cubicBezTo>
                    <a:pt x="141" y="130"/>
                    <a:pt x="141" y="130"/>
                    <a:pt x="141" y="130"/>
                  </a:cubicBezTo>
                  <a:cubicBezTo>
                    <a:pt x="142" y="130"/>
                    <a:pt x="145" y="130"/>
                    <a:pt x="147" y="130"/>
                  </a:cubicBezTo>
                  <a:cubicBezTo>
                    <a:pt x="162" y="130"/>
                    <a:pt x="162" y="130"/>
                    <a:pt x="162" y="130"/>
                  </a:cubicBezTo>
                  <a:cubicBezTo>
                    <a:pt x="182" y="130"/>
                    <a:pt x="198" y="114"/>
                    <a:pt x="198" y="94"/>
                  </a:cubicBezTo>
                  <a:cubicBezTo>
                    <a:pt x="198" y="75"/>
                    <a:pt x="184" y="60"/>
                    <a:pt x="167" y="5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80"/>
            <p:cNvSpPr>
              <a:spLocks/>
            </p:cNvSpPr>
            <p:nvPr/>
          </p:nvSpPr>
          <p:spPr bwMode="auto">
            <a:xfrm>
              <a:off x="7091" y="3214"/>
              <a:ext cx="105" cy="69"/>
            </a:xfrm>
            <a:custGeom>
              <a:avLst/>
              <a:gdLst>
                <a:gd name="T0" fmla="*/ 63 w 75"/>
                <a:gd name="T1" fmla="*/ 21 h 49"/>
                <a:gd name="T2" fmla="*/ 63 w 75"/>
                <a:gd name="T3" fmla="*/ 20 h 49"/>
                <a:gd name="T4" fmla="*/ 42 w 75"/>
                <a:gd name="T5" fmla="*/ 0 h 49"/>
                <a:gd name="T6" fmla="*/ 25 w 75"/>
                <a:gd name="T7" fmla="*/ 9 h 49"/>
                <a:gd name="T8" fmla="*/ 19 w 75"/>
                <a:gd name="T9" fmla="*/ 7 h 49"/>
                <a:gd name="T10" fmla="*/ 13 w 75"/>
                <a:gd name="T11" fmla="*/ 9 h 49"/>
                <a:gd name="T12" fmla="*/ 7 w 75"/>
                <a:gd name="T13" fmla="*/ 19 h 49"/>
                <a:gd name="T14" fmla="*/ 0 w 75"/>
                <a:gd name="T15" fmla="*/ 33 h 49"/>
                <a:gd name="T16" fmla="*/ 14 w 75"/>
                <a:gd name="T17" fmla="*/ 49 h 49"/>
                <a:gd name="T18" fmla="*/ 16 w 75"/>
                <a:gd name="T19" fmla="*/ 49 h 49"/>
                <a:gd name="T20" fmla="*/ 18 w 75"/>
                <a:gd name="T21" fmla="*/ 49 h 49"/>
                <a:gd name="T22" fmla="*/ 51 w 75"/>
                <a:gd name="T23" fmla="*/ 49 h 49"/>
                <a:gd name="T24" fmla="*/ 52 w 75"/>
                <a:gd name="T25" fmla="*/ 49 h 49"/>
                <a:gd name="T26" fmla="*/ 53 w 75"/>
                <a:gd name="T27" fmla="*/ 49 h 49"/>
                <a:gd name="T28" fmla="*/ 55 w 75"/>
                <a:gd name="T29" fmla="*/ 49 h 49"/>
                <a:gd name="T30" fmla="*/ 61 w 75"/>
                <a:gd name="T31" fmla="*/ 49 h 49"/>
                <a:gd name="T32" fmla="*/ 75 w 75"/>
                <a:gd name="T33" fmla="*/ 35 h 49"/>
                <a:gd name="T34" fmla="*/ 63 w 75"/>
                <a:gd name="T35"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49">
                  <a:moveTo>
                    <a:pt x="63" y="21"/>
                  </a:moveTo>
                  <a:cubicBezTo>
                    <a:pt x="63" y="21"/>
                    <a:pt x="63" y="21"/>
                    <a:pt x="63" y="20"/>
                  </a:cubicBezTo>
                  <a:cubicBezTo>
                    <a:pt x="63" y="9"/>
                    <a:pt x="54" y="0"/>
                    <a:pt x="42" y="0"/>
                  </a:cubicBezTo>
                  <a:cubicBezTo>
                    <a:pt x="35" y="0"/>
                    <a:pt x="29" y="3"/>
                    <a:pt x="25" y="9"/>
                  </a:cubicBezTo>
                  <a:cubicBezTo>
                    <a:pt x="23" y="8"/>
                    <a:pt x="21" y="7"/>
                    <a:pt x="19" y="7"/>
                  </a:cubicBezTo>
                  <a:cubicBezTo>
                    <a:pt x="17" y="7"/>
                    <a:pt x="15" y="8"/>
                    <a:pt x="13" y="9"/>
                  </a:cubicBezTo>
                  <a:cubicBezTo>
                    <a:pt x="9" y="12"/>
                    <a:pt x="7" y="15"/>
                    <a:pt x="7" y="19"/>
                  </a:cubicBezTo>
                  <a:cubicBezTo>
                    <a:pt x="3" y="22"/>
                    <a:pt x="0" y="27"/>
                    <a:pt x="0" y="33"/>
                  </a:cubicBezTo>
                  <a:cubicBezTo>
                    <a:pt x="0" y="41"/>
                    <a:pt x="6" y="48"/>
                    <a:pt x="14" y="49"/>
                  </a:cubicBezTo>
                  <a:cubicBezTo>
                    <a:pt x="15" y="49"/>
                    <a:pt x="16" y="49"/>
                    <a:pt x="16" y="49"/>
                  </a:cubicBezTo>
                  <a:cubicBezTo>
                    <a:pt x="17" y="49"/>
                    <a:pt x="17" y="49"/>
                    <a:pt x="18" y="49"/>
                  </a:cubicBezTo>
                  <a:cubicBezTo>
                    <a:pt x="25" y="49"/>
                    <a:pt x="43" y="49"/>
                    <a:pt x="51" y="49"/>
                  </a:cubicBezTo>
                  <a:cubicBezTo>
                    <a:pt x="52" y="49"/>
                    <a:pt x="52" y="49"/>
                    <a:pt x="52" y="49"/>
                  </a:cubicBezTo>
                  <a:cubicBezTo>
                    <a:pt x="53" y="49"/>
                    <a:pt x="53" y="49"/>
                    <a:pt x="53" y="49"/>
                  </a:cubicBezTo>
                  <a:cubicBezTo>
                    <a:pt x="53" y="49"/>
                    <a:pt x="55" y="49"/>
                    <a:pt x="55" y="49"/>
                  </a:cubicBezTo>
                  <a:cubicBezTo>
                    <a:pt x="61" y="49"/>
                    <a:pt x="61" y="49"/>
                    <a:pt x="61" y="49"/>
                  </a:cubicBezTo>
                  <a:cubicBezTo>
                    <a:pt x="69" y="49"/>
                    <a:pt x="75" y="43"/>
                    <a:pt x="75" y="35"/>
                  </a:cubicBezTo>
                  <a:cubicBezTo>
                    <a:pt x="75" y="28"/>
                    <a:pt x="69" y="22"/>
                    <a:pt x="63" y="21"/>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title"/>
          </p:nvPr>
        </p:nvSpPr>
        <p:spPr/>
        <p:txBody>
          <a:bodyPr/>
          <a:lstStyle/>
          <a:p>
            <a:r>
              <a:rPr lang="en-US" smtClean="0"/>
              <a:t>The rise of dynamic teams</a:t>
            </a:r>
            <a:endParaRPr lang="en-US" dirty="0"/>
          </a:p>
        </p:txBody>
      </p:sp>
      <p:sp>
        <p:nvSpPr>
          <p:cNvPr id="7" name="Text Placeholder 6"/>
          <p:cNvSpPr>
            <a:spLocks noGrp="1"/>
          </p:cNvSpPr>
          <p:nvPr>
            <p:ph type="body" sz="quarter" idx="10"/>
          </p:nvPr>
        </p:nvSpPr>
        <p:spPr/>
        <p:txBody>
          <a:bodyPr/>
          <a:lstStyle/>
          <a:p>
            <a:r>
              <a:rPr lang="en-US" smtClean="0"/>
              <a:t>Modern collaboration</a:t>
            </a:r>
          </a:p>
          <a:p>
            <a:r>
              <a:rPr lang="en-US" smtClean="0"/>
              <a:t>Intelligent fabric</a:t>
            </a:r>
          </a:p>
          <a:p>
            <a:r>
              <a:rPr lang="en-US" smtClean="0"/>
              <a:t>Personalized insight</a:t>
            </a:r>
            <a:endParaRPr lang="en-US" dirty="0"/>
          </a:p>
        </p:txBody>
      </p:sp>
      <p:sp>
        <p:nvSpPr>
          <p:cNvPr id="15" name="TextBox 14"/>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2" name="Footer Placeholder 1"/>
          <p:cNvSpPr>
            <a:spLocks noGrp="1"/>
          </p:cNvSpPr>
          <p:nvPr>
            <p:ph type="ftr" sz="quarter" idx="11"/>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61137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392196" y="1523698"/>
            <a:ext cx="7652083" cy="3563197"/>
            <a:chOff x="6937829" y="4538026"/>
            <a:chExt cx="4986093" cy="2321778"/>
          </a:xfrm>
        </p:grpSpPr>
        <p:sp>
          <p:nvSpPr>
            <p:cNvPr id="11"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8" name="Freeform 390"/>
            <p:cNvSpPr>
              <a:spLocks/>
            </p:cNvSpPr>
            <p:nvPr/>
          </p:nvSpPr>
          <p:spPr bwMode="auto">
            <a:xfrm flipH="1">
              <a:off x="6937829" y="4956405"/>
              <a:ext cx="634108" cy="1902324"/>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9"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0"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1"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2"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23" name="Group 22"/>
            <p:cNvGrpSpPr/>
            <p:nvPr/>
          </p:nvGrpSpPr>
          <p:grpSpPr>
            <a:xfrm>
              <a:off x="7375748" y="4702951"/>
              <a:ext cx="384223" cy="545367"/>
              <a:chOff x="7405547" y="4764560"/>
              <a:chExt cx="302717" cy="429678"/>
            </a:xfrm>
          </p:grpSpPr>
          <p:sp>
            <p:nvSpPr>
              <p:cNvPr id="161"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2"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3"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4"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5"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6"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7"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8"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9"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0"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1"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2"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3"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74"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24"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5"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6"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7"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8"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29"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0"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1"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2" name="Group 31"/>
            <p:cNvGrpSpPr/>
            <p:nvPr/>
          </p:nvGrpSpPr>
          <p:grpSpPr>
            <a:xfrm>
              <a:off x="9346657" y="4578187"/>
              <a:ext cx="385310" cy="539024"/>
              <a:chOff x="9374573" y="4664153"/>
              <a:chExt cx="312233" cy="436794"/>
            </a:xfrm>
          </p:grpSpPr>
          <p:sp>
            <p:nvSpPr>
              <p:cNvPr id="14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5"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6"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7"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8"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9"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0"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1"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5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6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33"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4"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5"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36"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37" name="Group 36"/>
            <p:cNvGrpSpPr/>
            <p:nvPr/>
          </p:nvGrpSpPr>
          <p:grpSpPr>
            <a:xfrm>
              <a:off x="7183317" y="5150771"/>
              <a:ext cx="763845" cy="1011010"/>
              <a:chOff x="7051597" y="5172550"/>
              <a:chExt cx="922338" cy="1220787"/>
            </a:xfrm>
          </p:grpSpPr>
          <p:sp>
            <p:nvSpPr>
              <p:cNvPr id="133"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4"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5"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6"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7"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138"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9"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40"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41"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nvGrpSpPr>
            <p:cNvPr id="38" name="Group 37"/>
            <p:cNvGrpSpPr/>
            <p:nvPr/>
          </p:nvGrpSpPr>
          <p:grpSpPr>
            <a:xfrm>
              <a:off x="10916482" y="4730585"/>
              <a:ext cx="809127" cy="2103604"/>
              <a:chOff x="4725988" y="7138463"/>
              <a:chExt cx="893762" cy="2323642"/>
            </a:xfrm>
          </p:grpSpPr>
          <p:sp>
            <p:nvSpPr>
              <p:cNvPr id="106"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9"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0"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1"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2"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3"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115" name="Group 114"/>
              <p:cNvGrpSpPr/>
              <p:nvPr/>
            </p:nvGrpSpPr>
            <p:grpSpPr>
              <a:xfrm>
                <a:off x="4895429" y="7138463"/>
                <a:ext cx="432081" cy="562325"/>
                <a:chOff x="4949548" y="7156100"/>
                <a:chExt cx="347110" cy="451741"/>
              </a:xfrm>
            </p:grpSpPr>
            <p:sp>
              <p:nvSpPr>
                <p:cNvPr id="11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1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2"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3"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4"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5"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6"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7"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8"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29"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0"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1"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32"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39"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0"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1" name="Group 40"/>
            <p:cNvGrpSpPr/>
            <p:nvPr/>
          </p:nvGrpSpPr>
          <p:grpSpPr>
            <a:xfrm>
              <a:off x="10094772" y="4578187"/>
              <a:ext cx="775032" cy="2280981"/>
              <a:chOff x="10094772" y="4617073"/>
              <a:chExt cx="761819" cy="2242095"/>
            </a:xfrm>
          </p:grpSpPr>
          <p:sp>
            <p:nvSpPr>
              <p:cNvPr id="79"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0"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1"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2"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3"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4"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5"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6"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8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9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104"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105"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sp>
          <p:nvSpPr>
            <p:cNvPr id="42"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43"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4"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5"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46" name="Group 45"/>
            <p:cNvGrpSpPr/>
            <p:nvPr/>
          </p:nvGrpSpPr>
          <p:grpSpPr>
            <a:xfrm>
              <a:off x="8164080" y="4538026"/>
              <a:ext cx="736600" cy="2320703"/>
              <a:chOff x="8164080" y="4538026"/>
              <a:chExt cx="736600" cy="2320703"/>
            </a:xfrm>
          </p:grpSpPr>
          <p:grpSp>
            <p:nvGrpSpPr>
              <p:cNvPr id="47" name="Group 46"/>
              <p:cNvGrpSpPr/>
              <p:nvPr/>
            </p:nvGrpSpPr>
            <p:grpSpPr>
              <a:xfrm>
                <a:off x="8164080" y="4538026"/>
                <a:ext cx="736600" cy="2278663"/>
                <a:chOff x="6086476" y="7174900"/>
                <a:chExt cx="736600" cy="2278663"/>
              </a:xfrm>
            </p:grpSpPr>
            <p:sp>
              <p:nvSpPr>
                <p:cNvPr id="50"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p:txBody>
            </p:sp>
            <p:sp>
              <p:nvSpPr>
                <p:cNvPr id="51"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404040"/>
                    </a:solidFill>
                  </a:endParaRPr>
                </a:p>
                <a:p>
                  <a:pPr defTabSz="914400">
                    <a:defRPr/>
                  </a:pPr>
                  <a:endParaRPr lang="en-US" kern="0" dirty="0" smtClean="0">
                    <a:solidFill>
                      <a:srgbClr val="404040"/>
                    </a:solidFill>
                  </a:endParaRPr>
                </a:p>
                <a:p>
                  <a:pPr defTabSz="914400">
                    <a:defRPr/>
                  </a:pPr>
                  <a:endParaRPr lang="en-US" kern="0" dirty="0" smtClean="0">
                    <a:solidFill>
                      <a:srgbClr val="404040"/>
                    </a:solidFill>
                  </a:endParaRPr>
                </a:p>
              </p:txBody>
            </p:sp>
            <p:sp>
              <p:nvSpPr>
                <p:cNvPr id="52"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3"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4"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5"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6"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59"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0"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1"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2"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3"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nvGrpSpPr>
                <p:cNvPr id="64" name="Group 63"/>
                <p:cNvGrpSpPr/>
                <p:nvPr/>
              </p:nvGrpSpPr>
              <p:grpSpPr>
                <a:xfrm>
                  <a:off x="6275388" y="7174900"/>
                  <a:ext cx="353529" cy="441132"/>
                  <a:chOff x="6770468" y="7164742"/>
                  <a:chExt cx="289365" cy="361068"/>
                </a:xfrm>
              </p:grpSpPr>
              <p:sp>
                <p:nvSpPr>
                  <p:cNvPr id="65"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6"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7"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8"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69"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0"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1"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2"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3"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4"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5"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6"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7"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78"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4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sp>
            <p:nvSpPr>
              <p:cNvPr id="4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404040"/>
                  </a:solidFill>
                </a:endParaRPr>
              </a:p>
            </p:txBody>
          </p:sp>
        </p:grpSp>
      </p:grpSp>
      <p:sp>
        <p:nvSpPr>
          <p:cNvPr id="175" name="TextBox 174"/>
          <p:cNvSpPr txBox="1"/>
          <p:nvPr/>
        </p:nvSpPr>
        <p:spPr>
          <a:xfrm>
            <a:off x="317" y="5051725"/>
            <a:ext cx="12435840" cy="19428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endParaRPr lang="en-US" sz="3200" spc="-50" dirty="0">
              <a:gradFill>
                <a:gsLst>
                  <a:gs pos="100000">
                    <a:srgbClr val="FFFFFF"/>
                  </a:gs>
                  <a:gs pos="0">
                    <a:srgbClr val="FFFFFF"/>
                  </a:gs>
                </a:gsLst>
                <a:lin ang="5400000" scaled="0"/>
              </a:gradFill>
              <a:latin typeface="+mj-lt"/>
              <a:cs typeface="Segoe UI Light" panose="020B0502040204020203" pitchFamily="34" charset="0"/>
            </a:endParaRPr>
          </a:p>
        </p:txBody>
      </p:sp>
      <p:sp>
        <p:nvSpPr>
          <p:cNvPr id="7" name="Rectangle 6"/>
          <p:cNvSpPr/>
          <p:nvPr/>
        </p:nvSpPr>
        <p:spPr>
          <a:xfrm>
            <a:off x="2502" y="1408"/>
            <a:ext cx="12431473" cy="1209464"/>
          </a:xfrm>
          <a:prstGeom prst="rect">
            <a:avLst/>
          </a:prstGeom>
          <a:solidFill>
            <a:schemeClr val="bg1">
              <a:lumMod val="85000"/>
              <a:lumOff val="15000"/>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5">
              <a:solidFill>
                <a:srgbClr val="E4DED8"/>
              </a:solidFill>
            </a:endParaRPr>
          </a:p>
        </p:txBody>
      </p:sp>
      <p:sp>
        <p:nvSpPr>
          <p:cNvPr id="5" name="Title 4"/>
          <p:cNvSpPr>
            <a:spLocks noGrp="1"/>
          </p:cNvSpPr>
          <p:nvPr>
            <p:ph type="title"/>
          </p:nvPr>
        </p:nvSpPr>
        <p:spPr/>
        <p:txBody>
          <a:bodyPr/>
          <a:lstStyle/>
          <a:p>
            <a:r>
              <a:rPr lang="en-US" smtClean="0"/>
              <a:t>Introducing Office 365 Groups</a:t>
            </a:r>
            <a:endParaRPr lang="en-US" dirty="0"/>
          </a:p>
        </p:txBody>
      </p:sp>
      <p:sp>
        <p:nvSpPr>
          <p:cNvPr id="8" name="TextBox 7"/>
          <p:cNvSpPr txBox="1"/>
          <p:nvPr/>
        </p:nvSpPr>
        <p:spPr>
          <a:xfrm>
            <a:off x="317" y="5051725"/>
            <a:ext cx="12435840" cy="1097280"/>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r>
              <a:rPr lang="en-US" sz="3200" spc="-50" dirty="0">
                <a:gradFill>
                  <a:gsLst>
                    <a:gs pos="100000">
                      <a:srgbClr val="FFFFFF"/>
                    </a:gs>
                    <a:gs pos="0">
                      <a:srgbClr val="FFFFFF"/>
                    </a:gs>
                  </a:gsLst>
                  <a:lin ang="5400000" scaled="0"/>
                </a:gradFill>
                <a:latin typeface="+mj-lt"/>
                <a:cs typeface="Segoe UI Light" panose="020B0502040204020203" pitchFamily="34" charset="0"/>
              </a:rPr>
              <a:t>Brings together people, information, and apps across Office 365, </a:t>
            </a:r>
            <a:r>
              <a:rPr lang="en-US" sz="3200" spc="-50" dirty="0" smtClean="0">
                <a:gradFill>
                  <a:gsLst>
                    <a:gs pos="100000">
                      <a:srgbClr val="FFFFFF"/>
                    </a:gs>
                    <a:gs pos="0">
                      <a:srgbClr val="FFFFFF"/>
                    </a:gs>
                  </a:gsLst>
                  <a:lin ang="5400000" scaled="0"/>
                </a:gradFill>
                <a:latin typeface="+mj-lt"/>
                <a:cs typeface="Segoe UI Light" panose="020B0502040204020203" pitchFamily="34" charset="0"/>
              </a:rPr>
              <a:t>to enable </a:t>
            </a:r>
            <a:r>
              <a:rPr lang="en-US" sz="3200" spc="-50" dirty="0">
                <a:gradFill>
                  <a:gsLst>
                    <a:gs pos="100000">
                      <a:srgbClr val="FFFFFF"/>
                    </a:gs>
                    <a:gs pos="0">
                      <a:srgbClr val="FFFFFF"/>
                    </a:gs>
                  </a:gsLst>
                  <a:lin ang="5400000" scaled="0"/>
                </a:gradFill>
                <a:latin typeface="+mj-lt"/>
                <a:cs typeface="Segoe UI Light" panose="020B0502040204020203" pitchFamily="34" charset="0"/>
              </a:rPr>
              <a:t>better communication and collaboration.</a:t>
            </a:r>
          </a:p>
        </p:txBody>
      </p:sp>
      <p:sp>
        <p:nvSpPr>
          <p:cNvPr id="176" name="Freeform 17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TextBox 176"/>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2" name="Footer Placeholder 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70223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AC7ADF97-CB92-4F0F-8272-748B6F9BD813}" vid="{1BC4634F-61F6-4E53-B562-C6F4424C04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openxmlformats.org/package/2006/metadata/core-properties"/>
    <ds:schemaRef ds:uri="630a2e83-186a-4a0f-ab27-bee8a8096abc"/>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O3653-3 Deep Dive into Office 365 APIs for OneDrive for Business v02</Template>
  <TotalTime>311</TotalTime>
  <Words>1720</Words>
  <Application>Microsoft Office PowerPoint</Application>
  <PresentationFormat>Custom</PresentationFormat>
  <Paragraphs>462</Paragraphs>
  <Slides>35</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Consolas</vt:lpstr>
      <vt:lpstr>Segoe Light</vt:lpstr>
      <vt:lpstr>Segoe UI</vt:lpstr>
      <vt:lpstr>Segoe UI Black</vt:lpstr>
      <vt:lpstr>Segoe UI Light</vt:lpstr>
      <vt:lpstr>Segoe UI Semibold</vt:lpstr>
      <vt:lpstr>Segoe UI Semilight</vt:lpstr>
      <vt:lpstr>Wingdings</vt:lpstr>
      <vt:lpstr>1_6-30540_Office_365_CloudRoadShow</vt:lpstr>
      <vt:lpstr>Office 365 development</vt:lpstr>
      <vt:lpstr>Deep dive into the Microsoft Graph for Office 365 Groups</vt:lpstr>
      <vt:lpstr>Agenda</vt:lpstr>
      <vt:lpstr>Developer vision</vt:lpstr>
      <vt:lpstr>PowerPoint Presentation</vt:lpstr>
      <vt:lpstr>PowerPoint Presentation</vt:lpstr>
      <vt:lpstr>PowerPoint Presentation</vt:lpstr>
      <vt:lpstr>The rise of dynamic teams</vt:lpstr>
      <vt:lpstr>Introducing Office 365 Groups</vt:lpstr>
      <vt:lpstr>PowerPoint Presentation</vt:lpstr>
      <vt:lpstr>Introducing Office 365 Groups</vt:lpstr>
      <vt:lpstr>Key benefits of Groups</vt:lpstr>
      <vt:lpstr>Groups building blocks </vt:lpstr>
      <vt:lpstr>One group system across Office 365</vt:lpstr>
      <vt:lpstr>Exploring Groups</vt:lpstr>
      <vt:lpstr>PowerPoint Presentation</vt:lpstr>
      <vt:lpstr>Office 365 platform overview</vt:lpstr>
      <vt:lpstr>Microsoft Graph</vt:lpstr>
      <vt:lpstr>PowerPoint Presentation</vt:lpstr>
      <vt:lpstr>Create Azure AD applications with the Groups API</vt:lpstr>
      <vt:lpstr>PowerPoint Presentation</vt:lpstr>
      <vt:lpstr>Building your app</vt:lpstr>
      <vt:lpstr>Groups management</vt:lpstr>
      <vt:lpstr>Groups content: Conversations</vt:lpstr>
      <vt:lpstr>Groups content: Calendar </vt:lpstr>
      <vt:lpstr>Groups content: Files</vt:lpstr>
      <vt:lpstr>Common content queries</vt:lpstr>
      <vt:lpstr>Groups API</vt:lpstr>
      <vt:lpstr>PowerPoint Presentation</vt:lpstr>
      <vt:lpstr>Roadmap</vt:lpstr>
      <vt:lpstr>Groups resources</vt:lpstr>
      <vt:lpstr>Summary</vt:lpstr>
      <vt:lpstr>Developer Program launch</vt:lpstr>
      <vt:lpstr>Engage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Raquel Romano</dc:creator>
  <cp:keywords>MSVID, Brand Guidelines, Branding, Visual Identity, grid</cp:keywords>
  <dc:description>Template: _x000d_
Formatting: _x000d_
Audience Type:</dc:description>
  <cp:lastModifiedBy>Todd Baginski</cp:lastModifiedBy>
  <cp:revision>47</cp:revision>
  <dcterms:created xsi:type="dcterms:W3CDTF">2016-01-19T21:25:55Z</dcterms:created>
  <dcterms:modified xsi:type="dcterms:W3CDTF">2016-01-28T21:08:24Z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