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149" r:id="rId5"/>
  </p:sldMasterIdLst>
  <p:notesMasterIdLst>
    <p:notesMasterId r:id="rId38"/>
  </p:notesMasterIdLst>
  <p:handoutMasterIdLst>
    <p:handoutMasterId r:id="rId39"/>
  </p:handoutMasterIdLst>
  <p:sldIdLst>
    <p:sldId id="1366" r:id="rId6"/>
    <p:sldId id="1306" r:id="rId7"/>
    <p:sldId id="1367" r:id="rId8"/>
    <p:sldId id="1308" r:id="rId9"/>
    <p:sldId id="1299" r:id="rId10"/>
    <p:sldId id="1359" r:id="rId11"/>
    <p:sldId id="1360" r:id="rId12"/>
    <p:sldId id="1340" r:id="rId13"/>
    <p:sldId id="1346" r:id="rId14"/>
    <p:sldId id="1347" r:id="rId15"/>
    <p:sldId id="1348" r:id="rId16"/>
    <p:sldId id="1344" r:id="rId17"/>
    <p:sldId id="1361" r:id="rId18"/>
    <p:sldId id="1355" r:id="rId19"/>
    <p:sldId id="1362" r:id="rId20"/>
    <p:sldId id="1354" r:id="rId21"/>
    <p:sldId id="1357" r:id="rId22"/>
    <p:sldId id="1341" r:id="rId23"/>
    <p:sldId id="1363" r:id="rId24"/>
    <p:sldId id="1303" r:id="rId25"/>
    <p:sldId id="1365" r:id="rId26"/>
    <p:sldId id="1356" r:id="rId27"/>
    <p:sldId id="1350" r:id="rId28"/>
    <p:sldId id="1351" r:id="rId29"/>
    <p:sldId id="1352" r:id="rId30"/>
    <p:sldId id="1353" r:id="rId31"/>
    <p:sldId id="1364" r:id="rId32"/>
    <p:sldId id="1310" r:id="rId33"/>
    <p:sldId id="1311" r:id="rId34"/>
    <p:sldId id="1312" r:id="rId35"/>
    <p:sldId id="1313" r:id="rId36"/>
    <p:sldId id="1314" r:id="rId37"/>
  </p:sldIdLst>
  <p:sldSz cx="12188825" cy="6858000"/>
  <p:notesSz cx="7086600" cy="93726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E387D750-615C-4F0D-BDC4-13D8F2242D3F}">
          <p14:sldIdLst>
            <p14:sldId id="1366"/>
            <p14:sldId id="1306"/>
            <p14:sldId id="1367"/>
            <p14:sldId id="1308"/>
          </p14:sldIdLst>
        </p14:section>
        <p14:section name="Introduction" id="{64930E62-92AE-4C1A-A5F7-7FF0DFE085D7}">
          <p14:sldIdLst>
            <p14:sldId id="1299"/>
            <p14:sldId id="1359"/>
            <p14:sldId id="1360"/>
          </p14:sldIdLst>
        </p14:section>
        <p14:section name="Page and content modification" id="{6665162C-8FC8-4DA5-A65A-8907537E6036}">
          <p14:sldIdLst>
            <p14:sldId id="1340"/>
            <p14:sldId id="1346"/>
            <p14:sldId id="1347"/>
            <p14:sldId id="1348"/>
          </p14:sldIdLst>
        </p14:section>
        <p14:section name="JavaScript Injection" id="{74D225A8-1427-4E62-804F-3C7A9D193943}">
          <p14:sldIdLst>
            <p14:sldId id="1344"/>
            <p14:sldId id="1361"/>
            <p14:sldId id="1355"/>
            <p14:sldId id="1362"/>
            <p14:sldId id="1354"/>
            <p14:sldId id="1357"/>
          </p14:sldIdLst>
        </p14:section>
        <p14:section name="Controlling Site Settings" id="{2D10D785-29E1-41DD-97F0-0B6DEC2C6009}">
          <p14:sldIdLst>
            <p14:sldId id="1341"/>
            <p14:sldId id="1363"/>
            <p14:sldId id="1303"/>
            <p14:sldId id="1365"/>
          </p14:sldIdLst>
        </p14:section>
        <p14:section name="Performance Optimization" id="{D95A70A9-5FB0-4360-842B-F65371D9763E}">
          <p14:sldIdLst>
            <p14:sldId id="1356"/>
            <p14:sldId id="1350"/>
            <p14:sldId id="1351"/>
            <p14:sldId id="1352"/>
            <p14:sldId id="1353"/>
          </p14:sldIdLst>
        </p14:section>
        <p14:section name="Closing" id="{E969FB23-D89C-40AA-B85C-74AB85D3E249}">
          <p14:sldIdLst>
            <p14:sldId id="1364"/>
            <p14:sldId id="1310"/>
            <p14:sldId id="1311"/>
            <p14:sldId id="1312"/>
            <p14:sldId id="1313"/>
            <p14:sldId id="1314"/>
          </p14:sldIdLst>
        </p14:section>
      </p14:sectionLst>
    </p:ext>
    <p:ext uri="{EFAFB233-063F-42B5-8137-9DF3F51BA10A}">
      <p15:sldGuideLst xmlns:p15="http://schemas.microsoft.com/office/powerpoint/2012/main">
        <p15:guide id="1" orient="horz" pos="2328" userDrawn="1">
          <p15:clr>
            <a:srgbClr val="A4A3A4"/>
          </p15:clr>
        </p15:guide>
        <p15:guide id="2" orient="horz" pos="3000" userDrawn="1">
          <p15:clr>
            <a:srgbClr val="A4A3A4"/>
          </p15:clr>
        </p15:guide>
        <p15:guide id="3" orient="horz" pos="4200" userDrawn="1">
          <p15:clr>
            <a:srgbClr val="A4A3A4"/>
          </p15:clr>
        </p15:guide>
        <p15:guide id="8" orient="horz" pos="2376" userDrawn="1">
          <p15:clr>
            <a:srgbClr val="A4A3A4"/>
          </p15:clr>
        </p15:guide>
        <p15:guide id="9" orient="horz" pos="2952" userDrawn="1">
          <p15:clr>
            <a:srgbClr val="A4A3A4"/>
          </p15:clr>
        </p15:guide>
        <p15:guide id="10" pos="311" userDrawn="1">
          <p15:clr>
            <a:srgbClr val="A4A3A4"/>
          </p15:clr>
        </p15:guide>
        <p15:guide id="12" pos="7559" userDrawn="1">
          <p15:clr>
            <a:srgbClr val="A4A3A4"/>
          </p15:clr>
        </p15:guide>
        <p15:guide id="14" pos="3911" userDrawn="1">
          <p15:clr>
            <a:srgbClr val="A4A3A4"/>
          </p15:clr>
        </p15:guide>
        <p15:guide id="15" pos="2111" userDrawn="1">
          <p15:clr>
            <a:srgbClr val="A4A3A4"/>
          </p15:clr>
        </p15:guide>
        <p15:guide id="19" pos="2759" userDrawn="1">
          <p15:clr>
            <a:srgbClr val="A4A3A4"/>
          </p15:clr>
        </p15:guide>
        <p15:guide id="20" orient="horz" pos="2040" userDrawn="1">
          <p15:clr>
            <a:srgbClr val="A4A3A4"/>
          </p15:clr>
        </p15:guide>
        <p15:guide id="21" orient="horz" pos="2880" userDrawn="1">
          <p15:clr>
            <a:srgbClr val="A4A3A4"/>
          </p15:clr>
        </p15:guide>
        <p15:guide id="22" orient="horz" pos="3942">
          <p15:clr>
            <a:srgbClr val="A4A3A4"/>
          </p15:clr>
        </p15:guide>
        <p15:guide id="23" pos="7229">
          <p15:clr>
            <a:srgbClr val="A4A3A4"/>
          </p15:clr>
        </p15:guide>
        <p15:guide id="24" orient="horz" pos="3648" userDrawn="1">
          <p15:clr>
            <a:srgbClr val="A4A3A4"/>
          </p15:clr>
        </p15:guide>
        <p15:guide id="25" orient="horz" pos="4104" userDrawn="1">
          <p15:clr>
            <a:srgbClr val="A4A3A4"/>
          </p15:clr>
        </p15:guide>
        <p15:guide id="26" orient="horz" pos="3696" userDrawn="1">
          <p15:clr>
            <a:srgbClr val="A4A3A4"/>
          </p15:clr>
        </p15:guide>
        <p15:guide id="27" pos="149">
          <p15:clr>
            <a:srgbClr val="A4A3A4"/>
          </p15:clr>
        </p15:guide>
        <p15:guide id="28" pos="1967" userDrawn="1">
          <p15:clr>
            <a:srgbClr val="A4A3A4"/>
          </p15:clr>
        </p15:guide>
        <p15:guide id="29" pos="604">
          <p15:clr>
            <a:srgbClr val="A4A3A4"/>
          </p15:clr>
        </p15:guide>
      </p15:sldGuideLst>
    </p:ext>
    <p:ext uri="{2D200454-40CA-4A62-9FC3-DE9A4176ACB9}">
      <p15:notesGuideLst xmlns:p15="http://schemas.microsoft.com/office/powerpoint/2012/main">
        <p15:guide id="1" orient="horz" pos="2904" userDrawn="1">
          <p15:clr>
            <a:srgbClr val="A4A3A4"/>
          </p15:clr>
        </p15:guide>
        <p15:guide id="2" pos="2183" userDrawn="1">
          <p15:clr>
            <a:srgbClr val="A4A3A4"/>
          </p15:clr>
        </p15:guide>
        <p15:guide id="3" orient="horz" pos="2952" userDrawn="1">
          <p15:clr>
            <a:srgbClr val="A4A3A4"/>
          </p15:clr>
        </p15:guide>
        <p15:guide id="4" pos="223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36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696"/>
    <a:srgbClr val="EB3C00"/>
    <a:srgbClr val="0072C6"/>
    <a:srgbClr val="0088EE"/>
    <a:srgbClr val="2D82FF"/>
    <a:srgbClr val="FFFF99"/>
    <a:srgbClr val="0042AC"/>
    <a:srgbClr val="D2D2D2"/>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84869" autoAdjust="0"/>
  </p:normalViewPr>
  <p:slideViewPr>
    <p:cSldViewPr snapToGrid="0">
      <p:cViewPr varScale="1">
        <p:scale>
          <a:sx n="118" d="100"/>
          <a:sy n="118" d="100"/>
        </p:scale>
        <p:origin x="312" y="96"/>
      </p:cViewPr>
      <p:guideLst>
        <p:guide orient="horz" pos="2328"/>
        <p:guide orient="horz" pos="3000"/>
        <p:guide orient="horz" pos="4200"/>
        <p:guide orient="horz" pos="2376"/>
        <p:guide orient="horz" pos="2952"/>
        <p:guide pos="311"/>
        <p:guide pos="7559"/>
        <p:guide pos="3911"/>
        <p:guide pos="2111"/>
        <p:guide pos="2759"/>
        <p:guide orient="horz" pos="2040"/>
        <p:guide orient="horz" pos="2880"/>
        <p:guide orient="horz" pos="3942"/>
        <p:guide pos="7229"/>
        <p:guide orient="horz" pos="3648"/>
        <p:guide orient="horz" pos="4104"/>
        <p:guide orient="horz" pos="3696"/>
        <p:guide pos="149"/>
        <p:guide pos="1967"/>
        <p:guide pos="604"/>
      </p:guideLst>
    </p:cSldViewPr>
  </p:slid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7" d="100"/>
          <a:sy n="87" d="100"/>
        </p:scale>
        <p:origin x="3780" y="102"/>
      </p:cViewPr>
      <p:guideLst>
        <p:guide orient="horz" pos="2904"/>
        <p:guide pos="2183"/>
        <p:guide orient="horz" pos="2952"/>
        <p:guide pos="223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Office 365</a:t>
            </a:r>
            <a:endParaRPr lang="en-US" dirty="0"/>
          </a:p>
        </p:txBody>
      </p:sp>
      <p:sp>
        <p:nvSpPr>
          <p:cNvPr id="8" name="Footer Placeholder 7"/>
          <p:cNvSpPr>
            <a:spLocks noGrp="1"/>
          </p:cNvSpPr>
          <p:nvPr>
            <p:ph type="ftr" sz="quarter" idx="2"/>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2014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76365" y="8902344"/>
            <a:ext cx="1108594" cy="468630"/>
          </a:xfrm>
          <a:prstGeom prst="rect">
            <a:avLst/>
          </a:prstGeom>
        </p:spPr>
        <p:txBody>
          <a:bodyPr vert="horz" lIns="94044" tIns="47022" rIns="94044" bIns="47022"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20688" y="703263"/>
            <a:ext cx="6245225" cy="3514725"/>
          </a:xfrm>
          <a:prstGeom prst="rect">
            <a:avLst/>
          </a:prstGeom>
          <a:noFill/>
          <a:ln w="12700">
            <a:solidFill>
              <a:prstClr val="black"/>
            </a:solidFill>
          </a:ln>
        </p:spPr>
        <p:txBody>
          <a:bodyPr vert="horz" lIns="94044" tIns="47022" rIns="94044" bIns="47022" rtlCol="0" anchor="ctr"/>
          <a:lstStyle/>
          <a:p>
            <a:endParaRPr lang="en-US"/>
          </a:p>
        </p:txBody>
      </p:sp>
      <p:sp>
        <p:nvSpPr>
          <p:cNvPr id="12" name="Notes Placeholder 11"/>
          <p:cNvSpPr>
            <a:spLocks noGrp="1"/>
          </p:cNvSpPr>
          <p:nvPr>
            <p:ph type="body" sz="quarter" idx="3"/>
          </p:nvPr>
        </p:nvSpPr>
        <p:spPr>
          <a:xfrm>
            <a:off x="708660" y="4451985"/>
            <a:ext cx="5669280" cy="4217670"/>
          </a:xfrm>
          <a:prstGeom prst="rect">
            <a:avLst/>
          </a:prstGeom>
        </p:spPr>
        <p:txBody>
          <a:bodyPr vert="horz" lIns="94044" tIns="47022" rIns="94044" bIns="4702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6106286" y="8902344"/>
            <a:ext cx="978673" cy="468630"/>
          </a:xfrm>
          <a:prstGeom prst="rect">
            <a:avLst/>
          </a:prstGeom>
        </p:spPr>
        <p:txBody>
          <a:bodyPr vert="horz" lIns="94044" tIns="47022" rIns="94044" bIns="47022"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Office 365</a:t>
            </a:r>
            <a:endParaRPr lang="en-US" dirty="0"/>
          </a:p>
        </p:txBody>
      </p:sp>
      <p:sp>
        <p:nvSpPr>
          <p:cNvPr id="15"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2867">
              <a:spcAft>
                <a:spcPts val="336"/>
              </a:spcAft>
            </a:pPr>
            <a:endParaRPr lang="en-US" dirty="0" smtClean="0">
              <a:solidFill>
                <a:schemeClr val="bg1"/>
              </a:solidFill>
            </a:endParaRPr>
          </a:p>
        </p:txBody>
      </p:sp>
      <p:sp>
        <p:nvSpPr>
          <p:cNvPr id="6" name="Date Placeholder 5"/>
          <p:cNvSpPr>
            <a:spLocks noGrp="1"/>
          </p:cNvSpPr>
          <p:nvPr>
            <p:ph type="dt" idx="12"/>
          </p:nvPr>
        </p:nvSpPr>
        <p:spPr>
          <a:xfrm>
            <a:off x="4014100" y="0"/>
            <a:ext cx="3070860" cy="468630"/>
          </a:xfrm>
          <a:prstGeom prst="rect">
            <a:avLst/>
          </a:prstGeom>
        </p:spPr>
        <p:txBody>
          <a:bodyPr/>
          <a:lstStyle/>
          <a:p>
            <a:fld id="{D4664A66-7F43-48D1-91D2-AE7A931D6495}" type="datetime1">
              <a:rPr lang="en-US" smtClean="0">
                <a:solidFill>
                  <a:prstClr val="black"/>
                </a:solidFill>
              </a:rPr>
              <a:pPr/>
              <a:t>6/12/2015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
        <p:nvSpPr>
          <p:cNvPr id="8"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solidFill>
                  <a:prstClr val="black"/>
                </a:solidFill>
              </a:rPr>
              <a:t>Microsoft Office</a:t>
            </a:r>
            <a:endParaRPr lang="en-US" dirty="0">
              <a:solidFill>
                <a:prstClr val="black"/>
              </a:solidFill>
            </a:endParaRPr>
          </a:p>
        </p:txBody>
      </p:sp>
      <p:sp>
        <p:nvSpPr>
          <p:cNvPr id="9"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4507235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smtClean="0"/>
          </a:p>
        </p:txBody>
      </p:sp>
      <p:sp>
        <p:nvSpPr>
          <p:cNvPr id="4" name="Date Placeholder 3"/>
          <p:cNvSpPr>
            <a:spLocks noGrp="1"/>
          </p:cNvSpPr>
          <p:nvPr>
            <p:ph type="dt" idx="10"/>
          </p:nvPr>
        </p:nvSpPr>
        <p:spPr>
          <a:xfrm>
            <a:off x="4014100" y="0"/>
            <a:ext cx="3070860" cy="468630"/>
          </a:xfrm>
          <a:prstGeom prst="rect">
            <a:avLst/>
          </a:prstGeom>
        </p:spPr>
        <p:txBody>
          <a:bodyPr/>
          <a:lstStyle/>
          <a:p>
            <a:fld id="{016D4FFF-EA12-4113-A505-A90247173362}" type="datetime1">
              <a:rPr lang="en-US" smtClean="0">
                <a:solidFill>
                  <a:prstClr val="black"/>
                </a:solidFill>
              </a:rPr>
              <a:pPr/>
              <a:t>6/12/2015</a:t>
            </a:fld>
            <a:endParaRPr lang="en-US" dirty="0">
              <a:solidFill>
                <a:prstClr val="black"/>
              </a:solidFill>
            </a:endParaRPr>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solidFill>
                  <a:prstClr val="black"/>
                </a:solidFill>
              </a:rPr>
              <a:pPr/>
              <a:t>18</a:t>
            </a:fld>
            <a:endParaRPr lang="en-US" dirty="0">
              <a:solidFill>
                <a:prstClr val="black"/>
              </a:solidFill>
            </a:endParaRPr>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5343816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noProof="0" dirty="0" smtClean="0"/>
              <a:t>Vesa</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21</a:t>
            </a:fld>
            <a:endParaRPr lang="en-US"/>
          </a:p>
        </p:txBody>
      </p:sp>
    </p:spTree>
    <p:extLst>
      <p:ext uri="{BB962C8B-B14F-4D97-AF65-F5344CB8AC3E}">
        <p14:creationId xmlns:p14="http://schemas.microsoft.com/office/powerpoint/2010/main" val="26102600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smtClean="0"/>
          </a:p>
        </p:txBody>
      </p:sp>
      <p:sp>
        <p:nvSpPr>
          <p:cNvPr id="4" name="Date Placeholder 3"/>
          <p:cNvSpPr>
            <a:spLocks noGrp="1"/>
          </p:cNvSpPr>
          <p:nvPr>
            <p:ph type="dt" idx="10"/>
          </p:nvPr>
        </p:nvSpPr>
        <p:spPr>
          <a:xfrm>
            <a:off x="4014100" y="0"/>
            <a:ext cx="3070860" cy="468630"/>
          </a:xfrm>
          <a:prstGeom prst="rect">
            <a:avLst/>
          </a:prstGeom>
        </p:spPr>
        <p:txBody>
          <a:bodyPr/>
          <a:lstStyle/>
          <a:p>
            <a:fld id="{016D4FFF-EA12-4113-A505-A90247173362}" type="datetime1">
              <a:rPr lang="en-US" smtClean="0">
                <a:solidFill>
                  <a:prstClr val="black"/>
                </a:solidFill>
              </a:rPr>
              <a:pPr/>
              <a:t>6/12/2015</a:t>
            </a:fld>
            <a:endParaRPr lang="en-US" dirty="0">
              <a:solidFill>
                <a:prstClr val="black"/>
              </a:solidFill>
            </a:endParaRPr>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solidFill>
                  <a:prstClr val="black"/>
                </a:solidFill>
              </a:rPr>
              <a:pPr/>
              <a:t>22</a:t>
            </a:fld>
            <a:endParaRPr lang="en-US" dirty="0">
              <a:solidFill>
                <a:prstClr val="black"/>
              </a:solidFill>
            </a:endParaRPr>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0211411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pPr>
              <a:defRPr/>
            </a:pPr>
            <a:r>
              <a:rPr lang="en-US" dirty="0"/>
              <a:t>Vesa</a:t>
            </a:r>
            <a:r>
              <a:rPr lang="en-US"/>
              <a:t>  </a:t>
            </a:r>
            <a:endParaRPr lang="en-US" dirty="0"/>
          </a:p>
          <a:p>
            <a:pPr>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a:t>NOTE</a:t>
            </a:r>
            <a:r>
              <a:rPr lang="en-US" dirty="0"/>
              <a:t>:</a:t>
            </a:r>
            <a:r>
              <a:rPr lang="en-US" baseline="0" dirty="0"/>
              <a:t> Remember that client side caching can be VERY helpful for bandwidth reductions… and performance optimizations. </a:t>
            </a:r>
            <a:endParaRPr lang="en-US" dirty="0"/>
          </a:p>
          <a:p>
            <a:endParaRPr lang="en-US" baseline="0" dirty="0"/>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Caching Examples located here: </a:t>
            </a:r>
            <a:r>
              <a:rPr lang="en-US" dirty="0">
                <a:latin typeface="Segoe UI Light" panose="020B0502040204020203" pitchFamily="34" charset="0"/>
                <a:cs typeface="Segoe UI Light" panose="020B0502040204020203" pitchFamily="34" charset="0"/>
              </a:rPr>
              <a:t>https://github.com/OfficeDev/PnP/tree/master/Samples/Performance.Caching</a:t>
            </a:r>
          </a:p>
          <a:p>
            <a:r>
              <a:rPr lang="en-US" dirty="0"/>
              <a:t> </a:t>
            </a:r>
          </a:p>
        </p:txBody>
      </p:sp>
      <p:sp>
        <p:nvSpPr>
          <p:cNvPr id="4" name="Header Placeholder 3"/>
          <p:cNvSpPr>
            <a:spLocks noGrp="1"/>
          </p:cNvSpPr>
          <p:nvPr>
            <p:ph type="hdr" sz="quarter" idx="10"/>
          </p:nvPr>
        </p:nvSpPr>
        <p:spPr/>
        <p:txBody>
          <a:bodyPr/>
          <a:lstStyle/>
          <a:p>
            <a:r>
              <a:rPr lang="en-US" smtClean="0"/>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0FFA33-A08C-4ACD-978C-2B351DA77195}" type="datetime1">
              <a:rPr lang="en-US" smtClean="0"/>
              <a:t>6/12/2015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8939917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pPr marL="228600" indent="-228600">
              <a:buFont typeface="+mj-lt"/>
              <a:buAutoNum type="arabicPeriod"/>
            </a:pPr>
            <a:r>
              <a:rPr lang="en-US" dirty="0" smtClean="0"/>
              <a:t>Static</a:t>
            </a:r>
            <a:r>
              <a:rPr lang="en-US" baseline="0" dirty="0" smtClean="0"/>
              <a:t> assets like images, JS files, and CSS files are deployed together with the master page and asp files to the root site collection of the a web application or a tenant.</a:t>
            </a:r>
          </a:p>
          <a:p>
            <a:pPr marL="228600" indent="-228600">
              <a:buFont typeface="+mj-lt"/>
              <a:buAutoNum type="arabicPeriod"/>
            </a:pPr>
            <a:r>
              <a:rPr lang="en-US" baseline="0" dirty="0" smtClean="0"/>
              <a:t>Dynamic files like master pages and other asp pages are deployed to the each site collections.</a:t>
            </a:r>
          </a:p>
          <a:p>
            <a:pPr marL="228600" indent="-228600">
              <a:buFont typeface="+mj-lt"/>
              <a:buAutoNum type="arabicPeriod"/>
            </a:pPr>
            <a:r>
              <a:rPr lang="en-US" baseline="0" dirty="0" smtClean="0"/>
              <a:t>Static files are referenced from the root site collection using relative links.</a:t>
            </a:r>
          </a:p>
          <a:p>
            <a:endParaRPr lang="en-US" baseline="0" dirty="0" smtClean="0"/>
          </a:p>
          <a:p>
            <a:r>
              <a:rPr lang="en-US" baseline="0" dirty="0" smtClean="0"/>
              <a:t>Provides one location to change most of the functionalities and there’s no need to deploy all the image, CSS, or JS files to each of the site collection.</a:t>
            </a:r>
            <a:endParaRPr lang="en-US" dirty="0"/>
          </a:p>
        </p:txBody>
      </p:sp>
    </p:spTree>
    <p:extLst>
      <p:ext uri="{BB962C8B-B14F-4D97-AF65-F5344CB8AC3E}">
        <p14:creationId xmlns:p14="http://schemas.microsoft.com/office/powerpoint/2010/main" val="38195607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Vesa  </a:t>
            </a:r>
          </a:p>
          <a:p>
            <a:endParaRPr lang="en-US" dirty="0"/>
          </a:p>
          <a:p>
            <a:r>
              <a:rPr lang="en-US" dirty="0"/>
              <a:t>NOTE: Any element that requires</a:t>
            </a:r>
            <a:r>
              <a:rPr lang="en-US" baseline="0" dirty="0"/>
              <a:t> service side processing (</a:t>
            </a:r>
            <a:r>
              <a:rPr lang="en-US" baseline="0" dirty="0" err="1"/>
              <a:t>ie</a:t>
            </a:r>
            <a:r>
              <a:rPr lang="en-US" baseline="0" dirty="0"/>
              <a:t> Master Pages, Page Layouts, </a:t>
            </a:r>
            <a:r>
              <a:rPr lang="en-US" baseline="0" dirty="0" err="1"/>
              <a:t>etc</a:t>
            </a:r>
            <a:r>
              <a:rPr lang="en-US" baseline="0" dirty="0"/>
              <a:t> need to be resident in the site collection. ) </a:t>
            </a:r>
          </a:p>
          <a:p>
            <a:endParaRPr lang="en-US" baseline="0" dirty="0"/>
          </a:p>
          <a:p>
            <a:r>
              <a:rPr lang="en-US" baseline="0" dirty="0" err="1"/>
              <a:t>Javascript</a:t>
            </a:r>
            <a:r>
              <a:rPr lang="en-US" baseline="0" dirty="0"/>
              <a:t> </a:t>
            </a:r>
            <a:r>
              <a:rPr lang="en-US" baseline="0" dirty="0" err="1"/>
              <a:t>refernces</a:t>
            </a:r>
            <a:r>
              <a:rPr lang="en-US" baseline="0" dirty="0"/>
              <a:t> must INITITATE from the site for the most part – you can dynamically load external JS but the </a:t>
            </a:r>
            <a:r>
              <a:rPr lang="en-US" baseline="0" dirty="0" err="1"/>
              <a:t>initital</a:t>
            </a:r>
            <a:r>
              <a:rPr lang="en-US" baseline="0" dirty="0"/>
              <a:t> JS file has to be located in the site. </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25</a:t>
            </a:fld>
            <a:endParaRPr lang="en-US"/>
          </a:p>
        </p:txBody>
      </p:sp>
    </p:spTree>
    <p:extLst>
      <p:ext uri="{BB962C8B-B14F-4D97-AF65-F5344CB8AC3E}">
        <p14:creationId xmlns:p14="http://schemas.microsoft.com/office/powerpoint/2010/main" val="22615226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Vesa</a:t>
            </a:r>
            <a:r>
              <a:rPr lang="en-US"/>
              <a:t> </a:t>
            </a:r>
            <a:endParaRPr lang="en-GB"/>
          </a:p>
        </p:txBody>
      </p:sp>
      <p:sp>
        <p:nvSpPr>
          <p:cNvPr id="4" name="Slide Number Placeholder 3"/>
          <p:cNvSpPr>
            <a:spLocks noGrp="1"/>
          </p:cNvSpPr>
          <p:nvPr>
            <p:ph type="sldNum" sz="quarter" idx="10"/>
          </p:nvPr>
        </p:nvSpPr>
        <p:spPr/>
        <p:txBody>
          <a:bodyPr/>
          <a:lstStyle/>
          <a:p>
            <a:fld id="{4CFD207A-07DF-40AD-A916-9872E089CE7A}" type="slidenum">
              <a:rPr lang="en-US" smtClean="0"/>
              <a:t>27</a:t>
            </a:fld>
            <a:endParaRPr lang="en-US"/>
          </a:p>
        </p:txBody>
      </p:sp>
    </p:spTree>
    <p:extLst>
      <p:ext uri="{BB962C8B-B14F-4D97-AF65-F5344CB8AC3E}">
        <p14:creationId xmlns:p14="http://schemas.microsoft.com/office/powerpoint/2010/main" val="7608465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6/12/2015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25689093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30</a:t>
            </a:fld>
            <a:endParaRPr lang="en-US"/>
          </a:p>
        </p:txBody>
      </p:sp>
    </p:spTree>
    <p:extLst>
      <p:ext uri="{BB962C8B-B14F-4D97-AF65-F5344CB8AC3E}">
        <p14:creationId xmlns:p14="http://schemas.microsoft.com/office/powerpoint/2010/main" val="33912200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5288" y="692150"/>
            <a:ext cx="6142037" cy="3455988"/>
          </a:xfrm>
          <a:prstGeom prst="rect">
            <a:avLst/>
          </a:prstGeom>
        </p:spPr>
      </p:sp>
      <p:sp>
        <p:nvSpPr>
          <p:cNvPr id="3" name="Notes Placeholder 2"/>
          <p:cNvSpPr>
            <a:spLocks noGrp="1"/>
          </p:cNvSpPr>
          <p:nvPr>
            <p:ph type="body" idx="1"/>
          </p:nvPr>
        </p:nvSpPr>
        <p:spPr>
          <a:xfrm>
            <a:off x="693254" y="4379002"/>
            <a:ext cx="5546035" cy="4148528"/>
          </a:xfrm>
          <a:prstGeom prst="rect">
            <a:avLst/>
          </a:prstGeom>
        </p:spPr>
        <p:txBody>
          <a:bodyPr>
            <a:normAutofit/>
          </a:bodyPr>
          <a:lstStyle/>
          <a:p>
            <a:endParaRPr lang="en-US"/>
          </a:p>
        </p:txBody>
      </p:sp>
      <p:sp>
        <p:nvSpPr>
          <p:cNvPr id="6" name="Date Placeholder 5"/>
          <p:cNvSpPr>
            <a:spLocks noGrp="1"/>
          </p:cNvSpPr>
          <p:nvPr>
            <p:ph type="dt" idx="10"/>
          </p:nvPr>
        </p:nvSpPr>
        <p:spPr>
          <a:xfrm>
            <a:off x="3926837" y="0"/>
            <a:ext cx="3004102" cy="460948"/>
          </a:xfrm>
          <a:prstGeom prst="rect">
            <a:avLst/>
          </a:prstGeom>
        </p:spPr>
        <p:txBody>
          <a:bodyPr/>
          <a:lstStyle/>
          <a:p>
            <a:fld id="{CF65DC99-4379-44AE-9BA7-822724421C33}" type="datetime1">
              <a:rPr lang="en-US" smtClean="0">
                <a:solidFill>
                  <a:prstClr val="black"/>
                </a:solidFill>
              </a:rPr>
              <a:pPr/>
              <a:t>6/12/2015</a:t>
            </a:fld>
            <a:endParaRPr lang="en-US" dirty="0">
              <a:solidFill>
                <a:prstClr val="black"/>
              </a:solidFill>
            </a:endParaRPr>
          </a:p>
        </p:txBody>
      </p:sp>
      <p:sp>
        <p:nvSpPr>
          <p:cNvPr id="9" name="Footer Placeholder 8"/>
          <p:cNvSpPr>
            <a:spLocks noGrp="1"/>
          </p:cNvSpPr>
          <p:nvPr>
            <p:ph type="ftr" sz="quarter" idx="11"/>
          </p:nvPr>
        </p:nvSpPr>
        <p:spPr>
          <a:xfrm>
            <a:off x="0" y="8756403"/>
            <a:ext cx="6239289" cy="460948"/>
          </a:xfrm>
          <a:prstGeom prst="rect">
            <a:avLst/>
          </a:prstGeom>
        </p:spPr>
        <p:txBody>
          <a:bodyPr/>
          <a:lstStyle/>
          <a:p>
            <a:r>
              <a:rPr lang="en-US" smtClean="0">
                <a:solidFill>
                  <a:srgbClr val="000000"/>
                </a:solidFill>
                <a:latin typeface="Segoe UI Light"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Light"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Light" pitchFamily="34" charset="0"/>
              </a:rPr>
            </a:br>
            <a:r>
              <a:rPr lang="en-US" smtClean="0">
                <a:solidFill>
                  <a:srgbClr val="000000"/>
                </a:solidFill>
                <a:latin typeface="Segoe UI Light" pitchFamily="34" charset="0"/>
              </a:rPr>
              <a:t>MICROSOFT MAKES NO WARRANTIES, EXPRESS, IMPLIED OR STATUTORY, AS TO THE INFORMATION IN THIS PRESENTATION.</a:t>
            </a:r>
            <a:endParaRPr lang="en-US" dirty="0" smtClean="0">
              <a:solidFill>
                <a:srgbClr val="000000"/>
              </a:solidFill>
              <a:latin typeface="Segoe UI Light" pitchFamily="34" charset="0"/>
            </a:endParaRPr>
          </a:p>
        </p:txBody>
      </p:sp>
      <p:sp>
        <p:nvSpPr>
          <p:cNvPr id="10" name="Slide Number Placeholder 9"/>
          <p:cNvSpPr>
            <a:spLocks noGrp="1"/>
          </p:cNvSpPr>
          <p:nvPr>
            <p:ph type="sldNum" sz="quarter" idx="12"/>
          </p:nvPr>
        </p:nvSpPr>
        <p:spPr>
          <a:xfrm>
            <a:off x="6239289" y="8756403"/>
            <a:ext cx="691650" cy="460948"/>
          </a:xfrm>
          <a:prstGeom prst="rect">
            <a:avLst/>
          </a:prstGeom>
        </p:spPr>
        <p:txBody>
          <a:bodyPr/>
          <a:lstStyle/>
          <a:p>
            <a:fld id="{8B263312-38AA-4E1E-B2B5-0F8F122B24FE}" type="slidenum">
              <a:rPr lang="en-US" smtClean="0">
                <a:solidFill>
                  <a:prstClr val="black"/>
                </a:solidFill>
              </a:rPr>
              <a:pPr/>
              <a:t>32</a:t>
            </a:fld>
            <a:endParaRPr lang="en-US" dirty="0">
              <a:solidFill>
                <a:prstClr val="black"/>
              </a:solidFill>
            </a:endParaRPr>
          </a:p>
        </p:txBody>
      </p:sp>
      <p:sp>
        <p:nvSpPr>
          <p:cNvPr id="11" name="Header Placeholder 10"/>
          <p:cNvSpPr>
            <a:spLocks noGrp="1"/>
          </p:cNvSpPr>
          <p:nvPr>
            <p:ph type="hdr" sz="quarter" idx="13"/>
          </p:nvPr>
        </p:nvSpPr>
        <p:spPr>
          <a:xfrm>
            <a:off x="0" y="0"/>
            <a:ext cx="3004102" cy="460948"/>
          </a:xfrm>
          <a:prstGeom prst="rect">
            <a:avLst/>
          </a:prstGeom>
        </p:spPr>
        <p:txBody>
          <a:bodyPr/>
          <a:lstStyle/>
          <a:p>
            <a:r>
              <a:rPr lang="en-US" smtClean="0">
                <a:solidFill>
                  <a:prstClr val="black"/>
                </a:solidFill>
              </a:rPr>
              <a:t>Microsoft Consumer Channels and Central Marketing Group</a:t>
            </a:r>
            <a:endParaRPr lang="en-US" dirty="0">
              <a:solidFill>
                <a:prstClr val="black"/>
              </a:solidFill>
            </a:endParaRPr>
          </a:p>
        </p:txBody>
      </p:sp>
    </p:spTree>
    <p:extLst>
      <p:ext uri="{BB962C8B-B14F-4D97-AF65-F5344CB8AC3E}">
        <p14:creationId xmlns:p14="http://schemas.microsoft.com/office/powerpoint/2010/main" val="1098062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Office 365 developer vision focuses on the</a:t>
            </a:r>
            <a:r>
              <a:rPr lang="en-US" baseline="0" dirty="0" smtClean="0"/>
              <a:t> </a:t>
            </a:r>
            <a:r>
              <a:rPr lang="en-US" dirty="0" smtClean="0"/>
              <a:t>Users’ experience and their data.</a:t>
            </a:r>
            <a:r>
              <a:rPr lang="en-US" baseline="0" dirty="0" smtClean="0"/>
              <a:t> As a developer you can bring your applications into their user experience. With over 1.2+ billion users of Office Worldwide, this is a huge opportunity to provide a window into your applications. As well as being able to connect into their data and add intelligence to your applications. There are currently 850 million events created a month and a total of 470Pb+ of data stored in the service that can add value to for our Users’.</a:t>
            </a:r>
            <a:endParaRPr lang="en-US" dirty="0"/>
          </a:p>
        </p:txBody>
      </p:sp>
      <p:sp>
        <p:nvSpPr>
          <p:cNvPr id="4" name="Slide Number Placeholder 3"/>
          <p:cNvSpPr>
            <a:spLocks noGrp="1"/>
          </p:cNvSpPr>
          <p:nvPr>
            <p:ph type="sldNum" sz="quarter" idx="10"/>
          </p:nvPr>
        </p:nvSpPr>
        <p:spPr/>
        <p:txBody>
          <a:bodyPr/>
          <a:lstStyle/>
          <a:p>
            <a:fld id="{243EF4D2-68E2-435F-819B-A8051FCA73E5}" type="slidenum">
              <a:rPr lang="en-US" smtClean="0"/>
              <a:t>3</a:t>
            </a:fld>
            <a:endParaRPr lang="en-US"/>
          </a:p>
        </p:txBody>
      </p:sp>
    </p:spTree>
    <p:extLst>
      <p:ext uri="{BB962C8B-B14F-4D97-AF65-F5344CB8AC3E}">
        <p14:creationId xmlns:p14="http://schemas.microsoft.com/office/powerpoint/2010/main" val="3149363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Vesa</a:t>
            </a:r>
            <a:r>
              <a:rPr lang="en-US"/>
              <a:t> </a:t>
            </a:r>
            <a:endParaRPr lang="en-GB"/>
          </a:p>
        </p:txBody>
      </p:sp>
      <p:sp>
        <p:nvSpPr>
          <p:cNvPr id="4" name="Slide Number Placeholder 3"/>
          <p:cNvSpPr>
            <a:spLocks noGrp="1"/>
          </p:cNvSpPr>
          <p:nvPr>
            <p:ph type="sldNum" sz="quarter" idx="10"/>
          </p:nvPr>
        </p:nvSpPr>
        <p:spPr/>
        <p:txBody>
          <a:bodyPr/>
          <a:lstStyle/>
          <a:p>
            <a:fld id="{4CFD207A-07DF-40AD-A916-9872E089CE7A}" type="slidenum">
              <a:rPr lang="en-US" smtClean="0"/>
              <a:t>4</a:t>
            </a:fld>
            <a:endParaRPr lang="en-US"/>
          </a:p>
        </p:txBody>
      </p:sp>
    </p:spTree>
    <p:extLst>
      <p:ext uri="{BB962C8B-B14F-4D97-AF65-F5344CB8AC3E}">
        <p14:creationId xmlns:p14="http://schemas.microsoft.com/office/powerpoint/2010/main" val="21695620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smtClean="0"/>
          </a:p>
        </p:txBody>
      </p:sp>
      <p:sp>
        <p:nvSpPr>
          <p:cNvPr id="4" name="Date Placeholder 3"/>
          <p:cNvSpPr>
            <a:spLocks noGrp="1"/>
          </p:cNvSpPr>
          <p:nvPr>
            <p:ph type="dt" idx="10"/>
          </p:nvPr>
        </p:nvSpPr>
        <p:spPr>
          <a:xfrm>
            <a:off x="4014100" y="0"/>
            <a:ext cx="3070860" cy="468630"/>
          </a:xfrm>
          <a:prstGeom prst="rect">
            <a:avLst/>
          </a:prstGeom>
        </p:spPr>
        <p:txBody>
          <a:bodyPr/>
          <a:lstStyle/>
          <a:p>
            <a:fld id="{016D4FFF-EA12-4113-A505-A90247173362}" type="datetime1">
              <a:rPr lang="en-US" smtClean="0">
                <a:solidFill>
                  <a:prstClr val="black"/>
                </a:solidFill>
              </a:rPr>
              <a:pPr/>
              <a:t>6/12/2015</a:t>
            </a:fld>
            <a:endParaRPr lang="en-US" dirty="0">
              <a:solidFill>
                <a:prstClr val="black"/>
              </a:solidFill>
            </a:endParaRPr>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solidFill>
                  <a:prstClr val="black"/>
                </a:solidFill>
              </a:rPr>
              <a:pPr/>
              <a:t>5</a:t>
            </a:fld>
            <a:endParaRPr lang="en-US" dirty="0">
              <a:solidFill>
                <a:prstClr val="black"/>
              </a:solidFill>
            </a:endParaRPr>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056340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noProof="0" dirty="0" smtClean="0"/>
              <a:t>Vesa</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a:p>
        </p:txBody>
      </p:sp>
    </p:spTree>
    <p:extLst>
      <p:ext uri="{BB962C8B-B14F-4D97-AF65-F5344CB8AC3E}">
        <p14:creationId xmlns:p14="http://schemas.microsoft.com/office/powerpoint/2010/main" val="921324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noProof="0" dirty="0" smtClean="0"/>
              <a:t>Vesa</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7</a:t>
            </a:fld>
            <a:endParaRPr lang="en-US"/>
          </a:p>
        </p:txBody>
      </p:sp>
    </p:spTree>
    <p:extLst>
      <p:ext uri="{BB962C8B-B14F-4D97-AF65-F5344CB8AC3E}">
        <p14:creationId xmlns:p14="http://schemas.microsoft.com/office/powerpoint/2010/main" val="22377178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smtClean="0"/>
          </a:p>
        </p:txBody>
      </p:sp>
      <p:sp>
        <p:nvSpPr>
          <p:cNvPr id="4" name="Date Placeholder 3"/>
          <p:cNvSpPr>
            <a:spLocks noGrp="1"/>
          </p:cNvSpPr>
          <p:nvPr>
            <p:ph type="dt" idx="10"/>
          </p:nvPr>
        </p:nvSpPr>
        <p:spPr>
          <a:xfrm>
            <a:off x="4014100" y="0"/>
            <a:ext cx="3070860" cy="468630"/>
          </a:xfrm>
          <a:prstGeom prst="rect">
            <a:avLst/>
          </a:prstGeom>
        </p:spPr>
        <p:txBody>
          <a:bodyPr/>
          <a:lstStyle/>
          <a:p>
            <a:fld id="{016D4FFF-EA12-4113-A505-A90247173362}" type="datetime1">
              <a:rPr lang="en-US" smtClean="0">
                <a:solidFill>
                  <a:prstClr val="black"/>
                </a:solidFill>
              </a:rPr>
              <a:pPr/>
              <a:t>6/12/2015</a:t>
            </a:fld>
            <a:endParaRPr lang="en-US" dirty="0">
              <a:solidFill>
                <a:prstClr val="black"/>
              </a:solidFill>
            </a:endParaRPr>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solidFill>
                  <a:prstClr val="black"/>
                </a:solidFill>
              </a:rPr>
              <a:pPr/>
              <a:t>8</a:t>
            </a:fld>
            <a:endParaRPr lang="en-US" dirty="0">
              <a:solidFill>
                <a:prstClr val="black"/>
              </a:solidFill>
            </a:endParaRPr>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0106700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smtClean="0"/>
          </a:p>
        </p:txBody>
      </p:sp>
      <p:sp>
        <p:nvSpPr>
          <p:cNvPr id="4" name="Date Placeholder 3"/>
          <p:cNvSpPr>
            <a:spLocks noGrp="1"/>
          </p:cNvSpPr>
          <p:nvPr>
            <p:ph type="dt" idx="10"/>
          </p:nvPr>
        </p:nvSpPr>
        <p:spPr>
          <a:xfrm>
            <a:off x="4014100" y="0"/>
            <a:ext cx="3070860" cy="468630"/>
          </a:xfrm>
          <a:prstGeom prst="rect">
            <a:avLst/>
          </a:prstGeom>
        </p:spPr>
        <p:txBody>
          <a:bodyPr/>
          <a:lstStyle/>
          <a:p>
            <a:fld id="{016D4FFF-EA12-4113-A505-A90247173362}" type="datetime1">
              <a:rPr lang="en-US" smtClean="0">
                <a:solidFill>
                  <a:prstClr val="black"/>
                </a:solidFill>
              </a:rPr>
              <a:pPr/>
              <a:t>6/12/2015</a:t>
            </a:fld>
            <a:endParaRPr lang="en-US" dirty="0">
              <a:solidFill>
                <a:prstClr val="black"/>
              </a:solidFill>
            </a:endParaRPr>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solidFill>
                  <a:prstClr val="black"/>
                </a:solidFill>
              </a:rPr>
              <a:pPr/>
              <a:t>12</a:t>
            </a:fld>
            <a:endParaRPr lang="en-US" dirty="0">
              <a:solidFill>
                <a:prstClr val="black"/>
              </a:solidFill>
            </a:endParaRPr>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9655735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noProof="0" dirty="0" smtClean="0"/>
              <a:t>Vesa</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15</a:t>
            </a:fld>
            <a:endParaRPr lang="en-US"/>
          </a:p>
        </p:txBody>
      </p:sp>
    </p:spTree>
    <p:extLst>
      <p:ext uri="{BB962C8B-B14F-4D97-AF65-F5344CB8AC3E}">
        <p14:creationId xmlns:p14="http://schemas.microsoft.com/office/powerpoint/2010/main" val="15413070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292825" cy="843401"/>
          </a:xfrm>
          <a:prstGeom prst="rect">
            <a:avLst/>
          </a:prstGeom>
        </p:spPr>
      </p:pic>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558171" y="4907551"/>
            <a:ext cx="5630654" cy="195044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1014863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95535494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49392577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3706418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Alternativ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18048" r="2623"/>
          <a:stretch/>
        </p:blipFill>
        <p:spPr>
          <a:xfrm>
            <a:off x="0" y="0"/>
            <a:ext cx="12272940" cy="6858000"/>
          </a:xfrm>
          <a:prstGeom prst="rect">
            <a:avLst/>
          </a:prstGeom>
        </p:spPr>
      </p:pic>
      <p:sp>
        <p:nvSpPr>
          <p:cNvPr id="9" name="Rectangle 1"/>
          <p:cNvSpPr/>
          <p:nvPr userDrawn="1"/>
        </p:nvSpPr>
        <p:spPr bwMode="auto">
          <a:xfrm flipH="1">
            <a:off x="-5" y="0"/>
            <a:ext cx="12272939" cy="6858000"/>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493713" y="3922721"/>
            <a:ext cx="8822964" cy="1254354"/>
          </a:xfrm>
          <a:solidFill>
            <a:schemeClr val="tx2">
              <a:alpha val="8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45720" rIns="45720" bIns="72000" numCol="1" spcCol="0" rtlCol="0" fromWordArt="0" anchor="ctr" anchorCtr="0" forceAA="0" compatLnSpc="1">
            <a:prstTxWarp prst="textNoShape">
              <a:avLst/>
            </a:prstTxWarp>
            <a:noAutofit/>
          </a:bodyPr>
          <a:lstStyle>
            <a:lvl1pPr>
              <a:defRPr lang="en-US" sz="4000" dirty="0">
                <a:solidFill>
                  <a:srgbClr val="FFFFFF"/>
                </a:solidFill>
                <a:latin typeface="Segoe UI Light"/>
                <a:cs typeface="+mn-cs"/>
              </a:defRPr>
            </a:lvl1pPr>
          </a:lstStyle>
          <a:p>
            <a:pPr marL="0" lvl="0"/>
            <a:r>
              <a:rPr lang="en-US" dirty="0" smtClean="0"/>
              <a:t>Click to edit title style</a:t>
            </a:r>
            <a:endParaRPr lang="en-US" dirty="0"/>
          </a:p>
        </p:txBody>
      </p:sp>
      <p:sp>
        <p:nvSpPr>
          <p:cNvPr id="5" name="Text Placeholder 4"/>
          <p:cNvSpPr>
            <a:spLocks noGrp="1"/>
          </p:cNvSpPr>
          <p:nvPr>
            <p:ph type="body" sz="quarter" idx="12"/>
          </p:nvPr>
        </p:nvSpPr>
        <p:spPr>
          <a:xfrm>
            <a:off x="493713" y="5307324"/>
            <a:ext cx="4212197" cy="498598"/>
          </a:xfrm>
        </p:spPr>
        <p:txBody>
          <a:bodyPr>
            <a:noAutofit/>
          </a:bodyPr>
          <a:lstStyle>
            <a:lvl1pPr marL="0" indent="0">
              <a:spcBef>
                <a:spcPts val="0"/>
              </a:spcBef>
              <a:buNone/>
              <a:defRPr sz="2800" spc="-70" baseline="0">
                <a:gradFill>
                  <a:gsLst>
                    <a:gs pos="0">
                      <a:schemeClr val="bg1"/>
                    </a:gs>
                    <a:gs pos="100000">
                      <a:schemeClr val="bg1"/>
                    </a:gs>
                  </a:gsLst>
                  <a:lin ang="5400000" scaled="0"/>
                </a:gradFill>
                <a:latin typeface="+mj-lt"/>
              </a:defRPr>
            </a:lvl1pPr>
          </a:lstStyle>
          <a:p>
            <a:pPr lvl="0"/>
            <a:r>
              <a:rPr lang="en-US" sz="2400" spc="-70" smtClean="0">
                <a:solidFill>
                  <a:schemeClr val="bg1"/>
                </a:solidFill>
                <a:latin typeface="+mj-lt"/>
              </a:rPr>
              <a:t>Edit Master text styles</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80220" y="5805922"/>
            <a:ext cx="2992720" cy="1036036"/>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 y="0"/>
            <a:ext cx="2292824" cy="843401"/>
          </a:xfrm>
          <a:prstGeom prst="rect">
            <a:avLst/>
          </a:prstGeom>
        </p:spPr>
      </p:pic>
    </p:spTree>
    <p:extLst>
      <p:ext uri="{BB962C8B-B14F-4D97-AF65-F5344CB8AC3E}">
        <p14:creationId xmlns:p14="http://schemas.microsoft.com/office/powerpoint/2010/main" val="10104882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smtClean="0"/>
              <a:t>Click to edit Master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2027545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536170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600" kern="1200" spc="-70" baseline="0" smtClean="0">
                <a:gradFill>
                  <a:gsLst>
                    <a:gs pos="100000">
                      <a:schemeClr val="bg2"/>
                    </a:gs>
                    <a:gs pos="0">
                      <a:schemeClr val="bg2"/>
                    </a:gs>
                  </a:gsLst>
                  <a:lin ang="5400000" scaled="0"/>
                </a:gradFill>
                <a:latin typeface="+mj-lt"/>
                <a:ea typeface="+mn-ea"/>
                <a:cs typeface="+mn-cs"/>
              </a:defRPr>
            </a:lvl1pPr>
          </a:lstStyle>
          <a:p>
            <a:pPr marL="0" lvl="0" indent="0" algn="l" defTabSz="895619"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vert="horz" wrap="square" lIns="0" tIns="0" rIns="0" bIns="0" rtlCol="0" anchor="t">
            <a:noAutofit/>
          </a:bodyPr>
          <a:lstStyle>
            <a:lvl1pPr>
              <a:defRPr lang="en-US" dirty="0"/>
            </a:lvl1pPr>
          </a:lstStyle>
          <a:p>
            <a:pPr lvl="0"/>
            <a:r>
              <a:rPr lang="en-US" smtClean="0"/>
              <a:t>Click to edit Master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32125382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9611083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418629515"/>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2105184496"/>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25233075"/>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7060803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2004117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0972393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1990397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vider Slide Yellow">
    <p:bg>
      <p:bgPr>
        <a:solidFill>
          <a:srgbClr val="FFC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solidFill>
                  <a:schemeClr val="bg1"/>
                </a:soli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solidFill>
                  <a:schemeClr val="bg1"/>
                </a:soli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6348955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ivider Slide Grey">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solidFill>
                  <a:schemeClr val="bg1"/>
                </a:soli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solidFill>
                  <a:schemeClr val="bg1"/>
                </a:soli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7235988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643121024"/>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32942413"/>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924051652"/>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884145257"/>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Punchy Slide Yellow">
    <p:bg>
      <p:bgPr>
        <a:solidFill>
          <a:srgbClr val="FFC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solidFill>
                  <a:schemeClr val="bg1"/>
                </a:soli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487671606"/>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Punchy Slide Grey">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solidFill>
                  <a:schemeClr val="bg1"/>
                </a:soli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525484004"/>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227370417"/>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106115652"/>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523373826"/>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2016370055"/>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Slide Yellow">
    <p:bg>
      <p:bgPr>
        <a:solidFill>
          <a:srgbClr val="FFC000"/>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536206455"/>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Slide Grey">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668980344"/>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10" Type="http://schemas.openxmlformats.org/officeDocument/2006/relationships/slideLayout" Target="../slideLayouts/slideLayout42.xml"/><Relationship Id="rId19" Type="http://schemas.openxmlformats.org/officeDocument/2006/relationships/theme" Target="../theme/theme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278" r:id="rId2"/>
    <p:sldLayoutId id="2147484084" r:id="rId3"/>
    <p:sldLayoutId id="2147484085" r:id="rId4"/>
    <p:sldLayoutId id="2147484087" r:id="rId5"/>
    <p:sldLayoutId id="2147484088" r:id="rId6"/>
    <p:sldLayoutId id="2147484086" r:id="rId7"/>
    <p:sldLayoutId id="2147484090" r:id="rId8"/>
    <p:sldLayoutId id="2147484091" r:id="rId9"/>
    <p:sldLayoutId id="2147484089" r:id="rId10"/>
    <p:sldLayoutId id="2147484119" r:id="rId11"/>
    <p:sldLayoutId id="2147484116" r:id="rId12"/>
    <p:sldLayoutId id="2147484117" r:id="rId13"/>
    <p:sldLayoutId id="2147484140" r:id="rId14"/>
    <p:sldLayoutId id="2147484193" r:id="rId15"/>
    <p:sldLayoutId id="2147484163" r:id="rId16"/>
    <p:sldLayoutId id="2147484141" r:id="rId17"/>
    <p:sldLayoutId id="2147484164" r:id="rId18"/>
    <p:sldLayoutId id="2147484196" r:id="rId19"/>
    <p:sldLayoutId id="2147484142" r:id="rId20"/>
    <p:sldLayoutId id="2147484143" r:id="rId21"/>
    <p:sldLayoutId id="2147484092" r:id="rId22"/>
    <p:sldLayoutId id="2147484148" r:id="rId23"/>
    <p:sldLayoutId id="2147484093" r:id="rId24"/>
    <p:sldLayoutId id="2147484277" r:id="rId25"/>
    <p:sldLayoutId id="2147484094" r:id="rId26"/>
    <p:sldLayoutId id="2147484291" r:id="rId27"/>
    <p:sldLayoutId id="2147484096" r:id="rId28"/>
    <p:sldLayoutId id="2147484292" r:id="rId29"/>
    <p:sldLayoutId id="2147484293" r:id="rId30"/>
    <p:sldLayoutId id="2147484294" r:id="rId31"/>
    <p:sldLayoutId id="2147484295" r:id="rId3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5055429"/>
      </p:ext>
    </p:extLst>
  </p:cSld>
  <p:clrMap bg1="dk1" tx1="lt1" bg2="dk2" tx2="lt2" accent1="accent1" accent2="accent2" accent3="accent3" accent4="accent4" accent5="accent5" accent6="accent6" hlink="hlink" folHlink="folHlink"/>
  <p:sldLayoutIdLst>
    <p:sldLayoutId id="2147484150" r:id="rId1"/>
    <p:sldLayoutId id="2147484151" r:id="rId2"/>
    <p:sldLayoutId id="2147484152" r:id="rId3"/>
    <p:sldLayoutId id="2147484153" r:id="rId4"/>
    <p:sldLayoutId id="2147484285" r:id="rId5"/>
    <p:sldLayoutId id="2147484286" r:id="rId6"/>
    <p:sldLayoutId id="2147484154" r:id="rId7"/>
    <p:sldLayoutId id="2147484155" r:id="rId8"/>
    <p:sldLayoutId id="2147484156" r:id="rId9"/>
    <p:sldLayoutId id="2147484157" r:id="rId10"/>
    <p:sldLayoutId id="2147484283" r:id="rId11"/>
    <p:sldLayoutId id="2147484284" r:id="rId12"/>
    <p:sldLayoutId id="2147484158" r:id="rId13"/>
    <p:sldLayoutId id="2147484159" r:id="rId14"/>
    <p:sldLayoutId id="2147484160" r:id="rId15"/>
    <p:sldLayoutId id="2147484161" r:id="rId16"/>
    <p:sldLayoutId id="2147484281" r:id="rId17"/>
    <p:sldLayoutId id="2147484282" r:id="rId18"/>
  </p:sldLayoutIdLst>
  <p:transition>
    <p:fade/>
  </p:transition>
  <p:timing>
    <p:tnLst>
      <p:par>
        <p:cTn id="1" dur="indefinite" restart="never" nodeType="tmRoot"/>
      </p:par>
    </p:tnLst>
  </p:timing>
  <p:hf hdr="0" ftr="0" dt="0"/>
  <p:txStyles>
    <p:titleStyle>
      <a:lvl1pPr algn="l" defTabSz="914156"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648" marR="0" indent="-339648" algn="l" defTabSz="914156"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2958" marR="0" indent="-233310" algn="l" defTabSz="914156"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331"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798331" algn="l"/>
        </a:tabLst>
        <a:defRPr sz="2400" kern="1200" spc="0" baseline="0">
          <a:gradFill>
            <a:gsLst>
              <a:gs pos="1250">
                <a:schemeClr val="tx1"/>
              </a:gs>
              <a:gs pos="100000">
                <a:schemeClr val="tx1"/>
              </a:gs>
            </a:gsLst>
            <a:lin ang="5400000" scaled="0"/>
          </a:gradFill>
          <a:latin typeface="+mn-lt"/>
          <a:ea typeface="+mn-ea"/>
          <a:cs typeface="+mn-cs"/>
        </a:defRPr>
      </a:lvl3pPr>
      <a:lvl4pPr marL="1030054" marR="0" indent="-231722" algn="l" defTabSz="914156"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428"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1255428" algn="l"/>
        </a:tabLst>
        <a:defRPr sz="2000" kern="1200" spc="0" baseline="0">
          <a:gradFill>
            <a:gsLst>
              <a:gs pos="1250">
                <a:schemeClr val="tx1"/>
              </a:gs>
              <a:gs pos="100000">
                <a:schemeClr val="tx1"/>
              </a:gs>
            </a:gsLst>
            <a:lin ang="5400000" scaled="0"/>
          </a:gradFill>
          <a:latin typeface="+mn-lt"/>
          <a:ea typeface="+mn-ea"/>
          <a:cs typeface="+mn-cs"/>
        </a:defRPr>
      </a:lvl5pPr>
      <a:lvl6pPr marL="2513929"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07"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085"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164"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4.emf"/><Relationship Id="rId3" Type="http://schemas.openxmlformats.org/officeDocument/2006/relationships/image" Target="../media/image19.png"/><Relationship Id="rId7" Type="http://schemas.openxmlformats.org/officeDocument/2006/relationships/image" Target="../media/image23.emf"/><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emf"/><Relationship Id="rId5" Type="http://schemas.openxmlformats.org/officeDocument/2006/relationships/image" Target="../media/image21.emf"/><Relationship Id="rId10" Type="http://schemas.openxmlformats.org/officeDocument/2006/relationships/image" Target="../media/image26.emf"/><Relationship Id="rId4" Type="http://schemas.openxmlformats.org/officeDocument/2006/relationships/image" Target="../media/image20.emf"/><Relationship Id="rId9" Type="http://schemas.openxmlformats.org/officeDocument/2006/relationships/image" Target="../media/image25.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8" Type="http://schemas.openxmlformats.org/officeDocument/2006/relationships/image" Target="../media/image24.emf"/><Relationship Id="rId3" Type="http://schemas.openxmlformats.org/officeDocument/2006/relationships/image" Target="../media/image28.emf"/><Relationship Id="rId7" Type="http://schemas.openxmlformats.org/officeDocument/2006/relationships/image" Target="../media/image23.emf"/><Relationship Id="rId2" Type="http://schemas.openxmlformats.org/officeDocument/2006/relationships/image" Target="../media/image27.png"/><Relationship Id="rId1" Type="http://schemas.openxmlformats.org/officeDocument/2006/relationships/slideLayout" Target="../slideLayouts/slideLayout22.xml"/><Relationship Id="rId6" Type="http://schemas.openxmlformats.org/officeDocument/2006/relationships/image" Target="../media/image22.emf"/><Relationship Id="rId5" Type="http://schemas.openxmlformats.org/officeDocument/2006/relationships/image" Target="../media/image21.emf"/><Relationship Id="rId10" Type="http://schemas.openxmlformats.org/officeDocument/2006/relationships/image" Target="../media/image26.emf"/><Relationship Id="rId4" Type="http://schemas.openxmlformats.org/officeDocument/2006/relationships/image" Target="../media/image20.emf"/><Relationship Id="rId9" Type="http://schemas.openxmlformats.org/officeDocument/2006/relationships/image" Target="../media/image25.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0.xml"/></Relationships>
</file>

<file path=ppt/slides/_rels/slide16.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image" Target="../media/image21.emf"/><Relationship Id="rId7" Type="http://schemas.openxmlformats.org/officeDocument/2006/relationships/image" Target="../media/image25.emf"/><Relationship Id="rId2" Type="http://schemas.openxmlformats.org/officeDocument/2006/relationships/image" Target="../media/image20.emf"/><Relationship Id="rId1" Type="http://schemas.openxmlformats.org/officeDocument/2006/relationships/slideLayout" Target="../slideLayouts/slideLayout22.xml"/><Relationship Id="rId6" Type="http://schemas.openxmlformats.org/officeDocument/2006/relationships/image" Target="../media/image24.emf"/><Relationship Id="rId5" Type="http://schemas.openxmlformats.org/officeDocument/2006/relationships/image" Target="../media/image23.emf"/><Relationship Id="rId10" Type="http://schemas.openxmlformats.org/officeDocument/2006/relationships/image" Target="../media/image28.emf"/><Relationship Id="rId4" Type="http://schemas.openxmlformats.org/officeDocument/2006/relationships/image" Target="../media/image22.emf"/><Relationship Id="rId9"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8" Type="http://schemas.openxmlformats.org/officeDocument/2006/relationships/image" Target="../media/image35.emf"/><Relationship Id="rId13" Type="http://schemas.openxmlformats.org/officeDocument/2006/relationships/image" Target="../media/image21.emf"/><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20.emf"/><Relationship Id="rId2" Type="http://schemas.openxmlformats.org/officeDocument/2006/relationships/notesSlide" Target="../notesSlides/notesSlide14.xml"/><Relationship Id="rId1" Type="http://schemas.openxmlformats.org/officeDocument/2006/relationships/slideLayout" Target="../slideLayouts/slideLayout22.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emf"/><Relationship Id="rId9" Type="http://schemas.openxmlformats.org/officeDocument/2006/relationships/image" Target="../media/image36.png"/><Relationship Id="rId14" Type="http://schemas.openxmlformats.org/officeDocument/2006/relationships/image" Target="../media/image22.e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6.xml"/><Relationship Id="rId1" Type="http://schemas.openxmlformats.org/officeDocument/2006/relationships/slideLayout" Target="../slideLayouts/slideLayout22.xml"/><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image" Target="../media/image13.emf"/></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7.xml"/><Relationship Id="rId1" Type="http://schemas.openxmlformats.org/officeDocument/2006/relationships/slideLayout" Target="../slideLayouts/slideLayout47.xml"/></Relationships>
</file>

<file path=ppt/slides/_rels/slide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xml"/><Relationship Id="rId1" Type="http://schemas.openxmlformats.org/officeDocument/2006/relationships/slideLayout" Target="../slideLayouts/slideLayout32.xml"/><Relationship Id="rId4" Type="http://schemas.openxmlformats.org/officeDocument/2006/relationships/image" Target="../media/image11.emf"/></Relationships>
</file>

<file path=ppt/slides/_rels/slide30.xml.rels><?xml version="1.0" encoding="UTF-8" standalone="yes"?>
<Relationships xmlns="http://schemas.openxmlformats.org/package/2006/relationships"><Relationship Id="rId8" Type="http://schemas.openxmlformats.org/officeDocument/2006/relationships/image" Target="../media/image42.jpeg"/><Relationship Id="rId3" Type="http://schemas.openxmlformats.org/officeDocument/2006/relationships/hyperlink" Target="http://apisandbox.msdn.microsoft.com/" TargetMode="External"/><Relationship Id="rId7" Type="http://schemas.openxmlformats.org/officeDocument/2006/relationships/image" Target="../media/image41.png"/><Relationship Id="rId2" Type="http://schemas.openxmlformats.org/officeDocument/2006/relationships/notesSlide" Target="../notesSlides/notesSlide18.xml"/><Relationship Id="rId1" Type="http://schemas.openxmlformats.org/officeDocument/2006/relationships/slideLayout" Target="../slideLayouts/slideLayout24.xml"/><Relationship Id="rId6" Type="http://schemas.openxmlformats.org/officeDocument/2006/relationships/image" Target="../media/image40.png"/><Relationship Id="rId5" Type="http://schemas.openxmlformats.org/officeDocument/2006/relationships/hyperlink" Target="http://dev.office.com/training" TargetMode="External"/><Relationship Id="rId4" Type="http://schemas.openxmlformats.org/officeDocument/2006/relationships/hyperlink" Target="http://dev.office.com/getting-started"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www.yammer.com/itpronetwork" TargetMode="External"/><Relationship Id="rId7" Type="http://schemas.openxmlformats.org/officeDocument/2006/relationships/image" Target="../media/image45.png"/><Relationship Id="rId2" Type="http://schemas.openxmlformats.org/officeDocument/2006/relationships/hyperlink" Target="http://officespdev.uservoice.com/" TargetMode="External"/><Relationship Id="rId1" Type="http://schemas.openxmlformats.org/officeDocument/2006/relationships/slideLayout" Target="../slideLayouts/slideLayout22.xml"/><Relationship Id="rId6" Type="http://schemas.openxmlformats.org/officeDocument/2006/relationships/image" Target="../media/image44.png"/><Relationship Id="rId5" Type="http://schemas.openxmlformats.org/officeDocument/2006/relationships/image" Target="../media/image43.emf"/><Relationship Id="rId4" Type="http://schemas.openxmlformats.org/officeDocument/2006/relationships/hyperlink" Target="http://stackoverflow.com/questions/tagged/ms-office"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9.xml"/><Relationship Id="rId1" Type="http://schemas.openxmlformats.org/officeDocument/2006/relationships/slideLayout" Target="../slideLayouts/slideLayout25.xml"/><Relationship Id="rId4" Type="http://schemas.openxmlformats.org/officeDocument/2006/relationships/image" Target="../media/image47.png"/></Relationships>
</file>

<file path=ppt/slides/_rels/slide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3.xml"/><Relationship Id="rId1" Type="http://schemas.openxmlformats.org/officeDocument/2006/relationships/slideLayout" Target="../slideLayouts/slideLayout22.xml"/><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image" Target="../media/image13.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smtClean="0"/>
              <a:t>Managing site settings using add-in model</a:t>
            </a:r>
            <a:endParaRPr lang="en-US" dirty="0"/>
          </a:p>
        </p:txBody>
      </p:sp>
      <p:sp>
        <p:nvSpPr>
          <p:cNvPr id="2" name="Text Placeholder 1"/>
          <p:cNvSpPr>
            <a:spLocks noGrp="1"/>
          </p:cNvSpPr>
          <p:nvPr>
            <p:ph type="body" sz="quarter" idx="12"/>
          </p:nvPr>
        </p:nvSpPr>
        <p:spPr/>
        <p:txBody>
          <a:bodyPr/>
          <a:lstStyle/>
          <a:p>
            <a:r>
              <a:rPr lang="fi-FI" dirty="0" smtClean="0"/>
              <a:t>Name</a:t>
            </a:r>
          </a:p>
          <a:p>
            <a:r>
              <a:rPr lang="fi-FI" dirty="0" smtClean="0"/>
              <a:t>Title</a:t>
            </a:r>
          </a:p>
          <a:p>
            <a:r>
              <a:rPr lang="fi-FI" dirty="0" smtClean="0"/>
              <a:t>Company</a:t>
            </a:r>
            <a:endParaRPr lang="en-US" dirty="0"/>
          </a:p>
        </p:txBody>
      </p:sp>
    </p:spTree>
    <p:extLst>
      <p:ext uri="{BB962C8B-B14F-4D97-AF65-F5344CB8AC3E}">
        <p14:creationId xmlns:p14="http://schemas.microsoft.com/office/powerpoint/2010/main" val="2933571488"/>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Modify host web content</a:t>
            </a:r>
            <a:endParaRPr lang="en-US" dirty="0"/>
          </a:p>
        </p:txBody>
      </p:sp>
      <p:sp>
        <p:nvSpPr>
          <p:cNvPr id="2" name="Text Placeholder 1"/>
          <p:cNvSpPr>
            <a:spLocks noGrp="1"/>
          </p:cNvSpPr>
          <p:nvPr>
            <p:ph type="body" sz="quarter" idx="10"/>
          </p:nvPr>
        </p:nvSpPr>
        <p:spPr/>
        <p:txBody>
          <a:bodyPr/>
          <a:lstStyle/>
          <a:p>
            <a:pPr marL="742727" indent="-742727">
              <a:buFont typeface="+mj-lt"/>
              <a:buAutoNum type="arabicPeriod"/>
            </a:pPr>
            <a:r>
              <a:rPr lang="en-US" sz="2800" dirty="0"/>
              <a:t>Handle App Installed event in provider hosted </a:t>
            </a:r>
            <a:r>
              <a:rPr lang="en-US" sz="2800" dirty="0" smtClean="0"/>
              <a:t>app or apply settings during provisioning</a:t>
            </a:r>
            <a:endParaRPr lang="en-US" sz="2800" dirty="0"/>
          </a:p>
          <a:p>
            <a:pPr marL="742727" indent="-742727">
              <a:buFont typeface="+mj-lt"/>
              <a:buAutoNum type="arabicPeriod"/>
            </a:pPr>
            <a:r>
              <a:rPr lang="en-US" sz="2800" dirty="0"/>
              <a:t>Access host web using client side object model to modify the end user experience</a:t>
            </a:r>
          </a:p>
        </p:txBody>
      </p:sp>
      <p:pic>
        <p:nvPicPr>
          <p:cNvPr id="6" name="Picture 5"/>
          <p:cNvPicPr>
            <a:picLocks noChangeAspect="1"/>
          </p:cNvPicPr>
          <p:nvPr/>
        </p:nvPicPr>
        <p:blipFill>
          <a:blip r:embed="rId2"/>
          <a:stretch>
            <a:fillRect/>
          </a:stretch>
        </p:blipFill>
        <p:spPr>
          <a:xfrm>
            <a:off x="3179361" y="5808270"/>
            <a:ext cx="1952251" cy="904817"/>
          </a:xfrm>
          <a:prstGeom prst="rect">
            <a:avLst/>
          </a:prstGeom>
          <a:ln>
            <a:solidFill>
              <a:schemeClr val="bg1">
                <a:lumMod val="75000"/>
              </a:schemeClr>
            </a:solidFill>
          </a:ln>
          <a:effectLst>
            <a:softEdge rad="12700"/>
          </a:effectLst>
        </p:spPr>
      </p:pic>
      <p:pic>
        <p:nvPicPr>
          <p:cNvPr id="7" name="Picture 6"/>
          <p:cNvPicPr>
            <a:picLocks noChangeAspect="1"/>
          </p:cNvPicPr>
          <p:nvPr/>
        </p:nvPicPr>
        <p:blipFill>
          <a:blip r:embed="rId3"/>
          <a:stretch>
            <a:fillRect/>
          </a:stretch>
        </p:blipFill>
        <p:spPr>
          <a:xfrm>
            <a:off x="3478197" y="3135970"/>
            <a:ext cx="2678056" cy="1501133"/>
          </a:xfrm>
          <a:prstGeom prst="rect">
            <a:avLst/>
          </a:prstGeom>
          <a:solidFill>
            <a:schemeClr val="bg1">
              <a:lumMod val="75000"/>
            </a:schemeClr>
          </a:solidFill>
          <a:ln>
            <a:solidFill>
              <a:schemeClr val="bg1">
                <a:lumMod val="75000"/>
              </a:schemeClr>
            </a:solidFill>
          </a:ln>
        </p:spPr>
      </p:pic>
      <p:sp>
        <p:nvSpPr>
          <p:cNvPr id="8" name="Arc 7"/>
          <p:cNvSpPr/>
          <p:nvPr/>
        </p:nvSpPr>
        <p:spPr>
          <a:xfrm rot="8195881">
            <a:off x="8765308" y="4938975"/>
            <a:ext cx="575254" cy="1089511"/>
          </a:xfrm>
          <a:prstGeom prst="arc">
            <a:avLst>
              <a:gd name="adj1" fmla="val 2097834"/>
              <a:gd name="adj2" fmla="val 366333"/>
            </a:avLst>
          </a:prstGeom>
          <a:ln w="57150">
            <a:solidFill>
              <a:schemeClr val="tx1">
                <a:lumMod val="75000"/>
                <a:lumOff val="25000"/>
                <a:alpha val="80000"/>
              </a:schemeClr>
            </a:solidFill>
            <a:headEnd type="diamond" w="sm" len="me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377"/>
          </a:p>
        </p:txBody>
      </p:sp>
      <p:grpSp>
        <p:nvGrpSpPr>
          <p:cNvPr id="9" name="Group 8"/>
          <p:cNvGrpSpPr/>
          <p:nvPr/>
        </p:nvGrpSpPr>
        <p:grpSpPr>
          <a:xfrm>
            <a:off x="8881462" y="4442014"/>
            <a:ext cx="1995195" cy="1307309"/>
            <a:chOff x="4395610" y="3071229"/>
            <a:chExt cx="1995195" cy="1307309"/>
          </a:xfrm>
        </p:grpSpPr>
        <p:sp>
          <p:nvSpPr>
            <p:cNvPr id="10" name="Rectangle 9"/>
            <p:cNvSpPr/>
            <p:nvPr/>
          </p:nvSpPr>
          <p:spPr bwMode="auto">
            <a:xfrm>
              <a:off x="4395610" y="3071229"/>
              <a:ext cx="1784947" cy="1118626"/>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Provider Hosted Apps</a:t>
              </a:r>
            </a:p>
          </p:txBody>
        </p:sp>
        <p:pic>
          <p:nvPicPr>
            <p:cNvPr id="11" name="Picture 10"/>
            <p:cNvPicPr>
              <a:picLocks noChangeAspect="1"/>
            </p:cNvPicPr>
            <p:nvPr/>
          </p:nvPicPr>
          <p:blipFill>
            <a:blip r:embed="rId4"/>
            <a:stretch>
              <a:fillRect/>
            </a:stretch>
          </p:blipFill>
          <p:spPr>
            <a:xfrm>
              <a:off x="5246592" y="3476941"/>
              <a:ext cx="529349" cy="417312"/>
            </a:xfrm>
            <a:prstGeom prst="rect">
              <a:avLst/>
            </a:prstGeom>
          </p:spPr>
        </p:pic>
        <p:pic>
          <p:nvPicPr>
            <p:cNvPr id="12" name="Picture 11"/>
            <p:cNvPicPr>
              <a:picLocks noChangeAspect="1"/>
            </p:cNvPicPr>
            <p:nvPr/>
          </p:nvPicPr>
          <p:blipFill>
            <a:blip r:embed="rId4"/>
            <a:stretch>
              <a:fillRect/>
            </a:stretch>
          </p:blipFill>
          <p:spPr>
            <a:xfrm>
              <a:off x="5581574" y="3585493"/>
              <a:ext cx="556200" cy="438480"/>
            </a:xfrm>
            <a:prstGeom prst="rect">
              <a:avLst/>
            </a:prstGeom>
          </p:spPr>
        </p:pic>
        <p:pic>
          <p:nvPicPr>
            <p:cNvPr id="13" name="Picture 12"/>
            <p:cNvPicPr>
              <a:picLocks noChangeAspect="1"/>
            </p:cNvPicPr>
            <p:nvPr/>
          </p:nvPicPr>
          <p:blipFill>
            <a:blip r:embed="rId5"/>
            <a:stretch>
              <a:fillRect/>
            </a:stretch>
          </p:blipFill>
          <p:spPr>
            <a:xfrm>
              <a:off x="5970309" y="3700199"/>
              <a:ext cx="420496" cy="432326"/>
            </a:xfrm>
            <a:prstGeom prst="rect">
              <a:avLst/>
            </a:prstGeom>
          </p:spPr>
        </p:pic>
        <p:pic>
          <p:nvPicPr>
            <p:cNvPr id="14" name="Picture 13"/>
            <p:cNvPicPr>
              <a:picLocks noChangeAspect="1"/>
            </p:cNvPicPr>
            <p:nvPr/>
          </p:nvPicPr>
          <p:blipFill>
            <a:blip r:embed="rId6"/>
            <a:stretch>
              <a:fillRect/>
            </a:stretch>
          </p:blipFill>
          <p:spPr>
            <a:xfrm>
              <a:off x="4893565" y="3772769"/>
              <a:ext cx="688009" cy="605769"/>
            </a:xfrm>
            <a:prstGeom prst="rect">
              <a:avLst/>
            </a:prstGeom>
          </p:spPr>
        </p:pic>
      </p:grpSp>
      <p:grpSp>
        <p:nvGrpSpPr>
          <p:cNvPr id="15" name="Group 14"/>
          <p:cNvGrpSpPr/>
          <p:nvPr/>
        </p:nvGrpSpPr>
        <p:grpSpPr>
          <a:xfrm>
            <a:off x="4040494" y="4401324"/>
            <a:ext cx="1883646" cy="1857358"/>
            <a:chOff x="4383758" y="2311697"/>
            <a:chExt cx="2516893" cy="2481768"/>
          </a:xfrm>
        </p:grpSpPr>
        <p:sp>
          <p:nvSpPr>
            <p:cNvPr id="16" name="Rectangle 15"/>
            <p:cNvSpPr/>
            <p:nvPr/>
          </p:nvSpPr>
          <p:spPr bwMode="auto">
            <a:xfrm>
              <a:off x="4537410" y="2311697"/>
              <a:ext cx="2017543" cy="2200147"/>
            </a:xfrm>
            <a:prstGeom prst="rect">
              <a:avLst/>
            </a:prstGeom>
            <a:solidFill>
              <a:schemeClr val="bg2">
                <a:lumMod val="20000"/>
                <a:lumOff val="80000"/>
                <a:alpha val="75000"/>
              </a:schemeClr>
            </a:solidFill>
            <a:ln>
              <a:solidFill>
                <a:schemeClr val="bg1">
                  <a:lumMod val="7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SharePoint </a:t>
              </a:r>
              <a:br>
                <a:rPr lang="en-US" sz="1600" dirty="0" smtClean="0">
                  <a:solidFill>
                    <a:schemeClr val="tx1">
                      <a:lumMod val="65000"/>
                      <a:lumOff val="35000"/>
                    </a:schemeClr>
                  </a:solidFill>
                  <a:ea typeface="Segoe UI" pitchFamily="34" charset="0"/>
                  <a:cs typeface="Segoe UI" pitchFamily="34" charset="0"/>
                </a:rPr>
              </a:br>
              <a:r>
                <a:rPr lang="en-US" sz="1600" dirty="0" smtClean="0">
                  <a:solidFill>
                    <a:schemeClr val="tx1">
                      <a:lumMod val="65000"/>
                      <a:lumOff val="35000"/>
                    </a:schemeClr>
                  </a:solidFill>
                  <a:ea typeface="Segoe UI" pitchFamily="34" charset="0"/>
                  <a:cs typeface="Segoe UI" pitchFamily="34" charset="0"/>
                </a:rPr>
                <a:t>Service</a:t>
              </a:r>
            </a:p>
          </p:txBody>
        </p:sp>
        <p:grpSp>
          <p:nvGrpSpPr>
            <p:cNvPr id="17" name="Group 16"/>
            <p:cNvGrpSpPr/>
            <p:nvPr/>
          </p:nvGrpSpPr>
          <p:grpSpPr>
            <a:xfrm>
              <a:off x="5421611" y="2886866"/>
              <a:ext cx="1479040" cy="1043909"/>
              <a:chOff x="4557447" y="1721445"/>
              <a:chExt cx="1479040" cy="1043909"/>
            </a:xfrm>
          </p:grpSpPr>
          <p:pic>
            <p:nvPicPr>
              <p:cNvPr id="25" name="Picture 24"/>
              <p:cNvPicPr>
                <a:picLocks noChangeAspect="1"/>
              </p:cNvPicPr>
              <p:nvPr/>
            </p:nvPicPr>
            <p:blipFill>
              <a:blip r:embed="rId7"/>
              <a:stretch>
                <a:fillRect/>
              </a:stretch>
            </p:blipFill>
            <p:spPr>
              <a:xfrm>
                <a:off x="4557447" y="1902539"/>
                <a:ext cx="477423" cy="839046"/>
              </a:xfrm>
              <a:prstGeom prst="rect">
                <a:avLst/>
              </a:prstGeom>
            </p:spPr>
          </p:pic>
          <p:pic>
            <p:nvPicPr>
              <p:cNvPr id="26" name="Picture 25"/>
              <p:cNvPicPr>
                <a:picLocks noChangeAspect="1"/>
              </p:cNvPicPr>
              <p:nvPr/>
            </p:nvPicPr>
            <p:blipFill>
              <a:blip r:embed="rId7"/>
              <a:stretch>
                <a:fillRect/>
              </a:stretch>
            </p:blipFill>
            <p:spPr>
              <a:xfrm>
                <a:off x="4869643" y="1721445"/>
                <a:ext cx="477423" cy="839046"/>
              </a:xfrm>
              <a:prstGeom prst="rect">
                <a:avLst/>
              </a:prstGeom>
            </p:spPr>
          </p:pic>
          <p:pic>
            <p:nvPicPr>
              <p:cNvPr id="27" name="Picture 26"/>
              <p:cNvPicPr>
                <a:picLocks noChangeAspect="1"/>
              </p:cNvPicPr>
              <p:nvPr/>
            </p:nvPicPr>
            <p:blipFill>
              <a:blip r:embed="rId8"/>
              <a:stretch>
                <a:fillRect/>
              </a:stretch>
            </p:blipFill>
            <p:spPr>
              <a:xfrm>
                <a:off x="5153580" y="1902539"/>
                <a:ext cx="882907" cy="862815"/>
              </a:xfrm>
              <a:prstGeom prst="rect">
                <a:avLst/>
              </a:prstGeom>
            </p:spPr>
          </p:pic>
        </p:grpSp>
        <p:grpSp>
          <p:nvGrpSpPr>
            <p:cNvPr id="18" name="Group 17"/>
            <p:cNvGrpSpPr/>
            <p:nvPr/>
          </p:nvGrpSpPr>
          <p:grpSpPr>
            <a:xfrm>
              <a:off x="4880542" y="3820782"/>
              <a:ext cx="944427" cy="972683"/>
              <a:chOff x="3981885" y="2834055"/>
              <a:chExt cx="944427" cy="972683"/>
            </a:xfrm>
          </p:grpSpPr>
          <p:pic>
            <p:nvPicPr>
              <p:cNvPr id="22" name="Picture 21"/>
              <p:cNvPicPr>
                <a:picLocks noChangeAspect="1"/>
              </p:cNvPicPr>
              <p:nvPr/>
            </p:nvPicPr>
            <p:blipFill>
              <a:blip r:embed="rId7"/>
              <a:stretch>
                <a:fillRect/>
              </a:stretch>
            </p:blipFill>
            <p:spPr>
              <a:xfrm>
                <a:off x="3981885" y="2967692"/>
                <a:ext cx="477423" cy="839046"/>
              </a:xfrm>
              <a:prstGeom prst="rect">
                <a:avLst/>
              </a:prstGeom>
            </p:spPr>
          </p:pic>
          <p:pic>
            <p:nvPicPr>
              <p:cNvPr id="23" name="Picture 22"/>
              <p:cNvPicPr>
                <a:picLocks noChangeAspect="1"/>
              </p:cNvPicPr>
              <p:nvPr/>
            </p:nvPicPr>
            <p:blipFill>
              <a:blip r:embed="rId7"/>
              <a:stretch>
                <a:fillRect/>
              </a:stretch>
            </p:blipFill>
            <p:spPr>
              <a:xfrm>
                <a:off x="4269036" y="2834055"/>
                <a:ext cx="477423" cy="839046"/>
              </a:xfrm>
              <a:prstGeom prst="rect">
                <a:avLst/>
              </a:prstGeom>
            </p:spPr>
          </p:pic>
          <p:pic>
            <p:nvPicPr>
              <p:cNvPr id="24" name="Picture 23"/>
              <p:cNvPicPr>
                <a:picLocks noChangeAspect="1"/>
              </p:cNvPicPr>
              <p:nvPr/>
            </p:nvPicPr>
            <p:blipFill>
              <a:blip r:embed="rId9"/>
              <a:stretch>
                <a:fillRect/>
              </a:stretch>
            </p:blipFill>
            <p:spPr>
              <a:xfrm>
                <a:off x="4480085" y="3260431"/>
                <a:ext cx="446227" cy="456212"/>
              </a:xfrm>
              <a:prstGeom prst="rect">
                <a:avLst/>
              </a:prstGeom>
            </p:spPr>
          </p:pic>
        </p:grpSp>
        <p:grpSp>
          <p:nvGrpSpPr>
            <p:cNvPr id="19" name="Group 18"/>
            <p:cNvGrpSpPr/>
            <p:nvPr/>
          </p:nvGrpSpPr>
          <p:grpSpPr>
            <a:xfrm>
              <a:off x="4383758" y="2988031"/>
              <a:ext cx="968998" cy="971748"/>
              <a:chOff x="3601101" y="2714202"/>
              <a:chExt cx="968998" cy="971748"/>
            </a:xfrm>
          </p:grpSpPr>
          <p:pic>
            <p:nvPicPr>
              <p:cNvPr id="20" name="Picture 19"/>
              <p:cNvPicPr>
                <a:picLocks noChangeAspect="1"/>
              </p:cNvPicPr>
              <p:nvPr/>
            </p:nvPicPr>
            <p:blipFill>
              <a:blip r:embed="rId7"/>
              <a:stretch>
                <a:fillRect/>
              </a:stretch>
            </p:blipFill>
            <p:spPr>
              <a:xfrm>
                <a:off x="3601101" y="2846904"/>
                <a:ext cx="477423" cy="839046"/>
              </a:xfrm>
              <a:prstGeom prst="rect">
                <a:avLst/>
              </a:prstGeom>
            </p:spPr>
          </p:pic>
          <p:pic>
            <p:nvPicPr>
              <p:cNvPr id="21" name="Picture 20"/>
              <p:cNvPicPr>
                <a:picLocks noChangeAspect="1"/>
              </p:cNvPicPr>
              <p:nvPr/>
            </p:nvPicPr>
            <p:blipFill>
              <a:blip r:embed="rId10"/>
              <a:stretch>
                <a:fillRect/>
              </a:stretch>
            </p:blipFill>
            <p:spPr>
              <a:xfrm>
                <a:off x="3875612" y="2714202"/>
                <a:ext cx="694487" cy="898458"/>
              </a:xfrm>
              <a:prstGeom prst="rect">
                <a:avLst/>
              </a:prstGeom>
            </p:spPr>
          </p:pic>
        </p:grpSp>
      </p:grpSp>
      <p:cxnSp>
        <p:nvCxnSpPr>
          <p:cNvPr id="28" name="Straight Arrow Connector 27"/>
          <p:cNvCxnSpPr/>
          <p:nvPr/>
        </p:nvCxnSpPr>
        <p:spPr>
          <a:xfrm flipH="1">
            <a:off x="5942028" y="5095669"/>
            <a:ext cx="2527622" cy="9829"/>
          </a:xfrm>
          <a:prstGeom prst="straightConnector1">
            <a:avLst/>
          </a:prstGeom>
          <a:ln w="53975">
            <a:solidFill>
              <a:schemeClr val="bg2"/>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29" name="Group 28"/>
          <p:cNvGrpSpPr/>
          <p:nvPr/>
        </p:nvGrpSpPr>
        <p:grpSpPr>
          <a:xfrm>
            <a:off x="8044959" y="5172205"/>
            <a:ext cx="514401" cy="514401"/>
            <a:chOff x="492" y="17985"/>
            <a:chExt cx="524853" cy="524853"/>
          </a:xfrm>
        </p:grpSpPr>
        <p:sp>
          <p:nvSpPr>
            <p:cNvPr id="30" name="Oval 29"/>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fi-FI" sz="2352" dirty="0" smtClean="0"/>
                <a:t>2</a:t>
              </a:r>
              <a:endParaRPr lang="en-US" sz="2352" dirty="0"/>
            </a:p>
          </p:txBody>
        </p:sp>
      </p:grpSp>
      <p:cxnSp>
        <p:nvCxnSpPr>
          <p:cNvPr id="32" name="Straight Connector 31"/>
          <p:cNvCxnSpPr/>
          <p:nvPr/>
        </p:nvCxnSpPr>
        <p:spPr>
          <a:xfrm flipH="1">
            <a:off x="7502208" y="3682125"/>
            <a:ext cx="433187" cy="696176"/>
          </a:xfrm>
          <a:prstGeom prst="line">
            <a:avLst/>
          </a:prstGeom>
          <a:ln w="15875">
            <a:solidFill>
              <a:schemeClr val="tx1">
                <a:lumMod val="50000"/>
                <a:lumOff val="50000"/>
              </a:schemeClr>
            </a:solidFill>
            <a:tailEnd type="oval"/>
          </a:ln>
        </p:spPr>
        <p:style>
          <a:lnRef idx="1">
            <a:schemeClr val="dk1"/>
          </a:lnRef>
          <a:fillRef idx="0">
            <a:schemeClr val="dk1"/>
          </a:fillRef>
          <a:effectRef idx="0">
            <a:schemeClr val="dk1"/>
          </a:effectRef>
          <a:fontRef idx="minor">
            <a:schemeClr val="tx1"/>
          </a:fontRef>
        </p:style>
      </p:cxnSp>
      <p:sp>
        <p:nvSpPr>
          <p:cNvPr id="33" name="TextBox 4"/>
          <p:cNvSpPr txBox="1"/>
          <p:nvPr/>
        </p:nvSpPr>
        <p:spPr>
          <a:xfrm>
            <a:off x="7214783" y="3017831"/>
            <a:ext cx="3557290" cy="919388"/>
          </a:xfrm>
          <a:prstGeom prst="rect">
            <a:avLst/>
          </a:prstGeom>
          <a:solidFill>
            <a:srgbClr val="505050"/>
          </a:solidFill>
          <a:ln w="19050">
            <a:noFill/>
            <a:prstDash val="solid"/>
            <a:miter lim="800000"/>
          </a:ln>
          <a:effectLst/>
        </p:spPr>
        <p:txBody>
          <a:bodyPr wrap="square" lIns="57055" tIns="28528" rIns="91290" bIns="28528"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fi-FI" sz="1400" dirty="0" smtClean="0">
                <a:solidFill>
                  <a:schemeClr val="bg1"/>
                </a:solidFill>
              </a:rPr>
              <a:t>Execution of the needed modifications based on needed event. Can be done based on app installed, part of provisioning or based on end user request</a:t>
            </a:r>
            <a:endParaRPr lang="en-US" sz="1400" dirty="0">
              <a:solidFill>
                <a:schemeClr val="bg1"/>
              </a:solidFill>
            </a:endParaRPr>
          </a:p>
        </p:txBody>
      </p:sp>
      <p:cxnSp>
        <p:nvCxnSpPr>
          <p:cNvPr id="34" name="Straight Arrow Connector 33"/>
          <p:cNvCxnSpPr/>
          <p:nvPr/>
        </p:nvCxnSpPr>
        <p:spPr>
          <a:xfrm flipV="1">
            <a:off x="5866171" y="4494459"/>
            <a:ext cx="2603480" cy="1"/>
          </a:xfrm>
          <a:prstGeom prst="straightConnector1">
            <a:avLst/>
          </a:prstGeom>
          <a:ln w="53975">
            <a:solidFill>
              <a:schemeClr val="bg2"/>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35" name="Group 34"/>
          <p:cNvGrpSpPr/>
          <p:nvPr/>
        </p:nvGrpSpPr>
        <p:grpSpPr>
          <a:xfrm>
            <a:off x="6085508" y="4142806"/>
            <a:ext cx="514401" cy="514401"/>
            <a:chOff x="492" y="17985"/>
            <a:chExt cx="524853" cy="524853"/>
          </a:xfrm>
        </p:grpSpPr>
        <p:sp>
          <p:nvSpPr>
            <p:cNvPr id="36" name="Oval 35"/>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7"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fi-FI" sz="2352" dirty="0"/>
                <a:t>1</a:t>
              </a:r>
              <a:endParaRPr lang="en-US" sz="2352" dirty="0"/>
            </a:p>
          </p:txBody>
        </p:sp>
      </p:grpSp>
      <p:sp>
        <p:nvSpPr>
          <p:cNvPr id="38" name="TextBox 37"/>
          <p:cNvSpPr txBox="1"/>
          <p:nvPr/>
        </p:nvSpPr>
        <p:spPr>
          <a:xfrm>
            <a:off x="6407888" y="5114398"/>
            <a:ext cx="1651734" cy="369332"/>
          </a:xfrm>
          <a:prstGeom prst="rect">
            <a:avLst/>
          </a:prstGeom>
          <a:noFill/>
        </p:spPr>
        <p:txBody>
          <a:bodyPr wrap="none" lIns="0" tIns="0" rIns="0" bIns="0" rtlCol="0">
            <a:spAutoFit/>
          </a:bodyPr>
          <a:lstStyle/>
          <a:p>
            <a:r>
              <a:rPr lang="fi-FI" sz="2400" spc="-70" dirty="0" smtClean="0">
                <a:gradFill>
                  <a:gsLst>
                    <a:gs pos="2917">
                      <a:schemeClr val="bg2"/>
                    </a:gs>
                    <a:gs pos="95000">
                      <a:schemeClr val="bg2"/>
                    </a:gs>
                  </a:gsLst>
                  <a:lin ang="5400000" scaled="0"/>
                </a:gradFill>
                <a:latin typeface="+mj-lt"/>
              </a:rPr>
              <a:t>CSOM / REST</a:t>
            </a:r>
            <a:endParaRPr lang="en-GB" sz="2400" spc="-70" dirty="0" smtClean="0">
              <a:gradFill>
                <a:gsLst>
                  <a:gs pos="2917">
                    <a:schemeClr val="bg2"/>
                  </a:gs>
                  <a:gs pos="95000">
                    <a:schemeClr val="bg2"/>
                  </a:gs>
                </a:gsLst>
                <a:lin ang="5400000" scaled="0"/>
              </a:gradFill>
              <a:latin typeface="+mj-lt"/>
            </a:endParaRPr>
          </a:p>
        </p:txBody>
      </p:sp>
    </p:spTree>
    <p:extLst>
      <p:ext uri="{BB962C8B-B14F-4D97-AF65-F5344CB8AC3E}">
        <p14:creationId xmlns:p14="http://schemas.microsoft.com/office/powerpoint/2010/main" val="1265169144"/>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2400" dirty="0"/>
              <a:t>https://github.com/OfficeDev/PnP/tree/master/Scenarios/Provisioning.Pages</a:t>
            </a:r>
          </a:p>
        </p:txBody>
      </p:sp>
      <p:sp>
        <p:nvSpPr>
          <p:cNvPr id="5" name="Text Placeholder 4"/>
          <p:cNvSpPr>
            <a:spLocks noGrp="1"/>
          </p:cNvSpPr>
          <p:nvPr>
            <p:ph type="body" sz="quarter" idx="10"/>
          </p:nvPr>
        </p:nvSpPr>
        <p:spPr/>
        <p:txBody>
          <a:bodyPr/>
          <a:lstStyle/>
          <a:p>
            <a:r>
              <a:rPr lang="en-US" dirty="0" smtClean="0"/>
              <a:t>Demo</a:t>
            </a:r>
            <a:endParaRPr lang="en-US" dirty="0"/>
          </a:p>
        </p:txBody>
      </p:sp>
      <p:sp>
        <p:nvSpPr>
          <p:cNvPr id="6" name="Text Placeholder 5"/>
          <p:cNvSpPr>
            <a:spLocks noGrp="1"/>
          </p:cNvSpPr>
          <p:nvPr>
            <p:ph type="body" sz="quarter" idx="11"/>
          </p:nvPr>
        </p:nvSpPr>
        <p:spPr/>
        <p:txBody>
          <a:bodyPr/>
          <a:lstStyle/>
          <a:p>
            <a:r>
              <a:rPr lang="en-US" sz="5400" dirty="0" smtClean="0"/>
              <a:t>Page Manipulation</a:t>
            </a:r>
            <a:endParaRPr lang="en-US" sz="5400" dirty="0"/>
          </a:p>
        </p:txBody>
      </p:sp>
    </p:spTree>
    <p:extLst>
      <p:ext uri="{BB962C8B-B14F-4D97-AF65-F5344CB8AC3E}">
        <p14:creationId xmlns:p14="http://schemas.microsoft.com/office/powerpoint/2010/main" val="30228802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smtClean="0"/>
              <a:t>JavaScript Embedding</a:t>
            </a:r>
            <a:endParaRPr lang="en-US" sz="7200" dirty="0"/>
          </a:p>
        </p:txBody>
      </p:sp>
    </p:spTree>
    <p:extLst>
      <p:ext uri="{BB962C8B-B14F-4D97-AF65-F5344CB8AC3E}">
        <p14:creationId xmlns:p14="http://schemas.microsoft.com/office/powerpoint/2010/main" val="3656191637"/>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799"/>
            <a:ext cx="7100888" cy="1975926"/>
          </a:xfrm>
        </p:spPr>
        <p:txBody>
          <a:bodyPr/>
          <a:lstStyle/>
          <a:p>
            <a:r>
              <a:rPr lang="en-US" dirty="0" smtClean="0"/>
              <a:t>What</a:t>
            </a:r>
          </a:p>
          <a:p>
            <a:pPr lvl="1"/>
            <a:r>
              <a:rPr lang="en-US" dirty="0" smtClean="0"/>
              <a:t>Apply needed customizations to host web by adding JavaScript to site custom user actions collection, which will modify page rendering when site is used.</a:t>
            </a:r>
          </a:p>
          <a:p>
            <a:r>
              <a:rPr lang="en-US" dirty="0" smtClean="0"/>
              <a:t>Why</a:t>
            </a:r>
          </a:p>
          <a:p>
            <a:pPr lvl="1"/>
            <a:r>
              <a:rPr lang="en-US" dirty="0" smtClean="0"/>
              <a:t>Can be used to show new elements or hide existing functionalities from the site without custom master pages or full trust code.</a:t>
            </a:r>
          </a:p>
          <a:p>
            <a:r>
              <a:rPr lang="en-US" dirty="0" smtClean="0"/>
              <a:t>How</a:t>
            </a:r>
          </a:p>
          <a:p>
            <a:pPr lvl="1"/>
            <a:r>
              <a:rPr lang="en-US" dirty="0"/>
              <a:t>Apply needed custom user action </a:t>
            </a:r>
            <a:r>
              <a:rPr lang="en-US" dirty="0" smtClean="0"/>
              <a:t>to host web during </a:t>
            </a:r>
            <a:r>
              <a:rPr lang="en-US" dirty="0"/>
              <a:t>site provisioning or later in the life cycle to change end user </a:t>
            </a:r>
            <a:r>
              <a:rPr lang="en-US" dirty="0" smtClean="0"/>
              <a:t>experience.</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7579" r="21848"/>
          <a:stretch/>
        </p:blipFill>
        <p:spPr>
          <a:xfrm flipH="1">
            <a:off x="8012785" y="531"/>
            <a:ext cx="4176039" cy="6856576"/>
          </a:xfrm>
          <a:prstGeom prst="rect">
            <a:avLst/>
          </a:prstGeom>
        </p:spPr>
      </p:pic>
      <p:sp>
        <p:nvSpPr>
          <p:cNvPr id="3" name="Title 2"/>
          <p:cNvSpPr>
            <a:spLocks noGrp="1"/>
          </p:cNvSpPr>
          <p:nvPr>
            <p:ph type="title"/>
          </p:nvPr>
        </p:nvSpPr>
        <p:spPr/>
        <p:txBody>
          <a:bodyPr/>
          <a:lstStyle/>
          <a:p>
            <a:r>
              <a:rPr lang="en-US" dirty="0" smtClean="0"/>
              <a:t>JavaScript Embedding</a:t>
            </a:r>
            <a:endParaRPr lang="en-US" dirty="0"/>
          </a:p>
        </p:txBody>
      </p:sp>
    </p:spTree>
    <p:extLst>
      <p:ext uri="{BB962C8B-B14F-4D97-AF65-F5344CB8AC3E}">
        <p14:creationId xmlns:p14="http://schemas.microsoft.com/office/powerpoint/2010/main" val="4011983031"/>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Picture 49"/>
          <p:cNvPicPr>
            <a:picLocks noChangeAspect="1"/>
          </p:cNvPicPr>
          <p:nvPr/>
        </p:nvPicPr>
        <p:blipFill rotWithShape="1">
          <a:blip r:embed="rId2"/>
          <a:srcRect b="58099"/>
          <a:stretch/>
        </p:blipFill>
        <p:spPr>
          <a:xfrm>
            <a:off x="1143793" y="3610581"/>
            <a:ext cx="5276375" cy="1622478"/>
          </a:xfrm>
          <a:prstGeom prst="rect">
            <a:avLst/>
          </a:prstGeom>
        </p:spPr>
      </p:pic>
      <p:grpSp>
        <p:nvGrpSpPr>
          <p:cNvPr id="38" name="Group 37"/>
          <p:cNvGrpSpPr/>
          <p:nvPr/>
        </p:nvGrpSpPr>
        <p:grpSpPr>
          <a:xfrm>
            <a:off x="9359063" y="4316329"/>
            <a:ext cx="605872" cy="763139"/>
            <a:chOff x="8856725" y="2275112"/>
            <a:chExt cx="605872" cy="763139"/>
          </a:xfrm>
        </p:grpSpPr>
        <p:pic>
          <p:nvPicPr>
            <p:cNvPr id="39" name="Picture 38"/>
            <p:cNvPicPr>
              <a:picLocks noChangeAspect="1"/>
            </p:cNvPicPr>
            <p:nvPr/>
          </p:nvPicPr>
          <p:blipFill>
            <a:blip r:embed="rId3"/>
            <a:stretch>
              <a:fillRect/>
            </a:stretch>
          </p:blipFill>
          <p:spPr>
            <a:xfrm>
              <a:off x="8856725" y="2275112"/>
              <a:ext cx="527111" cy="689388"/>
            </a:xfrm>
            <a:prstGeom prst="rect">
              <a:avLst/>
            </a:prstGeom>
          </p:spPr>
        </p:pic>
        <p:pic>
          <p:nvPicPr>
            <p:cNvPr id="47" name="Picture 46"/>
            <p:cNvPicPr>
              <a:picLocks noChangeAspect="1"/>
            </p:cNvPicPr>
            <p:nvPr/>
          </p:nvPicPr>
          <p:blipFill>
            <a:blip r:embed="rId3"/>
            <a:stretch>
              <a:fillRect/>
            </a:stretch>
          </p:blipFill>
          <p:spPr>
            <a:xfrm>
              <a:off x="8935486" y="2348863"/>
              <a:ext cx="527111" cy="689388"/>
            </a:xfrm>
            <a:prstGeom prst="rect">
              <a:avLst/>
            </a:prstGeom>
          </p:spPr>
        </p:pic>
        <p:sp>
          <p:nvSpPr>
            <p:cNvPr id="48" name="Right Triangle 47"/>
            <p:cNvSpPr/>
            <p:nvPr/>
          </p:nvSpPr>
          <p:spPr bwMode="auto">
            <a:xfrm>
              <a:off x="8978857" y="2373272"/>
              <a:ext cx="440367" cy="626130"/>
            </a:xfrm>
            <a:prstGeom prst="rtTriangl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9" name="TextBox 48"/>
            <p:cNvSpPr txBox="1"/>
            <p:nvPr/>
          </p:nvSpPr>
          <p:spPr>
            <a:xfrm>
              <a:off x="9045472" y="2698546"/>
              <a:ext cx="153568" cy="307777"/>
            </a:xfrm>
            <a:prstGeom prst="rect">
              <a:avLst/>
            </a:prstGeom>
            <a:noFill/>
          </p:spPr>
          <p:txBody>
            <a:bodyPr wrap="none" lIns="0" tIns="0" rIns="0" bIns="0" rtlCol="0">
              <a:spAutoFit/>
            </a:bodyPr>
            <a:lstStyle/>
            <a:p>
              <a:r>
                <a:rPr lang="fi-FI" sz="2000" spc="-70" dirty="0" err="1" smtClean="0">
                  <a:solidFill>
                    <a:schemeClr val="bg1"/>
                  </a:solidFill>
                  <a:effectLst>
                    <a:outerShdw blurRad="50800" dist="38100" dir="2700000" algn="tl" rotWithShape="0">
                      <a:schemeClr val="tx2">
                        <a:alpha val="40000"/>
                      </a:schemeClr>
                    </a:outerShdw>
                  </a:effectLst>
                </a:rPr>
                <a:t>js</a:t>
              </a:r>
              <a:endParaRPr lang="en-US" sz="2000" spc="-70" dirty="0" smtClean="0">
                <a:solidFill>
                  <a:schemeClr val="bg1"/>
                </a:solidFill>
                <a:effectLst>
                  <a:outerShdw blurRad="50800" dist="38100" dir="2700000" algn="tl" rotWithShape="0">
                    <a:schemeClr val="tx2">
                      <a:alpha val="40000"/>
                    </a:schemeClr>
                  </a:outerShdw>
                </a:effectLst>
              </a:endParaRPr>
            </a:p>
          </p:txBody>
        </p:sp>
      </p:grpSp>
      <p:grpSp>
        <p:nvGrpSpPr>
          <p:cNvPr id="37" name="Group 36"/>
          <p:cNvGrpSpPr/>
          <p:nvPr/>
        </p:nvGrpSpPr>
        <p:grpSpPr>
          <a:xfrm>
            <a:off x="8243959" y="2445955"/>
            <a:ext cx="2111349" cy="1586472"/>
            <a:chOff x="7366822" y="3128075"/>
            <a:chExt cx="2111349" cy="1586472"/>
          </a:xfrm>
        </p:grpSpPr>
        <p:sp>
          <p:nvSpPr>
            <p:cNvPr id="43" name="Arc 42"/>
            <p:cNvSpPr/>
            <p:nvPr/>
          </p:nvSpPr>
          <p:spPr>
            <a:xfrm rot="8195881">
              <a:off x="7366822" y="3625036"/>
              <a:ext cx="575254" cy="1089511"/>
            </a:xfrm>
            <a:prstGeom prst="arc">
              <a:avLst>
                <a:gd name="adj1" fmla="val 2097834"/>
                <a:gd name="adj2" fmla="val 366333"/>
              </a:avLst>
            </a:prstGeom>
            <a:ln w="57150">
              <a:solidFill>
                <a:schemeClr val="tx1">
                  <a:lumMod val="75000"/>
                  <a:lumOff val="25000"/>
                  <a:alpha val="80000"/>
                </a:schemeClr>
              </a:solidFill>
              <a:headEnd type="diamond" w="sm" len="me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377"/>
            </a:p>
          </p:txBody>
        </p:sp>
        <p:grpSp>
          <p:nvGrpSpPr>
            <p:cNvPr id="25" name="Group 24"/>
            <p:cNvGrpSpPr/>
            <p:nvPr/>
          </p:nvGrpSpPr>
          <p:grpSpPr>
            <a:xfrm>
              <a:off x="7482976" y="3128075"/>
              <a:ext cx="1995195" cy="1307309"/>
              <a:chOff x="4395610" y="3071229"/>
              <a:chExt cx="1995195" cy="1307309"/>
            </a:xfrm>
          </p:grpSpPr>
          <p:sp>
            <p:nvSpPr>
              <p:cNvPr id="26" name="Rectangle 25"/>
              <p:cNvSpPr/>
              <p:nvPr/>
            </p:nvSpPr>
            <p:spPr bwMode="auto">
              <a:xfrm>
                <a:off x="4395610" y="3071229"/>
                <a:ext cx="1784947" cy="1118626"/>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Provider Hosted Apps</a:t>
                </a:r>
              </a:p>
            </p:txBody>
          </p:sp>
          <p:pic>
            <p:nvPicPr>
              <p:cNvPr id="27" name="Picture 26"/>
              <p:cNvPicPr>
                <a:picLocks noChangeAspect="1"/>
              </p:cNvPicPr>
              <p:nvPr/>
            </p:nvPicPr>
            <p:blipFill>
              <a:blip r:embed="rId4"/>
              <a:stretch>
                <a:fillRect/>
              </a:stretch>
            </p:blipFill>
            <p:spPr>
              <a:xfrm>
                <a:off x="5246592" y="3476941"/>
                <a:ext cx="529349" cy="417312"/>
              </a:xfrm>
              <a:prstGeom prst="rect">
                <a:avLst/>
              </a:prstGeom>
            </p:spPr>
          </p:pic>
          <p:pic>
            <p:nvPicPr>
              <p:cNvPr id="28" name="Picture 27"/>
              <p:cNvPicPr>
                <a:picLocks noChangeAspect="1"/>
              </p:cNvPicPr>
              <p:nvPr/>
            </p:nvPicPr>
            <p:blipFill>
              <a:blip r:embed="rId4"/>
              <a:stretch>
                <a:fillRect/>
              </a:stretch>
            </p:blipFill>
            <p:spPr>
              <a:xfrm>
                <a:off x="5581574" y="3585493"/>
                <a:ext cx="556200" cy="438480"/>
              </a:xfrm>
              <a:prstGeom prst="rect">
                <a:avLst/>
              </a:prstGeom>
            </p:spPr>
          </p:pic>
          <p:pic>
            <p:nvPicPr>
              <p:cNvPr id="29" name="Picture 28"/>
              <p:cNvPicPr>
                <a:picLocks noChangeAspect="1"/>
              </p:cNvPicPr>
              <p:nvPr/>
            </p:nvPicPr>
            <p:blipFill>
              <a:blip r:embed="rId5"/>
              <a:stretch>
                <a:fillRect/>
              </a:stretch>
            </p:blipFill>
            <p:spPr>
              <a:xfrm>
                <a:off x="5970309" y="3700199"/>
                <a:ext cx="420496" cy="432326"/>
              </a:xfrm>
              <a:prstGeom prst="rect">
                <a:avLst/>
              </a:prstGeom>
            </p:spPr>
          </p:pic>
          <p:pic>
            <p:nvPicPr>
              <p:cNvPr id="30" name="Picture 29"/>
              <p:cNvPicPr>
                <a:picLocks noChangeAspect="1"/>
              </p:cNvPicPr>
              <p:nvPr/>
            </p:nvPicPr>
            <p:blipFill>
              <a:blip r:embed="rId6"/>
              <a:stretch>
                <a:fillRect/>
              </a:stretch>
            </p:blipFill>
            <p:spPr>
              <a:xfrm>
                <a:off x="4893565" y="3772769"/>
                <a:ext cx="688009" cy="605769"/>
              </a:xfrm>
              <a:prstGeom prst="rect">
                <a:avLst/>
              </a:prstGeom>
            </p:spPr>
          </p:pic>
        </p:grpSp>
      </p:grpSp>
      <p:grpSp>
        <p:nvGrpSpPr>
          <p:cNvPr id="9" name="Group 8"/>
          <p:cNvGrpSpPr/>
          <p:nvPr/>
        </p:nvGrpSpPr>
        <p:grpSpPr>
          <a:xfrm>
            <a:off x="3618532" y="2206881"/>
            <a:ext cx="1883646" cy="1857358"/>
            <a:chOff x="4383758" y="2311697"/>
            <a:chExt cx="2516893" cy="2481768"/>
          </a:xfrm>
        </p:grpSpPr>
        <p:sp>
          <p:nvSpPr>
            <p:cNvPr id="11" name="Rectangle 10"/>
            <p:cNvSpPr/>
            <p:nvPr/>
          </p:nvSpPr>
          <p:spPr bwMode="auto">
            <a:xfrm>
              <a:off x="4537410" y="2311697"/>
              <a:ext cx="2017543" cy="2200147"/>
            </a:xfrm>
            <a:prstGeom prst="rect">
              <a:avLst/>
            </a:prstGeom>
            <a:solidFill>
              <a:schemeClr val="bg2">
                <a:lumMod val="20000"/>
                <a:lumOff val="80000"/>
                <a:alpha val="75000"/>
              </a:schemeClr>
            </a:solidFill>
            <a:ln>
              <a:solidFill>
                <a:schemeClr val="bg1">
                  <a:lumMod val="7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SharePoint </a:t>
              </a:r>
              <a:br>
                <a:rPr lang="en-US" sz="1600" dirty="0" smtClean="0">
                  <a:solidFill>
                    <a:schemeClr val="tx1">
                      <a:lumMod val="65000"/>
                      <a:lumOff val="35000"/>
                    </a:schemeClr>
                  </a:solidFill>
                  <a:ea typeface="Segoe UI" pitchFamily="34" charset="0"/>
                  <a:cs typeface="Segoe UI" pitchFamily="34" charset="0"/>
                </a:rPr>
              </a:br>
              <a:r>
                <a:rPr lang="en-US" sz="1600" dirty="0" smtClean="0">
                  <a:solidFill>
                    <a:schemeClr val="tx1">
                      <a:lumMod val="65000"/>
                      <a:lumOff val="35000"/>
                    </a:schemeClr>
                  </a:solidFill>
                  <a:ea typeface="Segoe UI" pitchFamily="34" charset="0"/>
                  <a:cs typeface="Segoe UI" pitchFamily="34" charset="0"/>
                </a:rPr>
                <a:t>Service</a:t>
              </a:r>
            </a:p>
          </p:txBody>
        </p:sp>
        <p:grpSp>
          <p:nvGrpSpPr>
            <p:cNvPr id="12" name="Group 11"/>
            <p:cNvGrpSpPr/>
            <p:nvPr/>
          </p:nvGrpSpPr>
          <p:grpSpPr>
            <a:xfrm>
              <a:off x="5421611" y="2886866"/>
              <a:ext cx="1479040" cy="1043909"/>
              <a:chOff x="4557447" y="1721445"/>
              <a:chExt cx="1479040" cy="1043909"/>
            </a:xfrm>
          </p:grpSpPr>
          <p:pic>
            <p:nvPicPr>
              <p:cNvPr id="20" name="Picture 19"/>
              <p:cNvPicPr>
                <a:picLocks noChangeAspect="1"/>
              </p:cNvPicPr>
              <p:nvPr/>
            </p:nvPicPr>
            <p:blipFill>
              <a:blip r:embed="rId7"/>
              <a:stretch>
                <a:fillRect/>
              </a:stretch>
            </p:blipFill>
            <p:spPr>
              <a:xfrm>
                <a:off x="4557447" y="1902539"/>
                <a:ext cx="477423" cy="839046"/>
              </a:xfrm>
              <a:prstGeom prst="rect">
                <a:avLst/>
              </a:prstGeom>
            </p:spPr>
          </p:pic>
          <p:pic>
            <p:nvPicPr>
              <p:cNvPr id="21" name="Picture 20"/>
              <p:cNvPicPr>
                <a:picLocks noChangeAspect="1"/>
              </p:cNvPicPr>
              <p:nvPr/>
            </p:nvPicPr>
            <p:blipFill>
              <a:blip r:embed="rId7"/>
              <a:stretch>
                <a:fillRect/>
              </a:stretch>
            </p:blipFill>
            <p:spPr>
              <a:xfrm>
                <a:off x="4869643" y="1721445"/>
                <a:ext cx="477423" cy="839046"/>
              </a:xfrm>
              <a:prstGeom prst="rect">
                <a:avLst/>
              </a:prstGeom>
            </p:spPr>
          </p:pic>
          <p:pic>
            <p:nvPicPr>
              <p:cNvPr id="22" name="Picture 21"/>
              <p:cNvPicPr>
                <a:picLocks noChangeAspect="1"/>
              </p:cNvPicPr>
              <p:nvPr/>
            </p:nvPicPr>
            <p:blipFill>
              <a:blip r:embed="rId8"/>
              <a:stretch>
                <a:fillRect/>
              </a:stretch>
            </p:blipFill>
            <p:spPr>
              <a:xfrm>
                <a:off x="5153580" y="1902539"/>
                <a:ext cx="882907" cy="862815"/>
              </a:xfrm>
              <a:prstGeom prst="rect">
                <a:avLst/>
              </a:prstGeom>
            </p:spPr>
          </p:pic>
        </p:grpSp>
        <p:grpSp>
          <p:nvGrpSpPr>
            <p:cNvPr id="13" name="Group 12"/>
            <p:cNvGrpSpPr/>
            <p:nvPr/>
          </p:nvGrpSpPr>
          <p:grpSpPr>
            <a:xfrm>
              <a:off x="4880542" y="3820782"/>
              <a:ext cx="944427" cy="972683"/>
              <a:chOff x="3981885" y="2834055"/>
              <a:chExt cx="944427" cy="972683"/>
            </a:xfrm>
          </p:grpSpPr>
          <p:pic>
            <p:nvPicPr>
              <p:cNvPr id="17" name="Picture 16"/>
              <p:cNvPicPr>
                <a:picLocks noChangeAspect="1"/>
              </p:cNvPicPr>
              <p:nvPr/>
            </p:nvPicPr>
            <p:blipFill>
              <a:blip r:embed="rId7"/>
              <a:stretch>
                <a:fillRect/>
              </a:stretch>
            </p:blipFill>
            <p:spPr>
              <a:xfrm>
                <a:off x="3981885" y="2967692"/>
                <a:ext cx="477423" cy="839046"/>
              </a:xfrm>
              <a:prstGeom prst="rect">
                <a:avLst/>
              </a:prstGeom>
            </p:spPr>
          </p:pic>
          <p:pic>
            <p:nvPicPr>
              <p:cNvPr id="18" name="Picture 17"/>
              <p:cNvPicPr>
                <a:picLocks noChangeAspect="1"/>
              </p:cNvPicPr>
              <p:nvPr/>
            </p:nvPicPr>
            <p:blipFill>
              <a:blip r:embed="rId7"/>
              <a:stretch>
                <a:fillRect/>
              </a:stretch>
            </p:blipFill>
            <p:spPr>
              <a:xfrm>
                <a:off x="4269036" y="2834055"/>
                <a:ext cx="477423" cy="839046"/>
              </a:xfrm>
              <a:prstGeom prst="rect">
                <a:avLst/>
              </a:prstGeom>
            </p:spPr>
          </p:pic>
          <p:pic>
            <p:nvPicPr>
              <p:cNvPr id="19" name="Picture 18"/>
              <p:cNvPicPr>
                <a:picLocks noChangeAspect="1"/>
              </p:cNvPicPr>
              <p:nvPr/>
            </p:nvPicPr>
            <p:blipFill>
              <a:blip r:embed="rId9"/>
              <a:stretch>
                <a:fillRect/>
              </a:stretch>
            </p:blipFill>
            <p:spPr>
              <a:xfrm>
                <a:off x="4480085" y="3260431"/>
                <a:ext cx="446227" cy="456212"/>
              </a:xfrm>
              <a:prstGeom prst="rect">
                <a:avLst/>
              </a:prstGeom>
            </p:spPr>
          </p:pic>
        </p:grpSp>
        <p:grpSp>
          <p:nvGrpSpPr>
            <p:cNvPr id="14" name="Group 13"/>
            <p:cNvGrpSpPr/>
            <p:nvPr/>
          </p:nvGrpSpPr>
          <p:grpSpPr>
            <a:xfrm>
              <a:off x="4383758" y="2988031"/>
              <a:ext cx="968998" cy="971748"/>
              <a:chOff x="3601101" y="2714202"/>
              <a:chExt cx="968998" cy="971748"/>
            </a:xfrm>
          </p:grpSpPr>
          <p:pic>
            <p:nvPicPr>
              <p:cNvPr id="15" name="Picture 14"/>
              <p:cNvPicPr>
                <a:picLocks noChangeAspect="1"/>
              </p:cNvPicPr>
              <p:nvPr/>
            </p:nvPicPr>
            <p:blipFill>
              <a:blip r:embed="rId7"/>
              <a:stretch>
                <a:fillRect/>
              </a:stretch>
            </p:blipFill>
            <p:spPr>
              <a:xfrm>
                <a:off x="3601101" y="2846904"/>
                <a:ext cx="477423" cy="839046"/>
              </a:xfrm>
              <a:prstGeom prst="rect">
                <a:avLst/>
              </a:prstGeom>
            </p:spPr>
          </p:pic>
          <p:pic>
            <p:nvPicPr>
              <p:cNvPr id="16" name="Picture 15"/>
              <p:cNvPicPr>
                <a:picLocks noChangeAspect="1"/>
              </p:cNvPicPr>
              <p:nvPr/>
            </p:nvPicPr>
            <p:blipFill>
              <a:blip r:embed="rId10"/>
              <a:stretch>
                <a:fillRect/>
              </a:stretch>
            </p:blipFill>
            <p:spPr>
              <a:xfrm>
                <a:off x="3875612" y="2714202"/>
                <a:ext cx="694487" cy="898458"/>
              </a:xfrm>
              <a:prstGeom prst="rect">
                <a:avLst/>
              </a:prstGeom>
            </p:spPr>
          </p:pic>
        </p:grpSp>
      </p:grpSp>
      <p:cxnSp>
        <p:nvCxnSpPr>
          <p:cNvPr id="31" name="Straight Arrow Connector 30"/>
          <p:cNvCxnSpPr/>
          <p:nvPr/>
        </p:nvCxnSpPr>
        <p:spPr>
          <a:xfrm flipH="1">
            <a:off x="5339681" y="3238548"/>
            <a:ext cx="2596098" cy="9829"/>
          </a:xfrm>
          <a:prstGeom prst="straightConnector1">
            <a:avLst/>
          </a:prstGeom>
          <a:ln w="53975">
            <a:solidFill>
              <a:schemeClr val="bg2"/>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32" name="Group 31"/>
          <p:cNvGrpSpPr/>
          <p:nvPr/>
        </p:nvGrpSpPr>
        <p:grpSpPr>
          <a:xfrm>
            <a:off x="7572423" y="3291542"/>
            <a:ext cx="514401" cy="514401"/>
            <a:chOff x="492" y="17985"/>
            <a:chExt cx="524853" cy="524853"/>
          </a:xfrm>
        </p:grpSpPr>
        <p:sp>
          <p:nvSpPr>
            <p:cNvPr id="33" name="Oval 32"/>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4"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fi-FI" sz="2352" dirty="0" smtClean="0"/>
                <a:t>2</a:t>
              </a:r>
              <a:endParaRPr lang="en-US" sz="2352" dirty="0"/>
            </a:p>
          </p:txBody>
        </p:sp>
      </p:grpSp>
      <p:cxnSp>
        <p:nvCxnSpPr>
          <p:cNvPr id="40" name="Straight Connector 39"/>
          <p:cNvCxnSpPr/>
          <p:nvPr/>
        </p:nvCxnSpPr>
        <p:spPr>
          <a:xfrm flipH="1">
            <a:off x="6699884" y="1847404"/>
            <a:ext cx="474943" cy="691004"/>
          </a:xfrm>
          <a:prstGeom prst="line">
            <a:avLst/>
          </a:prstGeom>
          <a:ln w="15875">
            <a:solidFill>
              <a:schemeClr val="tx1">
                <a:lumMod val="50000"/>
                <a:lumOff val="50000"/>
              </a:schemeClr>
            </a:solidFill>
            <a:tailEnd type="oval"/>
          </a:ln>
        </p:spPr>
        <p:style>
          <a:lnRef idx="1">
            <a:schemeClr val="dk1"/>
          </a:lnRef>
          <a:fillRef idx="0">
            <a:schemeClr val="dk1"/>
          </a:fillRef>
          <a:effectRef idx="0">
            <a:schemeClr val="dk1"/>
          </a:effectRef>
          <a:fontRef idx="minor">
            <a:schemeClr val="tx1"/>
          </a:fontRef>
        </p:style>
      </p:cxnSp>
      <p:sp>
        <p:nvSpPr>
          <p:cNvPr id="41" name="TextBox 4"/>
          <p:cNvSpPr txBox="1"/>
          <p:nvPr/>
        </p:nvSpPr>
        <p:spPr>
          <a:xfrm>
            <a:off x="7179735" y="1518820"/>
            <a:ext cx="3557290" cy="703944"/>
          </a:xfrm>
          <a:prstGeom prst="rect">
            <a:avLst/>
          </a:prstGeom>
          <a:solidFill>
            <a:srgbClr val="505050"/>
          </a:solidFill>
          <a:ln w="19050">
            <a:noFill/>
            <a:prstDash val="solid"/>
            <a:miter lim="800000"/>
          </a:ln>
          <a:effectLst/>
        </p:spPr>
        <p:txBody>
          <a:bodyPr wrap="square" lIns="57055" tIns="28528" rIns="91290" bIns="28528"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fi-FI" sz="1400" dirty="0" smtClean="0">
                <a:solidFill>
                  <a:schemeClr val="bg1"/>
                </a:solidFill>
              </a:rPr>
              <a:t>Association of JavaScript Embedding (user custom action) to the site, so that code is executed during site processing</a:t>
            </a:r>
            <a:endParaRPr lang="en-US" sz="1400" dirty="0">
              <a:solidFill>
                <a:schemeClr val="bg1"/>
              </a:solidFill>
            </a:endParaRPr>
          </a:p>
        </p:txBody>
      </p:sp>
      <p:cxnSp>
        <p:nvCxnSpPr>
          <p:cNvPr id="42" name="Straight Arrow Connector 41"/>
          <p:cNvCxnSpPr/>
          <p:nvPr/>
        </p:nvCxnSpPr>
        <p:spPr>
          <a:xfrm flipV="1">
            <a:off x="5332300" y="2637338"/>
            <a:ext cx="2603480" cy="1"/>
          </a:xfrm>
          <a:prstGeom prst="straightConnector1">
            <a:avLst/>
          </a:prstGeom>
          <a:ln w="53975">
            <a:solidFill>
              <a:schemeClr val="bg2"/>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44" name="Group 43"/>
          <p:cNvGrpSpPr/>
          <p:nvPr/>
        </p:nvGrpSpPr>
        <p:grpSpPr>
          <a:xfrm>
            <a:off x="5551637" y="2285685"/>
            <a:ext cx="514401" cy="514401"/>
            <a:chOff x="492" y="17985"/>
            <a:chExt cx="524853" cy="524853"/>
          </a:xfrm>
        </p:grpSpPr>
        <p:sp>
          <p:nvSpPr>
            <p:cNvPr id="45" name="Oval 44"/>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6"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fi-FI" sz="2352" dirty="0"/>
                <a:t>1</a:t>
              </a:r>
              <a:endParaRPr lang="en-US" sz="2352" dirty="0"/>
            </a:p>
          </p:txBody>
        </p:sp>
      </p:grpSp>
      <p:sp>
        <p:nvSpPr>
          <p:cNvPr id="24" name="TextBox 23"/>
          <p:cNvSpPr txBox="1"/>
          <p:nvPr/>
        </p:nvSpPr>
        <p:spPr>
          <a:xfrm>
            <a:off x="5874017" y="3257277"/>
            <a:ext cx="1651734" cy="369332"/>
          </a:xfrm>
          <a:prstGeom prst="rect">
            <a:avLst/>
          </a:prstGeom>
          <a:noFill/>
        </p:spPr>
        <p:txBody>
          <a:bodyPr wrap="none" lIns="0" tIns="0" rIns="0" bIns="0" rtlCol="0">
            <a:spAutoFit/>
          </a:bodyPr>
          <a:lstStyle/>
          <a:p>
            <a:r>
              <a:rPr lang="fi-FI" sz="2400" spc="-70" dirty="0" smtClean="0">
                <a:gradFill>
                  <a:gsLst>
                    <a:gs pos="2917">
                      <a:schemeClr val="bg2"/>
                    </a:gs>
                    <a:gs pos="95000">
                      <a:schemeClr val="bg2"/>
                    </a:gs>
                  </a:gsLst>
                  <a:lin ang="5400000" scaled="0"/>
                </a:gradFill>
                <a:latin typeface="+mj-lt"/>
              </a:rPr>
              <a:t>CSOM / REST</a:t>
            </a:r>
            <a:endParaRPr lang="en-GB" sz="2400" spc="-70" dirty="0" smtClean="0">
              <a:gradFill>
                <a:gsLst>
                  <a:gs pos="2917">
                    <a:schemeClr val="bg2"/>
                  </a:gs>
                  <a:gs pos="95000">
                    <a:schemeClr val="bg2"/>
                  </a:gs>
                </a:gsLst>
                <a:lin ang="5400000" scaled="0"/>
              </a:gradFill>
              <a:latin typeface="+mj-lt"/>
            </a:endParaRPr>
          </a:p>
        </p:txBody>
      </p:sp>
      <p:sp>
        <p:nvSpPr>
          <p:cNvPr id="36" name="Title 35"/>
          <p:cNvSpPr>
            <a:spLocks noGrp="1"/>
          </p:cNvSpPr>
          <p:nvPr>
            <p:ph type="title"/>
          </p:nvPr>
        </p:nvSpPr>
        <p:spPr/>
        <p:txBody>
          <a:bodyPr/>
          <a:lstStyle/>
          <a:p>
            <a:r>
              <a:rPr lang="fi-FI" dirty="0" smtClean="0"/>
              <a:t>JavaScript embedding for messages</a:t>
            </a:r>
            <a:endParaRPr lang="en-GB" dirty="0"/>
          </a:p>
        </p:txBody>
      </p:sp>
      <p:cxnSp>
        <p:nvCxnSpPr>
          <p:cNvPr id="51" name="Straight Arrow Connector 50"/>
          <p:cNvCxnSpPr/>
          <p:nvPr/>
        </p:nvCxnSpPr>
        <p:spPr>
          <a:xfrm>
            <a:off x="6339254" y="4697899"/>
            <a:ext cx="2906960" cy="4277"/>
          </a:xfrm>
          <a:prstGeom prst="straightConnector1">
            <a:avLst/>
          </a:prstGeom>
          <a:ln w="28575">
            <a:solidFill>
              <a:schemeClr val="accent1"/>
            </a:solidFill>
            <a:prstDash val="sysDash"/>
            <a:tailEnd type="stealth" w="lg" len="lg"/>
          </a:ln>
          <a:effectLst>
            <a:outerShdw blurRad="50800" dist="38100" dir="2700000" algn="tl" rotWithShape="0">
              <a:schemeClr val="bg1">
                <a:alpha val="40000"/>
              </a:schemeClr>
            </a:outerShdw>
          </a:effectLst>
        </p:spPr>
        <p:style>
          <a:lnRef idx="1">
            <a:schemeClr val="accent4"/>
          </a:lnRef>
          <a:fillRef idx="0">
            <a:schemeClr val="accent4"/>
          </a:fillRef>
          <a:effectRef idx="0">
            <a:schemeClr val="accent4"/>
          </a:effectRef>
          <a:fontRef idx="minor">
            <a:schemeClr val="tx1"/>
          </a:fontRef>
        </p:style>
      </p:cxnSp>
      <p:sp>
        <p:nvSpPr>
          <p:cNvPr id="52" name="TextBox 51"/>
          <p:cNvSpPr txBox="1"/>
          <p:nvPr/>
        </p:nvSpPr>
        <p:spPr>
          <a:xfrm>
            <a:off x="7191570" y="4490579"/>
            <a:ext cx="970202" cy="184666"/>
          </a:xfrm>
          <a:prstGeom prst="rect">
            <a:avLst/>
          </a:prstGeom>
          <a:noFill/>
        </p:spPr>
        <p:txBody>
          <a:bodyPr wrap="none" lIns="0" tIns="0" rIns="0" bIns="0" rtlCol="0">
            <a:spAutoFit/>
          </a:bodyPr>
          <a:lstStyle/>
          <a:p>
            <a:r>
              <a:rPr lang="en-US" sz="1200" spc="-70" dirty="0" smtClean="0">
                <a:gradFill>
                  <a:gsLst>
                    <a:gs pos="2917">
                      <a:schemeClr val="bg2"/>
                    </a:gs>
                    <a:gs pos="95000">
                      <a:schemeClr val="bg2"/>
                    </a:gs>
                  </a:gsLst>
                  <a:lin ang="5400000" scaled="0"/>
                </a:gradFill>
              </a:rPr>
              <a:t>&lt;&lt;Reference&gt;&gt;</a:t>
            </a:r>
          </a:p>
        </p:txBody>
      </p:sp>
      <p:cxnSp>
        <p:nvCxnSpPr>
          <p:cNvPr id="53" name="Straight Connector 52"/>
          <p:cNvCxnSpPr/>
          <p:nvPr/>
        </p:nvCxnSpPr>
        <p:spPr>
          <a:xfrm flipV="1">
            <a:off x="7891379" y="4791113"/>
            <a:ext cx="540785" cy="616802"/>
          </a:xfrm>
          <a:prstGeom prst="line">
            <a:avLst/>
          </a:prstGeom>
          <a:ln w="15875">
            <a:solidFill>
              <a:schemeClr val="tx1">
                <a:lumMod val="50000"/>
                <a:lumOff val="50000"/>
              </a:schemeClr>
            </a:solidFill>
            <a:tailEnd type="oval"/>
          </a:ln>
        </p:spPr>
        <p:style>
          <a:lnRef idx="1">
            <a:schemeClr val="dk1"/>
          </a:lnRef>
          <a:fillRef idx="0">
            <a:schemeClr val="dk1"/>
          </a:fillRef>
          <a:effectRef idx="0">
            <a:schemeClr val="dk1"/>
          </a:effectRef>
          <a:fontRef idx="minor">
            <a:schemeClr val="tx1"/>
          </a:fontRef>
        </p:style>
      </p:cxnSp>
      <p:sp>
        <p:nvSpPr>
          <p:cNvPr id="54" name="TextBox 4"/>
          <p:cNvSpPr txBox="1"/>
          <p:nvPr/>
        </p:nvSpPr>
        <p:spPr>
          <a:xfrm>
            <a:off x="4841410" y="5177680"/>
            <a:ext cx="4119479" cy="1134831"/>
          </a:xfrm>
          <a:prstGeom prst="rect">
            <a:avLst/>
          </a:prstGeom>
          <a:solidFill>
            <a:srgbClr val="505050"/>
          </a:solidFill>
          <a:ln w="19050">
            <a:noFill/>
            <a:prstDash val="solid"/>
            <a:miter lim="800000"/>
          </a:ln>
          <a:effectLst/>
        </p:spPr>
        <p:txBody>
          <a:bodyPr wrap="square" lIns="57055" tIns="28528" rIns="91290" bIns="28528"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fi-FI" sz="1400" dirty="0" smtClean="0">
                <a:solidFill>
                  <a:schemeClr val="bg1"/>
                </a:solidFill>
              </a:rPr>
              <a:t>UX elements are rendered with JavaScript by using with script stored either in SharePoint, centrally in the provider hosted app side or in some CDN. Preferable in one location for easy update cross all instances.</a:t>
            </a:r>
            <a:endParaRPr lang="en-US" sz="1400" dirty="0">
              <a:solidFill>
                <a:schemeClr val="bg1"/>
              </a:solidFill>
            </a:endParaRPr>
          </a:p>
        </p:txBody>
      </p:sp>
      <p:grpSp>
        <p:nvGrpSpPr>
          <p:cNvPr id="55" name="Group 54"/>
          <p:cNvGrpSpPr/>
          <p:nvPr/>
        </p:nvGrpSpPr>
        <p:grpSpPr>
          <a:xfrm>
            <a:off x="9784104" y="4893651"/>
            <a:ext cx="514401" cy="514401"/>
            <a:chOff x="492" y="17985"/>
            <a:chExt cx="524853" cy="524853"/>
          </a:xfrm>
        </p:grpSpPr>
        <p:sp>
          <p:nvSpPr>
            <p:cNvPr id="56" name="Oval 55"/>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7"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fi-FI" sz="2352" dirty="0" smtClean="0"/>
                <a:t>3</a:t>
              </a:r>
              <a:endParaRPr lang="en-US" sz="2352" dirty="0"/>
            </a:p>
          </p:txBody>
        </p:sp>
      </p:grpSp>
    </p:spTree>
    <p:extLst>
      <p:ext uri="{BB962C8B-B14F-4D97-AF65-F5344CB8AC3E}">
        <p14:creationId xmlns:p14="http://schemas.microsoft.com/office/powerpoint/2010/main" val="30428412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1000"/>
                                        <p:tgtEl>
                                          <p:spTgt spid="44"/>
                                        </p:tgtEl>
                                      </p:cBhvr>
                                    </p:animEffect>
                                    <p:anim calcmode="lin" valueType="num">
                                      <p:cBhvr>
                                        <p:cTn id="8" dur="1000" fill="hold"/>
                                        <p:tgtEl>
                                          <p:spTgt spid="44"/>
                                        </p:tgtEl>
                                        <p:attrNameLst>
                                          <p:attrName>ppt_x</p:attrName>
                                        </p:attrNameLst>
                                      </p:cBhvr>
                                      <p:tavLst>
                                        <p:tav tm="0">
                                          <p:val>
                                            <p:strVal val="#ppt_x"/>
                                          </p:val>
                                        </p:tav>
                                        <p:tav tm="100000">
                                          <p:val>
                                            <p:strVal val="#ppt_x"/>
                                          </p:val>
                                        </p:tav>
                                      </p:tavLst>
                                    </p:anim>
                                    <p:anim calcmode="lin" valueType="num">
                                      <p:cBhvr>
                                        <p:cTn id="9" dur="1000" fill="hold"/>
                                        <p:tgtEl>
                                          <p:spTgt spid="4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fade">
                                      <p:cBhvr>
                                        <p:cTn id="12" dur="1000"/>
                                        <p:tgtEl>
                                          <p:spTgt spid="42"/>
                                        </p:tgtEl>
                                      </p:cBhvr>
                                    </p:animEffect>
                                    <p:anim calcmode="lin" valueType="num">
                                      <p:cBhvr>
                                        <p:cTn id="13" dur="1000" fill="hold"/>
                                        <p:tgtEl>
                                          <p:spTgt spid="42"/>
                                        </p:tgtEl>
                                        <p:attrNameLst>
                                          <p:attrName>ppt_x</p:attrName>
                                        </p:attrNameLst>
                                      </p:cBhvr>
                                      <p:tavLst>
                                        <p:tav tm="0">
                                          <p:val>
                                            <p:strVal val="#ppt_x"/>
                                          </p:val>
                                        </p:tav>
                                        <p:tav tm="100000">
                                          <p:val>
                                            <p:strVal val="#ppt_x"/>
                                          </p:val>
                                        </p:tav>
                                      </p:tavLst>
                                    </p:anim>
                                    <p:anim calcmode="lin" valueType="num">
                                      <p:cBhvr>
                                        <p:cTn id="14" dur="1000" fill="hold"/>
                                        <p:tgtEl>
                                          <p:spTgt spid="4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1000"/>
                                        <p:tgtEl>
                                          <p:spTgt spid="40"/>
                                        </p:tgtEl>
                                      </p:cBhvr>
                                    </p:animEffect>
                                    <p:anim calcmode="lin" valueType="num">
                                      <p:cBhvr>
                                        <p:cTn id="18" dur="1000" fill="hold"/>
                                        <p:tgtEl>
                                          <p:spTgt spid="40"/>
                                        </p:tgtEl>
                                        <p:attrNameLst>
                                          <p:attrName>ppt_x</p:attrName>
                                        </p:attrNameLst>
                                      </p:cBhvr>
                                      <p:tavLst>
                                        <p:tav tm="0">
                                          <p:val>
                                            <p:strVal val="#ppt_x"/>
                                          </p:val>
                                        </p:tav>
                                        <p:tav tm="100000">
                                          <p:val>
                                            <p:strVal val="#ppt_x"/>
                                          </p:val>
                                        </p:tav>
                                      </p:tavLst>
                                    </p:anim>
                                    <p:anim calcmode="lin" valueType="num">
                                      <p:cBhvr>
                                        <p:cTn id="19" dur="1000" fill="hold"/>
                                        <p:tgtEl>
                                          <p:spTgt spid="4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fade">
                                      <p:cBhvr>
                                        <p:cTn id="22" dur="1000"/>
                                        <p:tgtEl>
                                          <p:spTgt spid="41"/>
                                        </p:tgtEl>
                                      </p:cBhvr>
                                    </p:animEffect>
                                    <p:anim calcmode="lin" valueType="num">
                                      <p:cBhvr>
                                        <p:cTn id="23" dur="1000" fill="hold"/>
                                        <p:tgtEl>
                                          <p:spTgt spid="41"/>
                                        </p:tgtEl>
                                        <p:attrNameLst>
                                          <p:attrName>ppt_x</p:attrName>
                                        </p:attrNameLst>
                                      </p:cBhvr>
                                      <p:tavLst>
                                        <p:tav tm="0">
                                          <p:val>
                                            <p:strVal val="#ppt_x"/>
                                          </p:val>
                                        </p:tav>
                                        <p:tav tm="100000">
                                          <p:val>
                                            <p:strVal val="#ppt_x"/>
                                          </p:val>
                                        </p:tav>
                                      </p:tavLst>
                                    </p:anim>
                                    <p:anim calcmode="lin" valueType="num">
                                      <p:cBhvr>
                                        <p:cTn id="24"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1000"/>
                                        <p:tgtEl>
                                          <p:spTgt spid="24"/>
                                        </p:tgtEl>
                                      </p:cBhvr>
                                    </p:animEffect>
                                    <p:anim calcmode="lin" valueType="num">
                                      <p:cBhvr>
                                        <p:cTn id="30" dur="1000" fill="hold"/>
                                        <p:tgtEl>
                                          <p:spTgt spid="24"/>
                                        </p:tgtEl>
                                        <p:attrNameLst>
                                          <p:attrName>ppt_x</p:attrName>
                                        </p:attrNameLst>
                                      </p:cBhvr>
                                      <p:tavLst>
                                        <p:tav tm="0">
                                          <p:val>
                                            <p:strVal val="#ppt_x"/>
                                          </p:val>
                                        </p:tav>
                                        <p:tav tm="100000">
                                          <p:val>
                                            <p:strVal val="#ppt_x"/>
                                          </p:val>
                                        </p:tav>
                                      </p:tavLst>
                                    </p:anim>
                                    <p:anim calcmode="lin" valueType="num">
                                      <p:cBhvr>
                                        <p:cTn id="31" dur="1000" fill="hold"/>
                                        <p:tgtEl>
                                          <p:spTgt spid="24"/>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1000"/>
                                        <p:tgtEl>
                                          <p:spTgt spid="32"/>
                                        </p:tgtEl>
                                      </p:cBhvr>
                                    </p:animEffect>
                                    <p:anim calcmode="lin" valueType="num">
                                      <p:cBhvr>
                                        <p:cTn id="35" dur="1000" fill="hold"/>
                                        <p:tgtEl>
                                          <p:spTgt spid="32"/>
                                        </p:tgtEl>
                                        <p:attrNameLst>
                                          <p:attrName>ppt_x</p:attrName>
                                        </p:attrNameLst>
                                      </p:cBhvr>
                                      <p:tavLst>
                                        <p:tav tm="0">
                                          <p:val>
                                            <p:strVal val="#ppt_x"/>
                                          </p:val>
                                        </p:tav>
                                        <p:tav tm="100000">
                                          <p:val>
                                            <p:strVal val="#ppt_x"/>
                                          </p:val>
                                        </p:tav>
                                      </p:tavLst>
                                    </p:anim>
                                    <p:anim calcmode="lin" valueType="num">
                                      <p:cBhvr>
                                        <p:cTn id="36" dur="1000" fill="hold"/>
                                        <p:tgtEl>
                                          <p:spTgt spid="32"/>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fade">
                                      <p:cBhvr>
                                        <p:cTn id="39" dur="1000"/>
                                        <p:tgtEl>
                                          <p:spTgt spid="31"/>
                                        </p:tgtEl>
                                      </p:cBhvr>
                                    </p:animEffect>
                                    <p:anim calcmode="lin" valueType="num">
                                      <p:cBhvr>
                                        <p:cTn id="40" dur="1000" fill="hold"/>
                                        <p:tgtEl>
                                          <p:spTgt spid="31"/>
                                        </p:tgtEl>
                                        <p:attrNameLst>
                                          <p:attrName>ppt_x</p:attrName>
                                        </p:attrNameLst>
                                      </p:cBhvr>
                                      <p:tavLst>
                                        <p:tav tm="0">
                                          <p:val>
                                            <p:strVal val="#ppt_x"/>
                                          </p:val>
                                        </p:tav>
                                        <p:tav tm="100000">
                                          <p:val>
                                            <p:strVal val="#ppt_x"/>
                                          </p:val>
                                        </p:tav>
                                      </p:tavLst>
                                    </p:anim>
                                    <p:anim calcmode="lin" valueType="num">
                                      <p:cBhvr>
                                        <p:cTn id="41" dur="1000" fill="hold"/>
                                        <p:tgtEl>
                                          <p:spTgt spid="31"/>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50"/>
                                        </p:tgtEl>
                                        <p:attrNameLst>
                                          <p:attrName>style.visibility</p:attrName>
                                        </p:attrNameLst>
                                      </p:cBhvr>
                                      <p:to>
                                        <p:strVal val="visible"/>
                                      </p:to>
                                    </p:set>
                                    <p:animEffect transition="in" filter="fade">
                                      <p:cBhvr>
                                        <p:cTn id="44" dur="1000"/>
                                        <p:tgtEl>
                                          <p:spTgt spid="50"/>
                                        </p:tgtEl>
                                      </p:cBhvr>
                                    </p:animEffect>
                                    <p:anim calcmode="lin" valueType="num">
                                      <p:cBhvr>
                                        <p:cTn id="45" dur="1000" fill="hold"/>
                                        <p:tgtEl>
                                          <p:spTgt spid="50"/>
                                        </p:tgtEl>
                                        <p:attrNameLst>
                                          <p:attrName>ppt_x</p:attrName>
                                        </p:attrNameLst>
                                      </p:cBhvr>
                                      <p:tavLst>
                                        <p:tav tm="0">
                                          <p:val>
                                            <p:strVal val="#ppt_x"/>
                                          </p:val>
                                        </p:tav>
                                        <p:tav tm="100000">
                                          <p:val>
                                            <p:strVal val="#ppt_x"/>
                                          </p:val>
                                        </p:tav>
                                      </p:tavLst>
                                    </p:anim>
                                    <p:anim calcmode="lin" valueType="num">
                                      <p:cBhvr>
                                        <p:cTn id="46"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51"/>
                                        </p:tgtEl>
                                        <p:attrNameLst>
                                          <p:attrName>style.visibility</p:attrName>
                                        </p:attrNameLst>
                                      </p:cBhvr>
                                      <p:to>
                                        <p:strVal val="visible"/>
                                      </p:to>
                                    </p:set>
                                    <p:animEffect transition="in" filter="fade">
                                      <p:cBhvr>
                                        <p:cTn id="51" dur="1000"/>
                                        <p:tgtEl>
                                          <p:spTgt spid="51"/>
                                        </p:tgtEl>
                                      </p:cBhvr>
                                    </p:animEffect>
                                    <p:anim calcmode="lin" valueType="num">
                                      <p:cBhvr>
                                        <p:cTn id="52" dur="1000" fill="hold"/>
                                        <p:tgtEl>
                                          <p:spTgt spid="51"/>
                                        </p:tgtEl>
                                        <p:attrNameLst>
                                          <p:attrName>ppt_x</p:attrName>
                                        </p:attrNameLst>
                                      </p:cBhvr>
                                      <p:tavLst>
                                        <p:tav tm="0">
                                          <p:val>
                                            <p:strVal val="#ppt_x"/>
                                          </p:val>
                                        </p:tav>
                                        <p:tav tm="100000">
                                          <p:val>
                                            <p:strVal val="#ppt_x"/>
                                          </p:val>
                                        </p:tav>
                                      </p:tavLst>
                                    </p:anim>
                                    <p:anim calcmode="lin" valueType="num">
                                      <p:cBhvr>
                                        <p:cTn id="53" dur="1000" fill="hold"/>
                                        <p:tgtEl>
                                          <p:spTgt spid="51"/>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52"/>
                                        </p:tgtEl>
                                        <p:attrNameLst>
                                          <p:attrName>style.visibility</p:attrName>
                                        </p:attrNameLst>
                                      </p:cBhvr>
                                      <p:to>
                                        <p:strVal val="visible"/>
                                      </p:to>
                                    </p:set>
                                    <p:animEffect transition="in" filter="fade">
                                      <p:cBhvr>
                                        <p:cTn id="56" dur="1000"/>
                                        <p:tgtEl>
                                          <p:spTgt spid="52"/>
                                        </p:tgtEl>
                                      </p:cBhvr>
                                    </p:animEffect>
                                    <p:anim calcmode="lin" valueType="num">
                                      <p:cBhvr>
                                        <p:cTn id="57" dur="1000" fill="hold"/>
                                        <p:tgtEl>
                                          <p:spTgt spid="52"/>
                                        </p:tgtEl>
                                        <p:attrNameLst>
                                          <p:attrName>ppt_x</p:attrName>
                                        </p:attrNameLst>
                                      </p:cBhvr>
                                      <p:tavLst>
                                        <p:tav tm="0">
                                          <p:val>
                                            <p:strVal val="#ppt_x"/>
                                          </p:val>
                                        </p:tav>
                                        <p:tav tm="100000">
                                          <p:val>
                                            <p:strVal val="#ppt_x"/>
                                          </p:val>
                                        </p:tav>
                                      </p:tavLst>
                                    </p:anim>
                                    <p:anim calcmode="lin" valueType="num">
                                      <p:cBhvr>
                                        <p:cTn id="58" dur="1000" fill="hold"/>
                                        <p:tgtEl>
                                          <p:spTgt spid="52"/>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53"/>
                                        </p:tgtEl>
                                        <p:attrNameLst>
                                          <p:attrName>style.visibility</p:attrName>
                                        </p:attrNameLst>
                                      </p:cBhvr>
                                      <p:to>
                                        <p:strVal val="visible"/>
                                      </p:to>
                                    </p:set>
                                    <p:animEffect transition="in" filter="fade">
                                      <p:cBhvr>
                                        <p:cTn id="61" dur="1000"/>
                                        <p:tgtEl>
                                          <p:spTgt spid="53"/>
                                        </p:tgtEl>
                                      </p:cBhvr>
                                    </p:animEffect>
                                    <p:anim calcmode="lin" valueType="num">
                                      <p:cBhvr>
                                        <p:cTn id="62" dur="1000" fill="hold"/>
                                        <p:tgtEl>
                                          <p:spTgt spid="53"/>
                                        </p:tgtEl>
                                        <p:attrNameLst>
                                          <p:attrName>ppt_x</p:attrName>
                                        </p:attrNameLst>
                                      </p:cBhvr>
                                      <p:tavLst>
                                        <p:tav tm="0">
                                          <p:val>
                                            <p:strVal val="#ppt_x"/>
                                          </p:val>
                                        </p:tav>
                                        <p:tav tm="100000">
                                          <p:val>
                                            <p:strVal val="#ppt_x"/>
                                          </p:val>
                                        </p:tav>
                                      </p:tavLst>
                                    </p:anim>
                                    <p:anim calcmode="lin" valueType="num">
                                      <p:cBhvr>
                                        <p:cTn id="63" dur="1000" fill="hold"/>
                                        <p:tgtEl>
                                          <p:spTgt spid="53"/>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54"/>
                                        </p:tgtEl>
                                        <p:attrNameLst>
                                          <p:attrName>style.visibility</p:attrName>
                                        </p:attrNameLst>
                                      </p:cBhvr>
                                      <p:to>
                                        <p:strVal val="visible"/>
                                      </p:to>
                                    </p:set>
                                    <p:animEffect transition="in" filter="fade">
                                      <p:cBhvr>
                                        <p:cTn id="66" dur="1000"/>
                                        <p:tgtEl>
                                          <p:spTgt spid="54"/>
                                        </p:tgtEl>
                                      </p:cBhvr>
                                    </p:animEffect>
                                    <p:anim calcmode="lin" valueType="num">
                                      <p:cBhvr>
                                        <p:cTn id="67" dur="1000" fill="hold"/>
                                        <p:tgtEl>
                                          <p:spTgt spid="54"/>
                                        </p:tgtEl>
                                        <p:attrNameLst>
                                          <p:attrName>ppt_x</p:attrName>
                                        </p:attrNameLst>
                                      </p:cBhvr>
                                      <p:tavLst>
                                        <p:tav tm="0">
                                          <p:val>
                                            <p:strVal val="#ppt_x"/>
                                          </p:val>
                                        </p:tav>
                                        <p:tav tm="100000">
                                          <p:val>
                                            <p:strVal val="#ppt_x"/>
                                          </p:val>
                                        </p:tav>
                                      </p:tavLst>
                                    </p:anim>
                                    <p:anim calcmode="lin" valueType="num">
                                      <p:cBhvr>
                                        <p:cTn id="68" dur="1000" fill="hold"/>
                                        <p:tgtEl>
                                          <p:spTgt spid="54"/>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38"/>
                                        </p:tgtEl>
                                        <p:attrNameLst>
                                          <p:attrName>style.visibility</p:attrName>
                                        </p:attrNameLst>
                                      </p:cBhvr>
                                      <p:to>
                                        <p:strVal val="visible"/>
                                      </p:to>
                                    </p:set>
                                    <p:animEffect transition="in" filter="fade">
                                      <p:cBhvr>
                                        <p:cTn id="71" dur="1000"/>
                                        <p:tgtEl>
                                          <p:spTgt spid="38"/>
                                        </p:tgtEl>
                                      </p:cBhvr>
                                    </p:animEffect>
                                    <p:anim calcmode="lin" valueType="num">
                                      <p:cBhvr>
                                        <p:cTn id="72" dur="1000" fill="hold"/>
                                        <p:tgtEl>
                                          <p:spTgt spid="38"/>
                                        </p:tgtEl>
                                        <p:attrNameLst>
                                          <p:attrName>ppt_x</p:attrName>
                                        </p:attrNameLst>
                                      </p:cBhvr>
                                      <p:tavLst>
                                        <p:tav tm="0">
                                          <p:val>
                                            <p:strVal val="#ppt_x"/>
                                          </p:val>
                                        </p:tav>
                                        <p:tav tm="100000">
                                          <p:val>
                                            <p:strVal val="#ppt_x"/>
                                          </p:val>
                                        </p:tav>
                                      </p:tavLst>
                                    </p:anim>
                                    <p:anim calcmode="lin" valueType="num">
                                      <p:cBhvr>
                                        <p:cTn id="73" dur="1000" fill="hold"/>
                                        <p:tgtEl>
                                          <p:spTgt spid="38"/>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55"/>
                                        </p:tgtEl>
                                        <p:attrNameLst>
                                          <p:attrName>style.visibility</p:attrName>
                                        </p:attrNameLst>
                                      </p:cBhvr>
                                      <p:to>
                                        <p:strVal val="visible"/>
                                      </p:to>
                                    </p:set>
                                    <p:animEffect transition="in" filter="fade">
                                      <p:cBhvr>
                                        <p:cTn id="76" dur="1000"/>
                                        <p:tgtEl>
                                          <p:spTgt spid="55"/>
                                        </p:tgtEl>
                                      </p:cBhvr>
                                    </p:animEffect>
                                    <p:anim calcmode="lin" valueType="num">
                                      <p:cBhvr>
                                        <p:cTn id="77" dur="1000" fill="hold"/>
                                        <p:tgtEl>
                                          <p:spTgt spid="55"/>
                                        </p:tgtEl>
                                        <p:attrNameLst>
                                          <p:attrName>ppt_x</p:attrName>
                                        </p:attrNameLst>
                                      </p:cBhvr>
                                      <p:tavLst>
                                        <p:tav tm="0">
                                          <p:val>
                                            <p:strVal val="#ppt_x"/>
                                          </p:val>
                                        </p:tav>
                                        <p:tav tm="100000">
                                          <p:val>
                                            <p:strVal val="#ppt_x"/>
                                          </p:val>
                                        </p:tav>
                                      </p:tavLst>
                                    </p:anim>
                                    <p:anim calcmode="lin" valueType="num">
                                      <p:cBhvr>
                                        <p:cTn id="78"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24" grpId="0"/>
      <p:bldP spid="52" grpId="0"/>
      <p:bldP spid="5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5398" dirty="0" smtClean="0"/>
              <a:t>“Wouldn’t this cause dependency on page </a:t>
            </a:r>
            <a:r>
              <a:rPr lang="en-US" sz="5398" dirty="0" err="1" smtClean="0"/>
              <a:t>dom</a:t>
            </a:r>
            <a:r>
              <a:rPr lang="en-US" sz="5398" dirty="0" smtClean="0"/>
              <a:t> structure, so any change can break it?”</a:t>
            </a:r>
            <a:endParaRPr lang="en-GB" sz="5398" dirty="0"/>
          </a:p>
        </p:txBody>
      </p:sp>
      <p:sp>
        <p:nvSpPr>
          <p:cNvPr id="4" name="TextBox 3"/>
          <p:cNvSpPr txBox="1"/>
          <p:nvPr/>
        </p:nvSpPr>
        <p:spPr>
          <a:xfrm>
            <a:off x="4526217" y="4925072"/>
            <a:ext cx="7141911" cy="1323439"/>
          </a:xfrm>
          <a:prstGeom prst="rect">
            <a:avLst/>
          </a:prstGeom>
          <a:noFill/>
        </p:spPr>
        <p:txBody>
          <a:bodyPr wrap="square" rtlCol="0">
            <a:spAutoFit/>
          </a:bodyPr>
          <a:lstStyle/>
          <a:p>
            <a:r>
              <a:rPr lang="en-US" sz="2000" dirty="0" smtClean="0">
                <a:latin typeface="Segoe UI" panose="020B0502040204020203" pitchFamily="34" charset="0"/>
                <a:cs typeface="Segoe UI" panose="020B0502040204020203" pitchFamily="34" charset="0"/>
              </a:rPr>
              <a:t>Similarly as element changes in the pages can break custom CSS, they could break JS embedding. You should use one JS embedding file cross all sites for easier fix if changes are happening. This should not however happen frequently.</a:t>
            </a:r>
            <a:endParaRPr lang="en-GB" sz="2000" dirty="0">
              <a:latin typeface="Segoe UI" panose="020B0502040204020203" pitchFamily="34" charset="0"/>
              <a:cs typeface="Segoe UI" panose="020B0502040204020203" pitchFamily="34" charset="0"/>
            </a:endParaRPr>
          </a:p>
        </p:txBody>
      </p:sp>
      <p:sp>
        <p:nvSpPr>
          <p:cNvPr id="5" name="TextBox 4"/>
          <p:cNvSpPr txBox="1"/>
          <p:nvPr/>
        </p:nvSpPr>
        <p:spPr>
          <a:xfrm>
            <a:off x="4414455" y="3660886"/>
            <a:ext cx="1778307" cy="1446102"/>
          </a:xfrm>
          <a:prstGeom prst="rect">
            <a:avLst/>
          </a:prstGeom>
          <a:noFill/>
        </p:spPr>
        <p:txBody>
          <a:bodyPr wrap="none" rtlCol="0">
            <a:spAutoFit/>
          </a:bodyPr>
          <a:lstStyle/>
          <a:p>
            <a:r>
              <a:rPr lang="en-US" sz="8797" dirty="0" smtClean="0">
                <a:latin typeface="Segoe UI" panose="020B0502040204020203" pitchFamily="34" charset="0"/>
                <a:cs typeface="Segoe UI" panose="020B0502040204020203" pitchFamily="34" charset="0"/>
              </a:rPr>
              <a:t>Yes</a:t>
            </a:r>
            <a:endParaRPr lang="en-GB" sz="8797"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32128583"/>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2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3000"/>
                            </p:stCondLst>
                            <p:childTnLst>
                              <p:par>
                                <p:cTn id="11" presetID="42" presetClass="entr" presetSubtype="0" fill="hold" grpId="0" nodeType="afterEffect">
                                  <p:stCondLst>
                                    <p:cond delay="10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Straight Arrow Connector 30"/>
          <p:cNvCxnSpPr/>
          <p:nvPr/>
        </p:nvCxnSpPr>
        <p:spPr>
          <a:xfrm flipV="1">
            <a:off x="3894408" y="1657351"/>
            <a:ext cx="1084651" cy="4733924"/>
          </a:xfrm>
          <a:prstGeom prst="straightConnector1">
            <a:avLst/>
          </a:prstGeom>
          <a:ln w="53975">
            <a:solidFill>
              <a:schemeClr val="bg2"/>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37" name="Group 36"/>
          <p:cNvGrpSpPr/>
          <p:nvPr/>
        </p:nvGrpSpPr>
        <p:grpSpPr>
          <a:xfrm>
            <a:off x="5640766" y="2111228"/>
            <a:ext cx="2111349" cy="1586472"/>
            <a:chOff x="7366822" y="3128075"/>
            <a:chExt cx="2111349" cy="1586472"/>
          </a:xfrm>
        </p:grpSpPr>
        <p:sp>
          <p:nvSpPr>
            <p:cNvPr id="43" name="Arc 42"/>
            <p:cNvSpPr/>
            <p:nvPr/>
          </p:nvSpPr>
          <p:spPr>
            <a:xfrm rot="8195881">
              <a:off x="7366822" y="3625036"/>
              <a:ext cx="575254" cy="1089511"/>
            </a:xfrm>
            <a:prstGeom prst="arc">
              <a:avLst>
                <a:gd name="adj1" fmla="val 2097834"/>
                <a:gd name="adj2" fmla="val 366333"/>
              </a:avLst>
            </a:prstGeom>
            <a:ln w="57150">
              <a:solidFill>
                <a:schemeClr val="tx1">
                  <a:lumMod val="75000"/>
                  <a:lumOff val="25000"/>
                  <a:alpha val="80000"/>
                </a:schemeClr>
              </a:solidFill>
              <a:headEnd type="diamond" w="sm" len="me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377"/>
            </a:p>
          </p:txBody>
        </p:sp>
        <p:grpSp>
          <p:nvGrpSpPr>
            <p:cNvPr id="25" name="Group 24"/>
            <p:cNvGrpSpPr/>
            <p:nvPr/>
          </p:nvGrpSpPr>
          <p:grpSpPr>
            <a:xfrm>
              <a:off x="7482976" y="3128075"/>
              <a:ext cx="1995195" cy="1307309"/>
              <a:chOff x="4395610" y="3071229"/>
              <a:chExt cx="1995195" cy="1307309"/>
            </a:xfrm>
          </p:grpSpPr>
          <p:sp>
            <p:nvSpPr>
              <p:cNvPr id="26" name="Rectangle 25"/>
              <p:cNvSpPr/>
              <p:nvPr/>
            </p:nvSpPr>
            <p:spPr bwMode="auto">
              <a:xfrm>
                <a:off x="4395610" y="3071229"/>
                <a:ext cx="1784947" cy="1118626"/>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Provider Hosted Apps</a:t>
                </a:r>
              </a:p>
            </p:txBody>
          </p:sp>
          <p:pic>
            <p:nvPicPr>
              <p:cNvPr id="27" name="Picture 26"/>
              <p:cNvPicPr>
                <a:picLocks noChangeAspect="1"/>
              </p:cNvPicPr>
              <p:nvPr/>
            </p:nvPicPr>
            <p:blipFill>
              <a:blip r:embed="rId2"/>
              <a:stretch>
                <a:fillRect/>
              </a:stretch>
            </p:blipFill>
            <p:spPr>
              <a:xfrm>
                <a:off x="5246592" y="3476941"/>
                <a:ext cx="529349" cy="417312"/>
              </a:xfrm>
              <a:prstGeom prst="rect">
                <a:avLst/>
              </a:prstGeom>
            </p:spPr>
          </p:pic>
          <p:pic>
            <p:nvPicPr>
              <p:cNvPr id="28" name="Picture 27"/>
              <p:cNvPicPr>
                <a:picLocks noChangeAspect="1"/>
              </p:cNvPicPr>
              <p:nvPr/>
            </p:nvPicPr>
            <p:blipFill>
              <a:blip r:embed="rId2"/>
              <a:stretch>
                <a:fillRect/>
              </a:stretch>
            </p:blipFill>
            <p:spPr>
              <a:xfrm>
                <a:off x="5581574" y="3585493"/>
                <a:ext cx="556200" cy="438480"/>
              </a:xfrm>
              <a:prstGeom prst="rect">
                <a:avLst/>
              </a:prstGeom>
            </p:spPr>
          </p:pic>
          <p:pic>
            <p:nvPicPr>
              <p:cNvPr id="29" name="Picture 28"/>
              <p:cNvPicPr>
                <a:picLocks noChangeAspect="1"/>
              </p:cNvPicPr>
              <p:nvPr/>
            </p:nvPicPr>
            <p:blipFill>
              <a:blip r:embed="rId3"/>
              <a:stretch>
                <a:fillRect/>
              </a:stretch>
            </p:blipFill>
            <p:spPr>
              <a:xfrm>
                <a:off x="5970309" y="3700199"/>
                <a:ext cx="420496" cy="432326"/>
              </a:xfrm>
              <a:prstGeom prst="rect">
                <a:avLst/>
              </a:prstGeom>
            </p:spPr>
          </p:pic>
          <p:pic>
            <p:nvPicPr>
              <p:cNvPr id="30" name="Picture 29"/>
              <p:cNvPicPr>
                <a:picLocks noChangeAspect="1"/>
              </p:cNvPicPr>
              <p:nvPr/>
            </p:nvPicPr>
            <p:blipFill>
              <a:blip r:embed="rId4"/>
              <a:stretch>
                <a:fillRect/>
              </a:stretch>
            </p:blipFill>
            <p:spPr>
              <a:xfrm>
                <a:off x="4893565" y="3772769"/>
                <a:ext cx="688009" cy="605769"/>
              </a:xfrm>
              <a:prstGeom prst="rect">
                <a:avLst/>
              </a:prstGeom>
            </p:spPr>
          </p:pic>
        </p:grpSp>
      </p:grpSp>
      <p:grpSp>
        <p:nvGrpSpPr>
          <p:cNvPr id="9" name="Group 8"/>
          <p:cNvGrpSpPr/>
          <p:nvPr/>
        </p:nvGrpSpPr>
        <p:grpSpPr>
          <a:xfrm>
            <a:off x="891361" y="1741862"/>
            <a:ext cx="1883646" cy="1857358"/>
            <a:chOff x="4383758" y="2311697"/>
            <a:chExt cx="2516893" cy="2481768"/>
          </a:xfrm>
        </p:grpSpPr>
        <p:sp>
          <p:nvSpPr>
            <p:cNvPr id="11" name="Rectangle 10"/>
            <p:cNvSpPr/>
            <p:nvPr/>
          </p:nvSpPr>
          <p:spPr bwMode="auto">
            <a:xfrm>
              <a:off x="4537410" y="2311697"/>
              <a:ext cx="2017543" cy="2200147"/>
            </a:xfrm>
            <a:prstGeom prst="rect">
              <a:avLst/>
            </a:prstGeom>
            <a:solidFill>
              <a:schemeClr val="bg2">
                <a:lumMod val="20000"/>
                <a:lumOff val="80000"/>
                <a:alpha val="75000"/>
              </a:schemeClr>
            </a:solidFill>
            <a:ln>
              <a:solidFill>
                <a:schemeClr val="bg1">
                  <a:lumMod val="7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SharePoint </a:t>
              </a:r>
              <a:br>
                <a:rPr lang="en-US" sz="1600" dirty="0" smtClean="0">
                  <a:solidFill>
                    <a:schemeClr val="tx1">
                      <a:lumMod val="65000"/>
                      <a:lumOff val="35000"/>
                    </a:schemeClr>
                  </a:solidFill>
                  <a:ea typeface="Segoe UI" pitchFamily="34" charset="0"/>
                  <a:cs typeface="Segoe UI" pitchFamily="34" charset="0"/>
                </a:rPr>
              </a:br>
              <a:r>
                <a:rPr lang="en-US" sz="1600" dirty="0" smtClean="0">
                  <a:solidFill>
                    <a:schemeClr val="tx1">
                      <a:lumMod val="65000"/>
                      <a:lumOff val="35000"/>
                    </a:schemeClr>
                  </a:solidFill>
                  <a:ea typeface="Segoe UI" pitchFamily="34" charset="0"/>
                  <a:cs typeface="Segoe UI" pitchFamily="34" charset="0"/>
                </a:rPr>
                <a:t>Service</a:t>
              </a:r>
            </a:p>
          </p:txBody>
        </p:sp>
        <p:grpSp>
          <p:nvGrpSpPr>
            <p:cNvPr id="12" name="Group 11"/>
            <p:cNvGrpSpPr/>
            <p:nvPr/>
          </p:nvGrpSpPr>
          <p:grpSpPr>
            <a:xfrm>
              <a:off x="5421611" y="2886866"/>
              <a:ext cx="1479040" cy="1043909"/>
              <a:chOff x="4557447" y="1721445"/>
              <a:chExt cx="1479040" cy="1043909"/>
            </a:xfrm>
          </p:grpSpPr>
          <p:pic>
            <p:nvPicPr>
              <p:cNvPr id="20" name="Picture 19"/>
              <p:cNvPicPr>
                <a:picLocks noChangeAspect="1"/>
              </p:cNvPicPr>
              <p:nvPr/>
            </p:nvPicPr>
            <p:blipFill>
              <a:blip r:embed="rId5"/>
              <a:stretch>
                <a:fillRect/>
              </a:stretch>
            </p:blipFill>
            <p:spPr>
              <a:xfrm>
                <a:off x="4557447" y="1902539"/>
                <a:ext cx="477423" cy="839046"/>
              </a:xfrm>
              <a:prstGeom prst="rect">
                <a:avLst/>
              </a:prstGeom>
            </p:spPr>
          </p:pic>
          <p:pic>
            <p:nvPicPr>
              <p:cNvPr id="21" name="Picture 20"/>
              <p:cNvPicPr>
                <a:picLocks noChangeAspect="1"/>
              </p:cNvPicPr>
              <p:nvPr/>
            </p:nvPicPr>
            <p:blipFill>
              <a:blip r:embed="rId5"/>
              <a:stretch>
                <a:fillRect/>
              </a:stretch>
            </p:blipFill>
            <p:spPr>
              <a:xfrm>
                <a:off x="4869643" y="1721445"/>
                <a:ext cx="477423" cy="839046"/>
              </a:xfrm>
              <a:prstGeom prst="rect">
                <a:avLst/>
              </a:prstGeom>
            </p:spPr>
          </p:pic>
          <p:pic>
            <p:nvPicPr>
              <p:cNvPr id="22" name="Picture 21"/>
              <p:cNvPicPr>
                <a:picLocks noChangeAspect="1"/>
              </p:cNvPicPr>
              <p:nvPr/>
            </p:nvPicPr>
            <p:blipFill>
              <a:blip r:embed="rId6"/>
              <a:stretch>
                <a:fillRect/>
              </a:stretch>
            </p:blipFill>
            <p:spPr>
              <a:xfrm>
                <a:off x="5153580" y="1902539"/>
                <a:ext cx="882907" cy="862815"/>
              </a:xfrm>
              <a:prstGeom prst="rect">
                <a:avLst/>
              </a:prstGeom>
            </p:spPr>
          </p:pic>
        </p:grpSp>
        <p:grpSp>
          <p:nvGrpSpPr>
            <p:cNvPr id="13" name="Group 12"/>
            <p:cNvGrpSpPr/>
            <p:nvPr/>
          </p:nvGrpSpPr>
          <p:grpSpPr>
            <a:xfrm>
              <a:off x="4880542" y="3820782"/>
              <a:ext cx="944427" cy="972683"/>
              <a:chOff x="3981885" y="2834055"/>
              <a:chExt cx="944427" cy="972683"/>
            </a:xfrm>
          </p:grpSpPr>
          <p:pic>
            <p:nvPicPr>
              <p:cNvPr id="17" name="Picture 16"/>
              <p:cNvPicPr>
                <a:picLocks noChangeAspect="1"/>
              </p:cNvPicPr>
              <p:nvPr/>
            </p:nvPicPr>
            <p:blipFill>
              <a:blip r:embed="rId5"/>
              <a:stretch>
                <a:fillRect/>
              </a:stretch>
            </p:blipFill>
            <p:spPr>
              <a:xfrm>
                <a:off x="3981885" y="2967692"/>
                <a:ext cx="477423" cy="839046"/>
              </a:xfrm>
              <a:prstGeom prst="rect">
                <a:avLst/>
              </a:prstGeom>
            </p:spPr>
          </p:pic>
          <p:pic>
            <p:nvPicPr>
              <p:cNvPr id="18" name="Picture 17"/>
              <p:cNvPicPr>
                <a:picLocks noChangeAspect="1"/>
              </p:cNvPicPr>
              <p:nvPr/>
            </p:nvPicPr>
            <p:blipFill>
              <a:blip r:embed="rId5"/>
              <a:stretch>
                <a:fillRect/>
              </a:stretch>
            </p:blipFill>
            <p:spPr>
              <a:xfrm>
                <a:off x="4269036" y="2834055"/>
                <a:ext cx="477423" cy="839046"/>
              </a:xfrm>
              <a:prstGeom prst="rect">
                <a:avLst/>
              </a:prstGeom>
            </p:spPr>
          </p:pic>
          <p:pic>
            <p:nvPicPr>
              <p:cNvPr id="19" name="Picture 18"/>
              <p:cNvPicPr>
                <a:picLocks noChangeAspect="1"/>
              </p:cNvPicPr>
              <p:nvPr/>
            </p:nvPicPr>
            <p:blipFill>
              <a:blip r:embed="rId7"/>
              <a:stretch>
                <a:fillRect/>
              </a:stretch>
            </p:blipFill>
            <p:spPr>
              <a:xfrm>
                <a:off x="4480085" y="3260431"/>
                <a:ext cx="446227" cy="456212"/>
              </a:xfrm>
              <a:prstGeom prst="rect">
                <a:avLst/>
              </a:prstGeom>
            </p:spPr>
          </p:pic>
        </p:grpSp>
        <p:grpSp>
          <p:nvGrpSpPr>
            <p:cNvPr id="14" name="Group 13"/>
            <p:cNvGrpSpPr/>
            <p:nvPr/>
          </p:nvGrpSpPr>
          <p:grpSpPr>
            <a:xfrm>
              <a:off x="4383758" y="2988031"/>
              <a:ext cx="968998" cy="971748"/>
              <a:chOff x="3601101" y="2714202"/>
              <a:chExt cx="968998" cy="971748"/>
            </a:xfrm>
          </p:grpSpPr>
          <p:pic>
            <p:nvPicPr>
              <p:cNvPr id="15" name="Picture 14"/>
              <p:cNvPicPr>
                <a:picLocks noChangeAspect="1"/>
              </p:cNvPicPr>
              <p:nvPr/>
            </p:nvPicPr>
            <p:blipFill>
              <a:blip r:embed="rId5"/>
              <a:stretch>
                <a:fillRect/>
              </a:stretch>
            </p:blipFill>
            <p:spPr>
              <a:xfrm>
                <a:off x="3601101" y="2846904"/>
                <a:ext cx="477423" cy="839046"/>
              </a:xfrm>
              <a:prstGeom prst="rect">
                <a:avLst/>
              </a:prstGeom>
            </p:spPr>
          </p:pic>
          <p:pic>
            <p:nvPicPr>
              <p:cNvPr id="16" name="Picture 15"/>
              <p:cNvPicPr>
                <a:picLocks noChangeAspect="1"/>
              </p:cNvPicPr>
              <p:nvPr/>
            </p:nvPicPr>
            <p:blipFill>
              <a:blip r:embed="rId8"/>
              <a:stretch>
                <a:fillRect/>
              </a:stretch>
            </p:blipFill>
            <p:spPr>
              <a:xfrm>
                <a:off x="3875612" y="2714202"/>
                <a:ext cx="694487" cy="898458"/>
              </a:xfrm>
              <a:prstGeom prst="rect">
                <a:avLst/>
              </a:prstGeom>
            </p:spPr>
          </p:pic>
        </p:grpSp>
      </p:grpSp>
      <p:cxnSp>
        <p:nvCxnSpPr>
          <p:cNvPr id="40" name="Straight Connector 39"/>
          <p:cNvCxnSpPr/>
          <p:nvPr/>
        </p:nvCxnSpPr>
        <p:spPr>
          <a:xfrm flipH="1">
            <a:off x="7092289" y="2753609"/>
            <a:ext cx="1281122" cy="1338263"/>
          </a:xfrm>
          <a:prstGeom prst="line">
            <a:avLst/>
          </a:prstGeom>
          <a:ln w="15875">
            <a:solidFill>
              <a:schemeClr val="tx1">
                <a:lumMod val="50000"/>
                <a:lumOff val="50000"/>
              </a:schemeClr>
            </a:solidFill>
            <a:tailEnd type="oval"/>
          </a:ln>
        </p:spPr>
        <p:style>
          <a:lnRef idx="1">
            <a:schemeClr val="dk1"/>
          </a:lnRef>
          <a:fillRef idx="0">
            <a:schemeClr val="dk1"/>
          </a:fillRef>
          <a:effectRef idx="0">
            <a:schemeClr val="dk1"/>
          </a:effectRef>
          <a:fontRef idx="minor">
            <a:schemeClr val="tx1"/>
          </a:fontRef>
        </p:style>
      </p:cxnSp>
      <p:sp>
        <p:nvSpPr>
          <p:cNvPr id="41" name="TextBox 4"/>
          <p:cNvSpPr txBox="1"/>
          <p:nvPr/>
        </p:nvSpPr>
        <p:spPr>
          <a:xfrm>
            <a:off x="8140850" y="1897217"/>
            <a:ext cx="3223447" cy="919388"/>
          </a:xfrm>
          <a:prstGeom prst="rect">
            <a:avLst/>
          </a:prstGeom>
          <a:solidFill>
            <a:srgbClr val="505050"/>
          </a:solidFill>
          <a:ln w="19050">
            <a:noFill/>
            <a:prstDash val="solid"/>
            <a:miter lim="800000"/>
          </a:ln>
          <a:effectLst/>
        </p:spPr>
        <p:txBody>
          <a:bodyPr wrap="square" lIns="57055" tIns="28528" rIns="91290" bIns="28528"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fi-FI" sz="1400" dirty="0" smtClean="0">
                <a:solidFill>
                  <a:schemeClr val="bg1"/>
                </a:solidFill>
              </a:rPr>
              <a:t>Dynamically load the right script based on current status. Could be indicated from SP list, site property bag or by any other means. </a:t>
            </a:r>
            <a:endParaRPr lang="en-US" sz="1400" dirty="0">
              <a:solidFill>
                <a:schemeClr val="bg1"/>
              </a:solidFill>
            </a:endParaRPr>
          </a:p>
        </p:txBody>
      </p:sp>
      <p:sp>
        <p:nvSpPr>
          <p:cNvPr id="36" name="Title 35"/>
          <p:cNvSpPr>
            <a:spLocks noGrp="1"/>
          </p:cNvSpPr>
          <p:nvPr>
            <p:ph type="title"/>
          </p:nvPr>
        </p:nvSpPr>
        <p:spPr/>
        <p:txBody>
          <a:bodyPr/>
          <a:lstStyle/>
          <a:p>
            <a:r>
              <a:rPr lang="fi-FI" dirty="0" smtClean="0"/>
              <a:t>JS proxy refresh model</a:t>
            </a:r>
            <a:endParaRPr lang="en-GB" dirty="0"/>
          </a:p>
        </p:txBody>
      </p:sp>
      <p:cxnSp>
        <p:nvCxnSpPr>
          <p:cNvPr id="51" name="Straight Arrow Connector 50"/>
          <p:cNvCxnSpPr>
            <a:endCxn id="39" idx="1"/>
          </p:cNvCxnSpPr>
          <p:nvPr/>
        </p:nvCxnSpPr>
        <p:spPr>
          <a:xfrm>
            <a:off x="2893499" y="3240198"/>
            <a:ext cx="3006219" cy="1069306"/>
          </a:xfrm>
          <a:prstGeom prst="straightConnector1">
            <a:avLst/>
          </a:prstGeom>
          <a:ln w="28575">
            <a:solidFill>
              <a:schemeClr val="accent1"/>
            </a:solidFill>
            <a:prstDash val="sysDash"/>
            <a:tailEnd type="stealth" w="lg" len="lg"/>
          </a:ln>
          <a:effectLst>
            <a:outerShdw blurRad="50800" dist="38100" dir="2700000" algn="tl" rotWithShape="0">
              <a:schemeClr val="bg1">
                <a:alpha val="40000"/>
              </a:schemeClr>
            </a:outerShdw>
          </a:effectLst>
        </p:spPr>
        <p:style>
          <a:lnRef idx="1">
            <a:schemeClr val="accent4"/>
          </a:lnRef>
          <a:fillRef idx="0">
            <a:schemeClr val="accent4"/>
          </a:fillRef>
          <a:effectRef idx="0">
            <a:schemeClr val="accent4"/>
          </a:effectRef>
          <a:fontRef idx="minor">
            <a:schemeClr val="tx1"/>
          </a:fontRef>
        </p:style>
      </p:cxnSp>
      <p:sp>
        <p:nvSpPr>
          <p:cNvPr id="52" name="TextBox 51"/>
          <p:cNvSpPr txBox="1"/>
          <p:nvPr/>
        </p:nvSpPr>
        <p:spPr>
          <a:xfrm rot="1119493">
            <a:off x="3895698" y="3835174"/>
            <a:ext cx="1158330" cy="215444"/>
          </a:xfrm>
          <a:prstGeom prst="rect">
            <a:avLst/>
          </a:prstGeom>
          <a:solidFill>
            <a:schemeClr val="bg1"/>
          </a:solidFill>
        </p:spPr>
        <p:txBody>
          <a:bodyPr wrap="none" lIns="0" tIns="0" rIns="0" bIns="0" rtlCol="0">
            <a:spAutoFit/>
          </a:bodyPr>
          <a:lstStyle/>
          <a:p>
            <a:r>
              <a:rPr lang="en-US" sz="1400" spc="-70" dirty="0" smtClean="0">
                <a:gradFill>
                  <a:gsLst>
                    <a:gs pos="2917">
                      <a:schemeClr val="bg2"/>
                    </a:gs>
                    <a:gs pos="95000">
                      <a:schemeClr val="bg2"/>
                    </a:gs>
                  </a:gsLst>
                  <a:lin ang="5400000" scaled="0"/>
                </a:gradFill>
              </a:rPr>
              <a:t>&lt;&lt;Reference&gt;&gt;</a:t>
            </a:r>
          </a:p>
        </p:txBody>
      </p:sp>
      <p:cxnSp>
        <p:nvCxnSpPr>
          <p:cNvPr id="53" name="Straight Connector 52"/>
          <p:cNvCxnSpPr/>
          <p:nvPr/>
        </p:nvCxnSpPr>
        <p:spPr>
          <a:xfrm flipV="1">
            <a:off x="4717721" y="4193363"/>
            <a:ext cx="35171" cy="757732"/>
          </a:xfrm>
          <a:prstGeom prst="line">
            <a:avLst/>
          </a:prstGeom>
          <a:ln w="15875">
            <a:solidFill>
              <a:schemeClr val="tx1">
                <a:lumMod val="50000"/>
                <a:lumOff val="50000"/>
              </a:schemeClr>
            </a:solidFill>
            <a:tailEnd type="oval"/>
          </a:ln>
        </p:spPr>
        <p:style>
          <a:lnRef idx="1">
            <a:schemeClr val="dk1"/>
          </a:lnRef>
          <a:fillRef idx="0">
            <a:schemeClr val="dk1"/>
          </a:fillRef>
          <a:effectRef idx="0">
            <a:schemeClr val="dk1"/>
          </a:effectRef>
          <a:fontRef idx="minor">
            <a:schemeClr val="tx1"/>
          </a:fontRef>
        </p:style>
      </p:cxnSp>
      <p:sp>
        <p:nvSpPr>
          <p:cNvPr id="54" name="TextBox 4"/>
          <p:cNvSpPr txBox="1"/>
          <p:nvPr/>
        </p:nvSpPr>
        <p:spPr>
          <a:xfrm>
            <a:off x="1773043" y="4768061"/>
            <a:ext cx="3496763" cy="1350275"/>
          </a:xfrm>
          <a:prstGeom prst="rect">
            <a:avLst/>
          </a:prstGeom>
          <a:solidFill>
            <a:srgbClr val="505050"/>
          </a:solidFill>
          <a:ln w="19050">
            <a:noFill/>
            <a:prstDash val="solid"/>
            <a:miter lim="800000"/>
          </a:ln>
          <a:effectLst/>
        </p:spPr>
        <p:txBody>
          <a:bodyPr wrap="square" lIns="57055" tIns="28528" rIns="91290" bIns="28528"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fi-FI" sz="1400" dirty="0" smtClean="0">
                <a:solidFill>
                  <a:schemeClr val="bg1"/>
                </a:solidFill>
              </a:rPr>
              <a:t>Used JavaScript in the SharePoint site is referenced from some centralized location (root site collect, provider hosted app, CDN), but it does only works as a dynamic loading router and does not have have actual business code. </a:t>
            </a:r>
            <a:endParaRPr lang="en-US" sz="1400" dirty="0">
              <a:solidFill>
                <a:schemeClr val="bg1"/>
              </a:solidFill>
            </a:endParaRPr>
          </a:p>
        </p:txBody>
      </p:sp>
      <p:grpSp>
        <p:nvGrpSpPr>
          <p:cNvPr id="55" name="Group 54"/>
          <p:cNvGrpSpPr/>
          <p:nvPr/>
        </p:nvGrpSpPr>
        <p:grpSpPr>
          <a:xfrm>
            <a:off x="4992126" y="4010533"/>
            <a:ext cx="514401" cy="514401"/>
            <a:chOff x="492" y="17985"/>
            <a:chExt cx="524853" cy="524853"/>
          </a:xfrm>
        </p:grpSpPr>
        <p:sp>
          <p:nvSpPr>
            <p:cNvPr id="56" name="Oval 55"/>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7"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fi-FI" sz="2352" dirty="0" smtClean="0"/>
                <a:t>1</a:t>
              </a:r>
              <a:endParaRPr lang="en-US" sz="2352" dirty="0"/>
            </a:p>
          </p:txBody>
        </p:sp>
      </p:grpSp>
      <p:pic>
        <p:nvPicPr>
          <p:cNvPr id="3" name="Picture 2"/>
          <p:cNvPicPr>
            <a:picLocks noChangeAspect="1"/>
          </p:cNvPicPr>
          <p:nvPr/>
        </p:nvPicPr>
        <p:blipFill rotWithShape="1">
          <a:blip r:embed="rId9"/>
          <a:srcRect r="69103"/>
          <a:stretch/>
        </p:blipFill>
        <p:spPr>
          <a:xfrm>
            <a:off x="2025321" y="3123584"/>
            <a:ext cx="1889970" cy="791215"/>
          </a:xfrm>
          <a:prstGeom prst="rect">
            <a:avLst/>
          </a:prstGeom>
        </p:spPr>
      </p:pic>
      <p:grpSp>
        <p:nvGrpSpPr>
          <p:cNvPr id="115" name="Group 114"/>
          <p:cNvGrpSpPr/>
          <p:nvPr/>
        </p:nvGrpSpPr>
        <p:grpSpPr>
          <a:xfrm>
            <a:off x="5663526" y="3964810"/>
            <a:ext cx="1150187" cy="1120248"/>
            <a:chOff x="5569069" y="3916965"/>
            <a:chExt cx="1150187" cy="1120248"/>
          </a:xfrm>
        </p:grpSpPr>
        <p:grpSp>
          <p:nvGrpSpPr>
            <p:cNvPr id="38" name="Group 37"/>
            <p:cNvGrpSpPr/>
            <p:nvPr/>
          </p:nvGrpSpPr>
          <p:grpSpPr>
            <a:xfrm>
              <a:off x="5805261" y="3916965"/>
              <a:ext cx="605872" cy="763139"/>
              <a:chOff x="8856725" y="2275112"/>
              <a:chExt cx="605872" cy="763139"/>
            </a:xfrm>
          </p:grpSpPr>
          <p:pic>
            <p:nvPicPr>
              <p:cNvPr id="39" name="Picture 38"/>
              <p:cNvPicPr>
                <a:picLocks noChangeAspect="1"/>
              </p:cNvPicPr>
              <p:nvPr/>
            </p:nvPicPr>
            <p:blipFill>
              <a:blip r:embed="rId10"/>
              <a:stretch>
                <a:fillRect/>
              </a:stretch>
            </p:blipFill>
            <p:spPr>
              <a:xfrm>
                <a:off x="8856725" y="2275112"/>
                <a:ext cx="527111" cy="689388"/>
              </a:xfrm>
              <a:prstGeom prst="rect">
                <a:avLst/>
              </a:prstGeom>
            </p:spPr>
          </p:pic>
          <p:pic>
            <p:nvPicPr>
              <p:cNvPr id="47" name="Picture 46"/>
              <p:cNvPicPr>
                <a:picLocks noChangeAspect="1"/>
              </p:cNvPicPr>
              <p:nvPr/>
            </p:nvPicPr>
            <p:blipFill>
              <a:blip r:embed="rId10"/>
              <a:stretch>
                <a:fillRect/>
              </a:stretch>
            </p:blipFill>
            <p:spPr>
              <a:xfrm>
                <a:off x="8935486" y="2348863"/>
                <a:ext cx="527111" cy="689388"/>
              </a:xfrm>
              <a:prstGeom prst="rect">
                <a:avLst/>
              </a:prstGeom>
            </p:spPr>
          </p:pic>
          <p:sp>
            <p:nvSpPr>
              <p:cNvPr id="48" name="Right Triangle 47"/>
              <p:cNvSpPr/>
              <p:nvPr/>
            </p:nvSpPr>
            <p:spPr bwMode="auto">
              <a:xfrm>
                <a:off x="8978857" y="2373272"/>
                <a:ext cx="440367" cy="626130"/>
              </a:xfrm>
              <a:prstGeom prst="rtTriangl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9" name="TextBox 48"/>
              <p:cNvSpPr txBox="1"/>
              <p:nvPr/>
            </p:nvSpPr>
            <p:spPr>
              <a:xfrm>
                <a:off x="9045472" y="2698546"/>
                <a:ext cx="153568" cy="307777"/>
              </a:xfrm>
              <a:prstGeom prst="rect">
                <a:avLst/>
              </a:prstGeom>
              <a:noFill/>
            </p:spPr>
            <p:txBody>
              <a:bodyPr wrap="none" lIns="0" tIns="0" rIns="0" bIns="0" rtlCol="0">
                <a:spAutoFit/>
              </a:bodyPr>
              <a:lstStyle/>
              <a:p>
                <a:r>
                  <a:rPr lang="fi-FI" sz="2000" spc="-70" dirty="0" err="1" smtClean="0">
                    <a:solidFill>
                      <a:schemeClr val="bg1"/>
                    </a:solidFill>
                    <a:effectLst>
                      <a:outerShdw blurRad="50800" dist="38100" dir="2700000" algn="tl" rotWithShape="0">
                        <a:schemeClr val="tx2">
                          <a:alpha val="40000"/>
                        </a:schemeClr>
                      </a:outerShdw>
                    </a:effectLst>
                  </a:rPr>
                  <a:t>js</a:t>
                </a:r>
                <a:endParaRPr lang="en-US" sz="2000" spc="-70" dirty="0" smtClean="0">
                  <a:solidFill>
                    <a:schemeClr val="bg1"/>
                  </a:solidFill>
                  <a:effectLst>
                    <a:outerShdw blurRad="50800" dist="38100" dir="2700000" algn="tl" rotWithShape="0">
                      <a:schemeClr val="tx2">
                        <a:alpha val="40000"/>
                      </a:schemeClr>
                    </a:outerShdw>
                  </a:effectLst>
                </a:endParaRPr>
              </a:p>
            </p:txBody>
          </p:sp>
        </p:grpSp>
        <p:sp>
          <p:nvSpPr>
            <p:cNvPr id="58" name="TextBox 57"/>
            <p:cNvSpPr txBox="1"/>
            <p:nvPr/>
          </p:nvSpPr>
          <p:spPr>
            <a:xfrm>
              <a:off x="5569069" y="4667881"/>
              <a:ext cx="1150187" cy="369332"/>
            </a:xfrm>
            <a:prstGeom prst="rect">
              <a:avLst/>
            </a:prstGeom>
            <a:noFill/>
          </p:spPr>
          <p:txBody>
            <a:bodyPr wrap="none" lIns="0" tIns="0" rIns="0" bIns="0" rtlCol="0">
              <a:spAutoFit/>
            </a:bodyPr>
            <a:lstStyle/>
            <a:p>
              <a:r>
                <a:rPr lang="fi-FI" sz="2400" spc="-70" dirty="0" smtClean="0">
                  <a:gradFill>
                    <a:gsLst>
                      <a:gs pos="2917">
                        <a:schemeClr val="bg2"/>
                      </a:gs>
                      <a:gs pos="95000">
                        <a:schemeClr val="bg2"/>
                      </a:gs>
                    </a:gsLst>
                    <a:lin ang="5400000" scaled="0"/>
                  </a:gradFill>
                  <a:latin typeface="+mj-lt"/>
                </a:rPr>
                <a:t>”Proxy JS”</a:t>
              </a:r>
              <a:endParaRPr lang="en-GB" sz="2400" spc="-70" dirty="0" smtClean="0">
                <a:gradFill>
                  <a:gsLst>
                    <a:gs pos="2917">
                      <a:schemeClr val="bg2"/>
                    </a:gs>
                    <a:gs pos="95000">
                      <a:schemeClr val="bg2"/>
                    </a:gs>
                  </a:gsLst>
                  <a:lin ang="5400000" scaled="0"/>
                </a:gradFill>
                <a:latin typeface="+mj-lt"/>
              </a:endParaRPr>
            </a:p>
          </p:txBody>
        </p:sp>
      </p:grpSp>
      <p:grpSp>
        <p:nvGrpSpPr>
          <p:cNvPr id="10" name="Group 9"/>
          <p:cNvGrpSpPr/>
          <p:nvPr/>
        </p:nvGrpSpPr>
        <p:grpSpPr>
          <a:xfrm>
            <a:off x="9285361" y="2988326"/>
            <a:ext cx="1178849" cy="1097179"/>
            <a:chOff x="8788545" y="2300833"/>
            <a:chExt cx="1178849" cy="1097179"/>
          </a:xfrm>
        </p:grpSpPr>
        <p:grpSp>
          <p:nvGrpSpPr>
            <p:cNvPr id="59" name="Group 58"/>
            <p:cNvGrpSpPr/>
            <p:nvPr/>
          </p:nvGrpSpPr>
          <p:grpSpPr>
            <a:xfrm>
              <a:off x="9035655" y="2300833"/>
              <a:ext cx="605872" cy="763139"/>
              <a:chOff x="8856725" y="2275112"/>
              <a:chExt cx="605872" cy="763139"/>
            </a:xfrm>
          </p:grpSpPr>
          <p:pic>
            <p:nvPicPr>
              <p:cNvPr id="60" name="Picture 59"/>
              <p:cNvPicPr>
                <a:picLocks noChangeAspect="1"/>
              </p:cNvPicPr>
              <p:nvPr/>
            </p:nvPicPr>
            <p:blipFill>
              <a:blip r:embed="rId10"/>
              <a:stretch>
                <a:fillRect/>
              </a:stretch>
            </p:blipFill>
            <p:spPr>
              <a:xfrm>
                <a:off x="8856725" y="2275112"/>
                <a:ext cx="527111" cy="689388"/>
              </a:xfrm>
              <a:prstGeom prst="rect">
                <a:avLst/>
              </a:prstGeom>
            </p:spPr>
          </p:pic>
          <p:pic>
            <p:nvPicPr>
              <p:cNvPr id="61" name="Picture 60"/>
              <p:cNvPicPr>
                <a:picLocks noChangeAspect="1"/>
              </p:cNvPicPr>
              <p:nvPr/>
            </p:nvPicPr>
            <p:blipFill>
              <a:blip r:embed="rId10"/>
              <a:stretch>
                <a:fillRect/>
              </a:stretch>
            </p:blipFill>
            <p:spPr>
              <a:xfrm>
                <a:off x="8935486" y="2348863"/>
                <a:ext cx="527111" cy="689388"/>
              </a:xfrm>
              <a:prstGeom prst="rect">
                <a:avLst/>
              </a:prstGeom>
            </p:spPr>
          </p:pic>
          <p:sp>
            <p:nvSpPr>
              <p:cNvPr id="62" name="Right Triangle 61"/>
              <p:cNvSpPr/>
              <p:nvPr/>
            </p:nvSpPr>
            <p:spPr bwMode="auto">
              <a:xfrm>
                <a:off x="8978857" y="2373272"/>
                <a:ext cx="440367" cy="626130"/>
              </a:xfrm>
              <a:prstGeom prst="rtTriangle">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3" name="TextBox 62"/>
              <p:cNvSpPr txBox="1"/>
              <p:nvPr/>
            </p:nvSpPr>
            <p:spPr>
              <a:xfrm>
                <a:off x="9045472" y="2698546"/>
                <a:ext cx="153568" cy="307777"/>
              </a:xfrm>
              <a:prstGeom prst="rect">
                <a:avLst/>
              </a:prstGeom>
              <a:noFill/>
            </p:spPr>
            <p:txBody>
              <a:bodyPr wrap="none" lIns="0" tIns="0" rIns="0" bIns="0" rtlCol="0">
                <a:spAutoFit/>
              </a:bodyPr>
              <a:lstStyle/>
              <a:p>
                <a:r>
                  <a:rPr lang="fi-FI" sz="2000" spc="-70" dirty="0" err="1" smtClean="0">
                    <a:solidFill>
                      <a:schemeClr val="bg1"/>
                    </a:solidFill>
                    <a:effectLst>
                      <a:outerShdw blurRad="50800" dist="38100" dir="2700000" algn="tl" rotWithShape="0">
                        <a:schemeClr val="tx2">
                          <a:alpha val="40000"/>
                        </a:schemeClr>
                      </a:outerShdw>
                    </a:effectLst>
                  </a:rPr>
                  <a:t>js</a:t>
                </a:r>
                <a:endParaRPr lang="en-US" sz="2000" spc="-70" dirty="0" smtClean="0">
                  <a:solidFill>
                    <a:schemeClr val="bg1"/>
                  </a:solidFill>
                  <a:effectLst>
                    <a:outerShdw blurRad="50800" dist="38100" dir="2700000" algn="tl" rotWithShape="0">
                      <a:schemeClr val="tx2">
                        <a:alpha val="40000"/>
                      </a:schemeClr>
                    </a:outerShdw>
                  </a:effectLst>
                </a:endParaRPr>
              </a:p>
            </p:txBody>
          </p:sp>
        </p:grpSp>
        <p:sp>
          <p:nvSpPr>
            <p:cNvPr id="64" name="TextBox 63"/>
            <p:cNvSpPr txBox="1"/>
            <p:nvPr/>
          </p:nvSpPr>
          <p:spPr>
            <a:xfrm>
              <a:off x="8788545" y="3028680"/>
              <a:ext cx="1178849" cy="369332"/>
            </a:xfrm>
            <a:prstGeom prst="rect">
              <a:avLst/>
            </a:prstGeom>
            <a:noFill/>
          </p:spPr>
          <p:txBody>
            <a:bodyPr wrap="none" lIns="0" tIns="0" rIns="0" bIns="0" rtlCol="0">
              <a:spAutoFit/>
            </a:bodyPr>
            <a:lstStyle/>
            <a:p>
              <a:r>
                <a:rPr lang="fi-FI" sz="2400" spc="-70" dirty="0" smtClean="0">
                  <a:gradFill>
                    <a:gsLst>
                      <a:gs pos="2917">
                        <a:schemeClr val="bg2"/>
                      </a:gs>
                      <a:gs pos="95000">
                        <a:schemeClr val="bg2"/>
                      </a:gs>
                    </a:gsLst>
                    <a:lin ang="5400000" scaled="0"/>
                  </a:gradFill>
                  <a:latin typeface="+mj-lt"/>
                </a:rPr>
                <a:t>JS logic v1</a:t>
              </a:r>
              <a:endParaRPr lang="en-GB" sz="2400" spc="-70" dirty="0" smtClean="0">
                <a:gradFill>
                  <a:gsLst>
                    <a:gs pos="2917">
                      <a:schemeClr val="bg2"/>
                    </a:gs>
                    <a:gs pos="95000">
                      <a:schemeClr val="bg2"/>
                    </a:gs>
                  </a:gsLst>
                  <a:lin ang="5400000" scaled="0"/>
                </a:gradFill>
                <a:latin typeface="+mj-lt"/>
              </a:endParaRPr>
            </a:p>
          </p:txBody>
        </p:sp>
      </p:grpSp>
      <p:grpSp>
        <p:nvGrpSpPr>
          <p:cNvPr id="71" name="Group 70"/>
          <p:cNvGrpSpPr/>
          <p:nvPr/>
        </p:nvGrpSpPr>
        <p:grpSpPr>
          <a:xfrm>
            <a:off x="9097332" y="4234871"/>
            <a:ext cx="1228541" cy="1107142"/>
            <a:chOff x="8763697" y="2300833"/>
            <a:chExt cx="1228541" cy="1107142"/>
          </a:xfrm>
        </p:grpSpPr>
        <p:grpSp>
          <p:nvGrpSpPr>
            <p:cNvPr id="72" name="Group 71"/>
            <p:cNvGrpSpPr/>
            <p:nvPr/>
          </p:nvGrpSpPr>
          <p:grpSpPr>
            <a:xfrm>
              <a:off x="9035655" y="2300833"/>
              <a:ext cx="605872" cy="763139"/>
              <a:chOff x="8856725" y="2275112"/>
              <a:chExt cx="605872" cy="763139"/>
            </a:xfrm>
          </p:grpSpPr>
          <p:pic>
            <p:nvPicPr>
              <p:cNvPr id="74" name="Picture 73"/>
              <p:cNvPicPr>
                <a:picLocks noChangeAspect="1"/>
              </p:cNvPicPr>
              <p:nvPr/>
            </p:nvPicPr>
            <p:blipFill>
              <a:blip r:embed="rId10"/>
              <a:stretch>
                <a:fillRect/>
              </a:stretch>
            </p:blipFill>
            <p:spPr>
              <a:xfrm>
                <a:off x="8856725" y="2275112"/>
                <a:ext cx="527111" cy="689388"/>
              </a:xfrm>
              <a:prstGeom prst="rect">
                <a:avLst/>
              </a:prstGeom>
            </p:spPr>
          </p:pic>
          <p:pic>
            <p:nvPicPr>
              <p:cNvPr id="75" name="Picture 74"/>
              <p:cNvPicPr>
                <a:picLocks noChangeAspect="1"/>
              </p:cNvPicPr>
              <p:nvPr/>
            </p:nvPicPr>
            <p:blipFill>
              <a:blip r:embed="rId10"/>
              <a:stretch>
                <a:fillRect/>
              </a:stretch>
            </p:blipFill>
            <p:spPr>
              <a:xfrm>
                <a:off x="8935486" y="2348863"/>
                <a:ext cx="527111" cy="689388"/>
              </a:xfrm>
              <a:prstGeom prst="rect">
                <a:avLst/>
              </a:prstGeom>
            </p:spPr>
          </p:pic>
          <p:sp>
            <p:nvSpPr>
              <p:cNvPr id="76" name="Right Triangle 75"/>
              <p:cNvSpPr/>
              <p:nvPr/>
            </p:nvSpPr>
            <p:spPr bwMode="auto">
              <a:xfrm>
                <a:off x="8978857" y="2373272"/>
                <a:ext cx="440367" cy="626130"/>
              </a:xfrm>
              <a:prstGeom prst="r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7" name="TextBox 76"/>
              <p:cNvSpPr txBox="1"/>
              <p:nvPr/>
            </p:nvSpPr>
            <p:spPr>
              <a:xfrm>
                <a:off x="9045472" y="2698546"/>
                <a:ext cx="153568" cy="307777"/>
              </a:xfrm>
              <a:prstGeom prst="rect">
                <a:avLst/>
              </a:prstGeom>
              <a:noFill/>
            </p:spPr>
            <p:txBody>
              <a:bodyPr wrap="none" lIns="0" tIns="0" rIns="0" bIns="0" rtlCol="0">
                <a:spAutoFit/>
              </a:bodyPr>
              <a:lstStyle/>
              <a:p>
                <a:r>
                  <a:rPr lang="fi-FI" sz="2000" spc="-70" dirty="0" err="1" smtClean="0">
                    <a:solidFill>
                      <a:schemeClr val="bg1"/>
                    </a:solidFill>
                    <a:effectLst>
                      <a:outerShdw blurRad="50800" dist="38100" dir="2700000" algn="tl" rotWithShape="0">
                        <a:schemeClr val="tx2">
                          <a:alpha val="40000"/>
                        </a:schemeClr>
                      </a:outerShdw>
                    </a:effectLst>
                  </a:rPr>
                  <a:t>js</a:t>
                </a:r>
                <a:endParaRPr lang="en-US" sz="2000" spc="-70" dirty="0" smtClean="0">
                  <a:solidFill>
                    <a:schemeClr val="bg1"/>
                  </a:solidFill>
                  <a:effectLst>
                    <a:outerShdw blurRad="50800" dist="38100" dir="2700000" algn="tl" rotWithShape="0">
                      <a:schemeClr val="tx2">
                        <a:alpha val="40000"/>
                      </a:schemeClr>
                    </a:outerShdw>
                  </a:effectLst>
                </a:endParaRPr>
              </a:p>
            </p:txBody>
          </p:sp>
        </p:grpSp>
        <p:sp>
          <p:nvSpPr>
            <p:cNvPr id="73" name="TextBox 72"/>
            <p:cNvSpPr txBox="1"/>
            <p:nvPr/>
          </p:nvSpPr>
          <p:spPr>
            <a:xfrm>
              <a:off x="8763697" y="3038643"/>
              <a:ext cx="1228541" cy="369332"/>
            </a:xfrm>
            <a:prstGeom prst="rect">
              <a:avLst/>
            </a:prstGeom>
            <a:noFill/>
          </p:spPr>
          <p:txBody>
            <a:bodyPr wrap="none" lIns="0" tIns="0" rIns="0" bIns="0" rtlCol="0">
              <a:spAutoFit/>
            </a:bodyPr>
            <a:lstStyle/>
            <a:p>
              <a:r>
                <a:rPr lang="fi-FI" sz="2400" spc="-70" dirty="0" smtClean="0">
                  <a:gradFill>
                    <a:gsLst>
                      <a:gs pos="2917">
                        <a:schemeClr val="bg2"/>
                      </a:gs>
                      <a:gs pos="95000">
                        <a:schemeClr val="bg2"/>
                      </a:gs>
                    </a:gsLst>
                    <a:lin ang="5400000" scaled="0"/>
                  </a:gradFill>
                  <a:latin typeface="+mj-lt"/>
                </a:rPr>
                <a:t>JS logic v2</a:t>
              </a:r>
              <a:endParaRPr lang="en-GB" sz="2400" spc="-70" dirty="0" smtClean="0">
                <a:gradFill>
                  <a:gsLst>
                    <a:gs pos="2917">
                      <a:schemeClr val="bg2"/>
                    </a:gs>
                    <a:gs pos="95000">
                      <a:schemeClr val="bg2"/>
                    </a:gs>
                  </a:gsLst>
                  <a:lin ang="5400000" scaled="0"/>
                </a:gradFill>
                <a:latin typeface="+mj-lt"/>
              </a:endParaRPr>
            </a:p>
          </p:txBody>
        </p:sp>
      </p:grpSp>
      <p:grpSp>
        <p:nvGrpSpPr>
          <p:cNvPr id="78" name="Group 77"/>
          <p:cNvGrpSpPr/>
          <p:nvPr/>
        </p:nvGrpSpPr>
        <p:grpSpPr>
          <a:xfrm>
            <a:off x="8786631" y="5474725"/>
            <a:ext cx="1228541" cy="1096630"/>
            <a:chOff x="8763698" y="2300833"/>
            <a:chExt cx="1228541" cy="1096630"/>
          </a:xfrm>
        </p:grpSpPr>
        <p:grpSp>
          <p:nvGrpSpPr>
            <p:cNvPr id="79" name="Group 78"/>
            <p:cNvGrpSpPr/>
            <p:nvPr/>
          </p:nvGrpSpPr>
          <p:grpSpPr>
            <a:xfrm>
              <a:off x="9035655" y="2300833"/>
              <a:ext cx="605872" cy="763139"/>
              <a:chOff x="8856725" y="2275112"/>
              <a:chExt cx="605872" cy="763139"/>
            </a:xfrm>
          </p:grpSpPr>
          <p:pic>
            <p:nvPicPr>
              <p:cNvPr id="81" name="Picture 80"/>
              <p:cNvPicPr>
                <a:picLocks noChangeAspect="1"/>
              </p:cNvPicPr>
              <p:nvPr/>
            </p:nvPicPr>
            <p:blipFill>
              <a:blip r:embed="rId10"/>
              <a:stretch>
                <a:fillRect/>
              </a:stretch>
            </p:blipFill>
            <p:spPr>
              <a:xfrm>
                <a:off x="8856725" y="2275112"/>
                <a:ext cx="527111" cy="689388"/>
              </a:xfrm>
              <a:prstGeom prst="rect">
                <a:avLst/>
              </a:prstGeom>
            </p:spPr>
          </p:pic>
          <p:pic>
            <p:nvPicPr>
              <p:cNvPr id="82" name="Picture 81"/>
              <p:cNvPicPr>
                <a:picLocks noChangeAspect="1"/>
              </p:cNvPicPr>
              <p:nvPr/>
            </p:nvPicPr>
            <p:blipFill>
              <a:blip r:embed="rId10"/>
              <a:stretch>
                <a:fillRect/>
              </a:stretch>
            </p:blipFill>
            <p:spPr>
              <a:xfrm>
                <a:off x="8935486" y="2348863"/>
                <a:ext cx="527111" cy="689388"/>
              </a:xfrm>
              <a:prstGeom prst="rect">
                <a:avLst/>
              </a:prstGeom>
            </p:spPr>
          </p:pic>
          <p:sp>
            <p:nvSpPr>
              <p:cNvPr id="83" name="Right Triangle 82"/>
              <p:cNvSpPr/>
              <p:nvPr/>
            </p:nvSpPr>
            <p:spPr bwMode="auto">
              <a:xfrm>
                <a:off x="8978857" y="2373272"/>
                <a:ext cx="440367" cy="626130"/>
              </a:xfrm>
              <a:prstGeom prst="r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84" name="TextBox 83"/>
              <p:cNvSpPr txBox="1"/>
              <p:nvPr/>
            </p:nvSpPr>
            <p:spPr>
              <a:xfrm>
                <a:off x="9045472" y="2698546"/>
                <a:ext cx="153568" cy="307777"/>
              </a:xfrm>
              <a:prstGeom prst="rect">
                <a:avLst/>
              </a:prstGeom>
              <a:noFill/>
            </p:spPr>
            <p:txBody>
              <a:bodyPr wrap="none" lIns="0" tIns="0" rIns="0" bIns="0" rtlCol="0">
                <a:spAutoFit/>
              </a:bodyPr>
              <a:lstStyle/>
              <a:p>
                <a:r>
                  <a:rPr lang="fi-FI" sz="2000" spc="-70" dirty="0" err="1" smtClean="0">
                    <a:solidFill>
                      <a:schemeClr val="bg1"/>
                    </a:solidFill>
                    <a:effectLst>
                      <a:outerShdw blurRad="50800" dist="38100" dir="2700000" algn="tl" rotWithShape="0">
                        <a:schemeClr val="tx2">
                          <a:alpha val="40000"/>
                        </a:schemeClr>
                      </a:outerShdw>
                    </a:effectLst>
                  </a:rPr>
                  <a:t>js</a:t>
                </a:r>
                <a:endParaRPr lang="en-US" sz="2000" spc="-70" dirty="0" smtClean="0">
                  <a:solidFill>
                    <a:schemeClr val="bg1"/>
                  </a:solidFill>
                  <a:effectLst>
                    <a:outerShdw blurRad="50800" dist="38100" dir="2700000" algn="tl" rotWithShape="0">
                      <a:schemeClr val="tx2">
                        <a:alpha val="40000"/>
                      </a:schemeClr>
                    </a:outerShdw>
                  </a:effectLst>
                </a:endParaRPr>
              </a:p>
            </p:txBody>
          </p:sp>
        </p:grpSp>
        <p:sp>
          <p:nvSpPr>
            <p:cNvPr id="80" name="TextBox 79"/>
            <p:cNvSpPr txBox="1"/>
            <p:nvPr/>
          </p:nvSpPr>
          <p:spPr>
            <a:xfrm>
              <a:off x="8763698" y="3028131"/>
              <a:ext cx="1228541" cy="369332"/>
            </a:xfrm>
            <a:prstGeom prst="rect">
              <a:avLst/>
            </a:prstGeom>
            <a:noFill/>
          </p:spPr>
          <p:txBody>
            <a:bodyPr wrap="none" lIns="0" tIns="0" rIns="0" bIns="0" rtlCol="0">
              <a:spAutoFit/>
            </a:bodyPr>
            <a:lstStyle/>
            <a:p>
              <a:r>
                <a:rPr lang="fi-FI" sz="2400" spc="-70" dirty="0" smtClean="0">
                  <a:gradFill>
                    <a:gsLst>
                      <a:gs pos="2917">
                        <a:schemeClr val="bg2"/>
                      </a:gs>
                      <a:gs pos="95000">
                        <a:schemeClr val="bg2"/>
                      </a:gs>
                    </a:gsLst>
                    <a:lin ang="5400000" scaled="0"/>
                  </a:gradFill>
                  <a:latin typeface="+mj-lt"/>
                </a:rPr>
                <a:t>JS logic v3</a:t>
              </a:r>
              <a:endParaRPr lang="en-GB" sz="2400" spc="-70" dirty="0" smtClean="0">
                <a:gradFill>
                  <a:gsLst>
                    <a:gs pos="2917">
                      <a:schemeClr val="bg2"/>
                    </a:gs>
                    <a:gs pos="95000">
                      <a:schemeClr val="bg2"/>
                    </a:gs>
                  </a:gsLst>
                  <a:lin ang="5400000" scaled="0"/>
                </a:gradFill>
                <a:latin typeface="+mj-lt"/>
              </a:endParaRPr>
            </a:p>
          </p:txBody>
        </p:sp>
      </p:grpSp>
      <p:cxnSp>
        <p:nvCxnSpPr>
          <p:cNvPr id="85" name="Straight Arrow Connector 84"/>
          <p:cNvCxnSpPr>
            <a:stCxn id="89" idx="3"/>
          </p:cNvCxnSpPr>
          <p:nvPr/>
        </p:nvCxnSpPr>
        <p:spPr>
          <a:xfrm flipV="1">
            <a:off x="7201880" y="3445575"/>
            <a:ext cx="2199021" cy="995759"/>
          </a:xfrm>
          <a:prstGeom prst="straightConnector1">
            <a:avLst/>
          </a:prstGeom>
          <a:ln w="28575">
            <a:solidFill>
              <a:schemeClr val="accent1"/>
            </a:solidFill>
            <a:prstDash val="sysDash"/>
            <a:tailEnd type="stealth" w="lg" len="lg"/>
          </a:ln>
          <a:effectLst>
            <a:outerShdw blurRad="50800" dist="38100" dir="2700000" algn="tl" rotWithShape="0">
              <a:schemeClr val="bg1">
                <a:alpha val="40000"/>
              </a:schemeClr>
            </a:outerShdw>
          </a:effectLst>
        </p:spPr>
        <p:style>
          <a:lnRef idx="1">
            <a:schemeClr val="accent4"/>
          </a:lnRef>
          <a:fillRef idx="0">
            <a:schemeClr val="accent4"/>
          </a:fillRef>
          <a:effectRef idx="0">
            <a:schemeClr val="accent4"/>
          </a:effectRef>
          <a:fontRef idx="minor">
            <a:schemeClr val="tx1"/>
          </a:fontRef>
        </p:style>
      </p:cxnSp>
      <p:cxnSp>
        <p:nvCxnSpPr>
          <p:cNvPr id="86" name="Straight Arrow Connector 85"/>
          <p:cNvCxnSpPr>
            <a:stCxn id="89" idx="3"/>
            <a:endCxn id="74" idx="1"/>
          </p:cNvCxnSpPr>
          <p:nvPr/>
        </p:nvCxnSpPr>
        <p:spPr>
          <a:xfrm>
            <a:off x="7201880" y="4441334"/>
            <a:ext cx="2167410" cy="138231"/>
          </a:xfrm>
          <a:prstGeom prst="straightConnector1">
            <a:avLst/>
          </a:prstGeom>
          <a:ln w="28575">
            <a:solidFill>
              <a:schemeClr val="accent1"/>
            </a:solidFill>
            <a:prstDash val="sysDash"/>
            <a:tailEnd type="stealth" w="lg" len="lg"/>
          </a:ln>
          <a:effectLst>
            <a:outerShdw blurRad="50800" dist="38100" dir="2700000" algn="tl" rotWithShape="0">
              <a:schemeClr val="bg1">
                <a:alpha val="40000"/>
              </a:schemeClr>
            </a:outerShdw>
          </a:effectLst>
        </p:spPr>
        <p:style>
          <a:lnRef idx="1">
            <a:schemeClr val="accent4"/>
          </a:lnRef>
          <a:fillRef idx="0">
            <a:schemeClr val="accent4"/>
          </a:fillRef>
          <a:effectRef idx="0">
            <a:schemeClr val="accent4"/>
          </a:effectRef>
          <a:fontRef idx="minor">
            <a:schemeClr val="tx1"/>
          </a:fontRef>
        </p:style>
      </p:cxnSp>
      <p:sp>
        <p:nvSpPr>
          <p:cNvPr id="89" name="Flowchart: Decision 88"/>
          <p:cNvSpPr/>
          <p:nvPr/>
        </p:nvSpPr>
        <p:spPr bwMode="auto">
          <a:xfrm>
            <a:off x="6622936" y="4170729"/>
            <a:ext cx="578944" cy="541210"/>
          </a:xfrm>
          <a:prstGeom prst="flowChartDecisi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GB" sz="800" dirty="0"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91" name="Straight Arrow Connector 90"/>
          <p:cNvCxnSpPr>
            <a:stCxn id="89" idx="3"/>
            <a:endCxn id="81" idx="1"/>
          </p:cNvCxnSpPr>
          <p:nvPr/>
        </p:nvCxnSpPr>
        <p:spPr>
          <a:xfrm>
            <a:off x="7201880" y="4441334"/>
            <a:ext cx="1856708" cy="1378085"/>
          </a:xfrm>
          <a:prstGeom prst="straightConnector1">
            <a:avLst/>
          </a:prstGeom>
          <a:ln w="28575">
            <a:solidFill>
              <a:schemeClr val="accent1"/>
            </a:solidFill>
            <a:prstDash val="sysDash"/>
            <a:tailEnd type="stealth" w="lg" len="lg"/>
          </a:ln>
          <a:effectLst>
            <a:outerShdw blurRad="50800" dist="38100" dir="2700000" algn="tl" rotWithShape="0">
              <a:schemeClr val="bg1">
                <a:alpha val="40000"/>
              </a:schemeClr>
            </a:outerShdw>
          </a:effectLst>
        </p:spPr>
        <p:style>
          <a:lnRef idx="1">
            <a:schemeClr val="accent4"/>
          </a:lnRef>
          <a:fillRef idx="0">
            <a:schemeClr val="accent4"/>
          </a:fillRef>
          <a:effectRef idx="0">
            <a:schemeClr val="accent4"/>
          </a:effectRef>
          <a:fontRef idx="minor">
            <a:schemeClr val="tx1"/>
          </a:fontRef>
        </p:style>
      </p:cxnSp>
      <p:sp>
        <p:nvSpPr>
          <p:cNvPr id="95" name="TextBox 94"/>
          <p:cNvSpPr txBox="1"/>
          <p:nvPr/>
        </p:nvSpPr>
        <p:spPr>
          <a:xfrm rot="20139676">
            <a:off x="7610128" y="3708594"/>
            <a:ext cx="1441933" cy="184666"/>
          </a:xfrm>
          <a:prstGeom prst="rect">
            <a:avLst/>
          </a:prstGeom>
          <a:noFill/>
        </p:spPr>
        <p:txBody>
          <a:bodyPr wrap="none" lIns="0" tIns="0" rIns="0" bIns="0" rtlCol="0">
            <a:spAutoFit/>
          </a:bodyPr>
          <a:lstStyle/>
          <a:p>
            <a:r>
              <a:rPr lang="en-US" sz="1200" i="1" spc="-70" dirty="0" smtClean="0">
                <a:gradFill>
                  <a:gsLst>
                    <a:gs pos="2917">
                      <a:schemeClr val="bg2"/>
                    </a:gs>
                    <a:gs pos="95000">
                      <a:schemeClr val="bg2"/>
                    </a:gs>
                  </a:gsLst>
                  <a:lin ang="5400000" scaled="0"/>
                </a:gradFill>
              </a:rPr>
              <a:t>&lt;&lt; load dynamically &gt;&gt;</a:t>
            </a:r>
          </a:p>
        </p:txBody>
      </p:sp>
      <p:sp>
        <p:nvSpPr>
          <p:cNvPr id="96" name="TextBox 95"/>
          <p:cNvSpPr txBox="1"/>
          <p:nvPr/>
        </p:nvSpPr>
        <p:spPr>
          <a:xfrm>
            <a:off x="6647386" y="4343175"/>
            <a:ext cx="532197" cy="169277"/>
          </a:xfrm>
          <a:prstGeom prst="rect">
            <a:avLst/>
          </a:prstGeom>
          <a:noFill/>
        </p:spPr>
        <p:txBody>
          <a:bodyPr wrap="none" lIns="0" tIns="0" rIns="0" bIns="0" rtlCol="0">
            <a:spAutoFit/>
          </a:bodyPr>
          <a:lstStyle/>
          <a:p>
            <a:r>
              <a:rPr lang="en-US" sz="1100" dirty="0">
                <a:gradFill>
                  <a:gsLst>
                    <a:gs pos="0">
                      <a:srgbClr val="FFFFFF"/>
                    </a:gs>
                    <a:gs pos="100000">
                      <a:srgbClr val="FFFFFF"/>
                    </a:gs>
                  </a:gsLst>
                  <a:lin ang="5400000" scaled="0"/>
                </a:gradFill>
                <a:ea typeface="Segoe UI" pitchFamily="34" charset="0"/>
                <a:cs typeface="Segoe UI" pitchFamily="34" charset="0"/>
              </a:rPr>
              <a:t>&lt;</a:t>
            </a:r>
            <a:r>
              <a:rPr lang="en-US" sz="1100" dirty="0" smtClean="0">
                <a:gradFill>
                  <a:gsLst>
                    <a:gs pos="0">
                      <a:srgbClr val="FFFFFF"/>
                    </a:gs>
                    <a:gs pos="100000">
                      <a:srgbClr val="FFFFFF"/>
                    </a:gs>
                  </a:gsLst>
                  <a:lin ang="5400000" scaled="0"/>
                </a:gradFill>
                <a:ea typeface="Segoe UI" pitchFamily="34" charset="0"/>
                <a:cs typeface="Segoe UI" pitchFamily="34" charset="0"/>
              </a:rPr>
              <a:t>script&gt;</a:t>
            </a:r>
            <a:endParaRPr lang="en-GB" sz="1100" dirty="0">
              <a:gradFill>
                <a:gsLst>
                  <a:gs pos="0">
                    <a:srgbClr val="FFFFFF"/>
                  </a:gs>
                  <a:gs pos="100000">
                    <a:srgbClr val="FFFFFF"/>
                  </a:gs>
                </a:gsLst>
                <a:lin ang="5400000" scaled="0"/>
              </a:gradFill>
              <a:ea typeface="Segoe UI" pitchFamily="34" charset="0"/>
              <a:cs typeface="Segoe UI" pitchFamily="34" charset="0"/>
            </a:endParaRPr>
          </a:p>
        </p:txBody>
      </p:sp>
      <p:grpSp>
        <p:nvGrpSpPr>
          <p:cNvPr id="97" name="Group 96"/>
          <p:cNvGrpSpPr/>
          <p:nvPr/>
        </p:nvGrpSpPr>
        <p:grpSpPr>
          <a:xfrm>
            <a:off x="7152535" y="4565777"/>
            <a:ext cx="514401" cy="514401"/>
            <a:chOff x="492" y="17985"/>
            <a:chExt cx="524853" cy="524853"/>
          </a:xfrm>
        </p:grpSpPr>
        <p:sp>
          <p:nvSpPr>
            <p:cNvPr id="98" name="Oval 97"/>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9"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sz="2352" dirty="0" smtClean="0"/>
                <a:t>2</a:t>
              </a:r>
              <a:endParaRPr lang="en-US" sz="2352" dirty="0"/>
            </a:p>
          </p:txBody>
        </p:sp>
      </p:grpSp>
      <p:sp>
        <p:nvSpPr>
          <p:cNvPr id="110" name="TextBox 109"/>
          <p:cNvSpPr txBox="1"/>
          <p:nvPr/>
        </p:nvSpPr>
        <p:spPr>
          <a:xfrm rot="172519">
            <a:off x="7734815" y="4304386"/>
            <a:ext cx="1441933" cy="184666"/>
          </a:xfrm>
          <a:prstGeom prst="rect">
            <a:avLst/>
          </a:prstGeom>
          <a:noFill/>
        </p:spPr>
        <p:txBody>
          <a:bodyPr wrap="none" lIns="0" tIns="0" rIns="0" bIns="0" rtlCol="0">
            <a:spAutoFit/>
          </a:bodyPr>
          <a:lstStyle/>
          <a:p>
            <a:r>
              <a:rPr lang="en-US" sz="1200" i="1" spc="-70" dirty="0" smtClean="0">
                <a:gradFill>
                  <a:gsLst>
                    <a:gs pos="2917">
                      <a:schemeClr val="bg2"/>
                    </a:gs>
                    <a:gs pos="95000">
                      <a:schemeClr val="bg2"/>
                    </a:gs>
                  </a:gsLst>
                  <a:lin ang="5400000" scaled="0"/>
                </a:gradFill>
              </a:rPr>
              <a:t>&lt;&lt; </a:t>
            </a:r>
            <a:r>
              <a:rPr lang="en-US" sz="1200" i="1" spc="-70" dirty="0">
                <a:gradFill>
                  <a:gsLst>
                    <a:gs pos="2917">
                      <a:schemeClr val="bg2"/>
                    </a:gs>
                    <a:gs pos="95000">
                      <a:schemeClr val="bg2"/>
                    </a:gs>
                  </a:gsLst>
                  <a:lin ang="5400000" scaled="0"/>
                </a:gradFill>
              </a:rPr>
              <a:t>load dynamically </a:t>
            </a:r>
            <a:r>
              <a:rPr lang="en-US" sz="1200" i="1" spc="-70" dirty="0" smtClean="0">
                <a:gradFill>
                  <a:gsLst>
                    <a:gs pos="2917">
                      <a:schemeClr val="bg2"/>
                    </a:gs>
                    <a:gs pos="95000">
                      <a:schemeClr val="bg2"/>
                    </a:gs>
                  </a:gsLst>
                  <a:lin ang="5400000" scaled="0"/>
                </a:gradFill>
              </a:rPr>
              <a:t>&gt;&gt;</a:t>
            </a:r>
            <a:endParaRPr lang="en-US" sz="1200" i="1" spc="-70" dirty="0">
              <a:gradFill>
                <a:gsLst>
                  <a:gs pos="2917">
                    <a:schemeClr val="bg2"/>
                  </a:gs>
                  <a:gs pos="95000">
                    <a:schemeClr val="bg2"/>
                  </a:gs>
                </a:gsLst>
                <a:lin ang="5400000" scaled="0"/>
              </a:gradFill>
            </a:endParaRPr>
          </a:p>
        </p:txBody>
      </p:sp>
      <p:sp>
        <p:nvSpPr>
          <p:cNvPr id="113" name="TextBox 112"/>
          <p:cNvSpPr txBox="1"/>
          <p:nvPr/>
        </p:nvSpPr>
        <p:spPr>
          <a:xfrm rot="2194412">
            <a:off x="7649774" y="5054491"/>
            <a:ext cx="1441933" cy="184666"/>
          </a:xfrm>
          <a:prstGeom prst="rect">
            <a:avLst/>
          </a:prstGeom>
          <a:noFill/>
        </p:spPr>
        <p:txBody>
          <a:bodyPr wrap="none" lIns="0" tIns="0" rIns="0" bIns="0" rtlCol="0">
            <a:spAutoFit/>
          </a:bodyPr>
          <a:lstStyle/>
          <a:p>
            <a:r>
              <a:rPr lang="en-US" sz="1200" i="1" spc="-70" dirty="0" smtClean="0">
                <a:gradFill>
                  <a:gsLst>
                    <a:gs pos="2917">
                      <a:schemeClr val="bg2"/>
                    </a:gs>
                    <a:gs pos="95000">
                      <a:schemeClr val="bg2"/>
                    </a:gs>
                  </a:gsLst>
                  <a:lin ang="5400000" scaled="0"/>
                </a:gradFill>
              </a:rPr>
              <a:t>&lt;&lt; </a:t>
            </a:r>
            <a:r>
              <a:rPr lang="en-US" sz="1200" i="1" spc="-70" dirty="0">
                <a:gradFill>
                  <a:gsLst>
                    <a:gs pos="2917">
                      <a:schemeClr val="bg2"/>
                    </a:gs>
                    <a:gs pos="95000">
                      <a:schemeClr val="bg2"/>
                    </a:gs>
                  </a:gsLst>
                  <a:lin ang="5400000" scaled="0"/>
                </a:gradFill>
              </a:rPr>
              <a:t>load dynamically </a:t>
            </a:r>
            <a:r>
              <a:rPr lang="en-US" sz="1200" i="1" spc="-70" dirty="0" smtClean="0">
                <a:gradFill>
                  <a:gsLst>
                    <a:gs pos="2917">
                      <a:schemeClr val="bg2"/>
                    </a:gs>
                    <a:gs pos="95000">
                      <a:schemeClr val="bg2"/>
                    </a:gs>
                  </a:gsLst>
                  <a:lin ang="5400000" scaled="0"/>
                </a:gradFill>
              </a:rPr>
              <a:t>&gt;&gt;</a:t>
            </a:r>
            <a:endParaRPr lang="en-US" sz="1200" i="1" spc="-70" dirty="0">
              <a:gradFill>
                <a:gsLst>
                  <a:gs pos="2917">
                    <a:schemeClr val="bg2"/>
                  </a:gs>
                  <a:gs pos="95000">
                    <a:schemeClr val="bg2"/>
                  </a:gs>
                </a:gsLst>
                <a:lin ang="5400000" scaled="0"/>
              </a:gradFill>
            </a:endParaRPr>
          </a:p>
        </p:txBody>
      </p:sp>
    </p:spTree>
    <p:extLst>
      <p:ext uri="{BB962C8B-B14F-4D97-AF65-F5344CB8AC3E}">
        <p14:creationId xmlns:p14="http://schemas.microsoft.com/office/powerpoint/2010/main" val="19814741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1000"/>
                                        <p:tgtEl>
                                          <p:spTgt spid="41"/>
                                        </p:tgtEl>
                                      </p:cBhvr>
                                    </p:animEffect>
                                    <p:anim calcmode="lin" valueType="num">
                                      <p:cBhvr>
                                        <p:cTn id="13" dur="1000" fill="hold"/>
                                        <p:tgtEl>
                                          <p:spTgt spid="41"/>
                                        </p:tgtEl>
                                        <p:attrNameLst>
                                          <p:attrName>ppt_x</p:attrName>
                                        </p:attrNameLst>
                                      </p:cBhvr>
                                      <p:tavLst>
                                        <p:tav tm="0">
                                          <p:val>
                                            <p:strVal val="#ppt_x"/>
                                          </p:val>
                                        </p:tav>
                                        <p:tav tm="100000">
                                          <p:val>
                                            <p:strVal val="#ppt_x"/>
                                          </p:val>
                                        </p:tav>
                                      </p:tavLst>
                                    </p:anim>
                                    <p:anim calcmode="lin" valueType="num">
                                      <p:cBhvr>
                                        <p:cTn id="14" dur="1000" fill="hold"/>
                                        <p:tgtEl>
                                          <p:spTgt spid="4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1000"/>
                                        <p:tgtEl>
                                          <p:spTgt spid="40"/>
                                        </p:tgtEl>
                                      </p:cBhvr>
                                    </p:animEffect>
                                    <p:anim calcmode="lin" valueType="num">
                                      <p:cBhvr>
                                        <p:cTn id="18" dur="1000" fill="hold"/>
                                        <p:tgtEl>
                                          <p:spTgt spid="40"/>
                                        </p:tgtEl>
                                        <p:attrNameLst>
                                          <p:attrName>ppt_x</p:attrName>
                                        </p:attrNameLst>
                                      </p:cBhvr>
                                      <p:tavLst>
                                        <p:tav tm="0">
                                          <p:val>
                                            <p:strVal val="#ppt_x"/>
                                          </p:val>
                                        </p:tav>
                                        <p:tav tm="100000">
                                          <p:val>
                                            <p:strVal val="#ppt_x"/>
                                          </p:val>
                                        </p:tav>
                                      </p:tavLst>
                                    </p:anim>
                                    <p:anim calcmode="lin" valueType="num">
                                      <p:cBhvr>
                                        <p:cTn id="19" dur="1000" fill="hold"/>
                                        <p:tgtEl>
                                          <p:spTgt spid="40"/>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fade">
                                      <p:cBhvr>
                                        <p:cTn id="22" dur="1000"/>
                                        <p:tgtEl>
                                          <p:spTgt spid="51"/>
                                        </p:tgtEl>
                                      </p:cBhvr>
                                    </p:animEffect>
                                    <p:anim calcmode="lin" valueType="num">
                                      <p:cBhvr>
                                        <p:cTn id="23" dur="1000" fill="hold"/>
                                        <p:tgtEl>
                                          <p:spTgt spid="51"/>
                                        </p:tgtEl>
                                        <p:attrNameLst>
                                          <p:attrName>ppt_x</p:attrName>
                                        </p:attrNameLst>
                                      </p:cBhvr>
                                      <p:tavLst>
                                        <p:tav tm="0">
                                          <p:val>
                                            <p:strVal val="#ppt_x"/>
                                          </p:val>
                                        </p:tav>
                                        <p:tav tm="100000">
                                          <p:val>
                                            <p:strVal val="#ppt_x"/>
                                          </p:val>
                                        </p:tav>
                                      </p:tavLst>
                                    </p:anim>
                                    <p:anim calcmode="lin" valueType="num">
                                      <p:cBhvr>
                                        <p:cTn id="24" dur="1000" fill="hold"/>
                                        <p:tgtEl>
                                          <p:spTgt spid="5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52"/>
                                        </p:tgtEl>
                                        <p:attrNameLst>
                                          <p:attrName>style.visibility</p:attrName>
                                        </p:attrNameLst>
                                      </p:cBhvr>
                                      <p:to>
                                        <p:strVal val="visible"/>
                                      </p:to>
                                    </p:set>
                                    <p:animEffect transition="in" filter="fade">
                                      <p:cBhvr>
                                        <p:cTn id="27" dur="1000"/>
                                        <p:tgtEl>
                                          <p:spTgt spid="52"/>
                                        </p:tgtEl>
                                      </p:cBhvr>
                                    </p:animEffect>
                                    <p:anim calcmode="lin" valueType="num">
                                      <p:cBhvr>
                                        <p:cTn id="28" dur="1000" fill="hold"/>
                                        <p:tgtEl>
                                          <p:spTgt spid="52"/>
                                        </p:tgtEl>
                                        <p:attrNameLst>
                                          <p:attrName>ppt_x</p:attrName>
                                        </p:attrNameLst>
                                      </p:cBhvr>
                                      <p:tavLst>
                                        <p:tav tm="0">
                                          <p:val>
                                            <p:strVal val="#ppt_x"/>
                                          </p:val>
                                        </p:tav>
                                        <p:tav tm="100000">
                                          <p:val>
                                            <p:strVal val="#ppt_x"/>
                                          </p:val>
                                        </p:tav>
                                      </p:tavLst>
                                    </p:anim>
                                    <p:anim calcmode="lin" valueType="num">
                                      <p:cBhvr>
                                        <p:cTn id="29" dur="1000" fill="hold"/>
                                        <p:tgtEl>
                                          <p:spTgt spid="5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54"/>
                                        </p:tgtEl>
                                        <p:attrNameLst>
                                          <p:attrName>style.visibility</p:attrName>
                                        </p:attrNameLst>
                                      </p:cBhvr>
                                      <p:to>
                                        <p:strVal val="visible"/>
                                      </p:to>
                                    </p:set>
                                    <p:animEffect transition="in" filter="fade">
                                      <p:cBhvr>
                                        <p:cTn id="32" dur="1000"/>
                                        <p:tgtEl>
                                          <p:spTgt spid="54"/>
                                        </p:tgtEl>
                                      </p:cBhvr>
                                    </p:animEffect>
                                    <p:anim calcmode="lin" valueType="num">
                                      <p:cBhvr>
                                        <p:cTn id="33" dur="1000" fill="hold"/>
                                        <p:tgtEl>
                                          <p:spTgt spid="54"/>
                                        </p:tgtEl>
                                        <p:attrNameLst>
                                          <p:attrName>ppt_x</p:attrName>
                                        </p:attrNameLst>
                                      </p:cBhvr>
                                      <p:tavLst>
                                        <p:tav tm="0">
                                          <p:val>
                                            <p:strVal val="#ppt_x"/>
                                          </p:val>
                                        </p:tav>
                                        <p:tav tm="100000">
                                          <p:val>
                                            <p:strVal val="#ppt_x"/>
                                          </p:val>
                                        </p:tav>
                                      </p:tavLst>
                                    </p:anim>
                                    <p:anim calcmode="lin" valueType="num">
                                      <p:cBhvr>
                                        <p:cTn id="34" dur="1000" fill="hold"/>
                                        <p:tgtEl>
                                          <p:spTgt spid="54"/>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53"/>
                                        </p:tgtEl>
                                        <p:attrNameLst>
                                          <p:attrName>style.visibility</p:attrName>
                                        </p:attrNameLst>
                                      </p:cBhvr>
                                      <p:to>
                                        <p:strVal val="visible"/>
                                      </p:to>
                                    </p:set>
                                    <p:animEffect transition="in" filter="fade">
                                      <p:cBhvr>
                                        <p:cTn id="37" dur="1000"/>
                                        <p:tgtEl>
                                          <p:spTgt spid="53"/>
                                        </p:tgtEl>
                                      </p:cBhvr>
                                    </p:animEffect>
                                    <p:anim calcmode="lin" valueType="num">
                                      <p:cBhvr>
                                        <p:cTn id="38" dur="1000" fill="hold"/>
                                        <p:tgtEl>
                                          <p:spTgt spid="53"/>
                                        </p:tgtEl>
                                        <p:attrNameLst>
                                          <p:attrName>ppt_x</p:attrName>
                                        </p:attrNameLst>
                                      </p:cBhvr>
                                      <p:tavLst>
                                        <p:tav tm="0">
                                          <p:val>
                                            <p:strVal val="#ppt_x"/>
                                          </p:val>
                                        </p:tav>
                                        <p:tav tm="100000">
                                          <p:val>
                                            <p:strVal val="#ppt_x"/>
                                          </p:val>
                                        </p:tav>
                                      </p:tavLst>
                                    </p:anim>
                                    <p:anim calcmode="lin" valueType="num">
                                      <p:cBhvr>
                                        <p:cTn id="39"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55"/>
                                        </p:tgtEl>
                                        <p:attrNameLst>
                                          <p:attrName>style.visibility</p:attrName>
                                        </p:attrNameLst>
                                      </p:cBhvr>
                                      <p:to>
                                        <p:strVal val="visible"/>
                                      </p:to>
                                    </p:set>
                                    <p:animEffect transition="in" filter="fade">
                                      <p:cBhvr>
                                        <p:cTn id="44" dur="1000"/>
                                        <p:tgtEl>
                                          <p:spTgt spid="55"/>
                                        </p:tgtEl>
                                      </p:cBhvr>
                                    </p:animEffect>
                                    <p:anim calcmode="lin" valueType="num">
                                      <p:cBhvr>
                                        <p:cTn id="45" dur="1000" fill="hold"/>
                                        <p:tgtEl>
                                          <p:spTgt spid="55"/>
                                        </p:tgtEl>
                                        <p:attrNameLst>
                                          <p:attrName>ppt_x</p:attrName>
                                        </p:attrNameLst>
                                      </p:cBhvr>
                                      <p:tavLst>
                                        <p:tav tm="0">
                                          <p:val>
                                            <p:strVal val="#ppt_x"/>
                                          </p:val>
                                        </p:tav>
                                        <p:tav tm="100000">
                                          <p:val>
                                            <p:strVal val="#ppt_x"/>
                                          </p:val>
                                        </p:tav>
                                      </p:tavLst>
                                    </p:anim>
                                    <p:anim calcmode="lin" valueType="num">
                                      <p:cBhvr>
                                        <p:cTn id="46" dur="1000" fill="hold"/>
                                        <p:tgtEl>
                                          <p:spTgt spid="55"/>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85"/>
                                        </p:tgtEl>
                                        <p:attrNameLst>
                                          <p:attrName>style.visibility</p:attrName>
                                        </p:attrNameLst>
                                      </p:cBhvr>
                                      <p:to>
                                        <p:strVal val="visible"/>
                                      </p:to>
                                    </p:set>
                                    <p:animEffect transition="in" filter="fade">
                                      <p:cBhvr>
                                        <p:cTn id="49" dur="1000"/>
                                        <p:tgtEl>
                                          <p:spTgt spid="85"/>
                                        </p:tgtEl>
                                      </p:cBhvr>
                                    </p:animEffect>
                                    <p:anim calcmode="lin" valueType="num">
                                      <p:cBhvr>
                                        <p:cTn id="50" dur="1000" fill="hold"/>
                                        <p:tgtEl>
                                          <p:spTgt spid="85"/>
                                        </p:tgtEl>
                                        <p:attrNameLst>
                                          <p:attrName>ppt_x</p:attrName>
                                        </p:attrNameLst>
                                      </p:cBhvr>
                                      <p:tavLst>
                                        <p:tav tm="0">
                                          <p:val>
                                            <p:strVal val="#ppt_x"/>
                                          </p:val>
                                        </p:tav>
                                        <p:tav tm="100000">
                                          <p:val>
                                            <p:strVal val="#ppt_x"/>
                                          </p:val>
                                        </p:tav>
                                      </p:tavLst>
                                    </p:anim>
                                    <p:anim calcmode="lin" valueType="num">
                                      <p:cBhvr>
                                        <p:cTn id="51" dur="1000" fill="hold"/>
                                        <p:tgtEl>
                                          <p:spTgt spid="85"/>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86"/>
                                        </p:tgtEl>
                                        <p:attrNameLst>
                                          <p:attrName>style.visibility</p:attrName>
                                        </p:attrNameLst>
                                      </p:cBhvr>
                                      <p:to>
                                        <p:strVal val="visible"/>
                                      </p:to>
                                    </p:set>
                                    <p:animEffect transition="in" filter="fade">
                                      <p:cBhvr>
                                        <p:cTn id="54" dur="1000"/>
                                        <p:tgtEl>
                                          <p:spTgt spid="86"/>
                                        </p:tgtEl>
                                      </p:cBhvr>
                                    </p:animEffect>
                                    <p:anim calcmode="lin" valueType="num">
                                      <p:cBhvr>
                                        <p:cTn id="55" dur="1000" fill="hold"/>
                                        <p:tgtEl>
                                          <p:spTgt spid="86"/>
                                        </p:tgtEl>
                                        <p:attrNameLst>
                                          <p:attrName>ppt_x</p:attrName>
                                        </p:attrNameLst>
                                      </p:cBhvr>
                                      <p:tavLst>
                                        <p:tav tm="0">
                                          <p:val>
                                            <p:strVal val="#ppt_x"/>
                                          </p:val>
                                        </p:tav>
                                        <p:tav tm="100000">
                                          <p:val>
                                            <p:strVal val="#ppt_x"/>
                                          </p:val>
                                        </p:tav>
                                      </p:tavLst>
                                    </p:anim>
                                    <p:anim calcmode="lin" valueType="num">
                                      <p:cBhvr>
                                        <p:cTn id="56" dur="1000" fill="hold"/>
                                        <p:tgtEl>
                                          <p:spTgt spid="86"/>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91"/>
                                        </p:tgtEl>
                                        <p:attrNameLst>
                                          <p:attrName>style.visibility</p:attrName>
                                        </p:attrNameLst>
                                      </p:cBhvr>
                                      <p:to>
                                        <p:strVal val="visible"/>
                                      </p:to>
                                    </p:set>
                                    <p:animEffect transition="in" filter="fade">
                                      <p:cBhvr>
                                        <p:cTn id="59" dur="1000"/>
                                        <p:tgtEl>
                                          <p:spTgt spid="91"/>
                                        </p:tgtEl>
                                      </p:cBhvr>
                                    </p:animEffect>
                                    <p:anim calcmode="lin" valueType="num">
                                      <p:cBhvr>
                                        <p:cTn id="60" dur="1000" fill="hold"/>
                                        <p:tgtEl>
                                          <p:spTgt spid="91"/>
                                        </p:tgtEl>
                                        <p:attrNameLst>
                                          <p:attrName>ppt_x</p:attrName>
                                        </p:attrNameLst>
                                      </p:cBhvr>
                                      <p:tavLst>
                                        <p:tav tm="0">
                                          <p:val>
                                            <p:strVal val="#ppt_x"/>
                                          </p:val>
                                        </p:tav>
                                        <p:tav tm="100000">
                                          <p:val>
                                            <p:strVal val="#ppt_x"/>
                                          </p:val>
                                        </p:tav>
                                      </p:tavLst>
                                    </p:anim>
                                    <p:anim calcmode="lin" valueType="num">
                                      <p:cBhvr>
                                        <p:cTn id="61" dur="1000" fill="hold"/>
                                        <p:tgtEl>
                                          <p:spTgt spid="91"/>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95"/>
                                        </p:tgtEl>
                                        <p:attrNameLst>
                                          <p:attrName>style.visibility</p:attrName>
                                        </p:attrNameLst>
                                      </p:cBhvr>
                                      <p:to>
                                        <p:strVal val="visible"/>
                                      </p:to>
                                    </p:set>
                                    <p:animEffect transition="in" filter="fade">
                                      <p:cBhvr>
                                        <p:cTn id="64" dur="1000"/>
                                        <p:tgtEl>
                                          <p:spTgt spid="95"/>
                                        </p:tgtEl>
                                      </p:cBhvr>
                                    </p:animEffect>
                                    <p:anim calcmode="lin" valueType="num">
                                      <p:cBhvr>
                                        <p:cTn id="65" dur="1000" fill="hold"/>
                                        <p:tgtEl>
                                          <p:spTgt spid="95"/>
                                        </p:tgtEl>
                                        <p:attrNameLst>
                                          <p:attrName>ppt_x</p:attrName>
                                        </p:attrNameLst>
                                      </p:cBhvr>
                                      <p:tavLst>
                                        <p:tav tm="0">
                                          <p:val>
                                            <p:strVal val="#ppt_x"/>
                                          </p:val>
                                        </p:tav>
                                        <p:tav tm="100000">
                                          <p:val>
                                            <p:strVal val="#ppt_x"/>
                                          </p:val>
                                        </p:tav>
                                      </p:tavLst>
                                    </p:anim>
                                    <p:anim calcmode="lin" valueType="num">
                                      <p:cBhvr>
                                        <p:cTn id="66" dur="1000" fill="hold"/>
                                        <p:tgtEl>
                                          <p:spTgt spid="95"/>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nodeType="clickEffect">
                                  <p:stCondLst>
                                    <p:cond delay="0"/>
                                  </p:stCondLst>
                                  <p:childTnLst>
                                    <p:set>
                                      <p:cBhvr>
                                        <p:cTn id="70" dur="1" fill="hold">
                                          <p:stCondLst>
                                            <p:cond delay="0"/>
                                          </p:stCondLst>
                                        </p:cTn>
                                        <p:tgtEl>
                                          <p:spTgt spid="97"/>
                                        </p:tgtEl>
                                        <p:attrNameLst>
                                          <p:attrName>style.visibility</p:attrName>
                                        </p:attrNameLst>
                                      </p:cBhvr>
                                      <p:to>
                                        <p:strVal val="visible"/>
                                      </p:to>
                                    </p:set>
                                    <p:animEffect transition="in" filter="fade">
                                      <p:cBhvr>
                                        <p:cTn id="71" dur="1000"/>
                                        <p:tgtEl>
                                          <p:spTgt spid="97"/>
                                        </p:tgtEl>
                                      </p:cBhvr>
                                    </p:animEffect>
                                    <p:anim calcmode="lin" valueType="num">
                                      <p:cBhvr>
                                        <p:cTn id="72" dur="1000" fill="hold"/>
                                        <p:tgtEl>
                                          <p:spTgt spid="97"/>
                                        </p:tgtEl>
                                        <p:attrNameLst>
                                          <p:attrName>ppt_x</p:attrName>
                                        </p:attrNameLst>
                                      </p:cBhvr>
                                      <p:tavLst>
                                        <p:tav tm="0">
                                          <p:val>
                                            <p:strVal val="#ppt_x"/>
                                          </p:val>
                                        </p:tav>
                                        <p:tav tm="100000">
                                          <p:val>
                                            <p:strVal val="#ppt_x"/>
                                          </p:val>
                                        </p:tav>
                                      </p:tavLst>
                                    </p:anim>
                                    <p:anim calcmode="lin" valueType="num">
                                      <p:cBhvr>
                                        <p:cTn id="73" dur="1000" fill="hold"/>
                                        <p:tgtEl>
                                          <p:spTgt spid="97"/>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110"/>
                                        </p:tgtEl>
                                        <p:attrNameLst>
                                          <p:attrName>style.visibility</p:attrName>
                                        </p:attrNameLst>
                                      </p:cBhvr>
                                      <p:to>
                                        <p:strVal val="visible"/>
                                      </p:to>
                                    </p:set>
                                    <p:animEffect transition="in" filter="fade">
                                      <p:cBhvr>
                                        <p:cTn id="76" dur="1000"/>
                                        <p:tgtEl>
                                          <p:spTgt spid="110"/>
                                        </p:tgtEl>
                                      </p:cBhvr>
                                    </p:animEffect>
                                    <p:anim calcmode="lin" valueType="num">
                                      <p:cBhvr>
                                        <p:cTn id="77" dur="1000" fill="hold"/>
                                        <p:tgtEl>
                                          <p:spTgt spid="110"/>
                                        </p:tgtEl>
                                        <p:attrNameLst>
                                          <p:attrName>ppt_x</p:attrName>
                                        </p:attrNameLst>
                                      </p:cBhvr>
                                      <p:tavLst>
                                        <p:tav tm="0">
                                          <p:val>
                                            <p:strVal val="#ppt_x"/>
                                          </p:val>
                                        </p:tav>
                                        <p:tav tm="100000">
                                          <p:val>
                                            <p:strVal val="#ppt_x"/>
                                          </p:val>
                                        </p:tav>
                                      </p:tavLst>
                                    </p:anim>
                                    <p:anim calcmode="lin" valueType="num">
                                      <p:cBhvr>
                                        <p:cTn id="78" dur="1000" fill="hold"/>
                                        <p:tgtEl>
                                          <p:spTgt spid="110"/>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113"/>
                                        </p:tgtEl>
                                        <p:attrNameLst>
                                          <p:attrName>style.visibility</p:attrName>
                                        </p:attrNameLst>
                                      </p:cBhvr>
                                      <p:to>
                                        <p:strVal val="visible"/>
                                      </p:to>
                                    </p:set>
                                    <p:animEffect transition="in" filter="fade">
                                      <p:cBhvr>
                                        <p:cTn id="81" dur="1000"/>
                                        <p:tgtEl>
                                          <p:spTgt spid="113"/>
                                        </p:tgtEl>
                                      </p:cBhvr>
                                    </p:animEffect>
                                    <p:anim calcmode="lin" valueType="num">
                                      <p:cBhvr>
                                        <p:cTn id="82" dur="1000" fill="hold"/>
                                        <p:tgtEl>
                                          <p:spTgt spid="113"/>
                                        </p:tgtEl>
                                        <p:attrNameLst>
                                          <p:attrName>ppt_x</p:attrName>
                                        </p:attrNameLst>
                                      </p:cBhvr>
                                      <p:tavLst>
                                        <p:tav tm="0">
                                          <p:val>
                                            <p:strVal val="#ppt_x"/>
                                          </p:val>
                                        </p:tav>
                                        <p:tav tm="100000">
                                          <p:val>
                                            <p:strVal val="#ppt_x"/>
                                          </p:val>
                                        </p:tav>
                                      </p:tavLst>
                                    </p:anim>
                                    <p:anim calcmode="lin" valueType="num">
                                      <p:cBhvr>
                                        <p:cTn id="83" dur="1000" fill="hold"/>
                                        <p:tgtEl>
                                          <p:spTgt spid="1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2" grpId="0" animBg="1"/>
      <p:bldP spid="54" grpId="0" animBg="1"/>
      <p:bldP spid="95" grpId="0"/>
      <p:bldP spid="110" grpId="0"/>
      <p:bldP spid="1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2000" dirty="0"/>
              <a:t>https://</a:t>
            </a:r>
            <a:r>
              <a:rPr lang="en-US" sz="2000" dirty="0" smtClean="0"/>
              <a:t>github.com/OfficeDev/PnP/tree/master/Samples/Core.EmbedJavaScript</a:t>
            </a:r>
            <a:endParaRPr lang="en-US" sz="2000" dirty="0"/>
          </a:p>
        </p:txBody>
      </p:sp>
      <p:sp>
        <p:nvSpPr>
          <p:cNvPr id="5" name="Text Placeholder 4"/>
          <p:cNvSpPr>
            <a:spLocks noGrp="1"/>
          </p:cNvSpPr>
          <p:nvPr>
            <p:ph type="body" sz="quarter" idx="10"/>
          </p:nvPr>
        </p:nvSpPr>
        <p:spPr/>
        <p:txBody>
          <a:bodyPr/>
          <a:lstStyle/>
          <a:p>
            <a:r>
              <a:rPr lang="en-US" dirty="0" smtClean="0"/>
              <a:t>Demo</a:t>
            </a:r>
            <a:endParaRPr lang="en-US" dirty="0"/>
          </a:p>
        </p:txBody>
      </p:sp>
      <p:sp>
        <p:nvSpPr>
          <p:cNvPr id="6" name="Text Placeholder 5"/>
          <p:cNvSpPr>
            <a:spLocks noGrp="1"/>
          </p:cNvSpPr>
          <p:nvPr>
            <p:ph type="body" sz="quarter" idx="11"/>
          </p:nvPr>
        </p:nvSpPr>
        <p:spPr/>
        <p:txBody>
          <a:bodyPr/>
          <a:lstStyle/>
          <a:p>
            <a:r>
              <a:rPr lang="en-US" sz="5400" dirty="0" smtClean="0"/>
              <a:t>JavaScript Embedding</a:t>
            </a:r>
            <a:endParaRPr lang="en-US" sz="5400" dirty="0"/>
          </a:p>
        </p:txBody>
      </p:sp>
    </p:spTree>
    <p:extLst>
      <p:ext uri="{BB962C8B-B14F-4D97-AF65-F5344CB8AC3E}">
        <p14:creationId xmlns:p14="http://schemas.microsoft.com/office/powerpoint/2010/main" val="16857859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smtClean="0"/>
              <a:t>Controlling site settings</a:t>
            </a:r>
            <a:endParaRPr lang="en-US" sz="7200" dirty="0"/>
          </a:p>
        </p:txBody>
      </p:sp>
    </p:spTree>
    <p:extLst>
      <p:ext uri="{BB962C8B-B14F-4D97-AF65-F5344CB8AC3E}">
        <p14:creationId xmlns:p14="http://schemas.microsoft.com/office/powerpoint/2010/main" val="1839226752"/>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799"/>
            <a:ext cx="7100888" cy="1975926"/>
          </a:xfrm>
        </p:spPr>
        <p:txBody>
          <a:bodyPr/>
          <a:lstStyle/>
          <a:p>
            <a:r>
              <a:rPr lang="en-US" dirty="0" smtClean="0"/>
              <a:t>What</a:t>
            </a:r>
          </a:p>
          <a:p>
            <a:pPr lvl="1"/>
            <a:r>
              <a:rPr lang="en-US" dirty="0" smtClean="0"/>
              <a:t>Control site administrative settings to apply needed configuration for the end users. Could be for example site language settings or regional settings.</a:t>
            </a:r>
          </a:p>
          <a:p>
            <a:r>
              <a:rPr lang="en-US" dirty="0" smtClean="0"/>
              <a:t>Why</a:t>
            </a:r>
          </a:p>
          <a:p>
            <a:pPr lvl="1"/>
            <a:r>
              <a:rPr lang="en-US" dirty="0" smtClean="0"/>
              <a:t>Automate site configuration for the end users with needed settings.</a:t>
            </a:r>
          </a:p>
          <a:p>
            <a:r>
              <a:rPr lang="en-US" dirty="0" smtClean="0"/>
              <a:t>How</a:t>
            </a:r>
          </a:p>
          <a:p>
            <a:pPr lvl="1"/>
            <a:r>
              <a:rPr lang="en-US" dirty="0" smtClean="0"/>
              <a:t>Apply settings during site provisioning or when apps are installed based on the business scenario. </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7579" r="21848"/>
          <a:stretch/>
        </p:blipFill>
        <p:spPr>
          <a:xfrm flipH="1">
            <a:off x="8012785" y="531"/>
            <a:ext cx="4176039" cy="6856576"/>
          </a:xfrm>
          <a:prstGeom prst="rect">
            <a:avLst/>
          </a:prstGeom>
        </p:spPr>
      </p:pic>
      <p:sp>
        <p:nvSpPr>
          <p:cNvPr id="3" name="Title 2"/>
          <p:cNvSpPr>
            <a:spLocks noGrp="1"/>
          </p:cNvSpPr>
          <p:nvPr>
            <p:ph type="title"/>
          </p:nvPr>
        </p:nvSpPr>
        <p:spPr/>
        <p:txBody>
          <a:bodyPr/>
          <a:lstStyle/>
          <a:p>
            <a:r>
              <a:rPr lang="en-US" dirty="0" smtClean="0"/>
              <a:t>Controlling site settings</a:t>
            </a:r>
            <a:endParaRPr lang="en-US" dirty="0"/>
          </a:p>
        </p:txBody>
      </p:sp>
    </p:spTree>
    <p:extLst>
      <p:ext uri="{BB962C8B-B14F-4D97-AF65-F5344CB8AC3E}">
        <p14:creationId xmlns:p14="http://schemas.microsoft.com/office/powerpoint/2010/main" val="370795158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bwMode="auto">
          <a:xfrm>
            <a:off x="-38281" y="2434949"/>
            <a:ext cx="12227106" cy="21600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endParaRPr lang="en-US" sz="2000" dirty="0"/>
          </a:p>
        </p:txBody>
      </p:sp>
      <p:grpSp>
        <p:nvGrpSpPr>
          <p:cNvPr id="14" name="Group 13"/>
          <p:cNvGrpSpPr/>
          <p:nvPr/>
        </p:nvGrpSpPr>
        <p:grpSpPr>
          <a:xfrm>
            <a:off x="1158875" y="2635250"/>
            <a:ext cx="1495425" cy="1968500"/>
            <a:chOff x="1158875" y="2635250"/>
            <a:chExt cx="1495425" cy="1968500"/>
          </a:xfrm>
        </p:grpSpPr>
        <p:grpSp>
          <p:nvGrpSpPr>
            <p:cNvPr id="5" name="Group 4"/>
            <p:cNvGrpSpPr>
              <a:grpSpLocks noChangeAspect="1"/>
            </p:cNvGrpSpPr>
            <p:nvPr/>
          </p:nvGrpSpPr>
          <p:grpSpPr bwMode="auto">
            <a:xfrm>
              <a:off x="1158875" y="2635250"/>
              <a:ext cx="1495425" cy="1968500"/>
              <a:chOff x="730" y="1660"/>
              <a:chExt cx="942" cy="1240"/>
            </a:xfrm>
          </p:grpSpPr>
          <p:sp>
            <p:nvSpPr>
              <p:cNvPr id="7" name="AutoShape 3"/>
              <p:cNvSpPr>
                <a:spLocks noChangeAspect="1" noChangeArrowheads="1" noTextEdit="1"/>
              </p:cNvSpPr>
              <p:nvPr/>
            </p:nvSpPr>
            <p:spPr bwMode="auto">
              <a:xfrm>
                <a:off x="730" y="1660"/>
                <a:ext cx="942" cy="1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 name="Rectangle 5"/>
              <p:cNvSpPr>
                <a:spLocks noChangeArrowheads="1"/>
              </p:cNvSpPr>
              <p:nvPr/>
            </p:nvSpPr>
            <p:spPr bwMode="auto">
              <a:xfrm>
                <a:off x="1249" y="1658"/>
                <a:ext cx="38" cy="12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 name="Freeform 6"/>
              <p:cNvSpPr>
                <a:spLocks/>
              </p:cNvSpPr>
              <p:nvPr/>
            </p:nvSpPr>
            <p:spPr bwMode="auto">
              <a:xfrm>
                <a:off x="733" y="1658"/>
                <a:ext cx="516" cy="133"/>
              </a:xfrm>
              <a:custGeom>
                <a:avLst/>
                <a:gdLst>
                  <a:gd name="T0" fmla="*/ 61 w 516"/>
                  <a:gd name="T1" fmla="*/ 133 h 133"/>
                  <a:gd name="T2" fmla="*/ 516 w 516"/>
                  <a:gd name="T3" fmla="*/ 133 h 133"/>
                  <a:gd name="T4" fmla="*/ 516 w 516"/>
                  <a:gd name="T5" fmla="*/ 0 h 133"/>
                  <a:gd name="T6" fmla="*/ 61 w 516"/>
                  <a:gd name="T7" fmla="*/ 0 h 133"/>
                  <a:gd name="T8" fmla="*/ 0 w 516"/>
                  <a:gd name="T9" fmla="*/ 66 h 133"/>
                  <a:gd name="T10" fmla="*/ 61 w 516"/>
                  <a:gd name="T11" fmla="*/ 133 h 133"/>
                </a:gdLst>
                <a:ahLst/>
                <a:cxnLst>
                  <a:cxn ang="0">
                    <a:pos x="T0" y="T1"/>
                  </a:cxn>
                  <a:cxn ang="0">
                    <a:pos x="T2" y="T3"/>
                  </a:cxn>
                  <a:cxn ang="0">
                    <a:pos x="T4" y="T5"/>
                  </a:cxn>
                  <a:cxn ang="0">
                    <a:pos x="T6" y="T7"/>
                  </a:cxn>
                  <a:cxn ang="0">
                    <a:pos x="T8" y="T9"/>
                  </a:cxn>
                  <a:cxn ang="0">
                    <a:pos x="T10" y="T11"/>
                  </a:cxn>
                </a:cxnLst>
                <a:rect l="0" t="0" r="r" b="b"/>
                <a:pathLst>
                  <a:path w="516" h="133">
                    <a:moveTo>
                      <a:pt x="61" y="133"/>
                    </a:moveTo>
                    <a:lnTo>
                      <a:pt x="516" y="133"/>
                    </a:lnTo>
                    <a:lnTo>
                      <a:pt x="516" y="0"/>
                    </a:lnTo>
                    <a:lnTo>
                      <a:pt x="61" y="0"/>
                    </a:lnTo>
                    <a:lnTo>
                      <a:pt x="0" y="66"/>
                    </a:lnTo>
                    <a:lnTo>
                      <a:pt x="61" y="133"/>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 name="Freeform 7"/>
              <p:cNvSpPr>
                <a:spLocks/>
              </p:cNvSpPr>
              <p:nvPr/>
            </p:nvSpPr>
            <p:spPr bwMode="auto">
              <a:xfrm>
                <a:off x="921" y="1924"/>
                <a:ext cx="328" cy="142"/>
              </a:xfrm>
              <a:custGeom>
                <a:avLst/>
                <a:gdLst>
                  <a:gd name="T0" fmla="*/ 61 w 328"/>
                  <a:gd name="T1" fmla="*/ 142 h 142"/>
                  <a:gd name="T2" fmla="*/ 328 w 328"/>
                  <a:gd name="T3" fmla="*/ 142 h 142"/>
                  <a:gd name="T4" fmla="*/ 328 w 328"/>
                  <a:gd name="T5" fmla="*/ 0 h 142"/>
                  <a:gd name="T6" fmla="*/ 61 w 328"/>
                  <a:gd name="T7" fmla="*/ 0 h 142"/>
                  <a:gd name="T8" fmla="*/ 0 w 328"/>
                  <a:gd name="T9" fmla="*/ 71 h 142"/>
                  <a:gd name="T10" fmla="*/ 61 w 328"/>
                  <a:gd name="T11" fmla="*/ 142 h 142"/>
                </a:gdLst>
                <a:ahLst/>
                <a:cxnLst>
                  <a:cxn ang="0">
                    <a:pos x="T0" y="T1"/>
                  </a:cxn>
                  <a:cxn ang="0">
                    <a:pos x="T2" y="T3"/>
                  </a:cxn>
                  <a:cxn ang="0">
                    <a:pos x="T4" y="T5"/>
                  </a:cxn>
                  <a:cxn ang="0">
                    <a:pos x="T6" y="T7"/>
                  </a:cxn>
                  <a:cxn ang="0">
                    <a:pos x="T8" y="T9"/>
                  </a:cxn>
                  <a:cxn ang="0">
                    <a:pos x="T10" y="T11"/>
                  </a:cxn>
                </a:cxnLst>
                <a:rect l="0" t="0" r="r" b="b"/>
                <a:pathLst>
                  <a:path w="328" h="142">
                    <a:moveTo>
                      <a:pt x="61" y="142"/>
                    </a:moveTo>
                    <a:lnTo>
                      <a:pt x="328" y="142"/>
                    </a:lnTo>
                    <a:lnTo>
                      <a:pt x="328" y="0"/>
                    </a:lnTo>
                    <a:lnTo>
                      <a:pt x="61" y="0"/>
                    </a:lnTo>
                    <a:lnTo>
                      <a:pt x="0" y="71"/>
                    </a:lnTo>
                    <a:lnTo>
                      <a:pt x="61" y="142"/>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 name="Freeform 8"/>
              <p:cNvSpPr>
                <a:spLocks/>
              </p:cNvSpPr>
              <p:nvPr/>
            </p:nvSpPr>
            <p:spPr bwMode="auto">
              <a:xfrm>
                <a:off x="1287" y="1791"/>
                <a:ext cx="385" cy="133"/>
              </a:xfrm>
              <a:custGeom>
                <a:avLst/>
                <a:gdLst>
                  <a:gd name="T0" fmla="*/ 323 w 385"/>
                  <a:gd name="T1" fmla="*/ 133 h 133"/>
                  <a:gd name="T2" fmla="*/ 0 w 385"/>
                  <a:gd name="T3" fmla="*/ 133 h 133"/>
                  <a:gd name="T4" fmla="*/ 0 w 385"/>
                  <a:gd name="T5" fmla="*/ 0 h 133"/>
                  <a:gd name="T6" fmla="*/ 323 w 385"/>
                  <a:gd name="T7" fmla="*/ 0 h 133"/>
                  <a:gd name="T8" fmla="*/ 385 w 385"/>
                  <a:gd name="T9" fmla="*/ 66 h 133"/>
                  <a:gd name="T10" fmla="*/ 323 w 385"/>
                  <a:gd name="T11" fmla="*/ 133 h 133"/>
                </a:gdLst>
                <a:ahLst/>
                <a:cxnLst>
                  <a:cxn ang="0">
                    <a:pos x="T0" y="T1"/>
                  </a:cxn>
                  <a:cxn ang="0">
                    <a:pos x="T2" y="T3"/>
                  </a:cxn>
                  <a:cxn ang="0">
                    <a:pos x="T4" y="T5"/>
                  </a:cxn>
                  <a:cxn ang="0">
                    <a:pos x="T6" y="T7"/>
                  </a:cxn>
                  <a:cxn ang="0">
                    <a:pos x="T8" y="T9"/>
                  </a:cxn>
                  <a:cxn ang="0">
                    <a:pos x="T10" y="T11"/>
                  </a:cxn>
                </a:cxnLst>
                <a:rect l="0" t="0" r="r" b="b"/>
                <a:pathLst>
                  <a:path w="385" h="133">
                    <a:moveTo>
                      <a:pt x="323" y="133"/>
                    </a:moveTo>
                    <a:lnTo>
                      <a:pt x="0" y="133"/>
                    </a:lnTo>
                    <a:lnTo>
                      <a:pt x="0" y="0"/>
                    </a:lnTo>
                    <a:lnTo>
                      <a:pt x="323" y="0"/>
                    </a:lnTo>
                    <a:lnTo>
                      <a:pt x="385" y="66"/>
                    </a:lnTo>
                    <a:lnTo>
                      <a:pt x="323" y="133"/>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22" name="TextBox 21"/>
            <p:cNvSpPr txBox="1"/>
            <p:nvPr/>
          </p:nvSpPr>
          <p:spPr>
            <a:xfrm>
              <a:off x="1260953" y="3524162"/>
              <a:ext cx="1291508" cy="307777"/>
            </a:xfrm>
            <a:prstGeom prst="rect">
              <a:avLst/>
            </a:prstGeom>
            <a:noFill/>
          </p:spPr>
          <p:txBody>
            <a:bodyPr wrap="none" lIns="0" tIns="0" rIns="0" bIns="0" rtlCol="0">
              <a:spAutoFit/>
            </a:bodyPr>
            <a:lstStyle/>
            <a:p>
              <a:pPr algn="ctr"/>
              <a:r>
                <a:rPr lang="en-US" sz="2000" spc="-70" dirty="0" smtClean="0">
                  <a:solidFill>
                    <a:schemeClr val="bg1"/>
                  </a:solidFill>
                </a:rPr>
                <a:t>Introduction</a:t>
              </a:r>
              <a:endParaRPr lang="en-GB" sz="2000" spc="-70" dirty="0" smtClean="0">
                <a:solidFill>
                  <a:schemeClr val="bg1"/>
                </a:solidFill>
              </a:endParaRPr>
            </a:p>
          </p:txBody>
        </p:sp>
      </p:grpSp>
      <p:grpSp>
        <p:nvGrpSpPr>
          <p:cNvPr id="69" name="Group 68"/>
          <p:cNvGrpSpPr/>
          <p:nvPr/>
        </p:nvGrpSpPr>
        <p:grpSpPr>
          <a:xfrm>
            <a:off x="9075783" y="2843213"/>
            <a:ext cx="2189061" cy="1489235"/>
            <a:chOff x="9046394" y="2757481"/>
            <a:chExt cx="2189061" cy="1489235"/>
          </a:xfrm>
        </p:grpSpPr>
        <p:pic>
          <p:nvPicPr>
            <p:cNvPr id="31" name="Picture 30"/>
            <p:cNvPicPr>
              <a:picLocks noChangeAspect="1"/>
            </p:cNvPicPr>
            <p:nvPr/>
          </p:nvPicPr>
          <p:blipFill>
            <a:blip r:embed="rId2"/>
            <a:stretch>
              <a:fillRect/>
            </a:stretch>
          </p:blipFill>
          <p:spPr>
            <a:xfrm>
              <a:off x="9775856" y="2757481"/>
              <a:ext cx="739744" cy="968388"/>
            </a:xfrm>
            <a:prstGeom prst="rect">
              <a:avLst/>
            </a:prstGeom>
          </p:spPr>
        </p:pic>
        <p:sp>
          <p:nvSpPr>
            <p:cNvPr id="25" name="TextBox 24"/>
            <p:cNvSpPr txBox="1"/>
            <p:nvPr/>
          </p:nvSpPr>
          <p:spPr>
            <a:xfrm>
              <a:off x="9046394" y="3631163"/>
              <a:ext cx="2189061" cy="615553"/>
            </a:xfrm>
            <a:prstGeom prst="rect">
              <a:avLst/>
            </a:prstGeom>
            <a:noFill/>
          </p:spPr>
          <p:txBody>
            <a:bodyPr wrap="none" lIns="0" tIns="0" rIns="0" bIns="0" rtlCol="0">
              <a:spAutoFit/>
            </a:bodyPr>
            <a:lstStyle/>
            <a:p>
              <a:pPr algn="ctr"/>
              <a:r>
                <a:rPr lang="en-US" sz="2000" spc="-70" dirty="0" smtClean="0">
                  <a:solidFill>
                    <a:schemeClr val="bg1"/>
                  </a:solidFill>
                </a:rPr>
                <a:t>Controlling site </a:t>
              </a:r>
              <a:br>
                <a:rPr lang="en-US" sz="2000" spc="-70" dirty="0" smtClean="0">
                  <a:solidFill>
                    <a:schemeClr val="bg1"/>
                  </a:solidFill>
                </a:rPr>
              </a:br>
              <a:r>
                <a:rPr lang="en-US" sz="2000" spc="-70" dirty="0" smtClean="0">
                  <a:solidFill>
                    <a:schemeClr val="bg1"/>
                  </a:solidFill>
                </a:rPr>
                <a:t>settings using CSOM</a:t>
              </a:r>
              <a:endParaRPr lang="en-GB" sz="2000" spc="-70" dirty="0" smtClean="0">
                <a:solidFill>
                  <a:schemeClr val="bg1"/>
                </a:solidFill>
              </a:endParaRPr>
            </a:p>
          </p:txBody>
        </p:sp>
      </p:grpSp>
      <p:grpSp>
        <p:nvGrpSpPr>
          <p:cNvPr id="16" name="Group 15"/>
          <p:cNvGrpSpPr/>
          <p:nvPr/>
        </p:nvGrpSpPr>
        <p:grpSpPr>
          <a:xfrm>
            <a:off x="3566646" y="2776177"/>
            <a:ext cx="1841850" cy="1501627"/>
            <a:chOff x="3567689" y="2632075"/>
            <a:chExt cx="1841850" cy="1501627"/>
          </a:xfrm>
        </p:grpSpPr>
        <p:pic>
          <p:nvPicPr>
            <p:cNvPr id="32" name="Picture 31"/>
            <p:cNvPicPr>
              <a:picLocks noChangeAspect="1"/>
            </p:cNvPicPr>
            <p:nvPr/>
          </p:nvPicPr>
          <p:blipFill>
            <a:blip r:embed="rId3"/>
            <a:stretch>
              <a:fillRect/>
            </a:stretch>
          </p:blipFill>
          <p:spPr>
            <a:xfrm>
              <a:off x="4064182" y="2632075"/>
              <a:ext cx="859116" cy="1497750"/>
            </a:xfrm>
            <a:prstGeom prst="rect">
              <a:avLst/>
            </a:prstGeom>
          </p:spPr>
        </p:pic>
        <p:sp>
          <p:nvSpPr>
            <p:cNvPr id="23" name="TextBox 22"/>
            <p:cNvSpPr txBox="1"/>
            <p:nvPr/>
          </p:nvSpPr>
          <p:spPr>
            <a:xfrm>
              <a:off x="3567689" y="3518149"/>
              <a:ext cx="1841850" cy="615553"/>
            </a:xfrm>
            <a:prstGeom prst="rect">
              <a:avLst/>
            </a:prstGeom>
            <a:noFill/>
          </p:spPr>
          <p:txBody>
            <a:bodyPr wrap="none" lIns="0" tIns="0" rIns="0" bIns="0" rtlCol="0">
              <a:spAutoFit/>
            </a:bodyPr>
            <a:lstStyle/>
            <a:p>
              <a:pPr algn="ctr"/>
              <a:r>
                <a:rPr lang="en-US" sz="2000" spc="-70" dirty="0" smtClean="0">
                  <a:solidFill>
                    <a:schemeClr val="bg1"/>
                  </a:solidFill>
                </a:rPr>
                <a:t>Page and content</a:t>
              </a:r>
              <a:br>
                <a:rPr lang="en-US" sz="2000" spc="-70" dirty="0" smtClean="0">
                  <a:solidFill>
                    <a:schemeClr val="bg1"/>
                  </a:solidFill>
                </a:rPr>
              </a:br>
              <a:r>
                <a:rPr lang="en-US" sz="2000" spc="-70" dirty="0" smtClean="0">
                  <a:solidFill>
                    <a:schemeClr val="bg1"/>
                  </a:solidFill>
                </a:rPr>
                <a:t>modifications</a:t>
              </a:r>
              <a:endParaRPr lang="en-GB" sz="2000" spc="-70" dirty="0" smtClean="0">
                <a:solidFill>
                  <a:schemeClr val="bg1"/>
                </a:solidFill>
              </a:endParaRPr>
            </a:p>
          </p:txBody>
        </p:sp>
      </p:grpSp>
      <p:grpSp>
        <p:nvGrpSpPr>
          <p:cNvPr id="68" name="Group 67"/>
          <p:cNvGrpSpPr/>
          <p:nvPr/>
        </p:nvGrpSpPr>
        <p:grpSpPr>
          <a:xfrm>
            <a:off x="6369941" y="2632075"/>
            <a:ext cx="1701799" cy="1957388"/>
            <a:chOff x="6369941" y="2632075"/>
            <a:chExt cx="1701799" cy="1957388"/>
          </a:xfrm>
        </p:grpSpPr>
        <p:grpSp>
          <p:nvGrpSpPr>
            <p:cNvPr id="34" name="Group 33"/>
            <p:cNvGrpSpPr/>
            <p:nvPr/>
          </p:nvGrpSpPr>
          <p:grpSpPr>
            <a:xfrm>
              <a:off x="6369941" y="2632075"/>
              <a:ext cx="1701799" cy="1957388"/>
              <a:chOff x="6650038" y="3992563"/>
              <a:chExt cx="1701799" cy="1957388"/>
            </a:xfrm>
          </p:grpSpPr>
          <p:sp>
            <p:nvSpPr>
              <p:cNvPr id="35" name="Freeform 7"/>
              <p:cNvSpPr>
                <a:spLocks/>
              </p:cNvSpPr>
              <p:nvPr/>
            </p:nvSpPr>
            <p:spPr bwMode="auto">
              <a:xfrm>
                <a:off x="7043738" y="5573713"/>
                <a:ext cx="449262" cy="376238"/>
              </a:xfrm>
              <a:custGeom>
                <a:avLst/>
                <a:gdLst>
                  <a:gd name="T0" fmla="*/ 156 w 283"/>
                  <a:gd name="T1" fmla="*/ 39 h 237"/>
                  <a:gd name="T2" fmla="*/ 156 w 283"/>
                  <a:gd name="T3" fmla="*/ 0 h 237"/>
                  <a:gd name="T4" fmla="*/ 187 w 283"/>
                  <a:gd name="T5" fmla="*/ 0 h 237"/>
                  <a:gd name="T6" fmla="*/ 187 w 283"/>
                  <a:gd name="T7" fmla="*/ 39 h 237"/>
                  <a:gd name="T8" fmla="*/ 197 w 283"/>
                  <a:gd name="T9" fmla="*/ 39 h 237"/>
                  <a:gd name="T10" fmla="*/ 197 w 283"/>
                  <a:gd name="T11" fmla="*/ 0 h 237"/>
                  <a:gd name="T12" fmla="*/ 228 w 283"/>
                  <a:gd name="T13" fmla="*/ 0 h 237"/>
                  <a:gd name="T14" fmla="*/ 228 w 283"/>
                  <a:gd name="T15" fmla="*/ 39 h 237"/>
                  <a:gd name="T16" fmla="*/ 283 w 283"/>
                  <a:gd name="T17" fmla="*/ 39 h 237"/>
                  <a:gd name="T18" fmla="*/ 283 w 283"/>
                  <a:gd name="T19" fmla="*/ 49 h 237"/>
                  <a:gd name="T20" fmla="*/ 270 w 283"/>
                  <a:gd name="T21" fmla="*/ 49 h 237"/>
                  <a:gd name="T22" fmla="*/ 270 w 283"/>
                  <a:gd name="T23" fmla="*/ 237 h 237"/>
                  <a:gd name="T24" fmla="*/ 13 w 283"/>
                  <a:gd name="T25" fmla="*/ 237 h 237"/>
                  <a:gd name="T26" fmla="*/ 13 w 283"/>
                  <a:gd name="T27" fmla="*/ 49 h 237"/>
                  <a:gd name="T28" fmla="*/ 0 w 283"/>
                  <a:gd name="T29" fmla="*/ 49 h 237"/>
                  <a:gd name="T30" fmla="*/ 0 w 283"/>
                  <a:gd name="T31" fmla="*/ 39 h 237"/>
                  <a:gd name="T32" fmla="*/ 156 w 283"/>
                  <a:gd name="T33" fmla="*/ 39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3" h="237">
                    <a:moveTo>
                      <a:pt x="156" y="39"/>
                    </a:moveTo>
                    <a:lnTo>
                      <a:pt x="156" y="0"/>
                    </a:lnTo>
                    <a:lnTo>
                      <a:pt x="187" y="0"/>
                    </a:lnTo>
                    <a:lnTo>
                      <a:pt x="187" y="39"/>
                    </a:lnTo>
                    <a:lnTo>
                      <a:pt x="197" y="39"/>
                    </a:lnTo>
                    <a:lnTo>
                      <a:pt x="197" y="0"/>
                    </a:lnTo>
                    <a:lnTo>
                      <a:pt x="228" y="0"/>
                    </a:lnTo>
                    <a:lnTo>
                      <a:pt x="228" y="39"/>
                    </a:lnTo>
                    <a:lnTo>
                      <a:pt x="283" y="39"/>
                    </a:lnTo>
                    <a:lnTo>
                      <a:pt x="283" y="49"/>
                    </a:lnTo>
                    <a:lnTo>
                      <a:pt x="270" y="49"/>
                    </a:lnTo>
                    <a:lnTo>
                      <a:pt x="270" y="237"/>
                    </a:lnTo>
                    <a:lnTo>
                      <a:pt x="13" y="237"/>
                    </a:lnTo>
                    <a:lnTo>
                      <a:pt x="13" y="49"/>
                    </a:lnTo>
                    <a:lnTo>
                      <a:pt x="0" y="49"/>
                    </a:lnTo>
                    <a:lnTo>
                      <a:pt x="0" y="39"/>
                    </a:lnTo>
                    <a:lnTo>
                      <a:pt x="156" y="39"/>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6" name="Rectangle 17"/>
              <p:cNvSpPr>
                <a:spLocks noChangeArrowheads="1"/>
              </p:cNvSpPr>
              <p:nvPr/>
            </p:nvSpPr>
            <p:spPr bwMode="auto">
              <a:xfrm>
                <a:off x="7577137" y="5922963"/>
                <a:ext cx="582612" cy="26988"/>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 name="Rectangle 18"/>
              <p:cNvSpPr>
                <a:spLocks noChangeArrowheads="1"/>
              </p:cNvSpPr>
              <p:nvPr/>
            </p:nvSpPr>
            <p:spPr bwMode="auto">
              <a:xfrm>
                <a:off x="7815262" y="5835650"/>
                <a:ext cx="23812" cy="873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8" name="Oval 19"/>
              <p:cNvSpPr>
                <a:spLocks noChangeArrowheads="1"/>
              </p:cNvSpPr>
              <p:nvPr/>
            </p:nvSpPr>
            <p:spPr bwMode="auto">
              <a:xfrm>
                <a:off x="7769224" y="5757863"/>
                <a:ext cx="117475" cy="117475"/>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 name="Oval 20"/>
              <p:cNvSpPr>
                <a:spLocks noChangeArrowheads="1"/>
              </p:cNvSpPr>
              <p:nvPr/>
            </p:nvSpPr>
            <p:spPr bwMode="auto">
              <a:xfrm>
                <a:off x="7785099" y="5699125"/>
                <a:ext cx="85725" cy="84138"/>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0" name="Rectangle 21"/>
              <p:cNvSpPr>
                <a:spLocks noChangeArrowheads="1"/>
              </p:cNvSpPr>
              <p:nvPr/>
            </p:nvSpPr>
            <p:spPr bwMode="auto">
              <a:xfrm>
                <a:off x="7662862" y="5835650"/>
                <a:ext cx="23812" cy="873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 name="Oval 22"/>
              <p:cNvSpPr>
                <a:spLocks noChangeArrowheads="1"/>
              </p:cNvSpPr>
              <p:nvPr/>
            </p:nvSpPr>
            <p:spPr bwMode="auto">
              <a:xfrm>
                <a:off x="7616824" y="5757863"/>
                <a:ext cx="115887" cy="117475"/>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2" name="Oval 23"/>
              <p:cNvSpPr>
                <a:spLocks noChangeArrowheads="1"/>
              </p:cNvSpPr>
              <p:nvPr/>
            </p:nvSpPr>
            <p:spPr bwMode="auto">
              <a:xfrm>
                <a:off x="7632699" y="5699125"/>
                <a:ext cx="85725" cy="84138"/>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3" name="Rectangle 25"/>
              <p:cNvSpPr>
                <a:spLocks noChangeArrowheads="1"/>
              </p:cNvSpPr>
              <p:nvPr/>
            </p:nvSpPr>
            <p:spPr bwMode="auto">
              <a:xfrm>
                <a:off x="6650038" y="5627688"/>
                <a:ext cx="369887" cy="322263"/>
              </a:xfrm>
              <a:prstGeom prst="rect">
                <a:avLst/>
              </a:prstGeom>
              <a:solidFill>
                <a:srgbClr val="009E4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4" name="Rectangle 26"/>
              <p:cNvSpPr>
                <a:spLocks noChangeArrowheads="1"/>
              </p:cNvSpPr>
              <p:nvPr/>
            </p:nvSpPr>
            <p:spPr bwMode="auto">
              <a:xfrm>
                <a:off x="6650038" y="5611813"/>
                <a:ext cx="390525" cy="15875"/>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5" name="Rectangle 27"/>
              <p:cNvSpPr>
                <a:spLocks noChangeArrowheads="1"/>
              </p:cNvSpPr>
              <p:nvPr/>
            </p:nvSpPr>
            <p:spPr bwMode="auto">
              <a:xfrm>
                <a:off x="6837363" y="5846763"/>
                <a:ext cx="52387" cy="103188"/>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6" name="Rectangle 28"/>
              <p:cNvSpPr>
                <a:spLocks noChangeArrowheads="1"/>
              </p:cNvSpPr>
              <p:nvPr/>
            </p:nvSpPr>
            <p:spPr bwMode="auto">
              <a:xfrm>
                <a:off x="6743700" y="5846763"/>
                <a:ext cx="53975" cy="103188"/>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7" name="Rectangle 29"/>
              <p:cNvSpPr>
                <a:spLocks noChangeArrowheads="1"/>
              </p:cNvSpPr>
              <p:nvPr/>
            </p:nvSpPr>
            <p:spPr bwMode="auto">
              <a:xfrm>
                <a:off x="6651625" y="5668963"/>
                <a:ext cx="330200" cy="53975"/>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8" name="Rectangle 30"/>
              <p:cNvSpPr>
                <a:spLocks noChangeArrowheads="1"/>
              </p:cNvSpPr>
              <p:nvPr/>
            </p:nvSpPr>
            <p:spPr bwMode="auto">
              <a:xfrm>
                <a:off x="6651625" y="5761038"/>
                <a:ext cx="330200" cy="52388"/>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9" name="Rectangle 31"/>
              <p:cNvSpPr>
                <a:spLocks noChangeArrowheads="1"/>
              </p:cNvSpPr>
              <p:nvPr/>
            </p:nvSpPr>
            <p:spPr bwMode="auto">
              <a:xfrm>
                <a:off x="6678613" y="5548313"/>
                <a:ext cx="158750" cy="635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0" name="Rectangle 32"/>
              <p:cNvSpPr>
                <a:spLocks noChangeArrowheads="1"/>
              </p:cNvSpPr>
              <p:nvPr/>
            </p:nvSpPr>
            <p:spPr bwMode="auto">
              <a:xfrm>
                <a:off x="7110413" y="5259388"/>
                <a:ext cx="406400" cy="6905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1" name="Rectangle 33"/>
              <p:cNvSpPr>
                <a:spLocks noChangeArrowheads="1"/>
              </p:cNvSpPr>
              <p:nvPr/>
            </p:nvSpPr>
            <p:spPr bwMode="auto">
              <a:xfrm>
                <a:off x="7089775" y="5243513"/>
                <a:ext cx="447675" cy="1587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2" name="Rectangle 34"/>
              <p:cNvSpPr>
                <a:spLocks noChangeArrowheads="1"/>
              </p:cNvSpPr>
              <p:nvPr/>
            </p:nvSpPr>
            <p:spPr bwMode="auto">
              <a:xfrm>
                <a:off x="7332663" y="5846763"/>
                <a:ext cx="53975" cy="1031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3" name="Rectangle 35"/>
              <p:cNvSpPr>
                <a:spLocks noChangeArrowheads="1"/>
              </p:cNvSpPr>
              <p:nvPr/>
            </p:nvSpPr>
            <p:spPr bwMode="auto">
              <a:xfrm>
                <a:off x="7242175" y="5846763"/>
                <a:ext cx="53975" cy="1031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4" name="Rectangle 36"/>
              <p:cNvSpPr>
                <a:spLocks noChangeArrowheads="1"/>
              </p:cNvSpPr>
              <p:nvPr/>
            </p:nvSpPr>
            <p:spPr bwMode="auto">
              <a:xfrm>
                <a:off x="7150100" y="5487988"/>
                <a:ext cx="328612" cy="523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5" name="Rectangle 37"/>
              <p:cNvSpPr>
                <a:spLocks noChangeArrowheads="1"/>
              </p:cNvSpPr>
              <p:nvPr/>
            </p:nvSpPr>
            <p:spPr bwMode="auto">
              <a:xfrm>
                <a:off x="7150100" y="5578475"/>
                <a:ext cx="328612" cy="523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6" name="Rectangle 38"/>
              <p:cNvSpPr>
                <a:spLocks noChangeArrowheads="1"/>
              </p:cNvSpPr>
              <p:nvPr/>
            </p:nvSpPr>
            <p:spPr bwMode="auto">
              <a:xfrm>
                <a:off x="7150100" y="5668963"/>
                <a:ext cx="328612" cy="5397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7" name="Rectangle 39"/>
              <p:cNvSpPr>
                <a:spLocks noChangeArrowheads="1"/>
              </p:cNvSpPr>
              <p:nvPr/>
            </p:nvSpPr>
            <p:spPr bwMode="auto">
              <a:xfrm>
                <a:off x="7150100" y="5761038"/>
                <a:ext cx="328612" cy="523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8" name="Rectangle 40"/>
              <p:cNvSpPr>
                <a:spLocks noChangeArrowheads="1"/>
              </p:cNvSpPr>
              <p:nvPr/>
            </p:nvSpPr>
            <p:spPr bwMode="auto">
              <a:xfrm>
                <a:off x="7150100" y="5303838"/>
                <a:ext cx="328612" cy="5397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9" name="Rectangle 41"/>
              <p:cNvSpPr>
                <a:spLocks noChangeArrowheads="1"/>
              </p:cNvSpPr>
              <p:nvPr/>
            </p:nvSpPr>
            <p:spPr bwMode="auto">
              <a:xfrm>
                <a:off x="7150100" y="5395913"/>
                <a:ext cx="328612" cy="523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0" name="Rectangle 42"/>
              <p:cNvSpPr>
                <a:spLocks noChangeArrowheads="1"/>
              </p:cNvSpPr>
              <p:nvPr/>
            </p:nvSpPr>
            <p:spPr bwMode="auto">
              <a:xfrm>
                <a:off x="7400925" y="5181600"/>
                <a:ext cx="49212" cy="619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1" name="Rectangle 43"/>
              <p:cNvSpPr>
                <a:spLocks noChangeArrowheads="1"/>
              </p:cNvSpPr>
              <p:nvPr/>
            </p:nvSpPr>
            <p:spPr bwMode="auto">
              <a:xfrm>
                <a:off x="7335838" y="5181600"/>
                <a:ext cx="49212" cy="619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2" name="Rectangle 44"/>
              <p:cNvSpPr>
                <a:spLocks noChangeArrowheads="1"/>
              </p:cNvSpPr>
              <p:nvPr/>
            </p:nvSpPr>
            <p:spPr bwMode="auto">
              <a:xfrm>
                <a:off x="7485063" y="5922963"/>
                <a:ext cx="153987" cy="26988"/>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3" name="Rectangle 45"/>
              <p:cNvSpPr>
                <a:spLocks noChangeArrowheads="1"/>
              </p:cNvSpPr>
              <p:nvPr/>
            </p:nvSpPr>
            <p:spPr bwMode="auto">
              <a:xfrm>
                <a:off x="6981825" y="5922963"/>
                <a:ext cx="222250" cy="26988"/>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4" name="Freeform 46"/>
              <p:cNvSpPr>
                <a:spLocks/>
              </p:cNvSpPr>
              <p:nvPr/>
            </p:nvSpPr>
            <p:spPr bwMode="auto">
              <a:xfrm>
                <a:off x="7559675" y="4000500"/>
                <a:ext cx="781050" cy="511175"/>
              </a:xfrm>
              <a:custGeom>
                <a:avLst/>
                <a:gdLst>
                  <a:gd name="T0" fmla="*/ 113 w 703"/>
                  <a:gd name="T1" fmla="*/ 202 h 460"/>
                  <a:gd name="T2" fmla="*/ 113 w 703"/>
                  <a:gd name="T3" fmla="*/ 193 h 460"/>
                  <a:gd name="T4" fmla="*/ 307 w 703"/>
                  <a:gd name="T5" fmla="*/ 0 h 460"/>
                  <a:gd name="T6" fmla="*/ 468 w 703"/>
                  <a:gd name="T7" fmla="*/ 86 h 460"/>
                  <a:gd name="T8" fmla="*/ 521 w 703"/>
                  <a:gd name="T9" fmla="*/ 72 h 460"/>
                  <a:gd name="T10" fmla="*/ 584 w 703"/>
                  <a:gd name="T11" fmla="*/ 91 h 460"/>
                  <a:gd name="T12" fmla="*/ 634 w 703"/>
                  <a:gd name="T13" fmla="*/ 181 h 460"/>
                  <a:gd name="T14" fmla="*/ 703 w 703"/>
                  <a:gd name="T15" fmla="*/ 308 h 460"/>
                  <a:gd name="T16" fmla="*/ 568 w 703"/>
                  <a:gd name="T17" fmla="*/ 460 h 460"/>
                  <a:gd name="T18" fmla="*/ 551 w 703"/>
                  <a:gd name="T19" fmla="*/ 460 h 460"/>
                  <a:gd name="T20" fmla="*/ 535 w 703"/>
                  <a:gd name="T21" fmla="*/ 460 h 460"/>
                  <a:gd name="T22" fmla="*/ 219 w 703"/>
                  <a:gd name="T23" fmla="*/ 460 h 460"/>
                  <a:gd name="T24" fmla="*/ 213 w 703"/>
                  <a:gd name="T25" fmla="*/ 460 h 460"/>
                  <a:gd name="T26" fmla="*/ 205 w 703"/>
                  <a:gd name="T27" fmla="*/ 460 h 460"/>
                  <a:gd name="T28" fmla="*/ 181 w 703"/>
                  <a:gd name="T29" fmla="*/ 460 h 460"/>
                  <a:gd name="T30" fmla="*/ 131 w 703"/>
                  <a:gd name="T31" fmla="*/ 460 h 460"/>
                  <a:gd name="T32" fmla="*/ 0 w 703"/>
                  <a:gd name="T33" fmla="*/ 330 h 460"/>
                  <a:gd name="T34" fmla="*/ 113 w 703"/>
                  <a:gd name="T35" fmla="*/ 202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3" h="460">
                    <a:moveTo>
                      <a:pt x="113" y="202"/>
                    </a:moveTo>
                    <a:cubicBezTo>
                      <a:pt x="113" y="199"/>
                      <a:pt x="113" y="195"/>
                      <a:pt x="113" y="193"/>
                    </a:cubicBezTo>
                    <a:cubicBezTo>
                      <a:pt x="113" y="86"/>
                      <a:pt x="199" y="0"/>
                      <a:pt x="307" y="0"/>
                    </a:cubicBezTo>
                    <a:cubicBezTo>
                      <a:pt x="374" y="0"/>
                      <a:pt x="433" y="35"/>
                      <a:pt x="468" y="86"/>
                    </a:cubicBezTo>
                    <a:cubicBezTo>
                      <a:pt x="484" y="77"/>
                      <a:pt x="502" y="72"/>
                      <a:pt x="521" y="72"/>
                    </a:cubicBezTo>
                    <a:cubicBezTo>
                      <a:pt x="544" y="72"/>
                      <a:pt x="566" y="79"/>
                      <a:pt x="584" y="91"/>
                    </a:cubicBezTo>
                    <a:cubicBezTo>
                      <a:pt x="613" y="110"/>
                      <a:pt x="633" y="144"/>
                      <a:pt x="634" y="181"/>
                    </a:cubicBezTo>
                    <a:cubicBezTo>
                      <a:pt x="675" y="208"/>
                      <a:pt x="703" y="256"/>
                      <a:pt x="703" y="308"/>
                    </a:cubicBezTo>
                    <a:cubicBezTo>
                      <a:pt x="703" y="387"/>
                      <a:pt x="644" y="451"/>
                      <a:pt x="568" y="460"/>
                    </a:cubicBezTo>
                    <a:cubicBezTo>
                      <a:pt x="562" y="460"/>
                      <a:pt x="556" y="460"/>
                      <a:pt x="551" y="460"/>
                    </a:cubicBezTo>
                    <a:cubicBezTo>
                      <a:pt x="546" y="460"/>
                      <a:pt x="541" y="460"/>
                      <a:pt x="535" y="460"/>
                    </a:cubicBezTo>
                    <a:cubicBezTo>
                      <a:pt x="464" y="460"/>
                      <a:pt x="298" y="460"/>
                      <a:pt x="219" y="460"/>
                    </a:cubicBezTo>
                    <a:cubicBezTo>
                      <a:pt x="216" y="460"/>
                      <a:pt x="214" y="460"/>
                      <a:pt x="213" y="460"/>
                    </a:cubicBezTo>
                    <a:cubicBezTo>
                      <a:pt x="205" y="460"/>
                      <a:pt x="205" y="460"/>
                      <a:pt x="205" y="460"/>
                    </a:cubicBezTo>
                    <a:cubicBezTo>
                      <a:pt x="201" y="460"/>
                      <a:pt x="189" y="460"/>
                      <a:pt x="181" y="460"/>
                    </a:cubicBezTo>
                    <a:cubicBezTo>
                      <a:pt x="131" y="460"/>
                      <a:pt x="131" y="460"/>
                      <a:pt x="131" y="460"/>
                    </a:cubicBezTo>
                    <a:cubicBezTo>
                      <a:pt x="59" y="459"/>
                      <a:pt x="0" y="401"/>
                      <a:pt x="0" y="330"/>
                    </a:cubicBezTo>
                    <a:cubicBezTo>
                      <a:pt x="0" y="265"/>
                      <a:pt x="50" y="211"/>
                      <a:pt x="113" y="202"/>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5" name="Freeform 47"/>
              <p:cNvSpPr>
                <a:spLocks/>
              </p:cNvSpPr>
              <p:nvPr/>
            </p:nvSpPr>
            <p:spPr bwMode="auto">
              <a:xfrm>
                <a:off x="7356475" y="4341813"/>
                <a:ext cx="995362" cy="1460500"/>
              </a:xfrm>
              <a:custGeom>
                <a:avLst/>
                <a:gdLst>
                  <a:gd name="T0" fmla="*/ 6 w 896"/>
                  <a:gd name="T1" fmla="*/ 1305 h 1316"/>
                  <a:gd name="T2" fmla="*/ 180 w 896"/>
                  <a:gd name="T3" fmla="*/ 1070 h 1316"/>
                  <a:gd name="T4" fmla="*/ 293 w 896"/>
                  <a:gd name="T5" fmla="*/ 48 h 1316"/>
                  <a:gd name="T6" fmla="*/ 282 w 896"/>
                  <a:gd name="T7" fmla="*/ 46 h 1316"/>
                  <a:gd name="T8" fmla="*/ 173 w 896"/>
                  <a:gd name="T9" fmla="*/ 5 h 1316"/>
                  <a:gd name="T10" fmla="*/ 179 w 896"/>
                  <a:gd name="T11" fmla="*/ 0 h 1316"/>
                  <a:gd name="T12" fmla="*/ 184 w 896"/>
                  <a:gd name="T13" fmla="*/ 5 h 1316"/>
                  <a:gd name="T14" fmla="*/ 284 w 896"/>
                  <a:gd name="T15" fmla="*/ 35 h 1316"/>
                  <a:gd name="T16" fmla="*/ 534 w 896"/>
                  <a:gd name="T17" fmla="*/ 50 h 1316"/>
                  <a:gd name="T18" fmla="*/ 785 w 896"/>
                  <a:gd name="T19" fmla="*/ 35 h 1316"/>
                  <a:gd name="T20" fmla="*/ 884 w 896"/>
                  <a:gd name="T21" fmla="*/ 5 h 1316"/>
                  <a:gd name="T22" fmla="*/ 890 w 896"/>
                  <a:gd name="T23" fmla="*/ 0 h 1316"/>
                  <a:gd name="T24" fmla="*/ 896 w 896"/>
                  <a:gd name="T25" fmla="*/ 5 h 1316"/>
                  <a:gd name="T26" fmla="*/ 787 w 896"/>
                  <a:gd name="T27" fmla="*/ 46 h 1316"/>
                  <a:gd name="T28" fmla="*/ 534 w 896"/>
                  <a:gd name="T29" fmla="*/ 61 h 1316"/>
                  <a:gd name="T30" fmla="*/ 304 w 896"/>
                  <a:gd name="T31" fmla="*/ 49 h 1316"/>
                  <a:gd name="T32" fmla="*/ 191 w 896"/>
                  <a:gd name="T33" fmla="*/ 1074 h 1316"/>
                  <a:gd name="T34" fmla="*/ 6 w 896"/>
                  <a:gd name="T35" fmla="*/ 1316 h 1316"/>
                  <a:gd name="T36" fmla="*/ 0 w 896"/>
                  <a:gd name="T37" fmla="*/ 1310 h 1316"/>
                  <a:gd name="T38" fmla="*/ 6 w 896"/>
                  <a:gd name="T39" fmla="*/ 1305 h 1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6" h="1316">
                    <a:moveTo>
                      <a:pt x="6" y="1305"/>
                    </a:moveTo>
                    <a:cubicBezTo>
                      <a:pt x="70" y="1305"/>
                      <a:pt x="133" y="1219"/>
                      <a:pt x="180" y="1070"/>
                    </a:cubicBezTo>
                    <a:cubicBezTo>
                      <a:pt x="228" y="918"/>
                      <a:pt x="293" y="265"/>
                      <a:pt x="293" y="48"/>
                    </a:cubicBezTo>
                    <a:cubicBezTo>
                      <a:pt x="289" y="47"/>
                      <a:pt x="286" y="47"/>
                      <a:pt x="282" y="46"/>
                    </a:cubicBezTo>
                    <a:cubicBezTo>
                      <a:pt x="173" y="31"/>
                      <a:pt x="173" y="12"/>
                      <a:pt x="173" y="5"/>
                    </a:cubicBezTo>
                    <a:cubicBezTo>
                      <a:pt x="173" y="2"/>
                      <a:pt x="175" y="0"/>
                      <a:pt x="179" y="0"/>
                    </a:cubicBezTo>
                    <a:cubicBezTo>
                      <a:pt x="182" y="0"/>
                      <a:pt x="184" y="2"/>
                      <a:pt x="184" y="5"/>
                    </a:cubicBezTo>
                    <a:cubicBezTo>
                      <a:pt x="184" y="6"/>
                      <a:pt x="186" y="21"/>
                      <a:pt x="284" y="35"/>
                    </a:cubicBezTo>
                    <a:cubicBezTo>
                      <a:pt x="351" y="44"/>
                      <a:pt x="440" y="50"/>
                      <a:pt x="534" y="50"/>
                    </a:cubicBezTo>
                    <a:cubicBezTo>
                      <a:pt x="629" y="50"/>
                      <a:pt x="718" y="44"/>
                      <a:pt x="785" y="35"/>
                    </a:cubicBezTo>
                    <a:cubicBezTo>
                      <a:pt x="883" y="21"/>
                      <a:pt x="884" y="6"/>
                      <a:pt x="884" y="5"/>
                    </a:cubicBezTo>
                    <a:cubicBezTo>
                      <a:pt x="884" y="2"/>
                      <a:pt x="887" y="0"/>
                      <a:pt x="890" y="0"/>
                    </a:cubicBezTo>
                    <a:cubicBezTo>
                      <a:pt x="893" y="0"/>
                      <a:pt x="896" y="2"/>
                      <a:pt x="896" y="5"/>
                    </a:cubicBezTo>
                    <a:cubicBezTo>
                      <a:pt x="896" y="12"/>
                      <a:pt x="896" y="31"/>
                      <a:pt x="787" y="46"/>
                    </a:cubicBezTo>
                    <a:cubicBezTo>
                      <a:pt x="719" y="56"/>
                      <a:pt x="630" y="61"/>
                      <a:pt x="534" y="61"/>
                    </a:cubicBezTo>
                    <a:cubicBezTo>
                      <a:pt x="449" y="61"/>
                      <a:pt x="369" y="57"/>
                      <a:pt x="304" y="49"/>
                    </a:cubicBezTo>
                    <a:cubicBezTo>
                      <a:pt x="304" y="267"/>
                      <a:pt x="239" y="920"/>
                      <a:pt x="191" y="1074"/>
                    </a:cubicBezTo>
                    <a:cubicBezTo>
                      <a:pt x="142" y="1230"/>
                      <a:pt x="76" y="1316"/>
                      <a:pt x="6" y="1316"/>
                    </a:cubicBezTo>
                    <a:cubicBezTo>
                      <a:pt x="3" y="1316"/>
                      <a:pt x="0" y="1313"/>
                      <a:pt x="0" y="1310"/>
                    </a:cubicBezTo>
                    <a:cubicBezTo>
                      <a:pt x="0" y="1307"/>
                      <a:pt x="3" y="1305"/>
                      <a:pt x="6" y="1305"/>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6" name="Freeform 48"/>
              <p:cNvSpPr>
                <a:spLocks/>
              </p:cNvSpPr>
              <p:nvPr/>
            </p:nvSpPr>
            <p:spPr bwMode="auto">
              <a:xfrm>
                <a:off x="7005638" y="3992563"/>
                <a:ext cx="509587" cy="331788"/>
              </a:xfrm>
              <a:custGeom>
                <a:avLst/>
                <a:gdLst>
                  <a:gd name="T0" fmla="*/ 73 w 458"/>
                  <a:gd name="T1" fmla="*/ 131 h 299"/>
                  <a:gd name="T2" fmla="*/ 73 w 458"/>
                  <a:gd name="T3" fmla="*/ 125 h 299"/>
                  <a:gd name="T4" fmla="*/ 199 w 458"/>
                  <a:gd name="T5" fmla="*/ 0 h 299"/>
                  <a:gd name="T6" fmla="*/ 305 w 458"/>
                  <a:gd name="T7" fmla="*/ 56 h 299"/>
                  <a:gd name="T8" fmla="*/ 339 w 458"/>
                  <a:gd name="T9" fmla="*/ 46 h 299"/>
                  <a:gd name="T10" fmla="*/ 380 w 458"/>
                  <a:gd name="T11" fmla="*/ 59 h 299"/>
                  <a:gd name="T12" fmla="*/ 412 w 458"/>
                  <a:gd name="T13" fmla="*/ 117 h 299"/>
                  <a:gd name="T14" fmla="*/ 458 w 458"/>
                  <a:gd name="T15" fmla="*/ 200 h 299"/>
                  <a:gd name="T16" fmla="*/ 369 w 458"/>
                  <a:gd name="T17" fmla="*/ 299 h 299"/>
                  <a:gd name="T18" fmla="*/ 358 w 458"/>
                  <a:gd name="T19" fmla="*/ 299 h 299"/>
                  <a:gd name="T20" fmla="*/ 348 w 458"/>
                  <a:gd name="T21" fmla="*/ 299 h 299"/>
                  <a:gd name="T22" fmla="*/ 142 w 458"/>
                  <a:gd name="T23" fmla="*/ 299 h 299"/>
                  <a:gd name="T24" fmla="*/ 138 w 458"/>
                  <a:gd name="T25" fmla="*/ 299 h 299"/>
                  <a:gd name="T26" fmla="*/ 133 w 458"/>
                  <a:gd name="T27" fmla="*/ 299 h 299"/>
                  <a:gd name="T28" fmla="*/ 118 w 458"/>
                  <a:gd name="T29" fmla="*/ 299 h 299"/>
                  <a:gd name="T30" fmla="*/ 85 w 458"/>
                  <a:gd name="T31" fmla="*/ 299 h 299"/>
                  <a:gd name="T32" fmla="*/ 0 w 458"/>
                  <a:gd name="T33" fmla="*/ 214 h 299"/>
                  <a:gd name="T34" fmla="*/ 73 w 458"/>
                  <a:gd name="T35" fmla="*/ 131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8" h="299">
                    <a:moveTo>
                      <a:pt x="73" y="131"/>
                    </a:moveTo>
                    <a:cubicBezTo>
                      <a:pt x="73" y="129"/>
                      <a:pt x="73" y="127"/>
                      <a:pt x="73" y="125"/>
                    </a:cubicBezTo>
                    <a:cubicBezTo>
                      <a:pt x="73" y="56"/>
                      <a:pt x="130" y="0"/>
                      <a:pt x="199" y="0"/>
                    </a:cubicBezTo>
                    <a:cubicBezTo>
                      <a:pt x="243" y="0"/>
                      <a:pt x="282" y="22"/>
                      <a:pt x="305" y="56"/>
                    </a:cubicBezTo>
                    <a:cubicBezTo>
                      <a:pt x="315" y="50"/>
                      <a:pt x="326" y="46"/>
                      <a:pt x="339" y="46"/>
                    </a:cubicBezTo>
                    <a:cubicBezTo>
                      <a:pt x="354" y="46"/>
                      <a:pt x="368" y="51"/>
                      <a:pt x="380" y="59"/>
                    </a:cubicBezTo>
                    <a:cubicBezTo>
                      <a:pt x="399" y="71"/>
                      <a:pt x="412" y="93"/>
                      <a:pt x="412" y="117"/>
                    </a:cubicBezTo>
                    <a:cubicBezTo>
                      <a:pt x="439" y="135"/>
                      <a:pt x="458" y="166"/>
                      <a:pt x="458" y="200"/>
                    </a:cubicBezTo>
                    <a:cubicBezTo>
                      <a:pt x="458" y="251"/>
                      <a:pt x="419" y="293"/>
                      <a:pt x="369" y="299"/>
                    </a:cubicBezTo>
                    <a:cubicBezTo>
                      <a:pt x="366" y="299"/>
                      <a:pt x="362" y="299"/>
                      <a:pt x="358" y="299"/>
                    </a:cubicBezTo>
                    <a:cubicBezTo>
                      <a:pt x="355" y="299"/>
                      <a:pt x="352" y="299"/>
                      <a:pt x="348" y="299"/>
                    </a:cubicBezTo>
                    <a:cubicBezTo>
                      <a:pt x="302" y="299"/>
                      <a:pt x="194" y="299"/>
                      <a:pt x="142" y="299"/>
                    </a:cubicBezTo>
                    <a:cubicBezTo>
                      <a:pt x="141" y="299"/>
                      <a:pt x="139" y="299"/>
                      <a:pt x="138" y="299"/>
                    </a:cubicBezTo>
                    <a:cubicBezTo>
                      <a:pt x="133" y="299"/>
                      <a:pt x="133" y="299"/>
                      <a:pt x="133" y="299"/>
                    </a:cubicBezTo>
                    <a:cubicBezTo>
                      <a:pt x="130" y="299"/>
                      <a:pt x="123" y="299"/>
                      <a:pt x="118" y="299"/>
                    </a:cubicBezTo>
                    <a:cubicBezTo>
                      <a:pt x="85" y="299"/>
                      <a:pt x="85" y="299"/>
                      <a:pt x="85" y="299"/>
                    </a:cubicBezTo>
                    <a:cubicBezTo>
                      <a:pt x="38" y="298"/>
                      <a:pt x="0" y="260"/>
                      <a:pt x="0" y="214"/>
                    </a:cubicBezTo>
                    <a:cubicBezTo>
                      <a:pt x="0" y="172"/>
                      <a:pt x="32" y="137"/>
                      <a:pt x="73" y="131"/>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7" name="Freeform 49"/>
              <p:cNvSpPr>
                <a:spLocks/>
              </p:cNvSpPr>
              <p:nvPr/>
            </p:nvSpPr>
            <p:spPr bwMode="auto">
              <a:xfrm>
                <a:off x="6951663" y="4213225"/>
                <a:ext cx="573087" cy="1589088"/>
              </a:xfrm>
              <a:custGeom>
                <a:avLst/>
                <a:gdLst>
                  <a:gd name="T0" fmla="*/ 5 w 515"/>
                  <a:gd name="T1" fmla="*/ 1420 h 1431"/>
                  <a:gd name="T2" fmla="*/ 222 w 515"/>
                  <a:gd name="T3" fmla="*/ 1149 h 1431"/>
                  <a:gd name="T4" fmla="*/ 353 w 515"/>
                  <a:gd name="T5" fmla="*/ 43 h 1431"/>
                  <a:gd name="T6" fmla="*/ 277 w 515"/>
                  <a:gd name="T7" fmla="*/ 45 h 1431"/>
                  <a:gd name="T8" fmla="*/ 39 w 515"/>
                  <a:gd name="T9" fmla="*/ 6 h 1431"/>
                  <a:gd name="T10" fmla="*/ 45 w 515"/>
                  <a:gd name="T11" fmla="*/ 0 h 1431"/>
                  <a:gd name="T12" fmla="*/ 50 w 515"/>
                  <a:gd name="T13" fmla="*/ 6 h 1431"/>
                  <a:gd name="T14" fmla="*/ 277 w 515"/>
                  <a:gd name="T15" fmla="*/ 33 h 1431"/>
                  <a:gd name="T16" fmla="*/ 504 w 515"/>
                  <a:gd name="T17" fmla="*/ 6 h 1431"/>
                  <a:gd name="T18" fmla="*/ 509 w 515"/>
                  <a:gd name="T19" fmla="*/ 1 h 1431"/>
                  <a:gd name="T20" fmla="*/ 515 w 515"/>
                  <a:gd name="T21" fmla="*/ 6 h 1431"/>
                  <a:gd name="T22" fmla="*/ 364 w 515"/>
                  <a:gd name="T23" fmla="*/ 42 h 1431"/>
                  <a:gd name="T24" fmla="*/ 233 w 515"/>
                  <a:gd name="T25" fmla="*/ 1153 h 1431"/>
                  <a:gd name="T26" fmla="*/ 5 w 515"/>
                  <a:gd name="T27" fmla="*/ 1431 h 1431"/>
                  <a:gd name="T28" fmla="*/ 0 w 515"/>
                  <a:gd name="T29" fmla="*/ 1425 h 1431"/>
                  <a:gd name="T30" fmla="*/ 5 w 515"/>
                  <a:gd name="T31" fmla="*/ 1420 h 1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5" h="1431">
                    <a:moveTo>
                      <a:pt x="5" y="1420"/>
                    </a:moveTo>
                    <a:cubicBezTo>
                      <a:pt x="87" y="1420"/>
                      <a:pt x="164" y="1324"/>
                      <a:pt x="222" y="1149"/>
                    </a:cubicBezTo>
                    <a:cubicBezTo>
                      <a:pt x="281" y="974"/>
                      <a:pt x="352" y="291"/>
                      <a:pt x="353" y="43"/>
                    </a:cubicBezTo>
                    <a:cubicBezTo>
                      <a:pt x="313" y="45"/>
                      <a:pt x="281" y="45"/>
                      <a:pt x="277" y="45"/>
                    </a:cubicBezTo>
                    <a:cubicBezTo>
                      <a:pt x="267" y="45"/>
                      <a:pt x="39" y="44"/>
                      <a:pt x="39" y="6"/>
                    </a:cubicBezTo>
                    <a:cubicBezTo>
                      <a:pt x="39" y="3"/>
                      <a:pt x="41" y="0"/>
                      <a:pt x="45" y="0"/>
                    </a:cubicBezTo>
                    <a:cubicBezTo>
                      <a:pt x="48" y="0"/>
                      <a:pt x="50" y="3"/>
                      <a:pt x="50" y="6"/>
                    </a:cubicBezTo>
                    <a:cubicBezTo>
                      <a:pt x="54" y="16"/>
                      <a:pt x="133" y="33"/>
                      <a:pt x="277" y="33"/>
                    </a:cubicBezTo>
                    <a:cubicBezTo>
                      <a:pt x="421" y="33"/>
                      <a:pt x="500" y="16"/>
                      <a:pt x="504" y="6"/>
                    </a:cubicBezTo>
                    <a:cubicBezTo>
                      <a:pt x="504" y="3"/>
                      <a:pt x="506" y="1"/>
                      <a:pt x="509" y="1"/>
                    </a:cubicBezTo>
                    <a:cubicBezTo>
                      <a:pt x="513" y="1"/>
                      <a:pt x="515" y="3"/>
                      <a:pt x="515" y="6"/>
                    </a:cubicBezTo>
                    <a:cubicBezTo>
                      <a:pt x="515" y="29"/>
                      <a:pt x="432" y="38"/>
                      <a:pt x="364" y="42"/>
                    </a:cubicBezTo>
                    <a:cubicBezTo>
                      <a:pt x="364" y="292"/>
                      <a:pt x="292" y="976"/>
                      <a:pt x="233" y="1153"/>
                    </a:cubicBezTo>
                    <a:cubicBezTo>
                      <a:pt x="173" y="1332"/>
                      <a:pt x="92" y="1431"/>
                      <a:pt x="5" y="1431"/>
                    </a:cubicBezTo>
                    <a:cubicBezTo>
                      <a:pt x="2" y="1431"/>
                      <a:pt x="0" y="1428"/>
                      <a:pt x="0" y="1425"/>
                    </a:cubicBezTo>
                    <a:cubicBezTo>
                      <a:pt x="0" y="1422"/>
                      <a:pt x="2" y="1420"/>
                      <a:pt x="5" y="142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24" name="TextBox 23"/>
            <p:cNvSpPr txBox="1"/>
            <p:nvPr/>
          </p:nvSpPr>
          <p:spPr>
            <a:xfrm>
              <a:off x="6589383" y="3192377"/>
              <a:ext cx="1216039" cy="615553"/>
            </a:xfrm>
            <a:prstGeom prst="rect">
              <a:avLst/>
            </a:prstGeom>
            <a:noFill/>
          </p:spPr>
          <p:txBody>
            <a:bodyPr wrap="none" lIns="0" tIns="0" rIns="0" bIns="0" rtlCol="0">
              <a:spAutoFit/>
            </a:bodyPr>
            <a:lstStyle/>
            <a:p>
              <a:pPr algn="ctr"/>
              <a:r>
                <a:rPr lang="en-US" sz="2000" spc="-70" dirty="0" smtClean="0">
                  <a:solidFill>
                    <a:schemeClr val="bg1"/>
                  </a:solidFill>
                </a:rPr>
                <a:t>JavaScript </a:t>
              </a:r>
              <a:br>
                <a:rPr lang="en-US" sz="2000" spc="-70" dirty="0" smtClean="0">
                  <a:solidFill>
                    <a:schemeClr val="bg1"/>
                  </a:solidFill>
                </a:rPr>
              </a:br>
              <a:r>
                <a:rPr lang="en-US" sz="2000" spc="-70" dirty="0" smtClean="0">
                  <a:solidFill>
                    <a:schemeClr val="bg1"/>
                  </a:solidFill>
                </a:rPr>
                <a:t>Embedding</a:t>
              </a:r>
              <a:endParaRPr lang="en-GB" sz="2000" spc="-70" dirty="0" smtClean="0">
                <a:solidFill>
                  <a:schemeClr val="bg1"/>
                </a:solidFill>
              </a:endParaRPr>
            </a:p>
          </p:txBody>
        </p:sp>
      </p:grpSp>
      <p:sp>
        <p:nvSpPr>
          <p:cNvPr id="3" name="Title 2"/>
          <p:cNvSpPr>
            <a:spLocks noGrp="1"/>
          </p:cNvSpPr>
          <p:nvPr>
            <p:ph type="title"/>
          </p:nvPr>
        </p:nvSpPr>
        <p:spPr/>
        <p:txBody>
          <a:bodyPr/>
          <a:lstStyle/>
          <a:p>
            <a:r>
              <a:rPr lang="en-US" dirty="0" smtClean="0"/>
              <a:t>Agenda</a:t>
            </a:r>
            <a:endParaRPr lang="en-GB" dirty="0"/>
          </a:p>
        </p:txBody>
      </p:sp>
    </p:spTree>
    <p:extLst>
      <p:ext uri="{BB962C8B-B14F-4D97-AF65-F5344CB8AC3E}">
        <p14:creationId xmlns:p14="http://schemas.microsoft.com/office/powerpoint/2010/main" val="2584667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42" presetClass="entr" presetSubtype="0" fill="hold" nodeType="withEffect">
                                  <p:stCondLst>
                                    <p:cond delay="1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1000"/>
                                        <p:tgtEl>
                                          <p:spTgt spid="14"/>
                                        </p:tgtEl>
                                      </p:cBhvr>
                                    </p:animEffect>
                                    <p:anim calcmode="lin" valueType="num">
                                      <p:cBhvr>
                                        <p:cTn id="11" dur="1000" fill="hold"/>
                                        <p:tgtEl>
                                          <p:spTgt spid="14"/>
                                        </p:tgtEl>
                                        <p:attrNameLst>
                                          <p:attrName>ppt_x</p:attrName>
                                        </p:attrNameLst>
                                      </p:cBhvr>
                                      <p:tavLst>
                                        <p:tav tm="0">
                                          <p:val>
                                            <p:strVal val="#ppt_x"/>
                                          </p:val>
                                        </p:tav>
                                        <p:tav tm="100000">
                                          <p:val>
                                            <p:strVal val="#ppt_x"/>
                                          </p:val>
                                        </p:tav>
                                      </p:tavLst>
                                    </p:anim>
                                    <p:anim calcmode="lin" valueType="num">
                                      <p:cBhvr>
                                        <p:cTn id="12" dur="1000" fill="hold"/>
                                        <p:tgtEl>
                                          <p:spTgt spid="14"/>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200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1000"/>
                                        <p:tgtEl>
                                          <p:spTgt spid="16"/>
                                        </p:tgtEl>
                                      </p:cBhvr>
                                    </p:animEffect>
                                    <p:anim calcmode="lin" valueType="num">
                                      <p:cBhvr>
                                        <p:cTn id="16" dur="1000" fill="hold"/>
                                        <p:tgtEl>
                                          <p:spTgt spid="16"/>
                                        </p:tgtEl>
                                        <p:attrNameLst>
                                          <p:attrName>ppt_x</p:attrName>
                                        </p:attrNameLst>
                                      </p:cBhvr>
                                      <p:tavLst>
                                        <p:tav tm="0">
                                          <p:val>
                                            <p:strVal val="#ppt_x"/>
                                          </p:val>
                                        </p:tav>
                                        <p:tav tm="100000">
                                          <p:val>
                                            <p:strVal val="#ppt_x"/>
                                          </p:val>
                                        </p:tav>
                                      </p:tavLst>
                                    </p:anim>
                                    <p:anim calcmode="lin" valueType="num">
                                      <p:cBhvr>
                                        <p:cTn id="17" dur="1000" fill="hold"/>
                                        <p:tgtEl>
                                          <p:spTgt spid="16"/>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2500"/>
                                  </p:stCondLst>
                                  <p:childTnLst>
                                    <p:set>
                                      <p:cBhvr>
                                        <p:cTn id="19" dur="1" fill="hold">
                                          <p:stCondLst>
                                            <p:cond delay="0"/>
                                          </p:stCondLst>
                                        </p:cTn>
                                        <p:tgtEl>
                                          <p:spTgt spid="68"/>
                                        </p:tgtEl>
                                        <p:attrNameLst>
                                          <p:attrName>style.visibility</p:attrName>
                                        </p:attrNameLst>
                                      </p:cBhvr>
                                      <p:to>
                                        <p:strVal val="visible"/>
                                      </p:to>
                                    </p:set>
                                    <p:animEffect transition="in" filter="fade">
                                      <p:cBhvr>
                                        <p:cTn id="20" dur="1000"/>
                                        <p:tgtEl>
                                          <p:spTgt spid="68"/>
                                        </p:tgtEl>
                                      </p:cBhvr>
                                    </p:animEffect>
                                    <p:anim calcmode="lin" valueType="num">
                                      <p:cBhvr>
                                        <p:cTn id="21" dur="1000" fill="hold"/>
                                        <p:tgtEl>
                                          <p:spTgt spid="68"/>
                                        </p:tgtEl>
                                        <p:attrNameLst>
                                          <p:attrName>ppt_x</p:attrName>
                                        </p:attrNameLst>
                                      </p:cBhvr>
                                      <p:tavLst>
                                        <p:tav tm="0">
                                          <p:val>
                                            <p:strVal val="#ppt_x"/>
                                          </p:val>
                                        </p:tav>
                                        <p:tav tm="100000">
                                          <p:val>
                                            <p:strVal val="#ppt_x"/>
                                          </p:val>
                                        </p:tav>
                                      </p:tavLst>
                                    </p:anim>
                                    <p:anim calcmode="lin" valueType="num">
                                      <p:cBhvr>
                                        <p:cTn id="22" dur="1000" fill="hold"/>
                                        <p:tgtEl>
                                          <p:spTgt spid="68"/>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3000"/>
                                  </p:stCondLst>
                                  <p:childTnLst>
                                    <p:set>
                                      <p:cBhvr>
                                        <p:cTn id="24" dur="1" fill="hold">
                                          <p:stCondLst>
                                            <p:cond delay="0"/>
                                          </p:stCondLst>
                                        </p:cTn>
                                        <p:tgtEl>
                                          <p:spTgt spid="69"/>
                                        </p:tgtEl>
                                        <p:attrNameLst>
                                          <p:attrName>style.visibility</p:attrName>
                                        </p:attrNameLst>
                                      </p:cBhvr>
                                      <p:to>
                                        <p:strVal val="visible"/>
                                      </p:to>
                                    </p:set>
                                    <p:animEffect transition="in" filter="fade">
                                      <p:cBhvr>
                                        <p:cTn id="25" dur="1000"/>
                                        <p:tgtEl>
                                          <p:spTgt spid="69"/>
                                        </p:tgtEl>
                                      </p:cBhvr>
                                    </p:animEffect>
                                    <p:anim calcmode="lin" valueType="num">
                                      <p:cBhvr>
                                        <p:cTn id="26" dur="1000" fill="hold"/>
                                        <p:tgtEl>
                                          <p:spTgt spid="69"/>
                                        </p:tgtEl>
                                        <p:attrNameLst>
                                          <p:attrName>ppt_x</p:attrName>
                                        </p:attrNameLst>
                                      </p:cBhvr>
                                      <p:tavLst>
                                        <p:tav tm="0">
                                          <p:val>
                                            <p:strVal val="#ppt_x"/>
                                          </p:val>
                                        </p:tav>
                                        <p:tav tm="100000">
                                          <p:val>
                                            <p:strVal val="#ppt_x"/>
                                          </p:val>
                                        </p:tav>
                                      </p:tavLst>
                                    </p:anim>
                                    <p:anim calcmode="lin" valueType="num">
                                      <p:cBhvr>
                                        <p:cTn id="27"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settings controlled in site level</a:t>
            </a:r>
            <a:endParaRPr lang="en-GB" dirty="0"/>
          </a:p>
        </p:txBody>
      </p:sp>
      <p:sp>
        <p:nvSpPr>
          <p:cNvPr id="3" name="Text Placeholder 2"/>
          <p:cNvSpPr>
            <a:spLocks noGrp="1"/>
          </p:cNvSpPr>
          <p:nvPr>
            <p:ph type="body" sz="quarter" idx="10"/>
          </p:nvPr>
        </p:nvSpPr>
        <p:spPr>
          <a:xfrm>
            <a:off x="520700" y="1447800"/>
            <a:ext cx="5394960" cy="3945696"/>
          </a:xfrm>
        </p:spPr>
        <p:txBody>
          <a:bodyPr/>
          <a:lstStyle/>
          <a:p>
            <a:r>
              <a:rPr lang="en-US" dirty="0" smtClean="0"/>
              <a:t>Feature management</a:t>
            </a:r>
          </a:p>
          <a:p>
            <a:pPr lvl="1"/>
            <a:r>
              <a:rPr lang="en-US" dirty="0" smtClean="0"/>
              <a:t>Activation or deactivation</a:t>
            </a:r>
          </a:p>
          <a:p>
            <a:r>
              <a:rPr lang="en-US" dirty="0" smtClean="0"/>
              <a:t>Permission management</a:t>
            </a:r>
          </a:p>
          <a:p>
            <a:r>
              <a:rPr lang="en-US" dirty="0" smtClean="0"/>
              <a:t>SharePoint Designer settings</a:t>
            </a:r>
          </a:p>
          <a:p>
            <a:r>
              <a:rPr lang="en-US" dirty="0" smtClean="0"/>
              <a:t>Site logo</a:t>
            </a:r>
          </a:p>
          <a:p>
            <a:endParaRPr lang="en-US" dirty="0" smtClean="0"/>
          </a:p>
        </p:txBody>
      </p:sp>
      <p:sp>
        <p:nvSpPr>
          <p:cNvPr id="4" name="Text Placeholder 3"/>
          <p:cNvSpPr>
            <a:spLocks noGrp="1"/>
          </p:cNvSpPr>
          <p:nvPr>
            <p:ph type="body" sz="quarter" idx="11"/>
          </p:nvPr>
        </p:nvSpPr>
        <p:spPr>
          <a:xfrm>
            <a:off x="6277928" y="1447800"/>
            <a:ext cx="5394960" cy="3761030"/>
          </a:xfrm>
        </p:spPr>
        <p:txBody>
          <a:bodyPr/>
          <a:lstStyle/>
          <a:p>
            <a:r>
              <a:rPr lang="en-US" dirty="0" smtClean="0"/>
              <a:t>Auditing settings*</a:t>
            </a:r>
          </a:p>
          <a:p>
            <a:r>
              <a:rPr lang="en-US" dirty="0" smtClean="0"/>
              <a:t>Regional settings*</a:t>
            </a:r>
          </a:p>
          <a:p>
            <a:r>
              <a:rPr lang="en-US" dirty="0" smtClean="0"/>
              <a:t>Time Zone settings*</a:t>
            </a:r>
            <a:endParaRPr lang="en-US" dirty="0"/>
          </a:p>
          <a:p>
            <a:r>
              <a:rPr lang="en-US" dirty="0"/>
              <a:t>Language </a:t>
            </a:r>
            <a:r>
              <a:rPr lang="en-US" dirty="0" smtClean="0"/>
              <a:t>settings*</a:t>
            </a:r>
            <a:endParaRPr lang="en-US" dirty="0"/>
          </a:p>
          <a:p>
            <a:r>
              <a:rPr lang="en-US" dirty="0"/>
              <a:t>Audit </a:t>
            </a:r>
            <a:r>
              <a:rPr lang="en-US" dirty="0" smtClean="0"/>
              <a:t>settings*</a:t>
            </a:r>
            <a:endParaRPr lang="en-GB" dirty="0"/>
          </a:p>
          <a:p>
            <a:endParaRPr lang="en-GB" dirty="0"/>
          </a:p>
        </p:txBody>
      </p:sp>
      <p:sp>
        <p:nvSpPr>
          <p:cNvPr id="5" name="TextBox 4"/>
          <p:cNvSpPr txBox="1"/>
          <p:nvPr/>
        </p:nvSpPr>
        <p:spPr>
          <a:xfrm>
            <a:off x="82194" y="6427024"/>
            <a:ext cx="6842579" cy="369332"/>
          </a:xfrm>
          <a:prstGeom prst="rect">
            <a:avLst/>
          </a:prstGeom>
          <a:noFill/>
        </p:spPr>
        <p:txBody>
          <a:bodyPr wrap="none" lIns="0" tIns="0" rIns="0" bIns="0" rtlCol="0">
            <a:spAutoFit/>
          </a:bodyPr>
          <a:lstStyle/>
          <a:p>
            <a:r>
              <a:rPr lang="en-US" sz="2400" spc="-70" dirty="0" smtClean="0">
                <a:gradFill>
                  <a:gsLst>
                    <a:gs pos="2917">
                      <a:schemeClr val="bg2"/>
                    </a:gs>
                    <a:gs pos="95000">
                      <a:schemeClr val="bg2"/>
                    </a:gs>
                  </a:gsLst>
                  <a:lin ang="5400000" scaled="0"/>
                </a:gradFill>
                <a:latin typeface="+mj-lt"/>
              </a:rPr>
              <a:t>* Released partly in 2014 December CU for on-premises</a:t>
            </a:r>
            <a:endParaRPr lang="en-GB" sz="2400" spc="-70" dirty="0" smtClean="0">
              <a:gradFill>
                <a:gsLst>
                  <a:gs pos="2917">
                    <a:schemeClr val="bg2"/>
                  </a:gs>
                  <a:gs pos="95000">
                    <a:schemeClr val="bg2"/>
                  </a:gs>
                </a:gsLst>
                <a:lin ang="5400000" scaled="0"/>
              </a:gradFill>
              <a:latin typeface="+mj-lt"/>
            </a:endParaRPr>
          </a:p>
        </p:txBody>
      </p:sp>
    </p:spTree>
    <p:extLst>
      <p:ext uri="{BB962C8B-B14F-4D97-AF65-F5344CB8AC3E}">
        <p14:creationId xmlns:p14="http://schemas.microsoft.com/office/powerpoint/2010/main" val="15343019"/>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5398" i="1" dirty="0" smtClean="0"/>
              <a:t>“Are we getting more site level APIs for CSOM and REST?”</a:t>
            </a:r>
            <a:endParaRPr lang="en-GB" sz="5398" i="1" dirty="0"/>
          </a:p>
        </p:txBody>
      </p:sp>
      <p:sp>
        <p:nvSpPr>
          <p:cNvPr id="4" name="TextBox 3"/>
          <p:cNvSpPr txBox="1"/>
          <p:nvPr/>
        </p:nvSpPr>
        <p:spPr>
          <a:xfrm>
            <a:off x="4526217" y="4925072"/>
            <a:ext cx="7141911" cy="1323439"/>
          </a:xfrm>
          <a:prstGeom prst="rect">
            <a:avLst/>
          </a:prstGeom>
          <a:noFill/>
        </p:spPr>
        <p:txBody>
          <a:bodyPr wrap="square" rtlCol="0">
            <a:spAutoFit/>
          </a:bodyPr>
          <a:lstStyle/>
          <a:p>
            <a:r>
              <a:rPr lang="en-US" sz="2000" dirty="0" smtClean="0">
                <a:latin typeface="Segoe UI" panose="020B0502040204020203" pitchFamily="34" charset="0"/>
                <a:cs typeface="Segoe UI" panose="020B0502040204020203" pitchFamily="34" charset="0"/>
              </a:rPr>
              <a:t>Please use Office Dev user voice for providing your input on the needed capabilities. CSOM will never be as rich as what server side object model was, but we will keep on adding capabilities as needed based on your input.</a:t>
            </a:r>
            <a:endParaRPr lang="en-GB" sz="2000" dirty="0">
              <a:latin typeface="Segoe UI" panose="020B0502040204020203" pitchFamily="34" charset="0"/>
              <a:cs typeface="Segoe UI" panose="020B0502040204020203" pitchFamily="34" charset="0"/>
            </a:endParaRPr>
          </a:p>
        </p:txBody>
      </p:sp>
      <p:sp>
        <p:nvSpPr>
          <p:cNvPr id="5" name="TextBox 4"/>
          <p:cNvSpPr txBox="1"/>
          <p:nvPr/>
        </p:nvSpPr>
        <p:spPr>
          <a:xfrm>
            <a:off x="4414455" y="3660886"/>
            <a:ext cx="4599336" cy="1446102"/>
          </a:xfrm>
          <a:prstGeom prst="rect">
            <a:avLst/>
          </a:prstGeom>
          <a:noFill/>
        </p:spPr>
        <p:txBody>
          <a:bodyPr wrap="none" rtlCol="0">
            <a:spAutoFit/>
          </a:bodyPr>
          <a:lstStyle/>
          <a:p>
            <a:r>
              <a:rPr lang="en-US" sz="8797" dirty="0" smtClean="0">
                <a:latin typeface="Segoe UI" panose="020B0502040204020203" pitchFamily="34" charset="0"/>
                <a:cs typeface="Segoe UI" panose="020B0502040204020203" pitchFamily="34" charset="0"/>
              </a:rPr>
              <a:t>Depends</a:t>
            </a:r>
            <a:endParaRPr lang="en-GB" sz="8797"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91818867"/>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2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3000"/>
                            </p:stCondLst>
                            <p:childTnLst>
                              <p:par>
                                <p:cTn id="11" presetID="42" presetClass="entr" presetSubtype="0" fill="hold" grpId="0" nodeType="afterEffect">
                                  <p:stCondLst>
                                    <p:cond delay="10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solidFill>
                  <a:schemeClr val="bg1"/>
                </a:solidFill>
              </a:rPr>
              <a:t>Performance optimization</a:t>
            </a:r>
            <a:endParaRPr lang="en-US" sz="7200" dirty="0"/>
          </a:p>
        </p:txBody>
      </p:sp>
    </p:spTree>
    <p:extLst>
      <p:ext uri="{BB962C8B-B14F-4D97-AF65-F5344CB8AC3E}">
        <p14:creationId xmlns:p14="http://schemas.microsoft.com/office/powerpoint/2010/main" val="3273308594"/>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799"/>
            <a:ext cx="7309796" cy="1975926"/>
          </a:xfrm>
        </p:spPr>
        <p:txBody>
          <a:bodyPr/>
          <a:lstStyle/>
          <a:p>
            <a:r>
              <a:rPr lang="en-US" dirty="0" smtClean="0"/>
              <a:t>What</a:t>
            </a:r>
          </a:p>
          <a:p>
            <a:pPr lvl="1"/>
            <a:r>
              <a:rPr lang="en-US" dirty="0" smtClean="0"/>
              <a:t>Like with server side code, caching is important when client side implementations are used to ensure proper end user experience.</a:t>
            </a:r>
          </a:p>
          <a:p>
            <a:r>
              <a:rPr lang="en-US" dirty="0" smtClean="0"/>
              <a:t>Why</a:t>
            </a:r>
          </a:p>
          <a:p>
            <a:pPr lvl="1"/>
            <a:r>
              <a:rPr lang="en-US" dirty="0" smtClean="0"/>
              <a:t>Make sure that user interface is efficiently updated and there is not visible impact on using client side techniques.</a:t>
            </a:r>
          </a:p>
          <a:p>
            <a:r>
              <a:rPr lang="en-US" dirty="0" smtClean="0"/>
              <a:t>How</a:t>
            </a:r>
          </a:p>
          <a:p>
            <a:pPr lvl="1"/>
            <a:r>
              <a:rPr lang="en-US" dirty="0" smtClean="0"/>
              <a:t>Use cookies and HTML local store capabilities efficiently to cache the relevant information and update information only as needed using </a:t>
            </a:r>
            <a:r>
              <a:rPr lang="en-US" dirty="0" err="1" smtClean="0"/>
              <a:t>async</a:t>
            </a:r>
            <a:r>
              <a:rPr lang="en-US" dirty="0" smtClean="0"/>
              <a:t> techniques.</a:t>
            </a:r>
          </a:p>
          <a:p>
            <a:pPr lvl="1"/>
            <a:r>
              <a:rPr lang="en-US" dirty="0" smtClean="0"/>
              <a:t>Load files dynamically from one location using bootstraps which will help on providing updates as well.</a:t>
            </a:r>
            <a:endParaRPr lang="en-US" dirty="0"/>
          </a:p>
        </p:txBody>
      </p:sp>
      <p:sp>
        <p:nvSpPr>
          <p:cNvPr id="3" name="Title 2"/>
          <p:cNvSpPr>
            <a:spLocks noGrp="1"/>
          </p:cNvSpPr>
          <p:nvPr>
            <p:ph type="title"/>
          </p:nvPr>
        </p:nvSpPr>
        <p:spPr/>
        <p:txBody>
          <a:bodyPr/>
          <a:lstStyle/>
          <a:p>
            <a:r>
              <a:rPr lang="en-US" smtClean="0"/>
              <a:t>Caching and asset optimization</a:t>
            </a:r>
            <a:endParaRPr lang="en-US"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37579" r="21848"/>
          <a:stretch/>
        </p:blipFill>
        <p:spPr>
          <a:xfrm flipH="1">
            <a:off x="8012287" y="1424"/>
            <a:ext cx="4174951" cy="6854790"/>
          </a:xfrm>
          <a:prstGeom prst="rect">
            <a:avLst/>
          </a:prstGeom>
        </p:spPr>
      </p:pic>
    </p:spTree>
    <p:extLst>
      <p:ext uri="{BB962C8B-B14F-4D97-AF65-F5344CB8AC3E}">
        <p14:creationId xmlns:p14="http://schemas.microsoft.com/office/powerpoint/2010/main" val="3955528913"/>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 name="Group 89"/>
          <p:cNvGrpSpPr/>
          <p:nvPr/>
        </p:nvGrpSpPr>
        <p:grpSpPr>
          <a:xfrm>
            <a:off x="6855239" y="4782051"/>
            <a:ext cx="3203540" cy="1901382"/>
            <a:chOff x="7025476" y="4724400"/>
            <a:chExt cx="3204374" cy="1901877"/>
          </a:xfrm>
        </p:grpSpPr>
        <p:sp>
          <p:nvSpPr>
            <p:cNvPr id="93" name="Rectangle 92"/>
            <p:cNvSpPr/>
            <p:nvPr/>
          </p:nvSpPr>
          <p:spPr bwMode="auto">
            <a:xfrm>
              <a:off x="7177257" y="4724400"/>
              <a:ext cx="3052593" cy="1582909"/>
            </a:xfrm>
            <a:prstGeom prst="rect">
              <a:avLst/>
            </a:prstGeom>
            <a:solidFill>
              <a:schemeClr val="bg1">
                <a:lumMod val="95000"/>
              </a:schemeClr>
            </a:solidFill>
            <a:ln>
              <a:solidFill>
                <a:schemeClr val="tx1">
                  <a:lumMod val="20000"/>
                  <a:lumOff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algn="r" defTabSz="913825" fontAlgn="base">
                <a:spcBef>
                  <a:spcPct val="0"/>
                </a:spcBef>
                <a:spcAft>
                  <a:spcPct val="0"/>
                </a:spcAft>
              </a:pPr>
              <a:r>
                <a:rPr lang="fi-FI" sz="1799" spc="-52" dirty="0" err="1">
                  <a:solidFill>
                    <a:schemeClr val="tx1">
                      <a:lumMod val="75000"/>
                      <a:lumOff val="25000"/>
                    </a:schemeClr>
                  </a:solidFill>
                  <a:latin typeface="Segoe UI Light" panose="020B0502040204020203" pitchFamily="34" charset="0"/>
                  <a:cs typeface="Segoe UI Light" panose="020B0502040204020203" pitchFamily="34" charset="0"/>
                </a:rPr>
                <a:t>https</a:t>
              </a:r>
              <a:r>
                <a:rPr lang="en-US" sz="1799" spc="-52" dirty="0">
                  <a:solidFill>
                    <a:schemeClr val="tx1">
                      <a:lumMod val="75000"/>
                      <a:lumOff val="25000"/>
                    </a:schemeClr>
                  </a:solidFill>
                  <a:latin typeface="Segoe UI Light" panose="020B0502040204020203" pitchFamily="34" charset="0"/>
                  <a:cs typeface="Segoe UI Light" panose="020B0502040204020203" pitchFamily="34" charset="0"/>
                </a:rPr>
                <a:t>://</a:t>
              </a:r>
              <a:r>
                <a:rPr lang="fi-FI" sz="1799" spc="-52" dirty="0">
                  <a:solidFill>
                    <a:schemeClr val="tx1">
                      <a:lumMod val="75000"/>
                      <a:lumOff val="25000"/>
                    </a:schemeClr>
                  </a:solidFill>
                  <a:latin typeface="Segoe UI Light" panose="020B0502040204020203" pitchFamily="34" charset="0"/>
                  <a:cs typeface="Segoe UI Light" panose="020B0502040204020203" pitchFamily="34" charset="0"/>
                </a:rPr>
                <a:t>Contoso.sharepoint.com /</a:t>
              </a:r>
              <a:r>
                <a:rPr lang="fi-FI" sz="1799" spc="-52" dirty="0" err="1">
                  <a:solidFill>
                    <a:schemeClr val="tx1">
                      <a:lumMod val="75000"/>
                      <a:lumOff val="25000"/>
                    </a:schemeClr>
                  </a:solidFill>
                  <a:latin typeface="Segoe UI Light" panose="020B0502040204020203" pitchFamily="34" charset="0"/>
                  <a:cs typeface="Segoe UI Light" panose="020B0502040204020203" pitchFamily="34" charset="0"/>
                </a:rPr>
                <a:t>sites</a:t>
              </a:r>
              <a:r>
                <a:rPr lang="fi-FI" sz="1799" spc="-52" dirty="0">
                  <a:solidFill>
                    <a:schemeClr val="tx1">
                      <a:lumMod val="75000"/>
                      <a:lumOff val="25000"/>
                    </a:schemeClr>
                  </a:solidFill>
                  <a:latin typeface="Segoe UI Light" panose="020B0502040204020203" pitchFamily="34" charset="0"/>
                  <a:cs typeface="Segoe UI Light" panose="020B0502040204020203" pitchFamily="34" charset="0"/>
                </a:rPr>
                <a:t>/site3</a:t>
              </a:r>
              <a:endParaRPr lang="en-US" sz="1799" spc="-52" dirty="0">
                <a:solidFill>
                  <a:schemeClr val="tx1">
                    <a:lumMod val="75000"/>
                    <a:lumOff val="25000"/>
                  </a:schemeClr>
                </a:solidFill>
                <a:latin typeface="Segoe UI Light" panose="020B0502040204020203" pitchFamily="34" charset="0"/>
                <a:cs typeface="Segoe UI Light" panose="020B0502040204020203" pitchFamily="34" charset="0"/>
              </a:endParaRPr>
            </a:p>
            <a:p>
              <a:pPr defTabSz="913825" fontAlgn="base">
                <a:spcBef>
                  <a:spcPct val="0"/>
                </a:spcBef>
                <a:spcAft>
                  <a:spcPct val="0"/>
                </a:spcAft>
              </a:pPr>
              <a:endParaRPr lang="en-US" sz="1799" dirty="0">
                <a:gradFill>
                  <a:gsLst>
                    <a:gs pos="0">
                      <a:srgbClr val="FFFFFF"/>
                    </a:gs>
                    <a:gs pos="100000">
                      <a:srgbClr val="FFFFFF"/>
                    </a:gs>
                  </a:gsLst>
                  <a:lin ang="5400000" scaled="0"/>
                </a:gradFill>
                <a:ea typeface="Segoe UI" pitchFamily="34" charset="0"/>
                <a:cs typeface="Segoe UI" pitchFamily="34" charset="0"/>
              </a:endParaRPr>
            </a:p>
          </p:txBody>
        </p:sp>
        <p:pic>
          <p:nvPicPr>
            <p:cNvPr id="94" name="Picture 93"/>
            <p:cNvPicPr>
              <a:picLocks noChangeAspect="1"/>
            </p:cNvPicPr>
            <p:nvPr/>
          </p:nvPicPr>
          <p:blipFill>
            <a:blip r:embed="rId3"/>
            <a:stretch>
              <a:fillRect/>
            </a:stretch>
          </p:blipFill>
          <p:spPr>
            <a:xfrm>
              <a:off x="7465769" y="5343018"/>
              <a:ext cx="1128451" cy="692635"/>
            </a:xfrm>
            <a:prstGeom prst="rect">
              <a:avLst/>
            </a:prstGeom>
          </p:spPr>
        </p:pic>
        <p:pic>
          <p:nvPicPr>
            <p:cNvPr id="95" name="Picture 94"/>
            <p:cNvPicPr>
              <a:picLocks noChangeAspect="1"/>
            </p:cNvPicPr>
            <p:nvPr/>
          </p:nvPicPr>
          <p:blipFill>
            <a:blip r:embed="rId4"/>
            <a:stretch>
              <a:fillRect/>
            </a:stretch>
          </p:blipFill>
          <p:spPr>
            <a:xfrm>
              <a:off x="7025476" y="5916357"/>
              <a:ext cx="764775" cy="709920"/>
            </a:xfrm>
            <a:prstGeom prst="rect">
              <a:avLst/>
            </a:prstGeom>
          </p:spPr>
        </p:pic>
      </p:grpSp>
      <p:pic>
        <p:nvPicPr>
          <p:cNvPr id="91" name="Picture 90"/>
          <p:cNvPicPr>
            <a:picLocks noChangeAspect="1"/>
          </p:cNvPicPr>
          <p:nvPr/>
        </p:nvPicPr>
        <p:blipFill>
          <a:blip r:embed="rId5"/>
          <a:stretch>
            <a:fillRect/>
          </a:stretch>
        </p:blipFill>
        <p:spPr>
          <a:xfrm>
            <a:off x="8712011" y="5419490"/>
            <a:ext cx="477644" cy="575850"/>
          </a:xfrm>
          <a:prstGeom prst="rect">
            <a:avLst/>
          </a:prstGeom>
        </p:spPr>
      </p:pic>
      <p:pic>
        <p:nvPicPr>
          <p:cNvPr id="92" name="Picture 91"/>
          <p:cNvPicPr>
            <a:picLocks noChangeAspect="1"/>
          </p:cNvPicPr>
          <p:nvPr/>
        </p:nvPicPr>
        <p:blipFill>
          <a:blip r:embed="rId6"/>
          <a:stretch>
            <a:fillRect/>
          </a:stretch>
        </p:blipFill>
        <p:spPr>
          <a:xfrm>
            <a:off x="9075340" y="5706310"/>
            <a:ext cx="449244" cy="575850"/>
          </a:xfrm>
          <a:prstGeom prst="rect">
            <a:avLst/>
          </a:prstGeom>
        </p:spPr>
      </p:pic>
      <p:sp>
        <p:nvSpPr>
          <p:cNvPr id="2" name="Title 1"/>
          <p:cNvSpPr>
            <a:spLocks noGrp="1"/>
          </p:cNvSpPr>
          <p:nvPr>
            <p:ph type="title"/>
          </p:nvPr>
        </p:nvSpPr>
        <p:spPr/>
        <p:txBody>
          <a:bodyPr/>
          <a:lstStyle/>
          <a:p>
            <a:r>
              <a:rPr lang="en-US" dirty="0" smtClean="0"/>
              <a:t>Centralized Asset Deployment</a:t>
            </a:r>
            <a:endParaRPr lang="en-US" dirty="0"/>
          </a:p>
        </p:txBody>
      </p:sp>
      <p:grpSp>
        <p:nvGrpSpPr>
          <p:cNvPr id="26" name="Group 25"/>
          <p:cNvGrpSpPr/>
          <p:nvPr/>
        </p:nvGrpSpPr>
        <p:grpSpPr>
          <a:xfrm>
            <a:off x="1630324" y="1587531"/>
            <a:ext cx="3838029" cy="1783412"/>
            <a:chOff x="2770616" y="1612983"/>
            <a:chExt cx="3839029" cy="1783877"/>
          </a:xfrm>
        </p:grpSpPr>
        <p:sp>
          <p:nvSpPr>
            <p:cNvPr id="20" name="Rectangle 19"/>
            <p:cNvSpPr/>
            <p:nvPr/>
          </p:nvSpPr>
          <p:spPr bwMode="auto">
            <a:xfrm>
              <a:off x="2967206" y="1612983"/>
              <a:ext cx="3642439" cy="1485900"/>
            </a:xfrm>
            <a:prstGeom prst="rect">
              <a:avLst/>
            </a:prstGeom>
            <a:solidFill>
              <a:schemeClr val="bg1">
                <a:lumMod val="95000"/>
              </a:schemeClr>
            </a:solidFill>
            <a:ln>
              <a:solidFill>
                <a:schemeClr val="tx1">
                  <a:lumMod val="20000"/>
                  <a:lumOff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defTabSz="913825" fontAlgn="base">
                <a:spcBef>
                  <a:spcPct val="0"/>
                </a:spcBef>
                <a:spcAft>
                  <a:spcPct val="0"/>
                </a:spcAft>
              </a:pPr>
              <a:r>
                <a:rPr lang="fi-FI" sz="1799" spc="-52" dirty="0" err="1">
                  <a:solidFill>
                    <a:schemeClr val="tx1">
                      <a:lumMod val="75000"/>
                      <a:lumOff val="25000"/>
                    </a:schemeClr>
                  </a:solidFill>
                  <a:latin typeface="Segoe UI Light" panose="020B0502040204020203" pitchFamily="34" charset="0"/>
                  <a:cs typeface="Segoe UI Light" panose="020B0502040204020203" pitchFamily="34" charset="0"/>
                </a:rPr>
                <a:t>https</a:t>
              </a:r>
              <a:r>
                <a:rPr lang="en-US" sz="1799" spc="-52" dirty="0">
                  <a:solidFill>
                    <a:schemeClr val="tx1">
                      <a:lumMod val="75000"/>
                      <a:lumOff val="25000"/>
                    </a:schemeClr>
                  </a:solidFill>
                  <a:latin typeface="Segoe UI Light" panose="020B0502040204020203" pitchFamily="34" charset="0"/>
                  <a:cs typeface="Segoe UI Light" panose="020B0502040204020203" pitchFamily="34" charset="0"/>
                </a:rPr>
                <a:t>://</a:t>
              </a:r>
              <a:r>
                <a:rPr lang="fi-FI" sz="1799" spc="-52" dirty="0">
                  <a:solidFill>
                    <a:schemeClr val="tx1">
                      <a:lumMod val="75000"/>
                      <a:lumOff val="25000"/>
                    </a:schemeClr>
                  </a:solidFill>
                  <a:latin typeface="Segoe UI Light" panose="020B0502040204020203" pitchFamily="34" charset="0"/>
                  <a:cs typeface="Segoe UI Light" panose="020B0502040204020203" pitchFamily="34" charset="0"/>
                </a:rPr>
                <a:t>Contoso.sharepoint.com</a:t>
              </a:r>
              <a:endParaRPr lang="en-US" sz="1799" spc="-52" dirty="0">
                <a:solidFill>
                  <a:schemeClr val="tx1">
                    <a:lumMod val="75000"/>
                    <a:lumOff val="25000"/>
                  </a:schemeClr>
                </a:solidFill>
                <a:latin typeface="Segoe UI Light" panose="020B0502040204020203" pitchFamily="34" charset="0"/>
                <a:cs typeface="Segoe UI Light" panose="020B0502040204020203" pitchFamily="34" charset="0"/>
              </a:endParaRPr>
            </a:p>
            <a:p>
              <a:pPr defTabSz="913825" fontAlgn="base">
                <a:spcBef>
                  <a:spcPct val="0"/>
                </a:spcBef>
                <a:spcAft>
                  <a:spcPct val="0"/>
                </a:spcAft>
              </a:pPr>
              <a:endParaRPr lang="en-US" sz="1799" dirty="0">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p:cNvPicPr>
              <a:picLocks noChangeAspect="1"/>
            </p:cNvPicPr>
            <p:nvPr/>
          </p:nvPicPr>
          <p:blipFill>
            <a:blip r:embed="rId7"/>
            <a:stretch>
              <a:fillRect/>
            </a:stretch>
          </p:blipFill>
          <p:spPr>
            <a:xfrm>
              <a:off x="3169239" y="2143734"/>
              <a:ext cx="1190424" cy="650899"/>
            </a:xfrm>
            <a:prstGeom prst="rect">
              <a:avLst/>
            </a:prstGeom>
          </p:spPr>
        </p:pic>
        <p:pic>
          <p:nvPicPr>
            <p:cNvPr id="16" name="Picture 15"/>
            <p:cNvPicPr>
              <a:picLocks noChangeAspect="1"/>
            </p:cNvPicPr>
            <p:nvPr/>
          </p:nvPicPr>
          <p:blipFill>
            <a:blip r:embed="rId8"/>
            <a:stretch>
              <a:fillRect/>
            </a:stretch>
          </p:blipFill>
          <p:spPr>
            <a:xfrm>
              <a:off x="2770616" y="2694255"/>
              <a:ext cx="797245" cy="702605"/>
            </a:xfrm>
            <a:prstGeom prst="rect">
              <a:avLst/>
            </a:prstGeom>
          </p:spPr>
        </p:pic>
      </p:grpSp>
      <p:pic>
        <p:nvPicPr>
          <p:cNvPr id="67" name="Picture 66"/>
          <p:cNvPicPr>
            <a:picLocks noChangeAspect="1"/>
          </p:cNvPicPr>
          <p:nvPr/>
        </p:nvPicPr>
        <p:blipFill>
          <a:blip r:embed="rId5"/>
          <a:stretch>
            <a:fillRect/>
          </a:stretch>
        </p:blipFill>
        <p:spPr>
          <a:xfrm>
            <a:off x="3121423" y="1948449"/>
            <a:ext cx="477644" cy="575850"/>
          </a:xfrm>
          <a:prstGeom prst="rect">
            <a:avLst/>
          </a:prstGeom>
        </p:spPr>
      </p:pic>
      <p:pic>
        <p:nvPicPr>
          <p:cNvPr id="68" name="Picture 67"/>
          <p:cNvPicPr>
            <a:picLocks noChangeAspect="1"/>
          </p:cNvPicPr>
          <p:nvPr/>
        </p:nvPicPr>
        <p:blipFill>
          <a:blip r:embed="rId6"/>
          <a:stretch>
            <a:fillRect/>
          </a:stretch>
        </p:blipFill>
        <p:spPr>
          <a:xfrm>
            <a:off x="3484752" y="2235269"/>
            <a:ext cx="449244" cy="575850"/>
          </a:xfrm>
          <a:prstGeom prst="rect">
            <a:avLst/>
          </a:prstGeom>
        </p:spPr>
      </p:pic>
      <p:pic>
        <p:nvPicPr>
          <p:cNvPr id="69" name="Picture 68"/>
          <p:cNvPicPr>
            <a:picLocks noChangeAspect="1"/>
          </p:cNvPicPr>
          <p:nvPr/>
        </p:nvPicPr>
        <p:blipFill>
          <a:blip r:embed="rId9"/>
          <a:stretch>
            <a:fillRect/>
          </a:stretch>
        </p:blipFill>
        <p:spPr>
          <a:xfrm>
            <a:off x="4173789" y="1993013"/>
            <a:ext cx="469906" cy="647831"/>
          </a:xfrm>
          <a:prstGeom prst="rect">
            <a:avLst/>
          </a:prstGeom>
        </p:spPr>
      </p:pic>
      <p:pic>
        <p:nvPicPr>
          <p:cNvPr id="70" name="Picture 69"/>
          <p:cNvPicPr>
            <a:picLocks noChangeAspect="1"/>
          </p:cNvPicPr>
          <p:nvPr/>
        </p:nvPicPr>
        <p:blipFill>
          <a:blip r:embed="rId10"/>
          <a:stretch>
            <a:fillRect/>
          </a:stretch>
        </p:blipFill>
        <p:spPr>
          <a:xfrm>
            <a:off x="4877395" y="2030099"/>
            <a:ext cx="424736" cy="647831"/>
          </a:xfrm>
          <a:prstGeom prst="rect">
            <a:avLst/>
          </a:prstGeom>
        </p:spPr>
      </p:pic>
      <p:pic>
        <p:nvPicPr>
          <p:cNvPr id="71" name="Picture 70"/>
          <p:cNvPicPr>
            <a:picLocks noChangeAspect="1"/>
          </p:cNvPicPr>
          <p:nvPr/>
        </p:nvPicPr>
        <p:blipFill>
          <a:blip r:embed="rId11"/>
          <a:stretch>
            <a:fillRect/>
          </a:stretch>
        </p:blipFill>
        <p:spPr>
          <a:xfrm>
            <a:off x="4521425" y="2316929"/>
            <a:ext cx="465344" cy="647831"/>
          </a:xfrm>
          <a:prstGeom prst="rect">
            <a:avLst/>
          </a:prstGeom>
        </p:spPr>
      </p:pic>
      <p:grpSp>
        <p:nvGrpSpPr>
          <p:cNvPr id="25" name="Group 24"/>
          <p:cNvGrpSpPr/>
          <p:nvPr/>
        </p:nvGrpSpPr>
        <p:grpSpPr>
          <a:xfrm>
            <a:off x="6821804" y="1249894"/>
            <a:ext cx="3203540" cy="1901382"/>
            <a:chOff x="7025476" y="4724400"/>
            <a:chExt cx="3204374" cy="1901877"/>
          </a:xfrm>
        </p:grpSpPr>
        <p:sp>
          <p:nvSpPr>
            <p:cNvPr id="22" name="Rectangle 21"/>
            <p:cNvSpPr/>
            <p:nvPr/>
          </p:nvSpPr>
          <p:spPr bwMode="auto">
            <a:xfrm>
              <a:off x="7177257" y="4724400"/>
              <a:ext cx="3052593" cy="1582909"/>
            </a:xfrm>
            <a:prstGeom prst="rect">
              <a:avLst/>
            </a:prstGeom>
            <a:solidFill>
              <a:schemeClr val="bg1">
                <a:lumMod val="95000"/>
              </a:schemeClr>
            </a:solidFill>
            <a:ln>
              <a:solidFill>
                <a:schemeClr val="tx1">
                  <a:lumMod val="20000"/>
                  <a:lumOff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algn="r" defTabSz="913825" fontAlgn="base">
                <a:spcBef>
                  <a:spcPct val="0"/>
                </a:spcBef>
                <a:spcAft>
                  <a:spcPct val="0"/>
                </a:spcAft>
              </a:pPr>
              <a:r>
                <a:rPr lang="fi-FI" sz="1799" spc="-52" dirty="0" err="1">
                  <a:solidFill>
                    <a:schemeClr val="tx1">
                      <a:lumMod val="75000"/>
                      <a:lumOff val="25000"/>
                    </a:schemeClr>
                  </a:solidFill>
                  <a:latin typeface="Segoe UI Light" panose="020B0502040204020203" pitchFamily="34" charset="0"/>
                  <a:cs typeface="Segoe UI Light" panose="020B0502040204020203" pitchFamily="34" charset="0"/>
                </a:rPr>
                <a:t>https</a:t>
              </a:r>
              <a:r>
                <a:rPr lang="en-US" sz="1799" spc="-52" dirty="0">
                  <a:solidFill>
                    <a:schemeClr val="tx1">
                      <a:lumMod val="75000"/>
                      <a:lumOff val="25000"/>
                    </a:schemeClr>
                  </a:solidFill>
                  <a:latin typeface="Segoe UI Light" panose="020B0502040204020203" pitchFamily="34" charset="0"/>
                  <a:cs typeface="Segoe UI Light" panose="020B0502040204020203" pitchFamily="34" charset="0"/>
                </a:rPr>
                <a:t>://</a:t>
              </a:r>
              <a:r>
                <a:rPr lang="fi-FI" sz="1799" spc="-52" dirty="0">
                  <a:solidFill>
                    <a:schemeClr val="tx1">
                      <a:lumMod val="75000"/>
                      <a:lumOff val="25000"/>
                    </a:schemeClr>
                  </a:solidFill>
                  <a:latin typeface="Segoe UI Light" panose="020B0502040204020203" pitchFamily="34" charset="0"/>
                  <a:cs typeface="Segoe UI Light" panose="020B0502040204020203" pitchFamily="34" charset="0"/>
                </a:rPr>
                <a:t>Contoso.sharepoint.com /</a:t>
              </a:r>
              <a:r>
                <a:rPr lang="fi-FI" sz="1799" spc="-52" dirty="0" err="1">
                  <a:solidFill>
                    <a:schemeClr val="tx1">
                      <a:lumMod val="75000"/>
                      <a:lumOff val="25000"/>
                    </a:schemeClr>
                  </a:solidFill>
                  <a:latin typeface="Segoe UI Light" panose="020B0502040204020203" pitchFamily="34" charset="0"/>
                  <a:cs typeface="Segoe UI Light" panose="020B0502040204020203" pitchFamily="34" charset="0"/>
                </a:rPr>
                <a:t>sites</a:t>
              </a:r>
              <a:r>
                <a:rPr lang="fi-FI" sz="1799" spc="-52" dirty="0">
                  <a:solidFill>
                    <a:schemeClr val="tx1">
                      <a:lumMod val="75000"/>
                      <a:lumOff val="25000"/>
                    </a:schemeClr>
                  </a:solidFill>
                  <a:latin typeface="Segoe UI Light" panose="020B0502040204020203" pitchFamily="34" charset="0"/>
                  <a:cs typeface="Segoe UI Light" panose="020B0502040204020203" pitchFamily="34" charset="0"/>
                </a:rPr>
                <a:t>/</a:t>
              </a:r>
              <a:r>
                <a:rPr lang="fi-FI" sz="1799" spc="-52" dirty="0" err="1">
                  <a:solidFill>
                    <a:schemeClr val="tx1">
                      <a:lumMod val="75000"/>
                      <a:lumOff val="25000"/>
                    </a:schemeClr>
                  </a:solidFill>
                  <a:latin typeface="Segoe UI Light" panose="020B0502040204020203" pitchFamily="34" charset="0"/>
                  <a:cs typeface="Segoe UI Light" panose="020B0502040204020203" pitchFamily="34" charset="0"/>
                </a:rPr>
                <a:t>site</a:t>
              </a:r>
              <a:endParaRPr lang="en-US" sz="1799" spc="-52" dirty="0">
                <a:solidFill>
                  <a:schemeClr val="tx1">
                    <a:lumMod val="75000"/>
                    <a:lumOff val="25000"/>
                  </a:schemeClr>
                </a:solidFill>
                <a:latin typeface="Segoe UI Light" panose="020B0502040204020203" pitchFamily="34" charset="0"/>
                <a:cs typeface="Segoe UI Light" panose="020B0502040204020203" pitchFamily="34" charset="0"/>
              </a:endParaRPr>
            </a:p>
            <a:p>
              <a:pPr defTabSz="913825" fontAlgn="base">
                <a:spcBef>
                  <a:spcPct val="0"/>
                </a:spcBef>
                <a:spcAft>
                  <a:spcPct val="0"/>
                </a:spcAft>
              </a:pPr>
              <a:endParaRPr lang="en-US" sz="1799" dirty="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p:cNvPicPr>
              <a:picLocks noChangeAspect="1"/>
            </p:cNvPicPr>
            <p:nvPr/>
          </p:nvPicPr>
          <p:blipFill>
            <a:blip r:embed="rId3"/>
            <a:stretch>
              <a:fillRect/>
            </a:stretch>
          </p:blipFill>
          <p:spPr>
            <a:xfrm>
              <a:off x="7465769" y="5343018"/>
              <a:ext cx="1128451" cy="692635"/>
            </a:xfrm>
            <a:prstGeom prst="rect">
              <a:avLst/>
            </a:prstGeom>
          </p:spPr>
        </p:pic>
        <p:pic>
          <p:nvPicPr>
            <p:cNvPr id="21" name="Picture 20"/>
            <p:cNvPicPr>
              <a:picLocks noChangeAspect="1"/>
            </p:cNvPicPr>
            <p:nvPr/>
          </p:nvPicPr>
          <p:blipFill>
            <a:blip r:embed="rId4"/>
            <a:stretch>
              <a:fillRect/>
            </a:stretch>
          </p:blipFill>
          <p:spPr>
            <a:xfrm>
              <a:off x="7025476" y="5916357"/>
              <a:ext cx="764775" cy="709920"/>
            </a:xfrm>
            <a:prstGeom prst="rect">
              <a:avLst/>
            </a:prstGeom>
          </p:spPr>
        </p:pic>
      </p:grpSp>
      <p:pic>
        <p:nvPicPr>
          <p:cNvPr id="72" name="Picture 71"/>
          <p:cNvPicPr>
            <a:picLocks noChangeAspect="1"/>
          </p:cNvPicPr>
          <p:nvPr/>
        </p:nvPicPr>
        <p:blipFill>
          <a:blip r:embed="rId5"/>
          <a:stretch>
            <a:fillRect/>
          </a:stretch>
        </p:blipFill>
        <p:spPr>
          <a:xfrm>
            <a:off x="8678577" y="1887333"/>
            <a:ext cx="477644" cy="575850"/>
          </a:xfrm>
          <a:prstGeom prst="rect">
            <a:avLst/>
          </a:prstGeom>
        </p:spPr>
      </p:pic>
      <p:pic>
        <p:nvPicPr>
          <p:cNvPr id="73" name="Picture 72"/>
          <p:cNvPicPr>
            <a:picLocks noChangeAspect="1"/>
          </p:cNvPicPr>
          <p:nvPr/>
        </p:nvPicPr>
        <p:blipFill>
          <a:blip r:embed="rId6"/>
          <a:stretch>
            <a:fillRect/>
          </a:stretch>
        </p:blipFill>
        <p:spPr>
          <a:xfrm>
            <a:off x="9041906" y="2174153"/>
            <a:ext cx="449244" cy="575850"/>
          </a:xfrm>
          <a:prstGeom prst="rect">
            <a:avLst/>
          </a:prstGeom>
        </p:spPr>
      </p:pic>
      <p:grpSp>
        <p:nvGrpSpPr>
          <p:cNvPr id="76" name="Group 75"/>
          <p:cNvGrpSpPr/>
          <p:nvPr/>
        </p:nvGrpSpPr>
        <p:grpSpPr>
          <a:xfrm>
            <a:off x="8608750" y="2911395"/>
            <a:ext cx="3203540" cy="1901382"/>
            <a:chOff x="7025476" y="4724400"/>
            <a:chExt cx="3204374" cy="1901877"/>
          </a:xfrm>
        </p:grpSpPr>
        <p:sp>
          <p:nvSpPr>
            <p:cNvPr id="79" name="Rectangle 78"/>
            <p:cNvSpPr/>
            <p:nvPr/>
          </p:nvSpPr>
          <p:spPr bwMode="auto">
            <a:xfrm>
              <a:off x="7177257" y="4724400"/>
              <a:ext cx="3052593" cy="1582909"/>
            </a:xfrm>
            <a:prstGeom prst="rect">
              <a:avLst/>
            </a:prstGeom>
            <a:solidFill>
              <a:schemeClr val="bg1">
                <a:lumMod val="95000"/>
              </a:schemeClr>
            </a:solidFill>
            <a:ln>
              <a:solidFill>
                <a:schemeClr val="tx1">
                  <a:lumMod val="20000"/>
                  <a:lumOff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algn="r" defTabSz="913825" fontAlgn="base">
                <a:spcBef>
                  <a:spcPct val="0"/>
                </a:spcBef>
                <a:spcAft>
                  <a:spcPct val="0"/>
                </a:spcAft>
              </a:pPr>
              <a:r>
                <a:rPr lang="fi-FI" sz="1799" spc="-52" dirty="0" err="1">
                  <a:solidFill>
                    <a:schemeClr val="tx1">
                      <a:lumMod val="75000"/>
                      <a:lumOff val="25000"/>
                    </a:schemeClr>
                  </a:solidFill>
                  <a:latin typeface="Segoe UI Light" panose="020B0502040204020203" pitchFamily="34" charset="0"/>
                  <a:cs typeface="Segoe UI Light" panose="020B0502040204020203" pitchFamily="34" charset="0"/>
                </a:rPr>
                <a:t>https</a:t>
              </a:r>
              <a:r>
                <a:rPr lang="en-US" sz="1799" spc="-52" dirty="0">
                  <a:solidFill>
                    <a:schemeClr val="tx1">
                      <a:lumMod val="75000"/>
                      <a:lumOff val="25000"/>
                    </a:schemeClr>
                  </a:solidFill>
                  <a:latin typeface="Segoe UI Light" panose="020B0502040204020203" pitchFamily="34" charset="0"/>
                  <a:cs typeface="Segoe UI Light" panose="020B0502040204020203" pitchFamily="34" charset="0"/>
                </a:rPr>
                <a:t>://</a:t>
              </a:r>
              <a:r>
                <a:rPr lang="fi-FI" sz="1799" spc="-52" dirty="0">
                  <a:solidFill>
                    <a:schemeClr val="tx1">
                      <a:lumMod val="75000"/>
                      <a:lumOff val="25000"/>
                    </a:schemeClr>
                  </a:solidFill>
                  <a:latin typeface="Segoe UI Light" panose="020B0502040204020203" pitchFamily="34" charset="0"/>
                  <a:cs typeface="Segoe UI Light" panose="020B0502040204020203" pitchFamily="34" charset="0"/>
                </a:rPr>
                <a:t>Contoso.sharepoint.com /</a:t>
              </a:r>
              <a:r>
                <a:rPr lang="fi-FI" sz="1799" spc="-52" dirty="0" err="1">
                  <a:solidFill>
                    <a:schemeClr val="tx1">
                      <a:lumMod val="75000"/>
                      <a:lumOff val="25000"/>
                    </a:schemeClr>
                  </a:solidFill>
                  <a:latin typeface="Segoe UI Light" panose="020B0502040204020203" pitchFamily="34" charset="0"/>
                  <a:cs typeface="Segoe UI Light" panose="020B0502040204020203" pitchFamily="34" charset="0"/>
                </a:rPr>
                <a:t>sites</a:t>
              </a:r>
              <a:r>
                <a:rPr lang="fi-FI" sz="1799" spc="-52" dirty="0">
                  <a:solidFill>
                    <a:schemeClr val="tx1">
                      <a:lumMod val="75000"/>
                      <a:lumOff val="25000"/>
                    </a:schemeClr>
                  </a:solidFill>
                  <a:latin typeface="Segoe UI Light" panose="020B0502040204020203" pitchFamily="34" charset="0"/>
                  <a:cs typeface="Segoe UI Light" panose="020B0502040204020203" pitchFamily="34" charset="0"/>
                </a:rPr>
                <a:t>/site2</a:t>
              </a:r>
              <a:endParaRPr lang="en-US" sz="1799" spc="-52" dirty="0">
                <a:solidFill>
                  <a:schemeClr val="tx1">
                    <a:lumMod val="75000"/>
                    <a:lumOff val="25000"/>
                  </a:schemeClr>
                </a:solidFill>
                <a:latin typeface="Segoe UI Light" panose="020B0502040204020203" pitchFamily="34" charset="0"/>
                <a:cs typeface="Segoe UI Light" panose="020B0502040204020203" pitchFamily="34" charset="0"/>
              </a:endParaRPr>
            </a:p>
          </p:txBody>
        </p:sp>
        <p:pic>
          <p:nvPicPr>
            <p:cNvPr id="80" name="Picture 79"/>
            <p:cNvPicPr>
              <a:picLocks noChangeAspect="1"/>
            </p:cNvPicPr>
            <p:nvPr/>
          </p:nvPicPr>
          <p:blipFill>
            <a:blip r:embed="rId3"/>
            <a:stretch>
              <a:fillRect/>
            </a:stretch>
          </p:blipFill>
          <p:spPr>
            <a:xfrm>
              <a:off x="7465769" y="5343018"/>
              <a:ext cx="1128451" cy="692635"/>
            </a:xfrm>
            <a:prstGeom prst="rect">
              <a:avLst/>
            </a:prstGeom>
          </p:spPr>
        </p:pic>
        <p:pic>
          <p:nvPicPr>
            <p:cNvPr id="81" name="Picture 80"/>
            <p:cNvPicPr>
              <a:picLocks noChangeAspect="1"/>
            </p:cNvPicPr>
            <p:nvPr/>
          </p:nvPicPr>
          <p:blipFill>
            <a:blip r:embed="rId4"/>
            <a:stretch>
              <a:fillRect/>
            </a:stretch>
          </p:blipFill>
          <p:spPr>
            <a:xfrm>
              <a:off x="7025476" y="5916357"/>
              <a:ext cx="764775" cy="709920"/>
            </a:xfrm>
            <a:prstGeom prst="rect">
              <a:avLst/>
            </a:prstGeom>
          </p:spPr>
        </p:pic>
      </p:grpSp>
      <p:pic>
        <p:nvPicPr>
          <p:cNvPr id="77" name="Picture 76"/>
          <p:cNvPicPr>
            <a:picLocks noChangeAspect="1"/>
          </p:cNvPicPr>
          <p:nvPr/>
        </p:nvPicPr>
        <p:blipFill>
          <a:blip r:embed="rId5"/>
          <a:stretch>
            <a:fillRect/>
          </a:stretch>
        </p:blipFill>
        <p:spPr>
          <a:xfrm>
            <a:off x="10465522" y="3548834"/>
            <a:ext cx="477644" cy="575850"/>
          </a:xfrm>
          <a:prstGeom prst="rect">
            <a:avLst/>
          </a:prstGeom>
        </p:spPr>
      </p:pic>
      <p:pic>
        <p:nvPicPr>
          <p:cNvPr id="78" name="Picture 77"/>
          <p:cNvPicPr>
            <a:picLocks noChangeAspect="1"/>
          </p:cNvPicPr>
          <p:nvPr/>
        </p:nvPicPr>
        <p:blipFill>
          <a:blip r:embed="rId6"/>
          <a:stretch>
            <a:fillRect/>
          </a:stretch>
        </p:blipFill>
        <p:spPr>
          <a:xfrm>
            <a:off x="10828851" y="3835654"/>
            <a:ext cx="449244" cy="575850"/>
          </a:xfrm>
          <a:prstGeom prst="rect">
            <a:avLst/>
          </a:prstGeom>
        </p:spPr>
      </p:pic>
      <p:cxnSp>
        <p:nvCxnSpPr>
          <p:cNvPr id="109" name="Straight Arrow Connector 108"/>
          <p:cNvCxnSpPr/>
          <p:nvPr/>
        </p:nvCxnSpPr>
        <p:spPr>
          <a:xfrm flipH="1">
            <a:off x="5153270" y="2677930"/>
            <a:ext cx="1590262" cy="0"/>
          </a:xfrm>
          <a:prstGeom prst="straightConnector1">
            <a:avLst/>
          </a:prstGeom>
          <a:ln w="28575">
            <a:solidFill>
              <a:schemeClr val="bg2"/>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13" name="Straight Arrow Connector 112"/>
          <p:cNvCxnSpPr/>
          <p:nvPr/>
        </p:nvCxnSpPr>
        <p:spPr>
          <a:xfrm flipH="1" flipV="1">
            <a:off x="5153270" y="2811119"/>
            <a:ext cx="3380495" cy="1512998"/>
          </a:xfrm>
          <a:prstGeom prst="straightConnector1">
            <a:avLst/>
          </a:prstGeom>
          <a:ln w="28575">
            <a:solidFill>
              <a:schemeClr val="bg2"/>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16" name="Straight Arrow Connector 115"/>
          <p:cNvCxnSpPr/>
          <p:nvPr/>
        </p:nvCxnSpPr>
        <p:spPr>
          <a:xfrm flipH="1" flipV="1">
            <a:off x="5067571" y="2911396"/>
            <a:ext cx="1979329" cy="2794914"/>
          </a:xfrm>
          <a:prstGeom prst="straightConnector1">
            <a:avLst/>
          </a:prstGeom>
          <a:ln w="28575">
            <a:solidFill>
              <a:schemeClr val="bg2"/>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sp>
        <p:nvSpPr>
          <p:cNvPr id="128" name="TextBox 127"/>
          <p:cNvSpPr txBox="1"/>
          <p:nvPr/>
        </p:nvSpPr>
        <p:spPr>
          <a:xfrm>
            <a:off x="5505371" y="2483902"/>
            <a:ext cx="969949" cy="184618"/>
          </a:xfrm>
          <a:prstGeom prst="rect">
            <a:avLst/>
          </a:prstGeom>
          <a:noFill/>
        </p:spPr>
        <p:txBody>
          <a:bodyPr wrap="none" lIns="0" tIns="0" rIns="0" bIns="0" rtlCol="0">
            <a:spAutoFit/>
          </a:bodyPr>
          <a:lstStyle/>
          <a:p>
            <a:r>
              <a:rPr lang="en-US" sz="1200" spc="-70" dirty="0">
                <a:solidFill>
                  <a:schemeClr val="tx1">
                    <a:lumMod val="60000"/>
                    <a:lumOff val="40000"/>
                  </a:schemeClr>
                </a:solidFill>
              </a:rPr>
              <a:t>&lt;&lt;Reference&gt;&gt;</a:t>
            </a:r>
          </a:p>
        </p:txBody>
      </p:sp>
      <p:sp>
        <p:nvSpPr>
          <p:cNvPr id="129" name="TextBox 128"/>
          <p:cNvSpPr txBox="1"/>
          <p:nvPr/>
        </p:nvSpPr>
        <p:spPr>
          <a:xfrm rot="1484228">
            <a:off x="6790911" y="3558555"/>
            <a:ext cx="969949" cy="184618"/>
          </a:xfrm>
          <a:prstGeom prst="rect">
            <a:avLst/>
          </a:prstGeom>
          <a:noFill/>
        </p:spPr>
        <p:txBody>
          <a:bodyPr wrap="none" lIns="0" tIns="0" rIns="0" bIns="0" rtlCol="0">
            <a:spAutoFit/>
          </a:bodyPr>
          <a:lstStyle/>
          <a:p>
            <a:r>
              <a:rPr lang="en-US" sz="1200" spc="-70" dirty="0">
                <a:solidFill>
                  <a:schemeClr val="tx1">
                    <a:lumMod val="60000"/>
                    <a:lumOff val="40000"/>
                  </a:schemeClr>
                </a:solidFill>
              </a:rPr>
              <a:t>&lt;&lt;Reference&gt;&gt;</a:t>
            </a:r>
          </a:p>
        </p:txBody>
      </p:sp>
      <p:grpSp>
        <p:nvGrpSpPr>
          <p:cNvPr id="14" name="Group 13"/>
          <p:cNvGrpSpPr/>
          <p:nvPr/>
        </p:nvGrpSpPr>
        <p:grpSpPr>
          <a:xfrm>
            <a:off x="1514935" y="4419127"/>
            <a:ext cx="2785072" cy="1776394"/>
            <a:chOff x="1514935" y="4419127"/>
            <a:chExt cx="2785072" cy="1776394"/>
          </a:xfrm>
        </p:grpSpPr>
        <p:sp>
          <p:nvSpPr>
            <p:cNvPr id="58" name="Arc 57"/>
            <p:cNvSpPr/>
            <p:nvPr/>
          </p:nvSpPr>
          <p:spPr>
            <a:xfrm rot="3507375">
              <a:off x="3439636" y="5302964"/>
              <a:ext cx="631232" cy="1089511"/>
            </a:xfrm>
            <a:prstGeom prst="arc">
              <a:avLst>
                <a:gd name="adj1" fmla="val 2097834"/>
                <a:gd name="adj2" fmla="val 366333"/>
              </a:avLst>
            </a:prstGeom>
            <a:ln w="57150">
              <a:solidFill>
                <a:schemeClr val="tx1">
                  <a:lumMod val="75000"/>
                  <a:lumOff val="25000"/>
                  <a:alpha val="80000"/>
                </a:schemeClr>
              </a:solidFill>
              <a:headEnd type="diamond" w="sm" len="me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377"/>
            </a:p>
          </p:txBody>
        </p:sp>
        <p:grpSp>
          <p:nvGrpSpPr>
            <p:cNvPr id="59" name="Group 58"/>
            <p:cNvGrpSpPr/>
            <p:nvPr/>
          </p:nvGrpSpPr>
          <p:grpSpPr>
            <a:xfrm>
              <a:off x="1514935" y="4419127"/>
              <a:ext cx="2291906" cy="1776394"/>
              <a:chOff x="3888651" y="2809767"/>
              <a:chExt cx="2291906" cy="1776394"/>
            </a:xfrm>
          </p:grpSpPr>
          <p:sp>
            <p:nvSpPr>
              <p:cNvPr id="60" name="Rectangle 59"/>
              <p:cNvSpPr/>
              <p:nvPr/>
            </p:nvSpPr>
            <p:spPr bwMode="auto">
              <a:xfrm>
                <a:off x="4038040" y="2809767"/>
                <a:ext cx="2142517" cy="1534599"/>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dirty="0" smtClean="0">
                    <a:solidFill>
                      <a:schemeClr val="tx1">
                        <a:lumMod val="65000"/>
                        <a:lumOff val="35000"/>
                      </a:schemeClr>
                    </a:solidFill>
                    <a:ea typeface="Segoe UI" pitchFamily="34" charset="0"/>
                    <a:cs typeface="Segoe UI" pitchFamily="34" charset="0"/>
                  </a:rPr>
                  <a:t>Provider Hosted Apps</a:t>
                </a:r>
              </a:p>
            </p:txBody>
          </p:sp>
          <p:pic>
            <p:nvPicPr>
              <p:cNvPr id="61" name="Picture 60"/>
              <p:cNvPicPr>
                <a:picLocks noChangeAspect="1"/>
              </p:cNvPicPr>
              <p:nvPr/>
            </p:nvPicPr>
            <p:blipFill>
              <a:blip r:embed="rId12"/>
              <a:stretch>
                <a:fillRect/>
              </a:stretch>
            </p:blipFill>
            <p:spPr>
              <a:xfrm>
                <a:off x="4241678" y="3684564"/>
                <a:ext cx="529349" cy="417312"/>
              </a:xfrm>
              <a:prstGeom prst="rect">
                <a:avLst/>
              </a:prstGeom>
            </p:spPr>
          </p:pic>
          <p:pic>
            <p:nvPicPr>
              <p:cNvPr id="62" name="Picture 61"/>
              <p:cNvPicPr>
                <a:picLocks noChangeAspect="1"/>
              </p:cNvPicPr>
              <p:nvPr/>
            </p:nvPicPr>
            <p:blipFill>
              <a:blip r:embed="rId12"/>
              <a:stretch>
                <a:fillRect/>
              </a:stretch>
            </p:blipFill>
            <p:spPr>
              <a:xfrm>
                <a:off x="4576660" y="3793116"/>
                <a:ext cx="556200" cy="438480"/>
              </a:xfrm>
              <a:prstGeom prst="rect">
                <a:avLst/>
              </a:prstGeom>
            </p:spPr>
          </p:pic>
          <p:pic>
            <p:nvPicPr>
              <p:cNvPr id="63" name="Picture 62"/>
              <p:cNvPicPr>
                <a:picLocks noChangeAspect="1"/>
              </p:cNvPicPr>
              <p:nvPr/>
            </p:nvPicPr>
            <p:blipFill>
              <a:blip r:embed="rId13"/>
              <a:stretch>
                <a:fillRect/>
              </a:stretch>
            </p:blipFill>
            <p:spPr>
              <a:xfrm>
                <a:off x="4965395" y="3907822"/>
                <a:ext cx="420496" cy="432326"/>
              </a:xfrm>
              <a:prstGeom prst="rect">
                <a:avLst/>
              </a:prstGeom>
            </p:spPr>
          </p:pic>
          <p:pic>
            <p:nvPicPr>
              <p:cNvPr id="64" name="Picture 63"/>
              <p:cNvPicPr>
                <a:picLocks noChangeAspect="1"/>
              </p:cNvPicPr>
              <p:nvPr/>
            </p:nvPicPr>
            <p:blipFill>
              <a:blip r:embed="rId14"/>
              <a:stretch>
                <a:fillRect/>
              </a:stretch>
            </p:blipFill>
            <p:spPr>
              <a:xfrm>
                <a:off x="3888651" y="3980392"/>
                <a:ext cx="688009" cy="605769"/>
              </a:xfrm>
              <a:prstGeom prst="rect">
                <a:avLst/>
              </a:prstGeom>
            </p:spPr>
          </p:pic>
        </p:grpSp>
        <p:pic>
          <p:nvPicPr>
            <p:cNvPr id="65" name="Picture 64"/>
            <p:cNvPicPr>
              <a:picLocks noChangeAspect="1"/>
            </p:cNvPicPr>
            <p:nvPr/>
          </p:nvPicPr>
          <p:blipFill>
            <a:blip r:embed="rId10"/>
            <a:stretch>
              <a:fillRect/>
            </a:stretch>
          </p:blipFill>
          <p:spPr>
            <a:xfrm>
              <a:off x="3489151" y="4551070"/>
              <a:ext cx="424736" cy="647831"/>
            </a:xfrm>
            <a:prstGeom prst="rect">
              <a:avLst/>
            </a:prstGeom>
          </p:spPr>
        </p:pic>
        <p:pic>
          <p:nvPicPr>
            <p:cNvPr id="66" name="Picture 65"/>
            <p:cNvPicPr>
              <a:picLocks noChangeAspect="1"/>
            </p:cNvPicPr>
            <p:nvPr/>
          </p:nvPicPr>
          <p:blipFill>
            <a:blip r:embed="rId9"/>
            <a:stretch>
              <a:fillRect/>
            </a:stretch>
          </p:blipFill>
          <p:spPr>
            <a:xfrm>
              <a:off x="3134420" y="4836765"/>
              <a:ext cx="469906" cy="647831"/>
            </a:xfrm>
            <a:prstGeom prst="rect">
              <a:avLst/>
            </a:prstGeom>
          </p:spPr>
        </p:pic>
        <p:pic>
          <p:nvPicPr>
            <p:cNvPr id="74" name="Picture 73"/>
            <p:cNvPicPr>
              <a:picLocks noChangeAspect="1"/>
            </p:cNvPicPr>
            <p:nvPr/>
          </p:nvPicPr>
          <p:blipFill>
            <a:blip r:embed="rId11"/>
            <a:stretch>
              <a:fillRect/>
            </a:stretch>
          </p:blipFill>
          <p:spPr>
            <a:xfrm>
              <a:off x="2688672" y="4808239"/>
              <a:ext cx="465344" cy="647831"/>
            </a:xfrm>
            <a:prstGeom prst="rect">
              <a:avLst/>
            </a:prstGeom>
          </p:spPr>
        </p:pic>
      </p:grpSp>
      <p:cxnSp>
        <p:nvCxnSpPr>
          <p:cNvPr id="75" name="Straight Arrow Connector 74"/>
          <p:cNvCxnSpPr/>
          <p:nvPr/>
        </p:nvCxnSpPr>
        <p:spPr>
          <a:xfrm flipH="1" flipV="1">
            <a:off x="4027382" y="5176285"/>
            <a:ext cx="3019518" cy="671435"/>
          </a:xfrm>
          <a:prstGeom prst="straightConnector1">
            <a:avLst/>
          </a:prstGeom>
          <a:ln w="28575">
            <a:solidFill>
              <a:schemeClr val="accent1"/>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82" name="Straight Arrow Connector 81"/>
          <p:cNvCxnSpPr/>
          <p:nvPr/>
        </p:nvCxnSpPr>
        <p:spPr>
          <a:xfrm flipH="1">
            <a:off x="4050074" y="4403121"/>
            <a:ext cx="4433609" cy="596890"/>
          </a:xfrm>
          <a:prstGeom prst="straightConnector1">
            <a:avLst/>
          </a:prstGeom>
          <a:ln w="28575">
            <a:solidFill>
              <a:schemeClr val="accent1"/>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83" name="Straight Arrow Connector 82"/>
          <p:cNvCxnSpPr/>
          <p:nvPr/>
        </p:nvCxnSpPr>
        <p:spPr>
          <a:xfrm flipH="1">
            <a:off x="4038954" y="3079738"/>
            <a:ext cx="2934591" cy="1733039"/>
          </a:xfrm>
          <a:prstGeom prst="straightConnector1">
            <a:avLst/>
          </a:prstGeom>
          <a:ln w="28575">
            <a:solidFill>
              <a:schemeClr val="accent1"/>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sp>
        <p:nvSpPr>
          <p:cNvPr id="84" name="TextBox 83"/>
          <p:cNvSpPr txBox="1"/>
          <p:nvPr/>
        </p:nvSpPr>
        <p:spPr>
          <a:xfrm rot="21106109">
            <a:off x="4816056" y="4591256"/>
            <a:ext cx="969949" cy="184618"/>
          </a:xfrm>
          <a:prstGeom prst="rect">
            <a:avLst/>
          </a:prstGeom>
          <a:noFill/>
        </p:spPr>
        <p:txBody>
          <a:bodyPr wrap="none" lIns="0" tIns="0" rIns="0" bIns="0" rtlCol="0">
            <a:spAutoFit/>
          </a:bodyPr>
          <a:lstStyle/>
          <a:p>
            <a:r>
              <a:rPr lang="en-US" sz="1200" spc="-70" dirty="0">
                <a:solidFill>
                  <a:schemeClr val="tx1">
                    <a:lumMod val="60000"/>
                    <a:lumOff val="40000"/>
                  </a:schemeClr>
                </a:solidFill>
              </a:rPr>
              <a:t>&lt;&lt;Reference&gt;&gt;</a:t>
            </a:r>
          </a:p>
        </p:txBody>
      </p:sp>
      <p:sp>
        <p:nvSpPr>
          <p:cNvPr id="85" name="TextBox 84"/>
          <p:cNvSpPr txBox="1"/>
          <p:nvPr/>
        </p:nvSpPr>
        <p:spPr>
          <a:xfrm rot="3218485">
            <a:off x="5661525" y="4130490"/>
            <a:ext cx="969949" cy="184618"/>
          </a:xfrm>
          <a:prstGeom prst="rect">
            <a:avLst/>
          </a:prstGeom>
          <a:noFill/>
        </p:spPr>
        <p:txBody>
          <a:bodyPr wrap="none" lIns="0" tIns="0" rIns="0" bIns="0" rtlCol="0">
            <a:spAutoFit/>
          </a:bodyPr>
          <a:lstStyle/>
          <a:p>
            <a:r>
              <a:rPr lang="en-US" sz="1200" spc="-70" dirty="0">
                <a:solidFill>
                  <a:schemeClr val="tx1">
                    <a:lumMod val="60000"/>
                    <a:lumOff val="40000"/>
                  </a:schemeClr>
                </a:solidFill>
              </a:rPr>
              <a:t>&lt;&lt;Reference&gt;&gt;</a:t>
            </a:r>
          </a:p>
        </p:txBody>
      </p:sp>
      <p:sp>
        <p:nvSpPr>
          <p:cNvPr id="86" name="TextBox 85"/>
          <p:cNvSpPr txBox="1"/>
          <p:nvPr/>
        </p:nvSpPr>
        <p:spPr>
          <a:xfrm rot="19746312">
            <a:off x="4528147" y="3988147"/>
            <a:ext cx="969949" cy="184618"/>
          </a:xfrm>
          <a:prstGeom prst="rect">
            <a:avLst/>
          </a:prstGeom>
          <a:noFill/>
        </p:spPr>
        <p:txBody>
          <a:bodyPr wrap="none" lIns="0" tIns="0" rIns="0" bIns="0" rtlCol="0">
            <a:spAutoFit/>
          </a:bodyPr>
          <a:lstStyle/>
          <a:p>
            <a:r>
              <a:rPr lang="en-US" sz="1200" spc="-70" dirty="0">
                <a:solidFill>
                  <a:schemeClr val="tx1">
                    <a:lumMod val="60000"/>
                    <a:lumOff val="40000"/>
                  </a:schemeClr>
                </a:solidFill>
              </a:rPr>
              <a:t>&lt;&lt;Reference&gt;&gt;</a:t>
            </a:r>
          </a:p>
        </p:txBody>
      </p:sp>
      <p:sp>
        <p:nvSpPr>
          <p:cNvPr id="87" name="TextBox 86"/>
          <p:cNvSpPr txBox="1"/>
          <p:nvPr/>
        </p:nvSpPr>
        <p:spPr>
          <a:xfrm rot="658647">
            <a:off x="5424379" y="5382262"/>
            <a:ext cx="969949" cy="184618"/>
          </a:xfrm>
          <a:prstGeom prst="rect">
            <a:avLst/>
          </a:prstGeom>
          <a:noFill/>
        </p:spPr>
        <p:txBody>
          <a:bodyPr wrap="none" lIns="0" tIns="0" rIns="0" bIns="0" rtlCol="0">
            <a:spAutoFit/>
          </a:bodyPr>
          <a:lstStyle/>
          <a:p>
            <a:r>
              <a:rPr lang="en-US" sz="1200" spc="-70" dirty="0">
                <a:solidFill>
                  <a:schemeClr val="tx1">
                    <a:lumMod val="60000"/>
                    <a:lumOff val="40000"/>
                  </a:schemeClr>
                </a:solidFill>
              </a:rPr>
              <a:t>&lt;&lt;Reference&gt;&gt;</a:t>
            </a:r>
          </a:p>
        </p:txBody>
      </p:sp>
    </p:spTree>
    <p:extLst>
      <p:ext uri="{BB962C8B-B14F-4D97-AF65-F5344CB8AC3E}">
        <p14:creationId xmlns:p14="http://schemas.microsoft.com/office/powerpoint/2010/main" val="1030686236"/>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5998" dirty="0"/>
              <a:t>“Can I use Content Delivery Networks for asset storage?”</a:t>
            </a:r>
            <a:endParaRPr lang="en-GB" sz="5998" dirty="0"/>
          </a:p>
        </p:txBody>
      </p:sp>
      <p:sp>
        <p:nvSpPr>
          <p:cNvPr id="4" name="TextBox 3"/>
          <p:cNvSpPr txBox="1"/>
          <p:nvPr/>
        </p:nvSpPr>
        <p:spPr>
          <a:xfrm>
            <a:off x="4493061" y="4612022"/>
            <a:ext cx="7141911" cy="1200016"/>
          </a:xfrm>
          <a:prstGeom prst="rect">
            <a:avLst/>
          </a:prstGeom>
          <a:noFill/>
        </p:spPr>
        <p:txBody>
          <a:bodyPr wrap="square" rtlCol="0">
            <a:spAutoFit/>
          </a:bodyPr>
          <a:lstStyle/>
          <a:p>
            <a:r>
              <a:rPr lang="en-US" sz="2399" dirty="0">
                <a:latin typeface="Segoe UI" panose="020B0502040204020203" pitchFamily="34" charset="0"/>
                <a:cs typeface="Segoe UI" panose="020B0502040204020203" pitchFamily="34" charset="0"/>
              </a:rPr>
              <a:t>You can store majority of the files in some CDN service. There are however some elements which will have to be present in each site collection.</a:t>
            </a:r>
            <a:endParaRPr lang="en-GB" sz="2399" dirty="0">
              <a:latin typeface="Segoe UI" panose="020B0502040204020203" pitchFamily="34" charset="0"/>
              <a:cs typeface="Segoe UI" panose="020B0502040204020203" pitchFamily="34" charset="0"/>
            </a:endParaRPr>
          </a:p>
        </p:txBody>
      </p:sp>
      <p:sp>
        <p:nvSpPr>
          <p:cNvPr id="5" name="TextBox 4"/>
          <p:cNvSpPr txBox="1"/>
          <p:nvPr/>
        </p:nvSpPr>
        <p:spPr>
          <a:xfrm>
            <a:off x="4305040" y="3646840"/>
            <a:ext cx="1857332" cy="1323094"/>
          </a:xfrm>
          <a:prstGeom prst="rect">
            <a:avLst/>
          </a:prstGeom>
          <a:noFill/>
        </p:spPr>
        <p:txBody>
          <a:bodyPr wrap="none" rtlCol="0">
            <a:spAutoFit/>
          </a:bodyPr>
          <a:lstStyle/>
          <a:p>
            <a:r>
              <a:rPr lang="en-US" sz="7998" dirty="0">
                <a:latin typeface="Segoe UI" panose="020B0502040204020203" pitchFamily="34" charset="0"/>
                <a:cs typeface="Segoe UI" panose="020B0502040204020203" pitchFamily="34" charset="0"/>
              </a:rPr>
              <a:t>Yes.</a:t>
            </a:r>
            <a:endParaRPr lang="en-GB" sz="7998"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986715116"/>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2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3000"/>
                            </p:stCondLst>
                            <p:childTnLst>
                              <p:par>
                                <p:cTn id="11" presetID="42" presetClass="entr" presetSubtype="0" fill="hold" grpId="0" nodeType="afterEffect">
                                  <p:stCondLst>
                                    <p:cond delay="10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2400" dirty="0"/>
              <a:t>https://github.com/OfficeDev/PnP/tree/master/Samples/Performance.Caching</a:t>
            </a:r>
          </a:p>
        </p:txBody>
      </p:sp>
      <p:sp>
        <p:nvSpPr>
          <p:cNvPr id="5" name="Text Placeholder 4"/>
          <p:cNvSpPr>
            <a:spLocks noGrp="1"/>
          </p:cNvSpPr>
          <p:nvPr>
            <p:ph type="body" sz="quarter" idx="10"/>
          </p:nvPr>
        </p:nvSpPr>
        <p:spPr/>
        <p:txBody>
          <a:bodyPr/>
          <a:lstStyle/>
          <a:p>
            <a:r>
              <a:rPr lang="en-US" dirty="0" smtClean="0"/>
              <a:t>Demo</a:t>
            </a:r>
            <a:endParaRPr lang="en-US" dirty="0"/>
          </a:p>
        </p:txBody>
      </p:sp>
      <p:sp>
        <p:nvSpPr>
          <p:cNvPr id="6" name="Text Placeholder 5"/>
          <p:cNvSpPr>
            <a:spLocks noGrp="1"/>
          </p:cNvSpPr>
          <p:nvPr>
            <p:ph type="body" sz="quarter" idx="11"/>
          </p:nvPr>
        </p:nvSpPr>
        <p:spPr/>
        <p:txBody>
          <a:bodyPr/>
          <a:lstStyle/>
          <a:p>
            <a:r>
              <a:rPr lang="en-US" sz="5400" dirty="0" smtClean="0"/>
              <a:t>Caching with client side techniques</a:t>
            </a:r>
            <a:endParaRPr lang="en-US" sz="5400" dirty="0"/>
          </a:p>
        </p:txBody>
      </p:sp>
    </p:spTree>
    <p:extLst>
      <p:ext uri="{BB962C8B-B14F-4D97-AF65-F5344CB8AC3E}">
        <p14:creationId xmlns:p14="http://schemas.microsoft.com/office/powerpoint/2010/main" val="919178933"/>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Recommendations</a:t>
            </a:r>
            <a:endParaRPr lang="en-US" dirty="0"/>
          </a:p>
        </p:txBody>
      </p:sp>
      <p:sp>
        <p:nvSpPr>
          <p:cNvPr id="23" name="Rectangle 22"/>
          <p:cNvSpPr/>
          <p:nvPr/>
        </p:nvSpPr>
        <p:spPr bwMode="auto">
          <a:xfrm>
            <a:off x="-38281" y="2434949"/>
            <a:ext cx="12227106" cy="21600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endParaRPr lang="en-US" sz="2000" dirty="0"/>
          </a:p>
        </p:txBody>
      </p:sp>
      <p:grpSp>
        <p:nvGrpSpPr>
          <p:cNvPr id="3" name="Group 2"/>
          <p:cNvGrpSpPr/>
          <p:nvPr/>
        </p:nvGrpSpPr>
        <p:grpSpPr>
          <a:xfrm>
            <a:off x="709415" y="2434949"/>
            <a:ext cx="2381187" cy="2421539"/>
            <a:chOff x="416982" y="2434949"/>
            <a:chExt cx="2381187" cy="2421539"/>
          </a:xfrm>
        </p:grpSpPr>
        <p:sp>
          <p:nvSpPr>
            <p:cNvPr id="24" name="TextBox 23"/>
            <p:cNvSpPr txBox="1"/>
            <p:nvPr/>
          </p:nvSpPr>
          <p:spPr>
            <a:xfrm>
              <a:off x="1357727" y="3125430"/>
              <a:ext cx="1440442" cy="1231106"/>
            </a:xfrm>
            <a:prstGeom prst="rect">
              <a:avLst/>
            </a:prstGeom>
            <a:noFill/>
          </p:spPr>
          <p:txBody>
            <a:bodyPr wrap="square" lIns="0" tIns="0" rIns="0" bIns="0" rtlCol="0">
              <a:spAutoFit/>
            </a:bodyPr>
            <a:lstStyle/>
            <a:p>
              <a:pPr algn="ctr"/>
              <a:r>
                <a:rPr lang="en-US" sz="2000" spc="-70" dirty="0" smtClean="0">
                  <a:solidFill>
                    <a:schemeClr val="bg1"/>
                  </a:solidFill>
                </a:rPr>
                <a:t>Use JavaScript embedding carefully</a:t>
              </a:r>
              <a:endParaRPr lang="en-US" sz="2000" spc="-70" dirty="0">
                <a:solidFill>
                  <a:schemeClr val="bg1"/>
                </a:solidFill>
              </a:endParaRPr>
            </a:p>
          </p:txBody>
        </p:sp>
        <p:pic>
          <p:nvPicPr>
            <p:cNvPr id="17" name="Picture 16"/>
            <p:cNvPicPr>
              <a:picLocks noChangeAspect="1"/>
            </p:cNvPicPr>
            <p:nvPr/>
          </p:nvPicPr>
          <p:blipFill>
            <a:blip r:embed="rId3"/>
            <a:stretch>
              <a:fillRect/>
            </a:stretch>
          </p:blipFill>
          <p:spPr>
            <a:xfrm>
              <a:off x="416982" y="2434949"/>
              <a:ext cx="1312317" cy="2421539"/>
            </a:xfrm>
            <a:prstGeom prst="rect">
              <a:avLst/>
            </a:prstGeom>
          </p:spPr>
        </p:pic>
      </p:grpSp>
      <p:grpSp>
        <p:nvGrpSpPr>
          <p:cNvPr id="4" name="Group 3"/>
          <p:cNvGrpSpPr/>
          <p:nvPr/>
        </p:nvGrpSpPr>
        <p:grpSpPr>
          <a:xfrm>
            <a:off x="6796049" y="2451546"/>
            <a:ext cx="1886362" cy="2128046"/>
            <a:chOff x="6292772" y="2107652"/>
            <a:chExt cx="1886362" cy="2128046"/>
          </a:xfrm>
        </p:grpSpPr>
        <p:sp>
          <p:nvSpPr>
            <p:cNvPr id="37" name="TextBox 36"/>
            <p:cNvSpPr txBox="1"/>
            <p:nvPr/>
          </p:nvSpPr>
          <p:spPr>
            <a:xfrm>
              <a:off x="6292772" y="3620145"/>
              <a:ext cx="1886362" cy="615553"/>
            </a:xfrm>
            <a:prstGeom prst="rect">
              <a:avLst/>
            </a:prstGeom>
            <a:noFill/>
          </p:spPr>
          <p:txBody>
            <a:bodyPr wrap="square" lIns="0" tIns="0" rIns="0" bIns="0" rtlCol="0">
              <a:spAutoFit/>
            </a:bodyPr>
            <a:lstStyle/>
            <a:p>
              <a:pPr algn="ctr"/>
              <a:r>
                <a:rPr lang="en-US" sz="2000" spc="-70" dirty="0" smtClean="0">
                  <a:solidFill>
                    <a:schemeClr val="bg1"/>
                  </a:solidFill>
                </a:rPr>
                <a:t>Follow up on the CSOM updates</a:t>
              </a:r>
              <a:endParaRPr lang="en-US" sz="2000" spc="-70" dirty="0">
                <a:solidFill>
                  <a:schemeClr val="bg1"/>
                </a:solidFill>
              </a:endParaRPr>
            </a:p>
          </p:txBody>
        </p:sp>
        <p:pic>
          <p:nvPicPr>
            <p:cNvPr id="19" name="Picture 18"/>
            <p:cNvPicPr>
              <a:picLocks noChangeAspect="1"/>
            </p:cNvPicPr>
            <p:nvPr/>
          </p:nvPicPr>
          <p:blipFill>
            <a:blip r:embed="rId4"/>
            <a:stretch>
              <a:fillRect/>
            </a:stretch>
          </p:blipFill>
          <p:spPr>
            <a:xfrm>
              <a:off x="6362491" y="2107652"/>
              <a:ext cx="1746923" cy="1566534"/>
            </a:xfrm>
            <a:prstGeom prst="rect">
              <a:avLst/>
            </a:prstGeom>
          </p:spPr>
        </p:pic>
      </p:grpSp>
      <p:grpSp>
        <p:nvGrpSpPr>
          <p:cNvPr id="5" name="Group 4"/>
          <p:cNvGrpSpPr/>
          <p:nvPr/>
        </p:nvGrpSpPr>
        <p:grpSpPr>
          <a:xfrm>
            <a:off x="3761340" y="2434950"/>
            <a:ext cx="2223529" cy="2159999"/>
            <a:chOff x="3738914" y="2434949"/>
            <a:chExt cx="2223529" cy="2159999"/>
          </a:xfrm>
        </p:grpSpPr>
        <p:pic>
          <p:nvPicPr>
            <p:cNvPr id="21" name="Picture 20"/>
            <p:cNvPicPr>
              <a:picLocks noChangeAspect="1"/>
            </p:cNvPicPr>
            <p:nvPr/>
          </p:nvPicPr>
          <p:blipFill>
            <a:blip r:embed="rId5"/>
            <a:stretch>
              <a:fillRect/>
            </a:stretch>
          </p:blipFill>
          <p:spPr>
            <a:xfrm>
              <a:off x="3738914" y="2434949"/>
              <a:ext cx="2223529" cy="2159999"/>
            </a:xfrm>
            <a:prstGeom prst="rect">
              <a:avLst/>
            </a:prstGeom>
          </p:spPr>
        </p:pic>
        <p:sp>
          <p:nvSpPr>
            <p:cNvPr id="30" name="TextBox 29"/>
            <p:cNvSpPr txBox="1"/>
            <p:nvPr/>
          </p:nvSpPr>
          <p:spPr>
            <a:xfrm>
              <a:off x="3887296" y="3661241"/>
              <a:ext cx="1873901" cy="923330"/>
            </a:xfrm>
            <a:prstGeom prst="rect">
              <a:avLst/>
            </a:prstGeom>
            <a:noFill/>
          </p:spPr>
          <p:txBody>
            <a:bodyPr wrap="square" lIns="0" tIns="0" rIns="0" bIns="0" rtlCol="0">
              <a:spAutoFit/>
            </a:bodyPr>
            <a:lstStyle/>
            <a:p>
              <a:pPr algn="ctr"/>
              <a:r>
                <a:rPr lang="en-US" sz="2000" spc="-70" dirty="0" smtClean="0">
                  <a:solidFill>
                    <a:schemeClr val="bg1"/>
                  </a:solidFill>
                </a:rPr>
                <a:t>Dynamic loading of scripts for JS embedding</a:t>
              </a:r>
              <a:endParaRPr lang="en-US" sz="2000" spc="-70" dirty="0">
                <a:solidFill>
                  <a:schemeClr val="bg1"/>
                </a:solidFill>
              </a:endParaRPr>
            </a:p>
          </p:txBody>
        </p:sp>
      </p:grpSp>
      <p:grpSp>
        <p:nvGrpSpPr>
          <p:cNvPr id="6" name="Group 5"/>
          <p:cNvGrpSpPr/>
          <p:nvPr/>
        </p:nvGrpSpPr>
        <p:grpSpPr>
          <a:xfrm>
            <a:off x="9462557" y="2672433"/>
            <a:ext cx="1884594" cy="1685032"/>
            <a:chOff x="9103162" y="2671504"/>
            <a:chExt cx="1884594" cy="1685032"/>
          </a:xfrm>
        </p:grpSpPr>
        <p:sp>
          <p:nvSpPr>
            <p:cNvPr id="39" name="TextBox 38"/>
            <p:cNvSpPr txBox="1"/>
            <p:nvPr/>
          </p:nvSpPr>
          <p:spPr>
            <a:xfrm>
              <a:off x="9103162" y="3740983"/>
              <a:ext cx="1884594" cy="615553"/>
            </a:xfrm>
            <a:prstGeom prst="rect">
              <a:avLst/>
            </a:prstGeom>
            <a:noFill/>
          </p:spPr>
          <p:txBody>
            <a:bodyPr wrap="square" lIns="0" tIns="0" rIns="0" bIns="0" rtlCol="0">
              <a:spAutoFit/>
            </a:bodyPr>
            <a:lstStyle/>
            <a:p>
              <a:pPr algn="ctr"/>
              <a:r>
                <a:rPr lang="en-US" sz="2000" spc="-70" dirty="0" smtClean="0">
                  <a:solidFill>
                    <a:schemeClr val="bg1"/>
                  </a:solidFill>
                </a:rPr>
                <a:t>Remember client side optimization</a:t>
              </a:r>
              <a:endParaRPr lang="en-US" sz="2000" spc="-70" dirty="0">
                <a:solidFill>
                  <a:schemeClr val="bg1"/>
                </a:solidFill>
              </a:endParaRPr>
            </a:p>
          </p:txBody>
        </p:sp>
        <p:pic>
          <p:nvPicPr>
            <p:cNvPr id="25" name="Picture 24"/>
            <p:cNvPicPr>
              <a:picLocks noChangeAspect="1"/>
            </p:cNvPicPr>
            <p:nvPr/>
          </p:nvPicPr>
          <p:blipFill>
            <a:blip r:embed="rId6"/>
            <a:stretch>
              <a:fillRect/>
            </a:stretch>
          </p:blipFill>
          <p:spPr>
            <a:xfrm>
              <a:off x="9493591" y="2671504"/>
              <a:ext cx="1103736" cy="1091472"/>
            </a:xfrm>
            <a:prstGeom prst="rect">
              <a:avLst/>
            </a:prstGeom>
          </p:spPr>
        </p:pic>
      </p:grpSp>
    </p:spTree>
    <p:extLst>
      <p:ext uri="{BB962C8B-B14F-4D97-AF65-F5344CB8AC3E}">
        <p14:creationId xmlns:p14="http://schemas.microsoft.com/office/powerpoint/2010/main" val="2062457399"/>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42" presetClass="entr" presetSubtype="0" fill="hold" nodeType="withEffect">
                                  <p:stCondLst>
                                    <p:cond delay="15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anim calcmode="lin" valueType="num">
                                      <p:cBhvr>
                                        <p:cTn id="11" dur="1000" fill="hold"/>
                                        <p:tgtEl>
                                          <p:spTgt spid="3"/>
                                        </p:tgtEl>
                                        <p:attrNameLst>
                                          <p:attrName>ppt_x</p:attrName>
                                        </p:attrNameLst>
                                      </p:cBhvr>
                                      <p:tavLst>
                                        <p:tav tm="0">
                                          <p:val>
                                            <p:strVal val="#ppt_x"/>
                                          </p:val>
                                        </p:tav>
                                        <p:tav tm="100000">
                                          <p:val>
                                            <p:strVal val="#ppt_x"/>
                                          </p:val>
                                        </p:tav>
                                      </p:tavLst>
                                    </p:anim>
                                    <p:anim calcmode="lin" valueType="num">
                                      <p:cBhvr>
                                        <p:cTn id="12" dur="1000" fill="hold"/>
                                        <p:tgtEl>
                                          <p:spTgt spid="3"/>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200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250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30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anim calcmode="lin" valueType="num">
                                      <p:cBhvr>
                                        <p:cTn id="26" dur="1000" fill="hold"/>
                                        <p:tgtEl>
                                          <p:spTgt spid="6"/>
                                        </p:tgtEl>
                                        <p:attrNameLst>
                                          <p:attrName>ppt_x</p:attrName>
                                        </p:attrNameLst>
                                      </p:cBhvr>
                                      <p:tavLst>
                                        <p:tav tm="0">
                                          <p:val>
                                            <p:strVal val="#ppt_x"/>
                                          </p:val>
                                        </p:tav>
                                        <p:tav tm="100000">
                                          <p:val>
                                            <p:strVal val="#ppt_x"/>
                                          </p:val>
                                        </p:tav>
                                      </p:tavLst>
                                    </p:anim>
                                    <p:anim calcmode="lin" valueType="num">
                                      <p:cBhvr>
                                        <p:cTn id="2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6882" b="8477"/>
          <a:stretch/>
        </p:blipFill>
        <p:spPr>
          <a:xfrm>
            <a:off x="0" y="-14514"/>
            <a:ext cx="12188825" cy="6872514"/>
          </a:xfrm>
          <a:prstGeom prst="rect">
            <a:avLst/>
          </a:prstGeom>
        </p:spPr>
      </p:pic>
      <p:sp>
        <p:nvSpPr>
          <p:cNvPr id="6" name="Rectangle 5"/>
          <p:cNvSpPr/>
          <p:nvPr/>
        </p:nvSpPr>
        <p:spPr bwMode="auto">
          <a:xfrm rot="16200000" flipH="1" flipV="1">
            <a:off x="2637992" y="-2689919"/>
            <a:ext cx="6871646" cy="12224192"/>
          </a:xfrm>
          <a:prstGeom prst="rect">
            <a:avLst/>
          </a:prstGeom>
          <a:gradFill>
            <a:gsLst>
              <a:gs pos="40000">
                <a:srgbClr val="000000">
                  <a:alpha val="0"/>
                </a:srgbClr>
              </a:gs>
              <a:gs pos="100000">
                <a:srgbClr val="000000"/>
              </a:gs>
            </a:gsLst>
            <a:lin ang="30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7" name="Title 1"/>
          <p:cNvSpPr txBox="1">
            <a:spLocks/>
          </p:cNvSpPr>
          <p:nvPr/>
        </p:nvSpPr>
        <p:spPr>
          <a:xfrm>
            <a:off x="425133" y="2781648"/>
            <a:ext cx="6441267" cy="1218478"/>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a:lnSpc>
                <a:spcPct val="80000"/>
              </a:lnSpc>
            </a:pPr>
            <a:r>
              <a:rPr lang="en-US" sz="7200" dirty="0" smtClean="0">
                <a:solidFill>
                  <a:schemeClr val="bg1"/>
                </a:solidFill>
              </a:rPr>
              <a:t>Questions?</a:t>
            </a:r>
            <a:endParaRPr lang="en-US" sz="7200" dirty="0">
              <a:solidFill>
                <a:schemeClr val="bg1"/>
              </a:solidFill>
            </a:endParaRPr>
          </a:p>
        </p:txBody>
      </p:sp>
    </p:spTree>
    <p:extLst>
      <p:ext uri="{BB962C8B-B14F-4D97-AF65-F5344CB8AC3E}">
        <p14:creationId xmlns:p14="http://schemas.microsoft.com/office/powerpoint/2010/main" val="3340220953"/>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bwMode="auto">
          <a:xfrm>
            <a:off x="269099" y="3723621"/>
            <a:ext cx="11439686" cy="2423745"/>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91" tIns="143354" rIns="179191" bIns="143354" numCol="1" spcCol="0" rtlCol="0" fromWordArt="0" anchor="t" anchorCtr="0" forceAA="0" compatLnSpc="1">
            <a:prstTxWarp prst="textNoShape">
              <a:avLst/>
            </a:prstTxWarp>
            <a:noAutofit/>
          </a:bodyPr>
          <a:lstStyle/>
          <a:p>
            <a:pPr algn="ctr" defTabSz="913642" fontAlgn="base">
              <a:lnSpc>
                <a:spcPct val="90000"/>
              </a:lnSpc>
              <a:spcBef>
                <a:spcPct val="0"/>
              </a:spcBef>
              <a:spcAft>
                <a:spcPct val="0"/>
              </a:spcAft>
            </a:pPr>
            <a:endParaRPr lang="en-US" sz="2351" dirty="0" err="1">
              <a:solidFill>
                <a:schemeClr val="tx1"/>
              </a:solidFill>
              <a:ea typeface="Segoe UI" pitchFamily="34" charset="0"/>
              <a:cs typeface="Segoe UI" pitchFamily="34" charset="0"/>
            </a:endParaRPr>
          </a:p>
        </p:txBody>
      </p:sp>
      <p:sp>
        <p:nvSpPr>
          <p:cNvPr id="6" name="Rectangle 5"/>
          <p:cNvSpPr/>
          <p:nvPr/>
        </p:nvSpPr>
        <p:spPr bwMode="auto">
          <a:xfrm>
            <a:off x="269099" y="1635100"/>
            <a:ext cx="11439686" cy="1990507"/>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91" tIns="143354" rIns="179191" bIns="143354" numCol="1" spcCol="0" rtlCol="0" fromWordArt="0" anchor="t" anchorCtr="0" forceAA="0" compatLnSpc="1">
            <a:prstTxWarp prst="textNoShape">
              <a:avLst/>
            </a:prstTxWarp>
            <a:noAutofit/>
          </a:bodyPr>
          <a:lstStyle/>
          <a:p>
            <a:pPr algn="ctr" defTabSz="913642" fontAlgn="base">
              <a:lnSpc>
                <a:spcPct val="90000"/>
              </a:lnSpc>
              <a:spcBef>
                <a:spcPct val="0"/>
              </a:spcBef>
              <a:spcAft>
                <a:spcPct val="0"/>
              </a:spcAft>
            </a:pPr>
            <a:endParaRPr lang="en-US" sz="2351" dirty="0" err="1">
              <a:solidFill>
                <a:schemeClr val="tx1"/>
              </a:solidFill>
              <a:ea typeface="Segoe UI" pitchFamily="34" charset="0"/>
              <a:cs typeface="Segoe UI" pitchFamily="34" charset="0"/>
            </a:endParaRPr>
          </a:p>
        </p:txBody>
      </p:sp>
      <p:sp>
        <p:nvSpPr>
          <p:cNvPr id="10" name="Rectangle 9" hidden="1"/>
          <p:cNvSpPr/>
          <p:nvPr/>
        </p:nvSpPr>
        <p:spPr bwMode="auto">
          <a:xfrm>
            <a:off x="6488" y="1336651"/>
            <a:ext cx="6170299" cy="5517703"/>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067" tIns="143256" rIns="179067" bIns="143256" numCol="1" spcCol="0" rtlCol="0" fromWordArt="0" anchor="t" anchorCtr="0" forceAA="0" compatLnSpc="1">
            <a:prstTxWarp prst="textNoShape">
              <a:avLst/>
            </a:prstTxWarp>
            <a:noAutofit/>
          </a:bodyPr>
          <a:lstStyle/>
          <a:p>
            <a:pPr algn="ctr" defTabSz="913012" fontAlgn="base">
              <a:lnSpc>
                <a:spcPct val="90000"/>
              </a:lnSpc>
              <a:spcBef>
                <a:spcPct val="0"/>
              </a:spcBef>
              <a:spcAft>
                <a:spcPct val="0"/>
              </a:spcAft>
            </a:pPr>
            <a:endParaRPr lang="en-US" sz="2349" dirty="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p:nvSpPr>
        <p:spPr>
          <a:xfrm>
            <a:off x="1553757" y="1769600"/>
            <a:ext cx="7140914" cy="1811306"/>
          </a:xfrm>
          <a:prstGeom prst="rect">
            <a:avLst/>
          </a:prstGeom>
          <a:noFill/>
        </p:spPr>
        <p:txBody>
          <a:bodyPr wrap="square">
            <a:spAutoFit/>
          </a:bodyPr>
          <a:lstStyle/>
          <a:p>
            <a:pPr>
              <a:lnSpc>
                <a:spcPct val="90000"/>
              </a:lnSpc>
              <a:spcBef>
                <a:spcPts val="588"/>
              </a:spcBef>
              <a:spcAft>
                <a:spcPts val="1763"/>
              </a:spcAft>
              <a:buClr>
                <a:schemeClr val="tx1"/>
              </a:buClr>
              <a:buSzPct val="100000"/>
            </a:pPr>
            <a:r>
              <a:rPr lang="en-US" sz="3135" b="1" dirty="0"/>
              <a:t>Transform your code</a:t>
            </a:r>
          </a:p>
          <a:p>
            <a:pPr>
              <a:lnSpc>
                <a:spcPct val="90000"/>
              </a:lnSpc>
              <a:spcBef>
                <a:spcPts val="588"/>
              </a:spcBef>
              <a:spcAft>
                <a:spcPts val="2939"/>
              </a:spcAft>
              <a:buClr>
                <a:schemeClr val="tx1"/>
              </a:buClr>
              <a:buSzPct val="100000"/>
            </a:pPr>
            <a:r>
              <a:rPr lang="en-US" sz="2351" dirty="0">
                <a:latin typeface="+mj-lt"/>
              </a:rPr>
              <a:t>Providing App Model Patterns for common scenarios</a:t>
            </a:r>
            <a:br>
              <a:rPr lang="en-US" sz="2351" dirty="0">
                <a:latin typeface="+mj-lt"/>
              </a:rPr>
            </a:br>
            <a:r>
              <a:rPr lang="en-US" sz="2351" dirty="0">
                <a:latin typeface="+mj-lt"/>
              </a:rPr>
              <a:t>Open source and based on community contributions</a:t>
            </a:r>
            <a:br>
              <a:rPr lang="en-US" sz="2351" dirty="0">
                <a:latin typeface="+mj-lt"/>
              </a:rPr>
            </a:br>
            <a:r>
              <a:rPr lang="en-US" sz="2351" dirty="0">
                <a:latin typeface="+mj-lt"/>
              </a:rPr>
              <a:t>Constantly evolving set of material for reuse</a:t>
            </a:r>
          </a:p>
        </p:txBody>
      </p:sp>
      <p:sp>
        <p:nvSpPr>
          <p:cNvPr id="20" name="Rectangle 19"/>
          <p:cNvSpPr/>
          <p:nvPr/>
        </p:nvSpPr>
        <p:spPr>
          <a:xfrm>
            <a:off x="1553757" y="3909805"/>
            <a:ext cx="10047480" cy="2137016"/>
          </a:xfrm>
          <a:prstGeom prst="rect">
            <a:avLst/>
          </a:prstGeom>
          <a:noFill/>
        </p:spPr>
        <p:txBody>
          <a:bodyPr wrap="square">
            <a:spAutoFit/>
          </a:bodyPr>
          <a:lstStyle/>
          <a:p>
            <a:pPr>
              <a:lnSpc>
                <a:spcPct val="90000"/>
              </a:lnSpc>
              <a:spcBef>
                <a:spcPts val="588"/>
              </a:spcBef>
              <a:spcAft>
                <a:spcPts val="1763"/>
              </a:spcAft>
              <a:buClr>
                <a:schemeClr val="tx1"/>
              </a:buClr>
              <a:buSzPct val="100000"/>
            </a:pPr>
            <a:r>
              <a:rPr lang="en-US" sz="3135" b="1" dirty="0"/>
              <a:t>100+ Visual Studio projects</a:t>
            </a:r>
          </a:p>
          <a:p>
            <a:pPr>
              <a:lnSpc>
                <a:spcPct val="90000"/>
              </a:lnSpc>
              <a:spcBef>
                <a:spcPts val="588"/>
              </a:spcBef>
              <a:spcAft>
                <a:spcPts val="2939"/>
              </a:spcAft>
              <a:buClr>
                <a:schemeClr val="tx1"/>
              </a:buClr>
              <a:buSzPct val="100000"/>
            </a:pPr>
            <a:r>
              <a:rPr lang="en-US" sz="2351" dirty="0">
                <a:latin typeface="+mj-lt"/>
              </a:rPr>
              <a:t>Common scenarios</a:t>
            </a:r>
            <a:br>
              <a:rPr lang="en-US" sz="2351" dirty="0">
                <a:latin typeface="+mj-lt"/>
              </a:rPr>
            </a:br>
            <a:r>
              <a:rPr lang="en-US" sz="2351" dirty="0">
                <a:latin typeface="+mj-lt"/>
              </a:rPr>
              <a:t>Branding</a:t>
            </a:r>
            <a:br>
              <a:rPr lang="en-US" sz="2351" dirty="0">
                <a:latin typeface="+mj-lt"/>
              </a:rPr>
            </a:br>
            <a:r>
              <a:rPr lang="en-US" sz="2351" dirty="0">
                <a:latin typeface="+mj-lt"/>
              </a:rPr>
              <a:t>Site provisioning</a:t>
            </a:r>
            <a:br>
              <a:rPr lang="en-US" sz="2351" dirty="0">
                <a:latin typeface="+mj-lt"/>
              </a:rPr>
            </a:br>
            <a:r>
              <a:rPr lang="en-US" sz="2351" dirty="0">
                <a:latin typeface="+mj-lt"/>
              </a:rPr>
              <a:t>Remote event receivers </a:t>
            </a:r>
          </a:p>
        </p:txBody>
      </p:sp>
      <p:sp>
        <p:nvSpPr>
          <p:cNvPr id="5" name="Rectangle 4"/>
          <p:cNvSpPr/>
          <p:nvPr/>
        </p:nvSpPr>
        <p:spPr>
          <a:xfrm>
            <a:off x="5739107" y="4656261"/>
            <a:ext cx="5323009" cy="1069437"/>
          </a:xfrm>
          <a:prstGeom prst="rect">
            <a:avLst/>
          </a:prstGeom>
        </p:spPr>
        <p:txBody>
          <a:bodyPr wrap="square">
            <a:spAutoFit/>
          </a:bodyPr>
          <a:lstStyle/>
          <a:p>
            <a:pPr>
              <a:lnSpc>
                <a:spcPct val="90000"/>
              </a:lnSpc>
              <a:spcBef>
                <a:spcPts val="588"/>
              </a:spcBef>
              <a:spcAft>
                <a:spcPts val="2939"/>
              </a:spcAft>
              <a:buClr>
                <a:schemeClr val="tx1"/>
              </a:buClr>
              <a:buSzPct val="100000"/>
            </a:pPr>
            <a:r>
              <a:rPr lang="en-US" sz="2351" dirty="0">
                <a:latin typeface="+mj-lt"/>
              </a:rPr>
              <a:t>UX component</a:t>
            </a:r>
            <a:br>
              <a:rPr lang="en-US" sz="2351" dirty="0">
                <a:latin typeface="+mj-lt"/>
              </a:rPr>
            </a:br>
            <a:r>
              <a:rPr lang="en-US" sz="2351" dirty="0">
                <a:latin typeface="+mj-lt"/>
              </a:rPr>
              <a:t>Taxonomy driven navigation</a:t>
            </a:r>
            <a:br>
              <a:rPr lang="en-US" sz="2351" dirty="0">
                <a:latin typeface="+mj-lt"/>
              </a:rPr>
            </a:br>
            <a:r>
              <a:rPr lang="en-US" sz="2351" dirty="0">
                <a:latin typeface="+mj-lt"/>
              </a:rPr>
              <a:t>And much more…</a:t>
            </a:r>
            <a:endParaRPr lang="en-US" sz="2351" u="sng" dirty="0">
              <a:latin typeface="+mj-lt"/>
            </a:endParaRPr>
          </a:p>
        </p:txBody>
      </p:sp>
      <p:grpSp>
        <p:nvGrpSpPr>
          <p:cNvPr id="32" name="Group 701"/>
          <p:cNvGrpSpPr>
            <a:grpSpLocks noChangeAspect="1"/>
          </p:cNvGrpSpPr>
          <p:nvPr/>
        </p:nvGrpSpPr>
        <p:grpSpPr bwMode="auto">
          <a:xfrm>
            <a:off x="392170" y="3909805"/>
            <a:ext cx="918403" cy="831817"/>
            <a:chOff x="10488" y="-2313"/>
            <a:chExt cx="944" cy="855"/>
          </a:xfrm>
          <a:solidFill>
            <a:schemeClr val="tx1">
              <a:lumMod val="50000"/>
              <a:lumOff val="50000"/>
            </a:schemeClr>
          </a:solidFill>
        </p:grpSpPr>
        <p:sp>
          <p:nvSpPr>
            <p:cNvPr id="33" name="Freeform 702"/>
            <p:cNvSpPr>
              <a:spLocks/>
            </p:cNvSpPr>
            <p:nvPr/>
          </p:nvSpPr>
          <p:spPr bwMode="auto">
            <a:xfrm>
              <a:off x="10488" y="-2313"/>
              <a:ext cx="779" cy="586"/>
            </a:xfrm>
            <a:custGeom>
              <a:avLst/>
              <a:gdLst>
                <a:gd name="T0" fmla="*/ 35 w 330"/>
                <a:gd name="T1" fmla="*/ 73 h 248"/>
                <a:gd name="T2" fmla="*/ 35 w 330"/>
                <a:gd name="T3" fmla="*/ 248 h 248"/>
                <a:gd name="T4" fmla="*/ 9 w 330"/>
                <a:gd name="T5" fmla="*/ 248 h 248"/>
                <a:gd name="T6" fmla="*/ 0 w 330"/>
                <a:gd name="T7" fmla="*/ 239 h 248"/>
                <a:gd name="T8" fmla="*/ 0 w 330"/>
                <a:gd name="T9" fmla="*/ 13 h 248"/>
                <a:gd name="T10" fmla="*/ 13 w 330"/>
                <a:gd name="T11" fmla="*/ 0 h 248"/>
                <a:gd name="T12" fmla="*/ 129 w 330"/>
                <a:gd name="T13" fmla="*/ 0 h 248"/>
                <a:gd name="T14" fmla="*/ 142 w 330"/>
                <a:gd name="T15" fmla="*/ 13 h 248"/>
                <a:gd name="T16" fmla="*/ 142 w 330"/>
                <a:gd name="T17" fmla="*/ 27 h 248"/>
                <a:gd name="T18" fmla="*/ 321 w 330"/>
                <a:gd name="T19" fmla="*/ 27 h 248"/>
                <a:gd name="T20" fmla="*/ 330 w 330"/>
                <a:gd name="T21" fmla="*/ 36 h 248"/>
                <a:gd name="T22" fmla="*/ 330 w 330"/>
                <a:gd name="T23" fmla="*/ 86 h 248"/>
                <a:gd name="T24" fmla="*/ 177 w 330"/>
                <a:gd name="T25" fmla="*/ 86 h 248"/>
                <a:gd name="T26" fmla="*/ 177 w 330"/>
                <a:gd name="T27" fmla="*/ 73 h 248"/>
                <a:gd name="T28" fmla="*/ 164 w 330"/>
                <a:gd name="T29" fmla="*/ 59 h 248"/>
                <a:gd name="T30" fmla="*/ 49 w 330"/>
                <a:gd name="T31" fmla="*/ 59 h 248"/>
                <a:gd name="T32" fmla="*/ 35 w 330"/>
                <a:gd name="T33" fmla="*/ 73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0" h="248">
                  <a:moveTo>
                    <a:pt x="35" y="73"/>
                  </a:moveTo>
                  <a:cubicBezTo>
                    <a:pt x="35" y="248"/>
                    <a:pt x="35" y="248"/>
                    <a:pt x="35" y="248"/>
                  </a:cubicBezTo>
                  <a:cubicBezTo>
                    <a:pt x="9" y="248"/>
                    <a:pt x="9" y="248"/>
                    <a:pt x="9" y="248"/>
                  </a:cubicBezTo>
                  <a:cubicBezTo>
                    <a:pt x="4" y="248"/>
                    <a:pt x="0" y="244"/>
                    <a:pt x="0" y="239"/>
                  </a:cubicBezTo>
                  <a:cubicBezTo>
                    <a:pt x="0" y="13"/>
                    <a:pt x="0" y="13"/>
                    <a:pt x="0" y="13"/>
                  </a:cubicBezTo>
                  <a:cubicBezTo>
                    <a:pt x="0" y="6"/>
                    <a:pt x="6" y="0"/>
                    <a:pt x="13" y="0"/>
                  </a:cubicBezTo>
                  <a:cubicBezTo>
                    <a:pt x="129" y="0"/>
                    <a:pt x="129" y="0"/>
                    <a:pt x="129" y="0"/>
                  </a:cubicBezTo>
                  <a:cubicBezTo>
                    <a:pt x="137" y="0"/>
                    <a:pt x="142" y="6"/>
                    <a:pt x="142" y="13"/>
                  </a:cubicBezTo>
                  <a:cubicBezTo>
                    <a:pt x="142" y="27"/>
                    <a:pt x="142" y="27"/>
                    <a:pt x="142" y="27"/>
                  </a:cubicBezTo>
                  <a:cubicBezTo>
                    <a:pt x="321" y="27"/>
                    <a:pt x="321" y="27"/>
                    <a:pt x="321" y="27"/>
                  </a:cubicBezTo>
                  <a:cubicBezTo>
                    <a:pt x="326" y="27"/>
                    <a:pt x="330" y="31"/>
                    <a:pt x="330" y="36"/>
                  </a:cubicBezTo>
                  <a:cubicBezTo>
                    <a:pt x="330" y="86"/>
                    <a:pt x="330" y="86"/>
                    <a:pt x="330" y="86"/>
                  </a:cubicBezTo>
                  <a:cubicBezTo>
                    <a:pt x="177" y="86"/>
                    <a:pt x="177" y="86"/>
                    <a:pt x="177" y="86"/>
                  </a:cubicBezTo>
                  <a:cubicBezTo>
                    <a:pt x="177" y="73"/>
                    <a:pt x="177" y="73"/>
                    <a:pt x="177" y="73"/>
                  </a:cubicBezTo>
                  <a:cubicBezTo>
                    <a:pt x="177" y="65"/>
                    <a:pt x="172" y="59"/>
                    <a:pt x="164" y="59"/>
                  </a:cubicBezTo>
                  <a:cubicBezTo>
                    <a:pt x="49" y="59"/>
                    <a:pt x="49" y="59"/>
                    <a:pt x="49" y="59"/>
                  </a:cubicBezTo>
                  <a:cubicBezTo>
                    <a:pt x="41" y="59"/>
                    <a:pt x="35" y="65"/>
                    <a:pt x="35"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96" tIns="44798" rIns="89596" bIns="44798" numCol="1" anchor="t" anchorCtr="0" compatLnSpc="1">
              <a:prstTxWarp prst="textNoShape">
                <a:avLst/>
              </a:prstTxWarp>
            </a:bodyPr>
            <a:lstStyle/>
            <a:p>
              <a:pPr algn="just" defTabSz="895898"/>
              <a:endParaRPr lang="en-US" sz="1666"/>
            </a:p>
          </p:txBody>
        </p:sp>
        <p:sp>
          <p:nvSpPr>
            <p:cNvPr id="34" name="Freeform 703"/>
            <p:cNvSpPr>
              <a:spLocks/>
            </p:cNvSpPr>
            <p:nvPr/>
          </p:nvSpPr>
          <p:spPr bwMode="auto">
            <a:xfrm>
              <a:off x="10653" y="-2044"/>
              <a:ext cx="779" cy="586"/>
            </a:xfrm>
            <a:custGeom>
              <a:avLst/>
              <a:gdLst>
                <a:gd name="T0" fmla="*/ 321 w 330"/>
                <a:gd name="T1" fmla="*/ 27 h 248"/>
                <a:gd name="T2" fmla="*/ 143 w 330"/>
                <a:gd name="T3" fmla="*/ 27 h 248"/>
                <a:gd name="T4" fmla="*/ 143 w 330"/>
                <a:gd name="T5" fmla="*/ 14 h 248"/>
                <a:gd name="T6" fmla="*/ 129 w 330"/>
                <a:gd name="T7" fmla="*/ 0 h 248"/>
                <a:gd name="T8" fmla="*/ 14 w 330"/>
                <a:gd name="T9" fmla="*/ 0 h 248"/>
                <a:gd name="T10" fmla="*/ 0 w 330"/>
                <a:gd name="T11" fmla="*/ 14 h 248"/>
                <a:gd name="T12" fmla="*/ 0 w 330"/>
                <a:gd name="T13" fmla="*/ 239 h 248"/>
                <a:gd name="T14" fmla="*/ 9 w 330"/>
                <a:gd name="T15" fmla="*/ 248 h 248"/>
                <a:gd name="T16" fmla="*/ 35 w 330"/>
                <a:gd name="T17" fmla="*/ 248 h 248"/>
                <a:gd name="T18" fmla="*/ 321 w 330"/>
                <a:gd name="T19" fmla="*/ 248 h 248"/>
                <a:gd name="T20" fmla="*/ 330 w 330"/>
                <a:gd name="T21" fmla="*/ 239 h 248"/>
                <a:gd name="T22" fmla="*/ 330 w 330"/>
                <a:gd name="T23" fmla="*/ 36 h 248"/>
                <a:gd name="T24" fmla="*/ 321 w 330"/>
                <a:gd name="T25" fmla="*/ 27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0" h="248">
                  <a:moveTo>
                    <a:pt x="321" y="27"/>
                  </a:moveTo>
                  <a:cubicBezTo>
                    <a:pt x="143" y="27"/>
                    <a:pt x="143" y="27"/>
                    <a:pt x="143" y="27"/>
                  </a:cubicBezTo>
                  <a:cubicBezTo>
                    <a:pt x="143" y="14"/>
                    <a:pt x="143" y="14"/>
                    <a:pt x="143" y="14"/>
                  </a:cubicBezTo>
                  <a:cubicBezTo>
                    <a:pt x="143" y="6"/>
                    <a:pt x="137" y="0"/>
                    <a:pt x="129" y="0"/>
                  </a:cubicBezTo>
                  <a:cubicBezTo>
                    <a:pt x="14" y="0"/>
                    <a:pt x="14" y="0"/>
                    <a:pt x="14" y="0"/>
                  </a:cubicBezTo>
                  <a:cubicBezTo>
                    <a:pt x="6" y="0"/>
                    <a:pt x="0" y="7"/>
                    <a:pt x="0" y="14"/>
                  </a:cubicBezTo>
                  <a:cubicBezTo>
                    <a:pt x="0" y="239"/>
                    <a:pt x="0" y="239"/>
                    <a:pt x="0" y="239"/>
                  </a:cubicBezTo>
                  <a:cubicBezTo>
                    <a:pt x="0" y="244"/>
                    <a:pt x="4" y="248"/>
                    <a:pt x="9" y="248"/>
                  </a:cubicBezTo>
                  <a:cubicBezTo>
                    <a:pt x="35" y="248"/>
                    <a:pt x="35" y="248"/>
                    <a:pt x="35" y="248"/>
                  </a:cubicBezTo>
                  <a:cubicBezTo>
                    <a:pt x="321" y="248"/>
                    <a:pt x="321" y="248"/>
                    <a:pt x="321" y="248"/>
                  </a:cubicBezTo>
                  <a:cubicBezTo>
                    <a:pt x="326" y="248"/>
                    <a:pt x="330" y="244"/>
                    <a:pt x="330" y="239"/>
                  </a:cubicBezTo>
                  <a:cubicBezTo>
                    <a:pt x="330" y="36"/>
                    <a:pt x="330" y="36"/>
                    <a:pt x="330" y="36"/>
                  </a:cubicBezTo>
                  <a:cubicBezTo>
                    <a:pt x="330" y="31"/>
                    <a:pt x="326" y="27"/>
                    <a:pt x="321" y="27"/>
                  </a:cubicBez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96" tIns="44798" rIns="89596" bIns="44798" numCol="1" anchor="t" anchorCtr="0" compatLnSpc="1">
              <a:prstTxWarp prst="textNoShape">
                <a:avLst/>
              </a:prstTxWarp>
            </a:bodyPr>
            <a:lstStyle/>
            <a:p>
              <a:pPr algn="just" defTabSz="895898"/>
              <a:endParaRPr lang="en-US" sz="1666"/>
            </a:p>
          </p:txBody>
        </p:sp>
      </p:grpSp>
      <p:grpSp>
        <p:nvGrpSpPr>
          <p:cNvPr id="36" name="Group 35"/>
          <p:cNvGrpSpPr/>
          <p:nvPr/>
        </p:nvGrpSpPr>
        <p:grpSpPr bwMode="black">
          <a:xfrm>
            <a:off x="384923" y="1944201"/>
            <a:ext cx="961014" cy="781827"/>
            <a:chOff x="5184775" y="225425"/>
            <a:chExt cx="1500188" cy="1220788"/>
          </a:xfrm>
          <a:solidFill>
            <a:schemeClr val="bg1">
              <a:lumMod val="50000"/>
            </a:schemeClr>
          </a:solidFill>
        </p:grpSpPr>
        <p:sp>
          <p:nvSpPr>
            <p:cNvPr id="37"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4798" rIns="89596" bIns="44798" numCol="1" anchor="t" anchorCtr="0" compatLnSpc="1">
              <a:prstTxWarp prst="textNoShape">
                <a:avLst/>
              </a:prstTxWarp>
            </a:bodyPr>
            <a:lstStyle/>
            <a:p>
              <a:pPr algn="ctr" defTabSz="895898"/>
              <a:endParaRPr lang="en-US" sz="1568"/>
            </a:p>
          </p:txBody>
        </p:sp>
        <p:sp>
          <p:nvSpPr>
            <p:cNvPr id="38" name="Oval 87"/>
            <p:cNvSpPr>
              <a:spLocks noChangeArrowheads="1"/>
            </p:cNvSpPr>
            <p:nvPr/>
          </p:nvSpPr>
          <p:spPr bwMode="black">
            <a:xfrm>
              <a:off x="5649158" y="794500"/>
              <a:ext cx="203200" cy="2032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4798" rIns="89596" bIns="44798" numCol="1" anchor="t" anchorCtr="0" compatLnSpc="1">
              <a:prstTxWarp prst="textNoShape">
                <a:avLst/>
              </a:prstTxWarp>
            </a:bodyPr>
            <a:lstStyle/>
            <a:p>
              <a:pPr algn="ctr" defTabSz="895898"/>
              <a:endParaRPr lang="en-US" sz="1568"/>
            </a:p>
          </p:txBody>
        </p:sp>
        <p:sp>
          <p:nvSpPr>
            <p:cNvPr id="39"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4798" rIns="89596" bIns="44798" numCol="1" anchor="t" anchorCtr="0" compatLnSpc="1">
              <a:prstTxWarp prst="textNoShape">
                <a:avLst/>
              </a:prstTxWarp>
            </a:bodyPr>
            <a:lstStyle/>
            <a:p>
              <a:pPr algn="ctr" defTabSz="895898"/>
              <a:endParaRPr lang="en-US" sz="1568"/>
            </a:p>
          </p:txBody>
        </p:sp>
        <p:sp>
          <p:nvSpPr>
            <p:cNvPr id="40" name="Oval 87"/>
            <p:cNvSpPr>
              <a:spLocks noChangeArrowheads="1"/>
            </p:cNvSpPr>
            <p:nvPr/>
          </p:nvSpPr>
          <p:spPr bwMode="black">
            <a:xfrm>
              <a:off x="6374687" y="487981"/>
              <a:ext cx="69870" cy="6987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4798" rIns="89596" bIns="44798" numCol="1" anchor="t" anchorCtr="0" compatLnSpc="1">
              <a:prstTxWarp prst="textNoShape">
                <a:avLst/>
              </a:prstTxWarp>
            </a:bodyPr>
            <a:lstStyle/>
            <a:p>
              <a:pPr algn="ctr" defTabSz="895898"/>
              <a:endParaRPr lang="en-US" sz="1568"/>
            </a:p>
          </p:txBody>
        </p:sp>
      </p:grpSp>
      <p:sp>
        <p:nvSpPr>
          <p:cNvPr id="21" name="Rectangle 20"/>
          <p:cNvSpPr/>
          <p:nvPr/>
        </p:nvSpPr>
        <p:spPr>
          <a:xfrm>
            <a:off x="1587" y="6502424"/>
            <a:ext cx="8075097" cy="338466"/>
          </a:xfrm>
          <a:prstGeom prst="rect">
            <a:avLst/>
          </a:prstGeom>
        </p:spPr>
        <p:txBody>
          <a:bodyPr wrap="square">
            <a:spAutoFit/>
          </a:bodyPr>
          <a:lstStyle/>
          <a:p>
            <a:r>
              <a:rPr lang="en-US" sz="1600" dirty="0"/>
              <a:t>Patterns and Practices Yammer Group - </a:t>
            </a:r>
            <a:r>
              <a:rPr lang="en-US" sz="1600" u="sng" dirty="0"/>
              <a:t>http://aka.ms/officedevpnpYammer</a:t>
            </a:r>
            <a:r>
              <a:rPr lang="en-US" sz="1600" dirty="0"/>
              <a:t> </a:t>
            </a:r>
            <a:endParaRPr lang="en-US" sz="1400" dirty="0"/>
          </a:p>
        </p:txBody>
      </p:sp>
      <p:sp>
        <p:nvSpPr>
          <p:cNvPr id="24" name="Rectangle 23"/>
          <p:cNvSpPr/>
          <p:nvPr/>
        </p:nvSpPr>
        <p:spPr>
          <a:xfrm>
            <a:off x="4898240" y="505398"/>
            <a:ext cx="5003593" cy="646035"/>
          </a:xfrm>
          <a:prstGeom prst="rect">
            <a:avLst/>
          </a:prstGeom>
        </p:spPr>
        <p:txBody>
          <a:bodyPr wrap="none">
            <a:spAutoFit/>
          </a:bodyPr>
          <a:lstStyle/>
          <a:p>
            <a:pPr algn="r">
              <a:lnSpc>
                <a:spcPct val="90000"/>
              </a:lnSpc>
              <a:spcBef>
                <a:spcPts val="588"/>
              </a:spcBef>
              <a:spcAft>
                <a:spcPts val="2939"/>
              </a:spcAft>
              <a:buClr>
                <a:schemeClr val="tx1"/>
              </a:buClr>
              <a:buSzPct val="100000"/>
            </a:pPr>
            <a:r>
              <a:rPr lang="en-US" sz="3999" u="sng" dirty="0"/>
              <a:t>aka.ms/</a:t>
            </a:r>
            <a:r>
              <a:rPr lang="en-US" sz="3999" u="sng" dirty="0" err="1"/>
              <a:t>OfficeDevPnP</a:t>
            </a:r>
            <a:endParaRPr lang="en-US" sz="3999" u="sng" dirty="0"/>
          </a:p>
        </p:txBody>
      </p:sp>
      <p:pic>
        <p:nvPicPr>
          <p:cNvPr id="2" name="Picture 1"/>
          <p:cNvPicPr>
            <a:picLocks noChangeAspect="1"/>
          </p:cNvPicPr>
          <p:nvPr/>
        </p:nvPicPr>
        <p:blipFill>
          <a:blip r:embed="rId3"/>
          <a:stretch>
            <a:fillRect/>
          </a:stretch>
        </p:blipFill>
        <p:spPr>
          <a:xfrm>
            <a:off x="0" y="0"/>
            <a:ext cx="6229745" cy="1656961"/>
          </a:xfrm>
          <a:prstGeom prst="rect">
            <a:avLst/>
          </a:prstGeom>
        </p:spPr>
      </p:pic>
    </p:spTree>
    <p:extLst>
      <p:ext uri="{BB962C8B-B14F-4D97-AF65-F5344CB8AC3E}">
        <p14:creationId xmlns:p14="http://schemas.microsoft.com/office/powerpoint/2010/main" val="37487884"/>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350"/>
                                  </p:stCondLst>
                                  <p:childTnLst>
                                    <p:set>
                                      <p:cBhvr>
                                        <p:cTn id="10" dur="1" fill="hold">
                                          <p:stCondLst>
                                            <p:cond delay="0"/>
                                          </p:stCondLst>
                                        </p:cTn>
                                        <p:tgtEl>
                                          <p:spTgt spid="42"/>
                                        </p:tgtEl>
                                        <p:attrNameLst>
                                          <p:attrName>style.visibility</p:attrName>
                                        </p:attrNameLst>
                                      </p:cBhvr>
                                      <p:to>
                                        <p:strVal val="visible"/>
                                      </p:to>
                                    </p:set>
                                    <p:anim calcmode="lin" valueType="num">
                                      <p:cBhvr additive="base">
                                        <p:cTn id="11" dur="500" fill="hold"/>
                                        <p:tgtEl>
                                          <p:spTgt spid="42"/>
                                        </p:tgtEl>
                                        <p:attrNameLst>
                                          <p:attrName>ppt_x</p:attrName>
                                        </p:attrNameLst>
                                      </p:cBhvr>
                                      <p:tavLst>
                                        <p:tav tm="0">
                                          <p:val>
                                            <p:strVal val="0-#ppt_w/2"/>
                                          </p:val>
                                        </p:tav>
                                        <p:tav tm="100000">
                                          <p:val>
                                            <p:strVal val="#ppt_x"/>
                                          </p:val>
                                        </p:tav>
                                      </p:tavLst>
                                    </p:anim>
                                    <p:anim calcmode="lin" valueType="num">
                                      <p:cBhvr additive="base">
                                        <p:cTn id="12" dur="500" fill="hold"/>
                                        <p:tgtEl>
                                          <p:spTgt spid="42"/>
                                        </p:tgtEl>
                                        <p:attrNameLst>
                                          <p:attrName>ppt_y</p:attrName>
                                        </p:attrNameLst>
                                      </p:cBhvr>
                                      <p:tavLst>
                                        <p:tav tm="0">
                                          <p:val>
                                            <p:strVal val="#ppt_y"/>
                                          </p:val>
                                        </p:tav>
                                        <p:tav tm="100000">
                                          <p:val>
                                            <p:strVal val="#ppt_y"/>
                                          </p:val>
                                        </p:tav>
                                      </p:tavLst>
                                    </p:anim>
                                  </p:childTnLst>
                                </p:cTn>
                              </p:par>
                              <p:par>
                                <p:cTn id="13" presetID="10" presetClass="entr" presetSubtype="0" fill="hold" nodeType="withEffect">
                                  <p:stCondLst>
                                    <p:cond delay="70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300"/>
                                        <p:tgtEl>
                                          <p:spTgt spid="36"/>
                                        </p:tgtEl>
                                      </p:cBhvr>
                                    </p:animEffect>
                                  </p:childTnLst>
                                </p:cTn>
                              </p:par>
                              <p:par>
                                <p:cTn id="16" presetID="63" presetClass="path" presetSubtype="0" decel="100000" fill="hold" nodeType="withEffect">
                                  <p:stCondLst>
                                    <p:cond delay="700"/>
                                  </p:stCondLst>
                                  <p:childTnLst>
                                    <p:animMotion origin="layout" path="M -3.75E-6 -1.85185E-6 L 0.01511 -1.85185E-6 " pathEditMode="relative" rAng="0" ptsTypes="AA">
                                      <p:cBhvr>
                                        <p:cTn id="17" dur="500" spd="-100000" fill="hold"/>
                                        <p:tgtEl>
                                          <p:spTgt spid="36"/>
                                        </p:tgtEl>
                                        <p:attrNameLst>
                                          <p:attrName>ppt_x</p:attrName>
                                          <p:attrName>ppt_y</p:attrName>
                                        </p:attrNameLst>
                                      </p:cBhvr>
                                      <p:rCtr x="755" y="0"/>
                                    </p:animMotion>
                                  </p:childTnLst>
                                </p:cTn>
                              </p:par>
                              <p:par>
                                <p:cTn id="18" presetID="10" presetClass="entr" presetSubtype="0" fill="hold" grpId="0" nodeType="withEffect">
                                  <p:stCondLst>
                                    <p:cond delay="80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300"/>
                                        <p:tgtEl>
                                          <p:spTgt spid="19"/>
                                        </p:tgtEl>
                                      </p:cBhvr>
                                    </p:animEffect>
                                  </p:childTnLst>
                                </p:cTn>
                              </p:par>
                              <p:par>
                                <p:cTn id="21" presetID="63" presetClass="path" presetSubtype="0" decel="100000" fill="hold" grpId="1" nodeType="withEffect">
                                  <p:stCondLst>
                                    <p:cond delay="800"/>
                                  </p:stCondLst>
                                  <p:childTnLst>
                                    <p:animMotion origin="layout" path="M 4.79167E-6 1.11111E-6 L 0.0151 1.11111E-6 " pathEditMode="relative" rAng="0" ptsTypes="AA">
                                      <p:cBhvr>
                                        <p:cTn id="22" dur="500" spd="-100000" fill="hold"/>
                                        <p:tgtEl>
                                          <p:spTgt spid="19"/>
                                        </p:tgtEl>
                                        <p:attrNameLst>
                                          <p:attrName>ppt_x</p:attrName>
                                          <p:attrName>ppt_y</p:attrName>
                                        </p:attrNameLst>
                                      </p:cBhvr>
                                      <p:rCtr x="755" y="0"/>
                                    </p:animMotion>
                                  </p:childTnLst>
                                </p:cTn>
                              </p:par>
                              <p:par>
                                <p:cTn id="23" presetID="10" presetClass="entr" presetSubtype="0" fill="hold" nodeType="withEffect">
                                  <p:stCondLst>
                                    <p:cond delay="90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300"/>
                                        <p:tgtEl>
                                          <p:spTgt spid="32"/>
                                        </p:tgtEl>
                                      </p:cBhvr>
                                    </p:animEffect>
                                  </p:childTnLst>
                                </p:cTn>
                              </p:par>
                              <p:par>
                                <p:cTn id="26" presetID="63" presetClass="path" presetSubtype="0" decel="100000" fill="hold" nodeType="withEffect">
                                  <p:stCondLst>
                                    <p:cond delay="900"/>
                                  </p:stCondLst>
                                  <p:childTnLst>
                                    <p:animMotion origin="layout" path="M -1.875E-6 3.7037E-7 L 0.01511 3.7037E-7 " pathEditMode="relative" rAng="0" ptsTypes="AA">
                                      <p:cBhvr>
                                        <p:cTn id="27" dur="500" spd="-100000" fill="hold"/>
                                        <p:tgtEl>
                                          <p:spTgt spid="32"/>
                                        </p:tgtEl>
                                        <p:attrNameLst>
                                          <p:attrName>ppt_x</p:attrName>
                                          <p:attrName>ppt_y</p:attrName>
                                        </p:attrNameLst>
                                      </p:cBhvr>
                                      <p:rCtr x="755" y="0"/>
                                    </p:animMotion>
                                  </p:childTnLst>
                                </p:cTn>
                              </p:par>
                              <p:par>
                                <p:cTn id="28" presetID="10" presetClass="entr" presetSubtype="0" fill="hold" grpId="0" nodeType="withEffect">
                                  <p:stCondLst>
                                    <p:cond delay="100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300"/>
                                        <p:tgtEl>
                                          <p:spTgt spid="20"/>
                                        </p:tgtEl>
                                      </p:cBhvr>
                                    </p:animEffect>
                                  </p:childTnLst>
                                </p:cTn>
                              </p:par>
                              <p:par>
                                <p:cTn id="31" presetID="63" presetClass="path" presetSubtype="0" decel="100000" fill="hold" grpId="1" nodeType="withEffect">
                                  <p:stCondLst>
                                    <p:cond delay="1000"/>
                                  </p:stCondLst>
                                  <p:childTnLst>
                                    <p:animMotion origin="layout" path="M 1.66667E-6 3.33333E-6 L 0.0151 3.33333E-6 " pathEditMode="relative" rAng="0" ptsTypes="AA">
                                      <p:cBhvr>
                                        <p:cTn id="32" dur="500" spd="-100000" fill="hold"/>
                                        <p:tgtEl>
                                          <p:spTgt spid="20"/>
                                        </p:tgtEl>
                                        <p:attrNameLst>
                                          <p:attrName>ppt_x</p:attrName>
                                          <p:attrName>ppt_y</p:attrName>
                                        </p:attrNameLst>
                                      </p:cBhvr>
                                      <p:rCtr x="755" y="0"/>
                                    </p:animMotion>
                                  </p:childTnLst>
                                </p:cTn>
                              </p:par>
                              <p:par>
                                <p:cTn id="33" presetID="10" presetClass="entr" presetSubtype="0" fill="hold" grpId="0" nodeType="withEffect">
                                  <p:stCondLst>
                                    <p:cond delay="100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300"/>
                                        <p:tgtEl>
                                          <p:spTgt spid="5"/>
                                        </p:tgtEl>
                                      </p:cBhvr>
                                    </p:animEffect>
                                  </p:childTnLst>
                                </p:cTn>
                              </p:par>
                              <p:par>
                                <p:cTn id="36" presetID="63" presetClass="path" presetSubtype="0" decel="100000" fill="hold" grpId="1" nodeType="withEffect">
                                  <p:stCondLst>
                                    <p:cond delay="1000"/>
                                  </p:stCondLst>
                                  <p:childTnLst>
                                    <p:animMotion origin="layout" path="M 1.45833E-6 2.96296E-6 L 0.0151 2.96296E-6 " pathEditMode="relative" rAng="0" ptsTypes="AA">
                                      <p:cBhvr>
                                        <p:cTn id="37" dur="500" spd="-100000" fill="hold"/>
                                        <p:tgtEl>
                                          <p:spTgt spid="5"/>
                                        </p:tgtEl>
                                        <p:attrNameLst>
                                          <p:attrName>ppt_x</p:attrName>
                                          <p:attrName>ppt_y</p:attrName>
                                        </p:attrNameLst>
                                      </p:cBhvr>
                                      <p:rCtr x="75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6" grpId="0" animBg="1"/>
      <p:bldP spid="19" grpId="0"/>
      <p:bldP spid="19" grpId="1"/>
      <p:bldP spid="20" grpId="0"/>
      <p:bldP spid="20" grpId="1"/>
      <p:bldP spid="5" grpId="0"/>
      <p:bldP spid="5"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bwMode="auto">
          <a:xfrm>
            <a:off x="6554793" y="2131362"/>
            <a:ext cx="5264825" cy="1027924"/>
          </a:xfrm>
          <a:prstGeom prst="rect">
            <a:avLst/>
          </a:prstGeom>
          <a:solidFill>
            <a:schemeClr val="bg2">
              <a:lumMod val="85000"/>
              <a:alpha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210" name="Data"/>
          <p:cNvSpPr/>
          <p:nvPr/>
        </p:nvSpPr>
        <p:spPr bwMode="auto">
          <a:xfrm>
            <a:off x="6353486" y="1224851"/>
            <a:ext cx="5630439" cy="726689"/>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6246" rIns="179140" bIns="143313" numCol="1" spcCol="0" rtlCol="0" fromWordArt="0" anchor="ctr" anchorCtr="0" forceAA="0" compatLnSpc="1">
            <a:prstTxWarp prst="textNoShape">
              <a:avLst/>
            </a:prstTxWarp>
            <a:noAutofit/>
          </a:bodyPr>
          <a:lstStyle/>
          <a:p>
            <a:pPr algn="ctr" defTabSz="913291" fontAlgn="base">
              <a:lnSpc>
                <a:spcPct val="90000"/>
              </a:lnSpc>
              <a:spcBef>
                <a:spcPct val="0"/>
              </a:spcBef>
              <a:spcAft>
                <a:spcPct val="0"/>
              </a:spcAft>
            </a:pPr>
            <a:r>
              <a:rPr lang="en-US" sz="5397" b="1" spc="-20">
                <a:gradFill>
                  <a:gsLst>
                    <a:gs pos="83000">
                      <a:srgbClr val="FFFFFF"/>
                    </a:gs>
                    <a:gs pos="100000">
                      <a:srgbClr val="FFFFFF"/>
                    </a:gs>
                  </a:gsLst>
                  <a:lin ang="5400000" scaled="1"/>
                </a:gradFill>
                <a:latin typeface="Segoe UI Light" panose="020B0502040204020203" pitchFamily="34" charset="0"/>
                <a:cs typeface="Segoe UI Light" panose="020B0502040204020203" pitchFamily="34" charset="0"/>
              </a:rPr>
              <a:t>DATA</a:t>
            </a:r>
            <a:endParaRPr lang="en-US" sz="5397" b="1" spc="-20" dirty="0">
              <a:gradFill>
                <a:gsLst>
                  <a:gs pos="83000">
                    <a:srgbClr val="FFFFFF"/>
                  </a:gs>
                  <a:gs pos="100000">
                    <a:srgbClr val="FFFFFF"/>
                  </a:gs>
                </a:gsLst>
                <a:lin ang="5400000" scaled="1"/>
              </a:gradFill>
              <a:latin typeface="Segoe UI Light" panose="020B0502040204020203" pitchFamily="34" charset="0"/>
              <a:cs typeface="Segoe UI Light" panose="020B0502040204020203" pitchFamily="34" charset="0"/>
            </a:endParaRPr>
          </a:p>
        </p:txBody>
      </p:sp>
      <p:sp>
        <p:nvSpPr>
          <p:cNvPr id="1277" name="USER"/>
          <p:cNvSpPr/>
          <p:nvPr/>
        </p:nvSpPr>
        <p:spPr bwMode="auto">
          <a:xfrm>
            <a:off x="457881" y="1224851"/>
            <a:ext cx="5631091" cy="726689"/>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6246" rIns="179140" bIns="143313" numCol="1" spcCol="0" rtlCol="0" fromWordArt="0" anchor="ctr" anchorCtr="0" forceAA="0" compatLnSpc="1">
            <a:prstTxWarp prst="textNoShape">
              <a:avLst/>
            </a:prstTxWarp>
            <a:noAutofit/>
          </a:bodyPr>
          <a:lstStyle/>
          <a:p>
            <a:pPr algn="ctr" defTabSz="913291" fontAlgn="base">
              <a:lnSpc>
                <a:spcPct val="90000"/>
              </a:lnSpc>
              <a:spcBef>
                <a:spcPct val="0"/>
              </a:spcBef>
              <a:spcAft>
                <a:spcPct val="0"/>
              </a:spcAft>
            </a:pPr>
            <a:r>
              <a:rPr lang="en-US" sz="5397" b="1" spc="-20" dirty="0">
                <a:gradFill>
                  <a:gsLst>
                    <a:gs pos="83000">
                      <a:srgbClr val="FFFFFF"/>
                    </a:gs>
                    <a:gs pos="100000">
                      <a:srgbClr val="FFFFFF"/>
                    </a:gs>
                  </a:gsLst>
                  <a:lin ang="5400000" scaled="1"/>
                </a:gradFill>
                <a:latin typeface="Segoe UI Light" panose="020B0502040204020203" pitchFamily="34" charset="0"/>
                <a:cs typeface="Segoe UI Light" panose="020B0502040204020203" pitchFamily="34" charset="0"/>
              </a:rPr>
              <a:t>USERS</a:t>
            </a:r>
          </a:p>
        </p:txBody>
      </p:sp>
      <p:grpSp>
        <p:nvGrpSpPr>
          <p:cNvPr id="1284" name="Group 1283"/>
          <p:cNvGrpSpPr/>
          <p:nvPr/>
        </p:nvGrpSpPr>
        <p:grpSpPr>
          <a:xfrm>
            <a:off x="540825" y="2851779"/>
            <a:ext cx="5260219" cy="2762753"/>
            <a:chOff x="540178" y="2851546"/>
            <a:chExt cx="5262336" cy="2763865"/>
          </a:xfrm>
        </p:grpSpPr>
        <p:sp>
          <p:nvSpPr>
            <p:cNvPr id="478" name="AutoShape 3"/>
            <p:cNvSpPr>
              <a:spLocks noChangeAspect="1" noChangeArrowheads="1" noTextEdit="1"/>
            </p:cNvSpPr>
            <p:nvPr/>
          </p:nvSpPr>
          <p:spPr bwMode="auto">
            <a:xfrm>
              <a:off x="855747" y="3586644"/>
              <a:ext cx="2539411" cy="2028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619" name="Rounded Rectangle 618"/>
            <p:cNvSpPr/>
            <p:nvPr/>
          </p:nvSpPr>
          <p:spPr bwMode="auto">
            <a:xfrm rot="5400000">
              <a:off x="4210932" y="4023829"/>
              <a:ext cx="1889570" cy="1293594"/>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620" name="Rounded Rectangle 619"/>
            <p:cNvSpPr/>
            <p:nvPr/>
          </p:nvSpPr>
          <p:spPr bwMode="auto">
            <a:xfrm rot="5400000">
              <a:off x="4342251" y="4075857"/>
              <a:ext cx="1626931" cy="1133942"/>
            </a:xfrm>
            <a:prstGeom prst="roundRect">
              <a:avLst>
                <a:gd name="adj" fmla="val 3643"/>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621" name="Oval 620"/>
            <p:cNvSpPr/>
            <p:nvPr/>
          </p:nvSpPr>
          <p:spPr bwMode="auto">
            <a:xfrm rot="5400000">
              <a:off x="5117455" y="5486583"/>
              <a:ext cx="76525" cy="7652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607" name="Rectangle 606"/>
            <p:cNvSpPr/>
            <p:nvPr/>
          </p:nvSpPr>
          <p:spPr>
            <a:xfrm>
              <a:off x="4649298" y="4092508"/>
              <a:ext cx="1025503" cy="1287474"/>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182" tIns="46591" rIns="93182" bIns="46591" rtlCol="0" anchor="ctr"/>
            <a:lstStyle/>
            <a:p>
              <a:pPr algn="ctr" defTabSz="932099"/>
              <a:endParaRPr lang="en-US" sz="1835">
                <a:solidFill>
                  <a:srgbClr val="000000"/>
                </a:solidFill>
              </a:endParaRPr>
            </a:p>
          </p:txBody>
        </p:sp>
        <p:sp>
          <p:nvSpPr>
            <p:cNvPr id="608" name="Rectangle 607"/>
            <p:cNvSpPr/>
            <p:nvPr/>
          </p:nvSpPr>
          <p:spPr>
            <a:xfrm>
              <a:off x="4649298" y="3911598"/>
              <a:ext cx="1025503" cy="199389"/>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182" tIns="46591" rIns="93182" bIns="46591" rtlCol="0" anchor="ctr"/>
            <a:lstStyle/>
            <a:p>
              <a:pPr algn="ctr" defTabSz="932099"/>
              <a:endParaRPr lang="en-US" sz="1835">
                <a:solidFill>
                  <a:srgbClr val="000000"/>
                </a:solidFill>
              </a:endParaRPr>
            </a:p>
          </p:txBody>
        </p:sp>
        <p:cxnSp>
          <p:nvCxnSpPr>
            <p:cNvPr id="612" name="Straight Connector 611"/>
            <p:cNvCxnSpPr/>
            <p:nvPr/>
          </p:nvCxnSpPr>
          <p:spPr>
            <a:xfrm>
              <a:off x="4731651" y="4390496"/>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3" name="Straight Connector 612"/>
            <p:cNvCxnSpPr/>
            <p:nvPr/>
          </p:nvCxnSpPr>
          <p:spPr>
            <a:xfrm>
              <a:off x="4731651" y="4494102"/>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4" name="Straight Connector 613"/>
            <p:cNvCxnSpPr/>
            <p:nvPr/>
          </p:nvCxnSpPr>
          <p:spPr>
            <a:xfrm>
              <a:off x="4731651" y="4597709"/>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5" name="Straight Connector 614"/>
            <p:cNvCxnSpPr/>
            <p:nvPr/>
          </p:nvCxnSpPr>
          <p:spPr>
            <a:xfrm>
              <a:off x="4731651" y="4701315"/>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6" name="Straight Connector 615"/>
            <p:cNvCxnSpPr/>
            <p:nvPr/>
          </p:nvCxnSpPr>
          <p:spPr>
            <a:xfrm>
              <a:off x="4731651" y="4908528"/>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7" name="Straight Connector 616"/>
            <p:cNvCxnSpPr/>
            <p:nvPr/>
          </p:nvCxnSpPr>
          <p:spPr>
            <a:xfrm>
              <a:off x="4731651" y="4804922"/>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8" name="Straight Connector 617"/>
            <p:cNvCxnSpPr/>
            <p:nvPr/>
          </p:nvCxnSpPr>
          <p:spPr>
            <a:xfrm>
              <a:off x="4731651" y="5012137"/>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11" name="Freeform 12"/>
            <p:cNvSpPr>
              <a:spLocks noEditPoints="1"/>
            </p:cNvSpPr>
            <p:nvPr/>
          </p:nvSpPr>
          <p:spPr bwMode="auto">
            <a:xfrm>
              <a:off x="5297283" y="4189760"/>
              <a:ext cx="333312" cy="325365"/>
            </a:xfrm>
            <a:custGeom>
              <a:avLst/>
              <a:gdLst>
                <a:gd name="T0" fmla="*/ 731 w 1609"/>
                <a:gd name="T1" fmla="*/ 843 h 1572"/>
                <a:gd name="T2" fmla="*/ 1444 w 1609"/>
                <a:gd name="T3" fmla="*/ 843 h 1572"/>
                <a:gd name="T4" fmla="*/ 731 w 1609"/>
                <a:gd name="T5" fmla="*/ 1572 h 1572"/>
                <a:gd name="T6" fmla="*/ 0 w 1609"/>
                <a:gd name="T7" fmla="*/ 843 h 1572"/>
                <a:gd name="T8" fmla="*/ 731 w 1609"/>
                <a:gd name="T9" fmla="*/ 132 h 1572"/>
                <a:gd name="T10" fmla="*/ 731 w 1609"/>
                <a:gd name="T11" fmla="*/ 843 h 1572"/>
                <a:gd name="T12" fmla="*/ 731 w 1609"/>
                <a:gd name="T13" fmla="*/ 843 h 1572"/>
                <a:gd name="T14" fmla="*/ 898 w 1609"/>
                <a:gd name="T15" fmla="*/ 734 h 1572"/>
                <a:gd name="T16" fmla="*/ 1609 w 1609"/>
                <a:gd name="T17" fmla="*/ 734 h 1572"/>
                <a:gd name="T18" fmla="*/ 898 w 1609"/>
                <a:gd name="T19" fmla="*/ 0 h 1572"/>
                <a:gd name="T20" fmla="*/ 898 w 1609"/>
                <a:gd name="T21" fmla="*/ 734 h 1572"/>
                <a:gd name="T22" fmla="*/ 898 w 1609"/>
                <a:gd name="T23" fmla="*/ 734 h 1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9" h="1572">
                  <a:moveTo>
                    <a:pt x="731" y="843"/>
                  </a:moveTo>
                  <a:cubicBezTo>
                    <a:pt x="1444" y="843"/>
                    <a:pt x="1444" y="843"/>
                    <a:pt x="1444" y="843"/>
                  </a:cubicBezTo>
                  <a:cubicBezTo>
                    <a:pt x="1444" y="1244"/>
                    <a:pt x="1115" y="1572"/>
                    <a:pt x="731" y="1572"/>
                  </a:cubicBezTo>
                  <a:cubicBezTo>
                    <a:pt x="329" y="1572"/>
                    <a:pt x="0" y="1244"/>
                    <a:pt x="0" y="843"/>
                  </a:cubicBezTo>
                  <a:cubicBezTo>
                    <a:pt x="0" y="460"/>
                    <a:pt x="329" y="132"/>
                    <a:pt x="731" y="132"/>
                  </a:cubicBezTo>
                  <a:cubicBezTo>
                    <a:pt x="731" y="843"/>
                    <a:pt x="731" y="843"/>
                    <a:pt x="731" y="843"/>
                  </a:cubicBezTo>
                  <a:cubicBezTo>
                    <a:pt x="731" y="843"/>
                    <a:pt x="731" y="843"/>
                    <a:pt x="731" y="843"/>
                  </a:cubicBezTo>
                  <a:close/>
                  <a:moveTo>
                    <a:pt x="898" y="734"/>
                  </a:moveTo>
                  <a:cubicBezTo>
                    <a:pt x="1609" y="734"/>
                    <a:pt x="1609" y="734"/>
                    <a:pt x="1609" y="734"/>
                  </a:cubicBezTo>
                  <a:cubicBezTo>
                    <a:pt x="1609" y="331"/>
                    <a:pt x="1281" y="0"/>
                    <a:pt x="898" y="0"/>
                  </a:cubicBezTo>
                  <a:cubicBezTo>
                    <a:pt x="898" y="734"/>
                    <a:pt x="898" y="734"/>
                    <a:pt x="898" y="734"/>
                  </a:cubicBezTo>
                  <a:cubicBezTo>
                    <a:pt x="898" y="734"/>
                    <a:pt x="898" y="734"/>
                    <a:pt x="898" y="734"/>
                  </a:cubicBezTo>
                  <a:close/>
                </a:path>
              </a:pathLst>
            </a:custGeom>
            <a:solidFill>
              <a:srgbClr val="A32B01"/>
            </a:solidFill>
            <a:ln>
              <a:noFill/>
            </a:ln>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563" name="Freeform 5"/>
            <p:cNvSpPr>
              <a:spLocks/>
            </p:cNvSpPr>
            <p:nvPr/>
          </p:nvSpPr>
          <p:spPr bwMode="auto">
            <a:xfrm>
              <a:off x="1787391" y="5363155"/>
              <a:ext cx="1714098" cy="195853"/>
            </a:xfrm>
            <a:custGeom>
              <a:avLst/>
              <a:gdLst>
                <a:gd name="T0" fmla="*/ 999 w 1094"/>
                <a:gd name="T1" fmla="*/ 0 h 125"/>
                <a:gd name="T2" fmla="*/ 76 w 1094"/>
                <a:gd name="T3" fmla="*/ 0 h 125"/>
                <a:gd name="T4" fmla="*/ 0 w 1094"/>
                <a:gd name="T5" fmla="*/ 125 h 125"/>
                <a:gd name="T6" fmla="*/ 1094 w 1094"/>
                <a:gd name="T7" fmla="*/ 125 h 125"/>
                <a:gd name="T8" fmla="*/ 999 w 1094"/>
                <a:gd name="T9" fmla="*/ 0 h 125"/>
              </a:gdLst>
              <a:ahLst/>
              <a:cxnLst>
                <a:cxn ang="0">
                  <a:pos x="T0" y="T1"/>
                </a:cxn>
                <a:cxn ang="0">
                  <a:pos x="T2" y="T3"/>
                </a:cxn>
                <a:cxn ang="0">
                  <a:pos x="T4" y="T5"/>
                </a:cxn>
                <a:cxn ang="0">
                  <a:pos x="T6" y="T7"/>
                </a:cxn>
                <a:cxn ang="0">
                  <a:pos x="T8" y="T9"/>
                </a:cxn>
              </a:cxnLst>
              <a:rect l="0" t="0" r="r" b="b"/>
              <a:pathLst>
                <a:path w="1094" h="125">
                  <a:moveTo>
                    <a:pt x="999" y="0"/>
                  </a:moveTo>
                  <a:lnTo>
                    <a:pt x="76" y="0"/>
                  </a:lnTo>
                  <a:lnTo>
                    <a:pt x="0" y="125"/>
                  </a:lnTo>
                  <a:lnTo>
                    <a:pt x="1094" y="125"/>
                  </a:lnTo>
                  <a:lnTo>
                    <a:pt x="999"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564" name="Rectangle 6"/>
            <p:cNvSpPr>
              <a:spLocks noChangeArrowheads="1"/>
            </p:cNvSpPr>
            <p:nvPr/>
          </p:nvSpPr>
          <p:spPr bwMode="auto">
            <a:xfrm>
              <a:off x="1787391" y="5559005"/>
              <a:ext cx="1714098" cy="56406"/>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565" name="Freeform 7"/>
            <p:cNvSpPr>
              <a:spLocks/>
            </p:cNvSpPr>
            <p:nvPr/>
          </p:nvSpPr>
          <p:spPr bwMode="auto">
            <a:xfrm>
              <a:off x="919374" y="2851546"/>
              <a:ext cx="3462665" cy="2065065"/>
            </a:xfrm>
            <a:custGeom>
              <a:avLst/>
              <a:gdLst>
                <a:gd name="T0" fmla="*/ 1042 w 1042"/>
                <a:gd name="T1" fmla="*/ 587 h 621"/>
                <a:gd name="T2" fmla="*/ 1008 w 1042"/>
                <a:gd name="T3" fmla="*/ 621 h 621"/>
                <a:gd name="T4" fmla="*/ 34 w 1042"/>
                <a:gd name="T5" fmla="*/ 621 h 621"/>
                <a:gd name="T6" fmla="*/ 0 w 1042"/>
                <a:gd name="T7" fmla="*/ 587 h 621"/>
                <a:gd name="T8" fmla="*/ 0 w 1042"/>
                <a:gd name="T9" fmla="*/ 34 h 621"/>
                <a:gd name="T10" fmla="*/ 34 w 1042"/>
                <a:gd name="T11" fmla="*/ 0 h 621"/>
                <a:gd name="T12" fmla="*/ 1008 w 1042"/>
                <a:gd name="T13" fmla="*/ 0 h 621"/>
                <a:gd name="T14" fmla="*/ 1042 w 1042"/>
                <a:gd name="T15" fmla="*/ 34 h 621"/>
                <a:gd name="T16" fmla="*/ 1042 w 1042"/>
                <a:gd name="T17" fmla="*/ 5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2" h="621">
                  <a:moveTo>
                    <a:pt x="1042" y="587"/>
                  </a:moveTo>
                  <a:cubicBezTo>
                    <a:pt x="1042" y="606"/>
                    <a:pt x="1027" y="621"/>
                    <a:pt x="1008" y="621"/>
                  </a:cubicBezTo>
                  <a:cubicBezTo>
                    <a:pt x="34" y="621"/>
                    <a:pt x="34" y="621"/>
                    <a:pt x="34" y="621"/>
                  </a:cubicBezTo>
                  <a:cubicBezTo>
                    <a:pt x="15" y="621"/>
                    <a:pt x="0" y="606"/>
                    <a:pt x="0" y="587"/>
                  </a:cubicBezTo>
                  <a:cubicBezTo>
                    <a:pt x="0" y="34"/>
                    <a:pt x="0" y="34"/>
                    <a:pt x="0" y="34"/>
                  </a:cubicBezTo>
                  <a:cubicBezTo>
                    <a:pt x="0" y="15"/>
                    <a:pt x="15" y="0"/>
                    <a:pt x="34" y="0"/>
                  </a:cubicBezTo>
                  <a:cubicBezTo>
                    <a:pt x="1008" y="0"/>
                    <a:pt x="1008" y="0"/>
                    <a:pt x="1008" y="0"/>
                  </a:cubicBezTo>
                  <a:cubicBezTo>
                    <a:pt x="1027" y="0"/>
                    <a:pt x="1042" y="15"/>
                    <a:pt x="1042" y="34"/>
                  </a:cubicBezTo>
                  <a:lnTo>
                    <a:pt x="1042" y="58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566" name="Freeform 8"/>
            <p:cNvSpPr>
              <a:spLocks/>
            </p:cNvSpPr>
            <p:nvPr/>
          </p:nvSpPr>
          <p:spPr bwMode="auto">
            <a:xfrm>
              <a:off x="2415685" y="4910344"/>
              <a:ext cx="444976" cy="542119"/>
            </a:xfrm>
            <a:custGeom>
              <a:avLst/>
              <a:gdLst>
                <a:gd name="T0" fmla="*/ 94 w 134"/>
                <a:gd name="T1" fmla="*/ 0 h 163"/>
                <a:gd name="T2" fmla="*/ 99 w 134"/>
                <a:gd name="T3" fmla="*/ 17 h 163"/>
                <a:gd name="T4" fmla="*/ 67 w 134"/>
                <a:gd name="T5" fmla="*/ 49 h 163"/>
                <a:gd name="T6" fmla="*/ 35 w 134"/>
                <a:gd name="T7" fmla="*/ 17 h 163"/>
                <a:gd name="T8" fmla="*/ 40 w 134"/>
                <a:gd name="T9" fmla="*/ 0 h 163"/>
                <a:gd name="T10" fmla="*/ 0 w 134"/>
                <a:gd name="T11" fmla="*/ 0 h 163"/>
                <a:gd name="T12" fmla="*/ 0 w 134"/>
                <a:gd name="T13" fmla="*/ 163 h 163"/>
                <a:gd name="T14" fmla="*/ 134 w 134"/>
                <a:gd name="T15" fmla="*/ 163 h 163"/>
                <a:gd name="T16" fmla="*/ 134 w 134"/>
                <a:gd name="T17" fmla="*/ 0 h 163"/>
                <a:gd name="T18" fmla="*/ 94 w 134"/>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163">
                  <a:moveTo>
                    <a:pt x="94" y="0"/>
                  </a:moveTo>
                  <a:cubicBezTo>
                    <a:pt x="97" y="5"/>
                    <a:pt x="99" y="11"/>
                    <a:pt x="99" y="17"/>
                  </a:cubicBezTo>
                  <a:cubicBezTo>
                    <a:pt x="99" y="35"/>
                    <a:pt x="84" y="49"/>
                    <a:pt x="67" y="49"/>
                  </a:cubicBezTo>
                  <a:cubicBezTo>
                    <a:pt x="49" y="49"/>
                    <a:pt x="35" y="35"/>
                    <a:pt x="35" y="17"/>
                  </a:cubicBezTo>
                  <a:cubicBezTo>
                    <a:pt x="35" y="11"/>
                    <a:pt x="37" y="5"/>
                    <a:pt x="40" y="0"/>
                  </a:cubicBezTo>
                  <a:cubicBezTo>
                    <a:pt x="0" y="0"/>
                    <a:pt x="0" y="0"/>
                    <a:pt x="0" y="0"/>
                  </a:cubicBezTo>
                  <a:cubicBezTo>
                    <a:pt x="0" y="163"/>
                    <a:pt x="0" y="163"/>
                    <a:pt x="0" y="163"/>
                  </a:cubicBezTo>
                  <a:cubicBezTo>
                    <a:pt x="134" y="163"/>
                    <a:pt x="134" y="163"/>
                    <a:pt x="134" y="163"/>
                  </a:cubicBezTo>
                  <a:cubicBezTo>
                    <a:pt x="134" y="0"/>
                    <a:pt x="134" y="0"/>
                    <a:pt x="134" y="0"/>
                  </a:cubicBezTo>
                  <a:lnTo>
                    <a:pt x="94"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567" name="Freeform 9"/>
            <p:cNvSpPr>
              <a:spLocks/>
            </p:cNvSpPr>
            <p:nvPr/>
          </p:nvSpPr>
          <p:spPr bwMode="auto">
            <a:xfrm>
              <a:off x="1016516" y="2945555"/>
              <a:ext cx="3255845" cy="1798705"/>
            </a:xfrm>
            <a:custGeom>
              <a:avLst/>
              <a:gdLst>
                <a:gd name="T0" fmla="*/ 980 w 980"/>
                <a:gd name="T1" fmla="*/ 527 h 541"/>
                <a:gd name="T2" fmla="*/ 966 w 980"/>
                <a:gd name="T3" fmla="*/ 541 h 541"/>
                <a:gd name="T4" fmla="*/ 14 w 980"/>
                <a:gd name="T5" fmla="*/ 541 h 541"/>
                <a:gd name="T6" fmla="*/ 0 w 980"/>
                <a:gd name="T7" fmla="*/ 527 h 541"/>
                <a:gd name="T8" fmla="*/ 0 w 980"/>
                <a:gd name="T9" fmla="*/ 14 h 541"/>
                <a:gd name="T10" fmla="*/ 14 w 980"/>
                <a:gd name="T11" fmla="*/ 0 h 541"/>
                <a:gd name="T12" fmla="*/ 966 w 980"/>
                <a:gd name="T13" fmla="*/ 0 h 541"/>
                <a:gd name="T14" fmla="*/ 980 w 980"/>
                <a:gd name="T15" fmla="*/ 14 h 541"/>
                <a:gd name="T16" fmla="*/ 980 w 980"/>
                <a:gd name="T17" fmla="*/ 527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0" h="541">
                  <a:moveTo>
                    <a:pt x="980" y="527"/>
                  </a:moveTo>
                  <a:cubicBezTo>
                    <a:pt x="980" y="535"/>
                    <a:pt x="974" y="541"/>
                    <a:pt x="966" y="541"/>
                  </a:cubicBezTo>
                  <a:cubicBezTo>
                    <a:pt x="14" y="541"/>
                    <a:pt x="14" y="541"/>
                    <a:pt x="14" y="541"/>
                  </a:cubicBezTo>
                  <a:cubicBezTo>
                    <a:pt x="6" y="541"/>
                    <a:pt x="0" y="535"/>
                    <a:pt x="0" y="527"/>
                  </a:cubicBezTo>
                  <a:cubicBezTo>
                    <a:pt x="0" y="14"/>
                    <a:pt x="0" y="14"/>
                    <a:pt x="0" y="14"/>
                  </a:cubicBezTo>
                  <a:cubicBezTo>
                    <a:pt x="0" y="6"/>
                    <a:pt x="6" y="0"/>
                    <a:pt x="14" y="0"/>
                  </a:cubicBezTo>
                  <a:cubicBezTo>
                    <a:pt x="966" y="0"/>
                    <a:pt x="966" y="0"/>
                    <a:pt x="966" y="0"/>
                  </a:cubicBezTo>
                  <a:cubicBezTo>
                    <a:pt x="974" y="0"/>
                    <a:pt x="980" y="6"/>
                    <a:pt x="980" y="14"/>
                  </a:cubicBezTo>
                  <a:lnTo>
                    <a:pt x="980" y="527"/>
                  </a:lnTo>
                  <a:close/>
                </a:path>
              </a:pathLst>
            </a:custGeom>
            <a:solidFill>
              <a:srgbClr val="E8E8E8"/>
            </a:solidFill>
            <a:ln>
              <a:noFill/>
            </a:ln>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568" name="Rectangle 14"/>
            <p:cNvSpPr>
              <a:spLocks noChangeArrowheads="1"/>
            </p:cNvSpPr>
            <p:nvPr/>
          </p:nvSpPr>
          <p:spPr bwMode="auto">
            <a:xfrm>
              <a:off x="1108374" y="3051647"/>
              <a:ext cx="3064658" cy="1586528"/>
            </a:xfrm>
            <a:prstGeom prst="rect">
              <a:avLst/>
            </a:prstGeom>
            <a:solidFill>
              <a:srgbClr val="217346"/>
            </a:solidFill>
            <a:ln>
              <a:noFill/>
            </a:ln>
            <a:extLst/>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569" name="Freeform 5"/>
            <p:cNvSpPr>
              <a:spLocks noChangeAspect="1" noEditPoints="1"/>
            </p:cNvSpPr>
            <p:nvPr/>
          </p:nvSpPr>
          <p:spPr bwMode="black">
            <a:xfrm>
              <a:off x="1267533" y="3182438"/>
              <a:ext cx="1321583" cy="1325610"/>
            </a:xfrm>
            <a:custGeom>
              <a:avLst/>
              <a:gdLst>
                <a:gd name="T0" fmla="*/ 367 w 414"/>
                <a:gd name="T1" fmla="*/ 274 h 415"/>
                <a:gd name="T2" fmla="*/ 301 w 414"/>
                <a:gd name="T3" fmla="*/ 189 h 415"/>
                <a:gd name="T4" fmla="*/ 367 w 414"/>
                <a:gd name="T5" fmla="*/ 189 h 415"/>
                <a:gd name="T6" fmla="*/ 301 w 414"/>
                <a:gd name="T7" fmla="*/ 326 h 415"/>
                <a:gd name="T8" fmla="*/ 301 w 414"/>
                <a:gd name="T9" fmla="*/ 293 h 415"/>
                <a:gd name="T10" fmla="*/ 367 w 414"/>
                <a:gd name="T11" fmla="*/ 170 h 415"/>
                <a:gd name="T12" fmla="*/ 301 w 414"/>
                <a:gd name="T13" fmla="*/ 85 h 415"/>
                <a:gd name="T14" fmla="*/ 367 w 414"/>
                <a:gd name="T15" fmla="*/ 85 h 415"/>
                <a:gd name="T16" fmla="*/ 367 w 414"/>
                <a:gd name="T17" fmla="*/ 326 h 415"/>
                <a:gd name="T18" fmla="*/ 301 w 414"/>
                <a:gd name="T19" fmla="*/ 326 h 415"/>
                <a:gd name="T20" fmla="*/ 367 w 414"/>
                <a:gd name="T21" fmla="*/ 241 h 415"/>
                <a:gd name="T22" fmla="*/ 301 w 414"/>
                <a:gd name="T23" fmla="*/ 222 h 415"/>
                <a:gd name="T24" fmla="*/ 301 w 414"/>
                <a:gd name="T25" fmla="*/ 189 h 415"/>
                <a:gd name="T26" fmla="*/ 367 w 414"/>
                <a:gd name="T27" fmla="*/ 170 h 415"/>
                <a:gd name="T28" fmla="*/ 301 w 414"/>
                <a:gd name="T29" fmla="*/ 170 h 415"/>
                <a:gd name="T30" fmla="*/ 367 w 414"/>
                <a:gd name="T31" fmla="*/ 118 h 415"/>
                <a:gd name="T32" fmla="*/ 400 w 414"/>
                <a:gd name="T33" fmla="*/ 42 h 415"/>
                <a:gd name="T34" fmla="*/ 0 w 414"/>
                <a:gd name="T35" fmla="*/ 42 h 415"/>
                <a:gd name="T36" fmla="*/ 245 w 414"/>
                <a:gd name="T37" fmla="*/ 368 h 415"/>
                <a:gd name="T38" fmla="*/ 414 w 414"/>
                <a:gd name="T39" fmla="*/ 56 h 415"/>
                <a:gd name="T40" fmla="*/ 118 w 414"/>
                <a:gd name="T41" fmla="*/ 232 h 415"/>
                <a:gd name="T42" fmla="*/ 117 w 414"/>
                <a:gd name="T43" fmla="*/ 225 h 415"/>
                <a:gd name="T44" fmla="*/ 114 w 414"/>
                <a:gd name="T45" fmla="*/ 224 h 415"/>
                <a:gd name="T46" fmla="*/ 112 w 414"/>
                <a:gd name="T47" fmla="*/ 232 h 415"/>
                <a:gd name="T48" fmla="*/ 98 w 414"/>
                <a:gd name="T49" fmla="*/ 206 h 415"/>
                <a:gd name="T50" fmla="*/ 113 w 414"/>
                <a:gd name="T51" fmla="*/ 176 h 415"/>
                <a:gd name="T52" fmla="*/ 116 w 414"/>
                <a:gd name="T53" fmla="*/ 185 h 415"/>
                <a:gd name="T54" fmla="*/ 118 w 414"/>
                <a:gd name="T55" fmla="*/ 186 h 415"/>
                <a:gd name="T56" fmla="*/ 120 w 414"/>
                <a:gd name="T57" fmla="*/ 176 h 415"/>
                <a:gd name="T58" fmla="*/ 134 w 414"/>
                <a:gd name="T59" fmla="*/ 205 h 415"/>
                <a:gd name="T60" fmla="*/ 400 w 414"/>
                <a:gd name="T61" fmla="*/ 354 h 415"/>
                <a:gd name="T62" fmla="*/ 282 w 414"/>
                <a:gd name="T63" fmla="*/ 326 h 415"/>
                <a:gd name="T64" fmla="*/ 245 w 414"/>
                <a:gd name="T65" fmla="*/ 274 h 415"/>
                <a:gd name="T66" fmla="*/ 245 w 414"/>
                <a:gd name="T67" fmla="*/ 241 h 415"/>
                <a:gd name="T68" fmla="*/ 282 w 414"/>
                <a:gd name="T69" fmla="*/ 189 h 415"/>
                <a:gd name="T70" fmla="*/ 282 w 414"/>
                <a:gd name="T71" fmla="*/ 170 h 415"/>
                <a:gd name="T72" fmla="*/ 245 w 414"/>
                <a:gd name="T73" fmla="*/ 118 h 415"/>
                <a:gd name="T74" fmla="*/ 245 w 414"/>
                <a:gd name="T75" fmla="*/ 85 h 415"/>
                <a:gd name="T76" fmla="*/ 400 w 414"/>
                <a:gd name="T77" fmla="*/ 354 h 415"/>
                <a:gd name="T78" fmla="*/ 301 w 414"/>
                <a:gd name="T79" fmla="*/ 326 h 415"/>
                <a:gd name="T80" fmla="*/ 367 w 414"/>
                <a:gd name="T81" fmla="*/ 241 h 415"/>
                <a:gd name="T82" fmla="*/ 367 w 414"/>
                <a:gd name="T83" fmla="*/ 274 h 415"/>
                <a:gd name="T84" fmla="*/ 301 w 414"/>
                <a:gd name="T85" fmla="*/ 189 h 415"/>
                <a:gd name="T86" fmla="*/ 367 w 414"/>
                <a:gd name="T87" fmla="*/ 189 h 415"/>
                <a:gd name="T88" fmla="*/ 301 w 414"/>
                <a:gd name="T89" fmla="*/ 170 h 415"/>
                <a:gd name="T90" fmla="*/ 367 w 414"/>
                <a:gd name="T91" fmla="*/ 85 h 415"/>
                <a:gd name="T92" fmla="*/ 367 w 414"/>
                <a:gd name="T93" fmla="*/ 118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4" h="415">
                  <a:moveTo>
                    <a:pt x="301" y="241"/>
                  </a:moveTo>
                  <a:cubicBezTo>
                    <a:pt x="301" y="274"/>
                    <a:pt x="301" y="274"/>
                    <a:pt x="301" y="274"/>
                  </a:cubicBezTo>
                  <a:cubicBezTo>
                    <a:pt x="367" y="274"/>
                    <a:pt x="367" y="274"/>
                    <a:pt x="367" y="274"/>
                  </a:cubicBezTo>
                  <a:cubicBezTo>
                    <a:pt x="367" y="241"/>
                    <a:pt x="367" y="241"/>
                    <a:pt x="367" y="241"/>
                  </a:cubicBezTo>
                  <a:lnTo>
                    <a:pt x="301" y="241"/>
                  </a:lnTo>
                  <a:close/>
                  <a:moveTo>
                    <a:pt x="301" y="189"/>
                  </a:moveTo>
                  <a:cubicBezTo>
                    <a:pt x="301" y="222"/>
                    <a:pt x="301" y="222"/>
                    <a:pt x="301" y="222"/>
                  </a:cubicBezTo>
                  <a:cubicBezTo>
                    <a:pt x="367" y="222"/>
                    <a:pt x="367" y="222"/>
                    <a:pt x="367" y="222"/>
                  </a:cubicBezTo>
                  <a:cubicBezTo>
                    <a:pt x="367" y="189"/>
                    <a:pt x="367" y="189"/>
                    <a:pt x="367" y="189"/>
                  </a:cubicBezTo>
                  <a:lnTo>
                    <a:pt x="301" y="189"/>
                  </a:lnTo>
                  <a:close/>
                  <a:moveTo>
                    <a:pt x="301" y="293"/>
                  </a:moveTo>
                  <a:cubicBezTo>
                    <a:pt x="301" y="326"/>
                    <a:pt x="301" y="326"/>
                    <a:pt x="301" y="326"/>
                  </a:cubicBezTo>
                  <a:cubicBezTo>
                    <a:pt x="367" y="326"/>
                    <a:pt x="367" y="326"/>
                    <a:pt x="367" y="326"/>
                  </a:cubicBezTo>
                  <a:cubicBezTo>
                    <a:pt x="367" y="293"/>
                    <a:pt x="367" y="293"/>
                    <a:pt x="367" y="293"/>
                  </a:cubicBezTo>
                  <a:lnTo>
                    <a:pt x="301" y="293"/>
                  </a:lnTo>
                  <a:close/>
                  <a:moveTo>
                    <a:pt x="301" y="137"/>
                  </a:moveTo>
                  <a:cubicBezTo>
                    <a:pt x="301" y="170"/>
                    <a:pt x="301" y="170"/>
                    <a:pt x="301" y="170"/>
                  </a:cubicBezTo>
                  <a:cubicBezTo>
                    <a:pt x="367" y="170"/>
                    <a:pt x="367" y="170"/>
                    <a:pt x="367" y="170"/>
                  </a:cubicBezTo>
                  <a:cubicBezTo>
                    <a:pt x="367" y="137"/>
                    <a:pt x="367" y="137"/>
                    <a:pt x="367" y="137"/>
                  </a:cubicBezTo>
                  <a:lnTo>
                    <a:pt x="301" y="137"/>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301" y="326"/>
                  </a:moveTo>
                  <a:cubicBezTo>
                    <a:pt x="367" y="326"/>
                    <a:pt x="367" y="326"/>
                    <a:pt x="367" y="326"/>
                  </a:cubicBezTo>
                  <a:cubicBezTo>
                    <a:pt x="367" y="293"/>
                    <a:pt x="367" y="293"/>
                    <a:pt x="367" y="293"/>
                  </a:cubicBezTo>
                  <a:cubicBezTo>
                    <a:pt x="301" y="293"/>
                    <a:pt x="301" y="293"/>
                    <a:pt x="301" y="293"/>
                  </a:cubicBezTo>
                  <a:lnTo>
                    <a:pt x="301" y="326"/>
                  </a:lnTo>
                  <a:close/>
                  <a:moveTo>
                    <a:pt x="301" y="274"/>
                  </a:moveTo>
                  <a:cubicBezTo>
                    <a:pt x="367" y="274"/>
                    <a:pt x="367" y="274"/>
                    <a:pt x="367" y="274"/>
                  </a:cubicBezTo>
                  <a:cubicBezTo>
                    <a:pt x="367" y="241"/>
                    <a:pt x="367" y="241"/>
                    <a:pt x="367" y="241"/>
                  </a:cubicBezTo>
                  <a:cubicBezTo>
                    <a:pt x="301" y="241"/>
                    <a:pt x="301" y="241"/>
                    <a:pt x="301" y="241"/>
                  </a:cubicBezTo>
                  <a:lnTo>
                    <a:pt x="301" y="274"/>
                  </a:lnTo>
                  <a:close/>
                  <a:moveTo>
                    <a:pt x="301" y="222"/>
                  </a:moveTo>
                  <a:cubicBezTo>
                    <a:pt x="367" y="222"/>
                    <a:pt x="367" y="222"/>
                    <a:pt x="367" y="222"/>
                  </a:cubicBezTo>
                  <a:cubicBezTo>
                    <a:pt x="367" y="189"/>
                    <a:pt x="367" y="189"/>
                    <a:pt x="367" y="189"/>
                  </a:cubicBezTo>
                  <a:cubicBezTo>
                    <a:pt x="301" y="189"/>
                    <a:pt x="301" y="189"/>
                    <a:pt x="301" y="189"/>
                  </a:cubicBezTo>
                  <a:lnTo>
                    <a:pt x="301" y="222"/>
                  </a:lnTo>
                  <a:close/>
                  <a:moveTo>
                    <a:pt x="301" y="170"/>
                  </a:moveTo>
                  <a:cubicBezTo>
                    <a:pt x="367" y="170"/>
                    <a:pt x="367" y="170"/>
                    <a:pt x="367" y="170"/>
                  </a:cubicBezTo>
                  <a:cubicBezTo>
                    <a:pt x="367" y="137"/>
                    <a:pt x="367" y="137"/>
                    <a:pt x="367" y="137"/>
                  </a:cubicBezTo>
                  <a:cubicBezTo>
                    <a:pt x="301" y="137"/>
                    <a:pt x="301" y="137"/>
                    <a:pt x="301" y="137"/>
                  </a:cubicBezTo>
                  <a:lnTo>
                    <a:pt x="301" y="170"/>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400" y="42"/>
                  </a:moveTo>
                  <a:cubicBezTo>
                    <a:pt x="245" y="42"/>
                    <a:pt x="245" y="42"/>
                    <a:pt x="245" y="42"/>
                  </a:cubicBezTo>
                  <a:cubicBezTo>
                    <a:pt x="245" y="0"/>
                    <a:pt x="245" y="0"/>
                    <a:pt x="245" y="0"/>
                  </a:cubicBezTo>
                  <a:cubicBezTo>
                    <a:pt x="0" y="42"/>
                    <a:pt x="0" y="42"/>
                    <a:pt x="0" y="42"/>
                  </a:cubicBezTo>
                  <a:cubicBezTo>
                    <a:pt x="0" y="373"/>
                    <a:pt x="0" y="373"/>
                    <a:pt x="0" y="373"/>
                  </a:cubicBezTo>
                  <a:cubicBezTo>
                    <a:pt x="245" y="415"/>
                    <a:pt x="245" y="415"/>
                    <a:pt x="245" y="415"/>
                  </a:cubicBezTo>
                  <a:cubicBezTo>
                    <a:pt x="245" y="368"/>
                    <a:pt x="245" y="368"/>
                    <a:pt x="245" y="368"/>
                  </a:cubicBezTo>
                  <a:cubicBezTo>
                    <a:pt x="401" y="368"/>
                    <a:pt x="401" y="368"/>
                    <a:pt x="401" y="368"/>
                  </a:cubicBezTo>
                  <a:cubicBezTo>
                    <a:pt x="410" y="368"/>
                    <a:pt x="414" y="362"/>
                    <a:pt x="414" y="354"/>
                  </a:cubicBezTo>
                  <a:cubicBezTo>
                    <a:pt x="414" y="56"/>
                    <a:pt x="414" y="56"/>
                    <a:pt x="414" y="56"/>
                  </a:cubicBezTo>
                  <a:cubicBezTo>
                    <a:pt x="414" y="49"/>
                    <a:pt x="408" y="42"/>
                    <a:pt x="400" y="42"/>
                  </a:cubicBezTo>
                  <a:close/>
                  <a:moveTo>
                    <a:pt x="139" y="282"/>
                  </a:moveTo>
                  <a:cubicBezTo>
                    <a:pt x="118" y="232"/>
                    <a:pt x="118" y="232"/>
                    <a:pt x="118" y="232"/>
                  </a:cubicBezTo>
                  <a:cubicBezTo>
                    <a:pt x="118" y="231"/>
                    <a:pt x="118" y="231"/>
                    <a:pt x="118" y="230"/>
                  </a:cubicBezTo>
                  <a:cubicBezTo>
                    <a:pt x="117" y="230"/>
                    <a:pt x="117" y="229"/>
                    <a:pt x="117" y="229"/>
                  </a:cubicBezTo>
                  <a:cubicBezTo>
                    <a:pt x="117" y="228"/>
                    <a:pt x="117" y="226"/>
                    <a:pt x="117" y="225"/>
                  </a:cubicBezTo>
                  <a:cubicBezTo>
                    <a:pt x="116" y="224"/>
                    <a:pt x="116" y="223"/>
                    <a:pt x="116" y="222"/>
                  </a:cubicBezTo>
                  <a:cubicBezTo>
                    <a:pt x="116" y="222"/>
                    <a:pt x="116" y="222"/>
                    <a:pt x="116" y="222"/>
                  </a:cubicBezTo>
                  <a:cubicBezTo>
                    <a:pt x="116" y="223"/>
                    <a:pt x="114" y="223"/>
                    <a:pt x="114" y="224"/>
                  </a:cubicBezTo>
                  <a:cubicBezTo>
                    <a:pt x="114" y="224"/>
                    <a:pt x="114" y="225"/>
                    <a:pt x="114" y="226"/>
                  </a:cubicBezTo>
                  <a:cubicBezTo>
                    <a:pt x="114" y="228"/>
                    <a:pt x="113" y="228"/>
                    <a:pt x="113" y="229"/>
                  </a:cubicBezTo>
                  <a:cubicBezTo>
                    <a:pt x="113" y="230"/>
                    <a:pt x="113" y="231"/>
                    <a:pt x="112" y="232"/>
                  </a:cubicBezTo>
                  <a:cubicBezTo>
                    <a:pt x="92" y="280"/>
                    <a:pt x="92" y="280"/>
                    <a:pt x="92" y="280"/>
                  </a:cubicBezTo>
                  <a:cubicBezTo>
                    <a:pt x="61" y="277"/>
                    <a:pt x="61" y="277"/>
                    <a:pt x="61" y="277"/>
                  </a:cubicBezTo>
                  <a:cubicBezTo>
                    <a:pt x="98" y="206"/>
                    <a:pt x="98" y="206"/>
                    <a:pt x="98" y="206"/>
                  </a:cubicBezTo>
                  <a:cubicBezTo>
                    <a:pt x="65" y="134"/>
                    <a:pt x="65" y="134"/>
                    <a:pt x="65" y="134"/>
                  </a:cubicBezTo>
                  <a:cubicBezTo>
                    <a:pt x="95" y="132"/>
                    <a:pt x="95" y="132"/>
                    <a:pt x="95" y="132"/>
                  </a:cubicBezTo>
                  <a:cubicBezTo>
                    <a:pt x="113" y="176"/>
                    <a:pt x="113" y="176"/>
                    <a:pt x="113" y="176"/>
                  </a:cubicBezTo>
                  <a:cubicBezTo>
                    <a:pt x="113" y="177"/>
                    <a:pt x="113" y="178"/>
                    <a:pt x="114" y="179"/>
                  </a:cubicBezTo>
                  <a:cubicBezTo>
                    <a:pt x="114" y="179"/>
                    <a:pt x="114" y="180"/>
                    <a:pt x="114" y="182"/>
                  </a:cubicBezTo>
                  <a:cubicBezTo>
                    <a:pt x="116" y="183"/>
                    <a:pt x="116" y="184"/>
                    <a:pt x="116" y="185"/>
                  </a:cubicBezTo>
                  <a:cubicBezTo>
                    <a:pt x="116" y="186"/>
                    <a:pt x="116" y="187"/>
                    <a:pt x="117" y="189"/>
                  </a:cubicBezTo>
                  <a:cubicBezTo>
                    <a:pt x="117" y="189"/>
                    <a:pt x="117" y="189"/>
                    <a:pt x="117" y="189"/>
                  </a:cubicBezTo>
                  <a:cubicBezTo>
                    <a:pt x="117" y="187"/>
                    <a:pt x="117" y="187"/>
                    <a:pt x="118" y="186"/>
                  </a:cubicBezTo>
                  <a:cubicBezTo>
                    <a:pt x="118" y="185"/>
                    <a:pt x="118" y="184"/>
                    <a:pt x="118" y="183"/>
                  </a:cubicBezTo>
                  <a:cubicBezTo>
                    <a:pt x="118" y="182"/>
                    <a:pt x="119" y="180"/>
                    <a:pt x="119" y="179"/>
                  </a:cubicBezTo>
                  <a:cubicBezTo>
                    <a:pt x="119" y="178"/>
                    <a:pt x="120" y="177"/>
                    <a:pt x="120" y="176"/>
                  </a:cubicBezTo>
                  <a:cubicBezTo>
                    <a:pt x="140" y="130"/>
                    <a:pt x="140" y="130"/>
                    <a:pt x="140" y="130"/>
                  </a:cubicBezTo>
                  <a:cubicBezTo>
                    <a:pt x="172" y="127"/>
                    <a:pt x="172" y="127"/>
                    <a:pt x="172" y="127"/>
                  </a:cubicBezTo>
                  <a:cubicBezTo>
                    <a:pt x="134" y="205"/>
                    <a:pt x="134" y="205"/>
                    <a:pt x="134" y="205"/>
                  </a:cubicBezTo>
                  <a:cubicBezTo>
                    <a:pt x="173" y="284"/>
                    <a:pt x="173" y="284"/>
                    <a:pt x="173" y="284"/>
                  </a:cubicBezTo>
                  <a:lnTo>
                    <a:pt x="139" y="282"/>
                  </a:lnTo>
                  <a:close/>
                  <a:moveTo>
                    <a:pt x="400" y="354"/>
                  </a:moveTo>
                  <a:cubicBezTo>
                    <a:pt x="245" y="354"/>
                    <a:pt x="245" y="354"/>
                    <a:pt x="245" y="354"/>
                  </a:cubicBezTo>
                  <a:cubicBezTo>
                    <a:pt x="245" y="326"/>
                    <a:pt x="245" y="326"/>
                    <a:pt x="245" y="326"/>
                  </a:cubicBezTo>
                  <a:cubicBezTo>
                    <a:pt x="282" y="326"/>
                    <a:pt x="282" y="326"/>
                    <a:pt x="282" y="326"/>
                  </a:cubicBezTo>
                  <a:cubicBezTo>
                    <a:pt x="282" y="293"/>
                    <a:pt x="282" y="293"/>
                    <a:pt x="282" y="293"/>
                  </a:cubicBezTo>
                  <a:cubicBezTo>
                    <a:pt x="245" y="293"/>
                    <a:pt x="245" y="293"/>
                    <a:pt x="245" y="293"/>
                  </a:cubicBezTo>
                  <a:cubicBezTo>
                    <a:pt x="245" y="274"/>
                    <a:pt x="245" y="274"/>
                    <a:pt x="245" y="274"/>
                  </a:cubicBezTo>
                  <a:cubicBezTo>
                    <a:pt x="282" y="274"/>
                    <a:pt x="282" y="274"/>
                    <a:pt x="282" y="274"/>
                  </a:cubicBezTo>
                  <a:cubicBezTo>
                    <a:pt x="282" y="241"/>
                    <a:pt x="282" y="241"/>
                    <a:pt x="282" y="241"/>
                  </a:cubicBezTo>
                  <a:cubicBezTo>
                    <a:pt x="245" y="241"/>
                    <a:pt x="245" y="241"/>
                    <a:pt x="245" y="241"/>
                  </a:cubicBezTo>
                  <a:cubicBezTo>
                    <a:pt x="245" y="222"/>
                    <a:pt x="245" y="222"/>
                    <a:pt x="245" y="222"/>
                  </a:cubicBezTo>
                  <a:cubicBezTo>
                    <a:pt x="282" y="222"/>
                    <a:pt x="282" y="222"/>
                    <a:pt x="282" y="222"/>
                  </a:cubicBezTo>
                  <a:cubicBezTo>
                    <a:pt x="282" y="189"/>
                    <a:pt x="282" y="189"/>
                    <a:pt x="282" y="189"/>
                  </a:cubicBezTo>
                  <a:cubicBezTo>
                    <a:pt x="245" y="189"/>
                    <a:pt x="245" y="189"/>
                    <a:pt x="245" y="189"/>
                  </a:cubicBezTo>
                  <a:cubicBezTo>
                    <a:pt x="245" y="170"/>
                    <a:pt x="245" y="170"/>
                    <a:pt x="245" y="170"/>
                  </a:cubicBezTo>
                  <a:cubicBezTo>
                    <a:pt x="282" y="170"/>
                    <a:pt x="282" y="170"/>
                    <a:pt x="282" y="170"/>
                  </a:cubicBezTo>
                  <a:cubicBezTo>
                    <a:pt x="282" y="137"/>
                    <a:pt x="282" y="137"/>
                    <a:pt x="282" y="137"/>
                  </a:cubicBezTo>
                  <a:cubicBezTo>
                    <a:pt x="245" y="137"/>
                    <a:pt x="245" y="137"/>
                    <a:pt x="245" y="137"/>
                  </a:cubicBezTo>
                  <a:cubicBezTo>
                    <a:pt x="245" y="118"/>
                    <a:pt x="245" y="118"/>
                    <a:pt x="245" y="118"/>
                  </a:cubicBezTo>
                  <a:cubicBezTo>
                    <a:pt x="282" y="118"/>
                    <a:pt x="282" y="118"/>
                    <a:pt x="282" y="118"/>
                  </a:cubicBezTo>
                  <a:cubicBezTo>
                    <a:pt x="282" y="85"/>
                    <a:pt x="282" y="85"/>
                    <a:pt x="282" y="85"/>
                  </a:cubicBezTo>
                  <a:cubicBezTo>
                    <a:pt x="245" y="85"/>
                    <a:pt x="245" y="85"/>
                    <a:pt x="245" y="85"/>
                  </a:cubicBezTo>
                  <a:cubicBezTo>
                    <a:pt x="245" y="56"/>
                    <a:pt x="245" y="56"/>
                    <a:pt x="245" y="56"/>
                  </a:cubicBezTo>
                  <a:cubicBezTo>
                    <a:pt x="400" y="56"/>
                    <a:pt x="400" y="56"/>
                    <a:pt x="400" y="56"/>
                  </a:cubicBezTo>
                  <a:lnTo>
                    <a:pt x="400" y="354"/>
                  </a:lnTo>
                  <a:close/>
                  <a:moveTo>
                    <a:pt x="367" y="293"/>
                  </a:moveTo>
                  <a:cubicBezTo>
                    <a:pt x="301" y="293"/>
                    <a:pt x="301" y="293"/>
                    <a:pt x="301" y="293"/>
                  </a:cubicBezTo>
                  <a:cubicBezTo>
                    <a:pt x="301" y="326"/>
                    <a:pt x="301" y="326"/>
                    <a:pt x="301" y="326"/>
                  </a:cubicBezTo>
                  <a:cubicBezTo>
                    <a:pt x="367" y="326"/>
                    <a:pt x="367" y="326"/>
                    <a:pt x="367" y="326"/>
                  </a:cubicBezTo>
                  <a:lnTo>
                    <a:pt x="367" y="293"/>
                  </a:lnTo>
                  <a:close/>
                  <a:moveTo>
                    <a:pt x="367" y="241"/>
                  </a:moveTo>
                  <a:cubicBezTo>
                    <a:pt x="301" y="241"/>
                    <a:pt x="301" y="241"/>
                    <a:pt x="301" y="241"/>
                  </a:cubicBezTo>
                  <a:cubicBezTo>
                    <a:pt x="301" y="274"/>
                    <a:pt x="301" y="274"/>
                    <a:pt x="301" y="274"/>
                  </a:cubicBezTo>
                  <a:cubicBezTo>
                    <a:pt x="367" y="274"/>
                    <a:pt x="367" y="274"/>
                    <a:pt x="367" y="274"/>
                  </a:cubicBezTo>
                  <a:lnTo>
                    <a:pt x="367" y="241"/>
                  </a:lnTo>
                  <a:close/>
                  <a:moveTo>
                    <a:pt x="367" y="189"/>
                  </a:moveTo>
                  <a:cubicBezTo>
                    <a:pt x="301" y="189"/>
                    <a:pt x="301" y="189"/>
                    <a:pt x="301" y="189"/>
                  </a:cubicBezTo>
                  <a:cubicBezTo>
                    <a:pt x="301" y="222"/>
                    <a:pt x="301" y="222"/>
                    <a:pt x="301" y="222"/>
                  </a:cubicBezTo>
                  <a:cubicBezTo>
                    <a:pt x="367" y="222"/>
                    <a:pt x="367" y="222"/>
                    <a:pt x="367" y="222"/>
                  </a:cubicBezTo>
                  <a:lnTo>
                    <a:pt x="367" y="189"/>
                  </a:lnTo>
                  <a:close/>
                  <a:moveTo>
                    <a:pt x="367" y="137"/>
                  </a:moveTo>
                  <a:cubicBezTo>
                    <a:pt x="301" y="137"/>
                    <a:pt x="301" y="137"/>
                    <a:pt x="301" y="137"/>
                  </a:cubicBezTo>
                  <a:cubicBezTo>
                    <a:pt x="301" y="170"/>
                    <a:pt x="301" y="170"/>
                    <a:pt x="301" y="170"/>
                  </a:cubicBezTo>
                  <a:cubicBezTo>
                    <a:pt x="367" y="170"/>
                    <a:pt x="367" y="170"/>
                    <a:pt x="367" y="170"/>
                  </a:cubicBezTo>
                  <a:lnTo>
                    <a:pt x="367" y="137"/>
                  </a:lnTo>
                  <a:close/>
                  <a:moveTo>
                    <a:pt x="367" y="85"/>
                  </a:moveTo>
                  <a:cubicBezTo>
                    <a:pt x="301" y="85"/>
                    <a:pt x="301" y="85"/>
                    <a:pt x="301" y="85"/>
                  </a:cubicBezTo>
                  <a:cubicBezTo>
                    <a:pt x="301" y="118"/>
                    <a:pt x="301" y="118"/>
                    <a:pt x="301" y="118"/>
                  </a:cubicBezTo>
                  <a:cubicBezTo>
                    <a:pt x="367" y="118"/>
                    <a:pt x="367" y="118"/>
                    <a:pt x="367" y="118"/>
                  </a:cubicBezTo>
                  <a:lnTo>
                    <a:pt x="367" y="85"/>
                  </a:lnTo>
                  <a:close/>
                </a:path>
              </a:pathLst>
            </a:custGeom>
            <a:solidFill>
              <a:srgbClr val="164E2F"/>
            </a:solidFill>
            <a:ln>
              <a:noFill/>
            </a:ln>
          </p:spPr>
          <p:txBody>
            <a:bodyPr vert="horz" wrap="square" lIns="91403" tIns="45701" rIns="91403" bIns="45701" numCol="1" anchor="t" anchorCtr="0" compatLnSpc="1">
              <a:prstTxWarp prst="textNoShape">
                <a:avLst/>
              </a:prstTxWarp>
            </a:bodyPr>
            <a:lstStyle/>
            <a:p>
              <a:pPr defTabSz="932373">
                <a:defRPr/>
              </a:pPr>
              <a:endParaRPr lang="en-US" sz="1799" kern="0">
                <a:solidFill>
                  <a:srgbClr val="505050"/>
                </a:solidFill>
              </a:endParaRPr>
            </a:p>
          </p:txBody>
        </p:sp>
        <p:sp>
          <p:nvSpPr>
            <p:cNvPr id="571" name="Rectangle 570"/>
            <p:cNvSpPr/>
            <p:nvPr/>
          </p:nvSpPr>
          <p:spPr>
            <a:xfrm>
              <a:off x="2677674" y="3437617"/>
              <a:ext cx="1376999" cy="948535"/>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182" tIns="46591" rIns="93182" bIns="46591" rtlCol="0" anchor="ctr"/>
            <a:lstStyle/>
            <a:p>
              <a:pPr algn="ctr" defTabSz="932099"/>
              <a:endParaRPr lang="en-US" sz="1835">
                <a:solidFill>
                  <a:srgbClr val="000000"/>
                </a:solidFill>
              </a:endParaRPr>
            </a:p>
          </p:txBody>
        </p:sp>
        <p:sp>
          <p:nvSpPr>
            <p:cNvPr id="572" name="Rectangle 571"/>
            <p:cNvSpPr/>
            <p:nvPr/>
          </p:nvSpPr>
          <p:spPr>
            <a:xfrm>
              <a:off x="2677674" y="3304333"/>
              <a:ext cx="1376999" cy="146898"/>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182" tIns="46591" rIns="93182" bIns="46591" rtlCol="0" anchor="ctr"/>
            <a:lstStyle/>
            <a:p>
              <a:pPr algn="ctr" defTabSz="932099"/>
              <a:endParaRPr lang="en-US" sz="1835">
                <a:solidFill>
                  <a:srgbClr val="000000"/>
                </a:solidFill>
              </a:endParaRPr>
            </a:p>
          </p:txBody>
        </p:sp>
        <p:grpSp>
          <p:nvGrpSpPr>
            <p:cNvPr id="573" name="Group 572"/>
            <p:cNvGrpSpPr/>
            <p:nvPr/>
          </p:nvGrpSpPr>
          <p:grpSpPr>
            <a:xfrm>
              <a:off x="2786888" y="3533161"/>
              <a:ext cx="1165218" cy="775768"/>
              <a:chOff x="1536522" y="2097832"/>
              <a:chExt cx="830830" cy="553142"/>
            </a:xfrm>
          </p:grpSpPr>
          <p:sp>
            <p:nvSpPr>
              <p:cNvPr id="576" name="Rectangle 575"/>
              <p:cNvSpPr/>
              <p:nvPr/>
            </p:nvSpPr>
            <p:spPr bwMode="auto">
              <a:xfrm>
                <a:off x="224447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77" name="Rectangle 576"/>
              <p:cNvSpPr/>
              <p:nvPr/>
            </p:nvSpPr>
            <p:spPr bwMode="auto">
              <a:xfrm>
                <a:off x="224447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78" name="Rectangle 577"/>
              <p:cNvSpPr/>
              <p:nvPr/>
            </p:nvSpPr>
            <p:spPr bwMode="auto">
              <a:xfrm>
                <a:off x="224447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79" name="Rectangle 578"/>
              <p:cNvSpPr/>
              <p:nvPr/>
            </p:nvSpPr>
            <p:spPr bwMode="auto">
              <a:xfrm>
                <a:off x="2244476"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80" name="Rectangle 579"/>
              <p:cNvSpPr/>
              <p:nvPr/>
            </p:nvSpPr>
            <p:spPr bwMode="auto">
              <a:xfrm>
                <a:off x="2244476"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81" name="Rectangle 580"/>
              <p:cNvSpPr/>
              <p:nvPr/>
            </p:nvSpPr>
            <p:spPr bwMode="auto">
              <a:xfrm>
                <a:off x="224447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82" name="Rectangle 581"/>
              <p:cNvSpPr/>
              <p:nvPr/>
            </p:nvSpPr>
            <p:spPr bwMode="auto">
              <a:xfrm>
                <a:off x="1890498"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83" name="Rectangle 582"/>
              <p:cNvSpPr/>
              <p:nvPr/>
            </p:nvSpPr>
            <p:spPr bwMode="auto">
              <a:xfrm>
                <a:off x="1890498"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84" name="Rectangle 583"/>
              <p:cNvSpPr/>
              <p:nvPr/>
            </p:nvSpPr>
            <p:spPr bwMode="auto">
              <a:xfrm>
                <a:off x="1890498"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85" name="Rectangle 584"/>
              <p:cNvSpPr/>
              <p:nvPr/>
            </p:nvSpPr>
            <p:spPr bwMode="auto">
              <a:xfrm>
                <a:off x="1890498"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86" name="Rectangle 585"/>
              <p:cNvSpPr/>
              <p:nvPr/>
            </p:nvSpPr>
            <p:spPr bwMode="auto">
              <a:xfrm>
                <a:off x="1890498"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87" name="Rectangle 586"/>
              <p:cNvSpPr/>
              <p:nvPr/>
            </p:nvSpPr>
            <p:spPr bwMode="auto">
              <a:xfrm>
                <a:off x="1890498"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88" name="Rectangle 587"/>
              <p:cNvSpPr/>
              <p:nvPr/>
            </p:nvSpPr>
            <p:spPr bwMode="auto">
              <a:xfrm>
                <a:off x="206748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89" name="Rectangle 588"/>
              <p:cNvSpPr/>
              <p:nvPr/>
            </p:nvSpPr>
            <p:spPr bwMode="auto">
              <a:xfrm>
                <a:off x="206748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90" name="Rectangle 589"/>
              <p:cNvSpPr/>
              <p:nvPr/>
            </p:nvSpPr>
            <p:spPr bwMode="auto">
              <a:xfrm>
                <a:off x="206748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91" name="Rectangle 590"/>
              <p:cNvSpPr/>
              <p:nvPr/>
            </p:nvSpPr>
            <p:spPr bwMode="auto">
              <a:xfrm>
                <a:off x="2067486"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92" name="Rectangle 591"/>
              <p:cNvSpPr/>
              <p:nvPr/>
            </p:nvSpPr>
            <p:spPr bwMode="auto">
              <a:xfrm>
                <a:off x="2067486"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93" name="Rectangle 592"/>
              <p:cNvSpPr/>
              <p:nvPr/>
            </p:nvSpPr>
            <p:spPr bwMode="auto">
              <a:xfrm>
                <a:off x="206748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94" name="Rectangle 593"/>
              <p:cNvSpPr/>
              <p:nvPr/>
            </p:nvSpPr>
            <p:spPr bwMode="auto">
              <a:xfrm>
                <a:off x="1713510"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95" name="Rectangle 594"/>
              <p:cNvSpPr/>
              <p:nvPr/>
            </p:nvSpPr>
            <p:spPr bwMode="auto">
              <a:xfrm>
                <a:off x="1713510"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96" name="Rectangle 595"/>
              <p:cNvSpPr/>
              <p:nvPr/>
            </p:nvSpPr>
            <p:spPr bwMode="auto">
              <a:xfrm>
                <a:off x="1713510"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97" name="Rectangle 596"/>
              <p:cNvSpPr/>
              <p:nvPr/>
            </p:nvSpPr>
            <p:spPr bwMode="auto">
              <a:xfrm>
                <a:off x="1713510"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98" name="Rectangle 597"/>
              <p:cNvSpPr/>
              <p:nvPr/>
            </p:nvSpPr>
            <p:spPr bwMode="auto">
              <a:xfrm>
                <a:off x="1713510"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99" name="Rectangle 598"/>
              <p:cNvSpPr/>
              <p:nvPr/>
            </p:nvSpPr>
            <p:spPr bwMode="auto">
              <a:xfrm>
                <a:off x="1713510"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600" name="Rectangle 599"/>
              <p:cNvSpPr/>
              <p:nvPr/>
            </p:nvSpPr>
            <p:spPr bwMode="auto">
              <a:xfrm>
                <a:off x="1536522"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601" name="Rectangle 600"/>
              <p:cNvSpPr/>
              <p:nvPr/>
            </p:nvSpPr>
            <p:spPr bwMode="auto">
              <a:xfrm>
                <a:off x="1536522"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602" name="Rectangle 601"/>
              <p:cNvSpPr/>
              <p:nvPr/>
            </p:nvSpPr>
            <p:spPr bwMode="auto">
              <a:xfrm>
                <a:off x="1536522"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603" name="Rectangle 602"/>
              <p:cNvSpPr/>
              <p:nvPr/>
            </p:nvSpPr>
            <p:spPr bwMode="auto">
              <a:xfrm>
                <a:off x="1536522"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604" name="Rectangle 603"/>
              <p:cNvSpPr/>
              <p:nvPr/>
            </p:nvSpPr>
            <p:spPr bwMode="auto">
              <a:xfrm>
                <a:off x="1536522"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605" name="Rectangle 604"/>
              <p:cNvSpPr/>
              <p:nvPr/>
            </p:nvSpPr>
            <p:spPr bwMode="auto">
              <a:xfrm>
                <a:off x="1536522"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547" name="AutoShape 3"/>
            <p:cNvSpPr>
              <a:spLocks noChangeAspect="1" noChangeArrowheads="1" noTextEdit="1"/>
            </p:cNvSpPr>
            <p:nvPr/>
          </p:nvSpPr>
          <p:spPr bwMode="auto">
            <a:xfrm>
              <a:off x="2667063" y="4056991"/>
              <a:ext cx="2750769" cy="155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548" name="Rectangle 5"/>
            <p:cNvSpPr>
              <a:spLocks noChangeArrowheads="1"/>
            </p:cNvSpPr>
            <p:nvPr/>
          </p:nvSpPr>
          <p:spPr bwMode="auto">
            <a:xfrm>
              <a:off x="3010125" y="4040256"/>
              <a:ext cx="2098115" cy="144964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549" name="Oval 6"/>
            <p:cNvSpPr>
              <a:spLocks noChangeArrowheads="1"/>
            </p:cNvSpPr>
            <p:nvPr/>
          </p:nvSpPr>
          <p:spPr bwMode="auto">
            <a:xfrm>
              <a:off x="4035126" y="4071634"/>
              <a:ext cx="46020" cy="481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550" name="Rectangle 7"/>
            <p:cNvSpPr>
              <a:spLocks noChangeArrowheads="1"/>
            </p:cNvSpPr>
            <p:nvPr/>
          </p:nvSpPr>
          <p:spPr bwMode="auto">
            <a:xfrm>
              <a:off x="3087523" y="4151124"/>
              <a:ext cx="1957961" cy="1273930"/>
            </a:xfrm>
            <a:prstGeom prst="rect">
              <a:avLst/>
            </a:prstGeom>
            <a:solidFill>
              <a:schemeClr val="tx1"/>
            </a:solidFill>
            <a:ln>
              <a:noFill/>
            </a:ln>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551" name="Freeform 8"/>
            <p:cNvSpPr>
              <a:spLocks/>
            </p:cNvSpPr>
            <p:nvPr/>
          </p:nvSpPr>
          <p:spPr bwMode="auto">
            <a:xfrm>
              <a:off x="2683798" y="5504543"/>
              <a:ext cx="2719391" cy="110868"/>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552" name="Rectangle 551"/>
            <p:cNvSpPr/>
            <p:nvPr/>
          </p:nvSpPr>
          <p:spPr>
            <a:xfrm>
              <a:off x="3182309" y="4257010"/>
              <a:ext cx="1768390"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182" tIns="46591" rIns="93182" bIns="46591" rtlCol="0" anchor="ctr"/>
            <a:lstStyle/>
            <a:p>
              <a:pPr algn="ctr" defTabSz="932099"/>
              <a:endParaRPr lang="en-US" sz="1835">
                <a:solidFill>
                  <a:srgbClr val="000000"/>
                </a:solidFill>
              </a:endParaRPr>
            </a:p>
          </p:txBody>
        </p:sp>
        <p:sp>
          <p:nvSpPr>
            <p:cNvPr id="553" name="Rectangle 552"/>
            <p:cNvSpPr/>
            <p:nvPr/>
          </p:nvSpPr>
          <p:spPr>
            <a:xfrm>
              <a:off x="3753998" y="4257010"/>
              <a:ext cx="1196701"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182" tIns="46591" rIns="93182" bIns="46591" rtlCol="0" anchor="ctr"/>
            <a:lstStyle/>
            <a:p>
              <a:pPr algn="ctr" defTabSz="932099"/>
              <a:endParaRPr lang="en-US" sz="1835">
                <a:solidFill>
                  <a:srgbClr val="000000"/>
                </a:solidFill>
              </a:endParaRPr>
            </a:p>
          </p:txBody>
        </p:sp>
        <p:cxnSp>
          <p:nvCxnSpPr>
            <p:cNvPr id="560" name="Straight Connector 559"/>
            <p:cNvCxnSpPr/>
            <p:nvPr/>
          </p:nvCxnSpPr>
          <p:spPr>
            <a:xfrm>
              <a:off x="3942100" y="4776050"/>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561" name="Straight Connector 560"/>
            <p:cNvCxnSpPr/>
            <p:nvPr/>
          </p:nvCxnSpPr>
          <p:spPr>
            <a:xfrm>
              <a:off x="3942100" y="4955339"/>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562" name="Straight Connector 561"/>
            <p:cNvCxnSpPr/>
            <p:nvPr/>
          </p:nvCxnSpPr>
          <p:spPr>
            <a:xfrm>
              <a:off x="3942100" y="5134631"/>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555" name="Straight Connector 554"/>
            <p:cNvCxnSpPr/>
            <p:nvPr/>
          </p:nvCxnSpPr>
          <p:spPr>
            <a:xfrm>
              <a:off x="3328334" y="477604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556" name="Straight Connector 555"/>
            <p:cNvCxnSpPr/>
            <p:nvPr/>
          </p:nvCxnSpPr>
          <p:spPr>
            <a:xfrm>
              <a:off x="3328334" y="495533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557" name="Straight Connector 556"/>
            <p:cNvCxnSpPr/>
            <p:nvPr/>
          </p:nvCxnSpPr>
          <p:spPr>
            <a:xfrm>
              <a:off x="3328334" y="5134631"/>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sp>
          <p:nvSpPr>
            <p:cNvPr id="558" name="Freeform 9"/>
            <p:cNvSpPr>
              <a:spLocks noChangeAspect="1" noEditPoints="1"/>
            </p:cNvSpPr>
            <p:nvPr/>
          </p:nvSpPr>
          <p:spPr bwMode="black">
            <a:xfrm>
              <a:off x="3294014" y="4321096"/>
              <a:ext cx="380746" cy="380746"/>
            </a:xfrm>
            <a:custGeom>
              <a:avLst/>
              <a:gdLst>
                <a:gd name="T0" fmla="*/ 246 w 415"/>
                <a:gd name="T1" fmla="*/ 99 h 415"/>
                <a:gd name="T2" fmla="*/ 0 w 415"/>
                <a:gd name="T3" fmla="*/ 42 h 415"/>
                <a:gd name="T4" fmla="*/ 246 w 415"/>
                <a:gd name="T5" fmla="*/ 415 h 415"/>
                <a:gd name="T6" fmla="*/ 402 w 415"/>
                <a:gd name="T7" fmla="*/ 321 h 415"/>
                <a:gd name="T8" fmla="*/ 415 w 415"/>
                <a:gd name="T9" fmla="*/ 113 h 415"/>
                <a:gd name="T10" fmla="*/ 179 w 415"/>
                <a:gd name="T11" fmla="*/ 222 h 415"/>
                <a:gd name="T12" fmla="*/ 169 w 415"/>
                <a:gd name="T13" fmla="*/ 251 h 415"/>
                <a:gd name="T14" fmla="*/ 151 w 415"/>
                <a:gd name="T15" fmla="*/ 272 h 415"/>
                <a:gd name="T16" fmla="*/ 128 w 415"/>
                <a:gd name="T17" fmla="*/ 282 h 415"/>
                <a:gd name="T18" fmla="*/ 102 w 415"/>
                <a:gd name="T19" fmla="*/ 281 h 415"/>
                <a:gd name="T20" fmla="*/ 82 w 415"/>
                <a:gd name="T21" fmla="*/ 269 h 415"/>
                <a:gd name="T22" fmla="*/ 66 w 415"/>
                <a:gd name="T23" fmla="*/ 249 h 415"/>
                <a:gd name="T24" fmla="*/ 58 w 415"/>
                <a:gd name="T25" fmla="*/ 223 h 415"/>
                <a:gd name="T26" fmla="*/ 58 w 415"/>
                <a:gd name="T27" fmla="*/ 191 h 415"/>
                <a:gd name="T28" fmla="*/ 65 w 415"/>
                <a:gd name="T29" fmla="*/ 164 h 415"/>
                <a:gd name="T30" fmla="*/ 82 w 415"/>
                <a:gd name="T31" fmla="*/ 141 h 415"/>
                <a:gd name="T32" fmla="*/ 103 w 415"/>
                <a:gd name="T33" fmla="*/ 130 h 415"/>
                <a:gd name="T34" fmla="*/ 130 w 415"/>
                <a:gd name="T35" fmla="*/ 127 h 415"/>
                <a:gd name="T36" fmla="*/ 153 w 415"/>
                <a:gd name="T37" fmla="*/ 137 h 415"/>
                <a:gd name="T38" fmla="*/ 169 w 415"/>
                <a:gd name="T39" fmla="*/ 158 h 415"/>
                <a:gd name="T40" fmla="*/ 179 w 415"/>
                <a:gd name="T41" fmla="*/ 186 h 415"/>
                <a:gd name="T42" fmla="*/ 179 w 415"/>
                <a:gd name="T43" fmla="*/ 222 h 415"/>
                <a:gd name="T44" fmla="*/ 246 w 415"/>
                <a:gd name="T45" fmla="*/ 307 h 415"/>
                <a:gd name="T46" fmla="*/ 292 w 415"/>
                <a:gd name="T47" fmla="*/ 228 h 415"/>
                <a:gd name="T48" fmla="*/ 401 w 415"/>
                <a:gd name="T49" fmla="*/ 140 h 415"/>
                <a:gd name="T50" fmla="*/ 401 w 415"/>
                <a:gd name="T51" fmla="*/ 121 h 415"/>
                <a:gd name="T52" fmla="*/ 298 w 415"/>
                <a:gd name="T53" fmla="*/ 216 h 415"/>
                <a:gd name="T54" fmla="*/ 246 w 415"/>
                <a:gd name="T55" fmla="*/ 113 h 415"/>
                <a:gd name="T56" fmla="*/ 401 w 415"/>
                <a:gd name="T57" fmla="*/ 121 h 415"/>
                <a:gd name="T58" fmla="*/ 143 w 415"/>
                <a:gd name="T59" fmla="*/ 176 h 415"/>
                <a:gd name="T60" fmla="*/ 134 w 415"/>
                <a:gd name="T61" fmla="*/ 163 h 415"/>
                <a:gd name="T62" fmla="*/ 123 w 415"/>
                <a:gd name="T63" fmla="*/ 157 h 415"/>
                <a:gd name="T64" fmla="*/ 109 w 415"/>
                <a:gd name="T65" fmla="*/ 158 h 415"/>
                <a:gd name="T66" fmla="*/ 97 w 415"/>
                <a:gd name="T67" fmla="*/ 165 h 415"/>
                <a:gd name="T68" fmla="*/ 89 w 415"/>
                <a:gd name="T69" fmla="*/ 178 h 415"/>
                <a:gd name="T70" fmla="*/ 85 w 415"/>
                <a:gd name="T71" fmla="*/ 196 h 415"/>
                <a:gd name="T72" fmla="*/ 85 w 415"/>
                <a:gd name="T73" fmla="*/ 216 h 415"/>
                <a:gd name="T74" fmla="*/ 90 w 415"/>
                <a:gd name="T75" fmla="*/ 233 h 415"/>
                <a:gd name="T76" fmla="*/ 98 w 415"/>
                <a:gd name="T77" fmla="*/ 246 h 415"/>
                <a:gd name="T78" fmla="*/ 109 w 415"/>
                <a:gd name="T79" fmla="*/ 252 h 415"/>
                <a:gd name="T80" fmla="*/ 122 w 415"/>
                <a:gd name="T81" fmla="*/ 254 h 415"/>
                <a:gd name="T82" fmla="*/ 134 w 415"/>
                <a:gd name="T83" fmla="*/ 248 h 415"/>
                <a:gd name="T84" fmla="*/ 142 w 415"/>
                <a:gd name="T85" fmla="*/ 236 h 415"/>
                <a:gd name="T86" fmla="*/ 147 w 415"/>
                <a:gd name="T87" fmla="*/ 217 h 415"/>
                <a:gd name="T88" fmla="*/ 147 w 415"/>
                <a:gd name="T89" fmla="*/ 195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5" h="415">
                  <a:moveTo>
                    <a:pt x="401" y="99"/>
                  </a:moveTo>
                  <a:cubicBezTo>
                    <a:pt x="246" y="99"/>
                    <a:pt x="246" y="99"/>
                    <a:pt x="246" y="99"/>
                  </a:cubicBezTo>
                  <a:cubicBezTo>
                    <a:pt x="246" y="0"/>
                    <a:pt x="246" y="0"/>
                    <a:pt x="246" y="0"/>
                  </a:cubicBezTo>
                  <a:cubicBezTo>
                    <a:pt x="0" y="42"/>
                    <a:pt x="0" y="42"/>
                    <a:pt x="0" y="42"/>
                  </a:cubicBezTo>
                  <a:cubicBezTo>
                    <a:pt x="0" y="373"/>
                    <a:pt x="0" y="373"/>
                    <a:pt x="0" y="373"/>
                  </a:cubicBezTo>
                  <a:cubicBezTo>
                    <a:pt x="246" y="415"/>
                    <a:pt x="246" y="415"/>
                    <a:pt x="246" y="415"/>
                  </a:cubicBezTo>
                  <a:cubicBezTo>
                    <a:pt x="246" y="321"/>
                    <a:pt x="246" y="321"/>
                    <a:pt x="246" y="321"/>
                  </a:cubicBezTo>
                  <a:cubicBezTo>
                    <a:pt x="402" y="321"/>
                    <a:pt x="402" y="321"/>
                    <a:pt x="402" y="321"/>
                  </a:cubicBezTo>
                  <a:cubicBezTo>
                    <a:pt x="409" y="321"/>
                    <a:pt x="415" y="314"/>
                    <a:pt x="415" y="307"/>
                  </a:cubicBezTo>
                  <a:cubicBezTo>
                    <a:pt x="415" y="113"/>
                    <a:pt x="415" y="113"/>
                    <a:pt x="415" y="113"/>
                  </a:cubicBezTo>
                  <a:cubicBezTo>
                    <a:pt x="415" y="105"/>
                    <a:pt x="409" y="99"/>
                    <a:pt x="401" y="99"/>
                  </a:cubicBezTo>
                  <a:close/>
                  <a:moveTo>
                    <a:pt x="179" y="222"/>
                  </a:moveTo>
                  <a:cubicBezTo>
                    <a:pt x="177" y="228"/>
                    <a:pt x="176" y="232"/>
                    <a:pt x="175" y="237"/>
                  </a:cubicBezTo>
                  <a:cubicBezTo>
                    <a:pt x="174" y="243"/>
                    <a:pt x="172" y="248"/>
                    <a:pt x="169" y="251"/>
                  </a:cubicBezTo>
                  <a:cubicBezTo>
                    <a:pt x="167" y="256"/>
                    <a:pt x="164" y="259"/>
                    <a:pt x="161" y="263"/>
                  </a:cubicBezTo>
                  <a:cubicBezTo>
                    <a:pt x="157" y="266"/>
                    <a:pt x="155" y="270"/>
                    <a:pt x="151" y="272"/>
                  </a:cubicBezTo>
                  <a:cubicBezTo>
                    <a:pt x="148" y="275"/>
                    <a:pt x="144" y="277"/>
                    <a:pt x="140" y="278"/>
                  </a:cubicBezTo>
                  <a:cubicBezTo>
                    <a:pt x="136" y="281"/>
                    <a:pt x="133" y="282"/>
                    <a:pt x="128" y="282"/>
                  </a:cubicBezTo>
                  <a:cubicBezTo>
                    <a:pt x="124" y="283"/>
                    <a:pt x="120" y="283"/>
                    <a:pt x="115" y="283"/>
                  </a:cubicBezTo>
                  <a:cubicBezTo>
                    <a:pt x="110" y="283"/>
                    <a:pt x="107" y="282"/>
                    <a:pt x="102" y="281"/>
                  </a:cubicBezTo>
                  <a:cubicBezTo>
                    <a:pt x="98" y="279"/>
                    <a:pt x="95" y="278"/>
                    <a:pt x="91" y="276"/>
                  </a:cubicBezTo>
                  <a:cubicBezTo>
                    <a:pt x="88" y="275"/>
                    <a:pt x="84" y="272"/>
                    <a:pt x="82" y="269"/>
                  </a:cubicBezTo>
                  <a:cubicBezTo>
                    <a:pt x="78" y="266"/>
                    <a:pt x="76" y="264"/>
                    <a:pt x="72" y="261"/>
                  </a:cubicBezTo>
                  <a:cubicBezTo>
                    <a:pt x="70" y="257"/>
                    <a:pt x="68" y="252"/>
                    <a:pt x="66" y="249"/>
                  </a:cubicBezTo>
                  <a:cubicBezTo>
                    <a:pt x="64" y="245"/>
                    <a:pt x="62" y="241"/>
                    <a:pt x="61" y="236"/>
                  </a:cubicBezTo>
                  <a:cubicBezTo>
                    <a:pt x="59" y="232"/>
                    <a:pt x="58" y="228"/>
                    <a:pt x="58" y="223"/>
                  </a:cubicBezTo>
                  <a:cubicBezTo>
                    <a:pt x="57" y="217"/>
                    <a:pt x="57" y="212"/>
                    <a:pt x="57" y="207"/>
                  </a:cubicBezTo>
                  <a:cubicBezTo>
                    <a:pt x="57" y="202"/>
                    <a:pt x="57" y="196"/>
                    <a:pt x="58" y="191"/>
                  </a:cubicBezTo>
                  <a:cubicBezTo>
                    <a:pt x="58" y="186"/>
                    <a:pt x="59" y="180"/>
                    <a:pt x="61" y="177"/>
                  </a:cubicBezTo>
                  <a:cubicBezTo>
                    <a:pt x="62" y="172"/>
                    <a:pt x="64" y="167"/>
                    <a:pt x="65" y="164"/>
                  </a:cubicBezTo>
                  <a:cubicBezTo>
                    <a:pt x="68" y="159"/>
                    <a:pt x="70" y="156"/>
                    <a:pt x="72" y="152"/>
                  </a:cubicBezTo>
                  <a:cubicBezTo>
                    <a:pt x="75" y="148"/>
                    <a:pt x="78" y="145"/>
                    <a:pt x="82" y="141"/>
                  </a:cubicBezTo>
                  <a:cubicBezTo>
                    <a:pt x="84" y="139"/>
                    <a:pt x="88" y="137"/>
                    <a:pt x="91" y="134"/>
                  </a:cubicBezTo>
                  <a:cubicBezTo>
                    <a:pt x="95" y="132"/>
                    <a:pt x="99" y="131"/>
                    <a:pt x="103" y="130"/>
                  </a:cubicBezTo>
                  <a:cubicBezTo>
                    <a:pt x="108" y="128"/>
                    <a:pt x="112" y="127"/>
                    <a:pt x="117" y="127"/>
                  </a:cubicBezTo>
                  <a:cubicBezTo>
                    <a:pt x="121" y="127"/>
                    <a:pt x="125" y="127"/>
                    <a:pt x="130" y="127"/>
                  </a:cubicBezTo>
                  <a:cubicBezTo>
                    <a:pt x="134" y="128"/>
                    <a:pt x="137" y="130"/>
                    <a:pt x="142" y="131"/>
                  </a:cubicBezTo>
                  <a:cubicBezTo>
                    <a:pt x="146" y="133"/>
                    <a:pt x="149" y="134"/>
                    <a:pt x="153" y="137"/>
                  </a:cubicBezTo>
                  <a:cubicBezTo>
                    <a:pt x="155" y="140"/>
                    <a:pt x="159" y="143"/>
                    <a:pt x="162" y="146"/>
                  </a:cubicBezTo>
                  <a:cubicBezTo>
                    <a:pt x="164" y="150"/>
                    <a:pt x="167" y="153"/>
                    <a:pt x="169" y="158"/>
                  </a:cubicBezTo>
                  <a:cubicBezTo>
                    <a:pt x="172" y="161"/>
                    <a:pt x="174" y="166"/>
                    <a:pt x="175" y="171"/>
                  </a:cubicBezTo>
                  <a:cubicBezTo>
                    <a:pt x="176" y="176"/>
                    <a:pt x="177" y="182"/>
                    <a:pt x="179" y="186"/>
                  </a:cubicBezTo>
                  <a:cubicBezTo>
                    <a:pt x="180" y="192"/>
                    <a:pt x="180" y="198"/>
                    <a:pt x="180" y="204"/>
                  </a:cubicBezTo>
                  <a:cubicBezTo>
                    <a:pt x="180" y="210"/>
                    <a:pt x="180" y="216"/>
                    <a:pt x="179" y="222"/>
                  </a:cubicBezTo>
                  <a:close/>
                  <a:moveTo>
                    <a:pt x="401" y="307"/>
                  </a:moveTo>
                  <a:cubicBezTo>
                    <a:pt x="246" y="307"/>
                    <a:pt x="246" y="307"/>
                    <a:pt x="246" y="307"/>
                  </a:cubicBezTo>
                  <a:cubicBezTo>
                    <a:pt x="246" y="185"/>
                    <a:pt x="246" y="185"/>
                    <a:pt x="246" y="185"/>
                  </a:cubicBezTo>
                  <a:cubicBezTo>
                    <a:pt x="292" y="228"/>
                    <a:pt x="292" y="228"/>
                    <a:pt x="292" y="228"/>
                  </a:cubicBezTo>
                  <a:cubicBezTo>
                    <a:pt x="297" y="232"/>
                    <a:pt x="303" y="232"/>
                    <a:pt x="306" y="228"/>
                  </a:cubicBezTo>
                  <a:cubicBezTo>
                    <a:pt x="401" y="140"/>
                    <a:pt x="401" y="140"/>
                    <a:pt x="401" y="140"/>
                  </a:cubicBezTo>
                  <a:lnTo>
                    <a:pt x="401" y="307"/>
                  </a:lnTo>
                  <a:close/>
                  <a:moveTo>
                    <a:pt x="401" y="121"/>
                  </a:moveTo>
                  <a:cubicBezTo>
                    <a:pt x="300" y="216"/>
                    <a:pt x="300" y="216"/>
                    <a:pt x="300" y="216"/>
                  </a:cubicBezTo>
                  <a:cubicBezTo>
                    <a:pt x="300" y="217"/>
                    <a:pt x="299" y="217"/>
                    <a:pt x="298" y="216"/>
                  </a:cubicBezTo>
                  <a:cubicBezTo>
                    <a:pt x="246" y="167"/>
                    <a:pt x="246" y="167"/>
                    <a:pt x="246" y="167"/>
                  </a:cubicBezTo>
                  <a:cubicBezTo>
                    <a:pt x="246" y="113"/>
                    <a:pt x="246" y="113"/>
                    <a:pt x="246" y="113"/>
                  </a:cubicBezTo>
                  <a:cubicBezTo>
                    <a:pt x="401" y="113"/>
                    <a:pt x="401" y="113"/>
                    <a:pt x="401" y="113"/>
                  </a:cubicBezTo>
                  <a:lnTo>
                    <a:pt x="401" y="121"/>
                  </a:lnTo>
                  <a:close/>
                  <a:moveTo>
                    <a:pt x="146" y="184"/>
                  </a:moveTo>
                  <a:cubicBezTo>
                    <a:pt x="144" y="182"/>
                    <a:pt x="144" y="178"/>
                    <a:pt x="143" y="176"/>
                  </a:cubicBezTo>
                  <a:cubicBezTo>
                    <a:pt x="142" y="173"/>
                    <a:pt x="141" y="171"/>
                    <a:pt x="138" y="169"/>
                  </a:cubicBezTo>
                  <a:cubicBezTo>
                    <a:pt x="137" y="166"/>
                    <a:pt x="136" y="165"/>
                    <a:pt x="134" y="163"/>
                  </a:cubicBezTo>
                  <a:cubicBezTo>
                    <a:pt x="133" y="161"/>
                    <a:pt x="131" y="160"/>
                    <a:pt x="129" y="159"/>
                  </a:cubicBezTo>
                  <a:cubicBezTo>
                    <a:pt x="127" y="158"/>
                    <a:pt x="125" y="158"/>
                    <a:pt x="123" y="157"/>
                  </a:cubicBezTo>
                  <a:cubicBezTo>
                    <a:pt x="121" y="157"/>
                    <a:pt x="118" y="157"/>
                    <a:pt x="116" y="157"/>
                  </a:cubicBezTo>
                  <a:cubicBezTo>
                    <a:pt x="114" y="157"/>
                    <a:pt x="111" y="157"/>
                    <a:pt x="109" y="158"/>
                  </a:cubicBezTo>
                  <a:cubicBezTo>
                    <a:pt x="107" y="158"/>
                    <a:pt x="104" y="159"/>
                    <a:pt x="103" y="160"/>
                  </a:cubicBezTo>
                  <a:cubicBezTo>
                    <a:pt x="101" y="161"/>
                    <a:pt x="98" y="163"/>
                    <a:pt x="97" y="165"/>
                  </a:cubicBezTo>
                  <a:cubicBezTo>
                    <a:pt x="96" y="166"/>
                    <a:pt x="94" y="169"/>
                    <a:pt x="92" y="171"/>
                  </a:cubicBezTo>
                  <a:cubicBezTo>
                    <a:pt x="91" y="173"/>
                    <a:pt x="90" y="176"/>
                    <a:pt x="89" y="178"/>
                  </a:cubicBezTo>
                  <a:cubicBezTo>
                    <a:pt x="88" y="180"/>
                    <a:pt x="88" y="184"/>
                    <a:pt x="86" y="186"/>
                  </a:cubicBezTo>
                  <a:cubicBezTo>
                    <a:pt x="86" y="189"/>
                    <a:pt x="85" y="192"/>
                    <a:pt x="85" y="196"/>
                  </a:cubicBezTo>
                  <a:cubicBezTo>
                    <a:pt x="85" y="198"/>
                    <a:pt x="84" y="202"/>
                    <a:pt x="84" y="205"/>
                  </a:cubicBezTo>
                  <a:cubicBezTo>
                    <a:pt x="84" y="209"/>
                    <a:pt x="85" y="212"/>
                    <a:pt x="85" y="216"/>
                  </a:cubicBezTo>
                  <a:cubicBezTo>
                    <a:pt x="85" y="219"/>
                    <a:pt x="86" y="223"/>
                    <a:pt x="86" y="225"/>
                  </a:cubicBezTo>
                  <a:cubicBezTo>
                    <a:pt x="88" y="229"/>
                    <a:pt x="89" y="231"/>
                    <a:pt x="90" y="233"/>
                  </a:cubicBezTo>
                  <a:cubicBezTo>
                    <a:pt x="91" y="236"/>
                    <a:pt x="92" y="238"/>
                    <a:pt x="94" y="241"/>
                  </a:cubicBezTo>
                  <a:cubicBezTo>
                    <a:pt x="95" y="243"/>
                    <a:pt x="96" y="244"/>
                    <a:pt x="98" y="246"/>
                  </a:cubicBezTo>
                  <a:cubicBezTo>
                    <a:pt x="99" y="248"/>
                    <a:pt x="102" y="249"/>
                    <a:pt x="103" y="250"/>
                  </a:cubicBezTo>
                  <a:cubicBezTo>
                    <a:pt x="105" y="251"/>
                    <a:pt x="107" y="252"/>
                    <a:pt x="109" y="252"/>
                  </a:cubicBezTo>
                  <a:cubicBezTo>
                    <a:pt x="111" y="254"/>
                    <a:pt x="114" y="254"/>
                    <a:pt x="115" y="254"/>
                  </a:cubicBezTo>
                  <a:cubicBezTo>
                    <a:pt x="117" y="254"/>
                    <a:pt x="120" y="254"/>
                    <a:pt x="122" y="254"/>
                  </a:cubicBezTo>
                  <a:cubicBezTo>
                    <a:pt x="124" y="252"/>
                    <a:pt x="127" y="252"/>
                    <a:pt x="128" y="251"/>
                  </a:cubicBezTo>
                  <a:cubicBezTo>
                    <a:pt x="130" y="250"/>
                    <a:pt x="131" y="249"/>
                    <a:pt x="134" y="248"/>
                  </a:cubicBezTo>
                  <a:cubicBezTo>
                    <a:pt x="135" y="246"/>
                    <a:pt x="137" y="244"/>
                    <a:pt x="138" y="243"/>
                  </a:cubicBezTo>
                  <a:cubicBezTo>
                    <a:pt x="140" y="241"/>
                    <a:pt x="141" y="238"/>
                    <a:pt x="142" y="236"/>
                  </a:cubicBezTo>
                  <a:cubicBezTo>
                    <a:pt x="143" y="232"/>
                    <a:pt x="144" y="230"/>
                    <a:pt x="146" y="226"/>
                  </a:cubicBezTo>
                  <a:cubicBezTo>
                    <a:pt x="147" y="224"/>
                    <a:pt x="147" y="220"/>
                    <a:pt x="147" y="217"/>
                  </a:cubicBezTo>
                  <a:cubicBezTo>
                    <a:pt x="148" y="213"/>
                    <a:pt x="148" y="210"/>
                    <a:pt x="148" y="206"/>
                  </a:cubicBezTo>
                  <a:cubicBezTo>
                    <a:pt x="148" y="202"/>
                    <a:pt x="148" y="198"/>
                    <a:pt x="147" y="195"/>
                  </a:cubicBezTo>
                  <a:cubicBezTo>
                    <a:pt x="147" y="191"/>
                    <a:pt x="147" y="187"/>
                    <a:pt x="146" y="184"/>
                  </a:cubicBezTo>
                  <a:close/>
                </a:path>
              </a:pathLst>
            </a:custGeom>
            <a:solidFill>
              <a:srgbClr val="1B375F"/>
            </a:solidFill>
            <a:ln>
              <a:noFill/>
            </a:ln>
          </p:spPr>
          <p:txBody>
            <a:bodyPr vert="horz" wrap="square" lIns="91403" tIns="45701" rIns="91403" bIns="45701" numCol="1" anchor="t" anchorCtr="0" compatLnSpc="1">
              <a:prstTxWarp prst="textNoShape">
                <a:avLst/>
              </a:prstTxWarp>
            </a:bodyPr>
            <a:lstStyle/>
            <a:p>
              <a:pPr defTabSz="932373">
                <a:defRPr/>
              </a:pPr>
              <a:endParaRPr lang="en-US" sz="1799" kern="0">
                <a:solidFill>
                  <a:srgbClr val="505050"/>
                </a:solidFill>
              </a:endParaRPr>
            </a:p>
          </p:txBody>
        </p:sp>
        <p:sp>
          <p:nvSpPr>
            <p:cNvPr id="530" name="Freeform 10"/>
            <p:cNvSpPr>
              <a:spLocks noChangeAspect="1" noEditPoints="1"/>
            </p:cNvSpPr>
            <p:nvPr/>
          </p:nvSpPr>
          <p:spPr bwMode="auto">
            <a:xfrm>
              <a:off x="1581499" y="4519042"/>
              <a:ext cx="610333" cy="1096369"/>
            </a:xfrm>
            <a:prstGeom prst="roundRect">
              <a:avLst>
                <a:gd name="adj" fmla="val 3431"/>
              </a:avLst>
            </a:prstGeom>
            <a:solidFill>
              <a:srgbClr val="333333"/>
            </a:solidFill>
            <a:ln>
              <a:noFill/>
            </a:ln>
            <a:extLst/>
          </p:spPr>
          <p:txBody>
            <a:bodyPr vert="horz" wrap="square" lIns="89570" tIns="44785" rIns="89570" bIns="44785" numCol="1" anchor="t" anchorCtr="0" compatLnSpc="1">
              <a:prstTxWarp prst="textNoShape">
                <a:avLst/>
              </a:prstTxWarp>
            </a:bodyPr>
            <a:lstStyle/>
            <a:p>
              <a:pPr defTabSz="913555"/>
              <a:endParaRPr lang="en-US" sz="1763">
                <a:solidFill>
                  <a:srgbClr val="FFFFFF"/>
                </a:solidFill>
              </a:endParaRPr>
            </a:p>
          </p:txBody>
        </p:sp>
        <p:sp>
          <p:nvSpPr>
            <p:cNvPr id="531" name="Rectangle 530"/>
            <p:cNvSpPr/>
            <p:nvPr/>
          </p:nvSpPr>
          <p:spPr bwMode="auto">
            <a:xfrm>
              <a:off x="1610385" y="4626798"/>
              <a:ext cx="552561" cy="853054"/>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91"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32" name="Round Same Side Corner Rectangle 531"/>
            <p:cNvSpPr/>
            <p:nvPr/>
          </p:nvSpPr>
          <p:spPr bwMode="auto">
            <a:xfrm flipV="1">
              <a:off x="1840210" y="4535287"/>
              <a:ext cx="96570" cy="16095"/>
            </a:xfrm>
            <a:prstGeom prst="round2Same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91"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33" name="Oval 532"/>
            <p:cNvSpPr/>
            <p:nvPr/>
          </p:nvSpPr>
          <p:spPr bwMode="auto">
            <a:xfrm>
              <a:off x="2077612" y="4550265"/>
              <a:ext cx="16095" cy="1609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91"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43" name="Freeform 13"/>
            <p:cNvSpPr>
              <a:spLocks/>
            </p:cNvSpPr>
            <p:nvPr/>
          </p:nvSpPr>
          <p:spPr bwMode="auto">
            <a:xfrm>
              <a:off x="1885813" y="5520649"/>
              <a:ext cx="28567" cy="25260"/>
            </a:xfrm>
            <a:custGeom>
              <a:avLst/>
              <a:gdLst>
                <a:gd name="T0" fmla="*/ 0 w 1140"/>
                <a:gd name="T1" fmla="*/ 1008 h 1008"/>
                <a:gd name="T2" fmla="*/ 1140 w 1140"/>
                <a:gd name="T3" fmla="*/ 1008 h 1008"/>
                <a:gd name="T4" fmla="*/ 1140 w 1140"/>
                <a:gd name="T5" fmla="*/ 0 h 1008"/>
                <a:gd name="T6" fmla="*/ 0 w 1140"/>
                <a:gd name="T7" fmla="*/ 159 h 1008"/>
                <a:gd name="T8" fmla="*/ 0 w 1140"/>
                <a:gd name="T9" fmla="*/ 1008 h 1008"/>
              </a:gdLst>
              <a:ahLst/>
              <a:cxnLst>
                <a:cxn ang="0">
                  <a:pos x="T0" y="T1"/>
                </a:cxn>
                <a:cxn ang="0">
                  <a:pos x="T2" y="T3"/>
                </a:cxn>
                <a:cxn ang="0">
                  <a:pos x="T4" y="T5"/>
                </a:cxn>
                <a:cxn ang="0">
                  <a:pos x="T6" y="T7"/>
                </a:cxn>
                <a:cxn ang="0">
                  <a:pos x="T8" y="T9"/>
                </a:cxn>
              </a:cxnLst>
              <a:rect l="0" t="0" r="r" b="b"/>
              <a:pathLst>
                <a:path w="1140" h="1008">
                  <a:moveTo>
                    <a:pt x="0" y="1008"/>
                  </a:moveTo>
                  <a:lnTo>
                    <a:pt x="1140" y="1008"/>
                  </a:lnTo>
                  <a:lnTo>
                    <a:pt x="1140" y="0"/>
                  </a:lnTo>
                  <a:lnTo>
                    <a:pt x="0" y="159"/>
                  </a:lnTo>
                  <a:lnTo>
                    <a:pt x="0" y="1008"/>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544" name="Freeform 14"/>
            <p:cNvSpPr>
              <a:spLocks/>
            </p:cNvSpPr>
            <p:nvPr/>
          </p:nvSpPr>
          <p:spPr bwMode="auto">
            <a:xfrm>
              <a:off x="1858950" y="5524758"/>
              <a:ext cx="21877" cy="21150"/>
            </a:xfrm>
            <a:custGeom>
              <a:avLst/>
              <a:gdLst>
                <a:gd name="T0" fmla="*/ 873 w 873"/>
                <a:gd name="T1" fmla="*/ 844 h 844"/>
                <a:gd name="T2" fmla="*/ 873 w 873"/>
                <a:gd name="T3" fmla="*/ 0 h 844"/>
                <a:gd name="T4" fmla="*/ 0 w 873"/>
                <a:gd name="T5" fmla="*/ 123 h 844"/>
                <a:gd name="T6" fmla="*/ 0 w 873"/>
                <a:gd name="T7" fmla="*/ 844 h 844"/>
                <a:gd name="T8" fmla="*/ 873 w 873"/>
                <a:gd name="T9" fmla="*/ 844 h 844"/>
              </a:gdLst>
              <a:ahLst/>
              <a:cxnLst>
                <a:cxn ang="0">
                  <a:pos x="T0" y="T1"/>
                </a:cxn>
                <a:cxn ang="0">
                  <a:pos x="T2" y="T3"/>
                </a:cxn>
                <a:cxn ang="0">
                  <a:pos x="T4" y="T5"/>
                </a:cxn>
                <a:cxn ang="0">
                  <a:pos x="T6" y="T7"/>
                </a:cxn>
                <a:cxn ang="0">
                  <a:pos x="T8" y="T9"/>
                </a:cxn>
              </a:cxnLst>
              <a:rect l="0" t="0" r="r" b="b"/>
              <a:pathLst>
                <a:path w="873" h="844">
                  <a:moveTo>
                    <a:pt x="873" y="844"/>
                  </a:moveTo>
                  <a:lnTo>
                    <a:pt x="873" y="0"/>
                  </a:lnTo>
                  <a:lnTo>
                    <a:pt x="0" y="123"/>
                  </a:lnTo>
                  <a:lnTo>
                    <a:pt x="0" y="844"/>
                  </a:lnTo>
                  <a:lnTo>
                    <a:pt x="873" y="844"/>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545" name="Freeform 15"/>
            <p:cNvSpPr>
              <a:spLocks/>
            </p:cNvSpPr>
            <p:nvPr/>
          </p:nvSpPr>
          <p:spPr bwMode="auto">
            <a:xfrm>
              <a:off x="1858950" y="5550895"/>
              <a:ext cx="21877" cy="21100"/>
            </a:xfrm>
            <a:custGeom>
              <a:avLst/>
              <a:gdLst>
                <a:gd name="T0" fmla="*/ 873 w 873"/>
                <a:gd name="T1" fmla="*/ 0 h 842"/>
                <a:gd name="T2" fmla="*/ 0 w 873"/>
                <a:gd name="T3" fmla="*/ 0 h 842"/>
                <a:gd name="T4" fmla="*/ 0 w 873"/>
                <a:gd name="T5" fmla="*/ 721 h 842"/>
                <a:gd name="T6" fmla="*/ 873 w 873"/>
                <a:gd name="T7" fmla="*/ 842 h 842"/>
                <a:gd name="T8" fmla="*/ 873 w 873"/>
                <a:gd name="T9" fmla="*/ 0 h 842"/>
              </a:gdLst>
              <a:ahLst/>
              <a:cxnLst>
                <a:cxn ang="0">
                  <a:pos x="T0" y="T1"/>
                </a:cxn>
                <a:cxn ang="0">
                  <a:pos x="T2" y="T3"/>
                </a:cxn>
                <a:cxn ang="0">
                  <a:pos x="T4" y="T5"/>
                </a:cxn>
                <a:cxn ang="0">
                  <a:pos x="T6" y="T7"/>
                </a:cxn>
                <a:cxn ang="0">
                  <a:pos x="T8" y="T9"/>
                </a:cxn>
              </a:cxnLst>
              <a:rect l="0" t="0" r="r" b="b"/>
              <a:pathLst>
                <a:path w="873" h="842">
                  <a:moveTo>
                    <a:pt x="873" y="0"/>
                  </a:moveTo>
                  <a:lnTo>
                    <a:pt x="0" y="0"/>
                  </a:lnTo>
                  <a:lnTo>
                    <a:pt x="0" y="721"/>
                  </a:lnTo>
                  <a:lnTo>
                    <a:pt x="873" y="842"/>
                  </a:lnTo>
                  <a:lnTo>
                    <a:pt x="873"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546" name="Freeform 16"/>
            <p:cNvSpPr>
              <a:spLocks/>
            </p:cNvSpPr>
            <p:nvPr/>
          </p:nvSpPr>
          <p:spPr bwMode="auto">
            <a:xfrm>
              <a:off x="1885813" y="5550895"/>
              <a:ext cx="28567" cy="25184"/>
            </a:xfrm>
            <a:custGeom>
              <a:avLst/>
              <a:gdLst>
                <a:gd name="T0" fmla="*/ 0 w 1140"/>
                <a:gd name="T1" fmla="*/ 0 h 1005"/>
                <a:gd name="T2" fmla="*/ 0 w 1140"/>
                <a:gd name="T3" fmla="*/ 847 h 1005"/>
                <a:gd name="T4" fmla="*/ 1140 w 1140"/>
                <a:gd name="T5" fmla="*/ 1005 h 1005"/>
                <a:gd name="T6" fmla="*/ 1140 w 1140"/>
                <a:gd name="T7" fmla="*/ 0 h 1005"/>
                <a:gd name="T8" fmla="*/ 0 w 1140"/>
                <a:gd name="T9" fmla="*/ 0 h 1005"/>
              </a:gdLst>
              <a:ahLst/>
              <a:cxnLst>
                <a:cxn ang="0">
                  <a:pos x="T0" y="T1"/>
                </a:cxn>
                <a:cxn ang="0">
                  <a:pos x="T2" y="T3"/>
                </a:cxn>
                <a:cxn ang="0">
                  <a:pos x="T4" y="T5"/>
                </a:cxn>
                <a:cxn ang="0">
                  <a:pos x="T6" y="T7"/>
                </a:cxn>
                <a:cxn ang="0">
                  <a:pos x="T8" y="T9"/>
                </a:cxn>
              </a:cxnLst>
              <a:rect l="0" t="0" r="r" b="b"/>
              <a:pathLst>
                <a:path w="1140" h="1005">
                  <a:moveTo>
                    <a:pt x="0" y="0"/>
                  </a:moveTo>
                  <a:lnTo>
                    <a:pt x="0" y="847"/>
                  </a:lnTo>
                  <a:lnTo>
                    <a:pt x="1140" y="1005"/>
                  </a:lnTo>
                  <a:lnTo>
                    <a:pt x="1140" y="0"/>
                  </a:lnTo>
                  <a:lnTo>
                    <a:pt x="0"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535" name="Freeform 20"/>
            <p:cNvSpPr>
              <a:spLocks noEditPoints="1"/>
            </p:cNvSpPr>
            <p:nvPr/>
          </p:nvSpPr>
          <p:spPr bwMode="auto">
            <a:xfrm>
              <a:off x="2085660" y="5524861"/>
              <a:ext cx="45619" cy="47133"/>
            </a:xfrm>
            <a:custGeom>
              <a:avLst/>
              <a:gdLst>
                <a:gd name="T0" fmla="*/ 41 w 1845"/>
                <a:gd name="T1" fmla="*/ 1632 h 1907"/>
                <a:gd name="T2" fmla="*/ 552 w 1845"/>
                <a:gd name="T3" fmla="*/ 1102 h 1907"/>
                <a:gd name="T4" fmla="*/ 430 w 1845"/>
                <a:gd name="T5" fmla="*/ 709 h 1907"/>
                <a:gd name="T6" fmla="*/ 1135 w 1845"/>
                <a:gd name="T7" fmla="*/ 0 h 1907"/>
                <a:gd name="T8" fmla="*/ 1845 w 1845"/>
                <a:gd name="T9" fmla="*/ 709 h 1907"/>
                <a:gd name="T10" fmla="*/ 1135 w 1845"/>
                <a:gd name="T11" fmla="*/ 1413 h 1907"/>
                <a:gd name="T12" fmla="*/ 796 w 1845"/>
                <a:gd name="T13" fmla="*/ 1326 h 1907"/>
                <a:gd name="T14" fmla="*/ 281 w 1845"/>
                <a:gd name="T15" fmla="*/ 1862 h 1907"/>
                <a:gd name="T16" fmla="*/ 124 w 1845"/>
                <a:gd name="T17" fmla="*/ 1865 h 1907"/>
                <a:gd name="T18" fmla="*/ 45 w 1845"/>
                <a:gd name="T19" fmla="*/ 1789 h 1907"/>
                <a:gd name="T20" fmla="*/ 41 w 1845"/>
                <a:gd name="T21" fmla="*/ 1632 h 1907"/>
                <a:gd name="T22" fmla="*/ 1135 w 1845"/>
                <a:gd name="T23" fmla="*/ 1195 h 1907"/>
                <a:gd name="T24" fmla="*/ 1625 w 1845"/>
                <a:gd name="T25" fmla="*/ 709 h 1907"/>
                <a:gd name="T26" fmla="*/ 1135 w 1845"/>
                <a:gd name="T27" fmla="*/ 222 h 1907"/>
                <a:gd name="T28" fmla="*/ 648 w 1845"/>
                <a:gd name="T29" fmla="*/ 709 h 1907"/>
                <a:gd name="T30" fmla="*/ 1135 w 1845"/>
                <a:gd name="T31" fmla="*/ 1195 h 1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45" h="1907">
                  <a:moveTo>
                    <a:pt x="41" y="1632"/>
                  </a:moveTo>
                  <a:cubicBezTo>
                    <a:pt x="552" y="1102"/>
                    <a:pt x="552" y="1102"/>
                    <a:pt x="552" y="1102"/>
                  </a:cubicBezTo>
                  <a:cubicBezTo>
                    <a:pt x="475" y="989"/>
                    <a:pt x="430" y="853"/>
                    <a:pt x="430" y="709"/>
                  </a:cubicBezTo>
                  <a:cubicBezTo>
                    <a:pt x="430" y="319"/>
                    <a:pt x="745" y="0"/>
                    <a:pt x="1135" y="0"/>
                  </a:cubicBezTo>
                  <a:cubicBezTo>
                    <a:pt x="1528" y="0"/>
                    <a:pt x="1845" y="319"/>
                    <a:pt x="1845" y="709"/>
                  </a:cubicBezTo>
                  <a:cubicBezTo>
                    <a:pt x="1845" y="1097"/>
                    <a:pt x="1528" y="1413"/>
                    <a:pt x="1135" y="1413"/>
                  </a:cubicBezTo>
                  <a:cubicBezTo>
                    <a:pt x="1013" y="1413"/>
                    <a:pt x="897" y="1381"/>
                    <a:pt x="796" y="1326"/>
                  </a:cubicBezTo>
                  <a:cubicBezTo>
                    <a:pt x="281" y="1862"/>
                    <a:pt x="281" y="1862"/>
                    <a:pt x="281" y="1862"/>
                  </a:cubicBezTo>
                  <a:cubicBezTo>
                    <a:pt x="239" y="1907"/>
                    <a:pt x="170" y="1907"/>
                    <a:pt x="124" y="1865"/>
                  </a:cubicBezTo>
                  <a:cubicBezTo>
                    <a:pt x="45" y="1789"/>
                    <a:pt x="45" y="1789"/>
                    <a:pt x="45" y="1789"/>
                  </a:cubicBezTo>
                  <a:cubicBezTo>
                    <a:pt x="2" y="1748"/>
                    <a:pt x="0" y="1677"/>
                    <a:pt x="41" y="1632"/>
                  </a:cubicBezTo>
                  <a:close/>
                  <a:moveTo>
                    <a:pt x="1135" y="1195"/>
                  </a:moveTo>
                  <a:cubicBezTo>
                    <a:pt x="1406" y="1195"/>
                    <a:pt x="1625" y="976"/>
                    <a:pt x="1625" y="709"/>
                  </a:cubicBezTo>
                  <a:cubicBezTo>
                    <a:pt x="1625" y="438"/>
                    <a:pt x="1406" y="222"/>
                    <a:pt x="1135" y="222"/>
                  </a:cubicBezTo>
                  <a:cubicBezTo>
                    <a:pt x="867" y="222"/>
                    <a:pt x="648" y="438"/>
                    <a:pt x="648" y="709"/>
                  </a:cubicBezTo>
                  <a:cubicBezTo>
                    <a:pt x="648" y="976"/>
                    <a:pt x="867" y="1195"/>
                    <a:pt x="1135" y="1195"/>
                  </a:cubicBezTo>
                  <a:close/>
                </a:path>
              </a:pathLst>
            </a:custGeom>
            <a:solidFill>
              <a:srgbClr val="4E4E4E"/>
            </a:solidFill>
            <a:ln>
              <a:noFill/>
            </a:ln>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536" name="Freeform 24"/>
            <p:cNvSpPr>
              <a:spLocks/>
            </p:cNvSpPr>
            <p:nvPr/>
          </p:nvSpPr>
          <p:spPr bwMode="auto">
            <a:xfrm flipH="1">
              <a:off x="1646393" y="5524758"/>
              <a:ext cx="54539" cy="45619"/>
            </a:xfrm>
            <a:custGeom>
              <a:avLst/>
              <a:gdLst>
                <a:gd name="T0" fmla="*/ 2378 w 4084"/>
                <a:gd name="T1" fmla="*/ 0 h 3416"/>
                <a:gd name="T2" fmla="*/ 4084 w 4084"/>
                <a:gd name="T3" fmla="*/ 1709 h 3416"/>
                <a:gd name="T4" fmla="*/ 2378 w 4084"/>
                <a:gd name="T5" fmla="*/ 3416 h 3416"/>
                <a:gd name="T6" fmla="*/ 1259 w 4084"/>
                <a:gd name="T7" fmla="*/ 3416 h 3416"/>
                <a:gd name="T8" fmla="*/ 2553 w 4084"/>
                <a:gd name="T9" fmla="*/ 2116 h 3416"/>
                <a:gd name="T10" fmla="*/ 0 w 4084"/>
                <a:gd name="T11" fmla="*/ 2116 h 3416"/>
                <a:gd name="T12" fmla="*/ 0 w 4084"/>
                <a:gd name="T13" fmla="*/ 1290 h 3416"/>
                <a:gd name="T14" fmla="*/ 2541 w 4084"/>
                <a:gd name="T15" fmla="*/ 1290 h 3416"/>
                <a:gd name="T16" fmla="*/ 1245 w 4084"/>
                <a:gd name="T17" fmla="*/ 0 h 3416"/>
                <a:gd name="T18" fmla="*/ 2378 w 4084"/>
                <a:gd name="T19" fmla="*/ 0 h 3416"/>
                <a:gd name="T20" fmla="*/ 2378 w 4084"/>
                <a:gd name="T21" fmla="*/ 0 h 3416"/>
                <a:gd name="T22" fmla="*/ 2378 w 4084"/>
                <a:gd name="T23" fmla="*/ 0 h 3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84" h="3416">
                  <a:moveTo>
                    <a:pt x="2378" y="0"/>
                  </a:moveTo>
                  <a:lnTo>
                    <a:pt x="4084" y="1709"/>
                  </a:lnTo>
                  <a:lnTo>
                    <a:pt x="2378" y="3416"/>
                  </a:lnTo>
                  <a:lnTo>
                    <a:pt x="1259" y="3416"/>
                  </a:lnTo>
                  <a:lnTo>
                    <a:pt x="2553" y="2116"/>
                  </a:lnTo>
                  <a:lnTo>
                    <a:pt x="0" y="2116"/>
                  </a:lnTo>
                  <a:lnTo>
                    <a:pt x="0" y="1290"/>
                  </a:lnTo>
                  <a:lnTo>
                    <a:pt x="2541" y="1290"/>
                  </a:lnTo>
                  <a:lnTo>
                    <a:pt x="1245" y="0"/>
                  </a:lnTo>
                  <a:lnTo>
                    <a:pt x="2378" y="0"/>
                  </a:lnTo>
                  <a:lnTo>
                    <a:pt x="2378" y="0"/>
                  </a:lnTo>
                  <a:lnTo>
                    <a:pt x="2378" y="0"/>
                  </a:lnTo>
                  <a:close/>
                </a:path>
              </a:pathLst>
            </a:custGeom>
            <a:solidFill>
              <a:srgbClr val="4E4E4E"/>
            </a:solidFill>
            <a:ln>
              <a:noFill/>
            </a:ln>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539" name="Rectangle 538"/>
            <p:cNvSpPr/>
            <p:nvPr/>
          </p:nvSpPr>
          <p:spPr bwMode="auto">
            <a:xfrm flipH="1">
              <a:off x="2026087" y="502944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40" name="Rectangle 539"/>
            <p:cNvSpPr/>
            <p:nvPr/>
          </p:nvSpPr>
          <p:spPr bwMode="auto">
            <a:xfrm flipH="1">
              <a:off x="1709024" y="502944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41" name="Rectangle 540"/>
            <p:cNvSpPr/>
            <p:nvPr/>
          </p:nvSpPr>
          <p:spPr bwMode="auto">
            <a:xfrm flipH="1">
              <a:off x="2026087" y="517363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42" name="Rectangle 541"/>
            <p:cNvSpPr/>
            <p:nvPr/>
          </p:nvSpPr>
          <p:spPr bwMode="auto">
            <a:xfrm flipH="1">
              <a:off x="1709024" y="517363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cxnSp>
          <p:nvCxnSpPr>
            <p:cNvPr id="525" name="Straight Connector 524"/>
            <p:cNvCxnSpPr/>
            <p:nvPr/>
          </p:nvCxnSpPr>
          <p:spPr>
            <a:xfrm>
              <a:off x="1930793" y="4670178"/>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6" name="Straight Connector 525"/>
            <p:cNvCxnSpPr/>
            <p:nvPr/>
          </p:nvCxnSpPr>
          <p:spPr>
            <a:xfrm>
              <a:off x="1930793" y="4741390"/>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7" name="Straight Connector 526"/>
            <p:cNvCxnSpPr/>
            <p:nvPr/>
          </p:nvCxnSpPr>
          <p:spPr>
            <a:xfrm>
              <a:off x="1930793" y="4805707"/>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8" name="Straight Connector 527"/>
            <p:cNvCxnSpPr/>
            <p:nvPr/>
          </p:nvCxnSpPr>
          <p:spPr>
            <a:xfrm>
              <a:off x="1930790" y="4870024"/>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9" name="Straight Connector 528"/>
            <p:cNvCxnSpPr/>
            <p:nvPr/>
          </p:nvCxnSpPr>
          <p:spPr>
            <a:xfrm>
              <a:off x="1930793" y="4934341"/>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18" name="Freeform 10"/>
            <p:cNvSpPr>
              <a:spLocks noChangeAspect="1" noEditPoints="1"/>
            </p:cNvSpPr>
            <p:nvPr/>
          </p:nvSpPr>
          <p:spPr bwMode="auto">
            <a:xfrm>
              <a:off x="540178" y="4549544"/>
              <a:ext cx="593354" cy="1065867"/>
            </a:xfrm>
            <a:prstGeom prst="roundRect">
              <a:avLst>
                <a:gd name="adj" fmla="val 7324"/>
              </a:avLst>
            </a:prstGeom>
            <a:solidFill>
              <a:srgbClr val="333333"/>
            </a:solidFill>
            <a:ln>
              <a:noFill/>
            </a:ln>
            <a:extLst/>
          </p:spPr>
          <p:txBody>
            <a:bodyPr vert="horz" wrap="square" lIns="89570" tIns="44785" rIns="89570" bIns="44785" numCol="1" anchor="t" anchorCtr="0" compatLnSpc="1">
              <a:prstTxWarp prst="textNoShape">
                <a:avLst/>
              </a:prstTxWarp>
            </a:bodyPr>
            <a:lstStyle/>
            <a:p>
              <a:pPr defTabSz="913555"/>
              <a:endParaRPr lang="en-US" sz="1763">
                <a:solidFill>
                  <a:srgbClr val="FFFFFF"/>
                </a:solidFill>
              </a:endParaRPr>
            </a:p>
          </p:txBody>
        </p:sp>
        <p:sp>
          <p:nvSpPr>
            <p:cNvPr id="519" name="Rounded Rectangle 518"/>
            <p:cNvSpPr/>
            <p:nvPr/>
          </p:nvSpPr>
          <p:spPr bwMode="auto">
            <a:xfrm>
              <a:off x="568261" y="4677551"/>
              <a:ext cx="537189" cy="801081"/>
            </a:xfrm>
            <a:prstGeom prst="roundRect">
              <a:avLst>
                <a:gd name="adj" fmla="val 1187"/>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91"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520" name="Group 519"/>
            <p:cNvGrpSpPr/>
            <p:nvPr/>
          </p:nvGrpSpPr>
          <p:grpSpPr>
            <a:xfrm>
              <a:off x="751181" y="4641194"/>
              <a:ext cx="134394" cy="15647"/>
              <a:chOff x="5596078" y="2180378"/>
              <a:chExt cx="138544" cy="16130"/>
            </a:xfrm>
            <a:solidFill>
              <a:schemeClr val="tx1">
                <a:lumMod val="50000"/>
              </a:schemeClr>
            </a:solidFill>
          </p:grpSpPr>
          <p:sp>
            <p:nvSpPr>
              <p:cNvPr id="523" name="Rounded Rectangle 522"/>
              <p:cNvSpPr/>
              <p:nvPr/>
            </p:nvSpPr>
            <p:spPr bwMode="auto">
              <a:xfrm>
                <a:off x="5637840" y="2180378"/>
                <a:ext cx="96782" cy="1613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91"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24" name="Oval 523"/>
              <p:cNvSpPr/>
              <p:nvPr/>
            </p:nvSpPr>
            <p:spPr bwMode="auto">
              <a:xfrm>
                <a:off x="5596078" y="2180378"/>
                <a:ext cx="16130" cy="1613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91"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521" name="Oval 520"/>
            <p:cNvSpPr/>
            <p:nvPr/>
          </p:nvSpPr>
          <p:spPr bwMode="auto">
            <a:xfrm>
              <a:off x="823550" y="4593872"/>
              <a:ext cx="26610" cy="26610"/>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91"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22" name="Oval 521"/>
            <p:cNvSpPr/>
            <p:nvPr/>
          </p:nvSpPr>
          <p:spPr bwMode="auto">
            <a:xfrm>
              <a:off x="796940" y="5508692"/>
              <a:ext cx="79831" cy="79831"/>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91"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08" name="Rectangle 507"/>
            <p:cNvSpPr/>
            <p:nvPr/>
          </p:nvSpPr>
          <p:spPr bwMode="auto">
            <a:xfrm>
              <a:off x="598225" y="4704721"/>
              <a:ext cx="476049" cy="77299"/>
            </a:xfrm>
            <a:prstGeom prst="rect">
              <a:avLst/>
            </a:prstGeom>
            <a:solidFill>
              <a:srgbClr val="005A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09" name="Rectangle 508"/>
            <p:cNvSpPr/>
            <p:nvPr/>
          </p:nvSpPr>
          <p:spPr bwMode="auto">
            <a:xfrm>
              <a:off x="602651" y="4841407"/>
              <a:ext cx="467196" cy="599127"/>
            </a:xfrm>
            <a:prstGeom prst="rect">
              <a:avLst/>
            </a:prstGeom>
            <a:noFill/>
            <a:ln w="12700">
              <a:solidFill>
                <a:srgbClr val="005A9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cxnSp>
          <p:nvCxnSpPr>
            <p:cNvPr id="510" name="Straight Connector 509"/>
            <p:cNvCxnSpPr/>
            <p:nvPr/>
          </p:nvCxnSpPr>
          <p:spPr>
            <a:xfrm>
              <a:off x="644407" y="4907348"/>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1" name="Straight Connector 510"/>
            <p:cNvCxnSpPr/>
            <p:nvPr/>
          </p:nvCxnSpPr>
          <p:spPr>
            <a:xfrm>
              <a:off x="644407" y="4971823"/>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2" name="Straight Connector 511"/>
            <p:cNvCxnSpPr/>
            <p:nvPr/>
          </p:nvCxnSpPr>
          <p:spPr>
            <a:xfrm>
              <a:off x="644407" y="5030056"/>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3" name="Straight Connector 512"/>
            <p:cNvCxnSpPr/>
            <p:nvPr/>
          </p:nvCxnSpPr>
          <p:spPr>
            <a:xfrm>
              <a:off x="644404" y="5088289"/>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4" name="Straight Connector 513"/>
            <p:cNvCxnSpPr/>
            <p:nvPr/>
          </p:nvCxnSpPr>
          <p:spPr>
            <a:xfrm>
              <a:off x="644407" y="5262987"/>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6" name="Straight Connector 515"/>
            <p:cNvCxnSpPr/>
            <p:nvPr/>
          </p:nvCxnSpPr>
          <p:spPr>
            <a:xfrm>
              <a:off x="644407" y="5146522"/>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7" name="Straight Connector 516"/>
            <p:cNvCxnSpPr/>
            <p:nvPr/>
          </p:nvCxnSpPr>
          <p:spPr>
            <a:xfrm>
              <a:off x="644405" y="5204755"/>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98" name="Group 497"/>
            <p:cNvGrpSpPr/>
            <p:nvPr/>
          </p:nvGrpSpPr>
          <p:grpSpPr>
            <a:xfrm>
              <a:off x="1022496" y="4379028"/>
              <a:ext cx="651017" cy="1236383"/>
              <a:chOff x="5651685" y="-476444"/>
              <a:chExt cx="1669255" cy="2809977"/>
            </a:xfrm>
          </p:grpSpPr>
          <p:sp>
            <p:nvSpPr>
              <p:cNvPr id="500" name="Rectangle 499"/>
              <p:cNvSpPr/>
              <p:nvPr/>
            </p:nvSpPr>
            <p:spPr bwMode="auto">
              <a:xfrm>
                <a:off x="6203006" y="-476444"/>
                <a:ext cx="566612" cy="171451"/>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91"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01" name="Freeform 500"/>
              <p:cNvSpPr/>
              <p:nvPr/>
            </p:nvSpPr>
            <p:spPr bwMode="auto">
              <a:xfrm>
                <a:off x="5651685" y="-476444"/>
                <a:ext cx="1669255" cy="2809977"/>
              </a:xfrm>
              <a:custGeom>
                <a:avLst/>
                <a:gdLst>
                  <a:gd name="connsiteX0" fmla="*/ 239948 w 1715629"/>
                  <a:gd name="connsiteY0" fmla="*/ 0 h 2809977"/>
                  <a:gd name="connsiteX1" fmla="*/ 622279 w 1715629"/>
                  <a:gd name="connsiteY1" fmla="*/ 0 h 2809977"/>
                  <a:gd name="connsiteX2" fmla="*/ 626704 w 1715629"/>
                  <a:gd name="connsiteY2" fmla="*/ 21916 h 2809977"/>
                  <a:gd name="connsiteX3" fmla="*/ 705692 w 1715629"/>
                  <a:gd name="connsiteY3" fmla="*/ 74273 h 2809977"/>
                  <a:gd name="connsiteX4" fmla="*/ 1009937 w 1715629"/>
                  <a:gd name="connsiteY4" fmla="*/ 74273 h 2809977"/>
                  <a:gd name="connsiteX5" fmla="*/ 1088926 w 1715629"/>
                  <a:gd name="connsiteY5" fmla="*/ 21916 h 2809977"/>
                  <a:gd name="connsiteX6" fmla="*/ 1093350 w 1715629"/>
                  <a:gd name="connsiteY6" fmla="*/ 0 h 2809977"/>
                  <a:gd name="connsiteX7" fmla="*/ 1475681 w 1715629"/>
                  <a:gd name="connsiteY7" fmla="*/ 0 h 2809977"/>
                  <a:gd name="connsiteX8" fmla="*/ 1715629 w 1715629"/>
                  <a:gd name="connsiteY8" fmla="*/ 239948 h 2809977"/>
                  <a:gd name="connsiteX9" fmla="*/ 1715629 w 1715629"/>
                  <a:gd name="connsiteY9" fmla="*/ 2570029 h 2809977"/>
                  <a:gd name="connsiteX10" fmla="*/ 1475681 w 1715629"/>
                  <a:gd name="connsiteY10" fmla="*/ 2809977 h 2809977"/>
                  <a:gd name="connsiteX11" fmla="*/ 239948 w 1715629"/>
                  <a:gd name="connsiteY11" fmla="*/ 2809977 h 2809977"/>
                  <a:gd name="connsiteX12" fmla="*/ 0 w 1715629"/>
                  <a:gd name="connsiteY12" fmla="*/ 2570029 h 2809977"/>
                  <a:gd name="connsiteX13" fmla="*/ 0 w 1715629"/>
                  <a:gd name="connsiteY13" fmla="*/ 239948 h 2809977"/>
                  <a:gd name="connsiteX14" fmla="*/ 239948 w 1715629"/>
                  <a:gd name="connsiteY14" fmla="*/ 0 h 280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5629" h="2809977">
                    <a:moveTo>
                      <a:pt x="239948" y="0"/>
                    </a:moveTo>
                    <a:lnTo>
                      <a:pt x="622279" y="0"/>
                    </a:lnTo>
                    <a:lnTo>
                      <a:pt x="626704" y="21916"/>
                    </a:lnTo>
                    <a:cubicBezTo>
                      <a:pt x="639718" y="52684"/>
                      <a:pt x="670184" y="74273"/>
                      <a:pt x="705692" y="74273"/>
                    </a:cubicBezTo>
                    <a:lnTo>
                      <a:pt x="1009937" y="74273"/>
                    </a:lnTo>
                    <a:cubicBezTo>
                      <a:pt x="1045446" y="74273"/>
                      <a:pt x="1075912" y="52684"/>
                      <a:pt x="1088926" y="21916"/>
                    </a:cubicBezTo>
                    <a:lnTo>
                      <a:pt x="1093350" y="0"/>
                    </a:lnTo>
                    <a:lnTo>
                      <a:pt x="1475681" y="0"/>
                    </a:lnTo>
                    <a:cubicBezTo>
                      <a:pt x="1608201" y="0"/>
                      <a:pt x="1715629" y="107428"/>
                      <a:pt x="1715629" y="239948"/>
                    </a:cubicBezTo>
                    <a:lnTo>
                      <a:pt x="1715629" y="2570029"/>
                    </a:lnTo>
                    <a:cubicBezTo>
                      <a:pt x="1715629" y="2702549"/>
                      <a:pt x="1608201" y="2809977"/>
                      <a:pt x="1475681" y="2809977"/>
                    </a:cubicBezTo>
                    <a:lnTo>
                      <a:pt x="239948" y="2809977"/>
                    </a:lnTo>
                    <a:cubicBezTo>
                      <a:pt x="107428" y="2809977"/>
                      <a:pt x="0" y="2702549"/>
                      <a:pt x="0" y="2570029"/>
                    </a:cubicBezTo>
                    <a:lnTo>
                      <a:pt x="0" y="239948"/>
                    </a:lnTo>
                    <a:cubicBezTo>
                      <a:pt x="0" y="107428"/>
                      <a:pt x="107428" y="0"/>
                      <a:pt x="239948" y="0"/>
                    </a:cubicBezTo>
                    <a:close/>
                  </a:path>
                </a:pathLst>
              </a:cu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91"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502" name="Group 501"/>
              <p:cNvGrpSpPr/>
              <p:nvPr/>
            </p:nvGrpSpPr>
            <p:grpSpPr>
              <a:xfrm>
                <a:off x="6124436" y="2123612"/>
                <a:ext cx="723752" cy="98117"/>
                <a:chOff x="6147223" y="2123612"/>
                <a:chExt cx="723752" cy="98117"/>
              </a:xfrm>
            </p:grpSpPr>
            <p:sp>
              <p:nvSpPr>
                <p:cNvPr id="503" name="Rounded Rectangle 502"/>
                <p:cNvSpPr/>
                <p:nvPr/>
              </p:nvSpPr>
              <p:spPr bwMode="auto">
                <a:xfrm>
                  <a:off x="6366215" y="2123612"/>
                  <a:ext cx="285769" cy="98117"/>
                </a:xfrm>
                <a:prstGeom prst="roundRect">
                  <a:avLst>
                    <a:gd name="adj" fmla="val 50000"/>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91"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04" name="Oval 503"/>
                <p:cNvSpPr/>
                <p:nvPr/>
              </p:nvSpPr>
              <p:spPr bwMode="auto">
                <a:xfrm>
                  <a:off x="6147223"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91"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05" name="Oval 504"/>
                <p:cNvSpPr/>
                <p:nvPr/>
              </p:nvSpPr>
              <p:spPr bwMode="auto">
                <a:xfrm>
                  <a:off x="6801125"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91"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499" name="Rounded Rectangle 498"/>
            <p:cNvSpPr/>
            <p:nvPr/>
          </p:nvSpPr>
          <p:spPr bwMode="auto">
            <a:xfrm>
              <a:off x="1063534" y="4483208"/>
              <a:ext cx="566284" cy="959409"/>
            </a:xfrm>
            <a:prstGeom prst="roundRect">
              <a:avLst>
                <a:gd name="adj" fmla="val 6832"/>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15" tIns="143293" rIns="179115" bIns="143293" numCol="1" spcCol="0" rtlCol="0" fromWordArt="0" anchor="t" anchorCtr="0" forceAA="0" compatLnSpc="1">
              <a:prstTxWarp prst="textNoShape">
                <a:avLst/>
              </a:prstTxWarp>
              <a:noAutofit/>
            </a:bodyPr>
            <a:lstStyle/>
            <a:p>
              <a:pPr algn="ctr" defTabSz="913116"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490" name="Rectangle 489"/>
            <p:cNvSpPr/>
            <p:nvPr/>
          </p:nvSpPr>
          <p:spPr bwMode="auto">
            <a:xfrm>
              <a:off x="1109980" y="4540246"/>
              <a:ext cx="476049" cy="91833"/>
            </a:xfrm>
            <a:prstGeom prst="rect">
              <a:avLst/>
            </a:prstGeom>
            <a:solidFill>
              <a:srgbClr val="95AC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91" name="Rectangle 490"/>
            <p:cNvSpPr/>
            <p:nvPr/>
          </p:nvSpPr>
          <p:spPr bwMode="auto">
            <a:xfrm>
              <a:off x="1114406" y="4702633"/>
              <a:ext cx="467196" cy="711776"/>
            </a:xfrm>
            <a:prstGeom prst="rect">
              <a:avLst/>
            </a:prstGeom>
            <a:noFill/>
            <a:ln w="12700">
              <a:solidFill>
                <a:srgbClr val="95AC0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cxnSp>
          <p:nvCxnSpPr>
            <p:cNvPr id="492" name="Straight Connector 491"/>
            <p:cNvCxnSpPr/>
            <p:nvPr/>
          </p:nvCxnSpPr>
          <p:spPr>
            <a:xfrm>
              <a:off x="1156162" y="4788387"/>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3" name="Straight Connector 492"/>
            <p:cNvCxnSpPr/>
            <p:nvPr/>
          </p:nvCxnSpPr>
          <p:spPr>
            <a:xfrm>
              <a:off x="1156162" y="4873973"/>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4" name="Straight Connector 493"/>
            <p:cNvCxnSpPr/>
            <p:nvPr/>
          </p:nvCxnSpPr>
          <p:spPr>
            <a:xfrm>
              <a:off x="1156162" y="4959511"/>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5" name="Straight Connector 494"/>
            <p:cNvCxnSpPr/>
            <p:nvPr/>
          </p:nvCxnSpPr>
          <p:spPr>
            <a:xfrm>
              <a:off x="1156162" y="5358752"/>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6" name="Straight Connector 495"/>
            <p:cNvCxnSpPr/>
            <p:nvPr/>
          </p:nvCxnSpPr>
          <p:spPr>
            <a:xfrm>
              <a:off x="1156162" y="5203478"/>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610" name="Rectangle 609"/>
          <p:cNvSpPr/>
          <p:nvPr/>
        </p:nvSpPr>
        <p:spPr>
          <a:xfrm>
            <a:off x="5107049" y="5063922"/>
            <a:ext cx="495594" cy="230820"/>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182" tIns="46591" rIns="93182" bIns="46591" rtlCol="0" anchor="ctr"/>
          <a:lstStyle/>
          <a:p>
            <a:pPr algn="ctr" defTabSz="932099"/>
            <a:endParaRPr lang="en-US" sz="1835">
              <a:solidFill>
                <a:srgbClr val="000000"/>
              </a:solidFill>
            </a:endParaRPr>
          </a:p>
        </p:txBody>
      </p:sp>
      <p:sp>
        <p:nvSpPr>
          <p:cNvPr id="574" name="Rectangle 573"/>
          <p:cNvSpPr/>
          <p:nvPr/>
        </p:nvSpPr>
        <p:spPr bwMode="auto">
          <a:xfrm>
            <a:off x="2782875" y="3527196"/>
            <a:ext cx="426856" cy="240564"/>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75" name="Rectangle 574"/>
          <p:cNvSpPr/>
          <p:nvPr/>
        </p:nvSpPr>
        <p:spPr bwMode="auto">
          <a:xfrm>
            <a:off x="3270286" y="3797709"/>
            <a:ext cx="426856" cy="240564"/>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59" name="Rectangle 558"/>
          <p:cNvSpPr/>
          <p:nvPr/>
        </p:nvSpPr>
        <p:spPr>
          <a:xfrm>
            <a:off x="3941379" y="4348525"/>
            <a:ext cx="852074" cy="206786"/>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182" tIns="46591" rIns="93182" bIns="46591" rtlCol="0" anchor="ctr"/>
          <a:lstStyle/>
          <a:p>
            <a:pPr algn="ctr" defTabSz="932099"/>
            <a:endParaRPr lang="en-US" sz="1835">
              <a:solidFill>
                <a:srgbClr val="000000"/>
              </a:solidFill>
            </a:endParaRPr>
          </a:p>
        </p:txBody>
      </p:sp>
      <p:sp>
        <p:nvSpPr>
          <p:cNvPr id="537" name="Rectangle 536"/>
          <p:cNvSpPr/>
          <p:nvPr/>
        </p:nvSpPr>
        <p:spPr bwMode="auto">
          <a:xfrm flipH="1">
            <a:off x="1672099" y="4626317"/>
            <a:ext cx="212110" cy="273608"/>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15" name="Rectangle 514"/>
          <p:cNvSpPr/>
          <p:nvPr/>
        </p:nvSpPr>
        <p:spPr bwMode="auto">
          <a:xfrm>
            <a:off x="927929" y="4906753"/>
            <a:ext cx="92294" cy="486145"/>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97" name="Rectangle 496"/>
          <p:cNvSpPr/>
          <p:nvPr/>
        </p:nvSpPr>
        <p:spPr bwMode="auto">
          <a:xfrm>
            <a:off x="1156561" y="5001855"/>
            <a:ext cx="215411" cy="157949"/>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4" name="Oval 23"/>
          <p:cNvSpPr/>
          <p:nvPr/>
        </p:nvSpPr>
        <p:spPr bwMode="auto">
          <a:xfrm>
            <a:off x="6906480" y="2213009"/>
            <a:ext cx="852803" cy="852803"/>
          </a:xfrm>
          <a:prstGeom prst="ellipse">
            <a:avLst/>
          </a:pr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32" name="Freeform 18"/>
          <p:cNvSpPr>
            <a:spLocks noChangeAspect="1" noEditPoints="1"/>
          </p:cNvSpPr>
          <p:nvPr/>
        </p:nvSpPr>
        <p:spPr bwMode="auto">
          <a:xfrm>
            <a:off x="7054138" y="2433639"/>
            <a:ext cx="557489" cy="411547"/>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62" tIns="44762" rIns="0" bIns="44762" numCol="1" spcCol="0" rtlCol="0" fromWordArt="0" anchor="ctr" anchorCtr="0" forceAA="0" compatLnSpc="1">
            <a:prstTxWarp prst="textNoShape">
              <a:avLst/>
            </a:prstTxWarp>
            <a:noAutofit/>
          </a:bodyPr>
          <a:lstStyle/>
          <a:p>
            <a:pPr defTabSz="912933">
              <a:lnSpc>
                <a:spcPct val="90000"/>
              </a:lnSpc>
              <a:spcAft>
                <a:spcPts val="588"/>
              </a:spcAft>
            </a:pPr>
            <a:endParaRPr lang="en-US" sz="1368" b="1" dirty="0">
              <a:gradFill>
                <a:gsLst>
                  <a:gs pos="50427">
                    <a:srgbClr val="FFFFFF"/>
                  </a:gs>
                  <a:gs pos="30000">
                    <a:srgbClr val="FFFFFF"/>
                  </a:gs>
                </a:gsLst>
                <a:lin ang="5400000" scaled="0"/>
              </a:gradFill>
            </a:endParaRPr>
          </a:p>
        </p:txBody>
      </p:sp>
      <p:sp>
        <p:nvSpPr>
          <p:cNvPr id="333" name="Oval 332"/>
          <p:cNvSpPr/>
          <p:nvPr/>
        </p:nvSpPr>
        <p:spPr bwMode="auto">
          <a:xfrm>
            <a:off x="8133481" y="2213009"/>
            <a:ext cx="852803" cy="852803"/>
          </a:xfrm>
          <a:prstGeom prst="ellipse">
            <a:avLst/>
          </a:pr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34" name="Freeform 17"/>
          <p:cNvSpPr>
            <a:spLocks noEditPoints="1"/>
          </p:cNvSpPr>
          <p:nvPr/>
        </p:nvSpPr>
        <p:spPr bwMode="auto">
          <a:xfrm>
            <a:off x="8324997" y="2340912"/>
            <a:ext cx="469771" cy="597001"/>
          </a:xfrm>
          <a:custGeom>
            <a:avLst/>
            <a:gdLst>
              <a:gd name="T0" fmla="*/ 718 w 3648"/>
              <a:gd name="T1" fmla="*/ 1195 h 4636"/>
              <a:gd name="T2" fmla="*/ 2791 w 3648"/>
              <a:gd name="T3" fmla="*/ 1195 h 4636"/>
              <a:gd name="T4" fmla="*/ 2791 w 3648"/>
              <a:gd name="T5" fmla="*/ 1358 h 4636"/>
              <a:gd name="T6" fmla="*/ 718 w 3648"/>
              <a:gd name="T7" fmla="*/ 1358 h 4636"/>
              <a:gd name="T8" fmla="*/ 718 w 3648"/>
              <a:gd name="T9" fmla="*/ 1195 h 4636"/>
              <a:gd name="T10" fmla="*/ 718 w 3648"/>
              <a:gd name="T11" fmla="*/ 1195 h 4636"/>
              <a:gd name="T12" fmla="*/ 718 w 3648"/>
              <a:gd name="T13" fmla="*/ 1195 h 4636"/>
              <a:gd name="T14" fmla="*/ 718 w 3648"/>
              <a:gd name="T15" fmla="*/ 1885 h 4636"/>
              <a:gd name="T16" fmla="*/ 2791 w 3648"/>
              <a:gd name="T17" fmla="*/ 1885 h 4636"/>
              <a:gd name="T18" fmla="*/ 2791 w 3648"/>
              <a:gd name="T19" fmla="*/ 1748 h 4636"/>
              <a:gd name="T20" fmla="*/ 718 w 3648"/>
              <a:gd name="T21" fmla="*/ 1748 h 4636"/>
              <a:gd name="T22" fmla="*/ 718 w 3648"/>
              <a:gd name="T23" fmla="*/ 1885 h 4636"/>
              <a:gd name="T24" fmla="*/ 718 w 3648"/>
              <a:gd name="T25" fmla="*/ 1885 h 4636"/>
              <a:gd name="T26" fmla="*/ 718 w 3648"/>
              <a:gd name="T27" fmla="*/ 1885 h 4636"/>
              <a:gd name="T28" fmla="*/ 718 w 3648"/>
              <a:gd name="T29" fmla="*/ 2439 h 4636"/>
              <a:gd name="T30" fmla="*/ 2791 w 3648"/>
              <a:gd name="T31" fmla="*/ 2439 h 4636"/>
              <a:gd name="T32" fmla="*/ 2791 w 3648"/>
              <a:gd name="T33" fmla="*/ 2276 h 4636"/>
              <a:gd name="T34" fmla="*/ 718 w 3648"/>
              <a:gd name="T35" fmla="*/ 2276 h 4636"/>
              <a:gd name="T36" fmla="*/ 718 w 3648"/>
              <a:gd name="T37" fmla="*/ 2439 h 4636"/>
              <a:gd name="T38" fmla="*/ 718 w 3648"/>
              <a:gd name="T39" fmla="*/ 2439 h 4636"/>
              <a:gd name="T40" fmla="*/ 718 w 3648"/>
              <a:gd name="T41" fmla="*/ 2439 h 4636"/>
              <a:gd name="T42" fmla="*/ 718 w 3648"/>
              <a:gd name="T43" fmla="*/ 2966 h 4636"/>
              <a:gd name="T44" fmla="*/ 2791 w 3648"/>
              <a:gd name="T45" fmla="*/ 2966 h 4636"/>
              <a:gd name="T46" fmla="*/ 2791 w 3648"/>
              <a:gd name="T47" fmla="*/ 2803 h 4636"/>
              <a:gd name="T48" fmla="*/ 718 w 3648"/>
              <a:gd name="T49" fmla="*/ 2803 h 4636"/>
              <a:gd name="T50" fmla="*/ 718 w 3648"/>
              <a:gd name="T51" fmla="*/ 2966 h 4636"/>
              <a:gd name="T52" fmla="*/ 718 w 3648"/>
              <a:gd name="T53" fmla="*/ 2966 h 4636"/>
              <a:gd name="T54" fmla="*/ 718 w 3648"/>
              <a:gd name="T55" fmla="*/ 2966 h 4636"/>
              <a:gd name="T56" fmla="*/ 3648 w 3648"/>
              <a:gd name="T57" fmla="*/ 1131 h 4636"/>
              <a:gd name="T58" fmla="*/ 3648 w 3648"/>
              <a:gd name="T59" fmla="*/ 4636 h 4636"/>
              <a:gd name="T60" fmla="*/ 0 w 3648"/>
              <a:gd name="T61" fmla="*/ 4636 h 4636"/>
              <a:gd name="T62" fmla="*/ 0 w 3648"/>
              <a:gd name="T63" fmla="*/ 14 h 4636"/>
              <a:gd name="T64" fmla="*/ 2718 w 3648"/>
              <a:gd name="T65" fmla="*/ 14 h 4636"/>
              <a:gd name="T66" fmla="*/ 2718 w 3648"/>
              <a:gd name="T67" fmla="*/ 0 h 4636"/>
              <a:gd name="T68" fmla="*/ 3648 w 3648"/>
              <a:gd name="T69" fmla="*/ 1131 h 4636"/>
              <a:gd name="T70" fmla="*/ 3648 w 3648"/>
              <a:gd name="T71" fmla="*/ 1131 h 4636"/>
              <a:gd name="T72" fmla="*/ 3648 w 3648"/>
              <a:gd name="T73" fmla="*/ 1131 h 4636"/>
              <a:gd name="T74" fmla="*/ 3409 w 3648"/>
              <a:gd name="T75" fmla="*/ 994 h 4636"/>
              <a:gd name="T76" fmla="*/ 2692 w 3648"/>
              <a:gd name="T77" fmla="*/ 994 h 4636"/>
              <a:gd name="T78" fmla="*/ 2718 w 3648"/>
              <a:gd name="T79" fmla="*/ 265 h 4636"/>
              <a:gd name="T80" fmla="*/ 251 w 3648"/>
              <a:gd name="T81" fmla="*/ 265 h 4636"/>
              <a:gd name="T82" fmla="*/ 251 w 3648"/>
              <a:gd name="T83" fmla="*/ 4386 h 4636"/>
              <a:gd name="T84" fmla="*/ 3409 w 3648"/>
              <a:gd name="T85" fmla="*/ 4386 h 4636"/>
              <a:gd name="T86" fmla="*/ 3409 w 3648"/>
              <a:gd name="T87" fmla="*/ 994 h 4636"/>
              <a:gd name="T88" fmla="*/ 3409 w 3648"/>
              <a:gd name="T89" fmla="*/ 994 h 4636"/>
              <a:gd name="T90" fmla="*/ 3409 w 3648"/>
              <a:gd name="T91" fmla="*/ 994 h 4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48" h="4636">
                <a:moveTo>
                  <a:pt x="718" y="1195"/>
                </a:moveTo>
                <a:lnTo>
                  <a:pt x="2791" y="1195"/>
                </a:lnTo>
                <a:lnTo>
                  <a:pt x="2791" y="1358"/>
                </a:lnTo>
                <a:lnTo>
                  <a:pt x="718" y="1358"/>
                </a:lnTo>
                <a:lnTo>
                  <a:pt x="718" y="1195"/>
                </a:lnTo>
                <a:lnTo>
                  <a:pt x="718" y="1195"/>
                </a:lnTo>
                <a:lnTo>
                  <a:pt x="718" y="1195"/>
                </a:lnTo>
                <a:close/>
                <a:moveTo>
                  <a:pt x="718" y="1885"/>
                </a:moveTo>
                <a:lnTo>
                  <a:pt x="2791" y="1885"/>
                </a:lnTo>
                <a:lnTo>
                  <a:pt x="2791" y="1748"/>
                </a:lnTo>
                <a:lnTo>
                  <a:pt x="718" y="1748"/>
                </a:lnTo>
                <a:lnTo>
                  <a:pt x="718" y="1885"/>
                </a:lnTo>
                <a:lnTo>
                  <a:pt x="718" y="1885"/>
                </a:lnTo>
                <a:lnTo>
                  <a:pt x="718" y="1885"/>
                </a:lnTo>
                <a:close/>
                <a:moveTo>
                  <a:pt x="718" y="2439"/>
                </a:moveTo>
                <a:lnTo>
                  <a:pt x="2791" y="2439"/>
                </a:lnTo>
                <a:lnTo>
                  <a:pt x="2791" y="2276"/>
                </a:lnTo>
                <a:lnTo>
                  <a:pt x="718" y="2276"/>
                </a:lnTo>
                <a:lnTo>
                  <a:pt x="718" y="2439"/>
                </a:lnTo>
                <a:lnTo>
                  <a:pt x="718" y="2439"/>
                </a:lnTo>
                <a:lnTo>
                  <a:pt x="718" y="2439"/>
                </a:lnTo>
                <a:close/>
                <a:moveTo>
                  <a:pt x="718" y="2966"/>
                </a:moveTo>
                <a:lnTo>
                  <a:pt x="2791" y="2966"/>
                </a:lnTo>
                <a:lnTo>
                  <a:pt x="2791" y="2803"/>
                </a:lnTo>
                <a:lnTo>
                  <a:pt x="718" y="2803"/>
                </a:lnTo>
                <a:lnTo>
                  <a:pt x="718" y="2966"/>
                </a:lnTo>
                <a:lnTo>
                  <a:pt x="718" y="2966"/>
                </a:lnTo>
                <a:lnTo>
                  <a:pt x="718" y="2966"/>
                </a:lnTo>
                <a:close/>
                <a:moveTo>
                  <a:pt x="3648" y="1131"/>
                </a:moveTo>
                <a:lnTo>
                  <a:pt x="3648" y="4636"/>
                </a:lnTo>
                <a:lnTo>
                  <a:pt x="0" y="4636"/>
                </a:lnTo>
                <a:lnTo>
                  <a:pt x="0" y="14"/>
                </a:lnTo>
                <a:lnTo>
                  <a:pt x="2718" y="14"/>
                </a:lnTo>
                <a:lnTo>
                  <a:pt x="2718" y="0"/>
                </a:lnTo>
                <a:lnTo>
                  <a:pt x="3648" y="1131"/>
                </a:lnTo>
                <a:lnTo>
                  <a:pt x="3648" y="1131"/>
                </a:lnTo>
                <a:lnTo>
                  <a:pt x="3648" y="1131"/>
                </a:lnTo>
                <a:close/>
                <a:moveTo>
                  <a:pt x="3409" y="994"/>
                </a:moveTo>
                <a:lnTo>
                  <a:pt x="2692" y="994"/>
                </a:lnTo>
                <a:lnTo>
                  <a:pt x="2718" y="265"/>
                </a:lnTo>
                <a:lnTo>
                  <a:pt x="251" y="265"/>
                </a:lnTo>
                <a:lnTo>
                  <a:pt x="251" y="4386"/>
                </a:lnTo>
                <a:lnTo>
                  <a:pt x="3409" y="4386"/>
                </a:lnTo>
                <a:lnTo>
                  <a:pt x="3409" y="994"/>
                </a:lnTo>
                <a:lnTo>
                  <a:pt x="3409" y="994"/>
                </a:lnTo>
                <a:lnTo>
                  <a:pt x="3409" y="994"/>
                </a:lnTo>
                <a:close/>
              </a:path>
            </a:pathLst>
          </a:custGeom>
          <a:solidFill>
            <a:schemeClr val="bg1"/>
          </a:solidFill>
          <a:ln>
            <a:noFill/>
          </a:ln>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337" name="Oval 336"/>
          <p:cNvSpPr/>
          <p:nvPr/>
        </p:nvSpPr>
        <p:spPr bwMode="auto">
          <a:xfrm>
            <a:off x="9360482" y="2213009"/>
            <a:ext cx="852803" cy="852803"/>
          </a:xfrm>
          <a:prstGeom prst="ellipse">
            <a:avLst/>
          </a:pr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38" name="Freeform 337"/>
          <p:cNvSpPr>
            <a:spLocks noEditPoints="1"/>
          </p:cNvSpPr>
          <p:nvPr/>
        </p:nvSpPr>
        <p:spPr bwMode="auto">
          <a:xfrm>
            <a:off x="9491984" y="2386528"/>
            <a:ext cx="589803" cy="505765"/>
          </a:xfrm>
          <a:custGeom>
            <a:avLst/>
            <a:gdLst>
              <a:gd name="T0" fmla="*/ 1173 w 1958"/>
              <a:gd name="T1" fmla="*/ 413 h 1678"/>
              <a:gd name="T2" fmla="*/ 1292 w 1958"/>
              <a:gd name="T3" fmla="*/ 532 h 1678"/>
              <a:gd name="T4" fmla="*/ 1292 w 1958"/>
              <a:gd name="T5" fmla="*/ 1063 h 1678"/>
              <a:gd name="T6" fmla="*/ 1173 w 1958"/>
              <a:gd name="T7" fmla="*/ 1182 h 1678"/>
              <a:gd name="T8" fmla="*/ 1173 w 1958"/>
              <a:gd name="T9" fmla="*/ 1182 h 1678"/>
              <a:gd name="T10" fmla="*/ 1173 w 1958"/>
              <a:gd name="T11" fmla="*/ 1559 h 1678"/>
              <a:gd name="T12" fmla="*/ 1061 w 1958"/>
              <a:gd name="T13" fmla="*/ 1678 h 1678"/>
              <a:gd name="T14" fmla="*/ 893 w 1958"/>
              <a:gd name="T15" fmla="*/ 1678 h 1678"/>
              <a:gd name="T16" fmla="*/ 781 w 1958"/>
              <a:gd name="T17" fmla="*/ 1559 h 1678"/>
              <a:gd name="T18" fmla="*/ 781 w 1958"/>
              <a:gd name="T19" fmla="*/ 1182 h 1678"/>
              <a:gd name="T20" fmla="*/ 781 w 1958"/>
              <a:gd name="T21" fmla="*/ 1182 h 1678"/>
              <a:gd name="T22" fmla="*/ 662 w 1958"/>
              <a:gd name="T23" fmla="*/ 1063 h 1678"/>
              <a:gd name="T24" fmla="*/ 662 w 1958"/>
              <a:gd name="T25" fmla="*/ 532 h 1678"/>
              <a:gd name="T26" fmla="*/ 781 w 1958"/>
              <a:gd name="T27" fmla="*/ 413 h 1678"/>
              <a:gd name="T28" fmla="*/ 1173 w 1958"/>
              <a:gd name="T29" fmla="*/ 413 h 1678"/>
              <a:gd name="T30" fmla="*/ 789 w 1958"/>
              <a:gd name="T31" fmla="*/ 188 h 1678"/>
              <a:gd name="T32" fmla="*/ 977 w 1958"/>
              <a:gd name="T33" fmla="*/ 376 h 1678"/>
              <a:gd name="T34" fmla="*/ 1164 w 1958"/>
              <a:gd name="T35" fmla="*/ 188 h 1678"/>
              <a:gd name="T36" fmla="*/ 977 w 1958"/>
              <a:gd name="T37" fmla="*/ 0 h 1678"/>
              <a:gd name="T38" fmla="*/ 789 w 1958"/>
              <a:gd name="T39" fmla="*/ 188 h 1678"/>
              <a:gd name="T40" fmla="*/ 1861 w 1958"/>
              <a:gd name="T41" fmla="*/ 461 h 1678"/>
              <a:gd name="T42" fmla="*/ 1527 w 1958"/>
              <a:gd name="T43" fmla="*/ 461 h 1678"/>
              <a:gd name="T44" fmla="*/ 1429 w 1958"/>
              <a:gd name="T45" fmla="*/ 559 h 1678"/>
              <a:gd name="T46" fmla="*/ 1429 w 1958"/>
              <a:gd name="T47" fmla="*/ 1015 h 1678"/>
              <a:gd name="T48" fmla="*/ 1527 w 1958"/>
              <a:gd name="T49" fmla="*/ 1113 h 1678"/>
              <a:gd name="T50" fmla="*/ 1527 w 1958"/>
              <a:gd name="T51" fmla="*/ 1113 h 1678"/>
              <a:gd name="T52" fmla="*/ 1527 w 1958"/>
              <a:gd name="T53" fmla="*/ 1442 h 1678"/>
              <a:gd name="T54" fmla="*/ 1617 w 1958"/>
              <a:gd name="T55" fmla="*/ 1541 h 1678"/>
              <a:gd name="T56" fmla="*/ 1763 w 1958"/>
              <a:gd name="T57" fmla="*/ 1541 h 1678"/>
              <a:gd name="T58" fmla="*/ 1861 w 1958"/>
              <a:gd name="T59" fmla="*/ 1442 h 1678"/>
              <a:gd name="T60" fmla="*/ 1861 w 1958"/>
              <a:gd name="T61" fmla="*/ 1113 h 1678"/>
              <a:gd name="T62" fmla="*/ 1861 w 1958"/>
              <a:gd name="T63" fmla="*/ 1113 h 1678"/>
              <a:gd name="T64" fmla="*/ 1958 w 1958"/>
              <a:gd name="T65" fmla="*/ 1015 h 1678"/>
              <a:gd name="T66" fmla="*/ 1958 w 1958"/>
              <a:gd name="T67" fmla="*/ 559 h 1678"/>
              <a:gd name="T68" fmla="*/ 1861 w 1958"/>
              <a:gd name="T69" fmla="*/ 461 h 1678"/>
              <a:gd name="T70" fmla="*/ 1530 w 1958"/>
              <a:gd name="T71" fmla="*/ 265 h 1678"/>
              <a:gd name="T72" fmla="*/ 1691 w 1958"/>
              <a:gd name="T73" fmla="*/ 424 h 1678"/>
              <a:gd name="T74" fmla="*/ 1853 w 1958"/>
              <a:gd name="T75" fmla="*/ 265 h 1678"/>
              <a:gd name="T76" fmla="*/ 1691 w 1958"/>
              <a:gd name="T77" fmla="*/ 106 h 1678"/>
              <a:gd name="T78" fmla="*/ 1530 w 1958"/>
              <a:gd name="T79" fmla="*/ 265 h 1678"/>
              <a:gd name="T80" fmla="*/ 432 w 1958"/>
              <a:gd name="T81" fmla="*/ 461 h 1678"/>
              <a:gd name="T82" fmla="*/ 98 w 1958"/>
              <a:gd name="T83" fmla="*/ 461 h 1678"/>
              <a:gd name="T84" fmla="*/ 0 w 1958"/>
              <a:gd name="T85" fmla="*/ 559 h 1678"/>
              <a:gd name="T86" fmla="*/ 0 w 1958"/>
              <a:gd name="T87" fmla="*/ 1015 h 1678"/>
              <a:gd name="T88" fmla="*/ 98 w 1958"/>
              <a:gd name="T89" fmla="*/ 1113 h 1678"/>
              <a:gd name="T90" fmla="*/ 98 w 1958"/>
              <a:gd name="T91" fmla="*/ 1113 h 1678"/>
              <a:gd name="T92" fmla="*/ 98 w 1958"/>
              <a:gd name="T93" fmla="*/ 1442 h 1678"/>
              <a:gd name="T94" fmla="*/ 195 w 1958"/>
              <a:gd name="T95" fmla="*/ 1541 h 1678"/>
              <a:gd name="T96" fmla="*/ 341 w 1958"/>
              <a:gd name="T97" fmla="*/ 1541 h 1678"/>
              <a:gd name="T98" fmla="*/ 432 w 1958"/>
              <a:gd name="T99" fmla="*/ 1442 h 1678"/>
              <a:gd name="T100" fmla="*/ 432 w 1958"/>
              <a:gd name="T101" fmla="*/ 1113 h 1678"/>
              <a:gd name="T102" fmla="*/ 432 w 1958"/>
              <a:gd name="T103" fmla="*/ 1113 h 1678"/>
              <a:gd name="T104" fmla="*/ 529 w 1958"/>
              <a:gd name="T105" fmla="*/ 1015 h 1678"/>
              <a:gd name="T106" fmla="*/ 529 w 1958"/>
              <a:gd name="T107" fmla="*/ 559 h 1678"/>
              <a:gd name="T108" fmla="*/ 432 w 1958"/>
              <a:gd name="T109" fmla="*/ 461 h 1678"/>
              <a:gd name="T110" fmla="*/ 101 w 1958"/>
              <a:gd name="T111" fmla="*/ 265 h 1678"/>
              <a:gd name="T112" fmla="*/ 262 w 1958"/>
              <a:gd name="T113" fmla="*/ 424 h 1678"/>
              <a:gd name="T114" fmla="*/ 423 w 1958"/>
              <a:gd name="T115" fmla="*/ 265 h 1678"/>
              <a:gd name="T116" fmla="*/ 262 w 1958"/>
              <a:gd name="T117" fmla="*/ 106 h 1678"/>
              <a:gd name="T118" fmla="*/ 101 w 1958"/>
              <a:gd name="T119" fmla="*/ 265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58" h="1678">
                <a:moveTo>
                  <a:pt x="1173" y="413"/>
                </a:moveTo>
                <a:cubicBezTo>
                  <a:pt x="1236" y="413"/>
                  <a:pt x="1292" y="469"/>
                  <a:pt x="1292" y="532"/>
                </a:cubicBezTo>
                <a:cubicBezTo>
                  <a:pt x="1292" y="532"/>
                  <a:pt x="1292" y="532"/>
                  <a:pt x="1292" y="1063"/>
                </a:cubicBezTo>
                <a:cubicBezTo>
                  <a:pt x="1292" y="1126"/>
                  <a:pt x="1236" y="1182"/>
                  <a:pt x="1173" y="1182"/>
                </a:cubicBezTo>
                <a:cubicBezTo>
                  <a:pt x="1173" y="1182"/>
                  <a:pt x="1173" y="1182"/>
                  <a:pt x="1173" y="1182"/>
                </a:cubicBezTo>
                <a:cubicBezTo>
                  <a:pt x="1173" y="1182"/>
                  <a:pt x="1173" y="1182"/>
                  <a:pt x="1173" y="1559"/>
                </a:cubicBezTo>
                <a:cubicBezTo>
                  <a:pt x="1173" y="1622"/>
                  <a:pt x="1124" y="1678"/>
                  <a:pt x="1061" y="1678"/>
                </a:cubicBezTo>
                <a:cubicBezTo>
                  <a:pt x="1061" y="1678"/>
                  <a:pt x="1061" y="1678"/>
                  <a:pt x="893" y="1678"/>
                </a:cubicBezTo>
                <a:cubicBezTo>
                  <a:pt x="830" y="1678"/>
                  <a:pt x="781" y="1622"/>
                  <a:pt x="781" y="1559"/>
                </a:cubicBezTo>
                <a:cubicBezTo>
                  <a:pt x="781" y="1559"/>
                  <a:pt x="781" y="1559"/>
                  <a:pt x="781" y="1182"/>
                </a:cubicBezTo>
                <a:cubicBezTo>
                  <a:pt x="781" y="1182"/>
                  <a:pt x="781" y="1182"/>
                  <a:pt x="781" y="1182"/>
                </a:cubicBezTo>
                <a:cubicBezTo>
                  <a:pt x="718" y="1182"/>
                  <a:pt x="662" y="1126"/>
                  <a:pt x="662" y="1063"/>
                </a:cubicBezTo>
                <a:cubicBezTo>
                  <a:pt x="662" y="1063"/>
                  <a:pt x="662" y="1063"/>
                  <a:pt x="662" y="532"/>
                </a:cubicBezTo>
                <a:cubicBezTo>
                  <a:pt x="662" y="469"/>
                  <a:pt x="718" y="413"/>
                  <a:pt x="781" y="413"/>
                </a:cubicBezTo>
                <a:cubicBezTo>
                  <a:pt x="781" y="413"/>
                  <a:pt x="781" y="413"/>
                  <a:pt x="1173" y="413"/>
                </a:cubicBezTo>
                <a:close/>
                <a:moveTo>
                  <a:pt x="789" y="188"/>
                </a:moveTo>
                <a:cubicBezTo>
                  <a:pt x="789" y="292"/>
                  <a:pt x="873" y="376"/>
                  <a:pt x="977" y="376"/>
                </a:cubicBezTo>
                <a:cubicBezTo>
                  <a:pt x="1080" y="376"/>
                  <a:pt x="1164" y="292"/>
                  <a:pt x="1164" y="188"/>
                </a:cubicBezTo>
                <a:cubicBezTo>
                  <a:pt x="1164" y="84"/>
                  <a:pt x="1080" y="0"/>
                  <a:pt x="977" y="0"/>
                </a:cubicBezTo>
                <a:cubicBezTo>
                  <a:pt x="873" y="0"/>
                  <a:pt x="789" y="84"/>
                  <a:pt x="789" y="188"/>
                </a:cubicBezTo>
                <a:close/>
                <a:moveTo>
                  <a:pt x="1861" y="461"/>
                </a:moveTo>
                <a:cubicBezTo>
                  <a:pt x="1527" y="461"/>
                  <a:pt x="1527" y="461"/>
                  <a:pt x="1527" y="461"/>
                </a:cubicBezTo>
                <a:cubicBezTo>
                  <a:pt x="1471" y="461"/>
                  <a:pt x="1429" y="503"/>
                  <a:pt x="1429" y="559"/>
                </a:cubicBezTo>
                <a:cubicBezTo>
                  <a:pt x="1429" y="1015"/>
                  <a:pt x="1429" y="1015"/>
                  <a:pt x="1429" y="1015"/>
                </a:cubicBezTo>
                <a:cubicBezTo>
                  <a:pt x="1429" y="1071"/>
                  <a:pt x="1471" y="1113"/>
                  <a:pt x="1527" y="1113"/>
                </a:cubicBezTo>
                <a:cubicBezTo>
                  <a:pt x="1527" y="1113"/>
                  <a:pt x="1527" y="1113"/>
                  <a:pt x="1527" y="1113"/>
                </a:cubicBezTo>
                <a:cubicBezTo>
                  <a:pt x="1527" y="1442"/>
                  <a:pt x="1527" y="1442"/>
                  <a:pt x="1527" y="1442"/>
                </a:cubicBezTo>
                <a:cubicBezTo>
                  <a:pt x="1527" y="1499"/>
                  <a:pt x="1568" y="1541"/>
                  <a:pt x="1617" y="1541"/>
                </a:cubicBezTo>
                <a:cubicBezTo>
                  <a:pt x="1763" y="1541"/>
                  <a:pt x="1763" y="1541"/>
                  <a:pt x="1763" y="1541"/>
                </a:cubicBezTo>
                <a:cubicBezTo>
                  <a:pt x="1819" y="1541"/>
                  <a:pt x="1861" y="1499"/>
                  <a:pt x="1861" y="1442"/>
                </a:cubicBezTo>
                <a:cubicBezTo>
                  <a:pt x="1861" y="1113"/>
                  <a:pt x="1861" y="1113"/>
                  <a:pt x="1861" y="1113"/>
                </a:cubicBezTo>
                <a:cubicBezTo>
                  <a:pt x="1861" y="1113"/>
                  <a:pt x="1861" y="1113"/>
                  <a:pt x="1861" y="1113"/>
                </a:cubicBezTo>
                <a:cubicBezTo>
                  <a:pt x="1917" y="1113"/>
                  <a:pt x="1958" y="1071"/>
                  <a:pt x="1958" y="1015"/>
                </a:cubicBezTo>
                <a:cubicBezTo>
                  <a:pt x="1958" y="559"/>
                  <a:pt x="1958" y="559"/>
                  <a:pt x="1958" y="559"/>
                </a:cubicBezTo>
                <a:cubicBezTo>
                  <a:pt x="1958" y="503"/>
                  <a:pt x="1917" y="461"/>
                  <a:pt x="1861" y="461"/>
                </a:cubicBezTo>
                <a:close/>
                <a:moveTo>
                  <a:pt x="1530" y="265"/>
                </a:moveTo>
                <a:cubicBezTo>
                  <a:pt x="1530" y="353"/>
                  <a:pt x="1602" y="424"/>
                  <a:pt x="1691" y="424"/>
                </a:cubicBezTo>
                <a:cubicBezTo>
                  <a:pt x="1780" y="424"/>
                  <a:pt x="1853" y="353"/>
                  <a:pt x="1853" y="265"/>
                </a:cubicBezTo>
                <a:cubicBezTo>
                  <a:pt x="1853" y="177"/>
                  <a:pt x="1780" y="106"/>
                  <a:pt x="1691" y="106"/>
                </a:cubicBezTo>
                <a:cubicBezTo>
                  <a:pt x="1602" y="106"/>
                  <a:pt x="1530" y="177"/>
                  <a:pt x="1530" y="265"/>
                </a:cubicBezTo>
                <a:close/>
                <a:moveTo>
                  <a:pt x="432" y="461"/>
                </a:moveTo>
                <a:cubicBezTo>
                  <a:pt x="98" y="461"/>
                  <a:pt x="98" y="461"/>
                  <a:pt x="98" y="461"/>
                </a:cubicBezTo>
                <a:cubicBezTo>
                  <a:pt x="42" y="461"/>
                  <a:pt x="0" y="503"/>
                  <a:pt x="0" y="559"/>
                </a:cubicBezTo>
                <a:cubicBezTo>
                  <a:pt x="0" y="1015"/>
                  <a:pt x="0" y="1015"/>
                  <a:pt x="0" y="1015"/>
                </a:cubicBezTo>
                <a:cubicBezTo>
                  <a:pt x="0" y="1071"/>
                  <a:pt x="42" y="1113"/>
                  <a:pt x="98" y="1113"/>
                </a:cubicBezTo>
                <a:cubicBezTo>
                  <a:pt x="98" y="1113"/>
                  <a:pt x="98" y="1113"/>
                  <a:pt x="98" y="1113"/>
                </a:cubicBezTo>
                <a:cubicBezTo>
                  <a:pt x="98" y="1442"/>
                  <a:pt x="98" y="1442"/>
                  <a:pt x="98" y="1442"/>
                </a:cubicBezTo>
                <a:cubicBezTo>
                  <a:pt x="98" y="1499"/>
                  <a:pt x="139" y="1541"/>
                  <a:pt x="195" y="1541"/>
                </a:cubicBezTo>
                <a:cubicBezTo>
                  <a:pt x="341" y="1541"/>
                  <a:pt x="341" y="1541"/>
                  <a:pt x="341" y="1541"/>
                </a:cubicBezTo>
                <a:cubicBezTo>
                  <a:pt x="390" y="1541"/>
                  <a:pt x="432" y="1499"/>
                  <a:pt x="432" y="1442"/>
                </a:cubicBezTo>
                <a:cubicBezTo>
                  <a:pt x="432" y="1113"/>
                  <a:pt x="432" y="1113"/>
                  <a:pt x="432" y="1113"/>
                </a:cubicBezTo>
                <a:cubicBezTo>
                  <a:pt x="432" y="1113"/>
                  <a:pt x="432" y="1113"/>
                  <a:pt x="432" y="1113"/>
                </a:cubicBezTo>
                <a:cubicBezTo>
                  <a:pt x="488" y="1113"/>
                  <a:pt x="529" y="1071"/>
                  <a:pt x="529" y="1015"/>
                </a:cubicBezTo>
                <a:cubicBezTo>
                  <a:pt x="529" y="559"/>
                  <a:pt x="529" y="559"/>
                  <a:pt x="529" y="559"/>
                </a:cubicBezTo>
                <a:cubicBezTo>
                  <a:pt x="529" y="503"/>
                  <a:pt x="488" y="461"/>
                  <a:pt x="432" y="461"/>
                </a:cubicBezTo>
                <a:close/>
                <a:moveTo>
                  <a:pt x="101" y="265"/>
                </a:moveTo>
                <a:cubicBezTo>
                  <a:pt x="101" y="353"/>
                  <a:pt x="173" y="424"/>
                  <a:pt x="262" y="424"/>
                </a:cubicBezTo>
                <a:cubicBezTo>
                  <a:pt x="351" y="424"/>
                  <a:pt x="423" y="353"/>
                  <a:pt x="423" y="265"/>
                </a:cubicBezTo>
                <a:cubicBezTo>
                  <a:pt x="423" y="177"/>
                  <a:pt x="351" y="106"/>
                  <a:pt x="262" y="106"/>
                </a:cubicBezTo>
                <a:cubicBezTo>
                  <a:pt x="173" y="106"/>
                  <a:pt x="101" y="177"/>
                  <a:pt x="101" y="265"/>
                </a:cubicBezTo>
                <a:close/>
              </a:path>
            </a:pathLst>
          </a:custGeom>
          <a:solidFill>
            <a:schemeClr val="bg1"/>
          </a:solidFill>
          <a:ln>
            <a:noFill/>
          </a:ln>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340" name="Oval 339"/>
          <p:cNvSpPr/>
          <p:nvPr/>
        </p:nvSpPr>
        <p:spPr bwMode="auto">
          <a:xfrm>
            <a:off x="10587482" y="2213009"/>
            <a:ext cx="852803" cy="852803"/>
          </a:xfrm>
          <a:prstGeom prst="ellipse">
            <a:avLst/>
          </a:pr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1" name="Group 10"/>
          <p:cNvGrpSpPr/>
          <p:nvPr/>
        </p:nvGrpSpPr>
        <p:grpSpPr>
          <a:xfrm>
            <a:off x="10736071" y="2397221"/>
            <a:ext cx="555628" cy="484382"/>
            <a:chOff x="10450695" y="2384201"/>
            <a:chExt cx="683568" cy="595918"/>
          </a:xfrm>
        </p:grpSpPr>
        <p:sp>
          <p:nvSpPr>
            <p:cNvPr id="10" name="Rectangle 9"/>
            <p:cNvSpPr/>
            <p:nvPr/>
          </p:nvSpPr>
          <p:spPr bwMode="auto">
            <a:xfrm>
              <a:off x="10450695" y="2384201"/>
              <a:ext cx="595918" cy="595918"/>
            </a:xfrm>
            <a:prstGeom prst="rect">
              <a:avLst/>
            </a:prstGeom>
            <a:noFill/>
            <a:ln w="3175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9" name="Freeform 5"/>
            <p:cNvSpPr>
              <a:spLocks/>
            </p:cNvSpPr>
            <p:nvPr/>
          </p:nvSpPr>
          <p:spPr bwMode="auto">
            <a:xfrm>
              <a:off x="10496281" y="2446461"/>
              <a:ext cx="637982" cy="488956"/>
            </a:xfrm>
            <a:custGeom>
              <a:avLst/>
              <a:gdLst>
                <a:gd name="T0" fmla="*/ 2264 w 2306"/>
                <a:gd name="T1" fmla="*/ 244 h 1766"/>
                <a:gd name="T2" fmla="*/ 2062 w 2306"/>
                <a:gd name="T3" fmla="*/ 41 h 1766"/>
                <a:gd name="T4" fmla="*/ 1961 w 2306"/>
                <a:gd name="T5" fmla="*/ 0 h 1766"/>
                <a:gd name="T6" fmla="*/ 1859 w 2306"/>
                <a:gd name="T7" fmla="*/ 41 h 1766"/>
                <a:gd name="T8" fmla="*/ 884 w 2306"/>
                <a:gd name="T9" fmla="*/ 1018 h 1766"/>
                <a:gd name="T10" fmla="*/ 447 w 2306"/>
                <a:gd name="T11" fmla="*/ 580 h 1766"/>
                <a:gd name="T12" fmla="*/ 345 w 2306"/>
                <a:gd name="T13" fmla="*/ 538 h 1766"/>
                <a:gd name="T14" fmla="*/ 244 w 2306"/>
                <a:gd name="T15" fmla="*/ 580 h 1766"/>
                <a:gd name="T16" fmla="*/ 42 w 2306"/>
                <a:gd name="T17" fmla="*/ 782 h 1766"/>
                <a:gd name="T18" fmla="*/ 0 w 2306"/>
                <a:gd name="T19" fmla="*/ 883 h 1766"/>
                <a:gd name="T20" fmla="*/ 42 w 2306"/>
                <a:gd name="T21" fmla="*/ 984 h 1766"/>
                <a:gd name="T22" fmla="*/ 580 w 2306"/>
                <a:gd name="T23" fmla="*/ 1522 h 1766"/>
                <a:gd name="T24" fmla="*/ 783 w 2306"/>
                <a:gd name="T25" fmla="*/ 1725 h 1766"/>
                <a:gd name="T26" fmla="*/ 884 w 2306"/>
                <a:gd name="T27" fmla="*/ 1766 h 1766"/>
                <a:gd name="T28" fmla="*/ 985 w 2306"/>
                <a:gd name="T29" fmla="*/ 1725 h 1766"/>
                <a:gd name="T30" fmla="*/ 1187 w 2306"/>
                <a:gd name="T31" fmla="*/ 1522 h 1766"/>
                <a:gd name="T32" fmla="*/ 2264 w 2306"/>
                <a:gd name="T33" fmla="*/ 446 h 1766"/>
                <a:gd name="T34" fmla="*/ 2306 w 2306"/>
                <a:gd name="T35" fmla="*/ 345 h 1766"/>
                <a:gd name="T36" fmla="*/ 2264 w 2306"/>
                <a:gd name="T37" fmla="*/ 244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06" h="1766">
                  <a:moveTo>
                    <a:pt x="2264" y="244"/>
                  </a:moveTo>
                  <a:cubicBezTo>
                    <a:pt x="2062" y="41"/>
                    <a:pt x="2062" y="41"/>
                    <a:pt x="2062" y="41"/>
                  </a:cubicBezTo>
                  <a:cubicBezTo>
                    <a:pt x="2034" y="14"/>
                    <a:pt x="2000" y="0"/>
                    <a:pt x="1961" y="0"/>
                  </a:cubicBezTo>
                  <a:cubicBezTo>
                    <a:pt x="1921" y="0"/>
                    <a:pt x="1887" y="14"/>
                    <a:pt x="1859" y="41"/>
                  </a:cubicBezTo>
                  <a:cubicBezTo>
                    <a:pt x="884" y="1018"/>
                    <a:pt x="884" y="1018"/>
                    <a:pt x="884" y="1018"/>
                  </a:cubicBezTo>
                  <a:cubicBezTo>
                    <a:pt x="447" y="580"/>
                    <a:pt x="447" y="580"/>
                    <a:pt x="447" y="580"/>
                  </a:cubicBezTo>
                  <a:cubicBezTo>
                    <a:pt x="419" y="552"/>
                    <a:pt x="385" y="538"/>
                    <a:pt x="345" y="538"/>
                  </a:cubicBezTo>
                  <a:cubicBezTo>
                    <a:pt x="306" y="538"/>
                    <a:pt x="272" y="552"/>
                    <a:pt x="244" y="580"/>
                  </a:cubicBezTo>
                  <a:cubicBezTo>
                    <a:pt x="42" y="782"/>
                    <a:pt x="42" y="782"/>
                    <a:pt x="42" y="782"/>
                  </a:cubicBezTo>
                  <a:cubicBezTo>
                    <a:pt x="14" y="810"/>
                    <a:pt x="0" y="843"/>
                    <a:pt x="0" y="883"/>
                  </a:cubicBezTo>
                  <a:cubicBezTo>
                    <a:pt x="0" y="923"/>
                    <a:pt x="14" y="956"/>
                    <a:pt x="42" y="984"/>
                  </a:cubicBezTo>
                  <a:cubicBezTo>
                    <a:pt x="580" y="1522"/>
                    <a:pt x="580" y="1522"/>
                    <a:pt x="580" y="1522"/>
                  </a:cubicBezTo>
                  <a:cubicBezTo>
                    <a:pt x="783" y="1725"/>
                    <a:pt x="783" y="1725"/>
                    <a:pt x="783" y="1725"/>
                  </a:cubicBezTo>
                  <a:cubicBezTo>
                    <a:pt x="810" y="1752"/>
                    <a:pt x="844" y="1766"/>
                    <a:pt x="884" y="1766"/>
                  </a:cubicBezTo>
                  <a:cubicBezTo>
                    <a:pt x="923" y="1766"/>
                    <a:pt x="957" y="1752"/>
                    <a:pt x="985" y="1725"/>
                  </a:cubicBezTo>
                  <a:cubicBezTo>
                    <a:pt x="1187" y="1522"/>
                    <a:pt x="1187" y="1522"/>
                    <a:pt x="1187" y="1522"/>
                  </a:cubicBezTo>
                  <a:cubicBezTo>
                    <a:pt x="2264" y="446"/>
                    <a:pt x="2264" y="446"/>
                    <a:pt x="2264" y="446"/>
                  </a:cubicBezTo>
                  <a:cubicBezTo>
                    <a:pt x="2292" y="418"/>
                    <a:pt x="2306" y="384"/>
                    <a:pt x="2306" y="345"/>
                  </a:cubicBezTo>
                  <a:cubicBezTo>
                    <a:pt x="2306" y="305"/>
                    <a:pt x="2292" y="271"/>
                    <a:pt x="2264" y="24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grpSp>
      <p:grpSp>
        <p:nvGrpSpPr>
          <p:cNvPr id="679" name="Group 678"/>
          <p:cNvGrpSpPr/>
          <p:nvPr/>
        </p:nvGrpSpPr>
        <p:grpSpPr>
          <a:xfrm>
            <a:off x="10281484" y="4552903"/>
            <a:ext cx="1343841" cy="1061629"/>
            <a:chOff x="9972097" y="4402078"/>
            <a:chExt cx="1344382" cy="1062056"/>
          </a:xfrm>
        </p:grpSpPr>
        <p:grpSp>
          <p:nvGrpSpPr>
            <p:cNvPr id="678" name="Group 677"/>
            <p:cNvGrpSpPr/>
            <p:nvPr/>
          </p:nvGrpSpPr>
          <p:grpSpPr>
            <a:xfrm>
              <a:off x="9973234" y="4402078"/>
              <a:ext cx="1342109" cy="1062056"/>
              <a:chOff x="10031532" y="4402078"/>
              <a:chExt cx="1342109" cy="1062056"/>
            </a:xfrm>
          </p:grpSpPr>
          <p:sp>
            <p:nvSpPr>
              <p:cNvPr id="677" name="Rectangle 676"/>
              <p:cNvSpPr/>
              <p:nvPr/>
            </p:nvSpPr>
            <p:spPr bwMode="auto">
              <a:xfrm>
                <a:off x="10031532" y="4402078"/>
                <a:ext cx="757785" cy="1054200"/>
              </a:xfrm>
              <a:prstGeom prst="rect">
                <a:avLst/>
              </a:prstGeom>
              <a:solidFill>
                <a:srgbClr val="9FB8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641" name="Rectangle 640"/>
              <p:cNvSpPr/>
              <p:nvPr/>
            </p:nvSpPr>
            <p:spPr>
              <a:xfrm>
                <a:off x="10042902" y="4411102"/>
                <a:ext cx="1321875" cy="1053032"/>
              </a:xfrm>
              <a:custGeom>
                <a:avLst/>
                <a:gdLst>
                  <a:gd name="connsiteX0" fmla="*/ 0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0 w 1339601"/>
                  <a:gd name="connsiteY4" fmla="*/ 0 h 922774"/>
                  <a:gd name="connsiteX0" fmla="*/ 542925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542925 w 1339601"/>
                  <a:gd name="connsiteY4" fmla="*/ 0 h 922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9601" h="922774">
                    <a:moveTo>
                      <a:pt x="542925" y="0"/>
                    </a:moveTo>
                    <a:lnTo>
                      <a:pt x="1339601" y="0"/>
                    </a:lnTo>
                    <a:lnTo>
                      <a:pt x="1339601" y="922774"/>
                    </a:lnTo>
                    <a:lnTo>
                      <a:pt x="0" y="922774"/>
                    </a:lnTo>
                    <a:lnTo>
                      <a:pt x="542925" y="0"/>
                    </a:lnTo>
                    <a:close/>
                  </a:path>
                </a:pathLst>
              </a:custGeom>
              <a:solidFill>
                <a:srgbClr val="BBDA0A"/>
              </a:solidFill>
              <a:ln w="38100">
                <a:noFill/>
              </a:ln>
              <a:effectLst/>
            </p:spPr>
            <p:style>
              <a:lnRef idx="1">
                <a:schemeClr val="dk1"/>
              </a:lnRef>
              <a:fillRef idx="2">
                <a:schemeClr val="dk1"/>
              </a:fillRef>
              <a:effectRef idx="1">
                <a:schemeClr val="dk1"/>
              </a:effectRef>
              <a:fontRef idx="minor">
                <a:schemeClr val="dk1"/>
              </a:fontRef>
            </p:style>
            <p:txBody>
              <a:bodyPr lIns="93182" tIns="46591" rIns="93182" bIns="46591" rtlCol="0" anchor="ctr"/>
              <a:lstStyle/>
              <a:p>
                <a:pPr algn="ctr" defTabSz="932099"/>
                <a:endParaRPr lang="en-US" sz="1835">
                  <a:solidFill>
                    <a:srgbClr val="000000"/>
                  </a:solidFill>
                </a:endParaRPr>
              </a:p>
            </p:txBody>
          </p:sp>
          <p:sp>
            <p:nvSpPr>
              <p:cNvPr id="639" name="Rectangle 638"/>
              <p:cNvSpPr/>
              <p:nvPr/>
            </p:nvSpPr>
            <p:spPr>
              <a:xfrm>
                <a:off x="10034040" y="4403840"/>
                <a:ext cx="1339601" cy="142908"/>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182" tIns="46591" rIns="93182" bIns="46591" rtlCol="0" anchor="ctr"/>
              <a:lstStyle/>
              <a:p>
                <a:pPr algn="ctr" defTabSz="932099"/>
                <a:endParaRPr lang="en-US" sz="1835">
                  <a:solidFill>
                    <a:srgbClr val="000000"/>
                  </a:solidFill>
                </a:endParaRPr>
              </a:p>
            </p:txBody>
          </p:sp>
          <p:sp>
            <p:nvSpPr>
              <p:cNvPr id="638" name="Rectangle 637"/>
              <p:cNvSpPr/>
              <p:nvPr/>
            </p:nvSpPr>
            <p:spPr>
              <a:xfrm>
                <a:off x="10034040" y="4533504"/>
                <a:ext cx="1339601" cy="922774"/>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182" tIns="46591" rIns="93182" bIns="46591" rtlCol="0" anchor="ctr"/>
              <a:lstStyle/>
              <a:p>
                <a:pPr algn="ctr" defTabSz="932099"/>
                <a:endParaRPr lang="en-US" sz="1835">
                  <a:solidFill>
                    <a:srgbClr val="000000"/>
                  </a:solidFill>
                </a:endParaRPr>
              </a:p>
            </p:txBody>
          </p:sp>
        </p:grpSp>
        <p:sp>
          <p:nvSpPr>
            <p:cNvPr id="673" name="TextBox 672"/>
            <p:cNvSpPr txBox="1"/>
            <p:nvPr/>
          </p:nvSpPr>
          <p:spPr>
            <a:xfrm>
              <a:off x="9972097" y="4577624"/>
              <a:ext cx="1344382" cy="859622"/>
            </a:xfrm>
            <a:prstGeom prst="rect">
              <a:avLst/>
            </a:prstGeom>
            <a:noFill/>
          </p:spPr>
          <p:txBody>
            <a:bodyPr wrap="square" lIns="182807" tIns="146246" rIns="182807" bIns="146246" rtlCol="0" anchor="ctr" anchorCtr="0">
              <a:noAutofit/>
            </a:bodyPr>
            <a:lstStyle/>
            <a:p>
              <a:pPr algn="ctr">
                <a:lnSpc>
                  <a:spcPct val="90000"/>
                </a:lnSpc>
                <a:spcAft>
                  <a:spcPts val="600"/>
                </a:spcAft>
              </a:pPr>
              <a:r>
                <a:rPr lang="en-US" sz="2999" dirty="0">
                  <a:gradFill>
                    <a:gsLst>
                      <a:gs pos="2917">
                        <a:srgbClr val="404040"/>
                      </a:gs>
                      <a:gs pos="30000">
                        <a:srgbClr val="404040"/>
                      </a:gs>
                    </a:gsLst>
                    <a:lin ang="5400000" scaled="0"/>
                  </a:gradFill>
                  <a:latin typeface="Segoe UI Light"/>
                </a:rPr>
                <a:t>HTML</a:t>
              </a:r>
            </a:p>
          </p:txBody>
        </p:sp>
      </p:grpSp>
      <p:grpSp>
        <p:nvGrpSpPr>
          <p:cNvPr id="675" name="Group 674"/>
          <p:cNvGrpSpPr/>
          <p:nvPr/>
        </p:nvGrpSpPr>
        <p:grpSpPr>
          <a:xfrm>
            <a:off x="6953726" y="4301046"/>
            <a:ext cx="899208" cy="1313486"/>
            <a:chOff x="6803259" y="4273052"/>
            <a:chExt cx="899570" cy="1314014"/>
          </a:xfrm>
        </p:grpSpPr>
        <p:sp>
          <p:nvSpPr>
            <p:cNvPr id="328" name="Rounded Rectangle 327"/>
            <p:cNvSpPr/>
            <p:nvPr/>
          </p:nvSpPr>
          <p:spPr bwMode="auto">
            <a:xfrm rot="5400000">
              <a:off x="6596037" y="4480274"/>
              <a:ext cx="1314014" cy="899570"/>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29" name="Rounded Rectangle 328"/>
            <p:cNvSpPr/>
            <p:nvPr/>
          </p:nvSpPr>
          <p:spPr bwMode="auto">
            <a:xfrm rot="5400000">
              <a:off x="6687357" y="4516455"/>
              <a:ext cx="1131374" cy="788547"/>
            </a:xfrm>
            <a:prstGeom prst="roundRect">
              <a:avLst>
                <a:gd name="adj" fmla="val 3643"/>
              </a:avLst>
            </a:prstGeom>
            <a:solidFill>
              <a:srgbClr val="B400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30" name="Oval 329"/>
            <p:cNvSpPr/>
            <p:nvPr/>
          </p:nvSpPr>
          <p:spPr bwMode="auto">
            <a:xfrm rot="5400000">
              <a:off x="7226436" y="5497479"/>
              <a:ext cx="53216" cy="53216"/>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640" name="Rounded Rectangle 639"/>
            <p:cNvSpPr/>
            <p:nvPr/>
          </p:nvSpPr>
          <p:spPr bwMode="auto">
            <a:xfrm rot="5400000">
              <a:off x="6687357" y="4516455"/>
              <a:ext cx="1131374" cy="788547"/>
            </a:xfrm>
            <a:custGeom>
              <a:avLst/>
              <a:gdLst>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28727 w 1131374"/>
                <a:gd name="connsiteY6" fmla="*/ 788547 h 788547"/>
                <a:gd name="connsiteX7" fmla="*/ 0 w 1131374"/>
                <a:gd name="connsiteY7" fmla="*/ 759820 h 788547"/>
                <a:gd name="connsiteX8" fmla="*/ 0 w 1131374"/>
                <a:gd name="connsiteY8" fmla="*/ 28727 h 788547"/>
                <a:gd name="connsiteX0" fmla="*/ 61126 w 1192500"/>
                <a:gd name="connsiteY0" fmla="*/ 28727 h 788547"/>
                <a:gd name="connsiteX1" fmla="*/ 89853 w 1192500"/>
                <a:gd name="connsiteY1" fmla="*/ 0 h 788547"/>
                <a:gd name="connsiteX2" fmla="*/ 1163773 w 1192500"/>
                <a:gd name="connsiteY2" fmla="*/ 0 h 788547"/>
                <a:gd name="connsiteX3" fmla="*/ 1192500 w 1192500"/>
                <a:gd name="connsiteY3" fmla="*/ 28727 h 788547"/>
                <a:gd name="connsiteX4" fmla="*/ 1192500 w 1192500"/>
                <a:gd name="connsiteY4" fmla="*/ 759820 h 788547"/>
                <a:gd name="connsiteX5" fmla="*/ 1163773 w 1192500"/>
                <a:gd name="connsiteY5" fmla="*/ 788547 h 788547"/>
                <a:gd name="connsiteX6" fmla="*/ 89853 w 1192500"/>
                <a:gd name="connsiteY6" fmla="*/ 788547 h 788547"/>
                <a:gd name="connsiteX7" fmla="*/ 61126 w 1192500"/>
                <a:gd name="connsiteY7" fmla="*/ 28727 h 788547"/>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0 w 1131374"/>
                <a:gd name="connsiteY6" fmla="*/ 28727 h 7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1374" h="788547">
                  <a:moveTo>
                    <a:pt x="0" y="28727"/>
                  </a:moveTo>
                  <a:cubicBezTo>
                    <a:pt x="0" y="12862"/>
                    <a:pt x="12862" y="0"/>
                    <a:pt x="28727" y="0"/>
                  </a:cubicBezTo>
                  <a:lnTo>
                    <a:pt x="1102647" y="0"/>
                  </a:lnTo>
                  <a:cubicBezTo>
                    <a:pt x="1118512" y="0"/>
                    <a:pt x="1131374" y="12862"/>
                    <a:pt x="1131374" y="28727"/>
                  </a:cubicBezTo>
                  <a:lnTo>
                    <a:pt x="1131374" y="759820"/>
                  </a:lnTo>
                  <a:cubicBezTo>
                    <a:pt x="1131374" y="775685"/>
                    <a:pt x="1118512" y="788547"/>
                    <a:pt x="1102647" y="788547"/>
                  </a:cubicBezTo>
                  <a:lnTo>
                    <a:pt x="0" y="28727"/>
                  </a:lnTo>
                  <a:close/>
                </a:path>
              </a:pathLst>
            </a:custGeom>
            <a:solidFill>
              <a:srgbClr val="7E006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652" name="AutoShape 165"/>
          <p:cNvSpPr>
            <a:spLocks noChangeAspect="1" noChangeArrowheads="1" noTextEdit="1"/>
          </p:cNvSpPr>
          <p:nvPr/>
        </p:nvSpPr>
        <p:spPr bwMode="auto">
          <a:xfrm>
            <a:off x="8431861" y="3075131"/>
            <a:ext cx="1056850" cy="820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grpSp>
        <p:nvGrpSpPr>
          <p:cNvPr id="668" name="Group 667"/>
          <p:cNvGrpSpPr/>
          <p:nvPr/>
        </p:nvGrpSpPr>
        <p:grpSpPr>
          <a:xfrm>
            <a:off x="8432933" y="3120408"/>
            <a:ext cx="874873" cy="708793"/>
            <a:chOff x="8283062" y="3056784"/>
            <a:chExt cx="875225" cy="709078"/>
          </a:xfrm>
        </p:grpSpPr>
        <p:sp>
          <p:nvSpPr>
            <p:cNvPr id="653" name="Freeform 167"/>
            <p:cNvSpPr>
              <a:spLocks/>
            </p:cNvSpPr>
            <p:nvPr/>
          </p:nvSpPr>
          <p:spPr bwMode="auto">
            <a:xfrm>
              <a:off x="8408194" y="3421856"/>
              <a:ext cx="750093"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654" name="Freeform 168"/>
            <p:cNvSpPr>
              <a:spLocks/>
            </p:cNvSpPr>
            <p:nvPr/>
          </p:nvSpPr>
          <p:spPr bwMode="auto">
            <a:xfrm>
              <a:off x="8283062"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grpSp>
      <p:grpSp>
        <p:nvGrpSpPr>
          <p:cNvPr id="669" name="Group 668"/>
          <p:cNvGrpSpPr/>
          <p:nvPr/>
        </p:nvGrpSpPr>
        <p:grpSpPr>
          <a:xfrm>
            <a:off x="9307804" y="3120409"/>
            <a:ext cx="606028" cy="715654"/>
            <a:chOff x="9158285" y="3056784"/>
            <a:chExt cx="606272" cy="715942"/>
          </a:xfrm>
        </p:grpSpPr>
        <p:sp>
          <p:nvSpPr>
            <p:cNvPr id="655" name="Freeform 168"/>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658" name="Freeform 167"/>
            <p:cNvSpPr>
              <a:spLocks/>
            </p:cNvSpPr>
            <p:nvPr/>
          </p:nvSpPr>
          <p:spPr bwMode="auto">
            <a:xfrm flipH="1">
              <a:off x="9158285" y="3428720"/>
              <a:ext cx="489298"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grpSp>
      <p:grpSp>
        <p:nvGrpSpPr>
          <p:cNvPr id="680" name="Group 679"/>
          <p:cNvGrpSpPr/>
          <p:nvPr/>
        </p:nvGrpSpPr>
        <p:grpSpPr>
          <a:xfrm>
            <a:off x="8294769" y="3763439"/>
            <a:ext cx="1330913" cy="1851093"/>
            <a:chOff x="8144842" y="4004140"/>
            <a:chExt cx="1331448" cy="1851838"/>
          </a:xfrm>
        </p:grpSpPr>
        <p:pic>
          <p:nvPicPr>
            <p:cNvPr id="636" name="Picture 635"/>
            <p:cNvPicPr>
              <a:picLocks noChangeAspect="1"/>
            </p:cNvPicPr>
            <p:nvPr/>
          </p:nvPicPr>
          <p:blipFill>
            <a:blip r:embed="rId3"/>
            <a:stretch>
              <a:fillRect/>
            </a:stretch>
          </p:blipFill>
          <p:spPr>
            <a:xfrm>
              <a:off x="8843731" y="4004140"/>
              <a:ext cx="632559" cy="1851838"/>
            </a:xfrm>
            <a:prstGeom prst="rect">
              <a:avLst/>
            </a:prstGeom>
          </p:spPr>
        </p:pic>
        <p:pic>
          <p:nvPicPr>
            <p:cNvPr id="637" name="Picture 636"/>
            <p:cNvPicPr>
              <a:picLocks noChangeAspect="1"/>
            </p:cNvPicPr>
            <p:nvPr/>
          </p:nvPicPr>
          <p:blipFill>
            <a:blip r:embed="rId4"/>
            <a:stretch>
              <a:fillRect/>
            </a:stretch>
          </p:blipFill>
          <p:spPr>
            <a:xfrm>
              <a:off x="8144842" y="4762867"/>
              <a:ext cx="1080760" cy="1093111"/>
            </a:xfrm>
            <a:prstGeom prst="rect">
              <a:avLst/>
            </a:prstGeom>
          </p:spPr>
        </p:pic>
      </p:grpSp>
      <p:grpSp>
        <p:nvGrpSpPr>
          <p:cNvPr id="670" name="Group 669"/>
          <p:cNvGrpSpPr/>
          <p:nvPr/>
        </p:nvGrpSpPr>
        <p:grpSpPr>
          <a:xfrm>
            <a:off x="10786963" y="3120408"/>
            <a:ext cx="453842" cy="1444021"/>
            <a:chOff x="10638038" y="3056784"/>
            <a:chExt cx="454025" cy="1444602"/>
          </a:xfrm>
        </p:grpSpPr>
        <p:sp>
          <p:nvSpPr>
            <p:cNvPr id="660" name="Freeform 168"/>
            <p:cNvSpPr>
              <a:spLocks/>
            </p:cNvSpPr>
            <p:nvPr/>
          </p:nvSpPr>
          <p:spPr bwMode="auto">
            <a:xfrm>
              <a:off x="10738051"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664" name="Freeform 172"/>
            <p:cNvSpPr>
              <a:spLocks/>
            </p:cNvSpPr>
            <p:nvPr/>
          </p:nvSpPr>
          <p:spPr bwMode="auto">
            <a:xfrm>
              <a:off x="10638038" y="3417123"/>
              <a:ext cx="454025" cy="1084263"/>
            </a:xfrm>
            <a:custGeom>
              <a:avLst/>
              <a:gdLst>
                <a:gd name="T0" fmla="*/ 126 w 249"/>
                <a:gd name="T1" fmla="*/ 0 h 430"/>
                <a:gd name="T2" fmla="*/ 157 w 249"/>
                <a:gd name="T3" fmla="*/ 104 h 430"/>
                <a:gd name="T4" fmla="*/ 221 w 249"/>
                <a:gd name="T5" fmla="*/ 149 h 430"/>
                <a:gd name="T6" fmla="*/ 243 w 249"/>
                <a:gd name="T7" fmla="*/ 223 h 430"/>
                <a:gd name="T8" fmla="*/ 153 w 249"/>
                <a:gd name="T9" fmla="*/ 286 h 430"/>
                <a:gd name="T10" fmla="*/ 86 w 249"/>
                <a:gd name="T11" fmla="*/ 298 h 430"/>
                <a:gd name="T12" fmla="*/ 5 w 249"/>
                <a:gd name="T13" fmla="*/ 321 h 430"/>
                <a:gd name="T14" fmla="*/ 65 w 249"/>
                <a:gd name="T15" fmla="*/ 361 h 430"/>
                <a:gd name="T16" fmla="*/ 110 w 249"/>
                <a:gd name="T17" fmla="*/ 43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9" h="430">
                  <a:moveTo>
                    <a:pt x="126" y="0"/>
                  </a:moveTo>
                  <a:cubicBezTo>
                    <a:pt x="123" y="36"/>
                    <a:pt x="123" y="82"/>
                    <a:pt x="157" y="104"/>
                  </a:cubicBezTo>
                  <a:cubicBezTo>
                    <a:pt x="179" y="119"/>
                    <a:pt x="203" y="128"/>
                    <a:pt x="221" y="149"/>
                  </a:cubicBezTo>
                  <a:cubicBezTo>
                    <a:pt x="238" y="169"/>
                    <a:pt x="249" y="196"/>
                    <a:pt x="243" y="223"/>
                  </a:cubicBezTo>
                  <a:cubicBezTo>
                    <a:pt x="234" y="265"/>
                    <a:pt x="190" y="277"/>
                    <a:pt x="153" y="286"/>
                  </a:cubicBezTo>
                  <a:cubicBezTo>
                    <a:pt x="131" y="292"/>
                    <a:pt x="109" y="296"/>
                    <a:pt x="86" y="298"/>
                  </a:cubicBezTo>
                  <a:cubicBezTo>
                    <a:pt x="66" y="301"/>
                    <a:pt x="11" y="293"/>
                    <a:pt x="5" y="321"/>
                  </a:cubicBezTo>
                  <a:cubicBezTo>
                    <a:pt x="0" y="350"/>
                    <a:pt x="48" y="353"/>
                    <a:pt x="65" y="361"/>
                  </a:cubicBezTo>
                  <a:cubicBezTo>
                    <a:pt x="92" y="375"/>
                    <a:pt x="107" y="400"/>
                    <a:pt x="110" y="43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grpSp>
      <p:grpSp>
        <p:nvGrpSpPr>
          <p:cNvPr id="671" name="Group 670"/>
          <p:cNvGrpSpPr/>
          <p:nvPr/>
        </p:nvGrpSpPr>
        <p:grpSpPr>
          <a:xfrm>
            <a:off x="7141740" y="3120408"/>
            <a:ext cx="382434" cy="1812936"/>
            <a:chOff x="6991350" y="3056784"/>
            <a:chExt cx="382588" cy="1813666"/>
          </a:xfrm>
        </p:grpSpPr>
        <p:grpSp>
          <p:nvGrpSpPr>
            <p:cNvPr id="667" name="Group 666"/>
            <p:cNvGrpSpPr/>
            <p:nvPr/>
          </p:nvGrpSpPr>
          <p:grpSpPr>
            <a:xfrm>
              <a:off x="6991350" y="3092450"/>
              <a:ext cx="382588" cy="1778000"/>
              <a:chOff x="6991350" y="3092450"/>
              <a:chExt cx="382588" cy="1778000"/>
            </a:xfrm>
          </p:grpSpPr>
          <p:sp>
            <p:nvSpPr>
              <p:cNvPr id="646" name="AutoShape 160"/>
              <p:cNvSpPr>
                <a:spLocks noChangeAspect="1" noChangeArrowheads="1" noTextEdit="1"/>
              </p:cNvSpPr>
              <p:nvPr/>
            </p:nvSpPr>
            <p:spPr bwMode="auto">
              <a:xfrm>
                <a:off x="6991350" y="3092450"/>
                <a:ext cx="382588"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647" name="Freeform 162"/>
              <p:cNvSpPr>
                <a:spLocks/>
              </p:cNvSpPr>
              <p:nvPr/>
            </p:nvSpPr>
            <p:spPr bwMode="auto">
              <a:xfrm>
                <a:off x="7058192" y="3428720"/>
                <a:ext cx="315592" cy="856674"/>
              </a:xfrm>
              <a:custGeom>
                <a:avLst/>
                <a:gdLst>
                  <a:gd name="T0" fmla="*/ 29 w 73"/>
                  <a:gd name="T1" fmla="*/ 0 h 320"/>
                  <a:gd name="T2" fmla="*/ 26 w 73"/>
                  <a:gd name="T3" fmla="*/ 52 h 320"/>
                  <a:gd name="T4" fmla="*/ 12 w 73"/>
                  <a:gd name="T5" fmla="*/ 64 h 320"/>
                  <a:gd name="T6" fmla="*/ 1 w 73"/>
                  <a:gd name="T7" fmla="*/ 86 h 320"/>
                  <a:gd name="T8" fmla="*/ 42 w 73"/>
                  <a:gd name="T9" fmla="*/ 130 h 320"/>
                  <a:gd name="T10" fmla="*/ 70 w 73"/>
                  <a:gd name="T11" fmla="*/ 183 h 320"/>
                  <a:gd name="T12" fmla="*/ 49 w 73"/>
                  <a:gd name="T13" fmla="*/ 251 h 320"/>
                  <a:gd name="T14" fmla="*/ 53 w 73"/>
                  <a:gd name="T15" fmla="*/ 320 h 3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320">
                    <a:moveTo>
                      <a:pt x="29" y="0"/>
                    </a:moveTo>
                    <a:cubicBezTo>
                      <a:pt x="29" y="17"/>
                      <a:pt x="33" y="35"/>
                      <a:pt x="26" y="52"/>
                    </a:cubicBezTo>
                    <a:cubicBezTo>
                      <a:pt x="24" y="58"/>
                      <a:pt x="18" y="61"/>
                      <a:pt x="12" y="64"/>
                    </a:cubicBezTo>
                    <a:cubicBezTo>
                      <a:pt x="5" y="69"/>
                      <a:pt x="1" y="78"/>
                      <a:pt x="1" y="86"/>
                    </a:cubicBezTo>
                    <a:cubicBezTo>
                      <a:pt x="0" y="111"/>
                      <a:pt x="26" y="116"/>
                      <a:pt x="42" y="130"/>
                    </a:cubicBezTo>
                    <a:cubicBezTo>
                      <a:pt x="58" y="144"/>
                      <a:pt x="68" y="163"/>
                      <a:pt x="70" y="183"/>
                    </a:cubicBezTo>
                    <a:cubicBezTo>
                      <a:pt x="73" y="209"/>
                      <a:pt x="58" y="228"/>
                      <a:pt x="49" y="251"/>
                    </a:cubicBezTo>
                    <a:cubicBezTo>
                      <a:pt x="40" y="273"/>
                      <a:pt x="42" y="299"/>
                      <a:pt x="53" y="32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grpSp>
        <p:sp>
          <p:nvSpPr>
            <p:cNvPr id="666" name="Freeform 168"/>
            <p:cNvSpPr>
              <a:spLocks/>
            </p:cNvSpPr>
            <p:nvPr/>
          </p:nvSpPr>
          <p:spPr bwMode="auto">
            <a:xfrm>
              <a:off x="705556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grpSp>
      <p:sp>
        <p:nvSpPr>
          <p:cNvPr id="1281" name="Rectangle 1280"/>
          <p:cNvSpPr/>
          <p:nvPr/>
        </p:nvSpPr>
        <p:spPr bwMode="auto">
          <a:xfrm>
            <a:off x="2634155" y="-1332963"/>
            <a:ext cx="755277" cy="808487"/>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74" name="Title 1"/>
          <p:cNvSpPr>
            <a:spLocks noGrp="1"/>
          </p:cNvSpPr>
          <p:nvPr>
            <p:ph type="title"/>
          </p:nvPr>
        </p:nvSpPr>
        <p:spPr>
          <a:xfrm>
            <a:off x="269995" y="290774"/>
            <a:ext cx="11651152" cy="899303"/>
          </a:xfrm>
        </p:spPr>
        <p:txBody>
          <a:bodyPr/>
          <a:lstStyle/>
          <a:p>
            <a:r>
              <a:rPr lang="en-US" dirty="0" smtClean="0"/>
              <a:t>Developer vision</a:t>
            </a:r>
            <a:endParaRPr lang="en-US" dirty="0"/>
          </a:p>
        </p:txBody>
      </p:sp>
    </p:spTree>
    <p:extLst>
      <p:ext uri="{BB962C8B-B14F-4D97-AF65-F5344CB8AC3E}">
        <p14:creationId xmlns:p14="http://schemas.microsoft.com/office/powerpoint/2010/main" val="13253014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grpId="0" nodeType="clickEffect">
                                  <p:stCondLst>
                                    <p:cond delay="0"/>
                                  </p:stCondLst>
                                  <p:childTnLst>
                                    <p:set>
                                      <p:cBhvr>
                                        <p:cTn id="6" dur="1" fill="hold">
                                          <p:stCondLst>
                                            <p:cond delay="0"/>
                                          </p:stCondLst>
                                        </p:cTn>
                                        <p:tgtEl>
                                          <p:spTgt spid="1277"/>
                                        </p:tgtEl>
                                        <p:attrNameLst>
                                          <p:attrName>style.visibility</p:attrName>
                                        </p:attrNameLst>
                                      </p:cBhvr>
                                      <p:to>
                                        <p:strVal val="visible"/>
                                      </p:to>
                                    </p:set>
                                    <p:anim calcmode="lin" valueType="num">
                                      <p:cBhvr additive="base">
                                        <p:cTn id="7" dur="640" fill="hold"/>
                                        <p:tgtEl>
                                          <p:spTgt spid="1277"/>
                                        </p:tgtEl>
                                        <p:attrNameLst>
                                          <p:attrName>ppt_x</p:attrName>
                                        </p:attrNameLst>
                                      </p:cBhvr>
                                      <p:tavLst>
                                        <p:tav tm="0">
                                          <p:val>
                                            <p:strVal val="0-#ppt_w/2"/>
                                          </p:val>
                                        </p:tav>
                                        <p:tav tm="100000">
                                          <p:val>
                                            <p:strVal val="#ppt_x"/>
                                          </p:val>
                                        </p:tav>
                                      </p:tavLst>
                                    </p:anim>
                                    <p:anim calcmode="lin" valueType="num">
                                      <p:cBhvr additive="base">
                                        <p:cTn id="8" dur="640" fill="hold"/>
                                        <p:tgtEl>
                                          <p:spTgt spid="1277"/>
                                        </p:tgtEl>
                                        <p:attrNameLst>
                                          <p:attrName>ppt_y</p:attrName>
                                        </p:attrNameLst>
                                      </p:cBhvr>
                                      <p:tavLst>
                                        <p:tav tm="0">
                                          <p:val>
                                            <p:strVal val="#ppt_y"/>
                                          </p:val>
                                        </p:tav>
                                        <p:tav tm="100000">
                                          <p:val>
                                            <p:strVal val="#ppt_y"/>
                                          </p:val>
                                        </p:tav>
                                      </p:tavLst>
                                    </p:anim>
                                  </p:childTnLst>
                                </p:cTn>
                              </p:par>
                            </p:childTnLst>
                          </p:cTn>
                        </p:par>
                        <p:par>
                          <p:cTn id="9" fill="hold">
                            <p:stCondLst>
                              <p:cond delay="640"/>
                            </p:stCondLst>
                            <p:childTnLst>
                              <p:par>
                                <p:cTn id="10" presetID="2" presetClass="entr" presetSubtype="2" decel="100000" fill="hold" grpId="0" nodeType="afterEffect">
                                  <p:stCondLst>
                                    <p:cond delay="0"/>
                                  </p:stCondLst>
                                  <p:childTnLst>
                                    <p:set>
                                      <p:cBhvr>
                                        <p:cTn id="11" dur="1" fill="hold">
                                          <p:stCondLst>
                                            <p:cond delay="0"/>
                                          </p:stCondLst>
                                        </p:cTn>
                                        <p:tgtEl>
                                          <p:spTgt spid="1210"/>
                                        </p:tgtEl>
                                        <p:attrNameLst>
                                          <p:attrName>style.visibility</p:attrName>
                                        </p:attrNameLst>
                                      </p:cBhvr>
                                      <p:to>
                                        <p:strVal val="visible"/>
                                      </p:to>
                                    </p:set>
                                    <p:anim calcmode="lin" valueType="num">
                                      <p:cBhvr additive="base">
                                        <p:cTn id="12" dur="640" fill="hold"/>
                                        <p:tgtEl>
                                          <p:spTgt spid="1210"/>
                                        </p:tgtEl>
                                        <p:attrNameLst>
                                          <p:attrName>ppt_x</p:attrName>
                                        </p:attrNameLst>
                                      </p:cBhvr>
                                      <p:tavLst>
                                        <p:tav tm="0">
                                          <p:val>
                                            <p:strVal val="1+#ppt_w/2"/>
                                          </p:val>
                                        </p:tav>
                                        <p:tav tm="100000">
                                          <p:val>
                                            <p:strVal val="#ppt_x"/>
                                          </p:val>
                                        </p:tav>
                                      </p:tavLst>
                                    </p:anim>
                                    <p:anim calcmode="lin" valueType="num">
                                      <p:cBhvr additive="base">
                                        <p:cTn id="13" dur="640" fill="hold"/>
                                        <p:tgtEl>
                                          <p:spTgt spid="1210"/>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610"/>
                                        </p:tgtEl>
                                        <p:attrNameLst>
                                          <p:attrName>style.visibility</p:attrName>
                                        </p:attrNameLst>
                                      </p:cBhvr>
                                      <p:to>
                                        <p:strVal val="visible"/>
                                      </p:to>
                                    </p:set>
                                    <p:animEffect transition="in" filter="fade">
                                      <p:cBhvr>
                                        <p:cTn id="18" dur="500"/>
                                        <p:tgtEl>
                                          <p:spTgt spid="610"/>
                                        </p:tgtEl>
                                      </p:cBhvr>
                                    </p:animEffect>
                                    <p:anim calcmode="lin" valueType="num">
                                      <p:cBhvr>
                                        <p:cTn id="19" dur="500" fill="hold"/>
                                        <p:tgtEl>
                                          <p:spTgt spid="610"/>
                                        </p:tgtEl>
                                        <p:attrNameLst>
                                          <p:attrName>ppt_x</p:attrName>
                                        </p:attrNameLst>
                                      </p:cBhvr>
                                      <p:tavLst>
                                        <p:tav tm="0">
                                          <p:val>
                                            <p:strVal val="#ppt_x"/>
                                          </p:val>
                                        </p:tav>
                                        <p:tav tm="100000">
                                          <p:val>
                                            <p:strVal val="#ppt_x"/>
                                          </p:val>
                                        </p:tav>
                                      </p:tavLst>
                                    </p:anim>
                                    <p:anim calcmode="lin" valueType="num">
                                      <p:cBhvr>
                                        <p:cTn id="20" dur="500" fill="hold"/>
                                        <p:tgtEl>
                                          <p:spTgt spid="610"/>
                                        </p:tgtEl>
                                        <p:attrNameLst>
                                          <p:attrName>ppt_y</p:attrName>
                                        </p:attrNameLst>
                                      </p:cBhvr>
                                      <p:tavLst>
                                        <p:tav tm="0">
                                          <p:val>
                                            <p:strVal val="#ppt_y+.1"/>
                                          </p:val>
                                        </p:tav>
                                        <p:tav tm="100000">
                                          <p:val>
                                            <p:strVal val="#ppt_y"/>
                                          </p:val>
                                        </p:tav>
                                      </p:tavLst>
                                    </p:anim>
                                  </p:childTnLst>
                                </p:cTn>
                              </p:par>
                            </p:childTnLst>
                          </p:cTn>
                        </p:par>
                        <p:par>
                          <p:cTn id="21" fill="hold">
                            <p:stCondLst>
                              <p:cond delay="500"/>
                            </p:stCondLst>
                            <p:childTnLst>
                              <p:par>
                                <p:cTn id="22" presetID="42" presetClass="entr" presetSubtype="0" fill="hold" grpId="0" nodeType="afterEffect">
                                  <p:stCondLst>
                                    <p:cond delay="0"/>
                                  </p:stCondLst>
                                  <p:childTnLst>
                                    <p:set>
                                      <p:cBhvr>
                                        <p:cTn id="23" dur="1" fill="hold">
                                          <p:stCondLst>
                                            <p:cond delay="0"/>
                                          </p:stCondLst>
                                        </p:cTn>
                                        <p:tgtEl>
                                          <p:spTgt spid="574"/>
                                        </p:tgtEl>
                                        <p:attrNameLst>
                                          <p:attrName>style.visibility</p:attrName>
                                        </p:attrNameLst>
                                      </p:cBhvr>
                                      <p:to>
                                        <p:strVal val="visible"/>
                                      </p:to>
                                    </p:set>
                                    <p:animEffect transition="in" filter="fade">
                                      <p:cBhvr>
                                        <p:cTn id="24" dur="500"/>
                                        <p:tgtEl>
                                          <p:spTgt spid="574"/>
                                        </p:tgtEl>
                                      </p:cBhvr>
                                    </p:animEffect>
                                    <p:anim calcmode="lin" valueType="num">
                                      <p:cBhvr>
                                        <p:cTn id="25" dur="500" fill="hold"/>
                                        <p:tgtEl>
                                          <p:spTgt spid="574"/>
                                        </p:tgtEl>
                                        <p:attrNameLst>
                                          <p:attrName>ppt_x</p:attrName>
                                        </p:attrNameLst>
                                      </p:cBhvr>
                                      <p:tavLst>
                                        <p:tav tm="0">
                                          <p:val>
                                            <p:strVal val="#ppt_x"/>
                                          </p:val>
                                        </p:tav>
                                        <p:tav tm="100000">
                                          <p:val>
                                            <p:strVal val="#ppt_x"/>
                                          </p:val>
                                        </p:tav>
                                      </p:tavLst>
                                    </p:anim>
                                    <p:anim calcmode="lin" valueType="num">
                                      <p:cBhvr>
                                        <p:cTn id="26" dur="500" fill="hold"/>
                                        <p:tgtEl>
                                          <p:spTgt spid="574"/>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42" presetClass="entr" presetSubtype="0" fill="hold" grpId="0" nodeType="afterEffect">
                                  <p:stCondLst>
                                    <p:cond delay="0"/>
                                  </p:stCondLst>
                                  <p:childTnLst>
                                    <p:set>
                                      <p:cBhvr>
                                        <p:cTn id="29" dur="1" fill="hold">
                                          <p:stCondLst>
                                            <p:cond delay="0"/>
                                          </p:stCondLst>
                                        </p:cTn>
                                        <p:tgtEl>
                                          <p:spTgt spid="575"/>
                                        </p:tgtEl>
                                        <p:attrNameLst>
                                          <p:attrName>style.visibility</p:attrName>
                                        </p:attrNameLst>
                                      </p:cBhvr>
                                      <p:to>
                                        <p:strVal val="visible"/>
                                      </p:to>
                                    </p:set>
                                    <p:animEffect transition="in" filter="fade">
                                      <p:cBhvr>
                                        <p:cTn id="30" dur="500"/>
                                        <p:tgtEl>
                                          <p:spTgt spid="575"/>
                                        </p:tgtEl>
                                      </p:cBhvr>
                                    </p:animEffect>
                                    <p:anim calcmode="lin" valueType="num">
                                      <p:cBhvr>
                                        <p:cTn id="31" dur="500" fill="hold"/>
                                        <p:tgtEl>
                                          <p:spTgt spid="575"/>
                                        </p:tgtEl>
                                        <p:attrNameLst>
                                          <p:attrName>ppt_x</p:attrName>
                                        </p:attrNameLst>
                                      </p:cBhvr>
                                      <p:tavLst>
                                        <p:tav tm="0">
                                          <p:val>
                                            <p:strVal val="#ppt_x"/>
                                          </p:val>
                                        </p:tav>
                                        <p:tav tm="100000">
                                          <p:val>
                                            <p:strVal val="#ppt_x"/>
                                          </p:val>
                                        </p:tav>
                                      </p:tavLst>
                                    </p:anim>
                                    <p:anim calcmode="lin" valueType="num">
                                      <p:cBhvr>
                                        <p:cTn id="32" dur="500" fill="hold"/>
                                        <p:tgtEl>
                                          <p:spTgt spid="575"/>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42" presetClass="entr" presetSubtype="0" fill="hold" grpId="0" nodeType="afterEffect">
                                  <p:stCondLst>
                                    <p:cond delay="0"/>
                                  </p:stCondLst>
                                  <p:childTnLst>
                                    <p:set>
                                      <p:cBhvr>
                                        <p:cTn id="35" dur="1" fill="hold">
                                          <p:stCondLst>
                                            <p:cond delay="0"/>
                                          </p:stCondLst>
                                        </p:cTn>
                                        <p:tgtEl>
                                          <p:spTgt spid="559"/>
                                        </p:tgtEl>
                                        <p:attrNameLst>
                                          <p:attrName>style.visibility</p:attrName>
                                        </p:attrNameLst>
                                      </p:cBhvr>
                                      <p:to>
                                        <p:strVal val="visible"/>
                                      </p:to>
                                    </p:set>
                                    <p:animEffect transition="in" filter="fade">
                                      <p:cBhvr>
                                        <p:cTn id="36" dur="500"/>
                                        <p:tgtEl>
                                          <p:spTgt spid="559"/>
                                        </p:tgtEl>
                                      </p:cBhvr>
                                    </p:animEffect>
                                    <p:anim calcmode="lin" valueType="num">
                                      <p:cBhvr>
                                        <p:cTn id="37" dur="500" fill="hold"/>
                                        <p:tgtEl>
                                          <p:spTgt spid="559"/>
                                        </p:tgtEl>
                                        <p:attrNameLst>
                                          <p:attrName>ppt_x</p:attrName>
                                        </p:attrNameLst>
                                      </p:cBhvr>
                                      <p:tavLst>
                                        <p:tav tm="0">
                                          <p:val>
                                            <p:strVal val="#ppt_x"/>
                                          </p:val>
                                        </p:tav>
                                        <p:tav tm="100000">
                                          <p:val>
                                            <p:strVal val="#ppt_x"/>
                                          </p:val>
                                        </p:tav>
                                      </p:tavLst>
                                    </p:anim>
                                    <p:anim calcmode="lin" valueType="num">
                                      <p:cBhvr>
                                        <p:cTn id="38" dur="500" fill="hold"/>
                                        <p:tgtEl>
                                          <p:spTgt spid="559"/>
                                        </p:tgtEl>
                                        <p:attrNameLst>
                                          <p:attrName>ppt_y</p:attrName>
                                        </p:attrNameLst>
                                      </p:cBhvr>
                                      <p:tavLst>
                                        <p:tav tm="0">
                                          <p:val>
                                            <p:strVal val="#ppt_y+.1"/>
                                          </p:val>
                                        </p:tav>
                                        <p:tav tm="100000">
                                          <p:val>
                                            <p:strVal val="#ppt_y"/>
                                          </p:val>
                                        </p:tav>
                                      </p:tavLst>
                                    </p:anim>
                                  </p:childTnLst>
                                </p:cTn>
                              </p:par>
                            </p:childTnLst>
                          </p:cTn>
                        </p:par>
                        <p:par>
                          <p:cTn id="39" fill="hold">
                            <p:stCondLst>
                              <p:cond delay="2000"/>
                            </p:stCondLst>
                            <p:childTnLst>
                              <p:par>
                                <p:cTn id="40" presetID="42" presetClass="entr" presetSubtype="0" fill="hold" grpId="0" nodeType="afterEffect">
                                  <p:stCondLst>
                                    <p:cond delay="0"/>
                                  </p:stCondLst>
                                  <p:childTnLst>
                                    <p:set>
                                      <p:cBhvr>
                                        <p:cTn id="41" dur="1" fill="hold">
                                          <p:stCondLst>
                                            <p:cond delay="0"/>
                                          </p:stCondLst>
                                        </p:cTn>
                                        <p:tgtEl>
                                          <p:spTgt spid="537"/>
                                        </p:tgtEl>
                                        <p:attrNameLst>
                                          <p:attrName>style.visibility</p:attrName>
                                        </p:attrNameLst>
                                      </p:cBhvr>
                                      <p:to>
                                        <p:strVal val="visible"/>
                                      </p:to>
                                    </p:set>
                                    <p:animEffect transition="in" filter="fade">
                                      <p:cBhvr>
                                        <p:cTn id="42" dur="500"/>
                                        <p:tgtEl>
                                          <p:spTgt spid="537"/>
                                        </p:tgtEl>
                                      </p:cBhvr>
                                    </p:animEffect>
                                    <p:anim calcmode="lin" valueType="num">
                                      <p:cBhvr>
                                        <p:cTn id="43" dur="500" fill="hold"/>
                                        <p:tgtEl>
                                          <p:spTgt spid="537"/>
                                        </p:tgtEl>
                                        <p:attrNameLst>
                                          <p:attrName>ppt_x</p:attrName>
                                        </p:attrNameLst>
                                      </p:cBhvr>
                                      <p:tavLst>
                                        <p:tav tm="0">
                                          <p:val>
                                            <p:strVal val="#ppt_x"/>
                                          </p:val>
                                        </p:tav>
                                        <p:tav tm="100000">
                                          <p:val>
                                            <p:strVal val="#ppt_x"/>
                                          </p:val>
                                        </p:tav>
                                      </p:tavLst>
                                    </p:anim>
                                    <p:anim calcmode="lin" valueType="num">
                                      <p:cBhvr>
                                        <p:cTn id="44" dur="500" fill="hold"/>
                                        <p:tgtEl>
                                          <p:spTgt spid="537"/>
                                        </p:tgtEl>
                                        <p:attrNameLst>
                                          <p:attrName>ppt_y</p:attrName>
                                        </p:attrNameLst>
                                      </p:cBhvr>
                                      <p:tavLst>
                                        <p:tav tm="0">
                                          <p:val>
                                            <p:strVal val="#ppt_y+.1"/>
                                          </p:val>
                                        </p:tav>
                                        <p:tav tm="100000">
                                          <p:val>
                                            <p:strVal val="#ppt_y"/>
                                          </p:val>
                                        </p:tav>
                                      </p:tavLst>
                                    </p:anim>
                                  </p:childTnLst>
                                </p:cTn>
                              </p:par>
                            </p:childTnLst>
                          </p:cTn>
                        </p:par>
                        <p:par>
                          <p:cTn id="45" fill="hold">
                            <p:stCondLst>
                              <p:cond delay="2500"/>
                            </p:stCondLst>
                            <p:childTnLst>
                              <p:par>
                                <p:cTn id="46" presetID="42" presetClass="entr" presetSubtype="0" fill="hold" grpId="0" nodeType="afterEffect">
                                  <p:stCondLst>
                                    <p:cond delay="0"/>
                                  </p:stCondLst>
                                  <p:childTnLst>
                                    <p:set>
                                      <p:cBhvr>
                                        <p:cTn id="47" dur="1" fill="hold">
                                          <p:stCondLst>
                                            <p:cond delay="0"/>
                                          </p:stCondLst>
                                        </p:cTn>
                                        <p:tgtEl>
                                          <p:spTgt spid="515"/>
                                        </p:tgtEl>
                                        <p:attrNameLst>
                                          <p:attrName>style.visibility</p:attrName>
                                        </p:attrNameLst>
                                      </p:cBhvr>
                                      <p:to>
                                        <p:strVal val="visible"/>
                                      </p:to>
                                    </p:set>
                                    <p:animEffect transition="in" filter="fade">
                                      <p:cBhvr>
                                        <p:cTn id="48" dur="500"/>
                                        <p:tgtEl>
                                          <p:spTgt spid="515"/>
                                        </p:tgtEl>
                                      </p:cBhvr>
                                    </p:animEffect>
                                    <p:anim calcmode="lin" valueType="num">
                                      <p:cBhvr>
                                        <p:cTn id="49" dur="500" fill="hold"/>
                                        <p:tgtEl>
                                          <p:spTgt spid="515"/>
                                        </p:tgtEl>
                                        <p:attrNameLst>
                                          <p:attrName>ppt_x</p:attrName>
                                        </p:attrNameLst>
                                      </p:cBhvr>
                                      <p:tavLst>
                                        <p:tav tm="0">
                                          <p:val>
                                            <p:strVal val="#ppt_x"/>
                                          </p:val>
                                        </p:tav>
                                        <p:tav tm="100000">
                                          <p:val>
                                            <p:strVal val="#ppt_x"/>
                                          </p:val>
                                        </p:tav>
                                      </p:tavLst>
                                    </p:anim>
                                    <p:anim calcmode="lin" valueType="num">
                                      <p:cBhvr>
                                        <p:cTn id="50" dur="500" fill="hold"/>
                                        <p:tgtEl>
                                          <p:spTgt spid="515"/>
                                        </p:tgtEl>
                                        <p:attrNameLst>
                                          <p:attrName>ppt_y</p:attrName>
                                        </p:attrNameLst>
                                      </p:cBhvr>
                                      <p:tavLst>
                                        <p:tav tm="0">
                                          <p:val>
                                            <p:strVal val="#ppt_y+.1"/>
                                          </p:val>
                                        </p:tav>
                                        <p:tav tm="100000">
                                          <p:val>
                                            <p:strVal val="#ppt_y"/>
                                          </p:val>
                                        </p:tav>
                                      </p:tavLst>
                                    </p:anim>
                                  </p:childTnLst>
                                </p:cTn>
                              </p:par>
                            </p:childTnLst>
                          </p:cTn>
                        </p:par>
                        <p:par>
                          <p:cTn id="51" fill="hold">
                            <p:stCondLst>
                              <p:cond delay="3000"/>
                            </p:stCondLst>
                            <p:childTnLst>
                              <p:par>
                                <p:cTn id="52" presetID="42" presetClass="entr" presetSubtype="0" fill="hold" grpId="0" nodeType="afterEffect">
                                  <p:stCondLst>
                                    <p:cond delay="0"/>
                                  </p:stCondLst>
                                  <p:childTnLst>
                                    <p:set>
                                      <p:cBhvr>
                                        <p:cTn id="53" dur="1" fill="hold">
                                          <p:stCondLst>
                                            <p:cond delay="0"/>
                                          </p:stCondLst>
                                        </p:cTn>
                                        <p:tgtEl>
                                          <p:spTgt spid="497"/>
                                        </p:tgtEl>
                                        <p:attrNameLst>
                                          <p:attrName>style.visibility</p:attrName>
                                        </p:attrNameLst>
                                      </p:cBhvr>
                                      <p:to>
                                        <p:strVal val="visible"/>
                                      </p:to>
                                    </p:set>
                                    <p:animEffect transition="in" filter="fade">
                                      <p:cBhvr>
                                        <p:cTn id="54" dur="500"/>
                                        <p:tgtEl>
                                          <p:spTgt spid="497"/>
                                        </p:tgtEl>
                                      </p:cBhvr>
                                    </p:animEffect>
                                    <p:anim calcmode="lin" valueType="num">
                                      <p:cBhvr>
                                        <p:cTn id="55" dur="500" fill="hold"/>
                                        <p:tgtEl>
                                          <p:spTgt spid="497"/>
                                        </p:tgtEl>
                                        <p:attrNameLst>
                                          <p:attrName>ppt_x</p:attrName>
                                        </p:attrNameLst>
                                      </p:cBhvr>
                                      <p:tavLst>
                                        <p:tav tm="0">
                                          <p:val>
                                            <p:strVal val="#ppt_x"/>
                                          </p:val>
                                        </p:tav>
                                        <p:tav tm="100000">
                                          <p:val>
                                            <p:strVal val="#ppt_x"/>
                                          </p:val>
                                        </p:tav>
                                      </p:tavLst>
                                    </p:anim>
                                    <p:anim calcmode="lin" valueType="num">
                                      <p:cBhvr>
                                        <p:cTn id="56" dur="500" fill="hold"/>
                                        <p:tgtEl>
                                          <p:spTgt spid="497"/>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671"/>
                                        </p:tgtEl>
                                        <p:attrNameLst>
                                          <p:attrName>style.visibility</p:attrName>
                                        </p:attrNameLst>
                                      </p:cBhvr>
                                      <p:to>
                                        <p:strVal val="visible"/>
                                      </p:to>
                                    </p:set>
                                    <p:animEffect transition="in" filter="wipe(down)">
                                      <p:cBhvr>
                                        <p:cTn id="61" dur="1000"/>
                                        <p:tgtEl>
                                          <p:spTgt spid="671"/>
                                        </p:tgtEl>
                                      </p:cBhvr>
                                    </p:animEffect>
                                  </p:childTnLst>
                                </p:cTn>
                              </p:par>
                            </p:childTnLst>
                          </p:cTn>
                        </p:par>
                        <p:par>
                          <p:cTn id="62" fill="hold">
                            <p:stCondLst>
                              <p:cond delay="1000"/>
                            </p:stCondLst>
                            <p:childTnLst>
                              <p:par>
                                <p:cTn id="63" presetID="19" presetClass="emph" presetSubtype="0" fill="hold" grpId="0" nodeType="afterEffect">
                                  <p:stCondLst>
                                    <p:cond delay="0"/>
                                  </p:stCondLst>
                                  <p:childTnLst>
                                    <p:animClr clrSpc="rgb" dir="cw">
                                      <p:cBhvr override="childStyle">
                                        <p:cTn id="64" dur="500" fill="hold"/>
                                        <p:tgtEl>
                                          <p:spTgt spid="24"/>
                                        </p:tgtEl>
                                        <p:attrNameLst>
                                          <p:attrName>style.color</p:attrName>
                                        </p:attrNameLst>
                                      </p:cBhvr>
                                      <p:to>
                                        <a:srgbClr val="0078D7"/>
                                      </p:to>
                                    </p:animClr>
                                    <p:animClr clrSpc="rgb" dir="cw">
                                      <p:cBhvr>
                                        <p:cTn id="65" dur="500" fill="hold"/>
                                        <p:tgtEl>
                                          <p:spTgt spid="24"/>
                                        </p:tgtEl>
                                        <p:attrNameLst>
                                          <p:attrName>fillcolor</p:attrName>
                                        </p:attrNameLst>
                                      </p:cBhvr>
                                      <p:to>
                                        <a:srgbClr val="0078D7"/>
                                      </p:to>
                                    </p:animClr>
                                    <p:set>
                                      <p:cBhvr>
                                        <p:cTn id="66" dur="500" fill="hold"/>
                                        <p:tgtEl>
                                          <p:spTgt spid="24"/>
                                        </p:tgtEl>
                                        <p:attrNameLst>
                                          <p:attrName>fill.type</p:attrName>
                                        </p:attrNameLst>
                                      </p:cBhvr>
                                      <p:to>
                                        <p:strVal val="solid"/>
                                      </p:to>
                                    </p:set>
                                    <p:set>
                                      <p:cBhvr>
                                        <p:cTn id="67" dur="500" fill="hold"/>
                                        <p:tgtEl>
                                          <p:spTgt spid="24"/>
                                        </p:tgtEl>
                                        <p:attrNameLst>
                                          <p:attrName>fill.on</p:attrName>
                                        </p:attrNameLst>
                                      </p:cBhvr>
                                      <p:to>
                                        <p:strVal val="true"/>
                                      </p:to>
                                    </p:set>
                                  </p:childTnLst>
                                </p:cTn>
                              </p:par>
                            </p:childTnLst>
                          </p:cTn>
                        </p:par>
                        <p:par>
                          <p:cTn id="68" fill="hold">
                            <p:stCondLst>
                              <p:cond delay="1500"/>
                            </p:stCondLst>
                            <p:childTnLst>
                              <p:par>
                                <p:cTn id="69" presetID="22" presetClass="entr" presetSubtype="4" fill="hold" nodeType="afterEffect">
                                  <p:stCondLst>
                                    <p:cond delay="0"/>
                                  </p:stCondLst>
                                  <p:childTnLst>
                                    <p:set>
                                      <p:cBhvr>
                                        <p:cTn id="70" dur="1" fill="hold">
                                          <p:stCondLst>
                                            <p:cond delay="0"/>
                                          </p:stCondLst>
                                        </p:cTn>
                                        <p:tgtEl>
                                          <p:spTgt spid="668"/>
                                        </p:tgtEl>
                                        <p:attrNameLst>
                                          <p:attrName>style.visibility</p:attrName>
                                        </p:attrNameLst>
                                      </p:cBhvr>
                                      <p:to>
                                        <p:strVal val="visible"/>
                                      </p:to>
                                    </p:set>
                                    <p:animEffect transition="in" filter="wipe(down)">
                                      <p:cBhvr>
                                        <p:cTn id="71" dur="600"/>
                                        <p:tgtEl>
                                          <p:spTgt spid="668"/>
                                        </p:tgtEl>
                                      </p:cBhvr>
                                    </p:animEffect>
                                  </p:childTnLst>
                                </p:cTn>
                              </p:par>
                            </p:childTnLst>
                          </p:cTn>
                        </p:par>
                        <p:par>
                          <p:cTn id="72" fill="hold">
                            <p:stCondLst>
                              <p:cond delay="2100"/>
                            </p:stCondLst>
                            <p:childTnLst>
                              <p:par>
                                <p:cTn id="73" presetID="19" presetClass="emph" presetSubtype="0" fill="hold" grpId="0" nodeType="afterEffect">
                                  <p:stCondLst>
                                    <p:cond delay="0"/>
                                  </p:stCondLst>
                                  <p:childTnLst>
                                    <p:animClr clrSpc="rgb" dir="cw">
                                      <p:cBhvr override="childStyle">
                                        <p:cTn id="74" dur="500" fill="hold"/>
                                        <p:tgtEl>
                                          <p:spTgt spid="333"/>
                                        </p:tgtEl>
                                        <p:attrNameLst>
                                          <p:attrName>style.color</p:attrName>
                                        </p:attrNameLst>
                                      </p:cBhvr>
                                      <p:to>
                                        <a:srgbClr val="FF8C00"/>
                                      </p:to>
                                    </p:animClr>
                                    <p:animClr clrSpc="rgb" dir="cw">
                                      <p:cBhvr>
                                        <p:cTn id="75" dur="500" fill="hold"/>
                                        <p:tgtEl>
                                          <p:spTgt spid="333"/>
                                        </p:tgtEl>
                                        <p:attrNameLst>
                                          <p:attrName>fillcolor</p:attrName>
                                        </p:attrNameLst>
                                      </p:cBhvr>
                                      <p:to>
                                        <a:srgbClr val="FF8C00"/>
                                      </p:to>
                                    </p:animClr>
                                    <p:set>
                                      <p:cBhvr>
                                        <p:cTn id="76" dur="500" fill="hold"/>
                                        <p:tgtEl>
                                          <p:spTgt spid="333"/>
                                        </p:tgtEl>
                                        <p:attrNameLst>
                                          <p:attrName>fill.type</p:attrName>
                                        </p:attrNameLst>
                                      </p:cBhvr>
                                      <p:to>
                                        <p:strVal val="solid"/>
                                      </p:to>
                                    </p:set>
                                    <p:set>
                                      <p:cBhvr>
                                        <p:cTn id="77" dur="500" fill="hold"/>
                                        <p:tgtEl>
                                          <p:spTgt spid="333"/>
                                        </p:tgtEl>
                                        <p:attrNameLst>
                                          <p:attrName>fill.on</p:attrName>
                                        </p:attrNameLst>
                                      </p:cBhvr>
                                      <p:to>
                                        <p:strVal val="true"/>
                                      </p:to>
                                    </p:set>
                                  </p:childTnLst>
                                </p:cTn>
                              </p:par>
                            </p:childTnLst>
                          </p:cTn>
                        </p:par>
                        <p:par>
                          <p:cTn id="78" fill="hold">
                            <p:stCondLst>
                              <p:cond delay="2600"/>
                            </p:stCondLst>
                            <p:childTnLst>
                              <p:par>
                                <p:cTn id="79" presetID="22" presetClass="entr" presetSubtype="4" fill="hold" nodeType="afterEffect">
                                  <p:stCondLst>
                                    <p:cond delay="0"/>
                                  </p:stCondLst>
                                  <p:childTnLst>
                                    <p:set>
                                      <p:cBhvr>
                                        <p:cTn id="80" dur="1" fill="hold">
                                          <p:stCondLst>
                                            <p:cond delay="0"/>
                                          </p:stCondLst>
                                        </p:cTn>
                                        <p:tgtEl>
                                          <p:spTgt spid="669"/>
                                        </p:tgtEl>
                                        <p:attrNameLst>
                                          <p:attrName>style.visibility</p:attrName>
                                        </p:attrNameLst>
                                      </p:cBhvr>
                                      <p:to>
                                        <p:strVal val="visible"/>
                                      </p:to>
                                    </p:set>
                                    <p:animEffect transition="in" filter="wipe(down)">
                                      <p:cBhvr>
                                        <p:cTn id="81" dur="600"/>
                                        <p:tgtEl>
                                          <p:spTgt spid="669"/>
                                        </p:tgtEl>
                                      </p:cBhvr>
                                    </p:animEffect>
                                  </p:childTnLst>
                                </p:cTn>
                              </p:par>
                            </p:childTnLst>
                          </p:cTn>
                        </p:par>
                        <p:par>
                          <p:cTn id="82" fill="hold">
                            <p:stCondLst>
                              <p:cond delay="3200"/>
                            </p:stCondLst>
                            <p:childTnLst>
                              <p:par>
                                <p:cTn id="83" presetID="19" presetClass="emph" presetSubtype="0" fill="hold" grpId="0" nodeType="afterEffect">
                                  <p:stCondLst>
                                    <p:cond delay="0"/>
                                  </p:stCondLst>
                                  <p:childTnLst>
                                    <p:animClr clrSpc="rgb" dir="cw">
                                      <p:cBhvr override="childStyle">
                                        <p:cTn id="84" dur="500" fill="hold"/>
                                        <p:tgtEl>
                                          <p:spTgt spid="337"/>
                                        </p:tgtEl>
                                        <p:attrNameLst>
                                          <p:attrName>style.color</p:attrName>
                                        </p:attrNameLst>
                                      </p:cBhvr>
                                      <p:to>
                                        <a:srgbClr val="5C2D91"/>
                                      </p:to>
                                    </p:animClr>
                                    <p:animClr clrSpc="rgb" dir="cw">
                                      <p:cBhvr>
                                        <p:cTn id="85" dur="500" fill="hold"/>
                                        <p:tgtEl>
                                          <p:spTgt spid="337"/>
                                        </p:tgtEl>
                                        <p:attrNameLst>
                                          <p:attrName>fillcolor</p:attrName>
                                        </p:attrNameLst>
                                      </p:cBhvr>
                                      <p:to>
                                        <a:srgbClr val="5C2D91"/>
                                      </p:to>
                                    </p:animClr>
                                    <p:set>
                                      <p:cBhvr>
                                        <p:cTn id="86" dur="500" fill="hold"/>
                                        <p:tgtEl>
                                          <p:spTgt spid="337"/>
                                        </p:tgtEl>
                                        <p:attrNameLst>
                                          <p:attrName>fill.type</p:attrName>
                                        </p:attrNameLst>
                                      </p:cBhvr>
                                      <p:to>
                                        <p:strVal val="solid"/>
                                      </p:to>
                                    </p:set>
                                    <p:set>
                                      <p:cBhvr>
                                        <p:cTn id="87" dur="500" fill="hold"/>
                                        <p:tgtEl>
                                          <p:spTgt spid="337"/>
                                        </p:tgtEl>
                                        <p:attrNameLst>
                                          <p:attrName>fill.on</p:attrName>
                                        </p:attrNameLst>
                                      </p:cBhvr>
                                      <p:to>
                                        <p:strVal val="true"/>
                                      </p:to>
                                    </p:set>
                                  </p:childTnLst>
                                </p:cTn>
                              </p:par>
                            </p:childTnLst>
                          </p:cTn>
                        </p:par>
                        <p:par>
                          <p:cTn id="88" fill="hold">
                            <p:stCondLst>
                              <p:cond delay="3700"/>
                            </p:stCondLst>
                            <p:childTnLst>
                              <p:par>
                                <p:cTn id="89" presetID="22" presetClass="entr" presetSubtype="4" fill="hold" nodeType="afterEffect">
                                  <p:stCondLst>
                                    <p:cond delay="0"/>
                                  </p:stCondLst>
                                  <p:childTnLst>
                                    <p:set>
                                      <p:cBhvr>
                                        <p:cTn id="90" dur="1" fill="hold">
                                          <p:stCondLst>
                                            <p:cond delay="0"/>
                                          </p:stCondLst>
                                        </p:cTn>
                                        <p:tgtEl>
                                          <p:spTgt spid="670"/>
                                        </p:tgtEl>
                                        <p:attrNameLst>
                                          <p:attrName>style.visibility</p:attrName>
                                        </p:attrNameLst>
                                      </p:cBhvr>
                                      <p:to>
                                        <p:strVal val="visible"/>
                                      </p:to>
                                    </p:set>
                                    <p:animEffect transition="in" filter="wipe(down)">
                                      <p:cBhvr>
                                        <p:cTn id="91" dur="1000"/>
                                        <p:tgtEl>
                                          <p:spTgt spid="670"/>
                                        </p:tgtEl>
                                      </p:cBhvr>
                                    </p:animEffect>
                                  </p:childTnLst>
                                </p:cTn>
                              </p:par>
                            </p:childTnLst>
                          </p:cTn>
                        </p:par>
                        <p:par>
                          <p:cTn id="92" fill="hold">
                            <p:stCondLst>
                              <p:cond delay="4700"/>
                            </p:stCondLst>
                            <p:childTnLst>
                              <p:par>
                                <p:cTn id="93" presetID="19" presetClass="emph" presetSubtype="0" fill="hold" grpId="0" nodeType="afterEffect">
                                  <p:stCondLst>
                                    <p:cond delay="0"/>
                                  </p:stCondLst>
                                  <p:childTnLst>
                                    <p:animClr clrSpc="rgb" dir="cw">
                                      <p:cBhvr override="childStyle">
                                        <p:cTn id="94" dur="500" fill="hold"/>
                                        <p:tgtEl>
                                          <p:spTgt spid="340"/>
                                        </p:tgtEl>
                                        <p:attrNameLst>
                                          <p:attrName>style.color</p:attrName>
                                        </p:attrNameLst>
                                      </p:cBhvr>
                                      <p:to>
                                        <a:srgbClr val="D83B01"/>
                                      </p:to>
                                    </p:animClr>
                                    <p:animClr clrSpc="rgb" dir="cw">
                                      <p:cBhvr>
                                        <p:cTn id="95" dur="500" fill="hold"/>
                                        <p:tgtEl>
                                          <p:spTgt spid="340"/>
                                        </p:tgtEl>
                                        <p:attrNameLst>
                                          <p:attrName>fillcolor</p:attrName>
                                        </p:attrNameLst>
                                      </p:cBhvr>
                                      <p:to>
                                        <a:srgbClr val="D83B01"/>
                                      </p:to>
                                    </p:animClr>
                                    <p:set>
                                      <p:cBhvr>
                                        <p:cTn id="96" dur="500" fill="hold"/>
                                        <p:tgtEl>
                                          <p:spTgt spid="340"/>
                                        </p:tgtEl>
                                        <p:attrNameLst>
                                          <p:attrName>fill.type</p:attrName>
                                        </p:attrNameLst>
                                      </p:cBhvr>
                                      <p:to>
                                        <p:strVal val="solid"/>
                                      </p:to>
                                    </p:set>
                                    <p:set>
                                      <p:cBhvr>
                                        <p:cTn id="97" dur="500" fill="hold"/>
                                        <p:tgtEl>
                                          <p:spTgt spid="340"/>
                                        </p:tgtEl>
                                        <p:attrNameLst>
                                          <p:attrName>fill.on</p:attrName>
                                        </p:attrNameLst>
                                      </p:cBhvr>
                                      <p:to>
                                        <p:strVal val="true"/>
                                      </p:to>
                                    </p:set>
                                  </p:childTnLst>
                                </p:cTn>
                              </p:par>
                            </p:childTnLst>
                          </p:cTn>
                        </p:par>
                        <p:par>
                          <p:cTn id="98" fill="hold">
                            <p:stCondLst>
                              <p:cond delay="5200"/>
                            </p:stCondLst>
                            <p:childTnLst>
                              <p:par>
                                <p:cTn id="99" presetID="24" presetClass="emph" presetSubtype="0" fill="hold" grpId="0" nodeType="afterEffect">
                                  <p:stCondLst>
                                    <p:cond delay="0"/>
                                  </p:stCondLst>
                                  <p:childTnLst>
                                    <p:animClr clrSpc="hsl" dir="cw">
                                      <p:cBhvr override="childStyle">
                                        <p:cTn id="100" dur="500" fill="hold"/>
                                        <p:tgtEl>
                                          <p:spTgt spid="29"/>
                                        </p:tgtEl>
                                        <p:attrNameLst>
                                          <p:attrName>style.color</p:attrName>
                                        </p:attrNameLst>
                                      </p:cBhvr>
                                      <p:by>
                                        <p:hsl h="0" s="-12549" l="-25098"/>
                                      </p:by>
                                    </p:animClr>
                                    <p:animClr clrSpc="hsl" dir="cw">
                                      <p:cBhvr>
                                        <p:cTn id="101" dur="500" fill="hold"/>
                                        <p:tgtEl>
                                          <p:spTgt spid="29"/>
                                        </p:tgtEl>
                                        <p:attrNameLst>
                                          <p:attrName>fillcolor</p:attrName>
                                        </p:attrNameLst>
                                      </p:cBhvr>
                                      <p:by>
                                        <p:hsl h="0" s="-12549" l="-25098"/>
                                      </p:by>
                                    </p:animClr>
                                    <p:animClr clrSpc="hsl" dir="cw">
                                      <p:cBhvr>
                                        <p:cTn id="102" dur="500" fill="hold"/>
                                        <p:tgtEl>
                                          <p:spTgt spid="29"/>
                                        </p:tgtEl>
                                        <p:attrNameLst>
                                          <p:attrName>stroke.color</p:attrName>
                                        </p:attrNameLst>
                                      </p:cBhvr>
                                      <p:by>
                                        <p:hsl h="0" s="-12549" l="-25098"/>
                                      </p:by>
                                    </p:animClr>
                                    <p:set>
                                      <p:cBhvr>
                                        <p:cTn id="103" dur="500" fill="hold"/>
                                        <p:tgtEl>
                                          <p:spTgt spid="2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1210" grpId="0" animBg="1"/>
      <p:bldP spid="1277" grpId="0" animBg="1"/>
      <p:bldP spid="610" grpId="0" animBg="1"/>
      <p:bldP spid="574" grpId="0" animBg="1"/>
      <p:bldP spid="575" grpId="0" animBg="1"/>
      <p:bldP spid="559" grpId="0" animBg="1"/>
      <p:bldP spid="537" grpId="0" animBg="1"/>
      <p:bldP spid="515" grpId="0" animBg="1"/>
      <p:bldP spid="497" grpId="0" animBg="1"/>
      <p:bldP spid="24" grpId="0" animBg="1"/>
      <p:bldP spid="333" grpId="0" animBg="1"/>
      <p:bldP spid="337" grpId="0" animBg="1"/>
      <p:bldP spid="34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1059" y="1118530"/>
            <a:ext cx="3954528" cy="898463"/>
          </a:xfrm>
          <a:prstGeom prst="rect">
            <a:avLst/>
          </a:prstGeom>
          <a:noFill/>
        </p:spPr>
        <p:txBody>
          <a:bodyPr wrap="none" lIns="179017" tIns="143214" rIns="179017" bIns="143214" rtlCol="0">
            <a:spAutoFit/>
          </a:bodyPr>
          <a:lstStyle/>
          <a:p>
            <a:pPr defTabSz="913112">
              <a:lnSpc>
                <a:spcPct val="90000"/>
              </a:lnSpc>
              <a:spcAft>
                <a:spcPts val="588"/>
              </a:spcAft>
            </a:pPr>
            <a:r>
              <a:rPr lang="en-US" sz="4399" kern="0" dirty="0">
                <a:solidFill>
                  <a:schemeClr val="tx2"/>
                </a:solidFill>
                <a:latin typeface="Segoe UI" panose="020B0502040204020203" pitchFamily="34" charset="0"/>
                <a:ea typeface="Segoe UI Light" panose="020B0502040204020203" pitchFamily="34" charset="0"/>
                <a:cs typeface="Segoe UI" panose="020B0502040204020203" pitchFamily="34" charset="0"/>
              </a:rPr>
              <a:t>dev.office.com</a:t>
            </a:r>
          </a:p>
        </p:txBody>
      </p:sp>
      <p:sp>
        <p:nvSpPr>
          <p:cNvPr id="5" name="TextBox 4"/>
          <p:cNvSpPr txBox="1"/>
          <p:nvPr/>
        </p:nvSpPr>
        <p:spPr>
          <a:xfrm>
            <a:off x="802578" y="3135733"/>
            <a:ext cx="6933224" cy="1093279"/>
          </a:xfrm>
          <a:prstGeom prst="rect">
            <a:avLst/>
          </a:prstGeom>
          <a:noFill/>
        </p:spPr>
        <p:txBody>
          <a:bodyPr wrap="square" lIns="179017" tIns="143214" rIns="179017" bIns="179017" rtlCol="0" anchor="t">
            <a:noAutofit/>
          </a:bodyPr>
          <a:lstStyle/>
          <a:p>
            <a:pPr defTabSz="565828"/>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Explore</a:t>
            </a:r>
            <a:r>
              <a:rPr lang="en-US" sz="3527" dirty="0">
                <a:solidFill>
                  <a:schemeClr val="tx2"/>
                </a:solidFill>
                <a:latin typeface="Segoe UI Light" panose="020B0502040204020203" pitchFamily="34" charset="0"/>
                <a:cs typeface="Segoe UI Light" panose="020B0502040204020203" pitchFamily="34" charset="0"/>
              </a:rPr>
              <a:t> </a:t>
            </a:r>
          </a:p>
          <a:p>
            <a:pPr defTabSz="565828"/>
            <a:r>
              <a:rPr lang="en-US" sz="1999" dirty="0">
                <a:solidFill>
                  <a:schemeClr val="tx1">
                    <a:lumMod val="50000"/>
                    <a:lumOff val="50000"/>
                  </a:schemeClr>
                </a:solidFill>
                <a:cs typeface="Segoe UI" panose="020B0502040204020203" pitchFamily="34" charset="0"/>
                <a:hlinkClick r:id="rId3"/>
              </a:rPr>
              <a:t>http://apisandbox.msdn.microsoft.com</a:t>
            </a:r>
            <a:endParaRPr lang="en-US" sz="1999" dirty="0">
              <a:solidFill>
                <a:schemeClr val="tx1">
                  <a:lumMod val="50000"/>
                  <a:lumOff val="50000"/>
                </a:schemeClr>
              </a:solidFill>
              <a:cs typeface="Segoe UI" panose="020B0502040204020203" pitchFamily="34" charset="0"/>
            </a:endParaRPr>
          </a:p>
          <a:p>
            <a:pPr defTabSz="565828"/>
            <a:endParaRPr lang="en-US" sz="1999" dirty="0">
              <a:solidFill>
                <a:schemeClr val="tx1">
                  <a:lumMod val="50000"/>
                  <a:lumOff val="50000"/>
                </a:schemeClr>
              </a:solidFill>
              <a:cs typeface="Segoe UI" panose="020B0502040204020203" pitchFamily="34" charset="0"/>
            </a:endParaRPr>
          </a:p>
        </p:txBody>
      </p:sp>
      <p:sp>
        <p:nvSpPr>
          <p:cNvPr id="6" name="TextBox 5"/>
          <p:cNvSpPr txBox="1"/>
          <p:nvPr/>
        </p:nvSpPr>
        <p:spPr>
          <a:xfrm>
            <a:off x="771769" y="2109487"/>
            <a:ext cx="6933224" cy="1093279"/>
          </a:xfrm>
          <a:prstGeom prst="rect">
            <a:avLst/>
          </a:prstGeom>
          <a:noFill/>
        </p:spPr>
        <p:txBody>
          <a:bodyPr wrap="square" lIns="179017" tIns="143214" rIns="179017" bIns="179017" rtlCol="0" anchor="t">
            <a:noAutofit/>
          </a:bodyPr>
          <a:lstStyle/>
          <a:p>
            <a:pPr defTabSz="565828"/>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Sign</a:t>
            </a:r>
            <a:r>
              <a:rPr lang="en-US" sz="3527" dirty="0">
                <a:solidFill>
                  <a:schemeClr val="bg2"/>
                </a:solidFill>
                <a:latin typeface="Segoe UI Light" panose="020B0502040204020203" pitchFamily="34" charset="0"/>
                <a:cs typeface="Segoe UI Light" panose="020B0502040204020203" pitchFamily="34" charset="0"/>
              </a:rPr>
              <a:t> </a:t>
            </a:r>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up</a:t>
            </a:r>
          </a:p>
          <a:p>
            <a:pPr defTabSz="565828"/>
            <a:r>
              <a:rPr lang="en-US" sz="1999" dirty="0">
                <a:solidFill>
                  <a:schemeClr val="tx1">
                    <a:lumMod val="50000"/>
                    <a:lumOff val="50000"/>
                  </a:schemeClr>
                </a:solidFill>
                <a:cs typeface="Segoe UI" panose="020B0502040204020203" pitchFamily="34" charset="0"/>
                <a:hlinkClick r:id="rId4"/>
              </a:rPr>
              <a:t>http://dev.office.com/getting-started</a:t>
            </a:r>
            <a:endParaRPr lang="en-US" sz="1999" dirty="0">
              <a:solidFill>
                <a:schemeClr val="tx1">
                  <a:lumMod val="50000"/>
                  <a:lumOff val="50000"/>
                </a:schemeClr>
              </a:solidFill>
              <a:cs typeface="Segoe UI" panose="020B0502040204020203" pitchFamily="34" charset="0"/>
            </a:endParaRPr>
          </a:p>
          <a:p>
            <a:pPr defTabSz="565828"/>
            <a:endParaRPr lang="en-US" sz="1999" dirty="0">
              <a:solidFill>
                <a:schemeClr val="tx1">
                  <a:lumMod val="50000"/>
                  <a:lumOff val="50000"/>
                </a:schemeClr>
              </a:solidFill>
              <a:cs typeface="Segoe UI" panose="020B0502040204020203" pitchFamily="34" charset="0"/>
            </a:endParaRPr>
          </a:p>
        </p:txBody>
      </p:sp>
      <p:sp>
        <p:nvSpPr>
          <p:cNvPr id="7" name="TextBox 6"/>
          <p:cNvSpPr txBox="1"/>
          <p:nvPr/>
        </p:nvSpPr>
        <p:spPr>
          <a:xfrm>
            <a:off x="751058" y="4248819"/>
            <a:ext cx="6933224" cy="1093279"/>
          </a:xfrm>
          <a:prstGeom prst="rect">
            <a:avLst/>
          </a:prstGeom>
          <a:noFill/>
        </p:spPr>
        <p:txBody>
          <a:bodyPr wrap="square" lIns="179017" tIns="143214" rIns="179017" bIns="179017" rtlCol="0" anchor="t">
            <a:noAutofit/>
          </a:bodyPr>
          <a:lstStyle/>
          <a:p>
            <a:pPr defTabSz="565828"/>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Get</a:t>
            </a:r>
            <a:r>
              <a:rPr lang="en-US" sz="3527" dirty="0">
                <a:solidFill>
                  <a:schemeClr val="bg2"/>
                </a:solidFill>
                <a:latin typeface="Segoe UI Light" panose="020B0502040204020203" pitchFamily="34" charset="0"/>
                <a:cs typeface="Segoe UI Light" panose="020B0502040204020203" pitchFamily="34" charset="0"/>
              </a:rPr>
              <a:t> </a:t>
            </a:r>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trained</a:t>
            </a:r>
            <a:r>
              <a:rPr lang="en-US" sz="3527" dirty="0">
                <a:solidFill>
                  <a:schemeClr val="tx1">
                    <a:lumMod val="50000"/>
                    <a:lumOff val="50000"/>
                  </a:schemeClr>
                </a:solidFill>
                <a:latin typeface="Segoe UI Light" panose="020B0502040204020203" pitchFamily="34" charset="0"/>
                <a:cs typeface="Segoe UI Light" panose="020B0502040204020203" pitchFamily="34" charset="0"/>
              </a:rPr>
              <a:t/>
            </a:r>
            <a:br>
              <a:rPr lang="en-US" sz="3527" dirty="0">
                <a:solidFill>
                  <a:schemeClr val="tx1">
                    <a:lumMod val="50000"/>
                    <a:lumOff val="50000"/>
                  </a:schemeClr>
                </a:solidFill>
                <a:latin typeface="Segoe UI Light" panose="020B0502040204020203" pitchFamily="34" charset="0"/>
                <a:cs typeface="Segoe UI Light" panose="020B0502040204020203" pitchFamily="34" charset="0"/>
              </a:rPr>
            </a:br>
            <a:r>
              <a:rPr lang="en-US" sz="1999" dirty="0">
                <a:solidFill>
                  <a:schemeClr val="tx1">
                    <a:lumMod val="50000"/>
                    <a:lumOff val="50000"/>
                  </a:schemeClr>
                </a:solidFill>
                <a:cs typeface="Segoe UI" panose="020B0502040204020203" pitchFamily="34" charset="0"/>
                <a:hlinkClick r:id="rId5"/>
              </a:rPr>
              <a:t>http://dev.office.com/training</a:t>
            </a:r>
            <a:endParaRPr lang="en-US" sz="1999" dirty="0">
              <a:solidFill>
                <a:schemeClr val="tx1">
                  <a:lumMod val="50000"/>
                  <a:lumOff val="50000"/>
                </a:schemeClr>
              </a:solidFill>
              <a:cs typeface="Segoe UI" panose="020B0502040204020203" pitchFamily="34" charset="0"/>
            </a:endParaRPr>
          </a:p>
          <a:p>
            <a:pPr defTabSz="565828"/>
            <a:endParaRPr lang="en-US" sz="1999" dirty="0">
              <a:solidFill>
                <a:schemeClr val="tx1">
                  <a:lumMod val="50000"/>
                  <a:lumOff val="50000"/>
                </a:schemeClr>
              </a:solidFill>
              <a:cs typeface="Segoe UI" panose="020B0502040204020203" pitchFamily="34" charset="0"/>
            </a:endParaRPr>
          </a:p>
        </p:txBody>
      </p:sp>
      <p:grpSp>
        <p:nvGrpSpPr>
          <p:cNvPr id="9" name="Group 8"/>
          <p:cNvGrpSpPr/>
          <p:nvPr/>
        </p:nvGrpSpPr>
        <p:grpSpPr>
          <a:xfrm>
            <a:off x="7239161" y="1203006"/>
            <a:ext cx="4237746" cy="3770971"/>
            <a:chOff x="1503299" y="914400"/>
            <a:chExt cx="1685883" cy="1500188"/>
          </a:xfrm>
        </p:grpSpPr>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42626" y="961693"/>
              <a:ext cx="1605461" cy="1070307"/>
            </a:xfrm>
            <a:prstGeom prst="rect">
              <a:avLst/>
            </a:prstGeom>
          </p:spPr>
        </p:pic>
        <p:sp>
          <p:nvSpPr>
            <p:cNvPr id="11" name="Rectangle 5"/>
            <p:cNvSpPr>
              <a:spLocks noChangeArrowheads="1"/>
            </p:cNvSpPr>
            <p:nvPr/>
          </p:nvSpPr>
          <p:spPr bwMode="auto">
            <a:xfrm>
              <a:off x="1858963" y="2382838"/>
              <a:ext cx="982663" cy="31750"/>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2" name="Freeform 11"/>
            <p:cNvSpPr>
              <a:spLocks/>
            </p:cNvSpPr>
            <p:nvPr/>
          </p:nvSpPr>
          <p:spPr bwMode="auto">
            <a:xfrm>
              <a:off x="1503299" y="914400"/>
              <a:ext cx="1685883" cy="1179513"/>
            </a:xfrm>
            <a:custGeom>
              <a:avLst/>
              <a:gdLst>
                <a:gd name="connsiteX0" fmla="*/ 82097 w 1978025"/>
                <a:gd name="connsiteY0" fmla="*/ 50800 h 1179513"/>
                <a:gd name="connsiteX1" fmla="*/ 50800 w 1978025"/>
                <a:gd name="connsiteY1" fmla="*/ 82163 h 1179513"/>
                <a:gd name="connsiteX2" fmla="*/ 50800 w 1978025"/>
                <a:gd name="connsiteY2" fmla="*/ 1054410 h 1179513"/>
                <a:gd name="connsiteX3" fmla="*/ 82097 w 1978025"/>
                <a:gd name="connsiteY3" fmla="*/ 1079500 h 1179513"/>
                <a:gd name="connsiteX4" fmla="*/ 1891075 w 1978025"/>
                <a:gd name="connsiteY4" fmla="*/ 1079500 h 1179513"/>
                <a:gd name="connsiteX5" fmla="*/ 1916113 w 1978025"/>
                <a:gd name="connsiteY5" fmla="*/ 1054410 h 1179513"/>
                <a:gd name="connsiteX6" fmla="*/ 1916113 w 1978025"/>
                <a:gd name="connsiteY6" fmla="*/ 82163 h 1179513"/>
                <a:gd name="connsiteX7" fmla="*/ 1891075 w 1978025"/>
                <a:gd name="connsiteY7" fmla="*/ 50800 h 1179513"/>
                <a:gd name="connsiteX8" fmla="*/ 82097 w 1978025"/>
                <a:gd name="connsiteY8" fmla="*/ 50800 h 1179513"/>
                <a:gd name="connsiteX9" fmla="*/ 62596 w 1978025"/>
                <a:gd name="connsiteY9" fmla="*/ 0 h 1179513"/>
                <a:gd name="connsiteX10" fmla="*/ 1915429 w 1978025"/>
                <a:gd name="connsiteY10" fmla="*/ 0 h 1179513"/>
                <a:gd name="connsiteX11" fmla="*/ 1978025 w 1978025"/>
                <a:gd name="connsiteY11" fmla="*/ 62740 h 1179513"/>
                <a:gd name="connsiteX12" fmla="*/ 1978025 w 1978025"/>
                <a:gd name="connsiteY12" fmla="*/ 1116773 h 1179513"/>
                <a:gd name="connsiteX13" fmla="*/ 1915429 w 1978025"/>
                <a:gd name="connsiteY13" fmla="*/ 1179513 h 1179513"/>
                <a:gd name="connsiteX14" fmla="*/ 62596 w 1978025"/>
                <a:gd name="connsiteY14" fmla="*/ 1179513 h 1179513"/>
                <a:gd name="connsiteX15" fmla="*/ 0 w 1978025"/>
                <a:gd name="connsiteY15" fmla="*/ 1116773 h 1179513"/>
                <a:gd name="connsiteX16" fmla="*/ 0 w 1978025"/>
                <a:gd name="connsiteY16" fmla="*/ 62740 h 1179513"/>
                <a:gd name="connsiteX17" fmla="*/ 62596 w 1978025"/>
                <a:gd name="connsiteY17" fmla="*/ 0 h 1179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8025" h="1179513">
                  <a:moveTo>
                    <a:pt x="82097" y="50800"/>
                  </a:moveTo>
                  <a:cubicBezTo>
                    <a:pt x="63319" y="50800"/>
                    <a:pt x="50800" y="63345"/>
                    <a:pt x="50800" y="82163"/>
                  </a:cubicBezTo>
                  <a:cubicBezTo>
                    <a:pt x="50800" y="82163"/>
                    <a:pt x="50800" y="82163"/>
                    <a:pt x="50800" y="1054410"/>
                  </a:cubicBezTo>
                  <a:cubicBezTo>
                    <a:pt x="50800" y="1066955"/>
                    <a:pt x="63319" y="1079500"/>
                    <a:pt x="82097" y="1079500"/>
                  </a:cubicBezTo>
                  <a:cubicBezTo>
                    <a:pt x="82097" y="1079500"/>
                    <a:pt x="82097" y="1079500"/>
                    <a:pt x="1891075" y="1079500"/>
                  </a:cubicBezTo>
                  <a:cubicBezTo>
                    <a:pt x="1903594" y="1079500"/>
                    <a:pt x="1916113" y="1066955"/>
                    <a:pt x="1916113" y="1054410"/>
                  </a:cubicBezTo>
                  <a:lnTo>
                    <a:pt x="1916113" y="82163"/>
                  </a:lnTo>
                  <a:cubicBezTo>
                    <a:pt x="1916113" y="63345"/>
                    <a:pt x="1903594" y="50800"/>
                    <a:pt x="1891075" y="50800"/>
                  </a:cubicBezTo>
                  <a:cubicBezTo>
                    <a:pt x="1891075" y="50800"/>
                    <a:pt x="1891075" y="50800"/>
                    <a:pt x="82097" y="50800"/>
                  </a:cubicBezTo>
                  <a:close/>
                  <a:moveTo>
                    <a:pt x="62596" y="0"/>
                  </a:moveTo>
                  <a:cubicBezTo>
                    <a:pt x="1915429" y="0"/>
                    <a:pt x="1915429" y="0"/>
                    <a:pt x="1915429" y="0"/>
                  </a:cubicBezTo>
                  <a:cubicBezTo>
                    <a:pt x="1946727" y="0"/>
                    <a:pt x="1978025" y="25096"/>
                    <a:pt x="1978025" y="62740"/>
                  </a:cubicBezTo>
                  <a:lnTo>
                    <a:pt x="1978025" y="1116773"/>
                  </a:lnTo>
                  <a:cubicBezTo>
                    <a:pt x="1978025" y="1154417"/>
                    <a:pt x="1946727" y="1179513"/>
                    <a:pt x="1915429" y="1179513"/>
                  </a:cubicBezTo>
                  <a:cubicBezTo>
                    <a:pt x="62596" y="1179513"/>
                    <a:pt x="62596" y="1179513"/>
                    <a:pt x="62596" y="1179513"/>
                  </a:cubicBezTo>
                  <a:cubicBezTo>
                    <a:pt x="25038" y="1179513"/>
                    <a:pt x="0" y="1154417"/>
                    <a:pt x="0" y="1116773"/>
                  </a:cubicBezTo>
                  <a:cubicBezTo>
                    <a:pt x="0" y="62740"/>
                    <a:pt x="0" y="62740"/>
                    <a:pt x="0" y="62740"/>
                  </a:cubicBezTo>
                  <a:cubicBezTo>
                    <a:pt x="0" y="25096"/>
                    <a:pt x="25038" y="0"/>
                    <a:pt x="62596" y="0"/>
                  </a:cubicBezTo>
                  <a:close/>
                </a:path>
              </a:pathLst>
            </a:custGeom>
            <a:solidFill>
              <a:srgbClr val="3C3C3C"/>
            </a:solidFill>
            <a:ln>
              <a:noFill/>
            </a:ln>
            <a:extLst/>
          </p:spPr>
          <p:txBody>
            <a:bodyPr vert="horz" wrap="square" lIns="89547" tIns="44774" rIns="89547" bIns="44774" numCol="1" anchor="t" anchorCtr="0" compatLnSpc="1">
              <a:prstTxWarp prst="textNoShape">
                <a:avLst/>
              </a:prstTxWarp>
              <a:noAutofit/>
            </a:bodyPr>
            <a:lstStyle/>
            <a:p>
              <a:pPr defTabSz="913369"/>
              <a:endParaRPr lang="en-US" sz="1762">
                <a:solidFill>
                  <a:schemeClr val="tx1">
                    <a:lumMod val="50000"/>
                    <a:lumOff val="50000"/>
                  </a:schemeClr>
                </a:solidFill>
              </a:endParaRPr>
            </a:p>
          </p:txBody>
        </p:sp>
        <p:sp>
          <p:nvSpPr>
            <p:cNvPr id="13" name="Rectangle 33"/>
            <p:cNvSpPr>
              <a:spLocks noChangeArrowheads="1"/>
            </p:cNvSpPr>
            <p:nvPr/>
          </p:nvSpPr>
          <p:spPr bwMode="auto">
            <a:xfrm>
              <a:off x="2309813" y="2081213"/>
              <a:ext cx="80963" cy="320675"/>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grpSp>
      <p:grpSp>
        <p:nvGrpSpPr>
          <p:cNvPr id="14" name="Group 13"/>
          <p:cNvGrpSpPr/>
          <p:nvPr/>
        </p:nvGrpSpPr>
        <p:grpSpPr>
          <a:xfrm>
            <a:off x="5781950" y="2769256"/>
            <a:ext cx="4030913" cy="2609747"/>
            <a:chOff x="2781859" y="2353478"/>
            <a:chExt cx="3165371" cy="2049370"/>
          </a:xfrm>
        </p:grpSpPr>
        <p:sp>
          <p:nvSpPr>
            <p:cNvPr id="15" name="Rectangle 112"/>
            <p:cNvSpPr>
              <a:spLocks noChangeArrowheads="1"/>
            </p:cNvSpPr>
            <p:nvPr/>
          </p:nvSpPr>
          <p:spPr bwMode="auto">
            <a:xfrm>
              <a:off x="3390086" y="2353478"/>
              <a:ext cx="1958500" cy="1372513"/>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81020" y="2446693"/>
              <a:ext cx="1776632" cy="1203989"/>
            </a:xfrm>
            <a:prstGeom prst="rect">
              <a:avLst/>
            </a:prstGeom>
          </p:spPr>
        </p:pic>
        <p:sp>
          <p:nvSpPr>
            <p:cNvPr id="17" name="Freeform 113"/>
            <p:cNvSpPr>
              <a:spLocks/>
            </p:cNvSpPr>
            <p:nvPr/>
          </p:nvSpPr>
          <p:spPr bwMode="auto">
            <a:xfrm>
              <a:off x="2786564" y="3751060"/>
              <a:ext cx="3160666" cy="598516"/>
            </a:xfrm>
            <a:custGeom>
              <a:avLst/>
              <a:gdLst>
                <a:gd name="T0" fmla="*/ 1060 w 1060"/>
                <a:gd name="T1" fmla="*/ 191 h 191"/>
                <a:gd name="T2" fmla="*/ 0 w 1060"/>
                <a:gd name="T3" fmla="*/ 191 h 191"/>
                <a:gd name="T4" fmla="*/ 195 w 1060"/>
                <a:gd name="T5" fmla="*/ 0 h 191"/>
                <a:gd name="T6" fmla="*/ 865 w 1060"/>
                <a:gd name="T7" fmla="*/ 0 h 191"/>
                <a:gd name="T8" fmla="*/ 1060 w 1060"/>
                <a:gd name="T9" fmla="*/ 191 h 191"/>
              </a:gdLst>
              <a:ahLst/>
              <a:cxnLst>
                <a:cxn ang="0">
                  <a:pos x="T0" y="T1"/>
                </a:cxn>
                <a:cxn ang="0">
                  <a:pos x="T2" y="T3"/>
                </a:cxn>
                <a:cxn ang="0">
                  <a:pos x="T4" y="T5"/>
                </a:cxn>
                <a:cxn ang="0">
                  <a:pos x="T6" y="T7"/>
                </a:cxn>
                <a:cxn ang="0">
                  <a:pos x="T8" y="T9"/>
                </a:cxn>
              </a:cxnLst>
              <a:rect l="0" t="0" r="r" b="b"/>
              <a:pathLst>
                <a:path w="1060" h="191">
                  <a:moveTo>
                    <a:pt x="1060" y="191"/>
                  </a:moveTo>
                  <a:lnTo>
                    <a:pt x="0" y="191"/>
                  </a:lnTo>
                  <a:lnTo>
                    <a:pt x="195" y="0"/>
                  </a:lnTo>
                  <a:lnTo>
                    <a:pt x="865" y="0"/>
                  </a:lnTo>
                  <a:lnTo>
                    <a:pt x="1060" y="191"/>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8" name="Rectangle 114"/>
            <p:cNvSpPr>
              <a:spLocks noChangeArrowheads="1"/>
            </p:cNvSpPr>
            <p:nvPr/>
          </p:nvSpPr>
          <p:spPr bwMode="auto">
            <a:xfrm>
              <a:off x="2781859" y="4349578"/>
              <a:ext cx="3161846" cy="5327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9" name="Oval 115"/>
            <p:cNvSpPr>
              <a:spLocks noChangeArrowheads="1"/>
            </p:cNvSpPr>
            <p:nvPr/>
          </p:nvSpPr>
          <p:spPr bwMode="auto">
            <a:xfrm>
              <a:off x="4330166" y="2387947"/>
              <a:ext cx="40738" cy="3760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0" name="Freeform 116"/>
            <p:cNvSpPr>
              <a:spLocks/>
            </p:cNvSpPr>
            <p:nvPr/>
          </p:nvSpPr>
          <p:spPr bwMode="auto">
            <a:xfrm>
              <a:off x="3985471" y="4136493"/>
              <a:ext cx="783399" cy="150413"/>
            </a:xfrm>
            <a:custGeom>
              <a:avLst/>
              <a:gdLst>
                <a:gd name="T0" fmla="*/ 240 w 250"/>
                <a:gd name="T1" fmla="*/ 0 h 48"/>
                <a:gd name="T2" fmla="*/ 10 w 250"/>
                <a:gd name="T3" fmla="*/ 0 h 48"/>
                <a:gd name="T4" fmla="*/ 0 w 250"/>
                <a:gd name="T5" fmla="*/ 48 h 48"/>
                <a:gd name="T6" fmla="*/ 250 w 250"/>
                <a:gd name="T7" fmla="*/ 48 h 48"/>
                <a:gd name="T8" fmla="*/ 240 w 250"/>
                <a:gd name="T9" fmla="*/ 0 h 48"/>
              </a:gdLst>
              <a:ahLst/>
              <a:cxnLst>
                <a:cxn ang="0">
                  <a:pos x="T0" y="T1"/>
                </a:cxn>
                <a:cxn ang="0">
                  <a:pos x="T2" y="T3"/>
                </a:cxn>
                <a:cxn ang="0">
                  <a:pos x="T4" y="T5"/>
                </a:cxn>
                <a:cxn ang="0">
                  <a:pos x="T6" y="T7"/>
                </a:cxn>
                <a:cxn ang="0">
                  <a:pos x="T8" y="T9"/>
                </a:cxn>
              </a:cxnLst>
              <a:rect l="0" t="0" r="r" b="b"/>
              <a:pathLst>
                <a:path w="250" h="48">
                  <a:moveTo>
                    <a:pt x="240" y="0"/>
                  </a:moveTo>
                  <a:lnTo>
                    <a:pt x="10" y="0"/>
                  </a:lnTo>
                  <a:lnTo>
                    <a:pt x="0" y="48"/>
                  </a:lnTo>
                  <a:lnTo>
                    <a:pt x="250" y="48"/>
                  </a:lnTo>
                  <a:lnTo>
                    <a:pt x="240" y="0"/>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1" name="Freeform 117"/>
            <p:cNvSpPr>
              <a:spLocks/>
            </p:cNvSpPr>
            <p:nvPr/>
          </p:nvSpPr>
          <p:spPr bwMode="auto">
            <a:xfrm>
              <a:off x="3070461" y="3798065"/>
              <a:ext cx="2575816" cy="291423"/>
            </a:xfrm>
            <a:custGeom>
              <a:avLst/>
              <a:gdLst>
                <a:gd name="T0" fmla="*/ 732 w 822"/>
                <a:gd name="T1" fmla="*/ 0 h 93"/>
                <a:gd name="T2" fmla="*/ 87 w 822"/>
                <a:gd name="T3" fmla="*/ 0 h 93"/>
                <a:gd name="T4" fmla="*/ 0 w 822"/>
                <a:gd name="T5" fmla="*/ 93 h 93"/>
                <a:gd name="T6" fmla="*/ 822 w 822"/>
                <a:gd name="T7" fmla="*/ 93 h 93"/>
                <a:gd name="T8" fmla="*/ 732 w 822"/>
                <a:gd name="T9" fmla="*/ 0 h 93"/>
              </a:gdLst>
              <a:ahLst/>
              <a:cxnLst>
                <a:cxn ang="0">
                  <a:pos x="T0" y="T1"/>
                </a:cxn>
                <a:cxn ang="0">
                  <a:pos x="T2" y="T3"/>
                </a:cxn>
                <a:cxn ang="0">
                  <a:pos x="T4" y="T5"/>
                </a:cxn>
                <a:cxn ang="0">
                  <a:pos x="T6" y="T7"/>
                </a:cxn>
                <a:cxn ang="0">
                  <a:pos x="T8" y="T9"/>
                </a:cxn>
              </a:cxnLst>
              <a:rect l="0" t="0" r="r" b="b"/>
              <a:pathLst>
                <a:path w="822" h="93">
                  <a:moveTo>
                    <a:pt x="732" y="0"/>
                  </a:moveTo>
                  <a:lnTo>
                    <a:pt x="87" y="0"/>
                  </a:lnTo>
                  <a:lnTo>
                    <a:pt x="0" y="93"/>
                  </a:lnTo>
                  <a:lnTo>
                    <a:pt x="822" y="93"/>
                  </a:lnTo>
                  <a:lnTo>
                    <a:pt x="732" y="0"/>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2" name="Rectangle 118"/>
            <p:cNvSpPr>
              <a:spLocks noChangeArrowheads="1"/>
            </p:cNvSpPr>
            <p:nvPr/>
          </p:nvSpPr>
          <p:spPr bwMode="auto">
            <a:xfrm>
              <a:off x="3137291" y="3986081"/>
              <a:ext cx="2459213" cy="15667"/>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3" name="Rectangle 119"/>
            <p:cNvSpPr>
              <a:spLocks noChangeArrowheads="1"/>
            </p:cNvSpPr>
            <p:nvPr/>
          </p:nvSpPr>
          <p:spPr bwMode="auto">
            <a:xfrm>
              <a:off x="3225120" y="3914007"/>
              <a:ext cx="2283555" cy="18802"/>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4" name="Rectangle 120"/>
            <p:cNvSpPr>
              <a:spLocks noChangeArrowheads="1"/>
            </p:cNvSpPr>
            <p:nvPr/>
          </p:nvSpPr>
          <p:spPr bwMode="auto">
            <a:xfrm>
              <a:off x="3312949" y="3845068"/>
              <a:ext cx="2107897" cy="6267"/>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5" name="Freeform 122"/>
            <p:cNvSpPr>
              <a:spLocks/>
            </p:cNvSpPr>
            <p:nvPr/>
          </p:nvSpPr>
          <p:spPr bwMode="auto">
            <a:xfrm>
              <a:off x="3932200" y="3995481"/>
              <a:ext cx="37603" cy="109675"/>
            </a:xfrm>
            <a:custGeom>
              <a:avLst/>
              <a:gdLst>
                <a:gd name="T0" fmla="*/ 2 w 12"/>
                <a:gd name="T1" fmla="*/ 35 h 35"/>
                <a:gd name="T2" fmla="*/ 0 w 12"/>
                <a:gd name="T3" fmla="*/ 32 h 35"/>
                <a:gd name="T4" fmla="*/ 10 w 12"/>
                <a:gd name="T5" fmla="*/ 0 h 35"/>
                <a:gd name="T6" fmla="*/ 12 w 12"/>
                <a:gd name="T7" fmla="*/ 2 h 35"/>
                <a:gd name="T8" fmla="*/ 2 w 12"/>
                <a:gd name="T9" fmla="*/ 35 h 35"/>
              </a:gdLst>
              <a:ahLst/>
              <a:cxnLst>
                <a:cxn ang="0">
                  <a:pos x="T0" y="T1"/>
                </a:cxn>
                <a:cxn ang="0">
                  <a:pos x="T2" y="T3"/>
                </a:cxn>
                <a:cxn ang="0">
                  <a:pos x="T4" y="T5"/>
                </a:cxn>
                <a:cxn ang="0">
                  <a:pos x="T6" y="T7"/>
                </a:cxn>
                <a:cxn ang="0">
                  <a:pos x="T8" y="T9"/>
                </a:cxn>
              </a:cxnLst>
              <a:rect l="0" t="0" r="r" b="b"/>
              <a:pathLst>
                <a:path w="12" h="35">
                  <a:moveTo>
                    <a:pt x="2" y="35"/>
                  </a:moveTo>
                  <a:lnTo>
                    <a:pt x="0" y="32"/>
                  </a:lnTo>
                  <a:lnTo>
                    <a:pt x="10" y="0"/>
                  </a:lnTo>
                  <a:lnTo>
                    <a:pt x="12" y="2"/>
                  </a:lnTo>
                  <a:lnTo>
                    <a:pt x="2"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6" name="Freeform 124"/>
            <p:cNvSpPr>
              <a:spLocks/>
            </p:cNvSpPr>
            <p:nvPr/>
          </p:nvSpPr>
          <p:spPr bwMode="auto">
            <a:xfrm>
              <a:off x="3822524" y="3995481"/>
              <a:ext cx="53272" cy="115942"/>
            </a:xfrm>
            <a:custGeom>
              <a:avLst/>
              <a:gdLst>
                <a:gd name="T0" fmla="*/ 2 w 17"/>
                <a:gd name="T1" fmla="*/ 37 h 37"/>
                <a:gd name="T2" fmla="*/ 0 w 17"/>
                <a:gd name="T3" fmla="*/ 35 h 37"/>
                <a:gd name="T4" fmla="*/ 12 w 17"/>
                <a:gd name="T5" fmla="*/ 0 h 37"/>
                <a:gd name="T6" fmla="*/ 17 w 17"/>
                <a:gd name="T7" fmla="*/ 2 h 37"/>
                <a:gd name="T8" fmla="*/ 2 w 17"/>
                <a:gd name="T9" fmla="*/ 37 h 37"/>
              </a:gdLst>
              <a:ahLst/>
              <a:cxnLst>
                <a:cxn ang="0">
                  <a:pos x="T0" y="T1"/>
                </a:cxn>
                <a:cxn ang="0">
                  <a:pos x="T2" y="T3"/>
                </a:cxn>
                <a:cxn ang="0">
                  <a:pos x="T4" y="T5"/>
                </a:cxn>
                <a:cxn ang="0">
                  <a:pos x="T6" y="T7"/>
                </a:cxn>
                <a:cxn ang="0">
                  <a:pos x="T8" y="T9"/>
                </a:cxn>
              </a:cxnLst>
              <a:rect l="0" t="0" r="r" b="b"/>
              <a:pathLst>
                <a:path w="17" h="37">
                  <a:moveTo>
                    <a:pt x="2" y="37"/>
                  </a:moveTo>
                  <a:lnTo>
                    <a:pt x="0" y="35"/>
                  </a:lnTo>
                  <a:lnTo>
                    <a:pt x="12" y="0"/>
                  </a:lnTo>
                  <a:lnTo>
                    <a:pt x="17" y="2"/>
                  </a:lnTo>
                  <a:lnTo>
                    <a:pt x="2" y="37"/>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7" name="Freeform 125"/>
            <p:cNvSpPr>
              <a:spLocks/>
            </p:cNvSpPr>
            <p:nvPr/>
          </p:nvSpPr>
          <p:spPr bwMode="auto">
            <a:xfrm>
              <a:off x="3719116" y="3995481"/>
              <a:ext cx="56405" cy="109675"/>
            </a:xfrm>
            <a:custGeom>
              <a:avLst/>
              <a:gdLst>
                <a:gd name="T0" fmla="*/ 3 w 18"/>
                <a:gd name="T1" fmla="*/ 35 h 35"/>
                <a:gd name="T2" fmla="*/ 0 w 18"/>
                <a:gd name="T3" fmla="*/ 32 h 35"/>
                <a:gd name="T4" fmla="*/ 15 w 18"/>
                <a:gd name="T5" fmla="*/ 0 h 35"/>
                <a:gd name="T6" fmla="*/ 18 w 18"/>
                <a:gd name="T7" fmla="*/ 2 h 35"/>
                <a:gd name="T8" fmla="*/ 3 w 18"/>
                <a:gd name="T9" fmla="*/ 35 h 35"/>
              </a:gdLst>
              <a:ahLst/>
              <a:cxnLst>
                <a:cxn ang="0">
                  <a:pos x="T0" y="T1"/>
                </a:cxn>
                <a:cxn ang="0">
                  <a:pos x="T2" y="T3"/>
                </a:cxn>
                <a:cxn ang="0">
                  <a:pos x="T4" y="T5"/>
                </a:cxn>
                <a:cxn ang="0">
                  <a:pos x="T6" y="T7"/>
                </a:cxn>
                <a:cxn ang="0">
                  <a:pos x="T8" y="T9"/>
                </a:cxn>
              </a:cxnLst>
              <a:rect l="0" t="0" r="r" b="b"/>
              <a:pathLst>
                <a:path w="18" h="35">
                  <a:moveTo>
                    <a:pt x="3" y="35"/>
                  </a:moveTo>
                  <a:lnTo>
                    <a:pt x="0" y="32"/>
                  </a:lnTo>
                  <a:lnTo>
                    <a:pt x="15" y="0"/>
                  </a:lnTo>
                  <a:lnTo>
                    <a:pt x="18" y="2"/>
                  </a:lnTo>
                  <a:lnTo>
                    <a:pt x="3"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8" name="Freeform 126"/>
            <p:cNvSpPr>
              <a:spLocks/>
            </p:cNvSpPr>
            <p:nvPr/>
          </p:nvSpPr>
          <p:spPr bwMode="auto">
            <a:xfrm>
              <a:off x="3603172" y="4001748"/>
              <a:ext cx="68939" cy="109675"/>
            </a:xfrm>
            <a:custGeom>
              <a:avLst/>
              <a:gdLst>
                <a:gd name="T0" fmla="*/ 5 w 22"/>
                <a:gd name="T1" fmla="*/ 35 h 35"/>
                <a:gd name="T2" fmla="*/ 0 w 22"/>
                <a:gd name="T3" fmla="*/ 33 h 35"/>
                <a:gd name="T4" fmla="*/ 20 w 22"/>
                <a:gd name="T5" fmla="*/ 0 h 35"/>
                <a:gd name="T6" fmla="*/ 22 w 22"/>
                <a:gd name="T7" fmla="*/ 3 h 35"/>
                <a:gd name="T8" fmla="*/ 5 w 22"/>
                <a:gd name="T9" fmla="*/ 35 h 35"/>
              </a:gdLst>
              <a:ahLst/>
              <a:cxnLst>
                <a:cxn ang="0">
                  <a:pos x="T0" y="T1"/>
                </a:cxn>
                <a:cxn ang="0">
                  <a:pos x="T2" y="T3"/>
                </a:cxn>
                <a:cxn ang="0">
                  <a:pos x="T4" y="T5"/>
                </a:cxn>
                <a:cxn ang="0">
                  <a:pos x="T6" y="T7"/>
                </a:cxn>
                <a:cxn ang="0">
                  <a:pos x="T8" y="T9"/>
                </a:cxn>
              </a:cxnLst>
              <a:rect l="0" t="0" r="r" b="b"/>
              <a:pathLst>
                <a:path w="22" h="35">
                  <a:moveTo>
                    <a:pt x="5" y="35"/>
                  </a:moveTo>
                  <a:lnTo>
                    <a:pt x="0" y="33"/>
                  </a:lnTo>
                  <a:lnTo>
                    <a:pt x="20" y="0"/>
                  </a:lnTo>
                  <a:lnTo>
                    <a:pt x="22" y="3"/>
                  </a:lnTo>
                  <a:lnTo>
                    <a:pt x="5"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9" name="Freeform 127"/>
            <p:cNvSpPr>
              <a:spLocks/>
            </p:cNvSpPr>
            <p:nvPr/>
          </p:nvSpPr>
          <p:spPr bwMode="auto">
            <a:xfrm>
              <a:off x="3390087" y="3995481"/>
              <a:ext cx="87741" cy="115942"/>
            </a:xfrm>
            <a:custGeom>
              <a:avLst/>
              <a:gdLst>
                <a:gd name="T0" fmla="*/ 3 w 28"/>
                <a:gd name="T1" fmla="*/ 37 h 37"/>
                <a:gd name="T2" fmla="*/ 0 w 28"/>
                <a:gd name="T3" fmla="*/ 35 h 37"/>
                <a:gd name="T4" fmla="*/ 25 w 28"/>
                <a:gd name="T5" fmla="*/ 0 h 37"/>
                <a:gd name="T6" fmla="*/ 28 w 28"/>
                <a:gd name="T7" fmla="*/ 2 h 37"/>
                <a:gd name="T8" fmla="*/ 3 w 28"/>
                <a:gd name="T9" fmla="*/ 37 h 37"/>
              </a:gdLst>
              <a:ahLst/>
              <a:cxnLst>
                <a:cxn ang="0">
                  <a:pos x="T0" y="T1"/>
                </a:cxn>
                <a:cxn ang="0">
                  <a:pos x="T2" y="T3"/>
                </a:cxn>
                <a:cxn ang="0">
                  <a:pos x="T4" y="T5"/>
                </a:cxn>
                <a:cxn ang="0">
                  <a:pos x="T6" y="T7"/>
                </a:cxn>
                <a:cxn ang="0">
                  <a:pos x="T8" y="T9"/>
                </a:cxn>
              </a:cxnLst>
              <a:rect l="0" t="0" r="r" b="b"/>
              <a:pathLst>
                <a:path w="28" h="37">
                  <a:moveTo>
                    <a:pt x="3" y="37"/>
                  </a:moveTo>
                  <a:lnTo>
                    <a:pt x="0" y="35"/>
                  </a:lnTo>
                  <a:lnTo>
                    <a:pt x="25" y="0"/>
                  </a:lnTo>
                  <a:lnTo>
                    <a:pt x="28" y="2"/>
                  </a:lnTo>
                  <a:lnTo>
                    <a:pt x="3" y="37"/>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0" name="Freeform 130"/>
            <p:cNvSpPr>
              <a:spLocks/>
            </p:cNvSpPr>
            <p:nvPr/>
          </p:nvSpPr>
          <p:spPr bwMode="auto">
            <a:xfrm>
              <a:off x="5248311" y="3995481"/>
              <a:ext cx="100275" cy="131611"/>
            </a:xfrm>
            <a:custGeom>
              <a:avLst/>
              <a:gdLst>
                <a:gd name="T0" fmla="*/ 27 w 32"/>
                <a:gd name="T1" fmla="*/ 42 h 42"/>
                <a:gd name="T2" fmla="*/ 0 w 32"/>
                <a:gd name="T3" fmla="*/ 2 h 42"/>
                <a:gd name="T4" fmla="*/ 5 w 32"/>
                <a:gd name="T5" fmla="*/ 0 h 42"/>
                <a:gd name="T6" fmla="*/ 32 w 32"/>
                <a:gd name="T7" fmla="*/ 40 h 42"/>
                <a:gd name="T8" fmla="*/ 27 w 32"/>
                <a:gd name="T9" fmla="*/ 42 h 42"/>
              </a:gdLst>
              <a:ahLst/>
              <a:cxnLst>
                <a:cxn ang="0">
                  <a:pos x="T0" y="T1"/>
                </a:cxn>
                <a:cxn ang="0">
                  <a:pos x="T2" y="T3"/>
                </a:cxn>
                <a:cxn ang="0">
                  <a:pos x="T4" y="T5"/>
                </a:cxn>
                <a:cxn ang="0">
                  <a:pos x="T6" y="T7"/>
                </a:cxn>
                <a:cxn ang="0">
                  <a:pos x="T8" y="T9"/>
                </a:cxn>
              </a:cxnLst>
              <a:rect l="0" t="0" r="r" b="b"/>
              <a:pathLst>
                <a:path w="32" h="42">
                  <a:moveTo>
                    <a:pt x="27" y="42"/>
                  </a:moveTo>
                  <a:lnTo>
                    <a:pt x="0" y="2"/>
                  </a:lnTo>
                  <a:lnTo>
                    <a:pt x="5" y="0"/>
                  </a:lnTo>
                  <a:lnTo>
                    <a:pt x="32" y="40"/>
                  </a:lnTo>
                  <a:lnTo>
                    <a:pt x="27" y="4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1" name="Freeform 131"/>
            <p:cNvSpPr>
              <a:spLocks/>
            </p:cNvSpPr>
            <p:nvPr/>
          </p:nvSpPr>
          <p:spPr bwMode="auto">
            <a:xfrm>
              <a:off x="5348586" y="3995481"/>
              <a:ext cx="94008" cy="109675"/>
            </a:xfrm>
            <a:custGeom>
              <a:avLst/>
              <a:gdLst>
                <a:gd name="T0" fmla="*/ 25 w 30"/>
                <a:gd name="T1" fmla="*/ 35 h 35"/>
                <a:gd name="T2" fmla="*/ 0 w 30"/>
                <a:gd name="T3" fmla="*/ 2 h 35"/>
                <a:gd name="T4" fmla="*/ 3 w 30"/>
                <a:gd name="T5" fmla="*/ 0 h 35"/>
                <a:gd name="T6" fmla="*/ 30 w 30"/>
                <a:gd name="T7" fmla="*/ 32 h 35"/>
                <a:gd name="T8" fmla="*/ 25 w 30"/>
                <a:gd name="T9" fmla="*/ 35 h 35"/>
              </a:gdLst>
              <a:ahLst/>
              <a:cxnLst>
                <a:cxn ang="0">
                  <a:pos x="T0" y="T1"/>
                </a:cxn>
                <a:cxn ang="0">
                  <a:pos x="T2" y="T3"/>
                </a:cxn>
                <a:cxn ang="0">
                  <a:pos x="T4" y="T5"/>
                </a:cxn>
                <a:cxn ang="0">
                  <a:pos x="T6" y="T7"/>
                </a:cxn>
                <a:cxn ang="0">
                  <a:pos x="T8" y="T9"/>
                </a:cxn>
              </a:cxnLst>
              <a:rect l="0" t="0" r="r" b="b"/>
              <a:pathLst>
                <a:path w="30" h="35">
                  <a:moveTo>
                    <a:pt x="25" y="35"/>
                  </a:moveTo>
                  <a:lnTo>
                    <a:pt x="0" y="2"/>
                  </a:lnTo>
                  <a:lnTo>
                    <a:pt x="3" y="0"/>
                  </a:lnTo>
                  <a:lnTo>
                    <a:pt x="30" y="32"/>
                  </a:lnTo>
                  <a:lnTo>
                    <a:pt x="25"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2" name="Freeform 132"/>
            <p:cNvSpPr>
              <a:spLocks/>
            </p:cNvSpPr>
            <p:nvPr/>
          </p:nvSpPr>
          <p:spPr bwMode="auto">
            <a:xfrm>
              <a:off x="5201306" y="3914007"/>
              <a:ext cx="62672" cy="87741"/>
            </a:xfrm>
            <a:custGeom>
              <a:avLst/>
              <a:gdLst>
                <a:gd name="T0" fmla="*/ 15 w 20"/>
                <a:gd name="T1" fmla="*/ 28 h 28"/>
                <a:gd name="T2" fmla="*/ 0 w 20"/>
                <a:gd name="T3" fmla="*/ 3 h 28"/>
                <a:gd name="T4" fmla="*/ 2 w 20"/>
                <a:gd name="T5" fmla="*/ 0 h 28"/>
                <a:gd name="T6" fmla="*/ 20 w 20"/>
                <a:gd name="T7" fmla="*/ 26 h 28"/>
                <a:gd name="T8" fmla="*/ 15 w 20"/>
                <a:gd name="T9" fmla="*/ 28 h 28"/>
              </a:gdLst>
              <a:ahLst/>
              <a:cxnLst>
                <a:cxn ang="0">
                  <a:pos x="T0" y="T1"/>
                </a:cxn>
                <a:cxn ang="0">
                  <a:pos x="T2" y="T3"/>
                </a:cxn>
                <a:cxn ang="0">
                  <a:pos x="T4" y="T5"/>
                </a:cxn>
                <a:cxn ang="0">
                  <a:pos x="T6" y="T7"/>
                </a:cxn>
                <a:cxn ang="0">
                  <a:pos x="T8" y="T9"/>
                </a:cxn>
              </a:cxnLst>
              <a:rect l="0" t="0" r="r" b="b"/>
              <a:pathLst>
                <a:path w="20" h="28">
                  <a:moveTo>
                    <a:pt x="15" y="28"/>
                  </a:moveTo>
                  <a:lnTo>
                    <a:pt x="0" y="3"/>
                  </a:lnTo>
                  <a:lnTo>
                    <a:pt x="2" y="0"/>
                  </a:lnTo>
                  <a:lnTo>
                    <a:pt x="20" y="26"/>
                  </a:lnTo>
                  <a:lnTo>
                    <a:pt x="15" y="2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3" name="Freeform 135"/>
            <p:cNvSpPr>
              <a:spLocks/>
            </p:cNvSpPr>
            <p:nvPr/>
          </p:nvSpPr>
          <p:spPr bwMode="auto">
            <a:xfrm>
              <a:off x="5232642" y="3845068"/>
              <a:ext cx="68939" cy="78339"/>
            </a:xfrm>
            <a:custGeom>
              <a:avLst/>
              <a:gdLst>
                <a:gd name="T0" fmla="*/ 20 w 22"/>
                <a:gd name="T1" fmla="*/ 25 h 25"/>
                <a:gd name="T2" fmla="*/ 0 w 22"/>
                <a:gd name="T3" fmla="*/ 2 h 25"/>
                <a:gd name="T4" fmla="*/ 2 w 22"/>
                <a:gd name="T5" fmla="*/ 0 h 25"/>
                <a:gd name="T6" fmla="*/ 22 w 22"/>
                <a:gd name="T7" fmla="*/ 22 h 25"/>
                <a:gd name="T8" fmla="*/ 20 w 22"/>
                <a:gd name="T9" fmla="*/ 25 h 25"/>
              </a:gdLst>
              <a:ahLst/>
              <a:cxnLst>
                <a:cxn ang="0">
                  <a:pos x="T0" y="T1"/>
                </a:cxn>
                <a:cxn ang="0">
                  <a:pos x="T2" y="T3"/>
                </a:cxn>
                <a:cxn ang="0">
                  <a:pos x="T4" y="T5"/>
                </a:cxn>
                <a:cxn ang="0">
                  <a:pos x="T6" y="T7"/>
                </a:cxn>
                <a:cxn ang="0">
                  <a:pos x="T8" y="T9"/>
                </a:cxn>
              </a:cxnLst>
              <a:rect l="0" t="0" r="r" b="b"/>
              <a:pathLst>
                <a:path w="22" h="25">
                  <a:moveTo>
                    <a:pt x="20" y="25"/>
                  </a:moveTo>
                  <a:lnTo>
                    <a:pt x="0" y="2"/>
                  </a:lnTo>
                  <a:lnTo>
                    <a:pt x="2" y="0"/>
                  </a:lnTo>
                  <a:lnTo>
                    <a:pt x="22" y="22"/>
                  </a:lnTo>
                  <a:lnTo>
                    <a:pt x="20"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4" name="Freeform 141"/>
            <p:cNvSpPr>
              <a:spLocks/>
            </p:cNvSpPr>
            <p:nvPr/>
          </p:nvSpPr>
          <p:spPr bwMode="auto">
            <a:xfrm>
              <a:off x="4496248" y="3923409"/>
              <a:ext cx="21936" cy="72072"/>
            </a:xfrm>
            <a:custGeom>
              <a:avLst/>
              <a:gdLst>
                <a:gd name="T0" fmla="*/ 5 w 7"/>
                <a:gd name="T1" fmla="*/ 23 h 23"/>
                <a:gd name="T2" fmla="*/ 0 w 7"/>
                <a:gd name="T3" fmla="*/ 0 h 23"/>
                <a:gd name="T4" fmla="*/ 5 w 7"/>
                <a:gd name="T5" fmla="*/ 0 h 23"/>
                <a:gd name="T6" fmla="*/ 7 w 7"/>
                <a:gd name="T7" fmla="*/ 23 h 23"/>
                <a:gd name="T8" fmla="*/ 5 w 7"/>
                <a:gd name="T9" fmla="*/ 23 h 23"/>
              </a:gdLst>
              <a:ahLst/>
              <a:cxnLst>
                <a:cxn ang="0">
                  <a:pos x="T0" y="T1"/>
                </a:cxn>
                <a:cxn ang="0">
                  <a:pos x="T2" y="T3"/>
                </a:cxn>
                <a:cxn ang="0">
                  <a:pos x="T4" y="T5"/>
                </a:cxn>
                <a:cxn ang="0">
                  <a:pos x="T6" y="T7"/>
                </a:cxn>
                <a:cxn ang="0">
                  <a:pos x="T8" y="T9"/>
                </a:cxn>
              </a:cxnLst>
              <a:rect l="0" t="0" r="r" b="b"/>
              <a:pathLst>
                <a:path w="7" h="23">
                  <a:moveTo>
                    <a:pt x="5" y="23"/>
                  </a:moveTo>
                  <a:lnTo>
                    <a:pt x="0" y="0"/>
                  </a:lnTo>
                  <a:lnTo>
                    <a:pt x="5" y="0"/>
                  </a:lnTo>
                  <a:lnTo>
                    <a:pt x="7" y="23"/>
                  </a:lnTo>
                  <a:lnTo>
                    <a:pt x="5" y="2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5" name="Freeform 142"/>
            <p:cNvSpPr>
              <a:spLocks/>
            </p:cNvSpPr>
            <p:nvPr/>
          </p:nvSpPr>
          <p:spPr bwMode="auto">
            <a:xfrm>
              <a:off x="4408507" y="3932809"/>
              <a:ext cx="15669" cy="62672"/>
            </a:xfrm>
            <a:custGeom>
              <a:avLst/>
              <a:gdLst>
                <a:gd name="T0" fmla="*/ 0 w 5"/>
                <a:gd name="T1" fmla="*/ 20 h 20"/>
                <a:gd name="T2" fmla="*/ 0 w 5"/>
                <a:gd name="T3" fmla="*/ 0 h 20"/>
                <a:gd name="T4" fmla="*/ 3 w 5"/>
                <a:gd name="T5" fmla="*/ 0 h 20"/>
                <a:gd name="T6" fmla="*/ 5 w 5"/>
                <a:gd name="T7" fmla="*/ 20 h 20"/>
                <a:gd name="T8" fmla="*/ 0 w 5"/>
                <a:gd name="T9" fmla="*/ 20 h 20"/>
              </a:gdLst>
              <a:ahLst/>
              <a:cxnLst>
                <a:cxn ang="0">
                  <a:pos x="T0" y="T1"/>
                </a:cxn>
                <a:cxn ang="0">
                  <a:pos x="T2" y="T3"/>
                </a:cxn>
                <a:cxn ang="0">
                  <a:pos x="T4" y="T5"/>
                </a:cxn>
                <a:cxn ang="0">
                  <a:pos x="T6" y="T7"/>
                </a:cxn>
                <a:cxn ang="0">
                  <a:pos x="T8" y="T9"/>
                </a:cxn>
              </a:cxnLst>
              <a:rect l="0" t="0" r="r" b="b"/>
              <a:pathLst>
                <a:path w="5" h="20">
                  <a:moveTo>
                    <a:pt x="0" y="20"/>
                  </a:moveTo>
                  <a:lnTo>
                    <a:pt x="0" y="0"/>
                  </a:lnTo>
                  <a:lnTo>
                    <a:pt x="3" y="0"/>
                  </a:lnTo>
                  <a:lnTo>
                    <a:pt x="5" y="20"/>
                  </a:lnTo>
                  <a:lnTo>
                    <a:pt x="0"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6" name="Rectangle 143"/>
            <p:cNvSpPr>
              <a:spLocks noChangeArrowheads="1"/>
            </p:cNvSpPr>
            <p:nvPr/>
          </p:nvSpPr>
          <p:spPr bwMode="auto">
            <a:xfrm>
              <a:off x="4308232" y="3923409"/>
              <a:ext cx="15669" cy="72072"/>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7" name="Freeform 144"/>
            <p:cNvSpPr>
              <a:spLocks/>
            </p:cNvSpPr>
            <p:nvPr/>
          </p:nvSpPr>
          <p:spPr bwMode="auto">
            <a:xfrm>
              <a:off x="4204822" y="3923409"/>
              <a:ext cx="25069" cy="72072"/>
            </a:xfrm>
            <a:custGeom>
              <a:avLst/>
              <a:gdLst>
                <a:gd name="T0" fmla="*/ 5 w 8"/>
                <a:gd name="T1" fmla="*/ 23 h 23"/>
                <a:gd name="T2" fmla="*/ 0 w 8"/>
                <a:gd name="T3" fmla="*/ 23 h 23"/>
                <a:gd name="T4" fmla="*/ 3 w 8"/>
                <a:gd name="T5" fmla="*/ 0 h 23"/>
                <a:gd name="T6" fmla="*/ 8 w 8"/>
                <a:gd name="T7" fmla="*/ 0 h 23"/>
                <a:gd name="T8" fmla="*/ 5 w 8"/>
                <a:gd name="T9" fmla="*/ 23 h 23"/>
              </a:gdLst>
              <a:ahLst/>
              <a:cxnLst>
                <a:cxn ang="0">
                  <a:pos x="T0" y="T1"/>
                </a:cxn>
                <a:cxn ang="0">
                  <a:pos x="T2" y="T3"/>
                </a:cxn>
                <a:cxn ang="0">
                  <a:pos x="T4" y="T5"/>
                </a:cxn>
                <a:cxn ang="0">
                  <a:pos x="T6" y="T7"/>
                </a:cxn>
                <a:cxn ang="0">
                  <a:pos x="T8" y="T9"/>
                </a:cxn>
              </a:cxnLst>
              <a:rect l="0" t="0" r="r" b="b"/>
              <a:pathLst>
                <a:path w="8" h="23">
                  <a:moveTo>
                    <a:pt x="5" y="23"/>
                  </a:moveTo>
                  <a:lnTo>
                    <a:pt x="0" y="23"/>
                  </a:lnTo>
                  <a:lnTo>
                    <a:pt x="3" y="0"/>
                  </a:lnTo>
                  <a:lnTo>
                    <a:pt x="8" y="0"/>
                  </a:lnTo>
                  <a:lnTo>
                    <a:pt x="5" y="2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8" name="Freeform 145"/>
            <p:cNvSpPr>
              <a:spLocks/>
            </p:cNvSpPr>
            <p:nvPr/>
          </p:nvSpPr>
          <p:spPr bwMode="auto">
            <a:xfrm>
              <a:off x="4110814" y="3923409"/>
              <a:ext cx="25069" cy="72072"/>
            </a:xfrm>
            <a:custGeom>
              <a:avLst/>
              <a:gdLst>
                <a:gd name="T0" fmla="*/ 3 w 8"/>
                <a:gd name="T1" fmla="*/ 23 h 23"/>
                <a:gd name="T2" fmla="*/ 0 w 8"/>
                <a:gd name="T3" fmla="*/ 23 h 23"/>
                <a:gd name="T4" fmla="*/ 5 w 8"/>
                <a:gd name="T5" fmla="*/ 0 h 23"/>
                <a:gd name="T6" fmla="*/ 8 w 8"/>
                <a:gd name="T7" fmla="*/ 0 h 23"/>
                <a:gd name="T8" fmla="*/ 3 w 8"/>
                <a:gd name="T9" fmla="*/ 23 h 23"/>
              </a:gdLst>
              <a:ahLst/>
              <a:cxnLst>
                <a:cxn ang="0">
                  <a:pos x="T0" y="T1"/>
                </a:cxn>
                <a:cxn ang="0">
                  <a:pos x="T2" y="T3"/>
                </a:cxn>
                <a:cxn ang="0">
                  <a:pos x="T4" y="T5"/>
                </a:cxn>
                <a:cxn ang="0">
                  <a:pos x="T6" y="T7"/>
                </a:cxn>
                <a:cxn ang="0">
                  <a:pos x="T8" y="T9"/>
                </a:cxn>
              </a:cxnLst>
              <a:rect l="0" t="0" r="r" b="b"/>
              <a:pathLst>
                <a:path w="8" h="23">
                  <a:moveTo>
                    <a:pt x="3" y="23"/>
                  </a:moveTo>
                  <a:lnTo>
                    <a:pt x="0" y="23"/>
                  </a:lnTo>
                  <a:lnTo>
                    <a:pt x="5" y="0"/>
                  </a:lnTo>
                  <a:lnTo>
                    <a:pt x="8" y="0"/>
                  </a:lnTo>
                  <a:lnTo>
                    <a:pt x="3" y="2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9" name="Freeform 146"/>
            <p:cNvSpPr>
              <a:spLocks/>
            </p:cNvSpPr>
            <p:nvPr/>
          </p:nvSpPr>
          <p:spPr bwMode="auto">
            <a:xfrm>
              <a:off x="4010539" y="3923409"/>
              <a:ext cx="31336" cy="78339"/>
            </a:xfrm>
            <a:custGeom>
              <a:avLst/>
              <a:gdLst>
                <a:gd name="T0" fmla="*/ 5 w 10"/>
                <a:gd name="T1" fmla="*/ 25 h 25"/>
                <a:gd name="T2" fmla="*/ 0 w 10"/>
                <a:gd name="T3" fmla="*/ 23 h 25"/>
                <a:gd name="T4" fmla="*/ 7 w 10"/>
                <a:gd name="T5" fmla="*/ 0 h 25"/>
                <a:gd name="T6" fmla="*/ 10 w 10"/>
                <a:gd name="T7" fmla="*/ 0 h 25"/>
                <a:gd name="T8" fmla="*/ 5 w 10"/>
                <a:gd name="T9" fmla="*/ 25 h 25"/>
              </a:gdLst>
              <a:ahLst/>
              <a:cxnLst>
                <a:cxn ang="0">
                  <a:pos x="T0" y="T1"/>
                </a:cxn>
                <a:cxn ang="0">
                  <a:pos x="T2" y="T3"/>
                </a:cxn>
                <a:cxn ang="0">
                  <a:pos x="T4" y="T5"/>
                </a:cxn>
                <a:cxn ang="0">
                  <a:pos x="T6" y="T7"/>
                </a:cxn>
                <a:cxn ang="0">
                  <a:pos x="T8" y="T9"/>
                </a:cxn>
              </a:cxnLst>
              <a:rect l="0" t="0" r="r" b="b"/>
              <a:pathLst>
                <a:path w="10" h="25">
                  <a:moveTo>
                    <a:pt x="5" y="25"/>
                  </a:moveTo>
                  <a:lnTo>
                    <a:pt x="0" y="23"/>
                  </a:lnTo>
                  <a:lnTo>
                    <a:pt x="7" y="0"/>
                  </a:lnTo>
                  <a:lnTo>
                    <a:pt x="10" y="0"/>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0" name="Freeform 147"/>
            <p:cNvSpPr>
              <a:spLocks/>
            </p:cNvSpPr>
            <p:nvPr/>
          </p:nvSpPr>
          <p:spPr bwMode="auto">
            <a:xfrm>
              <a:off x="3916532" y="3923409"/>
              <a:ext cx="31336" cy="78339"/>
            </a:xfrm>
            <a:custGeom>
              <a:avLst/>
              <a:gdLst>
                <a:gd name="T0" fmla="*/ 2 w 10"/>
                <a:gd name="T1" fmla="*/ 25 h 25"/>
                <a:gd name="T2" fmla="*/ 0 w 10"/>
                <a:gd name="T3" fmla="*/ 23 h 25"/>
                <a:gd name="T4" fmla="*/ 7 w 10"/>
                <a:gd name="T5" fmla="*/ 0 h 25"/>
                <a:gd name="T6" fmla="*/ 10 w 10"/>
                <a:gd name="T7" fmla="*/ 0 h 25"/>
                <a:gd name="T8" fmla="*/ 2 w 10"/>
                <a:gd name="T9" fmla="*/ 25 h 25"/>
              </a:gdLst>
              <a:ahLst/>
              <a:cxnLst>
                <a:cxn ang="0">
                  <a:pos x="T0" y="T1"/>
                </a:cxn>
                <a:cxn ang="0">
                  <a:pos x="T2" y="T3"/>
                </a:cxn>
                <a:cxn ang="0">
                  <a:pos x="T4" y="T5"/>
                </a:cxn>
                <a:cxn ang="0">
                  <a:pos x="T6" y="T7"/>
                </a:cxn>
                <a:cxn ang="0">
                  <a:pos x="T8" y="T9"/>
                </a:cxn>
              </a:cxnLst>
              <a:rect l="0" t="0" r="r" b="b"/>
              <a:pathLst>
                <a:path w="10" h="25">
                  <a:moveTo>
                    <a:pt x="2" y="25"/>
                  </a:moveTo>
                  <a:lnTo>
                    <a:pt x="0" y="23"/>
                  </a:lnTo>
                  <a:lnTo>
                    <a:pt x="7" y="0"/>
                  </a:lnTo>
                  <a:lnTo>
                    <a:pt x="10" y="0"/>
                  </a:lnTo>
                  <a:lnTo>
                    <a:pt x="2"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1" name="Freeform 149"/>
            <p:cNvSpPr>
              <a:spLocks/>
            </p:cNvSpPr>
            <p:nvPr/>
          </p:nvSpPr>
          <p:spPr bwMode="auto">
            <a:xfrm>
              <a:off x="3813124" y="3923409"/>
              <a:ext cx="40738" cy="78339"/>
            </a:xfrm>
            <a:custGeom>
              <a:avLst/>
              <a:gdLst>
                <a:gd name="T0" fmla="*/ 3 w 13"/>
                <a:gd name="T1" fmla="*/ 25 h 25"/>
                <a:gd name="T2" fmla="*/ 0 w 13"/>
                <a:gd name="T3" fmla="*/ 23 h 25"/>
                <a:gd name="T4" fmla="*/ 10 w 13"/>
                <a:gd name="T5" fmla="*/ 0 h 25"/>
                <a:gd name="T6" fmla="*/ 13 w 13"/>
                <a:gd name="T7" fmla="*/ 0 h 25"/>
                <a:gd name="T8" fmla="*/ 3 w 13"/>
                <a:gd name="T9" fmla="*/ 25 h 25"/>
              </a:gdLst>
              <a:ahLst/>
              <a:cxnLst>
                <a:cxn ang="0">
                  <a:pos x="T0" y="T1"/>
                </a:cxn>
                <a:cxn ang="0">
                  <a:pos x="T2" y="T3"/>
                </a:cxn>
                <a:cxn ang="0">
                  <a:pos x="T4" y="T5"/>
                </a:cxn>
                <a:cxn ang="0">
                  <a:pos x="T6" y="T7"/>
                </a:cxn>
                <a:cxn ang="0">
                  <a:pos x="T8" y="T9"/>
                </a:cxn>
              </a:cxnLst>
              <a:rect l="0" t="0" r="r" b="b"/>
              <a:pathLst>
                <a:path w="13" h="25">
                  <a:moveTo>
                    <a:pt x="3" y="25"/>
                  </a:moveTo>
                  <a:lnTo>
                    <a:pt x="0" y="23"/>
                  </a:lnTo>
                  <a:lnTo>
                    <a:pt x="10" y="0"/>
                  </a:lnTo>
                  <a:lnTo>
                    <a:pt x="13" y="0"/>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2" name="Freeform 150"/>
            <p:cNvSpPr>
              <a:spLocks/>
            </p:cNvSpPr>
            <p:nvPr/>
          </p:nvSpPr>
          <p:spPr bwMode="auto">
            <a:xfrm>
              <a:off x="3719116" y="3923409"/>
              <a:ext cx="47005" cy="78339"/>
            </a:xfrm>
            <a:custGeom>
              <a:avLst/>
              <a:gdLst>
                <a:gd name="T0" fmla="*/ 3 w 15"/>
                <a:gd name="T1" fmla="*/ 25 h 25"/>
                <a:gd name="T2" fmla="*/ 0 w 15"/>
                <a:gd name="T3" fmla="*/ 23 h 25"/>
                <a:gd name="T4" fmla="*/ 10 w 15"/>
                <a:gd name="T5" fmla="*/ 0 h 25"/>
                <a:gd name="T6" fmla="*/ 15 w 15"/>
                <a:gd name="T7" fmla="*/ 0 h 25"/>
                <a:gd name="T8" fmla="*/ 3 w 15"/>
                <a:gd name="T9" fmla="*/ 25 h 25"/>
              </a:gdLst>
              <a:ahLst/>
              <a:cxnLst>
                <a:cxn ang="0">
                  <a:pos x="T0" y="T1"/>
                </a:cxn>
                <a:cxn ang="0">
                  <a:pos x="T2" y="T3"/>
                </a:cxn>
                <a:cxn ang="0">
                  <a:pos x="T4" y="T5"/>
                </a:cxn>
                <a:cxn ang="0">
                  <a:pos x="T6" y="T7"/>
                </a:cxn>
                <a:cxn ang="0">
                  <a:pos x="T8" y="T9"/>
                </a:cxn>
              </a:cxnLst>
              <a:rect l="0" t="0" r="r" b="b"/>
              <a:pathLst>
                <a:path w="15" h="25">
                  <a:moveTo>
                    <a:pt x="3" y="25"/>
                  </a:moveTo>
                  <a:lnTo>
                    <a:pt x="0" y="23"/>
                  </a:lnTo>
                  <a:lnTo>
                    <a:pt x="10" y="0"/>
                  </a:lnTo>
                  <a:lnTo>
                    <a:pt x="15" y="0"/>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3" name="Freeform 151"/>
            <p:cNvSpPr>
              <a:spLocks/>
            </p:cNvSpPr>
            <p:nvPr/>
          </p:nvSpPr>
          <p:spPr bwMode="auto">
            <a:xfrm>
              <a:off x="3618841" y="3923409"/>
              <a:ext cx="53272" cy="78339"/>
            </a:xfrm>
            <a:custGeom>
              <a:avLst/>
              <a:gdLst>
                <a:gd name="T0" fmla="*/ 2 w 17"/>
                <a:gd name="T1" fmla="*/ 25 h 25"/>
                <a:gd name="T2" fmla="*/ 0 w 17"/>
                <a:gd name="T3" fmla="*/ 23 h 25"/>
                <a:gd name="T4" fmla="*/ 12 w 17"/>
                <a:gd name="T5" fmla="*/ 0 h 25"/>
                <a:gd name="T6" fmla="*/ 17 w 17"/>
                <a:gd name="T7" fmla="*/ 0 h 25"/>
                <a:gd name="T8" fmla="*/ 2 w 17"/>
                <a:gd name="T9" fmla="*/ 25 h 25"/>
              </a:gdLst>
              <a:ahLst/>
              <a:cxnLst>
                <a:cxn ang="0">
                  <a:pos x="T0" y="T1"/>
                </a:cxn>
                <a:cxn ang="0">
                  <a:pos x="T2" y="T3"/>
                </a:cxn>
                <a:cxn ang="0">
                  <a:pos x="T4" y="T5"/>
                </a:cxn>
                <a:cxn ang="0">
                  <a:pos x="T6" y="T7"/>
                </a:cxn>
                <a:cxn ang="0">
                  <a:pos x="T8" y="T9"/>
                </a:cxn>
              </a:cxnLst>
              <a:rect l="0" t="0" r="r" b="b"/>
              <a:pathLst>
                <a:path w="17" h="25">
                  <a:moveTo>
                    <a:pt x="2" y="25"/>
                  </a:moveTo>
                  <a:lnTo>
                    <a:pt x="0" y="23"/>
                  </a:lnTo>
                  <a:lnTo>
                    <a:pt x="12" y="0"/>
                  </a:lnTo>
                  <a:lnTo>
                    <a:pt x="17" y="0"/>
                  </a:lnTo>
                  <a:lnTo>
                    <a:pt x="2"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4" name="Freeform 152"/>
            <p:cNvSpPr>
              <a:spLocks/>
            </p:cNvSpPr>
            <p:nvPr/>
          </p:nvSpPr>
          <p:spPr bwMode="auto">
            <a:xfrm>
              <a:off x="3515431" y="3914007"/>
              <a:ext cx="62672" cy="87741"/>
            </a:xfrm>
            <a:custGeom>
              <a:avLst/>
              <a:gdLst>
                <a:gd name="T0" fmla="*/ 5 w 20"/>
                <a:gd name="T1" fmla="*/ 28 h 28"/>
                <a:gd name="T2" fmla="*/ 0 w 20"/>
                <a:gd name="T3" fmla="*/ 26 h 28"/>
                <a:gd name="T4" fmla="*/ 15 w 20"/>
                <a:gd name="T5" fmla="*/ 0 h 28"/>
                <a:gd name="T6" fmla="*/ 20 w 20"/>
                <a:gd name="T7" fmla="*/ 3 h 28"/>
                <a:gd name="T8" fmla="*/ 5 w 20"/>
                <a:gd name="T9" fmla="*/ 28 h 28"/>
              </a:gdLst>
              <a:ahLst/>
              <a:cxnLst>
                <a:cxn ang="0">
                  <a:pos x="T0" y="T1"/>
                </a:cxn>
                <a:cxn ang="0">
                  <a:pos x="T2" y="T3"/>
                </a:cxn>
                <a:cxn ang="0">
                  <a:pos x="T4" y="T5"/>
                </a:cxn>
                <a:cxn ang="0">
                  <a:pos x="T6" y="T7"/>
                </a:cxn>
                <a:cxn ang="0">
                  <a:pos x="T8" y="T9"/>
                </a:cxn>
              </a:cxnLst>
              <a:rect l="0" t="0" r="r" b="b"/>
              <a:pathLst>
                <a:path w="20" h="28">
                  <a:moveTo>
                    <a:pt x="5" y="28"/>
                  </a:moveTo>
                  <a:lnTo>
                    <a:pt x="0" y="26"/>
                  </a:lnTo>
                  <a:lnTo>
                    <a:pt x="15" y="0"/>
                  </a:lnTo>
                  <a:lnTo>
                    <a:pt x="20" y="3"/>
                  </a:lnTo>
                  <a:lnTo>
                    <a:pt x="5" y="2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5" name="Freeform 153"/>
            <p:cNvSpPr>
              <a:spLocks/>
            </p:cNvSpPr>
            <p:nvPr/>
          </p:nvSpPr>
          <p:spPr bwMode="auto">
            <a:xfrm>
              <a:off x="3421423" y="3914007"/>
              <a:ext cx="62672" cy="87741"/>
            </a:xfrm>
            <a:custGeom>
              <a:avLst/>
              <a:gdLst>
                <a:gd name="T0" fmla="*/ 3 w 20"/>
                <a:gd name="T1" fmla="*/ 28 h 28"/>
                <a:gd name="T2" fmla="*/ 0 w 20"/>
                <a:gd name="T3" fmla="*/ 26 h 28"/>
                <a:gd name="T4" fmla="*/ 18 w 20"/>
                <a:gd name="T5" fmla="*/ 0 h 28"/>
                <a:gd name="T6" fmla="*/ 20 w 20"/>
                <a:gd name="T7" fmla="*/ 3 h 28"/>
                <a:gd name="T8" fmla="*/ 3 w 20"/>
                <a:gd name="T9" fmla="*/ 28 h 28"/>
              </a:gdLst>
              <a:ahLst/>
              <a:cxnLst>
                <a:cxn ang="0">
                  <a:pos x="T0" y="T1"/>
                </a:cxn>
                <a:cxn ang="0">
                  <a:pos x="T2" y="T3"/>
                </a:cxn>
                <a:cxn ang="0">
                  <a:pos x="T4" y="T5"/>
                </a:cxn>
                <a:cxn ang="0">
                  <a:pos x="T6" y="T7"/>
                </a:cxn>
                <a:cxn ang="0">
                  <a:pos x="T8" y="T9"/>
                </a:cxn>
              </a:cxnLst>
              <a:rect l="0" t="0" r="r" b="b"/>
              <a:pathLst>
                <a:path w="20" h="28">
                  <a:moveTo>
                    <a:pt x="3" y="28"/>
                  </a:moveTo>
                  <a:lnTo>
                    <a:pt x="0" y="26"/>
                  </a:lnTo>
                  <a:lnTo>
                    <a:pt x="18" y="0"/>
                  </a:lnTo>
                  <a:lnTo>
                    <a:pt x="20" y="3"/>
                  </a:lnTo>
                  <a:lnTo>
                    <a:pt x="3" y="2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6" name="Freeform 158"/>
            <p:cNvSpPr>
              <a:spLocks/>
            </p:cNvSpPr>
            <p:nvPr/>
          </p:nvSpPr>
          <p:spPr bwMode="auto">
            <a:xfrm>
              <a:off x="4471179" y="3845068"/>
              <a:ext cx="25069" cy="78339"/>
            </a:xfrm>
            <a:custGeom>
              <a:avLst/>
              <a:gdLst>
                <a:gd name="T0" fmla="*/ 3 w 8"/>
                <a:gd name="T1" fmla="*/ 25 h 25"/>
                <a:gd name="T2" fmla="*/ 0 w 8"/>
                <a:gd name="T3" fmla="*/ 0 h 25"/>
                <a:gd name="T4" fmla="*/ 5 w 8"/>
                <a:gd name="T5" fmla="*/ 0 h 25"/>
                <a:gd name="T6" fmla="*/ 8 w 8"/>
                <a:gd name="T7" fmla="*/ 25 h 25"/>
                <a:gd name="T8" fmla="*/ 3 w 8"/>
                <a:gd name="T9" fmla="*/ 25 h 25"/>
              </a:gdLst>
              <a:ahLst/>
              <a:cxnLst>
                <a:cxn ang="0">
                  <a:pos x="T0" y="T1"/>
                </a:cxn>
                <a:cxn ang="0">
                  <a:pos x="T2" y="T3"/>
                </a:cxn>
                <a:cxn ang="0">
                  <a:pos x="T4" y="T5"/>
                </a:cxn>
                <a:cxn ang="0">
                  <a:pos x="T6" y="T7"/>
                </a:cxn>
                <a:cxn ang="0">
                  <a:pos x="T8" y="T9"/>
                </a:cxn>
              </a:cxnLst>
              <a:rect l="0" t="0" r="r" b="b"/>
              <a:pathLst>
                <a:path w="8" h="25">
                  <a:moveTo>
                    <a:pt x="3" y="25"/>
                  </a:moveTo>
                  <a:lnTo>
                    <a:pt x="0" y="0"/>
                  </a:lnTo>
                  <a:lnTo>
                    <a:pt x="5" y="0"/>
                  </a:lnTo>
                  <a:lnTo>
                    <a:pt x="8" y="25"/>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7" name="Rectangle 159"/>
            <p:cNvSpPr>
              <a:spLocks noChangeArrowheads="1"/>
            </p:cNvSpPr>
            <p:nvPr/>
          </p:nvSpPr>
          <p:spPr bwMode="auto">
            <a:xfrm>
              <a:off x="4386571" y="3845068"/>
              <a:ext cx="15669" cy="78339"/>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8" name="Freeform 160"/>
            <p:cNvSpPr>
              <a:spLocks/>
            </p:cNvSpPr>
            <p:nvPr/>
          </p:nvSpPr>
          <p:spPr bwMode="auto">
            <a:xfrm>
              <a:off x="4292563" y="3845068"/>
              <a:ext cx="15669" cy="78339"/>
            </a:xfrm>
            <a:custGeom>
              <a:avLst/>
              <a:gdLst>
                <a:gd name="T0" fmla="*/ 5 w 5"/>
                <a:gd name="T1" fmla="*/ 25 h 25"/>
                <a:gd name="T2" fmla="*/ 0 w 5"/>
                <a:gd name="T3" fmla="*/ 25 h 25"/>
                <a:gd name="T4" fmla="*/ 2 w 5"/>
                <a:gd name="T5" fmla="*/ 0 h 25"/>
                <a:gd name="T6" fmla="*/ 5 w 5"/>
                <a:gd name="T7" fmla="*/ 0 h 25"/>
                <a:gd name="T8" fmla="*/ 5 w 5"/>
                <a:gd name="T9" fmla="*/ 25 h 25"/>
              </a:gdLst>
              <a:ahLst/>
              <a:cxnLst>
                <a:cxn ang="0">
                  <a:pos x="T0" y="T1"/>
                </a:cxn>
                <a:cxn ang="0">
                  <a:pos x="T2" y="T3"/>
                </a:cxn>
                <a:cxn ang="0">
                  <a:pos x="T4" y="T5"/>
                </a:cxn>
                <a:cxn ang="0">
                  <a:pos x="T6" y="T7"/>
                </a:cxn>
                <a:cxn ang="0">
                  <a:pos x="T8" y="T9"/>
                </a:cxn>
              </a:cxnLst>
              <a:rect l="0" t="0" r="r" b="b"/>
              <a:pathLst>
                <a:path w="5" h="25">
                  <a:moveTo>
                    <a:pt x="5" y="25"/>
                  </a:moveTo>
                  <a:lnTo>
                    <a:pt x="0" y="25"/>
                  </a:lnTo>
                  <a:lnTo>
                    <a:pt x="2" y="0"/>
                  </a:lnTo>
                  <a:lnTo>
                    <a:pt x="5" y="0"/>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9" name="Freeform 161"/>
            <p:cNvSpPr>
              <a:spLocks/>
            </p:cNvSpPr>
            <p:nvPr/>
          </p:nvSpPr>
          <p:spPr bwMode="auto">
            <a:xfrm>
              <a:off x="4198555" y="3845068"/>
              <a:ext cx="21936" cy="78339"/>
            </a:xfrm>
            <a:custGeom>
              <a:avLst/>
              <a:gdLst>
                <a:gd name="T0" fmla="*/ 5 w 7"/>
                <a:gd name="T1" fmla="*/ 25 h 25"/>
                <a:gd name="T2" fmla="*/ 0 w 7"/>
                <a:gd name="T3" fmla="*/ 25 h 25"/>
                <a:gd name="T4" fmla="*/ 2 w 7"/>
                <a:gd name="T5" fmla="*/ 0 h 25"/>
                <a:gd name="T6" fmla="*/ 7 w 7"/>
                <a:gd name="T7" fmla="*/ 0 h 25"/>
                <a:gd name="T8" fmla="*/ 5 w 7"/>
                <a:gd name="T9" fmla="*/ 25 h 25"/>
              </a:gdLst>
              <a:ahLst/>
              <a:cxnLst>
                <a:cxn ang="0">
                  <a:pos x="T0" y="T1"/>
                </a:cxn>
                <a:cxn ang="0">
                  <a:pos x="T2" y="T3"/>
                </a:cxn>
                <a:cxn ang="0">
                  <a:pos x="T4" y="T5"/>
                </a:cxn>
                <a:cxn ang="0">
                  <a:pos x="T6" y="T7"/>
                </a:cxn>
                <a:cxn ang="0">
                  <a:pos x="T8" y="T9"/>
                </a:cxn>
              </a:cxnLst>
              <a:rect l="0" t="0" r="r" b="b"/>
              <a:pathLst>
                <a:path w="7" h="25">
                  <a:moveTo>
                    <a:pt x="5" y="25"/>
                  </a:moveTo>
                  <a:lnTo>
                    <a:pt x="0" y="25"/>
                  </a:lnTo>
                  <a:lnTo>
                    <a:pt x="2" y="0"/>
                  </a:lnTo>
                  <a:lnTo>
                    <a:pt x="7" y="0"/>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0" name="Freeform 162"/>
            <p:cNvSpPr>
              <a:spLocks/>
            </p:cNvSpPr>
            <p:nvPr/>
          </p:nvSpPr>
          <p:spPr bwMode="auto">
            <a:xfrm>
              <a:off x="4104547" y="3845068"/>
              <a:ext cx="31336" cy="78339"/>
            </a:xfrm>
            <a:custGeom>
              <a:avLst/>
              <a:gdLst>
                <a:gd name="T0" fmla="*/ 5 w 10"/>
                <a:gd name="T1" fmla="*/ 25 h 25"/>
                <a:gd name="T2" fmla="*/ 0 w 10"/>
                <a:gd name="T3" fmla="*/ 25 h 25"/>
                <a:gd name="T4" fmla="*/ 5 w 10"/>
                <a:gd name="T5" fmla="*/ 0 h 25"/>
                <a:gd name="T6" fmla="*/ 10 w 10"/>
                <a:gd name="T7" fmla="*/ 2 h 25"/>
                <a:gd name="T8" fmla="*/ 5 w 10"/>
                <a:gd name="T9" fmla="*/ 25 h 25"/>
              </a:gdLst>
              <a:ahLst/>
              <a:cxnLst>
                <a:cxn ang="0">
                  <a:pos x="T0" y="T1"/>
                </a:cxn>
                <a:cxn ang="0">
                  <a:pos x="T2" y="T3"/>
                </a:cxn>
                <a:cxn ang="0">
                  <a:pos x="T4" y="T5"/>
                </a:cxn>
                <a:cxn ang="0">
                  <a:pos x="T6" y="T7"/>
                </a:cxn>
                <a:cxn ang="0">
                  <a:pos x="T8" y="T9"/>
                </a:cxn>
              </a:cxnLst>
              <a:rect l="0" t="0" r="r" b="b"/>
              <a:pathLst>
                <a:path w="10" h="25">
                  <a:moveTo>
                    <a:pt x="5" y="25"/>
                  </a:moveTo>
                  <a:lnTo>
                    <a:pt x="0" y="25"/>
                  </a:lnTo>
                  <a:lnTo>
                    <a:pt x="5" y="0"/>
                  </a:lnTo>
                  <a:lnTo>
                    <a:pt x="10"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1" name="Freeform 163"/>
            <p:cNvSpPr>
              <a:spLocks/>
            </p:cNvSpPr>
            <p:nvPr/>
          </p:nvSpPr>
          <p:spPr bwMode="auto">
            <a:xfrm>
              <a:off x="4010539" y="3845068"/>
              <a:ext cx="37603" cy="78339"/>
            </a:xfrm>
            <a:custGeom>
              <a:avLst/>
              <a:gdLst>
                <a:gd name="T0" fmla="*/ 5 w 12"/>
                <a:gd name="T1" fmla="*/ 25 h 25"/>
                <a:gd name="T2" fmla="*/ 0 w 12"/>
                <a:gd name="T3" fmla="*/ 25 h 25"/>
                <a:gd name="T4" fmla="*/ 7 w 12"/>
                <a:gd name="T5" fmla="*/ 0 h 25"/>
                <a:gd name="T6" fmla="*/ 12 w 12"/>
                <a:gd name="T7" fmla="*/ 2 h 25"/>
                <a:gd name="T8" fmla="*/ 5 w 12"/>
                <a:gd name="T9" fmla="*/ 25 h 25"/>
              </a:gdLst>
              <a:ahLst/>
              <a:cxnLst>
                <a:cxn ang="0">
                  <a:pos x="T0" y="T1"/>
                </a:cxn>
                <a:cxn ang="0">
                  <a:pos x="T2" y="T3"/>
                </a:cxn>
                <a:cxn ang="0">
                  <a:pos x="T4" y="T5"/>
                </a:cxn>
                <a:cxn ang="0">
                  <a:pos x="T6" y="T7"/>
                </a:cxn>
                <a:cxn ang="0">
                  <a:pos x="T8" y="T9"/>
                </a:cxn>
              </a:cxnLst>
              <a:rect l="0" t="0" r="r" b="b"/>
              <a:pathLst>
                <a:path w="12" h="25">
                  <a:moveTo>
                    <a:pt x="5" y="25"/>
                  </a:moveTo>
                  <a:lnTo>
                    <a:pt x="0" y="25"/>
                  </a:lnTo>
                  <a:lnTo>
                    <a:pt x="7" y="0"/>
                  </a:lnTo>
                  <a:lnTo>
                    <a:pt x="12"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2" name="Freeform 164"/>
            <p:cNvSpPr>
              <a:spLocks/>
            </p:cNvSpPr>
            <p:nvPr/>
          </p:nvSpPr>
          <p:spPr bwMode="auto">
            <a:xfrm>
              <a:off x="3916532" y="3845068"/>
              <a:ext cx="37603" cy="78339"/>
            </a:xfrm>
            <a:custGeom>
              <a:avLst/>
              <a:gdLst>
                <a:gd name="T0" fmla="*/ 5 w 12"/>
                <a:gd name="T1" fmla="*/ 25 h 25"/>
                <a:gd name="T2" fmla="*/ 0 w 12"/>
                <a:gd name="T3" fmla="*/ 25 h 25"/>
                <a:gd name="T4" fmla="*/ 10 w 12"/>
                <a:gd name="T5" fmla="*/ 0 h 25"/>
                <a:gd name="T6" fmla="*/ 12 w 12"/>
                <a:gd name="T7" fmla="*/ 2 h 25"/>
                <a:gd name="T8" fmla="*/ 5 w 12"/>
                <a:gd name="T9" fmla="*/ 25 h 25"/>
              </a:gdLst>
              <a:ahLst/>
              <a:cxnLst>
                <a:cxn ang="0">
                  <a:pos x="T0" y="T1"/>
                </a:cxn>
                <a:cxn ang="0">
                  <a:pos x="T2" y="T3"/>
                </a:cxn>
                <a:cxn ang="0">
                  <a:pos x="T4" y="T5"/>
                </a:cxn>
                <a:cxn ang="0">
                  <a:pos x="T6" y="T7"/>
                </a:cxn>
                <a:cxn ang="0">
                  <a:pos x="T8" y="T9"/>
                </a:cxn>
              </a:cxnLst>
              <a:rect l="0" t="0" r="r" b="b"/>
              <a:pathLst>
                <a:path w="12" h="25">
                  <a:moveTo>
                    <a:pt x="5" y="25"/>
                  </a:moveTo>
                  <a:lnTo>
                    <a:pt x="0" y="25"/>
                  </a:lnTo>
                  <a:lnTo>
                    <a:pt x="10" y="0"/>
                  </a:lnTo>
                  <a:lnTo>
                    <a:pt x="12"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3" name="Freeform 165"/>
            <p:cNvSpPr>
              <a:spLocks/>
            </p:cNvSpPr>
            <p:nvPr/>
          </p:nvSpPr>
          <p:spPr bwMode="auto">
            <a:xfrm>
              <a:off x="3828791" y="3845068"/>
              <a:ext cx="40738" cy="78339"/>
            </a:xfrm>
            <a:custGeom>
              <a:avLst/>
              <a:gdLst>
                <a:gd name="T0" fmla="*/ 3 w 13"/>
                <a:gd name="T1" fmla="*/ 25 h 25"/>
                <a:gd name="T2" fmla="*/ 0 w 13"/>
                <a:gd name="T3" fmla="*/ 25 h 25"/>
                <a:gd name="T4" fmla="*/ 10 w 13"/>
                <a:gd name="T5" fmla="*/ 0 h 25"/>
                <a:gd name="T6" fmla="*/ 13 w 13"/>
                <a:gd name="T7" fmla="*/ 2 h 25"/>
                <a:gd name="T8" fmla="*/ 3 w 13"/>
                <a:gd name="T9" fmla="*/ 25 h 25"/>
              </a:gdLst>
              <a:ahLst/>
              <a:cxnLst>
                <a:cxn ang="0">
                  <a:pos x="T0" y="T1"/>
                </a:cxn>
                <a:cxn ang="0">
                  <a:pos x="T2" y="T3"/>
                </a:cxn>
                <a:cxn ang="0">
                  <a:pos x="T4" y="T5"/>
                </a:cxn>
                <a:cxn ang="0">
                  <a:pos x="T6" y="T7"/>
                </a:cxn>
                <a:cxn ang="0">
                  <a:pos x="T8" y="T9"/>
                </a:cxn>
              </a:cxnLst>
              <a:rect l="0" t="0" r="r" b="b"/>
              <a:pathLst>
                <a:path w="13" h="25">
                  <a:moveTo>
                    <a:pt x="3" y="25"/>
                  </a:moveTo>
                  <a:lnTo>
                    <a:pt x="0" y="25"/>
                  </a:lnTo>
                  <a:lnTo>
                    <a:pt x="10" y="0"/>
                  </a:lnTo>
                  <a:lnTo>
                    <a:pt x="13" y="2"/>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4" name="Freeform 166"/>
            <p:cNvSpPr>
              <a:spLocks/>
            </p:cNvSpPr>
            <p:nvPr/>
          </p:nvSpPr>
          <p:spPr bwMode="auto">
            <a:xfrm>
              <a:off x="3546767" y="3845068"/>
              <a:ext cx="62672" cy="78339"/>
            </a:xfrm>
            <a:custGeom>
              <a:avLst/>
              <a:gdLst>
                <a:gd name="T0" fmla="*/ 5 w 20"/>
                <a:gd name="T1" fmla="*/ 25 h 25"/>
                <a:gd name="T2" fmla="*/ 0 w 20"/>
                <a:gd name="T3" fmla="*/ 22 h 25"/>
                <a:gd name="T4" fmla="*/ 18 w 20"/>
                <a:gd name="T5" fmla="*/ 0 h 25"/>
                <a:gd name="T6" fmla="*/ 20 w 20"/>
                <a:gd name="T7" fmla="*/ 2 h 25"/>
                <a:gd name="T8" fmla="*/ 5 w 20"/>
                <a:gd name="T9" fmla="*/ 25 h 25"/>
              </a:gdLst>
              <a:ahLst/>
              <a:cxnLst>
                <a:cxn ang="0">
                  <a:pos x="T0" y="T1"/>
                </a:cxn>
                <a:cxn ang="0">
                  <a:pos x="T2" y="T3"/>
                </a:cxn>
                <a:cxn ang="0">
                  <a:pos x="T4" y="T5"/>
                </a:cxn>
                <a:cxn ang="0">
                  <a:pos x="T6" y="T7"/>
                </a:cxn>
                <a:cxn ang="0">
                  <a:pos x="T8" y="T9"/>
                </a:cxn>
              </a:cxnLst>
              <a:rect l="0" t="0" r="r" b="b"/>
              <a:pathLst>
                <a:path w="20" h="25">
                  <a:moveTo>
                    <a:pt x="5" y="25"/>
                  </a:moveTo>
                  <a:lnTo>
                    <a:pt x="0" y="22"/>
                  </a:lnTo>
                  <a:lnTo>
                    <a:pt x="18" y="0"/>
                  </a:lnTo>
                  <a:lnTo>
                    <a:pt x="20"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5" name="Freeform 167"/>
            <p:cNvSpPr>
              <a:spLocks/>
            </p:cNvSpPr>
            <p:nvPr/>
          </p:nvSpPr>
          <p:spPr bwMode="auto">
            <a:xfrm>
              <a:off x="3900865" y="3782396"/>
              <a:ext cx="37603" cy="68939"/>
            </a:xfrm>
            <a:custGeom>
              <a:avLst/>
              <a:gdLst>
                <a:gd name="T0" fmla="*/ 5 w 12"/>
                <a:gd name="T1" fmla="*/ 22 h 22"/>
                <a:gd name="T2" fmla="*/ 0 w 12"/>
                <a:gd name="T3" fmla="*/ 20 h 22"/>
                <a:gd name="T4" fmla="*/ 10 w 12"/>
                <a:gd name="T5" fmla="*/ 0 h 22"/>
                <a:gd name="T6" fmla="*/ 12 w 12"/>
                <a:gd name="T7" fmla="*/ 0 h 22"/>
                <a:gd name="T8" fmla="*/ 5 w 12"/>
                <a:gd name="T9" fmla="*/ 22 h 22"/>
              </a:gdLst>
              <a:ahLst/>
              <a:cxnLst>
                <a:cxn ang="0">
                  <a:pos x="T0" y="T1"/>
                </a:cxn>
                <a:cxn ang="0">
                  <a:pos x="T2" y="T3"/>
                </a:cxn>
                <a:cxn ang="0">
                  <a:pos x="T4" y="T5"/>
                </a:cxn>
                <a:cxn ang="0">
                  <a:pos x="T6" y="T7"/>
                </a:cxn>
                <a:cxn ang="0">
                  <a:pos x="T8" y="T9"/>
                </a:cxn>
              </a:cxnLst>
              <a:rect l="0" t="0" r="r" b="b"/>
              <a:pathLst>
                <a:path w="12" h="22">
                  <a:moveTo>
                    <a:pt x="5" y="22"/>
                  </a:moveTo>
                  <a:lnTo>
                    <a:pt x="0" y="20"/>
                  </a:lnTo>
                  <a:lnTo>
                    <a:pt x="10" y="0"/>
                  </a:lnTo>
                  <a:lnTo>
                    <a:pt x="12" y="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6" name="Freeform 168"/>
            <p:cNvSpPr>
              <a:spLocks/>
            </p:cNvSpPr>
            <p:nvPr/>
          </p:nvSpPr>
          <p:spPr bwMode="auto">
            <a:xfrm>
              <a:off x="3813124" y="3782396"/>
              <a:ext cx="47005" cy="68939"/>
            </a:xfrm>
            <a:custGeom>
              <a:avLst/>
              <a:gdLst>
                <a:gd name="T0" fmla="*/ 5 w 15"/>
                <a:gd name="T1" fmla="*/ 22 h 22"/>
                <a:gd name="T2" fmla="*/ 0 w 15"/>
                <a:gd name="T3" fmla="*/ 20 h 22"/>
                <a:gd name="T4" fmla="*/ 13 w 15"/>
                <a:gd name="T5" fmla="*/ 0 h 22"/>
                <a:gd name="T6" fmla="*/ 15 w 15"/>
                <a:gd name="T7" fmla="*/ 0 h 22"/>
                <a:gd name="T8" fmla="*/ 5 w 15"/>
                <a:gd name="T9" fmla="*/ 22 h 22"/>
              </a:gdLst>
              <a:ahLst/>
              <a:cxnLst>
                <a:cxn ang="0">
                  <a:pos x="T0" y="T1"/>
                </a:cxn>
                <a:cxn ang="0">
                  <a:pos x="T2" y="T3"/>
                </a:cxn>
                <a:cxn ang="0">
                  <a:pos x="T4" y="T5"/>
                </a:cxn>
                <a:cxn ang="0">
                  <a:pos x="T6" y="T7"/>
                </a:cxn>
                <a:cxn ang="0">
                  <a:pos x="T8" y="T9"/>
                </a:cxn>
              </a:cxnLst>
              <a:rect l="0" t="0" r="r" b="b"/>
              <a:pathLst>
                <a:path w="15" h="22">
                  <a:moveTo>
                    <a:pt x="5" y="22"/>
                  </a:moveTo>
                  <a:lnTo>
                    <a:pt x="0" y="20"/>
                  </a:lnTo>
                  <a:lnTo>
                    <a:pt x="13" y="0"/>
                  </a:lnTo>
                  <a:lnTo>
                    <a:pt x="15" y="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7" name="Freeform 169"/>
            <p:cNvSpPr>
              <a:spLocks/>
            </p:cNvSpPr>
            <p:nvPr/>
          </p:nvSpPr>
          <p:spPr bwMode="auto">
            <a:xfrm>
              <a:off x="3985471" y="3782396"/>
              <a:ext cx="40738" cy="68939"/>
            </a:xfrm>
            <a:custGeom>
              <a:avLst/>
              <a:gdLst>
                <a:gd name="T0" fmla="*/ 5 w 13"/>
                <a:gd name="T1" fmla="*/ 22 h 22"/>
                <a:gd name="T2" fmla="*/ 0 w 13"/>
                <a:gd name="T3" fmla="*/ 20 h 22"/>
                <a:gd name="T4" fmla="*/ 8 w 13"/>
                <a:gd name="T5" fmla="*/ 0 h 22"/>
                <a:gd name="T6" fmla="*/ 13 w 13"/>
                <a:gd name="T7" fmla="*/ 0 h 22"/>
                <a:gd name="T8" fmla="*/ 5 w 13"/>
                <a:gd name="T9" fmla="*/ 22 h 22"/>
              </a:gdLst>
              <a:ahLst/>
              <a:cxnLst>
                <a:cxn ang="0">
                  <a:pos x="T0" y="T1"/>
                </a:cxn>
                <a:cxn ang="0">
                  <a:pos x="T2" y="T3"/>
                </a:cxn>
                <a:cxn ang="0">
                  <a:pos x="T4" y="T5"/>
                </a:cxn>
                <a:cxn ang="0">
                  <a:pos x="T6" y="T7"/>
                </a:cxn>
                <a:cxn ang="0">
                  <a:pos x="T8" y="T9"/>
                </a:cxn>
              </a:cxnLst>
              <a:rect l="0" t="0" r="r" b="b"/>
              <a:pathLst>
                <a:path w="13" h="22">
                  <a:moveTo>
                    <a:pt x="5" y="22"/>
                  </a:moveTo>
                  <a:lnTo>
                    <a:pt x="0" y="20"/>
                  </a:lnTo>
                  <a:lnTo>
                    <a:pt x="8" y="0"/>
                  </a:lnTo>
                  <a:lnTo>
                    <a:pt x="13" y="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8" name="Freeform 170"/>
            <p:cNvSpPr>
              <a:spLocks/>
            </p:cNvSpPr>
            <p:nvPr/>
          </p:nvSpPr>
          <p:spPr bwMode="auto">
            <a:xfrm>
              <a:off x="4079479" y="3788663"/>
              <a:ext cx="25069" cy="62672"/>
            </a:xfrm>
            <a:custGeom>
              <a:avLst/>
              <a:gdLst>
                <a:gd name="T0" fmla="*/ 3 w 8"/>
                <a:gd name="T1" fmla="*/ 20 h 20"/>
                <a:gd name="T2" fmla="*/ 0 w 8"/>
                <a:gd name="T3" fmla="*/ 18 h 20"/>
                <a:gd name="T4" fmla="*/ 3 w 8"/>
                <a:gd name="T5" fmla="*/ 0 h 20"/>
                <a:gd name="T6" fmla="*/ 8 w 8"/>
                <a:gd name="T7" fmla="*/ 0 h 20"/>
                <a:gd name="T8" fmla="*/ 3 w 8"/>
                <a:gd name="T9" fmla="*/ 20 h 20"/>
              </a:gdLst>
              <a:ahLst/>
              <a:cxnLst>
                <a:cxn ang="0">
                  <a:pos x="T0" y="T1"/>
                </a:cxn>
                <a:cxn ang="0">
                  <a:pos x="T2" y="T3"/>
                </a:cxn>
                <a:cxn ang="0">
                  <a:pos x="T4" y="T5"/>
                </a:cxn>
                <a:cxn ang="0">
                  <a:pos x="T6" y="T7"/>
                </a:cxn>
                <a:cxn ang="0">
                  <a:pos x="T8" y="T9"/>
                </a:cxn>
              </a:cxnLst>
              <a:rect l="0" t="0" r="r" b="b"/>
              <a:pathLst>
                <a:path w="8" h="20">
                  <a:moveTo>
                    <a:pt x="3" y="20"/>
                  </a:moveTo>
                  <a:lnTo>
                    <a:pt x="0" y="18"/>
                  </a:lnTo>
                  <a:lnTo>
                    <a:pt x="3" y="0"/>
                  </a:lnTo>
                  <a:lnTo>
                    <a:pt x="8" y="0"/>
                  </a:lnTo>
                  <a:lnTo>
                    <a:pt x="3"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9" name="Freeform 171"/>
            <p:cNvSpPr>
              <a:spLocks/>
            </p:cNvSpPr>
            <p:nvPr/>
          </p:nvSpPr>
          <p:spPr bwMode="auto">
            <a:xfrm>
              <a:off x="4167219" y="3782396"/>
              <a:ext cx="21936" cy="62672"/>
            </a:xfrm>
            <a:custGeom>
              <a:avLst/>
              <a:gdLst>
                <a:gd name="T0" fmla="*/ 2 w 7"/>
                <a:gd name="T1" fmla="*/ 20 h 20"/>
                <a:gd name="T2" fmla="*/ 0 w 7"/>
                <a:gd name="T3" fmla="*/ 20 h 20"/>
                <a:gd name="T4" fmla="*/ 2 w 7"/>
                <a:gd name="T5" fmla="*/ 0 h 20"/>
                <a:gd name="T6" fmla="*/ 7 w 7"/>
                <a:gd name="T7" fmla="*/ 0 h 20"/>
                <a:gd name="T8" fmla="*/ 2 w 7"/>
                <a:gd name="T9" fmla="*/ 20 h 20"/>
              </a:gdLst>
              <a:ahLst/>
              <a:cxnLst>
                <a:cxn ang="0">
                  <a:pos x="T0" y="T1"/>
                </a:cxn>
                <a:cxn ang="0">
                  <a:pos x="T2" y="T3"/>
                </a:cxn>
                <a:cxn ang="0">
                  <a:pos x="T4" y="T5"/>
                </a:cxn>
                <a:cxn ang="0">
                  <a:pos x="T6" y="T7"/>
                </a:cxn>
                <a:cxn ang="0">
                  <a:pos x="T8" y="T9"/>
                </a:cxn>
              </a:cxnLst>
              <a:rect l="0" t="0" r="r" b="b"/>
              <a:pathLst>
                <a:path w="7" h="20">
                  <a:moveTo>
                    <a:pt x="2" y="20"/>
                  </a:moveTo>
                  <a:lnTo>
                    <a:pt x="0" y="20"/>
                  </a:lnTo>
                  <a:lnTo>
                    <a:pt x="2" y="0"/>
                  </a:lnTo>
                  <a:lnTo>
                    <a:pt x="7" y="0"/>
                  </a:lnTo>
                  <a:lnTo>
                    <a:pt x="2"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0" name="Freeform 172"/>
            <p:cNvSpPr>
              <a:spLocks/>
            </p:cNvSpPr>
            <p:nvPr/>
          </p:nvSpPr>
          <p:spPr bwMode="auto">
            <a:xfrm>
              <a:off x="4251827" y="3788663"/>
              <a:ext cx="25069" cy="56405"/>
            </a:xfrm>
            <a:custGeom>
              <a:avLst/>
              <a:gdLst>
                <a:gd name="T0" fmla="*/ 5 w 8"/>
                <a:gd name="T1" fmla="*/ 18 h 18"/>
                <a:gd name="T2" fmla="*/ 0 w 8"/>
                <a:gd name="T3" fmla="*/ 18 h 18"/>
                <a:gd name="T4" fmla="*/ 3 w 8"/>
                <a:gd name="T5" fmla="*/ 0 h 18"/>
                <a:gd name="T6" fmla="*/ 8 w 8"/>
                <a:gd name="T7" fmla="*/ 0 h 18"/>
                <a:gd name="T8" fmla="*/ 5 w 8"/>
                <a:gd name="T9" fmla="*/ 18 h 18"/>
              </a:gdLst>
              <a:ahLst/>
              <a:cxnLst>
                <a:cxn ang="0">
                  <a:pos x="T0" y="T1"/>
                </a:cxn>
                <a:cxn ang="0">
                  <a:pos x="T2" y="T3"/>
                </a:cxn>
                <a:cxn ang="0">
                  <a:pos x="T4" y="T5"/>
                </a:cxn>
                <a:cxn ang="0">
                  <a:pos x="T6" y="T7"/>
                </a:cxn>
                <a:cxn ang="0">
                  <a:pos x="T8" y="T9"/>
                </a:cxn>
              </a:cxnLst>
              <a:rect l="0" t="0" r="r" b="b"/>
              <a:pathLst>
                <a:path w="8" h="18">
                  <a:moveTo>
                    <a:pt x="5" y="18"/>
                  </a:moveTo>
                  <a:lnTo>
                    <a:pt x="0" y="18"/>
                  </a:lnTo>
                  <a:lnTo>
                    <a:pt x="3" y="0"/>
                  </a:lnTo>
                  <a:lnTo>
                    <a:pt x="8" y="0"/>
                  </a:lnTo>
                  <a:lnTo>
                    <a:pt x="5" y="1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1" name="Freeform 173"/>
            <p:cNvSpPr>
              <a:spLocks/>
            </p:cNvSpPr>
            <p:nvPr/>
          </p:nvSpPr>
          <p:spPr bwMode="auto">
            <a:xfrm>
              <a:off x="4339568" y="3788663"/>
              <a:ext cx="15669" cy="56405"/>
            </a:xfrm>
            <a:custGeom>
              <a:avLst/>
              <a:gdLst>
                <a:gd name="T0" fmla="*/ 5 w 5"/>
                <a:gd name="T1" fmla="*/ 18 h 18"/>
                <a:gd name="T2" fmla="*/ 0 w 5"/>
                <a:gd name="T3" fmla="*/ 18 h 18"/>
                <a:gd name="T4" fmla="*/ 2 w 5"/>
                <a:gd name="T5" fmla="*/ 0 h 18"/>
                <a:gd name="T6" fmla="*/ 5 w 5"/>
                <a:gd name="T7" fmla="*/ 0 h 18"/>
                <a:gd name="T8" fmla="*/ 5 w 5"/>
                <a:gd name="T9" fmla="*/ 18 h 18"/>
              </a:gdLst>
              <a:ahLst/>
              <a:cxnLst>
                <a:cxn ang="0">
                  <a:pos x="T0" y="T1"/>
                </a:cxn>
                <a:cxn ang="0">
                  <a:pos x="T2" y="T3"/>
                </a:cxn>
                <a:cxn ang="0">
                  <a:pos x="T4" y="T5"/>
                </a:cxn>
                <a:cxn ang="0">
                  <a:pos x="T6" y="T7"/>
                </a:cxn>
                <a:cxn ang="0">
                  <a:pos x="T8" y="T9"/>
                </a:cxn>
              </a:cxnLst>
              <a:rect l="0" t="0" r="r" b="b"/>
              <a:pathLst>
                <a:path w="5" h="18">
                  <a:moveTo>
                    <a:pt x="5" y="18"/>
                  </a:moveTo>
                  <a:lnTo>
                    <a:pt x="0" y="18"/>
                  </a:lnTo>
                  <a:lnTo>
                    <a:pt x="2" y="0"/>
                  </a:lnTo>
                  <a:lnTo>
                    <a:pt x="5" y="0"/>
                  </a:lnTo>
                  <a:lnTo>
                    <a:pt x="5" y="1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2" name="Freeform 174"/>
            <p:cNvSpPr>
              <a:spLocks/>
            </p:cNvSpPr>
            <p:nvPr/>
          </p:nvSpPr>
          <p:spPr bwMode="auto">
            <a:xfrm>
              <a:off x="4424174" y="3788663"/>
              <a:ext cx="15669" cy="56405"/>
            </a:xfrm>
            <a:custGeom>
              <a:avLst/>
              <a:gdLst>
                <a:gd name="T0" fmla="*/ 3 w 5"/>
                <a:gd name="T1" fmla="*/ 18 h 18"/>
                <a:gd name="T2" fmla="*/ 0 w 5"/>
                <a:gd name="T3" fmla="*/ 0 h 18"/>
                <a:gd name="T4" fmla="*/ 5 w 5"/>
                <a:gd name="T5" fmla="*/ 0 h 18"/>
                <a:gd name="T6" fmla="*/ 5 w 5"/>
                <a:gd name="T7" fmla="*/ 18 h 18"/>
                <a:gd name="T8" fmla="*/ 3 w 5"/>
                <a:gd name="T9" fmla="*/ 18 h 18"/>
              </a:gdLst>
              <a:ahLst/>
              <a:cxnLst>
                <a:cxn ang="0">
                  <a:pos x="T0" y="T1"/>
                </a:cxn>
                <a:cxn ang="0">
                  <a:pos x="T2" y="T3"/>
                </a:cxn>
                <a:cxn ang="0">
                  <a:pos x="T4" y="T5"/>
                </a:cxn>
                <a:cxn ang="0">
                  <a:pos x="T6" y="T7"/>
                </a:cxn>
                <a:cxn ang="0">
                  <a:pos x="T8" y="T9"/>
                </a:cxn>
              </a:cxnLst>
              <a:rect l="0" t="0" r="r" b="b"/>
              <a:pathLst>
                <a:path w="5" h="18">
                  <a:moveTo>
                    <a:pt x="3" y="18"/>
                  </a:moveTo>
                  <a:lnTo>
                    <a:pt x="0" y="0"/>
                  </a:lnTo>
                  <a:lnTo>
                    <a:pt x="5" y="0"/>
                  </a:lnTo>
                  <a:lnTo>
                    <a:pt x="5" y="18"/>
                  </a:lnTo>
                  <a:lnTo>
                    <a:pt x="3" y="1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3" name="Freeform 175"/>
            <p:cNvSpPr>
              <a:spLocks/>
            </p:cNvSpPr>
            <p:nvPr/>
          </p:nvSpPr>
          <p:spPr bwMode="auto">
            <a:xfrm>
              <a:off x="4511915" y="3782396"/>
              <a:ext cx="15669" cy="62672"/>
            </a:xfrm>
            <a:custGeom>
              <a:avLst/>
              <a:gdLst>
                <a:gd name="T0" fmla="*/ 2 w 5"/>
                <a:gd name="T1" fmla="*/ 20 h 20"/>
                <a:gd name="T2" fmla="*/ 0 w 5"/>
                <a:gd name="T3" fmla="*/ 0 h 20"/>
                <a:gd name="T4" fmla="*/ 2 w 5"/>
                <a:gd name="T5" fmla="*/ 0 h 20"/>
                <a:gd name="T6" fmla="*/ 5 w 5"/>
                <a:gd name="T7" fmla="*/ 20 h 20"/>
                <a:gd name="T8" fmla="*/ 2 w 5"/>
                <a:gd name="T9" fmla="*/ 20 h 20"/>
              </a:gdLst>
              <a:ahLst/>
              <a:cxnLst>
                <a:cxn ang="0">
                  <a:pos x="T0" y="T1"/>
                </a:cxn>
                <a:cxn ang="0">
                  <a:pos x="T2" y="T3"/>
                </a:cxn>
                <a:cxn ang="0">
                  <a:pos x="T4" y="T5"/>
                </a:cxn>
                <a:cxn ang="0">
                  <a:pos x="T6" y="T7"/>
                </a:cxn>
                <a:cxn ang="0">
                  <a:pos x="T8" y="T9"/>
                </a:cxn>
              </a:cxnLst>
              <a:rect l="0" t="0" r="r" b="b"/>
              <a:pathLst>
                <a:path w="5" h="20">
                  <a:moveTo>
                    <a:pt x="2" y="20"/>
                  </a:moveTo>
                  <a:lnTo>
                    <a:pt x="0" y="0"/>
                  </a:lnTo>
                  <a:lnTo>
                    <a:pt x="2" y="0"/>
                  </a:lnTo>
                  <a:lnTo>
                    <a:pt x="5" y="20"/>
                  </a:lnTo>
                  <a:lnTo>
                    <a:pt x="2"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4" name="Freeform 179"/>
            <p:cNvSpPr>
              <a:spLocks/>
            </p:cNvSpPr>
            <p:nvPr/>
          </p:nvSpPr>
          <p:spPr bwMode="auto">
            <a:xfrm>
              <a:off x="3556169" y="3782396"/>
              <a:ext cx="53272" cy="68939"/>
            </a:xfrm>
            <a:custGeom>
              <a:avLst/>
              <a:gdLst>
                <a:gd name="T0" fmla="*/ 2 w 17"/>
                <a:gd name="T1" fmla="*/ 22 h 22"/>
                <a:gd name="T2" fmla="*/ 0 w 17"/>
                <a:gd name="T3" fmla="*/ 20 h 22"/>
                <a:gd name="T4" fmla="*/ 15 w 17"/>
                <a:gd name="T5" fmla="*/ 0 h 22"/>
                <a:gd name="T6" fmla="*/ 17 w 17"/>
                <a:gd name="T7" fmla="*/ 2 h 22"/>
                <a:gd name="T8" fmla="*/ 2 w 17"/>
                <a:gd name="T9" fmla="*/ 22 h 22"/>
              </a:gdLst>
              <a:ahLst/>
              <a:cxnLst>
                <a:cxn ang="0">
                  <a:pos x="T0" y="T1"/>
                </a:cxn>
                <a:cxn ang="0">
                  <a:pos x="T2" y="T3"/>
                </a:cxn>
                <a:cxn ang="0">
                  <a:pos x="T4" y="T5"/>
                </a:cxn>
                <a:cxn ang="0">
                  <a:pos x="T6" y="T7"/>
                </a:cxn>
                <a:cxn ang="0">
                  <a:pos x="T8" y="T9"/>
                </a:cxn>
              </a:cxnLst>
              <a:rect l="0" t="0" r="r" b="b"/>
              <a:pathLst>
                <a:path w="17" h="22">
                  <a:moveTo>
                    <a:pt x="2" y="22"/>
                  </a:moveTo>
                  <a:lnTo>
                    <a:pt x="0" y="20"/>
                  </a:lnTo>
                  <a:lnTo>
                    <a:pt x="15" y="0"/>
                  </a:lnTo>
                  <a:lnTo>
                    <a:pt x="17" y="2"/>
                  </a:lnTo>
                  <a:lnTo>
                    <a:pt x="2"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grpSp>
      <p:grpSp>
        <p:nvGrpSpPr>
          <p:cNvPr id="65" name="Group 64"/>
          <p:cNvGrpSpPr/>
          <p:nvPr/>
        </p:nvGrpSpPr>
        <p:grpSpPr>
          <a:xfrm>
            <a:off x="10470434" y="3738636"/>
            <a:ext cx="817415" cy="1512380"/>
            <a:chOff x="4618455" y="3337427"/>
            <a:chExt cx="641895" cy="1187634"/>
          </a:xfrm>
        </p:grpSpPr>
        <p:sp>
          <p:nvSpPr>
            <p:cNvPr id="66" name="Freeform 121"/>
            <p:cNvSpPr>
              <a:spLocks/>
            </p:cNvSpPr>
            <p:nvPr/>
          </p:nvSpPr>
          <p:spPr bwMode="auto">
            <a:xfrm>
              <a:off x="4934951" y="3772996"/>
              <a:ext cx="303960" cy="363497"/>
            </a:xfrm>
            <a:custGeom>
              <a:avLst/>
              <a:gdLst>
                <a:gd name="T0" fmla="*/ 25 w 97"/>
                <a:gd name="T1" fmla="*/ 0 h 116"/>
                <a:gd name="T2" fmla="*/ 97 w 97"/>
                <a:gd name="T3" fmla="*/ 116 h 116"/>
                <a:gd name="T4" fmla="*/ 65 w 97"/>
                <a:gd name="T5" fmla="*/ 116 h 116"/>
                <a:gd name="T6" fmla="*/ 0 w 97"/>
                <a:gd name="T7" fmla="*/ 0 h 116"/>
                <a:gd name="T8" fmla="*/ 25 w 97"/>
                <a:gd name="T9" fmla="*/ 0 h 116"/>
              </a:gdLst>
              <a:ahLst/>
              <a:cxnLst>
                <a:cxn ang="0">
                  <a:pos x="T0" y="T1"/>
                </a:cxn>
                <a:cxn ang="0">
                  <a:pos x="T2" y="T3"/>
                </a:cxn>
                <a:cxn ang="0">
                  <a:pos x="T4" y="T5"/>
                </a:cxn>
                <a:cxn ang="0">
                  <a:pos x="T6" y="T7"/>
                </a:cxn>
                <a:cxn ang="0">
                  <a:pos x="T8" y="T9"/>
                </a:cxn>
              </a:cxnLst>
              <a:rect l="0" t="0" r="r" b="b"/>
              <a:pathLst>
                <a:path w="97" h="116">
                  <a:moveTo>
                    <a:pt x="25" y="0"/>
                  </a:moveTo>
                  <a:lnTo>
                    <a:pt x="97" y="116"/>
                  </a:lnTo>
                  <a:lnTo>
                    <a:pt x="65" y="116"/>
                  </a:lnTo>
                  <a:lnTo>
                    <a:pt x="0" y="0"/>
                  </a:lnTo>
                  <a:lnTo>
                    <a:pt x="25" y="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7" name="Freeform 123"/>
            <p:cNvSpPr>
              <a:spLocks/>
            </p:cNvSpPr>
            <p:nvPr/>
          </p:nvSpPr>
          <p:spPr bwMode="auto">
            <a:xfrm>
              <a:off x="4753203" y="3995481"/>
              <a:ext cx="47005" cy="100275"/>
            </a:xfrm>
            <a:custGeom>
              <a:avLst/>
              <a:gdLst>
                <a:gd name="T0" fmla="*/ 10 w 15"/>
                <a:gd name="T1" fmla="*/ 32 h 32"/>
                <a:gd name="T2" fmla="*/ 0 w 15"/>
                <a:gd name="T3" fmla="*/ 2 h 32"/>
                <a:gd name="T4" fmla="*/ 5 w 15"/>
                <a:gd name="T5" fmla="*/ 0 h 32"/>
                <a:gd name="T6" fmla="*/ 15 w 15"/>
                <a:gd name="T7" fmla="*/ 32 h 32"/>
                <a:gd name="T8" fmla="*/ 10 w 15"/>
                <a:gd name="T9" fmla="*/ 32 h 32"/>
              </a:gdLst>
              <a:ahLst/>
              <a:cxnLst>
                <a:cxn ang="0">
                  <a:pos x="T0" y="T1"/>
                </a:cxn>
                <a:cxn ang="0">
                  <a:pos x="T2" y="T3"/>
                </a:cxn>
                <a:cxn ang="0">
                  <a:pos x="T4" y="T5"/>
                </a:cxn>
                <a:cxn ang="0">
                  <a:pos x="T6" y="T7"/>
                </a:cxn>
                <a:cxn ang="0">
                  <a:pos x="T8" y="T9"/>
                </a:cxn>
              </a:cxnLst>
              <a:rect l="0" t="0" r="r" b="b"/>
              <a:pathLst>
                <a:path w="15" h="32">
                  <a:moveTo>
                    <a:pt x="10" y="32"/>
                  </a:moveTo>
                  <a:lnTo>
                    <a:pt x="0" y="2"/>
                  </a:lnTo>
                  <a:lnTo>
                    <a:pt x="5" y="0"/>
                  </a:lnTo>
                  <a:lnTo>
                    <a:pt x="15" y="32"/>
                  </a:lnTo>
                  <a:lnTo>
                    <a:pt x="10" y="3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8" name="Freeform 128"/>
            <p:cNvSpPr>
              <a:spLocks/>
            </p:cNvSpPr>
            <p:nvPr/>
          </p:nvSpPr>
          <p:spPr bwMode="auto">
            <a:xfrm>
              <a:off x="4856610" y="3995481"/>
              <a:ext cx="47005" cy="100275"/>
            </a:xfrm>
            <a:custGeom>
              <a:avLst/>
              <a:gdLst>
                <a:gd name="T0" fmla="*/ 12 w 15"/>
                <a:gd name="T1" fmla="*/ 32 h 32"/>
                <a:gd name="T2" fmla="*/ 0 w 15"/>
                <a:gd name="T3" fmla="*/ 2 h 32"/>
                <a:gd name="T4" fmla="*/ 2 w 15"/>
                <a:gd name="T5" fmla="*/ 0 h 32"/>
                <a:gd name="T6" fmla="*/ 15 w 15"/>
                <a:gd name="T7" fmla="*/ 32 h 32"/>
                <a:gd name="T8" fmla="*/ 12 w 15"/>
                <a:gd name="T9" fmla="*/ 32 h 32"/>
              </a:gdLst>
              <a:ahLst/>
              <a:cxnLst>
                <a:cxn ang="0">
                  <a:pos x="T0" y="T1"/>
                </a:cxn>
                <a:cxn ang="0">
                  <a:pos x="T2" y="T3"/>
                </a:cxn>
                <a:cxn ang="0">
                  <a:pos x="T4" y="T5"/>
                </a:cxn>
                <a:cxn ang="0">
                  <a:pos x="T6" y="T7"/>
                </a:cxn>
                <a:cxn ang="0">
                  <a:pos x="T8" y="T9"/>
                </a:cxn>
              </a:cxnLst>
              <a:rect l="0" t="0" r="r" b="b"/>
              <a:pathLst>
                <a:path w="15" h="32">
                  <a:moveTo>
                    <a:pt x="12" y="32"/>
                  </a:moveTo>
                  <a:lnTo>
                    <a:pt x="0" y="2"/>
                  </a:lnTo>
                  <a:lnTo>
                    <a:pt x="2" y="0"/>
                  </a:lnTo>
                  <a:lnTo>
                    <a:pt x="15" y="32"/>
                  </a:lnTo>
                  <a:lnTo>
                    <a:pt x="12" y="3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9" name="Freeform 129"/>
            <p:cNvSpPr>
              <a:spLocks/>
            </p:cNvSpPr>
            <p:nvPr/>
          </p:nvSpPr>
          <p:spPr bwMode="auto">
            <a:xfrm>
              <a:off x="4950618" y="3995481"/>
              <a:ext cx="62672" cy="100275"/>
            </a:xfrm>
            <a:custGeom>
              <a:avLst/>
              <a:gdLst>
                <a:gd name="T0" fmla="*/ 15 w 20"/>
                <a:gd name="T1" fmla="*/ 32 h 32"/>
                <a:gd name="T2" fmla="*/ 0 w 20"/>
                <a:gd name="T3" fmla="*/ 2 h 32"/>
                <a:gd name="T4" fmla="*/ 5 w 20"/>
                <a:gd name="T5" fmla="*/ 0 h 32"/>
                <a:gd name="T6" fmla="*/ 20 w 20"/>
                <a:gd name="T7" fmla="*/ 32 h 32"/>
                <a:gd name="T8" fmla="*/ 15 w 20"/>
                <a:gd name="T9" fmla="*/ 32 h 32"/>
              </a:gdLst>
              <a:ahLst/>
              <a:cxnLst>
                <a:cxn ang="0">
                  <a:pos x="T0" y="T1"/>
                </a:cxn>
                <a:cxn ang="0">
                  <a:pos x="T2" y="T3"/>
                </a:cxn>
                <a:cxn ang="0">
                  <a:pos x="T4" y="T5"/>
                </a:cxn>
                <a:cxn ang="0">
                  <a:pos x="T6" y="T7"/>
                </a:cxn>
                <a:cxn ang="0">
                  <a:pos x="T8" y="T9"/>
                </a:cxn>
              </a:cxnLst>
              <a:rect l="0" t="0" r="r" b="b"/>
              <a:pathLst>
                <a:path w="20" h="32">
                  <a:moveTo>
                    <a:pt x="15" y="32"/>
                  </a:moveTo>
                  <a:lnTo>
                    <a:pt x="0" y="2"/>
                  </a:lnTo>
                  <a:lnTo>
                    <a:pt x="5" y="0"/>
                  </a:lnTo>
                  <a:lnTo>
                    <a:pt x="20" y="32"/>
                  </a:lnTo>
                  <a:lnTo>
                    <a:pt x="15" y="3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0" name="Freeform 133"/>
            <p:cNvSpPr>
              <a:spLocks/>
            </p:cNvSpPr>
            <p:nvPr/>
          </p:nvSpPr>
          <p:spPr bwMode="auto">
            <a:xfrm>
              <a:off x="5185639" y="3782396"/>
              <a:ext cx="53272" cy="68939"/>
            </a:xfrm>
            <a:custGeom>
              <a:avLst/>
              <a:gdLst>
                <a:gd name="T0" fmla="*/ 15 w 17"/>
                <a:gd name="T1" fmla="*/ 22 h 22"/>
                <a:gd name="T2" fmla="*/ 0 w 17"/>
                <a:gd name="T3" fmla="*/ 2 h 22"/>
                <a:gd name="T4" fmla="*/ 2 w 17"/>
                <a:gd name="T5" fmla="*/ 0 h 22"/>
                <a:gd name="T6" fmla="*/ 17 w 17"/>
                <a:gd name="T7" fmla="*/ 20 h 22"/>
                <a:gd name="T8" fmla="*/ 15 w 17"/>
                <a:gd name="T9" fmla="*/ 22 h 22"/>
              </a:gdLst>
              <a:ahLst/>
              <a:cxnLst>
                <a:cxn ang="0">
                  <a:pos x="T0" y="T1"/>
                </a:cxn>
                <a:cxn ang="0">
                  <a:pos x="T2" y="T3"/>
                </a:cxn>
                <a:cxn ang="0">
                  <a:pos x="T4" y="T5"/>
                </a:cxn>
                <a:cxn ang="0">
                  <a:pos x="T6" y="T7"/>
                </a:cxn>
                <a:cxn ang="0">
                  <a:pos x="T8" y="T9"/>
                </a:cxn>
              </a:cxnLst>
              <a:rect l="0" t="0" r="r" b="b"/>
              <a:pathLst>
                <a:path w="17" h="22">
                  <a:moveTo>
                    <a:pt x="15" y="22"/>
                  </a:moveTo>
                  <a:lnTo>
                    <a:pt x="0" y="2"/>
                  </a:lnTo>
                  <a:lnTo>
                    <a:pt x="2" y="0"/>
                  </a:lnTo>
                  <a:lnTo>
                    <a:pt x="17" y="20"/>
                  </a:lnTo>
                  <a:lnTo>
                    <a:pt x="1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1" name="Freeform 134"/>
            <p:cNvSpPr>
              <a:spLocks/>
            </p:cNvSpPr>
            <p:nvPr/>
          </p:nvSpPr>
          <p:spPr bwMode="auto">
            <a:xfrm>
              <a:off x="5097898" y="3782396"/>
              <a:ext cx="56405" cy="68939"/>
            </a:xfrm>
            <a:custGeom>
              <a:avLst/>
              <a:gdLst>
                <a:gd name="T0" fmla="*/ 15 w 18"/>
                <a:gd name="T1" fmla="*/ 22 h 22"/>
                <a:gd name="T2" fmla="*/ 0 w 18"/>
                <a:gd name="T3" fmla="*/ 2 h 22"/>
                <a:gd name="T4" fmla="*/ 5 w 18"/>
                <a:gd name="T5" fmla="*/ 0 h 22"/>
                <a:gd name="T6" fmla="*/ 18 w 18"/>
                <a:gd name="T7" fmla="*/ 20 h 22"/>
                <a:gd name="T8" fmla="*/ 15 w 18"/>
                <a:gd name="T9" fmla="*/ 22 h 22"/>
              </a:gdLst>
              <a:ahLst/>
              <a:cxnLst>
                <a:cxn ang="0">
                  <a:pos x="T0" y="T1"/>
                </a:cxn>
                <a:cxn ang="0">
                  <a:pos x="T2" y="T3"/>
                </a:cxn>
                <a:cxn ang="0">
                  <a:pos x="T4" y="T5"/>
                </a:cxn>
                <a:cxn ang="0">
                  <a:pos x="T6" y="T7"/>
                </a:cxn>
                <a:cxn ang="0">
                  <a:pos x="T8" y="T9"/>
                </a:cxn>
              </a:cxnLst>
              <a:rect l="0" t="0" r="r" b="b"/>
              <a:pathLst>
                <a:path w="18" h="22">
                  <a:moveTo>
                    <a:pt x="15" y="22"/>
                  </a:moveTo>
                  <a:lnTo>
                    <a:pt x="0" y="2"/>
                  </a:lnTo>
                  <a:lnTo>
                    <a:pt x="5" y="0"/>
                  </a:lnTo>
                  <a:lnTo>
                    <a:pt x="18" y="20"/>
                  </a:lnTo>
                  <a:lnTo>
                    <a:pt x="1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2" name="Freeform 136"/>
            <p:cNvSpPr>
              <a:spLocks/>
            </p:cNvSpPr>
            <p:nvPr/>
          </p:nvSpPr>
          <p:spPr bwMode="auto">
            <a:xfrm>
              <a:off x="4878547" y="3923409"/>
              <a:ext cx="31336" cy="72072"/>
            </a:xfrm>
            <a:custGeom>
              <a:avLst/>
              <a:gdLst>
                <a:gd name="T0" fmla="*/ 10 w 10"/>
                <a:gd name="T1" fmla="*/ 23 h 23"/>
                <a:gd name="T2" fmla="*/ 0 w 10"/>
                <a:gd name="T3" fmla="*/ 0 h 23"/>
                <a:gd name="T4" fmla="*/ 10 w 10"/>
                <a:gd name="T5" fmla="*/ 23 h 23"/>
              </a:gdLst>
              <a:ahLst/>
              <a:cxnLst>
                <a:cxn ang="0">
                  <a:pos x="T0" y="T1"/>
                </a:cxn>
                <a:cxn ang="0">
                  <a:pos x="T2" y="T3"/>
                </a:cxn>
                <a:cxn ang="0">
                  <a:pos x="T4" y="T5"/>
                </a:cxn>
              </a:cxnLst>
              <a:rect l="0" t="0" r="r" b="b"/>
              <a:pathLst>
                <a:path w="10" h="23">
                  <a:moveTo>
                    <a:pt x="10" y="23"/>
                  </a:moveTo>
                  <a:lnTo>
                    <a:pt x="0" y="0"/>
                  </a:lnTo>
                  <a:lnTo>
                    <a:pt x="10" y="23"/>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3" name="Line 137"/>
            <p:cNvSpPr>
              <a:spLocks noChangeShapeType="1"/>
            </p:cNvSpPr>
            <p:nvPr/>
          </p:nvSpPr>
          <p:spPr bwMode="auto">
            <a:xfrm flipH="1" flipV="1">
              <a:off x="4878547" y="3923409"/>
              <a:ext cx="31336" cy="7207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4" name="Freeform 138"/>
            <p:cNvSpPr>
              <a:spLocks/>
            </p:cNvSpPr>
            <p:nvPr/>
          </p:nvSpPr>
          <p:spPr bwMode="auto">
            <a:xfrm>
              <a:off x="4778272" y="3923409"/>
              <a:ext cx="37603" cy="78339"/>
            </a:xfrm>
            <a:custGeom>
              <a:avLst/>
              <a:gdLst>
                <a:gd name="T0" fmla="*/ 7 w 12"/>
                <a:gd name="T1" fmla="*/ 25 h 25"/>
                <a:gd name="T2" fmla="*/ 0 w 12"/>
                <a:gd name="T3" fmla="*/ 0 h 25"/>
                <a:gd name="T4" fmla="*/ 5 w 12"/>
                <a:gd name="T5" fmla="*/ 0 h 25"/>
                <a:gd name="T6" fmla="*/ 12 w 12"/>
                <a:gd name="T7" fmla="*/ 23 h 25"/>
                <a:gd name="T8" fmla="*/ 7 w 12"/>
                <a:gd name="T9" fmla="*/ 25 h 25"/>
              </a:gdLst>
              <a:ahLst/>
              <a:cxnLst>
                <a:cxn ang="0">
                  <a:pos x="T0" y="T1"/>
                </a:cxn>
                <a:cxn ang="0">
                  <a:pos x="T2" y="T3"/>
                </a:cxn>
                <a:cxn ang="0">
                  <a:pos x="T4" y="T5"/>
                </a:cxn>
                <a:cxn ang="0">
                  <a:pos x="T6" y="T7"/>
                </a:cxn>
                <a:cxn ang="0">
                  <a:pos x="T8" y="T9"/>
                </a:cxn>
              </a:cxnLst>
              <a:rect l="0" t="0" r="r" b="b"/>
              <a:pathLst>
                <a:path w="12" h="25">
                  <a:moveTo>
                    <a:pt x="7" y="25"/>
                  </a:moveTo>
                  <a:lnTo>
                    <a:pt x="0" y="0"/>
                  </a:lnTo>
                  <a:lnTo>
                    <a:pt x="5" y="0"/>
                  </a:lnTo>
                  <a:lnTo>
                    <a:pt x="12" y="23"/>
                  </a:lnTo>
                  <a:lnTo>
                    <a:pt x="7"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5" name="Freeform 139"/>
            <p:cNvSpPr>
              <a:spLocks/>
            </p:cNvSpPr>
            <p:nvPr/>
          </p:nvSpPr>
          <p:spPr bwMode="auto">
            <a:xfrm>
              <a:off x="4684264" y="3923409"/>
              <a:ext cx="31336" cy="78339"/>
            </a:xfrm>
            <a:custGeom>
              <a:avLst/>
              <a:gdLst>
                <a:gd name="T0" fmla="*/ 7 w 10"/>
                <a:gd name="T1" fmla="*/ 25 h 25"/>
                <a:gd name="T2" fmla="*/ 0 w 10"/>
                <a:gd name="T3" fmla="*/ 0 h 25"/>
                <a:gd name="T4" fmla="*/ 5 w 10"/>
                <a:gd name="T5" fmla="*/ 0 h 25"/>
                <a:gd name="T6" fmla="*/ 10 w 10"/>
                <a:gd name="T7" fmla="*/ 23 h 25"/>
                <a:gd name="T8" fmla="*/ 7 w 10"/>
                <a:gd name="T9" fmla="*/ 25 h 25"/>
              </a:gdLst>
              <a:ahLst/>
              <a:cxnLst>
                <a:cxn ang="0">
                  <a:pos x="T0" y="T1"/>
                </a:cxn>
                <a:cxn ang="0">
                  <a:pos x="T2" y="T3"/>
                </a:cxn>
                <a:cxn ang="0">
                  <a:pos x="T4" y="T5"/>
                </a:cxn>
                <a:cxn ang="0">
                  <a:pos x="T6" y="T7"/>
                </a:cxn>
                <a:cxn ang="0">
                  <a:pos x="T8" y="T9"/>
                </a:cxn>
              </a:cxnLst>
              <a:rect l="0" t="0" r="r" b="b"/>
              <a:pathLst>
                <a:path w="10" h="25">
                  <a:moveTo>
                    <a:pt x="7" y="25"/>
                  </a:moveTo>
                  <a:lnTo>
                    <a:pt x="0" y="0"/>
                  </a:lnTo>
                  <a:lnTo>
                    <a:pt x="5" y="0"/>
                  </a:lnTo>
                  <a:lnTo>
                    <a:pt x="10" y="23"/>
                  </a:lnTo>
                  <a:lnTo>
                    <a:pt x="7"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6" name="Freeform 154"/>
            <p:cNvSpPr>
              <a:spLocks/>
            </p:cNvSpPr>
            <p:nvPr/>
          </p:nvSpPr>
          <p:spPr bwMode="auto">
            <a:xfrm>
              <a:off x="4825274" y="3845068"/>
              <a:ext cx="37603" cy="78339"/>
            </a:xfrm>
            <a:custGeom>
              <a:avLst/>
              <a:gdLst>
                <a:gd name="T0" fmla="*/ 10 w 12"/>
                <a:gd name="T1" fmla="*/ 25 h 25"/>
                <a:gd name="T2" fmla="*/ 0 w 12"/>
                <a:gd name="T3" fmla="*/ 2 h 25"/>
                <a:gd name="T4" fmla="*/ 2 w 12"/>
                <a:gd name="T5" fmla="*/ 0 h 25"/>
                <a:gd name="T6" fmla="*/ 12 w 12"/>
                <a:gd name="T7" fmla="*/ 25 h 25"/>
                <a:gd name="T8" fmla="*/ 10 w 12"/>
                <a:gd name="T9" fmla="*/ 25 h 25"/>
              </a:gdLst>
              <a:ahLst/>
              <a:cxnLst>
                <a:cxn ang="0">
                  <a:pos x="T0" y="T1"/>
                </a:cxn>
                <a:cxn ang="0">
                  <a:pos x="T2" y="T3"/>
                </a:cxn>
                <a:cxn ang="0">
                  <a:pos x="T4" y="T5"/>
                </a:cxn>
                <a:cxn ang="0">
                  <a:pos x="T6" y="T7"/>
                </a:cxn>
                <a:cxn ang="0">
                  <a:pos x="T8" y="T9"/>
                </a:cxn>
              </a:cxnLst>
              <a:rect l="0" t="0" r="r" b="b"/>
              <a:pathLst>
                <a:path w="12" h="25">
                  <a:moveTo>
                    <a:pt x="10" y="25"/>
                  </a:moveTo>
                  <a:lnTo>
                    <a:pt x="0" y="2"/>
                  </a:lnTo>
                  <a:lnTo>
                    <a:pt x="2" y="0"/>
                  </a:lnTo>
                  <a:lnTo>
                    <a:pt x="12" y="25"/>
                  </a:lnTo>
                  <a:lnTo>
                    <a:pt x="10"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7" name="Freeform 155"/>
            <p:cNvSpPr>
              <a:spLocks/>
            </p:cNvSpPr>
            <p:nvPr/>
          </p:nvSpPr>
          <p:spPr bwMode="auto">
            <a:xfrm>
              <a:off x="4737534" y="3845068"/>
              <a:ext cx="31336" cy="78339"/>
            </a:xfrm>
            <a:custGeom>
              <a:avLst/>
              <a:gdLst>
                <a:gd name="T0" fmla="*/ 8 w 10"/>
                <a:gd name="T1" fmla="*/ 25 h 25"/>
                <a:gd name="T2" fmla="*/ 0 w 10"/>
                <a:gd name="T3" fmla="*/ 2 h 25"/>
                <a:gd name="T4" fmla="*/ 3 w 10"/>
                <a:gd name="T5" fmla="*/ 0 h 25"/>
                <a:gd name="T6" fmla="*/ 10 w 10"/>
                <a:gd name="T7" fmla="*/ 25 h 25"/>
                <a:gd name="T8" fmla="*/ 8 w 10"/>
                <a:gd name="T9" fmla="*/ 25 h 25"/>
              </a:gdLst>
              <a:ahLst/>
              <a:cxnLst>
                <a:cxn ang="0">
                  <a:pos x="T0" y="T1"/>
                </a:cxn>
                <a:cxn ang="0">
                  <a:pos x="T2" y="T3"/>
                </a:cxn>
                <a:cxn ang="0">
                  <a:pos x="T4" y="T5"/>
                </a:cxn>
                <a:cxn ang="0">
                  <a:pos x="T6" y="T7"/>
                </a:cxn>
                <a:cxn ang="0">
                  <a:pos x="T8" y="T9"/>
                </a:cxn>
              </a:cxnLst>
              <a:rect l="0" t="0" r="r" b="b"/>
              <a:pathLst>
                <a:path w="10" h="25">
                  <a:moveTo>
                    <a:pt x="8" y="25"/>
                  </a:moveTo>
                  <a:lnTo>
                    <a:pt x="0" y="2"/>
                  </a:lnTo>
                  <a:lnTo>
                    <a:pt x="3" y="0"/>
                  </a:lnTo>
                  <a:lnTo>
                    <a:pt x="10" y="25"/>
                  </a:lnTo>
                  <a:lnTo>
                    <a:pt x="8"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8" name="Freeform 156"/>
            <p:cNvSpPr>
              <a:spLocks/>
            </p:cNvSpPr>
            <p:nvPr/>
          </p:nvSpPr>
          <p:spPr bwMode="auto">
            <a:xfrm>
              <a:off x="4643526" y="3845068"/>
              <a:ext cx="31336" cy="78339"/>
            </a:xfrm>
            <a:custGeom>
              <a:avLst/>
              <a:gdLst>
                <a:gd name="T0" fmla="*/ 8 w 10"/>
                <a:gd name="T1" fmla="*/ 25 h 25"/>
                <a:gd name="T2" fmla="*/ 0 w 10"/>
                <a:gd name="T3" fmla="*/ 2 h 25"/>
                <a:gd name="T4" fmla="*/ 5 w 10"/>
                <a:gd name="T5" fmla="*/ 0 h 25"/>
                <a:gd name="T6" fmla="*/ 10 w 10"/>
                <a:gd name="T7" fmla="*/ 25 h 25"/>
                <a:gd name="T8" fmla="*/ 8 w 10"/>
                <a:gd name="T9" fmla="*/ 25 h 25"/>
              </a:gdLst>
              <a:ahLst/>
              <a:cxnLst>
                <a:cxn ang="0">
                  <a:pos x="T0" y="T1"/>
                </a:cxn>
                <a:cxn ang="0">
                  <a:pos x="T2" y="T3"/>
                </a:cxn>
                <a:cxn ang="0">
                  <a:pos x="T4" y="T5"/>
                </a:cxn>
                <a:cxn ang="0">
                  <a:pos x="T6" y="T7"/>
                </a:cxn>
                <a:cxn ang="0">
                  <a:pos x="T8" y="T9"/>
                </a:cxn>
              </a:cxnLst>
              <a:rect l="0" t="0" r="r" b="b"/>
              <a:pathLst>
                <a:path w="10" h="25">
                  <a:moveTo>
                    <a:pt x="8" y="25"/>
                  </a:moveTo>
                  <a:lnTo>
                    <a:pt x="0" y="2"/>
                  </a:lnTo>
                  <a:lnTo>
                    <a:pt x="5" y="0"/>
                  </a:lnTo>
                  <a:lnTo>
                    <a:pt x="10" y="25"/>
                  </a:lnTo>
                  <a:lnTo>
                    <a:pt x="8"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9" name="Freeform 177"/>
            <p:cNvSpPr>
              <a:spLocks/>
            </p:cNvSpPr>
            <p:nvPr/>
          </p:nvSpPr>
          <p:spPr bwMode="auto">
            <a:xfrm>
              <a:off x="4674862" y="3782396"/>
              <a:ext cx="25069" cy="68939"/>
            </a:xfrm>
            <a:custGeom>
              <a:avLst/>
              <a:gdLst>
                <a:gd name="T0" fmla="*/ 5 w 8"/>
                <a:gd name="T1" fmla="*/ 22 h 22"/>
                <a:gd name="T2" fmla="*/ 0 w 8"/>
                <a:gd name="T3" fmla="*/ 2 h 22"/>
                <a:gd name="T4" fmla="*/ 3 w 8"/>
                <a:gd name="T5" fmla="*/ 0 h 22"/>
                <a:gd name="T6" fmla="*/ 8 w 8"/>
                <a:gd name="T7" fmla="*/ 20 h 22"/>
                <a:gd name="T8" fmla="*/ 5 w 8"/>
                <a:gd name="T9" fmla="*/ 22 h 22"/>
              </a:gdLst>
              <a:ahLst/>
              <a:cxnLst>
                <a:cxn ang="0">
                  <a:pos x="T0" y="T1"/>
                </a:cxn>
                <a:cxn ang="0">
                  <a:pos x="T2" y="T3"/>
                </a:cxn>
                <a:cxn ang="0">
                  <a:pos x="T4" y="T5"/>
                </a:cxn>
                <a:cxn ang="0">
                  <a:pos x="T6" y="T7"/>
                </a:cxn>
                <a:cxn ang="0">
                  <a:pos x="T8" y="T9"/>
                </a:cxn>
              </a:cxnLst>
              <a:rect l="0" t="0" r="r" b="b"/>
              <a:pathLst>
                <a:path w="8" h="22">
                  <a:moveTo>
                    <a:pt x="5" y="22"/>
                  </a:moveTo>
                  <a:lnTo>
                    <a:pt x="0" y="2"/>
                  </a:lnTo>
                  <a:lnTo>
                    <a:pt x="3" y="0"/>
                  </a:lnTo>
                  <a:lnTo>
                    <a:pt x="8" y="2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0" name="Freeform 178"/>
            <p:cNvSpPr>
              <a:spLocks/>
            </p:cNvSpPr>
            <p:nvPr/>
          </p:nvSpPr>
          <p:spPr bwMode="auto">
            <a:xfrm>
              <a:off x="4753203" y="3782396"/>
              <a:ext cx="40738" cy="68939"/>
            </a:xfrm>
            <a:custGeom>
              <a:avLst/>
              <a:gdLst>
                <a:gd name="T0" fmla="*/ 8 w 13"/>
                <a:gd name="T1" fmla="*/ 22 h 22"/>
                <a:gd name="T2" fmla="*/ 0 w 13"/>
                <a:gd name="T3" fmla="*/ 0 h 22"/>
                <a:gd name="T4" fmla="*/ 3 w 13"/>
                <a:gd name="T5" fmla="*/ 0 h 22"/>
                <a:gd name="T6" fmla="*/ 13 w 13"/>
                <a:gd name="T7" fmla="*/ 20 h 22"/>
                <a:gd name="T8" fmla="*/ 8 w 13"/>
                <a:gd name="T9" fmla="*/ 22 h 22"/>
              </a:gdLst>
              <a:ahLst/>
              <a:cxnLst>
                <a:cxn ang="0">
                  <a:pos x="T0" y="T1"/>
                </a:cxn>
                <a:cxn ang="0">
                  <a:pos x="T2" y="T3"/>
                </a:cxn>
                <a:cxn ang="0">
                  <a:pos x="T4" y="T5"/>
                </a:cxn>
                <a:cxn ang="0">
                  <a:pos x="T6" y="T7"/>
                </a:cxn>
                <a:cxn ang="0">
                  <a:pos x="T8" y="T9"/>
                </a:cxn>
              </a:cxnLst>
              <a:rect l="0" t="0" r="r" b="b"/>
              <a:pathLst>
                <a:path w="13" h="22">
                  <a:moveTo>
                    <a:pt x="8" y="22"/>
                  </a:moveTo>
                  <a:lnTo>
                    <a:pt x="0" y="0"/>
                  </a:lnTo>
                  <a:lnTo>
                    <a:pt x="3" y="0"/>
                  </a:lnTo>
                  <a:lnTo>
                    <a:pt x="13" y="20"/>
                  </a:lnTo>
                  <a:lnTo>
                    <a:pt x="8"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1" name="Freeform 80"/>
            <p:cNvSpPr>
              <a:spLocks/>
            </p:cNvSpPr>
            <p:nvPr/>
          </p:nvSpPr>
          <p:spPr bwMode="auto">
            <a:xfrm>
              <a:off x="4618455" y="3337427"/>
              <a:ext cx="641895" cy="1187634"/>
            </a:xfrm>
            <a:custGeom>
              <a:avLst/>
              <a:gdLst>
                <a:gd name="T0" fmla="*/ 98 w 98"/>
                <a:gd name="T1" fmla="*/ 193 h 197"/>
                <a:gd name="T2" fmla="*/ 94 w 98"/>
                <a:gd name="T3" fmla="*/ 197 h 197"/>
                <a:gd name="T4" fmla="*/ 4 w 98"/>
                <a:gd name="T5" fmla="*/ 197 h 197"/>
                <a:gd name="T6" fmla="*/ 0 w 98"/>
                <a:gd name="T7" fmla="*/ 193 h 197"/>
                <a:gd name="T8" fmla="*/ 0 w 98"/>
                <a:gd name="T9" fmla="*/ 4 h 197"/>
                <a:gd name="T10" fmla="*/ 4 w 98"/>
                <a:gd name="T11" fmla="*/ 0 h 197"/>
                <a:gd name="T12" fmla="*/ 94 w 98"/>
                <a:gd name="T13" fmla="*/ 0 h 197"/>
                <a:gd name="T14" fmla="*/ 98 w 98"/>
                <a:gd name="T15" fmla="*/ 4 h 197"/>
                <a:gd name="T16" fmla="*/ 98 w 98"/>
                <a:gd name="T17" fmla="*/ 193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197">
                  <a:moveTo>
                    <a:pt x="98" y="193"/>
                  </a:moveTo>
                  <a:cubicBezTo>
                    <a:pt x="98" y="195"/>
                    <a:pt x="96" y="197"/>
                    <a:pt x="94" y="197"/>
                  </a:cubicBezTo>
                  <a:cubicBezTo>
                    <a:pt x="4" y="197"/>
                    <a:pt x="4" y="197"/>
                    <a:pt x="4" y="197"/>
                  </a:cubicBezTo>
                  <a:cubicBezTo>
                    <a:pt x="2" y="197"/>
                    <a:pt x="0" y="195"/>
                    <a:pt x="0" y="193"/>
                  </a:cubicBezTo>
                  <a:cubicBezTo>
                    <a:pt x="0" y="4"/>
                    <a:pt x="0" y="4"/>
                    <a:pt x="0" y="4"/>
                  </a:cubicBezTo>
                  <a:cubicBezTo>
                    <a:pt x="0" y="2"/>
                    <a:pt x="2" y="0"/>
                    <a:pt x="4" y="0"/>
                  </a:cubicBezTo>
                  <a:cubicBezTo>
                    <a:pt x="94" y="0"/>
                    <a:pt x="94" y="0"/>
                    <a:pt x="94" y="0"/>
                  </a:cubicBezTo>
                  <a:cubicBezTo>
                    <a:pt x="96" y="0"/>
                    <a:pt x="98" y="2"/>
                    <a:pt x="98" y="4"/>
                  </a:cubicBezTo>
                  <a:lnTo>
                    <a:pt x="98" y="193"/>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2" name="Rectangle 81"/>
            <p:cNvSpPr>
              <a:spLocks noChangeArrowheads="1"/>
            </p:cNvSpPr>
            <p:nvPr/>
          </p:nvSpPr>
          <p:spPr bwMode="auto">
            <a:xfrm>
              <a:off x="4668593" y="3572448"/>
              <a:ext cx="115944"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3" name="Rectangle 82"/>
            <p:cNvSpPr>
              <a:spLocks noChangeArrowheads="1"/>
            </p:cNvSpPr>
            <p:nvPr/>
          </p:nvSpPr>
          <p:spPr bwMode="auto">
            <a:xfrm>
              <a:off x="4797071" y="3572448"/>
              <a:ext cx="115944"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4" name="Rectangle 83"/>
            <p:cNvSpPr>
              <a:spLocks noChangeArrowheads="1"/>
            </p:cNvSpPr>
            <p:nvPr/>
          </p:nvSpPr>
          <p:spPr bwMode="auto">
            <a:xfrm>
              <a:off x="4925548" y="3572448"/>
              <a:ext cx="115944" cy="1128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5" name="Rectangle 84"/>
            <p:cNvSpPr>
              <a:spLocks noChangeArrowheads="1"/>
            </p:cNvSpPr>
            <p:nvPr/>
          </p:nvSpPr>
          <p:spPr bwMode="auto">
            <a:xfrm>
              <a:off x="5054026" y="3572448"/>
              <a:ext cx="112809"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6" name="Rectangle 85"/>
            <p:cNvSpPr>
              <a:spLocks noChangeArrowheads="1"/>
            </p:cNvSpPr>
            <p:nvPr/>
          </p:nvSpPr>
          <p:spPr bwMode="auto">
            <a:xfrm>
              <a:off x="4668593" y="3945345"/>
              <a:ext cx="244421" cy="235021"/>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7" name="Rectangle 86"/>
            <p:cNvSpPr>
              <a:spLocks noChangeArrowheads="1"/>
            </p:cNvSpPr>
            <p:nvPr/>
          </p:nvSpPr>
          <p:spPr bwMode="auto">
            <a:xfrm>
              <a:off x="4668593" y="3697792"/>
              <a:ext cx="498243" cy="235021"/>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8" name="Rectangle 87"/>
            <p:cNvSpPr>
              <a:spLocks noChangeArrowheads="1"/>
            </p:cNvSpPr>
            <p:nvPr/>
          </p:nvSpPr>
          <p:spPr bwMode="auto">
            <a:xfrm>
              <a:off x="4925548" y="3945345"/>
              <a:ext cx="115944" cy="115944"/>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9" name="Rectangle 88"/>
            <p:cNvSpPr>
              <a:spLocks noChangeArrowheads="1"/>
            </p:cNvSpPr>
            <p:nvPr/>
          </p:nvSpPr>
          <p:spPr bwMode="auto">
            <a:xfrm>
              <a:off x="5054026" y="3945345"/>
              <a:ext cx="112809" cy="115944"/>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0" name="Rectangle 89"/>
            <p:cNvSpPr>
              <a:spLocks noChangeArrowheads="1"/>
            </p:cNvSpPr>
            <p:nvPr/>
          </p:nvSpPr>
          <p:spPr bwMode="auto">
            <a:xfrm>
              <a:off x="4925548" y="4067556"/>
              <a:ext cx="115944" cy="1128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1" name="Rectangle 90"/>
            <p:cNvSpPr>
              <a:spLocks noChangeArrowheads="1"/>
            </p:cNvSpPr>
            <p:nvPr/>
          </p:nvSpPr>
          <p:spPr bwMode="auto">
            <a:xfrm>
              <a:off x="5054026" y="4067556"/>
              <a:ext cx="112809"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2" name="Rectangle 91"/>
            <p:cNvSpPr>
              <a:spLocks noChangeArrowheads="1"/>
            </p:cNvSpPr>
            <p:nvPr/>
          </p:nvSpPr>
          <p:spPr bwMode="auto">
            <a:xfrm>
              <a:off x="5054026" y="4315109"/>
              <a:ext cx="112809" cy="65807"/>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3" name="Rectangle 92"/>
            <p:cNvSpPr>
              <a:spLocks noChangeArrowheads="1"/>
            </p:cNvSpPr>
            <p:nvPr/>
          </p:nvSpPr>
          <p:spPr bwMode="auto">
            <a:xfrm>
              <a:off x="4797071" y="4302575"/>
              <a:ext cx="244421" cy="78341"/>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4" name="Rectangle 93"/>
            <p:cNvSpPr>
              <a:spLocks noChangeArrowheads="1"/>
            </p:cNvSpPr>
            <p:nvPr/>
          </p:nvSpPr>
          <p:spPr bwMode="auto">
            <a:xfrm>
              <a:off x="4668593" y="4315109"/>
              <a:ext cx="115944" cy="65807"/>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5" name="Rectangle 94"/>
            <p:cNvSpPr>
              <a:spLocks noChangeArrowheads="1"/>
            </p:cNvSpPr>
            <p:nvPr/>
          </p:nvSpPr>
          <p:spPr bwMode="auto">
            <a:xfrm>
              <a:off x="4668593" y="4192900"/>
              <a:ext cx="115944" cy="109677"/>
            </a:xfrm>
            <a:prstGeom prst="rect">
              <a:avLst/>
            </a:prstGeom>
            <a:solidFill>
              <a:srgbClr val="4BC1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6" name="Rectangle 95"/>
            <p:cNvSpPr>
              <a:spLocks noChangeArrowheads="1"/>
            </p:cNvSpPr>
            <p:nvPr/>
          </p:nvSpPr>
          <p:spPr bwMode="auto">
            <a:xfrm>
              <a:off x="4797071" y="4192900"/>
              <a:ext cx="244421" cy="109677"/>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7" name="Rectangle 96"/>
            <p:cNvSpPr>
              <a:spLocks noChangeArrowheads="1"/>
            </p:cNvSpPr>
            <p:nvPr/>
          </p:nvSpPr>
          <p:spPr bwMode="auto">
            <a:xfrm>
              <a:off x="5054026" y="4192900"/>
              <a:ext cx="112809" cy="109677"/>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8" name="Freeform 97"/>
            <p:cNvSpPr>
              <a:spLocks/>
            </p:cNvSpPr>
            <p:nvPr/>
          </p:nvSpPr>
          <p:spPr bwMode="auto">
            <a:xfrm>
              <a:off x="4709330" y="4446720"/>
              <a:ext cx="18802" cy="28203"/>
            </a:xfrm>
            <a:custGeom>
              <a:avLst/>
              <a:gdLst>
                <a:gd name="T0" fmla="*/ 6 w 6"/>
                <a:gd name="T1" fmla="*/ 9 h 9"/>
                <a:gd name="T2" fmla="*/ 0 w 6"/>
                <a:gd name="T3" fmla="*/ 4 h 9"/>
                <a:gd name="T4" fmla="*/ 6 w 6"/>
                <a:gd name="T5" fmla="*/ 0 h 9"/>
              </a:gdLst>
              <a:ahLst/>
              <a:cxnLst>
                <a:cxn ang="0">
                  <a:pos x="T0" y="T1"/>
                </a:cxn>
                <a:cxn ang="0">
                  <a:pos x="T2" y="T3"/>
                </a:cxn>
                <a:cxn ang="0">
                  <a:pos x="T4" y="T5"/>
                </a:cxn>
              </a:cxnLst>
              <a:rect l="0" t="0" r="r" b="b"/>
              <a:pathLst>
                <a:path w="6" h="9">
                  <a:moveTo>
                    <a:pt x="6" y="9"/>
                  </a:moveTo>
                  <a:lnTo>
                    <a:pt x="0" y="4"/>
                  </a:lnTo>
                  <a:lnTo>
                    <a:pt x="6" y="0"/>
                  </a:lnTo>
                </a:path>
              </a:pathLst>
            </a:custGeom>
            <a:noFill/>
            <a:ln w="3175" cap="rnd">
              <a:solidFill>
                <a:srgbClr val="96969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9" name="Line 93"/>
            <p:cNvSpPr>
              <a:spLocks noChangeShapeType="1"/>
            </p:cNvSpPr>
            <p:nvPr/>
          </p:nvSpPr>
          <p:spPr bwMode="auto">
            <a:xfrm>
              <a:off x="4709330" y="4459255"/>
              <a:ext cx="31336" cy="0"/>
            </a:xfrm>
            <a:prstGeom prst="line">
              <a:avLst/>
            </a:prstGeom>
            <a:noFill/>
            <a:ln w="3175"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0" name="Oval 99"/>
            <p:cNvSpPr>
              <a:spLocks noChangeArrowheads="1"/>
            </p:cNvSpPr>
            <p:nvPr/>
          </p:nvSpPr>
          <p:spPr bwMode="auto">
            <a:xfrm>
              <a:off x="5097896" y="4446720"/>
              <a:ext cx="25069" cy="25069"/>
            </a:xfrm>
            <a:prstGeom prst="ellipse">
              <a:avLst/>
            </a:prstGeom>
            <a:noFill/>
            <a:ln w="3175" cap="rnd">
              <a:solidFill>
                <a:srgbClr val="96969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1" name="Line 95"/>
            <p:cNvSpPr>
              <a:spLocks noChangeShapeType="1"/>
            </p:cNvSpPr>
            <p:nvPr/>
          </p:nvSpPr>
          <p:spPr bwMode="auto">
            <a:xfrm flipH="1">
              <a:off x="5091629" y="4465522"/>
              <a:ext cx="12534" cy="9402"/>
            </a:xfrm>
            <a:prstGeom prst="line">
              <a:avLst/>
            </a:prstGeom>
            <a:noFill/>
            <a:ln w="3175"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2" name="Freeform 101"/>
            <p:cNvSpPr>
              <a:spLocks/>
            </p:cNvSpPr>
            <p:nvPr/>
          </p:nvSpPr>
          <p:spPr bwMode="auto">
            <a:xfrm>
              <a:off x="4913013" y="4440453"/>
              <a:ext cx="25069" cy="18802"/>
            </a:xfrm>
            <a:custGeom>
              <a:avLst/>
              <a:gdLst>
                <a:gd name="T0" fmla="*/ 0 w 8"/>
                <a:gd name="T1" fmla="*/ 6 h 6"/>
                <a:gd name="T2" fmla="*/ 8 w 8"/>
                <a:gd name="T3" fmla="*/ 6 h 6"/>
                <a:gd name="T4" fmla="*/ 8 w 8"/>
                <a:gd name="T5" fmla="*/ 0 h 6"/>
                <a:gd name="T6" fmla="*/ 0 w 8"/>
                <a:gd name="T7" fmla="*/ 2 h 6"/>
                <a:gd name="T8" fmla="*/ 0 w 8"/>
                <a:gd name="T9" fmla="*/ 6 h 6"/>
              </a:gdLst>
              <a:ahLst/>
              <a:cxnLst>
                <a:cxn ang="0">
                  <a:pos x="T0" y="T1"/>
                </a:cxn>
                <a:cxn ang="0">
                  <a:pos x="T2" y="T3"/>
                </a:cxn>
                <a:cxn ang="0">
                  <a:pos x="T4" y="T5"/>
                </a:cxn>
                <a:cxn ang="0">
                  <a:pos x="T6" y="T7"/>
                </a:cxn>
                <a:cxn ang="0">
                  <a:pos x="T8" y="T9"/>
                </a:cxn>
              </a:cxnLst>
              <a:rect l="0" t="0" r="r" b="b"/>
              <a:pathLst>
                <a:path w="8" h="6">
                  <a:moveTo>
                    <a:pt x="0" y="6"/>
                  </a:moveTo>
                  <a:lnTo>
                    <a:pt x="8" y="6"/>
                  </a:lnTo>
                  <a:lnTo>
                    <a:pt x="8" y="0"/>
                  </a:lnTo>
                  <a:lnTo>
                    <a:pt x="0" y="2"/>
                  </a:lnTo>
                  <a:lnTo>
                    <a:pt x="0" y="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3" name="Rectangle 102"/>
            <p:cNvSpPr>
              <a:spLocks noChangeArrowheads="1"/>
            </p:cNvSpPr>
            <p:nvPr/>
          </p:nvSpPr>
          <p:spPr bwMode="auto">
            <a:xfrm>
              <a:off x="4900479" y="4446720"/>
              <a:ext cx="12534" cy="12534"/>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4" name="Rectangle 103"/>
            <p:cNvSpPr>
              <a:spLocks noChangeArrowheads="1"/>
            </p:cNvSpPr>
            <p:nvPr/>
          </p:nvSpPr>
          <p:spPr bwMode="auto">
            <a:xfrm>
              <a:off x="4913013" y="4459255"/>
              <a:ext cx="25069" cy="1566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5" name="Rectangle 104"/>
            <p:cNvSpPr>
              <a:spLocks noChangeArrowheads="1"/>
            </p:cNvSpPr>
            <p:nvPr/>
          </p:nvSpPr>
          <p:spPr bwMode="auto">
            <a:xfrm>
              <a:off x="4900479" y="4459255"/>
              <a:ext cx="12534" cy="1566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6" name="Rectangle 105"/>
            <p:cNvSpPr>
              <a:spLocks noChangeArrowheads="1"/>
            </p:cNvSpPr>
            <p:nvPr/>
          </p:nvSpPr>
          <p:spPr bwMode="auto">
            <a:xfrm>
              <a:off x="5188770" y="4224236"/>
              <a:ext cx="37603" cy="137878"/>
            </a:xfrm>
            <a:prstGeom prst="rect">
              <a:avLst/>
            </a:prstGeom>
            <a:solidFill>
              <a:srgbClr val="3C3C3C"/>
            </a:solidFill>
            <a:ln>
              <a:noFill/>
            </a:ln>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7" name="Freeform 106"/>
            <p:cNvSpPr>
              <a:spLocks/>
            </p:cNvSpPr>
            <p:nvPr/>
          </p:nvSpPr>
          <p:spPr bwMode="auto">
            <a:xfrm>
              <a:off x="4853476" y="3396967"/>
              <a:ext cx="141013" cy="18802"/>
            </a:xfrm>
            <a:custGeom>
              <a:avLst/>
              <a:gdLst>
                <a:gd name="T0" fmla="*/ 23 w 23"/>
                <a:gd name="T1" fmla="*/ 2 h 3"/>
                <a:gd name="T2" fmla="*/ 22 w 23"/>
                <a:gd name="T3" fmla="*/ 3 h 3"/>
                <a:gd name="T4" fmla="*/ 2 w 23"/>
                <a:gd name="T5" fmla="*/ 3 h 3"/>
                <a:gd name="T6" fmla="*/ 0 w 23"/>
                <a:gd name="T7" fmla="*/ 2 h 3"/>
                <a:gd name="T8" fmla="*/ 0 w 23"/>
                <a:gd name="T9" fmla="*/ 2 h 3"/>
                <a:gd name="T10" fmla="*/ 2 w 23"/>
                <a:gd name="T11" fmla="*/ 0 h 3"/>
                <a:gd name="T12" fmla="*/ 22 w 23"/>
                <a:gd name="T13" fmla="*/ 0 h 3"/>
                <a:gd name="T14" fmla="*/ 23 w 23"/>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
                  <a:moveTo>
                    <a:pt x="23" y="2"/>
                  </a:moveTo>
                  <a:cubicBezTo>
                    <a:pt x="23" y="3"/>
                    <a:pt x="23" y="3"/>
                    <a:pt x="22" y="3"/>
                  </a:cubicBezTo>
                  <a:cubicBezTo>
                    <a:pt x="2" y="3"/>
                    <a:pt x="2" y="3"/>
                    <a:pt x="2" y="3"/>
                  </a:cubicBezTo>
                  <a:cubicBezTo>
                    <a:pt x="1" y="3"/>
                    <a:pt x="0" y="3"/>
                    <a:pt x="0" y="2"/>
                  </a:cubicBezTo>
                  <a:cubicBezTo>
                    <a:pt x="0" y="2"/>
                    <a:pt x="0" y="2"/>
                    <a:pt x="0" y="2"/>
                  </a:cubicBezTo>
                  <a:cubicBezTo>
                    <a:pt x="0" y="1"/>
                    <a:pt x="1" y="0"/>
                    <a:pt x="2" y="0"/>
                  </a:cubicBezTo>
                  <a:cubicBezTo>
                    <a:pt x="22" y="0"/>
                    <a:pt x="22" y="0"/>
                    <a:pt x="22" y="0"/>
                  </a:cubicBezTo>
                  <a:cubicBezTo>
                    <a:pt x="23" y="0"/>
                    <a:pt x="23" y="1"/>
                    <a:pt x="23" y="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8" name="Rectangle 107"/>
            <p:cNvSpPr>
              <a:spLocks noChangeArrowheads="1"/>
            </p:cNvSpPr>
            <p:nvPr/>
          </p:nvSpPr>
          <p:spPr bwMode="auto">
            <a:xfrm>
              <a:off x="4681127" y="3487840"/>
              <a:ext cx="3135" cy="250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9" name="Rectangle 108"/>
            <p:cNvSpPr>
              <a:spLocks noChangeArrowheads="1"/>
            </p:cNvSpPr>
            <p:nvPr/>
          </p:nvSpPr>
          <p:spPr bwMode="auto">
            <a:xfrm>
              <a:off x="4674860" y="3494107"/>
              <a:ext cx="6267" cy="188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10" name="Rectangle 109"/>
            <p:cNvSpPr>
              <a:spLocks noChangeArrowheads="1"/>
            </p:cNvSpPr>
            <p:nvPr/>
          </p:nvSpPr>
          <p:spPr bwMode="auto">
            <a:xfrm>
              <a:off x="4668593" y="3500374"/>
              <a:ext cx="6267" cy="125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11" name="Rectangle 110"/>
            <p:cNvSpPr>
              <a:spLocks noChangeArrowheads="1"/>
            </p:cNvSpPr>
            <p:nvPr/>
          </p:nvSpPr>
          <p:spPr bwMode="auto">
            <a:xfrm>
              <a:off x="4662325" y="3500374"/>
              <a:ext cx="6267" cy="125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12" name="Rectangle 111"/>
            <p:cNvSpPr>
              <a:spLocks noChangeArrowheads="1"/>
            </p:cNvSpPr>
            <p:nvPr/>
          </p:nvSpPr>
          <p:spPr bwMode="auto">
            <a:xfrm>
              <a:off x="4656058" y="3506641"/>
              <a:ext cx="6267" cy="62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13" name="Rectangle 112"/>
            <p:cNvSpPr>
              <a:spLocks noChangeArrowheads="1"/>
            </p:cNvSpPr>
            <p:nvPr/>
          </p:nvSpPr>
          <p:spPr bwMode="auto">
            <a:xfrm>
              <a:off x="5085362" y="3487840"/>
              <a:ext cx="18802" cy="250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14" name="Rectangle 113"/>
            <p:cNvSpPr>
              <a:spLocks noChangeArrowheads="1"/>
            </p:cNvSpPr>
            <p:nvPr/>
          </p:nvSpPr>
          <p:spPr bwMode="auto">
            <a:xfrm>
              <a:off x="5066560" y="3494107"/>
              <a:ext cx="6267" cy="125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pic>
          <p:nvPicPr>
            <p:cNvPr id="115" name="Picture 114"/>
            <p:cNvPicPr>
              <a:picLocks noChangeAspect="1"/>
            </p:cNvPicPr>
            <p:nvPr/>
          </p:nvPicPr>
          <p:blipFill rotWithShape="1">
            <a:blip r:embed="rId8" cstate="print">
              <a:extLst>
                <a:ext uri="{28A0092B-C50C-407E-A947-70E740481C1C}">
                  <a14:useLocalDpi xmlns:a14="http://schemas.microsoft.com/office/drawing/2010/main" val="0"/>
                </a:ext>
              </a:extLst>
            </a:blip>
            <a:srcRect t="10161" b="7690"/>
            <a:stretch/>
          </p:blipFill>
          <p:spPr>
            <a:xfrm>
              <a:off x="4663119" y="3572286"/>
              <a:ext cx="558496" cy="814895"/>
            </a:xfrm>
            <a:prstGeom prst="rect">
              <a:avLst/>
            </a:prstGeom>
          </p:spPr>
        </p:pic>
      </p:grpSp>
    </p:spTree>
    <p:extLst>
      <p:ext uri="{BB962C8B-B14F-4D97-AF65-F5344CB8AC3E}">
        <p14:creationId xmlns:p14="http://schemas.microsoft.com/office/powerpoint/2010/main" val="190292237"/>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par>
                                <p:cTn id="8" presetID="63" presetClass="path" presetSubtype="0" decel="100000" fill="hold" grpId="1" nodeType="withEffect">
                                  <p:stCondLst>
                                    <p:cond delay="0"/>
                                  </p:stCondLst>
                                  <p:childTnLst>
                                    <p:animMotion origin="layout" path="M -0.02409 -3.33333E-6 L 8.33333E-7 -3.33333E-6 " pathEditMode="relative" rAng="0" ptsTypes="AA">
                                      <p:cBhvr>
                                        <p:cTn id="9" dur="1000" fill="hold"/>
                                        <p:tgtEl>
                                          <p:spTgt spid="5"/>
                                        </p:tgtEl>
                                        <p:attrNameLst>
                                          <p:attrName>ppt_x</p:attrName>
                                          <p:attrName>ppt_y</p:attrName>
                                        </p:attrNameLst>
                                      </p:cBhvr>
                                      <p:rCtr x="1198" y="0"/>
                                    </p:animMotion>
                                  </p:childTnLst>
                                </p:cTn>
                              </p:par>
                              <p:par>
                                <p:cTn id="10" presetID="10"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childTnLst>
                                </p:cTn>
                              </p:par>
                              <p:par>
                                <p:cTn id="13" presetID="63" presetClass="path" presetSubtype="0" decel="100000" fill="hold" grpId="1" nodeType="withEffect">
                                  <p:stCondLst>
                                    <p:cond delay="0"/>
                                  </p:stCondLst>
                                  <p:childTnLst>
                                    <p:animMotion origin="layout" path="M -0.02408 -4.81481E-6 L 5E-6 -4.81481E-6 " pathEditMode="relative" rAng="0" ptsTypes="AA">
                                      <p:cBhvr>
                                        <p:cTn id="14" dur="1000" fill="hold"/>
                                        <p:tgtEl>
                                          <p:spTgt spid="6"/>
                                        </p:tgtEl>
                                        <p:attrNameLst>
                                          <p:attrName>ppt_x</p:attrName>
                                          <p:attrName>ppt_y</p:attrName>
                                        </p:attrNameLst>
                                      </p:cBhvr>
                                      <p:rCtr x="1198" y="0"/>
                                    </p:animMotion>
                                  </p:childTnLst>
                                </p:cTn>
                              </p:par>
                              <p:par>
                                <p:cTn id="15" presetID="10"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childTnLst>
                                </p:cTn>
                              </p:par>
                              <p:par>
                                <p:cTn id="18" presetID="63" presetClass="path" presetSubtype="0" decel="100000" fill="hold" grpId="1" nodeType="withEffect">
                                  <p:stCondLst>
                                    <p:cond delay="0"/>
                                  </p:stCondLst>
                                  <p:childTnLst>
                                    <p:animMotion origin="layout" path="M -0.02409 -3.33333E-6 L -2.29167E-6 -3.33333E-6 " pathEditMode="relative" rAng="0" ptsTypes="AA">
                                      <p:cBhvr>
                                        <p:cTn id="19" dur="1000" fill="hold"/>
                                        <p:tgtEl>
                                          <p:spTgt spid="7"/>
                                        </p:tgtEl>
                                        <p:attrNameLst>
                                          <p:attrName>ppt_x</p:attrName>
                                          <p:attrName>ppt_y</p:attrName>
                                        </p:attrNameLst>
                                      </p:cBhvr>
                                      <p:rCtr x="1198" y="0"/>
                                    </p:animMotion>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Effect transition="in" filter="barn(inVertical)">
                                      <p:cBhvr>
                                        <p:cTn id="24"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7" grpId="0"/>
      <p:bldP spid="7"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Feedback</a:t>
            </a:r>
            <a:endParaRPr lang="en-US" dirty="0"/>
          </a:p>
        </p:txBody>
      </p:sp>
      <p:sp>
        <p:nvSpPr>
          <p:cNvPr id="22" name="Content Placeholder 21"/>
          <p:cNvSpPr>
            <a:spLocks noGrp="1"/>
          </p:cNvSpPr>
          <p:nvPr>
            <p:ph sz="quarter" idx="4294967295"/>
          </p:nvPr>
        </p:nvSpPr>
        <p:spPr>
          <a:xfrm>
            <a:off x="7788275" y="1371600"/>
            <a:ext cx="4400550" cy="4953000"/>
          </a:xfrm>
        </p:spPr>
        <p:txBody>
          <a:bodyPr/>
          <a:lstStyle/>
          <a:p>
            <a:pPr marL="0" indent="0">
              <a:buNone/>
            </a:pPr>
            <a:r>
              <a:rPr lang="en-US" dirty="0" err="1">
                <a:solidFill>
                  <a:schemeClr val="tx1">
                    <a:lumMod val="50000"/>
                    <a:lumOff val="50000"/>
                  </a:schemeClr>
                </a:solidFill>
              </a:rPr>
              <a:t>UserVoice</a:t>
            </a:r>
            <a:r>
              <a:rPr lang="en-US" dirty="0">
                <a:solidFill>
                  <a:schemeClr val="tx1">
                    <a:lumMod val="50000"/>
                    <a:lumOff val="50000"/>
                  </a:schemeClr>
                </a:solidFill>
              </a:rPr>
              <a:t/>
            </a:r>
            <a:br>
              <a:rPr lang="en-US" dirty="0">
                <a:solidFill>
                  <a:schemeClr val="tx1">
                    <a:lumMod val="50000"/>
                    <a:lumOff val="50000"/>
                  </a:schemeClr>
                </a:solidFill>
              </a:rPr>
            </a:br>
            <a:r>
              <a:rPr lang="en-US" sz="2399" dirty="0">
                <a:solidFill>
                  <a:schemeClr val="tx1">
                    <a:lumMod val="50000"/>
                    <a:lumOff val="50000"/>
                  </a:schemeClr>
                </a:solidFill>
                <a:latin typeface="Segoe UI" panose="020B0502040204020203" pitchFamily="34" charset="0"/>
                <a:cs typeface="Segoe UI" panose="020B0502040204020203" pitchFamily="34" charset="0"/>
              </a:rPr>
              <a:t>Provide suggestions of what you want in future versions</a:t>
            </a:r>
          </a:p>
          <a:p>
            <a:pPr marL="0" indent="0">
              <a:buNone/>
            </a:pPr>
            <a:r>
              <a:rPr lang="en-US" sz="1999" dirty="0">
                <a:solidFill>
                  <a:schemeClr val="tx1">
                    <a:lumMod val="50000"/>
                    <a:lumOff val="50000"/>
                  </a:schemeClr>
                </a:solidFill>
                <a:latin typeface="Segoe UI" panose="020B0502040204020203" pitchFamily="34" charset="0"/>
                <a:cs typeface="Segoe UI" panose="020B0502040204020203" pitchFamily="34" charset="0"/>
                <a:hlinkClick r:id="rId2"/>
              </a:rPr>
              <a:t>http://officespdev.uservoice.com/</a:t>
            </a:r>
            <a:r>
              <a:rPr lang="en-US" sz="1999" dirty="0">
                <a:solidFill>
                  <a:schemeClr val="tx1">
                    <a:lumMod val="50000"/>
                    <a:lumOff val="50000"/>
                  </a:schemeClr>
                </a:solidFill>
                <a:latin typeface="Segoe UI" panose="020B0502040204020203" pitchFamily="34" charset="0"/>
                <a:cs typeface="Segoe UI" panose="020B0502040204020203" pitchFamily="34" charset="0"/>
              </a:rPr>
              <a:t> </a:t>
            </a:r>
          </a:p>
          <a:p>
            <a:endParaRPr lang="en-US" dirty="0">
              <a:solidFill>
                <a:schemeClr val="tx1">
                  <a:lumMod val="50000"/>
                  <a:lumOff val="50000"/>
                </a:schemeClr>
              </a:solidFill>
            </a:endParaRPr>
          </a:p>
          <a:p>
            <a:endParaRPr lang="en-US" dirty="0">
              <a:solidFill>
                <a:schemeClr val="tx1">
                  <a:lumMod val="50000"/>
                  <a:lumOff val="50000"/>
                </a:schemeClr>
              </a:solidFill>
            </a:endParaRPr>
          </a:p>
          <a:p>
            <a:endParaRPr lang="en-GB" dirty="0">
              <a:solidFill>
                <a:schemeClr val="tx1">
                  <a:lumMod val="50000"/>
                  <a:lumOff val="50000"/>
                </a:schemeClr>
              </a:solidFill>
            </a:endParaRPr>
          </a:p>
        </p:txBody>
      </p:sp>
      <p:sp>
        <p:nvSpPr>
          <p:cNvPr id="2" name="Text Placeholder 1"/>
          <p:cNvSpPr>
            <a:spLocks noGrp="1"/>
          </p:cNvSpPr>
          <p:nvPr>
            <p:ph sz="half" idx="4294967295"/>
          </p:nvPr>
        </p:nvSpPr>
        <p:spPr>
          <a:xfrm>
            <a:off x="1454516" y="1371600"/>
            <a:ext cx="4686300" cy="4953000"/>
          </a:xfrm>
        </p:spPr>
        <p:txBody>
          <a:bodyPr>
            <a:normAutofit/>
          </a:bodyPr>
          <a:lstStyle/>
          <a:p>
            <a:pPr marL="0" indent="0">
              <a:buNone/>
            </a:pPr>
            <a:r>
              <a:rPr lang="en-US" b="0" dirty="0" smtClean="0">
                <a:solidFill>
                  <a:schemeClr val="tx1">
                    <a:lumMod val="50000"/>
                    <a:lumOff val="50000"/>
                  </a:schemeClr>
                </a:solidFill>
                <a:latin typeface="Segoe UI" panose="020B0502040204020203" pitchFamily="34" charset="0"/>
                <a:cs typeface="Segoe UI" panose="020B0502040204020203" pitchFamily="34" charset="0"/>
              </a:rPr>
              <a:t>Office 365 Network</a:t>
            </a:r>
            <a:br>
              <a:rPr lang="en-US" b="0" dirty="0" smtClean="0">
                <a:solidFill>
                  <a:schemeClr val="tx1">
                    <a:lumMod val="50000"/>
                    <a:lumOff val="50000"/>
                  </a:schemeClr>
                </a:solidFill>
                <a:latin typeface="Segoe UI" panose="020B0502040204020203" pitchFamily="34" charset="0"/>
                <a:cs typeface="Segoe UI" panose="020B0502040204020203" pitchFamily="34" charset="0"/>
              </a:rPr>
            </a:br>
            <a:r>
              <a:rPr lang="en-US" sz="2399" dirty="0">
                <a:solidFill>
                  <a:schemeClr val="tx1">
                    <a:lumMod val="50000"/>
                    <a:lumOff val="50000"/>
                  </a:schemeClr>
                </a:solidFill>
                <a:latin typeface="Segoe UI" panose="020B0502040204020203" pitchFamily="34" charset="0"/>
                <a:cs typeface="Segoe UI" panose="020B0502040204020203" pitchFamily="34" charset="0"/>
              </a:rPr>
              <a:t>Share you best practices and join conversations</a:t>
            </a:r>
          </a:p>
          <a:p>
            <a:pPr marL="0" indent="0">
              <a:buNone/>
            </a:pPr>
            <a:r>
              <a:rPr lang="en-US" sz="1999" dirty="0">
                <a:solidFill>
                  <a:schemeClr val="tx1">
                    <a:lumMod val="50000"/>
                    <a:lumOff val="50000"/>
                  </a:schemeClr>
                </a:solidFill>
                <a:latin typeface="Segoe UI" panose="020B0502040204020203" pitchFamily="34" charset="0"/>
                <a:cs typeface="Segoe UI" panose="020B0502040204020203" pitchFamily="34" charset="0"/>
                <a:hlinkClick r:id="rId3"/>
              </a:rPr>
              <a:t>https://www.yammer.com/itpronetwork</a:t>
            </a:r>
            <a:r>
              <a:rPr lang="en-US" sz="1999" dirty="0">
                <a:solidFill>
                  <a:schemeClr val="tx1">
                    <a:lumMod val="50000"/>
                    <a:lumOff val="50000"/>
                  </a:schemeClr>
                </a:solidFill>
                <a:latin typeface="Segoe UI" panose="020B0502040204020203" pitchFamily="34" charset="0"/>
                <a:cs typeface="Segoe UI" panose="020B0502040204020203" pitchFamily="34" charset="0"/>
              </a:rPr>
              <a:t> </a:t>
            </a:r>
            <a:endParaRPr lang="en-US" sz="1899" dirty="0">
              <a:solidFill>
                <a:schemeClr val="tx1">
                  <a:lumMod val="50000"/>
                  <a:lumOff val="50000"/>
                </a:schemeClr>
              </a:solidFill>
              <a:latin typeface="Segoe UI" panose="020B0502040204020203" pitchFamily="34" charset="0"/>
              <a:cs typeface="Segoe UI" panose="020B0502040204020203" pitchFamily="34" charset="0"/>
            </a:endParaRPr>
          </a:p>
          <a:p>
            <a:pPr marL="0" indent="0">
              <a:buNone/>
            </a:pPr>
            <a:endParaRPr lang="en-US" b="0" dirty="0" smtClean="0">
              <a:solidFill>
                <a:schemeClr val="tx1">
                  <a:lumMod val="50000"/>
                  <a:lumOff val="50000"/>
                </a:schemeClr>
              </a:solidFill>
              <a:latin typeface="Segoe UI" panose="020B0502040204020203" pitchFamily="34" charset="0"/>
              <a:cs typeface="Segoe UI" panose="020B0502040204020203" pitchFamily="34" charset="0"/>
            </a:endParaRPr>
          </a:p>
          <a:p>
            <a:pPr marL="0" indent="0">
              <a:buNone/>
            </a:pPr>
            <a:r>
              <a:rPr lang="en-US" b="0" dirty="0" err="1" smtClean="0">
                <a:solidFill>
                  <a:schemeClr val="tx1">
                    <a:lumMod val="50000"/>
                    <a:lumOff val="50000"/>
                  </a:schemeClr>
                </a:solidFill>
                <a:latin typeface="Segoe UI" panose="020B0502040204020203" pitchFamily="34" charset="0"/>
                <a:cs typeface="Segoe UI" panose="020B0502040204020203" pitchFamily="34" charset="0"/>
              </a:rPr>
              <a:t>Stackoverflow</a:t>
            </a:r>
            <a:r>
              <a:rPr lang="en-US" b="0" dirty="0" smtClean="0">
                <a:solidFill>
                  <a:schemeClr val="tx1">
                    <a:lumMod val="50000"/>
                    <a:lumOff val="50000"/>
                  </a:schemeClr>
                </a:solidFill>
                <a:latin typeface="Segoe UI" panose="020B0502040204020203" pitchFamily="34" charset="0"/>
                <a:cs typeface="Segoe UI" panose="020B0502040204020203" pitchFamily="34" charset="0"/>
              </a:rPr>
              <a:t/>
            </a:r>
            <a:br>
              <a:rPr lang="en-US" b="0" dirty="0" smtClean="0">
                <a:solidFill>
                  <a:schemeClr val="tx1">
                    <a:lumMod val="50000"/>
                    <a:lumOff val="50000"/>
                  </a:schemeClr>
                </a:solidFill>
                <a:latin typeface="Segoe UI" panose="020B0502040204020203" pitchFamily="34" charset="0"/>
                <a:cs typeface="Segoe UI" panose="020B0502040204020203" pitchFamily="34" charset="0"/>
              </a:rPr>
            </a:br>
            <a:r>
              <a:rPr lang="en-US" sz="2399" dirty="0">
                <a:solidFill>
                  <a:schemeClr val="tx1">
                    <a:lumMod val="50000"/>
                    <a:lumOff val="50000"/>
                  </a:schemeClr>
                </a:solidFill>
                <a:latin typeface="Segoe UI" panose="020B0502040204020203" pitchFamily="34" charset="0"/>
                <a:cs typeface="Segoe UI" panose="020B0502040204020203" pitchFamily="34" charset="0"/>
              </a:rPr>
              <a:t>Ask deep technical questions to a world-wide set of developers</a:t>
            </a:r>
          </a:p>
          <a:p>
            <a:pPr marL="0" indent="0">
              <a:buNone/>
            </a:pPr>
            <a:r>
              <a:rPr lang="en-US" sz="1999" dirty="0">
                <a:solidFill>
                  <a:schemeClr val="tx1">
                    <a:lumMod val="50000"/>
                    <a:lumOff val="50000"/>
                  </a:schemeClr>
                </a:solidFill>
                <a:latin typeface="Segoe UI" panose="020B0502040204020203" pitchFamily="34" charset="0"/>
                <a:cs typeface="Segoe UI" panose="020B0502040204020203" pitchFamily="34" charset="0"/>
                <a:hlinkClick r:id="rId4"/>
              </a:rPr>
              <a:t>http://stackoverflow.com/questions/tagged/ms-office</a:t>
            </a:r>
            <a:r>
              <a:rPr lang="en-US" sz="1999" dirty="0">
                <a:solidFill>
                  <a:schemeClr val="tx1">
                    <a:lumMod val="50000"/>
                    <a:lumOff val="50000"/>
                  </a:schemeClr>
                </a:solidFill>
                <a:latin typeface="Segoe UI" panose="020B0502040204020203" pitchFamily="34" charset="0"/>
                <a:cs typeface="Segoe UI" panose="020B0502040204020203" pitchFamily="34" charset="0"/>
              </a:rPr>
              <a:t> </a:t>
            </a:r>
          </a:p>
          <a:p>
            <a:endParaRPr lang="en-US" b="0" dirty="0" smtClean="0">
              <a:solidFill>
                <a:schemeClr val="tx1">
                  <a:lumMod val="50000"/>
                  <a:lumOff val="50000"/>
                </a:schemeClr>
              </a:solidFill>
              <a:latin typeface="Segoe UI" panose="020B0502040204020203" pitchFamily="34" charset="0"/>
              <a:cs typeface="Segoe UI" panose="020B0502040204020203" pitchFamily="34" charset="0"/>
            </a:endParaRPr>
          </a:p>
          <a:p>
            <a:endParaRPr lang="en-US" b="0" dirty="0">
              <a:solidFill>
                <a:schemeClr val="tx1">
                  <a:lumMod val="50000"/>
                  <a:lumOff val="50000"/>
                </a:schemeClr>
              </a:solidFill>
              <a:latin typeface="Segoe UI" panose="020B0502040204020203" pitchFamily="34" charset="0"/>
              <a:cs typeface="Segoe UI" panose="020B0502040204020203" pitchFamily="34" charset="0"/>
            </a:endParaRPr>
          </a:p>
        </p:txBody>
      </p:sp>
      <p:pic>
        <p:nvPicPr>
          <p:cNvPr id="5" name="Picture 4"/>
          <p:cNvPicPr>
            <a:picLocks noChangeAspect="1"/>
          </p:cNvPicPr>
          <p:nvPr/>
        </p:nvPicPr>
        <p:blipFill>
          <a:blip r:embed="rId5"/>
          <a:stretch>
            <a:fillRect/>
          </a:stretch>
        </p:blipFill>
        <p:spPr>
          <a:xfrm>
            <a:off x="395893" y="1871545"/>
            <a:ext cx="895121" cy="750524"/>
          </a:xfrm>
          <a:prstGeom prst="rect">
            <a:avLst/>
          </a:prstGeom>
        </p:spPr>
      </p:pic>
      <p:pic>
        <p:nvPicPr>
          <p:cNvPr id="4" name="Picture 3"/>
          <p:cNvPicPr>
            <a:picLocks noChangeAspect="1"/>
          </p:cNvPicPr>
          <p:nvPr/>
        </p:nvPicPr>
        <p:blipFill rotWithShape="1">
          <a:blip r:embed="rId6"/>
          <a:srcRect r="79756"/>
          <a:stretch/>
        </p:blipFill>
        <p:spPr>
          <a:xfrm>
            <a:off x="528292" y="3998715"/>
            <a:ext cx="630323" cy="836296"/>
          </a:xfrm>
          <a:prstGeom prst="rect">
            <a:avLst/>
          </a:prstGeom>
        </p:spPr>
      </p:pic>
      <p:sp>
        <p:nvSpPr>
          <p:cNvPr id="11" name="Text Placeholder 1"/>
          <p:cNvSpPr txBox="1">
            <a:spLocks/>
          </p:cNvSpPr>
          <p:nvPr/>
        </p:nvSpPr>
        <p:spPr>
          <a:xfrm>
            <a:off x="7510261" y="1234696"/>
            <a:ext cx="4676114" cy="5337018"/>
          </a:xfrm>
          <a:prstGeom prst="rect">
            <a:avLst/>
          </a:prstGeom>
        </p:spPr>
        <p:txBody>
          <a:bodyPr/>
          <a:lstStyle>
            <a:lvl1pPr indent="0" defTabSz="914088">
              <a:spcBef>
                <a:spcPts val="588"/>
              </a:spcBef>
              <a:spcAft>
                <a:spcPts val="588"/>
              </a:spcAft>
              <a:buFont typeface="Arial" pitchFamily="34" charset="0"/>
              <a:buNone/>
              <a:defRPr sz="2800" b="0" kern="0" baseline="0">
                <a:latin typeface="Segoe UI" panose="020B0502040204020203" pitchFamily="34" charset="0"/>
                <a:ea typeface="Segoe UI Light" panose="020B0502040204020203" pitchFamily="34" charset="0"/>
                <a:cs typeface="Segoe UI" panose="020B0502040204020203" pitchFamily="34" charset="0"/>
              </a:defRPr>
            </a:lvl1pPr>
            <a:lvl2pPr marL="28006" indent="0" defTabSz="914088">
              <a:spcBef>
                <a:spcPts val="300"/>
              </a:spcBef>
              <a:spcAft>
                <a:spcPts val="300"/>
              </a:spcAft>
              <a:buFont typeface="Arial" pitchFamily="34" charset="0"/>
              <a:buNone/>
              <a:defRPr sz="1961" kern="0" baseline="0">
                <a:latin typeface="Segoe UI Light" panose="020B0502040204020203" pitchFamily="34" charset="0"/>
                <a:ea typeface="Segoe UI Light" panose="020B0502040204020203" pitchFamily="34" charset="0"/>
                <a:cs typeface="Segoe UI Light" panose="020B0502040204020203" pitchFamily="34" charset="0"/>
              </a:defRPr>
            </a:lvl2pPr>
            <a:lvl3pPr marL="219386" indent="0" defTabSz="914088">
              <a:spcBef>
                <a:spcPts val="200"/>
              </a:spcBef>
              <a:spcAft>
                <a:spcPts val="200"/>
              </a:spcAft>
              <a:buFont typeface="Arial" pitchFamily="34" charset="0"/>
              <a:buNone/>
              <a:defRPr sz="1961" kern="0" baseline="0">
                <a:latin typeface="Segoe UI Light" panose="020B0502040204020203" pitchFamily="34" charset="0"/>
                <a:ea typeface="Segoe UI Light" panose="020B0502040204020203" pitchFamily="34" charset="0"/>
                <a:cs typeface="Segoe UI Light" panose="020B0502040204020203" pitchFamily="34" charset="0"/>
              </a:defRPr>
            </a:lvl3pPr>
            <a:lvl4pPr marL="466779" indent="0" defTabSz="914088">
              <a:spcBef>
                <a:spcPct val="20000"/>
              </a:spcBef>
              <a:buFont typeface="Arial" pitchFamily="34" charset="0"/>
              <a:buNone/>
              <a:defRPr sz="1765" kern="0" baseline="0">
                <a:latin typeface="Segoe UI Light" panose="020B0502040204020203" pitchFamily="34" charset="0"/>
                <a:ea typeface="Segoe UI Light" panose="020B0502040204020203" pitchFamily="34" charset="0"/>
                <a:cs typeface="Segoe UI Light" panose="020B0502040204020203" pitchFamily="34" charset="0"/>
              </a:defRPr>
            </a:lvl4pPr>
            <a:lvl5pPr marL="725061" indent="0" defTabSz="914088">
              <a:spcBef>
                <a:spcPct val="20000"/>
              </a:spcBef>
              <a:buFont typeface="Arial" pitchFamily="34" charset="0"/>
              <a:buNone/>
              <a:defRPr sz="1765" kern="0" baseline="0">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defTabSz="914088">
              <a:spcBef>
                <a:spcPct val="20000"/>
              </a:spcBef>
              <a:buFont typeface="Arial" pitchFamily="34" charset="0"/>
              <a:buChar char="•"/>
              <a:defRPr sz="2000"/>
            </a:lvl6pPr>
            <a:lvl7pPr marL="2970789" indent="-228522" defTabSz="914088">
              <a:spcBef>
                <a:spcPct val="20000"/>
              </a:spcBef>
              <a:buFont typeface="Arial" pitchFamily="34" charset="0"/>
              <a:buChar char="•"/>
              <a:defRPr sz="2000"/>
            </a:lvl7pPr>
            <a:lvl8pPr marL="3427833" indent="-228522" defTabSz="914088">
              <a:spcBef>
                <a:spcPct val="20000"/>
              </a:spcBef>
              <a:buFont typeface="Arial" pitchFamily="34" charset="0"/>
              <a:buChar char="•"/>
              <a:defRPr sz="2000"/>
            </a:lvl8pPr>
            <a:lvl9pPr marL="3884878" indent="-228522" defTabSz="914088">
              <a:spcBef>
                <a:spcPct val="20000"/>
              </a:spcBef>
              <a:buFont typeface="Arial" pitchFamily="34" charset="0"/>
              <a:buChar char="•"/>
              <a:defRPr sz="2000"/>
            </a:lvl9pPr>
          </a:lstStyle>
          <a:p>
            <a:endParaRPr lang="en-US" sz="2799" dirty="0"/>
          </a:p>
        </p:txBody>
      </p:sp>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04319" y="1720337"/>
            <a:ext cx="937803" cy="901732"/>
          </a:xfrm>
          <a:prstGeom prst="rect">
            <a:avLst/>
          </a:prstGeom>
        </p:spPr>
      </p:pic>
    </p:spTree>
    <p:extLst>
      <p:ext uri="{BB962C8B-B14F-4D97-AF65-F5344CB8AC3E}">
        <p14:creationId xmlns:p14="http://schemas.microsoft.com/office/powerpoint/2010/main" val="252427685"/>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solidFill>
                  <a:srgbClr val="000000">
                    <a:lumMod val="65000"/>
                    <a:lumOff val="35000"/>
                  </a:srgbClr>
                </a:solidFill>
                <a:ea typeface="Segoe UI" pitchFamily="34" charset="0"/>
                <a:cs typeface="Segoe UI" pitchFamily="34" charset="0"/>
              </a:rPr>
              <a:t>© </a:t>
            </a:r>
            <a:r>
              <a:rPr lang="en-US" sz="700" dirty="0" smtClean="0">
                <a:solidFill>
                  <a:srgbClr val="000000">
                    <a:lumMod val="65000"/>
                    <a:lumOff val="35000"/>
                  </a:srgbClr>
                </a:solidFill>
                <a:ea typeface="Segoe UI" pitchFamily="34" charset="0"/>
                <a:cs typeface="Segoe UI" pitchFamily="34" charset="0"/>
              </a:rPr>
              <a:t>2015 Microsoft </a:t>
            </a:r>
            <a:r>
              <a:rPr lang="en-US" sz="700" dirty="0">
                <a:solidFill>
                  <a:srgbClr val="000000">
                    <a:lumMod val="65000"/>
                    <a:lumOff val="35000"/>
                  </a:srgbClr>
                </a:solidFill>
                <a:ea typeface="Segoe UI" pitchFamily="34" charset="0"/>
                <a:cs typeface="Segoe UI" pitchFamily="34" charset="0"/>
              </a:rPr>
              <a:t>Corporation. All rights reserved. Microsoft, Windows, </a:t>
            </a:r>
            <a:r>
              <a:rPr lang="en-US" sz="700" dirty="0" smtClean="0">
                <a:solidFill>
                  <a:srgbClr val="000000">
                    <a:lumMod val="65000"/>
                    <a:lumOff val="35000"/>
                  </a:srgbClr>
                </a:solidFill>
                <a:ea typeface="Segoe UI" pitchFamily="34" charset="0"/>
                <a:cs typeface="Segoe UI" pitchFamily="34" charset="0"/>
              </a:rPr>
              <a:t>and </a:t>
            </a:r>
            <a:r>
              <a:rPr lang="en-US" sz="700" dirty="0">
                <a:solidFill>
                  <a:srgbClr val="000000">
                    <a:lumMod val="65000"/>
                    <a:lumOff val="35000"/>
                  </a:srgbClr>
                </a:solidFill>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solidFill>
                  <a:srgbClr val="000000">
                    <a:lumMod val="65000"/>
                    <a:lumOff val="35000"/>
                  </a:srgbClr>
                </a:solidFill>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solidFill>
                  <a:srgbClr val="000000">
                    <a:lumMod val="65000"/>
                    <a:lumOff val="35000"/>
                  </a:srgbClr>
                </a:solidFill>
                <a:ea typeface="Segoe UI" pitchFamily="34" charset="0"/>
                <a:cs typeface="Segoe UI" pitchFamily="34" charset="0"/>
              </a:rPr>
              <a:t/>
            </a:r>
            <a:br>
              <a:rPr lang="en-US" sz="700" dirty="0" smtClean="0">
                <a:solidFill>
                  <a:srgbClr val="000000">
                    <a:lumMod val="65000"/>
                    <a:lumOff val="35000"/>
                  </a:srgbClr>
                </a:solidFill>
                <a:ea typeface="Segoe UI" pitchFamily="34" charset="0"/>
                <a:cs typeface="Segoe UI" pitchFamily="34" charset="0"/>
              </a:rPr>
            </a:br>
            <a:r>
              <a:rPr lang="en-US" sz="700" dirty="0" smtClean="0">
                <a:solidFill>
                  <a:srgbClr val="000000">
                    <a:lumMod val="65000"/>
                    <a:lumOff val="35000"/>
                  </a:srgbClr>
                </a:solidFill>
                <a:ea typeface="Segoe UI" pitchFamily="34" charset="0"/>
                <a:cs typeface="Segoe UI" pitchFamily="34" charset="0"/>
              </a:rPr>
              <a:t>part </a:t>
            </a:r>
            <a:r>
              <a:rPr lang="en-US" sz="700" dirty="0">
                <a:solidFill>
                  <a:srgbClr val="000000">
                    <a:lumMod val="65000"/>
                    <a:lumOff val="35000"/>
                  </a:srgbClr>
                </a:solidFill>
                <a:ea typeface="Segoe UI" pitchFamily="34" charset="0"/>
                <a:cs typeface="Segoe UI" pitchFamily="34" charset="0"/>
              </a:rPr>
              <a:t>of </a:t>
            </a:r>
            <a:r>
              <a:rPr lang="en-US" sz="700" dirty="0" smtClean="0">
                <a:solidFill>
                  <a:srgbClr val="000000">
                    <a:lumMod val="65000"/>
                    <a:lumOff val="35000"/>
                  </a:srgbClr>
                </a:solidFill>
                <a:ea typeface="Segoe UI" pitchFamily="34" charset="0"/>
                <a:cs typeface="Segoe UI" pitchFamily="34" charset="0"/>
              </a:rPr>
              <a:t>Microsoft</a:t>
            </a:r>
            <a:r>
              <a:rPr lang="en-US" sz="700" dirty="0">
                <a:solidFill>
                  <a:srgbClr val="000000">
                    <a:lumMod val="65000"/>
                    <a:lumOff val="35000"/>
                  </a:srgbClr>
                </a:solidFill>
                <a:ea typeface="Segoe UI" pitchFamily="34" charset="0"/>
                <a:cs typeface="Segoe UI" pitchFamily="34" charset="0"/>
              </a:rPr>
              <a:t>, and Microsoft cannot guarantee the accuracy of any information provided after the date of this presentation</a:t>
            </a:r>
            <a:r>
              <a:rPr lang="en-US" sz="700" dirty="0" smtClean="0">
                <a:solidFill>
                  <a:srgbClr val="000000">
                    <a:lumMod val="65000"/>
                    <a:lumOff val="35000"/>
                  </a:srgbClr>
                </a:solidFill>
                <a:ea typeface="Segoe UI" pitchFamily="34" charset="0"/>
                <a:cs typeface="Segoe UI" pitchFamily="34" charset="0"/>
              </a:rPr>
              <a:t>. MICROSOFT </a:t>
            </a:r>
            <a:r>
              <a:rPr lang="en-US" sz="700" dirty="0">
                <a:solidFill>
                  <a:srgbClr val="000000">
                    <a:lumMod val="65000"/>
                    <a:lumOff val="35000"/>
                  </a:srgbClr>
                </a:solidFill>
                <a:ea typeface="Segoe UI" pitchFamily="34" charset="0"/>
                <a:cs typeface="Segoe UI" pitchFamily="34" charset="0"/>
              </a:rPr>
              <a:t>MAKES NO WARRANTIES, EXPRESS, IMPLIED OR STATUTORY, AS TO THE INFORMATION IN THIS PRESENTATION.</a:t>
            </a:r>
          </a:p>
        </p:txBody>
      </p:sp>
      <p:pic>
        <p:nvPicPr>
          <p:cNvPr id="6" name="Picture 2" descr="W:\Open Engagements\Microsoft\Resources\Design\New Microsoft Logo\MSFT_logo_rgb_W-Wht_D.pn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0" y="2206449"/>
            <a:ext cx="6242050" cy="23495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Sarah\Documents\_SSD_Business\Clients\BuzzBee\1211_AUG_2012\#1649_ProductivityDays\Art_client supplied\Logos_shapes\Microsoft_logo_All_colors\MSFT_logo_rgb_C-Gray.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46050" y="2197100"/>
            <a:ext cx="6388100" cy="234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2525688"/>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Recommendations</a:t>
            </a:r>
            <a:endParaRPr lang="en-US" dirty="0"/>
          </a:p>
        </p:txBody>
      </p:sp>
      <p:sp>
        <p:nvSpPr>
          <p:cNvPr id="23" name="Rectangle 22"/>
          <p:cNvSpPr/>
          <p:nvPr/>
        </p:nvSpPr>
        <p:spPr bwMode="auto">
          <a:xfrm>
            <a:off x="-38281" y="2434949"/>
            <a:ext cx="12227106" cy="21600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endParaRPr lang="en-US" sz="2000" dirty="0"/>
          </a:p>
        </p:txBody>
      </p:sp>
      <p:grpSp>
        <p:nvGrpSpPr>
          <p:cNvPr id="3" name="Group 2"/>
          <p:cNvGrpSpPr/>
          <p:nvPr/>
        </p:nvGrpSpPr>
        <p:grpSpPr>
          <a:xfrm>
            <a:off x="709415" y="2434949"/>
            <a:ext cx="2381187" cy="2421539"/>
            <a:chOff x="416982" y="2434949"/>
            <a:chExt cx="2381187" cy="2421539"/>
          </a:xfrm>
        </p:grpSpPr>
        <p:sp>
          <p:nvSpPr>
            <p:cNvPr id="24" name="TextBox 23"/>
            <p:cNvSpPr txBox="1"/>
            <p:nvPr/>
          </p:nvSpPr>
          <p:spPr>
            <a:xfrm>
              <a:off x="1357727" y="3125430"/>
              <a:ext cx="1440442" cy="1231106"/>
            </a:xfrm>
            <a:prstGeom prst="rect">
              <a:avLst/>
            </a:prstGeom>
            <a:noFill/>
          </p:spPr>
          <p:txBody>
            <a:bodyPr wrap="square" lIns="0" tIns="0" rIns="0" bIns="0" rtlCol="0">
              <a:spAutoFit/>
            </a:bodyPr>
            <a:lstStyle/>
            <a:p>
              <a:pPr algn="ctr"/>
              <a:r>
                <a:rPr lang="en-US" sz="2000" spc="-70" dirty="0" smtClean="0">
                  <a:solidFill>
                    <a:schemeClr val="bg1"/>
                  </a:solidFill>
                </a:rPr>
                <a:t>Use JavaScript embedding </a:t>
              </a:r>
              <a:r>
                <a:rPr lang="en-US" sz="2000" spc="-70" dirty="0">
                  <a:solidFill>
                    <a:schemeClr val="bg1"/>
                  </a:solidFill>
                </a:rPr>
                <a:t>carefully</a:t>
              </a:r>
            </a:p>
          </p:txBody>
        </p:sp>
        <p:pic>
          <p:nvPicPr>
            <p:cNvPr id="17" name="Picture 16"/>
            <p:cNvPicPr>
              <a:picLocks noChangeAspect="1"/>
            </p:cNvPicPr>
            <p:nvPr/>
          </p:nvPicPr>
          <p:blipFill>
            <a:blip r:embed="rId3"/>
            <a:stretch>
              <a:fillRect/>
            </a:stretch>
          </p:blipFill>
          <p:spPr>
            <a:xfrm>
              <a:off x="416982" y="2434949"/>
              <a:ext cx="1312317" cy="2421539"/>
            </a:xfrm>
            <a:prstGeom prst="rect">
              <a:avLst/>
            </a:prstGeom>
          </p:spPr>
        </p:pic>
      </p:grpSp>
      <p:grpSp>
        <p:nvGrpSpPr>
          <p:cNvPr id="4" name="Group 3"/>
          <p:cNvGrpSpPr/>
          <p:nvPr/>
        </p:nvGrpSpPr>
        <p:grpSpPr>
          <a:xfrm>
            <a:off x="6796049" y="2451546"/>
            <a:ext cx="1886362" cy="2128046"/>
            <a:chOff x="6292772" y="2107652"/>
            <a:chExt cx="1886362" cy="2128046"/>
          </a:xfrm>
        </p:grpSpPr>
        <p:sp>
          <p:nvSpPr>
            <p:cNvPr id="37" name="TextBox 36"/>
            <p:cNvSpPr txBox="1"/>
            <p:nvPr/>
          </p:nvSpPr>
          <p:spPr>
            <a:xfrm>
              <a:off x="6292772" y="3620145"/>
              <a:ext cx="1886362" cy="615553"/>
            </a:xfrm>
            <a:prstGeom prst="rect">
              <a:avLst/>
            </a:prstGeom>
            <a:noFill/>
          </p:spPr>
          <p:txBody>
            <a:bodyPr wrap="square" lIns="0" tIns="0" rIns="0" bIns="0" rtlCol="0">
              <a:spAutoFit/>
            </a:bodyPr>
            <a:lstStyle/>
            <a:p>
              <a:pPr algn="ctr"/>
              <a:r>
                <a:rPr lang="en-US" sz="2000" spc="-70" dirty="0" smtClean="0">
                  <a:solidFill>
                    <a:schemeClr val="bg1"/>
                  </a:solidFill>
                </a:rPr>
                <a:t>Follow up on the CSOM updates</a:t>
              </a:r>
              <a:endParaRPr lang="en-US" sz="2000" spc="-70" dirty="0">
                <a:solidFill>
                  <a:schemeClr val="bg1"/>
                </a:solidFill>
              </a:endParaRPr>
            </a:p>
          </p:txBody>
        </p:sp>
        <p:pic>
          <p:nvPicPr>
            <p:cNvPr id="19" name="Picture 18"/>
            <p:cNvPicPr>
              <a:picLocks noChangeAspect="1"/>
            </p:cNvPicPr>
            <p:nvPr/>
          </p:nvPicPr>
          <p:blipFill>
            <a:blip r:embed="rId4"/>
            <a:stretch>
              <a:fillRect/>
            </a:stretch>
          </p:blipFill>
          <p:spPr>
            <a:xfrm>
              <a:off x="6362491" y="2107652"/>
              <a:ext cx="1746923" cy="1566534"/>
            </a:xfrm>
            <a:prstGeom prst="rect">
              <a:avLst/>
            </a:prstGeom>
          </p:spPr>
        </p:pic>
      </p:grpSp>
      <p:grpSp>
        <p:nvGrpSpPr>
          <p:cNvPr id="5" name="Group 4"/>
          <p:cNvGrpSpPr/>
          <p:nvPr/>
        </p:nvGrpSpPr>
        <p:grpSpPr>
          <a:xfrm>
            <a:off x="3761340" y="2434950"/>
            <a:ext cx="2223529" cy="2159999"/>
            <a:chOff x="3738914" y="2434949"/>
            <a:chExt cx="2223529" cy="2159999"/>
          </a:xfrm>
        </p:grpSpPr>
        <p:pic>
          <p:nvPicPr>
            <p:cNvPr id="21" name="Picture 20"/>
            <p:cNvPicPr>
              <a:picLocks noChangeAspect="1"/>
            </p:cNvPicPr>
            <p:nvPr/>
          </p:nvPicPr>
          <p:blipFill>
            <a:blip r:embed="rId5"/>
            <a:stretch>
              <a:fillRect/>
            </a:stretch>
          </p:blipFill>
          <p:spPr>
            <a:xfrm>
              <a:off x="3738914" y="2434949"/>
              <a:ext cx="2223529" cy="2159999"/>
            </a:xfrm>
            <a:prstGeom prst="rect">
              <a:avLst/>
            </a:prstGeom>
          </p:spPr>
        </p:pic>
        <p:sp>
          <p:nvSpPr>
            <p:cNvPr id="30" name="TextBox 29"/>
            <p:cNvSpPr txBox="1"/>
            <p:nvPr/>
          </p:nvSpPr>
          <p:spPr>
            <a:xfrm>
              <a:off x="3887296" y="3661241"/>
              <a:ext cx="1873901" cy="923330"/>
            </a:xfrm>
            <a:prstGeom prst="rect">
              <a:avLst/>
            </a:prstGeom>
            <a:noFill/>
          </p:spPr>
          <p:txBody>
            <a:bodyPr wrap="square" lIns="0" tIns="0" rIns="0" bIns="0" rtlCol="0">
              <a:spAutoFit/>
            </a:bodyPr>
            <a:lstStyle/>
            <a:p>
              <a:pPr algn="ctr"/>
              <a:r>
                <a:rPr lang="en-US" sz="2000" spc="-70" dirty="0" smtClean="0">
                  <a:solidFill>
                    <a:schemeClr val="bg1"/>
                  </a:solidFill>
                </a:rPr>
                <a:t>Dynamic loading of scripts for JS embedding</a:t>
              </a:r>
              <a:endParaRPr lang="en-US" sz="2000" spc="-70" dirty="0">
                <a:solidFill>
                  <a:schemeClr val="bg1"/>
                </a:solidFill>
              </a:endParaRPr>
            </a:p>
          </p:txBody>
        </p:sp>
      </p:grpSp>
      <p:grpSp>
        <p:nvGrpSpPr>
          <p:cNvPr id="6" name="Group 5"/>
          <p:cNvGrpSpPr/>
          <p:nvPr/>
        </p:nvGrpSpPr>
        <p:grpSpPr>
          <a:xfrm>
            <a:off x="9462557" y="2672433"/>
            <a:ext cx="1884594" cy="1685032"/>
            <a:chOff x="9103162" y="2671504"/>
            <a:chExt cx="1884594" cy="1685032"/>
          </a:xfrm>
        </p:grpSpPr>
        <p:sp>
          <p:nvSpPr>
            <p:cNvPr id="39" name="TextBox 38"/>
            <p:cNvSpPr txBox="1"/>
            <p:nvPr/>
          </p:nvSpPr>
          <p:spPr>
            <a:xfrm>
              <a:off x="9103162" y="3740983"/>
              <a:ext cx="1884594" cy="615553"/>
            </a:xfrm>
            <a:prstGeom prst="rect">
              <a:avLst/>
            </a:prstGeom>
            <a:noFill/>
          </p:spPr>
          <p:txBody>
            <a:bodyPr wrap="square" lIns="0" tIns="0" rIns="0" bIns="0" rtlCol="0">
              <a:spAutoFit/>
            </a:bodyPr>
            <a:lstStyle/>
            <a:p>
              <a:pPr algn="ctr"/>
              <a:r>
                <a:rPr lang="en-US" sz="2000" spc="-70" dirty="0" smtClean="0">
                  <a:solidFill>
                    <a:schemeClr val="bg1"/>
                  </a:solidFill>
                </a:rPr>
                <a:t>Remember client side optimization</a:t>
              </a:r>
              <a:endParaRPr lang="en-US" sz="2000" spc="-70" dirty="0">
                <a:solidFill>
                  <a:schemeClr val="bg1"/>
                </a:solidFill>
              </a:endParaRPr>
            </a:p>
          </p:txBody>
        </p:sp>
        <p:pic>
          <p:nvPicPr>
            <p:cNvPr id="25" name="Picture 24"/>
            <p:cNvPicPr>
              <a:picLocks noChangeAspect="1"/>
            </p:cNvPicPr>
            <p:nvPr/>
          </p:nvPicPr>
          <p:blipFill>
            <a:blip r:embed="rId6"/>
            <a:stretch>
              <a:fillRect/>
            </a:stretch>
          </p:blipFill>
          <p:spPr>
            <a:xfrm>
              <a:off x="9493591" y="2671504"/>
              <a:ext cx="1103736" cy="1091472"/>
            </a:xfrm>
            <a:prstGeom prst="rect">
              <a:avLst/>
            </a:prstGeom>
          </p:spPr>
        </p:pic>
      </p:grpSp>
    </p:spTree>
    <p:extLst>
      <p:ext uri="{BB962C8B-B14F-4D97-AF65-F5344CB8AC3E}">
        <p14:creationId xmlns:p14="http://schemas.microsoft.com/office/powerpoint/2010/main" val="3446824757"/>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42" presetClass="entr" presetSubtype="0" fill="hold" nodeType="withEffect">
                                  <p:stCondLst>
                                    <p:cond delay="15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anim calcmode="lin" valueType="num">
                                      <p:cBhvr>
                                        <p:cTn id="11" dur="1000" fill="hold"/>
                                        <p:tgtEl>
                                          <p:spTgt spid="3"/>
                                        </p:tgtEl>
                                        <p:attrNameLst>
                                          <p:attrName>ppt_x</p:attrName>
                                        </p:attrNameLst>
                                      </p:cBhvr>
                                      <p:tavLst>
                                        <p:tav tm="0">
                                          <p:val>
                                            <p:strVal val="#ppt_x"/>
                                          </p:val>
                                        </p:tav>
                                        <p:tav tm="100000">
                                          <p:val>
                                            <p:strVal val="#ppt_x"/>
                                          </p:val>
                                        </p:tav>
                                      </p:tavLst>
                                    </p:anim>
                                    <p:anim calcmode="lin" valueType="num">
                                      <p:cBhvr>
                                        <p:cTn id="12" dur="1000" fill="hold"/>
                                        <p:tgtEl>
                                          <p:spTgt spid="3"/>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200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250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30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anim calcmode="lin" valueType="num">
                                      <p:cBhvr>
                                        <p:cTn id="26" dur="1000" fill="hold"/>
                                        <p:tgtEl>
                                          <p:spTgt spid="6"/>
                                        </p:tgtEl>
                                        <p:attrNameLst>
                                          <p:attrName>ppt_x</p:attrName>
                                        </p:attrNameLst>
                                      </p:cBhvr>
                                      <p:tavLst>
                                        <p:tav tm="0">
                                          <p:val>
                                            <p:strVal val="#ppt_x"/>
                                          </p:val>
                                        </p:tav>
                                        <p:tav tm="100000">
                                          <p:val>
                                            <p:strVal val="#ppt_x"/>
                                          </p:val>
                                        </p:tav>
                                      </p:tavLst>
                                    </p:anim>
                                    <p:anim calcmode="lin" valueType="num">
                                      <p:cBhvr>
                                        <p:cTn id="2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smtClean="0"/>
              <a:t>Introduction</a:t>
            </a:r>
            <a:endParaRPr lang="en-US" sz="7200" dirty="0"/>
          </a:p>
        </p:txBody>
      </p:sp>
    </p:spTree>
    <p:extLst>
      <p:ext uri="{BB962C8B-B14F-4D97-AF65-F5344CB8AC3E}">
        <p14:creationId xmlns:p14="http://schemas.microsoft.com/office/powerpoint/2010/main" val="3968920718"/>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fi-FI" smtClean="0"/>
              <a:t>From feature framework to app model</a:t>
            </a:r>
            <a:endParaRPr lang="en-GB" dirty="0"/>
          </a:p>
        </p:txBody>
      </p:sp>
    </p:spTree>
    <p:extLst>
      <p:ext uri="{BB962C8B-B14F-4D97-AF65-F5344CB8AC3E}">
        <p14:creationId xmlns:p14="http://schemas.microsoft.com/office/powerpoint/2010/main" val="1495863836"/>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905375" y="228600"/>
            <a:ext cx="6762750" cy="747897"/>
          </a:xfrm>
        </p:spPr>
        <p:txBody>
          <a:bodyPr/>
          <a:lstStyle/>
          <a:p>
            <a:r>
              <a:rPr lang="en-US" dirty="0" smtClean="0"/>
              <a:t>Site management</a:t>
            </a:r>
            <a:endParaRPr lang="en-US" dirty="0"/>
          </a:p>
        </p:txBody>
      </p:sp>
      <p:sp>
        <p:nvSpPr>
          <p:cNvPr id="7" name="Text Placeholder 6"/>
          <p:cNvSpPr>
            <a:spLocks noGrp="1"/>
          </p:cNvSpPr>
          <p:nvPr>
            <p:ph type="body" sz="quarter" idx="10"/>
          </p:nvPr>
        </p:nvSpPr>
        <p:spPr>
          <a:xfrm>
            <a:off x="4905375" y="1447799"/>
            <a:ext cx="6762750" cy="2043636"/>
          </a:xfrm>
        </p:spPr>
        <p:txBody>
          <a:bodyPr/>
          <a:lstStyle/>
          <a:p>
            <a:r>
              <a:rPr lang="en-US" sz="3600" dirty="0">
                <a:solidFill>
                  <a:schemeClr val="accent1"/>
                </a:solidFill>
              </a:rPr>
              <a:t>Remote </a:t>
            </a:r>
            <a:r>
              <a:rPr lang="en-US" sz="3600" dirty="0" smtClean="0">
                <a:solidFill>
                  <a:schemeClr val="accent1"/>
                </a:solidFill>
              </a:rPr>
              <a:t>APIs</a:t>
            </a:r>
            <a:endParaRPr lang="en-US" sz="3600" dirty="0">
              <a:solidFill>
                <a:schemeClr val="accent1"/>
              </a:solidFill>
            </a:endParaRPr>
          </a:p>
          <a:p>
            <a:pPr lvl="1"/>
            <a:r>
              <a:rPr lang="en-US" dirty="0" smtClean="0"/>
              <a:t>Control site settings using remote APIs like CSOM and REST</a:t>
            </a:r>
          </a:p>
          <a:p>
            <a:pPr lvl="1"/>
            <a:r>
              <a:rPr lang="en-US" dirty="0" smtClean="0"/>
              <a:t>Site management performed by code running out side of the SharePoint generally during site provisioning or when apps are added</a:t>
            </a:r>
            <a:endParaRPr lang="en-US" dirty="0"/>
          </a:p>
          <a:p>
            <a:pPr lvl="1"/>
            <a:endParaRPr lang="en-US" dirty="0"/>
          </a:p>
          <a:p>
            <a:r>
              <a:rPr lang="en-US" sz="3600" dirty="0" smtClean="0">
                <a:solidFill>
                  <a:schemeClr val="accent1"/>
                </a:solidFill>
              </a:rPr>
              <a:t>JavaScript embedding</a:t>
            </a:r>
            <a:endParaRPr lang="en-US" sz="3600" dirty="0">
              <a:solidFill>
                <a:schemeClr val="accent1"/>
              </a:solidFill>
            </a:endParaRPr>
          </a:p>
          <a:p>
            <a:pPr lvl="1"/>
            <a:r>
              <a:rPr lang="en-US" dirty="0"/>
              <a:t>Apply changes to the pages using </a:t>
            </a:r>
            <a:r>
              <a:rPr lang="en-US" dirty="0" smtClean="0"/>
              <a:t>JavaScript embedding technique</a:t>
            </a:r>
            <a:endParaRPr lang="en-US" dirty="0"/>
          </a:p>
          <a:p>
            <a:pPr lvl="1"/>
            <a:r>
              <a:rPr lang="en-US" dirty="0"/>
              <a:t>Can be used to add elements and structures to existing pages </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8" y="1786"/>
            <a:ext cx="4569619" cy="6854429"/>
          </a:xfrm>
          <a:prstGeom prst="rect">
            <a:avLst/>
          </a:prstGeom>
        </p:spPr>
      </p:pic>
    </p:spTree>
    <p:extLst>
      <p:ext uri="{BB962C8B-B14F-4D97-AF65-F5344CB8AC3E}">
        <p14:creationId xmlns:p14="http://schemas.microsoft.com/office/powerpoint/2010/main" val="593632434"/>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smtClean="0"/>
              <a:t>Page and content modification</a:t>
            </a:r>
            <a:endParaRPr lang="en-US" sz="7200" dirty="0"/>
          </a:p>
        </p:txBody>
      </p:sp>
    </p:spTree>
    <p:extLst>
      <p:ext uri="{BB962C8B-B14F-4D97-AF65-F5344CB8AC3E}">
        <p14:creationId xmlns:p14="http://schemas.microsoft.com/office/powerpoint/2010/main" val="4292746690"/>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799"/>
            <a:ext cx="7100888" cy="1975926"/>
          </a:xfrm>
        </p:spPr>
        <p:txBody>
          <a:bodyPr/>
          <a:lstStyle/>
          <a:p>
            <a:r>
              <a:rPr lang="en-US" dirty="0" smtClean="0"/>
              <a:t>What</a:t>
            </a:r>
          </a:p>
          <a:p>
            <a:pPr lvl="1"/>
            <a:r>
              <a:rPr lang="en-US" dirty="0" smtClean="0"/>
              <a:t>Modify content in wiki pages (site pages library) from SP App by adding html elements or additional web parts.</a:t>
            </a:r>
          </a:p>
          <a:p>
            <a:r>
              <a:rPr lang="en-US" dirty="0" smtClean="0"/>
              <a:t>Why</a:t>
            </a:r>
          </a:p>
          <a:p>
            <a:pPr lvl="1"/>
            <a:r>
              <a:rPr lang="en-US" dirty="0" smtClean="0"/>
              <a:t>Modify end user experience automatically on the host web when app is installed or when the sites are provisioned. </a:t>
            </a:r>
          </a:p>
          <a:p>
            <a:r>
              <a:rPr lang="en-US" dirty="0" smtClean="0"/>
              <a:t>How</a:t>
            </a:r>
          </a:p>
          <a:p>
            <a:pPr lvl="1"/>
            <a:r>
              <a:rPr lang="en-US" dirty="0" smtClean="0"/>
              <a:t>Access host web using CSOM and add needed html or modify the web parts in the page.</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7579" r="21848"/>
          <a:stretch/>
        </p:blipFill>
        <p:spPr>
          <a:xfrm flipH="1">
            <a:off x="8012785" y="531"/>
            <a:ext cx="4176039" cy="6856576"/>
          </a:xfrm>
          <a:prstGeom prst="rect">
            <a:avLst/>
          </a:prstGeom>
        </p:spPr>
      </p:pic>
      <p:sp>
        <p:nvSpPr>
          <p:cNvPr id="3" name="Title 2"/>
          <p:cNvSpPr>
            <a:spLocks noGrp="1"/>
          </p:cNvSpPr>
          <p:nvPr>
            <p:ph type="title"/>
          </p:nvPr>
        </p:nvSpPr>
        <p:spPr/>
        <p:txBody>
          <a:bodyPr/>
          <a:lstStyle/>
          <a:p>
            <a:r>
              <a:rPr lang="en-US" dirty="0" smtClean="0"/>
              <a:t>Introduction wiki page modification</a:t>
            </a:r>
            <a:endParaRPr lang="en-US" dirty="0"/>
          </a:p>
        </p:txBody>
      </p:sp>
    </p:spTree>
    <p:extLst>
      <p:ext uri="{BB962C8B-B14F-4D97-AF65-F5344CB8AC3E}">
        <p14:creationId xmlns:p14="http://schemas.microsoft.com/office/powerpoint/2010/main" val="763116"/>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365 Template Orange.potx" id="{A418BC41-9312-4E81-974D-3B62BBA9F7CA}" vid="{6D227263-DACE-442F-8D98-551E7A302C92}"/>
    </a:ext>
  </a:extLst>
</a:theme>
</file>

<file path=ppt/theme/theme2.xml><?xml version="1.0" encoding="utf-8"?>
<a:theme xmlns:a="http://schemas.openxmlformats.org/drawingml/2006/main" name="5-30055_Office365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365 Template Orange.potx" id="{A418BC41-9312-4E81-974D-3B62BBA9F7CA}" vid="{DDA9FB17-E5E7-4414-8A13-502BEB78C63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709D8DA39404E429F006B3F94B6A56B" ma:contentTypeVersion="0" ma:contentTypeDescription="Create a new document." ma:contentTypeScope="" ma:versionID="63b151c6e72fe6cfcfe11e3b787e1d3d">
  <xsd:schema xmlns:xsd="http://www.w3.org/2001/XMLSchema" xmlns:xs="http://www.w3.org/2001/XMLSchema" xmlns:p="http://schemas.microsoft.com/office/2006/metadata/properties" targetNamespace="http://schemas.microsoft.com/office/2006/metadata/properties" ma:root="true" ma:fieldsID="e3f0b4ead09fc5ac33ce8381fa26e53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1AEA8A7-A694-4DB0-82AB-EF48F2E9B6F9}">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B4606E04-852E-4880-8CD1-0B186F4087B1}">
  <ds:schemaRefs>
    <ds:schemaRef ds:uri="http://schemas.microsoft.com/sharepoint/v3/contenttype/forms"/>
  </ds:schemaRefs>
</ds:datastoreItem>
</file>

<file path=customXml/itemProps3.xml><?xml version="1.0" encoding="utf-8"?>
<ds:datastoreItem xmlns:ds="http://schemas.openxmlformats.org/officeDocument/2006/customXml" ds:itemID="{99E63BD4-356B-47A8-B9CB-423EDCAB02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Office365 Template Orange</Template>
  <TotalTime>0</TotalTime>
  <Words>2450</Words>
  <Application>Microsoft Office PowerPoint</Application>
  <PresentationFormat>Custom</PresentationFormat>
  <Paragraphs>249</Paragraphs>
  <Slides>32</Slides>
  <Notes>19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32</vt:i4>
      </vt:variant>
    </vt:vector>
  </HeadingPairs>
  <TitlesOfParts>
    <vt:vector size="40" baseType="lpstr">
      <vt:lpstr>Arial</vt:lpstr>
      <vt:lpstr>Calibri</vt:lpstr>
      <vt:lpstr>Consolas</vt:lpstr>
      <vt:lpstr>Segoe UI</vt:lpstr>
      <vt:lpstr>Segoe UI Light</vt:lpstr>
      <vt:lpstr>Wingdings</vt:lpstr>
      <vt:lpstr>5-30055_Office Template 2012 - 16x9 - White Background</vt:lpstr>
      <vt:lpstr>5-30055_Office365 Template 2012 - 16x9 - Colored Accent Slides</vt:lpstr>
      <vt:lpstr>Managing site settings using add-in model</vt:lpstr>
      <vt:lpstr>Agenda</vt:lpstr>
      <vt:lpstr>Developer vision</vt:lpstr>
      <vt:lpstr>Recommendations</vt:lpstr>
      <vt:lpstr>Introduction</vt:lpstr>
      <vt:lpstr>From feature framework to app model</vt:lpstr>
      <vt:lpstr>Site management</vt:lpstr>
      <vt:lpstr>Page and content modification</vt:lpstr>
      <vt:lpstr>Introduction wiki page modification</vt:lpstr>
      <vt:lpstr>Modify host web content</vt:lpstr>
      <vt:lpstr>PowerPoint Presentation</vt:lpstr>
      <vt:lpstr>JavaScript Embedding</vt:lpstr>
      <vt:lpstr>JavaScript Embedding</vt:lpstr>
      <vt:lpstr>JavaScript embedding for messages</vt:lpstr>
      <vt:lpstr>“Wouldn’t this cause dependency on page dom structure, so any change can break it?”</vt:lpstr>
      <vt:lpstr>JS proxy refresh model</vt:lpstr>
      <vt:lpstr>PowerPoint Presentation</vt:lpstr>
      <vt:lpstr>Controlling site settings</vt:lpstr>
      <vt:lpstr>Controlling site settings</vt:lpstr>
      <vt:lpstr>Typical settings controlled in site level</vt:lpstr>
      <vt:lpstr>“Are we getting more site level APIs for CSOM and REST?”</vt:lpstr>
      <vt:lpstr>Performance optimization</vt:lpstr>
      <vt:lpstr>Caching and asset optimization</vt:lpstr>
      <vt:lpstr>Centralized Asset Deployment</vt:lpstr>
      <vt:lpstr>“Can I use Content Delivery Networks for asset storage?”</vt:lpstr>
      <vt:lpstr>PowerPoint Presentation</vt:lpstr>
      <vt:lpstr>Recommendations</vt:lpstr>
      <vt:lpstr>PowerPoint Presentation</vt:lpstr>
      <vt:lpstr>PowerPoint Presentation</vt:lpstr>
      <vt:lpstr>PowerPoint Presentation</vt:lpstr>
      <vt:lpstr>Feedback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description>Template: Vesa Juvonen, Microsoft</dc:description>
  <cp:lastModifiedBy/>
  <cp:revision>1</cp:revision>
  <dcterms:created xsi:type="dcterms:W3CDTF">2015-01-15T08:32:43Z</dcterms:created>
  <dcterms:modified xsi:type="dcterms:W3CDTF">2015-06-12T07:17:47Z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temType">
    <vt:lpwstr/>
  </property>
  <property fmtid="{D5CDD505-2E9C-101B-9397-08002B2CF9AE}" pid="3" name="ContentTypeId">
    <vt:lpwstr>0x010100B709D8DA39404E429F006B3F94B6A56B</vt:lpwstr>
  </property>
</Properties>
</file>