
<file path=[Content_Types].xml><?xml version="1.0" encoding="utf-8"?>
<Types xmlns="http://schemas.openxmlformats.org/package/2006/content-types">
  <Default Extension="png" ContentType="image/png"/>
  <Default Extension="tmp"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082" r:id="rId4"/>
    <p:sldMasterId id="2147484149" r:id="rId5"/>
  </p:sldMasterIdLst>
  <p:notesMasterIdLst>
    <p:notesMasterId r:id="rId46"/>
  </p:notesMasterIdLst>
  <p:handoutMasterIdLst>
    <p:handoutMasterId r:id="rId47"/>
  </p:handoutMasterIdLst>
  <p:sldIdLst>
    <p:sldId id="1242" r:id="rId6"/>
    <p:sldId id="1306" r:id="rId7"/>
    <p:sldId id="1378" r:id="rId8"/>
    <p:sldId id="1308" r:id="rId9"/>
    <p:sldId id="1360" r:id="rId10"/>
    <p:sldId id="1361" r:id="rId11"/>
    <p:sldId id="1362" r:id="rId12"/>
    <p:sldId id="1299" r:id="rId13"/>
    <p:sldId id="1359" r:id="rId14"/>
    <p:sldId id="1374" r:id="rId15"/>
    <p:sldId id="1375" r:id="rId16"/>
    <p:sldId id="1347" r:id="rId17"/>
    <p:sldId id="1364" r:id="rId18"/>
    <p:sldId id="1372" r:id="rId19"/>
    <p:sldId id="1373" r:id="rId20"/>
    <p:sldId id="1376" r:id="rId21"/>
    <p:sldId id="1340" r:id="rId22"/>
    <p:sldId id="1348" r:id="rId23"/>
    <p:sldId id="1349" r:id="rId24"/>
    <p:sldId id="1371" r:id="rId25"/>
    <p:sldId id="1352" r:id="rId26"/>
    <p:sldId id="1353" r:id="rId27"/>
    <p:sldId id="1354" r:id="rId28"/>
    <p:sldId id="1355" r:id="rId29"/>
    <p:sldId id="1356" r:id="rId30"/>
    <p:sldId id="1357" r:id="rId31"/>
    <p:sldId id="1358" r:id="rId32"/>
    <p:sldId id="1365" r:id="rId33"/>
    <p:sldId id="1366" r:id="rId34"/>
    <p:sldId id="1344" r:id="rId35"/>
    <p:sldId id="1367" r:id="rId36"/>
    <p:sldId id="1345" r:id="rId37"/>
    <p:sldId id="1369" r:id="rId38"/>
    <p:sldId id="1377" r:id="rId39"/>
    <p:sldId id="1370" r:id="rId40"/>
    <p:sldId id="1310" r:id="rId41"/>
    <p:sldId id="1311" r:id="rId42"/>
    <p:sldId id="1312" r:id="rId43"/>
    <p:sldId id="1313" r:id="rId44"/>
    <p:sldId id="1314" r:id="rId45"/>
  </p:sldIdLst>
  <p:sldSz cx="12188825" cy="6858000"/>
  <p:notesSz cx="7086600" cy="93726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tart" id="{E387D750-615C-4F0D-BDC4-13D8F2242D3F}">
          <p14:sldIdLst>
            <p14:sldId id="1242"/>
            <p14:sldId id="1306"/>
            <p14:sldId id="1378"/>
            <p14:sldId id="1308"/>
          </p14:sldIdLst>
        </p14:section>
        <p14:section name="Introduction" id="{C9552FAC-73BA-4DEC-B3B1-99A920D9C1D2}">
          <p14:sldIdLst>
            <p14:sldId id="1360"/>
            <p14:sldId id="1361"/>
            <p14:sldId id="1362"/>
          </p14:sldIdLst>
        </p14:section>
        <p14:section name="Remote Timer Jobs" id="{2D66131E-5340-4A7B-9A0E-49CFA8B9F597}">
          <p14:sldIdLst>
            <p14:sldId id="1299"/>
            <p14:sldId id="1359"/>
            <p14:sldId id="1374"/>
            <p14:sldId id="1375"/>
            <p14:sldId id="1347"/>
            <p14:sldId id="1364"/>
            <p14:sldId id="1372"/>
            <p14:sldId id="1373"/>
            <p14:sldId id="1376"/>
          </p14:sldIdLst>
        </p14:section>
        <p14:section name="Remote event receicers" id="{5E412645-B4F4-4091-A8C8-9C9953D3C17A}">
          <p14:sldIdLst>
            <p14:sldId id="1340"/>
            <p14:sldId id="1348"/>
            <p14:sldId id="1349"/>
            <p14:sldId id="1371"/>
            <p14:sldId id="1352"/>
            <p14:sldId id="1353"/>
            <p14:sldId id="1354"/>
            <p14:sldId id="1355"/>
            <p14:sldId id="1356"/>
            <p14:sldId id="1357"/>
            <p14:sldId id="1358"/>
            <p14:sldId id="1365"/>
            <p14:sldId id="1366"/>
          </p14:sldIdLst>
        </p14:section>
        <p14:section name="App installation events" id="{F8584514-78A7-47E4-BCB4-C5B525786FB6}">
          <p14:sldIdLst>
            <p14:sldId id="1344"/>
            <p14:sldId id="1367"/>
            <p14:sldId id="1345"/>
            <p14:sldId id="1369"/>
            <p14:sldId id="1377"/>
          </p14:sldIdLst>
        </p14:section>
        <p14:section name="Closing" id="{C4EA8950-BDB5-4983-8DDF-2724C2F2CA62}">
          <p14:sldIdLst>
            <p14:sldId id="1370"/>
            <p14:sldId id="1310"/>
            <p14:sldId id="1311"/>
            <p14:sldId id="1312"/>
            <p14:sldId id="1313"/>
            <p14:sldId id="1314"/>
          </p14:sldIdLst>
        </p14:section>
      </p14:sectionLst>
    </p:ext>
    <p:ext uri="{EFAFB233-063F-42B5-8137-9DF3F51BA10A}">
      <p15:sldGuideLst xmlns:p15="http://schemas.microsoft.com/office/powerpoint/2012/main">
        <p15:guide id="1" orient="horz" pos="2328" userDrawn="1">
          <p15:clr>
            <a:srgbClr val="A4A3A4"/>
          </p15:clr>
        </p15:guide>
        <p15:guide id="2" orient="horz" pos="3000" userDrawn="1">
          <p15:clr>
            <a:srgbClr val="A4A3A4"/>
          </p15:clr>
        </p15:guide>
        <p15:guide id="3" orient="horz" pos="4200" userDrawn="1">
          <p15:clr>
            <a:srgbClr val="A4A3A4"/>
          </p15:clr>
        </p15:guide>
        <p15:guide id="8" orient="horz" pos="2376" userDrawn="1">
          <p15:clr>
            <a:srgbClr val="A4A3A4"/>
          </p15:clr>
        </p15:guide>
        <p15:guide id="9" orient="horz" pos="2952" userDrawn="1">
          <p15:clr>
            <a:srgbClr val="A4A3A4"/>
          </p15:clr>
        </p15:guide>
        <p15:guide id="10" pos="311" userDrawn="1">
          <p15:clr>
            <a:srgbClr val="A4A3A4"/>
          </p15:clr>
        </p15:guide>
        <p15:guide id="12" pos="7559" userDrawn="1">
          <p15:clr>
            <a:srgbClr val="A4A3A4"/>
          </p15:clr>
        </p15:guide>
        <p15:guide id="14" pos="3911" userDrawn="1">
          <p15:clr>
            <a:srgbClr val="A4A3A4"/>
          </p15:clr>
        </p15:guide>
        <p15:guide id="15" pos="2111" userDrawn="1">
          <p15:clr>
            <a:srgbClr val="A4A3A4"/>
          </p15:clr>
        </p15:guide>
        <p15:guide id="19" pos="2759" userDrawn="1">
          <p15:clr>
            <a:srgbClr val="A4A3A4"/>
          </p15:clr>
        </p15:guide>
        <p15:guide id="20" orient="horz" pos="2040" userDrawn="1">
          <p15:clr>
            <a:srgbClr val="A4A3A4"/>
          </p15:clr>
        </p15:guide>
        <p15:guide id="21" orient="horz" pos="2880" userDrawn="1">
          <p15:clr>
            <a:srgbClr val="A4A3A4"/>
          </p15:clr>
        </p15:guide>
        <p15:guide id="22" orient="horz" pos="3942">
          <p15:clr>
            <a:srgbClr val="A4A3A4"/>
          </p15:clr>
        </p15:guide>
        <p15:guide id="23" pos="7229">
          <p15:clr>
            <a:srgbClr val="A4A3A4"/>
          </p15:clr>
        </p15:guide>
        <p15:guide id="24" orient="horz" pos="3648" userDrawn="1">
          <p15:clr>
            <a:srgbClr val="A4A3A4"/>
          </p15:clr>
        </p15:guide>
        <p15:guide id="25" orient="horz" pos="4104" userDrawn="1">
          <p15:clr>
            <a:srgbClr val="A4A3A4"/>
          </p15:clr>
        </p15:guide>
        <p15:guide id="26" orient="horz" pos="3696" userDrawn="1">
          <p15:clr>
            <a:srgbClr val="A4A3A4"/>
          </p15:clr>
        </p15:guide>
        <p15:guide id="27" pos="149">
          <p15:clr>
            <a:srgbClr val="A4A3A4"/>
          </p15:clr>
        </p15:guide>
        <p15:guide id="28" pos="1967" userDrawn="1">
          <p15:clr>
            <a:srgbClr val="A4A3A4"/>
          </p15:clr>
        </p15:guide>
        <p15:guide id="29" pos="604">
          <p15:clr>
            <a:srgbClr val="A4A3A4"/>
          </p15:clr>
        </p15:guide>
      </p15:sldGuideLst>
    </p:ext>
    <p:ext uri="{2D200454-40CA-4A62-9FC3-DE9A4176ACB9}">
      <p15:notesGuideLst xmlns:p15="http://schemas.microsoft.com/office/powerpoint/2012/main">
        <p15:guide id="1" orient="horz" pos="2904" userDrawn="1">
          <p15:clr>
            <a:srgbClr val="A4A3A4"/>
          </p15:clr>
        </p15:guide>
        <p15:guide id="2" pos="2183" userDrawn="1">
          <p15:clr>
            <a:srgbClr val="A4A3A4"/>
          </p15:clr>
        </p15:guide>
        <p15:guide id="3" orient="horz" pos="2952" userDrawn="1">
          <p15:clr>
            <a:srgbClr val="A4A3A4"/>
          </p15:clr>
        </p15:guide>
        <p15:guide id="4" pos="2232"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36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69696"/>
    <a:srgbClr val="EB3C00"/>
    <a:srgbClr val="0072C6"/>
    <a:srgbClr val="0088EE"/>
    <a:srgbClr val="2D82FF"/>
    <a:srgbClr val="FFFF99"/>
    <a:srgbClr val="0042AC"/>
    <a:srgbClr val="D2D2D2"/>
    <a:srgbClr val="505050"/>
    <a:srgbClr val="00188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786" autoAdjust="0"/>
    <p:restoredTop sz="75000" autoAdjust="0"/>
  </p:normalViewPr>
  <p:slideViewPr>
    <p:cSldViewPr snapToGrid="0">
      <p:cViewPr varScale="1">
        <p:scale>
          <a:sx n="88" d="100"/>
          <a:sy n="88" d="100"/>
        </p:scale>
        <p:origin x="1482" y="90"/>
      </p:cViewPr>
      <p:guideLst>
        <p:guide orient="horz" pos="2328"/>
        <p:guide orient="horz" pos="3000"/>
        <p:guide orient="horz" pos="4200"/>
        <p:guide orient="horz" pos="2376"/>
        <p:guide orient="horz" pos="2952"/>
        <p:guide pos="311"/>
        <p:guide pos="7559"/>
        <p:guide pos="3911"/>
        <p:guide pos="2111"/>
        <p:guide pos="2759"/>
        <p:guide orient="horz" pos="2040"/>
        <p:guide orient="horz" pos="2880"/>
        <p:guide orient="horz" pos="3942"/>
        <p:guide pos="7229"/>
        <p:guide orient="horz" pos="3648"/>
        <p:guide orient="horz" pos="4104"/>
        <p:guide orient="horz" pos="3696"/>
        <p:guide pos="149"/>
        <p:guide pos="1967"/>
        <p:guide pos="604"/>
      </p:guideLst>
    </p:cSldViewPr>
  </p:slideViewPr>
  <p:notesTextViewPr>
    <p:cViewPr>
      <p:scale>
        <a:sx n="3" d="2"/>
        <a:sy n="3" d="2"/>
      </p:scale>
      <p:origin x="0" y="0"/>
    </p:cViewPr>
  </p:notesTextViewPr>
  <p:sorterViewPr>
    <p:cViewPr varScale="1">
      <p:scale>
        <a:sx n="1" d="1"/>
        <a:sy n="1" d="1"/>
      </p:scale>
      <p:origin x="0" y="0"/>
    </p:cViewPr>
  </p:sorterViewPr>
  <p:notesViewPr>
    <p:cSldViewPr snapToGrid="0" showGuides="1">
      <p:cViewPr varScale="1">
        <p:scale>
          <a:sx n="87" d="100"/>
          <a:sy n="87" d="100"/>
        </p:scale>
        <p:origin x="3780" y="102"/>
      </p:cViewPr>
      <p:guideLst>
        <p:guide orient="horz" pos="2904"/>
        <p:guide pos="2183"/>
        <p:guide orient="horz" pos="2952"/>
        <p:guide pos="2232"/>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handoutMaster" Target="handoutMasters/handoutMaster1.xml"/><Relationship Id="rId50"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commentAuthors" Target="commentAuthors.xml"/><Relationship Id="rId8" Type="http://schemas.openxmlformats.org/officeDocument/2006/relationships/slide" Target="slides/slide3.xml"/><Relationship Id="rId51"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80901B9-6F05-4D1E-80C3-BF75345C50BE}"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GB"/>
        </a:p>
      </dgm:t>
    </dgm:pt>
    <dgm:pt modelId="{D8686B31-BF37-4B6F-A909-435F24A70282}">
      <dgm:prSet/>
      <dgm:spPr/>
      <dgm:t>
        <a:bodyPr/>
        <a:lstStyle/>
        <a:p>
          <a:pPr rtl="0"/>
          <a:r>
            <a:rPr lang="en-US" dirty="0" smtClean="0"/>
            <a:t>Event scopes:</a:t>
          </a:r>
        </a:p>
      </dgm:t>
    </dgm:pt>
    <dgm:pt modelId="{669D55EE-A7CA-4619-9B32-D7B2BEEC8602}" type="parTrans" cxnId="{737A424C-98F0-418F-89A4-126A7EF44BFA}">
      <dgm:prSet/>
      <dgm:spPr/>
      <dgm:t>
        <a:bodyPr/>
        <a:lstStyle/>
        <a:p>
          <a:endParaRPr lang="en-GB"/>
        </a:p>
      </dgm:t>
    </dgm:pt>
    <dgm:pt modelId="{C56E07FF-DD32-4A8B-9144-A71114A08E6D}" type="sibTrans" cxnId="{737A424C-98F0-418F-89A4-126A7EF44BFA}">
      <dgm:prSet/>
      <dgm:spPr/>
      <dgm:t>
        <a:bodyPr/>
        <a:lstStyle/>
        <a:p>
          <a:endParaRPr lang="en-GB"/>
        </a:p>
      </dgm:t>
    </dgm:pt>
    <dgm:pt modelId="{6EFF3E64-FD78-4ED9-9B37-F78EFB7A5D40}">
      <dgm:prSet/>
      <dgm:spPr/>
      <dgm:t>
        <a:bodyPr/>
        <a:lstStyle/>
        <a:p>
          <a:pPr rtl="0"/>
          <a:r>
            <a:rPr lang="en-US" dirty="0" smtClean="0"/>
            <a:t>List item</a:t>
          </a:r>
          <a:endParaRPr lang="en-GB" dirty="0"/>
        </a:p>
      </dgm:t>
    </dgm:pt>
    <dgm:pt modelId="{3FAF192C-C273-4BB2-B483-B9077FD28502}" type="parTrans" cxnId="{2BE20B8A-D9B7-4332-8F39-A010123F551B}">
      <dgm:prSet/>
      <dgm:spPr/>
      <dgm:t>
        <a:bodyPr/>
        <a:lstStyle/>
        <a:p>
          <a:endParaRPr lang="en-GB"/>
        </a:p>
      </dgm:t>
    </dgm:pt>
    <dgm:pt modelId="{B46F179D-6F3A-4E8F-A2DE-D87A40ACF24E}" type="sibTrans" cxnId="{2BE20B8A-D9B7-4332-8F39-A010123F551B}">
      <dgm:prSet/>
      <dgm:spPr/>
      <dgm:t>
        <a:bodyPr/>
        <a:lstStyle/>
        <a:p>
          <a:endParaRPr lang="en-GB"/>
        </a:p>
      </dgm:t>
    </dgm:pt>
    <dgm:pt modelId="{85D65099-25A7-4EC6-8C94-09F840EF4EB8}">
      <dgm:prSet/>
      <dgm:spPr/>
      <dgm:t>
        <a:bodyPr/>
        <a:lstStyle/>
        <a:p>
          <a:pPr rtl="0"/>
          <a:r>
            <a:rPr lang="en-US" dirty="0" smtClean="0"/>
            <a:t>Support for the following types:</a:t>
          </a:r>
        </a:p>
      </dgm:t>
    </dgm:pt>
    <dgm:pt modelId="{78A1A250-9FB2-4472-852B-8E0F93A4C9A4}" type="parTrans" cxnId="{C7869BF5-880F-4DAF-A4FF-212111669539}">
      <dgm:prSet/>
      <dgm:spPr/>
      <dgm:t>
        <a:bodyPr/>
        <a:lstStyle/>
        <a:p>
          <a:endParaRPr lang="en-GB"/>
        </a:p>
      </dgm:t>
    </dgm:pt>
    <dgm:pt modelId="{2D1EEBC4-FF38-4AC4-9775-BD22678AA49A}" type="sibTrans" cxnId="{C7869BF5-880F-4DAF-A4FF-212111669539}">
      <dgm:prSet/>
      <dgm:spPr/>
      <dgm:t>
        <a:bodyPr/>
        <a:lstStyle/>
        <a:p>
          <a:endParaRPr lang="en-GB"/>
        </a:p>
      </dgm:t>
    </dgm:pt>
    <dgm:pt modelId="{93520FE3-EC20-4A2B-9F8B-E0B39C27C9EF}">
      <dgm:prSet/>
      <dgm:spPr/>
      <dgm:t>
        <a:bodyPr/>
        <a:lstStyle/>
        <a:p>
          <a:pPr rtl="0"/>
          <a:r>
            <a:rPr lang="en-US" dirty="0" smtClean="0"/>
            <a:t>Synchronous events</a:t>
          </a:r>
          <a:endParaRPr lang="en-GB" dirty="0"/>
        </a:p>
      </dgm:t>
    </dgm:pt>
    <dgm:pt modelId="{7210C299-EAA7-40C2-9260-7EC64268C884}" type="parTrans" cxnId="{BCDBA1CC-B158-4EF9-89A7-D0B05947E656}">
      <dgm:prSet/>
      <dgm:spPr/>
      <dgm:t>
        <a:bodyPr/>
        <a:lstStyle/>
        <a:p>
          <a:endParaRPr lang="en-GB"/>
        </a:p>
      </dgm:t>
    </dgm:pt>
    <dgm:pt modelId="{11E75AD1-9B22-4B30-AA0C-3CE09D125907}" type="sibTrans" cxnId="{BCDBA1CC-B158-4EF9-89A7-D0B05947E656}">
      <dgm:prSet/>
      <dgm:spPr/>
      <dgm:t>
        <a:bodyPr/>
        <a:lstStyle/>
        <a:p>
          <a:endParaRPr lang="en-GB"/>
        </a:p>
      </dgm:t>
    </dgm:pt>
    <dgm:pt modelId="{22DD3D18-C653-4DEB-A569-9647A8DC907B}">
      <dgm:prSet/>
      <dgm:spPr/>
      <dgm:t>
        <a:bodyPr/>
        <a:lstStyle/>
        <a:p>
          <a:r>
            <a:rPr lang="en-US" dirty="0" smtClean="0"/>
            <a:t>List</a:t>
          </a:r>
        </a:p>
      </dgm:t>
    </dgm:pt>
    <dgm:pt modelId="{69A83332-8543-4EE0-8120-BCF1BBF2B3AE}" type="parTrans" cxnId="{577BFAD7-8CC2-4BD1-B2FE-6D62F7E7B0A6}">
      <dgm:prSet/>
      <dgm:spPr/>
      <dgm:t>
        <a:bodyPr/>
        <a:lstStyle/>
        <a:p>
          <a:endParaRPr lang="en-US"/>
        </a:p>
      </dgm:t>
    </dgm:pt>
    <dgm:pt modelId="{6D12D0CF-E98F-4DF7-9F6B-23BF105A62AB}" type="sibTrans" cxnId="{577BFAD7-8CC2-4BD1-B2FE-6D62F7E7B0A6}">
      <dgm:prSet/>
      <dgm:spPr/>
      <dgm:t>
        <a:bodyPr/>
        <a:lstStyle/>
        <a:p>
          <a:endParaRPr lang="en-US"/>
        </a:p>
      </dgm:t>
    </dgm:pt>
    <dgm:pt modelId="{CA8D7B59-FB05-496C-B2C3-0103FB32D37E}">
      <dgm:prSet/>
      <dgm:spPr/>
      <dgm:t>
        <a:bodyPr/>
        <a:lstStyle/>
        <a:p>
          <a:r>
            <a:rPr lang="en-US" dirty="0" smtClean="0"/>
            <a:t>Web</a:t>
          </a:r>
        </a:p>
      </dgm:t>
    </dgm:pt>
    <dgm:pt modelId="{46B6D1E1-ECFC-4472-A847-F26DB2C991D4}" type="parTrans" cxnId="{B74B9B32-7D3A-46B8-ADD0-929CD87FBAA0}">
      <dgm:prSet/>
      <dgm:spPr/>
      <dgm:t>
        <a:bodyPr/>
        <a:lstStyle/>
        <a:p>
          <a:endParaRPr lang="en-US"/>
        </a:p>
      </dgm:t>
    </dgm:pt>
    <dgm:pt modelId="{ADB647D1-AC53-40FF-898C-15C82280606C}" type="sibTrans" cxnId="{B74B9B32-7D3A-46B8-ADD0-929CD87FBAA0}">
      <dgm:prSet/>
      <dgm:spPr/>
      <dgm:t>
        <a:bodyPr/>
        <a:lstStyle/>
        <a:p>
          <a:endParaRPr lang="en-US"/>
        </a:p>
      </dgm:t>
    </dgm:pt>
    <dgm:pt modelId="{A237E701-949B-4CFF-902B-9272DAE52207}">
      <dgm:prSet/>
      <dgm:spPr/>
      <dgm:t>
        <a:bodyPr/>
        <a:lstStyle/>
        <a:p>
          <a:r>
            <a:rPr lang="en-US" dirty="0" smtClean="0"/>
            <a:t>App</a:t>
          </a:r>
        </a:p>
      </dgm:t>
    </dgm:pt>
    <dgm:pt modelId="{D49F4526-504A-4A33-970B-F0A719F5D387}" type="parTrans" cxnId="{7EB6EEAF-D9BF-4F83-A348-C7E80729D6B7}">
      <dgm:prSet/>
      <dgm:spPr/>
      <dgm:t>
        <a:bodyPr/>
        <a:lstStyle/>
        <a:p>
          <a:endParaRPr lang="en-US"/>
        </a:p>
      </dgm:t>
    </dgm:pt>
    <dgm:pt modelId="{0707D9A2-A6C8-4094-B0FB-30E1454B8416}" type="sibTrans" cxnId="{7EB6EEAF-D9BF-4F83-A348-C7E80729D6B7}">
      <dgm:prSet/>
      <dgm:spPr/>
      <dgm:t>
        <a:bodyPr/>
        <a:lstStyle/>
        <a:p>
          <a:endParaRPr lang="en-US"/>
        </a:p>
      </dgm:t>
    </dgm:pt>
    <dgm:pt modelId="{E2DC489B-724F-44D5-88CC-E9B7196AF097}">
      <dgm:prSet/>
      <dgm:spPr/>
      <dgm:t>
        <a:bodyPr/>
        <a:lstStyle/>
        <a:p>
          <a:r>
            <a:rPr lang="en-US" dirty="0" smtClean="0"/>
            <a:t>Asynchronous after events</a:t>
          </a:r>
          <a:endParaRPr lang="en-US" dirty="0"/>
        </a:p>
      </dgm:t>
    </dgm:pt>
    <dgm:pt modelId="{D091A29A-4D7C-4CBF-8B43-A5EFA83A22CC}" type="parTrans" cxnId="{A86619D3-8234-42A3-988C-EC1929ADA76A}">
      <dgm:prSet/>
      <dgm:spPr/>
      <dgm:t>
        <a:bodyPr/>
        <a:lstStyle/>
        <a:p>
          <a:endParaRPr lang="en-US"/>
        </a:p>
      </dgm:t>
    </dgm:pt>
    <dgm:pt modelId="{F8EBFEAB-9515-4F62-9F25-797975ABCA39}" type="sibTrans" cxnId="{A86619D3-8234-42A3-988C-EC1929ADA76A}">
      <dgm:prSet/>
      <dgm:spPr/>
      <dgm:t>
        <a:bodyPr/>
        <a:lstStyle/>
        <a:p>
          <a:endParaRPr lang="en-US"/>
        </a:p>
      </dgm:t>
    </dgm:pt>
    <dgm:pt modelId="{027F324F-4382-405F-B5D2-C3D5B2BA234E}" type="pres">
      <dgm:prSet presAssocID="{D80901B9-6F05-4D1E-80C3-BF75345C50BE}" presName="linear" presStyleCnt="0">
        <dgm:presLayoutVars>
          <dgm:animLvl val="lvl"/>
          <dgm:resizeHandles val="exact"/>
        </dgm:presLayoutVars>
      </dgm:prSet>
      <dgm:spPr/>
      <dgm:t>
        <a:bodyPr/>
        <a:lstStyle/>
        <a:p>
          <a:endParaRPr lang="en-US"/>
        </a:p>
      </dgm:t>
    </dgm:pt>
    <dgm:pt modelId="{B8D470D0-C272-4757-8EAD-882768C608B8}" type="pres">
      <dgm:prSet presAssocID="{D8686B31-BF37-4B6F-A909-435F24A70282}" presName="parentText" presStyleLbl="node1" presStyleIdx="0" presStyleCnt="2">
        <dgm:presLayoutVars>
          <dgm:chMax val="0"/>
          <dgm:bulletEnabled val="1"/>
        </dgm:presLayoutVars>
      </dgm:prSet>
      <dgm:spPr/>
      <dgm:t>
        <a:bodyPr/>
        <a:lstStyle/>
        <a:p>
          <a:endParaRPr lang="en-US"/>
        </a:p>
      </dgm:t>
    </dgm:pt>
    <dgm:pt modelId="{318B7737-7624-4B1A-85FA-5AE3759F1CD0}" type="pres">
      <dgm:prSet presAssocID="{D8686B31-BF37-4B6F-A909-435F24A70282}" presName="childText" presStyleLbl="revTx" presStyleIdx="0" presStyleCnt="2">
        <dgm:presLayoutVars>
          <dgm:bulletEnabled val="1"/>
        </dgm:presLayoutVars>
      </dgm:prSet>
      <dgm:spPr/>
      <dgm:t>
        <a:bodyPr/>
        <a:lstStyle/>
        <a:p>
          <a:endParaRPr lang="en-US"/>
        </a:p>
      </dgm:t>
    </dgm:pt>
    <dgm:pt modelId="{A1D4AE7D-199E-4F88-84A0-C207C0B064C4}" type="pres">
      <dgm:prSet presAssocID="{85D65099-25A7-4EC6-8C94-09F840EF4EB8}" presName="parentText" presStyleLbl="node1" presStyleIdx="1" presStyleCnt="2">
        <dgm:presLayoutVars>
          <dgm:chMax val="0"/>
          <dgm:bulletEnabled val="1"/>
        </dgm:presLayoutVars>
      </dgm:prSet>
      <dgm:spPr/>
      <dgm:t>
        <a:bodyPr/>
        <a:lstStyle/>
        <a:p>
          <a:endParaRPr lang="en-US"/>
        </a:p>
      </dgm:t>
    </dgm:pt>
    <dgm:pt modelId="{FB4524FA-6835-41B5-9EF6-46EEDF339826}" type="pres">
      <dgm:prSet presAssocID="{85D65099-25A7-4EC6-8C94-09F840EF4EB8}" presName="childText" presStyleLbl="revTx" presStyleIdx="1" presStyleCnt="2">
        <dgm:presLayoutVars>
          <dgm:bulletEnabled val="1"/>
        </dgm:presLayoutVars>
      </dgm:prSet>
      <dgm:spPr/>
      <dgm:t>
        <a:bodyPr/>
        <a:lstStyle/>
        <a:p>
          <a:endParaRPr lang="en-US"/>
        </a:p>
      </dgm:t>
    </dgm:pt>
  </dgm:ptLst>
  <dgm:cxnLst>
    <dgm:cxn modelId="{9EAD07FA-B201-44A7-B7A7-8521FD1D6142}" type="presOf" srcId="{A237E701-949B-4CFF-902B-9272DAE52207}" destId="{318B7737-7624-4B1A-85FA-5AE3759F1CD0}" srcOrd="0" destOrd="3" presId="urn:microsoft.com/office/officeart/2005/8/layout/vList2"/>
    <dgm:cxn modelId="{18BDC8E8-C511-4A7C-A532-F6FDA9BA922C}" type="presOf" srcId="{D8686B31-BF37-4B6F-A909-435F24A70282}" destId="{B8D470D0-C272-4757-8EAD-882768C608B8}" srcOrd="0" destOrd="0" presId="urn:microsoft.com/office/officeart/2005/8/layout/vList2"/>
    <dgm:cxn modelId="{AA3BC292-DB47-4CF2-9622-07263458A791}" type="presOf" srcId="{D80901B9-6F05-4D1E-80C3-BF75345C50BE}" destId="{027F324F-4382-405F-B5D2-C3D5B2BA234E}" srcOrd="0" destOrd="0" presId="urn:microsoft.com/office/officeart/2005/8/layout/vList2"/>
    <dgm:cxn modelId="{319B68CE-79F0-4588-A395-1887A567C3C3}" type="presOf" srcId="{93520FE3-EC20-4A2B-9F8B-E0B39C27C9EF}" destId="{FB4524FA-6835-41B5-9EF6-46EEDF339826}" srcOrd="0" destOrd="0" presId="urn:microsoft.com/office/officeart/2005/8/layout/vList2"/>
    <dgm:cxn modelId="{1B42E4CE-5120-4671-A297-37B49077E934}" type="presOf" srcId="{CA8D7B59-FB05-496C-B2C3-0103FB32D37E}" destId="{318B7737-7624-4B1A-85FA-5AE3759F1CD0}" srcOrd="0" destOrd="2" presId="urn:microsoft.com/office/officeart/2005/8/layout/vList2"/>
    <dgm:cxn modelId="{CDBD27A3-758A-46B0-82F6-3A87D9583100}" type="presOf" srcId="{E2DC489B-724F-44D5-88CC-E9B7196AF097}" destId="{FB4524FA-6835-41B5-9EF6-46EEDF339826}" srcOrd="0" destOrd="1" presId="urn:microsoft.com/office/officeart/2005/8/layout/vList2"/>
    <dgm:cxn modelId="{8DAE5C4B-C2EC-45DE-A8A2-95B0BEA8662B}" type="presOf" srcId="{85D65099-25A7-4EC6-8C94-09F840EF4EB8}" destId="{A1D4AE7D-199E-4F88-84A0-C207C0B064C4}" srcOrd="0" destOrd="0" presId="urn:microsoft.com/office/officeart/2005/8/layout/vList2"/>
    <dgm:cxn modelId="{7EB6EEAF-D9BF-4F83-A348-C7E80729D6B7}" srcId="{D8686B31-BF37-4B6F-A909-435F24A70282}" destId="{A237E701-949B-4CFF-902B-9272DAE52207}" srcOrd="3" destOrd="0" parTransId="{D49F4526-504A-4A33-970B-F0A719F5D387}" sibTransId="{0707D9A2-A6C8-4094-B0FB-30E1454B8416}"/>
    <dgm:cxn modelId="{8178AE16-CF5F-4557-A24C-D4A38CA65917}" type="presOf" srcId="{22DD3D18-C653-4DEB-A569-9647A8DC907B}" destId="{318B7737-7624-4B1A-85FA-5AE3759F1CD0}" srcOrd="0" destOrd="1" presId="urn:microsoft.com/office/officeart/2005/8/layout/vList2"/>
    <dgm:cxn modelId="{577BFAD7-8CC2-4BD1-B2FE-6D62F7E7B0A6}" srcId="{D8686B31-BF37-4B6F-A909-435F24A70282}" destId="{22DD3D18-C653-4DEB-A569-9647A8DC907B}" srcOrd="1" destOrd="0" parTransId="{69A83332-8543-4EE0-8120-BCF1BBF2B3AE}" sibTransId="{6D12D0CF-E98F-4DF7-9F6B-23BF105A62AB}"/>
    <dgm:cxn modelId="{663EDC85-3CB7-4AAD-A6B4-3150577BCEB1}" type="presOf" srcId="{6EFF3E64-FD78-4ED9-9B37-F78EFB7A5D40}" destId="{318B7737-7624-4B1A-85FA-5AE3759F1CD0}" srcOrd="0" destOrd="0" presId="urn:microsoft.com/office/officeart/2005/8/layout/vList2"/>
    <dgm:cxn modelId="{BCDBA1CC-B158-4EF9-89A7-D0B05947E656}" srcId="{85D65099-25A7-4EC6-8C94-09F840EF4EB8}" destId="{93520FE3-EC20-4A2B-9F8B-E0B39C27C9EF}" srcOrd="0" destOrd="0" parTransId="{7210C299-EAA7-40C2-9260-7EC64268C884}" sibTransId="{11E75AD1-9B22-4B30-AA0C-3CE09D125907}"/>
    <dgm:cxn modelId="{737A424C-98F0-418F-89A4-126A7EF44BFA}" srcId="{D80901B9-6F05-4D1E-80C3-BF75345C50BE}" destId="{D8686B31-BF37-4B6F-A909-435F24A70282}" srcOrd="0" destOrd="0" parTransId="{669D55EE-A7CA-4619-9B32-D7B2BEEC8602}" sibTransId="{C56E07FF-DD32-4A8B-9144-A71114A08E6D}"/>
    <dgm:cxn modelId="{2BE20B8A-D9B7-4332-8F39-A010123F551B}" srcId="{D8686B31-BF37-4B6F-A909-435F24A70282}" destId="{6EFF3E64-FD78-4ED9-9B37-F78EFB7A5D40}" srcOrd="0" destOrd="0" parTransId="{3FAF192C-C273-4BB2-B483-B9077FD28502}" sibTransId="{B46F179D-6F3A-4E8F-A2DE-D87A40ACF24E}"/>
    <dgm:cxn modelId="{B74B9B32-7D3A-46B8-ADD0-929CD87FBAA0}" srcId="{D8686B31-BF37-4B6F-A909-435F24A70282}" destId="{CA8D7B59-FB05-496C-B2C3-0103FB32D37E}" srcOrd="2" destOrd="0" parTransId="{46B6D1E1-ECFC-4472-A847-F26DB2C991D4}" sibTransId="{ADB647D1-AC53-40FF-898C-15C82280606C}"/>
    <dgm:cxn modelId="{C7869BF5-880F-4DAF-A4FF-212111669539}" srcId="{D80901B9-6F05-4D1E-80C3-BF75345C50BE}" destId="{85D65099-25A7-4EC6-8C94-09F840EF4EB8}" srcOrd="1" destOrd="0" parTransId="{78A1A250-9FB2-4472-852B-8E0F93A4C9A4}" sibTransId="{2D1EEBC4-FF38-4AC4-9775-BD22678AA49A}"/>
    <dgm:cxn modelId="{A86619D3-8234-42A3-988C-EC1929ADA76A}" srcId="{85D65099-25A7-4EC6-8C94-09F840EF4EB8}" destId="{E2DC489B-724F-44D5-88CC-E9B7196AF097}" srcOrd="1" destOrd="0" parTransId="{D091A29A-4D7C-4CBF-8B43-A5EFA83A22CC}" sibTransId="{F8EBFEAB-9515-4F62-9F25-797975ABCA39}"/>
    <dgm:cxn modelId="{5290A57A-BA4F-4FB0-A71C-B7CDF52C3426}" type="presParOf" srcId="{027F324F-4382-405F-B5D2-C3D5B2BA234E}" destId="{B8D470D0-C272-4757-8EAD-882768C608B8}" srcOrd="0" destOrd="0" presId="urn:microsoft.com/office/officeart/2005/8/layout/vList2"/>
    <dgm:cxn modelId="{E46CB362-BE53-4FC6-AE3F-20C2C43FF684}" type="presParOf" srcId="{027F324F-4382-405F-B5D2-C3D5B2BA234E}" destId="{318B7737-7624-4B1A-85FA-5AE3759F1CD0}" srcOrd="1" destOrd="0" presId="urn:microsoft.com/office/officeart/2005/8/layout/vList2"/>
    <dgm:cxn modelId="{20D2B39A-815D-49BE-A81B-E709357139DD}" type="presParOf" srcId="{027F324F-4382-405F-B5D2-C3D5B2BA234E}" destId="{A1D4AE7D-199E-4F88-84A0-C207C0B064C4}" srcOrd="2" destOrd="0" presId="urn:microsoft.com/office/officeart/2005/8/layout/vList2"/>
    <dgm:cxn modelId="{87B28C4B-D34F-4577-AB43-FE7C004ED7B6}" type="presParOf" srcId="{027F324F-4382-405F-B5D2-C3D5B2BA234E}" destId="{FB4524FA-6835-41B5-9EF6-46EEDF339826}"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D470D0-C272-4757-8EAD-882768C608B8}">
      <dsp:nvSpPr>
        <dsp:cNvPr id="0" name=""/>
        <dsp:cNvSpPr/>
      </dsp:nvSpPr>
      <dsp:spPr>
        <a:xfrm>
          <a:off x="0" y="28036"/>
          <a:ext cx="10374857" cy="900899"/>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lvl="0" algn="l" defTabSz="1555750" rtl="0">
            <a:lnSpc>
              <a:spcPct val="90000"/>
            </a:lnSpc>
            <a:spcBef>
              <a:spcPct val="0"/>
            </a:spcBef>
            <a:spcAft>
              <a:spcPct val="35000"/>
            </a:spcAft>
          </a:pPr>
          <a:r>
            <a:rPr lang="en-US" sz="3500" kern="1200" dirty="0" smtClean="0"/>
            <a:t>Event scopes:</a:t>
          </a:r>
        </a:p>
      </dsp:txBody>
      <dsp:txXfrm>
        <a:off x="43978" y="72014"/>
        <a:ext cx="10286901" cy="812943"/>
      </dsp:txXfrm>
    </dsp:sp>
    <dsp:sp modelId="{318B7737-7624-4B1A-85FA-5AE3759F1CD0}">
      <dsp:nvSpPr>
        <dsp:cNvPr id="0" name=""/>
        <dsp:cNvSpPr/>
      </dsp:nvSpPr>
      <dsp:spPr>
        <a:xfrm>
          <a:off x="0" y="928936"/>
          <a:ext cx="10374857" cy="2028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9402" tIns="44450" rIns="248920" bIns="44450" numCol="1" spcCol="1270" anchor="t" anchorCtr="0">
          <a:noAutofit/>
        </a:bodyPr>
        <a:lstStyle/>
        <a:p>
          <a:pPr marL="228600" lvl="1" indent="-228600" algn="l" defTabSz="1200150" rtl="0">
            <a:lnSpc>
              <a:spcPct val="90000"/>
            </a:lnSpc>
            <a:spcBef>
              <a:spcPct val="0"/>
            </a:spcBef>
            <a:spcAft>
              <a:spcPct val="20000"/>
            </a:spcAft>
            <a:buChar char="••"/>
          </a:pPr>
          <a:r>
            <a:rPr lang="en-US" sz="2700" kern="1200" dirty="0" smtClean="0"/>
            <a:t>List item</a:t>
          </a:r>
          <a:endParaRPr lang="en-GB" sz="2700" kern="1200" dirty="0"/>
        </a:p>
        <a:p>
          <a:pPr marL="228600" lvl="1" indent="-228600" algn="l" defTabSz="1200150">
            <a:lnSpc>
              <a:spcPct val="90000"/>
            </a:lnSpc>
            <a:spcBef>
              <a:spcPct val="0"/>
            </a:spcBef>
            <a:spcAft>
              <a:spcPct val="20000"/>
            </a:spcAft>
            <a:buChar char="••"/>
          </a:pPr>
          <a:r>
            <a:rPr lang="en-US" sz="2700" kern="1200" dirty="0" smtClean="0"/>
            <a:t>List</a:t>
          </a:r>
        </a:p>
        <a:p>
          <a:pPr marL="228600" lvl="1" indent="-228600" algn="l" defTabSz="1200150">
            <a:lnSpc>
              <a:spcPct val="90000"/>
            </a:lnSpc>
            <a:spcBef>
              <a:spcPct val="0"/>
            </a:spcBef>
            <a:spcAft>
              <a:spcPct val="20000"/>
            </a:spcAft>
            <a:buChar char="••"/>
          </a:pPr>
          <a:r>
            <a:rPr lang="en-US" sz="2700" kern="1200" dirty="0" smtClean="0"/>
            <a:t>Web</a:t>
          </a:r>
        </a:p>
        <a:p>
          <a:pPr marL="228600" lvl="1" indent="-228600" algn="l" defTabSz="1200150">
            <a:lnSpc>
              <a:spcPct val="90000"/>
            </a:lnSpc>
            <a:spcBef>
              <a:spcPct val="0"/>
            </a:spcBef>
            <a:spcAft>
              <a:spcPct val="20000"/>
            </a:spcAft>
            <a:buChar char="••"/>
          </a:pPr>
          <a:r>
            <a:rPr lang="en-US" sz="2700" kern="1200" dirty="0" smtClean="0"/>
            <a:t>App</a:t>
          </a:r>
        </a:p>
      </dsp:txBody>
      <dsp:txXfrm>
        <a:off x="0" y="928936"/>
        <a:ext cx="10374857" cy="2028600"/>
      </dsp:txXfrm>
    </dsp:sp>
    <dsp:sp modelId="{A1D4AE7D-199E-4F88-84A0-C207C0B064C4}">
      <dsp:nvSpPr>
        <dsp:cNvPr id="0" name=""/>
        <dsp:cNvSpPr/>
      </dsp:nvSpPr>
      <dsp:spPr>
        <a:xfrm>
          <a:off x="0" y="2957536"/>
          <a:ext cx="10374857" cy="900899"/>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lvl="0" algn="l" defTabSz="1555750" rtl="0">
            <a:lnSpc>
              <a:spcPct val="90000"/>
            </a:lnSpc>
            <a:spcBef>
              <a:spcPct val="0"/>
            </a:spcBef>
            <a:spcAft>
              <a:spcPct val="35000"/>
            </a:spcAft>
          </a:pPr>
          <a:r>
            <a:rPr lang="en-US" sz="3500" kern="1200" dirty="0" smtClean="0"/>
            <a:t>Support for the following types:</a:t>
          </a:r>
        </a:p>
      </dsp:txBody>
      <dsp:txXfrm>
        <a:off x="43978" y="3001514"/>
        <a:ext cx="10286901" cy="812943"/>
      </dsp:txXfrm>
    </dsp:sp>
    <dsp:sp modelId="{FB4524FA-6835-41B5-9EF6-46EEDF339826}">
      <dsp:nvSpPr>
        <dsp:cNvPr id="0" name=""/>
        <dsp:cNvSpPr/>
      </dsp:nvSpPr>
      <dsp:spPr>
        <a:xfrm>
          <a:off x="0" y="3858436"/>
          <a:ext cx="10374857" cy="10143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9402" tIns="44450" rIns="248920" bIns="44450" numCol="1" spcCol="1270" anchor="t" anchorCtr="0">
          <a:noAutofit/>
        </a:bodyPr>
        <a:lstStyle/>
        <a:p>
          <a:pPr marL="228600" lvl="1" indent="-228600" algn="l" defTabSz="1200150" rtl="0">
            <a:lnSpc>
              <a:spcPct val="90000"/>
            </a:lnSpc>
            <a:spcBef>
              <a:spcPct val="0"/>
            </a:spcBef>
            <a:spcAft>
              <a:spcPct val="20000"/>
            </a:spcAft>
            <a:buChar char="••"/>
          </a:pPr>
          <a:r>
            <a:rPr lang="en-US" sz="2700" kern="1200" dirty="0" smtClean="0"/>
            <a:t>Synchronous events</a:t>
          </a:r>
          <a:endParaRPr lang="en-GB" sz="2700" kern="1200" dirty="0"/>
        </a:p>
        <a:p>
          <a:pPr marL="228600" lvl="1" indent="-228600" algn="l" defTabSz="1200150">
            <a:lnSpc>
              <a:spcPct val="90000"/>
            </a:lnSpc>
            <a:spcBef>
              <a:spcPct val="0"/>
            </a:spcBef>
            <a:spcAft>
              <a:spcPct val="20000"/>
            </a:spcAft>
            <a:buChar char="••"/>
          </a:pPr>
          <a:r>
            <a:rPr lang="en-US" sz="2700" kern="1200" dirty="0" smtClean="0"/>
            <a:t>Asynchronous after events</a:t>
          </a:r>
          <a:endParaRPr lang="en-US" sz="2700" kern="1200" dirty="0"/>
        </a:p>
      </dsp:txBody>
      <dsp:txXfrm>
        <a:off x="0" y="3858436"/>
        <a:ext cx="10374857" cy="101430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3070860" cy="468630"/>
          </a:xfrm>
          <a:prstGeom prst="rect">
            <a:avLst/>
          </a:prstGeom>
        </p:spPr>
        <p:txBody>
          <a:bodyPr vert="horz" lIns="94044" tIns="47022" rIns="94044" bIns="47022" rtlCol="0"/>
          <a:lstStyle>
            <a:lvl1pPr algn="l">
              <a:defRPr sz="1200"/>
            </a:lvl1pPr>
          </a:lstStyle>
          <a:p>
            <a:r>
              <a:rPr lang="en-US" dirty="0" smtClean="0"/>
              <a:t>Office 365</a:t>
            </a:r>
            <a:endParaRPr lang="en-US" dirty="0"/>
          </a:p>
        </p:txBody>
      </p:sp>
      <p:sp>
        <p:nvSpPr>
          <p:cNvPr id="8" name="Footer Placeholder 7"/>
          <p:cNvSpPr>
            <a:spLocks noGrp="1"/>
          </p:cNvSpPr>
          <p:nvPr>
            <p:ph type="ftr" sz="quarter" idx="2"/>
          </p:nvPr>
        </p:nvSpPr>
        <p:spPr>
          <a:xfrm>
            <a:off x="0" y="8902343"/>
            <a:ext cx="5988177" cy="375346"/>
          </a:xfrm>
          <a:prstGeom prst="rect">
            <a:avLst/>
          </a:prstGeom>
        </p:spPr>
        <p:txBody>
          <a:bodyPr vert="horz" lIns="0" tIns="47022" rIns="94044" bIns="47022" rtlCol="0" anchor="b"/>
          <a:lstStyle>
            <a:lvl1pPr algn="l">
              <a:defRPr sz="1200"/>
            </a:lvl1pPr>
          </a:lstStyle>
          <a:p>
            <a:pPr marL="238375" defTabSz="940130"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2014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Microsoft Corporation. All rights reserved. Microsoft, Windows, and other product names are or may be registered trademarks and/or trademarks in the U.S. and/or other countries.</a:t>
            </a:r>
          </a:p>
          <a:p>
            <a:pPr marL="238375" defTabSz="940130"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976365" y="8902344"/>
            <a:ext cx="1108594" cy="468630"/>
          </a:xfrm>
          <a:prstGeom prst="rect">
            <a:avLst/>
          </a:prstGeom>
        </p:spPr>
        <p:txBody>
          <a:bodyPr vert="horz" lIns="94044" tIns="47022" rIns="94044" bIns="47022" rtlCol="0" anchor="b"/>
          <a:lstStyle>
            <a:lvl1pPr algn="r">
              <a:defRPr sz="1200"/>
            </a:lvl1pPr>
          </a:lstStyle>
          <a:p>
            <a:fld id="{0EC9E9D6-92A0-482B-A603-C9BA7FFB8190}" type="slidenum">
              <a:rPr lang="en-US" smtClean="0"/>
              <a:t>‹#›</a:t>
            </a:fld>
            <a:endParaRPr lang="en-US"/>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lide Image Placeholder 8"/>
          <p:cNvSpPr>
            <a:spLocks noGrp="1" noRot="1" noChangeAspect="1"/>
          </p:cNvSpPr>
          <p:nvPr>
            <p:ph type="sldImg" idx="2"/>
          </p:nvPr>
        </p:nvSpPr>
        <p:spPr>
          <a:xfrm>
            <a:off x="420688" y="703263"/>
            <a:ext cx="6245225" cy="3514725"/>
          </a:xfrm>
          <a:prstGeom prst="rect">
            <a:avLst/>
          </a:prstGeom>
          <a:noFill/>
          <a:ln w="12700">
            <a:solidFill>
              <a:prstClr val="black"/>
            </a:solidFill>
          </a:ln>
        </p:spPr>
        <p:txBody>
          <a:bodyPr vert="horz" lIns="94044" tIns="47022" rIns="94044" bIns="47022" rtlCol="0" anchor="ctr"/>
          <a:lstStyle/>
          <a:p>
            <a:endParaRPr lang="en-US"/>
          </a:p>
        </p:txBody>
      </p:sp>
      <p:sp>
        <p:nvSpPr>
          <p:cNvPr id="12" name="Notes Placeholder 11"/>
          <p:cNvSpPr>
            <a:spLocks noGrp="1"/>
          </p:cNvSpPr>
          <p:nvPr>
            <p:ph type="body" sz="quarter" idx="3"/>
          </p:nvPr>
        </p:nvSpPr>
        <p:spPr>
          <a:xfrm>
            <a:off x="708660" y="4451985"/>
            <a:ext cx="5669280" cy="4217670"/>
          </a:xfrm>
          <a:prstGeom prst="rect">
            <a:avLst/>
          </a:prstGeom>
        </p:spPr>
        <p:txBody>
          <a:bodyPr vert="horz" lIns="94044" tIns="47022" rIns="94044" bIns="47022"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6106286" y="8902344"/>
            <a:ext cx="978673" cy="468630"/>
          </a:xfrm>
          <a:prstGeom prst="rect">
            <a:avLst/>
          </a:prstGeom>
        </p:spPr>
        <p:txBody>
          <a:bodyPr vert="horz" lIns="94044" tIns="47022" rIns="94044" bIns="47022" rtlCol="0" anchor="b"/>
          <a:lstStyle>
            <a:lvl1pPr algn="r">
              <a:defRPr sz="1200"/>
            </a:lvl1pPr>
          </a:lstStyle>
          <a:p>
            <a:fld id="{B4008EB6-D09E-4580-8CD6-DDB14511944F}" type="slidenum">
              <a:rPr lang="en-US" smtClean="0"/>
              <a:t>‹#›</a:t>
            </a:fld>
            <a:endParaRPr lang="en-US" dirty="0"/>
          </a:p>
        </p:txBody>
      </p:sp>
      <p:sp>
        <p:nvSpPr>
          <p:cNvPr id="14" name="Header Placeholder 5"/>
          <p:cNvSpPr>
            <a:spLocks noGrp="1"/>
          </p:cNvSpPr>
          <p:nvPr>
            <p:ph type="hdr" sz="quarter"/>
          </p:nvPr>
        </p:nvSpPr>
        <p:spPr>
          <a:xfrm>
            <a:off x="0" y="0"/>
            <a:ext cx="3070860" cy="468630"/>
          </a:xfrm>
          <a:prstGeom prst="rect">
            <a:avLst/>
          </a:prstGeom>
        </p:spPr>
        <p:txBody>
          <a:bodyPr vert="horz" lIns="94044" tIns="47022" rIns="94044" bIns="47022" rtlCol="0"/>
          <a:lstStyle>
            <a:lvl1pPr algn="l">
              <a:defRPr sz="1200"/>
            </a:lvl1pPr>
          </a:lstStyle>
          <a:p>
            <a:r>
              <a:rPr lang="en-US" dirty="0" smtClean="0"/>
              <a:t>Office 365</a:t>
            </a:r>
            <a:endParaRPr lang="en-US" dirty="0"/>
          </a:p>
        </p:txBody>
      </p:sp>
      <p:sp>
        <p:nvSpPr>
          <p:cNvPr id="15" name="Footer Placeholder 7"/>
          <p:cNvSpPr>
            <a:spLocks noGrp="1"/>
          </p:cNvSpPr>
          <p:nvPr>
            <p:ph type="ftr" sz="quarter" idx="4"/>
          </p:nvPr>
        </p:nvSpPr>
        <p:spPr>
          <a:xfrm>
            <a:off x="0" y="8902343"/>
            <a:ext cx="5988177" cy="375346"/>
          </a:xfrm>
          <a:prstGeom prst="rect">
            <a:avLst/>
          </a:prstGeom>
        </p:spPr>
        <p:txBody>
          <a:bodyPr vert="horz" lIns="0" tIns="47022" rIns="94044" bIns="47022" rtlCol="0" anchor="b"/>
          <a:lstStyle>
            <a:lvl1pPr algn="l">
              <a:defRPr sz="1200"/>
            </a:lvl1pPr>
          </a:lstStyle>
          <a:p>
            <a:pPr marL="238375" defTabSz="940130" eaLnBrk="0" hangingPunct="0"/>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a:t>
            </a:r>
          </a:p>
          <a:p>
            <a:pPr marL="238375" defTabSz="940130" eaLnBrk="0" hangingPunct="0"/>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3" rtl="0" eaLnBrk="1" latinLnBrk="0" hangingPunct="1">
      <a:lnSpc>
        <a:spcPct val="90000"/>
      </a:lnSpc>
      <a:spcAft>
        <a:spcPts val="333"/>
      </a:spcAft>
      <a:defRPr sz="900" kern="1200">
        <a:solidFill>
          <a:schemeClr val="tx1"/>
        </a:solidFill>
        <a:latin typeface="Segoe UI Light"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22867">
              <a:spcAft>
                <a:spcPts val="336"/>
              </a:spcAft>
            </a:pPr>
            <a:endParaRPr lang="en-US" dirty="0" smtClean="0">
              <a:solidFill>
                <a:schemeClr val="bg1"/>
              </a:solidFill>
            </a:endParaRPr>
          </a:p>
        </p:txBody>
      </p:sp>
      <p:sp>
        <p:nvSpPr>
          <p:cNvPr id="6" name="Date Placeholder 5"/>
          <p:cNvSpPr>
            <a:spLocks noGrp="1"/>
          </p:cNvSpPr>
          <p:nvPr>
            <p:ph type="dt" idx="12"/>
          </p:nvPr>
        </p:nvSpPr>
        <p:spPr>
          <a:xfrm>
            <a:off x="4014100" y="0"/>
            <a:ext cx="3070860" cy="468630"/>
          </a:xfrm>
          <a:prstGeom prst="rect">
            <a:avLst/>
          </a:prstGeom>
        </p:spPr>
        <p:txBody>
          <a:bodyPr/>
          <a:lstStyle/>
          <a:p>
            <a:fld id="{D4664A66-7F43-48D1-91D2-AE7A931D6495}" type="datetime1">
              <a:rPr lang="en-US" smtClean="0">
                <a:solidFill>
                  <a:prstClr val="black"/>
                </a:solidFill>
              </a:rPr>
              <a:pPr/>
              <a:t>6/12/2015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a:t>
            </a:fld>
            <a:endParaRPr lang="en-US" dirty="0">
              <a:solidFill>
                <a:prstClr val="black"/>
              </a:solidFill>
            </a:endParaRPr>
          </a:p>
        </p:txBody>
      </p:sp>
      <p:sp>
        <p:nvSpPr>
          <p:cNvPr id="8" name="Header Placeholder 5"/>
          <p:cNvSpPr>
            <a:spLocks noGrp="1"/>
          </p:cNvSpPr>
          <p:nvPr>
            <p:ph type="hdr" sz="quarter"/>
          </p:nvPr>
        </p:nvSpPr>
        <p:spPr>
          <a:xfrm>
            <a:off x="0" y="0"/>
            <a:ext cx="3070860" cy="468630"/>
          </a:xfrm>
          <a:prstGeom prst="rect">
            <a:avLst/>
          </a:prstGeom>
        </p:spPr>
        <p:txBody>
          <a:bodyPr vert="horz" lIns="94044" tIns="47022" rIns="94044" bIns="47022" rtlCol="0"/>
          <a:lstStyle>
            <a:lvl1pPr algn="l">
              <a:defRPr sz="1200"/>
            </a:lvl1pPr>
          </a:lstStyle>
          <a:p>
            <a:r>
              <a:rPr lang="en-US" dirty="0" smtClean="0">
                <a:solidFill>
                  <a:prstClr val="black"/>
                </a:solidFill>
              </a:rPr>
              <a:t>Microsoft Office</a:t>
            </a:r>
            <a:endParaRPr lang="en-US" dirty="0">
              <a:solidFill>
                <a:prstClr val="black"/>
              </a:solidFill>
            </a:endParaRPr>
          </a:p>
        </p:txBody>
      </p:sp>
      <p:sp>
        <p:nvSpPr>
          <p:cNvPr id="9" name="Footer Placeholder 7"/>
          <p:cNvSpPr>
            <a:spLocks noGrp="1"/>
          </p:cNvSpPr>
          <p:nvPr>
            <p:ph type="ftr" sz="quarter" idx="4"/>
          </p:nvPr>
        </p:nvSpPr>
        <p:spPr>
          <a:xfrm>
            <a:off x="0" y="8902343"/>
            <a:ext cx="5988177" cy="375346"/>
          </a:xfrm>
          <a:prstGeom prst="rect">
            <a:avLst/>
          </a:prstGeom>
        </p:spPr>
        <p:txBody>
          <a:bodyPr vert="horz" lIns="0" tIns="47022" rIns="94044" bIns="47022" rtlCol="0" anchor="b"/>
          <a:lstStyle>
            <a:lvl1pPr algn="l">
              <a:defRPr sz="1200"/>
            </a:lvl1pPr>
          </a:lstStyle>
          <a:p>
            <a:pPr marL="238375" defTabSz="940130" eaLnBrk="0" hangingPunct="0"/>
            <a:r>
              <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5889772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675063" y="850900"/>
            <a:ext cx="2992437" cy="1684338"/>
          </a:xfrm>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dirty="0" smtClean="0"/>
              <a:t>SMSG Readiness</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a:t>
            </a:r>
          </a:p>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5117415-2A81-47B5-B845-42479BE2B3AB}" type="datetime1">
              <a:rPr lang="en-US" smtClean="0"/>
              <a:t>6/12/2015</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19493374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noProof="0" dirty="0" smtClean="0"/>
              <a:t>Vesa</a:t>
            </a:r>
          </a:p>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16</a:t>
            </a:fld>
            <a:endParaRPr lang="en-US"/>
          </a:p>
        </p:txBody>
      </p:sp>
    </p:spTree>
    <p:extLst>
      <p:ext uri="{BB962C8B-B14F-4D97-AF65-F5344CB8AC3E}">
        <p14:creationId xmlns:p14="http://schemas.microsoft.com/office/powerpoint/2010/main" val="12837323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noProof="0" dirty="0" smtClean="0"/>
          </a:p>
        </p:txBody>
      </p:sp>
      <p:sp>
        <p:nvSpPr>
          <p:cNvPr id="4" name="Date Placeholder 3"/>
          <p:cNvSpPr>
            <a:spLocks noGrp="1"/>
          </p:cNvSpPr>
          <p:nvPr>
            <p:ph type="dt" idx="10"/>
          </p:nvPr>
        </p:nvSpPr>
        <p:spPr>
          <a:xfrm>
            <a:off x="4014100" y="0"/>
            <a:ext cx="3070860" cy="468630"/>
          </a:xfrm>
          <a:prstGeom prst="rect">
            <a:avLst/>
          </a:prstGeom>
        </p:spPr>
        <p:txBody>
          <a:bodyPr/>
          <a:lstStyle/>
          <a:p>
            <a:fld id="{016D4FFF-EA12-4113-A505-A90247173362}" type="datetime1">
              <a:rPr lang="en-US" smtClean="0">
                <a:solidFill>
                  <a:prstClr val="black"/>
                </a:solidFill>
              </a:rPr>
              <a:pPr/>
              <a:t>6/12/2015</a:t>
            </a:fld>
            <a:endParaRPr lang="en-US" dirty="0">
              <a:solidFill>
                <a:prstClr val="black"/>
              </a:solidFill>
            </a:endParaRPr>
          </a:p>
        </p:txBody>
      </p:sp>
      <p:sp>
        <p:nvSpPr>
          <p:cNvPr id="5" name="Slide Number Placeholder 4"/>
          <p:cNvSpPr>
            <a:spLocks noGrp="1"/>
          </p:cNvSpPr>
          <p:nvPr>
            <p:ph type="sldNum" sz="quarter" idx="11"/>
          </p:nvPr>
        </p:nvSpPr>
        <p:spPr>
          <a:xfrm>
            <a:off x="6106286" y="8902344"/>
            <a:ext cx="978673" cy="468630"/>
          </a:xfrm>
          <a:prstGeom prst="rect">
            <a:avLst/>
          </a:prstGeom>
        </p:spPr>
        <p:txBody>
          <a:bodyPr/>
          <a:lstStyle/>
          <a:p>
            <a:fld id="{B4008EB6-D09E-4580-8CD6-DDB14511944F}" type="slidenum">
              <a:rPr lang="en-US" smtClean="0">
                <a:solidFill>
                  <a:prstClr val="black"/>
                </a:solidFill>
              </a:rPr>
              <a:pPr/>
              <a:t>17</a:t>
            </a:fld>
            <a:endParaRPr lang="en-US" dirty="0">
              <a:solidFill>
                <a:prstClr val="black"/>
              </a:solidFill>
            </a:endParaRPr>
          </a:p>
        </p:txBody>
      </p:sp>
      <p:sp>
        <p:nvSpPr>
          <p:cNvPr id="6" name="Header Placeholder 5"/>
          <p:cNvSpPr>
            <a:spLocks noGrp="1"/>
          </p:cNvSpPr>
          <p:nvPr>
            <p:ph type="hdr" sz="quarter" idx="12"/>
          </p:nvPr>
        </p:nvSpPr>
        <p:spPr>
          <a:xfrm>
            <a:off x="0" y="0"/>
            <a:ext cx="3070860" cy="468630"/>
          </a:xfrm>
          <a:prstGeom prst="rect">
            <a:avLst/>
          </a:prstGeom>
        </p:spPr>
        <p:txBody>
          <a:bodyPr/>
          <a:lstStyle/>
          <a:p>
            <a:r>
              <a:rPr lang="en-US" dirty="0" smtClean="0">
                <a:solidFill>
                  <a:prstClr val="black"/>
                </a:solidFill>
              </a:rPr>
              <a:t>Microsoft Office</a:t>
            </a:r>
            <a:endParaRPr lang="en-US" dirty="0">
              <a:solidFill>
                <a:prstClr val="black"/>
              </a:solidFill>
            </a:endParaRPr>
          </a:p>
        </p:txBody>
      </p:sp>
      <p:sp>
        <p:nvSpPr>
          <p:cNvPr id="7" name="Footer Placeholder 6"/>
          <p:cNvSpPr>
            <a:spLocks noGrp="1"/>
          </p:cNvSpPr>
          <p:nvPr>
            <p:ph type="ftr" sz="quarter" idx="13"/>
          </p:nvPr>
        </p:nvSpPr>
        <p:spPr>
          <a:xfrm>
            <a:off x="0" y="8902343"/>
            <a:ext cx="5988177" cy="375346"/>
          </a:xfrm>
          <a:prstGeom prst="rect">
            <a:avLst/>
          </a:prstGeom>
        </p:spPr>
        <p:txBody>
          <a:bodyPr/>
          <a:lstStyle/>
          <a:p>
            <a:pPr marL="238375" defTabSz="940130" eaLnBrk="0" hangingPunct="0"/>
            <a:r>
              <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30106700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675063" y="850900"/>
            <a:ext cx="2992437" cy="1684338"/>
          </a:xfrm>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dirty="0" smtClean="0"/>
              <a:t>SMSG Readiness</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a:t>
            </a:r>
          </a:p>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5117415-2A81-47B5-B845-42479BE2B3AB}" type="datetime1">
              <a:rPr lang="en-US" smtClean="0"/>
              <a:t>6/12/2015</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22238203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675063" y="850900"/>
            <a:ext cx="2992437" cy="1684338"/>
          </a:xfrm>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SharePoint is increasingly used as the hub for productivity and collaborative experiences that incorporate and interact with data from a variety of external systems. Capabilities like those offered by Business Connectivity Services offer a powerful infrastructure for surfacing external data inside SharePoint, and SharePoint web services offer an increasing complete set of options for surfacing SharePoint data in outside systems. </a:t>
            </a:r>
          </a:p>
          <a:p>
            <a:r>
              <a:rPr lang="en-US" sz="1200" kern="1200" dirty="0" smtClean="0">
                <a:solidFill>
                  <a:schemeClr val="tx1"/>
                </a:solidFill>
                <a:effectLst/>
                <a:latin typeface="+mn-lt"/>
                <a:ea typeface="+mn-ea"/>
                <a:cs typeface="+mn-cs"/>
              </a:rPr>
              <a:t>SharePoint does not, however, currently provide a convenient mechanism for informing external systems of SharePoint events. As a result it is effectively impossible to build an efficient solution that reacts to changes in SharePoint data, except through complex, farm-deployed solutions that use custom event receivers and web service interfaces to call into external systems. Given that farm-deployed solutions are not allowed in Microsoft SharePoint Online, even this solution is not available to Office 365 customers.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In addition, the current sandboxed solution infrastructure imposes quite a few restrictions on the developer. For example, solutions cannot execute for longer than 30 seconds, and they cannot exceed a certain amount of resource usage per day. Allowing a developer to execute their event receiver logic outside of the SharePoint farm makes it possible for them to overcome these restrictions and build more robust solutions.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This was one of the most highly requested features: providing</a:t>
            </a:r>
            <a:r>
              <a:rPr lang="en-US" sz="1200" kern="1200" baseline="0" dirty="0" smtClean="0">
                <a:solidFill>
                  <a:schemeClr val="tx1"/>
                </a:solidFill>
                <a:effectLst/>
                <a:latin typeface="+mn-lt"/>
                <a:ea typeface="+mn-ea"/>
                <a:cs typeface="+mn-cs"/>
              </a:rPr>
              <a:t> support for external systems to receive events from SharePoint so they can take action based on that event. There are also enhanced capabilities in Business Connectivity Services (BCS) to allow external systems to receive information. We are not talking about BCS in this module</a:t>
            </a:r>
            <a:r>
              <a:rPr lang="en-US" sz="1200" kern="1200" baseline="0" dirty="0" smtClean="0">
                <a:solidFill>
                  <a:schemeClr val="tx1"/>
                </a:solidFill>
                <a:effectLst/>
                <a:latin typeface="Segoe UI" panose="020B0502040204020203" pitchFamily="34" charset="0"/>
                <a:ea typeface="Segoe UI" panose="020B0502040204020203" pitchFamily="34" charset="0"/>
                <a:cs typeface="Segoe UI" panose="020B0502040204020203" pitchFamily="34" charset="0"/>
              </a:rPr>
              <a:t>—</a:t>
            </a:r>
            <a:r>
              <a:rPr lang="en-US" sz="1200" kern="1200" baseline="0" dirty="0" smtClean="0">
                <a:solidFill>
                  <a:schemeClr val="tx1"/>
                </a:solidFill>
                <a:effectLst/>
                <a:latin typeface="+mn-lt"/>
                <a:ea typeface="+mn-ea"/>
                <a:cs typeface="+mn-cs"/>
              </a:rPr>
              <a:t>we will talk about that in the BCS module in this course. If you have developed event receivers before, you will find this very familiar and you will be able to take advantage of your skills with this model.</a:t>
            </a:r>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11FAC3E-016E-4A5A-9DC2-EB9C8F821641}" type="slidenum">
              <a:rPr lang="en-US" smtClean="0"/>
              <a:t>19</a:t>
            </a:fld>
            <a:endParaRPr lang="en-US" dirty="0"/>
          </a:p>
        </p:txBody>
      </p:sp>
    </p:spTree>
    <p:extLst>
      <p:ext uri="{BB962C8B-B14F-4D97-AF65-F5344CB8AC3E}">
        <p14:creationId xmlns:p14="http://schemas.microsoft.com/office/powerpoint/2010/main" val="31512913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675063" y="850900"/>
            <a:ext cx="2992437" cy="1684338"/>
          </a:xfrm>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dirty="0" smtClean="0">
                <a:solidFill>
                  <a:prstClr val="black"/>
                </a:solidFill>
              </a:rPr>
              <a:t>SMSG Readiness</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1174D90-79E9-4852-9E52-ABE847EF296F}" type="datetime1">
              <a:rPr lang="en-US" smtClean="0">
                <a:solidFill>
                  <a:prstClr val="black"/>
                </a:solidFill>
              </a:rPr>
              <a:pPr/>
              <a:t>6/12/2015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21</a:t>
            </a:fld>
            <a:endParaRPr lang="en-US" dirty="0">
              <a:solidFill>
                <a:prstClr val="black"/>
              </a:solidFill>
            </a:endParaRPr>
          </a:p>
        </p:txBody>
      </p:sp>
    </p:spTree>
    <p:extLst>
      <p:ext uri="{BB962C8B-B14F-4D97-AF65-F5344CB8AC3E}">
        <p14:creationId xmlns:p14="http://schemas.microsoft.com/office/powerpoint/2010/main" val="9666568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675063" y="850900"/>
            <a:ext cx="2992437" cy="1684338"/>
          </a:xfrm>
        </p:spPr>
      </p:sp>
      <p:sp>
        <p:nvSpPr>
          <p:cNvPr id="3" name="Notes Placeholder 2"/>
          <p:cNvSpPr>
            <a:spLocks noGrp="1"/>
          </p:cNvSpPr>
          <p:nvPr>
            <p:ph type="body" idx="1"/>
          </p:nvPr>
        </p:nvSpPr>
        <p:spPr/>
        <p:txBody>
          <a:bodyPr/>
          <a:lstStyle/>
          <a:p>
            <a:r>
              <a:rPr lang="en-US" dirty="0" smtClean="0"/>
              <a:t>Remote event receivers are not good for mirroring or sync solutions. We have seen where people have tried to use event receivers to synchronize</a:t>
            </a:r>
            <a:r>
              <a:rPr lang="en-US" baseline="0" dirty="0" smtClean="0"/>
              <a:t> data between farms or to update databases when data is changed. These are not good uses of event receivers in either model, but particularly with remote event receivers because there is no guaranteed delivery. You will not have that message queued up for delivery and then you will wait for the remote endpoint to come back online to continue processing. The remote endpoint has to be online and listening for the delivery to occur. You can write some custom code to try to improve this, but you do not receive that out of the box. </a:t>
            </a:r>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11FAC3E-016E-4A5A-9DC2-EB9C8F821641}" type="slidenum">
              <a:rPr lang="en-US" smtClean="0"/>
              <a:t>22</a:t>
            </a:fld>
            <a:endParaRPr lang="en-US" dirty="0"/>
          </a:p>
        </p:txBody>
      </p:sp>
    </p:spTree>
    <p:extLst>
      <p:ext uri="{BB962C8B-B14F-4D97-AF65-F5344CB8AC3E}">
        <p14:creationId xmlns:p14="http://schemas.microsoft.com/office/powerpoint/2010/main" val="32191967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675063" y="850900"/>
            <a:ext cx="2992437" cy="1684338"/>
          </a:xfrm>
        </p:spPr>
      </p:sp>
      <p:sp>
        <p:nvSpPr>
          <p:cNvPr id="3" name="Notes Placeholder 2"/>
          <p:cNvSpPr>
            <a:spLocks noGrp="1"/>
          </p:cNvSpPr>
          <p:nvPr>
            <p:ph type="body" idx="1"/>
          </p:nvPr>
        </p:nvSpPr>
        <p:spPr/>
        <p:txBody>
          <a:bodyPr/>
          <a:lstStyle/>
          <a:p>
            <a:r>
              <a:rPr lang="en-US" dirty="0" smtClean="0"/>
              <a:t>Remote event receivers can be added directly to app projects.</a:t>
            </a:r>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11FAC3E-016E-4A5A-9DC2-EB9C8F821641}" type="slidenum">
              <a:rPr lang="en-US" smtClean="0"/>
              <a:t>23</a:t>
            </a:fld>
            <a:endParaRPr lang="en-US" dirty="0"/>
          </a:p>
        </p:txBody>
      </p:sp>
    </p:spTree>
    <p:extLst>
      <p:ext uri="{BB962C8B-B14F-4D97-AF65-F5344CB8AC3E}">
        <p14:creationId xmlns:p14="http://schemas.microsoft.com/office/powerpoint/2010/main" val="25510152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675063" y="850900"/>
            <a:ext cx="2992437" cy="1684338"/>
          </a:xfrm>
        </p:spPr>
      </p:sp>
      <p:sp>
        <p:nvSpPr>
          <p:cNvPr id="3" name="Notes Placeholder 2"/>
          <p:cNvSpPr>
            <a:spLocks noGrp="1"/>
          </p:cNvSpPr>
          <p:nvPr>
            <p:ph type="body" idx="1"/>
          </p:nvPr>
        </p:nvSpPr>
        <p:spPr/>
        <p:txBody>
          <a:bodyPr>
            <a:normAutofit fontScale="92500" lnSpcReduction="20000"/>
          </a:bodyPr>
          <a:lstStyle/>
          <a:p>
            <a:r>
              <a:rPr lang="en-US" sz="1200" b="1" kern="1200" dirty="0" smtClean="0">
                <a:solidFill>
                  <a:schemeClr val="tx1"/>
                </a:solidFill>
                <a:effectLst/>
                <a:latin typeface="+mn-lt"/>
                <a:ea typeface="+mn-ea"/>
                <a:cs typeface="+mn-cs"/>
              </a:rPr>
              <a:t>ProcessEvent</a:t>
            </a:r>
          </a:p>
          <a:p>
            <a:r>
              <a:rPr lang="en-US" sz="1200" kern="1200" dirty="0" smtClean="0">
                <a:solidFill>
                  <a:schemeClr val="tx1"/>
                </a:solidFill>
                <a:effectLst/>
                <a:latin typeface="+mn-lt"/>
                <a:ea typeface="+mn-ea"/>
                <a:cs typeface="+mn-cs"/>
              </a:rPr>
              <a:t>The defined interface supports “ING” events and synchronous “ED” events. ING events</a:t>
            </a:r>
            <a:r>
              <a:rPr lang="en-US" sz="1200" kern="1200" baseline="0" dirty="0" smtClean="0">
                <a:solidFill>
                  <a:schemeClr val="tx1"/>
                </a:solidFill>
                <a:effectLst/>
                <a:latin typeface="+mn-lt"/>
                <a:ea typeface="+mn-ea"/>
                <a:cs typeface="+mn-cs"/>
              </a:rPr>
              <a:t> occur before the actual event, such as the actual adding of an item to a list or the actual deleting of an item in a list. In this version of SharePoint, we can also specify the ED events, meaning notification after the event has occurred</a:t>
            </a:r>
            <a:r>
              <a:rPr lang="en-US" sz="1200" kern="1200" baseline="0" dirty="0" smtClean="0">
                <a:solidFill>
                  <a:schemeClr val="tx1"/>
                </a:solidFill>
                <a:effectLst/>
                <a:latin typeface="Segoe UI" panose="020B0502040204020203" pitchFamily="34" charset="0"/>
                <a:ea typeface="Segoe UI" panose="020B0502040204020203" pitchFamily="34" charset="0"/>
                <a:cs typeface="Segoe UI" panose="020B0502040204020203" pitchFamily="34" charset="0"/>
              </a:rPr>
              <a:t>—</a:t>
            </a:r>
            <a:r>
              <a:rPr lang="en-US" sz="1200" kern="1200" baseline="0" dirty="0" smtClean="0">
                <a:solidFill>
                  <a:schemeClr val="tx1"/>
                </a:solidFill>
                <a:effectLst/>
                <a:latin typeface="+mn-lt"/>
                <a:ea typeface="+mn-ea"/>
                <a:cs typeface="+mn-cs"/>
              </a:rPr>
              <a:t>we can specify that the call is processed synchronously. </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ProcessOnewayEvent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defined interface supports asynchronous “ED” events.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web service takes a single argument of type </a:t>
            </a:r>
            <a:r>
              <a:rPr lang="en-US" sz="1200" b="1" kern="1200" dirty="0" smtClean="0">
                <a:solidFill>
                  <a:schemeClr val="tx1"/>
                </a:solidFill>
                <a:effectLst/>
                <a:latin typeface="+mn-lt"/>
                <a:ea typeface="+mn-ea"/>
                <a:cs typeface="+mn-cs"/>
              </a:rPr>
              <a:t>SPRemoteEventProperties</a:t>
            </a:r>
            <a:r>
              <a:rPr lang="en-US" sz="1200" kern="1200" baseline="0" dirty="0" smtClean="0">
                <a:solidFill>
                  <a:schemeClr val="tx1"/>
                </a:solidFill>
                <a:effectLst/>
                <a:latin typeface="+mn-lt"/>
                <a:ea typeface="+mn-ea"/>
                <a:cs typeface="+mn-cs"/>
              </a:rPr>
              <a:t> and returns </a:t>
            </a:r>
            <a:r>
              <a:rPr lang="en-US" sz="1200" b="1" kern="1200" baseline="0" dirty="0" smtClean="0">
                <a:solidFill>
                  <a:schemeClr val="tx1"/>
                </a:solidFill>
                <a:effectLst/>
                <a:latin typeface="+mn-lt"/>
                <a:ea typeface="+mn-ea"/>
                <a:cs typeface="+mn-cs"/>
              </a:rPr>
              <a:t>SPRemoteEventResults </a:t>
            </a:r>
            <a:r>
              <a:rPr lang="en-US" sz="1200" b="0" kern="1200" baseline="0" dirty="0" smtClean="0">
                <a:solidFill>
                  <a:schemeClr val="tx1"/>
                </a:solidFill>
                <a:effectLst/>
                <a:latin typeface="+mn-lt"/>
                <a:ea typeface="+mn-ea"/>
                <a:cs typeface="+mn-cs"/>
              </a:rPr>
              <a:t>for synchronous events.</a:t>
            </a:r>
          </a:p>
          <a:p>
            <a:endParaRPr lang="en-US" sz="1200" b="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web service takes a single argument of type </a:t>
            </a:r>
            <a:r>
              <a:rPr lang="en-US" sz="1200" b="1" kern="1200" dirty="0" smtClean="0">
                <a:solidFill>
                  <a:schemeClr val="tx1"/>
                </a:solidFill>
                <a:effectLst/>
                <a:latin typeface="+mn-lt"/>
                <a:ea typeface="+mn-ea"/>
                <a:cs typeface="+mn-cs"/>
              </a:rPr>
              <a:t>SPRemoteEventProperties</a:t>
            </a:r>
            <a:r>
              <a:rPr lang="en-US" sz="1200" kern="1200" baseline="0" dirty="0" smtClean="0">
                <a:solidFill>
                  <a:schemeClr val="tx1"/>
                </a:solidFill>
                <a:effectLst/>
                <a:latin typeface="+mn-lt"/>
                <a:ea typeface="+mn-ea"/>
                <a:cs typeface="+mn-cs"/>
              </a:rPr>
              <a:t> and returns </a:t>
            </a:r>
            <a:r>
              <a:rPr lang="en-US" sz="1200" b="1" kern="1200" baseline="0" dirty="0" smtClean="0">
                <a:solidFill>
                  <a:schemeClr val="tx1"/>
                </a:solidFill>
                <a:effectLst/>
                <a:latin typeface="+mn-lt"/>
                <a:ea typeface="+mn-ea"/>
                <a:cs typeface="+mn-cs"/>
              </a:rPr>
              <a:t>void </a:t>
            </a:r>
            <a:r>
              <a:rPr lang="en-US" sz="1200" b="0" kern="1200" baseline="0" dirty="0" smtClean="0">
                <a:solidFill>
                  <a:schemeClr val="tx1"/>
                </a:solidFill>
                <a:effectLst/>
                <a:latin typeface="+mn-lt"/>
                <a:ea typeface="+mn-ea"/>
                <a:cs typeface="+mn-cs"/>
              </a:rPr>
              <a:t>for “ED” events.</a:t>
            </a:r>
          </a:p>
          <a:p>
            <a:endParaRPr lang="en-US" sz="120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rPr>
              <a:t>SPRemoteEventProperties</a:t>
            </a:r>
            <a:r>
              <a:rPr lang="en-US" sz="1200" kern="1200" dirty="0" smtClean="0">
                <a:solidFill>
                  <a:schemeClr val="tx1"/>
                </a:solidFill>
                <a:effectLst/>
                <a:latin typeface="+mn-lt"/>
                <a:ea typeface="+mn-ea"/>
                <a:cs typeface="+mn-cs"/>
              </a:rPr>
              <a:t> will always pass an </a:t>
            </a:r>
            <a:r>
              <a:rPr lang="en-US" sz="1200" b="1" kern="1200" dirty="0" smtClean="0">
                <a:solidFill>
                  <a:schemeClr val="tx1"/>
                </a:solidFill>
                <a:effectLst/>
                <a:latin typeface="+mn-lt"/>
                <a:ea typeface="+mn-ea"/>
                <a:cs typeface="+mn-cs"/>
              </a:rPr>
              <a:t>EventType</a:t>
            </a:r>
            <a:r>
              <a:rPr lang="en-US" sz="1200" kern="1200" dirty="0" smtClean="0">
                <a:solidFill>
                  <a:schemeClr val="tx1"/>
                </a:solidFill>
                <a:effectLst/>
                <a:latin typeface="+mn-lt"/>
                <a:ea typeface="+mn-ea"/>
                <a:cs typeface="+mn-cs"/>
              </a:rPr>
              <a:t> property, which describes the type of event that is occurring or has occurred. In addition, one of </a:t>
            </a:r>
            <a:r>
              <a:rPr lang="en-US" sz="1200" b="1" kern="1200" dirty="0" smtClean="0">
                <a:solidFill>
                  <a:schemeClr val="tx1"/>
                </a:solidFill>
                <a:effectLst/>
                <a:latin typeface="+mn-lt"/>
                <a:ea typeface="+mn-ea"/>
                <a:cs typeface="+mn-cs"/>
              </a:rPr>
              <a:t>ItemEventProperties</a:t>
            </a:r>
            <a:r>
              <a:rPr lang="en-US" sz="1200" kern="1200" dirty="0" smtClean="0">
                <a:solidFill>
                  <a:schemeClr val="tx1"/>
                </a:solidFill>
                <a:effectLst/>
                <a:latin typeface="+mn-lt"/>
                <a:ea typeface="+mn-ea"/>
                <a:cs typeface="+mn-cs"/>
              </a:rPr>
              <a:t>, </a:t>
            </a:r>
            <a:r>
              <a:rPr lang="en-US" sz="1200" b="1" kern="1200" dirty="0" smtClean="0">
                <a:solidFill>
                  <a:schemeClr val="tx1"/>
                </a:solidFill>
                <a:effectLst/>
                <a:latin typeface="+mn-lt"/>
                <a:ea typeface="+mn-ea"/>
                <a:cs typeface="+mn-cs"/>
              </a:rPr>
              <a:t>ListEventProperties</a:t>
            </a:r>
            <a:r>
              <a:rPr lang="en-US" sz="1200" kern="1200" dirty="0" smtClean="0">
                <a:solidFill>
                  <a:schemeClr val="tx1"/>
                </a:solidFill>
                <a:effectLst/>
                <a:latin typeface="+mn-lt"/>
                <a:ea typeface="+mn-ea"/>
                <a:cs typeface="+mn-cs"/>
              </a:rPr>
              <a:t>, or </a:t>
            </a:r>
            <a:r>
              <a:rPr lang="en-US" sz="1200" b="1" kern="1200" dirty="0" smtClean="0">
                <a:solidFill>
                  <a:schemeClr val="tx1"/>
                </a:solidFill>
                <a:effectLst/>
                <a:latin typeface="+mn-lt"/>
                <a:ea typeface="+mn-ea"/>
                <a:cs typeface="+mn-cs"/>
              </a:rPr>
              <a:t>WebEventProperties</a:t>
            </a:r>
            <a:r>
              <a:rPr lang="en-US" sz="1200" kern="1200" dirty="0" smtClean="0">
                <a:solidFill>
                  <a:schemeClr val="tx1"/>
                </a:solidFill>
                <a:effectLst/>
                <a:latin typeface="+mn-lt"/>
                <a:ea typeface="+mn-ea"/>
                <a:cs typeface="+mn-cs"/>
              </a:rPr>
              <a:t> will be passed, depending on the </a:t>
            </a:r>
            <a:r>
              <a:rPr lang="en-US" sz="1200" b="1" kern="1200" dirty="0" smtClean="0">
                <a:solidFill>
                  <a:schemeClr val="tx1"/>
                </a:solidFill>
                <a:effectLst/>
                <a:latin typeface="+mn-lt"/>
                <a:ea typeface="+mn-ea"/>
                <a:cs typeface="+mn-cs"/>
              </a:rPr>
              <a:t>EventType</a:t>
            </a:r>
            <a:r>
              <a:rPr lang="en-US" sz="1200" kern="1200" dirty="0" smtClean="0">
                <a:solidFill>
                  <a:schemeClr val="tx1"/>
                </a:solidFill>
                <a:effectLst/>
                <a:latin typeface="+mn-lt"/>
                <a:ea typeface="+mn-ea"/>
                <a:cs typeface="+mn-cs"/>
              </a:rPr>
              <a: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For “ING” events, the web service will respond with an object of type </a:t>
            </a:r>
            <a:r>
              <a:rPr lang="en-US" sz="1200" b="1" kern="1200" dirty="0" smtClean="0">
                <a:solidFill>
                  <a:schemeClr val="tx1"/>
                </a:solidFill>
                <a:effectLst/>
                <a:latin typeface="+mn-lt"/>
                <a:ea typeface="+mn-ea"/>
                <a:cs typeface="+mn-cs"/>
              </a:rPr>
              <a:t>SPRemoteEventResult</a:t>
            </a:r>
            <a:r>
              <a:rPr lang="en-US" sz="1200" kern="1200" dirty="0" smtClean="0">
                <a:solidFill>
                  <a:schemeClr val="tx1"/>
                </a:solidFill>
                <a:effectLst/>
                <a:latin typeface="+mn-lt"/>
                <a:ea typeface="+mn-ea"/>
                <a:cs typeface="+mn-cs"/>
              </a:rPr>
              <a:t>, which will specify the status of the event and, if applicable, the list of changed properties, an error message, and/or a redirect URL.</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remote event receiver web service caller will only support calling SOAP-based web services.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web service caller will use XML serialization.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web service caller will depend on the outbound Oauth authentication scheme.</a:t>
            </a:r>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11FAC3E-016E-4A5A-9DC2-EB9C8F821641}" type="slidenum">
              <a:rPr lang="en-US" smtClean="0"/>
              <a:t>24</a:t>
            </a:fld>
            <a:endParaRPr lang="en-US" dirty="0"/>
          </a:p>
        </p:txBody>
      </p:sp>
    </p:spTree>
    <p:extLst>
      <p:ext uri="{BB962C8B-B14F-4D97-AF65-F5344CB8AC3E}">
        <p14:creationId xmlns:p14="http://schemas.microsoft.com/office/powerpoint/2010/main" val="339938555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675063" y="850900"/>
            <a:ext cx="2992437" cy="1684338"/>
          </a:xfrm>
        </p:spPr>
      </p:sp>
      <p:sp>
        <p:nvSpPr>
          <p:cNvPr id="3" name="Notes Placeholder 2"/>
          <p:cNvSpPr>
            <a:spLocks noGrp="1"/>
          </p:cNvSpPr>
          <p:nvPr>
            <p:ph type="body" idx="1"/>
          </p:nvPr>
        </p:nvSpPr>
        <p:spPr/>
        <p:txBody>
          <a:bodyPr/>
          <a:lstStyle/>
          <a:p>
            <a:r>
              <a:rPr lang="en-US" dirty="0" smtClean="0"/>
              <a:t>The boilerplate code that is generated by Visual Studio looks similar to the code above. We use the </a:t>
            </a:r>
            <a:r>
              <a:rPr lang="en-US" baseline="0" dirty="0" smtClean="0"/>
              <a:t>CreateRemoteEventReceiverClientContext method of the TokenHelper class to obtain a client context based on the context token that is passed to the WCF service. The end result is that you will have a client context that will be used to call back into SharePoint, making advanced scenarios possible where we call back into SharePoint for further processing. The system used to call back into SharePoint, security tokens, and Oauth are not covered in detail in this module</a:t>
            </a:r>
            <a:r>
              <a:rPr lang="en-US" baseline="0" dirty="0" smtClean="0">
                <a:latin typeface="Segoe UI" panose="020B0502040204020203" pitchFamily="34" charset="0"/>
                <a:ea typeface="Segoe UI" panose="020B0502040204020203" pitchFamily="34" charset="0"/>
                <a:cs typeface="Segoe UI" panose="020B0502040204020203" pitchFamily="34" charset="0"/>
              </a:rPr>
              <a:t>—</a:t>
            </a:r>
            <a:r>
              <a:rPr lang="en-US" baseline="0" dirty="0" smtClean="0"/>
              <a:t>we will review these in another module. In this module, we just want to focus on the fact that it is possible to retrieve the token to be used to make a call back into SharePoint.</a:t>
            </a:r>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11FAC3E-016E-4A5A-9DC2-EB9C8F821641}" type="slidenum">
              <a:rPr lang="en-US" smtClean="0"/>
              <a:t>25</a:t>
            </a:fld>
            <a:endParaRPr lang="en-US" dirty="0"/>
          </a:p>
        </p:txBody>
      </p:sp>
    </p:spTree>
    <p:extLst>
      <p:ext uri="{BB962C8B-B14F-4D97-AF65-F5344CB8AC3E}">
        <p14:creationId xmlns:p14="http://schemas.microsoft.com/office/powerpoint/2010/main" val="42602824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Our Office 365 developer vision focuses on the</a:t>
            </a:r>
            <a:r>
              <a:rPr lang="en-US" baseline="0" dirty="0" smtClean="0"/>
              <a:t> </a:t>
            </a:r>
            <a:r>
              <a:rPr lang="en-US" dirty="0" smtClean="0"/>
              <a:t>Users’ experience and their data.</a:t>
            </a:r>
            <a:r>
              <a:rPr lang="en-US" baseline="0" dirty="0" smtClean="0"/>
              <a:t> As a developer you can bring your applications into their user experience. With over 1.2+ billion users of Office Worldwide, this is a huge opportunity to provide a window into your applications. As well as being able to connect into their data and add intelligence to your applications. There are currently 850 million events created a month and a total of 470Pb+ of data stored in the service that can add value to for our Users’.</a:t>
            </a:r>
            <a:endParaRPr lang="en-US" dirty="0"/>
          </a:p>
        </p:txBody>
      </p:sp>
      <p:sp>
        <p:nvSpPr>
          <p:cNvPr id="4" name="Slide Number Placeholder 3"/>
          <p:cNvSpPr>
            <a:spLocks noGrp="1"/>
          </p:cNvSpPr>
          <p:nvPr>
            <p:ph type="sldNum" sz="quarter" idx="10"/>
          </p:nvPr>
        </p:nvSpPr>
        <p:spPr/>
        <p:txBody>
          <a:bodyPr/>
          <a:lstStyle/>
          <a:p>
            <a:fld id="{243EF4D2-68E2-435F-819B-A8051FCA73E5}" type="slidenum">
              <a:rPr lang="en-US" smtClean="0"/>
              <a:t>3</a:t>
            </a:fld>
            <a:endParaRPr lang="en-US"/>
          </a:p>
        </p:txBody>
      </p:sp>
    </p:spTree>
    <p:extLst>
      <p:ext uri="{BB962C8B-B14F-4D97-AF65-F5344CB8AC3E}">
        <p14:creationId xmlns:p14="http://schemas.microsoft.com/office/powerpoint/2010/main" val="154620343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675063" y="850900"/>
            <a:ext cx="2992437" cy="1684338"/>
          </a:xfrm>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object model associated with remote event receivers functions identically to SPEventReceiverDefinition, except that it will have an additional URL property, and the Assembly and Class properties will not be used.</a:t>
            </a:r>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11FAC3E-016E-4A5A-9DC2-EB9C8F821641}" type="slidenum">
              <a:rPr lang="en-US" smtClean="0"/>
              <a:t>26</a:t>
            </a:fld>
            <a:endParaRPr lang="en-US" dirty="0"/>
          </a:p>
        </p:txBody>
      </p:sp>
    </p:spTree>
    <p:extLst>
      <p:ext uri="{BB962C8B-B14F-4D97-AF65-F5344CB8AC3E}">
        <p14:creationId xmlns:p14="http://schemas.microsoft.com/office/powerpoint/2010/main" val="295929603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675063" y="850900"/>
            <a:ext cx="2992437" cy="1684338"/>
          </a:xfrm>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object model associated with remote event receivers functions identically to SPEventReceiverDefinition, except that it will have an additional URL property, and the Assembly and Class properties will not be used.</a:t>
            </a:r>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511FAC3E-016E-4A5A-9DC2-EB9C8F821641}" type="slidenum">
              <a:rPr lang="en-US" smtClean="0"/>
              <a:t>27</a:t>
            </a:fld>
            <a:endParaRPr lang="en-US" dirty="0"/>
          </a:p>
        </p:txBody>
      </p:sp>
    </p:spTree>
    <p:extLst>
      <p:ext uri="{BB962C8B-B14F-4D97-AF65-F5344CB8AC3E}">
        <p14:creationId xmlns:p14="http://schemas.microsoft.com/office/powerpoint/2010/main" val="275073129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noProof="0" dirty="0" smtClean="0"/>
              <a:t>Vesa</a:t>
            </a:r>
          </a:p>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29</a:t>
            </a:fld>
            <a:endParaRPr lang="en-US"/>
          </a:p>
        </p:txBody>
      </p:sp>
    </p:spTree>
    <p:extLst>
      <p:ext uri="{BB962C8B-B14F-4D97-AF65-F5344CB8AC3E}">
        <p14:creationId xmlns:p14="http://schemas.microsoft.com/office/powerpoint/2010/main" val="212976794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675063" y="850900"/>
            <a:ext cx="2992437" cy="1684338"/>
          </a:xfrm>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dirty="0" smtClean="0"/>
              <a:t>SMSG Readiness</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a:t>
            </a:r>
          </a:p>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5117415-2A81-47B5-B845-42479BE2B3AB}" type="datetime1">
              <a:rPr lang="en-US" smtClean="0"/>
              <a:t>6/12/2015</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31</a:t>
            </a:fld>
            <a:endParaRPr lang="en-US" dirty="0"/>
          </a:p>
        </p:txBody>
      </p:sp>
    </p:spTree>
    <p:extLst>
      <p:ext uri="{BB962C8B-B14F-4D97-AF65-F5344CB8AC3E}">
        <p14:creationId xmlns:p14="http://schemas.microsoft.com/office/powerpoint/2010/main" val="375859233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Vesa</a:t>
            </a:r>
            <a:r>
              <a:rPr lang="en-US"/>
              <a:t> </a:t>
            </a:r>
            <a:endParaRPr lang="en-GB"/>
          </a:p>
        </p:txBody>
      </p:sp>
      <p:sp>
        <p:nvSpPr>
          <p:cNvPr id="4" name="Slide Number Placeholder 3"/>
          <p:cNvSpPr>
            <a:spLocks noGrp="1"/>
          </p:cNvSpPr>
          <p:nvPr>
            <p:ph type="sldNum" sz="quarter" idx="10"/>
          </p:nvPr>
        </p:nvSpPr>
        <p:spPr/>
        <p:txBody>
          <a:bodyPr/>
          <a:lstStyle/>
          <a:p>
            <a:fld id="{4CFD207A-07DF-40AD-A916-9872E089CE7A}" type="slidenum">
              <a:rPr lang="en-US" smtClean="0"/>
              <a:t>35</a:t>
            </a:fld>
            <a:endParaRPr lang="en-US"/>
          </a:p>
        </p:txBody>
      </p:sp>
    </p:spTree>
    <p:extLst>
      <p:ext uri="{BB962C8B-B14F-4D97-AF65-F5344CB8AC3E}">
        <p14:creationId xmlns:p14="http://schemas.microsoft.com/office/powerpoint/2010/main" val="329870469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6/12/2015</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37</a:t>
            </a:fld>
            <a:endParaRPr lang="en-US" dirty="0"/>
          </a:p>
        </p:txBody>
      </p:sp>
    </p:spTree>
    <p:extLst>
      <p:ext uri="{BB962C8B-B14F-4D97-AF65-F5344CB8AC3E}">
        <p14:creationId xmlns:p14="http://schemas.microsoft.com/office/powerpoint/2010/main" val="256890933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CFD207A-07DF-40AD-A916-9872E089CE7A}" type="slidenum">
              <a:rPr lang="en-US" smtClean="0"/>
              <a:t>38</a:t>
            </a:fld>
            <a:endParaRPr lang="en-US"/>
          </a:p>
        </p:txBody>
      </p:sp>
    </p:spTree>
    <p:extLst>
      <p:ext uri="{BB962C8B-B14F-4D97-AF65-F5344CB8AC3E}">
        <p14:creationId xmlns:p14="http://schemas.microsoft.com/office/powerpoint/2010/main" val="339122006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5288" y="692150"/>
            <a:ext cx="6142037" cy="3455988"/>
          </a:xfrm>
          <a:prstGeom prst="rect">
            <a:avLst/>
          </a:prstGeom>
        </p:spPr>
      </p:sp>
      <p:sp>
        <p:nvSpPr>
          <p:cNvPr id="3" name="Notes Placeholder 2"/>
          <p:cNvSpPr>
            <a:spLocks noGrp="1"/>
          </p:cNvSpPr>
          <p:nvPr>
            <p:ph type="body" idx="1"/>
          </p:nvPr>
        </p:nvSpPr>
        <p:spPr>
          <a:xfrm>
            <a:off x="693254" y="4379002"/>
            <a:ext cx="5546035" cy="4148528"/>
          </a:xfrm>
          <a:prstGeom prst="rect">
            <a:avLst/>
          </a:prstGeom>
        </p:spPr>
        <p:txBody>
          <a:bodyPr>
            <a:normAutofit/>
          </a:bodyPr>
          <a:lstStyle/>
          <a:p>
            <a:endParaRPr lang="en-US"/>
          </a:p>
        </p:txBody>
      </p:sp>
      <p:sp>
        <p:nvSpPr>
          <p:cNvPr id="6" name="Date Placeholder 5"/>
          <p:cNvSpPr>
            <a:spLocks noGrp="1"/>
          </p:cNvSpPr>
          <p:nvPr>
            <p:ph type="dt" idx="10"/>
          </p:nvPr>
        </p:nvSpPr>
        <p:spPr>
          <a:xfrm>
            <a:off x="3926837" y="0"/>
            <a:ext cx="3004102" cy="460948"/>
          </a:xfrm>
          <a:prstGeom prst="rect">
            <a:avLst/>
          </a:prstGeom>
        </p:spPr>
        <p:txBody>
          <a:bodyPr/>
          <a:lstStyle/>
          <a:p>
            <a:fld id="{CF65DC99-4379-44AE-9BA7-822724421C33}" type="datetime1">
              <a:rPr lang="en-US" smtClean="0">
                <a:solidFill>
                  <a:prstClr val="black"/>
                </a:solidFill>
              </a:rPr>
              <a:pPr/>
              <a:t>6/12/2015</a:t>
            </a:fld>
            <a:endParaRPr lang="en-US" dirty="0">
              <a:solidFill>
                <a:prstClr val="black"/>
              </a:solidFill>
            </a:endParaRPr>
          </a:p>
        </p:txBody>
      </p:sp>
      <p:sp>
        <p:nvSpPr>
          <p:cNvPr id="9" name="Footer Placeholder 8"/>
          <p:cNvSpPr>
            <a:spLocks noGrp="1"/>
          </p:cNvSpPr>
          <p:nvPr>
            <p:ph type="ftr" sz="quarter" idx="11"/>
          </p:nvPr>
        </p:nvSpPr>
        <p:spPr>
          <a:xfrm>
            <a:off x="0" y="8756403"/>
            <a:ext cx="6239289" cy="460948"/>
          </a:xfrm>
          <a:prstGeom prst="rect">
            <a:avLst/>
          </a:prstGeom>
        </p:spPr>
        <p:txBody>
          <a:bodyPr/>
          <a:lstStyle/>
          <a:p>
            <a:r>
              <a:rPr lang="en-US" smtClean="0">
                <a:solidFill>
                  <a:srgbClr val="000000"/>
                </a:solidFill>
                <a:latin typeface="Segoe UI Light" pitchFamily="34" charset="0"/>
              </a:rPr>
              <a:t>© 2012 Microsoft Corporation. All rights reserved. Microsoft, Windows, Windows Vista and other product names are or may be registered trademarks and/or trademarks in the U.S. and/or other countries.</a:t>
            </a:r>
          </a:p>
          <a:p>
            <a:r>
              <a:rPr lang="en-US" smtClean="0">
                <a:solidFill>
                  <a:srgbClr val="000000"/>
                </a:solidFill>
                <a:latin typeface="Segoe UI Light"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latin typeface="Segoe UI Light" pitchFamily="34" charset="0"/>
              </a:rPr>
            </a:br>
            <a:r>
              <a:rPr lang="en-US" smtClean="0">
                <a:solidFill>
                  <a:srgbClr val="000000"/>
                </a:solidFill>
                <a:latin typeface="Segoe UI Light" pitchFamily="34" charset="0"/>
              </a:rPr>
              <a:t>MICROSOFT MAKES NO WARRANTIES, EXPRESS, IMPLIED OR STATUTORY, AS TO THE INFORMATION IN THIS PRESENTATION.</a:t>
            </a:r>
            <a:endParaRPr lang="en-US" dirty="0" smtClean="0">
              <a:solidFill>
                <a:srgbClr val="000000"/>
              </a:solidFill>
              <a:latin typeface="Segoe UI Light" pitchFamily="34" charset="0"/>
            </a:endParaRPr>
          </a:p>
        </p:txBody>
      </p:sp>
      <p:sp>
        <p:nvSpPr>
          <p:cNvPr id="10" name="Slide Number Placeholder 9"/>
          <p:cNvSpPr>
            <a:spLocks noGrp="1"/>
          </p:cNvSpPr>
          <p:nvPr>
            <p:ph type="sldNum" sz="quarter" idx="12"/>
          </p:nvPr>
        </p:nvSpPr>
        <p:spPr>
          <a:xfrm>
            <a:off x="6239289" y="8756403"/>
            <a:ext cx="691650" cy="460948"/>
          </a:xfrm>
          <a:prstGeom prst="rect">
            <a:avLst/>
          </a:prstGeom>
        </p:spPr>
        <p:txBody>
          <a:bodyPr/>
          <a:lstStyle/>
          <a:p>
            <a:fld id="{8B263312-38AA-4E1E-B2B5-0F8F122B24FE}" type="slidenum">
              <a:rPr lang="en-US" smtClean="0">
                <a:solidFill>
                  <a:prstClr val="black"/>
                </a:solidFill>
              </a:rPr>
              <a:pPr/>
              <a:t>40</a:t>
            </a:fld>
            <a:endParaRPr lang="en-US" dirty="0">
              <a:solidFill>
                <a:prstClr val="black"/>
              </a:solidFill>
            </a:endParaRPr>
          </a:p>
        </p:txBody>
      </p:sp>
      <p:sp>
        <p:nvSpPr>
          <p:cNvPr id="11" name="Header Placeholder 10"/>
          <p:cNvSpPr>
            <a:spLocks noGrp="1"/>
          </p:cNvSpPr>
          <p:nvPr>
            <p:ph type="hdr" sz="quarter" idx="13"/>
          </p:nvPr>
        </p:nvSpPr>
        <p:spPr>
          <a:xfrm>
            <a:off x="0" y="0"/>
            <a:ext cx="3004102" cy="460948"/>
          </a:xfrm>
          <a:prstGeom prst="rect">
            <a:avLst/>
          </a:prstGeom>
        </p:spPr>
        <p:txBody>
          <a:bodyPr/>
          <a:lstStyle/>
          <a:p>
            <a:r>
              <a:rPr lang="en-US" smtClean="0">
                <a:solidFill>
                  <a:prstClr val="black"/>
                </a:solidFill>
              </a:rPr>
              <a:t>Microsoft Consumer Channels and Central Marketing Group</a:t>
            </a:r>
            <a:endParaRPr lang="en-US" dirty="0">
              <a:solidFill>
                <a:prstClr val="black"/>
              </a:solidFill>
            </a:endParaRPr>
          </a:p>
        </p:txBody>
      </p:sp>
    </p:spTree>
    <p:extLst>
      <p:ext uri="{BB962C8B-B14F-4D97-AF65-F5344CB8AC3E}">
        <p14:creationId xmlns:p14="http://schemas.microsoft.com/office/powerpoint/2010/main" val="10980625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Vesa</a:t>
            </a:r>
            <a:r>
              <a:rPr lang="en-US"/>
              <a:t> </a:t>
            </a:r>
            <a:endParaRPr lang="en-GB"/>
          </a:p>
        </p:txBody>
      </p:sp>
      <p:sp>
        <p:nvSpPr>
          <p:cNvPr id="4" name="Slide Number Placeholder 3"/>
          <p:cNvSpPr>
            <a:spLocks noGrp="1"/>
          </p:cNvSpPr>
          <p:nvPr>
            <p:ph type="sldNum" sz="quarter" idx="10"/>
          </p:nvPr>
        </p:nvSpPr>
        <p:spPr/>
        <p:txBody>
          <a:bodyPr/>
          <a:lstStyle/>
          <a:p>
            <a:fld id="{4CFD207A-07DF-40AD-A916-9872E089CE7A}" type="slidenum">
              <a:rPr lang="en-US" smtClean="0"/>
              <a:t>4</a:t>
            </a:fld>
            <a:endParaRPr lang="en-US"/>
          </a:p>
        </p:txBody>
      </p:sp>
    </p:spTree>
    <p:extLst>
      <p:ext uri="{BB962C8B-B14F-4D97-AF65-F5344CB8AC3E}">
        <p14:creationId xmlns:p14="http://schemas.microsoft.com/office/powerpoint/2010/main" val="21695620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noProof="0" dirty="0" smtClean="0"/>
          </a:p>
        </p:txBody>
      </p:sp>
      <p:sp>
        <p:nvSpPr>
          <p:cNvPr id="4" name="Date Placeholder 3"/>
          <p:cNvSpPr>
            <a:spLocks noGrp="1"/>
          </p:cNvSpPr>
          <p:nvPr>
            <p:ph type="dt" idx="10"/>
          </p:nvPr>
        </p:nvSpPr>
        <p:spPr>
          <a:xfrm>
            <a:off x="4014100" y="0"/>
            <a:ext cx="3070860" cy="468630"/>
          </a:xfrm>
          <a:prstGeom prst="rect">
            <a:avLst/>
          </a:prstGeom>
        </p:spPr>
        <p:txBody>
          <a:bodyPr/>
          <a:lstStyle/>
          <a:p>
            <a:fld id="{016D4FFF-EA12-4113-A505-A90247173362}" type="datetime1">
              <a:rPr lang="en-US" smtClean="0">
                <a:solidFill>
                  <a:prstClr val="black"/>
                </a:solidFill>
              </a:rPr>
              <a:pPr/>
              <a:t>6/12/2015</a:t>
            </a:fld>
            <a:endParaRPr lang="en-US" dirty="0">
              <a:solidFill>
                <a:prstClr val="black"/>
              </a:solidFill>
            </a:endParaRPr>
          </a:p>
        </p:txBody>
      </p:sp>
      <p:sp>
        <p:nvSpPr>
          <p:cNvPr id="5" name="Slide Number Placeholder 4"/>
          <p:cNvSpPr>
            <a:spLocks noGrp="1"/>
          </p:cNvSpPr>
          <p:nvPr>
            <p:ph type="sldNum" sz="quarter" idx="11"/>
          </p:nvPr>
        </p:nvSpPr>
        <p:spPr>
          <a:xfrm>
            <a:off x="6106286" y="8902344"/>
            <a:ext cx="978673" cy="468630"/>
          </a:xfrm>
          <a:prstGeom prst="rect">
            <a:avLst/>
          </a:prstGeom>
        </p:spPr>
        <p:txBody>
          <a:bodyPr/>
          <a:lstStyle/>
          <a:p>
            <a:fld id="{B4008EB6-D09E-4580-8CD6-DDB14511944F}" type="slidenum">
              <a:rPr lang="en-US" smtClean="0">
                <a:solidFill>
                  <a:prstClr val="black"/>
                </a:solidFill>
              </a:rPr>
              <a:pPr/>
              <a:t>5</a:t>
            </a:fld>
            <a:endParaRPr lang="en-US" dirty="0">
              <a:solidFill>
                <a:prstClr val="black"/>
              </a:solidFill>
            </a:endParaRPr>
          </a:p>
        </p:txBody>
      </p:sp>
      <p:sp>
        <p:nvSpPr>
          <p:cNvPr id="6" name="Header Placeholder 5"/>
          <p:cNvSpPr>
            <a:spLocks noGrp="1"/>
          </p:cNvSpPr>
          <p:nvPr>
            <p:ph type="hdr" sz="quarter" idx="12"/>
          </p:nvPr>
        </p:nvSpPr>
        <p:spPr>
          <a:xfrm>
            <a:off x="0" y="0"/>
            <a:ext cx="3070860" cy="468630"/>
          </a:xfrm>
          <a:prstGeom prst="rect">
            <a:avLst/>
          </a:prstGeom>
        </p:spPr>
        <p:txBody>
          <a:bodyPr/>
          <a:lstStyle/>
          <a:p>
            <a:r>
              <a:rPr lang="en-US" dirty="0" smtClean="0">
                <a:solidFill>
                  <a:prstClr val="black"/>
                </a:solidFill>
              </a:rPr>
              <a:t>Microsoft Office</a:t>
            </a:r>
            <a:endParaRPr lang="en-US" dirty="0">
              <a:solidFill>
                <a:prstClr val="black"/>
              </a:solidFill>
            </a:endParaRPr>
          </a:p>
        </p:txBody>
      </p:sp>
      <p:sp>
        <p:nvSpPr>
          <p:cNvPr id="7" name="Footer Placeholder 6"/>
          <p:cNvSpPr>
            <a:spLocks noGrp="1"/>
          </p:cNvSpPr>
          <p:nvPr>
            <p:ph type="ftr" sz="quarter" idx="13"/>
          </p:nvPr>
        </p:nvSpPr>
        <p:spPr>
          <a:xfrm>
            <a:off x="0" y="8902343"/>
            <a:ext cx="5988177" cy="375346"/>
          </a:xfrm>
          <a:prstGeom prst="rect">
            <a:avLst/>
          </a:prstGeom>
        </p:spPr>
        <p:txBody>
          <a:bodyPr/>
          <a:lstStyle/>
          <a:p>
            <a:pPr marL="238375" defTabSz="940130" eaLnBrk="0" hangingPunct="0"/>
            <a:r>
              <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3775908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noProof="0" dirty="0" smtClean="0"/>
              <a:t>Vesa</a:t>
            </a:r>
          </a:p>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6</a:t>
            </a:fld>
            <a:endParaRPr lang="en-US"/>
          </a:p>
        </p:txBody>
      </p:sp>
    </p:spTree>
    <p:extLst>
      <p:ext uri="{BB962C8B-B14F-4D97-AF65-F5344CB8AC3E}">
        <p14:creationId xmlns:p14="http://schemas.microsoft.com/office/powerpoint/2010/main" val="10683726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noProof="0" dirty="0" smtClean="0"/>
              <a:t>Vesa</a:t>
            </a:r>
          </a:p>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7</a:t>
            </a:fld>
            <a:endParaRPr lang="en-US"/>
          </a:p>
        </p:txBody>
      </p:sp>
    </p:spTree>
    <p:extLst>
      <p:ext uri="{BB962C8B-B14F-4D97-AF65-F5344CB8AC3E}">
        <p14:creationId xmlns:p14="http://schemas.microsoft.com/office/powerpoint/2010/main" val="39749298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noProof="0" dirty="0" smtClean="0"/>
          </a:p>
        </p:txBody>
      </p:sp>
      <p:sp>
        <p:nvSpPr>
          <p:cNvPr id="4" name="Date Placeholder 3"/>
          <p:cNvSpPr>
            <a:spLocks noGrp="1"/>
          </p:cNvSpPr>
          <p:nvPr>
            <p:ph type="dt" idx="10"/>
          </p:nvPr>
        </p:nvSpPr>
        <p:spPr>
          <a:xfrm>
            <a:off x="4014100" y="0"/>
            <a:ext cx="3070860" cy="468630"/>
          </a:xfrm>
          <a:prstGeom prst="rect">
            <a:avLst/>
          </a:prstGeom>
        </p:spPr>
        <p:txBody>
          <a:bodyPr/>
          <a:lstStyle/>
          <a:p>
            <a:fld id="{016D4FFF-EA12-4113-A505-A90247173362}" type="datetime1">
              <a:rPr lang="en-US" smtClean="0">
                <a:solidFill>
                  <a:prstClr val="black"/>
                </a:solidFill>
              </a:rPr>
              <a:pPr/>
              <a:t>6/12/2015</a:t>
            </a:fld>
            <a:endParaRPr lang="en-US" dirty="0">
              <a:solidFill>
                <a:prstClr val="black"/>
              </a:solidFill>
            </a:endParaRPr>
          </a:p>
        </p:txBody>
      </p:sp>
      <p:sp>
        <p:nvSpPr>
          <p:cNvPr id="5" name="Slide Number Placeholder 4"/>
          <p:cNvSpPr>
            <a:spLocks noGrp="1"/>
          </p:cNvSpPr>
          <p:nvPr>
            <p:ph type="sldNum" sz="quarter" idx="11"/>
          </p:nvPr>
        </p:nvSpPr>
        <p:spPr>
          <a:xfrm>
            <a:off x="6106286" y="8902344"/>
            <a:ext cx="978673" cy="468630"/>
          </a:xfrm>
          <a:prstGeom prst="rect">
            <a:avLst/>
          </a:prstGeom>
        </p:spPr>
        <p:txBody>
          <a:bodyPr/>
          <a:lstStyle/>
          <a:p>
            <a:fld id="{B4008EB6-D09E-4580-8CD6-DDB14511944F}" type="slidenum">
              <a:rPr lang="en-US" smtClean="0">
                <a:solidFill>
                  <a:prstClr val="black"/>
                </a:solidFill>
              </a:rPr>
              <a:pPr/>
              <a:t>8</a:t>
            </a:fld>
            <a:endParaRPr lang="en-US" dirty="0">
              <a:solidFill>
                <a:prstClr val="black"/>
              </a:solidFill>
            </a:endParaRPr>
          </a:p>
        </p:txBody>
      </p:sp>
      <p:sp>
        <p:nvSpPr>
          <p:cNvPr id="6" name="Header Placeholder 5"/>
          <p:cNvSpPr>
            <a:spLocks noGrp="1"/>
          </p:cNvSpPr>
          <p:nvPr>
            <p:ph type="hdr" sz="quarter" idx="12"/>
          </p:nvPr>
        </p:nvSpPr>
        <p:spPr>
          <a:xfrm>
            <a:off x="0" y="0"/>
            <a:ext cx="3070860" cy="468630"/>
          </a:xfrm>
          <a:prstGeom prst="rect">
            <a:avLst/>
          </a:prstGeom>
        </p:spPr>
        <p:txBody>
          <a:bodyPr/>
          <a:lstStyle/>
          <a:p>
            <a:r>
              <a:rPr lang="en-US" dirty="0" smtClean="0">
                <a:solidFill>
                  <a:prstClr val="black"/>
                </a:solidFill>
              </a:rPr>
              <a:t>Microsoft Office</a:t>
            </a:r>
            <a:endParaRPr lang="en-US" dirty="0">
              <a:solidFill>
                <a:prstClr val="black"/>
              </a:solidFill>
            </a:endParaRPr>
          </a:p>
        </p:txBody>
      </p:sp>
      <p:sp>
        <p:nvSpPr>
          <p:cNvPr id="7" name="Footer Placeholder 6"/>
          <p:cNvSpPr>
            <a:spLocks noGrp="1"/>
          </p:cNvSpPr>
          <p:nvPr>
            <p:ph type="ftr" sz="quarter" idx="13"/>
          </p:nvPr>
        </p:nvSpPr>
        <p:spPr>
          <a:xfrm>
            <a:off x="0" y="8902343"/>
            <a:ext cx="5988177" cy="375346"/>
          </a:xfrm>
          <a:prstGeom prst="rect">
            <a:avLst/>
          </a:prstGeom>
        </p:spPr>
        <p:txBody>
          <a:bodyPr/>
          <a:lstStyle/>
          <a:p>
            <a:pPr marL="238375" defTabSz="940130" eaLnBrk="0" hangingPunct="0"/>
            <a:r>
              <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0563404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675063" y="850900"/>
            <a:ext cx="2992437" cy="1684338"/>
          </a:xfrm>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dirty="0" smtClean="0"/>
              <a:t>SMSG Readiness</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a:t>
            </a:r>
          </a:p>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5117415-2A81-47B5-B845-42479BE2B3AB}" type="datetime1">
              <a:rPr lang="en-US" smtClean="0"/>
              <a:t>6/12/2015</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41824873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noProof="0" dirty="0" smtClean="0"/>
              <a:t>Vesa</a:t>
            </a:r>
          </a:p>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11</a:t>
            </a:fld>
            <a:endParaRPr lang="en-US"/>
          </a:p>
        </p:txBody>
      </p:sp>
    </p:spTree>
    <p:extLst>
      <p:ext uri="{BB962C8B-B14F-4D97-AF65-F5344CB8AC3E}">
        <p14:creationId xmlns:p14="http://schemas.microsoft.com/office/powerpoint/2010/main" val="388867478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2292825" cy="843401"/>
          </a:xfrm>
          <a:prstGeom prst="rect">
            <a:avLst/>
          </a:prstGeom>
        </p:spPr>
      </p:pic>
      <p:sp>
        <p:nvSpPr>
          <p:cNvPr id="2" name="Title 1"/>
          <p:cNvSpPr>
            <a:spLocks noGrp="1"/>
          </p:cNvSpPr>
          <p:nvPr>
            <p:ph type="title" hasCustomPrompt="1"/>
          </p:nvPr>
        </p:nvSpPr>
        <p:spPr>
          <a:xfrm>
            <a:off x="978694" y="2109542"/>
            <a:ext cx="10237787" cy="997196"/>
          </a:xfrm>
        </p:spPr>
        <p:txBody>
          <a:bodyPr anchor="b" anchorCtr="0"/>
          <a:lstStyle>
            <a:lvl1pPr>
              <a:defRPr sz="7200"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3" name="Picture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558171" y="4907551"/>
            <a:ext cx="5630654" cy="1950449"/>
          </a:xfrm>
          <a:prstGeom prst="rect">
            <a:avLst/>
          </a:prstGeom>
        </p:spPr>
      </p:pic>
    </p:spTree>
    <p:extLst>
      <p:ext uri="{BB962C8B-B14F-4D97-AF65-F5344CB8AC3E}">
        <p14:creationId xmlns:p14="http://schemas.microsoft.com/office/powerpoint/2010/main" val="7715949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0" y="1447800"/>
            <a:ext cx="5394960" cy="2351413"/>
          </a:xfrm>
        </p:spPr>
        <p:txBody>
          <a:bodyPr>
            <a:spAutoFit/>
          </a:bodyPr>
          <a:lstStyle>
            <a:lvl1pPr marL="292100" indent="-292100">
              <a:spcBef>
                <a:spcPts val="1200"/>
              </a:spcBef>
              <a:buClr>
                <a:schemeClr val="bg2"/>
              </a:buClr>
              <a:buSzPct val="100000"/>
              <a:buFont typeface="Wingdings" pitchFamily="2" charset="2"/>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520700" indent="-228600">
              <a:defRPr sz="2000"/>
            </a:lvl2pPr>
            <a:lvl3pPr marL="685800" indent="-165100">
              <a:tabLst/>
              <a:defRPr sz="2000"/>
            </a:lvl3pPr>
            <a:lvl4pPr marL="863600" indent="-177800">
              <a:defRPr/>
            </a:lvl4pPr>
            <a:lvl5pPr marL="1028700" indent="-165100">
              <a:tabLst/>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7928" y="1447800"/>
            <a:ext cx="5394960" cy="2351413"/>
          </a:xfrm>
        </p:spPr>
        <p:txBody>
          <a:bodyPr>
            <a:spAutoFit/>
          </a:bodyPr>
          <a:lstStyle>
            <a:lvl1pPr marL="339725" indent="-339725">
              <a:spcBef>
                <a:spcPts val="1200"/>
              </a:spcBef>
              <a:buClr>
                <a:schemeClr val="bg2"/>
              </a:buClr>
              <a:buFont typeface="Arial" pitchFamily="34" charset="0"/>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635000" indent="-342900">
              <a:defRPr lang="en-US" sz="2000" kern="1200" spc="0" baseline="0" dirty="0" smtClean="0">
                <a:gradFill>
                  <a:gsLst>
                    <a:gs pos="1250">
                      <a:schemeClr val="bg2"/>
                    </a:gs>
                    <a:gs pos="100000">
                      <a:schemeClr val="bg2"/>
                    </a:gs>
                  </a:gsLst>
                  <a:lin ang="5400000" scaled="0"/>
                </a:gradFill>
                <a:latin typeface="+mn-lt"/>
                <a:ea typeface="+mn-ea"/>
                <a:cs typeface="+mn-cs"/>
              </a:defRPr>
            </a:lvl2pPr>
            <a:lvl3pPr marL="863600" indent="-342900">
              <a:defRPr lang="en-US" sz="2000" kern="1200" spc="0" baseline="0" dirty="0" smtClean="0">
                <a:gradFill>
                  <a:gsLst>
                    <a:gs pos="1250">
                      <a:schemeClr val="bg2"/>
                    </a:gs>
                    <a:gs pos="100000">
                      <a:schemeClr val="bg2"/>
                    </a:gs>
                  </a:gsLst>
                  <a:lin ang="5400000" scaled="0"/>
                </a:gradFill>
                <a:latin typeface="+mn-lt"/>
                <a:ea typeface="+mn-ea"/>
                <a:cs typeface="+mn-cs"/>
              </a:defRPr>
            </a:lvl3pPr>
            <a:lvl4pPr marL="1028700" indent="-342900">
              <a:defRPr lang="en-US" sz="2000" kern="1200" spc="0" baseline="0" dirty="0" smtClean="0">
                <a:gradFill>
                  <a:gsLst>
                    <a:gs pos="1250">
                      <a:schemeClr val="bg2"/>
                    </a:gs>
                    <a:gs pos="100000">
                      <a:schemeClr val="bg2"/>
                    </a:gs>
                  </a:gsLst>
                  <a:lin ang="5400000" scaled="0"/>
                </a:gradFill>
                <a:latin typeface="+mn-lt"/>
                <a:ea typeface="+mn-ea"/>
                <a:cs typeface="+mn-cs"/>
              </a:defRPr>
            </a:lvl4pPr>
            <a:lvl5pPr marL="1206500" indent="-342900">
              <a:defRPr lang="en-US" sz="2000" kern="1200" spc="0" baseline="0" dirty="0">
                <a:gradFill>
                  <a:gsLst>
                    <a:gs pos="1250">
                      <a:schemeClr val="bg2"/>
                    </a:gs>
                    <a:gs pos="100000">
                      <a:schemeClr val="bg2"/>
                    </a:gs>
                  </a:gsLst>
                  <a:lin ang="5400000" scaled="0"/>
                </a:gradFill>
                <a:latin typeface="+mn-lt"/>
                <a:ea typeface="+mn-ea"/>
                <a:cs typeface="+mn-cs"/>
              </a:defRPr>
            </a:lvl5pPr>
          </a:lstStyle>
          <a:p>
            <a:pPr marL="292100" marR="0" lvl="0"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Edit Master text styles</a:t>
            </a:r>
          </a:p>
          <a:p>
            <a:pPr marL="292100" marR="0" lvl="1"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Second level</a:t>
            </a:r>
          </a:p>
          <a:p>
            <a:pPr marL="292100" marR="0" lvl="2"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Third level</a:t>
            </a:r>
          </a:p>
          <a:p>
            <a:pPr marL="292100" marR="0" lvl="3"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Fourth level</a:t>
            </a:r>
          </a:p>
          <a:p>
            <a:pPr marL="292100" marR="0" lvl="4"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Fifth level</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8252" y="6100346"/>
            <a:ext cx="2187234" cy="757654"/>
          </a:xfrm>
          <a:prstGeom prst="rect">
            <a:avLst/>
          </a:prstGeom>
        </p:spPr>
      </p:pic>
    </p:spTree>
    <p:extLst>
      <p:ext uri="{BB962C8B-B14F-4D97-AF65-F5344CB8AC3E}">
        <p14:creationId xmlns:p14="http://schemas.microsoft.com/office/powerpoint/2010/main" val="429362577"/>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0"/>
            <a:ext cx="5433533" cy="1661993"/>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8252" y="6100346"/>
            <a:ext cx="2187234" cy="757654"/>
          </a:xfrm>
          <a:prstGeom prst="rect">
            <a:avLst/>
          </a:prstGeom>
        </p:spPr>
      </p:pic>
    </p:spTree>
    <p:extLst>
      <p:ext uri="{BB962C8B-B14F-4D97-AF65-F5344CB8AC3E}">
        <p14:creationId xmlns:p14="http://schemas.microsoft.com/office/powerpoint/2010/main" val="967211698"/>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8252" y="6100346"/>
            <a:ext cx="2187234" cy="757654"/>
          </a:xfrm>
          <a:prstGeom prst="rect">
            <a:avLst/>
          </a:prstGeom>
        </p:spPr>
      </p:pic>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Edit Master text styles</a:t>
            </a:r>
          </a:p>
        </p:txBody>
      </p:sp>
    </p:spTree>
    <p:extLst>
      <p:ext uri="{BB962C8B-B14F-4D97-AF65-F5344CB8AC3E}">
        <p14:creationId xmlns:p14="http://schemas.microsoft.com/office/powerpoint/2010/main" val="3857246188"/>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8252" y="6100346"/>
            <a:ext cx="2187234" cy="757654"/>
          </a:xfrm>
          <a:prstGeom prst="rect">
            <a:avLst/>
          </a:prstGeom>
        </p:spPr>
      </p:pic>
    </p:spTree>
    <p:extLst>
      <p:ext uri="{BB962C8B-B14F-4D97-AF65-F5344CB8AC3E}">
        <p14:creationId xmlns:p14="http://schemas.microsoft.com/office/powerpoint/2010/main" val="1323755958"/>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Edit Master text styles</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8252" y="6100346"/>
            <a:ext cx="2187234" cy="757654"/>
          </a:xfrm>
          <a:prstGeom prst="rect">
            <a:avLst/>
          </a:prstGeom>
        </p:spPr>
      </p:pic>
    </p:spTree>
    <p:extLst>
      <p:ext uri="{BB962C8B-B14F-4D97-AF65-F5344CB8AC3E}">
        <p14:creationId xmlns:p14="http://schemas.microsoft.com/office/powerpoint/2010/main" val="1235027995"/>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Edit Master text styles</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8252" y="6100346"/>
            <a:ext cx="2187234" cy="757654"/>
          </a:xfrm>
          <a:prstGeom prst="rect">
            <a:avLst/>
          </a:prstGeom>
        </p:spPr>
      </p:pic>
    </p:spTree>
    <p:extLst>
      <p:ext uri="{BB962C8B-B14F-4D97-AF65-F5344CB8AC3E}">
        <p14:creationId xmlns:p14="http://schemas.microsoft.com/office/powerpoint/2010/main" val="110148630"/>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Edit Master text styles</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8252" y="6100346"/>
            <a:ext cx="2187234" cy="757654"/>
          </a:xfrm>
          <a:prstGeom prst="rect">
            <a:avLst/>
          </a:prstGeom>
        </p:spPr>
      </p:pic>
    </p:spTree>
    <p:extLst>
      <p:ext uri="{BB962C8B-B14F-4D97-AF65-F5344CB8AC3E}">
        <p14:creationId xmlns:p14="http://schemas.microsoft.com/office/powerpoint/2010/main" val="1955354943"/>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Edit Master text styles</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8252" y="6100346"/>
            <a:ext cx="2187234" cy="757654"/>
          </a:xfrm>
          <a:prstGeom prst="rect">
            <a:avLst/>
          </a:prstGeom>
        </p:spPr>
      </p:pic>
    </p:spTree>
    <p:extLst>
      <p:ext uri="{BB962C8B-B14F-4D97-AF65-F5344CB8AC3E}">
        <p14:creationId xmlns:p14="http://schemas.microsoft.com/office/powerpoint/2010/main" val="2692672228"/>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Edit Master text styles</a:t>
            </a: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8252" y="6100346"/>
            <a:ext cx="2187234" cy="757654"/>
          </a:xfrm>
          <a:prstGeom prst="rect">
            <a:avLst/>
          </a:prstGeom>
        </p:spPr>
      </p:pic>
    </p:spTree>
    <p:extLst>
      <p:ext uri="{BB962C8B-B14F-4D97-AF65-F5344CB8AC3E}">
        <p14:creationId xmlns:p14="http://schemas.microsoft.com/office/powerpoint/2010/main" val="1493925779"/>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_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Edit Master text styles</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8252" y="6100346"/>
            <a:ext cx="2187234" cy="757654"/>
          </a:xfrm>
          <a:prstGeom prst="rect">
            <a:avLst/>
          </a:prstGeom>
        </p:spPr>
      </p:pic>
    </p:spTree>
    <p:extLst>
      <p:ext uri="{BB962C8B-B14F-4D97-AF65-F5344CB8AC3E}">
        <p14:creationId xmlns:p14="http://schemas.microsoft.com/office/powerpoint/2010/main" val="13706418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Alternative">
    <p:bg>
      <p:bgPr>
        <a:solidFill>
          <a:schemeClr val="bg1"/>
        </a:solidFill>
        <a:effectLst/>
      </p:bgPr>
    </p:bg>
    <p:spTree>
      <p:nvGrpSpPr>
        <p:cNvPr id="1" name=""/>
        <p:cNvGrpSpPr/>
        <p:nvPr/>
      </p:nvGrpSpPr>
      <p:grpSpPr>
        <a:xfrm>
          <a:off x="0" y="0"/>
          <a:ext cx="0" cy="0"/>
          <a:chOff x="0" y="0"/>
          <a:chExt cx="0" cy="0"/>
        </a:xfrm>
      </p:grpSpPr>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t="18048" r="2623"/>
          <a:stretch/>
        </p:blipFill>
        <p:spPr>
          <a:xfrm>
            <a:off x="0" y="0"/>
            <a:ext cx="12272940" cy="6858000"/>
          </a:xfrm>
          <a:prstGeom prst="rect">
            <a:avLst/>
          </a:prstGeom>
        </p:spPr>
      </p:pic>
      <p:sp>
        <p:nvSpPr>
          <p:cNvPr id="9" name="Rectangle 1"/>
          <p:cNvSpPr/>
          <p:nvPr userDrawn="1"/>
        </p:nvSpPr>
        <p:spPr bwMode="auto">
          <a:xfrm flipH="1">
            <a:off x="-5" y="0"/>
            <a:ext cx="12272939" cy="6858000"/>
          </a:xfrm>
          <a:prstGeom prst="rect">
            <a:avLst/>
          </a:prstGeom>
          <a:gradFill>
            <a:gsLst>
              <a:gs pos="40000">
                <a:srgbClr val="000000">
                  <a:alpha val="0"/>
                </a:srgbClr>
              </a:gs>
              <a:gs pos="100000">
                <a:srgbClr val="000000">
                  <a:alpha val="53000"/>
                </a:srgbClr>
              </a:gs>
            </a:gsLst>
            <a:lin ang="2400000" scaled="0"/>
          </a:gradFill>
          <a:ln>
            <a:no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384" tIns="45692" rIns="91384" bIns="45692" numCol="1" rtlCol="0" anchor="ctr" anchorCtr="0" compatLnSpc="1">
            <a:prstTxWarp prst="textNoShape">
              <a:avLst/>
            </a:prstTxWarp>
          </a:bodyPr>
          <a:lstStyle/>
          <a:p>
            <a:pPr algn="ctr" defTabSz="913513" fontAlgn="base">
              <a:spcBef>
                <a:spcPct val="0"/>
              </a:spcBef>
              <a:spcAft>
                <a:spcPct val="0"/>
              </a:spcAft>
            </a:pPr>
            <a:endParaRPr lang="en-US" sz="2298" dirty="0">
              <a:gradFill>
                <a:gsLst>
                  <a:gs pos="0">
                    <a:srgbClr val="FFFFFF"/>
                  </a:gs>
                  <a:gs pos="100000">
                    <a:srgbClr val="FFFFFF"/>
                  </a:gs>
                </a:gsLst>
                <a:lin ang="5400000" scaled="0"/>
              </a:gradFill>
            </a:endParaRPr>
          </a:p>
        </p:txBody>
      </p:sp>
      <p:sp>
        <p:nvSpPr>
          <p:cNvPr id="2" name="Title 1"/>
          <p:cNvSpPr>
            <a:spLocks noGrp="1"/>
          </p:cNvSpPr>
          <p:nvPr>
            <p:ph type="title" hasCustomPrompt="1"/>
          </p:nvPr>
        </p:nvSpPr>
        <p:spPr>
          <a:xfrm>
            <a:off x="493713" y="3922721"/>
            <a:ext cx="8822964" cy="1254354"/>
          </a:xfrm>
          <a:solidFill>
            <a:schemeClr val="tx2">
              <a:alpha val="86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08000" tIns="45720" rIns="45720" bIns="72000" numCol="1" spcCol="0" rtlCol="0" fromWordArt="0" anchor="ctr" anchorCtr="0" forceAA="0" compatLnSpc="1">
            <a:prstTxWarp prst="textNoShape">
              <a:avLst/>
            </a:prstTxWarp>
            <a:noAutofit/>
          </a:bodyPr>
          <a:lstStyle>
            <a:lvl1pPr>
              <a:defRPr lang="en-US" sz="4000" dirty="0">
                <a:solidFill>
                  <a:srgbClr val="FFFFFF"/>
                </a:solidFill>
                <a:latin typeface="Segoe UI Light"/>
                <a:cs typeface="+mn-cs"/>
              </a:defRPr>
            </a:lvl1pPr>
          </a:lstStyle>
          <a:p>
            <a:pPr marL="0" lvl="0"/>
            <a:r>
              <a:rPr lang="en-US" dirty="0" smtClean="0"/>
              <a:t>Click to edit title style</a:t>
            </a:r>
            <a:endParaRPr lang="en-US" dirty="0"/>
          </a:p>
        </p:txBody>
      </p:sp>
      <p:sp>
        <p:nvSpPr>
          <p:cNvPr id="5" name="Text Placeholder 4"/>
          <p:cNvSpPr>
            <a:spLocks noGrp="1"/>
          </p:cNvSpPr>
          <p:nvPr>
            <p:ph type="body" sz="quarter" idx="12"/>
          </p:nvPr>
        </p:nvSpPr>
        <p:spPr>
          <a:xfrm>
            <a:off x="493713" y="5307324"/>
            <a:ext cx="4212197" cy="498598"/>
          </a:xfrm>
        </p:spPr>
        <p:txBody>
          <a:bodyPr>
            <a:noAutofit/>
          </a:bodyPr>
          <a:lstStyle>
            <a:lvl1pPr marL="0" indent="0">
              <a:spcBef>
                <a:spcPts val="0"/>
              </a:spcBef>
              <a:buNone/>
              <a:defRPr sz="2800" spc="-70" baseline="0">
                <a:gradFill>
                  <a:gsLst>
                    <a:gs pos="0">
                      <a:schemeClr val="bg1"/>
                    </a:gs>
                    <a:gs pos="100000">
                      <a:schemeClr val="bg1"/>
                    </a:gs>
                  </a:gsLst>
                  <a:lin ang="5400000" scaled="0"/>
                </a:gradFill>
                <a:latin typeface="+mj-lt"/>
              </a:defRPr>
            </a:lvl1pPr>
          </a:lstStyle>
          <a:p>
            <a:pPr lvl="0"/>
            <a:r>
              <a:rPr lang="en-US" sz="2400" spc="-70" smtClean="0">
                <a:solidFill>
                  <a:schemeClr val="bg1"/>
                </a:solidFill>
                <a:latin typeface="+mj-lt"/>
              </a:rPr>
              <a:t>Edit Master text styles</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280220" y="5805922"/>
            <a:ext cx="2992720" cy="1036036"/>
          </a:xfrm>
          <a:prstGeom prst="rect">
            <a:avLst/>
          </a:prstGeom>
        </p:spPr>
      </p:pic>
      <p:pic>
        <p:nvPicPr>
          <p:cNvPr id="7" name="Picture 6"/>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 y="0"/>
            <a:ext cx="2292824" cy="843401"/>
          </a:xfrm>
          <a:prstGeom prst="rect">
            <a:avLst/>
          </a:prstGeom>
        </p:spPr>
      </p:pic>
    </p:spTree>
    <p:extLst>
      <p:ext uri="{BB962C8B-B14F-4D97-AF65-F5344CB8AC3E}">
        <p14:creationId xmlns:p14="http://schemas.microsoft.com/office/powerpoint/2010/main" val="101048825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5967413" y="0"/>
            <a:ext cx="622141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2795969827"/>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12188825"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0" y="1358053"/>
            <a:ext cx="11152188" cy="2863073"/>
          </a:xfrm>
          <a:prstGeom prst="rect">
            <a:avLst/>
          </a:prstGeom>
        </p:spPr>
        <p:txBody>
          <a:bodyPr>
            <a:normAutofit/>
          </a:bodyPr>
          <a:lstStyle>
            <a:lvl1pPr marL="0" indent="0">
              <a:lnSpc>
                <a:spcPct val="90000"/>
              </a:lnSpc>
              <a:buNone/>
              <a:defRPr sz="64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dirty="0" smtClean="0"/>
              <a:t>“Click to edit Master text styles”</a:t>
            </a:r>
          </a:p>
        </p:txBody>
      </p:sp>
      <p:sp>
        <p:nvSpPr>
          <p:cNvPr id="11" name="Content Placeholder 4"/>
          <p:cNvSpPr>
            <a:spLocks noGrp="1"/>
          </p:cNvSpPr>
          <p:nvPr>
            <p:ph sz="quarter" idx="13"/>
          </p:nvPr>
        </p:nvSpPr>
        <p:spPr>
          <a:xfrm>
            <a:off x="520700" y="4343400"/>
            <a:ext cx="11152188" cy="470747"/>
          </a:xfrm>
          <a:prstGeom prst="rect">
            <a:avLst/>
          </a:prstGeom>
        </p:spPr>
        <p:txBody>
          <a:bodyPr>
            <a:normAutofit/>
          </a:bodyPr>
          <a:lstStyle>
            <a:lvl1pPr marL="0" indent="0">
              <a:lnSpc>
                <a:spcPct val="90000"/>
              </a:lnSpc>
              <a:buNone/>
              <a:defRPr sz="36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smtClean="0"/>
              <a:t>Edit Master text styles</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8252" y="6100346"/>
            <a:ext cx="2187234" cy="757654"/>
          </a:xfrm>
          <a:prstGeom prst="rect">
            <a:avLst/>
          </a:prstGeom>
        </p:spPr>
      </p:pic>
    </p:spTree>
    <p:extLst>
      <p:ext uri="{BB962C8B-B14F-4D97-AF65-F5344CB8AC3E}">
        <p14:creationId xmlns:p14="http://schemas.microsoft.com/office/powerpoint/2010/main" val="254261548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8252" y="6100346"/>
            <a:ext cx="2187234" cy="757654"/>
          </a:xfrm>
          <a:prstGeom prst="rect">
            <a:avLst/>
          </a:prstGeom>
        </p:spPr>
      </p:pic>
    </p:spTree>
    <p:extLst>
      <p:ext uri="{BB962C8B-B14F-4D97-AF65-F5344CB8AC3E}">
        <p14:creationId xmlns:p14="http://schemas.microsoft.com/office/powerpoint/2010/main" val="3311135705"/>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2_Title Only">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smtClean="0"/>
              <a:t>Click to edit Master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120275459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8252" y="6100346"/>
            <a:ext cx="2187234" cy="757654"/>
          </a:xfrm>
          <a:prstGeom prst="rect">
            <a:avLst/>
          </a:prstGeom>
        </p:spPr>
      </p:pic>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1355361703"/>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1155940"/>
            <a:ext cx="12188825"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8318" y="1447800"/>
            <a:ext cx="11152188" cy="1988237"/>
          </a:xfrm>
        </p:spPr>
        <p:txBody>
          <a:bodyPr/>
          <a:lstStyle>
            <a:lvl1pPr marL="0" indent="0">
              <a:lnSpc>
                <a:spcPct val="95000"/>
              </a:lnSpc>
              <a:buNone/>
              <a:defRPr sz="3200">
                <a:gradFill>
                  <a:gsLst>
                    <a:gs pos="1250">
                      <a:srgbClr val="000000"/>
                    </a:gs>
                    <a:gs pos="100000">
                      <a:srgbClr val="000000"/>
                    </a:gs>
                  </a:gsLst>
                  <a:lin ang="5400000" scaled="0"/>
                </a:gradFill>
                <a:latin typeface="Consolas" pitchFamily="49" charset="0"/>
                <a:cs typeface="Consolas" pitchFamily="49" charset="0"/>
              </a:defRPr>
            </a:lvl1pPr>
            <a:lvl2pPr marL="339725"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730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79851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302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8252" y="6100346"/>
            <a:ext cx="2187234" cy="757654"/>
          </a:xfrm>
          <a:prstGeom prst="rect">
            <a:avLst/>
          </a:prstGeom>
        </p:spPr>
      </p:pic>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0126" y="2980724"/>
            <a:ext cx="7169534" cy="896552"/>
          </a:xfrm>
        </p:spPr>
        <p:txBody>
          <a:bodyPr vert="horz" wrap="square" lIns="182880" tIns="146304" rIns="182880" bIns="146304" rtlCol="0" anchor="ctr">
            <a:noAutofit/>
          </a:bodyPr>
          <a:lstStyle>
            <a:lvl1pPr marL="0" indent="0">
              <a:buFont typeface="Arial" panose="020B0604020202020204" pitchFamily="34" charset="0"/>
              <a:buNone/>
              <a:defRPr lang="en-US" sz="3600" kern="1200" spc="-70" baseline="0" smtClean="0">
                <a:gradFill>
                  <a:gsLst>
                    <a:gs pos="100000">
                      <a:schemeClr val="bg2"/>
                    </a:gs>
                    <a:gs pos="0">
                      <a:schemeClr val="bg2"/>
                    </a:gs>
                  </a:gsLst>
                  <a:lin ang="5400000" scaled="0"/>
                </a:gradFill>
                <a:latin typeface="+mj-lt"/>
                <a:ea typeface="+mn-ea"/>
                <a:cs typeface="+mn-cs"/>
              </a:defRPr>
            </a:lvl1pPr>
          </a:lstStyle>
          <a:p>
            <a:pPr marL="0" lvl="0" indent="0" algn="l" defTabSz="895619" rtl="0" eaLnBrk="1" latinLnBrk="0" hangingPunct="1">
              <a:spcBef>
                <a:spcPct val="20000"/>
              </a:spcBef>
            </a:pPr>
            <a:r>
              <a:rPr lang="en-US" smtClean="0"/>
              <a:t>Edit Master text styles</a:t>
            </a:r>
          </a:p>
        </p:txBody>
      </p:sp>
      <p:sp>
        <p:nvSpPr>
          <p:cNvPr id="7" name="Picture Placeholder 12"/>
          <p:cNvSpPr>
            <a:spLocks noGrp="1"/>
          </p:cNvSpPr>
          <p:nvPr>
            <p:ph type="pic" sz="quarter" idx="16"/>
          </p:nvPr>
        </p:nvSpPr>
        <p:spPr>
          <a:xfrm>
            <a:off x="269169" y="1505896"/>
            <a:ext cx="3853623"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smtClean="0"/>
              <a:t>Click icon to add picture</a:t>
            </a:r>
            <a:endParaRPr lang="en-US" dirty="0"/>
          </a:p>
        </p:txBody>
      </p:sp>
      <p:sp>
        <p:nvSpPr>
          <p:cNvPr id="3" name="Title 2"/>
          <p:cNvSpPr>
            <a:spLocks noGrp="1"/>
          </p:cNvSpPr>
          <p:nvPr>
            <p:ph type="title"/>
          </p:nvPr>
        </p:nvSpPr>
        <p:spPr/>
        <p:txBody>
          <a:bodyPr vert="horz" wrap="square" lIns="0" tIns="0" rIns="0" bIns="0" rtlCol="0" anchor="t">
            <a:noAutofit/>
          </a:bodyPr>
          <a:lstStyle>
            <a:lvl1pPr>
              <a:defRPr lang="en-US" dirty="0"/>
            </a:lvl1pPr>
          </a:lstStyle>
          <a:p>
            <a:pPr lvl="0"/>
            <a:r>
              <a:rPr lang="en-US" smtClean="0"/>
              <a:t>Click to edit Master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8252" y="6100346"/>
            <a:ext cx="2187234" cy="757654"/>
          </a:xfrm>
          <a:prstGeom prst="rect">
            <a:avLst/>
          </a:prstGeom>
        </p:spPr>
      </p:pic>
    </p:spTree>
    <p:extLst>
      <p:ext uri="{BB962C8B-B14F-4D97-AF65-F5344CB8AC3E}">
        <p14:creationId xmlns:p14="http://schemas.microsoft.com/office/powerpoint/2010/main" val="1321253822"/>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0" y="228600"/>
            <a:ext cx="11152188"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2" y="1447799"/>
            <a:ext cx="11149013" cy="2043636"/>
          </a:xfrm>
          <a:prstGeom prst="rect">
            <a:avLst/>
          </a:prstGeom>
        </p:spPr>
        <p:txBody>
          <a:bodyPr/>
          <a:lstStyle>
            <a:lvl1pPr marL="342900" indent="-3429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65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40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30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6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88826"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600"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3530996961"/>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Divider Slide Orange">
    <p:bg>
      <p:bgPr>
        <a:solidFill>
          <a:srgbClr val="EB3C0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6" y="2109544"/>
            <a:ext cx="10237787" cy="997196"/>
          </a:xfrm>
          <a:prstGeom prst="rect">
            <a:avLst/>
          </a:prstGeom>
        </p:spPr>
        <p:txBody>
          <a:bodyPr lIns="91419" tIns="45710" rIns="91419" bIns="45710"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6" y="3425825"/>
            <a:ext cx="10237787" cy="498598"/>
          </a:xfrm>
          <a:prstGeom prst="rect">
            <a:avLst/>
          </a:prstGeom>
        </p:spPr>
        <p:txBody>
          <a:bodyPr lIns="91419" tIns="45710" rIns="91419" bIns="45710">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96110831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p:spPr>
        <p:txBody>
          <a:bodyPr anchor="b" anchorCtr="0"/>
          <a:lstStyle>
            <a:lvl1pPr>
              <a:defRPr sz="8800" spc="-300"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2065750825"/>
      </p:ext>
    </p:extLst>
  </p:cSld>
  <p:clrMapOvr>
    <a:masterClrMapping/>
  </p:clrMapOvr>
  <p:transition>
    <p:fade/>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169" y="1189179"/>
            <a:ext cx="11650488" cy="1988237"/>
          </a:xfrm>
        </p:spPr>
        <p:txBody>
          <a:bodyPr>
            <a:spAutoFit/>
          </a:bodyPr>
          <a:lstStyle>
            <a:lvl1pPr>
              <a:defRPr>
                <a:gradFill>
                  <a:gsLst>
                    <a:gs pos="1250">
                      <a:schemeClr val="tx2"/>
                    </a:gs>
                    <a:gs pos="99000">
                      <a:schemeClr val="tx2"/>
                    </a:gs>
                  </a:gsLst>
                  <a:lin ang="5400000" scaled="0"/>
                </a:gradFill>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925874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170" y="1189179"/>
            <a:ext cx="11650488" cy="1988237"/>
          </a:xfrm>
        </p:spPr>
        <p:txBody>
          <a:bodyPr>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8045668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170" y="1189179"/>
            <a:ext cx="11650488" cy="2092881"/>
          </a:xfrm>
        </p:spPr>
        <p:txBody>
          <a:bodyPr/>
          <a:lstStyle>
            <a:lvl1pPr marL="0" indent="0">
              <a:buNone/>
              <a:defRPr>
                <a:gradFill>
                  <a:gsLst>
                    <a:gs pos="1250">
                      <a:schemeClr val="tx1"/>
                    </a:gs>
                    <a:gs pos="99000">
                      <a:schemeClr val="tx1"/>
                    </a:gs>
                  </a:gsLst>
                  <a:lin ang="5400000" scaled="0"/>
                </a:gradFill>
              </a:defRPr>
            </a:lvl1pPr>
            <a:lvl2pPr marL="0" indent="0">
              <a:buFontTx/>
              <a:buNone/>
              <a:defRPr sz="1999"/>
            </a:lvl2pPr>
            <a:lvl3pPr marL="228531" indent="0">
              <a:buNone/>
              <a:defRPr/>
            </a:lvl3pPr>
            <a:lvl4pPr marL="457063" indent="0">
              <a:buNone/>
              <a:defRPr/>
            </a:lvl4pPr>
            <a:lvl5pPr marL="685594"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42057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Punchy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4" y="2819603"/>
            <a:ext cx="11149013" cy="1218795"/>
          </a:xfrm>
          <a:prstGeom prst="rect">
            <a:avLst/>
          </a:prstGeom>
        </p:spPr>
        <p:txBody>
          <a:bodyPr lIns="91419" tIns="45710" rIns="91419" bIns="45710"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3154349414"/>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Punchy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4" y="2819603"/>
            <a:ext cx="11149013" cy="1218795"/>
          </a:xfrm>
          <a:prstGeom prst="rect">
            <a:avLst/>
          </a:prstGeom>
        </p:spPr>
        <p:txBody>
          <a:bodyPr lIns="91419" tIns="45710" rIns="91419" bIns="45710"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1495948008"/>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117057532"/>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Divider Slide Orange">
    <p:bg>
      <p:bgPr>
        <a:solidFill>
          <a:srgbClr val="EB3C0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6" y="2109544"/>
            <a:ext cx="10237787" cy="997196"/>
          </a:xfrm>
          <a:prstGeom prst="rect">
            <a:avLst/>
          </a:prstGeom>
        </p:spPr>
        <p:txBody>
          <a:bodyPr lIns="91419" tIns="45710" rIns="91419" bIns="45710"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6" y="3425825"/>
            <a:ext cx="10237787" cy="498598"/>
          </a:xfrm>
          <a:prstGeom prst="rect">
            <a:avLst/>
          </a:prstGeom>
        </p:spPr>
        <p:txBody>
          <a:bodyPr lIns="91419" tIns="45710" rIns="91419" bIns="45710">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17060803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Divider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6" y="2109544"/>
            <a:ext cx="10237787" cy="997196"/>
          </a:xfrm>
          <a:prstGeom prst="rect">
            <a:avLst/>
          </a:prstGeom>
        </p:spPr>
        <p:txBody>
          <a:bodyPr lIns="91419" tIns="45710" rIns="91419" bIns="45710"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6" y="3425825"/>
            <a:ext cx="10237787" cy="498598"/>
          </a:xfrm>
          <a:prstGeom prst="rect">
            <a:avLst/>
          </a:prstGeom>
        </p:spPr>
        <p:txBody>
          <a:bodyPr lIns="91419" tIns="45710" rIns="91419" bIns="45710">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20041172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Divider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6" y="2109544"/>
            <a:ext cx="10237787" cy="997196"/>
          </a:xfrm>
          <a:prstGeom prst="rect">
            <a:avLst/>
          </a:prstGeom>
        </p:spPr>
        <p:txBody>
          <a:bodyPr lIns="91419" tIns="45710" rIns="91419" bIns="45710"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6" y="3425825"/>
            <a:ext cx="10237787" cy="498598"/>
          </a:xfrm>
          <a:prstGeom prst="rect">
            <a:avLst/>
          </a:prstGeom>
        </p:spPr>
        <p:txBody>
          <a:bodyPr lIns="91419" tIns="45710" rIns="91419" bIns="45710">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309723936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Divider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6" y="2109544"/>
            <a:ext cx="10237787" cy="997196"/>
          </a:xfrm>
          <a:prstGeom prst="rect">
            <a:avLst/>
          </a:prstGeom>
        </p:spPr>
        <p:txBody>
          <a:bodyPr lIns="91419" tIns="45710" rIns="91419" bIns="45710"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6" y="3425825"/>
            <a:ext cx="10237787" cy="498598"/>
          </a:xfrm>
          <a:prstGeom prst="rect">
            <a:avLst/>
          </a:prstGeom>
        </p:spPr>
        <p:txBody>
          <a:bodyPr lIns="91419" tIns="45710" rIns="91419" bIns="45710">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119903971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00"/>
            <a:ext cx="10237786" cy="461665"/>
          </a:xfrm>
        </p:spPr>
        <p:txBody>
          <a:bodyPr>
            <a:noAutofit/>
          </a:bodyPr>
          <a:lstStyle>
            <a:lvl1pPr marL="0" indent="0" algn="l">
              <a:lnSpc>
                <a:spcPct val="90000"/>
              </a:lnSpc>
              <a:spcBef>
                <a:spcPts val="0"/>
              </a:spcBef>
              <a:buNone/>
              <a:defRPr lang="en-US" sz="3600" kern="1200" spc="-70" baseline="0" dirty="0">
                <a:gradFill>
                  <a:gsLst>
                    <a:gs pos="2083">
                      <a:schemeClr val="bg2"/>
                    </a:gs>
                    <a:gs pos="99000">
                      <a:schemeClr val="bg2"/>
                    </a:gs>
                  </a:gsLst>
                  <a:lin ang="5400000" scaled="0"/>
                </a:gradFill>
                <a:latin typeface="+mj-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38" y="2739678"/>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4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38" y="1447800"/>
            <a:ext cx="10237787" cy="914096"/>
          </a:xfrm>
        </p:spPr>
        <p:txBody>
          <a:bodyPr wrap="square" anchor="b">
            <a:noAutofit/>
          </a:bodyPr>
          <a:lstStyle>
            <a:lvl1pPr marL="0" indent="0">
              <a:buNone/>
              <a:defRPr sz="6600" spc="-150"/>
            </a:lvl1pPr>
          </a:lstStyle>
          <a:p>
            <a:pPr lvl="0"/>
            <a:r>
              <a:rPr lang="en-US" smtClean="0"/>
              <a:t>Edit Master text styles</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8252" y="6100346"/>
            <a:ext cx="2187234" cy="757654"/>
          </a:xfrm>
          <a:prstGeom prst="rect">
            <a:avLst/>
          </a:prstGeom>
        </p:spPr>
      </p:pic>
    </p:spTree>
    <p:extLst>
      <p:ext uri="{BB962C8B-B14F-4D97-AF65-F5344CB8AC3E}">
        <p14:creationId xmlns:p14="http://schemas.microsoft.com/office/powerpoint/2010/main" val="26015579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Divider Slide Yellow">
    <p:bg>
      <p:bgPr>
        <a:solidFill>
          <a:srgbClr val="FFC00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solidFill>
                  <a:schemeClr val="bg1"/>
                </a:soli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solidFill>
                  <a:schemeClr val="bg1"/>
                </a:soli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163489555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Divider Slide Grey">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solidFill>
                  <a:schemeClr val="bg1"/>
                </a:soli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solidFill>
                  <a:schemeClr val="bg1"/>
                </a:soli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72359885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Punchy Slide Orange">
    <p:bg>
      <p:bgPr>
        <a:solidFill>
          <a:srgbClr val="EB3C0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4" y="2819603"/>
            <a:ext cx="11149013" cy="1218795"/>
          </a:xfrm>
          <a:prstGeom prst="rect">
            <a:avLst/>
          </a:prstGeom>
        </p:spPr>
        <p:txBody>
          <a:bodyPr lIns="91419" tIns="45710" rIns="91419" bIns="45710"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3643121024"/>
      </p:ext>
    </p:extLst>
  </p:cSld>
  <p:clrMapOvr>
    <a:masterClrMapping/>
  </p:clrMapOvr>
  <p:transition>
    <p:fade/>
  </p:transition>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Punchy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4" y="2819603"/>
            <a:ext cx="11149013" cy="1218795"/>
          </a:xfrm>
          <a:prstGeom prst="rect">
            <a:avLst/>
          </a:prstGeom>
        </p:spPr>
        <p:txBody>
          <a:bodyPr lIns="91419" tIns="45710" rIns="91419" bIns="45710"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332942413"/>
      </p:ext>
    </p:extLst>
  </p:cSld>
  <p:clrMapOvr>
    <a:masterClrMapping/>
  </p:clrMapOvr>
  <p:transition>
    <p:fade/>
  </p:transition>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Punchy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4" y="2819603"/>
            <a:ext cx="11149013" cy="1218795"/>
          </a:xfrm>
          <a:prstGeom prst="rect">
            <a:avLst/>
          </a:prstGeom>
        </p:spPr>
        <p:txBody>
          <a:bodyPr lIns="91419" tIns="45710" rIns="91419" bIns="45710"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3924051652"/>
      </p:ext>
    </p:extLst>
  </p:cSld>
  <p:clrMapOvr>
    <a:masterClrMapping/>
  </p:clrMapOvr>
  <p:transition>
    <p:fade/>
  </p:transition>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Punchy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4" y="2819603"/>
            <a:ext cx="11149013" cy="1218795"/>
          </a:xfrm>
          <a:prstGeom prst="rect">
            <a:avLst/>
          </a:prstGeom>
        </p:spPr>
        <p:txBody>
          <a:bodyPr lIns="91419" tIns="45710" rIns="91419" bIns="45710"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3884145257"/>
      </p:ext>
    </p:extLst>
  </p:cSld>
  <p:clrMapOvr>
    <a:masterClrMapping/>
  </p:clrMapOvr>
  <p:transition>
    <p:fade/>
  </p:transition>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Punchy Slide Yellow">
    <p:bg>
      <p:bgPr>
        <a:solidFill>
          <a:srgbClr val="FFC00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solidFill>
                  <a:schemeClr val="bg1"/>
                </a:soli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487671606"/>
      </p:ext>
    </p:extLst>
  </p:cSld>
  <p:clrMapOvr>
    <a:masterClrMapping/>
  </p:clrMapOvr>
  <p:transition>
    <p:fade/>
  </p:transition>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Punchy Slide Grey">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solidFill>
                  <a:schemeClr val="bg1"/>
                </a:soli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3525484004"/>
      </p:ext>
    </p:extLst>
  </p:cSld>
  <p:clrMapOvr>
    <a:masterClrMapping/>
  </p:clrMapOvr>
  <p:transition>
    <p:fade/>
  </p:transition>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Blank Slide Orange">
    <p:bg>
      <p:bgPr>
        <a:solidFill>
          <a:srgbClr val="EB3C00"/>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1227370417"/>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Blank Slide Green">
    <p:bg>
      <p:bgPr>
        <a:solidFill>
          <a:srgbClr val="007233"/>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1106115652"/>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tx2"/>
                    </a:gs>
                    <a:gs pos="0">
                      <a:schemeClr val="tx2"/>
                    </a:gs>
                  </a:gsLst>
                  <a:lin ang="5400000" scaled="0"/>
                </a:gradFill>
                <a:latin typeface="+mj-lt"/>
              </a:defRPr>
            </a:lvl1pPr>
            <a:lvl2pPr marL="0" indent="0">
              <a:buNone/>
              <a:defRPr sz="2000">
                <a:gradFill>
                  <a:gsLst>
                    <a:gs pos="100000">
                      <a:schemeClr val="bg2"/>
                    </a:gs>
                    <a:gs pos="6000">
                      <a:schemeClr val="bg2"/>
                    </a:gs>
                  </a:gsLst>
                  <a:lin ang="5400000" scaled="0"/>
                </a:gradFill>
              </a:defRPr>
            </a:lvl2pPr>
            <a:lvl3pPr marL="231775" indent="0">
              <a:buNone/>
              <a:defRPr sz="2000">
                <a:gradFill>
                  <a:gsLst>
                    <a:gs pos="100000">
                      <a:schemeClr val="bg2"/>
                    </a:gs>
                    <a:gs pos="6000">
                      <a:schemeClr val="bg2"/>
                    </a:gs>
                  </a:gsLst>
                  <a:lin ang="5400000" scaled="0"/>
                </a:gradFill>
              </a:defRPr>
            </a:lvl3pPr>
            <a:lvl4pPr marL="457200" indent="0">
              <a:buNone/>
              <a:defRPr sz="2000">
                <a:gradFill>
                  <a:gsLst>
                    <a:gs pos="100000">
                      <a:schemeClr val="bg2"/>
                    </a:gs>
                    <a:gs pos="6000">
                      <a:schemeClr val="bg2"/>
                    </a:gs>
                  </a:gsLst>
                  <a:lin ang="5400000" scaled="0"/>
                </a:gradFill>
              </a:defRPr>
            </a:lvl4pPr>
            <a:lvl5pPr marL="693738" indent="0">
              <a:buNone/>
              <a:defRPr sz="2000">
                <a:gradFill>
                  <a:gsLst>
                    <a:gs pos="100000">
                      <a:schemeClr val="bg2"/>
                    </a:gs>
                    <a:gs pos="6000">
                      <a:schemeClr val="bg2"/>
                    </a:gs>
                  </a:gsLst>
                  <a:lin ang="5400000" scaled="0"/>
                </a:gra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8252" y="6100346"/>
            <a:ext cx="2187234" cy="757654"/>
          </a:xfrm>
          <a:prstGeom prst="rect">
            <a:avLst/>
          </a:prstGeom>
        </p:spPr>
      </p:pic>
    </p:spTree>
    <p:extLst>
      <p:ext uri="{BB962C8B-B14F-4D97-AF65-F5344CB8AC3E}">
        <p14:creationId xmlns:p14="http://schemas.microsoft.com/office/powerpoint/2010/main" val="2174816850"/>
      </p:ext>
    </p:extLst>
  </p:cSld>
  <p:clrMapOvr>
    <a:masterClrMapping/>
  </p:clrMapOvr>
  <p:transition>
    <p:fade/>
  </p:transition>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Blank Slide Blue">
    <p:bg>
      <p:bgPr>
        <a:solidFill>
          <a:srgbClr val="00188F"/>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3523373826"/>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Blank Slide Purple">
    <p:bg>
      <p:bgPr>
        <a:solidFill>
          <a:srgbClr val="68217A"/>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2016370055"/>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Blank Slide Yellow">
    <p:bg>
      <p:bgPr>
        <a:solidFill>
          <a:srgbClr val="FFC000"/>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1536206455"/>
      </p:ext>
    </p:extLst>
  </p:cSld>
  <p:clrMapOvr>
    <a:masterClrMapping/>
  </p:clrMapOvr>
  <p:transition>
    <p:fade/>
  </p:transition>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Blank Slide Grey">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668980344"/>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775" indent="0">
              <a:buNone/>
              <a:defRPr sz="2000">
                <a:gradFill>
                  <a:gsLst>
                    <a:gs pos="100000">
                      <a:schemeClr val="bg2"/>
                    </a:gs>
                    <a:gs pos="0">
                      <a:schemeClr val="bg2"/>
                    </a:gs>
                  </a:gsLst>
                  <a:lin ang="5400000" scaled="0"/>
                </a:gradFill>
              </a:defRPr>
            </a:lvl3pPr>
            <a:lvl4pPr marL="457200" indent="0">
              <a:buNone/>
              <a:defRPr sz="2000">
                <a:gradFill>
                  <a:gsLst>
                    <a:gs pos="100000">
                      <a:schemeClr val="bg2"/>
                    </a:gs>
                    <a:gs pos="0">
                      <a:schemeClr val="bg2"/>
                    </a:gs>
                  </a:gsLst>
                  <a:lin ang="5400000" scaled="0"/>
                </a:gradFill>
              </a:defRPr>
            </a:lvl4pPr>
            <a:lvl5pPr marL="693738" indent="0">
              <a:buNone/>
              <a:defRPr sz="2000">
                <a:gradFill>
                  <a:gsLst>
                    <a:gs pos="100000">
                      <a:schemeClr val="bg2"/>
                    </a:gs>
                    <a:gs pos="0">
                      <a:schemeClr val="bg2"/>
                    </a:gs>
                  </a:gsLst>
                  <a:lin ang="5400000" scaled="0"/>
                </a:gra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8252" y="6100346"/>
            <a:ext cx="2187234" cy="757654"/>
          </a:xfrm>
          <a:prstGeom prst="rect">
            <a:avLst/>
          </a:prstGeom>
        </p:spPr>
      </p:pic>
    </p:spTree>
    <p:extLst>
      <p:ext uri="{BB962C8B-B14F-4D97-AF65-F5344CB8AC3E}">
        <p14:creationId xmlns:p14="http://schemas.microsoft.com/office/powerpoint/2010/main" val="2414694883"/>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43636"/>
          </a:xfrm>
          <a:prstGeom prst="rect">
            <a:avLst/>
          </a:prstGeom>
        </p:spPr>
        <p:txBody>
          <a:bodyPr/>
          <a:lstStyle>
            <a:lvl1pPr marL="284163" indent="-284163">
              <a:buFont typeface="Wingdings" pitchFamily="2" charset="2"/>
              <a:buChar char=""/>
              <a:defRPr sz="4000"/>
            </a:lvl1pPr>
            <a:lvl2pPr marL="517525" indent="-233363">
              <a:buFont typeface="Wingdings" pitchFamily="2" charset="2"/>
              <a:buChar char=""/>
              <a:defRPr>
                <a:latin typeface="+mn-lt"/>
              </a:defRPr>
            </a:lvl2pPr>
            <a:lvl3pPr marL="741363" indent="-223838">
              <a:buFont typeface="Wingdings" pitchFamily="2" charset="2"/>
              <a:buChar char=""/>
              <a:tabLst/>
              <a:defRPr>
                <a:latin typeface="+mn-lt"/>
              </a:defRPr>
            </a:lvl3pPr>
            <a:lvl4pPr marL="914400" indent="-173038">
              <a:buFont typeface="Wingdings" pitchFamily="2" charset="2"/>
              <a:buChar char=""/>
              <a:defRPr>
                <a:latin typeface="+mn-lt"/>
              </a:defRPr>
            </a:lvl4pPr>
            <a:lvl5pPr marL="1087438" indent="-173038">
              <a:buFont typeface="Wingdings" pitchFamily="2" charset="2"/>
              <a:buChar char=""/>
              <a:tabLst/>
              <a:defRPr>
                <a:latin typeface="+mn-lt"/>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8252" y="6100346"/>
            <a:ext cx="2187234" cy="757654"/>
          </a:xfrm>
          <a:prstGeom prst="rect">
            <a:avLst/>
          </a:prstGeom>
        </p:spPr>
      </p:pic>
    </p:spTree>
    <p:extLst>
      <p:ext uri="{BB962C8B-B14F-4D97-AF65-F5344CB8AC3E}">
        <p14:creationId xmlns:p14="http://schemas.microsoft.com/office/powerpoint/2010/main" val="553196831"/>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00">
                      <a:schemeClr val="tx2"/>
                    </a:gs>
                    <a:gs pos="0">
                      <a:schemeClr val="tx2"/>
                    </a:gs>
                  </a:gsLst>
                  <a:lin ang="5400000" scaled="0"/>
                </a:gradFill>
                <a:latin typeface="+mj-lt"/>
              </a:defRPr>
            </a:lvl1pPr>
            <a:lvl2pPr marL="0" indent="0">
              <a:buNone/>
              <a:defRPr sz="2000"/>
            </a:lvl2pPr>
            <a:lvl3pPr marL="233363" indent="0">
              <a:buNone/>
              <a:defRPr sz="2000"/>
            </a:lvl3pPr>
            <a:lvl4pPr marL="457200" indent="0">
              <a:buNone/>
              <a:defRPr sz="2000"/>
            </a:lvl4pPr>
            <a:lvl5pPr marL="693738" indent="0">
              <a:buNone/>
              <a:defRPr sz="20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8252" y="6100346"/>
            <a:ext cx="2187234" cy="757654"/>
          </a:xfrm>
          <a:prstGeom prst="rect">
            <a:avLst/>
          </a:prstGeom>
        </p:spPr>
      </p:pic>
    </p:spTree>
    <p:extLst>
      <p:ext uri="{BB962C8B-B14F-4D97-AF65-F5344CB8AC3E}">
        <p14:creationId xmlns:p14="http://schemas.microsoft.com/office/powerpoint/2010/main" val="1567823360"/>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63" indent="0">
              <a:buNone/>
              <a:defRPr sz="2000">
                <a:gradFill>
                  <a:gsLst>
                    <a:gs pos="1000">
                      <a:schemeClr val="bg2"/>
                    </a:gs>
                    <a:gs pos="98000">
                      <a:schemeClr val="bg2"/>
                    </a:gs>
                  </a:gsLst>
                  <a:lin ang="5400000" scaled="0"/>
                </a:gradFill>
              </a:defRPr>
            </a:lvl3pPr>
            <a:lvl4pPr marL="457200" indent="0">
              <a:buNone/>
              <a:defRPr sz="2000">
                <a:gradFill>
                  <a:gsLst>
                    <a:gs pos="1000">
                      <a:schemeClr val="bg2"/>
                    </a:gs>
                    <a:gs pos="98000">
                      <a:schemeClr val="bg2"/>
                    </a:gs>
                  </a:gsLst>
                  <a:lin ang="5400000" scaled="0"/>
                </a:gradFill>
              </a:defRPr>
            </a:lvl4pPr>
            <a:lvl5pPr marL="693738" indent="0">
              <a:buNone/>
              <a:defRPr sz="2000">
                <a:gradFill>
                  <a:gsLst>
                    <a:gs pos="1000">
                      <a:schemeClr val="bg2"/>
                    </a:gs>
                    <a:gs pos="98000">
                      <a:schemeClr val="bg2"/>
                    </a:gs>
                  </a:gsLst>
                  <a:lin ang="5400000" scaled="0"/>
                </a:gra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
                      <a:schemeClr val="bg2"/>
                    </a:gs>
                    <a:gs pos="98000">
                      <a:schemeClr val="bg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000">
                      <a:schemeClr val="bg2"/>
                    </a:gs>
                    <a:gs pos="98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8252" y="6100346"/>
            <a:ext cx="2187234" cy="757654"/>
          </a:xfrm>
          <a:prstGeom prst="rect">
            <a:avLst/>
          </a:prstGeom>
        </p:spPr>
      </p:pic>
    </p:spTree>
    <p:extLst>
      <p:ext uri="{BB962C8B-B14F-4D97-AF65-F5344CB8AC3E}">
        <p14:creationId xmlns:p14="http://schemas.microsoft.com/office/powerpoint/2010/main" val="266684351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43.xml"/><Relationship Id="rId13" Type="http://schemas.openxmlformats.org/officeDocument/2006/relationships/slideLayout" Target="../slideLayouts/slideLayout48.xml"/><Relationship Id="rId18" Type="http://schemas.openxmlformats.org/officeDocument/2006/relationships/slideLayout" Target="../slideLayouts/slideLayout53.xml"/><Relationship Id="rId3" Type="http://schemas.openxmlformats.org/officeDocument/2006/relationships/slideLayout" Target="../slideLayouts/slideLayout38.xml"/><Relationship Id="rId7" Type="http://schemas.openxmlformats.org/officeDocument/2006/relationships/slideLayout" Target="../slideLayouts/slideLayout42.xml"/><Relationship Id="rId12" Type="http://schemas.openxmlformats.org/officeDocument/2006/relationships/slideLayout" Target="../slideLayouts/slideLayout47.xml"/><Relationship Id="rId17" Type="http://schemas.openxmlformats.org/officeDocument/2006/relationships/slideLayout" Target="../slideLayouts/slideLayout52.xml"/><Relationship Id="rId2" Type="http://schemas.openxmlformats.org/officeDocument/2006/relationships/slideLayout" Target="../slideLayouts/slideLayout37.xml"/><Relationship Id="rId16" Type="http://schemas.openxmlformats.org/officeDocument/2006/relationships/slideLayout" Target="../slideLayouts/slideLayout51.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5" Type="http://schemas.openxmlformats.org/officeDocument/2006/relationships/slideLayout" Target="../slideLayouts/slideLayout40.xml"/><Relationship Id="rId15" Type="http://schemas.openxmlformats.org/officeDocument/2006/relationships/slideLayout" Target="../slideLayouts/slideLayout50.xml"/><Relationship Id="rId10" Type="http://schemas.openxmlformats.org/officeDocument/2006/relationships/slideLayout" Target="../slideLayouts/slideLayout45.xml"/><Relationship Id="rId19" Type="http://schemas.openxmlformats.org/officeDocument/2006/relationships/theme" Target="../theme/theme2.xml"/><Relationship Id="rId4" Type="http://schemas.openxmlformats.org/officeDocument/2006/relationships/slideLayout" Target="../slideLayouts/slideLayout39.xml"/><Relationship Id="rId9" Type="http://schemas.openxmlformats.org/officeDocument/2006/relationships/slideLayout" Target="../slideLayouts/slideLayout44.xml"/><Relationship Id="rId14" Type="http://schemas.openxmlformats.org/officeDocument/2006/relationships/slideLayout" Target="../slideLayouts/slideLayout4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520700" y="1447800"/>
            <a:ext cx="11152188" cy="2055947"/>
          </a:xfrm>
          <a:prstGeom prst="rect">
            <a:avLst/>
          </a:prstGeom>
        </p:spPr>
        <p:txBody>
          <a:bodyPr vert="horz" lIns="0" tIns="0" rIns="0" bIns="0" rtlCol="0">
            <a:no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083" r:id="rId1"/>
    <p:sldLayoutId id="2147484278" r:id="rId2"/>
    <p:sldLayoutId id="2147484084" r:id="rId3"/>
    <p:sldLayoutId id="2147484085" r:id="rId4"/>
    <p:sldLayoutId id="2147484087" r:id="rId5"/>
    <p:sldLayoutId id="2147484088" r:id="rId6"/>
    <p:sldLayoutId id="2147484086" r:id="rId7"/>
    <p:sldLayoutId id="2147484090" r:id="rId8"/>
    <p:sldLayoutId id="2147484091" r:id="rId9"/>
    <p:sldLayoutId id="2147484089" r:id="rId10"/>
    <p:sldLayoutId id="2147484119" r:id="rId11"/>
    <p:sldLayoutId id="2147484116" r:id="rId12"/>
    <p:sldLayoutId id="2147484117" r:id="rId13"/>
    <p:sldLayoutId id="2147484140" r:id="rId14"/>
    <p:sldLayoutId id="2147484193" r:id="rId15"/>
    <p:sldLayoutId id="2147484163" r:id="rId16"/>
    <p:sldLayoutId id="2147484141" r:id="rId17"/>
    <p:sldLayoutId id="2147484164" r:id="rId18"/>
    <p:sldLayoutId id="2147484196" r:id="rId19"/>
    <p:sldLayoutId id="2147484142" r:id="rId20"/>
    <p:sldLayoutId id="2147484143" r:id="rId21"/>
    <p:sldLayoutId id="2147484092" r:id="rId22"/>
    <p:sldLayoutId id="2147484148" r:id="rId23"/>
    <p:sldLayoutId id="2147484093" r:id="rId24"/>
    <p:sldLayoutId id="2147484277" r:id="rId25"/>
    <p:sldLayoutId id="2147484094" r:id="rId26"/>
    <p:sldLayoutId id="2147484291" r:id="rId27"/>
    <p:sldLayoutId id="2147484096" r:id="rId28"/>
    <p:sldLayoutId id="2147484292" r:id="rId29"/>
    <p:sldLayoutId id="2147484293" r:id="rId30"/>
    <p:sldLayoutId id="2147484294" r:id="rId31"/>
    <p:sldLayoutId id="2147484295" r:id="rId32"/>
    <p:sldLayoutId id="2147484296" r:id="rId33"/>
    <p:sldLayoutId id="2147484297" r:id="rId34"/>
    <p:sldLayoutId id="2147484298" r:id="rId35"/>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05055429"/>
      </p:ext>
    </p:extLst>
  </p:cSld>
  <p:clrMap bg1="dk1" tx1="lt1" bg2="dk2" tx2="lt2" accent1="accent1" accent2="accent2" accent3="accent3" accent4="accent4" accent5="accent5" accent6="accent6" hlink="hlink" folHlink="folHlink"/>
  <p:sldLayoutIdLst>
    <p:sldLayoutId id="2147484150" r:id="rId1"/>
    <p:sldLayoutId id="2147484151" r:id="rId2"/>
    <p:sldLayoutId id="2147484152" r:id="rId3"/>
    <p:sldLayoutId id="2147484153" r:id="rId4"/>
    <p:sldLayoutId id="2147484285" r:id="rId5"/>
    <p:sldLayoutId id="2147484286" r:id="rId6"/>
    <p:sldLayoutId id="2147484154" r:id="rId7"/>
    <p:sldLayoutId id="2147484155" r:id="rId8"/>
    <p:sldLayoutId id="2147484156" r:id="rId9"/>
    <p:sldLayoutId id="2147484157" r:id="rId10"/>
    <p:sldLayoutId id="2147484283" r:id="rId11"/>
    <p:sldLayoutId id="2147484284" r:id="rId12"/>
    <p:sldLayoutId id="2147484158" r:id="rId13"/>
    <p:sldLayoutId id="2147484159" r:id="rId14"/>
    <p:sldLayoutId id="2147484160" r:id="rId15"/>
    <p:sldLayoutId id="2147484161" r:id="rId16"/>
    <p:sldLayoutId id="2147484281" r:id="rId17"/>
    <p:sldLayoutId id="2147484282" r:id="rId18"/>
  </p:sldLayoutIdLst>
  <p:transition>
    <p:fade/>
  </p:transition>
  <p:timing>
    <p:tnLst>
      <p:par>
        <p:cTn id="1" dur="indefinite" restart="never" nodeType="tmRoot"/>
      </p:par>
    </p:tnLst>
  </p:timing>
  <p:hf hdr="0" ftr="0" dt="0"/>
  <p:txStyles>
    <p:titleStyle>
      <a:lvl1pPr algn="l" defTabSz="914156" rtl="0" eaLnBrk="1" latinLnBrk="0" hangingPunct="1">
        <a:lnSpc>
          <a:spcPct val="90000"/>
        </a:lnSpc>
        <a:spcBef>
          <a:spcPct val="0"/>
        </a:spcBef>
        <a:buNone/>
        <a:defRPr lang="en-US" sz="5400" b="0" kern="1200" cap="none" spc="-100" baseline="0" dirty="0" smtClean="0">
          <a:ln w="3175">
            <a:noFill/>
          </a:ln>
          <a:gradFill>
            <a:gsLst>
              <a:gs pos="1250">
                <a:schemeClr val="tx1"/>
              </a:gs>
              <a:gs pos="100000">
                <a:schemeClr val="tx1"/>
              </a:gs>
            </a:gsLst>
            <a:lin ang="5400000" scaled="0"/>
          </a:gradFill>
          <a:effectLst/>
          <a:latin typeface="+mj-lt"/>
          <a:ea typeface="+mn-ea"/>
          <a:cs typeface="Arial" charset="0"/>
        </a:defRPr>
      </a:lvl1pPr>
    </p:titleStyle>
    <p:bodyStyle>
      <a:lvl1pPr marL="339648" marR="0" indent="-339648" algn="l" defTabSz="914156"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gradFill>
            <a:gsLst>
              <a:gs pos="1250">
                <a:schemeClr val="tx1"/>
              </a:gs>
              <a:gs pos="100000">
                <a:schemeClr val="tx1"/>
              </a:gs>
            </a:gsLst>
            <a:lin ang="5400000" scaled="0"/>
          </a:gradFill>
          <a:latin typeface="+mj-lt"/>
          <a:ea typeface="+mn-ea"/>
          <a:cs typeface="+mn-cs"/>
        </a:defRPr>
      </a:lvl1pPr>
      <a:lvl2pPr marL="572958" marR="0" indent="-233310" algn="l" defTabSz="914156"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798331" marR="0" indent="-225374" algn="l" defTabSz="914156" rtl="0" eaLnBrk="1" fontAlgn="auto" latinLnBrk="0" hangingPunct="1">
        <a:lnSpc>
          <a:spcPct val="90000"/>
        </a:lnSpc>
        <a:spcBef>
          <a:spcPct val="20000"/>
        </a:spcBef>
        <a:spcAft>
          <a:spcPts val="0"/>
        </a:spcAft>
        <a:buClrTx/>
        <a:buSzPct val="90000"/>
        <a:buFont typeface="Wingdings" pitchFamily="2" charset="2"/>
        <a:buChar char=""/>
        <a:tabLst>
          <a:tab pos="798331" algn="l"/>
        </a:tabLst>
        <a:defRPr sz="2400" kern="1200" spc="0" baseline="0">
          <a:gradFill>
            <a:gsLst>
              <a:gs pos="1250">
                <a:schemeClr val="tx1"/>
              </a:gs>
              <a:gs pos="100000">
                <a:schemeClr val="tx1"/>
              </a:gs>
            </a:gsLst>
            <a:lin ang="5400000" scaled="0"/>
          </a:gradFill>
          <a:latin typeface="+mn-lt"/>
          <a:ea typeface="+mn-ea"/>
          <a:cs typeface="+mn-cs"/>
        </a:defRPr>
      </a:lvl3pPr>
      <a:lvl4pPr marL="1030054" marR="0" indent="-231722" algn="l" defTabSz="914156"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428" marR="0" indent="-225374" algn="l" defTabSz="914156" rtl="0" eaLnBrk="1" fontAlgn="auto" latinLnBrk="0" hangingPunct="1">
        <a:lnSpc>
          <a:spcPct val="90000"/>
        </a:lnSpc>
        <a:spcBef>
          <a:spcPct val="20000"/>
        </a:spcBef>
        <a:spcAft>
          <a:spcPts val="0"/>
        </a:spcAft>
        <a:buClrTx/>
        <a:buSzPct val="90000"/>
        <a:buFont typeface="Wingdings" pitchFamily="2" charset="2"/>
        <a:buChar char=""/>
        <a:tabLst>
          <a:tab pos="1255428" algn="l"/>
        </a:tabLst>
        <a:defRPr sz="2000" kern="1200" spc="0" baseline="0">
          <a:gradFill>
            <a:gsLst>
              <a:gs pos="1250">
                <a:schemeClr val="tx1"/>
              </a:gs>
              <a:gs pos="100000">
                <a:schemeClr val="tx1"/>
              </a:gs>
            </a:gsLst>
            <a:lin ang="5400000" scaled="0"/>
          </a:gradFill>
          <a:latin typeface="+mn-lt"/>
          <a:ea typeface="+mn-ea"/>
          <a:cs typeface="+mn-cs"/>
        </a:defRPr>
      </a:lvl5pPr>
      <a:lvl6pPr marL="2513929" indent="-228539" algn="l" defTabSz="914156"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007" indent="-228539" algn="l" defTabSz="914156"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085" indent="-228539" algn="l" defTabSz="91415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164" indent="-228539" algn="l" defTabSz="914156"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156" rtl="0" eaLnBrk="1" latinLnBrk="0" hangingPunct="1">
        <a:defRPr sz="1800" kern="1200">
          <a:solidFill>
            <a:schemeClr val="tx1"/>
          </a:solidFill>
          <a:latin typeface="+mn-lt"/>
          <a:ea typeface="+mn-ea"/>
          <a:cs typeface="+mn-cs"/>
        </a:defRPr>
      </a:lvl1pPr>
      <a:lvl2pPr marL="457078" algn="l" defTabSz="914156" rtl="0" eaLnBrk="1" latinLnBrk="0" hangingPunct="1">
        <a:defRPr sz="1800" kern="1200">
          <a:solidFill>
            <a:schemeClr val="tx1"/>
          </a:solidFill>
          <a:latin typeface="+mn-lt"/>
          <a:ea typeface="+mn-ea"/>
          <a:cs typeface="+mn-cs"/>
        </a:defRPr>
      </a:lvl2pPr>
      <a:lvl3pPr marL="914156" algn="l" defTabSz="914156" rtl="0" eaLnBrk="1" latinLnBrk="0" hangingPunct="1">
        <a:defRPr sz="1800" kern="1200">
          <a:solidFill>
            <a:schemeClr val="tx1"/>
          </a:solidFill>
          <a:latin typeface="+mn-lt"/>
          <a:ea typeface="+mn-ea"/>
          <a:cs typeface="+mn-cs"/>
        </a:defRPr>
      </a:lvl3pPr>
      <a:lvl4pPr marL="1371233" algn="l" defTabSz="914156" rtl="0" eaLnBrk="1" latinLnBrk="0" hangingPunct="1">
        <a:defRPr sz="1800" kern="1200">
          <a:solidFill>
            <a:schemeClr val="tx1"/>
          </a:solidFill>
          <a:latin typeface="+mn-lt"/>
          <a:ea typeface="+mn-ea"/>
          <a:cs typeface="+mn-cs"/>
        </a:defRPr>
      </a:lvl4pPr>
      <a:lvl5pPr marL="1828313" algn="l" defTabSz="914156" rtl="0" eaLnBrk="1" latinLnBrk="0" hangingPunct="1">
        <a:defRPr sz="1800" kern="1200">
          <a:solidFill>
            <a:schemeClr val="tx1"/>
          </a:solidFill>
          <a:latin typeface="+mn-lt"/>
          <a:ea typeface="+mn-ea"/>
          <a:cs typeface="+mn-cs"/>
        </a:defRPr>
      </a:lvl5pPr>
      <a:lvl6pPr marL="2285391" algn="l" defTabSz="914156" rtl="0" eaLnBrk="1" latinLnBrk="0" hangingPunct="1">
        <a:defRPr sz="1800" kern="1200">
          <a:solidFill>
            <a:schemeClr val="tx1"/>
          </a:solidFill>
          <a:latin typeface="+mn-lt"/>
          <a:ea typeface="+mn-ea"/>
          <a:cs typeface="+mn-cs"/>
        </a:defRPr>
      </a:lvl6pPr>
      <a:lvl7pPr marL="2742468" algn="l" defTabSz="914156" rtl="0" eaLnBrk="1" latinLnBrk="0" hangingPunct="1">
        <a:defRPr sz="1800" kern="1200">
          <a:solidFill>
            <a:schemeClr val="tx1"/>
          </a:solidFill>
          <a:latin typeface="+mn-lt"/>
          <a:ea typeface="+mn-ea"/>
          <a:cs typeface="+mn-cs"/>
        </a:defRPr>
      </a:lvl7pPr>
      <a:lvl8pPr marL="3199546" algn="l" defTabSz="914156" rtl="0" eaLnBrk="1" latinLnBrk="0" hangingPunct="1">
        <a:defRPr sz="1800" kern="1200">
          <a:solidFill>
            <a:schemeClr val="tx1"/>
          </a:solidFill>
          <a:latin typeface="+mn-lt"/>
          <a:ea typeface="+mn-ea"/>
          <a:cs typeface="+mn-cs"/>
        </a:defRPr>
      </a:lvl8pPr>
      <a:lvl9pPr marL="3656624" algn="l" defTabSz="914156"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4.emf"/><Relationship Id="rId3" Type="http://schemas.openxmlformats.org/officeDocument/2006/relationships/image" Target="../media/image19.emf"/><Relationship Id="rId7" Type="http://schemas.openxmlformats.org/officeDocument/2006/relationships/image" Target="../media/image23.emf"/><Relationship Id="rId12" Type="http://schemas.openxmlformats.org/officeDocument/2006/relationships/image" Target="../media/image28.emf"/><Relationship Id="rId2" Type="http://schemas.openxmlformats.org/officeDocument/2006/relationships/image" Target="../media/image18.emf"/><Relationship Id="rId1" Type="http://schemas.openxmlformats.org/officeDocument/2006/relationships/slideLayout" Target="../slideLayouts/slideLayout22.xml"/><Relationship Id="rId6" Type="http://schemas.openxmlformats.org/officeDocument/2006/relationships/image" Target="../media/image22.emf"/><Relationship Id="rId11" Type="http://schemas.openxmlformats.org/officeDocument/2006/relationships/image" Target="../media/image27.emf"/><Relationship Id="rId5" Type="http://schemas.openxmlformats.org/officeDocument/2006/relationships/image" Target="../media/image21.emf"/><Relationship Id="rId10" Type="http://schemas.openxmlformats.org/officeDocument/2006/relationships/image" Target="../media/image26.emf"/><Relationship Id="rId4" Type="http://schemas.openxmlformats.org/officeDocument/2006/relationships/image" Target="../media/image20.emf"/><Relationship Id="rId9" Type="http://schemas.openxmlformats.org/officeDocument/2006/relationships/image" Target="../media/image25.emf"/></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5.xml"/></Relationships>
</file>

<file path=ppt/slides/_rels/slide12.x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8" Type="http://schemas.openxmlformats.org/officeDocument/2006/relationships/image" Target="../media/image31.emf"/><Relationship Id="rId3" Type="http://schemas.openxmlformats.org/officeDocument/2006/relationships/image" Target="../media/image28.emf"/><Relationship Id="rId7" Type="http://schemas.openxmlformats.org/officeDocument/2006/relationships/image" Target="../media/image27.emf"/><Relationship Id="rId2" Type="http://schemas.openxmlformats.org/officeDocument/2006/relationships/image" Target="../media/image19.emf"/><Relationship Id="rId1" Type="http://schemas.openxmlformats.org/officeDocument/2006/relationships/slideLayout" Target="../slideLayouts/slideLayout22.xml"/><Relationship Id="rId6" Type="http://schemas.openxmlformats.org/officeDocument/2006/relationships/image" Target="../media/image30.png"/><Relationship Id="rId5" Type="http://schemas.openxmlformats.org/officeDocument/2006/relationships/image" Target="../media/image20.emf"/><Relationship Id="rId4" Type="http://schemas.openxmlformats.org/officeDocument/2006/relationships/image" Target="../media/image18.emf"/></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slideLayout" Target="../slideLayouts/slideLayout7.xml"/><Relationship Id="rId4" Type="http://schemas.openxmlformats.org/officeDocument/2006/relationships/image" Target="../media/image9.emf"/></Relationships>
</file>

<file path=ppt/slides/_rels/slide20.xml.rels><?xml version="1.0" encoding="UTF-8" standalone="yes"?>
<Relationships xmlns="http://schemas.openxmlformats.org/package/2006/relationships"><Relationship Id="rId8" Type="http://schemas.openxmlformats.org/officeDocument/2006/relationships/image" Target="../media/image34.emf"/><Relationship Id="rId13" Type="http://schemas.openxmlformats.org/officeDocument/2006/relationships/image" Target="../media/image25.emf"/><Relationship Id="rId3" Type="http://schemas.openxmlformats.org/officeDocument/2006/relationships/image" Target="../media/image19.emf"/><Relationship Id="rId7" Type="http://schemas.openxmlformats.org/officeDocument/2006/relationships/image" Target="../media/image33.emf"/><Relationship Id="rId12" Type="http://schemas.openxmlformats.org/officeDocument/2006/relationships/image" Target="../media/image24.emf"/><Relationship Id="rId2" Type="http://schemas.openxmlformats.org/officeDocument/2006/relationships/image" Target="../media/image18.emf"/><Relationship Id="rId1" Type="http://schemas.openxmlformats.org/officeDocument/2006/relationships/slideLayout" Target="../slideLayouts/slideLayout22.xml"/><Relationship Id="rId6" Type="http://schemas.openxmlformats.org/officeDocument/2006/relationships/image" Target="../media/image32.emf"/><Relationship Id="rId11" Type="http://schemas.openxmlformats.org/officeDocument/2006/relationships/image" Target="../media/image37.emf"/><Relationship Id="rId5" Type="http://schemas.openxmlformats.org/officeDocument/2006/relationships/image" Target="../media/image23.emf"/><Relationship Id="rId15" Type="http://schemas.openxmlformats.org/officeDocument/2006/relationships/image" Target="../media/image38.emf"/><Relationship Id="rId10" Type="http://schemas.openxmlformats.org/officeDocument/2006/relationships/image" Target="../media/image36.emf"/><Relationship Id="rId4" Type="http://schemas.openxmlformats.org/officeDocument/2006/relationships/image" Target="../media/image20.emf"/><Relationship Id="rId9" Type="http://schemas.openxmlformats.org/officeDocument/2006/relationships/image" Target="../media/image35.emf"/><Relationship Id="rId14" Type="http://schemas.openxmlformats.org/officeDocument/2006/relationships/image" Target="../media/image26.emf"/></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5.xml"/><Relationship Id="rId1" Type="http://schemas.openxmlformats.org/officeDocument/2006/relationships/slideLayout" Target="../slideLayouts/slideLayout2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39.tmp"/><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40.tmp"/></Relationships>
</file>

<file path=ppt/slides/_rels/slide2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3.xml"/></Relationships>
</file>

<file path=ppt/slides/_rels/slide3.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2.xml"/><Relationship Id="rId1" Type="http://schemas.openxmlformats.org/officeDocument/2006/relationships/slideLayout" Target="../slideLayouts/slideLayout35.xml"/><Relationship Id="rId4" Type="http://schemas.openxmlformats.org/officeDocument/2006/relationships/image" Target="../media/image11.emf"/></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8" Type="http://schemas.openxmlformats.org/officeDocument/2006/relationships/image" Target="../media/image31.emf"/><Relationship Id="rId3" Type="http://schemas.openxmlformats.org/officeDocument/2006/relationships/image" Target="../media/image28.emf"/><Relationship Id="rId7" Type="http://schemas.openxmlformats.org/officeDocument/2006/relationships/image" Target="../media/image27.emf"/><Relationship Id="rId2" Type="http://schemas.openxmlformats.org/officeDocument/2006/relationships/image" Target="../media/image19.emf"/><Relationship Id="rId1" Type="http://schemas.openxmlformats.org/officeDocument/2006/relationships/slideLayout" Target="../slideLayouts/slideLayout22.xml"/><Relationship Id="rId6" Type="http://schemas.openxmlformats.org/officeDocument/2006/relationships/image" Target="../media/image30.png"/><Relationship Id="rId5" Type="http://schemas.openxmlformats.org/officeDocument/2006/relationships/image" Target="../media/image20.emf"/><Relationship Id="rId4" Type="http://schemas.openxmlformats.org/officeDocument/2006/relationships/image" Target="../media/image18.emf"/></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24.xml"/><Relationship Id="rId1" Type="http://schemas.openxmlformats.org/officeDocument/2006/relationships/slideLayout" Target="../slideLayouts/slideLayout22.xml"/><Relationship Id="rId6" Type="http://schemas.openxmlformats.org/officeDocument/2006/relationships/image" Target="../media/image15.emf"/><Relationship Id="rId5" Type="http://schemas.openxmlformats.org/officeDocument/2006/relationships/image" Target="../media/image14.emf"/><Relationship Id="rId4" Type="http://schemas.openxmlformats.org/officeDocument/2006/relationships/image" Target="../media/image13.emf"/></Relationships>
</file>

<file path=ppt/slides/_rels/slide3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4.xml"/></Relationships>
</file>

<file path=ppt/slides/_rels/slide3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5.xml"/><Relationship Id="rId1" Type="http://schemas.openxmlformats.org/officeDocument/2006/relationships/slideLayout" Target="../slideLayouts/slideLayout50.xml"/></Relationships>
</file>

<file path=ppt/slides/_rels/slide38.xml.rels><?xml version="1.0" encoding="UTF-8" standalone="yes"?>
<Relationships xmlns="http://schemas.openxmlformats.org/package/2006/relationships"><Relationship Id="rId8" Type="http://schemas.openxmlformats.org/officeDocument/2006/relationships/image" Target="../media/image45.jpeg"/><Relationship Id="rId3" Type="http://schemas.openxmlformats.org/officeDocument/2006/relationships/hyperlink" Target="http://apisandbox.msdn.microsoft.com/" TargetMode="External"/><Relationship Id="rId7" Type="http://schemas.openxmlformats.org/officeDocument/2006/relationships/image" Target="../media/image44.png"/><Relationship Id="rId2" Type="http://schemas.openxmlformats.org/officeDocument/2006/relationships/notesSlide" Target="../notesSlides/notesSlide26.xml"/><Relationship Id="rId1" Type="http://schemas.openxmlformats.org/officeDocument/2006/relationships/slideLayout" Target="../slideLayouts/slideLayout24.xml"/><Relationship Id="rId6" Type="http://schemas.openxmlformats.org/officeDocument/2006/relationships/image" Target="../media/image43.png"/><Relationship Id="rId5" Type="http://schemas.openxmlformats.org/officeDocument/2006/relationships/hyperlink" Target="http://dev.office.com/training" TargetMode="External"/><Relationship Id="rId4" Type="http://schemas.openxmlformats.org/officeDocument/2006/relationships/hyperlink" Target="http://dev.office.com/getting-started" TargetMode="External"/></Relationships>
</file>

<file path=ppt/slides/_rels/slide39.xml.rels><?xml version="1.0" encoding="UTF-8" standalone="yes"?>
<Relationships xmlns="http://schemas.openxmlformats.org/package/2006/relationships"><Relationship Id="rId3" Type="http://schemas.openxmlformats.org/officeDocument/2006/relationships/hyperlink" Target="https://www.yammer.com/itpronetwork" TargetMode="External"/><Relationship Id="rId7" Type="http://schemas.openxmlformats.org/officeDocument/2006/relationships/image" Target="../media/image48.png"/><Relationship Id="rId2" Type="http://schemas.openxmlformats.org/officeDocument/2006/relationships/hyperlink" Target="http://officespdev.uservoice.com/" TargetMode="External"/><Relationship Id="rId1" Type="http://schemas.openxmlformats.org/officeDocument/2006/relationships/slideLayout" Target="../slideLayouts/slideLayout22.xml"/><Relationship Id="rId6" Type="http://schemas.openxmlformats.org/officeDocument/2006/relationships/image" Target="../media/image47.png"/><Relationship Id="rId5" Type="http://schemas.openxmlformats.org/officeDocument/2006/relationships/image" Target="../media/image46.emf"/><Relationship Id="rId4" Type="http://schemas.openxmlformats.org/officeDocument/2006/relationships/hyperlink" Target="http://stackoverflow.com/questions/tagged/ms-office"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3.xml"/><Relationship Id="rId1" Type="http://schemas.openxmlformats.org/officeDocument/2006/relationships/slideLayout" Target="../slideLayouts/slideLayout22.xml"/><Relationship Id="rId6" Type="http://schemas.openxmlformats.org/officeDocument/2006/relationships/image" Target="../media/image15.emf"/><Relationship Id="rId5" Type="http://schemas.openxmlformats.org/officeDocument/2006/relationships/image" Target="../media/image14.emf"/><Relationship Id="rId4" Type="http://schemas.openxmlformats.org/officeDocument/2006/relationships/image" Target="../media/image13.emf"/></Relationships>
</file>

<file path=ppt/slides/_rels/slide40.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27.xml"/><Relationship Id="rId1" Type="http://schemas.openxmlformats.org/officeDocument/2006/relationships/slideLayout" Target="../slideLayouts/slideLayout25.xml"/><Relationship Id="rId4" Type="http://schemas.openxmlformats.org/officeDocument/2006/relationships/image" Target="../media/image50.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3.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le 24"/>
          <p:cNvSpPr>
            <a:spLocks noGrp="1"/>
          </p:cNvSpPr>
          <p:nvPr>
            <p:ph type="title"/>
          </p:nvPr>
        </p:nvSpPr>
        <p:spPr/>
        <p:txBody>
          <a:bodyPr/>
          <a:lstStyle/>
          <a:p>
            <a:r>
              <a:rPr lang="en-US" dirty="0" smtClean="0"/>
              <a:t>Remote timer jobs and event receivers</a:t>
            </a:r>
            <a:endParaRPr lang="en-US" dirty="0"/>
          </a:p>
        </p:txBody>
      </p:sp>
      <p:sp>
        <p:nvSpPr>
          <p:cNvPr id="2" name="Text Placeholder 1"/>
          <p:cNvSpPr>
            <a:spLocks noGrp="1"/>
          </p:cNvSpPr>
          <p:nvPr>
            <p:ph type="body" sz="quarter" idx="12"/>
          </p:nvPr>
        </p:nvSpPr>
        <p:spPr/>
        <p:txBody>
          <a:bodyPr/>
          <a:lstStyle/>
          <a:p>
            <a:r>
              <a:rPr lang="fi-FI" dirty="0" smtClean="0"/>
              <a:t>Name</a:t>
            </a:r>
          </a:p>
          <a:p>
            <a:r>
              <a:rPr lang="fi-FI" dirty="0" smtClean="0"/>
              <a:t>Role</a:t>
            </a:r>
          </a:p>
          <a:p>
            <a:r>
              <a:rPr lang="fi-FI" dirty="0" smtClean="0"/>
              <a:t>Company</a:t>
            </a:r>
            <a:endParaRPr lang="en-US" dirty="0"/>
          </a:p>
        </p:txBody>
      </p:sp>
    </p:spTree>
    <p:extLst>
      <p:ext uri="{BB962C8B-B14F-4D97-AF65-F5344CB8AC3E}">
        <p14:creationId xmlns:p14="http://schemas.microsoft.com/office/powerpoint/2010/main" val="2850587550"/>
      </p:ext>
    </p:extLst>
  </p:cSld>
  <p:clrMapOvr>
    <a:masterClrMapping/>
  </p:clrMapOvr>
  <mc:AlternateContent xmlns:mc="http://schemas.openxmlformats.org/markup-compatibility/2006" xmlns:p14="http://schemas.microsoft.com/office/powerpoint/2010/main">
    <mc:Choice Requires="p14">
      <p:transition spd="slow" p14:dur="3000">
        <p14:revea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p:cNvGrpSpPr/>
          <p:nvPr/>
        </p:nvGrpSpPr>
        <p:grpSpPr>
          <a:xfrm>
            <a:off x="8067651" y="3744266"/>
            <a:ext cx="1995195" cy="1307309"/>
            <a:chOff x="4395610" y="3071229"/>
            <a:chExt cx="1995195" cy="1307309"/>
          </a:xfrm>
        </p:grpSpPr>
        <p:sp>
          <p:nvSpPr>
            <p:cNvPr id="26" name="Rectangle 25"/>
            <p:cNvSpPr/>
            <p:nvPr/>
          </p:nvSpPr>
          <p:spPr bwMode="auto">
            <a:xfrm>
              <a:off x="4395610" y="3071229"/>
              <a:ext cx="1784947" cy="1118626"/>
            </a:xfrm>
            <a:prstGeom prst="rect">
              <a:avLst/>
            </a:prstGeom>
            <a:solidFill>
              <a:schemeClr val="bg2">
                <a:lumMod val="20000"/>
                <a:lumOff val="80000"/>
                <a:alpha val="75000"/>
              </a:schemeClr>
            </a:solidFill>
            <a:ln>
              <a:solidFill>
                <a:schemeClr val="bg2">
                  <a:lumMod val="60000"/>
                  <a:lumOff val="40000"/>
                </a:schemeClr>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45720" tIns="45720" rIns="45720" bIns="45720" numCol="1" spcCol="0" rtlCol="0" fromWordArt="0" anchor="t" anchorCtr="0" forceAA="0" compatLnSpc="1">
              <a:prstTxWarp prst="textNoShape">
                <a:avLst/>
              </a:prstTxWarp>
              <a:noAutofit/>
            </a:bodyPr>
            <a:lstStyle/>
            <a:p>
              <a:pPr defTabSz="914099" fontAlgn="base">
                <a:spcBef>
                  <a:spcPct val="0"/>
                </a:spcBef>
                <a:spcAft>
                  <a:spcPct val="0"/>
                </a:spcAft>
              </a:pPr>
              <a:r>
                <a:rPr lang="en-US" sz="1600" dirty="0" smtClean="0">
                  <a:solidFill>
                    <a:schemeClr val="tx1">
                      <a:lumMod val="65000"/>
                      <a:lumOff val="35000"/>
                    </a:schemeClr>
                  </a:solidFill>
                  <a:ea typeface="Segoe UI" pitchFamily="34" charset="0"/>
                  <a:cs typeface="Segoe UI" pitchFamily="34" charset="0"/>
                </a:rPr>
                <a:t>Provider Hosted Apps</a:t>
              </a:r>
            </a:p>
          </p:txBody>
        </p:sp>
        <p:pic>
          <p:nvPicPr>
            <p:cNvPr id="27" name="Picture 26"/>
            <p:cNvPicPr>
              <a:picLocks noChangeAspect="1"/>
            </p:cNvPicPr>
            <p:nvPr/>
          </p:nvPicPr>
          <p:blipFill>
            <a:blip r:embed="rId2"/>
            <a:stretch>
              <a:fillRect/>
            </a:stretch>
          </p:blipFill>
          <p:spPr>
            <a:xfrm>
              <a:off x="5246592" y="3476941"/>
              <a:ext cx="529349" cy="417312"/>
            </a:xfrm>
            <a:prstGeom prst="rect">
              <a:avLst/>
            </a:prstGeom>
          </p:spPr>
        </p:pic>
        <p:pic>
          <p:nvPicPr>
            <p:cNvPr id="28" name="Picture 27"/>
            <p:cNvPicPr>
              <a:picLocks noChangeAspect="1"/>
            </p:cNvPicPr>
            <p:nvPr/>
          </p:nvPicPr>
          <p:blipFill>
            <a:blip r:embed="rId2"/>
            <a:stretch>
              <a:fillRect/>
            </a:stretch>
          </p:blipFill>
          <p:spPr>
            <a:xfrm>
              <a:off x="5581574" y="3585493"/>
              <a:ext cx="556200" cy="438480"/>
            </a:xfrm>
            <a:prstGeom prst="rect">
              <a:avLst/>
            </a:prstGeom>
          </p:spPr>
        </p:pic>
        <p:pic>
          <p:nvPicPr>
            <p:cNvPr id="29" name="Picture 28"/>
            <p:cNvPicPr>
              <a:picLocks noChangeAspect="1"/>
            </p:cNvPicPr>
            <p:nvPr/>
          </p:nvPicPr>
          <p:blipFill>
            <a:blip r:embed="rId3"/>
            <a:stretch>
              <a:fillRect/>
            </a:stretch>
          </p:blipFill>
          <p:spPr>
            <a:xfrm>
              <a:off x="5970309" y="3700199"/>
              <a:ext cx="420496" cy="432326"/>
            </a:xfrm>
            <a:prstGeom prst="rect">
              <a:avLst/>
            </a:prstGeom>
          </p:spPr>
        </p:pic>
        <p:pic>
          <p:nvPicPr>
            <p:cNvPr id="30" name="Picture 29"/>
            <p:cNvPicPr>
              <a:picLocks noChangeAspect="1"/>
            </p:cNvPicPr>
            <p:nvPr/>
          </p:nvPicPr>
          <p:blipFill>
            <a:blip r:embed="rId4"/>
            <a:stretch>
              <a:fillRect/>
            </a:stretch>
          </p:blipFill>
          <p:spPr>
            <a:xfrm>
              <a:off x="4893565" y="3772769"/>
              <a:ext cx="688009" cy="605769"/>
            </a:xfrm>
            <a:prstGeom prst="rect">
              <a:avLst/>
            </a:prstGeom>
          </p:spPr>
        </p:pic>
      </p:grpSp>
      <p:grpSp>
        <p:nvGrpSpPr>
          <p:cNvPr id="7" name="Group 6"/>
          <p:cNvGrpSpPr>
            <a:grpSpLocks noChangeAspect="1"/>
          </p:cNvGrpSpPr>
          <p:nvPr/>
        </p:nvGrpSpPr>
        <p:grpSpPr>
          <a:xfrm>
            <a:off x="1811551" y="1905541"/>
            <a:ext cx="3096062" cy="2628000"/>
            <a:chOff x="1189689" y="976497"/>
            <a:chExt cx="3486193" cy="2959150"/>
          </a:xfrm>
        </p:grpSpPr>
        <p:grpSp>
          <p:nvGrpSpPr>
            <p:cNvPr id="8" name="Group 7"/>
            <p:cNvGrpSpPr/>
            <p:nvPr/>
          </p:nvGrpSpPr>
          <p:grpSpPr>
            <a:xfrm>
              <a:off x="3605640" y="1950993"/>
              <a:ext cx="1070242" cy="1327793"/>
              <a:chOff x="1919646" y="3675113"/>
              <a:chExt cx="902998" cy="1126838"/>
            </a:xfrm>
          </p:grpSpPr>
          <p:pic>
            <p:nvPicPr>
              <p:cNvPr id="23" name="Picture 22"/>
              <p:cNvPicPr>
                <a:picLocks noChangeAspect="1"/>
              </p:cNvPicPr>
              <p:nvPr/>
            </p:nvPicPr>
            <p:blipFill>
              <a:blip r:embed="rId5"/>
              <a:stretch>
                <a:fillRect/>
              </a:stretch>
            </p:blipFill>
            <p:spPr>
              <a:xfrm>
                <a:off x="1919646" y="3675113"/>
                <a:ext cx="674964" cy="892879"/>
              </a:xfrm>
              <a:prstGeom prst="rect">
                <a:avLst/>
              </a:prstGeom>
            </p:spPr>
          </p:pic>
          <p:pic>
            <p:nvPicPr>
              <p:cNvPr id="24" name="Picture 23"/>
              <p:cNvPicPr>
                <a:picLocks noChangeAspect="1"/>
              </p:cNvPicPr>
              <p:nvPr/>
            </p:nvPicPr>
            <p:blipFill>
              <a:blip r:embed="rId6"/>
              <a:stretch>
                <a:fillRect/>
              </a:stretch>
            </p:blipFill>
            <p:spPr>
              <a:xfrm>
                <a:off x="2210824" y="4189471"/>
                <a:ext cx="611820" cy="612480"/>
              </a:xfrm>
              <a:prstGeom prst="rect">
                <a:avLst/>
              </a:prstGeom>
            </p:spPr>
          </p:pic>
        </p:grpSp>
        <p:grpSp>
          <p:nvGrpSpPr>
            <p:cNvPr id="9" name="Group 8"/>
            <p:cNvGrpSpPr/>
            <p:nvPr/>
          </p:nvGrpSpPr>
          <p:grpSpPr>
            <a:xfrm>
              <a:off x="1189689" y="1453879"/>
              <a:ext cx="2516893" cy="2481768"/>
              <a:chOff x="4383758" y="2311697"/>
              <a:chExt cx="2516893" cy="2481768"/>
            </a:xfrm>
          </p:grpSpPr>
          <p:sp>
            <p:nvSpPr>
              <p:cNvPr id="11" name="Rectangle 10"/>
              <p:cNvSpPr/>
              <p:nvPr/>
            </p:nvSpPr>
            <p:spPr bwMode="auto">
              <a:xfrm>
                <a:off x="4537410" y="2311697"/>
                <a:ext cx="2017543" cy="2200147"/>
              </a:xfrm>
              <a:prstGeom prst="rect">
                <a:avLst/>
              </a:prstGeom>
              <a:solidFill>
                <a:schemeClr val="bg2">
                  <a:lumMod val="20000"/>
                  <a:lumOff val="80000"/>
                  <a:alpha val="75000"/>
                </a:schemeClr>
              </a:solidFill>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45720" tIns="45720" rIns="45720" bIns="45720" numCol="1" spcCol="0" rtlCol="0" fromWordArt="0" anchor="t" anchorCtr="0" forceAA="0" compatLnSpc="1">
                <a:prstTxWarp prst="textNoShape">
                  <a:avLst/>
                </a:prstTxWarp>
                <a:noAutofit/>
              </a:bodyPr>
              <a:lstStyle/>
              <a:p>
                <a:pPr defTabSz="914099" fontAlgn="base">
                  <a:spcBef>
                    <a:spcPct val="0"/>
                  </a:spcBef>
                  <a:spcAft>
                    <a:spcPct val="0"/>
                  </a:spcAft>
                </a:pPr>
                <a:r>
                  <a:rPr lang="en-US" sz="1600" dirty="0" smtClean="0">
                    <a:solidFill>
                      <a:schemeClr val="tx1">
                        <a:lumMod val="65000"/>
                        <a:lumOff val="35000"/>
                      </a:schemeClr>
                    </a:solidFill>
                    <a:ea typeface="Segoe UI" pitchFamily="34" charset="0"/>
                    <a:cs typeface="Segoe UI" pitchFamily="34" charset="0"/>
                  </a:rPr>
                  <a:t>SharePoint </a:t>
                </a:r>
                <a:br>
                  <a:rPr lang="en-US" sz="1600" dirty="0" smtClean="0">
                    <a:solidFill>
                      <a:schemeClr val="tx1">
                        <a:lumMod val="65000"/>
                        <a:lumOff val="35000"/>
                      </a:schemeClr>
                    </a:solidFill>
                    <a:ea typeface="Segoe UI" pitchFamily="34" charset="0"/>
                    <a:cs typeface="Segoe UI" pitchFamily="34" charset="0"/>
                  </a:rPr>
                </a:br>
                <a:r>
                  <a:rPr lang="en-US" sz="1600" dirty="0" smtClean="0">
                    <a:solidFill>
                      <a:schemeClr val="tx1">
                        <a:lumMod val="65000"/>
                        <a:lumOff val="35000"/>
                      </a:schemeClr>
                    </a:solidFill>
                    <a:ea typeface="Segoe UI" pitchFamily="34" charset="0"/>
                    <a:cs typeface="Segoe UI" pitchFamily="34" charset="0"/>
                  </a:rPr>
                  <a:t>Service</a:t>
                </a:r>
              </a:p>
            </p:txBody>
          </p:sp>
          <p:grpSp>
            <p:nvGrpSpPr>
              <p:cNvPr id="12" name="Group 11"/>
              <p:cNvGrpSpPr/>
              <p:nvPr/>
            </p:nvGrpSpPr>
            <p:grpSpPr>
              <a:xfrm>
                <a:off x="5421611" y="2886866"/>
                <a:ext cx="1479040" cy="1043909"/>
                <a:chOff x="4557447" y="1721445"/>
                <a:chExt cx="1479040" cy="1043909"/>
              </a:xfrm>
            </p:grpSpPr>
            <p:pic>
              <p:nvPicPr>
                <p:cNvPr id="20" name="Picture 19"/>
                <p:cNvPicPr>
                  <a:picLocks noChangeAspect="1"/>
                </p:cNvPicPr>
                <p:nvPr/>
              </p:nvPicPr>
              <p:blipFill>
                <a:blip r:embed="rId7"/>
                <a:stretch>
                  <a:fillRect/>
                </a:stretch>
              </p:blipFill>
              <p:spPr>
                <a:xfrm>
                  <a:off x="4557447" y="1902539"/>
                  <a:ext cx="477423" cy="839046"/>
                </a:xfrm>
                <a:prstGeom prst="rect">
                  <a:avLst/>
                </a:prstGeom>
              </p:spPr>
            </p:pic>
            <p:pic>
              <p:nvPicPr>
                <p:cNvPr id="21" name="Picture 20"/>
                <p:cNvPicPr>
                  <a:picLocks noChangeAspect="1"/>
                </p:cNvPicPr>
                <p:nvPr/>
              </p:nvPicPr>
              <p:blipFill>
                <a:blip r:embed="rId7"/>
                <a:stretch>
                  <a:fillRect/>
                </a:stretch>
              </p:blipFill>
              <p:spPr>
                <a:xfrm>
                  <a:off x="4869643" y="1721445"/>
                  <a:ext cx="477423" cy="839046"/>
                </a:xfrm>
                <a:prstGeom prst="rect">
                  <a:avLst/>
                </a:prstGeom>
              </p:spPr>
            </p:pic>
            <p:pic>
              <p:nvPicPr>
                <p:cNvPr id="22" name="Picture 21"/>
                <p:cNvPicPr>
                  <a:picLocks noChangeAspect="1"/>
                </p:cNvPicPr>
                <p:nvPr/>
              </p:nvPicPr>
              <p:blipFill>
                <a:blip r:embed="rId8"/>
                <a:stretch>
                  <a:fillRect/>
                </a:stretch>
              </p:blipFill>
              <p:spPr>
                <a:xfrm>
                  <a:off x="5153580" y="1902539"/>
                  <a:ext cx="882907" cy="862815"/>
                </a:xfrm>
                <a:prstGeom prst="rect">
                  <a:avLst/>
                </a:prstGeom>
              </p:spPr>
            </p:pic>
          </p:grpSp>
          <p:grpSp>
            <p:nvGrpSpPr>
              <p:cNvPr id="13" name="Group 12"/>
              <p:cNvGrpSpPr/>
              <p:nvPr/>
            </p:nvGrpSpPr>
            <p:grpSpPr>
              <a:xfrm>
                <a:off x="4880542" y="3820782"/>
                <a:ext cx="944427" cy="972683"/>
                <a:chOff x="3981885" y="2834055"/>
                <a:chExt cx="944427" cy="972683"/>
              </a:xfrm>
            </p:grpSpPr>
            <p:pic>
              <p:nvPicPr>
                <p:cNvPr id="17" name="Picture 16"/>
                <p:cNvPicPr>
                  <a:picLocks noChangeAspect="1"/>
                </p:cNvPicPr>
                <p:nvPr/>
              </p:nvPicPr>
              <p:blipFill>
                <a:blip r:embed="rId7"/>
                <a:stretch>
                  <a:fillRect/>
                </a:stretch>
              </p:blipFill>
              <p:spPr>
                <a:xfrm>
                  <a:off x="3981885" y="2967692"/>
                  <a:ext cx="477423" cy="839046"/>
                </a:xfrm>
                <a:prstGeom prst="rect">
                  <a:avLst/>
                </a:prstGeom>
              </p:spPr>
            </p:pic>
            <p:pic>
              <p:nvPicPr>
                <p:cNvPr id="18" name="Picture 17"/>
                <p:cNvPicPr>
                  <a:picLocks noChangeAspect="1"/>
                </p:cNvPicPr>
                <p:nvPr/>
              </p:nvPicPr>
              <p:blipFill>
                <a:blip r:embed="rId7"/>
                <a:stretch>
                  <a:fillRect/>
                </a:stretch>
              </p:blipFill>
              <p:spPr>
                <a:xfrm>
                  <a:off x="4269036" y="2834055"/>
                  <a:ext cx="477423" cy="839046"/>
                </a:xfrm>
                <a:prstGeom prst="rect">
                  <a:avLst/>
                </a:prstGeom>
              </p:spPr>
            </p:pic>
            <p:pic>
              <p:nvPicPr>
                <p:cNvPr id="19" name="Picture 18"/>
                <p:cNvPicPr>
                  <a:picLocks noChangeAspect="1"/>
                </p:cNvPicPr>
                <p:nvPr/>
              </p:nvPicPr>
              <p:blipFill>
                <a:blip r:embed="rId9"/>
                <a:stretch>
                  <a:fillRect/>
                </a:stretch>
              </p:blipFill>
              <p:spPr>
                <a:xfrm>
                  <a:off x="4480085" y="3260431"/>
                  <a:ext cx="446227" cy="456212"/>
                </a:xfrm>
                <a:prstGeom prst="rect">
                  <a:avLst/>
                </a:prstGeom>
              </p:spPr>
            </p:pic>
          </p:grpSp>
          <p:grpSp>
            <p:nvGrpSpPr>
              <p:cNvPr id="14" name="Group 13"/>
              <p:cNvGrpSpPr/>
              <p:nvPr/>
            </p:nvGrpSpPr>
            <p:grpSpPr>
              <a:xfrm>
                <a:off x="4383758" y="2988031"/>
                <a:ext cx="968998" cy="971748"/>
                <a:chOff x="3601101" y="2714202"/>
                <a:chExt cx="968998" cy="971748"/>
              </a:xfrm>
            </p:grpSpPr>
            <p:pic>
              <p:nvPicPr>
                <p:cNvPr id="15" name="Picture 14"/>
                <p:cNvPicPr>
                  <a:picLocks noChangeAspect="1"/>
                </p:cNvPicPr>
                <p:nvPr/>
              </p:nvPicPr>
              <p:blipFill>
                <a:blip r:embed="rId7"/>
                <a:stretch>
                  <a:fillRect/>
                </a:stretch>
              </p:blipFill>
              <p:spPr>
                <a:xfrm>
                  <a:off x="3601101" y="2846904"/>
                  <a:ext cx="477423" cy="839046"/>
                </a:xfrm>
                <a:prstGeom prst="rect">
                  <a:avLst/>
                </a:prstGeom>
              </p:spPr>
            </p:pic>
            <p:pic>
              <p:nvPicPr>
                <p:cNvPr id="16" name="Picture 15"/>
                <p:cNvPicPr>
                  <a:picLocks noChangeAspect="1"/>
                </p:cNvPicPr>
                <p:nvPr/>
              </p:nvPicPr>
              <p:blipFill>
                <a:blip r:embed="rId10"/>
                <a:stretch>
                  <a:fillRect/>
                </a:stretch>
              </p:blipFill>
              <p:spPr>
                <a:xfrm>
                  <a:off x="3875612" y="2714202"/>
                  <a:ext cx="694487" cy="898458"/>
                </a:xfrm>
                <a:prstGeom prst="rect">
                  <a:avLst/>
                </a:prstGeom>
              </p:spPr>
            </p:pic>
          </p:grpSp>
        </p:grpSp>
        <p:pic>
          <p:nvPicPr>
            <p:cNvPr id="10" name="Picture 9"/>
            <p:cNvPicPr>
              <a:picLocks noChangeAspect="1"/>
            </p:cNvPicPr>
            <p:nvPr/>
          </p:nvPicPr>
          <p:blipFill>
            <a:blip r:embed="rId11"/>
            <a:stretch>
              <a:fillRect/>
            </a:stretch>
          </p:blipFill>
          <p:spPr>
            <a:xfrm>
              <a:off x="3058769" y="976497"/>
              <a:ext cx="1485788" cy="974496"/>
            </a:xfrm>
            <a:prstGeom prst="rect">
              <a:avLst/>
            </a:prstGeom>
          </p:spPr>
        </p:pic>
      </p:grpSp>
      <p:cxnSp>
        <p:nvCxnSpPr>
          <p:cNvPr id="31" name="Straight Arrow Connector 30"/>
          <p:cNvCxnSpPr/>
          <p:nvPr/>
        </p:nvCxnSpPr>
        <p:spPr>
          <a:xfrm flipH="1" flipV="1">
            <a:off x="3962315" y="4192558"/>
            <a:ext cx="3910968" cy="3281"/>
          </a:xfrm>
          <a:prstGeom prst="straightConnector1">
            <a:avLst/>
          </a:prstGeom>
          <a:ln w="53975">
            <a:solidFill>
              <a:schemeClr val="bg2"/>
            </a:solidFill>
            <a:prstDash val="sysDash"/>
            <a:tailEnd type="stealth" w="lg" len="lg"/>
          </a:ln>
          <a:effectLst/>
        </p:spPr>
        <p:style>
          <a:lnRef idx="1">
            <a:schemeClr val="accent4"/>
          </a:lnRef>
          <a:fillRef idx="0">
            <a:schemeClr val="accent4"/>
          </a:fillRef>
          <a:effectRef idx="0">
            <a:schemeClr val="accent4"/>
          </a:effectRef>
          <a:fontRef idx="minor">
            <a:schemeClr val="tx1"/>
          </a:fontRef>
        </p:style>
      </p:cxnSp>
      <p:grpSp>
        <p:nvGrpSpPr>
          <p:cNvPr id="32" name="Group 31"/>
          <p:cNvGrpSpPr/>
          <p:nvPr/>
        </p:nvGrpSpPr>
        <p:grpSpPr>
          <a:xfrm>
            <a:off x="9642350" y="3526290"/>
            <a:ext cx="514401" cy="514401"/>
            <a:chOff x="492" y="17985"/>
            <a:chExt cx="524853" cy="524853"/>
          </a:xfrm>
        </p:grpSpPr>
        <p:sp>
          <p:nvSpPr>
            <p:cNvPr id="33" name="Oval 32"/>
            <p:cNvSpPr/>
            <p:nvPr/>
          </p:nvSpPr>
          <p:spPr>
            <a:xfrm>
              <a:off x="492" y="17985"/>
              <a:ext cx="524853" cy="524853"/>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4" name="Oval 4"/>
            <p:cNvSpPr/>
            <p:nvPr/>
          </p:nvSpPr>
          <p:spPr>
            <a:xfrm>
              <a:off x="77355" y="94848"/>
              <a:ext cx="371127" cy="3711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1045571">
                <a:lnSpc>
                  <a:spcPct val="90000"/>
                </a:lnSpc>
                <a:spcBef>
                  <a:spcPct val="0"/>
                </a:spcBef>
                <a:spcAft>
                  <a:spcPct val="35000"/>
                </a:spcAft>
              </a:pPr>
              <a:r>
                <a:rPr lang="fi-FI" sz="2352" dirty="0" smtClean="0"/>
                <a:t>2</a:t>
              </a:r>
              <a:endParaRPr lang="en-US" sz="2352" dirty="0"/>
            </a:p>
          </p:txBody>
        </p:sp>
      </p:grpSp>
      <p:cxnSp>
        <p:nvCxnSpPr>
          <p:cNvPr id="40" name="Straight Connector 39"/>
          <p:cNvCxnSpPr/>
          <p:nvPr/>
        </p:nvCxnSpPr>
        <p:spPr>
          <a:xfrm flipH="1">
            <a:off x="6317295" y="2688353"/>
            <a:ext cx="176408" cy="1348347"/>
          </a:xfrm>
          <a:prstGeom prst="line">
            <a:avLst/>
          </a:prstGeom>
          <a:ln w="15875">
            <a:tailEnd type="oval"/>
          </a:ln>
        </p:spPr>
        <p:style>
          <a:lnRef idx="1">
            <a:schemeClr val="dk1"/>
          </a:lnRef>
          <a:fillRef idx="0">
            <a:schemeClr val="dk1"/>
          </a:fillRef>
          <a:effectRef idx="0">
            <a:schemeClr val="dk1"/>
          </a:effectRef>
          <a:fontRef idx="minor">
            <a:schemeClr val="tx1"/>
          </a:fontRef>
        </p:style>
      </p:cxnSp>
      <p:sp>
        <p:nvSpPr>
          <p:cNvPr id="41" name="TextBox 4"/>
          <p:cNvSpPr txBox="1"/>
          <p:nvPr/>
        </p:nvSpPr>
        <p:spPr>
          <a:xfrm>
            <a:off x="5595802" y="1754654"/>
            <a:ext cx="3557290" cy="1781162"/>
          </a:xfrm>
          <a:prstGeom prst="rect">
            <a:avLst/>
          </a:prstGeom>
          <a:solidFill>
            <a:srgbClr val="505050"/>
          </a:solidFill>
          <a:ln w="19050">
            <a:noFill/>
            <a:prstDash val="solid"/>
            <a:miter lim="800000"/>
          </a:ln>
          <a:effectLst/>
        </p:spPr>
        <p:txBody>
          <a:bodyPr wrap="square" lIns="57055" tIns="28528" rIns="91290" bIns="28528" rtlCol="0" anchor="ctr" anchorCtr="0">
            <a:spAutoFit/>
          </a:bodyPr>
          <a:lstStyle>
            <a:defPPr>
              <a:defRPr lang="en-US"/>
            </a:defPPr>
            <a:lvl1pPr marL="0" algn="l" defTabSz="914156" rtl="0" eaLnBrk="1" latinLnBrk="0" hangingPunct="1">
              <a:defRPr sz="1800" kern="1200">
                <a:solidFill>
                  <a:schemeClr val="tx1"/>
                </a:solidFill>
                <a:latin typeface="+mn-lt"/>
                <a:ea typeface="+mn-ea"/>
                <a:cs typeface="+mn-cs"/>
              </a:defRPr>
            </a:lvl1pPr>
            <a:lvl2pPr marL="457078" algn="l" defTabSz="914156" rtl="0" eaLnBrk="1" latinLnBrk="0" hangingPunct="1">
              <a:defRPr sz="1800" kern="1200">
                <a:solidFill>
                  <a:schemeClr val="tx1"/>
                </a:solidFill>
                <a:latin typeface="+mn-lt"/>
                <a:ea typeface="+mn-ea"/>
                <a:cs typeface="+mn-cs"/>
              </a:defRPr>
            </a:lvl2pPr>
            <a:lvl3pPr marL="914156" algn="l" defTabSz="914156" rtl="0" eaLnBrk="1" latinLnBrk="0" hangingPunct="1">
              <a:defRPr sz="1800" kern="1200">
                <a:solidFill>
                  <a:schemeClr val="tx1"/>
                </a:solidFill>
                <a:latin typeface="+mn-lt"/>
                <a:ea typeface="+mn-ea"/>
                <a:cs typeface="+mn-cs"/>
              </a:defRPr>
            </a:lvl3pPr>
            <a:lvl4pPr marL="1371233" algn="l" defTabSz="914156" rtl="0" eaLnBrk="1" latinLnBrk="0" hangingPunct="1">
              <a:defRPr sz="1800" kern="1200">
                <a:solidFill>
                  <a:schemeClr val="tx1"/>
                </a:solidFill>
                <a:latin typeface="+mn-lt"/>
                <a:ea typeface="+mn-ea"/>
                <a:cs typeface="+mn-cs"/>
              </a:defRPr>
            </a:lvl4pPr>
            <a:lvl5pPr marL="1828313" algn="l" defTabSz="914156" rtl="0" eaLnBrk="1" latinLnBrk="0" hangingPunct="1">
              <a:defRPr sz="1800" kern="1200">
                <a:solidFill>
                  <a:schemeClr val="tx1"/>
                </a:solidFill>
                <a:latin typeface="+mn-lt"/>
                <a:ea typeface="+mn-ea"/>
                <a:cs typeface="+mn-cs"/>
              </a:defRPr>
            </a:lvl5pPr>
            <a:lvl6pPr marL="2285391" algn="l" defTabSz="914156" rtl="0" eaLnBrk="1" latinLnBrk="0" hangingPunct="1">
              <a:defRPr sz="1800" kern="1200">
                <a:solidFill>
                  <a:schemeClr val="tx1"/>
                </a:solidFill>
                <a:latin typeface="+mn-lt"/>
                <a:ea typeface="+mn-ea"/>
                <a:cs typeface="+mn-cs"/>
              </a:defRPr>
            </a:lvl6pPr>
            <a:lvl7pPr marL="2742468" algn="l" defTabSz="914156" rtl="0" eaLnBrk="1" latinLnBrk="0" hangingPunct="1">
              <a:defRPr sz="1800" kern="1200">
                <a:solidFill>
                  <a:schemeClr val="tx1"/>
                </a:solidFill>
                <a:latin typeface="+mn-lt"/>
                <a:ea typeface="+mn-ea"/>
                <a:cs typeface="+mn-cs"/>
              </a:defRPr>
            </a:lvl7pPr>
            <a:lvl8pPr marL="3199546" algn="l" defTabSz="914156" rtl="0" eaLnBrk="1" latinLnBrk="0" hangingPunct="1">
              <a:defRPr sz="1800" kern="1200">
                <a:solidFill>
                  <a:schemeClr val="tx1"/>
                </a:solidFill>
                <a:latin typeface="+mn-lt"/>
                <a:ea typeface="+mn-ea"/>
                <a:cs typeface="+mn-cs"/>
              </a:defRPr>
            </a:lvl8pPr>
            <a:lvl9pPr marL="3656624" algn="l" defTabSz="914156" rtl="0" eaLnBrk="1" latinLnBrk="0" hangingPunct="1">
              <a:defRPr sz="1800" kern="1200">
                <a:solidFill>
                  <a:schemeClr val="tx1"/>
                </a:solidFill>
                <a:latin typeface="+mn-lt"/>
                <a:ea typeface="+mn-ea"/>
                <a:cs typeface="+mn-cs"/>
              </a:defRPr>
            </a:lvl9pPr>
          </a:lstStyle>
          <a:p>
            <a:pPr marL="0" lvl="1"/>
            <a:r>
              <a:rPr lang="en-US" sz="1400" dirty="0" smtClean="0">
                <a:solidFill>
                  <a:schemeClr val="bg1"/>
                </a:solidFill>
              </a:rPr>
              <a:t>Scheduled execution which accesses the needed resources from the SharePoint service and performs the required automation.</a:t>
            </a:r>
          </a:p>
          <a:p>
            <a:pPr marL="0" lvl="1"/>
            <a:endParaRPr lang="fi-FI" sz="1400" dirty="0">
              <a:solidFill>
                <a:schemeClr val="bg1"/>
              </a:solidFill>
            </a:endParaRPr>
          </a:p>
          <a:p>
            <a:pPr marL="0" lvl="1"/>
            <a:r>
              <a:rPr lang="en-US" sz="1400" dirty="0" smtClean="0">
                <a:solidFill>
                  <a:schemeClr val="bg1"/>
                </a:solidFill>
              </a:rPr>
              <a:t>Can use either specific account for connection or </a:t>
            </a:r>
            <a:r>
              <a:rPr lang="en-US" sz="1400" dirty="0" err="1" smtClean="0">
                <a:solidFill>
                  <a:schemeClr val="bg1"/>
                </a:solidFill>
              </a:rPr>
              <a:t>oAuth</a:t>
            </a:r>
            <a:r>
              <a:rPr lang="en-US" sz="1400" dirty="0" smtClean="0">
                <a:solidFill>
                  <a:schemeClr val="bg1"/>
                </a:solidFill>
              </a:rPr>
              <a:t> based app-only token approach</a:t>
            </a:r>
            <a:endParaRPr lang="en-US" sz="1400" dirty="0">
              <a:solidFill>
                <a:schemeClr val="bg1"/>
              </a:solidFill>
            </a:endParaRPr>
          </a:p>
        </p:txBody>
      </p:sp>
      <p:grpSp>
        <p:nvGrpSpPr>
          <p:cNvPr id="44" name="Group 43"/>
          <p:cNvGrpSpPr/>
          <p:nvPr/>
        </p:nvGrpSpPr>
        <p:grpSpPr>
          <a:xfrm>
            <a:off x="3432946" y="4202832"/>
            <a:ext cx="514401" cy="514401"/>
            <a:chOff x="492" y="17985"/>
            <a:chExt cx="524853" cy="524853"/>
          </a:xfrm>
        </p:grpSpPr>
        <p:sp>
          <p:nvSpPr>
            <p:cNvPr id="45" name="Oval 44"/>
            <p:cNvSpPr/>
            <p:nvPr/>
          </p:nvSpPr>
          <p:spPr>
            <a:xfrm>
              <a:off x="492" y="17985"/>
              <a:ext cx="524853" cy="524853"/>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6" name="Oval 4"/>
            <p:cNvSpPr/>
            <p:nvPr/>
          </p:nvSpPr>
          <p:spPr>
            <a:xfrm>
              <a:off x="77355" y="94848"/>
              <a:ext cx="371127" cy="3711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1045571">
                <a:lnSpc>
                  <a:spcPct val="90000"/>
                </a:lnSpc>
                <a:spcBef>
                  <a:spcPct val="0"/>
                </a:spcBef>
                <a:spcAft>
                  <a:spcPct val="35000"/>
                </a:spcAft>
              </a:pPr>
              <a:r>
                <a:rPr lang="fi-FI" sz="2352" dirty="0"/>
                <a:t>1</a:t>
              </a:r>
              <a:endParaRPr lang="en-US" sz="2352" dirty="0"/>
            </a:p>
          </p:txBody>
        </p:sp>
      </p:grpSp>
      <p:sp>
        <p:nvSpPr>
          <p:cNvPr id="35" name="Title 34"/>
          <p:cNvSpPr>
            <a:spLocks noGrp="1"/>
          </p:cNvSpPr>
          <p:nvPr>
            <p:ph type="title"/>
          </p:nvPr>
        </p:nvSpPr>
        <p:spPr/>
        <p:txBody>
          <a:bodyPr/>
          <a:lstStyle/>
          <a:p>
            <a:r>
              <a:rPr lang="fi-FI" dirty="0" smtClean="0"/>
              <a:t>Remote timer job</a:t>
            </a:r>
            <a:endParaRPr lang="en-GB" dirty="0"/>
          </a:p>
        </p:txBody>
      </p:sp>
      <p:grpSp>
        <p:nvGrpSpPr>
          <p:cNvPr id="42" name="Group 41"/>
          <p:cNvGrpSpPr/>
          <p:nvPr/>
        </p:nvGrpSpPr>
        <p:grpSpPr>
          <a:xfrm>
            <a:off x="6829169" y="4621005"/>
            <a:ext cx="1551508" cy="1117041"/>
            <a:chOff x="7303388" y="5401003"/>
            <a:chExt cx="1551508" cy="1117041"/>
          </a:xfrm>
        </p:grpSpPr>
        <p:sp>
          <p:nvSpPr>
            <p:cNvPr id="43" name="Arc 42"/>
            <p:cNvSpPr/>
            <p:nvPr/>
          </p:nvSpPr>
          <p:spPr>
            <a:xfrm rot="7968779">
              <a:off x="7460381" y="5819698"/>
              <a:ext cx="406105" cy="720091"/>
            </a:xfrm>
            <a:prstGeom prst="arc">
              <a:avLst>
                <a:gd name="adj1" fmla="val 2097834"/>
                <a:gd name="adj2" fmla="val 366333"/>
              </a:avLst>
            </a:prstGeom>
            <a:ln w="28575">
              <a:solidFill>
                <a:schemeClr val="bg2"/>
              </a:solidFill>
              <a:headEnd type="diamond" w="sm" len="med"/>
              <a:tailEnd type="stealth" w="lg" len="lg"/>
            </a:ln>
          </p:spPr>
          <p:style>
            <a:lnRef idx="1">
              <a:schemeClr val="accent4"/>
            </a:lnRef>
            <a:fillRef idx="0">
              <a:schemeClr val="accent4"/>
            </a:fillRef>
            <a:effectRef idx="0">
              <a:schemeClr val="accent4"/>
            </a:effectRef>
            <a:fontRef idx="minor">
              <a:schemeClr val="tx1"/>
            </a:fontRef>
          </p:style>
          <p:txBody>
            <a:bodyPr rtlCol="0" anchor="ctr"/>
            <a:lstStyle/>
            <a:p>
              <a:pPr algn="ctr"/>
              <a:endParaRPr lang="en-US" sz="1400">
                <a:latin typeface="Segoe UI Light" panose="020B0502040204020203" pitchFamily="34" charset="0"/>
                <a:cs typeface="Segoe UI Light" panose="020B0502040204020203" pitchFamily="34" charset="0"/>
              </a:endParaRPr>
            </a:p>
          </p:txBody>
        </p:sp>
        <p:grpSp>
          <p:nvGrpSpPr>
            <p:cNvPr id="47" name="Group 46"/>
            <p:cNvGrpSpPr/>
            <p:nvPr/>
          </p:nvGrpSpPr>
          <p:grpSpPr>
            <a:xfrm>
              <a:off x="7524159" y="5401003"/>
              <a:ext cx="1330737" cy="1117041"/>
              <a:chOff x="5602373" y="5181081"/>
              <a:chExt cx="1330737" cy="1117041"/>
            </a:xfrm>
          </p:grpSpPr>
          <p:sp>
            <p:nvSpPr>
              <p:cNvPr id="48" name="Rectangle 47"/>
              <p:cNvSpPr/>
              <p:nvPr/>
            </p:nvSpPr>
            <p:spPr bwMode="auto">
              <a:xfrm>
                <a:off x="5602373" y="5181081"/>
                <a:ext cx="1330737" cy="825548"/>
              </a:xfrm>
              <a:prstGeom prst="rect">
                <a:avLst/>
              </a:prstGeom>
              <a:solidFill>
                <a:schemeClr val="bg2">
                  <a:lumMod val="20000"/>
                  <a:lumOff val="80000"/>
                  <a:alpha val="75000"/>
                </a:schemeClr>
              </a:solidFill>
              <a:ln>
                <a:solidFill>
                  <a:schemeClr val="bg2">
                    <a:lumMod val="60000"/>
                    <a:lumOff val="40000"/>
                  </a:schemeClr>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45720" tIns="45720" rIns="45720" bIns="45720" numCol="1" spcCol="0" rtlCol="0" fromWordArt="0" anchor="t" anchorCtr="0" forceAA="0" compatLnSpc="1">
                <a:prstTxWarp prst="textNoShape">
                  <a:avLst/>
                </a:prstTxWarp>
                <a:noAutofit/>
              </a:bodyPr>
              <a:lstStyle/>
              <a:p>
                <a:pPr defTabSz="914099" fontAlgn="base">
                  <a:spcBef>
                    <a:spcPct val="0"/>
                  </a:spcBef>
                  <a:spcAft>
                    <a:spcPct val="0"/>
                  </a:spcAft>
                </a:pPr>
                <a:r>
                  <a:rPr lang="en-US" sz="1600" dirty="0" smtClean="0">
                    <a:solidFill>
                      <a:schemeClr val="tx1">
                        <a:lumMod val="65000"/>
                        <a:lumOff val="35000"/>
                      </a:schemeClr>
                    </a:solidFill>
                    <a:ea typeface="Segoe UI" pitchFamily="34" charset="0"/>
                    <a:cs typeface="Segoe UI" pitchFamily="34" charset="0"/>
                  </a:rPr>
                  <a:t>Remote timer job</a:t>
                </a:r>
              </a:p>
            </p:txBody>
          </p:sp>
          <p:pic>
            <p:nvPicPr>
              <p:cNvPr id="49" name="Picture 48"/>
              <p:cNvPicPr>
                <a:picLocks noChangeAspect="1"/>
              </p:cNvPicPr>
              <p:nvPr/>
            </p:nvPicPr>
            <p:blipFill>
              <a:blip r:embed="rId12"/>
              <a:stretch>
                <a:fillRect/>
              </a:stretch>
            </p:blipFill>
            <p:spPr>
              <a:xfrm>
                <a:off x="6173273" y="5504682"/>
                <a:ext cx="730013" cy="793440"/>
              </a:xfrm>
              <a:prstGeom prst="rect">
                <a:avLst/>
              </a:prstGeom>
            </p:spPr>
          </p:pic>
        </p:grpSp>
      </p:grpSp>
    </p:spTree>
    <p:extLst>
      <p:ext uri="{BB962C8B-B14F-4D97-AF65-F5344CB8AC3E}">
        <p14:creationId xmlns:p14="http://schemas.microsoft.com/office/powerpoint/2010/main" val="368161536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1000"/>
                                        <p:tgtEl>
                                          <p:spTgt spid="31"/>
                                        </p:tgtEl>
                                      </p:cBhvr>
                                    </p:animEffect>
                                    <p:anim calcmode="lin" valueType="num">
                                      <p:cBhvr>
                                        <p:cTn id="8" dur="1000" fill="hold"/>
                                        <p:tgtEl>
                                          <p:spTgt spid="31"/>
                                        </p:tgtEl>
                                        <p:attrNameLst>
                                          <p:attrName>ppt_x</p:attrName>
                                        </p:attrNameLst>
                                      </p:cBhvr>
                                      <p:tavLst>
                                        <p:tav tm="0">
                                          <p:val>
                                            <p:strVal val="#ppt_x"/>
                                          </p:val>
                                        </p:tav>
                                        <p:tav tm="100000">
                                          <p:val>
                                            <p:strVal val="#ppt_x"/>
                                          </p:val>
                                        </p:tav>
                                      </p:tavLst>
                                    </p:anim>
                                    <p:anim calcmode="lin" valueType="num">
                                      <p:cBhvr>
                                        <p:cTn id="9" dur="1000" fill="hold"/>
                                        <p:tgtEl>
                                          <p:spTgt spid="31"/>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1"/>
                                        </p:tgtEl>
                                        <p:attrNameLst>
                                          <p:attrName>style.visibility</p:attrName>
                                        </p:attrNameLst>
                                      </p:cBhvr>
                                      <p:to>
                                        <p:strVal val="visible"/>
                                      </p:to>
                                    </p:set>
                                    <p:animEffect transition="in" filter="fade">
                                      <p:cBhvr>
                                        <p:cTn id="12" dur="1000"/>
                                        <p:tgtEl>
                                          <p:spTgt spid="41"/>
                                        </p:tgtEl>
                                      </p:cBhvr>
                                    </p:animEffect>
                                    <p:anim calcmode="lin" valueType="num">
                                      <p:cBhvr>
                                        <p:cTn id="13" dur="1000" fill="hold"/>
                                        <p:tgtEl>
                                          <p:spTgt spid="41"/>
                                        </p:tgtEl>
                                        <p:attrNameLst>
                                          <p:attrName>ppt_x</p:attrName>
                                        </p:attrNameLst>
                                      </p:cBhvr>
                                      <p:tavLst>
                                        <p:tav tm="0">
                                          <p:val>
                                            <p:strVal val="#ppt_x"/>
                                          </p:val>
                                        </p:tav>
                                        <p:tav tm="100000">
                                          <p:val>
                                            <p:strVal val="#ppt_x"/>
                                          </p:val>
                                        </p:tav>
                                      </p:tavLst>
                                    </p:anim>
                                    <p:anim calcmode="lin" valueType="num">
                                      <p:cBhvr>
                                        <p:cTn id="14" dur="1000" fill="hold"/>
                                        <p:tgtEl>
                                          <p:spTgt spid="41"/>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40"/>
                                        </p:tgtEl>
                                        <p:attrNameLst>
                                          <p:attrName>style.visibility</p:attrName>
                                        </p:attrNameLst>
                                      </p:cBhvr>
                                      <p:to>
                                        <p:strVal val="visible"/>
                                      </p:to>
                                    </p:set>
                                    <p:animEffect transition="in" filter="fade">
                                      <p:cBhvr>
                                        <p:cTn id="17" dur="1000"/>
                                        <p:tgtEl>
                                          <p:spTgt spid="40"/>
                                        </p:tgtEl>
                                      </p:cBhvr>
                                    </p:animEffect>
                                    <p:anim calcmode="lin" valueType="num">
                                      <p:cBhvr>
                                        <p:cTn id="18" dur="1000" fill="hold"/>
                                        <p:tgtEl>
                                          <p:spTgt spid="40"/>
                                        </p:tgtEl>
                                        <p:attrNameLst>
                                          <p:attrName>ppt_x</p:attrName>
                                        </p:attrNameLst>
                                      </p:cBhvr>
                                      <p:tavLst>
                                        <p:tav tm="0">
                                          <p:val>
                                            <p:strVal val="#ppt_x"/>
                                          </p:val>
                                        </p:tav>
                                        <p:tav tm="100000">
                                          <p:val>
                                            <p:strVal val="#ppt_x"/>
                                          </p:val>
                                        </p:tav>
                                      </p:tavLst>
                                    </p:anim>
                                    <p:anim calcmode="lin" valueType="num">
                                      <p:cBhvr>
                                        <p:cTn id="19" dur="1000" fill="hold"/>
                                        <p:tgtEl>
                                          <p:spTgt spid="40"/>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25"/>
                                        </p:tgtEl>
                                        <p:attrNameLst>
                                          <p:attrName>style.visibility</p:attrName>
                                        </p:attrNameLst>
                                      </p:cBhvr>
                                      <p:to>
                                        <p:strVal val="visible"/>
                                      </p:to>
                                    </p:set>
                                    <p:animEffect transition="in" filter="fade">
                                      <p:cBhvr>
                                        <p:cTn id="22" dur="1000"/>
                                        <p:tgtEl>
                                          <p:spTgt spid="25"/>
                                        </p:tgtEl>
                                      </p:cBhvr>
                                    </p:animEffect>
                                    <p:anim calcmode="lin" valueType="num">
                                      <p:cBhvr>
                                        <p:cTn id="23" dur="1000" fill="hold"/>
                                        <p:tgtEl>
                                          <p:spTgt spid="25"/>
                                        </p:tgtEl>
                                        <p:attrNameLst>
                                          <p:attrName>ppt_x</p:attrName>
                                        </p:attrNameLst>
                                      </p:cBhvr>
                                      <p:tavLst>
                                        <p:tav tm="0">
                                          <p:val>
                                            <p:strVal val="#ppt_x"/>
                                          </p:val>
                                        </p:tav>
                                        <p:tav tm="100000">
                                          <p:val>
                                            <p:strVal val="#ppt_x"/>
                                          </p:val>
                                        </p:tav>
                                      </p:tavLst>
                                    </p:anim>
                                    <p:anim calcmode="lin" valueType="num">
                                      <p:cBhvr>
                                        <p:cTn id="24" dur="1000" fill="hold"/>
                                        <p:tgtEl>
                                          <p:spTgt spid="25"/>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2"/>
                                        </p:tgtEl>
                                        <p:attrNameLst>
                                          <p:attrName>style.visibility</p:attrName>
                                        </p:attrNameLst>
                                      </p:cBhvr>
                                      <p:to>
                                        <p:strVal val="visible"/>
                                      </p:to>
                                    </p:set>
                                    <p:animEffect transition="in" filter="fade">
                                      <p:cBhvr>
                                        <p:cTn id="27" dur="1000"/>
                                        <p:tgtEl>
                                          <p:spTgt spid="32"/>
                                        </p:tgtEl>
                                      </p:cBhvr>
                                    </p:animEffect>
                                    <p:anim calcmode="lin" valueType="num">
                                      <p:cBhvr>
                                        <p:cTn id="28" dur="1000" fill="hold"/>
                                        <p:tgtEl>
                                          <p:spTgt spid="32"/>
                                        </p:tgtEl>
                                        <p:attrNameLst>
                                          <p:attrName>ppt_x</p:attrName>
                                        </p:attrNameLst>
                                      </p:cBhvr>
                                      <p:tavLst>
                                        <p:tav tm="0">
                                          <p:val>
                                            <p:strVal val="#ppt_x"/>
                                          </p:val>
                                        </p:tav>
                                        <p:tav tm="100000">
                                          <p:val>
                                            <p:strVal val="#ppt_x"/>
                                          </p:val>
                                        </p:tav>
                                      </p:tavLst>
                                    </p:anim>
                                    <p:anim calcmode="lin" valueType="num">
                                      <p:cBhvr>
                                        <p:cTn id="29" dur="1000" fill="hold"/>
                                        <p:tgtEl>
                                          <p:spTgt spid="32"/>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42"/>
                                        </p:tgtEl>
                                        <p:attrNameLst>
                                          <p:attrName>style.visibility</p:attrName>
                                        </p:attrNameLst>
                                      </p:cBhvr>
                                      <p:to>
                                        <p:strVal val="visible"/>
                                      </p:to>
                                    </p:set>
                                    <p:animEffect transition="in" filter="fade">
                                      <p:cBhvr>
                                        <p:cTn id="32" dur="1000"/>
                                        <p:tgtEl>
                                          <p:spTgt spid="42"/>
                                        </p:tgtEl>
                                      </p:cBhvr>
                                    </p:animEffect>
                                    <p:anim calcmode="lin" valueType="num">
                                      <p:cBhvr>
                                        <p:cTn id="33" dur="1000" fill="hold"/>
                                        <p:tgtEl>
                                          <p:spTgt spid="42"/>
                                        </p:tgtEl>
                                        <p:attrNameLst>
                                          <p:attrName>ppt_x</p:attrName>
                                        </p:attrNameLst>
                                      </p:cBhvr>
                                      <p:tavLst>
                                        <p:tav tm="0">
                                          <p:val>
                                            <p:strVal val="#ppt_x"/>
                                          </p:val>
                                        </p:tav>
                                        <p:tav tm="100000">
                                          <p:val>
                                            <p:strVal val="#ppt_x"/>
                                          </p:val>
                                        </p:tav>
                                      </p:tavLst>
                                    </p:anim>
                                    <p:anim calcmode="lin" valueType="num">
                                      <p:cBhvr>
                                        <p:cTn id="34" dur="1000" fill="hold"/>
                                        <p:tgtEl>
                                          <p:spTgt spid="4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Autofit/>
          </a:bodyPr>
          <a:lstStyle/>
          <a:p>
            <a:r>
              <a:rPr lang="en-US" sz="5398" dirty="0" smtClean="0"/>
              <a:t>“Performance of code running outside of the SharePoint is lower than server side…”</a:t>
            </a:r>
            <a:endParaRPr lang="en-GB" sz="5398" dirty="0"/>
          </a:p>
        </p:txBody>
      </p:sp>
      <p:sp>
        <p:nvSpPr>
          <p:cNvPr id="4" name="TextBox 3"/>
          <p:cNvSpPr txBox="1"/>
          <p:nvPr/>
        </p:nvSpPr>
        <p:spPr>
          <a:xfrm>
            <a:off x="4414455" y="4685104"/>
            <a:ext cx="7141911" cy="1569148"/>
          </a:xfrm>
          <a:prstGeom prst="rect">
            <a:avLst/>
          </a:prstGeom>
          <a:noFill/>
        </p:spPr>
        <p:txBody>
          <a:bodyPr wrap="square" rtlCol="0">
            <a:spAutoFit/>
          </a:bodyPr>
          <a:lstStyle/>
          <a:p>
            <a:r>
              <a:rPr lang="en-US" sz="2399" dirty="0" smtClean="0">
                <a:latin typeface="Segoe UI" panose="020B0502040204020203" pitchFamily="34" charset="0"/>
                <a:cs typeface="Segoe UI" panose="020B0502040204020203" pitchFamily="34" charset="0"/>
              </a:rPr>
              <a:t>There’s already hundreds of timer jobs running native in the SharePoint, is placing your code among those really the only option compared to adding the code to clean platform?</a:t>
            </a:r>
            <a:endParaRPr lang="en-GB" sz="2399" dirty="0">
              <a:latin typeface="Segoe UI" panose="020B0502040204020203" pitchFamily="34" charset="0"/>
              <a:cs typeface="Segoe UI" panose="020B0502040204020203" pitchFamily="34" charset="0"/>
            </a:endParaRPr>
          </a:p>
        </p:txBody>
      </p:sp>
      <p:sp>
        <p:nvSpPr>
          <p:cNvPr id="5" name="TextBox 4"/>
          <p:cNvSpPr txBox="1"/>
          <p:nvPr/>
        </p:nvSpPr>
        <p:spPr>
          <a:xfrm>
            <a:off x="4414455" y="3660886"/>
            <a:ext cx="3348032" cy="1200008"/>
          </a:xfrm>
          <a:prstGeom prst="rect">
            <a:avLst/>
          </a:prstGeom>
          <a:noFill/>
        </p:spPr>
        <p:txBody>
          <a:bodyPr wrap="none" rtlCol="0">
            <a:spAutoFit/>
          </a:bodyPr>
          <a:lstStyle/>
          <a:p>
            <a:r>
              <a:rPr lang="en-US" sz="7198" dirty="0" smtClean="0">
                <a:latin typeface="Segoe UI" panose="020B0502040204020203" pitchFamily="34" charset="0"/>
                <a:cs typeface="Segoe UI" panose="020B0502040204020203" pitchFamily="34" charset="0"/>
              </a:rPr>
              <a:t>Correct.</a:t>
            </a:r>
            <a:endParaRPr lang="en-GB" sz="7198"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050529430"/>
      </p:ext>
    </p:extLst>
  </p:cSld>
  <p:clrMapOvr>
    <a:masterClrMapping/>
  </p:clrMapOvr>
  <mc:AlternateContent xmlns:mc="http://schemas.openxmlformats.org/markup-compatibility/2006" xmlns:p14="http://schemas.microsoft.com/office/powerpoint/2010/main">
    <mc:Choice Requires="p14">
      <p:transition spd="slow" p14:dur="25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200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par>
                          <p:cTn id="10" fill="hold">
                            <p:stCondLst>
                              <p:cond delay="3000"/>
                            </p:stCondLst>
                            <p:childTnLst>
                              <p:par>
                                <p:cTn id="11" presetID="42" presetClass="entr" presetSubtype="0" fill="hold" grpId="0" nodeType="afterEffect">
                                  <p:stCondLst>
                                    <p:cond delay="100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1000"/>
                                        <p:tgtEl>
                                          <p:spTgt spid="4"/>
                                        </p:tgtEl>
                                      </p:cBhvr>
                                    </p:animEffect>
                                    <p:anim calcmode="lin" valueType="num">
                                      <p:cBhvr>
                                        <p:cTn id="14" dur="1000" fill="hold"/>
                                        <p:tgtEl>
                                          <p:spTgt spid="4"/>
                                        </p:tgtEl>
                                        <p:attrNameLst>
                                          <p:attrName>ppt_x</p:attrName>
                                        </p:attrNameLst>
                                      </p:cBhvr>
                                      <p:tavLst>
                                        <p:tav tm="0">
                                          <p:val>
                                            <p:strVal val="#ppt_x"/>
                                          </p:val>
                                        </p:tav>
                                        <p:tav tm="100000">
                                          <p:val>
                                            <p:strVal val="#ppt_x"/>
                                          </p:val>
                                        </p:tav>
                                      </p:tavLst>
                                    </p:anim>
                                    <p:anim calcmode="lin" valueType="num">
                                      <p:cBhvr>
                                        <p:cTn id="15"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Authentication options</a:t>
            </a:r>
            <a:endParaRPr lang="en-GB" dirty="0"/>
          </a:p>
        </p:txBody>
      </p:sp>
      <p:sp>
        <p:nvSpPr>
          <p:cNvPr id="4" name="Text Placeholder 3"/>
          <p:cNvSpPr>
            <a:spLocks noGrp="1"/>
          </p:cNvSpPr>
          <p:nvPr>
            <p:ph type="body" sz="quarter" idx="11"/>
          </p:nvPr>
        </p:nvSpPr>
        <p:spPr/>
        <p:txBody>
          <a:bodyPr/>
          <a:lstStyle/>
          <a:p>
            <a:r>
              <a:rPr lang="en-US" dirty="0" smtClean="0"/>
              <a:t>App only token</a:t>
            </a:r>
          </a:p>
          <a:p>
            <a:pPr marL="342900" lvl="1" indent="-342900">
              <a:buFont typeface="Arial" panose="020B0604020202020204" pitchFamily="34" charset="0"/>
              <a:buChar char="•"/>
            </a:pPr>
            <a:r>
              <a:rPr lang="en-US" dirty="0" smtClean="0"/>
              <a:t>Register app id and secret, which is used by the remote timer job to access Office 365</a:t>
            </a:r>
          </a:p>
          <a:p>
            <a:pPr marL="342900" lvl="1" indent="-342900">
              <a:buFont typeface="Arial" panose="020B0604020202020204" pitchFamily="34" charset="0"/>
              <a:buChar char="•"/>
            </a:pPr>
            <a:r>
              <a:rPr lang="en-US" dirty="0" smtClean="0"/>
              <a:t>Set app id and secret for the remote timer job in app </a:t>
            </a:r>
            <a:r>
              <a:rPr lang="en-US" dirty="0" err="1" smtClean="0"/>
              <a:t>config</a:t>
            </a:r>
            <a:r>
              <a:rPr lang="en-US" dirty="0" smtClean="0"/>
              <a:t> or using other means</a:t>
            </a:r>
          </a:p>
          <a:p>
            <a:pPr marL="342900" lvl="1" indent="-342900">
              <a:buFont typeface="Arial" panose="020B0604020202020204" pitchFamily="34" charset="0"/>
              <a:buChar char="•"/>
            </a:pPr>
            <a:r>
              <a:rPr lang="en-US" dirty="0" smtClean="0"/>
              <a:t>Tokens can be revoked in the server side</a:t>
            </a:r>
          </a:p>
          <a:p>
            <a:pPr marL="342900" lvl="1" indent="-342900">
              <a:buFont typeface="Arial" panose="020B0604020202020204" pitchFamily="34" charset="0"/>
              <a:buChar char="•"/>
            </a:pPr>
            <a:r>
              <a:rPr lang="en-US" dirty="0" smtClean="0"/>
              <a:t>Not all functionalities work with app only tokens</a:t>
            </a:r>
            <a:endParaRPr lang="en-GB" dirty="0"/>
          </a:p>
        </p:txBody>
      </p:sp>
      <p:sp>
        <p:nvSpPr>
          <p:cNvPr id="5" name="Text Placeholder 4"/>
          <p:cNvSpPr>
            <a:spLocks noGrp="1"/>
          </p:cNvSpPr>
          <p:nvPr>
            <p:ph type="body" sz="quarter" idx="12"/>
          </p:nvPr>
        </p:nvSpPr>
        <p:spPr/>
        <p:txBody>
          <a:bodyPr/>
          <a:lstStyle/>
          <a:p>
            <a:r>
              <a:rPr lang="en-US" dirty="0" smtClean="0"/>
              <a:t>Use specific account</a:t>
            </a:r>
          </a:p>
          <a:p>
            <a:pPr marL="346075" lvl="1" indent="-342900">
              <a:buFont typeface="Arial" panose="020B0604020202020204" pitchFamily="34" charset="0"/>
              <a:buChar char="•"/>
            </a:pPr>
            <a:r>
              <a:rPr lang="en-US" dirty="0" smtClean="0"/>
              <a:t>Use specific account for accessing Office 365 which has required license and permissions to needed services</a:t>
            </a:r>
          </a:p>
          <a:p>
            <a:pPr marL="346075" lvl="1" indent="-342900">
              <a:buFont typeface="Arial" panose="020B0604020202020204" pitchFamily="34" charset="0"/>
              <a:buChar char="•"/>
            </a:pPr>
            <a:r>
              <a:rPr lang="en-US" dirty="0" smtClean="0"/>
              <a:t>Similar as classic service account model in on-premises</a:t>
            </a:r>
          </a:p>
          <a:p>
            <a:pPr marL="346075" lvl="1" indent="-342900">
              <a:buFont typeface="Arial" panose="020B0604020202020204" pitchFamily="34" charset="0"/>
              <a:buChar char="•"/>
            </a:pPr>
            <a:r>
              <a:rPr lang="en-US" dirty="0" smtClean="0"/>
              <a:t>User identity and password has to be stored in the location where code is executed</a:t>
            </a:r>
          </a:p>
          <a:p>
            <a:pPr marL="520700" lvl="2" indent="0">
              <a:buNone/>
            </a:pPr>
            <a:endParaRPr lang="en-US" dirty="0" smtClean="0"/>
          </a:p>
        </p:txBody>
      </p:sp>
      <p:pic>
        <p:nvPicPr>
          <p:cNvPr id="6" name="Picture 5"/>
          <p:cNvPicPr>
            <a:picLocks noChangeAspect="1"/>
          </p:cNvPicPr>
          <p:nvPr/>
        </p:nvPicPr>
        <p:blipFill>
          <a:blip r:embed="rId2"/>
          <a:stretch>
            <a:fillRect/>
          </a:stretch>
        </p:blipFill>
        <p:spPr>
          <a:xfrm>
            <a:off x="4747530" y="4381316"/>
            <a:ext cx="2692176" cy="2054806"/>
          </a:xfrm>
          <a:prstGeom prst="rect">
            <a:avLst/>
          </a:prstGeom>
        </p:spPr>
      </p:pic>
    </p:spTree>
    <p:extLst>
      <p:ext uri="{BB962C8B-B14F-4D97-AF65-F5344CB8AC3E}">
        <p14:creationId xmlns:p14="http://schemas.microsoft.com/office/powerpoint/2010/main" val="2335238717"/>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a:lstStyle/>
          <a:p>
            <a:r>
              <a:rPr lang="en-GB" sz="2400" dirty="0"/>
              <a:t>https://github.com/OfficeDev/PnP/tree/master/Samples/Core.SimpleTimerJob</a:t>
            </a:r>
          </a:p>
        </p:txBody>
      </p:sp>
      <p:sp>
        <p:nvSpPr>
          <p:cNvPr id="6" name="Text Placeholder 5"/>
          <p:cNvSpPr>
            <a:spLocks noGrp="1"/>
          </p:cNvSpPr>
          <p:nvPr>
            <p:ph type="body" sz="quarter" idx="10"/>
          </p:nvPr>
        </p:nvSpPr>
        <p:spPr/>
        <p:txBody>
          <a:bodyPr/>
          <a:lstStyle/>
          <a:p>
            <a:r>
              <a:rPr lang="en-US" dirty="0" smtClean="0"/>
              <a:t>Demo</a:t>
            </a:r>
            <a:endParaRPr lang="en-GB" dirty="0"/>
          </a:p>
        </p:txBody>
      </p:sp>
      <p:sp>
        <p:nvSpPr>
          <p:cNvPr id="7" name="Text Placeholder 6"/>
          <p:cNvSpPr>
            <a:spLocks noGrp="1"/>
          </p:cNvSpPr>
          <p:nvPr>
            <p:ph type="body" sz="quarter" idx="11"/>
          </p:nvPr>
        </p:nvSpPr>
        <p:spPr/>
        <p:txBody>
          <a:bodyPr/>
          <a:lstStyle/>
          <a:p>
            <a:r>
              <a:rPr lang="en-US" dirty="0" smtClean="0"/>
              <a:t>Remote timer job</a:t>
            </a:r>
            <a:endParaRPr lang="en-GB" dirty="0"/>
          </a:p>
        </p:txBody>
      </p:sp>
    </p:spTree>
    <p:extLst>
      <p:ext uri="{BB962C8B-B14F-4D97-AF65-F5344CB8AC3E}">
        <p14:creationId xmlns:p14="http://schemas.microsoft.com/office/powerpoint/2010/main" val="354472803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7493673" cy="2043636"/>
          </a:xfrm>
        </p:spPr>
        <p:txBody>
          <a:bodyPr/>
          <a:lstStyle/>
          <a:p>
            <a:r>
              <a:rPr lang="en-US" sz="3600" dirty="0" smtClean="0"/>
              <a:t>What</a:t>
            </a:r>
          </a:p>
          <a:p>
            <a:pPr lvl="1"/>
            <a:r>
              <a:rPr lang="en-US" sz="2000" dirty="0" smtClean="0"/>
              <a:t>User remote timer jobs also for one time asynchronous operations</a:t>
            </a:r>
          </a:p>
          <a:p>
            <a:r>
              <a:rPr lang="en-US" sz="3600" dirty="0" smtClean="0"/>
              <a:t>Why</a:t>
            </a:r>
          </a:p>
          <a:p>
            <a:pPr lvl="1"/>
            <a:r>
              <a:rPr lang="en-US" sz="2000" dirty="0" smtClean="0"/>
              <a:t>Ensure that end user operations are fast, but start still long lasting operations as needed</a:t>
            </a:r>
          </a:p>
          <a:p>
            <a:r>
              <a:rPr lang="en-US" sz="3600" dirty="0" smtClean="0"/>
              <a:t>How</a:t>
            </a:r>
          </a:p>
          <a:p>
            <a:pPr lvl="1"/>
            <a:r>
              <a:rPr lang="en-US" sz="2000" dirty="0" smtClean="0"/>
              <a:t>Spin up remote timer job queues for process. Exact model depends on used technology, but storage queues and web jobs are excellent model for Azure based app model implementation</a:t>
            </a:r>
          </a:p>
        </p:txBody>
      </p:sp>
      <p:pic>
        <p:nvPicPr>
          <p:cNvPr id="8" name="Picture 7"/>
          <p:cNvPicPr>
            <a:picLocks noChangeAspect="1"/>
          </p:cNvPicPr>
          <p:nvPr/>
        </p:nvPicPr>
        <p:blipFill rotWithShape="1">
          <a:blip r:embed="rId3">
            <a:extLst>
              <a:ext uri="{28A0092B-C50C-407E-A947-70E740481C1C}">
                <a14:useLocalDpi xmlns:a14="http://schemas.microsoft.com/office/drawing/2010/main" val="0"/>
              </a:ext>
            </a:extLst>
          </a:blip>
          <a:srcRect l="37579" r="21848"/>
          <a:stretch/>
        </p:blipFill>
        <p:spPr>
          <a:xfrm flipH="1">
            <a:off x="8012785" y="531"/>
            <a:ext cx="4176039" cy="6856576"/>
          </a:xfrm>
          <a:prstGeom prst="rect">
            <a:avLst/>
          </a:prstGeom>
        </p:spPr>
      </p:pic>
      <p:sp>
        <p:nvSpPr>
          <p:cNvPr id="3" name="Title 2"/>
          <p:cNvSpPr>
            <a:spLocks noGrp="1"/>
          </p:cNvSpPr>
          <p:nvPr>
            <p:ph type="title"/>
          </p:nvPr>
        </p:nvSpPr>
        <p:spPr/>
        <p:txBody>
          <a:bodyPr/>
          <a:lstStyle/>
          <a:p>
            <a:r>
              <a:rPr lang="en-US" dirty="0" smtClean="0"/>
              <a:t>Remote timer job for </a:t>
            </a:r>
            <a:r>
              <a:rPr lang="en-US" dirty="0" err="1" smtClean="0"/>
              <a:t>async</a:t>
            </a:r>
            <a:r>
              <a:rPr lang="en-US" dirty="0" smtClean="0"/>
              <a:t> tasks</a:t>
            </a:r>
            <a:endParaRPr lang="en-US" dirty="0"/>
          </a:p>
        </p:txBody>
      </p:sp>
    </p:spTree>
    <p:extLst>
      <p:ext uri="{BB962C8B-B14F-4D97-AF65-F5344CB8AC3E}">
        <p14:creationId xmlns:p14="http://schemas.microsoft.com/office/powerpoint/2010/main" val="344067786"/>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7" name="Group 46"/>
          <p:cNvGrpSpPr/>
          <p:nvPr/>
        </p:nvGrpSpPr>
        <p:grpSpPr>
          <a:xfrm>
            <a:off x="6334079" y="4817930"/>
            <a:ext cx="1527049" cy="1117041"/>
            <a:chOff x="5647357" y="5181081"/>
            <a:chExt cx="1527049" cy="1117041"/>
          </a:xfrm>
        </p:grpSpPr>
        <p:grpSp>
          <p:nvGrpSpPr>
            <p:cNvPr id="48" name="Group 47"/>
            <p:cNvGrpSpPr/>
            <p:nvPr/>
          </p:nvGrpSpPr>
          <p:grpSpPr>
            <a:xfrm>
              <a:off x="5647357" y="5181081"/>
              <a:ext cx="1527049" cy="825548"/>
              <a:chOff x="5647357" y="5181081"/>
              <a:chExt cx="1527049" cy="825548"/>
            </a:xfrm>
          </p:grpSpPr>
          <p:sp>
            <p:nvSpPr>
              <p:cNvPr id="50" name="Rectangle 49"/>
              <p:cNvSpPr/>
              <p:nvPr/>
            </p:nvSpPr>
            <p:spPr bwMode="auto">
              <a:xfrm>
                <a:off x="5647357" y="5181081"/>
                <a:ext cx="1285753" cy="825548"/>
              </a:xfrm>
              <a:prstGeom prst="rect">
                <a:avLst/>
              </a:prstGeom>
              <a:solidFill>
                <a:schemeClr val="bg2">
                  <a:lumMod val="20000"/>
                  <a:lumOff val="80000"/>
                  <a:alpha val="75000"/>
                </a:schemeClr>
              </a:solidFill>
              <a:ln>
                <a:solidFill>
                  <a:schemeClr val="bg2">
                    <a:lumMod val="60000"/>
                    <a:lumOff val="40000"/>
                  </a:schemeClr>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45720" tIns="45720" rIns="45720" bIns="45720" numCol="1" spcCol="0" rtlCol="0" fromWordArt="0" anchor="t" anchorCtr="0" forceAA="0" compatLnSpc="1">
                <a:prstTxWarp prst="textNoShape">
                  <a:avLst/>
                </a:prstTxWarp>
                <a:noAutofit/>
              </a:bodyPr>
              <a:lstStyle/>
              <a:p>
                <a:pPr defTabSz="914099" fontAlgn="base">
                  <a:spcBef>
                    <a:spcPct val="0"/>
                  </a:spcBef>
                  <a:spcAft>
                    <a:spcPct val="0"/>
                  </a:spcAft>
                </a:pPr>
                <a:r>
                  <a:rPr lang="en-US" sz="1600" dirty="0" err="1" smtClean="0">
                    <a:solidFill>
                      <a:schemeClr val="tx1">
                        <a:lumMod val="65000"/>
                        <a:lumOff val="35000"/>
                      </a:schemeClr>
                    </a:solidFill>
                    <a:ea typeface="Segoe UI" pitchFamily="34" charset="0"/>
                    <a:cs typeface="Segoe UI" pitchFamily="34" charset="0"/>
                  </a:rPr>
                  <a:t>WebJob</a:t>
                </a:r>
                <a:endParaRPr lang="en-US" sz="1600" dirty="0" smtClean="0">
                  <a:solidFill>
                    <a:schemeClr val="tx1">
                      <a:lumMod val="65000"/>
                      <a:lumOff val="35000"/>
                    </a:schemeClr>
                  </a:solidFill>
                  <a:ea typeface="Segoe UI" pitchFamily="34" charset="0"/>
                  <a:cs typeface="Segoe UI" pitchFamily="34" charset="0"/>
                </a:endParaRPr>
              </a:p>
            </p:txBody>
          </p:sp>
          <p:pic>
            <p:nvPicPr>
              <p:cNvPr id="51" name="Picture 50"/>
              <p:cNvPicPr>
                <a:picLocks noChangeAspect="1"/>
              </p:cNvPicPr>
              <p:nvPr/>
            </p:nvPicPr>
            <p:blipFill>
              <a:blip r:embed="rId2"/>
              <a:stretch>
                <a:fillRect/>
              </a:stretch>
            </p:blipFill>
            <p:spPr>
              <a:xfrm>
                <a:off x="6753910" y="5189567"/>
                <a:ext cx="420496" cy="432326"/>
              </a:xfrm>
              <a:prstGeom prst="rect">
                <a:avLst/>
              </a:prstGeom>
            </p:spPr>
          </p:pic>
        </p:grpSp>
        <p:pic>
          <p:nvPicPr>
            <p:cNvPr id="49" name="Picture 48"/>
            <p:cNvPicPr>
              <a:picLocks noChangeAspect="1"/>
            </p:cNvPicPr>
            <p:nvPr/>
          </p:nvPicPr>
          <p:blipFill>
            <a:blip r:embed="rId3"/>
            <a:stretch>
              <a:fillRect/>
            </a:stretch>
          </p:blipFill>
          <p:spPr>
            <a:xfrm>
              <a:off x="6173273" y="5504682"/>
              <a:ext cx="730013" cy="793440"/>
            </a:xfrm>
            <a:prstGeom prst="rect">
              <a:avLst/>
            </a:prstGeom>
          </p:spPr>
        </p:pic>
      </p:grpSp>
      <p:sp>
        <p:nvSpPr>
          <p:cNvPr id="13" name="TextBox 12"/>
          <p:cNvSpPr txBox="1"/>
          <p:nvPr/>
        </p:nvSpPr>
        <p:spPr>
          <a:xfrm rot="20316549">
            <a:off x="4157443" y="2695163"/>
            <a:ext cx="2266646" cy="246221"/>
          </a:xfrm>
          <a:prstGeom prst="rect">
            <a:avLst/>
          </a:prstGeom>
          <a:noFill/>
        </p:spPr>
        <p:txBody>
          <a:bodyPr wrap="none" lIns="0" tIns="0" rIns="0" bIns="0" rtlCol="0">
            <a:spAutoFit/>
          </a:bodyPr>
          <a:lstStyle/>
          <a:p>
            <a:r>
              <a:rPr lang="en-US" sz="1600" spc="-70" dirty="0" smtClean="0">
                <a:gradFill>
                  <a:gsLst>
                    <a:gs pos="2917">
                      <a:schemeClr val="bg2"/>
                    </a:gs>
                    <a:gs pos="95000">
                      <a:schemeClr val="bg2"/>
                    </a:gs>
                  </a:gsLst>
                  <a:lin ang="5400000" scaled="0"/>
                </a:gradFill>
              </a:rPr>
              <a:t>&lt;&lt;Run app functionality&gt;&gt;</a:t>
            </a:r>
          </a:p>
        </p:txBody>
      </p:sp>
      <p:grpSp>
        <p:nvGrpSpPr>
          <p:cNvPr id="36" name="Group 35"/>
          <p:cNvGrpSpPr/>
          <p:nvPr/>
        </p:nvGrpSpPr>
        <p:grpSpPr>
          <a:xfrm>
            <a:off x="6542048" y="1786807"/>
            <a:ext cx="2093348" cy="1500723"/>
            <a:chOff x="5552962" y="2500157"/>
            <a:chExt cx="2093348" cy="1500723"/>
          </a:xfrm>
        </p:grpSpPr>
        <p:sp>
          <p:nvSpPr>
            <p:cNvPr id="24" name="Arc 23"/>
            <p:cNvSpPr/>
            <p:nvPr/>
          </p:nvSpPr>
          <p:spPr>
            <a:xfrm rot="8695172">
              <a:off x="5552962" y="3264463"/>
              <a:ext cx="754529" cy="736417"/>
            </a:xfrm>
            <a:prstGeom prst="arc">
              <a:avLst>
                <a:gd name="adj1" fmla="val 2097834"/>
                <a:gd name="adj2" fmla="val 366333"/>
              </a:avLst>
            </a:prstGeom>
            <a:ln w="53975">
              <a:solidFill>
                <a:schemeClr val="bg2"/>
              </a:solidFill>
              <a:headEnd type="diamond" w="sm" len="med"/>
              <a:tailEnd type="stealth" w="lg" len="lg"/>
            </a:ln>
          </p:spPr>
          <p:style>
            <a:lnRef idx="1">
              <a:schemeClr val="accent4"/>
            </a:lnRef>
            <a:fillRef idx="0">
              <a:schemeClr val="accent4"/>
            </a:fillRef>
            <a:effectRef idx="0">
              <a:schemeClr val="accent4"/>
            </a:effectRef>
            <a:fontRef idx="minor">
              <a:schemeClr val="tx1"/>
            </a:fontRef>
          </p:style>
          <p:txBody>
            <a:bodyPr rtlCol="0" anchor="ctr"/>
            <a:lstStyle/>
            <a:p>
              <a:pPr algn="ctr"/>
              <a:endParaRPr lang="en-US" sz="1764">
                <a:latin typeface="Segoe UI Light" panose="020B0502040204020203" pitchFamily="34" charset="0"/>
                <a:cs typeface="Segoe UI Light" panose="020B0502040204020203" pitchFamily="34" charset="0"/>
              </a:endParaRPr>
            </a:p>
          </p:txBody>
        </p:sp>
        <p:grpSp>
          <p:nvGrpSpPr>
            <p:cNvPr id="17" name="Group 16"/>
            <p:cNvGrpSpPr/>
            <p:nvPr/>
          </p:nvGrpSpPr>
          <p:grpSpPr>
            <a:xfrm>
              <a:off x="5651115" y="2500157"/>
              <a:ext cx="1995195" cy="1307309"/>
              <a:chOff x="4395610" y="3071229"/>
              <a:chExt cx="1995195" cy="1307309"/>
            </a:xfrm>
          </p:grpSpPr>
          <p:sp>
            <p:nvSpPr>
              <p:cNvPr id="18" name="Rectangle 17"/>
              <p:cNvSpPr/>
              <p:nvPr/>
            </p:nvSpPr>
            <p:spPr bwMode="auto">
              <a:xfrm>
                <a:off x="4395610" y="3071229"/>
                <a:ext cx="1784947" cy="1118626"/>
              </a:xfrm>
              <a:prstGeom prst="rect">
                <a:avLst/>
              </a:prstGeom>
              <a:solidFill>
                <a:schemeClr val="bg2">
                  <a:lumMod val="20000"/>
                  <a:lumOff val="80000"/>
                  <a:alpha val="75000"/>
                </a:schemeClr>
              </a:solidFill>
              <a:ln>
                <a:solidFill>
                  <a:schemeClr val="bg2">
                    <a:lumMod val="60000"/>
                    <a:lumOff val="40000"/>
                  </a:schemeClr>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45720" tIns="45720" rIns="45720" bIns="45720" numCol="1" spcCol="0" rtlCol="0" fromWordArt="0" anchor="t" anchorCtr="0" forceAA="0" compatLnSpc="1">
                <a:prstTxWarp prst="textNoShape">
                  <a:avLst/>
                </a:prstTxWarp>
                <a:noAutofit/>
              </a:bodyPr>
              <a:lstStyle/>
              <a:p>
                <a:pPr defTabSz="914099" fontAlgn="base">
                  <a:spcBef>
                    <a:spcPct val="0"/>
                  </a:spcBef>
                  <a:spcAft>
                    <a:spcPct val="0"/>
                  </a:spcAft>
                </a:pPr>
                <a:r>
                  <a:rPr lang="en-US" sz="1600" dirty="0" smtClean="0">
                    <a:solidFill>
                      <a:schemeClr val="tx1">
                        <a:lumMod val="65000"/>
                        <a:lumOff val="35000"/>
                      </a:schemeClr>
                    </a:solidFill>
                    <a:ea typeface="Segoe UI" pitchFamily="34" charset="0"/>
                    <a:cs typeface="Segoe UI" pitchFamily="34" charset="0"/>
                  </a:rPr>
                  <a:t>Provider Hosted Apps</a:t>
                </a:r>
              </a:p>
            </p:txBody>
          </p:sp>
          <p:pic>
            <p:nvPicPr>
              <p:cNvPr id="19" name="Picture 18"/>
              <p:cNvPicPr>
                <a:picLocks noChangeAspect="1"/>
              </p:cNvPicPr>
              <p:nvPr/>
            </p:nvPicPr>
            <p:blipFill>
              <a:blip r:embed="rId4"/>
              <a:stretch>
                <a:fillRect/>
              </a:stretch>
            </p:blipFill>
            <p:spPr>
              <a:xfrm>
                <a:off x="5246592" y="3476941"/>
                <a:ext cx="529349" cy="417312"/>
              </a:xfrm>
              <a:prstGeom prst="rect">
                <a:avLst/>
              </a:prstGeom>
            </p:spPr>
          </p:pic>
          <p:pic>
            <p:nvPicPr>
              <p:cNvPr id="20" name="Picture 19"/>
              <p:cNvPicPr>
                <a:picLocks noChangeAspect="1"/>
              </p:cNvPicPr>
              <p:nvPr/>
            </p:nvPicPr>
            <p:blipFill>
              <a:blip r:embed="rId4"/>
              <a:stretch>
                <a:fillRect/>
              </a:stretch>
            </p:blipFill>
            <p:spPr>
              <a:xfrm>
                <a:off x="5581574" y="3585493"/>
                <a:ext cx="556200" cy="438480"/>
              </a:xfrm>
              <a:prstGeom prst="rect">
                <a:avLst/>
              </a:prstGeom>
            </p:spPr>
          </p:pic>
          <p:pic>
            <p:nvPicPr>
              <p:cNvPr id="21" name="Picture 20"/>
              <p:cNvPicPr>
                <a:picLocks noChangeAspect="1"/>
              </p:cNvPicPr>
              <p:nvPr/>
            </p:nvPicPr>
            <p:blipFill>
              <a:blip r:embed="rId2"/>
              <a:stretch>
                <a:fillRect/>
              </a:stretch>
            </p:blipFill>
            <p:spPr>
              <a:xfrm>
                <a:off x="5970309" y="3700199"/>
                <a:ext cx="420496" cy="432326"/>
              </a:xfrm>
              <a:prstGeom prst="rect">
                <a:avLst/>
              </a:prstGeom>
            </p:spPr>
          </p:pic>
          <p:pic>
            <p:nvPicPr>
              <p:cNvPr id="22" name="Picture 21"/>
              <p:cNvPicPr>
                <a:picLocks noChangeAspect="1"/>
              </p:cNvPicPr>
              <p:nvPr/>
            </p:nvPicPr>
            <p:blipFill>
              <a:blip r:embed="rId5"/>
              <a:stretch>
                <a:fillRect/>
              </a:stretch>
            </p:blipFill>
            <p:spPr>
              <a:xfrm>
                <a:off x="4893565" y="3772769"/>
                <a:ext cx="688009" cy="605769"/>
              </a:xfrm>
              <a:prstGeom prst="rect">
                <a:avLst/>
              </a:prstGeom>
            </p:spPr>
          </p:pic>
        </p:grpSp>
      </p:grpSp>
      <p:cxnSp>
        <p:nvCxnSpPr>
          <p:cNvPr id="25" name="Straight Arrow Connector 24"/>
          <p:cNvCxnSpPr/>
          <p:nvPr/>
        </p:nvCxnSpPr>
        <p:spPr>
          <a:xfrm flipH="1" flipV="1">
            <a:off x="3708005" y="4273667"/>
            <a:ext cx="2495076" cy="1036904"/>
          </a:xfrm>
          <a:prstGeom prst="straightConnector1">
            <a:avLst/>
          </a:prstGeom>
          <a:ln w="28575">
            <a:solidFill>
              <a:schemeClr val="accent1"/>
            </a:solidFill>
            <a:prstDash val="sysDash"/>
            <a:headEnd type="none" w="lg" len="lg"/>
            <a:tailEnd type="stealth" w="lg" len="lg"/>
          </a:ln>
          <a:effectLst/>
        </p:spPr>
        <p:style>
          <a:lnRef idx="1">
            <a:schemeClr val="accent4"/>
          </a:lnRef>
          <a:fillRef idx="0">
            <a:schemeClr val="accent4"/>
          </a:fillRef>
          <a:effectRef idx="0">
            <a:schemeClr val="accent4"/>
          </a:effectRef>
          <a:fontRef idx="minor">
            <a:schemeClr val="tx1"/>
          </a:fontRef>
        </p:style>
      </p:cxnSp>
      <p:sp>
        <p:nvSpPr>
          <p:cNvPr id="26" name="TextBox 25"/>
          <p:cNvSpPr txBox="1"/>
          <p:nvPr/>
        </p:nvSpPr>
        <p:spPr>
          <a:xfrm rot="1287592">
            <a:off x="4073255" y="4579573"/>
            <a:ext cx="2192203" cy="215444"/>
          </a:xfrm>
          <a:prstGeom prst="rect">
            <a:avLst/>
          </a:prstGeom>
          <a:noFill/>
        </p:spPr>
        <p:txBody>
          <a:bodyPr wrap="none" lIns="0" tIns="0" rIns="0" bIns="0" rtlCol="0">
            <a:spAutoFit/>
          </a:bodyPr>
          <a:lstStyle/>
          <a:p>
            <a:r>
              <a:rPr lang="en-US" sz="1400" spc="-70" dirty="0" smtClean="0">
                <a:gradFill>
                  <a:gsLst>
                    <a:gs pos="2917">
                      <a:schemeClr val="bg2"/>
                    </a:gs>
                    <a:gs pos="95000">
                      <a:schemeClr val="bg2"/>
                    </a:gs>
                  </a:gsLst>
                  <a:lin ang="5400000" scaled="0"/>
                </a:gradFill>
              </a:rPr>
              <a:t>&lt;&lt; Perform needed actions&gt;&gt;</a:t>
            </a:r>
          </a:p>
        </p:txBody>
      </p:sp>
      <p:grpSp>
        <p:nvGrpSpPr>
          <p:cNvPr id="41" name="Group 40"/>
          <p:cNvGrpSpPr/>
          <p:nvPr/>
        </p:nvGrpSpPr>
        <p:grpSpPr>
          <a:xfrm>
            <a:off x="1049064" y="1984193"/>
            <a:ext cx="3640606" cy="2219845"/>
            <a:chOff x="942102" y="1153312"/>
            <a:chExt cx="3640606" cy="2219845"/>
          </a:xfrm>
        </p:grpSpPr>
        <p:grpSp>
          <p:nvGrpSpPr>
            <p:cNvPr id="15" name="Group 14"/>
            <p:cNvGrpSpPr>
              <a:grpSpLocks noChangeAspect="1"/>
            </p:cNvGrpSpPr>
            <p:nvPr/>
          </p:nvGrpSpPr>
          <p:grpSpPr>
            <a:xfrm>
              <a:off x="942102" y="1487871"/>
              <a:ext cx="3244601" cy="1885286"/>
              <a:chOff x="2145551" y="3618082"/>
              <a:chExt cx="4168413" cy="2422070"/>
            </a:xfrm>
          </p:grpSpPr>
          <p:sp>
            <p:nvSpPr>
              <p:cNvPr id="7" name="Rectangle 6"/>
              <p:cNvSpPr/>
              <p:nvPr/>
            </p:nvSpPr>
            <p:spPr bwMode="auto">
              <a:xfrm>
                <a:off x="2145551" y="3618082"/>
                <a:ext cx="4168413" cy="1799135"/>
              </a:xfrm>
              <a:prstGeom prst="rect">
                <a:avLst/>
              </a:prstGeom>
              <a:solidFill>
                <a:schemeClr val="bg1">
                  <a:lumMod val="95000"/>
                  <a:alpha val="80000"/>
                </a:schemeClr>
              </a:solidFill>
              <a:ln>
                <a:solidFill>
                  <a:schemeClr val="accent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t" anchorCtr="0" forceAA="0" compatLnSpc="1">
                <a:prstTxWarp prst="textNoShape">
                  <a:avLst/>
                </a:prstTxWarp>
                <a:noAutofit/>
              </a:bodyPr>
              <a:lstStyle/>
              <a:p>
                <a:pPr defTabSz="914099" fontAlgn="base">
                  <a:spcBef>
                    <a:spcPct val="0"/>
                  </a:spcBef>
                  <a:spcAft>
                    <a:spcPct val="0"/>
                  </a:spcAft>
                </a:pPr>
                <a:r>
                  <a:rPr lang="en-US" sz="2000" spc="-52" dirty="0" smtClean="0">
                    <a:solidFill>
                      <a:schemeClr val="tx1">
                        <a:lumMod val="75000"/>
                        <a:lumOff val="25000"/>
                      </a:schemeClr>
                    </a:solidFill>
                    <a:latin typeface="Segoe UI Light" panose="020B0502040204020203" pitchFamily="34" charset="0"/>
                    <a:cs typeface="Segoe UI Light" panose="020B0502040204020203" pitchFamily="34" charset="0"/>
                  </a:rPr>
                  <a:t>SharePoint</a:t>
                </a:r>
                <a:endParaRPr lang="en-US" sz="2000" spc="-52" dirty="0">
                  <a:solidFill>
                    <a:schemeClr val="tx1">
                      <a:lumMod val="75000"/>
                      <a:lumOff val="25000"/>
                    </a:schemeClr>
                  </a:solidFill>
                  <a:latin typeface="Segoe UI Light" panose="020B0502040204020203" pitchFamily="34" charset="0"/>
                  <a:cs typeface="Segoe UI Light" panose="020B0502040204020203" pitchFamily="34" charset="0"/>
                </a:endParaRPr>
              </a:p>
            </p:txBody>
          </p:sp>
          <p:sp>
            <p:nvSpPr>
              <p:cNvPr id="5" name="Rectangle 4"/>
              <p:cNvSpPr/>
              <p:nvPr/>
            </p:nvSpPr>
            <p:spPr bwMode="auto">
              <a:xfrm>
                <a:off x="3165957" y="4449234"/>
                <a:ext cx="2809797" cy="1000339"/>
              </a:xfrm>
              <a:prstGeom prst="rect">
                <a:avLst/>
              </a:prstGeom>
              <a:solidFill>
                <a:schemeClr val="bg1"/>
              </a:solidFill>
              <a:ln>
                <a:solidFill>
                  <a:schemeClr val="bg1"/>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pic>
            <p:nvPicPr>
              <p:cNvPr id="2" name="Picture 1"/>
              <p:cNvPicPr>
                <a:picLocks noChangeAspect="1"/>
              </p:cNvPicPr>
              <p:nvPr/>
            </p:nvPicPr>
            <p:blipFill>
              <a:blip r:embed="rId6"/>
              <a:stretch>
                <a:fillRect/>
              </a:stretch>
            </p:blipFill>
            <p:spPr>
              <a:xfrm>
                <a:off x="2409438" y="4157130"/>
                <a:ext cx="3640637" cy="1883022"/>
              </a:xfrm>
              <a:prstGeom prst="rect">
                <a:avLst/>
              </a:prstGeom>
            </p:spPr>
          </p:pic>
        </p:grpSp>
        <p:pic>
          <p:nvPicPr>
            <p:cNvPr id="33" name="Picture 32"/>
            <p:cNvPicPr>
              <a:picLocks noChangeAspect="1"/>
            </p:cNvPicPr>
            <p:nvPr/>
          </p:nvPicPr>
          <p:blipFill>
            <a:blip r:embed="rId7"/>
            <a:stretch>
              <a:fillRect/>
            </a:stretch>
          </p:blipFill>
          <p:spPr>
            <a:xfrm>
              <a:off x="3562524" y="1153312"/>
              <a:ext cx="1020184" cy="669117"/>
            </a:xfrm>
            <a:prstGeom prst="rect">
              <a:avLst/>
            </a:prstGeom>
          </p:spPr>
        </p:pic>
      </p:grpSp>
      <p:grpSp>
        <p:nvGrpSpPr>
          <p:cNvPr id="52" name="Group 51"/>
          <p:cNvGrpSpPr/>
          <p:nvPr/>
        </p:nvGrpSpPr>
        <p:grpSpPr>
          <a:xfrm>
            <a:off x="9456905" y="3399907"/>
            <a:ext cx="1746418" cy="1114521"/>
            <a:chOff x="7465491" y="5209929"/>
            <a:chExt cx="1746418" cy="1114521"/>
          </a:xfrm>
        </p:grpSpPr>
        <p:grpSp>
          <p:nvGrpSpPr>
            <p:cNvPr id="53" name="Group 52"/>
            <p:cNvGrpSpPr/>
            <p:nvPr/>
          </p:nvGrpSpPr>
          <p:grpSpPr>
            <a:xfrm>
              <a:off x="7465491" y="5209929"/>
              <a:ext cx="1746418" cy="825548"/>
              <a:chOff x="5427988" y="5181081"/>
              <a:chExt cx="1746418" cy="825548"/>
            </a:xfrm>
          </p:grpSpPr>
          <p:sp>
            <p:nvSpPr>
              <p:cNvPr id="55" name="Rectangle 54"/>
              <p:cNvSpPr/>
              <p:nvPr/>
            </p:nvSpPr>
            <p:spPr bwMode="auto">
              <a:xfrm>
                <a:off x="5427988" y="5181081"/>
                <a:ext cx="1505122" cy="825548"/>
              </a:xfrm>
              <a:prstGeom prst="rect">
                <a:avLst/>
              </a:prstGeom>
              <a:solidFill>
                <a:schemeClr val="bg2">
                  <a:lumMod val="20000"/>
                  <a:lumOff val="80000"/>
                  <a:alpha val="75000"/>
                </a:schemeClr>
              </a:solidFill>
              <a:ln>
                <a:solidFill>
                  <a:schemeClr val="bg2">
                    <a:lumMod val="60000"/>
                    <a:lumOff val="40000"/>
                  </a:schemeClr>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45720" tIns="45720" rIns="45720" bIns="45720" numCol="1" spcCol="0" rtlCol="0" fromWordArt="0" anchor="t" anchorCtr="0" forceAA="0" compatLnSpc="1">
                <a:prstTxWarp prst="textNoShape">
                  <a:avLst/>
                </a:prstTxWarp>
                <a:noAutofit/>
              </a:bodyPr>
              <a:lstStyle/>
              <a:p>
                <a:pPr defTabSz="914099" fontAlgn="base">
                  <a:spcBef>
                    <a:spcPct val="0"/>
                  </a:spcBef>
                  <a:spcAft>
                    <a:spcPct val="0"/>
                  </a:spcAft>
                </a:pPr>
                <a:r>
                  <a:rPr lang="en-US" sz="1600" dirty="0" smtClean="0">
                    <a:solidFill>
                      <a:schemeClr val="tx1">
                        <a:lumMod val="65000"/>
                        <a:lumOff val="35000"/>
                      </a:schemeClr>
                    </a:solidFill>
                    <a:ea typeface="Segoe UI" pitchFamily="34" charset="0"/>
                    <a:cs typeface="Segoe UI" pitchFamily="34" charset="0"/>
                  </a:rPr>
                  <a:t>Storage </a:t>
                </a:r>
                <a:br>
                  <a:rPr lang="en-US" sz="1600" dirty="0" smtClean="0">
                    <a:solidFill>
                      <a:schemeClr val="tx1">
                        <a:lumMod val="65000"/>
                        <a:lumOff val="35000"/>
                      </a:schemeClr>
                    </a:solidFill>
                    <a:ea typeface="Segoe UI" pitchFamily="34" charset="0"/>
                    <a:cs typeface="Segoe UI" pitchFamily="34" charset="0"/>
                  </a:rPr>
                </a:br>
                <a:r>
                  <a:rPr lang="en-US" sz="1600" dirty="0" smtClean="0">
                    <a:solidFill>
                      <a:schemeClr val="tx1">
                        <a:lumMod val="65000"/>
                        <a:lumOff val="35000"/>
                      </a:schemeClr>
                    </a:solidFill>
                    <a:ea typeface="Segoe UI" pitchFamily="34" charset="0"/>
                    <a:cs typeface="Segoe UI" pitchFamily="34" charset="0"/>
                  </a:rPr>
                  <a:t>Queue</a:t>
                </a:r>
              </a:p>
            </p:txBody>
          </p:sp>
          <p:pic>
            <p:nvPicPr>
              <p:cNvPr id="56" name="Picture 55"/>
              <p:cNvPicPr>
                <a:picLocks noChangeAspect="1"/>
              </p:cNvPicPr>
              <p:nvPr/>
            </p:nvPicPr>
            <p:blipFill>
              <a:blip r:embed="rId2"/>
              <a:stretch>
                <a:fillRect/>
              </a:stretch>
            </p:blipFill>
            <p:spPr>
              <a:xfrm>
                <a:off x="6753910" y="5189567"/>
                <a:ext cx="420496" cy="432326"/>
              </a:xfrm>
              <a:prstGeom prst="rect">
                <a:avLst/>
              </a:prstGeom>
            </p:spPr>
          </p:pic>
        </p:grpSp>
        <p:pic>
          <p:nvPicPr>
            <p:cNvPr id="54" name="Picture 53"/>
            <p:cNvPicPr>
              <a:picLocks noChangeAspect="1"/>
            </p:cNvPicPr>
            <p:nvPr/>
          </p:nvPicPr>
          <p:blipFill>
            <a:blip r:embed="rId8"/>
            <a:stretch>
              <a:fillRect/>
            </a:stretch>
          </p:blipFill>
          <p:spPr>
            <a:xfrm>
              <a:off x="8060707" y="5531010"/>
              <a:ext cx="911161" cy="793440"/>
            </a:xfrm>
            <a:prstGeom prst="rect">
              <a:avLst/>
            </a:prstGeom>
          </p:spPr>
        </p:pic>
      </p:grpSp>
      <p:cxnSp>
        <p:nvCxnSpPr>
          <p:cNvPr id="58" name="Straight Arrow Connector 57"/>
          <p:cNvCxnSpPr/>
          <p:nvPr/>
        </p:nvCxnSpPr>
        <p:spPr>
          <a:xfrm flipH="1" flipV="1">
            <a:off x="8612340" y="2402611"/>
            <a:ext cx="1597126" cy="880461"/>
          </a:xfrm>
          <a:prstGeom prst="straightConnector1">
            <a:avLst/>
          </a:prstGeom>
          <a:ln w="28575">
            <a:solidFill>
              <a:schemeClr val="accent1"/>
            </a:solidFill>
            <a:prstDash val="sysDash"/>
            <a:headEnd type="stealth" w="lg" len="lg"/>
            <a:tailEnd type="none" w="lg" len="lg"/>
          </a:ln>
          <a:effectLst/>
        </p:spPr>
        <p:style>
          <a:lnRef idx="1">
            <a:schemeClr val="accent4"/>
          </a:lnRef>
          <a:fillRef idx="0">
            <a:schemeClr val="accent4"/>
          </a:fillRef>
          <a:effectRef idx="0">
            <a:schemeClr val="accent4"/>
          </a:effectRef>
          <a:fontRef idx="minor">
            <a:schemeClr val="tx1"/>
          </a:fontRef>
        </p:style>
      </p:cxnSp>
      <p:cxnSp>
        <p:nvCxnSpPr>
          <p:cNvPr id="60" name="Straight Arrow Connector 59"/>
          <p:cNvCxnSpPr/>
          <p:nvPr/>
        </p:nvCxnSpPr>
        <p:spPr>
          <a:xfrm flipV="1">
            <a:off x="7825189" y="4355409"/>
            <a:ext cx="2226932" cy="1066600"/>
          </a:xfrm>
          <a:prstGeom prst="straightConnector1">
            <a:avLst/>
          </a:prstGeom>
          <a:ln w="28575">
            <a:solidFill>
              <a:schemeClr val="accent1"/>
            </a:solidFill>
            <a:prstDash val="sysDash"/>
            <a:headEnd type="stealth" w="lg" len="lg"/>
            <a:tailEnd type="none" w="lg" len="lg"/>
          </a:ln>
          <a:effectLst/>
        </p:spPr>
        <p:style>
          <a:lnRef idx="1">
            <a:schemeClr val="accent4"/>
          </a:lnRef>
          <a:fillRef idx="0">
            <a:schemeClr val="accent4"/>
          </a:fillRef>
          <a:effectRef idx="0">
            <a:schemeClr val="accent4"/>
          </a:effectRef>
          <a:fontRef idx="minor">
            <a:schemeClr val="tx1"/>
          </a:fontRef>
        </p:style>
      </p:cxnSp>
      <p:grpSp>
        <p:nvGrpSpPr>
          <p:cNvPr id="27" name="Group 26"/>
          <p:cNvGrpSpPr/>
          <p:nvPr/>
        </p:nvGrpSpPr>
        <p:grpSpPr>
          <a:xfrm>
            <a:off x="4143908" y="3437525"/>
            <a:ext cx="514401" cy="514401"/>
            <a:chOff x="492" y="17985"/>
            <a:chExt cx="524853" cy="524853"/>
          </a:xfrm>
        </p:grpSpPr>
        <p:sp>
          <p:nvSpPr>
            <p:cNvPr id="28" name="Oval 27"/>
            <p:cNvSpPr/>
            <p:nvPr/>
          </p:nvSpPr>
          <p:spPr>
            <a:xfrm>
              <a:off x="492" y="17985"/>
              <a:ext cx="524853" cy="524853"/>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9" name="Oval 4"/>
            <p:cNvSpPr/>
            <p:nvPr/>
          </p:nvSpPr>
          <p:spPr>
            <a:xfrm>
              <a:off x="77355" y="94848"/>
              <a:ext cx="371127" cy="3711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1045470">
                <a:lnSpc>
                  <a:spcPct val="90000"/>
                </a:lnSpc>
                <a:spcBef>
                  <a:spcPct val="0"/>
                </a:spcBef>
                <a:spcAft>
                  <a:spcPct val="35000"/>
                </a:spcAft>
              </a:pPr>
              <a:r>
                <a:rPr lang="fi-FI" sz="2352" dirty="0" smtClean="0"/>
                <a:t>1</a:t>
              </a:r>
              <a:endParaRPr lang="en-US" sz="2352" dirty="0"/>
            </a:p>
          </p:txBody>
        </p:sp>
      </p:grpSp>
      <p:cxnSp>
        <p:nvCxnSpPr>
          <p:cNvPr id="12" name="Straight Arrow Connector 11"/>
          <p:cNvCxnSpPr>
            <a:endCxn id="2" idx="3"/>
          </p:cNvCxnSpPr>
          <p:nvPr/>
        </p:nvCxnSpPr>
        <p:spPr>
          <a:xfrm flipH="1">
            <a:off x="4088260" y="2509276"/>
            <a:ext cx="2383251" cy="961911"/>
          </a:xfrm>
          <a:prstGeom prst="straightConnector1">
            <a:avLst/>
          </a:prstGeom>
          <a:ln w="28575">
            <a:solidFill>
              <a:schemeClr val="accent1"/>
            </a:solidFill>
            <a:prstDash val="sysDash"/>
            <a:headEnd type="stealth" w="lg" len="lg"/>
            <a:tailEnd type="none" w="lg" len="lg"/>
          </a:ln>
          <a:effectLst/>
        </p:spPr>
        <p:style>
          <a:lnRef idx="1">
            <a:schemeClr val="accent4"/>
          </a:lnRef>
          <a:fillRef idx="0">
            <a:schemeClr val="accent4"/>
          </a:fillRef>
          <a:effectRef idx="0">
            <a:schemeClr val="accent4"/>
          </a:effectRef>
          <a:fontRef idx="minor">
            <a:schemeClr val="tx1"/>
          </a:fontRef>
        </p:style>
      </p:cxnSp>
      <p:grpSp>
        <p:nvGrpSpPr>
          <p:cNvPr id="67" name="Group 66"/>
          <p:cNvGrpSpPr/>
          <p:nvPr/>
        </p:nvGrpSpPr>
        <p:grpSpPr>
          <a:xfrm>
            <a:off x="8275019" y="1618466"/>
            <a:ext cx="514401" cy="514401"/>
            <a:chOff x="492" y="17985"/>
            <a:chExt cx="524853" cy="524853"/>
          </a:xfrm>
        </p:grpSpPr>
        <p:sp>
          <p:nvSpPr>
            <p:cNvPr id="68" name="Oval 67"/>
            <p:cNvSpPr/>
            <p:nvPr/>
          </p:nvSpPr>
          <p:spPr>
            <a:xfrm>
              <a:off x="492" y="17985"/>
              <a:ext cx="524853" cy="524853"/>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69" name="Oval 4"/>
            <p:cNvSpPr/>
            <p:nvPr/>
          </p:nvSpPr>
          <p:spPr>
            <a:xfrm>
              <a:off x="77355" y="94848"/>
              <a:ext cx="371127" cy="3711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1045470">
                <a:lnSpc>
                  <a:spcPct val="90000"/>
                </a:lnSpc>
                <a:spcBef>
                  <a:spcPct val="0"/>
                </a:spcBef>
                <a:spcAft>
                  <a:spcPct val="35000"/>
                </a:spcAft>
              </a:pPr>
              <a:r>
                <a:rPr lang="fi-FI" sz="2352" dirty="0"/>
                <a:t>2</a:t>
              </a:r>
              <a:endParaRPr lang="en-US" sz="2352" dirty="0"/>
            </a:p>
          </p:txBody>
        </p:sp>
      </p:grpSp>
      <p:grpSp>
        <p:nvGrpSpPr>
          <p:cNvPr id="70" name="Group 69"/>
          <p:cNvGrpSpPr/>
          <p:nvPr/>
        </p:nvGrpSpPr>
        <p:grpSpPr>
          <a:xfrm>
            <a:off x="9024842" y="3903422"/>
            <a:ext cx="514401" cy="514401"/>
            <a:chOff x="492" y="17985"/>
            <a:chExt cx="524853" cy="524853"/>
          </a:xfrm>
        </p:grpSpPr>
        <p:sp>
          <p:nvSpPr>
            <p:cNvPr id="71" name="Oval 70"/>
            <p:cNvSpPr/>
            <p:nvPr/>
          </p:nvSpPr>
          <p:spPr>
            <a:xfrm>
              <a:off x="492" y="17985"/>
              <a:ext cx="524853" cy="524853"/>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72" name="Oval 4"/>
            <p:cNvSpPr/>
            <p:nvPr/>
          </p:nvSpPr>
          <p:spPr>
            <a:xfrm>
              <a:off x="77355" y="94848"/>
              <a:ext cx="371127" cy="3711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1045470">
                <a:lnSpc>
                  <a:spcPct val="90000"/>
                </a:lnSpc>
                <a:spcBef>
                  <a:spcPct val="0"/>
                </a:spcBef>
                <a:spcAft>
                  <a:spcPct val="35000"/>
                </a:spcAft>
              </a:pPr>
              <a:r>
                <a:rPr lang="fi-FI" sz="2352" dirty="0"/>
                <a:t>3</a:t>
              </a:r>
              <a:endParaRPr lang="en-US" sz="2352" dirty="0"/>
            </a:p>
          </p:txBody>
        </p:sp>
      </p:grpSp>
      <p:grpSp>
        <p:nvGrpSpPr>
          <p:cNvPr id="73" name="Group 72"/>
          <p:cNvGrpSpPr/>
          <p:nvPr/>
        </p:nvGrpSpPr>
        <p:grpSpPr>
          <a:xfrm>
            <a:off x="6110413" y="5422009"/>
            <a:ext cx="514401" cy="514401"/>
            <a:chOff x="492" y="17985"/>
            <a:chExt cx="524853" cy="524853"/>
          </a:xfrm>
        </p:grpSpPr>
        <p:sp>
          <p:nvSpPr>
            <p:cNvPr id="74" name="Oval 73"/>
            <p:cNvSpPr/>
            <p:nvPr/>
          </p:nvSpPr>
          <p:spPr>
            <a:xfrm>
              <a:off x="492" y="17985"/>
              <a:ext cx="524853" cy="524853"/>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75" name="Oval 4"/>
            <p:cNvSpPr/>
            <p:nvPr/>
          </p:nvSpPr>
          <p:spPr>
            <a:xfrm>
              <a:off x="77355" y="94848"/>
              <a:ext cx="371127" cy="3711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1045470">
                <a:lnSpc>
                  <a:spcPct val="90000"/>
                </a:lnSpc>
                <a:spcBef>
                  <a:spcPct val="0"/>
                </a:spcBef>
                <a:spcAft>
                  <a:spcPct val="35000"/>
                </a:spcAft>
              </a:pPr>
              <a:r>
                <a:rPr lang="fi-FI" sz="2352" dirty="0"/>
                <a:t>4</a:t>
              </a:r>
              <a:endParaRPr lang="en-US" sz="2352" dirty="0"/>
            </a:p>
          </p:txBody>
        </p:sp>
      </p:grpSp>
      <p:sp>
        <p:nvSpPr>
          <p:cNvPr id="76" name="TextBox 75"/>
          <p:cNvSpPr txBox="1"/>
          <p:nvPr/>
        </p:nvSpPr>
        <p:spPr>
          <a:xfrm rot="1803052">
            <a:off x="8692037" y="2599133"/>
            <a:ext cx="1429879" cy="215444"/>
          </a:xfrm>
          <a:prstGeom prst="rect">
            <a:avLst/>
          </a:prstGeom>
          <a:noFill/>
        </p:spPr>
        <p:txBody>
          <a:bodyPr wrap="none" lIns="0" tIns="0" rIns="0" bIns="0" rtlCol="0">
            <a:spAutoFit/>
          </a:bodyPr>
          <a:lstStyle/>
          <a:p>
            <a:r>
              <a:rPr lang="en-US" sz="1400" spc="-70" dirty="0" smtClean="0">
                <a:gradFill>
                  <a:gsLst>
                    <a:gs pos="2917">
                      <a:schemeClr val="bg2"/>
                    </a:gs>
                    <a:gs pos="95000">
                      <a:schemeClr val="bg2"/>
                    </a:gs>
                  </a:gsLst>
                  <a:lin ang="5400000" scaled="0"/>
                </a:gradFill>
              </a:rPr>
              <a:t>&lt;&lt;Add message&gt;&gt;</a:t>
            </a:r>
          </a:p>
        </p:txBody>
      </p:sp>
      <p:sp>
        <p:nvSpPr>
          <p:cNvPr id="77" name="TextBox 76"/>
          <p:cNvSpPr txBox="1"/>
          <p:nvPr/>
        </p:nvSpPr>
        <p:spPr>
          <a:xfrm rot="20074024">
            <a:off x="8163587" y="4710207"/>
            <a:ext cx="1183209" cy="215444"/>
          </a:xfrm>
          <a:prstGeom prst="rect">
            <a:avLst/>
          </a:prstGeom>
          <a:noFill/>
        </p:spPr>
        <p:txBody>
          <a:bodyPr wrap="none" lIns="0" tIns="0" rIns="0" bIns="0" rtlCol="0">
            <a:spAutoFit/>
          </a:bodyPr>
          <a:lstStyle/>
          <a:p>
            <a:r>
              <a:rPr lang="en-US" sz="1400" spc="-70" dirty="0" smtClean="0">
                <a:gradFill>
                  <a:gsLst>
                    <a:gs pos="2917">
                      <a:schemeClr val="bg2"/>
                    </a:gs>
                    <a:gs pos="95000">
                      <a:schemeClr val="bg2"/>
                    </a:gs>
                  </a:gsLst>
                  <a:lin ang="5400000" scaled="0"/>
                </a:gradFill>
              </a:rPr>
              <a:t>&lt;&lt;instantiate&gt;&gt;</a:t>
            </a:r>
          </a:p>
        </p:txBody>
      </p:sp>
      <p:sp>
        <p:nvSpPr>
          <p:cNvPr id="3" name="Title 2"/>
          <p:cNvSpPr>
            <a:spLocks noGrp="1"/>
          </p:cNvSpPr>
          <p:nvPr>
            <p:ph type="title"/>
          </p:nvPr>
        </p:nvSpPr>
        <p:spPr/>
        <p:txBody>
          <a:bodyPr/>
          <a:lstStyle/>
          <a:p>
            <a:r>
              <a:rPr lang="en-US" dirty="0" smtClean="0"/>
              <a:t>Asynchronous pattern with </a:t>
            </a:r>
            <a:r>
              <a:rPr lang="en-US" dirty="0" err="1" smtClean="0"/>
              <a:t>WebJobs</a:t>
            </a:r>
            <a:endParaRPr lang="en-GB" dirty="0"/>
          </a:p>
        </p:txBody>
      </p:sp>
    </p:spTree>
    <p:extLst>
      <p:ext uri="{BB962C8B-B14F-4D97-AF65-F5344CB8AC3E}">
        <p14:creationId xmlns:p14="http://schemas.microsoft.com/office/powerpoint/2010/main" val="364563999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1000"/>
                                        <p:tgtEl>
                                          <p:spTgt spid="13"/>
                                        </p:tgtEl>
                                      </p:cBhvr>
                                    </p:animEffect>
                                    <p:anim calcmode="lin" valueType="num">
                                      <p:cBhvr>
                                        <p:cTn id="13" dur="1000" fill="hold"/>
                                        <p:tgtEl>
                                          <p:spTgt spid="13"/>
                                        </p:tgtEl>
                                        <p:attrNameLst>
                                          <p:attrName>ppt_x</p:attrName>
                                        </p:attrNameLst>
                                      </p:cBhvr>
                                      <p:tavLst>
                                        <p:tav tm="0">
                                          <p:val>
                                            <p:strVal val="#ppt_x"/>
                                          </p:val>
                                        </p:tav>
                                        <p:tav tm="100000">
                                          <p:val>
                                            <p:strVal val="#ppt_x"/>
                                          </p:val>
                                        </p:tav>
                                      </p:tavLst>
                                    </p:anim>
                                    <p:anim calcmode="lin" valueType="num">
                                      <p:cBhvr>
                                        <p:cTn id="14"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76"/>
                                        </p:tgtEl>
                                        <p:attrNameLst>
                                          <p:attrName>style.visibility</p:attrName>
                                        </p:attrNameLst>
                                      </p:cBhvr>
                                      <p:to>
                                        <p:strVal val="visible"/>
                                      </p:to>
                                    </p:set>
                                    <p:animEffect transition="in" filter="fade">
                                      <p:cBhvr>
                                        <p:cTn id="19" dur="1000"/>
                                        <p:tgtEl>
                                          <p:spTgt spid="76"/>
                                        </p:tgtEl>
                                      </p:cBhvr>
                                    </p:animEffect>
                                    <p:anim calcmode="lin" valueType="num">
                                      <p:cBhvr>
                                        <p:cTn id="20" dur="1000" fill="hold"/>
                                        <p:tgtEl>
                                          <p:spTgt spid="76"/>
                                        </p:tgtEl>
                                        <p:attrNameLst>
                                          <p:attrName>ppt_x</p:attrName>
                                        </p:attrNameLst>
                                      </p:cBhvr>
                                      <p:tavLst>
                                        <p:tav tm="0">
                                          <p:val>
                                            <p:strVal val="#ppt_x"/>
                                          </p:val>
                                        </p:tav>
                                        <p:tav tm="100000">
                                          <p:val>
                                            <p:strVal val="#ppt_x"/>
                                          </p:val>
                                        </p:tav>
                                      </p:tavLst>
                                    </p:anim>
                                    <p:anim calcmode="lin" valueType="num">
                                      <p:cBhvr>
                                        <p:cTn id="21" dur="1000" fill="hold"/>
                                        <p:tgtEl>
                                          <p:spTgt spid="76"/>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58"/>
                                        </p:tgtEl>
                                        <p:attrNameLst>
                                          <p:attrName>style.visibility</p:attrName>
                                        </p:attrNameLst>
                                      </p:cBhvr>
                                      <p:to>
                                        <p:strVal val="visible"/>
                                      </p:to>
                                    </p:set>
                                    <p:animEffect transition="in" filter="fade">
                                      <p:cBhvr>
                                        <p:cTn id="24" dur="1000"/>
                                        <p:tgtEl>
                                          <p:spTgt spid="58"/>
                                        </p:tgtEl>
                                      </p:cBhvr>
                                    </p:animEffect>
                                    <p:anim calcmode="lin" valueType="num">
                                      <p:cBhvr>
                                        <p:cTn id="25" dur="1000" fill="hold"/>
                                        <p:tgtEl>
                                          <p:spTgt spid="58"/>
                                        </p:tgtEl>
                                        <p:attrNameLst>
                                          <p:attrName>ppt_x</p:attrName>
                                        </p:attrNameLst>
                                      </p:cBhvr>
                                      <p:tavLst>
                                        <p:tav tm="0">
                                          <p:val>
                                            <p:strVal val="#ppt_x"/>
                                          </p:val>
                                        </p:tav>
                                        <p:tav tm="100000">
                                          <p:val>
                                            <p:strVal val="#ppt_x"/>
                                          </p:val>
                                        </p:tav>
                                      </p:tavLst>
                                    </p:anim>
                                    <p:anim calcmode="lin" valueType="num">
                                      <p:cBhvr>
                                        <p:cTn id="26" dur="1000" fill="hold"/>
                                        <p:tgtEl>
                                          <p:spTgt spid="58"/>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77"/>
                                        </p:tgtEl>
                                        <p:attrNameLst>
                                          <p:attrName>style.visibility</p:attrName>
                                        </p:attrNameLst>
                                      </p:cBhvr>
                                      <p:to>
                                        <p:strVal val="visible"/>
                                      </p:to>
                                    </p:set>
                                    <p:animEffect transition="in" filter="fade">
                                      <p:cBhvr>
                                        <p:cTn id="31" dur="1000"/>
                                        <p:tgtEl>
                                          <p:spTgt spid="77"/>
                                        </p:tgtEl>
                                      </p:cBhvr>
                                    </p:animEffect>
                                    <p:anim calcmode="lin" valueType="num">
                                      <p:cBhvr>
                                        <p:cTn id="32" dur="1000" fill="hold"/>
                                        <p:tgtEl>
                                          <p:spTgt spid="77"/>
                                        </p:tgtEl>
                                        <p:attrNameLst>
                                          <p:attrName>ppt_x</p:attrName>
                                        </p:attrNameLst>
                                      </p:cBhvr>
                                      <p:tavLst>
                                        <p:tav tm="0">
                                          <p:val>
                                            <p:strVal val="#ppt_x"/>
                                          </p:val>
                                        </p:tav>
                                        <p:tav tm="100000">
                                          <p:val>
                                            <p:strVal val="#ppt_x"/>
                                          </p:val>
                                        </p:tav>
                                      </p:tavLst>
                                    </p:anim>
                                    <p:anim calcmode="lin" valueType="num">
                                      <p:cBhvr>
                                        <p:cTn id="33" dur="1000" fill="hold"/>
                                        <p:tgtEl>
                                          <p:spTgt spid="77"/>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60"/>
                                        </p:tgtEl>
                                        <p:attrNameLst>
                                          <p:attrName>style.visibility</p:attrName>
                                        </p:attrNameLst>
                                      </p:cBhvr>
                                      <p:to>
                                        <p:strVal val="visible"/>
                                      </p:to>
                                    </p:set>
                                    <p:animEffect transition="in" filter="fade">
                                      <p:cBhvr>
                                        <p:cTn id="36" dur="1000"/>
                                        <p:tgtEl>
                                          <p:spTgt spid="60"/>
                                        </p:tgtEl>
                                      </p:cBhvr>
                                    </p:animEffect>
                                    <p:anim calcmode="lin" valueType="num">
                                      <p:cBhvr>
                                        <p:cTn id="37" dur="1000" fill="hold"/>
                                        <p:tgtEl>
                                          <p:spTgt spid="60"/>
                                        </p:tgtEl>
                                        <p:attrNameLst>
                                          <p:attrName>ppt_x</p:attrName>
                                        </p:attrNameLst>
                                      </p:cBhvr>
                                      <p:tavLst>
                                        <p:tav tm="0">
                                          <p:val>
                                            <p:strVal val="#ppt_x"/>
                                          </p:val>
                                        </p:tav>
                                        <p:tav tm="100000">
                                          <p:val>
                                            <p:strVal val="#ppt_x"/>
                                          </p:val>
                                        </p:tav>
                                      </p:tavLst>
                                    </p:anim>
                                    <p:anim calcmode="lin" valueType="num">
                                      <p:cBhvr>
                                        <p:cTn id="38" dur="1000" fill="hold"/>
                                        <p:tgtEl>
                                          <p:spTgt spid="60"/>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nodeType="clickEffect">
                                  <p:stCondLst>
                                    <p:cond delay="0"/>
                                  </p:stCondLst>
                                  <p:childTnLst>
                                    <p:set>
                                      <p:cBhvr>
                                        <p:cTn id="42" dur="1" fill="hold">
                                          <p:stCondLst>
                                            <p:cond delay="0"/>
                                          </p:stCondLst>
                                        </p:cTn>
                                        <p:tgtEl>
                                          <p:spTgt spid="25"/>
                                        </p:tgtEl>
                                        <p:attrNameLst>
                                          <p:attrName>style.visibility</p:attrName>
                                        </p:attrNameLst>
                                      </p:cBhvr>
                                      <p:to>
                                        <p:strVal val="visible"/>
                                      </p:to>
                                    </p:set>
                                    <p:animEffect transition="in" filter="fade">
                                      <p:cBhvr>
                                        <p:cTn id="43" dur="1000"/>
                                        <p:tgtEl>
                                          <p:spTgt spid="25"/>
                                        </p:tgtEl>
                                      </p:cBhvr>
                                    </p:animEffect>
                                    <p:anim calcmode="lin" valueType="num">
                                      <p:cBhvr>
                                        <p:cTn id="44" dur="1000" fill="hold"/>
                                        <p:tgtEl>
                                          <p:spTgt spid="25"/>
                                        </p:tgtEl>
                                        <p:attrNameLst>
                                          <p:attrName>ppt_x</p:attrName>
                                        </p:attrNameLst>
                                      </p:cBhvr>
                                      <p:tavLst>
                                        <p:tav tm="0">
                                          <p:val>
                                            <p:strVal val="#ppt_x"/>
                                          </p:val>
                                        </p:tav>
                                        <p:tav tm="100000">
                                          <p:val>
                                            <p:strVal val="#ppt_x"/>
                                          </p:val>
                                        </p:tav>
                                      </p:tavLst>
                                    </p:anim>
                                    <p:anim calcmode="lin" valueType="num">
                                      <p:cBhvr>
                                        <p:cTn id="45" dur="1000" fill="hold"/>
                                        <p:tgtEl>
                                          <p:spTgt spid="25"/>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26"/>
                                        </p:tgtEl>
                                        <p:attrNameLst>
                                          <p:attrName>style.visibility</p:attrName>
                                        </p:attrNameLst>
                                      </p:cBhvr>
                                      <p:to>
                                        <p:strVal val="visible"/>
                                      </p:to>
                                    </p:set>
                                    <p:animEffect transition="in" filter="fade">
                                      <p:cBhvr>
                                        <p:cTn id="48" dur="1000"/>
                                        <p:tgtEl>
                                          <p:spTgt spid="26"/>
                                        </p:tgtEl>
                                      </p:cBhvr>
                                    </p:animEffect>
                                    <p:anim calcmode="lin" valueType="num">
                                      <p:cBhvr>
                                        <p:cTn id="49" dur="1000" fill="hold"/>
                                        <p:tgtEl>
                                          <p:spTgt spid="26"/>
                                        </p:tgtEl>
                                        <p:attrNameLst>
                                          <p:attrName>ppt_x</p:attrName>
                                        </p:attrNameLst>
                                      </p:cBhvr>
                                      <p:tavLst>
                                        <p:tav tm="0">
                                          <p:val>
                                            <p:strVal val="#ppt_x"/>
                                          </p:val>
                                        </p:tav>
                                        <p:tav tm="100000">
                                          <p:val>
                                            <p:strVal val="#ppt_x"/>
                                          </p:val>
                                        </p:tav>
                                      </p:tavLst>
                                    </p:anim>
                                    <p:anim calcmode="lin" valueType="num">
                                      <p:cBhvr>
                                        <p:cTn id="50"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26" grpId="0"/>
      <p:bldP spid="76" grpId="0"/>
      <p:bldP spid="7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Autofit/>
          </a:bodyPr>
          <a:lstStyle/>
          <a:p>
            <a:r>
              <a:rPr lang="en-US" sz="5398" dirty="0" smtClean="0"/>
              <a:t>“You do not expose as many remote APIs as what we were able to access server side.”</a:t>
            </a:r>
            <a:endParaRPr lang="en-GB" sz="5398" dirty="0"/>
          </a:p>
        </p:txBody>
      </p:sp>
      <p:sp>
        <p:nvSpPr>
          <p:cNvPr id="4" name="TextBox 3"/>
          <p:cNvSpPr txBox="1"/>
          <p:nvPr/>
        </p:nvSpPr>
        <p:spPr>
          <a:xfrm>
            <a:off x="4414455" y="4685104"/>
            <a:ext cx="7141911" cy="1938351"/>
          </a:xfrm>
          <a:prstGeom prst="rect">
            <a:avLst/>
          </a:prstGeom>
          <a:noFill/>
        </p:spPr>
        <p:txBody>
          <a:bodyPr wrap="square" rtlCol="0">
            <a:spAutoFit/>
          </a:bodyPr>
          <a:lstStyle/>
          <a:p>
            <a:r>
              <a:rPr lang="en-US" sz="2399" dirty="0" smtClean="0">
                <a:latin typeface="Segoe UI" panose="020B0502040204020203" pitchFamily="34" charset="0"/>
                <a:cs typeface="Segoe UI" panose="020B0502040204020203" pitchFamily="34" charset="0"/>
              </a:rPr>
              <a:t>And never will. Many of the server side APIs are targeted on farm or web application level, which are not available in Office 365. We will continue exposing new APIs from site level based on your input.</a:t>
            </a:r>
            <a:endParaRPr lang="en-GB" sz="2399" dirty="0">
              <a:latin typeface="Segoe UI" panose="020B0502040204020203" pitchFamily="34" charset="0"/>
              <a:cs typeface="Segoe UI" panose="020B0502040204020203" pitchFamily="34" charset="0"/>
            </a:endParaRPr>
          </a:p>
        </p:txBody>
      </p:sp>
      <p:sp>
        <p:nvSpPr>
          <p:cNvPr id="5" name="TextBox 4"/>
          <p:cNvSpPr txBox="1"/>
          <p:nvPr/>
        </p:nvSpPr>
        <p:spPr>
          <a:xfrm>
            <a:off x="4414455" y="3660886"/>
            <a:ext cx="3348032" cy="1200008"/>
          </a:xfrm>
          <a:prstGeom prst="rect">
            <a:avLst/>
          </a:prstGeom>
          <a:noFill/>
        </p:spPr>
        <p:txBody>
          <a:bodyPr wrap="none" rtlCol="0">
            <a:spAutoFit/>
          </a:bodyPr>
          <a:lstStyle/>
          <a:p>
            <a:r>
              <a:rPr lang="en-US" sz="7198" dirty="0" smtClean="0">
                <a:latin typeface="Segoe UI" panose="020B0502040204020203" pitchFamily="34" charset="0"/>
                <a:cs typeface="Segoe UI" panose="020B0502040204020203" pitchFamily="34" charset="0"/>
              </a:rPr>
              <a:t>Correct.</a:t>
            </a:r>
            <a:endParaRPr lang="en-GB" sz="7198"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478076809"/>
      </p:ext>
    </p:extLst>
  </p:cSld>
  <p:clrMapOvr>
    <a:masterClrMapping/>
  </p:clrMapOvr>
  <mc:AlternateContent xmlns:mc="http://schemas.openxmlformats.org/markup-compatibility/2006" xmlns:p14="http://schemas.microsoft.com/office/powerpoint/2010/main">
    <mc:Choice Requires="p14">
      <p:transition spd="slow" p14:dur="25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200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par>
                          <p:cTn id="10" fill="hold">
                            <p:stCondLst>
                              <p:cond delay="3000"/>
                            </p:stCondLst>
                            <p:childTnLst>
                              <p:par>
                                <p:cTn id="11" presetID="42" presetClass="entr" presetSubtype="0" fill="hold" grpId="0" nodeType="afterEffect">
                                  <p:stCondLst>
                                    <p:cond delay="100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1000"/>
                                        <p:tgtEl>
                                          <p:spTgt spid="4"/>
                                        </p:tgtEl>
                                      </p:cBhvr>
                                    </p:animEffect>
                                    <p:anim calcmode="lin" valueType="num">
                                      <p:cBhvr>
                                        <p:cTn id="14" dur="1000" fill="hold"/>
                                        <p:tgtEl>
                                          <p:spTgt spid="4"/>
                                        </p:tgtEl>
                                        <p:attrNameLst>
                                          <p:attrName>ppt_x</p:attrName>
                                        </p:attrNameLst>
                                      </p:cBhvr>
                                      <p:tavLst>
                                        <p:tav tm="0">
                                          <p:val>
                                            <p:strVal val="#ppt_x"/>
                                          </p:val>
                                        </p:tav>
                                        <p:tav tm="100000">
                                          <p:val>
                                            <p:strVal val="#ppt_x"/>
                                          </p:val>
                                        </p:tav>
                                      </p:tavLst>
                                    </p:anim>
                                    <p:anim calcmode="lin" valueType="num">
                                      <p:cBhvr>
                                        <p:cTn id="15"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7200" dirty="0" smtClean="0"/>
              <a:t>Remote event receivers</a:t>
            </a:r>
            <a:endParaRPr lang="en-US" sz="7200" dirty="0"/>
          </a:p>
        </p:txBody>
      </p:sp>
    </p:spTree>
    <p:extLst>
      <p:ext uri="{BB962C8B-B14F-4D97-AF65-F5344CB8AC3E}">
        <p14:creationId xmlns:p14="http://schemas.microsoft.com/office/powerpoint/2010/main" val="4292746690"/>
      </p:ext>
    </p:extLst>
  </p:cSld>
  <p:clrMapOvr>
    <a:masterClrMapping/>
  </p:clrMapOvr>
  <mc:AlternateContent xmlns:mc="http://schemas.openxmlformats.org/markup-compatibility/2006" xmlns:p14="http://schemas.microsoft.com/office/powerpoint/2010/main">
    <mc:Choice Requires="p14">
      <p:transition spd="slow" p14:dur="3000">
        <p14:reveal/>
      </p:transition>
    </mc:Choice>
    <mc:Fallback xmlns="">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sz="3600" dirty="0" smtClean="0"/>
              <a:t>What</a:t>
            </a:r>
          </a:p>
          <a:p>
            <a:pPr lvl="1"/>
            <a:r>
              <a:rPr lang="en-US" sz="2000" dirty="0" smtClean="0"/>
              <a:t>Process events from SharePoint using custom code</a:t>
            </a:r>
          </a:p>
          <a:p>
            <a:r>
              <a:rPr lang="en-US" sz="3600" dirty="0" smtClean="0"/>
              <a:t>Why</a:t>
            </a:r>
          </a:p>
          <a:p>
            <a:pPr lvl="1"/>
            <a:r>
              <a:rPr lang="en-US" sz="2000" dirty="0" smtClean="0"/>
              <a:t>To react on user or customization actions done in the host web</a:t>
            </a:r>
          </a:p>
          <a:p>
            <a:pPr lvl="1"/>
            <a:r>
              <a:rPr lang="en-US" sz="2000" dirty="0" smtClean="0"/>
              <a:t>Old pattern was created by event receivers with server-side code</a:t>
            </a:r>
          </a:p>
          <a:p>
            <a:r>
              <a:rPr lang="en-US" sz="3600" dirty="0" smtClean="0"/>
              <a:t>How</a:t>
            </a:r>
          </a:p>
          <a:p>
            <a:pPr lvl="1"/>
            <a:r>
              <a:rPr lang="en-US" sz="2000" dirty="0" smtClean="0"/>
              <a:t>Create remote event receivers</a:t>
            </a:r>
          </a:p>
          <a:p>
            <a:pPr lvl="1"/>
            <a:r>
              <a:rPr lang="en-US" sz="2000" dirty="0" smtClean="0"/>
              <a:t>Registration can be done either using server-side or client-side code</a:t>
            </a:r>
          </a:p>
          <a:p>
            <a:pPr lvl="1"/>
            <a:r>
              <a:rPr lang="en-US" sz="2000" dirty="0" smtClean="0"/>
              <a:t>External web service is called when events in host web occur</a:t>
            </a:r>
            <a:endParaRPr lang="en-US" sz="2000" dirty="0"/>
          </a:p>
        </p:txBody>
      </p:sp>
      <p:sp>
        <p:nvSpPr>
          <p:cNvPr id="3" name="Title 2"/>
          <p:cNvSpPr>
            <a:spLocks noGrp="1"/>
          </p:cNvSpPr>
          <p:nvPr>
            <p:ph type="title"/>
          </p:nvPr>
        </p:nvSpPr>
        <p:spPr/>
        <p:txBody>
          <a:bodyPr/>
          <a:lstStyle/>
          <a:p>
            <a:r>
              <a:rPr lang="en-US" smtClean="0"/>
              <a:t>Remote event receivers</a:t>
            </a:r>
            <a:endParaRPr lang="en-US" dirty="0"/>
          </a:p>
        </p:txBody>
      </p:sp>
      <p:pic>
        <p:nvPicPr>
          <p:cNvPr id="8" name="Picture 7"/>
          <p:cNvPicPr>
            <a:picLocks noChangeAspect="1"/>
          </p:cNvPicPr>
          <p:nvPr/>
        </p:nvPicPr>
        <p:blipFill rotWithShape="1">
          <a:blip r:embed="rId3">
            <a:extLst>
              <a:ext uri="{28A0092B-C50C-407E-A947-70E740481C1C}">
                <a14:useLocalDpi xmlns:a14="http://schemas.microsoft.com/office/drawing/2010/main" val="0"/>
              </a:ext>
            </a:extLst>
          </a:blip>
          <a:srcRect l="37579" r="21848"/>
          <a:stretch/>
        </p:blipFill>
        <p:spPr>
          <a:xfrm flipH="1">
            <a:off x="8012785" y="531"/>
            <a:ext cx="4176039" cy="6856576"/>
          </a:xfrm>
          <a:prstGeom prst="rect">
            <a:avLst/>
          </a:prstGeom>
        </p:spPr>
      </p:pic>
    </p:spTree>
    <p:extLst>
      <p:ext uri="{BB962C8B-B14F-4D97-AF65-F5344CB8AC3E}">
        <p14:creationId xmlns:p14="http://schemas.microsoft.com/office/powerpoint/2010/main" val="1496706050"/>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Remote event receivers</a:t>
            </a:r>
            <a:endParaRPr lang="en-US" dirty="0"/>
          </a:p>
        </p:txBody>
      </p:sp>
      <p:sp>
        <p:nvSpPr>
          <p:cNvPr id="5" name="Content Placeholder 4"/>
          <p:cNvSpPr>
            <a:spLocks noGrp="1"/>
          </p:cNvSpPr>
          <p:nvPr>
            <p:ph type="body" sz="quarter" idx="4294967295"/>
          </p:nvPr>
        </p:nvSpPr>
        <p:spPr>
          <a:xfrm>
            <a:off x="519112" y="1364194"/>
            <a:ext cx="11402863" cy="849387"/>
          </a:xfrm>
          <a:solidFill>
            <a:schemeClr val="tx2"/>
          </a:solidFill>
        </p:spPr>
        <p:txBody>
          <a:bodyPr wrap="square" lIns="182832" tIns="146266" rIns="182832" bIns="146266" rtlCol="0">
            <a:spAutoFit/>
          </a:bodyPr>
          <a:lstStyle/>
          <a:p>
            <a:pPr marL="457063" indent="-457063">
              <a:buSzPct val="90000"/>
            </a:pPr>
            <a:r>
              <a:rPr lang="en-US" sz="4000" dirty="0">
                <a:solidFill>
                  <a:schemeClr val="bg1"/>
                </a:solidFill>
                <a:latin typeface="+mn-lt"/>
              </a:rPr>
              <a:t>SharePoint is increasingly acting </a:t>
            </a:r>
            <a:r>
              <a:rPr lang="en-US" sz="4000" dirty="0" smtClean="0">
                <a:solidFill>
                  <a:schemeClr val="bg1"/>
                </a:solidFill>
                <a:latin typeface="+mn-lt"/>
              </a:rPr>
              <a:t>as a </a:t>
            </a:r>
            <a:r>
              <a:rPr lang="en-US" sz="4000" dirty="0">
                <a:solidFill>
                  <a:schemeClr val="bg1"/>
                </a:solidFill>
                <a:latin typeface="+mn-lt"/>
              </a:rPr>
              <a:t>data hub</a:t>
            </a:r>
          </a:p>
        </p:txBody>
      </p:sp>
      <p:grpSp>
        <p:nvGrpSpPr>
          <p:cNvPr id="2" name="Group 1"/>
          <p:cNvGrpSpPr/>
          <p:nvPr/>
        </p:nvGrpSpPr>
        <p:grpSpPr>
          <a:xfrm>
            <a:off x="519112" y="2601278"/>
            <a:ext cx="11402863" cy="2861577"/>
            <a:chOff x="467831" y="3068374"/>
            <a:chExt cx="11457249" cy="2862322"/>
          </a:xfrm>
        </p:grpSpPr>
        <p:sp>
          <p:nvSpPr>
            <p:cNvPr id="4" name="TextBox 3"/>
            <p:cNvSpPr txBox="1"/>
            <p:nvPr/>
          </p:nvSpPr>
          <p:spPr>
            <a:xfrm>
              <a:off x="467832" y="3068374"/>
              <a:ext cx="5728623" cy="1680460"/>
            </a:xfrm>
            <a:prstGeom prst="rect">
              <a:avLst/>
            </a:prstGeom>
            <a:solidFill>
              <a:schemeClr val="accent3"/>
            </a:solidFill>
          </p:spPr>
          <p:txBody>
            <a:bodyPr wrap="square" lIns="182832" tIns="146266" rIns="182832" bIns="146266" rtlCol="0">
              <a:spAutoFit/>
            </a:bodyPr>
            <a:lstStyle/>
            <a:p>
              <a:pPr marL="457063" indent="-457063">
                <a:lnSpc>
                  <a:spcPct val="90000"/>
                </a:lnSpc>
                <a:spcBef>
                  <a:spcPct val="20000"/>
                </a:spcBef>
                <a:buSzPct val="90000"/>
                <a:buFont typeface="Arial" panose="020B0604020202020204" pitchFamily="34" charset="0"/>
                <a:buChar char="•"/>
              </a:pPr>
              <a:r>
                <a:rPr lang="en-US" sz="3199" dirty="0">
                  <a:solidFill>
                    <a:schemeClr val="bg1"/>
                  </a:solidFill>
                </a:rPr>
                <a:t>In previous versions, there was no way to inform external systems of events</a:t>
              </a:r>
            </a:p>
          </p:txBody>
        </p:sp>
        <p:sp>
          <p:nvSpPr>
            <p:cNvPr id="6" name="TextBox 5"/>
            <p:cNvSpPr txBox="1"/>
            <p:nvPr/>
          </p:nvSpPr>
          <p:spPr>
            <a:xfrm>
              <a:off x="6196455" y="3068374"/>
              <a:ext cx="5728625" cy="1292662"/>
            </a:xfrm>
            <a:prstGeom prst="rect">
              <a:avLst/>
            </a:prstGeom>
            <a:solidFill>
              <a:srgbClr val="9B4F96"/>
            </a:solidFill>
          </p:spPr>
          <p:txBody>
            <a:bodyPr wrap="square" lIns="182832" tIns="146266" rIns="182832" bIns="146266" rtlCol="0">
              <a:spAutoFit/>
            </a:bodyPr>
            <a:lstStyle/>
            <a:p>
              <a:pPr>
                <a:lnSpc>
                  <a:spcPct val="90000"/>
                </a:lnSpc>
                <a:spcBef>
                  <a:spcPct val="20000"/>
                </a:spcBef>
                <a:buSzPct val="90000"/>
              </a:pPr>
              <a:r>
                <a:rPr lang="en-US" sz="2399" dirty="0">
                  <a:solidFill>
                    <a:schemeClr val="bg1"/>
                  </a:solidFill>
                </a:rPr>
                <a:t>Highly-requested capability by customers, n</a:t>
              </a:r>
              <a:r>
                <a:rPr lang="fi-FI" sz="2399" dirty="0">
                  <a:solidFill>
                    <a:schemeClr val="bg1"/>
                  </a:solidFill>
                </a:rPr>
                <a:t>ow included in SharePoint2013</a:t>
              </a:r>
              <a:endParaRPr lang="en-US" sz="2399" dirty="0">
                <a:solidFill>
                  <a:schemeClr val="bg1"/>
                </a:solidFill>
              </a:endParaRPr>
            </a:p>
          </p:txBody>
        </p:sp>
        <p:sp>
          <p:nvSpPr>
            <p:cNvPr id="7" name="TextBox 6"/>
            <p:cNvSpPr txBox="1"/>
            <p:nvPr/>
          </p:nvSpPr>
          <p:spPr>
            <a:xfrm>
              <a:off x="467831" y="4748834"/>
              <a:ext cx="5728624" cy="1181862"/>
            </a:xfrm>
            <a:prstGeom prst="rect">
              <a:avLst/>
            </a:prstGeom>
            <a:solidFill>
              <a:schemeClr val="accent3"/>
            </a:solidFill>
          </p:spPr>
          <p:txBody>
            <a:bodyPr wrap="square" lIns="182832" tIns="146266" rIns="182832" bIns="146266" rtlCol="0">
              <a:spAutoFit/>
            </a:bodyPr>
            <a:lstStyle/>
            <a:p>
              <a:pPr marL="457063" indent="-457063">
                <a:lnSpc>
                  <a:spcPct val="90000"/>
                </a:lnSpc>
                <a:spcBef>
                  <a:spcPct val="20000"/>
                </a:spcBef>
                <a:spcAft>
                  <a:spcPts val="600"/>
                </a:spcAft>
                <a:buSzPct val="90000"/>
                <a:buFont typeface="Arial" panose="020B0604020202020204" pitchFamily="34" charset="0"/>
                <a:buChar char="•"/>
              </a:pPr>
              <a:r>
                <a:rPr lang="en-US" sz="3199" dirty="0">
                  <a:solidFill>
                    <a:schemeClr val="bg1"/>
                  </a:solidFill>
                </a:rPr>
                <a:t>External lists also support events</a:t>
              </a:r>
            </a:p>
          </p:txBody>
        </p:sp>
      </p:grpSp>
    </p:spTree>
    <p:extLst>
      <p:ext uri="{BB962C8B-B14F-4D97-AF65-F5344CB8AC3E}">
        <p14:creationId xmlns:p14="http://schemas.microsoft.com/office/powerpoint/2010/main" val="3354280286"/>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bwMode="auto">
          <a:xfrm>
            <a:off x="-38281" y="2434949"/>
            <a:ext cx="12227106" cy="2160000"/>
          </a:xfrm>
          <a:prstGeom prst="rect">
            <a:avLst/>
          </a:prstGeom>
          <a:solidFill>
            <a:schemeClr val="accent1">
              <a:alpha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54014" tIns="54014" rIns="54014" bIns="54014" numCol="1" spcCol="0" rtlCol="0" fromWordArt="0" anchor="b" anchorCtr="0" forceAA="0" compatLnSpc="1">
            <a:prstTxWarp prst="textNoShape">
              <a:avLst/>
            </a:prstTxWarp>
            <a:noAutofit/>
          </a:bodyPr>
          <a:lstStyle/>
          <a:p>
            <a:endParaRPr lang="en-US" sz="2000" dirty="0"/>
          </a:p>
        </p:txBody>
      </p:sp>
      <p:grpSp>
        <p:nvGrpSpPr>
          <p:cNvPr id="14" name="Group 13"/>
          <p:cNvGrpSpPr/>
          <p:nvPr/>
        </p:nvGrpSpPr>
        <p:grpSpPr>
          <a:xfrm>
            <a:off x="1158875" y="2635250"/>
            <a:ext cx="1495425" cy="1968500"/>
            <a:chOff x="1158875" y="2635250"/>
            <a:chExt cx="1495425" cy="1968500"/>
          </a:xfrm>
        </p:grpSpPr>
        <p:grpSp>
          <p:nvGrpSpPr>
            <p:cNvPr id="5" name="Group 4"/>
            <p:cNvGrpSpPr>
              <a:grpSpLocks noChangeAspect="1"/>
            </p:cNvGrpSpPr>
            <p:nvPr/>
          </p:nvGrpSpPr>
          <p:grpSpPr bwMode="auto">
            <a:xfrm>
              <a:off x="1158875" y="2635250"/>
              <a:ext cx="1495425" cy="1968500"/>
              <a:chOff x="730" y="1660"/>
              <a:chExt cx="942" cy="1240"/>
            </a:xfrm>
          </p:grpSpPr>
          <p:sp>
            <p:nvSpPr>
              <p:cNvPr id="7" name="AutoShape 3"/>
              <p:cNvSpPr>
                <a:spLocks noChangeAspect="1" noChangeArrowheads="1" noTextEdit="1"/>
              </p:cNvSpPr>
              <p:nvPr/>
            </p:nvSpPr>
            <p:spPr bwMode="auto">
              <a:xfrm>
                <a:off x="730" y="1660"/>
                <a:ext cx="942" cy="1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 name="Rectangle 5"/>
              <p:cNvSpPr>
                <a:spLocks noChangeArrowheads="1"/>
              </p:cNvSpPr>
              <p:nvPr/>
            </p:nvSpPr>
            <p:spPr bwMode="auto">
              <a:xfrm>
                <a:off x="1249" y="1658"/>
                <a:ext cx="38" cy="1244"/>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 name="Freeform 6"/>
              <p:cNvSpPr>
                <a:spLocks/>
              </p:cNvSpPr>
              <p:nvPr/>
            </p:nvSpPr>
            <p:spPr bwMode="auto">
              <a:xfrm>
                <a:off x="733" y="1658"/>
                <a:ext cx="516" cy="133"/>
              </a:xfrm>
              <a:custGeom>
                <a:avLst/>
                <a:gdLst>
                  <a:gd name="T0" fmla="*/ 61 w 516"/>
                  <a:gd name="T1" fmla="*/ 133 h 133"/>
                  <a:gd name="T2" fmla="*/ 516 w 516"/>
                  <a:gd name="T3" fmla="*/ 133 h 133"/>
                  <a:gd name="T4" fmla="*/ 516 w 516"/>
                  <a:gd name="T5" fmla="*/ 0 h 133"/>
                  <a:gd name="T6" fmla="*/ 61 w 516"/>
                  <a:gd name="T7" fmla="*/ 0 h 133"/>
                  <a:gd name="T8" fmla="*/ 0 w 516"/>
                  <a:gd name="T9" fmla="*/ 66 h 133"/>
                  <a:gd name="T10" fmla="*/ 61 w 516"/>
                  <a:gd name="T11" fmla="*/ 133 h 133"/>
                </a:gdLst>
                <a:ahLst/>
                <a:cxnLst>
                  <a:cxn ang="0">
                    <a:pos x="T0" y="T1"/>
                  </a:cxn>
                  <a:cxn ang="0">
                    <a:pos x="T2" y="T3"/>
                  </a:cxn>
                  <a:cxn ang="0">
                    <a:pos x="T4" y="T5"/>
                  </a:cxn>
                  <a:cxn ang="0">
                    <a:pos x="T6" y="T7"/>
                  </a:cxn>
                  <a:cxn ang="0">
                    <a:pos x="T8" y="T9"/>
                  </a:cxn>
                  <a:cxn ang="0">
                    <a:pos x="T10" y="T11"/>
                  </a:cxn>
                </a:cxnLst>
                <a:rect l="0" t="0" r="r" b="b"/>
                <a:pathLst>
                  <a:path w="516" h="133">
                    <a:moveTo>
                      <a:pt x="61" y="133"/>
                    </a:moveTo>
                    <a:lnTo>
                      <a:pt x="516" y="133"/>
                    </a:lnTo>
                    <a:lnTo>
                      <a:pt x="516" y="0"/>
                    </a:lnTo>
                    <a:lnTo>
                      <a:pt x="61" y="0"/>
                    </a:lnTo>
                    <a:lnTo>
                      <a:pt x="0" y="66"/>
                    </a:lnTo>
                    <a:lnTo>
                      <a:pt x="61" y="133"/>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 name="Freeform 7"/>
              <p:cNvSpPr>
                <a:spLocks/>
              </p:cNvSpPr>
              <p:nvPr/>
            </p:nvSpPr>
            <p:spPr bwMode="auto">
              <a:xfrm>
                <a:off x="921" y="1924"/>
                <a:ext cx="328" cy="142"/>
              </a:xfrm>
              <a:custGeom>
                <a:avLst/>
                <a:gdLst>
                  <a:gd name="T0" fmla="*/ 61 w 328"/>
                  <a:gd name="T1" fmla="*/ 142 h 142"/>
                  <a:gd name="T2" fmla="*/ 328 w 328"/>
                  <a:gd name="T3" fmla="*/ 142 h 142"/>
                  <a:gd name="T4" fmla="*/ 328 w 328"/>
                  <a:gd name="T5" fmla="*/ 0 h 142"/>
                  <a:gd name="T6" fmla="*/ 61 w 328"/>
                  <a:gd name="T7" fmla="*/ 0 h 142"/>
                  <a:gd name="T8" fmla="*/ 0 w 328"/>
                  <a:gd name="T9" fmla="*/ 71 h 142"/>
                  <a:gd name="T10" fmla="*/ 61 w 328"/>
                  <a:gd name="T11" fmla="*/ 142 h 142"/>
                </a:gdLst>
                <a:ahLst/>
                <a:cxnLst>
                  <a:cxn ang="0">
                    <a:pos x="T0" y="T1"/>
                  </a:cxn>
                  <a:cxn ang="0">
                    <a:pos x="T2" y="T3"/>
                  </a:cxn>
                  <a:cxn ang="0">
                    <a:pos x="T4" y="T5"/>
                  </a:cxn>
                  <a:cxn ang="0">
                    <a:pos x="T6" y="T7"/>
                  </a:cxn>
                  <a:cxn ang="0">
                    <a:pos x="T8" y="T9"/>
                  </a:cxn>
                  <a:cxn ang="0">
                    <a:pos x="T10" y="T11"/>
                  </a:cxn>
                </a:cxnLst>
                <a:rect l="0" t="0" r="r" b="b"/>
                <a:pathLst>
                  <a:path w="328" h="142">
                    <a:moveTo>
                      <a:pt x="61" y="142"/>
                    </a:moveTo>
                    <a:lnTo>
                      <a:pt x="328" y="142"/>
                    </a:lnTo>
                    <a:lnTo>
                      <a:pt x="328" y="0"/>
                    </a:lnTo>
                    <a:lnTo>
                      <a:pt x="61" y="0"/>
                    </a:lnTo>
                    <a:lnTo>
                      <a:pt x="0" y="71"/>
                    </a:lnTo>
                    <a:lnTo>
                      <a:pt x="61" y="142"/>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 name="Freeform 8"/>
              <p:cNvSpPr>
                <a:spLocks/>
              </p:cNvSpPr>
              <p:nvPr/>
            </p:nvSpPr>
            <p:spPr bwMode="auto">
              <a:xfrm>
                <a:off x="1287" y="1791"/>
                <a:ext cx="385" cy="133"/>
              </a:xfrm>
              <a:custGeom>
                <a:avLst/>
                <a:gdLst>
                  <a:gd name="T0" fmla="*/ 323 w 385"/>
                  <a:gd name="T1" fmla="*/ 133 h 133"/>
                  <a:gd name="T2" fmla="*/ 0 w 385"/>
                  <a:gd name="T3" fmla="*/ 133 h 133"/>
                  <a:gd name="T4" fmla="*/ 0 w 385"/>
                  <a:gd name="T5" fmla="*/ 0 h 133"/>
                  <a:gd name="T6" fmla="*/ 323 w 385"/>
                  <a:gd name="T7" fmla="*/ 0 h 133"/>
                  <a:gd name="T8" fmla="*/ 385 w 385"/>
                  <a:gd name="T9" fmla="*/ 66 h 133"/>
                  <a:gd name="T10" fmla="*/ 323 w 385"/>
                  <a:gd name="T11" fmla="*/ 133 h 133"/>
                </a:gdLst>
                <a:ahLst/>
                <a:cxnLst>
                  <a:cxn ang="0">
                    <a:pos x="T0" y="T1"/>
                  </a:cxn>
                  <a:cxn ang="0">
                    <a:pos x="T2" y="T3"/>
                  </a:cxn>
                  <a:cxn ang="0">
                    <a:pos x="T4" y="T5"/>
                  </a:cxn>
                  <a:cxn ang="0">
                    <a:pos x="T6" y="T7"/>
                  </a:cxn>
                  <a:cxn ang="0">
                    <a:pos x="T8" y="T9"/>
                  </a:cxn>
                  <a:cxn ang="0">
                    <a:pos x="T10" y="T11"/>
                  </a:cxn>
                </a:cxnLst>
                <a:rect l="0" t="0" r="r" b="b"/>
                <a:pathLst>
                  <a:path w="385" h="133">
                    <a:moveTo>
                      <a:pt x="323" y="133"/>
                    </a:moveTo>
                    <a:lnTo>
                      <a:pt x="0" y="133"/>
                    </a:lnTo>
                    <a:lnTo>
                      <a:pt x="0" y="0"/>
                    </a:lnTo>
                    <a:lnTo>
                      <a:pt x="323" y="0"/>
                    </a:lnTo>
                    <a:lnTo>
                      <a:pt x="385" y="66"/>
                    </a:lnTo>
                    <a:lnTo>
                      <a:pt x="323" y="133"/>
                    </a:ln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sp>
          <p:nvSpPr>
            <p:cNvPr id="22" name="TextBox 21"/>
            <p:cNvSpPr txBox="1"/>
            <p:nvPr/>
          </p:nvSpPr>
          <p:spPr>
            <a:xfrm>
              <a:off x="1260954" y="3524162"/>
              <a:ext cx="1291508" cy="307777"/>
            </a:xfrm>
            <a:prstGeom prst="rect">
              <a:avLst/>
            </a:prstGeom>
            <a:noFill/>
          </p:spPr>
          <p:txBody>
            <a:bodyPr wrap="none" lIns="0" tIns="0" rIns="0" bIns="0" rtlCol="0">
              <a:spAutoFit/>
            </a:bodyPr>
            <a:lstStyle/>
            <a:p>
              <a:pPr algn="ctr"/>
              <a:r>
                <a:rPr lang="en-US" sz="2000" spc="-70" dirty="0" smtClean="0">
                  <a:solidFill>
                    <a:schemeClr val="bg1"/>
                  </a:solidFill>
                </a:rPr>
                <a:t>Introduction</a:t>
              </a:r>
              <a:endParaRPr lang="en-GB" sz="2000" spc="-70" dirty="0" smtClean="0">
                <a:solidFill>
                  <a:schemeClr val="bg1"/>
                </a:solidFill>
              </a:endParaRPr>
            </a:p>
          </p:txBody>
        </p:sp>
      </p:grpSp>
      <p:sp>
        <p:nvSpPr>
          <p:cNvPr id="3" name="Title 2"/>
          <p:cNvSpPr>
            <a:spLocks noGrp="1"/>
          </p:cNvSpPr>
          <p:nvPr>
            <p:ph type="title"/>
          </p:nvPr>
        </p:nvSpPr>
        <p:spPr/>
        <p:txBody>
          <a:bodyPr/>
          <a:lstStyle/>
          <a:p>
            <a:r>
              <a:rPr lang="en-US" dirty="0" smtClean="0"/>
              <a:t>Agenda</a:t>
            </a:r>
            <a:endParaRPr lang="en-GB" dirty="0"/>
          </a:p>
        </p:txBody>
      </p:sp>
      <p:grpSp>
        <p:nvGrpSpPr>
          <p:cNvPr id="6" name="Group 5"/>
          <p:cNvGrpSpPr/>
          <p:nvPr/>
        </p:nvGrpSpPr>
        <p:grpSpPr>
          <a:xfrm>
            <a:off x="9660357" y="2876354"/>
            <a:ext cx="1179939" cy="1227654"/>
            <a:chOff x="9580345" y="2797018"/>
            <a:chExt cx="1179939" cy="1227654"/>
          </a:xfrm>
        </p:grpSpPr>
        <p:sp>
          <p:nvSpPr>
            <p:cNvPr id="25" name="TextBox 24"/>
            <p:cNvSpPr txBox="1"/>
            <p:nvPr/>
          </p:nvSpPr>
          <p:spPr>
            <a:xfrm>
              <a:off x="9580345" y="3716895"/>
              <a:ext cx="1179939" cy="307777"/>
            </a:xfrm>
            <a:prstGeom prst="rect">
              <a:avLst/>
            </a:prstGeom>
            <a:noFill/>
          </p:spPr>
          <p:txBody>
            <a:bodyPr wrap="none" lIns="0" tIns="0" rIns="0" bIns="0" rtlCol="0">
              <a:spAutoFit/>
            </a:bodyPr>
            <a:lstStyle/>
            <a:p>
              <a:pPr algn="ctr"/>
              <a:r>
                <a:rPr lang="en-US" sz="2000" spc="-70" dirty="0" smtClean="0">
                  <a:solidFill>
                    <a:schemeClr val="bg1"/>
                  </a:solidFill>
                </a:rPr>
                <a:t>App events</a:t>
              </a:r>
              <a:endParaRPr lang="en-GB" sz="2000" spc="-70" dirty="0" smtClean="0">
                <a:solidFill>
                  <a:schemeClr val="bg1"/>
                </a:solidFill>
              </a:endParaRPr>
            </a:p>
          </p:txBody>
        </p:sp>
        <p:pic>
          <p:nvPicPr>
            <p:cNvPr id="70" name="Picture 69"/>
            <p:cNvPicPr>
              <a:picLocks noChangeAspect="1"/>
            </p:cNvPicPr>
            <p:nvPr/>
          </p:nvPicPr>
          <p:blipFill>
            <a:blip r:embed="rId2"/>
            <a:stretch>
              <a:fillRect/>
            </a:stretch>
          </p:blipFill>
          <p:spPr>
            <a:xfrm>
              <a:off x="9878972" y="2797018"/>
              <a:ext cx="799118" cy="1034921"/>
            </a:xfrm>
            <a:prstGeom prst="rect">
              <a:avLst/>
            </a:prstGeom>
          </p:spPr>
        </p:pic>
      </p:grpSp>
      <p:grpSp>
        <p:nvGrpSpPr>
          <p:cNvPr id="2" name="Group 1"/>
          <p:cNvGrpSpPr/>
          <p:nvPr/>
        </p:nvGrpSpPr>
        <p:grpSpPr>
          <a:xfrm>
            <a:off x="3431131" y="2876354"/>
            <a:ext cx="2259913" cy="1434591"/>
            <a:chOff x="3395535" y="2843213"/>
            <a:chExt cx="2259913" cy="1434591"/>
          </a:xfrm>
        </p:grpSpPr>
        <p:sp>
          <p:nvSpPr>
            <p:cNvPr id="23" name="TextBox 22"/>
            <p:cNvSpPr txBox="1"/>
            <p:nvPr/>
          </p:nvSpPr>
          <p:spPr>
            <a:xfrm>
              <a:off x="3924916" y="3662251"/>
              <a:ext cx="1125308" cy="615553"/>
            </a:xfrm>
            <a:prstGeom prst="rect">
              <a:avLst/>
            </a:prstGeom>
            <a:noFill/>
          </p:spPr>
          <p:txBody>
            <a:bodyPr wrap="none" lIns="0" tIns="0" rIns="0" bIns="0" rtlCol="0">
              <a:spAutoFit/>
            </a:bodyPr>
            <a:lstStyle/>
            <a:p>
              <a:pPr algn="ctr"/>
              <a:r>
                <a:rPr lang="en-US" sz="2000" spc="-70" dirty="0" smtClean="0">
                  <a:solidFill>
                    <a:schemeClr val="bg1"/>
                  </a:solidFill>
                </a:rPr>
                <a:t>Remote </a:t>
              </a:r>
              <a:br>
                <a:rPr lang="en-US" sz="2000" spc="-70" dirty="0" smtClean="0">
                  <a:solidFill>
                    <a:schemeClr val="bg1"/>
                  </a:solidFill>
                </a:rPr>
              </a:br>
              <a:r>
                <a:rPr lang="en-US" sz="2000" spc="-70" dirty="0" smtClean="0">
                  <a:solidFill>
                    <a:schemeClr val="bg1"/>
                  </a:solidFill>
                </a:rPr>
                <a:t>Timer Jobs</a:t>
              </a:r>
              <a:endParaRPr lang="en-GB" sz="2000" spc="-70" dirty="0" smtClean="0">
                <a:solidFill>
                  <a:schemeClr val="bg1"/>
                </a:solidFill>
              </a:endParaRPr>
            </a:p>
          </p:txBody>
        </p:sp>
        <p:pic>
          <p:nvPicPr>
            <p:cNvPr id="71" name="Picture 70"/>
            <p:cNvPicPr>
              <a:picLocks noChangeAspect="1"/>
            </p:cNvPicPr>
            <p:nvPr/>
          </p:nvPicPr>
          <p:blipFill>
            <a:blip r:embed="rId3"/>
            <a:stretch>
              <a:fillRect/>
            </a:stretch>
          </p:blipFill>
          <p:spPr>
            <a:xfrm>
              <a:off x="3395535" y="2843213"/>
              <a:ext cx="2259913" cy="826613"/>
            </a:xfrm>
            <a:prstGeom prst="rect">
              <a:avLst/>
            </a:prstGeom>
          </p:spPr>
        </p:pic>
      </p:grpSp>
      <p:grpSp>
        <p:nvGrpSpPr>
          <p:cNvPr id="4" name="Group 3"/>
          <p:cNvGrpSpPr/>
          <p:nvPr/>
        </p:nvGrpSpPr>
        <p:grpSpPr>
          <a:xfrm>
            <a:off x="6584506" y="2733562"/>
            <a:ext cx="2285299" cy="1771875"/>
            <a:chOff x="6596032" y="2737644"/>
            <a:chExt cx="2285299" cy="1771875"/>
          </a:xfrm>
        </p:grpSpPr>
        <p:sp>
          <p:nvSpPr>
            <p:cNvPr id="24" name="TextBox 23"/>
            <p:cNvSpPr txBox="1"/>
            <p:nvPr/>
          </p:nvSpPr>
          <p:spPr>
            <a:xfrm>
              <a:off x="7422277" y="3724595"/>
              <a:ext cx="1459054" cy="615553"/>
            </a:xfrm>
            <a:prstGeom prst="rect">
              <a:avLst/>
            </a:prstGeom>
            <a:noFill/>
          </p:spPr>
          <p:txBody>
            <a:bodyPr wrap="none" lIns="0" tIns="0" rIns="0" bIns="0" rtlCol="0">
              <a:spAutoFit/>
            </a:bodyPr>
            <a:lstStyle/>
            <a:p>
              <a:pPr algn="ctr"/>
              <a:r>
                <a:rPr lang="en-US" sz="2000" spc="-70" dirty="0" smtClean="0">
                  <a:solidFill>
                    <a:schemeClr val="bg1"/>
                  </a:solidFill>
                </a:rPr>
                <a:t>Remote event</a:t>
              </a:r>
              <a:br>
                <a:rPr lang="en-US" sz="2000" spc="-70" dirty="0" smtClean="0">
                  <a:solidFill>
                    <a:schemeClr val="bg1"/>
                  </a:solidFill>
                </a:rPr>
              </a:br>
              <a:r>
                <a:rPr lang="en-US" sz="2000" spc="-70" dirty="0" smtClean="0">
                  <a:solidFill>
                    <a:schemeClr val="bg1"/>
                  </a:solidFill>
                </a:rPr>
                <a:t>receivers</a:t>
              </a:r>
              <a:endParaRPr lang="en-GB" sz="2000" spc="-70" dirty="0" smtClean="0">
                <a:solidFill>
                  <a:schemeClr val="bg1"/>
                </a:solidFill>
              </a:endParaRPr>
            </a:p>
          </p:txBody>
        </p:sp>
        <p:pic>
          <p:nvPicPr>
            <p:cNvPr id="72" name="Picture 71"/>
            <p:cNvPicPr>
              <a:picLocks noChangeAspect="1"/>
            </p:cNvPicPr>
            <p:nvPr/>
          </p:nvPicPr>
          <p:blipFill>
            <a:blip r:embed="rId4"/>
            <a:stretch>
              <a:fillRect/>
            </a:stretch>
          </p:blipFill>
          <p:spPr>
            <a:xfrm>
              <a:off x="6596032" y="2737644"/>
              <a:ext cx="1890000" cy="1771875"/>
            </a:xfrm>
            <a:prstGeom prst="rect">
              <a:avLst/>
            </a:prstGeom>
          </p:spPr>
        </p:pic>
      </p:grpSp>
    </p:spTree>
    <p:extLst>
      <p:ext uri="{BB962C8B-B14F-4D97-AF65-F5344CB8AC3E}">
        <p14:creationId xmlns:p14="http://schemas.microsoft.com/office/powerpoint/2010/main" val="25846670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50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par>
                                <p:cTn id="8" presetID="42" presetClass="entr" presetSubtype="0" fill="hold" nodeType="withEffect">
                                  <p:stCondLst>
                                    <p:cond delay="150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1000"/>
                                        <p:tgtEl>
                                          <p:spTgt spid="14"/>
                                        </p:tgtEl>
                                      </p:cBhvr>
                                    </p:animEffect>
                                    <p:anim calcmode="lin" valueType="num">
                                      <p:cBhvr>
                                        <p:cTn id="11" dur="1000" fill="hold"/>
                                        <p:tgtEl>
                                          <p:spTgt spid="14"/>
                                        </p:tgtEl>
                                        <p:attrNameLst>
                                          <p:attrName>ppt_x</p:attrName>
                                        </p:attrNameLst>
                                      </p:cBhvr>
                                      <p:tavLst>
                                        <p:tav tm="0">
                                          <p:val>
                                            <p:strVal val="#ppt_x"/>
                                          </p:val>
                                        </p:tav>
                                        <p:tav tm="100000">
                                          <p:val>
                                            <p:strVal val="#ppt_x"/>
                                          </p:val>
                                        </p:tav>
                                      </p:tavLst>
                                    </p:anim>
                                    <p:anim calcmode="lin" valueType="num">
                                      <p:cBhvr>
                                        <p:cTn id="12" dur="1000" fill="hold"/>
                                        <p:tgtEl>
                                          <p:spTgt spid="14"/>
                                        </p:tgtEl>
                                        <p:attrNameLst>
                                          <p:attrName>ppt_y</p:attrName>
                                        </p:attrNameLst>
                                      </p:cBhvr>
                                      <p:tavLst>
                                        <p:tav tm="0">
                                          <p:val>
                                            <p:strVal val="#ppt_y+.1"/>
                                          </p:val>
                                        </p:tav>
                                        <p:tav tm="100000">
                                          <p:val>
                                            <p:strVal val="#ppt_y"/>
                                          </p:val>
                                        </p:tav>
                                      </p:tavLst>
                                    </p:anim>
                                  </p:childTnLst>
                                </p:cTn>
                              </p:par>
                              <p:par>
                                <p:cTn id="13" presetID="42" presetClass="entr" presetSubtype="0" fill="hold" nodeType="withEffect">
                                  <p:stCondLst>
                                    <p:cond delay="200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1000"/>
                                        <p:tgtEl>
                                          <p:spTgt spid="2"/>
                                        </p:tgtEl>
                                      </p:cBhvr>
                                    </p:animEffect>
                                    <p:anim calcmode="lin" valueType="num">
                                      <p:cBhvr>
                                        <p:cTn id="16" dur="1000" fill="hold"/>
                                        <p:tgtEl>
                                          <p:spTgt spid="2"/>
                                        </p:tgtEl>
                                        <p:attrNameLst>
                                          <p:attrName>ppt_x</p:attrName>
                                        </p:attrNameLst>
                                      </p:cBhvr>
                                      <p:tavLst>
                                        <p:tav tm="0">
                                          <p:val>
                                            <p:strVal val="#ppt_x"/>
                                          </p:val>
                                        </p:tav>
                                        <p:tav tm="100000">
                                          <p:val>
                                            <p:strVal val="#ppt_x"/>
                                          </p:val>
                                        </p:tav>
                                      </p:tavLst>
                                    </p:anim>
                                    <p:anim calcmode="lin" valueType="num">
                                      <p:cBhvr>
                                        <p:cTn id="17" dur="1000" fill="hold"/>
                                        <p:tgtEl>
                                          <p:spTgt spid="2"/>
                                        </p:tgtEl>
                                        <p:attrNameLst>
                                          <p:attrName>ppt_y</p:attrName>
                                        </p:attrNameLst>
                                      </p:cBhvr>
                                      <p:tavLst>
                                        <p:tav tm="0">
                                          <p:val>
                                            <p:strVal val="#ppt_y+.1"/>
                                          </p:val>
                                        </p:tav>
                                        <p:tav tm="100000">
                                          <p:val>
                                            <p:strVal val="#ppt_y"/>
                                          </p:val>
                                        </p:tav>
                                      </p:tavLst>
                                    </p:anim>
                                  </p:childTnLst>
                                </p:cTn>
                              </p:par>
                              <p:par>
                                <p:cTn id="18" presetID="42" presetClass="entr" presetSubtype="0" fill="hold" nodeType="withEffect">
                                  <p:stCondLst>
                                    <p:cond delay="2500"/>
                                  </p:stCondLst>
                                  <p:childTnLst>
                                    <p:set>
                                      <p:cBhvr>
                                        <p:cTn id="19" dur="1" fill="hold">
                                          <p:stCondLst>
                                            <p:cond delay="0"/>
                                          </p:stCondLst>
                                        </p:cTn>
                                        <p:tgtEl>
                                          <p:spTgt spid="4"/>
                                        </p:tgtEl>
                                        <p:attrNameLst>
                                          <p:attrName>style.visibility</p:attrName>
                                        </p:attrNameLst>
                                      </p:cBhvr>
                                      <p:to>
                                        <p:strVal val="visible"/>
                                      </p:to>
                                    </p:set>
                                    <p:animEffect transition="in" filter="fade">
                                      <p:cBhvr>
                                        <p:cTn id="20" dur="1000"/>
                                        <p:tgtEl>
                                          <p:spTgt spid="4"/>
                                        </p:tgtEl>
                                      </p:cBhvr>
                                    </p:animEffect>
                                    <p:anim calcmode="lin" valueType="num">
                                      <p:cBhvr>
                                        <p:cTn id="21" dur="1000" fill="hold"/>
                                        <p:tgtEl>
                                          <p:spTgt spid="4"/>
                                        </p:tgtEl>
                                        <p:attrNameLst>
                                          <p:attrName>ppt_x</p:attrName>
                                        </p:attrNameLst>
                                      </p:cBhvr>
                                      <p:tavLst>
                                        <p:tav tm="0">
                                          <p:val>
                                            <p:strVal val="#ppt_x"/>
                                          </p:val>
                                        </p:tav>
                                        <p:tav tm="100000">
                                          <p:val>
                                            <p:strVal val="#ppt_x"/>
                                          </p:val>
                                        </p:tav>
                                      </p:tavLst>
                                    </p:anim>
                                    <p:anim calcmode="lin" valueType="num">
                                      <p:cBhvr>
                                        <p:cTn id="22" dur="1000" fill="hold"/>
                                        <p:tgtEl>
                                          <p:spTgt spid="4"/>
                                        </p:tgtEl>
                                        <p:attrNameLst>
                                          <p:attrName>ppt_y</p:attrName>
                                        </p:attrNameLst>
                                      </p:cBhvr>
                                      <p:tavLst>
                                        <p:tav tm="0">
                                          <p:val>
                                            <p:strVal val="#ppt_y+.1"/>
                                          </p:val>
                                        </p:tav>
                                        <p:tav tm="100000">
                                          <p:val>
                                            <p:strVal val="#ppt_y"/>
                                          </p:val>
                                        </p:tav>
                                      </p:tavLst>
                                    </p:anim>
                                  </p:childTnLst>
                                </p:cTn>
                              </p:par>
                              <p:par>
                                <p:cTn id="23" presetID="42" presetClass="entr" presetSubtype="0" fill="hold" nodeType="withEffect">
                                  <p:stCondLst>
                                    <p:cond delay="300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1000"/>
                                        <p:tgtEl>
                                          <p:spTgt spid="6"/>
                                        </p:tgtEl>
                                      </p:cBhvr>
                                    </p:animEffect>
                                    <p:anim calcmode="lin" valueType="num">
                                      <p:cBhvr>
                                        <p:cTn id="26" dur="1000" fill="hold"/>
                                        <p:tgtEl>
                                          <p:spTgt spid="6"/>
                                        </p:tgtEl>
                                        <p:attrNameLst>
                                          <p:attrName>ppt_x</p:attrName>
                                        </p:attrNameLst>
                                      </p:cBhvr>
                                      <p:tavLst>
                                        <p:tav tm="0">
                                          <p:val>
                                            <p:strVal val="#ppt_x"/>
                                          </p:val>
                                        </p:tav>
                                        <p:tav tm="100000">
                                          <p:val>
                                            <p:strVal val="#ppt_x"/>
                                          </p:val>
                                        </p:tav>
                                      </p:tavLst>
                                    </p:anim>
                                    <p:anim calcmode="lin" valueType="num">
                                      <p:cBhvr>
                                        <p:cTn id="27"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Remote event receivers</a:t>
            </a:r>
            <a:endParaRPr lang="en-GB" dirty="0"/>
          </a:p>
        </p:txBody>
      </p:sp>
      <p:grpSp>
        <p:nvGrpSpPr>
          <p:cNvPr id="3" name="Group 2"/>
          <p:cNvGrpSpPr/>
          <p:nvPr/>
        </p:nvGrpSpPr>
        <p:grpSpPr>
          <a:xfrm>
            <a:off x="6648073" y="1861669"/>
            <a:ext cx="1995195" cy="1307309"/>
            <a:chOff x="4395610" y="3071229"/>
            <a:chExt cx="1995195" cy="1307309"/>
          </a:xfrm>
        </p:grpSpPr>
        <p:sp>
          <p:nvSpPr>
            <p:cNvPr id="4" name="Rectangle 3"/>
            <p:cNvSpPr/>
            <p:nvPr/>
          </p:nvSpPr>
          <p:spPr bwMode="auto">
            <a:xfrm>
              <a:off x="4395610" y="3071229"/>
              <a:ext cx="1784947" cy="1118626"/>
            </a:xfrm>
            <a:prstGeom prst="rect">
              <a:avLst/>
            </a:prstGeom>
            <a:solidFill>
              <a:schemeClr val="bg2">
                <a:lumMod val="20000"/>
                <a:lumOff val="80000"/>
                <a:alpha val="75000"/>
              </a:schemeClr>
            </a:solidFill>
            <a:ln>
              <a:solidFill>
                <a:schemeClr val="bg2">
                  <a:lumMod val="60000"/>
                  <a:lumOff val="40000"/>
                </a:schemeClr>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45720" tIns="45720" rIns="45720" bIns="45720" numCol="1" spcCol="0" rtlCol="0" fromWordArt="0" anchor="t" anchorCtr="0" forceAA="0" compatLnSpc="1">
              <a:prstTxWarp prst="textNoShape">
                <a:avLst/>
              </a:prstTxWarp>
              <a:noAutofit/>
            </a:bodyPr>
            <a:lstStyle/>
            <a:p>
              <a:pPr defTabSz="914099" fontAlgn="base">
                <a:spcBef>
                  <a:spcPct val="0"/>
                </a:spcBef>
                <a:spcAft>
                  <a:spcPct val="0"/>
                </a:spcAft>
              </a:pPr>
              <a:r>
                <a:rPr lang="en-US" sz="1600" dirty="0" smtClean="0">
                  <a:solidFill>
                    <a:schemeClr val="tx1">
                      <a:lumMod val="65000"/>
                      <a:lumOff val="35000"/>
                    </a:schemeClr>
                  </a:solidFill>
                  <a:ea typeface="Segoe UI" pitchFamily="34" charset="0"/>
                  <a:cs typeface="Segoe UI" pitchFamily="34" charset="0"/>
                </a:rPr>
                <a:t>Provider Hosted Apps</a:t>
              </a:r>
            </a:p>
          </p:txBody>
        </p:sp>
        <p:pic>
          <p:nvPicPr>
            <p:cNvPr id="5" name="Picture 4"/>
            <p:cNvPicPr>
              <a:picLocks noChangeAspect="1"/>
            </p:cNvPicPr>
            <p:nvPr/>
          </p:nvPicPr>
          <p:blipFill>
            <a:blip r:embed="rId2"/>
            <a:stretch>
              <a:fillRect/>
            </a:stretch>
          </p:blipFill>
          <p:spPr>
            <a:xfrm>
              <a:off x="5246592" y="3476941"/>
              <a:ext cx="529349" cy="417312"/>
            </a:xfrm>
            <a:prstGeom prst="rect">
              <a:avLst/>
            </a:prstGeom>
          </p:spPr>
        </p:pic>
        <p:pic>
          <p:nvPicPr>
            <p:cNvPr id="6" name="Picture 5"/>
            <p:cNvPicPr>
              <a:picLocks noChangeAspect="1"/>
            </p:cNvPicPr>
            <p:nvPr/>
          </p:nvPicPr>
          <p:blipFill>
            <a:blip r:embed="rId2"/>
            <a:stretch>
              <a:fillRect/>
            </a:stretch>
          </p:blipFill>
          <p:spPr>
            <a:xfrm>
              <a:off x="5581574" y="3585493"/>
              <a:ext cx="556200" cy="438480"/>
            </a:xfrm>
            <a:prstGeom prst="rect">
              <a:avLst/>
            </a:prstGeom>
          </p:spPr>
        </p:pic>
        <p:pic>
          <p:nvPicPr>
            <p:cNvPr id="7" name="Picture 6"/>
            <p:cNvPicPr>
              <a:picLocks noChangeAspect="1"/>
            </p:cNvPicPr>
            <p:nvPr/>
          </p:nvPicPr>
          <p:blipFill>
            <a:blip r:embed="rId3"/>
            <a:stretch>
              <a:fillRect/>
            </a:stretch>
          </p:blipFill>
          <p:spPr>
            <a:xfrm>
              <a:off x="5970309" y="3700199"/>
              <a:ext cx="420496" cy="432326"/>
            </a:xfrm>
            <a:prstGeom prst="rect">
              <a:avLst/>
            </a:prstGeom>
          </p:spPr>
        </p:pic>
        <p:pic>
          <p:nvPicPr>
            <p:cNvPr id="8" name="Picture 7"/>
            <p:cNvPicPr>
              <a:picLocks noChangeAspect="1"/>
            </p:cNvPicPr>
            <p:nvPr/>
          </p:nvPicPr>
          <p:blipFill>
            <a:blip r:embed="rId4"/>
            <a:stretch>
              <a:fillRect/>
            </a:stretch>
          </p:blipFill>
          <p:spPr>
            <a:xfrm>
              <a:off x="4893565" y="3772769"/>
              <a:ext cx="688009" cy="605769"/>
            </a:xfrm>
            <a:prstGeom prst="rect">
              <a:avLst/>
            </a:prstGeom>
          </p:spPr>
        </p:pic>
      </p:grpSp>
      <p:grpSp>
        <p:nvGrpSpPr>
          <p:cNvPr id="22" name="Group 21"/>
          <p:cNvGrpSpPr/>
          <p:nvPr/>
        </p:nvGrpSpPr>
        <p:grpSpPr>
          <a:xfrm>
            <a:off x="6841911" y="4312149"/>
            <a:ext cx="1553509" cy="1192608"/>
            <a:chOff x="4970829" y="1575361"/>
            <a:chExt cx="1553509" cy="1192608"/>
          </a:xfrm>
        </p:grpSpPr>
        <p:sp>
          <p:nvSpPr>
            <p:cNvPr id="23" name="Rectangle 22"/>
            <p:cNvSpPr/>
            <p:nvPr/>
          </p:nvSpPr>
          <p:spPr bwMode="auto">
            <a:xfrm>
              <a:off x="4970829" y="1720714"/>
              <a:ext cx="1332872" cy="858104"/>
            </a:xfrm>
            <a:prstGeom prst="rect">
              <a:avLst/>
            </a:prstGeom>
            <a:solidFill>
              <a:schemeClr val="bg2">
                <a:lumMod val="20000"/>
                <a:lumOff val="80000"/>
                <a:alpha val="75000"/>
              </a:schemeClr>
            </a:solidFill>
            <a:ln>
              <a:solidFill>
                <a:schemeClr val="bg2">
                  <a:lumMod val="60000"/>
                  <a:lumOff val="40000"/>
                </a:schemeClr>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45720" tIns="45720" rIns="45720" bIns="45720" numCol="1" spcCol="0" rtlCol="0" fromWordArt="0" anchor="t" anchorCtr="0" forceAA="0" compatLnSpc="1">
              <a:prstTxWarp prst="textNoShape">
                <a:avLst/>
              </a:prstTxWarp>
              <a:noAutofit/>
            </a:bodyPr>
            <a:lstStyle/>
            <a:p>
              <a:pPr defTabSz="914099" fontAlgn="base">
                <a:spcBef>
                  <a:spcPct val="0"/>
                </a:spcBef>
                <a:spcAft>
                  <a:spcPct val="0"/>
                </a:spcAft>
              </a:pPr>
              <a:r>
                <a:rPr lang="en-US" sz="1600" dirty="0" smtClean="0">
                  <a:solidFill>
                    <a:schemeClr val="tx1">
                      <a:lumMod val="65000"/>
                      <a:lumOff val="35000"/>
                    </a:schemeClr>
                  </a:solidFill>
                  <a:ea typeface="Segoe UI" pitchFamily="34" charset="0"/>
                  <a:cs typeface="Segoe UI" pitchFamily="34" charset="0"/>
                </a:rPr>
                <a:t>Access Control </a:t>
              </a:r>
              <a:br>
                <a:rPr lang="en-US" sz="1600" dirty="0" smtClean="0">
                  <a:solidFill>
                    <a:schemeClr val="tx1">
                      <a:lumMod val="65000"/>
                      <a:lumOff val="35000"/>
                    </a:schemeClr>
                  </a:solidFill>
                  <a:ea typeface="Segoe UI" pitchFamily="34" charset="0"/>
                  <a:cs typeface="Segoe UI" pitchFamily="34" charset="0"/>
                </a:rPr>
              </a:br>
              <a:r>
                <a:rPr lang="en-US" sz="1600" dirty="0" smtClean="0">
                  <a:solidFill>
                    <a:schemeClr val="tx1">
                      <a:lumMod val="65000"/>
                      <a:lumOff val="35000"/>
                    </a:schemeClr>
                  </a:solidFill>
                  <a:ea typeface="Segoe UI" pitchFamily="34" charset="0"/>
                  <a:cs typeface="Segoe UI" pitchFamily="34" charset="0"/>
                </a:rPr>
                <a:t>System</a:t>
              </a:r>
            </a:p>
          </p:txBody>
        </p:sp>
        <p:grpSp>
          <p:nvGrpSpPr>
            <p:cNvPr id="24" name="Group 23"/>
            <p:cNvGrpSpPr/>
            <p:nvPr/>
          </p:nvGrpSpPr>
          <p:grpSpPr>
            <a:xfrm>
              <a:off x="5743393" y="1999486"/>
              <a:ext cx="603206" cy="768483"/>
              <a:chOff x="5687594" y="2277853"/>
              <a:chExt cx="603206" cy="768483"/>
            </a:xfrm>
          </p:grpSpPr>
          <p:pic>
            <p:nvPicPr>
              <p:cNvPr id="26" name="Picture 25"/>
              <p:cNvPicPr>
                <a:picLocks noChangeAspect="1"/>
              </p:cNvPicPr>
              <p:nvPr/>
            </p:nvPicPr>
            <p:blipFill>
              <a:blip r:embed="rId5"/>
              <a:stretch>
                <a:fillRect/>
              </a:stretch>
            </p:blipFill>
            <p:spPr>
              <a:xfrm>
                <a:off x="5687594" y="2277853"/>
                <a:ext cx="409685" cy="720000"/>
              </a:xfrm>
              <a:prstGeom prst="rect">
                <a:avLst/>
              </a:prstGeom>
            </p:spPr>
          </p:pic>
          <p:pic>
            <p:nvPicPr>
              <p:cNvPr id="27" name="Picture 26"/>
              <p:cNvPicPr>
                <a:picLocks noChangeAspect="1"/>
              </p:cNvPicPr>
              <p:nvPr/>
            </p:nvPicPr>
            <p:blipFill>
              <a:blip r:embed="rId6"/>
              <a:stretch>
                <a:fillRect/>
              </a:stretch>
            </p:blipFill>
            <p:spPr>
              <a:xfrm>
                <a:off x="5904379" y="2659499"/>
                <a:ext cx="386421" cy="386837"/>
              </a:xfrm>
              <a:prstGeom prst="rect">
                <a:avLst/>
              </a:prstGeom>
            </p:spPr>
          </p:pic>
        </p:grpSp>
        <p:pic>
          <p:nvPicPr>
            <p:cNvPr id="25" name="Picture 24"/>
            <p:cNvPicPr>
              <a:picLocks noChangeAspect="1"/>
            </p:cNvPicPr>
            <p:nvPr/>
          </p:nvPicPr>
          <p:blipFill>
            <a:blip r:embed="rId3"/>
            <a:stretch>
              <a:fillRect/>
            </a:stretch>
          </p:blipFill>
          <p:spPr>
            <a:xfrm>
              <a:off x="6103842" y="1575361"/>
              <a:ext cx="420496" cy="432326"/>
            </a:xfrm>
            <a:prstGeom prst="rect">
              <a:avLst/>
            </a:prstGeom>
          </p:spPr>
        </p:pic>
      </p:grpSp>
      <p:grpSp>
        <p:nvGrpSpPr>
          <p:cNvPr id="28" name="Group 27"/>
          <p:cNvGrpSpPr/>
          <p:nvPr/>
        </p:nvGrpSpPr>
        <p:grpSpPr>
          <a:xfrm>
            <a:off x="10039160" y="3497655"/>
            <a:ext cx="1421815" cy="1031998"/>
            <a:chOff x="4856838" y="4180432"/>
            <a:chExt cx="1421815" cy="1031998"/>
          </a:xfrm>
        </p:grpSpPr>
        <p:sp>
          <p:nvSpPr>
            <p:cNvPr id="29" name="Rectangle 28"/>
            <p:cNvSpPr/>
            <p:nvPr/>
          </p:nvSpPr>
          <p:spPr bwMode="auto">
            <a:xfrm>
              <a:off x="4856838" y="4180432"/>
              <a:ext cx="1273402" cy="772595"/>
            </a:xfrm>
            <a:prstGeom prst="rect">
              <a:avLst/>
            </a:prstGeom>
            <a:solidFill>
              <a:schemeClr val="bg2">
                <a:lumMod val="20000"/>
                <a:lumOff val="80000"/>
                <a:alpha val="75000"/>
              </a:schemeClr>
            </a:solidFill>
            <a:ln>
              <a:solidFill>
                <a:schemeClr val="bg2">
                  <a:lumMod val="60000"/>
                  <a:lumOff val="40000"/>
                </a:schemeClr>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45720" tIns="45720" rIns="45720" bIns="45720" numCol="1" spcCol="0" rtlCol="0" fromWordArt="0" anchor="t" anchorCtr="0" forceAA="0" compatLnSpc="1">
              <a:prstTxWarp prst="textNoShape">
                <a:avLst/>
              </a:prstTxWarp>
              <a:noAutofit/>
            </a:bodyPr>
            <a:lstStyle/>
            <a:p>
              <a:pPr defTabSz="914099" fontAlgn="base">
                <a:spcBef>
                  <a:spcPct val="0"/>
                </a:spcBef>
                <a:spcAft>
                  <a:spcPct val="0"/>
                </a:spcAft>
              </a:pPr>
              <a:r>
                <a:rPr lang="en-US" sz="1600" dirty="0" smtClean="0">
                  <a:solidFill>
                    <a:schemeClr val="tx1">
                      <a:lumMod val="65000"/>
                      <a:lumOff val="35000"/>
                    </a:schemeClr>
                  </a:solidFill>
                  <a:ea typeface="Segoe UI" pitchFamily="34" charset="0"/>
                  <a:cs typeface="Segoe UI" pitchFamily="34" charset="0"/>
                </a:rPr>
                <a:t>LOB </a:t>
              </a:r>
              <a:br>
                <a:rPr lang="en-US" sz="1600" dirty="0" smtClean="0">
                  <a:solidFill>
                    <a:schemeClr val="tx1">
                      <a:lumMod val="65000"/>
                      <a:lumOff val="35000"/>
                    </a:schemeClr>
                  </a:solidFill>
                  <a:ea typeface="Segoe UI" pitchFamily="34" charset="0"/>
                  <a:cs typeface="Segoe UI" pitchFamily="34" charset="0"/>
                </a:rPr>
              </a:br>
              <a:r>
                <a:rPr lang="en-US" sz="1600" dirty="0" smtClean="0">
                  <a:solidFill>
                    <a:schemeClr val="tx1">
                      <a:lumMod val="65000"/>
                      <a:lumOff val="35000"/>
                    </a:schemeClr>
                  </a:solidFill>
                  <a:ea typeface="Segoe UI" pitchFamily="34" charset="0"/>
                  <a:cs typeface="Segoe UI" pitchFamily="34" charset="0"/>
                </a:rPr>
                <a:t>System</a:t>
              </a:r>
            </a:p>
          </p:txBody>
        </p:sp>
        <p:grpSp>
          <p:nvGrpSpPr>
            <p:cNvPr id="30" name="Group 29"/>
            <p:cNvGrpSpPr/>
            <p:nvPr/>
          </p:nvGrpSpPr>
          <p:grpSpPr>
            <a:xfrm>
              <a:off x="5593097" y="4265625"/>
              <a:ext cx="685556" cy="946805"/>
              <a:chOff x="5593097" y="4265625"/>
              <a:chExt cx="685556" cy="946805"/>
            </a:xfrm>
          </p:grpSpPr>
          <p:pic>
            <p:nvPicPr>
              <p:cNvPr id="31" name="Picture 30"/>
              <p:cNvPicPr>
                <a:picLocks noChangeAspect="1"/>
              </p:cNvPicPr>
              <p:nvPr/>
            </p:nvPicPr>
            <p:blipFill>
              <a:blip r:embed="rId5"/>
              <a:stretch>
                <a:fillRect/>
              </a:stretch>
            </p:blipFill>
            <p:spPr>
              <a:xfrm>
                <a:off x="5593097" y="4265625"/>
                <a:ext cx="477423" cy="839046"/>
              </a:xfrm>
              <a:prstGeom prst="rect">
                <a:avLst/>
              </a:prstGeom>
            </p:spPr>
          </p:pic>
          <p:pic>
            <p:nvPicPr>
              <p:cNvPr id="32" name="Picture 31"/>
              <p:cNvPicPr>
                <a:picLocks noChangeAspect="1"/>
              </p:cNvPicPr>
              <p:nvPr/>
            </p:nvPicPr>
            <p:blipFill>
              <a:blip r:embed="rId7"/>
              <a:stretch>
                <a:fillRect/>
              </a:stretch>
            </p:blipFill>
            <p:spPr>
              <a:xfrm>
                <a:off x="5776387" y="4728961"/>
                <a:ext cx="502266" cy="483469"/>
              </a:xfrm>
              <a:prstGeom prst="rect">
                <a:avLst/>
              </a:prstGeom>
            </p:spPr>
          </p:pic>
        </p:grpSp>
      </p:grpSp>
      <p:grpSp>
        <p:nvGrpSpPr>
          <p:cNvPr id="85" name="Group 84"/>
          <p:cNvGrpSpPr/>
          <p:nvPr/>
        </p:nvGrpSpPr>
        <p:grpSpPr>
          <a:xfrm>
            <a:off x="1172874" y="3033740"/>
            <a:ext cx="1143338" cy="1442221"/>
            <a:chOff x="1112188" y="4100696"/>
            <a:chExt cx="1143338" cy="1442221"/>
          </a:xfrm>
        </p:grpSpPr>
        <p:sp>
          <p:nvSpPr>
            <p:cNvPr id="34" name="TextBox 33"/>
            <p:cNvSpPr txBox="1"/>
            <p:nvPr/>
          </p:nvSpPr>
          <p:spPr>
            <a:xfrm>
              <a:off x="1397064" y="5296696"/>
              <a:ext cx="450251" cy="246221"/>
            </a:xfrm>
            <a:prstGeom prst="rect">
              <a:avLst/>
            </a:prstGeom>
            <a:noFill/>
          </p:spPr>
          <p:txBody>
            <a:bodyPr wrap="none" lIns="0" tIns="0" rIns="0" bIns="0" rtlCol="0">
              <a:spAutoFit/>
            </a:bodyPr>
            <a:lstStyle/>
            <a:p>
              <a:pPr algn="ctr"/>
              <a:r>
                <a:rPr lang="en-US" sz="1600" spc="-70" dirty="0" smtClean="0">
                  <a:gradFill>
                    <a:gsLst>
                      <a:gs pos="2917">
                        <a:schemeClr val="bg2"/>
                      </a:gs>
                      <a:gs pos="95000">
                        <a:schemeClr val="bg2"/>
                      </a:gs>
                    </a:gsLst>
                    <a:lin ang="5400000" scaled="0"/>
                  </a:gradFill>
                </a:rPr>
                <a:t>Users</a:t>
              </a:r>
            </a:p>
          </p:txBody>
        </p:sp>
        <p:grpSp>
          <p:nvGrpSpPr>
            <p:cNvPr id="36" name="Group 35"/>
            <p:cNvGrpSpPr/>
            <p:nvPr/>
          </p:nvGrpSpPr>
          <p:grpSpPr>
            <a:xfrm>
              <a:off x="1112188" y="4552393"/>
              <a:ext cx="981842" cy="801141"/>
              <a:chOff x="6165183" y="5245863"/>
              <a:chExt cx="1297147" cy="1058417"/>
            </a:xfrm>
          </p:grpSpPr>
          <p:pic>
            <p:nvPicPr>
              <p:cNvPr id="38" name="Picture 37"/>
              <p:cNvPicPr>
                <a:picLocks noChangeAspect="1"/>
              </p:cNvPicPr>
              <p:nvPr/>
            </p:nvPicPr>
            <p:blipFill>
              <a:blip r:embed="rId8"/>
              <a:stretch>
                <a:fillRect/>
              </a:stretch>
            </p:blipFill>
            <p:spPr>
              <a:xfrm>
                <a:off x="6323888" y="5245863"/>
                <a:ext cx="584136" cy="794398"/>
              </a:xfrm>
              <a:prstGeom prst="rect">
                <a:avLst/>
              </a:prstGeom>
            </p:spPr>
          </p:pic>
          <p:pic>
            <p:nvPicPr>
              <p:cNvPr id="39" name="Picture 38"/>
              <p:cNvPicPr>
                <a:picLocks noChangeAspect="1"/>
              </p:cNvPicPr>
              <p:nvPr/>
            </p:nvPicPr>
            <p:blipFill>
              <a:blip r:embed="rId9"/>
              <a:stretch>
                <a:fillRect/>
              </a:stretch>
            </p:blipFill>
            <p:spPr>
              <a:xfrm>
                <a:off x="6671127" y="5707784"/>
                <a:ext cx="791203" cy="528038"/>
              </a:xfrm>
              <a:prstGeom prst="rect">
                <a:avLst/>
              </a:prstGeom>
            </p:spPr>
          </p:pic>
          <p:pic>
            <p:nvPicPr>
              <p:cNvPr id="40" name="Picture 39"/>
              <p:cNvPicPr>
                <a:picLocks noChangeAspect="1"/>
              </p:cNvPicPr>
              <p:nvPr/>
            </p:nvPicPr>
            <p:blipFill>
              <a:blip r:embed="rId10"/>
              <a:stretch>
                <a:fillRect/>
              </a:stretch>
            </p:blipFill>
            <p:spPr>
              <a:xfrm>
                <a:off x="6165183" y="5649730"/>
                <a:ext cx="399572" cy="654550"/>
              </a:xfrm>
              <a:prstGeom prst="rect">
                <a:avLst/>
              </a:prstGeom>
            </p:spPr>
          </p:pic>
        </p:grpSp>
        <p:pic>
          <p:nvPicPr>
            <p:cNvPr id="37" name="Picture 36"/>
            <p:cNvPicPr>
              <a:picLocks noChangeAspect="1"/>
            </p:cNvPicPr>
            <p:nvPr/>
          </p:nvPicPr>
          <p:blipFill>
            <a:blip r:embed="rId11"/>
            <a:stretch>
              <a:fillRect/>
            </a:stretch>
          </p:blipFill>
          <p:spPr>
            <a:xfrm>
              <a:off x="1439105" y="4100696"/>
              <a:ext cx="816421" cy="785865"/>
            </a:xfrm>
            <a:prstGeom prst="rect">
              <a:avLst/>
            </a:prstGeom>
          </p:spPr>
        </p:pic>
      </p:grpSp>
      <p:grpSp>
        <p:nvGrpSpPr>
          <p:cNvPr id="42" name="Group 41"/>
          <p:cNvGrpSpPr/>
          <p:nvPr/>
        </p:nvGrpSpPr>
        <p:grpSpPr>
          <a:xfrm>
            <a:off x="3350958" y="3378281"/>
            <a:ext cx="2192688" cy="2364348"/>
            <a:chOff x="2913143" y="2492656"/>
            <a:chExt cx="2192688" cy="2364348"/>
          </a:xfrm>
        </p:grpSpPr>
        <p:grpSp>
          <p:nvGrpSpPr>
            <p:cNvPr id="9" name="Group 8"/>
            <p:cNvGrpSpPr>
              <a:grpSpLocks noChangeAspect="1"/>
            </p:cNvGrpSpPr>
            <p:nvPr/>
          </p:nvGrpSpPr>
          <p:grpSpPr>
            <a:xfrm>
              <a:off x="3277907" y="2895739"/>
              <a:ext cx="1827924" cy="1961265"/>
              <a:chOff x="4383758" y="2092972"/>
              <a:chExt cx="2516893" cy="2700493"/>
            </a:xfrm>
          </p:grpSpPr>
          <p:sp>
            <p:nvSpPr>
              <p:cNvPr id="10" name="Rectangle 9"/>
              <p:cNvSpPr/>
              <p:nvPr/>
            </p:nvSpPr>
            <p:spPr bwMode="auto">
              <a:xfrm>
                <a:off x="4537411" y="2092972"/>
                <a:ext cx="2017543" cy="2418874"/>
              </a:xfrm>
              <a:prstGeom prst="rect">
                <a:avLst/>
              </a:prstGeom>
              <a:solidFill>
                <a:schemeClr val="bg2">
                  <a:lumMod val="20000"/>
                  <a:lumOff val="80000"/>
                  <a:alpha val="75000"/>
                </a:schemeClr>
              </a:solidFill>
              <a:ln>
                <a:solidFill>
                  <a:schemeClr val="bg2">
                    <a:lumMod val="60000"/>
                    <a:lumOff val="40000"/>
                  </a:schemeClr>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45720" tIns="45720" rIns="45720" bIns="45720" numCol="1" spcCol="0" rtlCol="0" fromWordArt="0" anchor="t" anchorCtr="0" forceAA="0" compatLnSpc="1">
                <a:prstTxWarp prst="textNoShape">
                  <a:avLst/>
                </a:prstTxWarp>
                <a:noAutofit/>
              </a:bodyPr>
              <a:lstStyle/>
              <a:p>
                <a:pPr algn="r" defTabSz="914099" fontAlgn="base">
                  <a:spcBef>
                    <a:spcPct val="0"/>
                  </a:spcBef>
                  <a:spcAft>
                    <a:spcPct val="0"/>
                  </a:spcAft>
                </a:pPr>
                <a:r>
                  <a:rPr lang="en-US" sz="1200" dirty="0" smtClean="0">
                    <a:solidFill>
                      <a:schemeClr val="tx1">
                        <a:lumMod val="65000"/>
                        <a:lumOff val="35000"/>
                      </a:schemeClr>
                    </a:solidFill>
                    <a:ea typeface="Segoe UI" pitchFamily="34" charset="0"/>
                    <a:cs typeface="Segoe UI" pitchFamily="34" charset="0"/>
                  </a:rPr>
                  <a:t>SharePoint</a:t>
                </a:r>
                <a:br>
                  <a:rPr lang="en-US" sz="1200" dirty="0" smtClean="0">
                    <a:solidFill>
                      <a:schemeClr val="tx1">
                        <a:lumMod val="65000"/>
                        <a:lumOff val="35000"/>
                      </a:schemeClr>
                    </a:solidFill>
                    <a:ea typeface="Segoe UI" pitchFamily="34" charset="0"/>
                    <a:cs typeface="Segoe UI" pitchFamily="34" charset="0"/>
                  </a:rPr>
                </a:br>
                <a:r>
                  <a:rPr lang="en-US" sz="1200" dirty="0" smtClean="0">
                    <a:solidFill>
                      <a:schemeClr val="tx1">
                        <a:lumMod val="65000"/>
                        <a:lumOff val="35000"/>
                      </a:schemeClr>
                    </a:solidFill>
                    <a:ea typeface="Segoe UI" pitchFamily="34" charset="0"/>
                    <a:cs typeface="Segoe UI" pitchFamily="34" charset="0"/>
                  </a:rPr>
                  <a:t> Service</a:t>
                </a:r>
              </a:p>
            </p:txBody>
          </p:sp>
          <p:grpSp>
            <p:nvGrpSpPr>
              <p:cNvPr id="11" name="Group 10"/>
              <p:cNvGrpSpPr/>
              <p:nvPr/>
            </p:nvGrpSpPr>
            <p:grpSpPr>
              <a:xfrm>
                <a:off x="5421611" y="2886866"/>
                <a:ext cx="1479040" cy="1043909"/>
                <a:chOff x="4557447" y="1721445"/>
                <a:chExt cx="1479040" cy="1043909"/>
              </a:xfrm>
            </p:grpSpPr>
            <p:pic>
              <p:nvPicPr>
                <p:cNvPr id="19" name="Picture 18"/>
                <p:cNvPicPr>
                  <a:picLocks noChangeAspect="1"/>
                </p:cNvPicPr>
                <p:nvPr/>
              </p:nvPicPr>
              <p:blipFill>
                <a:blip r:embed="rId5"/>
                <a:stretch>
                  <a:fillRect/>
                </a:stretch>
              </p:blipFill>
              <p:spPr>
                <a:xfrm>
                  <a:off x="4557447" y="1902539"/>
                  <a:ext cx="477423" cy="839046"/>
                </a:xfrm>
                <a:prstGeom prst="rect">
                  <a:avLst/>
                </a:prstGeom>
              </p:spPr>
            </p:pic>
            <p:pic>
              <p:nvPicPr>
                <p:cNvPr id="20" name="Picture 19"/>
                <p:cNvPicPr>
                  <a:picLocks noChangeAspect="1"/>
                </p:cNvPicPr>
                <p:nvPr/>
              </p:nvPicPr>
              <p:blipFill>
                <a:blip r:embed="rId5"/>
                <a:stretch>
                  <a:fillRect/>
                </a:stretch>
              </p:blipFill>
              <p:spPr>
                <a:xfrm>
                  <a:off x="4869643" y="1721445"/>
                  <a:ext cx="477423" cy="839046"/>
                </a:xfrm>
                <a:prstGeom prst="rect">
                  <a:avLst/>
                </a:prstGeom>
              </p:spPr>
            </p:pic>
            <p:pic>
              <p:nvPicPr>
                <p:cNvPr id="21" name="Picture 20"/>
                <p:cNvPicPr>
                  <a:picLocks noChangeAspect="1"/>
                </p:cNvPicPr>
                <p:nvPr/>
              </p:nvPicPr>
              <p:blipFill>
                <a:blip r:embed="rId12"/>
                <a:stretch>
                  <a:fillRect/>
                </a:stretch>
              </p:blipFill>
              <p:spPr>
                <a:xfrm>
                  <a:off x="5153580" y="1902539"/>
                  <a:ext cx="882907" cy="862815"/>
                </a:xfrm>
                <a:prstGeom prst="rect">
                  <a:avLst/>
                </a:prstGeom>
              </p:spPr>
            </p:pic>
          </p:grpSp>
          <p:grpSp>
            <p:nvGrpSpPr>
              <p:cNvPr id="12" name="Group 11"/>
              <p:cNvGrpSpPr/>
              <p:nvPr/>
            </p:nvGrpSpPr>
            <p:grpSpPr>
              <a:xfrm>
                <a:off x="4880542" y="3820782"/>
                <a:ext cx="944427" cy="972683"/>
                <a:chOff x="3981885" y="2834055"/>
                <a:chExt cx="944427" cy="972683"/>
              </a:xfrm>
            </p:grpSpPr>
            <p:pic>
              <p:nvPicPr>
                <p:cNvPr id="16" name="Picture 15"/>
                <p:cNvPicPr>
                  <a:picLocks noChangeAspect="1"/>
                </p:cNvPicPr>
                <p:nvPr/>
              </p:nvPicPr>
              <p:blipFill>
                <a:blip r:embed="rId5"/>
                <a:stretch>
                  <a:fillRect/>
                </a:stretch>
              </p:blipFill>
              <p:spPr>
                <a:xfrm>
                  <a:off x="3981885" y="2967692"/>
                  <a:ext cx="477423" cy="839046"/>
                </a:xfrm>
                <a:prstGeom prst="rect">
                  <a:avLst/>
                </a:prstGeom>
              </p:spPr>
            </p:pic>
            <p:pic>
              <p:nvPicPr>
                <p:cNvPr id="17" name="Picture 16"/>
                <p:cNvPicPr>
                  <a:picLocks noChangeAspect="1"/>
                </p:cNvPicPr>
                <p:nvPr/>
              </p:nvPicPr>
              <p:blipFill>
                <a:blip r:embed="rId5"/>
                <a:stretch>
                  <a:fillRect/>
                </a:stretch>
              </p:blipFill>
              <p:spPr>
                <a:xfrm>
                  <a:off x="4269036" y="2834055"/>
                  <a:ext cx="477423" cy="839046"/>
                </a:xfrm>
                <a:prstGeom prst="rect">
                  <a:avLst/>
                </a:prstGeom>
              </p:spPr>
            </p:pic>
            <p:pic>
              <p:nvPicPr>
                <p:cNvPr id="18" name="Picture 17"/>
                <p:cNvPicPr>
                  <a:picLocks noChangeAspect="1"/>
                </p:cNvPicPr>
                <p:nvPr/>
              </p:nvPicPr>
              <p:blipFill>
                <a:blip r:embed="rId13"/>
                <a:stretch>
                  <a:fillRect/>
                </a:stretch>
              </p:blipFill>
              <p:spPr>
                <a:xfrm>
                  <a:off x="4480085" y="3260431"/>
                  <a:ext cx="446227" cy="456212"/>
                </a:xfrm>
                <a:prstGeom prst="rect">
                  <a:avLst/>
                </a:prstGeom>
              </p:spPr>
            </p:pic>
          </p:grpSp>
          <p:grpSp>
            <p:nvGrpSpPr>
              <p:cNvPr id="13" name="Group 12"/>
              <p:cNvGrpSpPr/>
              <p:nvPr/>
            </p:nvGrpSpPr>
            <p:grpSpPr>
              <a:xfrm>
                <a:off x="4383758" y="2988031"/>
                <a:ext cx="968998" cy="971748"/>
                <a:chOff x="3601101" y="2714202"/>
                <a:chExt cx="968998" cy="971748"/>
              </a:xfrm>
            </p:grpSpPr>
            <p:pic>
              <p:nvPicPr>
                <p:cNvPr id="14" name="Picture 13"/>
                <p:cNvPicPr>
                  <a:picLocks noChangeAspect="1"/>
                </p:cNvPicPr>
                <p:nvPr/>
              </p:nvPicPr>
              <p:blipFill>
                <a:blip r:embed="rId5"/>
                <a:stretch>
                  <a:fillRect/>
                </a:stretch>
              </p:blipFill>
              <p:spPr>
                <a:xfrm>
                  <a:off x="3601101" y="2846904"/>
                  <a:ext cx="477423" cy="839046"/>
                </a:xfrm>
                <a:prstGeom prst="rect">
                  <a:avLst/>
                </a:prstGeom>
              </p:spPr>
            </p:pic>
            <p:pic>
              <p:nvPicPr>
                <p:cNvPr id="15" name="Picture 14"/>
                <p:cNvPicPr>
                  <a:picLocks noChangeAspect="1"/>
                </p:cNvPicPr>
                <p:nvPr/>
              </p:nvPicPr>
              <p:blipFill>
                <a:blip r:embed="rId14"/>
                <a:stretch>
                  <a:fillRect/>
                </a:stretch>
              </p:blipFill>
              <p:spPr>
                <a:xfrm>
                  <a:off x="3875612" y="2714202"/>
                  <a:ext cx="694487" cy="898458"/>
                </a:xfrm>
                <a:prstGeom prst="rect">
                  <a:avLst/>
                </a:prstGeom>
              </p:spPr>
            </p:pic>
          </p:grpSp>
        </p:grpSp>
        <p:pic>
          <p:nvPicPr>
            <p:cNvPr id="41" name="Picture 40"/>
            <p:cNvPicPr>
              <a:picLocks noChangeAspect="1"/>
            </p:cNvPicPr>
            <p:nvPr/>
          </p:nvPicPr>
          <p:blipFill>
            <a:blip r:embed="rId15"/>
            <a:stretch>
              <a:fillRect/>
            </a:stretch>
          </p:blipFill>
          <p:spPr>
            <a:xfrm>
              <a:off x="2913143" y="2492656"/>
              <a:ext cx="1137727" cy="1052450"/>
            </a:xfrm>
            <a:prstGeom prst="rect">
              <a:avLst/>
            </a:prstGeom>
          </p:spPr>
        </p:pic>
      </p:grpSp>
      <p:cxnSp>
        <p:nvCxnSpPr>
          <p:cNvPr id="43" name="Straight Arrow Connector 42"/>
          <p:cNvCxnSpPr/>
          <p:nvPr/>
        </p:nvCxnSpPr>
        <p:spPr>
          <a:xfrm>
            <a:off x="2266308" y="3900673"/>
            <a:ext cx="1045698" cy="13601"/>
          </a:xfrm>
          <a:prstGeom prst="straightConnector1">
            <a:avLst/>
          </a:prstGeom>
          <a:ln w="53975">
            <a:solidFill>
              <a:schemeClr val="tx1">
                <a:lumMod val="65000"/>
                <a:lumOff val="35000"/>
              </a:schemeClr>
            </a:solidFill>
            <a:prstDash val="solid"/>
            <a:tailEnd type="stealth" w="lg" len="lg"/>
          </a:ln>
          <a:effectLst/>
        </p:spPr>
        <p:style>
          <a:lnRef idx="1">
            <a:schemeClr val="accent4"/>
          </a:lnRef>
          <a:fillRef idx="0">
            <a:schemeClr val="accent4"/>
          </a:fillRef>
          <a:effectRef idx="0">
            <a:schemeClr val="accent4"/>
          </a:effectRef>
          <a:fontRef idx="minor">
            <a:schemeClr val="tx1"/>
          </a:fontRef>
        </p:style>
      </p:cxnSp>
      <p:cxnSp>
        <p:nvCxnSpPr>
          <p:cNvPr id="47" name="Straight Arrow Connector 46"/>
          <p:cNvCxnSpPr/>
          <p:nvPr/>
        </p:nvCxnSpPr>
        <p:spPr>
          <a:xfrm flipV="1">
            <a:off x="5418112" y="4861278"/>
            <a:ext cx="1323253" cy="13691"/>
          </a:xfrm>
          <a:prstGeom prst="straightConnector1">
            <a:avLst/>
          </a:prstGeom>
          <a:ln w="53975">
            <a:solidFill>
              <a:schemeClr val="tx1">
                <a:lumMod val="65000"/>
                <a:lumOff val="35000"/>
              </a:schemeClr>
            </a:solidFill>
            <a:prstDash val="solid"/>
            <a:headEnd type="stealth" w="lg" len="lg"/>
            <a:tailEnd type="stealth" w="lg" len="lg"/>
          </a:ln>
          <a:effectLst/>
        </p:spPr>
        <p:style>
          <a:lnRef idx="1">
            <a:schemeClr val="accent4"/>
          </a:lnRef>
          <a:fillRef idx="0">
            <a:schemeClr val="accent4"/>
          </a:fillRef>
          <a:effectRef idx="0">
            <a:schemeClr val="accent4"/>
          </a:effectRef>
          <a:fontRef idx="minor">
            <a:schemeClr val="tx1"/>
          </a:fontRef>
        </p:style>
      </p:cxnSp>
      <p:cxnSp>
        <p:nvCxnSpPr>
          <p:cNvPr id="49" name="Straight Arrow Connector 48"/>
          <p:cNvCxnSpPr/>
          <p:nvPr/>
        </p:nvCxnSpPr>
        <p:spPr>
          <a:xfrm flipV="1">
            <a:off x="4488685" y="2476038"/>
            <a:ext cx="2001819" cy="908033"/>
          </a:xfrm>
          <a:prstGeom prst="straightConnector1">
            <a:avLst/>
          </a:prstGeom>
          <a:ln w="53975">
            <a:solidFill>
              <a:schemeClr val="tx1">
                <a:lumMod val="65000"/>
                <a:lumOff val="35000"/>
              </a:schemeClr>
            </a:solidFill>
            <a:prstDash val="solid"/>
            <a:headEnd type="stealth" w="lg" len="lg"/>
            <a:tailEnd type="stealth" w="lg" len="lg"/>
          </a:ln>
          <a:effectLst/>
        </p:spPr>
        <p:style>
          <a:lnRef idx="1">
            <a:schemeClr val="accent4"/>
          </a:lnRef>
          <a:fillRef idx="0">
            <a:schemeClr val="accent4"/>
          </a:fillRef>
          <a:effectRef idx="0">
            <a:schemeClr val="accent4"/>
          </a:effectRef>
          <a:fontRef idx="minor">
            <a:schemeClr val="tx1"/>
          </a:fontRef>
        </p:style>
      </p:cxnSp>
      <p:cxnSp>
        <p:nvCxnSpPr>
          <p:cNvPr id="54" name="Straight Arrow Connector 53"/>
          <p:cNvCxnSpPr/>
          <p:nvPr/>
        </p:nvCxnSpPr>
        <p:spPr>
          <a:xfrm flipH="1" flipV="1">
            <a:off x="7623517" y="3186782"/>
            <a:ext cx="14039" cy="1243949"/>
          </a:xfrm>
          <a:prstGeom prst="straightConnector1">
            <a:avLst/>
          </a:prstGeom>
          <a:ln w="53975">
            <a:solidFill>
              <a:schemeClr val="tx1">
                <a:lumMod val="65000"/>
                <a:lumOff val="35000"/>
              </a:schemeClr>
            </a:solidFill>
            <a:prstDash val="solid"/>
            <a:headEnd type="stealth" w="lg" len="lg"/>
            <a:tailEnd type="stealth" w="lg" len="lg"/>
          </a:ln>
          <a:effectLst/>
        </p:spPr>
        <p:style>
          <a:lnRef idx="1">
            <a:schemeClr val="accent4"/>
          </a:lnRef>
          <a:fillRef idx="0">
            <a:schemeClr val="accent4"/>
          </a:fillRef>
          <a:effectRef idx="0">
            <a:schemeClr val="accent4"/>
          </a:effectRef>
          <a:fontRef idx="minor">
            <a:schemeClr val="tx1"/>
          </a:fontRef>
        </p:style>
      </p:cxnSp>
      <p:cxnSp>
        <p:nvCxnSpPr>
          <p:cNvPr id="59" name="Straight Arrow Connector 58"/>
          <p:cNvCxnSpPr/>
          <p:nvPr/>
        </p:nvCxnSpPr>
        <p:spPr>
          <a:xfrm>
            <a:off x="8692536" y="2516484"/>
            <a:ext cx="1566311" cy="812961"/>
          </a:xfrm>
          <a:prstGeom prst="straightConnector1">
            <a:avLst/>
          </a:prstGeom>
          <a:ln w="53975">
            <a:solidFill>
              <a:schemeClr val="tx1">
                <a:lumMod val="65000"/>
                <a:lumOff val="35000"/>
              </a:schemeClr>
            </a:solidFill>
            <a:prstDash val="solid"/>
            <a:tailEnd type="stealth" w="lg" len="lg"/>
          </a:ln>
          <a:effectLst/>
        </p:spPr>
        <p:style>
          <a:lnRef idx="1">
            <a:schemeClr val="accent4"/>
          </a:lnRef>
          <a:fillRef idx="0">
            <a:schemeClr val="accent4"/>
          </a:fillRef>
          <a:effectRef idx="0">
            <a:schemeClr val="accent4"/>
          </a:effectRef>
          <a:fontRef idx="minor">
            <a:schemeClr val="tx1"/>
          </a:fontRef>
        </p:style>
      </p:cxnSp>
      <p:grpSp>
        <p:nvGrpSpPr>
          <p:cNvPr id="61" name="Group 60"/>
          <p:cNvGrpSpPr/>
          <p:nvPr/>
        </p:nvGrpSpPr>
        <p:grpSpPr>
          <a:xfrm>
            <a:off x="2285853" y="3838449"/>
            <a:ext cx="514401" cy="514401"/>
            <a:chOff x="492" y="17985"/>
            <a:chExt cx="524853" cy="524853"/>
          </a:xfrm>
        </p:grpSpPr>
        <p:sp>
          <p:nvSpPr>
            <p:cNvPr id="62" name="Oval 61"/>
            <p:cNvSpPr/>
            <p:nvPr/>
          </p:nvSpPr>
          <p:spPr>
            <a:xfrm>
              <a:off x="492" y="17985"/>
              <a:ext cx="524853" cy="524853"/>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63" name="Oval 4"/>
            <p:cNvSpPr/>
            <p:nvPr/>
          </p:nvSpPr>
          <p:spPr>
            <a:xfrm>
              <a:off x="91491" y="108984"/>
              <a:ext cx="371127" cy="3711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1045571">
                <a:lnSpc>
                  <a:spcPct val="90000"/>
                </a:lnSpc>
                <a:spcBef>
                  <a:spcPct val="0"/>
                </a:spcBef>
                <a:spcAft>
                  <a:spcPct val="35000"/>
                </a:spcAft>
              </a:pPr>
              <a:r>
                <a:rPr lang="en-US" sz="2352" dirty="0"/>
                <a:t>1</a:t>
              </a:r>
            </a:p>
          </p:txBody>
        </p:sp>
      </p:grpSp>
      <p:grpSp>
        <p:nvGrpSpPr>
          <p:cNvPr id="64" name="Group 63"/>
          <p:cNvGrpSpPr/>
          <p:nvPr/>
        </p:nvGrpSpPr>
        <p:grpSpPr>
          <a:xfrm>
            <a:off x="5803312" y="4728230"/>
            <a:ext cx="514401" cy="514401"/>
            <a:chOff x="492" y="17985"/>
            <a:chExt cx="524853" cy="524853"/>
          </a:xfrm>
        </p:grpSpPr>
        <p:sp>
          <p:nvSpPr>
            <p:cNvPr id="65" name="Oval 64"/>
            <p:cNvSpPr/>
            <p:nvPr/>
          </p:nvSpPr>
          <p:spPr>
            <a:xfrm>
              <a:off x="492" y="17985"/>
              <a:ext cx="524853" cy="524853"/>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66" name="Oval 4"/>
            <p:cNvSpPr/>
            <p:nvPr/>
          </p:nvSpPr>
          <p:spPr>
            <a:xfrm>
              <a:off x="91491" y="108984"/>
              <a:ext cx="371127" cy="3711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1045571">
                <a:lnSpc>
                  <a:spcPct val="90000"/>
                </a:lnSpc>
                <a:spcBef>
                  <a:spcPct val="0"/>
                </a:spcBef>
                <a:spcAft>
                  <a:spcPct val="35000"/>
                </a:spcAft>
              </a:pPr>
              <a:r>
                <a:rPr lang="en-US" sz="2352" dirty="0"/>
                <a:t>2</a:t>
              </a:r>
            </a:p>
          </p:txBody>
        </p:sp>
      </p:grpSp>
      <p:grpSp>
        <p:nvGrpSpPr>
          <p:cNvPr id="67" name="Group 66"/>
          <p:cNvGrpSpPr/>
          <p:nvPr/>
        </p:nvGrpSpPr>
        <p:grpSpPr>
          <a:xfrm>
            <a:off x="5223035" y="2544257"/>
            <a:ext cx="514401" cy="514401"/>
            <a:chOff x="492" y="17985"/>
            <a:chExt cx="524853" cy="524853"/>
          </a:xfrm>
        </p:grpSpPr>
        <p:sp>
          <p:nvSpPr>
            <p:cNvPr id="68" name="Oval 67"/>
            <p:cNvSpPr/>
            <p:nvPr/>
          </p:nvSpPr>
          <p:spPr>
            <a:xfrm>
              <a:off x="492" y="17985"/>
              <a:ext cx="524853" cy="524853"/>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69" name="Oval 4"/>
            <p:cNvSpPr/>
            <p:nvPr/>
          </p:nvSpPr>
          <p:spPr>
            <a:xfrm>
              <a:off x="91491" y="108984"/>
              <a:ext cx="371127" cy="3711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1045571">
                <a:lnSpc>
                  <a:spcPct val="90000"/>
                </a:lnSpc>
                <a:spcBef>
                  <a:spcPct val="0"/>
                </a:spcBef>
                <a:spcAft>
                  <a:spcPct val="35000"/>
                </a:spcAft>
              </a:pPr>
              <a:r>
                <a:rPr lang="en-US" sz="2352" dirty="0"/>
                <a:t>3</a:t>
              </a:r>
            </a:p>
          </p:txBody>
        </p:sp>
      </p:grpSp>
      <p:grpSp>
        <p:nvGrpSpPr>
          <p:cNvPr id="70" name="Group 69"/>
          <p:cNvGrpSpPr/>
          <p:nvPr/>
        </p:nvGrpSpPr>
        <p:grpSpPr>
          <a:xfrm>
            <a:off x="9121029" y="2427492"/>
            <a:ext cx="514401" cy="514401"/>
            <a:chOff x="492" y="17985"/>
            <a:chExt cx="524853" cy="524853"/>
          </a:xfrm>
        </p:grpSpPr>
        <p:sp>
          <p:nvSpPr>
            <p:cNvPr id="71" name="Oval 70"/>
            <p:cNvSpPr/>
            <p:nvPr/>
          </p:nvSpPr>
          <p:spPr>
            <a:xfrm>
              <a:off x="492" y="17985"/>
              <a:ext cx="524853" cy="524853"/>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72" name="Oval 4"/>
            <p:cNvSpPr/>
            <p:nvPr/>
          </p:nvSpPr>
          <p:spPr>
            <a:xfrm>
              <a:off x="91491" y="108984"/>
              <a:ext cx="371127" cy="3711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1045571">
                <a:lnSpc>
                  <a:spcPct val="90000"/>
                </a:lnSpc>
                <a:spcBef>
                  <a:spcPct val="0"/>
                </a:spcBef>
                <a:spcAft>
                  <a:spcPct val="35000"/>
                </a:spcAft>
              </a:pPr>
              <a:r>
                <a:rPr lang="en-US" sz="2352" dirty="0"/>
                <a:t>4</a:t>
              </a:r>
            </a:p>
          </p:txBody>
        </p:sp>
      </p:grpSp>
    </p:spTree>
    <p:extLst>
      <p:ext uri="{BB962C8B-B14F-4D97-AF65-F5344CB8AC3E}">
        <p14:creationId xmlns:p14="http://schemas.microsoft.com/office/powerpoint/2010/main" val="73086971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1"/>
                                        </p:tgtEl>
                                        <p:attrNameLst>
                                          <p:attrName>style.visibility</p:attrName>
                                        </p:attrNameLst>
                                      </p:cBhvr>
                                      <p:to>
                                        <p:strVal val="visible"/>
                                      </p:to>
                                    </p:set>
                                    <p:animEffect transition="in" filter="fade">
                                      <p:cBhvr>
                                        <p:cTn id="7" dur="1000"/>
                                        <p:tgtEl>
                                          <p:spTgt spid="61"/>
                                        </p:tgtEl>
                                      </p:cBhvr>
                                    </p:animEffect>
                                    <p:anim calcmode="lin" valueType="num">
                                      <p:cBhvr>
                                        <p:cTn id="8" dur="1000" fill="hold"/>
                                        <p:tgtEl>
                                          <p:spTgt spid="61"/>
                                        </p:tgtEl>
                                        <p:attrNameLst>
                                          <p:attrName>ppt_x</p:attrName>
                                        </p:attrNameLst>
                                      </p:cBhvr>
                                      <p:tavLst>
                                        <p:tav tm="0">
                                          <p:val>
                                            <p:strVal val="#ppt_x"/>
                                          </p:val>
                                        </p:tav>
                                        <p:tav tm="100000">
                                          <p:val>
                                            <p:strVal val="#ppt_x"/>
                                          </p:val>
                                        </p:tav>
                                      </p:tavLst>
                                    </p:anim>
                                    <p:anim calcmode="lin" valueType="num">
                                      <p:cBhvr>
                                        <p:cTn id="9" dur="1000" fill="hold"/>
                                        <p:tgtEl>
                                          <p:spTgt spid="61"/>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3"/>
                                        </p:tgtEl>
                                        <p:attrNameLst>
                                          <p:attrName>style.visibility</p:attrName>
                                        </p:attrNameLst>
                                      </p:cBhvr>
                                      <p:to>
                                        <p:strVal val="visible"/>
                                      </p:to>
                                    </p:set>
                                    <p:animEffect transition="in" filter="fade">
                                      <p:cBhvr>
                                        <p:cTn id="12" dur="1000"/>
                                        <p:tgtEl>
                                          <p:spTgt spid="43"/>
                                        </p:tgtEl>
                                      </p:cBhvr>
                                    </p:animEffect>
                                    <p:anim calcmode="lin" valueType="num">
                                      <p:cBhvr>
                                        <p:cTn id="13" dur="1000" fill="hold"/>
                                        <p:tgtEl>
                                          <p:spTgt spid="43"/>
                                        </p:tgtEl>
                                        <p:attrNameLst>
                                          <p:attrName>ppt_x</p:attrName>
                                        </p:attrNameLst>
                                      </p:cBhvr>
                                      <p:tavLst>
                                        <p:tav tm="0">
                                          <p:val>
                                            <p:strVal val="#ppt_x"/>
                                          </p:val>
                                        </p:tav>
                                        <p:tav tm="100000">
                                          <p:val>
                                            <p:strVal val="#ppt_x"/>
                                          </p:val>
                                        </p:tav>
                                      </p:tavLst>
                                    </p:anim>
                                    <p:anim calcmode="lin" valueType="num">
                                      <p:cBhvr>
                                        <p:cTn id="14" dur="1000" fill="hold"/>
                                        <p:tgtEl>
                                          <p:spTgt spid="43"/>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64"/>
                                        </p:tgtEl>
                                        <p:attrNameLst>
                                          <p:attrName>style.visibility</p:attrName>
                                        </p:attrNameLst>
                                      </p:cBhvr>
                                      <p:to>
                                        <p:strVal val="visible"/>
                                      </p:to>
                                    </p:set>
                                    <p:animEffect transition="in" filter="fade">
                                      <p:cBhvr>
                                        <p:cTn id="19" dur="1000"/>
                                        <p:tgtEl>
                                          <p:spTgt spid="64"/>
                                        </p:tgtEl>
                                      </p:cBhvr>
                                    </p:animEffect>
                                    <p:anim calcmode="lin" valueType="num">
                                      <p:cBhvr>
                                        <p:cTn id="20" dur="1000" fill="hold"/>
                                        <p:tgtEl>
                                          <p:spTgt spid="64"/>
                                        </p:tgtEl>
                                        <p:attrNameLst>
                                          <p:attrName>ppt_x</p:attrName>
                                        </p:attrNameLst>
                                      </p:cBhvr>
                                      <p:tavLst>
                                        <p:tav tm="0">
                                          <p:val>
                                            <p:strVal val="#ppt_x"/>
                                          </p:val>
                                        </p:tav>
                                        <p:tav tm="100000">
                                          <p:val>
                                            <p:strVal val="#ppt_x"/>
                                          </p:val>
                                        </p:tav>
                                      </p:tavLst>
                                    </p:anim>
                                    <p:anim calcmode="lin" valueType="num">
                                      <p:cBhvr>
                                        <p:cTn id="21" dur="1000" fill="hold"/>
                                        <p:tgtEl>
                                          <p:spTgt spid="64"/>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47"/>
                                        </p:tgtEl>
                                        <p:attrNameLst>
                                          <p:attrName>style.visibility</p:attrName>
                                        </p:attrNameLst>
                                      </p:cBhvr>
                                      <p:to>
                                        <p:strVal val="visible"/>
                                      </p:to>
                                    </p:set>
                                    <p:animEffect transition="in" filter="fade">
                                      <p:cBhvr>
                                        <p:cTn id="24" dur="1000"/>
                                        <p:tgtEl>
                                          <p:spTgt spid="47"/>
                                        </p:tgtEl>
                                      </p:cBhvr>
                                    </p:animEffect>
                                    <p:anim calcmode="lin" valueType="num">
                                      <p:cBhvr>
                                        <p:cTn id="25" dur="1000" fill="hold"/>
                                        <p:tgtEl>
                                          <p:spTgt spid="47"/>
                                        </p:tgtEl>
                                        <p:attrNameLst>
                                          <p:attrName>ppt_x</p:attrName>
                                        </p:attrNameLst>
                                      </p:cBhvr>
                                      <p:tavLst>
                                        <p:tav tm="0">
                                          <p:val>
                                            <p:strVal val="#ppt_x"/>
                                          </p:val>
                                        </p:tav>
                                        <p:tav tm="100000">
                                          <p:val>
                                            <p:strVal val="#ppt_x"/>
                                          </p:val>
                                        </p:tav>
                                      </p:tavLst>
                                    </p:anim>
                                    <p:anim calcmode="lin" valueType="num">
                                      <p:cBhvr>
                                        <p:cTn id="26" dur="1000" fill="hold"/>
                                        <p:tgtEl>
                                          <p:spTgt spid="47"/>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67"/>
                                        </p:tgtEl>
                                        <p:attrNameLst>
                                          <p:attrName>style.visibility</p:attrName>
                                        </p:attrNameLst>
                                      </p:cBhvr>
                                      <p:to>
                                        <p:strVal val="visible"/>
                                      </p:to>
                                    </p:set>
                                    <p:animEffect transition="in" filter="fade">
                                      <p:cBhvr>
                                        <p:cTn id="31" dur="1000"/>
                                        <p:tgtEl>
                                          <p:spTgt spid="67"/>
                                        </p:tgtEl>
                                      </p:cBhvr>
                                    </p:animEffect>
                                    <p:anim calcmode="lin" valueType="num">
                                      <p:cBhvr>
                                        <p:cTn id="32" dur="1000" fill="hold"/>
                                        <p:tgtEl>
                                          <p:spTgt spid="67"/>
                                        </p:tgtEl>
                                        <p:attrNameLst>
                                          <p:attrName>ppt_x</p:attrName>
                                        </p:attrNameLst>
                                      </p:cBhvr>
                                      <p:tavLst>
                                        <p:tav tm="0">
                                          <p:val>
                                            <p:strVal val="#ppt_x"/>
                                          </p:val>
                                        </p:tav>
                                        <p:tav tm="100000">
                                          <p:val>
                                            <p:strVal val="#ppt_x"/>
                                          </p:val>
                                        </p:tav>
                                      </p:tavLst>
                                    </p:anim>
                                    <p:anim calcmode="lin" valueType="num">
                                      <p:cBhvr>
                                        <p:cTn id="33" dur="1000" fill="hold"/>
                                        <p:tgtEl>
                                          <p:spTgt spid="67"/>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49"/>
                                        </p:tgtEl>
                                        <p:attrNameLst>
                                          <p:attrName>style.visibility</p:attrName>
                                        </p:attrNameLst>
                                      </p:cBhvr>
                                      <p:to>
                                        <p:strVal val="visible"/>
                                      </p:to>
                                    </p:set>
                                    <p:animEffect transition="in" filter="fade">
                                      <p:cBhvr>
                                        <p:cTn id="36" dur="1000"/>
                                        <p:tgtEl>
                                          <p:spTgt spid="49"/>
                                        </p:tgtEl>
                                      </p:cBhvr>
                                    </p:animEffect>
                                    <p:anim calcmode="lin" valueType="num">
                                      <p:cBhvr>
                                        <p:cTn id="37" dur="1000" fill="hold"/>
                                        <p:tgtEl>
                                          <p:spTgt spid="49"/>
                                        </p:tgtEl>
                                        <p:attrNameLst>
                                          <p:attrName>ppt_x</p:attrName>
                                        </p:attrNameLst>
                                      </p:cBhvr>
                                      <p:tavLst>
                                        <p:tav tm="0">
                                          <p:val>
                                            <p:strVal val="#ppt_x"/>
                                          </p:val>
                                        </p:tav>
                                        <p:tav tm="100000">
                                          <p:val>
                                            <p:strVal val="#ppt_x"/>
                                          </p:val>
                                        </p:tav>
                                      </p:tavLst>
                                    </p:anim>
                                    <p:anim calcmode="lin" valueType="num">
                                      <p:cBhvr>
                                        <p:cTn id="38" dur="1000" fill="hold"/>
                                        <p:tgtEl>
                                          <p:spTgt spid="49"/>
                                        </p:tgtEl>
                                        <p:attrNameLst>
                                          <p:attrName>ppt_y</p:attrName>
                                        </p:attrNameLst>
                                      </p:cBhvr>
                                      <p:tavLst>
                                        <p:tav tm="0">
                                          <p:val>
                                            <p:strVal val="#ppt_y+.1"/>
                                          </p:val>
                                        </p:tav>
                                        <p:tav tm="100000">
                                          <p:val>
                                            <p:strVal val="#ppt_y"/>
                                          </p:val>
                                        </p:tav>
                                      </p:tavLst>
                                    </p:anim>
                                  </p:childTnLst>
                                </p:cTn>
                              </p:par>
                              <p:par>
                                <p:cTn id="39" presetID="42" presetClass="entr" presetSubtype="0" fill="hold" nodeType="withEffect">
                                  <p:stCondLst>
                                    <p:cond delay="0"/>
                                  </p:stCondLst>
                                  <p:childTnLst>
                                    <p:set>
                                      <p:cBhvr>
                                        <p:cTn id="40" dur="1" fill="hold">
                                          <p:stCondLst>
                                            <p:cond delay="0"/>
                                          </p:stCondLst>
                                        </p:cTn>
                                        <p:tgtEl>
                                          <p:spTgt spid="54"/>
                                        </p:tgtEl>
                                        <p:attrNameLst>
                                          <p:attrName>style.visibility</p:attrName>
                                        </p:attrNameLst>
                                      </p:cBhvr>
                                      <p:to>
                                        <p:strVal val="visible"/>
                                      </p:to>
                                    </p:set>
                                    <p:animEffect transition="in" filter="fade">
                                      <p:cBhvr>
                                        <p:cTn id="41" dur="1000"/>
                                        <p:tgtEl>
                                          <p:spTgt spid="54"/>
                                        </p:tgtEl>
                                      </p:cBhvr>
                                    </p:animEffect>
                                    <p:anim calcmode="lin" valueType="num">
                                      <p:cBhvr>
                                        <p:cTn id="42" dur="1000" fill="hold"/>
                                        <p:tgtEl>
                                          <p:spTgt spid="54"/>
                                        </p:tgtEl>
                                        <p:attrNameLst>
                                          <p:attrName>ppt_x</p:attrName>
                                        </p:attrNameLst>
                                      </p:cBhvr>
                                      <p:tavLst>
                                        <p:tav tm="0">
                                          <p:val>
                                            <p:strVal val="#ppt_x"/>
                                          </p:val>
                                        </p:tav>
                                        <p:tav tm="100000">
                                          <p:val>
                                            <p:strVal val="#ppt_x"/>
                                          </p:val>
                                        </p:tav>
                                      </p:tavLst>
                                    </p:anim>
                                    <p:anim calcmode="lin" valueType="num">
                                      <p:cBhvr>
                                        <p:cTn id="43" dur="1000" fill="hold"/>
                                        <p:tgtEl>
                                          <p:spTgt spid="54"/>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nodeType="clickEffect">
                                  <p:stCondLst>
                                    <p:cond delay="0"/>
                                  </p:stCondLst>
                                  <p:childTnLst>
                                    <p:set>
                                      <p:cBhvr>
                                        <p:cTn id="47" dur="1" fill="hold">
                                          <p:stCondLst>
                                            <p:cond delay="0"/>
                                          </p:stCondLst>
                                        </p:cTn>
                                        <p:tgtEl>
                                          <p:spTgt spid="70"/>
                                        </p:tgtEl>
                                        <p:attrNameLst>
                                          <p:attrName>style.visibility</p:attrName>
                                        </p:attrNameLst>
                                      </p:cBhvr>
                                      <p:to>
                                        <p:strVal val="visible"/>
                                      </p:to>
                                    </p:set>
                                    <p:animEffect transition="in" filter="fade">
                                      <p:cBhvr>
                                        <p:cTn id="48" dur="1000"/>
                                        <p:tgtEl>
                                          <p:spTgt spid="70"/>
                                        </p:tgtEl>
                                      </p:cBhvr>
                                    </p:animEffect>
                                    <p:anim calcmode="lin" valueType="num">
                                      <p:cBhvr>
                                        <p:cTn id="49" dur="1000" fill="hold"/>
                                        <p:tgtEl>
                                          <p:spTgt spid="70"/>
                                        </p:tgtEl>
                                        <p:attrNameLst>
                                          <p:attrName>ppt_x</p:attrName>
                                        </p:attrNameLst>
                                      </p:cBhvr>
                                      <p:tavLst>
                                        <p:tav tm="0">
                                          <p:val>
                                            <p:strVal val="#ppt_x"/>
                                          </p:val>
                                        </p:tav>
                                        <p:tav tm="100000">
                                          <p:val>
                                            <p:strVal val="#ppt_x"/>
                                          </p:val>
                                        </p:tav>
                                      </p:tavLst>
                                    </p:anim>
                                    <p:anim calcmode="lin" valueType="num">
                                      <p:cBhvr>
                                        <p:cTn id="50" dur="1000" fill="hold"/>
                                        <p:tgtEl>
                                          <p:spTgt spid="70"/>
                                        </p:tgtEl>
                                        <p:attrNameLst>
                                          <p:attrName>ppt_y</p:attrName>
                                        </p:attrNameLst>
                                      </p:cBhvr>
                                      <p:tavLst>
                                        <p:tav tm="0">
                                          <p:val>
                                            <p:strVal val="#ppt_y+.1"/>
                                          </p:val>
                                        </p:tav>
                                        <p:tav tm="100000">
                                          <p:val>
                                            <p:strVal val="#ppt_y"/>
                                          </p:val>
                                        </p:tav>
                                      </p:tavLst>
                                    </p:anim>
                                  </p:childTnLst>
                                </p:cTn>
                              </p:par>
                              <p:par>
                                <p:cTn id="51" presetID="42" presetClass="entr" presetSubtype="0" fill="hold" nodeType="withEffect">
                                  <p:stCondLst>
                                    <p:cond delay="0"/>
                                  </p:stCondLst>
                                  <p:childTnLst>
                                    <p:set>
                                      <p:cBhvr>
                                        <p:cTn id="52" dur="1" fill="hold">
                                          <p:stCondLst>
                                            <p:cond delay="0"/>
                                          </p:stCondLst>
                                        </p:cTn>
                                        <p:tgtEl>
                                          <p:spTgt spid="59"/>
                                        </p:tgtEl>
                                        <p:attrNameLst>
                                          <p:attrName>style.visibility</p:attrName>
                                        </p:attrNameLst>
                                      </p:cBhvr>
                                      <p:to>
                                        <p:strVal val="visible"/>
                                      </p:to>
                                    </p:set>
                                    <p:animEffect transition="in" filter="fade">
                                      <p:cBhvr>
                                        <p:cTn id="53" dur="1000"/>
                                        <p:tgtEl>
                                          <p:spTgt spid="59"/>
                                        </p:tgtEl>
                                      </p:cBhvr>
                                    </p:animEffect>
                                    <p:anim calcmode="lin" valueType="num">
                                      <p:cBhvr>
                                        <p:cTn id="54" dur="1000" fill="hold"/>
                                        <p:tgtEl>
                                          <p:spTgt spid="59"/>
                                        </p:tgtEl>
                                        <p:attrNameLst>
                                          <p:attrName>ppt_x</p:attrName>
                                        </p:attrNameLst>
                                      </p:cBhvr>
                                      <p:tavLst>
                                        <p:tav tm="0">
                                          <p:val>
                                            <p:strVal val="#ppt_x"/>
                                          </p:val>
                                        </p:tav>
                                        <p:tav tm="100000">
                                          <p:val>
                                            <p:strVal val="#ppt_x"/>
                                          </p:val>
                                        </p:tav>
                                      </p:tavLst>
                                    </p:anim>
                                    <p:anim calcmode="lin" valueType="num">
                                      <p:cBhvr>
                                        <p:cTn id="55" dur="1000" fill="hold"/>
                                        <p:tgtEl>
                                          <p:spTgt spid="5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Remote Event Receivers in SharePoint</a:t>
            </a:r>
            <a:endParaRPr lang="en-GB" dirty="0"/>
          </a:p>
        </p:txBody>
      </p:sp>
      <p:graphicFrame>
        <p:nvGraphicFramePr>
          <p:cNvPr id="4" name="Diagram 3"/>
          <p:cNvGraphicFramePr/>
          <p:nvPr>
            <p:extLst>
              <p:ext uri="{D42A27DB-BD31-4B8C-83A1-F6EECF244321}">
                <p14:modId xmlns:p14="http://schemas.microsoft.com/office/powerpoint/2010/main" val="1308860938"/>
              </p:ext>
            </p:extLst>
          </p:nvPr>
        </p:nvGraphicFramePr>
        <p:xfrm>
          <a:off x="618491" y="1253447"/>
          <a:ext cx="10374857" cy="490077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19892493"/>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type="body" sz="quarter" idx="10"/>
          </p:nvPr>
        </p:nvSpPr>
        <p:spPr/>
        <p:txBody>
          <a:bodyPr/>
          <a:lstStyle/>
          <a:p>
            <a:r>
              <a:rPr lang="en-US" dirty="0" smtClean="0"/>
              <a:t>Not a good choice for “mirroring” or sync solutions</a:t>
            </a:r>
          </a:p>
          <a:p>
            <a:pPr lvl="1"/>
            <a:r>
              <a:rPr lang="en-US" dirty="0" smtClean="0"/>
              <a:t>Use remote event receivers to receive notification that a change has occurred</a:t>
            </a:r>
          </a:p>
          <a:p>
            <a:pPr lvl="1"/>
            <a:r>
              <a:rPr lang="en-US" dirty="0" smtClean="0"/>
              <a:t>Use interface to poll SharePoint for changes</a:t>
            </a:r>
          </a:p>
          <a:p>
            <a:pPr lvl="1"/>
            <a:r>
              <a:rPr lang="en-US" dirty="0" smtClean="0"/>
              <a:t>Write changes as required</a:t>
            </a:r>
          </a:p>
          <a:p>
            <a:r>
              <a:rPr lang="en-US" dirty="0" smtClean="0"/>
              <a:t>No guaranteed delivery</a:t>
            </a:r>
          </a:p>
          <a:p>
            <a:pPr lvl="1"/>
            <a:r>
              <a:rPr lang="en-US" dirty="0" smtClean="0"/>
              <a:t>Possible network issues can cause events to fail</a:t>
            </a:r>
          </a:p>
        </p:txBody>
      </p:sp>
      <p:sp>
        <p:nvSpPr>
          <p:cNvPr id="3" name="Title 2"/>
          <p:cNvSpPr>
            <a:spLocks noGrp="1"/>
          </p:cNvSpPr>
          <p:nvPr>
            <p:ph type="title"/>
          </p:nvPr>
        </p:nvSpPr>
        <p:spPr/>
        <p:txBody>
          <a:bodyPr/>
          <a:lstStyle/>
          <a:p>
            <a:r>
              <a:rPr lang="en-US" smtClean="0"/>
              <a:t>Remote event receivers – architecture</a:t>
            </a:r>
            <a:endParaRPr lang="en-US" dirty="0"/>
          </a:p>
        </p:txBody>
      </p:sp>
    </p:spTree>
    <p:extLst>
      <p:ext uri="{BB962C8B-B14F-4D97-AF65-F5344CB8AC3E}">
        <p14:creationId xmlns:p14="http://schemas.microsoft.com/office/powerpoint/2010/main" val="3502614576"/>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Remote event receivers – tooling</a:t>
            </a:r>
            <a:endParaRPr lang="en-US" dirty="0"/>
          </a:p>
        </p:txBody>
      </p:sp>
      <p:sp>
        <p:nvSpPr>
          <p:cNvPr id="5" name="Content Placeholder 4"/>
          <p:cNvSpPr>
            <a:spLocks noGrp="1"/>
          </p:cNvSpPr>
          <p:nvPr>
            <p:ph type="body" sz="quarter" idx="10"/>
          </p:nvPr>
        </p:nvSpPr>
        <p:spPr/>
        <p:txBody>
          <a:bodyPr/>
          <a:lstStyle/>
          <a:p>
            <a:r>
              <a:rPr lang="en-US" smtClean="0"/>
              <a:t>Add a remote event receiver as a new item</a:t>
            </a:r>
          </a:p>
          <a:p>
            <a:r>
              <a:rPr lang="en-US" smtClean="0"/>
              <a:t>Note: This wizard is only for events in app web.</a:t>
            </a:r>
            <a:endParaRPr lang="en-US" dirty="0"/>
          </a:p>
        </p:txBody>
      </p:sp>
      <p:pic>
        <p:nvPicPr>
          <p:cNvPr id="4" name="Picture 3"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61369" y="2794557"/>
            <a:ext cx="4732249" cy="3913890"/>
          </a:xfrm>
          <a:prstGeom prst="rect">
            <a:avLst/>
          </a:prstGeom>
          <a:noFill/>
          <a:ln w="9525">
            <a:solidFill>
              <a:schemeClr val="tx1"/>
            </a:solidFill>
            <a:miter lim="800000"/>
            <a:headEnd/>
            <a:tailEnd/>
          </a:ln>
          <a:effectLst/>
        </p:spPr>
      </p:pic>
      <p:pic>
        <p:nvPicPr>
          <p:cNvPr id="7" name="Picture 6" descr="SharePoint Customization Wizard"/>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23321" y="2794557"/>
            <a:ext cx="4159150" cy="3031344"/>
          </a:xfrm>
          <a:prstGeom prst="rect">
            <a:avLst/>
          </a:prstGeom>
        </p:spPr>
      </p:pic>
    </p:spTree>
    <p:extLst>
      <p:ext uri="{BB962C8B-B14F-4D97-AF65-F5344CB8AC3E}">
        <p14:creationId xmlns:p14="http://schemas.microsoft.com/office/powerpoint/2010/main" val="1407697611"/>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4799" dirty="0"/>
              <a:t>Remote event receivers – interface methods</a:t>
            </a:r>
          </a:p>
        </p:txBody>
      </p:sp>
      <p:sp>
        <p:nvSpPr>
          <p:cNvPr id="6" name="Content Placeholder 5"/>
          <p:cNvSpPr>
            <a:spLocks noGrp="1"/>
          </p:cNvSpPr>
          <p:nvPr>
            <p:ph type="body" sz="quarter" idx="10"/>
          </p:nvPr>
        </p:nvSpPr>
        <p:spPr/>
        <p:txBody>
          <a:bodyPr/>
          <a:lstStyle/>
          <a:p>
            <a:r>
              <a:rPr lang="en-US" sz="3599" dirty="0"/>
              <a:t>Synchronous and asynchronous events are supported</a:t>
            </a:r>
          </a:p>
          <a:p>
            <a:endParaRPr lang="en-US" sz="3599"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2417" y="2240590"/>
            <a:ext cx="9708324" cy="345096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71725625"/>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4000" dirty="0"/>
              <a:t>Remote event receivers - Calling back into SharePoint</a:t>
            </a:r>
            <a:br>
              <a:rPr lang="en-US" sz="4000" dirty="0"/>
            </a:br>
            <a:r>
              <a:rPr lang="en-US" sz="4000" dirty="0"/>
              <a:t> </a:t>
            </a:r>
          </a:p>
        </p:txBody>
      </p:sp>
      <p:sp>
        <p:nvSpPr>
          <p:cNvPr id="4" name="Text Placeholder 3"/>
          <p:cNvSpPr>
            <a:spLocks noGrp="1"/>
          </p:cNvSpPr>
          <p:nvPr>
            <p:ph type="body" sz="quarter" idx="10"/>
          </p:nvPr>
        </p:nvSpPr>
        <p:spPr/>
        <p:txBody>
          <a:bodyPr/>
          <a:lstStyle/>
          <a:p>
            <a:r>
              <a:rPr lang="en-GB" sz="1800" dirty="0"/>
              <a:t>public </a:t>
            </a:r>
            <a:r>
              <a:rPr lang="en-GB" sz="1800" dirty="0" err="1"/>
              <a:t>SPRemoteEventResult</a:t>
            </a:r>
            <a:r>
              <a:rPr lang="en-GB" sz="1800" dirty="0"/>
              <a:t> </a:t>
            </a:r>
            <a:r>
              <a:rPr lang="en-GB" sz="1800" dirty="0" err="1"/>
              <a:t>ProcessEvent</a:t>
            </a:r>
            <a:r>
              <a:rPr lang="en-GB" sz="1800" dirty="0"/>
              <a:t>(</a:t>
            </a:r>
            <a:r>
              <a:rPr lang="en-GB" sz="1800" dirty="0" err="1"/>
              <a:t>SPRemoteEventProperties</a:t>
            </a:r>
            <a:r>
              <a:rPr lang="en-GB" sz="1800" dirty="0"/>
              <a:t> properties)</a:t>
            </a:r>
          </a:p>
          <a:p>
            <a:r>
              <a:rPr lang="en-GB" sz="1800" dirty="0"/>
              <a:t>{</a:t>
            </a:r>
          </a:p>
          <a:p>
            <a:r>
              <a:rPr lang="en-GB" sz="1800" dirty="0"/>
              <a:t>    </a:t>
            </a:r>
            <a:r>
              <a:rPr lang="en-GB" sz="1800" dirty="0" err="1"/>
              <a:t>SPRemoteEventResult</a:t>
            </a:r>
            <a:r>
              <a:rPr lang="en-GB" sz="1800" dirty="0"/>
              <a:t> result = new </a:t>
            </a:r>
            <a:r>
              <a:rPr lang="en-GB" sz="1800" dirty="0" err="1"/>
              <a:t>SPRemoteEventResult</a:t>
            </a:r>
            <a:r>
              <a:rPr lang="en-GB" sz="1800" dirty="0"/>
              <a:t>();</a:t>
            </a:r>
          </a:p>
          <a:p>
            <a:endParaRPr lang="en-GB" sz="1800" dirty="0"/>
          </a:p>
          <a:p>
            <a:r>
              <a:rPr lang="en-GB" sz="1800" dirty="0"/>
              <a:t>    using (</a:t>
            </a:r>
            <a:r>
              <a:rPr lang="en-GB" sz="1800" dirty="0" err="1"/>
              <a:t>ClientContext</a:t>
            </a:r>
            <a:r>
              <a:rPr lang="en-GB" sz="1800" dirty="0"/>
              <a:t> </a:t>
            </a:r>
            <a:r>
              <a:rPr lang="en-GB" sz="1800" dirty="0" err="1"/>
              <a:t>clientContext</a:t>
            </a:r>
            <a:r>
              <a:rPr lang="en-GB" sz="1800" dirty="0"/>
              <a:t> = </a:t>
            </a:r>
            <a:r>
              <a:rPr lang="en-GB" sz="1800" dirty="0" err="1"/>
              <a:t>TokenHelper.CreateAppEventClientContext</a:t>
            </a:r>
            <a:r>
              <a:rPr lang="en-GB" sz="1800" dirty="0"/>
              <a:t>(properties, </a:t>
            </a:r>
            <a:r>
              <a:rPr lang="en-GB" sz="1800" dirty="0" err="1"/>
              <a:t>useAppWeb</a:t>
            </a:r>
            <a:r>
              <a:rPr lang="en-GB" sz="1800" dirty="0"/>
              <a:t>: false))</a:t>
            </a:r>
          </a:p>
          <a:p>
            <a:r>
              <a:rPr lang="en-GB" sz="1800" dirty="0"/>
              <a:t>    {</a:t>
            </a:r>
          </a:p>
          <a:p>
            <a:r>
              <a:rPr lang="en-GB" sz="1800" dirty="0"/>
              <a:t>        if (</a:t>
            </a:r>
            <a:r>
              <a:rPr lang="en-GB" sz="1800" dirty="0" err="1"/>
              <a:t>clientContext</a:t>
            </a:r>
            <a:r>
              <a:rPr lang="en-GB" sz="1800" dirty="0"/>
              <a:t> != null)</a:t>
            </a:r>
          </a:p>
          <a:p>
            <a:r>
              <a:rPr lang="en-GB" sz="1800" dirty="0"/>
              <a:t>        {</a:t>
            </a:r>
          </a:p>
          <a:p>
            <a:r>
              <a:rPr lang="en-GB" sz="1800" dirty="0"/>
              <a:t>            </a:t>
            </a:r>
            <a:r>
              <a:rPr lang="en-GB" sz="1800" dirty="0" err="1"/>
              <a:t>clientContext.Load</a:t>
            </a:r>
            <a:r>
              <a:rPr lang="en-GB" sz="1800" dirty="0"/>
              <a:t>(</a:t>
            </a:r>
            <a:r>
              <a:rPr lang="en-GB" sz="1800" dirty="0" err="1"/>
              <a:t>clientContext.Web</a:t>
            </a:r>
            <a:r>
              <a:rPr lang="en-GB" sz="1800" dirty="0"/>
              <a:t>);</a:t>
            </a:r>
          </a:p>
          <a:p>
            <a:r>
              <a:rPr lang="en-GB" sz="1800" dirty="0"/>
              <a:t>            </a:t>
            </a:r>
            <a:r>
              <a:rPr lang="en-GB" sz="1800" dirty="0" err="1"/>
              <a:t>clientContext.ExecuteQuery</a:t>
            </a:r>
            <a:r>
              <a:rPr lang="en-GB" sz="1800" dirty="0"/>
              <a:t>();</a:t>
            </a:r>
          </a:p>
          <a:p>
            <a:r>
              <a:rPr lang="en-GB" sz="1800" dirty="0"/>
              <a:t>        }</a:t>
            </a:r>
          </a:p>
          <a:p>
            <a:r>
              <a:rPr lang="en-GB" sz="1800" dirty="0"/>
              <a:t>    }</a:t>
            </a:r>
          </a:p>
          <a:p>
            <a:endParaRPr lang="en-GB" sz="1800" dirty="0"/>
          </a:p>
          <a:p>
            <a:r>
              <a:rPr lang="en-GB" sz="1800" dirty="0"/>
              <a:t>    return result;</a:t>
            </a:r>
          </a:p>
          <a:p>
            <a:r>
              <a:rPr lang="en-GB" sz="1800" dirty="0"/>
              <a:t>}</a:t>
            </a:r>
          </a:p>
        </p:txBody>
      </p:sp>
    </p:spTree>
    <p:extLst>
      <p:ext uri="{BB962C8B-B14F-4D97-AF65-F5344CB8AC3E}">
        <p14:creationId xmlns:p14="http://schemas.microsoft.com/office/powerpoint/2010/main" val="1880821410"/>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Remote event receivers – registration</a:t>
            </a:r>
            <a:br>
              <a:rPr lang="en-US" dirty="0" smtClean="0"/>
            </a:br>
            <a:r>
              <a:rPr lang="en-US" sz="2800" dirty="0" smtClean="0"/>
              <a:t>Using server-side object model – requires access to server</a:t>
            </a:r>
            <a:br>
              <a:rPr lang="en-US" sz="2800" dirty="0" smtClean="0"/>
            </a:br>
            <a:endParaRPr lang="en-US" sz="2800" dirty="0"/>
          </a:p>
        </p:txBody>
      </p:sp>
      <p:sp>
        <p:nvSpPr>
          <p:cNvPr id="6" name="Text Placeholder 5"/>
          <p:cNvSpPr>
            <a:spLocks noGrp="1"/>
          </p:cNvSpPr>
          <p:nvPr>
            <p:ph type="body" sz="quarter" idx="10"/>
          </p:nvPr>
        </p:nvSpPr>
        <p:spPr/>
        <p:txBody>
          <a:bodyPr/>
          <a:lstStyle/>
          <a:p>
            <a:r>
              <a:rPr lang="en-US" sz="2000" dirty="0" smtClean="0"/>
              <a:t>string </a:t>
            </a:r>
            <a:r>
              <a:rPr lang="en-US" sz="2000" dirty="0" err="1" smtClean="0"/>
              <a:t>url</a:t>
            </a:r>
            <a:r>
              <a:rPr lang="en-US" sz="2000" dirty="0" smtClean="0"/>
              <a:t>= "http://contoso.com/</a:t>
            </a:r>
            <a:r>
              <a:rPr lang="en-US" sz="2000" dirty="0" err="1" smtClean="0"/>
              <a:t>RemoteEventService.svc</a:t>
            </a:r>
            <a:r>
              <a:rPr lang="en-US" sz="2000" dirty="0" smtClean="0"/>
              <a:t>";         </a:t>
            </a:r>
          </a:p>
          <a:p>
            <a:r>
              <a:rPr lang="en-US" sz="2000" dirty="0" smtClean="0"/>
              <a:t>   </a:t>
            </a:r>
          </a:p>
          <a:p>
            <a:r>
              <a:rPr lang="en-US" sz="2000" dirty="0" smtClean="0"/>
              <a:t>using (</a:t>
            </a:r>
            <a:r>
              <a:rPr lang="en-US" sz="2000" dirty="0" err="1" smtClean="0"/>
              <a:t>SPSite</a:t>
            </a:r>
            <a:r>
              <a:rPr lang="en-US" sz="2000" dirty="0" smtClean="0"/>
              <a:t> site = new </a:t>
            </a:r>
            <a:r>
              <a:rPr lang="en-US" sz="2000" dirty="0" err="1" smtClean="0"/>
              <a:t>SPSite</a:t>
            </a:r>
            <a:r>
              <a:rPr lang="en-US" sz="2000" dirty="0" smtClean="0"/>
              <a:t>(</a:t>
            </a:r>
            <a:r>
              <a:rPr lang="en-US" sz="2000" dirty="0" err="1" smtClean="0"/>
              <a:t>siteUrl</a:t>
            </a:r>
            <a:r>
              <a:rPr lang="en-US" sz="2000" dirty="0" smtClean="0"/>
              <a:t>)) </a:t>
            </a:r>
          </a:p>
          <a:p>
            <a:r>
              <a:rPr lang="en-US" sz="2000" dirty="0" smtClean="0"/>
              <a:t>{ </a:t>
            </a:r>
          </a:p>
          <a:p>
            <a:r>
              <a:rPr lang="en-US" sz="2000" dirty="0" smtClean="0"/>
              <a:t>   using (</a:t>
            </a:r>
            <a:r>
              <a:rPr lang="en-US" sz="2000" dirty="0" err="1" smtClean="0"/>
              <a:t>SPWeb</a:t>
            </a:r>
            <a:r>
              <a:rPr lang="en-US" sz="2000" dirty="0" smtClean="0"/>
              <a:t> web = </a:t>
            </a:r>
            <a:r>
              <a:rPr lang="en-US" sz="2000" dirty="0" err="1" smtClean="0"/>
              <a:t>site.RootWeb</a:t>
            </a:r>
            <a:r>
              <a:rPr lang="en-US" sz="2000" dirty="0" smtClean="0"/>
              <a:t>) </a:t>
            </a:r>
          </a:p>
          <a:p>
            <a:r>
              <a:rPr lang="en-US" sz="2000" dirty="0" smtClean="0"/>
              <a:t>   {</a:t>
            </a:r>
          </a:p>
          <a:p>
            <a:r>
              <a:rPr lang="en-US" sz="2000" dirty="0" smtClean="0"/>
              <a:t>      </a:t>
            </a:r>
            <a:r>
              <a:rPr lang="en-US" sz="2000" dirty="0" err="1" smtClean="0"/>
              <a:t>SPList</a:t>
            </a:r>
            <a:r>
              <a:rPr lang="en-US" sz="2000" dirty="0" smtClean="0"/>
              <a:t> list = </a:t>
            </a:r>
            <a:r>
              <a:rPr lang="en-US" sz="2000" dirty="0" err="1" smtClean="0"/>
              <a:t>web.Lists</a:t>
            </a:r>
            <a:r>
              <a:rPr lang="en-US" sz="2000" dirty="0" smtClean="0"/>
              <a:t>[</a:t>
            </a:r>
            <a:r>
              <a:rPr lang="en-US" sz="2000" dirty="0" err="1" smtClean="0"/>
              <a:t>listTitle</a:t>
            </a:r>
            <a:r>
              <a:rPr lang="en-US" sz="2000" dirty="0" smtClean="0"/>
              <a:t>]; </a:t>
            </a:r>
          </a:p>
          <a:p>
            <a:r>
              <a:rPr lang="en-US" sz="2000" dirty="0" smtClean="0"/>
              <a:t>      </a:t>
            </a:r>
            <a:r>
              <a:rPr lang="en-US" sz="2000" dirty="0" err="1" smtClean="0"/>
              <a:t>list.EventReceivers.Add</a:t>
            </a:r>
            <a:r>
              <a:rPr lang="en-US" sz="2000" dirty="0" smtClean="0"/>
              <a:t>(</a:t>
            </a:r>
          </a:p>
          <a:p>
            <a:r>
              <a:rPr lang="en-US" sz="2000" dirty="0" smtClean="0"/>
              <a:t>        </a:t>
            </a:r>
            <a:r>
              <a:rPr lang="en-US" sz="2000" dirty="0" err="1" smtClean="0"/>
              <a:t>SPEventReceiverType.ItemAdded</a:t>
            </a:r>
            <a:r>
              <a:rPr lang="en-US" sz="2000" dirty="0" smtClean="0"/>
              <a:t>, </a:t>
            </a:r>
          </a:p>
          <a:p>
            <a:r>
              <a:rPr lang="en-US" sz="2000" dirty="0" smtClean="0"/>
              <a:t>        </a:t>
            </a:r>
            <a:r>
              <a:rPr lang="en-US" sz="2000" dirty="0" err="1" smtClean="0"/>
              <a:t>url</a:t>
            </a:r>
            <a:r>
              <a:rPr lang="en-US" sz="2000" dirty="0" smtClean="0"/>
              <a:t>); </a:t>
            </a:r>
          </a:p>
          <a:p>
            <a:r>
              <a:rPr lang="en-US" sz="2000" dirty="0" smtClean="0"/>
              <a:t>   }</a:t>
            </a:r>
          </a:p>
          <a:p>
            <a:r>
              <a:rPr lang="en-US" sz="2000" dirty="0" smtClean="0"/>
              <a:t>}</a:t>
            </a:r>
          </a:p>
          <a:p>
            <a:endParaRPr lang="en-US" sz="2000" dirty="0"/>
          </a:p>
        </p:txBody>
      </p:sp>
    </p:spTree>
    <p:extLst>
      <p:ext uri="{BB962C8B-B14F-4D97-AF65-F5344CB8AC3E}">
        <p14:creationId xmlns:p14="http://schemas.microsoft.com/office/powerpoint/2010/main" val="25021568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Remote event receivers – registration</a:t>
            </a:r>
            <a:br>
              <a:rPr lang="en-US" dirty="0" smtClean="0"/>
            </a:br>
            <a:r>
              <a:rPr lang="en-US" sz="2800" dirty="0" smtClean="0"/>
              <a:t>Client-side object model implementation</a:t>
            </a:r>
            <a:br>
              <a:rPr lang="en-US" sz="2800" dirty="0" smtClean="0"/>
            </a:br>
            <a:r>
              <a:rPr lang="en-US" dirty="0" smtClean="0"/>
              <a:t/>
            </a:r>
            <a:br>
              <a:rPr lang="en-US" dirty="0" smtClean="0"/>
            </a:br>
            <a:endParaRPr lang="en-US" dirty="0"/>
          </a:p>
        </p:txBody>
      </p:sp>
      <p:sp>
        <p:nvSpPr>
          <p:cNvPr id="6" name="Text Placeholder 5"/>
          <p:cNvSpPr>
            <a:spLocks noGrp="1"/>
          </p:cNvSpPr>
          <p:nvPr>
            <p:ph type="body" sz="quarter" idx="10"/>
          </p:nvPr>
        </p:nvSpPr>
        <p:spPr/>
        <p:txBody>
          <a:bodyPr/>
          <a:lstStyle/>
          <a:p>
            <a:r>
              <a:rPr lang="en-US" sz="1600" dirty="0" err="1" smtClean="0"/>
              <a:t>var</a:t>
            </a:r>
            <a:r>
              <a:rPr lang="en-US" sz="1600" dirty="0" smtClean="0"/>
              <a:t> web = </a:t>
            </a:r>
            <a:r>
              <a:rPr lang="en-US" sz="1600" dirty="0" err="1" smtClean="0"/>
              <a:t>clientContext.Web</a:t>
            </a:r>
            <a:r>
              <a:rPr lang="en-US" sz="1600" dirty="0" smtClean="0"/>
              <a:t>;</a:t>
            </a:r>
          </a:p>
          <a:p>
            <a:r>
              <a:rPr lang="en-US" sz="1600" dirty="0" err="1" smtClean="0"/>
              <a:t>clientContext.Load</a:t>
            </a:r>
            <a:r>
              <a:rPr lang="en-US" sz="1600" dirty="0" smtClean="0"/>
              <a:t>(web);</a:t>
            </a:r>
          </a:p>
          <a:p>
            <a:r>
              <a:rPr lang="en-US" sz="1600" dirty="0" err="1" smtClean="0"/>
              <a:t>clientContext.ExecuteQuery</a:t>
            </a:r>
            <a:r>
              <a:rPr lang="en-US" sz="1600" dirty="0" smtClean="0"/>
              <a:t>();</a:t>
            </a:r>
          </a:p>
          <a:p>
            <a:endParaRPr lang="en-US" sz="1600" dirty="0" smtClean="0"/>
          </a:p>
          <a:p>
            <a:r>
              <a:rPr lang="en-US" sz="1600" dirty="0" err="1" smtClean="0"/>
              <a:t>var</a:t>
            </a:r>
            <a:r>
              <a:rPr lang="en-US" sz="1600" dirty="0" smtClean="0"/>
              <a:t> col = </a:t>
            </a:r>
            <a:r>
              <a:rPr lang="en-US" sz="1600" dirty="0" err="1" smtClean="0"/>
              <a:t>web.EventReceivers</a:t>
            </a:r>
            <a:r>
              <a:rPr lang="en-US" sz="1600" dirty="0" smtClean="0"/>
              <a:t>;</a:t>
            </a:r>
          </a:p>
          <a:p>
            <a:r>
              <a:rPr lang="en-US" sz="1600" dirty="0" err="1" smtClean="0"/>
              <a:t>clientContext.Load</a:t>
            </a:r>
            <a:r>
              <a:rPr lang="en-US" sz="1600" dirty="0" smtClean="0"/>
              <a:t>(col);</a:t>
            </a:r>
          </a:p>
          <a:p>
            <a:r>
              <a:rPr lang="en-US" sz="1600" dirty="0" err="1" smtClean="0"/>
              <a:t>clientContext.ExecuteQuery</a:t>
            </a:r>
            <a:r>
              <a:rPr lang="en-US" sz="1600" dirty="0" smtClean="0"/>
              <a:t>();</a:t>
            </a:r>
          </a:p>
          <a:p>
            <a:endParaRPr lang="en-US" sz="1600" dirty="0" smtClean="0"/>
          </a:p>
          <a:p>
            <a:r>
              <a:rPr lang="en-US" sz="1600" dirty="0" err="1" smtClean="0"/>
              <a:t>EventReceiverDefinitionCreationInformation</a:t>
            </a:r>
            <a:r>
              <a:rPr lang="en-US" sz="1600" dirty="0" smtClean="0"/>
              <a:t> </a:t>
            </a:r>
            <a:r>
              <a:rPr lang="en-US" sz="1600" dirty="0" err="1" smtClean="0"/>
              <a:t>newEventReceiver</a:t>
            </a:r>
            <a:r>
              <a:rPr lang="en-US" sz="1600" dirty="0" smtClean="0"/>
              <a:t> </a:t>
            </a:r>
          </a:p>
          <a:p>
            <a:r>
              <a:rPr lang="en-US" sz="1600" dirty="0" smtClean="0"/>
              <a:t>        = new </a:t>
            </a:r>
            <a:r>
              <a:rPr lang="en-US" sz="1600" dirty="0" err="1" smtClean="0"/>
              <a:t>EventReceiverDefinitionCreationInformation</a:t>
            </a:r>
            <a:r>
              <a:rPr lang="en-US" sz="1600" dirty="0" smtClean="0"/>
              <a:t>()</a:t>
            </a:r>
          </a:p>
          <a:p>
            <a:r>
              <a:rPr lang="en-US" sz="1600" dirty="0" smtClean="0"/>
              <a:t>        {</a:t>
            </a:r>
          </a:p>
          <a:p>
            <a:r>
              <a:rPr lang="en-US" sz="1600" dirty="0" smtClean="0"/>
              <a:t>            </a:t>
            </a:r>
            <a:r>
              <a:rPr lang="en-US" sz="1600" dirty="0" err="1" smtClean="0"/>
              <a:t>EventType</a:t>
            </a:r>
            <a:r>
              <a:rPr lang="en-US" sz="1600" dirty="0" smtClean="0"/>
              <a:t> = </a:t>
            </a:r>
            <a:r>
              <a:rPr lang="en-US" sz="1600" dirty="0" err="1" smtClean="0"/>
              <a:t>EventReceiverType.ListAdded</a:t>
            </a:r>
            <a:r>
              <a:rPr lang="en-US" sz="1600" dirty="0" smtClean="0"/>
              <a:t>, </a:t>
            </a:r>
            <a:r>
              <a:rPr lang="en-US" sz="1600" dirty="0" err="1" smtClean="0"/>
              <a:t>ReceiverName</a:t>
            </a:r>
            <a:r>
              <a:rPr lang="en-US" sz="1600" dirty="0" smtClean="0"/>
              <a:t> = "</a:t>
            </a:r>
            <a:r>
              <a:rPr lang="en-US" sz="1600" dirty="0" err="1" smtClean="0"/>
              <a:t>CustomRemote-ListEventReceiver</a:t>
            </a:r>
            <a:r>
              <a:rPr lang="en-US" sz="1600" dirty="0" smtClean="0"/>
              <a:t>",</a:t>
            </a:r>
          </a:p>
          <a:p>
            <a:r>
              <a:rPr lang="en-US" sz="1600" dirty="0" smtClean="0"/>
              <a:t>            </a:t>
            </a:r>
            <a:r>
              <a:rPr lang="en-US" sz="1600" dirty="0" err="1" smtClean="0"/>
              <a:t>ReceiverUrl</a:t>
            </a:r>
            <a:r>
              <a:rPr lang="en-US" sz="1600" dirty="0" smtClean="0"/>
              <a:t> = </a:t>
            </a:r>
            <a:r>
              <a:rPr lang="en-US" sz="1600" dirty="0" err="1" smtClean="0"/>
              <a:t>remoteEventUrl</a:t>
            </a:r>
            <a:r>
              <a:rPr lang="en-US" sz="1600" dirty="0" smtClean="0"/>
              <a:t>, </a:t>
            </a:r>
            <a:r>
              <a:rPr lang="en-US" sz="1600" dirty="0" err="1" smtClean="0"/>
              <a:t>SequenceNumber</a:t>
            </a:r>
            <a:r>
              <a:rPr lang="en-US" sz="1600" dirty="0" smtClean="0"/>
              <a:t> = 1000</a:t>
            </a:r>
          </a:p>
          <a:p>
            <a:r>
              <a:rPr lang="en-US" sz="1600" dirty="0" smtClean="0"/>
              <a:t>        };</a:t>
            </a:r>
          </a:p>
          <a:p>
            <a:endParaRPr lang="en-US" sz="1600" dirty="0" smtClean="0"/>
          </a:p>
          <a:p>
            <a:r>
              <a:rPr lang="en-US" sz="1600" dirty="0" err="1" smtClean="0"/>
              <a:t>web.EventReceivers.Add</a:t>
            </a:r>
            <a:r>
              <a:rPr lang="en-US" sz="1600" dirty="0" smtClean="0"/>
              <a:t>(</a:t>
            </a:r>
            <a:r>
              <a:rPr lang="en-US" sz="1600" dirty="0" err="1" smtClean="0"/>
              <a:t>newEventReceiver</a:t>
            </a:r>
            <a:r>
              <a:rPr lang="en-US" sz="1600" dirty="0" smtClean="0"/>
              <a:t>);</a:t>
            </a:r>
          </a:p>
          <a:p>
            <a:r>
              <a:rPr lang="en-US" sz="1600" dirty="0" err="1" smtClean="0"/>
              <a:t>clientContext.ExecuteQuery</a:t>
            </a:r>
            <a:r>
              <a:rPr lang="en-US" sz="1600" dirty="0" smtClean="0"/>
              <a:t>();</a:t>
            </a:r>
            <a:endParaRPr lang="en-US" sz="1600" dirty="0"/>
          </a:p>
        </p:txBody>
      </p:sp>
    </p:spTree>
    <p:extLst>
      <p:ext uri="{BB962C8B-B14F-4D97-AF65-F5344CB8AC3E}">
        <p14:creationId xmlns:p14="http://schemas.microsoft.com/office/powerpoint/2010/main" val="793915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GB" sz="2400" dirty="0"/>
              <a:t>https://</a:t>
            </a:r>
            <a:r>
              <a:rPr lang="en-GB" sz="2400" dirty="0" smtClean="0"/>
              <a:t>github.com/OfficeDev/PnP/tree/master/Samples/Core.EventReceivers</a:t>
            </a:r>
            <a:endParaRPr lang="en-GB" sz="2400" dirty="0"/>
          </a:p>
          <a:p>
            <a:endParaRPr lang="en-GB" sz="2400" dirty="0"/>
          </a:p>
        </p:txBody>
      </p:sp>
      <p:sp>
        <p:nvSpPr>
          <p:cNvPr id="5" name="Text Placeholder 4"/>
          <p:cNvSpPr>
            <a:spLocks noGrp="1"/>
          </p:cNvSpPr>
          <p:nvPr>
            <p:ph type="body" sz="quarter" idx="10"/>
          </p:nvPr>
        </p:nvSpPr>
        <p:spPr/>
        <p:txBody>
          <a:bodyPr/>
          <a:lstStyle/>
          <a:p>
            <a:r>
              <a:rPr lang="en-US" dirty="0" smtClean="0"/>
              <a:t>Demo</a:t>
            </a:r>
            <a:endParaRPr lang="en-GB" dirty="0"/>
          </a:p>
        </p:txBody>
      </p:sp>
      <p:sp>
        <p:nvSpPr>
          <p:cNvPr id="6" name="Text Placeholder 5"/>
          <p:cNvSpPr>
            <a:spLocks noGrp="1"/>
          </p:cNvSpPr>
          <p:nvPr>
            <p:ph type="body" sz="quarter" idx="11"/>
          </p:nvPr>
        </p:nvSpPr>
        <p:spPr/>
        <p:txBody>
          <a:bodyPr/>
          <a:lstStyle/>
          <a:p>
            <a:r>
              <a:rPr lang="en-US" dirty="0" smtClean="0"/>
              <a:t>Remote event receivers</a:t>
            </a:r>
            <a:endParaRPr lang="en-GB" dirty="0"/>
          </a:p>
        </p:txBody>
      </p:sp>
    </p:spTree>
    <p:extLst>
      <p:ext uri="{BB962C8B-B14F-4D97-AF65-F5344CB8AC3E}">
        <p14:creationId xmlns:p14="http://schemas.microsoft.com/office/powerpoint/2010/main" val="287934290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Autofit/>
          </a:bodyPr>
          <a:lstStyle/>
          <a:p>
            <a:r>
              <a:rPr lang="en-US" sz="5398" i="1" dirty="0" smtClean="0"/>
              <a:t>“Any reliable alternatives for remote event receivers?”</a:t>
            </a:r>
            <a:endParaRPr lang="en-GB" sz="5398" i="1" dirty="0"/>
          </a:p>
        </p:txBody>
      </p:sp>
      <p:sp>
        <p:nvSpPr>
          <p:cNvPr id="4" name="TextBox 3"/>
          <p:cNvSpPr txBox="1"/>
          <p:nvPr/>
        </p:nvSpPr>
        <p:spPr>
          <a:xfrm>
            <a:off x="2993178" y="4697765"/>
            <a:ext cx="7141911" cy="1199944"/>
          </a:xfrm>
          <a:prstGeom prst="rect">
            <a:avLst/>
          </a:prstGeom>
          <a:noFill/>
        </p:spPr>
        <p:txBody>
          <a:bodyPr wrap="square" rtlCol="0">
            <a:spAutoFit/>
          </a:bodyPr>
          <a:lstStyle/>
          <a:p>
            <a:r>
              <a:rPr lang="en-US" sz="2399" dirty="0" smtClean="0">
                <a:latin typeface="Segoe UI" panose="020B0502040204020203" pitchFamily="34" charset="0"/>
                <a:cs typeface="Segoe UI" panose="020B0502040204020203" pitchFamily="34" charset="0"/>
              </a:rPr>
              <a:t>Depending on the business scenario, you might want to check the possibility to use workflows as the event processing engine.</a:t>
            </a:r>
            <a:endParaRPr lang="en-GB" sz="2399" dirty="0">
              <a:latin typeface="Segoe UI" panose="020B0502040204020203" pitchFamily="34" charset="0"/>
              <a:cs typeface="Segoe UI" panose="020B0502040204020203" pitchFamily="34" charset="0"/>
            </a:endParaRPr>
          </a:p>
        </p:txBody>
      </p:sp>
      <p:sp>
        <p:nvSpPr>
          <p:cNvPr id="5" name="TextBox 4"/>
          <p:cNvSpPr txBox="1"/>
          <p:nvPr/>
        </p:nvSpPr>
        <p:spPr>
          <a:xfrm>
            <a:off x="2846912" y="3478970"/>
            <a:ext cx="4926605" cy="1446102"/>
          </a:xfrm>
          <a:prstGeom prst="rect">
            <a:avLst/>
          </a:prstGeom>
          <a:noFill/>
        </p:spPr>
        <p:txBody>
          <a:bodyPr wrap="none" rtlCol="0">
            <a:spAutoFit/>
          </a:bodyPr>
          <a:lstStyle/>
          <a:p>
            <a:r>
              <a:rPr lang="en-US" sz="8797" dirty="0" smtClean="0">
                <a:latin typeface="Segoe UI" panose="020B0502040204020203" pitchFamily="34" charset="0"/>
                <a:cs typeface="Segoe UI" panose="020B0502040204020203" pitchFamily="34" charset="0"/>
              </a:rPr>
              <a:t>Workflow</a:t>
            </a:r>
            <a:endParaRPr lang="en-GB" sz="8797"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726051345"/>
      </p:ext>
    </p:extLst>
  </p:cSld>
  <p:clrMapOvr>
    <a:masterClrMapping/>
  </p:clrMapOvr>
  <mc:AlternateContent xmlns:mc="http://schemas.openxmlformats.org/markup-compatibility/2006" xmlns:p14="http://schemas.microsoft.com/office/powerpoint/2010/main">
    <mc:Choice Requires="p14">
      <p:transition spd="slow" p14:dur="25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200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par>
                          <p:cTn id="10" fill="hold">
                            <p:stCondLst>
                              <p:cond delay="3000"/>
                            </p:stCondLst>
                            <p:childTnLst>
                              <p:par>
                                <p:cTn id="11" presetID="42" presetClass="entr" presetSubtype="0" fill="hold" grpId="0" nodeType="afterEffect">
                                  <p:stCondLst>
                                    <p:cond delay="100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1000"/>
                                        <p:tgtEl>
                                          <p:spTgt spid="4"/>
                                        </p:tgtEl>
                                      </p:cBhvr>
                                    </p:animEffect>
                                    <p:anim calcmode="lin" valueType="num">
                                      <p:cBhvr>
                                        <p:cTn id="14" dur="1000" fill="hold"/>
                                        <p:tgtEl>
                                          <p:spTgt spid="4"/>
                                        </p:tgtEl>
                                        <p:attrNameLst>
                                          <p:attrName>ppt_x</p:attrName>
                                        </p:attrNameLst>
                                      </p:cBhvr>
                                      <p:tavLst>
                                        <p:tav tm="0">
                                          <p:val>
                                            <p:strVal val="#ppt_x"/>
                                          </p:val>
                                        </p:tav>
                                        <p:tav tm="100000">
                                          <p:val>
                                            <p:strVal val="#ppt_x"/>
                                          </p:val>
                                        </p:tav>
                                      </p:tavLst>
                                    </p:anim>
                                    <p:anim calcmode="lin" valueType="num">
                                      <p:cBhvr>
                                        <p:cTn id="15"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bwMode="auto">
          <a:xfrm>
            <a:off x="6554793" y="2131362"/>
            <a:ext cx="5264825" cy="1027924"/>
          </a:xfrm>
          <a:prstGeom prst="rect">
            <a:avLst/>
          </a:prstGeom>
          <a:solidFill>
            <a:schemeClr val="bg2">
              <a:lumMod val="85000"/>
              <a:alpha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b" anchorCtr="0"/>
          <a:lstStyle/>
          <a:p>
            <a:pPr algn="ctr" defTabSz="932037"/>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210" name="Data"/>
          <p:cNvSpPr/>
          <p:nvPr/>
        </p:nvSpPr>
        <p:spPr bwMode="auto">
          <a:xfrm>
            <a:off x="6353486" y="1224851"/>
            <a:ext cx="5630439" cy="726689"/>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40" tIns="146246" rIns="179140" bIns="143313" numCol="1" spcCol="0" rtlCol="0" fromWordArt="0" anchor="ctr" anchorCtr="0" forceAA="0" compatLnSpc="1">
            <a:prstTxWarp prst="textNoShape">
              <a:avLst/>
            </a:prstTxWarp>
            <a:noAutofit/>
          </a:bodyPr>
          <a:lstStyle/>
          <a:p>
            <a:pPr algn="ctr" defTabSz="913291" fontAlgn="base">
              <a:lnSpc>
                <a:spcPct val="90000"/>
              </a:lnSpc>
              <a:spcBef>
                <a:spcPct val="0"/>
              </a:spcBef>
              <a:spcAft>
                <a:spcPct val="0"/>
              </a:spcAft>
            </a:pPr>
            <a:r>
              <a:rPr lang="en-US" sz="5397" b="1" spc="-20">
                <a:gradFill>
                  <a:gsLst>
                    <a:gs pos="83000">
                      <a:srgbClr val="FFFFFF"/>
                    </a:gs>
                    <a:gs pos="100000">
                      <a:srgbClr val="FFFFFF"/>
                    </a:gs>
                  </a:gsLst>
                  <a:lin ang="5400000" scaled="1"/>
                </a:gradFill>
                <a:latin typeface="Segoe UI Light" panose="020B0502040204020203" pitchFamily="34" charset="0"/>
                <a:cs typeface="Segoe UI Light" panose="020B0502040204020203" pitchFamily="34" charset="0"/>
              </a:rPr>
              <a:t>DATA</a:t>
            </a:r>
            <a:endParaRPr lang="en-US" sz="5397" b="1" spc="-20" dirty="0">
              <a:gradFill>
                <a:gsLst>
                  <a:gs pos="83000">
                    <a:srgbClr val="FFFFFF"/>
                  </a:gs>
                  <a:gs pos="100000">
                    <a:srgbClr val="FFFFFF"/>
                  </a:gs>
                </a:gsLst>
                <a:lin ang="5400000" scaled="1"/>
              </a:gradFill>
              <a:latin typeface="Segoe UI Light" panose="020B0502040204020203" pitchFamily="34" charset="0"/>
              <a:cs typeface="Segoe UI Light" panose="020B0502040204020203" pitchFamily="34" charset="0"/>
            </a:endParaRPr>
          </a:p>
        </p:txBody>
      </p:sp>
      <p:sp>
        <p:nvSpPr>
          <p:cNvPr id="1277" name="USER"/>
          <p:cNvSpPr/>
          <p:nvPr/>
        </p:nvSpPr>
        <p:spPr bwMode="auto">
          <a:xfrm>
            <a:off x="457881" y="1224851"/>
            <a:ext cx="5631091" cy="726689"/>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40" tIns="146246" rIns="179140" bIns="143313" numCol="1" spcCol="0" rtlCol="0" fromWordArt="0" anchor="ctr" anchorCtr="0" forceAA="0" compatLnSpc="1">
            <a:prstTxWarp prst="textNoShape">
              <a:avLst/>
            </a:prstTxWarp>
            <a:noAutofit/>
          </a:bodyPr>
          <a:lstStyle/>
          <a:p>
            <a:pPr algn="ctr" defTabSz="913291" fontAlgn="base">
              <a:lnSpc>
                <a:spcPct val="90000"/>
              </a:lnSpc>
              <a:spcBef>
                <a:spcPct val="0"/>
              </a:spcBef>
              <a:spcAft>
                <a:spcPct val="0"/>
              </a:spcAft>
            </a:pPr>
            <a:r>
              <a:rPr lang="en-US" sz="5397" b="1" spc="-20" dirty="0">
                <a:gradFill>
                  <a:gsLst>
                    <a:gs pos="83000">
                      <a:srgbClr val="FFFFFF"/>
                    </a:gs>
                    <a:gs pos="100000">
                      <a:srgbClr val="FFFFFF"/>
                    </a:gs>
                  </a:gsLst>
                  <a:lin ang="5400000" scaled="1"/>
                </a:gradFill>
                <a:latin typeface="Segoe UI Light" panose="020B0502040204020203" pitchFamily="34" charset="0"/>
                <a:cs typeface="Segoe UI Light" panose="020B0502040204020203" pitchFamily="34" charset="0"/>
              </a:rPr>
              <a:t>USERS</a:t>
            </a:r>
          </a:p>
        </p:txBody>
      </p:sp>
      <p:grpSp>
        <p:nvGrpSpPr>
          <p:cNvPr id="1284" name="Group 1283"/>
          <p:cNvGrpSpPr/>
          <p:nvPr/>
        </p:nvGrpSpPr>
        <p:grpSpPr>
          <a:xfrm>
            <a:off x="540825" y="2851779"/>
            <a:ext cx="5260219" cy="2762753"/>
            <a:chOff x="540178" y="2851546"/>
            <a:chExt cx="5262336" cy="2763865"/>
          </a:xfrm>
        </p:grpSpPr>
        <p:sp>
          <p:nvSpPr>
            <p:cNvPr id="478" name="AutoShape 3"/>
            <p:cNvSpPr>
              <a:spLocks noChangeAspect="1" noChangeArrowheads="1" noTextEdit="1"/>
            </p:cNvSpPr>
            <p:nvPr/>
          </p:nvSpPr>
          <p:spPr bwMode="auto">
            <a:xfrm>
              <a:off x="855747" y="3586644"/>
              <a:ext cx="2539411" cy="2028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03" tIns="45701" rIns="91403" bIns="45701" numCol="1" anchor="t" anchorCtr="0" compatLnSpc="1">
              <a:prstTxWarp prst="textNoShape">
                <a:avLst/>
              </a:prstTxWarp>
            </a:bodyPr>
            <a:lstStyle/>
            <a:p>
              <a:endParaRPr lang="en-US" sz="1799">
                <a:solidFill>
                  <a:srgbClr val="404040"/>
                </a:solidFill>
              </a:endParaRPr>
            </a:p>
          </p:txBody>
        </p:sp>
        <p:sp>
          <p:nvSpPr>
            <p:cNvPr id="619" name="Rounded Rectangle 618"/>
            <p:cNvSpPr/>
            <p:nvPr/>
          </p:nvSpPr>
          <p:spPr bwMode="auto">
            <a:xfrm rot="5400000">
              <a:off x="4210932" y="4023829"/>
              <a:ext cx="1889570" cy="1293594"/>
            </a:xfrm>
            <a:prstGeom prst="roundRect">
              <a:avLst>
                <a:gd name="adj" fmla="val 5986"/>
              </a:avLst>
            </a:prstGeom>
            <a:solidFill>
              <a:srgbClr val="33333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b" anchorCtr="0"/>
            <a:lstStyle/>
            <a:p>
              <a:pPr algn="ctr" defTabSz="932037"/>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620" name="Rounded Rectangle 619"/>
            <p:cNvSpPr/>
            <p:nvPr/>
          </p:nvSpPr>
          <p:spPr bwMode="auto">
            <a:xfrm rot="5400000">
              <a:off x="4342251" y="4075857"/>
              <a:ext cx="1626931" cy="1133942"/>
            </a:xfrm>
            <a:prstGeom prst="roundRect">
              <a:avLst>
                <a:gd name="adj" fmla="val 3643"/>
              </a:avLst>
            </a:prstGeom>
            <a:solidFill>
              <a:srgbClr val="D83B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b" anchorCtr="0"/>
            <a:lstStyle/>
            <a:p>
              <a:pPr algn="ctr" defTabSz="932037"/>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621" name="Oval 620"/>
            <p:cNvSpPr/>
            <p:nvPr/>
          </p:nvSpPr>
          <p:spPr bwMode="auto">
            <a:xfrm rot="5400000">
              <a:off x="5117455" y="5486583"/>
              <a:ext cx="76525" cy="76525"/>
            </a:xfrm>
            <a:prstGeom prst="ellipse">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b" anchorCtr="0"/>
            <a:lstStyle/>
            <a:p>
              <a:pPr algn="ctr" defTabSz="932037"/>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607" name="Rectangle 606"/>
            <p:cNvSpPr/>
            <p:nvPr/>
          </p:nvSpPr>
          <p:spPr>
            <a:xfrm>
              <a:off x="4649298" y="4092508"/>
              <a:ext cx="1025503" cy="1287474"/>
            </a:xfrm>
            <a:prstGeom prst="rect">
              <a:avLst/>
            </a:prstGeom>
            <a:noFill/>
            <a:ln w="22225">
              <a:solidFill>
                <a:srgbClr val="A32B01"/>
              </a:solidFill>
            </a:ln>
            <a:effectLst/>
          </p:spPr>
          <p:style>
            <a:lnRef idx="1">
              <a:schemeClr val="dk1"/>
            </a:lnRef>
            <a:fillRef idx="2">
              <a:schemeClr val="dk1"/>
            </a:fillRef>
            <a:effectRef idx="1">
              <a:schemeClr val="dk1"/>
            </a:effectRef>
            <a:fontRef idx="minor">
              <a:schemeClr val="dk1"/>
            </a:fontRef>
          </p:style>
          <p:txBody>
            <a:bodyPr lIns="93182" tIns="46591" rIns="93182" bIns="46591" rtlCol="0" anchor="ctr"/>
            <a:lstStyle/>
            <a:p>
              <a:pPr algn="ctr" defTabSz="932099"/>
              <a:endParaRPr lang="en-US" sz="1835">
                <a:solidFill>
                  <a:srgbClr val="000000"/>
                </a:solidFill>
              </a:endParaRPr>
            </a:p>
          </p:txBody>
        </p:sp>
        <p:sp>
          <p:nvSpPr>
            <p:cNvPr id="608" name="Rectangle 607"/>
            <p:cNvSpPr/>
            <p:nvPr/>
          </p:nvSpPr>
          <p:spPr>
            <a:xfrm>
              <a:off x="4649298" y="3911598"/>
              <a:ext cx="1025503" cy="199389"/>
            </a:xfrm>
            <a:prstGeom prst="rect">
              <a:avLst/>
            </a:prstGeom>
            <a:noFill/>
            <a:ln w="22225">
              <a:solidFill>
                <a:srgbClr val="A32B01"/>
              </a:solidFill>
            </a:ln>
            <a:effectLst/>
          </p:spPr>
          <p:style>
            <a:lnRef idx="1">
              <a:schemeClr val="dk1"/>
            </a:lnRef>
            <a:fillRef idx="2">
              <a:schemeClr val="dk1"/>
            </a:fillRef>
            <a:effectRef idx="1">
              <a:schemeClr val="dk1"/>
            </a:effectRef>
            <a:fontRef idx="minor">
              <a:schemeClr val="dk1"/>
            </a:fontRef>
          </p:style>
          <p:txBody>
            <a:bodyPr lIns="93182" tIns="46591" rIns="93182" bIns="46591" rtlCol="0" anchor="ctr"/>
            <a:lstStyle/>
            <a:p>
              <a:pPr algn="ctr" defTabSz="932099"/>
              <a:endParaRPr lang="en-US" sz="1835">
                <a:solidFill>
                  <a:srgbClr val="000000"/>
                </a:solidFill>
              </a:endParaRPr>
            </a:p>
          </p:txBody>
        </p:sp>
        <p:cxnSp>
          <p:nvCxnSpPr>
            <p:cNvPr id="612" name="Straight Connector 611"/>
            <p:cNvCxnSpPr/>
            <p:nvPr/>
          </p:nvCxnSpPr>
          <p:spPr>
            <a:xfrm>
              <a:off x="4731651" y="4390496"/>
              <a:ext cx="462328"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13" name="Straight Connector 612"/>
            <p:cNvCxnSpPr/>
            <p:nvPr/>
          </p:nvCxnSpPr>
          <p:spPr>
            <a:xfrm>
              <a:off x="4731651" y="4494102"/>
              <a:ext cx="462328"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14" name="Straight Connector 613"/>
            <p:cNvCxnSpPr/>
            <p:nvPr/>
          </p:nvCxnSpPr>
          <p:spPr>
            <a:xfrm>
              <a:off x="4731651" y="4597709"/>
              <a:ext cx="873640"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15" name="Straight Connector 614"/>
            <p:cNvCxnSpPr/>
            <p:nvPr/>
          </p:nvCxnSpPr>
          <p:spPr>
            <a:xfrm>
              <a:off x="4731651" y="4701315"/>
              <a:ext cx="873640"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16" name="Straight Connector 615"/>
            <p:cNvCxnSpPr/>
            <p:nvPr/>
          </p:nvCxnSpPr>
          <p:spPr>
            <a:xfrm>
              <a:off x="4731651" y="4908528"/>
              <a:ext cx="873640"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17" name="Straight Connector 616"/>
            <p:cNvCxnSpPr/>
            <p:nvPr/>
          </p:nvCxnSpPr>
          <p:spPr>
            <a:xfrm>
              <a:off x="4731651" y="4804922"/>
              <a:ext cx="873640"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18" name="Straight Connector 617"/>
            <p:cNvCxnSpPr/>
            <p:nvPr/>
          </p:nvCxnSpPr>
          <p:spPr>
            <a:xfrm>
              <a:off x="4731651" y="5012137"/>
              <a:ext cx="873640"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611" name="Freeform 12"/>
            <p:cNvSpPr>
              <a:spLocks noEditPoints="1"/>
            </p:cNvSpPr>
            <p:nvPr/>
          </p:nvSpPr>
          <p:spPr bwMode="auto">
            <a:xfrm>
              <a:off x="5297283" y="4189760"/>
              <a:ext cx="333312" cy="325365"/>
            </a:xfrm>
            <a:custGeom>
              <a:avLst/>
              <a:gdLst>
                <a:gd name="T0" fmla="*/ 731 w 1609"/>
                <a:gd name="T1" fmla="*/ 843 h 1572"/>
                <a:gd name="T2" fmla="*/ 1444 w 1609"/>
                <a:gd name="T3" fmla="*/ 843 h 1572"/>
                <a:gd name="T4" fmla="*/ 731 w 1609"/>
                <a:gd name="T5" fmla="*/ 1572 h 1572"/>
                <a:gd name="T6" fmla="*/ 0 w 1609"/>
                <a:gd name="T7" fmla="*/ 843 h 1572"/>
                <a:gd name="T8" fmla="*/ 731 w 1609"/>
                <a:gd name="T9" fmla="*/ 132 h 1572"/>
                <a:gd name="T10" fmla="*/ 731 w 1609"/>
                <a:gd name="T11" fmla="*/ 843 h 1572"/>
                <a:gd name="T12" fmla="*/ 731 w 1609"/>
                <a:gd name="T13" fmla="*/ 843 h 1572"/>
                <a:gd name="T14" fmla="*/ 898 w 1609"/>
                <a:gd name="T15" fmla="*/ 734 h 1572"/>
                <a:gd name="T16" fmla="*/ 1609 w 1609"/>
                <a:gd name="T17" fmla="*/ 734 h 1572"/>
                <a:gd name="T18" fmla="*/ 898 w 1609"/>
                <a:gd name="T19" fmla="*/ 0 h 1572"/>
                <a:gd name="T20" fmla="*/ 898 w 1609"/>
                <a:gd name="T21" fmla="*/ 734 h 1572"/>
                <a:gd name="T22" fmla="*/ 898 w 1609"/>
                <a:gd name="T23" fmla="*/ 734 h 1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09" h="1572">
                  <a:moveTo>
                    <a:pt x="731" y="843"/>
                  </a:moveTo>
                  <a:cubicBezTo>
                    <a:pt x="1444" y="843"/>
                    <a:pt x="1444" y="843"/>
                    <a:pt x="1444" y="843"/>
                  </a:cubicBezTo>
                  <a:cubicBezTo>
                    <a:pt x="1444" y="1244"/>
                    <a:pt x="1115" y="1572"/>
                    <a:pt x="731" y="1572"/>
                  </a:cubicBezTo>
                  <a:cubicBezTo>
                    <a:pt x="329" y="1572"/>
                    <a:pt x="0" y="1244"/>
                    <a:pt x="0" y="843"/>
                  </a:cubicBezTo>
                  <a:cubicBezTo>
                    <a:pt x="0" y="460"/>
                    <a:pt x="329" y="132"/>
                    <a:pt x="731" y="132"/>
                  </a:cubicBezTo>
                  <a:cubicBezTo>
                    <a:pt x="731" y="843"/>
                    <a:pt x="731" y="843"/>
                    <a:pt x="731" y="843"/>
                  </a:cubicBezTo>
                  <a:cubicBezTo>
                    <a:pt x="731" y="843"/>
                    <a:pt x="731" y="843"/>
                    <a:pt x="731" y="843"/>
                  </a:cubicBezTo>
                  <a:close/>
                  <a:moveTo>
                    <a:pt x="898" y="734"/>
                  </a:moveTo>
                  <a:cubicBezTo>
                    <a:pt x="1609" y="734"/>
                    <a:pt x="1609" y="734"/>
                    <a:pt x="1609" y="734"/>
                  </a:cubicBezTo>
                  <a:cubicBezTo>
                    <a:pt x="1609" y="331"/>
                    <a:pt x="1281" y="0"/>
                    <a:pt x="898" y="0"/>
                  </a:cubicBezTo>
                  <a:cubicBezTo>
                    <a:pt x="898" y="734"/>
                    <a:pt x="898" y="734"/>
                    <a:pt x="898" y="734"/>
                  </a:cubicBezTo>
                  <a:cubicBezTo>
                    <a:pt x="898" y="734"/>
                    <a:pt x="898" y="734"/>
                    <a:pt x="898" y="734"/>
                  </a:cubicBezTo>
                  <a:close/>
                </a:path>
              </a:pathLst>
            </a:custGeom>
            <a:solidFill>
              <a:srgbClr val="A32B01"/>
            </a:solidFill>
            <a:ln>
              <a:noFill/>
            </a:ln>
          </p:spPr>
          <p:txBody>
            <a:bodyPr vert="horz" wrap="square" lIns="91403" tIns="45701" rIns="91403" bIns="45701" numCol="1" anchor="t" anchorCtr="0" compatLnSpc="1">
              <a:prstTxWarp prst="textNoShape">
                <a:avLst/>
              </a:prstTxWarp>
            </a:bodyPr>
            <a:lstStyle/>
            <a:p>
              <a:endParaRPr lang="en-US" sz="1799">
                <a:solidFill>
                  <a:srgbClr val="404040"/>
                </a:solidFill>
              </a:endParaRPr>
            </a:p>
          </p:txBody>
        </p:sp>
        <p:sp>
          <p:nvSpPr>
            <p:cNvPr id="563" name="Freeform 5"/>
            <p:cNvSpPr>
              <a:spLocks/>
            </p:cNvSpPr>
            <p:nvPr/>
          </p:nvSpPr>
          <p:spPr bwMode="auto">
            <a:xfrm>
              <a:off x="1787391" y="5363155"/>
              <a:ext cx="1714098" cy="195853"/>
            </a:xfrm>
            <a:custGeom>
              <a:avLst/>
              <a:gdLst>
                <a:gd name="T0" fmla="*/ 999 w 1094"/>
                <a:gd name="T1" fmla="*/ 0 h 125"/>
                <a:gd name="T2" fmla="*/ 76 w 1094"/>
                <a:gd name="T3" fmla="*/ 0 h 125"/>
                <a:gd name="T4" fmla="*/ 0 w 1094"/>
                <a:gd name="T5" fmla="*/ 125 h 125"/>
                <a:gd name="T6" fmla="*/ 1094 w 1094"/>
                <a:gd name="T7" fmla="*/ 125 h 125"/>
                <a:gd name="T8" fmla="*/ 999 w 1094"/>
                <a:gd name="T9" fmla="*/ 0 h 125"/>
              </a:gdLst>
              <a:ahLst/>
              <a:cxnLst>
                <a:cxn ang="0">
                  <a:pos x="T0" y="T1"/>
                </a:cxn>
                <a:cxn ang="0">
                  <a:pos x="T2" y="T3"/>
                </a:cxn>
                <a:cxn ang="0">
                  <a:pos x="T4" y="T5"/>
                </a:cxn>
                <a:cxn ang="0">
                  <a:pos x="T6" y="T7"/>
                </a:cxn>
                <a:cxn ang="0">
                  <a:pos x="T8" y="T9"/>
                </a:cxn>
              </a:cxnLst>
              <a:rect l="0" t="0" r="r" b="b"/>
              <a:pathLst>
                <a:path w="1094" h="125">
                  <a:moveTo>
                    <a:pt x="999" y="0"/>
                  </a:moveTo>
                  <a:lnTo>
                    <a:pt x="76" y="0"/>
                  </a:lnTo>
                  <a:lnTo>
                    <a:pt x="0" y="125"/>
                  </a:lnTo>
                  <a:lnTo>
                    <a:pt x="1094" y="125"/>
                  </a:lnTo>
                  <a:lnTo>
                    <a:pt x="999" y="0"/>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1" rIns="91403" bIns="45701" numCol="1" anchor="t" anchorCtr="0" compatLnSpc="1">
              <a:prstTxWarp prst="textNoShape">
                <a:avLst/>
              </a:prstTxWarp>
            </a:bodyPr>
            <a:lstStyle/>
            <a:p>
              <a:endParaRPr lang="en-US" sz="1799">
                <a:solidFill>
                  <a:srgbClr val="404040"/>
                </a:solidFill>
              </a:endParaRPr>
            </a:p>
          </p:txBody>
        </p:sp>
        <p:sp>
          <p:nvSpPr>
            <p:cNvPr id="564" name="Rectangle 6"/>
            <p:cNvSpPr>
              <a:spLocks noChangeArrowheads="1"/>
            </p:cNvSpPr>
            <p:nvPr/>
          </p:nvSpPr>
          <p:spPr bwMode="auto">
            <a:xfrm>
              <a:off x="1787391" y="5559005"/>
              <a:ext cx="1714098" cy="56406"/>
            </a:xfrm>
            <a:prstGeom prst="rect">
              <a:avLst/>
            </a:prstGeom>
            <a:solidFill>
              <a:srgbClr val="3333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03" tIns="45701" rIns="91403" bIns="45701" numCol="1" anchor="t" anchorCtr="0" compatLnSpc="1">
              <a:prstTxWarp prst="textNoShape">
                <a:avLst/>
              </a:prstTxWarp>
            </a:bodyPr>
            <a:lstStyle/>
            <a:p>
              <a:endParaRPr lang="en-US" sz="1799">
                <a:solidFill>
                  <a:srgbClr val="404040"/>
                </a:solidFill>
              </a:endParaRPr>
            </a:p>
          </p:txBody>
        </p:sp>
        <p:sp>
          <p:nvSpPr>
            <p:cNvPr id="565" name="Freeform 7"/>
            <p:cNvSpPr>
              <a:spLocks/>
            </p:cNvSpPr>
            <p:nvPr/>
          </p:nvSpPr>
          <p:spPr bwMode="auto">
            <a:xfrm>
              <a:off x="919374" y="2851546"/>
              <a:ext cx="3462665" cy="2065065"/>
            </a:xfrm>
            <a:custGeom>
              <a:avLst/>
              <a:gdLst>
                <a:gd name="T0" fmla="*/ 1042 w 1042"/>
                <a:gd name="T1" fmla="*/ 587 h 621"/>
                <a:gd name="T2" fmla="*/ 1008 w 1042"/>
                <a:gd name="T3" fmla="*/ 621 h 621"/>
                <a:gd name="T4" fmla="*/ 34 w 1042"/>
                <a:gd name="T5" fmla="*/ 621 h 621"/>
                <a:gd name="T6" fmla="*/ 0 w 1042"/>
                <a:gd name="T7" fmla="*/ 587 h 621"/>
                <a:gd name="T8" fmla="*/ 0 w 1042"/>
                <a:gd name="T9" fmla="*/ 34 h 621"/>
                <a:gd name="T10" fmla="*/ 34 w 1042"/>
                <a:gd name="T11" fmla="*/ 0 h 621"/>
                <a:gd name="T12" fmla="*/ 1008 w 1042"/>
                <a:gd name="T13" fmla="*/ 0 h 621"/>
                <a:gd name="T14" fmla="*/ 1042 w 1042"/>
                <a:gd name="T15" fmla="*/ 34 h 621"/>
                <a:gd name="T16" fmla="*/ 1042 w 1042"/>
                <a:gd name="T17" fmla="*/ 587 h 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42" h="621">
                  <a:moveTo>
                    <a:pt x="1042" y="587"/>
                  </a:moveTo>
                  <a:cubicBezTo>
                    <a:pt x="1042" y="606"/>
                    <a:pt x="1027" y="621"/>
                    <a:pt x="1008" y="621"/>
                  </a:cubicBezTo>
                  <a:cubicBezTo>
                    <a:pt x="34" y="621"/>
                    <a:pt x="34" y="621"/>
                    <a:pt x="34" y="621"/>
                  </a:cubicBezTo>
                  <a:cubicBezTo>
                    <a:pt x="15" y="621"/>
                    <a:pt x="0" y="606"/>
                    <a:pt x="0" y="587"/>
                  </a:cubicBezTo>
                  <a:cubicBezTo>
                    <a:pt x="0" y="34"/>
                    <a:pt x="0" y="34"/>
                    <a:pt x="0" y="34"/>
                  </a:cubicBezTo>
                  <a:cubicBezTo>
                    <a:pt x="0" y="15"/>
                    <a:pt x="15" y="0"/>
                    <a:pt x="34" y="0"/>
                  </a:cubicBezTo>
                  <a:cubicBezTo>
                    <a:pt x="1008" y="0"/>
                    <a:pt x="1008" y="0"/>
                    <a:pt x="1008" y="0"/>
                  </a:cubicBezTo>
                  <a:cubicBezTo>
                    <a:pt x="1027" y="0"/>
                    <a:pt x="1042" y="15"/>
                    <a:pt x="1042" y="34"/>
                  </a:cubicBezTo>
                  <a:lnTo>
                    <a:pt x="1042" y="587"/>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1" rIns="91403" bIns="45701" numCol="1" anchor="t" anchorCtr="0" compatLnSpc="1">
              <a:prstTxWarp prst="textNoShape">
                <a:avLst/>
              </a:prstTxWarp>
            </a:bodyPr>
            <a:lstStyle/>
            <a:p>
              <a:endParaRPr lang="en-US" sz="1799">
                <a:solidFill>
                  <a:srgbClr val="404040"/>
                </a:solidFill>
              </a:endParaRPr>
            </a:p>
          </p:txBody>
        </p:sp>
        <p:sp>
          <p:nvSpPr>
            <p:cNvPr id="566" name="Freeform 8"/>
            <p:cNvSpPr>
              <a:spLocks/>
            </p:cNvSpPr>
            <p:nvPr/>
          </p:nvSpPr>
          <p:spPr bwMode="auto">
            <a:xfrm>
              <a:off x="2415685" y="4910344"/>
              <a:ext cx="444976" cy="542119"/>
            </a:xfrm>
            <a:custGeom>
              <a:avLst/>
              <a:gdLst>
                <a:gd name="T0" fmla="*/ 94 w 134"/>
                <a:gd name="T1" fmla="*/ 0 h 163"/>
                <a:gd name="T2" fmla="*/ 99 w 134"/>
                <a:gd name="T3" fmla="*/ 17 h 163"/>
                <a:gd name="T4" fmla="*/ 67 w 134"/>
                <a:gd name="T5" fmla="*/ 49 h 163"/>
                <a:gd name="T6" fmla="*/ 35 w 134"/>
                <a:gd name="T7" fmla="*/ 17 h 163"/>
                <a:gd name="T8" fmla="*/ 40 w 134"/>
                <a:gd name="T9" fmla="*/ 0 h 163"/>
                <a:gd name="T10" fmla="*/ 0 w 134"/>
                <a:gd name="T11" fmla="*/ 0 h 163"/>
                <a:gd name="T12" fmla="*/ 0 w 134"/>
                <a:gd name="T13" fmla="*/ 163 h 163"/>
                <a:gd name="T14" fmla="*/ 134 w 134"/>
                <a:gd name="T15" fmla="*/ 163 h 163"/>
                <a:gd name="T16" fmla="*/ 134 w 134"/>
                <a:gd name="T17" fmla="*/ 0 h 163"/>
                <a:gd name="T18" fmla="*/ 94 w 134"/>
                <a:gd name="T19" fmla="*/ 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4" h="163">
                  <a:moveTo>
                    <a:pt x="94" y="0"/>
                  </a:moveTo>
                  <a:cubicBezTo>
                    <a:pt x="97" y="5"/>
                    <a:pt x="99" y="11"/>
                    <a:pt x="99" y="17"/>
                  </a:cubicBezTo>
                  <a:cubicBezTo>
                    <a:pt x="99" y="35"/>
                    <a:pt x="84" y="49"/>
                    <a:pt x="67" y="49"/>
                  </a:cubicBezTo>
                  <a:cubicBezTo>
                    <a:pt x="49" y="49"/>
                    <a:pt x="35" y="35"/>
                    <a:pt x="35" y="17"/>
                  </a:cubicBezTo>
                  <a:cubicBezTo>
                    <a:pt x="35" y="11"/>
                    <a:pt x="37" y="5"/>
                    <a:pt x="40" y="0"/>
                  </a:cubicBezTo>
                  <a:cubicBezTo>
                    <a:pt x="0" y="0"/>
                    <a:pt x="0" y="0"/>
                    <a:pt x="0" y="0"/>
                  </a:cubicBezTo>
                  <a:cubicBezTo>
                    <a:pt x="0" y="163"/>
                    <a:pt x="0" y="163"/>
                    <a:pt x="0" y="163"/>
                  </a:cubicBezTo>
                  <a:cubicBezTo>
                    <a:pt x="134" y="163"/>
                    <a:pt x="134" y="163"/>
                    <a:pt x="134" y="163"/>
                  </a:cubicBezTo>
                  <a:cubicBezTo>
                    <a:pt x="134" y="0"/>
                    <a:pt x="134" y="0"/>
                    <a:pt x="134" y="0"/>
                  </a:cubicBezTo>
                  <a:lnTo>
                    <a:pt x="94" y="0"/>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1" rIns="91403" bIns="45701" numCol="1" anchor="t" anchorCtr="0" compatLnSpc="1">
              <a:prstTxWarp prst="textNoShape">
                <a:avLst/>
              </a:prstTxWarp>
            </a:bodyPr>
            <a:lstStyle/>
            <a:p>
              <a:endParaRPr lang="en-US" sz="1799">
                <a:solidFill>
                  <a:srgbClr val="404040"/>
                </a:solidFill>
              </a:endParaRPr>
            </a:p>
          </p:txBody>
        </p:sp>
        <p:sp>
          <p:nvSpPr>
            <p:cNvPr id="567" name="Freeform 9"/>
            <p:cNvSpPr>
              <a:spLocks/>
            </p:cNvSpPr>
            <p:nvPr/>
          </p:nvSpPr>
          <p:spPr bwMode="auto">
            <a:xfrm>
              <a:off x="1016516" y="2945555"/>
              <a:ext cx="3255845" cy="1798705"/>
            </a:xfrm>
            <a:custGeom>
              <a:avLst/>
              <a:gdLst>
                <a:gd name="T0" fmla="*/ 980 w 980"/>
                <a:gd name="T1" fmla="*/ 527 h 541"/>
                <a:gd name="T2" fmla="*/ 966 w 980"/>
                <a:gd name="T3" fmla="*/ 541 h 541"/>
                <a:gd name="T4" fmla="*/ 14 w 980"/>
                <a:gd name="T5" fmla="*/ 541 h 541"/>
                <a:gd name="T6" fmla="*/ 0 w 980"/>
                <a:gd name="T7" fmla="*/ 527 h 541"/>
                <a:gd name="T8" fmla="*/ 0 w 980"/>
                <a:gd name="T9" fmla="*/ 14 h 541"/>
                <a:gd name="T10" fmla="*/ 14 w 980"/>
                <a:gd name="T11" fmla="*/ 0 h 541"/>
                <a:gd name="T12" fmla="*/ 966 w 980"/>
                <a:gd name="T13" fmla="*/ 0 h 541"/>
                <a:gd name="T14" fmla="*/ 980 w 980"/>
                <a:gd name="T15" fmla="*/ 14 h 541"/>
                <a:gd name="T16" fmla="*/ 980 w 980"/>
                <a:gd name="T17" fmla="*/ 527 h 5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80" h="541">
                  <a:moveTo>
                    <a:pt x="980" y="527"/>
                  </a:moveTo>
                  <a:cubicBezTo>
                    <a:pt x="980" y="535"/>
                    <a:pt x="974" y="541"/>
                    <a:pt x="966" y="541"/>
                  </a:cubicBezTo>
                  <a:cubicBezTo>
                    <a:pt x="14" y="541"/>
                    <a:pt x="14" y="541"/>
                    <a:pt x="14" y="541"/>
                  </a:cubicBezTo>
                  <a:cubicBezTo>
                    <a:pt x="6" y="541"/>
                    <a:pt x="0" y="535"/>
                    <a:pt x="0" y="527"/>
                  </a:cubicBezTo>
                  <a:cubicBezTo>
                    <a:pt x="0" y="14"/>
                    <a:pt x="0" y="14"/>
                    <a:pt x="0" y="14"/>
                  </a:cubicBezTo>
                  <a:cubicBezTo>
                    <a:pt x="0" y="6"/>
                    <a:pt x="6" y="0"/>
                    <a:pt x="14" y="0"/>
                  </a:cubicBezTo>
                  <a:cubicBezTo>
                    <a:pt x="966" y="0"/>
                    <a:pt x="966" y="0"/>
                    <a:pt x="966" y="0"/>
                  </a:cubicBezTo>
                  <a:cubicBezTo>
                    <a:pt x="974" y="0"/>
                    <a:pt x="980" y="6"/>
                    <a:pt x="980" y="14"/>
                  </a:cubicBezTo>
                  <a:lnTo>
                    <a:pt x="980" y="527"/>
                  </a:lnTo>
                  <a:close/>
                </a:path>
              </a:pathLst>
            </a:custGeom>
            <a:solidFill>
              <a:srgbClr val="E8E8E8"/>
            </a:solidFill>
            <a:ln>
              <a:noFill/>
            </a:ln>
          </p:spPr>
          <p:txBody>
            <a:bodyPr vert="horz" wrap="square" lIns="91403" tIns="45701" rIns="91403" bIns="45701" numCol="1" anchor="t" anchorCtr="0" compatLnSpc="1">
              <a:prstTxWarp prst="textNoShape">
                <a:avLst/>
              </a:prstTxWarp>
            </a:bodyPr>
            <a:lstStyle/>
            <a:p>
              <a:endParaRPr lang="en-US" sz="1799">
                <a:solidFill>
                  <a:srgbClr val="404040"/>
                </a:solidFill>
              </a:endParaRPr>
            </a:p>
          </p:txBody>
        </p:sp>
        <p:sp>
          <p:nvSpPr>
            <p:cNvPr id="568" name="Rectangle 14"/>
            <p:cNvSpPr>
              <a:spLocks noChangeArrowheads="1"/>
            </p:cNvSpPr>
            <p:nvPr/>
          </p:nvSpPr>
          <p:spPr bwMode="auto">
            <a:xfrm>
              <a:off x="1108374" y="3051647"/>
              <a:ext cx="3064658" cy="1586528"/>
            </a:xfrm>
            <a:prstGeom prst="rect">
              <a:avLst/>
            </a:prstGeom>
            <a:solidFill>
              <a:srgbClr val="217346"/>
            </a:solidFill>
            <a:ln>
              <a:noFill/>
            </a:ln>
            <a:extLst/>
          </p:spPr>
          <p:txBody>
            <a:bodyPr vert="horz" wrap="square" lIns="91403" tIns="45701" rIns="91403" bIns="45701" numCol="1" anchor="t" anchorCtr="0" compatLnSpc="1">
              <a:prstTxWarp prst="textNoShape">
                <a:avLst/>
              </a:prstTxWarp>
            </a:bodyPr>
            <a:lstStyle/>
            <a:p>
              <a:endParaRPr lang="en-US" sz="1799">
                <a:solidFill>
                  <a:srgbClr val="404040"/>
                </a:solidFill>
              </a:endParaRPr>
            </a:p>
          </p:txBody>
        </p:sp>
        <p:sp>
          <p:nvSpPr>
            <p:cNvPr id="569" name="Freeform 5"/>
            <p:cNvSpPr>
              <a:spLocks noChangeAspect="1" noEditPoints="1"/>
            </p:cNvSpPr>
            <p:nvPr/>
          </p:nvSpPr>
          <p:spPr bwMode="black">
            <a:xfrm>
              <a:off x="1267533" y="3182438"/>
              <a:ext cx="1321583" cy="1325610"/>
            </a:xfrm>
            <a:custGeom>
              <a:avLst/>
              <a:gdLst>
                <a:gd name="T0" fmla="*/ 367 w 414"/>
                <a:gd name="T1" fmla="*/ 274 h 415"/>
                <a:gd name="T2" fmla="*/ 301 w 414"/>
                <a:gd name="T3" fmla="*/ 189 h 415"/>
                <a:gd name="T4" fmla="*/ 367 w 414"/>
                <a:gd name="T5" fmla="*/ 189 h 415"/>
                <a:gd name="T6" fmla="*/ 301 w 414"/>
                <a:gd name="T7" fmla="*/ 326 h 415"/>
                <a:gd name="T8" fmla="*/ 301 w 414"/>
                <a:gd name="T9" fmla="*/ 293 h 415"/>
                <a:gd name="T10" fmla="*/ 367 w 414"/>
                <a:gd name="T11" fmla="*/ 170 h 415"/>
                <a:gd name="T12" fmla="*/ 301 w 414"/>
                <a:gd name="T13" fmla="*/ 85 h 415"/>
                <a:gd name="T14" fmla="*/ 367 w 414"/>
                <a:gd name="T15" fmla="*/ 85 h 415"/>
                <a:gd name="T16" fmla="*/ 367 w 414"/>
                <a:gd name="T17" fmla="*/ 326 h 415"/>
                <a:gd name="T18" fmla="*/ 301 w 414"/>
                <a:gd name="T19" fmla="*/ 326 h 415"/>
                <a:gd name="T20" fmla="*/ 367 w 414"/>
                <a:gd name="T21" fmla="*/ 241 h 415"/>
                <a:gd name="T22" fmla="*/ 301 w 414"/>
                <a:gd name="T23" fmla="*/ 222 h 415"/>
                <a:gd name="T24" fmla="*/ 301 w 414"/>
                <a:gd name="T25" fmla="*/ 189 h 415"/>
                <a:gd name="T26" fmla="*/ 367 w 414"/>
                <a:gd name="T27" fmla="*/ 170 h 415"/>
                <a:gd name="T28" fmla="*/ 301 w 414"/>
                <a:gd name="T29" fmla="*/ 170 h 415"/>
                <a:gd name="T30" fmla="*/ 367 w 414"/>
                <a:gd name="T31" fmla="*/ 118 h 415"/>
                <a:gd name="T32" fmla="*/ 400 w 414"/>
                <a:gd name="T33" fmla="*/ 42 h 415"/>
                <a:gd name="T34" fmla="*/ 0 w 414"/>
                <a:gd name="T35" fmla="*/ 42 h 415"/>
                <a:gd name="T36" fmla="*/ 245 w 414"/>
                <a:gd name="T37" fmla="*/ 368 h 415"/>
                <a:gd name="T38" fmla="*/ 414 w 414"/>
                <a:gd name="T39" fmla="*/ 56 h 415"/>
                <a:gd name="T40" fmla="*/ 118 w 414"/>
                <a:gd name="T41" fmla="*/ 232 h 415"/>
                <a:gd name="T42" fmla="*/ 117 w 414"/>
                <a:gd name="T43" fmla="*/ 225 h 415"/>
                <a:gd name="T44" fmla="*/ 114 w 414"/>
                <a:gd name="T45" fmla="*/ 224 h 415"/>
                <a:gd name="T46" fmla="*/ 112 w 414"/>
                <a:gd name="T47" fmla="*/ 232 h 415"/>
                <a:gd name="T48" fmla="*/ 98 w 414"/>
                <a:gd name="T49" fmla="*/ 206 h 415"/>
                <a:gd name="T50" fmla="*/ 113 w 414"/>
                <a:gd name="T51" fmla="*/ 176 h 415"/>
                <a:gd name="T52" fmla="*/ 116 w 414"/>
                <a:gd name="T53" fmla="*/ 185 h 415"/>
                <a:gd name="T54" fmla="*/ 118 w 414"/>
                <a:gd name="T55" fmla="*/ 186 h 415"/>
                <a:gd name="T56" fmla="*/ 120 w 414"/>
                <a:gd name="T57" fmla="*/ 176 h 415"/>
                <a:gd name="T58" fmla="*/ 134 w 414"/>
                <a:gd name="T59" fmla="*/ 205 h 415"/>
                <a:gd name="T60" fmla="*/ 400 w 414"/>
                <a:gd name="T61" fmla="*/ 354 h 415"/>
                <a:gd name="T62" fmla="*/ 282 w 414"/>
                <a:gd name="T63" fmla="*/ 326 h 415"/>
                <a:gd name="T64" fmla="*/ 245 w 414"/>
                <a:gd name="T65" fmla="*/ 274 h 415"/>
                <a:gd name="T66" fmla="*/ 245 w 414"/>
                <a:gd name="T67" fmla="*/ 241 h 415"/>
                <a:gd name="T68" fmla="*/ 282 w 414"/>
                <a:gd name="T69" fmla="*/ 189 h 415"/>
                <a:gd name="T70" fmla="*/ 282 w 414"/>
                <a:gd name="T71" fmla="*/ 170 h 415"/>
                <a:gd name="T72" fmla="*/ 245 w 414"/>
                <a:gd name="T73" fmla="*/ 118 h 415"/>
                <a:gd name="T74" fmla="*/ 245 w 414"/>
                <a:gd name="T75" fmla="*/ 85 h 415"/>
                <a:gd name="T76" fmla="*/ 400 w 414"/>
                <a:gd name="T77" fmla="*/ 354 h 415"/>
                <a:gd name="T78" fmla="*/ 301 w 414"/>
                <a:gd name="T79" fmla="*/ 326 h 415"/>
                <a:gd name="T80" fmla="*/ 367 w 414"/>
                <a:gd name="T81" fmla="*/ 241 h 415"/>
                <a:gd name="T82" fmla="*/ 367 w 414"/>
                <a:gd name="T83" fmla="*/ 274 h 415"/>
                <a:gd name="T84" fmla="*/ 301 w 414"/>
                <a:gd name="T85" fmla="*/ 189 h 415"/>
                <a:gd name="T86" fmla="*/ 367 w 414"/>
                <a:gd name="T87" fmla="*/ 189 h 415"/>
                <a:gd name="T88" fmla="*/ 301 w 414"/>
                <a:gd name="T89" fmla="*/ 170 h 415"/>
                <a:gd name="T90" fmla="*/ 367 w 414"/>
                <a:gd name="T91" fmla="*/ 85 h 415"/>
                <a:gd name="T92" fmla="*/ 367 w 414"/>
                <a:gd name="T93" fmla="*/ 118 h 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14" h="415">
                  <a:moveTo>
                    <a:pt x="301" y="241"/>
                  </a:moveTo>
                  <a:cubicBezTo>
                    <a:pt x="301" y="274"/>
                    <a:pt x="301" y="274"/>
                    <a:pt x="301" y="274"/>
                  </a:cubicBezTo>
                  <a:cubicBezTo>
                    <a:pt x="367" y="274"/>
                    <a:pt x="367" y="274"/>
                    <a:pt x="367" y="274"/>
                  </a:cubicBezTo>
                  <a:cubicBezTo>
                    <a:pt x="367" y="241"/>
                    <a:pt x="367" y="241"/>
                    <a:pt x="367" y="241"/>
                  </a:cubicBezTo>
                  <a:lnTo>
                    <a:pt x="301" y="241"/>
                  </a:lnTo>
                  <a:close/>
                  <a:moveTo>
                    <a:pt x="301" y="189"/>
                  </a:moveTo>
                  <a:cubicBezTo>
                    <a:pt x="301" y="222"/>
                    <a:pt x="301" y="222"/>
                    <a:pt x="301" y="222"/>
                  </a:cubicBezTo>
                  <a:cubicBezTo>
                    <a:pt x="367" y="222"/>
                    <a:pt x="367" y="222"/>
                    <a:pt x="367" y="222"/>
                  </a:cubicBezTo>
                  <a:cubicBezTo>
                    <a:pt x="367" y="189"/>
                    <a:pt x="367" y="189"/>
                    <a:pt x="367" y="189"/>
                  </a:cubicBezTo>
                  <a:lnTo>
                    <a:pt x="301" y="189"/>
                  </a:lnTo>
                  <a:close/>
                  <a:moveTo>
                    <a:pt x="301" y="293"/>
                  </a:moveTo>
                  <a:cubicBezTo>
                    <a:pt x="301" y="326"/>
                    <a:pt x="301" y="326"/>
                    <a:pt x="301" y="326"/>
                  </a:cubicBezTo>
                  <a:cubicBezTo>
                    <a:pt x="367" y="326"/>
                    <a:pt x="367" y="326"/>
                    <a:pt x="367" y="326"/>
                  </a:cubicBezTo>
                  <a:cubicBezTo>
                    <a:pt x="367" y="293"/>
                    <a:pt x="367" y="293"/>
                    <a:pt x="367" y="293"/>
                  </a:cubicBezTo>
                  <a:lnTo>
                    <a:pt x="301" y="293"/>
                  </a:lnTo>
                  <a:close/>
                  <a:moveTo>
                    <a:pt x="301" y="137"/>
                  </a:moveTo>
                  <a:cubicBezTo>
                    <a:pt x="301" y="170"/>
                    <a:pt x="301" y="170"/>
                    <a:pt x="301" y="170"/>
                  </a:cubicBezTo>
                  <a:cubicBezTo>
                    <a:pt x="367" y="170"/>
                    <a:pt x="367" y="170"/>
                    <a:pt x="367" y="170"/>
                  </a:cubicBezTo>
                  <a:cubicBezTo>
                    <a:pt x="367" y="137"/>
                    <a:pt x="367" y="137"/>
                    <a:pt x="367" y="137"/>
                  </a:cubicBezTo>
                  <a:lnTo>
                    <a:pt x="301" y="137"/>
                  </a:lnTo>
                  <a:close/>
                  <a:moveTo>
                    <a:pt x="301" y="85"/>
                  </a:moveTo>
                  <a:cubicBezTo>
                    <a:pt x="301" y="118"/>
                    <a:pt x="301" y="118"/>
                    <a:pt x="301" y="118"/>
                  </a:cubicBezTo>
                  <a:cubicBezTo>
                    <a:pt x="367" y="118"/>
                    <a:pt x="367" y="118"/>
                    <a:pt x="367" y="118"/>
                  </a:cubicBezTo>
                  <a:cubicBezTo>
                    <a:pt x="367" y="85"/>
                    <a:pt x="367" y="85"/>
                    <a:pt x="367" y="85"/>
                  </a:cubicBezTo>
                  <a:lnTo>
                    <a:pt x="301" y="85"/>
                  </a:lnTo>
                  <a:close/>
                  <a:moveTo>
                    <a:pt x="301" y="326"/>
                  </a:moveTo>
                  <a:cubicBezTo>
                    <a:pt x="367" y="326"/>
                    <a:pt x="367" y="326"/>
                    <a:pt x="367" y="326"/>
                  </a:cubicBezTo>
                  <a:cubicBezTo>
                    <a:pt x="367" y="293"/>
                    <a:pt x="367" y="293"/>
                    <a:pt x="367" y="293"/>
                  </a:cubicBezTo>
                  <a:cubicBezTo>
                    <a:pt x="301" y="293"/>
                    <a:pt x="301" y="293"/>
                    <a:pt x="301" y="293"/>
                  </a:cubicBezTo>
                  <a:lnTo>
                    <a:pt x="301" y="326"/>
                  </a:lnTo>
                  <a:close/>
                  <a:moveTo>
                    <a:pt x="301" y="274"/>
                  </a:moveTo>
                  <a:cubicBezTo>
                    <a:pt x="367" y="274"/>
                    <a:pt x="367" y="274"/>
                    <a:pt x="367" y="274"/>
                  </a:cubicBezTo>
                  <a:cubicBezTo>
                    <a:pt x="367" y="241"/>
                    <a:pt x="367" y="241"/>
                    <a:pt x="367" y="241"/>
                  </a:cubicBezTo>
                  <a:cubicBezTo>
                    <a:pt x="301" y="241"/>
                    <a:pt x="301" y="241"/>
                    <a:pt x="301" y="241"/>
                  </a:cubicBezTo>
                  <a:lnTo>
                    <a:pt x="301" y="274"/>
                  </a:lnTo>
                  <a:close/>
                  <a:moveTo>
                    <a:pt x="301" y="222"/>
                  </a:moveTo>
                  <a:cubicBezTo>
                    <a:pt x="367" y="222"/>
                    <a:pt x="367" y="222"/>
                    <a:pt x="367" y="222"/>
                  </a:cubicBezTo>
                  <a:cubicBezTo>
                    <a:pt x="367" y="189"/>
                    <a:pt x="367" y="189"/>
                    <a:pt x="367" y="189"/>
                  </a:cubicBezTo>
                  <a:cubicBezTo>
                    <a:pt x="301" y="189"/>
                    <a:pt x="301" y="189"/>
                    <a:pt x="301" y="189"/>
                  </a:cubicBezTo>
                  <a:lnTo>
                    <a:pt x="301" y="222"/>
                  </a:lnTo>
                  <a:close/>
                  <a:moveTo>
                    <a:pt x="301" y="170"/>
                  </a:moveTo>
                  <a:cubicBezTo>
                    <a:pt x="367" y="170"/>
                    <a:pt x="367" y="170"/>
                    <a:pt x="367" y="170"/>
                  </a:cubicBezTo>
                  <a:cubicBezTo>
                    <a:pt x="367" y="137"/>
                    <a:pt x="367" y="137"/>
                    <a:pt x="367" y="137"/>
                  </a:cubicBezTo>
                  <a:cubicBezTo>
                    <a:pt x="301" y="137"/>
                    <a:pt x="301" y="137"/>
                    <a:pt x="301" y="137"/>
                  </a:cubicBezTo>
                  <a:lnTo>
                    <a:pt x="301" y="170"/>
                  </a:lnTo>
                  <a:close/>
                  <a:moveTo>
                    <a:pt x="301" y="85"/>
                  </a:moveTo>
                  <a:cubicBezTo>
                    <a:pt x="301" y="118"/>
                    <a:pt x="301" y="118"/>
                    <a:pt x="301" y="118"/>
                  </a:cubicBezTo>
                  <a:cubicBezTo>
                    <a:pt x="367" y="118"/>
                    <a:pt x="367" y="118"/>
                    <a:pt x="367" y="118"/>
                  </a:cubicBezTo>
                  <a:cubicBezTo>
                    <a:pt x="367" y="85"/>
                    <a:pt x="367" y="85"/>
                    <a:pt x="367" y="85"/>
                  </a:cubicBezTo>
                  <a:lnTo>
                    <a:pt x="301" y="85"/>
                  </a:lnTo>
                  <a:close/>
                  <a:moveTo>
                    <a:pt x="400" y="42"/>
                  </a:moveTo>
                  <a:cubicBezTo>
                    <a:pt x="245" y="42"/>
                    <a:pt x="245" y="42"/>
                    <a:pt x="245" y="42"/>
                  </a:cubicBezTo>
                  <a:cubicBezTo>
                    <a:pt x="245" y="0"/>
                    <a:pt x="245" y="0"/>
                    <a:pt x="245" y="0"/>
                  </a:cubicBezTo>
                  <a:cubicBezTo>
                    <a:pt x="0" y="42"/>
                    <a:pt x="0" y="42"/>
                    <a:pt x="0" y="42"/>
                  </a:cubicBezTo>
                  <a:cubicBezTo>
                    <a:pt x="0" y="373"/>
                    <a:pt x="0" y="373"/>
                    <a:pt x="0" y="373"/>
                  </a:cubicBezTo>
                  <a:cubicBezTo>
                    <a:pt x="245" y="415"/>
                    <a:pt x="245" y="415"/>
                    <a:pt x="245" y="415"/>
                  </a:cubicBezTo>
                  <a:cubicBezTo>
                    <a:pt x="245" y="368"/>
                    <a:pt x="245" y="368"/>
                    <a:pt x="245" y="368"/>
                  </a:cubicBezTo>
                  <a:cubicBezTo>
                    <a:pt x="401" y="368"/>
                    <a:pt x="401" y="368"/>
                    <a:pt x="401" y="368"/>
                  </a:cubicBezTo>
                  <a:cubicBezTo>
                    <a:pt x="410" y="368"/>
                    <a:pt x="414" y="362"/>
                    <a:pt x="414" y="354"/>
                  </a:cubicBezTo>
                  <a:cubicBezTo>
                    <a:pt x="414" y="56"/>
                    <a:pt x="414" y="56"/>
                    <a:pt x="414" y="56"/>
                  </a:cubicBezTo>
                  <a:cubicBezTo>
                    <a:pt x="414" y="49"/>
                    <a:pt x="408" y="42"/>
                    <a:pt x="400" y="42"/>
                  </a:cubicBezTo>
                  <a:close/>
                  <a:moveTo>
                    <a:pt x="139" y="282"/>
                  </a:moveTo>
                  <a:cubicBezTo>
                    <a:pt x="118" y="232"/>
                    <a:pt x="118" y="232"/>
                    <a:pt x="118" y="232"/>
                  </a:cubicBezTo>
                  <a:cubicBezTo>
                    <a:pt x="118" y="231"/>
                    <a:pt x="118" y="231"/>
                    <a:pt x="118" y="230"/>
                  </a:cubicBezTo>
                  <a:cubicBezTo>
                    <a:pt x="117" y="230"/>
                    <a:pt x="117" y="229"/>
                    <a:pt x="117" y="229"/>
                  </a:cubicBezTo>
                  <a:cubicBezTo>
                    <a:pt x="117" y="228"/>
                    <a:pt x="117" y="226"/>
                    <a:pt x="117" y="225"/>
                  </a:cubicBezTo>
                  <a:cubicBezTo>
                    <a:pt x="116" y="224"/>
                    <a:pt x="116" y="223"/>
                    <a:pt x="116" y="222"/>
                  </a:cubicBezTo>
                  <a:cubicBezTo>
                    <a:pt x="116" y="222"/>
                    <a:pt x="116" y="222"/>
                    <a:pt x="116" y="222"/>
                  </a:cubicBezTo>
                  <a:cubicBezTo>
                    <a:pt x="116" y="223"/>
                    <a:pt x="114" y="223"/>
                    <a:pt x="114" y="224"/>
                  </a:cubicBezTo>
                  <a:cubicBezTo>
                    <a:pt x="114" y="224"/>
                    <a:pt x="114" y="225"/>
                    <a:pt x="114" y="226"/>
                  </a:cubicBezTo>
                  <a:cubicBezTo>
                    <a:pt x="114" y="228"/>
                    <a:pt x="113" y="228"/>
                    <a:pt x="113" y="229"/>
                  </a:cubicBezTo>
                  <a:cubicBezTo>
                    <a:pt x="113" y="230"/>
                    <a:pt x="113" y="231"/>
                    <a:pt x="112" y="232"/>
                  </a:cubicBezTo>
                  <a:cubicBezTo>
                    <a:pt x="92" y="280"/>
                    <a:pt x="92" y="280"/>
                    <a:pt x="92" y="280"/>
                  </a:cubicBezTo>
                  <a:cubicBezTo>
                    <a:pt x="61" y="277"/>
                    <a:pt x="61" y="277"/>
                    <a:pt x="61" y="277"/>
                  </a:cubicBezTo>
                  <a:cubicBezTo>
                    <a:pt x="98" y="206"/>
                    <a:pt x="98" y="206"/>
                    <a:pt x="98" y="206"/>
                  </a:cubicBezTo>
                  <a:cubicBezTo>
                    <a:pt x="65" y="134"/>
                    <a:pt x="65" y="134"/>
                    <a:pt x="65" y="134"/>
                  </a:cubicBezTo>
                  <a:cubicBezTo>
                    <a:pt x="95" y="132"/>
                    <a:pt x="95" y="132"/>
                    <a:pt x="95" y="132"/>
                  </a:cubicBezTo>
                  <a:cubicBezTo>
                    <a:pt x="113" y="176"/>
                    <a:pt x="113" y="176"/>
                    <a:pt x="113" y="176"/>
                  </a:cubicBezTo>
                  <a:cubicBezTo>
                    <a:pt x="113" y="177"/>
                    <a:pt x="113" y="178"/>
                    <a:pt x="114" y="179"/>
                  </a:cubicBezTo>
                  <a:cubicBezTo>
                    <a:pt x="114" y="179"/>
                    <a:pt x="114" y="180"/>
                    <a:pt x="114" y="182"/>
                  </a:cubicBezTo>
                  <a:cubicBezTo>
                    <a:pt x="116" y="183"/>
                    <a:pt x="116" y="184"/>
                    <a:pt x="116" y="185"/>
                  </a:cubicBezTo>
                  <a:cubicBezTo>
                    <a:pt x="116" y="186"/>
                    <a:pt x="116" y="187"/>
                    <a:pt x="117" y="189"/>
                  </a:cubicBezTo>
                  <a:cubicBezTo>
                    <a:pt x="117" y="189"/>
                    <a:pt x="117" y="189"/>
                    <a:pt x="117" y="189"/>
                  </a:cubicBezTo>
                  <a:cubicBezTo>
                    <a:pt x="117" y="187"/>
                    <a:pt x="117" y="187"/>
                    <a:pt x="118" y="186"/>
                  </a:cubicBezTo>
                  <a:cubicBezTo>
                    <a:pt x="118" y="185"/>
                    <a:pt x="118" y="184"/>
                    <a:pt x="118" y="183"/>
                  </a:cubicBezTo>
                  <a:cubicBezTo>
                    <a:pt x="118" y="182"/>
                    <a:pt x="119" y="180"/>
                    <a:pt x="119" y="179"/>
                  </a:cubicBezTo>
                  <a:cubicBezTo>
                    <a:pt x="119" y="178"/>
                    <a:pt x="120" y="177"/>
                    <a:pt x="120" y="176"/>
                  </a:cubicBezTo>
                  <a:cubicBezTo>
                    <a:pt x="140" y="130"/>
                    <a:pt x="140" y="130"/>
                    <a:pt x="140" y="130"/>
                  </a:cubicBezTo>
                  <a:cubicBezTo>
                    <a:pt x="172" y="127"/>
                    <a:pt x="172" y="127"/>
                    <a:pt x="172" y="127"/>
                  </a:cubicBezTo>
                  <a:cubicBezTo>
                    <a:pt x="134" y="205"/>
                    <a:pt x="134" y="205"/>
                    <a:pt x="134" y="205"/>
                  </a:cubicBezTo>
                  <a:cubicBezTo>
                    <a:pt x="173" y="284"/>
                    <a:pt x="173" y="284"/>
                    <a:pt x="173" y="284"/>
                  </a:cubicBezTo>
                  <a:lnTo>
                    <a:pt x="139" y="282"/>
                  </a:lnTo>
                  <a:close/>
                  <a:moveTo>
                    <a:pt x="400" y="354"/>
                  </a:moveTo>
                  <a:cubicBezTo>
                    <a:pt x="245" y="354"/>
                    <a:pt x="245" y="354"/>
                    <a:pt x="245" y="354"/>
                  </a:cubicBezTo>
                  <a:cubicBezTo>
                    <a:pt x="245" y="326"/>
                    <a:pt x="245" y="326"/>
                    <a:pt x="245" y="326"/>
                  </a:cubicBezTo>
                  <a:cubicBezTo>
                    <a:pt x="282" y="326"/>
                    <a:pt x="282" y="326"/>
                    <a:pt x="282" y="326"/>
                  </a:cubicBezTo>
                  <a:cubicBezTo>
                    <a:pt x="282" y="293"/>
                    <a:pt x="282" y="293"/>
                    <a:pt x="282" y="293"/>
                  </a:cubicBezTo>
                  <a:cubicBezTo>
                    <a:pt x="245" y="293"/>
                    <a:pt x="245" y="293"/>
                    <a:pt x="245" y="293"/>
                  </a:cubicBezTo>
                  <a:cubicBezTo>
                    <a:pt x="245" y="274"/>
                    <a:pt x="245" y="274"/>
                    <a:pt x="245" y="274"/>
                  </a:cubicBezTo>
                  <a:cubicBezTo>
                    <a:pt x="282" y="274"/>
                    <a:pt x="282" y="274"/>
                    <a:pt x="282" y="274"/>
                  </a:cubicBezTo>
                  <a:cubicBezTo>
                    <a:pt x="282" y="241"/>
                    <a:pt x="282" y="241"/>
                    <a:pt x="282" y="241"/>
                  </a:cubicBezTo>
                  <a:cubicBezTo>
                    <a:pt x="245" y="241"/>
                    <a:pt x="245" y="241"/>
                    <a:pt x="245" y="241"/>
                  </a:cubicBezTo>
                  <a:cubicBezTo>
                    <a:pt x="245" y="222"/>
                    <a:pt x="245" y="222"/>
                    <a:pt x="245" y="222"/>
                  </a:cubicBezTo>
                  <a:cubicBezTo>
                    <a:pt x="282" y="222"/>
                    <a:pt x="282" y="222"/>
                    <a:pt x="282" y="222"/>
                  </a:cubicBezTo>
                  <a:cubicBezTo>
                    <a:pt x="282" y="189"/>
                    <a:pt x="282" y="189"/>
                    <a:pt x="282" y="189"/>
                  </a:cubicBezTo>
                  <a:cubicBezTo>
                    <a:pt x="245" y="189"/>
                    <a:pt x="245" y="189"/>
                    <a:pt x="245" y="189"/>
                  </a:cubicBezTo>
                  <a:cubicBezTo>
                    <a:pt x="245" y="170"/>
                    <a:pt x="245" y="170"/>
                    <a:pt x="245" y="170"/>
                  </a:cubicBezTo>
                  <a:cubicBezTo>
                    <a:pt x="282" y="170"/>
                    <a:pt x="282" y="170"/>
                    <a:pt x="282" y="170"/>
                  </a:cubicBezTo>
                  <a:cubicBezTo>
                    <a:pt x="282" y="137"/>
                    <a:pt x="282" y="137"/>
                    <a:pt x="282" y="137"/>
                  </a:cubicBezTo>
                  <a:cubicBezTo>
                    <a:pt x="245" y="137"/>
                    <a:pt x="245" y="137"/>
                    <a:pt x="245" y="137"/>
                  </a:cubicBezTo>
                  <a:cubicBezTo>
                    <a:pt x="245" y="118"/>
                    <a:pt x="245" y="118"/>
                    <a:pt x="245" y="118"/>
                  </a:cubicBezTo>
                  <a:cubicBezTo>
                    <a:pt x="282" y="118"/>
                    <a:pt x="282" y="118"/>
                    <a:pt x="282" y="118"/>
                  </a:cubicBezTo>
                  <a:cubicBezTo>
                    <a:pt x="282" y="85"/>
                    <a:pt x="282" y="85"/>
                    <a:pt x="282" y="85"/>
                  </a:cubicBezTo>
                  <a:cubicBezTo>
                    <a:pt x="245" y="85"/>
                    <a:pt x="245" y="85"/>
                    <a:pt x="245" y="85"/>
                  </a:cubicBezTo>
                  <a:cubicBezTo>
                    <a:pt x="245" y="56"/>
                    <a:pt x="245" y="56"/>
                    <a:pt x="245" y="56"/>
                  </a:cubicBezTo>
                  <a:cubicBezTo>
                    <a:pt x="400" y="56"/>
                    <a:pt x="400" y="56"/>
                    <a:pt x="400" y="56"/>
                  </a:cubicBezTo>
                  <a:lnTo>
                    <a:pt x="400" y="354"/>
                  </a:lnTo>
                  <a:close/>
                  <a:moveTo>
                    <a:pt x="367" y="293"/>
                  </a:moveTo>
                  <a:cubicBezTo>
                    <a:pt x="301" y="293"/>
                    <a:pt x="301" y="293"/>
                    <a:pt x="301" y="293"/>
                  </a:cubicBezTo>
                  <a:cubicBezTo>
                    <a:pt x="301" y="326"/>
                    <a:pt x="301" y="326"/>
                    <a:pt x="301" y="326"/>
                  </a:cubicBezTo>
                  <a:cubicBezTo>
                    <a:pt x="367" y="326"/>
                    <a:pt x="367" y="326"/>
                    <a:pt x="367" y="326"/>
                  </a:cubicBezTo>
                  <a:lnTo>
                    <a:pt x="367" y="293"/>
                  </a:lnTo>
                  <a:close/>
                  <a:moveTo>
                    <a:pt x="367" y="241"/>
                  </a:moveTo>
                  <a:cubicBezTo>
                    <a:pt x="301" y="241"/>
                    <a:pt x="301" y="241"/>
                    <a:pt x="301" y="241"/>
                  </a:cubicBezTo>
                  <a:cubicBezTo>
                    <a:pt x="301" y="274"/>
                    <a:pt x="301" y="274"/>
                    <a:pt x="301" y="274"/>
                  </a:cubicBezTo>
                  <a:cubicBezTo>
                    <a:pt x="367" y="274"/>
                    <a:pt x="367" y="274"/>
                    <a:pt x="367" y="274"/>
                  </a:cubicBezTo>
                  <a:lnTo>
                    <a:pt x="367" y="241"/>
                  </a:lnTo>
                  <a:close/>
                  <a:moveTo>
                    <a:pt x="367" y="189"/>
                  </a:moveTo>
                  <a:cubicBezTo>
                    <a:pt x="301" y="189"/>
                    <a:pt x="301" y="189"/>
                    <a:pt x="301" y="189"/>
                  </a:cubicBezTo>
                  <a:cubicBezTo>
                    <a:pt x="301" y="222"/>
                    <a:pt x="301" y="222"/>
                    <a:pt x="301" y="222"/>
                  </a:cubicBezTo>
                  <a:cubicBezTo>
                    <a:pt x="367" y="222"/>
                    <a:pt x="367" y="222"/>
                    <a:pt x="367" y="222"/>
                  </a:cubicBezTo>
                  <a:lnTo>
                    <a:pt x="367" y="189"/>
                  </a:lnTo>
                  <a:close/>
                  <a:moveTo>
                    <a:pt x="367" y="137"/>
                  </a:moveTo>
                  <a:cubicBezTo>
                    <a:pt x="301" y="137"/>
                    <a:pt x="301" y="137"/>
                    <a:pt x="301" y="137"/>
                  </a:cubicBezTo>
                  <a:cubicBezTo>
                    <a:pt x="301" y="170"/>
                    <a:pt x="301" y="170"/>
                    <a:pt x="301" y="170"/>
                  </a:cubicBezTo>
                  <a:cubicBezTo>
                    <a:pt x="367" y="170"/>
                    <a:pt x="367" y="170"/>
                    <a:pt x="367" y="170"/>
                  </a:cubicBezTo>
                  <a:lnTo>
                    <a:pt x="367" y="137"/>
                  </a:lnTo>
                  <a:close/>
                  <a:moveTo>
                    <a:pt x="367" y="85"/>
                  </a:moveTo>
                  <a:cubicBezTo>
                    <a:pt x="301" y="85"/>
                    <a:pt x="301" y="85"/>
                    <a:pt x="301" y="85"/>
                  </a:cubicBezTo>
                  <a:cubicBezTo>
                    <a:pt x="301" y="118"/>
                    <a:pt x="301" y="118"/>
                    <a:pt x="301" y="118"/>
                  </a:cubicBezTo>
                  <a:cubicBezTo>
                    <a:pt x="367" y="118"/>
                    <a:pt x="367" y="118"/>
                    <a:pt x="367" y="118"/>
                  </a:cubicBezTo>
                  <a:lnTo>
                    <a:pt x="367" y="85"/>
                  </a:lnTo>
                  <a:close/>
                </a:path>
              </a:pathLst>
            </a:custGeom>
            <a:solidFill>
              <a:srgbClr val="164E2F"/>
            </a:solidFill>
            <a:ln>
              <a:noFill/>
            </a:ln>
          </p:spPr>
          <p:txBody>
            <a:bodyPr vert="horz" wrap="square" lIns="91403" tIns="45701" rIns="91403" bIns="45701" numCol="1" anchor="t" anchorCtr="0" compatLnSpc="1">
              <a:prstTxWarp prst="textNoShape">
                <a:avLst/>
              </a:prstTxWarp>
            </a:bodyPr>
            <a:lstStyle/>
            <a:p>
              <a:pPr defTabSz="932373">
                <a:defRPr/>
              </a:pPr>
              <a:endParaRPr lang="en-US" sz="1799" kern="0">
                <a:solidFill>
                  <a:srgbClr val="505050"/>
                </a:solidFill>
              </a:endParaRPr>
            </a:p>
          </p:txBody>
        </p:sp>
        <p:sp>
          <p:nvSpPr>
            <p:cNvPr id="571" name="Rectangle 570"/>
            <p:cNvSpPr/>
            <p:nvPr/>
          </p:nvSpPr>
          <p:spPr>
            <a:xfrm>
              <a:off x="2677674" y="3437617"/>
              <a:ext cx="1376999" cy="948535"/>
            </a:xfrm>
            <a:prstGeom prst="rect">
              <a:avLst/>
            </a:prstGeom>
            <a:solidFill>
              <a:srgbClr val="217346"/>
            </a:solidFill>
            <a:ln w="22225">
              <a:solidFill>
                <a:srgbClr val="164E2F"/>
              </a:solidFill>
            </a:ln>
            <a:effectLst/>
          </p:spPr>
          <p:style>
            <a:lnRef idx="1">
              <a:schemeClr val="dk1"/>
            </a:lnRef>
            <a:fillRef idx="2">
              <a:schemeClr val="dk1"/>
            </a:fillRef>
            <a:effectRef idx="1">
              <a:schemeClr val="dk1"/>
            </a:effectRef>
            <a:fontRef idx="minor">
              <a:schemeClr val="dk1"/>
            </a:fontRef>
          </p:style>
          <p:txBody>
            <a:bodyPr lIns="93182" tIns="46591" rIns="93182" bIns="46591" rtlCol="0" anchor="ctr"/>
            <a:lstStyle/>
            <a:p>
              <a:pPr algn="ctr" defTabSz="932099"/>
              <a:endParaRPr lang="en-US" sz="1835">
                <a:solidFill>
                  <a:srgbClr val="000000"/>
                </a:solidFill>
              </a:endParaRPr>
            </a:p>
          </p:txBody>
        </p:sp>
        <p:sp>
          <p:nvSpPr>
            <p:cNvPr id="572" name="Rectangle 571"/>
            <p:cNvSpPr/>
            <p:nvPr/>
          </p:nvSpPr>
          <p:spPr>
            <a:xfrm>
              <a:off x="2677674" y="3304333"/>
              <a:ext cx="1376999" cy="146898"/>
            </a:xfrm>
            <a:prstGeom prst="rect">
              <a:avLst/>
            </a:prstGeom>
            <a:solidFill>
              <a:srgbClr val="217346"/>
            </a:solidFill>
            <a:ln w="22225">
              <a:solidFill>
                <a:srgbClr val="164E2F"/>
              </a:solidFill>
            </a:ln>
            <a:effectLst/>
          </p:spPr>
          <p:style>
            <a:lnRef idx="1">
              <a:schemeClr val="dk1"/>
            </a:lnRef>
            <a:fillRef idx="2">
              <a:schemeClr val="dk1"/>
            </a:fillRef>
            <a:effectRef idx="1">
              <a:schemeClr val="dk1"/>
            </a:effectRef>
            <a:fontRef idx="minor">
              <a:schemeClr val="dk1"/>
            </a:fontRef>
          </p:style>
          <p:txBody>
            <a:bodyPr lIns="93182" tIns="46591" rIns="93182" bIns="46591" rtlCol="0" anchor="ctr"/>
            <a:lstStyle/>
            <a:p>
              <a:pPr algn="ctr" defTabSz="932099"/>
              <a:endParaRPr lang="en-US" sz="1835">
                <a:solidFill>
                  <a:srgbClr val="000000"/>
                </a:solidFill>
              </a:endParaRPr>
            </a:p>
          </p:txBody>
        </p:sp>
        <p:grpSp>
          <p:nvGrpSpPr>
            <p:cNvPr id="573" name="Group 572"/>
            <p:cNvGrpSpPr/>
            <p:nvPr/>
          </p:nvGrpSpPr>
          <p:grpSpPr>
            <a:xfrm>
              <a:off x="2786888" y="3533161"/>
              <a:ext cx="1165218" cy="775768"/>
              <a:chOff x="1536522" y="2097832"/>
              <a:chExt cx="830830" cy="553142"/>
            </a:xfrm>
          </p:grpSpPr>
          <p:sp>
            <p:nvSpPr>
              <p:cNvPr id="576" name="Rectangle 575"/>
              <p:cNvSpPr/>
              <p:nvPr/>
            </p:nvSpPr>
            <p:spPr bwMode="auto">
              <a:xfrm>
                <a:off x="2244476" y="2097832"/>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b" anchorCtr="0"/>
              <a:lstStyle/>
              <a:p>
                <a:pPr algn="ctr" defTabSz="932037"/>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577" name="Rectangle 576"/>
              <p:cNvSpPr/>
              <p:nvPr/>
            </p:nvSpPr>
            <p:spPr bwMode="auto">
              <a:xfrm>
                <a:off x="2244476" y="2195125"/>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b" anchorCtr="0"/>
              <a:lstStyle/>
              <a:p>
                <a:pPr algn="ctr" defTabSz="932037"/>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578" name="Rectangle 577"/>
              <p:cNvSpPr/>
              <p:nvPr/>
            </p:nvSpPr>
            <p:spPr bwMode="auto">
              <a:xfrm>
                <a:off x="2244476" y="2292418"/>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b" anchorCtr="0"/>
              <a:lstStyle/>
              <a:p>
                <a:pPr algn="ctr" defTabSz="932037"/>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579" name="Rectangle 578"/>
              <p:cNvSpPr/>
              <p:nvPr/>
            </p:nvSpPr>
            <p:spPr bwMode="auto">
              <a:xfrm>
                <a:off x="2244476" y="2389711"/>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b" anchorCtr="0"/>
              <a:lstStyle/>
              <a:p>
                <a:pPr algn="ctr" defTabSz="932037"/>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580" name="Rectangle 579"/>
              <p:cNvSpPr/>
              <p:nvPr/>
            </p:nvSpPr>
            <p:spPr bwMode="auto">
              <a:xfrm>
                <a:off x="2244476" y="2487004"/>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b" anchorCtr="0"/>
              <a:lstStyle/>
              <a:p>
                <a:pPr algn="ctr" defTabSz="932037"/>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581" name="Rectangle 580"/>
              <p:cNvSpPr/>
              <p:nvPr/>
            </p:nvSpPr>
            <p:spPr bwMode="auto">
              <a:xfrm>
                <a:off x="2244476" y="2584299"/>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b" anchorCtr="0"/>
              <a:lstStyle/>
              <a:p>
                <a:pPr algn="ctr" defTabSz="932037"/>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582" name="Rectangle 581"/>
              <p:cNvSpPr/>
              <p:nvPr/>
            </p:nvSpPr>
            <p:spPr bwMode="auto">
              <a:xfrm>
                <a:off x="1890498" y="2097832"/>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b" anchorCtr="0"/>
              <a:lstStyle/>
              <a:p>
                <a:pPr algn="ctr" defTabSz="932037"/>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583" name="Rectangle 582"/>
              <p:cNvSpPr/>
              <p:nvPr/>
            </p:nvSpPr>
            <p:spPr bwMode="auto">
              <a:xfrm>
                <a:off x="1890498" y="2195125"/>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b" anchorCtr="0"/>
              <a:lstStyle/>
              <a:p>
                <a:pPr algn="ctr" defTabSz="932037"/>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584" name="Rectangle 583"/>
              <p:cNvSpPr/>
              <p:nvPr/>
            </p:nvSpPr>
            <p:spPr bwMode="auto">
              <a:xfrm>
                <a:off x="1890498" y="2292418"/>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b" anchorCtr="0"/>
              <a:lstStyle/>
              <a:p>
                <a:pPr algn="ctr" defTabSz="932037"/>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585" name="Rectangle 584"/>
              <p:cNvSpPr/>
              <p:nvPr/>
            </p:nvSpPr>
            <p:spPr bwMode="auto">
              <a:xfrm>
                <a:off x="1890498" y="2389711"/>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b" anchorCtr="0"/>
              <a:lstStyle/>
              <a:p>
                <a:pPr algn="ctr" defTabSz="932037"/>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586" name="Rectangle 585"/>
              <p:cNvSpPr/>
              <p:nvPr/>
            </p:nvSpPr>
            <p:spPr bwMode="auto">
              <a:xfrm>
                <a:off x="1890498" y="2487004"/>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b" anchorCtr="0"/>
              <a:lstStyle/>
              <a:p>
                <a:pPr algn="ctr" defTabSz="932037"/>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587" name="Rectangle 586"/>
              <p:cNvSpPr/>
              <p:nvPr/>
            </p:nvSpPr>
            <p:spPr bwMode="auto">
              <a:xfrm>
                <a:off x="1890498" y="2584299"/>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b" anchorCtr="0"/>
              <a:lstStyle/>
              <a:p>
                <a:pPr algn="ctr" defTabSz="932037"/>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588" name="Rectangle 587"/>
              <p:cNvSpPr/>
              <p:nvPr/>
            </p:nvSpPr>
            <p:spPr bwMode="auto">
              <a:xfrm>
                <a:off x="2067486" y="2097832"/>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b" anchorCtr="0"/>
              <a:lstStyle/>
              <a:p>
                <a:pPr algn="ctr" defTabSz="932037"/>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589" name="Rectangle 588"/>
              <p:cNvSpPr/>
              <p:nvPr/>
            </p:nvSpPr>
            <p:spPr bwMode="auto">
              <a:xfrm>
                <a:off x="2067486" y="2195125"/>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b" anchorCtr="0"/>
              <a:lstStyle/>
              <a:p>
                <a:pPr algn="ctr" defTabSz="932037"/>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590" name="Rectangle 589"/>
              <p:cNvSpPr/>
              <p:nvPr/>
            </p:nvSpPr>
            <p:spPr bwMode="auto">
              <a:xfrm>
                <a:off x="2067486" y="2292418"/>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b" anchorCtr="0"/>
              <a:lstStyle/>
              <a:p>
                <a:pPr algn="ctr" defTabSz="932037"/>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591" name="Rectangle 590"/>
              <p:cNvSpPr/>
              <p:nvPr/>
            </p:nvSpPr>
            <p:spPr bwMode="auto">
              <a:xfrm>
                <a:off x="2067486" y="2389711"/>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b" anchorCtr="0"/>
              <a:lstStyle/>
              <a:p>
                <a:pPr algn="ctr" defTabSz="932037"/>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592" name="Rectangle 591"/>
              <p:cNvSpPr/>
              <p:nvPr/>
            </p:nvSpPr>
            <p:spPr bwMode="auto">
              <a:xfrm>
                <a:off x="2067486" y="2487004"/>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b" anchorCtr="0"/>
              <a:lstStyle/>
              <a:p>
                <a:pPr algn="ctr" defTabSz="932037"/>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593" name="Rectangle 592"/>
              <p:cNvSpPr/>
              <p:nvPr/>
            </p:nvSpPr>
            <p:spPr bwMode="auto">
              <a:xfrm>
                <a:off x="2067486" y="2584299"/>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b" anchorCtr="0"/>
              <a:lstStyle/>
              <a:p>
                <a:pPr algn="ctr" defTabSz="932037"/>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594" name="Rectangle 593"/>
              <p:cNvSpPr/>
              <p:nvPr/>
            </p:nvSpPr>
            <p:spPr bwMode="auto">
              <a:xfrm>
                <a:off x="1713510" y="2097832"/>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b" anchorCtr="0"/>
              <a:lstStyle/>
              <a:p>
                <a:pPr algn="ctr" defTabSz="932037"/>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595" name="Rectangle 594"/>
              <p:cNvSpPr/>
              <p:nvPr/>
            </p:nvSpPr>
            <p:spPr bwMode="auto">
              <a:xfrm>
                <a:off x="1713510" y="2195125"/>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b" anchorCtr="0"/>
              <a:lstStyle/>
              <a:p>
                <a:pPr algn="ctr" defTabSz="932037"/>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596" name="Rectangle 595"/>
              <p:cNvSpPr/>
              <p:nvPr/>
            </p:nvSpPr>
            <p:spPr bwMode="auto">
              <a:xfrm>
                <a:off x="1713510" y="2292418"/>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b" anchorCtr="0"/>
              <a:lstStyle/>
              <a:p>
                <a:pPr algn="ctr" defTabSz="932037"/>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597" name="Rectangle 596"/>
              <p:cNvSpPr/>
              <p:nvPr/>
            </p:nvSpPr>
            <p:spPr bwMode="auto">
              <a:xfrm>
                <a:off x="1713510" y="2389711"/>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b" anchorCtr="0"/>
              <a:lstStyle/>
              <a:p>
                <a:pPr algn="ctr" defTabSz="932037"/>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598" name="Rectangle 597"/>
              <p:cNvSpPr/>
              <p:nvPr/>
            </p:nvSpPr>
            <p:spPr bwMode="auto">
              <a:xfrm>
                <a:off x="1713510" y="2487004"/>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b" anchorCtr="0"/>
              <a:lstStyle/>
              <a:p>
                <a:pPr algn="ctr" defTabSz="932037"/>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599" name="Rectangle 598"/>
              <p:cNvSpPr/>
              <p:nvPr/>
            </p:nvSpPr>
            <p:spPr bwMode="auto">
              <a:xfrm>
                <a:off x="1713510" y="2584299"/>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b" anchorCtr="0"/>
              <a:lstStyle/>
              <a:p>
                <a:pPr algn="ctr" defTabSz="932037"/>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600" name="Rectangle 599"/>
              <p:cNvSpPr/>
              <p:nvPr/>
            </p:nvSpPr>
            <p:spPr bwMode="auto">
              <a:xfrm>
                <a:off x="1536522" y="2097832"/>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b" anchorCtr="0"/>
              <a:lstStyle/>
              <a:p>
                <a:pPr algn="ctr" defTabSz="932037"/>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601" name="Rectangle 600"/>
              <p:cNvSpPr/>
              <p:nvPr/>
            </p:nvSpPr>
            <p:spPr bwMode="auto">
              <a:xfrm>
                <a:off x="1536522" y="2195125"/>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b" anchorCtr="0"/>
              <a:lstStyle/>
              <a:p>
                <a:pPr algn="ctr" defTabSz="932037"/>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602" name="Rectangle 601"/>
              <p:cNvSpPr/>
              <p:nvPr/>
            </p:nvSpPr>
            <p:spPr bwMode="auto">
              <a:xfrm>
                <a:off x="1536522" y="2292418"/>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b" anchorCtr="0"/>
              <a:lstStyle/>
              <a:p>
                <a:pPr algn="ctr" defTabSz="932037"/>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603" name="Rectangle 602"/>
              <p:cNvSpPr/>
              <p:nvPr/>
            </p:nvSpPr>
            <p:spPr bwMode="auto">
              <a:xfrm>
                <a:off x="1536522" y="2389711"/>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b" anchorCtr="0"/>
              <a:lstStyle/>
              <a:p>
                <a:pPr algn="ctr" defTabSz="932037"/>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604" name="Rectangle 603"/>
              <p:cNvSpPr/>
              <p:nvPr/>
            </p:nvSpPr>
            <p:spPr bwMode="auto">
              <a:xfrm>
                <a:off x="1536522" y="2487004"/>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b" anchorCtr="0"/>
              <a:lstStyle/>
              <a:p>
                <a:pPr algn="ctr" defTabSz="932037"/>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605" name="Rectangle 604"/>
              <p:cNvSpPr/>
              <p:nvPr/>
            </p:nvSpPr>
            <p:spPr bwMode="auto">
              <a:xfrm>
                <a:off x="1536522" y="2584299"/>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b" anchorCtr="0"/>
              <a:lstStyle/>
              <a:p>
                <a:pPr algn="ctr" defTabSz="932037"/>
                <a:endParaRPr lang="en-US" sz="800" dirty="0">
                  <a:gradFill>
                    <a:gsLst>
                      <a:gs pos="0">
                        <a:srgbClr val="FFFFFF"/>
                      </a:gs>
                      <a:gs pos="100000">
                        <a:srgbClr val="FFFFFF"/>
                      </a:gs>
                    </a:gsLst>
                    <a:lin ang="5400000" scaled="0"/>
                  </a:gradFill>
                  <a:ea typeface="Segoe UI" pitchFamily="34" charset="0"/>
                  <a:cs typeface="Segoe UI" pitchFamily="34" charset="0"/>
                </a:endParaRPr>
              </a:p>
            </p:txBody>
          </p:sp>
        </p:grpSp>
        <p:sp>
          <p:nvSpPr>
            <p:cNvPr id="547" name="AutoShape 3"/>
            <p:cNvSpPr>
              <a:spLocks noChangeAspect="1" noChangeArrowheads="1" noTextEdit="1"/>
            </p:cNvSpPr>
            <p:nvPr/>
          </p:nvSpPr>
          <p:spPr bwMode="auto">
            <a:xfrm>
              <a:off x="2667063" y="4056991"/>
              <a:ext cx="2750769" cy="1558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03" tIns="45701" rIns="91403" bIns="45701" numCol="1" anchor="t" anchorCtr="0" compatLnSpc="1">
              <a:prstTxWarp prst="textNoShape">
                <a:avLst/>
              </a:prstTxWarp>
            </a:bodyPr>
            <a:lstStyle/>
            <a:p>
              <a:endParaRPr lang="en-US" sz="1799">
                <a:solidFill>
                  <a:srgbClr val="404040"/>
                </a:solidFill>
              </a:endParaRPr>
            </a:p>
          </p:txBody>
        </p:sp>
        <p:sp>
          <p:nvSpPr>
            <p:cNvPr id="548" name="Rectangle 5"/>
            <p:cNvSpPr>
              <a:spLocks noChangeArrowheads="1"/>
            </p:cNvSpPr>
            <p:nvPr/>
          </p:nvSpPr>
          <p:spPr bwMode="auto">
            <a:xfrm>
              <a:off x="3010125" y="4040256"/>
              <a:ext cx="2098115" cy="144964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03" tIns="45701" rIns="91403" bIns="45701" numCol="1" anchor="t" anchorCtr="0" compatLnSpc="1">
              <a:prstTxWarp prst="textNoShape">
                <a:avLst/>
              </a:prstTxWarp>
            </a:bodyPr>
            <a:lstStyle/>
            <a:p>
              <a:endParaRPr lang="en-US" sz="1799">
                <a:solidFill>
                  <a:srgbClr val="404040"/>
                </a:solidFill>
              </a:endParaRPr>
            </a:p>
          </p:txBody>
        </p:sp>
        <p:sp>
          <p:nvSpPr>
            <p:cNvPr id="549" name="Oval 6"/>
            <p:cNvSpPr>
              <a:spLocks noChangeArrowheads="1"/>
            </p:cNvSpPr>
            <p:nvPr/>
          </p:nvSpPr>
          <p:spPr bwMode="auto">
            <a:xfrm>
              <a:off x="4035126" y="4071634"/>
              <a:ext cx="46020" cy="48113"/>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1" rIns="91403" bIns="45701" numCol="1" anchor="t" anchorCtr="0" compatLnSpc="1">
              <a:prstTxWarp prst="textNoShape">
                <a:avLst/>
              </a:prstTxWarp>
            </a:bodyPr>
            <a:lstStyle/>
            <a:p>
              <a:endParaRPr lang="en-US" sz="1799">
                <a:solidFill>
                  <a:srgbClr val="404040"/>
                </a:solidFill>
              </a:endParaRPr>
            </a:p>
          </p:txBody>
        </p:sp>
        <p:sp>
          <p:nvSpPr>
            <p:cNvPr id="550" name="Rectangle 7"/>
            <p:cNvSpPr>
              <a:spLocks noChangeArrowheads="1"/>
            </p:cNvSpPr>
            <p:nvPr/>
          </p:nvSpPr>
          <p:spPr bwMode="auto">
            <a:xfrm>
              <a:off x="3087523" y="4151124"/>
              <a:ext cx="1957961" cy="1273930"/>
            </a:xfrm>
            <a:prstGeom prst="rect">
              <a:avLst/>
            </a:prstGeom>
            <a:solidFill>
              <a:schemeClr val="tx1"/>
            </a:solidFill>
            <a:ln>
              <a:noFill/>
            </a:ln>
          </p:spPr>
          <p:txBody>
            <a:bodyPr vert="horz" wrap="square" lIns="91403" tIns="45701" rIns="91403" bIns="45701" numCol="1" anchor="t" anchorCtr="0" compatLnSpc="1">
              <a:prstTxWarp prst="textNoShape">
                <a:avLst/>
              </a:prstTxWarp>
            </a:bodyPr>
            <a:lstStyle/>
            <a:p>
              <a:endParaRPr lang="en-US" sz="1799">
                <a:solidFill>
                  <a:srgbClr val="404040"/>
                </a:solidFill>
              </a:endParaRPr>
            </a:p>
          </p:txBody>
        </p:sp>
        <p:sp>
          <p:nvSpPr>
            <p:cNvPr id="551" name="Freeform 8"/>
            <p:cNvSpPr>
              <a:spLocks/>
            </p:cNvSpPr>
            <p:nvPr/>
          </p:nvSpPr>
          <p:spPr bwMode="auto">
            <a:xfrm>
              <a:off x="2683798" y="5504543"/>
              <a:ext cx="2719391" cy="110868"/>
            </a:xfrm>
            <a:custGeom>
              <a:avLst/>
              <a:gdLst>
                <a:gd name="T0" fmla="*/ 0 w 175"/>
                <a:gd name="T1" fmla="*/ 0 h 7"/>
                <a:gd name="T2" fmla="*/ 0 w 175"/>
                <a:gd name="T3" fmla="*/ 1 h 7"/>
                <a:gd name="T4" fmla="*/ 7 w 175"/>
                <a:gd name="T5" fmla="*/ 7 h 7"/>
                <a:gd name="T6" fmla="*/ 168 w 175"/>
                <a:gd name="T7" fmla="*/ 7 h 7"/>
                <a:gd name="T8" fmla="*/ 175 w 175"/>
                <a:gd name="T9" fmla="*/ 1 h 7"/>
                <a:gd name="T10" fmla="*/ 175 w 175"/>
                <a:gd name="T11" fmla="*/ 0 h 7"/>
                <a:gd name="T12" fmla="*/ 0 w 17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75" h="7">
                  <a:moveTo>
                    <a:pt x="0" y="0"/>
                  </a:moveTo>
                  <a:cubicBezTo>
                    <a:pt x="0" y="1"/>
                    <a:pt x="0" y="1"/>
                    <a:pt x="0" y="1"/>
                  </a:cubicBezTo>
                  <a:cubicBezTo>
                    <a:pt x="0" y="4"/>
                    <a:pt x="3" y="7"/>
                    <a:pt x="7" y="7"/>
                  </a:cubicBezTo>
                  <a:cubicBezTo>
                    <a:pt x="168" y="7"/>
                    <a:pt x="168" y="7"/>
                    <a:pt x="168" y="7"/>
                  </a:cubicBezTo>
                  <a:cubicBezTo>
                    <a:pt x="172" y="7"/>
                    <a:pt x="175" y="4"/>
                    <a:pt x="175" y="1"/>
                  </a:cubicBezTo>
                  <a:cubicBezTo>
                    <a:pt x="175" y="0"/>
                    <a:pt x="175" y="0"/>
                    <a:pt x="175" y="0"/>
                  </a:cubicBezTo>
                  <a:lnTo>
                    <a:pt x="0" y="0"/>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1" rIns="91403" bIns="45701" numCol="1" anchor="t" anchorCtr="0" compatLnSpc="1">
              <a:prstTxWarp prst="textNoShape">
                <a:avLst/>
              </a:prstTxWarp>
            </a:bodyPr>
            <a:lstStyle/>
            <a:p>
              <a:endParaRPr lang="en-US" sz="1799">
                <a:solidFill>
                  <a:srgbClr val="404040"/>
                </a:solidFill>
              </a:endParaRPr>
            </a:p>
          </p:txBody>
        </p:sp>
        <p:sp>
          <p:nvSpPr>
            <p:cNvPr id="552" name="Rectangle 551"/>
            <p:cNvSpPr/>
            <p:nvPr/>
          </p:nvSpPr>
          <p:spPr>
            <a:xfrm>
              <a:off x="3182309" y="4257010"/>
              <a:ext cx="1768390" cy="1062160"/>
            </a:xfrm>
            <a:prstGeom prst="rect">
              <a:avLst/>
            </a:prstGeom>
            <a:solidFill>
              <a:srgbClr val="2B579A"/>
            </a:solidFill>
            <a:ln w="22225">
              <a:solidFill>
                <a:srgbClr val="1B375F"/>
              </a:solidFill>
            </a:ln>
            <a:effectLst/>
          </p:spPr>
          <p:style>
            <a:lnRef idx="1">
              <a:schemeClr val="dk1"/>
            </a:lnRef>
            <a:fillRef idx="2">
              <a:schemeClr val="dk1"/>
            </a:fillRef>
            <a:effectRef idx="1">
              <a:schemeClr val="dk1"/>
            </a:effectRef>
            <a:fontRef idx="minor">
              <a:schemeClr val="dk1"/>
            </a:fontRef>
          </p:style>
          <p:txBody>
            <a:bodyPr lIns="93182" tIns="46591" rIns="93182" bIns="46591" rtlCol="0" anchor="ctr"/>
            <a:lstStyle/>
            <a:p>
              <a:pPr algn="ctr" defTabSz="932099"/>
              <a:endParaRPr lang="en-US" sz="1835">
                <a:solidFill>
                  <a:srgbClr val="000000"/>
                </a:solidFill>
              </a:endParaRPr>
            </a:p>
          </p:txBody>
        </p:sp>
        <p:sp>
          <p:nvSpPr>
            <p:cNvPr id="553" name="Rectangle 552"/>
            <p:cNvSpPr/>
            <p:nvPr/>
          </p:nvSpPr>
          <p:spPr>
            <a:xfrm>
              <a:off x="3753998" y="4257010"/>
              <a:ext cx="1196701" cy="1062160"/>
            </a:xfrm>
            <a:prstGeom prst="rect">
              <a:avLst/>
            </a:prstGeom>
            <a:solidFill>
              <a:srgbClr val="2B579A"/>
            </a:solidFill>
            <a:ln w="22225">
              <a:solidFill>
                <a:srgbClr val="1B375F"/>
              </a:solidFill>
            </a:ln>
            <a:effectLst/>
          </p:spPr>
          <p:style>
            <a:lnRef idx="1">
              <a:schemeClr val="dk1"/>
            </a:lnRef>
            <a:fillRef idx="2">
              <a:schemeClr val="dk1"/>
            </a:fillRef>
            <a:effectRef idx="1">
              <a:schemeClr val="dk1"/>
            </a:effectRef>
            <a:fontRef idx="minor">
              <a:schemeClr val="dk1"/>
            </a:fontRef>
          </p:style>
          <p:txBody>
            <a:bodyPr lIns="93182" tIns="46591" rIns="93182" bIns="46591" rtlCol="0" anchor="ctr"/>
            <a:lstStyle/>
            <a:p>
              <a:pPr algn="ctr" defTabSz="932099"/>
              <a:endParaRPr lang="en-US" sz="1835">
                <a:solidFill>
                  <a:srgbClr val="000000"/>
                </a:solidFill>
              </a:endParaRPr>
            </a:p>
          </p:txBody>
        </p:sp>
        <p:cxnSp>
          <p:nvCxnSpPr>
            <p:cNvPr id="560" name="Straight Connector 559"/>
            <p:cNvCxnSpPr/>
            <p:nvPr/>
          </p:nvCxnSpPr>
          <p:spPr>
            <a:xfrm>
              <a:off x="3942100" y="4776050"/>
              <a:ext cx="852417"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cxnSp>
          <p:nvCxnSpPr>
            <p:cNvPr id="561" name="Straight Connector 560"/>
            <p:cNvCxnSpPr/>
            <p:nvPr/>
          </p:nvCxnSpPr>
          <p:spPr>
            <a:xfrm>
              <a:off x="3942100" y="4955339"/>
              <a:ext cx="852417"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cxnSp>
          <p:nvCxnSpPr>
            <p:cNvPr id="562" name="Straight Connector 561"/>
            <p:cNvCxnSpPr/>
            <p:nvPr/>
          </p:nvCxnSpPr>
          <p:spPr>
            <a:xfrm>
              <a:off x="3942100" y="5134631"/>
              <a:ext cx="852417"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cxnSp>
          <p:nvCxnSpPr>
            <p:cNvPr id="555" name="Straight Connector 554"/>
            <p:cNvCxnSpPr/>
            <p:nvPr/>
          </p:nvCxnSpPr>
          <p:spPr>
            <a:xfrm>
              <a:off x="3328334" y="4776049"/>
              <a:ext cx="312105"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cxnSp>
          <p:nvCxnSpPr>
            <p:cNvPr id="556" name="Straight Connector 555"/>
            <p:cNvCxnSpPr/>
            <p:nvPr/>
          </p:nvCxnSpPr>
          <p:spPr>
            <a:xfrm>
              <a:off x="3328334" y="4955339"/>
              <a:ext cx="312105"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cxnSp>
          <p:nvCxnSpPr>
            <p:cNvPr id="557" name="Straight Connector 556"/>
            <p:cNvCxnSpPr/>
            <p:nvPr/>
          </p:nvCxnSpPr>
          <p:spPr>
            <a:xfrm>
              <a:off x="3328334" y="5134631"/>
              <a:ext cx="312105"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sp>
          <p:nvSpPr>
            <p:cNvPr id="558" name="Freeform 9"/>
            <p:cNvSpPr>
              <a:spLocks noChangeAspect="1" noEditPoints="1"/>
            </p:cNvSpPr>
            <p:nvPr/>
          </p:nvSpPr>
          <p:spPr bwMode="black">
            <a:xfrm>
              <a:off x="3294014" y="4321096"/>
              <a:ext cx="380746" cy="380746"/>
            </a:xfrm>
            <a:custGeom>
              <a:avLst/>
              <a:gdLst>
                <a:gd name="T0" fmla="*/ 246 w 415"/>
                <a:gd name="T1" fmla="*/ 99 h 415"/>
                <a:gd name="T2" fmla="*/ 0 w 415"/>
                <a:gd name="T3" fmla="*/ 42 h 415"/>
                <a:gd name="T4" fmla="*/ 246 w 415"/>
                <a:gd name="T5" fmla="*/ 415 h 415"/>
                <a:gd name="T6" fmla="*/ 402 w 415"/>
                <a:gd name="T7" fmla="*/ 321 h 415"/>
                <a:gd name="T8" fmla="*/ 415 w 415"/>
                <a:gd name="T9" fmla="*/ 113 h 415"/>
                <a:gd name="T10" fmla="*/ 179 w 415"/>
                <a:gd name="T11" fmla="*/ 222 h 415"/>
                <a:gd name="T12" fmla="*/ 169 w 415"/>
                <a:gd name="T13" fmla="*/ 251 h 415"/>
                <a:gd name="T14" fmla="*/ 151 w 415"/>
                <a:gd name="T15" fmla="*/ 272 h 415"/>
                <a:gd name="T16" fmla="*/ 128 w 415"/>
                <a:gd name="T17" fmla="*/ 282 h 415"/>
                <a:gd name="T18" fmla="*/ 102 w 415"/>
                <a:gd name="T19" fmla="*/ 281 h 415"/>
                <a:gd name="T20" fmla="*/ 82 w 415"/>
                <a:gd name="T21" fmla="*/ 269 h 415"/>
                <a:gd name="T22" fmla="*/ 66 w 415"/>
                <a:gd name="T23" fmla="*/ 249 h 415"/>
                <a:gd name="T24" fmla="*/ 58 w 415"/>
                <a:gd name="T25" fmla="*/ 223 h 415"/>
                <a:gd name="T26" fmla="*/ 58 w 415"/>
                <a:gd name="T27" fmla="*/ 191 h 415"/>
                <a:gd name="T28" fmla="*/ 65 w 415"/>
                <a:gd name="T29" fmla="*/ 164 h 415"/>
                <a:gd name="T30" fmla="*/ 82 w 415"/>
                <a:gd name="T31" fmla="*/ 141 h 415"/>
                <a:gd name="T32" fmla="*/ 103 w 415"/>
                <a:gd name="T33" fmla="*/ 130 h 415"/>
                <a:gd name="T34" fmla="*/ 130 w 415"/>
                <a:gd name="T35" fmla="*/ 127 h 415"/>
                <a:gd name="T36" fmla="*/ 153 w 415"/>
                <a:gd name="T37" fmla="*/ 137 h 415"/>
                <a:gd name="T38" fmla="*/ 169 w 415"/>
                <a:gd name="T39" fmla="*/ 158 h 415"/>
                <a:gd name="T40" fmla="*/ 179 w 415"/>
                <a:gd name="T41" fmla="*/ 186 h 415"/>
                <a:gd name="T42" fmla="*/ 179 w 415"/>
                <a:gd name="T43" fmla="*/ 222 h 415"/>
                <a:gd name="T44" fmla="*/ 246 w 415"/>
                <a:gd name="T45" fmla="*/ 307 h 415"/>
                <a:gd name="T46" fmla="*/ 292 w 415"/>
                <a:gd name="T47" fmla="*/ 228 h 415"/>
                <a:gd name="T48" fmla="*/ 401 w 415"/>
                <a:gd name="T49" fmla="*/ 140 h 415"/>
                <a:gd name="T50" fmla="*/ 401 w 415"/>
                <a:gd name="T51" fmla="*/ 121 h 415"/>
                <a:gd name="T52" fmla="*/ 298 w 415"/>
                <a:gd name="T53" fmla="*/ 216 h 415"/>
                <a:gd name="T54" fmla="*/ 246 w 415"/>
                <a:gd name="T55" fmla="*/ 113 h 415"/>
                <a:gd name="T56" fmla="*/ 401 w 415"/>
                <a:gd name="T57" fmla="*/ 121 h 415"/>
                <a:gd name="T58" fmla="*/ 143 w 415"/>
                <a:gd name="T59" fmla="*/ 176 h 415"/>
                <a:gd name="T60" fmla="*/ 134 w 415"/>
                <a:gd name="T61" fmla="*/ 163 h 415"/>
                <a:gd name="T62" fmla="*/ 123 w 415"/>
                <a:gd name="T63" fmla="*/ 157 h 415"/>
                <a:gd name="T64" fmla="*/ 109 w 415"/>
                <a:gd name="T65" fmla="*/ 158 h 415"/>
                <a:gd name="T66" fmla="*/ 97 w 415"/>
                <a:gd name="T67" fmla="*/ 165 h 415"/>
                <a:gd name="T68" fmla="*/ 89 w 415"/>
                <a:gd name="T69" fmla="*/ 178 h 415"/>
                <a:gd name="T70" fmla="*/ 85 w 415"/>
                <a:gd name="T71" fmla="*/ 196 h 415"/>
                <a:gd name="T72" fmla="*/ 85 w 415"/>
                <a:gd name="T73" fmla="*/ 216 h 415"/>
                <a:gd name="T74" fmla="*/ 90 w 415"/>
                <a:gd name="T75" fmla="*/ 233 h 415"/>
                <a:gd name="T76" fmla="*/ 98 w 415"/>
                <a:gd name="T77" fmla="*/ 246 h 415"/>
                <a:gd name="T78" fmla="*/ 109 w 415"/>
                <a:gd name="T79" fmla="*/ 252 h 415"/>
                <a:gd name="T80" fmla="*/ 122 w 415"/>
                <a:gd name="T81" fmla="*/ 254 h 415"/>
                <a:gd name="T82" fmla="*/ 134 w 415"/>
                <a:gd name="T83" fmla="*/ 248 h 415"/>
                <a:gd name="T84" fmla="*/ 142 w 415"/>
                <a:gd name="T85" fmla="*/ 236 h 415"/>
                <a:gd name="T86" fmla="*/ 147 w 415"/>
                <a:gd name="T87" fmla="*/ 217 h 415"/>
                <a:gd name="T88" fmla="*/ 147 w 415"/>
                <a:gd name="T89" fmla="*/ 195 h 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15" h="415">
                  <a:moveTo>
                    <a:pt x="401" y="99"/>
                  </a:moveTo>
                  <a:cubicBezTo>
                    <a:pt x="246" y="99"/>
                    <a:pt x="246" y="99"/>
                    <a:pt x="246" y="99"/>
                  </a:cubicBezTo>
                  <a:cubicBezTo>
                    <a:pt x="246" y="0"/>
                    <a:pt x="246" y="0"/>
                    <a:pt x="246" y="0"/>
                  </a:cubicBezTo>
                  <a:cubicBezTo>
                    <a:pt x="0" y="42"/>
                    <a:pt x="0" y="42"/>
                    <a:pt x="0" y="42"/>
                  </a:cubicBezTo>
                  <a:cubicBezTo>
                    <a:pt x="0" y="373"/>
                    <a:pt x="0" y="373"/>
                    <a:pt x="0" y="373"/>
                  </a:cubicBezTo>
                  <a:cubicBezTo>
                    <a:pt x="246" y="415"/>
                    <a:pt x="246" y="415"/>
                    <a:pt x="246" y="415"/>
                  </a:cubicBezTo>
                  <a:cubicBezTo>
                    <a:pt x="246" y="321"/>
                    <a:pt x="246" y="321"/>
                    <a:pt x="246" y="321"/>
                  </a:cubicBezTo>
                  <a:cubicBezTo>
                    <a:pt x="402" y="321"/>
                    <a:pt x="402" y="321"/>
                    <a:pt x="402" y="321"/>
                  </a:cubicBezTo>
                  <a:cubicBezTo>
                    <a:pt x="409" y="321"/>
                    <a:pt x="415" y="314"/>
                    <a:pt x="415" y="307"/>
                  </a:cubicBezTo>
                  <a:cubicBezTo>
                    <a:pt x="415" y="113"/>
                    <a:pt x="415" y="113"/>
                    <a:pt x="415" y="113"/>
                  </a:cubicBezTo>
                  <a:cubicBezTo>
                    <a:pt x="415" y="105"/>
                    <a:pt x="409" y="99"/>
                    <a:pt x="401" y="99"/>
                  </a:cubicBezTo>
                  <a:close/>
                  <a:moveTo>
                    <a:pt x="179" y="222"/>
                  </a:moveTo>
                  <a:cubicBezTo>
                    <a:pt x="177" y="228"/>
                    <a:pt x="176" y="232"/>
                    <a:pt x="175" y="237"/>
                  </a:cubicBezTo>
                  <a:cubicBezTo>
                    <a:pt x="174" y="243"/>
                    <a:pt x="172" y="248"/>
                    <a:pt x="169" y="251"/>
                  </a:cubicBezTo>
                  <a:cubicBezTo>
                    <a:pt x="167" y="256"/>
                    <a:pt x="164" y="259"/>
                    <a:pt x="161" y="263"/>
                  </a:cubicBezTo>
                  <a:cubicBezTo>
                    <a:pt x="157" y="266"/>
                    <a:pt x="155" y="270"/>
                    <a:pt x="151" y="272"/>
                  </a:cubicBezTo>
                  <a:cubicBezTo>
                    <a:pt x="148" y="275"/>
                    <a:pt x="144" y="277"/>
                    <a:pt x="140" y="278"/>
                  </a:cubicBezTo>
                  <a:cubicBezTo>
                    <a:pt x="136" y="281"/>
                    <a:pt x="133" y="282"/>
                    <a:pt x="128" y="282"/>
                  </a:cubicBezTo>
                  <a:cubicBezTo>
                    <a:pt x="124" y="283"/>
                    <a:pt x="120" y="283"/>
                    <a:pt x="115" y="283"/>
                  </a:cubicBezTo>
                  <a:cubicBezTo>
                    <a:pt x="110" y="283"/>
                    <a:pt x="107" y="282"/>
                    <a:pt x="102" y="281"/>
                  </a:cubicBezTo>
                  <a:cubicBezTo>
                    <a:pt x="98" y="279"/>
                    <a:pt x="95" y="278"/>
                    <a:pt x="91" y="276"/>
                  </a:cubicBezTo>
                  <a:cubicBezTo>
                    <a:pt x="88" y="275"/>
                    <a:pt x="84" y="272"/>
                    <a:pt x="82" y="269"/>
                  </a:cubicBezTo>
                  <a:cubicBezTo>
                    <a:pt x="78" y="266"/>
                    <a:pt x="76" y="264"/>
                    <a:pt x="72" y="261"/>
                  </a:cubicBezTo>
                  <a:cubicBezTo>
                    <a:pt x="70" y="257"/>
                    <a:pt x="68" y="252"/>
                    <a:pt x="66" y="249"/>
                  </a:cubicBezTo>
                  <a:cubicBezTo>
                    <a:pt x="64" y="245"/>
                    <a:pt x="62" y="241"/>
                    <a:pt x="61" y="236"/>
                  </a:cubicBezTo>
                  <a:cubicBezTo>
                    <a:pt x="59" y="232"/>
                    <a:pt x="58" y="228"/>
                    <a:pt x="58" y="223"/>
                  </a:cubicBezTo>
                  <a:cubicBezTo>
                    <a:pt x="57" y="217"/>
                    <a:pt x="57" y="212"/>
                    <a:pt x="57" y="207"/>
                  </a:cubicBezTo>
                  <a:cubicBezTo>
                    <a:pt x="57" y="202"/>
                    <a:pt x="57" y="196"/>
                    <a:pt x="58" y="191"/>
                  </a:cubicBezTo>
                  <a:cubicBezTo>
                    <a:pt x="58" y="186"/>
                    <a:pt x="59" y="180"/>
                    <a:pt x="61" y="177"/>
                  </a:cubicBezTo>
                  <a:cubicBezTo>
                    <a:pt x="62" y="172"/>
                    <a:pt x="64" y="167"/>
                    <a:pt x="65" y="164"/>
                  </a:cubicBezTo>
                  <a:cubicBezTo>
                    <a:pt x="68" y="159"/>
                    <a:pt x="70" y="156"/>
                    <a:pt x="72" y="152"/>
                  </a:cubicBezTo>
                  <a:cubicBezTo>
                    <a:pt x="75" y="148"/>
                    <a:pt x="78" y="145"/>
                    <a:pt x="82" y="141"/>
                  </a:cubicBezTo>
                  <a:cubicBezTo>
                    <a:pt x="84" y="139"/>
                    <a:pt x="88" y="137"/>
                    <a:pt x="91" y="134"/>
                  </a:cubicBezTo>
                  <a:cubicBezTo>
                    <a:pt x="95" y="132"/>
                    <a:pt x="99" y="131"/>
                    <a:pt x="103" y="130"/>
                  </a:cubicBezTo>
                  <a:cubicBezTo>
                    <a:pt x="108" y="128"/>
                    <a:pt x="112" y="127"/>
                    <a:pt x="117" y="127"/>
                  </a:cubicBezTo>
                  <a:cubicBezTo>
                    <a:pt x="121" y="127"/>
                    <a:pt x="125" y="127"/>
                    <a:pt x="130" y="127"/>
                  </a:cubicBezTo>
                  <a:cubicBezTo>
                    <a:pt x="134" y="128"/>
                    <a:pt x="137" y="130"/>
                    <a:pt x="142" y="131"/>
                  </a:cubicBezTo>
                  <a:cubicBezTo>
                    <a:pt x="146" y="133"/>
                    <a:pt x="149" y="134"/>
                    <a:pt x="153" y="137"/>
                  </a:cubicBezTo>
                  <a:cubicBezTo>
                    <a:pt x="155" y="140"/>
                    <a:pt x="159" y="143"/>
                    <a:pt x="162" y="146"/>
                  </a:cubicBezTo>
                  <a:cubicBezTo>
                    <a:pt x="164" y="150"/>
                    <a:pt x="167" y="153"/>
                    <a:pt x="169" y="158"/>
                  </a:cubicBezTo>
                  <a:cubicBezTo>
                    <a:pt x="172" y="161"/>
                    <a:pt x="174" y="166"/>
                    <a:pt x="175" y="171"/>
                  </a:cubicBezTo>
                  <a:cubicBezTo>
                    <a:pt x="176" y="176"/>
                    <a:pt x="177" y="182"/>
                    <a:pt x="179" y="186"/>
                  </a:cubicBezTo>
                  <a:cubicBezTo>
                    <a:pt x="180" y="192"/>
                    <a:pt x="180" y="198"/>
                    <a:pt x="180" y="204"/>
                  </a:cubicBezTo>
                  <a:cubicBezTo>
                    <a:pt x="180" y="210"/>
                    <a:pt x="180" y="216"/>
                    <a:pt x="179" y="222"/>
                  </a:cubicBezTo>
                  <a:close/>
                  <a:moveTo>
                    <a:pt x="401" y="307"/>
                  </a:moveTo>
                  <a:cubicBezTo>
                    <a:pt x="246" y="307"/>
                    <a:pt x="246" y="307"/>
                    <a:pt x="246" y="307"/>
                  </a:cubicBezTo>
                  <a:cubicBezTo>
                    <a:pt x="246" y="185"/>
                    <a:pt x="246" y="185"/>
                    <a:pt x="246" y="185"/>
                  </a:cubicBezTo>
                  <a:cubicBezTo>
                    <a:pt x="292" y="228"/>
                    <a:pt x="292" y="228"/>
                    <a:pt x="292" y="228"/>
                  </a:cubicBezTo>
                  <a:cubicBezTo>
                    <a:pt x="297" y="232"/>
                    <a:pt x="303" y="232"/>
                    <a:pt x="306" y="228"/>
                  </a:cubicBezTo>
                  <a:cubicBezTo>
                    <a:pt x="401" y="140"/>
                    <a:pt x="401" y="140"/>
                    <a:pt x="401" y="140"/>
                  </a:cubicBezTo>
                  <a:lnTo>
                    <a:pt x="401" y="307"/>
                  </a:lnTo>
                  <a:close/>
                  <a:moveTo>
                    <a:pt x="401" y="121"/>
                  </a:moveTo>
                  <a:cubicBezTo>
                    <a:pt x="300" y="216"/>
                    <a:pt x="300" y="216"/>
                    <a:pt x="300" y="216"/>
                  </a:cubicBezTo>
                  <a:cubicBezTo>
                    <a:pt x="300" y="217"/>
                    <a:pt x="299" y="217"/>
                    <a:pt x="298" y="216"/>
                  </a:cubicBezTo>
                  <a:cubicBezTo>
                    <a:pt x="246" y="167"/>
                    <a:pt x="246" y="167"/>
                    <a:pt x="246" y="167"/>
                  </a:cubicBezTo>
                  <a:cubicBezTo>
                    <a:pt x="246" y="113"/>
                    <a:pt x="246" y="113"/>
                    <a:pt x="246" y="113"/>
                  </a:cubicBezTo>
                  <a:cubicBezTo>
                    <a:pt x="401" y="113"/>
                    <a:pt x="401" y="113"/>
                    <a:pt x="401" y="113"/>
                  </a:cubicBezTo>
                  <a:lnTo>
                    <a:pt x="401" y="121"/>
                  </a:lnTo>
                  <a:close/>
                  <a:moveTo>
                    <a:pt x="146" y="184"/>
                  </a:moveTo>
                  <a:cubicBezTo>
                    <a:pt x="144" y="182"/>
                    <a:pt x="144" y="178"/>
                    <a:pt x="143" y="176"/>
                  </a:cubicBezTo>
                  <a:cubicBezTo>
                    <a:pt x="142" y="173"/>
                    <a:pt x="141" y="171"/>
                    <a:pt x="138" y="169"/>
                  </a:cubicBezTo>
                  <a:cubicBezTo>
                    <a:pt x="137" y="166"/>
                    <a:pt x="136" y="165"/>
                    <a:pt x="134" y="163"/>
                  </a:cubicBezTo>
                  <a:cubicBezTo>
                    <a:pt x="133" y="161"/>
                    <a:pt x="131" y="160"/>
                    <a:pt x="129" y="159"/>
                  </a:cubicBezTo>
                  <a:cubicBezTo>
                    <a:pt x="127" y="158"/>
                    <a:pt x="125" y="158"/>
                    <a:pt x="123" y="157"/>
                  </a:cubicBezTo>
                  <a:cubicBezTo>
                    <a:pt x="121" y="157"/>
                    <a:pt x="118" y="157"/>
                    <a:pt x="116" y="157"/>
                  </a:cubicBezTo>
                  <a:cubicBezTo>
                    <a:pt x="114" y="157"/>
                    <a:pt x="111" y="157"/>
                    <a:pt x="109" y="158"/>
                  </a:cubicBezTo>
                  <a:cubicBezTo>
                    <a:pt x="107" y="158"/>
                    <a:pt x="104" y="159"/>
                    <a:pt x="103" y="160"/>
                  </a:cubicBezTo>
                  <a:cubicBezTo>
                    <a:pt x="101" y="161"/>
                    <a:pt x="98" y="163"/>
                    <a:pt x="97" y="165"/>
                  </a:cubicBezTo>
                  <a:cubicBezTo>
                    <a:pt x="96" y="166"/>
                    <a:pt x="94" y="169"/>
                    <a:pt x="92" y="171"/>
                  </a:cubicBezTo>
                  <a:cubicBezTo>
                    <a:pt x="91" y="173"/>
                    <a:pt x="90" y="176"/>
                    <a:pt x="89" y="178"/>
                  </a:cubicBezTo>
                  <a:cubicBezTo>
                    <a:pt x="88" y="180"/>
                    <a:pt x="88" y="184"/>
                    <a:pt x="86" y="186"/>
                  </a:cubicBezTo>
                  <a:cubicBezTo>
                    <a:pt x="86" y="189"/>
                    <a:pt x="85" y="192"/>
                    <a:pt x="85" y="196"/>
                  </a:cubicBezTo>
                  <a:cubicBezTo>
                    <a:pt x="85" y="198"/>
                    <a:pt x="84" y="202"/>
                    <a:pt x="84" y="205"/>
                  </a:cubicBezTo>
                  <a:cubicBezTo>
                    <a:pt x="84" y="209"/>
                    <a:pt x="85" y="212"/>
                    <a:pt x="85" y="216"/>
                  </a:cubicBezTo>
                  <a:cubicBezTo>
                    <a:pt x="85" y="219"/>
                    <a:pt x="86" y="223"/>
                    <a:pt x="86" y="225"/>
                  </a:cubicBezTo>
                  <a:cubicBezTo>
                    <a:pt x="88" y="229"/>
                    <a:pt x="89" y="231"/>
                    <a:pt x="90" y="233"/>
                  </a:cubicBezTo>
                  <a:cubicBezTo>
                    <a:pt x="91" y="236"/>
                    <a:pt x="92" y="238"/>
                    <a:pt x="94" y="241"/>
                  </a:cubicBezTo>
                  <a:cubicBezTo>
                    <a:pt x="95" y="243"/>
                    <a:pt x="96" y="244"/>
                    <a:pt x="98" y="246"/>
                  </a:cubicBezTo>
                  <a:cubicBezTo>
                    <a:pt x="99" y="248"/>
                    <a:pt x="102" y="249"/>
                    <a:pt x="103" y="250"/>
                  </a:cubicBezTo>
                  <a:cubicBezTo>
                    <a:pt x="105" y="251"/>
                    <a:pt x="107" y="252"/>
                    <a:pt x="109" y="252"/>
                  </a:cubicBezTo>
                  <a:cubicBezTo>
                    <a:pt x="111" y="254"/>
                    <a:pt x="114" y="254"/>
                    <a:pt x="115" y="254"/>
                  </a:cubicBezTo>
                  <a:cubicBezTo>
                    <a:pt x="117" y="254"/>
                    <a:pt x="120" y="254"/>
                    <a:pt x="122" y="254"/>
                  </a:cubicBezTo>
                  <a:cubicBezTo>
                    <a:pt x="124" y="252"/>
                    <a:pt x="127" y="252"/>
                    <a:pt x="128" y="251"/>
                  </a:cubicBezTo>
                  <a:cubicBezTo>
                    <a:pt x="130" y="250"/>
                    <a:pt x="131" y="249"/>
                    <a:pt x="134" y="248"/>
                  </a:cubicBezTo>
                  <a:cubicBezTo>
                    <a:pt x="135" y="246"/>
                    <a:pt x="137" y="244"/>
                    <a:pt x="138" y="243"/>
                  </a:cubicBezTo>
                  <a:cubicBezTo>
                    <a:pt x="140" y="241"/>
                    <a:pt x="141" y="238"/>
                    <a:pt x="142" y="236"/>
                  </a:cubicBezTo>
                  <a:cubicBezTo>
                    <a:pt x="143" y="232"/>
                    <a:pt x="144" y="230"/>
                    <a:pt x="146" y="226"/>
                  </a:cubicBezTo>
                  <a:cubicBezTo>
                    <a:pt x="147" y="224"/>
                    <a:pt x="147" y="220"/>
                    <a:pt x="147" y="217"/>
                  </a:cubicBezTo>
                  <a:cubicBezTo>
                    <a:pt x="148" y="213"/>
                    <a:pt x="148" y="210"/>
                    <a:pt x="148" y="206"/>
                  </a:cubicBezTo>
                  <a:cubicBezTo>
                    <a:pt x="148" y="202"/>
                    <a:pt x="148" y="198"/>
                    <a:pt x="147" y="195"/>
                  </a:cubicBezTo>
                  <a:cubicBezTo>
                    <a:pt x="147" y="191"/>
                    <a:pt x="147" y="187"/>
                    <a:pt x="146" y="184"/>
                  </a:cubicBezTo>
                  <a:close/>
                </a:path>
              </a:pathLst>
            </a:custGeom>
            <a:solidFill>
              <a:srgbClr val="1B375F"/>
            </a:solidFill>
            <a:ln>
              <a:noFill/>
            </a:ln>
          </p:spPr>
          <p:txBody>
            <a:bodyPr vert="horz" wrap="square" lIns="91403" tIns="45701" rIns="91403" bIns="45701" numCol="1" anchor="t" anchorCtr="0" compatLnSpc="1">
              <a:prstTxWarp prst="textNoShape">
                <a:avLst/>
              </a:prstTxWarp>
            </a:bodyPr>
            <a:lstStyle/>
            <a:p>
              <a:pPr defTabSz="932373">
                <a:defRPr/>
              </a:pPr>
              <a:endParaRPr lang="en-US" sz="1799" kern="0">
                <a:solidFill>
                  <a:srgbClr val="505050"/>
                </a:solidFill>
              </a:endParaRPr>
            </a:p>
          </p:txBody>
        </p:sp>
        <p:sp>
          <p:nvSpPr>
            <p:cNvPr id="530" name="Freeform 10"/>
            <p:cNvSpPr>
              <a:spLocks noChangeAspect="1" noEditPoints="1"/>
            </p:cNvSpPr>
            <p:nvPr/>
          </p:nvSpPr>
          <p:spPr bwMode="auto">
            <a:xfrm>
              <a:off x="1581499" y="4519042"/>
              <a:ext cx="610333" cy="1096369"/>
            </a:xfrm>
            <a:prstGeom prst="roundRect">
              <a:avLst>
                <a:gd name="adj" fmla="val 3431"/>
              </a:avLst>
            </a:prstGeom>
            <a:solidFill>
              <a:srgbClr val="333333"/>
            </a:solidFill>
            <a:ln>
              <a:noFill/>
            </a:ln>
            <a:extLst/>
          </p:spPr>
          <p:txBody>
            <a:bodyPr vert="horz" wrap="square" lIns="89570" tIns="44785" rIns="89570" bIns="44785" numCol="1" anchor="t" anchorCtr="0" compatLnSpc="1">
              <a:prstTxWarp prst="textNoShape">
                <a:avLst/>
              </a:prstTxWarp>
            </a:bodyPr>
            <a:lstStyle/>
            <a:p>
              <a:pPr defTabSz="913555"/>
              <a:endParaRPr lang="en-US" sz="1763">
                <a:solidFill>
                  <a:srgbClr val="FFFFFF"/>
                </a:solidFill>
              </a:endParaRPr>
            </a:p>
          </p:txBody>
        </p:sp>
        <p:sp>
          <p:nvSpPr>
            <p:cNvPr id="531" name="Rectangle 530"/>
            <p:cNvSpPr/>
            <p:nvPr/>
          </p:nvSpPr>
          <p:spPr bwMode="auto">
            <a:xfrm>
              <a:off x="1610385" y="4626798"/>
              <a:ext cx="552561" cy="853054"/>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40" tIns="143313" rIns="179140" bIns="143313" numCol="1" spcCol="0" rtlCol="0" fromWordArt="0" anchor="t" anchorCtr="0" forceAA="0" compatLnSpc="1">
              <a:prstTxWarp prst="textNoShape">
                <a:avLst/>
              </a:prstTxWarp>
              <a:noAutofit/>
            </a:bodyPr>
            <a:lstStyle/>
            <a:p>
              <a:pPr algn="ctr" defTabSz="913291" fontAlgn="base">
                <a:lnSpc>
                  <a:spcPct val="90000"/>
                </a:lnSpc>
                <a:spcBef>
                  <a:spcPct val="0"/>
                </a:spcBef>
                <a:spcAft>
                  <a:spcPct val="0"/>
                </a:spcAft>
              </a:pPr>
              <a:endParaRPr lang="en-US" sz="2351" dirty="0" err="1">
                <a:gradFill>
                  <a:gsLst>
                    <a:gs pos="0">
                      <a:srgbClr val="FFFFFF"/>
                    </a:gs>
                    <a:gs pos="100000">
                      <a:srgbClr val="FFFFFF"/>
                    </a:gs>
                  </a:gsLst>
                  <a:lin ang="5400000" scaled="0"/>
                </a:gradFill>
                <a:ea typeface="Segoe UI" pitchFamily="34" charset="0"/>
                <a:cs typeface="Segoe UI" pitchFamily="34" charset="0"/>
              </a:endParaRPr>
            </a:p>
          </p:txBody>
        </p:sp>
        <p:sp>
          <p:nvSpPr>
            <p:cNvPr id="532" name="Round Same Side Corner Rectangle 531"/>
            <p:cNvSpPr/>
            <p:nvPr/>
          </p:nvSpPr>
          <p:spPr bwMode="auto">
            <a:xfrm flipV="1">
              <a:off x="1840210" y="4535287"/>
              <a:ext cx="96570" cy="16095"/>
            </a:xfrm>
            <a:prstGeom prst="round2SameRect">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40" tIns="143313" rIns="179140" bIns="143313" numCol="1" spcCol="0" rtlCol="0" fromWordArt="0" anchor="t" anchorCtr="0" forceAA="0" compatLnSpc="1">
              <a:prstTxWarp prst="textNoShape">
                <a:avLst/>
              </a:prstTxWarp>
              <a:noAutofit/>
            </a:bodyPr>
            <a:lstStyle/>
            <a:p>
              <a:pPr algn="ctr" defTabSz="913291" fontAlgn="base">
                <a:lnSpc>
                  <a:spcPct val="90000"/>
                </a:lnSpc>
                <a:spcBef>
                  <a:spcPct val="0"/>
                </a:spcBef>
                <a:spcAft>
                  <a:spcPct val="0"/>
                </a:spcAft>
              </a:pPr>
              <a:endParaRPr lang="en-US" sz="2351" dirty="0" err="1">
                <a:gradFill>
                  <a:gsLst>
                    <a:gs pos="0">
                      <a:srgbClr val="FFFFFF"/>
                    </a:gs>
                    <a:gs pos="100000">
                      <a:srgbClr val="FFFFFF"/>
                    </a:gs>
                  </a:gsLst>
                  <a:lin ang="5400000" scaled="0"/>
                </a:gradFill>
                <a:ea typeface="Segoe UI" pitchFamily="34" charset="0"/>
                <a:cs typeface="Segoe UI" pitchFamily="34" charset="0"/>
              </a:endParaRPr>
            </a:p>
          </p:txBody>
        </p:sp>
        <p:sp>
          <p:nvSpPr>
            <p:cNvPr id="533" name="Oval 532"/>
            <p:cNvSpPr/>
            <p:nvPr/>
          </p:nvSpPr>
          <p:spPr bwMode="auto">
            <a:xfrm>
              <a:off x="2077612" y="4550265"/>
              <a:ext cx="16095" cy="16095"/>
            </a:xfrm>
            <a:prstGeom prst="ellipse">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40" tIns="143313" rIns="179140" bIns="143313" numCol="1" spcCol="0" rtlCol="0" fromWordArt="0" anchor="t" anchorCtr="0" forceAA="0" compatLnSpc="1">
              <a:prstTxWarp prst="textNoShape">
                <a:avLst/>
              </a:prstTxWarp>
              <a:noAutofit/>
            </a:bodyPr>
            <a:lstStyle/>
            <a:p>
              <a:pPr algn="ctr" defTabSz="913291" fontAlgn="base">
                <a:lnSpc>
                  <a:spcPct val="90000"/>
                </a:lnSpc>
                <a:spcBef>
                  <a:spcPct val="0"/>
                </a:spcBef>
                <a:spcAft>
                  <a:spcPct val="0"/>
                </a:spcAft>
              </a:pPr>
              <a:endParaRPr lang="en-US" sz="2351" dirty="0" err="1">
                <a:gradFill>
                  <a:gsLst>
                    <a:gs pos="0">
                      <a:srgbClr val="FFFFFF"/>
                    </a:gs>
                    <a:gs pos="100000">
                      <a:srgbClr val="FFFFFF"/>
                    </a:gs>
                  </a:gsLst>
                  <a:lin ang="5400000" scaled="0"/>
                </a:gradFill>
                <a:ea typeface="Segoe UI" pitchFamily="34" charset="0"/>
                <a:cs typeface="Segoe UI" pitchFamily="34" charset="0"/>
              </a:endParaRPr>
            </a:p>
          </p:txBody>
        </p:sp>
        <p:sp>
          <p:nvSpPr>
            <p:cNvPr id="543" name="Freeform 13"/>
            <p:cNvSpPr>
              <a:spLocks/>
            </p:cNvSpPr>
            <p:nvPr/>
          </p:nvSpPr>
          <p:spPr bwMode="auto">
            <a:xfrm>
              <a:off x="1885813" y="5520649"/>
              <a:ext cx="28567" cy="25260"/>
            </a:xfrm>
            <a:custGeom>
              <a:avLst/>
              <a:gdLst>
                <a:gd name="T0" fmla="*/ 0 w 1140"/>
                <a:gd name="T1" fmla="*/ 1008 h 1008"/>
                <a:gd name="T2" fmla="*/ 1140 w 1140"/>
                <a:gd name="T3" fmla="*/ 1008 h 1008"/>
                <a:gd name="T4" fmla="*/ 1140 w 1140"/>
                <a:gd name="T5" fmla="*/ 0 h 1008"/>
                <a:gd name="T6" fmla="*/ 0 w 1140"/>
                <a:gd name="T7" fmla="*/ 159 h 1008"/>
                <a:gd name="T8" fmla="*/ 0 w 1140"/>
                <a:gd name="T9" fmla="*/ 1008 h 1008"/>
              </a:gdLst>
              <a:ahLst/>
              <a:cxnLst>
                <a:cxn ang="0">
                  <a:pos x="T0" y="T1"/>
                </a:cxn>
                <a:cxn ang="0">
                  <a:pos x="T2" y="T3"/>
                </a:cxn>
                <a:cxn ang="0">
                  <a:pos x="T4" y="T5"/>
                </a:cxn>
                <a:cxn ang="0">
                  <a:pos x="T6" y="T7"/>
                </a:cxn>
                <a:cxn ang="0">
                  <a:pos x="T8" y="T9"/>
                </a:cxn>
              </a:cxnLst>
              <a:rect l="0" t="0" r="r" b="b"/>
              <a:pathLst>
                <a:path w="1140" h="1008">
                  <a:moveTo>
                    <a:pt x="0" y="1008"/>
                  </a:moveTo>
                  <a:lnTo>
                    <a:pt x="1140" y="1008"/>
                  </a:lnTo>
                  <a:lnTo>
                    <a:pt x="1140" y="0"/>
                  </a:lnTo>
                  <a:lnTo>
                    <a:pt x="0" y="159"/>
                  </a:lnTo>
                  <a:lnTo>
                    <a:pt x="0" y="1008"/>
                  </a:lnTo>
                  <a:close/>
                </a:path>
              </a:pathLst>
            </a:custGeom>
            <a:solidFill>
              <a:srgbClr val="4E4E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1" rIns="91403" bIns="45701" numCol="1" anchor="t" anchorCtr="0" compatLnSpc="1">
              <a:prstTxWarp prst="textNoShape">
                <a:avLst/>
              </a:prstTxWarp>
            </a:bodyPr>
            <a:lstStyle/>
            <a:p>
              <a:endParaRPr lang="en-US" sz="1799">
                <a:solidFill>
                  <a:srgbClr val="404040"/>
                </a:solidFill>
              </a:endParaRPr>
            </a:p>
          </p:txBody>
        </p:sp>
        <p:sp>
          <p:nvSpPr>
            <p:cNvPr id="544" name="Freeform 14"/>
            <p:cNvSpPr>
              <a:spLocks/>
            </p:cNvSpPr>
            <p:nvPr/>
          </p:nvSpPr>
          <p:spPr bwMode="auto">
            <a:xfrm>
              <a:off x="1858950" y="5524758"/>
              <a:ext cx="21877" cy="21150"/>
            </a:xfrm>
            <a:custGeom>
              <a:avLst/>
              <a:gdLst>
                <a:gd name="T0" fmla="*/ 873 w 873"/>
                <a:gd name="T1" fmla="*/ 844 h 844"/>
                <a:gd name="T2" fmla="*/ 873 w 873"/>
                <a:gd name="T3" fmla="*/ 0 h 844"/>
                <a:gd name="T4" fmla="*/ 0 w 873"/>
                <a:gd name="T5" fmla="*/ 123 h 844"/>
                <a:gd name="T6" fmla="*/ 0 w 873"/>
                <a:gd name="T7" fmla="*/ 844 h 844"/>
                <a:gd name="T8" fmla="*/ 873 w 873"/>
                <a:gd name="T9" fmla="*/ 844 h 844"/>
              </a:gdLst>
              <a:ahLst/>
              <a:cxnLst>
                <a:cxn ang="0">
                  <a:pos x="T0" y="T1"/>
                </a:cxn>
                <a:cxn ang="0">
                  <a:pos x="T2" y="T3"/>
                </a:cxn>
                <a:cxn ang="0">
                  <a:pos x="T4" y="T5"/>
                </a:cxn>
                <a:cxn ang="0">
                  <a:pos x="T6" y="T7"/>
                </a:cxn>
                <a:cxn ang="0">
                  <a:pos x="T8" y="T9"/>
                </a:cxn>
              </a:cxnLst>
              <a:rect l="0" t="0" r="r" b="b"/>
              <a:pathLst>
                <a:path w="873" h="844">
                  <a:moveTo>
                    <a:pt x="873" y="844"/>
                  </a:moveTo>
                  <a:lnTo>
                    <a:pt x="873" y="0"/>
                  </a:lnTo>
                  <a:lnTo>
                    <a:pt x="0" y="123"/>
                  </a:lnTo>
                  <a:lnTo>
                    <a:pt x="0" y="844"/>
                  </a:lnTo>
                  <a:lnTo>
                    <a:pt x="873" y="844"/>
                  </a:lnTo>
                  <a:close/>
                </a:path>
              </a:pathLst>
            </a:custGeom>
            <a:solidFill>
              <a:srgbClr val="4E4E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1" rIns="91403" bIns="45701" numCol="1" anchor="t" anchorCtr="0" compatLnSpc="1">
              <a:prstTxWarp prst="textNoShape">
                <a:avLst/>
              </a:prstTxWarp>
            </a:bodyPr>
            <a:lstStyle/>
            <a:p>
              <a:endParaRPr lang="en-US" sz="1799">
                <a:solidFill>
                  <a:srgbClr val="404040"/>
                </a:solidFill>
              </a:endParaRPr>
            </a:p>
          </p:txBody>
        </p:sp>
        <p:sp>
          <p:nvSpPr>
            <p:cNvPr id="545" name="Freeform 15"/>
            <p:cNvSpPr>
              <a:spLocks/>
            </p:cNvSpPr>
            <p:nvPr/>
          </p:nvSpPr>
          <p:spPr bwMode="auto">
            <a:xfrm>
              <a:off x="1858950" y="5550895"/>
              <a:ext cx="21877" cy="21100"/>
            </a:xfrm>
            <a:custGeom>
              <a:avLst/>
              <a:gdLst>
                <a:gd name="T0" fmla="*/ 873 w 873"/>
                <a:gd name="T1" fmla="*/ 0 h 842"/>
                <a:gd name="T2" fmla="*/ 0 w 873"/>
                <a:gd name="T3" fmla="*/ 0 h 842"/>
                <a:gd name="T4" fmla="*/ 0 w 873"/>
                <a:gd name="T5" fmla="*/ 721 h 842"/>
                <a:gd name="T6" fmla="*/ 873 w 873"/>
                <a:gd name="T7" fmla="*/ 842 h 842"/>
                <a:gd name="T8" fmla="*/ 873 w 873"/>
                <a:gd name="T9" fmla="*/ 0 h 842"/>
              </a:gdLst>
              <a:ahLst/>
              <a:cxnLst>
                <a:cxn ang="0">
                  <a:pos x="T0" y="T1"/>
                </a:cxn>
                <a:cxn ang="0">
                  <a:pos x="T2" y="T3"/>
                </a:cxn>
                <a:cxn ang="0">
                  <a:pos x="T4" y="T5"/>
                </a:cxn>
                <a:cxn ang="0">
                  <a:pos x="T6" y="T7"/>
                </a:cxn>
                <a:cxn ang="0">
                  <a:pos x="T8" y="T9"/>
                </a:cxn>
              </a:cxnLst>
              <a:rect l="0" t="0" r="r" b="b"/>
              <a:pathLst>
                <a:path w="873" h="842">
                  <a:moveTo>
                    <a:pt x="873" y="0"/>
                  </a:moveTo>
                  <a:lnTo>
                    <a:pt x="0" y="0"/>
                  </a:lnTo>
                  <a:lnTo>
                    <a:pt x="0" y="721"/>
                  </a:lnTo>
                  <a:lnTo>
                    <a:pt x="873" y="842"/>
                  </a:lnTo>
                  <a:lnTo>
                    <a:pt x="873" y="0"/>
                  </a:lnTo>
                  <a:close/>
                </a:path>
              </a:pathLst>
            </a:custGeom>
            <a:solidFill>
              <a:srgbClr val="4E4E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1" rIns="91403" bIns="45701" numCol="1" anchor="t" anchorCtr="0" compatLnSpc="1">
              <a:prstTxWarp prst="textNoShape">
                <a:avLst/>
              </a:prstTxWarp>
            </a:bodyPr>
            <a:lstStyle/>
            <a:p>
              <a:endParaRPr lang="en-US" sz="1799">
                <a:solidFill>
                  <a:srgbClr val="404040"/>
                </a:solidFill>
              </a:endParaRPr>
            </a:p>
          </p:txBody>
        </p:sp>
        <p:sp>
          <p:nvSpPr>
            <p:cNvPr id="546" name="Freeform 16"/>
            <p:cNvSpPr>
              <a:spLocks/>
            </p:cNvSpPr>
            <p:nvPr/>
          </p:nvSpPr>
          <p:spPr bwMode="auto">
            <a:xfrm>
              <a:off x="1885813" y="5550895"/>
              <a:ext cx="28567" cy="25184"/>
            </a:xfrm>
            <a:custGeom>
              <a:avLst/>
              <a:gdLst>
                <a:gd name="T0" fmla="*/ 0 w 1140"/>
                <a:gd name="T1" fmla="*/ 0 h 1005"/>
                <a:gd name="T2" fmla="*/ 0 w 1140"/>
                <a:gd name="T3" fmla="*/ 847 h 1005"/>
                <a:gd name="T4" fmla="*/ 1140 w 1140"/>
                <a:gd name="T5" fmla="*/ 1005 h 1005"/>
                <a:gd name="T6" fmla="*/ 1140 w 1140"/>
                <a:gd name="T7" fmla="*/ 0 h 1005"/>
                <a:gd name="T8" fmla="*/ 0 w 1140"/>
                <a:gd name="T9" fmla="*/ 0 h 1005"/>
              </a:gdLst>
              <a:ahLst/>
              <a:cxnLst>
                <a:cxn ang="0">
                  <a:pos x="T0" y="T1"/>
                </a:cxn>
                <a:cxn ang="0">
                  <a:pos x="T2" y="T3"/>
                </a:cxn>
                <a:cxn ang="0">
                  <a:pos x="T4" y="T5"/>
                </a:cxn>
                <a:cxn ang="0">
                  <a:pos x="T6" y="T7"/>
                </a:cxn>
                <a:cxn ang="0">
                  <a:pos x="T8" y="T9"/>
                </a:cxn>
              </a:cxnLst>
              <a:rect l="0" t="0" r="r" b="b"/>
              <a:pathLst>
                <a:path w="1140" h="1005">
                  <a:moveTo>
                    <a:pt x="0" y="0"/>
                  </a:moveTo>
                  <a:lnTo>
                    <a:pt x="0" y="847"/>
                  </a:lnTo>
                  <a:lnTo>
                    <a:pt x="1140" y="1005"/>
                  </a:lnTo>
                  <a:lnTo>
                    <a:pt x="1140" y="0"/>
                  </a:lnTo>
                  <a:lnTo>
                    <a:pt x="0" y="0"/>
                  </a:lnTo>
                  <a:close/>
                </a:path>
              </a:pathLst>
            </a:custGeom>
            <a:solidFill>
              <a:srgbClr val="4E4E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1" rIns="91403" bIns="45701" numCol="1" anchor="t" anchorCtr="0" compatLnSpc="1">
              <a:prstTxWarp prst="textNoShape">
                <a:avLst/>
              </a:prstTxWarp>
            </a:bodyPr>
            <a:lstStyle/>
            <a:p>
              <a:endParaRPr lang="en-US" sz="1799">
                <a:solidFill>
                  <a:srgbClr val="404040"/>
                </a:solidFill>
              </a:endParaRPr>
            </a:p>
          </p:txBody>
        </p:sp>
        <p:sp>
          <p:nvSpPr>
            <p:cNvPr id="535" name="Freeform 20"/>
            <p:cNvSpPr>
              <a:spLocks noEditPoints="1"/>
            </p:cNvSpPr>
            <p:nvPr/>
          </p:nvSpPr>
          <p:spPr bwMode="auto">
            <a:xfrm>
              <a:off x="2085660" y="5524861"/>
              <a:ext cx="45619" cy="47133"/>
            </a:xfrm>
            <a:custGeom>
              <a:avLst/>
              <a:gdLst>
                <a:gd name="T0" fmla="*/ 41 w 1845"/>
                <a:gd name="T1" fmla="*/ 1632 h 1907"/>
                <a:gd name="T2" fmla="*/ 552 w 1845"/>
                <a:gd name="T3" fmla="*/ 1102 h 1907"/>
                <a:gd name="T4" fmla="*/ 430 w 1845"/>
                <a:gd name="T5" fmla="*/ 709 h 1907"/>
                <a:gd name="T6" fmla="*/ 1135 w 1845"/>
                <a:gd name="T7" fmla="*/ 0 h 1907"/>
                <a:gd name="T8" fmla="*/ 1845 w 1845"/>
                <a:gd name="T9" fmla="*/ 709 h 1907"/>
                <a:gd name="T10" fmla="*/ 1135 w 1845"/>
                <a:gd name="T11" fmla="*/ 1413 h 1907"/>
                <a:gd name="T12" fmla="*/ 796 w 1845"/>
                <a:gd name="T13" fmla="*/ 1326 h 1907"/>
                <a:gd name="T14" fmla="*/ 281 w 1845"/>
                <a:gd name="T15" fmla="*/ 1862 h 1907"/>
                <a:gd name="T16" fmla="*/ 124 w 1845"/>
                <a:gd name="T17" fmla="*/ 1865 h 1907"/>
                <a:gd name="T18" fmla="*/ 45 w 1845"/>
                <a:gd name="T19" fmla="*/ 1789 h 1907"/>
                <a:gd name="T20" fmla="*/ 41 w 1845"/>
                <a:gd name="T21" fmla="*/ 1632 h 1907"/>
                <a:gd name="T22" fmla="*/ 1135 w 1845"/>
                <a:gd name="T23" fmla="*/ 1195 h 1907"/>
                <a:gd name="T24" fmla="*/ 1625 w 1845"/>
                <a:gd name="T25" fmla="*/ 709 h 1907"/>
                <a:gd name="T26" fmla="*/ 1135 w 1845"/>
                <a:gd name="T27" fmla="*/ 222 h 1907"/>
                <a:gd name="T28" fmla="*/ 648 w 1845"/>
                <a:gd name="T29" fmla="*/ 709 h 1907"/>
                <a:gd name="T30" fmla="*/ 1135 w 1845"/>
                <a:gd name="T31" fmla="*/ 1195 h 19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845" h="1907">
                  <a:moveTo>
                    <a:pt x="41" y="1632"/>
                  </a:moveTo>
                  <a:cubicBezTo>
                    <a:pt x="552" y="1102"/>
                    <a:pt x="552" y="1102"/>
                    <a:pt x="552" y="1102"/>
                  </a:cubicBezTo>
                  <a:cubicBezTo>
                    <a:pt x="475" y="989"/>
                    <a:pt x="430" y="853"/>
                    <a:pt x="430" y="709"/>
                  </a:cubicBezTo>
                  <a:cubicBezTo>
                    <a:pt x="430" y="319"/>
                    <a:pt x="745" y="0"/>
                    <a:pt x="1135" y="0"/>
                  </a:cubicBezTo>
                  <a:cubicBezTo>
                    <a:pt x="1528" y="0"/>
                    <a:pt x="1845" y="319"/>
                    <a:pt x="1845" y="709"/>
                  </a:cubicBezTo>
                  <a:cubicBezTo>
                    <a:pt x="1845" y="1097"/>
                    <a:pt x="1528" y="1413"/>
                    <a:pt x="1135" y="1413"/>
                  </a:cubicBezTo>
                  <a:cubicBezTo>
                    <a:pt x="1013" y="1413"/>
                    <a:pt x="897" y="1381"/>
                    <a:pt x="796" y="1326"/>
                  </a:cubicBezTo>
                  <a:cubicBezTo>
                    <a:pt x="281" y="1862"/>
                    <a:pt x="281" y="1862"/>
                    <a:pt x="281" y="1862"/>
                  </a:cubicBezTo>
                  <a:cubicBezTo>
                    <a:pt x="239" y="1907"/>
                    <a:pt x="170" y="1907"/>
                    <a:pt x="124" y="1865"/>
                  </a:cubicBezTo>
                  <a:cubicBezTo>
                    <a:pt x="45" y="1789"/>
                    <a:pt x="45" y="1789"/>
                    <a:pt x="45" y="1789"/>
                  </a:cubicBezTo>
                  <a:cubicBezTo>
                    <a:pt x="2" y="1748"/>
                    <a:pt x="0" y="1677"/>
                    <a:pt x="41" y="1632"/>
                  </a:cubicBezTo>
                  <a:close/>
                  <a:moveTo>
                    <a:pt x="1135" y="1195"/>
                  </a:moveTo>
                  <a:cubicBezTo>
                    <a:pt x="1406" y="1195"/>
                    <a:pt x="1625" y="976"/>
                    <a:pt x="1625" y="709"/>
                  </a:cubicBezTo>
                  <a:cubicBezTo>
                    <a:pt x="1625" y="438"/>
                    <a:pt x="1406" y="222"/>
                    <a:pt x="1135" y="222"/>
                  </a:cubicBezTo>
                  <a:cubicBezTo>
                    <a:pt x="867" y="222"/>
                    <a:pt x="648" y="438"/>
                    <a:pt x="648" y="709"/>
                  </a:cubicBezTo>
                  <a:cubicBezTo>
                    <a:pt x="648" y="976"/>
                    <a:pt x="867" y="1195"/>
                    <a:pt x="1135" y="1195"/>
                  </a:cubicBezTo>
                  <a:close/>
                </a:path>
              </a:pathLst>
            </a:custGeom>
            <a:solidFill>
              <a:srgbClr val="4E4E4E"/>
            </a:solidFill>
            <a:ln>
              <a:noFill/>
            </a:ln>
          </p:spPr>
          <p:txBody>
            <a:bodyPr vert="horz" wrap="square" lIns="91403" tIns="45701" rIns="91403" bIns="45701" numCol="1" anchor="t" anchorCtr="0" compatLnSpc="1">
              <a:prstTxWarp prst="textNoShape">
                <a:avLst/>
              </a:prstTxWarp>
            </a:bodyPr>
            <a:lstStyle/>
            <a:p>
              <a:endParaRPr lang="en-US" sz="1799">
                <a:solidFill>
                  <a:srgbClr val="404040"/>
                </a:solidFill>
              </a:endParaRPr>
            </a:p>
          </p:txBody>
        </p:sp>
        <p:sp>
          <p:nvSpPr>
            <p:cNvPr id="536" name="Freeform 24"/>
            <p:cNvSpPr>
              <a:spLocks/>
            </p:cNvSpPr>
            <p:nvPr/>
          </p:nvSpPr>
          <p:spPr bwMode="auto">
            <a:xfrm flipH="1">
              <a:off x="1646393" y="5524758"/>
              <a:ext cx="54539" cy="45619"/>
            </a:xfrm>
            <a:custGeom>
              <a:avLst/>
              <a:gdLst>
                <a:gd name="T0" fmla="*/ 2378 w 4084"/>
                <a:gd name="T1" fmla="*/ 0 h 3416"/>
                <a:gd name="T2" fmla="*/ 4084 w 4084"/>
                <a:gd name="T3" fmla="*/ 1709 h 3416"/>
                <a:gd name="T4" fmla="*/ 2378 w 4084"/>
                <a:gd name="T5" fmla="*/ 3416 h 3416"/>
                <a:gd name="T6" fmla="*/ 1259 w 4084"/>
                <a:gd name="T7" fmla="*/ 3416 h 3416"/>
                <a:gd name="T8" fmla="*/ 2553 w 4084"/>
                <a:gd name="T9" fmla="*/ 2116 h 3416"/>
                <a:gd name="T10" fmla="*/ 0 w 4084"/>
                <a:gd name="T11" fmla="*/ 2116 h 3416"/>
                <a:gd name="T12" fmla="*/ 0 w 4084"/>
                <a:gd name="T13" fmla="*/ 1290 h 3416"/>
                <a:gd name="T14" fmla="*/ 2541 w 4084"/>
                <a:gd name="T15" fmla="*/ 1290 h 3416"/>
                <a:gd name="T16" fmla="*/ 1245 w 4084"/>
                <a:gd name="T17" fmla="*/ 0 h 3416"/>
                <a:gd name="T18" fmla="*/ 2378 w 4084"/>
                <a:gd name="T19" fmla="*/ 0 h 3416"/>
                <a:gd name="T20" fmla="*/ 2378 w 4084"/>
                <a:gd name="T21" fmla="*/ 0 h 3416"/>
                <a:gd name="T22" fmla="*/ 2378 w 4084"/>
                <a:gd name="T23" fmla="*/ 0 h 34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084" h="3416">
                  <a:moveTo>
                    <a:pt x="2378" y="0"/>
                  </a:moveTo>
                  <a:lnTo>
                    <a:pt x="4084" y="1709"/>
                  </a:lnTo>
                  <a:lnTo>
                    <a:pt x="2378" y="3416"/>
                  </a:lnTo>
                  <a:lnTo>
                    <a:pt x="1259" y="3416"/>
                  </a:lnTo>
                  <a:lnTo>
                    <a:pt x="2553" y="2116"/>
                  </a:lnTo>
                  <a:lnTo>
                    <a:pt x="0" y="2116"/>
                  </a:lnTo>
                  <a:lnTo>
                    <a:pt x="0" y="1290"/>
                  </a:lnTo>
                  <a:lnTo>
                    <a:pt x="2541" y="1290"/>
                  </a:lnTo>
                  <a:lnTo>
                    <a:pt x="1245" y="0"/>
                  </a:lnTo>
                  <a:lnTo>
                    <a:pt x="2378" y="0"/>
                  </a:lnTo>
                  <a:lnTo>
                    <a:pt x="2378" y="0"/>
                  </a:lnTo>
                  <a:lnTo>
                    <a:pt x="2378" y="0"/>
                  </a:lnTo>
                  <a:close/>
                </a:path>
              </a:pathLst>
            </a:custGeom>
            <a:solidFill>
              <a:srgbClr val="4E4E4E"/>
            </a:solidFill>
            <a:ln>
              <a:noFill/>
            </a:ln>
          </p:spPr>
          <p:txBody>
            <a:bodyPr vert="horz" wrap="square" lIns="91403" tIns="45701" rIns="91403" bIns="45701" numCol="1" anchor="t" anchorCtr="0" compatLnSpc="1">
              <a:prstTxWarp prst="textNoShape">
                <a:avLst/>
              </a:prstTxWarp>
            </a:bodyPr>
            <a:lstStyle/>
            <a:p>
              <a:endParaRPr lang="en-US" sz="1799">
                <a:solidFill>
                  <a:srgbClr val="404040"/>
                </a:solidFill>
              </a:endParaRPr>
            </a:p>
          </p:txBody>
        </p:sp>
        <p:sp>
          <p:nvSpPr>
            <p:cNvPr id="539" name="Rectangle 538"/>
            <p:cNvSpPr/>
            <p:nvPr/>
          </p:nvSpPr>
          <p:spPr bwMode="auto">
            <a:xfrm flipH="1">
              <a:off x="2026087" y="5029441"/>
              <a:ext cx="136859" cy="136859"/>
            </a:xfrm>
            <a:prstGeom prst="rect">
              <a:avLst/>
            </a:prstGeom>
            <a:solidFill>
              <a:srgbClr val="32145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b" anchorCtr="0"/>
            <a:lstStyle/>
            <a:p>
              <a:pPr algn="ctr" defTabSz="932037"/>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540" name="Rectangle 539"/>
            <p:cNvSpPr/>
            <p:nvPr/>
          </p:nvSpPr>
          <p:spPr bwMode="auto">
            <a:xfrm flipH="1">
              <a:off x="1709024" y="5029441"/>
              <a:ext cx="310896" cy="136859"/>
            </a:xfrm>
            <a:prstGeom prst="rect">
              <a:avLst/>
            </a:prstGeom>
            <a:solidFill>
              <a:srgbClr val="32145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b" anchorCtr="0"/>
            <a:lstStyle/>
            <a:p>
              <a:pPr algn="ctr" defTabSz="932037"/>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541" name="Rectangle 540"/>
            <p:cNvSpPr/>
            <p:nvPr/>
          </p:nvSpPr>
          <p:spPr bwMode="auto">
            <a:xfrm flipH="1">
              <a:off x="2026087" y="5173631"/>
              <a:ext cx="136859" cy="136859"/>
            </a:xfrm>
            <a:prstGeom prst="rect">
              <a:avLst/>
            </a:prstGeom>
            <a:solidFill>
              <a:srgbClr val="32145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b" anchorCtr="0"/>
            <a:lstStyle/>
            <a:p>
              <a:pPr algn="ctr" defTabSz="932037"/>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542" name="Rectangle 541"/>
            <p:cNvSpPr/>
            <p:nvPr/>
          </p:nvSpPr>
          <p:spPr bwMode="auto">
            <a:xfrm flipH="1">
              <a:off x="1709024" y="5173631"/>
              <a:ext cx="310896" cy="136859"/>
            </a:xfrm>
            <a:prstGeom prst="rect">
              <a:avLst/>
            </a:prstGeom>
            <a:solidFill>
              <a:srgbClr val="32145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b" anchorCtr="0"/>
            <a:lstStyle/>
            <a:p>
              <a:pPr algn="ctr" defTabSz="932037"/>
              <a:endParaRPr lang="en-US" sz="800" dirty="0">
                <a:gradFill>
                  <a:gsLst>
                    <a:gs pos="0">
                      <a:srgbClr val="FFFFFF"/>
                    </a:gs>
                    <a:gs pos="100000">
                      <a:srgbClr val="FFFFFF"/>
                    </a:gs>
                  </a:gsLst>
                  <a:lin ang="5400000" scaled="0"/>
                </a:gradFill>
                <a:ea typeface="Segoe UI" pitchFamily="34" charset="0"/>
                <a:cs typeface="Segoe UI" pitchFamily="34" charset="0"/>
              </a:endParaRPr>
            </a:p>
          </p:txBody>
        </p:sp>
        <p:cxnSp>
          <p:nvCxnSpPr>
            <p:cNvPr id="525" name="Straight Connector 524"/>
            <p:cNvCxnSpPr/>
            <p:nvPr/>
          </p:nvCxnSpPr>
          <p:spPr>
            <a:xfrm>
              <a:off x="1930793" y="4670178"/>
              <a:ext cx="184419" cy="0"/>
            </a:xfrm>
            <a:prstGeom prst="line">
              <a:avLst/>
            </a:prstGeom>
            <a:ln>
              <a:solidFill>
                <a:srgbClr val="32145A"/>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26" name="Straight Connector 525"/>
            <p:cNvCxnSpPr/>
            <p:nvPr/>
          </p:nvCxnSpPr>
          <p:spPr>
            <a:xfrm>
              <a:off x="1930793" y="4741390"/>
              <a:ext cx="184419" cy="0"/>
            </a:xfrm>
            <a:prstGeom prst="line">
              <a:avLst/>
            </a:prstGeom>
            <a:ln>
              <a:solidFill>
                <a:srgbClr val="32145A"/>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27" name="Straight Connector 526"/>
            <p:cNvCxnSpPr/>
            <p:nvPr/>
          </p:nvCxnSpPr>
          <p:spPr>
            <a:xfrm>
              <a:off x="1930793" y="4805707"/>
              <a:ext cx="184419" cy="0"/>
            </a:xfrm>
            <a:prstGeom prst="line">
              <a:avLst/>
            </a:prstGeom>
            <a:ln>
              <a:solidFill>
                <a:srgbClr val="32145A"/>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28" name="Straight Connector 527"/>
            <p:cNvCxnSpPr/>
            <p:nvPr/>
          </p:nvCxnSpPr>
          <p:spPr>
            <a:xfrm>
              <a:off x="1930790" y="4870024"/>
              <a:ext cx="184419" cy="0"/>
            </a:xfrm>
            <a:prstGeom prst="line">
              <a:avLst/>
            </a:prstGeom>
            <a:ln>
              <a:solidFill>
                <a:srgbClr val="32145A"/>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29" name="Straight Connector 528"/>
            <p:cNvCxnSpPr/>
            <p:nvPr/>
          </p:nvCxnSpPr>
          <p:spPr>
            <a:xfrm>
              <a:off x="1930793" y="4934341"/>
              <a:ext cx="184419" cy="0"/>
            </a:xfrm>
            <a:prstGeom prst="line">
              <a:avLst/>
            </a:prstGeom>
            <a:ln>
              <a:solidFill>
                <a:srgbClr val="32145A"/>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518" name="Freeform 10"/>
            <p:cNvSpPr>
              <a:spLocks noChangeAspect="1" noEditPoints="1"/>
            </p:cNvSpPr>
            <p:nvPr/>
          </p:nvSpPr>
          <p:spPr bwMode="auto">
            <a:xfrm>
              <a:off x="540178" y="4549544"/>
              <a:ext cx="593354" cy="1065867"/>
            </a:xfrm>
            <a:prstGeom prst="roundRect">
              <a:avLst>
                <a:gd name="adj" fmla="val 7324"/>
              </a:avLst>
            </a:prstGeom>
            <a:solidFill>
              <a:srgbClr val="333333"/>
            </a:solidFill>
            <a:ln>
              <a:noFill/>
            </a:ln>
            <a:extLst/>
          </p:spPr>
          <p:txBody>
            <a:bodyPr vert="horz" wrap="square" lIns="89570" tIns="44785" rIns="89570" bIns="44785" numCol="1" anchor="t" anchorCtr="0" compatLnSpc="1">
              <a:prstTxWarp prst="textNoShape">
                <a:avLst/>
              </a:prstTxWarp>
            </a:bodyPr>
            <a:lstStyle/>
            <a:p>
              <a:pPr defTabSz="913555"/>
              <a:endParaRPr lang="en-US" sz="1763">
                <a:solidFill>
                  <a:srgbClr val="FFFFFF"/>
                </a:solidFill>
              </a:endParaRPr>
            </a:p>
          </p:txBody>
        </p:sp>
        <p:sp>
          <p:nvSpPr>
            <p:cNvPr id="519" name="Rounded Rectangle 518"/>
            <p:cNvSpPr/>
            <p:nvPr/>
          </p:nvSpPr>
          <p:spPr bwMode="auto">
            <a:xfrm>
              <a:off x="568261" y="4677551"/>
              <a:ext cx="537189" cy="801081"/>
            </a:xfrm>
            <a:prstGeom prst="roundRect">
              <a:avLst>
                <a:gd name="adj" fmla="val 1187"/>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40" tIns="143313" rIns="179140" bIns="143313" numCol="1" spcCol="0" rtlCol="0" fromWordArt="0" anchor="t" anchorCtr="0" forceAA="0" compatLnSpc="1">
              <a:prstTxWarp prst="textNoShape">
                <a:avLst/>
              </a:prstTxWarp>
              <a:noAutofit/>
            </a:bodyPr>
            <a:lstStyle/>
            <a:p>
              <a:pPr algn="ctr" defTabSz="913291" fontAlgn="base">
                <a:lnSpc>
                  <a:spcPct val="90000"/>
                </a:lnSpc>
                <a:spcBef>
                  <a:spcPct val="0"/>
                </a:spcBef>
                <a:spcAft>
                  <a:spcPct val="0"/>
                </a:spcAft>
              </a:pPr>
              <a:endParaRPr lang="en-US" sz="2351"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520" name="Group 519"/>
            <p:cNvGrpSpPr/>
            <p:nvPr/>
          </p:nvGrpSpPr>
          <p:grpSpPr>
            <a:xfrm>
              <a:off x="751181" y="4641194"/>
              <a:ext cx="134394" cy="15647"/>
              <a:chOff x="5596078" y="2180378"/>
              <a:chExt cx="138544" cy="16130"/>
            </a:xfrm>
            <a:solidFill>
              <a:schemeClr val="tx1">
                <a:lumMod val="50000"/>
              </a:schemeClr>
            </a:solidFill>
          </p:grpSpPr>
          <p:sp>
            <p:nvSpPr>
              <p:cNvPr id="523" name="Rounded Rectangle 522"/>
              <p:cNvSpPr/>
              <p:nvPr/>
            </p:nvSpPr>
            <p:spPr bwMode="auto">
              <a:xfrm>
                <a:off x="5637840" y="2180378"/>
                <a:ext cx="96782" cy="16130"/>
              </a:xfrm>
              <a:prstGeom prst="roundRect">
                <a:avLst>
                  <a:gd name="adj" fmla="val 50000"/>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40" tIns="143313" rIns="179140" bIns="143313" numCol="1" spcCol="0" rtlCol="0" fromWordArt="0" anchor="t" anchorCtr="0" forceAA="0" compatLnSpc="1">
                <a:prstTxWarp prst="textNoShape">
                  <a:avLst/>
                </a:prstTxWarp>
                <a:noAutofit/>
              </a:bodyPr>
              <a:lstStyle/>
              <a:p>
                <a:pPr algn="ctr" defTabSz="913291" fontAlgn="base">
                  <a:lnSpc>
                    <a:spcPct val="90000"/>
                  </a:lnSpc>
                  <a:spcBef>
                    <a:spcPct val="0"/>
                  </a:spcBef>
                  <a:spcAft>
                    <a:spcPct val="0"/>
                  </a:spcAft>
                </a:pPr>
                <a:endParaRPr lang="en-US" sz="2351" dirty="0" err="1">
                  <a:gradFill>
                    <a:gsLst>
                      <a:gs pos="0">
                        <a:srgbClr val="FFFFFF"/>
                      </a:gs>
                      <a:gs pos="100000">
                        <a:srgbClr val="FFFFFF"/>
                      </a:gs>
                    </a:gsLst>
                    <a:lin ang="5400000" scaled="0"/>
                  </a:gradFill>
                  <a:ea typeface="Segoe UI" pitchFamily="34" charset="0"/>
                  <a:cs typeface="Segoe UI" pitchFamily="34" charset="0"/>
                </a:endParaRPr>
              </a:p>
            </p:txBody>
          </p:sp>
          <p:sp>
            <p:nvSpPr>
              <p:cNvPr id="524" name="Oval 523"/>
              <p:cNvSpPr/>
              <p:nvPr/>
            </p:nvSpPr>
            <p:spPr bwMode="auto">
              <a:xfrm>
                <a:off x="5596078" y="2180378"/>
                <a:ext cx="16130" cy="16130"/>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40" tIns="143313" rIns="179140" bIns="143313" numCol="1" spcCol="0" rtlCol="0" fromWordArt="0" anchor="t" anchorCtr="0" forceAA="0" compatLnSpc="1">
                <a:prstTxWarp prst="textNoShape">
                  <a:avLst/>
                </a:prstTxWarp>
                <a:noAutofit/>
              </a:bodyPr>
              <a:lstStyle/>
              <a:p>
                <a:pPr algn="ctr" defTabSz="913291" fontAlgn="base">
                  <a:lnSpc>
                    <a:spcPct val="90000"/>
                  </a:lnSpc>
                  <a:spcBef>
                    <a:spcPct val="0"/>
                  </a:spcBef>
                  <a:spcAft>
                    <a:spcPct val="0"/>
                  </a:spcAft>
                </a:pPr>
                <a:endParaRPr lang="en-US" sz="2351"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521" name="Oval 520"/>
            <p:cNvSpPr/>
            <p:nvPr/>
          </p:nvSpPr>
          <p:spPr bwMode="auto">
            <a:xfrm>
              <a:off x="823550" y="4593872"/>
              <a:ext cx="26610" cy="26610"/>
            </a:xfrm>
            <a:prstGeom prst="ellipse">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40" tIns="143313" rIns="179140" bIns="143313" numCol="1" spcCol="0" rtlCol="0" fromWordArt="0" anchor="t" anchorCtr="0" forceAA="0" compatLnSpc="1">
              <a:prstTxWarp prst="textNoShape">
                <a:avLst/>
              </a:prstTxWarp>
              <a:noAutofit/>
            </a:bodyPr>
            <a:lstStyle/>
            <a:p>
              <a:pPr algn="ctr" defTabSz="913291" fontAlgn="base">
                <a:lnSpc>
                  <a:spcPct val="90000"/>
                </a:lnSpc>
                <a:spcBef>
                  <a:spcPct val="0"/>
                </a:spcBef>
                <a:spcAft>
                  <a:spcPct val="0"/>
                </a:spcAft>
              </a:pPr>
              <a:endParaRPr lang="en-US" sz="2351" dirty="0" err="1">
                <a:gradFill>
                  <a:gsLst>
                    <a:gs pos="0">
                      <a:srgbClr val="FFFFFF"/>
                    </a:gs>
                    <a:gs pos="100000">
                      <a:srgbClr val="FFFFFF"/>
                    </a:gs>
                  </a:gsLst>
                  <a:lin ang="5400000" scaled="0"/>
                </a:gradFill>
                <a:ea typeface="Segoe UI" pitchFamily="34" charset="0"/>
                <a:cs typeface="Segoe UI" pitchFamily="34" charset="0"/>
              </a:endParaRPr>
            </a:p>
          </p:txBody>
        </p:sp>
        <p:sp>
          <p:nvSpPr>
            <p:cNvPr id="522" name="Oval 521"/>
            <p:cNvSpPr/>
            <p:nvPr/>
          </p:nvSpPr>
          <p:spPr bwMode="auto">
            <a:xfrm>
              <a:off x="796940" y="5508692"/>
              <a:ext cx="79831" cy="79831"/>
            </a:xfrm>
            <a:prstGeom prst="ellipse">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40" tIns="143313" rIns="179140" bIns="143313" numCol="1" spcCol="0" rtlCol="0" fromWordArt="0" anchor="t" anchorCtr="0" forceAA="0" compatLnSpc="1">
              <a:prstTxWarp prst="textNoShape">
                <a:avLst/>
              </a:prstTxWarp>
              <a:noAutofit/>
            </a:bodyPr>
            <a:lstStyle/>
            <a:p>
              <a:pPr algn="ctr" defTabSz="913291" fontAlgn="base">
                <a:lnSpc>
                  <a:spcPct val="90000"/>
                </a:lnSpc>
                <a:spcBef>
                  <a:spcPct val="0"/>
                </a:spcBef>
                <a:spcAft>
                  <a:spcPct val="0"/>
                </a:spcAft>
              </a:pPr>
              <a:endParaRPr lang="en-US" sz="2351" dirty="0" err="1">
                <a:gradFill>
                  <a:gsLst>
                    <a:gs pos="0">
                      <a:srgbClr val="FFFFFF"/>
                    </a:gs>
                    <a:gs pos="100000">
                      <a:srgbClr val="FFFFFF"/>
                    </a:gs>
                  </a:gsLst>
                  <a:lin ang="5400000" scaled="0"/>
                </a:gradFill>
                <a:ea typeface="Segoe UI" pitchFamily="34" charset="0"/>
                <a:cs typeface="Segoe UI" pitchFamily="34" charset="0"/>
              </a:endParaRPr>
            </a:p>
          </p:txBody>
        </p:sp>
        <p:sp>
          <p:nvSpPr>
            <p:cNvPr id="508" name="Rectangle 507"/>
            <p:cNvSpPr/>
            <p:nvPr/>
          </p:nvSpPr>
          <p:spPr bwMode="auto">
            <a:xfrm>
              <a:off x="598225" y="4704721"/>
              <a:ext cx="476049" cy="77299"/>
            </a:xfrm>
            <a:prstGeom prst="rect">
              <a:avLst/>
            </a:prstGeom>
            <a:solidFill>
              <a:srgbClr val="005A9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b" anchorCtr="0"/>
            <a:lstStyle/>
            <a:p>
              <a:pPr algn="ctr" defTabSz="932037"/>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509" name="Rectangle 508"/>
            <p:cNvSpPr/>
            <p:nvPr/>
          </p:nvSpPr>
          <p:spPr bwMode="auto">
            <a:xfrm>
              <a:off x="602651" y="4841407"/>
              <a:ext cx="467196" cy="599127"/>
            </a:xfrm>
            <a:prstGeom prst="rect">
              <a:avLst/>
            </a:prstGeom>
            <a:noFill/>
            <a:ln w="12700">
              <a:solidFill>
                <a:srgbClr val="005A9E"/>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b" anchorCtr="0"/>
            <a:lstStyle/>
            <a:p>
              <a:pPr algn="ctr" defTabSz="932037"/>
              <a:endParaRPr lang="en-US" sz="800" dirty="0">
                <a:gradFill>
                  <a:gsLst>
                    <a:gs pos="0">
                      <a:srgbClr val="FFFFFF"/>
                    </a:gs>
                    <a:gs pos="100000">
                      <a:srgbClr val="FFFFFF"/>
                    </a:gs>
                  </a:gsLst>
                  <a:lin ang="5400000" scaled="0"/>
                </a:gradFill>
                <a:ea typeface="Segoe UI" pitchFamily="34" charset="0"/>
                <a:cs typeface="Segoe UI" pitchFamily="34" charset="0"/>
              </a:endParaRPr>
            </a:p>
          </p:txBody>
        </p:sp>
        <p:cxnSp>
          <p:nvCxnSpPr>
            <p:cNvPr id="510" name="Straight Connector 509"/>
            <p:cNvCxnSpPr/>
            <p:nvPr/>
          </p:nvCxnSpPr>
          <p:spPr>
            <a:xfrm>
              <a:off x="644407" y="4907348"/>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11" name="Straight Connector 510"/>
            <p:cNvCxnSpPr/>
            <p:nvPr/>
          </p:nvCxnSpPr>
          <p:spPr>
            <a:xfrm>
              <a:off x="644407" y="4971823"/>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12" name="Straight Connector 511"/>
            <p:cNvCxnSpPr/>
            <p:nvPr/>
          </p:nvCxnSpPr>
          <p:spPr>
            <a:xfrm>
              <a:off x="644407" y="5030056"/>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13" name="Straight Connector 512"/>
            <p:cNvCxnSpPr/>
            <p:nvPr/>
          </p:nvCxnSpPr>
          <p:spPr>
            <a:xfrm>
              <a:off x="644404" y="5088289"/>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14" name="Straight Connector 513"/>
            <p:cNvCxnSpPr/>
            <p:nvPr/>
          </p:nvCxnSpPr>
          <p:spPr>
            <a:xfrm>
              <a:off x="644407" y="5262987"/>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16" name="Straight Connector 515"/>
            <p:cNvCxnSpPr/>
            <p:nvPr/>
          </p:nvCxnSpPr>
          <p:spPr>
            <a:xfrm>
              <a:off x="644407" y="5146522"/>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17" name="Straight Connector 516"/>
            <p:cNvCxnSpPr/>
            <p:nvPr/>
          </p:nvCxnSpPr>
          <p:spPr>
            <a:xfrm>
              <a:off x="644405" y="5204755"/>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498" name="Group 497"/>
            <p:cNvGrpSpPr/>
            <p:nvPr/>
          </p:nvGrpSpPr>
          <p:grpSpPr>
            <a:xfrm>
              <a:off x="1022496" y="4379028"/>
              <a:ext cx="651017" cy="1236383"/>
              <a:chOff x="5651685" y="-476444"/>
              <a:chExt cx="1669255" cy="2809977"/>
            </a:xfrm>
          </p:grpSpPr>
          <p:sp>
            <p:nvSpPr>
              <p:cNvPr id="500" name="Rectangle 499"/>
              <p:cNvSpPr/>
              <p:nvPr/>
            </p:nvSpPr>
            <p:spPr bwMode="auto">
              <a:xfrm>
                <a:off x="6203006" y="-476444"/>
                <a:ext cx="566612" cy="171451"/>
              </a:xfrm>
              <a:prstGeom prst="rect">
                <a:avLst/>
              </a:prstGeom>
              <a:solidFill>
                <a:schemeClr val="tx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40" tIns="143313" rIns="179140" bIns="143313" numCol="1" spcCol="0" rtlCol="0" fromWordArt="0" anchor="t" anchorCtr="0" forceAA="0" compatLnSpc="1">
                <a:prstTxWarp prst="textNoShape">
                  <a:avLst/>
                </a:prstTxWarp>
                <a:noAutofit/>
              </a:bodyPr>
              <a:lstStyle/>
              <a:p>
                <a:pPr algn="ctr" defTabSz="913291" fontAlgn="base">
                  <a:lnSpc>
                    <a:spcPct val="90000"/>
                  </a:lnSpc>
                  <a:spcBef>
                    <a:spcPct val="0"/>
                  </a:spcBef>
                  <a:spcAft>
                    <a:spcPct val="0"/>
                  </a:spcAft>
                </a:pPr>
                <a:endParaRPr lang="en-US" sz="2351" dirty="0" err="1">
                  <a:gradFill>
                    <a:gsLst>
                      <a:gs pos="0">
                        <a:srgbClr val="FFFFFF"/>
                      </a:gs>
                      <a:gs pos="100000">
                        <a:srgbClr val="FFFFFF"/>
                      </a:gs>
                    </a:gsLst>
                    <a:lin ang="5400000" scaled="0"/>
                  </a:gradFill>
                  <a:ea typeface="Segoe UI" pitchFamily="34" charset="0"/>
                  <a:cs typeface="Segoe UI" pitchFamily="34" charset="0"/>
                </a:endParaRPr>
              </a:p>
            </p:txBody>
          </p:sp>
          <p:sp>
            <p:nvSpPr>
              <p:cNvPr id="501" name="Freeform 500"/>
              <p:cNvSpPr/>
              <p:nvPr/>
            </p:nvSpPr>
            <p:spPr bwMode="auto">
              <a:xfrm>
                <a:off x="5651685" y="-476444"/>
                <a:ext cx="1669255" cy="2809977"/>
              </a:xfrm>
              <a:custGeom>
                <a:avLst/>
                <a:gdLst>
                  <a:gd name="connsiteX0" fmla="*/ 239948 w 1715629"/>
                  <a:gd name="connsiteY0" fmla="*/ 0 h 2809977"/>
                  <a:gd name="connsiteX1" fmla="*/ 622279 w 1715629"/>
                  <a:gd name="connsiteY1" fmla="*/ 0 h 2809977"/>
                  <a:gd name="connsiteX2" fmla="*/ 626704 w 1715629"/>
                  <a:gd name="connsiteY2" fmla="*/ 21916 h 2809977"/>
                  <a:gd name="connsiteX3" fmla="*/ 705692 w 1715629"/>
                  <a:gd name="connsiteY3" fmla="*/ 74273 h 2809977"/>
                  <a:gd name="connsiteX4" fmla="*/ 1009937 w 1715629"/>
                  <a:gd name="connsiteY4" fmla="*/ 74273 h 2809977"/>
                  <a:gd name="connsiteX5" fmla="*/ 1088926 w 1715629"/>
                  <a:gd name="connsiteY5" fmla="*/ 21916 h 2809977"/>
                  <a:gd name="connsiteX6" fmla="*/ 1093350 w 1715629"/>
                  <a:gd name="connsiteY6" fmla="*/ 0 h 2809977"/>
                  <a:gd name="connsiteX7" fmla="*/ 1475681 w 1715629"/>
                  <a:gd name="connsiteY7" fmla="*/ 0 h 2809977"/>
                  <a:gd name="connsiteX8" fmla="*/ 1715629 w 1715629"/>
                  <a:gd name="connsiteY8" fmla="*/ 239948 h 2809977"/>
                  <a:gd name="connsiteX9" fmla="*/ 1715629 w 1715629"/>
                  <a:gd name="connsiteY9" fmla="*/ 2570029 h 2809977"/>
                  <a:gd name="connsiteX10" fmla="*/ 1475681 w 1715629"/>
                  <a:gd name="connsiteY10" fmla="*/ 2809977 h 2809977"/>
                  <a:gd name="connsiteX11" fmla="*/ 239948 w 1715629"/>
                  <a:gd name="connsiteY11" fmla="*/ 2809977 h 2809977"/>
                  <a:gd name="connsiteX12" fmla="*/ 0 w 1715629"/>
                  <a:gd name="connsiteY12" fmla="*/ 2570029 h 2809977"/>
                  <a:gd name="connsiteX13" fmla="*/ 0 w 1715629"/>
                  <a:gd name="connsiteY13" fmla="*/ 239948 h 2809977"/>
                  <a:gd name="connsiteX14" fmla="*/ 239948 w 1715629"/>
                  <a:gd name="connsiteY14" fmla="*/ 0 h 28099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715629" h="2809977">
                    <a:moveTo>
                      <a:pt x="239948" y="0"/>
                    </a:moveTo>
                    <a:lnTo>
                      <a:pt x="622279" y="0"/>
                    </a:lnTo>
                    <a:lnTo>
                      <a:pt x="626704" y="21916"/>
                    </a:lnTo>
                    <a:cubicBezTo>
                      <a:pt x="639718" y="52684"/>
                      <a:pt x="670184" y="74273"/>
                      <a:pt x="705692" y="74273"/>
                    </a:cubicBezTo>
                    <a:lnTo>
                      <a:pt x="1009937" y="74273"/>
                    </a:lnTo>
                    <a:cubicBezTo>
                      <a:pt x="1045446" y="74273"/>
                      <a:pt x="1075912" y="52684"/>
                      <a:pt x="1088926" y="21916"/>
                    </a:cubicBezTo>
                    <a:lnTo>
                      <a:pt x="1093350" y="0"/>
                    </a:lnTo>
                    <a:lnTo>
                      <a:pt x="1475681" y="0"/>
                    </a:lnTo>
                    <a:cubicBezTo>
                      <a:pt x="1608201" y="0"/>
                      <a:pt x="1715629" y="107428"/>
                      <a:pt x="1715629" y="239948"/>
                    </a:cubicBezTo>
                    <a:lnTo>
                      <a:pt x="1715629" y="2570029"/>
                    </a:lnTo>
                    <a:cubicBezTo>
                      <a:pt x="1715629" y="2702549"/>
                      <a:pt x="1608201" y="2809977"/>
                      <a:pt x="1475681" y="2809977"/>
                    </a:cubicBezTo>
                    <a:lnTo>
                      <a:pt x="239948" y="2809977"/>
                    </a:lnTo>
                    <a:cubicBezTo>
                      <a:pt x="107428" y="2809977"/>
                      <a:pt x="0" y="2702549"/>
                      <a:pt x="0" y="2570029"/>
                    </a:cubicBezTo>
                    <a:lnTo>
                      <a:pt x="0" y="239948"/>
                    </a:lnTo>
                    <a:cubicBezTo>
                      <a:pt x="0" y="107428"/>
                      <a:pt x="107428" y="0"/>
                      <a:pt x="239948" y="0"/>
                    </a:cubicBezTo>
                    <a:close/>
                  </a:path>
                </a:pathLst>
              </a:custGeom>
              <a:solidFill>
                <a:srgbClr val="33333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40" tIns="143313" rIns="179140" bIns="143313" numCol="1" spcCol="0" rtlCol="0" fromWordArt="0" anchor="t" anchorCtr="0" forceAA="0" compatLnSpc="1">
                <a:prstTxWarp prst="textNoShape">
                  <a:avLst/>
                </a:prstTxWarp>
                <a:noAutofit/>
              </a:bodyPr>
              <a:lstStyle/>
              <a:p>
                <a:pPr algn="ctr" defTabSz="913291" fontAlgn="base">
                  <a:lnSpc>
                    <a:spcPct val="90000"/>
                  </a:lnSpc>
                  <a:spcBef>
                    <a:spcPct val="0"/>
                  </a:spcBef>
                  <a:spcAft>
                    <a:spcPct val="0"/>
                  </a:spcAft>
                </a:pPr>
                <a:endParaRPr lang="en-US" sz="2351"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502" name="Group 501"/>
              <p:cNvGrpSpPr/>
              <p:nvPr/>
            </p:nvGrpSpPr>
            <p:grpSpPr>
              <a:xfrm>
                <a:off x="6124436" y="2123612"/>
                <a:ext cx="723752" cy="98117"/>
                <a:chOff x="6147223" y="2123612"/>
                <a:chExt cx="723752" cy="98117"/>
              </a:xfrm>
            </p:grpSpPr>
            <p:sp>
              <p:nvSpPr>
                <p:cNvPr id="503" name="Rounded Rectangle 502"/>
                <p:cNvSpPr/>
                <p:nvPr/>
              </p:nvSpPr>
              <p:spPr bwMode="auto">
                <a:xfrm>
                  <a:off x="6366215" y="2123612"/>
                  <a:ext cx="285769" cy="98117"/>
                </a:xfrm>
                <a:prstGeom prst="roundRect">
                  <a:avLst>
                    <a:gd name="adj" fmla="val 50000"/>
                  </a:avLst>
                </a:prstGeom>
                <a:solidFill>
                  <a:schemeClr val="tx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40" tIns="143313" rIns="179140" bIns="143313" numCol="1" spcCol="0" rtlCol="0" fromWordArt="0" anchor="t" anchorCtr="0" forceAA="0" compatLnSpc="1">
                  <a:prstTxWarp prst="textNoShape">
                    <a:avLst/>
                  </a:prstTxWarp>
                  <a:noAutofit/>
                </a:bodyPr>
                <a:lstStyle/>
                <a:p>
                  <a:pPr algn="ctr" defTabSz="913291" fontAlgn="base">
                    <a:lnSpc>
                      <a:spcPct val="90000"/>
                    </a:lnSpc>
                    <a:spcBef>
                      <a:spcPct val="0"/>
                    </a:spcBef>
                    <a:spcAft>
                      <a:spcPct val="0"/>
                    </a:spcAft>
                  </a:pPr>
                  <a:endParaRPr lang="en-US" sz="2351" dirty="0" err="1">
                    <a:gradFill>
                      <a:gsLst>
                        <a:gs pos="0">
                          <a:srgbClr val="FFFFFF"/>
                        </a:gs>
                        <a:gs pos="100000">
                          <a:srgbClr val="FFFFFF"/>
                        </a:gs>
                      </a:gsLst>
                      <a:lin ang="5400000" scaled="0"/>
                    </a:gradFill>
                    <a:ea typeface="Segoe UI" pitchFamily="34" charset="0"/>
                    <a:cs typeface="Segoe UI" pitchFamily="34" charset="0"/>
                  </a:endParaRPr>
                </a:p>
              </p:txBody>
            </p:sp>
            <p:sp>
              <p:nvSpPr>
                <p:cNvPr id="504" name="Oval 503"/>
                <p:cNvSpPr/>
                <p:nvPr/>
              </p:nvSpPr>
              <p:spPr bwMode="auto">
                <a:xfrm>
                  <a:off x="6147223" y="2137745"/>
                  <a:ext cx="69850" cy="69850"/>
                </a:xfrm>
                <a:prstGeom prst="ellipse">
                  <a:avLst/>
                </a:prstGeom>
                <a:solidFill>
                  <a:schemeClr val="tx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40" tIns="143313" rIns="179140" bIns="143313" numCol="1" spcCol="0" rtlCol="0" fromWordArt="0" anchor="t" anchorCtr="0" forceAA="0" compatLnSpc="1">
                  <a:prstTxWarp prst="textNoShape">
                    <a:avLst/>
                  </a:prstTxWarp>
                  <a:noAutofit/>
                </a:bodyPr>
                <a:lstStyle/>
                <a:p>
                  <a:pPr algn="ctr" defTabSz="913291" fontAlgn="base">
                    <a:lnSpc>
                      <a:spcPct val="90000"/>
                    </a:lnSpc>
                    <a:spcBef>
                      <a:spcPct val="0"/>
                    </a:spcBef>
                    <a:spcAft>
                      <a:spcPct val="0"/>
                    </a:spcAft>
                  </a:pPr>
                  <a:endParaRPr lang="en-US" sz="2351" dirty="0" err="1">
                    <a:gradFill>
                      <a:gsLst>
                        <a:gs pos="0">
                          <a:srgbClr val="FFFFFF"/>
                        </a:gs>
                        <a:gs pos="100000">
                          <a:srgbClr val="FFFFFF"/>
                        </a:gs>
                      </a:gsLst>
                      <a:lin ang="5400000" scaled="0"/>
                    </a:gradFill>
                    <a:ea typeface="Segoe UI" pitchFamily="34" charset="0"/>
                    <a:cs typeface="Segoe UI" pitchFamily="34" charset="0"/>
                  </a:endParaRPr>
                </a:p>
              </p:txBody>
            </p:sp>
            <p:sp>
              <p:nvSpPr>
                <p:cNvPr id="505" name="Oval 504"/>
                <p:cNvSpPr/>
                <p:nvPr/>
              </p:nvSpPr>
              <p:spPr bwMode="auto">
                <a:xfrm>
                  <a:off x="6801125" y="2137745"/>
                  <a:ext cx="69850" cy="69850"/>
                </a:xfrm>
                <a:prstGeom prst="ellipse">
                  <a:avLst/>
                </a:prstGeom>
                <a:solidFill>
                  <a:schemeClr val="tx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40" tIns="143313" rIns="179140" bIns="143313" numCol="1" spcCol="0" rtlCol="0" fromWordArt="0" anchor="t" anchorCtr="0" forceAA="0" compatLnSpc="1">
                  <a:prstTxWarp prst="textNoShape">
                    <a:avLst/>
                  </a:prstTxWarp>
                  <a:noAutofit/>
                </a:bodyPr>
                <a:lstStyle/>
                <a:p>
                  <a:pPr algn="ctr" defTabSz="913291" fontAlgn="base">
                    <a:lnSpc>
                      <a:spcPct val="90000"/>
                    </a:lnSpc>
                    <a:spcBef>
                      <a:spcPct val="0"/>
                    </a:spcBef>
                    <a:spcAft>
                      <a:spcPct val="0"/>
                    </a:spcAft>
                  </a:pPr>
                  <a:endParaRPr lang="en-US" sz="2351" dirty="0" err="1">
                    <a:gradFill>
                      <a:gsLst>
                        <a:gs pos="0">
                          <a:srgbClr val="FFFFFF"/>
                        </a:gs>
                        <a:gs pos="100000">
                          <a:srgbClr val="FFFFFF"/>
                        </a:gs>
                      </a:gsLst>
                      <a:lin ang="5400000" scaled="0"/>
                    </a:gradFill>
                    <a:ea typeface="Segoe UI" pitchFamily="34" charset="0"/>
                    <a:cs typeface="Segoe UI" pitchFamily="34" charset="0"/>
                  </a:endParaRPr>
                </a:p>
              </p:txBody>
            </p:sp>
          </p:grpSp>
        </p:grpSp>
        <p:sp>
          <p:nvSpPr>
            <p:cNvPr id="499" name="Rounded Rectangle 498"/>
            <p:cNvSpPr/>
            <p:nvPr/>
          </p:nvSpPr>
          <p:spPr bwMode="auto">
            <a:xfrm>
              <a:off x="1063534" y="4483208"/>
              <a:ext cx="566284" cy="959409"/>
            </a:xfrm>
            <a:prstGeom prst="roundRect">
              <a:avLst>
                <a:gd name="adj" fmla="val 6832"/>
              </a:avLst>
            </a:prstGeom>
            <a:solidFill>
              <a:srgbClr val="BAD80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15" tIns="143293" rIns="179115" bIns="143293" numCol="1" spcCol="0" rtlCol="0" fromWordArt="0" anchor="t" anchorCtr="0" forceAA="0" compatLnSpc="1">
              <a:prstTxWarp prst="textNoShape">
                <a:avLst/>
              </a:prstTxWarp>
              <a:noAutofit/>
            </a:bodyPr>
            <a:lstStyle/>
            <a:p>
              <a:pPr algn="ctr" defTabSz="913116" fontAlgn="base">
                <a:lnSpc>
                  <a:spcPct val="90000"/>
                </a:lnSpc>
                <a:spcBef>
                  <a:spcPct val="0"/>
                </a:spcBef>
                <a:spcAft>
                  <a:spcPct val="0"/>
                </a:spcAft>
              </a:pPr>
              <a:endParaRPr lang="en-US" sz="2351" dirty="0" err="1">
                <a:gradFill>
                  <a:gsLst>
                    <a:gs pos="0">
                      <a:srgbClr val="FFFFFF"/>
                    </a:gs>
                    <a:gs pos="100000">
                      <a:srgbClr val="FFFFFF"/>
                    </a:gs>
                  </a:gsLst>
                  <a:lin ang="5400000" scaled="0"/>
                </a:gradFill>
                <a:ea typeface="Segoe UI" pitchFamily="34" charset="0"/>
                <a:cs typeface="Segoe UI" pitchFamily="34" charset="0"/>
              </a:endParaRPr>
            </a:p>
          </p:txBody>
        </p:sp>
        <p:sp>
          <p:nvSpPr>
            <p:cNvPr id="490" name="Rectangle 489"/>
            <p:cNvSpPr/>
            <p:nvPr/>
          </p:nvSpPr>
          <p:spPr bwMode="auto">
            <a:xfrm>
              <a:off x="1109980" y="4540246"/>
              <a:ext cx="476049" cy="91833"/>
            </a:xfrm>
            <a:prstGeom prst="rect">
              <a:avLst/>
            </a:prstGeom>
            <a:solidFill>
              <a:srgbClr val="95AC0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b" anchorCtr="0"/>
            <a:lstStyle/>
            <a:p>
              <a:pPr algn="ctr" defTabSz="932037"/>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491" name="Rectangle 490"/>
            <p:cNvSpPr/>
            <p:nvPr/>
          </p:nvSpPr>
          <p:spPr bwMode="auto">
            <a:xfrm>
              <a:off x="1114406" y="4702633"/>
              <a:ext cx="467196" cy="711776"/>
            </a:xfrm>
            <a:prstGeom prst="rect">
              <a:avLst/>
            </a:prstGeom>
            <a:noFill/>
            <a:ln w="12700">
              <a:solidFill>
                <a:srgbClr val="95AC08"/>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b" anchorCtr="0"/>
            <a:lstStyle/>
            <a:p>
              <a:pPr algn="ctr" defTabSz="932037"/>
              <a:endParaRPr lang="en-US" sz="800" dirty="0">
                <a:gradFill>
                  <a:gsLst>
                    <a:gs pos="0">
                      <a:srgbClr val="FFFFFF"/>
                    </a:gs>
                    <a:gs pos="100000">
                      <a:srgbClr val="FFFFFF"/>
                    </a:gs>
                  </a:gsLst>
                  <a:lin ang="5400000" scaled="0"/>
                </a:gradFill>
                <a:ea typeface="Segoe UI" pitchFamily="34" charset="0"/>
                <a:cs typeface="Segoe UI" pitchFamily="34" charset="0"/>
              </a:endParaRPr>
            </a:p>
          </p:txBody>
        </p:sp>
        <p:cxnSp>
          <p:nvCxnSpPr>
            <p:cNvPr id="492" name="Straight Connector 491"/>
            <p:cNvCxnSpPr/>
            <p:nvPr/>
          </p:nvCxnSpPr>
          <p:spPr>
            <a:xfrm>
              <a:off x="1156162" y="4788387"/>
              <a:ext cx="383687" cy="0"/>
            </a:xfrm>
            <a:prstGeom prst="line">
              <a:avLst/>
            </a:prstGeom>
            <a:ln>
              <a:solidFill>
                <a:srgbClr val="95AC08"/>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93" name="Straight Connector 492"/>
            <p:cNvCxnSpPr/>
            <p:nvPr/>
          </p:nvCxnSpPr>
          <p:spPr>
            <a:xfrm>
              <a:off x="1156162" y="4873973"/>
              <a:ext cx="383687" cy="0"/>
            </a:xfrm>
            <a:prstGeom prst="line">
              <a:avLst/>
            </a:prstGeom>
            <a:ln>
              <a:solidFill>
                <a:srgbClr val="95AC08"/>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94" name="Straight Connector 493"/>
            <p:cNvCxnSpPr/>
            <p:nvPr/>
          </p:nvCxnSpPr>
          <p:spPr>
            <a:xfrm>
              <a:off x="1156162" y="4959511"/>
              <a:ext cx="383687" cy="0"/>
            </a:xfrm>
            <a:prstGeom prst="line">
              <a:avLst/>
            </a:prstGeom>
            <a:ln>
              <a:solidFill>
                <a:srgbClr val="95AC08"/>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95" name="Straight Connector 494"/>
            <p:cNvCxnSpPr/>
            <p:nvPr/>
          </p:nvCxnSpPr>
          <p:spPr>
            <a:xfrm>
              <a:off x="1156162" y="5358752"/>
              <a:ext cx="383687" cy="0"/>
            </a:xfrm>
            <a:prstGeom prst="line">
              <a:avLst/>
            </a:prstGeom>
            <a:ln>
              <a:solidFill>
                <a:srgbClr val="95AC08"/>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96" name="Straight Connector 495"/>
            <p:cNvCxnSpPr/>
            <p:nvPr/>
          </p:nvCxnSpPr>
          <p:spPr>
            <a:xfrm>
              <a:off x="1156162" y="5203478"/>
              <a:ext cx="383687" cy="0"/>
            </a:xfrm>
            <a:prstGeom prst="line">
              <a:avLst/>
            </a:prstGeom>
            <a:ln>
              <a:solidFill>
                <a:srgbClr val="95AC08"/>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610" name="Rectangle 609"/>
          <p:cNvSpPr/>
          <p:nvPr/>
        </p:nvSpPr>
        <p:spPr>
          <a:xfrm>
            <a:off x="5107049" y="5063922"/>
            <a:ext cx="495594" cy="230820"/>
          </a:xfrm>
          <a:prstGeom prst="rect">
            <a:avLst/>
          </a:prstGeom>
          <a:solidFill>
            <a:srgbClr val="FFB900"/>
          </a:solidFill>
          <a:ln>
            <a:noFill/>
          </a:ln>
        </p:spPr>
        <p:style>
          <a:lnRef idx="2">
            <a:schemeClr val="accent1">
              <a:shade val="50000"/>
            </a:schemeClr>
          </a:lnRef>
          <a:fillRef idx="1">
            <a:schemeClr val="accent1"/>
          </a:fillRef>
          <a:effectRef idx="0">
            <a:schemeClr val="accent1"/>
          </a:effectRef>
          <a:fontRef idx="minor">
            <a:schemeClr val="lt1"/>
          </a:fontRef>
        </p:style>
        <p:txBody>
          <a:bodyPr lIns="93182" tIns="46591" rIns="93182" bIns="46591" rtlCol="0" anchor="ctr"/>
          <a:lstStyle/>
          <a:p>
            <a:pPr algn="ctr" defTabSz="932099"/>
            <a:endParaRPr lang="en-US" sz="1835">
              <a:solidFill>
                <a:srgbClr val="000000"/>
              </a:solidFill>
            </a:endParaRPr>
          </a:p>
        </p:txBody>
      </p:sp>
      <p:sp>
        <p:nvSpPr>
          <p:cNvPr id="574" name="Rectangle 573"/>
          <p:cNvSpPr/>
          <p:nvPr/>
        </p:nvSpPr>
        <p:spPr bwMode="auto">
          <a:xfrm>
            <a:off x="2782875" y="3527196"/>
            <a:ext cx="426856" cy="240564"/>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b" anchorCtr="0"/>
          <a:lstStyle/>
          <a:p>
            <a:pPr algn="ctr" defTabSz="932037"/>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575" name="Rectangle 574"/>
          <p:cNvSpPr/>
          <p:nvPr/>
        </p:nvSpPr>
        <p:spPr bwMode="auto">
          <a:xfrm>
            <a:off x="3270286" y="3797709"/>
            <a:ext cx="426856" cy="240564"/>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b" anchorCtr="0"/>
          <a:lstStyle/>
          <a:p>
            <a:pPr algn="ctr" defTabSz="932037"/>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559" name="Rectangle 558"/>
          <p:cNvSpPr/>
          <p:nvPr/>
        </p:nvSpPr>
        <p:spPr>
          <a:xfrm>
            <a:off x="3941379" y="4348525"/>
            <a:ext cx="852074" cy="206786"/>
          </a:xfrm>
          <a:prstGeom prst="rect">
            <a:avLst/>
          </a:prstGeom>
          <a:solidFill>
            <a:srgbClr val="FFB900"/>
          </a:solidFill>
          <a:ln>
            <a:noFill/>
          </a:ln>
        </p:spPr>
        <p:style>
          <a:lnRef idx="2">
            <a:schemeClr val="accent1">
              <a:shade val="50000"/>
            </a:schemeClr>
          </a:lnRef>
          <a:fillRef idx="1">
            <a:schemeClr val="accent1"/>
          </a:fillRef>
          <a:effectRef idx="0">
            <a:schemeClr val="accent1"/>
          </a:effectRef>
          <a:fontRef idx="minor">
            <a:schemeClr val="lt1"/>
          </a:fontRef>
        </p:style>
        <p:txBody>
          <a:bodyPr lIns="93182" tIns="46591" rIns="93182" bIns="46591" rtlCol="0" anchor="ctr"/>
          <a:lstStyle/>
          <a:p>
            <a:pPr algn="ctr" defTabSz="932099"/>
            <a:endParaRPr lang="en-US" sz="1835">
              <a:solidFill>
                <a:srgbClr val="000000"/>
              </a:solidFill>
            </a:endParaRPr>
          </a:p>
        </p:txBody>
      </p:sp>
      <p:sp>
        <p:nvSpPr>
          <p:cNvPr id="537" name="Rectangle 536"/>
          <p:cNvSpPr/>
          <p:nvPr/>
        </p:nvSpPr>
        <p:spPr bwMode="auto">
          <a:xfrm flipH="1">
            <a:off x="1672099" y="4626317"/>
            <a:ext cx="212110" cy="273608"/>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b" anchorCtr="0"/>
          <a:lstStyle/>
          <a:p>
            <a:pPr algn="ctr" defTabSz="932037"/>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515" name="Rectangle 514"/>
          <p:cNvSpPr/>
          <p:nvPr/>
        </p:nvSpPr>
        <p:spPr bwMode="auto">
          <a:xfrm>
            <a:off x="927929" y="4906753"/>
            <a:ext cx="92294" cy="486145"/>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b" anchorCtr="0"/>
          <a:lstStyle/>
          <a:p>
            <a:pPr algn="ctr" defTabSz="932037"/>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497" name="Rectangle 496"/>
          <p:cNvSpPr/>
          <p:nvPr/>
        </p:nvSpPr>
        <p:spPr bwMode="auto">
          <a:xfrm>
            <a:off x="1156561" y="5001855"/>
            <a:ext cx="215411" cy="157949"/>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b" anchorCtr="0"/>
          <a:lstStyle/>
          <a:p>
            <a:pPr algn="ctr" defTabSz="932037"/>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24" name="Oval 23"/>
          <p:cNvSpPr/>
          <p:nvPr/>
        </p:nvSpPr>
        <p:spPr bwMode="auto">
          <a:xfrm>
            <a:off x="6906480" y="2213009"/>
            <a:ext cx="852803" cy="852803"/>
          </a:xfrm>
          <a:prstGeom prst="ellipse">
            <a:avLst/>
          </a:prstGeom>
          <a:solidFill>
            <a:schemeClr val="bg2">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b" anchorCtr="0"/>
          <a:lstStyle/>
          <a:p>
            <a:pPr algn="ctr" defTabSz="932037"/>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332" name="Freeform 18"/>
          <p:cNvSpPr>
            <a:spLocks noChangeAspect="1" noEditPoints="1"/>
          </p:cNvSpPr>
          <p:nvPr/>
        </p:nvSpPr>
        <p:spPr bwMode="auto">
          <a:xfrm>
            <a:off x="7054138" y="2433639"/>
            <a:ext cx="557489" cy="411547"/>
          </a:xfrm>
          <a:custGeom>
            <a:avLst/>
            <a:gdLst>
              <a:gd name="T0" fmla="*/ 364 w 780"/>
              <a:gd name="T1" fmla="*/ 241 h 440"/>
              <a:gd name="T2" fmla="*/ 5 w 780"/>
              <a:gd name="T3" fmla="*/ 27 h 440"/>
              <a:gd name="T4" fmla="*/ 48 w 780"/>
              <a:gd name="T5" fmla="*/ 0 h 440"/>
              <a:gd name="T6" fmla="*/ 732 w 780"/>
              <a:gd name="T7" fmla="*/ 0 h 440"/>
              <a:gd name="T8" fmla="*/ 775 w 780"/>
              <a:gd name="T9" fmla="*/ 27 h 440"/>
              <a:gd name="T10" fmla="*/ 416 w 780"/>
              <a:gd name="T11" fmla="*/ 240 h 440"/>
              <a:gd name="T12" fmla="*/ 416 w 780"/>
              <a:gd name="T13" fmla="*/ 241 h 440"/>
              <a:gd name="T14" fmla="*/ 390 w 780"/>
              <a:gd name="T15" fmla="*/ 247 h 440"/>
              <a:gd name="T16" fmla="*/ 364 w 780"/>
              <a:gd name="T17" fmla="*/ 241 h 440"/>
              <a:gd name="T18" fmla="*/ 780 w 780"/>
              <a:gd name="T19" fmla="*/ 324 h 440"/>
              <a:gd name="T20" fmla="*/ 780 w 780"/>
              <a:gd name="T21" fmla="*/ 66 h 440"/>
              <a:gd name="T22" fmla="*/ 563 w 780"/>
              <a:gd name="T23" fmla="*/ 195 h 440"/>
              <a:gd name="T24" fmla="*/ 780 w 780"/>
              <a:gd name="T25" fmla="*/ 324 h 440"/>
              <a:gd name="T26" fmla="*/ 0 w 780"/>
              <a:gd name="T27" fmla="*/ 392 h 440"/>
              <a:gd name="T28" fmla="*/ 48 w 780"/>
              <a:gd name="T29" fmla="*/ 440 h 440"/>
              <a:gd name="T30" fmla="*/ 732 w 780"/>
              <a:gd name="T31" fmla="*/ 440 h 440"/>
              <a:gd name="T32" fmla="*/ 780 w 780"/>
              <a:gd name="T33" fmla="*/ 392 h 440"/>
              <a:gd name="T34" fmla="*/ 780 w 780"/>
              <a:gd name="T35" fmla="*/ 366 h 440"/>
              <a:gd name="T36" fmla="*/ 528 w 780"/>
              <a:gd name="T37" fmla="*/ 216 h 440"/>
              <a:gd name="T38" fmla="*/ 435 w 780"/>
              <a:gd name="T39" fmla="*/ 271 h 440"/>
              <a:gd name="T40" fmla="*/ 390 w 780"/>
              <a:gd name="T41" fmla="*/ 283 h 440"/>
              <a:gd name="T42" fmla="*/ 390 w 780"/>
              <a:gd name="T43" fmla="*/ 283 h 440"/>
              <a:gd name="T44" fmla="*/ 344 w 780"/>
              <a:gd name="T45" fmla="*/ 271 h 440"/>
              <a:gd name="T46" fmla="*/ 252 w 780"/>
              <a:gd name="T47" fmla="*/ 216 h 440"/>
              <a:gd name="T48" fmla="*/ 0 w 780"/>
              <a:gd name="T49" fmla="*/ 366 h 440"/>
              <a:gd name="T50" fmla="*/ 0 w 780"/>
              <a:gd name="T51" fmla="*/ 392 h 440"/>
              <a:gd name="T52" fmla="*/ 217 w 780"/>
              <a:gd name="T53" fmla="*/ 195 h 440"/>
              <a:gd name="T54" fmla="*/ 0 w 780"/>
              <a:gd name="T55" fmla="*/ 66 h 440"/>
              <a:gd name="T56" fmla="*/ 0 w 780"/>
              <a:gd name="T57" fmla="*/ 324 h 440"/>
              <a:gd name="T58" fmla="*/ 217 w 780"/>
              <a:gd name="T59" fmla="*/ 195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80" h="440">
                <a:moveTo>
                  <a:pt x="364" y="241"/>
                </a:moveTo>
                <a:cubicBezTo>
                  <a:pt x="5" y="27"/>
                  <a:pt x="5" y="27"/>
                  <a:pt x="5" y="27"/>
                </a:cubicBezTo>
                <a:cubicBezTo>
                  <a:pt x="13" y="11"/>
                  <a:pt x="29" y="0"/>
                  <a:pt x="48" y="0"/>
                </a:cubicBezTo>
                <a:cubicBezTo>
                  <a:pt x="732" y="0"/>
                  <a:pt x="732" y="0"/>
                  <a:pt x="732" y="0"/>
                </a:cubicBezTo>
                <a:cubicBezTo>
                  <a:pt x="751" y="0"/>
                  <a:pt x="767" y="11"/>
                  <a:pt x="775" y="27"/>
                </a:cubicBezTo>
                <a:cubicBezTo>
                  <a:pt x="416" y="240"/>
                  <a:pt x="416" y="240"/>
                  <a:pt x="416" y="240"/>
                </a:cubicBezTo>
                <a:cubicBezTo>
                  <a:pt x="416" y="241"/>
                  <a:pt x="416" y="241"/>
                  <a:pt x="416" y="241"/>
                </a:cubicBezTo>
                <a:cubicBezTo>
                  <a:pt x="409" y="245"/>
                  <a:pt x="400" y="247"/>
                  <a:pt x="390" y="247"/>
                </a:cubicBezTo>
                <a:cubicBezTo>
                  <a:pt x="380" y="247"/>
                  <a:pt x="370" y="245"/>
                  <a:pt x="364" y="241"/>
                </a:cubicBezTo>
                <a:close/>
                <a:moveTo>
                  <a:pt x="780" y="324"/>
                </a:moveTo>
                <a:cubicBezTo>
                  <a:pt x="780" y="66"/>
                  <a:pt x="780" y="66"/>
                  <a:pt x="780" y="66"/>
                </a:cubicBezTo>
                <a:cubicBezTo>
                  <a:pt x="563" y="195"/>
                  <a:pt x="563" y="195"/>
                  <a:pt x="563" y="195"/>
                </a:cubicBezTo>
                <a:lnTo>
                  <a:pt x="780" y="324"/>
                </a:lnTo>
                <a:close/>
                <a:moveTo>
                  <a:pt x="0" y="392"/>
                </a:moveTo>
                <a:cubicBezTo>
                  <a:pt x="0" y="419"/>
                  <a:pt x="21" y="440"/>
                  <a:pt x="48" y="440"/>
                </a:cubicBezTo>
                <a:cubicBezTo>
                  <a:pt x="732" y="440"/>
                  <a:pt x="732" y="440"/>
                  <a:pt x="732" y="440"/>
                </a:cubicBezTo>
                <a:cubicBezTo>
                  <a:pt x="758" y="440"/>
                  <a:pt x="780" y="419"/>
                  <a:pt x="780" y="392"/>
                </a:cubicBezTo>
                <a:cubicBezTo>
                  <a:pt x="780" y="366"/>
                  <a:pt x="780" y="366"/>
                  <a:pt x="780" y="366"/>
                </a:cubicBezTo>
                <a:cubicBezTo>
                  <a:pt x="528" y="216"/>
                  <a:pt x="528" y="216"/>
                  <a:pt x="528" y="216"/>
                </a:cubicBezTo>
                <a:cubicBezTo>
                  <a:pt x="435" y="271"/>
                  <a:pt x="435" y="271"/>
                  <a:pt x="435" y="271"/>
                </a:cubicBezTo>
                <a:cubicBezTo>
                  <a:pt x="423" y="279"/>
                  <a:pt x="407" y="283"/>
                  <a:pt x="390" y="283"/>
                </a:cubicBezTo>
                <a:cubicBezTo>
                  <a:pt x="390" y="283"/>
                  <a:pt x="390" y="283"/>
                  <a:pt x="390" y="283"/>
                </a:cubicBezTo>
                <a:cubicBezTo>
                  <a:pt x="373" y="283"/>
                  <a:pt x="357" y="279"/>
                  <a:pt x="344" y="271"/>
                </a:cubicBezTo>
                <a:cubicBezTo>
                  <a:pt x="252" y="216"/>
                  <a:pt x="252" y="216"/>
                  <a:pt x="252" y="216"/>
                </a:cubicBezTo>
                <a:cubicBezTo>
                  <a:pt x="0" y="366"/>
                  <a:pt x="0" y="366"/>
                  <a:pt x="0" y="366"/>
                </a:cubicBezTo>
                <a:lnTo>
                  <a:pt x="0" y="392"/>
                </a:lnTo>
                <a:close/>
                <a:moveTo>
                  <a:pt x="217" y="195"/>
                </a:moveTo>
                <a:cubicBezTo>
                  <a:pt x="0" y="66"/>
                  <a:pt x="0" y="66"/>
                  <a:pt x="0" y="66"/>
                </a:cubicBezTo>
                <a:cubicBezTo>
                  <a:pt x="0" y="324"/>
                  <a:pt x="0" y="324"/>
                  <a:pt x="0" y="324"/>
                </a:cubicBezTo>
                <a:lnTo>
                  <a:pt x="217" y="195"/>
                </a:lnTo>
                <a:close/>
              </a:path>
            </a:pathLst>
          </a:custGeom>
          <a:solidFill>
            <a:schemeClr val="bg1"/>
          </a:solidFill>
          <a:ln>
            <a:noFill/>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62" tIns="44762" rIns="0" bIns="44762" numCol="1" spcCol="0" rtlCol="0" fromWordArt="0" anchor="ctr" anchorCtr="0" forceAA="0" compatLnSpc="1">
            <a:prstTxWarp prst="textNoShape">
              <a:avLst/>
            </a:prstTxWarp>
            <a:noAutofit/>
          </a:bodyPr>
          <a:lstStyle/>
          <a:p>
            <a:pPr defTabSz="912933">
              <a:lnSpc>
                <a:spcPct val="90000"/>
              </a:lnSpc>
              <a:spcAft>
                <a:spcPts val="588"/>
              </a:spcAft>
            </a:pPr>
            <a:endParaRPr lang="en-US" sz="1368" b="1" dirty="0">
              <a:gradFill>
                <a:gsLst>
                  <a:gs pos="50427">
                    <a:srgbClr val="FFFFFF"/>
                  </a:gs>
                  <a:gs pos="30000">
                    <a:srgbClr val="FFFFFF"/>
                  </a:gs>
                </a:gsLst>
                <a:lin ang="5400000" scaled="0"/>
              </a:gradFill>
            </a:endParaRPr>
          </a:p>
        </p:txBody>
      </p:sp>
      <p:sp>
        <p:nvSpPr>
          <p:cNvPr id="333" name="Oval 332"/>
          <p:cNvSpPr/>
          <p:nvPr/>
        </p:nvSpPr>
        <p:spPr bwMode="auto">
          <a:xfrm>
            <a:off x="8133481" y="2213009"/>
            <a:ext cx="852803" cy="852803"/>
          </a:xfrm>
          <a:prstGeom prst="ellipse">
            <a:avLst/>
          </a:prstGeom>
          <a:solidFill>
            <a:schemeClr val="bg2">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b" anchorCtr="0"/>
          <a:lstStyle/>
          <a:p>
            <a:pPr algn="ctr" defTabSz="932037"/>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334" name="Freeform 17"/>
          <p:cNvSpPr>
            <a:spLocks noEditPoints="1"/>
          </p:cNvSpPr>
          <p:nvPr/>
        </p:nvSpPr>
        <p:spPr bwMode="auto">
          <a:xfrm>
            <a:off x="8324997" y="2340912"/>
            <a:ext cx="469771" cy="597001"/>
          </a:xfrm>
          <a:custGeom>
            <a:avLst/>
            <a:gdLst>
              <a:gd name="T0" fmla="*/ 718 w 3648"/>
              <a:gd name="T1" fmla="*/ 1195 h 4636"/>
              <a:gd name="T2" fmla="*/ 2791 w 3648"/>
              <a:gd name="T3" fmla="*/ 1195 h 4636"/>
              <a:gd name="T4" fmla="*/ 2791 w 3648"/>
              <a:gd name="T5" fmla="*/ 1358 h 4636"/>
              <a:gd name="T6" fmla="*/ 718 w 3648"/>
              <a:gd name="T7" fmla="*/ 1358 h 4636"/>
              <a:gd name="T8" fmla="*/ 718 w 3648"/>
              <a:gd name="T9" fmla="*/ 1195 h 4636"/>
              <a:gd name="T10" fmla="*/ 718 w 3648"/>
              <a:gd name="T11" fmla="*/ 1195 h 4636"/>
              <a:gd name="T12" fmla="*/ 718 w 3648"/>
              <a:gd name="T13" fmla="*/ 1195 h 4636"/>
              <a:gd name="T14" fmla="*/ 718 w 3648"/>
              <a:gd name="T15" fmla="*/ 1885 h 4636"/>
              <a:gd name="T16" fmla="*/ 2791 w 3648"/>
              <a:gd name="T17" fmla="*/ 1885 h 4636"/>
              <a:gd name="T18" fmla="*/ 2791 w 3648"/>
              <a:gd name="T19" fmla="*/ 1748 h 4636"/>
              <a:gd name="T20" fmla="*/ 718 w 3648"/>
              <a:gd name="T21" fmla="*/ 1748 h 4636"/>
              <a:gd name="T22" fmla="*/ 718 w 3648"/>
              <a:gd name="T23" fmla="*/ 1885 h 4636"/>
              <a:gd name="T24" fmla="*/ 718 w 3648"/>
              <a:gd name="T25" fmla="*/ 1885 h 4636"/>
              <a:gd name="T26" fmla="*/ 718 w 3648"/>
              <a:gd name="T27" fmla="*/ 1885 h 4636"/>
              <a:gd name="T28" fmla="*/ 718 w 3648"/>
              <a:gd name="T29" fmla="*/ 2439 h 4636"/>
              <a:gd name="T30" fmla="*/ 2791 w 3648"/>
              <a:gd name="T31" fmla="*/ 2439 h 4636"/>
              <a:gd name="T32" fmla="*/ 2791 w 3648"/>
              <a:gd name="T33" fmla="*/ 2276 h 4636"/>
              <a:gd name="T34" fmla="*/ 718 w 3648"/>
              <a:gd name="T35" fmla="*/ 2276 h 4636"/>
              <a:gd name="T36" fmla="*/ 718 w 3648"/>
              <a:gd name="T37" fmla="*/ 2439 h 4636"/>
              <a:gd name="T38" fmla="*/ 718 w 3648"/>
              <a:gd name="T39" fmla="*/ 2439 h 4636"/>
              <a:gd name="T40" fmla="*/ 718 w 3648"/>
              <a:gd name="T41" fmla="*/ 2439 h 4636"/>
              <a:gd name="T42" fmla="*/ 718 w 3648"/>
              <a:gd name="T43" fmla="*/ 2966 h 4636"/>
              <a:gd name="T44" fmla="*/ 2791 w 3648"/>
              <a:gd name="T45" fmla="*/ 2966 h 4636"/>
              <a:gd name="T46" fmla="*/ 2791 w 3648"/>
              <a:gd name="T47" fmla="*/ 2803 h 4636"/>
              <a:gd name="T48" fmla="*/ 718 w 3648"/>
              <a:gd name="T49" fmla="*/ 2803 h 4636"/>
              <a:gd name="T50" fmla="*/ 718 w 3648"/>
              <a:gd name="T51" fmla="*/ 2966 h 4636"/>
              <a:gd name="T52" fmla="*/ 718 w 3648"/>
              <a:gd name="T53" fmla="*/ 2966 h 4636"/>
              <a:gd name="T54" fmla="*/ 718 w 3648"/>
              <a:gd name="T55" fmla="*/ 2966 h 4636"/>
              <a:gd name="T56" fmla="*/ 3648 w 3648"/>
              <a:gd name="T57" fmla="*/ 1131 h 4636"/>
              <a:gd name="T58" fmla="*/ 3648 w 3648"/>
              <a:gd name="T59" fmla="*/ 4636 h 4636"/>
              <a:gd name="T60" fmla="*/ 0 w 3648"/>
              <a:gd name="T61" fmla="*/ 4636 h 4636"/>
              <a:gd name="T62" fmla="*/ 0 w 3648"/>
              <a:gd name="T63" fmla="*/ 14 h 4636"/>
              <a:gd name="T64" fmla="*/ 2718 w 3648"/>
              <a:gd name="T65" fmla="*/ 14 h 4636"/>
              <a:gd name="T66" fmla="*/ 2718 w 3648"/>
              <a:gd name="T67" fmla="*/ 0 h 4636"/>
              <a:gd name="T68" fmla="*/ 3648 w 3648"/>
              <a:gd name="T69" fmla="*/ 1131 h 4636"/>
              <a:gd name="T70" fmla="*/ 3648 w 3648"/>
              <a:gd name="T71" fmla="*/ 1131 h 4636"/>
              <a:gd name="T72" fmla="*/ 3648 w 3648"/>
              <a:gd name="T73" fmla="*/ 1131 h 4636"/>
              <a:gd name="T74" fmla="*/ 3409 w 3648"/>
              <a:gd name="T75" fmla="*/ 994 h 4636"/>
              <a:gd name="T76" fmla="*/ 2692 w 3648"/>
              <a:gd name="T77" fmla="*/ 994 h 4636"/>
              <a:gd name="T78" fmla="*/ 2718 w 3648"/>
              <a:gd name="T79" fmla="*/ 265 h 4636"/>
              <a:gd name="T80" fmla="*/ 251 w 3648"/>
              <a:gd name="T81" fmla="*/ 265 h 4636"/>
              <a:gd name="T82" fmla="*/ 251 w 3648"/>
              <a:gd name="T83" fmla="*/ 4386 h 4636"/>
              <a:gd name="T84" fmla="*/ 3409 w 3648"/>
              <a:gd name="T85" fmla="*/ 4386 h 4636"/>
              <a:gd name="T86" fmla="*/ 3409 w 3648"/>
              <a:gd name="T87" fmla="*/ 994 h 4636"/>
              <a:gd name="T88" fmla="*/ 3409 w 3648"/>
              <a:gd name="T89" fmla="*/ 994 h 4636"/>
              <a:gd name="T90" fmla="*/ 3409 w 3648"/>
              <a:gd name="T91" fmla="*/ 994 h 46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648" h="4636">
                <a:moveTo>
                  <a:pt x="718" y="1195"/>
                </a:moveTo>
                <a:lnTo>
                  <a:pt x="2791" y="1195"/>
                </a:lnTo>
                <a:lnTo>
                  <a:pt x="2791" y="1358"/>
                </a:lnTo>
                <a:lnTo>
                  <a:pt x="718" y="1358"/>
                </a:lnTo>
                <a:lnTo>
                  <a:pt x="718" y="1195"/>
                </a:lnTo>
                <a:lnTo>
                  <a:pt x="718" y="1195"/>
                </a:lnTo>
                <a:lnTo>
                  <a:pt x="718" y="1195"/>
                </a:lnTo>
                <a:close/>
                <a:moveTo>
                  <a:pt x="718" y="1885"/>
                </a:moveTo>
                <a:lnTo>
                  <a:pt x="2791" y="1885"/>
                </a:lnTo>
                <a:lnTo>
                  <a:pt x="2791" y="1748"/>
                </a:lnTo>
                <a:lnTo>
                  <a:pt x="718" y="1748"/>
                </a:lnTo>
                <a:lnTo>
                  <a:pt x="718" y="1885"/>
                </a:lnTo>
                <a:lnTo>
                  <a:pt x="718" y="1885"/>
                </a:lnTo>
                <a:lnTo>
                  <a:pt x="718" y="1885"/>
                </a:lnTo>
                <a:close/>
                <a:moveTo>
                  <a:pt x="718" y="2439"/>
                </a:moveTo>
                <a:lnTo>
                  <a:pt x="2791" y="2439"/>
                </a:lnTo>
                <a:lnTo>
                  <a:pt x="2791" y="2276"/>
                </a:lnTo>
                <a:lnTo>
                  <a:pt x="718" y="2276"/>
                </a:lnTo>
                <a:lnTo>
                  <a:pt x="718" y="2439"/>
                </a:lnTo>
                <a:lnTo>
                  <a:pt x="718" y="2439"/>
                </a:lnTo>
                <a:lnTo>
                  <a:pt x="718" y="2439"/>
                </a:lnTo>
                <a:close/>
                <a:moveTo>
                  <a:pt x="718" y="2966"/>
                </a:moveTo>
                <a:lnTo>
                  <a:pt x="2791" y="2966"/>
                </a:lnTo>
                <a:lnTo>
                  <a:pt x="2791" y="2803"/>
                </a:lnTo>
                <a:lnTo>
                  <a:pt x="718" y="2803"/>
                </a:lnTo>
                <a:lnTo>
                  <a:pt x="718" y="2966"/>
                </a:lnTo>
                <a:lnTo>
                  <a:pt x="718" y="2966"/>
                </a:lnTo>
                <a:lnTo>
                  <a:pt x="718" y="2966"/>
                </a:lnTo>
                <a:close/>
                <a:moveTo>
                  <a:pt x="3648" y="1131"/>
                </a:moveTo>
                <a:lnTo>
                  <a:pt x="3648" y="4636"/>
                </a:lnTo>
                <a:lnTo>
                  <a:pt x="0" y="4636"/>
                </a:lnTo>
                <a:lnTo>
                  <a:pt x="0" y="14"/>
                </a:lnTo>
                <a:lnTo>
                  <a:pt x="2718" y="14"/>
                </a:lnTo>
                <a:lnTo>
                  <a:pt x="2718" y="0"/>
                </a:lnTo>
                <a:lnTo>
                  <a:pt x="3648" y="1131"/>
                </a:lnTo>
                <a:lnTo>
                  <a:pt x="3648" y="1131"/>
                </a:lnTo>
                <a:lnTo>
                  <a:pt x="3648" y="1131"/>
                </a:lnTo>
                <a:close/>
                <a:moveTo>
                  <a:pt x="3409" y="994"/>
                </a:moveTo>
                <a:lnTo>
                  <a:pt x="2692" y="994"/>
                </a:lnTo>
                <a:lnTo>
                  <a:pt x="2718" y="265"/>
                </a:lnTo>
                <a:lnTo>
                  <a:pt x="251" y="265"/>
                </a:lnTo>
                <a:lnTo>
                  <a:pt x="251" y="4386"/>
                </a:lnTo>
                <a:lnTo>
                  <a:pt x="3409" y="4386"/>
                </a:lnTo>
                <a:lnTo>
                  <a:pt x="3409" y="994"/>
                </a:lnTo>
                <a:lnTo>
                  <a:pt x="3409" y="994"/>
                </a:lnTo>
                <a:lnTo>
                  <a:pt x="3409" y="994"/>
                </a:lnTo>
                <a:close/>
              </a:path>
            </a:pathLst>
          </a:custGeom>
          <a:solidFill>
            <a:schemeClr val="bg1"/>
          </a:solidFill>
          <a:ln>
            <a:noFill/>
          </a:ln>
        </p:spPr>
        <p:txBody>
          <a:bodyPr vert="horz" wrap="square" lIns="91403" tIns="45701" rIns="91403" bIns="45701" numCol="1" anchor="t" anchorCtr="0" compatLnSpc="1">
            <a:prstTxWarp prst="textNoShape">
              <a:avLst/>
            </a:prstTxWarp>
          </a:bodyPr>
          <a:lstStyle/>
          <a:p>
            <a:endParaRPr lang="en-US" sz="1799">
              <a:solidFill>
                <a:srgbClr val="404040"/>
              </a:solidFill>
            </a:endParaRPr>
          </a:p>
        </p:txBody>
      </p:sp>
      <p:sp>
        <p:nvSpPr>
          <p:cNvPr id="337" name="Oval 336"/>
          <p:cNvSpPr/>
          <p:nvPr/>
        </p:nvSpPr>
        <p:spPr bwMode="auto">
          <a:xfrm>
            <a:off x="9360482" y="2213009"/>
            <a:ext cx="852803" cy="852803"/>
          </a:xfrm>
          <a:prstGeom prst="ellipse">
            <a:avLst/>
          </a:prstGeom>
          <a:solidFill>
            <a:schemeClr val="bg2">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b" anchorCtr="0"/>
          <a:lstStyle/>
          <a:p>
            <a:pPr algn="ctr" defTabSz="932037"/>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338" name="Freeform 337"/>
          <p:cNvSpPr>
            <a:spLocks noEditPoints="1"/>
          </p:cNvSpPr>
          <p:nvPr/>
        </p:nvSpPr>
        <p:spPr bwMode="auto">
          <a:xfrm>
            <a:off x="9491984" y="2386528"/>
            <a:ext cx="589803" cy="505765"/>
          </a:xfrm>
          <a:custGeom>
            <a:avLst/>
            <a:gdLst>
              <a:gd name="T0" fmla="*/ 1173 w 1958"/>
              <a:gd name="T1" fmla="*/ 413 h 1678"/>
              <a:gd name="T2" fmla="*/ 1292 w 1958"/>
              <a:gd name="T3" fmla="*/ 532 h 1678"/>
              <a:gd name="T4" fmla="*/ 1292 w 1958"/>
              <a:gd name="T5" fmla="*/ 1063 h 1678"/>
              <a:gd name="T6" fmla="*/ 1173 w 1958"/>
              <a:gd name="T7" fmla="*/ 1182 h 1678"/>
              <a:gd name="T8" fmla="*/ 1173 w 1958"/>
              <a:gd name="T9" fmla="*/ 1182 h 1678"/>
              <a:gd name="T10" fmla="*/ 1173 w 1958"/>
              <a:gd name="T11" fmla="*/ 1559 h 1678"/>
              <a:gd name="T12" fmla="*/ 1061 w 1958"/>
              <a:gd name="T13" fmla="*/ 1678 h 1678"/>
              <a:gd name="T14" fmla="*/ 893 w 1958"/>
              <a:gd name="T15" fmla="*/ 1678 h 1678"/>
              <a:gd name="T16" fmla="*/ 781 w 1958"/>
              <a:gd name="T17" fmla="*/ 1559 h 1678"/>
              <a:gd name="T18" fmla="*/ 781 w 1958"/>
              <a:gd name="T19" fmla="*/ 1182 h 1678"/>
              <a:gd name="T20" fmla="*/ 781 w 1958"/>
              <a:gd name="T21" fmla="*/ 1182 h 1678"/>
              <a:gd name="T22" fmla="*/ 662 w 1958"/>
              <a:gd name="T23" fmla="*/ 1063 h 1678"/>
              <a:gd name="T24" fmla="*/ 662 w 1958"/>
              <a:gd name="T25" fmla="*/ 532 h 1678"/>
              <a:gd name="T26" fmla="*/ 781 w 1958"/>
              <a:gd name="T27" fmla="*/ 413 h 1678"/>
              <a:gd name="T28" fmla="*/ 1173 w 1958"/>
              <a:gd name="T29" fmla="*/ 413 h 1678"/>
              <a:gd name="T30" fmla="*/ 789 w 1958"/>
              <a:gd name="T31" fmla="*/ 188 h 1678"/>
              <a:gd name="T32" fmla="*/ 977 w 1958"/>
              <a:gd name="T33" fmla="*/ 376 h 1678"/>
              <a:gd name="T34" fmla="*/ 1164 w 1958"/>
              <a:gd name="T35" fmla="*/ 188 h 1678"/>
              <a:gd name="T36" fmla="*/ 977 w 1958"/>
              <a:gd name="T37" fmla="*/ 0 h 1678"/>
              <a:gd name="T38" fmla="*/ 789 w 1958"/>
              <a:gd name="T39" fmla="*/ 188 h 1678"/>
              <a:gd name="T40" fmla="*/ 1861 w 1958"/>
              <a:gd name="T41" fmla="*/ 461 h 1678"/>
              <a:gd name="T42" fmla="*/ 1527 w 1958"/>
              <a:gd name="T43" fmla="*/ 461 h 1678"/>
              <a:gd name="T44" fmla="*/ 1429 w 1958"/>
              <a:gd name="T45" fmla="*/ 559 h 1678"/>
              <a:gd name="T46" fmla="*/ 1429 w 1958"/>
              <a:gd name="T47" fmla="*/ 1015 h 1678"/>
              <a:gd name="T48" fmla="*/ 1527 w 1958"/>
              <a:gd name="T49" fmla="*/ 1113 h 1678"/>
              <a:gd name="T50" fmla="*/ 1527 w 1958"/>
              <a:gd name="T51" fmla="*/ 1113 h 1678"/>
              <a:gd name="T52" fmla="*/ 1527 w 1958"/>
              <a:gd name="T53" fmla="*/ 1442 h 1678"/>
              <a:gd name="T54" fmla="*/ 1617 w 1958"/>
              <a:gd name="T55" fmla="*/ 1541 h 1678"/>
              <a:gd name="T56" fmla="*/ 1763 w 1958"/>
              <a:gd name="T57" fmla="*/ 1541 h 1678"/>
              <a:gd name="T58" fmla="*/ 1861 w 1958"/>
              <a:gd name="T59" fmla="*/ 1442 h 1678"/>
              <a:gd name="T60" fmla="*/ 1861 w 1958"/>
              <a:gd name="T61" fmla="*/ 1113 h 1678"/>
              <a:gd name="T62" fmla="*/ 1861 w 1958"/>
              <a:gd name="T63" fmla="*/ 1113 h 1678"/>
              <a:gd name="T64" fmla="*/ 1958 w 1958"/>
              <a:gd name="T65" fmla="*/ 1015 h 1678"/>
              <a:gd name="T66" fmla="*/ 1958 w 1958"/>
              <a:gd name="T67" fmla="*/ 559 h 1678"/>
              <a:gd name="T68" fmla="*/ 1861 w 1958"/>
              <a:gd name="T69" fmla="*/ 461 h 1678"/>
              <a:gd name="T70" fmla="*/ 1530 w 1958"/>
              <a:gd name="T71" fmla="*/ 265 h 1678"/>
              <a:gd name="T72" fmla="*/ 1691 w 1958"/>
              <a:gd name="T73" fmla="*/ 424 h 1678"/>
              <a:gd name="T74" fmla="*/ 1853 w 1958"/>
              <a:gd name="T75" fmla="*/ 265 h 1678"/>
              <a:gd name="T76" fmla="*/ 1691 w 1958"/>
              <a:gd name="T77" fmla="*/ 106 h 1678"/>
              <a:gd name="T78" fmla="*/ 1530 w 1958"/>
              <a:gd name="T79" fmla="*/ 265 h 1678"/>
              <a:gd name="T80" fmla="*/ 432 w 1958"/>
              <a:gd name="T81" fmla="*/ 461 h 1678"/>
              <a:gd name="T82" fmla="*/ 98 w 1958"/>
              <a:gd name="T83" fmla="*/ 461 h 1678"/>
              <a:gd name="T84" fmla="*/ 0 w 1958"/>
              <a:gd name="T85" fmla="*/ 559 h 1678"/>
              <a:gd name="T86" fmla="*/ 0 w 1958"/>
              <a:gd name="T87" fmla="*/ 1015 h 1678"/>
              <a:gd name="T88" fmla="*/ 98 w 1958"/>
              <a:gd name="T89" fmla="*/ 1113 h 1678"/>
              <a:gd name="T90" fmla="*/ 98 w 1958"/>
              <a:gd name="T91" fmla="*/ 1113 h 1678"/>
              <a:gd name="T92" fmla="*/ 98 w 1958"/>
              <a:gd name="T93" fmla="*/ 1442 h 1678"/>
              <a:gd name="T94" fmla="*/ 195 w 1958"/>
              <a:gd name="T95" fmla="*/ 1541 h 1678"/>
              <a:gd name="T96" fmla="*/ 341 w 1958"/>
              <a:gd name="T97" fmla="*/ 1541 h 1678"/>
              <a:gd name="T98" fmla="*/ 432 w 1958"/>
              <a:gd name="T99" fmla="*/ 1442 h 1678"/>
              <a:gd name="T100" fmla="*/ 432 w 1958"/>
              <a:gd name="T101" fmla="*/ 1113 h 1678"/>
              <a:gd name="T102" fmla="*/ 432 w 1958"/>
              <a:gd name="T103" fmla="*/ 1113 h 1678"/>
              <a:gd name="T104" fmla="*/ 529 w 1958"/>
              <a:gd name="T105" fmla="*/ 1015 h 1678"/>
              <a:gd name="T106" fmla="*/ 529 w 1958"/>
              <a:gd name="T107" fmla="*/ 559 h 1678"/>
              <a:gd name="T108" fmla="*/ 432 w 1958"/>
              <a:gd name="T109" fmla="*/ 461 h 1678"/>
              <a:gd name="T110" fmla="*/ 101 w 1958"/>
              <a:gd name="T111" fmla="*/ 265 h 1678"/>
              <a:gd name="T112" fmla="*/ 262 w 1958"/>
              <a:gd name="T113" fmla="*/ 424 h 1678"/>
              <a:gd name="T114" fmla="*/ 423 w 1958"/>
              <a:gd name="T115" fmla="*/ 265 h 1678"/>
              <a:gd name="T116" fmla="*/ 262 w 1958"/>
              <a:gd name="T117" fmla="*/ 106 h 1678"/>
              <a:gd name="T118" fmla="*/ 101 w 1958"/>
              <a:gd name="T119" fmla="*/ 265 h 1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958" h="1678">
                <a:moveTo>
                  <a:pt x="1173" y="413"/>
                </a:moveTo>
                <a:cubicBezTo>
                  <a:pt x="1236" y="413"/>
                  <a:pt x="1292" y="469"/>
                  <a:pt x="1292" y="532"/>
                </a:cubicBezTo>
                <a:cubicBezTo>
                  <a:pt x="1292" y="532"/>
                  <a:pt x="1292" y="532"/>
                  <a:pt x="1292" y="1063"/>
                </a:cubicBezTo>
                <a:cubicBezTo>
                  <a:pt x="1292" y="1126"/>
                  <a:pt x="1236" y="1182"/>
                  <a:pt x="1173" y="1182"/>
                </a:cubicBezTo>
                <a:cubicBezTo>
                  <a:pt x="1173" y="1182"/>
                  <a:pt x="1173" y="1182"/>
                  <a:pt x="1173" y="1182"/>
                </a:cubicBezTo>
                <a:cubicBezTo>
                  <a:pt x="1173" y="1182"/>
                  <a:pt x="1173" y="1182"/>
                  <a:pt x="1173" y="1559"/>
                </a:cubicBezTo>
                <a:cubicBezTo>
                  <a:pt x="1173" y="1622"/>
                  <a:pt x="1124" y="1678"/>
                  <a:pt x="1061" y="1678"/>
                </a:cubicBezTo>
                <a:cubicBezTo>
                  <a:pt x="1061" y="1678"/>
                  <a:pt x="1061" y="1678"/>
                  <a:pt x="893" y="1678"/>
                </a:cubicBezTo>
                <a:cubicBezTo>
                  <a:pt x="830" y="1678"/>
                  <a:pt x="781" y="1622"/>
                  <a:pt x="781" y="1559"/>
                </a:cubicBezTo>
                <a:cubicBezTo>
                  <a:pt x="781" y="1559"/>
                  <a:pt x="781" y="1559"/>
                  <a:pt x="781" y="1182"/>
                </a:cubicBezTo>
                <a:cubicBezTo>
                  <a:pt x="781" y="1182"/>
                  <a:pt x="781" y="1182"/>
                  <a:pt x="781" y="1182"/>
                </a:cubicBezTo>
                <a:cubicBezTo>
                  <a:pt x="718" y="1182"/>
                  <a:pt x="662" y="1126"/>
                  <a:pt x="662" y="1063"/>
                </a:cubicBezTo>
                <a:cubicBezTo>
                  <a:pt x="662" y="1063"/>
                  <a:pt x="662" y="1063"/>
                  <a:pt x="662" y="532"/>
                </a:cubicBezTo>
                <a:cubicBezTo>
                  <a:pt x="662" y="469"/>
                  <a:pt x="718" y="413"/>
                  <a:pt x="781" y="413"/>
                </a:cubicBezTo>
                <a:cubicBezTo>
                  <a:pt x="781" y="413"/>
                  <a:pt x="781" y="413"/>
                  <a:pt x="1173" y="413"/>
                </a:cubicBezTo>
                <a:close/>
                <a:moveTo>
                  <a:pt x="789" y="188"/>
                </a:moveTo>
                <a:cubicBezTo>
                  <a:pt x="789" y="292"/>
                  <a:pt x="873" y="376"/>
                  <a:pt x="977" y="376"/>
                </a:cubicBezTo>
                <a:cubicBezTo>
                  <a:pt x="1080" y="376"/>
                  <a:pt x="1164" y="292"/>
                  <a:pt x="1164" y="188"/>
                </a:cubicBezTo>
                <a:cubicBezTo>
                  <a:pt x="1164" y="84"/>
                  <a:pt x="1080" y="0"/>
                  <a:pt x="977" y="0"/>
                </a:cubicBezTo>
                <a:cubicBezTo>
                  <a:pt x="873" y="0"/>
                  <a:pt x="789" y="84"/>
                  <a:pt x="789" y="188"/>
                </a:cubicBezTo>
                <a:close/>
                <a:moveTo>
                  <a:pt x="1861" y="461"/>
                </a:moveTo>
                <a:cubicBezTo>
                  <a:pt x="1527" y="461"/>
                  <a:pt x="1527" y="461"/>
                  <a:pt x="1527" y="461"/>
                </a:cubicBezTo>
                <a:cubicBezTo>
                  <a:pt x="1471" y="461"/>
                  <a:pt x="1429" y="503"/>
                  <a:pt x="1429" y="559"/>
                </a:cubicBezTo>
                <a:cubicBezTo>
                  <a:pt x="1429" y="1015"/>
                  <a:pt x="1429" y="1015"/>
                  <a:pt x="1429" y="1015"/>
                </a:cubicBezTo>
                <a:cubicBezTo>
                  <a:pt x="1429" y="1071"/>
                  <a:pt x="1471" y="1113"/>
                  <a:pt x="1527" y="1113"/>
                </a:cubicBezTo>
                <a:cubicBezTo>
                  <a:pt x="1527" y="1113"/>
                  <a:pt x="1527" y="1113"/>
                  <a:pt x="1527" y="1113"/>
                </a:cubicBezTo>
                <a:cubicBezTo>
                  <a:pt x="1527" y="1442"/>
                  <a:pt x="1527" y="1442"/>
                  <a:pt x="1527" y="1442"/>
                </a:cubicBezTo>
                <a:cubicBezTo>
                  <a:pt x="1527" y="1499"/>
                  <a:pt x="1568" y="1541"/>
                  <a:pt x="1617" y="1541"/>
                </a:cubicBezTo>
                <a:cubicBezTo>
                  <a:pt x="1763" y="1541"/>
                  <a:pt x="1763" y="1541"/>
                  <a:pt x="1763" y="1541"/>
                </a:cubicBezTo>
                <a:cubicBezTo>
                  <a:pt x="1819" y="1541"/>
                  <a:pt x="1861" y="1499"/>
                  <a:pt x="1861" y="1442"/>
                </a:cubicBezTo>
                <a:cubicBezTo>
                  <a:pt x="1861" y="1113"/>
                  <a:pt x="1861" y="1113"/>
                  <a:pt x="1861" y="1113"/>
                </a:cubicBezTo>
                <a:cubicBezTo>
                  <a:pt x="1861" y="1113"/>
                  <a:pt x="1861" y="1113"/>
                  <a:pt x="1861" y="1113"/>
                </a:cubicBezTo>
                <a:cubicBezTo>
                  <a:pt x="1917" y="1113"/>
                  <a:pt x="1958" y="1071"/>
                  <a:pt x="1958" y="1015"/>
                </a:cubicBezTo>
                <a:cubicBezTo>
                  <a:pt x="1958" y="559"/>
                  <a:pt x="1958" y="559"/>
                  <a:pt x="1958" y="559"/>
                </a:cubicBezTo>
                <a:cubicBezTo>
                  <a:pt x="1958" y="503"/>
                  <a:pt x="1917" y="461"/>
                  <a:pt x="1861" y="461"/>
                </a:cubicBezTo>
                <a:close/>
                <a:moveTo>
                  <a:pt x="1530" y="265"/>
                </a:moveTo>
                <a:cubicBezTo>
                  <a:pt x="1530" y="353"/>
                  <a:pt x="1602" y="424"/>
                  <a:pt x="1691" y="424"/>
                </a:cubicBezTo>
                <a:cubicBezTo>
                  <a:pt x="1780" y="424"/>
                  <a:pt x="1853" y="353"/>
                  <a:pt x="1853" y="265"/>
                </a:cubicBezTo>
                <a:cubicBezTo>
                  <a:pt x="1853" y="177"/>
                  <a:pt x="1780" y="106"/>
                  <a:pt x="1691" y="106"/>
                </a:cubicBezTo>
                <a:cubicBezTo>
                  <a:pt x="1602" y="106"/>
                  <a:pt x="1530" y="177"/>
                  <a:pt x="1530" y="265"/>
                </a:cubicBezTo>
                <a:close/>
                <a:moveTo>
                  <a:pt x="432" y="461"/>
                </a:moveTo>
                <a:cubicBezTo>
                  <a:pt x="98" y="461"/>
                  <a:pt x="98" y="461"/>
                  <a:pt x="98" y="461"/>
                </a:cubicBezTo>
                <a:cubicBezTo>
                  <a:pt x="42" y="461"/>
                  <a:pt x="0" y="503"/>
                  <a:pt x="0" y="559"/>
                </a:cubicBezTo>
                <a:cubicBezTo>
                  <a:pt x="0" y="1015"/>
                  <a:pt x="0" y="1015"/>
                  <a:pt x="0" y="1015"/>
                </a:cubicBezTo>
                <a:cubicBezTo>
                  <a:pt x="0" y="1071"/>
                  <a:pt x="42" y="1113"/>
                  <a:pt x="98" y="1113"/>
                </a:cubicBezTo>
                <a:cubicBezTo>
                  <a:pt x="98" y="1113"/>
                  <a:pt x="98" y="1113"/>
                  <a:pt x="98" y="1113"/>
                </a:cubicBezTo>
                <a:cubicBezTo>
                  <a:pt x="98" y="1442"/>
                  <a:pt x="98" y="1442"/>
                  <a:pt x="98" y="1442"/>
                </a:cubicBezTo>
                <a:cubicBezTo>
                  <a:pt x="98" y="1499"/>
                  <a:pt x="139" y="1541"/>
                  <a:pt x="195" y="1541"/>
                </a:cubicBezTo>
                <a:cubicBezTo>
                  <a:pt x="341" y="1541"/>
                  <a:pt x="341" y="1541"/>
                  <a:pt x="341" y="1541"/>
                </a:cubicBezTo>
                <a:cubicBezTo>
                  <a:pt x="390" y="1541"/>
                  <a:pt x="432" y="1499"/>
                  <a:pt x="432" y="1442"/>
                </a:cubicBezTo>
                <a:cubicBezTo>
                  <a:pt x="432" y="1113"/>
                  <a:pt x="432" y="1113"/>
                  <a:pt x="432" y="1113"/>
                </a:cubicBezTo>
                <a:cubicBezTo>
                  <a:pt x="432" y="1113"/>
                  <a:pt x="432" y="1113"/>
                  <a:pt x="432" y="1113"/>
                </a:cubicBezTo>
                <a:cubicBezTo>
                  <a:pt x="488" y="1113"/>
                  <a:pt x="529" y="1071"/>
                  <a:pt x="529" y="1015"/>
                </a:cubicBezTo>
                <a:cubicBezTo>
                  <a:pt x="529" y="559"/>
                  <a:pt x="529" y="559"/>
                  <a:pt x="529" y="559"/>
                </a:cubicBezTo>
                <a:cubicBezTo>
                  <a:pt x="529" y="503"/>
                  <a:pt x="488" y="461"/>
                  <a:pt x="432" y="461"/>
                </a:cubicBezTo>
                <a:close/>
                <a:moveTo>
                  <a:pt x="101" y="265"/>
                </a:moveTo>
                <a:cubicBezTo>
                  <a:pt x="101" y="353"/>
                  <a:pt x="173" y="424"/>
                  <a:pt x="262" y="424"/>
                </a:cubicBezTo>
                <a:cubicBezTo>
                  <a:pt x="351" y="424"/>
                  <a:pt x="423" y="353"/>
                  <a:pt x="423" y="265"/>
                </a:cubicBezTo>
                <a:cubicBezTo>
                  <a:pt x="423" y="177"/>
                  <a:pt x="351" y="106"/>
                  <a:pt x="262" y="106"/>
                </a:cubicBezTo>
                <a:cubicBezTo>
                  <a:pt x="173" y="106"/>
                  <a:pt x="101" y="177"/>
                  <a:pt x="101" y="265"/>
                </a:cubicBezTo>
                <a:close/>
              </a:path>
            </a:pathLst>
          </a:custGeom>
          <a:solidFill>
            <a:schemeClr val="bg1"/>
          </a:solidFill>
          <a:ln>
            <a:noFill/>
          </a:ln>
        </p:spPr>
        <p:txBody>
          <a:bodyPr vert="horz" wrap="square" lIns="91403" tIns="45701" rIns="91403" bIns="45701" numCol="1" anchor="t" anchorCtr="0" compatLnSpc="1">
            <a:prstTxWarp prst="textNoShape">
              <a:avLst/>
            </a:prstTxWarp>
          </a:bodyPr>
          <a:lstStyle/>
          <a:p>
            <a:endParaRPr lang="en-US" sz="1799">
              <a:solidFill>
                <a:srgbClr val="404040"/>
              </a:solidFill>
            </a:endParaRPr>
          </a:p>
        </p:txBody>
      </p:sp>
      <p:sp>
        <p:nvSpPr>
          <p:cNvPr id="340" name="Oval 339"/>
          <p:cNvSpPr/>
          <p:nvPr/>
        </p:nvSpPr>
        <p:spPr bwMode="auto">
          <a:xfrm>
            <a:off x="10587482" y="2213009"/>
            <a:ext cx="852803" cy="852803"/>
          </a:xfrm>
          <a:prstGeom prst="ellipse">
            <a:avLst/>
          </a:prstGeom>
          <a:solidFill>
            <a:schemeClr val="bg2">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b" anchorCtr="0"/>
          <a:lstStyle/>
          <a:p>
            <a:pPr algn="ctr" defTabSz="932037"/>
            <a:endParaRPr lang="en-US" sz="800" dirty="0">
              <a:gradFill>
                <a:gsLst>
                  <a:gs pos="0">
                    <a:srgbClr val="FFFFFF"/>
                  </a:gs>
                  <a:gs pos="100000">
                    <a:srgbClr val="FFFFFF"/>
                  </a:gs>
                </a:gsLst>
                <a:lin ang="5400000" scaled="0"/>
              </a:gradFill>
              <a:ea typeface="Segoe UI" pitchFamily="34" charset="0"/>
              <a:cs typeface="Segoe UI" pitchFamily="34" charset="0"/>
            </a:endParaRPr>
          </a:p>
        </p:txBody>
      </p:sp>
      <p:grpSp>
        <p:nvGrpSpPr>
          <p:cNvPr id="11" name="Group 10"/>
          <p:cNvGrpSpPr/>
          <p:nvPr/>
        </p:nvGrpSpPr>
        <p:grpSpPr>
          <a:xfrm>
            <a:off x="10736071" y="2397221"/>
            <a:ext cx="555628" cy="484382"/>
            <a:chOff x="10450695" y="2384201"/>
            <a:chExt cx="683568" cy="595918"/>
          </a:xfrm>
        </p:grpSpPr>
        <p:sp>
          <p:nvSpPr>
            <p:cNvPr id="10" name="Rectangle 9"/>
            <p:cNvSpPr/>
            <p:nvPr/>
          </p:nvSpPr>
          <p:spPr bwMode="auto">
            <a:xfrm>
              <a:off x="10450695" y="2384201"/>
              <a:ext cx="595918" cy="595918"/>
            </a:xfrm>
            <a:prstGeom prst="rect">
              <a:avLst/>
            </a:prstGeom>
            <a:noFill/>
            <a:ln w="31750">
              <a:solidFill>
                <a:schemeClr val="bg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b" anchorCtr="0"/>
            <a:lstStyle/>
            <a:p>
              <a:pPr algn="ctr" defTabSz="932037"/>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9" name="Freeform 5"/>
            <p:cNvSpPr>
              <a:spLocks/>
            </p:cNvSpPr>
            <p:nvPr/>
          </p:nvSpPr>
          <p:spPr bwMode="auto">
            <a:xfrm>
              <a:off x="10496281" y="2446461"/>
              <a:ext cx="637982" cy="488956"/>
            </a:xfrm>
            <a:custGeom>
              <a:avLst/>
              <a:gdLst>
                <a:gd name="T0" fmla="*/ 2264 w 2306"/>
                <a:gd name="T1" fmla="*/ 244 h 1766"/>
                <a:gd name="T2" fmla="*/ 2062 w 2306"/>
                <a:gd name="T3" fmla="*/ 41 h 1766"/>
                <a:gd name="T4" fmla="*/ 1961 w 2306"/>
                <a:gd name="T5" fmla="*/ 0 h 1766"/>
                <a:gd name="T6" fmla="*/ 1859 w 2306"/>
                <a:gd name="T7" fmla="*/ 41 h 1766"/>
                <a:gd name="T8" fmla="*/ 884 w 2306"/>
                <a:gd name="T9" fmla="*/ 1018 h 1766"/>
                <a:gd name="T10" fmla="*/ 447 w 2306"/>
                <a:gd name="T11" fmla="*/ 580 h 1766"/>
                <a:gd name="T12" fmla="*/ 345 w 2306"/>
                <a:gd name="T13" fmla="*/ 538 h 1766"/>
                <a:gd name="T14" fmla="*/ 244 w 2306"/>
                <a:gd name="T15" fmla="*/ 580 h 1766"/>
                <a:gd name="T16" fmla="*/ 42 w 2306"/>
                <a:gd name="T17" fmla="*/ 782 h 1766"/>
                <a:gd name="T18" fmla="*/ 0 w 2306"/>
                <a:gd name="T19" fmla="*/ 883 h 1766"/>
                <a:gd name="T20" fmla="*/ 42 w 2306"/>
                <a:gd name="T21" fmla="*/ 984 h 1766"/>
                <a:gd name="T22" fmla="*/ 580 w 2306"/>
                <a:gd name="T23" fmla="*/ 1522 h 1766"/>
                <a:gd name="T24" fmla="*/ 783 w 2306"/>
                <a:gd name="T25" fmla="*/ 1725 h 1766"/>
                <a:gd name="T26" fmla="*/ 884 w 2306"/>
                <a:gd name="T27" fmla="*/ 1766 h 1766"/>
                <a:gd name="T28" fmla="*/ 985 w 2306"/>
                <a:gd name="T29" fmla="*/ 1725 h 1766"/>
                <a:gd name="T30" fmla="*/ 1187 w 2306"/>
                <a:gd name="T31" fmla="*/ 1522 h 1766"/>
                <a:gd name="T32" fmla="*/ 2264 w 2306"/>
                <a:gd name="T33" fmla="*/ 446 h 1766"/>
                <a:gd name="T34" fmla="*/ 2306 w 2306"/>
                <a:gd name="T35" fmla="*/ 345 h 1766"/>
                <a:gd name="T36" fmla="*/ 2264 w 2306"/>
                <a:gd name="T37" fmla="*/ 244 h 17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06" h="1766">
                  <a:moveTo>
                    <a:pt x="2264" y="244"/>
                  </a:moveTo>
                  <a:cubicBezTo>
                    <a:pt x="2062" y="41"/>
                    <a:pt x="2062" y="41"/>
                    <a:pt x="2062" y="41"/>
                  </a:cubicBezTo>
                  <a:cubicBezTo>
                    <a:pt x="2034" y="14"/>
                    <a:pt x="2000" y="0"/>
                    <a:pt x="1961" y="0"/>
                  </a:cubicBezTo>
                  <a:cubicBezTo>
                    <a:pt x="1921" y="0"/>
                    <a:pt x="1887" y="14"/>
                    <a:pt x="1859" y="41"/>
                  </a:cubicBezTo>
                  <a:cubicBezTo>
                    <a:pt x="884" y="1018"/>
                    <a:pt x="884" y="1018"/>
                    <a:pt x="884" y="1018"/>
                  </a:cubicBezTo>
                  <a:cubicBezTo>
                    <a:pt x="447" y="580"/>
                    <a:pt x="447" y="580"/>
                    <a:pt x="447" y="580"/>
                  </a:cubicBezTo>
                  <a:cubicBezTo>
                    <a:pt x="419" y="552"/>
                    <a:pt x="385" y="538"/>
                    <a:pt x="345" y="538"/>
                  </a:cubicBezTo>
                  <a:cubicBezTo>
                    <a:pt x="306" y="538"/>
                    <a:pt x="272" y="552"/>
                    <a:pt x="244" y="580"/>
                  </a:cubicBezTo>
                  <a:cubicBezTo>
                    <a:pt x="42" y="782"/>
                    <a:pt x="42" y="782"/>
                    <a:pt x="42" y="782"/>
                  </a:cubicBezTo>
                  <a:cubicBezTo>
                    <a:pt x="14" y="810"/>
                    <a:pt x="0" y="843"/>
                    <a:pt x="0" y="883"/>
                  </a:cubicBezTo>
                  <a:cubicBezTo>
                    <a:pt x="0" y="923"/>
                    <a:pt x="14" y="956"/>
                    <a:pt x="42" y="984"/>
                  </a:cubicBezTo>
                  <a:cubicBezTo>
                    <a:pt x="580" y="1522"/>
                    <a:pt x="580" y="1522"/>
                    <a:pt x="580" y="1522"/>
                  </a:cubicBezTo>
                  <a:cubicBezTo>
                    <a:pt x="783" y="1725"/>
                    <a:pt x="783" y="1725"/>
                    <a:pt x="783" y="1725"/>
                  </a:cubicBezTo>
                  <a:cubicBezTo>
                    <a:pt x="810" y="1752"/>
                    <a:pt x="844" y="1766"/>
                    <a:pt x="884" y="1766"/>
                  </a:cubicBezTo>
                  <a:cubicBezTo>
                    <a:pt x="923" y="1766"/>
                    <a:pt x="957" y="1752"/>
                    <a:pt x="985" y="1725"/>
                  </a:cubicBezTo>
                  <a:cubicBezTo>
                    <a:pt x="1187" y="1522"/>
                    <a:pt x="1187" y="1522"/>
                    <a:pt x="1187" y="1522"/>
                  </a:cubicBezTo>
                  <a:cubicBezTo>
                    <a:pt x="2264" y="446"/>
                    <a:pt x="2264" y="446"/>
                    <a:pt x="2264" y="446"/>
                  </a:cubicBezTo>
                  <a:cubicBezTo>
                    <a:pt x="2292" y="418"/>
                    <a:pt x="2306" y="384"/>
                    <a:pt x="2306" y="345"/>
                  </a:cubicBezTo>
                  <a:cubicBezTo>
                    <a:pt x="2306" y="305"/>
                    <a:pt x="2292" y="271"/>
                    <a:pt x="2264" y="244"/>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1" rIns="91403" bIns="45701" numCol="1" anchor="t" anchorCtr="0" compatLnSpc="1">
              <a:prstTxWarp prst="textNoShape">
                <a:avLst/>
              </a:prstTxWarp>
            </a:bodyPr>
            <a:lstStyle/>
            <a:p>
              <a:endParaRPr lang="en-US" sz="1799">
                <a:solidFill>
                  <a:srgbClr val="404040"/>
                </a:solidFill>
              </a:endParaRPr>
            </a:p>
          </p:txBody>
        </p:sp>
      </p:grpSp>
      <p:grpSp>
        <p:nvGrpSpPr>
          <p:cNvPr id="679" name="Group 678"/>
          <p:cNvGrpSpPr/>
          <p:nvPr/>
        </p:nvGrpSpPr>
        <p:grpSpPr>
          <a:xfrm>
            <a:off x="10281484" y="4552903"/>
            <a:ext cx="1343841" cy="1061629"/>
            <a:chOff x="9972097" y="4402078"/>
            <a:chExt cx="1344382" cy="1062056"/>
          </a:xfrm>
        </p:grpSpPr>
        <p:grpSp>
          <p:nvGrpSpPr>
            <p:cNvPr id="678" name="Group 677"/>
            <p:cNvGrpSpPr/>
            <p:nvPr/>
          </p:nvGrpSpPr>
          <p:grpSpPr>
            <a:xfrm>
              <a:off x="9973234" y="4402078"/>
              <a:ext cx="1342109" cy="1062056"/>
              <a:chOff x="10031532" y="4402078"/>
              <a:chExt cx="1342109" cy="1062056"/>
            </a:xfrm>
          </p:grpSpPr>
          <p:sp>
            <p:nvSpPr>
              <p:cNvPr id="677" name="Rectangle 676"/>
              <p:cNvSpPr/>
              <p:nvPr/>
            </p:nvSpPr>
            <p:spPr bwMode="auto">
              <a:xfrm>
                <a:off x="10031532" y="4402078"/>
                <a:ext cx="757785" cy="1054200"/>
              </a:xfrm>
              <a:prstGeom prst="rect">
                <a:avLst/>
              </a:prstGeom>
              <a:solidFill>
                <a:srgbClr val="9FB80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b" anchorCtr="0"/>
              <a:lstStyle/>
              <a:p>
                <a:pPr algn="ctr" defTabSz="932037"/>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641" name="Rectangle 640"/>
              <p:cNvSpPr/>
              <p:nvPr/>
            </p:nvSpPr>
            <p:spPr>
              <a:xfrm>
                <a:off x="10042902" y="4411102"/>
                <a:ext cx="1321875" cy="1053032"/>
              </a:xfrm>
              <a:custGeom>
                <a:avLst/>
                <a:gdLst>
                  <a:gd name="connsiteX0" fmla="*/ 0 w 1339601"/>
                  <a:gd name="connsiteY0" fmla="*/ 0 h 922774"/>
                  <a:gd name="connsiteX1" fmla="*/ 1339601 w 1339601"/>
                  <a:gd name="connsiteY1" fmla="*/ 0 h 922774"/>
                  <a:gd name="connsiteX2" fmla="*/ 1339601 w 1339601"/>
                  <a:gd name="connsiteY2" fmla="*/ 922774 h 922774"/>
                  <a:gd name="connsiteX3" fmla="*/ 0 w 1339601"/>
                  <a:gd name="connsiteY3" fmla="*/ 922774 h 922774"/>
                  <a:gd name="connsiteX4" fmla="*/ 0 w 1339601"/>
                  <a:gd name="connsiteY4" fmla="*/ 0 h 922774"/>
                  <a:gd name="connsiteX0" fmla="*/ 542925 w 1339601"/>
                  <a:gd name="connsiteY0" fmla="*/ 0 h 922774"/>
                  <a:gd name="connsiteX1" fmla="*/ 1339601 w 1339601"/>
                  <a:gd name="connsiteY1" fmla="*/ 0 h 922774"/>
                  <a:gd name="connsiteX2" fmla="*/ 1339601 w 1339601"/>
                  <a:gd name="connsiteY2" fmla="*/ 922774 h 922774"/>
                  <a:gd name="connsiteX3" fmla="*/ 0 w 1339601"/>
                  <a:gd name="connsiteY3" fmla="*/ 922774 h 922774"/>
                  <a:gd name="connsiteX4" fmla="*/ 542925 w 1339601"/>
                  <a:gd name="connsiteY4" fmla="*/ 0 h 922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9601" h="922774">
                    <a:moveTo>
                      <a:pt x="542925" y="0"/>
                    </a:moveTo>
                    <a:lnTo>
                      <a:pt x="1339601" y="0"/>
                    </a:lnTo>
                    <a:lnTo>
                      <a:pt x="1339601" y="922774"/>
                    </a:lnTo>
                    <a:lnTo>
                      <a:pt x="0" y="922774"/>
                    </a:lnTo>
                    <a:lnTo>
                      <a:pt x="542925" y="0"/>
                    </a:lnTo>
                    <a:close/>
                  </a:path>
                </a:pathLst>
              </a:custGeom>
              <a:solidFill>
                <a:srgbClr val="BBDA0A"/>
              </a:solidFill>
              <a:ln w="38100">
                <a:noFill/>
              </a:ln>
              <a:effectLst/>
            </p:spPr>
            <p:style>
              <a:lnRef idx="1">
                <a:schemeClr val="dk1"/>
              </a:lnRef>
              <a:fillRef idx="2">
                <a:schemeClr val="dk1"/>
              </a:fillRef>
              <a:effectRef idx="1">
                <a:schemeClr val="dk1"/>
              </a:effectRef>
              <a:fontRef idx="minor">
                <a:schemeClr val="dk1"/>
              </a:fontRef>
            </p:style>
            <p:txBody>
              <a:bodyPr lIns="93182" tIns="46591" rIns="93182" bIns="46591" rtlCol="0" anchor="ctr"/>
              <a:lstStyle/>
              <a:p>
                <a:pPr algn="ctr" defTabSz="932099"/>
                <a:endParaRPr lang="en-US" sz="1835">
                  <a:solidFill>
                    <a:srgbClr val="000000"/>
                  </a:solidFill>
                </a:endParaRPr>
              </a:p>
            </p:txBody>
          </p:sp>
          <p:sp>
            <p:nvSpPr>
              <p:cNvPr id="639" name="Rectangle 638"/>
              <p:cNvSpPr/>
              <p:nvPr/>
            </p:nvSpPr>
            <p:spPr>
              <a:xfrm>
                <a:off x="10034040" y="4403840"/>
                <a:ext cx="1339601" cy="142908"/>
              </a:xfrm>
              <a:prstGeom prst="rect">
                <a:avLst/>
              </a:prstGeom>
              <a:noFill/>
              <a:ln w="38100">
                <a:solidFill>
                  <a:srgbClr val="333333"/>
                </a:solidFill>
              </a:ln>
              <a:effectLst/>
            </p:spPr>
            <p:style>
              <a:lnRef idx="1">
                <a:schemeClr val="dk1"/>
              </a:lnRef>
              <a:fillRef idx="2">
                <a:schemeClr val="dk1"/>
              </a:fillRef>
              <a:effectRef idx="1">
                <a:schemeClr val="dk1"/>
              </a:effectRef>
              <a:fontRef idx="minor">
                <a:schemeClr val="dk1"/>
              </a:fontRef>
            </p:style>
            <p:txBody>
              <a:bodyPr lIns="93182" tIns="46591" rIns="93182" bIns="46591" rtlCol="0" anchor="ctr"/>
              <a:lstStyle/>
              <a:p>
                <a:pPr algn="ctr" defTabSz="932099"/>
                <a:endParaRPr lang="en-US" sz="1835">
                  <a:solidFill>
                    <a:srgbClr val="000000"/>
                  </a:solidFill>
                </a:endParaRPr>
              </a:p>
            </p:txBody>
          </p:sp>
          <p:sp>
            <p:nvSpPr>
              <p:cNvPr id="638" name="Rectangle 637"/>
              <p:cNvSpPr/>
              <p:nvPr/>
            </p:nvSpPr>
            <p:spPr>
              <a:xfrm>
                <a:off x="10034040" y="4533504"/>
                <a:ext cx="1339601" cy="922774"/>
              </a:xfrm>
              <a:prstGeom prst="rect">
                <a:avLst/>
              </a:prstGeom>
              <a:noFill/>
              <a:ln w="38100">
                <a:solidFill>
                  <a:srgbClr val="333333"/>
                </a:solidFill>
              </a:ln>
              <a:effectLst/>
            </p:spPr>
            <p:style>
              <a:lnRef idx="1">
                <a:schemeClr val="dk1"/>
              </a:lnRef>
              <a:fillRef idx="2">
                <a:schemeClr val="dk1"/>
              </a:fillRef>
              <a:effectRef idx="1">
                <a:schemeClr val="dk1"/>
              </a:effectRef>
              <a:fontRef idx="minor">
                <a:schemeClr val="dk1"/>
              </a:fontRef>
            </p:style>
            <p:txBody>
              <a:bodyPr lIns="93182" tIns="46591" rIns="93182" bIns="46591" rtlCol="0" anchor="ctr"/>
              <a:lstStyle/>
              <a:p>
                <a:pPr algn="ctr" defTabSz="932099"/>
                <a:endParaRPr lang="en-US" sz="1835">
                  <a:solidFill>
                    <a:srgbClr val="000000"/>
                  </a:solidFill>
                </a:endParaRPr>
              </a:p>
            </p:txBody>
          </p:sp>
        </p:grpSp>
        <p:sp>
          <p:nvSpPr>
            <p:cNvPr id="673" name="TextBox 672"/>
            <p:cNvSpPr txBox="1"/>
            <p:nvPr/>
          </p:nvSpPr>
          <p:spPr>
            <a:xfrm>
              <a:off x="9972097" y="4577624"/>
              <a:ext cx="1344382" cy="859622"/>
            </a:xfrm>
            <a:prstGeom prst="rect">
              <a:avLst/>
            </a:prstGeom>
            <a:noFill/>
          </p:spPr>
          <p:txBody>
            <a:bodyPr wrap="square" lIns="182807" tIns="146246" rIns="182807" bIns="146246" rtlCol="0" anchor="ctr" anchorCtr="0">
              <a:noAutofit/>
            </a:bodyPr>
            <a:lstStyle/>
            <a:p>
              <a:pPr algn="ctr">
                <a:lnSpc>
                  <a:spcPct val="90000"/>
                </a:lnSpc>
                <a:spcAft>
                  <a:spcPts val="600"/>
                </a:spcAft>
              </a:pPr>
              <a:r>
                <a:rPr lang="en-US" sz="2999" dirty="0">
                  <a:gradFill>
                    <a:gsLst>
                      <a:gs pos="2917">
                        <a:srgbClr val="404040"/>
                      </a:gs>
                      <a:gs pos="30000">
                        <a:srgbClr val="404040"/>
                      </a:gs>
                    </a:gsLst>
                    <a:lin ang="5400000" scaled="0"/>
                  </a:gradFill>
                  <a:latin typeface="Segoe UI Light"/>
                </a:rPr>
                <a:t>HTML</a:t>
              </a:r>
            </a:p>
          </p:txBody>
        </p:sp>
      </p:grpSp>
      <p:grpSp>
        <p:nvGrpSpPr>
          <p:cNvPr id="675" name="Group 674"/>
          <p:cNvGrpSpPr/>
          <p:nvPr/>
        </p:nvGrpSpPr>
        <p:grpSpPr>
          <a:xfrm>
            <a:off x="6953726" y="4301046"/>
            <a:ext cx="899208" cy="1313486"/>
            <a:chOff x="6803259" y="4273052"/>
            <a:chExt cx="899570" cy="1314014"/>
          </a:xfrm>
        </p:grpSpPr>
        <p:sp>
          <p:nvSpPr>
            <p:cNvPr id="328" name="Rounded Rectangle 327"/>
            <p:cNvSpPr/>
            <p:nvPr/>
          </p:nvSpPr>
          <p:spPr bwMode="auto">
            <a:xfrm rot="5400000">
              <a:off x="6596037" y="4480274"/>
              <a:ext cx="1314014" cy="899570"/>
            </a:xfrm>
            <a:prstGeom prst="roundRect">
              <a:avLst>
                <a:gd name="adj" fmla="val 5986"/>
              </a:avLst>
            </a:prstGeom>
            <a:solidFill>
              <a:srgbClr val="33333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b" anchorCtr="0"/>
            <a:lstStyle/>
            <a:p>
              <a:pPr algn="ctr" defTabSz="932037"/>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329" name="Rounded Rectangle 328"/>
            <p:cNvSpPr/>
            <p:nvPr/>
          </p:nvSpPr>
          <p:spPr bwMode="auto">
            <a:xfrm rot="5400000">
              <a:off x="6687357" y="4516455"/>
              <a:ext cx="1131374" cy="788547"/>
            </a:xfrm>
            <a:prstGeom prst="roundRect">
              <a:avLst>
                <a:gd name="adj" fmla="val 3643"/>
              </a:avLst>
            </a:prstGeom>
            <a:solidFill>
              <a:srgbClr val="B4009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b" anchorCtr="0"/>
            <a:lstStyle/>
            <a:p>
              <a:pPr algn="ctr" defTabSz="932037"/>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330" name="Oval 329"/>
            <p:cNvSpPr/>
            <p:nvPr/>
          </p:nvSpPr>
          <p:spPr bwMode="auto">
            <a:xfrm rot="5400000">
              <a:off x="7226436" y="5497479"/>
              <a:ext cx="53216" cy="53216"/>
            </a:xfrm>
            <a:prstGeom prst="ellipse">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b" anchorCtr="0"/>
            <a:lstStyle/>
            <a:p>
              <a:pPr algn="ctr" defTabSz="932037"/>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640" name="Rounded Rectangle 639"/>
            <p:cNvSpPr/>
            <p:nvPr/>
          </p:nvSpPr>
          <p:spPr bwMode="auto">
            <a:xfrm rot="5400000">
              <a:off x="6687357" y="4516455"/>
              <a:ext cx="1131374" cy="788547"/>
            </a:xfrm>
            <a:custGeom>
              <a:avLst/>
              <a:gdLst>
                <a:gd name="connsiteX0" fmla="*/ 0 w 1131374"/>
                <a:gd name="connsiteY0" fmla="*/ 28727 h 788547"/>
                <a:gd name="connsiteX1" fmla="*/ 28727 w 1131374"/>
                <a:gd name="connsiteY1" fmla="*/ 0 h 788547"/>
                <a:gd name="connsiteX2" fmla="*/ 1102647 w 1131374"/>
                <a:gd name="connsiteY2" fmla="*/ 0 h 788547"/>
                <a:gd name="connsiteX3" fmla="*/ 1131374 w 1131374"/>
                <a:gd name="connsiteY3" fmla="*/ 28727 h 788547"/>
                <a:gd name="connsiteX4" fmla="*/ 1131374 w 1131374"/>
                <a:gd name="connsiteY4" fmla="*/ 759820 h 788547"/>
                <a:gd name="connsiteX5" fmla="*/ 1102647 w 1131374"/>
                <a:gd name="connsiteY5" fmla="*/ 788547 h 788547"/>
                <a:gd name="connsiteX6" fmla="*/ 28727 w 1131374"/>
                <a:gd name="connsiteY6" fmla="*/ 788547 h 788547"/>
                <a:gd name="connsiteX7" fmla="*/ 0 w 1131374"/>
                <a:gd name="connsiteY7" fmla="*/ 759820 h 788547"/>
                <a:gd name="connsiteX8" fmla="*/ 0 w 1131374"/>
                <a:gd name="connsiteY8" fmla="*/ 28727 h 788547"/>
                <a:gd name="connsiteX0" fmla="*/ 61126 w 1192500"/>
                <a:gd name="connsiteY0" fmla="*/ 28727 h 788547"/>
                <a:gd name="connsiteX1" fmla="*/ 89853 w 1192500"/>
                <a:gd name="connsiteY1" fmla="*/ 0 h 788547"/>
                <a:gd name="connsiteX2" fmla="*/ 1163773 w 1192500"/>
                <a:gd name="connsiteY2" fmla="*/ 0 h 788547"/>
                <a:gd name="connsiteX3" fmla="*/ 1192500 w 1192500"/>
                <a:gd name="connsiteY3" fmla="*/ 28727 h 788547"/>
                <a:gd name="connsiteX4" fmla="*/ 1192500 w 1192500"/>
                <a:gd name="connsiteY4" fmla="*/ 759820 h 788547"/>
                <a:gd name="connsiteX5" fmla="*/ 1163773 w 1192500"/>
                <a:gd name="connsiteY5" fmla="*/ 788547 h 788547"/>
                <a:gd name="connsiteX6" fmla="*/ 89853 w 1192500"/>
                <a:gd name="connsiteY6" fmla="*/ 788547 h 788547"/>
                <a:gd name="connsiteX7" fmla="*/ 61126 w 1192500"/>
                <a:gd name="connsiteY7" fmla="*/ 28727 h 788547"/>
                <a:gd name="connsiteX0" fmla="*/ 0 w 1131374"/>
                <a:gd name="connsiteY0" fmla="*/ 28727 h 788547"/>
                <a:gd name="connsiteX1" fmla="*/ 28727 w 1131374"/>
                <a:gd name="connsiteY1" fmla="*/ 0 h 788547"/>
                <a:gd name="connsiteX2" fmla="*/ 1102647 w 1131374"/>
                <a:gd name="connsiteY2" fmla="*/ 0 h 788547"/>
                <a:gd name="connsiteX3" fmla="*/ 1131374 w 1131374"/>
                <a:gd name="connsiteY3" fmla="*/ 28727 h 788547"/>
                <a:gd name="connsiteX4" fmla="*/ 1131374 w 1131374"/>
                <a:gd name="connsiteY4" fmla="*/ 759820 h 788547"/>
                <a:gd name="connsiteX5" fmla="*/ 1102647 w 1131374"/>
                <a:gd name="connsiteY5" fmla="*/ 788547 h 788547"/>
                <a:gd name="connsiteX6" fmla="*/ 0 w 1131374"/>
                <a:gd name="connsiteY6" fmla="*/ 28727 h 7885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31374" h="788547">
                  <a:moveTo>
                    <a:pt x="0" y="28727"/>
                  </a:moveTo>
                  <a:cubicBezTo>
                    <a:pt x="0" y="12862"/>
                    <a:pt x="12862" y="0"/>
                    <a:pt x="28727" y="0"/>
                  </a:cubicBezTo>
                  <a:lnTo>
                    <a:pt x="1102647" y="0"/>
                  </a:lnTo>
                  <a:cubicBezTo>
                    <a:pt x="1118512" y="0"/>
                    <a:pt x="1131374" y="12862"/>
                    <a:pt x="1131374" y="28727"/>
                  </a:cubicBezTo>
                  <a:lnTo>
                    <a:pt x="1131374" y="759820"/>
                  </a:lnTo>
                  <a:cubicBezTo>
                    <a:pt x="1131374" y="775685"/>
                    <a:pt x="1118512" y="788547"/>
                    <a:pt x="1102647" y="788547"/>
                  </a:cubicBezTo>
                  <a:lnTo>
                    <a:pt x="0" y="28727"/>
                  </a:lnTo>
                  <a:close/>
                </a:path>
              </a:pathLst>
            </a:custGeom>
            <a:solidFill>
              <a:srgbClr val="7E006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b" anchorCtr="0"/>
            <a:lstStyle/>
            <a:p>
              <a:pPr algn="ctr" defTabSz="932037"/>
              <a:endParaRPr lang="en-US" sz="800" dirty="0">
                <a:gradFill>
                  <a:gsLst>
                    <a:gs pos="0">
                      <a:srgbClr val="FFFFFF"/>
                    </a:gs>
                    <a:gs pos="100000">
                      <a:srgbClr val="FFFFFF"/>
                    </a:gs>
                  </a:gsLst>
                  <a:lin ang="5400000" scaled="0"/>
                </a:gradFill>
                <a:ea typeface="Segoe UI" pitchFamily="34" charset="0"/>
                <a:cs typeface="Segoe UI" pitchFamily="34" charset="0"/>
              </a:endParaRPr>
            </a:p>
          </p:txBody>
        </p:sp>
      </p:grpSp>
      <p:sp>
        <p:nvSpPr>
          <p:cNvPr id="652" name="AutoShape 165"/>
          <p:cNvSpPr>
            <a:spLocks noChangeAspect="1" noChangeArrowheads="1" noTextEdit="1"/>
          </p:cNvSpPr>
          <p:nvPr/>
        </p:nvSpPr>
        <p:spPr bwMode="auto">
          <a:xfrm>
            <a:off x="8431861" y="3075131"/>
            <a:ext cx="1056850" cy="820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03" tIns="45701" rIns="91403" bIns="45701" numCol="1" anchor="t" anchorCtr="0" compatLnSpc="1">
            <a:prstTxWarp prst="textNoShape">
              <a:avLst/>
            </a:prstTxWarp>
          </a:bodyPr>
          <a:lstStyle/>
          <a:p>
            <a:endParaRPr lang="en-US" sz="1799">
              <a:solidFill>
                <a:srgbClr val="404040"/>
              </a:solidFill>
            </a:endParaRPr>
          </a:p>
        </p:txBody>
      </p:sp>
      <p:grpSp>
        <p:nvGrpSpPr>
          <p:cNvPr id="668" name="Group 667"/>
          <p:cNvGrpSpPr/>
          <p:nvPr/>
        </p:nvGrpSpPr>
        <p:grpSpPr>
          <a:xfrm>
            <a:off x="8432933" y="3120408"/>
            <a:ext cx="874873" cy="708793"/>
            <a:chOff x="8283062" y="3056784"/>
            <a:chExt cx="875225" cy="709078"/>
          </a:xfrm>
        </p:grpSpPr>
        <p:sp>
          <p:nvSpPr>
            <p:cNvPr id="653" name="Freeform 167"/>
            <p:cNvSpPr>
              <a:spLocks/>
            </p:cNvSpPr>
            <p:nvPr/>
          </p:nvSpPr>
          <p:spPr bwMode="auto">
            <a:xfrm>
              <a:off x="8408194" y="3421856"/>
              <a:ext cx="750093" cy="344006"/>
            </a:xfrm>
            <a:custGeom>
              <a:avLst/>
              <a:gdLst>
                <a:gd name="T0" fmla="*/ 243 w 243"/>
                <a:gd name="T1" fmla="*/ 122 h 122"/>
                <a:gd name="T2" fmla="*/ 195 w 243"/>
                <a:gd name="T3" fmla="*/ 66 h 122"/>
                <a:gd name="T4" fmla="*/ 103 w 243"/>
                <a:gd name="T5" fmla="*/ 58 h 122"/>
                <a:gd name="T6" fmla="*/ 10 w 243"/>
                <a:gd name="T7" fmla="*/ 33 h 122"/>
                <a:gd name="T8" fmla="*/ 2 w 243"/>
                <a:gd name="T9" fmla="*/ 0 h 122"/>
              </a:gdLst>
              <a:ahLst/>
              <a:cxnLst>
                <a:cxn ang="0">
                  <a:pos x="T0" y="T1"/>
                </a:cxn>
                <a:cxn ang="0">
                  <a:pos x="T2" y="T3"/>
                </a:cxn>
                <a:cxn ang="0">
                  <a:pos x="T4" y="T5"/>
                </a:cxn>
                <a:cxn ang="0">
                  <a:pos x="T6" y="T7"/>
                </a:cxn>
                <a:cxn ang="0">
                  <a:pos x="T8" y="T9"/>
                </a:cxn>
              </a:cxnLst>
              <a:rect l="0" t="0" r="r" b="b"/>
              <a:pathLst>
                <a:path w="243" h="122">
                  <a:moveTo>
                    <a:pt x="243" y="122"/>
                  </a:moveTo>
                  <a:cubicBezTo>
                    <a:pt x="238" y="101"/>
                    <a:pt x="224" y="79"/>
                    <a:pt x="195" y="66"/>
                  </a:cubicBezTo>
                  <a:cubicBezTo>
                    <a:pt x="167" y="54"/>
                    <a:pt x="135" y="55"/>
                    <a:pt x="103" y="58"/>
                  </a:cubicBezTo>
                  <a:cubicBezTo>
                    <a:pt x="65" y="62"/>
                    <a:pt x="27" y="56"/>
                    <a:pt x="10" y="33"/>
                  </a:cubicBezTo>
                  <a:cubicBezTo>
                    <a:pt x="3" y="23"/>
                    <a:pt x="0" y="11"/>
                    <a:pt x="2" y="0"/>
                  </a:cubicBezTo>
                </a:path>
              </a:pathLst>
            </a:custGeom>
            <a:noFill/>
            <a:ln w="38100" cap="flat">
              <a:solidFill>
                <a:srgbClr val="33333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03" tIns="45701" rIns="91403" bIns="45701" numCol="1" anchor="t" anchorCtr="0" compatLnSpc="1">
              <a:prstTxWarp prst="textNoShape">
                <a:avLst/>
              </a:prstTxWarp>
            </a:bodyPr>
            <a:lstStyle/>
            <a:p>
              <a:endParaRPr lang="en-US" sz="1799">
                <a:solidFill>
                  <a:srgbClr val="404040"/>
                </a:solidFill>
              </a:endParaRPr>
            </a:p>
          </p:txBody>
        </p:sp>
        <p:sp>
          <p:nvSpPr>
            <p:cNvPr id="654" name="Freeform 168"/>
            <p:cNvSpPr>
              <a:spLocks/>
            </p:cNvSpPr>
            <p:nvPr/>
          </p:nvSpPr>
          <p:spPr bwMode="auto">
            <a:xfrm>
              <a:off x="8283062" y="3056784"/>
              <a:ext cx="254000" cy="398462"/>
            </a:xfrm>
            <a:custGeom>
              <a:avLst/>
              <a:gdLst>
                <a:gd name="T0" fmla="*/ 20 w 67"/>
                <a:gd name="T1" fmla="*/ 0 h 105"/>
                <a:gd name="T2" fmla="*/ 20 w 67"/>
                <a:gd name="T3" fmla="*/ 16 h 105"/>
                <a:gd name="T4" fmla="*/ 47 w 67"/>
                <a:gd name="T5" fmla="*/ 16 h 105"/>
                <a:gd name="T6" fmla="*/ 47 w 67"/>
                <a:gd name="T7" fmla="*/ 0 h 105"/>
                <a:gd name="T8" fmla="*/ 53 w 67"/>
                <a:gd name="T9" fmla="*/ 0 h 105"/>
                <a:gd name="T10" fmla="*/ 53 w 67"/>
                <a:gd name="T11" fmla="*/ 16 h 105"/>
                <a:gd name="T12" fmla="*/ 67 w 67"/>
                <a:gd name="T13" fmla="*/ 16 h 105"/>
                <a:gd name="T14" fmla="*/ 67 w 67"/>
                <a:gd name="T15" fmla="*/ 56 h 105"/>
                <a:gd name="T16" fmla="*/ 44 w 67"/>
                <a:gd name="T17" fmla="*/ 84 h 105"/>
                <a:gd name="T18" fmla="*/ 44 w 67"/>
                <a:gd name="T19" fmla="*/ 105 h 105"/>
                <a:gd name="T20" fmla="*/ 24 w 67"/>
                <a:gd name="T21" fmla="*/ 105 h 105"/>
                <a:gd name="T22" fmla="*/ 24 w 67"/>
                <a:gd name="T23" fmla="*/ 84 h 105"/>
                <a:gd name="T24" fmla="*/ 0 w 67"/>
                <a:gd name="T25" fmla="*/ 56 h 105"/>
                <a:gd name="T26" fmla="*/ 0 w 67"/>
                <a:gd name="T27" fmla="*/ 16 h 105"/>
                <a:gd name="T28" fmla="*/ 14 w 67"/>
                <a:gd name="T29" fmla="*/ 16 h 105"/>
                <a:gd name="T30" fmla="*/ 14 w 67"/>
                <a:gd name="T31" fmla="*/ 0 h 105"/>
                <a:gd name="T32" fmla="*/ 20 w 67"/>
                <a:gd name="T33"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7" h="105">
                  <a:moveTo>
                    <a:pt x="20" y="0"/>
                  </a:moveTo>
                  <a:cubicBezTo>
                    <a:pt x="20" y="16"/>
                    <a:pt x="20" y="16"/>
                    <a:pt x="20" y="16"/>
                  </a:cubicBezTo>
                  <a:cubicBezTo>
                    <a:pt x="20" y="16"/>
                    <a:pt x="20" y="16"/>
                    <a:pt x="47" y="16"/>
                  </a:cubicBezTo>
                  <a:cubicBezTo>
                    <a:pt x="47" y="0"/>
                    <a:pt x="47" y="0"/>
                    <a:pt x="47" y="0"/>
                  </a:cubicBezTo>
                  <a:cubicBezTo>
                    <a:pt x="53" y="0"/>
                    <a:pt x="53" y="0"/>
                    <a:pt x="53" y="0"/>
                  </a:cubicBezTo>
                  <a:cubicBezTo>
                    <a:pt x="53" y="4"/>
                    <a:pt x="53" y="9"/>
                    <a:pt x="53" y="16"/>
                  </a:cubicBezTo>
                  <a:cubicBezTo>
                    <a:pt x="53" y="16"/>
                    <a:pt x="53" y="16"/>
                    <a:pt x="67" y="16"/>
                  </a:cubicBezTo>
                  <a:cubicBezTo>
                    <a:pt x="67" y="16"/>
                    <a:pt x="67" y="16"/>
                    <a:pt x="67" y="56"/>
                  </a:cubicBezTo>
                  <a:cubicBezTo>
                    <a:pt x="67" y="65"/>
                    <a:pt x="57" y="79"/>
                    <a:pt x="44" y="84"/>
                  </a:cubicBezTo>
                  <a:cubicBezTo>
                    <a:pt x="44" y="84"/>
                    <a:pt x="44" y="84"/>
                    <a:pt x="44" y="105"/>
                  </a:cubicBezTo>
                  <a:cubicBezTo>
                    <a:pt x="24" y="105"/>
                    <a:pt x="24" y="105"/>
                    <a:pt x="24" y="105"/>
                  </a:cubicBezTo>
                  <a:cubicBezTo>
                    <a:pt x="24" y="105"/>
                    <a:pt x="24" y="105"/>
                    <a:pt x="24" y="84"/>
                  </a:cubicBezTo>
                  <a:cubicBezTo>
                    <a:pt x="10" y="79"/>
                    <a:pt x="0" y="65"/>
                    <a:pt x="0" y="56"/>
                  </a:cubicBezTo>
                  <a:cubicBezTo>
                    <a:pt x="0" y="56"/>
                    <a:pt x="0" y="56"/>
                    <a:pt x="0" y="16"/>
                  </a:cubicBezTo>
                  <a:cubicBezTo>
                    <a:pt x="0" y="16"/>
                    <a:pt x="0" y="16"/>
                    <a:pt x="14" y="16"/>
                  </a:cubicBezTo>
                  <a:cubicBezTo>
                    <a:pt x="14" y="16"/>
                    <a:pt x="14" y="16"/>
                    <a:pt x="14" y="0"/>
                  </a:cubicBezTo>
                  <a:lnTo>
                    <a:pt x="20" y="0"/>
                  </a:lnTo>
                  <a:close/>
                </a:path>
              </a:pathLst>
            </a:custGeom>
            <a:solidFill>
              <a:srgbClr val="333333"/>
            </a:solidFill>
            <a:ln>
              <a:noFill/>
            </a:ln>
          </p:spPr>
          <p:txBody>
            <a:bodyPr vert="horz" wrap="square" lIns="91403" tIns="45701" rIns="91403" bIns="45701" numCol="1" anchor="t" anchorCtr="0" compatLnSpc="1">
              <a:prstTxWarp prst="textNoShape">
                <a:avLst/>
              </a:prstTxWarp>
            </a:bodyPr>
            <a:lstStyle/>
            <a:p>
              <a:endParaRPr lang="en-US" sz="1799">
                <a:solidFill>
                  <a:srgbClr val="404040"/>
                </a:solidFill>
              </a:endParaRPr>
            </a:p>
          </p:txBody>
        </p:sp>
      </p:grpSp>
      <p:grpSp>
        <p:nvGrpSpPr>
          <p:cNvPr id="669" name="Group 668"/>
          <p:cNvGrpSpPr/>
          <p:nvPr/>
        </p:nvGrpSpPr>
        <p:grpSpPr>
          <a:xfrm>
            <a:off x="9307804" y="3120409"/>
            <a:ext cx="606028" cy="715654"/>
            <a:chOff x="9158285" y="3056784"/>
            <a:chExt cx="606272" cy="715942"/>
          </a:xfrm>
        </p:grpSpPr>
        <p:sp>
          <p:nvSpPr>
            <p:cNvPr id="655" name="Freeform 168"/>
            <p:cNvSpPr>
              <a:spLocks/>
            </p:cNvSpPr>
            <p:nvPr/>
          </p:nvSpPr>
          <p:spPr bwMode="auto">
            <a:xfrm>
              <a:off x="9510557" y="3056784"/>
              <a:ext cx="254000" cy="398462"/>
            </a:xfrm>
            <a:custGeom>
              <a:avLst/>
              <a:gdLst>
                <a:gd name="T0" fmla="*/ 20 w 67"/>
                <a:gd name="T1" fmla="*/ 0 h 105"/>
                <a:gd name="T2" fmla="*/ 20 w 67"/>
                <a:gd name="T3" fmla="*/ 16 h 105"/>
                <a:gd name="T4" fmla="*/ 47 w 67"/>
                <a:gd name="T5" fmla="*/ 16 h 105"/>
                <a:gd name="T6" fmla="*/ 47 w 67"/>
                <a:gd name="T7" fmla="*/ 0 h 105"/>
                <a:gd name="T8" fmla="*/ 53 w 67"/>
                <a:gd name="T9" fmla="*/ 0 h 105"/>
                <a:gd name="T10" fmla="*/ 53 w 67"/>
                <a:gd name="T11" fmla="*/ 16 h 105"/>
                <a:gd name="T12" fmla="*/ 67 w 67"/>
                <a:gd name="T13" fmla="*/ 16 h 105"/>
                <a:gd name="T14" fmla="*/ 67 w 67"/>
                <a:gd name="T15" fmla="*/ 56 h 105"/>
                <a:gd name="T16" fmla="*/ 44 w 67"/>
                <a:gd name="T17" fmla="*/ 84 h 105"/>
                <a:gd name="T18" fmla="*/ 44 w 67"/>
                <a:gd name="T19" fmla="*/ 105 h 105"/>
                <a:gd name="T20" fmla="*/ 24 w 67"/>
                <a:gd name="T21" fmla="*/ 105 h 105"/>
                <a:gd name="T22" fmla="*/ 24 w 67"/>
                <a:gd name="T23" fmla="*/ 84 h 105"/>
                <a:gd name="T24" fmla="*/ 0 w 67"/>
                <a:gd name="T25" fmla="*/ 56 h 105"/>
                <a:gd name="T26" fmla="*/ 0 w 67"/>
                <a:gd name="T27" fmla="*/ 16 h 105"/>
                <a:gd name="T28" fmla="*/ 14 w 67"/>
                <a:gd name="T29" fmla="*/ 16 h 105"/>
                <a:gd name="T30" fmla="*/ 14 w 67"/>
                <a:gd name="T31" fmla="*/ 0 h 105"/>
                <a:gd name="T32" fmla="*/ 20 w 67"/>
                <a:gd name="T33"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7" h="105">
                  <a:moveTo>
                    <a:pt x="20" y="0"/>
                  </a:moveTo>
                  <a:cubicBezTo>
                    <a:pt x="20" y="16"/>
                    <a:pt x="20" y="16"/>
                    <a:pt x="20" y="16"/>
                  </a:cubicBezTo>
                  <a:cubicBezTo>
                    <a:pt x="20" y="16"/>
                    <a:pt x="20" y="16"/>
                    <a:pt x="47" y="16"/>
                  </a:cubicBezTo>
                  <a:cubicBezTo>
                    <a:pt x="47" y="0"/>
                    <a:pt x="47" y="0"/>
                    <a:pt x="47" y="0"/>
                  </a:cubicBezTo>
                  <a:cubicBezTo>
                    <a:pt x="53" y="0"/>
                    <a:pt x="53" y="0"/>
                    <a:pt x="53" y="0"/>
                  </a:cubicBezTo>
                  <a:cubicBezTo>
                    <a:pt x="53" y="4"/>
                    <a:pt x="53" y="9"/>
                    <a:pt x="53" y="16"/>
                  </a:cubicBezTo>
                  <a:cubicBezTo>
                    <a:pt x="53" y="16"/>
                    <a:pt x="53" y="16"/>
                    <a:pt x="67" y="16"/>
                  </a:cubicBezTo>
                  <a:cubicBezTo>
                    <a:pt x="67" y="16"/>
                    <a:pt x="67" y="16"/>
                    <a:pt x="67" y="56"/>
                  </a:cubicBezTo>
                  <a:cubicBezTo>
                    <a:pt x="67" y="65"/>
                    <a:pt x="57" y="79"/>
                    <a:pt x="44" y="84"/>
                  </a:cubicBezTo>
                  <a:cubicBezTo>
                    <a:pt x="44" y="84"/>
                    <a:pt x="44" y="84"/>
                    <a:pt x="44" y="105"/>
                  </a:cubicBezTo>
                  <a:cubicBezTo>
                    <a:pt x="24" y="105"/>
                    <a:pt x="24" y="105"/>
                    <a:pt x="24" y="105"/>
                  </a:cubicBezTo>
                  <a:cubicBezTo>
                    <a:pt x="24" y="105"/>
                    <a:pt x="24" y="105"/>
                    <a:pt x="24" y="84"/>
                  </a:cubicBezTo>
                  <a:cubicBezTo>
                    <a:pt x="10" y="79"/>
                    <a:pt x="0" y="65"/>
                    <a:pt x="0" y="56"/>
                  </a:cubicBezTo>
                  <a:cubicBezTo>
                    <a:pt x="0" y="56"/>
                    <a:pt x="0" y="56"/>
                    <a:pt x="0" y="16"/>
                  </a:cubicBezTo>
                  <a:cubicBezTo>
                    <a:pt x="0" y="16"/>
                    <a:pt x="0" y="16"/>
                    <a:pt x="14" y="16"/>
                  </a:cubicBezTo>
                  <a:cubicBezTo>
                    <a:pt x="14" y="16"/>
                    <a:pt x="14" y="16"/>
                    <a:pt x="14" y="0"/>
                  </a:cubicBezTo>
                  <a:lnTo>
                    <a:pt x="20" y="0"/>
                  </a:lnTo>
                  <a:close/>
                </a:path>
              </a:pathLst>
            </a:custGeom>
            <a:solidFill>
              <a:srgbClr val="333333"/>
            </a:solidFill>
            <a:ln>
              <a:noFill/>
            </a:ln>
          </p:spPr>
          <p:txBody>
            <a:bodyPr vert="horz" wrap="square" lIns="91403" tIns="45701" rIns="91403" bIns="45701" numCol="1" anchor="t" anchorCtr="0" compatLnSpc="1">
              <a:prstTxWarp prst="textNoShape">
                <a:avLst/>
              </a:prstTxWarp>
            </a:bodyPr>
            <a:lstStyle/>
            <a:p>
              <a:endParaRPr lang="en-US" sz="1799">
                <a:solidFill>
                  <a:srgbClr val="404040"/>
                </a:solidFill>
              </a:endParaRPr>
            </a:p>
          </p:txBody>
        </p:sp>
        <p:sp>
          <p:nvSpPr>
            <p:cNvPr id="658" name="Freeform 167"/>
            <p:cNvSpPr>
              <a:spLocks/>
            </p:cNvSpPr>
            <p:nvPr/>
          </p:nvSpPr>
          <p:spPr bwMode="auto">
            <a:xfrm flipH="1">
              <a:off x="9158285" y="3428720"/>
              <a:ext cx="489298" cy="344006"/>
            </a:xfrm>
            <a:custGeom>
              <a:avLst/>
              <a:gdLst>
                <a:gd name="T0" fmla="*/ 243 w 243"/>
                <a:gd name="T1" fmla="*/ 122 h 122"/>
                <a:gd name="T2" fmla="*/ 195 w 243"/>
                <a:gd name="T3" fmla="*/ 66 h 122"/>
                <a:gd name="T4" fmla="*/ 103 w 243"/>
                <a:gd name="T5" fmla="*/ 58 h 122"/>
                <a:gd name="T6" fmla="*/ 10 w 243"/>
                <a:gd name="T7" fmla="*/ 33 h 122"/>
                <a:gd name="T8" fmla="*/ 2 w 243"/>
                <a:gd name="T9" fmla="*/ 0 h 122"/>
              </a:gdLst>
              <a:ahLst/>
              <a:cxnLst>
                <a:cxn ang="0">
                  <a:pos x="T0" y="T1"/>
                </a:cxn>
                <a:cxn ang="0">
                  <a:pos x="T2" y="T3"/>
                </a:cxn>
                <a:cxn ang="0">
                  <a:pos x="T4" y="T5"/>
                </a:cxn>
                <a:cxn ang="0">
                  <a:pos x="T6" y="T7"/>
                </a:cxn>
                <a:cxn ang="0">
                  <a:pos x="T8" y="T9"/>
                </a:cxn>
              </a:cxnLst>
              <a:rect l="0" t="0" r="r" b="b"/>
              <a:pathLst>
                <a:path w="243" h="122">
                  <a:moveTo>
                    <a:pt x="243" y="122"/>
                  </a:moveTo>
                  <a:cubicBezTo>
                    <a:pt x="238" y="101"/>
                    <a:pt x="224" y="79"/>
                    <a:pt x="195" y="66"/>
                  </a:cubicBezTo>
                  <a:cubicBezTo>
                    <a:pt x="167" y="54"/>
                    <a:pt x="135" y="55"/>
                    <a:pt x="103" y="58"/>
                  </a:cubicBezTo>
                  <a:cubicBezTo>
                    <a:pt x="65" y="62"/>
                    <a:pt x="27" y="56"/>
                    <a:pt x="10" y="33"/>
                  </a:cubicBezTo>
                  <a:cubicBezTo>
                    <a:pt x="3" y="23"/>
                    <a:pt x="0" y="11"/>
                    <a:pt x="2" y="0"/>
                  </a:cubicBezTo>
                </a:path>
              </a:pathLst>
            </a:custGeom>
            <a:noFill/>
            <a:ln w="38100" cap="flat">
              <a:solidFill>
                <a:srgbClr val="33333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03" tIns="45701" rIns="91403" bIns="45701" numCol="1" anchor="t" anchorCtr="0" compatLnSpc="1">
              <a:prstTxWarp prst="textNoShape">
                <a:avLst/>
              </a:prstTxWarp>
            </a:bodyPr>
            <a:lstStyle/>
            <a:p>
              <a:endParaRPr lang="en-US" sz="1799">
                <a:solidFill>
                  <a:srgbClr val="404040"/>
                </a:solidFill>
              </a:endParaRPr>
            </a:p>
          </p:txBody>
        </p:sp>
      </p:grpSp>
      <p:grpSp>
        <p:nvGrpSpPr>
          <p:cNvPr id="680" name="Group 679"/>
          <p:cNvGrpSpPr/>
          <p:nvPr/>
        </p:nvGrpSpPr>
        <p:grpSpPr>
          <a:xfrm>
            <a:off x="8294769" y="3763439"/>
            <a:ext cx="1330913" cy="1851093"/>
            <a:chOff x="8144842" y="4004140"/>
            <a:chExt cx="1331448" cy="1851838"/>
          </a:xfrm>
        </p:grpSpPr>
        <p:pic>
          <p:nvPicPr>
            <p:cNvPr id="636" name="Picture 635"/>
            <p:cNvPicPr>
              <a:picLocks noChangeAspect="1"/>
            </p:cNvPicPr>
            <p:nvPr/>
          </p:nvPicPr>
          <p:blipFill>
            <a:blip r:embed="rId3"/>
            <a:stretch>
              <a:fillRect/>
            </a:stretch>
          </p:blipFill>
          <p:spPr>
            <a:xfrm>
              <a:off x="8843731" y="4004140"/>
              <a:ext cx="632559" cy="1851838"/>
            </a:xfrm>
            <a:prstGeom prst="rect">
              <a:avLst/>
            </a:prstGeom>
          </p:spPr>
        </p:pic>
        <p:pic>
          <p:nvPicPr>
            <p:cNvPr id="637" name="Picture 636"/>
            <p:cNvPicPr>
              <a:picLocks noChangeAspect="1"/>
            </p:cNvPicPr>
            <p:nvPr/>
          </p:nvPicPr>
          <p:blipFill>
            <a:blip r:embed="rId4"/>
            <a:stretch>
              <a:fillRect/>
            </a:stretch>
          </p:blipFill>
          <p:spPr>
            <a:xfrm>
              <a:off x="8144842" y="4762867"/>
              <a:ext cx="1080760" cy="1093111"/>
            </a:xfrm>
            <a:prstGeom prst="rect">
              <a:avLst/>
            </a:prstGeom>
          </p:spPr>
        </p:pic>
      </p:grpSp>
      <p:grpSp>
        <p:nvGrpSpPr>
          <p:cNvPr id="670" name="Group 669"/>
          <p:cNvGrpSpPr/>
          <p:nvPr/>
        </p:nvGrpSpPr>
        <p:grpSpPr>
          <a:xfrm>
            <a:off x="10786963" y="3120408"/>
            <a:ext cx="453842" cy="1444021"/>
            <a:chOff x="10638038" y="3056784"/>
            <a:chExt cx="454025" cy="1444602"/>
          </a:xfrm>
        </p:grpSpPr>
        <p:sp>
          <p:nvSpPr>
            <p:cNvPr id="660" name="Freeform 168"/>
            <p:cNvSpPr>
              <a:spLocks/>
            </p:cNvSpPr>
            <p:nvPr/>
          </p:nvSpPr>
          <p:spPr bwMode="auto">
            <a:xfrm>
              <a:off x="10738051" y="3056784"/>
              <a:ext cx="254000" cy="398462"/>
            </a:xfrm>
            <a:custGeom>
              <a:avLst/>
              <a:gdLst>
                <a:gd name="T0" fmla="*/ 20 w 67"/>
                <a:gd name="T1" fmla="*/ 0 h 105"/>
                <a:gd name="T2" fmla="*/ 20 w 67"/>
                <a:gd name="T3" fmla="*/ 16 h 105"/>
                <a:gd name="T4" fmla="*/ 47 w 67"/>
                <a:gd name="T5" fmla="*/ 16 h 105"/>
                <a:gd name="T6" fmla="*/ 47 w 67"/>
                <a:gd name="T7" fmla="*/ 0 h 105"/>
                <a:gd name="T8" fmla="*/ 53 w 67"/>
                <a:gd name="T9" fmla="*/ 0 h 105"/>
                <a:gd name="T10" fmla="*/ 53 w 67"/>
                <a:gd name="T11" fmla="*/ 16 h 105"/>
                <a:gd name="T12" fmla="*/ 67 w 67"/>
                <a:gd name="T13" fmla="*/ 16 h 105"/>
                <a:gd name="T14" fmla="*/ 67 w 67"/>
                <a:gd name="T15" fmla="*/ 56 h 105"/>
                <a:gd name="T16" fmla="*/ 44 w 67"/>
                <a:gd name="T17" fmla="*/ 84 h 105"/>
                <a:gd name="T18" fmla="*/ 44 w 67"/>
                <a:gd name="T19" fmla="*/ 105 h 105"/>
                <a:gd name="T20" fmla="*/ 24 w 67"/>
                <a:gd name="T21" fmla="*/ 105 h 105"/>
                <a:gd name="T22" fmla="*/ 24 w 67"/>
                <a:gd name="T23" fmla="*/ 84 h 105"/>
                <a:gd name="T24" fmla="*/ 0 w 67"/>
                <a:gd name="T25" fmla="*/ 56 h 105"/>
                <a:gd name="T26" fmla="*/ 0 w 67"/>
                <a:gd name="T27" fmla="*/ 16 h 105"/>
                <a:gd name="T28" fmla="*/ 14 w 67"/>
                <a:gd name="T29" fmla="*/ 16 h 105"/>
                <a:gd name="T30" fmla="*/ 14 w 67"/>
                <a:gd name="T31" fmla="*/ 0 h 105"/>
                <a:gd name="T32" fmla="*/ 20 w 67"/>
                <a:gd name="T33"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7" h="105">
                  <a:moveTo>
                    <a:pt x="20" y="0"/>
                  </a:moveTo>
                  <a:cubicBezTo>
                    <a:pt x="20" y="16"/>
                    <a:pt x="20" y="16"/>
                    <a:pt x="20" y="16"/>
                  </a:cubicBezTo>
                  <a:cubicBezTo>
                    <a:pt x="20" y="16"/>
                    <a:pt x="20" y="16"/>
                    <a:pt x="47" y="16"/>
                  </a:cubicBezTo>
                  <a:cubicBezTo>
                    <a:pt x="47" y="0"/>
                    <a:pt x="47" y="0"/>
                    <a:pt x="47" y="0"/>
                  </a:cubicBezTo>
                  <a:cubicBezTo>
                    <a:pt x="53" y="0"/>
                    <a:pt x="53" y="0"/>
                    <a:pt x="53" y="0"/>
                  </a:cubicBezTo>
                  <a:cubicBezTo>
                    <a:pt x="53" y="4"/>
                    <a:pt x="53" y="9"/>
                    <a:pt x="53" y="16"/>
                  </a:cubicBezTo>
                  <a:cubicBezTo>
                    <a:pt x="53" y="16"/>
                    <a:pt x="53" y="16"/>
                    <a:pt x="67" y="16"/>
                  </a:cubicBezTo>
                  <a:cubicBezTo>
                    <a:pt x="67" y="16"/>
                    <a:pt x="67" y="16"/>
                    <a:pt x="67" y="56"/>
                  </a:cubicBezTo>
                  <a:cubicBezTo>
                    <a:pt x="67" y="65"/>
                    <a:pt x="57" y="79"/>
                    <a:pt x="44" y="84"/>
                  </a:cubicBezTo>
                  <a:cubicBezTo>
                    <a:pt x="44" y="84"/>
                    <a:pt x="44" y="84"/>
                    <a:pt x="44" y="105"/>
                  </a:cubicBezTo>
                  <a:cubicBezTo>
                    <a:pt x="24" y="105"/>
                    <a:pt x="24" y="105"/>
                    <a:pt x="24" y="105"/>
                  </a:cubicBezTo>
                  <a:cubicBezTo>
                    <a:pt x="24" y="105"/>
                    <a:pt x="24" y="105"/>
                    <a:pt x="24" y="84"/>
                  </a:cubicBezTo>
                  <a:cubicBezTo>
                    <a:pt x="10" y="79"/>
                    <a:pt x="0" y="65"/>
                    <a:pt x="0" y="56"/>
                  </a:cubicBezTo>
                  <a:cubicBezTo>
                    <a:pt x="0" y="56"/>
                    <a:pt x="0" y="56"/>
                    <a:pt x="0" y="16"/>
                  </a:cubicBezTo>
                  <a:cubicBezTo>
                    <a:pt x="0" y="16"/>
                    <a:pt x="0" y="16"/>
                    <a:pt x="14" y="16"/>
                  </a:cubicBezTo>
                  <a:cubicBezTo>
                    <a:pt x="14" y="16"/>
                    <a:pt x="14" y="16"/>
                    <a:pt x="14" y="0"/>
                  </a:cubicBezTo>
                  <a:lnTo>
                    <a:pt x="20" y="0"/>
                  </a:lnTo>
                  <a:close/>
                </a:path>
              </a:pathLst>
            </a:custGeom>
            <a:solidFill>
              <a:srgbClr val="333333"/>
            </a:solidFill>
            <a:ln>
              <a:noFill/>
            </a:ln>
          </p:spPr>
          <p:txBody>
            <a:bodyPr vert="horz" wrap="square" lIns="91403" tIns="45701" rIns="91403" bIns="45701" numCol="1" anchor="t" anchorCtr="0" compatLnSpc="1">
              <a:prstTxWarp prst="textNoShape">
                <a:avLst/>
              </a:prstTxWarp>
            </a:bodyPr>
            <a:lstStyle/>
            <a:p>
              <a:endParaRPr lang="en-US" sz="1799">
                <a:solidFill>
                  <a:srgbClr val="404040"/>
                </a:solidFill>
              </a:endParaRPr>
            </a:p>
          </p:txBody>
        </p:sp>
        <p:sp>
          <p:nvSpPr>
            <p:cNvPr id="664" name="Freeform 172"/>
            <p:cNvSpPr>
              <a:spLocks/>
            </p:cNvSpPr>
            <p:nvPr/>
          </p:nvSpPr>
          <p:spPr bwMode="auto">
            <a:xfrm>
              <a:off x="10638038" y="3417123"/>
              <a:ext cx="454025" cy="1084263"/>
            </a:xfrm>
            <a:custGeom>
              <a:avLst/>
              <a:gdLst>
                <a:gd name="T0" fmla="*/ 126 w 249"/>
                <a:gd name="T1" fmla="*/ 0 h 430"/>
                <a:gd name="T2" fmla="*/ 157 w 249"/>
                <a:gd name="T3" fmla="*/ 104 h 430"/>
                <a:gd name="T4" fmla="*/ 221 w 249"/>
                <a:gd name="T5" fmla="*/ 149 h 430"/>
                <a:gd name="T6" fmla="*/ 243 w 249"/>
                <a:gd name="T7" fmla="*/ 223 h 430"/>
                <a:gd name="T8" fmla="*/ 153 w 249"/>
                <a:gd name="T9" fmla="*/ 286 h 430"/>
                <a:gd name="T10" fmla="*/ 86 w 249"/>
                <a:gd name="T11" fmla="*/ 298 h 430"/>
                <a:gd name="T12" fmla="*/ 5 w 249"/>
                <a:gd name="T13" fmla="*/ 321 h 430"/>
                <a:gd name="T14" fmla="*/ 65 w 249"/>
                <a:gd name="T15" fmla="*/ 361 h 430"/>
                <a:gd name="T16" fmla="*/ 110 w 249"/>
                <a:gd name="T17" fmla="*/ 430 h 4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9" h="430">
                  <a:moveTo>
                    <a:pt x="126" y="0"/>
                  </a:moveTo>
                  <a:cubicBezTo>
                    <a:pt x="123" y="36"/>
                    <a:pt x="123" y="82"/>
                    <a:pt x="157" y="104"/>
                  </a:cubicBezTo>
                  <a:cubicBezTo>
                    <a:pt x="179" y="119"/>
                    <a:pt x="203" y="128"/>
                    <a:pt x="221" y="149"/>
                  </a:cubicBezTo>
                  <a:cubicBezTo>
                    <a:pt x="238" y="169"/>
                    <a:pt x="249" y="196"/>
                    <a:pt x="243" y="223"/>
                  </a:cubicBezTo>
                  <a:cubicBezTo>
                    <a:pt x="234" y="265"/>
                    <a:pt x="190" y="277"/>
                    <a:pt x="153" y="286"/>
                  </a:cubicBezTo>
                  <a:cubicBezTo>
                    <a:pt x="131" y="292"/>
                    <a:pt x="109" y="296"/>
                    <a:pt x="86" y="298"/>
                  </a:cubicBezTo>
                  <a:cubicBezTo>
                    <a:pt x="66" y="301"/>
                    <a:pt x="11" y="293"/>
                    <a:pt x="5" y="321"/>
                  </a:cubicBezTo>
                  <a:cubicBezTo>
                    <a:pt x="0" y="350"/>
                    <a:pt x="48" y="353"/>
                    <a:pt x="65" y="361"/>
                  </a:cubicBezTo>
                  <a:cubicBezTo>
                    <a:pt x="92" y="375"/>
                    <a:pt x="107" y="400"/>
                    <a:pt x="110" y="430"/>
                  </a:cubicBezTo>
                </a:path>
              </a:pathLst>
            </a:custGeom>
            <a:noFill/>
            <a:ln w="38100" cap="flat">
              <a:solidFill>
                <a:srgbClr val="33333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03" tIns="45701" rIns="91403" bIns="45701" numCol="1" anchor="t" anchorCtr="0" compatLnSpc="1">
              <a:prstTxWarp prst="textNoShape">
                <a:avLst/>
              </a:prstTxWarp>
            </a:bodyPr>
            <a:lstStyle/>
            <a:p>
              <a:endParaRPr lang="en-US" sz="1799">
                <a:solidFill>
                  <a:srgbClr val="404040"/>
                </a:solidFill>
              </a:endParaRPr>
            </a:p>
          </p:txBody>
        </p:sp>
      </p:grpSp>
      <p:grpSp>
        <p:nvGrpSpPr>
          <p:cNvPr id="671" name="Group 670"/>
          <p:cNvGrpSpPr/>
          <p:nvPr/>
        </p:nvGrpSpPr>
        <p:grpSpPr>
          <a:xfrm>
            <a:off x="7141740" y="3120408"/>
            <a:ext cx="382434" cy="1812936"/>
            <a:chOff x="6991350" y="3056784"/>
            <a:chExt cx="382588" cy="1813666"/>
          </a:xfrm>
        </p:grpSpPr>
        <p:grpSp>
          <p:nvGrpSpPr>
            <p:cNvPr id="667" name="Group 666"/>
            <p:cNvGrpSpPr/>
            <p:nvPr/>
          </p:nvGrpSpPr>
          <p:grpSpPr>
            <a:xfrm>
              <a:off x="6991350" y="3092450"/>
              <a:ext cx="382588" cy="1778000"/>
              <a:chOff x="6991350" y="3092450"/>
              <a:chExt cx="382588" cy="1778000"/>
            </a:xfrm>
          </p:grpSpPr>
          <p:sp>
            <p:nvSpPr>
              <p:cNvPr id="646" name="AutoShape 160"/>
              <p:cNvSpPr>
                <a:spLocks noChangeAspect="1" noChangeArrowheads="1" noTextEdit="1"/>
              </p:cNvSpPr>
              <p:nvPr/>
            </p:nvSpPr>
            <p:spPr bwMode="auto">
              <a:xfrm>
                <a:off x="6991350" y="3092450"/>
                <a:ext cx="382588" cy="177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03" tIns="45701" rIns="91403" bIns="45701" numCol="1" anchor="t" anchorCtr="0" compatLnSpc="1">
                <a:prstTxWarp prst="textNoShape">
                  <a:avLst/>
                </a:prstTxWarp>
              </a:bodyPr>
              <a:lstStyle/>
              <a:p>
                <a:endParaRPr lang="en-US" sz="1799">
                  <a:solidFill>
                    <a:srgbClr val="404040"/>
                  </a:solidFill>
                </a:endParaRPr>
              </a:p>
            </p:txBody>
          </p:sp>
          <p:sp>
            <p:nvSpPr>
              <p:cNvPr id="647" name="Freeform 162"/>
              <p:cNvSpPr>
                <a:spLocks/>
              </p:cNvSpPr>
              <p:nvPr/>
            </p:nvSpPr>
            <p:spPr bwMode="auto">
              <a:xfrm>
                <a:off x="7058192" y="3428720"/>
                <a:ext cx="315592" cy="856674"/>
              </a:xfrm>
              <a:custGeom>
                <a:avLst/>
                <a:gdLst>
                  <a:gd name="T0" fmla="*/ 29 w 73"/>
                  <a:gd name="T1" fmla="*/ 0 h 320"/>
                  <a:gd name="T2" fmla="*/ 26 w 73"/>
                  <a:gd name="T3" fmla="*/ 52 h 320"/>
                  <a:gd name="T4" fmla="*/ 12 w 73"/>
                  <a:gd name="T5" fmla="*/ 64 h 320"/>
                  <a:gd name="T6" fmla="*/ 1 w 73"/>
                  <a:gd name="T7" fmla="*/ 86 h 320"/>
                  <a:gd name="T8" fmla="*/ 42 w 73"/>
                  <a:gd name="T9" fmla="*/ 130 h 320"/>
                  <a:gd name="T10" fmla="*/ 70 w 73"/>
                  <a:gd name="T11" fmla="*/ 183 h 320"/>
                  <a:gd name="T12" fmla="*/ 49 w 73"/>
                  <a:gd name="T13" fmla="*/ 251 h 320"/>
                  <a:gd name="T14" fmla="*/ 53 w 73"/>
                  <a:gd name="T15" fmla="*/ 320 h 3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3" h="320">
                    <a:moveTo>
                      <a:pt x="29" y="0"/>
                    </a:moveTo>
                    <a:cubicBezTo>
                      <a:pt x="29" y="17"/>
                      <a:pt x="33" y="35"/>
                      <a:pt x="26" y="52"/>
                    </a:cubicBezTo>
                    <a:cubicBezTo>
                      <a:pt x="24" y="58"/>
                      <a:pt x="18" y="61"/>
                      <a:pt x="12" y="64"/>
                    </a:cubicBezTo>
                    <a:cubicBezTo>
                      <a:pt x="5" y="69"/>
                      <a:pt x="1" y="78"/>
                      <a:pt x="1" y="86"/>
                    </a:cubicBezTo>
                    <a:cubicBezTo>
                      <a:pt x="0" y="111"/>
                      <a:pt x="26" y="116"/>
                      <a:pt x="42" y="130"/>
                    </a:cubicBezTo>
                    <a:cubicBezTo>
                      <a:pt x="58" y="144"/>
                      <a:pt x="68" y="163"/>
                      <a:pt x="70" y="183"/>
                    </a:cubicBezTo>
                    <a:cubicBezTo>
                      <a:pt x="73" y="209"/>
                      <a:pt x="58" y="228"/>
                      <a:pt x="49" y="251"/>
                    </a:cubicBezTo>
                    <a:cubicBezTo>
                      <a:pt x="40" y="273"/>
                      <a:pt x="42" y="299"/>
                      <a:pt x="53" y="320"/>
                    </a:cubicBezTo>
                  </a:path>
                </a:pathLst>
              </a:custGeom>
              <a:noFill/>
              <a:ln w="38100" cap="flat">
                <a:solidFill>
                  <a:srgbClr val="33333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03" tIns="45701" rIns="91403" bIns="45701" numCol="1" anchor="t" anchorCtr="0" compatLnSpc="1">
                <a:prstTxWarp prst="textNoShape">
                  <a:avLst/>
                </a:prstTxWarp>
              </a:bodyPr>
              <a:lstStyle/>
              <a:p>
                <a:endParaRPr lang="en-US" sz="1799">
                  <a:solidFill>
                    <a:srgbClr val="404040"/>
                  </a:solidFill>
                </a:endParaRPr>
              </a:p>
            </p:txBody>
          </p:sp>
        </p:grpSp>
        <p:sp>
          <p:nvSpPr>
            <p:cNvPr id="666" name="Freeform 168"/>
            <p:cNvSpPr>
              <a:spLocks/>
            </p:cNvSpPr>
            <p:nvPr/>
          </p:nvSpPr>
          <p:spPr bwMode="auto">
            <a:xfrm>
              <a:off x="7055567" y="3056784"/>
              <a:ext cx="254000" cy="398462"/>
            </a:xfrm>
            <a:custGeom>
              <a:avLst/>
              <a:gdLst>
                <a:gd name="T0" fmla="*/ 20 w 67"/>
                <a:gd name="T1" fmla="*/ 0 h 105"/>
                <a:gd name="T2" fmla="*/ 20 w 67"/>
                <a:gd name="T3" fmla="*/ 16 h 105"/>
                <a:gd name="T4" fmla="*/ 47 w 67"/>
                <a:gd name="T5" fmla="*/ 16 h 105"/>
                <a:gd name="T6" fmla="*/ 47 w 67"/>
                <a:gd name="T7" fmla="*/ 0 h 105"/>
                <a:gd name="T8" fmla="*/ 53 w 67"/>
                <a:gd name="T9" fmla="*/ 0 h 105"/>
                <a:gd name="T10" fmla="*/ 53 w 67"/>
                <a:gd name="T11" fmla="*/ 16 h 105"/>
                <a:gd name="T12" fmla="*/ 67 w 67"/>
                <a:gd name="T13" fmla="*/ 16 h 105"/>
                <a:gd name="T14" fmla="*/ 67 w 67"/>
                <a:gd name="T15" fmla="*/ 56 h 105"/>
                <a:gd name="T16" fmla="*/ 44 w 67"/>
                <a:gd name="T17" fmla="*/ 84 h 105"/>
                <a:gd name="T18" fmla="*/ 44 w 67"/>
                <a:gd name="T19" fmla="*/ 105 h 105"/>
                <a:gd name="T20" fmla="*/ 24 w 67"/>
                <a:gd name="T21" fmla="*/ 105 h 105"/>
                <a:gd name="T22" fmla="*/ 24 w 67"/>
                <a:gd name="T23" fmla="*/ 84 h 105"/>
                <a:gd name="T24" fmla="*/ 0 w 67"/>
                <a:gd name="T25" fmla="*/ 56 h 105"/>
                <a:gd name="T26" fmla="*/ 0 w 67"/>
                <a:gd name="T27" fmla="*/ 16 h 105"/>
                <a:gd name="T28" fmla="*/ 14 w 67"/>
                <a:gd name="T29" fmla="*/ 16 h 105"/>
                <a:gd name="T30" fmla="*/ 14 w 67"/>
                <a:gd name="T31" fmla="*/ 0 h 105"/>
                <a:gd name="T32" fmla="*/ 20 w 67"/>
                <a:gd name="T33"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7" h="105">
                  <a:moveTo>
                    <a:pt x="20" y="0"/>
                  </a:moveTo>
                  <a:cubicBezTo>
                    <a:pt x="20" y="16"/>
                    <a:pt x="20" y="16"/>
                    <a:pt x="20" y="16"/>
                  </a:cubicBezTo>
                  <a:cubicBezTo>
                    <a:pt x="20" y="16"/>
                    <a:pt x="20" y="16"/>
                    <a:pt x="47" y="16"/>
                  </a:cubicBezTo>
                  <a:cubicBezTo>
                    <a:pt x="47" y="0"/>
                    <a:pt x="47" y="0"/>
                    <a:pt x="47" y="0"/>
                  </a:cubicBezTo>
                  <a:cubicBezTo>
                    <a:pt x="53" y="0"/>
                    <a:pt x="53" y="0"/>
                    <a:pt x="53" y="0"/>
                  </a:cubicBezTo>
                  <a:cubicBezTo>
                    <a:pt x="53" y="4"/>
                    <a:pt x="53" y="9"/>
                    <a:pt x="53" y="16"/>
                  </a:cubicBezTo>
                  <a:cubicBezTo>
                    <a:pt x="53" y="16"/>
                    <a:pt x="53" y="16"/>
                    <a:pt x="67" y="16"/>
                  </a:cubicBezTo>
                  <a:cubicBezTo>
                    <a:pt x="67" y="16"/>
                    <a:pt x="67" y="16"/>
                    <a:pt x="67" y="56"/>
                  </a:cubicBezTo>
                  <a:cubicBezTo>
                    <a:pt x="67" y="65"/>
                    <a:pt x="57" y="79"/>
                    <a:pt x="44" y="84"/>
                  </a:cubicBezTo>
                  <a:cubicBezTo>
                    <a:pt x="44" y="84"/>
                    <a:pt x="44" y="84"/>
                    <a:pt x="44" y="105"/>
                  </a:cubicBezTo>
                  <a:cubicBezTo>
                    <a:pt x="24" y="105"/>
                    <a:pt x="24" y="105"/>
                    <a:pt x="24" y="105"/>
                  </a:cubicBezTo>
                  <a:cubicBezTo>
                    <a:pt x="24" y="105"/>
                    <a:pt x="24" y="105"/>
                    <a:pt x="24" y="84"/>
                  </a:cubicBezTo>
                  <a:cubicBezTo>
                    <a:pt x="10" y="79"/>
                    <a:pt x="0" y="65"/>
                    <a:pt x="0" y="56"/>
                  </a:cubicBezTo>
                  <a:cubicBezTo>
                    <a:pt x="0" y="56"/>
                    <a:pt x="0" y="56"/>
                    <a:pt x="0" y="16"/>
                  </a:cubicBezTo>
                  <a:cubicBezTo>
                    <a:pt x="0" y="16"/>
                    <a:pt x="0" y="16"/>
                    <a:pt x="14" y="16"/>
                  </a:cubicBezTo>
                  <a:cubicBezTo>
                    <a:pt x="14" y="16"/>
                    <a:pt x="14" y="16"/>
                    <a:pt x="14" y="0"/>
                  </a:cubicBezTo>
                  <a:lnTo>
                    <a:pt x="20" y="0"/>
                  </a:lnTo>
                  <a:close/>
                </a:path>
              </a:pathLst>
            </a:custGeom>
            <a:solidFill>
              <a:srgbClr val="333333"/>
            </a:solidFill>
            <a:ln>
              <a:noFill/>
            </a:ln>
          </p:spPr>
          <p:txBody>
            <a:bodyPr vert="horz" wrap="square" lIns="91403" tIns="45701" rIns="91403" bIns="45701" numCol="1" anchor="t" anchorCtr="0" compatLnSpc="1">
              <a:prstTxWarp prst="textNoShape">
                <a:avLst/>
              </a:prstTxWarp>
            </a:bodyPr>
            <a:lstStyle/>
            <a:p>
              <a:endParaRPr lang="en-US" sz="1799">
                <a:solidFill>
                  <a:srgbClr val="404040"/>
                </a:solidFill>
              </a:endParaRPr>
            </a:p>
          </p:txBody>
        </p:sp>
      </p:grpSp>
      <p:sp>
        <p:nvSpPr>
          <p:cNvPr id="1281" name="Rectangle 1280"/>
          <p:cNvSpPr/>
          <p:nvPr/>
        </p:nvSpPr>
        <p:spPr bwMode="auto">
          <a:xfrm>
            <a:off x="2634155" y="-1332963"/>
            <a:ext cx="755277" cy="808487"/>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b" anchorCtr="0"/>
          <a:lstStyle/>
          <a:p>
            <a:pPr algn="ctr" defTabSz="932037"/>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74" name="Title 1"/>
          <p:cNvSpPr>
            <a:spLocks noGrp="1"/>
          </p:cNvSpPr>
          <p:nvPr>
            <p:ph type="title"/>
          </p:nvPr>
        </p:nvSpPr>
        <p:spPr>
          <a:xfrm>
            <a:off x="269995" y="290774"/>
            <a:ext cx="11651152" cy="899303"/>
          </a:xfrm>
        </p:spPr>
        <p:txBody>
          <a:bodyPr/>
          <a:lstStyle/>
          <a:p>
            <a:r>
              <a:rPr lang="en-US" dirty="0" smtClean="0"/>
              <a:t>Developer vision</a:t>
            </a:r>
            <a:endParaRPr lang="en-US" dirty="0"/>
          </a:p>
        </p:txBody>
      </p:sp>
    </p:spTree>
    <p:extLst>
      <p:ext uri="{BB962C8B-B14F-4D97-AF65-F5344CB8AC3E}">
        <p14:creationId xmlns:p14="http://schemas.microsoft.com/office/powerpoint/2010/main" val="132573142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decel="100000" fill="hold" grpId="0" nodeType="clickEffect">
                                  <p:stCondLst>
                                    <p:cond delay="0"/>
                                  </p:stCondLst>
                                  <p:childTnLst>
                                    <p:set>
                                      <p:cBhvr>
                                        <p:cTn id="6" dur="1" fill="hold">
                                          <p:stCondLst>
                                            <p:cond delay="0"/>
                                          </p:stCondLst>
                                        </p:cTn>
                                        <p:tgtEl>
                                          <p:spTgt spid="1277"/>
                                        </p:tgtEl>
                                        <p:attrNameLst>
                                          <p:attrName>style.visibility</p:attrName>
                                        </p:attrNameLst>
                                      </p:cBhvr>
                                      <p:to>
                                        <p:strVal val="visible"/>
                                      </p:to>
                                    </p:set>
                                    <p:anim calcmode="lin" valueType="num">
                                      <p:cBhvr additive="base">
                                        <p:cTn id="7" dur="640" fill="hold"/>
                                        <p:tgtEl>
                                          <p:spTgt spid="1277"/>
                                        </p:tgtEl>
                                        <p:attrNameLst>
                                          <p:attrName>ppt_x</p:attrName>
                                        </p:attrNameLst>
                                      </p:cBhvr>
                                      <p:tavLst>
                                        <p:tav tm="0">
                                          <p:val>
                                            <p:strVal val="0-#ppt_w/2"/>
                                          </p:val>
                                        </p:tav>
                                        <p:tav tm="100000">
                                          <p:val>
                                            <p:strVal val="#ppt_x"/>
                                          </p:val>
                                        </p:tav>
                                      </p:tavLst>
                                    </p:anim>
                                    <p:anim calcmode="lin" valueType="num">
                                      <p:cBhvr additive="base">
                                        <p:cTn id="8" dur="640" fill="hold"/>
                                        <p:tgtEl>
                                          <p:spTgt spid="1277"/>
                                        </p:tgtEl>
                                        <p:attrNameLst>
                                          <p:attrName>ppt_y</p:attrName>
                                        </p:attrNameLst>
                                      </p:cBhvr>
                                      <p:tavLst>
                                        <p:tav tm="0">
                                          <p:val>
                                            <p:strVal val="#ppt_y"/>
                                          </p:val>
                                        </p:tav>
                                        <p:tav tm="100000">
                                          <p:val>
                                            <p:strVal val="#ppt_y"/>
                                          </p:val>
                                        </p:tav>
                                      </p:tavLst>
                                    </p:anim>
                                  </p:childTnLst>
                                </p:cTn>
                              </p:par>
                            </p:childTnLst>
                          </p:cTn>
                        </p:par>
                        <p:par>
                          <p:cTn id="9" fill="hold">
                            <p:stCondLst>
                              <p:cond delay="640"/>
                            </p:stCondLst>
                            <p:childTnLst>
                              <p:par>
                                <p:cTn id="10" presetID="2" presetClass="entr" presetSubtype="2" decel="100000" fill="hold" grpId="0" nodeType="afterEffect">
                                  <p:stCondLst>
                                    <p:cond delay="0"/>
                                  </p:stCondLst>
                                  <p:childTnLst>
                                    <p:set>
                                      <p:cBhvr>
                                        <p:cTn id="11" dur="1" fill="hold">
                                          <p:stCondLst>
                                            <p:cond delay="0"/>
                                          </p:stCondLst>
                                        </p:cTn>
                                        <p:tgtEl>
                                          <p:spTgt spid="1210"/>
                                        </p:tgtEl>
                                        <p:attrNameLst>
                                          <p:attrName>style.visibility</p:attrName>
                                        </p:attrNameLst>
                                      </p:cBhvr>
                                      <p:to>
                                        <p:strVal val="visible"/>
                                      </p:to>
                                    </p:set>
                                    <p:anim calcmode="lin" valueType="num">
                                      <p:cBhvr additive="base">
                                        <p:cTn id="12" dur="640" fill="hold"/>
                                        <p:tgtEl>
                                          <p:spTgt spid="1210"/>
                                        </p:tgtEl>
                                        <p:attrNameLst>
                                          <p:attrName>ppt_x</p:attrName>
                                        </p:attrNameLst>
                                      </p:cBhvr>
                                      <p:tavLst>
                                        <p:tav tm="0">
                                          <p:val>
                                            <p:strVal val="1+#ppt_w/2"/>
                                          </p:val>
                                        </p:tav>
                                        <p:tav tm="100000">
                                          <p:val>
                                            <p:strVal val="#ppt_x"/>
                                          </p:val>
                                        </p:tav>
                                      </p:tavLst>
                                    </p:anim>
                                    <p:anim calcmode="lin" valueType="num">
                                      <p:cBhvr additive="base">
                                        <p:cTn id="13" dur="640" fill="hold"/>
                                        <p:tgtEl>
                                          <p:spTgt spid="1210"/>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610"/>
                                        </p:tgtEl>
                                        <p:attrNameLst>
                                          <p:attrName>style.visibility</p:attrName>
                                        </p:attrNameLst>
                                      </p:cBhvr>
                                      <p:to>
                                        <p:strVal val="visible"/>
                                      </p:to>
                                    </p:set>
                                    <p:animEffect transition="in" filter="fade">
                                      <p:cBhvr>
                                        <p:cTn id="18" dur="500"/>
                                        <p:tgtEl>
                                          <p:spTgt spid="610"/>
                                        </p:tgtEl>
                                      </p:cBhvr>
                                    </p:animEffect>
                                    <p:anim calcmode="lin" valueType="num">
                                      <p:cBhvr>
                                        <p:cTn id="19" dur="500" fill="hold"/>
                                        <p:tgtEl>
                                          <p:spTgt spid="610"/>
                                        </p:tgtEl>
                                        <p:attrNameLst>
                                          <p:attrName>ppt_x</p:attrName>
                                        </p:attrNameLst>
                                      </p:cBhvr>
                                      <p:tavLst>
                                        <p:tav tm="0">
                                          <p:val>
                                            <p:strVal val="#ppt_x"/>
                                          </p:val>
                                        </p:tav>
                                        <p:tav tm="100000">
                                          <p:val>
                                            <p:strVal val="#ppt_x"/>
                                          </p:val>
                                        </p:tav>
                                      </p:tavLst>
                                    </p:anim>
                                    <p:anim calcmode="lin" valueType="num">
                                      <p:cBhvr>
                                        <p:cTn id="20" dur="500" fill="hold"/>
                                        <p:tgtEl>
                                          <p:spTgt spid="610"/>
                                        </p:tgtEl>
                                        <p:attrNameLst>
                                          <p:attrName>ppt_y</p:attrName>
                                        </p:attrNameLst>
                                      </p:cBhvr>
                                      <p:tavLst>
                                        <p:tav tm="0">
                                          <p:val>
                                            <p:strVal val="#ppt_y+.1"/>
                                          </p:val>
                                        </p:tav>
                                        <p:tav tm="100000">
                                          <p:val>
                                            <p:strVal val="#ppt_y"/>
                                          </p:val>
                                        </p:tav>
                                      </p:tavLst>
                                    </p:anim>
                                  </p:childTnLst>
                                </p:cTn>
                              </p:par>
                            </p:childTnLst>
                          </p:cTn>
                        </p:par>
                        <p:par>
                          <p:cTn id="21" fill="hold">
                            <p:stCondLst>
                              <p:cond delay="500"/>
                            </p:stCondLst>
                            <p:childTnLst>
                              <p:par>
                                <p:cTn id="22" presetID="42" presetClass="entr" presetSubtype="0" fill="hold" grpId="0" nodeType="afterEffect">
                                  <p:stCondLst>
                                    <p:cond delay="0"/>
                                  </p:stCondLst>
                                  <p:childTnLst>
                                    <p:set>
                                      <p:cBhvr>
                                        <p:cTn id="23" dur="1" fill="hold">
                                          <p:stCondLst>
                                            <p:cond delay="0"/>
                                          </p:stCondLst>
                                        </p:cTn>
                                        <p:tgtEl>
                                          <p:spTgt spid="574"/>
                                        </p:tgtEl>
                                        <p:attrNameLst>
                                          <p:attrName>style.visibility</p:attrName>
                                        </p:attrNameLst>
                                      </p:cBhvr>
                                      <p:to>
                                        <p:strVal val="visible"/>
                                      </p:to>
                                    </p:set>
                                    <p:animEffect transition="in" filter="fade">
                                      <p:cBhvr>
                                        <p:cTn id="24" dur="500"/>
                                        <p:tgtEl>
                                          <p:spTgt spid="574"/>
                                        </p:tgtEl>
                                      </p:cBhvr>
                                    </p:animEffect>
                                    <p:anim calcmode="lin" valueType="num">
                                      <p:cBhvr>
                                        <p:cTn id="25" dur="500" fill="hold"/>
                                        <p:tgtEl>
                                          <p:spTgt spid="574"/>
                                        </p:tgtEl>
                                        <p:attrNameLst>
                                          <p:attrName>ppt_x</p:attrName>
                                        </p:attrNameLst>
                                      </p:cBhvr>
                                      <p:tavLst>
                                        <p:tav tm="0">
                                          <p:val>
                                            <p:strVal val="#ppt_x"/>
                                          </p:val>
                                        </p:tav>
                                        <p:tav tm="100000">
                                          <p:val>
                                            <p:strVal val="#ppt_x"/>
                                          </p:val>
                                        </p:tav>
                                      </p:tavLst>
                                    </p:anim>
                                    <p:anim calcmode="lin" valueType="num">
                                      <p:cBhvr>
                                        <p:cTn id="26" dur="500" fill="hold"/>
                                        <p:tgtEl>
                                          <p:spTgt spid="574"/>
                                        </p:tgtEl>
                                        <p:attrNameLst>
                                          <p:attrName>ppt_y</p:attrName>
                                        </p:attrNameLst>
                                      </p:cBhvr>
                                      <p:tavLst>
                                        <p:tav tm="0">
                                          <p:val>
                                            <p:strVal val="#ppt_y+.1"/>
                                          </p:val>
                                        </p:tav>
                                        <p:tav tm="100000">
                                          <p:val>
                                            <p:strVal val="#ppt_y"/>
                                          </p:val>
                                        </p:tav>
                                      </p:tavLst>
                                    </p:anim>
                                  </p:childTnLst>
                                </p:cTn>
                              </p:par>
                            </p:childTnLst>
                          </p:cTn>
                        </p:par>
                        <p:par>
                          <p:cTn id="27" fill="hold">
                            <p:stCondLst>
                              <p:cond delay="1000"/>
                            </p:stCondLst>
                            <p:childTnLst>
                              <p:par>
                                <p:cTn id="28" presetID="42" presetClass="entr" presetSubtype="0" fill="hold" grpId="0" nodeType="afterEffect">
                                  <p:stCondLst>
                                    <p:cond delay="0"/>
                                  </p:stCondLst>
                                  <p:childTnLst>
                                    <p:set>
                                      <p:cBhvr>
                                        <p:cTn id="29" dur="1" fill="hold">
                                          <p:stCondLst>
                                            <p:cond delay="0"/>
                                          </p:stCondLst>
                                        </p:cTn>
                                        <p:tgtEl>
                                          <p:spTgt spid="575"/>
                                        </p:tgtEl>
                                        <p:attrNameLst>
                                          <p:attrName>style.visibility</p:attrName>
                                        </p:attrNameLst>
                                      </p:cBhvr>
                                      <p:to>
                                        <p:strVal val="visible"/>
                                      </p:to>
                                    </p:set>
                                    <p:animEffect transition="in" filter="fade">
                                      <p:cBhvr>
                                        <p:cTn id="30" dur="500"/>
                                        <p:tgtEl>
                                          <p:spTgt spid="575"/>
                                        </p:tgtEl>
                                      </p:cBhvr>
                                    </p:animEffect>
                                    <p:anim calcmode="lin" valueType="num">
                                      <p:cBhvr>
                                        <p:cTn id="31" dur="500" fill="hold"/>
                                        <p:tgtEl>
                                          <p:spTgt spid="575"/>
                                        </p:tgtEl>
                                        <p:attrNameLst>
                                          <p:attrName>ppt_x</p:attrName>
                                        </p:attrNameLst>
                                      </p:cBhvr>
                                      <p:tavLst>
                                        <p:tav tm="0">
                                          <p:val>
                                            <p:strVal val="#ppt_x"/>
                                          </p:val>
                                        </p:tav>
                                        <p:tav tm="100000">
                                          <p:val>
                                            <p:strVal val="#ppt_x"/>
                                          </p:val>
                                        </p:tav>
                                      </p:tavLst>
                                    </p:anim>
                                    <p:anim calcmode="lin" valueType="num">
                                      <p:cBhvr>
                                        <p:cTn id="32" dur="500" fill="hold"/>
                                        <p:tgtEl>
                                          <p:spTgt spid="575"/>
                                        </p:tgtEl>
                                        <p:attrNameLst>
                                          <p:attrName>ppt_y</p:attrName>
                                        </p:attrNameLst>
                                      </p:cBhvr>
                                      <p:tavLst>
                                        <p:tav tm="0">
                                          <p:val>
                                            <p:strVal val="#ppt_y+.1"/>
                                          </p:val>
                                        </p:tav>
                                        <p:tav tm="100000">
                                          <p:val>
                                            <p:strVal val="#ppt_y"/>
                                          </p:val>
                                        </p:tav>
                                      </p:tavLst>
                                    </p:anim>
                                  </p:childTnLst>
                                </p:cTn>
                              </p:par>
                            </p:childTnLst>
                          </p:cTn>
                        </p:par>
                        <p:par>
                          <p:cTn id="33" fill="hold">
                            <p:stCondLst>
                              <p:cond delay="1500"/>
                            </p:stCondLst>
                            <p:childTnLst>
                              <p:par>
                                <p:cTn id="34" presetID="42" presetClass="entr" presetSubtype="0" fill="hold" grpId="0" nodeType="afterEffect">
                                  <p:stCondLst>
                                    <p:cond delay="0"/>
                                  </p:stCondLst>
                                  <p:childTnLst>
                                    <p:set>
                                      <p:cBhvr>
                                        <p:cTn id="35" dur="1" fill="hold">
                                          <p:stCondLst>
                                            <p:cond delay="0"/>
                                          </p:stCondLst>
                                        </p:cTn>
                                        <p:tgtEl>
                                          <p:spTgt spid="559"/>
                                        </p:tgtEl>
                                        <p:attrNameLst>
                                          <p:attrName>style.visibility</p:attrName>
                                        </p:attrNameLst>
                                      </p:cBhvr>
                                      <p:to>
                                        <p:strVal val="visible"/>
                                      </p:to>
                                    </p:set>
                                    <p:animEffect transition="in" filter="fade">
                                      <p:cBhvr>
                                        <p:cTn id="36" dur="500"/>
                                        <p:tgtEl>
                                          <p:spTgt spid="559"/>
                                        </p:tgtEl>
                                      </p:cBhvr>
                                    </p:animEffect>
                                    <p:anim calcmode="lin" valueType="num">
                                      <p:cBhvr>
                                        <p:cTn id="37" dur="500" fill="hold"/>
                                        <p:tgtEl>
                                          <p:spTgt spid="559"/>
                                        </p:tgtEl>
                                        <p:attrNameLst>
                                          <p:attrName>ppt_x</p:attrName>
                                        </p:attrNameLst>
                                      </p:cBhvr>
                                      <p:tavLst>
                                        <p:tav tm="0">
                                          <p:val>
                                            <p:strVal val="#ppt_x"/>
                                          </p:val>
                                        </p:tav>
                                        <p:tav tm="100000">
                                          <p:val>
                                            <p:strVal val="#ppt_x"/>
                                          </p:val>
                                        </p:tav>
                                      </p:tavLst>
                                    </p:anim>
                                    <p:anim calcmode="lin" valueType="num">
                                      <p:cBhvr>
                                        <p:cTn id="38" dur="500" fill="hold"/>
                                        <p:tgtEl>
                                          <p:spTgt spid="559"/>
                                        </p:tgtEl>
                                        <p:attrNameLst>
                                          <p:attrName>ppt_y</p:attrName>
                                        </p:attrNameLst>
                                      </p:cBhvr>
                                      <p:tavLst>
                                        <p:tav tm="0">
                                          <p:val>
                                            <p:strVal val="#ppt_y+.1"/>
                                          </p:val>
                                        </p:tav>
                                        <p:tav tm="100000">
                                          <p:val>
                                            <p:strVal val="#ppt_y"/>
                                          </p:val>
                                        </p:tav>
                                      </p:tavLst>
                                    </p:anim>
                                  </p:childTnLst>
                                </p:cTn>
                              </p:par>
                            </p:childTnLst>
                          </p:cTn>
                        </p:par>
                        <p:par>
                          <p:cTn id="39" fill="hold">
                            <p:stCondLst>
                              <p:cond delay="2000"/>
                            </p:stCondLst>
                            <p:childTnLst>
                              <p:par>
                                <p:cTn id="40" presetID="42" presetClass="entr" presetSubtype="0" fill="hold" grpId="0" nodeType="afterEffect">
                                  <p:stCondLst>
                                    <p:cond delay="0"/>
                                  </p:stCondLst>
                                  <p:childTnLst>
                                    <p:set>
                                      <p:cBhvr>
                                        <p:cTn id="41" dur="1" fill="hold">
                                          <p:stCondLst>
                                            <p:cond delay="0"/>
                                          </p:stCondLst>
                                        </p:cTn>
                                        <p:tgtEl>
                                          <p:spTgt spid="537"/>
                                        </p:tgtEl>
                                        <p:attrNameLst>
                                          <p:attrName>style.visibility</p:attrName>
                                        </p:attrNameLst>
                                      </p:cBhvr>
                                      <p:to>
                                        <p:strVal val="visible"/>
                                      </p:to>
                                    </p:set>
                                    <p:animEffect transition="in" filter="fade">
                                      <p:cBhvr>
                                        <p:cTn id="42" dur="500"/>
                                        <p:tgtEl>
                                          <p:spTgt spid="537"/>
                                        </p:tgtEl>
                                      </p:cBhvr>
                                    </p:animEffect>
                                    <p:anim calcmode="lin" valueType="num">
                                      <p:cBhvr>
                                        <p:cTn id="43" dur="500" fill="hold"/>
                                        <p:tgtEl>
                                          <p:spTgt spid="537"/>
                                        </p:tgtEl>
                                        <p:attrNameLst>
                                          <p:attrName>ppt_x</p:attrName>
                                        </p:attrNameLst>
                                      </p:cBhvr>
                                      <p:tavLst>
                                        <p:tav tm="0">
                                          <p:val>
                                            <p:strVal val="#ppt_x"/>
                                          </p:val>
                                        </p:tav>
                                        <p:tav tm="100000">
                                          <p:val>
                                            <p:strVal val="#ppt_x"/>
                                          </p:val>
                                        </p:tav>
                                      </p:tavLst>
                                    </p:anim>
                                    <p:anim calcmode="lin" valueType="num">
                                      <p:cBhvr>
                                        <p:cTn id="44" dur="500" fill="hold"/>
                                        <p:tgtEl>
                                          <p:spTgt spid="537"/>
                                        </p:tgtEl>
                                        <p:attrNameLst>
                                          <p:attrName>ppt_y</p:attrName>
                                        </p:attrNameLst>
                                      </p:cBhvr>
                                      <p:tavLst>
                                        <p:tav tm="0">
                                          <p:val>
                                            <p:strVal val="#ppt_y+.1"/>
                                          </p:val>
                                        </p:tav>
                                        <p:tav tm="100000">
                                          <p:val>
                                            <p:strVal val="#ppt_y"/>
                                          </p:val>
                                        </p:tav>
                                      </p:tavLst>
                                    </p:anim>
                                  </p:childTnLst>
                                </p:cTn>
                              </p:par>
                            </p:childTnLst>
                          </p:cTn>
                        </p:par>
                        <p:par>
                          <p:cTn id="45" fill="hold">
                            <p:stCondLst>
                              <p:cond delay="2500"/>
                            </p:stCondLst>
                            <p:childTnLst>
                              <p:par>
                                <p:cTn id="46" presetID="42" presetClass="entr" presetSubtype="0" fill="hold" grpId="0" nodeType="afterEffect">
                                  <p:stCondLst>
                                    <p:cond delay="0"/>
                                  </p:stCondLst>
                                  <p:childTnLst>
                                    <p:set>
                                      <p:cBhvr>
                                        <p:cTn id="47" dur="1" fill="hold">
                                          <p:stCondLst>
                                            <p:cond delay="0"/>
                                          </p:stCondLst>
                                        </p:cTn>
                                        <p:tgtEl>
                                          <p:spTgt spid="515"/>
                                        </p:tgtEl>
                                        <p:attrNameLst>
                                          <p:attrName>style.visibility</p:attrName>
                                        </p:attrNameLst>
                                      </p:cBhvr>
                                      <p:to>
                                        <p:strVal val="visible"/>
                                      </p:to>
                                    </p:set>
                                    <p:animEffect transition="in" filter="fade">
                                      <p:cBhvr>
                                        <p:cTn id="48" dur="500"/>
                                        <p:tgtEl>
                                          <p:spTgt spid="515"/>
                                        </p:tgtEl>
                                      </p:cBhvr>
                                    </p:animEffect>
                                    <p:anim calcmode="lin" valueType="num">
                                      <p:cBhvr>
                                        <p:cTn id="49" dur="500" fill="hold"/>
                                        <p:tgtEl>
                                          <p:spTgt spid="515"/>
                                        </p:tgtEl>
                                        <p:attrNameLst>
                                          <p:attrName>ppt_x</p:attrName>
                                        </p:attrNameLst>
                                      </p:cBhvr>
                                      <p:tavLst>
                                        <p:tav tm="0">
                                          <p:val>
                                            <p:strVal val="#ppt_x"/>
                                          </p:val>
                                        </p:tav>
                                        <p:tav tm="100000">
                                          <p:val>
                                            <p:strVal val="#ppt_x"/>
                                          </p:val>
                                        </p:tav>
                                      </p:tavLst>
                                    </p:anim>
                                    <p:anim calcmode="lin" valueType="num">
                                      <p:cBhvr>
                                        <p:cTn id="50" dur="500" fill="hold"/>
                                        <p:tgtEl>
                                          <p:spTgt spid="515"/>
                                        </p:tgtEl>
                                        <p:attrNameLst>
                                          <p:attrName>ppt_y</p:attrName>
                                        </p:attrNameLst>
                                      </p:cBhvr>
                                      <p:tavLst>
                                        <p:tav tm="0">
                                          <p:val>
                                            <p:strVal val="#ppt_y+.1"/>
                                          </p:val>
                                        </p:tav>
                                        <p:tav tm="100000">
                                          <p:val>
                                            <p:strVal val="#ppt_y"/>
                                          </p:val>
                                        </p:tav>
                                      </p:tavLst>
                                    </p:anim>
                                  </p:childTnLst>
                                </p:cTn>
                              </p:par>
                            </p:childTnLst>
                          </p:cTn>
                        </p:par>
                        <p:par>
                          <p:cTn id="51" fill="hold">
                            <p:stCondLst>
                              <p:cond delay="3000"/>
                            </p:stCondLst>
                            <p:childTnLst>
                              <p:par>
                                <p:cTn id="52" presetID="42" presetClass="entr" presetSubtype="0" fill="hold" grpId="0" nodeType="afterEffect">
                                  <p:stCondLst>
                                    <p:cond delay="0"/>
                                  </p:stCondLst>
                                  <p:childTnLst>
                                    <p:set>
                                      <p:cBhvr>
                                        <p:cTn id="53" dur="1" fill="hold">
                                          <p:stCondLst>
                                            <p:cond delay="0"/>
                                          </p:stCondLst>
                                        </p:cTn>
                                        <p:tgtEl>
                                          <p:spTgt spid="497"/>
                                        </p:tgtEl>
                                        <p:attrNameLst>
                                          <p:attrName>style.visibility</p:attrName>
                                        </p:attrNameLst>
                                      </p:cBhvr>
                                      <p:to>
                                        <p:strVal val="visible"/>
                                      </p:to>
                                    </p:set>
                                    <p:animEffect transition="in" filter="fade">
                                      <p:cBhvr>
                                        <p:cTn id="54" dur="500"/>
                                        <p:tgtEl>
                                          <p:spTgt spid="497"/>
                                        </p:tgtEl>
                                      </p:cBhvr>
                                    </p:animEffect>
                                    <p:anim calcmode="lin" valueType="num">
                                      <p:cBhvr>
                                        <p:cTn id="55" dur="500" fill="hold"/>
                                        <p:tgtEl>
                                          <p:spTgt spid="497"/>
                                        </p:tgtEl>
                                        <p:attrNameLst>
                                          <p:attrName>ppt_x</p:attrName>
                                        </p:attrNameLst>
                                      </p:cBhvr>
                                      <p:tavLst>
                                        <p:tav tm="0">
                                          <p:val>
                                            <p:strVal val="#ppt_x"/>
                                          </p:val>
                                        </p:tav>
                                        <p:tav tm="100000">
                                          <p:val>
                                            <p:strVal val="#ppt_x"/>
                                          </p:val>
                                        </p:tav>
                                      </p:tavLst>
                                    </p:anim>
                                    <p:anim calcmode="lin" valueType="num">
                                      <p:cBhvr>
                                        <p:cTn id="56" dur="500" fill="hold"/>
                                        <p:tgtEl>
                                          <p:spTgt spid="497"/>
                                        </p:tgtEl>
                                        <p:attrNameLst>
                                          <p:attrName>ppt_y</p:attrName>
                                        </p:attrNameLst>
                                      </p:cBhvr>
                                      <p:tavLst>
                                        <p:tav tm="0">
                                          <p:val>
                                            <p:strVal val="#ppt_y+.1"/>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2" presetClass="entr" presetSubtype="4" fill="hold" nodeType="clickEffect">
                                  <p:stCondLst>
                                    <p:cond delay="0"/>
                                  </p:stCondLst>
                                  <p:childTnLst>
                                    <p:set>
                                      <p:cBhvr>
                                        <p:cTn id="60" dur="1" fill="hold">
                                          <p:stCondLst>
                                            <p:cond delay="0"/>
                                          </p:stCondLst>
                                        </p:cTn>
                                        <p:tgtEl>
                                          <p:spTgt spid="671"/>
                                        </p:tgtEl>
                                        <p:attrNameLst>
                                          <p:attrName>style.visibility</p:attrName>
                                        </p:attrNameLst>
                                      </p:cBhvr>
                                      <p:to>
                                        <p:strVal val="visible"/>
                                      </p:to>
                                    </p:set>
                                    <p:animEffect transition="in" filter="wipe(down)">
                                      <p:cBhvr>
                                        <p:cTn id="61" dur="1000"/>
                                        <p:tgtEl>
                                          <p:spTgt spid="671"/>
                                        </p:tgtEl>
                                      </p:cBhvr>
                                    </p:animEffect>
                                  </p:childTnLst>
                                </p:cTn>
                              </p:par>
                            </p:childTnLst>
                          </p:cTn>
                        </p:par>
                        <p:par>
                          <p:cTn id="62" fill="hold">
                            <p:stCondLst>
                              <p:cond delay="1000"/>
                            </p:stCondLst>
                            <p:childTnLst>
                              <p:par>
                                <p:cTn id="63" presetID="19" presetClass="emph" presetSubtype="0" fill="hold" grpId="0" nodeType="afterEffect">
                                  <p:stCondLst>
                                    <p:cond delay="0"/>
                                  </p:stCondLst>
                                  <p:childTnLst>
                                    <p:animClr clrSpc="rgb" dir="cw">
                                      <p:cBhvr override="childStyle">
                                        <p:cTn id="64" dur="500" fill="hold"/>
                                        <p:tgtEl>
                                          <p:spTgt spid="24"/>
                                        </p:tgtEl>
                                        <p:attrNameLst>
                                          <p:attrName>style.color</p:attrName>
                                        </p:attrNameLst>
                                      </p:cBhvr>
                                      <p:to>
                                        <a:srgbClr val="0078D7"/>
                                      </p:to>
                                    </p:animClr>
                                    <p:animClr clrSpc="rgb" dir="cw">
                                      <p:cBhvr>
                                        <p:cTn id="65" dur="500" fill="hold"/>
                                        <p:tgtEl>
                                          <p:spTgt spid="24"/>
                                        </p:tgtEl>
                                        <p:attrNameLst>
                                          <p:attrName>fillcolor</p:attrName>
                                        </p:attrNameLst>
                                      </p:cBhvr>
                                      <p:to>
                                        <a:srgbClr val="0078D7"/>
                                      </p:to>
                                    </p:animClr>
                                    <p:set>
                                      <p:cBhvr>
                                        <p:cTn id="66" dur="500" fill="hold"/>
                                        <p:tgtEl>
                                          <p:spTgt spid="24"/>
                                        </p:tgtEl>
                                        <p:attrNameLst>
                                          <p:attrName>fill.type</p:attrName>
                                        </p:attrNameLst>
                                      </p:cBhvr>
                                      <p:to>
                                        <p:strVal val="solid"/>
                                      </p:to>
                                    </p:set>
                                    <p:set>
                                      <p:cBhvr>
                                        <p:cTn id="67" dur="500" fill="hold"/>
                                        <p:tgtEl>
                                          <p:spTgt spid="24"/>
                                        </p:tgtEl>
                                        <p:attrNameLst>
                                          <p:attrName>fill.on</p:attrName>
                                        </p:attrNameLst>
                                      </p:cBhvr>
                                      <p:to>
                                        <p:strVal val="true"/>
                                      </p:to>
                                    </p:set>
                                  </p:childTnLst>
                                </p:cTn>
                              </p:par>
                            </p:childTnLst>
                          </p:cTn>
                        </p:par>
                        <p:par>
                          <p:cTn id="68" fill="hold">
                            <p:stCondLst>
                              <p:cond delay="1500"/>
                            </p:stCondLst>
                            <p:childTnLst>
                              <p:par>
                                <p:cTn id="69" presetID="22" presetClass="entr" presetSubtype="4" fill="hold" nodeType="afterEffect">
                                  <p:stCondLst>
                                    <p:cond delay="0"/>
                                  </p:stCondLst>
                                  <p:childTnLst>
                                    <p:set>
                                      <p:cBhvr>
                                        <p:cTn id="70" dur="1" fill="hold">
                                          <p:stCondLst>
                                            <p:cond delay="0"/>
                                          </p:stCondLst>
                                        </p:cTn>
                                        <p:tgtEl>
                                          <p:spTgt spid="668"/>
                                        </p:tgtEl>
                                        <p:attrNameLst>
                                          <p:attrName>style.visibility</p:attrName>
                                        </p:attrNameLst>
                                      </p:cBhvr>
                                      <p:to>
                                        <p:strVal val="visible"/>
                                      </p:to>
                                    </p:set>
                                    <p:animEffect transition="in" filter="wipe(down)">
                                      <p:cBhvr>
                                        <p:cTn id="71" dur="600"/>
                                        <p:tgtEl>
                                          <p:spTgt spid="668"/>
                                        </p:tgtEl>
                                      </p:cBhvr>
                                    </p:animEffect>
                                  </p:childTnLst>
                                </p:cTn>
                              </p:par>
                            </p:childTnLst>
                          </p:cTn>
                        </p:par>
                        <p:par>
                          <p:cTn id="72" fill="hold">
                            <p:stCondLst>
                              <p:cond delay="2100"/>
                            </p:stCondLst>
                            <p:childTnLst>
                              <p:par>
                                <p:cTn id="73" presetID="19" presetClass="emph" presetSubtype="0" fill="hold" grpId="0" nodeType="afterEffect">
                                  <p:stCondLst>
                                    <p:cond delay="0"/>
                                  </p:stCondLst>
                                  <p:childTnLst>
                                    <p:animClr clrSpc="rgb" dir="cw">
                                      <p:cBhvr override="childStyle">
                                        <p:cTn id="74" dur="500" fill="hold"/>
                                        <p:tgtEl>
                                          <p:spTgt spid="333"/>
                                        </p:tgtEl>
                                        <p:attrNameLst>
                                          <p:attrName>style.color</p:attrName>
                                        </p:attrNameLst>
                                      </p:cBhvr>
                                      <p:to>
                                        <a:srgbClr val="FF8C00"/>
                                      </p:to>
                                    </p:animClr>
                                    <p:animClr clrSpc="rgb" dir="cw">
                                      <p:cBhvr>
                                        <p:cTn id="75" dur="500" fill="hold"/>
                                        <p:tgtEl>
                                          <p:spTgt spid="333"/>
                                        </p:tgtEl>
                                        <p:attrNameLst>
                                          <p:attrName>fillcolor</p:attrName>
                                        </p:attrNameLst>
                                      </p:cBhvr>
                                      <p:to>
                                        <a:srgbClr val="FF8C00"/>
                                      </p:to>
                                    </p:animClr>
                                    <p:set>
                                      <p:cBhvr>
                                        <p:cTn id="76" dur="500" fill="hold"/>
                                        <p:tgtEl>
                                          <p:spTgt spid="333"/>
                                        </p:tgtEl>
                                        <p:attrNameLst>
                                          <p:attrName>fill.type</p:attrName>
                                        </p:attrNameLst>
                                      </p:cBhvr>
                                      <p:to>
                                        <p:strVal val="solid"/>
                                      </p:to>
                                    </p:set>
                                    <p:set>
                                      <p:cBhvr>
                                        <p:cTn id="77" dur="500" fill="hold"/>
                                        <p:tgtEl>
                                          <p:spTgt spid="333"/>
                                        </p:tgtEl>
                                        <p:attrNameLst>
                                          <p:attrName>fill.on</p:attrName>
                                        </p:attrNameLst>
                                      </p:cBhvr>
                                      <p:to>
                                        <p:strVal val="true"/>
                                      </p:to>
                                    </p:set>
                                  </p:childTnLst>
                                </p:cTn>
                              </p:par>
                            </p:childTnLst>
                          </p:cTn>
                        </p:par>
                        <p:par>
                          <p:cTn id="78" fill="hold">
                            <p:stCondLst>
                              <p:cond delay="2600"/>
                            </p:stCondLst>
                            <p:childTnLst>
                              <p:par>
                                <p:cTn id="79" presetID="22" presetClass="entr" presetSubtype="4" fill="hold" nodeType="afterEffect">
                                  <p:stCondLst>
                                    <p:cond delay="0"/>
                                  </p:stCondLst>
                                  <p:childTnLst>
                                    <p:set>
                                      <p:cBhvr>
                                        <p:cTn id="80" dur="1" fill="hold">
                                          <p:stCondLst>
                                            <p:cond delay="0"/>
                                          </p:stCondLst>
                                        </p:cTn>
                                        <p:tgtEl>
                                          <p:spTgt spid="669"/>
                                        </p:tgtEl>
                                        <p:attrNameLst>
                                          <p:attrName>style.visibility</p:attrName>
                                        </p:attrNameLst>
                                      </p:cBhvr>
                                      <p:to>
                                        <p:strVal val="visible"/>
                                      </p:to>
                                    </p:set>
                                    <p:animEffect transition="in" filter="wipe(down)">
                                      <p:cBhvr>
                                        <p:cTn id="81" dur="600"/>
                                        <p:tgtEl>
                                          <p:spTgt spid="669"/>
                                        </p:tgtEl>
                                      </p:cBhvr>
                                    </p:animEffect>
                                  </p:childTnLst>
                                </p:cTn>
                              </p:par>
                            </p:childTnLst>
                          </p:cTn>
                        </p:par>
                        <p:par>
                          <p:cTn id="82" fill="hold">
                            <p:stCondLst>
                              <p:cond delay="3200"/>
                            </p:stCondLst>
                            <p:childTnLst>
                              <p:par>
                                <p:cTn id="83" presetID="19" presetClass="emph" presetSubtype="0" fill="hold" grpId="0" nodeType="afterEffect">
                                  <p:stCondLst>
                                    <p:cond delay="0"/>
                                  </p:stCondLst>
                                  <p:childTnLst>
                                    <p:animClr clrSpc="rgb" dir="cw">
                                      <p:cBhvr override="childStyle">
                                        <p:cTn id="84" dur="500" fill="hold"/>
                                        <p:tgtEl>
                                          <p:spTgt spid="337"/>
                                        </p:tgtEl>
                                        <p:attrNameLst>
                                          <p:attrName>style.color</p:attrName>
                                        </p:attrNameLst>
                                      </p:cBhvr>
                                      <p:to>
                                        <a:srgbClr val="5C2D91"/>
                                      </p:to>
                                    </p:animClr>
                                    <p:animClr clrSpc="rgb" dir="cw">
                                      <p:cBhvr>
                                        <p:cTn id="85" dur="500" fill="hold"/>
                                        <p:tgtEl>
                                          <p:spTgt spid="337"/>
                                        </p:tgtEl>
                                        <p:attrNameLst>
                                          <p:attrName>fillcolor</p:attrName>
                                        </p:attrNameLst>
                                      </p:cBhvr>
                                      <p:to>
                                        <a:srgbClr val="5C2D91"/>
                                      </p:to>
                                    </p:animClr>
                                    <p:set>
                                      <p:cBhvr>
                                        <p:cTn id="86" dur="500" fill="hold"/>
                                        <p:tgtEl>
                                          <p:spTgt spid="337"/>
                                        </p:tgtEl>
                                        <p:attrNameLst>
                                          <p:attrName>fill.type</p:attrName>
                                        </p:attrNameLst>
                                      </p:cBhvr>
                                      <p:to>
                                        <p:strVal val="solid"/>
                                      </p:to>
                                    </p:set>
                                    <p:set>
                                      <p:cBhvr>
                                        <p:cTn id="87" dur="500" fill="hold"/>
                                        <p:tgtEl>
                                          <p:spTgt spid="337"/>
                                        </p:tgtEl>
                                        <p:attrNameLst>
                                          <p:attrName>fill.on</p:attrName>
                                        </p:attrNameLst>
                                      </p:cBhvr>
                                      <p:to>
                                        <p:strVal val="true"/>
                                      </p:to>
                                    </p:set>
                                  </p:childTnLst>
                                </p:cTn>
                              </p:par>
                            </p:childTnLst>
                          </p:cTn>
                        </p:par>
                        <p:par>
                          <p:cTn id="88" fill="hold">
                            <p:stCondLst>
                              <p:cond delay="3700"/>
                            </p:stCondLst>
                            <p:childTnLst>
                              <p:par>
                                <p:cTn id="89" presetID="22" presetClass="entr" presetSubtype="4" fill="hold" nodeType="afterEffect">
                                  <p:stCondLst>
                                    <p:cond delay="0"/>
                                  </p:stCondLst>
                                  <p:childTnLst>
                                    <p:set>
                                      <p:cBhvr>
                                        <p:cTn id="90" dur="1" fill="hold">
                                          <p:stCondLst>
                                            <p:cond delay="0"/>
                                          </p:stCondLst>
                                        </p:cTn>
                                        <p:tgtEl>
                                          <p:spTgt spid="670"/>
                                        </p:tgtEl>
                                        <p:attrNameLst>
                                          <p:attrName>style.visibility</p:attrName>
                                        </p:attrNameLst>
                                      </p:cBhvr>
                                      <p:to>
                                        <p:strVal val="visible"/>
                                      </p:to>
                                    </p:set>
                                    <p:animEffect transition="in" filter="wipe(down)">
                                      <p:cBhvr>
                                        <p:cTn id="91" dur="1000"/>
                                        <p:tgtEl>
                                          <p:spTgt spid="670"/>
                                        </p:tgtEl>
                                      </p:cBhvr>
                                    </p:animEffect>
                                  </p:childTnLst>
                                </p:cTn>
                              </p:par>
                            </p:childTnLst>
                          </p:cTn>
                        </p:par>
                        <p:par>
                          <p:cTn id="92" fill="hold">
                            <p:stCondLst>
                              <p:cond delay="4700"/>
                            </p:stCondLst>
                            <p:childTnLst>
                              <p:par>
                                <p:cTn id="93" presetID="19" presetClass="emph" presetSubtype="0" fill="hold" grpId="0" nodeType="afterEffect">
                                  <p:stCondLst>
                                    <p:cond delay="0"/>
                                  </p:stCondLst>
                                  <p:childTnLst>
                                    <p:animClr clrSpc="rgb" dir="cw">
                                      <p:cBhvr override="childStyle">
                                        <p:cTn id="94" dur="500" fill="hold"/>
                                        <p:tgtEl>
                                          <p:spTgt spid="340"/>
                                        </p:tgtEl>
                                        <p:attrNameLst>
                                          <p:attrName>style.color</p:attrName>
                                        </p:attrNameLst>
                                      </p:cBhvr>
                                      <p:to>
                                        <a:srgbClr val="D83B01"/>
                                      </p:to>
                                    </p:animClr>
                                    <p:animClr clrSpc="rgb" dir="cw">
                                      <p:cBhvr>
                                        <p:cTn id="95" dur="500" fill="hold"/>
                                        <p:tgtEl>
                                          <p:spTgt spid="340"/>
                                        </p:tgtEl>
                                        <p:attrNameLst>
                                          <p:attrName>fillcolor</p:attrName>
                                        </p:attrNameLst>
                                      </p:cBhvr>
                                      <p:to>
                                        <a:srgbClr val="D83B01"/>
                                      </p:to>
                                    </p:animClr>
                                    <p:set>
                                      <p:cBhvr>
                                        <p:cTn id="96" dur="500" fill="hold"/>
                                        <p:tgtEl>
                                          <p:spTgt spid="340"/>
                                        </p:tgtEl>
                                        <p:attrNameLst>
                                          <p:attrName>fill.type</p:attrName>
                                        </p:attrNameLst>
                                      </p:cBhvr>
                                      <p:to>
                                        <p:strVal val="solid"/>
                                      </p:to>
                                    </p:set>
                                    <p:set>
                                      <p:cBhvr>
                                        <p:cTn id="97" dur="500" fill="hold"/>
                                        <p:tgtEl>
                                          <p:spTgt spid="340"/>
                                        </p:tgtEl>
                                        <p:attrNameLst>
                                          <p:attrName>fill.on</p:attrName>
                                        </p:attrNameLst>
                                      </p:cBhvr>
                                      <p:to>
                                        <p:strVal val="true"/>
                                      </p:to>
                                    </p:set>
                                  </p:childTnLst>
                                </p:cTn>
                              </p:par>
                            </p:childTnLst>
                          </p:cTn>
                        </p:par>
                        <p:par>
                          <p:cTn id="98" fill="hold">
                            <p:stCondLst>
                              <p:cond delay="5200"/>
                            </p:stCondLst>
                            <p:childTnLst>
                              <p:par>
                                <p:cTn id="99" presetID="24" presetClass="emph" presetSubtype="0" fill="hold" grpId="0" nodeType="afterEffect">
                                  <p:stCondLst>
                                    <p:cond delay="0"/>
                                  </p:stCondLst>
                                  <p:childTnLst>
                                    <p:animClr clrSpc="hsl" dir="cw">
                                      <p:cBhvr override="childStyle">
                                        <p:cTn id="100" dur="500" fill="hold"/>
                                        <p:tgtEl>
                                          <p:spTgt spid="29"/>
                                        </p:tgtEl>
                                        <p:attrNameLst>
                                          <p:attrName>style.color</p:attrName>
                                        </p:attrNameLst>
                                      </p:cBhvr>
                                      <p:by>
                                        <p:hsl h="0" s="-12549" l="-25098"/>
                                      </p:by>
                                    </p:animClr>
                                    <p:animClr clrSpc="hsl" dir="cw">
                                      <p:cBhvr>
                                        <p:cTn id="101" dur="500" fill="hold"/>
                                        <p:tgtEl>
                                          <p:spTgt spid="29"/>
                                        </p:tgtEl>
                                        <p:attrNameLst>
                                          <p:attrName>fillcolor</p:attrName>
                                        </p:attrNameLst>
                                      </p:cBhvr>
                                      <p:by>
                                        <p:hsl h="0" s="-12549" l="-25098"/>
                                      </p:by>
                                    </p:animClr>
                                    <p:animClr clrSpc="hsl" dir="cw">
                                      <p:cBhvr>
                                        <p:cTn id="102" dur="500" fill="hold"/>
                                        <p:tgtEl>
                                          <p:spTgt spid="29"/>
                                        </p:tgtEl>
                                        <p:attrNameLst>
                                          <p:attrName>stroke.color</p:attrName>
                                        </p:attrNameLst>
                                      </p:cBhvr>
                                      <p:by>
                                        <p:hsl h="0" s="-12549" l="-25098"/>
                                      </p:by>
                                    </p:animClr>
                                    <p:set>
                                      <p:cBhvr>
                                        <p:cTn id="103" dur="500" fill="hold"/>
                                        <p:tgtEl>
                                          <p:spTgt spid="29"/>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1210" grpId="0" animBg="1"/>
      <p:bldP spid="1277" grpId="0" animBg="1"/>
      <p:bldP spid="610" grpId="0" animBg="1"/>
      <p:bldP spid="574" grpId="0" animBg="1"/>
      <p:bldP spid="575" grpId="0" animBg="1"/>
      <p:bldP spid="559" grpId="0" animBg="1"/>
      <p:bldP spid="537" grpId="0" animBg="1"/>
      <p:bldP spid="515" grpId="0" animBg="1"/>
      <p:bldP spid="497" grpId="0" animBg="1"/>
      <p:bldP spid="24" grpId="0" animBg="1"/>
      <p:bldP spid="333" grpId="0" animBg="1"/>
      <p:bldP spid="337" grpId="0" animBg="1"/>
      <p:bldP spid="340"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App installation events</a:t>
            </a:r>
            <a:endParaRPr lang="en-GB" dirty="0"/>
          </a:p>
        </p:txBody>
      </p:sp>
    </p:spTree>
    <p:extLst>
      <p:ext uri="{BB962C8B-B14F-4D97-AF65-F5344CB8AC3E}">
        <p14:creationId xmlns:p14="http://schemas.microsoft.com/office/powerpoint/2010/main" val="2561189411"/>
      </p:ext>
    </p:extLst>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7590745" cy="1975926"/>
          </a:xfrm>
        </p:spPr>
        <p:txBody>
          <a:bodyPr/>
          <a:lstStyle/>
          <a:p>
            <a:r>
              <a:rPr lang="en-US" sz="3600" dirty="0" smtClean="0"/>
              <a:t>What</a:t>
            </a:r>
          </a:p>
          <a:p>
            <a:pPr lvl="1"/>
            <a:r>
              <a:rPr lang="en-US" sz="2000" dirty="0" smtClean="0"/>
              <a:t>App installed, app uninstalling, app upgraded events</a:t>
            </a:r>
          </a:p>
          <a:p>
            <a:r>
              <a:rPr lang="en-US" sz="3600" dirty="0" smtClean="0"/>
              <a:t>Why</a:t>
            </a:r>
          </a:p>
          <a:p>
            <a:pPr lvl="1"/>
            <a:r>
              <a:rPr lang="en-US" dirty="0" smtClean="0"/>
              <a:t>Include possible additional operations as part of the app installation for example to modify host web based on business requirements.</a:t>
            </a:r>
            <a:endParaRPr lang="en-US" sz="2000" dirty="0" smtClean="0"/>
          </a:p>
          <a:p>
            <a:r>
              <a:rPr lang="en-US" sz="3600" dirty="0" smtClean="0"/>
              <a:t>How</a:t>
            </a:r>
          </a:p>
          <a:p>
            <a:pPr lvl="1"/>
            <a:r>
              <a:rPr lang="en-US" sz="2000" dirty="0" smtClean="0"/>
              <a:t>Only available for provider hoste</a:t>
            </a:r>
            <a:r>
              <a:rPr lang="en-US" dirty="0" smtClean="0"/>
              <a:t>d apps. Register event and handle event in web service located in the provider hosted app side. </a:t>
            </a:r>
            <a:endParaRPr lang="en-US" sz="2000" dirty="0"/>
          </a:p>
        </p:txBody>
      </p:sp>
      <p:sp>
        <p:nvSpPr>
          <p:cNvPr id="3" name="Title 2"/>
          <p:cNvSpPr>
            <a:spLocks noGrp="1"/>
          </p:cNvSpPr>
          <p:nvPr>
            <p:ph type="title"/>
          </p:nvPr>
        </p:nvSpPr>
        <p:spPr/>
        <p:txBody>
          <a:bodyPr/>
          <a:lstStyle/>
          <a:p>
            <a:r>
              <a:rPr lang="en-US" dirty="0" smtClean="0"/>
              <a:t>App event receivers</a:t>
            </a:r>
            <a:endParaRPr lang="en-US" dirty="0"/>
          </a:p>
        </p:txBody>
      </p:sp>
      <p:pic>
        <p:nvPicPr>
          <p:cNvPr id="8" name="Picture 7"/>
          <p:cNvPicPr>
            <a:picLocks noChangeAspect="1"/>
          </p:cNvPicPr>
          <p:nvPr/>
        </p:nvPicPr>
        <p:blipFill rotWithShape="1">
          <a:blip r:embed="rId3">
            <a:extLst>
              <a:ext uri="{28A0092B-C50C-407E-A947-70E740481C1C}">
                <a14:useLocalDpi xmlns:a14="http://schemas.microsoft.com/office/drawing/2010/main" val="0"/>
              </a:ext>
            </a:extLst>
          </a:blip>
          <a:srcRect l="37579" r="21848"/>
          <a:stretch/>
        </p:blipFill>
        <p:spPr>
          <a:xfrm flipH="1">
            <a:off x="8012785" y="531"/>
            <a:ext cx="4176039" cy="6856576"/>
          </a:xfrm>
          <a:prstGeom prst="rect">
            <a:avLst/>
          </a:prstGeom>
        </p:spPr>
      </p:pic>
    </p:spTree>
    <p:extLst>
      <p:ext uri="{BB962C8B-B14F-4D97-AF65-F5344CB8AC3E}">
        <p14:creationId xmlns:p14="http://schemas.microsoft.com/office/powerpoint/2010/main" val="1178045192"/>
      </p:ext>
    </p:extLst>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App event considerations</a:t>
            </a:r>
            <a:endParaRPr lang="en-GB" dirty="0"/>
          </a:p>
        </p:txBody>
      </p:sp>
      <p:sp>
        <p:nvSpPr>
          <p:cNvPr id="4" name="Text Placeholder 3"/>
          <p:cNvSpPr>
            <a:spLocks noGrp="1"/>
          </p:cNvSpPr>
          <p:nvPr>
            <p:ph type="body" sz="quarter" idx="10"/>
          </p:nvPr>
        </p:nvSpPr>
        <p:spPr/>
        <p:txBody>
          <a:bodyPr/>
          <a:lstStyle/>
          <a:p>
            <a:r>
              <a:rPr lang="en-US" sz="3600" dirty="0" smtClean="0"/>
              <a:t>App installation is queued as timer job task which is typically executed immediately, but can be delayed depending on environment load</a:t>
            </a:r>
          </a:p>
          <a:p>
            <a:r>
              <a:rPr lang="en-US" sz="3600" dirty="0" smtClean="0"/>
              <a:t>30 second time out for operations (4 retries) which can result multiple calls to install event</a:t>
            </a:r>
          </a:p>
          <a:p>
            <a:pPr lvl="1"/>
            <a:r>
              <a:rPr lang="en-US" sz="2000" dirty="0" smtClean="0"/>
              <a:t>Overall time out is 5 minutes</a:t>
            </a:r>
          </a:p>
          <a:p>
            <a:pPr lvl="1"/>
            <a:r>
              <a:rPr lang="en-US" sz="2000" dirty="0" smtClean="0"/>
              <a:t>Consider </a:t>
            </a:r>
            <a:r>
              <a:rPr lang="en-US" sz="2000" dirty="0" err="1" smtClean="0"/>
              <a:t>async</a:t>
            </a:r>
            <a:r>
              <a:rPr lang="en-US" sz="2000" dirty="0" smtClean="0"/>
              <a:t> operations or run needed code when app is accessed first time</a:t>
            </a:r>
          </a:p>
          <a:p>
            <a:r>
              <a:rPr lang="en-US" sz="3600" dirty="0" smtClean="0"/>
              <a:t>App uninstalled will happen when app is deleted from the recycle bin</a:t>
            </a:r>
          </a:p>
          <a:p>
            <a:endParaRPr lang="en-GB" sz="3600" dirty="0"/>
          </a:p>
        </p:txBody>
      </p:sp>
    </p:spTree>
    <p:extLst>
      <p:ext uri="{BB962C8B-B14F-4D97-AF65-F5344CB8AC3E}">
        <p14:creationId xmlns:p14="http://schemas.microsoft.com/office/powerpoint/2010/main" val="2200745125"/>
      </p:ext>
    </p:extLst>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7" name="Group 46"/>
          <p:cNvGrpSpPr/>
          <p:nvPr/>
        </p:nvGrpSpPr>
        <p:grpSpPr>
          <a:xfrm>
            <a:off x="6334079" y="4817930"/>
            <a:ext cx="1527049" cy="1117041"/>
            <a:chOff x="5647357" y="5181081"/>
            <a:chExt cx="1527049" cy="1117041"/>
          </a:xfrm>
        </p:grpSpPr>
        <p:grpSp>
          <p:nvGrpSpPr>
            <p:cNvPr id="48" name="Group 47"/>
            <p:cNvGrpSpPr/>
            <p:nvPr/>
          </p:nvGrpSpPr>
          <p:grpSpPr>
            <a:xfrm>
              <a:off x="5647357" y="5181081"/>
              <a:ext cx="1527049" cy="825548"/>
              <a:chOff x="5647357" y="5181081"/>
              <a:chExt cx="1527049" cy="825548"/>
            </a:xfrm>
          </p:grpSpPr>
          <p:sp>
            <p:nvSpPr>
              <p:cNvPr id="50" name="Rectangle 49"/>
              <p:cNvSpPr/>
              <p:nvPr/>
            </p:nvSpPr>
            <p:spPr bwMode="auto">
              <a:xfrm>
                <a:off x="5647357" y="5181081"/>
                <a:ext cx="1285753" cy="825548"/>
              </a:xfrm>
              <a:prstGeom prst="rect">
                <a:avLst/>
              </a:prstGeom>
              <a:solidFill>
                <a:schemeClr val="bg2">
                  <a:lumMod val="20000"/>
                  <a:lumOff val="80000"/>
                  <a:alpha val="75000"/>
                </a:schemeClr>
              </a:solidFill>
              <a:ln>
                <a:solidFill>
                  <a:schemeClr val="bg2">
                    <a:lumMod val="60000"/>
                    <a:lumOff val="40000"/>
                  </a:schemeClr>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45720" tIns="45720" rIns="45720" bIns="45720" numCol="1" spcCol="0" rtlCol="0" fromWordArt="0" anchor="t" anchorCtr="0" forceAA="0" compatLnSpc="1">
                <a:prstTxWarp prst="textNoShape">
                  <a:avLst/>
                </a:prstTxWarp>
                <a:noAutofit/>
              </a:bodyPr>
              <a:lstStyle/>
              <a:p>
                <a:pPr defTabSz="914099" fontAlgn="base">
                  <a:spcBef>
                    <a:spcPct val="0"/>
                  </a:spcBef>
                  <a:spcAft>
                    <a:spcPct val="0"/>
                  </a:spcAft>
                </a:pPr>
                <a:r>
                  <a:rPr lang="en-US" sz="1600" dirty="0" err="1" smtClean="0">
                    <a:solidFill>
                      <a:schemeClr val="tx1">
                        <a:lumMod val="65000"/>
                        <a:lumOff val="35000"/>
                      </a:schemeClr>
                    </a:solidFill>
                    <a:ea typeface="Segoe UI" pitchFamily="34" charset="0"/>
                    <a:cs typeface="Segoe UI" pitchFamily="34" charset="0"/>
                  </a:rPr>
                  <a:t>WebJob</a:t>
                </a:r>
                <a:endParaRPr lang="en-US" sz="1600" dirty="0" smtClean="0">
                  <a:solidFill>
                    <a:schemeClr val="tx1">
                      <a:lumMod val="65000"/>
                      <a:lumOff val="35000"/>
                    </a:schemeClr>
                  </a:solidFill>
                  <a:ea typeface="Segoe UI" pitchFamily="34" charset="0"/>
                  <a:cs typeface="Segoe UI" pitchFamily="34" charset="0"/>
                </a:endParaRPr>
              </a:p>
            </p:txBody>
          </p:sp>
          <p:pic>
            <p:nvPicPr>
              <p:cNvPr id="51" name="Picture 50"/>
              <p:cNvPicPr>
                <a:picLocks noChangeAspect="1"/>
              </p:cNvPicPr>
              <p:nvPr/>
            </p:nvPicPr>
            <p:blipFill>
              <a:blip r:embed="rId2"/>
              <a:stretch>
                <a:fillRect/>
              </a:stretch>
            </p:blipFill>
            <p:spPr>
              <a:xfrm>
                <a:off x="6753910" y="5189567"/>
                <a:ext cx="420496" cy="432326"/>
              </a:xfrm>
              <a:prstGeom prst="rect">
                <a:avLst/>
              </a:prstGeom>
            </p:spPr>
          </p:pic>
        </p:grpSp>
        <p:pic>
          <p:nvPicPr>
            <p:cNvPr id="49" name="Picture 48"/>
            <p:cNvPicPr>
              <a:picLocks noChangeAspect="1"/>
            </p:cNvPicPr>
            <p:nvPr/>
          </p:nvPicPr>
          <p:blipFill>
            <a:blip r:embed="rId3"/>
            <a:stretch>
              <a:fillRect/>
            </a:stretch>
          </p:blipFill>
          <p:spPr>
            <a:xfrm>
              <a:off x="6173273" y="5504682"/>
              <a:ext cx="730013" cy="793440"/>
            </a:xfrm>
            <a:prstGeom prst="rect">
              <a:avLst/>
            </a:prstGeom>
          </p:spPr>
        </p:pic>
      </p:grpSp>
      <p:sp>
        <p:nvSpPr>
          <p:cNvPr id="13" name="TextBox 12"/>
          <p:cNvSpPr txBox="1"/>
          <p:nvPr/>
        </p:nvSpPr>
        <p:spPr>
          <a:xfrm rot="20316549">
            <a:off x="4491824" y="2695163"/>
            <a:ext cx="1597873" cy="246221"/>
          </a:xfrm>
          <a:prstGeom prst="rect">
            <a:avLst/>
          </a:prstGeom>
          <a:noFill/>
        </p:spPr>
        <p:txBody>
          <a:bodyPr wrap="none" lIns="0" tIns="0" rIns="0" bIns="0" rtlCol="0">
            <a:spAutoFit/>
          </a:bodyPr>
          <a:lstStyle/>
          <a:p>
            <a:r>
              <a:rPr lang="en-US" sz="1600" spc="-70" dirty="0" smtClean="0">
                <a:gradFill>
                  <a:gsLst>
                    <a:gs pos="2917">
                      <a:schemeClr val="bg2"/>
                    </a:gs>
                    <a:gs pos="95000">
                      <a:schemeClr val="bg2"/>
                    </a:gs>
                  </a:gsLst>
                  <a:lin ang="5400000" scaled="0"/>
                </a:gradFill>
              </a:rPr>
              <a:t>&lt;&lt;App Installed&gt;&gt;</a:t>
            </a:r>
          </a:p>
        </p:txBody>
      </p:sp>
      <p:grpSp>
        <p:nvGrpSpPr>
          <p:cNvPr id="36" name="Group 35"/>
          <p:cNvGrpSpPr/>
          <p:nvPr/>
        </p:nvGrpSpPr>
        <p:grpSpPr>
          <a:xfrm>
            <a:off x="6542048" y="1786807"/>
            <a:ext cx="2093348" cy="1500723"/>
            <a:chOff x="5552962" y="2500157"/>
            <a:chExt cx="2093348" cy="1500723"/>
          </a:xfrm>
        </p:grpSpPr>
        <p:sp>
          <p:nvSpPr>
            <p:cNvPr id="24" name="Arc 23"/>
            <p:cNvSpPr/>
            <p:nvPr/>
          </p:nvSpPr>
          <p:spPr>
            <a:xfrm rot="8695172">
              <a:off x="5552962" y="3264463"/>
              <a:ext cx="754529" cy="736417"/>
            </a:xfrm>
            <a:prstGeom prst="arc">
              <a:avLst>
                <a:gd name="adj1" fmla="val 2097834"/>
                <a:gd name="adj2" fmla="val 366333"/>
              </a:avLst>
            </a:prstGeom>
            <a:ln w="53975">
              <a:solidFill>
                <a:schemeClr val="bg2"/>
              </a:solidFill>
              <a:headEnd type="diamond" w="sm" len="med"/>
              <a:tailEnd type="stealth" w="lg" len="lg"/>
            </a:ln>
          </p:spPr>
          <p:style>
            <a:lnRef idx="1">
              <a:schemeClr val="accent4"/>
            </a:lnRef>
            <a:fillRef idx="0">
              <a:schemeClr val="accent4"/>
            </a:fillRef>
            <a:effectRef idx="0">
              <a:schemeClr val="accent4"/>
            </a:effectRef>
            <a:fontRef idx="minor">
              <a:schemeClr val="tx1"/>
            </a:fontRef>
          </p:style>
          <p:txBody>
            <a:bodyPr rtlCol="0" anchor="ctr"/>
            <a:lstStyle/>
            <a:p>
              <a:pPr algn="ctr"/>
              <a:endParaRPr lang="en-US" sz="1764">
                <a:latin typeface="Segoe UI Light" panose="020B0502040204020203" pitchFamily="34" charset="0"/>
                <a:cs typeface="Segoe UI Light" panose="020B0502040204020203" pitchFamily="34" charset="0"/>
              </a:endParaRPr>
            </a:p>
          </p:txBody>
        </p:sp>
        <p:grpSp>
          <p:nvGrpSpPr>
            <p:cNvPr id="17" name="Group 16"/>
            <p:cNvGrpSpPr/>
            <p:nvPr/>
          </p:nvGrpSpPr>
          <p:grpSpPr>
            <a:xfrm>
              <a:off x="5651115" y="2500157"/>
              <a:ext cx="1995195" cy="1307309"/>
              <a:chOff x="4395610" y="3071229"/>
              <a:chExt cx="1995195" cy="1307309"/>
            </a:xfrm>
          </p:grpSpPr>
          <p:sp>
            <p:nvSpPr>
              <p:cNvPr id="18" name="Rectangle 17"/>
              <p:cNvSpPr/>
              <p:nvPr/>
            </p:nvSpPr>
            <p:spPr bwMode="auto">
              <a:xfrm>
                <a:off x="4395610" y="3071229"/>
                <a:ext cx="1784947" cy="1118626"/>
              </a:xfrm>
              <a:prstGeom prst="rect">
                <a:avLst/>
              </a:prstGeom>
              <a:solidFill>
                <a:schemeClr val="bg2">
                  <a:lumMod val="20000"/>
                  <a:lumOff val="80000"/>
                  <a:alpha val="75000"/>
                </a:schemeClr>
              </a:solidFill>
              <a:ln>
                <a:solidFill>
                  <a:schemeClr val="bg2">
                    <a:lumMod val="60000"/>
                    <a:lumOff val="40000"/>
                  </a:schemeClr>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45720" tIns="45720" rIns="45720" bIns="45720" numCol="1" spcCol="0" rtlCol="0" fromWordArt="0" anchor="t" anchorCtr="0" forceAA="0" compatLnSpc="1">
                <a:prstTxWarp prst="textNoShape">
                  <a:avLst/>
                </a:prstTxWarp>
                <a:noAutofit/>
              </a:bodyPr>
              <a:lstStyle/>
              <a:p>
                <a:pPr defTabSz="914099" fontAlgn="base">
                  <a:spcBef>
                    <a:spcPct val="0"/>
                  </a:spcBef>
                  <a:spcAft>
                    <a:spcPct val="0"/>
                  </a:spcAft>
                </a:pPr>
                <a:r>
                  <a:rPr lang="en-US" sz="1600" dirty="0" smtClean="0">
                    <a:solidFill>
                      <a:schemeClr val="tx1">
                        <a:lumMod val="65000"/>
                        <a:lumOff val="35000"/>
                      </a:schemeClr>
                    </a:solidFill>
                    <a:ea typeface="Segoe UI" pitchFamily="34" charset="0"/>
                    <a:cs typeface="Segoe UI" pitchFamily="34" charset="0"/>
                  </a:rPr>
                  <a:t>Provider Hosted Apps</a:t>
                </a:r>
              </a:p>
            </p:txBody>
          </p:sp>
          <p:pic>
            <p:nvPicPr>
              <p:cNvPr id="19" name="Picture 18"/>
              <p:cNvPicPr>
                <a:picLocks noChangeAspect="1"/>
              </p:cNvPicPr>
              <p:nvPr/>
            </p:nvPicPr>
            <p:blipFill>
              <a:blip r:embed="rId4"/>
              <a:stretch>
                <a:fillRect/>
              </a:stretch>
            </p:blipFill>
            <p:spPr>
              <a:xfrm>
                <a:off x="5246592" y="3476941"/>
                <a:ext cx="529349" cy="417312"/>
              </a:xfrm>
              <a:prstGeom prst="rect">
                <a:avLst/>
              </a:prstGeom>
            </p:spPr>
          </p:pic>
          <p:pic>
            <p:nvPicPr>
              <p:cNvPr id="20" name="Picture 19"/>
              <p:cNvPicPr>
                <a:picLocks noChangeAspect="1"/>
              </p:cNvPicPr>
              <p:nvPr/>
            </p:nvPicPr>
            <p:blipFill>
              <a:blip r:embed="rId4"/>
              <a:stretch>
                <a:fillRect/>
              </a:stretch>
            </p:blipFill>
            <p:spPr>
              <a:xfrm>
                <a:off x="5581574" y="3585493"/>
                <a:ext cx="556200" cy="438480"/>
              </a:xfrm>
              <a:prstGeom prst="rect">
                <a:avLst/>
              </a:prstGeom>
            </p:spPr>
          </p:pic>
          <p:pic>
            <p:nvPicPr>
              <p:cNvPr id="21" name="Picture 20"/>
              <p:cNvPicPr>
                <a:picLocks noChangeAspect="1"/>
              </p:cNvPicPr>
              <p:nvPr/>
            </p:nvPicPr>
            <p:blipFill>
              <a:blip r:embed="rId2"/>
              <a:stretch>
                <a:fillRect/>
              </a:stretch>
            </p:blipFill>
            <p:spPr>
              <a:xfrm>
                <a:off x="5970309" y="3700199"/>
                <a:ext cx="420496" cy="432326"/>
              </a:xfrm>
              <a:prstGeom prst="rect">
                <a:avLst/>
              </a:prstGeom>
            </p:spPr>
          </p:pic>
          <p:pic>
            <p:nvPicPr>
              <p:cNvPr id="22" name="Picture 21"/>
              <p:cNvPicPr>
                <a:picLocks noChangeAspect="1"/>
              </p:cNvPicPr>
              <p:nvPr/>
            </p:nvPicPr>
            <p:blipFill>
              <a:blip r:embed="rId5"/>
              <a:stretch>
                <a:fillRect/>
              </a:stretch>
            </p:blipFill>
            <p:spPr>
              <a:xfrm>
                <a:off x="4893565" y="3772769"/>
                <a:ext cx="688009" cy="605769"/>
              </a:xfrm>
              <a:prstGeom prst="rect">
                <a:avLst/>
              </a:prstGeom>
            </p:spPr>
          </p:pic>
        </p:grpSp>
      </p:grpSp>
      <p:cxnSp>
        <p:nvCxnSpPr>
          <p:cNvPr id="25" name="Straight Arrow Connector 24"/>
          <p:cNvCxnSpPr/>
          <p:nvPr/>
        </p:nvCxnSpPr>
        <p:spPr>
          <a:xfrm flipH="1" flipV="1">
            <a:off x="3708005" y="4273667"/>
            <a:ext cx="2495076" cy="1036904"/>
          </a:xfrm>
          <a:prstGeom prst="straightConnector1">
            <a:avLst/>
          </a:prstGeom>
          <a:ln w="28575">
            <a:solidFill>
              <a:schemeClr val="accent1"/>
            </a:solidFill>
            <a:prstDash val="sysDash"/>
            <a:headEnd type="none" w="lg" len="lg"/>
            <a:tailEnd type="stealth" w="lg" len="lg"/>
          </a:ln>
          <a:effectLst/>
        </p:spPr>
        <p:style>
          <a:lnRef idx="1">
            <a:schemeClr val="accent4"/>
          </a:lnRef>
          <a:fillRef idx="0">
            <a:schemeClr val="accent4"/>
          </a:fillRef>
          <a:effectRef idx="0">
            <a:schemeClr val="accent4"/>
          </a:effectRef>
          <a:fontRef idx="minor">
            <a:schemeClr val="tx1"/>
          </a:fontRef>
        </p:style>
      </p:cxnSp>
      <p:sp>
        <p:nvSpPr>
          <p:cNvPr id="26" name="TextBox 25"/>
          <p:cNvSpPr txBox="1"/>
          <p:nvPr/>
        </p:nvSpPr>
        <p:spPr>
          <a:xfrm rot="1287592">
            <a:off x="4073255" y="4579573"/>
            <a:ext cx="2192203" cy="215444"/>
          </a:xfrm>
          <a:prstGeom prst="rect">
            <a:avLst/>
          </a:prstGeom>
          <a:noFill/>
        </p:spPr>
        <p:txBody>
          <a:bodyPr wrap="none" lIns="0" tIns="0" rIns="0" bIns="0" rtlCol="0">
            <a:spAutoFit/>
          </a:bodyPr>
          <a:lstStyle/>
          <a:p>
            <a:r>
              <a:rPr lang="en-US" sz="1400" spc="-70" dirty="0" smtClean="0">
                <a:gradFill>
                  <a:gsLst>
                    <a:gs pos="2917">
                      <a:schemeClr val="bg2"/>
                    </a:gs>
                    <a:gs pos="95000">
                      <a:schemeClr val="bg2"/>
                    </a:gs>
                  </a:gsLst>
                  <a:lin ang="5400000" scaled="0"/>
                </a:gradFill>
              </a:rPr>
              <a:t>&lt;&lt; Perform needed actions&gt;&gt;</a:t>
            </a:r>
          </a:p>
        </p:txBody>
      </p:sp>
      <p:grpSp>
        <p:nvGrpSpPr>
          <p:cNvPr id="41" name="Group 40"/>
          <p:cNvGrpSpPr/>
          <p:nvPr/>
        </p:nvGrpSpPr>
        <p:grpSpPr>
          <a:xfrm>
            <a:off x="1049064" y="1984193"/>
            <a:ext cx="3640606" cy="2219845"/>
            <a:chOff x="942102" y="1153312"/>
            <a:chExt cx="3640606" cy="2219845"/>
          </a:xfrm>
        </p:grpSpPr>
        <p:grpSp>
          <p:nvGrpSpPr>
            <p:cNvPr id="15" name="Group 14"/>
            <p:cNvGrpSpPr>
              <a:grpSpLocks noChangeAspect="1"/>
            </p:cNvGrpSpPr>
            <p:nvPr/>
          </p:nvGrpSpPr>
          <p:grpSpPr>
            <a:xfrm>
              <a:off x="942102" y="1487871"/>
              <a:ext cx="3244601" cy="1885286"/>
              <a:chOff x="2145551" y="3618082"/>
              <a:chExt cx="4168413" cy="2422070"/>
            </a:xfrm>
          </p:grpSpPr>
          <p:sp>
            <p:nvSpPr>
              <p:cNvPr id="7" name="Rectangle 6"/>
              <p:cNvSpPr/>
              <p:nvPr/>
            </p:nvSpPr>
            <p:spPr bwMode="auto">
              <a:xfrm>
                <a:off x="2145551" y="3618082"/>
                <a:ext cx="4168413" cy="1799135"/>
              </a:xfrm>
              <a:prstGeom prst="rect">
                <a:avLst/>
              </a:prstGeom>
              <a:solidFill>
                <a:schemeClr val="bg1">
                  <a:lumMod val="95000"/>
                  <a:alpha val="80000"/>
                </a:schemeClr>
              </a:solidFill>
              <a:ln>
                <a:solidFill>
                  <a:schemeClr val="accent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t" anchorCtr="0" forceAA="0" compatLnSpc="1">
                <a:prstTxWarp prst="textNoShape">
                  <a:avLst/>
                </a:prstTxWarp>
                <a:noAutofit/>
              </a:bodyPr>
              <a:lstStyle/>
              <a:p>
                <a:pPr defTabSz="914099" fontAlgn="base">
                  <a:spcBef>
                    <a:spcPct val="0"/>
                  </a:spcBef>
                  <a:spcAft>
                    <a:spcPct val="0"/>
                  </a:spcAft>
                </a:pPr>
                <a:r>
                  <a:rPr lang="en-US" sz="2000" spc="-52" dirty="0" smtClean="0">
                    <a:solidFill>
                      <a:schemeClr val="tx1">
                        <a:lumMod val="75000"/>
                        <a:lumOff val="25000"/>
                      </a:schemeClr>
                    </a:solidFill>
                    <a:latin typeface="Segoe UI Light" panose="020B0502040204020203" pitchFamily="34" charset="0"/>
                    <a:cs typeface="Segoe UI Light" panose="020B0502040204020203" pitchFamily="34" charset="0"/>
                  </a:rPr>
                  <a:t>SharePoint</a:t>
                </a:r>
                <a:endParaRPr lang="en-US" sz="2000" spc="-52" dirty="0">
                  <a:solidFill>
                    <a:schemeClr val="tx1">
                      <a:lumMod val="75000"/>
                      <a:lumOff val="25000"/>
                    </a:schemeClr>
                  </a:solidFill>
                  <a:latin typeface="Segoe UI Light" panose="020B0502040204020203" pitchFamily="34" charset="0"/>
                  <a:cs typeface="Segoe UI Light" panose="020B0502040204020203" pitchFamily="34" charset="0"/>
                </a:endParaRPr>
              </a:p>
            </p:txBody>
          </p:sp>
          <p:sp>
            <p:nvSpPr>
              <p:cNvPr id="5" name="Rectangle 4"/>
              <p:cNvSpPr/>
              <p:nvPr/>
            </p:nvSpPr>
            <p:spPr bwMode="auto">
              <a:xfrm>
                <a:off x="3165957" y="4449234"/>
                <a:ext cx="2809797" cy="1000339"/>
              </a:xfrm>
              <a:prstGeom prst="rect">
                <a:avLst/>
              </a:prstGeom>
              <a:solidFill>
                <a:schemeClr val="bg1"/>
              </a:solidFill>
              <a:ln>
                <a:solidFill>
                  <a:schemeClr val="bg1"/>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pic>
            <p:nvPicPr>
              <p:cNvPr id="2" name="Picture 1"/>
              <p:cNvPicPr>
                <a:picLocks noChangeAspect="1"/>
              </p:cNvPicPr>
              <p:nvPr/>
            </p:nvPicPr>
            <p:blipFill>
              <a:blip r:embed="rId6"/>
              <a:stretch>
                <a:fillRect/>
              </a:stretch>
            </p:blipFill>
            <p:spPr>
              <a:xfrm>
                <a:off x="2409438" y="4157130"/>
                <a:ext cx="3640637" cy="1883022"/>
              </a:xfrm>
              <a:prstGeom prst="rect">
                <a:avLst/>
              </a:prstGeom>
            </p:spPr>
          </p:pic>
        </p:grpSp>
        <p:pic>
          <p:nvPicPr>
            <p:cNvPr id="33" name="Picture 32"/>
            <p:cNvPicPr>
              <a:picLocks noChangeAspect="1"/>
            </p:cNvPicPr>
            <p:nvPr/>
          </p:nvPicPr>
          <p:blipFill>
            <a:blip r:embed="rId7"/>
            <a:stretch>
              <a:fillRect/>
            </a:stretch>
          </p:blipFill>
          <p:spPr>
            <a:xfrm>
              <a:off x="3562524" y="1153312"/>
              <a:ext cx="1020184" cy="669117"/>
            </a:xfrm>
            <a:prstGeom prst="rect">
              <a:avLst/>
            </a:prstGeom>
          </p:spPr>
        </p:pic>
      </p:grpSp>
      <p:grpSp>
        <p:nvGrpSpPr>
          <p:cNvPr id="52" name="Group 51"/>
          <p:cNvGrpSpPr/>
          <p:nvPr/>
        </p:nvGrpSpPr>
        <p:grpSpPr>
          <a:xfrm>
            <a:off x="9456905" y="3399907"/>
            <a:ext cx="1746418" cy="1114521"/>
            <a:chOff x="7465491" y="5209929"/>
            <a:chExt cx="1746418" cy="1114521"/>
          </a:xfrm>
        </p:grpSpPr>
        <p:grpSp>
          <p:nvGrpSpPr>
            <p:cNvPr id="53" name="Group 52"/>
            <p:cNvGrpSpPr/>
            <p:nvPr/>
          </p:nvGrpSpPr>
          <p:grpSpPr>
            <a:xfrm>
              <a:off x="7465491" y="5209929"/>
              <a:ext cx="1746418" cy="825548"/>
              <a:chOff x="5427988" y="5181081"/>
              <a:chExt cx="1746418" cy="825548"/>
            </a:xfrm>
          </p:grpSpPr>
          <p:sp>
            <p:nvSpPr>
              <p:cNvPr id="55" name="Rectangle 54"/>
              <p:cNvSpPr/>
              <p:nvPr/>
            </p:nvSpPr>
            <p:spPr bwMode="auto">
              <a:xfrm>
                <a:off x="5427988" y="5181081"/>
                <a:ext cx="1505122" cy="825548"/>
              </a:xfrm>
              <a:prstGeom prst="rect">
                <a:avLst/>
              </a:prstGeom>
              <a:solidFill>
                <a:schemeClr val="bg2">
                  <a:lumMod val="20000"/>
                  <a:lumOff val="80000"/>
                  <a:alpha val="75000"/>
                </a:schemeClr>
              </a:solidFill>
              <a:ln>
                <a:solidFill>
                  <a:schemeClr val="bg2">
                    <a:lumMod val="60000"/>
                    <a:lumOff val="40000"/>
                  </a:schemeClr>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45720" tIns="45720" rIns="45720" bIns="45720" numCol="1" spcCol="0" rtlCol="0" fromWordArt="0" anchor="t" anchorCtr="0" forceAA="0" compatLnSpc="1">
                <a:prstTxWarp prst="textNoShape">
                  <a:avLst/>
                </a:prstTxWarp>
                <a:noAutofit/>
              </a:bodyPr>
              <a:lstStyle/>
              <a:p>
                <a:pPr defTabSz="914099" fontAlgn="base">
                  <a:spcBef>
                    <a:spcPct val="0"/>
                  </a:spcBef>
                  <a:spcAft>
                    <a:spcPct val="0"/>
                  </a:spcAft>
                </a:pPr>
                <a:r>
                  <a:rPr lang="en-US" sz="1600" dirty="0" smtClean="0">
                    <a:solidFill>
                      <a:schemeClr val="tx1">
                        <a:lumMod val="65000"/>
                        <a:lumOff val="35000"/>
                      </a:schemeClr>
                    </a:solidFill>
                    <a:ea typeface="Segoe UI" pitchFamily="34" charset="0"/>
                    <a:cs typeface="Segoe UI" pitchFamily="34" charset="0"/>
                  </a:rPr>
                  <a:t>Storage </a:t>
                </a:r>
                <a:br>
                  <a:rPr lang="en-US" sz="1600" dirty="0" smtClean="0">
                    <a:solidFill>
                      <a:schemeClr val="tx1">
                        <a:lumMod val="65000"/>
                        <a:lumOff val="35000"/>
                      </a:schemeClr>
                    </a:solidFill>
                    <a:ea typeface="Segoe UI" pitchFamily="34" charset="0"/>
                    <a:cs typeface="Segoe UI" pitchFamily="34" charset="0"/>
                  </a:rPr>
                </a:br>
                <a:r>
                  <a:rPr lang="en-US" sz="1600" dirty="0" smtClean="0">
                    <a:solidFill>
                      <a:schemeClr val="tx1">
                        <a:lumMod val="65000"/>
                        <a:lumOff val="35000"/>
                      </a:schemeClr>
                    </a:solidFill>
                    <a:ea typeface="Segoe UI" pitchFamily="34" charset="0"/>
                    <a:cs typeface="Segoe UI" pitchFamily="34" charset="0"/>
                  </a:rPr>
                  <a:t>Queue</a:t>
                </a:r>
              </a:p>
            </p:txBody>
          </p:sp>
          <p:pic>
            <p:nvPicPr>
              <p:cNvPr id="56" name="Picture 55"/>
              <p:cNvPicPr>
                <a:picLocks noChangeAspect="1"/>
              </p:cNvPicPr>
              <p:nvPr/>
            </p:nvPicPr>
            <p:blipFill>
              <a:blip r:embed="rId2"/>
              <a:stretch>
                <a:fillRect/>
              </a:stretch>
            </p:blipFill>
            <p:spPr>
              <a:xfrm>
                <a:off x="6753910" y="5189567"/>
                <a:ext cx="420496" cy="432326"/>
              </a:xfrm>
              <a:prstGeom prst="rect">
                <a:avLst/>
              </a:prstGeom>
            </p:spPr>
          </p:pic>
        </p:grpSp>
        <p:pic>
          <p:nvPicPr>
            <p:cNvPr id="54" name="Picture 53"/>
            <p:cNvPicPr>
              <a:picLocks noChangeAspect="1"/>
            </p:cNvPicPr>
            <p:nvPr/>
          </p:nvPicPr>
          <p:blipFill>
            <a:blip r:embed="rId8"/>
            <a:stretch>
              <a:fillRect/>
            </a:stretch>
          </p:blipFill>
          <p:spPr>
            <a:xfrm>
              <a:off x="8060707" y="5531010"/>
              <a:ext cx="911161" cy="793440"/>
            </a:xfrm>
            <a:prstGeom prst="rect">
              <a:avLst/>
            </a:prstGeom>
          </p:spPr>
        </p:pic>
      </p:grpSp>
      <p:cxnSp>
        <p:nvCxnSpPr>
          <p:cNvPr id="58" name="Straight Arrow Connector 57"/>
          <p:cNvCxnSpPr/>
          <p:nvPr/>
        </p:nvCxnSpPr>
        <p:spPr>
          <a:xfrm flipH="1" flipV="1">
            <a:off x="8612340" y="2402611"/>
            <a:ext cx="1597126" cy="880461"/>
          </a:xfrm>
          <a:prstGeom prst="straightConnector1">
            <a:avLst/>
          </a:prstGeom>
          <a:ln w="28575">
            <a:solidFill>
              <a:schemeClr val="accent1"/>
            </a:solidFill>
            <a:prstDash val="sysDash"/>
            <a:headEnd type="stealth" w="lg" len="lg"/>
            <a:tailEnd type="none" w="lg" len="lg"/>
          </a:ln>
          <a:effectLst/>
        </p:spPr>
        <p:style>
          <a:lnRef idx="1">
            <a:schemeClr val="accent4"/>
          </a:lnRef>
          <a:fillRef idx="0">
            <a:schemeClr val="accent4"/>
          </a:fillRef>
          <a:effectRef idx="0">
            <a:schemeClr val="accent4"/>
          </a:effectRef>
          <a:fontRef idx="minor">
            <a:schemeClr val="tx1"/>
          </a:fontRef>
        </p:style>
      </p:cxnSp>
      <p:cxnSp>
        <p:nvCxnSpPr>
          <p:cNvPr id="60" name="Straight Arrow Connector 59"/>
          <p:cNvCxnSpPr/>
          <p:nvPr/>
        </p:nvCxnSpPr>
        <p:spPr>
          <a:xfrm flipV="1">
            <a:off x="7825189" y="4355409"/>
            <a:ext cx="2226932" cy="1066600"/>
          </a:xfrm>
          <a:prstGeom prst="straightConnector1">
            <a:avLst/>
          </a:prstGeom>
          <a:ln w="28575">
            <a:solidFill>
              <a:schemeClr val="accent1"/>
            </a:solidFill>
            <a:prstDash val="sysDash"/>
            <a:headEnd type="stealth" w="lg" len="lg"/>
            <a:tailEnd type="none" w="lg" len="lg"/>
          </a:ln>
          <a:effectLst/>
        </p:spPr>
        <p:style>
          <a:lnRef idx="1">
            <a:schemeClr val="accent4"/>
          </a:lnRef>
          <a:fillRef idx="0">
            <a:schemeClr val="accent4"/>
          </a:fillRef>
          <a:effectRef idx="0">
            <a:schemeClr val="accent4"/>
          </a:effectRef>
          <a:fontRef idx="minor">
            <a:schemeClr val="tx1"/>
          </a:fontRef>
        </p:style>
      </p:cxnSp>
      <p:grpSp>
        <p:nvGrpSpPr>
          <p:cNvPr id="27" name="Group 26"/>
          <p:cNvGrpSpPr/>
          <p:nvPr/>
        </p:nvGrpSpPr>
        <p:grpSpPr>
          <a:xfrm>
            <a:off x="4143908" y="3437525"/>
            <a:ext cx="514401" cy="514401"/>
            <a:chOff x="492" y="17985"/>
            <a:chExt cx="524853" cy="524853"/>
          </a:xfrm>
        </p:grpSpPr>
        <p:sp>
          <p:nvSpPr>
            <p:cNvPr id="28" name="Oval 27"/>
            <p:cNvSpPr/>
            <p:nvPr/>
          </p:nvSpPr>
          <p:spPr>
            <a:xfrm>
              <a:off x="492" y="17985"/>
              <a:ext cx="524853" cy="524853"/>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9" name="Oval 4"/>
            <p:cNvSpPr/>
            <p:nvPr/>
          </p:nvSpPr>
          <p:spPr>
            <a:xfrm>
              <a:off x="77355" y="94848"/>
              <a:ext cx="371127" cy="3711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1045470">
                <a:lnSpc>
                  <a:spcPct val="90000"/>
                </a:lnSpc>
                <a:spcBef>
                  <a:spcPct val="0"/>
                </a:spcBef>
                <a:spcAft>
                  <a:spcPct val="35000"/>
                </a:spcAft>
              </a:pPr>
              <a:r>
                <a:rPr lang="fi-FI" sz="2352" dirty="0" smtClean="0"/>
                <a:t>1</a:t>
              </a:r>
              <a:endParaRPr lang="en-US" sz="2352" dirty="0"/>
            </a:p>
          </p:txBody>
        </p:sp>
      </p:grpSp>
      <p:cxnSp>
        <p:nvCxnSpPr>
          <p:cNvPr id="12" name="Straight Arrow Connector 11"/>
          <p:cNvCxnSpPr>
            <a:endCxn id="2" idx="3"/>
          </p:cNvCxnSpPr>
          <p:nvPr/>
        </p:nvCxnSpPr>
        <p:spPr>
          <a:xfrm flipH="1">
            <a:off x="4088260" y="2509276"/>
            <a:ext cx="2383251" cy="961911"/>
          </a:xfrm>
          <a:prstGeom prst="straightConnector1">
            <a:avLst/>
          </a:prstGeom>
          <a:ln w="28575">
            <a:solidFill>
              <a:schemeClr val="accent1"/>
            </a:solidFill>
            <a:prstDash val="sysDash"/>
            <a:headEnd type="stealth" w="lg" len="lg"/>
            <a:tailEnd type="none" w="lg" len="lg"/>
          </a:ln>
          <a:effectLst/>
        </p:spPr>
        <p:style>
          <a:lnRef idx="1">
            <a:schemeClr val="accent4"/>
          </a:lnRef>
          <a:fillRef idx="0">
            <a:schemeClr val="accent4"/>
          </a:fillRef>
          <a:effectRef idx="0">
            <a:schemeClr val="accent4"/>
          </a:effectRef>
          <a:fontRef idx="minor">
            <a:schemeClr val="tx1"/>
          </a:fontRef>
        </p:style>
      </p:cxnSp>
      <p:grpSp>
        <p:nvGrpSpPr>
          <p:cNvPr id="67" name="Group 66"/>
          <p:cNvGrpSpPr/>
          <p:nvPr/>
        </p:nvGrpSpPr>
        <p:grpSpPr>
          <a:xfrm>
            <a:off x="8275019" y="1618466"/>
            <a:ext cx="514401" cy="514401"/>
            <a:chOff x="492" y="17985"/>
            <a:chExt cx="524853" cy="524853"/>
          </a:xfrm>
        </p:grpSpPr>
        <p:sp>
          <p:nvSpPr>
            <p:cNvPr id="68" name="Oval 67"/>
            <p:cNvSpPr/>
            <p:nvPr/>
          </p:nvSpPr>
          <p:spPr>
            <a:xfrm>
              <a:off x="492" y="17985"/>
              <a:ext cx="524853" cy="524853"/>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69" name="Oval 4"/>
            <p:cNvSpPr/>
            <p:nvPr/>
          </p:nvSpPr>
          <p:spPr>
            <a:xfrm>
              <a:off x="77355" y="94848"/>
              <a:ext cx="371127" cy="3711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1045470">
                <a:lnSpc>
                  <a:spcPct val="90000"/>
                </a:lnSpc>
                <a:spcBef>
                  <a:spcPct val="0"/>
                </a:spcBef>
                <a:spcAft>
                  <a:spcPct val="35000"/>
                </a:spcAft>
              </a:pPr>
              <a:r>
                <a:rPr lang="fi-FI" sz="2352" dirty="0"/>
                <a:t>2</a:t>
              </a:r>
              <a:endParaRPr lang="en-US" sz="2352" dirty="0"/>
            </a:p>
          </p:txBody>
        </p:sp>
      </p:grpSp>
      <p:grpSp>
        <p:nvGrpSpPr>
          <p:cNvPr id="70" name="Group 69"/>
          <p:cNvGrpSpPr/>
          <p:nvPr/>
        </p:nvGrpSpPr>
        <p:grpSpPr>
          <a:xfrm>
            <a:off x="9024842" y="3903422"/>
            <a:ext cx="514401" cy="514401"/>
            <a:chOff x="492" y="17985"/>
            <a:chExt cx="524853" cy="524853"/>
          </a:xfrm>
        </p:grpSpPr>
        <p:sp>
          <p:nvSpPr>
            <p:cNvPr id="71" name="Oval 70"/>
            <p:cNvSpPr/>
            <p:nvPr/>
          </p:nvSpPr>
          <p:spPr>
            <a:xfrm>
              <a:off x="492" y="17985"/>
              <a:ext cx="524853" cy="524853"/>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72" name="Oval 4"/>
            <p:cNvSpPr/>
            <p:nvPr/>
          </p:nvSpPr>
          <p:spPr>
            <a:xfrm>
              <a:off x="77355" y="94848"/>
              <a:ext cx="371127" cy="3711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1045470">
                <a:lnSpc>
                  <a:spcPct val="90000"/>
                </a:lnSpc>
                <a:spcBef>
                  <a:spcPct val="0"/>
                </a:spcBef>
                <a:spcAft>
                  <a:spcPct val="35000"/>
                </a:spcAft>
              </a:pPr>
              <a:r>
                <a:rPr lang="fi-FI" sz="2352" dirty="0"/>
                <a:t>3</a:t>
              </a:r>
              <a:endParaRPr lang="en-US" sz="2352" dirty="0"/>
            </a:p>
          </p:txBody>
        </p:sp>
      </p:grpSp>
      <p:grpSp>
        <p:nvGrpSpPr>
          <p:cNvPr id="73" name="Group 72"/>
          <p:cNvGrpSpPr/>
          <p:nvPr/>
        </p:nvGrpSpPr>
        <p:grpSpPr>
          <a:xfrm>
            <a:off x="6110413" y="5422009"/>
            <a:ext cx="514401" cy="514401"/>
            <a:chOff x="492" y="17985"/>
            <a:chExt cx="524853" cy="524853"/>
          </a:xfrm>
        </p:grpSpPr>
        <p:sp>
          <p:nvSpPr>
            <p:cNvPr id="74" name="Oval 73"/>
            <p:cNvSpPr/>
            <p:nvPr/>
          </p:nvSpPr>
          <p:spPr>
            <a:xfrm>
              <a:off x="492" y="17985"/>
              <a:ext cx="524853" cy="524853"/>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75" name="Oval 4"/>
            <p:cNvSpPr/>
            <p:nvPr/>
          </p:nvSpPr>
          <p:spPr>
            <a:xfrm>
              <a:off x="77355" y="94848"/>
              <a:ext cx="371127" cy="3711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1045470">
                <a:lnSpc>
                  <a:spcPct val="90000"/>
                </a:lnSpc>
                <a:spcBef>
                  <a:spcPct val="0"/>
                </a:spcBef>
                <a:spcAft>
                  <a:spcPct val="35000"/>
                </a:spcAft>
              </a:pPr>
              <a:r>
                <a:rPr lang="fi-FI" sz="2352" dirty="0"/>
                <a:t>4</a:t>
              </a:r>
              <a:endParaRPr lang="en-US" sz="2352" dirty="0"/>
            </a:p>
          </p:txBody>
        </p:sp>
      </p:grpSp>
      <p:sp>
        <p:nvSpPr>
          <p:cNvPr id="76" name="TextBox 75"/>
          <p:cNvSpPr txBox="1"/>
          <p:nvPr/>
        </p:nvSpPr>
        <p:spPr>
          <a:xfrm rot="1803052">
            <a:off x="8692037" y="2599133"/>
            <a:ext cx="1429879" cy="215444"/>
          </a:xfrm>
          <a:prstGeom prst="rect">
            <a:avLst/>
          </a:prstGeom>
          <a:noFill/>
        </p:spPr>
        <p:txBody>
          <a:bodyPr wrap="none" lIns="0" tIns="0" rIns="0" bIns="0" rtlCol="0">
            <a:spAutoFit/>
          </a:bodyPr>
          <a:lstStyle/>
          <a:p>
            <a:r>
              <a:rPr lang="en-US" sz="1400" spc="-70" dirty="0" smtClean="0">
                <a:gradFill>
                  <a:gsLst>
                    <a:gs pos="2917">
                      <a:schemeClr val="bg2"/>
                    </a:gs>
                    <a:gs pos="95000">
                      <a:schemeClr val="bg2"/>
                    </a:gs>
                  </a:gsLst>
                  <a:lin ang="5400000" scaled="0"/>
                </a:gradFill>
              </a:rPr>
              <a:t>&lt;&lt;Add message&gt;&gt;</a:t>
            </a:r>
          </a:p>
        </p:txBody>
      </p:sp>
      <p:sp>
        <p:nvSpPr>
          <p:cNvPr id="77" name="TextBox 76"/>
          <p:cNvSpPr txBox="1"/>
          <p:nvPr/>
        </p:nvSpPr>
        <p:spPr>
          <a:xfrm rot="20074024">
            <a:off x="8163587" y="4710207"/>
            <a:ext cx="1183209" cy="215444"/>
          </a:xfrm>
          <a:prstGeom prst="rect">
            <a:avLst/>
          </a:prstGeom>
          <a:noFill/>
        </p:spPr>
        <p:txBody>
          <a:bodyPr wrap="none" lIns="0" tIns="0" rIns="0" bIns="0" rtlCol="0">
            <a:spAutoFit/>
          </a:bodyPr>
          <a:lstStyle/>
          <a:p>
            <a:r>
              <a:rPr lang="en-US" sz="1400" spc="-70" dirty="0" smtClean="0">
                <a:gradFill>
                  <a:gsLst>
                    <a:gs pos="2917">
                      <a:schemeClr val="bg2"/>
                    </a:gs>
                    <a:gs pos="95000">
                      <a:schemeClr val="bg2"/>
                    </a:gs>
                  </a:gsLst>
                  <a:lin ang="5400000" scaled="0"/>
                </a:gradFill>
              </a:rPr>
              <a:t>&lt;&lt;instantiate&gt;&gt;</a:t>
            </a:r>
          </a:p>
        </p:txBody>
      </p:sp>
      <p:sp>
        <p:nvSpPr>
          <p:cNvPr id="3" name="Title 2"/>
          <p:cNvSpPr>
            <a:spLocks noGrp="1"/>
          </p:cNvSpPr>
          <p:nvPr>
            <p:ph type="title"/>
          </p:nvPr>
        </p:nvSpPr>
        <p:spPr/>
        <p:txBody>
          <a:bodyPr/>
          <a:lstStyle/>
          <a:p>
            <a:r>
              <a:rPr lang="en-US" dirty="0" smtClean="0"/>
              <a:t>Asynchronous App Installed handling</a:t>
            </a:r>
            <a:endParaRPr lang="en-GB" dirty="0"/>
          </a:p>
        </p:txBody>
      </p:sp>
    </p:spTree>
    <p:extLst>
      <p:ext uri="{BB962C8B-B14F-4D97-AF65-F5344CB8AC3E}">
        <p14:creationId xmlns:p14="http://schemas.microsoft.com/office/powerpoint/2010/main" val="50905038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1000"/>
                                        <p:tgtEl>
                                          <p:spTgt spid="13"/>
                                        </p:tgtEl>
                                      </p:cBhvr>
                                    </p:animEffect>
                                    <p:anim calcmode="lin" valueType="num">
                                      <p:cBhvr>
                                        <p:cTn id="13" dur="1000" fill="hold"/>
                                        <p:tgtEl>
                                          <p:spTgt spid="13"/>
                                        </p:tgtEl>
                                        <p:attrNameLst>
                                          <p:attrName>ppt_x</p:attrName>
                                        </p:attrNameLst>
                                      </p:cBhvr>
                                      <p:tavLst>
                                        <p:tav tm="0">
                                          <p:val>
                                            <p:strVal val="#ppt_x"/>
                                          </p:val>
                                        </p:tav>
                                        <p:tav tm="100000">
                                          <p:val>
                                            <p:strVal val="#ppt_x"/>
                                          </p:val>
                                        </p:tav>
                                      </p:tavLst>
                                    </p:anim>
                                    <p:anim calcmode="lin" valueType="num">
                                      <p:cBhvr>
                                        <p:cTn id="14"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76"/>
                                        </p:tgtEl>
                                        <p:attrNameLst>
                                          <p:attrName>style.visibility</p:attrName>
                                        </p:attrNameLst>
                                      </p:cBhvr>
                                      <p:to>
                                        <p:strVal val="visible"/>
                                      </p:to>
                                    </p:set>
                                    <p:animEffect transition="in" filter="fade">
                                      <p:cBhvr>
                                        <p:cTn id="19" dur="1000"/>
                                        <p:tgtEl>
                                          <p:spTgt spid="76"/>
                                        </p:tgtEl>
                                      </p:cBhvr>
                                    </p:animEffect>
                                    <p:anim calcmode="lin" valueType="num">
                                      <p:cBhvr>
                                        <p:cTn id="20" dur="1000" fill="hold"/>
                                        <p:tgtEl>
                                          <p:spTgt spid="76"/>
                                        </p:tgtEl>
                                        <p:attrNameLst>
                                          <p:attrName>ppt_x</p:attrName>
                                        </p:attrNameLst>
                                      </p:cBhvr>
                                      <p:tavLst>
                                        <p:tav tm="0">
                                          <p:val>
                                            <p:strVal val="#ppt_x"/>
                                          </p:val>
                                        </p:tav>
                                        <p:tav tm="100000">
                                          <p:val>
                                            <p:strVal val="#ppt_x"/>
                                          </p:val>
                                        </p:tav>
                                      </p:tavLst>
                                    </p:anim>
                                    <p:anim calcmode="lin" valueType="num">
                                      <p:cBhvr>
                                        <p:cTn id="21" dur="1000" fill="hold"/>
                                        <p:tgtEl>
                                          <p:spTgt spid="76"/>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58"/>
                                        </p:tgtEl>
                                        <p:attrNameLst>
                                          <p:attrName>style.visibility</p:attrName>
                                        </p:attrNameLst>
                                      </p:cBhvr>
                                      <p:to>
                                        <p:strVal val="visible"/>
                                      </p:to>
                                    </p:set>
                                    <p:animEffect transition="in" filter="fade">
                                      <p:cBhvr>
                                        <p:cTn id="24" dur="1000"/>
                                        <p:tgtEl>
                                          <p:spTgt spid="58"/>
                                        </p:tgtEl>
                                      </p:cBhvr>
                                    </p:animEffect>
                                    <p:anim calcmode="lin" valueType="num">
                                      <p:cBhvr>
                                        <p:cTn id="25" dur="1000" fill="hold"/>
                                        <p:tgtEl>
                                          <p:spTgt spid="58"/>
                                        </p:tgtEl>
                                        <p:attrNameLst>
                                          <p:attrName>ppt_x</p:attrName>
                                        </p:attrNameLst>
                                      </p:cBhvr>
                                      <p:tavLst>
                                        <p:tav tm="0">
                                          <p:val>
                                            <p:strVal val="#ppt_x"/>
                                          </p:val>
                                        </p:tav>
                                        <p:tav tm="100000">
                                          <p:val>
                                            <p:strVal val="#ppt_x"/>
                                          </p:val>
                                        </p:tav>
                                      </p:tavLst>
                                    </p:anim>
                                    <p:anim calcmode="lin" valueType="num">
                                      <p:cBhvr>
                                        <p:cTn id="26" dur="1000" fill="hold"/>
                                        <p:tgtEl>
                                          <p:spTgt spid="58"/>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77"/>
                                        </p:tgtEl>
                                        <p:attrNameLst>
                                          <p:attrName>style.visibility</p:attrName>
                                        </p:attrNameLst>
                                      </p:cBhvr>
                                      <p:to>
                                        <p:strVal val="visible"/>
                                      </p:to>
                                    </p:set>
                                    <p:animEffect transition="in" filter="fade">
                                      <p:cBhvr>
                                        <p:cTn id="31" dur="1000"/>
                                        <p:tgtEl>
                                          <p:spTgt spid="77"/>
                                        </p:tgtEl>
                                      </p:cBhvr>
                                    </p:animEffect>
                                    <p:anim calcmode="lin" valueType="num">
                                      <p:cBhvr>
                                        <p:cTn id="32" dur="1000" fill="hold"/>
                                        <p:tgtEl>
                                          <p:spTgt spid="77"/>
                                        </p:tgtEl>
                                        <p:attrNameLst>
                                          <p:attrName>ppt_x</p:attrName>
                                        </p:attrNameLst>
                                      </p:cBhvr>
                                      <p:tavLst>
                                        <p:tav tm="0">
                                          <p:val>
                                            <p:strVal val="#ppt_x"/>
                                          </p:val>
                                        </p:tav>
                                        <p:tav tm="100000">
                                          <p:val>
                                            <p:strVal val="#ppt_x"/>
                                          </p:val>
                                        </p:tav>
                                      </p:tavLst>
                                    </p:anim>
                                    <p:anim calcmode="lin" valueType="num">
                                      <p:cBhvr>
                                        <p:cTn id="33" dur="1000" fill="hold"/>
                                        <p:tgtEl>
                                          <p:spTgt spid="77"/>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60"/>
                                        </p:tgtEl>
                                        <p:attrNameLst>
                                          <p:attrName>style.visibility</p:attrName>
                                        </p:attrNameLst>
                                      </p:cBhvr>
                                      <p:to>
                                        <p:strVal val="visible"/>
                                      </p:to>
                                    </p:set>
                                    <p:animEffect transition="in" filter="fade">
                                      <p:cBhvr>
                                        <p:cTn id="36" dur="1000"/>
                                        <p:tgtEl>
                                          <p:spTgt spid="60"/>
                                        </p:tgtEl>
                                      </p:cBhvr>
                                    </p:animEffect>
                                    <p:anim calcmode="lin" valueType="num">
                                      <p:cBhvr>
                                        <p:cTn id="37" dur="1000" fill="hold"/>
                                        <p:tgtEl>
                                          <p:spTgt spid="60"/>
                                        </p:tgtEl>
                                        <p:attrNameLst>
                                          <p:attrName>ppt_x</p:attrName>
                                        </p:attrNameLst>
                                      </p:cBhvr>
                                      <p:tavLst>
                                        <p:tav tm="0">
                                          <p:val>
                                            <p:strVal val="#ppt_x"/>
                                          </p:val>
                                        </p:tav>
                                        <p:tav tm="100000">
                                          <p:val>
                                            <p:strVal val="#ppt_x"/>
                                          </p:val>
                                        </p:tav>
                                      </p:tavLst>
                                    </p:anim>
                                    <p:anim calcmode="lin" valueType="num">
                                      <p:cBhvr>
                                        <p:cTn id="38" dur="1000" fill="hold"/>
                                        <p:tgtEl>
                                          <p:spTgt spid="60"/>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nodeType="clickEffect">
                                  <p:stCondLst>
                                    <p:cond delay="0"/>
                                  </p:stCondLst>
                                  <p:childTnLst>
                                    <p:set>
                                      <p:cBhvr>
                                        <p:cTn id="42" dur="1" fill="hold">
                                          <p:stCondLst>
                                            <p:cond delay="0"/>
                                          </p:stCondLst>
                                        </p:cTn>
                                        <p:tgtEl>
                                          <p:spTgt spid="25"/>
                                        </p:tgtEl>
                                        <p:attrNameLst>
                                          <p:attrName>style.visibility</p:attrName>
                                        </p:attrNameLst>
                                      </p:cBhvr>
                                      <p:to>
                                        <p:strVal val="visible"/>
                                      </p:to>
                                    </p:set>
                                    <p:animEffect transition="in" filter="fade">
                                      <p:cBhvr>
                                        <p:cTn id="43" dur="1000"/>
                                        <p:tgtEl>
                                          <p:spTgt spid="25"/>
                                        </p:tgtEl>
                                      </p:cBhvr>
                                    </p:animEffect>
                                    <p:anim calcmode="lin" valueType="num">
                                      <p:cBhvr>
                                        <p:cTn id="44" dur="1000" fill="hold"/>
                                        <p:tgtEl>
                                          <p:spTgt spid="25"/>
                                        </p:tgtEl>
                                        <p:attrNameLst>
                                          <p:attrName>ppt_x</p:attrName>
                                        </p:attrNameLst>
                                      </p:cBhvr>
                                      <p:tavLst>
                                        <p:tav tm="0">
                                          <p:val>
                                            <p:strVal val="#ppt_x"/>
                                          </p:val>
                                        </p:tav>
                                        <p:tav tm="100000">
                                          <p:val>
                                            <p:strVal val="#ppt_x"/>
                                          </p:val>
                                        </p:tav>
                                      </p:tavLst>
                                    </p:anim>
                                    <p:anim calcmode="lin" valueType="num">
                                      <p:cBhvr>
                                        <p:cTn id="45" dur="1000" fill="hold"/>
                                        <p:tgtEl>
                                          <p:spTgt spid="25"/>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26"/>
                                        </p:tgtEl>
                                        <p:attrNameLst>
                                          <p:attrName>style.visibility</p:attrName>
                                        </p:attrNameLst>
                                      </p:cBhvr>
                                      <p:to>
                                        <p:strVal val="visible"/>
                                      </p:to>
                                    </p:set>
                                    <p:animEffect transition="in" filter="fade">
                                      <p:cBhvr>
                                        <p:cTn id="48" dur="1000"/>
                                        <p:tgtEl>
                                          <p:spTgt spid="26"/>
                                        </p:tgtEl>
                                      </p:cBhvr>
                                    </p:animEffect>
                                    <p:anim calcmode="lin" valueType="num">
                                      <p:cBhvr>
                                        <p:cTn id="49" dur="1000" fill="hold"/>
                                        <p:tgtEl>
                                          <p:spTgt spid="26"/>
                                        </p:tgtEl>
                                        <p:attrNameLst>
                                          <p:attrName>ppt_x</p:attrName>
                                        </p:attrNameLst>
                                      </p:cBhvr>
                                      <p:tavLst>
                                        <p:tav tm="0">
                                          <p:val>
                                            <p:strVal val="#ppt_x"/>
                                          </p:val>
                                        </p:tav>
                                        <p:tav tm="100000">
                                          <p:val>
                                            <p:strVal val="#ppt_x"/>
                                          </p:val>
                                        </p:tav>
                                      </p:tavLst>
                                    </p:anim>
                                    <p:anim calcmode="lin" valueType="num">
                                      <p:cBhvr>
                                        <p:cTn id="50"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26" grpId="0"/>
      <p:bldP spid="76" grpId="0"/>
      <p:bldP spid="77"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GB" sz="2400" dirty="0"/>
              <a:t>https://github.com/OfficeDev/PnP/tree/master/Samples/Core.EventReceivers</a:t>
            </a:r>
          </a:p>
        </p:txBody>
      </p:sp>
      <p:sp>
        <p:nvSpPr>
          <p:cNvPr id="5" name="Text Placeholder 4"/>
          <p:cNvSpPr>
            <a:spLocks noGrp="1"/>
          </p:cNvSpPr>
          <p:nvPr>
            <p:ph type="body" sz="quarter" idx="10"/>
          </p:nvPr>
        </p:nvSpPr>
        <p:spPr/>
        <p:txBody>
          <a:bodyPr/>
          <a:lstStyle/>
          <a:p>
            <a:r>
              <a:rPr lang="en-US" dirty="0" smtClean="0"/>
              <a:t>Demo</a:t>
            </a:r>
            <a:endParaRPr lang="en-GB" dirty="0"/>
          </a:p>
        </p:txBody>
      </p:sp>
      <p:sp>
        <p:nvSpPr>
          <p:cNvPr id="6" name="Text Placeholder 5"/>
          <p:cNvSpPr>
            <a:spLocks noGrp="1"/>
          </p:cNvSpPr>
          <p:nvPr>
            <p:ph type="body" sz="quarter" idx="11"/>
          </p:nvPr>
        </p:nvSpPr>
        <p:spPr>
          <a:xfrm>
            <a:off x="973138" y="1447800"/>
            <a:ext cx="10488946" cy="914096"/>
          </a:xfrm>
        </p:spPr>
        <p:txBody>
          <a:bodyPr/>
          <a:lstStyle/>
          <a:p>
            <a:r>
              <a:rPr lang="en-US" dirty="0" smtClean="0"/>
              <a:t>Debugging app event receivers</a:t>
            </a:r>
            <a:endParaRPr lang="en-GB" dirty="0"/>
          </a:p>
        </p:txBody>
      </p:sp>
    </p:spTree>
    <p:extLst>
      <p:ext uri="{BB962C8B-B14F-4D97-AF65-F5344CB8AC3E}">
        <p14:creationId xmlns:p14="http://schemas.microsoft.com/office/powerpoint/2010/main" val="289114907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Recommendations</a:t>
            </a:r>
            <a:endParaRPr lang="en-US" dirty="0"/>
          </a:p>
        </p:txBody>
      </p:sp>
      <p:sp>
        <p:nvSpPr>
          <p:cNvPr id="23" name="Rectangle 22"/>
          <p:cNvSpPr/>
          <p:nvPr/>
        </p:nvSpPr>
        <p:spPr bwMode="auto">
          <a:xfrm>
            <a:off x="-1" y="2434949"/>
            <a:ext cx="12188825" cy="2160000"/>
          </a:xfrm>
          <a:prstGeom prst="rect">
            <a:avLst/>
          </a:prstGeom>
          <a:solidFill>
            <a:schemeClr val="accent1">
              <a:alpha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54014" tIns="54014" rIns="54014" bIns="54014" numCol="1" spcCol="0" rtlCol="0" fromWordArt="0" anchor="b" anchorCtr="0" forceAA="0" compatLnSpc="1">
            <a:prstTxWarp prst="textNoShape">
              <a:avLst/>
            </a:prstTxWarp>
            <a:noAutofit/>
          </a:bodyPr>
          <a:lstStyle/>
          <a:p>
            <a:endParaRPr lang="en-US" sz="2000" dirty="0"/>
          </a:p>
        </p:txBody>
      </p:sp>
      <p:grpSp>
        <p:nvGrpSpPr>
          <p:cNvPr id="3" name="Group 2"/>
          <p:cNvGrpSpPr/>
          <p:nvPr/>
        </p:nvGrpSpPr>
        <p:grpSpPr>
          <a:xfrm>
            <a:off x="3652114" y="2625360"/>
            <a:ext cx="1873901" cy="1800950"/>
            <a:chOff x="3496879" y="2742525"/>
            <a:chExt cx="1873901" cy="1800950"/>
          </a:xfrm>
        </p:grpSpPr>
        <p:sp>
          <p:nvSpPr>
            <p:cNvPr id="30" name="TextBox 29"/>
            <p:cNvSpPr txBox="1"/>
            <p:nvPr/>
          </p:nvSpPr>
          <p:spPr>
            <a:xfrm>
              <a:off x="3496879" y="3620145"/>
              <a:ext cx="1873901" cy="923330"/>
            </a:xfrm>
            <a:prstGeom prst="rect">
              <a:avLst/>
            </a:prstGeom>
            <a:noFill/>
          </p:spPr>
          <p:txBody>
            <a:bodyPr wrap="square" lIns="0" tIns="0" rIns="0" bIns="0" rtlCol="0">
              <a:spAutoFit/>
            </a:bodyPr>
            <a:lstStyle/>
            <a:p>
              <a:pPr algn="ctr"/>
              <a:r>
                <a:rPr lang="en-US" sz="2000" spc="-70" dirty="0" smtClean="0">
                  <a:solidFill>
                    <a:schemeClr val="bg1"/>
                  </a:solidFill>
                </a:rPr>
                <a:t>You can use </a:t>
              </a:r>
              <a:r>
                <a:rPr lang="en-US" sz="2000" spc="-70" dirty="0" err="1" smtClean="0">
                  <a:solidFill>
                    <a:schemeClr val="bg1"/>
                  </a:solidFill>
                </a:rPr>
                <a:t>WebJobs</a:t>
              </a:r>
              <a:r>
                <a:rPr lang="en-US" sz="2000" spc="-70" dirty="0" smtClean="0">
                  <a:solidFill>
                    <a:schemeClr val="bg1"/>
                  </a:solidFill>
                </a:rPr>
                <a:t> also for </a:t>
              </a:r>
              <a:r>
                <a:rPr lang="en-US" sz="2000" spc="-70" dirty="0" err="1" smtClean="0">
                  <a:solidFill>
                    <a:schemeClr val="bg1"/>
                  </a:solidFill>
                </a:rPr>
                <a:t>async</a:t>
              </a:r>
              <a:r>
                <a:rPr lang="en-US" sz="2000" spc="-70" dirty="0" smtClean="0">
                  <a:solidFill>
                    <a:schemeClr val="bg1"/>
                  </a:solidFill>
                </a:rPr>
                <a:t> tasks</a:t>
              </a:r>
              <a:endParaRPr lang="en-US" sz="2000" spc="-70" dirty="0">
                <a:solidFill>
                  <a:schemeClr val="bg1"/>
                </a:solidFill>
              </a:endParaRPr>
            </a:p>
          </p:txBody>
        </p:sp>
        <p:pic>
          <p:nvPicPr>
            <p:cNvPr id="48" name="Picture 47"/>
            <p:cNvPicPr>
              <a:picLocks noChangeAspect="1"/>
            </p:cNvPicPr>
            <p:nvPr/>
          </p:nvPicPr>
          <p:blipFill>
            <a:blip r:embed="rId3"/>
            <a:stretch>
              <a:fillRect/>
            </a:stretch>
          </p:blipFill>
          <p:spPr>
            <a:xfrm>
              <a:off x="4077148" y="2742525"/>
              <a:ext cx="713362" cy="876727"/>
            </a:xfrm>
            <a:prstGeom prst="rect">
              <a:avLst/>
            </a:prstGeom>
          </p:spPr>
        </p:pic>
      </p:grpSp>
      <p:grpSp>
        <p:nvGrpSpPr>
          <p:cNvPr id="4" name="Group 3"/>
          <p:cNvGrpSpPr/>
          <p:nvPr/>
        </p:nvGrpSpPr>
        <p:grpSpPr>
          <a:xfrm>
            <a:off x="789688" y="2558444"/>
            <a:ext cx="2060557" cy="1967115"/>
            <a:chOff x="804939" y="2548282"/>
            <a:chExt cx="2060557" cy="1967115"/>
          </a:xfrm>
        </p:grpSpPr>
        <p:sp>
          <p:nvSpPr>
            <p:cNvPr id="24" name="TextBox 23"/>
            <p:cNvSpPr txBox="1"/>
            <p:nvPr/>
          </p:nvSpPr>
          <p:spPr>
            <a:xfrm>
              <a:off x="804939" y="3899844"/>
              <a:ext cx="2060557" cy="615553"/>
            </a:xfrm>
            <a:prstGeom prst="rect">
              <a:avLst/>
            </a:prstGeom>
            <a:noFill/>
          </p:spPr>
          <p:txBody>
            <a:bodyPr wrap="square" lIns="0" tIns="0" rIns="0" bIns="0" rtlCol="0">
              <a:spAutoFit/>
            </a:bodyPr>
            <a:lstStyle/>
            <a:p>
              <a:pPr algn="ctr"/>
              <a:r>
                <a:rPr lang="en-US" sz="2000" spc="-70" dirty="0" smtClean="0">
                  <a:solidFill>
                    <a:schemeClr val="bg1"/>
                  </a:solidFill>
                </a:rPr>
                <a:t>Remote timer jobs for scheduled tasks</a:t>
              </a:r>
              <a:endParaRPr lang="en-US" sz="2000" spc="-70" dirty="0">
                <a:solidFill>
                  <a:schemeClr val="bg1"/>
                </a:solidFill>
              </a:endParaRPr>
            </a:p>
          </p:txBody>
        </p:sp>
        <p:pic>
          <p:nvPicPr>
            <p:cNvPr id="17" name="Picture 16"/>
            <p:cNvPicPr>
              <a:picLocks noChangeAspect="1"/>
            </p:cNvPicPr>
            <p:nvPr/>
          </p:nvPicPr>
          <p:blipFill>
            <a:blip r:embed="rId4"/>
            <a:stretch>
              <a:fillRect/>
            </a:stretch>
          </p:blipFill>
          <p:spPr>
            <a:xfrm>
              <a:off x="1298868" y="2548282"/>
              <a:ext cx="1072701" cy="1421651"/>
            </a:xfrm>
            <a:prstGeom prst="rect">
              <a:avLst/>
            </a:prstGeom>
          </p:spPr>
        </p:pic>
      </p:grpSp>
      <p:grpSp>
        <p:nvGrpSpPr>
          <p:cNvPr id="5" name="Group 4"/>
          <p:cNvGrpSpPr/>
          <p:nvPr/>
        </p:nvGrpSpPr>
        <p:grpSpPr>
          <a:xfrm>
            <a:off x="9598011" y="2650067"/>
            <a:ext cx="1884594" cy="1777518"/>
            <a:chOff x="9094130" y="2664242"/>
            <a:chExt cx="1884594" cy="1777518"/>
          </a:xfrm>
        </p:grpSpPr>
        <p:sp>
          <p:nvSpPr>
            <p:cNvPr id="39" name="TextBox 38"/>
            <p:cNvSpPr txBox="1"/>
            <p:nvPr/>
          </p:nvSpPr>
          <p:spPr>
            <a:xfrm>
              <a:off x="9094130" y="3518430"/>
              <a:ext cx="1884594" cy="923330"/>
            </a:xfrm>
            <a:prstGeom prst="rect">
              <a:avLst/>
            </a:prstGeom>
            <a:noFill/>
          </p:spPr>
          <p:txBody>
            <a:bodyPr wrap="square" lIns="0" tIns="0" rIns="0" bIns="0" rtlCol="0">
              <a:spAutoFit/>
            </a:bodyPr>
            <a:lstStyle/>
            <a:p>
              <a:pPr algn="ctr"/>
              <a:r>
                <a:rPr lang="en-US" sz="2000" spc="-70" dirty="0" smtClean="0">
                  <a:solidFill>
                    <a:schemeClr val="bg1"/>
                  </a:solidFill>
                </a:rPr>
                <a:t>Avoid long operations in app events</a:t>
              </a:r>
              <a:endParaRPr lang="en-US" sz="2000" spc="-70" dirty="0">
                <a:solidFill>
                  <a:schemeClr val="bg1"/>
                </a:solidFill>
              </a:endParaRPr>
            </a:p>
          </p:txBody>
        </p:sp>
        <p:pic>
          <p:nvPicPr>
            <p:cNvPr id="50" name="Picture 49"/>
            <p:cNvPicPr>
              <a:picLocks noChangeAspect="1"/>
            </p:cNvPicPr>
            <p:nvPr/>
          </p:nvPicPr>
          <p:blipFill>
            <a:blip r:embed="rId5"/>
            <a:stretch>
              <a:fillRect/>
            </a:stretch>
          </p:blipFill>
          <p:spPr>
            <a:xfrm>
              <a:off x="9634562" y="2664242"/>
              <a:ext cx="803729" cy="804596"/>
            </a:xfrm>
            <a:prstGeom prst="rect">
              <a:avLst/>
            </a:prstGeom>
          </p:spPr>
        </p:pic>
      </p:grpSp>
      <p:grpSp>
        <p:nvGrpSpPr>
          <p:cNvPr id="7" name="Group 6"/>
          <p:cNvGrpSpPr/>
          <p:nvPr/>
        </p:nvGrpSpPr>
        <p:grpSpPr>
          <a:xfrm>
            <a:off x="6121267" y="2141385"/>
            <a:ext cx="3105298" cy="2747127"/>
            <a:chOff x="6175697" y="2141385"/>
            <a:chExt cx="3105298" cy="2747127"/>
          </a:xfrm>
        </p:grpSpPr>
        <p:sp>
          <p:nvSpPr>
            <p:cNvPr id="37" name="TextBox 36"/>
            <p:cNvSpPr txBox="1"/>
            <p:nvPr/>
          </p:nvSpPr>
          <p:spPr>
            <a:xfrm>
              <a:off x="7196082" y="3338206"/>
              <a:ext cx="2084913" cy="1231106"/>
            </a:xfrm>
            <a:prstGeom prst="rect">
              <a:avLst/>
            </a:prstGeom>
            <a:noFill/>
          </p:spPr>
          <p:txBody>
            <a:bodyPr wrap="square" lIns="0" tIns="0" rIns="0" bIns="0" rtlCol="0">
              <a:spAutoFit/>
            </a:bodyPr>
            <a:lstStyle/>
            <a:p>
              <a:pPr algn="ctr"/>
              <a:r>
                <a:rPr lang="en-US" sz="2000" spc="-70" dirty="0" smtClean="0">
                  <a:solidFill>
                    <a:schemeClr val="bg1"/>
                  </a:solidFill>
                </a:rPr>
                <a:t>Remote event receivers is not for synchronization tasks</a:t>
              </a:r>
              <a:endParaRPr lang="en-US" sz="2000" spc="-70" dirty="0">
                <a:solidFill>
                  <a:schemeClr val="bg1"/>
                </a:solidFill>
              </a:endParaRPr>
            </a:p>
          </p:txBody>
        </p:sp>
        <p:pic>
          <p:nvPicPr>
            <p:cNvPr id="22" name="Picture 21"/>
            <p:cNvPicPr>
              <a:picLocks noChangeAspect="1"/>
            </p:cNvPicPr>
            <p:nvPr/>
          </p:nvPicPr>
          <p:blipFill>
            <a:blip r:embed="rId6"/>
            <a:stretch>
              <a:fillRect/>
            </a:stretch>
          </p:blipFill>
          <p:spPr>
            <a:xfrm>
              <a:off x="6175697" y="2141385"/>
              <a:ext cx="1488765" cy="2747127"/>
            </a:xfrm>
            <a:prstGeom prst="rect">
              <a:avLst/>
            </a:prstGeom>
          </p:spPr>
        </p:pic>
      </p:grpSp>
    </p:spTree>
    <p:extLst>
      <p:ext uri="{BB962C8B-B14F-4D97-AF65-F5344CB8AC3E}">
        <p14:creationId xmlns:p14="http://schemas.microsoft.com/office/powerpoint/2010/main" val="3273948172"/>
      </p:ext>
    </p:extLst>
  </p:cSld>
  <p:clrMapOvr>
    <a:masterClrMapping/>
  </p:clrMapOvr>
  <mc:AlternateContent xmlns:mc="http://schemas.openxmlformats.org/markup-compatibility/2006" xmlns:p14="http://schemas.microsoft.com/office/powerpoint/2010/main">
    <mc:Choice Requires="p14">
      <p:transition spd="slow" p14:dur="25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50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par>
                                <p:cTn id="8" presetID="42" presetClass="entr" presetSubtype="0" fill="hold" nodeType="withEffect">
                                  <p:stCondLst>
                                    <p:cond delay="150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1000"/>
                                        <p:tgtEl>
                                          <p:spTgt spid="4"/>
                                        </p:tgtEl>
                                      </p:cBhvr>
                                    </p:animEffect>
                                    <p:anim calcmode="lin" valueType="num">
                                      <p:cBhvr>
                                        <p:cTn id="11" dur="1000" fill="hold"/>
                                        <p:tgtEl>
                                          <p:spTgt spid="4"/>
                                        </p:tgtEl>
                                        <p:attrNameLst>
                                          <p:attrName>ppt_x</p:attrName>
                                        </p:attrNameLst>
                                      </p:cBhvr>
                                      <p:tavLst>
                                        <p:tav tm="0">
                                          <p:val>
                                            <p:strVal val="#ppt_x"/>
                                          </p:val>
                                        </p:tav>
                                        <p:tav tm="100000">
                                          <p:val>
                                            <p:strVal val="#ppt_x"/>
                                          </p:val>
                                        </p:tav>
                                      </p:tavLst>
                                    </p:anim>
                                    <p:anim calcmode="lin" valueType="num">
                                      <p:cBhvr>
                                        <p:cTn id="12" dur="1000" fill="hold"/>
                                        <p:tgtEl>
                                          <p:spTgt spid="4"/>
                                        </p:tgtEl>
                                        <p:attrNameLst>
                                          <p:attrName>ppt_y</p:attrName>
                                        </p:attrNameLst>
                                      </p:cBhvr>
                                      <p:tavLst>
                                        <p:tav tm="0">
                                          <p:val>
                                            <p:strVal val="#ppt_y+.1"/>
                                          </p:val>
                                        </p:tav>
                                        <p:tav tm="100000">
                                          <p:val>
                                            <p:strVal val="#ppt_y"/>
                                          </p:val>
                                        </p:tav>
                                      </p:tavLst>
                                    </p:anim>
                                  </p:childTnLst>
                                </p:cTn>
                              </p:par>
                              <p:par>
                                <p:cTn id="13" presetID="42" presetClass="entr" presetSubtype="0" fill="hold" nodeType="withEffect">
                                  <p:stCondLst>
                                    <p:cond delay="200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1000"/>
                                        <p:tgtEl>
                                          <p:spTgt spid="3"/>
                                        </p:tgtEl>
                                      </p:cBhvr>
                                    </p:animEffect>
                                    <p:anim calcmode="lin" valueType="num">
                                      <p:cBhvr>
                                        <p:cTn id="16" dur="1000" fill="hold"/>
                                        <p:tgtEl>
                                          <p:spTgt spid="3"/>
                                        </p:tgtEl>
                                        <p:attrNameLst>
                                          <p:attrName>ppt_x</p:attrName>
                                        </p:attrNameLst>
                                      </p:cBhvr>
                                      <p:tavLst>
                                        <p:tav tm="0">
                                          <p:val>
                                            <p:strVal val="#ppt_x"/>
                                          </p:val>
                                        </p:tav>
                                        <p:tav tm="100000">
                                          <p:val>
                                            <p:strVal val="#ppt_x"/>
                                          </p:val>
                                        </p:tav>
                                      </p:tavLst>
                                    </p:anim>
                                    <p:anim calcmode="lin" valueType="num">
                                      <p:cBhvr>
                                        <p:cTn id="17" dur="1000" fill="hold"/>
                                        <p:tgtEl>
                                          <p:spTgt spid="3"/>
                                        </p:tgtEl>
                                        <p:attrNameLst>
                                          <p:attrName>ppt_y</p:attrName>
                                        </p:attrNameLst>
                                      </p:cBhvr>
                                      <p:tavLst>
                                        <p:tav tm="0">
                                          <p:val>
                                            <p:strVal val="#ppt_y+.1"/>
                                          </p:val>
                                        </p:tav>
                                        <p:tav tm="100000">
                                          <p:val>
                                            <p:strVal val="#ppt_y"/>
                                          </p:val>
                                        </p:tav>
                                      </p:tavLst>
                                    </p:anim>
                                  </p:childTnLst>
                                </p:cTn>
                              </p:par>
                              <p:par>
                                <p:cTn id="18" presetID="42" presetClass="entr" presetSubtype="0" fill="hold" nodeType="withEffect">
                                  <p:stCondLst>
                                    <p:cond delay="250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1000"/>
                                        <p:tgtEl>
                                          <p:spTgt spid="7"/>
                                        </p:tgtEl>
                                      </p:cBhvr>
                                    </p:animEffect>
                                    <p:anim calcmode="lin" valueType="num">
                                      <p:cBhvr>
                                        <p:cTn id="21" dur="1000" fill="hold"/>
                                        <p:tgtEl>
                                          <p:spTgt spid="7"/>
                                        </p:tgtEl>
                                        <p:attrNameLst>
                                          <p:attrName>ppt_x</p:attrName>
                                        </p:attrNameLst>
                                      </p:cBhvr>
                                      <p:tavLst>
                                        <p:tav tm="0">
                                          <p:val>
                                            <p:strVal val="#ppt_x"/>
                                          </p:val>
                                        </p:tav>
                                        <p:tav tm="100000">
                                          <p:val>
                                            <p:strVal val="#ppt_x"/>
                                          </p:val>
                                        </p:tav>
                                      </p:tavLst>
                                    </p:anim>
                                    <p:anim calcmode="lin" valueType="num">
                                      <p:cBhvr>
                                        <p:cTn id="22" dur="1000" fill="hold"/>
                                        <p:tgtEl>
                                          <p:spTgt spid="7"/>
                                        </p:tgtEl>
                                        <p:attrNameLst>
                                          <p:attrName>ppt_y</p:attrName>
                                        </p:attrNameLst>
                                      </p:cBhvr>
                                      <p:tavLst>
                                        <p:tav tm="0">
                                          <p:val>
                                            <p:strVal val="#ppt_y+.1"/>
                                          </p:val>
                                        </p:tav>
                                        <p:tav tm="100000">
                                          <p:val>
                                            <p:strVal val="#ppt_y"/>
                                          </p:val>
                                        </p:tav>
                                      </p:tavLst>
                                    </p:anim>
                                  </p:childTnLst>
                                </p:cTn>
                              </p:par>
                              <p:par>
                                <p:cTn id="23" presetID="42" presetClass="entr" presetSubtype="0" fill="hold" nodeType="withEffect">
                                  <p:stCondLst>
                                    <p:cond delay="3000"/>
                                  </p:stCondLst>
                                  <p:childTnLst>
                                    <p:set>
                                      <p:cBhvr>
                                        <p:cTn id="24" dur="1" fill="hold">
                                          <p:stCondLst>
                                            <p:cond delay="0"/>
                                          </p:stCondLst>
                                        </p:cTn>
                                        <p:tgtEl>
                                          <p:spTgt spid="5"/>
                                        </p:tgtEl>
                                        <p:attrNameLst>
                                          <p:attrName>style.visibility</p:attrName>
                                        </p:attrNameLst>
                                      </p:cBhvr>
                                      <p:to>
                                        <p:strVal val="visible"/>
                                      </p:to>
                                    </p:set>
                                    <p:animEffect transition="in" filter="fade">
                                      <p:cBhvr>
                                        <p:cTn id="25" dur="1000"/>
                                        <p:tgtEl>
                                          <p:spTgt spid="5"/>
                                        </p:tgtEl>
                                      </p:cBhvr>
                                    </p:animEffect>
                                    <p:anim calcmode="lin" valueType="num">
                                      <p:cBhvr>
                                        <p:cTn id="26" dur="1000" fill="hold"/>
                                        <p:tgtEl>
                                          <p:spTgt spid="5"/>
                                        </p:tgtEl>
                                        <p:attrNameLst>
                                          <p:attrName>ppt_x</p:attrName>
                                        </p:attrNameLst>
                                      </p:cBhvr>
                                      <p:tavLst>
                                        <p:tav tm="0">
                                          <p:val>
                                            <p:strVal val="#ppt_x"/>
                                          </p:val>
                                        </p:tav>
                                        <p:tav tm="100000">
                                          <p:val>
                                            <p:strVal val="#ppt_x"/>
                                          </p:val>
                                        </p:tav>
                                      </p:tavLst>
                                    </p:anim>
                                    <p:anim calcmode="lin" valueType="num">
                                      <p:cBhvr>
                                        <p:cTn id="27"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t="6882" b="8477"/>
          <a:stretch/>
        </p:blipFill>
        <p:spPr>
          <a:xfrm>
            <a:off x="0" y="-14514"/>
            <a:ext cx="12188825" cy="6872514"/>
          </a:xfrm>
          <a:prstGeom prst="rect">
            <a:avLst/>
          </a:prstGeom>
        </p:spPr>
      </p:pic>
      <p:sp>
        <p:nvSpPr>
          <p:cNvPr id="6" name="Rectangle 5"/>
          <p:cNvSpPr/>
          <p:nvPr/>
        </p:nvSpPr>
        <p:spPr bwMode="auto">
          <a:xfrm rot="16200000" flipH="1" flipV="1">
            <a:off x="2637992" y="-2689919"/>
            <a:ext cx="6871646" cy="12224192"/>
          </a:xfrm>
          <a:prstGeom prst="rect">
            <a:avLst/>
          </a:prstGeom>
          <a:gradFill>
            <a:gsLst>
              <a:gs pos="40000">
                <a:srgbClr val="000000">
                  <a:alpha val="0"/>
                </a:srgbClr>
              </a:gs>
              <a:gs pos="100000">
                <a:srgbClr val="000000"/>
              </a:gs>
            </a:gsLst>
            <a:lin ang="3000000" scaled="0"/>
          </a:gradFill>
          <a:ln>
            <a:no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384" tIns="45692" rIns="91384" bIns="45692" numCol="1" rtlCol="0" anchor="ctr" anchorCtr="0" compatLnSpc="1">
            <a:prstTxWarp prst="textNoShape">
              <a:avLst/>
            </a:prstTxWarp>
          </a:bodyPr>
          <a:lstStyle/>
          <a:p>
            <a:pPr algn="ctr" defTabSz="913513" fontAlgn="base">
              <a:spcBef>
                <a:spcPct val="0"/>
              </a:spcBef>
              <a:spcAft>
                <a:spcPct val="0"/>
              </a:spcAft>
            </a:pPr>
            <a:endParaRPr lang="en-US" sz="2298" dirty="0">
              <a:gradFill>
                <a:gsLst>
                  <a:gs pos="0">
                    <a:srgbClr val="FFFFFF"/>
                  </a:gs>
                  <a:gs pos="100000">
                    <a:srgbClr val="FFFFFF"/>
                  </a:gs>
                </a:gsLst>
                <a:lin ang="5400000" scaled="0"/>
              </a:gradFill>
            </a:endParaRPr>
          </a:p>
        </p:txBody>
      </p:sp>
      <p:sp>
        <p:nvSpPr>
          <p:cNvPr id="7" name="Title 1"/>
          <p:cNvSpPr txBox="1">
            <a:spLocks/>
          </p:cNvSpPr>
          <p:nvPr/>
        </p:nvSpPr>
        <p:spPr>
          <a:xfrm>
            <a:off x="425133" y="2781648"/>
            <a:ext cx="6441267" cy="1218478"/>
          </a:xfrm>
          <a:prstGeom prst="rect">
            <a:avLst/>
          </a:prstGeom>
        </p:spPr>
        <p:txBody>
          <a:bodyPr/>
          <a:lst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a:lstStyle>
          <a:p>
            <a:pPr>
              <a:lnSpc>
                <a:spcPct val="80000"/>
              </a:lnSpc>
            </a:pPr>
            <a:r>
              <a:rPr lang="en-US" sz="7200" dirty="0" smtClean="0">
                <a:solidFill>
                  <a:schemeClr val="bg1"/>
                </a:solidFill>
              </a:rPr>
              <a:t>Questions?</a:t>
            </a:r>
            <a:endParaRPr lang="en-US" sz="7200" dirty="0">
              <a:solidFill>
                <a:schemeClr val="bg1"/>
              </a:solidFill>
            </a:endParaRPr>
          </a:p>
        </p:txBody>
      </p:sp>
    </p:spTree>
    <p:extLst>
      <p:ext uri="{BB962C8B-B14F-4D97-AF65-F5344CB8AC3E}">
        <p14:creationId xmlns:p14="http://schemas.microsoft.com/office/powerpoint/2010/main" val="3340220953"/>
      </p:ext>
    </p:extLst>
  </p:cSld>
  <p:clrMapOvr>
    <a:masterClrMapping/>
  </p:clrMapOvr>
  <p:transition>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p:cNvSpPr/>
          <p:nvPr/>
        </p:nvSpPr>
        <p:spPr bwMode="auto">
          <a:xfrm>
            <a:off x="269099" y="3723621"/>
            <a:ext cx="11439686" cy="2423745"/>
          </a:xfrm>
          <a:prstGeom prst="rect">
            <a:avLst/>
          </a:prstGeom>
          <a:solidFill>
            <a:schemeClr val="tx2">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91" tIns="143354" rIns="179191" bIns="143354" numCol="1" spcCol="0" rtlCol="0" fromWordArt="0" anchor="t" anchorCtr="0" forceAA="0" compatLnSpc="1">
            <a:prstTxWarp prst="textNoShape">
              <a:avLst/>
            </a:prstTxWarp>
            <a:noAutofit/>
          </a:bodyPr>
          <a:lstStyle/>
          <a:p>
            <a:pPr algn="ctr" defTabSz="913642" fontAlgn="base">
              <a:lnSpc>
                <a:spcPct val="90000"/>
              </a:lnSpc>
              <a:spcBef>
                <a:spcPct val="0"/>
              </a:spcBef>
              <a:spcAft>
                <a:spcPct val="0"/>
              </a:spcAft>
            </a:pPr>
            <a:endParaRPr lang="en-US" sz="2351" dirty="0" err="1">
              <a:solidFill>
                <a:schemeClr val="tx1"/>
              </a:solidFill>
              <a:ea typeface="Segoe UI" pitchFamily="34" charset="0"/>
              <a:cs typeface="Segoe UI" pitchFamily="34" charset="0"/>
            </a:endParaRPr>
          </a:p>
        </p:txBody>
      </p:sp>
      <p:sp>
        <p:nvSpPr>
          <p:cNvPr id="6" name="Rectangle 5"/>
          <p:cNvSpPr/>
          <p:nvPr/>
        </p:nvSpPr>
        <p:spPr bwMode="auto">
          <a:xfrm>
            <a:off x="269099" y="1635100"/>
            <a:ext cx="11439686" cy="1990507"/>
          </a:xfrm>
          <a:prstGeom prst="rect">
            <a:avLst/>
          </a:prstGeom>
          <a:solidFill>
            <a:schemeClr val="tx2">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91" tIns="143354" rIns="179191" bIns="143354" numCol="1" spcCol="0" rtlCol="0" fromWordArt="0" anchor="t" anchorCtr="0" forceAA="0" compatLnSpc="1">
            <a:prstTxWarp prst="textNoShape">
              <a:avLst/>
            </a:prstTxWarp>
            <a:noAutofit/>
          </a:bodyPr>
          <a:lstStyle/>
          <a:p>
            <a:pPr algn="ctr" defTabSz="913642" fontAlgn="base">
              <a:lnSpc>
                <a:spcPct val="90000"/>
              </a:lnSpc>
              <a:spcBef>
                <a:spcPct val="0"/>
              </a:spcBef>
              <a:spcAft>
                <a:spcPct val="0"/>
              </a:spcAft>
            </a:pPr>
            <a:endParaRPr lang="en-US" sz="2351" dirty="0" err="1">
              <a:solidFill>
                <a:schemeClr val="tx1"/>
              </a:solidFill>
              <a:ea typeface="Segoe UI" pitchFamily="34" charset="0"/>
              <a:cs typeface="Segoe UI" pitchFamily="34" charset="0"/>
            </a:endParaRPr>
          </a:p>
        </p:txBody>
      </p:sp>
      <p:sp>
        <p:nvSpPr>
          <p:cNvPr id="10" name="Rectangle 9" hidden="1"/>
          <p:cNvSpPr/>
          <p:nvPr/>
        </p:nvSpPr>
        <p:spPr bwMode="auto">
          <a:xfrm>
            <a:off x="6488" y="1336651"/>
            <a:ext cx="6170299" cy="5517703"/>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067" tIns="143256" rIns="179067" bIns="143256" numCol="1" spcCol="0" rtlCol="0" fromWordArt="0" anchor="t" anchorCtr="0" forceAA="0" compatLnSpc="1">
            <a:prstTxWarp prst="textNoShape">
              <a:avLst/>
            </a:prstTxWarp>
            <a:noAutofit/>
          </a:bodyPr>
          <a:lstStyle/>
          <a:p>
            <a:pPr algn="ctr" defTabSz="913012" fontAlgn="base">
              <a:lnSpc>
                <a:spcPct val="90000"/>
              </a:lnSpc>
              <a:spcBef>
                <a:spcPct val="0"/>
              </a:spcBef>
              <a:spcAft>
                <a:spcPct val="0"/>
              </a:spcAft>
            </a:pPr>
            <a:endParaRPr lang="en-US" sz="2349" dirty="0">
              <a:gradFill>
                <a:gsLst>
                  <a:gs pos="0">
                    <a:srgbClr val="FFFFFF"/>
                  </a:gs>
                  <a:gs pos="100000">
                    <a:srgbClr val="FFFFFF"/>
                  </a:gs>
                </a:gsLst>
                <a:lin ang="5400000" scaled="0"/>
              </a:gradFill>
              <a:ea typeface="Segoe UI" pitchFamily="34" charset="0"/>
              <a:cs typeface="Segoe UI" pitchFamily="34" charset="0"/>
            </a:endParaRPr>
          </a:p>
        </p:txBody>
      </p:sp>
      <p:sp>
        <p:nvSpPr>
          <p:cNvPr id="19" name="Rectangle 18"/>
          <p:cNvSpPr/>
          <p:nvPr/>
        </p:nvSpPr>
        <p:spPr>
          <a:xfrm>
            <a:off x="1553757" y="1769600"/>
            <a:ext cx="7140914" cy="1811306"/>
          </a:xfrm>
          <a:prstGeom prst="rect">
            <a:avLst/>
          </a:prstGeom>
          <a:noFill/>
        </p:spPr>
        <p:txBody>
          <a:bodyPr wrap="square">
            <a:spAutoFit/>
          </a:bodyPr>
          <a:lstStyle/>
          <a:p>
            <a:pPr>
              <a:lnSpc>
                <a:spcPct val="90000"/>
              </a:lnSpc>
              <a:spcBef>
                <a:spcPts val="588"/>
              </a:spcBef>
              <a:spcAft>
                <a:spcPts val="1763"/>
              </a:spcAft>
              <a:buClr>
                <a:schemeClr val="tx1"/>
              </a:buClr>
              <a:buSzPct val="100000"/>
            </a:pPr>
            <a:r>
              <a:rPr lang="en-US" sz="3135" b="1" dirty="0"/>
              <a:t>Transform your code</a:t>
            </a:r>
          </a:p>
          <a:p>
            <a:pPr>
              <a:lnSpc>
                <a:spcPct val="90000"/>
              </a:lnSpc>
              <a:spcBef>
                <a:spcPts val="588"/>
              </a:spcBef>
              <a:spcAft>
                <a:spcPts val="2939"/>
              </a:spcAft>
              <a:buClr>
                <a:schemeClr val="tx1"/>
              </a:buClr>
              <a:buSzPct val="100000"/>
            </a:pPr>
            <a:r>
              <a:rPr lang="en-US" sz="2351" dirty="0">
                <a:latin typeface="+mj-lt"/>
              </a:rPr>
              <a:t>Providing App Model Patterns for common scenarios</a:t>
            </a:r>
            <a:br>
              <a:rPr lang="en-US" sz="2351" dirty="0">
                <a:latin typeface="+mj-lt"/>
              </a:rPr>
            </a:br>
            <a:r>
              <a:rPr lang="en-US" sz="2351" dirty="0">
                <a:latin typeface="+mj-lt"/>
              </a:rPr>
              <a:t>Open source and based on community contributions</a:t>
            </a:r>
            <a:br>
              <a:rPr lang="en-US" sz="2351" dirty="0">
                <a:latin typeface="+mj-lt"/>
              </a:rPr>
            </a:br>
            <a:r>
              <a:rPr lang="en-US" sz="2351" dirty="0">
                <a:latin typeface="+mj-lt"/>
              </a:rPr>
              <a:t>Constantly evolving set of material for reuse</a:t>
            </a:r>
          </a:p>
        </p:txBody>
      </p:sp>
      <p:sp>
        <p:nvSpPr>
          <p:cNvPr id="20" name="Rectangle 19"/>
          <p:cNvSpPr/>
          <p:nvPr/>
        </p:nvSpPr>
        <p:spPr>
          <a:xfrm>
            <a:off x="1553757" y="3909805"/>
            <a:ext cx="10047480" cy="2137016"/>
          </a:xfrm>
          <a:prstGeom prst="rect">
            <a:avLst/>
          </a:prstGeom>
          <a:noFill/>
        </p:spPr>
        <p:txBody>
          <a:bodyPr wrap="square">
            <a:spAutoFit/>
          </a:bodyPr>
          <a:lstStyle/>
          <a:p>
            <a:pPr>
              <a:lnSpc>
                <a:spcPct val="90000"/>
              </a:lnSpc>
              <a:spcBef>
                <a:spcPts val="588"/>
              </a:spcBef>
              <a:spcAft>
                <a:spcPts val="1763"/>
              </a:spcAft>
              <a:buClr>
                <a:schemeClr val="tx1"/>
              </a:buClr>
              <a:buSzPct val="100000"/>
            </a:pPr>
            <a:r>
              <a:rPr lang="en-US" sz="3135" b="1" dirty="0"/>
              <a:t>100+ Visual Studio projects</a:t>
            </a:r>
          </a:p>
          <a:p>
            <a:pPr>
              <a:lnSpc>
                <a:spcPct val="90000"/>
              </a:lnSpc>
              <a:spcBef>
                <a:spcPts val="588"/>
              </a:spcBef>
              <a:spcAft>
                <a:spcPts val="2939"/>
              </a:spcAft>
              <a:buClr>
                <a:schemeClr val="tx1"/>
              </a:buClr>
              <a:buSzPct val="100000"/>
            </a:pPr>
            <a:r>
              <a:rPr lang="en-US" sz="2351" dirty="0">
                <a:latin typeface="+mj-lt"/>
              </a:rPr>
              <a:t>Common scenarios</a:t>
            </a:r>
            <a:br>
              <a:rPr lang="en-US" sz="2351" dirty="0">
                <a:latin typeface="+mj-lt"/>
              </a:rPr>
            </a:br>
            <a:r>
              <a:rPr lang="en-US" sz="2351" dirty="0">
                <a:latin typeface="+mj-lt"/>
              </a:rPr>
              <a:t>Branding</a:t>
            </a:r>
            <a:br>
              <a:rPr lang="en-US" sz="2351" dirty="0">
                <a:latin typeface="+mj-lt"/>
              </a:rPr>
            </a:br>
            <a:r>
              <a:rPr lang="en-US" sz="2351" dirty="0">
                <a:latin typeface="+mj-lt"/>
              </a:rPr>
              <a:t>Site provisioning</a:t>
            </a:r>
            <a:br>
              <a:rPr lang="en-US" sz="2351" dirty="0">
                <a:latin typeface="+mj-lt"/>
              </a:rPr>
            </a:br>
            <a:r>
              <a:rPr lang="en-US" sz="2351" dirty="0">
                <a:latin typeface="+mj-lt"/>
              </a:rPr>
              <a:t>Remote event receivers </a:t>
            </a:r>
          </a:p>
        </p:txBody>
      </p:sp>
      <p:sp>
        <p:nvSpPr>
          <p:cNvPr id="5" name="Rectangle 4"/>
          <p:cNvSpPr/>
          <p:nvPr/>
        </p:nvSpPr>
        <p:spPr>
          <a:xfrm>
            <a:off x="5739107" y="4656261"/>
            <a:ext cx="5323009" cy="1069437"/>
          </a:xfrm>
          <a:prstGeom prst="rect">
            <a:avLst/>
          </a:prstGeom>
        </p:spPr>
        <p:txBody>
          <a:bodyPr wrap="square">
            <a:spAutoFit/>
          </a:bodyPr>
          <a:lstStyle/>
          <a:p>
            <a:pPr>
              <a:lnSpc>
                <a:spcPct val="90000"/>
              </a:lnSpc>
              <a:spcBef>
                <a:spcPts val="588"/>
              </a:spcBef>
              <a:spcAft>
                <a:spcPts val="2939"/>
              </a:spcAft>
              <a:buClr>
                <a:schemeClr val="tx1"/>
              </a:buClr>
              <a:buSzPct val="100000"/>
            </a:pPr>
            <a:r>
              <a:rPr lang="en-US" sz="2351" dirty="0">
                <a:latin typeface="+mj-lt"/>
              </a:rPr>
              <a:t>UX component</a:t>
            </a:r>
            <a:br>
              <a:rPr lang="en-US" sz="2351" dirty="0">
                <a:latin typeface="+mj-lt"/>
              </a:rPr>
            </a:br>
            <a:r>
              <a:rPr lang="en-US" sz="2351" dirty="0">
                <a:latin typeface="+mj-lt"/>
              </a:rPr>
              <a:t>Taxonomy driven navigation</a:t>
            </a:r>
            <a:br>
              <a:rPr lang="en-US" sz="2351" dirty="0">
                <a:latin typeface="+mj-lt"/>
              </a:rPr>
            </a:br>
            <a:r>
              <a:rPr lang="en-US" sz="2351" dirty="0">
                <a:latin typeface="+mj-lt"/>
              </a:rPr>
              <a:t>And much more…</a:t>
            </a:r>
            <a:endParaRPr lang="en-US" sz="2351" u="sng" dirty="0">
              <a:latin typeface="+mj-lt"/>
            </a:endParaRPr>
          </a:p>
        </p:txBody>
      </p:sp>
      <p:grpSp>
        <p:nvGrpSpPr>
          <p:cNvPr id="32" name="Group 701"/>
          <p:cNvGrpSpPr>
            <a:grpSpLocks noChangeAspect="1"/>
          </p:cNvGrpSpPr>
          <p:nvPr/>
        </p:nvGrpSpPr>
        <p:grpSpPr bwMode="auto">
          <a:xfrm>
            <a:off x="392170" y="3909805"/>
            <a:ext cx="918403" cy="831817"/>
            <a:chOff x="10488" y="-2313"/>
            <a:chExt cx="944" cy="855"/>
          </a:xfrm>
          <a:solidFill>
            <a:schemeClr val="tx1">
              <a:lumMod val="50000"/>
              <a:lumOff val="50000"/>
            </a:schemeClr>
          </a:solidFill>
        </p:grpSpPr>
        <p:sp>
          <p:nvSpPr>
            <p:cNvPr id="33" name="Freeform 702"/>
            <p:cNvSpPr>
              <a:spLocks/>
            </p:cNvSpPr>
            <p:nvPr/>
          </p:nvSpPr>
          <p:spPr bwMode="auto">
            <a:xfrm>
              <a:off x="10488" y="-2313"/>
              <a:ext cx="779" cy="586"/>
            </a:xfrm>
            <a:custGeom>
              <a:avLst/>
              <a:gdLst>
                <a:gd name="T0" fmla="*/ 35 w 330"/>
                <a:gd name="T1" fmla="*/ 73 h 248"/>
                <a:gd name="T2" fmla="*/ 35 w 330"/>
                <a:gd name="T3" fmla="*/ 248 h 248"/>
                <a:gd name="T4" fmla="*/ 9 w 330"/>
                <a:gd name="T5" fmla="*/ 248 h 248"/>
                <a:gd name="T6" fmla="*/ 0 w 330"/>
                <a:gd name="T7" fmla="*/ 239 h 248"/>
                <a:gd name="T8" fmla="*/ 0 w 330"/>
                <a:gd name="T9" fmla="*/ 13 h 248"/>
                <a:gd name="T10" fmla="*/ 13 w 330"/>
                <a:gd name="T11" fmla="*/ 0 h 248"/>
                <a:gd name="T12" fmla="*/ 129 w 330"/>
                <a:gd name="T13" fmla="*/ 0 h 248"/>
                <a:gd name="T14" fmla="*/ 142 w 330"/>
                <a:gd name="T15" fmla="*/ 13 h 248"/>
                <a:gd name="T16" fmla="*/ 142 w 330"/>
                <a:gd name="T17" fmla="*/ 27 h 248"/>
                <a:gd name="T18" fmla="*/ 321 w 330"/>
                <a:gd name="T19" fmla="*/ 27 h 248"/>
                <a:gd name="T20" fmla="*/ 330 w 330"/>
                <a:gd name="T21" fmla="*/ 36 h 248"/>
                <a:gd name="T22" fmla="*/ 330 w 330"/>
                <a:gd name="T23" fmla="*/ 86 h 248"/>
                <a:gd name="T24" fmla="*/ 177 w 330"/>
                <a:gd name="T25" fmla="*/ 86 h 248"/>
                <a:gd name="T26" fmla="*/ 177 w 330"/>
                <a:gd name="T27" fmla="*/ 73 h 248"/>
                <a:gd name="T28" fmla="*/ 164 w 330"/>
                <a:gd name="T29" fmla="*/ 59 h 248"/>
                <a:gd name="T30" fmla="*/ 49 w 330"/>
                <a:gd name="T31" fmla="*/ 59 h 248"/>
                <a:gd name="T32" fmla="*/ 35 w 330"/>
                <a:gd name="T33" fmla="*/ 73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30" h="248">
                  <a:moveTo>
                    <a:pt x="35" y="73"/>
                  </a:moveTo>
                  <a:cubicBezTo>
                    <a:pt x="35" y="248"/>
                    <a:pt x="35" y="248"/>
                    <a:pt x="35" y="248"/>
                  </a:cubicBezTo>
                  <a:cubicBezTo>
                    <a:pt x="9" y="248"/>
                    <a:pt x="9" y="248"/>
                    <a:pt x="9" y="248"/>
                  </a:cubicBezTo>
                  <a:cubicBezTo>
                    <a:pt x="4" y="248"/>
                    <a:pt x="0" y="244"/>
                    <a:pt x="0" y="239"/>
                  </a:cubicBezTo>
                  <a:cubicBezTo>
                    <a:pt x="0" y="13"/>
                    <a:pt x="0" y="13"/>
                    <a:pt x="0" y="13"/>
                  </a:cubicBezTo>
                  <a:cubicBezTo>
                    <a:pt x="0" y="6"/>
                    <a:pt x="6" y="0"/>
                    <a:pt x="13" y="0"/>
                  </a:cubicBezTo>
                  <a:cubicBezTo>
                    <a:pt x="129" y="0"/>
                    <a:pt x="129" y="0"/>
                    <a:pt x="129" y="0"/>
                  </a:cubicBezTo>
                  <a:cubicBezTo>
                    <a:pt x="137" y="0"/>
                    <a:pt x="142" y="6"/>
                    <a:pt x="142" y="13"/>
                  </a:cubicBezTo>
                  <a:cubicBezTo>
                    <a:pt x="142" y="27"/>
                    <a:pt x="142" y="27"/>
                    <a:pt x="142" y="27"/>
                  </a:cubicBezTo>
                  <a:cubicBezTo>
                    <a:pt x="321" y="27"/>
                    <a:pt x="321" y="27"/>
                    <a:pt x="321" y="27"/>
                  </a:cubicBezTo>
                  <a:cubicBezTo>
                    <a:pt x="326" y="27"/>
                    <a:pt x="330" y="31"/>
                    <a:pt x="330" y="36"/>
                  </a:cubicBezTo>
                  <a:cubicBezTo>
                    <a:pt x="330" y="86"/>
                    <a:pt x="330" y="86"/>
                    <a:pt x="330" y="86"/>
                  </a:cubicBezTo>
                  <a:cubicBezTo>
                    <a:pt x="177" y="86"/>
                    <a:pt x="177" y="86"/>
                    <a:pt x="177" y="86"/>
                  </a:cubicBezTo>
                  <a:cubicBezTo>
                    <a:pt x="177" y="73"/>
                    <a:pt x="177" y="73"/>
                    <a:pt x="177" y="73"/>
                  </a:cubicBezTo>
                  <a:cubicBezTo>
                    <a:pt x="177" y="65"/>
                    <a:pt x="172" y="59"/>
                    <a:pt x="164" y="59"/>
                  </a:cubicBezTo>
                  <a:cubicBezTo>
                    <a:pt x="49" y="59"/>
                    <a:pt x="49" y="59"/>
                    <a:pt x="49" y="59"/>
                  </a:cubicBezTo>
                  <a:cubicBezTo>
                    <a:pt x="41" y="59"/>
                    <a:pt x="35" y="65"/>
                    <a:pt x="35" y="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96" tIns="44798" rIns="89596" bIns="44798" numCol="1" anchor="t" anchorCtr="0" compatLnSpc="1">
              <a:prstTxWarp prst="textNoShape">
                <a:avLst/>
              </a:prstTxWarp>
            </a:bodyPr>
            <a:lstStyle/>
            <a:p>
              <a:pPr algn="just" defTabSz="895898"/>
              <a:endParaRPr lang="en-US" sz="1666"/>
            </a:p>
          </p:txBody>
        </p:sp>
        <p:sp>
          <p:nvSpPr>
            <p:cNvPr id="34" name="Freeform 703"/>
            <p:cNvSpPr>
              <a:spLocks/>
            </p:cNvSpPr>
            <p:nvPr/>
          </p:nvSpPr>
          <p:spPr bwMode="auto">
            <a:xfrm>
              <a:off x="10653" y="-2044"/>
              <a:ext cx="779" cy="586"/>
            </a:xfrm>
            <a:custGeom>
              <a:avLst/>
              <a:gdLst>
                <a:gd name="T0" fmla="*/ 321 w 330"/>
                <a:gd name="T1" fmla="*/ 27 h 248"/>
                <a:gd name="T2" fmla="*/ 143 w 330"/>
                <a:gd name="T3" fmla="*/ 27 h 248"/>
                <a:gd name="T4" fmla="*/ 143 w 330"/>
                <a:gd name="T5" fmla="*/ 14 h 248"/>
                <a:gd name="T6" fmla="*/ 129 w 330"/>
                <a:gd name="T7" fmla="*/ 0 h 248"/>
                <a:gd name="T8" fmla="*/ 14 w 330"/>
                <a:gd name="T9" fmla="*/ 0 h 248"/>
                <a:gd name="T10" fmla="*/ 0 w 330"/>
                <a:gd name="T11" fmla="*/ 14 h 248"/>
                <a:gd name="T12" fmla="*/ 0 w 330"/>
                <a:gd name="T13" fmla="*/ 239 h 248"/>
                <a:gd name="T14" fmla="*/ 9 w 330"/>
                <a:gd name="T15" fmla="*/ 248 h 248"/>
                <a:gd name="T16" fmla="*/ 35 w 330"/>
                <a:gd name="T17" fmla="*/ 248 h 248"/>
                <a:gd name="T18" fmla="*/ 321 w 330"/>
                <a:gd name="T19" fmla="*/ 248 h 248"/>
                <a:gd name="T20" fmla="*/ 330 w 330"/>
                <a:gd name="T21" fmla="*/ 239 h 248"/>
                <a:gd name="T22" fmla="*/ 330 w 330"/>
                <a:gd name="T23" fmla="*/ 36 h 248"/>
                <a:gd name="T24" fmla="*/ 321 w 330"/>
                <a:gd name="T25" fmla="*/ 27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30" h="248">
                  <a:moveTo>
                    <a:pt x="321" y="27"/>
                  </a:moveTo>
                  <a:cubicBezTo>
                    <a:pt x="143" y="27"/>
                    <a:pt x="143" y="27"/>
                    <a:pt x="143" y="27"/>
                  </a:cubicBezTo>
                  <a:cubicBezTo>
                    <a:pt x="143" y="14"/>
                    <a:pt x="143" y="14"/>
                    <a:pt x="143" y="14"/>
                  </a:cubicBezTo>
                  <a:cubicBezTo>
                    <a:pt x="143" y="6"/>
                    <a:pt x="137" y="0"/>
                    <a:pt x="129" y="0"/>
                  </a:cubicBezTo>
                  <a:cubicBezTo>
                    <a:pt x="14" y="0"/>
                    <a:pt x="14" y="0"/>
                    <a:pt x="14" y="0"/>
                  </a:cubicBezTo>
                  <a:cubicBezTo>
                    <a:pt x="6" y="0"/>
                    <a:pt x="0" y="7"/>
                    <a:pt x="0" y="14"/>
                  </a:cubicBezTo>
                  <a:cubicBezTo>
                    <a:pt x="0" y="239"/>
                    <a:pt x="0" y="239"/>
                    <a:pt x="0" y="239"/>
                  </a:cubicBezTo>
                  <a:cubicBezTo>
                    <a:pt x="0" y="244"/>
                    <a:pt x="4" y="248"/>
                    <a:pt x="9" y="248"/>
                  </a:cubicBezTo>
                  <a:cubicBezTo>
                    <a:pt x="35" y="248"/>
                    <a:pt x="35" y="248"/>
                    <a:pt x="35" y="248"/>
                  </a:cubicBezTo>
                  <a:cubicBezTo>
                    <a:pt x="321" y="248"/>
                    <a:pt x="321" y="248"/>
                    <a:pt x="321" y="248"/>
                  </a:cubicBezTo>
                  <a:cubicBezTo>
                    <a:pt x="326" y="248"/>
                    <a:pt x="330" y="244"/>
                    <a:pt x="330" y="239"/>
                  </a:cubicBezTo>
                  <a:cubicBezTo>
                    <a:pt x="330" y="36"/>
                    <a:pt x="330" y="36"/>
                    <a:pt x="330" y="36"/>
                  </a:cubicBezTo>
                  <a:cubicBezTo>
                    <a:pt x="330" y="31"/>
                    <a:pt x="326" y="27"/>
                    <a:pt x="321" y="27"/>
                  </a:cubicBezTo>
                  <a:close/>
                </a:path>
              </a:pathLst>
            </a:custGeom>
            <a:solidFill>
              <a:srgbClr val="00B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96" tIns="44798" rIns="89596" bIns="44798" numCol="1" anchor="t" anchorCtr="0" compatLnSpc="1">
              <a:prstTxWarp prst="textNoShape">
                <a:avLst/>
              </a:prstTxWarp>
            </a:bodyPr>
            <a:lstStyle/>
            <a:p>
              <a:pPr algn="just" defTabSz="895898"/>
              <a:endParaRPr lang="en-US" sz="1666"/>
            </a:p>
          </p:txBody>
        </p:sp>
      </p:grpSp>
      <p:grpSp>
        <p:nvGrpSpPr>
          <p:cNvPr id="36" name="Group 35"/>
          <p:cNvGrpSpPr/>
          <p:nvPr/>
        </p:nvGrpSpPr>
        <p:grpSpPr bwMode="black">
          <a:xfrm>
            <a:off x="384923" y="1944201"/>
            <a:ext cx="961014" cy="781827"/>
            <a:chOff x="5184775" y="225425"/>
            <a:chExt cx="1500188" cy="1220788"/>
          </a:xfrm>
          <a:solidFill>
            <a:schemeClr val="bg1">
              <a:lumMod val="50000"/>
            </a:schemeClr>
          </a:solidFill>
        </p:grpSpPr>
        <p:sp>
          <p:nvSpPr>
            <p:cNvPr id="37" name="Freeform 86"/>
            <p:cNvSpPr>
              <a:spLocks noEditPoints="1"/>
            </p:cNvSpPr>
            <p:nvPr/>
          </p:nvSpPr>
          <p:spPr bwMode="black">
            <a:xfrm>
              <a:off x="5184775" y="344488"/>
              <a:ext cx="1095375" cy="1101725"/>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solidFill>
              <a:srgbClr val="00B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0" tIns="44798" rIns="89596" bIns="44798" numCol="1" anchor="t" anchorCtr="0" compatLnSpc="1">
              <a:prstTxWarp prst="textNoShape">
                <a:avLst/>
              </a:prstTxWarp>
            </a:bodyPr>
            <a:lstStyle/>
            <a:p>
              <a:pPr algn="ctr" defTabSz="895898"/>
              <a:endParaRPr lang="en-US" sz="1568"/>
            </a:p>
          </p:txBody>
        </p:sp>
        <p:sp>
          <p:nvSpPr>
            <p:cNvPr id="38" name="Oval 87"/>
            <p:cNvSpPr>
              <a:spLocks noChangeArrowheads="1"/>
            </p:cNvSpPr>
            <p:nvPr/>
          </p:nvSpPr>
          <p:spPr bwMode="black">
            <a:xfrm>
              <a:off x="5649158" y="794500"/>
              <a:ext cx="203200" cy="203200"/>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0" tIns="44798" rIns="89596" bIns="44798" numCol="1" anchor="t" anchorCtr="0" compatLnSpc="1">
              <a:prstTxWarp prst="textNoShape">
                <a:avLst/>
              </a:prstTxWarp>
            </a:bodyPr>
            <a:lstStyle/>
            <a:p>
              <a:pPr algn="ctr" defTabSz="895898"/>
              <a:endParaRPr lang="en-US" sz="1568"/>
            </a:p>
          </p:txBody>
        </p:sp>
        <p:sp>
          <p:nvSpPr>
            <p:cNvPr id="39" name="Freeform 88"/>
            <p:cNvSpPr>
              <a:spLocks noEditPoints="1"/>
            </p:cNvSpPr>
            <p:nvPr/>
          </p:nvSpPr>
          <p:spPr bwMode="black">
            <a:xfrm>
              <a:off x="6129338" y="225425"/>
              <a:ext cx="555625" cy="598488"/>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solidFill>
              <a:srgbClr val="00B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0" tIns="44798" rIns="89596" bIns="44798" numCol="1" anchor="t" anchorCtr="0" compatLnSpc="1">
              <a:prstTxWarp prst="textNoShape">
                <a:avLst/>
              </a:prstTxWarp>
            </a:bodyPr>
            <a:lstStyle/>
            <a:p>
              <a:pPr algn="ctr" defTabSz="895898"/>
              <a:endParaRPr lang="en-US" sz="1568"/>
            </a:p>
          </p:txBody>
        </p:sp>
        <p:sp>
          <p:nvSpPr>
            <p:cNvPr id="40" name="Oval 87"/>
            <p:cNvSpPr>
              <a:spLocks noChangeArrowheads="1"/>
            </p:cNvSpPr>
            <p:nvPr/>
          </p:nvSpPr>
          <p:spPr bwMode="black">
            <a:xfrm>
              <a:off x="6374687" y="487981"/>
              <a:ext cx="69870" cy="69870"/>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0" tIns="44798" rIns="89596" bIns="44798" numCol="1" anchor="t" anchorCtr="0" compatLnSpc="1">
              <a:prstTxWarp prst="textNoShape">
                <a:avLst/>
              </a:prstTxWarp>
            </a:bodyPr>
            <a:lstStyle/>
            <a:p>
              <a:pPr algn="ctr" defTabSz="895898"/>
              <a:endParaRPr lang="en-US" sz="1568"/>
            </a:p>
          </p:txBody>
        </p:sp>
      </p:grpSp>
      <p:sp>
        <p:nvSpPr>
          <p:cNvPr id="21" name="Rectangle 20"/>
          <p:cNvSpPr/>
          <p:nvPr/>
        </p:nvSpPr>
        <p:spPr>
          <a:xfrm>
            <a:off x="1587" y="6502424"/>
            <a:ext cx="8075097" cy="338466"/>
          </a:xfrm>
          <a:prstGeom prst="rect">
            <a:avLst/>
          </a:prstGeom>
        </p:spPr>
        <p:txBody>
          <a:bodyPr wrap="square">
            <a:spAutoFit/>
          </a:bodyPr>
          <a:lstStyle/>
          <a:p>
            <a:r>
              <a:rPr lang="en-US" sz="1600" dirty="0"/>
              <a:t>Patterns and Practices Yammer Group - </a:t>
            </a:r>
            <a:r>
              <a:rPr lang="en-US" sz="1600" u="sng" dirty="0"/>
              <a:t>http://aka.ms/officedevpnpYammer</a:t>
            </a:r>
            <a:r>
              <a:rPr lang="en-US" sz="1600" dirty="0"/>
              <a:t> </a:t>
            </a:r>
            <a:endParaRPr lang="en-US" sz="1400" dirty="0"/>
          </a:p>
        </p:txBody>
      </p:sp>
      <p:sp>
        <p:nvSpPr>
          <p:cNvPr id="24" name="Rectangle 23"/>
          <p:cNvSpPr/>
          <p:nvPr/>
        </p:nvSpPr>
        <p:spPr>
          <a:xfrm>
            <a:off x="4898240" y="505398"/>
            <a:ext cx="5003593" cy="646035"/>
          </a:xfrm>
          <a:prstGeom prst="rect">
            <a:avLst/>
          </a:prstGeom>
        </p:spPr>
        <p:txBody>
          <a:bodyPr wrap="none">
            <a:spAutoFit/>
          </a:bodyPr>
          <a:lstStyle/>
          <a:p>
            <a:pPr algn="r">
              <a:lnSpc>
                <a:spcPct val="90000"/>
              </a:lnSpc>
              <a:spcBef>
                <a:spcPts val="588"/>
              </a:spcBef>
              <a:spcAft>
                <a:spcPts val="2939"/>
              </a:spcAft>
              <a:buClr>
                <a:schemeClr val="tx1"/>
              </a:buClr>
              <a:buSzPct val="100000"/>
            </a:pPr>
            <a:r>
              <a:rPr lang="en-US" sz="3999" u="sng" dirty="0"/>
              <a:t>aka.ms/</a:t>
            </a:r>
            <a:r>
              <a:rPr lang="en-US" sz="3999" u="sng" dirty="0" err="1"/>
              <a:t>OfficeDevPnP</a:t>
            </a:r>
            <a:endParaRPr lang="en-US" sz="3999" u="sng" dirty="0"/>
          </a:p>
        </p:txBody>
      </p:sp>
      <p:pic>
        <p:nvPicPr>
          <p:cNvPr id="2" name="Picture 1"/>
          <p:cNvPicPr>
            <a:picLocks noChangeAspect="1"/>
          </p:cNvPicPr>
          <p:nvPr/>
        </p:nvPicPr>
        <p:blipFill>
          <a:blip r:embed="rId3"/>
          <a:stretch>
            <a:fillRect/>
          </a:stretch>
        </p:blipFill>
        <p:spPr>
          <a:xfrm>
            <a:off x="0" y="0"/>
            <a:ext cx="6229745" cy="1656961"/>
          </a:xfrm>
          <a:prstGeom prst="rect">
            <a:avLst/>
          </a:prstGeom>
        </p:spPr>
      </p:pic>
    </p:spTree>
    <p:extLst>
      <p:ext uri="{BB962C8B-B14F-4D97-AF65-F5344CB8AC3E}">
        <p14:creationId xmlns:p14="http://schemas.microsoft.com/office/powerpoint/2010/main" val="37487884"/>
      </p:ext>
    </p:extLst>
  </p:cSld>
  <p:clrMapOvr>
    <a:masterClrMapping/>
  </p:clrMapOvr>
  <mc:AlternateContent xmlns:mc="http://schemas.openxmlformats.org/markup-compatibility/2006" xmlns:p14="http://schemas.microsoft.com/office/powerpoint/2010/main">
    <mc:Choice Requires="p14">
      <p:transition spd="slow" p14:dur="25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25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350"/>
                                  </p:stCondLst>
                                  <p:childTnLst>
                                    <p:set>
                                      <p:cBhvr>
                                        <p:cTn id="10" dur="1" fill="hold">
                                          <p:stCondLst>
                                            <p:cond delay="0"/>
                                          </p:stCondLst>
                                        </p:cTn>
                                        <p:tgtEl>
                                          <p:spTgt spid="42"/>
                                        </p:tgtEl>
                                        <p:attrNameLst>
                                          <p:attrName>style.visibility</p:attrName>
                                        </p:attrNameLst>
                                      </p:cBhvr>
                                      <p:to>
                                        <p:strVal val="visible"/>
                                      </p:to>
                                    </p:set>
                                    <p:anim calcmode="lin" valueType="num">
                                      <p:cBhvr additive="base">
                                        <p:cTn id="11" dur="500" fill="hold"/>
                                        <p:tgtEl>
                                          <p:spTgt spid="42"/>
                                        </p:tgtEl>
                                        <p:attrNameLst>
                                          <p:attrName>ppt_x</p:attrName>
                                        </p:attrNameLst>
                                      </p:cBhvr>
                                      <p:tavLst>
                                        <p:tav tm="0">
                                          <p:val>
                                            <p:strVal val="0-#ppt_w/2"/>
                                          </p:val>
                                        </p:tav>
                                        <p:tav tm="100000">
                                          <p:val>
                                            <p:strVal val="#ppt_x"/>
                                          </p:val>
                                        </p:tav>
                                      </p:tavLst>
                                    </p:anim>
                                    <p:anim calcmode="lin" valueType="num">
                                      <p:cBhvr additive="base">
                                        <p:cTn id="12" dur="500" fill="hold"/>
                                        <p:tgtEl>
                                          <p:spTgt spid="42"/>
                                        </p:tgtEl>
                                        <p:attrNameLst>
                                          <p:attrName>ppt_y</p:attrName>
                                        </p:attrNameLst>
                                      </p:cBhvr>
                                      <p:tavLst>
                                        <p:tav tm="0">
                                          <p:val>
                                            <p:strVal val="#ppt_y"/>
                                          </p:val>
                                        </p:tav>
                                        <p:tav tm="100000">
                                          <p:val>
                                            <p:strVal val="#ppt_y"/>
                                          </p:val>
                                        </p:tav>
                                      </p:tavLst>
                                    </p:anim>
                                  </p:childTnLst>
                                </p:cTn>
                              </p:par>
                              <p:par>
                                <p:cTn id="13" presetID="10" presetClass="entr" presetSubtype="0" fill="hold" nodeType="withEffect">
                                  <p:stCondLst>
                                    <p:cond delay="700"/>
                                  </p:stCondLst>
                                  <p:childTnLst>
                                    <p:set>
                                      <p:cBhvr>
                                        <p:cTn id="14" dur="1" fill="hold">
                                          <p:stCondLst>
                                            <p:cond delay="0"/>
                                          </p:stCondLst>
                                        </p:cTn>
                                        <p:tgtEl>
                                          <p:spTgt spid="36"/>
                                        </p:tgtEl>
                                        <p:attrNameLst>
                                          <p:attrName>style.visibility</p:attrName>
                                        </p:attrNameLst>
                                      </p:cBhvr>
                                      <p:to>
                                        <p:strVal val="visible"/>
                                      </p:to>
                                    </p:set>
                                    <p:animEffect transition="in" filter="fade">
                                      <p:cBhvr>
                                        <p:cTn id="15" dur="300"/>
                                        <p:tgtEl>
                                          <p:spTgt spid="36"/>
                                        </p:tgtEl>
                                      </p:cBhvr>
                                    </p:animEffect>
                                  </p:childTnLst>
                                </p:cTn>
                              </p:par>
                              <p:par>
                                <p:cTn id="16" presetID="63" presetClass="path" presetSubtype="0" decel="100000" fill="hold" nodeType="withEffect">
                                  <p:stCondLst>
                                    <p:cond delay="700"/>
                                  </p:stCondLst>
                                  <p:childTnLst>
                                    <p:animMotion origin="layout" path="M -3.75E-6 -1.85185E-6 L 0.01511 -1.85185E-6 " pathEditMode="relative" rAng="0" ptsTypes="AA">
                                      <p:cBhvr>
                                        <p:cTn id="17" dur="500" spd="-100000" fill="hold"/>
                                        <p:tgtEl>
                                          <p:spTgt spid="36"/>
                                        </p:tgtEl>
                                        <p:attrNameLst>
                                          <p:attrName>ppt_x</p:attrName>
                                          <p:attrName>ppt_y</p:attrName>
                                        </p:attrNameLst>
                                      </p:cBhvr>
                                      <p:rCtr x="755" y="0"/>
                                    </p:animMotion>
                                  </p:childTnLst>
                                </p:cTn>
                              </p:par>
                              <p:par>
                                <p:cTn id="18" presetID="10" presetClass="entr" presetSubtype="0" fill="hold" grpId="0" nodeType="withEffect">
                                  <p:stCondLst>
                                    <p:cond delay="800"/>
                                  </p:stCondLst>
                                  <p:childTnLst>
                                    <p:set>
                                      <p:cBhvr>
                                        <p:cTn id="19" dur="1" fill="hold">
                                          <p:stCondLst>
                                            <p:cond delay="0"/>
                                          </p:stCondLst>
                                        </p:cTn>
                                        <p:tgtEl>
                                          <p:spTgt spid="19"/>
                                        </p:tgtEl>
                                        <p:attrNameLst>
                                          <p:attrName>style.visibility</p:attrName>
                                        </p:attrNameLst>
                                      </p:cBhvr>
                                      <p:to>
                                        <p:strVal val="visible"/>
                                      </p:to>
                                    </p:set>
                                    <p:animEffect transition="in" filter="fade">
                                      <p:cBhvr>
                                        <p:cTn id="20" dur="300"/>
                                        <p:tgtEl>
                                          <p:spTgt spid="19"/>
                                        </p:tgtEl>
                                      </p:cBhvr>
                                    </p:animEffect>
                                  </p:childTnLst>
                                </p:cTn>
                              </p:par>
                              <p:par>
                                <p:cTn id="21" presetID="63" presetClass="path" presetSubtype="0" decel="100000" fill="hold" grpId="1" nodeType="withEffect">
                                  <p:stCondLst>
                                    <p:cond delay="800"/>
                                  </p:stCondLst>
                                  <p:childTnLst>
                                    <p:animMotion origin="layout" path="M 4.79167E-6 1.11111E-6 L 0.0151 1.11111E-6 " pathEditMode="relative" rAng="0" ptsTypes="AA">
                                      <p:cBhvr>
                                        <p:cTn id="22" dur="500" spd="-100000" fill="hold"/>
                                        <p:tgtEl>
                                          <p:spTgt spid="19"/>
                                        </p:tgtEl>
                                        <p:attrNameLst>
                                          <p:attrName>ppt_x</p:attrName>
                                          <p:attrName>ppt_y</p:attrName>
                                        </p:attrNameLst>
                                      </p:cBhvr>
                                      <p:rCtr x="755" y="0"/>
                                    </p:animMotion>
                                  </p:childTnLst>
                                </p:cTn>
                              </p:par>
                              <p:par>
                                <p:cTn id="23" presetID="10" presetClass="entr" presetSubtype="0" fill="hold" nodeType="withEffect">
                                  <p:stCondLst>
                                    <p:cond delay="900"/>
                                  </p:stCondLst>
                                  <p:childTnLst>
                                    <p:set>
                                      <p:cBhvr>
                                        <p:cTn id="24" dur="1" fill="hold">
                                          <p:stCondLst>
                                            <p:cond delay="0"/>
                                          </p:stCondLst>
                                        </p:cTn>
                                        <p:tgtEl>
                                          <p:spTgt spid="32"/>
                                        </p:tgtEl>
                                        <p:attrNameLst>
                                          <p:attrName>style.visibility</p:attrName>
                                        </p:attrNameLst>
                                      </p:cBhvr>
                                      <p:to>
                                        <p:strVal val="visible"/>
                                      </p:to>
                                    </p:set>
                                    <p:animEffect transition="in" filter="fade">
                                      <p:cBhvr>
                                        <p:cTn id="25" dur="300"/>
                                        <p:tgtEl>
                                          <p:spTgt spid="32"/>
                                        </p:tgtEl>
                                      </p:cBhvr>
                                    </p:animEffect>
                                  </p:childTnLst>
                                </p:cTn>
                              </p:par>
                              <p:par>
                                <p:cTn id="26" presetID="63" presetClass="path" presetSubtype="0" decel="100000" fill="hold" nodeType="withEffect">
                                  <p:stCondLst>
                                    <p:cond delay="900"/>
                                  </p:stCondLst>
                                  <p:childTnLst>
                                    <p:animMotion origin="layout" path="M -1.875E-6 3.7037E-7 L 0.01511 3.7037E-7 " pathEditMode="relative" rAng="0" ptsTypes="AA">
                                      <p:cBhvr>
                                        <p:cTn id="27" dur="500" spd="-100000" fill="hold"/>
                                        <p:tgtEl>
                                          <p:spTgt spid="32"/>
                                        </p:tgtEl>
                                        <p:attrNameLst>
                                          <p:attrName>ppt_x</p:attrName>
                                          <p:attrName>ppt_y</p:attrName>
                                        </p:attrNameLst>
                                      </p:cBhvr>
                                      <p:rCtr x="755" y="0"/>
                                    </p:animMotion>
                                  </p:childTnLst>
                                </p:cTn>
                              </p:par>
                              <p:par>
                                <p:cTn id="28" presetID="10" presetClass="entr" presetSubtype="0" fill="hold" grpId="0" nodeType="withEffect">
                                  <p:stCondLst>
                                    <p:cond delay="1000"/>
                                  </p:stCondLst>
                                  <p:childTnLst>
                                    <p:set>
                                      <p:cBhvr>
                                        <p:cTn id="29" dur="1" fill="hold">
                                          <p:stCondLst>
                                            <p:cond delay="0"/>
                                          </p:stCondLst>
                                        </p:cTn>
                                        <p:tgtEl>
                                          <p:spTgt spid="20"/>
                                        </p:tgtEl>
                                        <p:attrNameLst>
                                          <p:attrName>style.visibility</p:attrName>
                                        </p:attrNameLst>
                                      </p:cBhvr>
                                      <p:to>
                                        <p:strVal val="visible"/>
                                      </p:to>
                                    </p:set>
                                    <p:animEffect transition="in" filter="fade">
                                      <p:cBhvr>
                                        <p:cTn id="30" dur="300"/>
                                        <p:tgtEl>
                                          <p:spTgt spid="20"/>
                                        </p:tgtEl>
                                      </p:cBhvr>
                                    </p:animEffect>
                                  </p:childTnLst>
                                </p:cTn>
                              </p:par>
                              <p:par>
                                <p:cTn id="31" presetID="63" presetClass="path" presetSubtype="0" decel="100000" fill="hold" grpId="1" nodeType="withEffect">
                                  <p:stCondLst>
                                    <p:cond delay="1000"/>
                                  </p:stCondLst>
                                  <p:childTnLst>
                                    <p:animMotion origin="layout" path="M 1.66667E-6 3.33333E-6 L 0.0151 3.33333E-6 " pathEditMode="relative" rAng="0" ptsTypes="AA">
                                      <p:cBhvr>
                                        <p:cTn id="32" dur="500" spd="-100000" fill="hold"/>
                                        <p:tgtEl>
                                          <p:spTgt spid="20"/>
                                        </p:tgtEl>
                                        <p:attrNameLst>
                                          <p:attrName>ppt_x</p:attrName>
                                          <p:attrName>ppt_y</p:attrName>
                                        </p:attrNameLst>
                                      </p:cBhvr>
                                      <p:rCtr x="755" y="0"/>
                                    </p:animMotion>
                                  </p:childTnLst>
                                </p:cTn>
                              </p:par>
                              <p:par>
                                <p:cTn id="33" presetID="10" presetClass="entr" presetSubtype="0" fill="hold" grpId="0" nodeType="withEffect">
                                  <p:stCondLst>
                                    <p:cond delay="1000"/>
                                  </p:stCondLst>
                                  <p:childTnLst>
                                    <p:set>
                                      <p:cBhvr>
                                        <p:cTn id="34" dur="1" fill="hold">
                                          <p:stCondLst>
                                            <p:cond delay="0"/>
                                          </p:stCondLst>
                                        </p:cTn>
                                        <p:tgtEl>
                                          <p:spTgt spid="5"/>
                                        </p:tgtEl>
                                        <p:attrNameLst>
                                          <p:attrName>style.visibility</p:attrName>
                                        </p:attrNameLst>
                                      </p:cBhvr>
                                      <p:to>
                                        <p:strVal val="visible"/>
                                      </p:to>
                                    </p:set>
                                    <p:animEffect transition="in" filter="fade">
                                      <p:cBhvr>
                                        <p:cTn id="35" dur="300"/>
                                        <p:tgtEl>
                                          <p:spTgt spid="5"/>
                                        </p:tgtEl>
                                      </p:cBhvr>
                                    </p:animEffect>
                                  </p:childTnLst>
                                </p:cTn>
                              </p:par>
                              <p:par>
                                <p:cTn id="36" presetID="63" presetClass="path" presetSubtype="0" decel="100000" fill="hold" grpId="1" nodeType="withEffect">
                                  <p:stCondLst>
                                    <p:cond delay="1000"/>
                                  </p:stCondLst>
                                  <p:childTnLst>
                                    <p:animMotion origin="layout" path="M 1.45833E-6 2.96296E-6 L 0.0151 2.96296E-6 " pathEditMode="relative" rAng="0" ptsTypes="AA">
                                      <p:cBhvr>
                                        <p:cTn id="37" dur="500" spd="-100000" fill="hold"/>
                                        <p:tgtEl>
                                          <p:spTgt spid="5"/>
                                        </p:tgtEl>
                                        <p:attrNameLst>
                                          <p:attrName>ppt_x</p:attrName>
                                          <p:attrName>ppt_y</p:attrName>
                                        </p:attrNameLst>
                                      </p:cBhvr>
                                      <p:rCtr x="755"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6" grpId="0" animBg="1"/>
      <p:bldP spid="19" grpId="0"/>
      <p:bldP spid="19" grpId="1"/>
      <p:bldP spid="20" grpId="0"/>
      <p:bldP spid="20" grpId="1"/>
      <p:bldP spid="5" grpId="0"/>
      <p:bldP spid="5" grpId="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51059" y="1118530"/>
            <a:ext cx="3954528" cy="898463"/>
          </a:xfrm>
          <a:prstGeom prst="rect">
            <a:avLst/>
          </a:prstGeom>
          <a:noFill/>
        </p:spPr>
        <p:txBody>
          <a:bodyPr wrap="none" lIns="179017" tIns="143214" rIns="179017" bIns="143214" rtlCol="0">
            <a:spAutoFit/>
          </a:bodyPr>
          <a:lstStyle/>
          <a:p>
            <a:pPr defTabSz="913112">
              <a:lnSpc>
                <a:spcPct val="90000"/>
              </a:lnSpc>
              <a:spcAft>
                <a:spcPts val="588"/>
              </a:spcAft>
            </a:pPr>
            <a:r>
              <a:rPr lang="en-US" sz="4399" kern="0" dirty="0">
                <a:solidFill>
                  <a:schemeClr val="tx2"/>
                </a:solidFill>
                <a:latin typeface="Segoe UI" panose="020B0502040204020203" pitchFamily="34" charset="0"/>
                <a:ea typeface="Segoe UI Light" panose="020B0502040204020203" pitchFamily="34" charset="0"/>
                <a:cs typeface="Segoe UI" panose="020B0502040204020203" pitchFamily="34" charset="0"/>
              </a:rPr>
              <a:t>dev.office.com</a:t>
            </a:r>
          </a:p>
        </p:txBody>
      </p:sp>
      <p:sp>
        <p:nvSpPr>
          <p:cNvPr id="5" name="TextBox 4"/>
          <p:cNvSpPr txBox="1"/>
          <p:nvPr/>
        </p:nvSpPr>
        <p:spPr>
          <a:xfrm>
            <a:off x="802578" y="3135733"/>
            <a:ext cx="6933224" cy="1093279"/>
          </a:xfrm>
          <a:prstGeom prst="rect">
            <a:avLst/>
          </a:prstGeom>
          <a:noFill/>
        </p:spPr>
        <p:txBody>
          <a:bodyPr wrap="square" lIns="179017" tIns="143214" rIns="179017" bIns="179017" rtlCol="0" anchor="t">
            <a:noAutofit/>
          </a:bodyPr>
          <a:lstStyle/>
          <a:p>
            <a:pPr defTabSz="565828"/>
            <a:r>
              <a:rPr lang="en-US" sz="3199" kern="0" dirty="0">
                <a:solidFill>
                  <a:schemeClr val="bg2"/>
                </a:solidFill>
                <a:latin typeface="Segoe UI" panose="020B0502040204020203" pitchFamily="34" charset="0"/>
                <a:ea typeface="Segoe UI Light" panose="020B0502040204020203" pitchFamily="34" charset="0"/>
                <a:cs typeface="Segoe UI" panose="020B0502040204020203" pitchFamily="34" charset="0"/>
              </a:rPr>
              <a:t>Explore</a:t>
            </a:r>
            <a:r>
              <a:rPr lang="en-US" sz="3527" dirty="0">
                <a:solidFill>
                  <a:schemeClr val="tx2"/>
                </a:solidFill>
                <a:latin typeface="Segoe UI Light" panose="020B0502040204020203" pitchFamily="34" charset="0"/>
                <a:cs typeface="Segoe UI Light" panose="020B0502040204020203" pitchFamily="34" charset="0"/>
              </a:rPr>
              <a:t> </a:t>
            </a:r>
          </a:p>
          <a:p>
            <a:pPr defTabSz="565828"/>
            <a:r>
              <a:rPr lang="en-US" sz="1999" dirty="0">
                <a:solidFill>
                  <a:schemeClr val="tx1">
                    <a:lumMod val="50000"/>
                    <a:lumOff val="50000"/>
                  </a:schemeClr>
                </a:solidFill>
                <a:cs typeface="Segoe UI" panose="020B0502040204020203" pitchFamily="34" charset="0"/>
                <a:hlinkClick r:id="rId3"/>
              </a:rPr>
              <a:t>http://apisandbox.msdn.microsoft.com</a:t>
            </a:r>
            <a:endParaRPr lang="en-US" sz="1999" dirty="0">
              <a:solidFill>
                <a:schemeClr val="tx1">
                  <a:lumMod val="50000"/>
                  <a:lumOff val="50000"/>
                </a:schemeClr>
              </a:solidFill>
              <a:cs typeface="Segoe UI" panose="020B0502040204020203" pitchFamily="34" charset="0"/>
            </a:endParaRPr>
          </a:p>
          <a:p>
            <a:pPr defTabSz="565828"/>
            <a:endParaRPr lang="en-US" sz="1999" dirty="0">
              <a:solidFill>
                <a:schemeClr val="tx1">
                  <a:lumMod val="50000"/>
                  <a:lumOff val="50000"/>
                </a:schemeClr>
              </a:solidFill>
              <a:cs typeface="Segoe UI" panose="020B0502040204020203" pitchFamily="34" charset="0"/>
            </a:endParaRPr>
          </a:p>
        </p:txBody>
      </p:sp>
      <p:sp>
        <p:nvSpPr>
          <p:cNvPr id="6" name="TextBox 5"/>
          <p:cNvSpPr txBox="1"/>
          <p:nvPr/>
        </p:nvSpPr>
        <p:spPr>
          <a:xfrm>
            <a:off x="771769" y="2109487"/>
            <a:ext cx="6933224" cy="1093279"/>
          </a:xfrm>
          <a:prstGeom prst="rect">
            <a:avLst/>
          </a:prstGeom>
          <a:noFill/>
        </p:spPr>
        <p:txBody>
          <a:bodyPr wrap="square" lIns="179017" tIns="143214" rIns="179017" bIns="179017" rtlCol="0" anchor="t">
            <a:noAutofit/>
          </a:bodyPr>
          <a:lstStyle/>
          <a:p>
            <a:pPr defTabSz="565828"/>
            <a:r>
              <a:rPr lang="en-US" sz="3199" kern="0" dirty="0">
                <a:solidFill>
                  <a:schemeClr val="bg2"/>
                </a:solidFill>
                <a:latin typeface="Segoe UI" panose="020B0502040204020203" pitchFamily="34" charset="0"/>
                <a:ea typeface="Segoe UI Light" panose="020B0502040204020203" pitchFamily="34" charset="0"/>
                <a:cs typeface="Segoe UI" panose="020B0502040204020203" pitchFamily="34" charset="0"/>
              </a:rPr>
              <a:t>Sign</a:t>
            </a:r>
            <a:r>
              <a:rPr lang="en-US" sz="3527" dirty="0">
                <a:solidFill>
                  <a:schemeClr val="bg2"/>
                </a:solidFill>
                <a:latin typeface="Segoe UI Light" panose="020B0502040204020203" pitchFamily="34" charset="0"/>
                <a:cs typeface="Segoe UI Light" panose="020B0502040204020203" pitchFamily="34" charset="0"/>
              </a:rPr>
              <a:t> </a:t>
            </a:r>
            <a:r>
              <a:rPr lang="en-US" sz="3199" kern="0" dirty="0">
                <a:solidFill>
                  <a:schemeClr val="bg2"/>
                </a:solidFill>
                <a:latin typeface="Segoe UI" panose="020B0502040204020203" pitchFamily="34" charset="0"/>
                <a:ea typeface="Segoe UI Light" panose="020B0502040204020203" pitchFamily="34" charset="0"/>
                <a:cs typeface="Segoe UI" panose="020B0502040204020203" pitchFamily="34" charset="0"/>
              </a:rPr>
              <a:t>up</a:t>
            </a:r>
          </a:p>
          <a:p>
            <a:pPr defTabSz="565828"/>
            <a:r>
              <a:rPr lang="en-US" sz="1999" dirty="0">
                <a:solidFill>
                  <a:schemeClr val="tx1">
                    <a:lumMod val="50000"/>
                    <a:lumOff val="50000"/>
                  </a:schemeClr>
                </a:solidFill>
                <a:cs typeface="Segoe UI" panose="020B0502040204020203" pitchFamily="34" charset="0"/>
                <a:hlinkClick r:id="rId4"/>
              </a:rPr>
              <a:t>http://dev.office.com/getting-started</a:t>
            </a:r>
            <a:endParaRPr lang="en-US" sz="1999" dirty="0">
              <a:solidFill>
                <a:schemeClr val="tx1">
                  <a:lumMod val="50000"/>
                  <a:lumOff val="50000"/>
                </a:schemeClr>
              </a:solidFill>
              <a:cs typeface="Segoe UI" panose="020B0502040204020203" pitchFamily="34" charset="0"/>
            </a:endParaRPr>
          </a:p>
          <a:p>
            <a:pPr defTabSz="565828"/>
            <a:endParaRPr lang="en-US" sz="1999" dirty="0">
              <a:solidFill>
                <a:schemeClr val="tx1">
                  <a:lumMod val="50000"/>
                  <a:lumOff val="50000"/>
                </a:schemeClr>
              </a:solidFill>
              <a:cs typeface="Segoe UI" panose="020B0502040204020203" pitchFamily="34" charset="0"/>
            </a:endParaRPr>
          </a:p>
        </p:txBody>
      </p:sp>
      <p:sp>
        <p:nvSpPr>
          <p:cNvPr id="7" name="TextBox 6"/>
          <p:cNvSpPr txBox="1"/>
          <p:nvPr/>
        </p:nvSpPr>
        <p:spPr>
          <a:xfrm>
            <a:off x="751058" y="4248819"/>
            <a:ext cx="6933224" cy="1093279"/>
          </a:xfrm>
          <a:prstGeom prst="rect">
            <a:avLst/>
          </a:prstGeom>
          <a:noFill/>
        </p:spPr>
        <p:txBody>
          <a:bodyPr wrap="square" lIns="179017" tIns="143214" rIns="179017" bIns="179017" rtlCol="0" anchor="t">
            <a:noAutofit/>
          </a:bodyPr>
          <a:lstStyle/>
          <a:p>
            <a:pPr defTabSz="565828"/>
            <a:r>
              <a:rPr lang="en-US" sz="3199" kern="0" dirty="0">
                <a:solidFill>
                  <a:schemeClr val="bg2"/>
                </a:solidFill>
                <a:latin typeface="Segoe UI" panose="020B0502040204020203" pitchFamily="34" charset="0"/>
                <a:ea typeface="Segoe UI Light" panose="020B0502040204020203" pitchFamily="34" charset="0"/>
                <a:cs typeface="Segoe UI" panose="020B0502040204020203" pitchFamily="34" charset="0"/>
              </a:rPr>
              <a:t>Get</a:t>
            </a:r>
            <a:r>
              <a:rPr lang="en-US" sz="3527" dirty="0">
                <a:solidFill>
                  <a:schemeClr val="bg2"/>
                </a:solidFill>
                <a:latin typeface="Segoe UI Light" panose="020B0502040204020203" pitchFamily="34" charset="0"/>
                <a:cs typeface="Segoe UI Light" panose="020B0502040204020203" pitchFamily="34" charset="0"/>
              </a:rPr>
              <a:t> </a:t>
            </a:r>
            <a:r>
              <a:rPr lang="en-US" sz="3199" kern="0" dirty="0">
                <a:solidFill>
                  <a:schemeClr val="bg2"/>
                </a:solidFill>
                <a:latin typeface="Segoe UI" panose="020B0502040204020203" pitchFamily="34" charset="0"/>
                <a:ea typeface="Segoe UI Light" panose="020B0502040204020203" pitchFamily="34" charset="0"/>
                <a:cs typeface="Segoe UI" panose="020B0502040204020203" pitchFamily="34" charset="0"/>
              </a:rPr>
              <a:t>trained</a:t>
            </a:r>
            <a:r>
              <a:rPr lang="en-US" sz="3527" dirty="0">
                <a:solidFill>
                  <a:schemeClr val="tx1">
                    <a:lumMod val="50000"/>
                    <a:lumOff val="50000"/>
                  </a:schemeClr>
                </a:solidFill>
                <a:latin typeface="Segoe UI Light" panose="020B0502040204020203" pitchFamily="34" charset="0"/>
                <a:cs typeface="Segoe UI Light" panose="020B0502040204020203" pitchFamily="34" charset="0"/>
              </a:rPr>
              <a:t/>
            </a:r>
            <a:br>
              <a:rPr lang="en-US" sz="3527" dirty="0">
                <a:solidFill>
                  <a:schemeClr val="tx1">
                    <a:lumMod val="50000"/>
                    <a:lumOff val="50000"/>
                  </a:schemeClr>
                </a:solidFill>
                <a:latin typeface="Segoe UI Light" panose="020B0502040204020203" pitchFamily="34" charset="0"/>
                <a:cs typeface="Segoe UI Light" panose="020B0502040204020203" pitchFamily="34" charset="0"/>
              </a:rPr>
            </a:br>
            <a:r>
              <a:rPr lang="en-US" sz="1999" dirty="0">
                <a:solidFill>
                  <a:schemeClr val="tx1">
                    <a:lumMod val="50000"/>
                    <a:lumOff val="50000"/>
                  </a:schemeClr>
                </a:solidFill>
                <a:cs typeface="Segoe UI" panose="020B0502040204020203" pitchFamily="34" charset="0"/>
                <a:hlinkClick r:id="rId5"/>
              </a:rPr>
              <a:t>http://dev.office.com/training</a:t>
            </a:r>
            <a:endParaRPr lang="en-US" sz="1999" dirty="0">
              <a:solidFill>
                <a:schemeClr val="tx1">
                  <a:lumMod val="50000"/>
                  <a:lumOff val="50000"/>
                </a:schemeClr>
              </a:solidFill>
              <a:cs typeface="Segoe UI" panose="020B0502040204020203" pitchFamily="34" charset="0"/>
            </a:endParaRPr>
          </a:p>
          <a:p>
            <a:pPr defTabSz="565828"/>
            <a:endParaRPr lang="en-US" sz="1999" dirty="0">
              <a:solidFill>
                <a:schemeClr val="tx1">
                  <a:lumMod val="50000"/>
                  <a:lumOff val="50000"/>
                </a:schemeClr>
              </a:solidFill>
              <a:cs typeface="Segoe UI" panose="020B0502040204020203" pitchFamily="34" charset="0"/>
            </a:endParaRPr>
          </a:p>
        </p:txBody>
      </p:sp>
      <p:grpSp>
        <p:nvGrpSpPr>
          <p:cNvPr id="9" name="Group 8"/>
          <p:cNvGrpSpPr/>
          <p:nvPr/>
        </p:nvGrpSpPr>
        <p:grpSpPr>
          <a:xfrm>
            <a:off x="7239161" y="1203006"/>
            <a:ext cx="4237746" cy="3770971"/>
            <a:chOff x="1503299" y="914400"/>
            <a:chExt cx="1685883" cy="1500188"/>
          </a:xfrm>
        </p:grpSpPr>
        <p:pic>
          <p:nvPicPr>
            <p:cNvPr id="10" name="Picture 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542626" y="961693"/>
              <a:ext cx="1605461" cy="1070307"/>
            </a:xfrm>
            <a:prstGeom prst="rect">
              <a:avLst/>
            </a:prstGeom>
          </p:spPr>
        </p:pic>
        <p:sp>
          <p:nvSpPr>
            <p:cNvPr id="11" name="Rectangle 5"/>
            <p:cNvSpPr>
              <a:spLocks noChangeArrowheads="1"/>
            </p:cNvSpPr>
            <p:nvPr/>
          </p:nvSpPr>
          <p:spPr bwMode="auto">
            <a:xfrm>
              <a:off x="1858963" y="2382838"/>
              <a:ext cx="982663" cy="31750"/>
            </a:xfrm>
            <a:prstGeom prst="rect">
              <a:avLst/>
            </a:prstGeom>
            <a:solidFill>
              <a:schemeClr val="bg1">
                <a:lumMod val="7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12" name="Freeform 11"/>
            <p:cNvSpPr>
              <a:spLocks/>
            </p:cNvSpPr>
            <p:nvPr/>
          </p:nvSpPr>
          <p:spPr bwMode="auto">
            <a:xfrm>
              <a:off x="1503299" y="914400"/>
              <a:ext cx="1685883" cy="1179513"/>
            </a:xfrm>
            <a:custGeom>
              <a:avLst/>
              <a:gdLst>
                <a:gd name="connsiteX0" fmla="*/ 82097 w 1978025"/>
                <a:gd name="connsiteY0" fmla="*/ 50800 h 1179513"/>
                <a:gd name="connsiteX1" fmla="*/ 50800 w 1978025"/>
                <a:gd name="connsiteY1" fmla="*/ 82163 h 1179513"/>
                <a:gd name="connsiteX2" fmla="*/ 50800 w 1978025"/>
                <a:gd name="connsiteY2" fmla="*/ 1054410 h 1179513"/>
                <a:gd name="connsiteX3" fmla="*/ 82097 w 1978025"/>
                <a:gd name="connsiteY3" fmla="*/ 1079500 h 1179513"/>
                <a:gd name="connsiteX4" fmla="*/ 1891075 w 1978025"/>
                <a:gd name="connsiteY4" fmla="*/ 1079500 h 1179513"/>
                <a:gd name="connsiteX5" fmla="*/ 1916113 w 1978025"/>
                <a:gd name="connsiteY5" fmla="*/ 1054410 h 1179513"/>
                <a:gd name="connsiteX6" fmla="*/ 1916113 w 1978025"/>
                <a:gd name="connsiteY6" fmla="*/ 82163 h 1179513"/>
                <a:gd name="connsiteX7" fmla="*/ 1891075 w 1978025"/>
                <a:gd name="connsiteY7" fmla="*/ 50800 h 1179513"/>
                <a:gd name="connsiteX8" fmla="*/ 82097 w 1978025"/>
                <a:gd name="connsiteY8" fmla="*/ 50800 h 1179513"/>
                <a:gd name="connsiteX9" fmla="*/ 62596 w 1978025"/>
                <a:gd name="connsiteY9" fmla="*/ 0 h 1179513"/>
                <a:gd name="connsiteX10" fmla="*/ 1915429 w 1978025"/>
                <a:gd name="connsiteY10" fmla="*/ 0 h 1179513"/>
                <a:gd name="connsiteX11" fmla="*/ 1978025 w 1978025"/>
                <a:gd name="connsiteY11" fmla="*/ 62740 h 1179513"/>
                <a:gd name="connsiteX12" fmla="*/ 1978025 w 1978025"/>
                <a:gd name="connsiteY12" fmla="*/ 1116773 h 1179513"/>
                <a:gd name="connsiteX13" fmla="*/ 1915429 w 1978025"/>
                <a:gd name="connsiteY13" fmla="*/ 1179513 h 1179513"/>
                <a:gd name="connsiteX14" fmla="*/ 62596 w 1978025"/>
                <a:gd name="connsiteY14" fmla="*/ 1179513 h 1179513"/>
                <a:gd name="connsiteX15" fmla="*/ 0 w 1978025"/>
                <a:gd name="connsiteY15" fmla="*/ 1116773 h 1179513"/>
                <a:gd name="connsiteX16" fmla="*/ 0 w 1978025"/>
                <a:gd name="connsiteY16" fmla="*/ 62740 h 1179513"/>
                <a:gd name="connsiteX17" fmla="*/ 62596 w 1978025"/>
                <a:gd name="connsiteY17" fmla="*/ 0 h 1179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78025" h="1179513">
                  <a:moveTo>
                    <a:pt x="82097" y="50800"/>
                  </a:moveTo>
                  <a:cubicBezTo>
                    <a:pt x="63319" y="50800"/>
                    <a:pt x="50800" y="63345"/>
                    <a:pt x="50800" y="82163"/>
                  </a:cubicBezTo>
                  <a:cubicBezTo>
                    <a:pt x="50800" y="82163"/>
                    <a:pt x="50800" y="82163"/>
                    <a:pt x="50800" y="1054410"/>
                  </a:cubicBezTo>
                  <a:cubicBezTo>
                    <a:pt x="50800" y="1066955"/>
                    <a:pt x="63319" y="1079500"/>
                    <a:pt x="82097" y="1079500"/>
                  </a:cubicBezTo>
                  <a:cubicBezTo>
                    <a:pt x="82097" y="1079500"/>
                    <a:pt x="82097" y="1079500"/>
                    <a:pt x="1891075" y="1079500"/>
                  </a:cubicBezTo>
                  <a:cubicBezTo>
                    <a:pt x="1903594" y="1079500"/>
                    <a:pt x="1916113" y="1066955"/>
                    <a:pt x="1916113" y="1054410"/>
                  </a:cubicBezTo>
                  <a:lnTo>
                    <a:pt x="1916113" y="82163"/>
                  </a:lnTo>
                  <a:cubicBezTo>
                    <a:pt x="1916113" y="63345"/>
                    <a:pt x="1903594" y="50800"/>
                    <a:pt x="1891075" y="50800"/>
                  </a:cubicBezTo>
                  <a:cubicBezTo>
                    <a:pt x="1891075" y="50800"/>
                    <a:pt x="1891075" y="50800"/>
                    <a:pt x="82097" y="50800"/>
                  </a:cubicBezTo>
                  <a:close/>
                  <a:moveTo>
                    <a:pt x="62596" y="0"/>
                  </a:moveTo>
                  <a:cubicBezTo>
                    <a:pt x="1915429" y="0"/>
                    <a:pt x="1915429" y="0"/>
                    <a:pt x="1915429" y="0"/>
                  </a:cubicBezTo>
                  <a:cubicBezTo>
                    <a:pt x="1946727" y="0"/>
                    <a:pt x="1978025" y="25096"/>
                    <a:pt x="1978025" y="62740"/>
                  </a:cubicBezTo>
                  <a:lnTo>
                    <a:pt x="1978025" y="1116773"/>
                  </a:lnTo>
                  <a:cubicBezTo>
                    <a:pt x="1978025" y="1154417"/>
                    <a:pt x="1946727" y="1179513"/>
                    <a:pt x="1915429" y="1179513"/>
                  </a:cubicBezTo>
                  <a:cubicBezTo>
                    <a:pt x="62596" y="1179513"/>
                    <a:pt x="62596" y="1179513"/>
                    <a:pt x="62596" y="1179513"/>
                  </a:cubicBezTo>
                  <a:cubicBezTo>
                    <a:pt x="25038" y="1179513"/>
                    <a:pt x="0" y="1154417"/>
                    <a:pt x="0" y="1116773"/>
                  </a:cubicBezTo>
                  <a:cubicBezTo>
                    <a:pt x="0" y="62740"/>
                    <a:pt x="0" y="62740"/>
                    <a:pt x="0" y="62740"/>
                  </a:cubicBezTo>
                  <a:cubicBezTo>
                    <a:pt x="0" y="25096"/>
                    <a:pt x="25038" y="0"/>
                    <a:pt x="62596" y="0"/>
                  </a:cubicBezTo>
                  <a:close/>
                </a:path>
              </a:pathLst>
            </a:custGeom>
            <a:solidFill>
              <a:srgbClr val="3C3C3C"/>
            </a:solidFill>
            <a:ln>
              <a:noFill/>
            </a:ln>
            <a:extLst/>
          </p:spPr>
          <p:txBody>
            <a:bodyPr vert="horz" wrap="square" lIns="89547" tIns="44774" rIns="89547" bIns="44774" numCol="1" anchor="t" anchorCtr="0" compatLnSpc="1">
              <a:prstTxWarp prst="textNoShape">
                <a:avLst/>
              </a:prstTxWarp>
              <a:noAutofit/>
            </a:bodyPr>
            <a:lstStyle/>
            <a:p>
              <a:pPr defTabSz="913369"/>
              <a:endParaRPr lang="en-US" sz="1762">
                <a:solidFill>
                  <a:schemeClr val="tx1">
                    <a:lumMod val="50000"/>
                    <a:lumOff val="50000"/>
                  </a:schemeClr>
                </a:solidFill>
              </a:endParaRPr>
            </a:p>
          </p:txBody>
        </p:sp>
        <p:sp>
          <p:nvSpPr>
            <p:cNvPr id="13" name="Rectangle 33"/>
            <p:cNvSpPr>
              <a:spLocks noChangeArrowheads="1"/>
            </p:cNvSpPr>
            <p:nvPr/>
          </p:nvSpPr>
          <p:spPr bwMode="auto">
            <a:xfrm>
              <a:off x="2309813" y="2081213"/>
              <a:ext cx="80963" cy="320675"/>
            </a:xfrm>
            <a:prstGeom prst="rect">
              <a:avLst/>
            </a:prstGeom>
            <a:solidFill>
              <a:schemeClr val="bg1">
                <a:lumMod val="7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grpSp>
      <p:grpSp>
        <p:nvGrpSpPr>
          <p:cNvPr id="14" name="Group 13"/>
          <p:cNvGrpSpPr/>
          <p:nvPr/>
        </p:nvGrpSpPr>
        <p:grpSpPr>
          <a:xfrm>
            <a:off x="5781950" y="2769256"/>
            <a:ext cx="4030913" cy="2609747"/>
            <a:chOff x="2781859" y="2353478"/>
            <a:chExt cx="3165371" cy="2049370"/>
          </a:xfrm>
        </p:grpSpPr>
        <p:sp>
          <p:nvSpPr>
            <p:cNvPr id="15" name="Rectangle 112"/>
            <p:cNvSpPr>
              <a:spLocks noChangeArrowheads="1"/>
            </p:cNvSpPr>
            <p:nvPr/>
          </p:nvSpPr>
          <p:spPr bwMode="auto">
            <a:xfrm>
              <a:off x="3390086" y="2353478"/>
              <a:ext cx="1958500" cy="1372513"/>
            </a:xfrm>
            <a:prstGeom prst="rect">
              <a:avLst/>
            </a:prstGeom>
            <a:solidFill>
              <a:schemeClr val="bg1">
                <a:lumMod val="7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pic>
          <p:nvPicPr>
            <p:cNvPr id="16" name="Picture 1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481020" y="2446693"/>
              <a:ext cx="1776632" cy="1203989"/>
            </a:xfrm>
            <a:prstGeom prst="rect">
              <a:avLst/>
            </a:prstGeom>
          </p:spPr>
        </p:pic>
        <p:sp>
          <p:nvSpPr>
            <p:cNvPr id="17" name="Freeform 113"/>
            <p:cNvSpPr>
              <a:spLocks/>
            </p:cNvSpPr>
            <p:nvPr/>
          </p:nvSpPr>
          <p:spPr bwMode="auto">
            <a:xfrm>
              <a:off x="2786564" y="3751060"/>
              <a:ext cx="3160666" cy="598516"/>
            </a:xfrm>
            <a:custGeom>
              <a:avLst/>
              <a:gdLst>
                <a:gd name="T0" fmla="*/ 1060 w 1060"/>
                <a:gd name="T1" fmla="*/ 191 h 191"/>
                <a:gd name="T2" fmla="*/ 0 w 1060"/>
                <a:gd name="T3" fmla="*/ 191 h 191"/>
                <a:gd name="T4" fmla="*/ 195 w 1060"/>
                <a:gd name="T5" fmla="*/ 0 h 191"/>
                <a:gd name="T6" fmla="*/ 865 w 1060"/>
                <a:gd name="T7" fmla="*/ 0 h 191"/>
                <a:gd name="T8" fmla="*/ 1060 w 1060"/>
                <a:gd name="T9" fmla="*/ 191 h 191"/>
              </a:gdLst>
              <a:ahLst/>
              <a:cxnLst>
                <a:cxn ang="0">
                  <a:pos x="T0" y="T1"/>
                </a:cxn>
                <a:cxn ang="0">
                  <a:pos x="T2" y="T3"/>
                </a:cxn>
                <a:cxn ang="0">
                  <a:pos x="T4" y="T5"/>
                </a:cxn>
                <a:cxn ang="0">
                  <a:pos x="T6" y="T7"/>
                </a:cxn>
                <a:cxn ang="0">
                  <a:pos x="T8" y="T9"/>
                </a:cxn>
              </a:cxnLst>
              <a:rect l="0" t="0" r="r" b="b"/>
              <a:pathLst>
                <a:path w="1060" h="191">
                  <a:moveTo>
                    <a:pt x="1060" y="191"/>
                  </a:moveTo>
                  <a:lnTo>
                    <a:pt x="0" y="191"/>
                  </a:lnTo>
                  <a:lnTo>
                    <a:pt x="195" y="0"/>
                  </a:lnTo>
                  <a:lnTo>
                    <a:pt x="865" y="0"/>
                  </a:lnTo>
                  <a:lnTo>
                    <a:pt x="1060" y="191"/>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18" name="Rectangle 114"/>
            <p:cNvSpPr>
              <a:spLocks noChangeArrowheads="1"/>
            </p:cNvSpPr>
            <p:nvPr/>
          </p:nvSpPr>
          <p:spPr bwMode="auto">
            <a:xfrm>
              <a:off x="2781859" y="4349578"/>
              <a:ext cx="3161846" cy="53270"/>
            </a:xfrm>
            <a:prstGeom prst="rect">
              <a:avLst/>
            </a:prstGeom>
            <a:solidFill>
              <a:srgbClr val="3333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19" name="Oval 115"/>
            <p:cNvSpPr>
              <a:spLocks noChangeArrowheads="1"/>
            </p:cNvSpPr>
            <p:nvPr/>
          </p:nvSpPr>
          <p:spPr bwMode="auto">
            <a:xfrm>
              <a:off x="4330166" y="2387947"/>
              <a:ext cx="40738" cy="37603"/>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20" name="Freeform 116"/>
            <p:cNvSpPr>
              <a:spLocks/>
            </p:cNvSpPr>
            <p:nvPr/>
          </p:nvSpPr>
          <p:spPr bwMode="auto">
            <a:xfrm>
              <a:off x="3985471" y="4136493"/>
              <a:ext cx="783399" cy="150413"/>
            </a:xfrm>
            <a:custGeom>
              <a:avLst/>
              <a:gdLst>
                <a:gd name="T0" fmla="*/ 240 w 250"/>
                <a:gd name="T1" fmla="*/ 0 h 48"/>
                <a:gd name="T2" fmla="*/ 10 w 250"/>
                <a:gd name="T3" fmla="*/ 0 h 48"/>
                <a:gd name="T4" fmla="*/ 0 w 250"/>
                <a:gd name="T5" fmla="*/ 48 h 48"/>
                <a:gd name="T6" fmla="*/ 250 w 250"/>
                <a:gd name="T7" fmla="*/ 48 h 48"/>
                <a:gd name="T8" fmla="*/ 240 w 250"/>
                <a:gd name="T9" fmla="*/ 0 h 48"/>
              </a:gdLst>
              <a:ahLst/>
              <a:cxnLst>
                <a:cxn ang="0">
                  <a:pos x="T0" y="T1"/>
                </a:cxn>
                <a:cxn ang="0">
                  <a:pos x="T2" y="T3"/>
                </a:cxn>
                <a:cxn ang="0">
                  <a:pos x="T4" y="T5"/>
                </a:cxn>
                <a:cxn ang="0">
                  <a:pos x="T6" y="T7"/>
                </a:cxn>
                <a:cxn ang="0">
                  <a:pos x="T8" y="T9"/>
                </a:cxn>
              </a:cxnLst>
              <a:rect l="0" t="0" r="r" b="b"/>
              <a:pathLst>
                <a:path w="250" h="48">
                  <a:moveTo>
                    <a:pt x="240" y="0"/>
                  </a:moveTo>
                  <a:lnTo>
                    <a:pt x="10" y="0"/>
                  </a:lnTo>
                  <a:lnTo>
                    <a:pt x="0" y="48"/>
                  </a:lnTo>
                  <a:lnTo>
                    <a:pt x="250" y="48"/>
                  </a:lnTo>
                  <a:lnTo>
                    <a:pt x="240" y="0"/>
                  </a:lnTo>
                  <a:close/>
                </a:path>
              </a:pathLst>
            </a:custGeom>
            <a:solidFill>
              <a:srgbClr val="98989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21" name="Freeform 117"/>
            <p:cNvSpPr>
              <a:spLocks/>
            </p:cNvSpPr>
            <p:nvPr/>
          </p:nvSpPr>
          <p:spPr bwMode="auto">
            <a:xfrm>
              <a:off x="3070461" y="3798065"/>
              <a:ext cx="2575816" cy="291423"/>
            </a:xfrm>
            <a:custGeom>
              <a:avLst/>
              <a:gdLst>
                <a:gd name="T0" fmla="*/ 732 w 822"/>
                <a:gd name="T1" fmla="*/ 0 h 93"/>
                <a:gd name="T2" fmla="*/ 87 w 822"/>
                <a:gd name="T3" fmla="*/ 0 h 93"/>
                <a:gd name="T4" fmla="*/ 0 w 822"/>
                <a:gd name="T5" fmla="*/ 93 h 93"/>
                <a:gd name="T6" fmla="*/ 822 w 822"/>
                <a:gd name="T7" fmla="*/ 93 h 93"/>
                <a:gd name="T8" fmla="*/ 732 w 822"/>
                <a:gd name="T9" fmla="*/ 0 h 93"/>
              </a:gdLst>
              <a:ahLst/>
              <a:cxnLst>
                <a:cxn ang="0">
                  <a:pos x="T0" y="T1"/>
                </a:cxn>
                <a:cxn ang="0">
                  <a:pos x="T2" y="T3"/>
                </a:cxn>
                <a:cxn ang="0">
                  <a:pos x="T4" y="T5"/>
                </a:cxn>
                <a:cxn ang="0">
                  <a:pos x="T6" y="T7"/>
                </a:cxn>
                <a:cxn ang="0">
                  <a:pos x="T8" y="T9"/>
                </a:cxn>
              </a:cxnLst>
              <a:rect l="0" t="0" r="r" b="b"/>
              <a:pathLst>
                <a:path w="822" h="93">
                  <a:moveTo>
                    <a:pt x="732" y="0"/>
                  </a:moveTo>
                  <a:lnTo>
                    <a:pt x="87" y="0"/>
                  </a:lnTo>
                  <a:lnTo>
                    <a:pt x="0" y="93"/>
                  </a:lnTo>
                  <a:lnTo>
                    <a:pt x="822" y="93"/>
                  </a:lnTo>
                  <a:lnTo>
                    <a:pt x="732" y="0"/>
                  </a:lnTo>
                  <a:close/>
                </a:path>
              </a:pathLst>
            </a:custGeom>
            <a:solidFill>
              <a:srgbClr val="98989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22" name="Rectangle 118"/>
            <p:cNvSpPr>
              <a:spLocks noChangeArrowheads="1"/>
            </p:cNvSpPr>
            <p:nvPr/>
          </p:nvSpPr>
          <p:spPr bwMode="auto">
            <a:xfrm>
              <a:off x="3137291" y="3986081"/>
              <a:ext cx="2459213" cy="15667"/>
            </a:xfrm>
            <a:prstGeom prst="rect">
              <a:avLst/>
            </a:prstGeom>
            <a:solidFill>
              <a:srgbClr val="6D6E6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23" name="Rectangle 119"/>
            <p:cNvSpPr>
              <a:spLocks noChangeArrowheads="1"/>
            </p:cNvSpPr>
            <p:nvPr/>
          </p:nvSpPr>
          <p:spPr bwMode="auto">
            <a:xfrm>
              <a:off x="3225120" y="3914007"/>
              <a:ext cx="2283555" cy="18802"/>
            </a:xfrm>
            <a:prstGeom prst="rect">
              <a:avLst/>
            </a:prstGeom>
            <a:solidFill>
              <a:srgbClr val="6D6E6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24" name="Rectangle 120"/>
            <p:cNvSpPr>
              <a:spLocks noChangeArrowheads="1"/>
            </p:cNvSpPr>
            <p:nvPr/>
          </p:nvSpPr>
          <p:spPr bwMode="auto">
            <a:xfrm>
              <a:off x="3312949" y="3845068"/>
              <a:ext cx="2107897" cy="6267"/>
            </a:xfrm>
            <a:prstGeom prst="rect">
              <a:avLst/>
            </a:prstGeom>
            <a:solidFill>
              <a:srgbClr val="6D6E6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25" name="Freeform 122"/>
            <p:cNvSpPr>
              <a:spLocks/>
            </p:cNvSpPr>
            <p:nvPr/>
          </p:nvSpPr>
          <p:spPr bwMode="auto">
            <a:xfrm>
              <a:off x="3932200" y="3995481"/>
              <a:ext cx="37603" cy="109675"/>
            </a:xfrm>
            <a:custGeom>
              <a:avLst/>
              <a:gdLst>
                <a:gd name="T0" fmla="*/ 2 w 12"/>
                <a:gd name="T1" fmla="*/ 35 h 35"/>
                <a:gd name="T2" fmla="*/ 0 w 12"/>
                <a:gd name="T3" fmla="*/ 32 h 35"/>
                <a:gd name="T4" fmla="*/ 10 w 12"/>
                <a:gd name="T5" fmla="*/ 0 h 35"/>
                <a:gd name="T6" fmla="*/ 12 w 12"/>
                <a:gd name="T7" fmla="*/ 2 h 35"/>
                <a:gd name="T8" fmla="*/ 2 w 12"/>
                <a:gd name="T9" fmla="*/ 35 h 35"/>
              </a:gdLst>
              <a:ahLst/>
              <a:cxnLst>
                <a:cxn ang="0">
                  <a:pos x="T0" y="T1"/>
                </a:cxn>
                <a:cxn ang="0">
                  <a:pos x="T2" y="T3"/>
                </a:cxn>
                <a:cxn ang="0">
                  <a:pos x="T4" y="T5"/>
                </a:cxn>
                <a:cxn ang="0">
                  <a:pos x="T6" y="T7"/>
                </a:cxn>
                <a:cxn ang="0">
                  <a:pos x="T8" y="T9"/>
                </a:cxn>
              </a:cxnLst>
              <a:rect l="0" t="0" r="r" b="b"/>
              <a:pathLst>
                <a:path w="12" h="35">
                  <a:moveTo>
                    <a:pt x="2" y="35"/>
                  </a:moveTo>
                  <a:lnTo>
                    <a:pt x="0" y="32"/>
                  </a:lnTo>
                  <a:lnTo>
                    <a:pt x="10" y="0"/>
                  </a:lnTo>
                  <a:lnTo>
                    <a:pt x="12" y="2"/>
                  </a:lnTo>
                  <a:lnTo>
                    <a:pt x="2" y="3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26" name="Freeform 124"/>
            <p:cNvSpPr>
              <a:spLocks/>
            </p:cNvSpPr>
            <p:nvPr/>
          </p:nvSpPr>
          <p:spPr bwMode="auto">
            <a:xfrm>
              <a:off x="3822524" y="3995481"/>
              <a:ext cx="53272" cy="115942"/>
            </a:xfrm>
            <a:custGeom>
              <a:avLst/>
              <a:gdLst>
                <a:gd name="T0" fmla="*/ 2 w 17"/>
                <a:gd name="T1" fmla="*/ 37 h 37"/>
                <a:gd name="T2" fmla="*/ 0 w 17"/>
                <a:gd name="T3" fmla="*/ 35 h 37"/>
                <a:gd name="T4" fmla="*/ 12 w 17"/>
                <a:gd name="T5" fmla="*/ 0 h 37"/>
                <a:gd name="T6" fmla="*/ 17 w 17"/>
                <a:gd name="T7" fmla="*/ 2 h 37"/>
                <a:gd name="T8" fmla="*/ 2 w 17"/>
                <a:gd name="T9" fmla="*/ 37 h 37"/>
              </a:gdLst>
              <a:ahLst/>
              <a:cxnLst>
                <a:cxn ang="0">
                  <a:pos x="T0" y="T1"/>
                </a:cxn>
                <a:cxn ang="0">
                  <a:pos x="T2" y="T3"/>
                </a:cxn>
                <a:cxn ang="0">
                  <a:pos x="T4" y="T5"/>
                </a:cxn>
                <a:cxn ang="0">
                  <a:pos x="T6" y="T7"/>
                </a:cxn>
                <a:cxn ang="0">
                  <a:pos x="T8" y="T9"/>
                </a:cxn>
              </a:cxnLst>
              <a:rect l="0" t="0" r="r" b="b"/>
              <a:pathLst>
                <a:path w="17" h="37">
                  <a:moveTo>
                    <a:pt x="2" y="37"/>
                  </a:moveTo>
                  <a:lnTo>
                    <a:pt x="0" y="35"/>
                  </a:lnTo>
                  <a:lnTo>
                    <a:pt x="12" y="0"/>
                  </a:lnTo>
                  <a:lnTo>
                    <a:pt x="17" y="2"/>
                  </a:lnTo>
                  <a:lnTo>
                    <a:pt x="2" y="37"/>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27" name="Freeform 125"/>
            <p:cNvSpPr>
              <a:spLocks/>
            </p:cNvSpPr>
            <p:nvPr/>
          </p:nvSpPr>
          <p:spPr bwMode="auto">
            <a:xfrm>
              <a:off x="3719116" y="3995481"/>
              <a:ext cx="56405" cy="109675"/>
            </a:xfrm>
            <a:custGeom>
              <a:avLst/>
              <a:gdLst>
                <a:gd name="T0" fmla="*/ 3 w 18"/>
                <a:gd name="T1" fmla="*/ 35 h 35"/>
                <a:gd name="T2" fmla="*/ 0 w 18"/>
                <a:gd name="T3" fmla="*/ 32 h 35"/>
                <a:gd name="T4" fmla="*/ 15 w 18"/>
                <a:gd name="T5" fmla="*/ 0 h 35"/>
                <a:gd name="T6" fmla="*/ 18 w 18"/>
                <a:gd name="T7" fmla="*/ 2 h 35"/>
                <a:gd name="T8" fmla="*/ 3 w 18"/>
                <a:gd name="T9" fmla="*/ 35 h 35"/>
              </a:gdLst>
              <a:ahLst/>
              <a:cxnLst>
                <a:cxn ang="0">
                  <a:pos x="T0" y="T1"/>
                </a:cxn>
                <a:cxn ang="0">
                  <a:pos x="T2" y="T3"/>
                </a:cxn>
                <a:cxn ang="0">
                  <a:pos x="T4" y="T5"/>
                </a:cxn>
                <a:cxn ang="0">
                  <a:pos x="T6" y="T7"/>
                </a:cxn>
                <a:cxn ang="0">
                  <a:pos x="T8" y="T9"/>
                </a:cxn>
              </a:cxnLst>
              <a:rect l="0" t="0" r="r" b="b"/>
              <a:pathLst>
                <a:path w="18" h="35">
                  <a:moveTo>
                    <a:pt x="3" y="35"/>
                  </a:moveTo>
                  <a:lnTo>
                    <a:pt x="0" y="32"/>
                  </a:lnTo>
                  <a:lnTo>
                    <a:pt x="15" y="0"/>
                  </a:lnTo>
                  <a:lnTo>
                    <a:pt x="18" y="2"/>
                  </a:lnTo>
                  <a:lnTo>
                    <a:pt x="3" y="3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28" name="Freeform 126"/>
            <p:cNvSpPr>
              <a:spLocks/>
            </p:cNvSpPr>
            <p:nvPr/>
          </p:nvSpPr>
          <p:spPr bwMode="auto">
            <a:xfrm>
              <a:off x="3603172" y="4001748"/>
              <a:ext cx="68939" cy="109675"/>
            </a:xfrm>
            <a:custGeom>
              <a:avLst/>
              <a:gdLst>
                <a:gd name="T0" fmla="*/ 5 w 22"/>
                <a:gd name="T1" fmla="*/ 35 h 35"/>
                <a:gd name="T2" fmla="*/ 0 w 22"/>
                <a:gd name="T3" fmla="*/ 33 h 35"/>
                <a:gd name="T4" fmla="*/ 20 w 22"/>
                <a:gd name="T5" fmla="*/ 0 h 35"/>
                <a:gd name="T6" fmla="*/ 22 w 22"/>
                <a:gd name="T7" fmla="*/ 3 h 35"/>
                <a:gd name="T8" fmla="*/ 5 w 22"/>
                <a:gd name="T9" fmla="*/ 35 h 35"/>
              </a:gdLst>
              <a:ahLst/>
              <a:cxnLst>
                <a:cxn ang="0">
                  <a:pos x="T0" y="T1"/>
                </a:cxn>
                <a:cxn ang="0">
                  <a:pos x="T2" y="T3"/>
                </a:cxn>
                <a:cxn ang="0">
                  <a:pos x="T4" y="T5"/>
                </a:cxn>
                <a:cxn ang="0">
                  <a:pos x="T6" y="T7"/>
                </a:cxn>
                <a:cxn ang="0">
                  <a:pos x="T8" y="T9"/>
                </a:cxn>
              </a:cxnLst>
              <a:rect l="0" t="0" r="r" b="b"/>
              <a:pathLst>
                <a:path w="22" h="35">
                  <a:moveTo>
                    <a:pt x="5" y="35"/>
                  </a:moveTo>
                  <a:lnTo>
                    <a:pt x="0" y="33"/>
                  </a:lnTo>
                  <a:lnTo>
                    <a:pt x="20" y="0"/>
                  </a:lnTo>
                  <a:lnTo>
                    <a:pt x="22" y="3"/>
                  </a:lnTo>
                  <a:lnTo>
                    <a:pt x="5" y="3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29" name="Freeform 127"/>
            <p:cNvSpPr>
              <a:spLocks/>
            </p:cNvSpPr>
            <p:nvPr/>
          </p:nvSpPr>
          <p:spPr bwMode="auto">
            <a:xfrm>
              <a:off x="3390087" y="3995481"/>
              <a:ext cx="87741" cy="115942"/>
            </a:xfrm>
            <a:custGeom>
              <a:avLst/>
              <a:gdLst>
                <a:gd name="T0" fmla="*/ 3 w 28"/>
                <a:gd name="T1" fmla="*/ 37 h 37"/>
                <a:gd name="T2" fmla="*/ 0 w 28"/>
                <a:gd name="T3" fmla="*/ 35 h 37"/>
                <a:gd name="T4" fmla="*/ 25 w 28"/>
                <a:gd name="T5" fmla="*/ 0 h 37"/>
                <a:gd name="T6" fmla="*/ 28 w 28"/>
                <a:gd name="T7" fmla="*/ 2 h 37"/>
                <a:gd name="T8" fmla="*/ 3 w 28"/>
                <a:gd name="T9" fmla="*/ 37 h 37"/>
              </a:gdLst>
              <a:ahLst/>
              <a:cxnLst>
                <a:cxn ang="0">
                  <a:pos x="T0" y="T1"/>
                </a:cxn>
                <a:cxn ang="0">
                  <a:pos x="T2" y="T3"/>
                </a:cxn>
                <a:cxn ang="0">
                  <a:pos x="T4" y="T5"/>
                </a:cxn>
                <a:cxn ang="0">
                  <a:pos x="T6" y="T7"/>
                </a:cxn>
                <a:cxn ang="0">
                  <a:pos x="T8" y="T9"/>
                </a:cxn>
              </a:cxnLst>
              <a:rect l="0" t="0" r="r" b="b"/>
              <a:pathLst>
                <a:path w="28" h="37">
                  <a:moveTo>
                    <a:pt x="3" y="37"/>
                  </a:moveTo>
                  <a:lnTo>
                    <a:pt x="0" y="35"/>
                  </a:lnTo>
                  <a:lnTo>
                    <a:pt x="25" y="0"/>
                  </a:lnTo>
                  <a:lnTo>
                    <a:pt x="28" y="2"/>
                  </a:lnTo>
                  <a:lnTo>
                    <a:pt x="3" y="37"/>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30" name="Freeform 130"/>
            <p:cNvSpPr>
              <a:spLocks/>
            </p:cNvSpPr>
            <p:nvPr/>
          </p:nvSpPr>
          <p:spPr bwMode="auto">
            <a:xfrm>
              <a:off x="5248311" y="3995481"/>
              <a:ext cx="100275" cy="131611"/>
            </a:xfrm>
            <a:custGeom>
              <a:avLst/>
              <a:gdLst>
                <a:gd name="T0" fmla="*/ 27 w 32"/>
                <a:gd name="T1" fmla="*/ 42 h 42"/>
                <a:gd name="T2" fmla="*/ 0 w 32"/>
                <a:gd name="T3" fmla="*/ 2 h 42"/>
                <a:gd name="T4" fmla="*/ 5 w 32"/>
                <a:gd name="T5" fmla="*/ 0 h 42"/>
                <a:gd name="T6" fmla="*/ 32 w 32"/>
                <a:gd name="T7" fmla="*/ 40 h 42"/>
                <a:gd name="T8" fmla="*/ 27 w 32"/>
                <a:gd name="T9" fmla="*/ 42 h 42"/>
              </a:gdLst>
              <a:ahLst/>
              <a:cxnLst>
                <a:cxn ang="0">
                  <a:pos x="T0" y="T1"/>
                </a:cxn>
                <a:cxn ang="0">
                  <a:pos x="T2" y="T3"/>
                </a:cxn>
                <a:cxn ang="0">
                  <a:pos x="T4" y="T5"/>
                </a:cxn>
                <a:cxn ang="0">
                  <a:pos x="T6" y="T7"/>
                </a:cxn>
                <a:cxn ang="0">
                  <a:pos x="T8" y="T9"/>
                </a:cxn>
              </a:cxnLst>
              <a:rect l="0" t="0" r="r" b="b"/>
              <a:pathLst>
                <a:path w="32" h="42">
                  <a:moveTo>
                    <a:pt x="27" y="42"/>
                  </a:moveTo>
                  <a:lnTo>
                    <a:pt x="0" y="2"/>
                  </a:lnTo>
                  <a:lnTo>
                    <a:pt x="5" y="0"/>
                  </a:lnTo>
                  <a:lnTo>
                    <a:pt x="32" y="40"/>
                  </a:lnTo>
                  <a:lnTo>
                    <a:pt x="27" y="42"/>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31" name="Freeform 131"/>
            <p:cNvSpPr>
              <a:spLocks/>
            </p:cNvSpPr>
            <p:nvPr/>
          </p:nvSpPr>
          <p:spPr bwMode="auto">
            <a:xfrm>
              <a:off x="5348586" y="3995481"/>
              <a:ext cx="94008" cy="109675"/>
            </a:xfrm>
            <a:custGeom>
              <a:avLst/>
              <a:gdLst>
                <a:gd name="T0" fmla="*/ 25 w 30"/>
                <a:gd name="T1" fmla="*/ 35 h 35"/>
                <a:gd name="T2" fmla="*/ 0 w 30"/>
                <a:gd name="T3" fmla="*/ 2 h 35"/>
                <a:gd name="T4" fmla="*/ 3 w 30"/>
                <a:gd name="T5" fmla="*/ 0 h 35"/>
                <a:gd name="T6" fmla="*/ 30 w 30"/>
                <a:gd name="T7" fmla="*/ 32 h 35"/>
                <a:gd name="T8" fmla="*/ 25 w 30"/>
                <a:gd name="T9" fmla="*/ 35 h 35"/>
              </a:gdLst>
              <a:ahLst/>
              <a:cxnLst>
                <a:cxn ang="0">
                  <a:pos x="T0" y="T1"/>
                </a:cxn>
                <a:cxn ang="0">
                  <a:pos x="T2" y="T3"/>
                </a:cxn>
                <a:cxn ang="0">
                  <a:pos x="T4" y="T5"/>
                </a:cxn>
                <a:cxn ang="0">
                  <a:pos x="T6" y="T7"/>
                </a:cxn>
                <a:cxn ang="0">
                  <a:pos x="T8" y="T9"/>
                </a:cxn>
              </a:cxnLst>
              <a:rect l="0" t="0" r="r" b="b"/>
              <a:pathLst>
                <a:path w="30" h="35">
                  <a:moveTo>
                    <a:pt x="25" y="35"/>
                  </a:moveTo>
                  <a:lnTo>
                    <a:pt x="0" y="2"/>
                  </a:lnTo>
                  <a:lnTo>
                    <a:pt x="3" y="0"/>
                  </a:lnTo>
                  <a:lnTo>
                    <a:pt x="30" y="32"/>
                  </a:lnTo>
                  <a:lnTo>
                    <a:pt x="25" y="3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32" name="Freeform 132"/>
            <p:cNvSpPr>
              <a:spLocks/>
            </p:cNvSpPr>
            <p:nvPr/>
          </p:nvSpPr>
          <p:spPr bwMode="auto">
            <a:xfrm>
              <a:off x="5201306" y="3914007"/>
              <a:ext cx="62672" cy="87741"/>
            </a:xfrm>
            <a:custGeom>
              <a:avLst/>
              <a:gdLst>
                <a:gd name="T0" fmla="*/ 15 w 20"/>
                <a:gd name="T1" fmla="*/ 28 h 28"/>
                <a:gd name="T2" fmla="*/ 0 w 20"/>
                <a:gd name="T3" fmla="*/ 3 h 28"/>
                <a:gd name="T4" fmla="*/ 2 w 20"/>
                <a:gd name="T5" fmla="*/ 0 h 28"/>
                <a:gd name="T6" fmla="*/ 20 w 20"/>
                <a:gd name="T7" fmla="*/ 26 h 28"/>
                <a:gd name="T8" fmla="*/ 15 w 20"/>
                <a:gd name="T9" fmla="*/ 28 h 28"/>
              </a:gdLst>
              <a:ahLst/>
              <a:cxnLst>
                <a:cxn ang="0">
                  <a:pos x="T0" y="T1"/>
                </a:cxn>
                <a:cxn ang="0">
                  <a:pos x="T2" y="T3"/>
                </a:cxn>
                <a:cxn ang="0">
                  <a:pos x="T4" y="T5"/>
                </a:cxn>
                <a:cxn ang="0">
                  <a:pos x="T6" y="T7"/>
                </a:cxn>
                <a:cxn ang="0">
                  <a:pos x="T8" y="T9"/>
                </a:cxn>
              </a:cxnLst>
              <a:rect l="0" t="0" r="r" b="b"/>
              <a:pathLst>
                <a:path w="20" h="28">
                  <a:moveTo>
                    <a:pt x="15" y="28"/>
                  </a:moveTo>
                  <a:lnTo>
                    <a:pt x="0" y="3"/>
                  </a:lnTo>
                  <a:lnTo>
                    <a:pt x="2" y="0"/>
                  </a:lnTo>
                  <a:lnTo>
                    <a:pt x="20" y="26"/>
                  </a:lnTo>
                  <a:lnTo>
                    <a:pt x="15" y="28"/>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33" name="Freeform 135"/>
            <p:cNvSpPr>
              <a:spLocks/>
            </p:cNvSpPr>
            <p:nvPr/>
          </p:nvSpPr>
          <p:spPr bwMode="auto">
            <a:xfrm>
              <a:off x="5232642" y="3845068"/>
              <a:ext cx="68939" cy="78339"/>
            </a:xfrm>
            <a:custGeom>
              <a:avLst/>
              <a:gdLst>
                <a:gd name="T0" fmla="*/ 20 w 22"/>
                <a:gd name="T1" fmla="*/ 25 h 25"/>
                <a:gd name="T2" fmla="*/ 0 w 22"/>
                <a:gd name="T3" fmla="*/ 2 h 25"/>
                <a:gd name="T4" fmla="*/ 2 w 22"/>
                <a:gd name="T5" fmla="*/ 0 h 25"/>
                <a:gd name="T6" fmla="*/ 22 w 22"/>
                <a:gd name="T7" fmla="*/ 22 h 25"/>
                <a:gd name="T8" fmla="*/ 20 w 22"/>
                <a:gd name="T9" fmla="*/ 25 h 25"/>
              </a:gdLst>
              <a:ahLst/>
              <a:cxnLst>
                <a:cxn ang="0">
                  <a:pos x="T0" y="T1"/>
                </a:cxn>
                <a:cxn ang="0">
                  <a:pos x="T2" y="T3"/>
                </a:cxn>
                <a:cxn ang="0">
                  <a:pos x="T4" y="T5"/>
                </a:cxn>
                <a:cxn ang="0">
                  <a:pos x="T6" y="T7"/>
                </a:cxn>
                <a:cxn ang="0">
                  <a:pos x="T8" y="T9"/>
                </a:cxn>
              </a:cxnLst>
              <a:rect l="0" t="0" r="r" b="b"/>
              <a:pathLst>
                <a:path w="22" h="25">
                  <a:moveTo>
                    <a:pt x="20" y="25"/>
                  </a:moveTo>
                  <a:lnTo>
                    <a:pt x="0" y="2"/>
                  </a:lnTo>
                  <a:lnTo>
                    <a:pt x="2" y="0"/>
                  </a:lnTo>
                  <a:lnTo>
                    <a:pt x="22" y="22"/>
                  </a:lnTo>
                  <a:lnTo>
                    <a:pt x="20"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34" name="Freeform 141"/>
            <p:cNvSpPr>
              <a:spLocks/>
            </p:cNvSpPr>
            <p:nvPr/>
          </p:nvSpPr>
          <p:spPr bwMode="auto">
            <a:xfrm>
              <a:off x="4496248" y="3923409"/>
              <a:ext cx="21936" cy="72072"/>
            </a:xfrm>
            <a:custGeom>
              <a:avLst/>
              <a:gdLst>
                <a:gd name="T0" fmla="*/ 5 w 7"/>
                <a:gd name="T1" fmla="*/ 23 h 23"/>
                <a:gd name="T2" fmla="*/ 0 w 7"/>
                <a:gd name="T3" fmla="*/ 0 h 23"/>
                <a:gd name="T4" fmla="*/ 5 w 7"/>
                <a:gd name="T5" fmla="*/ 0 h 23"/>
                <a:gd name="T6" fmla="*/ 7 w 7"/>
                <a:gd name="T7" fmla="*/ 23 h 23"/>
                <a:gd name="T8" fmla="*/ 5 w 7"/>
                <a:gd name="T9" fmla="*/ 23 h 23"/>
              </a:gdLst>
              <a:ahLst/>
              <a:cxnLst>
                <a:cxn ang="0">
                  <a:pos x="T0" y="T1"/>
                </a:cxn>
                <a:cxn ang="0">
                  <a:pos x="T2" y="T3"/>
                </a:cxn>
                <a:cxn ang="0">
                  <a:pos x="T4" y="T5"/>
                </a:cxn>
                <a:cxn ang="0">
                  <a:pos x="T6" y="T7"/>
                </a:cxn>
                <a:cxn ang="0">
                  <a:pos x="T8" y="T9"/>
                </a:cxn>
              </a:cxnLst>
              <a:rect l="0" t="0" r="r" b="b"/>
              <a:pathLst>
                <a:path w="7" h="23">
                  <a:moveTo>
                    <a:pt x="5" y="23"/>
                  </a:moveTo>
                  <a:lnTo>
                    <a:pt x="0" y="0"/>
                  </a:lnTo>
                  <a:lnTo>
                    <a:pt x="5" y="0"/>
                  </a:lnTo>
                  <a:lnTo>
                    <a:pt x="7" y="23"/>
                  </a:lnTo>
                  <a:lnTo>
                    <a:pt x="5" y="23"/>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35" name="Freeform 142"/>
            <p:cNvSpPr>
              <a:spLocks/>
            </p:cNvSpPr>
            <p:nvPr/>
          </p:nvSpPr>
          <p:spPr bwMode="auto">
            <a:xfrm>
              <a:off x="4408507" y="3932809"/>
              <a:ext cx="15669" cy="62672"/>
            </a:xfrm>
            <a:custGeom>
              <a:avLst/>
              <a:gdLst>
                <a:gd name="T0" fmla="*/ 0 w 5"/>
                <a:gd name="T1" fmla="*/ 20 h 20"/>
                <a:gd name="T2" fmla="*/ 0 w 5"/>
                <a:gd name="T3" fmla="*/ 0 h 20"/>
                <a:gd name="T4" fmla="*/ 3 w 5"/>
                <a:gd name="T5" fmla="*/ 0 h 20"/>
                <a:gd name="T6" fmla="*/ 5 w 5"/>
                <a:gd name="T7" fmla="*/ 20 h 20"/>
                <a:gd name="T8" fmla="*/ 0 w 5"/>
                <a:gd name="T9" fmla="*/ 20 h 20"/>
              </a:gdLst>
              <a:ahLst/>
              <a:cxnLst>
                <a:cxn ang="0">
                  <a:pos x="T0" y="T1"/>
                </a:cxn>
                <a:cxn ang="0">
                  <a:pos x="T2" y="T3"/>
                </a:cxn>
                <a:cxn ang="0">
                  <a:pos x="T4" y="T5"/>
                </a:cxn>
                <a:cxn ang="0">
                  <a:pos x="T6" y="T7"/>
                </a:cxn>
                <a:cxn ang="0">
                  <a:pos x="T8" y="T9"/>
                </a:cxn>
              </a:cxnLst>
              <a:rect l="0" t="0" r="r" b="b"/>
              <a:pathLst>
                <a:path w="5" h="20">
                  <a:moveTo>
                    <a:pt x="0" y="20"/>
                  </a:moveTo>
                  <a:lnTo>
                    <a:pt x="0" y="0"/>
                  </a:lnTo>
                  <a:lnTo>
                    <a:pt x="3" y="0"/>
                  </a:lnTo>
                  <a:lnTo>
                    <a:pt x="5" y="20"/>
                  </a:lnTo>
                  <a:lnTo>
                    <a:pt x="0" y="20"/>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36" name="Rectangle 143"/>
            <p:cNvSpPr>
              <a:spLocks noChangeArrowheads="1"/>
            </p:cNvSpPr>
            <p:nvPr/>
          </p:nvSpPr>
          <p:spPr bwMode="auto">
            <a:xfrm>
              <a:off x="4308232" y="3923409"/>
              <a:ext cx="15669" cy="72072"/>
            </a:xfrm>
            <a:prstGeom prst="rect">
              <a:avLst/>
            </a:prstGeom>
            <a:solidFill>
              <a:srgbClr val="6D6E6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37" name="Freeform 144"/>
            <p:cNvSpPr>
              <a:spLocks/>
            </p:cNvSpPr>
            <p:nvPr/>
          </p:nvSpPr>
          <p:spPr bwMode="auto">
            <a:xfrm>
              <a:off x="4204822" y="3923409"/>
              <a:ext cx="25069" cy="72072"/>
            </a:xfrm>
            <a:custGeom>
              <a:avLst/>
              <a:gdLst>
                <a:gd name="T0" fmla="*/ 5 w 8"/>
                <a:gd name="T1" fmla="*/ 23 h 23"/>
                <a:gd name="T2" fmla="*/ 0 w 8"/>
                <a:gd name="T3" fmla="*/ 23 h 23"/>
                <a:gd name="T4" fmla="*/ 3 w 8"/>
                <a:gd name="T5" fmla="*/ 0 h 23"/>
                <a:gd name="T6" fmla="*/ 8 w 8"/>
                <a:gd name="T7" fmla="*/ 0 h 23"/>
                <a:gd name="T8" fmla="*/ 5 w 8"/>
                <a:gd name="T9" fmla="*/ 23 h 23"/>
              </a:gdLst>
              <a:ahLst/>
              <a:cxnLst>
                <a:cxn ang="0">
                  <a:pos x="T0" y="T1"/>
                </a:cxn>
                <a:cxn ang="0">
                  <a:pos x="T2" y="T3"/>
                </a:cxn>
                <a:cxn ang="0">
                  <a:pos x="T4" y="T5"/>
                </a:cxn>
                <a:cxn ang="0">
                  <a:pos x="T6" y="T7"/>
                </a:cxn>
                <a:cxn ang="0">
                  <a:pos x="T8" y="T9"/>
                </a:cxn>
              </a:cxnLst>
              <a:rect l="0" t="0" r="r" b="b"/>
              <a:pathLst>
                <a:path w="8" h="23">
                  <a:moveTo>
                    <a:pt x="5" y="23"/>
                  </a:moveTo>
                  <a:lnTo>
                    <a:pt x="0" y="23"/>
                  </a:lnTo>
                  <a:lnTo>
                    <a:pt x="3" y="0"/>
                  </a:lnTo>
                  <a:lnTo>
                    <a:pt x="8" y="0"/>
                  </a:lnTo>
                  <a:lnTo>
                    <a:pt x="5" y="23"/>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38" name="Freeform 145"/>
            <p:cNvSpPr>
              <a:spLocks/>
            </p:cNvSpPr>
            <p:nvPr/>
          </p:nvSpPr>
          <p:spPr bwMode="auto">
            <a:xfrm>
              <a:off x="4110814" y="3923409"/>
              <a:ext cx="25069" cy="72072"/>
            </a:xfrm>
            <a:custGeom>
              <a:avLst/>
              <a:gdLst>
                <a:gd name="T0" fmla="*/ 3 w 8"/>
                <a:gd name="T1" fmla="*/ 23 h 23"/>
                <a:gd name="T2" fmla="*/ 0 w 8"/>
                <a:gd name="T3" fmla="*/ 23 h 23"/>
                <a:gd name="T4" fmla="*/ 5 w 8"/>
                <a:gd name="T5" fmla="*/ 0 h 23"/>
                <a:gd name="T6" fmla="*/ 8 w 8"/>
                <a:gd name="T7" fmla="*/ 0 h 23"/>
                <a:gd name="T8" fmla="*/ 3 w 8"/>
                <a:gd name="T9" fmla="*/ 23 h 23"/>
              </a:gdLst>
              <a:ahLst/>
              <a:cxnLst>
                <a:cxn ang="0">
                  <a:pos x="T0" y="T1"/>
                </a:cxn>
                <a:cxn ang="0">
                  <a:pos x="T2" y="T3"/>
                </a:cxn>
                <a:cxn ang="0">
                  <a:pos x="T4" y="T5"/>
                </a:cxn>
                <a:cxn ang="0">
                  <a:pos x="T6" y="T7"/>
                </a:cxn>
                <a:cxn ang="0">
                  <a:pos x="T8" y="T9"/>
                </a:cxn>
              </a:cxnLst>
              <a:rect l="0" t="0" r="r" b="b"/>
              <a:pathLst>
                <a:path w="8" h="23">
                  <a:moveTo>
                    <a:pt x="3" y="23"/>
                  </a:moveTo>
                  <a:lnTo>
                    <a:pt x="0" y="23"/>
                  </a:lnTo>
                  <a:lnTo>
                    <a:pt x="5" y="0"/>
                  </a:lnTo>
                  <a:lnTo>
                    <a:pt x="8" y="0"/>
                  </a:lnTo>
                  <a:lnTo>
                    <a:pt x="3" y="23"/>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39" name="Freeform 146"/>
            <p:cNvSpPr>
              <a:spLocks/>
            </p:cNvSpPr>
            <p:nvPr/>
          </p:nvSpPr>
          <p:spPr bwMode="auto">
            <a:xfrm>
              <a:off x="4010539" y="3923409"/>
              <a:ext cx="31336" cy="78339"/>
            </a:xfrm>
            <a:custGeom>
              <a:avLst/>
              <a:gdLst>
                <a:gd name="T0" fmla="*/ 5 w 10"/>
                <a:gd name="T1" fmla="*/ 25 h 25"/>
                <a:gd name="T2" fmla="*/ 0 w 10"/>
                <a:gd name="T3" fmla="*/ 23 h 25"/>
                <a:gd name="T4" fmla="*/ 7 w 10"/>
                <a:gd name="T5" fmla="*/ 0 h 25"/>
                <a:gd name="T6" fmla="*/ 10 w 10"/>
                <a:gd name="T7" fmla="*/ 0 h 25"/>
                <a:gd name="T8" fmla="*/ 5 w 10"/>
                <a:gd name="T9" fmla="*/ 25 h 25"/>
              </a:gdLst>
              <a:ahLst/>
              <a:cxnLst>
                <a:cxn ang="0">
                  <a:pos x="T0" y="T1"/>
                </a:cxn>
                <a:cxn ang="0">
                  <a:pos x="T2" y="T3"/>
                </a:cxn>
                <a:cxn ang="0">
                  <a:pos x="T4" y="T5"/>
                </a:cxn>
                <a:cxn ang="0">
                  <a:pos x="T6" y="T7"/>
                </a:cxn>
                <a:cxn ang="0">
                  <a:pos x="T8" y="T9"/>
                </a:cxn>
              </a:cxnLst>
              <a:rect l="0" t="0" r="r" b="b"/>
              <a:pathLst>
                <a:path w="10" h="25">
                  <a:moveTo>
                    <a:pt x="5" y="25"/>
                  </a:moveTo>
                  <a:lnTo>
                    <a:pt x="0" y="23"/>
                  </a:lnTo>
                  <a:lnTo>
                    <a:pt x="7" y="0"/>
                  </a:lnTo>
                  <a:lnTo>
                    <a:pt x="10" y="0"/>
                  </a:lnTo>
                  <a:lnTo>
                    <a:pt x="5"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40" name="Freeform 147"/>
            <p:cNvSpPr>
              <a:spLocks/>
            </p:cNvSpPr>
            <p:nvPr/>
          </p:nvSpPr>
          <p:spPr bwMode="auto">
            <a:xfrm>
              <a:off x="3916532" y="3923409"/>
              <a:ext cx="31336" cy="78339"/>
            </a:xfrm>
            <a:custGeom>
              <a:avLst/>
              <a:gdLst>
                <a:gd name="T0" fmla="*/ 2 w 10"/>
                <a:gd name="T1" fmla="*/ 25 h 25"/>
                <a:gd name="T2" fmla="*/ 0 w 10"/>
                <a:gd name="T3" fmla="*/ 23 h 25"/>
                <a:gd name="T4" fmla="*/ 7 w 10"/>
                <a:gd name="T5" fmla="*/ 0 h 25"/>
                <a:gd name="T6" fmla="*/ 10 w 10"/>
                <a:gd name="T7" fmla="*/ 0 h 25"/>
                <a:gd name="T8" fmla="*/ 2 w 10"/>
                <a:gd name="T9" fmla="*/ 25 h 25"/>
              </a:gdLst>
              <a:ahLst/>
              <a:cxnLst>
                <a:cxn ang="0">
                  <a:pos x="T0" y="T1"/>
                </a:cxn>
                <a:cxn ang="0">
                  <a:pos x="T2" y="T3"/>
                </a:cxn>
                <a:cxn ang="0">
                  <a:pos x="T4" y="T5"/>
                </a:cxn>
                <a:cxn ang="0">
                  <a:pos x="T6" y="T7"/>
                </a:cxn>
                <a:cxn ang="0">
                  <a:pos x="T8" y="T9"/>
                </a:cxn>
              </a:cxnLst>
              <a:rect l="0" t="0" r="r" b="b"/>
              <a:pathLst>
                <a:path w="10" h="25">
                  <a:moveTo>
                    <a:pt x="2" y="25"/>
                  </a:moveTo>
                  <a:lnTo>
                    <a:pt x="0" y="23"/>
                  </a:lnTo>
                  <a:lnTo>
                    <a:pt x="7" y="0"/>
                  </a:lnTo>
                  <a:lnTo>
                    <a:pt x="10" y="0"/>
                  </a:lnTo>
                  <a:lnTo>
                    <a:pt x="2"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41" name="Freeform 149"/>
            <p:cNvSpPr>
              <a:spLocks/>
            </p:cNvSpPr>
            <p:nvPr/>
          </p:nvSpPr>
          <p:spPr bwMode="auto">
            <a:xfrm>
              <a:off x="3813124" y="3923409"/>
              <a:ext cx="40738" cy="78339"/>
            </a:xfrm>
            <a:custGeom>
              <a:avLst/>
              <a:gdLst>
                <a:gd name="T0" fmla="*/ 3 w 13"/>
                <a:gd name="T1" fmla="*/ 25 h 25"/>
                <a:gd name="T2" fmla="*/ 0 w 13"/>
                <a:gd name="T3" fmla="*/ 23 h 25"/>
                <a:gd name="T4" fmla="*/ 10 w 13"/>
                <a:gd name="T5" fmla="*/ 0 h 25"/>
                <a:gd name="T6" fmla="*/ 13 w 13"/>
                <a:gd name="T7" fmla="*/ 0 h 25"/>
                <a:gd name="T8" fmla="*/ 3 w 13"/>
                <a:gd name="T9" fmla="*/ 25 h 25"/>
              </a:gdLst>
              <a:ahLst/>
              <a:cxnLst>
                <a:cxn ang="0">
                  <a:pos x="T0" y="T1"/>
                </a:cxn>
                <a:cxn ang="0">
                  <a:pos x="T2" y="T3"/>
                </a:cxn>
                <a:cxn ang="0">
                  <a:pos x="T4" y="T5"/>
                </a:cxn>
                <a:cxn ang="0">
                  <a:pos x="T6" y="T7"/>
                </a:cxn>
                <a:cxn ang="0">
                  <a:pos x="T8" y="T9"/>
                </a:cxn>
              </a:cxnLst>
              <a:rect l="0" t="0" r="r" b="b"/>
              <a:pathLst>
                <a:path w="13" h="25">
                  <a:moveTo>
                    <a:pt x="3" y="25"/>
                  </a:moveTo>
                  <a:lnTo>
                    <a:pt x="0" y="23"/>
                  </a:lnTo>
                  <a:lnTo>
                    <a:pt x="10" y="0"/>
                  </a:lnTo>
                  <a:lnTo>
                    <a:pt x="13" y="0"/>
                  </a:lnTo>
                  <a:lnTo>
                    <a:pt x="3"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42" name="Freeform 150"/>
            <p:cNvSpPr>
              <a:spLocks/>
            </p:cNvSpPr>
            <p:nvPr/>
          </p:nvSpPr>
          <p:spPr bwMode="auto">
            <a:xfrm>
              <a:off x="3719116" y="3923409"/>
              <a:ext cx="47005" cy="78339"/>
            </a:xfrm>
            <a:custGeom>
              <a:avLst/>
              <a:gdLst>
                <a:gd name="T0" fmla="*/ 3 w 15"/>
                <a:gd name="T1" fmla="*/ 25 h 25"/>
                <a:gd name="T2" fmla="*/ 0 w 15"/>
                <a:gd name="T3" fmla="*/ 23 h 25"/>
                <a:gd name="T4" fmla="*/ 10 w 15"/>
                <a:gd name="T5" fmla="*/ 0 h 25"/>
                <a:gd name="T6" fmla="*/ 15 w 15"/>
                <a:gd name="T7" fmla="*/ 0 h 25"/>
                <a:gd name="T8" fmla="*/ 3 w 15"/>
                <a:gd name="T9" fmla="*/ 25 h 25"/>
              </a:gdLst>
              <a:ahLst/>
              <a:cxnLst>
                <a:cxn ang="0">
                  <a:pos x="T0" y="T1"/>
                </a:cxn>
                <a:cxn ang="0">
                  <a:pos x="T2" y="T3"/>
                </a:cxn>
                <a:cxn ang="0">
                  <a:pos x="T4" y="T5"/>
                </a:cxn>
                <a:cxn ang="0">
                  <a:pos x="T6" y="T7"/>
                </a:cxn>
                <a:cxn ang="0">
                  <a:pos x="T8" y="T9"/>
                </a:cxn>
              </a:cxnLst>
              <a:rect l="0" t="0" r="r" b="b"/>
              <a:pathLst>
                <a:path w="15" h="25">
                  <a:moveTo>
                    <a:pt x="3" y="25"/>
                  </a:moveTo>
                  <a:lnTo>
                    <a:pt x="0" y="23"/>
                  </a:lnTo>
                  <a:lnTo>
                    <a:pt x="10" y="0"/>
                  </a:lnTo>
                  <a:lnTo>
                    <a:pt x="15" y="0"/>
                  </a:lnTo>
                  <a:lnTo>
                    <a:pt x="3"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43" name="Freeform 151"/>
            <p:cNvSpPr>
              <a:spLocks/>
            </p:cNvSpPr>
            <p:nvPr/>
          </p:nvSpPr>
          <p:spPr bwMode="auto">
            <a:xfrm>
              <a:off x="3618841" y="3923409"/>
              <a:ext cx="53272" cy="78339"/>
            </a:xfrm>
            <a:custGeom>
              <a:avLst/>
              <a:gdLst>
                <a:gd name="T0" fmla="*/ 2 w 17"/>
                <a:gd name="T1" fmla="*/ 25 h 25"/>
                <a:gd name="T2" fmla="*/ 0 w 17"/>
                <a:gd name="T3" fmla="*/ 23 h 25"/>
                <a:gd name="T4" fmla="*/ 12 w 17"/>
                <a:gd name="T5" fmla="*/ 0 h 25"/>
                <a:gd name="T6" fmla="*/ 17 w 17"/>
                <a:gd name="T7" fmla="*/ 0 h 25"/>
                <a:gd name="T8" fmla="*/ 2 w 17"/>
                <a:gd name="T9" fmla="*/ 25 h 25"/>
              </a:gdLst>
              <a:ahLst/>
              <a:cxnLst>
                <a:cxn ang="0">
                  <a:pos x="T0" y="T1"/>
                </a:cxn>
                <a:cxn ang="0">
                  <a:pos x="T2" y="T3"/>
                </a:cxn>
                <a:cxn ang="0">
                  <a:pos x="T4" y="T5"/>
                </a:cxn>
                <a:cxn ang="0">
                  <a:pos x="T6" y="T7"/>
                </a:cxn>
                <a:cxn ang="0">
                  <a:pos x="T8" y="T9"/>
                </a:cxn>
              </a:cxnLst>
              <a:rect l="0" t="0" r="r" b="b"/>
              <a:pathLst>
                <a:path w="17" h="25">
                  <a:moveTo>
                    <a:pt x="2" y="25"/>
                  </a:moveTo>
                  <a:lnTo>
                    <a:pt x="0" y="23"/>
                  </a:lnTo>
                  <a:lnTo>
                    <a:pt x="12" y="0"/>
                  </a:lnTo>
                  <a:lnTo>
                    <a:pt x="17" y="0"/>
                  </a:lnTo>
                  <a:lnTo>
                    <a:pt x="2"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44" name="Freeform 152"/>
            <p:cNvSpPr>
              <a:spLocks/>
            </p:cNvSpPr>
            <p:nvPr/>
          </p:nvSpPr>
          <p:spPr bwMode="auto">
            <a:xfrm>
              <a:off x="3515431" y="3914007"/>
              <a:ext cx="62672" cy="87741"/>
            </a:xfrm>
            <a:custGeom>
              <a:avLst/>
              <a:gdLst>
                <a:gd name="T0" fmla="*/ 5 w 20"/>
                <a:gd name="T1" fmla="*/ 28 h 28"/>
                <a:gd name="T2" fmla="*/ 0 w 20"/>
                <a:gd name="T3" fmla="*/ 26 h 28"/>
                <a:gd name="T4" fmla="*/ 15 w 20"/>
                <a:gd name="T5" fmla="*/ 0 h 28"/>
                <a:gd name="T6" fmla="*/ 20 w 20"/>
                <a:gd name="T7" fmla="*/ 3 h 28"/>
                <a:gd name="T8" fmla="*/ 5 w 20"/>
                <a:gd name="T9" fmla="*/ 28 h 28"/>
              </a:gdLst>
              <a:ahLst/>
              <a:cxnLst>
                <a:cxn ang="0">
                  <a:pos x="T0" y="T1"/>
                </a:cxn>
                <a:cxn ang="0">
                  <a:pos x="T2" y="T3"/>
                </a:cxn>
                <a:cxn ang="0">
                  <a:pos x="T4" y="T5"/>
                </a:cxn>
                <a:cxn ang="0">
                  <a:pos x="T6" y="T7"/>
                </a:cxn>
                <a:cxn ang="0">
                  <a:pos x="T8" y="T9"/>
                </a:cxn>
              </a:cxnLst>
              <a:rect l="0" t="0" r="r" b="b"/>
              <a:pathLst>
                <a:path w="20" h="28">
                  <a:moveTo>
                    <a:pt x="5" y="28"/>
                  </a:moveTo>
                  <a:lnTo>
                    <a:pt x="0" y="26"/>
                  </a:lnTo>
                  <a:lnTo>
                    <a:pt x="15" y="0"/>
                  </a:lnTo>
                  <a:lnTo>
                    <a:pt x="20" y="3"/>
                  </a:lnTo>
                  <a:lnTo>
                    <a:pt x="5" y="28"/>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45" name="Freeform 153"/>
            <p:cNvSpPr>
              <a:spLocks/>
            </p:cNvSpPr>
            <p:nvPr/>
          </p:nvSpPr>
          <p:spPr bwMode="auto">
            <a:xfrm>
              <a:off x="3421423" y="3914007"/>
              <a:ext cx="62672" cy="87741"/>
            </a:xfrm>
            <a:custGeom>
              <a:avLst/>
              <a:gdLst>
                <a:gd name="T0" fmla="*/ 3 w 20"/>
                <a:gd name="T1" fmla="*/ 28 h 28"/>
                <a:gd name="T2" fmla="*/ 0 w 20"/>
                <a:gd name="T3" fmla="*/ 26 h 28"/>
                <a:gd name="T4" fmla="*/ 18 w 20"/>
                <a:gd name="T5" fmla="*/ 0 h 28"/>
                <a:gd name="T6" fmla="*/ 20 w 20"/>
                <a:gd name="T7" fmla="*/ 3 h 28"/>
                <a:gd name="T8" fmla="*/ 3 w 20"/>
                <a:gd name="T9" fmla="*/ 28 h 28"/>
              </a:gdLst>
              <a:ahLst/>
              <a:cxnLst>
                <a:cxn ang="0">
                  <a:pos x="T0" y="T1"/>
                </a:cxn>
                <a:cxn ang="0">
                  <a:pos x="T2" y="T3"/>
                </a:cxn>
                <a:cxn ang="0">
                  <a:pos x="T4" y="T5"/>
                </a:cxn>
                <a:cxn ang="0">
                  <a:pos x="T6" y="T7"/>
                </a:cxn>
                <a:cxn ang="0">
                  <a:pos x="T8" y="T9"/>
                </a:cxn>
              </a:cxnLst>
              <a:rect l="0" t="0" r="r" b="b"/>
              <a:pathLst>
                <a:path w="20" h="28">
                  <a:moveTo>
                    <a:pt x="3" y="28"/>
                  </a:moveTo>
                  <a:lnTo>
                    <a:pt x="0" y="26"/>
                  </a:lnTo>
                  <a:lnTo>
                    <a:pt x="18" y="0"/>
                  </a:lnTo>
                  <a:lnTo>
                    <a:pt x="20" y="3"/>
                  </a:lnTo>
                  <a:lnTo>
                    <a:pt x="3" y="28"/>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46" name="Freeform 158"/>
            <p:cNvSpPr>
              <a:spLocks/>
            </p:cNvSpPr>
            <p:nvPr/>
          </p:nvSpPr>
          <p:spPr bwMode="auto">
            <a:xfrm>
              <a:off x="4471179" y="3845068"/>
              <a:ext cx="25069" cy="78339"/>
            </a:xfrm>
            <a:custGeom>
              <a:avLst/>
              <a:gdLst>
                <a:gd name="T0" fmla="*/ 3 w 8"/>
                <a:gd name="T1" fmla="*/ 25 h 25"/>
                <a:gd name="T2" fmla="*/ 0 w 8"/>
                <a:gd name="T3" fmla="*/ 0 h 25"/>
                <a:gd name="T4" fmla="*/ 5 w 8"/>
                <a:gd name="T5" fmla="*/ 0 h 25"/>
                <a:gd name="T6" fmla="*/ 8 w 8"/>
                <a:gd name="T7" fmla="*/ 25 h 25"/>
                <a:gd name="T8" fmla="*/ 3 w 8"/>
                <a:gd name="T9" fmla="*/ 25 h 25"/>
              </a:gdLst>
              <a:ahLst/>
              <a:cxnLst>
                <a:cxn ang="0">
                  <a:pos x="T0" y="T1"/>
                </a:cxn>
                <a:cxn ang="0">
                  <a:pos x="T2" y="T3"/>
                </a:cxn>
                <a:cxn ang="0">
                  <a:pos x="T4" y="T5"/>
                </a:cxn>
                <a:cxn ang="0">
                  <a:pos x="T6" y="T7"/>
                </a:cxn>
                <a:cxn ang="0">
                  <a:pos x="T8" y="T9"/>
                </a:cxn>
              </a:cxnLst>
              <a:rect l="0" t="0" r="r" b="b"/>
              <a:pathLst>
                <a:path w="8" h="25">
                  <a:moveTo>
                    <a:pt x="3" y="25"/>
                  </a:moveTo>
                  <a:lnTo>
                    <a:pt x="0" y="0"/>
                  </a:lnTo>
                  <a:lnTo>
                    <a:pt x="5" y="0"/>
                  </a:lnTo>
                  <a:lnTo>
                    <a:pt x="8" y="25"/>
                  </a:lnTo>
                  <a:lnTo>
                    <a:pt x="3"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47" name="Rectangle 159"/>
            <p:cNvSpPr>
              <a:spLocks noChangeArrowheads="1"/>
            </p:cNvSpPr>
            <p:nvPr/>
          </p:nvSpPr>
          <p:spPr bwMode="auto">
            <a:xfrm>
              <a:off x="4386571" y="3845068"/>
              <a:ext cx="15669" cy="78339"/>
            </a:xfrm>
            <a:prstGeom prst="rect">
              <a:avLst/>
            </a:prstGeom>
            <a:solidFill>
              <a:srgbClr val="6D6E6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48" name="Freeform 160"/>
            <p:cNvSpPr>
              <a:spLocks/>
            </p:cNvSpPr>
            <p:nvPr/>
          </p:nvSpPr>
          <p:spPr bwMode="auto">
            <a:xfrm>
              <a:off x="4292563" y="3845068"/>
              <a:ext cx="15669" cy="78339"/>
            </a:xfrm>
            <a:custGeom>
              <a:avLst/>
              <a:gdLst>
                <a:gd name="T0" fmla="*/ 5 w 5"/>
                <a:gd name="T1" fmla="*/ 25 h 25"/>
                <a:gd name="T2" fmla="*/ 0 w 5"/>
                <a:gd name="T3" fmla="*/ 25 h 25"/>
                <a:gd name="T4" fmla="*/ 2 w 5"/>
                <a:gd name="T5" fmla="*/ 0 h 25"/>
                <a:gd name="T6" fmla="*/ 5 w 5"/>
                <a:gd name="T7" fmla="*/ 0 h 25"/>
                <a:gd name="T8" fmla="*/ 5 w 5"/>
                <a:gd name="T9" fmla="*/ 25 h 25"/>
              </a:gdLst>
              <a:ahLst/>
              <a:cxnLst>
                <a:cxn ang="0">
                  <a:pos x="T0" y="T1"/>
                </a:cxn>
                <a:cxn ang="0">
                  <a:pos x="T2" y="T3"/>
                </a:cxn>
                <a:cxn ang="0">
                  <a:pos x="T4" y="T5"/>
                </a:cxn>
                <a:cxn ang="0">
                  <a:pos x="T6" y="T7"/>
                </a:cxn>
                <a:cxn ang="0">
                  <a:pos x="T8" y="T9"/>
                </a:cxn>
              </a:cxnLst>
              <a:rect l="0" t="0" r="r" b="b"/>
              <a:pathLst>
                <a:path w="5" h="25">
                  <a:moveTo>
                    <a:pt x="5" y="25"/>
                  </a:moveTo>
                  <a:lnTo>
                    <a:pt x="0" y="25"/>
                  </a:lnTo>
                  <a:lnTo>
                    <a:pt x="2" y="0"/>
                  </a:lnTo>
                  <a:lnTo>
                    <a:pt x="5" y="0"/>
                  </a:lnTo>
                  <a:lnTo>
                    <a:pt x="5"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49" name="Freeform 161"/>
            <p:cNvSpPr>
              <a:spLocks/>
            </p:cNvSpPr>
            <p:nvPr/>
          </p:nvSpPr>
          <p:spPr bwMode="auto">
            <a:xfrm>
              <a:off x="4198555" y="3845068"/>
              <a:ext cx="21936" cy="78339"/>
            </a:xfrm>
            <a:custGeom>
              <a:avLst/>
              <a:gdLst>
                <a:gd name="T0" fmla="*/ 5 w 7"/>
                <a:gd name="T1" fmla="*/ 25 h 25"/>
                <a:gd name="T2" fmla="*/ 0 w 7"/>
                <a:gd name="T3" fmla="*/ 25 h 25"/>
                <a:gd name="T4" fmla="*/ 2 w 7"/>
                <a:gd name="T5" fmla="*/ 0 h 25"/>
                <a:gd name="T6" fmla="*/ 7 w 7"/>
                <a:gd name="T7" fmla="*/ 0 h 25"/>
                <a:gd name="T8" fmla="*/ 5 w 7"/>
                <a:gd name="T9" fmla="*/ 25 h 25"/>
              </a:gdLst>
              <a:ahLst/>
              <a:cxnLst>
                <a:cxn ang="0">
                  <a:pos x="T0" y="T1"/>
                </a:cxn>
                <a:cxn ang="0">
                  <a:pos x="T2" y="T3"/>
                </a:cxn>
                <a:cxn ang="0">
                  <a:pos x="T4" y="T5"/>
                </a:cxn>
                <a:cxn ang="0">
                  <a:pos x="T6" y="T7"/>
                </a:cxn>
                <a:cxn ang="0">
                  <a:pos x="T8" y="T9"/>
                </a:cxn>
              </a:cxnLst>
              <a:rect l="0" t="0" r="r" b="b"/>
              <a:pathLst>
                <a:path w="7" h="25">
                  <a:moveTo>
                    <a:pt x="5" y="25"/>
                  </a:moveTo>
                  <a:lnTo>
                    <a:pt x="0" y="25"/>
                  </a:lnTo>
                  <a:lnTo>
                    <a:pt x="2" y="0"/>
                  </a:lnTo>
                  <a:lnTo>
                    <a:pt x="7" y="0"/>
                  </a:lnTo>
                  <a:lnTo>
                    <a:pt x="5"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50" name="Freeform 162"/>
            <p:cNvSpPr>
              <a:spLocks/>
            </p:cNvSpPr>
            <p:nvPr/>
          </p:nvSpPr>
          <p:spPr bwMode="auto">
            <a:xfrm>
              <a:off x="4104547" y="3845068"/>
              <a:ext cx="31336" cy="78339"/>
            </a:xfrm>
            <a:custGeom>
              <a:avLst/>
              <a:gdLst>
                <a:gd name="T0" fmla="*/ 5 w 10"/>
                <a:gd name="T1" fmla="*/ 25 h 25"/>
                <a:gd name="T2" fmla="*/ 0 w 10"/>
                <a:gd name="T3" fmla="*/ 25 h 25"/>
                <a:gd name="T4" fmla="*/ 5 w 10"/>
                <a:gd name="T5" fmla="*/ 0 h 25"/>
                <a:gd name="T6" fmla="*/ 10 w 10"/>
                <a:gd name="T7" fmla="*/ 2 h 25"/>
                <a:gd name="T8" fmla="*/ 5 w 10"/>
                <a:gd name="T9" fmla="*/ 25 h 25"/>
              </a:gdLst>
              <a:ahLst/>
              <a:cxnLst>
                <a:cxn ang="0">
                  <a:pos x="T0" y="T1"/>
                </a:cxn>
                <a:cxn ang="0">
                  <a:pos x="T2" y="T3"/>
                </a:cxn>
                <a:cxn ang="0">
                  <a:pos x="T4" y="T5"/>
                </a:cxn>
                <a:cxn ang="0">
                  <a:pos x="T6" y="T7"/>
                </a:cxn>
                <a:cxn ang="0">
                  <a:pos x="T8" y="T9"/>
                </a:cxn>
              </a:cxnLst>
              <a:rect l="0" t="0" r="r" b="b"/>
              <a:pathLst>
                <a:path w="10" h="25">
                  <a:moveTo>
                    <a:pt x="5" y="25"/>
                  </a:moveTo>
                  <a:lnTo>
                    <a:pt x="0" y="25"/>
                  </a:lnTo>
                  <a:lnTo>
                    <a:pt x="5" y="0"/>
                  </a:lnTo>
                  <a:lnTo>
                    <a:pt x="10" y="2"/>
                  </a:lnTo>
                  <a:lnTo>
                    <a:pt x="5"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51" name="Freeform 163"/>
            <p:cNvSpPr>
              <a:spLocks/>
            </p:cNvSpPr>
            <p:nvPr/>
          </p:nvSpPr>
          <p:spPr bwMode="auto">
            <a:xfrm>
              <a:off x="4010539" y="3845068"/>
              <a:ext cx="37603" cy="78339"/>
            </a:xfrm>
            <a:custGeom>
              <a:avLst/>
              <a:gdLst>
                <a:gd name="T0" fmla="*/ 5 w 12"/>
                <a:gd name="T1" fmla="*/ 25 h 25"/>
                <a:gd name="T2" fmla="*/ 0 w 12"/>
                <a:gd name="T3" fmla="*/ 25 h 25"/>
                <a:gd name="T4" fmla="*/ 7 w 12"/>
                <a:gd name="T5" fmla="*/ 0 h 25"/>
                <a:gd name="T6" fmla="*/ 12 w 12"/>
                <a:gd name="T7" fmla="*/ 2 h 25"/>
                <a:gd name="T8" fmla="*/ 5 w 12"/>
                <a:gd name="T9" fmla="*/ 25 h 25"/>
              </a:gdLst>
              <a:ahLst/>
              <a:cxnLst>
                <a:cxn ang="0">
                  <a:pos x="T0" y="T1"/>
                </a:cxn>
                <a:cxn ang="0">
                  <a:pos x="T2" y="T3"/>
                </a:cxn>
                <a:cxn ang="0">
                  <a:pos x="T4" y="T5"/>
                </a:cxn>
                <a:cxn ang="0">
                  <a:pos x="T6" y="T7"/>
                </a:cxn>
                <a:cxn ang="0">
                  <a:pos x="T8" y="T9"/>
                </a:cxn>
              </a:cxnLst>
              <a:rect l="0" t="0" r="r" b="b"/>
              <a:pathLst>
                <a:path w="12" h="25">
                  <a:moveTo>
                    <a:pt x="5" y="25"/>
                  </a:moveTo>
                  <a:lnTo>
                    <a:pt x="0" y="25"/>
                  </a:lnTo>
                  <a:lnTo>
                    <a:pt x="7" y="0"/>
                  </a:lnTo>
                  <a:lnTo>
                    <a:pt x="12" y="2"/>
                  </a:lnTo>
                  <a:lnTo>
                    <a:pt x="5"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52" name="Freeform 164"/>
            <p:cNvSpPr>
              <a:spLocks/>
            </p:cNvSpPr>
            <p:nvPr/>
          </p:nvSpPr>
          <p:spPr bwMode="auto">
            <a:xfrm>
              <a:off x="3916532" y="3845068"/>
              <a:ext cx="37603" cy="78339"/>
            </a:xfrm>
            <a:custGeom>
              <a:avLst/>
              <a:gdLst>
                <a:gd name="T0" fmla="*/ 5 w 12"/>
                <a:gd name="T1" fmla="*/ 25 h 25"/>
                <a:gd name="T2" fmla="*/ 0 w 12"/>
                <a:gd name="T3" fmla="*/ 25 h 25"/>
                <a:gd name="T4" fmla="*/ 10 w 12"/>
                <a:gd name="T5" fmla="*/ 0 h 25"/>
                <a:gd name="T6" fmla="*/ 12 w 12"/>
                <a:gd name="T7" fmla="*/ 2 h 25"/>
                <a:gd name="T8" fmla="*/ 5 w 12"/>
                <a:gd name="T9" fmla="*/ 25 h 25"/>
              </a:gdLst>
              <a:ahLst/>
              <a:cxnLst>
                <a:cxn ang="0">
                  <a:pos x="T0" y="T1"/>
                </a:cxn>
                <a:cxn ang="0">
                  <a:pos x="T2" y="T3"/>
                </a:cxn>
                <a:cxn ang="0">
                  <a:pos x="T4" y="T5"/>
                </a:cxn>
                <a:cxn ang="0">
                  <a:pos x="T6" y="T7"/>
                </a:cxn>
                <a:cxn ang="0">
                  <a:pos x="T8" y="T9"/>
                </a:cxn>
              </a:cxnLst>
              <a:rect l="0" t="0" r="r" b="b"/>
              <a:pathLst>
                <a:path w="12" h="25">
                  <a:moveTo>
                    <a:pt x="5" y="25"/>
                  </a:moveTo>
                  <a:lnTo>
                    <a:pt x="0" y="25"/>
                  </a:lnTo>
                  <a:lnTo>
                    <a:pt x="10" y="0"/>
                  </a:lnTo>
                  <a:lnTo>
                    <a:pt x="12" y="2"/>
                  </a:lnTo>
                  <a:lnTo>
                    <a:pt x="5"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53" name="Freeform 165"/>
            <p:cNvSpPr>
              <a:spLocks/>
            </p:cNvSpPr>
            <p:nvPr/>
          </p:nvSpPr>
          <p:spPr bwMode="auto">
            <a:xfrm>
              <a:off x="3828791" y="3845068"/>
              <a:ext cx="40738" cy="78339"/>
            </a:xfrm>
            <a:custGeom>
              <a:avLst/>
              <a:gdLst>
                <a:gd name="T0" fmla="*/ 3 w 13"/>
                <a:gd name="T1" fmla="*/ 25 h 25"/>
                <a:gd name="T2" fmla="*/ 0 w 13"/>
                <a:gd name="T3" fmla="*/ 25 h 25"/>
                <a:gd name="T4" fmla="*/ 10 w 13"/>
                <a:gd name="T5" fmla="*/ 0 h 25"/>
                <a:gd name="T6" fmla="*/ 13 w 13"/>
                <a:gd name="T7" fmla="*/ 2 h 25"/>
                <a:gd name="T8" fmla="*/ 3 w 13"/>
                <a:gd name="T9" fmla="*/ 25 h 25"/>
              </a:gdLst>
              <a:ahLst/>
              <a:cxnLst>
                <a:cxn ang="0">
                  <a:pos x="T0" y="T1"/>
                </a:cxn>
                <a:cxn ang="0">
                  <a:pos x="T2" y="T3"/>
                </a:cxn>
                <a:cxn ang="0">
                  <a:pos x="T4" y="T5"/>
                </a:cxn>
                <a:cxn ang="0">
                  <a:pos x="T6" y="T7"/>
                </a:cxn>
                <a:cxn ang="0">
                  <a:pos x="T8" y="T9"/>
                </a:cxn>
              </a:cxnLst>
              <a:rect l="0" t="0" r="r" b="b"/>
              <a:pathLst>
                <a:path w="13" h="25">
                  <a:moveTo>
                    <a:pt x="3" y="25"/>
                  </a:moveTo>
                  <a:lnTo>
                    <a:pt x="0" y="25"/>
                  </a:lnTo>
                  <a:lnTo>
                    <a:pt x="10" y="0"/>
                  </a:lnTo>
                  <a:lnTo>
                    <a:pt x="13" y="2"/>
                  </a:lnTo>
                  <a:lnTo>
                    <a:pt x="3"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54" name="Freeform 166"/>
            <p:cNvSpPr>
              <a:spLocks/>
            </p:cNvSpPr>
            <p:nvPr/>
          </p:nvSpPr>
          <p:spPr bwMode="auto">
            <a:xfrm>
              <a:off x="3546767" y="3845068"/>
              <a:ext cx="62672" cy="78339"/>
            </a:xfrm>
            <a:custGeom>
              <a:avLst/>
              <a:gdLst>
                <a:gd name="T0" fmla="*/ 5 w 20"/>
                <a:gd name="T1" fmla="*/ 25 h 25"/>
                <a:gd name="T2" fmla="*/ 0 w 20"/>
                <a:gd name="T3" fmla="*/ 22 h 25"/>
                <a:gd name="T4" fmla="*/ 18 w 20"/>
                <a:gd name="T5" fmla="*/ 0 h 25"/>
                <a:gd name="T6" fmla="*/ 20 w 20"/>
                <a:gd name="T7" fmla="*/ 2 h 25"/>
                <a:gd name="T8" fmla="*/ 5 w 20"/>
                <a:gd name="T9" fmla="*/ 25 h 25"/>
              </a:gdLst>
              <a:ahLst/>
              <a:cxnLst>
                <a:cxn ang="0">
                  <a:pos x="T0" y="T1"/>
                </a:cxn>
                <a:cxn ang="0">
                  <a:pos x="T2" y="T3"/>
                </a:cxn>
                <a:cxn ang="0">
                  <a:pos x="T4" y="T5"/>
                </a:cxn>
                <a:cxn ang="0">
                  <a:pos x="T6" y="T7"/>
                </a:cxn>
                <a:cxn ang="0">
                  <a:pos x="T8" y="T9"/>
                </a:cxn>
              </a:cxnLst>
              <a:rect l="0" t="0" r="r" b="b"/>
              <a:pathLst>
                <a:path w="20" h="25">
                  <a:moveTo>
                    <a:pt x="5" y="25"/>
                  </a:moveTo>
                  <a:lnTo>
                    <a:pt x="0" y="22"/>
                  </a:lnTo>
                  <a:lnTo>
                    <a:pt x="18" y="0"/>
                  </a:lnTo>
                  <a:lnTo>
                    <a:pt x="20" y="2"/>
                  </a:lnTo>
                  <a:lnTo>
                    <a:pt x="5"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55" name="Freeform 167"/>
            <p:cNvSpPr>
              <a:spLocks/>
            </p:cNvSpPr>
            <p:nvPr/>
          </p:nvSpPr>
          <p:spPr bwMode="auto">
            <a:xfrm>
              <a:off x="3900865" y="3782396"/>
              <a:ext cx="37603" cy="68939"/>
            </a:xfrm>
            <a:custGeom>
              <a:avLst/>
              <a:gdLst>
                <a:gd name="T0" fmla="*/ 5 w 12"/>
                <a:gd name="T1" fmla="*/ 22 h 22"/>
                <a:gd name="T2" fmla="*/ 0 w 12"/>
                <a:gd name="T3" fmla="*/ 20 h 22"/>
                <a:gd name="T4" fmla="*/ 10 w 12"/>
                <a:gd name="T5" fmla="*/ 0 h 22"/>
                <a:gd name="T6" fmla="*/ 12 w 12"/>
                <a:gd name="T7" fmla="*/ 0 h 22"/>
                <a:gd name="T8" fmla="*/ 5 w 12"/>
                <a:gd name="T9" fmla="*/ 22 h 22"/>
              </a:gdLst>
              <a:ahLst/>
              <a:cxnLst>
                <a:cxn ang="0">
                  <a:pos x="T0" y="T1"/>
                </a:cxn>
                <a:cxn ang="0">
                  <a:pos x="T2" y="T3"/>
                </a:cxn>
                <a:cxn ang="0">
                  <a:pos x="T4" y="T5"/>
                </a:cxn>
                <a:cxn ang="0">
                  <a:pos x="T6" y="T7"/>
                </a:cxn>
                <a:cxn ang="0">
                  <a:pos x="T8" y="T9"/>
                </a:cxn>
              </a:cxnLst>
              <a:rect l="0" t="0" r="r" b="b"/>
              <a:pathLst>
                <a:path w="12" h="22">
                  <a:moveTo>
                    <a:pt x="5" y="22"/>
                  </a:moveTo>
                  <a:lnTo>
                    <a:pt x="0" y="20"/>
                  </a:lnTo>
                  <a:lnTo>
                    <a:pt x="10" y="0"/>
                  </a:lnTo>
                  <a:lnTo>
                    <a:pt x="12" y="0"/>
                  </a:lnTo>
                  <a:lnTo>
                    <a:pt x="5" y="22"/>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56" name="Freeform 168"/>
            <p:cNvSpPr>
              <a:spLocks/>
            </p:cNvSpPr>
            <p:nvPr/>
          </p:nvSpPr>
          <p:spPr bwMode="auto">
            <a:xfrm>
              <a:off x="3813124" y="3782396"/>
              <a:ext cx="47005" cy="68939"/>
            </a:xfrm>
            <a:custGeom>
              <a:avLst/>
              <a:gdLst>
                <a:gd name="T0" fmla="*/ 5 w 15"/>
                <a:gd name="T1" fmla="*/ 22 h 22"/>
                <a:gd name="T2" fmla="*/ 0 w 15"/>
                <a:gd name="T3" fmla="*/ 20 h 22"/>
                <a:gd name="T4" fmla="*/ 13 w 15"/>
                <a:gd name="T5" fmla="*/ 0 h 22"/>
                <a:gd name="T6" fmla="*/ 15 w 15"/>
                <a:gd name="T7" fmla="*/ 0 h 22"/>
                <a:gd name="T8" fmla="*/ 5 w 15"/>
                <a:gd name="T9" fmla="*/ 22 h 22"/>
              </a:gdLst>
              <a:ahLst/>
              <a:cxnLst>
                <a:cxn ang="0">
                  <a:pos x="T0" y="T1"/>
                </a:cxn>
                <a:cxn ang="0">
                  <a:pos x="T2" y="T3"/>
                </a:cxn>
                <a:cxn ang="0">
                  <a:pos x="T4" y="T5"/>
                </a:cxn>
                <a:cxn ang="0">
                  <a:pos x="T6" y="T7"/>
                </a:cxn>
                <a:cxn ang="0">
                  <a:pos x="T8" y="T9"/>
                </a:cxn>
              </a:cxnLst>
              <a:rect l="0" t="0" r="r" b="b"/>
              <a:pathLst>
                <a:path w="15" h="22">
                  <a:moveTo>
                    <a:pt x="5" y="22"/>
                  </a:moveTo>
                  <a:lnTo>
                    <a:pt x="0" y="20"/>
                  </a:lnTo>
                  <a:lnTo>
                    <a:pt x="13" y="0"/>
                  </a:lnTo>
                  <a:lnTo>
                    <a:pt x="15" y="0"/>
                  </a:lnTo>
                  <a:lnTo>
                    <a:pt x="5" y="22"/>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57" name="Freeform 169"/>
            <p:cNvSpPr>
              <a:spLocks/>
            </p:cNvSpPr>
            <p:nvPr/>
          </p:nvSpPr>
          <p:spPr bwMode="auto">
            <a:xfrm>
              <a:off x="3985471" y="3782396"/>
              <a:ext cx="40738" cy="68939"/>
            </a:xfrm>
            <a:custGeom>
              <a:avLst/>
              <a:gdLst>
                <a:gd name="T0" fmla="*/ 5 w 13"/>
                <a:gd name="T1" fmla="*/ 22 h 22"/>
                <a:gd name="T2" fmla="*/ 0 w 13"/>
                <a:gd name="T3" fmla="*/ 20 h 22"/>
                <a:gd name="T4" fmla="*/ 8 w 13"/>
                <a:gd name="T5" fmla="*/ 0 h 22"/>
                <a:gd name="T6" fmla="*/ 13 w 13"/>
                <a:gd name="T7" fmla="*/ 0 h 22"/>
                <a:gd name="T8" fmla="*/ 5 w 13"/>
                <a:gd name="T9" fmla="*/ 22 h 22"/>
              </a:gdLst>
              <a:ahLst/>
              <a:cxnLst>
                <a:cxn ang="0">
                  <a:pos x="T0" y="T1"/>
                </a:cxn>
                <a:cxn ang="0">
                  <a:pos x="T2" y="T3"/>
                </a:cxn>
                <a:cxn ang="0">
                  <a:pos x="T4" y="T5"/>
                </a:cxn>
                <a:cxn ang="0">
                  <a:pos x="T6" y="T7"/>
                </a:cxn>
                <a:cxn ang="0">
                  <a:pos x="T8" y="T9"/>
                </a:cxn>
              </a:cxnLst>
              <a:rect l="0" t="0" r="r" b="b"/>
              <a:pathLst>
                <a:path w="13" h="22">
                  <a:moveTo>
                    <a:pt x="5" y="22"/>
                  </a:moveTo>
                  <a:lnTo>
                    <a:pt x="0" y="20"/>
                  </a:lnTo>
                  <a:lnTo>
                    <a:pt x="8" y="0"/>
                  </a:lnTo>
                  <a:lnTo>
                    <a:pt x="13" y="0"/>
                  </a:lnTo>
                  <a:lnTo>
                    <a:pt x="5" y="22"/>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58" name="Freeform 170"/>
            <p:cNvSpPr>
              <a:spLocks/>
            </p:cNvSpPr>
            <p:nvPr/>
          </p:nvSpPr>
          <p:spPr bwMode="auto">
            <a:xfrm>
              <a:off x="4079479" y="3788663"/>
              <a:ext cx="25069" cy="62672"/>
            </a:xfrm>
            <a:custGeom>
              <a:avLst/>
              <a:gdLst>
                <a:gd name="T0" fmla="*/ 3 w 8"/>
                <a:gd name="T1" fmla="*/ 20 h 20"/>
                <a:gd name="T2" fmla="*/ 0 w 8"/>
                <a:gd name="T3" fmla="*/ 18 h 20"/>
                <a:gd name="T4" fmla="*/ 3 w 8"/>
                <a:gd name="T5" fmla="*/ 0 h 20"/>
                <a:gd name="T6" fmla="*/ 8 w 8"/>
                <a:gd name="T7" fmla="*/ 0 h 20"/>
                <a:gd name="T8" fmla="*/ 3 w 8"/>
                <a:gd name="T9" fmla="*/ 20 h 20"/>
              </a:gdLst>
              <a:ahLst/>
              <a:cxnLst>
                <a:cxn ang="0">
                  <a:pos x="T0" y="T1"/>
                </a:cxn>
                <a:cxn ang="0">
                  <a:pos x="T2" y="T3"/>
                </a:cxn>
                <a:cxn ang="0">
                  <a:pos x="T4" y="T5"/>
                </a:cxn>
                <a:cxn ang="0">
                  <a:pos x="T6" y="T7"/>
                </a:cxn>
                <a:cxn ang="0">
                  <a:pos x="T8" y="T9"/>
                </a:cxn>
              </a:cxnLst>
              <a:rect l="0" t="0" r="r" b="b"/>
              <a:pathLst>
                <a:path w="8" h="20">
                  <a:moveTo>
                    <a:pt x="3" y="20"/>
                  </a:moveTo>
                  <a:lnTo>
                    <a:pt x="0" y="18"/>
                  </a:lnTo>
                  <a:lnTo>
                    <a:pt x="3" y="0"/>
                  </a:lnTo>
                  <a:lnTo>
                    <a:pt x="8" y="0"/>
                  </a:lnTo>
                  <a:lnTo>
                    <a:pt x="3" y="20"/>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59" name="Freeform 171"/>
            <p:cNvSpPr>
              <a:spLocks/>
            </p:cNvSpPr>
            <p:nvPr/>
          </p:nvSpPr>
          <p:spPr bwMode="auto">
            <a:xfrm>
              <a:off x="4167219" y="3782396"/>
              <a:ext cx="21936" cy="62672"/>
            </a:xfrm>
            <a:custGeom>
              <a:avLst/>
              <a:gdLst>
                <a:gd name="T0" fmla="*/ 2 w 7"/>
                <a:gd name="T1" fmla="*/ 20 h 20"/>
                <a:gd name="T2" fmla="*/ 0 w 7"/>
                <a:gd name="T3" fmla="*/ 20 h 20"/>
                <a:gd name="T4" fmla="*/ 2 w 7"/>
                <a:gd name="T5" fmla="*/ 0 h 20"/>
                <a:gd name="T6" fmla="*/ 7 w 7"/>
                <a:gd name="T7" fmla="*/ 0 h 20"/>
                <a:gd name="T8" fmla="*/ 2 w 7"/>
                <a:gd name="T9" fmla="*/ 20 h 20"/>
              </a:gdLst>
              <a:ahLst/>
              <a:cxnLst>
                <a:cxn ang="0">
                  <a:pos x="T0" y="T1"/>
                </a:cxn>
                <a:cxn ang="0">
                  <a:pos x="T2" y="T3"/>
                </a:cxn>
                <a:cxn ang="0">
                  <a:pos x="T4" y="T5"/>
                </a:cxn>
                <a:cxn ang="0">
                  <a:pos x="T6" y="T7"/>
                </a:cxn>
                <a:cxn ang="0">
                  <a:pos x="T8" y="T9"/>
                </a:cxn>
              </a:cxnLst>
              <a:rect l="0" t="0" r="r" b="b"/>
              <a:pathLst>
                <a:path w="7" h="20">
                  <a:moveTo>
                    <a:pt x="2" y="20"/>
                  </a:moveTo>
                  <a:lnTo>
                    <a:pt x="0" y="20"/>
                  </a:lnTo>
                  <a:lnTo>
                    <a:pt x="2" y="0"/>
                  </a:lnTo>
                  <a:lnTo>
                    <a:pt x="7" y="0"/>
                  </a:lnTo>
                  <a:lnTo>
                    <a:pt x="2" y="20"/>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60" name="Freeform 172"/>
            <p:cNvSpPr>
              <a:spLocks/>
            </p:cNvSpPr>
            <p:nvPr/>
          </p:nvSpPr>
          <p:spPr bwMode="auto">
            <a:xfrm>
              <a:off x="4251827" y="3788663"/>
              <a:ext cx="25069" cy="56405"/>
            </a:xfrm>
            <a:custGeom>
              <a:avLst/>
              <a:gdLst>
                <a:gd name="T0" fmla="*/ 5 w 8"/>
                <a:gd name="T1" fmla="*/ 18 h 18"/>
                <a:gd name="T2" fmla="*/ 0 w 8"/>
                <a:gd name="T3" fmla="*/ 18 h 18"/>
                <a:gd name="T4" fmla="*/ 3 w 8"/>
                <a:gd name="T5" fmla="*/ 0 h 18"/>
                <a:gd name="T6" fmla="*/ 8 w 8"/>
                <a:gd name="T7" fmla="*/ 0 h 18"/>
                <a:gd name="T8" fmla="*/ 5 w 8"/>
                <a:gd name="T9" fmla="*/ 18 h 18"/>
              </a:gdLst>
              <a:ahLst/>
              <a:cxnLst>
                <a:cxn ang="0">
                  <a:pos x="T0" y="T1"/>
                </a:cxn>
                <a:cxn ang="0">
                  <a:pos x="T2" y="T3"/>
                </a:cxn>
                <a:cxn ang="0">
                  <a:pos x="T4" y="T5"/>
                </a:cxn>
                <a:cxn ang="0">
                  <a:pos x="T6" y="T7"/>
                </a:cxn>
                <a:cxn ang="0">
                  <a:pos x="T8" y="T9"/>
                </a:cxn>
              </a:cxnLst>
              <a:rect l="0" t="0" r="r" b="b"/>
              <a:pathLst>
                <a:path w="8" h="18">
                  <a:moveTo>
                    <a:pt x="5" y="18"/>
                  </a:moveTo>
                  <a:lnTo>
                    <a:pt x="0" y="18"/>
                  </a:lnTo>
                  <a:lnTo>
                    <a:pt x="3" y="0"/>
                  </a:lnTo>
                  <a:lnTo>
                    <a:pt x="8" y="0"/>
                  </a:lnTo>
                  <a:lnTo>
                    <a:pt x="5" y="18"/>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61" name="Freeform 173"/>
            <p:cNvSpPr>
              <a:spLocks/>
            </p:cNvSpPr>
            <p:nvPr/>
          </p:nvSpPr>
          <p:spPr bwMode="auto">
            <a:xfrm>
              <a:off x="4339568" y="3788663"/>
              <a:ext cx="15669" cy="56405"/>
            </a:xfrm>
            <a:custGeom>
              <a:avLst/>
              <a:gdLst>
                <a:gd name="T0" fmla="*/ 5 w 5"/>
                <a:gd name="T1" fmla="*/ 18 h 18"/>
                <a:gd name="T2" fmla="*/ 0 w 5"/>
                <a:gd name="T3" fmla="*/ 18 h 18"/>
                <a:gd name="T4" fmla="*/ 2 w 5"/>
                <a:gd name="T5" fmla="*/ 0 h 18"/>
                <a:gd name="T6" fmla="*/ 5 w 5"/>
                <a:gd name="T7" fmla="*/ 0 h 18"/>
                <a:gd name="T8" fmla="*/ 5 w 5"/>
                <a:gd name="T9" fmla="*/ 18 h 18"/>
              </a:gdLst>
              <a:ahLst/>
              <a:cxnLst>
                <a:cxn ang="0">
                  <a:pos x="T0" y="T1"/>
                </a:cxn>
                <a:cxn ang="0">
                  <a:pos x="T2" y="T3"/>
                </a:cxn>
                <a:cxn ang="0">
                  <a:pos x="T4" y="T5"/>
                </a:cxn>
                <a:cxn ang="0">
                  <a:pos x="T6" y="T7"/>
                </a:cxn>
                <a:cxn ang="0">
                  <a:pos x="T8" y="T9"/>
                </a:cxn>
              </a:cxnLst>
              <a:rect l="0" t="0" r="r" b="b"/>
              <a:pathLst>
                <a:path w="5" h="18">
                  <a:moveTo>
                    <a:pt x="5" y="18"/>
                  </a:moveTo>
                  <a:lnTo>
                    <a:pt x="0" y="18"/>
                  </a:lnTo>
                  <a:lnTo>
                    <a:pt x="2" y="0"/>
                  </a:lnTo>
                  <a:lnTo>
                    <a:pt x="5" y="0"/>
                  </a:lnTo>
                  <a:lnTo>
                    <a:pt x="5" y="18"/>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62" name="Freeform 174"/>
            <p:cNvSpPr>
              <a:spLocks/>
            </p:cNvSpPr>
            <p:nvPr/>
          </p:nvSpPr>
          <p:spPr bwMode="auto">
            <a:xfrm>
              <a:off x="4424174" y="3788663"/>
              <a:ext cx="15669" cy="56405"/>
            </a:xfrm>
            <a:custGeom>
              <a:avLst/>
              <a:gdLst>
                <a:gd name="T0" fmla="*/ 3 w 5"/>
                <a:gd name="T1" fmla="*/ 18 h 18"/>
                <a:gd name="T2" fmla="*/ 0 w 5"/>
                <a:gd name="T3" fmla="*/ 0 h 18"/>
                <a:gd name="T4" fmla="*/ 5 w 5"/>
                <a:gd name="T5" fmla="*/ 0 h 18"/>
                <a:gd name="T6" fmla="*/ 5 w 5"/>
                <a:gd name="T7" fmla="*/ 18 h 18"/>
                <a:gd name="T8" fmla="*/ 3 w 5"/>
                <a:gd name="T9" fmla="*/ 18 h 18"/>
              </a:gdLst>
              <a:ahLst/>
              <a:cxnLst>
                <a:cxn ang="0">
                  <a:pos x="T0" y="T1"/>
                </a:cxn>
                <a:cxn ang="0">
                  <a:pos x="T2" y="T3"/>
                </a:cxn>
                <a:cxn ang="0">
                  <a:pos x="T4" y="T5"/>
                </a:cxn>
                <a:cxn ang="0">
                  <a:pos x="T6" y="T7"/>
                </a:cxn>
                <a:cxn ang="0">
                  <a:pos x="T8" y="T9"/>
                </a:cxn>
              </a:cxnLst>
              <a:rect l="0" t="0" r="r" b="b"/>
              <a:pathLst>
                <a:path w="5" h="18">
                  <a:moveTo>
                    <a:pt x="3" y="18"/>
                  </a:moveTo>
                  <a:lnTo>
                    <a:pt x="0" y="0"/>
                  </a:lnTo>
                  <a:lnTo>
                    <a:pt x="5" y="0"/>
                  </a:lnTo>
                  <a:lnTo>
                    <a:pt x="5" y="18"/>
                  </a:lnTo>
                  <a:lnTo>
                    <a:pt x="3" y="18"/>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63" name="Freeform 175"/>
            <p:cNvSpPr>
              <a:spLocks/>
            </p:cNvSpPr>
            <p:nvPr/>
          </p:nvSpPr>
          <p:spPr bwMode="auto">
            <a:xfrm>
              <a:off x="4511915" y="3782396"/>
              <a:ext cx="15669" cy="62672"/>
            </a:xfrm>
            <a:custGeom>
              <a:avLst/>
              <a:gdLst>
                <a:gd name="T0" fmla="*/ 2 w 5"/>
                <a:gd name="T1" fmla="*/ 20 h 20"/>
                <a:gd name="T2" fmla="*/ 0 w 5"/>
                <a:gd name="T3" fmla="*/ 0 h 20"/>
                <a:gd name="T4" fmla="*/ 2 w 5"/>
                <a:gd name="T5" fmla="*/ 0 h 20"/>
                <a:gd name="T6" fmla="*/ 5 w 5"/>
                <a:gd name="T7" fmla="*/ 20 h 20"/>
                <a:gd name="T8" fmla="*/ 2 w 5"/>
                <a:gd name="T9" fmla="*/ 20 h 20"/>
              </a:gdLst>
              <a:ahLst/>
              <a:cxnLst>
                <a:cxn ang="0">
                  <a:pos x="T0" y="T1"/>
                </a:cxn>
                <a:cxn ang="0">
                  <a:pos x="T2" y="T3"/>
                </a:cxn>
                <a:cxn ang="0">
                  <a:pos x="T4" y="T5"/>
                </a:cxn>
                <a:cxn ang="0">
                  <a:pos x="T6" y="T7"/>
                </a:cxn>
                <a:cxn ang="0">
                  <a:pos x="T8" y="T9"/>
                </a:cxn>
              </a:cxnLst>
              <a:rect l="0" t="0" r="r" b="b"/>
              <a:pathLst>
                <a:path w="5" h="20">
                  <a:moveTo>
                    <a:pt x="2" y="20"/>
                  </a:moveTo>
                  <a:lnTo>
                    <a:pt x="0" y="0"/>
                  </a:lnTo>
                  <a:lnTo>
                    <a:pt x="2" y="0"/>
                  </a:lnTo>
                  <a:lnTo>
                    <a:pt x="5" y="20"/>
                  </a:lnTo>
                  <a:lnTo>
                    <a:pt x="2" y="20"/>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64" name="Freeform 179"/>
            <p:cNvSpPr>
              <a:spLocks/>
            </p:cNvSpPr>
            <p:nvPr/>
          </p:nvSpPr>
          <p:spPr bwMode="auto">
            <a:xfrm>
              <a:off x="3556169" y="3782396"/>
              <a:ext cx="53272" cy="68939"/>
            </a:xfrm>
            <a:custGeom>
              <a:avLst/>
              <a:gdLst>
                <a:gd name="T0" fmla="*/ 2 w 17"/>
                <a:gd name="T1" fmla="*/ 22 h 22"/>
                <a:gd name="T2" fmla="*/ 0 w 17"/>
                <a:gd name="T3" fmla="*/ 20 h 22"/>
                <a:gd name="T4" fmla="*/ 15 w 17"/>
                <a:gd name="T5" fmla="*/ 0 h 22"/>
                <a:gd name="T6" fmla="*/ 17 w 17"/>
                <a:gd name="T7" fmla="*/ 2 h 22"/>
                <a:gd name="T8" fmla="*/ 2 w 17"/>
                <a:gd name="T9" fmla="*/ 22 h 22"/>
              </a:gdLst>
              <a:ahLst/>
              <a:cxnLst>
                <a:cxn ang="0">
                  <a:pos x="T0" y="T1"/>
                </a:cxn>
                <a:cxn ang="0">
                  <a:pos x="T2" y="T3"/>
                </a:cxn>
                <a:cxn ang="0">
                  <a:pos x="T4" y="T5"/>
                </a:cxn>
                <a:cxn ang="0">
                  <a:pos x="T6" y="T7"/>
                </a:cxn>
                <a:cxn ang="0">
                  <a:pos x="T8" y="T9"/>
                </a:cxn>
              </a:cxnLst>
              <a:rect l="0" t="0" r="r" b="b"/>
              <a:pathLst>
                <a:path w="17" h="22">
                  <a:moveTo>
                    <a:pt x="2" y="22"/>
                  </a:moveTo>
                  <a:lnTo>
                    <a:pt x="0" y="20"/>
                  </a:lnTo>
                  <a:lnTo>
                    <a:pt x="15" y="0"/>
                  </a:lnTo>
                  <a:lnTo>
                    <a:pt x="17" y="2"/>
                  </a:lnTo>
                  <a:lnTo>
                    <a:pt x="2" y="22"/>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grpSp>
      <p:grpSp>
        <p:nvGrpSpPr>
          <p:cNvPr id="65" name="Group 64"/>
          <p:cNvGrpSpPr/>
          <p:nvPr/>
        </p:nvGrpSpPr>
        <p:grpSpPr>
          <a:xfrm>
            <a:off x="10470434" y="3738636"/>
            <a:ext cx="817415" cy="1512380"/>
            <a:chOff x="4618455" y="3337427"/>
            <a:chExt cx="641895" cy="1187634"/>
          </a:xfrm>
        </p:grpSpPr>
        <p:sp>
          <p:nvSpPr>
            <p:cNvPr id="66" name="Freeform 121"/>
            <p:cNvSpPr>
              <a:spLocks/>
            </p:cNvSpPr>
            <p:nvPr/>
          </p:nvSpPr>
          <p:spPr bwMode="auto">
            <a:xfrm>
              <a:off x="4934951" y="3772996"/>
              <a:ext cx="303960" cy="363497"/>
            </a:xfrm>
            <a:custGeom>
              <a:avLst/>
              <a:gdLst>
                <a:gd name="T0" fmla="*/ 25 w 97"/>
                <a:gd name="T1" fmla="*/ 0 h 116"/>
                <a:gd name="T2" fmla="*/ 97 w 97"/>
                <a:gd name="T3" fmla="*/ 116 h 116"/>
                <a:gd name="T4" fmla="*/ 65 w 97"/>
                <a:gd name="T5" fmla="*/ 116 h 116"/>
                <a:gd name="T6" fmla="*/ 0 w 97"/>
                <a:gd name="T7" fmla="*/ 0 h 116"/>
                <a:gd name="T8" fmla="*/ 25 w 97"/>
                <a:gd name="T9" fmla="*/ 0 h 116"/>
              </a:gdLst>
              <a:ahLst/>
              <a:cxnLst>
                <a:cxn ang="0">
                  <a:pos x="T0" y="T1"/>
                </a:cxn>
                <a:cxn ang="0">
                  <a:pos x="T2" y="T3"/>
                </a:cxn>
                <a:cxn ang="0">
                  <a:pos x="T4" y="T5"/>
                </a:cxn>
                <a:cxn ang="0">
                  <a:pos x="T6" y="T7"/>
                </a:cxn>
                <a:cxn ang="0">
                  <a:pos x="T8" y="T9"/>
                </a:cxn>
              </a:cxnLst>
              <a:rect l="0" t="0" r="r" b="b"/>
              <a:pathLst>
                <a:path w="97" h="116">
                  <a:moveTo>
                    <a:pt x="25" y="0"/>
                  </a:moveTo>
                  <a:lnTo>
                    <a:pt x="97" y="116"/>
                  </a:lnTo>
                  <a:lnTo>
                    <a:pt x="65" y="116"/>
                  </a:lnTo>
                  <a:lnTo>
                    <a:pt x="0" y="0"/>
                  </a:lnTo>
                  <a:lnTo>
                    <a:pt x="25" y="0"/>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67" name="Freeform 123"/>
            <p:cNvSpPr>
              <a:spLocks/>
            </p:cNvSpPr>
            <p:nvPr/>
          </p:nvSpPr>
          <p:spPr bwMode="auto">
            <a:xfrm>
              <a:off x="4753203" y="3995481"/>
              <a:ext cx="47005" cy="100275"/>
            </a:xfrm>
            <a:custGeom>
              <a:avLst/>
              <a:gdLst>
                <a:gd name="T0" fmla="*/ 10 w 15"/>
                <a:gd name="T1" fmla="*/ 32 h 32"/>
                <a:gd name="T2" fmla="*/ 0 w 15"/>
                <a:gd name="T3" fmla="*/ 2 h 32"/>
                <a:gd name="T4" fmla="*/ 5 w 15"/>
                <a:gd name="T5" fmla="*/ 0 h 32"/>
                <a:gd name="T6" fmla="*/ 15 w 15"/>
                <a:gd name="T7" fmla="*/ 32 h 32"/>
                <a:gd name="T8" fmla="*/ 10 w 15"/>
                <a:gd name="T9" fmla="*/ 32 h 32"/>
              </a:gdLst>
              <a:ahLst/>
              <a:cxnLst>
                <a:cxn ang="0">
                  <a:pos x="T0" y="T1"/>
                </a:cxn>
                <a:cxn ang="0">
                  <a:pos x="T2" y="T3"/>
                </a:cxn>
                <a:cxn ang="0">
                  <a:pos x="T4" y="T5"/>
                </a:cxn>
                <a:cxn ang="0">
                  <a:pos x="T6" y="T7"/>
                </a:cxn>
                <a:cxn ang="0">
                  <a:pos x="T8" y="T9"/>
                </a:cxn>
              </a:cxnLst>
              <a:rect l="0" t="0" r="r" b="b"/>
              <a:pathLst>
                <a:path w="15" h="32">
                  <a:moveTo>
                    <a:pt x="10" y="32"/>
                  </a:moveTo>
                  <a:lnTo>
                    <a:pt x="0" y="2"/>
                  </a:lnTo>
                  <a:lnTo>
                    <a:pt x="5" y="0"/>
                  </a:lnTo>
                  <a:lnTo>
                    <a:pt x="15" y="32"/>
                  </a:lnTo>
                  <a:lnTo>
                    <a:pt x="10" y="32"/>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68" name="Freeform 128"/>
            <p:cNvSpPr>
              <a:spLocks/>
            </p:cNvSpPr>
            <p:nvPr/>
          </p:nvSpPr>
          <p:spPr bwMode="auto">
            <a:xfrm>
              <a:off x="4856610" y="3995481"/>
              <a:ext cx="47005" cy="100275"/>
            </a:xfrm>
            <a:custGeom>
              <a:avLst/>
              <a:gdLst>
                <a:gd name="T0" fmla="*/ 12 w 15"/>
                <a:gd name="T1" fmla="*/ 32 h 32"/>
                <a:gd name="T2" fmla="*/ 0 w 15"/>
                <a:gd name="T3" fmla="*/ 2 h 32"/>
                <a:gd name="T4" fmla="*/ 2 w 15"/>
                <a:gd name="T5" fmla="*/ 0 h 32"/>
                <a:gd name="T6" fmla="*/ 15 w 15"/>
                <a:gd name="T7" fmla="*/ 32 h 32"/>
                <a:gd name="T8" fmla="*/ 12 w 15"/>
                <a:gd name="T9" fmla="*/ 32 h 32"/>
              </a:gdLst>
              <a:ahLst/>
              <a:cxnLst>
                <a:cxn ang="0">
                  <a:pos x="T0" y="T1"/>
                </a:cxn>
                <a:cxn ang="0">
                  <a:pos x="T2" y="T3"/>
                </a:cxn>
                <a:cxn ang="0">
                  <a:pos x="T4" y="T5"/>
                </a:cxn>
                <a:cxn ang="0">
                  <a:pos x="T6" y="T7"/>
                </a:cxn>
                <a:cxn ang="0">
                  <a:pos x="T8" y="T9"/>
                </a:cxn>
              </a:cxnLst>
              <a:rect l="0" t="0" r="r" b="b"/>
              <a:pathLst>
                <a:path w="15" h="32">
                  <a:moveTo>
                    <a:pt x="12" y="32"/>
                  </a:moveTo>
                  <a:lnTo>
                    <a:pt x="0" y="2"/>
                  </a:lnTo>
                  <a:lnTo>
                    <a:pt x="2" y="0"/>
                  </a:lnTo>
                  <a:lnTo>
                    <a:pt x="15" y="32"/>
                  </a:lnTo>
                  <a:lnTo>
                    <a:pt x="12" y="32"/>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69" name="Freeform 129"/>
            <p:cNvSpPr>
              <a:spLocks/>
            </p:cNvSpPr>
            <p:nvPr/>
          </p:nvSpPr>
          <p:spPr bwMode="auto">
            <a:xfrm>
              <a:off x="4950618" y="3995481"/>
              <a:ext cx="62672" cy="100275"/>
            </a:xfrm>
            <a:custGeom>
              <a:avLst/>
              <a:gdLst>
                <a:gd name="T0" fmla="*/ 15 w 20"/>
                <a:gd name="T1" fmla="*/ 32 h 32"/>
                <a:gd name="T2" fmla="*/ 0 w 20"/>
                <a:gd name="T3" fmla="*/ 2 h 32"/>
                <a:gd name="T4" fmla="*/ 5 w 20"/>
                <a:gd name="T5" fmla="*/ 0 h 32"/>
                <a:gd name="T6" fmla="*/ 20 w 20"/>
                <a:gd name="T7" fmla="*/ 32 h 32"/>
                <a:gd name="T8" fmla="*/ 15 w 20"/>
                <a:gd name="T9" fmla="*/ 32 h 32"/>
              </a:gdLst>
              <a:ahLst/>
              <a:cxnLst>
                <a:cxn ang="0">
                  <a:pos x="T0" y="T1"/>
                </a:cxn>
                <a:cxn ang="0">
                  <a:pos x="T2" y="T3"/>
                </a:cxn>
                <a:cxn ang="0">
                  <a:pos x="T4" y="T5"/>
                </a:cxn>
                <a:cxn ang="0">
                  <a:pos x="T6" y="T7"/>
                </a:cxn>
                <a:cxn ang="0">
                  <a:pos x="T8" y="T9"/>
                </a:cxn>
              </a:cxnLst>
              <a:rect l="0" t="0" r="r" b="b"/>
              <a:pathLst>
                <a:path w="20" h="32">
                  <a:moveTo>
                    <a:pt x="15" y="32"/>
                  </a:moveTo>
                  <a:lnTo>
                    <a:pt x="0" y="2"/>
                  </a:lnTo>
                  <a:lnTo>
                    <a:pt x="5" y="0"/>
                  </a:lnTo>
                  <a:lnTo>
                    <a:pt x="20" y="32"/>
                  </a:lnTo>
                  <a:lnTo>
                    <a:pt x="15" y="32"/>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70" name="Freeform 133"/>
            <p:cNvSpPr>
              <a:spLocks/>
            </p:cNvSpPr>
            <p:nvPr/>
          </p:nvSpPr>
          <p:spPr bwMode="auto">
            <a:xfrm>
              <a:off x="5185639" y="3782396"/>
              <a:ext cx="53272" cy="68939"/>
            </a:xfrm>
            <a:custGeom>
              <a:avLst/>
              <a:gdLst>
                <a:gd name="T0" fmla="*/ 15 w 17"/>
                <a:gd name="T1" fmla="*/ 22 h 22"/>
                <a:gd name="T2" fmla="*/ 0 w 17"/>
                <a:gd name="T3" fmla="*/ 2 h 22"/>
                <a:gd name="T4" fmla="*/ 2 w 17"/>
                <a:gd name="T5" fmla="*/ 0 h 22"/>
                <a:gd name="T6" fmla="*/ 17 w 17"/>
                <a:gd name="T7" fmla="*/ 20 h 22"/>
                <a:gd name="T8" fmla="*/ 15 w 17"/>
                <a:gd name="T9" fmla="*/ 22 h 22"/>
              </a:gdLst>
              <a:ahLst/>
              <a:cxnLst>
                <a:cxn ang="0">
                  <a:pos x="T0" y="T1"/>
                </a:cxn>
                <a:cxn ang="0">
                  <a:pos x="T2" y="T3"/>
                </a:cxn>
                <a:cxn ang="0">
                  <a:pos x="T4" y="T5"/>
                </a:cxn>
                <a:cxn ang="0">
                  <a:pos x="T6" y="T7"/>
                </a:cxn>
                <a:cxn ang="0">
                  <a:pos x="T8" y="T9"/>
                </a:cxn>
              </a:cxnLst>
              <a:rect l="0" t="0" r="r" b="b"/>
              <a:pathLst>
                <a:path w="17" h="22">
                  <a:moveTo>
                    <a:pt x="15" y="22"/>
                  </a:moveTo>
                  <a:lnTo>
                    <a:pt x="0" y="2"/>
                  </a:lnTo>
                  <a:lnTo>
                    <a:pt x="2" y="0"/>
                  </a:lnTo>
                  <a:lnTo>
                    <a:pt x="17" y="20"/>
                  </a:lnTo>
                  <a:lnTo>
                    <a:pt x="15" y="22"/>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71" name="Freeform 134"/>
            <p:cNvSpPr>
              <a:spLocks/>
            </p:cNvSpPr>
            <p:nvPr/>
          </p:nvSpPr>
          <p:spPr bwMode="auto">
            <a:xfrm>
              <a:off x="5097898" y="3782396"/>
              <a:ext cx="56405" cy="68939"/>
            </a:xfrm>
            <a:custGeom>
              <a:avLst/>
              <a:gdLst>
                <a:gd name="T0" fmla="*/ 15 w 18"/>
                <a:gd name="T1" fmla="*/ 22 h 22"/>
                <a:gd name="T2" fmla="*/ 0 w 18"/>
                <a:gd name="T3" fmla="*/ 2 h 22"/>
                <a:gd name="T4" fmla="*/ 5 w 18"/>
                <a:gd name="T5" fmla="*/ 0 h 22"/>
                <a:gd name="T6" fmla="*/ 18 w 18"/>
                <a:gd name="T7" fmla="*/ 20 h 22"/>
                <a:gd name="T8" fmla="*/ 15 w 18"/>
                <a:gd name="T9" fmla="*/ 22 h 22"/>
              </a:gdLst>
              <a:ahLst/>
              <a:cxnLst>
                <a:cxn ang="0">
                  <a:pos x="T0" y="T1"/>
                </a:cxn>
                <a:cxn ang="0">
                  <a:pos x="T2" y="T3"/>
                </a:cxn>
                <a:cxn ang="0">
                  <a:pos x="T4" y="T5"/>
                </a:cxn>
                <a:cxn ang="0">
                  <a:pos x="T6" y="T7"/>
                </a:cxn>
                <a:cxn ang="0">
                  <a:pos x="T8" y="T9"/>
                </a:cxn>
              </a:cxnLst>
              <a:rect l="0" t="0" r="r" b="b"/>
              <a:pathLst>
                <a:path w="18" h="22">
                  <a:moveTo>
                    <a:pt x="15" y="22"/>
                  </a:moveTo>
                  <a:lnTo>
                    <a:pt x="0" y="2"/>
                  </a:lnTo>
                  <a:lnTo>
                    <a:pt x="5" y="0"/>
                  </a:lnTo>
                  <a:lnTo>
                    <a:pt x="18" y="20"/>
                  </a:lnTo>
                  <a:lnTo>
                    <a:pt x="15" y="22"/>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72" name="Freeform 136"/>
            <p:cNvSpPr>
              <a:spLocks/>
            </p:cNvSpPr>
            <p:nvPr/>
          </p:nvSpPr>
          <p:spPr bwMode="auto">
            <a:xfrm>
              <a:off x="4878547" y="3923409"/>
              <a:ext cx="31336" cy="72072"/>
            </a:xfrm>
            <a:custGeom>
              <a:avLst/>
              <a:gdLst>
                <a:gd name="T0" fmla="*/ 10 w 10"/>
                <a:gd name="T1" fmla="*/ 23 h 23"/>
                <a:gd name="T2" fmla="*/ 0 w 10"/>
                <a:gd name="T3" fmla="*/ 0 h 23"/>
                <a:gd name="T4" fmla="*/ 10 w 10"/>
                <a:gd name="T5" fmla="*/ 23 h 23"/>
              </a:gdLst>
              <a:ahLst/>
              <a:cxnLst>
                <a:cxn ang="0">
                  <a:pos x="T0" y="T1"/>
                </a:cxn>
                <a:cxn ang="0">
                  <a:pos x="T2" y="T3"/>
                </a:cxn>
                <a:cxn ang="0">
                  <a:pos x="T4" y="T5"/>
                </a:cxn>
              </a:cxnLst>
              <a:rect l="0" t="0" r="r" b="b"/>
              <a:pathLst>
                <a:path w="10" h="23">
                  <a:moveTo>
                    <a:pt x="10" y="23"/>
                  </a:moveTo>
                  <a:lnTo>
                    <a:pt x="0" y="0"/>
                  </a:lnTo>
                  <a:lnTo>
                    <a:pt x="10" y="23"/>
                  </a:lnTo>
                  <a:close/>
                </a:path>
              </a:pathLst>
            </a:custGeom>
            <a:solidFill>
              <a:srgbClr val="98989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73" name="Line 137"/>
            <p:cNvSpPr>
              <a:spLocks noChangeShapeType="1"/>
            </p:cNvSpPr>
            <p:nvPr/>
          </p:nvSpPr>
          <p:spPr bwMode="auto">
            <a:xfrm flipH="1" flipV="1">
              <a:off x="4878547" y="3923409"/>
              <a:ext cx="31336" cy="7207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74" name="Freeform 138"/>
            <p:cNvSpPr>
              <a:spLocks/>
            </p:cNvSpPr>
            <p:nvPr/>
          </p:nvSpPr>
          <p:spPr bwMode="auto">
            <a:xfrm>
              <a:off x="4778272" y="3923409"/>
              <a:ext cx="37603" cy="78339"/>
            </a:xfrm>
            <a:custGeom>
              <a:avLst/>
              <a:gdLst>
                <a:gd name="T0" fmla="*/ 7 w 12"/>
                <a:gd name="T1" fmla="*/ 25 h 25"/>
                <a:gd name="T2" fmla="*/ 0 w 12"/>
                <a:gd name="T3" fmla="*/ 0 h 25"/>
                <a:gd name="T4" fmla="*/ 5 w 12"/>
                <a:gd name="T5" fmla="*/ 0 h 25"/>
                <a:gd name="T6" fmla="*/ 12 w 12"/>
                <a:gd name="T7" fmla="*/ 23 h 25"/>
                <a:gd name="T8" fmla="*/ 7 w 12"/>
                <a:gd name="T9" fmla="*/ 25 h 25"/>
              </a:gdLst>
              <a:ahLst/>
              <a:cxnLst>
                <a:cxn ang="0">
                  <a:pos x="T0" y="T1"/>
                </a:cxn>
                <a:cxn ang="0">
                  <a:pos x="T2" y="T3"/>
                </a:cxn>
                <a:cxn ang="0">
                  <a:pos x="T4" y="T5"/>
                </a:cxn>
                <a:cxn ang="0">
                  <a:pos x="T6" y="T7"/>
                </a:cxn>
                <a:cxn ang="0">
                  <a:pos x="T8" y="T9"/>
                </a:cxn>
              </a:cxnLst>
              <a:rect l="0" t="0" r="r" b="b"/>
              <a:pathLst>
                <a:path w="12" h="25">
                  <a:moveTo>
                    <a:pt x="7" y="25"/>
                  </a:moveTo>
                  <a:lnTo>
                    <a:pt x="0" y="0"/>
                  </a:lnTo>
                  <a:lnTo>
                    <a:pt x="5" y="0"/>
                  </a:lnTo>
                  <a:lnTo>
                    <a:pt x="12" y="23"/>
                  </a:lnTo>
                  <a:lnTo>
                    <a:pt x="7"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75" name="Freeform 139"/>
            <p:cNvSpPr>
              <a:spLocks/>
            </p:cNvSpPr>
            <p:nvPr/>
          </p:nvSpPr>
          <p:spPr bwMode="auto">
            <a:xfrm>
              <a:off x="4684264" y="3923409"/>
              <a:ext cx="31336" cy="78339"/>
            </a:xfrm>
            <a:custGeom>
              <a:avLst/>
              <a:gdLst>
                <a:gd name="T0" fmla="*/ 7 w 10"/>
                <a:gd name="T1" fmla="*/ 25 h 25"/>
                <a:gd name="T2" fmla="*/ 0 w 10"/>
                <a:gd name="T3" fmla="*/ 0 h 25"/>
                <a:gd name="T4" fmla="*/ 5 w 10"/>
                <a:gd name="T5" fmla="*/ 0 h 25"/>
                <a:gd name="T6" fmla="*/ 10 w 10"/>
                <a:gd name="T7" fmla="*/ 23 h 25"/>
                <a:gd name="T8" fmla="*/ 7 w 10"/>
                <a:gd name="T9" fmla="*/ 25 h 25"/>
              </a:gdLst>
              <a:ahLst/>
              <a:cxnLst>
                <a:cxn ang="0">
                  <a:pos x="T0" y="T1"/>
                </a:cxn>
                <a:cxn ang="0">
                  <a:pos x="T2" y="T3"/>
                </a:cxn>
                <a:cxn ang="0">
                  <a:pos x="T4" y="T5"/>
                </a:cxn>
                <a:cxn ang="0">
                  <a:pos x="T6" y="T7"/>
                </a:cxn>
                <a:cxn ang="0">
                  <a:pos x="T8" y="T9"/>
                </a:cxn>
              </a:cxnLst>
              <a:rect l="0" t="0" r="r" b="b"/>
              <a:pathLst>
                <a:path w="10" h="25">
                  <a:moveTo>
                    <a:pt x="7" y="25"/>
                  </a:moveTo>
                  <a:lnTo>
                    <a:pt x="0" y="0"/>
                  </a:lnTo>
                  <a:lnTo>
                    <a:pt x="5" y="0"/>
                  </a:lnTo>
                  <a:lnTo>
                    <a:pt x="10" y="23"/>
                  </a:lnTo>
                  <a:lnTo>
                    <a:pt x="7"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76" name="Freeform 154"/>
            <p:cNvSpPr>
              <a:spLocks/>
            </p:cNvSpPr>
            <p:nvPr/>
          </p:nvSpPr>
          <p:spPr bwMode="auto">
            <a:xfrm>
              <a:off x="4825274" y="3845068"/>
              <a:ext cx="37603" cy="78339"/>
            </a:xfrm>
            <a:custGeom>
              <a:avLst/>
              <a:gdLst>
                <a:gd name="T0" fmla="*/ 10 w 12"/>
                <a:gd name="T1" fmla="*/ 25 h 25"/>
                <a:gd name="T2" fmla="*/ 0 w 12"/>
                <a:gd name="T3" fmla="*/ 2 h 25"/>
                <a:gd name="T4" fmla="*/ 2 w 12"/>
                <a:gd name="T5" fmla="*/ 0 h 25"/>
                <a:gd name="T6" fmla="*/ 12 w 12"/>
                <a:gd name="T7" fmla="*/ 25 h 25"/>
                <a:gd name="T8" fmla="*/ 10 w 12"/>
                <a:gd name="T9" fmla="*/ 25 h 25"/>
              </a:gdLst>
              <a:ahLst/>
              <a:cxnLst>
                <a:cxn ang="0">
                  <a:pos x="T0" y="T1"/>
                </a:cxn>
                <a:cxn ang="0">
                  <a:pos x="T2" y="T3"/>
                </a:cxn>
                <a:cxn ang="0">
                  <a:pos x="T4" y="T5"/>
                </a:cxn>
                <a:cxn ang="0">
                  <a:pos x="T6" y="T7"/>
                </a:cxn>
                <a:cxn ang="0">
                  <a:pos x="T8" y="T9"/>
                </a:cxn>
              </a:cxnLst>
              <a:rect l="0" t="0" r="r" b="b"/>
              <a:pathLst>
                <a:path w="12" h="25">
                  <a:moveTo>
                    <a:pt x="10" y="25"/>
                  </a:moveTo>
                  <a:lnTo>
                    <a:pt x="0" y="2"/>
                  </a:lnTo>
                  <a:lnTo>
                    <a:pt x="2" y="0"/>
                  </a:lnTo>
                  <a:lnTo>
                    <a:pt x="12" y="25"/>
                  </a:lnTo>
                  <a:lnTo>
                    <a:pt x="10"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77" name="Freeform 155"/>
            <p:cNvSpPr>
              <a:spLocks/>
            </p:cNvSpPr>
            <p:nvPr/>
          </p:nvSpPr>
          <p:spPr bwMode="auto">
            <a:xfrm>
              <a:off x="4737534" y="3845068"/>
              <a:ext cx="31336" cy="78339"/>
            </a:xfrm>
            <a:custGeom>
              <a:avLst/>
              <a:gdLst>
                <a:gd name="T0" fmla="*/ 8 w 10"/>
                <a:gd name="T1" fmla="*/ 25 h 25"/>
                <a:gd name="T2" fmla="*/ 0 w 10"/>
                <a:gd name="T3" fmla="*/ 2 h 25"/>
                <a:gd name="T4" fmla="*/ 3 w 10"/>
                <a:gd name="T5" fmla="*/ 0 h 25"/>
                <a:gd name="T6" fmla="*/ 10 w 10"/>
                <a:gd name="T7" fmla="*/ 25 h 25"/>
                <a:gd name="T8" fmla="*/ 8 w 10"/>
                <a:gd name="T9" fmla="*/ 25 h 25"/>
              </a:gdLst>
              <a:ahLst/>
              <a:cxnLst>
                <a:cxn ang="0">
                  <a:pos x="T0" y="T1"/>
                </a:cxn>
                <a:cxn ang="0">
                  <a:pos x="T2" y="T3"/>
                </a:cxn>
                <a:cxn ang="0">
                  <a:pos x="T4" y="T5"/>
                </a:cxn>
                <a:cxn ang="0">
                  <a:pos x="T6" y="T7"/>
                </a:cxn>
                <a:cxn ang="0">
                  <a:pos x="T8" y="T9"/>
                </a:cxn>
              </a:cxnLst>
              <a:rect l="0" t="0" r="r" b="b"/>
              <a:pathLst>
                <a:path w="10" h="25">
                  <a:moveTo>
                    <a:pt x="8" y="25"/>
                  </a:moveTo>
                  <a:lnTo>
                    <a:pt x="0" y="2"/>
                  </a:lnTo>
                  <a:lnTo>
                    <a:pt x="3" y="0"/>
                  </a:lnTo>
                  <a:lnTo>
                    <a:pt x="10" y="25"/>
                  </a:lnTo>
                  <a:lnTo>
                    <a:pt x="8"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78" name="Freeform 156"/>
            <p:cNvSpPr>
              <a:spLocks/>
            </p:cNvSpPr>
            <p:nvPr/>
          </p:nvSpPr>
          <p:spPr bwMode="auto">
            <a:xfrm>
              <a:off x="4643526" y="3845068"/>
              <a:ext cx="31336" cy="78339"/>
            </a:xfrm>
            <a:custGeom>
              <a:avLst/>
              <a:gdLst>
                <a:gd name="T0" fmla="*/ 8 w 10"/>
                <a:gd name="T1" fmla="*/ 25 h 25"/>
                <a:gd name="T2" fmla="*/ 0 w 10"/>
                <a:gd name="T3" fmla="*/ 2 h 25"/>
                <a:gd name="T4" fmla="*/ 5 w 10"/>
                <a:gd name="T5" fmla="*/ 0 h 25"/>
                <a:gd name="T6" fmla="*/ 10 w 10"/>
                <a:gd name="T7" fmla="*/ 25 h 25"/>
                <a:gd name="T8" fmla="*/ 8 w 10"/>
                <a:gd name="T9" fmla="*/ 25 h 25"/>
              </a:gdLst>
              <a:ahLst/>
              <a:cxnLst>
                <a:cxn ang="0">
                  <a:pos x="T0" y="T1"/>
                </a:cxn>
                <a:cxn ang="0">
                  <a:pos x="T2" y="T3"/>
                </a:cxn>
                <a:cxn ang="0">
                  <a:pos x="T4" y="T5"/>
                </a:cxn>
                <a:cxn ang="0">
                  <a:pos x="T6" y="T7"/>
                </a:cxn>
                <a:cxn ang="0">
                  <a:pos x="T8" y="T9"/>
                </a:cxn>
              </a:cxnLst>
              <a:rect l="0" t="0" r="r" b="b"/>
              <a:pathLst>
                <a:path w="10" h="25">
                  <a:moveTo>
                    <a:pt x="8" y="25"/>
                  </a:moveTo>
                  <a:lnTo>
                    <a:pt x="0" y="2"/>
                  </a:lnTo>
                  <a:lnTo>
                    <a:pt x="5" y="0"/>
                  </a:lnTo>
                  <a:lnTo>
                    <a:pt x="10" y="25"/>
                  </a:lnTo>
                  <a:lnTo>
                    <a:pt x="8"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79" name="Freeform 177"/>
            <p:cNvSpPr>
              <a:spLocks/>
            </p:cNvSpPr>
            <p:nvPr/>
          </p:nvSpPr>
          <p:spPr bwMode="auto">
            <a:xfrm>
              <a:off x="4674862" y="3782396"/>
              <a:ext cx="25069" cy="68939"/>
            </a:xfrm>
            <a:custGeom>
              <a:avLst/>
              <a:gdLst>
                <a:gd name="T0" fmla="*/ 5 w 8"/>
                <a:gd name="T1" fmla="*/ 22 h 22"/>
                <a:gd name="T2" fmla="*/ 0 w 8"/>
                <a:gd name="T3" fmla="*/ 2 h 22"/>
                <a:gd name="T4" fmla="*/ 3 w 8"/>
                <a:gd name="T5" fmla="*/ 0 h 22"/>
                <a:gd name="T6" fmla="*/ 8 w 8"/>
                <a:gd name="T7" fmla="*/ 20 h 22"/>
                <a:gd name="T8" fmla="*/ 5 w 8"/>
                <a:gd name="T9" fmla="*/ 22 h 22"/>
              </a:gdLst>
              <a:ahLst/>
              <a:cxnLst>
                <a:cxn ang="0">
                  <a:pos x="T0" y="T1"/>
                </a:cxn>
                <a:cxn ang="0">
                  <a:pos x="T2" y="T3"/>
                </a:cxn>
                <a:cxn ang="0">
                  <a:pos x="T4" y="T5"/>
                </a:cxn>
                <a:cxn ang="0">
                  <a:pos x="T6" y="T7"/>
                </a:cxn>
                <a:cxn ang="0">
                  <a:pos x="T8" y="T9"/>
                </a:cxn>
              </a:cxnLst>
              <a:rect l="0" t="0" r="r" b="b"/>
              <a:pathLst>
                <a:path w="8" h="22">
                  <a:moveTo>
                    <a:pt x="5" y="22"/>
                  </a:moveTo>
                  <a:lnTo>
                    <a:pt x="0" y="2"/>
                  </a:lnTo>
                  <a:lnTo>
                    <a:pt x="3" y="0"/>
                  </a:lnTo>
                  <a:lnTo>
                    <a:pt x="8" y="20"/>
                  </a:lnTo>
                  <a:lnTo>
                    <a:pt x="5" y="22"/>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80" name="Freeform 178"/>
            <p:cNvSpPr>
              <a:spLocks/>
            </p:cNvSpPr>
            <p:nvPr/>
          </p:nvSpPr>
          <p:spPr bwMode="auto">
            <a:xfrm>
              <a:off x="4753203" y="3782396"/>
              <a:ext cx="40738" cy="68939"/>
            </a:xfrm>
            <a:custGeom>
              <a:avLst/>
              <a:gdLst>
                <a:gd name="T0" fmla="*/ 8 w 13"/>
                <a:gd name="T1" fmla="*/ 22 h 22"/>
                <a:gd name="T2" fmla="*/ 0 w 13"/>
                <a:gd name="T3" fmla="*/ 0 h 22"/>
                <a:gd name="T4" fmla="*/ 3 w 13"/>
                <a:gd name="T5" fmla="*/ 0 h 22"/>
                <a:gd name="T6" fmla="*/ 13 w 13"/>
                <a:gd name="T7" fmla="*/ 20 h 22"/>
                <a:gd name="T8" fmla="*/ 8 w 13"/>
                <a:gd name="T9" fmla="*/ 22 h 22"/>
              </a:gdLst>
              <a:ahLst/>
              <a:cxnLst>
                <a:cxn ang="0">
                  <a:pos x="T0" y="T1"/>
                </a:cxn>
                <a:cxn ang="0">
                  <a:pos x="T2" y="T3"/>
                </a:cxn>
                <a:cxn ang="0">
                  <a:pos x="T4" y="T5"/>
                </a:cxn>
                <a:cxn ang="0">
                  <a:pos x="T6" y="T7"/>
                </a:cxn>
                <a:cxn ang="0">
                  <a:pos x="T8" y="T9"/>
                </a:cxn>
              </a:cxnLst>
              <a:rect l="0" t="0" r="r" b="b"/>
              <a:pathLst>
                <a:path w="13" h="22">
                  <a:moveTo>
                    <a:pt x="8" y="22"/>
                  </a:moveTo>
                  <a:lnTo>
                    <a:pt x="0" y="0"/>
                  </a:lnTo>
                  <a:lnTo>
                    <a:pt x="3" y="0"/>
                  </a:lnTo>
                  <a:lnTo>
                    <a:pt x="13" y="20"/>
                  </a:lnTo>
                  <a:lnTo>
                    <a:pt x="8" y="22"/>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81" name="Freeform 80"/>
            <p:cNvSpPr>
              <a:spLocks/>
            </p:cNvSpPr>
            <p:nvPr/>
          </p:nvSpPr>
          <p:spPr bwMode="auto">
            <a:xfrm>
              <a:off x="4618455" y="3337427"/>
              <a:ext cx="641895" cy="1187634"/>
            </a:xfrm>
            <a:custGeom>
              <a:avLst/>
              <a:gdLst>
                <a:gd name="T0" fmla="*/ 98 w 98"/>
                <a:gd name="T1" fmla="*/ 193 h 197"/>
                <a:gd name="T2" fmla="*/ 94 w 98"/>
                <a:gd name="T3" fmla="*/ 197 h 197"/>
                <a:gd name="T4" fmla="*/ 4 w 98"/>
                <a:gd name="T5" fmla="*/ 197 h 197"/>
                <a:gd name="T6" fmla="*/ 0 w 98"/>
                <a:gd name="T7" fmla="*/ 193 h 197"/>
                <a:gd name="T8" fmla="*/ 0 w 98"/>
                <a:gd name="T9" fmla="*/ 4 h 197"/>
                <a:gd name="T10" fmla="*/ 4 w 98"/>
                <a:gd name="T11" fmla="*/ 0 h 197"/>
                <a:gd name="T12" fmla="*/ 94 w 98"/>
                <a:gd name="T13" fmla="*/ 0 h 197"/>
                <a:gd name="T14" fmla="*/ 98 w 98"/>
                <a:gd name="T15" fmla="*/ 4 h 197"/>
                <a:gd name="T16" fmla="*/ 98 w 98"/>
                <a:gd name="T17" fmla="*/ 193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8" h="197">
                  <a:moveTo>
                    <a:pt x="98" y="193"/>
                  </a:moveTo>
                  <a:cubicBezTo>
                    <a:pt x="98" y="195"/>
                    <a:pt x="96" y="197"/>
                    <a:pt x="94" y="197"/>
                  </a:cubicBezTo>
                  <a:cubicBezTo>
                    <a:pt x="4" y="197"/>
                    <a:pt x="4" y="197"/>
                    <a:pt x="4" y="197"/>
                  </a:cubicBezTo>
                  <a:cubicBezTo>
                    <a:pt x="2" y="197"/>
                    <a:pt x="0" y="195"/>
                    <a:pt x="0" y="193"/>
                  </a:cubicBezTo>
                  <a:cubicBezTo>
                    <a:pt x="0" y="4"/>
                    <a:pt x="0" y="4"/>
                    <a:pt x="0" y="4"/>
                  </a:cubicBezTo>
                  <a:cubicBezTo>
                    <a:pt x="0" y="2"/>
                    <a:pt x="2" y="0"/>
                    <a:pt x="4" y="0"/>
                  </a:cubicBezTo>
                  <a:cubicBezTo>
                    <a:pt x="94" y="0"/>
                    <a:pt x="94" y="0"/>
                    <a:pt x="94" y="0"/>
                  </a:cubicBezTo>
                  <a:cubicBezTo>
                    <a:pt x="96" y="0"/>
                    <a:pt x="98" y="2"/>
                    <a:pt x="98" y="4"/>
                  </a:cubicBezTo>
                  <a:lnTo>
                    <a:pt x="98" y="193"/>
                  </a:ln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82" name="Rectangle 81"/>
            <p:cNvSpPr>
              <a:spLocks noChangeArrowheads="1"/>
            </p:cNvSpPr>
            <p:nvPr/>
          </p:nvSpPr>
          <p:spPr bwMode="auto">
            <a:xfrm>
              <a:off x="4668593" y="3572448"/>
              <a:ext cx="115944" cy="112809"/>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83" name="Rectangle 82"/>
            <p:cNvSpPr>
              <a:spLocks noChangeArrowheads="1"/>
            </p:cNvSpPr>
            <p:nvPr/>
          </p:nvSpPr>
          <p:spPr bwMode="auto">
            <a:xfrm>
              <a:off x="4797071" y="3572448"/>
              <a:ext cx="115944" cy="112809"/>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84" name="Rectangle 83"/>
            <p:cNvSpPr>
              <a:spLocks noChangeArrowheads="1"/>
            </p:cNvSpPr>
            <p:nvPr/>
          </p:nvSpPr>
          <p:spPr bwMode="auto">
            <a:xfrm>
              <a:off x="4925548" y="3572448"/>
              <a:ext cx="115944" cy="11280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85" name="Rectangle 84"/>
            <p:cNvSpPr>
              <a:spLocks noChangeArrowheads="1"/>
            </p:cNvSpPr>
            <p:nvPr/>
          </p:nvSpPr>
          <p:spPr bwMode="auto">
            <a:xfrm>
              <a:off x="5054026" y="3572448"/>
              <a:ext cx="112809" cy="112809"/>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86" name="Rectangle 85"/>
            <p:cNvSpPr>
              <a:spLocks noChangeArrowheads="1"/>
            </p:cNvSpPr>
            <p:nvPr/>
          </p:nvSpPr>
          <p:spPr bwMode="auto">
            <a:xfrm>
              <a:off x="4668593" y="3945345"/>
              <a:ext cx="244421" cy="235021"/>
            </a:xfrm>
            <a:prstGeom prst="rect">
              <a:avLst/>
            </a:prstGeom>
            <a:solidFill>
              <a:srgbClr val="73737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87" name="Rectangle 86"/>
            <p:cNvSpPr>
              <a:spLocks noChangeArrowheads="1"/>
            </p:cNvSpPr>
            <p:nvPr/>
          </p:nvSpPr>
          <p:spPr bwMode="auto">
            <a:xfrm>
              <a:off x="4668593" y="3697792"/>
              <a:ext cx="498243" cy="235021"/>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88" name="Rectangle 87"/>
            <p:cNvSpPr>
              <a:spLocks noChangeArrowheads="1"/>
            </p:cNvSpPr>
            <p:nvPr/>
          </p:nvSpPr>
          <p:spPr bwMode="auto">
            <a:xfrm>
              <a:off x="4925548" y="3945345"/>
              <a:ext cx="115944" cy="115944"/>
            </a:xfrm>
            <a:prstGeom prst="rect">
              <a:avLst/>
            </a:prstGeom>
            <a:solidFill>
              <a:srgbClr val="FDB81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89" name="Rectangle 88"/>
            <p:cNvSpPr>
              <a:spLocks noChangeArrowheads="1"/>
            </p:cNvSpPr>
            <p:nvPr/>
          </p:nvSpPr>
          <p:spPr bwMode="auto">
            <a:xfrm>
              <a:off x="5054026" y="3945345"/>
              <a:ext cx="112809" cy="115944"/>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90" name="Rectangle 89"/>
            <p:cNvSpPr>
              <a:spLocks noChangeArrowheads="1"/>
            </p:cNvSpPr>
            <p:nvPr/>
          </p:nvSpPr>
          <p:spPr bwMode="auto">
            <a:xfrm>
              <a:off x="4925548" y="4067556"/>
              <a:ext cx="115944" cy="11280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91" name="Rectangle 90"/>
            <p:cNvSpPr>
              <a:spLocks noChangeArrowheads="1"/>
            </p:cNvSpPr>
            <p:nvPr/>
          </p:nvSpPr>
          <p:spPr bwMode="auto">
            <a:xfrm>
              <a:off x="5054026" y="4067556"/>
              <a:ext cx="112809" cy="112809"/>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92" name="Rectangle 91"/>
            <p:cNvSpPr>
              <a:spLocks noChangeArrowheads="1"/>
            </p:cNvSpPr>
            <p:nvPr/>
          </p:nvSpPr>
          <p:spPr bwMode="auto">
            <a:xfrm>
              <a:off x="5054026" y="4315109"/>
              <a:ext cx="112809" cy="65807"/>
            </a:xfrm>
            <a:prstGeom prst="rect">
              <a:avLst/>
            </a:prstGeom>
            <a:solidFill>
              <a:srgbClr val="BA141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93" name="Rectangle 92"/>
            <p:cNvSpPr>
              <a:spLocks noChangeArrowheads="1"/>
            </p:cNvSpPr>
            <p:nvPr/>
          </p:nvSpPr>
          <p:spPr bwMode="auto">
            <a:xfrm>
              <a:off x="4797071" y="4302575"/>
              <a:ext cx="244421" cy="78341"/>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94" name="Rectangle 93"/>
            <p:cNvSpPr>
              <a:spLocks noChangeArrowheads="1"/>
            </p:cNvSpPr>
            <p:nvPr/>
          </p:nvSpPr>
          <p:spPr bwMode="auto">
            <a:xfrm>
              <a:off x="4668593" y="4315109"/>
              <a:ext cx="115944" cy="65807"/>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95" name="Rectangle 94"/>
            <p:cNvSpPr>
              <a:spLocks noChangeArrowheads="1"/>
            </p:cNvSpPr>
            <p:nvPr/>
          </p:nvSpPr>
          <p:spPr bwMode="auto">
            <a:xfrm>
              <a:off x="4668593" y="4192900"/>
              <a:ext cx="115944" cy="109677"/>
            </a:xfrm>
            <a:prstGeom prst="rect">
              <a:avLst/>
            </a:prstGeom>
            <a:solidFill>
              <a:srgbClr val="4BC1B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96" name="Rectangle 95"/>
            <p:cNvSpPr>
              <a:spLocks noChangeArrowheads="1"/>
            </p:cNvSpPr>
            <p:nvPr/>
          </p:nvSpPr>
          <p:spPr bwMode="auto">
            <a:xfrm>
              <a:off x="4797071" y="4192900"/>
              <a:ext cx="244421" cy="109677"/>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97" name="Rectangle 96"/>
            <p:cNvSpPr>
              <a:spLocks noChangeArrowheads="1"/>
            </p:cNvSpPr>
            <p:nvPr/>
          </p:nvSpPr>
          <p:spPr bwMode="auto">
            <a:xfrm>
              <a:off x="5054026" y="4192900"/>
              <a:ext cx="112809" cy="109677"/>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98" name="Freeform 97"/>
            <p:cNvSpPr>
              <a:spLocks/>
            </p:cNvSpPr>
            <p:nvPr/>
          </p:nvSpPr>
          <p:spPr bwMode="auto">
            <a:xfrm>
              <a:off x="4709330" y="4446720"/>
              <a:ext cx="18802" cy="28203"/>
            </a:xfrm>
            <a:custGeom>
              <a:avLst/>
              <a:gdLst>
                <a:gd name="T0" fmla="*/ 6 w 6"/>
                <a:gd name="T1" fmla="*/ 9 h 9"/>
                <a:gd name="T2" fmla="*/ 0 w 6"/>
                <a:gd name="T3" fmla="*/ 4 h 9"/>
                <a:gd name="T4" fmla="*/ 6 w 6"/>
                <a:gd name="T5" fmla="*/ 0 h 9"/>
              </a:gdLst>
              <a:ahLst/>
              <a:cxnLst>
                <a:cxn ang="0">
                  <a:pos x="T0" y="T1"/>
                </a:cxn>
                <a:cxn ang="0">
                  <a:pos x="T2" y="T3"/>
                </a:cxn>
                <a:cxn ang="0">
                  <a:pos x="T4" y="T5"/>
                </a:cxn>
              </a:cxnLst>
              <a:rect l="0" t="0" r="r" b="b"/>
              <a:pathLst>
                <a:path w="6" h="9">
                  <a:moveTo>
                    <a:pt x="6" y="9"/>
                  </a:moveTo>
                  <a:lnTo>
                    <a:pt x="0" y="4"/>
                  </a:lnTo>
                  <a:lnTo>
                    <a:pt x="6" y="0"/>
                  </a:lnTo>
                </a:path>
              </a:pathLst>
            </a:custGeom>
            <a:noFill/>
            <a:ln w="3175" cap="rnd">
              <a:solidFill>
                <a:srgbClr val="96969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99" name="Line 93"/>
            <p:cNvSpPr>
              <a:spLocks noChangeShapeType="1"/>
            </p:cNvSpPr>
            <p:nvPr/>
          </p:nvSpPr>
          <p:spPr bwMode="auto">
            <a:xfrm>
              <a:off x="4709330" y="4459255"/>
              <a:ext cx="31336" cy="0"/>
            </a:xfrm>
            <a:prstGeom prst="line">
              <a:avLst/>
            </a:prstGeom>
            <a:noFill/>
            <a:ln w="3175" cap="rnd">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100" name="Oval 99"/>
            <p:cNvSpPr>
              <a:spLocks noChangeArrowheads="1"/>
            </p:cNvSpPr>
            <p:nvPr/>
          </p:nvSpPr>
          <p:spPr bwMode="auto">
            <a:xfrm>
              <a:off x="5097896" y="4446720"/>
              <a:ext cx="25069" cy="25069"/>
            </a:xfrm>
            <a:prstGeom prst="ellipse">
              <a:avLst/>
            </a:prstGeom>
            <a:noFill/>
            <a:ln w="3175" cap="rnd">
              <a:solidFill>
                <a:srgbClr val="96969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101" name="Line 95"/>
            <p:cNvSpPr>
              <a:spLocks noChangeShapeType="1"/>
            </p:cNvSpPr>
            <p:nvPr/>
          </p:nvSpPr>
          <p:spPr bwMode="auto">
            <a:xfrm flipH="1">
              <a:off x="5091629" y="4465522"/>
              <a:ext cx="12534" cy="9402"/>
            </a:xfrm>
            <a:prstGeom prst="line">
              <a:avLst/>
            </a:prstGeom>
            <a:noFill/>
            <a:ln w="3175" cap="rnd">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102" name="Freeform 101"/>
            <p:cNvSpPr>
              <a:spLocks/>
            </p:cNvSpPr>
            <p:nvPr/>
          </p:nvSpPr>
          <p:spPr bwMode="auto">
            <a:xfrm>
              <a:off x="4913013" y="4440453"/>
              <a:ext cx="25069" cy="18802"/>
            </a:xfrm>
            <a:custGeom>
              <a:avLst/>
              <a:gdLst>
                <a:gd name="T0" fmla="*/ 0 w 8"/>
                <a:gd name="T1" fmla="*/ 6 h 6"/>
                <a:gd name="T2" fmla="*/ 8 w 8"/>
                <a:gd name="T3" fmla="*/ 6 h 6"/>
                <a:gd name="T4" fmla="*/ 8 w 8"/>
                <a:gd name="T5" fmla="*/ 0 h 6"/>
                <a:gd name="T6" fmla="*/ 0 w 8"/>
                <a:gd name="T7" fmla="*/ 2 h 6"/>
                <a:gd name="T8" fmla="*/ 0 w 8"/>
                <a:gd name="T9" fmla="*/ 6 h 6"/>
              </a:gdLst>
              <a:ahLst/>
              <a:cxnLst>
                <a:cxn ang="0">
                  <a:pos x="T0" y="T1"/>
                </a:cxn>
                <a:cxn ang="0">
                  <a:pos x="T2" y="T3"/>
                </a:cxn>
                <a:cxn ang="0">
                  <a:pos x="T4" y="T5"/>
                </a:cxn>
                <a:cxn ang="0">
                  <a:pos x="T6" y="T7"/>
                </a:cxn>
                <a:cxn ang="0">
                  <a:pos x="T8" y="T9"/>
                </a:cxn>
              </a:cxnLst>
              <a:rect l="0" t="0" r="r" b="b"/>
              <a:pathLst>
                <a:path w="8" h="6">
                  <a:moveTo>
                    <a:pt x="0" y="6"/>
                  </a:moveTo>
                  <a:lnTo>
                    <a:pt x="8" y="6"/>
                  </a:lnTo>
                  <a:lnTo>
                    <a:pt x="8" y="0"/>
                  </a:lnTo>
                  <a:lnTo>
                    <a:pt x="0" y="2"/>
                  </a:lnTo>
                  <a:lnTo>
                    <a:pt x="0" y="6"/>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103" name="Rectangle 102"/>
            <p:cNvSpPr>
              <a:spLocks noChangeArrowheads="1"/>
            </p:cNvSpPr>
            <p:nvPr/>
          </p:nvSpPr>
          <p:spPr bwMode="auto">
            <a:xfrm>
              <a:off x="4900479" y="4446720"/>
              <a:ext cx="12534" cy="12534"/>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104" name="Rectangle 103"/>
            <p:cNvSpPr>
              <a:spLocks noChangeArrowheads="1"/>
            </p:cNvSpPr>
            <p:nvPr/>
          </p:nvSpPr>
          <p:spPr bwMode="auto">
            <a:xfrm>
              <a:off x="4913013" y="4459255"/>
              <a:ext cx="25069" cy="15669"/>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105" name="Rectangle 104"/>
            <p:cNvSpPr>
              <a:spLocks noChangeArrowheads="1"/>
            </p:cNvSpPr>
            <p:nvPr/>
          </p:nvSpPr>
          <p:spPr bwMode="auto">
            <a:xfrm>
              <a:off x="4900479" y="4459255"/>
              <a:ext cx="12534" cy="15669"/>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106" name="Rectangle 105"/>
            <p:cNvSpPr>
              <a:spLocks noChangeArrowheads="1"/>
            </p:cNvSpPr>
            <p:nvPr/>
          </p:nvSpPr>
          <p:spPr bwMode="auto">
            <a:xfrm>
              <a:off x="5188770" y="4224236"/>
              <a:ext cx="37603" cy="137878"/>
            </a:xfrm>
            <a:prstGeom prst="rect">
              <a:avLst/>
            </a:prstGeom>
            <a:solidFill>
              <a:srgbClr val="3C3C3C"/>
            </a:solidFill>
            <a:ln>
              <a:noFill/>
            </a:ln>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107" name="Freeform 106"/>
            <p:cNvSpPr>
              <a:spLocks/>
            </p:cNvSpPr>
            <p:nvPr/>
          </p:nvSpPr>
          <p:spPr bwMode="auto">
            <a:xfrm>
              <a:off x="4853476" y="3396967"/>
              <a:ext cx="141013" cy="18802"/>
            </a:xfrm>
            <a:custGeom>
              <a:avLst/>
              <a:gdLst>
                <a:gd name="T0" fmla="*/ 23 w 23"/>
                <a:gd name="T1" fmla="*/ 2 h 3"/>
                <a:gd name="T2" fmla="*/ 22 w 23"/>
                <a:gd name="T3" fmla="*/ 3 h 3"/>
                <a:gd name="T4" fmla="*/ 2 w 23"/>
                <a:gd name="T5" fmla="*/ 3 h 3"/>
                <a:gd name="T6" fmla="*/ 0 w 23"/>
                <a:gd name="T7" fmla="*/ 2 h 3"/>
                <a:gd name="T8" fmla="*/ 0 w 23"/>
                <a:gd name="T9" fmla="*/ 2 h 3"/>
                <a:gd name="T10" fmla="*/ 2 w 23"/>
                <a:gd name="T11" fmla="*/ 0 h 3"/>
                <a:gd name="T12" fmla="*/ 22 w 23"/>
                <a:gd name="T13" fmla="*/ 0 h 3"/>
                <a:gd name="T14" fmla="*/ 23 w 23"/>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 h="3">
                  <a:moveTo>
                    <a:pt x="23" y="2"/>
                  </a:moveTo>
                  <a:cubicBezTo>
                    <a:pt x="23" y="3"/>
                    <a:pt x="23" y="3"/>
                    <a:pt x="22" y="3"/>
                  </a:cubicBezTo>
                  <a:cubicBezTo>
                    <a:pt x="2" y="3"/>
                    <a:pt x="2" y="3"/>
                    <a:pt x="2" y="3"/>
                  </a:cubicBezTo>
                  <a:cubicBezTo>
                    <a:pt x="1" y="3"/>
                    <a:pt x="0" y="3"/>
                    <a:pt x="0" y="2"/>
                  </a:cubicBezTo>
                  <a:cubicBezTo>
                    <a:pt x="0" y="2"/>
                    <a:pt x="0" y="2"/>
                    <a:pt x="0" y="2"/>
                  </a:cubicBezTo>
                  <a:cubicBezTo>
                    <a:pt x="0" y="1"/>
                    <a:pt x="1" y="0"/>
                    <a:pt x="2" y="0"/>
                  </a:cubicBezTo>
                  <a:cubicBezTo>
                    <a:pt x="22" y="0"/>
                    <a:pt x="22" y="0"/>
                    <a:pt x="22" y="0"/>
                  </a:cubicBezTo>
                  <a:cubicBezTo>
                    <a:pt x="23" y="0"/>
                    <a:pt x="23" y="1"/>
                    <a:pt x="23" y="2"/>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108" name="Rectangle 107"/>
            <p:cNvSpPr>
              <a:spLocks noChangeArrowheads="1"/>
            </p:cNvSpPr>
            <p:nvPr/>
          </p:nvSpPr>
          <p:spPr bwMode="auto">
            <a:xfrm>
              <a:off x="4681127" y="3487840"/>
              <a:ext cx="3135" cy="2506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109" name="Rectangle 108"/>
            <p:cNvSpPr>
              <a:spLocks noChangeArrowheads="1"/>
            </p:cNvSpPr>
            <p:nvPr/>
          </p:nvSpPr>
          <p:spPr bwMode="auto">
            <a:xfrm>
              <a:off x="4674860" y="3494107"/>
              <a:ext cx="6267" cy="1880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110" name="Rectangle 109"/>
            <p:cNvSpPr>
              <a:spLocks noChangeArrowheads="1"/>
            </p:cNvSpPr>
            <p:nvPr/>
          </p:nvSpPr>
          <p:spPr bwMode="auto">
            <a:xfrm>
              <a:off x="4668593" y="3500374"/>
              <a:ext cx="6267" cy="1253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111" name="Rectangle 110"/>
            <p:cNvSpPr>
              <a:spLocks noChangeArrowheads="1"/>
            </p:cNvSpPr>
            <p:nvPr/>
          </p:nvSpPr>
          <p:spPr bwMode="auto">
            <a:xfrm>
              <a:off x="4662325" y="3500374"/>
              <a:ext cx="6267" cy="1253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112" name="Rectangle 111"/>
            <p:cNvSpPr>
              <a:spLocks noChangeArrowheads="1"/>
            </p:cNvSpPr>
            <p:nvPr/>
          </p:nvSpPr>
          <p:spPr bwMode="auto">
            <a:xfrm>
              <a:off x="4656058" y="3506641"/>
              <a:ext cx="6267" cy="626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113" name="Rectangle 112"/>
            <p:cNvSpPr>
              <a:spLocks noChangeArrowheads="1"/>
            </p:cNvSpPr>
            <p:nvPr/>
          </p:nvSpPr>
          <p:spPr bwMode="auto">
            <a:xfrm>
              <a:off x="5085362" y="3487840"/>
              <a:ext cx="18802" cy="2506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114" name="Rectangle 113"/>
            <p:cNvSpPr>
              <a:spLocks noChangeArrowheads="1"/>
            </p:cNvSpPr>
            <p:nvPr/>
          </p:nvSpPr>
          <p:spPr bwMode="auto">
            <a:xfrm>
              <a:off x="5066560" y="3494107"/>
              <a:ext cx="6267" cy="1253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pic>
          <p:nvPicPr>
            <p:cNvPr id="115" name="Picture 114"/>
            <p:cNvPicPr>
              <a:picLocks noChangeAspect="1"/>
            </p:cNvPicPr>
            <p:nvPr/>
          </p:nvPicPr>
          <p:blipFill rotWithShape="1">
            <a:blip r:embed="rId8" cstate="print">
              <a:extLst>
                <a:ext uri="{28A0092B-C50C-407E-A947-70E740481C1C}">
                  <a14:useLocalDpi xmlns:a14="http://schemas.microsoft.com/office/drawing/2010/main" val="0"/>
                </a:ext>
              </a:extLst>
            </a:blip>
            <a:srcRect t="10161" b="7690"/>
            <a:stretch/>
          </p:blipFill>
          <p:spPr>
            <a:xfrm>
              <a:off x="4663119" y="3572286"/>
              <a:ext cx="558496" cy="814895"/>
            </a:xfrm>
            <a:prstGeom prst="rect">
              <a:avLst/>
            </a:prstGeom>
          </p:spPr>
        </p:pic>
      </p:grpSp>
    </p:spTree>
    <p:extLst>
      <p:ext uri="{BB962C8B-B14F-4D97-AF65-F5344CB8AC3E}">
        <p14:creationId xmlns:p14="http://schemas.microsoft.com/office/powerpoint/2010/main" val="190292237"/>
      </p:ext>
    </p:extLst>
  </p:cSld>
  <p:clrMapOvr>
    <a:masterClrMapping/>
  </p:clrMapOvr>
  <mc:AlternateContent xmlns:mc="http://schemas.openxmlformats.org/markup-compatibility/2006" xmlns:p14="http://schemas.microsoft.com/office/powerpoint/2010/main">
    <mc:Choice Requires="p14">
      <p:transition spd="slow" p14:dur="25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childTnLst>
                                </p:cTn>
                              </p:par>
                              <p:par>
                                <p:cTn id="8" presetID="63" presetClass="path" presetSubtype="0" decel="100000" fill="hold" grpId="1" nodeType="withEffect">
                                  <p:stCondLst>
                                    <p:cond delay="0"/>
                                  </p:stCondLst>
                                  <p:childTnLst>
                                    <p:animMotion origin="layout" path="M -0.02409 -3.33333E-6 L 8.33333E-7 -3.33333E-6 " pathEditMode="relative" rAng="0" ptsTypes="AA">
                                      <p:cBhvr>
                                        <p:cTn id="9" dur="1000" fill="hold"/>
                                        <p:tgtEl>
                                          <p:spTgt spid="5"/>
                                        </p:tgtEl>
                                        <p:attrNameLst>
                                          <p:attrName>ppt_x</p:attrName>
                                          <p:attrName>ppt_y</p:attrName>
                                        </p:attrNameLst>
                                      </p:cBhvr>
                                      <p:rCtr x="1198" y="0"/>
                                    </p:animMotion>
                                  </p:childTnLst>
                                </p:cTn>
                              </p:par>
                              <p:par>
                                <p:cTn id="10" presetID="10" presetClass="entr" presetSubtype="0"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childTnLst>
                                </p:cTn>
                              </p:par>
                              <p:par>
                                <p:cTn id="13" presetID="63" presetClass="path" presetSubtype="0" decel="100000" fill="hold" grpId="1" nodeType="withEffect">
                                  <p:stCondLst>
                                    <p:cond delay="0"/>
                                  </p:stCondLst>
                                  <p:childTnLst>
                                    <p:animMotion origin="layout" path="M -0.02408 -4.81481E-6 L 5E-6 -4.81481E-6 " pathEditMode="relative" rAng="0" ptsTypes="AA">
                                      <p:cBhvr>
                                        <p:cTn id="14" dur="1000" fill="hold"/>
                                        <p:tgtEl>
                                          <p:spTgt spid="6"/>
                                        </p:tgtEl>
                                        <p:attrNameLst>
                                          <p:attrName>ppt_x</p:attrName>
                                          <p:attrName>ppt_y</p:attrName>
                                        </p:attrNameLst>
                                      </p:cBhvr>
                                      <p:rCtr x="1198" y="0"/>
                                    </p:animMotion>
                                  </p:childTnLst>
                                </p:cTn>
                              </p:par>
                              <p:par>
                                <p:cTn id="15" presetID="10"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1000"/>
                                        <p:tgtEl>
                                          <p:spTgt spid="7"/>
                                        </p:tgtEl>
                                      </p:cBhvr>
                                    </p:animEffect>
                                  </p:childTnLst>
                                </p:cTn>
                              </p:par>
                              <p:par>
                                <p:cTn id="18" presetID="63" presetClass="path" presetSubtype="0" decel="100000" fill="hold" grpId="1" nodeType="withEffect">
                                  <p:stCondLst>
                                    <p:cond delay="0"/>
                                  </p:stCondLst>
                                  <p:childTnLst>
                                    <p:animMotion origin="layout" path="M -0.02409 -3.33333E-6 L -2.29167E-6 -3.33333E-6 " pathEditMode="relative" rAng="0" ptsTypes="AA">
                                      <p:cBhvr>
                                        <p:cTn id="19" dur="1000" fill="hold"/>
                                        <p:tgtEl>
                                          <p:spTgt spid="7"/>
                                        </p:tgtEl>
                                        <p:attrNameLst>
                                          <p:attrName>ppt_x</p:attrName>
                                          <p:attrName>ppt_y</p:attrName>
                                        </p:attrNameLst>
                                      </p:cBhvr>
                                      <p:rCtr x="1198" y="0"/>
                                    </p:animMotion>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nodeType="clickEffect">
                                  <p:stCondLst>
                                    <p:cond delay="0"/>
                                  </p:stCondLst>
                                  <p:childTnLst>
                                    <p:set>
                                      <p:cBhvr>
                                        <p:cTn id="23" dur="1" fill="hold">
                                          <p:stCondLst>
                                            <p:cond delay="0"/>
                                          </p:stCondLst>
                                        </p:cTn>
                                        <p:tgtEl>
                                          <p:spTgt spid="5">
                                            <p:txEl>
                                              <p:pRg st="0" end="0"/>
                                            </p:txEl>
                                          </p:spTgt>
                                        </p:tgtEl>
                                        <p:attrNameLst>
                                          <p:attrName>style.visibility</p:attrName>
                                        </p:attrNameLst>
                                      </p:cBhvr>
                                      <p:to>
                                        <p:strVal val="visible"/>
                                      </p:to>
                                    </p:set>
                                    <p:animEffect transition="in" filter="barn(inVertical)">
                                      <p:cBhvr>
                                        <p:cTn id="24"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P spid="6" grpId="0"/>
      <p:bldP spid="6" grpId="1"/>
      <p:bldP spid="7" grpId="0"/>
      <p:bldP spid="7" grpId="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Feedback</a:t>
            </a:r>
            <a:endParaRPr lang="en-US" dirty="0"/>
          </a:p>
        </p:txBody>
      </p:sp>
      <p:sp>
        <p:nvSpPr>
          <p:cNvPr id="22" name="Content Placeholder 21"/>
          <p:cNvSpPr>
            <a:spLocks noGrp="1"/>
          </p:cNvSpPr>
          <p:nvPr>
            <p:ph sz="quarter" idx="4294967295"/>
          </p:nvPr>
        </p:nvSpPr>
        <p:spPr>
          <a:xfrm>
            <a:off x="7788275" y="1371600"/>
            <a:ext cx="4400550" cy="4953000"/>
          </a:xfrm>
        </p:spPr>
        <p:txBody>
          <a:bodyPr/>
          <a:lstStyle/>
          <a:p>
            <a:pPr marL="0" indent="0">
              <a:buNone/>
            </a:pPr>
            <a:r>
              <a:rPr lang="en-US" dirty="0" err="1">
                <a:solidFill>
                  <a:schemeClr val="tx1">
                    <a:lumMod val="50000"/>
                    <a:lumOff val="50000"/>
                  </a:schemeClr>
                </a:solidFill>
              </a:rPr>
              <a:t>UserVoice</a:t>
            </a:r>
            <a:r>
              <a:rPr lang="en-US" dirty="0">
                <a:solidFill>
                  <a:schemeClr val="tx1">
                    <a:lumMod val="50000"/>
                    <a:lumOff val="50000"/>
                  </a:schemeClr>
                </a:solidFill>
              </a:rPr>
              <a:t/>
            </a:r>
            <a:br>
              <a:rPr lang="en-US" dirty="0">
                <a:solidFill>
                  <a:schemeClr val="tx1">
                    <a:lumMod val="50000"/>
                    <a:lumOff val="50000"/>
                  </a:schemeClr>
                </a:solidFill>
              </a:rPr>
            </a:br>
            <a:r>
              <a:rPr lang="en-US" sz="2399" dirty="0">
                <a:solidFill>
                  <a:schemeClr val="tx1">
                    <a:lumMod val="50000"/>
                    <a:lumOff val="50000"/>
                  </a:schemeClr>
                </a:solidFill>
                <a:latin typeface="Segoe UI" panose="020B0502040204020203" pitchFamily="34" charset="0"/>
                <a:cs typeface="Segoe UI" panose="020B0502040204020203" pitchFamily="34" charset="0"/>
              </a:rPr>
              <a:t>Provide suggestions of what you want in future versions</a:t>
            </a:r>
          </a:p>
          <a:p>
            <a:pPr marL="0" indent="0">
              <a:buNone/>
            </a:pPr>
            <a:r>
              <a:rPr lang="en-US" sz="1999" dirty="0">
                <a:solidFill>
                  <a:schemeClr val="tx1">
                    <a:lumMod val="50000"/>
                    <a:lumOff val="50000"/>
                  </a:schemeClr>
                </a:solidFill>
                <a:latin typeface="Segoe UI" panose="020B0502040204020203" pitchFamily="34" charset="0"/>
                <a:cs typeface="Segoe UI" panose="020B0502040204020203" pitchFamily="34" charset="0"/>
                <a:hlinkClick r:id="rId2"/>
              </a:rPr>
              <a:t>http://officespdev.uservoice.com/</a:t>
            </a:r>
            <a:r>
              <a:rPr lang="en-US" sz="1999" dirty="0">
                <a:solidFill>
                  <a:schemeClr val="tx1">
                    <a:lumMod val="50000"/>
                    <a:lumOff val="50000"/>
                  </a:schemeClr>
                </a:solidFill>
                <a:latin typeface="Segoe UI" panose="020B0502040204020203" pitchFamily="34" charset="0"/>
                <a:cs typeface="Segoe UI" panose="020B0502040204020203" pitchFamily="34" charset="0"/>
              </a:rPr>
              <a:t> </a:t>
            </a:r>
          </a:p>
          <a:p>
            <a:endParaRPr lang="en-US" dirty="0">
              <a:solidFill>
                <a:schemeClr val="tx1">
                  <a:lumMod val="50000"/>
                  <a:lumOff val="50000"/>
                </a:schemeClr>
              </a:solidFill>
            </a:endParaRPr>
          </a:p>
          <a:p>
            <a:endParaRPr lang="en-US" dirty="0">
              <a:solidFill>
                <a:schemeClr val="tx1">
                  <a:lumMod val="50000"/>
                  <a:lumOff val="50000"/>
                </a:schemeClr>
              </a:solidFill>
            </a:endParaRPr>
          </a:p>
          <a:p>
            <a:endParaRPr lang="en-GB" dirty="0">
              <a:solidFill>
                <a:schemeClr val="tx1">
                  <a:lumMod val="50000"/>
                  <a:lumOff val="50000"/>
                </a:schemeClr>
              </a:solidFill>
            </a:endParaRPr>
          </a:p>
        </p:txBody>
      </p:sp>
      <p:sp>
        <p:nvSpPr>
          <p:cNvPr id="2" name="Text Placeholder 1"/>
          <p:cNvSpPr>
            <a:spLocks noGrp="1"/>
          </p:cNvSpPr>
          <p:nvPr>
            <p:ph sz="half" idx="4294967295"/>
          </p:nvPr>
        </p:nvSpPr>
        <p:spPr>
          <a:xfrm>
            <a:off x="1454516" y="1371600"/>
            <a:ext cx="4686300" cy="4953000"/>
          </a:xfrm>
        </p:spPr>
        <p:txBody>
          <a:bodyPr>
            <a:normAutofit/>
          </a:bodyPr>
          <a:lstStyle/>
          <a:p>
            <a:pPr marL="0" indent="0">
              <a:buNone/>
            </a:pPr>
            <a:r>
              <a:rPr lang="en-US" b="0" dirty="0" smtClean="0">
                <a:solidFill>
                  <a:schemeClr val="tx1">
                    <a:lumMod val="50000"/>
                    <a:lumOff val="50000"/>
                  </a:schemeClr>
                </a:solidFill>
                <a:latin typeface="Segoe UI" panose="020B0502040204020203" pitchFamily="34" charset="0"/>
                <a:cs typeface="Segoe UI" panose="020B0502040204020203" pitchFamily="34" charset="0"/>
              </a:rPr>
              <a:t>Office 365 Network</a:t>
            </a:r>
            <a:br>
              <a:rPr lang="en-US" b="0" dirty="0" smtClean="0">
                <a:solidFill>
                  <a:schemeClr val="tx1">
                    <a:lumMod val="50000"/>
                    <a:lumOff val="50000"/>
                  </a:schemeClr>
                </a:solidFill>
                <a:latin typeface="Segoe UI" panose="020B0502040204020203" pitchFamily="34" charset="0"/>
                <a:cs typeface="Segoe UI" panose="020B0502040204020203" pitchFamily="34" charset="0"/>
              </a:rPr>
            </a:br>
            <a:r>
              <a:rPr lang="en-US" sz="2399" dirty="0">
                <a:solidFill>
                  <a:schemeClr val="tx1">
                    <a:lumMod val="50000"/>
                    <a:lumOff val="50000"/>
                  </a:schemeClr>
                </a:solidFill>
                <a:latin typeface="Segoe UI" panose="020B0502040204020203" pitchFamily="34" charset="0"/>
                <a:cs typeface="Segoe UI" panose="020B0502040204020203" pitchFamily="34" charset="0"/>
              </a:rPr>
              <a:t>Share you best practices and join conversations</a:t>
            </a:r>
          </a:p>
          <a:p>
            <a:pPr marL="0" indent="0">
              <a:buNone/>
            </a:pPr>
            <a:r>
              <a:rPr lang="en-US" sz="1999" dirty="0">
                <a:solidFill>
                  <a:schemeClr val="tx1">
                    <a:lumMod val="50000"/>
                    <a:lumOff val="50000"/>
                  </a:schemeClr>
                </a:solidFill>
                <a:latin typeface="Segoe UI" panose="020B0502040204020203" pitchFamily="34" charset="0"/>
                <a:cs typeface="Segoe UI" panose="020B0502040204020203" pitchFamily="34" charset="0"/>
                <a:hlinkClick r:id="rId3"/>
              </a:rPr>
              <a:t>https://www.yammer.com/itpronetwork</a:t>
            </a:r>
            <a:r>
              <a:rPr lang="en-US" sz="1999" dirty="0">
                <a:solidFill>
                  <a:schemeClr val="tx1">
                    <a:lumMod val="50000"/>
                    <a:lumOff val="50000"/>
                  </a:schemeClr>
                </a:solidFill>
                <a:latin typeface="Segoe UI" panose="020B0502040204020203" pitchFamily="34" charset="0"/>
                <a:cs typeface="Segoe UI" panose="020B0502040204020203" pitchFamily="34" charset="0"/>
              </a:rPr>
              <a:t> </a:t>
            </a:r>
            <a:endParaRPr lang="en-US" sz="1899" dirty="0">
              <a:solidFill>
                <a:schemeClr val="tx1">
                  <a:lumMod val="50000"/>
                  <a:lumOff val="50000"/>
                </a:schemeClr>
              </a:solidFill>
              <a:latin typeface="Segoe UI" panose="020B0502040204020203" pitchFamily="34" charset="0"/>
              <a:cs typeface="Segoe UI" panose="020B0502040204020203" pitchFamily="34" charset="0"/>
            </a:endParaRPr>
          </a:p>
          <a:p>
            <a:pPr marL="0" indent="0">
              <a:buNone/>
            </a:pPr>
            <a:endParaRPr lang="en-US" b="0" dirty="0" smtClean="0">
              <a:solidFill>
                <a:schemeClr val="tx1">
                  <a:lumMod val="50000"/>
                  <a:lumOff val="50000"/>
                </a:schemeClr>
              </a:solidFill>
              <a:latin typeface="Segoe UI" panose="020B0502040204020203" pitchFamily="34" charset="0"/>
              <a:cs typeface="Segoe UI" panose="020B0502040204020203" pitchFamily="34" charset="0"/>
            </a:endParaRPr>
          </a:p>
          <a:p>
            <a:pPr marL="0" indent="0">
              <a:buNone/>
            </a:pPr>
            <a:r>
              <a:rPr lang="en-US" b="0" dirty="0" err="1" smtClean="0">
                <a:solidFill>
                  <a:schemeClr val="tx1">
                    <a:lumMod val="50000"/>
                    <a:lumOff val="50000"/>
                  </a:schemeClr>
                </a:solidFill>
                <a:latin typeface="Segoe UI" panose="020B0502040204020203" pitchFamily="34" charset="0"/>
                <a:cs typeface="Segoe UI" panose="020B0502040204020203" pitchFamily="34" charset="0"/>
              </a:rPr>
              <a:t>Stackoverflow</a:t>
            </a:r>
            <a:r>
              <a:rPr lang="en-US" b="0" dirty="0" smtClean="0">
                <a:solidFill>
                  <a:schemeClr val="tx1">
                    <a:lumMod val="50000"/>
                    <a:lumOff val="50000"/>
                  </a:schemeClr>
                </a:solidFill>
                <a:latin typeface="Segoe UI" panose="020B0502040204020203" pitchFamily="34" charset="0"/>
                <a:cs typeface="Segoe UI" panose="020B0502040204020203" pitchFamily="34" charset="0"/>
              </a:rPr>
              <a:t/>
            </a:r>
            <a:br>
              <a:rPr lang="en-US" b="0" dirty="0" smtClean="0">
                <a:solidFill>
                  <a:schemeClr val="tx1">
                    <a:lumMod val="50000"/>
                    <a:lumOff val="50000"/>
                  </a:schemeClr>
                </a:solidFill>
                <a:latin typeface="Segoe UI" panose="020B0502040204020203" pitchFamily="34" charset="0"/>
                <a:cs typeface="Segoe UI" panose="020B0502040204020203" pitchFamily="34" charset="0"/>
              </a:rPr>
            </a:br>
            <a:r>
              <a:rPr lang="en-US" sz="2399" dirty="0">
                <a:solidFill>
                  <a:schemeClr val="tx1">
                    <a:lumMod val="50000"/>
                    <a:lumOff val="50000"/>
                  </a:schemeClr>
                </a:solidFill>
                <a:latin typeface="Segoe UI" panose="020B0502040204020203" pitchFamily="34" charset="0"/>
                <a:cs typeface="Segoe UI" panose="020B0502040204020203" pitchFamily="34" charset="0"/>
              </a:rPr>
              <a:t>Ask deep technical questions to a world-wide set of developers</a:t>
            </a:r>
          </a:p>
          <a:p>
            <a:pPr marL="0" indent="0">
              <a:buNone/>
            </a:pPr>
            <a:r>
              <a:rPr lang="en-US" sz="1999" dirty="0">
                <a:solidFill>
                  <a:schemeClr val="tx1">
                    <a:lumMod val="50000"/>
                    <a:lumOff val="50000"/>
                  </a:schemeClr>
                </a:solidFill>
                <a:latin typeface="Segoe UI" panose="020B0502040204020203" pitchFamily="34" charset="0"/>
                <a:cs typeface="Segoe UI" panose="020B0502040204020203" pitchFamily="34" charset="0"/>
                <a:hlinkClick r:id="rId4"/>
              </a:rPr>
              <a:t>http://stackoverflow.com/questions/tagged/ms-office</a:t>
            </a:r>
            <a:r>
              <a:rPr lang="en-US" sz="1999" dirty="0">
                <a:solidFill>
                  <a:schemeClr val="tx1">
                    <a:lumMod val="50000"/>
                    <a:lumOff val="50000"/>
                  </a:schemeClr>
                </a:solidFill>
                <a:latin typeface="Segoe UI" panose="020B0502040204020203" pitchFamily="34" charset="0"/>
                <a:cs typeface="Segoe UI" panose="020B0502040204020203" pitchFamily="34" charset="0"/>
              </a:rPr>
              <a:t> </a:t>
            </a:r>
          </a:p>
          <a:p>
            <a:endParaRPr lang="en-US" b="0" dirty="0" smtClean="0">
              <a:solidFill>
                <a:schemeClr val="tx1">
                  <a:lumMod val="50000"/>
                  <a:lumOff val="50000"/>
                </a:schemeClr>
              </a:solidFill>
              <a:latin typeface="Segoe UI" panose="020B0502040204020203" pitchFamily="34" charset="0"/>
              <a:cs typeface="Segoe UI" panose="020B0502040204020203" pitchFamily="34" charset="0"/>
            </a:endParaRPr>
          </a:p>
          <a:p>
            <a:endParaRPr lang="en-US" b="0" dirty="0">
              <a:solidFill>
                <a:schemeClr val="tx1">
                  <a:lumMod val="50000"/>
                  <a:lumOff val="50000"/>
                </a:schemeClr>
              </a:solidFill>
              <a:latin typeface="Segoe UI" panose="020B0502040204020203" pitchFamily="34" charset="0"/>
              <a:cs typeface="Segoe UI" panose="020B0502040204020203" pitchFamily="34" charset="0"/>
            </a:endParaRPr>
          </a:p>
        </p:txBody>
      </p:sp>
      <p:pic>
        <p:nvPicPr>
          <p:cNvPr id="5" name="Picture 4"/>
          <p:cNvPicPr>
            <a:picLocks noChangeAspect="1"/>
          </p:cNvPicPr>
          <p:nvPr/>
        </p:nvPicPr>
        <p:blipFill>
          <a:blip r:embed="rId5"/>
          <a:stretch>
            <a:fillRect/>
          </a:stretch>
        </p:blipFill>
        <p:spPr>
          <a:xfrm>
            <a:off x="395893" y="1871545"/>
            <a:ext cx="895121" cy="750524"/>
          </a:xfrm>
          <a:prstGeom prst="rect">
            <a:avLst/>
          </a:prstGeom>
        </p:spPr>
      </p:pic>
      <p:pic>
        <p:nvPicPr>
          <p:cNvPr id="4" name="Picture 3"/>
          <p:cNvPicPr>
            <a:picLocks noChangeAspect="1"/>
          </p:cNvPicPr>
          <p:nvPr/>
        </p:nvPicPr>
        <p:blipFill rotWithShape="1">
          <a:blip r:embed="rId6"/>
          <a:srcRect r="79756"/>
          <a:stretch/>
        </p:blipFill>
        <p:spPr>
          <a:xfrm>
            <a:off x="528292" y="3998715"/>
            <a:ext cx="630323" cy="836296"/>
          </a:xfrm>
          <a:prstGeom prst="rect">
            <a:avLst/>
          </a:prstGeom>
        </p:spPr>
      </p:pic>
      <p:sp>
        <p:nvSpPr>
          <p:cNvPr id="11" name="Text Placeholder 1"/>
          <p:cNvSpPr txBox="1">
            <a:spLocks/>
          </p:cNvSpPr>
          <p:nvPr/>
        </p:nvSpPr>
        <p:spPr>
          <a:xfrm>
            <a:off x="7510261" y="1234696"/>
            <a:ext cx="4676114" cy="5337018"/>
          </a:xfrm>
          <a:prstGeom prst="rect">
            <a:avLst/>
          </a:prstGeom>
        </p:spPr>
        <p:txBody>
          <a:bodyPr/>
          <a:lstStyle>
            <a:lvl1pPr indent="0" defTabSz="914088">
              <a:spcBef>
                <a:spcPts val="588"/>
              </a:spcBef>
              <a:spcAft>
                <a:spcPts val="588"/>
              </a:spcAft>
              <a:buFont typeface="Arial" pitchFamily="34" charset="0"/>
              <a:buNone/>
              <a:defRPr sz="2800" b="0" kern="0" baseline="0">
                <a:latin typeface="Segoe UI" panose="020B0502040204020203" pitchFamily="34" charset="0"/>
                <a:ea typeface="Segoe UI Light" panose="020B0502040204020203" pitchFamily="34" charset="0"/>
                <a:cs typeface="Segoe UI" panose="020B0502040204020203" pitchFamily="34" charset="0"/>
              </a:defRPr>
            </a:lvl1pPr>
            <a:lvl2pPr marL="28006" indent="0" defTabSz="914088">
              <a:spcBef>
                <a:spcPts val="300"/>
              </a:spcBef>
              <a:spcAft>
                <a:spcPts val="300"/>
              </a:spcAft>
              <a:buFont typeface="Arial" pitchFamily="34" charset="0"/>
              <a:buNone/>
              <a:defRPr sz="1961" kern="0" baseline="0">
                <a:latin typeface="Segoe UI Light" panose="020B0502040204020203" pitchFamily="34" charset="0"/>
                <a:ea typeface="Segoe UI Light" panose="020B0502040204020203" pitchFamily="34" charset="0"/>
                <a:cs typeface="Segoe UI Light" panose="020B0502040204020203" pitchFamily="34" charset="0"/>
              </a:defRPr>
            </a:lvl2pPr>
            <a:lvl3pPr marL="219386" indent="0" defTabSz="914088">
              <a:spcBef>
                <a:spcPts val="200"/>
              </a:spcBef>
              <a:spcAft>
                <a:spcPts val="200"/>
              </a:spcAft>
              <a:buFont typeface="Arial" pitchFamily="34" charset="0"/>
              <a:buNone/>
              <a:defRPr sz="1961" kern="0" baseline="0">
                <a:latin typeface="Segoe UI Light" panose="020B0502040204020203" pitchFamily="34" charset="0"/>
                <a:ea typeface="Segoe UI Light" panose="020B0502040204020203" pitchFamily="34" charset="0"/>
                <a:cs typeface="Segoe UI Light" panose="020B0502040204020203" pitchFamily="34" charset="0"/>
              </a:defRPr>
            </a:lvl3pPr>
            <a:lvl4pPr marL="466779" indent="0" defTabSz="914088">
              <a:spcBef>
                <a:spcPct val="20000"/>
              </a:spcBef>
              <a:buFont typeface="Arial" pitchFamily="34" charset="0"/>
              <a:buNone/>
              <a:defRPr sz="1765" kern="0" baseline="0">
                <a:latin typeface="Segoe UI Light" panose="020B0502040204020203" pitchFamily="34" charset="0"/>
                <a:ea typeface="Segoe UI Light" panose="020B0502040204020203" pitchFamily="34" charset="0"/>
                <a:cs typeface="Segoe UI Light" panose="020B0502040204020203" pitchFamily="34" charset="0"/>
              </a:defRPr>
            </a:lvl4pPr>
            <a:lvl5pPr marL="725061" indent="0" defTabSz="914088">
              <a:spcBef>
                <a:spcPct val="20000"/>
              </a:spcBef>
              <a:buFont typeface="Arial" pitchFamily="34" charset="0"/>
              <a:buNone/>
              <a:defRPr sz="1765" kern="0" baseline="0">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defTabSz="914088">
              <a:spcBef>
                <a:spcPct val="20000"/>
              </a:spcBef>
              <a:buFont typeface="Arial" pitchFamily="34" charset="0"/>
              <a:buChar char="•"/>
              <a:defRPr sz="2000"/>
            </a:lvl6pPr>
            <a:lvl7pPr marL="2970789" indent="-228522" defTabSz="914088">
              <a:spcBef>
                <a:spcPct val="20000"/>
              </a:spcBef>
              <a:buFont typeface="Arial" pitchFamily="34" charset="0"/>
              <a:buChar char="•"/>
              <a:defRPr sz="2000"/>
            </a:lvl7pPr>
            <a:lvl8pPr marL="3427833" indent="-228522" defTabSz="914088">
              <a:spcBef>
                <a:spcPct val="20000"/>
              </a:spcBef>
              <a:buFont typeface="Arial" pitchFamily="34" charset="0"/>
              <a:buChar char="•"/>
              <a:defRPr sz="2000"/>
            </a:lvl8pPr>
            <a:lvl9pPr marL="3884878" indent="-228522" defTabSz="914088">
              <a:spcBef>
                <a:spcPct val="20000"/>
              </a:spcBef>
              <a:buFont typeface="Arial" pitchFamily="34" charset="0"/>
              <a:buChar char="•"/>
              <a:defRPr sz="2000"/>
            </a:lvl9pPr>
          </a:lstStyle>
          <a:p>
            <a:endParaRPr lang="en-US" sz="2799" dirty="0"/>
          </a:p>
        </p:txBody>
      </p:sp>
      <p:pic>
        <p:nvPicPr>
          <p:cNvPr id="12" name="Picture 1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304319" y="1720337"/>
            <a:ext cx="937803" cy="901732"/>
          </a:xfrm>
          <a:prstGeom prst="rect">
            <a:avLst/>
          </a:prstGeom>
        </p:spPr>
      </p:pic>
    </p:spTree>
    <p:extLst>
      <p:ext uri="{BB962C8B-B14F-4D97-AF65-F5344CB8AC3E}">
        <p14:creationId xmlns:p14="http://schemas.microsoft.com/office/powerpoint/2010/main" val="252427685"/>
      </p:ext>
    </p:extLst>
  </p:cSld>
  <p:clrMapOvr>
    <a:masterClrMapping/>
  </p:clrMapOvr>
  <mc:AlternateContent xmlns:mc="http://schemas.openxmlformats.org/markup-compatibility/2006" xmlns:p14="http://schemas.microsoft.com/office/powerpoint/2010/main">
    <mc:Choice Requires="p14">
      <p:transition spd="slow" p14:dur="2500">
        <p14:reveal/>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Recommendations</a:t>
            </a:r>
            <a:endParaRPr lang="en-US" dirty="0"/>
          </a:p>
        </p:txBody>
      </p:sp>
      <p:sp>
        <p:nvSpPr>
          <p:cNvPr id="23" name="Rectangle 22"/>
          <p:cNvSpPr/>
          <p:nvPr/>
        </p:nvSpPr>
        <p:spPr bwMode="auto">
          <a:xfrm>
            <a:off x="-1" y="2434949"/>
            <a:ext cx="12188825" cy="2160000"/>
          </a:xfrm>
          <a:prstGeom prst="rect">
            <a:avLst/>
          </a:prstGeom>
          <a:solidFill>
            <a:schemeClr val="accent1">
              <a:alpha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54014" tIns="54014" rIns="54014" bIns="54014" numCol="1" spcCol="0" rtlCol="0" fromWordArt="0" anchor="b" anchorCtr="0" forceAA="0" compatLnSpc="1">
            <a:prstTxWarp prst="textNoShape">
              <a:avLst/>
            </a:prstTxWarp>
            <a:noAutofit/>
          </a:bodyPr>
          <a:lstStyle/>
          <a:p>
            <a:endParaRPr lang="en-US" sz="2000" dirty="0"/>
          </a:p>
        </p:txBody>
      </p:sp>
      <p:grpSp>
        <p:nvGrpSpPr>
          <p:cNvPr id="3" name="Group 2"/>
          <p:cNvGrpSpPr/>
          <p:nvPr/>
        </p:nvGrpSpPr>
        <p:grpSpPr>
          <a:xfrm>
            <a:off x="3652114" y="2625360"/>
            <a:ext cx="1873901" cy="1800950"/>
            <a:chOff x="3496879" y="2742525"/>
            <a:chExt cx="1873901" cy="1800950"/>
          </a:xfrm>
        </p:grpSpPr>
        <p:sp>
          <p:nvSpPr>
            <p:cNvPr id="30" name="TextBox 29"/>
            <p:cNvSpPr txBox="1"/>
            <p:nvPr/>
          </p:nvSpPr>
          <p:spPr>
            <a:xfrm>
              <a:off x="3496879" y="3620145"/>
              <a:ext cx="1873901" cy="923330"/>
            </a:xfrm>
            <a:prstGeom prst="rect">
              <a:avLst/>
            </a:prstGeom>
            <a:noFill/>
          </p:spPr>
          <p:txBody>
            <a:bodyPr wrap="square" lIns="0" tIns="0" rIns="0" bIns="0" rtlCol="0">
              <a:spAutoFit/>
            </a:bodyPr>
            <a:lstStyle/>
            <a:p>
              <a:pPr algn="ctr"/>
              <a:r>
                <a:rPr lang="en-US" sz="2000" spc="-70" dirty="0" smtClean="0">
                  <a:solidFill>
                    <a:schemeClr val="bg1"/>
                  </a:solidFill>
                </a:rPr>
                <a:t>You can use </a:t>
              </a:r>
              <a:r>
                <a:rPr lang="en-US" sz="2000" spc="-70" dirty="0" err="1" smtClean="0">
                  <a:solidFill>
                    <a:schemeClr val="bg1"/>
                  </a:solidFill>
                </a:rPr>
                <a:t>WebJobs</a:t>
              </a:r>
              <a:r>
                <a:rPr lang="en-US" sz="2000" spc="-70" dirty="0" smtClean="0">
                  <a:solidFill>
                    <a:schemeClr val="bg1"/>
                  </a:solidFill>
                </a:rPr>
                <a:t> also for </a:t>
              </a:r>
              <a:r>
                <a:rPr lang="en-US" sz="2000" spc="-70" dirty="0" err="1" smtClean="0">
                  <a:solidFill>
                    <a:schemeClr val="bg1"/>
                  </a:solidFill>
                </a:rPr>
                <a:t>async</a:t>
              </a:r>
              <a:r>
                <a:rPr lang="en-US" sz="2000" spc="-70" dirty="0" smtClean="0">
                  <a:solidFill>
                    <a:schemeClr val="bg1"/>
                  </a:solidFill>
                </a:rPr>
                <a:t> tasks</a:t>
              </a:r>
              <a:endParaRPr lang="en-US" sz="2000" spc="-70" dirty="0">
                <a:solidFill>
                  <a:schemeClr val="bg1"/>
                </a:solidFill>
              </a:endParaRPr>
            </a:p>
          </p:txBody>
        </p:sp>
        <p:pic>
          <p:nvPicPr>
            <p:cNvPr id="48" name="Picture 47"/>
            <p:cNvPicPr>
              <a:picLocks noChangeAspect="1"/>
            </p:cNvPicPr>
            <p:nvPr/>
          </p:nvPicPr>
          <p:blipFill>
            <a:blip r:embed="rId3"/>
            <a:stretch>
              <a:fillRect/>
            </a:stretch>
          </p:blipFill>
          <p:spPr>
            <a:xfrm>
              <a:off x="4077148" y="2742525"/>
              <a:ext cx="713362" cy="876727"/>
            </a:xfrm>
            <a:prstGeom prst="rect">
              <a:avLst/>
            </a:prstGeom>
          </p:spPr>
        </p:pic>
      </p:grpSp>
      <p:grpSp>
        <p:nvGrpSpPr>
          <p:cNvPr id="4" name="Group 3"/>
          <p:cNvGrpSpPr/>
          <p:nvPr/>
        </p:nvGrpSpPr>
        <p:grpSpPr>
          <a:xfrm>
            <a:off x="789688" y="2558444"/>
            <a:ext cx="2060557" cy="1967115"/>
            <a:chOff x="804939" y="2548282"/>
            <a:chExt cx="2060557" cy="1967115"/>
          </a:xfrm>
        </p:grpSpPr>
        <p:sp>
          <p:nvSpPr>
            <p:cNvPr id="24" name="TextBox 23"/>
            <p:cNvSpPr txBox="1"/>
            <p:nvPr/>
          </p:nvSpPr>
          <p:spPr>
            <a:xfrm>
              <a:off x="804939" y="3899844"/>
              <a:ext cx="2060557" cy="615553"/>
            </a:xfrm>
            <a:prstGeom prst="rect">
              <a:avLst/>
            </a:prstGeom>
            <a:noFill/>
          </p:spPr>
          <p:txBody>
            <a:bodyPr wrap="square" lIns="0" tIns="0" rIns="0" bIns="0" rtlCol="0">
              <a:spAutoFit/>
            </a:bodyPr>
            <a:lstStyle/>
            <a:p>
              <a:pPr algn="ctr"/>
              <a:r>
                <a:rPr lang="en-US" sz="2000" spc="-70" dirty="0" smtClean="0">
                  <a:solidFill>
                    <a:schemeClr val="bg1"/>
                  </a:solidFill>
                </a:rPr>
                <a:t>Remote timer jobs for scheduled tasks</a:t>
              </a:r>
              <a:endParaRPr lang="en-US" sz="2000" spc="-70" dirty="0">
                <a:solidFill>
                  <a:schemeClr val="bg1"/>
                </a:solidFill>
              </a:endParaRPr>
            </a:p>
          </p:txBody>
        </p:sp>
        <p:pic>
          <p:nvPicPr>
            <p:cNvPr id="17" name="Picture 16"/>
            <p:cNvPicPr>
              <a:picLocks noChangeAspect="1"/>
            </p:cNvPicPr>
            <p:nvPr/>
          </p:nvPicPr>
          <p:blipFill>
            <a:blip r:embed="rId4"/>
            <a:stretch>
              <a:fillRect/>
            </a:stretch>
          </p:blipFill>
          <p:spPr>
            <a:xfrm>
              <a:off x="1298868" y="2548282"/>
              <a:ext cx="1072701" cy="1421651"/>
            </a:xfrm>
            <a:prstGeom prst="rect">
              <a:avLst/>
            </a:prstGeom>
          </p:spPr>
        </p:pic>
      </p:grpSp>
      <p:grpSp>
        <p:nvGrpSpPr>
          <p:cNvPr id="5" name="Group 4"/>
          <p:cNvGrpSpPr/>
          <p:nvPr/>
        </p:nvGrpSpPr>
        <p:grpSpPr>
          <a:xfrm>
            <a:off x="9598011" y="2650067"/>
            <a:ext cx="1884594" cy="1777518"/>
            <a:chOff x="9094130" y="2664242"/>
            <a:chExt cx="1884594" cy="1777518"/>
          </a:xfrm>
        </p:grpSpPr>
        <p:sp>
          <p:nvSpPr>
            <p:cNvPr id="39" name="TextBox 38"/>
            <p:cNvSpPr txBox="1"/>
            <p:nvPr/>
          </p:nvSpPr>
          <p:spPr>
            <a:xfrm>
              <a:off x="9094130" y="3518430"/>
              <a:ext cx="1884594" cy="923330"/>
            </a:xfrm>
            <a:prstGeom prst="rect">
              <a:avLst/>
            </a:prstGeom>
            <a:noFill/>
          </p:spPr>
          <p:txBody>
            <a:bodyPr wrap="square" lIns="0" tIns="0" rIns="0" bIns="0" rtlCol="0">
              <a:spAutoFit/>
            </a:bodyPr>
            <a:lstStyle/>
            <a:p>
              <a:pPr algn="ctr"/>
              <a:r>
                <a:rPr lang="en-US" sz="2000" spc="-70" dirty="0" smtClean="0">
                  <a:solidFill>
                    <a:schemeClr val="bg1"/>
                  </a:solidFill>
                </a:rPr>
                <a:t>Avoid long operations in app events</a:t>
              </a:r>
              <a:endParaRPr lang="en-US" sz="2000" spc="-70" dirty="0">
                <a:solidFill>
                  <a:schemeClr val="bg1"/>
                </a:solidFill>
              </a:endParaRPr>
            </a:p>
          </p:txBody>
        </p:sp>
        <p:pic>
          <p:nvPicPr>
            <p:cNvPr id="50" name="Picture 49"/>
            <p:cNvPicPr>
              <a:picLocks noChangeAspect="1"/>
            </p:cNvPicPr>
            <p:nvPr/>
          </p:nvPicPr>
          <p:blipFill>
            <a:blip r:embed="rId5"/>
            <a:stretch>
              <a:fillRect/>
            </a:stretch>
          </p:blipFill>
          <p:spPr>
            <a:xfrm>
              <a:off x="9634562" y="2664242"/>
              <a:ext cx="803729" cy="804596"/>
            </a:xfrm>
            <a:prstGeom prst="rect">
              <a:avLst/>
            </a:prstGeom>
          </p:spPr>
        </p:pic>
      </p:grpSp>
      <p:grpSp>
        <p:nvGrpSpPr>
          <p:cNvPr id="7" name="Group 6"/>
          <p:cNvGrpSpPr/>
          <p:nvPr/>
        </p:nvGrpSpPr>
        <p:grpSpPr>
          <a:xfrm>
            <a:off x="6121267" y="2141385"/>
            <a:ext cx="3105298" cy="2747127"/>
            <a:chOff x="6175697" y="2141385"/>
            <a:chExt cx="3105298" cy="2747127"/>
          </a:xfrm>
        </p:grpSpPr>
        <p:sp>
          <p:nvSpPr>
            <p:cNvPr id="37" name="TextBox 36"/>
            <p:cNvSpPr txBox="1"/>
            <p:nvPr/>
          </p:nvSpPr>
          <p:spPr>
            <a:xfrm>
              <a:off x="7196082" y="3338206"/>
              <a:ext cx="2084913" cy="1231106"/>
            </a:xfrm>
            <a:prstGeom prst="rect">
              <a:avLst/>
            </a:prstGeom>
            <a:noFill/>
          </p:spPr>
          <p:txBody>
            <a:bodyPr wrap="square" lIns="0" tIns="0" rIns="0" bIns="0" rtlCol="0">
              <a:spAutoFit/>
            </a:bodyPr>
            <a:lstStyle/>
            <a:p>
              <a:pPr algn="ctr"/>
              <a:r>
                <a:rPr lang="en-US" sz="2000" spc="-70" dirty="0" smtClean="0">
                  <a:solidFill>
                    <a:schemeClr val="bg1"/>
                  </a:solidFill>
                </a:rPr>
                <a:t>Remote event receivers is not for synchronization tasks</a:t>
              </a:r>
              <a:endParaRPr lang="en-US" sz="2000" spc="-70" dirty="0">
                <a:solidFill>
                  <a:schemeClr val="bg1"/>
                </a:solidFill>
              </a:endParaRPr>
            </a:p>
          </p:txBody>
        </p:sp>
        <p:pic>
          <p:nvPicPr>
            <p:cNvPr id="22" name="Picture 21"/>
            <p:cNvPicPr>
              <a:picLocks noChangeAspect="1"/>
            </p:cNvPicPr>
            <p:nvPr/>
          </p:nvPicPr>
          <p:blipFill>
            <a:blip r:embed="rId6"/>
            <a:stretch>
              <a:fillRect/>
            </a:stretch>
          </p:blipFill>
          <p:spPr>
            <a:xfrm>
              <a:off x="6175697" y="2141385"/>
              <a:ext cx="1488765" cy="2747127"/>
            </a:xfrm>
            <a:prstGeom prst="rect">
              <a:avLst/>
            </a:prstGeom>
          </p:spPr>
        </p:pic>
      </p:grpSp>
    </p:spTree>
    <p:extLst>
      <p:ext uri="{BB962C8B-B14F-4D97-AF65-F5344CB8AC3E}">
        <p14:creationId xmlns:p14="http://schemas.microsoft.com/office/powerpoint/2010/main" val="3446824757"/>
      </p:ext>
    </p:extLst>
  </p:cSld>
  <p:clrMapOvr>
    <a:masterClrMapping/>
  </p:clrMapOvr>
  <mc:AlternateContent xmlns:mc="http://schemas.openxmlformats.org/markup-compatibility/2006" xmlns:p14="http://schemas.microsoft.com/office/powerpoint/2010/main">
    <mc:Choice Requires="p14">
      <p:transition spd="slow" p14:dur="25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50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par>
                                <p:cTn id="8" presetID="42" presetClass="entr" presetSubtype="0" fill="hold" nodeType="withEffect">
                                  <p:stCondLst>
                                    <p:cond delay="150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1000"/>
                                        <p:tgtEl>
                                          <p:spTgt spid="4"/>
                                        </p:tgtEl>
                                      </p:cBhvr>
                                    </p:animEffect>
                                    <p:anim calcmode="lin" valueType="num">
                                      <p:cBhvr>
                                        <p:cTn id="11" dur="1000" fill="hold"/>
                                        <p:tgtEl>
                                          <p:spTgt spid="4"/>
                                        </p:tgtEl>
                                        <p:attrNameLst>
                                          <p:attrName>ppt_x</p:attrName>
                                        </p:attrNameLst>
                                      </p:cBhvr>
                                      <p:tavLst>
                                        <p:tav tm="0">
                                          <p:val>
                                            <p:strVal val="#ppt_x"/>
                                          </p:val>
                                        </p:tav>
                                        <p:tav tm="100000">
                                          <p:val>
                                            <p:strVal val="#ppt_x"/>
                                          </p:val>
                                        </p:tav>
                                      </p:tavLst>
                                    </p:anim>
                                    <p:anim calcmode="lin" valueType="num">
                                      <p:cBhvr>
                                        <p:cTn id="12" dur="1000" fill="hold"/>
                                        <p:tgtEl>
                                          <p:spTgt spid="4"/>
                                        </p:tgtEl>
                                        <p:attrNameLst>
                                          <p:attrName>ppt_y</p:attrName>
                                        </p:attrNameLst>
                                      </p:cBhvr>
                                      <p:tavLst>
                                        <p:tav tm="0">
                                          <p:val>
                                            <p:strVal val="#ppt_y+.1"/>
                                          </p:val>
                                        </p:tav>
                                        <p:tav tm="100000">
                                          <p:val>
                                            <p:strVal val="#ppt_y"/>
                                          </p:val>
                                        </p:tav>
                                      </p:tavLst>
                                    </p:anim>
                                  </p:childTnLst>
                                </p:cTn>
                              </p:par>
                              <p:par>
                                <p:cTn id="13" presetID="42" presetClass="entr" presetSubtype="0" fill="hold" nodeType="withEffect">
                                  <p:stCondLst>
                                    <p:cond delay="200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1000"/>
                                        <p:tgtEl>
                                          <p:spTgt spid="3"/>
                                        </p:tgtEl>
                                      </p:cBhvr>
                                    </p:animEffect>
                                    <p:anim calcmode="lin" valueType="num">
                                      <p:cBhvr>
                                        <p:cTn id="16" dur="1000" fill="hold"/>
                                        <p:tgtEl>
                                          <p:spTgt spid="3"/>
                                        </p:tgtEl>
                                        <p:attrNameLst>
                                          <p:attrName>ppt_x</p:attrName>
                                        </p:attrNameLst>
                                      </p:cBhvr>
                                      <p:tavLst>
                                        <p:tav tm="0">
                                          <p:val>
                                            <p:strVal val="#ppt_x"/>
                                          </p:val>
                                        </p:tav>
                                        <p:tav tm="100000">
                                          <p:val>
                                            <p:strVal val="#ppt_x"/>
                                          </p:val>
                                        </p:tav>
                                      </p:tavLst>
                                    </p:anim>
                                    <p:anim calcmode="lin" valueType="num">
                                      <p:cBhvr>
                                        <p:cTn id="17" dur="1000" fill="hold"/>
                                        <p:tgtEl>
                                          <p:spTgt spid="3"/>
                                        </p:tgtEl>
                                        <p:attrNameLst>
                                          <p:attrName>ppt_y</p:attrName>
                                        </p:attrNameLst>
                                      </p:cBhvr>
                                      <p:tavLst>
                                        <p:tav tm="0">
                                          <p:val>
                                            <p:strVal val="#ppt_y+.1"/>
                                          </p:val>
                                        </p:tav>
                                        <p:tav tm="100000">
                                          <p:val>
                                            <p:strVal val="#ppt_y"/>
                                          </p:val>
                                        </p:tav>
                                      </p:tavLst>
                                    </p:anim>
                                  </p:childTnLst>
                                </p:cTn>
                              </p:par>
                              <p:par>
                                <p:cTn id="18" presetID="42" presetClass="entr" presetSubtype="0" fill="hold" nodeType="withEffect">
                                  <p:stCondLst>
                                    <p:cond delay="250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1000"/>
                                        <p:tgtEl>
                                          <p:spTgt spid="7"/>
                                        </p:tgtEl>
                                      </p:cBhvr>
                                    </p:animEffect>
                                    <p:anim calcmode="lin" valueType="num">
                                      <p:cBhvr>
                                        <p:cTn id="21" dur="1000" fill="hold"/>
                                        <p:tgtEl>
                                          <p:spTgt spid="7"/>
                                        </p:tgtEl>
                                        <p:attrNameLst>
                                          <p:attrName>ppt_x</p:attrName>
                                        </p:attrNameLst>
                                      </p:cBhvr>
                                      <p:tavLst>
                                        <p:tav tm="0">
                                          <p:val>
                                            <p:strVal val="#ppt_x"/>
                                          </p:val>
                                        </p:tav>
                                        <p:tav tm="100000">
                                          <p:val>
                                            <p:strVal val="#ppt_x"/>
                                          </p:val>
                                        </p:tav>
                                      </p:tavLst>
                                    </p:anim>
                                    <p:anim calcmode="lin" valueType="num">
                                      <p:cBhvr>
                                        <p:cTn id="22" dur="1000" fill="hold"/>
                                        <p:tgtEl>
                                          <p:spTgt spid="7"/>
                                        </p:tgtEl>
                                        <p:attrNameLst>
                                          <p:attrName>ppt_y</p:attrName>
                                        </p:attrNameLst>
                                      </p:cBhvr>
                                      <p:tavLst>
                                        <p:tav tm="0">
                                          <p:val>
                                            <p:strVal val="#ppt_y+.1"/>
                                          </p:val>
                                        </p:tav>
                                        <p:tav tm="100000">
                                          <p:val>
                                            <p:strVal val="#ppt_y"/>
                                          </p:val>
                                        </p:tav>
                                      </p:tavLst>
                                    </p:anim>
                                  </p:childTnLst>
                                </p:cTn>
                              </p:par>
                              <p:par>
                                <p:cTn id="23" presetID="42" presetClass="entr" presetSubtype="0" fill="hold" nodeType="withEffect">
                                  <p:stCondLst>
                                    <p:cond delay="3000"/>
                                  </p:stCondLst>
                                  <p:childTnLst>
                                    <p:set>
                                      <p:cBhvr>
                                        <p:cTn id="24" dur="1" fill="hold">
                                          <p:stCondLst>
                                            <p:cond delay="0"/>
                                          </p:stCondLst>
                                        </p:cTn>
                                        <p:tgtEl>
                                          <p:spTgt spid="5"/>
                                        </p:tgtEl>
                                        <p:attrNameLst>
                                          <p:attrName>style.visibility</p:attrName>
                                        </p:attrNameLst>
                                      </p:cBhvr>
                                      <p:to>
                                        <p:strVal val="visible"/>
                                      </p:to>
                                    </p:set>
                                    <p:animEffect transition="in" filter="fade">
                                      <p:cBhvr>
                                        <p:cTn id="25" dur="1000"/>
                                        <p:tgtEl>
                                          <p:spTgt spid="5"/>
                                        </p:tgtEl>
                                      </p:cBhvr>
                                    </p:animEffect>
                                    <p:anim calcmode="lin" valueType="num">
                                      <p:cBhvr>
                                        <p:cTn id="26" dur="1000" fill="hold"/>
                                        <p:tgtEl>
                                          <p:spTgt spid="5"/>
                                        </p:tgtEl>
                                        <p:attrNameLst>
                                          <p:attrName>ppt_x</p:attrName>
                                        </p:attrNameLst>
                                      </p:cBhvr>
                                      <p:tavLst>
                                        <p:tav tm="0">
                                          <p:val>
                                            <p:strVal val="#ppt_x"/>
                                          </p:val>
                                        </p:tav>
                                        <p:tav tm="100000">
                                          <p:val>
                                            <p:strVal val="#ppt_x"/>
                                          </p:val>
                                        </p:tav>
                                      </p:tavLst>
                                    </p:anim>
                                    <p:anim calcmode="lin" valueType="num">
                                      <p:cBhvr>
                                        <p:cTn id="27"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3"/>
          <p:cNvSpPr txBox="1">
            <a:spLocks noChangeArrowheads="1"/>
          </p:cNvSpPr>
          <p:nvPr/>
        </p:nvSpPr>
        <p:spPr bwMode="blackWhite">
          <a:xfrm>
            <a:off x="520700" y="6298298"/>
            <a:ext cx="11173090" cy="323165"/>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14099" eaLnBrk="0" hangingPunct="0"/>
            <a:r>
              <a:rPr lang="en-US" sz="700" dirty="0">
                <a:solidFill>
                  <a:srgbClr val="000000">
                    <a:lumMod val="65000"/>
                    <a:lumOff val="35000"/>
                  </a:srgbClr>
                </a:solidFill>
                <a:ea typeface="Segoe UI" pitchFamily="34" charset="0"/>
                <a:cs typeface="Segoe UI" pitchFamily="34" charset="0"/>
              </a:rPr>
              <a:t>© </a:t>
            </a:r>
            <a:r>
              <a:rPr lang="en-US" sz="700" dirty="0" smtClean="0">
                <a:solidFill>
                  <a:srgbClr val="000000">
                    <a:lumMod val="65000"/>
                    <a:lumOff val="35000"/>
                  </a:srgbClr>
                </a:solidFill>
                <a:ea typeface="Segoe UI" pitchFamily="34" charset="0"/>
                <a:cs typeface="Segoe UI" pitchFamily="34" charset="0"/>
              </a:rPr>
              <a:t>2015 Microsoft </a:t>
            </a:r>
            <a:r>
              <a:rPr lang="en-US" sz="700" dirty="0">
                <a:solidFill>
                  <a:srgbClr val="000000">
                    <a:lumMod val="65000"/>
                    <a:lumOff val="35000"/>
                  </a:srgbClr>
                </a:solidFill>
                <a:ea typeface="Segoe UI" pitchFamily="34" charset="0"/>
                <a:cs typeface="Segoe UI" pitchFamily="34" charset="0"/>
              </a:rPr>
              <a:t>Corporation. All rights reserved. Microsoft, Windows, </a:t>
            </a:r>
            <a:r>
              <a:rPr lang="en-US" sz="700" dirty="0" smtClean="0">
                <a:solidFill>
                  <a:srgbClr val="000000">
                    <a:lumMod val="65000"/>
                    <a:lumOff val="35000"/>
                  </a:srgbClr>
                </a:solidFill>
                <a:ea typeface="Segoe UI" pitchFamily="34" charset="0"/>
                <a:cs typeface="Segoe UI" pitchFamily="34" charset="0"/>
              </a:rPr>
              <a:t>and </a:t>
            </a:r>
            <a:r>
              <a:rPr lang="en-US" sz="700" dirty="0">
                <a:solidFill>
                  <a:srgbClr val="000000">
                    <a:lumMod val="65000"/>
                    <a:lumOff val="35000"/>
                  </a:srgbClr>
                </a:solidFill>
                <a:ea typeface="Segoe UI" pitchFamily="34" charset="0"/>
                <a:cs typeface="Segoe UI" pitchFamily="34" charset="0"/>
              </a:rPr>
              <a:t>other product names are or may be registered trademarks and/or trademarks in the U.S. and/or other countries.</a:t>
            </a:r>
          </a:p>
          <a:p>
            <a:pPr defTabSz="914099" eaLnBrk="0" hangingPunct="0"/>
            <a:r>
              <a:rPr lang="en-US" sz="700" dirty="0">
                <a:solidFill>
                  <a:srgbClr val="000000">
                    <a:lumMod val="65000"/>
                    <a:lumOff val="35000"/>
                  </a:srgbClr>
                </a:solidFill>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700" dirty="0" smtClean="0">
                <a:solidFill>
                  <a:srgbClr val="000000">
                    <a:lumMod val="65000"/>
                    <a:lumOff val="35000"/>
                  </a:srgbClr>
                </a:solidFill>
                <a:ea typeface="Segoe UI" pitchFamily="34" charset="0"/>
                <a:cs typeface="Segoe UI" pitchFamily="34" charset="0"/>
              </a:rPr>
              <a:t/>
            </a:r>
            <a:br>
              <a:rPr lang="en-US" sz="700" dirty="0" smtClean="0">
                <a:solidFill>
                  <a:srgbClr val="000000">
                    <a:lumMod val="65000"/>
                    <a:lumOff val="35000"/>
                  </a:srgbClr>
                </a:solidFill>
                <a:ea typeface="Segoe UI" pitchFamily="34" charset="0"/>
                <a:cs typeface="Segoe UI" pitchFamily="34" charset="0"/>
              </a:rPr>
            </a:br>
            <a:r>
              <a:rPr lang="en-US" sz="700" dirty="0" smtClean="0">
                <a:solidFill>
                  <a:srgbClr val="000000">
                    <a:lumMod val="65000"/>
                    <a:lumOff val="35000"/>
                  </a:srgbClr>
                </a:solidFill>
                <a:ea typeface="Segoe UI" pitchFamily="34" charset="0"/>
                <a:cs typeface="Segoe UI" pitchFamily="34" charset="0"/>
              </a:rPr>
              <a:t>part </a:t>
            </a:r>
            <a:r>
              <a:rPr lang="en-US" sz="700" dirty="0">
                <a:solidFill>
                  <a:srgbClr val="000000">
                    <a:lumMod val="65000"/>
                    <a:lumOff val="35000"/>
                  </a:srgbClr>
                </a:solidFill>
                <a:ea typeface="Segoe UI" pitchFamily="34" charset="0"/>
                <a:cs typeface="Segoe UI" pitchFamily="34" charset="0"/>
              </a:rPr>
              <a:t>of </a:t>
            </a:r>
            <a:r>
              <a:rPr lang="en-US" sz="700" dirty="0" smtClean="0">
                <a:solidFill>
                  <a:srgbClr val="000000">
                    <a:lumMod val="65000"/>
                    <a:lumOff val="35000"/>
                  </a:srgbClr>
                </a:solidFill>
                <a:ea typeface="Segoe UI" pitchFamily="34" charset="0"/>
                <a:cs typeface="Segoe UI" pitchFamily="34" charset="0"/>
              </a:rPr>
              <a:t>Microsoft</a:t>
            </a:r>
            <a:r>
              <a:rPr lang="en-US" sz="700" dirty="0">
                <a:solidFill>
                  <a:srgbClr val="000000">
                    <a:lumMod val="65000"/>
                    <a:lumOff val="35000"/>
                  </a:srgbClr>
                </a:solidFill>
                <a:ea typeface="Segoe UI" pitchFamily="34" charset="0"/>
                <a:cs typeface="Segoe UI" pitchFamily="34" charset="0"/>
              </a:rPr>
              <a:t>, and Microsoft cannot guarantee the accuracy of any information provided after the date of this presentation</a:t>
            </a:r>
            <a:r>
              <a:rPr lang="en-US" sz="700" dirty="0" smtClean="0">
                <a:solidFill>
                  <a:srgbClr val="000000">
                    <a:lumMod val="65000"/>
                    <a:lumOff val="35000"/>
                  </a:srgbClr>
                </a:solidFill>
                <a:ea typeface="Segoe UI" pitchFamily="34" charset="0"/>
                <a:cs typeface="Segoe UI" pitchFamily="34" charset="0"/>
              </a:rPr>
              <a:t>. MICROSOFT </a:t>
            </a:r>
            <a:r>
              <a:rPr lang="en-US" sz="700" dirty="0">
                <a:solidFill>
                  <a:srgbClr val="000000">
                    <a:lumMod val="65000"/>
                    <a:lumOff val="35000"/>
                  </a:srgbClr>
                </a:solidFill>
                <a:ea typeface="Segoe UI" pitchFamily="34" charset="0"/>
                <a:cs typeface="Segoe UI" pitchFamily="34" charset="0"/>
              </a:rPr>
              <a:t>MAKES NO WARRANTIES, EXPRESS, IMPLIED OR STATUTORY, AS TO THE INFORMATION IN THIS PRESENTATION.</a:t>
            </a:r>
          </a:p>
        </p:txBody>
      </p:sp>
      <p:pic>
        <p:nvPicPr>
          <p:cNvPr id="6" name="Picture 2" descr="W:\Open Engagements\Microsoft\Resources\Design\New Microsoft Logo\MSFT_logo_rgb_W-Wht_D.png"/>
          <p:cNvPicPr>
            <a:picLocks noChangeAspect="1" noChangeArrowheads="1"/>
          </p:cNvPicPr>
          <p:nvPr/>
        </p:nvPicPr>
        <p:blipFill rotWithShape="1">
          <a:blip r:embed="rId3" cstate="screen">
            <a:extLst>
              <a:ext uri="{28A0092B-C50C-407E-A947-70E740481C1C}">
                <a14:useLocalDpi xmlns:a14="http://schemas.microsoft.com/office/drawing/2010/main"/>
              </a:ext>
            </a:extLst>
          </a:blip>
          <a:srcRect/>
          <a:stretch/>
        </p:blipFill>
        <p:spPr bwMode="auto">
          <a:xfrm>
            <a:off x="0" y="2206449"/>
            <a:ext cx="6242050" cy="234950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C:\Users\Sarah\Documents\_SSD_Business\Clients\BuzzBee\1211_AUG_2012\#1649_ProductivityDays\Art_client supplied\Logos_shapes\Microsoft_logo_All_colors\MSFT_logo_rgb_C-Gray.png"/>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146050" y="2197100"/>
            <a:ext cx="6388100" cy="2349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2525688"/>
      </p:ext>
    </p:extLst>
  </p:cSld>
  <p:clrMapOvr>
    <a:masterClrMapping/>
  </p:clrMapOvr>
  <mc:AlternateContent xmlns:mc="http://schemas.openxmlformats.org/markup-compatibility/2006" xmlns:p14="http://schemas.microsoft.com/office/powerpoint/2010/main">
    <mc:Choice Requires="p14">
      <p:transition spd="slow" p14:dur="3000">
        <p14:reveal/>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7200" dirty="0" smtClean="0"/>
              <a:t>Introduction</a:t>
            </a:r>
            <a:endParaRPr lang="en-US" sz="7200" dirty="0"/>
          </a:p>
        </p:txBody>
      </p:sp>
    </p:spTree>
    <p:extLst>
      <p:ext uri="{BB962C8B-B14F-4D97-AF65-F5344CB8AC3E}">
        <p14:creationId xmlns:p14="http://schemas.microsoft.com/office/powerpoint/2010/main" val="1915191773"/>
      </p:ext>
    </p:extLst>
  </p:cSld>
  <p:clrMapOvr>
    <a:masterClrMapping/>
  </p:clrMapOvr>
  <mc:AlternateContent xmlns:mc="http://schemas.openxmlformats.org/markup-compatibility/2006" xmlns:p14="http://schemas.microsoft.com/office/powerpoint/2010/main">
    <mc:Choice Requires="p14">
      <p:transition spd="slow" p14:dur="3000">
        <p14:reveal/>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fi-FI" dirty="0" smtClean="0"/>
              <a:t>Placing the code outside of the SharePoint</a:t>
            </a:r>
            <a:endParaRPr lang="en-GB" dirty="0"/>
          </a:p>
        </p:txBody>
      </p:sp>
    </p:spTree>
    <p:extLst>
      <p:ext uri="{BB962C8B-B14F-4D97-AF65-F5344CB8AC3E}">
        <p14:creationId xmlns:p14="http://schemas.microsoft.com/office/powerpoint/2010/main" val="1601425043"/>
      </p:ext>
    </p:extLst>
  </p:cSld>
  <p:clrMapOvr>
    <a:masterClrMapping/>
  </p:clrMapOvr>
  <mc:AlternateContent xmlns:mc="http://schemas.openxmlformats.org/markup-compatibility/2006" xmlns:p14="http://schemas.microsoft.com/office/powerpoint/2010/main">
    <mc:Choice Requires="p14">
      <p:transition spd="slow" p14:dur="2500">
        <p14:reveal/>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905375" y="228600"/>
            <a:ext cx="6762750" cy="747897"/>
          </a:xfrm>
        </p:spPr>
        <p:txBody>
          <a:bodyPr/>
          <a:lstStyle/>
          <a:p>
            <a:r>
              <a:rPr lang="en-US" smtClean="0"/>
              <a:t>Remote business logic</a:t>
            </a:r>
            <a:endParaRPr lang="en-US" dirty="0"/>
          </a:p>
        </p:txBody>
      </p:sp>
      <p:sp>
        <p:nvSpPr>
          <p:cNvPr id="7" name="Text Placeholder 6"/>
          <p:cNvSpPr>
            <a:spLocks noGrp="1"/>
          </p:cNvSpPr>
          <p:nvPr>
            <p:ph type="body" sz="quarter" idx="10"/>
          </p:nvPr>
        </p:nvSpPr>
        <p:spPr>
          <a:xfrm>
            <a:off x="4905375" y="1447799"/>
            <a:ext cx="6762750" cy="2043636"/>
          </a:xfrm>
        </p:spPr>
        <p:txBody>
          <a:bodyPr/>
          <a:lstStyle/>
          <a:p>
            <a:r>
              <a:rPr lang="en-US" sz="3600" dirty="0">
                <a:solidFill>
                  <a:schemeClr val="accent1"/>
                </a:solidFill>
              </a:rPr>
              <a:t>Remote </a:t>
            </a:r>
            <a:r>
              <a:rPr lang="en-US" sz="3600" dirty="0" smtClean="0">
                <a:solidFill>
                  <a:schemeClr val="accent1"/>
                </a:solidFill>
              </a:rPr>
              <a:t>timer jobs</a:t>
            </a:r>
            <a:endParaRPr lang="en-US" sz="3600" dirty="0">
              <a:solidFill>
                <a:schemeClr val="accent1"/>
              </a:solidFill>
            </a:endParaRPr>
          </a:p>
          <a:p>
            <a:pPr lvl="1"/>
            <a:r>
              <a:rPr lang="en-US" dirty="0" smtClean="0"/>
              <a:t>Scheduled tasks running out side of the SharePoint, but operating towards SharePoint sites or Office 365 services</a:t>
            </a:r>
            <a:endParaRPr lang="en-US" dirty="0"/>
          </a:p>
          <a:p>
            <a:pPr lvl="1"/>
            <a:endParaRPr lang="en-US" dirty="0"/>
          </a:p>
          <a:p>
            <a:r>
              <a:rPr lang="en-US" sz="3600" dirty="0" smtClean="0">
                <a:solidFill>
                  <a:schemeClr val="accent1"/>
                </a:solidFill>
              </a:rPr>
              <a:t>Remote event receivers</a:t>
            </a:r>
            <a:endParaRPr lang="en-US" sz="3600" dirty="0">
              <a:solidFill>
                <a:schemeClr val="accent1"/>
              </a:solidFill>
            </a:endParaRPr>
          </a:p>
          <a:p>
            <a:pPr lvl="1"/>
            <a:r>
              <a:rPr lang="en-US" dirty="0" smtClean="0"/>
              <a:t>Business logic for end user operations placed outside of the SharePoint, but can access SharePoint for further operations if needed</a:t>
            </a:r>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88" y="1786"/>
            <a:ext cx="4569619" cy="6854429"/>
          </a:xfrm>
          <a:prstGeom prst="rect">
            <a:avLst/>
          </a:prstGeom>
        </p:spPr>
      </p:pic>
    </p:spTree>
    <p:extLst>
      <p:ext uri="{BB962C8B-B14F-4D97-AF65-F5344CB8AC3E}">
        <p14:creationId xmlns:p14="http://schemas.microsoft.com/office/powerpoint/2010/main" val="4233734211"/>
      </p:ext>
    </p:extLst>
  </p:cSld>
  <p:clrMapOvr>
    <a:masterClrMapping/>
  </p:clrMapOvr>
  <mc:AlternateContent xmlns:mc="http://schemas.openxmlformats.org/markup-compatibility/2006" xmlns:p14="http://schemas.microsoft.com/office/powerpoint/2010/main">
    <mc:Choice Requires="p14">
      <p:transition spd="slow" p14:dur="2500">
        <p14:reveal/>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7200" dirty="0" smtClean="0"/>
              <a:t>Remote Timer Jobs</a:t>
            </a:r>
            <a:endParaRPr lang="en-US" sz="7200" dirty="0"/>
          </a:p>
        </p:txBody>
      </p:sp>
    </p:spTree>
    <p:extLst>
      <p:ext uri="{BB962C8B-B14F-4D97-AF65-F5344CB8AC3E}">
        <p14:creationId xmlns:p14="http://schemas.microsoft.com/office/powerpoint/2010/main" val="3968920718"/>
      </p:ext>
    </p:extLst>
  </p:cSld>
  <p:clrMapOvr>
    <a:masterClrMapping/>
  </p:clrMapOvr>
  <mc:AlternateContent xmlns:mc="http://schemas.openxmlformats.org/markup-compatibility/2006" xmlns:p14="http://schemas.microsoft.com/office/powerpoint/2010/main">
    <mc:Choice Requires="p14">
      <p:transition spd="slow" p14:dur="3000">
        <p14:reveal/>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3" y="1447799"/>
            <a:ext cx="7309796" cy="1975926"/>
          </a:xfrm>
        </p:spPr>
        <p:txBody>
          <a:bodyPr/>
          <a:lstStyle/>
          <a:p>
            <a:r>
              <a:rPr lang="en-US" sz="3600" dirty="0" smtClean="0"/>
              <a:t>What</a:t>
            </a:r>
          </a:p>
          <a:p>
            <a:pPr lvl="1"/>
            <a:r>
              <a:rPr lang="en-US" sz="2000" dirty="0" smtClean="0"/>
              <a:t>Scheduled tasks using app model techniques</a:t>
            </a:r>
          </a:p>
          <a:p>
            <a:pPr lvl="1"/>
            <a:r>
              <a:rPr lang="en-US" dirty="0" smtClean="0"/>
              <a:t>Replacement model for classic server side timer jobs</a:t>
            </a:r>
            <a:endParaRPr lang="en-US" sz="2000" dirty="0" smtClean="0"/>
          </a:p>
          <a:p>
            <a:r>
              <a:rPr lang="en-US" sz="3600" dirty="0" smtClean="0"/>
              <a:t>Why</a:t>
            </a:r>
          </a:p>
          <a:p>
            <a:pPr lvl="1"/>
            <a:r>
              <a:rPr lang="en-US" sz="2000" dirty="0" smtClean="0"/>
              <a:t>Performed operations using either scheduled execution or one time asynchronous operation</a:t>
            </a:r>
          </a:p>
          <a:p>
            <a:r>
              <a:rPr lang="en-US" sz="3600" dirty="0" smtClean="0"/>
              <a:t>How</a:t>
            </a:r>
          </a:p>
          <a:p>
            <a:pPr lvl="1"/>
            <a:r>
              <a:rPr lang="en-US" sz="2000" dirty="0" smtClean="0"/>
              <a:t>Use Azure worker processes or Web Jobs for scheduled operations</a:t>
            </a:r>
          </a:p>
          <a:p>
            <a:pPr lvl="1"/>
            <a:r>
              <a:rPr lang="en-US" sz="2000" dirty="0" smtClean="0"/>
              <a:t>User either app only token or specific accounts for authentication</a:t>
            </a:r>
          </a:p>
          <a:p>
            <a:pPr lvl="1"/>
            <a:r>
              <a:rPr lang="en-US" sz="2000" dirty="0" smtClean="0"/>
              <a:t>Can be hosted in on-premise</a:t>
            </a:r>
            <a:r>
              <a:rPr lang="en-US" dirty="0" smtClean="0"/>
              <a:t>s as scheduled task in operating system level or even as a windows service</a:t>
            </a:r>
            <a:endParaRPr lang="en-US" sz="2000" dirty="0"/>
          </a:p>
        </p:txBody>
      </p:sp>
      <p:sp>
        <p:nvSpPr>
          <p:cNvPr id="3" name="Title 2"/>
          <p:cNvSpPr>
            <a:spLocks noGrp="1"/>
          </p:cNvSpPr>
          <p:nvPr>
            <p:ph type="title"/>
          </p:nvPr>
        </p:nvSpPr>
        <p:spPr/>
        <p:txBody>
          <a:bodyPr/>
          <a:lstStyle/>
          <a:p>
            <a:r>
              <a:rPr lang="en-US" dirty="0" smtClean="0"/>
              <a:t>Remote timer jobs</a:t>
            </a:r>
            <a:endParaRPr lang="en-US" dirty="0"/>
          </a:p>
        </p:txBody>
      </p:sp>
      <p:pic>
        <p:nvPicPr>
          <p:cNvPr id="8" name="Picture 7"/>
          <p:cNvPicPr>
            <a:picLocks noChangeAspect="1"/>
          </p:cNvPicPr>
          <p:nvPr/>
        </p:nvPicPr>
        <p:blipFill rotWithShape="1">
          <a:blip r:embed="rId3">
            <a:extLst>
              <a:ext uri="{28A0092B-C50C-407E-A947-70E740481C1C}">
                <a14:useLocalDpi xmlns:a14="http://schemas.microsoft.com/office/drawing/2010/main" val="0"/>
              </a:ext>
            </a:extLst>
          </a:blip>
          <a:srcRect l="37579" r="21848"/>
          <a:stretch/>
        </p:blipFill>
        <p:spPr>
          <a:xfrm flipH="1">
            <a:off x="8012785" y="531"/>
            <a:ext cx="4176039" cy="6856576"/>
          </a:xfrm>
          <a:prstGeom prst="rect">
            <a:avLst/>
          </a:prstGeom>
        </p:spPr>
      </p:pic>
    </p:spTree>
    <p:extLst>
      <p:ext uri="{BB962C8B-B14F-4D97-AF65-F5344CB8AC3E}">
        <p14:creationId xmlns:p14="http://schemas.microsoft.com/office/powerpoint/2010/main" val="349669384"/>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5-30055_Office Template 2012 - 16x9 - White Background">
  <a:themeElements>
    <a:clrScheme name="Office_Template_2012_Light">
      <a:dk1>
        <a:srgbClr val="000000"/>
      </a:dk1>
      <a:lt1>
        <a:srgbClr val="FFFFFF"/>
      </a:lt1>
      <a:dk2>
        <a:srgbClr val="EB3C00"/>
      </a:dk2>
      <a:lt2>
        <a:srgbClr val="797A7D"/>
      </a:lt2>
      <a:accent1>
        <a:srgbClr val="EB3C00"/>
      </a:accent1>
      <a:accent2>
        <a:srgbClr val="FF8C00"/>
      </a:accent2>
      <a:accent3>
        <a:srgbClr val="FFB900"/>
      </a:accent3>
      <a:accent4>
        <a:srgbClr val="007233"/>
      </a:accent4>
      <a:accent5>
        <a:srgbClr val="00188F"/>
      </a:accent5>
      <a:accent6>
        <a:srgbClr val="68217A"/>
      </a:accent6>
      <a:hlink>
        <a:srgbClr val="FF8C00"/>
      </a:hlink>
      <a:folHlink>
        <a:srgbClr val="EB3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extLst>
    <a:ext uri="{05A4C25C-085E-4340-85A3-A5531E510DB2}">
      <thm15:themeFamily xmlns:thm15="http://schemas.microsoft.com/office/thememl/2012/main" name="Office365 Template Orange.potx" id="{A418BC41-9312-4E81-974D-3B62BBA9F7CA}" vid="{6D227263-DACE-442F-8D98-551E7A302C92}"/>
    </a:ext>
  </a:extLst>
</a:theme>
</file>

<file path=ppt/theme/theme2.xml><?xml version="1.0" encoding="utf-8"?>
<a:theme xmlns:a="http://schemas.openxmlformats.org/drawingml/2006/main" name="5-30055_Office365 Template 2012 - 16x9 - Colored Accent Slides">
  <a:themeElements>
    <a:clrScheme name="Office_Template_2012_Accent_Slides">
      <a:dk1>
        <a:srgbClr val="000000"/>
      </a:dk1>
      <a:lt1>
        <a:srgbClr val="FFFFFF"/>
      </a:lt1>
      <a:dk2>
        <a:srgbClr val="EB3C00"/>
      </a:dk2>
      <a:lt2>
        <a:srgbClr val="D2D2D2"/>
      </a:lt2>
      <a:accent1>
        <a:srgbClr val="EB3C00"/>
      </a:accent1>
      <a:accent2>
        <a:srgbClr val="007233"/>
      </a:accent2>
      <a:accent3>
        <a:srgbClr val="00188F"/>
      </a:accent3>
      <a:accent4>
        <a:srgbClr val="68217A"/>
      </a:accent4>
      <a:accent5>
        <a:srgbClr val="969696"/>
      </a:accent5>
      <a:accent6>
        <a:srgbClr val="D2D2D2"/>
      </a:accent6>
      <a:hlink>
        <a:srgbClr val="969696"/>
      </a:hlink>
      <a:folHlink>
        <a:srgbClr val="D2D2D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ffice365 Template Orange.potx" id="{A418BC41-9312-4E81-974D-3B62BBA9F7CA}" vid="{DDA9FB17-E5E7-4414-8A13-502BEB78C63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709D8DA39404E429F006B3F94B6A56B" ma:contentTypeVersion="0" ma:contentTypeDescription="Create a new document." ma:contentTypeScope="" ma:versionID="63b151c6e72fe6cfcfe11e3b787e1d3d">
  <xsd:schema xmlns:xsd="http://www.w3.org/2001/XMLSchema" xmlns:xs="http://www.w3.org/2001/XMLSchema" xmlns:p="http://schemas.microsoft.com/office/2006/metadata/properties" targetNamespace="http://schemas.microsoft.com/office/2006/metadata/properties" ma:root="true" ma:fieldsID="e3f0b4ead09fc5ac33ce8381fa26e531">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9E63BD4-356B-47A8-B9CB-423EDCAB02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B4606E04-852E-4880-8CD1-0B186F4087B1}">
  <ds:schemaRefs>
    <ds:schemaRef ds:uri="http://schemas.microsoft.com/sharepoint/v3/contenttype/forms"/>
  </ds:schemaRefs>
</ds:datastoreItem>
</file>

<file path=customXml/itemProps3.xml><?xml version="1.0" encoding="utf-8"?>
<ds:datastoreItem xmlns:ds="http://schemas.openxmlformats.org/officeDocument/2006/customXml" ds:itemID="{F1AEA8A7-A694-4DB0-82AB-EF48F2E9B6F9}">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Office365 Template Orange</Template>
  <TotalTime>0</TotalTime>
  <Words>3641</Words>
  <Application>Microsoft Office PowerPoint</Application>
  <PresentationFormat>Custom</PresentationFormat>
  <Paragraphs>350</Paragraphs>
  <Slides>40</Slides>
  <Notes>27</Notes>
  <HiddenSlides>1</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40</vt:i4>
      </vt:variant>
    </vt:vector>
  </HeadingPairs>
  <TitlesOfParts>
    <vt:vector size="48" baseType="lpstr">
      <vt:lpstr>Arial</vt:lpstr>
      <vt:lpstr>Calibri</vt:lpstr>
      <vt:lpstr>Consolas</vt:lpstr>
      <vt:lpstr>Segoe UI</vt:lpstr>
      <vt:lpstr>Segoe UI Light</vt:lpstr>
      <vt:lpstr>Wingdings</vt:lpstr>
      <vt:lpstr>5-30055_Office Template 2012 - 16x9 - White Background</vt:lpstr>
      <vt:lpstr>5-30055_Office365 Template 2012 - 16x9 - Colored Accent Slides</vt:lpstr>
      <vt:lpstr>Remote timer jobs and event receivers</vt:lpstr>
      <vt:lpstr>Agenda</vt:lpstr>
      <vt:lpstr>Developer vision</vt:lpstr>
      <vt:lpstr>Recommendations</vt:lpstr>
      <vt:lpstr>Introduction</vt:lpstr>
      <vt:lpstr>Placing the code outside of the SharePoint</vt:lpstr>
      <vt:lpstr>Remote business logic</vt:lpstr>
      <vt:lpstr>Remote Timer Jobs</vt:lpstr>
      <vt:lpstr>Remote timer jobs</vt:lpstr>
      <vt:lpstr>Remote timer job</vt:lpstr>
      <vt:lpstr>“Performance of code running outside of the SharePoint is lower than server side…”</vt:lpstr>
      <vt:lpstr>Authentication options</vt:lpstr>
      <vt:lpstr>PowerPoint Presentation</vt:lpstr>
      <vt:lpstr>Remote timer job for async tasks</vt:lpstr>
      <vt:lpstr>Asynchronous pattern with WebJobs</vt:lpstr>
      <vt:lpstr>“You do not expose as many remote APIs as what we were able to access server side.”</vt:lpstr>
      <vt:lpstr>Remote event receivers</vt:lpstr>
      <vt:lpstr>Remote event receivers</vt:lpstr>
      <vt:lpstr>Remote event receivers</vt:lpstr>
      <vt:lpstr>Remote event receivers</vt:lpstr>
      <vt:lpstr>Remote Event Receivers in SharePoint</vt:lpstr>
      <vt:lpstr>Remote event receivers – architecture</vt:lpstr>
      <vt:lpstr>Remote event receivers – tooling</vt:lpstr>
      <vt:lpstr>Remote event receivers – interface methods</vt:lpstr>
      <vt:lpstr>Remote event receivers - Calling back into SharePoint  </vt:lpstr>
      <vt:lpstr>Remote event receivers – registration Using server-side object model – requires access to server </vt:lpstr>
      <vt:lpstr>Remote event receivers – registration Client-side object model implementation  </vt:lpstr>
      <vt:lpstr>PowerPoint Presentation</vt:lpstr>
      <vt:lpstr>“Any reliable alternatives for remote event receivers?”</vt:lpstr>
      <vt:lpstr>App installation events</vt:lpstr>
      <vt:lpstr>App event receivers</vt:lpstr>
      <vt:lpstr>App event considerations</vt:lpstr>
      <vt:lpstr>Asynchronous App Installed handling</vt:lpstr>
      <vt:lpstr>PowerPoint Presentation</vt:lpstr>
      <vt:lpstr>Recommendations</vt:lpstr>
      <vt:lpstr>PowerPoint Presentation</vt:lpstr>
      <vt:lpstr>PowerPoint Presentation</vt:lpstr>
      <vt:lpstr>PowerPoint Presentation</vt:lpstr>
      <vt:lpstr>Feedback</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description>Template: Vesa Juvonen, Microsoft</dc:description>
  <cp:lastModifiedBy/>
  <cp:revision>1</cp:revision>
  <dcterms:created xsi:type="dcterms:W3CDTF">2015-01-15T08:32:43Z</dcterms:created>
  <dcterms:modified xsi:type="dcterms:W3CDTF">2015-06-12T07:19:36Z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temType">
    <vt:lpwstr/>
  </property>
  <property fmtid="{D5CDD505-2E9C-101B-9397-08002B2CF9AE}" pid="3" name="ContentTypeId">
    <vt:lpwstr>0x010100B709D8DA39404E429F006B3F94B6A56B</vt:lpwstr>
  </property>
</Properties>
</file>