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46"/>
  </p:notesMasterIdLst>
  <p:handoutMasterIdLst>
    <p:handoutMasterId r:id="rId47"/>
  </p:handoutMasterIdLst>
  <p:sldIdLst>
    <p:sldId id="1242" r:id="rId6"/>
    <p:sldId id="1306" r:id="rId7"/>
    <p:sldId id="1391" r:id="rId8"/>
    <p:sldId id="1387" r:id="rId9"/>
    <p:sldId id="1378" r:id="rId10"/>
    <p:sldId id="1389" r:id="rId11"/>
    <p:sldId id="1349" r:id="rId12"/>
    <p:sldId id="1379" r:id="rId13"/>
    <p:sldId id="1352" r:id="rId14"/>
    <p:sldId id="1353" r:id="rId15"/>
    <p:sldId id="1354" r:id="rId16"/>
    <p:sldId id="1355" r:id="rId17"/>
    <p:sldId id="1356" r:id="rId18"/>
    <p:sldId id="1357" r:id="rId19"/>
    <p:sldId id="1358" r:id="rId20"/>
    <p:sldId id="1359" r:id="rId21"/>
    <p:sldId id="1360" r:id="rId22"/>
    <p:sldId id="1382" r:id="rId23"/>
    <p:sldId id="1383" r:id="rId24"/>
    <p:sldId id="1380" r:id="rId25"/>
    <p:sldId id="1362" r:id="rId26"/>
    <p:sldId id="1363" r:id="rId27"/>
    <p:sldId id="1364" r:id="rId28"/>
    <p:sldId id="1365" r:id="rId29"/>
    <p:sldId id="1366" r:id="rId30"/>
    <p:sldId id="1384" r:id="rId31"/>
    <p:sldId id="1381" r:id="rId32"/>
    <p:sldId id="1370" r:id="rId33"/>
    <p:sldId id="1371" r:id="rId34"/>
    <p:sldId id="1372" r:id="rId35"/>
    <p:sldId id="1373" r:id="rId36"/>
    <p:sldId id="1374" r:id="rId37"/>
    <p:sldId id="1375" r:id="rId38"/>
    <p:sldId id="1385" r:id="rId39"/>
    <p:sldId id="1388" r:id="rId40"/>
    <p:sldId id="1310" r:id="rId41"/>
    <p:sldId id="1390" r:id="rId42"/>
    <p:sldId id="1312" r:id="rId43"/>
    <p:sldId id="1313" r:id="rId44"/>
    <p:sldId id="1339" r:id="rId45"/>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E387D750-615C-4F0D-BDC4-13D8F2242D3F}">
          <p14:sldIdLst>
            <p14:sldId id="1242"/>
            <p14:sldId id="1306"/>
            <p14:sldId id="1391"/>
            <p14:sldId id="1387"/>
          </p14:sldIdLst>
        </p14:section>
        <p14:section name="Overview" id="{14CD67BC-25BF-4A57-BB02-2FE984BB0CFE}">
          <p14:sldIdLst>
            <p14:sldId id="1378"/>
            <p14:sldId id="1389"/>
            <p14:sldId id="1349"/>
          </p14:sldIdLst>
        </p14:section>
        <p14:section name="Search Building Blocks" id="{7A39E25D-DCCC-4A41-8B11-84BB19E0071C}">
          <p14:sldIdLst>
            <p14:sldId id="1379"/>
            <p14:sldId id="1352"/>
            <p14:sldId id="1353"/>
            <p14:sldId id="1354"/>
            <p14:sldId id="1355"/>
            <p14:sldId id="1356"/>
            <p14:sldId id="1357"/>
            <p14:sldId id="1358"/>
            <p14:sldId id="1359"/>
            <p14:sldId id="1360"/>
            <p14:sldId id="1382"/>
            <p14:sldId id="1383"/>
          </p14:sldIdLst>
        </p14:section>
        <p14:section name="Extending Search Center" id="{174731FE-1FE7-4968-B2E4-4C66828991FB}">
          <p14:sldIdLst>
            <p14:sldId id="1380"/>
            <p14:sldId id="1362"/>
            <p14:sldId id="1363"/>
            <p14:sldId id="1364"/>
            <p14:sldId id="1365"/>
            <p14:sldId id="1366"/>
            <p14:sldId id="1384"/>
          </p14:sldIdLst>
        </p14:section>
        <p14:section name="Search Based Apps" id="{5DF51829-C2DD-47A2-8806-A8AB5FBA88C9}">
          <p14:sldIdLst>
            <p14:sldId id="1381"/>
            <p14:sldId id="1370"/>
            <p14:sldId id="1371"/>
            <p14:sldId id="1372"/>
            <p14:sldId id="1373"/>
            <p14:sldId id="1374"/>
            <p14:sldId id="1375"/>
            <p14:sldId id="1385"/>
          </p14:sldIdLst>
        </p14:section>
        <p14:section name="Closing" id="{9E4C5358-8E88-4A27-BA17-E6E440044405}">
          <p14:sldIdLst>
            <p14:sldId id="1388"/>
            <p14:sldId id="1310"/>
            <p14:sldId id="1390"/>
            <p14:sldId id="1312"/>
            <p14:sldId id="1313"/>
            <p14:sldId id="1339"/>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EB3C00"/>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77" autoAdjust="0"/>
    <p:restoredTop sz="84869" autoAdjust="0"/>
  </p:normalViewPr>
  <p:slideViewPr>
    <p:cSldViewPr snapToGrid="0">
      <p:cViewPr varScale="1">
        <p:scale>
          <a:sx n="100" d="100"/>
          <a:sy n="100" d="100"/>
        </p:scale>
        <p:origin x="816" y="84"/>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2014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a:xfrm>
            <a:off x="4014100" y="0"/>
            <a:ext cx="3070860" cy="468630"/>
          </a:xfrm>
          <a:prstGeom prst="rect">
            <a:avLst/>
          </a:prstGeom>
        </p:spPr>
        <p:txBody>
          <a:bodyPr/>
          <a:lstStyle/>
          <a:p>
            <a:fld id="{D4664A66-7F43-48D1-91D2-AE7A931D6495}" type="datetime1">
              <a:rPr lang="en-US" smtClean="0">
                <a:solidFill>
                  <a:prstClr val="black"/>
                </a:solidFill>
              </a:rPr>
              <a:pPr/>
              <a:t>5/27/2015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A79BADFE-245F-4B30-969C-863BE16BBCBF}" type="datetime1">
              <a:rPr lang="en-US" smtClean="0"/>
              <a:t>5/27/2015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22992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5/27/2015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27</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98473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19692CF6-E80F-4A9D-B5F7-2A8E0A97B798}" type="datetime1">
              <a:rPr lang="en-US" smtClean="0"/>
              <a:t>5/27/2015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01247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5/27/2015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37</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29055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38</a:t>
            </a:fld>
            <a:endParaRPr lang="en-US"/>
          </a:p>
        </p:txBody>
      </p:sp>
    </p:spTree>
    <p:extLst>
      <p:ext uri="{BB962C8B-B14F-4D97-AF65-F5344CB8AC3E}">
        <p14:creationId xmlns:p14="http://schemas.microsoft.com/office/powerpoint/2010/main" val="3391220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262694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Office 365 developer vision focuses on the</a:t>
            </a:r>
            <a:r>
              <a:rPr lang="en-US" baseline="0" dirty="0" smtClean="0"/>
              <a:t> </a:t>
            </a:r>
            <a:r>
              <a:rPr lang="en-US" dirty="0" smtClean="0"/>
              <a:t>Users’ experience and their data.</a:t>
            </a:r>
            <a:r>
              <a:rPr lang="en-US" baseline="0" dirty="0" smtClean="0"/>
              <a:t> As a developer you can bring your applications into their user experience. With over 1.2+ billion users of Office Worldwide, this is a huge opportunity to provide a window into your applications. As well as being able to connect into their data and add intelligence to your applications. There are currently 850 million events created a month and a total of 470Pb+ of data stored in the service that can add value to for our Users’.</a:t>
            </a:r>
            <a:endParaRPr lang="en-US" dirty="0"/>
          </a:p>
        </p:txBody>
      </p:sp>
      <p:sp>
        <p:nvSpPr>
          <p:cNvPr id="4" name="Slide Number Placeholder 3"/>
          <p:cNvSpPr>
            <a:spLocks noGrp="1"/>
          </p:cNvSpPr>
          <p:nvPr>
            <p:ph type="sldNum" sz="quarter" idx="10"/>
          </p:nvPr>
        </p:nvSpPr>
        <p:spPr/>
        <p:txBody>
          <a:bodyPr/>
          <a:lstStyle/>
          <a:p>
            <a:fld id="{243EF4D2-68E2-435F-819B-A8051FCA73E5}" type="slidenum">
              <a:rPr lang="en-US" smtClean="0"/>
              <a:t>3</a:t>
            </a:fld>
            <a:endParaRPr lang="en-US"/>
          </a:p>
        </p:txBody>
      </p:sp>
    </p:spTree>
    <p:extLst>
      <p:ext uri="{BB962C8B-B14F-4D97-AF65-F5344CB8AC3E}">
        <p14:creationId xmlns:p14="http://schemas.microsoft.com/office/powerpoint/2010/main" val="2852028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5/27/2015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46612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1E03CCB5-CB31-41E9-B8C2-3663F799E9F3}" type="datetime1">
              <a:rPr lang="en-US" smtClean="0"/>
              <a:t>5/27/2015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26229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5/27/2015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06831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AF7E60F4-189A-4BBA-9241-67BC4E24C198}" type="datetime1">
              <a:rPr lang="en-US" smtClean="0"/>
              <a:t>5/27/2015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57882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Tenant</a:t>
            </a:r>
          </a:p>
          <a:p>
            <a:r>
              <a:rPr lang="en-US" dirty="0" smtClean="0"/>
              <a:t>SSA</a:t>
            </a:r>
          </a:p>
          <a:p>
            <a:r>
              <a:rPr lang="en-US" dirty="0" smtClean="0"/>
              <a:t>Site </a:t>
            </a:r>
            <a:r>
              <a:rPr lang="en-US" smtClean="0"/>
              <a:t>Collection level</a:t>
            </a:r>
            <a:endParaRPr lang="en-US"/>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a:xfrm>
            <a:off x="3884613" y="0"/>
            <a:ext cx="2971800" cy="457200"/>
          </a:xfrm>
          <a:prstGeom prst="rect">
            <a:avLst/>
          </a:prstGeom>
        </p:spPr>
        <p:txBody>
          <a:bodyPr/>
          <a:lstStyle/>
          <a:p>
            <a:fld id="{C2B674C9-7F3C-4582-A04B-09475544A7E6}" type="datetime1">
              <a:rPr lang="en-US" smtClean="0"/>
              <a:t>5/27/2015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490114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7DECEBFE-EDEC-4F0D-A312-443A340CC100}" type="datetime1">
              <a:rPr lang="en-US" smtClean="0"/>
              <a:t>5/27/2015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17673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5/27/2015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20</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89046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292825" cy="843401"/>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58171" y="4907551"/>
            <a:ext cx="5630654" cy="195044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0" y="0"/>
            <a:ext cx="12272940" cy="6858000"/>
          </a:xfrm>
          <a:prstGeom prst="rect">
            <a:avLst/>
          </a:prstGeom>
        </p:spPr>
      </p:pic>
      <p:sp>
        <p:nvSpPr>
          <p:cNvPr id="9" name="Rectangle 1"/>
          <p:cNvSpPr/>
          <p:nvPr userDrawn="1"/>
        </p:nvSpPr>
        <p:spPr bwMode="auto">
          <a:xfrm flipH="1">
            <a:off x="-5" y="0"/>
            <a:ext cx="12272939"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pPr lvl="0"/>
            <a:r>
              <a:rPr lang="en-US" sz="2400" spc="-70" smtClean="0">
                <a:solidFill>
                  <a:schemeClr val="bg1"/>
                </a:solidFill>
                <a:latin typeface="+mj-lt"/>
              </a:rPr>
              <a:t>Edit Master text styles</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0220" y="5805922"/>
            <a:ext cx="2992720" cy="103603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600" kern="1200" spc="-70" baseline="0" smtClean="0">
                <a:gradFill>
                  <a:gsLst>
                    <a:gs pos="100000">
                      <a:schemeClr val="bg2"/>
                    </a:gs>
                    <a:gs pos="0">
                      <a:schemeClr val="bg2"/>
                    </a:gs>
                  </a:gsLst>
                  <a:lin ang="5400000" scaled="0"/>
                </a:gradFill>
                <a:latin typeface="+mj-lt"/>
                <a:ea typeface="+mn-ea"/>
                <a:cs typeface="+mn-cs"/>
              </a:defRPr>
            </a:lvl1pPr>
          </a:lstStyle>
          <a:p>
            <a:pPr marL="0" lvl="0" indent="0" algn="l" defTabSz="895619"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vert="horz" wrap="square" lIns="0" tIns="0" rIns="0" bIns="0" rtlCol="0" anchor="t">
            <a:noAutofit/>
          </a:bodyPr>
          <a:lstStyle>
            <a:lvl1pPr>
              <a:defRPr lang="en-US" dirty="0"/>
            </a:lvl1pPr>
          </a:lstStyle>
          <a:p>
            <a:pPr lvl="0"/>
            <a:r>
              <a:rPr lang="en-US"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125382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9611083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8"/>
            <a:ext cx="11650488" cy="1985641"/>
          </a:xfrm>
        </p:spPr>
        <p:txBody>
          <a:bodyPr/>
          <a:lstStyle>
            <a:lvl1pPr marL="0" indent="0">
              <a:buNone/>
              <a:defRPr>
                <a:gradFill>
                  <a:gsLst>
                    <a:gs pos="1250">
                      <a:schemeClr val="tx2">
                        <a:lumMod val="40000"/>
                        <a:lumOff val="60000"/>
                      </a:schemeClr>
                    </a:gs>
                    <a:gs pos="99000">
                      <a:schemeClr val="tx2">
                        <a:lumMod val="40000"/>
                        <a:lumOff val="60000"/>
                      </a:schemeClr>
                    </a:gs>
                  </a:gsLst>
                  <a:lin ang="5400000" scaled="0"/>
                </a:gradFill>
              </a:defRPr>
            </a:lvl1pPr>
            <a:lvl2pPr marL="0" indent="0">
              <a:buFontTx/>
              <a:buNone/>
              <a:defRPr sz="1600"/>
            </a:lvl2pPr>
            <a:lvl3pPr marL="188252" indent="0">
              <a:buNone/>
              <a:defRPr/>
            </a:lvl3pPr>
            <a:lvl4pPr marL="376504" indent="0">
              <a:buNone/>
              <a:defRPr/>
            </a:lvl4pPr>
            <a:lvl5pPr marL="56475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1355441"/>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1620174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6348955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723598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unchy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487671606"/>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unchy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5484004"/>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Slide Yellow">
    <p:bg>
      <p:bgPr>
        <a:solidFill>
          <a:srgbClr val="FFC0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536206455"/>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Slide Grey">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66898034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19" Type="http://schemas.openxmlformats.org/officeDocument/2006/relationships/theme" Target="../theme/theme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093" r:id="rId24"/>
    <p:sldLayoutId id="2147484277" r:id="rId25"/>
    <p:sldLayoutId id="2147484094" r:id="rId26"/>
    <p:sldLayoutId id="2147484291" r:id="rId27"/>
    <p:sldLayoutId id="2147484096" r:id="rId28"/>
    <p:sldLayoutId id="2147484292" r:id="rId29"/>
    <p:sldLayoutId id="2147484294" r:id="rId30"/>
    <p:sldLayoutId id="2147484295" r:id="rId3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285" r:id="rId5"/>
    <p:sldLayoutId id="2147484286" r:id="rId6"/>
    <p:sldLayoutId id="2147484154" r:id="rId7"/>
    <p:sldLayoutId id="2147484155" r:id="rId8"/>
    <p:sldLayoutId id="2147484156" r:id="rId9"/>
    <p:sldLayoutId id="2147484157" r:id="rId10"/>
    <p:sldLayoutId id="2147484283" r:id="rId11"/>
    <p:sldLayoutId id="2147484284" r:id="rId12"/>
    <p:sldLayoutId id="2147484158" r:id="rId13"/>
    <p:sldLayoutId id="2147484159" r:id="rId14"/>
    <p:sldLayoutId id="2147484160" r:id="rId15"/>
    <p:sldLayoutId id="2147484161" r:id="rId16"/>
    <p:sldLayoutId id="2147484281" r:id="rId17"/>
    <p:sldLayoutId id="2147484282" r:id="rId18"/>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 Id="rId5" Type="http://schemas.openxmlformats.org/officeDocument/2006/relationships/image" Target="../media/image10.emf"/><Relationship Id="rId4" Type="http://schemas.openxmlformats.org/officeDocument/2006/relationships/image" Target="../media/image9.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31.xml"/><Relationship Id="rId4" Type="http://schemas.openxmlformats.org/officeDocument/2006/relationships/image" Target="../media/image12.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image" Target="../media/image13.emf"/><Relationship Id="rId1" Type="http://schemas.openxmlformats.org/officeDocument/2006/relationships/slideLayout" Target="../slideLayouts/slideLayout7.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24.xml"/><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8" Type="http://schemas.openxmlformats.org/officeDocument/2006/relationships/image" Target="../media/image46.jpeg"/><Relationship Id="rId3" Type="http://schemas.openxmlformats.org/officeDocument/2006/relationships/hyperlink" Target="http://apisandbox.msdn.microsoft.com/" TargetMode="External"/><Relationship Id="rId7"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24.xml"/><Relationship Id="rId6" Type="http://schemas.openxmlformats.org/officeDocument/2006/relationships/image" Target="../media/image44.png"/><Relationship Id="rId5" Type="http://schemas.openxmlformats.org/officeDocument/2006/relationships/hyperlink" Target="http://dev.office.com/training" TargetMode="External"/><Relationship Id="rId4" Type="http://schemas.openxmlformats.org/officeDocument/2006/relationships/hyperlink" Target="http://dev.office.com/getting-started"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yammer.com/itpronetwork" TargetMode="External"/><Relationship Id="rId7" Type="http://schemas.openxmlformats.org/officeDocument/2006/relationships/image" Target="../media/image49.png"/><Relationship Id="rId2" Type="http://schemas.openxmlformats.org/officeDocument/2006/relationships/hyperlink" Target="http://officespdev.uservoice.com/" TargetMode="External"/><Relationship Id="rId1" Type="http://schemas.openxmlformats.org/officeDocument/2006/relationships/slideLayout" Target="../slideLayouts/slideLayout22.xml"/><Relationship Id="rId6" Type="http://schemas.openxmlformats.org/officeDocument/2006/relationships/image" Target="../media/image48.png"/><Relationship Id="rId5" Type="http://schemas.openxmlformats.org/officeDocument/2006/relationships/image" Target="../media/image47.emf"/><Relationship Id="rId4" Type="http://schemas.openxmlformats.org/officeDocument/2006/relationships/hyperlink" Target="http://stackoverflow.com/questions/tagged/ms-office"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image" Target="../media/image13.emf"/><Relationship Id="rId1" Type="http://schemas.openxmlformats.org/officeDocument/2006/relationships/slideLayout" Target="../slideLayouts/slideLayout7.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emf"/><Relationship Id="rId3" Type="http://schemas.openxmlformats.org/officeDocument/2006/relationships/image" Target="../media/image21.emf"/><Relationship Id="rId7" Type="http://schemas.openxmlformats.org/officeDocument/2006/relationships/image" Target="../media/image25.emf"/><Relationship Id="rId12" Type="http://schemas.openxmlformats.org/officeDocument/2006/relationships/image" Target="../media/image30.emf"/><Relationship Id="rId2" Type="http://schemas.openxmlformats.org/officeDocument/2006/relationships/image" Target="../media/image20.emf"/><Relationship Id="rId1" Type="http://schemas.openxmlformats.org/officeDocument/2006/relationships/slideLayout" Target="../slideLayouts/slideLayout22.xml"/><Relationship Id="rId6" Type="http://schemas.openxmlformats.org/officeDocument/2006/relationships/image" Target="../media/image24.emf"/><Relationship Id="rId11" Type="http://schemas.openxmlformats.org/officeDocument/2006/relationships/image" Target="../media/image29.emf"/><Relationship Id="rId5" Type="http://schemas.openxmlformats.org/officeDocument/2006/relationships/image" Target="../media/image23.emf"/><Relationship Id="rId15" Type="http://schemas.openxmlformats.org/officeDocument/2006/relationships/image" Target="../media/image33.emf"/><Relationship Id="rId10" Type="http://schemas.openxmlformats.org/officeDocument/2006/relationships/image" Target="../media/image28.png"/><Relationship Id="rId4" Type="http://schemas.openxmlformats.org/officeDocument/2006/relationships/image" Target="../media/image22.emf"/><Relationship Id="rId9" Type="http://schemas.openxmlformats.org/officeDocument/2006/relationships/image" Target="../media/image27.png"/><Relationship Id="rId14" Type="http://schemas.openxmlformats.org/officeDocument/2006/relationships/image" Target="../media/image32.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Using Search capabilities with </a:t>
            </a:r>
            <a:r>
              <a:rPr lang="en-US" dirty="0" smtClean="0"/>
              <a:t>add-in model</a:t>
            </a:r>
            <a:endParaRPr lang="en-US" dirty="0"/>
          </a:p>
        </p:txBody>
      </p:sp>
      <p:sp>
        <p:nvSpPr>
          <p:cNvPr id="2" name="Text Placeholder 1"/>
          <p:cNvSpPr>
            <a:spLocks noGrp="1"/>
          </p:cNvSpPr>
          <p:nvPr>
            <p:ph type="body" sz="quarter" idx="12"/>
          </p:nvPr>
        </p:nvSpPr>
        <p:spPr/>
        <p:txBody>
          <a:bodyPr/>
          <a:lstStyle/>
          <a:p>
            <a:r>
              <a:rPr lang="fi-FI" dirty="0" smtClean="0"/>
              <a:t>Name</a:t>
            </a:r>
          </a:p>
          <a:p>
            <a:r>
              <a:rPr lang="fi-FI" dirty="0" smtClean="0"/>
              <a:t>Title</a:t>
            </a:r>
          </a:p>
          <a:p>
            <a:r>
              <a:rPr lang="fi-FI" dirty="0" smtClean="0"/>
              <a:t>Company</a:t>
            </a:r>
            <a:endParaRPr lang="en-US"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3895726"/>
          </a:xfrm>
        </p:spPr>
        <p:txBody>
          <a:bodyPr/>
          <a:lstStyle/>
          <a:p>
            <a:r>
              <a:rPr lang="en-US" dirty="0"/>
              <a:t>Mapped to Crawled Properties</a:t>
            </a:r>
          </a:p>
          <a:p>
            <a:pPr lvl="1"/>
            <a:r>
              <a:rPr lang="en-US" dirty="0" smtClean="0"/>
              <a:t>Tenancy level</a:t>
            </a:r>
            <a:endParaRPr lang="en-US" dirty="0"/>
          </a:p>
          <a:p>
            <a:pPr lvl="1"/>
            <a:r>
              <a:rPr lang="en-US" dirty="0"/>
              <a:t>Site </a:t>
            </a:r>
            <a:r>
              <a:rPr lang="en-US" dirty="0" smtClean="0"/>
              <a:t>Collection level</a:t>
            </a:r>
            <a:endParaRPr lang="en-US" dirty="0"/>
          </a:p>
          <a:p>
            <a:r>
              <a:rPr lang="en-US" dirty="0"/>
              <a:t>Site Columns Become Managed Properties</a:t>
            </a:r>
          </a:p>
          <a:p>
            <a:pPr lvl="1"/>
            <a:r>
              <a:rPr lang="en-US" dirty="0"/>
              <a:t>Publishing and Multiple Lines prefixed with </a:t>
            </a:r>
            <a:r>
              <a:rPr lang="en-US" dirty="0" err="1"/>
              <a:t>ows_r</a:t>
            </a:r>
            <a:r>
              <a:rPr lang="en-US" dirty="0"/>
              <a:t>_&lt;four-letter-code&gt;</a:t>
            </a:r>
          </a:p>
          <a:p>
            <a:pPr lvl="1"/>
            <a:r>
              <a:rPr lang="en-US" dirty="0"/>
              <a:t>Managed Metadata prefixed with </a:t>
            </a:r>
            <a:r>
              <a:rPr lang="en-US" dirty="0" err="1"/>
              <a:t>ows_taxId</a:t>
            </a:r>
            <a:endParaRPr lang="en-US" dirty="0"/>
          </a:p>
          <a:p>
            <a:pPr lvl="1"/>
            <a:r>
              <a:rPr lang="en-US" dirty="0"/>
              <a:t>All others prefixed with </a:t>
            </a:r>
            <a:r>
              <a:rPr lang="en-US" dirty="0" err="1"/>
              <a:t>ows_q</a:t>
            </a:r>
            <a:r>
              <a:rPr lang="en-US" dirty="0"/>
              <a:t>_&lt;four-letter-code&gt;</a:t>
            </a:r>
          </a:p>
          <a:p>
            <a:endParaRPr lang="en-US" dirty="0"/>
          </a:p>
        </p:txBody>
      </p:sp>
      <p:sp>
        <p:nvSpPr>
          <p:cNvPr id="3" name="Title 2"/>
          <p:cNvSpPr>
            <a:spLocks noGrp="1"/>
          </p:cNvSpPr>
          <p:nvPr>
            <p:ph type="title"/>
          </p:nvPr>
        </p:nvSpPr>
        <p:spPr/>
        <p:txBody>
          <a:bodyPr/>
          <a:lstStyle/>
          <a:p>
            <a:r>
              <a:rPr lang="en-US" dirty="0" smtClean="0"/>
              <a:t>Managed Properties</a:t>
            </a:r>
            <a:endParaRPr lang="en-US" dirty="0"/>
          </a:p>
        </p:txBody>
      </p:sp>
    </p:spTree>
    <p:extLst>
      <p:ext uri="{BB962C8B-B14F-4D97-AF65-F5344CB8AC3E}">
        <p14:creationId xmlns:p14="http://schemas.microsoft.com/office/powerpoint/2010/main" val="171613261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Managed Properties</a:t>
            </a:r>
            <a:endParaRPr lang="en-US" dirty="0"/>
          </a:p>
        </p:txBody>
      </p:sp>
      <p:graphicFrame>
        <p:nvGraphicFramePr>
          <p:cNvPr id="4" name="Table 3"/>
          <p:cNvGraphicFramePr>
            <a:graphicFrameLocks noGrp="1"/>
          </p:cNvGraphicFramePr>
          <p:nvPr>
            <p:extLst/>
          </p:nvPr>
        </p:nvGraphicFramePr>
        <p:xfrm>
          <a:off x="703263" y="1404938"/>
          <a:ext cx="10583863" cy="4858960"/>
        </p:xfrm>
        <a:graphic>
          <a:graphicData uri="http://schemas.openxmlformats.org/drawingml/2006/table">
            <a:tbl>
              <a:tblPr firstRow="1" bandRow="1">
                <a:tableStyleId>{5C22544A-7EE6-4342-B048-85BDC9FD1C3A}</a:tableStyleId>
              </a:tblPr>
              <a:tblGrid>
                <a:gridCol w="2033337">
                  <a:extLst>
                    <a:ext uri="{9D8B030D-6E8A-4147-A177-3AD203B41FA5}">
                      <a16:colId xmlns:a16="http://schemas.microsoft.com/office/drawing/2014/main" val="20000"/>
                    </a:ext>
                  </a:extLst>
                </a:gridCol>
                <a:gridCol w="8550526">
                  <a:extLst>
                    <a:ext uri="{9D8B030D-6E8A-4147-A177-3AD203B41FA5}">
                      <a16:colId xmlns:a16="http://schemas.microsoft.com/office/drawing/2014/main" val="20001"/>
                    </a:ext>
                  </a:extLst>
                </a:gridCol>
              </a:tblGrid>
              <a:tr h="388506">
                <a:tc>
                  <a:txBody>
                    <a:bodyPr/>
                    <a:lstStyle/>
                    <a:p>
                      <a:r>
                        <a:rPr lang="en-US" sz="2000" dirty="0" smtClean="0"/>
                        <a:t>Property</a:t>
                      </a:r>
                      <a:endParaRPr lang="en-US" sz="2000" dirty="0"/>
                    </a:p>
                  </a:txBody>
                  <a:tcPr marL="67232" marR="67232" marT="44828" marB="44828"/>
                </a:tc>
                <a:tc>
                  <a:txBody>
                    <a:bodyPr/>
                    <a:lstStyle/>
                    <a:p>
                      <a:r>
                        <a:rPr lang="en-US" sz="2000" dirty="0" smtClean="0"/>
                        <a:t>Description</a:t>
                      </a:r>
                      <a:endParaRPr lang="en-US" sz="2000" dirty="0"/>
                    </a:p>
                  </a:txBody>
                  <a:tcPr marL="67232" marR="67232" marT="44828" marB="44828"/>
                </a:tc>
                <a:extLst>
                  <a:ext uri="{0D108BD9-81ED-4DB2-BD59-A6C34878D82A}">
                    <a16:rowId xmlns:a16="http://schemas.microsoft.com/office/drawing/2014/main" val="10000"/>
                  </a:ext>
                </a:extLst>
              </a:tr>
              <a:tr h="448276">
                <a:tc>
                  <a:txBody>
                    <a:bodyPr/>
                    <a:lstStyle/>
                    <a:p>
                      <a:r>
                        <a:rPr lang="en-US" sz="2400" dirty="0" err="1" smtClean="0"/>
                        <a:t>Queryable</a:t>
                      </a:r>
                      <a:endParaRPr lang="en-US" sz="2400" dirty="0"/>
                    </a:p>
                  </a:txBody>
                  <a:tcPr marL="67232" marR="67232" marT="44828" marB="44828"/>
                </a:tc>
                <a:tc>
                  <a:txBody>
                    <a:bodyPr/>
                    <a:lstStyle/>
                    <a:p>
                      <a:pPr marL="0" marR="0" lvl="1" indent="0" algn="l" defTabSz="932742" rtl="0" eaLnBrk="1" fontAlgn="auto" latinLnBrk="0" hangingPunct="1">
                        <a:lnSpc>
                          <a:spcPct val="100000"/>
                        </a:lnSpc>
                        <a:spcBef>
                          <a:spcPts val="0"/>
                        </a:spcBef>
                        <a:spcAft>
                          <a:spcPts val="0"/>
                        </a:spcAft>
                        <a:buClrTx/>
                        <a:buSzTx/>
                        <a:buFontTx/>
                        <a:buNone/>
                        <a:tabLst/>
                        <a:defRPr/>
                      </a:pPr>
                      <a:r>
                        <a:rPr lang="en-US" sz="2400" dirty="0" smtClean="0"/>
                        <a:t>Managed Property can be used in property-based searches</a:t>
                      </a:r>
                    </a:p>
                  </a:txBody>
                  <a:tcPr marL="67232" marR="67232" marT="44828" marB="44828"/>
                </a:tc>
                <a:extLst>
                  <a:ext uri="{0D108BD9-81ED-4DB2-BD59-A6C34878D82A}">
                    <a16:rowId xmlns:a16="http://schemas.microsoft.com/office/drawing/2014/main" val="10001"/>
                  </a:ext>
                </a:extLst>
              </a:tr>
              <a:tr h="448276">
                <a:tc>
                  <a:txBody>
                    <a:bodyPr/>
                    <a:lstStyle/>
                    <a:p>
                      <a:r>
                        <a:rPr lang="en-US" sz="2400" dirty="0" err="1" smtClean="0"/>
                        <a:t>Refinable</a:t>
                      </a:r>
                      <a:endParaRPr lang="en-US" sz="2400" dirty="0"/>
                    </a:p>
                  </a:txBody>
                  <a:tcPr marL="67232" marR="67232" marT="44828" marB="44828"/>
                </a:tc>
                <a:tc>
                  <a:txBody>
                    <a:bodyPr/>
                    <a:lstStyle/>
                    <a:p>
                      <a:r>
                        <a:rPr lang="en-US" sz="2400" dirty="0" smtClean="0"/>
                        <a:t>Managed Property can be used as a refiner</a:t>
                      </a:r>
                      <a:endParaRPr lang="en-US" sz="2400" dirty="0"/>
                    </a:p>
                  </a:txBody>
                  <a:tcPr marL="67232" marR="67232" marT="44828" marB="44828"/>
                </a:tc>
                <a:extLst>
                  <a:ext uri="{0D108BD9-81ED-4DB2-BD59-A6C34878D82A}">
                    <a16:rowId xmlns:a16="http://schemas.microsoft.com/office/drawing/2014/main" val="10002"/>
                  </a:ext>
                </a:extLst>
              </a:tr>
              <a:tr h="448276">
                <a:tc>
                  <a:txBody>
                    <a:bodyPr/>
                    <a:lstStyle/>
                    <a:p>
                      <a:r>
                        <a:rPr lang="en-US" sz="2400" dirty="0" smtClean="0"/>
                        <a:t>Retrievable</a:t>
                      </a:r>
                      <a:endParaRPr lang="en-US" sz="2400" dirty="0"/>
                    </a:p>
                  </a:txBody>
                  <a:tcPr marL="67232" marR="67232" marT="44828" marB="44828"/>
                </a:tc>
                <a:tc>
                  <a:txBody>
                    <a:bodyPr/>
                    <a:lstStyle/>
                    <a:p>
                      <a:r>
                        <a:rPr lang="en-US" sz="2400" dirty="0" smtClean="0"/>
                        <a:t>Managed Property can be returned in the results</a:t>
                      </a:r>
                      <a:endParaRPr lang="en-US" sz="2400" dirty="0"/>
                    </a:p>
                  </a:txBody>
                  <a:tcPr marL="67232" marR="67232" marT="44828" marB="44828"/>
                </a:tc>
                <a:extLst>
                  <a:ext uri="{0D108BD9-81ED-4DB2-BD59-A6C34878D82A}">
                    <a16:rowId xmlns:a16="http://schemas.microsoft.com/office/drawing/2014/main" val="10003"/>
                  </a:ext>
                </a:extLst>
              </a:tr>
              <a:tr h="448276">
                <a:tc>
                  <a:txBody>
                    <a:bodyPr/>
                    <a:lstStyle/>
                    <a:p>
                      <a:r>
                        <a:rPr lang="en-US" sz="2400" dirty="0" smtClean="0"/>
                        <a:t>Searchable</a:t>
                      </a:r>
                      <a:endParaRPr lang="en-US" sz="2400" dirty="0"/>
                    </a:p>
                  </a:txBody>
                  <a:tcPr marL="67232" marR="67232" marT="44828" marB="44828"/>
                </a:tc>
                <a:tc>
                  <a:txBody>
                    <a:bodyPr/>
                    <a:lstStyle/>
                    <a:p>
                      <a:r>
                        <a:rPr lang="en-US" sz="2400" dirty="0" smtClean="0"/>
                        <a:t>Includes the value of the Managed Property in the Search Index</a:t>
                      </a:r>
                      <a:endParaRPr lang="en-US" sz="2400" dirty="0"/>
                    </a:p>
                  </a:txBody>
                  <a:tcPr marL="67232" marR="67232" marT="44828" marB="44828"/>
                </a:tc>
                <a:extLst>
                  <a:ext uri="{0D108BD9-81ED-4DB2-BD59-A6C34878D82A}">
                    <a16:rowId xmlns:a16="http://schemas.microsoft.com/office/drawing/2014/main" val="10004"/>
                  </a:ext>
                </a:extLst>
              </a:tr>
              <a:tr h="448276">
                <a:tc>
                  <a:txBody>
                    <a:bodyPr/>
                    <a:lstStyle/>
                    <a:p>
                      <a:r>
                        <a:rPr lang="en-US" sz="2400" dirty="0" smtClean="0"/>
                        <a:t>Sortable</a:t>
                      </a:r>
                      <a:endParaRPr lang="en-US" sz="2400" dirty="0"/>
                    </a:p>
                  </a:txBody>
                  <a:tcPr marL="67232" marR="67232" marT="44828" marB="44828"/>
                </a:tc>
                <a:tc>
                  <a:txBody>
                    <a:bodyPr/>
                    <a:lstStyle/>
                    <a:p>
                      <a:pPr marL="0" marR="0" lvl="1" indent="0" algn="l" defTabSz="932742" rtl="0" eaLnBrk="1" fontAlgn="auto" latinLnBrk="0" hangingPunct="1">
                        <a:lnSpc>
                          <a:spcPct val="100000"/>
                        </a:lnSpc>
                        <a:spcBef>
                          <a:spcPts val="0"/>
                        </a:spcBef>
                        <a:spcAft>
                          <a:spcPts val="0"/>
                        </a:spcAft>
                        <a:buClrTx/>
                        <a:buSzTx/>
                        <a:buFontTx/>
                        <a:buNone/>
                        <a:tabLst/>
                        <a:defRPr/>
                      </a:pPr>
                      <a:r>
                        <a:rPr lang="en-US" sz="2400" dirty="0" smtClean="0"/>
                        <a:t>Managed Property can be used for sorting results</a:t>
                      </a:r>
                    </a:p>
                  </a:txBody>
                  <a:tcPr marL="67232" marR="67232" marT="44828" marB="44828"/>
                </a:tc>
                <a:extLst>
                  <a:ext uri="{0D108BD9-81ED-4DB2-BD59-A6C34878D82A}">
                    <a16:rowId xmlns:a16="http://schemas.microsoft.com/office/drawing/2014/main" val="10005"/>
                  </a:ext>
                </a:extLst>
              </a:tr>
              <a:tr h="448276">
                <a:tc>
                  <a:txBody>
                    <a:bodyPr/>
                    <a:lstStyle/>
                    <a:p>
                      <a:r>
                        <a:rPr lang="en-US" sz="2400" dirty="0" smtClean="0"/>
                        <a:t>Type</a:t>
                      </a:r>
                      <a:endParaRPr lang="en-US" sz="2400" dirty="0"/>
                    </a:p>
                  </a:txBody>
                  <a:tcPr marL="67232" marR="67232" marT="44828" marB="44828"/>
                </a:tc>
                <a:tc>
                  <a:txBody>
                    <a:bodyPr/>
                    <a:lstStyle/>
                    <a:p>
                      <a:r>
                        <a:rPr lang="en-US" sz="2400" dirty="0" smtClean="0"/>
                        <a:t>The data type of the Managed Property</a:t>
                      </a:r>
                      <a:endParaRPr lang="en-US" sz="2400" dirty="0"/>
                    </a:p>
                  </a:txBody>
                  <a:tcPr marL="67232" marR="67232" marT="44828" marB="44828"/>
                </a:tc>
                <a:extLst>
                  <a:ext uri="{0D108BD9-81ED-4DB2-BD59-A6C34878D82A}">
                    <a16:rowId xmlns:a16="http://schemas.microsoft.com/office/drawing/2014/main" val="10006"/>
                  </a:ext>
                </a:extLst>
              </a:tr>
              <a:tr h="448276">
                <a:tc>
                  <a:txBody>
                    <a:bodyPr/>
                    <a:lstStyle/>
                    <a:p>
                      <a:r>
                        <a:rPr lang="en-US" sz="2400" dirty="0" smtClean="0"/>
                        <a:t>Safe</a:t>
                      </a:r>
                      <a:endParaRPr lang="en-US" sz="2400" dirty="0"/>
                    </a:p>
                  </a:txBody>
                  <a:tcPr marL="67232" marR="67232" marT="44828" marB="44828"/>
                </a:tc>
                <a:tc>
                  <a:txBody>
                    <a:bodyPr/>
                    <a:lstStyle/>
                    <a:p>
                      <a:r>
                        <a:rPr lang="en-US" sz="2400" dirty="0" smtClean="0"/>
                        <a:t>Can be returned to anonymous users</a:t>
                      </a:r>
                    </a:p>
                  </a:txBody>
                  <a:tcPr marL="67232" marR="67232" marT="44828" marB="44828"/>
                </a:tc>
                <a:extLst>
                  <a:ext uri="{0D108BD9-81ED-4DB2-BD59-A6C34878D82A}">
                    <a16:rowId xmlns:a16="http://schemas.microsoft.com/office/drawing/2014/main" val="10007"/>
                  </a:ext>
                </a:extLst>
              </a:tr>
              <a:tr h="448276">
                <a:tc>
                  <a:txBody>
                    <a:bodyPr/>
                    <a:lstStyle/>
                    <a:p>
                      <a:r>
                        <a:rPr lang="en-US" sz="2400" dirty="0" smtClean="0"/>
                        <a:t>Alias</a:t>
                      </a:r>
                      <a:endParaRPr lang="en-US" sz="2400" dirty="0"/>
                    </a:p>
                  </a:txBody>
                  <a:tcPr marL="67232" marR="67232" marT="44828" marB="44828"/>
                </a:tc>
                <a:tc>
                  <a:txBody>
                    <a:bodyPr/>
                    <a:lstStyle/>
                    <a:p>
                      <a:r>
                        <a:rPr lang="en-US" sz="2400" dirty="0" smtClean="0"/>
                        <a:t>Friendly names</a:t>
                      </a:r>
                      <a:endParaRPr lang="en-US" sz="2400" dirty="0"/>
                    </a:p>
                  </a:txBody>
                  <a:tcPr marL="67232" marR="67232" marT="44828" marB="44828"/>
                </a:tc>
                <a:extLst>
                  <a:ext uri="{0D108BD9-81ED-4DB2-BD59-A6C34878D82A}">
                    <a16:rowId xmlns:a16="http://schemas.microsoft.com/office/drawing/2014/main" val="10008"/>
                  </a:ext>
                </a:extLst>
              </a:tr>
              <a:tr h="448276">
                <a:tc>
                  <a:txBody>
                    <a:bodyPr/>
                    <a:lstStyle/>
                    <a:p>
                      <a:r>
                        <a:rPr lang="en-US" sz="2400" dirty="0" smtClean="0"/>
                        <a:t>Multi-valued</a:t>
                      </a:r>
                      <a:endParaRPr lang="en-US" sz="2400" dirty="0"/>
                    </a:p>
                  </a:txBody>
                  <a:tcPr marL="67232" marR="67232" marT="44828" marB="44828"/>
                </a:tc>
                <a:tc>
                  <a:txBody>
                    <a:bodyPr/>
                    <a:lstStyle/>
                    <a:p>
                      <a:r>
                        <a:rPr lang="en-US" sz="2400" dirty="0" smtClean="0"/>
                        <a:t>Managed Property can have multiple values</a:t>
                      </a:r>
                      <a:endParaRPr lang="en-US" sz="2400" dirty="0"/>
                    </a:p>
                  </a:txBody>
                  <a:tcPr marL="67232" marR="67232" marT="44828" marB="44828"/>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52600200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3" y="1447799"/>
            <a:ext cx="4067176" cy="4595814"/>
          </a:xfrm>
        </p:spPr>
        <p:txBody>
          <a:bodyPr/>
          <a:lstStyle/>
          <a:p>
            <a:r>
              <a:rPr lang="en-US" dirty="0"/>
              <a:t>Select a Source</a:t>
            </a:r>
          </a:p>
          <a:p>
            <a:pPr lvl="1"/>
            <a:r>
              <a:rPr lang="en-US" dirty="0"/>
              <a:t>Local SharePoint Index</a:t>
            </a:r>
          </a:p>
          <a:p>
            <a:pPr lvl="1"/>
            <a:r>
              <a:rPr lang="en-US" dirty="0"/>
              <a:t>Remote SharePoint Index</a:t>
            </a:r>
          </a:p>
          <a:p>
            <a:pPr lvl="1"/>
            <a:r>
              <a:rPr lang="en-US" dirty="0"/>
              <a:t>OpenSearch</a:t>
            </a:r>
          </a:p>
          <a:p>
            <a:pPr lvl="1"/>
            <a:r>
              <a:rPr lang="en-US" dirty="0"/>
              <a:t>Exchange</a:t>
            </a:r>
          </a:p>
          <a:p>
            <a:r>
              <a:rPr lang="en-US" dirty="0"/>
              <a:t>Apply a Query Transformation</a:t>
            </a:r>
          </a:p>
          <a:p>
            <a:pPr lvl="1"/>
            <a:r>
              <a:rPr lang="en-US" dirty="0"/>
              <a:t>Defines a subset of the source</a:t>
            </a:r>
          </a:p>
          <a:p>
            <a:endParaRPr lang="en-US" dirty="0"/>
          </a:p>
        </p:txBody>
      </p:sp>
      <p:sp>
        <p:nvSpPr>
          <p:cNvPr id="3" name="Title 2"/>
          <p:cNvSpPr>
            <a:spLocks noGrp="1"/>
          </p:cNvSpPr>
          <p:nvPr>
            <p:ph type="title"/>
          </p:nvPr>
        </p:nvSpPr>
        <p:spPr/>
        <p:txBody>
          <a:bodyPr/>
          <a:lstStyle/>
          <a:p>
            <a:r>
              <a:rPr lang="en-US" dirty="0" smtClean="0"/>
              <a:t>Result Sources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6289" y="1845561"/>
            <a:ext cx="6925642" cy="3030799"/>
          </a:xfrm>
          <a:prstGeom prst="rect">
            <a:avLst/>
          </a:prstGeom>
          <a:ln>
            <a:solidFill>
              <a:schemeClr val="bg1">
                <a:lumMod val="75000"/>
              </a:schemeClr>
            </a:solidFill>
          </a:ln>
        </p:spPr>
      </p:pic>
    </p:spTree>
    <p:extLst>
      <p:ext uri="{BB962C8B-B14F-4D97-AF65-F5344CB8AC3E}">
        <p14:creationId xmlns:p14="http://schemas.microsoft.com/office/powerpoint/2010/main" val="356479383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281489"/>
          </a:xfrm>
        </p:spPr>
        <p:txBody>
          <a:bodyPr/>
          <a:lstStyle/>
          <a:p>
            <a:r>
              <a:rPr lang="en-US" dirty="0"/>
              <a:t>Applied to a given Result Source</a:t>
            </a:r>
          </a:p>
          <a:p>
            <a:r>
              <a:rPr lang="en-US" dirty="0"/>
              <a:t>Processed under specified conditions</a:t>
            </a:r>
          </a:p>
          <a:p>
            <a:pPr lvl="1"/>
            <a:r>
              <a:rPr lang="en-US" dirty="0"/>
              <a:t>Keyword match</a:t>
            </a:r>
          </a:p>
          <a:p>
            <a:pPr lvl="1"/>
            <a:r>
              <a:rPr lang="en-US" dirty="0"/>
              <a:t>Topic category match</a:t>
            </a:r>
          </a:p>
          <a:p>
            <a:r>
              <a:rPr lang="en-US" dirty="0"/>
              <a:t>Affects the query results</a:t>
            </a:r>
          </a:p>
          <a:p>
            <a:pPr lvl="1"/>
            <a:r>
              <a:rPr lang="en-US" dirty="0"/>
              <a:t>Alter the user’s query</a:t>
            </a:r>
          </a:p>
          <a:p>
            <a:pPr lvl="1"/>
            <a:r>
              <a:rPr lang="en-US" dirty="0"/>
              <a:t>Generate a Result Block</a:t>
            </a:r>
          </a:p>
          <a:p>
            <a:endParaRPr lang="en-US" dirty="0"/>
          </a:p>
        </p:txBody>
      </p:sp>
      <p:sp>
        <p:nvSpPr>
          <p:cNvPr id="3" name="Title 2"/>
          <p:cNvSpPr>
            <a:spLocks noGrp="1"/>
          </p:cNvSpPr>
          <p:nvPr>
            <p:ph type="title"/>
          </p:nvPr>
        </p:nvSpPr>
        <p:spPr/>
        <p:txBody>
          <a:bodyPr/>
          <a:lstStyle/>
          <a:p>
            <a:r>
              <a:rPr lang="en-US" dirty="0" smtClean="0"/>
              <a:t>Query Rules</a:t>
            </a:r>
            <a:endParaRPr lang="en-US" dirty="0"/>
          </a:p>
        </p:txBody>
      </p:sp>
    </p:spTree>
    <p:extLst>
      <p:ext uri="{BB962C8B-B14F-4D97-AF65-F5344CB8AC3E}">
        <p14:creationId xmlns:p14="http://schemas.microsoft.com/office/powerpoint/2010/main" val="202942936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5810251" cy="4467226"/>
          </a:xfrm>
        </p:spPr>
        <p:txBody>
          <a:bodyPr/>
          <a:lstStyle/>
          <a:p>
            <a:r>
              <a:rPr lang="en-US" dirty="0"/>
              <a:t>Bound to a given Result Source</a:t>
            </a:r>
          </a:p>
          <a:p>
            <a:r>
              <a:rPr lang="en-US" dirty="0"/>
              <a:t>Defined by a rule</a:t>
            </a:r>
          </a:p>
          <a:p>
            <a:r>
              <a:rPr lang="en-US" dirty="0"/>
              <a:t>Associated with a template for display</a:t>
            </a:r>
          </a:p>
          <a:p>
            <a:pPr lvl="1"/>
            <a:r>
              <a:rPr lang="en-US" dirty="0"/>
              <a:t>Determines how Result Type appears</a:t>
            </a:r>
          </a:p>
          <a:p>
            <a:pPr lvl="1"/>
            <a:r>
              <a:rPr lang="en-US" dirty="0"/>
              <a:t>Created as an HTML file referencing Managed Properties</a:t>
            </a:r>
          </a:p>
          <a:p>
            <a:endParaRPr lang="en-US" dirty="0"/>
          </a:p>
        </p:txBody>
      </p:sp>
      <p:sp>
        <p:nvSpPr>
          <p:cNvPr id="3" name="Title 2"/>
          <p:cNvSpPr>
            <a:spLocks noGrp="1"/>
          </p:cNvSpPr>
          <p:nvPr>
            <p:ph type="title"/>
          </p:nvPr>
        </p:nvSpPr>
        <p:spPr/>
        <p:txBody>
          <a:bodyPr/>
          <a:lstStyle/>
          <a:p>
            <a:r>
              <a:rPr lang="en-US" dirty="0" smtClean="0"/>
              <a:t>Result Types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7981" y="1290992"/>
            <a:ext cx="4817337" cy="4323995"/>
          </a:xfrm>
          <a:prstGeom prst="rect">
            <a:avLst/>
          </a:prstGeom>
          <a:ln>
            <a:solidFill>
              <a:schemeClr val="bg1">
                <a:lumMod val="75000"/>
              </a:schemeClr>
            </a:solidFill>
          </a:ln>
        </p:spPr>
      </p:pic>
    </p:spTree>
    <p:extLst>
      <p:ext uri="{BB962C8B-B14F-4D97-AF65-F5344CB8AC3E}">
        <p14:creationId xmlns:p14="http://schemas.microsoft.com/office/powerpoint/2010/main" val="389522394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Templates</a:t>
            </a:r>
            <a:endParaRPr lang="en-US" dirty="0"/>
          </a:p>
        </p:txBody>
      </p:sp>
      <p:sp>
        <p:nvSpPr>
          <p:cNvPr id="3" name="Slide Number Placeholder 2"/>
          <p:cNvSpPr>
            <a:spLocks noGrp="1"/>
          </p:cNvSpPr>
          <p:nvPr>
            <p:ph type="sldNum" sz="quarter" idx="4294967295"/>
          </p:nvPr>
        </p:nvSpPr>
        <p:spPr>
          <a:xfrm>
            <a:off x="520700" y="6399557"/>
            <a:ext cx="560686" cy="219456"/>
          </a:xfrm>
          <a:prstGeom prst="rect">
            <a:avLst/>
          </a:prstGeom>
        </p:spPr>
        <p:txBody>
          <a:bodyPr/>
          <a:lstStyle/>
          <a:p>
            <a:fld id="{727B4C2D-45E2-4621-8491-2995EB46A674}" type="slidenum">
              <a:rPr lang="en-US" smtClean="0"/>
              <a:pPr/>
              <a:t>15</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043" y="1169598"/>
            <a:ext cx="10058400" cy="24173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3618" y="3604523"/>
            <a:ext cx="7400000" cy="2904762"/>
          </a:xfrm>
          <a:prstGeom prst="rect">
            <a:avLst/>
          </a:prstGeom>
        </p:spPr>
      </p:pic>
      <p:cxnSp>
        <p:nvCxnSpPr>
          <p:cNvPr id="7" name="Straight Arrow Connector 6"/>
          <p:cNvCxnSpPr/>
          <p:nvPr/>
        </p:nvCxnSpPr>
        <p:spPr>
          <a:xfrm flipH="1">
            <a:off x="3314700" y="2986088"/>
            <a:ext cx="314325" cy="1671637"/>
          </a:xfrm>
          <a:prstGeom prst="straightConnector1">
            <a:avLst/>
          </a:prstGeom>
          <a:ln w="38100">
            <a:solidFill>
              <a:schemeClr val="tx1">
                <a:lumMod val="65000"/>
                <a:lumOff val="35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143375" y="2986088"/>
            <a:ext cx="2500313" cy="728662"/>
          </a:xfrm>
          <a:prstGeom prst="straightConnector1">
            <a:avLst/>
          </a:prstGeom>
          <a:ln w="38100">
            <a:solidFill>
              <a:schemeClr val="tx1">
                <a:lumMod val="65000"/>
                <a:lumOff val="35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96212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881064"/>
          </a:xfrm>
        </p:spPr>
        <p:txBody>
          <a:bodyPr/>
          <a:lstStyle/>
          <a:p>
            <a:r>
              <a:rPr lang="en-US" dirty="0"/>
              <a:t>Provides navigation across pages in Search </a:t>
            </a:r>
            <a:r>
              <a:rPr lang="en-US" dirty="0" smtClean="0"/>
              <a:t>Center</a:t>
            </a:r>
            <a:endParaRPr lang="en-US" dirty="0"/>
          </a:p>
        </p:txBody>
      </p:sp>
      <p:sp>
        <p:nvSpPr>
          <p:cNvPr id="3" name="Title 2"/>
          <p:cNvSpPr>
            <a:spLocks noGrp="1"/>
          </p:cNvSpPr>
          <p:nvPr>
            <p:ph type="title"/>
          </p:nvPr>
        </p:nvSpPr>
        <p:spPr/>
        <p:txBody>
          <a:bodyPr/>
          <a:lstStyle/>
          <a:p>
            <a:r>
              <a:rPr lang="en-US" dirty="0" smtClean="0"/>
              <a:t>Search Navigation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8455" y="2499525"/>
            <a:ext cx="6410326" cy="2573489"/>
          </a:xfrm>
          <a:prstGeom prst="rect">
            <a:avLst/>
          </a:prstGeom>
          <a:ln>
            <a:solidFill>
              <a:schemeClr val="bg1">
                <a:lumMod val="75000"/>
              </a:schemeClr>
            </a:solidFill>
          </a:ln>
        </p:spPr>
      </p:pic>
    </p:spTree>
    <p:extLst>
      <p:ext uri="{BB962C8B-B14F-4D97-AF65-F5344CB8AC3E}">
        <p14:creationId xmlns:p14="http://schemas.microsoft.com/office/powerpoint/2010/main" val="228178264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552951"/>
          </a:xfrm>
        </p:spPr>
        <p:txBody>
          <a:bodyPr/>
          <a:lstStyle/>
          <a:p>
            <a:r>
              <a:rPr lang="en-US" dirty="0"/>
              <a:t>Configuration export</a:t>
            </a:r>
          </a:p>
          <a:p>
            <a:pPr lvl="1"/>
            <a:r>
              <a:rPr lang="en-US" dirty="0"/>
              <a:t>SearchConfiguration.xml</a:t>
            </a:r>
          </a:p>
          <a:p>
            <a:pPr lvl="1"/>
            <a:r>
              <a:rPr lang="en-US" dirty="0"/>
              <a:t>Handles rules, sources, managed properties, etc.</a:t>
            </a:r>
          </a:p>
          <a:p>
            <a:pPr lvl="1"/>
            <a:r>
              <a:rPr lang="en-US" dirty="0"/>
              <a:t>Does not handle master pages, templates, and web parts</a:t>
            </a:r>
          </a:p>
          <a:p>
            <a:r>
              <a:rPr lang="en-US" dirty="0"/>
              <a:t>Configuration import</a:t>
            </a:r>
          </a:p>
          <a:p>
            <a:pPr lvl="1"/>
            <a:r>
              <a:rPr lang="en-US" dirty="0"/>
              <a:t>Import into site, site collection, tenancy</a:t>
            </a:r>
          </a:p>
          <a:p>
            <a:pPr lvl="1"/>
            <a:r>
              <a:rPr lang="en-US" dirty="0"/>
              <a:t>Programmatically import with </a:t>
            </a:r>
            <a:r>
              <a:rPr lang="en-US" dirty="0" smtClean="0"/>
              <a:t>add-in</a:t>
            </a:r>
            <a:endParaRPr lang="en-US" dirty="0"/>
          </a:p>
          <a:p>
            <a:endParaRPr lang="en-US" dirty="0"/>
          </a:p>
        </p:txBody>
      </p:sp>
      <p:sp>
        <p:nvSpPr>
          <p:cNvPr id="3" name="Title 2"/>
          <p:cNvSpPr>
            <a:spLocks noGrp="1"/>
          </p:cNvSpPr>
          <p:nvPr>
            <p:ph type="title"/>
          </p:nvPr>
        </p:nvSpPr>
        <p:spPr/>
        <p:txBody>
          <a:bodyPr/>
          <a:lstStyle/>
          <a:p>
            <a:r>
              <a:rPr lang="en-US" dirty="0" smtClean="0"/>
              <a:t>Export/Import Search Settings</a:t>
            </a:r>
            <a:endParaRPr lang="en-US" dirty="0"/>
          </a:p>
        </p:txBody>
      </p:sp>
    </p:spTree>
    <p:extLst>
      <p:ext uri="{BB962C8B-B14F-4D97-AF65-F5344CB8AC3E}">
        <p14:creationId xmlns:p14="http://schemas.microsoft.com/office/powerpoint/2010/main" val="151635552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973139" y="4343400"/>
            <a:ext cx="10595406" cy="461665"/>
          </a:xfrm>
        </p:spPr>
        <p:txBody>
          <a:bodyPr/>
          <a:lstStyle/>
          <a:p>
            <a:r>
              <a:rPr lang="en-GB" sz="2400" dirty="0"/>
              <a:t>https://github.com/OfficeDev/PnP/tree/master/Samples/Core.SearchSettingsPortability</a:t>
            </a:r>
          </a:p>
        </p:txBody>
      </p:sp>
      <p:sp>
        <p:nvSpPr>
          <p:cNvPr id="6" name="Text Placeholder 5"/>
          <p:cNvSpPr>
            <a:spLocks noGrp="1"/>
          </p:cNvSpPr>
          <p:nvPr>
            <p:ph type="body" sz="quarter" idx="10"/>
          </p:nvPr>
        </p:nvSpPr>
        <p:spPr/>
        <p:txBody>
          <a:bodyPr/>
          <a:lstStyle/>
          <a:p>
            <a:r>
              <a:rPr lang="en-US" dirty="0" smtClean="0"/>
              <a:t>Demo</a:t>
            </a:r>
            <a:endParaRPr lang="en-GB" dirty="0"/>
          </a:p>
        </p:txBody>
      </p:sp>
      <p:sp>
        <p:nvSpPr>
          <p:cNvPr id="7" name="Text Placeholder 6"/>
          <p:cNvSpPr>
            <a:spLocks noGrp="1"/>
          </p:cNvSpPr>
          <p:nvPr>
            <p:ph type="body" sz="quarter" idx="11"/>
          </p:nvPr>
        </p:nvSpPr>
        <p:spPr/>
        <p:txBody>
          <a:bodyPr/>
          <a:lstStyle/>
          <a:p>
            <a:r>
              <a:rPr lang="en-US" dirty="0" smtClean="0"/>
              <a:t>Export/Import Search Settings</a:t>
            </a:r>
            <a:endParaRPr lang="en-GB" dirty="0"/>
          </a:p>
        </p:txBody>
      </p:sp>
    </p:spTree>
    <p:extLst>
      <p:ext uri="{BB962C8B-B14F-4D97-AF65-F5344CB8AC3E}">
        <p14:creationId xmlns:p14="http://schemas.microsoft.com/office/powerpoint/2010/main" val="9719860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GB" sz="2400" dirty="0"/>
              <a:t>https://github.com/OfficeDev/PnP/tree/master/Samples/Search.PersonalizedResults</a:t>
            </a:r>
          </a:p>
        </p:txBody>
      </p:sp>
      <p:sp>
        <p:nvSpPr>
          <p:cNvPr id="6" name="Text Placeholder 5"/>
          <p:cNvSpPr>
            <a:spLocks noGrp="1"/>
          </p:cNvSpPr>
          <p:nvPr>
            <p:ph type="body" sz="quarter" idx="10"/>
          </p:nvPr>
        </p:nvSpPr>
        <p:spPr/>
        <p:txBody>
          <a:bodyPr/>
          <a:lstStyle/>
          <a:p>
            <a:r>
              <a:rPr lang="en-US" dirty="0" smtClean="0"/>
              <a:t>Demo</a:t>
            </a:r>
            <a:endParaRPr lang="en-GB" dirty="0"/>
          </a:p>
        </p:txBody>
      </p:sp>
      <p:sp>
        <p:nvSpPr>
          <p:cNvPr id="7" name="Text Placeholder 6"/>
          <p:cNvSpPr>
            <a:spLocks noGrp="1"/>
          </p:cNvSpPr>
          <p:nvPr>
            <p:ph type="body" sz="quarter" idx="11"/>
          </p:nvPr>
        </p:nvSpPr>
        <p:spPr/>
        <p:txBody>
          <a:bodyPr/>
          <a:lstStyle/>
          <a:p>
            <a:r>
              <a:rPr lang="en-US" dirty="0" smtClean="0"/>
              <a:t>Calling Search using CSOM</a:t>
            </a:r>
            <a:endParaRPr lang="en-GB" dirty="0"/>
          </a:p>
        </p:txBody>
      </p:sp>
    </p:spTree>
    <p:extLst>
      <p:ext uri="{BB962C8B-B14F-4D97-AF65-F5344CB8AC3E}">
        <p14:creationId xmlns:p14="http://schemas.microsoft.com/office/powerpoint/2010/main" val="16902959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sp>
        <p:nvSpPr>
          <p:cNvPr id="3" name="Title 2"/>
          <p:cNvSpPr>
            <a:spLocks noGrp="1"/>
          </p:cNvSpPr>
          <p:nvPr>
            <p:ph type="title"/>
          </p:nvPr>
        </p:nvSpPr>
        <p:spPr/>
        <p:txBody>
          <a:bodyPr/>
          <a:lstStyle/>
          <a:p>
            <a:r>
              <a:rPr lang="en-US" dirty="0" smtClean="0"/>
              <a:t>Agenda</a:t>
            </a:r>
            <a:endParaRPr lang="en-GB" dirty="0"/>
          </a:p>
        </p:txBody>
      </p:sp>
      <p:grpSp>
        <p:nvGrpSpPr>
          <p:cNvPr id="2" name="Group 1"/>
          <p:cNvGrpSpPr/>
          <p:nvPr/>
        </p:nvGrpSpPr>
        <p:grpSpPr>
          <a:xfrm>
            <a:off x="1079963" y="2817027"/>
            <a:ext cx="985334" cy="1485915"/>
            <a:chOff x="1151316" y="2843213"/>
            <a:chExt cx="985334" cy="1485915"/>
          </a:xfrm>
        </p:grpSpPr>
        <p:sp>
          <p:nvSpPr>
            <p:cNvPr id="22" name="TextBox 21"/>
            <p:cNvSpPr txBox="1"/>
            <p:nvPr/>
          </p:nvSpPr>
          <p:spPr>
            <a:xfrm>
              <a:off x="1151316" y="4021351"/>
              <a:ext cx="985334" cy="307777"/>
            </a:xfrm>
            <a:prstGeom prst="rect">
              <a:avLst/>
            </a:prstGeom>
            <a:noFill/>
          </p:spPr>
          <p:txBody>
            <a:bodyPr wrap="none" lIns="0" tIns="0" rIns="0" bIns="0" rtlCol="0">
              <a:spAutoFit/>
            </a:bodyPr>
            <a:lstStyle/>
            <a:p>
              <a:pPr algn="ctr"/>
              <a:r>
                <a:rPr lang="en-GB" sz="2000" spc="-70" dirty="0" smtClean="0">
                  <a:solidFill>
                    <a:schemeClr val="bg1"/>
                  </a:solidFill>
                </a:rPr>
                <a:t>Overview</a:t>
              </a:r>
            </a:p>
          </p:txBody>
        </p:sp>
        <p:pic>
          <p:nvPicPr>
            <p:cNvPr id="70" name="Picture 69"/>
            <p:cNvPicPr>
              <a:picLocks noChangeAspect="1"/>
            </p:cNvPicPr>
            <p:nvPr/>
          </p:nvPicPr>
          <p:blipFill>
            <a:blip r:embed="rId2"/>
            <a:stretch>
              <a:fillRect/>
            </a:stretch>
          </p:blipFill>
          <p:spPr>
            <a:xfrm>
              <a:off x="1191506" y="2843213"/>
              <a:ext cx="904954" cy="1112195"/>
            </a:xfrm>
            <a:prstGeom prst="rect">
              <a:avLst/>
            </a:prstGeom>
          </p:spPr>
        </p:pic>
      </p:grpSp>
      <p:grpSp>
        <p:nvGrpSpPr>
          <p:cNvPr id="4" name="Group 3"/>
          <p:cNvGrpSpPr/>
          <p:nvPr/>
        </p:nvGrpSpPr>
        <p:grpSpPr>
          <a:xfrm>
            <a:off x="3219425" y="2943252"/>
            <a:ext cx="2413142" cy="1661222"/>
            <a:chOff x="3073516" y="2933727"/>
            <a:chExt cx="2413142" cy="1661222"/>
          </a:xfrm>
        </p:grpSpPr>
        <p:sp>
          <p:nvSpPr>
            <p:cNvPr id="23" name="TextBox 22"/>
            <p:cNvSpPr txBox="1"/>
            <p:nvPr/>
          </p:nvSpPr>
          <p:spPr>
            <a:xfrm>
              <a:off x="3110151" y="2933727"/>
              <a:ext cx="2339872" cy="307777"/>
            </a:xfrm>
            <a:prstGeom prst="rect">
              <a:avLst/>
            </a:prstGeom>
            <a:noFill/>
          </p:spPr>
          <p:txBody>
            <a:bodyPr wrap="none" lIns="0" tIns="0" rIns="0" bIns="0" rtlCol="0">
              <a:spAutoFit/>
            </a:bodyPr>
            <a:lstStyle/>
            <a:p>
              <a:pPr algn="ctr"/>
              <a:r>
                <a:rPr lang="en-US" sz="2000" spc="-70" dirty="0" smtClean="0">
                  <a:solidFill>
                    <a:schemeClr val="bg1"/>
                  </a:solidFill>
                </a:rPr>
                <a:t>Search Building Blocks</a:t>
              </a:r>
              <a:endParaRPr lang="en-GB" sz="2000" spc="-70" dirty="0" smtClean="0">
                <a:solidFill>
                  <a:schemeClr val="bg1"/>
                </a:solidFill>
              </a:endParaRPr>
            </a:p>
          </p:txBody>
        </p:sp>
        <p:pic>
          <p:nvPicPr>
            <p:cNvPr id="71" name="Picture 70"/>
            <p:cNvPicPr>
              <a:picLocks noChangeAspect="1"/>
            </p:cNvPicPr>
            <p:nvPr/>
          </p:nvPicPr>
          <p:blipFill>
            <a:blip r:embed="rId3"/>
            <a:stretch>
              <a:fillRect/>
            </a:stretch>
          </p:blipFill>
          <p:spPr>
            <a:xfrm>
              <a:off x="3073516" y="3335918"/>
              <a:ext cx="2413142" cy="1259031"/>
            </a:xfrm>
            <a:prstGeom prst="rect">
              <a:avLst/>
            </a:prstGeom>
          </p:spPr>
        </p:pic>
      </p:grpSp>
      <p:grpSp>
        <p:nvGrpSpPr>
          <p:cNvPr id="6" name="Group 5"/>
          <p:cNvGrpSpPr/>
          <p:nvPr/>
        </p:nvGrpSpPr>
        <p:grpSpPr>
          <a:xfrm>
            <a:off x="6601976" y="2683341"/>
            <a:ext cx="1861792" cy="1663216"/>
            <a:chOff x="6266507" y="2144714"/>
            <a:chExt cx="1861792" cy="1663216"/>
          </a:xfrm>
        </p:grpSpPr>
        <p:sp>
          <p:nvSpPr>
            <p:cNvPr id="24" name="TextBox 23"/>
            <p:cNvSpPr txBox="1"/>
            <p:nvPr/>
          </p:nvSpPr>
          <p:spPr>
            <a:xfrm>
              <a:off x="6266507" y="3192377"/>
              <a:ext cx="1861792" cy="615553"/>
            </a:xfrm>
            <a:prstGeom prst="rect">
              <a:avLst/>
            </a:prstGeom>
            <a:noFill/>
          </p:spPr>
          <p:txBody>
            <a:bodyPr wrap="none" lIns="0" tIns="0" rIns="0" bIns="0" rtlCol="0">
              <a:spAutoFit/>
            </a:bodyPr>
            <a:lstStyle/>
            <a:p>
              <a:pPr algn="ctr"/>
              <a:r>
                <a:rPr lang="en-US" sz="2000" spc="-70" dirty="0" smtClean="0">
                  <a:solidFill>
                    <a:schemeClr val="bg1"/>
                  </a:solidFill>
                </a:rPr>
                <a:t>Extending Search </a:t>
              </a:r>
              <a:br>
                <a:rPr lang="en-US" sz="2000" spc="-70" dirty="0" smtClean="0">
                  <a:solidFill>
                    <a:schemeClr val="bg1"/>
                  </a:solidFill>
                </a:rPr>
              </a:br>
              <a:r>
                <a:rPr lang="en-US" sz="2000" spc="-70" dirty="0" smtClean="0">
                  <a:solidFill>
                    <a:schemeClr val="bg1"/>
                  </a:solidFill>
                </a:rPr>
                <a:t>Center</a:t>
              </a:r>
              <a:endParaRPr lang="en-GB" sz="2000" spc="-70" dirty="0" smtClean="0">
                <a:solidFill>
                  <a:schemeClr val="bg1"/>
                </a:solidFill>
              </a:endParaRPr>
            </a:p>
          </p:txBody>
        </p:sp>
        <p:pic>
          <p:nvPicPr>
            <p:cNvPr id="72" name="Picture 71"/>
            <p:cNvPicPr>
              <a:picLocks noChangeAspect="1"/>
            </p:cNvPicPr>
            <p:nvPr/>
          </p:nvPicPr>
          <p:blipFill>
            <a:blip r:embed="rId4"/>
            <a:stretch>
              <a:fillRect/>
            </a:stretch>
          </p:blipFill>
          <p:spPr>
            <a:xfrm rot="1901267">
              <a:off x="6711528" y="2144714"/>
              <a:ext cx="1078695" cy="1396995"/>
            </a:xfrm>
            <a:prstGeom prst="rect">
              <a:avLst/>
            </a:prstGeom>
          </p:spPr>
        </p:pic>
      </p:grpSp>
      <p:grpSp>
        <p:nvGrpSpPr>
          <p:cNvPr id="9" name="Group 8"/>
          <p:cNvGrpSpPr/>
          <p:nvPr/>
        </p:nvGrpSpPr>
        <p:grpSpPr>
          <a:xfrm>
            <a:off x="9088560" y="2747496"/>
            <a:ext cx="2277676" cy="1534905"/>
            <a:chOff x="9031475" y="2657763"/>
            <a:chExt cx="2277676" cy="1534905"/>
          </a:xfrm>
        </p:grpSpPr>
        <p:sp>
          <p:nvSpPr>
            <p:cNvPr id="25" name="TextBox 24"/>
            <p:cNvSpPr txBox="1"/>
            <p:nvPr/>
          </p:nvSpPr>
          <p:spPr>
            <a:xfrm>
              <a:off x="9031475" y="3884891"/>
              <a:ext cx="2277676" cy="307777"/>
            </a:xfrm>
            <a:prstGeom prst="rect">
              <a:avLst/>
            </a:prstGeom>
            <a:noFill/>
          </p:spPr>
          <p:txBody>
            <a:bodyPr wrap="none" lIns="0" tIns="0" rIns="0" bIns="0" rtlCol="0">
              <a:spAutoFit/>
            </a:bodyPr>
            <a:lstStyle/>
            <a:p>
              <a:pPr algn="ctr"/>
              <a:r>
                <a:rPr lang="en-US" sz="2000" spc="-70" dirty="0" smtClean="0">
                  <a:solidFill>
                    <a:schemeClr val="bg1"/>
                  </a:solidFill>
                </a:rPr>
                <a:t>Search Based </a:t>
              </a:r>
              <a:r>
                <a:rPr lang="en-US" sz="2000" spc="-70" dirty="0" smtClean="0">
                  <a:solidFill>
                    <a:schemeClr val="bg1"/>
                  </a:solidFill>
                </a:rPr>
                <a:t>Add-Ins</a:t>
              </a:r>
              <a:endParaRPr lang="en-GB" sz="2000" spc="-70" dirty="0" smtClean="0">
                <a:solidFill>
                  <a:schemeClr val="bg1"/>
                </a:solidFill>
              </a:endParaRPr>
            </a:p>
          </p:txBody>
        </p:sp>
        <p:pic>
          <p:nvPicPr>
            <p:cNvPr id="73" name="Picture 72"/>
            <p:cNvPicPr>
              <a:picLocks noChangeAspect="1"/>
            </p:cNvPicPr>
            <p:nvPr/>
          </p:nvPicPr>
          <p:blipFill>
            <a:blip r:embed="rId5"/>
            <a:stretch>
              <a:fillRect/>
            </a:stretch>
          </p:blipFill>
          <p:spPr>
            <a:xfrm>
              <a:off x="9711867" y="2657763"/>
              <a:ext cx="916892" cy="1247669"/>
            </a:xfrm>
            <a:prstGeom prst="rect">
              <a:avLst/>
            </a:prstGeom>
          </p:spPr>
        </p:pic>
      </p:grpSp>
    </p:spTree>
    <p:extLst>
      <p:ext uri="{BB962C8B-B14F-4D97-AF65-F5344CB8AC3E}">
        <p14:creationId xmlns:p14="http://schemas.microsoft.com/office/powerpoint/2010/main" val="2584667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42" presetClass="entr" presetSubtype="0" fill="hold" nodeType="withEffect">
                                  <p:stCondLst>
                                    <p:cond delay="15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Extending Search Center</a:t>
            </a:r>
            <a:endParaRPr lang="en-US" sz="7200" dirty="0"/>
          </a:p>
        </p:txBody>
      </p:sp>
    </p:spTree>
    <p:extLst>
      <p:ext uri="{BB962C8B-B14F-4D97-AF65-F5344CB8AC3E}">
        <p14:creationId xmlns:p14="http://schemas.microsoft.com/office/powerpoint/2010/main" val="3596709577"/>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Use building blocks to create custom solutions in Search Center</a:t>
            </a:r>
            <a:endParaRPr lang="en-US" dirty="0"/>
          </a:p>
        </p:txBody>
      </p:sp>
      <p:sp>
        <p:nvSpPr>
          <p:cNvPr id="3" name="Title 2"/>
          <p:cNvSpPr>
            <a:spLocks noGrp="1"/>
          </p:cNvSpPr>
          <p:nvPr>
            <p:ph type="title"/>
          </p:nvPr>
        </p:nvSpPr>
        <p:spPr/>
        <p:txBody>
          <a:bodyPr/>
          <a:lstStyle/>
          <a:p>
            <a:r>
              <a:rPr lang="en-US" dirty="0" smtClean="0"/>
              <a:t>Custom Search Results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2117" y="2145572"/>
            <a:ext cx="7019048" cy="3933333"/>
          </a:xfrm>
          <a:prstGeom prst="rect">
            <a:avLst/>
          </a:prstGeom>
          <a:ln>
            <a:solidFill>
              <a:schemeClr val="bg1">
                <a:lumMod val="75000"/>
              </a:schemeClr>
            </a:solidFill>
          </a:ln>
        </p:spPr>
      </p:pic>
    </p:spTree>
    <p:extLst>
      <p:ext uri="{BB962C8B-B14F-4D97-AF65-F5344CB8AC3E}">
        <p14:creationId xmlns:p14="http://schemas.microsoft.com/office/powerpoint/2010/main" val="414117123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667252"/>
          </a:xfrm>
        </p:spPr>
        <p:txBody>
          <a:bodyPr/>
          <a:lstStyle/>
          <a:p>
            <a:r>
              <a:rPr lang="en-US" dirty="0" smtClean="0"/>
              <a:t>Use </a:t>
            </a:r>
            <a:r>
              <a:rPr lang="en-US" dirty="0" smtClean="0"/>
              <a:t>Add-In Installed </a:t>
            </a:r>
            <a:r>
              <a:rPr lang="en-US" dirty="0" smtClean="0"/>
              <a:t>Event to trigger modifications</a:t>
            </a:r>
          </a:p>
          <a:p>
            <a:pPr lvl="1"/>
            <a:r>
              <a:rPr lang="en-US" dirty="0" smtClean="0"/>
              <a:t>Activating features</a:t>
            </a:r>
          </a:p>
          <a:p>
            <a:pPr lvl="1"/>
            <a:r>
              <a:rPr lang="en-US" dirty="0" smtClean="0"/>
              <a:t>Uploading </a:t>
            </a:r>
            <a:r>
              <a:rPr lang="en-US" dirty="0"/>
              <a:t>d</a:t>
            </a:r>
            <a:r>
              <a:rPr lang="en-US" dirty="0" smtClean="0"/>
              <a:t>isplay templates</a:t>
            </a:r>
          </a:p>
          <a:p>
            <a:pPr lvl="1"/>
            <a:r>
              <a:rPr lang="en-US" dirty="0" smtClean="0"/>
              <a:t>Manipulating web part properties</a:t>
            </a:r>
          </a:p>
          <a:p>
            <a:r>
              <a:rPr lang="en-US" dirty="0" smtClean="0"/>
              <a:t>Include exported search configurations in </a:t>
            </a:r>
            <a:r>
              <a:rPr lang="en-US" dirty="0" smtClean="0"/>
              <a:t>add-ins</a:t>
            </a:r>
            <a:endParaRPr lang="en-US" dirty="0" smtClean="0"/>
          </a:p>
          <a:p>
            <a:pPr lvl="1"/>
            <a:r>
              <a:rPr lang="en-US" dirty="0" smtClean="0"/>
              <a:t>Add new “Search Configuration” to </a:t>
            </a:r>
            <a:r>
              <a:rPr lang="en-US" dirty="0" smtClean="0"/>
              <a:t>add-in</a:t>
            </a:r>
            <a:endParaRPr lang="en-US" dirty="0" smtClean="0"/>
          </a:p>
        </p:txBody>
      </p:sp>
      <p:sp>
        <p:nvSpPr>
          <p:cNvPr id="3" name="Title 2"/>
          <p:cNvSpPr>
            <a:spLocks noGrp="1"/>
          </p:cNvSpPr>
          <p:nvPr>
            <p:ph type="title"/>
          </p:nvPr>
        </p:nvSpPr>
        <p:spPr/>
        <p:txBody>
          <a:bodyPr/>
          <a:lstStyle/>
          <a:p>
            <a:r>
              <a:rPr lang="en-US" dirty="0" smtClean="0"/>
              <a:t>Automating Search Center Modifications</a:t>
            </a:r>
            <a:endParaRPr lang="en-US" dirty="0"/>
          </a:p>
        </p:txBody>
      </p:sp>
    </p:spTree>
    <p:extLst>
      <p:ext uri="{BB962C8B-B14F-4D97-AF65-F5344CB8AC3E}">
        <p14:creationId xmlns:p14="http://schemas.microsoft.com/office/powerpoint/2010/main" val="65551964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Activating Features</a:t>
            </a:r>
            <a:endParaRPr lang="en-US" dirty="0"/>
          </a:p>
        </p:txBody>
      </p:sp>
      <p:sp>
        <p:nvSpPr>
          <p:cNvPr id="4" name="Rectangle 1"/>
          <p:cNvSpPr>
            <a:spLocks noChangeArrowheads="1"/>
          </p:cNvSpPr>
          <p:nvPr/>
        </p:nvSpPr>
        <p:spPr bwMode="auto">
          <a:xfrm>
            <a:off x="967086" y="1356964"/>
            <a:ext cx="9935733" cy="42473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//Enable Publishing Infrastructure Feature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defTabSz="914400" eaLnBrk="0" fontAlgn="base" hangingPunct="0">
              <a:spcBef>
                <a:spcPct val="0"/>
              </a:spcBef>
              <a:spcAft>
                <a:spcPct val="0"/>
              </a:spcAft>
            </a:pPr>
            <a:r>
              <a:rPr kumimoji="0" lang="en-US" alt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Guid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id = </a:t>
            </a: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Guid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lang="en-US" altLang="en-US" dirty="0">
                <a:solidFill>
                  <a:srgbClr val="A31515"/>
                </a:solidFill>
                <a:latin typeface="Consolas" panose="020B0609020204030204" pitchFamily="49" charset="0"/>
                <a:cs typeface="Consolas" panose="020B0609020204030204" pitchFamily="49" charset="0"/>
              </a:rPr>
              <a:t>"{F6924D36-2FA8-4f0b-B16D-06B7250180FA</a:t>
            </a:r>
            <a:r>
              <a:rPr lang="en-US" altLang="en-US" dirty="0" smtClean="0">
                <a:solidFill>
                  <a:srgbClr val="A31515"/>
                </a:solidFill>
                <a:latin typeface="Consolas" panose="020B0609020204030204" pitchFamily="49" charset="0"/>
                <a:cs typeface="Consolas" panose="020B0609020204030204" pitchFamily="49" charset="0"/>
              </a:rPr>
              <a: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query1 = </a:t>
            </a: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from</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 </a:t>
            </a: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clientContext.Site.Features</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where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f.DefinitionId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id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select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features =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clientContext.LoadQuery</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(query1);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clientContext.ExecuteQuery</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if</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features.Count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clientContext.Site.Features.Add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(id, </a:t>
            </a: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false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FeatureDefinitionScope</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.None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clientContext.ExecuteQuery</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194819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Uploading Display Template</a:t>
            </a:r>
            <a:endParaRPr lang="en-US" dirty="0"/>
          </a:p>
        </p:txBody>
      </p:sp>
      <p:sp>
        <p:nvSpPr>
          <p:cNvPr id="4" name="Rectangle 1"/>
          <p:cNvSpPr>
            <a:spLocks noChangeArrowheads="1"/>
          </p:cNvSpPr>
          <p:nvPr/>
        </p:nvSpPr>
        <p:spPr bwMode="auto">
          <a:xfrm>
            <a:off x="519112" y="1082379"/>
            <a:ext cx="10062370" cy="5078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//Upload Display template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List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gallery =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clientContext.Site.RootWeb.Lists.GetByTitle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MASTER_PAGE_GALLERY_TITLE);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Folder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folder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clientContext.Site.RootWeb.GetFolderByServerRelativeUrl</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DISPLAY_TEMPLATE_FOLDER_URL);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clientContext.ExecuteQuery</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System.IO.</a:t>
            </a:r>
            <a:r>
              <a:rPr kumimoji="0" lang="en-US" alt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FileStream</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fs =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System.IO.</a:t>
            </a:r>
            <a:r>
              <a:rPr kumimoji="0" lang="en-US" alt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File</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.Open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HostingEnvironment</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.MapPath</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(DISPLAY_TEMPLATE_PATH),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System.IO.</a:t>
            </a:r>
            <a:r>
              <a:rPr kumimoji="0" lang="en-US" alt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FileMode</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.Open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System.IO.</a:t>
            </a:r>
            <a:r>
              <a:rPr kumimoji="0" lang="en-US" alt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FileAccess</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.Read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FileCreationInformation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fileCreationInfo</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FileCreationInformation</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fileCreationInfo.ContentStream</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fs;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fileCreationInfo.Url</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DISPLAY_TEMPLATE_NAME;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fileCreationInfo.Overwrite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true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Microsoft.SharePoint.Client.</a:t>
            </a:r>
            <a:r>
              <a:rPr kumimoji="0" lang="en-US" alt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File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newFile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folder.Files.Add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fileCreationInfo</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clientContext.Load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newFile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clientContext.ExecuteQuery</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57961018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Manipulating Web Parts</a:t>
            </a:r>
            <a:endParaRPr lang="en-US" dirty="0"/>
          </a:p>
        </p:txBody>
      </p:sp>
      <p:sp>
        <p:nvSpPr>
          <p:cNvPr id="4" name="Rectangle 1"/>
          <p:cNvSpPr>
            <a:spLocks noChangeArrowheads="1"/>
          </p:cNvSpPr>
          <p:nvPr/>
        </p:nvSpPr>
        <p:spPr bwMode="auto">
          <a:xfrm>
            <a:off x="801043" y="1430718"/>
            <a:ext cx="9935733"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File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resultsPage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webs.First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GetFileByServerRelativeUrl</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(SEARCH_PAGE_URL);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resultsPage.CheckOut</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clientContext.ExecuteQuery</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LimitedWebPartManager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manager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resultsPage.GetLimitedWebPartManager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PersonalizationScope</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.Shared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webPartDefs</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manager.WebParts</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clientContext.Load</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webPartDefs</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parts =&gt;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parts.Include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(part =&gt;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part.WebPart.Properties</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cs typeface="Consolas" panose="020B0609020204030204" pitchFamily="49" charset="0"/>
              </a:rPr>
              <a:t> </a:t>
            </a:r>
            <a:r>
              <a:rPr lang="en-US" altLang="en-US" dirty="0" smtClean="0">
                <a:solidFill>
                  <a:srgbClr val="000000"/>
                </a:solidFill>
                <a:latin typeface="Consolas" panose="020B0609020204030204" pitchFamily="49" charset="0"/>
                <a:cs typeface="Consolas" panose="020B0609020204030204" pitchFamily="49" charset="0"/>
              </a:rPr>
              <a:t>   </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parts =&gt;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parts.Include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(part =&gt; </a:t>
            </a: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part.WebPart.Title</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clientContext.ExecuteQuery</a:t>
            </a:r>
            <a:r>
              <a:rPr kumimoji="0" lang="en-US" alt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920020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GB" sz="2400" dirty="0"/>
              <a:t>https://</a:t>
            </a:r>
            <a:r>
              <a:rPr lang="en-GB" sz="2400" dirty="0" smtClean="0"/>
              <a:t>github.com/OfficeDev/TrainingContent/tree/master/O3656-6%20Deep%20Dive%20into%20Search%20Scenarios%20in%20Office%20365/Demos/SearchInstaller </a:t>
            </a:r>
            <a:endParaRPr lang="en-GB" sz="2400" dirty="0"/>
          </a:p>
        </p:txBody>
      </p:sp>
      <p:sp>
        <p:nvSpPr>
          <p:cNvPr id="6" name="Text Placeholder 5"/>
          <p:cNvSpPr>
            <a:spLocks noGrp="1"/>
          </p:cNvSpPr>
          <p:nvPr>
            <p:ph type="body" sz="quarter" idx="10"/>
          </p:nvPr>
        </p:nvSpPr>
        <p:spPr/>
        <p:txBody>
          <a:bodyPr/>
          <a:lstStyle/>
          <a:p>
            <a:r>
              <a:rPr lang="en-US" dirty="0" smtClean="0"/>
              <a:t>Demo</a:t>
            </a:r>
            <a:endParaRPr lang="en-GB" dirty="0"/>
          </a:p>
        </p:txBody>
      </p:sp>
      <p:sp>
        <p:nvSpPr>
          <p:cNvPr id="7" name="Text Placeholder 6"/>
          <p:cNvSpPr>
            <a:spLocks noGrp="1"/>
          </p:cNvSpPr>
          <p:nvPr>
            <p:ph type="body" sz="quarter" idx="11"/>
          </p:nvPr>
        </p:nvSpPr>
        <p:spPr/>
        <p:txBody>
          <a:bodyPr/>
          <a:lstStyle/>
          <a:p>
            <a:r>
              <a:rPr lang="en-US" dirty="0" smtClean="0"/>
              <a:t>Extending Search Center</a:t>
            </a:r>
            <a:endParaRPr lang="en-GB" dirty="0"/>
          </a:p>
        </p:txBody>
      </p:sp>
    </p:spTree>
    <p:extLst>
      <p:ext uri="{BB962C8B-B14F-4D97-AF65-F5344CB8AC3E}">
        <p14:creationId xmlns:p14="http://schemas.microsoft.com/office/powerpoint/2010/main" val="7534399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Search Based </a:t>
            </a:r>
            <a:r>
              <a:rPr lang="en-US" sz="7200" dirty="0" smtClean="0"/>
              <a:t>Add-ins</a:t>
            </a:r>
            <a:endParaRPr lang="en-US" sz="7200" dirty="0"/>
          </a:p>
        </p:txBody>
      </p:sp>
    </p:spTree>
    <p:extLst>
      <p:ext uri="{BB962C8B-B14F-4D97-AF65-F5344CB8AC3E}">
        <p14:creationId xmlns:p14="http://schemas.microsoft.com/office/powerpoint/2010/main" val="1112989846"/>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Endpoint</a:t>
            </a:r>
            <a:endParaRPr lang="en-US" dirty="0"/>
          </a:p>
        </p:txBody>
      </p:sp>
      <p:sp>
        <p:nvSpPr>
          <p:cNvPr id="4" name="TextBox 3"/>
          <p:cNvSpPr txBox="1"/>
          <p:nvPr/>
        </p:nvSpPr>
        <p:spPr>
          <a:xfrm>
            <a:off x="519112" y="1362075"/>
            <a:ext cx="10729913" cy="3495487"/>
          </a:xfrm>
          <a:prstGeom prst="rect">
            <a:avLst/>
          </a:prstGeom>
          <a:noFill/>
        </p:spPr>
        <p:txBody>
          <a:bodyPr wrap="square" lIns="150602" tIns="120481" rIns="150602" bIns="120481" rtlCol="0">
            <a:spAutoFit/>
          </a:bodyPr>
          <a:lstStyle/>
          <a:p>
            <a:pPr algn="l">
              <a:spcAft>
                <a:spcPts val="494"/>
              </a:spcAft>
            </a:pPr>
            <a:r>
              <a:rPr lang="en-US" dirty="0">
                <a:solidFill>
                  <a:sysClr val="windowText" lastClr="000000"/>
                </a:solidFill>
              </a:rPr>
              <a:t>Keywords</a:t>
            </a:r>
          </a:p>
          <a:p>
            <a:pPr algn="l">
              <a:spcAft>
                <a:spcPts val="494"/>
              </a:spcAft>
            </a:pPr>
            <a:r>
              <a:rPr lang="en-US" b="1" dirty="0" smtClean="0">
                <a:solidFill>
                  <a:sysClr val="windowText" lastClr="000000"/>
                </a:solidFill>
                <a:latin typeface="Consolas" pitchFamily="49" charset="0"/>
                <a:cs typeface="Consolas" pitchFamily="49" charset="0"/>
              </a:rPr>
              <a:t>https://tenant/site/_</a:t>
            </a:r>
            <a:r>
              <a:rPr lang="en-US" b="1" dirty="0">
                <a:solidFill>
                  <a:sysClr val="windowText" lastClr="000000"/>
                </a:solidFill>
                <a:latin typeface="Consolas" pitchFamily="49" charset="0"/>
                <a:cs typeface="Consolas" pitchFamily="49" charset="0"/>
              </a:rPr>
              <a:t>api/search/query?</a:t>
            </a:r>
            <a:r>
              <a:rPr lang="en-US" dirty="0">
                <a:solidFill>
                  <a:srgbClr val="C00000"/>
                </a:solidFill>
                <a:latin typeface="Consolas" pitchFamily="49" charset="0"/>
                <a:cs typeface="Consolas" pitchFamily="49" charset="0"/>
              </a:rPr>
              <a:t>querytext='{KQL Query}'</a:t>
            </a:r>
          </a:p>
          <a:p>
            <a:pPr algn="l">
              <a:spcAft>
                <a:spcPts val="494"/>
              </a:spcAft>
            </a:pPr>
            <a:endParaRPr lang="en-US" dirty="0">
              <a:solidFill>
                <a:sysClr val="windowText" lastClr="000000"/>
              </a:solidFill>
            </a:endParaRPr>
          </a:p>
          <a:p>
            <a:pPr algn="l">
              <a:spcAft>
                <a:spcPts val="494"/>
              </a:spcAft>
            </a:pPr>
            <a:r>
              <a:rPr lang="en-US" dirty="0">
                <a:solidFill>
                  <a:sysClr val="windowText" lastClr="000000"/>
                </a:solidFill>
              </a:rPr>
              <a:t>Selecting Properties</a:t>
            </a:r>
          </a:p>
          <a:p>
            <a:pPr algn="l">
              <a:spcAft>
                <a:spcPts val="494"/>
              </a:spcAft>
            </a:pPr>
            <a:r>
              <a:rPr lang="en-US" b="1" dirty="0" smtClean="0">
                <a:solidFill>
                  <a:sysClr val="windowText" lastClr="000000"/>
                </a:solidFill>
                <a:latin typeface="Consolas" pitchFamily="49" charset="0"/>
                <a:cs typeface="Consolas" pitchFamily="49" charset="0"/>
              </a:rPr>
              <a:t>https://tenant/site</a:t>
            </a:r>
            <a:r>
              <a:rPr lang="en-US" b="1" dirty="0">
                <a:solidFill>
                  <a:sysClr val="windowText" lastClr="000000"/>
                </a:solidFill>
                <a:latin typeface="Consolas" pitchFamily="49" charset="0"/>
                <a:cs typeface="Consolas" pitchFamily="49" charset="0"/>
              </a:rPr>
              <a:t>/_api/search/query?</a:t>
            </a:r>
            <a:r>
              <a:rPr lang="en-US" dirty="0">
                <a:solidFill>
                  <a:srgbClr val="C00000"/>
                </a:solidFill>
              </a:rPr>
              <a:t>querytext='test'&amp;selectproperties='Title,Rank'</a:t>
            </a:r>
          </a:p>
          <a:p>
            <a:pPr algn="l">
              <a:spcAft>
                <a:spcPts val="494"/>
              </a:spcAft>
            </a:pPr>
            <a:endParaRPr lang="en-US" dirty="0">
              <a:solidFill>
                <a:sysClr val="windowText" lastClr="000000"/>
              </a:solidFill>
            </a:endParaRPr>
          </a:p>
          <a:p>
            <a:pPr algn="l">
              <a:spcAft>
                <a:spcPts val="494"/>
              </a:spcAft>
            </a:pPr>
            <a:r>
              <a:rPr lang="en-US" dirty="0">
                <a:solidFill>
                  <a:sysClr val="windowText" lastClr="000000"/>
                </a:solidFill>
              </a:rPr>
              <a:t>Sorting</a:t>
            </a:r>
          </a:p>
          <a:p>
            <a:pPr algn="l">
              <a:spcAft>
                <a:spcPts val="494"/>
              </a:spcAft>
            </a:pPr>
            <a:r>
              <a:rPr lang="en-US" b="1" dirty="0" smtClean="0">
                <a:solidFill>
                  <a:sysClr val="windowText" lastClr="000000"/>
                </a:solidFill>
                <a:latin typeface="Consolas" pitchFamily="49" charset="0"/>
                <a:cs typeface="Consolas" pitchFamily="49" charset="0"/>
              </a:rPr>
              <a:t>https://tenant/site</a:t>
            </a:r>
            <a:r>
              <a:rPr lang="en-US" b="1" dirty="0">
                <a:solidFill>
                  <a:sysClr val="windowText" lastClr="000000"/>
                </a:solidFill>
                <a:latin typeface="Consolas" pitchFamily="49" charset="0"/>
                <a:cs typeface="Consolas" pitchFamily="49" charset="0"/>
              </a:rPr>
              <a:t>/_api/search</a:t>
            </a:r>
            <a:r>
              <a:rPr lang="en-US" b="1" dirty="0" smtClean="0">
                <a:solidFill>
                  <a:sysClr val="windowText" lastClr="000000"/>
                </a:solidFill>
                <a:latin typeface="Consolas" pitchFamily="49" charset="0"/>
                <a:cs typeface="Consolas" pitchFamily="49" charset="0"/>
              </a:rPr>
              <a:t>/</a:t>
            </a:r>
            <a:br>
              <a:rPr lang="en-US" b="1" dirty="0" smtClean="0">
                <a:solidFill>
                  <a:sysClr val="windowText" lastClr="000000"/>
                </a:solidFill>
                <a:latin typeface="Consolas" pitchFamily="49" charset="0"/>
                <a:cs typeface="Consolas" pitchFamily="49" charset="0"/>
              </a:rPr>
            </a:br>
            <a:r>
              <a:rPr lang="en-US" b="1" dirty="0" smtClean="0">
                <a:solidFill>
                  <a:sysClr val="windowText" lastClr="000000"/>
                </a:solidFill>
                <a:latin typeface="Consolas" pitchFamily="49" charset="0"/>
                <a:cs typeface="Consolas" pitchFamily="49" charset="0"/>
              </a:rPr>
              <a:t>        </a:t>
            </a:r>
            <a:r>
              <a:rPr lang="en-US" b="1" dirty="0" err="1" smtClean="0">
                <a:solidFill>
                  <a:sysClr val="windowText" lastClr="000000"/>
                </a:solidFill>
                <a:latin typeface="Consolas" pitchFamily="49" charset="0"/>
                <a:cs typeface="Consolas" pitchFamily="49" charset="0"/>
              </a:rPr>
              <a:t>query?</a:t>
            </a:r>
            <a:r>
              <a:rPr lang="en-US" dirty="0" err="1" smtClean="0">
                <a:solidFill>
                  <a:srgbClr val="C00000"/>
                </a:solidFill>
                <a:latin typeface="Consolas" pitchFamily="49" charset="0"/>
                <a:cs typeface="Consolas" pitchFamily="49" charset="0"/>
              </a:rPr>
              <a:t>querytext</a:t>
            </a:r>
            <a:r>
              <a:rPr lang="en-US" dirty="0">
                <a:solidFill>
                  <a:srgbClr val="C00000"/>
                </a:solidFill>
                <a:latin typeface="Consolas" pitchFamily="49" charset="0"/>
                <a:cs typeface="Consolas" pitchFamily="49" charset="0"/>
              </a:rPr>
              <a:t>='test'&amp;sortlist='LastModifiedTime:descending'</a:t>
            </a:r>
          </a:p>
          <a:p>
            <a:pPr algn="l">
              <a:spcAft>
                <a:spcPts val="494"/>
              </a:spcAft>
            </a:pPr>
            <a:endParaRPr lang="en-US" sz="1600" dirty="0" err="1">
              <a:solidFill>
                <a:sysClr val="windowText" lastClr="000000"/>
              </a:solidFill>
            </a:endParaRPr>
          </a:p>
        </p:txBody>
      </p:sp>
    </p:spTree>
    <p:extLst>
      <p:ext uri="{BB962C8B-B14F-4D97-AF65-F5344CB8AC3E}">
        <p14:creationId xmlns:p14="http://schemas.microsoft.com/office/powerpoint/2010/main" val="4274699545"/>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and REST</a:t>
            </a:r>
            <a:endParaRPr lang="en-US" dirty="0"/>
          </a:p>
        </p:txBody>
      </p:sp>
      <p:sp>
        <p:nvSpPr>
          <p:cNvPr id="5" name="TextBox 4"/>
          <p:cNvSpPr txBox="1"/>
          <p:nvPr/>
        </p:nvSpPr>
        <p:spPr>
          <a:xfrm>
            <a:off x="801043" y="1428750"/>
            <a:ext cx="7775743" cy="3940225"/>
          </a:xfrm>
          <a:prstGeom prst="rect">
            <a:avLst/>
          </a:prstGeom>
          <a:noFill/>
        </p:spPr>
        <p:txBody>
          <a:bodyPr wrap="none" lIns="150602" tIns="120481" rIns="150602" bIns="120481" rtlCol="0">
            <a:spAutoFit/>
          </a:bodyPr>
          <a:lstStyle/>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a:t>
            </a:r>
            <a:r>
              <a:rPr lang="en-US" dirty="0" err="1">
                <a:solidFill>
                  <a:sysClr val="windowText" lastClr="000000"/>
                </a:solidFill>
                <a:latin typeface="Consolas" pitchFamily="49" charset="0"/>
                <a:cs typeface="Consolas" pitchFamily="49" charset="0"/>
              </a:rPr>
              <a:t>ajax</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url: </a:t>
            </a:r>
            <a:r>
              <a:rPr lang="en-US" dirty="0" smtClean="0">
                <a:solidFill>
                  <a:srgbClr val="C00000"/>
                </a:solidFill>
                <a:latin typeface="Consolas" pitchFamily="49" charset="0"/>
                <a:cs typeface="Consolas" pitchFamily="49" charset="0"/>
              </a:rPr>
              <a:t>"</a:t>
            </a:r>
            <a:r>
              <a:rPr lang="pt-BR" dirty="0" smtClean="0">
                <a:solidFill>
                  <a:srgbClr val="C00000"/>
                </a:solidFill>
                <a:latin typeface="Consolas" pitchFamily="49" charset="0"/>
                <a:cs typeface="Consolas" pitchFamily="49" charset="0"/>
              </a:rPr>
              <a:t>http://site</a:t>
            </a:r>
            <a:r>
              <a:rPr lang="pt-BR" dirty="0">
                <a:solidFill>
                  <a:srgbClr val="C00000"/>
                </a:solidFill>
                <a:latin typeface="Consolas" pitchFamily="49" charset="0"/>
                <a:cs typeface="Consolas" pitchFamily="49" charset="0"/>
              </a:rPr>
              <a:t>/_api/search</a:t>
            </a:r>
            <a:r>
              <a:rPr lang="pt-BR" dirty="0" smtClean="0">
                <a:solidFill>
                  <a:srgbClr val="C00000"/>
                </a:solidFill>
                <a:latin typeface="Consolas" pitchFamily="49" charset="0"/>
                <a:cs typeface="Consolas" pitchFamily="49" charset="0"/>
              </a:rPr>
              <a:t>/" +</a:t>
            </a:r>
          </a:p>
          <a:p>
            <a:pPr defTabSz="914400" fontAlgn="base">
              <a:lnSpc>
                <a:spcPct val="90000"/>
              </a:lnSpc>
              <a:spcBef>
                <a:spcPct val="0"/>
              </a:spcBef>
              <a:spcAft>
                <a:spcPts val="494"/>
              </a:spcAft>
            </a:pPr>
            <a:r>
              <a:rPr lang="pt-BR" dirty="0">
                <a:solidFill>
                  <a:srgbClr val="C00000"/>
                </a:solidFill>
                <a:latin typeface="Consolas" pitchFamily="49" charset="0"/>
                <a:cs typeface="Consolas" pitchFamily="49" charset="0"/>
              </a:rPr>
              <a:t> </a:t>
            </a:r>
            <a:r>
              <a:rPr lang="pt-BR" dirty="0" smtClean="0">
                <a:solidFill>
                  <a:srgbClr val="C00000"/>
                </a:solidFill>
                <a:latin typeface="Consolas" pitchFamily="49" charset="0"/>
                <a:cs typeface="Consolas" pitchFamily="49" charset="0"/>
              </a:rPr>
              <a:t>                "query?querytext</a:t>
            </a:r>
            <a:r>
              <a:rPr lang="pt-BR" dirty="0">
                <a:solidFill>
                  <a:srgbClr val="C00000"/>
                </a:solidFill>
                <a:latin typeface="Consolas" pitchFamily="49" charset="0"/>
                <a:cs typeface="Consolas" pitchFamily="49" charset="0"/>
              </a:rPr>
              <a:t>='{KQL Query</a:t>
            </a:r>
            <a:r>
              <a:rPr lang="pt-BR" dirty="0" smtClean="0">
                <a:solidFill>
                  <a:srgbClr val="C00000"/>
                </a:solidFill>
                <a:latin typeface="Consolas" pitchFamily="49" charset="0"/>
                <a:cs typeface="Consolas" pitchFamily="49" charset="0"/>
              </a:rPr>
              <a:t>}‘"</a:t>
            </a:r>
            <a:r>
              <a:rPr lang="en-US" dirty="0" smtClean="0">
                <a:solidFill>
                  <a:sysClr val="windowText" lastClr="000000"/>
                </a:solidFill>
                <a:latin typeface="Consolas" pitchFamily="49" charset="0"/>
                <a:cs typeface="Consolas" pitchFamily="49" charset="0"/>
              </a:rPr>
              <a:t>,</a:t>
            </a:r>
            <a:endParaRPr lang="en-US" dirty="0">
              <a:solidFill>
                <a:sysClr val="windowText" lastClr="000000"/>
              </a:solidFill>
              <a:latin typeface="Consolas" pitchFamily="49" charset="0"/>
              <a:cs typeface="Consolas" pitchFamily="49" charset="0"/>
            </a:endParaRP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method: </a:t>
            </a:r>
            <a:r>
              <a:rPr lang="en-US" dirty="0">
                <a:solidFill>
                  <a:srgbClr val="C00000"/>
                </a:solidFill>
                <a:latin typeface="Consolas" pitchFamily="49" charset="0"/>
                <a:cs typeface="Consolas" pitchFamily="49" charset="0"/>
              </a:rPr>
              <a:t>"GET"</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headers: {</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a:t>
            </a:r>
            <a:r>
              <a:rPr lang="en-US" dirty="0">
                <a:solidFill>
                  <a:srgbClr val="C00000"/>
                </a:solidFill>
                <a:latin typeface="Consolas" pitchFamily="49" charset="0"/>
                <a:cs typeface="Consolas" pitchFamily="49" charset="0"/>
              </a:rPr>
              <a:t>"accept"</a:t>
            </a:r>
            <a:r>
              <a:rPr lang="en-US" dirty="0">
                <a:solidFill>
                  <a:sysClr val="windowText" lastClr="000000"/>
                </a:solidFill>
                <a:latin typeface="Consolas" pitchFamily="49" charset="0"/>
                <a:cs typeface="Consolas" pitchFamily="49" charset="0"/>
              </a:rPr>
              <a:t>: </a:t>
            </a:r>
            <a:r>
              <a:rPr lang="en-US" dirty="0">
                <a:solidFill>
                  <a:srgbClr val="C00000"/>
                </a:solidFill>
                <a:latin typeface="Consolas" pitchFamily="49" charset="0"/>
                <a:cs typeface="Consolas" pitchFamily="49" charset="0"/>
              </a:rPr>
              <a:t>"application/</a:t>
            </a:r>
            <a:r>
              <a:rPr lang="en-US" dirty="0" err="1">
                <a:solidFill>
                  <a:srgbClr val="C00000"/>
                </a:solidFill>
                <a:latin typeface="Consolas" pitchFamily="49" charset="0"/>
                <a:cs typeface="Consolas" pitchFamily="49" charset="0"/>
              </a:rPr>
              <a:t>json;odata</a:t>
            </a:r>
            <a:r>
              <a:rPr lang="en-US" dirty="0">
                <a:solidFill>
                  <a:srgbClr val="C00000"/>
                </a:solidFill>
                <a:latin typeface="Consolas" pitchFamily="49" charset="0"/>
                <a:cs typeface="Consolas" pitchFamily="49" charset="0"/>
              </a:rPr>
              <a:t>=verbose"</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success: </a:t>
            </a:r>
            <a:r>
              <a:rPr lang="en-US" dirty="0" err="1" smtClean="0">
                <a:solidFill>
                  <a:sysClr val="windowText" lastClr="000000"/>
                </a:solidFill>
                <a:latin typeface="Consolas" pitchFamily="49" charset="0"/>
                <a:cs typeface="Consolas" pitchFamily="49" charset="0"/>
              </a:rPr>
              <a:t>onSuccess</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error: </a:t>
            </a:r>
            <a:r>
              <a:rPr lang="en-US" dirty="0" err="1" smtClean="0">
                <a:solidFill>
                  <a:sysClr val="windowText" lastClr="000000"/>
                </a:solidFill>
                <a:latin typeface="Consolas" pitchFamily="49" charset="0"/>
                <a:cs typeface="Consolas" pitchFamily="49" charset="0"/>
              </a:rPr>
              <a:t>onError</a:t>
            </a:r>
            <a:endParaRPr lang="en-US" dirty="0">
              <a:solidFill>
                <a:sysClr val="windowText" lastClr="000000"/>
              </a:solidFill>
              <a:latin typeface="Consolas" pitchFamily="49" charset="0"/>
              <a:cs typeface="Consolas" pitchFamily="49" charset="0"/>
            </a:endParaRP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    );</a:t>
            </a:r>
          </a:p>
        </p:txBody>
      </p:sp>
    </p:spTree>
    <p:extLst>
      <p:ext uri="{BB962C8B-B14F-4D97-AF65-F5344CB8AC3E}">
        <p14:creationId xmlns:p14="http://schemas.microsoft.com/office/powerpoint/2010/main" val="404968969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6554793" y="2131362"/>
            <a:ext cx="5264825" cy="1027924"/>
          </a:xfrm>
          <a:prstGeom prst="rect">
            <a:avLst/>
          </a:prstGeom>
          <a:solidFill>
            <a:schemeClr val="bg2">
              <a:lumMod val="85000"/>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10" name="Data"/>
          <p:cNvSpPr/>
          <p:nvPr/>
        </p:nvSpPr>
        <p:spPr bwMode="auto">
          <a:xfrm>
            <a:off x="6353486" y="1224851"/>
            <a:ext cx="5630439" cy="726689"/>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6246" rIns="179140" bIns="143313" numCol="1" spcCol="0" rtlCol="0" fromWordArt="0" anchor="ctr" anchorCtr="0" forceAA="0" compatLnSpc="1">
            <a:prstTxWarp prst="textNoShape">
              <a:avLst/>
            </a:prstTxWarp>
            <a:noAutofit/>
          </a:bodyPr>
          <a:lstStyle/>
          <a:p>
            <a:pPr algn="ctr" defTabSz="913291" fontAlgn="base">
              <a:lnSpc>
                <a:spcPct val="90000"/>
              </a:lnSpc>
              <a:spcBef>
                <a:spcPct val="0"/>
              </a:spcBef>
              <a:spcAft>
                <a:spcPct val="0"/>
              </a:spcAft>
            </a:pPr>
            <a:r>
              <a:rPr lang="en-US" sz="5397" b="1" spc="-2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DATA</a:t>
            </a:r>
            <a:endParaRPr lang="en-US" sz="5397"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1277" name="USER"/>
          <p:cNvSpPr/>
          <p:nvPr/>
        </p:nvSpPr>
        <p:spPr bwMode="auto">
          <a:xfrm>
            <a:off x="457881" y="1224851"/>
            <a:ext cx="5631091" cy="726689"/>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6246" rIns="179140" bIns="143313" numCol="1" spcCol="0" rtlCol="0" fromWordArt="0" anchor="ctr" anchorCtr="0" forceAA="0" compatLnSpc="1">
            <a:prstTxWarp prst="textNoShape">
              <a:avLst/>
            </a:prstTxWarp>
            <a:noAutofit/>
          </a:bodyPr>
          <a:lstStyle/>
          <a:p>
            <a:pPr algn="ctr" defTabSz="913291" fontAlgn="base">
              <a:lnSpc>
                <a:spcPct val="90000"/>
              </a:lnSpc>
              <a:spcBef>
                <a:spcPct val="0"/>
              </a:spcBef>
              <a:spcAft>
                <a:spcPct val="0"/>
              </a:spcAft>
            </a:pPr>
            <a:r>
              <a:rPr lang="en-US" sz="5397"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USERS</a:t>
            </a:r>
          </a:p>
        </p:txBody>
      </p:sp>
      <p:grpSp>
        <p:nvGrpSpPr>
          <p:cNvPr id="1284" name="Group 1283"/>
          <p:cNvGrpSpPr/>
          <p:nvPr/>
        </p:nvGrpSpPr>
        <p:grpSpPr>
          <a:xfrm>
            <a:off x="540825" y="2851779"/>
            <a:ext cx="5260219" cy="2762753"/>
            <a:chOff x="540178" y="2851546"/>
            <a:chExt cx="5262336" cy="2763865"/>
          </a:xfrm>
        </p:grpSpPr>
        <p:sp>
          <p:nvSpPr>
            <p:cNvPr id="478"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619" name="Rounded Rectangle 618"/>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20" name="Rounded Rectangle 619"/>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21" name="Oval 620"/>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7" name="Rectangle 606"/>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sp>
          <p:nvSpPr>
            <p:cNvPr id="608" name="Rectangle 607"/>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cxnSp>
          <p:nvCxnSpPr>
            <p:cNvPr id="612" name="Straight Connector 611"/>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3" name="Straight Connector 612"/>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4" name="Straight Connector 613"/>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5" name="Straight Connector 614"/>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7" name="Straight Connector 616"/>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11"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63"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64"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65"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66"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67"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68"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69"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03" tIns="45701" rIns="91403" bIns="45701" numCol="1" anchor="t" anchorCtr="0" compatLnSpc="1">
              <a:prstTxWarp prst="textNoShape">
                <a:avLst/>
              </a:prstTxWarp>
            </a:bodyPr>
            <a:lstStyle/>
            <a:p>
              <a:pPr defTabSz="932373">
                <a:defRPr/>
              </a:pPr>
              <a:endParaRPr lang="en-US" sz="1799" kern="0">
                <a:solidFill>
                  <a:srgbClr val="505050"/>
                </a:solidFill>
              </a:endParaRPr>
            </a:p>
          </p:txBody>
        </p:sp>
        <p:sp>
          <p:nvSpPr>
            <p:cNvPr id="571" name="Rectangle 57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sp>
          <p:nvSpPr>
            <p:cNvPr id="572" name="Rectangle 57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grpSp>
          <p:nvGrpSpPr>
            <p:cNvPr id="573" name="Group 572"/>
            <p:cNvGrpSpPr/>
            <p:nvPr/>
          </p:nvGrpSpPr>
          <p:grpSpPr>
            <a:xfrm>
              <a:off x="2786888" y="3533161"/>
              <a:ext cx="1165218" cy="775768"/>
              <a:chOff x="1536522" y="2097832"/>
              <a:chExt cx="830830" cy="553142"/>
            </a:xfrm>
          </p:grpSpPr>
          <p:sp>
            <p:nvSpPr>
              <p:cNvPr id="576" name="Rectangle 575"/>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77" name="Rectangle 576"/>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78" name="Rectangle 577"/>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79" name="Rectangle 578"/>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0" name="Rectangle 579"/>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1" name="Rectangle 580"/>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2" name="Rectangle 581"/>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3" name="Rectangle 582"/>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4" name="Rectangle 583"/>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5" name="Rectangle 584"/>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6" name="Rectangle 585"/>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7" name="Rectangle 586"/>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8" name="Rectangle 587"/>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9" name="Rectangle 588"/>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0" name="Rectangle 589"/>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1" name="Rectangle 590"/>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2" name="Rectangle 591"/>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3" name="Rectangle 592"/>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4" name="Rectangle 593"/>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5" name="Rectangle 594"/>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6" name="Rectangle 595"/>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7" name="Rectangle 596"/>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8" name="Rectangle 597"/>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9" name="Rectangle 598"/>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0" name="Rectangle 599"/>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1" name="Rectangle 600"/>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2" name="Rectangle 601"/>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3" name="Rectangle 602"/>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4" name="Rectangle 603"/>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5" name="Rectangle 604"/>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547"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48"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49"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50"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51"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52" name="Rectangle 551"/>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sp>
          <p:nvSpPr>
            <p:cNvPr id="553" name="Rectangle 552"/>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cxnSp>
          <p:nvCxnSpPr>
            <p:cNvPr id="560" name="Straight Connector 559"/>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61" name="Straight Connector 560"/>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62" name="Straight Connector 561"/>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55" name="Straight Connector 554"/>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56" name="Straight Connector 555"/>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57" name="Straight Connector 556"/>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558"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03" tIns="45701" rIns="91403" bIns="45701" numCol="1" anchor="t" anchorCtr="0" compatLnSpc="1">
              <a:prstTxWarp prst="textNoShape">
                <a:avLst/>
              </a:prstTxWarp>
            </a:bodyPr>
            <a:lstStyle/>
            <a:p>
              <a:pPr defTabSz="932373">
                <a:defRPr/>
              </a:pPr>
              <a:endParaRPr lang="en-US" sz="1799" kern="0">
                <a:solidFill>
                  <a:srgbClr val="505050"/>
                </a:solidFill>
              </a:endParaRPr>
            </a:p>
          </p:txBody>
        </p:sp>
        <p:sp>
          <p:nvSpPr>
            <p:cNvPr id="530"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570" tIns="44785" rIns="89570" bIns="44785" numCol="1" anchor="t" anchorCtr="0" compatLnSpc="1">
              <a:prstTxWarp prst="textNoShape">
                <a:avLst/>
              </a:prstTxWarp>
            </a:bodyPr>
            <a:lstStyle/>
            <a:p>
              <a:pPr defTabSz="913555"/>
              <a:endParaRPr lang="en-US" sz="1763">
                <a:solidFill>
                  <a:srgbClr val="FFFFFF"/>
                </a:solidFill>
              </a:endParaRPr>
            </a:p>
          </p:txBody>
        </p:sp>
        <p:sp>
          <p:nvSpPr>
            <p:cNvPr id="531" name="Rectangle 530"/>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32" name="Round Same Side Corner Rectangle 531"/>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33" name="Oval 532"/>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43"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44"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45"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46"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35"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36"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39" name="Rectangle 538"/>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40" name="Rectangle 539"/>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41" name="Rectangle 540"/>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42" name="Rectangle 541"/>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525" name="Straight Connector 524"/>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6" name="Straight Connector 525"/>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7" name="Straight Connector 526"/>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18"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570" tIns="44785" rIns="89570" bIns="44785" numCol="1" anchor="t" anchorCtr="0" compatLnSpc="1">
              <a:prstTxWarp prst="textNoShape">
                <a:avLst/>
              </a:prstTxWarp>
            </a:bodyPr>
            <a:lstStyle/>
            <a:p>
              <a:pPr defTabSz="913555"/>
              <a:endParaRPr lang="en-US" sz="1763">
                <a:solidFill>
                  <a:srgbClr val="FFFFFF"/>
                </a:solidFill>
              </a:endParaRPr>
            </a:p>
          </p:txBody>
        </p:sp>
        <p:sp>
          <p:nvSpPr>
            <p:cNvPr id="519" name="Rounded Rectangle 518"/>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20" name="Group 519"/>
            <p:cNvGrpSpPr/>
            <p:nvPr/>
          </p:nvGrpSpPr>
          <p:grpSpPr>
            <a:xfrm>
              <a:off x="751181" y="4641194"/>
              <a:ext cx="134394" cy="15647"/>
              <a:chOff x="5596078" y="2180378"/>
              <a:chExt cx="138544" cy="16130"/>
            </a:xfrm>
            <a:solidFill>
              <a:schemeClr val="tx1">
                <a:lumMod val="50000"/>
              </a:schemeClr>
            </a:solidFill>
          </p:grpSpPr>
          <p:sp>
            <p:nvSpPr>
              <p:cNvPr id="523" name="Rounded Rectangle 522"/>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24" name="Oval 523"/>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21" name="Oval 520"/>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22" name="Oval 521"/>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08" name="Rectangle 507"/>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09" name="Rectangle 508"/>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510" name="Straight Connector 509"/>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1" name="Straight Connector 510"/>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2" name="Straight Connector 511"/>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3" name="Straight Connector 512"/>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4" name="Straight Connector 513"/>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6" name="Straight Connector 515"/>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7" name="Straight Connector 516"/>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8" name="Group 497"/>
            <p:cNvGrpSpPr/>
            <p:nvPr/>
          </p:nvGrpSpPr>
          <p:grpSpPr>
            <a:xfrm>
              <a:off x="1022496" y="4379028"/>
              <a:ext cx="651017" cy="1236383"/>
              <a:chOff x="5651685" y="-476444"/>
              <a:chExt cx="1669255" cy="2809977"/>
            </a:xfrm>
          </p:grpSpPr>
          <p:sp>
            <p:nvSpPr>
              <p:cNvPr id="500" name="Rectangle 49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01" name="Freeform 50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02" name="Group 501"/>
              <p:cNvGrpSpPr/>
              <p:nvPr/>
            </p:nvGrpSpPr>
            <p:grpSpPr>
              <a:xfrm>
                <a:off x="6124436" y="2123612"/>
                <a:ext cx="723752" cy="98117"/>
                <a:chOff x="6147223" y="2123612"/>
                <a:chExt cx="723752" cy="98117"/>
              </a:xfrm>
            </p:grpSpPr>
            <p:sp>
              <p:nvSpPr>
                <p:cNvPr id="503" name="Rounded Rectangle 50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04" name="Oval 50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05" name="Oval 50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499" name="Rounded Rectangle 498"/>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5" tIns="143293" rIns="179115" bIns="143293" numCol="1" spcCol="0" rtlCol="0" fromWordArt="0" anchor="t" anchorCtr="0" forceAA="0" compatLnSpc="1">
              <a:prstTxWarp prst="textNoShape">
                <a:avLst/>
              </a:prstTxWarp>
              <a:noAutofit/>
            </a:bodyPr>
            <a:lstStyle/>
            <a:p>
              <a:pPr algn="ctr" defTabSz="913116"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90" name="Rectangle 489"/>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91" name="Rectangle 490"/>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92" name="Straight Connector 491"/>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3" name="Straight Connector 492"/>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4" name="Straight Connector 493"/>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5" name="Straight Connector 494"/>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6" name="Straight Connector 495"/>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10" name="Rectangle 609"/>
          <p:cNvSpPr/>
          <p:nvPr/>
        </p:nvSpPr>
        <p:spPr>
          <a:xfrm>
            <a:off x="5107049" y="5063922"/>
            <a:ext cx="495594" cy="230820"/>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182" tIns="46591" rIns="93182" bIns="46591" rtlCol="0" anchor="ctr"/>
          <a:lstStyle/>
          <a:p>
            <a:pPr algn="ctr" defTabSz="932099"/>
            <a:endParaRPr lang="en-US" sz="1835">
              <a:solidFill>
                <a:srgbClr val="000000"/>
              </a:solidFill>
            </a:endParaRPr>
          </a:p>
        </p:txBody>
      </p:sp>
      <p:sp>
        <p:nvSpPr>
          <p:cNvPr id="574" name="Rectangle 573"/>
          <p:cNvSpPr/>
          <p:nvPr/>
        </p:nvSpPr>
        <p:spPr bwMode="auto">
          <a:xfrm>
            <a:off x="2782875" y="3527196"/>
            <a:ext cx="426856" cy="240564"/>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75" name="Rectangle 574"/>
          <p:cNvSpPr/>
          <p:nvPr/>
        </p:nvSpPr>
        <p:spPr bwMode="auto">
          <a:xfrm>
            <a:off x="3270286" y="3797709"/>
            <a:ext cx="426856" cy="240564"/>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59" name="Rectangle 558"/>
          <p:cNvSpPr/>
          <p:nvPr/>
        </p:nvSpPr>
        <p:spPr>
          <a:xfrm>
            <a:off x="3941379" y="4348525"/>
            <a:ext cx="852074" cy="206786"/>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182" tIns="46591" rIns="93182" bIns="46591" rtlCol="0" anchor="ctr"/>
          <a:lstStyle/>
          <a:p>
            <a:pPr algn="ctr" defTabSz="932099"/>
            <a:endParaRPr lang="en-US" sz="1835">
              <a:solidFill>
                <a:srgbClr val="000000"/>
              </a:solidFill>
            </a:endParaRPr>
          </a:p>
        </p:txBody>
      </p:sp>
      <p:sp>
        <p:nvSpPr>
          <p:cNvPr id="537" name="Rectangle 536"/>
          <p:cNvSpPr/>
          <p:nvPr/>
        </p:nvSpPr>
        <p:spPr bwMode="auto">
          <a:xfrm flipH="1">
            <a:off x="1672099" y="4626317"/>
            <a:ext cx="212110" cy="27360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15" name="Rectangle 514"/>
          <p:cNvSpPr/>
          <p:nvPr/>
        </p:nvSpPr>
        <p:spPr bwMode="auto">
          <a:xfrm>
            <a:off x="927929" y="4906753"/>
            <a:ext cx="92294" cy="486145"/>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97" name="Rectangle 496"/>
          <p:cNvSpPr/>
          <p:nvPr/>
        </p:nvSpPr>
        <p:spPr bwMode="auto">
          <a:xfrm>
            <a:off x="1156561" y="5001855"/>
            <a:ext cx="215411" cy="157949"/>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Oval 23"/>
          <p:cNvSpPr/>
          <p:nvPr/>
        </p:nvSpPr>
        <p:spPr bwMode="auto">
          <a:xfrm>
            <a:off x="6906480" y="2213009"/>
            <a:ext cx="852803" cy="852803"/>
          </a:xfrm>
          <a:prstGeom prst="ellipse">
            <a:avLst/>
          </a:pr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32" name="Freeform 18"/>
          <p:cNvSpPr>
            <a:spLocks noChangeAspect="1" noEditPoints="1"/>
          </p:cNvSpPr>
          <p:nvPr/>
        </p:nvSpPr>
        <p:spPr bwMode="auto">
          <a:xfrm>
            <a:off x="7054138" y="2433639"/>
            <a:ext cx="557489" cy="411547"/>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62" tIns="44762" rIns="0" bIns="44762" numCol="1" spcCol="0" rtlCol="0" fromWordArt="0" anchor="ctr" anchorCtr="0" forceAA="0" compatLnSpc="1">
            <a:prstTxWarp prst="textNoShape">
              <a:avLst/>
            </a:prstTxWarp>
            <a:noAutofit/>
          </a:bodyPr>
          <a:lstStyle/>
          <a:p>
            <a:pPr defTabSz="912933">
              <a:lnSpc>
                <a:spcPct val="90000"/>
              </a:lnSpc>
              <a:spcAft>
                <a:spcPts val="588"/>
              </a:spcAft>
            </a:pPr>
            <a:endParaRPr lang="en-US" sz="1368" b="1" dirty="0">
              <a:gradFill>
                <a:gsLst>
                  <a:gs pos="50427">
                    <a:srgbClr val="FFFFFF"/>
                  </a:gs>
                  <a:gs pos="30000">
                    <a:srgbClr val="FFFFFF"/>
                  </a:gs>
                </a:gsLst>
                <a:lin ang="5400000" scaled="0"/>
              </a:gradFill>
            </a:endParaRPr>
          </a:p>
        </p:txBody>
      </p:sp>
      <p:sp>
        <p:nvSpPr>
          <p:cNvPr id="333" name="Oval 332"/>
          <p:cNvSpPr/>
          <p:nvPr/>
        </p:nvSpPr>
        <p:spPr bwMode="auto">
          <a:xfrm>
            <a:off x="8133481" y="2213009"/>
            <a:ext cx="852803" cy="852803"/>
          </a:xfrm>
          <a:prstGeom prst="ellipse">
            <a:avLst/>
          </a:pr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34" name="Freeform 17"/>
          <p:cNvSpPr>
            <a:spLocks noEditPoints="1"/>
          </p:cNvSpPr>
          <p:nvPr/>
        </p:nvSpPr>
        <p:spPr bwMode="auto">
          <a:xfrm>
            <a:off x="8324997" y="2340912"/>
            <a:ext cx="469771" cy="59700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337" name="Oval 336"/>
          <p:cNvSpPr/>
          <p:nvPr/>
        </p:nvSpPr>
        <p:spPr bwMode="auto">
          <a:xfrm>
            <a:off x="9360482" y="2213009"/>
            <a:ext cx="852803" cy="852803"/>
          </a:xfrm>
          <a:prstGeom prst="ellipse">
            <a:avLst/>
          </a:pr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38" name="Freeform 337"/>
          <p:cNvSpPr>
            <a:spLocks noEditPoints="1"/>
          </p:cNvSpPr>
          <p:nvPr/>
        </p:nvSpPr>
        <p:spPr bwMode="auto">
          <a:xfrm>
            <a:off x="9491984" y="2386528"/>
            <a:ext cx="589803" cy="505765"/>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340" name="Oval 339"/>
          <p:cNvSpPr/>
          <p:nvPr/>
        </p:nvSpPr>
        <p:spPr bwMode="auto">
          <a:xfrm>
            <a:off x="10587482" y="2213009"/>
            <a:ext cx="852803" cy="852803"/>
          </a:xfrm>
          <a:prstGeom prst="ellipse">
            <a:avLst/>
          </a:pr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1" name="Group 10"/>
          <p:cNvGrpSpPr/>
          <p:nvPr/>
        </p:nvGrpSpPr>
        <p:grpSpPr>
          <a:xfrm>
            <a:off x="10736071" y="2397221"/>
            <a:ext cx="555628" cy="484382"/>
            <a:chOff x="10450695" y="2384201"/>
            <a:chExt cx="683568" cy="595918"/>
          </a:xfrm>
        </p:grpSpPr>
        <p:sp>
          <p:nvSpPr>
            <p:cNvPr id="10" name="Rectangle 9"/>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grpSp>
      <p:grpSp>
        <p:nvGrpSpPr>
          <p:cNvPr id="679" name="Group 678"/>
          <p:cNvGrpSpPr/>
          <p:nvPr/>
        </p:nvGrpSpPr>
        <p:grpSpPr>
          <a:xfrm>
            <a:off x="10281484" y="4552903"/>
            <a:ext cx="1343841" cy="1061629"/>
            <a:chOff x="9972097" y="4402078"/>
            <a:chExt cx="1344382" cy="1062056"/>
          </a:xfrm>
        </p:grpSpPr>
        <p:grpSp>
          <p:nvGrpSpPr>
            <p:cNvPr id="678" name="Group 677"/>
            <p:cNvGrpSpPr/>
            <p:nvPr/>
          </p:nvGrpSpPr>
          <p:grpSpPr>
            <a:xfrm>
              <a:off x="9973234" y="4402078"/>
              <a:ext cx="1342109" cy="1062056"/>
              <a:chOff x="10031532" y="4402078"/>
              <a:chExt cx="1342109" cy="1062056"/>
            </a:xfrm>
          </p:grpSpPr>
          <p:sp>
            <p:nvSpPr>
              <p:cNvPr id="677" name="Rectangle 676"/>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41"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sp>
            <p:nvSpPr>
              <p:cNvPr id="639" name="Rectangle 638"/>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sp>
            <p:nvSpPr>
              <p:cNvPr id="638" name="Rectangle 637"/>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grpSp>
        <p:sp>
          <p:nvSpPr>
            <p:cNvPr id="673" name="TextBox 672"/>
            <p:cNvSpPr txBox="1"/>
            <p:nvPr/>
          </p:nvSpPr>
          <p:spPr>
            <a:xfrm>
              <a:off x="9972097" y="4577624"/>
              <a:ext cx="1344382" cy="859622"/>
            </a:xfrm>
            <a:prstGeom prst="rect">
              <a:avLst/>
            </a:prstGeom>
            <a:noFill/>
          </p:spPr>
          <p:txBody>
            <a:bodyPr wrap="square" lIns="182807" tIns="146246" rIns="182807" bIns="146246" rtlCol="0" anchor="ctr" anchorCtr="0">
              <a:noAutofit/>
            </a:bodyPr>
            <a:lstStyle/>
            <a:p>
              <a:pPr algn="ctr">
                <a:lnSpc>
                  <a:spcPct val="90000"/>
                </a:lnSpc>
                <a:spcAft>
                  <a:spcPts val="600"/>
                </a:spcAft>
              </a:pPr>
              <a:r>
                <a:rPr lang="en-US" sz="2999" dirty="0">
                  <a:gradFill>
                    <a:gsLst>
                      <a:gs pos="2917">
                        <a:srgbClr val="404040"/>
                      </a:gs>
                      <a:gs pos="30000">
                        <a:srgbClr val="404040"/>
                      </a:gs>
                    </a:gsLst>
                    <a:lin ang="5400000" scaled="0"/>
                  </a:gradFill>
                  <a:latin typeface="Segoe UI Light"/>
                </a:rPr>
                <a:t>HTML</a:t>
              </a:r>
            </a:p>
          </p:txBody>
        </p:sp>
      </p:grpSp>
      <p:grpSp>
        <p:nvGrpSpPr>
          <p:cNvPr id="675" name="Group 674"/>
          <p:cNvGrpSpPr/>
          <p:nvPr/>
        </p:nvGrpSpPr>
        <p:grpSpPr>
          <a:xfrm>
            <a:off x="6953726" y="4301046"/>
            <a:ext cx="899208" cy="1313486"/>
            <a:chOff x="6803259" y="4273052"/>
            <a:chExt cx="899570" cy="1314014"/>
          </a:xfrm>
        </p:grpSpPr>
        <p:sp>
          <p:nvSpPr>
            <p:cNvPr id="328" name="Rounded Rectangle 327"/>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29" name="Rounded Rectangle 328"/>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30" name="Oval 329"/>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40"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652" name="AutoShape 165"/>
          <p:cNvSpPr>
            <a:spLocks noChangeAspect="1" noChangeArrowheads="1" noTextEdit="1"/>
          </p:cNvSpPr>
          <p:nvPr/>
        </p:nvSpPr>
        <p:spPr bwMode="auto">
          <a:xfrm>
            <a:off x="8431861" y="3075131"/>
            <a:ext cx="1056850" cy="820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grpSp>
        <p:nvGrpSpPr>
          <p:cNvPr id="668" name="Group 667"/>
          <p:cNvGrpSpPr/>
          <p:nvPr/>
        </p:nvGrpSpPr>
        <p:grpSpPr>
          <a:xfrm>
            <a:off x="8432933" y="3120408"/>
            <a:ext cx="874873" cy="708793"/>
            <a:chOff x="8283062" y="3056784"/>
            <a:chExt cx="875225" cy="709078"/>
          </a:xfrm>
        </p:grpSpPr>
        <p:sp>
          <p:nvSpPr>
            <p:cNvPr id="653"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654"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grpSp>
      <p:grpSp>
        <p:nvGrpSpPr>
          <p:cNvPr id="669" name="Group 668"/>
          <p:cNvGrpSpPr/>
          <p:nvPr/>
        </p:nvGrpSpPr>
        <p:grpSpPr>
          <a:xfrm>
            <a:off x="9307804" y="3120409"/>
            <a:ext cx="606028" cy="715654"/>
            <a:chOff x="9158285" y="3056784"/>
            <a:chExt cx="606272" cy="715942"/>
          </a:xfrm>
        </p:grpSpPr>
        <p:sp>
          <p:nvSpPr>
            <p:cNvPr id="655"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658"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grpSp>
      <p:grpSp>
        <p:nvGrpSpPr>
          <p:cNvPr id="680" name="Group 679"/>
          <p:cNvGrpSpPr/>
          <p:nvPr/>
        </p:nvGrpSpPr>
        <p:grpSpPr>
          <a:xfrm>
            <a:off x="8294769" y="3763439"/>
            <a:ext cx="1330913" cy="1851093"/>
            <a:chOff x="8144842" y="4004140"/>
            <a:chExt cx="1331448" cy="1851838"/>
          </a:xfrm>
        </p:grpSpPr>
        <p:pic>
          <p:nvPicPr>
            <p:cNvPr id="636" name="Picture 635"/>
            <p:cNvPicPr>
              <a:picLocks noChangeAspect="1"/>
            </p:cNvPicPr>
            <p:nvPr/>
          </p:nvPicPr>
          <p:blipFill>
            <a:blip r:embed="rId3"/>
            <a:stretch>
              <a:fillRect/>
            </a:stretch>
          </p:blipFill>
          <p:spPr>
            <a:xfrm>
              <a:off x="8843731" y="4004140"/>
              <a:ext cx="632559" cy="1851838"/>
            </a:xfrm>
            <a:prstGeom prst="rect">
              <a:avLst/>
            </a:prstGeom>
          </p:spPr>
        </p:pic>
        <p:pic>
          <p:nvPicPr>
            <p:cNvPr id="637" name="Picture 636"/>
            <p:cNvPicPr>
              <a:picLocks noChangeAspect="1"/>
            </p:cNvPicPr>
            <p:nvPr/>
          </p:nvPicPr>
          <p:blipFill>
            <a:blip r:embed="rId4"/>
            <a:stretch>
              <a:fillRect/>
            </a:stretch>
          </p:blipFill>
          <p:spPr>
            <a:xfrm>
              <a:off x="8144842" y="4762867"/>
              <a:ext cx="1080760" cy="1093111"/>
            </a:xfrm>
            <a:prstGeom prst="rect">
              <a:avLst/>
            </a:prstGeom>
          </p:spPr>
        </p:pic>
      </p:grpSp>
      <p:grpSp>
        <p:nvGrpSpPr>
          <p:cNvPr id="670" name="Group 669"/>
          <p:cNvGrpSpPr/>
          <p:nvPr/>
        </p:nvGrpSpPr>
        <p:grpSpPr>
          <a:xfrm>
            <a:off x="10786963" y="3120408"/>
            <a:ext cx="453842" cy="1444021"/>
            <a:chOff x="10638038" y="3056784"/>
            <a:chExt cx="454025" cy="1444602"/>
          </a:xfrm>
        </p:grpSpPr>
        <p:sp>
          <p:nvSpPr>
            <p:cNvPr id="660"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664"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grpSp>
      <p:grpSp>
        <p:nvGrpSpPr>
          <p:cNvPr id="671" name="Group 670"/>
          <p:cNvGrpSpPr/>
          <p:nvPr/>
        </p:nvGrpSpPr>
        <p:grpSpPr>
          <a:xfrm>
            <a:off x="7141740" y="3120408"/>
            <a:ext cx="382434" cy="1812936"/>
            <a:chOff x="6991350" y="3056784"/>
            <a:chExt cx="382588" cy="1813666"/>
          </a:xfrm>
        </p:grpSpPr>
        <p:grpSp>
          <p:nvGrpSpPr>
            <p:cNvPr id="667" name="Group 666"/>
            <p:cNvGrpSpPr/>
            <p:nvPr/>
          </p:nvGrpSpPr>
          <p:grpSpPr>
            <a:xfrm>
              <a:off x="6991350" y="3092450"/>
              <a:ext cx="382588" cy="1778000"/>
              <a:chOff x="6991350" y="3092450"/>
              <a:chExt cx="382588" cy="1778000"/>
            </a:xfrm>
          </p:grpSpPr>
          <p:sp>
            <p:nvSpPr>
              <p:cNvPr id="646"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647"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grpSp>
        <p:sp>
          <p:nvSpPr>
            <p:cNvPr id="666"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grpSp>
      <p:sp>
        <p:nvSpPr>
          <p:cNvPr id="1281" name="Rectangle 1280"/>
          <p:cNvSpPr/>
          <p:nvPr/>
        </p:nvSpPr>
        <p:spPr bwMode="auto">
          <a:xfrm>
            <a:off x="2634155" y="-1332963"/>
            <a:ext cx="755277" cy="808487"/>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74" name="Title 1"/>
          <p:cNvSpPr>
            <a:spLocks noGrp="1"/>
          </p:cNvSpPr>
          <p:nvPr>
            <p:ph type="title"/>
          </p:nvPr>
        </p:nvSpPr>
        <p:spPr>
          <a:xfrm>
            <a:off x="269995" y="290774"/>
            <a:ext cx="11651152" cy="899303"/>
          </a:xfrm>
        </p:spPr>
        <p:txBody>
          <a:bodyPr/>
          <a:lstStyle/>
          <a:p>
            <a:r>
              <a:rPr lang="en-US" dirty="0" smtClean="0"/>
              <a:t>Developer vision</a:t>
            </a:r>
            <a:endParaRPr lang="en-US" dirty="0"/>
          </a:p>
        </p:txBody>
      </p:sp>
    </p:spTree>
    <p:extLst>
      <p:ext uri="{BB962C8B-B14F-4D97-AF65-F5344CB8AC3E}">
        <p14:creationId xmlns:p14="http://schemas.microsoft.com/office/powerpoint/2010/main" val="32883887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1277"/>
                                        </p:tgtEl>
                                        <p:attrNameLst>
                                          <p:attrName>style.visibility</p:attrName>
                                        </p:attrNameLst>
                                      </p:cBhvr>
                                      <p:to>
                                        <p:strVal val="visible"/>
                                      </p:to>
                                    </p:set>
                                    <p:anim calcmode="lin" valueType="num">
                                      <p:cBhvr additive="base">
                                        <p:cTn id="7" dur="640" fill="hold"/>
                                        <p:tgtEl>
                                          <p:spTgt spid="1277"/>
                                        </p:tgtEl>
                                        <p:attrNameLst>
                                          <p:attrName>ppt_x</p:attrName>
                                        </p:attrNameLst>
                                      </p:cBhvr>
                                      <p:tavLst>
                                        <p:tav tm="0">
                                          <p:val>
                                            <p:strVal val="0-#ppt_w/2"/>
                                          </p:val>
                                        </p:tav>
                                        <p:tav tm="100000">
                                          <p:val>
                                            <p:strVal val="#ppt_x"/>
                                          </p:val>
                                        </p:tav>
                                      </p:tavLst>
                                    </p:anim>
                                    <p:anim calcmode="lin" valueType="num">
                                      <p:cBhvr additive="base">
                                        <p:cTn id="8" dur="640" fill="hold"/>
                                        <p:tgtEl>
                                          <p:spTgt spid="1277"/>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1210"/>
                                        </p:tgtEl>
                                        <p:attrNameLst>
                                          <p:attrName>style.visibility</p:attrName>
                                        </p:attrNameLst>
                                      </p:cBhvr>
                                      <p:to>
                                        <p:strVal val="visible"/>
                                      </p:to>
                                    </p:set>
                                    <p:anim calcmode="lin" valueType="num">
                                      <p:cBhvr additive="base">
                                        <p:cTn id="12" dur="640" fill="hold"/>
                                        <p:tgtEl>
                                          <p:spTgt spid="1210"/>
                                        </p:tgtEl>
                                        <p:attrNameLst>
                                          <p:attrName>ppt_x</p:attrName>
                                        </p:attrNameLst>
                                      </p:cBhvr>
                                      <p:tavLst>
                                        <p:tav tm="0">
                                          <p:val>
                                            <p:strVal val="1+#ppt_w/2"/>
                                          </p:val>
                                        </p:tav>
                                        <p:tav tm="100000">
                                          <p:val>
                                            <p:strVal val="#ppt_x"/>
                                          </p:val>
                                        </p:tav>
                                      </p:tavLst>
                                    </p:anim>
                                    <p:anim calcmode="lin" valueType="num">
                                      <p:cBhvr additive="base">
                                        <p:cTn id="13" dur="640" fill="hold"/>
                                        <p:tgtEl>
                                          <p:spTgt spid="121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10"/>
                                        </p:tgtEl>
                                        <p:attrNameLst>
                                          <p:attrName>style.visibility</p:attrName>
                                        </p:attrNameLst>
                                      </p:cBhvr>
                                      <p:to>
                                        <p:strVal val="visible"/>
                                      </p:to>
                                    </p:set>
                                    <p:animEffect transition="in" filter="fade">
                                      <p:cBhvr>
                                        <p:cTn id="18" dur="500"/>
                                        <p:tgtEl>
                                          <p:spTgt spid="610"/>
                                        </p:tgtEl>
                                      </p:cBhvr>
                                    </p:animEffect>
                                    <p:anim calcmode="lin" valueType="num">
                                      <p:cBhvr>
                                        <p:cTn id="19" dur="500" fill="hold"/>
                                        <p:tgtEl>
                                          <p:spTgt spid="610"/>
                                        </p:tgtEl>
                                        <p:attrNameLst>
                                          <p:attrName>ppt_x</p:attrName>
                                        </p:attrNameLst>
                                      </p:cBhvr>
                                      <p:tavLst>
                                        <p:tav tm="0">
                                          <p:val>
                                            <p:strVal val="#ppt_x"/>
                                          </p:val>
                                        </p:tav>
                                        <p:tav tm="100000">
                                          <p:val>
                                            <p:strVal val="#ppt_x"/>
                                          </p:val>
                                        </p:tav>
                                      </p:tavLst>
                                    </p:anim>
                                    <p:anim calcmode="lin" valueType="num">
                                      <p:cBhvr>
                                        <p:cTn id="20" dur="500" fill="hold"/>
                                        <p:tgtEl>
                                          <p:spTgt spid="610"/>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574"/>
                                        </p:tgtEl>
                                        <p:attrNameLst>
                                          <p:attrName>style.visibility</p:attrName>
                                        </p:attrNameLst>
                                      </p:cBhvr>
                                      <p:to>
                                        <p:strVal val="visible"/>
                                      </p:to>
                                    </p:set>
                                    <p:animEffect transition="in" filter="fade">
                                      <p:cBhvr>
                                        <p:cTn id="24" dur="500"/>
                                        <p:tgtEl>
                                          <p:spTgt spid="574"/>
                                        </p:tgtEl>
                                      </p:cBhvr>
                                    </p:animEffect>
                                    <p:anim calcmode="lin" valueType="num">
                                      <p:cBhvr>
                                        <p:cTn id="25" dur="500" fill="hold"/>
                                        <p:tgtEl>
                                          <p:spTgt spid="574"/>
                                        </p:tgtEl>
                                        <p:attrNameLst>
                                          <p:attrName>ppt_x</p:attrName>
                                        </p:attrNameLst>
                                      </p:cBhvr>
                                      <p:tavLst>
                                        <p:tav tm="0">
                                          <p:val>
                                            <p:strVal val="#ppt_x"/>
                                          </p:val>
                                        </p:tav>
                                        <p:tav tm="100000">
                                          <p:val>
                                            <p:strVal val="#ppt_x"/>
                                          </p:val>
                                        </p:tav>
                                      </p:tavLst>
                                    </p:anim>
                                    <p:anim calcmode="lin" valueType="num">
                                      <p:cBhvr>
                                        <p:cTn id="26" dur="500" fill="hold"/>
                                        <p:tgtEl>
                                          <p:spTgt spid="574"/>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575"/>
                                        </p:tgtEl>
                                        <p:attrNameLst>
                                          <p:attrName>style.visibility</p:attrName>
                                        </p:attrNameLst>
                                      </p:cBhvr>
                                      <p:to>
                                        <p:strVal val="visible"/>
                                      </p:to>
                                    </p:set>
                                    <p:animEffect transition="in" filter="fade">
                                      <p:cBhvr>
                                        <p:cTn id="30" dur="500"/>
                                        <p:tgtEl>
                                          <p:spTgt spid="575"/>
                                        </p:tgtEl>
                                      </p:cBhvr>
                                    </p:animEffect>
                                    <p:anim calcmode="lin" valueType="num">
                                      <p:cBhvr>
                                        <p:cTn id="31" dur="500" fill="hold"/>
                                        <p:tgtEl>
                                          <p:spTgt spid="575"/>
                                        </p:tgtEl>
                                        <p:attrNameLst>
                                          <p:attrName>ppt_x</p:attrName>
                                        </p:attrNameLst>
                                      </p:cBhvr>
                                      <p:tavLst>
                                        <p:tav tm="0">
                                          <p:val>
                                            <p:strVal val="#ppt_x"/>
                                          </p:val>
                                        </p:tav>
                                        <p:tav tm="100000">
                                          <p:val>
                                            <p:strVal val="#ppt_x"/>
                                          </p:val>
                                        </p:tav>
                                      </p:tavLst>
                                    </p:anim>
                                    <p:anim calcmode="lin" valueType="num">
                                      <p:cBhvr>
                                        <p:cTn id="32" dur="500" fill="hold"/>
                                        <p:tgtEl>
                                          <p:spTgt spid="575"/>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559"/>
                                        </p:tgtEl>
                                        <p:attrNameLst>
                                          <p:attrName>style.visibility</p:attrName>
                                        </p:attrNameLst>
                                      </p:cBhvr>
                                      <p:to>
                                        <p:strVal val="visible"/>
                                      </p:to>
                                    </p:set>
                                    <p:animEffect transition="in" filter="fade">
                                      <p:cBhvr>
                                        <p:cTn id="36" dur="500"/>
                                        <p:tgtEl>
                                          <p:spTgt spid="559"/>
                                        </p:tgtEl>
                                      </p:cBhvr>
                                    </p:animEffect>
                                    <p:anim calcmode="lin" valueType="num">
                                      <p:cBhvr>
                                        <p:cTn id="37" dur="500" fill="hold"/>
                                        <p:tgtEl>
                                          <p:spTgt spid="559"/>
                                        </p:tgtEl>
                                        <p:attrNameLst>
                                          <p:attrName>ppt_x</p:attrName>
                                        </p:attrNameLst>
                                      </p:cBhvr>
                                      <p:tavLst>
                                        <p:tav tm="0">
                                          <p:val>
                                            <p:strVal val="#ppt_x"/>
                                          </p:val>
                                        </p:tav>
                                        <p:tav tm="100000">
                                          <p:val>
                                            <p:strVal val="#ppt_x"/>
                                          </p:val>
                                        </p:tav>
                                      </p:tavLst>
                                    </p:anim>
                                    <p:anim calcmode="lin" valueType="num">
                                      <p:cBhvr>
                                        <p:cTn id="38" dur="500" fill="hold"/>
                                        <p:tgtEl>
                                          <p:spTgt spid="559"/>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537"/>
                                        </p:tgtEl>
                                        <p:attrNameLst>
                                          <p:attrName>style.visibility</p:attrName>
                                        </p:attrNameLst>
                                      </p:cBhvr>
                                      <p:to>
                                        <p:strVal val="visible"/>
                                      </p:to>
                                    </p:set>
                                    <p:animEffect transition="in" filter="fade">
                                      <p:cBhvr>
                                        <p:cTn id="42" dur="500"/>
                                        <p:tgtEl>
                                          <p:spTgt spid="537"/>
                                        </p:tgtEl>
                                      </p:cBhvr>
                                    </p:animEffect>
                                    <p:anim calcmode="lin" valueType="num">
                                      <p:cBhvr>
                                        <p:cTn id="43" dur="500" fill="hold"/>
                                        <p:tgtEl>
                                          <p:spTgt spid="537"/>
                                        </p:tgtEl>
                                        <p:attrNameLst>
                                          <p:attrName>ppt_x</p:attrName>
                                        </p:attrNameLst>
                                      </p:cBhvr>
                                      <p:tavLst>
                                        <p:tav tm="0">
                                          <p:val>
                                            <p:strVal val="#ppt_x"/>
                                          </p:val>
                                        </p:tav>
                                        <p:tav tm="100000">
                                          <p:val>
                                            <p:strVal val="#ppt_x"/>
                                          </p:val>
                                        </p:tav>
                                      </p:tavLst>
                                    </p:anim>
                                    <p:anim calcmode="lin" valueType="num">
                                      <p:cBhvr>
                                        <p:cTn id="44" dur="500" fill="hold"/>
                                        <p:tgtEl>
                                          <p:spTgt spid="537"/>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515"/>
                                        </p:tgtEl>
                                        <p:attrNameLst>
                                          <p:attrName>style.visibility</p:attrName>
                                        </p:attrNameLst>
                                      </p:cBhvr>
                                      <p:to>
                                        <p:strVal val="visible"/>
                                      </p:to>
                                    </p:set>
                                    <p:animEffect transition="in" filter="fade">
                                      <p:cBhvr>
                                        <p:cTn id="48" dur="500"/>
                                        <p:tgtEl>
                                          <p:spTgt spid="515"/>
                                        </p:tgtEl>
                                      </p:cBhvr>
                                    </p:animEffect>
                                    <p:anim calcmode="lin" valueType="num">
                                      <p:cBhvr>
                                        <p:cTn id="49" dur="500" fill="hold"/>
                                        <p:tgtEl>
                                          <p:spTgt spid="515"/>
                                        </p:tgtEl>
                                        <p:attrNameLst>
                                          <p:attrName>ppt_x</p:attrName>
                                        </p:attrNameLst>
                                      </p:cBhvr>
                                      <p:tavLst>
                                        <p:tav tm="0">
                                          <p:val>
                                            <p:strVal val="#ppt_x"/>
                                          </p:val>
                                        </p:tav>
                                        <p:tav tm="100000">
                                          <p:val>
                                            <p:strVal val="#ppt_x"/>
                                          </p:val>
                                        </p:tav>
                                      </p:tavLst>
                                    </p:anim>
                                    <p:anim calcmode="lin" valueType="num">
                                      <p:cBhvr>
                                        <p:cTn id="50" dur="500" fill="hold"/>
                                        <p:tgtEl>
                                          <p:spTgt spid="515"/>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497"/>
                                        </p:tgtEl>
                                        <p:attrNameLst>
                                          <p:attrName>style.visibility</p:attrName>
                                        </p:attrNameLst>
                                      </p:cBhvr>
                                      <p:to>
                                        <p:strVal val="visible"/>
                                      </p:to>
                                    </p:set>
                                    <p:animEffect transition="in" filter="fade">
                                      <p:cBhvr>
                                        <p:cTn id="54" dur="500"/>
                                        <p:tgtEl>
                                          <p:spTgt spid="497"/>
                                        </p:tgtEl>
                                      </p:cBhvr>
                                    </p:animEffect>
                                    <p:anim calcmode="lin" valueType="num">
                                      <p:cBhvr>
                                        <p:cTn id="55" dur="500" fill="hold"/>
                                        <p:tgtEl>
                                          <p:spTgt spid="497"/>
                                        </p:tgtEl>
                                        <p:attrNameLst>
                                          <p:attrName>ppt_x</p:attrName>
                                        </p:attrNameLst>
                                      </p:cBhvr>
                                      <p:tavLst>
                                        <p:tav tm="0">
                                          <p:val>
                                            <p:strVal val="#ppt_x"/>
                                          </p:val>
                                        </p:tav>
                                        <p:tav tm="100000">
                                          <p:val>
                                            <p:strVal val="#ppt_x"/>
                                          </p:val>
                                        </p:tav>
                                      </p:tavLst>
                                    </p:anim>
                                    <p:anim calcmode="lin" valueType="num">
                                      <p:cBhvr>
                                        <p:cTn id="56" dur="500" fill="hold"/>
                                        <p:tgtEl>
                                          <p:spTgt spid="497"/>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671"/>
                                        </p:tgtEl>
                                        <p:attrNameLst>
                                          <p:attrName>style.visibility</p:attrName>
                                        </p:attrNameLst>
                                      </p:cBhvr>
                                      <p:to>
                                        <p:strVal val="visible"/>
                                      </p:to>
                                    </p:set>
                                    <p:animEffect transition="in" filter="wipe(down)">
                                      <p:cBhvr>
                                        <p:cTn id="61" dur="1000"/>
                                        <p:tgtEl>
                                          <p:spTgt spid="671"/>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24"/>
                                        </p:tgtEl>
                                        <p:attrNameLst>
                                          <p:attrName>style.color</p:attrName>
                                        </p:attrNameLst>
                                      </p:cBhvr>
                                      <p:to>
                                        <a:srgbClr val="0078D7"/>
                                      </p:to>
                                    </p:animClr>
                                    <p:animClr clrSpc="rgb" dir="cw">
                                      <p:cBhvr>
                                        <p:cTn id="65" dur="500" fill="hold"/>
                                        <p:tgtEl>
                                          <p:spTgt spid="24"/>
                                        </p:tgtEl>
                                        <p:attrNameLst>
                                          <p:attrName>fillcolor</p:attrName>
                                        </p:attrNameLst>
                                      </p:cBhvr>
                                      <p:to>
                                        <a:srgbClr val="0078D7"/>
                                      </p:to>
                                    </p:animClr>
                                    <p:set>
                                      <p:cBhvr>
                                        <p:cTn id="66" dur="500" fill="hold"/>
                                        <p:tgtEl>
                                          <p:spTgt spid="24"/>
                                        </p:tgtEl>
                                        <p:attrNameLst>
                                          <p:attrName>fill.type</p:attrName>
                                        </p:attrNameLst>
                                      </p:cBhvr>
                                      <p:to>
                                        <p:strVal val="solid"/>
                                      </p:to>
                                    </p:set>
                                    <p:set>
                                      <p:cBhvr>
                                        <p:cTn id="67" dur="500" fill="hold"/>
                                        <p:tgtEl>
                                          <p:spTgt spid="24"/>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668"/>
                                        </p:tgtEl>
                                        <p:attrNameLst>
                                          <p:attrName>style.visibility</p:attrName>
                                        </p:attrNameLst>
                                      </p:cBhvr>
                                      <p:to>
                                        <p:strVal val="visible"/>
                                      </p:to>
                                    </p:set>
                                    <p:animEffect transition="in" filter="wipe(down)">
                                      <p:cBhvr>
                                        <p:cTn id="71" dur="600"/>
                                        <p:tgtEl>
                                          <p:spTgt spid="66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333"/>
                                        </p:tgtEl>
                                        <p:attrNameLst>
                                          <p:attrName>style.color</p:attrName>
                                        </p:attrNameLst>
                                      </p:cBhvr>
                                      <p:to>
                                        <a:srgbClr val="FF8C00"/>
                                      </p:to>
                                    </p:animClr>
                                    <p:animClr clrSpc="rgb" dir="cw">
                                      <p:cBhvr>
                                        <p:cTn id="75" dur="500" fill="hold"/>
                                        <p:tgtEl>
                                          <p:spTgt spid="333"/>
                                        </p:tgtEl>
                                        <p:attrNameLst>
                                          <p:attrName>fillcolor</p:attrName>
                                        </p:attrNameLst>
                                      </p:cBhvr>
                                      <p:to>
                                        <a:srgbClr val="FF8C00"/>
                                      </p:to>
                                    </p:animClr>
                                    <p:set>
                                      <p:cBhvr>
                                        <p:cTn id="76" dur="500" fill="hold"/>
                                        <p:tgtEl>
                                          <p:spTgt spid="333"/>
                                        </p:tgtEl>
                                        <p:attrNameLst>
                                          <p:attrName>fill.type</p:attrName>
                                        </p:attrNameLst>
                                      </p:cBhvr>
                                      <p:to>
                                        <p:strVal val="solid"/>
                                      </p:to>
                                    </p:set>
                                    <p:set>
                                      <p:cBhvr>
                                        <p:cTn id="77" dur="500" fill="hold"/>
                                        <p:tgtEl>
                                          <p:spTgt spid="333"/>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669"/>
                                        </p:tgtEl>
                                        <p:attrNameLst>
                                          <p:attrName>style.visibility</p:attrName>
                                        </p:attrNameLst>
                                      </p:cBhvr>
                                      <p:to>
                                        <p:strVal val="visible"/>
                                      </p:to>
                                    </p:set>
                                    <p:animEffect transition="in" filter="wipe(down)">
                                      <p:cBhvr>
                                        <p:cTn id="81" dur="600"/>
                                        <p:tgtEl>
                                          <p:spTgt spid="669"/>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337"/>
                                        </p:tgtEl>
                                        <p:attrNameLst>
                                          <p:attrName>style.color</p:attrName>
                                        </p:attrNameLst>
                                      </p:cBhvr>
                                      <p:to>
                                        <a:srgbClr val="5C2D91"/>
                                      </p:to>
                                    </p:animClr>
                                    <p:animClr clrSpc="rgb" dir="cw">
                                      <p:cBhvr>
                                        <p:cTn id="85" dur="500" fill="hold"/>
                                        <p:tgtEl>
                                          <p:spTgt spid="337"/>
                                        </p:tgtEl>
                                        <p:attrNameLst>
                                          <p:attrName>fillcolor</p:attrName>
                                        </p:attrNameLst>
                                      </p:cBhvr>
                                      <p:to>
                                        <a:srgbClr val="5C2D91"/>
                                      </p:to>
                                    </p:animClr>
                                    <p:set>
                                      <p:cBhvr>
                                        <p:cTn id="86" dur="500" fill="hold"/>
                                        <p:tgtEl>
                                          <p:spTgt spid="337"/>
                                        </p:tgtEl>
                                        <p:attrNameLst>
                                          <p:attrName>fill.type</p:attrName>
                                        </p:attrNameLst>
                                      </p:cBhvr>
                                      <p:to>
                                        <p:strVal val="solid"/>
                                      </p:to>
                                    </p:set>
                                    <p:set>
                                      <p:cBhvr>
                                        <p:cTn id="87" dur="500" fill="hold"/>
                                        <p:tgtEl>
                                          <p:spTgt spid="337"/>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670"/>
                                        </p:tgtEl>
                                        <p:attrNameLst>
                                          <p:attrName>style.visibility</p:attrName>
                                        </p:attrNameLst>
                                      </p:cBhvr>
                                      <p:to>
                                        <p:strVal val="visible"/>
                                      </p:to>
                                    </p:set>
                                    <p:animEffect transition="in" filter="wipe(down)">
                                      <p:cBhvr>
                                        <p:cTn id="91" dur="1000"/>
                                        <p:tgtEl>
                                          <p:spTgt spid="670"/>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340"/>
                                        </p:tgtEl>
                                        <p:attrNameLst>
                                          <p:attrName>style.color</p:attrName>
                                        </p:attrNameLst>
                                      </p:cBhvr>
                                      <p:to>
                                        <a:srgbClr val="D83B01"/>
                                      </p:to>
                                    </p:animClr>
                                    <p:animClr clrSpc="rgb" dir="cw">
                                      <p:cBhvr>
                                        <p:cTn id="95" dur="500" fill="hold"/>
                                        <p:tgtEl>
                                          <p:spTgt spid="340"/>
                                        </p:tgtEl>
                                        <p:attrNameLst>
                                          <p:attrName>fillcolor</p:attrName>
                                        </p:attrNameLst>
                                      </p:cBhvr>
                                      <p:to>
                                        <a:srgbClr val="D83B01"/>
                                      </p:to>
                                    </p:animClr>
                                    <p:set>
                                      <p:cBhvr>
                                        <p:cTn id="96" dur="500" fill="hold"/>
                                        <p:tgtEl>
                                          <p:spTgt spid="340"/>
                                        </p:tgtEl>
                                        <p:attrNameLst>
                                          <p:attrName>fill.type</p:attrName>
                                        </p:attrNameLst>
                                      </p:cBhvr>
                                      <p:to>
                                        <p:strVal val="solid"/>
                                      </p:to>
                                    </p:set>
                                    <p:set>
                                      <p:cBhvr>
                                        <p:cTn id="97" dur="500" fill="hold"/>
                                        <p:tgtEl>
                                          <p:spTgt spid="340"/>
                                        </p:tgtEl>
                                        <p:attrNameLst>
                                          <p:attrName>fill.on</p:attrName>
                                        </p:attrNameLst>
                                      </p:cBhvr>
                                      <p:to>
                                        <p:strVal val="true"/>
                                      </p:to>
                                    </p:set>
                                  </p:childTnLst>
                                </p:cTn>
                              </p:par>
                            </p:childTnLst>
                          </p:cTn>
                        </p:par>
                        <p:par>
                          <p:cTn id="98" fill="hold">
                            <p:stCondLst>
                              <p:cond delay="5200"/>
                            </p:stCondLst>
                            <p:childTnLst>
                              <p:par>
                                <p:cTn id="99" presetID="24" presetClass="emph" presetSubtype="0" fill="hold" grpId="0" nodeType="afterEffect">
                                  <p:stCondLst>
                                    <p:cond delay="0"/>
                                  </p:stCondLst>
                                  <p:childTnLst>
                                    <p:animClr clrSpc="hsl" dir="cw">
                                      <p:cBhvr override="childStyle">
                                        <p:cTn id="100" dur="500" fill="hold"/>
                                        <p:tgtEl>
                                          <p:spTgt spid="29"/>
                                        </p:tgtEl>
                                        <p:attrNameLst>
                                          <p:attrName>style.color</p:attrName>
                                        </p:attrNameLst>
                                      </p:cBhvr>
                                      <p:by>
                                        <p:hsl h="0" s="-12549" l="-25098"/>
                                      </p:by>
                                    </p:animClr>
                                    <p:animClr clrSpc="hsl" dir="cw">
                                      <p:cBhvr>
                                        <p:cTn id="101" dur="500" fill="hold"/>
                                        <p:tgtEl>
                                          <p:spTgt spid="29"/>
                                        </p:tgtEl>
                                        <p:attrNameLst>
                                          <p:attrName>fillcolor</p:attrName>
                                        </p:attrNameLst>
                                      </p:cBhvr>
                                      <p:by>
                                        <p:hsl h="0" s="-12549" l="-25098"/>
                                      </p:by>
                                    </p:animClr>
                                    <p:animClr clrSpc="hsl" dir="cw">
                                      <p:cBhvr>
                                        <p:cTn id="102" dur="500" fill="hold"/>
                                        <p:tgtEl>
                                          <p:spTgt spid="29"/>
                                        </p:tgtEl>
                                        <p:attrNameLst>
                                          <p:attrName>stroke.color</p:attrName>
                                        </p:attrNameLst>
                                      </p:cBhvr>
                                      <p:by>
                                        <p:hsl h="0" s="-12549" l="-25098"/>
                                      </p:by>
                                    </p:animClr>
                                    <p:set>
                                      <p:cBhvr>
                                        <p:cTn id="103" dur="500" fill="hold"/>
                                        <p:tgtEl>
                                          <p:spTgt spid="2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210" grpId="0" animBg="1"/>
      <p:bldP spid="1277" grpId="0" animBg="1"/>
      <p:bldP spid="610" grpId="0" animBg="1"/>
      <p:bldP spid="574" grpId="0" animBg="1"/>
      <p:bldP spid="575" grpId="0" animBg="1"/>
      <p:bldP spid="559" grpId="0" animBg="1"/>
      <p:bldP spid="537" grpId="0" animBg="1"/>
      <p:bldP spid="515" grpId="0" animBg="1"/>
      <p:bldP spid="497" grpId="0" animBg="1"/>
      <p:bldP spid="24" grpId="0" animBg="1"/>
      <p:bldP spid="333" grpId="0" animBg="1"/>
      <p:bldP spid="337" grpId="0" animBg="1"/>
      <p:bldP spid="34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and CSOM</a:t>
            </a:r>
            <a:endParaRPr lang="en-US" dirty="0"/>
          </a:p>
        </p:txBody>
      </p:sp>
      <p:sp>
        <p:nvSpPr>
          <p:cNvPr id="5" name="TextBox 4"/>
          <p:cNvSpPr txBox="1"/>
          <p:nvPr/>
        </p:nvSpPr>
        <p:spPr>
          <a:xfrm>
            <a:off x="652463" y="1304500"/>
            <a:ext cx="11015662" cy="4253644"/>
          </a:xfrm>
          <a:prstGeom prst="rect">
            <a:avLst/>
          </a:prstGeom>
          <a:noFill/>
        </p:spPr>
        <p:txBody>
          <a:bodyPr wrap="square" lIns="150602" tIns="120481" rIns="150602" bIns="120481" rtlCol="0">
            <a:spAutoFit/>
          </a:bodyPr>
          <a:lstStyle/>
          <a:p>
            <a:pPr defTabSz="914400" fontAlgn="base">
              <a:lnSpc>
                <a:spcPct val="90000"/>
              </a:lnSpc>
              <a:spcBef>
                <a:spcPct val="0"/>
              </a:spcBef>
              <a:spcAft>
                <a:spcPts val="494"/>
              </a:spcAft>
            </a:pPr>
            <a:r>
              <a:rPr lang="en-US" dirty="0" err="1">
                <a:solidFill>
                  <a:srgbClr val="1F497D"/>
                </a:solidFill>
                <a:latin typeface="Consolas" pitchFamily="49" charset="0"/>
                <a:cs typeface="Consolas" pitchFamily="49" charset="0"/>
              </a:rPr>
              <a:t>var</a:t>
            </a:r>
            <a:r>
              <a:rPr lang="en-US" dirty="0">
                <a:solidFill>
                  <a:sysClr val="windowText" lastClr="000000"/>
                </a:solidFill>
                <a:latin typeface="Consolas" pitchFamily="49" charset="0"/>
                <a:cs typeface="Consolas" pitchFamily="49" charset="0"/>
              </a:rPr>
              <a:t> context = </a:t>
            </a:r>
            <a:r>
              <a:rPr lang="en-US" dirty="0" err="1">
                <a:solidFill>
                  <a:srgbClr val="1F497D"/>
                </a:solidFill>
                <a:latin typeface="Consolas" pitchFamily="49" charset="0"/>
                <a:cs typeface="Consolas" pitchFamily="49" charset="0"/>
              </a:rPr>
              <a:t>SP.ClientContext</a:t>
            </a:r>
            <a:r>
              <a:rPr lang="en-US" dirty="0" err="1">
                <a:solidFill>
                  <a:sysClr val="windowText" lastClr="000000"/>
                </a:solidFill>
                <a:latin typeface="Consolas" pitchFamily="49" charset="0"/>
                <a:cs typeface="Consolas" pitchFamily="49" charset="0"/>
              </a:rPr>
              <a:t>.get_current</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endParaRPr lang="en-US" dirty="0">
              <a:solidFill>
                <a:sysClr val="windowText" lastClr="000000"/>
              </a:solidFill>
              <a:latin typeface="Consolas" pitchFamily="49" charset="0"/>
              <a:cs typeface="Consolas" pitchFamily="49" charset="0"/>
            </a:endParaRPr>
          </a:p>
          <a:p>
            <a:pPr defTabSz="914400" fontAlgn="base">
              <a:lnSpc>
                <a:spcPct val="90000"/>
              </a:lnSpc>
              <a:spcBef>
                <a:spcPct val="0"/>
              </a:spcBef>
              <a:spcAft>
                <a:spcPts val="494"/>
              </a:spcAft>
            </a:pPr>
            <a:r>
              <a:rPr lang="en-US" dirty="0" err="1">
                <a:solidFill>
                  <a:srgbClr val="1F497D"/>
                </a:solidFill>
                <a:latin typeface="Consolas" pitchFamily="49" charset="0"/>
                <a:cs typeface="Consolas" pitchFamily="49" charset="0"/>
              </a:rPr>
              <a:t>var</a:t>
            </a:r>
            <a:r>
              <a:rPr lang="en-US" dirty="0">
                <a:solidFill>
                  <a:sysClr val="windowText" lastClr="000000"/>
                </a:solidFill>
                <a:latin typeface="Consolas" pitchFamily="49" charset="0"/>
                <a:cs typeface="Consolas" pitchFamily="49" charset="0"/>
              </a:rPr>
              <a:t> </a:t>
            </a:r>
            <a:r>
              <a:rPr lang="en-US" dirty="0" err="1">
                <a:solidFill>
                  <a:sysClr val="windowText" lastClr="000000"/>
                </a:solidFill>
                <a:latin typeface="Consolas" pitchFamily="49" charset="0"/>
                <a:cs typeface="Consolas" pitchFamily="49" charset="0"/>
              </a:rPr>
              <a:t>keywordQuery</a:t>
            </a:r>
            <a:r>
              <a:rPr lang="en-US" dirty="0">
                <a:solidFill>
                  <a:sysClr val="windowText" lastClr="000000"/>
                </a:solidFill>
                <a:latin typeface="Consolas" pitchFamily="49" charset="0"/>
                <a:cs typeface="Consolas" pitchFamily="49" charset="0"/>
              </a:rPr>
              <a:t> = </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new </a:t>
            </a:r>
            <a:r>
              <a:rPr lang="en-US" dirty="0" err="1">
                <a:solidFill>
                  <a:srgbClr val="1F497D"/>
                </a:solidFill>
                <a:latin typeface="Consolas" pitchFamily="49" charset="0"/>
                <a:cs typeface="Consolas" pitchFamily="49" charset="0"/>
              </a:rPr>
              <a:t>Microsoft.SharePoint.Client.Search.Query.KeywordQuery</a:t>
            </a:r>
            <a:r>
              <a:rPr lang="en-US" dirty="0">
                <a:solidFill>
                  <a:sysClr val="windowText" lastClr="000000"/>
                </a:solidFill>
                <a:latin typeface="Consolas" pitchFamily="49" charset="0"/>
                <a:cs typeface="Consolas" pitchFamily="49" charset="0"/>
              </a:rPr>
              <a:t>(context);</a:t>
            </a:r>
          </a:p>
          <a:p>
            <a:pPr defTabSz="914400" fontAlgn="base">
              <a:lnSpc>
                <a:spcPct val="90000"/>
              </a:lnSpc>
              <a:spcBef>
                <a:spcPct val="0"/>
              </a:spcBef>
              <a:spcAft>
                <a:spcPts val="494"/>
              </a:spcAft>
            </a:pPr>
            <a:endParaRPr lang="en-US" dirty="0">
              <a:solidFill>
                <a:sysClr val="windowText" lastClr="000000"/>
              </a:solidFill>
              <a:latin typeface="Consolas" pitchFamily="49" charset="0"/>
              <a:cs typeface="Consolas" pitchFamily="49" charset="0"/>
            </a:endParaRPr>
          </a:p>
          <a:p>
            <a:pPr defTabSz="914400" fontAlgn="base">
              <a:lnSpc>
                <a:spcPct val="90000"/>
              </a:lnSpc>
              <a:spcBef>
                <a:spcPct val="0"/>
              </a:spcBef>
              <a:spcAft>
                <a:spcPts val="494"/>
              </a:spcAft>
            </a:pPr>
            <a:r>
              <a:rPr lang="en-US" dirty="0" err="1">
                <a:solidFill>
                  <a:sysClr val="windowText" lastClr="000000"/>
                </a:solidFill>
                <a:latin typeface="Consolas" pitchFamily="49" charset="0"/>
                <a:cs typeface="Consolas" pitchFamily="49" charset="0"/>
              </a:rPr>
              <a:t>keywordQuery.set_queryText</a:t>
            </a:r>
            <a:r>
              <a:rPr lang="en-US" dirty="0">
                <a:solidFill>
                  <a:srgbClr val="C00000"/>
                </a:solidFill>
                <a:latin typeface="Consolas" pitchFamily="49" charset="0"/>
                <a:cs typeface="Consolas" pitchFamily="49" charset="0"/>
              </a:rPr>
              <a:t>("</a:t>
            </a:r>
            <a:r>
              <a:rPr lang="en-US" dirty="0" err="1">
                <a:solidFill>
                  <a:srgbClr val="C00000"/>
                </a:solidFill>
                <a:latin typeface="Consolas" pitchFamily="49" charset="0"/>
                <a:cs typeface="Consolas" pitchFamily="49" charset="0"/>
              </a:rPr>
              <a:t>sharepoint</a:t>
            </a:r>
            <a:r>
              <a:rPr lang="en-US" dirty="0">
                <a:solidFill>
                  <a:srgbClr val="C00000"/>
                </a:solidFill>
                <a:latin typeface="Consolas" pitchFamily="49" charset="0"/>
                <a:cs typeface="Consolas" pitchFamily="49" charset="0"/>
              </a:rPr>
              <a:t>"</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endParaRPr lang="en-US" dirty="0">
              <a:solidFill>
                <a:sysClr val="windowText" lastClr="000000"/>
              </a:solidFill>
              <a:latin typeface="Consolas" pitchFamily="49" charset="0"/>
              <a:cs typeface="Consolas" pitchFamily="49" charset="0"/>
            </a:endParaRPr>
          </a:p>
          <a:p>
            <a:pPr defTabSz="914400" fontAlgn="base">
              <a:lnSpc>
                <a:spcPct val="90000"/>
              </a:lnSpc>
              <a:spcBef>
                <a:spcPct val="0"/>
              </a:spcBef>
              <a:spcAft>
                <a:spcPts val="494"/>
              </a:spcAft>
            </a:pPr>
            <a:r>
              <a:rPr lang="en-US" dirty="0" err="1">
                <a:solidFill>
                  <a:srgbClr val="1F497D"/>
                </a:solidFill>
                <a:latin typeface="Consolas" pitchFamily="49" charset="0"/>
                <a:cs typeface="Consolas" pitchFamily="49" charset="0"/>
              </a:rPr>
              <a:t>var</a:t>
            </a:r>
            <a:r>
              <a:rPr lang="en-US" dirty="0">
                <a:solidFill>
                  <a:sysClr val="windowText" lastClr="000000"/>
                </a:solidFill>
                <a:latin typeface="Consolas" pitchFamily="49" charset="0"/>
                <a:cs typeface="Consolas" pitchFamily="49" charset="0"/>
              </a:rPr>
              <a:t> </a:t>
            </a:r>
            <a:r>
              <a:rPr lang="en-US" dirty="0" err="1">
                <a:solidFill>
                  <a:sysClr val="windowText" lastClr="000000"/>
                </a:solidFill>
                <a:latin typeface="Consolas" pitchFamily="49" charset="0"/>
                <a:cs typeface="Consolas" pitchFamily="49" charset="0"/>
              </a:rPr>
              <a:t>searchExecutor</a:t>
            </a:r>
            <a:r>
              <a:rPr lang="en-US" dirty="0">
                <a:solidFill>
                  <a:sysClr val="windowText" lastClr="000000"/>
                </a:solidFill>
                <a:latin typeface="Consolas" pitchFamily="49" charset="0"/>
                <a:cs typeface="Consolas" pitchFamily="49" charset="0"/>
              </a:rPr>
              <a:t> = </a:t>
            </a: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new </a:t>
            </a:r>
            <a:r>
              <a:rPr lang="en-US" dirty="0" err="1">
                <a:solidFill>
                  <a:srgbClr val="1F497D"/>
                </a:solidFill>
                <a:latin typeface="Consolas" pitchFamily="49" charset="0"/>
                <a:cs typeface="Consolas" pitchFamily="49" charset="0"/>
              </a:rPr>
              <a:t>Microsoft.SharePoint.Client.Search.Query.SearchExecutor</a:t>
            </a:r>
            <a:r>
              <a:rPr lang="en-US" dirty="0">
                <a:solidFill>
                  <a:sysClr val="windowText" lastClr="000000"/>
                </a:solidFill>
                <a:latin typeface="Consolas" pitchFamily="49" charset="0"/>
                <a:cs typeface="Consolas" pitchFamily="49" charset="0"/>
              </a:rPr>
              <a:t>(context);</a:t>
            </a:r>
          </a:p>
          <a:p>
            <a:pPr defTabSz="914400" fontAlgn="base">
              <a:lnSpc>
                <a:spcPct val="90000"/>
              </a:lnSpc>
              <a:spcBef>
                <a:spcPct val="0"/>
              </a:spcBef>
              <a:spcAft>
                <a:spcPts val="494"/>
              </a:spcAft>
            </a:pPr>
            <a:endParaRPr lang="en-US" dirty="0">
              <a:solidFill>
                <a:sysClr val="windowText" lastClr="000000"/>
              </a:solidFill>
              <a:latin typeface="Consolas" pitchFamily="49" charset="0"/>
              <a:cs typeface="Consolas" pitchFamily="49" charset="0"/>
            </a:endParaRPr>
          </a:p>
          <a:p>
            <a:pPr defTabSz="914400" fontAlgn="base">
              <a:lnSpc>
                <a:spcPct val="90000"/>
              </a:lnSpc>
              <a:spcBef>
                <a:spcPct val="0"/>
              </a:spcBef>
              <a:spcAft>
                <a:spcPts val="494"/>
              </a:spcAft>
            </a:pPr>
            <a:r>
              <a:rPr lang="en-US" dirty="0">
                <a:solidFill>
                  <a:sysClr val="windowText" lastClr="000000"/>
                </a:solidFill>
                <a:latin typeface="Consolas" pitchFamily="49" charset="0"/>
                <a:cs typeface="Consolas" pitchFamily="49" charset="0"/>
              </a:rPr>
              <a:t>results = </a:t>
            </a:r>
            <a:r>
              <a:rPr lang="en-US" dirty="0" err="1">
                <a:solidFill>
                  <a:sysClr val="windowText" lastClr="000000"/>
                </a:solidFill>
                <a:latin typeface="Consolas" pitchFamily="49" charset="0"/>
                <a:cs typeface="Consolas" pitchFamily="49" charset="0"/>
              </a:rPr>
              <a:t>searchExecutor.executeQuery</a:t>
            </a:r>
            <a:r>
              <a:rPr lang="en-US" dirty="0">
                <a:solidFill>
                  <a:sysClr val="windowText" lastClr="000000"/>
                </a:solidFill>
                <a:latin typeface="Consolas" pitchFamily="49" charset="0"/>
                <a:cs typeface="Consolas" pitchFamily="49" charset="0"/>
              </a:rPr>
              <a:t>(</a:t>
            </a:r>
            <a:r>
              <a:rPr lang="en-US" dirty="0" err="1">
                <a:solidFill>
                  <a:sysClr val="windowText" lastClr="000000"/>
                </a:solidFill>
                <a:latin typeface="Consolas" pitchFamily="49" charset="0"/>
                <a:cs typeface="Consolas" pitchFamily="49" charset="0"/>
              </a:rPr>
              <a:t>keywordQuery</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endParaRPr lang="en-US" dirty="0">
              <a:solidFill>
                <a:sysClr val="windowText" lastClr="000000"/>
              </a:solidFill>
              <a:latin typeface="Consolas" pitchFamily="49" charset="0"/>
              <a:cs typeface="Consolas" pitchFamily="49" charset="0"/>
            </a:endParaRPr>
          </a:p>
          <a:p>
            <a:pPr defTabSz="914400" fontAlgn="base">
              <a:lnSpc>
                <a:spcPct val="90000"/>
              </a:lnSpc>
              <a:spcBef>
                <a:spcPct val="0"/>
              </a:spcBef>
              <a:spcAft>
                <a:spcPts val="494"/>
              </a:spcAft>
            </a:pPr>
            <a:r>
              <a:rPr lang="en-US" dirty="0" err="1">
                <a:solidFill>
                  <a:sysClr val="windowText" lastClr="000000"/>
                </a:solidFill>
                <a:latin typeface="Consolas" pitchFamily="49" charset="0"/>
                <a:cs typeface="Consolas" pitchFamily="49" charset="0"/>
              </a:rPr>
              <a:t>context.executeQueryAsync</a:t>
            </a:r>
            <a:r>
              <a:rPr lang="en-US" dirty="0">
                <a:solidFill>
                  <a:sysClr val="windowText" lastClr="000000"/>
                </a:solidFill>
                <a:latin typeface="Consolas" pitchFamily="49" charset="0"/>
                <a:cs typeface="Consolas" pitchFamily="49" charset="0"/>
              </a:rPr>
              <a:t>(</a:t>
            </a:r>
            <a:r>
              <a:rPr lang="en-US" dirty="0" err="1">
                <a:solidFill>
                  <a:sysClr val="windowText" lastClr="000000"/>
                </a:solidFill>
                <a:latin typeface="Consolas" pitchFamily="49" charset="0"/>
                <a:cs typeface="Consolas" pitchFamily="49" charset="0"/>
              </a:rPr>
              <a:t>onGetEventsSuccess</a:t>
            </a:r>
            <a:r>
              <a:rPr lang="en-US" dirty="0">
                <a:solidFill>
                  <a:sysClr val="windowText" lastClr="000000"/>
                </a:solidFill>
                <a:latin typeface="Consolas" pitchFamily="49" charset="0"/>
                <a:cs typeface="Consolas" pitchFamily="49" charset="0"/>
              </a:rPr>
              <a:t>, </a:t>
            </a:r>
            <a:r>
              <a:rPr lang="en-US" dirty="0" err="1">
                <a:solidFill>
                  <a:sysClr val="windowText" lastClr="000000"/>
                </a:solidFill>
                <a:latin typeface="Consolas" pitchFamily="49" charset="0"/>
                <a:cs typeface="Consolas" pitchFamily="49" charset="0"/>
              </a:rPr>
              <a:t>onGetEventsFail</a:t>
            </a:r>
            <a:r>
              <a:rPr lang="en-US" dirty="0">
                <a:solidFill>
                  <a:sysClr val="windowText" lastClr="000000"/>
                </a:solidFill>
                <a:latin typeface="Consolas" pitchFamily="49" charset="0"/>
                <a:cs typeface="Consolas" pitchFamily="49" charset="0"/>
              </a:rPr>
              <a:t>);</a:t>
            </a:r>
          </a:p>
        </p:txBody>
      </p:sp>
    </p:spTree>
    <p:extLst>
      <p:ext uri="{BB962C8B-B14F-4D97-AF65-F5344CB8AC3E}">
        <p14:creationId xmlns:p14="http://schemas.microsoft.com/office/powerpoint/2010/main" val="4208536293"/>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and REST</a:t>
            </a:r>
            <a:endParaRPr lang="en-US" dirty="0"/>
          </a:p>
        </p:txBody>
      </p:sp>
      <p:sp>
        <p:nvSpPr>
          <p:cNvPr id="4" name="TextBox 3"/>
          <p:cNvSpPr txBox="1"/>
          <p:nvPr/>
        </p:nvSpPr>
        <p:spPr>
          <a:xfrm>
            <a:off x="652463" y="1792367"/>
            <a:ext cx="11068311" cy="3940225"/>
          </a:xfrm>
          <a:prstGeom prst="rect">
            <a:avLst/>
          </a:prstGeom>
          <a:noFill/>
        </p:spPr>
        <p:txBody>
          <a:bodyPr wrap="none" lIns="150602" tIns="120481" rIns="150602" bIns="120481" rtlCol="0">
            <a:spAutoFit/>
          </a:bodyPr>
          <a:lstStyle/>
          <a:p>
            <a:pPr defTabSz="914400" fontAlgn="base">
              <a:lnSpc>
                <a:spcPct val="90000"/>
              </a:lnSpc>
              <a:spcBef>
                <a:spcPct val="0"/>
              </a:spcBef>
              <a:spcAft>
                <a:spcPts val="494"/>
              </a:spcAft>
            </a:pPr>
            <a:r>
              <a:rPr lang="en-US" dirty="0" err="1" smtClean="0">
                <a:solidFill>
                  <a:srgbClr val="0070C0"/>
                </a:solidFill>
                <a:latin typeface="Consolas" pitchFamily="49" charset="0"/>
                <a:cs typeface="Consolas" pitchFamily="49" charset="0"/>
              </a:rPr>
              <a:t>var</a:t>
            </a:r>
            <a:r>
              <a:rPr lang="en-US" dirty="0" smtClean="0">
                <a:solidFill>
                  <a:srgbClr val="0070C0"/>
                </a:solidFill>
                <a:latin typeface="Consolas" pitchFamily="49" charset="0"/>
                <a:cs typeface="Consolas" pitchFamily="49" charset="0"/>
              </a:rPr>
              <a:t> </a:t>
            </a:r>
            <a:r>
              <a:rPr lang="en-US" dirty="0" err="1">
                <a:latin typeface="Consolas" pitchFamily="49" charset="0"/>
                <a:cs typeface="Consolas" pitchFamily="49" charset="0"/>
              </a:rPr>
              <a:t>spContext</a:t>
            </a:r>
            <a:r>
              <a:rPr lang="en-US" dirty="0">
                <a:latin typeface="Consolas" pitchFamily="49" charset="0"/>
                <a:cs typeface="Consolas" pitchFamily="49" charset="0"/>
              </a:rPr>
              <a:t> = </a:t>
            </a:r>
            <a:r>
              <a:rPr lang="en-US" dirty="0" err="1">
                <a:latin typeface="Consolas" pitchFamily="49" charset="0"/>
                <a:cs typeface="Consolas" pitchFamily="49" charset="0"/>
              </a:rPr>
              <a:t>SharePointContextProvider.Current.GetSharePointContext</a:t>
            </a:r>
            <a:r>
              <a:rPr lang="en-US" dirty="0">
                <a:latin typeface="Consolas" pitchFamily="49" charset="0"/>
                <a:cs typeface="Consolas" pitchFamily="49" charset="0"/>
              </a:rPr>
              <a:t>(</a:t>
            </a:r>
            <a:r>
              <a:rPr lang="en-US" dirty="0" err="1">
                <a:latin typeface="Consolas" pitchFamily="49" charset="0"/>
                <a:cs typeface="Consolas" pitchFamily="49" charset="0"/>
              </a:rPr>
              <a:t>HttpContext</a:t>
            </a:r>
            <a:r>
              <a:rPr lang="en-US" dirty="0" smtClean="0">
                <a:latin typeface="Consolas" pitchFamily="49" charset="0"/>
                <a:cs typeface="Consolas" pitchFamily="49" charset="0"/>
              </a:rPr>
              <a:t>);</a:t>
            </a:r>
          </a:p>
          <a:p>
            <a:pPr defTabSz="914400" fontAlgn="base">
              <a:lnSpc>
                <a:spcPct val="90000"/>
              </a:lnSpc>
              <a:spcBef>
                <a:spcPct val="0"/>
              </a:spcBef>
              <a:spcAft>
                <a:spcPts val="494"/>
              </a:spcAft>
            </a:pPr>
            <a:r>
              <a:rPr lang="en-US" dirty="0">
                <a:solidFill>
                  <a:srgbClr val="0070C0"/>
                </a:solidFill>
                <a:latin typeface="Consolas" pitchFamily="49" charset="0"/>
                <a:cs typeface="Consolas" pitchFamily="49" charset="0"/>
              </a:rPr>
              <a:t>string</a:t>
            </a:r>
            <a:r>
              <a:rPr lang="en-US" dirty="0">
                <a:latin typeface="Consolas" pitchFamily="49" charset="0"/>
                <a:cs typeface="Consolas" pitchFamily="49" charset="0"/>
              </a:rPr>
              <a:t> </a:t>
            </a:r>
            <a:r>
              <a:rPr lang="en-US" dirty="0" err="1" smtClean="0">
                <a:latin typeface="Consolas" pitchFamily="49" charset="0"/>
                <a:cs typeface="Consolas" pitchFamily="49" charset="0"/>
              </a:rPr>
              <a:t>accessToken</a:t>
            </a:r>
            <a:r>
              <a:rPr lang="en-US" dirty="0" smtClean="0">
                <a:latin typeface="Consolas" pitchFamily="49" charset="0"/>
                <a:cs typeface="Consolas" pitchFamily="49" charset="0"/>
              </a:rPr>
              <a:t> </a:t>
            </a:r>
            <a:r>
              <a:rPr lang="en-US" dirty="0">
                <a:latin typeface="Consolas" pitchFamily="49" charset="0"/>
                <a:cs typeface="Consolas" pitchFamily="49" charset="0"/>
              </a:rPr>
              <a:t>= </a:t>
            </a:r>
            <a:r>
              <a:rPr lang="en-US" dirty="0" err="1" smtClean="0">
                <a:latin typeface="Consolas" pitchFamily="49" charset="0"/>
                <a:cs typeface="Consolas" pitchFamily="49" charset="0"/>
              </a:rPr>
              <a:t>spContext.UserAccessTokenForSPAppWeb</a:t>
            </a:r>
            <a:r>
              <a:rPr lang="en-US" dirty="0" smtClean="0">
                <a:latin typeface="Consolas" pitchFamily="49" charset="0"/>
                <a:cs typeface="Consolas" pitchFamily="49" charset="0"/>
              </a:rPr>
              <a:t>;</a:t>
            </a:r>
          </a:p>
          <a:p>
            <a:pPr defTabSz="914400" fontAlgn="base">
              <a:lnSpc>
                <a:spcPct val="90000"/>
              </a:lnSpc>
              <a:spcBef>
                <a:spcPct val="0"/>
              </a:spcBef>
              <a:spcAft>
                <a:spcPts val="494"/>
              </a:spcAft>
            </a:pPr>
            <a:endParaRPr lang="en-US" dirty="0" smtClean="0">
              <a:latin typeface="Consolas" pitchFamily="49" charset="0"/>
              <a:cs typeface="Consolas" pitchFamily="49" charset="0"/>
            </a:endParaRPr>
          </a:p>
          <a:p>
            <a:pPr defTabSz="914400" fontAlgn="base">
              <a:lnSpc>
                <a:spcPct val="90000"/>
              </a:lnSpc>
              <a:spcBef>
                <a:spcPct val="0"/>
              </a:spcBef>
              <a:spcAft>
                <a:spcPts val="494"/>
              </a:spcAft>
            </a:pPr>
            <a:r>
              <a:rPr lang="en-US" dirty="0">
                <a:solidFill>
                  <a:srgbClr val="0070C0"/>
                </a:solidFill>
                <a:latin typeface="Consolas" pitchFamily="49" charset="0"/>
                <a:cs typeface="Consolas" pitchFamily="49" charset="0"/>
              </a:rPr>
              <a:t>string</a:t>
            </a:r>
            <a:r>
              <a:rPr lang="en-US" dirty="0">
                <a:solidFill>
                  <a:sysClr val="windowText" lastClr="000000"/>
                </a:solidFill>
                <a:latin typeface="Consolas" pitchFamily="49" charset="0"/>
                <a:cs typeface="Consolas" pitchFamily="49" charset="0"/>
              </a:rPr>
              <a:t> </a:t>
            </a:r>
            <a:r>
              <a:rPr lang="en-US" dirty="0" err="1">
                <a:solidFill>
                  <a:sysClr val="windowText" lastClr="000000"/>
                </a:solidFill>
                <a:latin typeface="Consolas" pitchFamily="49" charset="0"/>
                <a:cs typeface="Consolas" pitchFamily="49" charset="0"/>
              </a:rPr>
              <a:t>url</a:t>
            </a:r>
            <a:r>
              <a:rPr lang="en-US" dirty="0">
                <a:solidFill>
                  <a:sysClr val="windowText" lastClr="000000"/>
                </a:solidFill>
                <a:latin typeface="Consolas" pitchFamily="49" charset="0"/>
                <a:cs typeface="Consolas" pitchFamily="49" charset="0"/>
              </a:rPr>
              <a:t> = </a:t>
            </a:r>
            <a:r>
              <a:rPr lang="en-US" dirty="0">
                <a:solidFill>
                  <a:srgbClr val="C00000"/>
                </a:solidFill>
                <a:latin typeface="Consolas" pitchFamily="49" charset="0"/>
                <a:cs typeface="Consolas" pitchFamily="49" charset="0"/>
              </a:rPr>
              <a:t>"http://site/_</a:t>
            </a:r>
            <a:r>
              <a:rPr lang="en-US" dirty="0" err="1">
                <a:solidFill>
                  <a:srgbClr val="C00000"/>
                </a:solidFill>
                <a:latin typeface="Consolas" pitchFamily="49" charset="0"/>
                <a:cs typeface="Consolas" pitchFamily="49" charset="0"/>
              </a:rPr>
              <a:t>api</a:t>
            </a:r>
            <a:r>
              <a:rPr lang="en-US" dirty="0">
                <a:solidFill>
                  <a:srgbClr val="C00000"/>
                </a:solidFill>
                <a:latin typeface="Consolas" pitchFamily="49" charset="0"/>
                <a:cs typeface="Consolas" pitchFamily="49" charset="0"/>
              </a:rPr>
              <a:t>/search/</a:t>
            </a:r>
            <a:r>
              <a:rPr lang="en-US" dirty="0" err="1">
                <a:solidFill>
                  <a:srgbClr val="C00000"/>
                </a:solidFill>
                <a:latin typeface="Consolas" pitchFamily="49" charset="0"/>
                <a:cs typeface="Consolas" pitchFamily="49" charset="0"/>
              </a:rPr>
              <a:t>query?querytext</a:t>
            </a:r>
            <a:r>
              <a:rPr lang="en-US" dirty="0">
                <a:solidFill>
                  <a:srgbClr val="C00000"/>
                </a:solidFill>
                <a:latin typeface="Consolas" pitchFamily="49" charset="0"/>
                <a:cs typeface="Consolas" pitchFamily="49" charset="0"/>
              </a:rPr>
              <a:t>='</a:t>
            </a:r>
            <a:r>
              <a:rPr lang="en-US" dirty="0" err="1">
                <a:solidFill>
                  <a:srgbClr val="C00000"/>
                </a:solidFill>
                <a:latin typeface="Consolas" pitchFamily="49" charset="0"/>
                <a:cs typeface="Consolas" pitchFamily="49" charset="0"/>
              </a:rPr>
              <a:t>sharepoint</a:t>
            </a:r>
            <a:r>
              <a:rPr lang="en-US" dirty="0" smtClean="0">
                <a:solidFill>
                  <a:srgbClr val="C00000"/>
                </a:solidFill>
                <a:latin typeface="Consolas" pitchFamily="49" charset="0"/>
                <a:cs typeface="Consolas" pitchFamily="49" charset="0"/>
              </a:rPr>
              <a:t>'"</a:t>
            </a:r>
            <a:r>
              <a:rPr lang="en-US" dirty="0" smtClean="0">
                <a:solidFill>
                  <a:sysClr val="windowText" lastClr="000000"/>
                </a:solidFill>
                <a:latin typeface="Consolas" pitchFamily="49" charset="0"/>
                <a:cs typeface="Consolas" pitchFamily="49" charset="0"/>
              </a:rPr>
              <a:t>;</a:t>
            </a:r>
            <a:endParaRPr lang="en-US" dirty="0">
              <a:latin typeface="Consolas" pitchFamily="49" charset="0"/>
              <a:cs typeface="Consolas" pitchFamily="49" charset="0"/>
            </a:endParaRPr>
          </a:p>
          <a:p>
            <a:pPr defTabSz="914400" fontAlgn="base">
              <a:lnSpc>
                <a:spcPct val="90000"/>
              </a:lnSpc>
              <a:spcBef>
                <a:spcPct val="0"/>
              </a:spcBef>
              <a:spcAft>
                <a:spcPts val="494"/>
              </a:spcAft>
            </a:pPr>
            <a:endParaRPr lang="en-US" dirty="0">
              <a:latin typeface="Consolas" pitchFamily="49" charset="0"/>
              <a:cs typeface="Consolas" pitchFamily="49" charset="0"/>
            </a:endParaRPr>
          </a:p>
          <a:p>
            <a:pPr defTabSz="914400" fontAlgn="base">
              <a:lnSpc>
                <a:spcPct val="90000"/>
              </a:lnSpc>
              <a:spcBef>
                <a:spcPct val="0"/>
              </a:spcBef>
              <a:spcAft>
                <a:spcPts val="494"/>
              </a:spcAft>
            </a:pPr>
            <a:r>
              <a:rPr lang="en-US" dirty="0" err="1" smtClean="0">
                <a:solidFill>
                  <a:srgbClr val="0070C0"/>
                </a:solidFill>
                <a:latin typeface="Consolas" pitchFamily="49" charset="0"/>
                <a:cs typeface="Consolas" pitchFamily="49" charset="0"/>
              </a:rPr>
              <a:t>HttpClient</a:t>
            </a:r>
            <a:r>
              <a:rPr lang="en-US" dirty="0" smtClean="0">
                <a:latin typeface="Consolas" pitchFamily="49" charset="0"/>
                <a:cs typeface="Consolas" pitchFamily="49" charset="0"/>
              </a:rPr>
              <a:t> </a:t>
            </a:r>
            <a:r>
              <a:rPr lang="en-US" dirty="0">
                <a:latin typeface="Consolas" pitchFamily="49" charset="0"/>
                <a:cs typeface="Consolas" pitchFamily="49" charset="0"/>
              </a:rPr>
              <a:t>client = </a:t>
            </a:r>
            <a:r>
              <a:rPr lang="en-US" dirty="0">
                <a:solidFill>
                  <a:srgbClr val="0070C0"/>
                </a:solidFill>
                <a:latin typeface="Consolas" pitchFamily="49" charset="0"/>
                <a:cs typeface="Consolas" pitchFamily="49" charset="0"/>
              </a:rPr>
              <a:t>new</a:t>
            </a:r>
            <a:r>
              <a:rPr lang="en-US" dirty="0">
                <a:latin typeface="Consolas" pitchFamily="49" charset="0"/>
                <a:cs typeface="Consolas" pitchFamily="49" charset="0"/>
              </a:rPr>
              <a:t> </a:t>
            </a:r>
            <a:r>
              <a:rPr lang="en-US" dirty="0" err="1">
                <a:solidFill>
                  <a:srgbClr val="0070C0"/>
                </a:solidFill>
                <a:latin typeface="Consolas" pitchFamily="49" charset="0"/>
                <a:cs typeface="Consolas" pitchFamily="49" charset="0"/>
              </a:rPr>
              <a:t>HttpClient</a:t>
            </a:r>
            <a:r>
              <a:rPr lang="en-US" dirty="0">
                <a:latin typeface="Consolas" pitchFamily="49" charset="0"/>
                <a:cs typeface="Consolas" pitchFamily="49" charset="0"/>
              </a:rPr>
              <a:t>();</a:t>
            </a:r>
          </a:p>
          <a:p>
            <a:pPr defTabSz="914400" fontAlgn="base">
              <a:lnSpc>
                <a:spcPct val="90000"/>
              </a:lnSpc>
              <a:spcBef>
                <a:spcPct val="0"/>
              </a:spcBef>
              <a:spcAft>
                <a:spcPts val="494"/>
              </a:spcAft>
            </a:pPr>
            <a:r>
              <a:rPr lang="en-US" dirty="0" err="1">
                <a:solidFill>
                  <a:srgbClr val="0070C0"/>
                </a:solidFill>
                <a:latin typeface="Consolas" pitchFamily="49" charset="0"/>
                <a:cs typeface="Consolas" pitchFamily="49" charset="0"/>
              </a:rPr>
              <a:t>HttpRequestMessage</a:t>
            </a:r>
            <a:r>
              <a:rPr lang="en-US" dirty="0" smtClean="0">
                <a:latin typeface="Consolas" pitchFamily="49" charset="0"/>
                <a:cs typeface="Consolas" pitchFamily="49" charset="0"/>
              </a:rPr>
              <a:t> </a:t>
            </a:r>
            <a:r>
              <a:rPr lang="en-US" dirty="0">
                <a:latin typeface="Consolas" pitchFamily="49" charset="0"/>
                <a:cs typeface="Consolas" pitchFamily="49" charset="0"/>
              </a:rPr>
              <a:t>request = new </a:t>
            </a:r>
            <a:r>
              <a:rPr lang="en-US" dirty="0" err="1">
                <a:solidFill>
                  <a:srgbClr val="0070C0"/>
                </a:solidFill>
                <a:latin typeface="Consolas" pitchFamily="49" charset="0"/>
                <a:cs typeface="Consolas" pitchFamily="49" charset="0"/>
              </a:rPr>
              <a:t>HttpRequestMessage</a:t>
            </a:r>
            <a:r>
              <a:rPr lang="en-US" dirty="0">
                <a:solidFill>
                  <a:srgbClr val="0070C0"/>
                </a:solidFill>
                <a:latin typeface="Consolas" pitchFamily="49" charset="0"/>
                <a:cs typeface="Consolas" pitchFamily="49" charset="0"/>
              </a:rPr>
              <a:t>(</a:t>
            </a:r>
            <a:r>
              <a:rPr lang="en-US" dirty="0" err="1">
                <a:solidFill>
                  <a:srgbClr val="0070C0"/>
                </a:solidFill>
                <a:latin typeface="Consolas" pitchFamily="49" charset="0"/>
                <a:cs typeface="Consolas" pitchFamily="49" charset="0"/>
              </a:rPr>
              <a:t>HttpMethod</a:t>
            </a:r>
            <a:r>
              <a:rPr lang="en-US" dirty="0" err="1">
                <a:latin typeface="Consolas" pitchFamily="49" charset="0"/>
                <a:cs typeface="Consolas" pitchFamily="49" charset="0"/>
              </a:rPr>
              <a:t>.Get</a:t>
            </a:r>
            <a:r>
              <a:rPr lang="en-US" dirty="0">
                <a:latin typeface="Consolas" pitchFamily="49" charset="0"/>
                <a:cs typeface="Consolas" pitchFamily="49" charset="0"/>
              </a:rPr>
              <a:t>, </a:t>
            </a:r>
            <a:r>
              <a:rPr lang="en-US" dirty="0" err="1" smtClean="0">
                <a:latin typeface="Consolas" pitchFamily="49" charset="0"/>
                <a:cs typeface="Consolas" pitchFamily="49" charset="0"/>
              </a:rPr>
              <a:t>url</a:t>
            </a:r>
            <a:r>
              <a:rPr lang="en-US" dirty="0" smtClean="0">
                <a:latin typeface="Consolas" pitchFamily="49" charset="0"/>
                <a:cs typeface="Consolas" pitchFamily="49" charset="0"/>
              </a:rPr>
              <a:t>);</a:t>
            </a:r>
            <a:endParaRPr lang="en-US" dirty="0">
              <a:latin typeface="Consolas" pitchFamily="49" charset="0"/>
              <a:cs typeface="Consolas" pitchFamily="49" charset="0"/>
            </a:endParaRPr>
          </a:p>
          <a:p>
            <a:pPr defTabSz="914400" fontAlgn="base">
              <a:lnSpc>
                <a:spcPct val="90000"/>
              </a:lnSpc>
              <a:spcBef>
                <a:spcPct val="0"/>
              </a:spcBef>
              <a:spcAft>
                <a:spcPts val="494"/>
              </a:spcAft>
            </a:pPr>
            <a:r>
              <a:rPr lang="en-US" dirty="0" err="1" smtClean="0">
                <a:latin typeface="Consolas" pitchFamily="49" charset="0"/>
                <a:cs typeface="Consolas" pitchFamily="49" charset="0"/>
              </a:rPr>
              <a:t>request.Headers.Accept.Add</a:t>
            </a:r>
            <a:r>
              <a:rPr lang="en-US" dirty="0" smtClean="0">
                <a:latin typeface="Consolas" pitchFamily="49" charset="0"/>
                <a:cs typeface="Consolas" pitchFamily="49" charset="0"/>
              </a:rPr>
              <a:t>(</a:t>
            </a:r>
            <a:r>
              <a:rPr lang="en-US" dirty="0">
                <a:solidFill>
                  <a:srgbClr val="0070C0"/>
                </a:solidFill>
                <a:latin typeface="Consolas" pitchFamily="49" charset="0"/>
                <a:cs typeface="Consolas" pitchFamily="49" charset="0"/>
              </a:rPr>
              <a:t>new</a:t>
            </a:r>
            <a:r>
              <a:rPr lang="en-US" dirty="0" smtClean="0">
                <a:latin typeface="Consolas" pitchFamily="49" charset="0"/>
                <a:cs typeface="Consolas" pitchFamily="49" charset="0"/>
              </a:rPr>
              <a:t> </a:t>
            </a:r>
            <a:r>
              <a:rPr lang="en-US" dirty="0" err="1">
                <a:solidFill>
                  <a:srgbClr val="0070C0"/>
                </a:solidFill>
                <a:latin typeface="Consolas" pitchFamily="49" charset="0"/>
                <a:cs typeface="Consolas" pitchFamily="49" charset="0"/>
              </a:rPr>
              <a:t>MediaTypeWithQualityHeaderValue</a:t>
            </a:r>
            <a:r>
              <a:rPr lang="en-US" dirty="0">
                <a:latin typeface="Consolas" pitchFamily="49" charset="0"/>
                <a:cs typeface="Consolas" pitchFamily="49" charset="0"/>
              </a:rPr>
              <a:t>(</a:t>
            </a:r>
            <a:r>
              <a:rPr lang="en-US" dirty="0">
                <a:solidFill>
                  <a:srgbClr val="C00000"/>
                </a:solidFill>
                <a:latin typeface="Consolas" pitchFamily="49" charset="0"/>
                <a:cs typeface="Consolas" pitchFamily="49" charset="0"/>
              </a:rPr>
              <a:t>"application/xml"</a:t>
            </a:r>
            <a:r>
              <a:rPr lang="en-US" dirty="0">
                <a:latin typeface="Consolas" pitchFamily="49" charset="0"/>
                <a:cs typeface="Consolas" pitchFamily="49" charset="0"/>
              </a:rPr>
              <a:t>));</a:t>
            </a:r>
          </a:p>
          <a:p>
            <a:pPr defTabSz="914400" fontAlgn="base">
              <a:lnSpc>
                <a:spcPct val="90000"/>
              </a:lnSpc>
              <a:spcBef>
                <a:spcPct val="0"/>
              </a:spcBef>
              <a:spcAft>
                <a:spcPts val="494"/>
              </a:spcAft>
            </a:pPr>
            <a:r>
              <a:rPr lang="en-US" dirty="0" err="1" smtClean="0">
                <a:latin typeface="Consolas" pitchFamily="49" charset="0"/>
                <a:cs typeface="Consolas" pitchFamily="49" charset="0"/>
              </a:rPr>
              <a:t>request.Headers.Authorization</a:t>
            </a:r>
            <a:r>
              <a:rPr lang="en-US" dirty="0" smtClean="0">
                <a:latin typeface="Consolas" pitchFamily="49" charset="0"/>
                <a:cs typeface="Consolas" pitchFamily="49" charset="0"/>
              </a:rPr>
              <a:t> </a:t>
            </a:r>
            <a:r>
              <a:rPr lang="en-US" dirty="0">
                <a:latin typeface="Consolas" pitchFamily="49" charset="0"/>
                <a:cs typeface="Consolas" pitchFamily="49" charset="0"/>
              </a:rPr>
              <a:t>= new </a:t>
            </a:r>
            <a:r>
              <a:rPr lang="en-US" dirty="0" err="1">
                <a:solidFill>
                  <a:srgbClr val="0070C0"/>
                </a:solidFill>
                <a:latin typeface="Consolas" pitchFamily="49" charset="0"/>
                <a:cs typeface="Consolas" pitchFamily="49" charset="0"/>
              </a:rPr>
              <a:t>AuthenticationHeaderValue</a:t>
            </a:r>
            <a:r>
              <a:rPr lang="en-US" dirty="0">
                <a:latin typeface="Consolas" pitchFamily="49" charset="0"/>
                <a:cs typeface="Consolas" pitchFamily="49" charset="0"/>
              </a:rPr>
              <a:t>(</a:t>
            </a:r>
            <a:r>
              <a:rPr lang="en-US" dirty="0">
                <a:solidFill>
                  <a:srgbClr val="C00000"/>
                </a:solidFill>
                <a:latin typeface="Consolas" pitchFamily="49" charset="0"/>
                <a:cs typeface="Consolas" pitchFamily="49" charset="0"/>
              </a:rPr>
              <a:t>"Bearer"</a:t>
            </a:r>
            <a:r>
              <a:rPr lang="en-US" dirty="0">
                <a:latin typeface="Consolas" pitchFamily="49" charset="0"/>
                <a:cs typeface="Consolas" pitchFamily="49" charset="0"/>
              </a:rPr>
              <a:t>, </a:t>
            </a:r>
            <a:r>
              <a:rPr lang="en-US" dirty="0" err="1">
                <a:latin typeface="Consolas" pitchFamily="49" charset="0"/>
                <a:cs typeface="Consolas" pitchFamily="49" charset="0"/>
              </a:rPr>
              <a:t>accessToken</a:t>
            </a:r>
            <a:r>
              <a:rPr lang="en-US" dirty="0">
                <a:latin typeface="Consolas" pitchFamily="49" charset="0"/>
                <a:cs typeface="Consolas" pitchFamily="49" charset="0"/>
              </a:rPr>
              <a:t>);</a:t>
            </a:r>
          </a:p>
          <a:p>
            <a:pPr defTabSz="914400" fontAlgn="base">
              <a:lnSpc>
                <a:spcPct val="90000"/>
              </a:lnSpc>
              <a:spcBef>
                <a:spcPct val="0"/>
              </a:spcBef>
              <a:spcAft>
                <a:spcPts val="494"/>
              </a:spcAft>
            </a:pPr>
            <a:endParaRPr lang="en-US" dirty="0">
              <a:latin typeface="Consolas" pitchFamily="49" charset="0"/>
              <a:cs typeface="Consolas" pitchFamily="49" charset="0"/>
            </a:endParaRPr>
          </a:p>
          <a:p>
            <a:pPr defTabSz="914400" fontAlgn="base">
              <a:lnSpc>
                <a:spcPct val="90000"/>
              </a:lnSpc>
              <a:spcBef>
                <a:spcPct val="0"/>
              </a:spcBef>
              <a:spcAft>
                <a:spcPts val="494"/>
              </a:spcAft>
            </a:pPr>
            <a:r>
              <a:rPr lang="en-US" dirty="0" err="1">
                <a:solidFill>
                  <a:srgbClr val="0070C0"/>
                </a:solidFill>
                <a:latin typeface="Consolas" pitchFamily="49" charset="0"/>
                <a:cs typeface="Consolas" pitchFamily="49" charset="0"/>
              </a:rPr>
              <a:t>HttpResponseMessage</a:t>
            </a:r>
            <a:r>
              <a:rPr lang="en-US" dirty="0" smtClean="0">
                <a:latin typeface="Consolas" pitchFamily="49" charset="0"/>
                <a:cs typeface="Consolas" pitchFamily="49" charset="0"/>
              </a:rPr>
              <a:t> </a:t>
            </a:r>
            <a:r>
              <a:rPr lang="en-US" dirty="0">
                <a:latin typeface="Consolas" pitchFamily="49" charset="0"/>
                <a:cs typeface="Consolas" pitchFamily="49" charset="0"/>
              </a:rPr>
              <a:t>response = </a:t>
            </a:r>
            <a:r>
              <a:rPr lang="en-US" dirty="0">
                <a:solidFill>
                  <a:srgbClr val="0070C0"/>
                </a:solidFill>
                <a:latin typeface="Consolas" pitchFamily="49" charset="0"/>
                <a:cs typeface="Consolas" pitchFamily="49" charset="0"/>
              </a:rPr>
              <a:t>await</a:t>
            </a:r>
            <a:r>
              <a:rPr lang="en-US" dirty="0">
                <a:latin typeface="Consolas" pitchFamily="49" charset="0"/>
                <a:cs typeface="Consolas" pitchFamily="49" charset="0"/>
              </a:rPr>
              <a:t> </a:t>
            </a:r>
            <a:r>
              <a:rPr lang="en-US" dirty="0" err="1">
                <a:latin typeface="Consolas" pitchFamily="49" charset="0"/>
                <a:cs typeface="Consolas" pitchFamily="49" charset="0"/>
              </a:rPr>
              <a:t>client.SendAsync</a:t>
            </a:r>
            <a:r>
              <a:rPr lang="en-US" dirty="0">
                <a:latin typeface="Consolas" pitchFamily="49" charset="0"/>
                <a:cs typeface="Consolas" pitchFamily="49" charset="0"/>
              </a:rPr>
              <a:t>(request);</a:t>
            </a:r>
          </a:p>
          <a:p>
            <a:pPr defTabSz="914400" fontAlgn="base">
              <a:lnSpc>
                <a:spcPct val="90000"/>
              </a:lnSpc>
              <a:spcBef>
                <a:spcPct val="0"/>
              </a:spcBef>
              <a:spcAft>
                <a:spcPts val="494"/>
              </a:spcAft>
            </a:pPr>
            <a:r>
              <a:rPr lang="en-US" dirty="0">
                <a:solidFill>
                  <a:srgbClr val="0070C0"/>
                </a:solidFill>
                <a:latin typeface="Consolas" pitchFamily="49" charset="0"/>
                <a:cs typeface="Consolas" pitchFamily="49" charset="0"/>
              </a:rPr>
              <a:t>string</a:t>
            </a:r>
            <a:r>
              <a:rPr lang="en-US" dirty="0" smtClean="0">
                <a:latin typeface="Consolas" pitchFamily="49" charset="0"/>
                <a:cs typeface="Consolas" pitchFamily="49" charset="0"/>
              </a:rPr>
              <a:t> </a:t>
            </a:r>
            <a:r>
              <a:rPr lang="en-US" dirty="0" err="1">
                <a:latin typeface="Consolas" pitchFamily="49" charset="0"/>
                <a:cs typeface="Consolas" pitchFamily="49" charset="0"/>
              </a:rPr>
              <a:t>responseString</a:t>
            </a:r>
            <a:r>
              <a:rPr lang="en-US" dirty="0">
                <a:latin typeface="Consolas" pitchFamily="49" charset="0"/>
                <a:cs typeface="Consolas" pitchFamily="49" charset="0"/>
              </a:rPr>
              <a:t> = </a:t>
            </a:r>
            <a:r>
              <a:rPr lang="en-US" dirty="0">
                <a:solidFill>
                  <a:srgbClr val="0070C0"/>
                </a:solidFill>
                <a:latin typeface="Consolas" pitchFamily="49" charset="0"/>
                <a:cs typeface="Consolas" pitchFamily="49" charset="0"/>
              </a:rPr>
              <a:t>await</a:t>
            </a:r>
            <a:r>
              <a:rPr lang="en-US" dirty="0">
                <a:latin typeface="Consolas" pitchFamily="49" charset="0"/>
                <a:cs typeface="Consolas" pitchFamily="49" charset="0"/>
              </a:rPr>
              <a:t> </a:t>
            </a:r>
            <a:r>
              <a:rPr lang="en-US" dirty="0" err="1">
                <a:latin typeface="Consolas" pitchFamily="49" charset="0"/>
                <a:cs typeface="Consolas" pitchFamily="49" charset="0"/>
              </a:rPr>
              <a:t>response.Content.ReadAsStringAsync</a:t>
            </a:r>
            <a:r>
              <a:rPr lang="en-US" dirty="0" smtClean="0">
                <a:latin typeface="Consolas" pitchFamily="49" charset="0"/>
                <a:cs typeface="Consolas" pitchFamily="49" charset="0"/>
              </a:rPr>
              <a:t>();</a:t>
            </a:r>
          </a:p>
        </p:txBody>
      </p:sp>
    </p:spTree>
    <p:extLst>
      <p:ext uri="{BB962C8B-B14F-4D97-AF65-F5344CB8AC3E}">
        <p14:creationId xmlns:p14="http://schemas.microsoft.com/office/powerpoint/2010/main" val="3785361893"/>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and CSOM</a:t>
            </a:r>
            <a:endParaRPr lang="en-US" dirty="0"/>
          </a:p>
        </p:txBody>
      </p:sp>
      <p:sp>
        <p:nvSpPr>
          <p:cNvPr id="5" name="TextBox 4"/>
          <p:cNvSpPr txBox="1"/>
          <p:nvPr/>
        </p:nvSpPr>
        <p:spPr>
          <a:xfrm>
            <a:off x="380999" y="1599453"/>
            <a:ext cx="11287125" cy="3313386"/>
          </a:xfrm>
          <a:prstGeom prst="rect">
            <a:avLst/>
          </a:prstGeom>
          <a:noFill/>
        </p:spPr>
        <p:txBody>
          <a:bodyPr wrap="square" lIns="150602" tIns="120481" rIns="150602" bIns="120481" rtlCol="0">
            <a:spAutoFit/>
          </a:bodyPr>
          <a:lstStyle/>
          <a:p>
            <a:pPr defTabSz="914400" fontAlgn="base">
              <a:lnSpc>
                <a:spcPct val="90000"/>
              </a:lnSpc>
              <a:spcBef>
                <a:spcPct val="0"/>
              </a:spcBef>
              <a:spcAft>
                <a:spcPts val="494"/>
              </a:spcAft>
            </a:pPr>
            <a:r>
              <a:rPr lang="en-US" dirty="0" err="1" smtClean="0">
                <a:solidFill>
                  <a:srgbClr val="0070C0"/>
                </a:solidFill>
                <a:latin typeface="Consolas" pitchFamily="49" charset="0"/>
                <a:cs typeface="Consolas" pitchFamily="49" charset="0"/>
              </a:rPr>
              <a:t>var</a:t>
            </a:r>
            <a:r>
              <a:rPr lang="en-US" dirty="0" smtClean="0">
                <a:latin typeface="Consolas" pitchFamily="49" charset="0"/>
                <a:cs typeface="Consolas" pitchFamily="49" charset="0"/>
              </a:rPr>
              <a:t> </a:t>
            </a:r>
            <a:r>
              <a:rPr lang="en-US" dirty="0" err="1">
                <a:latin typeface="Consolas" pitchFamily="49" charset="0"/>
                <a:cs typeface="Consolas" pitchFamily="49" charset="0"/>
              </a:rPr>
              <a:t>spContext</a:t>
            </a:r>
            <a:r>
              <a:rPr lang="en-US" dirty="0">
                <a:latin typeface="Consolas" pitchFamily="49" charset="0"/>
                <a:cs typeface="Consolas" pitchFamily="49" charset="0"/>
              </a:rPr>
              <a:t> = </a:t>
            </a:r>
            <a:r>
              <a:rPr lang="en-US" dirty="0" err="1">
                <a:latin typeface="Consolas" pitchFamily="49" charset="0"/>
                <a:cs typeface="Consolas" pitchFamily="49" charset="0"/>
              </a:rPr>
              <a:t>SharePointContextProvider.Current.GetSharePointContext</a:t>
            </a:r>
            <a:r>
              <a:rPr lang="en-US" dirty="0">
                <a:latin typeface="Consolas" pitchFamily="49" charset="0"/>
                <a:cs typeface="Consolas" pitchFamily="49" charset="0"/>
              </a:rPr>
              <a:t>(Context);</a:t>
            </a:r>
          </a:p>
          <a:p>
            <a:pPr defTabSz="914400" fontAlgn="base">
              <a:lnSpc>
                <a:spcPct val="90000"/>
              </a:lnSpc>
              <a:spcBef>
                <a:spcPct val="0"/>
              </a:spcBef>
              <a:spcAft>
                <a:spcPts val="494"/>
              </a:spcAft>
            </a:pPr>
            <a:endParaRPr lang="en-US" dirty="0">
              <a:latin typeface="Consolas" pitchFamily="49" charset="0"/>
              <a:cs typeface="Consolas" pitchFamily="49" charset="0"/>
            </a:endParaRPr>
          </a:p>
          <a:p>
            <a:pPr defTabSz="914400" fontAlgn="base">
              <a:lnSpc>
                <a:spcPct val="90000"/>
              </a:lnSpc>
              <a:spcBef>
                <a:spcPct val="0"/>
              </a:spcBef>
              <a:spcAft>
                <a:spcPts val="494"/>
              </a:spcAft>
            </a:pPr>
            <a:r>
              <a:rPr lang="en-US" dirty="0">
                <a:solidFill>
                  <a:srgbClr val="0070C0"/>
                </a:solidFill>
                <a:latin typeface="Consolas" pitchFamily="49" charset="0"/>
                <a:cs typeface="Consolas" pitchFamily="49" charset="0"/>
              </a:rPr>
              <a:t>using</a:t>
            </a:r>
            <a:r>
              <a:rPr lang="en-US" dirty="0" smtClean="0">
                <a:latin typeface="Consolas" pitchFamily="49" charset="0"/>
                <a:cs typeface="Consolas" pitchFamily="49" charset="0"/>
              </a:rPr>
              <a:t> </a:t>
            </a:r>
            <a:r>
              <a:rPr lang="en-US" dirty="0">
                <a:latin typeface="Consolas" pitchFamily="49" charset="0"/>
                <a:cs typeface="Consolas" pitchFamily="49" charset="0"/>
              </a:rPr>
              <a:t>(</a:t>
            </a:r>
            <a:r>
              <a:rPr lang="en-US" dirty="0" err="1">
                <a:solidFill>
                  <a:srgbClr val="0070C0"/>
                </a:solidFill>
                <a:latin typeface="Consolas" pitchFamily="49" charset="0"/>
                <a:cs typeface="Consolas" pitchFamily="49" charset="0"/>
              </a:rPr>
              <a:t>var</a:t>
            </a:r>
            <a:r>
              <a:rPr lang="en-US" dirty="0">
                <a:latin typeface="Consolas" pitchFamily="49" charset="0"/>
                <a:cs typeface="Consolas" pitchFamily="49" charset="0"/>
              </a:rPr>
              <a:t> </a:t>
            </a:r>
            <a:r>
              <a:rPr lang="en-US" dirty="0" err="1" smtClean="0">
                <a:latin typeface="Consolas" pitchFamily="49" charset="0"/>
                <a:cs typeface="Consolas" pitchFamily="49" charset="0"/>
              </a:rPr>
              <a:t>cctx</a:t>
            </a:r>
            <a:r>
              <a:rPr lang="en-US" dirty="0" smtClean="0">
                <a:latin typeface="Consolas" pitchFamily="49" charset="0"/>
                <a:cs typeface="Consolas" pitchFamily="49" charset="0"/>
              </a:rPr>
              <a:t> = </a:t>
            </a:r>
            <a:r>
              <a:rPr lang="en-US" dirty="0" err="1">
                <a:latin typeface="Consolas" pitchFamily="49" charset="0"/>
                <a:cs typeface="Consolas" pitchFamily="49" charset="0"/>
              </a:rPr>
              <a:t>spContext.CreateUserClientContextForSPHost</a:t>
            </a:r>
            <a:r>
              <a:rPr lang="en-US" dirty="0">
                <a:latin typeface="Consolas" pitchFamily="49" charset="0"/>
                <a:cs typeface="Consolas" pitchFamily="49" charset="0"/>
              </a:rPr>
              <a:t>())</a:t>
            </a:r>
          </a:p>
          <a:p>
            <a:pPr defTabSz="914400" fontAlgn="base">
              <a:lnSpc>
                <a:spcPct val="90000"/>
              </a:lnSpc>
              <a:spcBef>
                <a:spcPct val="0"/>
              </a:spcBef>
              <a:spcAft>
                <a:spcPts val="494"/>
              </a:spcAft>
            </a:pPr>
            <a:r>
              <a:rPr lang="en-US" dirty="0" smtClean="0">
                <a:latin typeface="Consolas" pitchFamily="49" charset="0"/>
                <a:cs typeface="Consolas" pitchFamily="49" charset="0"/>
              </a:rPr>
              <a:t>{</a:t>
            </a:r>
            <a:endParaRPr lang="en-US" dirty="0">
              <a:latin typeface="Consolas" pitchFamily="49" charset="0"/>
              <a:cs typeface="Consolas" pitchFamily="49" charset="0"/>
            </a:endParaRPr>
          </a:p>
          <a:p>
            <a:pPr defTabSz="914400" fontAlgn="base">
              <a:lnSpc>
                <a:spcPct val="90000"/>
              </a:lnSpc>
              <a:spcBef>
                <a:spcPct val="0"/>
              </a:spcBef>
              <a:spcAft>
                <a:spcPts val="494"/>
              </a:spcAft>
            </a:pPr>
            <a:r>
              <a:rPr lang="en-US" dirty="0" smtClean="0">
                <a:solidFill>
                  <a:srgbClr val="0070C0"/>
                </a:solidFill>
                <a:latin typeface="Consolas" pitchFamily="49" charset="0"/>
                <a:cs typeface="Consolas" pitchFamily="49" charset="0"/>
              </a:rPr>
              <a:t>    </a:t>
            </a:r>
            <a:r>
              <a:rPr lang="en-US" dirty="0" err="1" smtClean="0">
                <a:solidFill>
                  <a:srgbClr val="0070C0"/>
                </a:solidFill>
                <a:latin typeface="Consolas" pitchFamily="49" charset="0"/>
                <a:cs typeface="Consolas" pitchFamily="49" charset="0"/>
              </a:rPr>
              <a:t>KeywordQuery</a:t>
            </a:r>
            <a:r>
              <a:rPr lang="en-US" dirty="0" smtClean="0">
                <a:solidFill>
                  <a:srgbClr val="0070C0"/>
                </a:solidFill>
                <a:latin typeface="Consolas" pitchFamily="49" charset="0"/>
                <a:cs typeface="Consolas" pitchFamily="49" charset="0"/>
              </a:rPr>
              <a:t> </a:t>
            </a:r>
            <a:r>
              <a:rPr lang="en-US" dirty="0">
                <a:solidFill>
                  <a:sysClr val="windowText" lastClr="000000"/>
                </a:solidFill>
                <a:latin typeface="Consolas" pitchFamily="49" charset="0"/>
                <a:cs typeface="Consolas" pitchFamily="49" charset="0"/>
              </a:rPr>
              <a:t>query = new </a:t>
            </a:r>
            <a:r>
              <a:rPr lang="en-US" dirty="0" err="1">
                <a:solidFill>
                  <a:srgbClr val="0070C0"/>
                </a:solidFill>
                <a:latin typeface="Consolas" pitchFamily="49" charset="0"/>
                <a:cs typeface="Consolas" pitchFamily="49" charset="0"/>
              </a:rPr>
              <a:t>KeywordQuery</a:t>
            </a:r>
            <a:r>
              <a:rPr lang="en-US" dirty="0">
                <a:solidFill>
                  <a:sysClr val="windowText" lastClr="000000"/>
                </a:solidFill>
                <a:latin typeface="Consolas" pitchFamily="49" charset="0"/>
                <a:cs typeface="Consolas" pitchFamily="49" charset="0"/>
              </a:rPr>
              <a:t>(</a:t>
            </a:r>
            <a:r>
              <a:rPr lang="en-US" dirty="0" err="1">
                <a:solidFill>
                  <a:sysClr val="windowText" lastClr="000000"/>
                </a:solidFill>
                <a:latin typeface="Consolas" pitchFamily="49" charset="0"/>
                <a:cs typeface="Consolas" pitchFamily="49" charset="0"/>
              </a:rPr>
              <a:t>cctx</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r>
              <a:rPr lang="en-US" dirty="0" smtClean="0">
                <a:solidFill>
                  <a:sysClr val="windowText" lastClr="000000"/>
                </a:solidFill>
                <a:latin typeface="Consolas" pitchFamily="49" charset="0"/>
                <a:cs typeface="Consolas" pitchFamily="49" charset="0"/>
              </a:rPr>
              <a:t>    </a:t>
            </a:r>
            <a:r>
              <a:rPr lang="en-US" dirty="0" err="1" smtClean="0">
                <a:solidFill>
                  <a:sysClr val="windowText" lastClr="000000"/>
                </a:solidFill>
                <a:latin typeface="Consolas" pitchFamily="49" charset="0"/>
                <a:cs typeface="Consolas" pitchFamily="49" charset="0"/>
              </a:rPr>
              <a:t>query.QueryText</a:t>
            </a:r>
            <a:r>
              <a:rPr lang="en-US" dirty="0" smtClean="0">
                <a:solidFill>
                  <a:sysClr val="windowText" lastClr="000000"/>
                </a:solidFill>
                <a:latin typeface="Consolas" pitchFamily="49" charset="0"/>
                <a:cs typeface="Consolas" pitchFamily="49" charset="0"/>
              </a:rPr>
              <a:t> </a:t>
            </a:r>
            <a:r>
              <a:rPr lang="en-US" dirty="0">
                <a:solidFill>
                  <a:sysClr val="windowText" lastClr="000000"/>
                </a:solidFill>
                <a:latin typeface="Consolas" pitchFamily="49" charset="0"/>
                <a:cs typeface="Consolas" pitchFamily="49" charset="0"/>
              </a:rPr>
              <a:t>= </a:t>
            </a:r>
            <a:r>
              <a:rPr lang="en-US" dirty="0">
                <a:solidFill>
                  <a:srgbClr val="C00000"/>
                </a:solidFill>
                <a:latin typeface="Consolas" pitchFamily="49" charset="0"/>
                <a:cs typeface="Consolas" pitchFamily="49" charset="0"/>
              </a:rPr>
              <a:t>"{KQL</a:t>
            </a:r>
            <a:r>
              <a:rPr lang="en-US" dirty="0" smtClean="0">
                <a:solidFill>
                  <a:srgbClr val="C00000"/>
                </a:solidFill>
                <a:latin typeface="Consolas" pitchFamily="49" charset="0"/>
                <a:cs typeface="Consolas" pitchFamily="49" charset="0"/>
              </a:rPr>
              <a:t>}"</a:t>
            </a:r>
            <a:r>
              <a:rPr lang="en-US" dirty="0" smtClean="0">
                <a:solidFill>
                  <a:sysClr val="windowText" lastClr="000000"/>
                </a:solidFill>
                <a:latin typeface="Consolas" pitchFamily="49" charset="0"/>
                <a:cs typeface="Consolas" pitchFamily="49" charset="0"/>
              </a:rPr>
              <a:t>;</a:t>
            </a:r>
            <a:endParaRPr lang="en-US" dirty="0">
              <a:solidFill>
                <a:sysClr val="windowText" lastClr="000000"/>
              </a:solidFill>
              <a:latin typeface="Consolas" pitchFamily="49" charset="0"/>
              <a:cs typeface="Consolas" pitchFamily="49" charset="0"/>
            </a:endParaRPr>
          </a:p>
          <a:p>
            <a:pPr defTabSz="914400" fontAlgn="base">
              <a:lnSpc>
                <a:spcPct val="90000"/>
              </a:lnSpc>
              <a:spcBef>
                <a:spcPct val="0"/>
              </a:spcBef>
              <a:spcAft>
                <a:spcPts val="494"/>
              </a:spcAft>
            </a:pPr>
            <a:r>
              <a:rPr lang="en-US" dirty="0" smtClean="0">
                <a:solidFill>
                  <a:srgbClr val="0070C0"/>
                </a:solidFill>
                <a:latin typeface="Consolas" pitchFamily="49" charset="0"/>
                <a:cs typeface="Consolas" pitchFamily="49" charset="0"/>
              </a:rPr>
              <a:t>    </a:t>
            </a:r>
            <a:r>
              <a:rPr lang="en-US" dirty="0" err="1" smtClean="0">
                <a:solidFill>
                  <a:srgbClr val="0070C0"/>
                </a:solidFill>
                <a:latin typeface="Consolas" pitchFamily="49" charset="0"/>
                <a:cs typeface="Consolas" pitchFamily="49" charset="0"/>
              </a:rPr>
              <a:t>SearchExecutor</a:t>
            </a:r>
            <a:r>
              <a:rPr lang="en-US" dirty="0" smtClean="0">
                <a:solidFill>
                  <a:sysClr val="windowText" lastClr="000000"/>
                </a:solidFill>
                <a:latin typeface="Consolas" pitchFamily="49" charset="0"/>
                <a:cs typeface="Consolas" pitchFamily="49" charset="0"/>
              </a:rPr>
              <a:t> </a:t>
            </a:r>
            <a:r>
              <a:rPr lang="en-US" dirty="0">
                <a:solidFill>
                  <a:sysClr val="windowText" lastClr="000000"/>
                </a:solidFill>
                <a:latin typeface="Consolas" pitchFamily="49" charset="0"/>
                <a:cs typeface="Consolas" pitchFamily="49" charset="0"/>
              </a:rPr>
              <a:t>executor = new </a:t>
            </a:r>
            <a:r>
              <a:rPr lang="en-US" dirty="0" err="1">
                <a:solidFill>
                  <a:srgbClr val="0070C0"/>
                </a:solidFill>
                <a:latin typeface="Consolas" pitchFamily="49" charset="0"/>
                <a:cs typeface="Consolas" pitchFamily="49" charset="0"/>
              </a:rPr>
              <a:t>SearchExecutor</a:t>
            </a:r>
            <a:r>
              <a:rPr lang="en-US" dirty="0">
                <a:solidFill>
                  <a:sysClr val="windowText" lastClr="000000"/>
                </a:solidFill>
                <a:latin typeface="Consolas" pitchFamily="49" charset="0"/>
                <a:cs typeface="Consolas" pitchFamily="49" charset="0"/>
              </a:rPr>
              <a:t>(</a:t>
            </a:r>
            <a:r>
              <a:rPr lang="en-US" dirty="0" err="1">
                <a:solidFill>
                  <a:sysClr val="windowText" lastClr="000000"/>
                </a:solidFill>
                <a:latin typeface="Consolas" pitchFamily="49" charset="0"/>
                <a:cs typeface="Consolas" pitchFamily="49" charset="0"/>
              </a:rPr>
              <a:t>cctx</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r>
              <a:rPr lang="en-US" dirty="0" smtClean="0">
                <a:solidFill>
                  <a:srgbClr val="0070C0"/>
                </a:solidFill>
                <a:latin typeface="Consolas" pitchFamily="49" charset="0"/>
                <a:cs typeface="Consolas" pitchFamily="49" charset="0"/>
              </a:rPr>
              <a:t>    </a:t>
            </a:r>
            <a:r>
              <a:rPr lang="en-US" dirty="0" err="1" smtClean="0">
                <a:solidFill>
                  <a:srgbClr val="0070C0"/>
                </a:solidFill>
                <a:latin typeface="Consolas" pitchFamily="49" charset="0"/>
                <a:cs typeface="Consolas" pitchFamily="49" charset="0"/>
              </a:rPr>
              <a:t>ClientResult</a:t>
            </a:r>
            <a:r>
              <a:rPr lang="en-US" dirty="0" smtClean="0">
                <a:solidFill>
                  <a:sysClr val="windowText" lastClr="000000"/>
                </a:solidFill>
                <a:latin typeface="Consolas" pitchFamily="49" charset="0"/>
                <a:cs typeface="Consolas" pitchFamily="49" charset="0"/>
              </a:rPr>
              <a:t>&lt;</a:t>
            </a:r>
            <a:r>
              <a:rPr lang="en-US" dirty="0" err="1" smtClean="0">
                <a:solidFill>
                  <a:srgbClr val="0070C0"/>
                </a:solidFill>
                <a:latin typeface="Consolas" pitchFamily="49" charset="0"/>
                <a:cs typeface="Consolas" pitchFamily="49" charset="0"/>
              </a:rPr>
              <a:t>ResultTableCollection</a:t>
            </a:r>
            <a:r>
              <a:rPr lang="en-US" dirty="0">
                <a:solidFill>
                  <a:sysClr val="windowText" lastClr="000000"/>
                </a:solidFill>
                <a:latin typeface="Consolas" pitchFamily="49" charset="0"/>
                <a:cs typeface="Consolas" pitchFamily="49" charset="0"/>
              </a:rPr>
              <a:t>&gt; results = </a:t>
            </a:r>
            <a:r>
              <a:rPr lang="en-US" dirty="0" err="1">
                <a:solidFill>
                  <a:sysClr val="windowText" lastClr="000000"/>
                </a:solidFill>
                <a:latin typeface="Consolas" pitchFamily="49" charset="0"/>
                <a:cs typeface="Consolas" pitchFamily="49" charset="0"/>
              </a:rPr>
              <a:t>executor.ExecuteQuery</a:t>
            </a:r>
            <a:r>
              <a:rPr lang="en-US" dirty="0">
                <a:solidFill>
                  <a:sysClr val="windowText" lastClr="000000"/>
                </a:solidFill>
                <a:latin typeface="Consolas" pitchFamily="49" charset="0"/>
                <a:cs typeface="Consolas" pitchFamily="49" charset="0"/>
              </a:rPr>
              <a:t>(query);</a:t>
            </a:r>
          </a:p>
          <a:p>
            <a:pPr defTabSz="914400" fontAlgn="base">
              <a:lnSpc>
                <a:spcPct val="90000"/>
              </a:lnSpc>
              <a:spcBef>
                <a:spcPct val="0"/>
              </a:spcBef>
              <a:spcAft>
                <a:spcPts val="494"/>
              </a:spcAft>
            </a:pPr>
            <a:r>
              <a:rPr lang="en-US" dirty="0" smtClean="0">
                <a:solidFill>
                  <a:sysClr val="windowText" lastClr="000000"/>
                </a:solidFill>
                <a:latin typeface="Consolas" pitchFamily="49" charset="0"/>
                <a:cs typeface="Consolas" pitchFamily="49" charset="0"/>
              </a:rPr>
              <a:t>    </a:t>
            </a:r>
            <a:r>
              <a:rPr lang="en-US" dirty="0" err="1" smtClean="0">
                <a:solidFill>
                  <a:sysClr val="windowText" lastClr="000000"/>
                </a:solidFill>
                <a:latin typeface="Consolas" pitchFamily="49" charset="0"/>
                <a:cs typeface="Consolas" pitchFamily="49" charset="0"/>
              </a:rPr>
              <a:t>cctx.ExecuteQuery</a:t>
            </a:r>
            <a:r>
              <a:rPr lang="en-US" dirty="0">
                <a:solidFill>
                  <a:sysClr val="windowText" lastClr="000000"/>
                </a:solidFill>
                <a:latin typeface="Consolas" pitchFamily="49" charset="0"/>
                <a:cs typeface="Consolas" pitchFamily="49" charset="0"/>
              </a:rPr>
              <a:t>();</a:t>
            </a:r>
          </a:p>
          <a:p>
            <a:pPr defTabSz="914400" fontAlgn="base">
              <a:lnSpc>
                <a:spcPct val="90000"/>
              </a:lnSpc>
              <a:spcBef>
                <a:spcPct val="0"/>
              </a:spcBef>
              <a:spcAft>
                <a:spcPts val="494"/>
              </a:spcAft>
            </a:pPr>
            <a:r>
              <a:rPr lang="en-US" dirty="0" smtClean="0">
                <a:latin typeface="Consolas" pitchFamily="49" charset="0"/>
                <a:cs typeface="Consolas" pitchFamily="49" charset="0"/>
              </a:rPr>
              <a:t>}</a:t>
            </a:r>
          </a:p>
        </p:txBody>
      </p:sp>
    </p:spTree>
    <p:extLst>
      <p:ext uri="{BB962C8B-B14F-4D97-AF65-F5344CB8AC3E}">
        <p14:creationId xmlns:p14="http://schemas.microsoft.com/office/powerpoint/2010/main" val="385123247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 Permissions</a:t>
            </a:r>
            <a:endParaRPr lang="en-US" dirty="0"/>
          </a:p>
        </p:txBody>
      </p:sp>
      <p:sp>
        <p:nvSpPr>
          <p:cNvPr id="4" name="Text Placeholder 2"/>
          <p:cNvSpPr txBox="1">
            <a:spLocks/>
          </p:cNvSpPr>
          <p:nvPr/>
        </p:nvSpPr>
        <p:spPr>
          <a:xfrm>
            <a:off x="519112" y="1285875"/>
            <a:ext cx="11310938" cy="1810614"/>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3200" dirty="0" smtClean="0"/>
              <a:t>&lt;</a:t>
            </a:r>
            <a:r>
              <a:rPr lang="fr-FR" sz="3200" dirty="0" err="1" smtClean="0"/>
              <a:t>AppPermissionRequest</a:t>
            </a:r>
            <a:r>
              <a:rPr lang="fr-FR" sz="3200" dirty="0" smtClean="0"/>
              <a:t> Scope=http://sharepoint/search</a:t>
            </a:r>
          </a:p>
          <a:p>
            <a:pPr marL="0" indent="0">
              <a:buNone/>
            </a:pPr>
            <a:r>
              <a:rPr lang="fr-FR" sz="3200" dirty="0" smtClean="0"/>
              <a:t>                                       Right="</a:t>
            </a:r>
            <a:r>
              <a:rPr lang="fr-FR" sz="3200" dirty="0" err="1" smtClean="0"/>
              <a:t>QueryAsUserIgnoreAppPrincipal</a:t>
            </a:r>
            <a:r>
              <a:rPr lang="fr-FR" sz="3200" dirty="0" smtClean="0"/>
              <a:t>" /&gt;</a:t>
            </a:r>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613" y="3096489"/>
            <a:ext cx="6756170" cy="2356251"/>
          </a:xfrm>
          <a:prstGeom prst="rect">
            <a:avLst/>
          </a:prstGeom>
          <a:ln>
            <a:solidFill>
              <a:schemeClr val="bg1">
                <a:lumMod val="65000"/>
              </a:schemeClr>
            </a:solidFill>
          </a:ln>
        </p:spPr>
      </p:pic>
    </p:spTree>
    <p:extLst>
      <p:ext uri="{BB962C8B-B14F-4D97-AF65-F5344CB8AC3E}">
        <p14:creationId xmlns:p14="http://schemas.microsoft.com/office/powerpoint/2010/main" val="3219025322"/>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GB" sz="2400" dirty="0"/>
              <a:t>https://</a:t>
            </a:r>
            <a:r>
              <a:rPr lang="en-GB" sz="2400" dirty="0" smtClean="0"/>
              <a:t>github.com/OfficeDev/TrainingContent/tree/master/O3656-6%20Deep%20Dive%20into%20Search%20Scenarios%20in%20Office%20365/Demos/EmployeeDirectory </a:t>
            </a:r>
            <a:endParaRPr lang="en-GB" sz="2400" dirty="0"/>
          </a:p>
        </p:txBody>
      </p:sp>
      <p:sp>
        <p:nvSpPr>
          <p:cNvPr id="6" name="Text Placeholder 5"/>
          <p:cNvSpPr>
            <a:spLocks noGrp="1"/>
          </p:cNvSpPr>
          <p:nvPr>
            <p:ph type="body" sz="quarter" idx="10"/>
          </p:nvPr>
        </p:nvSpPr>
        <p:spPr/>
        <p:txBody>
          <a:bodyPr/>
          <a:lstStyle/>
          <a:p>
            <a:r>
              <a:rPr lang="en-US" dirty="0" smtClean="0"/>
              <a:t>Demo</a:t>
            </a:r>
            <a:endParaRPr lang="en-GB" dirty="0"/>
          </a:p>
        </p:txBody>
      </p:sp>
      <p:sp>
        <p:nvSpPr>
          <p:cNvPr id="7" name="Text Placeholder 6"/>
          <p:cNvSpPr>
            <a:spLocks noGrp="1"/>
          </p:cNvSpPr>
          <p:nvPr>
            <p:ph type="body" sz="quarter" idx="11"/>
          </p:nvPr>
        </p:nvSpPr>
        <p:spPr/>
        <p:txBody>
          <a:bodyPr/>
          <a:lstStyle/>
          <a:p>
            <a:r>
              <a:rPr lang="en-US" dirty="0" smtClean="0"/>
              <a:t>Search Based </a:t>
            </a:r>
            <a:r>
              <a:rPr lang="en-US" dirty="0" smtClean="0"/>
              <a:t>Add-ins</a:t>
            </a:r>
            <a:endParaRPr lang="en-GB" dirty="0"/>
          </a:p>
        </p:txBody>
      </p:sp>
    </p:spTree>
    <p:extLst>
      <p:ext uri="{BB962C8B-B14F-4D97-AF65-F5344CB8AC3E}">
        <p14:creationId xmlns:p14="http://schemas.microsoft.com/office/powerpoint/2010/main" val="39483176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sp>
        <p:nvSpPr>
          <p:cNvPr id="3" name="Title 2"/>
          <p:cNvSpPr>
            <a:spLocks noGrp="1"/>
          </p:cNvSpPr>
          <p:nvPr>
            <p:ph type="title"/>
          </p:nvPr>
        </p:nvSpPr>
        <p:spPr/>
        <p:txBody>
          <a:bodyPr/>
          <a:lstStyle/>
          <a:p>
            <a:r>
              <a:rPr lang="en-US" dirty="0" smtClean="0"/>
              <a:t>Recommendations</a:t>
            </a:r>
            <a:endParaRPr lang="en-GB" dirty="0"/>
          </a:p>
        </p:txBody>
      </p:sp>
      <p:grpSp>
        <p:nvGrpSpPr>
          <p:cNvPr id="2" name="Group 1"/>
          <p:cNvGrpSpPr/>
          <p:nvPr/>
        </p:nvGrpSpPr>
        <p:grpSpPr>
          <a:xfrm>
            <a:off x="1133989" y="2586526"/>
            <a:ext cx="2235590" cy="1856845"/>
            <a:chOff x="959491" y="2498313"/>
            <a:chExt cx="2235590" cy="1856845"/>
          </a:xfrm>
        </p:grpSpPr>
        <p:sp>
          <p:nvSpPr>
            <p:cNvPr id="22" name="TextBox 21"/>
            <p:cNvSpPr txBox="1"/>
            <p:nvPr/>
          </p:nvSpPr>
          <p:spPr>
            <a:xfrm>
              <a:off x="1444409" y="3524161"/>
              <a:ext cx="1750672" cy="830997"/>
            </a:xfrm>
            <a:prstGeom prst="rect">
              <a:avLst/>
            </a:prstGeom>
            <a:noFill/>
          </p:spPr>
          <p:txBody>
            <a:bodyPr wrap="none" lIns="0" tIns="0" rIns="0" bIns="0" rtlCol="0">
              <a:spAutoFit/>
            </a:bodyPr>
            <a:lstStyle/>
            <a:p>
              <a:pPr algn="ctr"/>
              <a:r>
                <a:rPr lang="en-GB" spc="-70" dirty="0" smtClean="0">
                  <a:solidFill>
                    <a:schemeClr val="bg1"/>
                  </a:solidFill>
                </a:rPr>
                <a:t>Out of the box </a:t>
              </a:r>
              <a:br>
                <a:rPr lang="en-GB" spc="-70" dirty="0" smtClean="0">
                  <a:solidFill>
                    <a:schemeClr val="bg1"/>
                  </a:solidFill>
                </a:rPr>
              </a:br>
              <a:r>
                <a:rPr lang="en-GB" spc="-70" dirty="0" smtClean="0">
                  <a:solidFill>
                    <a:schemeClr val="bg1"/>
                  </a:solidFill>
                </a:rPr>
                <a:t>capabilities can be </a:t>
              </a:r>
              <a:br>
                <a:rPr lang="en-GB" spc="-70" dirty="0" smtClean="0">
                  <a:solidFill>
                    <a:schemeClr val="bg1"/>
                  </a:solidFill>
                </a:rPr>
              </a:br>
              <a:r>
                <a:rPr lang="en-GB" spc="-70" dirty="0" smtClean="0">
                  <a:solidFill>
                    <a:schemeClr val="bg1"/>
                  </a:solidFill>
                </a:rPr>
                <a:t>easily extended</a:t>
              </a:r>
            </a:p>
          </p:txBody>
        </p:sp>
        <p:pic>
          <p:nvPicPr>
            <p:cNvPr id="70" name="Picture 69"/>
            <p:cNvPicPr>
              <a:picLocks noChangeAspect="1"/>
            </p:cNvPicPr>
            <p:nvPr/>
          </p:nvPicPr>
          <p:blipFill>
            <a:blip r:embed="rId2"/>
            <a:stretch>
              <a:fillRect/>
            </a:stretch>
          </p:blipFill>
          <p:spPr>
            <a:xfrm rot="2321826">
              <a:off x="1240201" y="2498313"/>
              <a:ext cx="475439" cy="1654525"/>
            </a:xfrm>
            <a:prstGeom prst="rect">
              <a:avLst/>
            </a:prstGeom>
          </p:spPr>
        </p:pic>
        <p:pic>
          <p:nvPicPr>
            <p:cNvPr id="71" name="Picture 70"/>
            <p:cNvPicPr>
              <a:picLocks noChangeAspect="1"/>
            </p:cNvPicPr>
            <p:nvPr/>
          </p:nvPicPr>
          <p:blipFill>
            <a:blip r:embed="rId3"/>
            <a:stretch>
              <a:fillRect/>
            </a:stretch>
          </p:blipFill>
          <p:spPr>
            <a:xfrm>
              <a:off x="1218623" y="2731338"/>
              <a:ext cx="233947" cy="792823"/>
            </a:xfrm>
            <a:prstGeom prst="rect">
              <a:avLst/>
            </a:prstGeom>
          </p:spPr>
        </p:pic>
        <p:pic>
          <p:nvPicPr>
            <p:cNvPr id="72" name="Picture 71"/>
            <p:cNvPicPr>
              <a:picLocks noChangeAspect="1"/>
            </p:cNvPicPr>
            <p:nvPr/>
          </p:nvPicPr>
          <p:blipFill>
            <a:blip r:embed="rId4"/>
            <a:stretch>
              <a:fillRect/>
            </a:stretch>
          </p:blipFill>
          <p:spPr>
            <a:xfrm>
              <a:off x="959491" y="2615251"/>
              <a:ext cx="169032" cy="1605804"/>
            </a:xfrm>
            <a:prstGeom prst="rect">
              <a:avLst/>
            </a:prstGeom>
          </p:spPr>
        </p:pic>
        <p:pic>
          <p:nvPicPr>
            <p:cNvPr id="73" name="Picture 72"/>
            <p:cNvPicPr>
              <a:picLocks noChangeAspect="1"/>
            </p:cNvPicPr>
            <p:nvPr/>
          </p:nvPicPr>
          <p:blipFill>
            <a:blip r:embed="rId5"/>
            <a:stretch>
              <a:fillRect/>
            </a:stretch>
          </p:blipFill>
          <p:spPr>
            <a:xfrm rot="5400000">
              <a:off x="2007375" y="2637864"/>
              <a:ext cx="436668" cy="1239571"/>
            </a:xfrm>
            <a:prstGeom prst="rect">
              <a:avLst/>
            </a:prstGeom>
          </p:spPr>
        </p:pic>
      </p:grpSp>
      <p:grpSp>
        <p:nvGrpSpPr>
          <p:cNvPr id="4" name="Group 3"/>
          <p:cNvGrpSpPr/>
          <p:nvPr/>
        </p:nvGrpSpPr>
        <p:grpSpPr>
          <a:xfrm>
            <a:off x="4128591" y="2667354"/>
            <a:ext cx="1550553" cy="1678024"/>
            <a:chOff x="3979683" y="2773385"/>
            <a:chExt cx="1550553" cy="1678024"/>
          </a:xfrm>
        </p:grpSpPr>
        <p:sp>
          <p:nvSpPr>
            <p:cNvPr id="23" name="TextBox 22"/>
            <p:cNvSpPr txBox="1"/>
            <p:nvPr/>
          </p:nvSpPr>
          <p:spPr>
            <a:xfrm>
              <a:off x="3979683" y="3897411"/>
              <a:ext cx="1550553" cy="553998"/>
            </a:xfrm>
            <a:prstGeom prst="rect">
              <a:avLst/>
            </a:prstGeom>
            <a:noFill/>
          </p:spPr>
          <p:txBody>
            <a:bodyPr wrap="none" lIns="0" tIns="0" rIns="0" bIns="0" rtlCol="0">
              <a:spAutoFit/>
            </a:bodyPr>
            <a:lstStyle/>
            <a:p>
              <a:pPr algn="ctr"/>
              <a:r>
                <a:rPr lang="en-US" spc="-70" dirty="0" smtClean="0">
                  <a:solidFill>
                    <a:schemeClr val="bg1"/>
                  </a:solidFill>
                </a:rPr>
                <a:t>Remote APIs for </a:t>
              </a:r>
              <a:br>
                <a:rPr lang="en-US" spc="-70" dirty="0" smtClean="0">
                  <a:solidFill>
                    <a:schemeClr val="bg1"/>
                  </a:solidFill>
                </a:rPr>
              </a:br>
              <a:r>
                <a:rPr lang="en-US" spc="-70" dirty="0" smtClean="0">
                  <a:solidFill>
                    <a:schemeClr val="bg1"/>
                  </a:solidFill>
                </a:rPr>
                <a:t>customizations</a:t>
              </a:r>
              <a:endParaRPr lang="en-GB" spc="-70" dirty="0" smtClean="0">
                <a:solidFill>
                  <a:schemeClr val="bg1"/>
                </a:solidFill>
              </a:endParaRPr>
            </a:p>
          </p:txBody>
        </p:sp>
        <p:pic>
          <p:nvPicPr>
            <p:cNvPr id="74" name="Picture 73"/>
            <p:cNvPicPr>
              <a:picLocks noChangeAspect="1"/>
            </p:cNvPicPr>
            <p:nvPr/>
          </p:nvPicPr>
          <p:blipFill>
            <a:blip r:embed="rId6"/>
            <a:stretch>
              <a:fillRect/>
            </a:stretch>
          </p:blipFill>
          <p:spPr>
            <a:xfrm>
              <a:off x="4201725" y="2773385"/>
              <a:ext cx="1106469" cy="1121423"/>
            </a:xfrm>
            <a:prstGeom prst="rect">
              <a:avLst/>
            </a:prstGeom>
          </p:spPr>
        </p:pic>
      </p:grpSp>
      <p:grpSp>
        <p:nvGrpSpPr>
          <p:cNvPr id="6" name="Group 5"/>
          <p:cNvGrpSpPr/>
          <p:nvPr/>
        </p:nvGrpSpPr>
        <p:grpSpPr>
          <a:xfrm>
            <a:off x="6601296" y="2896848"/>
            <a:ext cx="1707006" cy="1334698"/>
            <a:chOff x="6970917" y="2848120"/>
            <a:chExt cx="1707006" cy="1334698"/>
          </a:xfrm>
        </p:grpSpPr>
        <p:sp>
          <p:nvSpPr>
            <p:cNvPr id="24" name="TextBox 23"/>
            <p:cNvSpPr txBox="1"/>
            <p:nvPr/>
          </p:nvSpPr>
          <p:spPr>
            <a:xfrm>
              <a:off x="6970917" y="3628820"/>
              <a:ext cx="1707006" cy="553998"/>
            </a:xfrm>
            <a:prstGeom prst="rect">
              <a:avLst/>
            </a:prstGeom>
            <a:noFill/>
          </p:spPr>
          <p:txBody>
            <a:bodyPr wrap="none" lIns="0" tIns="0" rIns="0" bIns="0" rtlCol="0">
              <a:spAutoFit/>
            </a:bodyPr>
            <a:lstStyle/>
            <a:p>
              <a:pPr algn="ctr"/>
              <a:r>
                <a:rPr lang="en-US" spc="-70" dirty="0" smtClean="0">
                  <a:solidFill>
                    <a:schemeClr val="bg1"/>
                  </a:solidFill>
                </a:rPr>
                <a:t>Display templates</a:t>
              </a:r>
              <a:br>
                <a:rPr lang="en-US" spc="-70" dirty="0" smtClean="0">
                  <a:solidFill>
                    <a:schemeClr val="bg1"/>
                  </a:solidFill>
                </a:rPr>
              </a:br>
              <a:r>
                <a:rPr lang="en-US" spc="-70" dirty="0" smtClean="0">
                  <a:solidFill>
                    <a:schemeClr val="bg1"/>
                  </a:solidFill>
                </a:rPr>
                <a:t>are really powerful</a:t>
              </a:r>
              <a:endParaRPr lang="en-GB" spc="-70" dirty="0" smtClean="0">
                <a:solidFill>
                  <a:schemeClr val="bg1"/>
                </a:solidFill>
              </a:endParaRPr>
            </a:p>
          </p:txBody>
        </p:sp>
        <p:pic>
          <p:nvPicPr>
            <p:cNvPr id="75" name="Picture 74"/>
            <p:cNvPicPr>
              <a:picLocks noChangeAspect="1"/>
            </p:cNvPicPr>
            <p:nvPr/>
          </p:nvPicPr>
          <p:blipFill>
            <a:blip r:embed="rId7"/>
            <a:stretch>
              <a:fillRect/>
            </a:stretch>
          </p:blipFill>
          <p:spPr>
            <a:xfrm rot="5400000">
              <a:off x="7452448" y="2544577"/>
              <a:ext cx="751630" cy="1358716"/>
            </a:xfrm>
            <a:prstGeom prst="rect">
              <a:avLst/>
            </a:prstGeom>
          </p:spPr>
        </p:pic>
      </p:grpSp>
      <p:grpSp>
        <p:nvGrpSpPr>
          <p:cNvPr id="9" name="Group 8"/>
          <p:cNvGrpSpPr/>
          <p:nvPr/>
        </p:nvGrpSpPr>
        <p:grpSpPr>
          <a:xfrm>
            <a:off x="8603004" y="2434949"/>
            <a:ext cx="2964410" cy="2189070"/>
            <a:chOff x="9008757" y="2434949"/>
            <a:chExt cx="2964410" cy="2189070"/>
          </a:xfrm>
        </p:grpSpPr>
        <p:sp>
          <p:nvSpPr>
            <p:cNvPr id="25" name="TextBox 24"/>
            <p:cNvSpPr txBox="1"/>
            <p:nvPr/>
          </p:nvSpPr>
          <p:spPr>
            <a:xfrm>
              <a:off x="10206997" y="3215187"/>
              <a:ext cx="1766170" cy="1107996"/>
            </a:xfrm>
            <a:prstGeom prst="rect">
              <a:avLst/>
            </a:prstGeom>
            <a:noFill/>
          </p:spPr>
          <p:txBody>
            <a:bodyPr wrap="square" lIns="0" tIns="0" rIns="0" bIns="0" rtlCol="0">
              <a:spAutoFit/>
            </a:bodyPr>
            <a:lstStyle/>
            <a:p>
              <a:pPr algn="ctr"/>
              <a:r>
                <a:rPr lang="en-US" spc="-70" dirty="0" smtClean="0">
                  <a:solidFill>
                    <a:schemeClr val="bg1"/>
                  </a:solidFill>
                </a:rPr>
                <a:t>Exporting and importing</a:t>
              </a:r>
              <a:br>
                <a:rPr lang="en-US" spc="-70" dirty="0" smtClean="0">
                  <a:solidFill>
                    <a:schemeClr val="bg1"/>
                  </a:solidFill>
                </a:rPr>
              </a:br>
              <a:r>
                <a:rPr lang="en-US" spc="-70" dirty="0" smtClean="0">
                  <a:solidFill>
                    <a:schemeClr val="bg1"/>
                  </a:solidFill>
                </a:rPr>
                <a:t>search settings with CSOM</a:t>
              </a:r>
              <a:endParaRPr lang="en-GB" spc="-70" dirty="0" smtClean="0">
                <a:solidFill>
                  <a:schemeClr val="bg1"/>
                </a:solidFill>
              </a:endParaRPr>
            </a:p>
          </p:txBody>
        </p:sp>
        <p:pic>
          <p:nvPicPr>
            <p:cNvPr id="76" name="Picture 75"/>
            <p:cNvPicPr>
              <a:picLocks noChangeAspect="1"/>
            </p:cNvPicPr>
            <p:nvPr/>
          </p:nvPicPr>
          <p:blipFill>
            <a:blip r:embed="rId8"/>
            <a:stretch>
              <a:fillRect/>
            </a:stretch>
          </p:blipFill>
          <p:spPr>
            <a:xfrm>
              <a:off x="9008757" y="2434949"/>
              <a:ext cx="2189070" cy="2189070"/>
            </a:xfrm>
            <a:prstGeom prst="rect">
              <a:avLst/>
            </a:prstGeom>
          </p:spPr>
        </p:pic>
      </p:grpSp>
    </p:spTree>
    <p:extLst>
      <p:ext uri="{BB962C8B-B14F-4D97-AF65-F5344CB8AC3E}">
        <p14:creationId xmlns:p14="http://schemas.microsoft.com/office/powerpoint/2010/main" val="15051631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42" presetClass="entr" presetSubtype="0" fill="hold" nodeType="withEffect">
                                  <p:stCondLst>
                                    <p:cond delay="15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3340220953"/>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5784"/>
            <a:ext cx="5800305" cy="2568355"/>
          </a:xfrm>
          <a:prstGeom prst="rect">
            <a:avLst/>
          </a:prstGeom>
        </p:spPr>
      </p:pic>
      <p:sp>
        <p:nvSpPr>
          <p:cNvPr id="10" name="Rectangle 9" hidden="1"/>
          <p:cNvSpPr/>
          <p:nvPr/>
        </p:nvSpPr>
        <p:spPr bwMode="auto">
          <a:xfrm>
            <a:off x="1529764" y="1860183"/>
            <a:ext cx="4626412" cy="413710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262" tIns="107412" rIns="134262" bIns="107412" numCol="1" spcCol="0" rtlCol="0" fromWordArt="0" anchor="t" anchorCtr="0" forceAA="0" compatLnSpc="1">
            <a:prstTxWarp prst="textNoShape">
              <a:avLst/>
            </a:prstTxWarp>
            <a:noAutofit/>
          </a:bodyPr>
          <a:lstStyle/>
          <a:p>
            <a:pPr algn="ctr" defTabSz="684605">
              <a:lnSpc>
                <a:spcPct val="90000"/>
              </a:lnSpc>
            </a:pPr>
            <a:endParaRPr lang="en-US" sz="1761" dirty="0">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p:cNvSpPr txBox="1"/>
          <p:nvPr/>
        </p:nvSpPr>
        <p:spPr>
          <a:xfrm>
            <a:off x="801356" y="4205315"/>
            <a:ext cx="4998949" cy="2373731"/>
          </a:xfrm>
          <a:prstGeom prst="rect">
            <a:avLst/>
          </a:prstGeom>
          <a:noFill/>
        </p:spPr>
        <p:txBody>
          <a:bodyPr wrap="square" lIns="134262" tIns="107412" rIns="134262" bIns="107412" rtlCol="0">
            <a:spAutoFit/>
          </a:bodyPr>
          <a:lstStyle/>
          <a:p>
            <a:pPr defTabSz="684670">
              <a:lnSpc>
                <a:spcPct val="90000"/>
              </a:lnSpc>
              <a:spcAft>
                <a:spcPts val="441"/>
              </a:spcAft>
            </a:pPr>
            <a:r>
              <a:rPr lang="en-US" sz="3528" u="sng" dirty="0">
                <a:solidFill>
                  <a:schemeClr val="tx1">
                    <a:lumMod val="50000"/>
                    <a:lumOff val="50000"/>
                  </a:schemeClr>
                </a:solidFill>
                <a:latin typeface="Segoe UI Light"/>
              </a:rPr>
              <a:t>aka.ms/</a:t>
            </a:r>
            <a:r>
              <a:rPr lang="en-US" sz="3528" u="sng" dirty="0" err="1">
                <a:solidFill>
                  <a:schemeClr val="tx1">
                    <a:lumMod val="50000"/>
                    <a:lumOff val="50000"/>
                  </a:schemeClr>
                </a:solidFill>
                <a:latin typeface="Segoe UI Light"/>
              </a:rPr>
              <a:t>OfficeDevPnP</a:t>
            </a:r>
            <a:endParaRPr lang="en-US" sz="3528" u="sng" dirty="0">
              <a:solidFill>
                <a:schemeClr val="tx1">
                  <a:lumMod val="50000"/>
                  <a:lumOff val="50000"/>
                </a:schemeClr>
              </a:solidFill>
              <a:latin typeface="Segoe UI Light"/>
            </a:endParaRPr>
          </a:p>
          <a:p>
            <a:pPr defTabSz="684670">
              <a:lnSpc>
                <a:spcPct val="90000"/>
              </a:lnSpc>
              <a:spcAft>
                <a:spcPts val="441"/>
              </a:spcAft>
            </a:pPr>
            <a:endParaRPr lang="en-US" sz="2352" u="sng" dirty="0">
              <a:solidFill>
                <a:schemeClr val="tx1">
                  <a:lumMod val="50000"/>
                  <a:lumOff val="50000"/>
                </a:schemeClr>
              </a:solidFill>
              <a:latin typeface="Segoe UI Light"/>
            </a:endParaRPr>
          </a:p>
          <a:p>
            <a:pPr defTabSz="684670">
              <a:lnSpc>
                <a:spcPct val="90000"/>
              </a:lnSpc>
              <a:spcAft>
                <a:spcPts val="441"/>
              </a:spcAft>
            </a:pPr>
            <a:r>
              <a:rPr lang="en-US" sz="1960" u="sng" dirty="0">
                <a:solidFill>
                  <a:schemeClr val="tx1">
                    <a:lumMod val="50000"/>
                    <a:lumOff val="50000"/>
                  </a:schemeClr>
                </a:solidFill>
                <a:latin typeface="Segoe UI Light"/>
              </a:rPr>
              <a:t>aka.ms/</a:t>
            </a:r>
            <a:r>
              <a:rPr lang="en-US" sz="1960" u="sng" dirty="0" err="1">
                <a:solidFill>
                  <a:schemeClr val="tx1">
                    <a:lumMod val="50000"/>
                    <a:lumOff val="50000"/>
                  </a:schemeClr>
                </a:solidFill>
                <a:latin typeface="Segoe UI Light"/>
              </a:rPr>
              <a:t>OfficeDevPnPYammer</a:t>
            </a:r>
            <a:endParaRPr lang="en-US" sz="1960" u="sng" dirty="0">
              <a:solidFill>
                <a:schemeClr val="tx1">
                  <a:lumMod val="50000"/>
                  <a:lumOff val="50000"/>
                </a:schemeClr>
              </a:solidFill>
              <a:latin typeface="Segoe UI Light"/>
            </a:endParaRPr>
          </a:p>
          <a:p>
            <a:pPr defTabSz="684670">
              <a:lnSpc>
                <a:spcPct val="90000"/>
              </a:lnSpc>
              <a:spcAft>
                <a:spcPts val="441"/>
              </a:spcAft>
            </a:pPr>
            <a:r>
              <a:rPr lang="en-US" sz="1960" u="sng" dirty="0">
                <a:solidFill>
                  <a:schemeClr val="tx1">
                    <a:lumMod val="50000"/>
                    <a:lumOff val="50000"/>
                  </a:schemeClr>
                </a:solidFill>
                <a:latin typeface="Segoe UI Light"/>
              </a:rPr>
              <a:t>aka.ms/</a:t>
            </a:r>
            <a:r>
              <a:rPr lang="en-US" sz="1960" u="sng" dirty="0" err="1">
                <a:solidFill>
                  <a:schemeClr val="tx1">
                    <a:lumMod val="50000"/>
                    <a:lumOff val="50000"/>
                  </a:schemeClr>
                </a:solidFill>
                <a:latin typeface="Segoe UI Light"/>
              </a:rPr>
              <a:t>OfficeDevPnPMSDN</a:t>
            </a:r>
            <a:endParaRPr lang="en-US" sz="1960" u="sng" dirty="0">
              <a:solidFill>
                <a:schemeClr val="tx1">
                  <a:lumMod val="50000"/>
                  <a:lumOff val="50000"/>
                </a:schemeClr>
              </a:solidFill>
              <a:latin typeface="Segoe UI Light"/>
            </a:endParaRPr>
          </a:p>
          <a:p>
            <a:pPr defTabSz="684670">
              <a:lnSpc>
                <a:spcPct val="90000"/>
              </a:lnSpc>
              <a:spcAft>
                <a:spcPts val="441"/>
              </a:spcAft>
            </a:pPr>
            <a:r>
              <a:rPr lang="en-US" sz="1960" u="sng" dirty="0">
                <a:solidFill>
                  <a:schemeClr val="tx1">
                    <a:lumMod val="50000"/>
                    <a:lumOff val="50000"/>
                  </a:schemeClr>
                </a:solidFill>
                <a:latin typeface="Segoe UI Light"/>
              </a:rPr>
              <a:t>aka.ms/</a:t>
            </a:r>
            <a:r>
              <a:rPr lang="en-US" sz="1960" u="sng" dirty="0" err="1">
                <a:solidFill>
                  <a:schemeClr val="tx1">
                    <a:lumMod val="50000"/>
                    <a:lumOff val="50000"/>
                  </a:schemeClr>
                </a:solidFill>
                <a:latin typeface="Segoe UI Light"/>
              </a:rPr>
              <a:t>OfficeDevPnPVideos</a:t>
            </a:r>
            <a:endParaRPr lang="en-US" sz="1960" u="sng" dirty="0">
              <a:solidFill>
                <a:schemeClr val="tx1">
                  <a:lumMod val="50000"/>
                  <a:lumOff val="50000"/>
                </a:schemeClr>
              </a:solidFill>
              <a:latin typeface="Segoe UI Light"/>
            </a:endParaRPr>
          </a:p>
          <a:p>
            <a:pPr defTabSz="684670">
              <a:lnSpc>
                <a:spcPct val="90000"/>
              </a:lnSpc>
              <a:spcAft>
                <a:spcPts val="441"/>
              </a:spcAft>
            </a:pPr>
            <a:r>
              <a:rPr lang="en-US" sz="1960" u="sng" dirty="0">
                <a:solidFill>
                  <a:schemeClr val="tx1">
                    <a:lumMod val="50000"/>
                    <a:lumOff val="50000"/>
                  </a:schemeClr>
                </a:solidFill>
                <a:latin typeface="Segoe UI Light"/>
              </a:rPr>
              <a:t>aka.ms/</a:t>
            </a:r>
            <a:r>
              <a:rPr lang="en-US" sz="1960" u="sng" dirty="0" err="1">
                <a:solidFill>
                  <a:schemeClr val="tx1">
                    <a:lumMod val="50000"/>
                    <a:lumOff val="50000"/>
                  </a:schemeClr>
                </a:solidFill>
                <a:latin typeface="Segoe UI Light"/>
              </a:rPr>
              <a:t>OfficeDevPnPTraining</a:t>
            </a:r>
            <a:endParaRPr lang="en-US" sz="2744" u="sng" dirty="0">
              <a:solidFill>
                <a:schemeClr val="tx1">
                  <a:lumMod val="50000"/>
                  <a:lumOff val="50000"/>
                </a:schemeClr>
              </a:solidFill>
              <a:latin typeface="Segoe UI Light"/>
            </a:endParaRPr>
          </a:p>
        </p:txBody>
      </p:sp>
      <p:sp>
        <p:nvSpPr>
          <p:cNvPr id="7" name="TextBox 6"/>
          <p:cNvSpPr txBox="1"/>
          <p:nvPr/>
        </p:nvSpPr>
        <p:spPr>
          <a:xfrm>
            <a:off x="656140" y="2667307"/>
            <a:ext cx="5977920" cy="1015214"/>
          </a:xfrm>
          <a:prstGeom prst="rect">
            <a:avLst/>
          </a:prstGeom>
          <a:noFill/>
        </p:spPr>
        <p:txBody>
          <a:bodyPr wrap="none" rtlCol="0">
            <a:spAutoFit/>
          </a:bodyPr>
          <a:lstStyle/>
          <a:p>
            <a:pPr algn="ctr"/>
            <a:r>
              <a:rPr lang="en-US" sz="5997" dirty="0">
                <a:latin typeface="Segoe UI Light" panose="020B0502040204020203" pitchFamily="34" charset="0"/>
                <a:cs typeface="Segoe UI Light" panose="020B0502040204020203" pitchFamily="34" charset="0"/>
              </a:rPr>
              <a:t>“Sharing is caring”</a:t>
            </a:r>
            <a:endParaRPr lang="en-GB" sz="5997" dirty="0">
              <a:latin typeface="Segoe UI Light" panose="020B0502040204020203" pitchFamily="34" charset="0"/>
              <a:cs typeface="Segoe UI Light" panose="020B0502040204020203" pitchFamily="34" charset="0"/>
            </a:endParaRPr>
          </a:p>
        </p:txBody>
      </p:sp>
      <p:pic>
        <p:nvPicPr>
          <p:cNvPr id="2" name="Picture 1"/>
          <p:cNvPicPr>
            <a:picLocks noChangeAspect="1"/>
          </p:cNvPicPr>
          <p:nvPr/>
        </p:nvPicPr>
        <p:blipFill>
          <a:blip r:embed="rId4"/>
          <a:stretch>
            <a:fillRect/>
          </a:stretch>
        </p:blipFill>
        <p:spPr>
          <a:xfrm>
            <a:off x="7294172" y="1380"/>
            <a:ext cx="4897856" cy="11762836"/>
          </a:xfrm>
          <a:prstGeom prst="rect">
            <a:avLst/>
          </a:prstGeom>
        </p:spPr>
      </p:pic>
    </p:spTree>
    <p:extLst>
      <p:ext uri="{BB962C8B-B14F-4D97-AF65-F5344CB8AC3E}">
        <p14:creationId xmlns:p14="http://schemas.microsoft.com/office/powerpoint/2010/main" val="28723372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1059" y="1118530"/>
            <a:ext cx="3954528" cy="898463"/>
          </a:xfrm>
          <a:prstGeom prst="rect">
            <a:avLst/>
          </a:prstGeom>
          <a:noFill/>
        </p:spPr>
        <p:txBody>
          <a:bodyPr wrap="none" lIns="179017" tIns="143214" rIns="179017" bIns="143214" rtlCol="0">
            <a:spAutoFit/>
          </a:bodyPr>
          <a:lstStyle/>
          <a:p>
            <a:pPr defTabSz="913112">
              <a:lnSpc>
                <a:spcPct val="90000"/>
              </a:lnSpc>
              <a:spcAft>
                <a:spcPts val="588"/>
              </a:spcAft>
            </a:pPr>
            <a:r>
              <a:rPr lang="en-US" sz="4399" kern="0" dirty="0">
                <a:solidFill>
                  <a:schemeClr val="tx2"/>
                </a:solidFill>
                <a:latin typeface="Segoe UI" panose="020B0502040204020203" pitchFamily="34" charset="0"/>
                <a:ea typeface="Segoe UI Light" panose="020B0502040204020203" pitchFamily="34" charset="0"/>
                <a:cs typeface="Segoe UI" panose="020B0502040204020203" pitchFamily="34" charset="0"/>
              </a:rPr>
              <a:t>dev.office.com</a:t>
            </a:r>
          </a:p>
        </p:txBody>
      </p:sp>
      <p:sp>
        <p:nvSpPr>
          <p:cNvPr id="5" name="TextBox 4"/>
          <p:cNvSpPr txBox="1"/>
          <p:nvPr/>
        </p:nvSpPr>
        <p:spPr>
          <a:xfrm>
            <a:off x="802578" y="3135733"/>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Explore</a:t>
            </a:r>
            <a:r>
              <a:rPr lang="en-US" sz="3527" dirty="0">
                <a:solidFill>
                  <a:schemeClr val="tx2"/>
                </a:solidFill>
                <a:latin typeface="Segoe UI Light" panose="020B0502040204020203" pitchFamily="34" charset="0"/>
                <a:cs typeface="Segoe UI Light" panose="020B0502040204020203" pitchFamily="34" charset="0"/>
              </a:rPr>
              <a:t> </a:t>
            </a:r>
          </a:p>
          <a:p>
            <a:pPr defTabSz="565828"/>
            <a:r>
              <a:rPr lang="en-US" sz="1999" dirty="0">
                <a:solidFill>
                  <a:schemeClr val="tx1">
                    <a:lumMod val="50000"/>
                    <a:lumOff val="50000"/>
                  </a:schemeClr>
                </a:solidFill>
                <a:cs typeface="Segoe UI" panose="020B0502040204020203" pitchFamily="34" charset="0"/>
                <a:hlinkClick r:id="rId3"/>
              </a:rPr>
              <a:t>http://apisandbox.msdn.microsoft.com</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6" name="TextBox 5"/>
          <p:cNvSpPr txBox="1"/>
          <p:nvPr/>
        </p:nvSpPr>
        <p:spPr>
          <a:xfrm>
            <a:off x="771769" y="2109487"/>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Sign</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up</a:t>
            </a:r>
          </a:p>
          <a:p>
            <a:pPr defTabSz="565828"/>
            <a:r>
              <a:rPr lang="en-US" sz="1999" dirty="0">
                <a:solidFill>
                  <a:schemeClr val="tx1">
                    <a:lumMod val="50000"/>
                    <a:lumOff val="50000"/>
                  </a:schemeClr>
                </a:solidFill>
                <a:cs typeface="Segoe UI" panose="020B0502040204020203" pitchFamily="34" charset="0"/>
                <a:hlinkClick r:id="rId4"/>
              </a:rPr>
              <a:t>http://dev.office.com/getting-started</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7" name="TextBox 6"/>
          <p:cNvSpPr txBox="1"/>
          <p:nvPr/>
        </p:nvSpPr>
        <p:spPr>
          <a:xfrm>
            <a:off x="751058" y="4248819"/>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Get</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trained</a:t>
            </a:r>
            <a:r>
              <a:rPr lang="en-US" sz="3527" dirty="0">
                <a:solidFill>
                  <a:schemeClr val="tx1">
                    <a:lumMod val="50000"/>
                    <a:lumOff val="50000"/>
                  </a:schemeClr>
                </a:solidFill>
                <a:latin typeface="Segoe UI Light" panose="020B0502040204020203" pitchFamily="34" charset="0"/>
                <a:cs typeface="Segoe UI Light" panose="020B0502040204020203" pitchFamily="34" charset="0"/>
              </a:rPr>
              <a:t/>
            </a:r>
            <a:br>
              <a:rPr lang="en-US" sz="3527" dirty="0">
                <a:solidFill>
                  <a:schemeClr val="tx1">
                    <a:lumMod val="50000"/>
                    <a:lumOff val="50000"/>
                  </a:schemeClr>
                </a:solidFill>
                <a:latin typeface="Segoe UI Light" panose="020B0502040204020203" pitchFamily="34" charset="0"/>
                <a:cs typeface="Segoe UI Light" panose="020B0502040204020203" pitchFamily="34" charset="0"/>
              </a:rPr>
            </a:br>
            <a:r>
              <a:rPr lang="en-US" sz="1999" dirty="0">
                <a:solidFill>
                  <a:schemeClr val="tx1">
                    <a:lumMod val="50000"/>
                    <a:lumOff val="50000"/>
                  </a:schemeClr>
                </a:solidFill>
                <a:cs typeface="Segoe UI" panose="020B0502040204020203" pitchFamily="34" charset="0"/>
                <a:hlinkClick r:id="rId5"/>
              </a:rPr>
              <a:t>http://dev.office.com/training</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grpSp>
        <p:nvGrpSpPr>
          <p:cNvPr id="9" name="Group 8"/>
          <p:cNvGrpSpPr/>
          <p:nvPr/>
        </p:nvGrpSpPr>
        <p:grpSpPr>
          <a:xfrm>
            <a:off x="7239161" y="1203006"/>
            <a:ext cx="4237746" cy="3770971"/>
            <a:chOff x="1503299" y="914400"/>
            <a:chExt cx="1685883" cy="1500188"/>
          </a:xfrm>
        </p:grpSpPr>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42626" y="961693"/>
              <a:ext cx="1605461" cy="1070307"/>
            </a:xfrm>
            <a:prstGeom prst="rect">
              <a:avLst/>
            </a:prstGeom>
          </p:spPr>
        </p:pic>
        <p:sp>
          <p:nvSpPr>
            <p:cNvPr id="11" name="Rectangle 5"/>
            <p:cNvSpPr>
              <a:spLocks noChangeArrowheads="1"/>
            </p:cNvSpPr>
            <p:nvPr/>
          </p:nvSpPr>
          <p:spPr bwMode="auto">
            <a:xfrm>
              <a:off x="1858963" y="2382838"/>
              <a:ext cx="982663" cy="3175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2" name="Freeform 11"/>
            <p:cNvSpPr>
              <a:spLocks/>
            </p:cNvSpPr>
            <p:nvPr/>
          </p:nvSpPr>
          <p:spPr bwMode="auto">
            <a:xfrm>
              <a:off x="1503299" y="914400"/>
              <a:ext cx="1685883"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3C3C3C"/>
            </a:solidFill>
            <a:ln>
              <a:noFill/>
            </a:ln>
            <a:extLst/>
          </p:spPr>
          <p:txBody>
            <a:bodyPr vert="horz" wrap="square" lIns="89547" tIns="44774" rIns="89547" bIns="44774" numCol="1" anchor="t" anchorCtr="0" compatLnSpc="1">
              <a:prstTxWarp prst="textNoShape">
                <a:avLst/>
              </a:prstTxWarp>
              <a:noAutofit/>
            </a:bodyPr>
            <a:lstStyle/>
            <a:p>
              <a:pPr defTabSz="913369"/>
              <a:endParaRPr lang="en-US" sz="1762">
                <a:solidFill>
                  <a:schemeClr val="tx1">
                    <a:lumMod val="50000"/>
                    <a:lumOff val="50000"/>
                  </a:schemeClr>
                </a:solidFill>
              </a:endParaRPr>
            </a:p>
          </p:txBody>
        </p:sp>
        <p:sp>
          <p:nvSpPr>
            <p:cNvPr id="13" name="Rectangle 33"/>
            <p:cNvSpPr>
              <a:spLocks noChangeArrowheads="1"/>
            </p:cNvSpPr>
            <p:nvPr/>
          </p:nvSpPr>
          <p:spPr bwMode="auto">
            <a:xfrm>
              <a:off x="2309813" y="2081213"/>
              <a:ext cx="80963" cy="320675"/>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grpSp>
      <p:grpSp>
        <p:nvGrpSpPr>
          <p:cNvPr id="14" name="Group 13"/>
          <p:cNvGrpSpPr/>
          <p:nvPr/>
        </p:nvGrpSpPr>
        <p:grpSpPr>
          <a:xfrm>
            <a:off x="5781950" y="2769256"/>
            <a:ext cx="4030913" cy="2609747"/>
            <a:chOff x="2781859" y="2353478"/>
            <a:chExt cx="3165371" cy="2049370"/>
          </a:xfrm>
        </p:grpSpPr>
        <p:sp>
          <p:nvSpPr>
            <p:cNvPr id="15" name="Rectangle 112"/>
            <p:cNvSpPr>
              <a:spLocks noChangeArrowheads="1"/>
            </p:cNvSpPr>
            <p:nvPr/>
          </p:nvSpPr>
          <p:spPr bwMode="auto">
            <a:xfrm>
              <a:off x="3390086" y="2353478"/>
              <a:ext cx="1958500" cy="137251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81020" y="2446693"/>
              <a:ext cx="1776632" cy="1203989"/>
            </a:xfrm>
            <a:prstGeom prst="rect">
              <a:avLst/>
            </a:prstGeom>
          </p:spPr>
        </p:pic>
        <p:sp>
          <p:nvSpPr>
            <p:cNvPr id="17" name="Freeform 113"/>
            <p:cNvSpPr>
              <a:spLocks/>
            </p:cNvSpPr>
            <p:nvPr/>
          </p:nvSpPr>
          <p:spPr bwMode="auto">
            <a:xfrm>
              <a:off x="2786564" y="3751060"/>
              <a:ext cx="3160666" cy="598516"/>
            </a:xfrm>
            <a:custGeom>
              <a:avLst/>
              <a:gdLst>
                <a:gd name="T0" fmla="*/ 1060 w 1060"/>
                <a:gd name="T1" fmla="*/ 191 h 191"/>
                <a:gd name="T2" fmla="*/ 0 w 1060"/>
                <a:gd name="T3" fmla="*/ 191 h 191"/>
                <a:gd name="T4" fmla="*/ 195 w 1060"/>
                <a:gd name="T5" fmla="*/ 0 h 191"/>
                <a:gd name="T6" fmla="*/ 865 w 1060"/>
                <a:gd name="T7" fmla="*/ 0 h 191"/>
                <a:gd name="T8" fmla="*/ 1060 w 1060"/>
                <a:gd name="T9" fmla="*/ 191 h 191"/>
              </a:gdLst>
              <a:ahLst/>
              <a:cxnLst>
                <a:cxn ang="0">
                  <a:pos x="T0" y="T1"/>
                </a:cxn>
                <a:cxn ang="0">
                  <a:pos x="T2" y="T3"/>
                </a:cxn>
                <a:cxn ang="0">
                  <a:pos x="T4" y="T5"/>
                </a:cxn>
                <a:cxn ang="0">
                  <a:pos x="T6" y="T7"/>
                </a:cxn>
                <a:cxn ang="0">
                  <a:pos x="T8" y="T9"/>
                </a:cxn>
              </a:cxnLst>
              <a:rect l="0" t="0" r="r" b="b"/>
              <a:pathLst>
                <a:path w="1060" h="191">
                  <a:moveTo>
                    <a:pt x="1060" y="191"/>
                  </a:moveTo>
                  <a:lnTo>
                    <a:pt x="0" y="191"/>
                  </a:lnTo>
                  <a:lnTo>
                    <a:pt x="195" y="0"/>
                  </a:lnTo>
                  <a:lnTo>
                    <a:pt x="865" y="0"/>
                  </a:lnTo>
                  <a:lnTo>
                    <a:pt x="1060" y="19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8" name="Rectangle 114"/>
            <p:cNvSpPr>
              <a:spLocks noChangeArrowheads="1"/>
            </p:cNvSpPr>
            <p:nvPr/>
          </p:nvSpPr>
          <p:spPr bwMode="auto">
            <a:xfrm>
              <a:off x="2781859" y="4349578"/>
              <a:ext cx="3161846" cy="5327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9" name="Oval 115"/>
            <p:cNvSpPr>
              <a:spLocks noChangeArrowheads="1"/>
            </p:cNvSpPr>
            <p:nvPr/>
          </p:nvSpPr>
          <p:spPr bwMode="auto">
            <a:xfrm>
              <a:off x="4330166" y="2387947"/>
              <a:ext cx="40738" cy="376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0" name="Freeform 116"/>
            <p:cNvSpPr>
              <a:spLocks/>
            </p:cNvSpPr>
            <p:nvPr/>
          </p:nvSpPr>
          <p:spPr bwMode="auto">
            <a:xfrm>
              <a:off x="3985471" y="4136493"/>
              <a:ext cx="783399" cy="150413"/>
            </a:xfrm>
            <a:custGeom>
              <a:avLst/>
              <a:gdLst>
                <a:gd name="T0" fmla="*/ 240 w 250"/>
                <a:gd name="T1" fmla="*/ 0 h 48"/>
                <a:gd name="T2" fmla="*/ 10 w 250"/>
                <a:gd name="T3" fmla="*/ 0 h 48"/>
                <a:gd name="T4" fmla="*/ 0 w 250"/>
                <a:gd name="T5" fmla="*/ 48 h 48"/>
                <a:gd name="T6" fmla="*/ 250 w 250"/>
                <a:gd name="T7" fmla="*/ 48 h 48"/>
                <a:gd name="T8" fmla="*/ 240 w 250"/>
                <a:gd name="T9" fmla="*/ 0 h 48"/>
              </a:gdLst>
              <a:ahLst/>
              <a:cxnLst>
                <a:cxn ang="0">
                  <a:pos x="T0" y="T1"/>
                </a:cxn>
                <a:cxn ang="0">
                  <a:pos x="T2" y="T3"/>
                </a:cxn>
                <a:cxn ang="0">
                  <a:pos x="T4" y="T5"/>
                </a:cxn>
                <a:cxn ang="0">
                  <a:pos x="T6" y="T7"/>
                </a:cxn>
                <a:cxn ang="0">
                  <a:pos x="T8" y="T9"/>
                </a:cxn>
              </a:cxnLst>
              <a:rect l="0" t="0" r="r" b="b"/>
              <a:pathLst>
                <a:path w="250" h="48">
                  <a:moveTo>
                    <a:pt x="240" y="0"/>
                  </a:moveTo>
                  <a:lnTo>
                    <a:pt x="10" y="0"/>
                  </a:lnTo>
                  <a:lnTo>
                    <a:pt x="0" y="48"/>
                  </a:lnTo>
                  <a:lnTo>
                    <a:pt x="250" y="48"/>
                  </a:lnTo>
                  <a:lnTo>
                    <a:pt x="240"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1" name="Freeform 117"/>
            <p:cNvSpPr>
              <a:spLocks/>
            </p:cNvSpPr>
            <p:nvPr/>
          </p:nvSpPr>
          <p:spPr bwMode="auto">
            <a:xfrm>
              <a:off x="3070461" y="3798065"/>
              <a:ext cx="2575816" cy="291423"/>
            </a:xfrm>
            <a:custGeom>
              <a:avLst/>
              <a:gdLst>
                <a:gd name="T0" fmla="*/ 732 w 822"/>
                <a:gd name="T1" fmla="*/ 0 h 93"/>
                <a:gd name="T2" fmla="*/ 87 w 822"/>
                <a:gd name="T3" fmla="*/ 0 h 93"/>
                <a:gd name="T4" fmla="*/ 0 w 822"/>
                <a:gd name="T5" fmla="*/ 93 h 93"/>
                <a:gd name="T6" fmla="*/ 822 w 822"/>
                <a:gd name="T7" fmla="*/ 93 h 93"/>
                <a:gd name="T8" fmla="*/ 732 w 822"/>
                <a:gd name="T9" fmla="*/ 0 h 93"/>
              </a:gdLst>
              <a:ahLst/>
              <a:cxnLst>
                <a:cxn ang="0">
                  <a:pos x="T0" y="T1"/>
                </a:cxn>
                <a:cxn ang="0">
                  <a:pos x="T2" y="T3"/>
                </a:cxn>
                <a:cxn ang="0">
                  <a:pos x="T4" y="T5"/>
                </a:cxn>
                <a:cxn ang="0">
                  <a:pos x="T6" y="T7"/>
                </a:cxn>
                <a:cxn ang="0">
                  <a:pos x="T8" y="T9"/>
                </a:cxn>
              </a:cxnLst>
              <a:rect l="0" t="0" r="r" b="b"/>
              <a:pathLst>
                <a:path w="822" h="93">
                  <a:moveTo>
                    <a:pt x="732" y="0"/>
                  </a:moveTo>
                  <a:lnTo>
                    <a:pt x="87" y="0"/>
                  </a:lnTo>
                  <a:lnTo>
                    <a:pt x="0" y="93"/>
                  </a:lnTo>
                  <a:lnTo>
                    <a:pt x="822" y="93"/>
                  </a:lnTo>
                  <a:lnTo>
                    <a:pt x="732"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2" name="Rectangle 118"/>
            <p:cNvSpPr>
              <a:spLocks noChangeArrowheads="1"/>
            </p:cNvSpPr>
            <p:nvPr/>
          </p:nvSpPr>
          <p:spPr bwMode="auto">
            <a:xfrm>
              <a:off x="3137291" y="3986081"/>
              <a:ext cx="2459213" cy="156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3" name="Rectangle 119"/>
            <p:cNvSpPr>
              <a:spLocks noChangeArrowheads="1"/>
            </p:cNvSpPr>
            <p:nvPr/>
          </p:nvSpPr>
          <p:spPr bwMode="auto">
            <a:xfrm>
              <a:off x="3225120" y="3914007"/>
              <a:ext cx="2283555" cy="1880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4" name="Rectangle 120"/>
            <p:cNvSpPr>
              <a:spLocks noChangeArrowheads="1"/>
            </p:cNvSpPr>
            <p:nvPr/>
          </p:nvSpPr>
          <p:spPr bwMode="auto">
            <a:xfrm>
              <a:off x="3312949" y="3845068"/>
              <a:ext cx="2107897" cy="62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5" name="Freeform 122"/>
            <p:cNvSpPr>
              <a:spLocks/>
            </p:cNvSpPr>
            <p:nvPr/>
          </p:nvSpPr>
          <p:spPr bwMode="auto">
            <a:xfrm>
              <a:off x="3932200" y="3995481"/>
              <a:ext cx="37603" cy="109675"/>
            </a:xfrm>
            <a:custGeom>
              <a:avLst/>
              <a:gdLst>
                <a:gd name="T0" fmla="*/ 2 w 12"/>
                <a:gd name="T1" fmla="*/ 35 h 35"/>
                <a:gd name="T2" fmla="*/ 0 w 12"/>
                <a:gd name="T3" fmla="*/ 32 h 35"/>
                <a:gd name="T4" fmla="*/ 10 w 12"/>
                <a:gd name="T5" fmla="*/ 0 h 35"/>
                <a:gd name="T6" fmla="*/ 12 w 12"/>
                <a:gd name="T7" fmla="*/ 2 h 35"/>
                <a:gd name="T8" fmla="*/ 2 w 12"/>
                <a:gd name="T9" fmla="*/ 35 h 35"/>
              </a:gdLst>
              <a:ahLst/>
              <a:cxnLst>
                <a:cxn ang="0">
                  <a:pos x="T0" y="T1"/>
                </a:cxn>
                <a:cxn ang="0">
                  <a:pos x="T2" y="T3"/>
                </a:cxn>
                <a:cxn ang="0">
                  <a:pos x="T4" y="T5"/>
                </a:cxn>
                <a:cxn ang="0">
                  <a:pos x="T6" y="T7"/>
                </a:cxn>
                <a:cxn ang="0">
                  <a:pos x="T8" y="T9"/>
                </a:cxn>
              </a:cxnLst>
              <a:rect l="0" t="0" r="r" b="b"/>
              <a:pathLst>
                <a:path w="12" h="35">
                  <a:moveTo>
                    <a:pt x="2" y="35"/>
                  </a:moveTo>
                  <a:lnTo>
                    <a:pt x="0" y="32"/>
                  </a:lnTo>
                  <a:lnTo>
                    <a:pt x="10" y="0"/>
                  </a:lnTo>
                  <a:lnTo>
                    <a:pt x="12" y="2"/>
                  </a:lnTo>
                  <a:lnTo>
                    <a:pt x="2"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6" name="Freeform 124"/>
            <p:cNvSpPr>
              <a:spLocks/>
            </p:cNvSpPr>
            <p:nvPr/>
          </p:nvSpPr>
          <p:spPr bwMode="auto">
            <a:xfrm>
              <a:off x="3822524" y="3995481"/>
              <a:ext cx="53272" cy="115942"/>
            </a:xfrm>
            <a:custGeom>
              <a:avLst/>
              <a:gdLst>
                <a:gd name="T0" fmla="*/ 2 w 17"/>
                <a:gd name="T1" fmla="*/ 37 h 37"/>
                <a:gd name="T2" fmla="*/ 0 w 17"/>
                <a:gd name="T3" fmla="*/ 35 h 37"/>
                <a:gd name="T4" fmla="*/ 12 w 17"/>
                <a:gd name="T5" fmla="*/ 0 h 37"/>
                <a:gd name="T6" fmla="*/ 17 w 17"/>
                <a:gd name="T7" fmla="*/ 2 h 37"/>
                <a:gd name="T8" fmla="*/ 2 w 17"/>
                <a:gd name="T9" fmla="*/ 37 h 37"/>
              </a:gdLst>
              <a:ahLst/>
              <a:cxnLst>
                <a:cxn ang="0">
                  <a:pos x="T0" y="T1"/>
                </a:cxn>
                <a:cxn ang="0">
                  <a:pos x="T2" y="T3"/>
                </a:cxn>
                <a:cxn ang="0">
                  <a:pos x="T4" y="T5"/>
                </a:cxn>
                <a:cxn ang="0">
                  <a:pos x="T6" y="T7"/>
                </a:cxn>
                <a:cxn ang="0">
                  <a:pos x="T8" y="T9"/>
                </a:cxn>
              </a:cxnLst>
              <a:rect l="0" t="0" r="r" b="b"/>
              <a:pathLst>
                <a:path w="17" h="37">
                  <a:moveTo>
                    <a:pt x="2" y="37"/>
                  </a:moveTo>
                  <a:lnTo>
                    <a:pt x="0" y="35"/>
                  </a:lnTo>
                  <a:lnTo>
                    <a:pt x="12" y="0"/>
                  </a:lnTo>
                  <a:lnTo>
                    <a:pt x="17" y="2"/>
                  </a:lnTo>
                  <a:lnTo>
                    <a:pt x="2"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7" name="Freeform 125"/>
            <p:cNvSpPr>
              <a:spLocks/>
            </p:cNvSpPr>
            <p:nvPr/>
          </p:nvSpPr>
          <p:spPr bwMode="auto">
            <a:xfrm>
              <a:off x="3719116" y="3995481"/>
              <a:ext cx="56405" cy="109675"/>
            </a:xfrm>
            <a:custGeom>
              <a:avLst/>
              <a:gdLst>
                <a:gd name="T0" fmla="*/ 3 w 18"/>
                <a:gd name="T1" fmla="*/ 35 h 35"/>
                <a:gd name="T2" fmla="*/ 0 w 18"/>
                <a:gd name="T3" fmla="*/ 32 h 35"/>
                <a:gd name="T4" fmla="*/ 15 w 18"/>
                <a:gd name="T5" fmla="*/ 0 h 35"/>
                <a:gd name="T6" fmla="*/ 18 w 18"/>
                <a:gd name="T7" fmla="*/ 2 h 35"/>
                <a:gd name="T8" fmla="*/ 3 w 18"/>
                <a:gd name="T9" fmla="*/ 35 h 35"/>
              </a:gdLst>
              <a:ahLst/>
              <a:cxnLst>
                <a:cxn ang="0">
                  <a:pos x="T0" y="T1"/>
                </a:cxn>
                <a:cxn ang="0">
                  <a:pos x="T2" y="T3"/>
                </a:cxn>
                <a:cxn ang="0">
                  <a:pos x="T4" y="T5"/>
                </a:cxn>
                <a:cxn ang="0">
                  <a:pos x="T6" y="T7"/>
                </a:cxn>
                <a:cxn ang="0">
                  <a:pos x="T8" y="T9"/>
                </a:cxn>
              </a:cxnLst>
              <a:rect l="0" t="0" r="r" b="b"/>
              <a:pathLst>
                <a:path w="18" h="35">
                  <a:moveTo>
                    <a:pt x="3" y="35"/>
                  </a:moveTo>
                  <a:lnTo>
                    <a:pt x="0" y="32"/>
                  </a:lnTo>
                  <a:lnTo>
                    <a:pt x="15" y="0"/>
                  </a:lnTo>
                  <a:lnTo>
                    <a:pt x="18" y="2"/>
                  </a:lnTo>
                  <a:lnTo>
                    <a:pt x="3"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8" name="Freeform 126"/>
            <p:cNvSpPr>
              <a:spLocks/>
            </p:cNvSpPr>
            <p:nvPr/>
          </p:nvSpPr>
          <p:spPr bwMode="auto">
            <a:xfrm>
              <a:off x="3603172" y="4001748"/>
              <a:ext cx="68939" cy="109675"/>
            </a:xfrm>
            <a:custGeom>
              <a:avLst/>
              <a:gdLst>
                <a:gd name="T0" fmla="*/ 5 w 22"/>
                <a:gd name="T1" fmla="*/ 35 h 35"/>
                <a:gd name="T2" fmla="*/ 0 w 22"/>
                <a:gd name="T3" fmla="*/ 33 h 35"/>
                <a:gd name="T4" fmla="*/ 20 w 22"/>
                <a:gd name="T5" fmla="*/ 0 h 35"/>
                <a:gd name="T6" fmla="*/ 22 w 22"/>
                <a:gd name="T7" fmla="*/ 3 h 35"/>
                <a:gd name="T8" fmla="*/ 5 w 22"/>
                <a:gd name="T9" fmla="*/ 35 h 35"/>
              </a:gdLst>
              <a:ahLst/>
              <a:cxnLst>
                <a:cxn ang="0">
                  <a:pos x="T0" y="T1"/>
                </a:cxn>
                <a:cxn ang="0">
                  <a:pos x="T2" y="T3"/>
                </a:cxn>
                <a:cxn ang="0">
                  <a:pos x="T4" y="T5"/>
                </a:cxn>
                <a:cxn ang="0">
                  <a:pos x="T6" y="T7"/>
                </a:cxn>
                <a:cxn ang="0">
                  <a:pos x="T8" y="T9"/>
                </a:cxn>
              </a:cxnLst>
              <a:rect l="0" t="0" r="r" b="b"/>
              <a:pathLst>
                <a:path w="22" h="35">
                  <a:moveTo>
                    <a:pt x="5" y="35"/>
                  </a:moveTo>
                  <a:lnTo>
                    <a:pt x="0" y="33"/>
                  </a:lnTo>
                  <a:lnTo>
                    <a:pt x="20" y="0"/>
                  </a:lnTo>
                  <a:lnTo>
                    <a:pt x="22" y="3"/>
                  </a:lnTo>
                  <a:lnTo>
                    <a:pt x="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9" name="Freeform 127"/>
            <p:cNvSpPr>
              <a:spLocks/>
            </p:cNvSpPr>
            <p:nvPr/>
          </p:nvSpPr>
          <p:spPr bwMode="auto">
            <a:xfrm>
              <a:off x="3390087" y="3995481"/>
              <a:ext cx="87741" cy="115942"/>
            </a:xfrm>
            <a:custGeom>
              <a:avLst/>
              <a:gdLst>
                <a:gd name="T0" fmla="*/ 3 w 28"/>
                <a:gd name="T1" fmla="*/ 37 h 37"/>
                <a:gd name="T2" fmla="*/ 0 w 28"/>
                <a:gd name="T3" fmla="*/ 35 h 37"/>
                <a:gd name="T4" fmla="*/ 25 w 28"/>
                <a:gd name="T5" fmla="*/ 0 h 37"/>
                <a:gd name="T6" fmla="*/ 28 w 28"/>
                <a:gd name="T7" fmla="*/ 2 h 37"/>
                <a:gd name="T8" fmla="*/ 3 w 28"/>
                <a:gd name="T9" fmla="*/ 37 h 37"/>
              </a:gdLst>
              <a:ahLst/>
              <a:cxnLst>
                <a:cxn ang="0">
                  <a:pos x="T0" y="T1"/>
                </a:cxn>
                <a:cxn ang="0">
                  <a:pos x="T2" y="T3"/>
                </a:cxn>
                <a:cxn ang="0">
                  <a:pos x="T4" y="T5"/>
                </a:cxn>
                <a:cxn ang="0">
                  <a:pos x="T6" y="T7"/>
                </a:cxn>
                <a:cxn ang="0">
                  <a:pos x="T8" y="T9"/>
                </a:cxn>
              </a:cxnLst>
              <a:rect l="0" t="0" r="r" b="b"/>
              <a:pathLst>
                <a:path w="28" h="37">
                  <a:moveTo>
                    <a:pt x="3" y="37"/>
                  </a:moveTo>
                  <a:lnTo>
                    <a:pt x="0" y="35"/>
                  </a:lnTo>
                  <a:lnTo>
                    <a:pt x="25" y="0"/>
                  </a:lnTo>
                  <a:lnTo>
                    <a:pt x="28" y="2"/>
                  </a:lnTo>
                  <a:lnTo>
                    <a:pt x="3"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0" name="Freeform 130"/>
            <p:cNvSpPr>
              <a:spLocks/>
            </p:cNvSpPr>
            <p:nvPr/>
          </p:nvSpPr>
          <p:spPr bwMode="auto">
            <a:xfrm>
              <a:off x="5248311" y="3995481"/>
              <a:ext cx="100275" cy="131611"/>
            </a:xfrm>
            <a:custGeom>
              <a:avLst/>
              <a:gdLst>
                <a:gd name="T0" fmla="*/ 27 w 32"/>
                <a:gd name="T1" fmla="*/ 42 h 42"/>
                <a:gd name="T2" fmla="*/ 0 w 32"/>
                <a:gd name="T3" fmla="*/ 2 h 42"/>
                <a:gd name="T4" fmla="*/ 5 w 32"/>
                <a:gd name="T5" fmla="*/ 0 h 42"/>
                <a:gd name="T6" fmla="*/ 32 w 32"/>
                <a:gd name="T7" fmla="*/ 40 h 42"/>
                <a:gd name="T8" fmla="*/ 27 w 32"/>
                <a:gd name="T9" fmla="*/ 42 h 42"/>
              </a:gdLst>
              <a:ahLst/>
              <a:cxnLst>
                <a:cxn ang="0">
                  <a:pos x="T0" y="T1"/>
                </a:cxn>
                <a:cxn ang="0">
                  <a:pos x="T2" y="T3"/>
                </a:cxn>
                <a:cxn ang="0">
                  <a:pos x="T4" y="T5"/>
                </a:cxn>
                <a:cxn ang="0">
                  <a:pos x="T6" y="T7"/>
                </a:cxn>
                <a:cxn ang="0">
                  <a:pos x="T8" y="T9"/>
                </a:cxn>
              </a:cxnLst>
              <a:rect l="0" t="0" r="r" b="b"/>
              <a:pathLst>
                <a:path w="32" h="42">
                  <a:moveTo>
                    <a:pt x="27" y="42"/>
                  </a:moveTo>
                  <a:lnTo>
                    <a:pt x="0" y="2"/>
                  </a:lnTo>
                  <a:lnTo>
                    <a:pt x="5" y="0"/>
                  </a:lnTo>
                  <a:lnTo>
                    <a:pt x="32" y="40"/>
                  </a:lnTo>
                  <a:lnTo>
                    <a:pt x="27" y="4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1" name="Freeform 131"/>
            <p:cNvSpPr>
              <a:spLocks/>
            </p:cNvSpPr>
            <p:nvPr/>
          </p:nvSpPr>
          <p:spPr bwMode="auto">
            <a:xfrm>
              <a:off x="5348586" y="3995481"/>
              <a:ext cx="94008" cy="109675"/>
            </a:xfrm>
            <a:custGeom>
              <a:avLst/>
              <a:gdLst>
                <a:gd name="T0" fmla="*/ 25 w 30"/>
                <a:gd name="T1" fmla="*/ 35 h 35"/>
                <a:gd name="T2" fmla="*/ 0 w 30"/>
                <a:gd name="T3" fmla="*/ 2 h 35"/>
                <a:gd name="T4" fmla="*/ 3 w 30"/>
                <a:gd name="T5" fmla="*/ 0 h 35"/>
                <a:gd name="T6" fmla="*/ 30 w 30"/>
                <a:gd name="T7" fmla="*/ 32 h 35"/>
                <a:gd name="T8" fmla="*/ 25 w 30"/>
                <a:gd name="T9" fmla="*/ 35 h 35"/>
              </a:gdLst>
              <a:ahLst/>
              <a:cxnLst>
                <a:cxn ang="0">
                  <a:pos x="T0" y="T1"/>
                </a:cxn>
                <a:cxn ang="0">
                  <a:pos x="T2" y="T3"/>
                </a:cxn>
                <a:cxn ang="0">
                  <a:pos x="T4" y="T5"/>
                </a:cxn>
                <a:cxn ang="0">
                  <a:pos x="T6" y="T7"/>
                </a:cxn>
                <a:cxn ang="0">
                  <a:pos x="T8" y="T9"/>
                </a:cxn>
              </a:cxnLst>
              <a:rect l="0" t="0" r="r" b="b"/>
              <a:pathLst>
                <a:path w="30" h="35">
                  <a:moveTo>
                    <a:pt x="25" y="35"/>
                  </a:moveTo>
                  <a:lnTo>
                    <a:pt x="0" y="2"/>
                  </a:lnTo>
                  <a:lnTo>
                    <a:pt x="3" y="0"/>
                  </a:lnTo>
                  <a:lnTo>
                    <a:pt x="30" y="32"/>
                  </a:lnTo>
                  <a:lnTo>
                    <a:pt x="2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2" name="Freeform 132"/>
            <p:cNvSpPr>
              <a:spLocks/>
            </p:cNvSpPr>
            <p:nvPr/>
          </p:nvSpPr>
          <p:spPr bwMode="auto">
            <a:xfrm>
              <a:off x="5201306" y="3914007"/>
              <a:ext cx="62672" cy="87741"/>
            </a:xfrm>
            <a:custGeom>
              <a:avLst/>
              <a:gdLst>
                <a:gd name="T0" fmla="*/ 15 w 20"/>
                <a:gd name="T1" fmla="*/ 28 h 28"/>
                <a:gd name="T2" fmla="*/ 0 w 20"/>
                <a:gd name="T3" fmla="*/ 3 h 28"/>
                <a:gd name="T4" fmla="*/ 2 w 20"/>
                <a:gd name="T5" fmla="*/ 0 h 28"/>
                <a:gd name="T6" fmla="*/ 20 w 20"/>
                <a:gd name="T7" fmla="*/ 26 h 28"/>
                <a:gd name="T8" fmla="*/ 15 w 20"/>
                <a:gd name="T9" fmla="*/ 28 h 28"/>
              </a:gdLst>
              <a:ahLst/>
              <a:cxnLst>
                <a:cxn ang="0">
                  <a:pos x="T0" y="T1"/>
                </a:cxn>
                <a:cxn ang="0">
                  <a:pos x="T2" y="T3"/>
                </a:cxn>
                <a:cxn ang="0">
                  <a:pos x="T4" y="T5"/>
                </a:cxn>
                <a:cxn ang="0">
                  <a:pos x="T6" y="T7"/>
                </a:cxn>
                <a:cxn ang="0">
                  <a:pos x="T8" y="T9"/>
                </a:cxn>
              </a:cxnLst>
              <a:rect l="0" t="0" r="r" b="b"/>
              <a:pathLst>
                <a:path w="20" h="28">
                  <a:moveTo>
                    <a:pt x="15" y="28"/>
                  </a:moveTo>
                  <a:lnTo>
                    <a:pt x="0" y="3"/>
                  </a:lnTo>
                  <a:lnTo>
                    <a:pt x="2" y="0"/>
                  </a:lnTo>
                  <a:lnTo>
                    <a:pt x="20" y="26"/>
                  </a:lnTo>
                  <a:lnTo>
                    <a:pt x="1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3" name="Freeform 135"/>
            <p:cNvSpPr>
              <a:spLocks/>
            </p:cNvSpPr>
            <p:nvPr/>
          </p:nvSpPr>
          <p:spPr bwMode="auto">
            <a:xfrm>
              <a:off x="5232642" y="3845068"/>
              <a:ext cx="68939" cy="78339"/>
            </a:xfrm>
            <a:custGeom>
              <a:avLst/>
              <a:gdLst>
                <a:gd name="T0" fmla="*/ 20 w 22"/>
                <a:gd name="T1" fmla="*/ 25 h 25"/>
                <a:gd name="T2" fmla="*/ 0 w 22"/>
                <a:gd name="T3" fmla="*/ 2 h 25"/>
                <a:gd name="T4" fmla="*/ 2 w 22"/>
                <a:gd name="T5" fmla="*/ 0 h 25"/>
                <a:gd name="T6" fmla="*/ 22 w 22"/>
                <a:gd name="T7" fmla="*/ 22 h 25"/>
                <a:gd name="T8" fmla="*/ 20 w 22"/>
                <a:gd name="T9" fmla="*/ 25 h 25"/>
              </a:gdLst>
              <a:ahLst/>
              <a:cxnLst>
                <a:cxn ang="0">
                  <a:pos x="T0" y="T1"/>
                </a:cxn>
                <a:cxn ang="0">
                  <a:pos x="T2" y="T3"/>
                </a:cxn>
                <a:cxn ang="0">
                  <a:pos x="T4" y="T5"/>
                </a:cxn>
                <a:cxn ang="0">
                  <a:pos x="T6" y="T7"/>
                </a:cxn>
                <a:cxn ang="0">
                  <a:pos x="T8" y="T9"/>
                </a:cxn>
              </a:cxnLst>
              <a:rect l="0" t="0" r="r" b="b"/>
              <a:pathLst>
                <a:path w="22" h="25">
                  <a:moveTo>
                    <a:pt x="20" y="25"/>
                  </a:moveTo>
                  <a:lnTo>
                    <a:pt x="0" y="2"/>
                  </a:lnTo>
                  <a:lnTo>
                    <a:pt x="2" y="0"/>
                  </a:lnTo>
                  <a:lnTo>
                    <a:pt x="22" y="22"/>
                  </a:lnTo>
                  <a:lnTo>
                    <a:pt x="2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4" name="Freeform 141"/>
            <p:cNvSpPr>
              <a:spLocks/>
            </p:cNvSpPr>
            <p:nvPr/>
          </p:nvSpPr>
          <p:spPr bwMode="auto">
            <a:xfrm>
              <a:off x="4496248" y="3923409"/>
              <a:ext cx="21936" cy="72072"/>
            </a:xfrm>
            <a:custGeom>
              <a:avLst/>
              <a:gdLst>
                <a:gd name="T0" fmla="*/ 5 w 7"/>
                <a:gd name="T1" fmla="*/ 23 h 23"/>
                <a:gd name="T2" fmla="*/ 0 w 7"/>
                <a:gd name="T3" fmla="*/ 0 h 23"/>
                <a:gd name="T4" fmla="*/ 5 w 7"/>
                <a:gd name="T5" fmla="*/ 0 h 23"/>
                <a:gd name="T6" fmla="*/ 7 w 7"/>
                <a:gd name="T7" fmla="*/ 23 h 23"/>
                <a:gd name="T8" fmla="*/ 5 w 7"/>
                <a:gd name="T9" fmla="*/ 23 h 23"/>
              </a:gdLst>
              <a:ahLst/>
              <a:cxnLst>
                <a:cxn ang="0">
                  <a:pos x="T0" y="T1"/>
                </a:cxn>
                <a:cxn ang="0">
                  <a:pos x="T2" y="T3"/>
                </a:cxn>
                <a:cxn ang="0">
                  <a:pos x="T4" y="T5"/>
                </a:cxn>
                <a:cxn ang="0">
                  <a:pos x="T6" y="T7"/>
                </a:cxn>
                <a:cxn ang="0">
                  <a:pos x="T8" y="T9"/>
                </a:cxn>
              </a:cxnLst>
              <a:rect l="0" t="0" r="r" b="b"/>
              <a:pathLst>
                <a:path w="7" h="23">
                  <a:moveTo>
                    <a:pt x="5" y="23"/>
                  </a:moveTo>
                  <a:lnTo>
                    <a:pt x="0" y="0"/>
                  </a:lnTo>
                  <a:lnTo>
                    <a:pt x="5" y="0"/>
                  </a:lnTo>
                  <a:lnTo>
                    <a:pt x="7" y="23"/>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5" name="Freeform 142"/>
            <p:cNvSpPr>
              <a:spLocks/>
            </p:cNvSpPr>
            <p:nvPr/>
          </p:nvSpPr>
          <p:spPr bwMode="auto">
            <a:xfrm>
              <a:off x="4408507" y="3932809"/>
              <a:ext cx="15669" cy="62672"/>
            </a:xfrm>
            <a:custGeom>
              <a:avLst/>
              <a:gdLst>
                <a:gd name="T0" fmla="*/ 0 w 5"/>
                <a:gd name="T1" fmla="*/ 20 h 20"/>
                <a:gd name="T2" fmla="*/ 0 w 5"/>
                <a:gd name="T3" fmla="*/ 0 h 20"/>
                <a:gd name="T4" fmla="*/ 3 w 5"/>
                <a:gd name="T5" fmla="*/ 0 h 20"/>
                <a:gd name="T6" fmla="*/ 5 w 5"/>
                <a:gd name="T7" fmla="*/ 20 h 20"/>
                <a:gd name="T8" fmla="*/ 0 w 5"/>
                <a:gd name="T9" fmla="*/ 20 h 20"/>
              </a:gdLst>
              <a:ahLst/>
              <a:cxnLst>
                <a:cxn ang="0">
                  <a:pos x="T0" y="T1"/>
                </a:cxn>
                <a:cxn ang="0">
                  <a:pos x="T2" y="T3"/>
                </a:cxn>
                <a:cxn ang="0">
                  <a:pos x="T4" y="T5"/>
                </a:cxn>
                <a:cxn ang="0">
                  <a:pos x="T6" y="T7"/>
                </a:cxn>
                <a:cxn ang="0">
                  <a:pos x="T8" y="T9"/>
                </a:cxn>
              </a:cxnLst>
              <a:rect l="0" t="0" r="r" b="b"/>
              <a:pathLst>
                <a:path w="5" h="20">
                  <a:moveTo>
                    <a:pt x="0" y="20"/>
                  </a:moveTo>
                  <a:lnTo>
                    <a:pt x="0" y="0"/>
                  </a:lnTo>
                  <a:lnTo>
                    <a:pt x="3" y="0"/>
                  </a:lnTo>
                  <a:lnTo>
                    <a:pt x="5" y="20"/>
                  </a:lnTo>
                  <a:lnTo>
                    <a:pt x="0"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6" name="Rectangle 143"/>
            <p:cNvSpPr>
              <a:spLocks noChangeArrowheads="1"/>
            </p:cNvSpPr>
            <p:nvPr/>
          </p:nvSpPr>
          <p:spPr bwMode="auto">
            <a:xfrm>
              <a:off x="4308232" y="3923409"/>
              <a:ext cx="15669" cy="7207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7" name="Freeform 144"/>
            <p:cNvSpPr>
              <a:spLocks/>
            </p:cNvSpPr>
            <p:nvPr/>
          </p:nvSpPr>
          <p:spPr bwMode="auto">
            <a:xfrm>
              <a:off x="4204822" y="3923409"/>
              <a:ext cx="25069" cy="72072"/>
            </a:xfrm>
            <a:custGeom>
              <a:avLst/>
              <a:gdLst>
                <a:gd name="T0" fmla="*/ 5 w 8"/>
                <a:gd name="T1" fmla="*/ 23 h 23"/>
                <a:gd name="T2" fmla="*/ 0 w 8"/>
                <a:gd name="T3" fmla="*/ 23 h 23"/>
                <a:gd name="T4" fmla="*/ 3 w 8"/>
                <a:gd name="T5" fmla="*/ 0 h 23"/>
                <a:gd name="T6" fmla="*/ 8 w 8"/>
                <a:gd name="T7" fmla="*/ 0 h 23"/>
                <a:gd name="T8" fmla="*/ 5 w 8"/>
                <a:gd name="T9" fmla="*/ 23 h 23"/>
              </a:gdLst>
              <a:ahLst/>
              <a:cxnLst>
                <a:cxn ang="0">
                  <a:pos x="T0" y="T1"/>
                </a:cxn>
                <a:cxn ang="0">
                  <a:pos x="T2" y="T3"/>
                </a:cxn>
                <a:cxn ang="0">
                  <a:pos x="T4" y="T5"/>
                </a:cxn>
                <a:cxn ang="0">
                  <a:pos x="T6" y="T7"/>
                </a:cxn>
                <a:cxn ang="0">
                  <a:pos x="T8" y="T9"/>
                </a:cxn>
              </a:cxnLst>
              <a:rect l="0" t="0" r="r" b="b"/>
              <a:pathLst>
                <a:path w="8" h="23">
                  <a:moveTo>
                    <a:pt x="5" y="23"/>
                  </a:moveTo>
                  <a:lnTo>
                    <a:pt x="0" y="23"/>
                  </a:lnTo>
                  <a:lnTo>
                    <a:pt x="3" y="0"/>
                  </a:lnTo>
                  <a:lnTo>
                    <a:pt x="8" y="0"/>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8" name="Freeform 145"/>
            <p:cNvSpPr>
              <a:spLocks/>
            </p:cNvSpPr>
            <p:nvPr/>
          </p:nvSpPr>
          <p:spPr bwMode="auto">
            <a:xfrm>
              <a:off x="4110814" y="3923409"/>
              <a:ext cx="25069" cy="72072"/>
            </a:xfrm>
            <a:custGeom>
              <a:avLst/>
              <a:gdLst>
                <a:gd name="T0" fmla="*/ 3 w 8"/>
                <a:gd name="T1" fmla="*/ 23 h 23"/>
                <a:gd name="T2" fmla="*/ 0 w 8"/>
                <a:gd name="T3" fmla="*/ 23 h 23"/>
                <a:gd name="T4" fmla="*/ 5 w 8"/>
                <a:gd name="T5" fmla="*/ 0 h 23"/>
                <a:gd name="T6" fmla="*/ 8 w 8"/>
                <a:gd name="T7" fmla="*/ 0 h 23"/>
                <a:gd name="T8" fmla="*/ 3 w 8"/>
                <a:gd name="T9" fmla="*/ 23 h 23"/>
              </a:gdLst>
              <a:ahLst/>
              <a:cxnLst>
                <a:cxn ang="0">
                  <a:pos x="T0" y="T1"/>
                </a:cxn>
                <a:cxn ang="0">
                  <a:pos x="T2" y="T3"/>
                </a:cxn>
                <a:cxn ang="0">
                  <a:pos x="T4" y="T5"/>
                </a:cxn>
                <a:cxn ang="0">
                  <a:pos x="T6" y="T7"/>
                </a:cxn>
                <a:cxn ang="0">
                  <a:pos x="T8" y="T9"/>
                </a:cxn>
              </a:cxnLst>
              <a:rect l="0" t="0" r="r" b="b"/>
              <a:pathLst>
                <a:path w="8" h="23">
                  <a:moveTo>
                    <a:pt x="3" y="23"/>
                  </a:moveTo>
                  <a:lnTo>
                    <a:pt x="0" y="23"/>
                  </a:lnTo>
                  <a:lnTo>
                    <a:pt x="5" y="0"/>
                  </a:lnTo>
                  <a:lnTo>
                    <a:pt x="8" y="0"/>
                  </a:lnTo>
                  <a:lnTo>
                    <a:pt x="3"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9" name="Freeform 146"/>
            <p:cNvSpPr>
              <a:spLocks/>
            </p:cNvSpPr>
            <p:nvPr/>
          </p:nvSpPr>
          <p:spPr bwMode="auto">
            <a:xfrm>
              <a:off x="4010539" y="3923409"/>
              <a:ext cx="31336" cy="78339"/>
            </a:xfrm>
            <a:custGeom>
              <a:avLst/>
              <a:gdLst>
                <a:gd name="T0" fmla="*/ 5 w 10"/>
                <a:gd name="T1" fmla="*/ 25 h 25"/>
                <a:gd name="T2" fmla="*/ 0 w 10"/>
                <a:gd name="T3" fmla="*/ 23 h 25"/>
                <a:gd name="T4" fmla="*/ 7 w 10"/>
                <a:gd name="T5" fmla="*/ 0 h 25"/>
                <a:gd name="T6" fmla="*/ 10 w 10"/>
                <a:gd name="T7" fmla="*/ 0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3"/>
                  </a:lnTo>
                  <a:lnTo>
                    <a:pt x="7" y="0"/>
                  </a:lnTo>
                  <a:lnTo>
                    <a:pt x="10"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0" name="Freeform 147"/>
            <p:cNvSpPr>
              <a:spLocks/>
            </p:cNvSpPr>
            <p:nvPr/>
          </p:nvSpPr>
          <p:spPr bwMode="auto">
            <a:xfrm>
              <a:off x="3916532" y="3923409"/>
              <a:ext cx="31336" cy="78339"/>
            </a:xfrm>
            <a:custGeom>
              <a:avLst/>
              <a:gdLst>
                <a:gd name="T0" fmla="*/ 2 w 10"/>
                <a:gd name="T1" fmla="*/ 25 h 25"/>
                <a:gd name="T2" fmla="*/ 0 w 10"/>
                <a:gd name="T3" fmla="*/ 23 h 25"/>
                <a:gd name="T4" fmla="*/ 7 w 10"/>
                <a:gd name="T5" fmla="*/ 0 h 25"/>
                <a:gd name="T6" fmla="*/ 10 w 10"/>
                <a:gd name="T7" fmla="*/ 0 h 25"/>
                <a:gd name="T8" fmla="*/ 2 w 10"/>
                <a:gd name="T9" fmla="*/ 25 h 25"/>
              </a:gdLst>
              <a:ahLst/>
              <a:cxnLst>
                <a:cxn ang="0">
                  <a:pos x="T0" y="T1"/>
                </a:cxn>
                <a:cxn ang="0">
                  <a:pos x="T2" y="T3"/>
                </a:cxn>
                <a:cxn ang="0">
                  <a:pos x="T4" y="T5"/>
                </a:cxn>
                <a:cxn ang="0">
                  <a:pos x="T6" y="T7"/>
                </a:cxn>
                <a:cxn ang="0">
                  <a:pos x="T8" y="T9"/>
                </a:cxn>
              </a:cxnLst>
              <a:rect l="0" t="0" r="r" b="b"/>
              <a:pathLst>
                <a:path w="10" h="25">
                  <a:moveTo>
                    <a:pt x="2" y="25"/>
                  </a:moveTo>
                  <a:lnTo>
                    <a:pt x="0" y="23"/>
                  </a:lnTo>
                  <a:lnTo>
                    <a:pt x="7" y="0"/>
                  </a:lnTo>
                  <a:lnTo>
                    <a:pt x="10"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1" name="Freeform 149"/>
            <p:cNvSpPr>
              <a:spLocks/>
            </p:cNvSpPr>
            <p:nvPr/>
          </p:nvSpPr>
          <p:spPr bwMode="auto">
            <a:xfrm>
              <a:off x="3813124" y="3923409"/>
              <a:ext cx="40738" cy="78339"/>
            </a:xfrm>
            <a:custGeom>
              <a:avLst/>
              <a:gdLst>
                <a:gd name="T0" fmla="*/ 3 w 13"/>
                <a:gd name="T1" fmla="*/ 25 h 25"/>
                <a:gd name="T2" fmla="*/ 0 w 13"/>
                <a:gd name="T3" fmla="*/ 23 h 25"/>
                <a:gd name="T4" fmla="*/ 10 w 13"/>
                <a:gd name="T5" fmla="*/ 0 h 25"/>
                <a:gd name="T6" fmla="*/ 13 w 13"/>
                <a:gd name="T7" fmla="*/ 0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3"/>
                  </a:lnTo>
                  <a:lnTo>
                    <a:pt x="10" y="0"/>
                  </a:lnTo>
                  <a:lnTo>
                    <a:pt x="13"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2" name="Freeform 150"/>
            <p:cNvSpPr>
              <a:spLocks/>
            </p:cNvSpPr>
            <p:nvPr/>
          </p:nvSpPr>
          <p:spPr bwMode="auto">
            <a:xfrm>
              <a:off x="3719116" y="3923409"/>
              <a:ext cx="47005" cy="78339"/>
            </a:xfrm>
            <a:custGeom>
              <a:avLst/>
              <a:gdLst>
                <a:gd name="T0" fmla="*/ 3 w 15"/>
                <a:gd name="T1" fmla="*/ 25 h 25"/>
                <a:gd name="T2" fmla="*/ 0 w 15"/>
                <a:gd name="T3" fmla="*/ 23 h 25"/>
                <a:gd name="T4" fmla="*/ 10 w 15"/>
                <a:gd name="T5" fmla="*/ 0 h 25"/>
                <a:gd name="T6" fmla="*/ 15 w 15"/>
                <a:gd name="T7" fmla="*/ 0 h 25"/>
                <a:gd name="T8" fmla="*/ 3 w 15"/>
                <a:gd name="T9" fmla="*/ 25 h 25"/>
              </a:gdLst>
              <a:ahLst/>
              <a:cxnLst>
                <a:cxn ang="0">
                  <a:pos x="T0" y="T1"/>
                </a:cxn>
                <a:cxn ang="0">
                  <a:pos x="T2" y="T3"/>
                </a:cxn>
                <a:cxn ang="0">
                  <a:pos x="T4" y="T5"/>
                </a:cxn>
                <a:cxn ang="0">
                  <a:pos x="T6" y="T7"/>
                </a:cxn>
                <a:cxn ang="0">
                  <a:pos x="T8" y="T9"/>
                </a:cxn>
              </a:cxnLst>
              <a:rect l="0" t="0" r="r" b="b"/>
              <a:pathLst>
                <a:path w="15" h="25">
                  <a:moveTo>
                    <a:pt x="3" y="25"/>
                  </a:moveTo>
                  <a:lnTo>
                    <a:pt x="0" y="23"/>
                  </a:lnTo>
                  <a:lnTo>
                    <a:pt x="10" y="0"/>
                  </a:lnTo>
                  <a:lnTo>
                    <a:pt x="15"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3" name="Freeform 151"/>
            <p:cNvSpPr>
              <a:spLocks/>
            </p:cNvSpPr>
            <p:nvPr/>
          </p:nvSpPr>
          <p:spPr bwMode="auto">
            <a:xfrm>
              <a:off x="3618841" y="3923409"/>
              <a:ext cx="53272" cy="78339"/>
            </a:xfrm>
            <a:custGeom>
              <a:avLst/>
              <a:gdLst>
                <a:gd name="T0" fmla="*/ 2 w 17"/>
                <a:gd name="T1" fmla="*/ 25 h 25"/>
                <a:gd name="T2" fmla="*/ 0 w 17"/>
                <a:gd name="T3" fmla="*/ 23 h 25"/>
                <a:gd name="T4" fmla="*/ 12 w 17"/>
                <a:gd name="T5" fmla="*/ 0 h 25"/>
                <a:gd name="T6" fmla="*/ 17 w 17"/>
                <a:gd name="T7" fmla="*/ 0 h 25"/>
                <a:gd name="T8" fmla="*/ 2 w 17"/>
                <a:gd name="T9" fmla="*/ 25 h 25"/>
              </a:gdLst>
              <a:ahLst/>
              <a:cxnLst>
                <a:cxn ang="0">
                  <a:pos x="T0" y="T1"/>
                </a:cxn>
                <a:cxn ang="0">
                  <a:pos x="T2" y="T3"/>
                </a:cxn>
                <a:cxn ang="0">
                  <a:pos x="T4" y="T5"/>
                </a:cxn>
                <a:cxn ang="0">
                  <a:pos x="T6" y="T7"/>
                </a:cxn>
                <a:cxn ang="0">
                  <a:pos x="T8" y="T9"/>
                </a:cxn>
              </a:cxnLst>
              <a:rect l="0" t="0" r="r" b="b"/>
              <a:pathLst>
                <a:path w="17" h="25">
                  <a:moveTo>
                    <a:pt x="2" y="25"/>
                  </a:moveTo>
                  <a:lnTo>
                    <a:pt x="0" y="23"/>
                  </a:lnTo>
                  <a:lnTo>
                    <a:pt x="12" y="0"/>
                  </a:lnTo>
                  <a:lnTo>
                    <a:pt x="17"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4" name="Freeform 152"/>
            <p:cNvSpPr>
              <a:spLocks/>
            </p:cNvSpPr>
            <p:nvPr/>
          </p:nvSpPr>
          <p:spPr bwMode="auto">
            <a:xfrm>
              <a:off x="3515431" y="3914007"/>
              <a:ext cx="62672" cy="87741"/>
            </a:xfrm>
            <a:custGeom>
              <a:avLst/>
              <a:gdLst>
                <a:gd name="T0" fmla="*/ 5 w 20"/>
                <a:gd name="T1" fmla="*/ 28 h 28"/>
                <a:gd name="T2" fmla="*/ 0 w 20"/>
                <a:gd name="T3" fmla="*/ 26 h 28"/>
                <a:gd name="T4" fmla="*/ 15 w 20"/>
                <a:gd name="T5" fmla="*/ 0 h 28"/>
                <a:gd name="T6" fmla="*/ 20 w 20"/>
                <a:gd name="T7" fmla="*/ 3 h 28"/>
                <a:gd name="T8" fmla="*/ 5 w 20"/>
                <a:gd name="T9" fmla="*/ 28 h 28"/>
              </a:gdLst>
              <a:ahLst/>
              <a:cxnLst>
                <a:cxn ang="0">
                  <a:pos x="T0" y="T1"/>
                </a:cxn>
                <a:cxn ang="0">
                  <a:pos x="T2" y="T3"/>
                </a:cxn>
                <a:cxn ang="0">
                  <a:pos x="T4" y="T5"/>
                </a:cxn>
                <a:cxn ang="0">
                  <a:pos x="T6" y="T7"/>
                </a:cxn>
                <a:cxn ang="0">
                  <a:pos x="T8" y="T9"/>
                </a:cxn>
              </a:cxnLst>
              <a:rect l="0" t="0" r="r" b="b"/>
              <a:pathLst>
                <a:path w="20" h="28">
                  <a:moveTo>
                    <a:pt x="5" y="28"/>
                  </a:moveTo>
                  <a:lnTo>
                    <a:pt x="0" y="26"/>
                  </a:lnTo>
                  <a:lnTo>
                    <a:pt x="15" y="0"/>
                  </a:lnTo>
                  <a:lnTo>
                    <a:pt x="20" y="3"/>
                  </a:lnTo>
                  <a:lnTo>
                    <a:pt x="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5" name="Freeform 153"/>
            <p:cNvSpPr>
              <a:spLocks/>
            </p:cNvSpPr>
            <p:nvPr/>
          </p:nvSpPr>
          <p:spPr bwMode="auto">
            <a:xfrm>
              <a:off x="3421423" y="3914007"/>
              <a:ext cx="62672" cy="87741"/>
            </a:xfrm>
            <a:custGeom>
              <a:avLst/>
              <a:gdLst>
                <a:gd name="T0" fmla="*/ 3 w 20"/>
                <a:gd name="T1" fmla="*/ 28 h 28"/>
                <a:gd name="T2" fmla="*/ 0 w 20"/>
                <a:gd name="T3" fmla="*/ 26 h 28"/>
                <a:gd name="T4" fmla="*/ 18 w 20"/>
                <a:gd name="T5" fmla="*/ 0 h 28"/>
                <a:gd name="T6" fmla="*/ 20 w 20"/>
                <a:gd name="T7" fmla="*/ 3 h 28"/>
                <a:gd name="T8" fmla="*/ 3 w 20"/>
                <a:gd name="T9" fmla="*/ 28 h 28"/>
              </a:gdLst>
              <a:ahLst/>
              <a:cxnLst>
                <a:cxn ang="0">
                  <a:pos x="T0" y="T1"/>
                </a:cxn>
                <a:cxn ang="0">
                  <a:pos x="T2" y="T3"/>
                </a:cxn>
                <a:cxn ang="0">
                  <a:pos x="T4" y="T5"/>
                </a:cxn>
                <a:cxn ang="0">
                  <a:pos x="T6" y="T7"/>
                </a:cxn>
                <a:cxn ang="0">
                  <a:pos x="T8" y="T9"/>
                </a:cxn>
              </a:cxnLst>
              <a:rect l="0" t="0" r="r" b="b"/>
              <a:pathLst>
                <a:path w="20" h="28">
                  <a:moveTo>
                    <a:pt x="3" y="28"/>
                  </a:moveTo>
                  <a:lnTo>
                    <a:pt x="0" y="26"/>
                  </a:lnTo>
                  <a:lnTo>
                    <a:pt x="18" y="0"/>
                  </a:lnTo>
                  <a:lnTo>
                    <a:pt x="20" y="3"/>
                  </a:lnTo>
                  <a:lnTo>
                    <a:pt x="3"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6" name="Freeform 158"/>
            <p:cNvSpPr>
              <a:spLocks/>
            </p:cNvSpPr>
            <p:nvPr/>
          </p:nvSpPr>
          <p:spPr bwMode="auto">
            <a:xfrm>
              <a:off x="4471179" y="3845068"/>
              <a:ext cx="25069" cy="78339"/>
            </a:xfrm>
            <a:custGeom>
              <a:avLst/>
              <a:gdLst>
                <a:gd name="T0" fmla="*/ 3 w 8"/>
                <a:gd name="T1" fmla="*/ 25 h 25"/>
                <a:gd name="T2" fmla="*/ 0 w 8"/>
                <a:gd name="T3" fmla="*/ 0 h 25"/>
                <a:gd name="T4" fmla="*/ 5 w 8"/>
                <a:gd name="T5" fmla="*/ 0 h 25"/>
                <a:gd name="T6" fmla="*/ 8 w 8"/>
                <a:gd name="T7" fmla="*/ 25 h 25"/>
                <a:gd name="T8" fmla="*/ 3 w 8"/>
                <a:gd name="T9" fmla="*/ 25 h 25"/>
              </a:gdLst>
              <a:ahLst/>
              <a:cxnLst>
                <a:cxn ang="0">
                  <a:pos x="T0" y="T1"/>
                </a:cxn>
                <a:cxn ang="0">
                  <a:pos x="T2" y="T3"/>
                </a:cxn>
                <a:cxn ang="0">
                  <a:pos x="T4" y="T5"/>
                </a:cxn>
                <a:cxn ang="0">
                  <a:pos x="T6" y="T7"/>
                </a:cxn>
                <a:cxn ang="0">
                  <a:pos x="T8" y="T9"/>
                </a:cxn>
              </a:cxnLst>
              <a:rect l="0" t="0" r="r" b="b"/>
              <a:pathLst>
                <a:path w="8" h="25">
                  <a:moveTo>
                    <a:pt x="3" y="25"/>
                  </a:moveTo>
                  <a:lnTo>
                    <a:pt x="0" y="0"/>
                  </a:lnTo>
                  <a:lnTo>
                    <a:pt x="5" y="0"/>
                  </a:lnTo>
                  <a:lnTo>
                    <a:pt x="8" y="25"/>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7" name="Rectangle 159"/>
            <p:cNvSpPr>
              <a:spLocks noChangeArrowheads="1"/>
            </p:cNvSpPr>
            <p:nvPr/>
          </p:nvSpPr>
          <p:spPr bwMode="auto">
            <a:xfrm>
              <a:off x="4386571" y="3845068"/>
              <a:ext cx="15669" cy="78339"/>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8" name="Freeform 160"/>
            <p:cNvSpPr>
              <a:spLocks/>
            </p:cNvSpPr>
            <p:nvPr/>
          </p:nvSpPr>
          <p:spPr bwMode="auto">
            <a:xfrm>
              <a:off x="4292563" y="3845068"/>
              <a:ext cx="15669" cy="78339"/>
            </a:xfrm>
            <a:custGeom>
              <a:avLst/>
              <a:gdLst>
                <a:gd name="T0" fmla="*/ 5 w 5"/>
                <a:gd name="T1" fmla="*/ 25 h 25"/>
                <a:gd name="T2" fmla="*/ 0 w 5"/>
                <a:gd name="T3" fmla="*/ 25 h 25"/>
                <a:gd name="T4" fmla="*/ 2 w 5"/>
                <a:gd name="T5" fmla="*/ 0 h 25"/>
                <a:gd name="T6" fmla="*/ 5 w 5"/>
                <a:gd name="T7" fmla="*/ 0 h 25"/>
                <a:gd name="T8" fmla="*/ 5 w 5"/>
                <a:gd name="T9" fmla="*/ 25 h 25"/>
              </a:gdLst>
              <a:ahLst/>
              <a:cxnLst>
                <a:cxn ang="0">
                  <a:pos x="T0" y="T1"/>
                </a:cxn>
                <a:cxn ang="0">
                  <a:pos x="T2" y="T3"/>
                </a:cxn>
                <a:cxn ang="0">
                  <a:pos x="T4" y="T5"/>
                </a:cxn>
                <a:cxn ang="0">
                  <a:pos x="T6" y="T7"/>
                </a:cxn>
                <a:cxn ang="0">
                  <a:pos x="T8" y="T9"/>
                </a:cxn>
              </a:cxnLst>
              <a:rect l="0" t="0" r="r" b="b"/>
              <a:pathLst>
                <a:path w="5" h="25">
                  <a:moveTo>
                    <a:pt x="5" y="25"/>
                  </a:moveTo>
                  <a:lnTo>
                    <a:pt x="0" y="25"/>
                  </a:lnTo>
                  <a:lnTo>
                    <a:pt x="2" y="0"/>
                  </a:lnTo>
                  <a:lnTo>
                    <a:pt x="5"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9" name="Freeform 161"/>
            <p:cNvSpPr>
              <a:spLocks/>
            </p:cNvSpPr>
            <p:nvPr/>
          </p:nvSpPr>
          <p:spPr bwMode="auto">
            <a:xfrm>
              <a:off x="4198555" y="3845068"/>
              <a:ext cx="21936" cy="78339"/>
            </a:xfrm>
            <a:custGeom>
              <a:avLst/>
              <a:gdLst>
                <a:gd name="T0" fmla="*/ 5 w 7"/>
                <a:gd name="T1" fmla="*/ 25 h 25"/>
                <a:gd name="T2" fmla="*/ 0 w 7"/>
                <a:gd name="T3" fmla="*/ 25 h 25"/>
                <a:gd name="T4" fmla="*/ 2 w 7"/>
                <a:gd name="T5" fmla="*/ 0 h 25"/>
                <a:gd name="T6" fmla="*/ 7 w 7"/>
                <a:gd name="T7" fmla="*/ 0 h 25"/>
                <a:gd name="T8" fmla="*/ 5 w 7"/>
                <a:gd name="T9" fmla="*/ 25 h 25"/>
              </a:gdLst>
              <a:ahLst/>
              <a:cxnLst>
                <a:cxn ang="0">
                  <a:pos x="T0" y="T1"/>
                </a:cxn>
                <a:cxn ang="0">
                  <a:pos x="T2" y="T3"/>
                </a:cxn>
                <a:cxn ang="0">
                  <a:pos x="T4" y="T5"/>
                </a:cxn>
                <a:cxn ang="0">
                  <a:pos x="T6" y="T7"/>
                </a:cxn>
                <a:cxn ang="0">
                  <a:pos x="T8" y="T9"/>
                </a:cxn>
              </a:cxnLst>
              <a:rect l="0" t="0" r="r" b="b"/>
              <a:pathLst>
                <a:path w="7" h="25">
                  <a:moveTo>
                    <a:pt x="5" y="25"/>
                  </a:moveTo>
                  <a:lnTo>
                    <a:pt x="0" y="25"/>
                  </a:lnTo>
                  <a:lnTo>
                    <a:pt x="2" y="0"/>
                  </a:lnTo>
                  <a:lnTo>
                    <a:pt x="7"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0" name="Freeform 162"/>
            <p:cNvSpPr>
              <a:spLocks/>
            </p:cNvSpPr>
            <p:nvPr/>
          </p:nvSpPr>
          <p:spPr bwMode="auto">
            <a:xfrm>
              <a:off x="4104547" y="3845068"/>
              <a:ext cx="31336" cy="78339"/>
            </a:xfrm>
            <a:custGeom>
              <a:avLst/>
              <a:gdLst>
                <a:gd name="T0" fmla="*/ 5 w 10"/>
                <a:gd name="T1" fmla="*/ 25 h 25"/>
                <a:gd name="T2" fmla="*/ 0 w 10"/>
                <a:gd name="T3" fmla="*/ 25 h 25"/>
                <a:gd name="T4" fmla="*/ 5 w 10"/>
                <a:gd name="T5" fmla="*/ 0 h 25"/>
                <a:gd name="T6" fmla="*/ 10 w 10"/>
                <a:gd name="T7" fmla="*/ 2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5"/>
                  </a:lnTo>
                  <a:lnTo>
                    <a:pt x="5" y="0"/>
                  </a:lnTo>
                  <a:lnTo>
                    <a:pt x="1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1" name="Freeform 163"/>
            <p:cNvSpPr>
              <a:spLocks/>
            </p:cNvSpPr>
            <p:nvPr/>
          </p:nvSpPr>
          <p:spPr bwMode="auto">
            <a:xfrm>
              <a:off x="4010539" y="3845068"/>
              <a:ext cx="37603" cy="78339"/>
            </a:xfrm>
            <a:custGeom>
              <a:avLst/>
              <a:gdLst>
                <a:gd name="T0" fmla="*/ 5 w 12"/>
                <a:gd name="T1" fmla="*/ 25 h 25"/>
                <a:gd name="T2" fmla="*/ 0 w 12"/>
                <a:gd name="T3" fmla="*/ 25 h 25"/>
                <a:gd name="T4" fmla="*/ 7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7"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2" name="Freeform 164"/>
            <p:cNvSpPr>
              <a:spLocks/>
            </p:cNvSpPr>
            <p:nvPr/>
          </p:nvSpPr>
          <p:spPr bwMode="auto">
            <a:xfrm>
              <a:off x="3916532" y="3845068"/>
              <a:ext cx="37603" cy="78339"/>
            </a:xfrm>
            <a:custGeom>
              <a:avLst/>
              <a:gdLst>
                <a:gd name="T0" fmla="*/ 5 w 12"/>
                <a:gd name="T1" fmla="*/ 25 h 25"/>
                <a:gd name="T2" fmla="*/ 0 w 12"/>
                <a:gd name="T3" fmla="*/ 25 h 25"/>
                <a:gd name="T4" fmla="*/ 10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10"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3" name="Freeform 165"/>
            <p:cNvSpPr>
              <a:spLocks/>
            </p:cNvSpPr>
            <p:nvPr/>
          </p:nvSpPr>
          <p:spPr bwMode="auto">
            <a:xfrm>
              <a:off x="3828791" y="3845068"/>
              <a:ext cx="40738" cy="78339"/>
            </a:xfrm>
            <a:custGeom>
              <a:avLst/>
              <a:gdLst>
                <a:gd name="T0" fmla="*/ 3 w 13"/>
                <a:gd name="T1" fmla="*/ 25 h 25"/>
                <a:gd name="T2" fmla="*/ 0 w 13"/>
                <a:gd name="T3" fmla="*/ 25 h 25"/>
                <a:gd name="T4" fmla="*/ 10 w 13"/>
                <a:gd name="T5" fmla="*/ 0 h 25"/>
                <a:gd name="T6" fmla="*/ 13 w 13"/>
                <a:gd name="T7" fmla="*/ 2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5"/>
                  </a:lnTo>
                  <a:lnTo>
                    <a:pt x="10" y="0"/>
                  </a:lnTo>
                  <a:lnTo>
                    <a:pt x="13" y="2"/>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4" name="Freeform 166"/>
            <p:cNvSpPr>
              <a:spLocks/>
            </p:cNvSpPr>
            <p:nvPr/>
          </p:nvSpPr>
          <p:spPr bwMode="auto">
            <a:xfrm>
              <a:off x="3546767" y="3845068"/>
              <a:ext cx="62672" cy="78339"/>
            </a:xfrm>
            <a:custGeom>
              <a:avLst/>
              <a:gdLst>
                <a:gd name="T0" fmla="*/ 5 w 20"/>
                <a:gd name="T1" fmla="*/ 25 h 25"/>
                <a:gd name="T2" fmla="*/ 0 w 20"/>
                <a:gd name="T3" fmla="*/ 22 h 25"/>
                <a:gd name="T4" fmla="*/ 18 w 20"/>
                <a:gd name="T5" fmla="*/ 0 h 25"/>
                <a:gd name="T6" fmla="*/ 20 w 20"/>
                <a:gd name="T7" fmla="*/ 2 h 25"/>
                <a:gd name="T8" fmla="*/ 5 w 20"/>
                <a:gd name="T9" fmla="*/ 25 h 25"/>
              </a:gdLst>
              <a:ahLst/>
              <a:cxnLst>
                <a:cxn ang="0">
                  <a:pos x="T0" y="T1"/>
                </a:cxn>
                <a:cxn ang="0">
                  <a:pos x="T2" y="T3"/>
                </a:cxn>
                <a:cxn ang="0">
                  <a:pos x="T4" y="T5"/>
                </a:cxn>
                <a:cxn ang="0">
                  <a:pos x="T6" y="T7"/>
                </a:cxn>
                <a:cxn ang="0">
                  <a:pos x="T8" y="T9"/>
                </a:cxn>
              </a:cxnLst>
              <a:rect l="0" t="0" r="r" b="b"/>
              <a:pathLst>
                <a:path w="20" h="25">
                  <a:moveTo>
                    <a:pt x="5" y="25"/>
                  </a:moveTo>
                  <a:lnTo>
                    <a:pt x="0" y="22"/>
                  </a:lnTo>
                  <a:lnTo>
                    <a:pt x="18" y="0"/>
                  </a:lnTo>
                  <a:lnTo>
                    <a:pt x="2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5" name="Freeform 167"/>
            <p:cNvSpPr>
              <a:spLocks/>
            </p:cNvSpPr>
            <p:nvPr/>
          </p:nvSpPr>
          <p:spPr bwMode="auto">
            <a:xfrm>
              <a:off x="3900865" y="3782396"/>
              <a:ext cx="37603" cy="68939"/>
            </a:xfrm>
            <a:custGeom>
              <a:avLst/>
              <a:gdLst>
                <a:gd name="T0" fmla="*/ 5 w 12"/>
                <a:gd name="T1" fmla="*/ 22 h 22"/>
                <a:gd name="T2" fmla="*/ 0 w 12"/>
                <a:gd name="T3" fmla="*/ 20 h 22"/>
                <a:gd name="T4" fmla="*/ 10 w 12"/>
                <a:gd name="T5" fmla="*/ 0 h 22"/>
                <a:gd name="T6" fmla="*/ 12 w 12"/>
                <a:gd name="T7" fmla="*/ 0 h 22"/>
                <a:gd name="T8" fmla="*/ 5 w 12"/>
                <a:gd name="T9" fmla="*/ 22 h 22"/>
              </a:gdLst>
              <a:ahLst/>
              <a:cxnLst>
                <a:cxn ang="0">
                  <a:pos x="T0" y="T1"/>
                </a:cxn>
                <a:cxn ang="0">
                  <a:pos x="T2" y="T3"/>
                </a:cxn>
                <a:cxn ang="0">
                  <a:pos x="T4" y="T5"/>
                </a:cxn>
                <a:cxn ang="0">
                  <a:pos x="T6" y="T7"/>
                </a:cxn>
                <a:cxn ang="0">
                  <a:pos x="T8" y="T9"/>
                </a:cxn>
              </a:cxnLst>
              <a:rect l="0" t="0" r="r" b="b"/>
              <a:pathLst>
                <a:path w="12" h="22">
                  <a:moveTo>
                    <a:pt x="5" y="22"/>
                  </a:moveTo>
                  <a:lnTo>
                    <a:pt x="0" y="20"/>
                  </a:lnTo>
                  <a:lnTo>
                    <a:pt x="10" y="0"/>
                  </a:lnTo>
                  <a:lnTo>
                    <a:pt x="12"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6" name="Freeform 168"/>
            <p:cNvSpPr>
              <a:spLocks/>
            </p:cNvSpPr>
            <p:nvPr/>
          </p:nvSpPr>
          <p:spPr bwMode="auto">
            <a:xfrm>
              <a:off x="3813124" y="3782396"/>
              <a:ext cx="47005" cy="68939"/>
            </a:xfrm>
            <a:custGeom>
              <a:avLst/>
              <a:gdLst>
                <a:gd name="T0" fmla="*/ 5 w 15"/>
                <a:gd name="T1" fmla="*/ 22 h 22"/>
                <a:gd name="T2" fmla="*/ 0 w 15"/>
                <a:gd name="T3" fmla="*/ 20 h 22"/>
                <a:gd name="T4" fmla="*/ 13 w 15"/>
                <a:gd name="T5" fmla="*/ 0 h 22"/>
                <a:gd name="T6" fmla="*/ 15 w 15"/>
                <a:gd name="T7" fmla="*/ 0 h 22"/>
                <a:gd name="T8" fmla="*/ 5 w 15"/>
                <a:gd name="T9" fmla="*/ 22 h 22"/>
              </a:gdLst>
              <a:ahLst/>
              <a:cxnLst>
                <a:cxn ang="0">
                  <a:pos x="T0" y="T1"/>
                </a:cxn>
                <a:cxn ang="0">
                  <a:pos x="T2" y="T3"/>
                </a:cxn>
                <a:cxn ang="0">
                  <a:pos x="T4" y="T5"/>
                </a:cxn>
                <a:cxn ang="0">
                  <a:pos x="T6" y="T7"/>
                </a:cxn>
                <a:cxn ang="0">
                  <a:pos x="T8" y="T9"/>
                </a:cxn>
              </a:cxnLst>
              <a:rect l="0" t="0" r="r" b="b"/>
              <a:pathLst>
                <a:path w="15" h="22">
                  <a:moveTo>
                    <a:pt x="5" y="22"/>
                  </a:moveTo>
                  <a:lnTo>
                    <a:pt x="0" y="20"/>
                  </a:lnTo>
                  <a:lnTo>
                    <a:pt x="13" y="0"/>
                  </a:lnTo>
                  <a:lnTo>
                    <a:pt x="15"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7" name="Freeform 169"/>
            <p:cNvSpPr>
              <a:spLocks/>
            </p:cNvSpPr>
            <p:nvPr/>
          </p:nvSpPr>
          <p:spPr bwMode="auto">
            <a:xfrm>
              <a:off x="3985471" y="3782396"/>
              <a:ext cx="40738" cy="68939"/>
            </a:xfrm>
            <a:custGeom>
              <a:avLst/>
              <a:gdLst>
                <a:gd name="T0" fmla="*/ 5 w 13"/>
                <a:gd name="T1" fmla="*/ 22 h 22"/>
                <a:gd name="T2" fmla="*/ 0 w 13"/>
                <a:gd name="T3" fmla="*/ 20 h 22"/>
                <a:gd name="T4" fmla="*/ 8 w 13"/>
                <a:gd name="T5" fmla="*/ 0 h 22"/>
                <a:gd name="T6" fmla="*/ 13 w 13"/>
                <a:gd name="T7" fmla="*/ 0 h 22"/>
                <a:gd name="T8" fmla="*/ 5 w 13"/>
                <a:gd name="T9" fmla="*/ 22 h 22"/>
              </a:gdLst>
              <a:ahLst/>
              <a:cxnLst>
                <a:cxn ang="0">
                  <a:pos x="T0" y="T1"/>
                </a:cxn>
                <a:cxn ang="0">
                  <a:pos x="T2" y="T3"/>
                </a:cxn>
                <a:cxn ang="0">
                  <a:pos x="T4" y="T5"/>
                </a:cxn>
                <a:cxn ang="0">
                  <a:pos x="T6" y="T7"/>
                </a:cxn>
                <a:cxn ang="0">
                  <a:pos x="T8" y="T9"/>
                </a:cxn>
              </a:cxnLst>
              <a:rect l="0" t="0" r="r" b="b"/>
              <a:pathLst>
                <a:path w="13" h="22">
                  <a:moveTo>
                    <a:pt x="5" y="22"/>
                  </a:moveTo>
                  <a:lnTo>
                    <a:pt x="0" y="20"/>
                  </a:lnTo>
                  <a:lnTo>
                    <a:pt x="8" y="0"/>
                  </a:lnTo>
                  <a:lnTo>
                    <a:pt x="13"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8" name="Freeform 170"/>
            <p:cNvSpPr>
              <a:spLocks/>
            </p:cNvSpPr>
            <p:nvPr/>
          </p:nvSpPr>
          <p:spPr bwMode="auto">
            <a:xfrm>
              <a:off x="4079479" y="3788663"/>
              <a:ext cx="25069" cy="62672"/>
            </a:xfrm>
            <a:custGeom>
              <a:avLst/>
              <a:gdLst>
                <a:gd name="T0" fmla="*/ 3 w 8"/>
                <a:gd name="T1" fmla="*/ 20 h 20"/>
                <a:gd name="T2" fmla="*/ 0 w 8"/>
                <a:gd name="T3" fmla="*/ 18 h 20"/>
                <a:gd name="T4" fmla="*/ 3 w 8"/>
                <a:gd name="T5" fmla="*/ 0 h 20"/>
                <a:gd name="T6" fmla="*/ 8 w 8"/>
                <a:gd name="T7" fmla="*/ 0 h 20"/>
                <a:gd name="T8" fmla="*/ 3 w 8"/>
                <a:gd name="T9" fmla="*/ 20 h 20"/>
              </a:gdLst>
              <a:ahLst/>
              <a:cxnLst>
                <a:cxn ang="0">
                  <a:pos x="T0" y="T1"/>
                </a:cxn>
                <a:cxn ang="0">
                  <a:pos x="T2" y="T3"/>
                </a:cxn>
                <a:cxn ang="0">
                  <a:pos x="T4" y="T5"/>
                </a:cxn>
                <a:cxn ang="0">
                  <a:pos x="T6" y="T7"/>
                </a:cxn>
                <a:cxn ang="0">
                  <a:pos x="T8" y="T9"/>
                </a:cxn>
              </a:cxnLst>
              <a:rect l="0" t="0" r="r" b="b"/>
              <a:pathLst>
                <a:path w="8" h="20">
                  <a:moveTo>
                    <a:pt x="3" y="20"/>
                  </a:moveTo>
                  <a:lnTo>
                    <a:pt x="0" y="18"/>
                  </a:lnTo>
                  <a:lnTo>
                    <a:pt x="3" y="0"/>
                  </a:lnTo>
                  <a:lnTo>
                    <a:pt x="8" y="0"/>
                  </a:lnTo>
                  <a:lnTo>
                    <a:pt x="3"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9" name="Freeform 171"/>
            <p:cNvSpPr>
              <a:spLocks/>
            </p:cNvSpPr>
            <p:nvPr/>
          </p:nvSpPr>
          <p:spPr bwMode="auto">
            <a:xfrm>
              <a:off x="4167219" y="3782396"/>
              <a:ext cx="21936" cy="62672"/>
            </a:xfrm>
            <a:custGeom>
              <a:avLst/>
              <a:gdLst>
                <a:gd name="T0" fmla="*/ 2 w 7"/>
                <a:gd name="T1" fmla="*/ 20 h 20"/>
                <a:gd name="T2" fmla="*/ 0 w 7"/>
                <a:gd name="T3" fmla="*/ 20 h 20"/>
                <a:gd name="T4" fmla="*/ 2 w 7"/>
                <a:gd name="T5" fmla="*/ 0 h 20"/>
                <a:gd name="T6" fmla="*/ 7 w 7"/>
                <a:gd name="T7" fmla="*/ 0 h 20"/>
                <a:gd name="T8" fmla="*/ 2 w 7"/>
                <a:gd name="T9" fmla="*/ 20 h 20"/>
              </a:gdLst>
              <a:ahLst/>
              <a:cxnLst>
                <a:cxn ang="0">
                  <a:pos x="T0" y="T1"/>
                </a:cxn>
                <a:cxn ang="0">
                  <a:pos x="T2" y="T3"/>
                </a:cxn>
                <a:cxn ang="0">
                  <a:pos x="T4" y="T5"/>
                </a:cxn>
                <a:cxn ang="0">
                  <a:pos x="T6" y="T7"/>
                </a:cxn>
                <a:cxn ang="0">
                  <a:pos x="T8" y="T9"/>
                </a:cxn>
              </a:cxnLst>
              <a:rect l="0" t="0" r="r" b="b"/>
              <a:pathLst>
                <a:path w="7" h="20">
                  <a:moveTo>
                    <a:pt x="2" y="20"/>
                  </a:moveTo>
                  <a:lnTo>
                    <a:pt x="0" y="20"/>
                  </a:lnTo>
                  <a:lnTo>
                    <a:pt x="2" y="0"/>
                  </a:lnTo>
                  <a:lnTo>
                    <a:pt x="7" y="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0" name="Freeform 172"/>
            <p:cNvSpPr>
              <a:spLocks/>
            </p:cNvSpPr>
            <p:nvPr/>
          </p:nvSpPr>
          <p:spPr bwMode="auto">
            <a:xfrm>
              <a:off x="4251827" y="3788663"/>
              <a:ext cx="25069" cy="56405"/>
            </a:xfrm>
            <a:custGeom>
              <a:avLst/>
              <a:gdLst>
                <a:gd name="T0" fmla="*/ 5 w 8"/>
                <a:gd name="T1" fmla="*/ 18 h 18"/>
                <a:gd name="T2" fmla="*/ 0 w 8"/>
                <a:gd name="T3" fmla="*/ 18 h 18"/>
                <a:gd name="T4" fmla="*/ 3 w 8"/>
                <a:gd name="T5" fmla="*/ 0 h 18"/>
                <a:gd name="T6" fmla="*/ 8 w 8"/>
                <a:gd name="T7" fmla="*/ 0 h 18"/>
                <a:gd name="T8" fmla="*/ 5 w 8"/>
                <a:gd name="T9" fmla="*/ 18 h 18"/>
              </a:gdLst>
              <a:ahLst/>
              <a:cxnLst>
                <a:cxn ang="0">
                  <a:pos x="T0" y="T1"/>
                </a:cxn>
                <a:cxn ang="0">
                  <a:pos x="T2" y="T3"/>
                </a:cxn>
                <a:cxn ang="0">
                  <a:pos x="T4" y="T5"/>
                </a:cxn>
                <a:cxn ang="0">
                  <a:pos x="T6" y="T7"/>
                </a:cxn>
                <a:cxn ang="0">
                  <a:pos x="T8" y="T9"/>
                </a:cxn>
              </a:cxnLst>
              <a:rect l="0" t="0" r="r" b="b"/>
              <a:pathLst>
                <a:path w="8" h="18">
                  <a:moveTo>
                    <a:pt x="5" y="18"/>
                  </a:moveTo>
                  <a:lnTo>
                    <a:pt x="0" y="18"/>
                  </a:lnTo>
                  <a:lnTo>
                    <a:pt x="3" y="0"/>
                  </a:lnTo>
                  <a:lnTo>
                    <a:pt x="8"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1" name="Freeform 173"/>
            <p:cNvSpPr>
              <a:spLocks/>
            </p:cNvSpPr>
            <p:nvPr/>
          </p:nvSpPr>
          <p:spPr bwMode="auto">
            <a:xfrm>
              <a:off x="4339568" y="3788663"/>
              <a:ext cx="15669" cy="56405"/>
            </a:xfrm>
            <a:custGeom>
              <a:avLst/>
              <a:gdLst>
                <a:gd name="T0" fmla="*/ 5 w 5"/>
                <a:gd name="T1" fmla="*/ 18 h 18"/>
                <a:gd name="T2" fmla="*/ 0 w 5"/>
                <a:gd name="T3" fmla="*/ 18 h 18"/>
                <a:gd name="T4" fmla="*/ 2 w 5"/>
                <a:gd name="T5" fmla="*/ 0 h 18"/>
                <a:gd name="T6" fmla="*/ 5 w 5"/>
                <a:gd name="T7" fmla="*/ 0 h 18"/>
                <a:gd name="T8" fmla="*/ 5 w 5"/>
                <a:gd name="T9" fmla="*/ 18 h 18"/>
              </a:gdLst>
              <a:ahLst/>
              <a:cxnLst>
                <a:cxn ang="0">
                  <a:pos x="T0" y="T1"/>
                </a:cxn>
                <a:cxn ang="0">
                  <a:pos x="T2" y="T3"/>
                </a:cxn>
                <a:cxn ang="0">
                  <a:pos x="T4" y="T5"/>
                </a:cxn>
                <a:cxn ang="0">
                  <a:pos x="T6" y="T7"/>
                </a:cxn>
                <a:cxn ang="0">
                  <a:pos x="T8" y="T9"/>
                </a:cxn>
              </a:cxnLst>
              <a:rect l="0" t="0" r="r" b="b"/>
              <a:pathLst>
                <a:path w="5" h="18">
                  <a:moveTo>
                    <a:pt x="5" y="18"/>
                  </a:moveTo>
                  <a:lnTo>
                    <a:pt x="0" y="18"/>
                  </a:lnTo>
                  <a:lnTo>
                    <a:pt x="2" y="0"/>
                  </a:lnTo>
                  <a:lnTo>
                    <a:pt x="5"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2" name="Freeform 174"/>
            <p:cNvSpPr>
              <a:spLocks/>
            </p:cNvSpPr>
            <p:nvPr/>
          </p:nvSpPr>
          <p:spPr bwMode="auto">
            <a:xfrm>
              <a:off x="4424174" y="3788663"/>
              <a:ext cx="15669" cy="56405"/>
            </a:xfrm>
            <a:custGeom>
              <a:avLst/>
              <a:gdLst>
                <a:gd name="T0" fmla="*/ 3 w 5"/>
                <a:gd name="T1" fmla="*/ 18 h 18"/>
                <a:gd name="T2" fmla="*/ 0 w 5"/>
                <a:gd name="T3" fmla="*/ 0 h 18"/>
                <a:gd name="T4" fmla="*/ 5 w 5"/>
                <a:gd name="T5" fmla="*/ 0 h 18"/>
                <a:gd name="T6" fmla="*/ 5 w 5"/>
                <a:gd name="T7" fmla="*/ 18 h 18"/>
                <a:gd name="T8" fmla="*/ 3 w 5"/>
                <a:gd name="T9" fmla="*/ 18 h 18"/>
              </a:gdLst>
              <a:ahLst/>
              <a:cxnLst>
                <a:cxn ang="0">
                  <a:pos x="T0" y="T1"/>
                </a:cxn>
                <a:cxn ang="0">
                  <a:pos x="T2" y="T3"/>
                </a:cxn>
                <a:cxn ang="0">
                  <a:pos x="T4" y="T5"/>
                </a:cxn>
                <a:cxn ang="0">
                  <a:pos x="T6" y="T7"/>
                </a:cxn>
                <a:cxn ang="0">
                  <a:pos x="T8" y="T9"/>
                </a:cxn>
              </a:cxnLst>
              <a:rect l="0" t="0" r="r" b="b"/>
              <a:pathLst>
                <a:path w="5" h="18">
                  <a:moveTo>
                    <a:pt x="3" y="18"/>
                  </a:moveTo>
                  <a:lnTo>
                    <a:pt x="0" y="0"/>
                  </a:lnTo>
                  <a:lnTo>
                    <a:pt x="5" y="0"/>
                  </a:lnTo>
                  <a:lnTo>
                    <a:pt x="5" y="18"/>
                  </a:lnTo>
                  <a:lnTo>
                    <a:pt x="3"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3" name="Freeform 175"/>
            <p:cNvSpPr>
              <a:spLocks/>
            </p:cNvSpPr>
            <p:nvPr/>
          </p:nvSpPr>
          <p:spPr bwMode="auto">
            <a:xfrm>
              <a:off x="4511915" y="3782396"/>
              <a:ext cx="15669" cy="62672"/>
            </a:xfrm>
            <a:custGeom>
              <a:avLst/>
              <a:gdLst>
                <a:gd name="T0" fmla="*/ 2 w 5"/>
                <a:gd name="T1" fmla="*/ 20 h 20"/>
                <a:gd name="T2" fmla="*/ 0 w 5"/>
                <a:gd name="T3" fmla="*/ 0 h 20"/>
                <a:gd name="T4" fmla="*/ 2 w 5"/>
                <a:gd name="T5" fmla="*/ 0 h 20"/>
                <a:gd name="T6" fmla="*/ 5 w 5"/>
                <a:gd name="T7" fmla="*/ 20 h 20"/>
                <a:gd name="T8" fmla="*/ 2 w 5"/>
                <a:gd name="T9" fmla="*/ 20 h 20"/>
              </a:gdLst>
              <a:ahLst/>
              <a:cxnLst>
                <a:cxn ang="0">
                  <a:pos x="T0" y="T1"/>
                </a:cxn>
                <a:cxn ang="0">
                  <a:pos x="T2" y="T3"/>
                </a:cxn>
                <a:cxn ang="0">
                  <a:pos x="T4" y="T5"/>
                </a:cxn>
                <a:cxn ang="0">
                  <a:pos x="T6" y="T7"/>
                </a:cxn>
                <a:cxn ang="0">
                  <a:pos x="T8" y="T9"/>
                </a:cxn>
              </a:cxnLst>
              <a:rect l="0" t="0" r="r" b="b"/>
              <a:pathLst>
                <a:path w="5" h="20">
                  <a:moveTo>
                    <a:pt x="2" y="20"/>
                  </a:moveTo>
                  <a:lnTo>
                    <a:pt x="0" y="0"/>
                  </a:lnTo>
                  <a:lnTo>
                    <a:pt x="2" y="0"/>
                  </a:lnTo>
                  <a:lnTo>
                    <a:pt x="5" y="2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4" name="Freeform 179"/>
            <p:cNvSpPr>
              <a:spLocks/>
            </p:cNvSpPr>
            <p:nvPr/>
          </p:nvSpPr>
          <p:spPr bwMode="auto">
            <a:xfrm>
              <a:off x="3556169" y="3782396"/>
              <a:ext cx="53272" cy="68939"/>
            </a:xfrm>
            <a:custGeom>
              <a:avLst/>
              <a:gdLst>
                <a:gd name="T0" fmla="*/ 2 w 17"/>
                <a:gd name="T1" fmla="*/ 22 h 22"/>
                <a:gd name="T2" fmla="*/ 0 w 17"/>
                <a:gd name="T3" fmla="*/ 20 h 22"/>
                <a:gd name="T4" fmla="*/ 15 w 17"/>
                <a:gd name="T5" fmla="*/ 0 h 22"/>
                <a:gd name="T6" fmla="*/ 17 w 17"/>
                <a:gd name="T7" fmla="*/ 2 h 22"/>
                <a:gd name="T8" fmla="*/ 2 w 17"/>
                <a:gd name="T9" fmla="*/ 22 h 22"/>
              </a:gdLst>
              <a:ahLst/>
              <a:cxnLst>
                <a:cxn ang="0">
                  <a:pos x="T0" y="T1"/>
                </a:cxn>
                <a:cxn ang="0">
                  <a:pos x="T2" y="T3"/>
                </a:cxn>
                <a:cxn ang="0">
                  <a:pos x="T4" y="T5"/>
                </a:cxn>
                <a:cxn ang="0">
                  <a:pos x="T6" y="T7"/>
                </a:cxn>
                <a:cxn ang="0">
                  <a:pos x="T8" y="T9"/>
                </a:cxn>
              </a:cxnLst>
              <a:rect l="0" t="0" r="r" b="b"/>
              <a:pathLst>
                <a:path w="17" h="22">
                  <a:moveTo>
                    <a:pt x="2" y="22"/>
                  </a:moveTo>
                  <a:lnTo>
                    <a:pt x="0" y="20"/>
                  </a:lnTo>
                  <a:lnTo>
                    <a:pt x="15" y="0"/>
                  </a:lnTo>
                  <a:lnTo>
                    <a:pt x="17" y="2"/>
                  </a:lnTo>
                  <a:lnTo>
                    <a:pt x="2"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grpSp>
      <p:grpSp>
        <p:nvGrpSpPr>
          <p:cNvPr id="65" name="Group 64"/>
          <p:cNvGrpSpPr/>
          <p:nvPr/>
        </p:nvGrpSpPr>
        <p:grpSpPr>
          <a:xfrm>
            <a:off x="10470434" y="3738636"/>
            <a:ext cx="817415" cy="1512380"/>
            <a:chOff x="4618455" y="3337427"/>
            <a:chExt cx="641895" cy="1187634"/>
          </a:xfrm>
        </p:grpSpPr>
        <p:sp>
          <p:nvSpPr>
            <p:cNvPr id="66" name="Freeform 121"/>
            <p:cNvSpPr>
              <a:spLocks/>
            </p:cNvSpPr>
            <p:nvPr/>
          </p:nvSpPr>
          <p:spPr bwMode="auto">
            <a:xfrm>
              <a:off x="4934951" y="3772996"/>
              <a:ext cx="303960" cy="363497"/>
            </a:xfrm>
            <a:custGeom>
              <a:avLst/>
              <a:gdLst>
                <a:gd name="T0" fmla="*/ 25 w 97"/>
                <a:gd name="T1" fmla="*/ 0 h 116"/>
                <a:gd name="T2" fmla="*/ 97 w 97"/>
                <a:gd name="T3" fmla="*/ 116 h 116"/>
                <a:gd name="T4" fmla="*/ 65 w 97"/>
                <a:gd name="T5" fmla="*/ 116 h 116"/>
                <a:gd name="T6" fmla="*/ 0 w 97"/>
                <a:gd name="T7" fmla="*/ 0 h 116"/>
                <a:gd name="T8" fmla="*/ 25 w 97"/>
                <a:gd name="T9" fmla="*/ 0 h 116"/>
              </a:gdLst>
              <a:ahLst/>
              <a:cxnLst>
                <a:cxn ang="0">
                  <a:pos x="T0" y="T1"/>
                </a:cxn>
                <a:cxn ang="0">
                  <a:pos x="T2" y="T3"/>
                </a:cxn>
                <a:cxn ang="0">
                  <a:pos x="T4" y="T5"/>
                </a:cxn>
                <a:cxn ang="0">
                  <a:pos x="T6" y="T7"/>
                </a:cxn>
                <a:cxn ang="0">
                  <a:pos x="T8" y="T9"/>
                </a:cxn>
              </a:cxnLst>
              <a:rect l="0" t="0" r="r" b="b"/>
              <a:pathLst>
                <a:path w="97" h="116">
                  <a:moveTo>
                    <a:pt x="25" y="0"/>
                  </a:moveTo>
                  <a:lnTo>
                    <a:pt x="97" y="116"/>
                  </a:lnTo>
                  <a:lnTo>
                    <a:pt x="65" y="116"/>
                  </a:lnTo>
                  <a:lnTo>
                    <a:pt x="0" y="0"/>
                  </a:lnTo>
                  <a:lnTo>
                    <a:pt x="25" y="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7" name="Freeform 123"/>
            <p:cNvSpPr>
              <a:spLocks/>
            </p:cNvSpPr>
            <p:nvPr/>
          </p:nvSpPr>
          <p:spPr bwMode="auto">
            <a:xfrm>
              <a:off x="4753203" y="3995481"/>
              <a:ext cx="47005" cy="100275"/>
            </a:xfrm>
            <a:custGeom>
              <a:avLst/>
              <a:gdLst>
                <a:gd name="T0" fmla="*/ 10 w 15"/>
                <a:gd name="T1" fmla="*/ 32 h 32"/>
                <a:gd name="T2" fmla="*/ 0 w 15"/>
                <a:gd name="T3" fmla="*/ 2 h 32"/>
                <a:gd name="T4" fmla="*/ 5 w 15"/>
                <a:gd name="T5" fmla="*/ 0 h 32"/>
                <a:gd name="T6" fmla="*/ 15 w 15"/>
                <a:gd name="T7" fmla="*/ 32 h 32"/>
                <a:gd name="T8" fmla="*/ 10 w 15"/>
                <a:gd name="T9" fmla="*/ 32 h 32"/>
              </a:gdLst>
              <a:ahLst/>
              <a:cxnLst>
                <a:cxn ang="0">
                  <a:pos x="T0" y="T1"/>
                </a:cxn>
                <a:cxn ang="0">
                  <a:pos x="T2" y="T3"/>
                </a:cxn>
                <a:cxn ang="0">
                  <a:pos x="T4" y="T5"/>
                </a:cxn>
                <a:cxn ang="0">
                  <a:pos x="T6" y="T7"/>
                </a:cxn>
                <a:cxn ang="0">
                  <a:pos x="T8" y="T9"/>
                </a:cxn>
              </a:cxnLst>
              <a:rect l="0" t="0" r="r" b="b"/>
              <a:pathLst>
                <a:path w="15" h="32">
                  <a:moveTo>
                    <a:pt x="10" y="32"/>
                  </a:moveTo>
                  <a:lnTo>
                    <a:pt x="0" y="2"/>
                  </a:lnTo>
                  <a:lnTo>
                    <a:pt x="5" y="0"/>
                  </a:lnTo>
                  <a:lnTo>
                    <a:pt x="15" y="32"/>
                  </a:lnTo>
                  <a:lnTo>
                    <a:pt x="10"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8" name="Freeform 128"/>
            <p:cNvSpPr>
              <a:spLocks/>
            </p:cNvSpPr>
            <p:nvPr/>
          </p:nvSpPr>
          <p:spPr bwMode="auto">
            <a:xfrm>
              <a:off x="4856610" y="3995481"/>
              <a:ext cx="47005" cy="100275"/>
            </a:xfrm>
            <a:custGeom>
              <a:avLst/>
              <a:gdLst>
                <a:gd name="T0" fmla="*/ 12 w 15"/>
                <a:gd name="T1" fmla="*/ 32 h 32"/>
                <a:gd name="T2" fmla="*/ 0 w 15"/>
                <a:gd name="T3" fmla="*/ 2 h 32"/>
                <a:gd name="T4" fmla="*/ 2 w 15"/>
                <a:gd name="T5" fmla="*/ 0 h 32"/>
                <a:gd name="T6" fmla="*/ 15 w 15"/>
                <a:gd name="T7" fmla="*/ 32 h 32"/>
                <a:gd name="T8" fmla="*/ 12 w 15"/>
                <a:gd name="T9" fmla="*/ 32 h 32"/>
              </a:gdLst>
              <a:ahLst/>
              <a:cxnLst>
                <a:cxn ang="0">
                  <a:pos x="T0" y="T1"/>
                </a:cxn>
                <a:cxn ang="0">
                  <a:pos x="T2" y="T3"/>
                </a:cxn>
                <a:cxn ang="0">
                  <a:pos x="T4" y="T5"/>
                </a:cxn>
                <a:cxn ang="0">
                  <a:pos x="T6" y="T7"/>
                </a:cxn>
                <a:cxn ang="0">
                  <a:pos x="T8" y="T9"/>
                </a:cxn>
              </a:cxnLst>
              <a:rect l="0" t="0" r="r" b="b"/>
              <a:pathLst>
                <a:path w="15" h="32">
                  <a:moveTo>
                    <a:pt x="12" y="32"/>
                  </a:moveTo>
                  <a:lnTo>
                    <a:pt x="0" y="2"/>
                  </a:lnTo>
                  <a:lnTo>
                    <a:pt x="2" y="0"/>
                  </a:lnTo>
                  <a:lnTo>
                    <a:pt x="15" y="32"/>
                  </a:lnTo>
                  <a:lnTo>
                    <a:pt x="12"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9" name="Freeform 129"/>
            <p:cNvSpPr>
              <a:spLocks/>
            </p:cNvSpPr>
            <p:nvPr/>
          </p:nvSpPr>
          <p:spPr bwMode="auto">
            <a:xfrm>
              <a:off x="4950618" y="3995481"/>
              <a:ext cx="62672" cy="100275"/>
            </a:xfrm>
            <a:custGeom>
              <a:avLst/>
              <a:gdLst>
                <a:gd name="T0" fmla="*/ 15 w 20"/>
                <a:gd name="T1" fmla="*/ 32 h 32"/>
                <a:gd name="T2" fmla="*/ 0 w 20"/>
                <a:gd name="T3" fmla="*/ 2 h 32"/>
                <a:gd name="T4" fmla="*/ 5 w 20"/>
                <a:gd name="T5" fmla="*/ 0 h 32"/>
                <a:gd name="T6" fmla="*/ 20 w 20"/>
                <a:gd name="T7" fmla="*/ 32 h 32"/>
                <a:gd name="T8" fmla="*/ 15 w 20"/>
                <a:gd name="T9" fmla="*/ 32 h 32"/>
              </a:gdLst>
              <a:ahLst/>
              <a:cxnLst>
                <a:cxn ang="0">
                  <a:pos x="T0" y="T1"/>
                </a:cxn>
                <a:cxn ang="0">
                  <a:pos x="T2" y="T3"/>
                </a:cxn>
                <a:cxn ang="0">
                  <a:pos x="T4" y="T5"/>
                </a:cxn>
                <a:cxn ang="0">
                  <a:pos x="T6" y="T7"/>
                </a:cxn>
                <a:cxn ang="0">
                  <a:pos x="T8" y="T9"/>
                </a:cxn>
              </a:cxnLst>
              <a:rect l="0" t="0" r="r" b="b"/>
              <a:pathLst>
                <a:path w="20" h="32">
                  <a:moveTo>
                    <a:pt x="15" y="32"/>
                  </a:moveTo>
                  <a:lnTo>
                    <a:pt x="0" y="2"/>
                  </a:lnTo>
                  <a:lnTo>
                    <a:pt x="5" y="0"/>
                  </a:lnTo>
                  <a:lnTo>
                    <a:pt x="20" y="32"/>
                  </a:lnTo>
                  <a:lnTo>
                    <a:pt x="15"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0" name="Freeform 133"/>
            <p:cNvSpPr>
              <a:spLocks/>
            </p:cNvSpPr>
            <p:nvPr/>
          </p:nvSpPr>
          <p:spPr bwMode="auto">
            <a:xfrm>
              <a:off x="5185639" y="3782396"/>
              <a:ext cx="53272" cy="68939"/>
            </a:xfrm>
            <a:custGeom>
              <a:avLst/>
              <a:gdLst>
                <a:gd name="T0" fmla="*/ 15 w 17"/>
                <a:gd name="T1" fmla="*/ 22 h 22"/>
                <a:gd name="T2" fmla="*/ 0 w 17"/>
                <a:gd name="T3" fmla="*/ 2 h 22"/>
                <a:gd name="T4" fmla="*/ 2 w 17"/>
                <a:gd name="T5" fmla="*/ 0 h 22"/>
                <a:gd name="T6" fmla="*/ 17 w 17"/>
                <a:gd name="T7" fmla="*/ 20 h 22"/>
                <a:gd name="T8" fmla="*/ 15 w 17"/>
                <a:gd name="T9" fmla="*/ 22 h 22"/>
              </a:gdLst>
              <a:ahLst/>
              <a:cxnLst>
                <a:cxn ang="0">
                  <a:pos x="T0" y="T1"/>
                </a:cxn>
                <a:cxn ang="0">
                  <a:pos x="T2" y="T3"/>
                </a:cxn>
                <a:cxn ang="0">
                  <a:pos x="T4" y="T5"/>
                </a:cxn>
                <a:cxn ang="0">
                  <a:pos x="T6" y="T7"/>
                </a:cxn>
                <a:cxn ang="0">
                  <a:pos x="T8" y="T9"/>
                </a:cxn>
              </a:cxnLst>
              <a:rect l="0" t="0" r="r" b="b"/>
              <a:pathLst>
                <a:path w="17" h="22">
                  <a:moveTo>
                    <a:pt x="15" y="22"/>
                  </a:moveTo>
                  <a:lnTo>
                    <a:pt x="0" y="2"/>
                  </a:lnTo>
                  <a:lnTo>
                    <a:pt x="2" y="0"/>
                  </a:lnTo>
                  <a:lnTo>
                    <a:pt x="17"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1" name="Freeform 134"/>
            <p:cNvSpPr>
              <a:spLocks/>
            </p:cNvSpPr>
            <p:nvPr/>
          </p:nvSpPr>
          <p:spPr bwMode="auto">
            <a:xfrm>
              <a:off x="5097898" y="3782396"/>
              <a:ext cx="56405" cy="68939"/>
            </a:xfrm>
            <a:custGeom>
              <a:avLst/>
              <a:gdLst>
                <a:gd name="T0" fmla="*/ 15 w 18"/>
                <a:gd name="T1" fmla="*/ 22 h 22"/>
                <a:gd name="T2" fmla="*/ 0 w 18"/>
                <a:gd name="T3" fmla="*/ 2 h 22"/>
                <a:gd name="T4" fmla="*/ 5 w 18"/>
                <a:gd name="T5" fmla="*/ 0 h 22"/>
                <a:gd name="T6" fmla="*/ 18 w 18"/>
                <a:gd name="T7" fmla="*/ 20 h 22"/>
                <a:gd name="T8" fmla="*/ 15 w 18"/>
                <a:gd name="T9" fmla="*/ 22 h 22"/>
              </a:gdLst>
              <a:ahLst/>
              <a:cxnLst>
                <a:cxn ang="0">
                  <a:pos x="T0" y="T1"/>
                </a:cxn>
                <a:cxn ang="0">
                  <a:pos x="T2" y="T3"/>
                </a:cxn>
                <a:cxn ang="0">
                  <a:pos x="T4" y="T5"/>
                </a:cxn>
                <a:cxn ang="0">
                  <a:pos x="T6" y="T7"/>
                </a:cxn>
                <a:cxn ang="0">
                  <a:pos x="T8" y="T9"/>
                </a:cxn>
              </a:cxnLst>
              <a:rect l="0" t="0" r="r" b="b"/>
              <a:pathLst>
                <a:path w="18" h="22">
                  <a:moveTo>
                    <a:pt x="15" y="22"/>
                  </a:moveTo>
                  <a:lnTo>
                    <a:pt x="0" y="2"/>
                  </a:lnTo>
                  <a:lnTo>
                    <a:pt x="5" y="0"/>
                  </a:lnTo>
                  <a:lnTo>
                    <a:pt x="18"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2" name="Freeform 136"/>
            <p:cNvSpPr>
              <a:spLocks/>
            </p:cNvSpPr>
            <p:nvPr/>
          </p:nvSpPr>
          <p:spPr bwMode="auto">
            <a:xfrm>
              <a:off x="4878547" y="3923409"/>
              <a:ext cx="31336" cy="72072"/>
            </a:xfrm>
            <a:custGeom>
              <a:avLst/>
              <a:gdLst>
                <a:gd name="T0" fmla="*/ 10 w 10"/>
                <a:gd name="T1" fmla="*/ 23 h 23"/>
                <a:gd name="T2" fmla="*/ 0 w 10"/>
                <a:gd name="T3" fmla="*/ 0 h 23"/>
                <a:gd name="T4" fmla="*/ 10 w 10"/>
                <a:gd name="T5" fmla="*/ 23 h 23"/>
              </a:gdLst>
              <a:ahLst/>
              <a:cxnLst>
                <a:cxn ang="0">
                  <a:pos x="T0" y="T1"/>
                </a:cxn>
                <a:cxn ang="0">
                  <a:pos x="T2" y="T3"/>
                </a:cxn>
                <a:cxn ang="0">
                  <a:pos x="T4" y="T5"/>
                </a:cxn>
              </a:cxnLst>
              <a:rect l="0" t="0" r="r" b="b"/>
              <a:pathLst>
                <a:path w="10" h="23">
                  <a:moveTo>
                    <a:pt x="10" y="23"/>
                  </a:moveTo>
                  <a:lnTo>
                    <a:pt x="0" y="0"/>
                  </a:lnTo>
                  <a:lnTo>
                    <a:pt x="10" y="23"/>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3" name="Line 137"/>
            <p:cNvSpPr>
              <a:spLocks noChangeShapeType="1"/>
            </p:cNvSpPr>
            <p:nvPr/>
          </p:nvSpPr>
          <p:spPr bwMode="auto">
            <a:xfrm flipH="1" flipV="1">
              <a:off x="4878547" y="3923409"/>
              <a:ext cx="31336" cy="7207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4" name="Freeform 138"/>
            <p:cNvSpPr>
              <a:spLocks/>
            </p:cNvSpPr>
            <p:nvPr/>
          </p:nvSpPr>
          <p:spPr bwMode="auto">
            <a:xfrm>
              <a:off x="4778272" y="3923409"/>
              <a:ext cx="37603" cy="78339"/>
            </a:xfrm>
            <a:custGeom>
              <a:avLst/>
              <a:gdLst>
                <a:gd name="T0" fmla="*/ 7 w 12"/>
                <a:gd name="T1" fmla="*/ 25 h 25"/>
                <a:gd name="T2" fmla="*/ 0 w 12"/>
                <a:gd name="T3" fmla="*/ 0 h 25"/>
                <a:gd name="T4" fmla="*/ 5 w 12"/>
                <a:gd name="T5" fmla="*/ 0 h 25"/>
                <a:gd name="T6" fmla="*/ 12 w 12"/>
                <a:gd name="T7" fmla="*/ 23 h 25"/>
                <a:gd name="T8" fmla="*/ 7 w 12"/>
                <a:gd name="T9" fmla="*/ 25 h 25"/>
              </a:gdLst>
              <a:ahLst/>
              <a:cxnLst>
                <a:cxn ang="0">
                  <a:pos x="T0" y="T1"/>
                </a:cxn>
                <a:cxn ang="0">
                  <a:pos x="T2" y="T3"/>
                </a:cxn>
                <a:cxn ang="0">
                  <a:pos x="T4" y="T5"/>
                </a:cxn>
                <a:cxn ang="0">
                  <a:pos x="T6" y="T7"/>
                </a:cxn>
                <a:cxn ang="0">
                  <a:pos x="T8" y="T9"/>
                </a:cxn>
              </a:cxnLst>
              <a:rect l="0" t="0" r="r" b="b"/>
              <a:pathLst>
                <a:path w="12" h="25">
                  <a:moveTo>
                    <a:pt x="7" y="25"/>
                  </a:moveTo>
                  <a:lnTo>
                    <a:pt x="0" y="0"/>
                  </a:lnTo>
                  <a:lnTo>
                    <a:pt x="5" y="0"/>
                  </a:lnTo>
                  <a:lnTo>
                    <a:pt x="12"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5" name="Freeform 139"/>
            <p:cNvSpPr>
              <a:spLocks/>
            </p:cNvSpPr>
            <p:nvPr/>
          </p:nvSpPr>
          <p:spPr bwMode="auto">
            <a:xfrm>
              <a:off x="4684264" y="3923409"/>
              <a:ext cx="31336" cy="78339"/>
            </a:xfrm>
            <a:custGeom>
              <a:avLst/>
              <a:gdLst>
                <a:gd name="T0" fmla="*/ 7 w 10"/>
                <a:gd name="T1" fmla="*/ 25 h 25"/>
                <a:gd name="T2" fmla="*/ 0 w 10"/>
                <a:gd name="T3" fmla="*/ 0 h 25"/>
                <a:gd name="T4" fmla="*/ 5 w 10"/>
                <a:gd name="T5" fmla="*/ 0 h 25"/>
                <a:gd name="T6" fmla="*/ 10 w 10"/>
                <a:gd name="T7" fmla="*/ 23 h 25"/>
                <a:gd name="T8" fmla="*/ 7 w 10"/>
                <a:gd name="T9" fmla="*/ 25 h 25"/>
              </a:gdLst>
              <a:ahLst/>
              <a:cxnLst>
                <a:cxn ang="0">
                  <a:pos x="T0" y="T1"/>
                </a:cxn>
                <a:cxn ang="0">
                  <a:pos x="T2" y="T3"/>
                </a:cxn>
                <a:cxn ang="0">
                  <a:pos x="T4" y="T5"/>
                </a:cxn>
                <a:cxn ang="0">
                  <a:pos x="T6" y="T7"/>
                </a:cxn>
                <a:cxn ang="0">
                  <a:pos x="T8" y="T9"/>
                </a:cxn>
              </a:cxnLst>
              <a:rect l="0" t="0" r="r" b="b"/>
              <a:pathLst>
                <a:path w="10" h="25">
                  <a:moveTo>
                    <a:pt x="7" y="25"/>
                  </a:moveTo>
                  <a:lnTo>
                    <a:pt x="0" y="0"/>
                  </a:lnTo>
                  <a:lnTo>
                    <a:pt x="5" y="0"/>
                  </a:lnTo>
                  <a:lnTo>
                    <a:pt x="10"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6" name="Freeform 154"/>
            <p:cNvSpPr>
              <a:spLocks/>
            </p:cNvSpPr>
            <p:nvPr/>
          </p:nvSpPr>
          <p:spPr bwMode="auto">
            <a:xfrm>
              <a:off x="4825274" y="3845068"/>
              <a:ext cx="37603" cy="78339"/>
            </a:xfrm>
            <a:custGeom>
              <a:avLst/>
              <a:gdLst>
                <a:gd name="T0" fmla="*/ 10 w 12"/>
                <a:gd name="T1" fmla="*/ 25 h 25"/>
                <a:gd name="T2" fmla="*/ 0 w 12"/>
                <a:gd name="T3" fmla="*/ 2 h 25"/>
                <a:gd name="T4" fmla="*/ 2 w 12"/>
                <a:gd name="T5" fmla="*/ 0 h 25"/>
                <a:gd name="T6" fmla="*/ 12 w 12"/>
                <a:gd name="T7" fmla="*/ 25 h 25"/>
                <a:gd name="T8" fmla="*/ 10 w 12"/>
                <a:gd name="T9" fmla="*/ 25 h 25"/>
              </a:gdLst>
              <a:ahLst/>
              <a:cxnLst>
                <a:cxn ang="0">
                  <a:pos x="T0" y="T1"/>
                </a:cxn>
                <a:cxn ang="0">
                  <a:pos x="T2" y="T3"/>
                </a:cxn>
                <a:cxn ang="0">
                  <a:pos x="T4" y="T5"/>
                </a:cxn>
                <a:cxn ang="0">
                  <a:pos x="T6" y="T7"/>
                </a:cxn>
                <a:cxn ang="0">
                  <a:pos x="T8" y="T9"/>
                </a:cxn>
              </a:cxnLst>
              <a:rect l="0" t="0" r="r" b="b"/>
              <a:pathLst>
                <a:path w="12" h="25">
                  <a:moveTo>
                    <a:pt x="10" y="25"/>
                  </a:moveTo>
                  <a:lnTo>
                    <a:pt x="0" y="2"/>
                  </a:lnTo>
                  <a:lnTo>
                    <a:pt x="2" y="0"/>
                  </a:lnTo>
                  <a:lnTo>
                    <a:pt x="12" y="25"/>
                  </a:lnTo>
                  <a:lnTo>
                    <a:pt x="1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7" name="Freeform 155"/>
            <p:cNvSpPr>
              <a:spLocks/>
            </p:cNvSpPr>
            <p:nvPr/>
          </p:nvSpPr>
          <p:spPr bwMode="auto">
            <a:xfrm>
              <a:off x="4737534" y="3845068"/>
              <a:ext cx="31336" cy="78339"/>
            </a:xfrm>
            <a:custGeom>
              <a:avLst/>
              <a:gdLst>
                <a:gd name="T0" fmla="*/ 8 w 10"/>
                <a:gd name="T1" fmla="*/ 25 h 25"/>
                <a:gd name="T2" fmla="*/ 0 w 10"/>
                <a:gd name="T3" fmla="*/ 2 h 25"/>
                <a:gd name="T4" fmla="*/ 3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3"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8" name="Freeform 156"/>
            <p:cNvSpPr>
              <a:spLocks/>
            </p:cNvSpPr>
            <p:nvPr/>
          </p:nvSpPr>
          <p:spPr bwMode="auto">
            <a:xfrm>
              <a:off x="4643526" y="3845068"/>
              <a:ext cx="31336" cy="78339"/>
            </a:xfrm>
            <a:custGeom>
              <a:avLst/>
              <a:gdLst>
                <a:gd name="T0" fmla="*/ 8 w 10"/>
                <a:gd name="T1" fmla="*/ 25 h 25"/>
                <a:gd name="T2" fmla="*/ 0 w 10"/>
                <a:gd name="T3" fmla="*/ 2 h 25"/>
                <a:gd name="T4" fmla="*/ 5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5"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9" name="Freeform 177"/>
            <p:cNvSpPr>
              <a:spLocks/>
            </p:cNvSpPr>
            <p:nvPr/>
          </p:nvSpPr>
          <p:spPr bwMode="auto">
            <a:xfrm>
              <a:off x="4674862" y="3782396"/>
              <a:ext cx="25069" cy="68939"/>
            </a:xfrm>
            <a:custGeom>
              <a:avLst/>
              <a:gdLst>
                <a:gd name="T0" fmla="*/ 5 w 8"/>
                <a:gd name="T1" fmla="*/ 22 h 22"/>
                <a:gd name="T2" fmla="*/ 0 w 8"/>
                <a:gd name="T3" fmla="*/ 2 h 22"/>
                <a:gd name="T4" fmla="*/ 3 w 8"/>
                <a:gd name="T5" fmla="*/ 0 h 22"/>
                <a:gd name="T6" fmla="*/ 8 w 8"/>
                <a:gd name="T7" fmla="*/ 20 h 22"/>
                <a:gd name="T8" fmla="*/ 5 w 8"/>
                <a:gd name="T9" fmla="*/ 22 h 22"/>
              </a:gdLst>
              <a:ahLst/>
              <a:cxnLst>
                <a:cxn ang="0">
                  <a:pos x="T0" y="T1"/>
                </a:cxn>
                <a:cxn ang="0">
                  <a:pos x="T2" y="T3"/>
                </a:cxn>
                <a:cxn ang="0">
                  <a:pos x="T4" y="T5"/>
                </a:cxn>
                <a:cxn ang="0">
                  <a:pos x="T6" y="T7"/>
                </a:cxn>
                <a:cxn ang="0">
                  <a:pos x="T8" y="T9"/>
                </a:cxn>
              </a:cxnLst>
              <a:rect l="0" t="0" r="r" b="b"/>
              <a:pathLst>
                <a:path w="8" h="22">
                  <a:moveTo>
                    <a:pt x="5" y="22"/>
                  </a:moveTo>
                  <a:lnTo>
                    <a:pt x="0" y="2"/>
                  </a:lnTo>
                  <a:lnTo>
                    <a:pt x="3" y="0"/>
                  </a:lnTo>
                  <a:lnTo>
                    <a:pt x="8" y="2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0" name="Freeform 178"/>
            <p:cNvSpPr>
              <a:spLocks/>
            </p:cNvSpPr>
            <p:nvPr/>
          </p:nvSpPr>
          <p:spPr bwMode="auto">
            <a:xfrm>
              <a:off x="4753203" y="3782396"/>
              <a:ext cx="40738" cy="68939"/>
            </a:xfrm>
            <a:custGeom>
              <a:avLst/>
              <a:gdLst>
                <a:gd name="T0" fmla="*/ 8 w 13"/>
                <a:gd name="T1" fmla="*/ 22 h 22"/>
                <a:gd name="T2" fmla="*/ 0 w 13"/>
                <a:gd name="T3" fmla="*/ 0 h 22"/>
                <a:gd name="T4" fmla="*/ 3 w 13"/>
                <a:gd name="T5" fmla="*/ 0 h 22"/>
                <a:gd name="T6" fmla="*/ 13 w 13"/>
                <a:gd name="T7" fmla="*/ 20 h 22"/>
                <a:gd name="T8" fmla="*/ 8 w 13"/>
                <a:gd name="T9" fmla="*/ 22 h 22"/>
              </a:gdLst>
              <a:ahLst/>
              <a:cxnLst>
                <a:cxn ang="0">
                  <a:pos x="T0" y="T1"/>
                </a:cxn>
                <a:cxn ang="0">
                  <a:pos x="T2" y="T3"/>
                </a:cxn>
                <a:cxn ang="0">
                  <a:pos x="T4" y="T5"/>
                </a:cxn>
                <a:cxn ang="0">
                  <a:pos x="T6" y="T7"/>
                </a:cxn>
                <a:cxn ang="0">
                  <a:pos x="T8" y="T9"/>
                </a:cxn>
              </a:cxnLst>
              <a:rect l="0" t="0" r="r" b="b"/>
              <a:pathLst>
                <a:path w="13" h="22">
                  <a:moveTo>
                    <a:pt x="8" y="22"/>
                  </a:moveTo>
                  <a:lnTo>
                    <a:pt x="0" y="0"/>
                  </a:lnTo>
                  <a:lnTo>
                    <a:pt x="3" y="0"/>
                  </a:lnTo>
                  <a:lnTo>
                    <a:pt x="13" y="20"/>
                  </a:lnTo>
                  <a:lnTo>
                    <a:pt x="8"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1" name="Freeform 80"/>
            <p:cNvSpPr>
              <a:spLocks/>
            </p:cNvSpPr>
            <p:nvPr/>
          </p:nvSpPr>
          <p:spPr bwMode="auto">
            <a:xfrm>
              <a:off x="4618455" y="3337427"/>
              <a:ext cx="641895" cy="1187634"/>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2" name="Rectangle 81"/>
            <p:cNvSpPr>
              <a:spLocks noChangeArrowheads="1"/>
            </p:cNvSpPr>
            <p:nvPr/>
          </p:nvSpPr>
          <p:spPr bwMode="auto">
            <a:xfrm>
              <a:off x="4668593"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3" name="Rectangle 82"/>
            <p:cNvSpPr>
              <a:spLocks noChangeArrowheads="1"/>
            </p:cNvSpPr>
            <p:nvPr/>
          </p:nvSpPr>
          <p:spPr bwMode="auto">
            <a:xfrm>
              <a:off x="4797071"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4" name="Rectangle 83"/>
            <p:cNvSpPr>
              <a:spLocks noChangeArrowheads="1"/>
            </p:cNvSpPr>
            <p:nvPr/>
          </p:nvSpPr>
          <p:spPr bwMode="auto">
            <a:xfrm>
              <a:off x="4925548" y="3572448"/>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5" name="Rectangle 84"/>
            <p:cNvSpPr>
              <a:spLocks noChangeArrowheads="1"/>
            </p:cNvSpPr>
            <p:nvPr/>
          </p:nvSpPr>
          <p:spPr bwMode="auto">
            <a:xfrm>
              <a:off x="5054026" y="3572448"/>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6" name="Rectangle 85"/>
            <p:cNvSpPr>
              <a:spLocks noChangeArrowheads="1"/>
            </p:cNvSpPr>
            <p:nvPr/>
          </p:nvSpPr>
          <p:spPr bwMode="auto">
            <a:xfrm>
              <a:off x="4668593" y="3945345"/>
              <a:ext cx="244421" cy="23502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7" name="Rectangle 86"/>
            <p:cNvSpPr>
              <a:spLocks noChangeArrowheads="1"/>
            </p:cNvSpPr>
            <p:nvPr/>
          </p:nvSpPr>
          <p:spPr bwMode="auto">
            <a:xfrm>
              <a:off x="4668593" y="3697792"/>
              <a:ext cx="498243" cy="23502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8" name="Rectangle 87"/>
            <p:cNvSpPr>
              <a:spLocks noChangeArrowheads="1"/>
            </p:cNvSpPr>
            <p:nvPr/>
          </p:nvSpPr>
          <p:spPr bwMode="auto">
            <a:xfrm>
              <a:off x="4925548" y="3945345"/>
              <a:ext cx="115944" cy="115944"/>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9" name="Rectangle 88"/>
            <p:cNvSpPr>
              <a:spLocks noChangeArrowheads="1"/>
            </p:cNvSpPr>
            <p:nvPr/>
          </p:nvSpPr>
          <p:spPr bwMode="auto">
            <a:xfrm>
              <a:off x="5054026" y="3945345"/>
              <a:ext cx="112809" cy="115944"/>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0" name="Rectangle 89"/>
            <p:cNvSpPr>
              <a:spLocks noChangeArrowheads="1"/>
            </p:cNvSpPr>
            <p:nvPr/>
          </p:nvSpPr>
          <p:spPr bwMode="auto">
            <a:xfrm>
              <a:off x="4925548" y="4067556"/>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1" name="Rectangle 90"/>
            <p:cNvSpPr>
              <a:spLocks noChangeArrowheads="1"/>
            </p:cNvSpPr>
            <p:nvPr/>
          </p:nvSpPr>
          <p:spPr bwMode="auto">
            <a:xfrm>
              <a:off x="5054026" y="4067556"/>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2" name="Rectangle 91"/>
            <p:cNvSpPr>
              <a:spLocks noChangeArrowheads="1"/>
            </p:cNvSpPr>
            <p:nvPr/>
          </p:nvSpPr>
          <p:spPr bwMode="auto">
            <a:xfrm>
              <a:off x="5054026" y="4315109"/>
              <a:ext cx="112809" cy="65807"/>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3" name="Rectangle 92"/>
            <p:cNvSpPr>
              <a:spLocks noChangeArrowheads="1"/>
            </p:cNvSpPr>
            <p:nvPr/>
          </p:nvSpPr>
          <p:spPr bwMode="auto">
            <a:xfrm>
              <a:off x="4797071" y="4302575"/>
              <a:ext cx="244421" cy="7834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4" name="Rectangle 93"/>
            <p:cNvSpPr>
              <a:spLocks noChangeArrowheads="1"/>
            </p:cNvSpPr>
            <p:nvPr/>
          </p:nvSpPr>
          <p:spPr bwMode="auto">
            <a:xfrm>
              <a:off x="4668593" y="4315109"/>
              <a:ext cx="115944" cy="6580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5" name="Rectangle 94"/>
            <p:cNvSpPr>
              <a:spLocks noChangeArrowheads="1"/>
            </p:cNvSpPr>
            <p:nvPr/>
          </p:nvSpPr>
          <p:spPr bwMode="auto">
            <a:xfrm>
              <a:off x="4668593" y="4192900"/>
              <a:ext cx="115944" cy="109677"/>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6" name="Rectangle 95"/>
            <p:cNvSpPr>
              <a:spLocks noChangeArrowheads="1"/>
            </p:cNvSpPr>
            <p:nvPr/>
          </p:nvSpPr>
          <p:spPr bwMode="auto">
            <a:xfrm>
              <a:off x="4797071" y="4192900"/>
              <a:ext cx="244421" cy="10967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7" name="Rectangle 96"/>
            <p:cNvSpPr>
              <a:spLocks noChangeArrowheads="1"/>
            </p:cNvSpPr>
            <p:nvPr/>
          </p:nvSpPr>
          <p:spPr bwMode="auto">
            <a:xfrm>
              <a:off x="5054026" y="4192900"/>
              <a:ext cx="112809" cy="10967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8" name="Freeform 97"/>
            <p:cNvSpPr>
              <a:spLocks/>
            </p:cNvSpPr>
            <p:nvPr/>
          </p:nvSpPr>
          <p:spPr bwMode="auto">
            <a:xfrm>
              <a:off x="4709330" y="4446720"/>
              <a:ext cx="18802" cy="28203"/>
            </a:xfrm>
            <a:custGeom>
              <a:avLst/>
              <a:gdLst>
                <a:gd name="T0" fmla="*/ 6 w 6"/>
                <a:gd name="T1" fmla="*/ 9 h 9"/>
                <a:gd name="T2" fmla="*/ 0 w 6"/>
                <a:gd name="T3" fmla="*/ 4 h 9"/>
                <a:gd name="T4" fmla="*/ 6 w 6"/>
                <a:gd name="T5" fmla="*/ 0 h 9"/>
              </a:gdLst>
              <a:ahLst/>
              <a:cxnLst>
                <a:cxn ang="0">
                  <a:pos x="T0" y="T1"/>
                </a:cxn>
                <a:cxn ang="0">
                  <a:pos x="T2" y="T3"/>
                </a:cxn>
                <a:cxn ang="0">
                  <a:pos x="T4" y="T5"/>
                </a:cxn>
              </a:cxnLst>
              <a:rect l="0" t="0" r="r" b="b"/>
              <a:pathLst>
                <a:path w="6" h="9">
                  <a:moveTo>
                    <a:pt x="6" y="9"/>
                  </a:moveTo>
                  <a:lnTo>
                    <a:pt x="0" y="4"/>
                  </a:lnTo>
                  <a:lnTo>
                    <a:pt x="6" y="0"/>
                  </a:lnTo>
                </a:path>
              </a:pathLst>
            </a:cu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9" name="Line 93"/>
            <p:cNvSpPr>
              <a:spLocks noChangeShapeType="1"/>
            </p:cNvSpPr>
            <p:nvPr/>
          </p:nvSpPr>
          <p:spPr bwMode="auto">
            <a:xfrm>
              <a:off x="4709330" y="4459255"/>
              <a:ext cx="31336" cy="0"/>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0" name="Oval 99"/>
            <p:cNvSpPr>
              <a:spLocks noChangeArrowheads="1"/>
            </p:cNvSpPr>
            <p:nvPr/>
          </p:nvSpPr>
          <p:spPr bwMode="auto">
            <a:xfrm>
              <a:off x="5097896" y="4446720"/>
              <a:ext cx="25069" cy="25069"/>
            </a:xfrm>
            <a:prstGeom prst="ellipse">
              <a:avLst/>
            </a:pr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1" name="Line 95"/>
            <p:cNvSpPr>
              <a:spLocks noChangeShapeType="1"/>
            </p:cNvSpPr>
            <p:nvPr/>
          </p:nvSpPr>
          <p:spPr bwMode="auto">
            <a:xfrm flipH="1">
              <a:off x="5091629" y="4465522"/>
              <a:ext cx="12534" cy="9402"/>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2" name="Freeform 101"/>
            <p:cNvSpPr>
              <a:spLocks/>
            </p:cNvSpPr>
            <p:nvPr/>
          </p:nvSpPr>
          <p:spPr bwMode="auto">
            <a:xfrm>
              <a:off x="4913013" y="4440453"/>
              <a:ext cx="25069" cy="18802"/>
            </a:xfrm>
            <a:custGeom>
              <a:avLst/>
              <a:gdLst>
                <a:gd name="T0" fmla="*/ 0 w 8"/>
                <a:gd name="T1" fmla="*/ 6 h 6"/>
                <a:gd name="T2" fmla="*/ 8 w 8"/>
                <a:gd name="T3" fmla="*/ 6 h 6"/>
                <a:gd name="T4" fmla="*/ 8 w 8"/>
                <a:gd name="T5" fmla="*/ 0 h 6"/>
                <a:gd name="T6" fmla="*/ 0 w 8"/>
                <a:gd name="T7" fmla="*/ 2 h 6"/>
                <a:gd name="T8" fmla="*/ 0 w 8"/>
                <a:gd name="T9" fmla="*/ 6 h 6"/>
              </a:gdLst>
              <a:ahLst/>
              <a:cxnLst>
                <a:cxn ang="0">
                  <a:pos x="T0" y="T1"/>
                </a:cxn>
                <a:cxn ang="0">
                  <a:pos x="T2" y="T3"/>
                </a:cxn>
                <a:cxn ang="0">
                  <a:pos x="T4" y="T5"/>
                </a:cxn>
                <a:cxn ang="0">
                  <a:pos x="T6" y="T7"/>
                </a:cxn>
                <a:cxn ang="0">
                  <a:pos x="T8" y="T9"/>
                </a:cxn>
              </a:cxnLst>
              <a:rect l="0" t="0" r="r" b="b"/>
              <a:pathLst>
                <a:path w="8" h="6">
                  <a:moveTo>
                    <a:pt x="0" y="6"/>
                  </a:moveTo>
                  <a:lnTo>
                    <a:pt x="8" y="6"/>
                  </a:lnTo>
                  <a:lnTo>
                    <a:pt x="8" y="0"/>
                  </a:lnTo>
                  <a:lnTo>
                    <a:pt x="0" y="2"/>
                  </a:lnTo>
                  <a:lnTo>
                    <a:pt x="0" y="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3" name="Rectangle 102"/>
            <p:cNvSpPr>
              <a:spLocks noChangeArrowheads="1"/>
            </p:cNvSpPr>
            <p:nvPr/>
          </p:nvSpPr>
          <p:spPr bwMode="auto">
            <a:xfrm>
              <a:off x="4900479" y="4446720"/>
              <a:ext cx="12534" cy="125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4" name="Rectangle 103"/>
            <p:cNvSpPr>
              <a:spLocks noChangeArrowheads="1"/>
            </p:cNvSpPr>
            <p:nvPr/>
          </p:nvSpPr>
          <p:spPr bwMode="auto">
            <a:xfrm>
              <a:off x="4913013" y="4459255"/>
              <a:ext cx="25069"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5" name="Rectangle 104"/>
            <p:cNvSpPr>
              <a:spLocks noChangeArrowheads="1"/>
            </p:cNvSpPr>
            <p:nvPr/>
          </p:nvSpPr>
          <p:spPr bwMode="auto">
            <a:xfrm>
              <a:off x="4900479" y="4459255"/>
              <a:ext cx="12534"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6" name="Rectangle 105"/>
            <p:cNvSpPr>
              <a:spLocks noChangeArrowheads="1"/>
            </p:cNvSpPr>
            <p:nvPr/>
          </p:nvSpPr>
          <p:spPr bwMode="auto">
            <a:xfrm>
              <a:off x="5188770" y="4224236"/>
              <a:ext cx="37603" cy="137878"/>
            </a:xfrm>
            <a:prstGeom prst="rect">
              <a:avLst/>
            </a:prstGeom>
            <a:solidFill>
              <a:srgbClr val="3C3C3C"/>
            </a:solidFill>
            <a:ln>
              <a:noFill/>
            </a:ln>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7" name="Freeform 106"/>
            <p:cNvSpPr>
              <a:spLocks/>
            </p:cNvSpPr>
            <p:nvPr/>
          </p:nvSpPr>
          <p:spPr bwMode="auto">
            <a:xfrm>
              <a:off x="4853476" y="3396967"/>
              <a:ext cx="141013" cy="18802"/>
            </a:xfrm>
            <a:custGeom>
              <a:avLst/>
              <a:gdLst>
                <a:gd name="T0" fmla="*/ 23 w 23"/>
                <a:gd name="T1" fmla="*/ 2 h 3"/>
                <a:gd name="T2" fmla="*/ 22 w 23"/>
                <a:gd name="T3" fmla="*/ 3 h 3"/>
                <a:gd name="T4" fmla="*/ 2 w 23"/>
                <a:gd name="T5" fmla="*/ 3 h 3"/>
                <a:gd name="T6" fmla="*/ 0 w 23"/>
                <a:gd name="T7" fmla="*/ 2 h 3"/>
                <a:gd name="T8" fmla="*/ 0 w 23"/>
                <a:gd name="T9" fmla="*/ 2 h 3"/>
                <a:gd name="T10" fmla="*/ 2 w 23"/>
                <a:gd name="T11" fmla="*/ 0 h 3"/>
                <a:gd name="T12" fmla="*/ 22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3" y="3"/>
                    <a:pt x="22" y="3"/>
                  </a:cubicBezTo>
                  <a:cubicBezTo>
                    <a:pt x="2" y="3"/>
                    <a:pt x="2" y="3"/>
                    <a:pt x="2" y="3"/>
                  </a:cubicBezTo>
                  <a:cubicBezTo>
                    <a:pt x="1" y="3"/>
                    <a:pt x="0" y="3"/>
                    <a:pt x="0" y="2"/>
                  </a:cubicBezTo>
                  <a:cubicBezTo>
                    <a:pt x="0" y="2"/>
                    <a:pt x="0" y="2"/>
                    <a:pt x="0" y="2"/>
                  </a:cubicBezTo>
                  <a:cubicBezTo>
                    <a:pt x="0" y="1"/>
                    <a:pt x="1" y="0"/>
                    <a:pt x="2" y="0"/>
                  </a:cubicBezTo>
                  <a:cubicBezTo>
                    <a:pt x="22" y="0"/>
                    <a:pt x="22" y="0"/>
                    <a:pt x="22" y="0"/>
                  </a:cubicBezTo>
                  <a:cubicBezTo>
                    <a:pt x="23"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8" name="Rectangle 107"/>
            <p:cNvSpPr>
              <a:spLocks noChangeArrowheads="1"/>
            </p:cNvSpPr>
            <p:nvPr/>
          </p:nvSpPr>
          <p:spPr bwMode="auto">
            <a:xfrm>
              <a:off x="4681127" y="3487840"/>
              <a:ext cx="3135"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9" name="Rectangle 108"/>
            <p:cNvSpPr>
              <a:spLocks noChangeArrowheads="1"/>
            </p:cNvSpPr>
            <p:nvPr/>
          </p:nvSpPr>
          <p:spPr bwMode="auto">
            <a:xfrm>
              <a:off x="4674860" y="3494107"/>
              <a:ext cx="6267" cy="188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0" name="Rectangle 109"/>
            <p:cNvSpPr>
              <a:spLocks noChangeArrowheads="1"/>
            </p:cNvSpPr>
            <p:nvPr/>
          </p:nvSpPr>
          <p:spPr bwMode="auto">
            <a:xfrm>
              <a:off x="4668593"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1" name="Rectangle 110"/>
            <p:cNvSpPr>
              <a:spLocks noChangeArrowheads="1"/>
            </p:cNvSpPr>
            <p:nvPr/>
          </p:nvSpPr>
          <p:spPr bwMode="auto">
            <a:xfrm>
              <a:off x="4662325"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2" name="Rectangle 111"/>
            <p:cNvSpPr>
              <a:spLocks noChangeArrowheads="1"/>
            </p:cNvSpPr>
            <p:nvPr/>
          </p:nvSpPr>
          <p:spPr bwMode="auto">
            <a:xfrm>
              <a:off x="4656058" y="3506641"/>
              <a:ext cx="6267" cy="6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3" name="Rectangle 112"/>
            <p:cNvSpPr>
              <a:spLocks noChangeArrowheads="1"/>
            </p:cNvSpPr>
            <p:nvPr/>
          </p:nvSpPr>
          <p:spPr bwMode="auto">
            <a:xfrm>
              <a:off x="5085362" y="3487840"/>
              <a:ext cx="18802"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4" name="Rectangle 113"/>
            <p:cNvSpPr>
              <a:spLocks noChangeArrowheads="1"/>
            </p:cNvSpPr>
            <p:nvPr/>
          </p:nvSpPr>
          <p:spPr bwMode="auto">
            <a:xfrm>
              <a:off x="5066560" y="3494107"/>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pic>
          <p:nvPicPr>
            <p:cNvPr id="115" name="Picture 114"/>
            <p:cNvPicPr>
              <a:picLocks noChangeAspect="1"/>
            </p:cNvPicPr>
            <p:nvPr/>
          </p:nvPicPr>
          <p:blipFill rotWithShape="1">
            <a:blip r:embed="rId8" cstate="print">
              <a:extLst>
                <a:ext uri="{28A0092B-C50C-407E-A947-70E740481C1C}">
                  <a14:useLocalDpi xmlns:a14="http://schemas.microsoft.com/office/drawing/2010/main" val="0"/>
                </a:ext>
              </a:extLst>
            </a:blip>
            <a:srcRect t="10161" b="7690"/>
            <a:stretch/>
          </p:blipFill>
          <p:spPr>
            <a:xfrm>
              <a:off x="4663119" y="3572286"/>
              <a:ext cx="558496" cy="814895"/>
            </a:xfrm>
            <a:prstGeom prst="rect">
              <a:avLst/>
            </a:prstGeom>
          </p:spPr>
        </p:pic>
      </p:grpSp>
    </p:spTree>
    <p:extLst>
      <p:ext uri="{BB962C8B-B14F-4D97-AF65-F5344CB8AC3E}">
        <p14:creationId xmlns:p14="http://schemas.microsoft.com/office/powerpoint/2010/main" val="19029223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63" presetClass="path" presetSubtype="0" decel="100000" fill="hold" grpId="1" nodeType="withEffect">
                                  <p:stCondLst>
                                    <p:cond delay="0"/>
                                  </p:stCondLst>
                                  <p:childTnLst>
                                    <p:animMotion origin="layout" path="M -0.02409 -3.33333E-6 L 8.33333E-7 -3.33333E-6 " pathEditMode="relative" rAng="0" ptsTypes="AA">
                                      <p:cBhvr>
                                        <p:cTn id="9" dur="1000" fill="hold"/>
                                        <p:tgtEl>
                                          <p:spTgt spid="5"/>
                                        </p:tgtEl>
                                        <p:attrNameLst>
                                          <p:attrName>ppt_x</p:attrName>
                                          <p:attrName>ppt_y</p:attrName>
                                        </p:attrNameLst>
                                      </p:cBhvr>
                                      <p:rCtr x="1198" y="0"/>
                                    </p:animMotion>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par>
                                <p:cTn id="13" presetID="63" presetClass="path" presetSubtype="0" decel="100000" fill="hold" grpId="1" nodeType="withEffect">
                                  <p:stCondLst>
                                    <p:cond delay="0"/>
                                  </p:stCondLst>
                                  <p:childTnLst>
                                    <p:animMotion origin="layout" path="M -0.02408 -4.81481E-6 L 5E-6 -4.81481E-6 " pathEditMode="relative" rAng="0" ptsTypes="AA">
                                      <p:cBhvr>
                                        <p:cTn id="14" dur="1000" fill="hold"/>
                                        <p:tgtEl>
                                          <p:spTgt spid="6"/>
                                        </p:tgtEl>
                                        <p:attrNameLst>
                                          <p:attrName>ppt_x</p:attrName>
                                          <p:attrName>ppt_y</p:attrName>
                                        </p:attrNameLst>
                                      </p:cBhvr>
                                      <p:rCtr x="1198" y="0"/>
                                    </p:animMotion>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par>
                                <p:cTn id="18" presetID="63" presetClass="path" presetSubtype="0" decel="100000" fill="hold" grpId="1" nodeType="withEffect">
                                  <p:stCondLst>
                                    <p:cond delay="0"/>
                                  </p:stCondLst>
                                  <p:childTnLst>
                                    <p:animMotion origin="layout" path="M -0.02409 -3.33333E-6 L -2.29167E-6 -3.33333E-6 " pathEditMode="relative" rAng="0" ptsTypes="AA">
                                      <p:cBhvr>
                                        <p:cTn id="19" dur="1000" fill="hold"/>
                                        <p:tgtEl>
                                          <p:spTgt spid="7"/>
                                        </p:tgtEl>
                                        <p:attrNameLst>
                                          <p:attrName>ppt_x</p:attrName>
                                          <p:attrName>ppt_y</p:attrName>
                                        </p:attrNameLst>
                                      </p:cBhvr>
                                      <p:rCtr x="1198" y="0"/>
                                    </p:animMotion>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barn(inVertical)">
                                      <p:cBhvr>
                                        <p:cTn id="24"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Feedback</a:t>
            </a:r>
            <a:endParaRPr lang="en-US" dirty="0"/>
          </a:p>
        </p:txBody>
      </p:sp>
      <p:sp>
        <p:nvSpPr>
          <p:cNvPr id="22" name="Content Placeholder 21"/>
          <p:cNvSpPr>
            <a:spLocks noGrp="1"/>
          </p:cNvSpPr>
          <p:nvPr>
            <p:ph sz="quarter" idx="4294967295"/>
          </p:nvPr>
        </p:nvSpPr>
        <p:spPr>
          <a:xfrm>
            <a:off x="7788275" y="1371600"/>
            <a:ext cx="4400550" cy="4953000"/>
          </a:xfrm>
        </p:spPr>
        <p:txBody>
          <a:bodyPr/>
          <a:lstStyle/>
          <a:p>
            <a:pPr marL="0" indent="0">
              <a:buNone/>
            </a:pPr>
            <a:r>
              <a:rPr lang="en-US" dirty="0" err="1">
                <a:solidFill>
                  <a:schemeClr val="tx1">
                    <a:lumMod val="50000"/>
                    <a:lumOff val="50000"/>
                  </a:schemeClr>
                </a:solidFill>
              </a:rPr>
              <a:t>UserVoice</a:t>
            </a:r>
            <a:r>
              <a:rPr lang="en-US" dirty="0">
                <a:solidFill>
                  <a:schemeClr val="tx1">
                    <a:lumMod val="50000"/>
                    <a:lumOff val="50000"/>
                  </a:schemeClr>
                </a:solidFill>
              </a:rPr>
              <a:t/>
            </a:r>
            <a:br>
              <a:rPr lang="en-US" dirty="0">
                <a:solidFill>
                  <a:schemeClr val="tx1">
                    <a:lumMod val="50000"/>
                    <a:lumOff val="50000"/>
                  </a:schemeClr>
                </a:solidFill>
              </a:rPr>
            </a:br>
            <a:r>
              <a:rPr lang="en-US" sz="2399" dirty="0">
                <a:solidFill>
                  <a:schemeClr val="tx1">
                    <a:lumMod val="50000"/>
                    <a:lumOff val="50000"/>
                  </a:schemeClr>
                </a:solidFill>
                <a:latin typeface="Segoe UI" panose="020B0502040204020203" pitchFamily="34" charset="0"/>
                <a:cs typeface="Segoe UI" panose="020B0502040204020203" pitchFamily="34" charset="0"/>
              </a:rPr>
              <a:t>Provide suggestions of what you want in future versions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2"/>
              </a:rPr>
              <a:t>http://officespdev.uservoice.com/</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dirty="0">
              <a:solidFill>
                <a:schemeClr val="tx1">
                  <a:lumMod val="50000"/>
                  <a:lumOff val="50000"/>
                </a:schemeClr>
              </a:solidFill>
            </a:endParaRPr>
          </a:p>
          <a:p>
            <a:endParaRPr lang="en-US" dirty="0">
              <a:solidFill>
                <a:schemeClr val="tx1">
                  <a:lumMod val="50000"/>
                  <a:lumOff val="50000"/>
                </a:schemeClr>
              </a:solidFill>
            </a:endParaRPr>
          </a:p>
          <a:p>
            <a:endParaRPr lang="en-GB" dirty="0">
              <a:solidFill>
                <a:schemeClr val="tx1">
                  <a:lumMod val="50000"/>
                  <a:lumOff val="50000"/>
                </a:schemeClr>
              </a:solidFill>
            </a:endParaRPr>
          </a:p>
        </p:txBody>
      </p:sp>
      <p:sp>
        <p:nvSpPr>
          <p:cNvPr id="2" name="Text Placeholder 1"/>
          <p:cNvSpPr>
            <a:spLocks noGrp="1"/>
          </p:cNvSpPr>
          <p:nvPr>
            <p:ph sz="half" idx="4294967295"/>
          </p:nvPr>
        </p:nvSpPr>
        <p:spPr>
          <a:xfrm>
            <a:off x="1454516" y="1371600"/>
            <a:ext cx="4686300" cy="4953000"/>
          </a:xfrm>
        </p:spPr>
        <p:txBody>
          <a:bodyPr>
            <a:normAutofit/>
          </a:bodyPr>
          <a:lstStyle/>
          <a:p>
            <a:pPr marL="0" indent="0">
              <a:buNone/>
            </a:pPr>
            <a:r>
              <a:rPr lang="en-US" b="0" dirty="0" smtClean="0">
                <a:solidFill>
                  <a:schemeClr val="tx1">
                    <a:lumMod val="50000"/>
                    <a:lumOff val="50000"/>
                  </a:schemeClr>
                </a:solidFill>
                <a:latin typeface="Segoe UI" panose="020B0502040204020203" pitchFamily="34" charset="0"/>
                <a:cs typeface="Segoe UI" panose="020B0502040204020203" pitchFamily="34" charset="0"/>
              </a:rPr>
              <a:t>Office 365 Network</a:t>
            </a:r>
            <a:br>
              <a:rPr lang="en-US" b="0" dirty="0" smtClean="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Share you best practices and join conversations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3"/>
              </a:rPr>
              <a:t>https://www.yammer.com/itpronetwork</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endParaRPr lang="en-US" sz="1899" dirty="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endParaRPr lang="en-US" b="0" dirty="0" smtClean="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r>
              <a:rPr lang="en-US" b="0" dirty="0" err="1" smtClean="0">
                <a:solidFill>
                  <a:schemeClr val="tx1">
                    <a:lumMod val="50000"/>
                    <a:lumOff val="50000"/>
                  </a:schemeClr>
                </a:solidFill>
                <a:latin typeface="Segoe UI" panose="020B0502040204020203" pitchFamily="34" charset="0"/>
                <a:cs typeface="Segoe UI" panose="020B0502040204020203" pitchFamily="34" charset="0"/>
              </a:rPr>
              <a:t>Stackoverflow</a:t>
            </a:r>
            <a:r>
              <a:rPr lang="en-US" b="0" dirty="0" smtClean="0">
                <a:solidFill>
                  <a:schemeClr val="tx1">
                    <a:lumMod val="50000"/>
                    <a:lumOff val="50000"/>
                  </a:schemeClr>
                </a:solidFill>
                <a:latin typeface="Segoe UI" panose="020B0502040204020203" pitchFamily="34" charset="0"/>
                <a:cs typeface="Segoe UI" panose="020B0502040204020203" pitchFamily="34" charset="0"/>
              </a:rPr>
              <a:t/>
            </a:r>
            <a:br>
              <a:rPr lang="en-US" b="0" dirty="0" smtClean="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Ask deep technical questions to a world-wide set of developers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4"/>
              </a:rPr>
              <a:t>http://stackoverflow.com/questions/tagged/ms-office</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b="0" dirty="0" smtClean="0">
              <a:solidFill>
                <a:schemeClr val="tx1">
                  <a:lumMod val="50000"/>
                  <a:lumOff val="50000"/>
                </a:schemeClr>
              </a:solidFill>
              <a:latin typeface="Segoe UI" panose="020B0502040204020203" pitchFamily="34" charset="0"/>
              <a:cs typeface="Segoe UI" panose="020B0502040204020203" pitchFamily="34" charset="0"/>
            </a:endParaRPr>
          </a:p>
          <a:p>
            <a:endParaRPr lang="en-US" b="0" dirty="0">
              <a:solidFill>
                <a:schemeClr val="tx1">
                  <a:lumMod val="50000"/>
                  <a:lumOff val="50000"/>
                </a:schemeClr>
              </a:solidFill>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5"/>
          <a:stretch>
            <a:fillRect/>
          </a:stretch>
        </p:blipFill>
        <p:spPr>
          <a:xfrm>
            <a:off x="395893" y="1871545"/>
            <a:ext cx="895121" cy="750524"/>
          </a:xfrm>
          <a:prstGeom prst="rect">
            <a:avLst/>
          </a:prstGeom>
        </p:spPr>
      </p:pic>
      <p:pic>
        <p:nvPicPr>
          <p:cNvPr id="4" name="Picture 3"/>
          <p:cNvPicPr>
            <a:picLocks noChangeAspect="1"/>
          </p:cNvPicPr>
          <p:nvPr/>
        </p:nvPicPr>
        <p:blipFill rotWithShape="1">
          <a:blip r:embed="rId6"/>
          <a:srcRect r="79756"/>
          <a:stretch/>
        </p:blipFill>
        <p:spPr>
          <a:xfrm>
            <a:off x="528292" y="3998715"/>
            <a:ext cx="630323" cy="836296"/>
          </a:xfrm>
          <a:prstGeom prst="rect">
            <a:avLst/>
          </a:prstGeom>
        </p:spPr>
      </p:pic>
      <p:sp>
        <p:nvSpPr>
          <p:cNvPr id="11" name="Text Placeholder 1"/>
          <p:cNvSpPr txBox="1">
            <a:spLocks/>
          </p:cNvSpPr>
          <p:nvPr/>
        </p:nvSpPr>
        <p:spPr>
          <a:xfrm>
            <a:off x="7510261" y="1234696"/>
            <a:ext cx="4676114" cy="5337018"/>
          </a:xfrm>
          <a:prstGeom prst="rect">
            <a:avLst/>
          </a:prstGeom>
        </p:spPr>
        <p:txBody>
          <a:bodyPr/>
          <a:lstStyle>
            <a:lvl1pPr indent="0" defTabSz="914088">
              <a:spcBef>
                <a:spcPts val="588"/>
              </a:spcBef>
              <a:spcAft>
                <a:spcPts val="588"/>
              </a:spcAft>
              <a:buFont typeface="Arial" pitchFamily="34" charset="0"/>
              <a:buNone/>
              <a:defRPr sz="2800" b="0" kern="0" baseline="0">
                <a:latin typeface="Segoe UI" panose="020B0502040204020203" pitchFamily="34" charset="0"/>
                <a:ea typeface="Segoe UI Light" panose="020B0502040204020203" pitchFamily="34" charset="0"/>
                <a:cs typeface="Segoe UI" panose="020B0502040204020203" pitchFamily="34" charset="0"/>
              </a:defRPr>
            </a:lvl1pPr>
            <a:lvl2pPr marL="28006" indent="0" defTabSz="914088">
              <a:spcBef>
                <a:spcPts val="300"/>
              </a:spcBef>
              <a:spcAft>
                <a:spcPts val="3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2pPr>
            <a:lvl3pPr marL="219386" indent="0" defTabSz="914088">
              <a:spcBef>
                <a:spcPts val="200"/>
              </a:spcBef>
              <a:spcAft>
                <a:spcPts val="2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3pPr>
            <a:lvl4pPr marL="466779"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4pPr>
            <a:lvl5pPr marL="725061"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defTabSz="914088">
              <a:spcBef>
                <a:spcPct val="20000"/>
              </a:spcBef>
              <a:buFont typeface="Arial" pitchFamily="34" charset="0"/>
              <a:buChar char="•"/>
              <a:defRPr sz="2000"/>
            </a:lvl6pPr>
            <a:lvl7pPr marL="2970789" indent="-228522" defTabSz="914088">
              <a:spcBef>
                <a:spcPct val="20000"/>
              </a:spcBef>
              <a:buFont typeface="Arial" pitchFamily="34" charset="0"/>
              <a:buChar char="•"/>
              <a:defRPr sz="2000"/>
            </a:lvl7pPr>
            <a:lvl8pPr marL="3427833" indent="-228522" defTabSz="914088">
              <a:spcBef>
                <a:spcPct val="20000"/>
              </a:spcBef>
              <a:buFont typeface="Arial" pitchFamily="34" charset="0"/>
              <a:buChar char="•"/>
              <a:defRPr sz="2000"/>
            </a:lvl8pPr>
            <a:lvl9pPr marL="3884878" indent="-228522" defTabSz="914088">
              <a:spcBef>
                <a:spcPct val="20000"/>
              </a:spcBef>
              <a:buFont typeface="Arial" pitchFamily="34" charset="0"/>
              <a:buChar char="•"/>
              <a:defRPr sz="2000"/>
            </a:lvl9pPr>
          </a:lstStyle>
          <a:p>
            <a:endParaRPr lang="en-US" sz="2799" dirty="0"/>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4319" y="1720337"/>
            <a:ext cx="937803" cy="901732"/>
          </a:xfrm>
          <a:prstGeom prst="rect">
            <a:avLst/>
          </a:prstGeom>
        </p:spPr>
      </p:pic>
    </p:spTree>
    <p:extLst>
      <p:ext uri="{BB962C8B-B14F-4D97-AF65-F5344CB8AC3E}">
        <p14:creationId xmlns:p14="http://schemas.microsoft.com/office/powerpoint/2010/main" val="252427685"/>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sp>
        <p:nvSpPr>
          <p:cNvPr id="3" name="Title 2"/>
          <p:cNvSpPr>
            <a:spLocks noGrp="1"/>
          </p:cNvSpPr>
          <p:nvPr>
            <p:ph type="title"/>
          </p:nvPr>
        </p:nvSpPr>
        <p:spPr/>
        <p:txBody>
          <a:bodyPr/>
          <a:lstStyle/>
          <a:p>
            <a:r>
              <a:rPr lang="en-US" dirty="0" smtClean="0"/>
              <a:t>Recommendations</a:t>
            </a:r>
            <a:endParaRPr lang="en-GB" dirty="0"/>
          </a:p>
        </p:txBody>
      </p:sp>
      <p:grpSp>
        <p:nvGrpSpPr>
          <p:cNvPr id="2" name="Group 1"/>
          <p:cNvGrpSpPr/>
          <p:nvPr/>
        </p:nvGrpSpPr>
        <p:grpSpPr>
          <a:xfrm>
            <a:off x="1133989" y="2586526"/>
            <a:ext cx="2235590" cy="1856845"/>
            <a:chOff x="959491" y="2498313"/>
            <a:chExt cx="2235590" cy="1856845"/>
          </a:xfrm>
        </p:grpSpPr>
        <p:sp>
          <p:nvSpPr>
            <p:cNvPr id="22" name="TextBox 21"/>
            <p:cNvSpPr txBox="1"/>
            <p:nvPr/>
          </p:nvSpPr>
          <p:spPr>
            <a:xfrm>
              <a:off x="1444409" y="3524161"/>
              <a:ext cx="1750672" cy="830997"/>
            </a:xfrm>
            <a:prstGeom prst="rect">
              <a:avLst/>
            </a:prstGeom>
            <a:noFill/>
          </p:spPr>
          <p:txBody>
            <a:bodyPr wrap="none" lIns="0" tIns="0" rIns="0" bIns="0" rtlCol="0">
              <a:spAutoFit/>
            </a:bodyPr>
            <a:lstStyle/>
            <a:p>
              <a:pPr algn="ctr"/>
              <a:r>
                <a:rPr lang="en-GB" spc="-70" dirty="0" smtClean="0">
                  <a:solidFill>
                    <a:schemeClr val="bg1"/>
                  </a:solidFill>
                </a:rPr>
                <a:t>Out of the box </a:t>
              </a:r>
              <a:br>
                <a:rPr lang="en-GB" spc="-70" dirty="0" smtClean="0">
                  <a:solidFill>
                    <a:schemeClr val="bg1"/>
                  </a:solidFill>
                </a:rPr>
              </a:br>
              <a:r>
                <a:rPr lang="en-GB" spc="-70" dirty="0" smtClean="0">
                  <a:solidFill>
                    <a:schemeClr val="bg1"/>
                  </a:solidFill>
                </a:rPr>
                <a:t>capabilities can be </a:t>
              </a:r>
              <a:br>
                <a:rPr lang="en-GB" spc="-70" dirty="0" smtClean="0">
                  <a:solidFill>
                    <a:schemeClr val="bg1"/>
                  </a:solidFill>
                </a:rPr>
              </a:br>
              <a:r>
                <a:rPr lang="en-GB" spc="-70" dirty="0" smtClean="0">
                  <a:solidFill>
                    <a:schemeClr val="bg1"/>
                  </a:solidFill>
                </a:rPr>
                <a:t>easily extended</a:t>
              </a:r>
            </a:p>
          </p:txBody>
        </p:sp>
        <p:pic>
          <p:nvPicPr>
            <p:cNvPr id="70" name="Picture 69"/>
            <p:cNvPicPr>
              <a:picLocks noChangeAspect="1"/>
            </p:cNvPicPr>
            <p:nvPr/>
          </p:nvPicPr>
          <p:blipFill>
            <a:blip r:embed="rId2"/>
            <a:stretch>
              <a:fillRect/>
            </a:stretch>
          </p:blipFill>
          <p:spPr>
            <a:xfrm rot="2321826">
              <a:off x="1240201" y="2498313"/>
              <a:ext cx="475439" cy="1654525"/>
            </a:xfrm>
            <a:prstGeom prst="rect">
              <a:avLst/>
            </a:prstGeom>
          </p:spPr>
        </p:pic>
        <p:pic>
          <p:nvPicPr>
            <p:cNvPr id="71" name="Picture 70"/>
            <p:cNvPicPr>
              <a:picLocks noChangeAspect="1"/>
            </p:cNvPicPr>
            <p:nvPr/>
          </p:nvPicPr>
          <p:blipFill>
            <a:blip r:embed="rId3"/>
            <a:stretch>
              <a:fillRect/>
            </a:stretch>
          </p:blipFill>
          <p:spPr>
            <a:xfrm>
              <a:off x="1218623" y="2731338"/>
              <a:ext cx="233947" cy="792823"/>
            </a:xfrm>
            <a:prstGeom prst="rect">
              <a:avLst/>
            </a:prstGeom>
          </p:spPr>
        </p:pic>
        <p:pic>
          <p:nvPicPr>
            <p:cNvPr id="72" name="Picture 71"/>
            <p:cNvPicPr>
              <a:picLocks noChangeAspect="1"/>
            </p:cNvPicPr>
            <p:nvPr/>
          </p:nvPicPr>
          <p:blipFill>
            <a:blip r:embed="rId4"/>
            <a:stretch>
              <a:fillRect/>
            </a:stretch>
          </p:blipFill>
          <p:spPr>
            <a:xfrm>
              <a:off x="959491" y="2615251"/>
              <a:ext cx="169032" cy="1605804"/>
            </a:xfrm>
            <a:prstGeom prst="rect">
              <a:avLst/>
            </a:prstGeom>
          </p:spPr>
        </p:pic>
        <p:pic>
          <p:nvPicPr>
            <p:cNvPr id="73" name="Picture 72"/>
            <p:cNvPicPr>
              <a:picLocks noChangeAspect="1"/>
            </p:cNvPicPr>
            <p:nvPr/>
          </p:nvPicPr>
          <p:blipFill>
            <a:blip r:embed="rId5"/>
            <a:stretch>
              <a:fillRect/>
            </a:stretch>
          </p:blipFill>
          <p:spPr>
            <a:xfrm rot="5400000">
              <a:off x="2007375" y="2637864"/>
              <a:ext cx="436668" cy="1239571"/>
            </a:xfrm>
            <a:prstGeom prst="rect">
              <a:avLst/>
            </a:prstGeom>
          </p:spPr>
        </p:pic>
      </p:grpSp>
      <p:grpSp>
        <p:nvGrpSpPr>
          <p:cNvPr id="4" name="Group 3"/>
          <p:cNvGrpSpPr/>
          <p:nvPr/>
        </p:nvGrpSpPr>
        <p:grpSpPr>
          <a:xfrm>
            <a:off x="4128591" y="2667354"/>
            <a:ext cx="1550553" cy="1678024"/>
            <a:chOff x="3979683" y="2773385"/>
            <a:chExt cx="1550553" cy="1678024"/>
          </a:xfrm>
        </p:grpSpPr>
        <p:sp>
          <p:nvSpPr>
            <p:cNvPr id="23" name="TextBox 22"/>
            <p:cNvSpPr txBox="1"/>
            <p:nvPr/>
          </p:nvSpPr>
          <p:spPr>
            <a:xfrm>
              <a:off x="3979683" y="3897411"/>
              <a:ext cx="1550553" cy="553998"/>
            </a:xfrm>
            <a:prstGeom prst="rect">
              <a:avLst/>
            </a:prstGeom>
            <a:noFill/>
          </p:spPr>
          <p:txBody>
            <a:bodyPr wrap="none" lIns="0" tIns="0" rIns="0" bIns="0" rtlCol="0">
              <a:spAutoFit/>
            </a:bodyPr>
            <a:lstStyle/>
            <a:p>
              <a:pPr algn="ctr"/>
              <a:r>
                <a:rPr lang="en-US" spc="-70" dirty="0" smtClean="0">
                  <a:solidFill>
                    <a:schemeClr val="bg1"/>
                  </a:solidFill>
                </a:rPr>
                <a:t>Remote APIs for </a:t>
              </a:r>
              <a:br>
                <a:rPr lang="en-US" spc="-70" dirty="0" smtClean="0">
                  <a:solidFill>
                    <a:schemeClr val="bg1"/>
                  </a:solidFill>
                </a:rPr>
              </a:br>
              <a:r>
                <a:rPr lang="en-US" spc="-70" dirty="0" smtClean="0">
                  <a:solidFill>
                    <a:schemeClr val="bg1"/>
                  </a:solidFill>
                </a:rPr>
                <a:t>customizations</a:t>
              </a:r>
              <a:endParaRPr lang="en-GB" spc="-70" dirty="0" smtClean="0">
                <a:solidFill>
                  <a:schemeClr val="bg1"/>
                </a:solidFill>
              </a:endParaRPr>
            </a:p>
          </p:txBody>
        </p:sp>
        <p:pic>
          <p:nvPicPr>
            <p:cNvPr id="74" name="Picture 73"/>
            <p:cNvPicPr>
              <a:picLocks noChangeAspect="1"/>
            </p:cNvPicPr>
            <p:nvPr/>
          </p:nvPicPr>
          <p:blipFill>
            <a:blip r:embed="rId6"/>
            <a:stretch>
              <a:fillRect/>
            </a:stretch>
          </p:blipFill>
          <p:spPr>
            <a:xfrm>
              <a:off x="4201725" y="2773385"/>
              <a:ext cx="1106469" cy="1121423"/>
            </a:xfrm>
            <a:prstGeom prst="rect">
              <a:avLst/>
            </a:prstGeom>
          </p:spPr>
        </p:pic>
      </p:grpSp>
      <p:grpSp>
        <p:nvGrpSpPr>
          <p:cNvPr id="6" name="Group 5"/>
          <p:cNvGrpSpPr/>
          <p:nvPr/>
        </p:nvGrpSpPr>
        <p:grpSpPr>
          <a:xfrm>
            <a:off x="6601296" y="2896848"/>
            <a:ext cx="1707006" cy="1334698"/>
            <a:chOff x="6970917" y="2848120"/>
            <a:chExt cx="1707006" cy="1334698"/>
          </a:xfrm>
        </p:grpSpPr>
        <p:sp>
          <p:nvSpPr>
            <p:cNvPr id="24" name="TextBox 23"/>
            <p:cNvSpPr txBox="1"/>
            <p:nvPr/>
          </p:nvSpPr>
          <p:spPr>
            <a:xfrm>
              <a:off x="6970917" y="3628820"/>
              <a:ext cx="1707006" cy="553998"/>
            </a:xfrm>
            <a:prstGeom prst="rect">
              <a:avLst/>
            </a:prstGeom>
            <a:noFill/>
          </p:spPr>
          <p:txBody>
            <a:bodyPr wrap="none" lIns="0" tIns="0" rIns="0" bIns="0" rtlCol="0">
              <a:spAutoFit/>
            </a:bodyPr>
            <a:lstStyle/>
            <a:p>
              <a:pPr algn="ctr"/>
              <a:r>
                <a:rPr lang="en-US" spc="-70" dirty="0" smtClean="0">
                  <a:solidFill>
                    <a:schemeClr val="bg1"/>
                  </a:solidFill>
                </a:rPr>
                <a:t>Display templates</a:t>
              </a:r>
              <a:br>
                <a:rPr lang="en-US" spc="-70" dirty="0" smtClean="0">
                  <a:solidFill>
                    <a:schemeClr val="bg1"/>
                  </a:solidFill>
                </a:rPr>
              </a:br>
              <a:r>
                <a:rPr lang="en-US" spc="-70" dirty="0" smtClean="0">
                  <a:solidFill>
                    <a:schemeClr val="bg1"/>
                  </a:solidFill>
                </a:rPr>
                <a:t>are really powerful</a:t>
              </a:r>
              <a:endParaRPr lang="en-GB" spc="-70" dirty="0" smtClean="0">
                <a:solidFill>
                  <a:schemeClr val="bg1"/>
                </a:solidFill>
              </a:endParaRPr>
            </a:p>
          </p:txBody>
        </p:sp>
        <p:pic>
          <p:nvPicPr>
            <p:cNvPr id="75" name="Picture 74"/>
            <p:cNvPicPr>
              <a:picLocks noChangeAspect="1"/>
            </p:cNvPicPr>
            <p:nvPr/>
          </p:nvPicPr>
          <p:blipFill>
            <a:blip r:embed="rId7"/>
            <a:stretch>
              <a:fillRect/>
            </a:stretch>
          </p:blipFill>
          <p:spPr>
            <a:xfrm rot="5400000">
              <a:off x="7452448" y="2544577"/>
              <a:ext cx="751630" cy="1358716"/>
            </a:xfrm>
            <a:prstGeom prst="rect">
              <a:avLst/>
            </a:prstGeom>
          </p:spPr>
        </p:pic>
      </p:grpSp>
      <p:grpSp>
        <p:nvGrpSpPr>
          <p:cNvPr id="9" name="Group 8"/>
          <p:cNvGrpSpPr/>
          <p:nvPr/>
        </p:nvGrpSpPr>
        <p:grpSpPr>
          <a:xfrm>
            <a:off x="8603004" y="2434949"/>
            <a:ext cx="2964410" cy="2189070"/>
            <a:chOff x="9008757" y="2434949"/>
            <a:chExt cx="2964410" cy="2189070"/>
          </a:xfrm>
        </p:grpSpPr>
        <p:sp>
          <p:nvSpPr>
            <p:cNvPr id="25" name="TextBox 24"/>
            <p:cNvSpPr txBox="1"/>
            <p:nvPr/>
          </p:nvSpPr>
          <p:spPr>
            <a:xfrm>
              <a:off x="10206997" y="3215187"/>
              <a:ext cx="1766170" cy="1107996"/>
            </a:xfrm>
            <a:prstGeom prst="rect">
              <a:avLst/>
            </a:prstGeom>
            <a:noFill/>
          </p:spPr>
          <p:txBody>
            <a:bodyPr wrap="square" lIns="0" tIns="0" rIns="0" bIns="0" rtlCol="0">
              <a:spAutoFit/>
            </a:bodyPr>
            <a:lstStyle/>
            <a:p>
              <a:pPr algn="ctr"/>
              <a:r>
                <a:rPr lang="en-US" spc="-70" dirty="0" smtClean="0">
                  <a:solidFill>
                    <a:schemeClr val="bg1"/>
                  </a:solidFill>
                </a:rPr>
                <a:t>Exporting and importing</a:t>
              </a:r>
              <a:br>
                <a:rPr lang="en-US" spc="-70" dirty="0" smtClean="0">
                  <a:solidFill>
                    <a:schemeClr val="bg1"/>
                  </a:solidFill>
                </a:rPr>
              </a:br>
              <a:r>
                <a:rPr lang="en-US" spc="-70" dirty="0" smtClean="0">
                  <a:solidFill>
                    <a:schemeClr val="bg1"/>
                  </a:solidFill>
                </a:rPr>
                <a:t>search settings with CSOM</a:t>
              </a:r>
              <a:endParaRPr lang="en-GB" spc="-70" dirty="0" smtClean="0">
                <a:solidFill>
                  <a:schemeClr val="bg1"/>
                </a:solidFill>
              </a:endParaRPr>
            </a:p>
          </p:txBody>
        </p:sp>
        <p:pic>
          <p:nvPicPr>
            <p:cNvPr id="76" name="Picture 75"/>
            <p:cNvPicPr>
              <a:picLocks noChangeAspect="1"/>
            </p:cNvPicPr>
            <p:nvPr/>
          </p:nvPicPr>
          <p:blipFill>
            <a:blip r:embed="rId8"/>
            <a:stretch>
              <a:fillRect/>
            </a:stretch>
          </p:blipFill>
          <p:spPr>
            <a:xfrm>
              <a:off x="9008757" y="2434949"/>
              <a:ext cx="2189070" cy="2189070"/>
            </a:xfrm>
            <a:prstGeom prst="rect">
              <a:avLst/>
            </a:prstGeom>
          </p:spPr>
        </p:pic>
      </p:grpSp>
    </p:spTree>
    <p:extLst>
      <p:ext uri="{BB962C8B-B14F-4D97-AF65-F5344CB8AC3E}">
        <p14:creationId xmlns:p14="http://schemas.microsoft.com/office/powerpoint/2010/main" val="8902904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42" presetClass="entr" presetSubtype="0" fill="hold" nodeType="withEffect">
                                  <p:stCondLst>
                                    <p:cond delay="15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
        <p:nvSpPr>
          <p:cNvPr id="4" name="Text Box 3"/>
          <p:cNvSpPr txBox="1">
            <a:spLocks noChangeArrowheads="1"/>
          </p:cNvSpPr>
          <p:nvPr/>
        </p:nvSpPr>
        <p:spPr bwMode="blackWhite">
          <a:xfrm>
            <a:off x="267615" y="5959359"/>
            <a:ext cx="9801059" cy="711749"/>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2015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t>
            </a:r>
            <a:r>
              <a:rPr lang="en-US" sz="686" dirty="0" smtClean="0">
                <a:gradFill>
                  <a:gsLst>
                    <a:gs pos="0">
                      <a:srgbClr val="FFFFFF"/>
                    </a:gs>
                    <a:gs pos="100000">
                      <a:srgbClr val="FFFFFF"/>
                    </a:gs>
                  </a:gsLst>
                  <a:lin ang="5400000" scaled="0"/>
                </a:gradFill>
                <a:cs typeface="Segoe UI" pitchFamily="34" charset="0"/>
              </a:rPr>
              <a:t/>
            </a:r>
            <a:br>
              <a:rPr lang="en-US" sz="686" dirty="0" smtClean="0">
                <a:gradFill>
                  <a:gsLst>
                    <a:gs pos="0">
                      <a:srgbClr val="FFFFFF"/>
                    </a:gs>
                    <a:gs pos="100000">
                      <a:srgbClr val="FFFFFF"/>
                    </a:gs>
                  </a:gsLst>
                  <a:lin ang="5400000" scaled="0"/>
                </a:gradFill>
                <a:cs typeface="Segoe UI" pitchFamily="34" charset="0"/>
              </a:rPr>
            </a:br>
            <a:r>
              <a:rPr lang="en-US" sz="686" dirty="0" smtClean="0">
                <a:gradFill>
                  <a:gsLst>
                    <a:gs pos="0">
                      <a:srgbClr val="FFFFFF"/>
                    </a:gs>
                    <a:gs pos="100000">
                      <a:srgbClr val="FFFFFF"/>
                    </a:gs>
                  </a:gsLst>
                  <a:lin ang="5400000" scaled="0"/>
                </a:gradFill>
                <a:cs typeface="Segoe UI" pitchFamily="34" charset="0"/>
              </a:rPr>
              <a:t>AS </a:t>
            </a:r>
            <a:r>
              <a:rPr lang="en-US" sz="686" dirty="0">
                <a:gradFill>
                  <a:gsLst>
                    <a:gs pos="0">
                      <a:srgbClr val="FFFFFF"/>
                    </a:gs>
                    <a:gs pos="100000">
                      <a:srgbClr val="FFFFFF"/>
                    </a:gs>
                  </a:gsLst>
                  <a:lin ang="5400000" scaled="0"/>
                </a:gradFill>
                <a:cs typeface="Segoe UI" pitchFamily="34" charset="0"/>
              </a:rPr>
              <a:t>TO THE INFORMATION IN THIS PRESENTATION.</a:t>
            </a:r>
          </a:p>
        </p:txBody>
      </p:sp>
    </p:spTree>
    <p:extLst>
      <p:ext uri="{BB962C8B-B14F-4D97-AF65-F5344CB8AC3E}">
        <p14:creationId xmlns:p14="http://schemas.microsoft.com/office/powerpoint/2010/main" val="268123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Overview</a:t>
            </a:r>
            <a:endParaRPr lang="en-US" sz="7200" dirty="0"/>
          </a:p>
        </p:txBody>
      </p:sp>
    </p:spTree>
    <p:extLst>
      <p:ext uri="{BB962C8B-B14F-4D97-AF65-F5344CB8AC3E}">
        <p14:creationId xmlns:p14="http://schemas.microsoft.com/office/powerpoint/2010/main" val="1327568427"/>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a:t>
            </a:r>
            <a:r>
              <a:rPr lang="en-US" dirty="0"/>
              <a:t>A</a:t>
            </a:r>
            <a:r>
              <a:rPr lang="en-US" dirty="0" smtClean="0"/>
              <a:t>dd-in </a:t>
            </a:r>
            <a:r>
              <a:rPr lang="en-US" dirty="0"/>
              <a:t>Building Blocks</a:t>
            </a:r>
            <a:endParaRPr lang="en-GB" dirty="0"/>
          </a:p>
        </p:txBody>
      </p:sp>
      <p:grpSp>
        <p:nvGrpSpPr>
          <p:cNvPr id="3" name="Group 2"/>
          <p:cNvGrpSpPr/>
          <p:nvPr/>
        </p:nvGrpSpPr>
        <p:grpSpPr>
          <a:xfrm>
            <a:off x="780121" y="2871508"/>
            <a:ext cx="1922803" cy="962739"/>
            <a:chOff x="5245285" y="5162817"/>
            <a:chExt cx="2217045" cy="1141463"/>
          </a:xfrm>
        </p:grpSpPr>
        <p:grpSp>
          <p:nvGrpSpPr>
            <p:cNvPr id="4" name="Group 3"/>
            <p:cNvGrpSpPr/>
            <p:nvPr/>
          </p:nvGrpSpPr>
          <p:grpSpPr>
            <a:xfrm>
              <a:off x="6165183" y="5245863"/>
              <a:ext cx="1297147" cy="1058417"/>
              <a:chOff x="6165183" y="5245863"/>
              <a:chExt cx="1297147" cy="1058417"/>
            </a:xfrm>
          </p:grpSpPr>
          <p:pic>
            <p:nvPicPr>
              <p:cNvPr id="6" name="Picture 5"/>
              <p:cNvPicPr>
                <a:picLocks noChangeAspect="1"/>
              </p:cNvPicPr>
              <p:nvPr/>
            </p:nvPicPr>
            <p:blipFill>
              <a:blip r:embed="rId2"/>
              <a:stretch>
                <a:fillRect/>
              </a:stretch>
            </p:blipFill>
            <p:spPr>
              <a:xfrm>
                <a:off x="6323888" y="5245863"/>
                <a:ext cx="584136" cy="794398"/>
              </a:xfrm>
              <a:prstGeom prst="rect">
                <a:avLst/>
              </a:prstGeom>
            </p:spPr>
          </p:pic>
          <p:pic>
            <p:nvPicPr>
              <p:cNvPr id="7" name="Picture 6"/>
              <p:cNvPicPr>
                <a:picLocks noChangeAspect="1"/>
              </p:cNvPicPr>
              <p:nvPr/>
            </p:nvPicPr>
            <p:blipFill>
              <a:blip r:embed="rId3"/>
              <a:stretch>
                <a:fillRect/>
              </a:stretch>
            </p:blipFill>
            <p:spPr>
              <a:xfrm>
                <a:off x="6671127" y="5707784"/>
                <a:ext cx="791203" cy="528038"/>
              </a:xfrm>
              <a:prstGeom prst="rect">
                <a:avLst/>
              </a:prstGeom>
            </p:spPr>
          </p:pic>
          <p:pic>
            <p:nvPicPr>
              <p:cNvPr id="8" name="Picture 7"/>
              <p:cNvPicPr>
                <a:picLocks noChangeAspect="1"/>
              </p:cNvPicPr>
              <p:nvPr/>
            </p:nvPicPr>
            <p:blipFill>
              <a:blip r:embed="rId4"/>
              <a:stretch>
                <a:fillRect/>
              </a:stretch>
            </p:blipFill>
            <p:spPr>
              <a:xfrm>
                <a:off x="6165183" y="5649730"/>
                <a:ext cx="399572" cy="654550"/>
              </a:xfrm>
              <a:prstGeom prst="rect">
                <a:avLst/>
              </a:prstGeom>
            </p:spPr>
          </p:pic>
        </p:grpSp>
        <p:pic>
          <p:nvPicPr>
            <p:cNvPr id="5" name="Picture 4"/>
            <p:cNvPicPr>
              <a:picLocks noChangeAspect="1"/>
            </p:cNvPicPr>
            <p:nvPr/>
          </p:nvPicPr>
          <p:blipFill>
            <a:blip r:embed="rId5"/>
            <a:stretch>
              <a:fillRect/>
            </a:stretch>
          </p:blipFill>
          <p:spPr>
            <a:xfrm>
              <a:off x="5245285" y="5162817"/>
              <a:ext cx="1078603" cy="1038236"/>
            </a:xfrm>
            <a:prstGeom prst="rect">
              <a:avLst/>
            </a:prstGeom>
          </p:spPr>
        </p:pic>
      </p:grpSp>
      <p:sp>
        <p:nvSpPr>
          <p:cNvPr id="15" name="Rectangle 14"/>
          <p:cNvSpPr/>
          <p:nvPr/>
        </p:nvSpPr>
        <p:spPr bwMode="auto">
          <a:xfrm>
            <a:off x="3250558" y="3790843"/>
            <a:ext cx="5709539" cy="2342102"/>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fi-FI" spc="-52" dirty="0" smtClean="0">
                <a:solidFill>
                  <a:schemeClr val="tx1">
                    <a:lumMod val="75000"/>
                    <a:lumOff val="25000"/>
                  </a:schemeClr>
                </a:solidFill>
                <a:latin typeface="Segoe UI Light" panose="020B0502040204020203" pitchFamily="34" charset="0"/>
                <a:cs typeface="Segoe UI Light" panose="020B0502040204020203" pitchFamily="34" charset="0"/>
              </a:rPr>
              <a:t>SharePoint</a:t>
            </a:r>
            <a:endParaRPr lang="en-US" spc="-52"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28" name="Group 27"/>
          <p:cNvGrpSpPr/>
          <p:nvPr/>
        </p:nvGrpSpPr>
        <p:grpSpPr>
          <a:xfrm>
            <a:off x="9168214" y="1752153"/>
            <a:ext cx="1350365" cy="1322448"/>
            <a:chOff x="4085048" y="2637331"/>
            <a:chExt cx="1350365" cy="1322448"/>
          </a:xfrm>
        </p:grpSpPr>
        <p:sp>
          <p:nvSpPr>
            <p:cNvPr id="29" name="Rectangle 28"/>
            <p:cNvSpPr/>
            <p:nvPr/>
          </p:nvSpPr>
          <p:spPr bwMode="auto">
            <a:xfrm>
              <a:off x="4085048" y="2637331"/>
              <a:ext cx="1350365" cy="1119355"/>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Databases</a:t>
              </a:r>
            </a:p>
          </p:txBody>
        </p:sp>
        <p:grpSp>
          <p:nvGrpSpPr>
            <p:cNvPr id="32" name="Group 31"/>
            <p:cNvGrpSpPr/>
            <p:nvPr/>
          </p:nvGrpSpPr>
          <p:grpSpPr>
            <a:xfrm>
              <a:off x="4383758" y="2988031"/>
              <a:ext cx="968998" cy="971748"/>
              <a:chOff x="3601101" y="2714202"/>
              <a:chExt cx="968998" cy="971748"/>
            </a:xfrm>
          </p:grpSpPr>
          <p:pic>
            <p:nvPicPr>
              <p:cNvPr id="33" name="Picture 32"/>
              <p:cNvPicPr>
                <a:picLocks noChangeAspect="1"/>
              </p:cNvPicPr>
              <p:nvPr/>
            </p:nvPicPr>
            <p:blipFill>
              <a:blip r:embed="rId6"/>
              <a:stretch>
                <a:fillRect/>
              </a:stretch>
            </p:blipFill>
            <p:spPr>
              <a:xfrm>
                <a:off x="3601101" y="2846904"/>
                <a:ext cx="477423" cy="839046"/>
              </a:xfrm>
              <a:prstGeom prst="rect">
                <a:avLst/>
              </a:prstGeom>
            </p:spPr>
          </p:pic>
          <p:pic>
            <p:nvPicPr>
              <p:cNvPr id="34" name="Picture 33"/>
              <p:cNvPicPr>
                <a:picLocks noChangeAspect="1"/>
              </p:cNvPicPr>
              <p:nvPr/>
            </p:nvPicPr>
            <p:blipFill>
              <a:blip r:embed="rId7"/>
              <a:stretch>
                <a:fillRect/>
              </a:stretch>
            </p:blipFill>
            <p:spPr>
              <a:xfrm>
                <a:off x="3875612" y="2714202"/>
                <a:ext cx="694487" cy="898458"/>
              </a:xfrm>
              <a:prstGeom prst="rect">
                <a:avLst/>
              </a:prstGeom>
            </p:spPr>
          </p:pic>
        </p:grpSp>
      </p:grpSp>
      <p:grpSp>
        <p:nvGrpSpPr>
          <p:cNvPr id="63" name="Group 62"/>
          <p:cNvGrpSpPr/>
          <p:nvPr/>
        </p:nvGrpSpPr>
        <p:grpSpPr>
          <a:xfrm>
            <a:off x="4247584" y="1573702"/>
            <a:ext cx="3641490" cy="1485513"/>
            <a:chOff x="3464074" y="1738430"/>
            <a:chExt cx="3641490" cy="1485513"/>
          </a:xfrm>
        </p:grpSpPr>
        <p:sp>
          <p:nvSpPr>
            <p:cNvPr id="26" name="Rectangle 25"/>
            <p:cNvSpPr/>
            <p:nvPr/>
          </p:nvSpPr>
          <p:spPr bwMode="auto">
            <a:xfrm>
              <a:off x="3464074" y="1738430"/>
              <a:ext cx="3641490" cy="1485513"/>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799" spc="-52" dirty="0" smtClean="0">
                  <a:solidFill>
                    <a:schemeClr val="tx1">
                      <a:lumMod val="75000"/>
                      <a:lumOff val="25000"/>
                    </a:schemeClr>
                  </a:solidFill>
                  <a:latin typeface="Segoe UI Light" panose="020B0502040204020203" pitchFamily="34" charset="0"/>
                  <a:cs typeface="Segoe UI Light" panose="020B0502040204020203" pitchFamily="34" charset="0"/>
                </a:rPr>
                <a:t>SharePoint </a:t>
              </a:r>
              <a:r>
                <a:rPr lang="en-US" sz="1799" spc="-52" dirty="0" smtClean="0">
                  <a:solidFill>
                    <a:schemeClr val="tx1">
                      <a:lumMod val="75000"/>
                      <a:lumOff val="25000"/>
                    </a:schemeClr>
                  </a:solidFill>
                  <a:latin typeface="Segoe UI Light" panose="020B0502040204020203" pitchFamily="34" charset="0"/>
                  <a:cs typeface="Segoe UI Light" panose="020B0502040204020203" pitchFamily="34" charset="0"/>
                </a:rPr>
                <a:t>Add-Ins</a:t>
              </a: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p:cNvPicPr>
              <a:picLocks noChangeAspect="1"/>
            </p:cNvPicPr>
            <p:nvPr/>
          </p:nvPicPr>
          <p:blipFill>
            <a:blip r:embed="rId8"/>
            <a:stretch>
              <a:fillRect/>
            </a:stretch>
          </p:blipFill>
          <p:spPr>
            <a:xfrm>
              <a:off x="4591871" y="2245864"/>
              <a:ext cx="477644" cy="575850"/>
            </a:xfrm>
            <a:prstGeom prst="rect">
              <a:avLst/>
            </a:prstGeom>
          </p:spPr>
        </p:pic>
        <p:pic>
          <p:nvPicPr>
            <p:cNvPr id="20" name="Picture 19"/>
            <p:cNvPicPr>
              <a:picLocks noChangeAspect="1"/>
            </p:cNvPicPr>
            <p:nvPr/>
          </p:nvPicPr>
          <p:blipFill>
            <a:blip r:embed="rId9"/>
            <a:stretch>
              <a:fillRect/>
            </a:stretch>
          </p:blipFill>
          <p:spPr>
            <a:xfrm>
              <a:off x="4955200" y="2532684"/>
              <a:ext cx="449244" cy="575850"/>
            </a:xfrm>
            <a:prstGeom prst="rect">
              <a:avLst/>
            </a:prstGeom>
          </p:spPr>
        </p:pic>
        <p:pic>
          <p:nvPicPr>
            <p:cNvPr id="22" name="Picture 21"/>
            <p:cNvPicPr>
              <a:picLocks noChangeAspect="1"/>
            </p:cNvPicPr>
            <p:nvPr/>
          </p:nvPicPr>
          <p:blipFill>
            <a:blip r:embed="rId10"/>
            <a:stretch>
              <a:fillRect/>
            </a:stretch>
          </p:blipFill>
          <p:spPr>
            <a:xfrm>
              <a:off x="5218000" y="2245864"/>
              <a:ext cx="424736" cy="647831"/>
            </a:xfrm>
            <a:prstGeom prst="rect">
              <a:avLst/>
            </a:prstGeom>
          </p:spPr>
        </p:pic>
        <p:grpSp>
          <p:nvGrpSpPr>
            <p:cNvPr id="41" name="Group 40"/>
            <p:cNvGrpSpPr>
              <a:grpSpLocks noChangeAspect="1"/>
            </p:cNvGrpSpPr>
            <p:nvPr/>
          </p:nvGrpSpPr>
          <p:grpSpPr>
            <a:xfrm>
              <a:off x="5802056" y="2206727"/>
              <a:ext cx="784121" cy="684000"/>
              <a:chOff x="10369627" y="3424627"/>
              <a:chExt cx="1222868" cy="1066728"/>
            </a:xfrm>
          </p:grpSpPr>
          <p:sp>
            <p:nvSpPr>
              <p:cNvPr id="42" name="Arc 41"/>
              <p:cNvSpPr>
                <a:spLocks noChangeAspect="1"/>
              </p:cNvSpPr>
              <p:nvPr/>
            </p:nvSpPr>
            <p:spPr>
              <a:xfrm rot="16200000">
                <a:off x="10447697" y="3346557"/>
                <a:ext cx="1066728" cy="1222868"/>
              </a:xfrm>
              <a:prstGeom prst="arc">
                <a:avLst>
                  <a:gd name="adj1" fmla="val 1831690"/>
                  <a:gd name="adj2" fmla="val 21357414"/>
                </a:avLst>
              </a:prstGeom>
              <a:ln w="38100">
                <a:solidFill>
                  <a:schemeClr val="tx1">
                    <a:lumMod val="65000"/>
                    <a:lumOff val="3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64">
                  <a:latin typeface="Segoe UI Light" panose="020B0502040204020203" pitchFamily="34" charset="0"/>
                  <a:cs typeface="Segoe UI Light" panose="020B0502040204020203" pitchFamily="34" charset="0"/>
                </a:endParaRPr>
              </a:p>
            </p:txBody>
          </p:sp>
          <p:grpSp>
            <p:nvGrpSpPr>
              <p:cNvPr id="43" name="Group 42"/>
              <p:cNvGrpSpPr/>
              <p:nvPr/>
            </p:nvGrpSpPr>
            <p:grpSpPr>
              <a:xfrm>
                <a:off x="10497733" y="3617052"/>
                <a:ext cx="900621" cy="793427"/>
                <a:chOff x="8084830" y="2735429"/>
                <a:chExt cx="900621" cy="793427"/>
              </a:xfrm>
            </p:grpSpPr>
            <p:pic>
              <p:nvPicPr>
                <p:cNvPr id="44" name="Picture 43"/>
                <p:cNvPicPr>
                  <a:picLocks noChangeAspect="1"/>
                </p:cNvPicPr>
                <p:nvPr/>
              </p:nvPicPr>
              <p:blipFill>
                <a:blip r:embed="rId11"/>
                <a:stretch>
                  <a:fillRect/>
                </a:stretch>
              </p:blipFill>
              <p:spPr>
                <a:xfrm>
                  <a:off x="8084830" y="2816307"/>
                  <a:ext cx="900621" cy="712549"/>
                </a:xfrm>
                <a:prstGeom prst="rect">
                  <a:avLst/>
                </a:prstGeom>
              </p:spPr>
            </p:pic>
            <p:sp>
              <p:nvSpPr>
                <p:cNvPr id="45" name="TextBox 44"/>
                <p:cNvSpPr txBox="1"/>
                <p:nvPr/>
              </p:nvSpPr>
              <p:spPr>
                <a:xfrm>
                  <a:off x="8525961" y="2735429"/>
                  <a:ext cx="459490" cy="479992"/>
                </a:xfrm>
                <a:prstGeom prst="rect">
                  <a:avLst/>
                </a:prstGeom>
                <a:noFill/>
              </p:spPr>
              <p:txBody>
                <a:bodyPr wrap="none" lIns="0" tIns="0" rIns="0" bIns="0" rtlCol="0">
                  <a:spAutoFit/>
                </a:bodyPr>
                <a:lstStyle/>
                <a:p>
                  <a:r>
                    <a:rPr lang="en-US" sz="2000" b="1" spc="-70" dirty="0" smtClean="0">
                      <a:ln w="12700">
                        <a:solidFill>
                          <a:schemeClr val="bg1"/>
                        </a:solidFill>
                      </a:ln>
                      <a:solidFill>
                        <a:srgbClr val="33862F"/>
                      </a:solidFill>
                      <a:effectLst>
                        <a:glow rad="254000">
                          <a:schemeClr val="bg1"/>
                        </a:glow>
                      </a:effectLst>
                    </a:rPr>
                    <a:t>C#</a:t>
                  </a:r>
                </a:p>
              </p:txBody>
            </p:sp>
          </p:grpSp>
        </p:grpSp>
      </p:grpSp>
      <p:grpSp>
        <p:nvGrpSpPr>
          <p:cNvPr id="50" name="Group 49"/>
          <p:cNvGrpSpPr/>
          <p:nvPr/>
        </p:nvGrpSpPr>
        <p:grpSpPr>
          <a:xfrm>
            <a:off x="2916904" y="5845851"/>
            <a:ext cx="958832" cy="755763"/>
            <a:chOff x="4383758" y="2886866"/>
            <a:chExt cx="2516893" cy="1906599"/>
          </a:xfrm>
        </p:grpSpPr>
        <p:grpSp>
          <p:nvGrpSpPr>
            <p:cNvPr id="52" name="Group 51"/>
            <p:cNvGrpSpPr/>
            <p:nvPr/>
          </p:nvGrpSpPr>
          <p:grpSpPr>
            <a:xfrm>
              <a:off x="5421611" y="2886866"/>
              <a:ext cx="1479040" cy="1043909"/>
              <a:chOff x="4557447" y="1721445"/>
              <a:chExt cx="1479040" cy="1043909"/>
            </a:xfrm>
          </p:grpSpPr>
          <p:pic>
            <p:nvPicPr>
              <p:cNvPr id="60" name="Picture 59"/>
              <p:cNvPicPr>
                <a:picLocks noChangeAspect="1"/>
              </p:cNvPicPr>
              <p:nvPr/>
            </p:nvPicPr>
            <p:blipFill>
              <a:blip r:embed="rId6"/>
              <a:stretch>
                <a:fillRect/>
              </a:stretch>
            </p:blipFill>
            <p:spPr>
              <a:xfrm>
                <a:off x="4557447" y="1902539"/>
                <a:ext cx="477423" cy="839046"/>
              </a:xfrm>
              <a:prstGeom prst="rect">
                <a:avLst/>
              </a:prstGeom>
            </p:spPr>
          </p:pic>
          <p:pic>
            <p:nvPicPr>
              <p:cNvPr id="61" name="Picture 60"/>
              <p:cNvPicPr>
                <a:picLocks noChangeAspect="1"/>
              </p:cNvPicPr>
              <p:nvPr/>
            </p:nvPicPr>
            <p:blipFill>
              <a:blip r:embed="rId6"/>
              <a:stretch>
                <a:fillRect/>
              </a:stretch>
            </p:blipFill>
            <p:spPr>
              <a:xfrm>
                <a:off x="4869643" y="1721445"/>
                <a:ext cx="477423" cy="839046"/>
              </a:xfrm>
              <a:prstGeom prst="rect">
                <a:avLst/>
              </a:prstGeom>
            </p:spPr>
          </p:pic>
          <p:pic>
            <p:nvPicPr>
              <p:cNvPr id="62" name="Picture 61"/>
              <p:cNvPicPr>
                <a:picLocks noChangeAspect="1"/>
              </p:cNvPicPr>
              <p:nvPr/>
            </p:nvPicPr>
            <p:blipFill>
              <a:blip r:embed="rId12"/>
              <a:stretch>
                <a:fillRect/>
              </a:stretch>
            </p:blipFill>
            <p:spPr>
              <a:xfrm>
                <a:off x="5153580" y="1902539"/>
                <a:ext cx="882907" cy="862815"/>
              </a:xfrm>
              <a:prstGeom prst="rect">
                <a:avLst/>
              </a:prstGeom>
            </p:spPr>
          </p:pic>
        </p:grpSp>
        <p:grpSp>
          <p:nvGrpSpPr>
            <p:cNvPr id="53" name="Group 52"/>
            <p:cNvGrpSpPr/>
            <p:nvPr/>
          </p:nvGrpSpPr>
          <p:grpSpPr>
            <a:xfrm>
              <a:off x="4880542" y="3820782"/>
              <a:ext cx="944427" cy="972683"/>
              <a:chOff x="3981885" y="2834055"/>
              <a:chExt cx="944427" cy="972683"/>
            </a:xfrm>
          </p:grpSpPr>
          <p:pic>
            <p:nvPicPr>
              <p:cNvPr id="57" name="Picture 56"/>
              <p:cNvPicPr>
                <a:picLocks noChangeAspect="1"/>
              </p:cNvPicPr>
              <p:nvPr/>
            </p:nvPicPr>
            <p:blipFill>
              <a:blip r:embed="rId6"/>
              <a:stretch>
                <a:fillRect/>
              </a:stretch>
            </p:blipFill>
            <p:spPr>
              <a:xfrm>
                <a:off x="3981885" y="2967692"/>
                <a:ext cx="477423" cy="839046"/>
              </a:xfrm>
              <a:prstGeom prst="rect">
                <a:avLst/>
              </a:prstGeom>
            </p:spPr>
          </p:pic>
          <p:pic>
            <p:nvPicPr>
              <p:cNvPr id="58" name="Picture 57"/>
              <p:cNvPicPr>
                <a:picLocks noChangeAspect="1"/>
              </p:cNvPicPr>
              <p:nvPr/>
            </p:nvPicPr>
            <p:blipFill>
              <a:blip r:embed="rId6"/>
              <a:stretch>
                <a:fillRect/>
              </a:stretch>
            </p:blipFill>
            <p:spPr>
              <a:xfrm>
                <a:off x="4269036" y="2834055"/>
                <a:ext cx="477423" cy="839046"/>
              </a:xfrm>
              <a:prstGeom prst="rect">
                <a:avLst/>
              </a:prstGeom>
            </p:spPr>
          </p:pic>
          <p:pic>
            <p:nvPicPr>
              <p:cNvPr id="59" name="Picture 58"/>
              <p:cNvPicPr>
                <a:picLocks noChangeAspect="1"/>
              </p:cNvPicPr>
              <p:nvPr/>
            </p:nvPicPr>
            <p:blipFill>
              <a:blip r:embed="rId13"/>
              <a:stretch>
                <a:fillRect/>
              </a:stretch>
            </p:blipFill>
            <p:spPr>
              <a:xfrm>
                <a:off x="4480085" y="3260431"/>
                <a:ext cx="446227" cy="456212"/>
              </a:xfrm>
              <a:prstGeom prst="rect">
                <a:avLst/>
              </a:prstGeom>
            </p:spPr>
          </p:pic>
        </p:grpSp>
        <p:grpSp>
          <p:nvGrpSpPr>
            <p:cNvPr id="54" name="Group 53"/>
            <p:cNvGrpSpPr/>
            <p:nvPr/>
          </p:nvGrpSpPr>
          <p:grpSpPr>
            <a:xfrm>
              <a:off x="4383758" y="2988031"/>
              <a:ext cx="968998" cy="971748"/>
              <a:chOff x="3601101" y="2714202"/>
              <a:chExt cx="968998" cy="971748"/>
            </a:xfrm>
          </p:grpSpPr>
          <p:pic>
            <p:nvPicPr>
              <p:cNvPr id="55" name="Picture 54"/>
              <p:cNvPicPr>
                <a:picLocks noChangeAspect="1"/>
              </p:cNvPicPr>
              <p:nvPr/>
            </p:nvPicPr>
            <p:blipFill>
              <a:blip r:embed="rId6"/>
              <a:stretch>
                <a:fillRect/>
              </a:stretch>
            </p:blipFill>
            <p:spPr>
              <a:xfrm>
                <a:off x="3601101" y="2846904"/>
                <a:ext cx="477423" cy="839046"/>
              </a:xfrm>
              <a:prstGeom prst="rect">
                <a:avLst/>
              </a:prstGeom>
            </p:spPr>
          </p:pic>
          <p:pic>
            <p:nvPicPr>
              <p:cNvPr id="56" name="Picture 55"/>
              <p:cNvPicPr>
                <a:picLocks noChangeAspect="1"/>
              </p:cNvPicPr>
              <p:nvPr/>
            </p:nvPicPr>
            <p:blipFill>
              <a:blip r:embed="rId7"/>
              <a:stretch>
                <a:fillRect/>
              </a:stretch>
            </p:blipFill>
            <p:spPr>
              <a:xfrm>
                <a:off x="3875612" y="2714202"/>
                <a:ext cx="694487" cy="898458"/>
              </a:xfrm>
              <a:prstGeom prst="rect">
                <a:avLst/>
              </a:prstGeom>
            </p:spPr>
          </p:pic>
        </p:grpSp>
      </p:grpSp>
      <p:sp>
        <p:nvSpPr>
          <p:cNvPr id="64" name="Rectangle 63"/>
          <p:cNvSpPr/>
          <p:nvPr/>
        </p:nvSpPr>
        <p:spPr bwMode="auto">
          <a:xfrm>
            <a:off x="4704602" y="4877391"/>
            <a:ext cx="4491931" cy="1495700"/>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b" anchorCtr="0" forceAA="0" compatLnSpc="1">
            <a:prstTxWarp prst="textNoShape">
              <a:avLst/>
            </a:prstTxWarp>
            <a:noAutofit/>
          </a:bodyPr>
          <a:lstStyle/>
          <a:p>
            <a:pPr algn="r" defTabSz="913825" fontAlgn="base">
              <a:spcBef>
                <a:spcPct val="0"/>
              </a:spcBef>
              <a:spcAft>
                <a:spcPct val="0"/>
              </a:spcAft>
            </a:pPr>
            <a:r>
              <a:rPr lang="fi-FI" spc="-52" dirty="0" smtClean="0">
                <a:solidFill>
                  <a:schemeClr val="tx1">
                    <a:lumMod val="75000"/>
                    <a:lumOff val="25000"/>
                  </a:schemeClr>
                </a:solidFill>
                <a:latin typeface="Segoe UI Light" panose="020B0502040204020203" pitchFamily="34" charset="0"/>
                <a:cs typeface="Segoe UI Light" panose="020B0502040204020203" pitchFamily="34" charset="0"/>
              </a:rPr>
              <a:t>Service applications</a:t>
            </a:r>
            <a:endParaRPr lang="en-US" spc="-52" dirty="0">
              <a:solidFill>
                <a:schemeClr val="tx1">
                  <a:lumMod val="75000"/>
                  <a:lumOff val="25000"/>
                </a:schemeClr>
              </a:solidFill>
              <a:latin typeface="Segoe UI Light" panose="020B0502040204020203" pitchFamily="34" charset="0"/>
              <a:cs typeface="Segoe UI Light" panose="020B0502040204020203" pitchFamily="34" charset="0"/>
            </a:endParaRPr>
          </a:p>
        </p:txBody>
      </p:sp>
      <p:grpSp>
        <p:nvGrpSpPr>
          <p:cNvPr id="66" name="Group 65"/>
          <p:cNvGrpSpPr/>
          <p:nvPr/>
        </p:nvGrpSpPr>
        <p:grpSpPr>
          <a:xfrm>
            <a:off x="5051074" y="5166355"/>
            <a:ext cx="689322" cy="864741"/>
            <a:chOff x="2297724" y="2431785"/>
            <a:chExt cx="689322" cy="864741"/>
          </a:xfrm>
        </p:grpSpPr>
        <p:grpSp>
          <p:nvGrpSpPr>
            <p:cNvPr id="46" name="Group 45"/>
            <p:cNvGrpSpPr>
              <a:grpSpLocks noChangeAspect="1"/>
            </p:cNvGrpSpPr>
            <p:nvPr/>
          </p:nvGrpSpPr>
          <p:grpSpPr>
            <a:xfrm>
              <a:off x="2366692" y="2431785"/>
              <a:ext cx="620354" cy="468000"/>
              <a:chOff x="5784587" y="4234924"/>
              <a:chExt cx="808975" cy="610297"/>
            </a:xfrm>
          </p:grpSpPr>
          <p:pic>
            <p:nvPicPr>
              <p:cNvPr id="47" name="Picture 46"/>
              <p:cNvPicPr>
                <a:picLocks noChangeAspect="1"/>
              </p:cNvPicPr>
              <p:nvPr/>
            </p:nvPicPr>
            <p:blipFill>
              <a:blip r:embed="rId11"/>
              <a:stretch>
                <a:fillRect/>
              </a:stretch>
            </p:blipFill>
            <p:spPr>
              <a:xfrm>
                <a:off x="5784587" y="4234924"/>
                <a:ext cx="666415" cy="527251"/>
              </a:xfrm>
              <a:prstGeom prst="rect">
                <a:avLst/>
              </a:prstGeom>
            </p:spPr>
          </p:pic>
          <p:pic>
            <p:nvPicPr>
              <p:cNvPr id="48" name="Picture 47"/>
              <p:cNvPicPr>
                <a:picLocks noChangeAspect="1"/>
              </p:cNvPicPr>
              <p:nvPr/>
            </p:nvPicPr>
            <p:blipFill>
              <a:blip r:embed="rId13"/>
              <a:stretch>
                <a:fillRect/>
              </a:stretch>
            </p:blipFill>
            <p:spPr>
              <a:xfrm>
                <a:off x="6147335" y="4389009"/>
                <a:ext cx="446227" cy="456212"/>
              </a:xfrm>
              <a:prstGeom prst="rect">
                <a:avLst/>
              </a:prstGeom>
            </p:spPr>
          </p:pic>
        </p:grpSp>
        <p:sp>
          <p:nvSpPr>
            <p:cNvPr id="65" name="TextBox 64"/>
            <p:cNvSpPr txBox="1"/>
            <p:nvPr/>
          </p:nvSpPr>
          <p:spPr>
            <a:xfrm>
              <a:off x="2297724" y="2865639"/>
              <a:ext cx="688971" cy="430887"/>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Managed</a:t>
              </a:r>
              <a:br>
                <a:rPr lang="en-US" sz="1400" spc="-70" dirty="0" smtClean="0">
                  <a:gradFill>
                    <a:gsLst>
                      <a:gs pos="2917">
                        <a:schemeClr val="bg2"/>
                      </a:gs>
                      <a:gs pos="95000">
                        <a:schemeClr val="bg2"/>
                      </a:gs>
                    </a:gsLst>
                    <a:lin ang="5400000" scaled="0"/>
                  </a:gradFill>
                </a:rPr>
              </a:br>
              <a:r>
                <a:rPr lang="en-US" sz="1400" spc="-70" dirty="0" smtClean="0">
                  <a:gradFill>
                    <a:gsLst>
                      <a:gs pos="2917">
                        <a:schemeClr val="bg2"/>
                      </a:gs>
                      <a:gs pos="95000">
                        <a:schemeClr val="bg2"/>
                      </a:gs>
                    </a:gsLst>
                    <a:lin ang="5400000" scaled="0"/>
                  </a:gradFill>
                </a:rPr>
                <a:t>metadata</a:t>
              </a:r>
              <a:endParaRPr lang="en-GB" sz="1400" spc="-70" dirty="0" smtClean="0">
                <a:gradFill>
                  <a:gsLst>
                    <a:gs pos="2917">
                      <a:schemeClr val="bg2"/>
                    </a:gs>
                    <a:gs pos="95000">
                      <a:schemeClr val="bg2"/>
                    </a:gs>
                  </a:gsLst>
                  <a:lin ang="5400000" scaled="0"/>
                </a:gradFill>
              </a:endParaRPr>
            </a:p>
          </p:txBody>
        </p:sp>
      </p:grpSp>
      <p:grpSp>
        <p:nvGrpSpPr>
          <p:cNvPr id="67" name="Group 66"/>
          <p:cNvGrpSpPr/>
          <p:nvPr/>
        </p:nvGrpSpPr>
        <p:grpSpPr>
          <a:xfrm>
            <a:off x="6032300" y="5174429"/>
            <a:ext cx="620354" cy="864741"/>
            <a:chOff x="2366692" y="2431785"/>
            <a:chExt cx="620354" cy="864741"/>
          </a:xfrm>
        </p:grpSpPr>
        <p:grpSp>
          <p:nvGrpSpPr>
            <p:cNvPr id="68" name="Group 67"/>
            <p:cNvGrpSpPr>
              <a:grpSpLocks noChangeAspect="1"/>
            </p:cNvGrpSpPr>
            <p:nvPr/>
          </p:nvGrpSpPr>
          <p:grpSpPr>
            <a:xfrm>
              <a:off x="2366692" y="2431785"/>
              <a:ext cx="620354" cy="468000"/>
              <a:chOff x="5784587" y="4234924"/>
              <a:chExt cx="808975" cy="610297"/>
            </a:xfrm>
          </p:grpSpPr>
          <p:pic>
            <p:nvPicPr>
              <p:cNvPr id="70" name="Picture 69"/>
              <p:cNvPicPr>
                <a:picLocks noChangeAspect="1"/>
              </p:cNvPicPr>
              <p:nvPr/>
            </p:nvPicPr>
            <p:blipFill>
              <a:blip r:embed="rId11"/>
              <a:stretch>
                <a:fillRect/>
              </a:stretch>
            </p:blipFill>
            <p:spPr>
              <a:xfrm>
                <a:off x="5784587" y="4234924"/>
                <a:ext cx="666415" cy="527251"/>
              </a:xfrm>
              <a:prstGeom prst="rect">
                <a:avLst/>
              </a:prstGeom>
            </p:spPr>
          </p:pic>
          <p:pic>
            <p:nvPicPr>
              <p:cNvPr id="71" name="Picture 70"/>
              <p:cNvPicPr>
                <a:picLocks noChangeAspect="1"/>
              </p:cNvPicPr>
              <p:nvPr/>
            </p:nvPicPr>
            <p:blipFill>
              <a:blip r:embed="rId13"/>
              <a:stretch>
                <a:fillRect/>
              </a:stretch>
            </p:blipFill>
            <p:spPr>
              <a:xfrm>
                <a:off x="6147335" y="4389009"/>
                <a:ext cx="446227" cy="456212"/>
              </a:xfrm>
              <a:prstGeom prst="rect">
                <a:avLst/>
              </a:prstGeom>
            </p:spPr>
          </p:pic>
        </p:grpSp>
        <p:sp>
          <p:nvSpPr>
            <p:cNvPr id="69" name="TextBox 68"/>
            <p:cNvSpPr txBox="1"/>
            <p:nvPr/>
          </p:nvSpPr>
          <p:spPr>
            <a:xfrm>
              <a:off x="2389514" y="2865639"/>
              <a:ext cx="505395" cy="430887"/>
            </a:xfrm>
            <a:prstGeom prst="rect">
              <a:avLst/>
            </a:prstGeom>
            <a:noFill/>
          </p:spPr>
          <p:txBody>
            <a:bodyPr wrap="none" lIns="0" tIns="0" rIns="0" bIns="0" rtlCol="0">
              <a:spAutoFit/>
            </a:bodyPr>
            <a:lstStyle/>
            <a:p>
              <a:pPr algn="ctr"/>
              <a:r>
                <a:rPr lang="en-US" sz="1400" spc="-70" dirty="0" smtClean="0">
                  <a:gradFill>
                    <a:gsLst>
                      <a:gs pos="2917">
                        <a:schemeClr val="bg2"/>
                      </a:gs>
                      <a:gs pos="95000">
                        <a:schemeClr val="bg2"/>
                      </a:gs>
                    </a:gsLst>
                    <a:lin ang="5400000" scaled="0"/>
                  </a:gradFill>
                </a:rPr>
                <a:t>Search</a:t>
              </a:r>
              <a:br>
                <a:rPr lang="en-US" sz="1400" spc="-70" dirty="0" smtClean="0">
                  <a:gradFill>
                    <a:gsLst>
                      <a:gs pos="2917">
                        <a:schemeClr val="bg2"/>
                      </a:gs>
                      <a:gs pos="95000">
                        <a:schemeClr val="bg2"/>
                      </a:gs>
                    </a:gsLst>
                    <a:lin ang="5400000" scaled="0"/>
                  </a:gradFill>
                </a:rPr>
              </a:br>
              <a:r>
                <a:rPr lang="en-US" sz="1400" spc="-70" dirty="0" smtClean="0">
                  <a:gradFill>
                    <a:gsLst>
                      <a:gs pos="2917">
                        <a:schemeClr val="bg2"/>
                      </a:gs>
                      <a:gs pos="95000">
                        <a:schemeClr val="bg2"/>
                      </a:gs>
                    </a:gsLst>
                    <a:lin ang="5400000" scaled="0"/>
                  </a:gradFill>
                </a:rPr>
                <a:t>Service</a:t>
              </a:r>
              <a:endParaRPr lang="en-GB" sz="1400" spc="-70" dirty="0" smtClean="0">
                <a:gradFill>
                  <a:gsLst>
                    <a:gs pos="2917">
                      <a:schemeClr val="bg2"/>
                    </a:gs>
                    <a:gs pos="95000">
                      <a:schemeClr val="bg2"/>
                    </a:gs>
                  </a:gsLst>
                  <a:lin ang="5400000" scaled="0"/>
                </a:gradFill>
              </a:endParaRPr>
            </a:p>
          </p:txBody>
        </p:sp>
      </p:grpSp>
      <p:grpSp>
        <p:nvGrpSpPr>
          <p:cNvPr id="72" name="Group 71"/>
          <p:cNvGrpSpPr/>
          <p:nvPr/>
        </p:nvGrpSpPr>
        <p:grpSpPr>
          <a:xfrm>
            <a:off x="6816709" y="5183839"/>
            <a:ext cx="726032" cy="864741"/>
            <a:chOff x="2279196" y="2431785"/>
            <a:chExt cx="726032" cy="864741"/>
          </a:xfrm>
        </p:grpSpPr>
        <p:grpSp>
          <p:nvGrpSpPr>
            <p:cNvPr id="73" name="Group 72"/>
            <p:cNvGrpSpPr>
              <a:grpSpLocks noChangeAspect="1"/>
            </p:cNvGrpSpPr>
            <p:nvPr/>
          </p:nvGrpSpPr>
          <p:grpSpPr>
            <a:xfrm>
              <a:off x="2366692" y="2431785"/>
              <a:ext cx="620354" cy="468000"/>
              <a:chOff x="5784587" y="4234924"/>
              <a:chExt cx="808975" cy="610297"/>
            </a:xfrm>
          </p:grpSpPr>
          <p:pic>
            <p:nvPicPr>
              <p:cNvPr id="75" name="Picture 74"/>
              <p:cNvPicPr>
                <a:picLocks noChangeAspect="1"/>
              </p:cNvPicPr>
              <p:nvPr/>
            </p:nvPicPr>
            <p:blipFill>
              <a:blip r:embed="rId11"/>
              <a:stretch>
                <a:fillRect/>
              </a:stretch>
            </p:blipFill>
            <p:spPr>
              <a:xfrm>
                <a:off x="5784587" y="4234924"/>
                <a:ext cx="666415" cy="527251"/>
              </a:xfrm>
              <a:prstGeom prst="rect">
                <a:avLst/>
              </a:prstGeom>
            </p:spPr>
          </p:pic>
          <p:pic>
            <p:nvPicPr>
              <p:cNvPr id="76" name="Picture 75"/>
              <p:cNvPicPr>
                <a:picLocks noChangeAspect="1"/>
              </p:cNvPicPr>
              <p:nvPr/>
            </p:nvPicPr>
            <p:blipFill>
              <a:blip r:embed="rId13"/>
              <a:stretch>
                <a:fillRect/>
              </a:stretch>
            </p:blipFill>
            <p:spPr>
              <a:xfrm>
                <a:off x="6147335" y="4389009"/>
                <a:ext cx="446227" cy="456212"/>
              </a:xfrm>
              <a:prstGeom prst="rect">
                <a:avLst/>
              </a:prstGeom>
            </p:spPr>
          </p:pic>
        </p:grpSp>
        <p:sp>
          <p:nvSpPr>
            <p:cNvPr id="74" name="TextBox 73"/>
            <p:cNvSpPr txBox="1"/>
            <p:nvPr/>
          </p:nvSpPr>
          <p:spPr>
            <a:xfrm>
              <a:off x="2279196" y="2865639"/>
              <a:ext cx="726032" cy="430887"/>
            </a:xfrm>
            <a:prstGeom prst="rect">
              <a:avLst/>
            </a:prstGeom>
            <a:noFill/>
          </p:spPr>
          <p:txBody>
            <a:bodyPr wrap="none" lIns="0" tIns="0" rIns="0" bIns="0" rtlCol="0">
              <a:spAutoFit/>
            </a:bodyPr>
            <a:lstStyle/>
            <a:p>
              <a:pPr algn="ctr"/>
              <a:r>
                <a:rPr lang="en-US" sz="1400" spc="-70" dirty="0" smtClean="0">
                  <a:gradFill>
                    <a:gsLst>
                      <a:gs pos="2917">
                        <a:schemeClr val="bg2"/>
                      </a:gs>
                      <a:gs pos="95000">
                        <a:schemeClr val="bg2"/>
                      </a:gs>
                    </a:gsLst>
                    <a:lin ang="5400000" scaled="0"/>
                  </a:gradFill>
                </a:rPr>
                <a:t>Workflow </a:t>
              </a:r>
              <a:br>
                <a:rPr lang="en-US" sz="1400" spc="-70" dirty="0" smtClean="0">
                  <a:gradFill>
                    <a:gsLst>
                      <a:gs pos="2917">
                        <a:schemeClr val="bg2"/>
                      </a:gs>
                      <a:gs pos="95000">
                        <a:schemeClr val="bg2"/>
                      </a:gs>
                    </a:gsLst>
                    <a:lin ang="5400000" scaled="0"/>
                  </a:gradFill>
                </a:rPr>
              </a:br>
              <a:r>
                <a:rPr lang="en-US" sz="1400" spc="-70" dirty="0" smtClean="0">
                  <a:gradFill>
                    <a:gsLst>
                      <a:gs pos="2917">
                        <a:schemeClr val="bg2"/>
                      </a:gs>
                      <a:gs pos="95000">
                        <a:schemeClr val="bg2"/>
                      </a:gs>
                    </a:gsLst>
                    <a:lin ang="5400000" scaled="0"/>
                  </a:gradFill>
                </a:rPr>
                <a:t>Service</a:t>
              </a:r>
              <a:endParaRPr lang="en-GB" sz="1400" spc="-70" dirty="0" smtClean="0">
                <a:gradFill>
                  <a:gsLst>
                    <a:gs pos="2917">
                      <a:schemeClr val="bg2"/>
                    </a:gs>
                    <a:gs pos="95000">
                      <a:schemeClr val="bg2"/>
                    </a:gs>
                  </a:gsLst>
                  <a:lin ang="5400000" scaled="0"/>
                </a:gradFill>
              </a:endParaRPr>
            </a:p>
          </p:txBody>
        </p:sp>
      </p:grpSp>
      <p:grpSp>
        <p:nvGrpSpPr>
          <p:cNvPr id="77" name="Group 76"/>
          <p:cNvGrpSpPr/>
          <p:nvPr/>
        </p:nvGrpSpPr>
        <p:grpSpPr>
          <a:xfrm>
            <a:off x="7778236" y="5168165"/>
            <a:ext cx="620354" cy="649298"/>
            <a:chOff x="2366692" y="2431785"/>
            <a:chExt cx="620354" cy="649298"/>
          </a:xfrm>
        </p:grpSpPr>
        <p:grpSp>
          <p:nvGrpSpPr>
            <p:cNvPr id="78" name="Group 77"/>
            <p:cNvGrpSpPr>
              <a:grpSpLocks noChangeAspect="1"/>
            </p:cNvGrpSpPr>
            <p:nvPr/>
          </p:nvGrpSpPr>
          <p:grpSpPr>
            <a:xfrm>
              <a:off x="2366692" y="2431785"/>
              <a:ext cx="620354" cy="468000"/>
              <a:chOff x="5784587" y="4234924"/>
              <a:chExt cx="808975" cy="610297"/>
            </a:xfrm>
          </p:grpSpPr>
          <p:pic>
            <p:nvPicPr>
              <p:cNvPr id="80" name="Picture 79"/>
              <p:cNvPicPr>
                <a:picLocks noChangeAspect="1"/>
              </p:cNvPicPr>
              <p:nvPr/>
            </p:nvPicPr>
            <p:blipFill>
              <a:blip r:embed="rId11"/>
              <a:stretch>
                <a:fillRect/>
              </a:stretch>
            </p:blipFill>
            <p:spPr>
              <a:xfrm>
                <a:off x="5784587" y="4234924"/>
                <a:ext cx="666415" cy="527251"/>
              </a:xfrm>
              <a:prstGeom prst="rect">
                <a:avLst/>
              </a:prstGeom>
            </p:spPr>
          </p:pic>
          <p:pic>
            <p:nvPicPr>
              <p:cNvPr id="81" name="Picture 80"/>
              <p:cNvPicPr>
                <a:picLocks noChangeAspect="1"/>
              </p:cNvPicPr>
              <p:nvPr/>
            </p:nvPicPr>
            <p:blipFill>
              <a:blip r:embed="rId13"/>
              <a:stretch>
                <a:fillRect/>
              </a:stretch>
            </p:blipFill>
            <p:spPr>
              <a:xfrm>
                <a:off x="6147335" y="4389009"/>
                <a:ext cx="446227" cy="456212"/>
              </a:xfrm>
              <a:prstGeom prst="rect">
                <a:avLst/>
              </a:prstGeom>
            </p:spPr>
          </p:pic>
        </p:grpSp>
        <p:sp>
          <p:nvSpPr>
            <p:cNvPr id="79" name="TextBox 78"/>
            <p:cNvSpPr txBox="1"/>
            <p:nvPr/>
          </p:nvSpPr>
          <p:spPr>
            <a:xfrm>
              <a:off x="2500985" y="2865639"/>
              <a:ext cx="282450" cy="215444"/>
            </a:xfrm>
            <a:prstGeom prst="rect">
              <a:avLst/>
            </a:prstGeom>
            <a:noFill/>
          </p:spPr>
          <p:txBody>
            <a:bodyPr wrap="none" lIns="0" tIns="0" rIns="0" bIns="0" rtlCol="0">
              <a:spAutoFit/>
            </a:bodyPr>
            <a:lstStyle/>
            <a:p>
              <a:pPr algn="ctr"/>
              <a:r>
                <a:rPr lang="en-US" sz="1400" spc="-70" dirty="0" smtClean="0">
                  <a:gradFill>
                    <a:gsLst>
                      <a:gs pos="2917">
                        <a:schemeClr val="bg2"/>
                      </a:gs>
                      <a:gs pos="95000">
                        <a:schemeClr val="bg2"/>
                      </a:gs>
                    </a:gsLst>
                    <a:lin ang="5400000" scaled="0"/>
                  </a:gradFill>
                </a:rPr>
                <a:t>BCS</a:t>
              </a:r>
              <a:endParaRPr lang="en-GB" sz="1400" spc="-70" dirty="0" smtClean="0">
                <a:gradFill>
                  <a:gsLst>
                    <a:gs pos="2917">
                      <a:schemeClr val="bg2"/>
                    </a:gs>
                    <a:gs pos="95000">
                      <a:schemeClr val="bg2"/>
                    </a:gs>
                  </a:gsLst>
                  <a:lin ang="5400000" scaled="0"/>
                </a:gradFill>
              </a:endParaRPr>
            </a:p>
          </p:txBody>
        </p:sp>
      </p:grpSp>
      <p:grpSp>
        <p:nvGrpSpPr>
          <p:cNvPr id="83" name="Group 82"/>
          <p:cNvGrpSpPr/>
          <p:nvPr/>
        </p:nvGrpSpPr>
        <p:grpSpPr>
          <a:xfrm>
            <a:off x="3431568" y="5106171"/>
            <a:ext cx="1167307" cy="734371"/>
            <a:chOff x="3264045" y="5106379"/>
            <a:chExt cx="1167307" cy="734371"/>
          </a:xfrm>
        </p:grpSpPr>
        <p:pic>
          <p:nvPicPr>
            <p:cNvPr id="49" name="Picture 48"/>
            <p:cNvPicPr>
              <a:picLocks noChangeAspect="1"/>
            </p:cNvPicPr>
            <p:nvPr/>
          </p:nvPicPr>
          <p:blipFill>
            <a:blip r:embed="rId14"/>
            <a:stretch>
              <a:fillRect/>
            </a:stretch>
          </p:blipFill>
          <p:spPr>
            <a:xfrm>
              <a:off x="3548384" y="5106379"/>
              <a:ext cx="598631" cy="515657"/>
            </a:xfrm>
            <a:prstGeom prst="rect">
              <a:avLst/>
            </a:prstGeom>
          </p:spPr>
        </p:pic>
        <p:sp>
          <p:nvSpPr>
            <p:cNvPr id="82" name="TextBox 81"/>
            <p:cNvSpPr txBox="1"/>
            <p:nvPr/>
          </p:nvSpPr>
          <p:spPr>
            <a:xfrm>
              <a:off x="3264045" y="5625306"/>
              <a:ext cx="1167307"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List and Libraries</a:t>
              </a:r>
              <a:endParaRPr lang="en-GB" sz="1400" spc="-70" dirty="0" smtClean="0">
                <a:gradFill>
                  <a:gsLst>
                    <a:gs pos="2917">
                      <a:schemeClr val="bg2"/>
                    </a:gs>
                    <a:gs pos="95000">
                      <a:schemeClr val="bg2"/>
                    </a:gs>
                  </a:gsLst>
                  <a:lin ang="5400000" scaled="0"/>
                </a:gradFill>
              </a:endParaRPr>
            </a:p>
          </p:txBody>
        </p:sp>
      </p:grpSp>
      <p:sp>
        <p:nvSpPr>
          <p:cNvPr id="84" name="Rectangle 83"/>
          <p:cNvSpPr/>
          <p:nvPr/>
        </p:nvSpPr>
        <p:spPr bwMode="auto">
          <a:xfrm>
            <a:off x="3575616" y="4387273"/>
            <a:ext cx="5087451" cy="25022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SharePoint API</a:t>
            </a:r>
            <a:endParaRPr lang="en-GB"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86" name="Straight Connector 85"/>
          <p:cNvCxnSpPr/>
          <p:nvPr/>
        </p:nvCxnSpPr>
        <p:spPr>
          <a:xfrm flipV="1">
            <a:off x="4968522" y="4024086"/>
            <a:ext cx="0" cy="363187"/>
          </a:xfrm>
          <a:prstGeom prst="line">
            <a:avLst/>
          </a:prstGeom>
          <a:ln w="28575">
            <a:solidFill>
              <a:schemeClr val="tx2"/>
            </a:solidFill>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7186993" y="4033322"/>
            <a:ext cx="0" cy="363187"/>
          </a:xfrm>
          <a:prstGeom prst="line">
            <a:avLst/>
          </a:prstGeom>
          <a:ln w="28575">
            <a:solidFill>
              <a:schemeClr val="tx2"/>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7309023" y="4111184"/>
            <a:ext cx="467436" cy="215444"/>
          </a:xfrm>
          <a:prstGeom prst="rect">
            <a:avLst/>
          </a:prstGeom>
          <a:noFill/>
        </p:spPr>
        <p:txBody>
          <a:bodyPr wrap="none" lIns="0" tIns="0" rIns="0" bIns="0" rtlCol="0">
            <a:spAutoFit/>
          </a:bodyPr>
          <a:lstStyle/>
          <a:p>
            <a:pPr algn="ctr"/>
            <a:r>
              <a:rPr lang="en-US" sz="1400" spc="-70" dirty="0" smtClean="0">
                <a:gradFill>
                  <a:gsLst>
                    <a:gs pos="2917">
                      <a:schemeClr val="bg2"/>
                    </a:gs>
                    <a:gs pos="95000">
                      <a:schemeClr val="bg2"/>
                    </a:gs>
                  </a:gsLst>
                  <a:lin ang="5400000" scaled="0"/>
                </a:gradFill>
              </a:rPr>
              <a:t>CSOM</a:t>
            </a:r>
            <a:endParaRPr lang="en-GB" sz="1400" spc="-70" dirty="0" smtClean="0">
              <a:gradFill>
                <a:gsLst>
                  <a:gs pos="2917">
                    <a:schemeClr val="bg2"/>
                  </a:gs>
                  <a:gs pos="95000">
                    <a:schemeClr val="bg2"/>
                  </a:gs>
                </a:gsLst>
                <a:lin ang="5400000" scaled="0"/>
              </a:gradFill>
            </a:endParaRPr>
          </a:p>
        </p:txBody>
      </p:sp>
      <p:sp>
        <p:nvSpPr>
          <p:cNvPr id="90" name="TextBox 89"/>
          <p:cNvSpPr txBox="1"/>
          <p:nvPr/>
        </p:nvSpPr>
        <p:spPr>
          <a:xfrm>
            <a:off x="5107981" y="4097957"/>
            <a:ext cx="353623" cy="215444"/>
          </a:xfrm>
          <a:prstGeom prst="rect">
            <a:avLst/>
          </a:prstGeom>
          <a:noFill/>
        </p:spPr>
        <p:txBody>
          <a:bodyPr wrap="none" lIns="0" tIns="0" rIns="0" bIns="0" rtlCol="0">
            <a:spAutoFit/>
          </a:bodyPr>
          <a:lstStyle/>
          <a:p>
            <a:pPr algn="ctr"/>
            <a:r>
              <a:rPr lang="en-US" sz="1400" spc="-70" dirty="0" smtClean="0">
                <a:gradFill>
                  <a:gsLst>
                    <a:gs pos="2917">
                      <a:schemeClr val="bg2"/>
                    </a:gs>
                    <a:gs pos="95000">
                      <a:schemeClr val="bg2"/>
                    </a:gs>
                  </a:gsLst>
                  <a:lin ang="5400000" scaled="0"/>
                </a:gradFill>
              </a:rPr>
              <a:t>REST</a:t>
            </a:r>
            <a:endParaRPr lang="en-GB" sz="1400" spc="-70" dirty="0" smtClean="0">
              <a:gradFill>
                <a:gsLst>
                  <a:gs pos="2917">
                    <a:schemeClr val="bg2"/>
                  </a:gs>
                  <a:gs pos="95000">
                    <a:schemeClr val="bg2"/>
                  </a:gs>
                </a:gsLst>
                <a:lin ang="5400000" scaled="0"/>
              </a:gradFill>
            </a:endParaRPr>
          </a:p>
        </p:txBody>
      </p:sp>
      <p:cxnSp>
        <p:nvCxnSpPr>
          <p:cNvPr id="91" name="Straight Arrow Connector 90"/>
          <p:cNvCxnSpPr/>
          <p:nvPr/>
        </p:nvCxnSpPr>
        <p:spPr>
          <a:xfrm flipV="1">
            <a:off x="2566084" y="2383999"/>
            <a:ext cx="1580401" cy="758052"/>
          </a:xfrm>
          <a:prstGeom prst="straightConnector1">
            <a:avLst/>
          </a:prstGeom>
          <a:ln w="412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4" name="Straight Arrow Connector 93"/>
          <p:cNvCxnSpPr/>
          <p:nvPr/>
        </p:nvCxnSpPr>
        <p:spPr>
          <a:xfrm>
            <a:off x="2359826" y="3873679"/>
            <a:ext cx="846874" cy="835607"/>
          </a:xfrm>
          <a:prstGeom prst="straightConnector1">
            <a:avLst/>
          </a:prstGeom>
          <a:ln w="412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7" name="Straight Arrow Connector 96"/>
          <p:cNvCxnSpPr/>
          <p:nvPr/>
        </p:nvCxnSpPr>
        <p:spPr>
          <a:xfrm flipH="1">
            <a:off x="5051074" y="2939291"/>
            <a:ext cx="443022" cy="957337"/>
          </a:xfrm>
          <a:prstGeom prst="straightConnector1">
            <a:avLst/>
          </a:prstGeom>
          <a:ln w="412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00" name="Straight Arrow Connector 99"/>
          <p:cNvCxnSpPr/>
          <p:nvPr/>
        </p:nvCxnSpPr>
        <p:spPr>
          <a:xfrm>
            <a:off x="6667709" y="2957270"/>
            <a:ext cx="441706" cy="961334"/>
          </a:xfrm>
          <a:prstGeom prst="straightConnector1">
            <a:avLst/>
          </a:prstGeom>
          <a:ln w="412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04" name="Straight Arrow Connector 103"/>
          <p:cNvCxnSpPr/>
          <p:nvPr/>
        </p:nvCxnSpPr>
        <p:spPr>
          <a:xfrm flipH="1">
            <a:off x="3989735" y="4683577"/>
            <a:ext cx="15966" cy="411417"/>
          </a:xfrm>
          <a:prstGeom prst="straightConnector1">
            <a:avLst/>
          </a:prstGeom>
          <a:ln w="285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06" name="Straight Arrow Connector 105"/>
          <p:cNvCxnSpPr/>
          <p:nvPr/>
        </p:nvCxnSpPr>
        <p:spPr>
          <a:xfrm flipH="1">
            <a:off x="5359415" y="4708673"/>
            <a:ext cx="15966" cy="411417"/>
          </a:xfrm>
          <a:prstGeom prst="straightConnector1">
            <a:avLst/>
          </a:prstGeom>
          <a:ln w="285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07" name="Straight Arrow Connector 106"/>
          <p:cNvCxnSpPr/>
          <p:nvPr/>
        </p:nvCxnSpPr>
        <p:spPr>
          <a:xfrm flipH="1">
            <a:off x="6268880" y="4712055"/>
            <a:ext cx="15966" cy="411417"/>
          </a:xfrm>
          <a:prstGeom prst="straightConnector1">
            <a:avLst/>
          </a:prstGeom>
          <a:ln w="285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08" name="Straight Arrow Connector 107"/>
          <p:cNvCxnSpPr/>
          <p:nvPr/>
        </p:nvCxnSpPr>
        <p:spPr>
          <a:xfrm flipH="1">
            <a:off x="7170362" y="4716730"/>
            <a:ext cx="15966" cy="411417"/>
          </a:xfrm>
          <a:prstGeom prst="straightConnector1">
            <a:avLst/>
          </a:prstGeom>
          <a:ln w="285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09" name="Straight Arrow Connector 108"/>
          <p:cNvCxnSpPr/>
          <p:nvPr/>
        </p:nvCxnSpPr>
        <p:spPr>
          <a:xfrm flipH="1">
            <a:off x="8045771" y="4714638"/>
            <a:ext cx="15966" cy="411417"/>
          </a:xfrm>
          <a:prstGeom prst="straightConnector1">
            <a:avLst/>
          </a:prstGeom>
          <a:ln w="285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0" name="Straight Arrow Connector 109"/>
          <p:cNvCxnSpPr/>
          <p:nvPr/>
        </p:nvCxnSpPr>
        <p:spPr>
          <a:xfrm>
            <a:off x="7716730" y="2298158"/>
            <a:ext cx="1392086" cy="9077"/>
          </a:xfrm>
          <a:prstGeom prst="straightConnector1">
            <a:avLst/>
          </a:prstGeom>
          <a:ln w="412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2" name="Straight Arrow Connector 111"/>
          <p:cNvCxnSpPr/>
          <p:nvPr/>
        </p:nvCxnSpPr>
        <p:spPr>
          <a:xfrm>
            <a:off x="7702547" y="2615741"/>
            <a:ext cx="2161318" cy="993588"/>
          </a:xfrm>
          <a:prstGeom prst="straightConnector1">
            <a:avLst/>
          </a:prstGeom>
          <a:ln w="412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4" name="Straight Arrow Connector 113"/>
          <p:cNvCxnSpPr/>
          <p:nvPr/>
        </p:nvCxnSpPr>
        <p:spPr>
          <a:xfrm flipV="1">
            <a:off x="8462295" y="4170664"/>
            <a:ext cx="1389051" cy="1185258"/>
          </a:xfrm>
          <a:prstGeom prst="straightConnector1">
            <a:avLst/>
          </a:prstGeom>
          <a:ln w="412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118" name="Group 117"/>
          <p:cNvGrpSpPr/>
          <p:nvPr/>
        </p:nvGrpSpPr>
        <p:grpSpPr>
          <a:xfrm>
            <a:off x="9956643" y="3544169"/>
            <a:ext cx="1421815" cy="1031998"/>
            <a:chOff x="4856838" y="4180432"/>
            <a:chExt cx="1421815" cy="1031998"/>
          </a:xfrm>
        </p:grpSpPr>
        <p:sp>
          <p:nvSpPr>
            <p:cNvPr id="119" name="Rectangle 118"/>
            <p:cNvSpPr/>
            <p:nvPr/>
          </p:nvSpPr>
          <p:spPr bwMode="auto">
            <a:xfrm>
              <a:off x="4856838" y="4180432"/>
              <a:ext cx="1273402" cy="772595"/>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LOB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System</a:t>
              </a:r>
            </a:p>
          </p:txBody>
        </p:sp>
        <p:grpSp>
          <p:nvGrpSpPr>
            <p:cNvPr id="120" name="Group 119"/>
            <p:cNvGrpSpPr/>
            <p:nvPr/>
          </p:nvGrpSpPr>
          <p:grpSpPr>
            <a:xfrm>
              <a:off x="5593097" y="4265625"/>
              <a:ext cx="685556" cy="946805"/>
              <a:chOff x="5593097" y="4265625"/>
              <a:chExt cx="685556" cy="946805"/>
            </a:xfrm>
          </p:grpSpPr>
          <p:pic>
            <p:nvPicPr>
              <p:cNvPr id="121" name="Picture 120"/>
              <p:cNvPicPr>
                <a:picLocks noChangeAspect="1"/>
              </p:cNvPicPr>
              <p:nvPr/>
            </p:nvPicPr>
            <p:blipFill>
              <a:blip r:embed="rId6"/>
              <a:stretch>
                <a:fillRect/>
              </a:stretch>
            </p:blipFill>
            <p:spPr>
              <a:xfrm>
                <a:off x="5593097" y="4265625"/>
                <a:ext cx="477423" cy="839046"/>
              </a:xfrm>
              <a:prstGeom prst="rect">
                <a:avLst/>
              </a:prstGeom>
            </p:spPr>
          </p:pic>
          <p:pic>
            <p:nvPicPr>
              <p:cNvPr id="122" name="Picture 121"/>
              <p:cNvPicPr>
                <a:picLocks noChangeAspect="1"/>
              </p:cNvPicPr>
              <p:nvPr/>
            </p:nvPicPr>
            <p:blipFill>
              <a:blip r:embed="rId15"/>
              <a:stretch>
                <a:fillRect/>
              </a:stretch>
            </p:blipFill>
            <p:spPr>
              <a:xfrm>
                <a:off x="5776387" y="4728961"/>
                <a:ext cx="502266" cy="483469"/>
              </a:xfrm>
              <a:prstGeom prst="rect">
                <a:avLst/>
              </a:prstGeom>
            </p:spPr>
          </p:pic>
        </p:grpSp>
      </p:grpSp>
    </p:spTree>
    <p:extLst>
      <p:ext uri="{BB962C8B-B14F-4D97-AF65-F5344CB8AC3E}">
        <p14:creationId xmlns:p14="http://schemas.microsoft.com/office/powerpoint/2010/main" val="380309778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81551"/>
          </a:xfrm>
        </p:spPr>
        <p:txBody>
          <a:bodyPr/>
          <a:lstStyle/>
          <a:p>
            <a:r>
              <a:rPr lang="en-US" dirty="0" smtClean="0"/>
              <a:t>Single service application for locating documents, people, and data within SharePoint</a:t>
            </a:r>
          </a:p>
          <a:p>
            <a:r>
              <a:rPr lang="en-US" dirty="0"/>
              <a:t>Extend the OOB Search Center to create unique solutions with customized results, displays, and functionality</a:t>
            </a:r>
          </a:p>
          <a:p>
            <a:r>
              <a:rPr lang="en-US" dirty="0"/>
              <a:t>Use the Search API to incorporate search functionality in SharePoint </a:t>
            </a:r>
            <a:r>
              <a:rPr lang="en-US" dirty="0" smtClean="0"/>
              <a:t>add-ins</a:t>
            </a:r>
            <a:endParaRPr lang="en-US" dirty="0"/>
          </a:p>
        </p:txBody>
      </p:sp>
      <p:sp>
        <p:nvSpPr>
          <p:cNvPr id="3" name="Title 2"/>
          <p:cNvSpPr>
            <a:spLocks noGrp="1"/>
          </p:cNvSpPr>
          <p:nvPr>
            <p:ph type="title"/>
          </p:nvPr>
        </p:nvSpPr>
        <p:spPr/>
        <p:txBody>
          <a:bodyPr/>
          <a:lstStyle/>
          <a:p>
            <a:r>
              <a:rPr lang="en-US" dirty="0" smtClean="0"/>
              <a:t>Search </a:t>
            </a:r>
            <a:r>
              <a:rPr lang="en-US" smtClean="0"/>
              <a:t>Service Value</a:t>
            </a:r>
            <a:endParaRPr lang="en-US" dirty="0"/>
          </a:p>
        </p:txBody>
      </p:sp>
    </p:spTree>
    <p:extLst>
      <p:ext uri="{BB962C8B-B14F-4D97-AF65-F5344CB8AC3E}">
        <p14:creationId xmlns:p14="http://schemas.microsoft.com/office/powerpoint/2010/main" val="401629887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Search Building Blocks</a:t>
            </a:r>
            <a:endParaRPr lang="en-US" sz="7200" dirty="0"/>
          </a:p>
        </p:txBody>
      </p:sp>
    </p:spTree>
    <p:extLst>
      <p:ext uri="{BB962C8B-B14F-4D97-AF65-F5344CB8AC3E}">
        <p14:creationId xmlns:p14="http://schemas.microsoft.com/office/powerpoint/2010/main" val="103372275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10114"/>
          </a:xfrm>
        </p:spPr>
        <p:txBody>
          <a:bodyPr/>
          <a:lstStyle/>
          <a:p>
            <a:r>
              <a:rPr lang="en-US" dirty="0" smtClean="0"/>
              <a:t>Managed Properties</a:t>
            </a:r>
          </a:p>
          <a:p>
            <a:r>
              <a:rPr lang="en-US" dirty="0" smtClean="0"/>
              <a:t>Result </a:t>
            </a:r>
            <a:r>
              <a:rPr lang="en-US" dirty="0"/>
              <a:t>Sources</a:t>
            </a:r>
          </a:p>
          <a:p>
            <a:r>
              <a:rPr lang="en-US" dirty="0" smtClean="0"/>
              <a:t>Query </a:t>
            </a:r>
            <a:r>
              <a:rPr lang="en-US" dirty="0"/>
              <a:t>Rules</a:t>
            </a:r>
          </a:p>
          <a:p>
            <a:r>
              <a:rPr lang="en-US" dirty="0" smtClean="0"/>
              <a:t>Result </a:t>
            </a:r>
            <a:r>
              <a:rPr lang="en-US" dirty="0"/>
              <a:t>Types</a:t>
            </a:r>
          </a:p>
          <a:p>
            <a:r>
              <a:rPr lang="en-US" dirty="0" smtClean="0"/>
              <a:t>Search </a:t>
            </a:r>
            <a:r>
              <a:rPr lang="en-US" dirty="0"/>
              <a:t>Navigation</a:t>
            </a:r>
          </a:p>
          <a:p>
            <a:pPr lvl="1"/>
            <a:endParaRPr lang="en-US" dirty="0"/>
          </a:p>
          <a:p>
            <a:endParaRPr lang="en-US" dirty="0"/>
          </a:p>
        </p:txBody>
      </p:sp>
      <p:sp>
        <p:nvSpPr>
          <p:cNvPr id="3" name="Title 2"/>
          <p:cNvSpPr>
            <a:spLocks noGrp="1"/>
          </p:cNvSpPr>
          <p:nvPr>
            <p:ph type="title"/>
          </p:nvPr>
        </p:nvSpPr>
        <p:spPr/>
        <p:txBody>
          <a:bodyPr/>
          <a:lstStyle/>
          <a:p>
            <a:r>
              <a:rPr lang="en-US" dirty="0" smtClean="0"/>
              <a:t>Building Blocks</a:t>
            </a:r>
            <a:endParaRPr lang="en-US" dirty="0"/>
          </a:p>
        </p:txBody>
      </p:sp>
    </p:spTree>
    <p:extLst>
      <p:ext uri="{BB962C8B-B14F-4D97-AF65-F5344CB8AC3E}">
        <p14:creationId xmlns:p14="http://schemas.microsoft.com/office/powerpoint/2010/main" val="140361478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6D227263-DACE-442F-8D98-551E7A302C92}"/>
    </a:ext>
  </a:ext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DDA9FB17-E5E7-4414-8A13-502BEB78C63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709D8DA39404E429F006B3F94B6A56B" ma:contentTypeVersion="0" ma:contentTypeDescription="Create a new document." ma:contentTypeScope="" ma:versionID="63b151c6e72fe6cfcfe11e3b787e1d3d">
  <xsd:schema xmlns:xsd="http://www.w3.org/2001/XMLSchema" xmlns:xs="http://www.w3.org/2001/XMLSchema" xmlns:p="http://schemas.microsoft.com/office/2006/metadata/properties" targetNamespace="http://schemas.microsoft.com/office/2006/metadata/properties" ma:root="true" ma:fieldsID="e3f0b4ead09fc5ac33ce8381fa26e53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2.xml><?xml version="1.0" encoding="utf-8"?>
<ds:datastoreItem xmlns:ds="http://schemas.openxmlformats.org/officeDocument/2006/customXml" ds:itemID="{F1AEA8A7-A694-4DB0-82AB-EF48F2E9B6F9}">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9E63BD4-356B-47A8-B9CB-423EDCAB02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Office365 Template Orange</Template>
  <TotalTime>0</TotalTime>
  <Words>2430</Words>
  <Application>Microsoft Office PowerPoint</Application>
  <PresentationFormat>Custom</PresentationFormat>
  <Paragraphs>336</Paragraphs>
  <Slides>40</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40</vt:i4>
      </vt:variant>
    </vt:vector>
  </HeadingPairs>
  <TitlesOfParts>
    <vt:vector size="48" baseType="lpstr">
      <vt:lpstr>Arial</vt:lpstr>
      <vt:lpstr>Calibri</vt:lpstr>
      <vt:lpstr>Consolas</vt:lpstr>
      <vt:lpstr>Segoe UI</vt:lpstr>
      <vt:lpstr>Segoe UI Light</vt:lpstr>
      <vt:lpstr>Wingdings</vt:lpstr>
      <vt:lpstr>5-30055_Office Template 2012 - 16x9 - White Background</vt:lpstr>
      <vt:lpstr>5-30055_Office365 Template 2012 - 16x9 - Colored Accent Slides</vt:lpstr>
      <vt:lpstr>Using Search capabilities with add-in model</vt:lpstr>
      <vt:lpstr>Agenda</vt:lpstr>
      <vt:lpstr>Developer vision</vt:lpstr>
      <vt:lpstr>Recommendations</vt:lpstr>
      <vt:lpstr>Overview</vt:lpstr>
      <vt:lpstr>Search Add-in Building Blocks</vt:lpstr>
      <vt:lpstr>Search Service Value</vt:lpstr>
      <vt:lpstr>Search Building Blocks</vt:lpstr>
      <vt:lpstr>Building Blocks</vt:lpstr>
      <vt:lpstr>Managed Properties</vt:lpstr>
      <vt:lpstr>Managed Properties</vt:lpstr>
      <vt:lpstr>Result Sources</vt:lpstr>
      <vt:lpstr>Query Rules</vt:lpstr>
      <vt:lpstr>Result Types</vt:lpstr>
      <vt:lpstr>Display Templates</vt:lpstr>
      <vt:lpstr>Search Navigation</vt:lpstr>
      <vt:lpstr>Export/Import Search Settings</vt:lpstr>
      <vt:lpstr>PowerPoint Presentation</vt:lpstr>
      <vt:lpstr>PowerPoint Presentation</vt:lpstr>
      <vt:lpstr>Extending Search Center</vt:lpstr>
      <vt:lpstr>Custom Search Results</vt:lpstr>
      <vt:lpstr>Automating Search Center Modifications</vt:lpstr>
      <vt:lpstr>Activating Features</vt:lpstr>
      <vt:lpstr>Uploading Display Template</vt:lpstr>
      <vt:lpstr>Manipulating Web Parts</vt:lpstr>
      <vt:lpstr>PowerPoint Presentation</vt:lpstr>
      <vt:lpstr>Search Based Add-ins</vt:lpstr>
      <vt:lpstr>REST Endpoint</vt:lpstr>
      <vt:lpstr>JavaScript and REST</vt:lpstr>
      <vt:lpstr>JavaScript and CSOM</vt:lpstr>
      <vt:lpstr>C# and REST</vt:lpstr>
      <vt:lpstr>C# and CSOM</vt:lpstr>
      <vt:lpstr>Add-in Permissions</vt:lpstr>
      <vt:lpstr>PowerPoint Presentation</vt:lpstr>
      <vt:lpstr>Recommendations</vt:lpstr>
      <vt:lpstr>PowerPoint Presentation</vt:lpstr>
      <vt:lpstr>PowerPoint Presentation</vt:lpstr>
      <vt:lpstr>PowerPoint Presentation</vt:lpstr>
      <vt:lpstr>Feedback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description>Template: Vesa Juvonen, Microsoft</dc:description>
  <cp:lastModifiedBy/>
  <cp:revision>1</cp:revision>
  <dcterms:created xsi:type="dcterms:W3CDTF">2015-01-15T08:32:43Z</dcterms:created>
  <dcterms:modified xsi:type="dcterms:W3CDTF">2015-05-27T11:13:39Z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temType">
    <vt:lpwstr/>
  </property>
  <property fmtid="{D5CDD505-2E9C-101B-9397-08002B2CF9AE}" pid="3" name="ContentTypeId">
    <vt:lpwstr>0x010100B709D8DA39404E429F006B3F94B6A56B</vt:lpwstr>
  </property>
</Properties>
</file>