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5"/>
  </p:notesMasterIdLst>
  <p:sldIdLst>
    <p:sldId id="256" r:id="rId2"/>
    <p:sldId id="257" r:id="rId3"/>
    <p:sldId id="258" r:id="rId4"/>
    <p:sldId id="259" r:id="rId5"/>
    <p:sldId id="260" r:id="rId6"/>
    <p:sldId id="285" r:id="rId7"/>
    <p:sldId id="261" r:id="rId8"/>
    <p:sldId id="280" r:id="rId9"/>
    <p:sldId id="281" r:id="rId10"/>
    <p:sldId id="282" r:id="rId11"/>
    <p:sldId id="284" r:id="rId12"/>
    <p:sldId id="263"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D"/>
    <a:srgbClr val="CDCDCD"/>
    <a:srgbClr val="A52A2A"/>
    <a:srgbClr val="009997"/>
    <a:srgbClr val="7C7CBB"/>
    <a:srgbClr val="FF9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215" autoAdjust="0"/>
  </p:normalViewPr>
  <p:slideViewPr>
    <p:cSldViewPr snapToGrid="0">
      <p:cViewPr varScale="1">
        <p:scale>
          <a:sx n="95" d="100"/>
          <a:sy n="95"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A04AB-FB36-4031-9489-918E6C910006}"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DFAC1-3FA9-4F21-A926-957EBF34AF2D}" type="slidenum">
              <a:rPr lang="en-US" smtClean="0"/>
              <a:t>‹#›</a:t>
            </a:fld>
            <a:endParaRPr lang="en-US"/>
          </a:p>
        </p:txBody>
      </p:sp>
    </p:spTree>
    <p:extLst>
      <p:ext uri="{BB962C8B-B14F-4D97-AF65-F5344CB8AC3E}">
        <p14:creationId xmlns:p14="http://schemas.microsoft.com/office/powerpoint/2010/main" val="1299224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1</a:t>
            </a:fld>
            <a:endParaRPr lang="en-US"/>
          </a:p>
        </p:txBody>
      </p:sp>
    </p:spTree>
    <p:extLst>
      <p:ext uri="{BB962C8B-B14F-4D97-AF65-F5344CB8AC3E}">
        <p14:creationId xmlns:p14="http://schemas.microsoft.com/office/powerpoint/2010/main" val="3333618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10</a:t>
            </a:fld>
            <a:endParaRPr lang="en-US"/>
          </a:p>
        </p:txBody>
      </p:sp>
    </p:spTree>
    <p:extLst>
      <p:ext uri="{BB962C8B-B14F-4D97-AF65-F5344CB8AC3E}">
        <p14:creationId xmlns:p14="http://schemas.microsoft.com/office/powerpoint/2010/main" val="1116297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11</a:t>
            </a:fld>
            <a:endParaRPr lang="en-US"/>
          </a:p>
        </p:txBody>
      </p:sp>
    </p:spTree>
    <p:extLst>
      <p:ext uri="{BB962C8B-B14F-4D97-AF65-F5344CB8AC3E}">
        <p14:creationId xmlns:p14="http://schemas.microsoft.com/office/powerpoint/2010/main" val="12398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12</a:t>
            </a:fld>
            <a:endParaRPr lang="en-US"/>
          </a:p>
        </p:txBody>
      </p:sp>
    </p:spTree>
    <p:extLst>
      <p:ext uri="{BB962C8B-B14F-4D97-AF65-F5344CB8AC3E}">
        <p14:creationId xmlns:p14="http://schemas.microsoft.com/office/powerpoint/2010/main" val="284396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13</a:t>
            </a:fld>
            <a:endParaRPr lang="en-US"/>
          </a:p>
        </p:txBody>
      </p:sp>
    </p:spTree>
    <p:extLst>
      <p:ext uri="{BB962C8B-B14F-4D97-AF65-F5344CB8AC3E}">
        <p14:creationId xmlns:p14="http://schemas.microsoft.com/office/powerpoint/2010/main" val="241513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2</a:t>
            </a:fld>
            <a:endParaRPr lang="en-US"/>
          </a:p>
        </p:txBody>
      </p:sp>
    </p:spTree>
    <p:extLst>
      <p:ext uri="{BB962C8B-B14F-4D97-AF65-F5344CB8AC3E}">
        <p14:creationId xmlns:p14="http://schemas.microsoft.com/office/powerpoint/2010/main" val="257919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3</a:t>
            </a:fld>
            <a:endParaRPr lang="en-US"/>
          </a:p>
        </p:txBody>
      </p:sp>
    </p:spTree>
    <p:extLst>
      <p:ext uri="{BB962C8B-B14F-4D97-AF65-F5344CB8AC3E}">
        <p14:creationId xmlns:p14="http://schemas.microsoft.com/office/powerpoint/2010/main" val="3200823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Roboto"/>
              <a:ea typeface="Roboto"/>
              <a:cs typeface="Roboto"/>
              <a:sym typeface="Roboto"/>
            </a:endParaRPr>
          </a:p>
        </p:txBody>
      </p:sp>
      <p:sp>
        <p:nvSpPr>
          <p:cNvPr id="4" name="Slide Number Placeholder 3"/>
          <p:cNvSpPr>
            <a:spLocks noGrp="1"/>
          </p:cNvSpPr>
          <p:nvPr>
            <p:ph type="sldNum" sz="quarter" idx="5"/>
          </p:nvPr>
        </p:nvSpPr>
        <p:spPr/>
        <p:txBody>
          <a:bodyPr/>
          <a:lstStyle/>
          <a:p>
            <a:fld id="{34ADFAC1-3FA9-4F21-A926-957EBF34AF2D}" type="slidenum">
              <a:rPr lang="en-US" smtClean="0"/>
              <a:t>4</a:t>
            </a:fld>
            <a:endParaRPr lang="en-US"/>
          </a:p>
        </p:txBody>
      </p:sp>
    </p:spTree>
    <p:extLst>
      <p:ext uri="{BB962C8B-B14F-4D97-AF65-F5344CB8AC3E}">
        <p14:creationId xmlns:p14="http://schemas.microsoft.com/office/powerpoint/2010/main" val="404299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5</a:t>
            </a:fld>
            <a:endParaRPr lang="en-US"/>
          </a:p>
        </p:txBody>
      </p:sp>
    </p:spTree>
    <p:extLst>
      <p:ext uri="{BB962C8B-B14F-4D97-AF65-F5344CB8AC3E}">
        <p14:creationId xmlns:p14="http://schemas.microsoft.com/office/powerpoint/2010/main" val="414301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6</a:t>
            </a:fld>
            <a:endParaRPr lang="en-US"/>
          </a:p>
        </p:txBody>
      </p:sp>
    </p:spTree>
    <p:extLst>
      <p:ext uri="{BB962C8B-B14F-4D97-AF65-F5344CB8AC3E}">
        <p14:creationId xmlns:p14="http://schemas.microsoft.com/office/powerpoint/2010/main" val="98245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7</a:t>
            </a:fld>
            <a:endParaRPr lang="en-US"/>
          </a:p>
        </p:txBody>
      </p:sp>
    </p:spTree>
    <p:extLst>
      <p:ext uri="{BB962C8B-B14F-4D97-AF65-F5344CB8AC3E}">
        <p14:creationId xmlns:p14="http://schemas.microsoft.com/office/powerpoint/2010/main" val="3810784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8</a:t>
            </a:fld>
            <a:endParaRPr lang="en-US"/>
          </a:p>
        </p:txBody>
      </p:sp>
    </p:spTree>
    <p:extLst>
      <p:ext uri="{BB962C8B-B14F-4D97-AF65-F5344CB8AC3E}">
        <p14:creationId xmlns:p14="http://schemas.microsoft.com/office/powerpoint/2010/main" val="402083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DFAC1-3FA9-4F21-A926-957EBF34AF2D}" type="slidenum">
              <a:rPr lang="en-US" smtClean="0"/>
              <a:t>9</a:t>
            </a:fld>
            <a:endParaRPr lang="en-US"/>
          </a:p>
        </p:txBody>
      </p:sp>
    </p:spTree>
    <p:extLst>
      <p:ext uri="{BB962C8B-B14F-4D97-AF65-F5344CB8AC3E}">
        <p14:creationId xmlns:p14="http://schemas.microsoft.com/office/powerpoint/2010/main" val="4180845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2DF1BA-E9DE-4FC3-9011-CC118B34CAD7}" type="datetimeFigureOut">
              <a:rPr lang="en-US" smtClean="0"/>
              <a:t>4/23/2021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251046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DF1BA-E9DE-4FC3-9011-CC118B34CAD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75371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DF1BA-E9DE-4FC3-9011-CC118B34CAD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367072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DF1BA-E9DE-4FC3-9011-CC118B34CAD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476DC-EA22-4885-AB73-0F099C1215E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700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DF1BA-E9DE-4FC3-9011-CC118B34CAD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192366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2DF1BA-E9DE-4FC3-9011-CC118B34CAD7}"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160445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2DF1BA-E9DE-4FC3-9011-CC118B34CAD7}"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1462718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DF1BA-E9DE-4FC3-9011-CC118B34CAD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1259090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DF1BA-E9DE-4FC3-9011-CC118B34CAD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186246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DF1BA-E9DE-4FC3-9011-CC118B34CAD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346334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DF1BA-E9DE-4FC3-9011-CC118B34CAD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162463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DF1BA-E9DE-4FC3-9011-CC118B34CAD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62298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DF1BA-E9DE-4FC3-9011-CC118B34CAD7}"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35997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DF1BA-E9DE-4FC3-9011-CC118B34CAD7}"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3446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DF1BA-E9DE-4FC3-9011-CC118B34CAD7}"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137139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DF1BA-E9DE-4FC3-9011-CC118B34CAD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308692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DF1BA-E9DE-4FC3-9011-CC118B34CAD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476DC-EA22-4885-AB73-0F099C1215EB}" type="slidenum">
              <a:rPr lang="en-US" smtClean="0"/>
              <a:t>‹#›</a:t>
            </a:fld>
            <a:endParaRPr lang="en-US"/>
          </a:p>
        </p:txBody>
      </p:sp>
    </p:spTree>
    <p:extLst>
      <p:ext uri="{BB962C8B-B14F-4D97-AF65-F5344CB8AC3E}">
        <p14:creationId xmlns:p14="http://schemas.microsoft.com/office/powerpoint/2010/main" val="232732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2DF1BA-E9DE-4FC3-9011-CC118B34CAD7}" type="datetimeFigureOut">
              <a:rPr lang="en-US" smtClean="0"/>
              <a:t>4/23/2021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B476DC-EA22-4885-AB73-0F099C1215EB}" type="slidenum">
              <a:rPr lang="en-US" smtClean="0"/>
              <a:t>‹#›</a:t>
            </a:fld>
            <a:endParaRPr lang="en-US"/>
          </a:p>
        </p:txBody>
      </p:sp>
    </p:spTree>
    <p:extLst>
      <p:ext uri="{BB962C8B-B14F-4D97-AF65-F5344CB8AC3E}">
        <p14:creationId xmlns:p14="http://schemas.microsoft.com/office/powerpoint/2010/main" val="2438582820"/>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https://doi.org/10.21105/joss.01544" TargetMode="External"/><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50A43-8E06-45E2-A720-48DAECEB2231}"/>
              </a:ext>
            </a:extLst>
          </p:cNvPr>
          <p:cNvSpPr txBox="1"/>
          <p:nvPr/>
        </p:nvSpPr>
        <p:spPr>
          <a:xfrm>
            <a:off x="1089150" y="2617761"/>
            <a:ext cx="9531311" cy="1654492"/>
          </a:xfrm>
          <a:prstGeom prst="rect">
            <a:avLst/>
          </a:prstGeom>
          <a:noFill/>
        </p:spPr>
        <p:txBody>
          <a:bodyPr wrap="square" rtlCol="0">
            <a:spAutoFit/>
          </a:bodyPr>
          <a:lstStyle/>
          <a:p>
            <a:pPr>
              <a:lnSpc>
                <a:spcPct val="150000"/>
              </a:lnSpc>
              <a:defRPr/>
            </a:pPr>
            <a:r>
              <a:rPr lang="en-US" sz="3600" b="1" spc="25" dirty="0">
                <a:latin typeface="Oswald "/>
                <a:cs typeface="Arial" panose="020B0604020202020204" pitchFamily="34" charset="0"/>
              </a:rPr>
              <a:t>Curie Point Depth Mapping using </a:t>
            </a:r>
            <a:r>
              <a:rPr lang="en-US" sz="3600" b="1" spc="25" dirty="0" err="1">
                <a:latin typeface="Oswald "/>
                <a:cs typeface="Arial" panose="020B0604020202020204" pitchFamily="34" charset="0"/>
              </a:rPr>
              <a:t>PyCurious</a:t>
            </a:r>
            <a:r>
              <a:rPr lang="en-US" sz="3600" b="1" spc="25" dirty="0">
                <a:latin typeface="Oswald "/>
                <a:cs typeface="Arial" panose="020B0604020202020204" pitchFamily="34" charset="0"/>
              </a:rPr>
              <a:t> on Aeromagnetic Data</a:t>
            </a:r>
          </a:p>
        </p:txBody>
      </p:sp>
      <p:pic>
        <p:nvPicPr>
          <p:cNvPr id="5" name="Graphic 4">
            <a:extLst>
              <a:ext uri="{FF2B5EF4-FFF2-40B4-BE49-F238E27FC236}">
                <a16:creationId xmlns:a16="http://schemas.microsoft.com/office/drawing/2014/main" id="{D95EEB38-9370-4D0F-8D74-6FBFE537E16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9429" y="5891083"/>
            <a:ext cx="2421923" cy="703327"/>
          </a:xfrm>
          <a:prstGeom prst="rect">
            <a:avLst/>
          </a:prstGeom>
        </p:spPr>
      </p:pic>
      <p:pic>
        <p:nvPicPr>
          <p:cNvPr id="2050" name="Picture 2" descr="GeoPython 2021">
            <a:extLst>
              <a:ext uri="{FF2B5EF4-FFF2-40B4-BE49-F238E27FC236}">
                <a16:creationId xmlns:a16="http://schemas.microsoft.com/office/drawing/2014/main" id="{D62FCDD0-49D7-4FAA-9D86-F04D5A05F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3003" y="5891083"/>
            <a:ext cx="3560466" cy="77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10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93DA1-304E-47E2-ACC1-8BE5BF6F1715}"/>
              </a:ext>
            </a:extLst>
          </p:cNvPr>
          <p:cNvSpPr txBox="1"/>
          <p:nvPr/>
        </p:nvSpPr>
        <p:spPr>
          <a:xfrm>
            <a:off x="812465" y="564306"/>
            <a:ext cx="4319372" cy="584775"/>
          </a:xfrm>
          <a:prstGeom prst="rect">
            <a:avLst/>
          </a:prstGeom>
          <a:noFill/>
        </p:spPr>
        <p:txBody>
          <a:bodyPr wrap="square" rtlCol="0">
            <a:spAutoFit/>
          </a:bodyPr>
          <a:lstStyle/>
          <a:p>
            <a:r>
              <a:rPr lang="en-US" sz="3200" b="1" dirty="0" err="1">
                <a:solidFill>
                  <a:schemeClr val="bg1"/>
                </a:solidFill>
                <a:latin typeface="Oswald "/>
                <a:cs typeface="Times New Roman" panose="02020603050405020304" pitchFamily="18" charset="0"/>
              </a:rPr>
              <a:t>PyCurious</a:t>
            </a:r>
            <a:endParaRPr lang="en-US" sz="3200" b="1" dirty="0">
              <a:solidFill>
                <a:schemeClr val="bg1"/>
              </a:solidFill>
              <a:latin typeface="Oswald "/>
              <a:cs typeface="Times New Roman" panose="02020603050405020304" pitchFamily="18" charset="0"/>
            </a:endParaRPr>
          </a:p>
        </p:txBody>
      </p:sp>
      <p:pic>
        <p:nvPicPr>
          <p:cNvPr id="3" name="Google Shape;176;p27">
            <a:extLst>
              <a:ext uri="{FF2B5EF4-FFF2-40B4-BE49-F238E27FC236}">
                <a16:creationId xmlns:a16="http://schemas.microsoft.com/office/drawing/2014/main" id="{202BA890-01DF-4399-82CE-5641D30E28A9}"/>
              </a:ext>
            </a:extLst>
          </p:cNvPr>
          <p:cNvPicPr preferRelativeResize="0"/>
          <p:nvPr/>
        </p:nvPicPr>
        <p:blipFill>
          <a:blip r:embed="rId3">
            <a:alphaModFix/>
          </a:blip>
          <a:stretch>
            <a:fillRect/>
          </a:stretch>
        </p:blipFill>
        <p:spPr>
          <a:xfrm>
            <a:off x="1603040" y="2310127"/>
            <a:ext cx="7564241" cy="4417778"/>
          </a:xfrm>
          <a:prstGeom prst="rect">
            <a:avLst/>
          </a:prstGeom>
          <a:noFill/>
          <a:ln>
            <a:noFill/>
          </a:ln>
        </p:spPr>
      </p:pic>
      <p:sp>
        <p:nvSpPr>
          <p:cNvPr id="6" name="Rectangle 5">
            <a:extLst>
              <a:ext uri="{FF2B5EF4-FFF2-40B4-BE49-F238E27FC236}">
                <a16:creationId xmlns:a16="http://schemas.microsoft.com/office/drawing/2014/main" id="{E3A1CC48-F6E3-446F-81D9-4C08F2E12993}"/>
              </a:ext>
            </a:extLst>
          </p:cNvPr>
          <p:cNvSpPr/>
          <p:nvPr/>
        </p:nvSpPr>
        <p:spPr>
          <a:xfrm>
            <a:off x="812466" y="1149081"/>
            <a:ext cx="10265110" cy="1077218"/>
          </a:xfrm>
          <a:prstGeom prst="rect">
            <a:avLst/>
          </a:prstGeom>
        </p:spPr>
        <p:txBody>
          <a:bodyPr wrap="square">
            <a:spAutoFit/>
          </a:bodyPr>
          <a:lstStyle/>
          <a:p>
            <a:r>
              <a:rPr lang="en-US" sz="2800" dirty="0">
                <a:solidFill>
                  <a:srgbClr val="009997"/>
                </a:solidFill>
                <a:latin typeface="ComicSansMS"/>
              </a:rPr>
              <a:t>The Uncertainty</a:t>
            </a:r>
          </a:p>
          <a:p>
            <a:r>
              <a:rPr lang="en-US" dirty="0">
                <a:solidFill>
                  <a:prstClr val="black"/>
                </a:solidFill>
                <a:latin typeface="Calibri" panose="020F0502020204030204"/>
              </a:rPr>
              <a:t>The uncertainty map is created from the standard deviation of each CPD calculation, generated using Markov Chain Monte Carlo method with Metropolis Hastings algorithm</a:t>
            </a:r>
          </a:p>
        </p:txBody>
      </p:sp>
    </p:spTree>
    <p:extLst>
      <p:ext uri="{BB962C8B-B14F-4D97-AF65-F5344CB8AC3E}">
        <p14:creationId xmlns:p14="http://schemas.microsoft.com/office/powerpoint/2010/main" val="157522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93DA1-304E-47E2-ACC1-8BE5BF6F1715}"/>
              </a:ext>
            </a:extLst>
          </p:cNvPr>
          <p:cNvSpPr txBox="1"/>
          <p:nvPr/>
        </p:nvSpPr>
        <p:spPr>
          <a:xfrm>
            <a:off x="812465" y="564306"/>
            <a:ext cx="4319372" cy="584775"/>
          </a:xfrm>
          <a:prstGeom prst="rect">
            <a:avLst/>
          </a:prstGeom>
          <a:noFill/>
        </p:spPr>
        <p:txBody>
          <a:bodyPr wrap="square" rtlCol="0">
            <a:spAutoFit/>
          </a:bodyPr>
          <a:lstStyle/>
          <a:p>
            <a:r>
              <a:rPr lang="en-US" sz="3200" b="1" dirty="0" err="1">
                <a:solidFill>
                  <a:schemeClr val="bg1"/>
                </a:solidFill>
                <a:latin typeface="Oswald "/>
                <a:cs typeface="Times New Roman" panose="02020603050405020304" pitchFamily="18" charset="0"/>
              </a:rPr>
              <a:t>PyCurious</a:t>
            </a:r>
            <a:endParaRPr lang="en-US" sz="3200" b="1" dirty="0">
              <a:solidFill>
                <a:schemeClr val="bg1"/>
              </a:solidFill>
              <a:latin typeface="Oswald "/>
              <a:cs typeface="Times New Roman" panose="02020603050405020304" pitchFamily="18" charset="0"/>
            </a:endParaRPr>
          </a:p>
        </p:txBody>
      </p:sp>
      <p:pic>
        <p:nvPicPr>
          <p:cNvPr id="4" name="Google Shape;177;p27">
            <a:extLst>
              <a:ext uri="{FF2B5EF4-FFF2-40B4-BE49-F238E27FC236}">
                <a16:creationId xmlns:a16="http://schemas.microsoft.com/office/drawing/2014/main" id="{0045E3A9-7319-49AD-A314-42CB76F79198}"/>
              </a:ext>
            </a:extLst>
          </p:cNvPr>
          <p:cNvPicPr preferRelativeResize="0"/>
          <p:nvPr/>
        </p:nvPicPr>
        <p:blipFill>
          <a:blip r:embed="rId3">
            <a:alphaModFix/>
          </a:blip>
          <a:stretch>
            <a:fillRect/>
          </a:stretch>
        </p:blipFill>
        <p:spPr>
          <a:xfrm>
            <a:off x="7363168" y="2713228"/>
            <a:ext cx="3577560" cy="3577560"/>
          </a:xfrm>
          <a:prstGeom prst="rect">
            <a:avLst/>
          </a:prstGeom>
          <a:noFill/>
          <a:ln>
            <a:noFill/>
          </a:ln>
        </p:spPr>
      </p:pic>
      <p:pic>
        <p:nvPicPr>
          <p:cNvPr id="5" name="Google Shape;178;p27">
            <a:extLst>
              <a:ext uri="{FF2B5EF4-FFF2-40B4-BE49-F238E27FC236}">
                <a16:creationId xmlns:a16="http://schemas.microsoft.com/office/drawing/2014/main" id="{91E3673D-C2FE-4B15-A1FE-65E9CAD7F5CD}"/>
              </a:ext>
            </a:extLst>
          </p:cNvPr>
          <p:cNvPicPr preferRelativeResize="0"/>
          <p:nvPr/>
        </p:nvPicPr>
        <p:blipFill>
          <a:blip r:embed="rId4">
            <a:alphaModFix/>
          </a:blip>
          <a:stretch>
            <a:fillRect/>
          </a:stretch>
        </p:blipFill>
        <p:spPr>
          <a:xfrm>
            <a:off x="6880713" y="1442766"/>
            <a:ext cx="4817093" cy="972772"/>
          </a:xfrm>
          <a:prstGeom prst="rect">
            <a:avLst/>
          </a:prstGeom>
          <a:noFill/>
          <a:ln>
            <a:noFill/>
          </a:ln>
        </p:spPr>
      </p:pic>
      <p:pic>
        <p:nvPicPr>
          <p:cNvPr id="7" name="Google Shape;160;p25">
            <a:extLst>
              <a:ext uri="{FF2B5EF4-FFF2-40B4-BE49-F238E27FC236}">
                <a16:creationId xmlns:a16="http://schemas.microsoft.com/office/drawing/2014/main" id="{ACE1B348-81C2-4A74-B776-52DEBC1D86E7}"/>
              </a:ext>
            </a:extLst>
          </p:cNvPr>
          <p:cNvPicPr preferRelativeResize="0"/>
          <p:nvPr/>
        </p:nvPicPr>
        <p:blipFill>
          <a:blip r:embed="rId5">
            <a:alphaModFix/>
          </a:blip>
          <a:stretch>
            <a:fillRect/>
          </a:stretch>
        </p:blipFill>
        <p:spPr>
          <a:xfrm>
            <a:off x="1574492" y="1362630"/>
            <a:ext cx="5084653" cy="1133044"/>
          </a:xfrm>
          <a:prstGeom prst="rect">
            <a:avLst/>
          </a:prstGeom>
          <a:noFill/>
          <a:ln>
            <a:noFill/>
          </a:ln>
        </p:spPr>
      </p:pic>
      <p:pic>
        <p:nvPicPr>
          <p:cNvPr id="14" name="Picture 13">
            <a:extLst>
              <a:ext uri="{FF2B5EF4-FFF2-40B4-BE49-F238E27FC236}">
                <a16:creationId xmlns:a16="http://schemas.microsoft.com/office/drawing/2014/main" id="{6BD5CF07-4088-4CBA-A509-7DE2790E3162}"/>
              </a:ext>
            </a:extLst>
          </p:cNvPr>
          <p:cNvPicPr>
            <a:picLocks noChangeAspect="1"/>
          </p:cNvPicPr>
          <p:nvPr/>
        </p:nvPicPr>
        <p:blipFill rotWithShape="1">
          <a:blip r:embed="rId6"/>
          <a:srcRect l="66930"/>
          <a:stretch/>
        </p:blipFill>
        <p:spPr>
          <a:xfrm>
            <a:off x="2039272" y="2709223"/>
            <a:ext cx="3447128" cy="3688182"/>
          </a:xfrm>
          <a:prstGeom prst="rect">
            <a:avLst/>
          </a:prstGeom>
        </p:spPr>
      </p:pic>
      <p:pic>
        <p:nvPicPr>
          <p:cNvPr id="16" name="Picture 15">
            <a:extLst>
              <a:ext uri="{FF2B5EF4-FFF2-40B4-BE49-F238E27FC236}">
                <a16:creationId xmlns:a16="http://schemas.microsoft.com/office/drawing/2014/main" id="{DE4DBCB9-9B59-4468-8243-A5AF0A05F96E}"/>
              </a:ext>
            </a:extLst>
          </p:cNvPr>
          <p:cNvPicPr>
            <a:picLocks noChangeAspect="1"/>
          </p:cNvPicPr>
          <p:nvPr/>
        </p:nvPicPr>
        <p:blipFill rotWithShape="1">
          <a:blip r:embed="rId7"/>
          <a:srcRect r="51202"/>
          <a:stretch/>
        </p:blipFill>
        <p:spPr>
          <a:xfrm>
            <a:off x="2171957" y="2901004"/>
            <a:ext cx="3181757" cy="3304620"/>
          </a:xfrm>
          <a:prstGeom prst="rect">
            <a:avLst/>
          </a:prstGeom>
        </p:spPr>
      </p:pic>
      <p:pic>
        <p:nvPicPr>
          <p:cNvPr id="17" name="Picture 16">
            <a:extLst>
              <a:ext uri="{FF2B5EF4-FFF2-40B4-BE49-F238E27FC236}">
                <a16:creationId xmlns:a16="http://schemas.microsoft.com/office/drawing/2014/main" id="{439CC00B-7C6F-4200-A641-1DE0CA65681C}"/>
              </a:ext>
            </a:extLst>
          </p:cNvPr>
          <p:cNvPicPr>
            <a:picLocks noChangeAspect="1"/>
          </p:cNvPicPr>
          <p:nvPr/>
        </p:nvPicPr>
        <p:blipFill rotWithShape="1">
          <a:blip r:embed="rId7"/>
          <a:srcRect l="48944"/>
          <a:stretch/>
        </p:blipFill>
        <p:spPr>
          <a:xfrm>
            <a:off x="7487454" y="2849698"/>
            <a:ext cx="3328987" cy="3304620"/>
          </a:xfrm>
          <a:prstGeom prst="rect">
            <a:avLst/>
          </a:prstGeom>
        </p:spPr>
      </p:pic>
    </p:spTree>
    <p:extLst>
      <p:ext uri="{BB962C8B-B14F-4D97-AF65-F5344CB8AC3E}">
        <p14:creationId xmlns:p14="http://schemas.microsoft.com/office/powerpoint/2010/main" val="150923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92C08-C1A8-42A6-ACFA-4618823069C2}"/>
              </a:ext>
            </a:extLst>
          </p:cNvPr>
          <p:cNvSpPr txBox="1"/>
          <p:nvPr/>
        </p:nvSpPr>
        <p:spPr>
          <a:xfrm>
            <a:off x="812464" y="564306"/>
            <a:ext cx="5812271" cy="584775"/>
          </a:xfrm>
          <a:prstGeom prst="rect">
            <a:avLst/>
          </a:prstGeom>
          <a:noFill/>
        </p:spPr>
        <p:txBody>
          <a:bodyPr wrap="square" rtlCol="0">
            <a:spAutoFit/>
          </a:bodyPr>
          <a:lstStyle/>
          <a:p>
            <a:r>
              <a:rPr lang="en-US" sz="3200" b="1" dirty="0">
                <a:solidFill>
                  <a:schemeClr val="bg1"/>
                </a:solidFill>
                <a:latin typeface="Oswald "/>
                <a:cs typeface="Times New Roman" panose="02020603050405020304" pitchFamily="18" charset="0"/>
              </a:rPr>
              <a:t>Summary</a:t>
            </a:r>
          </a:p>
        </p:txBody>
      </p:sp>
      <p:pic>
        <p:nvPicPr>
          <p:cNvPr id="10" name="Google Shape;184;p28">
            <a:extLst>
              <a:ext uri="{FF2B5EF4-FFF2-40B4-BE49-F238E27FC236}">
                <a16:creationId xmlns:a16="http://schemas.microsoft.com/office/drawing/2014/main" id="{D3C5A37A-6570-4B86-932B-A2BDE8DCB8A5}"/>
              </a:ext>
            </a:extLst>
          </p:cNvPr>
          <p:cNvPicPr preferRelativeResize="0"/>
          <p:nvPr/>
        </p:nvPicPr>
        <p:blipFill>
          <a:blip r:embed="rId3">
            <a:alphaModFix/>
          </a:blip>
          <a:stretch>
            <a:fillRect/>
          </a:stretch>
        </p:blipFill>
        <p:spPr>
          <a:xfrm>
            <a:off x="3807631" y="3200366"/>
            <a:ext cx="3683193" cy="1580252"/>
          </a:xfrm>
          <a:prstGeom prst="rect">
            <a:avLst/>
          </a:prstGeom>
          <a:noFill/>
          <a:ln>
            <a:noFill/>
          </a:ln>
        </p:spPr>
      </p:pic>
      <p:pic>
        <p:nvPicPr>
          <p:cNvPr id="11" name="Google Shape;186;p28">
            <a:extLst>
              <a:ext uri="{FF2B5EF4-FFF2-40B4-BE49-F238E27FC236}">
                <a16:creationId xmlns:a16="http://schemas.microsoft.com/office/drawing/2014/main" id="{77094FE8-7E71-44F4-92E9-D2A1AC4A3C7B}"/>
              </a:ext>
            </a:extLst>
          </p:cNvPr>
          <p:cNvPicPr preferRelativeResize="0"/>
          <p:nvPr/>
        </p:nvPicPr>
        <p:blipFill>
          <a:blip r:embed="rId4">
            <a:alphaModFix/>
          </a:blip>
          <a:stretch>
            <a:fillRect/>
          </a:stretch>
        </p:blipFill>
        <p:spPr>
          <a:xfrm>
            <a:off x="786940" y="1860446"/>
            <a:ext cx="2951124" cy="2966488"/>
          </a:xfrm>
          <a:prstGeom prst="rect">
            <a:avLst/>
          </a:prstGeom>
          <a:noFill/>
          <a:ln>
            <a:noFill/>
          </a:ln>
        </p:spPr>
      </p:pic>
      <p:grpSp>
        <p:nvGrpSpPr>
          <p:cNvPr id="12" name="Google Shape;187;p28">
            <a:extLst>
              <a:ext uri="{FF2B5EF4-FFF2-40B4-BE49-F238E27FC236}">
                <a16:creationId xmlns:a16="http://schemas.microsoft.com/office/drawing/2014/main" id="{05F911F4-77FE-4008-9E41-87F61D5E5755}"/>
              </a:ext>
            </a:extLst>
          </p:cNvPr>
          <p:cNvGrpSpPr/>
          <p:nvPr/>
        </p:nvGrpSpPr>
        <p:grpSpPr>
          <a:xfrm>
            <a:off x="8027835" y="1768423"/>
            <a:ext cx="3211665" cy="3150534"/>
            <a:chOff x="4612872" y="190425"/>
            <a:chExt cx="3754928" cy="3664377"/>
          </a:xfrm>
        </p:grpSpPr>
        <p:pic>
          <p:nvPicPr>
            <p:cNvPr id="13" name="Google Shape;188;p28">
              <a:extLst>
                <a:ext uri="{FF2B5EF4-FFF2-40B4-BE49-F238E27FC236}">
                  <a16:creationId xmlns:a16="http://schemas.microsoft.com/office/drawing/2014/main" id="{8DAA1D77-2855-42BC-AF94-99EC2ECB76BE}"/>
                </a:ext>
              </a:extLst>
            </p:cNvPr>
            <p:cNvPicPr preferRelativeResize="0"/>
            <p:nvPr/>
          </p:nvPicPr>
          <p:blipFill>
            <a:blip r:embed="rId5">
              <a:alphaModFix/>
            </a:blip>
            <a:stretch>
              <a:fillRect/>
            </a:stretch>
          </p:blipFill>
          <p:spPr>
            <a:xfrm>
              <a:off x="4612872" y="190425"/>
              <a:ext cx="3510925" cy="3503475"/>
            </a:xfrm>
            <a:prstGeom prst="rect">
              <a:avLst/>
            </a:prstGeom>
            <a:noFill/>
            <a:ln>
              <a:noFill/>
            </a:ln>
          </p:spPr>
        </p:pic>
        <p:pic>
          <p:nvPicPr>
            <p:cNvPr id="14" name="Google Shape;189;p28">
              <a:extLst>
                <a:ext uri="{FF2B5EF4-FFF2-40B4-BE49-F238E27FC236}">
                  <a16:creationId xmlns:a16="http://schemas.microsoft.com/office/drawing/2014/main" id="{8E48439F-9F1C-4814-80CD-A2DB34ED8F3F}"/>
                </a:ext>
              </a:extLst>
            </p:cNvPr>
            <p:cNvPicPr preferRelativeResize="0"/>
            <p:nvPr/>
          </p:nvPicPr>
          <p:blipFill>
            <a:blip r:embed="rId6">
              <a:alphaModFix/>
            </a:blip>
            <a:stretch>
              <a:fillRect/>
            </a:stretch>
          </p:blipFill>
          <p:spPr>
            <a:xfrm>
              <a:off x="6224350" y="1711352"/>
              <a:ext cx="2143450" cy="2143450"/>
            </a:xfrm>
            <a:prstGeom prst="rect">
              <a:avLst/>
            </a:prstGeom>
            <a:noFill/>
            <a:ln>
              <a:noFill/>
            </a:ln>
          </p:spPr>
        </p:pic>
      </p:grpSp>
      <p:pic>
        <p:nvPicPr>
          <p:cNvPr id="15" name="Google Shape;190;p28">
            <a:extLst>
              <a:ext uri="{FF2B5EF4-FFF2-40B4-BE49-F238E27FC236}">
                <a16:creationId xmlns:a16="http://schemas.microsoft.com/office/drawing/2014/main" id="{DBC8101D-AA47-4B4D-BD53-14110A5D94EA}"/>
              </a:ext>
            </a:extLst>
          </p:cNvPr>
          <p:cNvPicPr preferRelativeResize="0"/>
          <p:nvPr/>
        </p:nvPicPr>
        <p:blipFill>
          <a:blip r:embed="rId7">
            <a:alphaModFix/>
          </a:blip>
          <a:stretch>
            <a:fillRect/>
          </a:stretch>
        </p:blipFill>
        <p:spPr>
          <a:xfrm>
            <a:off x="4015961" y="1859686"/>
            <a:ext cx="3474863" cy="1157204"/>
          </a:xfrm>
          <a:prstGeom prst="rect">
            <a:avLst/>
          </a:prstGeom>
          <a:noFill/>
          <a:ln>
            <a:noFill/>
          </a:ln>
        </p:spPr>
      </p:pic>
      <p:pic>
        <p:nvPicPr>
          <p:cNvPr id="16" name="Google Shape;191;p28">
            <a:extLst>
              <a:ext uri="{FF2B5EF4-FFF2-40B4-BE49-F238E27FC236}">
                <a16:creationId xmlns:a16="http://schemas.microsoft.com/office/drawing/2014/main" id="{5218EAD6-5009-44C5-A8E6-812C5E516061}"/>
              </a:ext>
            </a:extLst>
          </p:cNvPr>
          <p:cNvPicPr preferRelativeResize="0"/>
          <p:nvPr/>
        </p:nvPicPr>
        <p:blipFill>
          <a:blip r:embed="rId8">
            <a:alphaModFix/>
          </a:blip>
          <a:stretch>
            <a:fillRect/>
          </a:stretch>
        </p:blipFill>
        <p:spPr>
          <a:xfrm>
            <a:off x="4641015" y="2221712"/>
            <a:ext cx="2185501" cy="2196880"/>
          </a:xfrm>
          <a:prstGeom prst="rect">
            <a:avLst/>
          </a:prstGeom>
          <a:noFill/>
          <a:ln>
            <a:noFill/>
          </a:ln>
        </p:spPr>
      </p:pic>
      <p:sp>
        <p:nvSpPr>
          <p:cNvPr id="3" name="TextBox 2">
            <a:extLst>
              <a:ext uri="{FF2B5EF4-FFF2-40B4-BE49-F238E27FC236}">
                <a16:creationId xmlns:a16="http://schemas.microsoft.com/office/drawing/2014/main" id="{EE9305DA-1036-492A-AB1F-D442C6D3FF4B}"/>
              </a:ext>
            </a:extLst>
          </p:cNvPr>
          <p:cNvSpPr txBox="1"/>
          <p:nvPr/>
        </p:nvSpPr>
        <p:spPr>
          <a:xfrm>
            <a:off x="1652155" y="5400891"/>
            <a:ext cx="8567147"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PyCurious</a:t>
            </a:r>
            <a:r>
              <a:rPr lang="en-US" dirty="0">
                <a:solidFill>
                  <a:schemeClr val="bg1"/>
                </a:solidFill>
              </a:rPr>
              <a:t> was able to automatically estimate the CPD from hundreds of window subsets using the selected method. </a:t>
            </a:r>
          </a:p>
          <a:p>
            <a:pPr marL="285750" indent="-285750">
              <a:buFont typeface="Arial" panose="020B0604020202020204" pitchFamily="34" charset="0"/>
              <a:buChar char="•"/>
            </a:pPr>
            <a:r>
              <a:rPr lang="en-US" dirty="0" err="1">
                <a:solidFill>
                  <a:schemeClr val="bg1"/>
                </a:solidFill>
              </a:rPr>
              <a:t>PyCurious</a:t>
            </a:r>
            <a:r>
              <a:rPr lang="en-US" dirty="0">
                <a:solidFill>
                  <a:schemeClr val="bg1"/>
                </a:solidFill>
              </a:rPr>
              <a:t> also produce the uncertainty using the Metropolis Hastings (Markov Chain Monte Carlo) algorithm</a:t>
            </a:r>
          </a:p>
        </p:txBody>
      </p:sp>
    </p:spTree>
    <p:extLst>
      <p:ext uri="{BB962C8B-B14F-4D97-AF65-F5344CB8AC3E}">
        <p14:creationId xmlns:p14="http://schemas.microsoft.com/office/powerpoint/2010/main" val="367763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F34C-9730-4657-AD09-3D5848BBB013}"/>
              </a:ext>
            </a:extLst>
          </p:cNvPr>
          <p:cNvSpPr>
            <a:spLocks noGrp="1"/>
          </p:cNvSpPr>
          <p:nvPr>
            <p:ph type="title"/>
          </p:nvPr>
        </p:nvSpPr>
        <p:spPr/>
        <p:txBody>
          <a:bodyPr/>
          <a:lstStyle/>
          <a:p>
            <a:r>
              <a:rPr lang="en-US" dirty="0"/>
              <a:t>Thank you</a:t>
            </a:r>
          </a:p>
        </p:txBody>
      </p:sp>
      <p:sp>
        <p:nvSpPr>
          <p:cNvPr id="4" name="Google Shape;329;p45">
            <a:extLst>
              <a:ext uri="{FF2B5EF4-FFF2-40B4-BE49-F238E27FC236}">
                <a16:creationId xmlns:a16="http://schemas.microsoft.com/office/drawing/2014/main" id="{76C6CE51-1B08-4969-8885-B8DCD5C7A37B}"/>
              </a:ext>
            </a:extLst>
          </p:cNvPr>
          <p:cNvSpPr txBox="1"/>
          <p:nvPr/>
        </p:nvSpPr>
        <p:spPr>
          <a:xfrm>
            <a:off x="9015882" y="5297610"/>
            <a:ext cx="14250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solidFill>
                  <a:srgbClr val="CDCDCD"/>
                </a:solidFill>
                <a:latin typeface="Roboto"/>
                <a:ea typeface="Roboto"/>
                <a:cs typeface="Roboto"/>
                <a:sym typeface="Roboto"/>
              </a:rPr>
              <a:t>@panjoel4</a:t>
            </a:r>
            <a:endParaRPr sz="1900" dirty="0">
              <a:solidFill>
                <a:srgbClr val="CDCDCD"/>
              </a:solidFill>
              <a:latin typeface="Roboto"/>
              <a:ea typeface="Roboto"/>
              <a:cs typeface="Roboto"/>
              <a:sym typeface="Roboto"/>
            </a:endParaRPr>
          </a:p>
        </p:txBody>
      </p:sp>
      <p:grpSp>
        <p:nvGrpSpPr>
          <p:cNvPr id="5" name="Google Shape;330;p45">
            <a:extLst>
              <a:ext uri="{FF2B5EF4-FFF2-40B4-BE49-F238E27FC236}">
                <a16:creationId xmlns:a16="http://schemas.microsoft.com/office/drawing/2014/main" id="{94D08277-0F3A-4E0F-8E83-25D229D53F15}"/>
              </a:ext>
            </a:extLst>
          </p:cNvPr>
          <p:cNvGrpSpPr/>
          <p:nvPr/>
        </p:nvGrpSpPr>
        <p:grpSpPr>
          <a:xfrm>
            <a:off x="8828809" y="5745966"/>
            <a:ext cx="1735439" cy="493516"/>
            <a:chOff x="4686050" y="4520925"/>
            <a:chExt cx="2189275" cy="622575"/>
          </a:xfrm>
        </p:grpSpPr>
        <p:pic>
          <p:nvPicPr>
            <p:cNvPr id="6" name="Google Shape;331;p45">
              <a:extLst>
                <a:ext uri="{FF2B5EF4-FFF2-40B4-BE49-F238E27FC236}">
                  <a16:creationId xmlns:a16="http://schemas.microsoft.com/office/drawing/2014/main" id="{ABF4E4E6-091C-4CCC-B7A7-48FBE716212E}"/>
                </a:ext>
              </a:extLst>
            </p:cNvPr>
            <p:cNvPicPr preferRelativeResize="0"/>
            <p:nvPr/>
          </p:nvPicPr>
          <p:blipFill>
            <a:blip r:embed="rId3">
              <a:clrChange>
                <a:clrFrom>
                  <a:srgbClr val="FFFFFF"/>
                </a:clrFrom>
                <a:clrTo>
                  <a:srgbClr val="FFFFFF">
                    <a:alpha val="0"/>
                  </a:srgbClr>
                </a:clrTo>
              </a:clrChange>
              <a:alphaModFix/>
              <a:lum bright="70000" contrast="-70000"/>
            </a:blip>
            <a:stretch>
              <a:fillRect/>
            </a:stretch>
          </p:blipFill>
          <p:spPr>
            <a:xfrm>
              <a:off x="4686050" y="4520925"/>
              <a:ext cx="622575" cy="622575"/>
            </a:xfrm>
            <a:prstGeom prst="rect">
              <a:avLst/>
            </a:prstGeom>
            <a:noFill/>
            <a:ln>
              <a:noFill/>
            </a:ln>
          </p:spPr>
        </p:pic>
        <p:pic>
          <p:nvPicPr>
            <p:cNvPr id="7" name="Google Shape;332;p45">
              <a:extLst>
                <a:ext uri="{FF2B5EF4-FFF2-40B4-BE49-F238E27FC236}">
                  <a16:creationId xmlns:a16="http://schemas.microsoft.com/office/drawing/2014/main" id="{344AC113-678C-47A0-90C0-3A7E5D87F91C}"/>
                </a:ext>
              </a:extLst>
            </p:cNvPr>
            <p:cNvPicPr preferRelativeResize="0"/>
            <p:nvPr/>
          </p:nvPicPr>
          <p:blipFill>
            <a:blip r:embed="rId4">
              <a:clrChange>
                <a:clrFrom>
                  <a:srgbClr val="FFFFFF"/>
                </a:clrFrom>
                <a:clrTo>
                  <a:srgbClr val="FFFFFF">
                    <a:alpha val="0"/>
                  </a:srgbClr>
                </a:clrTo>
              </a:clrChange>
              <a:alphaModFix/>
              <a:lum bright="70000" contrast="-70000"/>
            </a:blip>
            <a:stretch>
              <a:fillRect/>
            </a:stretch>
          </p:blipFill>
          <p:spPr>
            <a:xfrm>
              <a:off x="5469400" y="4520925"/>
              <a:ext cx="622575" cy="622575"/>
            </a:xfrm>
            <a:prstGeom prst="rect">
              <a:avLst/>
            </a:prstGeom>
            <a:noFill/>
            <a:ln>
              <a:noFill/>
            </a:ln>
          </p:spPr>
        </p:pic>
        <p:pic>
          <p:nvPicPr>
            <p:cNvPr id="8" name="Google Shape;333;p45">
              <a:extLst>
                <a:ext uri="{FF2B5EF4-FFF2-40B4-BE49-F238E27FC236}">
                  <a16:creationId xmlns:a16="http://schemas.microsoft.com/office/drawing/2014/main" id="{49782E9C-03E8-4805-B566-098468CB6409}"/>
                </a:ext>
              </a:extLst>
            </p:cNvPr>
            <p:cNvPicPr preferRelativeResize="0"/>
            <p:nvPr/>
          </p:nvPicPr>
          <p:blipFill>
            <a:blip r:embed="rId5">
              <a:clrChange>
                <a:clrFrom>
                  <a:srgbClr val="FFFFFF"/>
                </a:clrFrom>
                <a:clrTo>
                  <a:srgbClr val="FFFFFF">
                    <a:alpha val="0"/>
                  </a:srgbClr>
                </a:clrTo>
              </a:clrChange>
              <a:alphaModFix/>
              <a:lum bright="70000" contrast="-70000"/>
            </a:blip>
            <a:stretch>
              <a:fillRect/>
            </a:stretch>
          </p:blipFill>
          <p:spPr>
            <a:xfrm>
              <a:off x="6252750" y="4520925"/>
              <a:ext cx="622575" cy="622575"/>
            </a:xfrm>
            <a:prstGeom prst="rect">
              <a:avLst/>
            </a:prstGeom>
            <a:noFill/>
            <a:ln>
              <a:noFill/>
            </a:ln>
          </p:spPr>
        </p:pic>
      </p:grpSp>
      <p:sp>
        <p:nvSpPr>
          <p:cNvPr id="10" name="TextBox 9">
            <a:extLst>
              <a:ext uri="{FF2B5EF4-FFF2-40B4-BE49-F238E27FC236}">
                <a16:creationId xmlns:a16="http://schemas.microsoft.com/office/drawing/2014/main" id="{479C0B24-4D40-4F37-AB0B-D24EED1F49E6}"/>
              </a:ext>
            </a:extLst>
          </p:cNvPr>
          <p:cNvSpPr txBox="1"/>
          <p:nvPr/>
        </p:nvSpPr>
        <p:spPr>
          <a:xfrm>
            <a:off x="8570310" y="6254000"/>
            <a:ext cx="2316144" cy="369332"/>
          </a:xfrm>
          <a:prstGeom prst="rect">
            <a:avLst/>
          </a:prstGeom>
          <a:noFill/>
        </p:spPr>
        <p:txBody>
          <a:bodyPr wrap="square">
            <a:spAutoFit/>
          </a:bodyPr>
          <a:lstStyle/>
          <a:p>
            <a:r>
              <a:rPr lang="en-US" dirty="0">
                <a:solidFill>
                  <a:srgbClr val="CDCDCD"/>
                </a:solidFill>
              </a:rPr>
              <a:t>izzul.qudsi@gmail.com</a:t>
            </a:r>
          </a:p>
        </p:txBody>
      </p:sp>
      <p:pic>
        <p:nvPicPr>
          <p:cNvPr id="9" name="Picture 2" descr="GeoPython 2021">
            <a:extLst>
              <a:ext uri="{FF2B5EF4-FFF2-40B4-BE49-F238E27FC236}">
                <a16:creationId xmlns:a16="http://schemas.microsoft.com/office/drawing/2014/main" id="{D4DDD798-65AA-435A-8219-AEDF85CFC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3659" y="2763043"/>
            <a:ext cx="6081506" cy="133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8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9E1357D-6EF6-4AFF-BFAF-09491FFD0C3B}"/>
              </a:ext>
            </a:extLst>
          </p:cNvPr>
          <p:cNvSpPr txBox="1"/>
          <p:nvPr/>
        </p:nvSpPr>
        <p:spPr>
          <a:xfrm>
            <a:off x="754118" y="564108"/>
            <a:ext cx="2606040" cy="584775"/>
          </a:xfrm>
          <a:prstGeom prst="rect">
            <a:avLst/>
          </a:prstGeom>
          <a:noFill/>
        </p:spPr>
        <p:txBody>
          <a:bodyPr wrap="square" rtlCol="0">
            <a:spAutoFit/>
          </a:bodyPr>
          <a:lstStyle/>
          <a:p>
            <a:r>
              <a:rPr lang="en-US" sz="3200" b="1" dirty="0">
                <a:solidFill>
                  <a:schemeClr val="bg1"/>
                </a:solidFill>
                <a:latin typeface="Oswald "/>
                <a:cs typeface="Times New Roman" panose="02020603050405020304" pitchFamily="18" charset="0"/>
              </a:rPr>
              <a:t>About Me</a:t>
            </a:r>
          </a:p>
        </p:txBody>
      </p:sp>
      <p:sp>
        <p:nvSpPr>
          <p:cNvPr id="4" name="TextBox 3">
            <a:extLst>
              <a:ext uri="{FF2B5EF4-FFF2-40B4-BE49-F238E27FC236}">
                <a16:creationId xmlns:a16="http://schemas.microsoft.com/office/drawing/2014/main" id="{714252AD-38D0-430E-A4D8-5363564042CF}"/>
              </a:ext>
            </a:extLst>
          </p:cNvPr>
          <p:cNvSpPr txBox="1"/>
          <p:nvPr/>
        </p:nvSpPr>
        <p:spPr>
          <a:xfrm flipH="1">
            <a:off x="1479514" y="1947782"/>
            <a:ext cx="3425995" cy="646331"/>
          </a:xfrm>
          <a:prstGeom prst="rect">
            <a:avLst/>
          </a:prstGeom>
          <a:noFill/>
        </p:spPr>
        <p:txBody>
          <a:bodyPr wrap="square" rtlCol="0">
            <a:spAutoFit/>
          </a:bodyPr>
          <a:lstStyle/>
          <a:p>
            <a:r>
              <a:rPr lang="en-US" sz="3600" b="1" dirty="0">
                <a:solidFill>
                  <a:schemeClr val="bg1"/>
                </a:solidFill>
              </a:rPr>
              <a:t>IZZUL QUDSI</a:t>
            </a:r>
          </a:p>
        </p:txBody>
      </p:sp>
      <p:sp>
        <p:nvSpPr>
          <p:cNvPr id="5" name="TextBox 4">
            <a:extLst>
              <a:ext uri="{FF2B5EF4-FFF2-40B4-BE49-F238E27FC236}">
                <a16:creationId xmlns:a16="http://schemas.microsoft.com/office/drawing/2014/main" id="{394C1C51-BCDA-4B43-BF20-5F4E405D1D78}"/>
              </a:ext>
            </a:extLst>
          </p:cNvPr>
          <p:cNvSpPr txBox="1"/>
          <p:nvPr/>
        </p:nvSpPr>
        <p:spPr>
          <a:xfrm flipH="1">
            <a:off x="1474047" y="2594113"/>
            <a:ext cx="5459398" cy="923330"/>
          </a:xfrm>
          <a:prstGeom prst="rect">
            <a:avLst/>
          </a:prstGeom>
          <a:noFill/>
        </p:spPr>
        <p:txBody>
          <a:bodyPr wrap="square" rtlCol="0">
            <a:spAutoFit/>
          </a:bodyPr>
          <a:lstStyle/>
          <a:p>
            <a:r>
              <a:rPr lang="en-US" dirty="0">
                <a:solidFill>
                  <a:schemeClr val="bg1"/>
                </a:solidFill>
              </a:rPr>
              <a:t>Geoscientist at Horizon Perdana</a:t>
            </a:r>
          </a:p>
          <a:p>
            <a:r>
              <a:rPr lang="en-US" dirty="0">
                <a:solidFill>
                  <a:srgbClr val="0000CD"/>
                </a:solidFill>
              </a:rPr>
              <a:t>http://horizon-perdana.co.id/</a:t>
            </a:r>
          </a:p>
          <a:p>
            <a:r>
              <a:rPr lang="en-US" dirty="0">
                <a:solidFill>
                  <a:schemeClr val="bg1"/>
                </a:solidFill>
              </a:rPr>
              <a:t>izzul.qudsi@gmail.com</a:t>
            </a:r>
            <a:endParaRPr lang="en-US" dirty="0">
              <a:solidFill>
                <a:srgbClr val="0000CD"/>
              </a:solidFill>
            </a:endParaRPr>
          </a:p>
        </p:txBody>
      </p:sp>
      <p:sp>
        <p:nvSpPr>
          <p:cNvPr id="14" name="Google Shape;329;p45">
            <a:extLst>
              <a:ext uri="{FF2B5EF4-FFF2-40B4-BE49-F238E27FC236}">
                <a16:creationId xmlns:a16="http://schemas.microsoft.com/office/drawing/2014/main" id="{4807EBD2-2F97-4269-AC38-9432D261EC08}"/>
              </a:ext>
            </a:extLst>
          </p:cNvPr>
          <p:cNvSpPr txBox="1"/>
          <p:nvPr/>
        </p:nvSpPr>
        <p:spPr>
          <a:xfrm>
            <a:off x="9437914" y="5720884"/>
            <a:ext cx="14250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solidFill>
                  <a:schemeClr val="bg1"/>
                </a:solidFill>
                <a:latin typeface="Roboto"/>
                <a:ea typeface="Roboto"/>
                <a:cs typeface="Roboto"/>
                <a:sym typeface="Roboto"/>
              </a:rPr>
              <a:t>@panjoel4</a:t>
            </a:r>
            <a:endParaRPr sz="1900" dirty="0">
              <a:solidFill>
                <a:schemeClr val="bg1"/>
              </a:solidFill>
              <a:latin typeface="Roboto"/>
              <a:ea typeface="Roboto"/>
              <a:cs typeface="Roboto"/>
              <a:sym typeface="Roboto"/>
            </a:endParaRPr>
          </a:p>
        </p:txBody>
      </p:sp>
      <p:grpSp>
        <p:nvGrpSpPr>
          <p:cNvPr id="15" name="Google Shape;330;p45">
            <a:extLst>
              <a:ext uri="{FF2B5EF4-FFF2-40B4-BE49-F238E27FC236}">
                <a16:creationId xmlns:a16="http://schemas.microsoft.com/office/drawing/2014/main" id="{C682D993-208C-4A3B-BE36-F1F446478895}"/>
              </a:ext>
            </a:extLst>
          </p:cNvPr>
          <p:cNvGrpSpPr/>
          <p:nvPr/>
        </p:nvGrpSpPr>
        <p:grpSpPr>
          <a:xfrm>
            <a:off x="9250841" y="6169240"/>
            <a:ext cx="1735439" cy="493516"/>
            <a:chOff x="4686050" y="4520925"/>
            <a:chExt cx="2189275" cy="622575"/>
          </a:xfrm>
        </p:grpSpPr>
        <p:pic>
          <p:nvPicPr>
            <p:cNvPr id="16" name="Google Shape;331;p45">
              <a:extLst>
                <a:ext uri="{FF2B5EF4-FFF2-40B4-BE49-F238E27FC236}">
                  <a16:creationId xmlns:a16="http://schemas.microsoft.com/office/drawing/2014/main" id="{EA325B2E-1827-48A3-B488-01069486248E}"/>
                </a:ext>
              </a:extLst>
            </p:cNvPr>
            <p:cNvPicPr preferRelativeResize="0"/>
            <p:nvPr/>
          </p:nvPicPr>
          <p:blipFill>
            <a:blip r:embed="rId3">
              <a:alphaModFix/>
            </a:blip>
            <a:stretch>
              <a:fillRect/>
            </a:stretch>
          </p:blipFill>
          <p:spPr>
            <a:xfrm>
              <a:off x="4686050" y="4520925"/>
              <a:ext cx="622575" cy="622575"/>
            </a:xfrm>
            <a:prstGeom prst="rect">
              <a:avLst/>
            </a:prstGeom>
            <a:noFill/>
            <a:ln>
              <a:noFill/>
            </a:ln>
          </p:spPr>
        </p:pic>
        <p:pic>
          <p:nvPicPr>
            <p:cNvPr id="17" name="Google Shape;332;p45">
              <a:extLst>
                <a:ext uri="{FF2B5EF4-FFF2-40B4-BE49-F238E27FC236}">
                  <a16:creationId xmlns:a16="http://schemas.microsoft.com/office/drawing/2014/main" id="{681D126F-1C92-44C2-B6D8-3BD3DD021AE6}"/>
                </a:ext>
              </a:extLst>
            </p:cNvPr>
            <p:cNvPicPr preferRelativeResize="0"/>
            <p:nvPr/>
          </p:nvPicPr>
          <p:blipFill>
            <a:blip r:embed="rId4">
              <a:alphaModFix/>
            </a:blip>
            <a:stretch>
              <a:fillRect/>
            </a:stretch>
          </p:blipFill>
          <p:spPr>
            <a:xfrm>
              <a:off x="5469400" y="4520925"/>
              <a:ext cx="622575" cy="622575"/>
            </a:xfrm>
            <a:prstGeom prst="rect">
              <a:avLst/>
            </a:prstGeom>
            <a:noFill/>
            <a:ln>
              <a:noFill/>
            </a:ln>
          </p:spPr>
        </p:pic>
        <p:pic>
          <p:nvPicPr>
            <p:cNvPr id="18" name="Google Shape;333;p45">
              <a:extLst>
                <a:ext uri="{FF2B5EF4-FFF2-40B4-BE49-F238E27FC236}">
                  <a16:creationId xmlns:a16="http://schemas.microsoft.com/office/drawing/2014/main" id="{BA2BA31E-65FD-4365-8F14-2E330C70CA41}"/>
                </a:ext>
              </a:extLst>
            </p:cNvPr>
            <p:cNvPicPr preferRelativeResize="0"/>
            <p:nvPr/>
          </p:nvPicPr>
          <p:blipFill>
            <a:blip r:embed="rId5">
              <a:alphaModFix/>
            </a:blip>
            <a:stretch>
              <a:fillRect/>
            </a:stretch>
          </p:blipFill>
          <p:spPr>
            <a:xfrm>
              <a:off x="6252750" y="4520925"/>
              <a:ext cx="622575" cy="622575"/>
            </a:xfrm>
            <a:prstGeom prst="rect">
              <a:avLst/>
            </a:prstGeom>
            <a:noFill/>
            <a:ln>
              <a:noFill/>
            </a:ln>
          </p:spPr>
        </p:pic>
      </p:grpSp>
      <p:grpSp>
        <p:nvGrpSpPr>
          <p:cNvPr id="7" name="Group 6">
            <a:extLst>
              <a:ext uri="{FF2B5EF4-FFF2-40B4-BE49-F238E27FC236}">
                <a16:creationId xmlns:a16="http://schemas.microsoft.com/office/drawing/2014/main" id="{4CC5E2A0-3710-47CD-BFD7-C557298EF58E}"/>
              </a:ext>
            </a:extLst>
          </p:cNvPr>
          <p:cNvGrpSpPr/>
          <p:nvPr/>
        </p:nvGrpSpPr>
        <p:grpSpPr>
          <a:xfrm>
            <a:off x="5824845" y="2088483"/>
            <a:ext cx="3425996" cy="1340517"/>
            <a:chOff x="5395195" y="1692415"/>
            <a:chExt cx="3425996" cy="1340517"/>
          </a:xfrm>
        </p:grpSpPr>
        <p:pic>
          <p:nvPicPr>
            <p:cNvPr id="13" name="Picture 12">
              <a:extLst>
                <a:ext uri="{FF2B5EF4-FFF2-40B4-BE49-F238E27FC236}">
                  <a16:creationId xmlns:a16="http://schemas.microsoft.com/office/drawing/2014/main" id="{746B422C-AB6C-4F18-9DF8-1C0809DE657F}"/>
                </a:ext>
              </a:extLst>
            </p:cNvPr>
            <p:cNvPicPr>
              <a:picLocks noChangeAspect="1"/>
            </p:cNvPicPr>
            <p:nvPr/>
          </p:nvPicPr>
          <p:blipFill>
            <a:blip r:embed="rId6"/>
            <a:stretch>
              <a:fillRect/>
            </a:stretch>
          </p:blipFill>
          <p:spPr>
            <a:xfrm>
              <a:off x="5395195" y="1692415"/>
              <a:ext cx="3425996" cy="1340517"/>
            </a:xfrm>
            <a:prstGeom prst="rect">
              <a:avLst/>
            </a:prstGeom>
          </p:spPr>
        </p:pic>
        <p:sp>
          <p:nvSpPr>
            <p:cNvPr id="19" name="TextBox 18">
              <a:extLst>
                <a:ext uri="{FF2B5EF4-FFF2-40B4-BE49-F238E27FC236}">
                  <a16:creationId xmlns:a16="http://schemas.microsoft.com/office/drawing/2014/main" id="{F261A46E-AD9D-48BD-95FE-34FAFDB3E4E3}"/>
                </a:ext>
              </a:extLst>
            </p:cNvPr>
            <p:cNvSpPr txBox="1"/>
            <p:nvPr/>
          </p:nvSpPr>
          <p:spPr>
            <a:xfrm>
              <a:off x="6780248" y="2583446"/>
              <a:ext cx="2040943" cy="369332"/>
            </a:xfrm>
            <a:prstGeom prst="rect">
              <a:avLst/>
            </a:prstGeom>
            <a:noFill/>
          </p:spPr>
          <p:txBody>
            <a:bodyPr wrap="none" rtlCol="0">
              <a:spAutoFit/>
            </a:bodyPr>
            <a:lstStyle/>
            <a:p>
              <a:r>
                <a:rPr lang="en-US" b="1" dirty="0">
                  <a:solidFill>
                    <a:schemeClr val="bg1"/>
                  </a:solidFill>
                  <a:latin typeface="ArgentSans-LightItalic" panose="00000400000000000000" pitchFamily="50" charset="0"/>
                </a:rPr>
                <a:t>By Horizon Perdana</a:t>
              </a:r>
            </a:p>
          </p:txBody>
        </p:sp>
      </p:grpSp>
    </p:spTree>
    <p:extLst>
      <p:ext uri="{BB962C8B-B14F-4D97-AF65-F5344CB8AC3E}">
        <p14:creationId xmlns:p14="http://schemas.microsoft.com/office/powerpoint/2010/main" val="138592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AFC42F6-9DF7-4985-8671-FE09575AE850}"/>
              </a:ext>
            </a:extLst>
          </p:cNvPr>
          <p:cNvSpPr txBox="1"/>
          <p:nvPr/>
        </p:nvSpPr>
        <p:spPr>
          <a:xfrm>
            <a:off x="831122" y="594355"/>
            <a:ext cx="2606040" cy="584775"/>
          </a:xfrm>
          <a:prstGeom prst="rect">
            <a:avLst/>
          </a:prstGeom>
          <a:noFill/>
        </p:spPr>
        <p:txBody>
          <a:bodyPr wrap="square" rtlCol="0">
            <a:spAutoFit/>
          </a:bodyPr>
          <a:lstStyle/>
          <a:p>
            <a:r>
              <a:rPr lang="en-US" sz="3200" b="1" dirty="0">
                <a:solidFill>
                  <a:schemeClr val="bg1"/>
                </a:solidFill>
                <a:latin typeface="Oswald "/>
                <a:cs typeface="Times New Roman" panose="02020603050405020304" pitchFamily="18" charset="0"/>
              </a:rPr>
              <a:t>Outline</a:t>
            </a:r>
          </a:p>
        </p:txBody>
      </p:sp>
      <p:sp>
        <p:nvSpPr>
          <p:cNvPr id="12" name="Rectangle 11">
            <a:extLst>
              <a:ext uri="{FF2B5EF4-FFF2-40B4-BE49-F238E27FC236}">
                <a16:creationId xmlns:a16="http://schemas.microsoft.com/office/drawing/2014/main" id="{6B49CDF5-F782-48BE-82AB-818EBFA7C8B8}"/>
              </a:ext>
            </a:extLst>
          </p:cNvPr>
          <p:cNvSpPr/>
          <p:nvPr/>
        </p:nvSpPr>
        <p:spPr>
          <a:xfrm>
            <a:off x="3759986" y="1998751"/>
            <a:ext cx="4871547" cy="2123658"/>
          </a:xfrm>
          <a:prstGeom prst="rect">
            <a:avLst/>
          </a:prstGeom>
        </p:spPr>
        <p:txBody>
          <a:bodyPr wrap="square">
            <a:spAutoFit/>
          </a:bodyPr>
          <a:lstStyle/>
          <a:p>
            <a:r>
              <a:rPr lang="en-US" sz="3600" dirty="0">
                <a:solidFill>
                  <a:srgbClr val="009997"/>
                </a:solidFill>
                <a:latin typeface="ComicSansMS"/>
              </a:rPr>
              <a:t>This session will cover:</a:t>
            </a:r>
            <a:endParaRPr lang="en-US" sz="3600" dirty="0">
              <a:solidFill>
                <a:schemeClr val="bg1"/>
              </a:solidFill>
              <a:latin typeface="ComicSansMS"/>
            </a:endParaRPr>
          </a:p>
          <a:p>
            <a:pPr marL="285750" indent="-285750">
              <a:buFont typeface="Arial" panose="020B0604020202020204" pitchFamily="34" charset="0"/>
              <a:buChar char="•"/>
            </a:pPr>
            <a:r>
              <a:rPr lang="en-US" sz="2400" dirty="0">
                <a:solidFill>
                  <a:schemeClr val="bg1"/>
                </a:solidFill>
              </a:rPr>
              <a:t>Overview</a:t>
            </a:r>
          </a:p>
          <a:p>
            <a:pPr marL="285750" indent="-285750">
              <a:buFont typeface="Arial" panose="020B0604020202020204" pitchFamily="34" charset="0"/>
              <a:buChar char="•"/>
            </a:pPr>
            <a:r>
              <a:rPr lang="en-US" sz="2400" dirty="0">
                <a:solidFill>
                  <a:schemeClr val="bg1"/>
                </a:solidFill>
              </a:rPr>
              <a:t>Technical Background</a:t>
            </a:r>
          </a:p>
          <a:p>
            <a:pPr marL="285750" indent="-285750">
              <a:buFont typeface="Arial" panose="020B0604020202020204" pitchFamily="34" charset="0"/>
              <a:buChar char="•"/>
            </a:pPr>
            <a:r>
              <a:rPr lang="en-US" sz="2400" dirty="0" err="1">
                <a:solidFill>
                  <a:schemeClr val="bg1"/>
                </a:solidFill>
              </a:rPr>
              <a:t>PyCurious</a:t>
            </a: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Summary</a:t>
            </a:r>
          </a:p>
        </p:txBody>
      </p:sp>
    </p:spTree>
    <p:extLst>
      <p:ext uri="{BB962C8B-B14F-4D97-AF65-F5344CB8AC3E}">
        <p14:creationId xmlns:p14="http://schemas.microsoft.com/office/powerpoint/2010/main" val="293285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1EAC1BB-2A2F-464E-8281-C8342A0743C7}"/>
              </a:ext>
            </a:extLst>
          </p:cNvPr>
          <p:cNvSpPr txBox="1"/>
          <p:nvPr/>
        </p:nvSpPr>
        <p:spPr>
          <a:xfrm>
            <a:off x="821793" y="567008"/>
            <a:ext cx="2606040" cy="584775"/>
          </a:xfrm>
          <a:prstGeom prst="rect">
            <a:avLst/>
          </a:prstGeom>
          <a:noFill/>
        </p:spPr>
        <p:txBody>
          <a:bodyPr wrap="square" rtlCol="0">
            <a:spAutoFit/>
          </a:bodyPr>
          <a:lstStyle/>
          <a:p>
            <a:r>
              <a:rPr lang="en-US" sz="3200" b="1" dirty="0">
                <a:solidFill>
                  <a:schemeClr val="bg1"/>
                </a:solidFill>
                <a:latin typeface="Oswald "/>
                <a:cs typeface="Times New Roman" panose="02020603050405020304" pitchFamily="18" charset="0"/>
              </a:rPr>
              <a:t>Overview</a:t>
            </a:r>
          </a:p>
        </p:txBody>
      </p:sp>
      <p:pic>
        <p:nvPicPr>
          <p:cNvPr id="12" name="Google Shape;137;p23">
            <a:extLst>
              <a:ext uri="{FF2B5EF4-FFF2-40B4-BE49-F238E27FC236}">
                <a16:creationId xmlns:a16="http://schemas.microsoft.com/office/drawing/2014/main" id="{D2B8689E-6065-4F3B-8B21-0CA67769A053}"/>
              </a:ext>
            </a:extLst>
          </p:cNvPr>
          <p:cNvPicPr preferRelativeResize="0"/>
          <p:nvPr/>
        </p:nvPicPr>
        <p:blipFill>
          <a:blip r:embed="rId3">
            <a:alphaModFix/>
          </a:blip>
          <a:stretch>
            <a:fillRect/>
          </a:stretch>
        </p:blipFill>
        <p:spPr>
          <a:xfrm>
            <a:off x="1352845" y="1679766"/>
            <a:ext cx="955075" cy="1012824"/>
          </a:xfrm>
          <a:prstGeom prst="rect">
            <a:avLst/>
          </a:prstGeom>
          <a:noFill/>
          <a:ln>
            <a:noFill/>
          </a:ln>
        </p:spPr>
      </p:pic>
      <p:sp>
        <p:nvSpPr>
          <p:cNvPr id="13" name="Google Shape;138;p23">
            <a:extLst>
              <a:ext uri="{FF2B5EF4-FFF2-40B4-BE49-F238E27FC236}">
                <a16:creationId xmlns:a16="http://schemas.microsoft.com/office/drawing/2014/main" id="{1A23A3F1-B158-4587-8BFC-9B36D4397593}"/>
              </a:ext>
            </a:extLst>
          </p:cNvPr>
          <p:cNvSpPr txBox="1"/>
          <p:nvPr/>
        </p:nvSpPr>
        <p:spPr>
          <a:xfrm>
            <a:off x="440482" y="2823904"/>
            <a:ext cx="2779800" cy="63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bg1"/>
                </a:solidFill>
                <a:latin typeface="Roboto"/>
                <a:ea typeface="Roboto"/>
                <a:cs typeface="Roboto"/>
                <a:sym typeface="Roboto"/>
              </a:rPr>
              <a:t>Curie Point Depth Mapping Underneath Botswana for Geothermal Prospect Identification Using Aeromagnetic Data</a:t>
            </a:r>
            <a:endParaRPr sz="1000" dirty="0">
              <a:solidFill>
                <a:schemeClr val="bg1"/>
              </a:solidFill>
              <a:latin typeface="Roboto"/>
              <a:ea typeface="Roboto"/>
              <a:cs typeface="Roboto"/>
              <a:sym typeface="Roboto"/>
            </a:endParaRPr>
          </a:p>
        </p:txBody>
      </p:sp>
      <p:pic>
        <p:nvPicPr>
          <p:cNvPr id="14" name="Google Shape;139;p23">
            <a:extLst>
              <a:ext uri="{FF2B5EF4-FFF2-40B4-BE49-F238E27FC236}">
                <a16:creationId xmlns:a16="http://schemas.microsoft.com/office/drawing/2014/main" id="{4E0317A6-3629-4934-A04C-D779F08A6C7F}"/>
              </a:ext>
            </a:extLst>
          </p:cNvPr>
          <p:cNvPicPr preferRelativeResize="0"/>
          <p:nvPr/>
        </p:nvPicPr>
        <p:blipFill>
          <a:blip r:embed="rId4">
            <a:alphaModFix/>
          </a:blip>
          <a:stretch>
            <a:fillRect/>
          </a:stretch>
        </p:blipFill>
        <p:spPr>
          <a:xfrm>
            <a:off x="8264318" y="1387033"/>
            <a:ext cx="2278825" cy="2278825"/>
          </a:xfrm>
          <a:prstGeom prst="rect">
            <a:avLst/>
          </a:prstGeom>
          <a:noFill/>
          <a:ln>
            <a:noFill/>
          </a:ln>
        </p:spPr>
      </p:pic>
      <p:pic>
        <p:nvPicPr>
          <p:cNvPr id="15" name="Google Shape;140;p23">
            <a:extLst>
              <a:ext uri="{FF2B5EF4-FFF2-40B4-BE49-F238E27FC236}">
                <a16:creationId xmlns:a16="http://schemas.microsoft.com/office/drawing/2014/main" id="{B96D63A8-CB53-4D63-B813-5432A4F6E35C}"/>
              </a:ext>
            </a:extLst>
          </p:cNvPr>
          <p:cNvPicPr preferRelativeResize="0"/>
          <p:nvPr/>
        </p:nvPicPr>
        <p:blipFill>
          <a:blip r:embed="rId5">
            <a:alphaModFix/>
          </a:blip>
          <a:stretch>
            <a:fillRect/>
          </a:stretch>
        </p:blipFill>
        <p:spPr>
          <a:xfrm>
            <a:off x="2972636" y="1789680"/>
            <a:ext cx="4948185" cy="1639320"/>
          </a:xfrm>
          <a:prstGeom prst="rect">
            <a:avLst/>
          </a:prstGeom>
          <a:noFill/>
          <a:ln>
            <a:noFill/>
          </a:ln>
        </p:spPr>
      </p:pic>
      <p:grpSp>
        <p:nvGrpSpPr>
          <p:cNvPr id="21" name="Google Shape;187;p28">
            <a:extLst>
              <a:ext uri="{FF2B5EF4-FFF2-40B4-BE49-F238E27FC236}">
                <a16:creationId xmlns:a16="http://schemas.microsoft.com/office/drawing/2014/main" id="{FA29ED98-1F9E-4E5B-83E6-98C8B73A9E53}"/>
              </a:ext>
            </a:extLst>
          </p:cNvPr>
          <p:cNvGrpSpPr/>
          <p:nvPr/>
        </p:nvGrpSpPr>
        <p:grpSpPr>
          <a:xfrm>
            <a:off x="6510838" y="4331554"/>
            <a:ext cx="2524163" cy="2463293"/>
            <a:chOff x="4612872" y="190425"/>
            <a:chExt cx="3754928" cy="3664377"/>
          </a:xfrm>
        </p:grpSpPr>
        <p:pic>
          <p:nvPicPr>
            <p:cNvPr id="22" name="Google Shape;188;p28">
              <a:extLst>
                <a:ext uri="{FF2B5EF4-FFF2-40B4-BE49-F238E27FC236}">
                  <a16:creationId xmlns:a16="http://schemas.microsoft.com/office/drawing/2014/main" id="{408FF7B1-CFBF-4BAD-B139-1C81BEB5D58C}"/>
                </a:ext>
              </a:extLst>
            </p:cNvPr>
            <p:cNvPicPr preferRelativeResize="0"/>
            <p:nvPr/>
          </p:nvPicPr>
          <p:blipFill>
            <a:blip r:embed="rId6">
              <a:alphaModFix/>
            </a:blip>
            <a:stretch>
              <a:fillRect/>
            </a:stretch>
          </p:blipFill>
          <p:spPr>
            <a:xfrm>
              <a:off x="4612872" y="190425"/>
              <a:ext cx="3510925" cy="3503475"/>
            </a:xfrm>
            <a:prstGeom prst="rect">
              <a:avLst/>
            </a:prstGeom>
            <a:noFill/>
            <a:ln>
              <a:noFill/>
            </a:ln>
          </p:spPr>
        </p:pic>
        <p:pic>
          <p:nvPicPr>
            <p:cNvPr id="32" name="Google Shape;189;p28">
              <a:extLst>
                <a:ext uri="{FF2B5EF4-FFF2-40B4-BE49-F238E27FC236}">
                  <a16:creationId xmlns:a16="http://schemas.microsoft.com/office/drawing/2014/main" id="{7BD666A3-38F7-4772-A117-AC85AC521D36}"/>
                </a:ext>
              </a:extLst>
            </p:cNvPr>
            <p:cNvPicPr preferRelativeResize="0"/>
            <p:nvPr/>
          </p:nvPicPr>
          <p:blipFill>
            <a:blip r:embed="rId7">
              <a:alphaModFix/>
            </a:blip>
            <a:stretch>
              <a:fillRect/>
            </a:stretch>
          </p:blipFill>
          <p:spPr>
            <a:xfrm>
              <a:off x="6224350" y="1711352"/>
              <a:ext cx="2143450" cy="2143450"/>
            </a:xfrm>
            <a:prstGeom prst="rect">
              <a:avLst/>
            </a:prstGeom>
            <a:noFill/>
            <a:ln>
              <a:noFill/>
            </a:ln>
          </p:spPr>
        </p:pic>
      </p:grpSp>
      <p:pic>
        <p:nvPicPr>
          <p:cNvPr id="16" name="Google Shape;191;p28">
            <a:extLst>
              <a:ext uri="{FF2B5EF4-FFF2-40B4-BE49-F238E27FC236}">
                <a16:creationId xmlns:a16="http://schemas.microsoft.com/office/drawing/2014/main" id="{50AA18A2-3D75-4614-AC64-916113AECBF3}"/>
              </a:ext>
            </a:extLst>
          </p:cNvPr>
          <p:cNvPicPr preferRelativeResize="0"/>
          <p:nvPr/>
        </p:nvPicPr>
        <p:blipFill>
          <a:blip r:embed="rId8">
            <a:alphaModFix/>
          </a:blip>
          <a:stretch>
            <a:fillRect/>
          </a:stretch>
        </p:blipFill>
        <p:spPr>
          <a:xfrm>
            <a:off x="2580416" y="4524732"/>
            <a:ext cx="2185501" cy="2196880"/>
          </a:xfrm>
          <a:prstGeom prst="rect">
            <a:avLst/>
          </a:prstGeom>
          <a:noFill/>
          <a:ln>
            <a:noFill/>
          </a:ln>
        </p:spPr>
      </p:pic>
    </p:spTree>
    <p:extLst>
      <p:ext uri="{BB962C8B-B14F-4D97-AF65-F5344CB8AC3E}">
        <p14:creationId xmlns:p14="http://schemas.microsoft.com/office/powerpoint/2010/main" val="290718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51CBFDF-FC1E-4298-A86A-AD094B6D9A36}"/>
              </a:ext>
            </a:extLst>
          </p:cNvPr>
          <p:cNvSpPr txBox="1"/>
          <p:nvPr/>
        </p:nvSpPr>
        <p:spPr>
          <a:xfrm>
            <a:off x="840447" y="602082"/>
            <a:ext cx="2606040" cy="584775"/>
          </a:xfrm>
          <a:prstGeom prst="rect">
            <a:avLst/>
          </a:prstGeom>
          <a:noFill/>
        </p:spPr>
        <p:txBody>
          <a:bodyPr wrap="square" rtlCol="0">
            <a:spAutoFit/>
          </a:bodyPr>
          <a:lstStyle/>
          <a:p>
            <a:r>
              <a:rPr lang="en-US" sz="3200" b="1" dirty="0">
                <a:solidFill>
                  <a:schemeClr val="bg1"/>
                </a:solidFill>
                <a:latin typeface="Oswald "/>
                <a:cs typeface="Times New Roman" panose="02020603050405020304" pitchFamily="18" charset="0"/>
              </a:rPr>
              <a:t>Background</a:t>
            </a:r>
          </a:p>
        </p:txBody>
      </p:sp>
      <p:pic>
        <p:nvPicPr>
          <p:cNvPr id="18" name="Google Shape;139;p23">
            <a:extLst>
              <a:ext uri="{FF2B5EF4-FFF2-40B4-BE49-F238E27FC236}">
                <a16:creationId xmlns:a16="http://schemas.microsoft.com/office/drawing/2014/main" id="{7FE2783C-D10B-4EAE-826E-72CA293EB469}"/>
              </a:ext>
            </a:extLst>
          </p:cNvPr>
          <p:cNvPicPr preferRelativeResize="0"/>
          <p:nvPr/>
        </p:nvPicPr>
        <p:blipFill>
          <a:blip r:embed="rId3">
            <a:alphaModFix/>
          </a:blip>
          <a:stretch>
            <a:fillRect/>
          </a:stretch>
        </p:blipFill>
        <p:spPr>
          <a:xfrm>
            <a:off x="7385461" y="1454331"/>
            <a:ext cx="3292063" cy="3292063"/>
          </a:xfrm>
          <a:prstGeom prst="rect">
            <a:avLst/>
          </a:prstGeom>
          <a:noFill/>
          <a:ln>
            <a:noFill/>
          </a:ln>
        </p:spPr>
      </p:pic>
      <p:sp>
        <p:nvSpPr>
          <p:cNvPr id="2" name="TextBox 1">
            <a:extLst>
              <a:ext uri="{FF2B5EF4-FFF2-40B4-BE49-F238E27FC236}">
                <a16:creationId xmlns:a16="http://schemas.microsoft.com/office/drawing/2014/main" id="{528B4B77-56EB-43FA-AE4D-409223C8594C}"/>
              </a:ext>
            </a:extLst>
          </p:cNvPr>
          <p:cNvSpPr txBox="1"/>
          <p:nvPr/>
        </p:nvSpPr>
        <p:spPr>
          <a:xfrm>
            <a:off x="840447" y="1681294"/>
            <a:ext cx="5773286" cy="1200329"/>
          </a:xfrm>
          <a:prstGeom prst="rect">
            <a:avLst/>
          </a:prstGeom>
          <a:noFill/>
        </p:spPr>
        <p:txBody>
          <a:bodyPr wrap="square" rtlCol="0">
            <a:spAutoFit/>
          </a:bodyPr>
          <a:lstStyle/>
          <a:p>
            <a:r>
              <a:rPr lang="en-US" b="1" dirty="0">
                <a:solidFill>
                  <a:srgbClr val="FF0000"/>
                </a:solidFill>
              </a:rPr>
              <a:t>Magnetic Data</a:t>
            </a:r>
            <a:r>
              <a:rPr lang="en-US" b="1" dirty="0">
                <a:solidFill>
                  <a:schemeClr val="bg1"/>
                </a:solidFill>
              </a:rPr>
              <a:t> </a:t>
            </a:r>
            <a:r>
              <a:rPr lang="en-US" dirty="0">
                <a:solidFill>
                  <a:schemeClr val="bg1"/>
                </a:solidFill>
              </a:rPr>
              <a:t>are the measurements of magnetic field intensity of Earth. These variations are based on the differences in magnetic minerals in Earth's crust. It can be used to indirectly infer differences in rock composition. </a:t>
            </a:r>
          </a:p>
        </p:txBody>
      </p:sp>
      <p:sp>
        <p:nvSpPr>
          <p:cNvPr id="19" name="TextBox 18">
            <a:extLst>
              <a:ext uri="{FF2B5EF4-FFF2-40B4-BE49-F238E27FC236}">
                <a16:creationId xmlns:a16="http://schemas.microsoft.com/office/drawing/2014/main" id="{EF64B5AE-3A69-451E-A4D0-38DF0D16F640}"/>
              </a:ext>
            </a:extLst>
          </p:cNvPr>
          <p:cNvSpPr txBox="1"/>
          <p:nvPr/>
        </p:nvSpPr>
        <p:spPr>
          <a:xfrm>
            <a:off x="840447" y="3100362"/>
            <a:ext cx="5969928" cy="1477328"/>
          </a:xfrm>
          <a:prstGeom prst="rect">
            <a:avLst/>
          </a:prstGeom>
          <a:noFill/>
        </p:spPr>
        <p:txBody>
          <a:bodyPr wrap="square" rtlCol="0">
            <a:spAutoFit/>
          </a:bodyPr>
          <a:lstStyle/>
          <a:p>
            <a:pPr marL="0" lvl="0" indent="0" algn="just">
              <a:spcBef>
                <a:spcPts val="0"/>
              </a:spcBef>
              <a:spcAft>
                <a:spcPts val="0"/>
              </a:spcAft>
              <a:buNone/>
            </a:pPr>
            <a:r>
              <a:rPr lang="en-US" sz="1800" b="1" dirty="0">
                <a:solidFill>
                  <a:srgbClr val="FF0000"/>
                </a:solidFill>
              </a:rPr>
              <a:t>Curie Point Depth</a:t>
            </a:r>
            <a:r>
              <a:rPr lang="en-US" sz="1800" dirty="0">
                <a:solidFill>
                  <a:srgbClr val="FF0000"/>
                </a:solidFill>
              </a:rPr>
              <a:t> </a:t>
            </a:r>
            <a:r>
              <a:rPr lang="en-US" sz="1800" dirty="0">
                <a:solidFill>
                  <a:schemeClr val="bg1"/>
                </a:solidFill>
              </a:rPr>
              <a:t>is the depth at which temperature reaches the value of Curie point of Magnetite (580 Celsius degree). It can be considered an index of the bottom of a magnetic source, due to ferromagnetic minerals converting to paramagnetic minerals.</a:t>
            </a:r>
            <a:endParaRPr lang="en-US" sz="1800" b="1" dirty="0">
              <a:solidFill>
                <a:schemeClr val="bg1"/>
              </a:solidFill>
            </a:endParaRPr>
          </a:p>
        </p:txBody>
      </p:sp>
      <p:sp>
        <p:nvSpPr>
          <p:cNvPr id="6" name="TextBox 5">
            <a:extLst>
              <a:ext uri="{FF2B5EF4-FFF2-40B4-BE49-F238E27FC236}">
                <a16:creationId xmlns:a16="http://schemas.microsoft.com/office/drawing/2014/main" id="{8C829B99-456C-46DE-BF78-167A7FD80B09}"/>
              </a:ext>
            </a:extLst>
          </p:cNvPr>
          <p:cNvSpPr txBox="1"/>
          <p:nvPr/>
        </p:nvSpPr>
        <p:spPr>
          <a:xfrm>
            <a:off x="2942228" y="5474007"/>
            <a:ext cx="5969928" cy="646331"/>
          </a:xfrm>
          <a:prstGeom prst="rect">
            <a:avLst/>
          </a:prstGeom>
          <a:noFill/>
        </p:spPr>
        <p:txBody>
          <a:bodyPr wrap="square" rtlCol="0">
            <a:spAutoFit/>
          </a:bodyPr>
          <a:lstStyle/>
          <a:p>
            <a:pPr marL="0" lvl="0" indent="0" algn="just">
              <a:spcBef>
                <a:spcPts val="0"/>
              </a:spcBef>
              <a:spcAft>
                <a:spcPts val="0"/>
              </a:spcAft>
              <a:buNone/>
            </a:pPr>
            <a:r>
              <a:rPr lang="en-US" sz="1800" b="1" dirty="0">
                <a:solidFill>
                  <a:srgbClr val="FF0000"/>
                </a:solidFill>
              </a:rPr>
              <a:t>The motivation of this work was to provide another information for the geothermal exploration in the study area.</a:t>
            </a:r>
            <a:endParaRPr lang="en-US" sz="1800" b="1" dirty="0">
              <a:solidFill>
                <a:schemeClr val="bg1"/>
              </a:solidFill>
            </a:endParaRPr>
          </a:p>
        </p:txBody>
      </p:sp>
    </p:spTree>
    <p:extLst>
      <p:ext uri="{BB962C8B-B14F-4D97-AF65-F5344CB8AC3E}">
        <p14:creationId xmlns:p14="http://schemas.microsoft.com/office/powerpoint/2010/main" val="296973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51CBFDF-FC1E-4298-A86A-AD094B6D9A36}"/>
              </a:ext>
            </a:extLst>
          </p:cNvPr>
          <p:cNvSpPr txBox="1"/>
          <p:nvPr/>
        </p:nvSpPr>
        <p:spPr>
          <a:xfrm>
            <a:off x="840447" y="602082"/>
            <a:ext cx="2606040" cy="584775"/>
          </a:xfrm>
          <a:prstGeom prst="rect">
            <a:avLst/>
          </a:prstGeom>
          <a:noFill/>
        </p:spPr>
        <p:txBody>
          <a:bodyPr wrap="square" rtlCol="0">
            <a:spAutoFit/>
          </a:bodyPr>
          <a:lstStyle/>
          <a:p>
            <a:r>
              <a:rPr lang="en-US" sz="3200" b="1" dirty="0">
                <a:solidFill>
                  <a:schemeClr val="bg1"/>
                </a:solidFill>
                <a:latin typeface="Oswald "/>
                <a:cs typeface="Times New Roman" panose="02020603050405020304" pitchFamily="18" charset="0"/>
              </a:rPr>
              <a:t>Background</a:t>
            </a:r>
          </a:p>
        </p:txBody>
      </p:sp>
      <p:pic>
        <p:nvPicPr>
          <p:cNvPr id="12" name="Picture 11">
            <a:extLst>
              <a:ext uri="{FF2B5EF4-FFF2-40B4-BE49-F238E27FC236}">
                <a16:creationId xmlns:a16="http://schemas.microsoft.com/office/drawing/2014/main" id="{02932560-2DEB-4441-9BC3-C5714DA4A450}"/>
              </a:ext>
            </a:extLst>
          </p:cNvPr>
          <p:cNvPicPr>
            <a:picLocks noChangeAspect="1"/>
          </p:cNvPicPr>
          <p:nvPr/>
        </p:nvPicPr>
        <p:blipFill rotWithShape="1">
          <a:blip r:embed="rId3"/>
          <a:srcRect r="12930" b="-2355"/>
          <a:stretch/>
        </p:blipFill>
        <p:spPr>
          <a:xfrm>
            <a:off x="1128853" y="3502530"/>
            <a:ext cx="3805039" cy="1372465"/>
          </a:xfrm>
          <a:prstGeom prst="rect">
            <a:avLst/>
          </a:prstGeom>
        </p:spPr>
      </p:pic>
      <p:pic>
        <p:nvPicPr>
          <p:cNvPr id="20" name="Picture 19">
            <a:extLst>
              <a:ext uri="{FF2B5EF4-FFF2-40B4-BE49-F238E27FC236}">
                <a16:creationId xmlns:a16="http://schemas.microsoft.com/office/drawing/2014/main" id="{74BD6035-7A26-4CE9-B0D3-FC767B467FD9}"/>
              </a:ext>
            </a:extLst>
          </p:cNvPr>
          <p:cNvPicPr>
            <a:picLocks noChangeAspect="1"/>
          </p:cNvPicPr>
          <p:nvPr/>
        </p:nvPicPr>
        <p:blipFill>
          <a:blip r:embed="rId4"/>
          <a:stretch>
            <a:fillRect/>
          </a:stretch>
        </p:blipFill>
        <p:spPr>
          <a:xfrm>
            <a:off x="1202817" y="1821389"/>
            <a:ext cx="3731075" cy="1450974"/>
          </a:xfrm>
          <a:prstGeom prst="rect">
            <a:avLst/>
          </a:prstGeom>
        </p:spPr>
      </p:pic>
      <p:sp>
        <p:nvSpPr>
          <p:cNvPr id="30" name="TextBox 29">
            <a:extLst>
              <a:ext uri="{FF2B5EF4-FFF2-40B4-BE49-F238E27FC236}">
                <a16:creationId xmlns:a16="http://schemas.microsoft.com/office/drawing/2014/main" id="{B4772BA5-46B6-470B-901C-47D07CCDBDFE}"/>
              </a:ext>
            </a:extLst>
          </p:cNvPr>
          <p:cNvSpPr txBox="1"/>
          <p:nvPr/>
        </p:nvSpPr>
        <p:spPr>
          <a:xfrm>
            <a:off x="4829908" y="5822277"/>
            <a:ext cx="1828800" cy="646331"/>
          </a:xfrm>
          <a:prstGeom prst="rect">
            <a:avLst/>
          </a:prstGeom>
          <a:noFill/>
        </p:spPr>
        <p:txBody>
          <a:bodyPr wrap="square" rtlCol="0">
            <a:spAutoFit/>
          </a:bodyPr>
          <a:lstStyle/>
          <a:p>
            <a:r>
              <a:rPr lang="en-US" dirty="0">
                <a:solidFill>
                  <a:schemeClr val="bg1"/>
                </a:solidFill>
              </a:rPr>
              <a:t>Estimate a single CPD value</a:t>
            </a:r>
          </a:p>
        </p:txBody>
      </p:sp>
      <p:pic>
        <p:nvPicPr>
          <p:cNvPr id="17" name="Google Shape;147;p24">
            <a:extLst>
              <a:ext uri="{FF2B5EF4-FFF2-40B4-BE49-F238E27FC236}">
                <a16:creationId xmlns:a16="http://schemas.microsoft.com/office/drawing/2014/main" id="{7B40D99C-DFF4-415B-91F8-037452D1C407}"/>
              </a:ext>
            </a:extLst>
          </p:cNvPr>
          <p:cNvPicPr preferRelativeResize="0"/>
          <p:nvPr/>
        </p:nvPicPr>
        <p:blipFill>
          <a:blip r:embed="rId5">
            <a:alphaModFix/>
          </a:blip>
          <a:stretch>
            <a:fillRect/>
          </a:stretch>
        </p:blipFill>
        <p:spPr>
          <a:xfrm>
            <a:off x="6551986" y="1186857"/>
            <a:ext cx="4085499" cy="4085499"/>
          </a:xfrm>
          <a:prstGeom prst="rect">
            <a:avLst/>
          </a:prstGeom>
          <a:noFill/>
          <a:ln>
            <a:noFill/>
          </a:ln>
        </p:spPr>
      </p:pic>
      <p:sp>
        <p:nvSpPr>
          <p:cNvPr id="19" name="Google Shape;149;p24">
            <a:extLst>
              <a:ext uri="{FF2B5EF4-FFF2-40B4-BE49-F238E27FC236}">
                <a16:creationId xmlns:a16="http://schemas.microsoft.com/office/drawing/2014/main" id="{59E863CD-CCA1-4537-ABBE-E9716ADA07FD}"/>
              </a:ext>
            </a:extLst>
          </p:cNvPr>
          <p:cNvSpPr/>
          <p:nvPr/>
        </p:nvSpPr>
        <p:spPr>
          <a:xfrm>
            <a:off x="6283419" y="712557"/>
            <a:ext cx="1392400" cy="13464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4" name="Google Shape;135;p23">
            <a:extLst>
              <a:ext uri="{FF2B5EF4-FFF2-40B4-BE49-F238E27FC236}">
                <a16:creationId xmlns:a16="http://schemas.microsoft.com/office/drawing/2014/main" id="{B8896C1D-218C-47D8-98F3-C83D10258D7A}"/>
              </a:ext>
            </a:extLst>
          </p:cNvPr>
          <p:cNvPicPr preferRelativeResize="0"/>
          <p:nvPr/>
        </p:nvPicPr>
        <p:blipFill>
          <a:blip r:embed="rId6">
            <a:alphaModFix/>
          </a:blip>
          <a:stretch>
            <a:fillRect/>
          </a:stretch>
        </p:blipFill>
        <p:spPr>
          <a:xfrm>
            <a:off x="424170" y="2477129"/>
            <a:ext cx="5561298" cy="2373677"/>
          </a:xfrm>
          <a:prstGeom prst="rect">
            <a:avLst/>
          </a:prstGeom>
          <a:noFill/>
          <a:ln>
            <a:noFill/>
          </a:ln>
        </p:spPr>
      </p:pic>
      <p:sp>
        <p:nvSpPr>
          <p:cNvPr id="5" name="TextBox 4">
            <a:extLst>
              <a:ext uri="{FF2B5EF4-FFF2-40B4-BE49-F238E27FC236}">
                <a16:creationId xmlns:a16="http://schemas.microsoft.com/office/drawing/2014/main" id="{E687027E-E499-49AA-B6EC-50FA0DC69044}"/>
              </a:ext>
            </a:extLst>
          </p:cNvPr>
          <p:cNvSpPr txBox="1"/>
          <p:nvPr/>
        </p:nvSpPr>
        <p:spPr>
          <a:xfrm>
            <a:off x="2093128" y="4781996"/>
            <a:ext cx="1620957" cy="646331"/>
          </a:xfrm>
          <a:prstGeom prst="rect">
            <a:avLst/>
          </a:prstGeom>
          <a:noFill/>
        </p:spPr>
        <p:txBody>
          <a:bodyPr wrap="none" rtlCol="0">
            <a:spAutoFit/>
          </a:bodyPr>
          <a:lstStyle/>
          <a:p>
            <a:r>
              <a:rPr lang="en-US" dirty="0">
                <a:solidFill>
                  <a:schemeClr val="bg1"/>
                </a:solidFill>
              </a:rPr>
              <a:t>H=∆z and h=</a:t>
            </a:r>
            <a:r>
              <a:rPr lang="en-US" dirty="0" err="1">
                <a:solidFill>
                  <a:schemeClr val="bg1"/>
                </a:solidFill>
              </a:rPr>
              <a:t>zt</a:t>
            </a:r>
            <a:endParaRPr lang="en-US" dirty="0">
              <a:solidFill>
                <a:schemeClr val="bg1"/>
              </a:solidFill>
            </a:endParaRPr>
          </a:p>
          <a:p>
            <a:r>
              <a:rPr lang="en-US" dirty="0">
                <a:solidFill>
                  <a:schemeClr val="bg1"/>
                </a:solidFill>
              </a:rPr>
              <a:t>CPD = ∆z + </a:t>
            </a:r>
            <a:r>
              <a:rPr lang="en-US" dirty="0" err="1">
                <a:solidFill>
                  <a:schemeClr val="bg1"/>
                </a:solidFill>
              </a:rPr>
              <a:t>zt</a:t>
            </a:r>
            <a:r>
              <a:rPr lang="en-US" dirty="0">
                <a:solidFill>
                  <a:schemeClr val="bg1"/>
                </a:solidFill>
              </a:rPr>
              <a:t> </a:t>
            </a:r>
          </a:p>
        </p:txBody>
      </p:sp>
      <p:grpSp>
        <p:nvGrpSpPr>
          <p:cNvPr id="13" name="Group 12">
            <a:extLst>
              <a:ext uri="{FF2B5EF4-FFF2-40B4-BE49-F238E27FC236}">
                <a16:creationId xmlns:a16="http://schemas.microsoft.com/office/drawing/2014/main" id="{DAAB5922-06D2-4D2B-AEE7-0A320A86EB19}"/>
              </a:ext>
            </a:extLst>
          </p:cNvPr>
          <p:cNvGrpSpPr/>
          <p:nvPr/>
        </p:nvGrpSpPr>
        <p:grpSpPr>
          <a:xfrm>
            <a:off x="2903606" y="5272355"/>
            <a:ext cx="5691131" cy="549922"/>
            <a:chOff x="2903606" y="5272355"/>
            <a:chExt cx="5691131" cy="549922"/>
          </a:xfrm>
        </p:grpSpPr>
        <p:cxnSp>
          <p:nvCxnSpPr>
            <p:cNvPr id="7" name="Connector: Elbow 6">
              <a:extLst>
                <a:ext uri="{FF2B5EF4-FFF2-40B4-BE49-F238E27FC236}">
                  <a16:creationId xmlns:a16="http://schemas.microsoft.com/office/drawing/2014/main" id="{2D3EE650-4504-4285-926E-44D016BC7891}"/>
                </a:ext>
              </a:extLst>
            </p:cNvPr>
            <p:cNvCxnSpPr>
              <a:stCxn id="5" idx="2"/>
              <a:endCxn id="30" idx="0"/>
            </p:cNvCxnSpPr>
            <p:nvPr/>
          </p:nvCxnSpPr>
          <p:spPr>
            <a:xfrm rot="16200000" flipH="1">
              <a:off x="4126982" y="4204951"/>
              <a:ext cx="393950" cy="284070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A8E06E1A-4847-4674-9C3B-9C1F60AF99EB}"/>
                </a:ext>
              </a:extLst>
            </p:cNvPr>
            <p:cNvCxnSpPr>
              <a:stCxn id="17" idx="2"/>
              <a:endCxn id="30" idx="0"/>
            </p:cNvCxnSpPr>
            <p:nvPr/>
          </p:nvCxnSpPr>
          <p:spPr>
            <a:xfrm rot="5400000">
              <a:off x="6894562" y="4122102"/>
              <a:ext cx="549921" cy="2850428"/>
            </a:xfrm>
            <a:prstGeom prst="bentConnector3">
              <a:avLst>
                <a:gd name="adj1" fmla="val 64618"/>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5568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 presetClass="entr" presetSubtype="0" fill="hold" nodeType="withEffect">
                                  <p:stCondLst>
                                    <p:cond delay="50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0.01511 -0.0206 L 0.27981 -0.02569 L -0.01003 0.07292 L 0.27044 0.06875 L -0.00938 0.19699 L 0.26966 0.18681 L -0.01511 0.53727 L 0.27825 0.52801 L 0.27903 0.52801 " pathEditMode="relative" rAng="0" ptsTypes="AAAAAAAAA">
                                      <p:cBhvr>
                                        <p:cTn id="28" dur="7000" fill="hold"/>
                                        <p:tgtEl>
                                          <p:spTgt spid="19"/>
                                        </p:tgtEl>
                                        <p:attrNameLst>
                                          <p:attrName>ppt_x</p:attrName>
                                          <p:attrName>ppt_y</p:attrName>
                                        </p:attrNameLst>
                                      </p:cBhvr>
                                      <p:rCtr x="14740" y="2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9" grpId="0" animBg="1"/>
      <p:bldP spid="19" grpId="1"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93DA1-304E-47E2-ACC1-8BE5BF6F1715}"/>
              </a:ext>
            </a:extLst>
          </p:cNvPr>
          <p:cNvSpPr txBox="1"/>
          <p:nvPr/>
        </p:nvSpPr>
        <p:spPr>
          <a:xfrm>
            <a:off x="812465" y="564306"/>
            <a:ext cx="4319372" cy="584775"/>
          </a:xfrm>
          <a:prstGeom prst="rect">
            <a:avLst/>
          </a:prstGeom>
          <a:noFill/>
        </p:spPr>
        <p:txBody>
          <a:bodyPr wrap="square" rtlCol="0">
            <a:spAutoFit/>
          </a:bodyPr>
          <a:lstStyle/>
          <a:p>
            <a:r>
              <a:rPr lang="en-US" sz="3200" b="1" dirty="0" err="1">
                <a:solidFill>
                  <a:schemeClr val="bg1"/>
                </a:solidFill>
                <a:latin typeface="Oswald "/>
                <a:cs typeface="Times New Roman" panose="02020603050405020304" pitchFamily="18" charset="0"/>
              </a:rPr>
              <a:t>PyCurious</a:t>
            </a:r>
            <a:endParaRPr lang="en-US" sz="3200" b="1" dirty="0">
              <a:solidFill>
                <a:schemeClr val="bg1"/>
              </a:solidFill>
              <a:latin typeface="Oswald "/>
              <a:cs typeface="Times New Roman" panose="02020603050405020304" pitchFamily="18" charset="0"/>
            </a:endParaRPr>
          </a:p>
        </p:txBody>
      </p:sp>
      <p:sp>
        <p:nvSpPr>
          <p:cNvPr id="3" name="Rectangle 2">
            <a:extLst>
              <a:ext uri="{FF2B5EF4-FFF2-40B4-BE49-F238E27FC236}">
                <a16:creationId xmlns:a16="http://schemas.microsoft.com/office/drawing/2014/main" id="{AEF5100A-D920-4F2C-9094-F92CCCBFD758}"/>
              </a:ext>
            </a:extLst>
          </p:cNvPr>
          <p:cNvSpPr/>
          <p:nvPr/>
        </p:nvSpPr>
        <p:spPr>
          <a:xfrm>
            <a:off x="902901" y="2628781"/>
            <a:ext cx="11660071" cy="2185214"/>
          </a:xfrm>
          <a:prstGeom prst="rect">
            <a:avLst/>
          </a:prstGeom>
        </p:spPr>
        <p:txBody>
          <a:bodyPr wrap="square">
            <a:spAutoFit/>
          </a:bodyPr>
          <a:lstStyle/>
          <a:p>
            <a:r>
              <a:rPr lang="en-US" sz="2800" dirty="0">
                <a:solidFill>
                  <a:srgbClr val="009997"/>
                </a:solidFill>
                <a:latin typeface="ComicSansMS"/>
              </a:rPr>
              <a:t>About </a:t>
            </a:r>
            <a:r>
              <a:rPr lang="en-US" sz="2800" dirty="0" err="1">
                <a:solidFill>
                  <a:srgbClr val="009997"/>
                </a:solidFill>
                <a:latin typeface="ComicSansMS"/>
              </a:rPr>
              <a:t>PyCurious</a:t>
            </a:r>
            <a:endParaRPr lang="en-US" sz="2800" dirty="0">
              <a:solidFill>
                <a:srgbClr val="009997"/>
              </a:solidFill>
              <a:latin typeface="ComicSansMS"/>
            </a:endParaRPr>
          </a:p>
          <a:p>
            <a:pPr marL="285750" indent="-285750">
              <a:buFont typeface="Arial" panose="020B0604020202020204" pitchFamily="34" charset="0"/>
              <a:buChar char="•"/>
            </a:pPr>
            <a:r>
              <a:rPr lang="en-US" dirty="0">
                <a:solidFill>
                  <a:prstClr val="black"/>
                </a:solidFill>
                <a:latin typeface="Calibri" panose="020F0502020204030204"/>
              </a:rPr>
              <a:t>Created by Dr. Ben Mather.</a:t>
            </a:r>
          </a:p>
          <a:p>
            <a:pPr marL="285750" indent="-285750">
              <a:buFont typeface="Arial" panose="020B0604020202020204" pitchFamily="34" charset="0"/>
              <a:buChar char="•"/>
            </a:pPr>
            <a:r>
              <a:rPr lang="en-US" dirty="0">
                <a:solidFill>
                  <a:prstClr val="black"/>
                </a:solidFill>
                <a:latin typeface="Calibri" panose="020F0502020204030204"/>
              </a:rPr>
              <a:t>Capable to calculate using Tanaka 1999 and </a:t>
            </a:r>
            <a:r>
              <a:rPr lang="en-US" dirty="0" err="1">
                <a:solidFill>
                  <a:prstClr val="black"/>
                </a:solidFill>
                <a:latin typeface="Calibri" panose="020F0502020204030204"/>
              </a:rPr>
              <a:t>Bouligand</a:t>
            </a:r>
            <a:r>
              <a:rPr lang="en-US" dirty="0">
                <a:solidFill>
                  <a:prstClr val="black"/>
                </a:solidFill>
                <a:latin typeface="Calibri" panose="020F0502020204030204"/>
              </a:rPr>
              <a:t> 2009</a:t>
            </a:r>
          </a:p>
          <a:p>
            <a:pPr marL="285750" indent="-285750">
              <a:buFont typeface="Arial" panose="020B0604020202020204" pitchFamily="34" charset="0"/>
              <a:buChar char="•"/>
            </a:pPr>
            <a:r>
              <a:rPr lang="en-US" dirty="0">
                <a:solidFill>
                  <a:prstClr val="black"/>
                </a:solidFill>
                <a:latin typeface="Calibri" panose="020F0502020204030204"/>
              </a:rPr>
              <a:t>Produce the uncertainty the result </a:t>
            </a:r>
          </a:p>
          <a:p>
            <a:pPr marL="285750" indent="-285750">
              <a:buFont typeface="Arial" panose="020B0604020202020204" pitchFamily="34" charset="0"/>
              <a:buChar char="•"/>
            </a:pPr>
            <a:r>
              <a:rPr lang="en-US" dirty="0">
                <a:solidFill>
                  <a:prstClr val="black"/>
                </a:solidFill>
                <a:latin typeface="Calibri" panose="020F0502020204030204"/>
              </a:rPr>
              <a:t>Full publication available here: </a:t>
            </a:r>
          </a:p>
          <a:p>
            <a:r>
              <a:rPr lang="en-US" b="0" i="0" dirty="0">
                <a:solidFill>
                  <a:srgbClr val="24292E"/>
                </a:solidFill>
                <a:effectLst/>
                <a:latin typeface="-apple-system"/>
              </a:rPr>
              <a:t>Mather, B. and </a:t>
            </a:r>
            <a:r>
              <a:rPr lang="en-US" b="0" i="0" dirty="0" err="1">
                <a:solidFill>
                  <a:srgbClr val="24292E"/>
                </a:solidFill>
                <a:effectLst/>
                <a:latin typeface="-apple-system"/>
              </a:rPr>
              <a:t>Delhaye</a:t>
            </a:r>
            <a:r>
              <a:rPr lang="en-US" b="0" i="0" dirty="0">
                <a:solidFill>
                  <a:srgbClr val="24292E"/>
                </a:solidFill>
                <a:effectLst/>
                <a:latin typeface="-apple-system"/>
              </a:rPr>
              <a:t>, R. (2019). </a:t>
            </a:r>
            <a:r>
              <a:rPr lang="en-US" b="0" i="0" dirty="0" err="1">
                <a:solidFill>
                  <a:srgbClr val="24292E"/>
                </a:solidFill>
                <a:effectLst/>
                <a:latin typeface="-apple-system"/>
              </a:rPr>
              <a:t>PyCurious</a:t>
            </a:r>
            <a:r>
              <a:rPr lang="en-US" b="0" i="0" dirty="0">
                <a:solidFill>
                  <a:srgbClr val="24292E"/>
                </a:solidFill>
                <a:effectLst/>
                <a:latin typeface="-apple-system"/>
              </a:rPr>
              <a:t>: A Python module for computing the Curie depth from the magnetic anomaly. </a:t>
            </a:r>
            <a:r>
              <a:rPr lang="en-US" b="0" i="1" dirty="0">
                <a:solidFill>
                  <a:srgbClr val="24292E"/>
                </a:solidFill>
                <a:effectLst/>
                <a:latin typeface="-apple-system"/>
              </a:rPr>
              <a:t>Journal of Open Source Software</a:t>
            </a:r>
            <a:r>
              <a:rPr lang="en-US" b="0" i="0" dirty="0">
                <a:solidFill>
                  <a:srgbClr val="24292E"/>
                </a:solidFill>
                <a:effectLst/>
                <a:latin typeface="-apple-system"/>
              </a:rPr>
              <a:t>, 4(39), 1544, </a:t>
            </a:r>
            <a:r>
              <a:rPr lang="en-US" b="0" i="0" u="none" strike="noStrike" dirty="0">
                <a:effectLst/>
                <a:latin typeface="-apple-system"/>
                <a:hlinkClick r:id="rId3"/>
              </a:rPr>
              <a:t>https://doi.org/10.21105/joss.01544</a:t>
            </a:r>
            <a:endParaRPr lang="en-US"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98CBAB08-89B2-41FC-87AF-6D08D6EF33FC}"/>
              </a:ext>
            </a:extLst>
          </p:cNvPr>
          <p:cNvSpPr txBox="1"/>
          <p:nvPr/>
        </p:nvSpPr>
        <p:spPr>
          <a:xfrm>
            <a:off x="816529" y="1053584"/>
            <a:ext cx="6243636" cy="369332"/>
          </a:xfrm>
          <a:prstGeom prst="rect">
            <a:avLst/>
          </a:prstGeom>
          <a:noFill/>
        </p:spPr>
        <p:txBody>
          <a:bodyPr wrap="square">
            <a:spAutoFit/>
          </a:bodyPr>
          <a:lstStyle/>
          <a:p>
            <a:r>
              <a:rPr lang="en-US" dirty="0">
                <a:solidFill>
                  <a:schemeClr val="bg1"/>
                </a:solidFill>
              </a:rPr>
              <a:t>https://github.com/brmather/pycurious</a:t>
            </a:r>
          </a:p>
        </p:txBody>
      </p:sp>
      <p:grpSp>
        <p:nvGrpSpPr>
          <p:cNvPr id="5" name="Group 4">
            <a:extLst>
              <a:ext uri="{FF2B5EF4-FFF2-40B4-BE49-F238E27FC236}">
                <a16:creationId xmlns:a16="http://schemas.microsoft.com/office/drawing/2014/main" id="{FA61DC49-99A6-4685-A6AE-53F9AD729FA4}"/>
              </a:ext>
            </a:extLst>
          </p:cNvPr>
          <p:cNvGrpSpPr/>
          <p:nvPr/>
        </p:nvGrpSpPr>
        <p:grpSpPr>
          <a:xfrm>
            <a:off x="902901" y="1422916"/>
            <a:ext cx="3148625" cy="1020787"/>
            <a:chOff x="2644796" y="4568480"/>
            <a:chExt cx="4239426" cy="1374425"/>
          </a:xfrm>
        </p:grpSpPr>
        <p:pic>
          <p:nvPicPr>
            <p:cNvPr id="6" name="Google Shape;151;p24">
              <a:extLst>
                <a:ext uri="{FF2B5EF4-FFF2-40B4-BE49-F238E27FC236}">
                  <a16:creationId xmlns:a16="http://schemas.microsoft.com/office/drawing/2014/main" id="{67143927-7A38-44D2-83B3-C40D059CCE6A}"/>
                </a:ext>
              </a:extLst>
            </p:cNvPr>
            <p:cNvPicPr preferRelativeResize="0"/>
            <p:nvPr/>
          </p:nvPicPr>
          <p:blipFill>
            <a:blip r:embed="rId4">
              <a:alphaModFix/>
            </a:blip>
            <a:stretch>
              <a:fillRect/>
            </a:stretch>
          </p:blipFill>
          <p:spPr>
            <a:xfrm>
              <a:off x="2644796" y="4568480"/>
              <a:ext cx="4239426" cy="1374425"/>
            </a:xfrm>
            <a:prstGeom prst="rect">
              <a:avLst/>
            </a:prstGeom>
            <a:noFill/>
            <a:ln>
              <a:noFill/>
            </a:ln>
          </p:spPr>
        </p:pic>
        <p:pic>
          <p:nvPicPr>
            <p:cNvPr id="8" name="Google Shape;150;p24">
              <a:extLst>
                <a:ext uri="{FF2B5EF4-FFF2-40B4-BE49-F238E27FC236}">
                  <a16:creationId xmlns:a16="http://schemas.microsoft.com/office/drawing/2014/main" id="{023C3DA2-BEA2-4FEE-83B2-F55B65260600}"/>
                </a:ext>
              </a:extLst>
            </p:cNvPr>
            <p:cNvPicPr preferRelativeResize="0"/>
            <p:nvPr/>
          </p:nvPicPr>
          <p:blipFill>
            <a:blip r:embed="rId5">
              <a:alphaModFix/>
            </a:blip>
            <a:stretch>
              <a:fillRect/>
            </a:stretch>
          </p:blipFill>
          <p:spPr>
            <a:xfrm>
              <a:off x="6313788" y="4623599"/>
              <a:ext cx="483294" cy="483294"/>
            </a:xfrm>
            <a:prstGeom prst="rect">
              <a:avLst/>
            </a:prstGeom>
            <a:noFill/>
            <a:ln>
              <a:noFill/>
            </a:ln>
          </p:spPr>
        </p:pic>
      </p:grpSp>
      <p:pic>
        <p:nvPicPr>
          <p:cNvPr id="9" name="Picture 8">
            <a:extLst>
              <a:ext uri="{FF2B5EF4-FFF2-40B4-BE49-F238E27FC236}">
                <a16:creationId xmlns:a16="http://schemas.microsoft.com/office/drawing/2014/main" id="{A0708D3C-3B5F-420D-B9B4-186769180902}"/>
              </a:ext>
            </a:extLst>
          </p:cNvPr>
          <p:cNvPicPr>
            <a:picLocks noChangeAspect="1"/>
          </p:cNvPicPr>
          <p:nvPr/>
        </p:nvPicPr>
        <p:blipFill rotWithShape="1">
          <a:blip r:embed="rId6">
            <a:clrChange>
              <a:clrFrom>
                <a:srgbClr val="F7F7F7"/>
              </a:clrFrom>
              <a:clrTo>
                <a:srgbClr val="F7F7F7">
                  <a:alpha val="0"/>
                </a:srgbClr>
              </a:clrTo>
            </a:clrChange>
          </a:blip>
          <a:srcRect l="4799" t="4435" r="2124" b="1523"/>
          <a:stretch/>
        </p:blipFill>
        <p:spPr>
          <a:xfrm>
            <a:off x="6972034" y="1045838"/>
            <a:ext cx="1718268" cy="2055008"/>
          </a:xfrm>
          <a:prstGeom prst="rect">
            <a:avLst/>
          </a:prstGeom>
        </p:spPr>
      </p:pic>
      <p:pic>
        <p:nvPicPr>
          <p:cNvPr id="1026" name="Picture 2" descr="Universitas Sydney - Wikipedia bahasa Indonesia, ensiklopedia bebas">
            <a:extLst>
              <a:ext uri="{FF2B5EF4-FFF2-40B4-BE49-F238E27FC236}">
                <a16:creationId xmlns:a16="http://schemas.microsoft.com/office/drawing/2014/main" id="{0038B82F-DEC3-4442-BC31-781799A1F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6070" y="1571615"/>
            <a:ext cx="2079739" cy="72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2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93DA1-304E-47E2-ACC1-8BE5BF6F1715}"/>
              </a:ext>
            </a:extLst>
          </p:cNvPr>
          <p:cNvSpPr txBox="1"/>
          <p:nvPr/>
        </p:nvSpPr>
        <p:spPr>
          <a:xfrm>
            <a:off x="812465" y="564306"/>
            <a:ext cx="4319372" cy="584775"/>
          </a:xfrm>
          <a:prstGeom prst="rect">
            <a:avLst/>
          </a:prstGeom>
          <a:noFill/>
        </p:spPr>
        <p:txBody>
          <a:bodyPr wrap="square" rtlCol="0">
            <a:spAutoFit/>
          </a:bodyPr>
          <a:lstStyle/>
          <a:p>
            <a:r>
              <a:rPr lang="en-US" sz="3200" b="1" dirty="0" err="1">
                <a:solidFill>
                  <a:schemeClr val="bg1"/>
                </a:solidFill>
                <a:latin typeface="Oswald "/>
                <a:cs typeface="Times New Roman" panose="02020603050405020304" pitchFamily="18" charset="0"/>
              </a:rPr>
              <a:t>PyCurious</a:t>
            </a:r>
            <a:endParaRPr lang="en-US" sz="3200" b="1" dirty="0">
              <a:solidFill>
                <a:schemeClr val="bg1"/>
              </a:solidFill>
              <a:latin typeface="Oswald "/>
              <a:cs typeface="Times New Roman" panose="02020603050405020304" pitchFamily="18" charset="0"/>
            </a:endParaRPr>
          </a:p>
        </p:txBody>
      </p:sp>
      <p:pic>
        <p:nvPicPr>
          <p:cNvPr id="4" name="Google Shape;147;p24">
            <a:extLst>
              <a:ext uri="{FF2B5EF4-FFF2-40B4-BE49-F238E27FC236}">
                <a16:creationId xmlns:a16="http://schemas.microsoft.com/office/drawing/2014/main" id="{897C64AA-E3B2-4622-B2EC-C28FADD55310}"/>
              </a:ext>
            </a:extLst>
          </p:cNvPr>
          <p:cNvPicPr preferRelativeResize="0"/>
          <p:nvPr/>
        </p:nvPicPr>
        <p:blipFill>
          <a:blip r:embed="rId3">
            <a:alphaModFix/>
          </a:blip>
          <a:stretch>
            <a:fillRect/>
          </a:stretch>
        </p:blipFill>
        <p:spPr>
          <a:xfrm>
            <a:off x="1268425" y="1869601"/>
            <a:ext cx="4085499" cy="4085499"/>
          </a:xfrm>
          <a:prstGeom prst="rect">
            <a:avLst/>
          </a:prstGeom>
          <a:noFill/>
          <a:ln>
            <a:noFill/>
          </a:ln>
        </p:spPr>
      </p:pic>
      <p:pic>
        <p:nvPicPr>
          <p:cNvPr id="7" name="Google Shape;151;p24">
            <a:extLst>
              <a:ext uri="{FF2B5EF4-FFF2-40B4-BE49-F238E27FC236}">
                <a16:creationId xmlns:a16="http://schemas.microsoft.com/office/drawing/2014/main" id="{B829302D-96A6-4CC6-8F6A-0FAFA706778A}"/>
              </a:ext>
            </a:extLst>
          </p:cNvPr>
          <p:cNvPicPr preferRelativeResize="0"/>
          <p:nvPr/>
        </p:nvPicPr>
        <p:blipFill>
          <a:blip r:embed="rId4">
            <a:alphaModFix/>
          </a:blip>
          <a:stretch>
            <a:fillRect/>
          </a:stretch>
        </p:blipFill>
        <p:spPr>
          <a:xfrm>
            <a:off x="5998351" y="1869601"/>
            <a:ext cx="5652568" cy="1832567"/>
          </a:xfrm>
          <a:prstGeom prst="rect">
            <a:avLst/>
          </a:prstGeom>
          <a:noFill/>
          <a:ln>
            <a:noFill/>
          </a:ln>
        </p:spPr>
      </p:pic>
      <p:pic>
        <p:nvPicPr>
          <p:cNvPr id="9" name="Picture 8">
            <a:extLst>
              <a:ext uri="{FF2B5EF4-FFF2-40B4-BE49-F238E27FC236}">
                <a16:creationId xmlns:a16="http://schemas.microsoft.com/office/drawing/2014/main" id="{835F9609-6B2F-4822-9320-DA38203E8047}"/>
              </a:ext>
            </a:extLst>
          </p:cNvPr>
          <p:cNvPicPr>
            <a:picLocks noChangeAspect="1"/>
          </p:cNvPicPr>
          <p:nvPr/>
        </p:nvPicPr>
        <p:blipFill>
          <a:blip r:embed="rId5"/>
          <a:stretch>
            <a:fillRect/>
          </a:stretch>
        </p:blipFill>
        <p:spPr>
          <a:xfrm>
            <a:off x="5998351" y="1806998"/>
            <a:ext cx="5531428" cy="1832567"/>
          </a:xfrm>
          <a:prstGeom prst="rect">
            <a:avLst/>
          </a:prstGeom>
        </p:spPr>
      </p:pic>
      <p:sp>
        <p:nvSpPr>
          <p:cNvPr id="11" name="TextBox 10">
            <a:extLst>
              <a:ext uri="{FF2B5EF4-FFF2-40B4-BE49-F238E27FC236}">
                <a16:creationId xmlns:a16="http://schemas.microsoft.com/office/drawing/2014/main" id="{160E5F9E-3748-4944-8A32-1FEA02057DD2}"/>
              </a:ext>
            </a:extLst>
          </p:cNvPr>
          <p:cNvSpPr txBox="1"/>
          <p:nvPr/>
        </p:nvSpPr>
        <p:spPr>
          <a:xfrm flipH="1">
            <a:off x="9620406" y="3486201"/>
            <a:ext cx="2136739" cy="369332"/>
          </a:xfrm>
          <a:prstGeom prst="rect">
            <a:avLst/>
          </a:prstGeom>
          <a:noFill/>
        </p:spPr>
        <p:txBody>
          <a:bodyPr wrap="square" rtlCol="0">
            <a:spAutoFit/>
          </a:bodyPr>
          <a:lstStyle/>
          <a:p>
            <a:r>
              <a:rPr lang="en-ID" dirty="0">
                <a:solidFill>
                  <a:schemeClr val="bg1"/>
                </a:solidFill>
              </a:rPr>
              <a:t>(</a:t>
            </a:r>
            <a:r>
              <a:rPr lang="en-ID" dirty="0" err="1">
                <a:solidFill>
                  <a:schemeClr val="bg1"/>
                </a:solidFill>
              </a:rPr>
              <a:t>Bouligand</a:t>
            </a:r>
            <a:r>
              <a:rPr lang="en-ID" dirty="0">
                <a:solidFill>
                  <a:schemeClr val="bg1"/>
                </a:solidFill>
              </a:rPr>
              <a:t>, 2009)</a:t>
            </a:r>
            <a:endParaRPr lang="en-US" dirty="0">
              <a:solidFill>
                <a:schemeClr val="bg1"/>
              </a:solidFill>
            </a:endParaRPr>
          </a:p>
        </p:txBody>
      </p:sp>
      <p:sp>
        <p:nvSpPr>
          <p:cNvPr id="8" name="Rectangle 7">
            <a:extLst>
              <a:ext uri="{FF2B5EF4-FFF2-40B4-BE49-F238E27FC236}">
                <a16:creationId xmlns:a16="http://schemas.microsoft.com/office/drawing/2014/main" id="{910E8BAA-8374-41A9-8B29-82252B166A73}"/>
              </a:ext>
            </a:extLst>
          </p:cNvPr>
          <p:cNvSpPr/>
          <p:nvPr/>
        </p:nvSpPr>
        <p:spPr>
          <a:xfrm>
            <a:off x="812465" y="1073936"/>
            <a:ext cx="11660071" cy="523220"/>
          </a:xfrm>
          <a:prstGeom prst="rect">
            <a:avLst/>
          </a:prstGeom>
        </p:spPr>
        <p:txBody>
          <a:bodyPr wrap="square">
            <a:spAutoFit/>
          </a:bodyPr>
          <a:lstStyle/>
          <a:p>
            <a:r>
              <a:rPr lang="en-US" sz="2800" dirty="0">
                <a:solidFill>
                  <a:srgbClr val="009997"/>
                </a:solidFill>
                <a:latin typeface="ComicSansMS"/>
              </a:rPr>
              <a:t>How to use it?</a:t>
            </a:r>
          </a:p>
        </p:txBody>
      </p:sp>
      <p:pic>
        <p:nvPicPr>
          <p:cNvPr id="10" name="Google Shape;135;p23">
            <a:extLst>
              <a:ext uri="{FF2B5EF4-FFF2-40B4-BE49-F238E27FC236}">
                <a16:creationId xmlns:a16="http://schemas.microsoft.com/office/drawing/2014/main" id="{E63BBAD7-CB18-4CD0-AE9A-2E3A385FD229}"/>
              </a:ext>
            </a:extLst>
          </p:cNvPr>
          <p:cNvPicPr preferRelativeResize="0"/>
          <p:nvPr/>
        </p:nvPicPr>
        <p:blipFill>
          <a:blip r:embed="rId6">
            <a:alphaModFix/>
          </a:blip>
          <a:stretch>
            <a:fillRect/>
          </a:stretch>
        </p:blipFill>
        <p:spPr>
          <a:xfrm>
            <a:off x="6159091" y="3849407"/>
            <a:ext cx="5079112" cy="2167870"/>
          </a:xfrm>
          <a:prstGeom prst="rect">
            <a:avLst/>
          </a:prstGeom>
          <a:noFill/>
          <a:ln>
            <a:noFill/>
          </a:ln>
        </p:spPr>
      </p:pic>
      <p:pic>
        <p:nvPicPr>
          <p:cNvPr id="13" name="Picture 12">
            <a:extLst>
              <a:ext uri="{FF2B5EF4-FFF2-40B4-BE49-F238E27FC236}">
                <a16:creationId xmlns:a16="http://schemas.microsoft.com/office/drawing/2014/main" id="{D94C2E1A-5C15-46AD-A631-DE653C6832FA}"/>
              </a:ext>
            </a:extLst>
          </p:cNvPr>
          <p:cNvPicPr>
            <a:picLocks noChangeAspect="1"/>
          </p:cNvPicPr>
          <p:nvPr/>
        </p:nvPicPr>
        <p:blipFill>
          <a:blip r:embed="rId7"/>
          <a:stretch>
            <a:fillRect/>
          </a:stretch>
        </p:blipFill>
        <p:spPr>
          <a:xfrm>
            <a:off x="6941443" y="-57201"/>
            <a:ext cx="3645243" cy="6858000"/>
          </a:xfrm>
          <a:prstGeom prst="rect">
            <a:avLst/>
          </a:prstGeom>
        </p:spPr>
      </p:pic>
    </p:spTree>
    <p:extLst>
      <p:ext uri="{BB962C8B-B14F-4D97-AF65-F5344CB8AC3E}">
        <p14:creationId xmlns:p14="http://schemas.microsoft.com/office/powerpoint/2010/main" val="18419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93DA1-304E-47E2-ACC1-8BE5BF6F1715}"/>
              </a:ext>
            </a:extLst>
          </p:cNvPr>
          <p:cNvSpPr txBox="1"/>
          <p:nvPr/>
        </p:nvSpPr>
        <p:spPr>
          <a:xfrm>
            <a:off x="812465" y="564306"/>
            <a:ext cx="4319372" cy="584775"/>
          </a:xfrm>
          <a:prstGeom prst="rect">
            <a:avLst/>
          </a:prstGeom>
          <a:noFill/>
        </p:spPr>
        <p:txBody>
          <a:bodyPr wrap="square" rtlCol="0">
            <a:spAutoFit/>
          </a:bodyPr>
          <a:lstStyle/>
          <a:p>
            <a:r>
              <a:rPr lang="en-US" sz="3200" b="1" dirty="0" err="1">
                <a:solidFill>
                  <a:schemeClr val="bg1"/>
                </a:solidFill>
                <a:latin typeface="Oswald "/>
                <a:cs typeface="Times New Roman" panose="02020603050405020304" pitchFamily="18" charset="0"/>
              </a:rPr>
              <a:t>PyCurious</a:t>
            </a:r>
            <a:endParaRPr lang="en-US" sz="3200" b="1" dirty="0">
              <a:solidFill>
                <a:schemeClr val="bg1"/>
              </a:solidFill>
              <a:latin typeface="Oswald "/>
              <a:cs typeface="Times New Roman" panose="02020603050405020304" pitchFamily="18" charset="0"/>
            </a:endParaRPr>
          </a:p>
        </p:txBody>
      </p:sp>
      <p:pic>
        <p:nvPicPr>
          <p:cNvPr id="11" name="Google Shape;157;p25">
            <a:extLst>
              <a:ext uri="{FF2B5EF4-FFF2-40B4-BE49-F238E27FC236}">
                <a16:creationId xmlns:a16="http://schemas.microsoft.com/office/drawing/2014/main" id="{337217FF-E2E1-40E1-9FAF-BB78CACC7C7C}"/>
              </a:ext>
            </a:extLst>
          </p:cNvPr>
          <p:cNvPicPr preferRelativeResize="0"/>
          <p:nvPr/>
        </p:nvPicPr>
        <p:blipFill rotWithShape="1">
          <a:blip r:embed="rId3">
            <a:alphaModFix/>
          </a:blip>
          <a:srcRect t="18129" r="14697"/>
          <a:stretch/>
        </p:blipFill>
        <p:spPr>
          <a:xfrm>
            <a:off x="954064" y="1373575"/>
            <a:ext cx="5940168" cy="4743450"/>
          </a:xfrm>
          <a:prstGeom prst="rect">
            <a:avLst/>
          </a:prstGeom>
          <a:noFill/>
          <a:ln>
            <a:noFill/>
          </a:ln>
        </p:spPr>
      </p:pic>
      <p:pic>
        <p:nvPicPr>
          <p:cNvPr id="12" name="Google Shape;147;p24">
            <a:extLst>
              <a:ext uri="{FF2B5EF4-FFF2-40B4-BE49-F238E27FC236}">
                <a16:creationId xmlns:a16="http://schemas.microsoft.com/office/drawing/2014/main" id="{484D6A80-9C03-4701-85A0-B858723E01E1}"/>
              </a:ext>
            </a:extLst>
          </p:cNvPr>
          <p:cNvPicPr preferRelativeResize="0"/>
          <p:nvPr/>
        </p:nvPicPr>
        <p:blipFill>
          <a:blip r:embed="rId4">
            <a:alphaModFix/>
          </a:blip>
          <a:stretch>
            <a:fillRect/>
          </a:stretch>
        </p:blipFill>
        <p:spPr>
          <a:xfrm>
            <a:off x="7259650" y="2031526"/>
            <a:ext cx="4085499" cy="4085499"/>
          </a:xfrm>
          <a:prstGeom prst="rect">
            <a:avLst/>
          </a:prstGeom>
          <a:noFill/>
          <a:ln>
            <a:noFill/>
          </a:ln>
        </p:spPr>
      </p:pic>
      <p:sp>
        <p:nvSpPr>
          <p:cNvPr id="13" name="Google Shape;149;p24">
            <a:extLst>
              <a:ext uri="{FF2B5EF4-FFF2-40B4-BE49-F238E27FC236}">
                <a16:creationId xmlns:a16="http://schemas.microsoft.com/office/drawing/2014/main" id="{A9FED239-59B9-41DF-A57C-92F64DFC28E0}"/>
              </a:ext>
            </a:extLst>
          </p:cNvPr>
          <p:cNvSpPr/>
          <p:nvPr/>
        </p:nvSpPr>
        <p:spPr>
          <a:xfrm>
            <a:off x="6991083" y="1557226"/>
            <a:ext cx="1392400" cy="13464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88D3BEE5-70BF-42B9-B732-1EC3EFBC3D9A}"/>
              </a:ext>
            </a:extLst>
          </p:cNvPr>
          <p:cNvPicPr>
            <a:picLocks noChangeAspect="1"/>
          </p:cNvPicPr>
          <p:nvPr/>
        </p:nvPicPr>
        <p:blipFill>
          <a:blip r:embed="rId5"/>
          <a:stretch>
            <a:fillRect/>
          </a:stretch>
        </p:blipFill>
        <p:spPr>
          <a:xfrm>
            <a:off x="3222732" y="657226"/>
            <a:ext cx="3530583" cy="716350"/>
          </a:xfrm>
          <a:prstGeom prst="rect">
            <a:avLst/>
          </a:prstGeom>
        </p:spPr>
      </p:pic>
      <p:pic>
        <p:nvPicPr>
          <p:cNvPr id="15" name="Google Shape;159;p25">
            <a:extLst>
              <a:ext uri="{FF2B5EF4-FFF2-40B4-BE49-F238E27FC236}">
                <a16:creationId xmlns:a16="http://schemas.microsoft.com/office/drawing/2014/main" id="{CD244DFE-E4AB-405B-89E0-B9785603A216}"/>
              </a:ext>
            </a:extLst>
          </p:cNvPr>
          <p:cNvPicPr preferRelativeResize="0"/>
          <p:nvPr/>
        </p:nvPicPr>
        <p:blipFill>
          <a:blip r:embed="rId6">
            <a:alphaModFix/>
          </a:blip>
          <a:stretch>
            <a:fillRect/>
          </a:stretch>
        </p:blipFill>
        <p:spPr>
          <a:xfrm>
            <a:off x="7598733" y="2159184"/>
            <a:ext cx="3639203" cy="3830182"/>
          </a:xfrm>
          <a:prstGeom prst="rect">
            <a:avLst/>
          </a:prstGeom>
          <a:noFill/>
          <a:ln>
            <a:noFill/>
          </a:ln>
        </p:spPr>
      </p:pic>
    </p:spTree>
    <p:extLst>
      <p:ext uri="{BB962C8B-B14F-4D97-AF65-F5344CB8AC3E}">
        <p14:creationId xmlns:p14="http://schemas.microsoft.com/office/powerpoint/2010/main" val="33604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01511 -0.0206 L 0.27982 -0.02569 L -0.01003 0.07292 L 0.27044 0.06875 L -0.00938 0.19699 L 0.26966 0.18681 L -0.01511 0.53727 L 0.27825 0.52801 L 0.27904 0.52801 " pathEditMode="relative" rAng="0" ptsTypes="AAAAAAAAA">
                                      <p:cBhvr>
                                        <p:cTn id="11" dur="7000" fill="hold"/>
                                        <p:tgtEl>
                                          <p:spTgt spid="13"/>
                                        </p:tgtEl>
                                        <p:attrNameLst>
                                          <p:attrName>ppt_x</p:attrName>
                                          <p:attrName>ppt_y</p:attrName>
                                        </p:attrNameLst>
                                      </p:cBhvr>
                                      <p:rCtr x="14740" y="27639"/>
                                    </p:animMotion>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3"/>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12"/>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5036</TotalTime>
  <Words>371</Words>
  <Application>Microsoft Office PowerPoint</Application>
  <PresentationFormat>Widescreen</PresentationFormat>
  <Paragraphs>59</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ArgentSans-LightItalic</vt:lpstr>
      <vt:lpstr>Arial</vt:lpstr>
      <vt:lpstr>Calibri</vt:lpstr>
      <vt:lpstr>ComicSansMS</vt:lpstr>
      <vt:lpstr>Oswald </vt:lpstr>
      <vt:lpstr>Roboto</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Izzul Qudsi</dc:creator>
  <cp:lastModifiedBy>Vian</cp:lastModifiedBy>
  <cp:revision>117</cp:revision>
  <dcterms:created xsi:type="dcterms:W3CDTF">2020-12-01T02:54:42Z</dcterms:created>
  <dcterms:modified xsi:type="dcterms:W3CDTF">2021-04-23T05:54:30Z</dcterms:modified>
</cp:coreProperties>
</file>