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64d1423e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0464d1423e_2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464d1423e_2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464d1423e_2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64d1423e_2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464d1423e_2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464d1423e_2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464d1423e_2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464d1423e_2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464d1423e_2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464d1423e_2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464d1423e_2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464d1423e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464d1423e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464d1423e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464d1423e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464d1423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464d1423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464d1423e_2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464d1423e_2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13" name="Google Shape;13;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 name="Google Shape;14;p2"/>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p:txBody>
      </p:sp>
      <p:sp>
        <p:nvSpPr>
          <p:cNvPr id="15" name="Google Shape;15;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1" name="Google Shape;91;p11"/>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92" name="Google Shape;92;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96" name="Google Shape;96;p1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12"/>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1" name="Google Shape;10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7" name="Google Shape;107;p13"/>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8" name="Google Shape;108;p13"/>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9" name="Google Shape;10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13" name="Google Shape;113;p1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7" name="Google Shape;117;p14"/>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18" name="Google Shape;118;p14"/>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19" name="Google Shape;119;p14"/>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20" name="Google Shape;120;p14"/>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1" name="Google Shape;12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25" name="Google Shape;125;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9" name="Google Shape;12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33" name="Google Shape;133;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37" name="Google Shape;137;p16"/>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138" name="Google Shape;138;p16"/>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39" name="Google Shape;13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16"/>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43" name="Google Shape;143;p16"/>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47" name="Google Shape;147;p17"/>
          <p:cNvSpPr/>
          <p:nvPr>
            <p:ph idx="2" type="pic"/>
          </p:nvPr>
        </p:nvSpPr>
        <p:spPr>
          <a:xfrm>
            <a:off x="3886200" y="742950"/>
            <a:ext cx="4629300" cy="3657600"/>
          </a:xfrm>
          <a:prstGeom prst="rect">
            <a:avLst/>
          </a:prstGeom>
          <a:noFill/>
          <a:ln>
            <a:noFill/>
          </a:ln>
        </p:spPr>
      </p:sp>
      <p:sp>
        <p:nvSpPr>
          <p:cNvPr id="148" name="Google Shape;14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17"/>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52" name="Google Shape;152;p17"/>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53" name="Google Shape;153;p17"/>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7" name="Google Shape;157;p18"/>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58" name="Google Shape;15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62" name="Google Shape;162;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type="twoObj">
  <p:cSld name="TWO_OBJECTS">
    <p:spTree>
      <p:nvGrpSpPr>
        <p:cNvPr id="164" name="Shape 164"/>
        <p:cNvGrpSpPr/>
        <p:nvPr/>
      </p:nvGrpSpPr>
      <p:grpSpPr>
        <a:xfrm>
          <a:off x="0" y="0"/>
          <a:ext cx="0" cy="0"/>
          <a:chOff x="0" y="0"/>
          <a:chExt cx="0" cy="0"/>
        </a:xfrm>
      </p:grpSpPr>
      <p:sp>
        <p:nvSpPr>
          <p:cNvPr id="165" name="Google Shape;165;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7" name="Google Shape;167;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0" name="Google Shape;17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1" name="Google Shape;21;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23" name="Google Shape;23;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26" name="Google Shape;26;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30" name="Google Shape;30;p4"/>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31" name="Google Shape;31;p4"/>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32" name="Google Shape;32;p4"/>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33" name="Google Shape;33;p4"/>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34" name="Google Shape;34;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38" name="Google Shape;38;p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9" name="Google Shape;39;p4"/>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pic>
        <p:nvPicPr>
          <p:cNvPr id="41" name="Google Shape;41;p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2" name="Google Shape;42;p5"/>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4500"/>
              <a:buFont typeface="Quattrocento Sans"/>
              <a:buNone/>
              <a:defRPr b="0"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5"/>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3F3F3F"/>
              </a:buClr>
              <a:buSzPts val="1800"/>
              <a:buNone/>
              <a:defRPr sz="1800">
                <a:solidFill>
                  <a:srgbClr val="3F3F3F"/>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44" name="Google Shape;44;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6" name="Google Shape;46;p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9" name="Google Shape;49;p6"/>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50" name="Google Shape;50;p6"/>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51" name="Google Shape;51;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55" name="Google Shape;55;p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59" name="Google Shape;59;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63" name="Google Shape;63;p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71" name="Google Shape;71;p9"/>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9"/>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73" name="Google Shape;73;p9"/>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74" name="Google Shape;74;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81" name="Google Shape;81;p10"/>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0"/>
          <p:cNvSpPr/>
          <p:nvPr>
            <p:ph idx="2" type="pic"/>
          </p:nvPr>
        </p:nvSpPr>
        <p:spPr>
          <a:xfrm>
            <a:off x="3886200" y="742950"/>
            <a:ext cx="4629300" cy="3657600"/>
          </a:xfrm>
          <a:prstGeom prst="rect">
            <a:avLst/>
          </a:prstGeom>
          <a:noFill/>
          <a:ln>
            <a:noFill/>
          </a:ln>
        </p:spPr>
      </p:sp>
      <p:sp>
        <p:nvSpPr>
          <p:cNvPr id="83" name="Google Shape;83;p10"/>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84" name="Google Shape;84;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zdnet.com/article/play-store-identified-as-main-distribution-vector-for-most-android-malware/" TargetMode="Externa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l.acm.org/doi/abs/10.1145/3021460.3021485" TargetMode="External"/><Relationship Id="rId4" Type="http://schemas.openxmlformats.org/officeDocument/2006/relationships/hyperlink" Target="https://dl.acm.org/doi/abs/10.1145/3021460.302148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eeexplore.ieee.org/abstract/document/6735264" TargetMode="External"/><Relationship Id="rId4" Type="http://schemas.openxmlformats.org/officeDocument/2006/relationships/hyperlink" Target="https://ieeexplore.ieee.org/abstract/document/673526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saurabhshahane/android-permission-dataset/downlo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subTitle"/>
          </p:nvPr>
        </p:nvSpPr>
        <p:spPr>
          <a:xfrm>
            <a:off x="4450950" y="2376600"/>
            <a:ext cx="3731700" cy="12810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800"/>
              </a:spcBef>
              <a:spcAft>
                <a:spcPts val="0"/>
              </a:spcAft>
              <a:buSzPts val="1800"/>
              <a:buNone/>
            </a:pPr>
            <a:r>
              <a:rPr b="1" lang="en" sz="1500">
                <a:latin typeface="Georgia"/>
                <a:ea typeface="Georgia"/>
                <a:cs typeface="Georgia"/>
                <a:sym typeface="Georgia"/>
              </a:rPr>
              <a:t>Group - 38</a:t>
            </a:r>
            <a:endParaRPr b="1" sz="1500">
              <a:latin typeface="Georgia"/>
              <a:ea typeface="Georgia"/>
              <a:cs typeface="Georgia"/>
              <a:sym typeface="Georgia"/>
            </a:endParaRPr>
          </a:p>
          <a:p>
            <a:pPr indent="0" lvl="0" marL="0" rtl="0" algn="r">
              <a:lnSpc>
                <a:spcPct val="90000"/>
              </a:lnSpc>
              <a:spcBef>
                <a:spcPts val="1000"/>
              </a:spcBef>
              <a:spcAft>
                <a:spcPts val="0"/>
              </a:spcAft>
              <a:buSzPts val="1800"/>
              <a:buNone/>
            </a:pPr>
            <a:r>
              <a:rPr lang="en" sz="1500">
                <a:latin typeface="Georgia"/>
                <a:ea typeface="Georgia"/>
                <a:cs typeface="Georgia"/>
                <a:sym typeface="Georgia"/>
              </a:rPr>
              <a:t>Abhimanyu 2019226</a:t>
            </a:r>
            <a:endParaRPr sz="1500">
              <a:latin typeface="Georgia"/>
              <a:ea typeface="Georgia"/>
              <a:cs typeface="Georgia"/>
              <a:sym typeface="Georgia"/>
            </a:endParaRPr>
          </a:p>
          <a:p>
            <a:pPr indent="0" lvl="0" marL="0" rtl="0" algn="r">
              <a:lnSpc>
                <a:spcPct val="90000"/>
              </a:lnSpc>
              <a:spcBef>
                <a:spcPts val="800"/>
              </a:spcBef>
              <a:spcAft>
                <a:spcPts val="0"/>
              </a:spcAft>
              <a:buSzPts val="1800"/>
              <a:buNone/>
            </a:pPr>
            <a:r>
              <a:rPr lang="en" sz="1500">
                <a:latin typeface="Georgia"/>
                <a:ea typeface="Georgia"/>
                <a:cs typeface="Georgia"/>
                <a:sym typeface="Georgia"/>
              </a:rPr>
              <a:t>Pankaj 2019262</a:t>
            </a:r>
            <a:endParaRPr sz="1500">
              <a:latin typeface="Georgia"/>
              <a:ea typeface="Georgia"/>
              <a:cs typeface="Georgia"/>
              <a:sym typeface="Georgia"/>
            </a:endParaRPr>
          </a:p>
          <a:p>
            <a:pPr indent="0" lvl="0" marL="0" rtl="0" algn="r">
              <a:lnSpc>
                <a:spcPct val="90000"/>
              </a:lnSpc>
              <a:spcBef>
                <a:spcPts val="800"/>
              </a:spcBef>
              <a:spcAft>
                <a:spcPts val="0"/>
              </a:spcAft>
              <a:buSzPts val="1800"/>
              <a:buNone/>
            </a:pPr>
            <a:r>
              <a:rPr lang="en" sz="1500">
                <a:latin typeface="Georgia"/>
                <a:ea typeface="Georgia"/>
                <a:cs typeface="Georgia"/>
                <a:sym typeface="Georgia"/>
              </a:rPr>
              <a:t>Shubham 2019275</a:t>
            </a:r>
            <a:endParaRPr sz="1500">
              <a:latin typeface="Georgia"/>
              <a:ea typeface="Georgia"/>
              <a:cs typeface="Georgia"/>
              <a:sym typeface="Georgia"/>
            </a:endParaRPr>
          </a:p>
          <a:p>
            <a:pPr indent="0" lvl="0" marL="0" rtl="0" algn="r">
              <a:lnSpc>
                <a:spcPct val="90000"/>
              </a:lnSpc>
              <a:spcBef>
                <a:spcPts val="800"/>
              </a:spcBef>
              <a:spcAft>
                <a:spcPts val="0"/>
              </a:spcAft>
              <a:buSzPts val="1800"/>
              <a:buNone/>
            </a:pPr>
            <a:r>
              <a:rPr lang="en" sz="1500">
                <a:latin typeface="Georgia"/>
                <a:ea typeface="Georgia"/>
                <a:cs typeface="Georgia"/>
                <a:sym typeface="Georgia"/>
              </a:rPr>
              <a:t>Vasu 2019343</a:t>
            </a:r>
            <a:endParaRPr sz="1500">
              <a:latin typeface="Georgia"/>
              <a:ea typeface="Georgia"/>
              <a:cs typeface="Georgia"/>
              <a:sym typeface="Georgia"/>
            </a:endParaRPr>
          </a:p>
        </p:txBody>
      </p:sp>
      <p:sp>
        <p:nvSpPr>
          <p:cNvPr id="176" name="Google Shape;176;p20"/>
          <p:cNvSpPr txBox="1"/>
          <p:nvPr>
            <p:ph type="ctrTitle"/>
          </p:nvPr>
        </p:nvSpPr>
        <p:spPr>
          <a:xfrm>
            <a:off x="618700" y="604400"/>
            <a:ext cx="5578800" cy="1406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4100"/>
              <a:buNone/>
            </a:pPr>
            <a:r>
              <a:rPr lang="en" sz="4000">
                <a:latin typeface="Georgia"/>
                <a:ea typeface="Georgia"/>
                <a:cs typeface="Georgia"/>
                <a:sym typeface="Georgia"/>
              </a:rPr>
              <a:t>Project Report</a:t>
            </a:r>
            <a:endParaRPr sz="4000">
              <a:latin typeface="Georgia"/>
              <a:ea typeface="Georgia"/>
              <a:cs typeface="Georgia"/>
              <a:sym typeface="Georgia"/>
            </a:endParaRPr>
          </a:p>
        </p:txBody>
      </p:sp>
      <p:sp>
        <p:nvSpPr>
          <p:cNvPr id="177" name="Google Shape;177;p20"/>
          <p:cNvSpPr txBox="1"/>
          <p:nvPr/>
        </p:nvSpPr>
        <p:spPr>
          <a:xfrm>
            <a:off x="562550" y="1822500"/>
            <a:ext cx="715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Times New Roman"/>
                <a:ea typeface="Times New Roman"/>
                <a:cs typeface="Times New Roman"/>
                <a:sym typeface="Times New Roman"/>
              </a:rPr>
              <a:t>Android Malware Detection using App permissions</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2716950" y="2302125"/>
            <a:ext cx="3710100" cy="682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5000"/>
              <a:t>Thank You !!!</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Motivation</a:t>
            </a:r>
            <a:endParaRPr/>
          </a:p>
        </p:txBody>
      </p:sp>
      <p:sp>
        <p:nvSpPr>
          <p:cNvPr id="183" name="Google Shape;183;p21"/>
          <p:cNvSpPr txBox="1"/>
          <p:nvPr>
            <p:ph idx="1" type="body"/>
          </p:nvPr>
        </p:nvSpPr>
        <p:spPr>
          <a:xfrm>
            <a:off x="633850" y="1035873"/>
            <a:ext cx="7886700" cy="12375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1000"/>
              </a:spcAft>
              <a:buClr>
                <a:schemeClr val="dk1"/>
              </a:buClr>
              <a:buSzPts val="1100"/>
              <a:buFont typeface="Arial"/>
              <a:buNone/>
            </a:pPr>
            <a:r>
              <a:rPr lang="en" sz="1400">
                <a:latin typeface="Times New Roman"/>
                <a:ea typeface="Times New Roman"/>
                <a:cs typeface="Times New Roman"/>
                <a:sym typeface="Times New Roman"/>
              </a:rPr>
              <a:t>With the increasing boom in the android market, there is a constant increase of apps with malicious activities. According to </a:t>
            </a:r>
            <a:r>
              <a:rPr lang="en"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ZDNet</a:t>
            </a:r>
            <a:r>
              <a:rPr lang="en" sz="1400">
                <a:latin typeface="Times New Roman"/>
                <a:ea typeface="Times New Roman"/>
                <a:cs typeface="Times New Roman"/>
                <a:sym typeface="Times New Roman"/>
              </a:rPr>
              <a:t>, 10-24% of apps over the Play store could be malicious applications. On the surface, these apps look like any other standard app, but they exploit the user system in various harmful ways. The current methods to detect malwares are both resource heavy and exhaustive, yet fail to compete with the pace of new malwares.</a:t>
            </a:r>
            <a:endParaRPr sz="1400">
              <a:latin typeface="Times New Roman"/>
              <a:ea typeface="Times New Roman"/>
              <a:cs typeface="Times New Roman"/>
              <a:sym typeface="Times New Roman"/>
            </a:endParaRPr>
          </a:p>
        </p:txBody>
      </p:sp>
      <p:pic>
        <p:nvPicPr>
          <p:cNvPr id="184" name="Google Shape;184;p21"/>
          <p:cNvPicPr preferRelativeResize="0"/>
          <p:nvPr/>
        </p:nvPicPr>
        <p:blipFill rotWithShape="1">
          <a:blip r:embed="rId4">
            <a:alphaModFix/>
          </a:blip>
          <a:srcRect b="0" l="2190" r="-2189" t="0"/>
          <a:stretch/>
        </p:blipFill>
        <p:spPr>
          <a:xfrm>
            <a:off x="1807900" y="2273400"/>
            <a:ext cx="5528200" cy="2527175"/>
          </a:xfrm>
          <a:prstGeom prst="rect">
            <a:avLst/>
          </a:prstGeom>
          <a:noFill/>
          <a:ln>
            <a:noFill/>
          </a:ln>
        </p:spPr>
      </p:pic>
      <p:sp>
        <p:nvSpPr>
          <p:cNvPr id="185" name="Google Shape;185;p21"/>
          <p:cNvSpPr txBox="1"/>
          <p:nvPr/>
        </p:nvSpPr>
        <p:spPr>
          <a:xfrm>
            <a:off x="3384150" y="4727375"/>
            <a:ext cx="23757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en" sz="1000">
                <a:solidFill>
                  <a:schemeClr val="dk1"/>
                </a:solidFill>
                <a:highlight>
                  <a:srgbClr val="FFFFFF"/>
                </a:highlight>
                <a:latin typeface="Times New Roman"/>
                <a:ea typeface="Times New Roman"/>
                <a:cs typeface="Times New Roman"/>
                <a:sym typeface="Times New Roman"/>
              </a:rPr>
              <a:t>Image: Kotzias et al. from ZDnet</a:t>
            </a:r>
            <a:endParaRPr sz="1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628650" y="1263470"/>
            <a:ext cx="7886700" cy="2927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Despite the increasing malwares, there is not yet an effective and robust method to detect malware applications. With the increasing applicativity of Machine Learning in various domains, we believe the issue of detecting Malware can be solved using Machine Learning techniques. Our project aims at a detailed and systematic study of malware detection using machine learning techniques, and further creating an efficient ML model which could classify the apps into benign(0) and malware(1) based on the requested app permissions.</a:t>
            </a:r>
            <a:endParaRPr sz="2000">
              <a:latin typeface="Times New Roman"/>
              <a:ea typeface="Times New Roman"/>
              <a:cs typeface="Times New Roman"/>
              <a:sym typeface="Times New Roman"/>
            </a:endParaRPr>
          </a:p>
          <a:p>
            <a:pPr indent="0" lvl="0" marL="0" rtl="0" algn="l">
              <a:spcBef>
                <a:spcPts val="800"/>
              </a:spcBef>
              <a:spcAft>
                <a:spcPts val="0"/>
              </a:spcAft>
              <a:buNone/>
            </a:pPr>
            <a:r>
              <a:t/>
            </a:r>
            <a:endParaRPr sz="2000">
              <a:latin typeface="Times New Roman"/>
              <a:ea typeface="Times New Roman"/>
              <a:cs typeface="Times New Roman"/>
              <a:sym typeface="Times New Roman"/>
            </a:endParaRPr>
          </a:p>
        </p:txBody>
      </p:sp>
      <p:sp>
        <p:nvSpPr>
          <p:cNvPr id="191" name="Google Shape;191;p22"/>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Literature Review</a:t>
            </a:r>
            <a:endParaRPr/>
          </a:p>
        </p:txBody>
      </p:sp>
      <p:sp>
        <p:nvSpPr>
          <p:cNvPr id="197" name="Google Shape;197;p23"/>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SzPts val="2000"/>
              <a:buChar char="➢"/>
            </a:pPr>
            <a:r>
              <a:rPr b="1" lang="en" sz="2000" u="sng">
                <a:solidFill>
                  <a:schemeClr val="hlink"/>
                </a:solidFill>
                <a:hlinkClick r:id="rId3"/>
              </a:rPr>
              <a:t>Paper1</a:t>
            </a:r>
            <a:endParaRPr sz="2000"/>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 the paper titled “</a:t>
            </a:r>
            <a:r>
              <a:rPr lang="en"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Dynamic Permissions based Android Malware Detection using Machine Learning Techniques</a:t>
            </a:r>
            <a:r>
              <a:rPr lang="en" sz="1400">
                <a:latin typeface="Times New Roman"/>
                <a:ea typeface="Times New Roman"/>
                <a:cs typeface="Times New Roman"/>
                <a:sym typeface="Times New Roman"/>
              </a:rPr>
              <a:t>”, the authors talk about various Machine Learning techniques which could be used for Malware Detection in Android apps using permissions.</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study has been conducted on an appreciable sample size of 11,000 apps with close to an equal number of benign and malicious apps.</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used methodology has been also well described which empowers others to perform the study themselves.</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Though the author demonstrates the performances of Machine Learning techniques, they don't compare between the feasibility, practicality and performance of pre-existing classical techniques and new ML techniques.</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Further, the study also fails to deliver why one ML technique outperforms the other.</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Another criticism against the paper is its lack of reasoning on why the app permissions stand out to be such a good measure for classifying benign and malicious applications.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idx="1" type="body"/>
          </p:nvPr>
        </p:nvSpPr>
        <p:spPr>
          <a:xfrm>
            <a:off x="638125" y="990600"/>
            <a:ext cx="7158900" cy="3700800"/>
          </a:xfrm>
          <a:prstGeom prst="rect">
            <a:avLst/>
          </a:prstGeom>
        </p:spPr>
        <p:txBody>
          <a:bodyPr anchorCtr="0" anchor="t" bIns="34275" lIns="68575" spcFirstLastPara="1" rIns="68575" wrap="square" tIns="34275">
            <a:noAutofit/>
          </a:bodyPr>
          <a:lstStyle/>
          <a:p>
            <a:pPr indent="-355600" lvl="0" marL="457200" rtl="0" algn="l">
              <a:lnSpc>
                <a:spcPct val="115000"/>
              </a:lnSpc>
              <a:spcBef>
                <a:spcPts val="0"/>
              </a:spcBef>
              <a:spcAft>
                <a:spcPts val="0"/>
              </a:spcAft>
              <a:buSzPts val="2000"/>
              <a:buFont typeface="Calibri"/>
              <a:buChar char="➢"/>
            </a:pPr>
            <a:r>
              <a:rPr b="1" lang="en" sz="2000" u="sng">
                <a:solidFill>
                  <a:srgbClr val="1155CC"/>
                </a:solidFill>
                <a:hlinkClick r:id="rId3">
                  <a:extLst>
                    <a:ext uri="{A12FA001-AC4F-418D-AE19-62706E023703}">
                      <ahyp:hlinkClr val="tx"/>
                    </a:ext>
                  </a:extLst>
                </a:hlinkClick>
              </a:rPr>
              <a:t>Paper2</a:t>
            </a:r>
            <a:endParaRPr sz="2000"/>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 the paper titled “</a:t>
            </a:r>
            <a:r>
              <a:rPr lang="en"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Machine Learning for Android Malware Detection Using Permission and API Calls</a:t>
            </a:r>
            <a:r>
              <a:rPr lang="en" sz="1400">
                <a:latin typeface="Times New Roman"/>
                <a:ea typeface="Times New Roman"/>
                <a:cs typeface="Times New Roman"/>
                <a:sym typeface="Times New Roman"/>
              </a:rPr>
              <a:t>” authors start by laying out the different techniques used in circulation of Malware and current Malware detection techniques to fight against them.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They then point out why such solutions like traditional Signature based approaches are not good enough.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An emphasis on why application permission acts as a great tool for Malware Detection is made by presenting Android Application structure in much detail.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Though the methodology explained is decent, exact details of technologies used are not provided, which raises an eye on the credibility.</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 The paper provides 3 Machine Learning methods using which experiments were done over some 2510 apps containing 1260 malwares.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paper lacks a proper description of used techniques and also fails to analyse their performances. Future prospects and the ways the study can be extended are not talked upon.</a:t>
            </a:r>
            <a:endParaRPr sz="1400">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Dataset Description</a:t>
            </a:r>
            <a:endParaRPr/>
          </a:p>
        </p:txBody>
      </p:sp>
      <p:sp>
        <p:nvSpPr>
          <p:cNvPr id="208" name="Google Shape;208;p25"/>
          <p:cNvSpPr txBox="1"/>
          <p:nvPr>
            <p:ph idx="1" type="body"/>
          </p:nvPr>
        </p:nvSpPr>
        <p:spPr>
          <a:xfrm>
            <a:off x="633850" y="1035875"/>
            <a:ext cx="7900500" cy="3599400"/>
          </a:xfrm>
          <a:prstGeom prst="rect">
            <a:avLst/>
          </a:prstGeom>
        </p:spPr>
        <p:txBody>
          <a:bodyPr anchorCtr="0" anchor="t" bIns="34275" lIns="68575" spcFirstLastPara="1" rIns="68575" wrap="square" tIns="34275">
            <a:noAutofit/>
          </a:bodyPr>
          <a:lstStyle/>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Details:</a:t>
            </a:r>
            <a:endParaRPr b="1"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Dataset has been taken from </a:t>
            </a:r>
            <a:r>
              <a:rPr lang="en" sz="2000" u="sng">
                <a:solidFill>
                  <a:schemeClr val="hlink"/>
                </a:solidFill>
                <a:latin typeface="Times New Roman"/>
                <a:ea typeface="Times New Roman"/>
                <a:cs typeface="Times New Roman"/>
                <a:sym typeface="Times New Roman"/>
                <a:hlinkClick r:id="rId3"/>
              </a:rPr>
              <a:t>Kaggle</a:t>
            </a:r>
            <a:r>
              <a:rPr lang="en"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Data contains the details of the permission of almost 30k app </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There are 183 features in the dataset like Dangerous Permissions Count, Safe Permissions Count, Rating, Category, etc.</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There is one target class(binary- 0/1) named - ‘Class’, indicating Benign(0) and Malware(1) applications.</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There are 29,999 records with 20,000 malwares and 9,999 benign apps.</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idx="1" type="body"/>
          </p:nvPr>
        </p:nvSpPr>
        <p:spPr>
          <a:xfrm>
            <a:off x="628650" y="1036249"/>
            <a:ext cx="7886700" cy="3942300"/>
          </a:xfrm>
          <a:prstGeom prst="rect">
            <a:avLst/>
          </a:prstGeom>
        </p:spPr>
        <p:txBody>
          <a:bodyPr anchorCtr="0" anchor="t" bIns="34275" lIns="68575" spcFirstLastPara="1" rIns="68575" wrap="square" tIns="34275">
            <a:noAutofit/>
          </a:bodyPr>
          <a:lstStyle/>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Preprocessing, Visualization and Analysis:</a:t>
            </a:r>
            <a:endParaRPr b="1"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Some Columns like ‘Dangerous Permissions Count’ contains null values, We update such values by the mean of their respective columns.</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Several plots are built to better understand/analyse the data.</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Data is analysed on the basis of the distribution of Malware and Benign applications in various settings and several plots were made to visualise the results.</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Matplotlib and Seaborn are used for plotting and visualization.</a:t>
            </a:r>
            <a:endParaRPr sz="2000">
              <a:latin typeface="Times New Roman"/>
              <a:ea typeface="Times New Roman"/>
              <a:cs typeface="Times New Roman"/>
              <a:sym typeface="Times New Roman"/>
            </a:endParaRPr>
          </a:p>
        </p:txBody>
      </p:sp>
      <p:sp>
        <p:nvSpPr>
          <p:cNvPr id="214" name="Google Shape;214;p26"/>
          <p:cNvSpPr txBox="1"/>
          <p:nvPr/>
        </p:nvSpPr>
        <p:spPr>
          <a:xfrm>
            <a:off x="699525" y="932700"/>
            <a:ext cx="76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sp>
        <p:nvSpPr>
          <p:cNvPr id="220" name="Google Shape;220;p27"/>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8"/>
          <p:cNvPicPr preferRelativeResize="0"/>
          <p:nvPr/>
        </p:nvPicPr>
        <p:blipFill>
          <a:blip r:embed="rId3">
            <a:alphaModFix/>
          </a:blip>
          <a:stretch>
            <a:fillRect/>
          </a:stretch>
        </p:blipFill>
        <p:spPr>
          <a:xfrm>
            <a:off x="512177" y="503500"/>
            <a:ext cx="2721925" cy="2446525"/>
          </a:xfrm>
          <a:prstGeom prst="rect">
            <a:avLst/>
          </a:prstGeom>
          <a:noFill/>
          <a:ln cap="flat" cmpd="sng" w="12700">
            <a:solidFill>
              <a:srgbClr val="000000"/>
            </a:solidFill>
            <a:prstDash val="solid"/>
            <a:miter lim="8000"/>
            <a:headEnd len="sm" w="sm" type="none"/>
            <a:tailEnd len="sm" w="sm" type="none"/>
          </a:ln>
        </p:spPr>
      </p:pic>
      <p:sp>
        <p:nvSpPr>
          <p:cNvPr id="226" name="Google Shape;226;p28"/>
          <p:cNvSpPr txBox="1"/>
          <p:nvPr/>
        </p:nvSpPr>
        <p:spPr>
          <a:xfrm>
            <a:off x="512175" y="10900"/>
            <a:ext cx="69090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b="1" lang="en" sz="2000">
                <a:latin typeface="Times New Roman"/>
                <a:ea typeface="Times New Roman"/>
                <a:cs typeface="Times New Roman"/>
                <a:sym typeface="Times New Roman"/>
              </a:rPr>
              <a:t>Plots</a:t>
            </a:r>
            <a:endParaRPr b="1" sz="2000">
              <a:latin typeface="Times New Roman"/>
              <a:ea typeface="Times New Roman"/>
              <a:cs typeface="Times New Roman"/>
              <a:sym typeface="Times New Roman"/>
            </a:endParaRPr>
          </a:p>
        </p:txBody>
      </p:sp>
      <p:sp>
        <p:nvSpPr>
          <p:cNvPr id="227" name="Google Shape;227;p28"/>
          <p:cNvSpPr txBox="1"/>
          <p:nvPr/>
        </p:nvSpPr>
        <p:spPr>
          <a:xfrm>
            <a:off x="1000127" y="3021650"/>
            <a:ext cx="174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Without Sampling</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