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Caveat"/>
      <p:regular r:id="rId33"/>
      <p:bold r:id="rId34"/>
    </p:embeddedFont>
    <p:embeddedFont>
      <p:font typeface="Montserrat"/>
      <p:regular r:id="rId35"/>
      <p:bold r:id="rId36"/>
      <p:italic r:id="rId37"/>
      <p:boldItalic r:id="rId38"/>
    </p:embeddedFont>
    <p:embeddedFont>
      <p:font typeface="Oswald SemiBo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Cave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Caveat-bold.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OswaldSemiBold-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72120b1c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72120b1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72120b1c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72120b1c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72120b1c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72120b1c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72120b1c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72120b1c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72120b1c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72120b1c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72120b1c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72120b1c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72120b1c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72120b1c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72120b1c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72120b1c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72120b1c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72120b1c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72120b1c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72120b1c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85e2a5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85e2a5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72120b1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72120b1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85e2a58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85e2a58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85e2a58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85e2a58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85e2a58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85e2a58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85e2a587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85e2a587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2120b1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2120b1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72120b1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72120b1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72120b1c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72120b1c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72120b1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72120b1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2120b1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72120b1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72120b1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72120b1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72120b1c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72120b1c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8.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3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55" name="Google Shape;55;p13"/>
          <p:cNvSpPr txBox="1"/>
          <p:nvPr>
            <p:ph type="title"/>
          </p:nvPr>
        </p:nvSpPr>
        <p:spPr>
          <a:xfrm>
            <a:off x="328625" y="463150"/>
            <a:ext cx="8520600" cy="4608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spcBef>
                <a:spcPts val="0"/>
              </a:spcBef>
              <a:spcAft>
                <a:spcPts val="0"/>
              </a:spcAft>
              <a:buNone/>
            </a:pPr>
            <a:r>
              <a:rPr b="1" lang="en" sz="3600">
                <a:solidFill>
                  <a:srgbClr val="134F5C"/>
                </a:solidFill>
                <a:latin typeface="Montserrat"/>
                <a:ea typeface="Montserrat"/>
                <a:cs typeface="Montserrat"/>
                <a:sym typeface="Montserrat"/>
              </a:rPr>
              <a:t>Airbnb Bookings Analysis</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200">
                <a:solidFill>
                  <a:srgbClr val="134F5C"/>
                </a:solidFill>
                <a:latin typeface="Montserrat"/>
                <a:ea typeface="Montserrat"/>
                <a:cs typeface="Montserrat"/>
                <a:sym typeface="Montserrat"/>
              </a:rPr>
              <a:t>By</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2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377">
                <a:solidFill>
                  <a:srgbClr val="134F5C"/>
                </a:solidFill>
                <a:latin typeface="Montserrat"/>
                <a:ea typeface="Montserrat"/>
                <a:cs typeface="Montserrat"/>
                <a:sym typeface="Montserrat"/>
              </a:rPr>
              <a:t>Data Science Trainee, AlmaBetter</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2377">
                <a:solidFill>
                  <a:srgbClr val="134F5C"/>
                </a:solidFill>
                <a:latin typeface="Montserrat"/>
                <a:ea typeface="Montserrat"/>
                <a:cs typeface="Montserrat"/>
                <a:sym typeface="Montserrat"/>
              </a:rPr>
              <a:t>Bengaluru, India</a:t>
            </a:r>
            <a:endParaRPr b="1" sz="2377">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 sz="3600">
                <a:solidFill>
                  <a:srgbClr val="134F5C"/>
                </a:solidFill>
                <a:latin typeface="Montserrat"/>
                <a:ea typeface="Montserrat"/>
                <a:cs typeface="Montserrat"/>
                <a:sym typeface="Montserrat"/>
              </a:rPr>
              <a:t> </a:t>
            </a:r>
            <a:endParaRPr/>
          </a:p>
        </p:txBody>
      </p:sp>
      <p:sp>
        <p:nvSpPr>
          <p:cNvPr id="56" name="Google Shape;56;p13"/>
          <p:cNvSpPr txBox="1"/>
          <p:nvPr/>
        </p:nvSpPr>
        <p:spPr>
          <a:xfrm>
            <a:off x="4572000" y="2925350"/>
            <a:ext cx="2750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134F5C"/>
                </a:solidFill>
                <a:latin typeface="Montserrat"/>
                <a:ea typeface="Montserrat"/>
                <a:cs typeface="Montserrat"/>
                <a:sym typeface="Montserrat"/>
              </a:rPr>
              <a:t>Pankaj Beldar                     </a:t>
            </a:r>
            <a:endParaRPr b="1" sz="1700">
              <a:solidFill>
                <a:srgbClr val="134F5C"/>
              </a:solidFill>
              <a:latin typeface="Montserrat"/>
              <a:ea typeface="Montserrat"/>
              <a:cs typeface="Montserrat"/>
              <a:sym typeface="Montserrat"/>
            </a:endParaRPr>
          </a:p>
        </p:txBody>
      </p:sp>
      <p:sp>
        <p:nvSpPr>
          <p:cNvPr id="57" name="Google Shape;57;p13"/>
          <p:cNvSpPr txBox="1"/>
          <p:nvPr/>
        </p:nvSpPr>
        <p:spPr>
          <a:xfrm>
            <a:off x="1893100" y="2925350"/>
            <a:ext cx="2750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134F5C"/>
                </a:solidFill>
                <a:latin typeface="Montserrat"/>
                <a:ea typeface="Montserrat"/>
                <a:cs typeface="Montserrat"/>
                <a:sym typeface="Montserrat"/>
              </a:rPr>
              <a:t>Siddhartha Pasayat                     </a:t>
            </a:r>
            <a:endParaRPr b="1" sz="170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58" name="Google Shape;158;p22"/>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9" name="Google Shape;159;p22"/>
          <p:cNvSpPr txBox="1"/>
          <p:nvPr/>
        </p:nvSpPr>
        <p:spPr>
          <a:xfrm>
            <a:off x="5606650" y="1584500"/>
            <a:ext cx="3437100" cy="18420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Customers pay highest tariff of 10,000 USD in Brooklyn, Manhattan and Queens.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Customers pay lowest tariff of 10 USD in Brooklyn, Manhattan,Queens and Bronx.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60" name="Google Shape;160;p22"/>
          <p:cNvSpPr txBox="1"/>
          <p:nvPr/>
        </p:nvSpPr>
        <p:spPr>
          <a:xfrm>
            <a:off x="0" y="0"/>
            <a:ext cx="5667600" cy="11082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Highest and Lowest property prices and locations</a:t>
            </a:r>
            <a:endParaRPr sz="3000">
              <a:solidFill>
                <a:schemeClr val="lt1"/>
              </a:solidFill>
              <a:latin typeface="Trebuchet MS"/>
              <a:ea typeface="Trebuchet MS"/>
              <a:cs typeface="Trebuchet MS"/>
              <a:sym typeface="Trebuchet MS"/>
            </a:endParaRPr>
          </a:p>
        </p:txBody>
      </p:sp>
      <p:pic>
        <p:nvPicPr>
          <p:cNvPr id="161" name="Google Shape;161;p22"/>
          <p:cNvPicPr preferRelativeResize="0"/>
          <p:nvPr/>
        </p:nvPicPr>
        <p:blipFill rotWithShape="1">
          <a:blip r:embed="rId4">
            <a:alphaModFix/>
          </a:blip>
          <a:srcRect b="0" l="0" r="50687" t="0"/>
          <a:stretch/>
        </p:blipFill>
        <p:spPr>
          <a:xfrm>
            <a:off x="0" y="1185575"/>
            <a:ext cx="2898648" cy="1965950"/>
          </a:xfrm>
          <a:prstGeom prst="rect">
            <a:avLst/>
          </a:prstGeom>
          <a:noFill/>
          <a:ln>
            <a:noFill/>
          </a:ln>
        </p:spPr>
      </p:pic>
      <p:pic>
        <p:nvPicPr>
          <p:cNvPr id="162" name="Google Shape;162;p22"/>
          <p:cNvPicPr preferRelativeResize="0"/>
          <p:nvPr/>
        </p:nvPicPr>
        <p:blipFill rotWithShape="1">
          <a:blip r:embed="rId4">
            <a:alphaModFix/>
          </a:blip>
          <a:srcRect b="0" l="52505" r="0" t="0"/>
          <a:stretch/>
        </p:blipFill>
        <p:spPr>
          <a:xfrm>
            <a:off x="4575" y="3151525"/>
            <a:ext cx="2889503" cy="1965950"/>
          </a:xfrm>
          <a:prstGeom prst="rect">
            <a:avLst/>
          </a:prstGeom>
          <a:noFill/>
          <a:ln>
            <a:noFill/>
          </a:ln>
        </p:spPr>
      </p:pic>
      <p:pic>
        <p:nvPicPr>
          <p:cNvPr id="163" name="Google Shape;163;p22"/>
          <p:cNvPicPr preferRelativeResize="0"/>
          <p:nvPr/>
        </p:nvPicPr>
        <p:blipFill>
          <a:blip r:embed="rId5">
            <a:alphaModFix/>
          </a:blip>
          <a:stretch>
            <a:fillRect/>
          </a:stretch>
        </p:blipFill>
        <p:spPr>
          <a:xfrm>
            <a:off x="2898650" y="2174250"/>
            <a:ext cx="2768950" cy="192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69" name="Google Shape;169;p23"/>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0" name="Google Shape;170;p23"/>
          <p:cNvSpPr txBox="1"/>
          <p:nvPr/>
        </p:nvSpPr>
        <p:spPr>
          <a:xfrm>
            <a:off x="5874750" y="1584500"/>
            <a:ext cx="3168900" cy="2727600"/>
          </a:xfrm>
          <a:prstGeom prst="rect">
            <a:avLst/>
          </a:prstGeom>
          <a:noFill/>
          <a:ln>
            <a:noFill/>
          </a:ln>
        </p:spPr>
        <p:txBody>
          <a:bodyPr anchorCtr="0" anchor="t" bIns="91425" lIns="91425" spcFirstLastPara="1" rIns="91425" wrap="square" tIns="91425">
            <a:spAutoFit/>
          </a:bodyPr>
          <a:lstStyle/>
          <a:p>
            <a:pPr indent="0" lvl="0" marL="457200" rtl="0" algn="l">
              <a:spcBef>
                <a:spcPts val="1000"/>
              </a:spcBef>
              <a:spcAft>
                <a:spcPts val="0"/>
              </a:spcAft>
              <a:buNone/>
            </a:pPr>
            <a:r>
              <a:rPr b="1" lang="en" sz="1300">
                <a:solidFill>
                  <a:srgbClr val="38761D"/>
                </a:solidFill>
              </a:rPr>
              <a:t>Most popular hosts are :</a:t>
            </a:r>
            <a:endParaRPr b="1" sz="1300">
              <a:solidFill>
                <a:srgbClr val="38761D"/>
              </a:solidFill>
            </a:endParaRPr>
          </a:p>
          <a:p>
            <a:pPr indent="0" lvl="0" marL="457200" rtl="0" algn="l">
              <a:spcBef>
                <a:spcPts val="1000"/>
              </a:spcBef>
              <a:spcAft>
                <a:spcPts val="0"/>
              </a:spcAft>
              <a:buNone/>
            </a:pPr>
            <a:r>
              <a:t/>
            </a:r>
            <a:endParaRPr b="1" sz="1300">
              <a:solidFill>
                <a:srgbClr val="38761D"/>
              </a:solidFill>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Sonder,</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Blueground,</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Kara, </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Kazuya, </a:t>
            </a:r>
            <a:endParaRPr b="1" sz="1300">
              <a:solidFill>
                <a:srgbClr val="38761D"/>
              </a:solidFill>
              <a:highlight>
                <a:srgbClr val="FFFFFE"/>
              </a:highlight>
            </a:endParaRPr>
          </a:p>
          <a:p>
            <a:pPr indent="-311150" lvl="0" marL="457200" rtl="0" algn="l">
              <a:lnSpc>
                <a:spcPct val="135714"/>
              </a:lnSpc>
              <a:spcBef>
                <a:spcPts val="0"/>
              </a:spcBef>
              <a:spcAft>
                <a:spcPts val="0"/>
              </a:spcAft>
              <a:buClr>
                <a:srgbClr val="38761D"/>
              </a:buClr>
              <a:buSzPts val="1300"/>
              <a:buAutoNum type="arabicPeriod"/>
            </a:pPr>
            <a:r>
              <a:rPr b="1" lang="en" sz="1300">
                <a:solidFill>
                  <a:srgbClr val="38761D"/>
                </a:solidFill>
                <a:highlight>
                  <a:srgbClr val="FFFFFE"/>
                </a:highlight>
              </a:rPr>
              <a:t>Jeremy &amp; Laura</a:t>
            </a:r>
            <a:endParaRPr b="1" sz="1300">
              <a:solidFill>
                <a:srgbClr val="38761D"/>
              </a:solidFill>
              <a:highlight>
                <a:srgbClr val="FFFFFE"/>
              </a:highlight>
            </a:endParaRPr>
          </a:p>
          <a:p>
            <a:pPr indent="0" lvl="0" marL="457200" rtl="0" algn="l">
              <a:spcBef>
                <a:spcPts val="1000"/>
              </a:spcBef>
              <a:spcAft>
                <a:spcPts val="0"/>
              </a:spcAft>
              <a:buNone/>
            </a:pPr>
            <a:r>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71" name="Google Shape;171;p23"/>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Most popular Hosts based on reviews and availability  </a:t>
            </a:r>
            <a:endParaRPr sz="2900">
              <a:solidFill>
                <a:schemeClr val="lt1"/>
              </a:solidFill>
              <a:latin typeface="Trebuchet MS"/>
              <a:ea typeface="Trebuchet MS"/>
              <a:cs typeface="Trebuchet MS"/>
              <a:sym typeface="Trebuchet MS"/>
            </a:endParaRPr>
          </a:p>
        </p:txBody>
      </p:sp>
      <p:pic>
        <p:nvPicPr>
          <p:cNvPr id="172" name="Google Shape;172;p23"/>
          <p:cNvPicPr preferRelativeResize="0"/>
          <p:nvPr/>
        </p:nvPicPr>
        <p:blipFill>
          <a:blip r:embed="rId4">
            <a:alphaModFix/>
          </a:blip>
          <a:stretch>
            <a:fillRect/>
          </a:stretch>
        </p:blipFill>
        <p:spPr>
          <a:xfrm>
            <a:off x="134075" y="1184300"/>
            <a:ext cx="5533525" cy="302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78" name="Google Shape;178;p2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79" name="Google Shape;179;p24"/>
          <p:cNvSpPr txBox="1"/>
          <p:nvPr/>
        </p:nvSpPr>
        <p:spPr>
          <a:xfrm>
            <a:off x="5606650" y="1584500"/>
            <a:ext cx="3437100" cy="18420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has the highest availability of rooms over 365 days followed by Bronx.</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Brooklyn and Manhattan seems to be very much occupied during the season.</a:t>
            </a:r>
            <a:endParaRPr b="1" sz="1300">
              <a:solidFill>
                <a:srgbClr val="38761D"/>
              </a:solidFill>
            </a:endParaRPr>
          </a:p>
          <a:p>
            <a:pPr indent="0" lvl="0" marL="0" rtl="0" algn="just">
              <a:spcBef>
                <a:spcPts val="1000"/>
              </a:spcBef>
              <a:spcAft>
                <a:spcPts val="0"/>
              </a:spcAft>
              <a:buNone/>
            </a:pPr>
            <a:r>
              <a:t/>
            </a:r>
            <a:endParaRPr b="1" sz="1300">
              <a:solidFill>
                <a:srgbClr val="38761D"/>
              </a:solidFill>
            </a:endParaRPr>
          </a:p>
        </p:txBody>
      </p:sp>
      <p:sp>
        <p:nvSpPr>
          <p:cNvPr id="180" name="Google Shape;180;p24"/>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Relation between Neighbourhood group and availability of rooms</a:t>
            </a:r>
            <a:endParaRPr sz="2900">
              <a:solidFill>
                <a:schemeClr val="lt1"/>
              </a:solidFill>
              <a:latin typeface="Trebuchet MS"/>
              <a:ea typeface="Trebuchet MS"/>
              <a:cs typeface="Trebuchet MS"/>
              <a:sym typeface="Trebuchet MS"/>
            </a:endParaRPr>
          </a:p>
        </p:txBody>
      </p:sp>
      <p:pic>
        <p:nvPicPr>
          <p:cNvPr id="181" name="Google Shape;181;p24"/>
          <p:cNvPicPr preferRelativeResize="0"/>
          <p:nvPr/>
        </p:nvPicPr>
        <p:blipFill rotWithShape="1">
          <a:blip r:embed="rId4">
            <a:alphaModFix/>
          </a:blip>
          <a:srcRect b="0" l="0" r="626" t="0"/>
          <a:stretch/>
        </p:blipFill>
        <p:spPr>
          <a:xfrm>
            <a:off x="0" y="1184300"/>
            <a:ext cx="5486399" cy="3931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87" name="Google Shape;187;p25"/>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88" name="Google Shape;188;p25"/>
          <p:cNvSpPr txBox="1"/>
          <p:nvPr/>
        </p:nvSpPr>
        <p:spPr>
          <a:xfrm>
            <a:off x="5606650" y="1584500"/>
            <a:ext cx="3437100" cy="32427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Top 5 hosts based on Turnover are:</a:t>
            </a:r>
            <a:endParaRPr b="1" sz="1300">
              <a:solidFill>
                <a:srgbClr val="38761D"/>
              </a:solidFill>
            </a:endParaRPr>
          </a:p>
          <a:p>
            <a:pPr indent="0" lvl="0" marL="457200" rtl="0" algn="l">
              <a:spcBef>
                <a:spcPts val="0"/>
              </a:spcBef>
              <a:spcAft>
                <a:spcPts val="0"/>
              </a:spcAft>
              <a:buNone/>
            </a:pPr>
            <a:r>
              <a:rPr b="1" lang="en" sz="1300">
                <a:solidFill>
                  <a:srgbClr val="38761D"/>
                </a:solidFill>
              </a:rPr>
              <a:t>a) Sonder</a:t>
            </a:r>
            <a:endParaRPr b="1" sz="1300">
              <a:solidFill>
                <a:srgbClr val="38761D"/>
              </a:solidFill>
            </a:endParaRPr>
          </a:p>
          <a:p>
            <a:pPr indent="0" lvl="0" marL="457200" rtl="0" algn="l">
              <a:spcBef>
                <a:spcPts val="0"/>
              </a:spcBef>
              <a:spcAft>
                <a:spcPts val="0"/>
              </a:spcAft>
              <a:buNone/>
            </a:pPr>
            <a:r>
              <a:rPr b="1" lang="en" sz="1300">
                <a:solidFill>
                  <a:srgbClr val="38761D"/>
                </a:solidFill>
              </a:rPr>
              <a:t>b)Blueground</a:t>
            </a:r>
            <a:endParaRPr b="1" sz="1300">
              <a:solidFill>
                <a:srgbClr val="38761D"/>
              </a:solidFill>
            </a:endParaRPr>
          </a:p>
          <a:p>
            <a:pPr indent="0" lvl="0" marL="457200" rtl="0" algn="l">
              <a:spcBef>
                <a:spcPts val="0"/>
              </a:spcBef>
              <a:spcAft>
                <a:spcPts val="0"/>
              </a:spcAft>
              <a:buNone/>
            </a:pPr>
            <a:r>
              <a:rPr b="1" lang="en" sz="1300">
                <a:solidFill>
                  <a:srgbClr val="38761D"/>
                </a:solidFill>
              </a:rPr>
              <a:t>c)Sally</a:t>
            </a:r>
            <a:endParaRPr b="1" sz="1300">
              <a:solidFill>
                <a:srgbClr val="38761D"/>
              </a:solidFill>
            </a:endParaRPr>
          </a:p>
          <a:p>
            <a:pPr indent="0" lvl="0" marL="457200" rtl="0" algn="l">
              <a:spcBef>
                <a:spcPts val="0"/>
              </a:spcBef>
              <a:spcAft>
                <a:spcPts val="0"/>
              </a:spcAft>
              <a:buNone/>
            </a:pPr>
            <a:r>
              <a:rPr b="1" lang="en" sz="1300">
                <a:solidFill>
                  <a:srgbClr val="38761D"/>
                </a:solidFill>
              </a:rPr>
              <a:t>d)Red Awning</a:t>
            </a:r>
            <a:endParaRPr b="1" sz="1300">
              <a:solidFill>
                <a:srgbClr val="38761D"/>
              </a:solidFill>
            </a:endParaRPr>
          </a:p>
          <a:p>
            <a:pPr indent="0" lvl="0" marL="457200" rtl="0" algn="l">
              <a:spcBef>
                <a:spcPts val="0"/>
              </a:spcBef>
              <a:spcAft>
                <a:spcPts val="0"/>
              </a:spcAft>
              <a:buNone/>
            </a:pPr>
            <a:r>
              <a:rPr b="1" lang="en" sz="1300">
                <a:solidFill>
                  <a:srgbClr val="38761D"/>
                </a:solidFill>
              </a:rPr>
              <a:t>e)Kara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Top 5 neighbourhood based on Turnover are :</a:t>
            </a:r>
            <a:endParaRPr b="1" sz="1300">
              <a:solidFill>
                <a:srgbClr val="38761D"/>
              </a:solidFill>
            </a:endParaRPr>
          </a:p>
          <a:p>
            <a:pPr indent="0" lvl="0" marL="457200" rtl="0" algn="l">
              <a:spcBef>
                <a:spcPts val="0"/>
              </a:spcBef>
              <a:spcAft>
                <a:spcPts val="0"/>
              </a:spcAft>
              <a:buNone/>
            </a:pPr>
            <a:r>
              <a:rPr b="1" lang="en" sz="1300">
                <a:solidFill>
                  <a:srgbClr val="38761D"/>
                </a:solidFill>
              </a:rPr>
              <a:t>a) Financial District</a:t>
            </a:r>
            <a:endParaRPr b="1" sz="1300">
              <a:solidFill>
                <a:srgbClr val="38761D"/>
              </a:solidFill>
            </a:endParaRPr>
          </a:p>
          <a:p>
            <a:pPr indent="0" lvl="0" marL="457200" rtl="0" algn="l">
              <a:spcBef>
                <a:spcPts val="0"/>
              </a:spcBef>
              <a:spcAft>
                <a:spcPts val="0"/>
              </a:spcAft>
              <a:buNone/>
            </a:pPr>
            <a:r>
              <a:rPr b="1" lang="en" sz="1300">
                <a:solidFill>
                  <a:srgbClr val="38761D"/>
                </a:solidFill>
              </a:rPr>
              <a:t>b) Midtown</a:t>
            </a:r>
            <a:endParaRPr b="1" sz="1300">
              <a:solidFill>
                <a:srgbClr val="38761D"/>
              </a:solidFill>
            </a:endParaRPr>
          </a:p>
          <a:p>
            <a:pPr indent="0" lvl="0" marL="457200" rtl="0" algn="l">
              <a:spcBef>
                <a:spcPts val="0"/>
              </a:spcBef>
              <a:spcAft>
                <a:spcPts val="0"/>
              </a:spcAft>
              <a:buNone/>
            </a:pPr>
            <a:r>
              <a:rPr b="1" lang="en" sz="1300">
                <a:solidFill>
                  <a:srgbClr val="38761D"/>
                </a:solidFill>
              </a:rPr>
              <a:t>c) Chelsea</a:t>
            </a:r>
            <a:endParaRPr b="1" sz="1300">
              <a:solidFill>
                <a:srgbClr val="38761D"/>
              </a:solidFill>
            </a:endParaRPr>
          </a:p>
          <a:p>
            <a:pPr indent="0" lvl="0" marL="457200" rtl="0" algn="l">
              <a:spcBef>
                <a:spcPts val="0"/>
              </a:spcBef>
              <a:spcAft>
                <a:spcPts val="0"/>
              </a:spcAft>
              <a:buNone/>
            </a:pPr>
            <a:r>
              <a:rPr b="1" lang="en" sz="1300">
                <a:solidFill>
                  <a:srgbClr val="38761D"/>
                </a:solidFill>
              </a:rPr>
              <a:t>d)Upper West Side</a:t>
            </a:r>
            <a:endParaRPr b="1" sz="1300">
              <a:solidFill>
                <a:srgbClr val="38761D"/>
              </a:solidFill>
            </a:endParaRPr>
          </a:p>
          <a:p>
            <a:pPr indent="0" lvl="0" marL="457200" rtl="0" algn="l">
              <a:spcBef>
                <a:spcPts val="0"/>
              </a:spcBef>
              <a:spcAft>
                <a:spcPts val="0"/>
              </a:spcAft>
              <a:buNone/>
            </a:pPr>
            <a:r>
              <a:rPr b="1" lang="en" sz="1300">
                <a:solidFill>
                  <a:srgbClr val="38761D"/>
                </a:solidFill>
              </a:rPr>
              <a:t>e) Clinton Hill</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189" name="Google Shape;189;p25"/>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Top Hosts, Neighbourhood  based on their turnover</a:t>
            </a:r>
            <a:endParaRPr sz="2800">
              <a:solidFill>
                <a:schemeClr val="lt1"/>
              </a:solidFill>
              <a:latin typeface="Trebuchet MS"/>
              <a:ea typeface="Trebuchet MS"/>
              <a:cs typeface="Trebuchet MS"/>
              <a:sym typeface="Trebuchet MS"/>
            </a:endParaRPr>
          </a:p>
        </p:txBody>
      </p:sp>
      <p:pic>
        <p:nvPicPr>
          <p:cNvPr id="190" name="Google Shape;190;p25"/>
          <p:cNvPicPr preferRelativeResize="0"/>
          <p:nvPr/>
        </p:nvPicPr>
        <p:blipFill rotWithShape="1">
          <a:blip r:embed="rId4">
            <a:alphaModFix/>
          </a:blip>
          <a:srcRect b="0" l="0" r="51112" t="0"/>
          <a:stretch/>
        </p:blipFill>
        <p:spPr>
          <a:xfrm>
            <a:off x="8075" y="1184288"/>
            <a:ext cx="2968224" cy="1965951"/>
          </a:xfrm>
          <a:prstGeom prst="rect">
            <a:avLst/>
          </a:prstGeom>
          <a:noFill/>
          <a:ln>
            <a:noFill/>
          </a:ln>
        </p:spPr>
      </p:pic>
      <p:pic>
        <p:nvPicPr>
          <p:cNvPr id="191" name="Google Shape;191;p25"/>
          <p:cNvPicPr preferRelativeResize="0"/>
          <p:nvPr/>
        </p:nvPicPr>
        <p:blipFill rotWithShape="1">
          <a:blip r:embed="rId4">
            <a:alphaModFix/>
          </a:blip>
          <a:srcRect b="0" l="51302" r="0" t="0"/>
          <a:stretch/>
        </p:blipFill>
        <p:spPr>
          <a:xfrm>
            <a:off x="6300" y="3150250"/>
            <a:ext cx="2971799" cy="1965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97" name="Google Shape;197;p26"/>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98" name="Google Shape;198;p26"/>
          <p:cNvSpPr txBox="1"/>
          <p:nvPr/>
        </p:nvSpPr>
        <p:spPr>
          <a:xfrm>
            <a:off x="5606650" y="1584500"/>
            <a:ext cx="3437100" cy="35739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600"/>
              </a:spcBef>
              <a:spcAft>
                <a:spcPts val="0"/>
              </a:spcAft>
              <a:buClr>
                <a:srgbClr val="38761D"/>
              </a:buClr>
              <a:buSzPts val="1300"/>
              <a:buAutoNum type="arabicPeriod"/>
            </a:pPr>
            <a:r>
              <a:rPr b="1" lang="en" sz="1300">
                <a:solidFill>
                  <a:srgbClr val="38761D"/>
                </a:solidFill>
                <a:highlight>
                  <a:schemeClr val="lt1"/>
                </a:highlight>
              </a:rPr>
              <a:t>Shared rooms are availables for most of the times as compared to private and entire home/ apartment</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Room type distribution :</a:t>
            </a:r>
            <a:endParaRPr b="1" sz="1300">
              <a:solidFill>
                <a:srgbClr val="38761D"/>
              </a:solidFill>
            </a:endParaRPr>
          </a:p>
          <a:p>
            <a:pPr indent="0" lvl="0" marL="457200" rtl="0" algn="just">
              <a:spcBef>
                <a:spcPts val="1000"/>
              </a:spcBef>
              <a:spcAft>
                <a:spcPts val="0"/>
              </a:spcAft>
              <a:buNone/>
            </a:pPr>
            <a:r>
              <a:rPr b="1" lang="en" sz="1300">
                <a:solidFill>
                  <a:srgbClr val="38761D"/>
                </a:solidFill>
              </a:rPr>
              <a:t>a) Entire Home/Apt - 52%</a:t>
            </a:r>
            <a:endParaRPr b="1" sz="1300">
              <a:solidFill>
                <a:srgbClr val="38761D"/>
              </a:solidFill>
            </a:endParaRPr>
          </a:p>
          <a:p>
            <a:pPr indent="0" lvl="0" marL="457200" rtl="0" algn="just">
              <a:spcBef>
                <a:spcPts val="1000"/>
              </a:spcBef>
              <a:spcAft>
                <a:spcPts val="0"/>
              </a:spcAft>
              <a:buNone/>
            </a:pPr>
            <a:r>
              <a:rPr b="1" lang="en" sz="1300">
                <a:solidFill>
                  <a:srgbClr val="38761D"/>
                </a:solidFill>
              </a:rPr>
              <a:t>b) Private Room - 45.7%</a:t>
            </a:r>
            <a:endParaRPr b="1" sz="1300">
              <a:solidFill>
                <a:srgbClr val="38761D"/>
              </a:solidFill>
            </a:endParaRPr>
          </a:p>
          <a:p>
            <a:pPr indent="0" lvl="0" marL="457200" rtl="0" algn="just">
              <a:spcBef>
                <a:spcPts val="1000"/>
              </a:spcBef>
              <a:spcAft>
                <a:spcPts val="0"/>
              </a:spcAft>
              <a:buNone/>
            </a:pPr>
            <a:r>
              <a:rPr b="1" lang="en" sz="1300">
                <a:solidFill>
                  <a:srgbClr val="38761D"/>
                </a:solidFill>
              </a:rPr>
              <a:t>c) Shared Room - 2.4% </a:t>
            </a:r>
            <a:endParaRPr b="1" sz="1300">
              <a:solidFill>
                <a:srgbClr val="38761D"/>
              </a:solidFill>
            </a:endParaRPr>
          </a:p>
          <a:p>
            <a:pPr indent="0" lvl="0" marL="457200" rtl="0" algn="just">
              <a:spcBef>
                <a:spcPts val="1000"/>
              </a:spcBef>
              <a:spcAft>
                <a:spcPts val="0"/>
              </a:spcAft>
              <a:buNone/>
            </a:pPr>
            <a:r>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Price of Entire Home/apt is usually higher as compared to Private rooms and Shared ones.</a:t>
            </a:r>
            <a:endParaRPr b="1" sz="1300">
              <a:solidFill>
                <a:srgbClr val="38761D"/>
              </a:solidFill>
              <a:highlight>
                <a:srgbClr val="FFFFFF"/>
              </a:highlight>
            </a:endParaRPr>
          </a:p>
          <a:p>
            <a:pPr indent="0" lvl="0" marL="0" rtl="0" algn="l">
              <a:spcBef>
                <a:spcPts val="1000"/>
              </a:spcBef>
              <a:spcAft>
                <a:spcPts val="0"/>
              </a:spcAft>
              <a:buNone/>
            </a:pPr>
            <a:r>
              <a:t/>
            </a:r>
            <a:endParaRPr b="1" sz="1300">
              <a:solidFill>
                <a:srgbClr val="38761D"/>
              </a:solidFill>
            </a:endParaRPr>
          </a:p>
        </p:txBody>
      </p:sp>
      <p:sp>
        <p:nvSpPr>
          <p:cNvPr id="199" name="Google Shape;199;p26"/>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Room type selection based on  price</a:t>
            </a:r>
            <a:endParaRPr sz="2800">
              <a:solidFill>
                <a:schemeClr val="lt1"/>
              </a:solidFill>
              <a:latin typeface="Trebuchet MS"/>
              <a:ea typeface="Trebuchet MS"/>
              <a:cs typeface="Trebuchet MS"/>
              <a:sym typeface="Trebuchet MS"/>
            </a:endParaRPr>
          </a:p>
        </p:txBody>
      </p:sp>
      <p:pic>
        <p:nvPicPr>
          <p:cNvPr id="200" name="Google Shape;200;p26"/>
          <p:cNvPicPr preferRelativeResize="0"/>
          <p:nvPr/>
        </p:nvPicPr>
        <p:blipFill>
          <a:blip r:embed="rId4">
            <a:alphaModFix/>
          </a:blip>
          <a:stretch>
            <a:fillRect/>
          </a:stretch>
        </p:blipFill>
        <p:spPr>
          <a:xfrm>
            <a:off x="58375" y="3091100"/>
            <a:ext cx="5548275" cy="2052400"/>
          </a:xfrm>
          <a:prstGeom prst="rect">
            <a:avLst/>
          </a:prstGeom>
          <a:noFill/>
          <a:ln>
            <a:noFill/>
          </a:ln>
        </p:spPr>
      </p:pic>
      <p:pic>
        <p:nvPicPr>
          <p:cNvPr id="201" name="Google Shape;201;p26"/>
          <p:cNvPicPr preferRelativeResize="0"/>
          <p:nvPr/>
        </p:nvPicPr>
        <p:blipFill rotWithShape="1">
          <a:blip r:embed="rId5">
            <a:alphaModFix/>
          </a:blip>
          <a:srcRect b="0" l="0" r="48696" t="0"/>
          <a:stretch/>
        </p:blipFill>
        <p:spPr>
          <a:xfrm>
            <a:off x="0" y="1168725"/>
            <a:ext cx="2898649" cy="1965960"/>
          </a:xfrm>
          <a:prstGeom prst="rect">
            <a:avLst/>
          </a:prstGeom>
          <a:noFill/>
          <a:ln>
            <a:noFill/>
          </a:ln>
        </p:spPr>
      </p:pic>
      <p:pic>
        <p:nvPicPr>
          <p:cNvPr id="202" name="Google Shape;202;p26"/>
          <p:cNvPicPr preferRelativeResize="0"/>
          <p:nvPr/>
        </p:nvPicPr>
        <p:blipFill rotWithShape="1">
          <a:blip r:embed="rId5">
            <a:alphaModFix/>
          </a:blip>
          <a:srcRect b="0" l="58648" r="0" t="0"/>
          <a:stretch/>
        </p:blipFill>
        <p:spPr>
          <a:xfrm>
            <a:off x="2804375" y="1077300"/>
            <a:ext cx="2286001"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08" name="Google Shape;208;p27"/>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09" name="Google Shape;209;p27"/>
          <p:cNvSpPr txBox="1"/>
          <p:nvPr/>
        </p:nvSpPr>
        <p:spPr>
          <a:xfrm>
            <a:off x="5606650" y="1584500"/>
            <a:ext cx="3437100" cy="1827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600"/>
              </a:spcBef>
              <a:spcAft>
                <a:spcPts val="0"/>
              </a:spcAft>
              <a:buClr>
                <a:srgbClr val="38761D"/>
              </a:buClr>
              <a:buSzPts val="1400"/>
              <a:buAutoNum type="arabicPeriod"/>
            </a:pPr>
            <a:r>
              <a:rPr b="1" lang="en" sz="1300">
                <a:solidFill>
                  <a:srgbClr val="38761D"/>
                </a:solidFill>
                <a:highlight>
                  <a:srgbClr val="FFFFFF"/>
                </a:highlight>
              </a:rPr>
              <a:t>Manhattan and Brooklyn are posh areas with high end properties available.</a:t>
            </a:r>
            <a:endParaRPr b="1" sz="1300">
              <a:solidFill>
                <a:srgbClr val="38761D"/>
              </a:solidFill>
              <a:highlight>
                <a:srgbClr val="FFFFFF"/>
              </a:highlight>
            </a:endParaRPr>
          </a:p>
          <a:p>
            <a:pPr indent="-317500" lvl="0" marL="457200" rtl="0" algn="just">
              <a:lnSpc>
                <a:spcPct val="115000"/>
              </a:lnSpc>
              <a:spcBef>
                <a:spcPts val="1000"/>
              </a:spcBef>
              <a:spcAft>
                <a:spcPts val="0"/>
              </a:spcAft>
              <a:buClr>
                <a:srgbClr val="38761D"/>
              </a:buClr>
              <a:buSzPts val="1400"/>
              <a:buAutoNum type="arabicPeriod"/>
            </a:pPr>
            <a:r>
              <a:rPr b="1" lang="en" sz="1300">
                <a:solidFill>
                  <a:srgbClr val="38761D"/>
                </a:solidFill>
                <a:highlight>
                  <a:srgbClr val="FFFFFF"/>
                </a:highlight>
              </a:rPr>
              <a:t>The high end properties are mostly Entire Home/Apt.</a:t>
            </a:r>
            <a:endParaRPr b="1" sz="1300">
              <a:solidFill>
                <a:srgbClr val="38761D"/>
              </a:solidFill>
              <a:highlight>
                <a:schemeClr val="lt1"/>
              </a:highlight>
            </a:endParaRPr>
          </a:p>
          <a:p>
            <a:pPr indent="0" lvl="0" marL="0" rtl="0" algn="l">
              <a:spcBef>
                <a:spcPts val="1000"/>
              </a:spcBef>
              <a:spcAft>
                <a:spcPts val="0"/>
              </a:spcAft>
              <a:buClr>
                <a:schemeClr val="dk1"/>
              </a:buClr>
              <a:buSzPts val="1100"/>
              <a:buFont typeface="Arial"/>
              <a:buNone/>
            </a:pPr>
            <a:r>
              <a:t/>
            </a:r>
            <a:endParaRPr b="1" sz="1300">
              <a:solidFill>
                <a:srgbClr val="38761D"/>
              </a:solidFill>
            </a:endParaRPr>
          </a:p>
        </p:txBody>
      </p:sp>
      <p:sp>
        <p:nvSpPr>
          <p:cNvPr id="210" name="Google Shape;210;p27"/>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Room type selection based on  price [Contd.]</a:t>
            </a:r>
            <a:endParaRPr sz="2800">
              <a:solidFill>
                <a:schemeClr val="lt1"/>
              </a:solidFill>
              <a:latin typeface="Trebuchet MS"/>
              <a:ea typeface="Trebuchet MS"/>
              <a:cs typeface="Trebuchet MS"/>
              <a:sym typeface="Trebuchet MS"/>
            </a:endParaRPr>
          </a:p>
        </p:txBody>
      </p:sp>
      <p:pic>
        <p:nvPicPr>
          <p:cNvPr id="211" name="Google Shape;211;p27"/>
          <p:cNvPicPr preferRelativeResize="0"/>
          <p:nvPr/>
        </p:nvPicPr>
        <p:blipFill>
          <a:blip r:embed="rId4">
            <a:alphaModFix/>
          </a:blip>
          <a:stretch>
            <a:fillRect/>
          </a:stretch>
        </p:blipFill>
        <p:spPr>
          <a:xfrm>
            <a:off x="0" y="1077300"/>
            <a:ext cx="5550409" cy="2029968"/>
          </a:xfrm>
          <a:prstGeom prst="rect">
            <a:avLst/>
          </a:prstGeom>
          <a:noFill/>
          <a:ln>
            <a:noFill/>
          </a:ln>
        </p:spPr>
      </p:pic>
      <p:pic>
        <p:nvPicPr>
          <p:cNvPr id="212" name="Google Shape;212;p27"/>
          <p:cNvPicPr preferRelativeResize="0"/>
          <p:nvPr/>
        </p:nvPicPr>
        <p:blipFill>
          <a:blip r:embed="rId5">
            <a:alphaModFix/>
          </a:blip>
          <a:stretch>
            <a:fillRect/>
          </a:stretch>
        </p:blipFill>
        <p:spPr>
          <a:xfrm>
            <a:off x="0" y="3107266"/>
            <a:ext cx="5550408" cy="2029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18" name="Google Shape;218;p28"/>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19" name="Google Shape;219;p28"/>
          <p:cNvSpPr txBox="1"/>
          <p:nvPr/>
        </p:nvSpPr>
        <p:spPr>
          <a:xfrm>
            <a:off x="5606650" y="1584500"/>
            <a:ext cx="3437100" cy="217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Fort Wadsworth and Woodrow are the top neighbourhood based on listing price by a huge margin than their contemporaries.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They belong to Staten Island neighbourhood</a:t>
            </a:r>
            <a:endParaRPr b="1" sz="1300">
              <a:solidFill>
                <a:srgbClr val="38761D"/>
              </a:solidFill>
            </a:endParaRPr>
          </a:p>
          <a:p>
            <a:pPr indent="0" lvl="0" marL="457200" rtl="0" algn="just">
              <a:spcBef>
                <a:spcPts val="1000"/>
              </a:spcBef>
              <a:spcAft>
                <a:spcPts val="0"/>
              </a:spcAft>
              <a:buNone/>
            </a:pPr>
            <a:r>
              <a:t/>
            </a:r>
            <a:endParaRPr b="1" sz="1300">
              <a:solidFill>
                <a:srgbClr val="38761D"/>
              </a:solidFill>
            </a:endParaRPr>
          </a:p>
          <a:p>
            <a:pPr indent="0" lvl="0" marL="0" rtl="0" algn="just">
              <a:spcBef>
                <a:spcPts val="1000"/>
              </a:spcBef>
              <a:spcAft>
                <a:spcPts val="0"/>
              </a:spcAft>
              <a:buNone/>
            </a:pPr>
            <a:r>
              <a:t/>
            </a:r>
            <a:endParaRPr b="1" sz="1300">
              <a:solidFill>
                <a:srgbClr val="38761D"/>
              </a:solidFill>
            </a:endParaRPr>
          </a:p>
        </p:txBody>
      </p:sp>
      <p:sp>
        <p:nvSpPr>
          <p:cNvPr id="220" name="Google Shape;220;p28"/>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Top Neighbourhood based on listing price.</a:t>
            </a:r>
            <a:endParaRPr sz="2800">
              <a:solidFill>
                <a:schemeClr val="lt1"/>
              </a:solidFill>
              <a:latin typeface="Trebuchet MS"/>
              <a:ea typeface="Trebuchet MS"/>
              <a:cs typeface="Trebuchet MS"/>
              <a:sym typeface="Trebuchet MS"/>
            </a:endParaRPr>
          </a:p>
        </p:txBody>
      </p:sp>
      <p:pic>
        <p:nvPicPr>
          <p:cNvPr id="221" name="Google Shape;221;p28"/>
          <p:cNvPicPr preferRelativeResize="0"/>
          <p:nvPr/>
        </p:nvPicPr>
        <p:blipFill>
          <a:blip r:embed="rId4">
            <a:alphaModFix/>
          </a:blip>
          <a:stretch>
            <a:fillRect/>
          </a:stretch>
        </p:blipFill>
        <p:spPr>
          <a:xfrm>
            <a:off x="90600" y="1479938"/>
            <a:ext cx="5486400"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27" name="Google Shape;227;p29"/>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28" name="Google Shape;228;p29"/>
          <p:cNvSpPr txBox="1"/>
          <p:nvPr/>
        </p:nvSpPr>
        <p:spPr>
          <a:xfrm>
            <a:off x="5606650" y="1584500"/>
            <a:ext cx="3437100" cy="33300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Most hosts allow Mandatory stay for less than 5 days.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Manhattan has higher requirement for Mandatory stay followed by Brooklyn and Queens.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Customers prefer to stay in places where mandatory stay is minimum and budget friendly.</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Manhattan has a highest range of offerings both in terms of higher mandatory stay and expensive listed properties.</a:t>
            </a:r>
            <a:endParaRPr b="1" sz="15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229" name="Google Shape;229;p29"/>
          <p:cNvSpPr txBox="1"/>
          <p:nvPr/>
        </p:nvSpPr>
        <p:spPr>
          <a:xfrm>
            <a:off x="0" y="0"/>
            <a:ext cx="5667600" cy="15237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Distribution of neighbourhoods based on </a:t>
            </a:r>
            <a:r>
              <a:rPr lang="en" sz="2900">
                <a:solidFill>
                  <a:schemeClr val="lt1"/>
                </a:solidFill>
                <a:latin typeface="Trebuchet MS"/>
                <a:ea typeface="Trebuchet MS"/>
                <a:cs typeface="Trebuchet MS"/>
                <a:sym typeface="Trebuchet MS"/>
              </a:rPr>
              <a:t>Mandatory stay allowed for a single booking</a:t>
            </a:r>
            <a:endParaRPr sz="2800">
              <a:solidFill>
                <a:schemeClr val="lt1"/>
              </a:solidFill>
              <a:latin typeface="Trebuchet MS"/>
              <a:ea typeface="Trebuchet MS"/>
              <a:cs typeface="Trebuchet MS"/>
              <a:sym typeface="Trebuchet MS"/>
            </a:endParaRPr>
          </a:p>
        </p:txBody>
      </p:sp>
      <p:pic>
        <p:nvPicPr>
          <p:cNvPr id="230" name="Google Shape;230;p29"/>
          <p:cNvPicPr preferRelativeResize="0"/>
          <p:nvPr/>
        </p:nvPicPr>
        <p:blipFill>
          <a:blip r:embed="rId4">
            <a:alphaModFix/>
          </a:blip>
          <a:stretch>
            <a:fillRect/>
          </a:stretch>
        </p:blipFill>
        <p:spPr>
          <a:xfrm>
            <a:off x="0" y="1523700"/>
            <a:ext cx="4572000" cy="1828800"/>
          </a:xfrm>
          <a:prstGeom prst="rect">
            <a:avLst/>
          </a:prstGeom>
          <a:noFill/>
          <a:ln>
            <a:noFill/>
          </a:ln>
        </p:spPr>
      </p:pic>
      <p:pic>
        <p:nvPicPr>
          <p:cNvPr id="231" name="Google Shape;231;p29"/>
          <p:cNvPicPr preferRelativeResize="0"/>
          <p:nvPr/>
        </p:nvPicPr>
        <p:blipFill>
          <a:blip r:embed="rId5">
            <a:alphaModFix/>
          </a:blip>
          <a:stretch>
            <a:fillRect/>
          </a:stretch>
        </p:blipFill>
        <p:spPr>
          <a:xfrm>
            <a:off x="0" y="3314688"/>
            <a:ext cx="4572001"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37" name="Google Shape;237;p30"/>
          <p:cNvSpPr txBox="1"/>
          <p:nvPr/>
        </p:nvSpPr>
        <p:spPr>
          <a:xfrm>
            <a:off x="5767800" y="5646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38" name="Google Shape;238;p30"/>
          <p:cNvSpPr txBox="1"/>
          <p:nvPr/>
        </p:nvSpPr>
        <p:spPr>
          <a:xfrm>
            <a:off x="5606675" y="964800"/>
            <a:ext cx="3437100" cy="4411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38761D"/>
              </a:buClr>
              <a:buSzPts val="1200"/>
              <a:buAutoNum type="arabicPeriod"/>
            </a:pPr>
            <a:r>
              <a:rPr b="1" lang="en" sz="1200">
                <a:solidFill>
                  <a:srgbClr val="38761D"/>
                </a:solidFill>
                <a:highlight>
                  <a:srgbClr val="FFFFFF"/>
                </a:highlight>
              </a:rPr>
              <a:t>On the basis of hosts allowing minimum mandatory stay </a:t>
            </a:r>
            <a:r>
              <a:rPr b="1" lang="en" sz="1200" u="sng">
                <a:solidFill>
                  <a:srgbClr val="38761D"/>
                </a:solidFill>
                <a:highlight>
                  <a:srgbClr val="FFFFFF"/>
                </a:highlight>
              </a:rPr>
              <a:t>Manhattan, Queens and Brooklyn </a:t>
            </a:r>
            <a:r>
              <a:rPr b="1" lang="en" sz="1200">
                <a:solidFill>
                  <a:srgbClr val="38761D"/>
                </a:solidFill>
                <a:highlight>
                  <a:srgbClr val="FFFFFF"/>
                </a:highlight>
              </a:rPr>
              <a:t>hosts prefer customers having a minimum 'Mid-term visit' whereas hosts in </a:t>
            </a:r>
            <a:r>
              <a:rPr b="1" lang="en" sz="1200" u="sng">
                <a:solidFill>
                  <a:srgbClr val="38761D"/>
                </a:solidFill>
                <a:highlight>
                  <a:srgbClr val="FFFFFF"/>
                </a:highlight>
              </a:rPr>
              <a:t>Bronx and Staten Island</a:t>
            </a:r>
            <a:r>
              <a:rPr b="1" lang="en" sz="1200">
                <a:solidFill>
                  <a:srgbClr val="38761D"/>
                </a:solidFill>
                <a:highlight>
                  <a:srgbClr val="FFFFFF"/>
                </a:highlight>
              </a:rPr>
              <a:t> prefer customers having a minimum 'Short-term visit'.</a:t>
            </a:r>
            <a:endParaRPr b="1" sz="1200">
              <a:solidFill>
                <a:srgbClr val="38761D"/>
              </a:solidFill>
              <a:highlight>
                <a:srgbClr val="FFFFFF"/>
              </a:highlight>
            </a:endParaRPr>
          </a:p>
          <a:p>
            <a:pPr indent="-304800" lvl="0" marL="457200" rtl="0" algn="l">
              <a:lnSpc>
                <a:spcPct val="115000"/>
              </a:lnSpc>
              <a:spcBef>
                <a:spcPts val="1000"/>
              </a:spcBef>
              <a:spcAft>
                <a:spcPts val="0"/>
              </a:spcAft>
              <a:buClr>
                <a:srgbClr val="38761D"/>
              </a:buClr>
              <a:buSzPts val="1200"/>
              <a:buAutoNum type="arabicPeriod"/>
            </a:pPr>
            <a:r>
              <a:rPr b="1" lang="en" sz="1200" u="sng">
                <a:solidFill>
                  <a:srgbClr val="38761D"/>
                </a:solidFill>
                <a:highlight>
                  <a:srgbClr val="FFFFFF"/>
                </a:highlight>
              </a:rPr>
              <a:t>Bronx and Staten </a:t>
            </a:r>
            <a:r>
              <a:rPr b="1" lang="en" sz="1200">
                <a:solidFill>
                  <a:srgbClr val="38761D"/>
                </a:solidFill>
                <a:highlight>
                  <a:srgbClr val="FFFFFF"/>
                </a:highlight>
              </a:rPr>
              <a:t>Island can be preferred for shorter stays over other neighbourhoods making it budget friendly to some extent.</a:t>
            </a:r>
            <a:endParaRPr b="1" sz="1200">
              <a:solidFill>
                <a:srgbClr val="38761D"/>
              </a:solidFill>
              <a:highlight>
                <a:srgbClr val="FFFFFF"/>
              </a:highlight>
            </a:endParaRPr>
          </a:p>
          <a:p>
            <a:pPr indent="-304800" lvl="0" marL="457200" rtl="0" algn="l">
              <a:lnSpc>
                <a:spcPct val="115000"/>
              </a:lnSpc>
              <a:spcBef>
                <a:spcPts val="1000"/>
              </a:spcBef>
              <a:spcAft>
                <a:spcPts val="0"/>
              </a:spcAft>
              <a:buClr>
                <a:srgbClr val="38761D"/>
              </a:buClr>
              <a:buSzPts val="1200"/>
              <a:buAutoNum type="arabicPeriod"/>
            </a:pPr>
            <a:r>
              <a:rPr b="1" lang="en" sz="1200" u="sng">
                <a:solidFill>
                  <a:srgbClr val="38761D"/>
                </a:solidFill>
                <a:highlight>
                  <a:srgbClr val="FFFFFF"/>
                </a:highlight>
              </a:rPr>
              <a:t>Manhattan and Brooklyn</a:t>
            </a:r>
            <a:r>
              <a:rPr b="1" lang="en" sz="1200">
                <a:solidFill>
                  <a:srgbClr val="38761D"/>
                </a:solidFill>
                <a:highlight>
                  <a:srgbClr val="FFFFFF"/>
                </a:highlight>
              </a:rPr>
              <a:t> being posh areas and the </a:t>
            </a:r>
            <a:r>
              <a:rPr b="1" lang="en" sz="1200">
                <a:solidFill>
                  <a:srgbClr val="38761D"/>
                </a:solidFill>
                <a:highlight>
                  <a:srgbClr val="FFFFFF"/>
                </a:highlight>
              </a:rPr>
              <a:t>implementation</a:t>
            </a:r>
            <a:r>
              <a:rPr b="1" lang="en" sz="1200">
                <a:solidFill>
                  <a:srgbClr val="38761D"/>
                </a:solidFill>
                <a:highlight>
                  <a:srgbClr val="FFFFFF"/>
                </a:highlight>
              </a:rPr>
              <a:t> of higher mandatory stays for single booking will  make these trips/visits expensive.</a:t>
            </a:r>
            <a:endParaRPr b="1" sz="1200">
              <a:solidFill>
                <a:srgbClr val="38761D"/>
              </a:solidFill>
              <a:highlight>
                <a:srgbClr val="FFFFFF"/>
              </a:highlight>
            </a:endParaRPr>
          </a:p>
          <a:p>
            <a:pPr indent="0" lvl="0" marL="0" rtl="0" algn="l">
              <a:spcBef>
                <a:spcPts val="1000"/>
              </a:spcBef>
              <a:spcAft>
                <a:spcPts val="0"/>
              </a:spcAft>
              <a:buNone/>
            </a:pPr>
            <a:r>
              <a:t/>
            </a:r>
            <a:endParaRPr b="1" sz="1500">
              <a:solidFill>
                <a:srgbClr val="38761D"/>
              </a:solidFill>
            </a:endParaRPr>
          </a:p>
        </p:txBody>
      </p:sp>
      <p:sp>
        <p:nvSpPr>
          <p:cNvPr id="239" name="Google Shape;239;p30"/>
          <p:cNvSpPr txBox="1"/>
          <p:nvPr/>
        </p:nvSpPr>
        <p:spPr>
          <a:xfrm>
            <a:off x="0" y="0"/>
            <a:ext cx="5667600" cy="15237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Types of Visit based on Mandatory stay allowed for a single booking</a:t>
            </a:r>
            <a:endParaRPr sz="2900">
              <a:solidFill>
                <a:schemeClr val="lt1"/>
              </a:solidFill>
              <a:latin typeface="Trebuchet MS"/>
              <a:ea typeface="Trebuchet MS"/>
              <a:cs typeface="Trebuchet MS"/>
              <a:sym typeface="Trebuchet MS"/>
            </a:endParaRPr>
          </a:p>
        </p:txBody>
      </p:sp>
      <p:pic>
        <p:nvPicPr>
          <p:cNvPr id="240" name="Google Shape;240;p30"/>
          <p:cNvPicPr preferRelativeResize="0"/>
          <p:nvPr/>
        </p:nvPicPr>
        <p:blipFill>
          <a:blip r:embed="rId4">
            <a:alphaModFix/>
          </a:blip>
          <a:stretch>
            <a:fillRect/>
          </a:stretch>
        </p:blipFill>
        <p:spPr>
          <a:xfrm>
            <a:off x="0" y="1523700"/>
            <a:ext cx="5667599" cy="2743200"/>
          </a:xfrm>
          <a:prstGeom prst="rect">
            <a:avLst/>
          </a:prstGeom>
          <a:noFill/>
          <a:ln>
            <a:noFill/>
          </a:ln>
        </p:spPr>
      </p:pic>
      <p:sp>
        <p:nvSpPr>
          <p:cNvPr id="241" name="Google Shape;241;p30"/>
          <p:cNvSpPr txBox="1"/>
          <p:nvPr/>
        </p:nvSpPr>
        <p:spPr>
          <a:xfrm>
            <a:off x="0" y="4155500"/>
            <a:ext cx="2938800" cy="9954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200">
                <a:solidFill>
                  <a:srgbClr val="38761D"/>
                </a:solidFill>
              </a:rPr>
              <a:t>Short Term Visit - Upto 5 Days</a:t>
            </a:r>
            <a:endParaRPr b="1" sz="1200">
              <a:solidFill>
                <a:srgbClr val="38761D"/>
              </a:solidFill>
            </a:endParaRPr>
          </a:p>
          <a:p>
            <a:pPr indent="0" lvl="0" marL="0" rtl="0" algn="l">
              <a:spcBef>
                <a:spcPts val="1000"/>
              </a:spcBef>
              <a:spcAft>
                <a:spcPts val="0"/>
              </a:spcAft>
              <a:buClr>
                <a:schemeClr val="dk1"/>
              </a:buClr>
              <a:buSzPts val="1100"/>
              <a:buFont typeface="Arial"/>
              <a:buNone/>
            </a:pPr>
            <a:r>
              <a:rPr b="1" lang="en" sz="1200">
                <a:solidFill>
                  <a:srgbClr val="38761D"/>
                </a:solidFill>
              </a:rPr>
              <a:t>Mid Term Visit  - Upto 90 Days</a:t>
            </a:r>
            <a:endParaRPr b="1" sz="1200">
              <a:solidFill>
                <a:srgbClr val="38761D"/>
              </a:solidFill>
            </a:endParaRPr>
          </a:p>
          <a:p>
            <a:pPr indent="0" lvl="0" marL="0" rtl="0" algn="l">
              <a:spcBef>
                <a:spcPts val="1000"/>
              </a:spcBef>
              <a:spcAft>
                <a:spcPts val="0"/>
              </a:spcAft>
              <a:buNone/>
            </a:pPr>
            <a:r>
              <a:rPr b="1" lang="en" sz="1200">
                <a:solidFill>
                  <a:srgbClr val="38761D"/>
                </a:solidFill>
              </a:rPr>
              <a:t>Long Term Visit - More than 90 Days</a:t>
            </a:r>
            <a:endParaRPr sz="1200">
              <a:solidFill>
                <a:srgbClr val="38761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47" name="Google Shape;247;p31"/>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48" name="Google Shape;248;p31"/>
          <p:cNvSpPr txBox="1"/>
          <p:nvPr/>
        </p:nvSpPr>
        <p:spPr>
          <a:xfrm>
            <a:off x="5606650" y="1584500"/>
            <a:ext cx="3437100" cy="18984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Property </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customer experience with Hosts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Key attributes related to Guests</a:t>
            </a:r>
            <a:endParaRPr b="1" sz="1300">
              <a:solidFill>
                <a:srgbClr val="38761D"/>
              </a:solidFill>
            </a:endParaRPr>
          </a:p>
          <a:p>
            <a:pPr indent="0" lvl="0" marL="457200" rtl="0" algn="l">
              <a:spcBef>
                <a:spcPts val="1000"/>
              </a:spcBef>
              <a:spcAft>
                <a:spcPts val="0"/>
              </a:spcAft>
              <a:buNone/>
            </a:pPr>
            <a:r>
              <a:t/>
            </a:r>
            <a:endParaRPr b="1" sz="1300">
              <a:solidFill>
                <a:srgbClr val="38761D"/>
              </a:solidFill>
            </a:endParaRPr>
          </a:p>
          <a:p>
            <a:pPr indent="0" lvl="0" marL="0" rtl="0" algn="l">
              <a:spcBef>
                <a:spcPts val="1000"/>
              </a:spcBef>
              <a:spcAft>
                <a:spcPts val="0"/>
              </a:spcAft>
              <a:buNone/>
            </a:pPr>
            <a:r>
              <a:t/>
            </a:r>
            <a:endParaRPr b="1" sz="1300">
              <a:solidFill>
                <a:srgbClr val="38761D"/>
              </a:solidFill>
            </a:endParaRPr>
          </a:p>
        </p:txBody>
      </p:sp>
      <p:sp>
        <p:nvSpPr>
          <p:cNvPr id="249" name="Google Shape;249;p31"/>
          <p:cNvSpPr txBox="1"/>
          <p:nvPr/>
        </p:nvSpPr>
        <p:spPr>
          <a:xfrm>
            <a:off x="0" y="0"/>
            <a:ext cx="5667600" cy="11082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Limitations &amp; Scope of Improvement</a:t>
            </a:r>
            <a:endParaRPr sz="3000">
              <a:solidFill>
                <a:schemeClr val="lt1"/>
              </a:solidFill>
              <a:latin typeface="Trebuchet MS"/>
              <a:ea typeface="Trebuchet MS"/>
              <a:cs typeface="Trebuchet MS"/>
              <a:sym typeface="Trebuchet MS"/>
            </a:endParaRPr>
          </a:p>
        </p:txBody>
      </p:sp>
      <p:sp>
        <p:nvSpPr>
          <p:cNvPr id="250" name="Google Shape;250;p31"/>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Datasets have limiting attributes to classify various categories of properties.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Customer experiential and Category wise ratings for Hosts seemed to be missing which could have played an important role in identifying Star Hosts.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Key attributes of properties like Number of Beds, Closets, Bathrooms, Gym, Sauna, Property Age, Distances from nearest Hospitals, Shopping Complexes, Airport, Station were missing.</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63" name="Google Shape;63;p14"/>
          <p:cNvSpPr txBox="1"/>
          <p:nvPr>
            <p:ph type="title"/>
          </p:nvPr>
        </p:nvSpPr>
        <p:spPr>
          <a:xfrm>
            <a:off x="134075" y="1184300"/>
            <a:ext cx="5533500" cy="31056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 sz="1950">
                <a:solidFill>
                  <a:srgbClr val="1C4587"/>
                </a:solidFill>
                <a:highlight>
                  <a:srgbClr val="FFFFFF"/>
                </a:highlight>
              </a:rPr>
              <a:t>Airbnb, as in “Air Bed and Breakfast,” is a service that allows property owners to rent out their spaces/condos to travelers looking for a place to stay.</a:t>
            </a:r>
            <a:endParaRPr b="1" sz="1950">
              <a:solidFill>
                <a:srgbClr val="1C4587"/>
              </a:solidFill>
              <a:highlight>
                <a:srgbClr val="FFFFFF"/>
              </a:highlight>
            </a:endParaRPr>
          </a:p>
          <a:p>
            <a:pPr indent="0" lvl="0" marL="0" rtl="0" algn="just">
              <a:lnSpc>
                <a:spcPct val="115000"/>
              </a:lnSpc>
              <a:spcBef>
                <a:spcPts val="1200"/>
              </a:spcBef>
              <a:spcAft>
                <a:spcPts val="1200"/>
              </a:spcAft>
              <a:buClr>
                <a:schemeClr val="dk1"/>
              </a:buClr>
              <a:buSzPts val="1100"/>
              <a:buFont typeface="Arial"/>
              <a:buNone/>
            </a:pPr>
            <a:r>
              <a:rPr b="1" lang="en" sz="1950">
                <a:solidFill>
                  <a:srgbClr val="1C4587"/>
                </a:solidFill>
                <a:highlight>
                  <a:srgbClr val="FFFFFF"/>
                </a:highlight>
              </a:rPr>
              <a:t>Airbnb was started in 2008 by Brian Chesky and Joe Gebbia, based in San Francisco California.The platform is accessible via website and mobile app.</a:t>
            </a:r>
            <a:endParaRPr b="1" sz="1950">
              <a:solidFill>
                <a:srgbClr val="1C4587"/>
              </a:solidFill>
              <a:highlight>
                <a:srgbClr val="FFFFFF"/>
              </a:highlight>
            </a:endParaRPr>
          </a:p>
        </p:txBody>
      </p:sp>
      <p:sp>
        <p:nvSpPr>
          <p:cNvPr id="64" name="Google Shape;64;p1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pic>
        <p:nvPicPr>
          <p:cNvPr id="65" name="Google Shape;65;p14"/>
          <p:cNvPicPr preferRelativeResize="0"/>
          <p:nvPr/>
        </p:nvPicPr>
        <p:blipFill>
          <a:blip r:embed="rId4">
            <a:alphaModFix/>
          </a:blip>
          <a:stretch>
            <a:fillRect/>
          </a:stretch>
        </p:blipFill>
        <p:spPr>
          <a:xfrm>
            <a:off x="6765922" y="2376372"/>
            <a:ext cx="1584475" cy="1584475"/>
          </a:xfrm>
          <a:prstGeom prst="rect">
            <a:avLst/>
          </a:prstGeom>
          <a:noFill/>
          <a:ln>
            <a:noFill/>
          </a:ln>
        </p:spPr>
      </p:pic>
      <p:sp>
        <p:nvSpPr>
          <p:cNvPr id="66" name="Google Shape;66;p14"/>
          <p:cNvSpPr txBox="1"/>
          <p:nvPr/>
        </p:nvSpPr>
        <p:spPr>
          <a:xfrm>
            <a:off x="5606650" y="1584500"/>
            <a:ext cx="34371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8761D"/>
              </a:buClr>
              <a:buSzPts val="1500"/>
              <a:buAutoNum type="arabicPeriod"/>
            </a:pPr>
            <a:r>
              <a:rPr b="1" lang="en" sz="1500">
                <a:solidFill>
                  <a:srgbClr val="38761D"/>
                </a:solidFill>
              </a:rPr>
              <a:t>Peer to Peer (Economy Model)</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Customization(Experiences)</a:t>
            </a:r>
            <a:endParaRPr sz="1500">
              <a:solidFill>
                <a:srgbClr val="38761D"/>
              </a:solidFill>
            </a:endParaRPr>
          </a:p>
        </p:txBody>
      </p:sp>
      <p:sp>
        <p:nvSpPr>
          <p:cNvPr id="67" name="Google Shape;67;p14"/>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Introduction</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56" name="Google Shape;256;p32"/>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57" name="Google Shape;257;p32"/>
          <p:cNvSpPr txBox="1"/>
          <p:nvPr/>
        </p:nvSpPr>
        <p:spPr>
          <a:xfrm>
            <a:off x="5606650" y="1584500"/>
            <a:ext cx="3437100" cy="25911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Manhattan and Brooklyn are the posh areas of NYC having high end homes and and maximum number of hosts renting out spaces. </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seems more available for booking throughout the year .</a:t>
            </a:r>
            <a:endParaRPr b="1" sz="1300">
              <a:solidFill>
                <a:srgbClr val="38761D"/>
              </a:solidFill>
            </a:endParaRPr>
          </a:p>
          <a:p>
            <a:pPr indent="0" lvl="0" marL="457200" rtl="0" algn="l">
              <a:spcBef>
                <a:spcPts val="1000"/>
              </a:spcBef>
              <a:spcAft>
                <a:spcPts val="0"/>
              </a:spcAft>
              <a:buNone/>
            </a:pPr>
            <a:r>
              <a:t/>
            </a:r>
            <a:endParaRPr b="1" sz="1500">
              <a:solidFill>
                <a:srgbClr val="38761D"/>
              </a:solidFill>
            </a:endParaRPr>
          </a:p>
          <a:p>
            <a:pPr indent="0" lvl="0" marL="457200" rtl="0" algn="l">
              <a:spcBef>
                <a:spcPts val="1000"/>
              </a:spcBef>
              <a:spcAft>
                <a:spcPts val="0"/>
              </a:spcAft>
              <a:buNone/>
            </a:pPr>
            <a:r>
              <a:t/>
            </a:r>
            <a:endParaRPr b="1" sz="15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258" name="Google Shape;258;p32"/>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Conclusion</a:t>
            </a:r>
            <a:endParaRPr sz="3000">
              <a:solidFill>
                <a:schemeClr val="lt1"/>
              </a:solidFill>
              <a:latin typeface="Trebuchet MS"/>
              <a:ea typeface="Trebuchet MS"/>
              <a:cs typeface="Trebuchet MS"/>
              <a:sym typeface="Trebuchet MS"/>
            </a:endParaRPr>
          </a:p>
        </p:txBody>
      </p:sp>
      <p:sp>
        <p:nvSpPr>
          <p:cNvPr id="259" name="Google Shape;259;p32"/>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and Brooklyn are the posh areas in NY as  there is  maximum footfall and properties based on prices and listings are are on the higher side.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and Brooklyn have the highest number of hosts.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has highest number of Private rooms and Entire House/Apt. in culmination followed by Brooklyn.</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Highest accommodations of 10,000 USD are available in Manhattan,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popular hosts are Sonder, Blueground ,Kara to name a few based on number of reviews and calculated host listing counts.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Staten Island seems more available for booking throughout the year compared to other neighbourhoods.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65" name="Google Shape;265;p33"/>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66" name="Google Shape;266;p33"/>
          <p:cNvSpPr txBox="1"/>
          <p:nvPr/>
        </p:nvSpPr>
        <p:spPr>
          <a:xfrm>
            <a:off x="5606650" y="1584500"/>
            <a:ext cx="3437100" cy="35709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Sonder and Blueground seems to be the most popular hosts in terms of reviews received , properties listed and turnover generated.</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Financial District which is the buzz of Manhattan has high turnover from properties listed.</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Staten Island though has fewer properties but the median listing price is more in its neighbourhood. Fort Wadsworth and Woodrow.</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Most hosts allow less than 5 days mandatory stay.The average is higher in Manhattan, Brooklyn and Queens.</a:t>
            </a:r>
            <a:endParaRPr b="1" sz="1500">
              <a:solidFill>
                <a:srgbClr val="38761D"/>
              </a:solidFill>
            </a:endParaRPr>
          </a:p>
        </p:txBody>
      </p:sp>
      <p:sp>
        <p:nvSpPr>
          <p:cNvPr id="267" name="Google Shape;267;p33"/>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Conclusion </a:t>
            </a:r>
            <a:r>
              <a:rPr lang="en" sz="2400">
                <a:solidFill>
                  <a:schemeClr val="lt1"/>
                </a:solidFill>
                <a:latin typeface="Trebuchet MS"/>
                <a:ea typeface="Trebuchet MS"/>
                <a:cs typeface="Trebuchet MS"/>
                <a:sym typeface="Trebuchet MS"/>
              </a:rPr>
              <a:t>[Contd.</a:t>
            </a:r>
            <a:r>
              <a:rPr lang="en" sz="3000">
                <a:solidFill>
                  <a:schemeClr val="lt1"/>
                </a:solidFill>
                <a:latin typeface="Trebuchet MS"/>
                <a:ea typeface="Trebuchet MS"/>
                <a:cs typeface="Trebuchet MS"/>
                <a:sym typeface="Trebuchet MS"/>
              </a:rPr>
              <a:t>]</a:t>
            </a:r>
            <a:endParaRPr sz="3000">
              <a:solidFill>
                <a:schemeClr val="lt1"/>
              </a:solidFill>
              <a:latin typeface="Trebuchet MS"/>
              <a:ea typeface="Trebuchet MS"/>
              <a:cs typeface="Trebuchet MS"/>
              <a:sym typeface="Trebuchet MS"/>
            </a:endParaRPr>
          </a:p>
        </p:txBody>
      </p:sp>
      <p:sp>
        <p:nvSpPr>
          <p:cNvPr id="268" name="Google Shape;268;p33"/>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Sonder,Blueground ,Sally are some of the top hosts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Financial District, Midtown, Chelsea are some of the top neighbourhood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Shared rooms are mostly available over other room types and Entire Home /Apt which has the highest proportion of room share are mostly on the expensive ends.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Fort Wadsworth and Woodrow are expensive neighbourhood based on median listed price belonging to Staten Island.</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hosts allow a minimum 5 nights mandatory stay for single booking but the average increases in case of Manhattan,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Bronx and Staten Island are mostly preferred for Shorter visits and onwards and others are for slightly longer stays.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74" name="Google Shape;274;p34"/>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275" name="Google Shape;275;p34"/>
          <p:cNvSpPr txBox="1"/>
          <p:nvPr/>
        </p:nvSpPr>
        <p:spPr>
          <a:xfrm>
            <a:off x="5606650" y="1584500"/>
            <a:ext cx="3437100" cy="15699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Festive Offers and Loyalty Cards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Discounts and Frequent Check In Cards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Incentivising Hosts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Local tours and experiences</a:t>
            </a:r>
            <a:endParaRPr b="1" sz="1500">
              <a:solidFill>
                <a:srgbClr val="38761D"/>
              </a:solidFill>
            </a:endParaRPr>
          </a:p>
        </p:txBody>
      </p:sp>
      <p:sp>
        <p:nvSpPr>
          <p:cNvPr id="276" name="Google Shape;276;p34"/>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Marketing Initiative</a:t>
            </a:r>
            <a:endParaRPr sz="3000">
              <a:solidFill>
                <a:schemeClr val="lt1"/>
              </a:solidFill>
              <a:latin typeface="Trebuchet MS"/>
              <a:ea typeface="Trebuchet MS"/>
              <a:cs typeface="Trebuchet MS"/>
              <a:sym typeface="Trebuchet MS"/>
            </a:endParaRPr>
          </a:p>
        </p:txBody>
      </p:sp>
      <p:sp>
        <p:nvSpPr>
          <p:cNvPr id="277" name="Google Shape;277;p34"/>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Manhattan being the star neighbourhood we can roll down a lot of festive offers encouraging longer stays during Christmas and coming up with loyalty cards for frequent visitors which can also work for Brooklyn and Queens.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The star hosts should be incentivised to encourage them to maintain the properties and services  as per the company standards.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Staten Island and Bronx can have discounts encouraging students to stay for a longer period.It can also have frequent check in cards for people from low income groups visiting regularly by  offering good incentives and coupons.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Some local tours can be clubbed during longer visits encouraging customers to stay longer and prefer their stays.</a:t>
            </a:r>
            <a:endParaRPr b="1" sz="1450">
              <a:solidFill>
                <a:srgbClr val="1C4587"/>
              </a:solidFill>
              <a:highlight>
                <a:schemeClr val="lt1"/>
              </a:highlight>
              <a:latin typeface="Roboto"/>
              <a:ea typeface="Roboto"/>
              <a:cs typeface="Roboto"/>
              <a:sym typeface="Roboto"/>
            </a:endParaRPr>
          </a:p>
          <a:p>
            <a:pPr indent="0" lvl="0" marL="457200" rtl="0" algn="just">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283" name="Google Shape;283;p35"/>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Thank You</a:t>
            </a:r>
            <a:endParaRPr sz="3000">
              <a:solidFill>
                <a:schemeClr val="lt1"/>
              </a:solidFill>
              <a:latin typeface="Trebuchet MS"/>
              <a:ea typeface="Trebuchet MS"/>
              <a:cs typeface="Trebuchet MS"/>
              <a:sym typeface="Trebuchet MS"/>
            </a:endParaRPr>
          </a:p>
        </p:txBody>
      </p:sp>
      <p:sp>
        <p:nvSpPr>
          <p:cNvPr id="284" name="Google Shape;284;p35"/>
          <p:cNvSpPr txBox="1"/>
          <p:nvPr>
            <p:ph type="title"/>
          </p:nvPr>
        </p:nvSpPr>
        <p:spPr>
          <a:xfrm>
            <a:off x="3740250" y="3303650"/>
            <a:ext cx="5303400" cy="348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600"/>
              </a:spcBef>
              <a:spcAft>
                <a:spcPts val="0"/>
              </a:spcAft>
              <a:buNone/>
            </a:pPr>
            <a:r>
              <a:rPr b="1" lang="en" sz="1450">
                <a:solidFill>
                  <a:srgbClr val="1C4587"/>
                </a:solidFill>
                <a:highlight>
                  <a:schemeClr val="lt1"/>
                </a:highlight>
                <a:latin typeface="Roboto"/>
                <a:ea typeface="Roboto"/>
                <a:cs typeface="Roboto"/>
                <a:sym typeface="Roboto"/>
              </a:rPr>
              <a:t>EDA Capstone Project </a:t>
            </a:r>
            <a:endParaRPr b="1" sz="1450">
              <a:solidFill>
                <a:srgbClr val="1C4587"/>
              </a:solidFill>
              <a:highlight>
                <a:schemeClr val="lt1"/>
              </a:highlight>
              <a:latin typeface="Roboto"/>
              <a:ea typeface="Roboto"/>
              <a:cs typeface="Roboto"/>
              <a:sym typeface="Roboto"/>
            </a:endParaRPr>
          </a:p>
          <a:p>
            <a:pPr indent="0" lvl="0" marL="457200" rtl="0" algn="ctr">
              <a:lnSpc>
                <a:spcPct val="115000"/>
              </a:lnSpc>
              <a:spcBef>
                <a:spcPts val="1200"/>
              </a:spcBef>
              <a:spcAft>
                <a:spcPts val="0"/>
              </a:spcAft>
              <a:buNone/>
            </a:pPr>
            <a:r>
              <a:t/>
            </a:r>
            <a:endParaRPr b="1" sz="1450">
              <a:solidFill>
                <a:srgbClr val="1C4587"/>
              </a:solidFill>
              <a:highlight>
                <a:schemeClr val="lt1"/>
              </a:highlight>
              <a:latin typeface="Roboto"/>
              <a:ea typeface="Roboto"/>
              <a:cs typeface="Roboto"/>
              <a:sym typeface="Roboto"/>
            </a:endParaRPr>
          </a:p>
          <a:p>
            <a:pPr indent="0" lvl="0" marL="0" rtl="0" algn="ctr">
              <a:lnSpc>
                <a:spcPct val="115000"/>
              </a:lnSpc>
              <a:spcBef>
                <a:spcPts val="1200"/>
              </a:spcBef>
              <a:spcAft>
                <a:spcPts val="0"/>
              </a:spcAft>
              <a:buNone/>
            </a:pPr>
            <a:r>
              <a:t/>
            </a:r>
            <a:endParaRPr sz="1450">
              <a:solidFill>
                <a:srgbClr val="1C4587"/>
              </a:solidFill>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1200"/>
              </a:spcAft>
              <a:buNone/>
            </a:pPr>
            <a:r>
              <a:t/>
            </a:r>
            <a:endParaRPr b="1" sz="1450">
              <a:solidFill>
                <a:srgbClr val="1C4587"/>
              </a:solidFill>
              <a:highlight>
                <a:srgbClr val="FFFFFF"/>
              </a:highlight>
            </a:endParaRPr>
          </a:p>
        </p:txBody>
      </p:sp>
      <p:pic>
        <p:nvPicPr>
          <p:cNvPr id="285" name="Google Shape;285;p35"/>
          <p:cNvPicPr preferRelativeResize="0"/>
          <p:nvPr/>
        </p:nvPicPr>
        <p:blipFill>
          <a:blip r:embed="rId4">
            <a:alphaModFix/>
          </a:blip>
          <a:stretch>
            <a:fillRect/>
          </a:stretch>
        </p:blipFill>
        <p:spPr>
          <a:xfrm>
            <a:off x="3740250" y="3651650"/>
            <a:ext cx="5303520" cy="1097280"/>
          </a:xfrm>
          <a:prstGeom prst="rect">
            <a:avLst/>
          </a:prstGeom>
          <a:noFill/>
          <a:ln>
            <a:noFill/>
          </a:ln>
          <a:effectLst>
            <a:outerShdw blurRad="57150" rotWithShape="0" algn="bl" dir="5400000" dist="19050">
              <a:srgbClr val="000000">
                <a:alpha val="50000"/>
              </a:srgbClr>
            </a:outerShdw>
          </a:effectLst>
        </p:spPr>
      </p:pic>
      <p:pic>
        <p:nvPicPr>
          <p:cNvPr id="286" name="Google Shape;286;p35"/>
          <p:cNvPicPr preferRelativeResize="0"/>
          <p:nvPr/>
        </p:nvPicPr>
        <p:blipFill>
          <a:blip r:embed="rId5">
            <a:alphaModFix/>
          </a:blip>
          <a:stretch>
            <a:fillRect/>
          </a:stretch>
        </p:blipFill>
        <p:spPr>
          <a:xfrm>
            <a:off x="2041572" y="869397"/>
            <a:ext cx="1584475" cy="1584475"/>
          </a:xfrm>
          <a:prstGeom prst="rect">
            <a:avLst/>
          </a:prstGeom>
          <a:noFill/>
          <a:ln>
            <a:noFill/>
          </a:ln>
        </p:spPr>
      </p:pic>
      <p:sp>
        <p:nvSpPr>
          <p:cNvPr id="287" name="Google Shape;287;p35"/>
          <p:cNvSpPr txBox="1"/>
          <p:nvPr>
            <p:ph type="title"/>
          </p:nvPr>
        </p:nvSpPr>
        <p:spPr>
          <a:xfrm>
            <a:off x="1533000" y="2507450"/>
            <a:ext cx="2601600" cy="503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950">
                <a:solidFill>
                  <a:srgbClr val="1C4587"/>
                </a:solidFill>
                <a:highlight>
                  <a:schemeClr val="lt1"/>
                </a:highlight>
                <a:latin typeface="Caveat"/>
                <a:ea typeface="Caveat"/>
                <a:cs typeface="Caveat"/>
                <a:sym typeface="Caveat"/>
              </a:rPr>
              <a:t>       Travel Like a Human</a:t>
            </a:r>
            <a:endParaRPr b="1" sz="1950">
              <a:solidFill>
                <a:srgbClr val="1C4587"/>
              </a:solidFill>
              <a:highlight>
                <a:schemeClr val="lt1"/>
              </a:highlight>
              <a:latin typeface="Caveat"/>
              <a:ea typeface="Caveat"/>
              <a:cs typeface="Caveat"/>
              <a:sym typeface="Caveat"/>
            </a:endParaRPr>
          </a:p>
          <a:p>
            <a:pPr indent="0" lvl="0" marL="0" rtl="0" algn="ctr">
              <a:lnSpc>
                <a:spcPct val="115000"/>
              </a:lnSpc>
              <a:spcBef>
                <a:spcPts val="1200"/>
              </a:spcBef>
              <a:spcAft>
                <a:spcPts val="0"/>
              </a:spcAft>
              <a:buNone/>
            </a:pPr>
            <a:r>
              <a:t/>
            </a:r>
            <a:endParaRPr sz="1450">
              <a:solidFill>
                <a:srgbClr val="1C4587"/>
              </a:solidFill>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0"/>
              </a:spcAft>
              <a:buNone/>
            </a:pPr>
            <a:r>
              <a:t/>
            </a:r>
            <a:endParaRPr b="1" sz="1450">
              <a:solidFill>
                <a:srgbClr val="1C4587"/>
              </a:solidFill>
              <a:highlight>
                <a:srgbClr val="FFFFFF"/>
              </a:highlight>
            </a:endParaRPr>
          </a:p>
          <a:p>
            <a:pPr indent="0" lvl="0" marL="0" rtl="0" algn="ctr">
              <a:lnSpc>
                <a:spcPct val="115000"/>
              </a:lnSpc>
              <a:spcBef>
                <a:spcPts val="1200"/>
              </a:spcBef>
              <a:spcAft>
                <a:spcPts val="1200"/>
              </a:spcAft>
              <a:buNone/>
            </a:pPr>
            <a:r>
              <a:t/>
            </a:r>
            <a:endParaRPr b="1" sz="1450">
              <a:solidFill>
                <a:srgbClr val="1C4587"/>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73" name="Google Shape;73;p15"/>
          <p:cNvSpPr txBox="1"/>
          <p:nvPr>
            <p:ph type="title"/>
          </p:nvPr>
        </p:nvSpPr>
        <p:spPr>
          <a:xfrm>
            <a:off x="134075" y="1184300"/>
            <a:ext cx="5533500" cy="38874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b="1" lang="en" sz="1900">
                <a:solidFill>
                  <a:srgbClr val="1C4587"/>
                </a:solidFill>
                <a:highlight>
                  <a:srgbClr val="FFFFFF"/>
                </a:highlight>
              </a:rPr>
              <a:t>Since 2008, guests and hosts have used Airbnb to expand on traveling possibilities and present a more unique, personalized way of experiencing the world. </a:t>
            </a:r>
            <a:endParaRPr b="1" sz="1900">
              <a:solidFill>
                <a:srgbClr val="1C4587"/>
              </a:solidFill>
              <a:highlight>
                <a:srgbClr val="FFFFFF"/>
              </a:highlight>
            </a:endParaRPr>
          </a:p>
          <a:p>
            <a:pPr indent="0" lvl="0" marL="0" rtl="0" algn="just">
              <a:lnSpc>
                <a:spcPct val="115000"/>
              </a:lnSpc>
              <a:spcBef>
                <a:spcPts val="900"/>
              </a:spcBef>
              <a:spcAft>
                <a:spcPts val="0"/>
              </a:spcAft>
              <a:buNone/>
            </a:pPr>
            <a:r>
              <a:rPr b="1" lang="en" sz="1900">
                <a:solidFill>
                  <a:srgbClr val="1C4587"/>
                </a:solidFill>
                <a:highlight>
                  <a:srgbClr val="FFFFFF"/>
                </a:highlight>
              </a:rPr>
              <a:t>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a:t>
            </a:r>
            <a:endParaRPr b="1" sz="1900">
              <a:solidFill>
                <a:srgbClr val="1C4587"/>
              </a:solidFill>
              <a:highlight>
                <a:srgbClr val="FFFFFF"/>
              </a:highlight>
            </a:endParaRPr>
          </a:p>
          <a:p>
            <a:pPr indent="0" lvl="0" marL="0" rtl="0" algn="just">
              <a:lnSpc>
                <a:spcPct val="115000"/>
              </a:lnSpc>
              <a:spcBef>
                <a:spcPts val="1200"/>
              </a:spcBef>
              <a:spcAft>
                <a:spcPts val="0"/>
              </a:spcAft>
              <a:buNone/>
            </a:pPr>
            <a:r>
              <a:t/>
            </a:r>
            <a:endParaRPr b="1" sz="1900">
              <a:solidFill>
                <a:srgbClr val="1C4587"/>
              </a:solidFill>
              <a:highlight>
                <a:srgbClr val="FFFFFF"/>
              </a:highlight>
            </a:endParaRPr>
          </a:p>
          <a:p>
            <a:pPr indent="0" lvl="0" marL="0" rtl="0" algn="just">
              <a:lnSpc>
                <a:spcPct val="115000"/>
              </a:lnSpc>
              <a:spcBef>
                <a:spcPts val="1200"/>
              </a:spcBef>
              <a:spcAft>
                <a:spcPts val="1200"/>
              </a:spcAft>
              <a:buNone/>
            </a:pPr>
            <a:r>
              <a:t/>
            </a:r>
            <a:endParaRPr b="1" sz="1900">
              <a:solidFill>
                <a:srgbClr val="1C4587"/>
              </a:solidFill>
              <a:highlight>
                <a:srgbClr val="FFFFFF"/>
              </a:highlight>
            </a:endParaRPr>
          </a:p>
        </p:txBody>
      </p:sp>
      <p:sp>
        <p:nvSpPr>
          <p:cNvPr id="74" name="Google Shape;74;p15"/>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75" name="Google Shape;75;p15"/>
          <p:cNvSpPr txBox="1"/>
          <p:nvPr/>
        </p:nvSpPr>
        <p:spPr>
          <a:xfrm>
            <a:off x="5606650" y="1584500"/>
            <a:ext cx="3437100" cy="1134000"/>
          </a:xfrm>
          <a:prstGeom prst="rect">
            <a:avLst/>
          </a:prstGeom>
          <a:noFill/>
          <a:ln>
            <a:noFill/>
          </a:ln>
        </p:spPr>
        <p:txBody>
          <a:bodyPr anchorCtr="0" anchor="t" bIns="91425" lIns="91425" spcFirstLastPara="1" rIns="91425" wrap="square" tIns="91425">
            <a:spAutoFit/>
          </a:bodyPr>
          <a:lstStyle/>
          <a:p>
            <a:pPr indent="-323850" lvl="0" marL="457200" rtl="0" algn="l">
              <a:spcBef>
                <a:spcPts val="1000"/>
              </a:spcBef>
              <a:spcAft>
                <a:spcPts val="0"/>
              </a:spcAft>
              <a:buClr>
                <a:srgbClr val="38761D"/>
              </a:buClr>
              <a:buSzPts val="1500"/>
              <a:buAutoNum type="arabicPeriod"/>
            </a:pPr>
            <a:r>
              <a:rPr b="1" lang="en" sz="1500">
                <a:solidFill>
                  <a:srgbClr val="38761D"/>
                </a:solidFill>
              </a:rPr>
              <a:t>Customer/Hosts Behaviour</a:t>
            </a:r>
            <a:endParaRPr b="1" sz="1500">
              <a:solidFill>
                <a:srgbClr val="38761D"/>
              </a:solidFill>
            </a:endParaRPr>
          </a:p>
          <a:p>
            <a:pPr indent="-323850" lvl="0" marL="457200" rtl="0" algn="l">
              <a:spcBef>
                <a:spcPts val="1000"/>
              </a:spcBef>
              <a:spcAft>
                <a:spcPts val="0"/>
              </a:spcAft>
              <a:buClr>
                <a:srgbClr val="38761D"/>
              </a:buClr>
              <a:buSzPts val="1500"/>
              <a:buAutoNum type="arabicPeriod"/>
            </a:pPr>
            <a:r>
              <a:rPr b="1" lang="en" sz="1500">
                <a:solidFill>
                  <a:srgbClr val="38761D"/>
                </a:solidFill>
              </a:rPr>
              <a:t>Marketing Initiatives</a:t>
            </a:r>
            <a:endParaRPr b="1" sz="1500">
              <a:solidFill>
                <a:srgbClr val="38761D"/>
              </a:solidFill>
            </a:endParaRPr>
          </a:p>
          <a:p>
            <a:pPr indent="-323850" lvl="0" marL="457200" rtl="0" algn="l">
              <a:spcBef>
                <a:spcPts val="1000"/>
              </a:spcBef>
              <a:spcAft>
                <a:spcPts val="0"/>
              </a:spcAft>
              <a:buClr>
                <a:srgbClr val="38761D"/>
              </a:buClr>
              <a:buSzPts val="1500"/>
              <a:buAutoNum type="arabicPeriod"/>
            </a:pPr>
            <a:r>
              <a:rPr b="1" lang="en" sz="1500">
                <a:solidFill>
                  <a:srgbClr val="38761D"/>
                </a:solidFill>
              </a:rPr>
              <a:t>Additional Services</a:t>
            </a:r>
            <a:endParaRPr b="1" sz="1500">
              <a:solidFill>
                <a:srgbClr val="38761D"/>
              </a:solidFill>
            </a:endParaRPr>
          </a:p>
        </p:txBody>
      </p:sp>
      <p:sp>
        <p:nvSpPr>
          <p:cNvPr id="76" name="Google Shape;76;p15"/>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Problem Statement</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82" name="Google Shape;82;p16"/>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83" name="Google Shape;83;p16"/>
          <p:cNvSpPr txBox="1"/>
          <p:nvPr/>
        </p:nvSpPr>
        <p:spPr>
          <a:xfrm>
            <a:off x="5767800" y="1828250"/>
            <a:ext cx="32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84" name="Google Shape;84;p16"/>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DataSets</a:t>
            </a:r>
            <a:endParaRPr sz="3000">
              <a:solidFill>
                <a:schemeClr val="lt1"/>
              </a:solidFill>
              <a:latin typeface="Trebuchet MS"/>
              <a:ea typeface="Trebuchet MS"/>
              <a:cs typeface="Trebuchet MS"/>
              <a:sym typeface="Trebuchet MS"/>
            </a:endParaRPr>
          </a:p>
        </p:txBody>
      </p:sp>
      <p:sp>
        <p:nvSpPr>
          <p:cNvPr id="85" name="Google Shape;85;p16"/>
          <p:cNvSpPr txBox="1"/>
          <p:nvPr/>
        </p:nvSpPr>
        <p:spPr>
          <a:xfrm>
            <a:off x="134075" y="71295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id</a:t>
            </a:r>
            <a:endParaRPr b="1" sz="2000">
              <a:solidFill>
                <a:srgbClr val="1C4587"/>
              </a:solidFill>
            </a:endParaRPr>
          </a:p>
          <a:p>
            <a:pPr indent="0" lvl="0" marL="0" rtl="0" algn="ctr">
              <a:spcBef>
                <a:spcPts val="0"/>
              </a:spcBef>
              <a:spcAft>
                <a:spcPts val="0"/>
              </a:spcAft>
              <a:buNone/>
            </a:pPr>
            <a:r>
              <a:rPr b="1" lang="en">
                <a:solidFill>
                  <a:srgbClr val="741B47"/>
                </a:solidFill>
              </a:rPr>
              <a:t>unique listing id</a:t>
            </a:r>
            <a:endParaRPr b="1">
              <a:solidFill>
                <a:srgbClr val="741B47"/>
              </a:solidFill>
            </a:endParaRPr>
          </a:p>
        </p:txBody>
      </p:sp>
      <p:sp>
        <p:nvSpPr>
          <p:cNvPr id="86" name="Google Shape;86;p16"/>
          <p:cNvSpPr txBox="1"/>
          <p:nvPr/>
        </p:nvSpPr>
        <p:spPr>
          <a:xfrm>
            <a:off x="134075" y="1320350"/>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name</a:t>
            </a:r>
            <a:endParaRPr b="1" sz="2000">
              <a:solidFill>
                <a:srgbClr val="1C4587"/>
              </a:solidFill>
            </a:endParaRPr>
          </a:p>
          <a:p>
            <a:pPr indent="0" lvl="0" marL="0" rtl="0" algn="ctr">
              <a:spcBef>
                <a:spcPts val="0"/>
              </a:spcBef>
              <a:spcAft>
                <a:spcPts val="0"/>
              </a:spcAft>
              <a:buNone/>
            </a:pPr>
            <a:r>
              <a:rPr b="1" lang="en">
                <a:solidFill>
                  <a:srgbClr val="741B47"/>
                </a:solidFill>
              </a:rPr>
              <a:t>represents accommodation</a:t>
            </a:r>
            <a:endParaRPr b="1">
              <a:solidFill>
                <a:srgbClr val="741B47"/>
              </a:solidFill>
            </a:endParaRPr>
          </a:p>
        </p:txBody>
      </p:sp>
      <p:sp>
        <p:nvSpPr>
          <p:cNvPr id="87" name="Google Shape;87;p16"/>
          <p:cNvSpPr txBox="1"/>
          <p:nvPr/>
        </p:nvSpPr>
        <p:spPr>
          <a:xfrm>
            <a:off x="134075" y="2084713"/>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host_id</a:t>
            </a:r>
            <a:endParaRPr b="1" sz="2000">
              <a:solidFill>
                <a:srgbClr val="1C4587"/>
              </a:solidFill>
            </a:endParaRPr>
          </a:p>
          <a:p>
            <a:pPr indent="0" lvl="0" marL="0" rtl="0" algn="ctr">
              <a:spcBef>
                <a:spcPts val="0"/>
              </a:spcBef>
              <a:spcAft>
                <a:spcPts val="0"/>
              </a:spcAft>
              <a:buNone/>
            </a:pPr>
            <a:r>
              <a:rPr b="1" lang="en">
                <a:solidFill>
                  <a:srgbClr val="741B47"/>
                </a:solidFill>
              </a:rPr>
              <a:t>unique id for hosts</a:t>
            </a:r>
            <a:endParaRPr b="1">
              <a:solidFill>
                <a:srgbClr val="741B47"/>
              </a:solidFill>
            </a:endParaRPr>
          </a:p>
        </p:txBody>
      </p:sp>
      <p:sp>
        <p:nvSpPr>
          <p:cNvPr id="88" name="Google Shape;88;p16"/>
          <p:cNvSpPr txBox="1"/>
          <p:nvPr/>
        </p:nvSpPr>
        <p:spPr>
          <a:xfrm>
            <a:off x="134075" y="2829838"/>
            <a:ext cx="1779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host_name</a:t>
            </a:r>
            <a:endParaRPr b="1" sz="2000">
              <a:solidFill>
                <a:srgbClr val="1C4587"/>
              </a:solidFill>
            </a:endParaRPr>
          </a:p>
          <a:p>
            <a:pPr indent="0" lvl="0" marL="0" rtl="0" algn="ctr">
              <a:spcBef>
                <a:spcPts val="0"/>
              </a:spcBef>
              <a:spcAft>
                <a:spcPts val="0"/>
              </a:spcAft>
              <a:buNone/>
            </a:pPr>
            <a:r>
              <a:rPr b="1" lang="en">
                <a:solidFill>
                  <a:srgbClr val="741B47"/>
                </a:solidFill>
              </a:rPr>
              <a:t>registered name for hosts</a:t>
            </a:r>
            <a:endParaRPr b="1">
              <a:solidFill>
                <a:srgbClr val="741B47"/>
              </a:solidFill>
            </a:endParaRPr>
          </a:p>
        </p:txBody>
      </p:sp>
      <p:sp>
        <p:nvSpPr>
          <p:cNvPr id="89" name="Google Shape;89;p16"/>
          <p:cNvSpPr txBox="1"/>
          <p:nvPr/>
        </p:nvSpPr>
        <p:spPr>
          <a:xfrm>
            <a:off x="1755150" y="712950"/>
            <a:ext cx="337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neighbourhood_group</a:t>
            </a:r>
            <a:endParaRPr b="1" sz="2000">
              <a:solidFill>
                <a:srgbClr val="1C4587"/>
              </a:solidFill>
            </a:endParaRPr>
          </a:p>
          <a:p>
            <a:pPr indent="0" lvl="0" marL="0" rtl="0" algn="ctr">
              <a:spcBef>
                <a:spcPts val="0"/>
              </a:spcBef>
              <a:spcAft>
                <a:spcPts val="0"/>
              </a:spcAft>
              <a:buNone/>
            </a:pPr>
            <a:r>
              <a:rPr b="1" lang="en">
                <a:solidFill>
                  <a:srgbClr val="741B47"/>
                </a:solidFill>
              </a:rPr>
              <a:t>group of area</a:t>
            </a:r>
            <a:endParaRPr b="1">
              <a:solidFill>
                <a:srgbClr val="741B47"/>
              </a:solidFill>
            </a:endParaRPr>
          </a:p>
        </p:txBody>
      </p:sp>
      <p:sp>
        <p:nvSpPr>
          <p:cNvPr id="90" name="Google Shape;90;p16"/>
          <p:cNvSpPr txBox="1"/>
          <p:nvPr/>
        </p:nvSpPr>
        <p:spPr>
          <a:xfrm>
            <a:off x="1566300" y="1384175"/>
            <a:ext cx="3753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neighbourhood</a:t>
            </a:r>
            <a:endParaRPr b="1" sz="2000">
              <a:solidFill>
                <a:srgbClr val="1C4587"/>
              </a:solidFill>
            </a:endParaRPr>
          </a:p>
          <a:p>
            <a:pPr indent="0" lvl="0" marL="0" rtl="0" algn="ctr">
              <a:spcBef>
                <a:spcPts val="0"/>
              </a:spcBef>
              <a:spcAft>
                <a:spcPts val="0"/>
              </a:spcAft>
              <a:buNone/>
            </a:pPr>
            <a:r>
              <a:rPr b="1" lang="en">
                <a:solidFill>
                  <a:srgbClr val="741B47"/>
                </a:solidFill>
              </a:rPr>
              <a:t>area under neighbourhood group</a:t>
            </a:r>
            <a:endParaRPr b="1">
              <a:solidFill>
                <a:srgbClr val="741B47"/>
              </a:solidFill>
            </a:endParaRPr>
          </a:p>
        </p:txBody>
      </p:sp>
      <p:sp>
        <p:nvSpPr>
          <p:cNvPr id="91" name="Google Shape;91;p16"/>
          <p:cNvSpPr txBox="1"/>
          <p:nvPr/>
        </p:nvSpPr>
        <p:spPr>
          <a:xfrm>
            <a:off x="1913675" y="2084725"/>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latitude</a:t>
            </a:r>
            <a:endParaRPr b="1" sz="2000">
              <a:solidFill>
                <a:srgbClr val="1C4587"/>
              </a:solidFill>
            </a:endParaRPr>
          </a:p>
          <a:p>
            <a:pPr indent="0" lvl="0" marL="0" rtl="0" algn="ctr">
              <a:spcBef>
                <a:spcPts val="0"/>
              </a:spcBef>
              <a:spcAft>
                <a:spcPts val="0"/>
              </a:spcAft>
              <a:buNone/>
            </a:pPr>
            <a:r>
              <a:rPr b="1" lang="en">
                <a:solidFill>
                  <a:srgbClr val="741B47"/>
                </a:solidFill>
              </a:rPr>
              <a:t>location of listing</a:t>
            </a:r>
            <a:endParaRPr b="1">
              <a:solidFill>
                <a:srgbClr val="741B47"/>
              </a:solidFill>
            </a:endParaRPr>
          </a:p>
        </p:txBody>
      </p:sp>
      <p:sp>
        <p:nvSpPr>
          <p:cNvPr id="92" name="Google Shape;92;p16"/>
          <p:cNvSpPr txBox="1"/>
          <p:nvPr/>
        </p:nvSpPr>
        <p:spPr>
          <a:xfrm>
            <a:off x="3682200" y="2084725"/>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longitude</a:t>
            </a:r>
            <a:endParaRPr b="1" sz="2000">
              <a:solidFill>
                <a:srgbClr val="1C4587"/>
              </a:solidFill>
            </a:endParaRPr>
          </a:p>
          <a:p>
            <a:pPr indent="0" lvl="0" marL="0" rtl="0" algn="ctr">
              <a:spcBef>
                <a:spcPts val="0"/>
              </a:spcBef>
              <a:spcAft>
                <a:spcPts val="0"/>
              </a:spcAft>
              <a:buNone/>
            </a:pPr>
            <a:r>
              <a:rPr b="1" lang="en">
                <a:solidFill>
                  <a:srgbClr val="741B47"/>
                </a:solidFill>
              </a:rPr>
              <a:t>location of listing</a:t>
            </a:r>
            <a:endParaRPr b="1">
              <a:solidFill>
                <a:srgbClr val="741B47"/>
              </a:solidFill>
            </a:endParaRPr>
          </a:p>
        </p:txBody>
      </p:sp>
      <p:sp>
        <p:nvSpPr>
          <p:cNvPr id="93" name="Google Shape;93;p16"/>
          <p:cNvSpPr txBox="1"/>
          <p:nvPr/>
        </p:nvSpPr>
        <p:spPr>
          <a:xfrm>
            <a:off x="134075" y="367190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price</a:t>
            </a:r>
            <a:endParaRPr b="1" sz="2000">
              <a:solidFill>
                <a:srgbClr val="1C4587"/>
              </a:solidFill>
            </a:endParaRPr>
          </a:p>
          <a:p>
            <a:pPr indent="0" lvl="0" marL="0" rtl="0" algn="ctr">
              <a:spcBef>
                <a:spcPts val="0"/>
              </a:spcBef>
              <a:spcAft>
                <a:spcPts val="0"/>
              </a:spcAft>
              <a:buNone/>
            </a:pPr>
            <a:r>
              <a:rPr b="1" lang="en">
                <a:solidFill>
                  <a:srgbClr val="741B47"/>
                </a:solidFill>
              </a:rPr>
              <a:t>price of listing</a:t>
            </a:r>
            <a:endParaRPr b="1">
              <a:solidFill>
                <a:srgbClr val="741B47"/>
              </a:solidFill>
            </a:endParaRPr>
          </a:p>
        </p:txBody>
      </p:sp>
      <p:sp>
        <p:nvSpPr>
          <p:cNvPr id="94" name="Google Shape;94;p16"/>
          <p:cNvSpPr txBox="1"/>
          <p:nvPr/>
        </p:nvSpPr>
        <p:spPr>
          <a:xfrm>
            <a:off x="134075" y="4339350"/>
            <a:ext cx="177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room_type</a:t>
            </a:r>
            <a:endParaRPr b="1" sz="2000">
              <a:solidFill>
                <a:srgbClr val="1C4587"/>
              </a:solidFill>
            </a:endParaRPr>
          </a:p>
          <a:p>
            <a:pPr indent="0" lvl="0" marL="0" rtl="0" algn="ctr">
              <a:spcBef>
                <a:spcPts val="0"/>
              </a:spcBef>
              <a:spcAft>
                <a:spcPts val="0"/>
              </a:spcAft>
              <a:buNone/>
            </a:pPr>
            <a:r>
              <a:rPr b="1" lang="en">
                <a:solidFill>
                  <a:srgbClr val="741B47"/>
                </a:solidFill>
              </a:rPr>
              <a:t>3 unique rooms</a:t>
            </a:r>
            <a:endParaRPr b="1">
              <a:solidFill>
                <a:srgbClr val="741B47"/>
              </a:solidFill>
            </a:endParaRPr>
          </a:p>
        </p:txBody>
      </p:sp>
      <p:sp>
        <p:nvSpPr>
          <p:cNvPr id="95" name="Google Shape;95;p16"/>
          <p:cNvSpPr txBox="1"/>
          <p:nvPr/>
        </p:nvSpPr>
        <p:spPr>
          <a:xfrm>
            <a:off x="2462213" y="2829850"/>
            <a:ext cx="2595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minimum _nights</a:t>
            </a:r>
            <a:endParaRPr b="1" sz="2000">
              <a:solidFill>
                <a:srgbClr val="1C4587"/>
              </a:solidFill>
            </a:endParaRPr>
          </a:p>
          <a:p>
            <a:pPr indent="0" lvl="0" marL="0" rtl="0" algn="ctr">
              <a:spcBef>
                <a:spcPts val="0"/>
              </a:spcBef>
              <a:spcAft>
                <a:spcPts val="0"/>
              </a:spcAft>
              <a:buNone/>
            </a:pPr>
            <a:r>
              <a:rPr b="1" lang="en">
                <a:solidFill>
                  <a:srgbClr val="741B47"/>
                </a:solidFill>
              </a:rPr>
              <a:t>minimum nights stay required for single visit</a:t>
            </a:r>
            <a:endParaRPr b="1">
              <a:solidFill>
                <a:srgbClr val="741B47"/>
              </a:solidFill>
            </a:endParaRPr>
          </a:p>
        </p:txBody>
      </p:sp>
      <p:sp>
        <p:nvSpPr>
          <p:cNvPr id="96" name="Google Shape;96;p16"/>
          <p:cNvSpPr txBox="1"/>
          <p:nvPr/>
        </p:nvSpPr>
        <p:spPr>
          <a:xfrm>
            <a:off x="5606650" y="1584500"/>
            <a:ext cx="34371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8761D"/>
              </a:buClr>
              <a:buSzPts val="1500"/>
              <a:buAutoNum type="arabicPeriod"/>
            </a:pPr>
            <a:r>
              <a:rPr b="1" lang="en" sz="1500">
                <a:solidFill>
                  <a:srgbClr val="38761D"/>
                </a:solidFill>
              </a:rPr>
              <a:t>48895 x 16</a:t>
            </a:r>
            <a:endParaRPr b="1" sz="1500">
              <a:solidFill>
                <a:srgbClr val="38761D"/>
              </a:solidFill>
            </a:endParaRPr>
          </a:p>
          <a:p>
            <a:pPr indent="-323850" lvl="0" marL="457200" rtl="0" algn="l">
              <a:spcBef>
                <a:spcPts val="0"/>
              </a:spcBef>
              <a:spcAft>
                <a:spcPts val="0"/>
              </a:spcAft>
              <a:buClr>
                <a:srgbClr val="38761D"/>
              </a:buClr>
              <a:buSzPts val="1500"/>
              <a:buAutoNum type="arabicPeriod"/>
            </a:pPr>
            <a:r>
              <a:rPr b="1" lang="en" sz="1500">
                <a:solidFill>
                  <a:srgbClr val="38761D"/>
                </a:solidFill>
              </a:rPr>
              <a:t>Null values:</a:t>
            </a:r>
            <a:endParaRPr b="1" sz="1500">
              <a:solidFill>
                <a:srgbClr val="38761D"/>
              </a:solidFill>
            </a:endParaRPr>
          </a:p>
          <a:p>
            <a:pPr indent="0" lvl="0" marL="0" rtl="0" algn="l">
              <a:spcBef>
                <a:spcPts val="0"/>
              </a:spcBef>
              <a:spcAft>
                <a:spcPts val="0"/>
              </a:spcAft>
              <a:buNone/>
            </a:pPr>
            <a:r>
              <a:rPr b="1" lang="en" sz="1500">
                <a:solidFill>
                  <a:srgbClr val="38761D"/>
                </a:solidFill>
              </a:rPr>
              <a:t>         a) name = 16</a:t>
            </a:r>
            <a:endParaRPr b="1" sz="1500">
              <a:solidFill>
                <a:srgbClr val="38761D"/>
              </a:solidFill>
            </a:endParaRPr>
          </a:p>
          <a:p>
            <a:pPr indent="0" lvl="0" marL="0" rtl="0" algn="l">
              <a:spcBef>
                <a:spcPts val="0"/>
              </a:spcBef>
              <a:spcAft>
                <a:spcPts val="0"/>
              </a:spcAft>
              <a:buNone/>
            </a:pPr>
            <a:r>
              <a:rPr b="1" lang="en" sz="1500">
                <a:solidFill>
                  <a:srgbClr val="38761D"/>
                </a:solidFill>
              </a:rPr>
              <a:t>         b) host_name = 21</a:t>
            </a:r>
            <a:endParaRPr b="1" sz="1500">
              <a:solidFill>
                <a:srgbClr val="38761D"/>
              </a:solidFill>
            </a:endParaRPr>
          </a:p>
          <a:p>
            <a:pPr indent="0" lvl="0" marL="0" rtl="0" algn="l">
              <a:spcBef>
                <a:spcPts val="0"/>
              </a:spcBef>
              <a:spcAft>
                <a:spcPts val="0"/>
              </a:spcAft>
              <a:buNone/>
            </a:pPr>
            <a:r>
              <a:rPr b="1" lang="en" sz="1500">
                <a:solidFill>
                  <a:srgbClr val="38761D"/>
                </a:solidFill>
              </a:rPr>
              <a:t>         c) last_reviews = 10052</a:t>
            </a:r>
            <a:endParaRPr b="1" sz="1500">
              <a:solidFill>
                <a:srgbClr val="38761D"/>
              </a:solidFill>
            </a:endParaRPr>
          </a:p>
          <a:p>
            <a:pPr indent="0" lvl="0" marL="0" rtl="0" algn="l">
              <a:spcBef>
                <a:spcPts val="0"/>
              </a:spcBef>
              <a:spcAft>
                <a:spcPts val="0"/>
              </a:spcAft>
              <a:buNone/>
            </a:pPr>
            <a:r>
              <a:rPr b="1" lang="en" sz="1500">
                <a:solidFill>
                  <a:srgbClr val="38761D"/>
                </a:solidFill>
              </a:rPr>
              <a:t>         d) reviews_per_month= 10052</a:t>
            </a:r>
            <a:endParaRPr b="1" sz="1500">
              <a:solidFill>
                <a:srgbClr val="38761D"/>
              </a:solidFill>
            </a:endParaRPr>
          </a:p>
          <a:p>
            <a:pPr indent="0" lvl="0" marL="457200" rtl="0" algn="l">
              <a:spcBef>
                <a:spcPts val="0"/>
              </a:spcBef>
              <a:spcAft>
                <a:spcPts val="0"/>
              </a:spcAft>
              <a:buNone/>
            </a:pPr>
            <a:r>
              <a:t/>
            </a:r>
            <a:endParaRPr b="1" sz="1500">
              <a:solidFill>
                <a:srgbClr val="38761D"/>
              </a:solidFill>
            </a:endParaRPr>
          </a:p>
        </p:txBody>
      </p:sp>
      <p:sp>
        <p:nvSpPr>
          <p:cNvPr id="97" name="Google Shape;97;p16"/>
          <p:cNvSpPr txBox="1"/>
          <p:nvPr/>
        </p:nvSpPr>
        <p:spPr>
          <a:xfrm>
            <a:off x="1864600" y="3753250"/>
            <a:ext cx="2635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number_of_reviews</a:t>
            </a:r>
            <a:endParaRPr b="1" sz="2000">
              <a:solidFill>
                <a:srgbClr val="1C4587"/>
              </a:solidFill>
            </a:endParaRPr>
          </a:p>
          <a:p>
            <a:pPr indent="0" lvl="0" marL="0" rtl="0" algn="ctr">
              <a:spcBef>
                <a:spcPts val="0"/>
              </a:spcBef>
              <a:spcAft>
                <a:spcPts val="0"/>
              </a:spcAft>
              <a:buNone/>
            </a:pPr>
            <a:r>
              <a:rPr b="1" lang="en">
                <a:solidFill>
                  <a:srgbClr val="741B47"/>
                </a:solidFill>
              </a:rPr>
              <a:t>total rating count of listings</a:t>
            </a:r>
            <a:endParaRPr b="1">
              <a:solidFill>
                <a:srgbClr val="741B47"/>
              </a:solidFill>
            </a:endParaRPr>
          </a:p>
        </p:txBody>
      </p:sp>
      <p:sp>
        <p:nvSpPr>
          <p:cNvPr id="98" name="Google Shape;98;p16"/>
          <p:cNvSpPr txBox="1"/>
          <p:nvPr/>
        </p:nvSpPr>
        <p:spPr>
          <a:xfrm>
            <a:off x="4046600" y="3753250"/>
            <a:ext cx="259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last_reviews</a:t>
            </a:r>
            <a:endParaRPr b="1" sz="2000">
              <a:solidFill>
                <a:srgbClr val="1C4587"/>
              </a:solidFill>
            </a:endParaRPr>
          </a:p>
          <a:p>
            <a:pPr indent="0" lvl="0" marL="0" rtl="0" algn="ctr">
              <a:spcBef>
                <a:spcPts val="0"/>
              </a:spcBef>
              <a:spcAft>
                <a:spcPts val="0"/>
              </a:spcAft>
              <a:buNone/>
            </a:pPr>
            <a:r>
              <a:rPr b="1" lang="en">
                <a:solidFill>
                  <a:srgbClr val="741B47"/>
                </a:solidFill>
              </a:rPr>
              <a:t>last review given</a:t>
            </a:r>
            <a:endParaRPr b="1">
              <a:solidFill>
                <a:srgbClr val="741B47"/>
              </a:solidFill>
            </a:endParaRPr>
          </a:p>
        </p:txBody>
      </p:sp>
      <p:sp>
        <p:nvSpPr>
          <p:cNvPr id="99" name="Google Shape;99;p16"/>
          <p:cNvSpPr txBox="1"/>
          <p:nvPr/>
        </p:nvSpPr>
        <p:spPr>
          <a:xfrm>
            <a:off x="5767800" y="3206800"/>
            <a:ext cx="3276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reviews _per_month</a:t>
            </a:r>
            <a:endParaRPr b="1" sz="2000">
              <a:solidFill>
                <a:srgbClr val="1C4587"/>
              </a:solidFill>
            </a:endParaRPr>
          </a:p>
          <a:p>
            <a:pPr indent="0" lvl="0" marL="0" rtl="0" algn="ctr">
              <a:spcBef>
                <a:spcPts val="0"/>
              </a:spcBef>
              <a:spcAft>
                <a:spcPts val="0"/>
              </a:spcAft>
              <a:buNone/>
            </a:pPr>
            <a:r>
              <a:rPr b="1" lang="en">
                <a:solidFill>
                  <a:srgbClr val="741B47"/>
                </a:solidFill>
              </a:rPr>
              <a:t>ratings received per month</a:t>
            </a:r>
            <a:endParaRPr b="1">
              <a:solidFill>
                <a:srgbClr val="741B47"/>
              </a:solidFill>
            </a:endParaRPr>
          </a:p>
        </p:txBody>
      </p:sp>
      <p:sp>
        <p:nvSpPr>
          <p:cNvPr id="100" name="Google Shape;100;p16"/>
          <p:cNvSpPr txBox="1"/>
          <p:nvPr/>
        </p:nvSpPr>
        <p:spPr>
          <a:xfrm>
            <a:off x="6157950" y="4123950"/>
            <a:ext cx="2595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availability_365</a:t>
            </a:r>
            <a:endParaRPr b="1" sz="2000">
              <a:solidFill>
                <a:srgbClr val="1C4587"/>
              </a:solidFill>
            </a:endParaRPr>
          </a:p>
          <a:p>
            <a:pPr indent="0" lvl="0" marL="0" rtl="0" algn="ctr">
              <a:spcBef>
                <a:spcPts val="0"/>
              </a:spcBef>
              <a:spcAft>
                <a:spcPts val="0"/>
              </a:spcAft>
              <a:buNone/>
            </a:pPr>
            <a:r>
              <a:rPr b="1" lang="en">
                <a:solidFill>
                  <a:srgbClr val="741B47"/>
                </a:solidFill>
              </a:rPr>
              <a:t>Number of days for which host is available in a yea</a:t>
            </a:r>
            <a:r>
              <a:rPr b="1" lang="en">
                <a:solidFill>
                  <a:srgbClr val="1C4587"/>
                </a:solidFill>
              </a:rPr>
              <a:t>r</a:t>
            </a:r>
            <a:endParaRPr b="1">
              <a:solidFill>
                <a:srgbClr val="1C4587"/>
              </a:solidFill>
            </a:endParaRPr>
          </a:p>
        </p:txBody>
      </p:sp>
      <p:sp>
        <p:nvSpPr>
          <p:cNvPr id="101" name="Google Shape;101;p16"/>
          <p:cNvSpPr txBox="1"/>
          <p:nvPr/>
        </p:nvSpPr>
        <p:spPr>
          <a:xfrm>
            <a:off x="1913675" y="4379900"/>
            <a:ext cx="4244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calculated_host_listing_counts</a:t>
            </a:r>
            <a:endParaRPr b="1" sz="2000">
              <a:solidFill>
                <a:srgbClr val="1C4587"/>
              </a:solidFill>
            </a:endParaRPr>
          </a:p>
          <a:p>
            <a:pPr indent="0" lvl="0" marL="0" rtl="0" algn="ctr">
              <a:spcBef>
                <a:spcPts val="0"/>
              </a:spcBef>
              <a:spcAft>
                <a:spcPts val="0"/>
              </a:spcAft>
              <a:buNone/>
            </a:pPr>
            <a:r>
              <a:rPr b="1" lang="en">
                <a:solidFill>
                  <a:srgbClr val="741B47"/>
                </a:solidFill>
              </a:rPr>
              <a:t>total number of listings registered under hosts</a:t>
            </a:r>
            <a:endParaRPr b="1">
              <a:solidFill>
                <a:srgbClr val="741B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07" name="Google Shape;107;p17"/>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08" name="Google Shape;108;p17"/>
          <p:cNvSpPr txBox="1"/>
          <p:nvPr/>
        </p:nvSpPr>
        <p:spPr>
          <a:xfrm>
            <a:off x="5606650" y="1584500"/>
            <a:ext cx="3437100" cy="1041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Location of various neighbourhood</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Demographic distribution </a:t>
            </a:r>
            <a:endParaRPr b="1" sz="1300">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Area wise presence</a:t>
            </a:r>
            <a:endParaRPr b="1" sz="1300">
              <a:solidFill>
                <a:srgbClr val="38761D"/>
              </a:solidFill>
            </a:endParaRPr>
          </a:p>
        </p:txBody>
      </p:sp>
      <p:sp>
        <p:nvSpPr>
          <p:cNvPr id="109" name="Google Shape;109;p17"/>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New York City Map</a:t>
            </a:r>
            <a:endParaRPr sz="3000">
              <a:solidFill>
                <a:schemeClr val="lt1"/>
              </a:solidFill>
              <a:latin typeface="Trebuchet MS"/>
              <a:ea typeface="Trebuchet MS"/>
              <a:cs typeface="Trebuchet MS"/>
              <a:sym typeface="Trebuchet MS"/>
            </a:endParaRPr>
          </a:p>
        </p:txBody>
      </p:sp>
      <p:pic>
        <p:nvPicPr>
          <p:cNvPr id="110" name="Google Shape;110;p17"/>
          <p:cNvPicPr preferRelativeResize="0"/>
          <p:nvPr/>
        </p:nvPicPr>
        <p:blipFill rotWithShape="1">
          <a:blip r:embed="rId4">
            <a:alphaModFix/>
          </a:blip>
          <a:srcRect b="773" l="0" r="66051" t="0"/>
          <a:stretch/>
        </p:blipFill>
        <p:spPr>
          <a:xfrm>
            <a:off x="134075" y="717950"/>
            <a:ext cx="4800600" cy="2286000"/>
          </a:xfrm>
          <a:prstGeom prst="rect">
            <a:avLst/>
          </a:prstGeom>
          <a:noFill/>
          <a:ln>
            <a:noFill/>
          </a:ln>
        </p:spPr>
      </p:pic>
      <p:pic>
        <p:nvPicPr>
          <p:cNvPr id="111" name="Google Shape;111;p17"/>
          <p:cNvPicPr preferRelativeResize="0"/>
          <p:nvPr/>
        </p:nvPicPr>
        <p:blipFill>
          <a:blip r:embed="rId5">
            <a:alphaModFix/>
          </a:blip>
          <a:stretch>
            <a:fillRect/>
          </a:stretch>
        </p:blipFill>
        <p:spPr>
          <a:xfrm>
            <a:off x="600075" y="3003950"/>
            <a:ext cx="4029076" cy="201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17" name="Google Shape;117;p18"/>
          <p:cNvSpPr txBox="1"/>
          <p:nvPr>
            <p:ph type="title"/>
          </p:nvPr>
        </p:nvSpPr>
        <p:spPr>
          <a:xfrm>
            <a:off x="134075" y="867975"/>
            <a:ext cx="5533500" cy="4203900"/>
          </a:xfrm>
          <a:prstGeom prst="rect">
            <a:avLst/>
          </a:prstGeom>
        </p:spPr>
        <p:txBody>
          <a:bodyPr anchorCtr="0" anchor="t" bIns="91425" lIns="91425" spcFirstLastPara="1" rIns="91425" wrap="square" tIns="91425">
            <a:noAutofit/>
          </a:bodyPr>
          <a:lstStyle/>
          <a:p>
            <a:pPr indent="-320675" lvl="0" marL="457200" rtl="0" algn="just">
              <a:lnSpc>
                <a:spcPct val="115000"/>
              </a:lnSpc>
              <a:spcBef>
                <a:spcPts val="60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Which is the prefered location according to average best price?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Where are most of the hosts located?</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The highest and lowest rent paying locations by customers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Most Popular/demanded host based on reviews and availability 365 days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Establishing relation between neighbourhood group and availability of rooms.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Which are the top hosts, neighbourhoods, neighbourhood groups based on their turnover?</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Room type selection based on price, availability on 365 days.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Top ten neighbourhood based on listing price.</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Distribution of properties based on </a:t>
            </a:r>
            <a:r>
              <a:rPr b="1" lang="en" sz="1450">
                <a:solidFill>
                  <a:srgbClr val="1C4587"/>
                </a:solidFill>
                <a:highlight>
                  <a:schemeClr val="lt1"/>
                </a:highlight>
                <a:latin typeface="Roboto"/>
                <a:ea typeface="Roboto"/>
                <a:cs typeface="Roboto"/>
                <a:sym typeface="Roboto"/>
              </a:rPr>
              <a:t>Mandatory</a:t>
            </a:r>
            <a:r>
              <a:rPr b="1" lang="en" sz="1450">
                <a:solidFill>
                  <a:srgbClr val="1C4587"/>
                </a:solidFill>
                <a:highlight>
                  <a:schemeClr val="lt1"/>
                </a:highlight>
                <a:latin typeface="Roboto"/>
                <a:ea typeface="Roboto"/>
                <a:cs typeface="Roboto"/>
                <a:sym typeface="Roboto"/>
              </a:rPr>
              <a:t> stays.</a:t>
            </a:r>
            <a:endParaRPr b="1" sz="1450">
              <a:solidFill>
                <a:srgbClr val="1C4587"/>
              </a:solidFill>
              <a:highlight>
                <a:schemeClr val="lt1"/>
              </a:highlight>
              <a:latin typeface="Roboto"/>
              <a:ea typeface="Roboto"/>
              <a:cs typeface="Roboto"/>
              <a:sym typeface="Roboto"/>
            </a:endParaRPr>
          </a:p>
          <a:p>
            <a:pPr indent="-320675" lvl="0" marL="457200" rtl="0" algn="just">
              <a:lnSpc>
                <a:spcPct val="115000"/>
              </a:lnSpc>
              <a:spcBef>
                <a:spcPts val="0"/>
              </a:spcBef>
              <a:spcAft>
                <a:spcPts val="0"/>
              </a:spcAft>
              <a:buClr>
                <a:srgbClr val="1C4587"/>
              </a:buClr>
              <a:buSzPts val="1450"/>
              <a:buFont typeface="Roboto"/>
              <a:buAutoNum type="arabicPeriod"/>
            </a:pPr>
            <a:r>
              <a:rPr b="1" lang="en" sz="1450">
                <a:solidFill>
                  <a:srgbClr val="1C4587"/>
                </a:solidFill>
                <a:highlight>
                  <a:schemeClr val="lt1"/>
                </a:highlight>
                <a:latin typeface="Roboto"/>
                <a:ea typeface="Roboto"/>
                <a:cs typeface="Roboto"/>
                <a:sym typeface="Roboto"/>
              </a:rPr>
              <a:t>Type of Visit based on Mandatory stay allowed for single booking.</a:t>
            </a:r>
            <a:endParaRPr b="1" sz="1450">
              <a:solidFill>
                <a:srgbClr val="1C4587"/>
              </a:solidFill>
              <a:highlight>
                <a:schemeClr val="lt1"/>
              </a:highlight>
              <a:latin typeface="Roboto"/>
              <a:ea typeface="Roboto"/>
              <a:cs typeface="Roboto"/>
              <a:sym typeface="Roboto"/>
            </a:endParaRPr>
          </a:p>
          <a:p>
            <a:pPr indent="0" lvl="0" marL="0" rtl="0" algn="just">
              <a:lnSpc>
                <a:spcPct val="115000"/>
              </a:lnSpc>
              <a:spcBef>
                <a:spcPts val="1200"/>
              </a:spcBef>
              <a:spcAft>
                <a:spcPts val="0"/>
              </a:spcAft>
              <a:buNone/>
            </a:pPr>
            <a:r>
              <a:t/>
            </a:r>
            <a:endParaRPr sz="1450">
              <a:solidFill>
                <a:srgbClr val="1C4587"/>
              </a:solidFill>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0"/>
              </a:spcAft>
              <a:buNone/>
            </a:pPr>
            <a:r>
              <a:t/>
            </a:r>
            <a:endParaRPr b="1" sz="1450">
              <a:solidFill>
                <a:srgbClr val="1C4587"/>
              </a:solidFill>
              <a:highlight>
                <a:srgbClr val="FFFFFF"/>
              </a:highlight>
            </a:endParaRPr>
          </a:p>
          <a:p>
            <a:pPr indent="0" lvl="0" marL="0" rtl="0" algn="just">
              <a:lnSpc>
                <a:spcPct val="115000"/>
              </a:lnSpc>
              <a:spcBef>
                <a:spcPts val="1200"/>
              </a:spcBef>
              <a:spcAft>
                <a:spcPts val="1200"/>
              </a:spcAft>
              <a:buNone/>
            </a:pPr>
            <a:r>
              <a:t/>
            </a:r>
            <a:endParaRPr b="1" sz="1450">
              <a:solidFill>
                <a:srgbClr val="1C4587"/>
              </a:solidFill>
              <a:highlight>
                <a:srgbClr val="FFFFFF"/>
              </a:highlight>
            </a:endParaRPr>
          </a:p>
        </p:txBody>
      </p:sp>
      <p:sp>
        <p:nvSpPr>
          <p:cNvPr id="118" name="Google Shape;118;p18"/>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19" name="Google Shape;119;p18"/>
          <p:cNvSpPr txBox="1"/>
          <p:nvPr/>
        </p:nvSpPr>
        <p:spPr>
          <a:xfrm>
            <a:off x="5606650" y="1584500"/>
            <a:ext cx="3437100" cy="1041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Customer/Hosts Behaviour</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Marketing Initiatives</a:t>
            </a:r>
            <a:endParaRPr b="1" sz="1300">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Additional Services</a:t>
            </a:r>
            <a:endParaRPr b="1" sz="1300">
              <a:solidFill>
                <a:srgbClr val="38761D"/>
              </a:solidFill>
            </a:endParaRPr>
          </a:p>
        </p:txBody>
      </p:sp>
      <p:sp>
        <p:nvSpPr>
          <p:cNvPr id="120" name="Google Shape;120;p18"/>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Objectives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26" name="Google Shape;126;p19"/>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27" name="Google Shape;127;p19"/>
          <p:cNvSpPr txBox="1"/>
          <p:nvPr/>
        </p:nvSpPr>
        <p:spPr>
          <a:xfrm>
            <a:off x="5606650" y="1584500"/>
            <a:ext cx="3437100" cy="3427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is the preferred location based on Pricing and Frequency of Customer Visit</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is preferred in all type of rooms.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 </a:t>
            </a:r>
            <a:r>
              <a:rPr b="1" lang="en" sz="1300">
                <a:solidFill>
                  <a:srgbClr val="38761D"/>
                </a:solidFill>
              </a:rPr>
              <a:t>prices are higher as compared to other place.</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Entire Home/Appt. are higher in </a:t>
            </a:r>
            <a:r>
              <a:rPr b="1" lang="en" sz="1300" u="sng">
                <a:solidFill>
                  <a:srgbClr val="38761D"/>
                </a:solidFill>
              </a:rPr>
              <a:t>Manhattan</a:t>
            </a:r>
            <a:r>
              <a:rPr b="1" lang="en" sz="1300">
                <a:solidFill>
                  <a:srgbClr val="38761D"/>
                </a:solidFill>
              </a:rPr>
              <a:t>.</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Private rooms are higher in </a:t>
            </a:r>
            <a:r>
              <a:rPr b="1" lang="en" sz="1300" u="sng">
                <a:solidFill>
                  <a:srgbClr val="38761D"/>
                </a:solidFill>
              </a:rPr>
              <a:t>Brooklyn.</a:t>
            </a:r>
            <a:endParaRPr b="1" sz="1300" u="sng">
              <a:solidFill>
                <a:srgbClr val="38761D"/>
              </a:solidFill>
            </a:endParaRPr>
          </a:p>
          <a:p>
            <a:pPr indent="-311150" lvl="0" marL="457200" rtl="0" algn="l">
              <a:spcBef>
                <a:spcPts val="1000"/>
              </a:spcBef>
              <a:spcAft>
                <a:spcPts val="1000"/>
              </a:spcAft>
              <a:buClr>
                <a:srgbClr val="38761D"/>
              </a:buClr>
              <a:buSzPts val="1300"/>
              <a:buAutoNum type="arabicPeriod"/>
            </a:pPr>
            <a:r>
              <a:rPr b="1" lang="en" sz="1300">
                <a:solidFill>
                  <a:srgbClr val="38761D"/>
                </a:solidFill>
              </a:rPr>
              <a:t>Shared rooms are higher in </a:t>
            </a:r>
            <a:r>
              <a:rPr b="1" lang="en" sz="1300" u="sng">
                <a:solidFill>
                  <a:srgbClr val="38761D"/>
                </a:solidFill>
              </a:rPr>
              <a:t>Manhattan</a:t>
            </a:r>
            <a:r>
              <a:rPr b="1" lang="en" sz="1300">
                <a:solidFill>
                  <a:srgbClr val="38761D"/>
                </a:solidFill>
              </a:rPr>
              <a:t>.</a:t>
            </a:r>
            <a:endParaRPr b="1" sz="1300">
              <a:solidFill>
                <a:srgbClr val="38761D"/>
              </a:solidFill>
            </a:endParaRPr>
          </a:p>
        </p:txBody>
      </p:sp>
      <p:sp>
        <p:nvSpPr>
          <p:cNvPr id="128" name="Google Shape;128;p19"/>
          <p:cNvSpPr txBox="1"/>
          <p:nvPr/>
        </p:nvSpPr>
        <p:spPr>
          <a:xfrm>
            <a:off x="0" y="0"/>
            <a:ext cx="5667600" cy="10773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Trebuchet MS"/>
                <a:ea typeface="Trebuchet MS"/>
                <a:cs typeface="Trebuchet MS"/>
                <a:sym typeface="Trebuchet MS"/>
              </a:rPr>
              <a:t>Which is the preferred location according to average best price?</a:t>
            </a:r>
            <a:endParaRPr sz="2900">
              <a:solidFill>
                <a:schemeClr val="lt1"/>
              </a:solidFill>
              <a:latin typeface="Trebuchet MS"/>
              <a:ea typeface="Trebuchet MS"/>
              <a:cs typeface="Trebuchet MS"/>
              <a:sym typeface="Trebuchet MS"/>
            </a:endParaRPr>
          </a:p>
        </p:txBody>
      </p:sp>
      <p:pic>
        <p:nvPicPr>
          <p:cNvPr id="129" name="Google Shape;129;p19"/>
          <p:cNvPicPr preferRelativeResize="0"/>
          <p:nvPr/>
        </p:nvPicPr>
        <p:blipFill rotWithShape="1">
          <a:blip r:embed="rId4">
            <a:alphaModFix/>
          </a:blip>
          <a:srcRect b="0" l="0" r="66510" t="0"/>
          <a:stretch/>
        </p:blipFill>
        <p:spPr>
          <a:xfrm>
            <a:off x="21300" y="1184300"/>
            <a:ext cx="3062301" cy="1968500"/>
          </a:xfrm>
          <a:prstGeom prst="rect">
            <a:avLst/>
          </a:prstGeom>
          <a:noFill/>
          <a:ln>
            <a:noFill/>
          </a:ln>
        </p:spPr>
      </p:pic>
      <p:pic>
        <p:nvPicPr>
          <p:cNvPr id="130" name="Google Shape;130;p19"/>
          <p:cNvPicPr preferRelativeResize="0"/>
          <p:nvPr/>
        </p:nvPicPr>
        <p:blipFill rotWithShape="1">
          <a:blip r:embed="rId4">
            <a:alphaModFix/>
          </a:blip>
          <a:srcRect b="0" l="33463" r="33751" t="0"/>
          <a:stretch/>
        </p:blipFill>
        <p:spPr>
          <a:xfrm>
            <a:off x="-53575" y="3103250"/>
            <a:ext cx="2997752" cy="1968500"/>
          </a:xfrm>
          <a:prstGeom prst="rect">
            <a:avLst/>
          </a:prstGeom>
          <a:noFill/>
          <a:ln>
            <a:noFill/>
          </a:ln>
        </p:spPr>
      </p:pic>
      <p:pic>
        <p:nvPicPr>
          <p:cNvPr id="131" name="Google Shape;131;p19"/>
          <p:cNvPicPr preferRelativeResize="0"/>
          <p:nvPr/>
        </p:nvPicPr>
        <p:blipFill rotWithShape="1">
          <a:blip r:embed="rId4">
            <a:alphaModFix/>
          </a:blip>
          <a:srcRect b="0" l="68333" r="0" t="0"/>
          <a:stretch/>
        </p:blipFill>
        <p:spPr>
          <a:xfrm>
            <a:off x="2872201" y="1184300"/>
            <a:ext cx="2895601" cy="1968500"/>
          </a:xfrm>
          <a:prstGeom prst="rect">
            <a:avLst/>
          </a:prstGeom>
          <a:noFill/>
          <a:ln>
            <a:noFill/>
          </a:ln>
        </p:spPr>
      </p:pic>
      <p:pic>
        <p:nvPicPr>
          <p:cNvPr id="132" name="Google Shape;132;p19"/>
          <p:cNvPicPr preferRelativeResize="0"/>
          <p:nvPr/>
        </p:nvPicPr>
        <p:blipFill>
          <a:blip r:embed="rId5">
            <a:alphaModFix/>
          </a:blip>
          <a:stretch>
            <a:fillRect/>
          </a:stretch>
        </p:blipFill>
        <p:spPr>
          <a:xfrm>
            <a:off x="2870675" y="3104513"/>
            <a:ext cx="2898648" cy="1965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38" name="Google Shape;138;p20"/>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39" name="Google Shape;139;p20"/>
          <p:cNvSpPr txBox="1"/>
          <p:nvPr/>
        </p:nvSpPr>
        <p:spPr>
          <a:xfrm>
            <a:off x="5606650" y="1584500"/>
            <a:ext cx="3437100" cy="3129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8761D"/>
              </a:buClr>
              <a:buSzPts val="1300"/>
              <a:buAutoNum type="arabicPeriod"/>
            </a:pPr>
            <a:r>
              <a:rPr b="1" lang="en" sz="1300">
                <a:solidFill>
                  <a:srgbClr val="38761D"/>
                </a:solidFill>
              </a:rPr>
              <a:t>Southern of </a:t>
            </a:r>
            <a:r>
              <a:rPr b="1" lang="en" sz="1300" u="sng">
                <a:solidFill>
                  <a:srgbClr val="38761D"/>
                </a:solidFill>
              </a:rPr>
              <a:t>Manhattan</a:t>
            </a:r>
            <a:r>
              <a:rPr b="1" lang="en" sz="1300">
                <a:solidFill>
                  <a:srgbClr val="38761D"/>
                </a:solidFill>
              </a:rPr>
              <a:t> and Northern of </a:t>
            </a:r>
            <a:r>
              <a:rPr b="1" lang="en" sz="1300" u="sng">
                <a:solidFill>
                  <a:srgbClr val="38761D"/>
                </a:solidFill>
              </a:rPr>
              <a:t>Brooklyn</a:t>
            </a:r>
            <a:r>
              <a:rPr b="1" lang="en" sz="1300">
                <a:solidFill>
                  <a:srgbClr val="38761D"/>
                </a:solidFill>
              </a:rPr>
              <a:t>  mostly has expensive properties.</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has the maximum number of high price region.</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a:solidFill>
                  <a:srgbClr val="38761D"/>
                </a:solidFill>
              </a:rPr>
              <a:t>Private rooms and Apartments are mostly preferred by customers over shared.</a:t>
            </a:r>
            <a:endParaRPr b="1" sz="1300">
              <a:solidFill>
                <a:srgbClr val="38761D"/>
              </a:solidFill>
            </a:endParaRPr>
          </a:p>
          <a:p>
            <a:pPr indent="-311150" lvl="0" marL="457200" rtl="0" algn="l">
              <a:spcBef>
                <a:spcPts val="1000"/>
              </a:spcBef>
              <a:spcAft>
                <a:spcPts val="0"/>
              </a:spcAft>
              <a:buClr>
                <a:srgbClr val="38761D"/>
              </a:buClr>
              <a:buSzPts val="1300"/>
              <a:buAutoNum type="arabicPeriod"/>
            </a:pPr>
            <a:r>
              <a:rPr b="1" lang="en" sz="1300" u="sng">
                <a:solidFill>
                  <a:srgbClr val="38761D"/>
                </a:solidFill>
              </a:rPr>
              <a:t>Manhattan</a:t>
            </a:r>
            <a:r>
              <a:rPr b="1" lang="en" sz="1300">
                <a:solidFill>
                  <a:srgbClr val="38761D"/>
                </a:solidFill>
              </a:rPr>
              <a:t> has highest Private /Entire Apt rooms in combination followed by </a:t>
            </a:r>
            <a:r>
              <a:rPr b="1" lang="en" sz="1300" u="sng">
                <a:solidFill>
                  <a:srgbClr val="38761D"/>
                </a:solidFill>
              </a:rPr>
              <a:t>Brooklyn</a:t>
            </a:r>
            <a:r>
              <a:rPr b="1" lang="en" sz="1300">
                <a:solidFill>
                  <a:srgbClr val="38761D"/>
                </a:solidFill>
              </a:rPr>
              <a:t>.</a:t>
            </a:r>
            <a:endParaRPr b="1" sz="1300">
              <a:solidFill>
                <a:srgbClr val="38761D"/>
              </a:solidFill>
            </a:endParaRPr>
          </a:p>
          <a:p>
            <a:pPr indent="0" lvl="0" marL="0" rtl="0" algn="l">
              <a:spcBef>
                <a:spcPts val="1000"/>
              </a:spcBef>
              <a:spcAft>
                <a:spcPts val="0"/>
              </a:spcAft>
              <a:buNone/>
            </a:pPr>
            <a:r>
              <a:t/>
            </a:r>
            <a:endParaRPr b="1" sz="1500">
              <a:solidFill>
                <a:srgbClr val="38761D"/>
              </a:solidFill>
            </a:endParaRPr>
          </a:p>
        </p:txBody>
      </p:sp>
      <p:sp>
        <p:nvSpPr>
          <p:cNvPr id="140" name="Google Shape;140;p20"/>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Why Manhattan?</a:t>
            </a:r>
            <a:endParaRPr sz="3000">
              <a:solidFill>
                <a:schemeClr val="lt1"/>
              </a:solidFill>
              <a:latin typeface="Trebuchet MS"/>
              <a:ea typeface="Trebuchet MS"/>
              <a:cs typeface="Trebuchet MS"/>
              <a:sym typeface="Trebuchet MS"/>
            </a:endParaRPr>
          </a:p>
        </p:txBody>
      </p:sp>
      <p:pic>
        <p:nvPicPr>
          <p:cNvPr id="141" name="Google Shape;141;p20"/>
          <p:cNvPicPr preferRelativeResize="0"/>
          <p:nvPr/>
        </p:nvPicPr>
        <p:blipFill rotWithShape="1">
          <a:blip r:embed="rId4">
            <a:alphaModFix/>
          </a:blip>
          <a:srcRect b="0" l="0" r="68333" t="0"/>
          <a:stretch/>
        </p:blipFill>
        <p:spPr>
          <a:xfrm>
            <a:off x="-2500" y="1174500"/>
            <a:ext cx="2895599" cy="1988100"/>
          </a:xfrm>
          <a:prstGeom prst="rect">
            <a:avLst/>
          </a:prstGeom>
          <a:noFill/>
          <a:ln>
            <a:noFill/>
          </a:ln>
        </p:spPr>
      </p:pic>
      <p:pic>
        <p:nvPicPr>
          <p:cNvPr id="142" name="Google Shape;142;p20"/>
          <p:cNvPicPr preferRelativeResize="0"/>
          <p:nvPr/>
        </p:nvPicPr>
        <p:blipFill rotWithShape="1">
          <a:blip r:embed="rId4">
            <a:alphaModFix/>
          </a:blip>
          <a:srcRect b="0" l="34193" r="34139" t="0"/>
          <a:stretch/>
        </p:blipFill>
        <p:spPr>
          <a:xfrm>
            <a:off x="50100" y="3093450"/>
            <a:ext cx="2895599" cy="1988100"/>
          </a:xfrm>
          <a:prstGeom prst="rect">
            <a:avLst/>
          </a:prstGeom>
          <a:noFill/>
          <a:ln>
            <a:noFill/>
          </a:ln>
        </p:spPr>
      </p:pic>
      <p:pic>
        <p:nvPicPr>
          <p:cNvPr id="143" name="Google Shape;143;p20"/>
          <p:cNvPicPr preferRelativeResize="0"/>
          <p:nvPr/>
        </p:nvPicPr>
        <p:blipFill rotWithShape="1">
          <a:blip r:embed="rId4">
            <a:alphaModFix/>
          </a:blip>
          <a:srcRect b="1107" l="67682" r="618" t="0"/>
          <a:stretch/>
        </p:blipFill>
        <p:spPr>
          <a:xfrm>
            <a:off x="2869150" y="1185575"/>
            <a:ext cx="2898650" cy="1965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134075" y="52619"/>
            <a:ext cx="8909700" cy="5019131"/>
          </a:xfrm>
          <a:prstGeom prst="rect">
            <a:avLst/>
          </a:prstGeom>
          <a:noFill/>
          <a:ln>
            <a:noFill/>
          </a:ln>
        </p:spPr>
      </p:pic>
      <p:sp>
        <p:nvSpPr>
          <p:cNvPr id="149" name="Google Shape;149;p21"/>
          <p:cNvSpPr txBox="1"/>
          <p:nvPr/>
        </p:nvSpPr>
        <p:spPr>
          <a:xfrm>
            <a:off x="5767800" y="1184300"/>
            <a:ext cx="337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SemiBold"/>
                <a:ea typeface="Oswald SemiBold"/>
                <a:cs typeface="Oswald SemiBold"/>
                <a:sym typeface="Oswald SemiBold"/>
              </a:rPr>
              <a:t>Key Takeaways</a:t>
            </a:r>
            <a:endParaRPr>
              <a:solidFill>
                <a:srgbClr val="274E13"/>
              </a:solidFill>
              <a:latin typeface="Oswald SemiBold"/>
              <a:ea typeface="Oswald SemiBold"/>
              <a:cs typeface="Oswald SemiBold"/>
              <a:sym typeface="Oswald SemiBold"/>
            </a:endParaRPr>
          </a:p>
        </p:txBody>
      </p:sp>
      <p:sp>
        <p:nvSpPr>
          <p:cNvPr id="150" name="Google Shape;150;p21"/>
          <p:cNvSpPr txBox="1"/>
          <p:nvPr/>
        </p:nvSpPr>
        <p:spPr>
          <a:xfrm>
            <a:off x="5606650" y="1584500"/>
            <a:ext cx="3437100" cy="24012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rgbClr val="38761D"/>
              </a:buClr>
              <a:buSzPts val="1300"/>
              <a:buAutoNum type="arabicPeriod"/>
            </a:pPr>
            <a:r>
              <a:rPr b="1" lang="en" sz="1300">
                <a:solidFill>
                  <a:srgbClr val="38761D"/>
                </a:solidFill>
              </a:rPr>
              <a:t>High correlation number means high correlation between two variables.</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Number_of_reviews and reviews_per_month has correlation of 0.59(high).</a:t>
            </a:r>
            <a:endParaRPr b="1" sz="1300">
              <a:solidFill>
                <a:srgbClr val="38761D"/>
              </a:solidFill>
            </a:endParaRPr>
          </a:p>
          <a:p>
            <a:pPr indent="-311150" lvl="0" marL="457200" rtl="0" algn="just">
              <a:spcBef>
                <a:spcPts val="1000"/>
              </a:spcBef>
              <a:spcAft>
                <a:spcPts val="0"/>
              </a:spcAft>
              <a:buClr>
                <a:srgbClr val="38761D"/>
              </a:buClr>
              <a:buSzPts val="1300"/>
              <a:buAutoNum type="arabicPeriod"/>
            </a:pPr>
            <a:r>
              <a:rPr b="1" lang="en" sz="1300">
                <a:solidFill>
                  <a:srgbClr val="38761D"/>
                </a:solidFill>
              </a:rPr>
              <a:t>Host_id and minimum_nights has correlation of -0.019(low) </a:t>
            </a:r>
            <a:endParaRPr b="1" sz="1300">
              <a:solidFill>
                <a:srgbClr val="38761D"/>
              </a:solidFill>
            </a:endParaRPr>
          </a:p>
          <a:p>
            <a:pPr indent="0" lvl="0" marL="0" rtl="0" algn="just">
              <a:spcBef>
                <a:spcPts val="1000"/>
              </a:spcBef>
              <a:spcAft>
                <a:spcPts val="0"/>
              </a:spcAft>
              <a:buNone/>
            </a:pPr>
            <a:r>
              <a:t/>
            </a:r>
            <a:endParaRPr b="1" sz="1500">
              <a:solidFill>
                <a:srgbClr val="38761D"/>
              </a:solidFill>
            </a:endParaRPr>
          </a:p>
        </p:txBody>
      </p:sp>
      <p:sp>
        <p:nvSpPr>
          <p:cNvPr id="151" name="Google Shape;151;p21"/>
          <p:cNvSpPr txBox="1"/>
          <p:nvPr/>
        </p:nvSpPr>
        <p:spPr>
          <a:xfrm>
            <a:off x="0" y="0"/>
            <a:ext cx="5667600" cy="646500"/>
          </a:xfrm>
          <a:prstGeom prst="rect">
            <a:avLst/>
          </a:prstGeom>
          <a:solidFill>
            <a:srgbClr val="E0666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rebuchet MS"/>
                <a:ea typeface="Trebuchet MS"/>
                <a:cs typeface="Trebuchet MS"/>
                <a:sym typeface="Trebuchet MS"/>
              </a:rPr>
              <a:t>Correlation Matrix</a:t>
            </a:r>
            <a:endParaRPr sz="3000">
              <a:solidFill>
                <a:schemeClr val="lt1"/>
              </a:solidFill>
              <a:latin typeface="Trebuchet MS"/>
              <a:ea typeface="Trebuchet MS"/>
              <a:cs typeface="Trebuchet MS"/>
              <a:sym typeface="Trebuchet MS"/>
            </a:endParaRPr>
          </a:p>
        </p:txBody>
      </p:sp>
      <p:pic>
        <p:nvPicPr>
          <p:cNvPr id="152" name="Google Shape;152;p21"/>
          <p:cNvPicPr preferRelativeResize="0"/>
          <p:nvPr/>
        </p:nvPicPr>
        <p:blipFill>
          <a:blip r:embed="rId4">
            <a:alphaModFix/>
          </a:blip>
          <a:stretch>
            <a:fillRect/>
          </a:stretch>
        </p:blipFill>
        <p:spPr>
          <a:xfrm>
            <a:off x="0" y="1139825"/>
            <a:ext cx="5797296" cy="3931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