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charset="0"/>
      <p:regular r:id="rId26"/>
      <p:bold r:id="rId27"/>
      <p:italic r:id="rId28"/>
      <p:boldItalic r:id="rId29"/>
    </p:embeddedFont>
    <p:embeddedFont>
      <p:font typeface="Oswald SemiBold" charset="0"/>
      <p:regular r:id="rId30"/>
      <p:bold r:id="rId31"/>
    </p:embeddedFont>
    <p:embeddedFont>
      <p:font typeface="Trebuchet MS" pitchFamily="34" charset="0"/>
      <p:regular r:id="rId32"/>
      <p:bold r:id="rId33"/>
      <p:italic r:id="rId34"/>
      <p:boldItalic r:id="rId35"/>
    </p:embeddedFont>
    <p:embeddedFont>
      <p:font typeface="Roboto" charset="0"/>
      <p:regular r:id="rId36"/>
      <p:bold r:id="rId37"/>
      <p:italic r:id="rId38"/>
      <p:boldItalic r:id="rId39"/>
    </p:embeddedFont>
    <p:embeddedFont>
      <p:font typeface="Caveat"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72120b1c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72120b1c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72120b1c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72120b1c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72120b1cf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72120b1c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72120b1c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472120b1c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472120b1cf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472120b1c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72120b1c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472120b1c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72120b1cf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72120b1cf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472120b1cf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472120b1cf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72120b1cf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72120b1c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72120b1cf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472120b1c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485e2a58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485e2a58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72120b1c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72120b1c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485e2a587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485e2a587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485e2a587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485e2a58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485e2a587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485e2a58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485e2a587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485e2a587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2120b1c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2120b1c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72120b1c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472120b1c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72120b1c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472120b1c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72120b1cf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472120b1c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472120b1c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472120b1c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72120b1c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472120b1c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72120b1c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72120b1c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55" name="Google Shape;55;p13"/>
          <p:cNvSpPr txBox="1">
            <a:spLocks noGrp="1"/>
          </p:cNvSpPr>
          <p:nvPr>
            <p:ph type="title"/>
          </p:nvPr>
        </p:nvSpPr>
        <p:spPr>
          <a:xfrm>
            <a:off x="328625" y="463150"/>
            <a:ext cx="8520600" cy="46086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spcBef>
                <a:spcPts val="0"/>
              </a:spcBef>
              <a:spcAft>
                <a:spcPts val="0"/>
              </a:spcAft>
              <a:buNone/>
            </a:pPr>
            <a:r>
              <a:rPr lang="en" sz="3600" b="1" dirty="0">
                <a:solidFill>
                  <a:srgbClr val="134F5C"/>
                </a:solidFill>
                <a:latin typeface="Montserrat"/>
                <a:ea typeface="Montserrat"/>
                <a:cs typeface="Montserrat"/>
                <a:sym typeface="Montserrat"/>
              </a:rPr>
              <a:t>Airbnb Bookings Analysis</a:t>
            </a:r>
            <a:endParaRPr sz="3600" b="1"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3600" b="1"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2200" b="1" dirty="0">
              <a:solidFill>
                <a:srgbClr val="134F5C"/>
              </a:solidFill>
              <a:latin typeface="Montserrat"/>
              <a:ea typeface="Montserrat"/>
              <a:cs typeface="Montserrat"/>
              <a:sym typeface="Montserrat"/>
            </a:endParaRPr>
          </a:p>
          <a:p>
            <a:pPr marL="0" lvl="0" indent="0" algn="ctr" rtl="0">
              <a:spcBef>
                <a:spcPts val="0"/>
              </a:spcBef>
              <a:spcAft>
                <a:spcPts val="0"/>
              </a:spcAft>
              <a:buNone/>
            </a:pPr>
            <a:r>
              <a:rPr lang="en" sz="2200" b="1" dirty="0">
                <a:solidFill>
                  <a:srgbClr val="134F5C"/>
                </a:solidFill>
                <a:latin typeface="Montserrat"/>
                <a:ea typeface="Montserrat"/>
                <a:cs typeface="Montserrat"/>
                <a:sym typeface="Montserrat"/>
              </a:rPr>
              <a:t>By</a:t>
            </a:r>
            <a:endParaRPr sz="2200" b="1"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2200" b="1" dirty="0">
              <a:solidFill>
                <a:srgbClr val="134F5C"/>
              </a:solidFill>
              <a:latin typeface="Montserrat"/>
              <a:ea typeface="Montserrat"/>
              <a:cs typeface="Montserrat"/>
              <a:sym typeface="Montserrat"/>
            </a:endParaRPr>
          </a:p>
          <a:p>
            <a:pPr marL="0" lvl="0" indent="0" algn="ctr" rtl="0">
              <a:spcBef>
                <a:spcPts val="0"/>
              </a:spcBef>
              <a:spcAft>
                <a:spcPts val="0"/>
              </a:spcAft>
              <a:buNone/>
            </a:pPr>
            <a:endParaRPr sz="2377" b="1" dirty="0">
              <a:solidFill>
                <a:srgbClr val="134F5C"/>
              </a:solidFill>
              <a:latin typeface="Montserrat"/>
              <a:ea typeface="Montserrat"/>
              <a:cs typeface="Montserrat"/>
              <a:sym typeface="Montserrat"/>
            </a:endParaRPr>
          </a:p>
          <a:p>
            <a:pPr marL="0" lvl="0" indent="0" algn="ctr" rtl="0">
              <a:spcBef>
                <a:spcPts val="0"/>
              </a:spcBef>
              <a:spcAft>
                <a:spcPts val="0"/>
              </a:spcAft>
              <a:buNone/>
            </a:pPr>
            <a:r>
              <a:rPr lang="en" sz="2377" b="1" dirty="0">
                <a:solidFill>
                  <a:srgbClr val="134F5C"/>
                </a:solidFill>
                <a:latin typeface="Montserrat"/>
                <a:ea typeface="Montserrat"/>
                <a:cs typeface="Montserrat"/>
                <a:sym typeface="Montserrat"/>
              </a:rPr>
              <a:t>Data Science Trainee, AlmaBetter</a:t>
            </a:r>
            <a:endParaRPr sz="2377" b="1" dirty="0">
              <a:solidFill>
                <a:srgbClr val="134F5C"/>
              </a:solidFill>
              <a:latin typeface="Montserrat"/>
              <a:ea typeface="Montserrat"/>
              <a:cs typeface="Montserrat"/>
              <a:sym typeface="Montserrat"/>
            </a:endParaRPr>
          </a:p>
          <a:p>
            <a:pPr marL="0" lvl="0" indent="0" algn="ctr" rtl="0">
              <a:spcBef>
                <a:spcPts val="0"/>
              </a:spcBef>
              <a:spcAft>
                <a:spcPts val="0"/>
              </a:spcAft>
              <a:buNone/>
            </a:pPr>
            <a:r>
              <a:rPr lang="en" sz="2377" b="1" dirty="0">
                <a:solidFill>
                  <a:srgbClr val="134F5C"/>
                </a:solidFill>
                <a:latin typeface="Montserrat"/>
                <a:ea typeface="Montserrat"/>
                <a:cs typeface="Montserrat"/>
                <a:sym typeface="Montserrat"/>
              </a:rPr>
              <a:t>Bengaluru, India</a:t>
            </a:r>
            <a:endParaRPr sz="2377" b="1" dirty="0">
              <a:solidFill>
                <a:srgbClr val="134F5C"/>
              </a:solidFill>
              <a:latin typeface="Montserrat"/>
              <a:ea typeface="Montserrat"/>
              <a:cs typeface="Montserrat"/>
              <a:sym typeface="Montserrat"/>
            </a:endParaRPr>
          </a:p>
          <a:p>
            <a:pPr marL="0" lvl="0" indent="0" algn="ctr" rtl="0">
              <a:spcBef>
                <a:spcPts val="0"/>
              </a:spcBef>
              <a:spcAft>
                <a:spcPts val="0"/>
              </a:spcAft>
              <a:buNone/>
            </a:pPr>
            <a:r>
              <a:rPr lang="en" sz="3600" b="1" dirty="0">
                <a:solidFill>
                  <a:srgbClr val="134F5C"/>
                </a:solidFill>
                <a:latin typeface="Montserrat"/>
                <a:ea typeface="Montserrat"/>
                <a:cs typeface="Montserrat"/>
                <a:sym typeface="Montserrat"/>
              </a:rPr>
              <a:t> </a:t>
            </a:r>
            <a:endParaRPr dirty="0"/>
          </a:p>
        </p:txBody>
      </p:sp>
      <p:sp>
        <p:nvSpPr>
          <p:cNvPr id="56" name="Google Shape;56;p13"/>
          <p:cNvSpPr txBox="1"/>
          <p:nvPr/>
        </p:nvSpPr>
        <p:spPr>
          <a:xfrm>
            <a:off x="1740666" y="2826198"/>
            <a:ext cx="2750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solidFill>
                  <a:srgbClr val="134F5C"/>
                </a:solidFill>
                <a:latin typeface="Montserrat"/>
                <a:ea typeface="Montserrat"/>
                <a:cs typeface="Montserrat"/>
                <a:sym typeface="Montserrat"/>
              </a:rPr>
              <a:t>Pankaj Beldar                     </a:t>
            </a:r>
            <a:endParaRPr sz="1700" b="1" dirty="0">
              <a:solidFill>
                <a:srgbClr val="134F5C"/>
              </a:solidFill>
              <a:latin typeface="Montserrat"/>
              <a:ea typeface="Montserrat"/>
              <a:cs typeface="Montserrat"/>
              <a:sym typeface="Montserrat"/>
            </a:endParaRPr>
          </a:p>
        </p:txBody>
      </p:sp>
      <p:sp>
        <p:nvSpPr>
          <p:cNvPr id="57" name="Google Shape;57;p13"/>
          <p:cNvSpPr txBox="1"/>
          <p:nvPr/>
        </p:nvSpPr>
        <p:spPr>
          <a:xfrm>
            <a:off x="4647317" y="2903316"/>
            <a:ext cx="2750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solidFill>
                  <a:srgbClr val="134F5C"/>
                </a:solidFill>
                <a:latin typeface="Montserrat"/>
                <a:ea typeface="Montserrat"/>
                <a:cs typeface="Montserrat"/>
                <a:sym typeface="Montserrat"/>
              </a:rPr>
              <a:t>Siddhartha Pasayat                     </a:t>
            </a:r>
            <a:endParaRPr sz="1700" b="1" dirty="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58" name="Google Shape;158;p22"/>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9" name="Google Shape;159;p22"/>
          <p:cNvSpPr txBox="1"/>
          <p:nvPr/>
        </p:nvSpPr>
        <p:spPr>
          <a:xfrm>
            <a:off x="5606650" y="1584500"/>
            <a:ext cx="3437100" cy="18420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rgbClr val="38761D"/>
              </a:buClr>
              <a:buSzPts val="1300"/>
              <a:buAutoNum type="arabicPeriod"/>
            </a:pPr>
            <a:r>
              <a:rPr lang="en" sz="1300" b="1">
                <a:solidFill>
                  <a:srgbClr val="38761D"/>
                </a:solidFill>
              </a:rPr>
              <a:t>Customers pay highest tariff of 10,000 USD in Brooklyn, Manhattan and Queens. </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Customers pay lowest tariff of 10 USD in Brooklyn, Manhattan,Queens and Bronx. </a:t>
            </a:r>
            <a:endParaRPr sz="1300" b="1">
              <a:solidFill>
                <a:srgbClr val="38761D"/>
              </a:solidFill>
            </a:endParaRPr>
          </a:p>
          <a:p>
            <a:pPr marL="0" lvl="0" indent="0" algn="l" rtl="0">
              <a:spcBef>
                <a:spcPts val="1000"/>
              </a:spcBef>
              <a:spcAft>
                <a:spcPts val="0"/>
              </a:spcAft>
              <a:buNone/>
            </a:pPr>
            <a:endParaRPr sz="1300" b="1">
              <a:solidFill>
                <a:srgbClr val="38761D"/>
              </a:solidFill>
            </a:endParaRPr>
          </a:p>
        </p:txBody>
      </p:sp>
      <p:sp>
        <p:nvSpPr>
          <p:cNvPr id="160" name="Google Shape;160;p22"/>
          <p:cNvSpPr txBox="1"/>
          <p:nvPr/>
        </p:nvSpPr>
        <p:spPr>
          <a:xfrm>
            <a:off x="0" y="0"/>
            <a:ext cx="5667600" cy="11082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Highest and Lowest property prices and locations</a:t>
            </a:r>
            <a:endParaRPr sz="3000">
              <a:solidFill>
                <a:schemeClr val="lt1"/>
              </a:solidFill>
              <a:latin typeface="Trebuchet MS"/>
              <a:ea typeface="Trebuchet MS"/>
              <a:cs typeface="Trebuchet MS"/>
              <a:sym typeface="Trebuchet MS"/>
            </a:endParaRPr>
          </a:p>
        </p:txBody>
      </p:sp>
      <p:pic>
        <p:nvPicPr>
          <p:cNvPr id="161" name="Google Shape;161;p22"/>
          <p:cNvPicPr preferRelativeResize="0"/>
          <p:nvPr/>
        </p:nvPicPr>
        <p:blipFill rotWithShape="1">
          <a:blip r:embed="rId4">
            <a:alphaModFix/>
          </a:blip>
          <a:srcRect r="50687"/>
          <a:stretch/>
        </p:blipFill>
        <p:spPr>
          <a:xfrm>
            <a:off x="0" y="1185575"/>
            <a:ext cx="2898648" cy="1965950"/>
          </a:xfrm>
          <a:prstGeom prst="rect">
            <a:avLst/>
          </a:prstGeom>
          <a:noFill/>
          <a:ln>
            <a:noFill/>
          </a:ln>
        </p:spPr>
      </p:pic>
      <p:pic>
        <p:nvPicPr>
          <p:cNvPr id="162" name="Google Shape;162;p22"/>
          <p:cNvPicPr preferRelativeResize="0"/>
          <p:nvPr/>
        </p:nvPicPr>
        <p:blipFill rotWithShape="1">
          <a:blip r:embed="rId4">
            <a:alphaModFix/>
          </a:blip>
          <a:srcRect l="52505"/>
          <a:stretch/>
        </p:blipFill>
        <p:spPr>
          <a:xfrm>
            <a:off x="4575" y="3151525"/>
            <a:ext cx="2889503" cy="1965950"/>
          </a:xfrm>
          <a:prstGeom prst="rect">
            <a:avLst/>
          </a:prstGeom>
          <a:noFill/>
          <a:ln>
            <a:noFill/>
          </a:ln>
        </p:spPr>
      </p:pic>
      <p:pic>
        <p:nvPicPr>
          <p:cNvPr id="163" name="Google Shape;163;p22"/>
          <p:cNvPicPr preferRelativeResize="0"/>
          <p:nvPr/>
        </p:nvPicPr>
        <p:blipFill>
          <a:blip r:embed="rId5">
            <a:alphaModFix/>
          </a:blip>
          <a:stretch>
            <a:fillRect/>
          </a:stretch>
        </p:blipFill>
        <p:spPr>
          <a:xfrm>
            <a:off x="2898650" y="2174250"/>
            <a:ext cx="2768950" cy="192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69" name="Google Shape;169;p23"/>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0" name="Google Shape;170;p23"/>
          <p:cNvSpPr txBox="1"/>
          <p:nvPr/>
        </p:nvSpPr>
        <p:spPr>
          <a:xfrm>
            <a:off x="5874750" y="1584500"/>
            <a:ext cx="3168900" cy="2727600"/>
          </a:xfrm>
          <a:prstGeom prst="rect">
            <a:avLst/>
          </a:prstGeom>
          <a:noFill/>
          <a:ln>
            <a:noFill/>
          </a:ln>
        </p:spPr>
        <p:txBody>
          <a:bodyPr spcFirstLastPara="1" wrap="square" lIns="91425" tIns="91425" rIns="91425" bIns="91425" anchor="t" anchorCtr="0">
            <a:spAutoFit/>
          </a:bodyPr>
          <a:lstStyle/>
          <a:p>
            <a:pPr marL="457200" lvl="0" indent="0" algn="l" rtl="0">
              <a:spcBef>
                <a:spcPts val="1000"/>
              </a:spcBef>
              <a:spcAft>
                <a:spcPts val="0"/>
              </a:spcAft>
              <a:buNone/>
            </a:pPr>
            <a:r>
              <a:rPr lang="en" sz="1300" b="1">
                <a:solidFill>
                  <a:srgbClr val="38761D"/>
                </a:solidFill>
              </a:rPr>
              <a:t>Most popular hosts are :</a:t>
            </a:r>
            <a:endParaRPr sz="1300" b="1">
              <a:solidFill>
                <a:srgbClr val="38761D"/>
              </a:solidFill>
            </a:endParaRPr>
          </a:p>
          <a:p>
            <a:pPr marL="457200" lvl="0" indent="0" algn="l" rtl="0">
              <a:spcBef>
                <a:spcPts val="1000"/>
              </a:spcBef>
              <a:spcAft>
                <a:spcPts val="0"/>
              </a:spcAft>
              <a:buNone/>
            </a:pPr>
            <a:endParaRPr sz="1300" b="1">
              <a:solidFill>
                <a:srgbClr val="38761D"/>
              </a:solidFill>
            </a:endParaRPr>
          </a:p>
          <a:p>
            <a:pPr marL="457200" lvl="0" indent="-311150" algn="l" rtl="0">
              <a:lnSpc>
                <a:spcPct val="135714"/>
              </a:lnSpc>
              <a:spcBef>
                <a:spcPts val="0"/>
              </a:spcBef>
              <a:spcAft>
                <a:spcPts val="0"/>
              </a:spcAft>
              <a:buClr>
                <a:srgbClr val="38761D"/>
              </a:buClr>
              <a:buSzPts val="1300"/>
              <a:buAutoNum type="arabicPeriod"/>
            </a:pPr>
            <a:r>
              <a:rPr lang="en" sz="1300" b="1">
                <a:solidFill>
                  <a:srgbClr val="38761D"/>
                </a:solidFill>
                <a:highlight>
                  <a:srgbClr val="FFFFFE"/>
                </a:highlight>
              </a:rPr>
              <a:t>Sonder,</a:t>
            </a:r>
            <a:endParaRPr sz="1300" b="1">
              <a:solidFill>
                <a:srgbClr val="38761D"/>
              </a:solidFill>
              <a:highlight>
                <a:srgbClr val="FFFFFE"/>
              </a:highlight>
            </a:endParaRPr>
          </a:p>
          <a:p>
            <a:pPr marL="457200" lvl="0" indent="-311150" algn="l" rtl="0">
              <a:lnSpc>
                <a:spcPct val="135714"/>
              </a:lnSpc>
              <a:spcBef>
                <a:spcPts val="0"/>
              </a:spcBef>
              <a:spcAft>
                <a:spcPts val="0"/>
              </a:spcAft>
              <a:buClr>
                <a:srgbClr val="38761D"/>
              </a:buClr>
              <a:buSzPts val="1300"/>
              <a:buAutoNum type="arabicPeriod"/>
            </a:pPr>
            <a:r>
              <a:rPr lang="en" sz="1300" b="1">
                <a:solidFill>
                  <a:srgbClr val="38761D"/>
                </a:solidFill>
                <a:highlight>
                  <a:srgbClr val="FFFFFE"/>
                </a:highlight>
              </a:rPr>
              <a:t>Blueground,</a:t>
            </a:r>
            <a:endParaRPr sz="1300" b="1">
              <a:solidFill>
                <a:srgbClr val="38761D"/>
              </a:solidFill>
              <a:highlight>
                <a:srgbClr val="FFFFFE"/>
              </a:highlight>
            </a:endParaRPr>
          </a:p>
          <a:p>
            <a:pPr marL="457200" lvl="0" indent="-311150" algn="l" rtl="0">
              <a:lnSpc>
                <a:spcPct val="135714"/>
              </a:lnSpc>
              <a:spcBef>
                <a:spcPts val="0"/>
              </a:spcBef>
              <a:spcAft>
                <a:spcPts val="0"/>
              </a:spcAft>
              <a:buClr>
                <a:srgbClr val="38761D"/>
              </a:buClr>
              <a:buSzPts val="1300"/>
              <a:buAutoNum type="arabicPeriod"/>
            </a:pPr>
            <a:r>
              <a:rPr lang="en" sz="1300" b="1">
                <a:solidFill>
                  <a:srgbClr val="38761D"/>
                </a:solidFill>
                <a:highlight>
                  <a:srgbClr val="FFFFFE"/>
                </a:highlight>
              </a:rPr>
              <a:t>Kara, </a:t>
            </a:r>
            <a:endParaRPr sz="1300" b="1">
              <a:solidFill>
                <a:srgbClr val="38761D"/>
              </a:solidFill>
              <a:highlight>
                <a:srgbClr val="FFFFFE"/>
              </a:highlight>
            </a:endParaRPr>
          </a:p>
          <a:p>
            <a:pPr marL="457200" lvl="0" indent="-311150" algn="l" rtl="0">
              <a:lnSpc>
                <a:spcPct val="135714"/>
              </a:lnSpc>
              <a:spcBef>
                <a:spcPts val="0"/>
              </a:spcBef>
              <a:spcAft>
                <a:spcPts val="0"/>
              </a:spcAft>
              <a:buClr>
                <a:srgbClr val="38761D"/>
              </a:buClr>
              <a:buSzPts val="1300"/>
              <a:buAutoNum type="arabicPeriod"/>
            </a:pPr>
            <a:r>
              <a:rPr lang="en" sz="1300" b="1">
                <a:solidFill>
                  <a:srgbClr val="38761D"/>
                </a:solidFill>
                <a:highlight>
                  <a:srgbClr val="FFFFFE"/>
                </a:highlight>
              </a:rPr>
              <a:t>Kazuya, </a:t>
            </a:r>
            <a:endParaRPr sz="1300" b="1">
              <a:solidFill>
                <a:srgbClr val="38761D"/>
              </a:solidFill>
              <a:highlight>
                <a:srgbClr val="FFFFFE"/>
              </a:highlight>
            </a:endParaRPr>
          </a:p>
          <a:p>
            <a:pPr marL="457200" lvl="0" indent="-311150" algn="l" rtl="0">
              <a:lnSpc>
                <a:spcPct val="135714"/>
              </a:lnSpc>
              <a:spcBef>
                <a:spcPts val="0"/>
              </a:spcBef>
              <a:spcAft>
                <a:spcPts val="0"/>
              </a:spcAft>
              <a:buClr>
                <a:srgbClr val="38761D"/>
              </a:buClr>
              <a:buSzPts val="1300"/>
              <a:buAutoNum type="arabicPeriod"/>
            </a:pPr>
            <a:r>
              <a:rPr lang="en" sz="1300" b="1">
                <a:solidFill>
                  <a:srgbClr val="38761D"/>
                </a:solidFill>
                <a:highlight>
                  <a:srgbClr val="FFFFFE"/>
                </a:highlight>
              </a:rPr>
              <a:t>Jeremy &amp; Laura</a:t>
            </a:r>
            <a:endParaRPr sz="1300" b="1">
              <a:solidFill>
                <a:srgbClr val="38761D"/>
              </a:solidFill>
              <a:highlight>
                <a:srgbClr val="FFFFFE"/>
              </a:highlight>
            </a:endParaRPr>
          </a:p>
          <a:p>
            <a:pPr marL="457200" lvl="0" indent="0" algn="l" rtl="0">
              <a:spcBef>
                <a:spcPts val="1000"/>
              </a:spcBef>
              <a:spcAft>
                <a:spcPts val="0"/>
              </a:spcAft>
              <a:buNone/>
            </a:pPr>
            <a:endParaRPr sz="1300" b="1">
              <a:solidFill>
                <a:srgbClr val="38761D"/>
              </a:solidFill>
            </a:endParaRPr>
          </a:p>
          <a:p>
            <a:pPr marL="0" lvl="0" indent="0" algn="l" rtl="0">
              <a:spcBef>
                <a:spcPts val="1000"/>
              </a:spcBef>
              <a:spcAft>
                <a:spcPts val="0"/>
              </a:spcAft>
              <a:buNone/>
            </a:pPr>
            <a:endParaRPr sz="1300" b="1">
              <a:solidFill>
                <a:srgbClr val="38761D"/>
              </a:solidFill>
            </a:endParaRPr>
          </a:p>
        </p:txBody>
      </p:sp>
      <p:sp>
        <p:nvSpPr>
          <p:cNvPr id="171" name="Google Shape;171;p23"/>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Most popular Hosts based on reviews and availability  </a:t>
            </a:r>
            <a:endParaRPr sz="2900">
              <a:solidFill>
                <a:schemeClr val="lt1"/>
              </a:solidFill>
              <a:latin typeface="Trebuchet MS"/>
              <a:ea typeface="Trebuchet MS"/>
              <a:cs typeface="Trebuchet MS"/>
              <a:sym typeface="Trebuchet MS"/>
            </a:endParaRPr>
          </a:p>
        </p:txBody>
      </p:sp>
      <p:pic>
        <p:nvPicPr>
          <p:cNvPr id="172" name="Google Shape;172;p23"/>
          <p:cNvPicPr preferRelativeResize="0"/>
          <p:nvPr/>
        </p:nvPicPr>
        <p:blipFill>
          <a:blip r:embed="rId4">
            <a:alphaModFix/>
          </a:blip>
          <a:stretch>
            <a:fillRect/>
          </a:stretch>
        </p:blipFill>
        <p:spPr>
          <a:xfrm>
            <a:off x="134075" y="1184300"/>
            <a:ext cx="5533525" cy="302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78" name="Google Shape;178;p24"/>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9" name="Google Shape;179;p24"/>
          <p:cNvSpPr txBox="1"/>
          <p:nvPr/>
        </p:nvSpPr>
        <p:spPr>
          <a:xfrm>
            <a:off x="5606650" y="1584500"/>
            <a:ext cx="3437100" cy="18420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Staten Island has the highest availability of rooms over 365 days followed by Bronx.</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Brooklyn and Manhattan seems to be very much occupied during the season.</a:t>
            </a:r>
            <a:endParaRPr sz="1300" b="1">
              <a:solidFill>
                <a:srgbClr val="38761D"/>
              </a:solidFill>
            </a:endParaRPr>
          </a:p>
          <a:p>
            <a:pPr marL="0" lvl="0" indent="0" algn="just" rtl="0">
              <a:spcBef>
                <a:spcPts val="1000"/>
              </a:spcBef>
              <a:spcAft>
                <a:spcPts val="0"/>
              </a:spcAft>
              <a:buNone/>
            </a:pPr>
            <a:endParaRPr sz="1300" b="1">
              <a:solidFill>
                <a:srgbClr val="38761D"/>
              </a:solidFill>
            </a:endParaRPr>
          </a:p>
        </p:txBody>
      </p:sp>
      <p:sp>
        <p:nvSpPr>
          <p:cNvPr id="180" name="Google Shape;180;p24"/>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Relation between Neighbourhood group and availability of rooms</a:t>
            </a:r>
            <a:endParaRPr sz="2900">
              <a:solidFill>
                <a:schemeClr val="lt1"/>
              </a:solidFill>
              <a:latin typeface="Trebuchet MS"/>
              <a:ea typeface="Trebuchet MS"/>
              <a:cs typeface="Trebuchet MS"/>
              <a:sym typeface="Trebuchet MS"/>
            </a:endParaRPr>
          </a:p>
        </p:txBody>
      </p:sp>
      <p:pic>
        <p:nvPicPr>
          <p:cNvPr id="181" name="Google Shape;181;p24"/>
          <p:cNvPicPr preferRelativeResize="0"/>
          <p:nvPr/>
        </p:nvPicPr>
        <p:blipFill rotWithShape="1">
          <a:blip r:embed="rId4">
            <a:alphaModFix/>
          </a:blip>
          <a:srcRect r="626"/>
          <a:stretch/>
        </p:blipFill>
        <p:spPr>
          <a:xfrm>
            <a:off x="0" y="1184300"/>
            <a:ext cx="5486399" cy="3931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87" name="Google Shape;187;p25"/>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88" name="Google Shape;188;p25"/>
          <p:cNvSpPr txBox="1"/>
          <p:nvPr/>
        </p:nvSpPr>
        <p:spPr>
          <a:xfrm>
            <a:off x="5606650" y="1584500"/>
            <a:ext cx="3437100" cy="32427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rgbClr val="38761D"/>
              </a:buClr>
              <a:buSzPts val="1300"/>
              <a:buAutoNum type="arabicPeriod"/>
            </a:pPr>
            <a:r>
              <a:rPr lang="en" sz="1300" b="1">
                <a:solidFill>
                  <a:srgbClr val="38761D"/>
                </a:solidFill>
              </a:rPr>
              <a:t>Top 5 hosts based on Turnover are:</a:t>
            </a:r>
            <a:endParaRPr sz="1300" b="1">
              <a:solidFill>
                <a:srgbClr val="38761D"/>
              </a:solidFill>
            </a:endParaRPr>
          </a:p>
          <a:p>
            <a:pPr marL="457200" lvl="0" indent="0" algn="l" rtl="0">
              <a:spcBef>
                <a:spcPts val="0"/>
              </a:spcBef>
              <a:spcAft>
                <a:spcPts val="0"/>
              </a:spcAft>
              <a:buNone/>
            </a:pPr>
            <a:r>
              <a:rPr lang="en" sz="1300" b="1">
                <a:solidFill>
                  <a:srgbClr val="38761D"/>
                </a:solidFill>
              </a:rPr>
              <a:t>a) Sonder</a:t>
            </a:r>
            <a:endParaRPr sz="1300" b="1">
              <a:solidFill>
                <a:srgbClr val="38761D"/>
              </a:solidFill>
            </a:endParaRPr>
          </a:p>
          <a:p>
            <a:pPr marL="457200" lvl="0" indent="0" algn="l" rtl="0">
              <a:spcBef>
                <a:spcPts val="0"/>
              </a:spcBef>
              <a:spcAft>
                <a:spcPts val="0"/>
              </a:spcAft>
              <a:buNone/>
            </a:pPr>
            <a:r>
              <a:rPr lang="en" sz="1300" b="1">
                <a:solidFill>
                  <a:srgbClr val="38761D"/>
                </a:solidFill>
              </a:rPr>
              <a:t>b)Blueground</a:t>
            </a:r>
            <a:endParaRPr sz="1300" b="1">
              <a:solidFill>
                <a:srgbClr val="38761D"/>
              </a:solidFill>
            </a:endParaRPr>
          </a:p>
          <a:p>
            <a:pPr marL="457200" lvl="0" indent="0" algn="l" rtl="0">
              <a:spcBef>
                <a:spcPts val="0"/>
              </a:spcBef>
              <a:spcAft>
                <a:spcPts val="0"/>
              </a:spcAft>
              <a:buNone/>
            </a:pPr>
            <a:r>
              <a:rPr lang="en" sz="1300" b="1">
                <a:solidFill>
                  <a:srgbClr val="38761D"/>
                </a:solidFill>
              </a:rPr>
              <a:t>c)Sally</a:t>
            </a:r>
            <a:endParaRPr sz="1300" b="1">
              <a:solidFill>
                <a:srgbClr val="38761D"/>
              </a:solidFill>
            </a:endParaRPr>
          </a:p>
          <a:p>
            <a:pPr marL="457200" lvl="0" indent="0" algn="l" rtl="0">
              <a:spcBef>
                <a:spcPts val="0"/>
              </a:spcBef>
              <a:spcAft>
                <a:spcPts val="0"/>
              </a:spcAft>
              <a:buNone/>
            </a:pPr>
            <a:r>
              <a:rPr lang="en" sz="1300" b="1">
                <a:solidFill>
                  <a:srgbClr val="38761D"/>
                </a:solidFill>
              </a:rPr>
              <a:t>d)Red Awning</a:t>
            </a:r>
            <a:endParaRPr sz="1300" b="1">
              <a:solidFill>
                <a:srgbClr val="38761D"/>
              </a:solidFill>
            </a:endParaRPr>
          </a:p>
          <a:p>
            <a:pPr marL="457200" lvl="0" indent="0" algn="l" rtl="0">
              <a:spcBef>
                <a:spcPts val="0"/>
              </a:spcBef>
              <a:spcAft>
                <a:spcPts val="0"/>
              </a:spcAft>
              <a:buNone/>
            </a:pPr>
            <a:r>
              <a:rPr lang="en" sz="1300" b="1">
                <a:solidFill>
                  <a:srgbClr val="38761D"/>
                </a:solidFill>
              </a:rPr>
              <a:t>e)Kara </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Top 5 neighbourhood based on Turnover are :</a:t>
            </a:r>
            <a:endParaRPr sz="1300" b="1">
              <a:solidFill>
                <a:srgbClr val="38761D"/>
              </a:solidFill>
            </a:endParaRPr>
          </a:p>
          <a:p>
            <a:pPr marL="457200" lvl="0" indent="0" algn="l" rtl="0">
              <a:spcBef>
                <a:spcPts val="0"/>
              </a:spcBef>
              <a:spcAft>
                <a:spcPts val="0"/>
              </a:spcAft>
              <a:buNone/>
            </a:pPr>
            <a:r>
              <a:rPr lang="en" sz="1300" b="1">
                <a:solidFill>
                  <a:srgbClr val="38761D"/>
                </a:solidFill>
              </a:rPr>
              <a:t>a) Financial District</a:t>
            </a:r>
            <a:endParaRPr sz="1300" b="1">
              <a:solidFill>
                <a:srgbClr val="38761D"/>
              </a:solidFill>
            </a:endParaRPr>
          </a:p>
          <a:p>
            <a:pPr marL="457200" lvl="0" indent="0" algn="l" rtl="0">
              <a:spcBef>
                <a:spcPts val="0"/>
              </a:spcBef>
              <a:spcAft>
                <a:spcPts val="0"/>
              </a:spcAft>
              <a:buNone/>
            </a:pPr>
            <a:r>
              <a:rPr lang="en" sz="1300" b="1">
                <a:solidFill>
                  <a:srgbClr val="38761D"/>
                </a:solidFill>
              </a:rPr>
              <a:t>b) Midtown</a:t>
            </a:r>
            <a:endParaRPr sz="1300" b="1">
              <a:solidFill>
                <a:srgbClr val="38761D"/>
              </a:solidFill>
            </a:endParaRPr>
          </a:p>
          <a:p>
            <a:pPr marL="457200" lvl="0" indent="0" algn="l" rtl="0">
              <a:spcBef>
                <a:spcPts val="0"/>
              </a:spcBef>
              <a:spcAft>
                <a:spcPts val="0"/>
              </a:spcAft>
              <a:buNone/>
            </a:pPr>
            <a:r>
              <a:rPr lang="en" sz="1300" b="1">
                <a:solidFill>
                  <a:srgbClr val="38761D"/>
                </a:solidFill>
              </a:rPr>
              <a:t>c) Chelsea</a:t>
            </a:r>
            <a:endParaRPr sz="1300" b="1">
              <a:solidFill>
                <a:srgbClr val="38761D"/>
              </a:solidFill>
            </a:endParaRPr>
          </a:p>
          <a:p>
            <a:pPr marL="457200" lvl="0" indent="0" algn="l" rtl="0">
              <a:spcBef>
                <a:spcPts val="0"/>
              </a:spcBef>
              <a:spcAft>
                <a:spcPts val="0"/>
              </a:spcAft>
              <a:buNone/>
            </a:pPr>
            <a:r>
              <a:rPr lang="en" sz="1300" b="1">
                <a:solidFill>
                  <a:srgbClr val="38761D"/>
                </a:solidFill>
              </a:rPr>
              <a:t>d)Upper West Side</a:t>
            </a:r>
            <a:endParaRPr sz="1300" b="1">
              <a:solidFill>
                <a:srgbClr val="38761D"/>
              </a:solidFill>
            </a:endParaRPr>
          </a:p>
          <a:p>
            <a:pPr marL="457200" lvl="0" indent="0" algn="l" rtl="0">
              <a:spcBef>
                <a:spcPts val="0"/>
              </a:spcBef>
              <a:spcAft>
                <a:spcPts val="0"/>
              </a:spcAft>
              <a:buNone/>
            </a:pPr>
            <a:r>
              <a:rPr lang="en" sz="1300" b="1">
                <a:solidFill>
                  <a:srgbClr val="38761D"/>
                </a:solidFill>
              </a:rPr>
              <a:t>e) Clinton Hill</a:t>
            </a:r>
            <a:endParaRPr sz="1300" b="1">
              <a:solidFill>
                <a:srgbClr val="38761D"/>
              </a:solidFill>
            </a:endParaRPr>
          </a:p>
          <a:p>
            <a:pPr marL="0" lvl="0" indent="0" algn="l" rtl="0">
              <a:spcBef>
                <a:spcPts val="1000"/>
              </a:spcBef>
              <a:spcAft>
                <a:spcPts val="0"/>
              </a:spcAft>
              <a:buNone/>
            </a:pPr>
            <a:endParaRPr sz="1300" b="1">
              <a:solidFill>
                <a:srgbClr val="38761D"/>
              </a:solidFill>
            </a:endParaRPr>
          </a:p>
        </p:txBody>
      </p:sp>
      <p:sp>
        <p:nvSpPr>
          <p:cNvPr id="189" name="Google Shape;189;p25"/>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Top Hosts, Neighbourhood  based on their turnover</a:t>
            </a:r>
            <a:endParaRPr sz="2800">
              <a:solidFill>
                <a:schemeClr val="lt1"/>
              </a:solidFill>
              <a:latin typeface="Trebuchet MS"/>
              <a:ea typeface="Trebuchet MS"/>
              <a:cs typeface="Trebuchet MS"/>
              <a:sym typeface="Trebuchet MS"/>
            </a:endParaRPr>
          </a:p>
        </p:txBody>
      </p:sp>
      <p:pic>
        <p:nvPicPr>
          <p:cNvPr id="190" name="Google Shape;190;p25"/>
          <p:cNvPicPr preferRelativeResize="0"/>
          <p:nvPr/>
        </p:nvPicPr>
        <p:blipFill rotWithShape="1">
          <a:blip r:embed="rId4">
            <a:alphaModFix/>
          </a:blip>
          <a:srcRect r="51112"/>
          <a:stretch/>
        </p:blipFill>
        <p:spPr>
          <a:xfrm>
            <a:off x="8075" y="1184288"/>
            <a:ext cx="2968224" cy="1965951"/>
          </a:xfrm>
          <a:prstGeom prst="rect">
            <a:avLst/>
          </a:prstGeom>
          <a:noFill/>
          <a:ln>
            <a:noFill/>
          </a:ln>
        </p:spPr>
      </p:pic>
      <p:pic>
        <p:nvPicPr>
          <p:cNvPr id="191" name="Google Shape;191;p25"/>
          <p:cNvPicPr preferRelativeResize="0"/>
          <p:nvPr/>
        </p:nvPicPr>
        <p:blipFill rotWithShape="1">
          <a:blip r:embed="rId4">
            <a:alphaModFix/>
          </a:blip>
          <a:srcRect l="51302"/>
          <a:stretch/>
        </p:blipFill>
        <p:spPr>
          <a:xfrm>
            <a:off x="6300" y="3150250"/>
            <a:ext cx="2971799" cy="1965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97" name="Google Shape;197;p26"/>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98" name="Google Shape;198;p26"/>
          <p:cNvSpPr txBox="1"/>
          <p:nvPr/>
        </p:nvSpPr>
        <p:spPr>
          <a:xfrm>
            <a:off x="5606650" y="1584500"/>
            <a:ext cx="3437100" cy="35739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600"/>
              </a:spcBef>
              <a:spcAft>
                <a:spcPts val="0"/>
              </a:spcAft>
              <a:buClr>
                <a:srgbClr val="38761D"/>
              </a:buClr>
              <a:buSzPts val="1300"/>
              <a:buAutoNum type="arabicPeriod"/>
            </a:pPr>
            <a:r>
              <a:rPr lang="en" sz="1300" b="1">
                <a:solidFill>
                  <a:srgbClr val="38761D"/>
                </a:solidFill>
                <a:highlight>
                  <a:schemeClr val="lt1"/>
                </a:highlight>
              </a:rPr>
              <a:t>Shared rooms are availables for most of the times as compared to private and entire home/ apartment</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Room type distribution :</a:t>
            </a:r>
            <a:endParaRPr sz="1300" b="1">
              <a:solidFill>
                <a:srgbClr val="38761D"/>
              </a:solidFill>
            </a:endParaRPr>
          </a:p>
          <a:p>
            <a:pPr marL="457200" lvl="0" indent="0" algn="just" rtl="0">
              <a:spcBef>
                <a:spcPts val="1000"/>
              </a:spcBef>
              <a:spcAft>
                <a:spcPts val="0"/>
              </a:spcAft>
              <a:buNone/>
            </a:pPr>
            <a:r>
              <a:rPr lang="en" sz="1300" b="1">
                <a:solidFill>
                  <a:srgbClr val="38761D"/>
                </a:solidFill>
              </a:rPr>
              <a:t>a) Entire Home/Apt - 52%</a:t>
            </a:r>
            <a:endParaRPr sz="1300" b="1">
              <a:solidFill>
                <a:srgbClr val="38761D"/>
              </a:solidFill>
            </a:endParaRPr>
          </a:p>
          <a:p>
            <a:pPr marL="457200" lvl="0" indent="0" algn="just" rtl="0">
              <a:spcBef>
                <a:spcPts val="1000"/>
              </a:spcBef>
              <a:spcAft>
                <a:spcPts val="0"/>
              </a:spcAft>
              <a:buNone/>
            </a:pPr>
            <a:r>
              <a:rPr lang="en" sz="1300" b="1">
                <a:solidFill>
                  <a:srgbClr val="38761D"/>
                </a:solidFill>
              </a:rPr>
              <a:t>b) Private Room - 45.7%</a:t>
            </a:r>
            <a:endParaRPr sz="1300" b="1">
              <a:solidFill>
                <a:srgbClr val="38761D"/>
              </a:solidFill>
            </a:endParaRPr>
          </a:p>
          <a:p>
            <a:pPr marL="457200" lvl="0" indent="0" algn="just" rtl="0">
              <a:spcBef>
                <a:spcPts val="1000"/>
              </a:spcBef>
              <a:spcAft>
                <a:spcPts val="0"/>
              </a:spcAft>
              <a:buNone/>
            </a:pPr>
            <a:r>
              <a:rPr lang="en" sz="1300" b="1">
                <a:solidFill>
                  <a:srgbClr val="38761D"/>
                </a:solidFill>
              </a:rPr>
              <a:t>c) Shared Room - 2.4% </a:t>
            </a:r>
            <a:endParaRPr sz="1300" b="1">
              <a:solidFill>
                <a:srgbClr val="38761D"/>
              </a:solidFill>
            </a:endParaRPr>
          </a:p>
          <a:p>
            <a:pPr marL="457200" lvl="0" indent="0" algn="just" rtl="0">
              <a:spcBef>
                <a:spcPts val="1000"/>
              </a:spcBef>
              <a:spcAft>
                <a:spcPts val="0"/>
              </a:spcAft>
              <a:buNone/>
            </a:pP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Price of Entire Home/apt is usually higher as compared to Private rooms and Shared ones.</a:t>
            </a:r>
            <a:endParaRPr sz="1300" b="1">
              <a:solidFill>
                <a:srgbClr val="38761D"/>
              </a:solidFill>
              <a:highlight>
                <a:srgbClr val="FFFFFF"/>
              </a:highlight>
            </a:endParaRPr>
          </a:p>
          <a:p>
            <a:pPr marL="0" lvl="0" indent="0" algn="l" rtl="0">
              <a:spcBef>
                <a:spcPts val="1000"/>
              </a:spcBef>
              <a:spcAft>
                <a:spcPts val="0"/>
              </a:spcAft>
              <a:buNone/>
            </a:pPr>
            <a:endParaRPr sz="1300" b="1">
              <a:solidFill>
                <a:srgbClr val="38761D"/>
              </a:solidFill>
            </a:endParaRPr>
          </a:p>
        </p:txBody>
      </p:sp>
      <p:sp>
        <p:nvSpPr>
          <p:cNvPr id="199" name="Google Shape;199;p26"/>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Room type selection based on  price</a:t>
            </a:r>
            <a:endParaRPr sz="2800">
              <a:solidFill>
                <a:schemeClr val="lt1"/>
              </a:solidFill>
              <a:latin typeface="Trebuchet MS"/>
              <a:ea typeface="Trebuchet MS"/>
              <a:cs typeface="Trebuchet MS"/>
              <a:sym typeface="Trebuchet MS"/>
            </a:endParaRPr>
          </a:p>
        </p:txBody>
      </p:sp>
      <p:pic>
        <p:nvPicPr>
          <p:cNvPr id="200" name="Google Shape;200;p26"/>
          <p:cNvPicPr preferRelativeResize="0"/>
          <p:nvPr/>
        </p:nvPicPr>
        <p:blipFill>
          <a:blip r:embed="rId4">
            <a:alphaModFix/>
          </a:blip>
          <a:stretch>
            <a:fillRect/>
          </a:stretch>
        </p:blipFill>
        <p:spPr>
          <a:xfrm>
            <a:off x="58375" y="3091100"/>
            <a:ext cx="5548275" cy="2052400"/>
          </a:xfrm>
          <a:prstGeom prst="rect">
            <a:avLst/>
          </a:prstGeom>
          <a:noFill/>
          <a:ln>
            <a:noFill/>
          </a:ln>
        </p:spPr>
      </p:pic>
      <p:pic>
        <p:nvPicPr>
          <p:cNvPr id="201" name="Google Shape;201;p26"/>
          <p:cNvPicPr preferRelativeResize="0"/>
          <p:nvPr/>
        </p:nvPicPr>
        <p:blipFill rotWithShape="1">
          <a:blip r:embed="rId5">
            <a:alphaModFix/>
          </a:blip>
          <a:srcRect r="48696"/>
          <a:stretch/>
        </p:blipFill>
        <p:spPr>
          <a:xfrm>
            <a:off x="0" y="1168725"/>
            <a:ext cx="2898649" cy="1965960"/>
          </a:xfrm>
          <a:prstGeom prst="rect">
            <a:avLst/>
          </a:prstGeom>
          <a:noFill/>
          <a:ln>
            <a:noFill/>
          </a:ln>
        </p:spPr>
      </p:pic>
      <p:pic>
        <p:nvPicPr>
          <p:cNvPr id="202" name="Google Shape;202;p26"/>
          <p:cNvPicPr preferRelativeResize="0"/>
          <p:nvPr/>
        </p:nvPicPr>
        <p:blipFill rotWithShape="1">
          <a:blip r:embed="rId5">
            <a:alphaModFix/>
          </a:blip>
          <a:srcRect l="58648"/>
          <a:stretch/>
        </p:blipFill>
        <p:spPr>
          <a:xfrm>
            <a:off x="2804375" y="1077300"/>
            <a:ext cx="2286001"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08" name="Google Shape;208;p27"/>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09" name="Google Shape;209;p27"/>
          <p:cNvSpPr txBox="1"/>
          <p:nvPr/>
        </p:nvSpPr>
        <p:spPr>
          <a:xfrm>
            <a:off x="5606650" y="1584500"/>
            <a:ext cx="3437100" cy="18273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600"/>
              </a:spcBef>
              <a:spcAft>
                <a:spcPts val="0"/>
              </a:spcAft>
              <a:buClr>
                <a:srgbClr val="38761D"/>
              </a:buClr>
              <a:buSzPts val="1400"/>
              <a:buAutoNum type="arabicPeriod"/>
            </a:pPr>
            <a:r>
              <a:rPr lang="en" sz="1300" b="1">
                <a:solidFill>
                  <a:srgbClr val="38761D"/>
                </a:solidFill>
                <a:highlight>
                  <a:srgbClr val="FFFFFF"/>
                </a:highlight>
              </a:rPr>
              <a:t>Manhattan and Brooklyn are posh areas with high end properties available.</a:t>
            </a:r>
            <a:endParaRPr sz="1300" b="1">
              <a:solidFill>
                <a:srgbClr val="38761D"/>
              </a:solidFill>
              <a:highlight>
                <a:srgbClr val="FFFFFF"/>
              </a:highlight>
            </a:endParaRPr>
          </a:p>
          <a:p>
            <a:pPr marL="457200" lvl="0" indent="-317500" algn="just" rtl="0">
              <a:lnSpc>
                <a:spcPct val="115000"/>
              </a:lnSpc>
              <a:spcBef>
                <a:spcPts val="1000"/>
              </a:spcBef>
              <a:spcAft>
                <a:spcPts val="0"/>
              </a:spcAft>
              <a:buClr>
                <a:srgbClr val="38761D"/>
              </a:buClr>
              <a:buSzPts val="1400"/>
              <a:buAutoNum type="arabicPeriod"/>
            </a:pPr>
            <a:r>
              <a:rPr lang="en" sz="1300" b="1">
                <a:solidFill>
                  <a:srgbClr val="38761D"/>
                </a:solidFill>
                <a:highlight>
                  <a:srgbClr val="FFFFFF"/>
                </a:highlight>
              </a:rPr>
              <a:t>The high end properties are mostly Entire Home/Apt.</a:t>
            </a:r>
            <a:endParaRPr sz="1300" b="1">
              <a:solidFill>
                <a:srgbClr val="38761D"/>
              </a:solidFill>
              <a:highlight>
                <a:schemeClr val="lt1"/>
              </a:highlight>
            </a:endParaRPr>
          </a:p>
          <a:p>
            <a:pPr marL="0" lvl="0" indent="0" algn="l" rtl="0">
              <a:spcBef>
                <a:spcPts val="1000"/>
              </a:spcBef>
              <a:spcAft>
                <a:spcPts val="0"/>
              </a:spcAft>
              <a:buClr>
                <a:schemeClr val="dk1"/>
              </a:buClr>
              <a:buSzPts val="1100"/>
              <a:buFont typeface="Arial"/>
              <a:buNone/>
            </a:pPr>
            <a:endParaRPr sz="1300" b="1">
              <a:solidFill>
                <a:srgbClr val="38761D"/>
              </a:solidFill>
            </a:endParaRPr>
          </a:p>
        </p:txBody>
      </p:sp>
      <p:sp>
        <p:nvSpPr>
          <p:cNvPr id="210" name="Google Shape;210;p27"/>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Room type selection based on  price [Contd.]</a:t>
            </a:r>
            <a:endParaRPr sz="2800">
              <a:solidFill>
                <a:schemeClr val="lt1"/>
              </a:solidFill>
              <a:latin typeface="Trebuchet MS"/>
              <a:ea typeface="Trebuchet MS"/>
              <a:cs typeface="Trebuchet MS"/>
              <a:sym typeface="Trebuchet MS"/>
            </a:endParaRPr>
          </a:p>
        </p:txBody>
      </p:sp>
      <p:pic>
        <p:nvPicPr>
          <p:cNvPr id="211" name="Google Shape;211;p27"/>
          <p:cNvPicPr preferRelativeResize="0"/>
          <p:nvPr/>
        </p:nvPicPr>
        <p:blipFill>
          <a:blip r:embed="rId4">
            <a:alphaModFix/>
          </a:blip>
          <a:stretch>
            <a:fillRect/>
          </a:stretch>
        </p:blipFill>
        <p:spPr>
          <a:xfrm>
            <a:off x="0" y="1077300"/>
            <a:ext cx="5550409" cy="2029968"/>
          </a:xfrm>
          <a:prstGeom prst="rect">
            <a:avLst/>
          </a:prstGeom>
          <a:noFill/>
          <a:ln>
            <a:noFill/>
          </a:ln>
        </p:spPr>
      </p:pic>
      <p:pic>
        <p:nvPicPr>
          <p:cNvPr id="212" name="Google Shape;212;p27"/>
          <p:cNvPicPr preferRelativeResize="0"/>
          <p:nvPr/>
        </p:nvPicPr>
        <p:blipFill>
          <a:blip r:embed="rId5">
            <a:alphaModFix/>
          </a:blip>
          <a:stretch>
            <a:fillRect/>
          </a:stretch>
        </p:blipFill>
        <p:spPr>
          <a:xfrm>
            <a:off x="0" y="3107266"/>
            <a:ext cx="5550408" cy="2029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18" name="Google Shape;218;p28"/>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19" name="Google Shape;219;p28"/>
          <p:cNvSpPr txBox="1"/>
          <p:nvPr/>
        </p:nvSpPr>
        <p:spPr>
          <a:xfrm>
            <a:off x="5606650" y="1584500"/>
            <a:ext cx="3437100" cy="21702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Fort Wadsworth and Woodrow are the top neighbourhood based on listing price by a huge margin than their contemporaries. </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They belong to Staten Island neighbourhood</a:t>
            </a:r>
            <a:endParaRPr sz="1300" b="1">
              <a:solidFill>
                <a:srgbClr val="38761D"/>
              </a:solidFill>
            </a:endParaRPr>
          </a:p>
          <a:p>
            <a:pPr marL="457200" lvl="0" indent="0" algn="just" rtl="0">
              <a:spcBef>
                <a:spcPts val="1000"/>
              </a:spcBef>
              <a:spcAft>
                <a:spcPts val="0"/>
              </a:spcAft>
              <a:buNone/>
            </a:pPr>
            <a:endParaRPr sz="1300" b="1">
              <a:solidFill>
                <a:srgbClr val="38761D"/>
              </a:solidFill>
            </a:endParaRPr>
          </a:p>
          <a:p>
            <a:pPr marL="0" lvl="0" indent="0" algn="just" rtl="0">
              <a:spcBef>
                <a:spcPts val="1000"/>
              </a:spcBef>
              <a:spcAft>
                <a:spcPts val="0"/>
              </a:spcAft>
              <a:buNone/>
            </a:pPr>
            <a:endParaRPr sz="1300" b="1">
              <a:solidFill>
                <a:srgbClr val="38761D"/>
              </a:solidFill>
            </a:endParaRPr>
          </a:p>
        </p:txBody>
      </p:sp>
      <p:sp>
        <p:nvSpPr>
          <p:cNvPr id="220" name="Google Shape;220;p28"/>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Top Neighbourhood based on listing price.</a:t>
            </a:r>
            <a:endParaRPr sz="2800">
              <a:solidFill>
                <a:schemeClr val="lt1"/>
              </a:solidFill>
              <a:latin typeface="Trebuchet MS"/>
              <a:ea typeface="Trebuchet MS"/>
              <a:cs typeface="Trebuchet MS"/>
              <a:sym typeface="Trebuchet MS"/>
            </a:endParaRPr>
          </a:p>
        </p:txBody>
      </p:sp>
      <p:pic>
        <p:nvPicPr>
          <p:cNvPr id="221" name="Google Shape;221;p28"/>
          <p:cNvPicPr preferRelativeResize="0"/>
          <p:nvPr/>
        </p:nvPicPr>
        <p:blipFill>
          <a:blip r:embed="rId4">
            <a:alphaModFix/>
          </a:blip>
          <a:stretch>
            <a:fillRect/>
          </a:stretch>
        </p:blipFill>
        <p:spPr>
          <a:xfrm>
            <a:off x="90600" y="1479938"/>
            <a:ext cx="5486400"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27" name="Google Shape;227;p29"/>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28" name="Google Shape;228;p29"/>
          <p:cNvSpPr txBox="1"/>
          <p:nvPr/>
        </p:nvSpPr>
        <p:spPr>
          <a:xfrm>
            <a:off x="5606650" y="1584500"/>
            <a:ext cx="3437100" cy="33300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rgbClr val="38761D"/>
              </a:buClr>
              <a:buSzPts val="1300"/>
              <a:buAutoNum type="arabicPeriod"/>
            </a:pPr>
            <a:r>
              <a:rPr lang="en" sz="1300" b="1">
                <a:solidFill>
                  <a:srgbClr val="38761D"/>
                </a:solidFill>
              </a:rPr>
              <a:t>Most hosts allow Mandatory stay for less than 5 days.</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Manhattan has higher requirement for Mandatory stay followed by Brooklyn and Queens.</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Customers prefer to stay in places where mandatory stay is minimum and budget friendly.</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Manhattan has a highest range of offerings both in terms of higher mandatory stay and expensive listed properties.</a:t>
            </a:r>
            <a:endParaRPr sz="1500" b="1">
              <a:solidFill>
                <a:srgbClr val="38761D"/>
              </a:solidFill>
            </a:endParaRPr>
          </a:p>
          <a:p>
            <a:pPr marL="0" lvl="0" indent="0" algn="l" rtl="0">
              <a:spcBef>
                <a:spcPts val="1000"/>
              </a:spcBef>
              <a:spcAft>
                <a:spcPts val="0"/>
              </a:spcAft>
              <a:buNone/>
            </a:pPr>
            <a:endParaRPr sz="1500" b="1">
              <a:solidFill>
                <a:srgbClr val="38761D"/>
              </a:solidFill>
            </a:endParaRPr>
          </a:p>
        </p:txBody>
      </p:sp>
      <p:sp>
        <p:nvSpPr>
          <p:cNvPr id="229" name="Google Shape;229;p29"/>
          <p:cNvSpPr txBox="1"/>
          <p:nvPr/>
        </p:nvSpPr>
        <p:spPr>
          <a:xfrm>
            <a:off x="0" y="0"/>
            <a:ext cx="5667600" cy="15237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Distribution of neighbourhoods based on Mandatory stay allowed for a single booking</a:t>
            </a:r>
            <a:endParaRPr sz="2800">
              <a:solidFill>
                <a:schemeClr val="lt1"/>
              </a:solidFill>
              <a:latin typeface="Trebuchet MS"/>
              <a:ea typeface="Trebuchet MS"/>
              <a:cs typeface="Trebuchet MS"/>
              <a:sym typeface="Trebuchet MS"/>
            </a:endParaRPr>
          </a:p>
        </p:txBody>
      </p:sp>
      <p:pic>
        <p:nvPicPr>
          <p:cNvPr id="230" name="Google Shape;230;p29"/>
          <p:cNvPicPr preferRelativeResize="0"/>
          <p:nvPr/>
        </p:nvPicPr>
        <p:blipFill>
          <a:blip r:embed="rId4">
            <a:alphaModFix/>
          </a:blip>
          <a:stretch>
            <a:fillRect/>
          </a:stretch>
        </p:blipFill>
        <p:spPr>
          <a:xfrm>
            <a:off x="0" y="1523700"/>
            <a:ext cx="4572000" cy="1828800"/>
          </a:xfrm>
          <a:prstGeom prst="rect">
            <a:avLst/>
          </a:prstGeom>
          <a:noFill/>
          <a:ln>
            <a:noFill/>
          </a:ln>
        </p:spPr>
      </p:pic>
      <p:pic>
        <p:nvPicPr>
          <p:cNvPr id="231" name="Google Shape;231;p29"/>
          <p:cNvPicPr preferRelativeResize="0"/>
          <p:nvPr/>
        </p:nvPicPr>
        <p:blipFill>
          <a:blip r:embed="rId5">
            <a:alphaModFix/>
          </a:blip>
          <a:stretch>
            <a:fillRect/>
          </a:stretch>
        </p:blipFill>
        <p:spPr>
          <a:xfrm>
            <a:off x="0" y="3314688"/>
            <a:ext cx="4572001"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37" name="Google Shape;237;p30"/>
          <p:cNvSpPr txBox="1"/>
          <p:nvPr/>
        </p:nvSpPr>
        <p:spPr>
          <a:xfrm>
            <a:off x="5767800" y="5646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38" name="Google Shape;238;p30"/>
          <p:cNvSpPr txBox="1"/>
          <p:nvPr/>
        </p:nvSpPr>
        <p:spPr>
          <a:xfrm>
            <a:off x="5606675" y="964800"/>
            <a:ext cx="3437100" cy="44115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600"/>
              </a:spcBef>
              <a:spcAft>
                <a:spcPts val="0"/>
              </a:spcAft>
              <a:buClr>
                <a:srgbClr val="38761D"/>
              </a:buClr>
              <a:buSzPts val="1200"/>
              <a:buAutoNum type="arabicPeriod"/>
            </a:pPr>
            <a:r>
              <a:rPr lang="en" sz="1200" b="1">
                <a:solidFill>
                  <a:srgbClr val="38761D"/>
                </a:solidFill>
                <a:highlight>
                  <a:srgbClr val="FFFFFF"/>
                </a:highlight>
              </a:rPr>
              <a:t>On the basis of hosts allowing minimum mandatory stay </a:t>
            </a:r>
            <a:r>
              <a:rPr lang="en" sz="1200" b="1" u="sng">
                <a:solidFill>
                  <a:srgbClr val="38761D"/>
                </a:solidFill>
                <a:highlight>
                  <a:srgbClr val="FFFFFF"/>
                </a:highlight>
              </a:rPr>
              <a:t>Manhattan, Queens and Brooklyn </a:t>
            </a:r>
            <a:r>
              <a:rPr lang="en" sz="1200" b="1">
                <a:solidFill>
                  <a:srgbClr val="38761D"/>
                </a:solidFill>
                <a:highlight>
                  <a:srgbClr val="FFFFFF"/>
                </a:highlight>
              </a:rPr>
              <a:t>hosts prefer customers having a minimum 'Mid-term visit' whereas hosts in </a:t>
            </a:r>
            <a:r>
              <a:rPr lang="en" sz="1200" b="1" u="sng">
                <a:solidFill>
                  <a:srgbClr val="38761D"/>
                </a:solidFill>
                <a:highlight>
                  <a:srgbClr val="FFFFFF"/>
                </a:highlight>
              </a:rPr>
              <a:t>Bronx and Staten Island</a:t>
            </a:r>
            <a:r>
              <a:rPr lang="en" sz="1200" b="1">
                <a:solidFill>
                  <a:srgbClr val="38761D"/>
                </a:solidFill>
                <a:highlight>
                  <a:srgbClr val="FFFFFF"/>
                </a:highlight>
              </a:rPr>
              <a:t> prefer customers having a minimum 'Short-term visit'.</a:t>
            </a:r>
            <a:endParaRPr sz="1200" b="1">
              <a:solidFill>
                <a:srgbClr val="38761D"/>
              </a:solidFill>
              <a:highlight>
                <a:srgbClr val="FFFFFF"/>
              </a:highlight>
            </a:endParaRPr>
          </a:p>
          <a:p>
            <a:pPr marL="457200" lvl="0" indent="-304800" algn="l" rtl="0">
              <a:lnSpc>
                <a:spcPct val="115000"/>
              </a:lnSpc>
              <a:spcBef>
                <a:spcPts val="1000"/>
              </a:spcBef>
              <a:spcAft>
                <a:spcPts val="0"/>
              </a:spcAft>
              <a:buClr>
                <a:srgbClr val="38761D"/>
              </a:buClr>
              <a:buSzPts val="1200"/>
              <a:buAutoNum type="arabicPeriod"/>
            </a:pPr>
            <a:r>
              <a:rPr lang="en" sz="1200" b="1" u="sng">
                <a:solidFill>
                  <a:srgbClr val="38761D"/>
                </a:solidFill>
                <a:highlight>
                  <a:srgbClr val="FFFFFF"/>
                </a:highlight>
              </a:rPr>
              <a:t>Bronx and Staten </a:t>
            </a:r>
            <a:r>
              <a:rPr lang="en" sz="1200" b="1">
                <a:solidFill>
                  <a:srgbClr val="38761D"/>
                </a:solidFill>
                <a:highlight>
                  <a:srgbClr val="FFFFFF"/>
                </a:highlight>
              </a:rPr>
              <a:t>Island can be preferred for shorter stays over other neighbourhoods making it budget friendly to some extent.</a:t>
            </a:r>
            <a:endParaRPr sz="1200" b="1">
              <a:solidFill>
                <a:srgbClr val="38761D"/>
              </a:solidFill>
              <a:highlight>
                <a:srgbClr val="FFFFFF"/>
              </a:highlight>
            </a:endParaRPr>
          </a:p>
          <a:p>
            <a:pPr marL="457200" lvl="0" indent="-304800" algn="l" rtl="0">
              <a:lnSpc>
                <a:spcPct val="115000"/>
              </a:lnSpc>
              <a:spcBef>
                <a:spcPts val="1000"/>
              </a:spcBef>
              <a:spcAft>
                <a:spcPts val="0"/>
              </a:spcAft>
              <a:buClr>
                <a:srgbClr val="38761D"/>
              </a:buClr>
              <a:buSzPts val="1200"/>
              <a:buAutoNum type="arabicPeriod"/>
            </a:pPr>
            <a:r>
              <a:rPr lang="en" sz="1200" b="1" u="sng">
                <a:solidFill>
                  <a:srgbClr val="38761D"/>
                </a:solidFill>
                <a:highlight>
                  <a:srgbClr val="FFFFFF"/>
                </a:highlight>
              </a:rPr>
              <a:t>Manhattan and Brooklyn</a:t>
            </a:r>
            <a:r>
              <a:rPr lang="en" sz="1200" b="1">
                <a:solidFill>
                  <a:srgbClr val="38761D"/>
                </a:solidFill>
                <a:highlight>
                  <a:srgbClr val="FFFFFF"/>
                </a:highlight>
              </a:rPr>
              <a:t> being posh areas and the implementation of higher mandatory stays for single booking will  make these trips/visits expensive.</a:t>
            </a:r>
            <a:endParaRPr sz="1200" b="1">
              <a:solidFill>
                <a:srgbClr val="38761D"/>
              </a:solidFill>
              <a:highlight>
                <a:srgbClr val="FFFFFF"/>
              </a:highlight>
            </a:endParaRPr>
          </a:p>
          <a:p>
            <a:pPr marL="0" lvl="0" indent="0" algn="l" rtl="0">
              <a:spcBef>
                <a:spcPts val="1000"/>
              </a:spcBef>
              <a:spcAft>
                <a:spcPts val="0"/>
              </a:spcAft>
              <a:buNone/>
            </a:pPr>
            <a:endParaRPr sz="1500" b="1">
              <a:solidFill>
                <a:srgbClr val="38761D"/>
              </a:solidFill>
            </a:endParaRPr>
          </a:p>
        </p:txBody>
      </p:sp>
      <p:sp>
        <p:nvSpPr>
          <p:cNvPr id="239" name="Google Shape;239;p30"/>
          <p:cNvSpPr txBox="1"/>
          <p:nvPr/>
        </p:nvSpPr>
        <p:spPr>
          <a:xfrm>
            <a:off x="0" y="0"/>
            <a:ext cx="5667600" cy="15237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Types of Visit based on Mandatory stay allowed for a single booking</a:t>
            </a:r>
            <a:endParaRPr sz="2900">
              <a:solidFill>
                <a:schemeClr val="lt1"/>
              </a:solidFill>
              <a:latin typeface="Trebuchet MS"/>
              <a:ea typeface="Trebuchet MS"/>
              <a:cs typeface="Trebuchet MS"/>
              <a:sym typeface="Trebuchet MS"/>
            </a:endParaRPr>
          </a:p>
        </p:txBody>
      </p:sp>
      <p:pic>
        <p:nvPicPr>
          <p:cNvPr id="240" name="Google Shape;240;p30"/>
          <p:cNvPicPr preferRelativeResize="0"/>
          <p:nvPr/>
        </p:nvPicPr>
        <p:blipFill>
          <a:blip r:embed="rId4">
            <a:alphaModFix/>
          </a:blip>
          <a:stretch>
            <a:fillRect/>
          </a:stretch>
        </p:blipFill>
        <p:spPr>
          <a:xfrm>
            <a:off x="0" y="1523700"/>
            <a:ext cx="5667599" cy="2743200"/>
          </a:xfrm>
          <a:prstGeom prst="rect">
            <a:avLst/>
          </a:prstGeom>
          <a:noFill/>
          <a:ln>
            <a:noFill/>
          </a:ln>
        </p:spPr>
      </p:pic>
      <p:sp>
        <p:nvSpPr>
          <p:cNvPr id="241" name="Google Shape;241;p30"/>
          <p:cNvSpPr txBox="1"/>
          <p:nvPr/>
        </p:nvSpPr>
        <p:spPr>
          <a:xfrm>
            <a:off x="0" y="4155500"/>
            <a:ext cx="2938800" cy="9954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1200" b="1">
                <a:solidFill>
                  <a:srgbClr val="38761D"/>
                </a:solidFill>
              </a:rPr>
              <a:t>Short Term Visit - Upto 5 Days</a:t>
            </a:r>
            <a:endParaRPr sz="1200" b="1">
              <a:solidFill>
                <a:srgbClr val="38761D"/>
              </a:solidFill>
            </a:endParaRPr>
          </a:p>
          <a:p>
            <a:pPr marL="0" lvl="0" indent="0" algn="l" rtl="0">
              <a:spcBef>
                <a:spcPts val="1000"/>
              </a:spcBef>
              <a:spcAft>
                <a:spcPts val="0"/>
              </a:spcAft>
              <a:buClr>
                <a:schemeClr val="dk1"/>
              </a:buClr>
              <a:buSzPts val="1100"/>
              <a:buFont typeface="Arial"/>
              <a:buNone/>
            </a:pPr>
            <a:r>
              <a:rPr lang="en" sz="1200" b="1">
                <a:solidFill>
                  <a:srgbClr val="38761D"/>
                </a:solidFill>
              </a:rPr>
              <a:t>Mid Term Visit  - Upto 90 Days</a:t>
            </a:r>
            <a:endParaRPr sz="1200" b="1">
              <a:solidFill>
                <a:srgbClr val="38761D"/>
              </a:solidFill>
            </a:endParaRPr>
          </a:p>
          <a:p>
            <a:pPr marL="0" lvl="0" indent="0" algn="l" rtl="0">
              <a:spcBef>
                <a:spcPts val="1000"/>
              </a:spcBef>
              <a:spcAft>
                <a:spcPts val="0"/>
              </a:spcAft>
              <a:buNone/>
            </a:pPr>
            <a:r>
              <a:rPr lang="en" sz="1200" b="1">
                <a:solidFill>
                  <a:srgbClr val="38761D"/>
                </a:solidFill>
              </a:rPr>
              <a:t>Long Term Visit - More than 90 Days</a:t>
            </a:r>
            <a:endParaRPr sz="1200">
              <a:solidFill>
                <a:srgbClr val="38761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47" name="Google Shape;247;p31"/>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48" name="Google Shape;248;p31"/>
          <p:cNvSpPr txBox="1"/>
          <p:nvPr/>
        </p:nvSpPr>
        <p:spPr>
          <a:xfrm>
            <a:off x="5606650" y="1584500"/>
            <a:ext cx="3437100" cy="18984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rgbClr val="38761D"/>
              </a:buClr>
              <a:buSzPts val="1300"/>
              <a:buAutoNum type="arabicPeriod"/>
            </a:pPr>
            <a:r>
              <a:rPr lang="en" sz="1300" b="1">
                <a:solidFill>
                  <a:srgbClr val="38761D"/>
                </a:solidFill>
              </a:rPr>
              <a:t>Key attributes related to Property </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Key attributes related to customer experience with Hosts</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Key attributes related to Guests</a:t>
            </a:r>
            <a:endParaRPr sz="1300" b="1">
              <a:solidFill>
                <a:srgbClr val="38761D"/>
              </a:solidFill>
            </a:endParaRPr>
          </a:p>
          <a:p>
            <a:pPr marL="457200" lvl="0" indent="0" algn="l" rtl="0">
              <a:spcBef>
                <a:spcPts val="1000"/>
              </a:spcBef>
              <a:spcAft>
                <a:spcPts val="0"/>
              </a:spcAft>
              <a:buNone/>
            </a:pPr>
            <a:endParaRPr sz="1300" b="1">
              <a:solidFill>
                <a:srgbClr val="38761D"/>
              </a:solidFill>
            </a:endParaRPr>
          </a:p>
          <a:p>
            <a:pPr marL="0" lvl="0" indent="0" algn="l" rtl="0">
              <a:spcBef>
                <a:spcPts val="1000"/>
              </a:spcBef>
              <a:spcAft>
                <a:spcPts val="0"/>
              </a:spcAft>
              <a:buNone/>
            </a:pPr>
            <a:endParaRPr sz="1300" b="1">
              <a:solidFill>
                <a:srgbClr val="38761D"/>
              </a:solidFill>
            </a:endParaRPr>
          </a:p>
        </p:txBody>
      </p:sp>
      <p:sp>
        <p:nvSpPr>
          <p:cNvPr id="249" name="Google Shape;249;p31"/>
          <p:cNvSpPr txBox="1"/>
          <p:nvPr/>
        </p:nvSpPr>
        <p:spPr>
          <a:xfrm>
            <a:off x="0" y="0"/>
            <a:ext cx="5667600" cy="11082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Limitations &amp; Scope of Improvement</a:t>
            </a:r>
            <a:endParaRPr sz="3000">
              <a:solidFill>
                <a:schemeClr val="lt1"/>
              </a:solidFill>
              <a:latin typeface="Trebuchet MS"/>
              <a:ea typeface="Trebuchet MS"/>
              <a:cs typeface="Trebuchet MS"/>
              <a:sym typeface="Trebuchet MS"/>
            </a:endParaRPr>
          </a:p>
        </p:txBody>
      </p:sp>
      <p:sp>
        <p:nvSpPr>
          <p:cNvPr id="250" name="Google Shape;250;p31"/>
          <p:cNvSpPr txBox="1">
            <a:spLocks noGrp="1"/>
          </p:cNvSpPr>
          <p:nvPr>
            <p:ph type="title"/>
          </p:nvPr>
        </p:nvSpPr>
        <p:spPr>
          <a:xfrm>
            <a:off x="134075" y="1184300"/>
            <a:ext cx="5533500" cy="3887400"/>
          </a:xfrm>
          <a:prstGeom prst="rect">
            <a:avLst/>
          </a:prstGeom>
        </p:spPr>
        <p:txBody>
          <a:bodyPr spcFirstLastPara="1" wrap="square" lIns="91425" tIns="91425" rIns="91425" bIns="91425" anchor="t" anchorCtr="0">
            <a:noAutofit/>
          </a:bodyPr>
          <a:lstStyle/>
          <a:p>
            <a:pPr marL="457200" lvl="0" indent="-320675" algn="just" rtl="0">
              <a:lnSpc>
                <a:spcPct val="115000"/>
              </a:lnSpc>
              <a:spcBef>
                <a:spcPts val="60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Datasets have limiting attributes to classify various categories of properties.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Customer experiential and Category wise ratings for Hosts seemed to be missing which could have played an important role in identifying Star Hosts.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Key attributes of properties like Number of Beds, Closets, Bathrooms, Gym, Sauna, Property Age, Distances from nearest Hospitals, Shopping Complexes, Airport, Station were missing.</a:t>
            </a:r>
            <a:endParaRPr sz="1450" b="1">
              <a:solidFill>
                <a:srgbClr val="1C4587"/>
              </a:solidFill>
              <a:highlight>
                <a:schemeClr val="lt1"/>
              </a:highlight>
              <a:latin typeface="Roboto"/>
              <a:ea typeface="Roboto"/>
              <a:cs typeface="Roboto"/>
              <a:sym typeface="Roboto"/>
            </a:endParaRPr>
          </a:p>
          <a:p>
            <a:pPr marL="457200" lvl="0" indent="0" algn="just" rtl="0">
              <a:lnSpc>
                <a:spcPct val="115000"/>
              </a:lnSpc>
              <a:spcBef>
                <a:spcPts val="1200"/>
              </a:spcBef>
              <a:spcAft>
                <a:spcPts val="0"/>
              </a:spcAft>
              <a:buNone/>
            </a:pPr>
            <a:endParaRPr sz="1450" b="1">
              <a:solidFill>
                <a:srgbClr val="1C4587"/>
              </a:solidFill>
              <a:highlight>
                <a:schemeClr val="lt1"/>
              </a:highlight>
              <a:latin typeface="Roboto"/>
              <a:ea typeface="Roboto"/>
              <a:cs typeface="Roboto"/>
              <a:sym typeface="Roboto"/>
            </a:endParaRPr>
          </a:p>
          <a:p>
            <a:pPr marL="0" lvl="0" indent="0" algn="just" rtl="0">
              <a:lnSpc>
                <a:spcPct val="115000"/>
              </a:lnSpc>
              <a:spcBef>
                <a:spcPts val="1200"/>
              </a:spcBef>
              <a:spcAft>
                <a:spcPts val="0"/>
              </a:spcAft>
              <a:buNone/>
            </a:pPr>
            <a:endParaRPr sz="1450">
              <a:solidFill>
                <a:srgbClr val="1C4587"/>
              </a:solidFill>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1200"/>
              </a:spcAft>
              <a:buNone/>
            </a:pPr>
            <a:endParaRPr sz="1450" b="1">
              <a:solidFill>
                <a:srgbClr val="1C4587"/>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63" name="Google Shape;63;p14"/>
          <p:cNvSpPr txBox="1">
            <a:spLocks noGrp="1"/>
          </p:cNvSpPr>
          <p:nvPr>
            <p:ph type="title"/>
          </p:nvPr>
        </p:nvSpPr>
        <p:spPr>
          <a:xfrm>
            <a:off x="134075" y="1184300"/>
            <a:ext cx="5533500" cy="31056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1200"/>
              </a:spcBef>
              <a:spcAft>
                <a:spcPts val="0"/>
              </a:spcAft>
              <a:buClr>
                <a:schemeClr val="dk1"/>
              </a:buClr>
              <a:buSzPts val="1100"/>
              <a:buFont typeface="Arial"/>
              <a:buNone/>
            </a:pPr>
            <a:r>
              <a:rPr lang="en" sz="1950" b="1">
                <a:solidFill>
                  <a:srgbClr val="1C4587"/>
                </a:solidFill>
                <a:highlight>
                  <a:srgbClr val="FFFFFF"/>
                </a:highlight>
              </a:rPr>
              <a:t>Airbnb, as in “Air Bed and Breakfast,” is a service that allows property owners to rent out their spaces/condos to travelers looking for a place to stay.</a:t>
            </a:r>
            <a:endParaRPr sz="1950" b="1">
              <a:solidFill>
                <a:srgbClr val="1C4587"/>
              </a:solidFill>
              <a:highlight>
                <a:srgbClr val="FFFFFF"/>
              </a:highlight>
            </a:endParaRPr>
          </a:p>
          <a:p>
            <a:pPr marL="0" lvl="0" indent="0" algn="just" rtl="0">
              <a:lnSpc>
                <a:spcPct val="115000"/>
              </a:lnSpc>
              <a:spcBef>
                <a:spcPts val="1200"/>
              </a:spcBef>
              <a:spcAft>
                <a:spcPts val="1200"/>
              </a:spcAft>
              <a:buClr>
                <a:schemeClr val="dk1"/>
              </a:buClr>
              <a:buSzPts val="1100"/>
              <a:buFont typeface="Arial"/>
              <a:buNone/>
            </a:pPr>
            <a:r>
              <a:rPr lang="en" sz="1950" b="1">
                <a:solidFill>
                  <a:srgbClr val="1C4587"/>
                </a:solidFill>
                <a:highlight>
                  <a:srgbClr val="FFFFFF"/>
                </a:highlight>
              </a:rPr>
              <a:t>Airbnb was started in 2008 by Brian Chesky and Joe Gebbia, based in San Francisco California.The platform is accessible via website and mobile app.</a:t>
            </a:r>
            <a:endParaRPr sz="1950" b="1">
              <a:solidFill>
                <a:srgbClr val="1C4587"/>
              </a:solidFill>
              <a:highlight>
                <a:srgbClr val="FFFFFF"/>
              </a:highlight>
            </a:endParaRPr>
          </a:p>
        </p:txBody>
      </p:sp>
      <p:sp>
        <p:nvSpPr>
          <p:cNvPr id="64" name="Google Shape;64;p14"/>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pic>
        <p:nvPicPr>
          <p:cNvPr id="65" name="Google Shape;65;p14"/>
          <p:cNvPicPr preferRelativeResize="0"/>
          <p:nvPr/>
        </p:nvPicPr>
        <p:blipFill>
          <a:blip r:embed="rId4">
            <a:alphaModFix/>
          </a:blip>
          <a:stretch>
            <a:fillRect/>
          </a:stretch>
        </p:blipFill>
        <p:spPr>
          <a:xfrm>
            <a:off x="6765922" y="2376372"/>
            <a:ext cx="1584475" cy="1584475"/>
          </a:xfrm>
          <a:prstGeom prst="rect">
            <a:avLst/>
          </a:prstGeom>
          <a:noFill/>
          <a:ln>
            <a:noFill/>
          </a:ln>
        </p:spPr>
      </p:pic>
      <p:sp>
        <p:nvSpPr>
          <p:cNvPr id="66" name="Google Shape;66;p14"/>
          <p:cNvSpPr txBox="1"/>
          <p:nvPr/>
        </p:nvSpPr>
        <p:spPr>
          <a:xfrm>
            <a:off x="5606650" y="1584500"/>
            <a:ext cx="34371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38761D"/>
              </a:buClr>
              <a:buSzPts val="1500"/>
              <a:buAutoNum type="arabicPeriod"/>
            </a:pPr>
            <a:r>
              <a:rPr lang="en" sz="1500" b="1">
                <a:solidFill>
                  <a:srgbClr val="38761D"/>
                </a:solidFill>
              </a:rPr>
              <a:t>Peer to Peer (Economy Model)</a:t>
            </a:r>
            <a:endParaRPr sz="1500" b="1">
              <a:solidFill>
                <a:srgbClr val="38761D"/>
              </a:solidFill>
            </a:endParaRPr>
          </a:p>
          <a:p>
            <a:pPr marL="457200" lvl="0" indent="-323850" algn="l" rtl="0">
              <a:spcBef>
                <a:spcPts val="0"/>
              </a:spcBef>
              <a:spcAft>
                <a:spcPts val="0"/>
              </a:spcAft>
              <a:buClr>
                <a:srgbClr val="38761D"/>
              </a:buClr>
              <a:buSzPts val="1500"/>
              <a:buAutoNum type="arabicPeriod"/>
            </a:pPr>
            <a:r>
              <a:rPr lang="en" sz="1500" b="1">
                <a:solidFill>
                  <a:srgbClr val="38761D"/>
                </a:solidFill>
              </a:rPr>
              <a:t>Customization(Experiences)</a:t>
            </a:r>
            <a:endParaRPr sz="1500">
              <a:solidFill>
                <a:srgbClr val="38761D"/>
              </a:solidFill>
            </a:endParaRPr>
          </a:p>
        </p:txBody>
      </p:sp>
      <p:sp>
        <p:nvSpPr>
          <p:cNvPr id="67" name="Google Shape;67;p14"/>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Introduction</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56" name="Google Shape;256;p32"/>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57" name="Google Shape;257;p32"/>
          <p:cNvSpPr txBox="1"/>
          <p:nvPr/>
        </p:nvSpPr>
        <p:spPr>
          <a:xfrm>
            <a:off x="5606650" y="1584500"/>
            <a:ext cx="3437100" cy="25911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Manhattan and Brooklyn are the posh areas of NYC having high end homes and and maximum number of hosts renting out spaces. </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Staten Island seems more available for booking throughout the year .</a:t>
            </a:r>
            <a:endParaRPr sz="1300" b="1">
              <a:solidFill>
                <a:srgbClr val="38761D"/>
              </a:solidFill>
            </a:endParaRPr>
          </a:p>
          <a:p>
            <a:pPr marL="457200" lvl="0" indent="0" algn="l" rtl="0">
              <a:spcBef>
                <a:spcPts val="1000"/>
              </a:spcBef>
              <a:spcAft>
                <a:spcPts val="0"/>
              </a:spcAft>
              <a:buNone/>
            </a:pPr>
            <a:endParaRPr sz="1500" b="1">
              <a:solidFill>
                <a:srgbClr val="38761D"/>
              </a:solidFill>
            </a:endParaRPr>
          </a:p>
          <a:p>
            <a:pPr marL="457200" lvl="0" indent="0" algn="l" rtl="0">
              <a:spcBef>
                <a:spcPts val="1000"/>
              </a:spcBef>
              <a:spcAft>
                <a:spcPts val="0"/>
              </a:spcAft>
              <a:buNone/>
            </a:pPr>
            <a:endParaRPr sz="1500" b="1">
              <a:solidFill>
                <a:srgbClr val="38761D"/>
              </a:solidFill>
            </a:endParaRPr>
          </a:p>
          <a:p>
            <a:pPr marL="0" lvl="0" indent="0" algn="l" rtl="0">
              <a:spcBef>
                <a:spcPts val="1000"/>
              </a:spcBef>
              <a:spcAft>
                <a:spcPts val="0"/>
              </a:spcAft>
              <a:buNone/>
            </a:pPr>
            <a:endParaRPr sz="1500" b="1">
              <a:solidFill>
                <a:srgbClr val="38761D"/>
              </a:solidFill>
            </a:endParaRPr>
          </a:p>
        </p:txBody>
      </p:sp>
      <p:sp>
        <p:nvSpPr>
          <p:cNvPr id="258" name="Google Shape;258;p32"/>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Conclusion</a:t>
            </a:r>
            <a:endParaRPr sz="3000">
              <a:solidFill>
                <a:schemeClr val="lt1"/>
              </a:solidFill>
              <a:latin typeface="Trebuchet MS"/>
              <a:ea typeface="Trebuchet MS"/>
              <a:cs typeface="Trebuchet MS"/>
              <a:sym typeface="Trebuchet MS"/>
            </a:endParaRPr>
          </a:p>
        </p:txBody>
      </p:sp>
      <p:sp>
        <p:nvSpPr>
          <p:cNvPr id="259" name="Google Shape;259;p32"/>
          <p:cNvSpPr txBox="1">
            <a:spLocks noGrp="1"/>
          </p:cNvSpPr>
          <p:nvPr>
            <p:ph type="title"/>
          </p:nvPr>
        </p:nvSpPr>
        <p:spPr>
          <a:xfrm>
            <a:off x="134075" y="1184300"/>
            <a:ext cx="5533500" cy="3887400"/>
          </a:xfrm>
          <a:prstGeom prst="rect">
            <a:avLst/>
          </a:prstGeom>
        </p:spPr>
        <p:txBody>
          <a:bodyPr spcFirstLastPara="1" wrap="square" lIns="91425" tIns="91425" rIns="91425" bIns="91425" anchor="t" anchorCtr="0">
            <a:noAutofit/>
          </a:bodyPr>
          <a:lstStyle/>
          <a:p>
            <a:pPr marL="457200" lvl="0" indent="-320675" algn="just" rtl="0">
              <a:lnSpc>
                <a:spcPct val="115000"/>
              </a:lnSpc>
              <a:spcBef>
                <a:spcPts val="60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Manhattan and Brooklyn are the posh areas in NY as  there is  maximum footfall and properties based on prices and listings are are on the higher side.</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Manhattan and Brooklyn have the highest number of hosts.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Manhattan has highest number of Private rooms and Entire House/Apt. in culmination followed by Brooklyn.</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Highest accommodations of 10,000 USD are available in Manhattan, Brooklyn and Queens.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Most popular hosts are Sonder, Blueground ,Kara to name a few based on number of reviews and calculated host listing counts.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Staten Island seems more available for booking throughout the year compared to other neighbourhoods.</a:t>
            </a:r>
            <a:endParaRPr sz="1450" b="1">
              <a:solidFill>
                <a:srgbClr val="1C4587"/>
              </a:solidFill>
              <a:highlight>
                <a:schemeClr val="lt1"/>
              </a:highlight>
              <a:latin typeface="Roboto"/>
              <a:ea typeface="Roboto"/>
              <a:cs typeface="Roboto"/>
              <a:sym typeface="Roboto"/>
            </a:endParaRPr>
          </a:p>
          <a:p>
            <a:pPr marL="457200" lvl="0" indent="0" algn="just" rtl="0">
              <a:lnSpc>
                <a:spcPct val="115000"/>
              </a:lnSpc>
              <a:spcBef>
                <a:spcPts val="1200"/>
              </a:spcBef>
              <a:spcAft>
                <a:spcPts val="0"/>
              </a:spcAft>
              <a:buNone/>
            </a:pPr>
            <a:endParaRPr sz="1450" b="1">
              <a:solidFill>
                <a:srgbClr val="1C4587"/>
              </a:solidFill>
              <a:highlight>
                <a:schemeClr val="lt1"/>
              </a:highlight>
              <a:latin typeface="Roboto"/>
              <a:ea typeface="Roboto"/>
              <a:cs typeface="Roboto"/>
              <a:sym typeface="Roboto"/>
            </a:endParaRPr>
          </a:p>
          <a:p>
            <a:pPr marL="0" lvl="0" indent="0" algn="just" rtl="0">
              <a:lnSpc>
                <a:spcPct val="115000"/>
              </a:lnSpc>
              <a:spcBef>
                <a:spcPts val="1200"/>
              </a:spcBef>
              <a:spcAft>
                <a:spcPts val="0"/>
              </a:spcAft>
              <a:buNone/>
            </a:pPr>
            <a:endParaRPr sz="1450">
              <a:solidFill>
                <a:srgbClr val="1C4587"/>
              </a:solidFill>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1200"/>
              </a:spcAft>
              <a:buNone/>
            </a:pPr>
            <a:endParaRPr sz="1450" b="1">
              <a:solidFill>
                <a:srgbClr val="1C4587"/>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65" name="Google Shape;265;p33"/>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66" name="Google Shape;266;p33"/>
          <p:cNvSpPr txBox="1"/>
          <p:nvPr/>
        </p:nvSpPr>
        <p:spPr>
          <a:xfrm>
            <a:off x="5606650" y="1584500"/>
            <a:ext cx="3437100" cy="35709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Sonder and Blueground seems to be the most popular hosts in terms of reviews received , properties listed and turnover generated.</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Financial District which is the buzz of Manhattan has high turnover from properties listed.</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Staten Island though has fewer properties but the median listing price is more in its neighbourhood. Fort Wadsworth and Woodrow.</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Most hosts allow less than 5 days mandatory stay.The average is higher in Manhattan, Brooklyn and Queens.</a:t>
            </a:r>
            <a:endParaRPr sz="1500" b="1">
              <a:solidFill>
                <a:srgbClr val="38761D"/>
              </a:solidFill>
            </a:endParaRPr>
          </a:p>
        </p:txBody>
      </p:sp>
      <p:sp>
        <p:nvSpPr>
          <p:cNvPr id="267" name="Google Shape;267;p33"/>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Conclusion </a:t>
            </a:r>
            <a:r>
              <a:rPr lang="en" sz="2400">
                <a:solidFill>
                  <a:schemeClr val="lt1"/>
                </a:solidFill>
                <a:latin typeface="Trebuchet MS"/>
                <a:ea typeface="Trebuchet MS"/>
                <a:cs typeface="Trebuchet MS"/>
                <a:sym typeface="Trebuchet MS"/>
              </a:rPr>
              <a:t>[Contd.</a:t>
            </a:r>
            <a:r>
              <a:rPr lang="en" sz="3000">
                <a:solidFill>
                  <a:schemeClr val="lt1"/>
                </a:solidFill>
                <a:latin typeface="Trebuchet MS"/>
                <a:ea typeface="Trebuchet MS"/>
                <a:cs typeface="Trebuchet MS"/>
                <a:sym typeface="Trebuchet MS"/>
              </a:rPr>
              <a:t>]</a:t>
            </a:r>
            <a:endParaRPr sz="3000">
              <a:solidFill>
                <a:schemeClr val="lt1"/>
              </a:solidFill>
              <a:latin typeface="Trebuchet MS"/>
              <a:ea typeface="Trebuchet MS"/>
              <a:cs typeface="Trebuchet MS"/>
              <a:sym typeface="Trebuchet MS"/>
            </a:endParaRPr>
          </a:p>
        </p:txBody>
      </p:sp>
      <p:sp>
        <p:nvSpPr>
          <p:cNvPr id="268" name="Google Shape;268;p33"/>
          <p:cNvSpPr txBox="1">
            <a:spLocks noGrp="1"/>
          </p:cNvSpPr>
          <p:nvPr>
            <p:ph type="title"/>
          </p:nvPr>
        </p:nvSpPr>
        <p:spPr>
          <a:xfrm>
            <a:off x="134075" y="1184300"/>
            <a:ext cx="5533500" cy="3887400"/>
          </a:xfrm>
          <a:prstGeom prst="rect">
            <a:avLst/>
          </a:prstGeom>
        </p:spPr>
        <p:txBody>
          <a:bodyPr spcFirstLastPara="1" wrap="square" lIns="91425" tIns="91425" rIns="91425" bIns="91425" anchor="t" anchorCtr="0">
            <a:noAutofit/>
          </a:bodyPr>
          <a:lstStyle/>
          <a:p>
            <a:pPr marL="457200" lvl="0" indent="-320675" algn="just" rtl="0">
              <a:lnSpc>
                <a:spcPct val="115000"/>
              </a:lnSpc>
              <a:spcBef>
                <a:spcPts val="60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Sonder,Blueground ,Sally are some of the top hosts based on their turnover.</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Financial District, Midtown, Chelsea are some of the top neighbourhood based on their turnover.</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Shared rooms are mostly available over other room types and Entire Home /Apt which has the highest proportion of room share are mostly on the expensive ends.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Fort Wadsworth and Woodrow are expensive neighbourhood based on median listed price belonging to Staten Island.</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Most hosts allow a minimum 5 nights mandatory stay for single booking but the average increases in case of Manhattan, Brooklyn and Queens.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Bronx and Staten Island are mostly preferred for Shorter visits and onwards and others are for slightly longer stays.</a:t>
            </a:r>
            <a:endParaRPr sz="1450" b="1">
              <a:solidFill>
                <a:srgbClr val="1C4587"/>
              </a:solidFill>
              <a:highlight>
                <a:schemeClr val="lt1"/>
              </a:highlight>
              <a:latin typeface="Roboto"/>
              <a:ea typeface="Roboto"/>
              <a:cs typeface="Roboto"/>
              <a:sym typeface="Roboto"/>
            </a:endParaRPr>
          </a:p>
          <a:p>
            <a:pPr marL="457200" lvl="0" indent="0" algn="just" rtl="0">
              <a:lnSpc>
                <a:spcPct val="115000"/>
              </a:lnSpc>
              <a:spcBef>
                <a:spcPts val="1200"/>
              </a:spcBef>
              <a:spcAft>
                <a:spcPts val="0"/>
              </a:spcAft>
              <a:buNone/>
            </a:pPr>
            <a:endParaRPr sz="1450" b="1">
              <a:solidFill>
                <a:srgbClr val="1C4587"/>
              </a:solidFill>
              <a:highlight>
                <a:schemeClr val="lt1"/>
              </a:highlight>
              <a:latin typeface="Roboto"/>
              <a:ea typeface="Roboto"/>
              <a:cs typeface="Roboto"/>
              <a:sym typeface="Roboto"/>
            </a:endParaRPr>
          </a:p>
          <a:p>
            <a:pPr marL="0" lvl="0" indent="0" algn="just" rtl="0">
              <a:lnSpc>
                <a:spcPct val="115000"/>
              </a:lnSpc>
              <a:spcBef>
                <a:spcPts val="1200"/>
              </a:spcBef>
              <a:spcAft>
                <a:spcPts val="0"/>
              </a:spcAft>
              <a:buNone/>
            </a:pPr>
            <a:endParaRPr sz="1450">
              <a:solidFill>
                <a:srgbClr val="1C4587"/>
              </a:solidFill>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1200"/>
              </a:spcAft>
              <a:buNone/>
            </a:pPr>
            <a:endParaRPr sz="1450" b="1">
              <a:solidFill>
                <a:srgbClr val="1C4587"/>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74" name="Google Shape;274;p34"/>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75" name="Google Shape;275;p34"/>
          <p:cNvSpPr txBox="1"/>
          <p:nvPr/>
        </p:nvSpPr>
        <p:spPr>
          <a:xfrm>
            <a:off x="5606650" y="1584500"/>
            <a:ext cx="3437100" cy="15699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Festive Offers and Loyalty Cards</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Discounts and Frequent Check In Cards</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Incentivising Hosts</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Local tours and experiences</a:t>
            </a:r>
            <a:endParaRPr sz="1500" b="1">
              <a:solidFill>
                <a:srgbClr val="38761D"/>
              </a:solidFill>
            </a:endParaRPr>
          </a:p>
        </p:txBody>
      </p:sp>
      <p:sp>
        <p:nvSpPr>
          <p:cNvPr id="276" name="Google Shape;276;p34"/>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Marketing Initiative</a:t>
            </a:r>
            <a:endParaRPr sz="3000">
              <a:solidFill>
                <a:schemeClr val="lt1"/>
              </a:solidFill>
              <a:latin typeface="Trebuchet MS"/>
              <a:ea typeface="Trebuchet MS"/>
              <a:cs typeface="Trebuchet MS"/>
              <a:sym typeface="Trebuchet MS"/>
            </a:endParaRPr>
          </a:p>
        </p:txBody>
      </p:sp>
      <p:sp>
        <p:nvSpPr>
          <p:cNvPr id="277" name="Google Shape;277;p34"/>
          <p:cNvSpPr txBox="1">
            <a:spLocks noGrp="1"/>
          </p:cNvSpPr>
          <p:nvPr>
            <p:ph type="title"/>
          </p:nvPr>
        </p:nvSpPr>
        <p:spPr>
          <a:xfrm>
            <a:off x="134075" y="1184300"/>
            <a:ext cx="5533500" cy="3887400"/>
          </a:xfrm>
          <a:prstGeom prst="rect">
            <a:avLst/>
          </a:prstGeom>
        </p:spPr>
        <p:txBody>
          <a:bodyPr spcFirstLastPara="1" wrap="square" lIns="91425" tIns="91425" rIns="91425" bIns="91425" anchor="t" anchorCtr="0">
            <a:noAutofit/>
          </a:bodyPr>
          <a:lstStyle/>
          <a:p>
            <a:pPr marL="457200" lvl="0" indent="-320675" algn="just" rtl="0">
              <a:lnSpc>
                <a:spcPct val="115000"/>
              </a:lnSpc>
              <a:spcBef>
                <a:spcPts val="60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Manhattan being the star neighbourhood we can roll down a lot of festive offers encouraging longer stays during Christmas and coming up with loyalty cards for frequent visitors which can also work for Brooklyn and Queens.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The star hosts should be incentivised to encourage them to maintain the properties and services  as per the company standards.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Staten Island and Bronx can have discounts encouraging students to stay for a longer period.It can also have frequent check in cards for people from low income groups visiting regularly by  offering good incentives and coupons.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Some local tours can be clubbed during longer visits encouraging customers to stay longer and prefer their stays.</a:t>
            </a:r>
            <a:endParaRPr sz="1450" b="1">
              <a:solidFill>
                <a:srgbClr val="1C4587"/>
              </a:solidFill>
              <a:highlight>
                <a:schemeClr val="lt1"/>
              </a:highlight>
              <a:latin typeface="Roboto"/>
              <a:ea typeface="Roboto"/>
              <a:cs typeface="Roboto"/>
              <a:sym typeface="Roboto"/>
            </a:endParaRPr>
          </a:p>
          <a:p>
            <a:pPr marL="457200" lvl="0" indent="0" algn="just" rtl="0">
              <a:lnSpc>
                <a:spcPct val="115000"/>
              </a:lnSpc>
              <a:spcBef>
                <a:spcPts val="1200"/>
              </a:spcBef>
              <a:spcAft>
                <a:spcPts val="0"/>
              </a:spcAft>
              <a:buNone/>
            </a:pPr>
            <a:endParaRPr sz="1450" b="1">
              <a:solidFill>
                <a:srgbClr val="1C4587"/>
              </a:solidFill>
              <a:highlight>
                <a:schemeClr val="lt1"/>
              </a:highlight>
              <a:latin typeface="Roboto"/>
              <a:ea typeface="Roboto"/>
              <a:cs typeface="Roboto"/>
              <a:sym typeface="Roboto"/>
            </a:endParaRPr>
          </a:p>
          <a:p>
            <a:pPr marL="0" lvl="0" indent="0" algn="just" rtl="0">
              <a:lnSpc>
                <a:spcPct val="115000"/>
              </a:lnSpc>
              <a:spcBef>
                <a:spcPts val="1200"/>
              </a:spcBef>
              <a:spcAft>
                <a:spcPts val="0"/>
              </a:spcAft>
              <a:buNone/>
            </a:pPr>
            <a:endParaRPr sz="1450">
              <a:solidFill>
                <a:srgbClr val="1C4587"/>
              </a:solidFill>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1200"/>
              </a:spcAft>
              <a:buNone/>
            </a:pPr>
            <a:endParaRPr sz="1450" b="1">
              <a:solidFill>
                <a:srgbClr val="1C4587"/>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83" name="Google Shape;283;p35"/>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Thank You</a:t>
            </a:r>
            <a:endParaRPr sz="3000">
              <a:solidFill>
                <a:schemeClr val="lt1"/>
              </a:solidFill>
              <a:latin typeface="Trebuchet MS"/>
              <a:ea typeface="Trebuchet MS"/>
              <a:cs typeface="Trebuchet MS"/>
              <a:sym typeface="Trebuchet MS"/>
            </a:endParaRPr>
          </a:p>
        </p:txBody>
      </p:sp>
      <p:sp>
        <p:nvSpPr>
          <p:cNvPr id="284" name="Google Shape;284;p35"/>
          <p:cNvSpPr txBox="1">
            <a:spLocks noGrp="1"/>
          </p:cNvSpPr>
          <p:nvPr>
            <p:ph type="title"/>
          </p:nvPr>
        </p:nvSpPr>
        <p:spPr>
          <a:xfrm>
            <a:off x="3740250" y="3303650"/>
            <a:ext cx="5303400" cy="348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600"/>
              </a:spcBef>
              <a:spcAft>
                <a:spcPts val="0"/>
              </a:spcAft>
              <a:buNone/>
            </a:pPr>
            <a:r>
              <a:rPr lang="en" sz="1450" b="1">
                <a:solidFill>
                  <a:srgbClr val="1C4587"/>
                </a:solidFill>
                <a:highlight>
                  <a:schemeClr val="lt1"/>
                </a:highlight>
                <a:latin typeface="Roboto"/>
                <a:ea typeface="Roboto"/>
                <a:cs typeface="Roboto"/>
                <a:sym typeface="Roboto"/>
              </a:rPr>
              <a:t>EDA Capstone Project </a:t>
            </a:r>
            <a:endParaRPr sz="1450" b="1">
              <a:solidFill>
                <a:srgbClr val="1C4587"/>
              </a:solidFill>
              <a:highlight>
                <a:schemeClr val="lt1"/>
              </a:highlight>
              <a:latin typeface="Roboto"/>
              <a:ea typeface="Roboto"/>
              <a:cs typeface="Roboto"/>
              <a:sym typeface="Roboto"/>
            </a:endParaRPr>
          </a:p>
          <a:p>
            <a:pPr marL="457200" lvl="0" indent="0" algn="ctr" rtl="0">
              <a:lnSpc>
                <a:spcPct val="115000"/>
              </a:lnSpc>
              <a:spcBef>
                <a:spcPts val="1200"/>
              </a:spcBef>
              <a:spcAft>
                <a:spcPts val="0"/>
              </a:spcAft>
              <a:buNone/>
            </a:pPr>
            <a:endParaRPr sz="1450" b="1">
              <a:solidFill>
                <a:srgbClr val="1C4587"/>
              </a:solidFill>
              <a:highlight>
                <a:schemeClr val="lt1"/>
              </a:highlight>
              <a:latin typeface="Roboto"/>
              <a:ea typeface="Roboto"/>
              <a:cs typeface="Roboto"/>
              <a:sym typeface="Roboto"/>
            </a:endParaRPr>
          </a:p>
          <a:p>
            <a:pPr marL="0" lvl="0" indent="0" algn="ctr" rtl="0">
              <a:lnSpc>
                <a:spcPct val="115000"/>
              </a:lnSpc>
              <a:spcBef>
                <a:spcPts val="1200"/>
              </a:spcBef>
              <a:spcAft>
                <a:spcPts val="0"/>
              </a:spcAft>
              <a:buNone/>
            </a:pPr>
            <a:endParaRPr sz="1450">
              <a:solidFill>
                <a:srgbClr val="1C4587"/>
              </a:solidFill>
            </a:endParaRPr>
          </a:p>
          <a:p>
            <a:pPr marL="0" lvl="0" indent="0" algn="ctr" rtl="0">
              <a:lnSpc>
                <a:spcPct val="115000"/>
              </a:lnSpc>
              <a:spcBef>
                <a:spcPts val="1200"/>
              </a:spcBef>
              <a:spcAft>
                <a:spcPts val="0"/>
              </a:spcAft>
              <a:buNone/>
            </a:pPr>
            <a:endParaRPr sz="1450" b="1">
              <a:solidFill>
                <a:srgbClr val="1C4587"/>
              </a:solidFill>
              <a:highlight>
                <a:srgbClr val="FFFFFF"/>
              </a:highlight>
            </a:endParaRPr>
          </a:p>
          <a:p>
            <a:pPr marL="0" lvl="0" indent="0" algn="ctr" rtl="0">
              <a:lnSpc>
                <a:spcPct val="115000"/>
              </a:lnSpc>
              <a:spcBef>
                <a:spcPts val="1200"/>
              </a:spcBef>
              <a:spcAft>
                <a:spcPts val="0"/>
              </a:spcAft>
              <a:buNone/>
            </a:pPr>
            <a:endParaRPr sz="1450" b="1">
              <a:solidFill>
                <a:srgbClr val="1C4587"/>
              </a:solidFill>
              <a:highlight>
                <a:srgbClr val="FFFFFF"/>
              </a:highlight>
            </a:endParaRPr>
          </a:p>
          <a:p>
            <a:pPr marL="0" lvl="0" indent="0" algn="ctr" rtl="0">
              <a:lnSpc>
                <a:spcPct val="115000"/>
              </a:lnSpc>
              <a:spcBef>
                <a:spcPts val="1200"/>
              </a:spcBef>
              <a:spcAft>
                <a:spcPts val="1200"/>
              </a:spcAft>
              <a:buNone/>
            </a:pPr>
            <a:endParaRPr sz="1450" b="1">
              <a:solidFill>
                <a:srgbClr val="1C4587"/>
              </a:solidFill>
              <a:highlight>
                <a:srgbClr val="FFFFFF"/>
              </a:highlight>
            </a:endParaRPr>
          </a:p>
        </p:txBody>
      </p:sp>
      <p:pic>
        <p:nvPicPr>
          <p:cNvPr id="285" name="Google Shape;285;p35"/>
          <p:cNvPicPr preferRelativeResize="0"/>
          <p:nvPr/>
        </p:nvPicPr>
        <p:blipFill>
          <a:blip r:embed="rId4">
            <a:alphaModFix/>
          </a:blip>
          <a:stretch>
            <a:fillRect/>
          </a:stretch>
        </p:blipFill>
        <p:spPr>
          <a:xfrm>
            <a:off x="3740250" y="3651650"/>
            <a:ext cx="5303520" cy="1097280"/>
          </a:xfrm>
          <a:prstGeom prst="rect">
            <a:avLst/>
          </a:prstGeom>
          <a:noFill/>
          <a:ln>
            <a:noFill/>
          </a:ln>
          <a:effectLst>
            <a:outerShdw blurRad="57150" dist="19050" dir="5400000" algn="bl" rotWithShape="0">
              <a:srgbClr val="000000">
                <a:alpha val="50000"/>
              </a:srgbClr>
            </a:outerShdw>
          </a:effectLst>
        </p:spPr>
      </p:pic>
      <p:pic>
        <p:nvPicPr>
          <p:cNvPr id="286" name="Google Shape;286;p35"/>
          <p:cNvPicPr preferRelativeResize="0"/>
          <p:nvPr/>
        </p:nvPicPr>
        <p:blipFill>
          <a:blip r:embed="rId5">
            <a:alphaModFix/>
          </a:blip>
          <a:stretch>
            <a:fillRect/>
          </a:stretch>
        </p:blipFill>
        <p:spPr>
          <a:xfrm>
            <a:off x="2041572" y="869397"/>
            <a:ext cx="1584475" cy="1584475"/>
          </a:xfrm>
          <a:prstGeom prst="rect">
            <a:avLst/>
          </a:prstGeom>
          <a:noFill/>
          <a:ln>
            <a:noFill/>
          </a:ln>
        </p:spPr>
      </p:pic>
      <p:sp>
        <p:nvSpPr>
          <p:cNvPr id="287" name="Google Shape;287;p35"/>
          <p:cNvSpPr txBox="1">
            <a:spLocks noGrp="1"/>
          </p:cNvSpPr>
          <p:nvPr>
            <p:ph type="title"/>
          </p:nvPr>
        </p:nvSpPr>
        <p:spPr>
          <a:xfrm>
            <a:off x="1533000" y="2507450"/>
            <a:ext cx="2601600" cy="5037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50" b="1">
                <a:solidFill>
                  <a:srgbClr val="1C4587"/>
                </a:solidFill>
                <a:highlight>
                  <a:schemeClr val="lt1"/>
                </a:highlight>
                <a:latin typeface="Caveat"/>
                <a:ea typeface="Caveat"/>
                <a:cs typeface="Caveat"/>
                <a:sym typeface="Caveat"/>
              </a:rPr>
              <a:t>       Travel Like a Human</a:t>
            </a:r>
            <a:endParaRPr sz="1950" b="1">
              <a:solidFill>
                <a:srgbClr val="1C4587"/>
              </a:solidFill>
              <a:highlight>
                <a:schemeClr val="lt1"/>
              </a:highlight>
              <a:latin typeface="Caveat"/>
              <a:ea typeface="Caveat"/>
              <a:cs typeface="Caveat"/>
              <a:sym typeface="Caveat"/>
            </a:endParaRPr>
          </a:p>
          <a:p>
            <a:pPr marL="0" lvl="0" indent="0" algn="ctr" rtl="0">
              <a:lnSpc>
                <a:spcPct val="115000"/>
              </a:lnSpc>
              <a:spcBef>
                <a:spcPts val="1200"/>
              </a:spcBef>
              <a:spcAft>
                <a:spcPts val="0"/>
              </a:spcAft>
              <a:buNone/>
            </a:pPr>
            <a:endParaRPr sz="1450">
              <a:solidFill>
                <a:srgbClr val="1C4587"/>
              </a:solidFill>
            </a:endParaRPr>
          </a:p>
          <a:p>
            <a:pPr marL="0" lvl="0" indent="0" algn="ctr" rtl="0">
              <a:lnSpc>
                <a:spcPct val="115000"/>
              </a:lnSpc>
              <a:spcBef>
                <a:spcPts val="1200"/>
              </a:spcBef>
              <a:spcAft>
                <a:spcPts val="0"/>
              </a:spcAft>
              <a:buNone/>
            </a:pPr>
            <a:endParaRPr sz="1450" b="1">
              <a:solidFill>
                <a:srgbClr val="1C4587"/>
              </a:solidFill>
              <a:highlight>
                <a:srgbClr val="FFFFFF"/>
              </a:highlight>
            </a:endParaRPr>
          </a:p>
          <a:p>
            <a:pPr marL="0" lvl="0" indent="0" algn="ctr" rtl="0">
              <a:lnSpc>
                <a:spcPct val="115000"/>
              </a:lnSpc>
              <a:spcBef>
                <a:spcPts val="1200"/>
              </a:spcBef>
              <a:spcAft>
                <a:spcPts val="0"/>
              </a:spcAft>
              <a:buNone/>
            </a:pPr>
            <a:endParaRPr sz="1450" b="1">
              <a:solidFill>
                <a:srgbClr val="1C4587"/>
              </a:solidFill>
              <a:highlight>
                <a:srgbClr val="FFFFFF"/>
              </a:highlight>
            </a:endParaRPr>
          </a:p>
          <a:p>
            <a:pPr marL="0" lvl="0" indent="0" algn="ctr" rtl="0">
              <a:lnSpc>
                <a:spcPct val="115000"/>
              </a:lnSpc>
              <a:spcBef>
                <a:spcPts val="1200"/>
              </a:spcBef>
              <a:spcAft>
                <a:spcPts val="1200"/>
              </a:spcAft>
              <a:buNone/>
            </a:pPr>
            <a:endParaRPr sz="1450" b="1">
              <a:solidFill>
                <a:srgbClr val="1C4587"/>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73" name="Google Shape;73;p15"/>
          <p:cNvSpPr txBox="1">
            <a:spLocks noGrp="1"/>
          </p:cNvSpPr>
          <p:nvPr>
            <p:ph type="title"/>
          </p:nvPr>
        </p:nvSpPr>
        <p:spPr>
          <a:xfrm>
            <a:off x="134075" y="1184300"/>
            <a:ext cx="5533500" cy="3887400"/>
          </a:xfrm>
          <a:prstGeom prst="rect">
            <a:avLst/>
          </a:prstGeom>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900" b="1">
                <a:solidFill>
                  <a:srgbClr val="1C4587"/>
                </a:solidFill>
                <a:highlight>
                  <a:srgbClr val="FFFFFF"/>
                </a:highlight>
              </a:rPr>
              <a:t>Since 2008, guests and hosts have used Airbnb to expand on traveling possibilities and present a more unique, personalized way of experiencing the world. </a:t>
            </a:r>
            <a:endParaRPr sz="1900" b="1">
              <a:solidFill>
                <a:srgbClr val="1C4587"/>
              </a:solidFill>
              <a:highlight>
                <a:srgbClr val="FFFFFF"/>
              </a:highlight>
            </a:endParaRPr>
          </a:p>
          <a:p>
            <a:pPr marL="0" lvl="0" indent="0" algn="just" rtl="0">
              <a:lnSpc>
                <a:spcPct val="115000"/>
              </a:lnSpc>
              <a:spcBef>
                <a:spcPts val="900"/>
              </a:spcBef>
              <a:spcAft>
                <a:spcPts val="0"/>
              </a:spcAft>
              <a:buNone/>
            </a:pPr>
            <a:r>
              <a:rPr lang="en" sz="1900" b="1">
                <a:solidFill>
                  <a:srgbClr val="1C4587"/>
                </a:solidFill>
                <a:highlight>
                  <a:srgbClr val="FFFFFF"/>
                </a:highlight>
              </a:rPr>
              <a:t>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a:t>
            </a:r>
            <a:endParaRPr sz="1900" b="1">
              <a:solidFill>
                <a:srgbClr val="1C4587"/>
              </a:solidFill>
              <a:highlight>
                <a:srgbClr val="FFFFFF"/>
              </a:highlight>
            </a:endParaRPr>
          </a:p>
          <a:p>
            <a:pPr marL="0" lvl="0" indent="0" algn="just" rtl="0">
              <a:lnSpc>
                <a:spcPct val="115000"/>
              </a:lnSpc>
              <a:spcBef>
                <a:spcPts val="1200"/>
              </a:spcBef>
              <a:spcAft>
                <a:spcPts val="0"/>
              </a:spcAft>
              <a:buNone/>
            </a:pPr>
            <a:endParaRPr sz="1900" b="1">
              <a:solidFill>
                <a:srgbClr val="1C4587"/>
              </a:solidFill>
              <a:highlight>
                <a:srgbClr val="FFFFFF"/>
              </a:highlight>
            </a:endParaRPr>
          </a:p>
          <a:p>
            <a:pPr marL="0" lvl="0" indent="0" algn="just" rtl="0">
              <a:lnSpc>
                <a:spcPct val="115000"/>
              </a:lnSpc>
              <a:spcBef>
                <a:spcPts val="1200"/>
              </a:spcBef>
              <a:spcAft>
                <a:spcPts val="1200"/>
              </a:spcAft>
              <a:buNone/>
            </a:pPr>
            <a:endParaRPr sz="1900" b="1">
              <a:solidFill>
                <a:srgbClr val="1C4587"/>
              </a:solidFill>
              <a:highlight>
                <a:srgbClr val="FFFFFF"/>
              </a:highlight>
            </a:endParaRPr>
          </a:p>
        </p:txBody>
      </p:sp>
      <p:sp>
        <p:nvSpPr>
          <p:cNvPr id="74" name="Google Shape;74;p15"/>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75" name="Google Shape;75;p15"/>
          <p:cNvSpPr txBox="1"/>
          <p:nvPr/>
        </p:nvSpPr>
        <p:spPr>
          <a:xfrm>
            <a:off x="5606650" y="1584500"/>
            <a:ext cx="3437100" cy="1134000"/>
          </a:xfrm>
          <a:prstGeom prst="rect">
            <a:avLst/>
          </a:prstGeom>
          <a:noFill/>
          <a:ln>
            <a:noFill/>
          </a:ln>
        </p:spPr>
        <p:txBody>
          <a:bodyPr spcFirstLastPara="1" wrap="square" lIns="91425" tIns="91425" rIns="91425" bIns="91425" anchor="t" anchorCtr="0">
            <a:spAutoFit/>
          </a:bodyPr>
          <a:lstStyle/>
          <a:p>
            <a:pPr marL="457200" lvl="0" indent="-323850" algn="l" rtl="0">
              <a:spcBef>
                <a:spcPts val="1000"/>
              </a:spcBef>
              <a:spcAft>
                <a:spcPts val="0"/>
              </a:spcAft>
              <a:buClr>
                <a:srgbClr val="38761D"/>
              </a:buClr>
              <a:buSzPts val="1500"/>
              <a:buAutoNum type="arabicPeriod"/>
            </a:pPr>
            <a:r>
              <a:rPr lang="en" sz="1500" b="1">
                <a:solidFill>
                  <a:srgbClr val="38761D"/>
                </a:solidFill>
              </a:rPr>
              <a:t>Customer/Hosts Behaviour</a:t>
            </a:r>
            <a:endParaRPr sz="1500" b="1">
              <a:solidFill>
                <a:srgbClr val="38761D"/>
              </a:solidFill>
            </a:endParaRPr>
          </a:p>
          <a:p>
            <a:pPr marL="457200" lvl="0" indent="-323850" algn="l" rtl="0">
              <a:spcBef>
                <a:spcPts val="1000"/>
              </a:spcBef>
              <a:spcAft>
                <a:spcPts val="0"/>
              </a:spcAft>
              <a:buClr>
                <a:srgbClr val="38761D"/>
              </a:buClr>
              <a:buSzPts val="1500"/>
              <a:buAutoNum type="arabicPeriod"/>
            </a:pPr>
            <a:r>
              <a:rPr lang="en" sz="1500" b="1">
                <a:solidFill>
                  <a:srgbClr val="38761D"/>
                </a:solidFill>
              </a:rPr>
              <a:t>Marketing Initiatives</a:t>
            </a:r>
            <a:endParaRPr sz="1500" b="1">
              <a:solidFill>
                <a:srgbClr val="38761D"/>
              </a:solidFill>
            </a:endParaRPr>
          </a:p>
          <a:p>
            <a:pPr marL="457200" lvl="0" indent="-323850" algn="l" rtl="0">
              <a:spcBef>
                <a:spcPts val="1000"/>
              </a:spcBef>
              <a:spcAft>
                <a:spcPts val="0"/>
              </a:spcAft>
              <a:buClr>
                <a:srgbClr val="38761D"/>
              </a:buClr>
              <a:buSzPts val="1500"/>
              <a:buAutoNum type="arabicPeriod"/>
            </a:pPr>
            <a:r>
              <a:rPr lang="en" sz="1500" b="1">
                <a:solidFill>
                  <a:srgbClr val="38761D"/>
                </a:solidFill>
              </a:rPr>
              <a:t>Additional Services</a:t>
            </a:r>
            <a:endParaRPr sz="1500" b="1">
              <a:solidFill>
                <a:srgbClr val="38761D"/>
              </a:solidFill>
            </a:endParaRPr>
          </a:p>
        </p:txBody>
      </p:sp>
      <p:sp>
        <p:nvSpPr>
          <p:cNvPr id="76" name="Google Shape;76;p15"/>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Problem Statement</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82" name="Google Shape;82;p16"/>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83" name="Google Shape;83;p16"/>
          <p:cNvSpPr txBox="1"/>
          <p:nvPr/>
        </p:nvSpPr>
        <p:spPr>
          <a:xfrm>
            <a:off x="5767800" y="1828250"/>
            <a:ext cx="3276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p>
        </p:txBody>
      </p:sp>
      <p:sp>
        <p:nvSpPr>
          <p:cNvPr id="84" name="Google Shape;84;p16"/>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DataSets</a:t>
            </a:r>
            <a:endParaRPr sz="3000">
              <a:solidFill>
                <a:schemeClr val="lt1"/>
              </a:solidFill>
              <a:latin typeface="Trebuchet MS"/>
              <a:ea typeface="Trebuchet MS"/>
              <a:cs typeface="Trebuchet MS"/>
              <a:sym typeface="Trebuchet MS"/>
            </a:endParaRPr>
          </a:p>
        </p:txBody>
      </p:sp>
      <p:sp>
        <p:nvSpPr>
          <p:cNvPr id="85" name="Google Shape;85;p16"/>
          <p:cNvSpPr txBox="1"/>
          <p:nvPr/>
        </p:nvSpPr>
        <p:spPr>
          <a:xfrm>
            <a:off x="134075" y="712950"/>
            <a:ext cx="1779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id</a:t>
            </a:r>
            <a:endParaRPr sz="2000" b="1">
              <a:solidFill>
                <a:srgbClr val="1C4587"/>
              </a:solidFill>
            </a:endParaRPr>
          </a:p>
          <a:p>
            <a:pPr marL="0" lvl="0" indent="0" algn="ctr" rtl="0">
              <a:spcBef>
                <a:spcPts val="0"/>
              </a:spcBef>
              <a:spcAft>
                <a:spcPts val="0"/>
              </a:spcAft>
              <a:buNone/>
            </a:pPr>
            <a:r>
              <a:rPr lang="en" b="1">
                <a:solidFill>
                  <a:srgbClr val="741B47"/>
                </a:solidFill>
              </a:rPr>
              <a:t>unique listing id</a:t>
            </a:r>
            <a:endParaRPr b="1">
              <a:solidFill>
                <a:srgbClr val="741B47"/>
              </a:solidFill>
            </a:endParaRPr>
          </a:p>
        </p:txBody>
      </p:sp>
      <p:sp>
        <p:nvSpPr>
          <p:cNvPr id="86" name="Google Shape;86;p16"/>
          <p:cNvSpPr txBox="1"/>
          <p:nvPr/>
        </p:nvSpPr>
        <p:spPr>
          <a:xfrm>
            <a:off x="134075" y="1320350"/>
            <a:ext cx="1779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name</a:t>
            </a:r>
            <a:endParaRPr sz="2000" b="1">
              <a:solidFill>
                <a:srgbClr val="1C4587"/>
              </a:solidFill>
            </a:endParaRPr>
          </a:p>
          <a:p>
            <a:pPr marL="0" lvl="0" indent="0" algn="ctr" rtl="0">
              <a:spcBef>
                <a:spcPts val="0"/>
              </a:spcBef>
              <a:spcAft>
                <a:spcPts val="0"/>
              </a:spcAft>
              <a:buNone/>
            </a:pPr>
            <a:r>
              <a:rPr lang="en" b="1">
                <a:solidFill>
                  <a:srgbClr val="741B47"/>
                </a:solidFill>
              </a:rPr>
              <a:t>represents accommodation</a:t>
            </a:r>
            <a:endParaRPr b="1">
              <a:solidFill>
                <a:srgbClr val="741B47"/>
              </a:solidFill>
            </a:endParaRPr>
          </a:p>
        </p:txBody>
      </p:sp>
      <p:sp>
        <p:nvSpPr>
          <p:cNvPr id="87" name="Google Shape;87;p16"/>
          <p:cNvSpPr txBox="1"/>
          <p:nvPr/>
        </p:nvSpPr>
        <p:spPr>
          <a:xfrm>
            <a:off x="134075" y="2084713"/>
            <a:ext cx="1779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host_id</a:t>
            </a:r>
            <a:endParaRPr sz="2000" b="1">
              <a:solidFill>
                <a:srgbClr val="1C4587"/>
              </a:solidFill>
            </a:endParaRPr>
          </a:p>
          <a:p>
            <a:pPr marL="0" lvl="0" indent="0" algn="ctr" rtl="0">
              <a:spcBef>
                <a:spcPts val="0"/>
              </a:spcBef>
              <a:spcAft>
                <a:spcPts val="0"/>
              </a:spcAft>
              <a:buNone/>
            </a:pPr>
            <a:r>
              <a:rPr lang="en" b="1">
                <a:solidFill>
                  <a:srgbClr val="741B47"/>
                </a:solidFill>
              </a:rPr>
              <a:t>unique id for hosts</a:t>
            </a:r>
            <a:endParaRPr b="1">
              <a:solidFill>
                <a:srgbClr val="741B47"/>
              </a:solidFill>
            </a:endParaRPr>
          </a:p>
        </p:txBody>
      </p:sp>
      <p:sp>
        <p:nvSpPr>
          <p:cNvPr id="88" name="Google Shape;88;p16"/>
          <p:cNvSpPr txBox="1"/>
          <p:nvPr/>
        </p:nvSpPr>
        <p:spPr>
          <a:xfrm>
            <a:off x="134075" y="2829838"/>
            <a:ext cx="1779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host_name</a:t>
            </a:r>
            <a:endParaRPr sz="2000" b="1">
              <a:solidFill>
                <a:srgbClr val="1C4587"/>
              </a:solidFill>
            </a:endParaRPr>
          </a:p>
          <a:p>
            <a:pPr marL="0" lvl="0" indent="0" algn="ctr" rtl="0">
              <a:spcBef>
                <a:spcPts val="0"/>
              </a:spcBef>
              <a:spcAft>
                <a:spcPts val="0"/>
              </a:spcAft>
              <a:buNone/>
            </a:pPr>
            <a:r>
              <a:rPr lang="en" b="1">
                <a:solidFill>
                  <a:srgbClr val="741B47"/>
                </a:solidFill>
              </a:rPr>
              <a:t>registered name for hosts</a:t>
            </a:r>
            <a:endParaRPr b="1">
              <a:solidFill>
                <a:srgbClr val="741B47"/>
              </a:solidFill>
            </a:endParaRPr>
          </a:p>
        </p:txBody>
      </p:sp>
      <p:sp>
        <p:nvSpPr>
          <p:cNvPr id="89" name="Google Shape;89;p16"/>
          <p:cNvSpPr txBox="1"/>
          <p:nvPr/>
        </p:nvSpPr>
        <p:spPr>
          <a:xfrm>
            <a:off x="1755150" y="712950"/>
            <a:ext cx="33762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neighbourhood_group</a:t>
            </a:r>
            <a:endParaRPr sz="2000" b="1">
              <a:solidFill>
                <a:srgbClr val="1C4587"/>
              </a:solidFill>
            </a:endParaRPr>
          </a:p>
          <a:p>
            <a:pPr marL="0" lvl="0" indent="0" algn="ctr" rtl="0">
              <a:spcBef>
                <a:spcPts val="0"/>
              </a:spcBef>
              <a:spcAft>
                <a:spcPts val="0"/>
              </a:spcAft>
              <a:buNone/>
            </a:pPr>
            <a:r>
              <a:rPr lang="en" b="1">
                <a:solidFill>
                  <a:srgbClr val="741B47"/>
                </a:solidFill>
              </a:rPr>
              <a:t>group of area</a:t>
            </a:r>
            <a:endParaRPr b="1">
              <a:solidFill>
                <a:srgbClr val="741B47"/>
              </a:solidFill>
            </a:endParaRPr>
          </a:p>
        </p:txBody>
      </p:sp>
      <p:sp>
        <p:nvSpPr>
          <p:cNvPr id="90" name="Google Shape;90;p16"/>
          <p:cNvSpPr txBox="1"/>
          <p:nvPr/>
        </p:nvSpPr>
        <p:spPr>
          <a:xfrm>
            <a:off x="1566300" y="1384175"/>
            <a:ext cx="3753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neighbourhood</a:t>
            </a:r>
            <a:endParaRPr sz="2000" b="1">
              <a:solidFill>
                <a:srgbClr val="1C4587"/>
              </a:solidFill>
            </a:endParaRPr>
          </a:p>
          <a:p>
            <a:pPr marL="0" lvl="0" indent="0" algn="ctr" rtl="0">
              <a:spcBef>
                <a:spcPts val="0"/>
              </a:spcBef>
              <a:spcAft>
                <a:spcPts val="0"/>
              </a:spcAft>
              <a:buNone/>
            </a:pPr>
            <a:r>
              <a:rPr lang="en" b="1">
                <a:solidFill>
                  <a:srgbClr val="741B47"/>
                </a:solidFill>
              </a:rPr>
              <a:t>area under neighbourhood group</a:t>
            </a:r>
            <a:endParaRPr b="1">
              <a:solidFill>
                <a:srgbClr val="741B47"/>
              </a:solidFill>
            </a:endParaRPr>
          </a:p>
        </p:txBody>
      </p:sp>
      <p:sp>
        <p:nvSpPr>
          <p:cNvPr id="91" name="Google Shape;91;p16"/>
          <p:cNvSpPr txBox="1"/>
          <p:nvPr/>
        </p:nvSpPr>
        <p:spPr>
          <a:xfrm>
            <a:off x="1913675" y="2084725"/>
            <a:ext cx="1779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latitude</a:t>
            </a:r>
            <a:endParaRPr sz="2000" b="1">
              <a:solidFill>
                <a:srgbClr val="1C4587"/>
              </a:solidFill>
            </a:endParaRPr>
          </a:p>
          <a:p>
            <a:pPr marL="0" lvl="0" indent="0" algn="ctr" rtl="0">
              <a:spcBef>
                <a:spcPts val="0"/>
              </a:spcBef>
              <a:spcAft>
                <a:spcPts val="0"/>
              </a:spcAft>
              <a:buNone/>
            </a:pPr>
            <a:r>
              <a:rPr lang="en" b="1">
                <a:solidFill>
                  <a:srgbClr val="741B47"/>
                </a:solidFill>
              </a:rPr>
              <a:t>location of listing</a:t>
            </a:r>
            <a:endParaRPr b="1">
              <a:solidFill>
                <a:srgbClr val="741B47"/>
              </a:solidFill>
            </a:endParaRPr>
          </a:p>
        </p:txBody>
      </p:sp>
      <p:sp>
        <p:nvSpPr>
          <p:cNvPr id="92" name="Google Shape;92;p16"/>
          <p:cNvSpPr txBox="1"/>
          <p:nvPr/>
        </p:nvSpPr>
        <p:spPr>
          <a:xfrm>
            <a:off x="3682200" y="2084725"/>
            <a:ext cx="1779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longitude</a:t>
            </a:r>
            <a:endParaRPr sz="2000" b="1">
              <a:solidFill>
                <a:srgbClr val="1C4587"/>
              </a:solidFill>
            </a:endParaRPr>
          </a:p>
          <a:p>
            <a:pPr marL="0" lvl="0" indent="0" algn="ctr" rtl="0">
              <a:spcBef>
                <a:spcPts val="0"/>
              </a:spcBef>
              <a:spcAft>
                <a:spcPts val="0"/>
              </a:spcAft>
              <a:buNone/>
            </a:pPr>
            <a:r>
              <a:rPr lang="en" b="1">
                <a:solidFill>
                  <a:srgbClr val="741B47"/>
                </a:solidFill>
              </a:rPr>
              <a:t>location of listing</a:t>
            </a:r>
            <a:endParaRPr b="1">
              <a:solidFill>
                <a:srgbClr val="741B47"/>
              </a:solidFill>
            </a:endParaRPr>
          </a:p>
        </p:txBody>
      </p:sp>
      <p:sp>
        <p:nvSpPr>
          <p:cNvPr id="93" name="Google Shape;93;p16"/>
          <p:cNvSpPr txBox="1"/>
          <p:nvPr/>
        </p:nvSpPr>
        <p:spPr>
          <a:xfrm>
            <a:off x="134075" y="3671900"/>
            <a:ext cx="1779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price</a:t>
            </a:r>
            <a:endParaRPr sz="2000" b="1">
              <a:solidFill>
                <a:srgbClr val="1C4587"/>
              </a:solidFill>
            </a:endParaRPr>
          </a:p>
          <a:p>
            <a:pPr marL="0" lvl="0" indent="0" algn="ctr" rtl="0">
              <a:spcBef>
                <a:spcPts val="0"/>
              </a:spcBef>
              <a:spcAft>
                <a:spcPts val="0"/>
              </a:spcAft>
              <a:buNone/>
            </a:pPr>
            <a:r>
              <a:rPr lang="en" b="1">
                <a:solidFill>
                  <a:srgbClr val="741B47"/>
                </a:solidFill>
              </a:rPr>
              <a:t>price of listing</a:t>
            </a:r>
            <a:endParaRPr b="1">
              <a:solidFill>
                <a:srgbClr val="741B47"/>
              </a:solidFill>
            </a:endParaRPr>
          </a:p>
        </p:txBody>
      </p:sp>
      <p:sp>
        <p:nvSpPr>
          <p:cNvPr id="94" name="Google Shape;94;p16"/>
          <p:cNvSpPr txBox="1"/>
          <p:nvPr/>
        </p:nvSpPr>
        <p:spPr>
          <a:xfrm>
            <a:off x="134075" y="4339350"/>
            <a:ext cx="1779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room_type</a:t>
            </a:r>
            <a:endParaRPr sz="2000" b="1">
              <a:solidFill>
                <a:srgbClr val="1C4587"/>
              </a:solidFill>
            </a:endParaRPr>
          </a:p>
          <a:p>
            <a:pPr marL="0" lvl="0" indent="0" algn="ctr" rtl="0">
              <a:spcBef>
                <a:spcPts val="0"/>
              </a:spcBef>
              <a:spcAft>
                <a:spcPts val="0"/>
              </a:spcAft>
              <a:buNone/>
            </a:pPr>
            <a:r>
              <a:rPr lang="en" b="1">
                <a:solidFill>
                  <a:srgbClr val="741B47"/>
                </a:solidFill>
              </a:rPr>
              <a:t>3 unique rooms</a:t>
            </a:r>
            <a:endParaRPr b="1">
              <a:solidFill>
                <a:srgbClr val="741B47"/>
              </a:solidFill>
            </a:endParaRPr>
          </a:p>
        </p:txBody>
      </p:sp>
      <p:sp>
        <p:nvSpPr>
          <p:cNvPr id="95" name="Google Shape;95;p16"/>
          <p:cNvSpPr txBox="1"/>
          <p:nvPr/>
        </p:nvSpPr>
        <p:spPr>
          <a:xfrm>
            <a:off x="2462213" y="2829850"/>
            <a:ext cx="2595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minimum _nights</a:t>
            </a:r>
            <a:endParaRPr sz="2000" b="1">
              <a:solidFill>
                <a:srgbClr val="1C4587"/>
              </a:solidFill>
            </a:endParaRPr>
          </a:p>
          <a:p>
            <a:pPr marL="0" lvl="0" indent="0" algn="ctr" rtl="0">
              <a:spcBef>
                <a:spcPts val="0"/>
              </a:spcBef>
              <a:spcAft>
                <a:spcPts val="0"/>
              </a:spcAft>
              <a:buNone/>
            </a:pPr>
            <a:r>
              <a:rPr lang="en" b="1">
                <a:solidFill>
                  <a:srgbClr val="741B47"/>
                </a:solidFill>
              </a:rPr>
              <a:t>minimum nights stay required for single visit</a:t>
            </a:r>
            <a:endParaRPr b="1">
              <a:solidFill>
                <a:srgbClr val="741B47"/>
              </a:solidFill>
            </a:endParaRPr>
          </a:p>
        </p:txBody>
      </p:sp>
      <p:sp>
        <p:nvSpPr>
          <p:cNvPr id="96" name="Google Shape;96;p16"/>
          <p:cNvSpPr txBox="1"/>
          <p:nvPr/>
        </p:nvSpPr>
        <p:spPr>
          <a:xfrm>
            <a:off x="5606650" y="1584500"/>
            <a:ext cx="3437100" cy="1800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38761D"/>
              </a:buClr>
              <a:buSzPts val="1500"/>
              <a:buAutoNum type="arabicPeriod"/>
            </a:pPr>
            <a:r>
              <a:rPr lang="en" sz="1500" b="1">
                <a:solidFill>
                  <a:srgbClr val="38761D"/>
                </a:solidFill>
              </a:rPr>
              <a:t>48895 x 16</a:t>
            </a:r>
            <a:endParaRPr sz="1500" b="1">
              <a:solidFill>
                <a:srgbClr val="38761D"/>
              </a:solidFill>
            </a:endParaRPr>
          </a:p>
          <a:p>
            <a:pPr marL="457200" lvl="0" indent="-323850" algn="l" rtl="0">
              <a:spcBef>
                <a:spcPts val="0"/>
              </a:spcBef>
              <a:spcAft>
                <a:spcPts val="0"/>
              </a:spcAft>
              <a:buClr>
                <a:srgbClr val="38761D"/>
              </a:buClr>
              <a:buSzPts val="1500"/>
              <a:buAutoNum type="arabicPeriod"/>
            </a:pPr>
            <a:r>
              <a:rPr lang="en" sz="1500" b="1">
                <a:solidFill>
                  <a:srgbClr val="38761D"/>
                </a:solidFill>
              </a:rPr>
              <a:t>Null values:</a:t>
            </a:r>
            <a:endParaRPr sz="1500" b="1">
              <a:solidFill>
                <a:srgbClr val="38761D"/>
              </a:solidFill>
            </a:endParaRPr>
          </a:p>
          <a:p>
            <a:pPr marL="0" lvl="0" indent="0" algn="l" rtl="0">
              <a:spcBef>
                <a:spcPts val="0"/>
              </a:spcBef>
              <a:spcAft>
                <a:spcPts val="0"/>
              </a:spcAft>
              <a:buNone/>
            </a:pPr>
            <a:r>
              <a:rPr lang="en" sz="1500" b="1">
                <a:solidFill>
                  <a:srgbClr val="38761D"/>
                </a:solidFill>
              </a:rPr>
              <a:t>         a) name = 16</a:t>
            </a:r>
            <a:endParaRPr sz="1500" b="1">
              <a:solidFill>
                <a:srgbClr val="38761D"/>
              </a:solidFill>
            </a:endParaRPr>
          </a:p>
          <a:p>
            <a:pPr marL="0" lvl="0" indent="0" algn="l" rtl="0">
              <a:spcBef>
                <a:spcPts val="0"/>
              </a:spcBef>
              <a:spcAft>
                <a:spcPts val="0"/>
              </a:spcAft>
              <a:buNone/>
            </a:pPr>
            <a:r>
              <a:rPr lang="en" sz="1500" b="1">
                <a:solidFill>
                  <a:srgbClr val="38761D"/>
                </a:solidFill>
              </a:rPr>
              <a:t>         b) host_name = 21</a:t>
            </a:r>
            <a:endParaRPr sz="1500" b="1">
              <a:solidFill>
                <a:srgbClr val="38761D"/>
              </a:solidFill>
            </a:endParaRPr>
          </a:p>
          <a:p>
            <a:pPr marL="0" lvl="0" indent="0" algn="l" rtl="0">
              <a:spcBef>
                <a:spcPts val="0"/>
              </a:spcBef>
              <a:spcAft>
                <a:spcPts val="0"/>
              </a:spcAft>
              <a:buNone/>
            </a:pPr>
            <a:r>
              <a:rPr lang="en" sz="1500" b="1">
                <a:solidFill>
                  <a:srgbClr val="38761D"/>
                </a:solidFill>
              </a:rPr>
              <a:t>         c) last_reviews = 10052</a:t>
            </a:r>
            <a:endParaRPr sz="1500" b="1">
              <a:solidFill>
                <a:srgbClr val="38761D"/>
              </a:solidFill>
            </a:endParaRPr>
          </a:p>
          <a:p>
            <a:pPr marL="0" lvl="0" indent="0" algn="l" rtl="0">
              <a:spcBef>
                <a:spcPts val="0"/>
              </a:spcBef>
              <a:spcAft>
                <a:spcPts val="0"/>
              </a:spcAft>
              <a:buNone/>
            </a:pPr>
            <a:r>
              <a:rPr lang="en" sz="1500" b="1">
                <a:solidFill>
                  <a:srgbClr val="38761D"/>
                </a:solidFill>
              </a:rPr>
              <a:t>         d) reviews_per_month= 10052</a:t>
            </a:r>
            <a:endParaRPr sz="1500" b="1">
              <a:solidFill>
                <a:srgbClr val="38761D"/>
              </a:solidFill>
            </a:endParaRPr>
          </a:p>
          <a:p>
            <a:pPr marL="457200" lvl="0" indent="0" algn="l" rtl="0">
              <a:spcBef>
                <a:spcPts val="0"/>
              </a:spcBef>
              <a:spcAft>
                <a:spcPts val="0"/>
              </a:spcAft>
              <a:buNone/>
            </a:pPr>
            <a:endParaRPr sz="1500" b="1">
              <a:solidFill>
                <a:srgbClr val="38761D"/>
              </a:solidFill>
            </a:endParaRPr>
          </a:p>
        </p:txBody>
      </p:sp>
      <p:sp>
        <p:nvSpPr>
          <p:cNvPr id="97" name="Google Shape;97;p16"/>
          <p:cNvSpPr txBox="1"/>
          <p:nvPr/>
        </p:nvSpPr>
        <p:spPr>
          <a:xfrm>
            <a:off x="1864600" y="3753250"/>
            <a:ext cx="2635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number_of_reviews</a:t>
            </a:r>
            <a:endParaRPr sz="2000" b="1">
              <a:solidFill>
                <a:srgbClr val="1C4587"/>
              </a:solidFill>
            </a:endParaRPr>
          </a:p>
          <a:p>
            <a:pPr marL="0" lvl="0" indent="0" algn="ctr" rtl="0">
              <a:spcBef>
                <a:spcPts val="0"/>
              </a:spcBef>
              <a:spcAft>
                <a:spcPts val="0"/>
              </a:spcAft>
              <a:buNone/>
            </a:pPr>
            <a:r>
              <a:rPr lang="en" b="1">
                <a:solidFill>
                  <a:srgbClr val="741B47"/>
                </a:solidFill>
              </a:rPr>
              <a:t>total rating count of listings</a:t>
            </a:r>
            <a:endParaRPr b="1">
              <a:solidFill>
                <a:srgbClr val="741B47"/>
              </a:solidFill>
            </a:endParaRPr>
          </a:p>
        </p:txBody>
      </p:sp>
      <p:sp>
        <p:nvSpPr>
          <p:cNvPr id="98" name="Google Shape;98;p16"/>
          <p:cNvSpPr txBox="1"/>
          <p:nvPr/>
        </p:nvSpPr>
        <p:spPr>
          <a:xfrm>
            <a:off x="4046600" y="3753250"/>
            <a:ext cx="2595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last_reviews</a:t>
            </a:r>
            <a:endParaRPr sz="2000" b="1">
              <a:solidFill>
                <a:srgbClr val="1C4587"/>
              </a:solidFill>
            </a:endParaRPr>
          </a:p>
          <a:p>
            <a:pPr marL="0" lvl="0" indent="0" algn="ctr" rtl="0">
              <a:spcBef>
                <a:spcPts val="0"/>
              </a:spcBef>
              <a:spcAft>
                <a:spcPts val="0"/>
              </a:spcAft>
              <a:buNone/>
            </a:pPr>
            <a:r>
              <a:rPr lang="en" b="1">
                <a:solidFill>
                  <a:srgbClr val="741B47"/>
                </a:solidFill>
              </a:rPr>
              <a:t>last review given</a:t>
            </a:r>
            <a:endParaRPr b="1">
              <a:solidFill>
                <a:srgbClr val="741B47"/>
              </a:solidFill>
            </a:endParaRPr>
          </a:p>
        </p:txBody>
      </p:sp>
      <p:sp>
        <p:nvSpPr>
          <p:cNvPr id="99" name="Google Shape;99;p16"/>
          <p:cNvSpPr txBox="1"/>
          <p:nvPr/>
        </p:nvSpPr>
        <p:spPr>
          <a:xfrm>
            <a:off x="5767800" y="3206800"/>
            <a:ext cx="32760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reviews _per_month</a:t>
            </a:r>
            <a:endParaRPr sz="2000" b="1">
              <a:solidFill>
                <a:srgbClr val="1C4587"/>
              </a:solidFill>
            </a:endParaRPr>
          </a:p>
          <a:p>
            <a:pPr marL="0" lvl="0" indent="0" algn="ctr" rtl="0">
              <a:spcBef>
                <a:spcPts val="0"/>
              </a:spcBef>
              <a:spcAft>
                <a:spcPts val="0"/>
              </a:spcAft>
              <a:buNone/>
            </a:pPr>
            <a:r>
              <a:rPr lang="en" b="1">
                <a:solidFill>
                  <a:srgbClr val="741B47"/>
                </a:solidFill>
              </a:rPr>
              <a:t>ratings received per month</a:t>
            </a:r>
            <a:endParaRPr b="1">
              <a:solidFill>
                <a:srgbClr val="741B47"/>
              </a:solidFill>
            </a:endParaRPr>
          </a:p>
        </p:txBody>
      </p:sp>
      <p:sp>
        <p:nvSpPr>
          <p:cNvPr id="100" name="Google Shape;100;p16"/>
          <p:cNvSpPr txBox="1"/>
          <p:nvPr/>
        </p:nvSpPr>
        <p:spPr>
          <a:xfrm>
            <a:off x="6157950" y="4123950"/>
            <a:ext cx="2595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availability_365</a:t>
            </a:r>
            <a:endParaRPr sz="2000" b="1">
              <a:solidFill>
                <a:srgbClr val="1C4587"/>
              </a:solidFill>
            </a:endParaRPr>
          </a:p>
          <a:p>
            <a:pPr marL="0" lvl="0" indent="0" algn="ctr" rtl="0">
              <a:spcBef>
                <a:spcPts val="0"/>
              </a:spcBef>
              <a:spcAft>
                <a:spcPts val="0"/>
              </a:spcAft>
              <a:buNone/>
            </a:pPr>
            <a:r>
              <a:rPr lang="en" b="1">
                <a:solidFill>
                  <a:srgbClr val="741B47"/>
                </a:solidFill>
              </a:rPr>
              <a:t>Number of days for which host is available in a yea</a:t>
            </a:r>
            <a:r>
              <a:rPr lang="en" b="1">
                <a:solidFill>
                  <a:srgbClr val="1C4587"/>
                </a:solidFill>
              </a:rPr>
              <a:t>r</a:t>
            </a:r>
            <a:endParaRPr b="1">
              <a:solidFill>
                <a:srgbClr val="1C4587"/>
              </a:solidFill>
            </a:endParaRPr>
          </a:p>
        </p:txBody>
      </p:sp>
      <p:sp>
        <p:nvSpPr>
          <p:cNvPr id="101" name="Google Shape;101;p16"/>
          <p:cNvSpPr txBox="1"/>
          <p:nvPr/>
        </p:nvSpPr>
        <p:spPr>
          <a:xfrm>
            <a:off x="1913675" y="4379900"/>
            <a:ext cx="4244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C4587"/>
                </a:solidFill>
              </a:rPr>
              <a:t>calculated_host_listing_counts</a:t>
            </a:r>
            <a:endParaRPr sz="2000" b="1">
              <a:solidFill>
                <a:srgbClr val="1C4587"/>
              </a:solidFill>
            </a:endParaRPr>
          </a:p>
          <a:p>
            <a:pPr marL="0" lvl="0" indent="0" algn="ctr" rtl="0">
              <a:spcBef>
                <a:spcPts val="0"/>
              </a:spcBef>
              <a:spcAft>
                <a:spcPts val="0"/>
              </a:spcAft>
              <a:buNone/>
            </a:pPr>
            <a:r>
              <a:rPr lang="en" b="1">
                <a:solidFill>
                  <a:srgbClr val="741B47"/>
                </a:solidFill>
              </a:rPr>
              <a:t>total number of listings registered under hosts</a:t>
            </a:r>
            <a:endParaRPr b="1">
              <a:solidFill>
                <a:srgbClr val="741B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07" name="Google Shape;107;p17"/>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08" name="Google Shape;108;p17"/>
          <p:cNvSpPr txBox="1"/>
          <p:nvPr/>
        </p:nvSpPr>
        <p:spPr>
          <a:xfrm>
            <a:off x="5606650" y="1584500"/>
            <a:ext cx="3437100" cy="10416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38761D"/>
              </a:buClr>
              <a:buSzPts val="1300"/>
              <a:buAutoNum type="arabicPeriod"/>
            </a:pPr>
            <a:r>
              <a:rPr lang="en" sz="1300" b="1">
                <a:solidFill>
                  <a:srgbClr val="38761D"/>
                </a:solidFill>
              </a:rPr>
              <a:t>Location of various neighbourhood</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Demographic distribution </a:t>
            </a:r>
            <a:endParaRPr sz="1300" b="1">
              <a:solidFill>
                <a:srgbClr val="38761D"/>
              </a:solidFill>
            </a:endParaRPr>
          </a:p>
          <a:p>
            <a:pPr marL="457200" lvl="0" indent="-311150" algn="l" rtl="0">
              <a:spcBef>
                <a:spcPts val="1000"/>
              </a:spcBef>
              <a:spcAft>
                <a:spcPts val="1000"/>
              </a:spcAft>
              <a:buClr>
                <a:srgbClr val="38761D"/>
              </a:buClr>
              <a:buSzPts val="1300"/>
              <a:buAutoNum type="arabicPeriod"/>
            </a:pPr>
            <a:r>
              <a:rPr lang="en" sz="1300" b="1">
                <a:solidFill>
                  <a:srgbClr val="38761D"/>
                </a:solidFill>
              </a:rPr>
              <a:t>Area wise presence</a:t>
            </a:r>
            <a:endParaRPr sz="1300" b="1">
              <a:solidFill>
                <a:srgbClr val="38761D"/>
              </a:solidFill>
            </a:endParaRPr>
          </a:p>
        </p:txBody>
      </p:sp>
      <p:sp>
        <p:nvSpPr>
          <p:cNvPr id="109" name="Google Shape;109;p17"/>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New York City Map</a:t>
            </a:r>
            <a:endParaRPr sz="3000">
              <a:solidFill>
                <a:schemeClr val="lt1"/>
              </a:solidFill>
              <a:latin typeface="Trebuchet MS"/>
              <a:ea typeface="Trebuchet MS"/>
              <a:cs typeface="Trebuchet MS"/>
              <a:sym typeface="Trebuchet MS"/>
            </a:endParaRPr>
          </a:p>
        </p:txBody>
      </p:sp>
      <p:pic>
        <p:nvPicPr>
          <p:cNvPr id="110" name="Google Shape;110;p17"/>
          <p:cNvPicPr preferRelativeResize="0"/>
          <p:nvPr/>
        </p:nvPicPr>
        <p:blipFill rotWithShape="1">
          <a:blip r:embed="rId4">
            <a:alphaModFix/>
          </a:blip>
          <a:srcRect r="66051" b="773"/>
          <a:stretch/>
        </p:blipFill>
        <p:spPr>
          <a:xfrm>
            <a:off x="134075" y="717950"/>
            <a:ext cx="4800600" cy="2286000"/>
          </a:xfrm>
          <a:prstGeom prst="rect">
            <a:avLst/>
          </a:prstGeom>
          <a:noFill/>
          <a:ln>
            <a:noFill/>
          </a:ln>
        </p:spPr>
      </p:pic>
      <p:pic>
        <p:nvPicPr>
          <p:cNvPr id="111" name="Google Shape;111;p17"/>
          <p:cNvPicPr preferRelativeResize="0"/>
          <p:nvPr/>
        </p:nvPicPr>
        <p:blipFill>
          <a:blip r:embed="rId5">
            <a:alphaModFix/>
          </a:blip>
          <a:stretch>
            <a:fillRect/>
          </a:stretch>
        </p:blipFill>
        <p:spPr>
          <a:xfrm>
            <a:off x="600075" y="3003950"/>
            <a:ext cx="4029076" cy="201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17" name="Google Shape;117;p18"/>
          <p:cNvSpPr txBox="1">
            <a:spLocks noGrp="1"/>
          </p:cNvSpPr>
          <p:nvPr>
            <p:ph type="title"/>
          </p:nvPr>
        </p:nvSpPr>
        <p:spPr>
          <a:xfrm>
            <a:off x="134075" y="867975"/>
            <a:ext cx="5533500" cy="4203900"/>
          </a:xfrm>
          <a:prstGeom prst="rect">
            <a:avLst/>
          </a:prstGeom>
        </p:spPr>
        <p:txBody>
          <a:bodyPr spcFirstLastPara="1" wrap="square" lIns="91425" tIns="91425" rIns="91425" bIns="91425" anchor="t" anchorCtr="0">
            <a:noAutofit/>
          </a:bodyPr>
          <a:lstStyle/>
          <a:p>
            <a:pPr marL="457200" lvl="0" indent="-320675" algn="just" rtl="0">
              <a:lnSpc>
                <a:spcPct val="115000"/>
              </a:lnSpc>
              <a:spcBef>
                <a:spcPts val="60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Which is the prefered location according to average best price?</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Where are most of the hosts located?</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The highest and lowest rent paying locations by customers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Most Popular/demanded host based on reviews and availability 365 days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Establishing relation between neighbourhood group and availability of rooms.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Which are the top hosts, neighbourhoods, neighbourhood groups based on their turnover?</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Room type selection based on price, availability on 365 days.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Top ten neighbourhood based on listing price.</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Distribution of properties based on Mandatory stays.</a:t>
            </a:r>
            <a:endParaRPr sz="1450" b="1">
              <a:solidFill>
                <a:srgbClr val="1C4587"/>
              </a:solidFill>
              <a:highlight>
                <a:schemeClr val="lt1"/>
              </a:highlight>
              <a:latin typeface="Roboto"/>
              <a:ea typeface="Roboto"/>
              <a:cs typeface="Roboto"/>
              <a:sym typeface="Roboto"/>
            </a:endParaRPr>
          </a:p>
          <a:p>
            <a:pPr marL="457200" lvl="0" indent="-320675" algn="just" rtl="0">
              <a:lnSpc>
                <a:spcPct val="115000"/>
              </a:lnSpc>
              <a:spcBef>
                <a:spcPts val="0"/>
              </a:spcBef>
              <a:spcAft>
                <a:spcPts val="0"/>
              </a:spcAft>
              <a:buClr>
                <a:srgbClr val="1C4587"/>
              </a:buClr>
              <a:buSzPts val="1450"/>
              <a:buFont typeface="Roboto"/>
              <a:buAutoNum type="arabicPeriod"/>
            </a:pPr>
            <a:r>
              <a:rPr lang="en" sz="1450" b="1">
                <a:solidFill>
                  <a:srgbClr val="1C4587"/>
                </a:solidFill>
                <a:highlight>
                  <a:schemeClr val="lt1"/>
                </a:highlight>
                <a:latin typeface="Roboto"/>
                <a:ea typeface="Roboto"/>
                <a:cs typeface="Roboto"/>
                <a:sym typeface="Roboto"/>
              </a:rPr>
              <a:t>Type of Visit based on Mandatory stay allowed for single booking.</a:t>
            </a:r>
            <a:endParaRPr sz="1450" b="1">
              <a:solidFill>
                <a:srgbClr val="1C4587"/>
              </a:solidFill>
              <a:highlight>
                <a:schemeClr val="lt1"/>
              </a:highlight>
              <a:latin typeface="Roboto"/>
              <a:ea typeface="Roboto"/>
              <a:cs typeface="Roboto"/>
              <a:sym typeface="Roboto"/>
            </a:endParaRPr>
          </a:p>
          <a:p>
            <a:pPr marL="0" lvl="0" indent="0" algn="just" rtl="0">
              <a:lnSpc>
                <a:spcPct val="115000"/>
              </a:lnSpc>
              <a:spcBef>
                <a:spcPts val="1200"/>
              </a:spcBef>
              <a:spcAft>
                <a:spcPts val="0"/>
              </a:spcAft>
              <a:buNone/>
            </a:pPr>
            <a:endParaRPr sz="1450">
              <a:solidFill>
                <a:srgbClr val="1C4587"/>
              </a:solidFill>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0"/>
              </a:spcAft>
              <a:buNone/>
            </a:pPr>
            <a:endParaRPr sz="1450" b="1">
              <a:solidFill>
                <a:srgbClr val="1C4587"/>
              </a:solidFill>
              <a:highlight>
                <a:srgbClr val="FFFFFF"/>
              </a:highlight>
            </a:endParaRPr>
          </a:p>
          <a:p>
            <a:pPr marL="0" lvl="0" indent="0" algn="just" rtl="0">
              <a:lnSpc>
                <a:spcPct val="115000"/>
              </a:lnSpc>
              <a:spcBef>
                <a:spcPts val="1200"/>
              </a:spcBef>
              <a:spcAft>
                <a:spcPts val="1200"/>
              </a:spcAft>
              <a:buNone/>
            </a:pPr>
            <a:endParaRPr sz="1450" b="1">
              <a:solidFill>
                <a:srgbClr val="1C4587"/>
              </a:solidFill>
              <a:highlight>
                <a:srgbClr val="FFFFFF"/>
              </a:highlight>
            </a:endParaRPr>
          </a:p>
        </p:txBody>
      </p:sp>
      <p:sp>
        <p:nvSpPr>
          <p:cNvPr id="118" name="Google Shape;118;p18"/>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19" name="Google Shape;119;p18"/>
          <p:cNvSpPr txBox="1"/>
          <p:nvPr/>
        </p:nvSpPr>
        <p:spPr>
          <a:xfrm>
            <a:off x="5606650" y="1584500"/>
            <a:ext cx="3437100" cy="10416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38761D"/>
              </a:buClr>
              <a:buSzPts val="1300"/>
              <a:buAutoNum type="arabicPeriod"/>
            </a:pPr>
            <a:r>
              <a:rPr lang="en" sz="1300" b="1">
                <a:solidFill>
                  <a:srgbClr val="38761D"/>
                </a:solidFill>
              </a:rPr>
              <a:t>Customer/Hosts Behaviour</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Marketing Initiatives</a:t>
            </a:r>
            <a:endParaRPr sz="1300" b="1">
              <a:solidFill>
                <a:srgbClr val="38761D"/>
              </a:solidFill>
            </a:endParaRPr>
          </a:p>
          <a:p>
            <a:pPr marL="457200" lvl="0" indent="-311150" algn="l" rtl="0">
              <a:spcBef>
                <a:spcPts val="1000"/>
              </a:spcBef>
              <a:spcAft>
                <a:spcPts val="1000"/>
              </a:spcAft>
              <a:buClr>
                <a:srgbClr val="38761D"/>
              </a:buClr>
              <a:buSzPts val="1300"/>
              <a:buAutoNum type="arabicPeriod"/>
            </a:pPr>
            <a:r>
              <a:rPr lang="en" sz="1300" b="1">
                <a:solidFill>
                  <a:srgbClr val="38761D"/>
                </a:solidFill>
              </a:rPr>
              <a:t>Additional Services</a:t>
            </a:r>
            <a:endParaRPr sz="1300" b="1">
              <a:solidFill>
                <a:srgbClr val="38761D"/>
              </a:solidFill>
            </a:endParaRPr>
          </a:p>
        </p:txBody>
      </p:sp>
      <p:sp>
        <p:nvSpPr>
          <p:cNvPr id="120" name="Google Shape;120;p18"/>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Objectives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26" name="Google Shape;126;p19"/>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27" name="Google Shape;127;p19"/>
          <p:cNvSpPr txBox="1"/>
          <p:nvPr/>
        </p:nvSpPr>
        <p:spPr>
          <a:xfrm>
            <a:off x="5606650" y="1584500"/>
            <a:ext cx="3437100" cy="34272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38761D"/>
              </a:buClr>
              <a:buSzPts val="1300"/>
              <a:buAutoNum type="arabicPeriod"/>
            </a:pPr>
            <a:r>
              <a:rPr lang="en" sz="1300" b="1" u="sng">
                <a:solidFill>
                  <a:srgbClr val="38761D"/>
                </a:solidFill>
              </a:rPr>
              <a:t>Manhattan</a:t>
            </a:r>
            <a:r>
              <a:rPr lang="en" sz="1300" b="1">
                <a:solidFill>
                  <a:srgbClr val="38761D"/>
                </a:solidFill>
              </a:rPr>
              <a:t> is the preferred location based on Pricing and Frequency of Customer Visit</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u="sng">
                <a:solidFill>
                  <a:srgbClr val="38761D"/>
                </a:solidFill>
              </a:rPr>
              <a:t>Manhattan</a:t>
            </a:r>
            <a:r>
              <a:rPr lang="en" sz="1300" b="1">
                <a:solidFill>
                  <a:srgbClr val="38761D"/>
                </a:solidFill>
              </a:rPr>
              <a:t> is preferred in all type of rooms.</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u="sng">
                <a:solidFill>
                  <a:srgbClr val="38761D"/>
                </a:solidFill>
              </a:rPr>
              <a:t>Manhattan </a:t>
            </a:r>
            <a:r>
              <a:rPr lang="en" sz="1300" b="1">
                <a:solidFill>
                  <a:srgbClr val="38761D"/>
                </a:solidFill>
              </a:rPr>
              <a:t>prices are higher as compared to other place.</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Entire Home/Appt. are higher in </a:t>
            </a:r>
            <a:r>
              <a:rPr lang="en" sz="1300" b="1" u="sng">
                <a:solidFill>
                  <a:srgbClr val="38761D"/>
                </a:solidFill>
              </a:rPr>
              <a:t>Manhattan</a:t>
            </a:r>
            <a:r>
              <a:rPr lang="en" sz="1300" b="1">
                <a:solidFill>
                  <a:srgbClr val="38761D"/>
                </a:solidFill>
              </a:rPr>
              <a:t>.</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Private rooms are higher in </a:t>
            </a:r>
            <a:r>
              <a:rPr lang="en" sz="1300" b="1" u="sng">
                <a:solidFill>
                  <a:srgbClr val="38761D"/>
                </a:solidFill>
              </a:rPr>
              <a:t>Brooklyn.</a:t>
            </a:r>
            <a:endParaRPr sz="1300" b="1" u="sng">
              <a:solidFill>
                <a:srgbClr val="38761D"/>
              </a:solidFill>
            </a:endParaRPr>
          </a:p>
          <a:p>
            <a:pPr marL="457200" lvl="0" indent="-311150" algn="l" rtl="0">
              <a:spcBef>
                <a:spcPts val="1000"/>
              </a:spcBef>
              <a:spcAft>
                <a:spcPts val="1000"/>
              </a:spcAft>
              <a:buClr>
                <a:srgbClr val="38761D"/>
              </a:buClr>
              <a:buSzPts val="1300"/>
              <a:buAutoNum type="arabicPeriod"/>
            </a:pPr>
            <a:r>
              <a:rPr lang="en" sz="1300" b="1">
                <a:solidFill>
                  <a:srgbClr val="38761D"/>
                </a:solidFill>
              </a:rPr>
              <a:t>Shared rooms are higher in </a:t>
            </a:r>
            <a:r>
              <a:rPr lang="en" sz="1300" b="1" u="sng">
                <a:solidFill>
                  <a:srgbClr val="38761D"/>
                </a:solidFill>
              </a:rPr>
              <a:t>Manhattan</a:t>
            </a:r>
            <a:r>
              <a:rPr lang="en" sz="1300" b="1">
                <a:solidFill>
                  <a:srgbClr val="38761D"/>
                </a:solidFill>
              </a:rPr>
              <a:t>.</a:t>
            </a:r>
            <a:endParaRPr sz="1300" b="1">
              <a:solidFill>
                <a:srgbClr val="38761D"/>
              </a:solidFill>
            </a:endParaRPr>
          </a:p>
        </p:txBody>
      </p:sp>
      <p:sp>
        <p:nvSpPr>
          <p:cNvPr id="128" name="Google Shape;128;p19"/>
          <p:cNvSpPr txBox="1"/>
          <p:nvPr/>
        </p:nvSpPr>
        <p:spPr>
          <a:xfrm>
            <a:off x="0" y="0"/>
            <a:ext cx="5667600" cy="10773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Trebuchet MS"/>
                <a:ea typeface="Trebuchet MS"/>
                <a:cs typeface="Trebuchet MS"/>
                <a:sym typeface="Trebuchet MS"/>
              </a:rPr>
              <a:t>Which is the preferred location according to average best price?</a:t>
            </a:r>
            <a:endParaRPr sz="2900">
              <a:solidFill>
                <a:schemeClr val="lt1"/>
              </a:solidFill>
              <a:latin typeface="Trebuchet MS"/>
              <a:ea typeface="Trebuchet MS"/>
              <a:cs typeface="Trebuchet MS"/>
              <a:sym typeface="Trebuchet MS"/>
            </a:endParaRPr>
          </a:p>
        </p:txBody>
      </p:sp>
      <p:pic>
        <p:nvPicPr>
          <p:cNvPr id="129" name="Google Shape;129;p19"/>
          <p:cNvPicPr preferRelativeResize="0"/>
          <p:nvPr/>
        </p:nvPicPr>
        <p:blipFill rotWithShape="1">
          <a:blip r:embed="rId4">
            <a:alphaModFix/>
          </a:blip>
          <a:srcRect r="66510"/>
          <a:stretch/>
        </p:blipFill>
        <p:spPr>
          <a:xfrm>
            <a:off x="21300" y="1184300"/>
            <a:ext cx="3062301" cy="1968500"/>
          </a:xfrm>
          <a:prstGeom prst="rect">
            <a:avLst/>
          </a:prstGeom>
          <a:noFill/>
          <a:ln>
            <a:noFill/>
          </a:ln>
        </p:spPr>
      </p:pic>
      <p:pic>
        <p:nvPicPr>
          <p:cNvPr id="130" name="Google Shape;130;p19"/>
          <p:cNvPicPr preferRelativeResize="0"/>
          <p:nvPr/>
        </p:nvPicPr>
        <p:blipFill rotWithShape="1">
          <a:blip r:embed="rId4">
            <a:alphaModFix/>
          </a:blip>
          <a:srcRect l="33463" r="33751"/>
          <a:stretch/>
        </p:blipFill>
        <p:spPr>
          <a:xfrm>
            <a:off x="-53575" y="3103250"/>
            <a:ext cx="2997752" cy="1968500"/>
          </a:xfrm>
          <a:prstGeom prst="rect">
            <a:avLst/>
          </a:prstGeom>
          <a:noFill/>
          <a:ln>
            <a:noFill/>
          </a:ln>
        </p:spPr>
      </p:pic>
      <p:pic>
        <p:nvPicPr>
          <p:cNvPr id="131" name="Google Shape;131;p19"/>
          <p:cNvPicPr preferRelativeResize="0"/>
          <p:nvPr/>
        </p:nvPicPr>
        <p:blipFill rotWithShape="1">
          <a:blip r:embed="rId4">
            <a:alphaModFix/>
          </a:blip>
          <a:srcRect l="68333"/>
          <a:stretch/>
        </p:blipFill>
        <p:spPr>
          <a:xfrm>
            <a:off x="2872201" y="1184300"/>
            <a:ext cx="2895601" cy="1968500"/>
          </a:xfrm>
          <a:prstGeom prst="rect">
            <a:avLst/>
          </a:prstGeom>
          <a:noFill/>
          <a:ln>
            <a:noFill/>
          </a:ln>
        </p:spPr>
      </p:pic>
      <p:pic>
        <p:nvPicPr>
          <p:cNvPr id="132" name="Google Shape;132;p19"/>
          <p:cNvPicPr preferRelativeResize="0"/>
          <p:nvPr/>
        </p:nvPicPr>
        <p:blipFill>
          <a:blip r:embed="rId5">
            <a:alphaModFix/>
          </a:blip>
          <a:stretch>
            <a:fillRect/>
          </a:stretch>
        </p:blipFill>
        <p:spPr>
          <a:xfrm>
            <a:off x="2870675" y="3104513"/>
            <a:ext cx="2898648" cy="1965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38" name="Google Shape;138;p20"/>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39" name="Google Shape;139;p20"/>
          <p:cNvSpPr txBox="1"/>
          <p:nvPr/>
        </p:nvSpPr>
        <p:spPr>
          <a:xfrm>
            <a:off x="5606650" y="1584500"/>
            <a:ext cx="3437100" cy="31299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38761D"/>
              </a:buClr>
              <a:buSzPts val="1300"/>
              <a:buAutoNum type="arabicPeriod"/>
            </a:pPr>
            <a:r>
              <a:rPr lang="en" sz="1300" b="1">
                <a:solidFill>
                  <a:srgbClr val="38761D"/>
                </a:solidFill>
              </a:rPr>
              <a:t>Southern of </a:t>
            </a:r>
            <a:r>
              <a:rPr lang="en" sz="1300" b="1" u="sng">
                <a:solidFill>
                  <a:srgbClr val="38761D"/>
                </a:solidFill>
              </a:rPr>
              <a:t>Manhattan</a:t>
            </a:r>
            <a:r>
              <a:rPr lang="en" sz="1300" b="1">
                <a:solidFill>
                  <a:srgbClr val="38761D"/>
                </a:solidFill>
              </a:rPr>
              <a:t> and Northern of </a:t>
            </a:r>
            <a:r>
              <a:rPr lang="en" sz="1300" b="1" u="sng">
                <a:solidFill>
                  <a:srgbClr val="38761D"/>
                </a:solidFill>
              </a:rPr>
              <a:t>Brooklyn</a:t>
            </a:r>
            <a:r>
              <a:rPr lang="en" sz="1300" b="1">
                <a:solidFill>
                  <a:srgbClr val="38761D"/>
                </a:solidFill>
              </a:rPr>
              <a:t>  mostly has expensive properties.</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u="sng">
                <a:solidFill>
                  <a:srgbClr val="38761D"/>
                </a:solidFill>
              </a:rPr>
              <a:t>Manhattan</a:t>
            </a:r>
            <a:r>
              <a:rPr lang="en" sz="1300" b="1">
                <a:solidFill>
                  <a:srgbClr val="38761D"/>
                </a:solidFill>
              </a:rPr>
              <a:t>  has the maximum number of high price region.</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a:solidFill>
                  <a:srgbClr val="38761D"/>
                </a:solidFill>
              </a:rPr>
              <a:t>Private rooms and Apartments are mostly preferred by customers over shared.</a:t>
            </a:r>
            <a:endParaRPr sz="1300" b="1">
              <a:solidFill>
                <a:srgbClr val="38761D"/>
              </a:solidFill>
            </a:endParaRPr>
          </a:p>
          <a:p>
            <a:pPr marL="457200" lvl="0" indent="-311150" algn="l" rtl="0">
              <a:spcBef>
                <a:spcPts val="1000"/>
              </a:spcBef>
              <a:spcAft>
                <a:spcPts val="0"/>
              </a:spcAft>
              <a:buClr>
                <a:srgbClr val="38761D"/>
              </a:buClr>
              <a:buSzPts val="1300"/>
              <a:buAutoNum type="arabicPeriod"/>
            </a:pPr>
            <a:r>
              <a:rPr lang="en" sz="1300" b="1" u="sng">
                <a:solidFill>
                  <a:srgbClr val="38761D"/>
                </a:solidFill>
              </a:rPr>
              <a:t>Manhattan</a:t>
            </a:r>
            <a:r>
              <a:rPr lang="en" sz="1300" b="1">
                <a:solidFill>
                  <a:srgbClr val="38761D"/>
                </a:solidFill>
              </a:rPr>
              <a:t> has highest Private /Entire Apt rooms in combination followed by </a:t>
            </a:r>
            <a:r>
              <a:rPr lang="en" sz="1300" b="1" u="sng">
                <a:solidFill>
                  <a:srgbClr val="38761D"/>
                </a:solidFill>
              </a:rPr>
              <a:t>Brooklyn</a:t>
            </a:r>
            <a:r>
              <a:rPr lang="en" sz="1300" b="1">
                <a:solidFill>
                  <a:srgbClr val="38761D"/>
                </a:solidFill>
              </a:rPr>
              <a:t>.</a:t>
            </a:r>
            <a:endParaRPr sz="1300" b="1">
              <a:solidFill>
                <a:srgbClr val="38761D"/>
              </a:solidFill>
            </a:endParaRPr>
          </a:p>
          <a:p>
            <a:pPr marL="0" lvl="0" indent="0" algn="l" rtl="0">
              <a:spcBef>
                <a:spcPts val="1000"/>
              </a:spcBef>
              <a:spcAft>
                <a:spcPts val="0"/>
              </a:spcAft>
              <a:buNone/>
            </a:pPr>
            <a:endParaRPr sz="1500" b="1">
              <a:solidFill>
                <a:srgbClr val="38761D"/>
              </a:solidFill>
            </a:endParaRPr>
          </a:p>
        </p:txBody>
      </p:sp>
      <p:sp>
        <p:nvSpPr>
          <p:cNvPr id="140" name="Google Shape;140;p20"/>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Why Manhattan?</a:t>
            </a:r>
            <a:endParaRPr sz="3000">
              <a:solidFill>
                <a:schemeClr val="lt1"/>
              </a:solidFill>
              <a:latin typeface="Trebuchet MS"/>
              <a:ea typeface="Trebuchet MS"/>
              <a:cs typeface="Trebuchet MS"/>
              <a:sym typeface="Trebuchet MS"/>
            </a:endParaRPr>
          </a:p>
        </p:txBody>
      </p:sp>
      <p:pic>
        <p:nvPicPr>
          <p:cNvPr id="141" name="Google Shape;141;p20"/>
          <p:cNvPicPr preferRelativeResize="0"/>
          <p:nvPr/>
        </p:nvPicPr>
        <p:blipFill rotWithShape="1">
          <a:blip r:embed="rId4">
            <a:alphaModFix/>
          </a:blip>
          <a:srcRect r="68333"/>
          <a:stretch/>
        </p:blipFill>
        <p:spPr>
          <a:xfrm>
            <a:off x="-2500" y="1174500"/>
            <a:ext cx="2895599" cy="1988100"/>
          </a:xfrm>
          <a:prstGeom prst="rect">
            <a:avLst/>
          </a:prstGeom>
          <a:noFill/>
          <a:ln>
            <a:noFill/>
          </a:ln>
        </p:spPr>
      </p:pic>
      <p:pic>
        <p:nvPicPr>
          <p:cNvPr id="142" name="Google Shape;142;p20"/>
          <p:cNvPicPr preferRelativeResize="0"/>
          <p:nvPr/>
        </p:nvPicPr>
        <p:blipFill rotWithShape="1">
          <a:blip r:embed="rId4">
            <a:alphaModFix/>
          </a:blip>
          <a:srcRect l="34193" r="34139"/>
          <a:stretch/>
        </p:blipFill>
        <p:spPr>
          <a:xfrm>
            <a:off x="50100" y="3093450"/>
            <a:ext cx="2895599" cy="1988100"/>
          </a:xfrm>
          <a:prstGeom prst="rect">
            <a:avLst/>
          </a:prstGeom>
          <a:noFill/>
          <a:ln>
            <a:noFill/>
          </a:ln>
        </p:spPr>
      </p:pic>
      <p:pic>
        <p:nvPicPr>
          <p:cNvPr id="143" name="Google Shape;143;p20"/>
          <p:cNvPicPr preferRelativeResize="0"/>
          <p:nvPr/>
        </p:nvPicPr>
        <p:blipFill rotWithShape="1">
          <a:blip r:embed="rId4">
            <a:alphaModFix/>
          </a:blip>
          <a:srcRect l="67682" r="618" b="1107"/>
          <a:stretch/>
        </p:blipFill>
        <p:spPr>
          <a:xfrm>
            <a:off x="2869150" y="1185575"/>
            <a:ext cx="2898650" cy="1965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49" name="Google Shape;149;p21"/>
          <p:cNvSpPr txBox="1"/>
          <p:nvPr/>
        </p:nvSpPr>
        <p:spPr>
          <a:xfrm>
            <a:off x="5767800" y="1184300"/>
            <a:ext cx="337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0" name="Google Shape;150;p21"/>
          <p:cNvSpPr txBox="1"/>
          <p:nvPr/>
        </p:nvSpPr>
        <p:spPr>
          <a:xfrm>
            <a:off x="5606650" y="1584500"/>
            <a:ext cx="3437100" cy="2401200"/>
          </a:xfrm>
          <a:prstGeom prst="rect">
            <a:avLst/>
          </a:prstGeom>
          <a:noFill/>
          <a:ln>
            <a:noFill/>
          </a:ln>
        </p:spPr>
        <p:txBody>
          <a:bodyPr spcFirstLastPara="1" wrap="square" lIns="91425" tIns="91425" rIns="91425" bIns="91425" anchor="t" anchorCtr="0">
            <a:spAutoFit/>
          </a:bodyPr>
          <a:lstStyle/>
          <a:p>
            <a:pPr marL="457200" lvl="0" indent="-311150" algn="just" rtl="0">
              <a:spcBef>
                <a:spcPts val="1000"/>
              </a:spcBef>
              <a:spcAft>
                <a:spcPts val="0"/>
              </a:spcAft>
              <a:buClr>
                <a:srgbClr val="38761D"/>
              </a:buClr>
              <a:buSzPts val="1300"/>
              <a:buAutoNum type="arabicPeriod"/>
            </a:pPr>
            <a:r>
              <a:rPr lang="en" sz="1300" b="1">
                <a:solidFill>
                  <a:srgbClr val="38761D"/>
                </a:solidFill>
              </a:rPr>
              <a:t>High correlation number means high correlation between two variables.</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Number_of_reviews and reviews_per_month has correlation of 0.59(high).</a:t>
            </a:r>
            <a:endParaRPr sz="1300" b="1">
              <a:solidFill>
                <a:srgbClr val="38761D"/>
              </a:solidFill>
            </a:endParaRPr>
          </a:p>
          <a:p>
            <a:pPr marL="457200" lvl="0" indent="-311150" algn="just" rtl="0">
              <a:spcBef>
                <a:spcPts val="1000"/>
              </a:spcBef>
              <a:spcAft>
                <a:spcPts val="0"/>
              </a:spcAft>
              <a:buClr>
                <a:srgbClr val="38761D"/>
              </a:buClr>
              <a:buSzPts val="1300"/>
              <a:buAutoNum type="arabicPeriod"/>
            </a:pPr>
            <a:r>
              <a:rPr lang="en" sz="1300" b="1">
                <a:solidFill>
                  <a:srgbClr val="38761D"/>
                </a:solidFill>
              </a:rPr>
              <a:t>Host_id and minimum_nights has correlation of -0.019(low) </a:t>
            </a:r>
            <a:endParaRPr sz="1300" b="1">
              <a:solidFill>
                <a:srgbClr val="38761D"/>
              </a:solidFill>
            </a:endParaRPr>
          </a:p>
          <a:p>
            <a:pPr marL="0" lvl="0" indent="0" algn="just" rtl="0">
              <a:spcBef>
                <a:spcPts val="1000"/>
              </a:spcBef>
              <a:spcAft>
                <a:spcPts val="0"/>
              </a:spcAft>
              <a:buNone/>
            </a:pPr>
            <a:endParaRPr sz="1500" b="1">
              <a:solidFill>
                <a:srgbClr val="38761D"/>
              </a:solidFill>
            </a:endParaRPr>
          </a:p>
        </p:txBody>
      </p:sp>
      <p:sp>
        <p:nvSpPr>
          <p:cNvPr id="151" name="Google Shape;151;p21"/>
          <p:cNvSpPr txBox="1"/>
          <p:nvPr/>
        </p:nvSpPr>
        <p:spPr>
          <a:xfrm>
            <a:off x="0" y="0"/>
            <a:ext cx="5667600" cy="646500"/>
          </a:xfrm>
          <a:prstGeom prst="rect">
            <a:avLst/>
          </a:prstGeom>
          <a:solidFill>
            <a:srgbClr val="E06666"/>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Trebuchet MS"/>
                <a:ea typeface="Trebuchet MS"/>
                <a:cs typeface="Trebuchet MS"/>
                <a:sym typeface="Trebuchet MS"/>
              </a:rPr>
              <a:t>Correlation Matrix</a:t>
            </a:r>
            <a:endParaRPr sz="3000">
              <a:solidFill>
                <a:schemeClr val="lt1"/>
              </a:solidFill>
              <a:latin typeface="Trebuchet MS"/>
              <a:ea typeface="Trebuchet MS"/>
              <a:cs typeface="Trebuchet MS"/>
              <a:sym typeface="Trebuchet MS"/>
            </a:endParaRPr>
          </a:p>
        </p:txBody>
      </p:sp>
      <p:pic>
        <p:nvPicPr>
          <p:cNvPr id="152" name="Google Shape;152;p21"/>
          <p:cNvPicPr preferRelativeResize="0"/>
          <p:nvPr/>
        </p:nvPicPr>
        <p:blipFill>
          <a:blip r:embed="rId4">
            <a:alphaModFix/>
          </a:blip>
          <a:stretch>
            <a:fillRect/>
          </a:stretch>
        </p:blipFill>
        <p:spPr>
          <a:xfrm>
            <a:off x="0" y="1139825"/>
            <a:ext cx="5797296" cy="393192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1673</Words>
  <Application>Microsoft Office PowerPoint</Application>
  <PresentationFormat>On-screen Show (16:9)</PresentationFormat>
  <Paragraphs>230</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Montserrat</vt:lpstr>
      <vt:lpstr>Oswald SemiBold</vt:lpstr>
      <vt:lpstr>Trebuchet MS</vt:lpstr>
      <vt:lpstr>Roboto</vt:lpstr>
      <vt:lpstr>Caveat</vt:lpstr>
      <vt:lpstr>Simple Light</vt:lpstr>
      <vt:lpstr>Capstone Project Airbnb Bookings Analysis   By   Data Science Trainee, AlmaBetter Bengaluru, India  </vt:lpstr>
      <vt:lpstr>Airbnb, as in “Air Bed and Breakfast,” is a service that allows property owners to rent out their spaces/condos to travelers looking for a place to stay. Airbnb was started in 2008 by Brian Chesky and Joe Gebbia, based in San Francisco California.The platform is accessible via website and mobile app.</vt:lpstr>
      <vt:lpstr>Since 2008, guests and hosts have used Airbnb to expand on traveling possibilities and present a more unique, personalized way of experiencing the world.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vt:lpstr>
      <vt:lpstr>Slide 4</vt:lpstr>
      <vt:lpstr>Slide 5</vt:lpstr>
      <vt:lpstr>Which is the prefered location according to average best price? Where are most of the hosts located? The highest and lowest rent paying locations by customers Most Popular/demanded host based on reviews and availability 365 days Establishing relation between neighbourhood group and availability of rooms. Which are the top hosts, neighbourhoods, neighbourhood groups based on their turnover? Room type selection based on price, availability on 365 days. Top ten neighbourhood based on listing price. Distribution of properties based on Mandatory stays. Type of Visit based on Mandatory stay allowed for single booking.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Datasets have limiting attributes to classify various categories of properties. Customer experiential and Category wise ratings for Hosts seemed to be missing which could have played an important role in identifying Star Hosts. A lot of guest information were missing like Purpose of Visit, Number of Guests, which could have given a sense of understanding about the relation of customer footfall and neighbourhoods. Key attributes of properties like Number of Beds, Closets, Bathrooms, Gym, Sauna, Property Age, Distances from nearest Hospitals, Shopping Complexes, Airport, Station were missing.     </vt:lpstr>
      <vt:lpstr>Manhattan and Brooklyn are the posh areas in NY as  there is  maximum footfall and properties based on prices and listings are are on the higher side. Manhattan and Brooklyn have the highest number of hosts. Manhattan has highest number of Private rooms and Entire House/Apt. in culmination followed by Brooklyn. Highest accommodations of 10,000 USD are available in Manhattan, Brooklyn and Queens. Most popular hosts are Sonder, Blueground ,Kara to name a few based on number of reviews and calculated host listing counts. Staten Island seems more available for booking throughout the year compared to other neighbourhoods.     </vt:lpstr>
      <vt:lpstr>Sonder,Blueground ,Sally are some of the top hosts based on their turnover. Financial District, Midtown, Chelsea are some of the top neighbourhood based on their turnover. Shared rooms are mostly available over other room types and Entire Home /Apt which has the highest proportion of room share are mostly on the expensive ends. Fort Wadsworth and Woodrow are expensive neighbourhood based on median listed price belonging to Staten Island. Most hosts allow a minimum 5 nights mandatory stay for single booking but the average increases in case of Manhattan, Brooklyn and Queens. Bronx and Staten Island are mostly preferred for Shorter visits and onwards and others are for slightly longer stays.     </vt:lpstr>
      <vt:lpstr>Manhattan being the star neighbourhood we can roll down a lot of festive offers encouraging longer stays during Christmas and coming up with loyalty cards for frequent visitors which can also work for Brooklyn and Queens. The star hosts should be incentivised to encourage them to maintain the properties and services  as per the company standards. Staten Island and Bronx can have discounts encouraging students to stay for a longer period.It can also have frequent check in cards for people from low income groups visiting regularly by  offering good incentives and coupons. Some local tours can be clubbed during longer visits encouraging customers to stay longer and prefer their stays.     </vt:lpstr>
      <vt:lpstr>EDA Capstone Project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   By   Data Science Trainee, AlmaBetter Bengaluru, India  </dc:title>
  <cp:lastModifiedBy>mech17-pc3</cp:lastModifiedBy>
  <cp:revision>2</cp:revision>
  <dcterms:modified xsi:type="dcterms:W3CDTF">2022-08-29T07:46:38Z</dcterms:modified>
</cp:coreProperties>
</file>