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Karl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AFFB99-140E-4B97-B635-9DE7ED94F457}">
  <a:tblStyle styleId="{6BAFFB99-140E-4B97-B635-9DE7ED94F4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Karla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arl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boldItalic.fntdata"/><Relationship Id="rId30" Type="http://schemas.openxmlformats.org/officeDocument/2006/relationships/font" Target="fonts/Karl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23498405a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23498405a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423498405a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084efdc7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6084efdc7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6084efdc7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02c870b20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02c870b20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602c870b20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02c870b2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02c870b2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602c870b2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aad22fd0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aad22fd0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8aad22fd0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02c870b2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02c870b2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602c870b20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768509da1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768509da1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768509da1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768509da1f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768509da1f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768509da1f_1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768509da1f_1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768509da1f_1_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768509da1f_1_2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585bee376f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585bee376f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585bee376f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85bee376f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85bee376f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585bee376f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42b37cc9f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42b37cc9f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542b37cc9f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42b37cc9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42b37cc9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542b37cc9f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42b37cc9f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42b37cc9f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542b37cc9f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85bee376f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85bee376f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585bee376f_1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85bee376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85bee376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585bee376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85bee376f_1_17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85bee376f_1_17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585bee376f_1_17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02c870b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02c870b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602c870b2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5448051" y="2118692"/>
            <a:ext cx="1296000" cy="64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AI-5</a:t>
            </a:r>
            <a:endParaRPr b="1" i="0" sz="18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83039" y="2843265"/>
            <a:ext cx="82077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AC295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544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32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Productionizing AI (MLOps)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42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Pavlos Protopapas &amp; Shivas Jayaram</a:t>
            </a:r>
            <a:endParaRPr sz="2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408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07125" y="4742935"/>
            <a:ext cx="1640331" cy="164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0" y="772160"/>
            <a:ext cx="12192000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" name="Google Shape;63;p14"/>
          <p:cNvGrpSpPr/>
          <p:nvPr/>
        </p:nvGrpSpPr>
        <p:grpSpPr>
          <a:xfrm>
            <a:off x="-95927" y="6614893"/>
            <a:ext cx="806577" cy="348120"/>
            <a:chOff x="618970" y="6019573"/>
            <a:chExt cx="936900" cy="561846"/>
          </a:xfrm>
        </p:grpSpPr>
        <p:sp>
          <p:nvSpPr>
            <p:cNvPr id="64" name="Google Shape;64;p14"/>
            <p:cNvSpPr/>
            <p:nvPr/>
          </p:nvSpPr>
          <p:spPr>
            <a:xfrm>
              <a:off x="675860" y="6019573"/>
              <a:ext cx="873900" cy="4371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618970" y="6070520"/>
              <a:ext cx="936900" cy="5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n-US" sz="1000">
                  <a:solidFill>
                    <a:schemeClr val="lt1"/>
                  </a:solidFill>
                </a:rPr>
                <a:t>AI-5</a:t>
              </a:r>
              <a:endParaRPr b="1" i="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/>
        </p:nvSpPr>
        <p:spPr>
          <a:xfrm>
            <a:off x="4522575" y="6635063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7F7F7F"/>
                </a:solidFill>
              </a:rPr>
              <a:t>Protopapas, Jayaram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ode/hsankesara/image-captioning/log" TargetMode="External"/><Relationship Id="rId4" Type="http://schemas.openxmlformats.org/officeDocument/2006/relationships/hyperlink" Target="https://paperswithcode.com/dataset/coco" TargetMode="External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543311" y="526254"/>
            <a:ext cx="110058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latin typeface="Roboto"/>
                <a:ea typeface="Roboto"/>
                <a:cs typeface="Roboto"/>
                <a:sym typeface="Roboto"/>
              </a:rPr>
              <a:t>Image Caption Generator - Project Outline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810025" y="3797925"/>
            <a:ext cx="4789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EDA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700" y="2509825"/>
            <a:ext cx="5363349" cy="25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38" y="925175"/>
            <a:ext cx="4829175" cy="56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5583550" y="1491000"/>
            <a:ext cx="586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Dictionary size</a:t>
            </a:r>
            <a:r>
              <a:rPr lang="en-US" sz="2100"/>
              <a:t>: 5000</a:t>
            </a:r>
            <a:endParaRPr sz="2100"/>
          </a:p>
        </p:txBody>
      </p:sp>
      <p:sp>
        <p:nvSpPr>
          <p:cNvPr id="182" name="Google Shape;182;p24"/>
          <p:cNvSpPr txBox="1"/>
          <p:nvPr/>
        </p:nvSpPr>
        <p:spPr>
          <a:xfrm>
            <a:off x="7032350" y="5608450"/>
            <a:ext cx="308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Distribution of top 500 words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Preprocessing</a:t>
            </a:r>
            <a:endParaRPr sz="3000"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57235" y="1253406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Preprocessing of Images:</a:t>
            </a:r>
            <a:endParaRPr sz="2400"/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/>
              <a:t>Applied data augmentation</a:t>
            </a:r>
            <a:endParaRPr sz="2200"/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/>
              <a:t>Initial</a:t>
            </a:r>
            <a:r>
              <a:rPr lang="en-US" sz="2200"/>
              <a:t> Implementation:</a:t>
            </a:r>
            <a:endParaRPr sz="2200"/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/>
              <a:t>Each Image was compressed to (60,60,3)</a:t>
            </a:r>
            <a:endParaRPr sz="2000"/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/>
              <a:t>After understanding of RAM consumption:</a:t>
            </a:r>
            <a:endParaRPr sz="2200"/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/>
              <a:t>Each Image was compressed to (120,120,3)</a:t>
            </a:r>
            <a:endParaRPr sz="2000"/>
          </a:p>
          <a:p>
            <a:pPr indent="0" lvl="0" marL="13716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81000" lvl="0" marL="4572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Preprocessing of Text:</a:t>
            </a:r>
            <a:endParaRPr sz="2400"/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/>
              <a:t>Initial Implementation:</a:t>
            </a:r>
            <a:endParaRPr sz="2200"/>
          </a:p>
          <a:p>
            <a:pPr indent="-3683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000"/>
              <a:t>Text was preprocessed to remove unwanted characters.</a:t>
            </a:r>
            <a:endParaRPr sz="2000"/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/>
              <a:t>After Understanding the varying text length of captions:</a:t>
            </a:r>
            <a:endParaRPr sz="2200"/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/>
              <a:t>Text &gt;15 length and text &lt;5 length were removed for less sparsity.</a:t>
            </a:r>
            <a:endParaRPr sz="2000"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5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Model</a:t>
            </a:r>
            <a:endParaRPr sz="3000"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C0C0C"/>
                </a:solidFill>
              </a:rPr>
              <a:t>Computer vision task:</a:t>
            </a:r>
            <a:endParaRPr sz="2400">
              <a:solidFill>
                <a:srgbClr val="0C0C0C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0C0C"/>
              </a:buClr>
              <a:buSzPts val="2200"/>
              <a:buChar char="●"/>
            </a:pPr>
            <a:r>
              <a:rPr lang="en-US" sz="2200">
                <a:solidFill>
                  <a:srgbClr val="0C0C0C"/>
                </a:solidFill>
              </a:rPr>
              <a:t>Small, Medium, Large CNN based models</a:t>
            </a:r>
            <a:endParaRPr sz="2200">
              <a:solidFill>
                <a:srgbClr val="0C0C0C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200"/>
              <a:buChar char="●"/>
            </a:pPr>
            <a:r>
              <a:rPr lang="en-US" sz="2200">
                <a:solidFill>
                  <a:srgbClr val="0C0C0C"/>
                </a:solidFill>
              </a:rPr>
              <a:t>Transfer learning: Resnet50 model</a:t>
            </a:r>
            <a:endParaRPr sz="22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</a:rPr>
              <a:t>Language</a:t>
            </a:r>
            <a:r>
              <a:rPr lang="en-US" sz="2400">
                <a:solidFill>
                  <a:srgbClr val="0C0C0C"/>
                </a:solidFill>
              </a:rPr>
              <a:t> modeling task:</a:t>
            </a:r>
            <a:endParaRPr sz="2400">
              <a:solidFill>
                <a:srgbClr val="0C0C0C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0C0C"/>
              </a:buClr>
              <a:buSzPts val="2200"/>
              <a:buChar char="●"/>
            </a:pPr>
            <a:r>
              <a:rPr lang="en-US" sz="2200">
                <a:solidFill>
                  <a:srgbClr val="0C0C0C"/>
                </a:solidFill>
              </a:rPr>
              <a:t>RNN,LSTM</a:t>
            </a:r>
            <a:endParaRPr sz="22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C0C0C"/>
              </a:solidFill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5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5279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Model Architecture</a:t>
            </a:r>
            <a:endParaRPr sz="3000"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5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24425"/>
            <a:ext cx="11887202" cy="489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Models - Training Results</a:t>
            </a:r>
            <a:endParaRPr sz="3000"/>
          </a:p>
        </p:txBody>
      </p:sp>
      <p:graphicFrame>
        <p:nvGraphicFramePr>
          <p:cNvPr id="213" name="Google Shape;213;p28"/>
          <p:cNvGraphicFramePr/>
          <p:nvPr/>
        </p:nvGraphicFramePr>
        <p:xfrm>
          <a:off x="707150" y="122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{6BAFFB99-140E-4B97-B635-9DE7ED94F457}</a:tableStyleId>
              </a:tblPr>
              <a:tblGrid>
                <a:gridCol w="602550"/>
                <a:gridCol w="1944350"/>
                <a:gridCol w="788925"/>
                <a:gridCol w="1534350"/>
                <a:gridCol w="1217550"/>
                <a:gridCol w="938025"/>
                <a:gridCol w="1012525"/>
                <a:gridCol w="1143000"/>
                <a:gridCol w="99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S.no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Model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Epochs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Data subset size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Learning rate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Optimizer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Batch_size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Accuracy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Loss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CNN2D </a:t>
                      </a:r>
                      <a:r>
                        <a:rPr lang="en-US" sz="1300"/>
                        <a:t>4 Layer</a:t>
                      </a:r>
                      <a:r>
                        <a:rPr lang="en-US" sz="1300"/>
                        <a:t> + LSTM 1 Layer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10000 Images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27%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2.93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CNN2D 6 Layer + LSTM 1 Layer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10000 Images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28%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2.84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CNN2D 8 Layer + LSTM 1 Layer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20000 Images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29%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2.85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Resnet50 + LSTM 1 Layer (preserving all weights of conv layers 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20000 Images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28%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2.83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Resnet50 + LSTM 1 Layer (training last convolution layer)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20000 Images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2.724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Google Shape;214;p28"/>
          <p:cNvSpPr txBox="1"/>
          <p:nvPr/>
        </p:nvSpPr>
        <p:spPr>
          <a:xfrm>
            <a:off x="707150" y="5180775"/>
            <a:ext cx="1017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Above accuracy measure is the measure of how good the model is predicting new word but since each image has 5 different captions accuracy could go down. Will come </a:t>
            </a:r>
            <a:r>
              <a:rPr lang="en-US"/>
              <a:t>with</a:t>
            </a:r>
            <a:r>
              <a:rPr lang="en-US"/>
              <a:t> more reliable accuracy measure.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5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Screenflow &amp; Wireframes</a:t>
            </a:r>
            <a:endParaRPr/>
          </a:p>
        </p:txBody>
      </p:sp>
      <p:grpSp>
        <p:nvGrpSpPr>
          <p:cNvPr id="222" name="Google Shape;222;p29"/>
          <p:cNvGrpSpPr/>
          <p:nvPr/>
        </p:nvGrpSpPr>
        <p:grpSpPr>
          <a:xfrm>
            <a:off x="322627" y="1597960"/>
            <a:ext cx="3320365" cy="2799688"/>
            <a:chOff x="470582" y="1198500"/>
            <a:chExt cx="2490336" cy="2099819"/>
          </a:xfrm>
        </p:grpSpPr>
        <p:grpSp>
          <p:nvGrpSpPr>
            <p:cNvPr id="223" name="Google Shape;223;p29"/>
            <p:cNvGrpSpPr/>
            <p:nvPr/>
          </p:nvGrpSpPr>
          <p:grpSpPr>
            <a:xfrm>
              <a:off x="470582" y="1198500"/>
              <a:ext cx="2490336" cy="2099819"/>
              <a:chOff x="470582" y="1198500"/>
              <a:chExt cx="2490336" cy="2099819"/>
            </a:xfrm>
          </p:grpSpPr>
          <p:grpSp>
            <p:nvGrpSpPr>
              <p:cNvPr id="224" name="Google Shape;224;p29"/>
              <p:cNvGrpSpPr/>
              <p:nvPr/>
            </p:nvGrpSpPr>
            <p:grpSpPr>
              <a:xfrm>
                <a:off x="470582" y="1198500"/>
                <a:ext cx="2490336" cy="2099819"/>
                <a:chOff x="1308750" y="2036825"/>
                <a:chExt cx="2487600" cy="2101500"/>
              </a:xfrm>
            </p:grpSpPr>
            <p:grpSp>
              <p:nvGrpSpPr>
                <p:cNvPr id="225" name="Google Shape;225;p29"/>
                <p:cNvGrpSpPr/>
                <p:nvPr/>
              </p:nvGrpSpPr>
              <p:grpSpPr>
                <a:xfrm>
                  <a:off x="1308750" y="2036825"/>
                  <a:ext cx="2487600" cy="338100"/>
                  <a:chOff x="1308750" y="2036825"/>
                  <a:chExt cx="2487600" cy="338100"/>
                </a:xfrm>
              </p:grpSpPr>
              <p:sp>
                <p:nvSpPr>
                  <p:cNvPr id="226" name="Google Shape;226;p29"/>
                  <p:cNvSpPr/>
                  <p:nvPr/>
                </p:nvSpPr>
                <p:spPr>
                  <a:xfrm>
                    <a:off x="1308750" y="2036825"/>
                    <a:ext cx="2487600" cy="3381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C2C2C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pic>
                <p:nvPicPr>
                  <p:cNvPr id="227" name="Google Shape;227;p29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1384950" y="2108675"/>
                    <a:ext cx="231525" cy="194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228" name="Google Shape;228;p29"/>
                <p:cNvSpPr/>
                <p:nvPr/>
              </p:nvSpPr>
              <p:spPr>
                <a:xfrm>
                  <a:off x="1308750" y="2374925"/>
                  <a:ext cx="2487600" cy="1763400"/>
                </a:xfrm>
                <a:prstGeom prst="rect">
                  <a:avLst/>
                </a:prstGeom>
                <a:solidFill>
                  <a:srgbClr val="F2F2F2"/>
                </a:solidFill>
                <a:ln cap="flat" cmpd="sng" w="9525">
                  <a:solidFill>
                    <a:srgbClr val="C2C2C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9" name="Google Shape;229;p29"/>
              <p:cNvSpPr txBox="1"/>
              <p:nvPr/>
            </p:nvSpPr>
            <p:spPr>
              <a:xfrm>
                <a:off x="844000" y="1278825"/>
                <a:ext cx="1998900" cy="1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434343"/>
                    </a:solidFill>
                  </a:rPr>
                  <a:t>Image Caption Generator</a:t>
                </a:r>
                <a:endParaRPr b="1" sz="1300">
                  <a:solidFill>
                    <a:srgbClr val="434343"/>
                  </a:solidFill>
                </a:endParaRPr>
              </a:p>
            </p:txBody>
          </p:sp>
        </p:grpSp>
        <p:pic>
          <p:nvPicPr>
            <p:cNvPr id="230" name="Google Shape;230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91075" y="1908100"/>
              <a:ext cx="1037000" cy="103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29"/>
            <p:cNvSpPr/>
            <p:nvPr/>
          </p:nvSpPr>
          <p:spPr>
            <a:xfrm>
              <a:off x="1203625" y="2951025"/>
              <a:ext cx="803400" cy="2079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UPLOAD</a:t>
              </a:r>
              <a:endParaRPr sz="1300"/>
            </a:p>
          </p:txBody>
        </p:sp>
        <p:sp>
          <p:nvSpPr>
            <p:cNvPr id="232" name="Google Shape;232;p29"/>
            <p:cNvSpPr txBox="1"/>
            <p:nvPr/>
          </p:nvSpPr>
          <p:spPr>
            <a:xfrm>
              <a:off x="764125" y="1651075"/>
              <a:ext cx="17994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666666"/>
                  </a:solidFill>
                </a:rPr>
                <a:t>Upload a photo or take a picture</a:t>
              </a:r>
              <a:endParaRPr sz="1100">
                <a:solidFill>
                  <a:srgbClr val="666666"/>
                </a:solidFill>
              </a:endParaRPr>
            </a:p>
          </p:txBody>
        </p:sp>
      </p:grpSp>
      <p:grpSp>
        <p:nvGrpSpPr>
          <p:cNvPr id="233" name="Google Shape;233;p29"/>
          <p:cNvGrpSpPr/>
          <p:nvPr/>
        </p:nvGrpSpPr>
        <p:grpSpPr>
          <a:xfrm>
            <a:off x="4702777" y="975810"/>
            <a:ext cx="3320365" cy="2799688"/>
            <a:chOff x="470582" y="1198500"/>
            <a:chExt cx="2490336" cy="2099819"/>
          </a:xfrm>
        </p:grpSpPr>
        <p:grpSp>
          <p:nvGrpSpPr>
            <p:cNvPr id="234" name="Google Shape;234;p29"/>
            <p:cNvGrpSpPr/>
            <p:nvPr/>
          </p:nvGrpSpPr>
          <p:grpSpPr>
            <a:xfrm>
              <a:off x="470582" y="1198500"/>
              <a:ext cx="2490336" cy="2099819"/>
              <a:chOff x="1308750" y="2036825"/>
              <a:chExt cx="2487600" cy="2101500"/>
            </a:xfrm>
          </p:grpSpPr>
          <p:grpSp>
            <p:nvGrpSpPr>
              <p:cNvPr id="235" name="Google Shape;235;p29"/>
              <p:cNvGrpSpPr/>
              <p:nvPr/>
            </p:nvGrpSpPr>
            <p:grpSpPr>
              <a:xfrm>
                <a:off x="1308750" y="2036825"/>
                <a:ext cx="2487600" cy="338100"/>
                <a:chOff x="1308750" y="2036825"/>
                <a:chExt cx="2487600" cy="338100"/>
              </a:xfrm>
            </p:grpSpPr>
            <p:sp>
              <p:nvSpPr>
                <p:cNvPr id="236" name="Google Shape;236;p29"/>
                <p:cNvSpPr/>
                <p:nvPr/>
              </p:nvSpPr>
              <p:spPr>
                <a:xfrm>
                  <a:off x="1308750" y="2036825"/>
                  <a:ext cx="2487600" cy="338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C2C2C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237" name="Google Shape;237;p29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384950" y="2108675"/>
                  <a:ext cx="231525" cy="194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38" name="Google Shape;238;p29"/>
              <p:cNvSpPr/>
              <p:nvPr/>
            </p:nvSpPr>
            <p:spPr>
              <a:xfrm>
                <a:off x="1308750" y="2374925"/>
                <a:ext cx="2487600" cy="17634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" name="Google Shape;239;p29"/>
            <p:cNvSpPr txBox="1"/>
            <p:nvPr/>
          </p:nvSpPr>
          <p:spPr>
            <a:xfrm>
              <a:off x="844000" y="1278825"/>
              <a:ext cx="1998900" cy="1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434343"/>
                  </a:solidFill>
                </a:rPr>
                <a:t>Image Caption Generator</a:t>
              </a:r>
              <a:endParaRPr b="1" sz="1300">
                <a:solidFill>
                  <a:srgbClr val="434343"/>
                </a:solidFill>
              </a:endParaRPr>
            </a:p>
          </p:txBody>
        </p:sp>
      </p:grpSp>
      <p:pic>
        <p:nvPicPr>
          <p:cNvPr id="240" name="Google Shape;24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7075" y="1802600"/>
            <a:ext cx="2031775" cy="13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/>
          <p:nvPr/>
        </p:nvSpPr>
        <p:spPr>
          <a:xfrm>
            <a:off x="5347013" y="3320400"/>
            <a:ext cx="2031900" cy="217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Generate Captions</a:t>
            </a:r>
            <a:endParaRPr sz="1300"/>
          </a:p>
        </p:txBody>
      </p:sp>
      <p:grpSp>
        <p:nvGrpSpPr>
          <p:cNvPr id="242" name="Google Shape;242;p29"/>
          <p:cNvGrpSpPr/>
          <p:nvPr/>
        </p:nvGrpSpPr>
        <p:grpSpPr>
          <a:xfrm>
            <a:off x="8744077" y="1597960"/>
            <a:ext cx="3320365" cy="2799688"/>
            <a:chOff x="470582" y="1198500"/>
            <a:chExt cx="2490336" cy="2099819"/>
          </a:xfrm>
        </p:grpSpPr>
        <p:grpSp>
          <p:nvGrpSpPr>
            <p:cNvPr id="243" name="Google Shape;243;p29"/>
            <p:cNvGrpSpPr/>
            <p:nvPr/>
          </p:nvGrpSpPr>
          <p:grpSpPr>
            <a:xfrm>
              <a:off x="470582" y="1198500"/>
              <a:ext cx="2490336" cy="2099819"/>
              <a:chOff x="1308750" y="2036825"/>
              <a:chExt cx="2487600" cy="2101500"/>
            </a:xfrm>
          </p:grpSpPr>
          <p:grpSp>
            <p:nvGrpSpPr>
              <p:cNvPr id="244" name="Google Shape;244;p29"/>
              <p:cNvGrpSpPr/>
              <p:nvPr/>
            </p:nvGrpSpPr>
            <p:grpSpPr>
              <a:xfrm>
                <a:off x="1308750" y="2036825"/>
                <a:ext cx="2487600" cy="338100"/>
                <a:chOff x="1308750" y="2036825"/>
                <a:chExt cx="2487600" cy="338100"/>
              </a:xfrm>
            </p:grpSpPr>
            <p:sp>
              <p:nvSpPr>
                <p:cNvPr id="245" name="Google Shape;245;p29"/>
                <p:cNvSpPr/>
                <p:nvPr/>
              </p:nvSpPr>
              <p:spPr>
                <a:xfrm>
                  <a:off x="1308750" y="2036825"/>
                  <a:ext cx="2487600" cy="338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C2C2C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246" name="Google Shape;246;p29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384950" y="2108675"/>
                  <a:ext cx="231525" cy="194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47" name="Google Shape;247;p29"/>
              <p:cNvSpPr/>
              <p:nvPr/>
            </p:nvSpPr>
            <p:spPr>
              <a:xfrm>
                <a:off x="1308750" y="2374925"/>
                <a:ext cx="2487600" cy="17634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8" name="Google Shape;248;p29"/>
            <p:cNvSpPr txBox="1"/>
            <p:nvPr/>
          </p:nvSpPr>
          <p:spPr>
            <a:xfrm>
              <a:off x="844000" y="1278825"/>
              <a:ext cx="1998900" cy="1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434343"/>
                  </a:solidFill>
                </a:rPr>
                <a:t>Image Caption Generator</a:t>
              </a:r>
              <a:endParaRPr b="1" sz="1300">
                <a:solidFill>
                  <a:srgbClr val="434343"/>
                </a:solidFill>
              </a:endParaRPr>
            </a:p>
          </p:txBody>
        </p:sp>
      </p:grpSp>
      <p:pic>
        <p:nvPicPr>
          <p:cNvPr id="249" name="Google Shape;24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8375" y="2424750"/>
            <a:ext cx="2031775" cy="13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9056813" y="3777900"/>
            <a:ext cx="269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Two dogs playing together on beach .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51" name="Google Shape;251;p29"/>
          <p:cNvCxnSpPr>
            <a:stCxn id="230" idx="3"/>
            <a:endCxn id="238" idx="1"/>
          </p:cNvCxnSpPr>
          <p:nvPr/>
        </p:nvCxnSpPr>
        <p:spPr>
          <a:xfrm flipH="1" rot="10800000">
            <a:off x="2532563" y="2600886"/>
            <a:ext cx="2170200" cy="634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9"/>
          <p:cNvCxnSpPr>
            <a:endCxn id="247" idx="1"/>
          </p:cNvCxnSpPr>
          <p:nvPr/>
        </p:nvCxnSpPr>
        <p:spPr>
          <a:xfrm>
            <a:off x="7378777" y="2464319"/>
            <a:ext cx="1365300" cy="758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3" name="Google Shape;25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0625" y="64865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269250" y="90725"/>
            <a:ext cx="10780800" cy="5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Architecture</a:t>
            </a:r>
            <a:endParaRPr/>
          </a:p>
        </p:txBody>
      </p:sp>
      <p:sp>
        <p:nvSpPr>
          <p:cNvPr id="260" name="Google Shape;260;p3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1" name="Google Shape;261;p30"/>
          <p:cNvGrpSpPr/>
          <p:nvPr/>
        </p:nvGrpSpPr>
        <p:grpSpPr>
          <a:xfrm>
            <a:off x="325523" y="703315"/>
            <a:ext cx="11433714" cy="1079503"/>
            <a:chOff x="1463375" y="231704"/>
            <a:chExt cx="8575500" cy="1181721"/>
          </a:xfrm>
        </p:grpSpPr>
        <p:sp>
          <p:nvSpPr>
            <p:cNvPr id="262" name="Google Shape;262;p30"/>
            <p:cNvSpPr/>
            <p:nvPr/>
          </p:nvSpPr>
          <p:spPr>
            <a:xfrm>
              <a:off x="1463375" y="579425"/>
              <a:ext cx="8575500" cy="8340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63" name="Google Shape;263;p30"/>
            <p:cNvSpPr txBox="1"/>
            <p:nvPr/>
          </p:nvSpPr>
          <p:spPr>
            <a:xfrm>
              <a:off x="1495233" y="231704"/>
              <a:ext cx="742800" cy="2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Process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00" y="1160323"/>
            <a:ext cx="548966" cy="4391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30"/>
          <p:cNvGrpSpPr/>
          <p:nvPr/>
        </p:nvGrpSpPr>
        <p:grpSpPr>
          <a:xfrm>
            <a:off x="325500" y="5133588"/>
            <a:ext cx="11480113" cy="1424531"/>
            <a:chOff x="1996775" y="345000"/>
            <a:chExt cx="8610300" cy="1068425"/>
          </a:xfrm>
        </p:grpSpPr>
        <p:sp>
          <p:nvSpPr>
            <p:cNvPr id="266" name="Google Shape;266;p30"/>
            <p:cNvSpPr/>
            <p:nvPr/>
          </p:nvSpPr>
          <p:spPr>
            <a:xfrm>
              <a:off x="1996775" y="579425"/>
              <a:ext cx="8610300" cy="834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67" name="Google Shape;267;p30"/>
            <p:cNvSpPr txBox="1"/>
            <p:nvPr/>
          </p:nvSpPr>
          <p:spPr>
            <a:xfrm>
              <a:off x="1996775" y="345000"/>
              <a:ext cx="979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State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grpSp>
        <p:nvGrpSpPr>
          <p:cNvPr id="268" name="Google Shape;268;p30"/>
          <p:cNvGrpSpPr/>
          <p:nvPr/>
        </p:nvGrpSpPr>
        <p:grpSpPr>
          <a:xfrm>
            <a:off x="7007361" y="5614226"/>
            <a:ext cx="1420764" cy="795080"/>
            <a:chOff x="6170075" y="4210775"/>
            <a:chExt cx="1065600" cy="596325"/>
          </a:xfrm>
        </p:grpSpPr>
        <p:pic>
          <p:nvPicPr>
            <p:cNvPr id="269" name="Google Shape;269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74913" y="4210775"/>
              <a:ext cx="411718" cy="32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30"/>
            <p:cNvSpPr txBox="1"/>
            <p:nvPr/>
          </p:nvSpPr>
          <p:spPr>
            <a:xfrm>
              <a:off x="6170075" y="4580000"/>
              <a:ext cx="1065600" cy="2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Model Store</a:t>
              </a:r>
              <a:endParaRPr sz="1300"/>
            </a:p>
          </p:txBody>
        </p:sp>
      </p:grpSp>
      <p:grpSp>
        <p:nvGrpSpPr>
          <p:cNvPr id="271" name="Google Shape;271;p30"/>
          <p:cNvGrpSpPr/>
          <p:nvPr/>
        </p:nvGrpSpPr>
        <p:grpSpPr>
          <a:xfrm>
            <a:off x="2943491" y="5614226"/>
            <a:ext cx="1420764" cy="795080"/>
            <a:chOff x="2283875" y="4210775"/>
            <a:chExt cx="1065600" cy="596325"/>
          </a:xfrm>
        </p:grpSpPr>
        <p:pic>
          <p:nvPicPr>
            <p:cNvPr id="272" name="Google Shape;272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41850" y="4210775"/>
              <a:ext cx="288225" cy="32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30"/>
            <p:cNvSpPr txBox="1"/>
            <p:nvPr/>
          </p:nvSpPr>
          <p:spPr>
            <a:xfrm>
              <a:off x="2283875" y="4580000"/>
              <a:ext cx="1065600" cy="2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Database</a:t>
              </a:r>
              <a:endParaRPr sz="1300"/>
            </a:p>
          </p:txBody>
        </p:sp>
      </p:grpSp>
      <p:grpSp>
        <p:nvGrpSpPr>
          <p:cNvPr id="274" name="Google Shape;274;p30"/>
          <p:cNvGrpSpPr/>
          <p:nvPr/>
        </p:nvGrpSpPr>
        <p:grpSpPr>
          <a:xfrm>
            <a:off x="325509" y="1917019"/>
            <a:ext cx="11433739" cy="3163555"/>
            <a:chOff x="244138" y="1437800"/>
            <a:chExt cx="8575519" cy="2372726"/>
          </a:xfrm>
        </p:grpSpPr>
        <p:sp>
          <p:nvSpPr>
            <p:cNvPr id="275" name="Google Shape;275;p30"/>
            <p:cNvSpPr/>
            <p:nvPr/>
          </p:nvSpPr>
          <p:spPr>
            <a:xfrm rot="-5400000">
              <a:off x="3466456" y="-1542674"/>
              <a:ext cx="2130900" cy="8575500"/>
            </a:xfrm>
            <a:prstGeom prst="corner">
              <a:avLst>
                <a:gd fmla="val 123608" name="adj1"/>
                <a:gd fmla="val 100000" name="adj2"/>
              </a:avLst>
            </a:prstGeom>
            <a:noFill/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 txBox="1"/>
            <p:nvPr/>
          </p:nvSpPr>
          <p:spPr>
            <a:xfrm>
              <a:off x="244138" y="1437800"/>
              <a:ext cx="742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Execution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grpSp>
        <p:nvGrpSpPr>
          <p:cNvPr id="277" name="Google Shape;277;p30"/>
          <p:cNvGrpSpPr/>
          <p:nvPr/>
        </p:nvGrpSpPr>
        <p:grpSpPr>
          <a:xfrm>
            <a:off x="6908581" y="1824688"/>
            <a:ext cx="1616360" cy="695583"/>
            <a:chOff x="5562575" y="1368550"/>
            <a:chExt cx="1212300" cy="521700"/>
          </a:xfrm>
        </p:grpSpPr>
        <p:sp>
          <p:nvSpPr>
            <p:cNvPr id="278" name="Google Shape;278;p30"/>
            <p:cNvSpPr txBox="1"/>
            <p:nvPr/>
          </p:nvSpPr>
          <p:spPr>
            <a:xfrm>
              <a:off x="5761175" y="1502350"/>
              <a:ext cx="10137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(Human Interactions)</a:t>
              </a:r>
              <a:endParaRPr sz="1100"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562575" y="1368550"/>
              <a:ext cx="198600" cy="521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30"/>
          <p:cNvSpPr/>
          <p:nvPr/>
        </p:nvSpPr>
        <p:spPr>
          <a:xfrm>
            <a:off x="4670413" y="1189725"/>
            <a:ext cx="60927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Upload picture, view predictions</a:t>
            </a:r>
            <a:endParaRPr sz="1300"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5149867" y="2288733"/>
            <a:ext cx="6305257" cy="1319334"/>
            <a:chOff x="1463375" y="2021400"/>
            <a:chExt cx="6213300" cy="989525"/>
          </a:xfrm>
        </p:grpSpPr>
        <p:sp>
          <p:nvSpPr>
            <p:cNvPr id="282" name="Google Shape;282;p30"/>
            <p:cNvSpPr/>
            <p:nvPr/>
          </p:nvSpPr>
          <p:spPr>
            <a:xfrm>
              <a:off x="1463375" y="2255825"/>
              <a:ext cx="6213300" cy="7551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1463375" y="2021400"/>
              <a:ext cx="979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Frontend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8863581" y="3677833"/>
            <a:ext cx="1014875" cy="344791"/>
            <a:chOff x="5581025" y="2606040"/>
            <a:chExt cx="761175" cy="258600"/>
          </a:xfrm>
        </p:grpSpPr>
        <p:sp>
          <p:nvSpPr>
            <p:cNvPr id="285" name="Google Shape;285;p30"/>
            <p:cNvSpPr txBox="1"/>
            <p:nvPr/>
          </p:nvSpPr>
          <p:spPr>
            <a:xfrm>
              <a:off x="5855600" y="2638175"/>
              <a:ext cx="4866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(HTTP)</a:t>
              </a:r>
              <a:endParaRPr sz="1100"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581025" y="2606040"/>
              <a:ext cx="198600" cy="2586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30"/>
          <p:cNvSpPr/>
          <p:nvPr/>
        </p:nvSpPr>
        <p:spPr>
          <a:xfrm>
            <a:off x="6634967" y="2950800"/>
            <a:ext cx="30759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Caption</a:t>
            </a:r>
            <a:r>
              <a:rPr lang="en-US" sz="1300"/>
              <a:t> Generator App</a:t>
            </a:r>
            <a:endParaRPr sz="1300"/>
          </a:p>
        </p:txBody>
      </p:sp>
      <p:grpSp>
        <p:nvGrpSpPr>
          <p:cNvPr id="288" name="Google Shape;288;p30"/>
          <p:cNvGrpSpPr/>
          <p:nvPr/>
        </p:nvGrpSpPr>
        <p:grpSpPr>
          <a:xfrm>
            <a:off x="2508848" y="3761887"/>
            <a:ext cx="9048203" cy="1217736"/>
            <a:chOff x="2539377" y="3393000"/>
            <a:chExt cx="4916700" cy="913325"/>
          </a:xfrm>
        </p:grpSpPr>
        <p:sp>
          <p:nvSpPr>
            <p:cNvPr id="289" name="Google Shape;289;p30"/>
            <p:cNvSpPr/>
            <p:nvPr/>
          </p:nvSpPr>
          <p:spPr>
            <a:xfrm>
              <a:off x="2539377" y="3627425"/>
              <a:ext cx="4916700" cy="678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90" name="Google Shape;290;p30"/>
            <p:cNvSpPr txBox="1"/>
            <p:nvPr/>
          </p:nvSpPr>
          <p:spPr>
            <a:xfrm>
              <a:off x="2567563" y="3393000"/>
              <a:ext cx="979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Backend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grpSp>
        <p:nvGrpSpPr>
          <p:cNvPr id="291" name="Google Shape;291;p30"/>
          <p:cNvGrpSpPr/>
          <p:nvPr/>
        </p:nvGrpSpPr>
        <p:grpSpPr>
          <a:xfrm>
            <a:off x="5510781" y="5080578"/>
            <a:ext cx="1702357" cy="344791"/>
            <a:chOff x="5581025" y="3767328"/>
            <a:chExt cx="1276800" cy="258600"/>
          </a:xfrm>
        </p:grpSpPr>
        <p:sp>
          <p:nvSpPr>
            <p:cNvPr id="292" name="Google Shape;292;p30"/>
            <p:cNvSpPr txBox="1"/>
            <p:nvPr/>
          </p:nvSpPr>
          <p:spPr>
            <a:xfrm>
              <a:off x="5844125" y="3824700"/>
              <a:ext cx="10137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(Protocol specific)</a:t>
              </a:r>
              <a:endParaRPr sz="1100"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5581025" y="3767328"/>
              <a:ext cx="198600" cy="2586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30"/>
          <p:cNvGrpSpPr/>
          <p:nvPr/>
        </p:nvGrpSpPr>
        <p:grpSpPr>
          <a:xfrm>
            <a:off x="4975361" y="5614226"/>
            <a:ext cx="1420764" cy="795080"/>
            <a:chOff x="6170075" y="4210775"/>
            <a:chExt cx="1065600" cy="596325"/>
          </a:xfrm>
        </p:grpSpPr>
        <p:pic>
          <p:nvPicPr>
            <p:cNvPr id="295" name="Google Shape;295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74913" y="4210775"/>
              <a:ext cx="411718" cy="32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30"/>
            <p:cNvSpPr txBox="1"/>
            <p:nvPr/>
          </p:nvSpPr>
          <p:spPr>
            <a:xfrm>
              <a:off x="6170075" y="4580000"/>
              <a:ext cx="1065600" cy="2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Images Store</a:t>
              </a:r>
              <a:endParaRPr sz="1300"/>
            </a:p>
          </p:txBody>
        </p:sp>
      </p:grpSp>
      <p:sp>
        <p:nvSpPr>
          <p:cNvPr id="297" name="Google Shape;297;p30"/>
          <p:cNvSpPr/>
          <p:nvPr/>
        </p:nvSpPr>
        <p:spPr>
          <a:xfrm>
            <a:off x="1572067" y="1195113"/>
            <a:ext cx="15660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Model training</a:t>
            </a:r>
            <a:endParaRPr sz="1300"/>
          </a:p>
        </p:txBody>
      </p:sp>
      <p:grpSp>
        <p:nvGrpSpPr>
          <p:cNvPr id="298" name="Google Shape;298;p30"/>
          <p:cNvGrpSpPr/>
          <p:nvPr/>
        </p:nvGrpSpPr>
        <p:grpSpPr>
          <a:xfrm>
            <a:off x="791900" y="2299512"/>
            <a:ext cx="3572448" cy="1308534"/>
            <a:chOff x="7605983" y="2631000"/>
            <a:chExt cx="2805000" cy="981425"/>
          </a:xfrm>
        </p:grpSpPr>
        <p:sp>
          <p:nvSpPr>
            <p:cNvPr id="299" name="Google Shape;299;p30"/>
            <p:cNvSpPr/>
            <p:nvPr/>
          </p:nvSpPr>
          <p:spPr>
            <a:xfrm>
              <a:off x="7605983" y="2860625"/>
              <a:ext cx="2805000" cy="751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00" name="Google Shape;300;p30"/>
            <p:cNvSpPr txBox="1"/>
            <p:nvPr/>
          </p:nvSpPr>
          <p:spPr>
            <a:xfrm>
              <a:off x="7635575" y="2631000"/>
              <a:ext cx="979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Colab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sp>
        <p:nvSpPr>
          <p:cNvPr id="301" name="Google Shape;301;p30"/>
          <p:cNvSpPr/>
          <p:nvPr/>
        </p:nvSpPr>
        <p:spPr>
          <a:xfrm>
            <a:off x="1831100" y="2950800"/>
            <a:ext cx="14892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Notebooks</a:t>
            </a:r>
            <a:endParaRPr sz="1300"/>
          </a:p>
        </p:txBody>
      </p:sp>
      <p:grpSp>
        <p:nvGrpSpPr>
          <p:cNvPr id="302" name="Google Shape;302;p30"/>
          <p:cNvGrpSpPr/>
          <p:nvPr/>
        </p:nvGrpSpPr>
        <p:grpSpPr>
          <a:xfrm>
            <a:off x="2031781" y="1824688"/>
            <a:ext cx="1616360" cy="695583"/>
            <a:chOff x="5562575" y="1368550"/>
            <a:chExt cx="1212300" cy="521700"/>
          </a:xfrm>
        </p:grpSpPr>
        <p:sp>
          <p:nvSpPr>
            <p:cNvPr id="303" name="Google Shape;303;p30"/>
            <p:cNvSpPr txBox="1"/>
            <p:nvPr/>
          </p:nvSpPr>
          <p:spPr>
            <a:xfrm>
              <a:off x="5761175" y="1502350"/>
              <a:ext cx="10137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(Human Interactions)</a:t>
              </a:r>
              <a:endParaRPr sz="1100"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5562575" y="1368550"/>
              <a:ext cx="198600" cy="521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30"/>
          <p:cNvGrpSpPr/>
          <p:nvPr/>
        </p:nvGrpSpPr>
        <p:grpSpPr>
          <a:xfrm>
            <a:off x="3478781" y="3677833"/>
            <a:ext cx="1097673" cy="344791"/>
            <a:chOff x="5581025" y="2606040"/>
            <a:chExt cx="823275" cy="258600"/>
          </a:xfrm>
        </p:grpSpPr>
        <p:sp>
          <p:nvSpPr>
            <p:cNvPr id="306" name="Google Shape;306;p30"/>
            <p:cNvSpPr txBox="1"/>
            <p:nvPr/>
          </p:nvSpPr>
          <p:spPr>
            <a:xfrm>
              <a:off x="5855600" y="2638175"/>
              <a:ext cx="5487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(HTTP)</a:t>
              </a:r>
              <a:endParaRPr sz="1100"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5581025" y="2606040"/>
              <a:ext cx="198600" cy="2586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30"/>
          <p:cNvGrpSpPr/>
          <p:nvPr/>
        </p:nvGrpSpPr>
        <p:grpSpPr>
          <a:xfrm>
            <a:off x="1345181" y="3677897"/>
            <a:ext cx="1006875" cy="1657159"/>
            <a:chOff x="5581025" y="2606088"/>
            <a:chExt cx="755175" cy="1242900"/>
          </a:xfrm>
        </p:grpSpPr>
        <p:sp>
          <p:nvSpPr>
            <p:cNvPr id="309" name="Google Shape;309;p30"/>
            <p:cNvSpPr txBox="1"/>
            <p:nvPr/>
          </p:nvSpPr>
          <p:spPr>
            <a:xfrm>
              <a:off x="5855600" y="2638175"/>
              <a:ext cx="4806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(HTTP)</a:t>
              </a:r>
              <a:endParaRPr sz="1100"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581025" y="2606088"/>
              <a:ext cx="198600" cy="12429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30"/>
          <p:cNvSpPr/>
          <p:nvPr/>
        </p:nvSpPr>
        <p:spPr>
          <a:xfrm>
            <a:off x="9178067" y="4305000"/>
            <a:ext cx="15660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API Service</a:t>
            </a:r>
            <a:endParaRPr sz="1300"/>
          </a:p>
        </p:txBody>
      </p:sp>
      <p:sp>
        <p:nvSpPr>
          <p:cNvPr id="312" name="Google Shape;312;p30"/>
          <p:cNvSpPr/>
          <p:nvPr/>
        </p:nvSpPr>
        <p:spPr>
          <a:xfrm>
            <a:off x="3138067" y="4305000"/>
            <a:ext cx="16164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</a:rPr>
              <a:t>Data Collector</a:t>
            </a:r>
            <a:endParaRPr sz="1300"/>
          </a:p>
        </p:txBody>
      </p:sp>
      <p:sp>
        <p:nvSpPr>
          <p:cNvPr id="313" name="Google Shape;313;p30"/>
          <p:cNvSpPr/>
          <p:nvPr/>
        </p:nvSpPr>
        <p:spPr>
          <a:xfrm>
            <a:off x="5982867" y="4305000"/>
            <a:ext cx="17025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Model Tracking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31"/>
          <p:cNvSpPr txBox="1"/>
          <p:nvPr/>
        </p:nvSpPr>
        <p:spPr>
          <a:xfrm>
            <a:off x="212400" y="-16233"/>
            <a:ext cx="8468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Technical Architecture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21" name="Google Shape;321;p31"/>
          <p:cNvSpPr/>
          <p:nvPr/>
        </p:nvSpPr>
        <p:spPr>
          <a:xfrm rot="-5400000">
            <a:off x="3915867" y="-1108133"/>
            <a:ext cx="4360500" cy="11199300"/>
          </a:xfrm>
          <a:prstGeom prst="corner">
            <a:avLst>
              <a:gd fmla="val 123920" name="adj1"/>
              <a:gd fmla="val 64307" name="adj2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"/>
          <p:cNvSpPr/>
          <p:nvPr/>
        </p:nvSpPr>
        <p:spPr>
          <a:xfrm rot="-5400000">
            <a:off x="7747917" y="1524950"/>
            <a:ext cx="2480400" cy="4929900"/>
          </a:xfrm>
          <a:prstGeom prst="corner">
            <a:avLst>
              <a:gd fmla="val 74132" name="adj1"/>
              <a:gd fmla="val 100000" name="adj2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6701967" y="3332600"/>
            <a:ext cx="1261200" cy="55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API Service Container</a:t>
            </a:r>
            <a:endParaRPr sz="1200"/>
          </a:p>
        </p:txBody>
      </p:sp>
      <p:sp>
        <p:nvSpPr>
          <p:cNvPr id="324" name="Google Shape;324;p31"/>
          <p:cNvSpPr/>
          <p:nvPr/>
        </p:nvSpPr>
        <p:spPr>
          <a:xfrm>
            <a:off x="8194483" y="2868400"/>
            <a:ext cx="1693500" cy="308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NGINX Container</a:t>
            </a:r>
            <a:endParaRPr sz="1200"/>
          </a:p>
        </p:txBody>
      </p:sp>
      <p:sp>
        <p:nvSpPr>
          <p:cNvPr id="325" name="Google Shape;325;p31"/>
          <p:cNvSpPr txBox="1"/>
          <p:nvPr/>
        </p:nvSpPr>
        <p:spPr>
          <a:xfrm>
            <a:off x="6792231" y="2909717"/>
            <a:ext cx="7161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HTTP 9000</a:t>
            </a:r>
            <a:endParaRPr sz="800"/>
          </a:p>
        </p:txBody>
      </p:sp>
      <p:grpSp>
        <p:nvGrpSpPr>
          <p:cNvPr id="326" name="Google Shape;326;p31"/>
          <p:cNvGrpSpPr/>
          <p:nvPr/>
        </p:nvGrpSpPr>
        <p:grpSpPr>
          <a:xfrm>
            <a:off x="4073011" y="4253862"/>
            <a:ext cx="1854043" cy="988610"/>
            <a:chOff x="5264690" y="4104899"/>
            <a:chExt cx="1390567" cy="741476"/>
          </a:xfrm>
        </p:grpSpPr>
        <p:grpSp>
          <p:nvGrpSpPr>
            <p:cNvPr id="327" name="Google Shape;327;p31"/>
            <p:cNvGrpSpPr/>
            <p:nvPr/>
          </p:nvGrpSpPr>
          <p:grpSpPr>
            <a:xfrm>
              <a:off x="5264690" y="4104899"/>
              <a:ext cx="1390567" cy="741476"/>
              <a:chOff x="358375" y="2010950"/>
              <a:chExt cx="2208651" cy="1547643"/>
            </a:xfrm>
          </p:grpSpPr>
          <p:sp>
            <p:nvSpPr>
              <p:cNvPr id="328" name="Google Shape;328;p31"/>
              <p:cNvSpPr/>
              <p:nvPr/>
            </p:nvSpPr>
            <p:spPr>
              <a:xfrm rot="-5400000">
                <a:off x="826726" y="1818293"/>
                <a:ext cx="1283400" cy="2197200"/>
              </a:xfrm>
              <a:prstGeom prst="corner">
                <a:avLst>
                  <a:gd fmla="val 74132" name="adj1"/>
                  <a:gd fmla="val 100000" name="adj2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1"/>
              <p:cNvSpPr txBox="1"/>
              <p:nvPr/>
            </p:nvSpPr>
            <p:spPr>
              <a:xfrm>
                <a:off x="358375" y="2010950"/>
                <a:ext cx="20307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rgbClr val="434343"/>
                    </a:solidFill>
                  </a:rPr>
                  <a:t>GCS Bucket</a:t>
                </a:r>
                <a:endParaRPr b="1" sz="110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330" name="Google Shape;330;p31"/>
            <p:cNvGrpSpPr/>
            <p:nvPr/>
          </p:nvGrpSpPr>
          <p:grpSpPr>
            <a:xfrm>
              <a:off x="5460025" y="4315968"/>
              <a:ext cx="1065600" cy="443925"/>
              <a:chOff x="4240825" y="4210775"/>
              <a:chExt cx="1065600" cy="443925"/>
            </a:xfrm>
          </p:grpSpPr>
          <p:pic>
            <p:nvPicPr>
              <p:cNvPr id="331" name="Google Shape;331;p3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17720" y="4210775"/>
                <a:ext cx="289110" cy="2313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2" name="Google Shape;332;p31"/>
              <p:cNvSpPr txBox="1"/>
              <p:nvPr/>
            </p:nvSpPr>
            <p:spPr>
              <a:xfrm>
                <a:off x="4240825" y="4427600"/>
                <a:ext cx="1065600" cy="2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Models</a:t>
                </a:r>
                <a:endParaRPr sz="1200"/>
              </a:p>
            </p:txBody>
          </p:sp>
        </p:grpSp>
      </p:grpSp>
      <p:grpSp>
        <p:nvGrpSpPr>
          <p:cNvPr id="333" name="Google Shape;333;p31"/>
          <p:cNvGrpSpPr/>
          <p:nvPr/>
        </p:nvGrpSpPr>
        <p:grpSpPr>
          <a:xfrm>
            <a:off x="8364736" y="5777861"/>
            <a:ext cx="1989516" cy="798279"/>
            <a:chOff x="6921425" y="4181100"/>
            <a:chExt cx="1492175" cy="598725"/>
          </a:xfrm>
        </p:grpSpPr>
        <p:grpSp>
          <p:nvGrpSpPr>
            <p:cNvPr id="334" name="Google Shape;334;p31"/>
            <p:cNvGrpSpPr/>
            <p:nvPr/>
          </p:nvGrpSpPr>
          <p:grpSpPr>
            <a:xfrm>
              <a:off x="6921425" y="4181100"/>
              <a:ext cx="1492175" cy="598725"/>
              <a:chOff x="358374" y="2010952"/>
              <a:chExt cx="2370036" cy="1249686"/>
            </a:xfrm>
          </p:grpSpPr>
          <p:sp>
            <p:nvSpPr>
              <p:cNvPr id="335" name="Google Shape;335;p31"/>
              <p:cNvSpPr/>
              <p:nvPr/>
            </p:nvSpPr>
            <p:spPr>
              <a:xfrm rot="-5400000">
                <a:off x="1056360" y="1588588"/>
                <a:ext cx="985500" cy="2358600"/>
              </a:xfrm>
              <a:prstGeom prst="corner">
                <a:avLst>
                  <a:gd fmla="val 74132" name="adj1"/>
                  <a:gd fmla="val 100000" name="adj2"/>
                </a:avLst>
              </a:pr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1"/>
              <p:cNvSpPr txBox="1"/>
              <p:nvPr/>
            </p:nvSpPr>
            <p:spPr>
              <a:xfrm>
                <a:off x="358374" y="2010952"/>
                <a:ext cx="23586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rgbClr val="434343"/>
                    </a:solidFill>
                  </a:rPr>
                  <a:t>GCE Persistent Volume</a:t>
                </a:r>
                <a:endParaRPr b="1" sz="110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337" name="Google Shape;337;p31"/>
            <p:cNvGrpSpPr/>
            <p:nvPr/>
          </p:nvGrpSpPr>
          <p:grpSpPr>
            <a:xfrm>
              <a:off x="7005950" y="4362995"/>
              <a:ext cx="1270124" cy="393566"/>
              <a:chOff x="2086088" y="4210775"/>
              <a:chExt cx="1624200" cy="596312"/>
            </a:xfrm>
          </p:grpSpPr>
          <p:pic>
            <p:nvPicPr>
              <p:cNvPr id="338" name="Google Shape;338;p3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41850" y="4210775"/>
                <a:ext cx="288225" cy="329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9" name="Google Shape;339;p31"/>
              <p:cNvSpPr txBox="1"/>
              <p:nvPr/>
            </p:nvSpPr>
            <p:spPr>
              <a:xfrm>
                <a:off x="2086088" y="4579987"/>
                <a:ext cx="1624200" cy="2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Database Disk</a:t>
                </a:r>
                <a:endParaRPr sz="1200"/>
              </a:p>
            </p:txBody>
          </p:sp>
        </p:grpSp>
      </p:grpSp>
      <p:grpSp>
        <p:nvGrpSpPr>
          <p:cNvPr id="340" name="Google Shape;340;p31"/>
          <p:cNvGrpSpPr/>
          <p:nvPr/>
        </p:nvGrpSpPr>
        <p:grpSpPr>
          <a:xfrm>
            <a:off x="9230616" y="5287852"/>
            <a:ext cx="505982" cy="467588"/>
            <a:chOff x="5513400" y="3432575"/>
            <a:chExt cx="379496" cy="350700"/>
          </a:xfrm>
        </p:grpSpPr>
        <p:sp>
          <p:nvSpPr>
            <p:cNvPr id="341" name="Google Shape;341;p31"/>
            <p:cNvSpPr/>
            <p:nvPr/>
          </p:nvSpPr>
          <p:spPr>
            <a:xfrm rot="-5400000">
              <a:off x="5415450" y="3530525"/>
              <a:ext cx="350700" cy="1548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1"/>
            <p:cNvSpPr txBox="1"/>
            <p:nvPr/>
          </p:nvSpPr>
          <p:spPr>
            <a:xfrm>
              <a:off x="5649296" y="3521350"/>
              <a:ext cx="2436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NFS</a:t>
              </a:r>
              <a:endParaRPr sz="800"/>
            </a:p>
          </p:txBody>
        </p:sp>
      </p:grpSp>
      <p:sp>
        <p:nvSpPr>
          <p:cNvPr id="343" name="Google Shape;343;p31"/>
          <p:cNvSpPr txBox="1"/>
          <p:nvPr/>
        </p:nvSpPr>
        <p:spPr>
          <a:xfrm>
            <a:off x="6557433" y="2446499"/>
            <a:ext cx="3297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34343"/>
                </a:solidFill>
              </a:rPr>
              <a:t>Single Compute Instance/ Kubernetes Cluster</a:t>
            </a:r>
            <a:endParaRPr b="1" sz="1100">
              <a:solidFill>
                <a:srgbClr val="434343"/>
              </a:solidFill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563033" y="3628700"/>
            <a:ext cx="1052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34343"/>
                </a:solidFill>
              </a:rPr>
              <a:t>GCP</a:t>
            </a:r>
            <a:endParaRPr b="1" sz="1100">
              <a:solidFill>
                <a:srgbClr val="434343"/>
              </a:solidFill>
            </a:endParaRPr>
          </a:p>
        </p:txBody>
      </p:sp>
      <p:sp>
        <p:nvSpPr>
          <p:cNvPr id="345" name="Google Shape;345;p31"/>
          <p:cNvSpPr/>
          <p:nvPr/>
        </p:nvSpPr>
        <p:spPr>
          <a:xfrm>
            <a:off x="7997367" y="4418567"/>
            <a:ext cx="1261200" cy="55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Database Container</a:t>
            </a:r>
            <a:endParaRPr sz="1200"/>
          </a:p>
        </p:txBody>
      </p:sp>
      <p:cxnSp>
        <p:nvCxnSpPr>
          <p:cNvPr id="346" name="Google Shape;346;p31"/>
          <p:cNvCxnSpPr>
            <a:stCxn id="324" idx="1"/>
            <a:endCxn id="323" idx="0"/>
          </p:cNvCxnSpPr>
          <p:nvPr/>
        </p:nvCxnSpPr>
        <p:spPr>
          <a:xfrm flipH="1">
            <a:off x="7332583" y="3022600"/>
            <a:ext cx="861900" cy="309900"/>
          </a:xfrm>
          <a:prstGeom prst="bent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7" name="Google Shape;347;p31"/>
          <p:cNvSpPr txBox="1"/>
          <p:nvPr/>
        </p:nvSpPr>
        <p:spPr>
          <a:xfrm>
            <a:off x="6616564" y="4270783"/>
            <a:ext cx="7161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TCP/IP 5432</a:t>
            </a:r>
            <a:endParaRPr sz="800"/>
          </a:p>
        </p:txBody>
      </p:sp>
      <p:sp>
        <p:nvSpPr>
          <p:cNvPr id="348" name="Google Shape;348;p31"/>
          <p:cNvSpPr/>
          <p:nvPr/>
        </p:nvSpPr>
        <p:spPr>
          <a:xfrm>
            <a:off x="9756900" y="3943867"/>
            <a:ext cx="1420800" cy="55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Caption Generator </a:t>
            </a:r>
            <a:r>
              <a:rPr lang="en-US" sz="1200"/>
              <a:t> App Container</a:t>
            </a:r>
            <a:endParaRPr sz="1200"/>
          </a:p>
        </p:txBody>
      </p:sp>
      <p:cxnSp>
        <p:nvCxnSpPr>
          <p:cNvPr id="349" name="Google Shape;349;p31"/>
          <p:cNvCxnSpPr>
            <a:stCxn id="324" idx="3"/>
            <a:endCxn id="348" idx="0"/>
          </p:cNvCxnSpPr>
          <p:nvPr/>
        </p:nvCxnSpPr>
        <p:spPr>
          <a:xfrm>
            <a:off x="9887983" y="3022600"/>
            <a:ext cx="579300" cy="921300"/>
          </a:xfrm>
          <a:prstGeom prst="bent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0" name="Google Shape;350;p31"/>
          <p:cNvSpPr txBox="1"/>
          <p:nvPr/>
        </p:nvSpPr>
        <p:spPr>
          <a:xfrm>
            <a:off x="10604398" y="3372883"/>
            <a:ext cx="7161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HTTP 3000</a:t>
            </a:r>
            <a:endParaRPr sz="800"/>
          </a:p>
        </p:txBody>
      </p:sp>
      <p:grpSp>
        <p:nvGrpSpPr>
          <p:cNvPr id="351" name="Google Shape;351;p31"/>
          <p:cNvGrpSpPr/>
          <p:nvPr/>
        </p:nvGrpSpPr>
        <p:grpSpPr>
          <a:xfrm>
            <a:off x="877508" y="4050668"/>
            <a:ext cx="2898201" cy="2241441"/>
            <a:chOff x="520396" y="3038075"/>
            <a:chExt cx="1549260" cy="1681123"/>
          </a:xfrm>
        </p:grpSpPr>
        <p:grpSp>
          <p:nvGrpSpPr>
            <p:cNvPr id="352" name="Google Shape;352;p31"/>
            <p:cNvGrpSpPr/>
            <p:nvPr/>
          </p:nvGrpSpPr>
          <p:grpSpPr>
            <a:xfrm>
              <a:off x="520396" y="3038075"/>
              <a:ext cx="1549260" cy="1681123"/>
              <a:chOff x="358356" y="2010951"/>
              <a:chExt cx="1333500" cy="2112229"/>
            </a:xfrm>
          </p:grpSpPr>
          <p:sp>
            <p:nvSpPr>
              <p:cNvPr id="353" name="Google Shape;353;p31"/>
              <p:cNvSpPr/>
              <p:nvPr/>
            </p:nvSpPr>
            <p:spPr>
              <a:xfrm rot="-5400000">
                <a:off x="82102" y="2535280"/>
                <a:ext cx="1875600" cy="1300200"/>
              </a:xfrm>
              <a:prstGeom prst="corner">
                <a:avLst>
                  <a:gd fmla="val 69419" name="adj1"/>
                  <a:gd fmla="val 153276" name="adj2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1"/>
              <p:cNvSpPr txBox="1"/>
              <p:nvPr/>
            </p:nvSpPr>
            <p:spPr>
              <a:xfrm>
                <a:off x="358356" y="2010951"/>
                <a:ext cx="13335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rgbClr val="434343"/>
                    </a:solidFill>
                  </a:rPr>
                  <a:t>Google Container Registry</a:t>
                </a:r>
                <a:endParaRPr b="1" sz="1100">
                  <a:solidFill>
                    <a:srgbClr val="434343"/>
                  </a:solidFill>
                </a:endParaRPr>
              </a:p>
            </p:txBody>
          </p:sp>
        </p:grpSp>
        <p:sp>
          <p:nvSpPr>
            <p:cNvPr id="355" name="Google Shape;355;p31"/>
            <p:cNvSpPr/>
            <p:nvPr/>
          </p:nvSpPr>
          <p:spPr>
            <a:xfrm>
              <a:off x="632757" y="3826954"/>
              <a:ext cx="1270200" cy="2082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API Service Image</a:t>
              </a:r>
              <a:endParaRPr sz="1000"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632757" y="3444527"/>
              <a:ext cx="1270200" cy="2082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Caption Generator</a:t>
              </a:r>
              <a:r>
                <a:rPr lang="en-US" sz="1000"/>
                <a:t> App Image</a:t>
              </a:r>
              <a:endParaRPr sz="1000"/>
            </a:p>
          </p:txBody>
        </p:sp>
      </p:grpSp>
      <p:grpSp>
        <p:nvGrpSpPr>
          <p:cNvPr id="357" name="Google Shape;357;p31"/>
          <p:cNvGrpSpPr/>
          <p:nvPr/>
        </p:nvGrpSpPr>
        <p:grpSpPr>
          <a:xfrm>
            <a:off x="8016130" y="393106"/>
            <a:ext cx="2065578" cy="988559"/>
            <a:chOff x="4107200" y="294837"/>
            <a:chExt cx="1549222" cy="741438"/>
          </a:xfrm>
        </p:grpSpPr>
        <p:grpSp>
          <p:nvGrpSpPr>
            <p:cNvPr id="358" name="Google Shape;358;p31"/>
            <p:cNvGrpSpPr/>
            <p:nvPr/>
          </p:nvGrpSpPr>
          <p:grpSpPr>
            <a:xfrm>
              <a:off x="4107200" y="294837"/>
              <a:ext cx="1549222" cy="741438"/>
              <a:chOff x="358375" y="2010950"/>
              <a:chExt cx="2090436" cy="1088909"/>
            </a:xfrm>
          </p:grpSpPr>
          <p:sp>
            <p:nvSpPr>
              <p:cNvPr id="359" name="Google Shape;359;p31"/>
              <p:cNvSpPr/>
              <p:nvPr/>
            </p:nvSpPr>
            <p:spPr>
              <a:xfrm rot="-5400000">
                <a:off x="983161" y="1634209"/>
                <a:ext cx="852300" cy="2079000"/>
              </a:xfrm>
              <a:prstGeom prst="corner">
                <a:avLst>
                  <a:gd fmla="val 74132" name="adj1"/>
                  <a:gd fmla="val 100000" name="adj2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1"/>
              <p:cNvSpPr txBox="1"/>
              <p:nvPr/>
            </p:nvSpPr>
            <p:spPr>
              <a:xfrm>
                <a:off x="358375" y="2010950"/>
                <a:ext cx="20307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rgbClr val="434343"/>
                    </a:solidFill>
                  </a:rPr>
                  <a:t>Users</a:t>
                </a:r>
                <a:endParaRPr b="1" sz="1100">
                  <a:solidFill>
                    <a:srgbClr val="434343"/>
                  </a:solidFill>
                </a:endParaRPr>
              </a:p>
            </p:txBody>
          </p:sp>
        </p:grpSp>
        <p:sp>
          <p:nvSpPr>
            <p:cNvPr id="361" name="Google Shape;361;p31"/>
            <p:cNvSpPr/>
            <p:nvPr/>
          </p:nvSpPr>
          <p:spPr>
            <a:xfrm>
              <a:off x="4432500" y="614150"/>
              <a:ext cx="868500" cy="27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Browser</a:t>
              </a:r>
              <a:endParaRPr sz="1200"/>
            </a:p>
          </p:txBody>
        </p:sp>
      </p:grpSp>
      <p:grpSp>
        <p:nvGrpSpPr>
          <p:cNvPr id="362" name="Google Shape;362;p31"/>
          <p:cNvGrpSpPr/>
          <p:nvPr/>
        </p:nvGrpSpPr>
        <p:grpSpPr>
          <a:xfrm>
            <a:off x="8976616" y="1482556"/>
            <a:ext cx="923181" cy="708382"/>
            <a:chOff x="5513400" y="3321800"/>
            <a:chExt cx="692403" cy="531300"/>
          </a:xfrm>
        </p:grpSpPr>
        <p:sp>
          <p:nvSpPr>
            <p:cNvPr id="363" name="Google Shape;363;p31"/>
            <p:cNvSpPr/>
            <p:nvPr/>
          </p:nvSpPr>
          <p:spPr>
            <a:xfrm rot="-5400000">
              <a:off x="5328300" y="3506900"/>
              <a:ext cx="531300" cy="161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 txBox="1"/>
            <p:nvPr/>
          </p:nvSpPr>
          <p:spPr>
            <a:xfrm>
              <a:off x="5725503" y="3521350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</a:rPr>
                <a:t>HTTP </a:t>
              </a:r>
              <a:r>
                <a:rPr lang="en-US" sz="800"/>
                <a:t>80</a:t>
              </a:r>
              <a:endParaRPr sz="800">
                <a:solidFill>
                  <a:srgbClr val="00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grpSp>
        <p:nvGrpSpPr>
          <p:cNvPr id="365" name="Google Shape;365;p31"/>
          <p:cNvGrpSpPr/>
          <p:nvPr/>
        </p:nvGrpSpPr>
        <p:grpSpPr>
          <a:xfrm>
            <a:off x="701059" y="393090"/>
            <a:ext cx="2211091" cy="988552"/>
            <a:chOff x="144792" y="294842"/>
            <a:chExt cx="2547046" cy="741433"/>
          </a:xfrm>
        </p:grpSpPr>
        <p:grpSp>
          <p:nvGrpSpPr>
            <p:cNvPr id="366" name="Google Shape;366;p31"/>
            <p:cNvGrpSpPr/>
            <p:nvPr/>
          </p:nvGrpSpPr>
          <p:grpSpPr>
            <a:xfrm>
              <a:off x="144792" y="294842"/>
              <a:ext cx="2547046" cy="741433"/>
              <a:chOff x="358365" y="2010957"/>
              <a:chExt cx="3436846" cy="1088901"/>
            </a:xfrm>
          </p:grpSpPr>
          <p:sp>
            <p:nvSpPr>
              <p:cNvPr id="367" name="Google Shape;367;p31"/>
              <p:cNvSpPr/>
              <p:nvPr/>
            </p:nvSpPr>
            <p:spPr>
              <a:xfrm rot="-5400000">
                <a:off x="1656361" y="961008"/>
                <a:ext cx="852300" cy="3425400"/>
              </a:xfrm>
              <a:prstGeom prst="corner">
                <a:avLst>
                  <a:gd fmla="val 74132" name="adj1"/>
                  <a:gd fmla="val 100000" name="adj2"/>
                </a:avLst>
              </a:prstGeom>
              <a:solidFill>
                <a:srgbClr val="E6B8A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1"/>
              <p:cNvSpPr txBox="1"/>
              <p:nvPr/>
            </p:nvSpPr>
            <p:spPr>
              <a:xfrm>
                <a:off x="358365" y="2010957"/>
                <a:ext cx="33516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rgbClr val="434343"/>
                    </a:solidFill>
                  </a:rPr>
                  <a:t>Developers</a:t>
                </a:r>
                <a:endParaRPr b="1" sz="1100">
                  <a:solidFill>
                    <a:srgbClr val="434343"/>
                  </a:solidFill>
                </a:endParaRPr>
              </a:p>
            </p:txBody>
          </p:sp>
        </p:grpSp>
        <p:sp>
          <p:nvSpPr>
            <p:cNvPr id="369" name="Google Shape;369;p31"/>
            <p:cNvSpPr/>
            <p:nvPr/>
          </p:nvSpPr>
          <p:spPr>
            <a:xfrm>
              <a:off x="653882" y="519331"/>
              <a:ext cx="1452900" cy="194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IDE/ CLI</a:t>
              </a:r>
              <a:endParaRPr sz="1200"/>
            </a:p>
          </p:txBody>
        </p:sp>
      </p:grpSp>
      <p:sp>
        <p:nvSpPr>
          <p:cNvPr id="370" name="Google Shape;370;p31"/>
          <p:cNvSpPr/>
          <p:nvPr/>
        </p:nvSpPr>
        <p:spPr>
          <a:xfrm>
            <a:off x="2574067" y="1483267"/>
            <a:ext cx="203700" cy="256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1761267" y="1483267"/>
            <a:ext cx="203700" cy="1194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31"/>
          <p:cNvGrpSpPr/>
          <p:nvPr/>
        </p:nvGrpSpPr>
        <p:grpSpPr>
          <a:xfrm>
            <a:off x="3952130" y="393106"/>
            <a:ext cx="2065578" cy="988559"/>
            <a:chOff x="4107200" y="294837"/>
            <a:chExt cx="1549222" cy="741438"/>
          </a:xfrm>
        </p:grpSpPr>
        <p:grpSp>
          <p:nvGrpSpPr>
            <p:cNvPr id="373" name="Google Shape;373;p31"/>
            <p:cNvGrpSpPr/>
            <p:nvPr/>
          </p:nvGrpSpPr>
          <p:grpSpPr>
            <a:xfrm>
              <a:off x="4107200" y="294837"/>
              <a:ext cx="1549222" cy="741438"/>
              <a:chOff x="358375" y="2010950"/>
              <a:chExt cx="2090436" cy="1088909"/>
            </a:xfrm>
          </p:grpSpPr>
          <p:sp>
            <p:nvSpPr>
              <p:cNvPr id="374" name="Google Shape;374;p31"/>
              <p:cNvSpPr/>
              <p:nvPr/>
            </p:nvSpPr>
            <p:spPr>
              <a:xfrm rot="-5400000">
                <a:off x="983161" y="1634209"/>
                <a:ext cx="852300" cy="2079000"/>
              </a:xfrm>
              <a:prstGeom prst="corner">
                <a:avLst>
                  <a:gd fmla="val 74132" name="adj1"/>
                  <a:gd fmla="val 100000" name="adj2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1"/>
              <p:cNvSpPr txBox="1"/>
              <p:nvPr/>
            </p:nvSpPr>
            <p:spPr>
              <a:xfrm>
                <a:off x="358375" y="2010950"/>
                <a:ext cx="20307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rgbClr val="434343"/>
                    </a:solidFill>
                  </a:rPr>
                  <a:t>Data Scientists</a:t>
                </a:r>
                <a:endParaRPr b="1" sz="1100">
                  <a:solidFill>
                    <a:srgbClr val="434343"/>
                  </a:solidFill>
                </a:endParaRPr>
              </a:p>
            </p:txBody>
          </p:sp>
        </p:grpSp>
        <p:sp>
          <p:nvSpPr>
            <p:cNvPr id="376" name="Google Shape;376;p31"/>
            <p:cNvSpPr/>
            <p:nvPr/>
          </p:nvSpPr>
          <p:spPr>
            <a:xfrm>
              <a:off x="4432500" y="614150"/>
              <a:ext cx="868500" cy="27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Browser</a:t>
              </a:r>
              <a:endParaRPr sz="1200"/>
            </a:p>
          </p:txBody>
        </p:sp>
      </p:grpSp>
      <p:grpSp>
        <p:nvGrpSpPr>
          <p:cNvPr id="377" name="Google Shape;377;p31"/>
          <p:cNvGrpSpPr/>
          <p:nvPr/>
        </p:nvGrpSpPr>
        <p:grpSpPr>
          <a:xfrm>
            <a:off x="3971506" y="2120247"/>
            <a:ext cx="1873489" cy="1212254"/>
            <a:chOff x="2826300" y="1590225"/>
            <a:chExt cx="1405152" cy="909213"/>
          </a:xfrm>
        </p:grpSpPr>
        <p:grpSp>
          <p:nvGrpSpPr>
            <p:cNvPr id="378" name="Google Shape;378;p31"/>
            <p:cNvGrpSpPr/>
            <p:nvPr/>
          </p:nvGrpSpPr>
          <p:grpSpPr>
            <a:xfrm>
              <a:off x="2826300" y="1590225"/>
              <a:ext cx="1405152" cy="907580"/>
              <a:chOff x="358375" y="2010933"/>
              <a:chExt cx="1896036" cy="1332912"/>
            </a:xfrm>
          </p:grpSpPr>
          <p:sp>
            <p:nvSpPr>
              <p:cNvPr id="379" name="Google Shape;379;p31"/>
              <p:cNvSpPr/>
              <p:nvPr/>
            </p:nvSpPr>
            <p:spPr>
              <a:xfrm rot="-5400000">
                <a:off x="764011" y="1853445"/>
                <a:ext cx="1096200" cy="1884600"/>
              </a:xfrm>
              <a:prstGeom prst="corner">
                <a:avLst>
                  <a:gd fmla="val 74132" name="adj1"/>
                  <a:gd fmla="val 100000" name="adj2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1"/>
              <p:cNvSpPr txBox="1"/>
              <p:nvPr/>
            </p:nvSpPr>
            <p:spPr>
              <a:xfrm>
                <a:off x="358375" y="2010933"/>
                <a:ext cx="18846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rgbClr val="434343"/>
                    </a:solidFill>
                  </a:rPr>
                  <a:t>Colab</a:t>
                </a:r>
                <a:endParaRPr b="1" sz="110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381" name="Google Shape;381;p31"/>
            <p:cNvGrpSpPr/>
            <p:nvPr/>
          </p:nvGrpSpPr>
          <p:grpSpPr>
            <a:xfrm>
              <a:off x="2960449" y="1907270"/>
              <a:ext cx="1065555" cy="592168"/>
              <a:chOff x="4332225" y="2649675"/>
              <a:chExt cx="1110300" cy="592168"/>
            </a:xfrm>
          </p:grpSpPr>
          <p:sp>
            <p:nvSpPr>
              <p:cNvPr id="382" name="Google Shape;382;p31"/>
              <p:cNvSpPr/>
              <p:nvPr/>
            </p:nvSpPr>
            <p:spPr>
              <a:xfrm>
                <a:off x="4603450" y="2649675"/>
                <a:ext cx="588816" cy="345006"/>
              </a:xfrm>
              <a:prstGeom prst="flowChartMultidocument">
                <a:avLst/>
              </a:prstGeom>
              <a:solidFill>
                <a:srgbClr val="FFFFFF"/>
              </a:solidFill>
              <a:ln cap="flat" cmpd="sng" w="19050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1"/>
              <p:cNvSpPr txBox="1"/>
              <p:nvPr/>
            </p:nvSpPr>
            <p:spPr>
              <a:xfrm>
                <a:off x="4332225" y="2926843"/>
                <a:ext cx="1110300" cy="31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Notebooks</a:t>
                </a:r>
                <a:endParaRPr sz="1200"/>
              </a:p>
            </p:txBody>
          </p:sp>
        </p:grpSp>
      </p:grpSp>
      <p:grpSp>
        <p:nvGrpSpPr>
          <p:cNvPr id="384" name="Google Shape;384;p31"/>
          <p:cNvGrpSpPr/>
          <p:nvPr/>
        </p:nvGrpSpPr>
        <p:grpSpPr>
          <a:xfrm>
            <a:off x="639074" y="2511037"/>
            <a:ext cx="1743956" cy="801247"/>
            <a:chOff x="1774750" y="1883325"/>
            <a:chExt cx="1308000" cy="600950"/>
          </a:xfrm>
        </p:grpSpPr>
        <p:grpSp>
          <p:nvGrpSpPr>
            <p:cNvPr id="385" name="Google Shape;385;p31"/>
            <p:cNvGrpSpPr/>
            <p:nvPr/>
          </p:nvGrpSpPr>
          <p:grpSpPr>
            <a:xfrm>
              <a:off x="1774750" y="2066075"/>
              <a:ext cx="1308000" cy="418200"/>
              <a:chOff x="1090000" y="1594838"/>
              <a:chExt cx="1308000" cy="418200"/>
            </a:xfrm>
          </p:grpSpPr>
          <p:sp>
            <p:nvSpPr>
              <p:cNvPr id="386" name="Google Shape;386;p31"/>
              <p:cNvSpPr/>
              <p:nvPr/>
            </p:nvSpPr>
            <p:spPr>
              <a:xfrm rot="-5400000">
                <a:off x="1534900" y="1149938"/>
                <a:ext cx="418200" cy="1308000"/>
              </a:xfrm>
              <a:prstGeom prst="corner">
                <a:avLst>
                  <a:gd fmla="val 74132" name="adj1"/>
                  <a:gd fmla="val 100000" name="adj2"/>
                </a:avLst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>
                <a:off x="1242250" y="1702875"/>
                <a:ext cx="945900" cy="208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GitHub</a:t>
                </a:r>
                <a:endParaRPr sz="1200"/>
              </a:p>
            </p:txBody>
          </p:sp>
        </p:grpSp>
        <p:sp>
          <p:nvSpPr>
            <p:cNvPr id="388" name="Google Shape;388;p31"/>
            <p:cNvSpPr txBox="1"/>
            <p:nvPr/>
          </p:nvSpPr>
          <p:spPr>
            <a:xfrm>
              <a:off x="1793875" y="1883325"/>
              <a:ext cx="10080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434343"/>
                  </a:solidFill>
                </a:rPr>
                <a:t>Source Control</a:t>
              </a:r>
              <a:endParaRPr b="1" sz="1100">
                <a:solidFill>
                  <a:srgbClr val="434343"/>
                </a:solidFill>
              </a:endParaRPr>
            </a:p>
          </p:txBody>
        </p:sp>
      </p:grpSp>
      <p:grpSp>
        <p:nvGrpSpPr>
          <p:cNvPr id="389" name="Google Shape;389;p31"/>
          <p:cNvGrpSpPr/>
          <p:nvPr/>
        </p:nvGrpSpPr>
        <p:grpSpPr>
          <a:xfrm>
            <a:off x="4811016" y="1482556"/>
            <a:ext cx="923181" cy="708382"/>
            <a:chOff x="5513400" y="3321800"/>
            <a:chExt cx="692403" cy="531300"/>
          </a:xfrm>
        </p:grpSpPr>
        <p:sp>
          <p:nvSpPr>
            <p:cNvPr id="390" name="Google Shape;390;p31"/>
            <p:cNvSpPr/>
            <p:nvPr/>
          </p:nvSpPr>
          <p:spPr>
            <a:xfrm rot="-5400000">
              <a:off x="5328300" y="3506900"/>
              <a:ext cx="531300" cy="161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 txBox="1"/>
            <p:nvPr/>
          </p:nvSpPr>
          <p:spPr>
            <a:xfrm>
              <a:off x="5725503" y="3521350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</a:rPr>
                <a:t>HTTPS </a:t>
              </a:r>
              <a:r>
                <a:rPr lang="en-US" sz="800"/>
                <a:t>443</a:t>
              </a:r>
              <a:endParaRPr sz="800">
                <a:solidFill>
                  <a:srgbClr val="00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grpSp>
        <p:nvGrpSpPr>
          <p:cNvPr id="392" name="Google Shape;392;p31"/>
          <p:cNvGrpSpPr/>
          <p:nvPr/>
        </p:nvGrpSpPr>
        <p:grpSpPr>
          <a:xfrm>
            <a:off x="4811016" y="3412956"/>
            <a:ext cx="923181" cy="708382"/>
            <a:chOff x="5513400" y="3321800"/>
            <a:chExt cx="692403" cy="531300"/>
          </a:xfrm>
        </p:grpSpPr>
        <p:sp>
          <p:nvSpPr>
            <p:cNvPr id="393" name="Google Shape;393;p31"/>
            <p:cNvSpPr/>
            <p:nvPr/>
          </p:nvSpPr>
          <p:spPr>
            <a:xfrm rot="-5400000">
              <a:off x="5328300" y="3506900"/>
              <a:ext cx="531300" cy="161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 txBox="1"/>
            <p:nvPr/>
          </p:nvSpPr>
          <p:spPr>
            <a:xfrm>
              <a:off x="5725503" y="3521350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</a:rPr>
                <a:t>HTTPS </a:t>
              </a:r>
              <a:r>
                <a:rPr lang="en-US" sz="800"/>
                <a:t>443</a:t>
              </a:r>
              <a:endParaRPr sz="800">
                <a:solidFill>
                  <a:srgbClr val="00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grpSp>
        <p:nvGrpSpPr>
          <p:cNvPr id="395" name="Google Shape;395;p31"/>
          <p:cNvGrpSpPr/>
          <p:nvPr/>
        </p:nvGrpSpPr>
        <p:grpSpPr>
          <a:xfrm>
            <a:off x="5972067" y="4767647"/>
            <a:ext cx="640405" cy="418590"/>
            <a:chOff x="4479163" y="3575825"/>
            <a:chExt cx="480316" cy="313950"/>
          </a:xfrm>
        </p:grpSpPr>
        <p:sp>
          <p:nvSpPr>
            <p:cNvPr id="396" name="Google Shape;396;p31"/>
            <p:cNvSpPr/>
            <p:nvPr/>
          </p:nvSpPr>
          <p:spPr>
            <a:xfrm>
              <a:off x="4479163" y="3575825"/>
              <a:ext cx="379500" cy="161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1"/>
            <p:cNvSpPr txBox="1"/>
            <p:nvPr/>
          </p:nvSpPr>
          <p:spPr>
            <a:xfrm>
              <a:off x="4479178" y="3746375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</a:rPr>
                <a:t>HTTPS </a:t>
              </a:r>
              <a:r>
                <a:rPr lang="en-US" sz="800"/>
                <a:t>443</a:t>
              </a:r>
              <a:endParaRPr sz="800">
                <a:solidFill>
                  <a:srgbClr val="00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sp>
        <p:nvSpPr>
          <p:cNvPr id="398" name="Google Shape;398;p31"/>
          <p:cNvSpPr/>
          <p:nvPr/>
        </p:nvSpPr>
        <p:spPr>
          <a:xfrm>
            <a:off x="3890833" y="5470233"/>
            <a:ext cx="3683100" cy="413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1"/>
          <p:cNvSpPr txBox="1"/>
          <p:nvPr/>
        </p:nvSpPr>
        <p:spPr>
          <a:xfrm>
            <a:off x="5412238" y="5958233"/>
            <a:ext cx="6405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HTTPS </a:t>
            </a:r>
            <a:r>
              <a:rPr lang="en-US" sz="800"/>
              <a:t>443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870480" y="2735647"/>
            <a:ext cx="640392" cy="418590"/>
            <a:chOff x="4479172" y="3575825"/>
            <a:chExt cx="480306" cy="313950"/>
          </a:xfrm>
        </p:grpSpPr>
        <p:sp>
          <p:nvSpPr>
            <p:cNvPr id="401" name="Google Shape;401;p31"/>
            <p:cNvSpPr/>
            <p:nvPr/>
          </p:nvSpPr>
          <p:spPr>
            <a:xfrm>
              <a:off x="4479172" y="3575825"/>
              <a:ext cx="298800" cy="161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1"/>
            <p:cNvSpPr txBox="1"/>
            <p:nvPr/>
          </p:nvSpPr>
          <p:spPr>
            <a:xfrm>
              <a:off x="4479178" y="3746375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00000"/>
                  </a:solidFill>
                </a:rPr>
                <a:t>HTTP </a:t>
              </a:r>
              <a:r>
                <a:rPr lang="en-US" sz="800"/>
                <a:t>80</a:t>
              </a:r>
              <a:endParaRPr sz="800">
                <a:solidFill>
                  <a:srgbClr val="00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sp>
        <p:nvSpPr>
          <p:cNvPr id="403" name="Google Shape;403;p31"/>
          <p:cNvSpPr/>
          <p:nvPr/>
        </p:nvSpPr>
        <p:spPr>
          <a:xfrm>
            <a:off x="1087703" y="5635880"/>
            <a:ext cx="2376300" cy="277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Download Collector Image</a:t>
            </a:r>
            <a:endParaRPr sz="1000"/>
          </a:p>
        </p:txBody>
      </p:sp>
      <p:cxnSp>
        <p:nvCxnSpPr>
          <p:cNvPr id="404" name="Google Shape;404;p31"/>
          <p:cNvCxnSpPr>
            <a:stCxn id="345" idx="1"/>
            <a:endCxn id="323" idx="2"/>
          </p:cNvCxnSpPr>
          <p:nvPr/>
        </p:nvCxnSpPr>
        <p:spPr>
          <a:xfrm rot="10800000">
            <a:off x="7332567" y="3885017"/>
            <a:ext cx="664800" cy="8097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05" name="Google Shape;405;p31"/>
          <p:cNvGrpSpPr/>
          <p:nvPr/>
        </p:nvGrpSpPr>
        <p:grpSpPr>
          <a:xfrm>
            <a:off x="1121622" y="1024128"/>
            <a:ext cx="1316367" cy="242394"/>
            <a:chOff x="1249950" y="4147700"/>
            <a:chExt cx="987300" cy="181800"/>
          </a:xfrm>
        </p:grpSpPr>
        <p:sp>
          <p:nvSpPr>
            <p:cNvPr id="406" name="Google Shape;406;p31"/>
            <p:cNvSpPr/>
            <p:nvPr/>
          </p:nvSpPr>
          <p:spPr>
            <a:xfrm>
              <a:off x="1249950" y="4147700"/>
              <a:ext cx="225300" cy="181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1630950" y="4147700"/>
              <a:ext cx="225300" cy="181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2011950" y="4147700"/>
              <a:ext cx="225300" cy="181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 txBox="1"/>
          <p:nvPr/>
        </p:nvSpPr>
        <p:spPr>
          <a:xfrm>
            <a:off x="4082825" y="2179450"/>
            <a:ext cx="3923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Thank you!!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9250" y="90725"/>
            <a:ext cx="11151000" cy="55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Presented by :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Team Perfect Squares:</a:t>
            </a:r>
            <a:endParaRPr>
              <a:solidFill>
                <a:srgbClr val="000000"/>
              </a:solidFill>
            </a:endParaRPr>
          </a:p>
          <a:p>
            <a:pPr indent="-3937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-US" sz="2600">
                <a:solidFill>
                  <a:srgbClr val="000000"/>
                </a:solidFill>
              </a:rPr>
              <a:t>Durgesh Mishra</a:t>
            </a:r>
            <a:endParaRPr sz="2600">
              <a:solidFill>
                <a:srgbClr val="000000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-US" sz="2600">
                <a:solidFill>
                  <a:srgbClr val="000000"/>
                </a:solidFill>
              </a:rPr>
              <a:t>Jai Saxena</a:t>
            </a:r>
            <a:endParaRPr sz="2600">
              <a:solidFill>
                <a:srgbClr val="000000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-US" sz="2600">
                <a:solidFill>
                  <a:srgbClr val="000000"/>
                </a:solidFill>
              </a:rPr>
              <a:t>Niranjan Solanki</a:t>
            </a:r>
            <a:endParaRPr sz="2600">
              <a:solidFill>
                <a:srgbClr val="000000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-US" sz="2600">
                <a:solidFill>
                  <a:srgbClr val="000000"/>
                </a:solidFill>
              </a:rPr>
              <a:t>Pankaj Balchandani</a:t>
            </a:r>
            <a:endParaRPr sz="26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Problem </a:t>
            </a:r>
            <a:r>
              <a:rPr lang="en-US" sz="3000"/>
              <a:t>Statement </a:t>
            </a:r>
            <a:endParaRPr sz="30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645150" y="1253325"/>
            <a:ext cx="102522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Image Captioning is the process of generating a textual description for given images. A challenging problem in Deep learning is to auto-generate caption for an image</a:t>
            </a:r>
            <a:r>
              <a:rPr lang="en-US">
                <a:solidFill>
                  <a:srgbClr val="434343"/>
                </a:solidFill>
              </a:rPr>
              <a:t>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434343"/>
                </a:solidFill>
              </a:rPr>
              <a:t>To understand the context of an image and describe it in a human language like English, Image Caption Generator uses both Natural Language Processing (NLP) and Computer Vision to generate the captions.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Outline</a:t>
            </a:r>
            <a:endParaRPr sz="30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spcBef>
                <a:spcPts val="56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Problem </a:t>
            </a:r>
            <a:r>
              <a:rPr lang="en-US" sz="2700"/>
              <a:t>S</a:t>
            </a:r>
            <a:r>
              <a:rPr lang="en-US" sz="2700"/>
              <a:t>tatement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Problem Approach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Project Workflow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Dataset &amp; Models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Exploratory Data Analysis (EDA)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Data preprocessing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Implementation &amp; results</a:t>
            </a:r>
            <a:endParaRPr sz="2700"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1600"/>
              </a:spcAft>
              <a:buNone/>
            </a:pPr>
            <a:r>
              <a:rPr lang="en-US" sz="3000"/>
              <a:t>Problem Approach</a:t>
            </a:r>
            <a:endParaRPr sz="30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-150" y="1253400"/>
            <a:ext cx="12192000" cy="142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We plan to build a user interface where given an image, we generate the relevant caption for that particular image using Computer vision &amp; NLP-based models. </a:t>
            </a:r>
            <a:endParaRPr sz="2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650" y="2821950"/>
            <a:ext cx="5380375" cy="35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Project Scope</a:t>
            </a:r>
            <a:endParaRPr sz="3000"/>
          </a:p>
        </p:txBody>
      </p:sp>
      <p:grpSp>
        <p:nvGrpSpPr>
          <p:cNvPr id="114" name="Google Shape;114;p20"/>
          <p:cNvGrpSpPr/>
          <p:nvPr/>
        </p:nvGrpSpPr>
        <p:grpSpPr>
          <a:xfrm>
            <a:off x="535693" y="1144957"/>
            <a:ext cx="3657506" cy="5112671"/>
            <a:chOff x="1083025" y="2306625"/>
            <a:chExt cx="1834900" cy="3215516"/>
          </a:xfrm>
        </p:grpSpPr>
        <p:sp>
          <p:nvSpPr>
            <p:cNvPr id="115" name="Google Shape;115;p20"/>
            <p:cNvSpPr txBox="1"/>
            <p:nvPr/>
          </p:nvSpPr>
          <p:spPr>
            <a:xfrm>
              <a:off x="1235830" y="2695016"/>
              <a:ext cx="15051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E69138"/>
                  </a:solidFill>
                </a:rPr>
                <a:t>Proof Of Concept (POC)</a:t>
              </a:r>
              <a:endParaRPr b="1" sz="1900">
                <a:solidFill>
                  <a:srgbClr val="E69138"/>
                </a:solidFill>
              </a:endParaRPr>
            </a:p>
          </p:txBody>
        </p:sp>
        <p:sp>
          <p:nvSpPr>
            <p:cNvPr id="116" name="Google Shape;116;p20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400"/>
                <a:buChar char="●"/>
              </a:pPr>
              <a:r>
                <a:rPr lang="en-US">
                  <a:solidFill>
                    <a:srgbClr val="783F04"/>
                  </a:solidFill>
                </a:rPr>
                <a:t>Preprocess Image and Caption </a:t>
              </a:r>
              <a:r>
                <a:rPr lang="en-US">
                  <a:solidFill>
                    <a:srgbClr val="783F04"/>
                  </a:solidFill>
                </a:rPr>
                <a:t>data</a:t>
              </a:r>
              <a:endParaRPr>
                <a:solidFill>
                  <a:srgbClr val="783F04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400"/>
                <a:buChar char="●"/>
              </a:pPr>
              <a:r>
                <a:rPr lang="en-US">
                  <a:solidFill>
                    <a:srgbClr val="783F04"/>
                  </a:solidFill>
                </a:rPr>
                <a:t>Experiment on some baseline models and approaches.</a:t>
              </a:r>
              <a:endParaRPr>
                <a:solidFill>
                  <a:srgbClr val="783F04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400"/>
                <a:buChar char="●"/>
              </a:pPr>
              <a:r>
                <a:rPr lang="en-US">
                  <a:solidFill>
                    <a:srgbClr val="783F04"/>
                  </a:solidFill>
                </a:rPr>
                <a:t>Visualize model activations to analyse whether the captions. generated are relevant or not.</a:t>
              </a:r>
              <a:endParaRPr>
                <a:solidFill>
                  <a:srgbClr val="783F04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400"/>
                <a:buChar char="●"/>
              </a:pPr>
              <a:r>
                <a:rPr lang="en-US">
                  <a:solidFill>
                    <a:srgbClr val="783F04"/>
                  </a:solidFill>
                </a:rPr>
                <a:t>Check for pixels in a given image that contributes to the captions &amp; segment the given pixels.</a:t>
              </a:r>
              <a:endParaRPr>
                <a:solidFill>
                  <a:srgbClr val="783F0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solidFill>
                  <a:srgbClr val="783F04"/>
                </a:solidFill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20"/>
          <p:cNvGrpSpPr/>
          <p:nvPr/>
        </p:nvGrpSpPr>
        <p:grpSpPr>
          <a:xfrm>
            <a:off x="4193275" y="1144957"/>
            <a:ext cx="3657506" cy="5112671"/>
            <a:chOff x="1083025" y="2306625"/>
            <a:chExt cx="1834900" cy="3215516"/>
          </a:xfrm>
        </p:grpSpPr>
        <p:sp>
          <p:nvSpPr>
            <p:cNvPr id="120" name="Google Shape;120;p20"/>
            <p:cNvSpPr txBox="1"/>
            <p:nvPr/>
          </p:nvSpPr>
          <p:spPr>
            <a:xfrm>
              <a:off x="1235830" y="2695016"/>
              <a:ext cx="15051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3C78D8"/>
                  </a:solidFill>
                </a:rPr>
                <a:t>Prototype</a:t>
              </a:r>
              <a:endParaRPr b="1" sz="1900">
                <a:solidFill>
                  <a:srgbClr val="3C78D8"/>
                </a:solidFill>
              </a:endParaRPr>
            </a:p>
          </p:txBody>
        </p:sp>
        <p:sp>
          <p:nvSpPr>
            <p:cNvPr id="121" name="Google Shape;121;p20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400"/>
                <a:buChar char="●"/>
              </a:pPr>
              <a:r>
                <a:rPr lang="en-US">
                  <a:solidFill>
                    <a:srgbClr val="1C4587"/>
                  </a:solidFill>
                </a:rPr>
                <a:t>Create a mockup of screens to see how the app could look like</a:t>
              </a:r>
              <a:endParaRPr>
                <a:solidFill>
                  <a:srgbClr val="1C4587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400"/>
                <a:buChar char="●"/>
              </a:pPr>
              <a:r>
                <a:rPr lang="en-US">
                  <a:solidFill>
                    <a:srgbClr val="1C4587"/>
                  </a:solidFill>
                </a:rPr>
                <a:t>Deploy one model to Fast API to service model predictions as an API</a:t>
              </a:r>
              <a:endParaRPr>
                <a:solidFill>
                  <a:srgbClr val="1C4587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solidFill>
                  <a:srgbClr val="0C58D3"/>
                </a:solidFill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20"/>
          <p:cNvGrpSpPr/>
          <p:nvPr/>
        </p:nvGrpSpPr>
        <p:grpSpPr>
          <a:xfrm>
            <a:off x="7850955" y="1144957"/>
            <a:ext cx="3657506" cy="5112671"/>
            <a:chOff x="1083025" y="2306625"/>
            <a:chExt cx="1834900" cy="3215516"/>
          </a:xfrm>
        </p:grpSpPr>
        <p:sp>
          <p:nvSpPr>
            <p:cNvPr id="125" name="Google Shape;125;p20"/>
            <p:cNvSpPr txBox="1"/>
            <p:nvPr/>
          </p:nvSpPr>
          <p:spPr>
            <a:xfrm>
              <a:off x="1235822" y="2695017"/>
              <a:ext cx="15456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6AA84F"/>
                  </a:solidFill>
                </a:rPr>
                <a:t>Minimum Viable Product (MVP)</a:t>
              </a:r>
              <a:endParaRPr b="1" sz="1900">
                <a:solidFill>
                  <a:srgbClr val="6AA84F"/>
                </a:solidFill>
              </a:endParaRPr>
            </a:p>
          </p:txBody>
        </p:sp>
        <p:sp>
          <p:nvSpPr>
            <p:cNvPr id="126" name="Google Shape;126;p20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4E13"/>
                </a:buClr>
                <a:buSzPts val="1400"/>
                <a:buChar char="●"/>
              </a:pPr>
              <a:r>
                <a:rPr lang="en-US">
                  <a:solidFill>
                    <a:srgbClr val="274E13"/>
                  </a:solidFill>
                </a:rPr>
                <a:t>Create App to generate caption for an uploaded image</a:t>
              </a:r>
              <a:endParaRPr>
                <a:solidFill>
                  <a:srgbClr val="274E13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4E13"/>
                </a:buClr>
                <a:buSzPts val="1400"/>
                <a:buChar char="●"/>
              </a:pPr>
              <a:r>
                <a:rPr lang="en-US">
                  <a:solidFill>
                    <a:srgbClr val="274E13"/>
                  </a:solidFill>
                </a:rPr>
                <a:t>API Server for uploading images and predicting using best model</a:t>
              </a:r>
              <a:endParaRPr>
                <a:solidFill>
                  <a:srgbClr val="274E13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74E13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>
                <a:solidFill>
                  <a:srgbClr val="274E13"/>
                </a:solidFill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Project Workflow</a:t>
            </a:r>
            <a:endParaRPr sz="3000"/>
          </a:p>
        </p:txBody>
      </p:sp>
      <p:cxnSp>
        <p:nvCxnSpPr>
          <p:cNvPr id="137" name="Google Shape;137;p21"/>
          <p:cNvCxnSpPr/>
          <p:nvPr/>
        </p:nvCxnSpPr>
        <p:spPr>
          <a:xfrm>
            <a:off x="3150533" y="1744833"/>
            <a:ext cx="11100" cy="4715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1"/>
          <p:cNvCxnSpPr/>
          <p:nvPr/>
        </p:nvCxnSpPr>
        <p:spPr>
          <a:xfrm>
            <a:off x="7011333" y="1744833"/>
            <a:ext cx="9600" cy="47268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1"/>
          <p:cNvCxnSpPr/>
          <p:nvPr/>
        </p:nvCxnSpPr>
        <p:spPr>
          <a:xfrm flipH="1">
            <a:off x="10966833" y="1744833"/>
            <a:ext cx="6900" cy="4715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0" name="Google Shape;140;p21"/>
          <p:cNvSpPr/>
          <p:nvPr/>
        </p:nvSpPr>
        <p:spPr>
          <a:xfrm>
            <a:off x="426767" y="1161667"/>
            <a:ext cx="11224800" cy="58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1432300" y="992900"/>
            <a:ext cx="669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666666"/>
                </a:solidFill>
              </a:rPr>
              <a:t>POC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4125767" y="992900"/>
            <a:ext cx="11304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666666"/>
                </a:solidFill>
              </a:rPr>
              <a:t>Prototype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8137900" y="992900"/>
            <a:ext cx="669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666666"/>
                </a:solidFill>
              </a:rPr>
              <a:t>MVP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426767" y="1852967"/>
            <a:ext cx="1877700" cy="507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Data Collection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515467" y="3397767"/>
            <a:ext cx="2722500" cy="50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Build Baseline Models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771333" y="4998267"/>
            <a:ext cx="5133600" cy="507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Project, Containers, Deployment Setup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605633" y="5806767"/>
            <a:ext cx="4361100" cy="507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Build Caption generating App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32033" y="2665367"/>
            <a:ext cx="2788800" cy="507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Setup Experiment Tracking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237867" y="4210567"/>
            <a:ext cx="2995500" cy="50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Build better Models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Datasets &amp; Models</a:t>
            </a:r>
            <a:endParaRPr sz="3000"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508550" y="1249550"/>
            <a:ext cx="11304000" cy="51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We plan to experiment with the two datasets: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Flickr 8K (8,000 images) &amp; </a:t>
            </a:r>
            <a:r>
              <a:rPr lang="en-US" sz="2600"/>
              <a:t>Flickr </a:t>
            </a:r>
            <a:r>
              <a:rPr lang="en-US" sz="2600"/>
              <a:t>32k (31,000 images) (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https://www.kaggle.com/code/hsankesara/image-captioning/data</a:t>
            </a:r>
            <a:r>
              <a:rPr lang="en-US" sz="2600"/>
              <a:t>) 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                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Coco Caption (328k images)     					(</a:t>
            </a:r>
            <a:r>
              <a:rPr lang="en-US" sz="2600" u="sng">
                <a:solidFill>
                  <a:schemeClr val="hlink"/>
                </a:solidFill>
                <a:hlinkClick r:id="rId4"/>
              </a:rPr>
              <a:t>https://paperswithcode.com/dataset/coco</a:t>
            </a:r>
            <a:r>
              <a:rPr lang="en-US" sz="2600"/>
              <a:t>)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600"/>
              <a:t>Models: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Convolutional Neural Network based models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Language</a:t>
            </a:r>
            <a:r>
              <a:rPr lang="en-US" sz="2600"/>
              <a:t> based models</a:t>
            </a:r>
            <a:endParaRPr sz="2600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EDA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645150" y="1253325"/>
            <a:ext cx="7302600" cy="24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Total number of Images: 8000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Captions per Image: 5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Image sizes vary from</a:t>
            </a:r>
            <a:endParaRPr sz="24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>
                <a:solidFill>
                  <a:schemeClr val="dk2"/>
                </a:solidFill>
              </a:rPr>
              <a:t>148 to 500 pixels in x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>
                <a:solidFill>
                  <a:schemeClr val="dk2"/>
                </a:solidFill>
              </a:rPr>
              <a:t>164 to 500 pixels in y</a:t>
            </a:r>
            <a:endParaRPr sz="2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8287025" y="60460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645150" y="5857125"/>
            <a:ext cx="492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555555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brown dog is running after the black dog</a:t>
            </a:r>
            <a:endParaRPr sz="1900">
              <a:solidFill>
                <a:srgbClr val="555555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225" y="3653625"/>
            <a:ext cx="3496250" cy="21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225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4538" y="15881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5419575" y="3819675"/>
            <a:ext cx="6772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555555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'&lt;s&gt; a furry dog is running through a doorway leading to plants  &lt;/s&gt;', </a:t>
            </a:r>
            <a:endParaRPr sz="1600">
              <a:solidFill>
                <a:srgbClr val="555555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555555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'&lt;s&gt; a furry  tan dog is outside on a patio  &lt;/s&gt;',</a:t>
            </a:r>
            <a:endParaRPr sz="1600">
              <a:solidFill>
                <a:srgbClr val="555555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555555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 '&lt;s&gt; a short  furry dog stands on a brick floor in front of a group of potted plants  &lt;/s&gt;',</a:t>
            </a:r>
            <a:endParaRPr sz="1600">
              <a:solidFill>
                <a:srgbClr val="555555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555555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 '&lt;s&gt; a very hairy dog is running down a hall  &lt;/s&gt;',</a:t>
            </a:r>
            <a:endParaRPr sz="1600">
              <a:solidFill>
                <a:srgbClr val="555555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555555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 '&lt;s&gt; flowers are behind the fluffy dog that is coming up the step  &lt;/s&gt;'</a:t>
            </a:r>
            <a:endParaRPr sz="1600">
              <a:solidFill>
                <a:srgbClr val="555555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