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0f9e599b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0f9e599b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0b67ef6f_0_3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d0b67ef6f_0_3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0b67ef6f_0_4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0b67ef6f_0_4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0f9e59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0f9e59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Fuck you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0f9e599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0f9e599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0f9e59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0f9e59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0f9e599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d0f9e59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d0f9e599b_1_2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d0f9e599b_1_2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d0b67ef6f_0_4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d0b67ef6f_0_4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d20202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d20202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04af6c36_0_3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04af6c36_0_3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04af6c36_0_2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04af6c36_0_2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04af6c36_0_3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04af6c36_0_3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0b67ef6f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0b67ef6f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0b67ef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0b67ef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0b67ef6f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0b67ef6f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0b67ef6f_0_5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0b67ef6f_0_5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0b67ef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0b67ef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type="title"/>
          </p:nvPr>
        </p:nvSpPr>
        <p:spPr>
          <a:xfrm>
            <a:off x="321825" y="694100"/>
            <a:ext cx="2143800" cy="314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072700" y="313275"/>
            <a:ext cx="4757400" cy="4522800"/>
          </a:xfrm>
          <a:prstGeom prst="rect">
            <a:avLst/>
          </a:prstGeom>
          <a:solidFill>
            <a:srgbClr val="11294A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06750" y="313500"/>
            <a:ext cx="3452400" cy="4522800"/>
          </a:xfrm>
          <a:prstGeom prst="rect">
            <a:avLst/>
          </a:prstGeom>
          <a:solidFill>
            <a:srgbClr val="11294A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574350" y="576900"/>
            <a:ext cx="2917200" cy="399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276850" y="576900"/>
            <a:ext cx="4349100" cy="386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5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0" y="3692275"/>
            <a:ext cx="9144087" cy="1364606"/>
          </a:xfrm>
          <a:custGeom>
            <a:rect b="b" l="l" r="r" t="t"/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helancet.com/journals/lancet/article/PIIS0140-6736(16)30582-7/fulltext" TargetMode="External"/><Relationship Id="rId10" Type="http://schemas.openxmlformats.org/officeDocument/2006/relationships/hyperlink" Target="http://perspectivesinmedicine.cshlp.org/content/2/1/a007732.full" TargetMode="External"/><Relationship Id="rId13" Type="http://schemas.openxmlformats.org/officeDocument/2006/relationships/hyperlink" Target="https://link.springer.com/article/10.1007/s11892-015-0602-9" TargetMode="External"/><Relationship Id="rId12" Type="http://schemas.openxmlformats.org/officeDocument/2006/relationships/hyperlink" Target="https://www.ncbi.nlm.nih.gov/pmc/articles/PMC4478580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ho.int/genomics/about/Diabetis-fin.pdf" TargetMode="External"/><Relationship Id="rId4" Type="http://schemas.openxmlformats.org/officeDocument/2006/relationships/hyperlink" Target="https://ghr.nlm.nih.gov/condition/type-1-diabetes#genes" TargetMode="External"/><Relationship Id="rId9" Type="http://schemas.openxmlformats.org/officeDocument/2006/relationships/hyperlink" Target="https://diabetes.diabetesjournals.org/content/51/8/2658" TargetMode="External"/><Relationship Id="rId15" Type="http://schemas.openxmlformats.org/officeDocument/2006/relationships/hyperlink" Target="https://www.niddk.nih.gov/health-information/diabetes/overview/what-is-diabetes/gestational/symptoms-causes" TargetMode="External"/><Relationship Id="rId14" Type="http://schemas.openxmlformats.org/officeDocument/2006/relationships/hyperlink" Target="https://link.springer.com/article/10.1007/s11892-014-0508-y" TargetMode="External"/><Relationship Id="rId16" Type="http://schemas.openxmlformats.org/officeDocument/2006/relationships/hyperlink" Target="https://www.ncbi.nlm.nih.gov/pmc/articles/PMC4515446/" TargetMode="External"/><Relationship Id="rId5" Type="http://schemas.openxmlformats.org/officeDocument/2006/relationships/hyperlink" Target="https://www.medicalnewstoday.com/articles/317468.php#type-2" TargetMode="External"/><Relationship Id="rId6" Type="http://schemas.openxmlformats.org/officeDocument/2006/relationships/hyperlink" Target="https://ghr.nlm.nih.gov/condition/type-2-diabetes" TargetMode="External"/><Relationship Id="rId7" Type="http://schemas.openxmlformats.org/officeDocument/2006/relationships/hyperlink" Target="https://www.ncbi.nlm.nih.gov/pmc/articles/PMC4874193/" TargetMode="External"/><Relationship Id="rId8" Type="http://schemas.openxmlformats.org/officeDocument/2006/relationships/hyperlink" Target="https://diabetes.diabetesjournals.org/content/59/7/156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5464475" y="3676800"/>
            <a:ext cx="56967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Pratik Goyal (B18BB024)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Piyush Mathur (B18BB021)</a:t>
            </a:r>
            <a:endParaRPr sz="1200"/>
          </a:p>
        </p:txBody>
      </p:sp>
      <p:sp>
        <p:nvSpPr>
          <p:cNvPr id="96" name="Google Shape;96;p18"/>
          <p:cNvSpPr txBox="1"/>
          <p:nvPr/>
        </p:nvSpPr>
        <p:spPr>
          <a:xfrm>
            <a:off x="951050" y="3566850"/>
            <a:ext cx="189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Dr. Pankaj Yadav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BSBE Department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IIT Jodhpur</a:t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74350" y="576900"/>
            <a:ext cx="29016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Genetics of </a:t>
            </a:r>
            <a:r>
              <a:rPr lang="en" sz="3000"/>
              <a:t>Type 1 Diabetes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153925" y="874650"/>
            <a:ext cx="44607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 Regular"/>
              <a:buChar char="●"/>
            </a:pPr>
            <a:r>
              <a:rPr lang="en"/>
              <a:t>Major susceptibility locus maps to HLA class II</a:t>
            </a:r>
            <a:r>
              <a:rPr lang="en"/>
              <a:t> genes at chromosome 6p21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i="1" lang="en">
                <a:solidFill>
                  <a:schemeClr val="dk1"/>
                </a:solidFill>
              </a:rPr>
              <a:t>HLA-DRB1</a:t>
            </a:r>
            <a:endParaRPr i="1">
              <a:solidFill>
                <a:schemeClr val="dk1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i="1" lang="en">
                <a:solidFill>
                  <a:schemeClr val="dk1"/>
                </a:solidFill>
              </a:rPr>
              <a:t>HLA-DQB1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than 50 non-HLA-susceptibility genes have been confirmed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i="1" lang="en">
                <a:solidFill>
                  <a:schemeClr val="dk1"/>
                </a:solidFill>
              </a:rPr>
              <a:t>INS </a:t>
            </a:r>
            <a:r>
              <a:rPr lang="en">
                <a:solidFill>
                  <a:schemeClr val="dk1"/>
                </a:solidFill>
              </a:rPr>
              <a:t>genes</a:t>
            </a:r>
            <a:endParaRPr>
              <a:solidFill>
                <a:schemeClr val="dk1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i="1" lang="en">
                <a:solidFill>
                  <a:schemeClr val="dk1"/>
                </a:solidFill>
              </a:rPr>
              <a:t>PTPN22 </a:t>
            </a:r>
            <a:r>
              <a:rPr lang="en">
                <a:solidFill>
                  <a:schemeClr val="dk1"/>
                </a:solidFill>
              </a:rPr>
              <a:t>gene on 1p13</a:t>
            </a:r>
            <a:endParaRPr>
              <a:solidFill>
                <a:schemeClr val="dk1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i="1" lang="en">
                <a:solidFill>
                  <a:schemeClr val="dk1"/>
                </a:solidFill>
              </a:rPr>
              <a:t>CTLA4 </a:t>
            </a:r>
            <a:r>
              <a:rPr lang="en">
                <a:solidFill>
                  <a:schemeClr val="dk1"/>
                </a:solidFill>
              </a:rPr>
              <a:t>gene on 2q33</a:t>
            </a:r>
            <a:endParaRPr>
              <a:solidFill>
                <a:schemeClr val="dk1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IL2RA </a:t>
            </a:r>
            <a:r>
              <a:rPr lang="en"/>
              <a:t>gene on 10p15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genes are found to inhibit T cells activation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574350" y="576900"/>
            <a:ext cx="29016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 1 Diabetes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194750" y="673200"/>
            <a:ext cx="43491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" sz="1400"/>
              <a:t>Not everyone has a family history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" sz="1400"/>
              <a:t>High risk is there when people inherits risk factors from both the parents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" sz="1400">
                <a:solidFill>
                  <a:schemeClr val="dk1"/>
                </a:solidFill>
              </a:rPr>
              <a:t>HLA risk genotypes + Family Histor</a:t>
            </a:r>
            <a:r>
              <a:rPr lang="en">
                <a:solidFill>
                  <a:schemeClr val="dk1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 Regular"/>
              <a:buChar char="○"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One out of Five 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HLA risk genotypes + No Family History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One out of Twenty</a:t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">
                <a:solidFill>
                  <a:schemeClr val="dk1"/>
                </a:solidFill>
              </a:rPr>
              <a:t>Some viruses might activate type 1 in people who are susceptible</a:t>
            </a:r>
            <a:endParaRPr>
              <a:solidFill>
                <a:schemeClr val="dk1"/>
              </a:solidFill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"/>
              <a:buChar char="○"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Measles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"/>
              <a:buChar char="○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i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Mumps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"/>
              <a:buChar char="○"/>
            </a:pPr>
            <a:r>
              <a:rPr i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Rotavirus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lab"/>
              <a:buChar char="○"/>
            </a:pPr>
            <a:r>
              <a:rPr i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Coxsackie virus B (CVB)</a:t>
            </a:r>
            <a:endParaRPr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4" name="Google Shape;174;p28"/>
          <p:cNvSpPr txBox="1"/>
          <p:nvPr/>
        </p:nvSpPr>
        <p:spPr>
          <a:xfrm>
            <a:off x="1299150" y="3610500"/>
            <a:ext cx="2176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Common observed Patterns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574350" y="576900"/>
            <a:ext cx="29172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 1 Diabetes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288350" y="874650"/>
            <a:ext cx="4349100" cy="3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At present, lifelong insulin therapy is the only treatment available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Genetics currently does not play any role in the treatment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Environmental risk factors are thought to act as either ‘initiators’ or ‘accelerators’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">
                <a:solidFill>
                  <a:schemeClr val="dk1"/>
                </a:solidFill>
              </a:rPr>
              <a:t>Being breastfed as a baby may lower the chance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Early introduction to Cow’s milk proteins is a risk factor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Triggered by cold environment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Whites have relatively higher rate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1299150" y="3610500"/>
            <a:ext cx="2176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Common observed Patterns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ctrTitle"/>
          </p:nvPr>
        </p:nvSpPr>
        <p:spPr>
          <a:xfrm>
            <a:off x="1357650" y="-2282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2 Diabetes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1816000" y="767725"/>
            <a:ext cx="6947700" cy="4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Caused by a</a:t>
            </a:r>
            <a:r>
              <a:rPr lang="en"/>
              <a:t> combination of genetic and lifestyle factors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Smoking, Poor diet, Physical inactivity and Obesity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Combination of some genetic variations determine the risk of developing this disorder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More than 50 candidate genes are identified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Major ones include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>
                <a:solidFill>
                  <a:schemeClr val="dk1"/>
                </a:solidFill>
              </a:rPr>
              <a:t>PPARγ</a:t>
            </a:r>
            <a:endParaRPr i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i="1" lang="en" sz="1300">
                <a:solidFill>
                  <a:schemeClr val="dk1"/>
                </a:solidFill>
              </a:rPr>
              <a:t>ABCC8</a:t>
            </a:r>
            <a:endParaRPr i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i="1" lang="en" sz="1300">
                <a:solidFill>
                  <a:schemeClr val="dk1"/>
                </a:solidFill>
              </a:rPr>
              <a:t>KCNJ11</a:t>
            </a:r>
            <a:endParaRPr i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i="1" lang="en" sz="1300">
                <a:solidFill>
                  <a:schemeClr val="dk1"/>
                </a:solidFill>
              </a:rPr>
              <a:t>CALPN10</a:t>
            </a:r>
            <a:endParaRPr i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Factors first cause immune resistance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This leads to more secretion of insulin by Beta cells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Over time, Beta cells become less able to respond to blood sugar changes.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Ultimately leading to insulin shortage, causing high blood sugar levels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574350" y="576900"/>
            <a:ext cx="29016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Genetics of Type 2 Diabetes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176925" y="737750"/>
            <a:ext cx="44607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PPARγ</a:t>
            </a:r>
            <a:r>
              <a:rPr b="1" lang="en"/>
              <a:t> (</a:t>
            </a:r>
            <a:r>
              <a:rPr lang="en"/>
              <a:t>peroxisome proliferator-activated receptor-γ</a:t>
            </a:r>
            <a:r>
              <a:rPr b="1" lang="en"/>
              <a:t>)</a:t>
            </a:r>
            <a:endParaRPr b="1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Important in adipocyte and lipid metabolism</a:t>
            </a:r>
            <a:endParaRPr>
              <a:solidFill>
                <a:schemeClr val="dk1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 target for the hypoglycemic drugs</a:t>
            </a:r>
            <a:endParaRPr>
              <a:solidFill>
                <a:schemeClr val="dk1"/>
              </a:solidFill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One form of the </a:t>
            </a:r>
            <a:r>
              <a:rPr i="1" lang="en">
                <a:solidFill>
                  <a:schemeClr val="dk1"/>
                </a:solidFill>
              </a:rPr>
              <a:t>PPARγ </a:t>
            </a:r>
            <a:r>
              <a:rPr lang="en">
                <a:solidFill>
                  <a:schemeClr val="dk1"/>
                </a:solidFill>
              </a:rPr>
              <a:t>gene (Pro) decreases insulin sensitivity 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CAPN10 </a:t>
            </a:r>
            <a:r>
              <a:rPr b="1" lang="en"/>
              <a:t>(</a:t>
            </a:r>
            <a:r>
              <a:rPr lang="en"/>
              <a:t>calpain 10</a:t>
            </a:r>
            <a:r>
              <a:rPr b="1" lang="en"/>
              <a:t>)</a:t>
            </a:r>
            <a:endParaRPr b="1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Calpains are a family of calcium-activated neutral nonlysosomal proteases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Implicated in many cellular functions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Intracellular signal transduction, neuronal funtctions and cytoskeletal rearrangements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They are proposed to have a role in downregulation of insulin receptor substrate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ctrTitle"/>
          </p:nvPr>
        </p:nvSpPr>
        <p:spPr>
          <a:xfrm>
            <a:off x="1357650" y="-2282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T2D Occurs?</a:t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1884050" y="933225"/>
            <a:ext cx="2674200" cy="66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Genetics and lifestyle cause insulin resistance in cells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6010500" y="912225"/>
            <a:ext cx="24009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Beta cells sense high glucose level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1" name="Google Shape;201;p32"/>
          <p:cNvCxnSpPr/>
          <p:nvPr/>
        </p:nvCxnSpPr>
        <p:spPr>
          <a:xfrm>
            <a:off x="7273275" y="1715363"/>
            <a:ext cx="9600" cy="30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2"/>
          <p:cNvSpPr/>
          <p:nvPr/>
        </p:nvSpPr>
        <p:spPr>
          <a:xfrm>
            <a:off x="5973225" y="2119800"/>
            <a:ext cx="2609700" cy="90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Beta cells secrete more and more insulin to bring glucose level to normal</a:t>
            </a:r>
            <a:endParaRPr/>
          </a:p>
        </p:txBody>
      </p:sp>
      <p:cxnSp>
        <p:nvCxnSpPr>
          <p:cNvPr id="203" name="Google Shape;203;p32"/>
          <p:cNvCxnSpPr/>
          <p:nvPr/>
        </p:nvCxnSpPr>
        <p:spPr>
          <a:xfrm rot="10800000">
            <a:off x="4687825" y="2571300"/>
            <a:ext cx="9093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32"/>
          <p:cNvSpPr/>
          <p:nvPr/>
        </p:nvSpPr>
        <p:spPr>
          <a:xfrm>
            <a:off x="1884050" y="2110875"/>
            <a:ext cx="2674200" cy="99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a long time, high glucose level in blood and high insulin secretion by Beta cells</a:t>
            </a:r>
            <a:endParaRPr/>
          </a:p>
        </p:txBody>
      </p:sp>
      <p:cxnSp>
        <p:nvCxnSpPr>
          <p:cNvPr id="205" name="Google Shape;205;p32"/>
          <p:cNvCxnSpPr/>
          <p:nvPr/>
        </p:nvCxnSpPr>
        <p:spPr>
          <a:xfrm flipH="1">
            <a:off x="3042925" y="3202563"/>
            <a:ext cx="2100" cy="35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2"/>
          <p:cNvSpPr/>
          <p:nvPr/>
        </p:nvSpPr>
        <p:spPr>
          <a:xfrm>
            <a:off x="1883950" y="3653175"/>
            <a:ext cx="2013600" cy="95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Beta cells’ sensitivity for glucose level in blood decreases</a:t>
            </a:r>
            <a:endParaRPr/>
          </a:p>
        </p:txBody>
      </p:sp>
      <p:cxnSp>
        <p:nvCxnSpPr>
          <p:cNvPr id="207" name="Google Shape;207;p32"/>
          <p:cNvCxnSpPr/>
          <p:nvPr/>
        </p:nvCxnSpPr>
        <p:spPr>
          <a:xfrm>
            <a:off x="4013025" y="4130025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2"/>
          <p:cNvSpPr/>
          <p:nvPr/>
        </p:nvSpPr>
        <p:spPr>
          <a:xfrm>
            <a:off x="4738400" y="3600375"/>
            <a:ext cx="1184700" cy="10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Insulin shortage occurs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6742150" y="3600375"/>
            <a:ext cx="1899900" cy="10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Body not able to reduce sugar levels effectively</a:t>
            </a:r>
            <a:endParaRPr/>
          </a:p>
        </p:txBody>
      </p:sp>
      <p:cxnSp>
        <p:nvCxnSpPr>
          <p:cNvPr id="210" name="Google Shape;210;p32"/>
          <p:cNvCxnSpPr/>
          <p:nvPr/>
        </p:nvCxnSpPr>
        <p:spPr>
          <a:xfrm flipH="1" rot="10800000">
            <a:off x="4740475" y="1258725"/>
            <a:ext cx="10878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2"/>
          <p:cNvCxnSpPr/>
          <p:nvPr/>
        </p:nvCxnSpPr>
        <p:spPr>
          <a:xfrm>
            <a:off x="6027675" y="4130025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574350" y="576900"/>
            <a:ext cx="29016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Genetics of Type 2 Diabetes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176925" y="737750"/>
            <a:ext cx="44607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ABCC8 </a:t>
            </a:r>
            <a:r>
              <a:rPr lang="en"/>
              <a:t>(ATP binding cassette, subfamily C, member 8) and  </a:t>
            </a:r>
            <a:r>
              <a:rPr b="1" i="1" lang="en"/>
              <a:t>KCNJ11 </a:t>
            </a:r>
            <a:r>
              <a:rPr lang="en"/>
              <a:t>(potassium channel, inwardly rectifying subfamily J, member 11)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ABCC8</a:t>
            </a:r>
            <a:r>
              <a:rPr lang="en"/>
              <a:t> encodes the high-affinity sulfonylurea receptor (SUR1) subunit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KCNJ11</a:t>
            </a:r>
            <a:r>
              <a:rPr b="1" i="1" lang="en"/>
              <a:t> </a:t>
            </a:r>
            <a:r>
              <a:rPr lang="en"/>
              <a:t>encodes the Kir6.2 subunit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SUR1 is coupled to the Kir6.2 subunit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Both genes are part of the ATP-sensitive potassium channel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Plays a key role in regulating the release of hormones, such as insulin and glucagon, in the beta cell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ABCC8</a:t>
            </a:r>
            <a:r>
              <a:rPr lang="en"/>
              <a:t> and </a:t>
            </a:r>
            <a:r>
              <a:rPr i="1" lang="en"/>
              <a:t>KCNJ11</a:t>
            </a:r>
            <a:r>
              <a:rPr lang="en"/>
              <a:t> are only 4.5 kb apart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KCNJ11</a:t>
            </a:r>
            <a:r>
              <a:rPr lang="en"/>
              <a:t> (Lys) and </a:t>
            </a:r>
            <a:r>
              <a:rPr i="1" lang="en"/>
              <a:t>ABCC8</a:t>
            </a:r>
            <a:r>
              <a:rPr lang="en"/>
              <a:t> (Ala) forms of genes have been associated with T2D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357650" y="-2282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Gestational Diabetes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1709550" y="1092700"/>
            <a:ext cx="65958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Develops in some women during pregnancy and disappears after childbirth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Body is unable to make extra insulin needed during pregnancies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Occurs in around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5%</a:t>
            </a:r>
            <a:r>
              <a:rPr lang="en"/>
              <a:t> of all  pregnancies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women gains weight and develops insulin resistance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Women who can not make enough insulin to overcome insulin resistance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Occurs during second or third trimester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High increase in rate because of overweight and obesity in women of childbearing age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Eating healthy food, medication and exercise helps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Might develop in T2D later in life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ctrTitle"/>
          </p:nvPr>
        </p:nvSpPr>
        <p:spPr>
          <a:xfrm>
            <a:off x="1357650" y="-2282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2162675" y="1334325"/>
            <a:ext cx="51624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Genetics and Diabetes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https://ghr.nlm.nih.gov/condition/type-1-diabetes#genes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https://www.medicalnewstoday.com/articles/317468.php#type-2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Type 2 diabetes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Genetics of Type 1 Diabetes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Genetics of Type 1 Diabetes: What's Next?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Variants in the Calpain-10 Gene Predispose to Insulin Resistance and Elevated Free Fatty Acid Levels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Type 1 Diabetes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Genetic risk factors for type 1 diabetes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Diabetes mellitus: The epidemic of the century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β Cell Dysfunction Versus Insulin Resistance 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Obesity and Type 2 Diabetes in Children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Symptoms &amp; Causes of Gestational Diabetes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100"/>
              <a:buFont typeface="Arial"/>
              <a:buChar char="●"/>
            </a:pPr>
            <a:r>
              <a:rPr lang="en" sz="1100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Gestational diabetes: A clinical update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THANK YOU</a:t>
            </a:r>
            <a:endParaRPr b="0"/>
          </a:p>
        </p:txBody>
      </p:sp>
      <p:cxnSp>
        <p:nvCxnSpPr>
          <p:cNvPr id="235" name="Google Shape;235;p36"/>
          <p:cNvCxnSpPr/>
          <p:nvPr/>
        </p:nvCxnSpPr>
        <p:spPr>
          <a:xfrm>
            <a:off x="1910150" y="2571750"/>
            <a:ext cx="19980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1357650" y="-2282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Mellitus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816000" y="767725"/>
            <a:ext cx="69477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Commonly just called Diabetes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disorder which results in too much sugar in the blood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Symptoms: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Increased thirst and hunger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Weight loss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Fatigue and blurred vision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Slow healing wounds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Risk factors: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Obesity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 blood pressure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Smoking and alcohol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Lack of sleep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Long term effect: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Heart and kidney disease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Nerve damage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Stroke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Might lead to death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1357650" y="-2282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Mellitus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816000" y="767725"/>
            <a:ext cx="6947700" cy="4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Mainly classified into three types: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1 Diabetes: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Mostly found in children and adolescents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Little or no Insulin production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Autoimmune disease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Affected by hereditary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Daily dose of Insulin is required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2 Diabetes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Most common type (90%)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Usually occurs in adulthood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Body is incapable of responding to Insulin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Overweight and obese people are at higher risk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Healthy lifestyle, exercise and healthy diet needed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Gestational Diabetes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Develops in some women when they are pregnant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Usually disappears after pregnancy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Might lead to Type 2 Diabetes later in life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1357650" y="0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Insulin</a:t>
            </a:r>
            <a:endParaRPr sz="36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764000" y="1216475"/>
            <a:ext cx="61350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 </a:t>
            </a:r>
            <a:r>
              <a:rPr lang="en"/>
              <a:t>Anabolic Hormone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Helps in maintaining the glucose concentration in the blood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Produced by the beta cells of Pancreas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Beta cells are very sensitive to the amount of glucose in the bloodstream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Beta cells sense the Glucose level and stimulate the insulin secretion accordingly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Insulin signals the cells to absorb the available glucose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glucose level decreases, beta cells respond by secreting less insulin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Pancreas secretes 40-50 units of 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Insulin </a:t>
            </a:r>
            <a:r>
              <a:rPr lang="en"/>
              <a:t>everyday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-3365" l="0" r="-3476" t="13622"/>
          <a:stretch/>
        </p:blipFill>
        <p:spPr>
          <a:xfrm>
            <a:off x="3389100" y="924250"/>
            <a:ext cx="5754900" cy="39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321825" y="694100"/>
            <a:ext cx="25893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Insulin Works?</a:t>
            </a:r>
            <a:endParaRPr sz="3000"/>
          </a:p>
        </p:txBody>
      </p:sp>
      <p:sp>
        <p:nvSpPr>
          <p:cNvPr id="121" name="Google Shape;121;p22"/>
          <p:cNvSpPr txBox="1"/>
          <p:nvPr/>
        </p:nvSpPr>
        <p:spPr>
          <a:xfrm>
            <a:off x="1208200" y="3429000"/>
            <a:ext cx="2059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Lock and Key model</a:t>
            </a:r>
            <a:endParaRPr sz="24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1357650" y="-2282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Insulin Works?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1580250" y="1012600"/>
            <a:ext cx="9321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8" name="Google Shape;128;p23"/>
          <p:cNvCxnSpPr/>
          <p:nvPr/>
        </p:nvCxnSpPr>
        <p:spPr>
          <a:xfrm>
            <a:off x="2604350" y="1346350"/>
            <a:ext cx="1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3"/>
          <p:cNvSpPr/>
          <p:nvPr/>
        </p:nvSpPr>
        <p:spPr>
          <a:xfrm>
            <a:off x="3801050" y="1012575"/>
            <a:ext cx="9321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lucose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0" name="Google Shape;130;p23"/>
          <p:cNvCxnSpPr/>
          <p:nvPr/>
        </p:nvCxnSpPr>
        <p:spPr>
          <a:xfrm>
            <a:off x="4859725" y="1363575"/>
            <a:ext cx="1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/>
          <p:nvPr/>
        </p:nvSpPr>
        <p:spPr>
          <a:xfrm>
            <a:off x="6010500" y="1012600"/>
            <a:ext cx="2400900" cy="70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Absorption by Stomach and Small intestine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2" name="Google Shape;132;p23"/>
          <p:cNvCxnSpPr/>
          <p:nvPr/>
        </p:nvCxnSpPr>
        <p:spPr>
          <a:xfrm>
            <a:off x="7264350" y="1812388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3"/>
          <p:cNvSpPr/>
          <p:nvPr/>
        </p:nvSpPr>
        <p:spPr>
          <a:xfrm>
            <a:off x="6558375" y="2487975"/>
            <a:ext cx="2151900" cy="7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Glucose concentration in blood rises</a:t>
            </a:r>
            <a:endParaRPr/>
          </a:p>
        </p:txBody>
      </p:sp>
      <p:cxnSp>
        <p:nvCxnSpPr>
          <p:cNvPr id="134" name="Google Shape;134;p23"/>
          <p:cNvCxnSpPr/>
          <p:nvPr/>
        </p:nvCxnSpPr>
        <p:spPr>
          <a:xfrm rot="10800000">
            <a:off x="5840225" y="2867625"/>
            <a:ext cx="61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/>
          <p:nvPr/>
        </p:nvSpPr>
        <p:spPr>
          <a:xfrm>
            <a:off x="4061875" y="2487975"/>
            <a:ext cx="1677900" cy="7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Beta cell senses it and secretes insulin</a:t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1419175" y="2494563"/>
            <a:ext cx="1899900" cy="7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Glucose is absorbed by the cells</a:t>
            </a:r>
            <a:endParaRPr/>
          </a:p>
        </p:txBody>
      </p:sp>
      <p:cxnSp>
        <p:nvCxnSpPr>
          <p:cNvPr id="137" name="Google Shape;137;p23"/>
          <p:cNvCxnSpPr/>
          <p:nvPr/>
        </p:nvCxnSpPr>
        <p:spPr>
          <a:xfrm rot="10800000">
            <a:off x="3473325" y="2867625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3"/>
          <p:cNvCxnSpPr/>
          <p:nvPr/>
        </p:nvCxnSpPr>
        <p:spPr>
          <a:xfrm>
            <a:off x="2369125" y="3351638"/>
            <a:ext cx="0" cy="5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3"/>
          <p:cNvSpPr/>
          <p:nvPr/>
        </p:nvSpPr>
        <p:spPr>
          <a:xfrm>
            <a:off x="395100" y="4033825"/>
            <a:ext cx="3302400" cy="7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Cells convert Glucose into        energy/ glycogen/ fat as per the need</a:t>
            </a:r>
            <a:endParaRPr/>
          </a:p>
        </p:txBody>
      </p:sp>
      <p:cxnSp>
        <p:nvCxnSpPr>
          <p:cNvPr id="140" name="Google Shape;140;p23"/>
          <p:cNvCxnSpPr/>
          <p:nvPr/>
        </p:nvCxnSpPr>
        <p:spPr>
          <a:xfrm>
            <a:off x="3801050" y="4413475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3"/>
          <p:cNvSpPr/>
          <p:nvPr/>
        </p:nvSpPr>
        <p:spPr>
          <a:xfrm>
            <a:off x="4514500" y="4020675"/>
            <a:ext cx="1677900" cy="7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Glucose in blood decreases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042350" y="4020650"/>
            <a:ext cx="1899900" cy="75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Beta cells sense it and decreases the insulin secretion</a:t>
            </a:r>
            <a:endParaRPr/>
          </a:p>
        </p:txBody>
      </p:sp>
      <p:cxnSp>
        <p:nvCxnSpPr>
          <p:cNvPr id="143" name="Google Shape;143;p23"/>
          <p:cNvCxnSpPr/>
          <p:nvPr/>
        </p:nvCxnSpPr>
        <p:spPr>
          <a:xfrm>
            <a:off x="6312425" y="4413475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21825" y="694100"/>
            <a:ext cx="25893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Regulation of glucose level</a:t>
            </a:r>
            <a:endParaRPr sz="3000"/>
          </a:p>
        </p:txBody>
      </p:sp>
      <p:pic>
        <p:nvPicPr>
          <p:cNvPr descr="Related image" id="149" name="Google Shape;149;p24"/>
          <p:cNvPicPr preferRelativeResize="0"/>
          <p:nvPr/>
        </p:nvPicPr>
        <p:blipFill rotWithShape="1">
          <a:blip r:embed="rId3">
            <a:alphaModFix/>
          </a:blip>
          <a:srcRect b="1118" l="1554" r="1882" t="13498"/>
          <a:stretch/>
        </p:blipFill>
        <p:spPr>
          <a:xfrm>
            <a:off x="4522125" y="475450"/>
            <a:ext cx="3325450" cy="43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1357650" y="-2282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1 Diabetes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717050" y="1047875"/>
            <a:ext cx="65883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whole cause is unknown although risk factors have been identified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Multifactorial disease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risk is increased by certain variants of </a:t>
            </a:r>
            <a:r>
              <a:rPr i="1" lang="en"/>
              <a:t>HLA-DQA1</a:t>
            </a:r>
            <a:r>
              <a:rPr lang="en"/>
              <a:t>, </a:t>
            </a:r>
            <a:r>
              <a:rPr i="1" lang="en"/>
              <a:t>HLA-DQB1</a:t>
            </a:r>
            <a:r>
              <a:rPr lang="en"/>
              <a:t>, and </a:t>
            </a:r>
            <a:r>
              <a:rPr i="1" lang="en"/>
              <a:t>HLA-DRB1 </a:t>
            </a:r>
            <a:r>
              <a:rPr lang="en"/>
              <a:t>genes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are part of a family called HLA complex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HLA complex helps immune system distinguish between body’s own proteins from foreign proteins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an autoimmune disorder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Inappropriate immune response to beta cells impairs them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insulin production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21825" y="694100"/>
            <a:ext cx="25893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 1 Diabetes</a:t>
            </a:r>
            <a:endParaRPr sz="300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9231"/>
          <a:stretch/>
        </p:blipFill>
        <p:spPr>
          <a:xfrm>
            <a:off x="3452025" y="1037400"/>
            <a:ext cx="5634450" cy="30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